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38.xml" ContentType="application/vnd.openxmlformats-officedocument.presentationml.slide+xml"/>
  <Override PartName="/ppt/slides/slide36.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7.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diagrams/layout1.xml" ContentType="application/vnd.openxmlformats-officedocument.drawingml.diagramLayout+xml"/>
  <Override PartName="/ppt/handoutMasters/handoutMaster1.xml" ContentType="application/vnd.openxmlformats-officedocument.presentationml.handoutMaster+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6" r:id="rId1"/>
  </p:sldMasterIdLst>
  <p:notesMasterIdLst>
    <p:notesMasterId r:id="rId65"/>
  </p:notesMasterIdLst>
  <p:handoutMasterIdLst>
    <p:handoutMasterId r:id="rId66"/>
  </p:handoutMasterIdLst>
  <p:sldIdLst>
    <p:sldId id="256" r:id="rId2"/>
    <p:sldId id="295" r:id="rId3"/>
    <p:sldId id="267" r:id="rId4"/>
    <p:sldId id="268" r:id="rId5"/>
    <p:sldId id="329" r:id="rId6"/>
    <p:sldId id="342" r:id="rId7"/>
    <p:sldId id="408" r:id="rId8"/>
    <p:sldId id="328" r:id="rId9"/>
    <p:sldId id="257" r:id="rId10"/>
    <p:sldId id="296" r:id="rId11"/>
    <p:sldId id="297" r:id="rId12"/>
    <p:sldId id="298" r:id="rId13"/>
    <p:sldId id="258" r:id="rId14"/>
    <p:sldId id="299" r:id="rId15"/>
    <p:sldId id="303" r:id="rId16"/>
    <p:sldId id="304" r:id="rId17"/>
    <p:sldId id="305" r:id="rId18"/>
    <p:sldId id="330" r:id="rId19"/>
    <p:sldId id="300" r:id="rId20"/>
    <p:sldId id="306" r:id="rId21"/>
    <p:sldId id="307" r:id="rId22"/>
    <p:sldId id="308" r:id="rId23"/>
    <p:sldId id="309" r:id="rId24"/>
    <p:sldId id="301" r:id="rId25"/>
    <p:sldId id="311" r:id="rId26"/>
    <p:sldId id="310" r:id="rId27"/>
    <p:sldId id="331" r:id="rId28"/>
    <p:sldId id="335" r:id="rId29"/>
    <p:sldId id="284" r:id="rId30"/>
    <p:sldId id="285" r:id="rId31"/>
    <p:sldId id="286" r:id="rId32"/>
    <p:sldId id="287" r:id="rId33"/>
    <p:sldId id="315" r:id="rId34"/>
    <p:sldId id="259" r:id="rId35"/>
    <p:sldId id="316" r:id="rId36"/>
    <p:sldId id="292" r:id="rId37"/>
    <p:sldId id="334" r:id="rId38"/>
    <p:sldId id="302" r:id="rId39"/>
    <p:sldId id="317" r:id="rId40"/>
    <p:sldId id="340" r:id="rId41"/>
    <p:sldId id="341" r:id="rId42"/>
    <p:sldId id="260" r:id="rId43"/>
    <p:sldId id="261" r:id="rId44"/>
    <p:sldId id="318" r:id="rId45"/>
    <p:sldId id="319" r:id="rId46"/>
    <p:sldId id="320" r:id="rId47"/>
    <p:sldId id="321" r:id="rId48"/>
    <p:sldId id="262" r:id="rId49"/>
    <p:sldId id="323" r:id="rId50"/>
    <p:sldId id="324" r:id="rId51"/>
    <p:sldId id="322" r:id="rId52"/>
    <p:sldId id="343" r:id="rId53"/>
    <p:sldId id="344" r:id="rId54"/>
    <p:sldId id="263" r:id="rId55"/>
    <p:sldId id="325" r:id="rId56"/>
    <p:sldId id="326" r:id="rId57"/>
    <p:sldId id="327" r:id="rId58"/>
    <p:sldId id="339" r:id="rId59"/>
    <p:sldId id="337" r:id="rId60"/>
    <p:sldId id="336" r:id="rId61"/>
    <p:sldId id="338" r:id="rId62"/>
    <p:sldId id="332" r:id="rId63"/>
    <p:sldId id="333" r:id="rId6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24D"/>
    <a:srgbClr val="5B86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249" autoAdjust="0"/>
  </p:normalViewPr>
  <p:slideViewPr>
    <p:cSldViewPr snapToGrid="0" snapToObjects="1">
      <p:cViewPr>
        <p:scale>
          <a:sx n="81" d="100"/>
          <a:sy n="81" d="100"/>
        </p:scale>
        <p:origin x="-1044" y="-36"/>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472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443C06-3029-41FB-9339-A53590FA7F97}"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C947C318-B39B-42F0-BCBC-CE8B9DC1CDA9}">
      <dgm:prSet custT="1"/>
      <dgm:spPr/>
      <dgm:t>
        <a:bodyPr/>
        <a:lstStyle/>
        <a:p>
          <a:r>
            <a:rPr lang="en-GB" sz="2000" u="none" kern="1200" dirty="0"/>
            <a:t>More and more individuals and society </a:t>
          </a:r>
          <a:r>
            <a:rPr lang="en-GB" sz="2000" b="1" u="sng" kern="1200" dirty="0">
              <a:solidFill>
                <a:srgbClr val="FF0000"/>
              </a:solidFill>
            </a:rPr>
            <a:t>want to trust</a:t>
          </a:r>
          <a:r>
            <a:rPr lang="en-GB" sz="2000" kern="1200" dirty="0"/>
            <a:t> </a:t>
          </a:r>
          <a:r>
            <a:rPr lang="en-GB" sz="2000" b="1" u="sng" kern="1200" dirty="0">
              <a:solidFill>
                <a:srgbClr val="FF0000"/>
              </a:solidFill>
              <a:latin typeface="Calibri"/>
              <a:ea typeface="+mn-ea"/>
              <a:cs typeface="+mn-cs"/>
            </a:rPr>
            <a:t>advanced</a:t>
          </a:r>
          <a:r>
            <a:rPr lang="en-GB" sz="2000" kern="1200" dirty="0"/>
            <a:t> software systems.</a:t>
          </a:r>
          <a:endParaRPr lang="en-US" sz="2000" kern="1200" dirty="0"/>
        </a:p>
      </dgm:t>
    </dgm:pt>
    <dgm:pt modelId="{E5B1E994-56F5-4DCB-A192-259D2CC95490}" type="parTrans" cxnId="{AAC9C50A-7A50-41BB-A66C-471817BC0804}">
      <dgm:prSet/>
      <dgm:spPr/>
      <dgm:t>
        <a:bodyPr/>
        <a:lstStyle/>
        <a:p>
          <a:endParaRPr lang="en-US"/>
        </a:p>
      </dgm:t>
    </dgm:pt>
    <dgm:pt modelId="{5ABF1C73-B1D2-441B-9CBD-35162AFE639A}" type="sibTrans" cxnId="{AAC9C50A-7A50-41BB-A66C-471817BC0804}">
      <dgm:prSet/>
      <dgm:spPr/>
      <dgm:t>
        <a:bodyPr/>
        <a:lstStyle/>
        <a:p>
          <a:endParaRPr lang="en-US"/>
        </a:p>
      </dgm:t>
    </dgm:pt>
    <dgm:pt modelId="{61D79112-EFB8-4083-A4DC-2C1E837F9CC0}">
      <dgm:prSet custT="1"/>
      <dgm:spPr/>
      <dgm:t>
        <a:bodyPr/>
        <a:lstStyle/>
        <a:p>
          <a:r>
            <a:rPr lang="en-GB" sz="2000" kern="1200" dirty="0"/>
            <a:t>So, we need to be able to </a:t>
          </a:r>
          <a:r>
            <a:rPr lang="en-GB" sz="2000" b="1" u="sng" kern="1200" dirty="0">
              <a:solidFill>
                <a:srgbClr val="FF0000"/>
              </a:solidFill>
              <a:latin typeface="Calibri"/>
              <a:ea typeface="+mn-ea"/>
              <a:cs typeface="+mn-cs"/>
            </a:rPr>
            <a:t>produce reliable and trustworthy systems </a:t>
          </a:r>
          <a:r>
            <a:rPr lang="en-GB" sz="2000" i="1" u="sng" kern="1200" dirty="0">
              <a:solidFill>
                <a:srgbClr val="FFFF00"/>
              </a:solidFill>
            </a:rPr>
            <a:t>economically</a:t>
          </a:r>
          <a:r>
            <a:rPr lang="en-GB" sz="2000" kern="1200" dirty="0"/>
            <a:t> and </a:t>
          </a:r>
          <a:r>
            <a:rPr lang="en-GB" sz="2000" i="1" u="sng" kern="1200" dirty="0">
              <a:solidFill>
                <a:srgbClr val="FFFF00"/>
              </a:solidFill>
              <a:latin typeface="Calibri"/>
              <a:ea typeface="+mn-ea"/>
              <a:cs typeface="+mn-cs"/>
            </a:rPr>
            <a:t>quickly</a:t>
          </a:r>
          <a:r>
            <a:rPr lang="en-GB" sz="2000" kern="1200" dirty="0"/>
            <a:t>.</a:t>
          </a:r>
          <a:endParaRPr lang="en-US" sz="2000" kern="1200" dirty="0"/>
        </a:p>
      </dgm:t>
    </dgm:pt>
    <dgm:pt modelId="{9AACB6F2-25DA-4544-BC1F-55385E94578E}" type="parTrans" cxnId="{3FAF72E6-E15E-469C-BAA8-C1BC459BBAEE}">
      <dgm:prSet/>
      <dgm:spPr/>
      <dgm:t>
        <a:bodyPr/>
        <a:lstStyle/>
        <a:p>
          <a:endParaRPr lang="en-US"/>
        </a:p>
      </dgm:t>
    </dgm:pt>
    <dgm:pt modelId="{B8263D12-8CF4-420E-BFA0-48C1DC6306A9}" type="sibTrans" cxnId="{3FAF72E6-E15E-469C-BAA8-C1BC459BBAEE}">
      <dgm:prSet/>
      <dgm:spPr/>
      <dgm:t>
        <a:bodyPr/>
        <a:lstStyle/>
        <a:p>
          <a:endParaRPr lang="en-US"/>
        </a:p>
      </dgm:t>
    </dgm:pt>
    <dgm:pt modelId="{6FA80837-3893-4C61-9BA8-D76843EFB764}">
      <dgm:prSet custT="1"/>
      <dgm:spPr/>
      <dgm:t>
        <a:bodyPr/>
        <a:lstStyle/>
        <a:p>
          <a:r>
            <a:rPr lang="en-GB" sz="2000" kern="1200" dirty="0"/>
            <a:t>It is usually cheaper, in the long run, </a:t>
          </a:r>
          <a:r>
            <a:rPr lang="en-GB" sz="2000" b="1" u="sng" kern="1200" dirty="0">
              <a:solidFill>
                <a:srgbClr val="FF0000"/>
              </a:solidFill>
              <a:latin typeface="Calibri"/>
              <a:ea typeface="+mn-ea"/>
              <a:cs typeface="+mn-cs"/>
            </a:rPr>
            <a:t>to use SE methods and techniques for software systems</a:t>
          </a:r>
          <a:r>
            <a:rPr lang="en-GB" sz="2000" b="1" u="none" kern="1200" dirty="0">
              <a:solidFill>
                <a:srgbClr val="FF0000"/>
              </a:solidFill>
              <a:latin typeface="Calibri"/>
              <a:ea typeface="+mn-ea"/>
              <a:cs typeface="+mn-cs"/>
            </a:rPr>
            <a:t> </a:t>
          </a:r>
          <a:r>
            <a:rPr lang="en-GB" sz="2000" kern="1200" dirty="0"/>
            <a:t>rather than just write the programs as if it was a personal programming project.</a:t>
          </a:r>
          <a:endParaRPr lang="en-US" sz="2000" kern="1200" dirty="0"/>
        </a:p>
      </dgm:t>
    </dgm:pt>
    <dgm:pt modelId="{6EBE1E7C-1DD8-4AD8-AD69-5323D02F7D4C}" type="parTrans" cxnId="{64450C3D-E323-47C1-840D-B6BA88CB27E6}">
      <dgm:prSet/>
      <dgm:spPr/>
      <dgm:t>
        <a:bodyPr/>
        <a:lstStyle/>
        <a:p>
          <a:endParaRPr lang="en-US"/>
        </a:p>
      </dgm:t>
    </dgm:pt>
    <dgm:pt modelId="{FF920F31-4940-4A26-8F84-3F796E000B68}" type="sibTrans" cxnId="{64450C3D-E323-47C1-840D-B6BA88CB27E6}">
      <dgm:prSet/>
      <dgm:spPr/>
      <dgm:t>
        <a:bodyPr/>
        <a:lstStyle/>
        <a:p>
          <a:endParaRPr lang="en-US"/>
        </a:p>
      </dgm:t>
    </dgm:pt>
    <dgm:pt modelId="{C47BF9BC-ACEA-428D-9F96-72D06BC1CC50}">
      <dgm:prSet custT="1"/>
      <dgm:spPr/>
      <dgm:t>
        <a:bodyPr/>
        <a:lstStyle/>
        <a:p>
          <a:r>
            <a:rPr lang="en-US" sz="2000" kern="1200" dirty="0"/>
            <a:t>For most types of SW systems, </a:t>
          </a:r>
          <a:r>
            <a:rPr lang="en-US" sz="2000" b="1" u="sng" kern="1200" dirty="0">
              <a:solidFill>
                <a:srgbClr val="FF0000"/>
              </a:solidFill>
              <a:latin typeface="Calibri"/>
              <a:ea typeface="+mn-ea"/>
              <a:cs typeface="+mn-cs"/>
            </a:rPr>
            <a:t>the major costs are the costs of changing the software</a:t>
          </a:r>
          <a:r>
            <a:rPr lang="en-US" sz="2000" kern="1200" dirty="0"/>
            <a:t> after starting use it.</a:t>
          </a:r>
        </a:p>
      </dgm:t>
    </dgm:pt>
    <dgm:pt modelId="{D44DA84C-439A-4E53-B3CE-70CAFED4EA02}" type="parTrans" cxnId="{8FCF13B1-924E-4408-B60B-71BE5636F042}">
      <dgm:prSet/>
      <dgm:spPr/>
      <dgm:t>
        <a:bodyPr/>
        <a:lstStyle/>
        <a:p>
          <a:endParaRPr lang="en-US"/>
        </a:p>
      </dgm:t>
    </dgm:pt>
    <dgm:pt modelId="{7EF5A148-7677-4949-A72A-36A4F3A6C77F}" type="sibTrans" cxnId="{8FCF13B1-924E-4408-B60B-71BE5636F042}">
      <dgm:prSet/>
      <dgm:spPr/>
      <dgm:t>
        <a:bodyPr/>
        <a:lstStyle/>
        <a:p>
          <a:endParaRPr lang="en-US"/>
        </a:p>
      </dgm:t>
    </dgm:pt>
    <dgm:pt modelId="{3FE1B669-91FF-4AB4-B2B4-B079EA140B55}" type="pres">
      <dgm:prSet presAssocID="{86443C06-3029-41FB-9339-A53590FA7F97}" presName="diagram" presStyleCnt="0">
        <dgm:presLayoutVars>
          <dgm:dir/>
          <dgm:resizeHandles val="exact"/>
        </dgm:presLayoutVars>
      </dgm:prSet>
      <dgm:spPr/>
      <dgm:t>
        <a:bodyPr/>
        <a:lstStyle/>
        <a:p>
          <a:endParaRPr lang="en-US"/>
        </a:p>
      </dgm:t>
    </dgm:pt>
    <dgm:pt modelId="{52685537-59CD-4219-9DA1-9397A7429551}" type="pres">
      <dgm:prSet presAssocID="{C947C318-B39B-42F0-BCBC-CE8B9DC1CDA9}" presName="node" presStyleLbl="node1" presStyleIdx="0" presStyleCnt="4">
        <dgm:presLayoutVars>
          <dgm:bulletEnabled val="1"/>
        </dgm:presLayoutVars>
      </dgm:prSet>
      <dgm:spPr/>
      <dgm:t>
        <a:bodyPr/>
        <a:lstStyle/>
        <a:p>
          <a:endParaRPr lang="en-US"/>
        </a:p>
      </dgm:t>
    </dgm:pt>
    <dgm:pt modelId="{33186F10-8641-45C5-B7C4-C82EF889D827}" type="pres">
      <dgm:prSet presAssocID="{5ABF1C73-B1D2-441B-9CBD-35162AFE639A}" presName="sibTrans" presStyleCnt="0"/>
      <dgm:spPr/>
    </dgm:pt>
    <dgm:pt modelId="{E9B56471-A3FC-4E44-B675-4FA4C9DCE785}" type="pres">
      <dgm:prSet presAssocID="{61D79112-EFB8-4083-A4DC-2C1E837F9CC0}" presName="node" presStyleLbl="node1" presStyleIdx="1" presStyleCnt="4">
        <dgm:presLayoutVars>
          <dgm:bulletEnabled val="1"/>
        </dgm:presLayoutVars>
      </dgm:prSet>
      <dgm:spPr/>
      <dgm:t>
        <a:bodyPr/>
        <a:lstStyle/>
        <a:p>
          <a:endParaRPr lang="en-US"/>
        </a:p>
      </dgm:t>
    </dgm:pt>
    <dgm:pt modelId="{4D94DFCB-27F2-4CD4-8F48-4D176BCC2F37}" type="pres">
      <dgm:prSet presAssocID="{B8263D12-8CF4-420E-BFA0-48C1DC6306A9}" presName="sibTrans" presStyleCnt="0"/>
      <dgm:spPr/>
    </dgm:pt>
    <dgm:pt modelId="{504B11C3-530A-455E-A9C9-A581DEA5A2F9}" type="pres">
      <dgm:prSet presAssocID="{6FA80837-3893-4C61-9BA8-D76843EFB764}" presName="node" presStyleLbl="node1" presStyleIdx="2" presStyleCnt="4">
        <dgm:presLayoutVars>
          <dgm:bulletEnabled val="1"/>
        </dgm:presLayoutVars>
      </dgm:prSet>
      <dgm:spPr/>
      <dgm:t>
        <a:bodyPr/>
        <a:lstStyle/>
        <a:p>
          <a:endParaRPr lang="en-US"/>
        </a:p>
      </dgm:t>
    </dgm:pt>
    <dgm:pt modelId="{9B293751-9A23-4F8C-B7CA-D96AAC498ABE}" type="pres">
      <dgm:prSet presAssocID="{FF920F31-4940-4A26-8F84-3F796E000B68}" presName="sibTrans" presStyleCnt="0"/>
      <dgm:spPr/>
    </dgm:pt>
    <dgm:pt modelId="{F5EA3AEC-4BC9-451B-B324-E83B62793D54}" type="pres">
      <dgm:prSet presAssocID="{C47BF9BC-ACEA-428D-9F96-72D06BC1CC50}" presName="node" presStyleLbl="node1" presStyleIdx="3" presStyleCnt="4">
        <dgm:presLayoutVars>
          <dgm:bulletEnabled val="1"/>
        </dgm:presLayoutVars>
      </dgm:prSet>
      <dgm:spPr/>
      <dgm:t>
        <a:bodyPr/>
        <a:lstStyle/>
        <a:p>
          <a:endParaRPr lang="en-US"/>
        </a:p>
      </dgm:t>
    </dgm:pt>
  </dgm:ptLst>
  <dgm:cxnLst>
    <dgm:cxn modelId="{EA1093B6-55DF-4A1F-943A-E8621FF3AB99}" type="presOf" srcId="{61D79112-EFB8-4083-A4DC-2C1E837F9CC0}" destId="{E9B56471-A3FC-4E44-B675-4FA4C9DCE785}" srcOrd="0" destOrd="0" presId="urn:microsoft.com/office/officeart/2005/8/layout/default"/>
    <dgm:cxn modelId="{ECA3BF33-317B-4388-8C3C-C4A304361084}" type="presOf" srcId="{C47BF9BC-ACEA-428D-9F96-72D06BC1CC50}" destId="{F5EA3AEC-4BC9-451B-B324-E83B62793D54}" srcOrd="0" destOrd="0" presId="urn:microsoft.com/office/officeart/2005/8/layout/default"/>
    <dgm:cxn modelId="{64450C3D-E323-47C1-840D-B6BA88CB27E6}" srcId="{86443C06-3029-41FB-9339-A53590FA7F97}" destId="{6FA80837-3893-4C61-9BA8-D76843EFB764}" srcOrd="2" destOrd="0" parTransId="{6EBE1E7C-1DD8-4AD8-AD69-5323D02F7D4C}" sibTransId="{FF920F31-4940-4A26-8F84-3F796E000B68}"/>
    <dgm:cxn modelId="{5DD91604-DDA7-4A31-8F21-551FDDC38553}" type="presOf" srcId="{86443C06-3029-41FB-9339-A53590FA7F97}" destId="{3FE1B669-91FF-4AB4-B2B4-B079EA140B55}" srcOrd="0" destOrd="0" presId="urn:microsoft.com/office/officeart/2005/8/layout/default"/>
    <dgm:cxn modelId="{3FAF72E6-E15E-469C-BAA8-C1BC459BBAEE}" srcId="{86443C06-3029-41FB-9339-A53590FA7F97}" destId="{61D79112-EFB8-4083-A4DC-2C1E837F9CC0}" srcOrd="1" destOrd="0" parTransId="{9AACB6F2-25DA-4544-BC1F-55385E94578E}" sibTransId="{B8263D12-8CF4-420E-BFA0-48C1DC6306A9}"/>
    <dgm:cxn modelId="{0D499773-8456-432B-83A4-02EA2D243C7D}" type="presOf" srcId="{C947C318-B39B-42F0-BCBC-CE8B9DC1CDA9}" destId="{52685537-59CD-4219-9DA1-9397A7429551}" srcOrd="0" destOrd="0" presId="urn:microsoft.com/office/officeart/2005/8/layout/default"/>
    <dgm:cxn modelId="{AAC9C50A-7A50-41BB-A66C-471817BC0804}" srcId="{86443C06-3029-41FB-9339-A53590FA7F97}" destId="{C947C318-B39B-42F0-BCBC-CE8B9DC1CDA9}" srcOrd="0" destOrd="0" parTransId="{E5B1E994-56F5-4DCB-A192-259D2CC95490}" sibTransId="{5ABF1C73-B1D2-441B-9CBD-35162AFE639A}"/>
    <dgm:cxn modelId="{8FCF13B1-924E-4408-B60B-71BE5636F042}" srcId="{86443C06-3029-41FB-9339-A53590FA7F97}" destId="{C47BF9BC-ACEA-428D-9F96-72D06BC1CC50}" srcOrd="3" destOrd="0" parTransId="{D44DA84C-439A-4E53-B3CE-70CAFED4EA02}" sibTransId="{7EF5A148-7677-4949-A72A-36A4F3A6C77F}"/>
    <dgm:cxn modelId="{C84C0E37-EAF5-464A-8841-5DE7874E9857}" type="presOf" srcId="{6FA80837-3893-4C61-9BA8-D76843EFB764}" destId="{504B11C3-530A-455E-A9C9-A581DEA5A2F9}" srcOrd="0" destOrd="0" presId="urn:microsoft.com/office/officeart/2005/8/layout/default"/>
    <dgm:cxn modelId="{4B3E5363-CBAB-41BF-952E-F71F425BDC6A}" type="presParOf" srcId="{3FE1B669-91FF-4AB4-B2B4-B079EA140B55}" destId="{52685537-59CD-4219-9DA1-9397A7429551}" srcOrd="0" destOrd="0" presId="urn:microsoft.com/office/officeart/2005/8/layout/default"/>
    <dgm:cxn modelId="{7E60F2FC-E434-4F0F-A211-A4667C54DA8D}" type="presParOf" srcId="{3FE1B669-91FF-4AB4-B2B4-B079EA140B55}" destId="{33186F10-8641-45C5-B7C4-C82EF889D827}" srcOrd="1" destOrd="0" presId="urn:microsoft.com/office/officeart/2005/8/layout/default"/>
    <dgm:cxn modelId="{01293053-EA82-438E-ADF1-C2CFF38DFB6D}" type="presParOf" srcId="{3FE1B669-91FF-4AB4-B2B4-B079EA140B55}" destId="{E9B56471-A3FC-4E44-B675-4FA4C9DCE785}" srcOrd="2" destOrd="0" presId="urn:microsoft.com/office/officeart/2005/8/layout/default"/>
    <dgm:cxn modelId="{18397EED-AC42-4842-95F8-66F33EA2814D}" type="presParOf" srcId="{3FE1B669-91FF-4AB4-B2B4-B079EA140B55}" destId="{4D94DFCB-27F2-4CD4-8F48-4D176BCC2F37}" srcOrd="3" destOrd="0" presId="urn:microsoft.com/office/officeart/2005/8/layout/default"/>
    <dgm:cxn modelId="{2A3191F7-8D29-4765-BB37-CD1543029FC4}" type="presParOf" srcId="{3FE1B669-91FF-4AB4-B2B4-B079EA140B55}" destId="{504B11C3-530A-455E-A9C9-A581DEA5A2F9}" srcOrd="4" destOrd="0" presId="urn:microsoft.com/office/officeart/2005/8/layout/default"/>
    <dgm:cxn modelId="{5BDABBDB-CD40-4A49-A2E2-3DB94335A06C}" type="presParOf" srcId="{3FE1B669-91FF-4AB4-B2B4-B079EA140B55}" destId="{9B293751-9A23-4F8C-B7CA-D96AAC498ABE}" srcOrd="5" destOrd="0" presId="urn:microsoft.com/office/officeart/2005/8/layout/default"/>
    <dgm:cxn modelId="{2682B404-040F-4381-8E34-67553352A046}" type="presParOf" srcId="{3FE1B669-91FF-4AB4-B2B4-B079EA140B55}" destId="{F5EA3AEC-4BC9-451B-B324-E83B62793D54}"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44B6B1-5441-9644-AE1C-BB7EA5DBA264}" type="datetimeFigureOut">
              <a:rPr lang="en-US" smtClean="0"/>
              <a:pPr/>
              <a:t>2/26/2022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300CC7-81E2-B842-8904-673E09748720}" type="slidenum">
              <a:rPr lang="en-US" smtClean="0"/>
              <a:pPr/>
              <a:t>‹#›</a:t>
            </a:fld>
            <a:endParaRPr lang="en-US"/>
          </a:p>
        </p:txBody>
      </p:sp>
    </p:spTree>
    <p:extLst>
      <p:ext uri="{BB962C8B-B14F-4D97-AF65-F5344CB8AC3E}">
        <p14:creationId xmlns:p14="http://schemas.microsoft.com/office/powerpoint/2010/main" val="2861766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878819-472C-A14B-95BF-39C94BA106B2}" type="datetimeFigureOut">
              <a:rPr lang="en-US" smtClean="0"/>
              <a:pPr/>
              <a:t>2/26/2022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4F38C2-4548-F541-8261-4C1D96E7A166}" type="slidenum">
              <a:rPr lang="en-US" smtClean="0"/>
              <a:pPr/>
              <a:t>‹#›</a:t>
            </a:fld>
            <a:endParaRPr lang="en-US"/>
          </a:p>
        </p:txBody>
      </p:sp>
    </p:spTree>
    <p:extLst>
      <p:ext uri="{BB962C8B-B14F-4D97-AF65-F5344CB8AC3E}">
        <p14:creationId xmlns:p14="http://schemas.microsoft.com/office/powerpoint/2010/main" val="3224587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idx="1"/>
          </p:nvPr>
        </p:nvSpPr>
        <p:spPr>
          <a:xfrm>
            <a:off x="914730" y="4345781"/>
            <a:ext cx="5028543" cy="3853161"/>
          </a:xfrm>
          <a:ln/>
        </p:spPr>
        <p:txBody>
          <a:bodyPr lIns="89166" tIns="43801" rIns="89166" bIns="43801"/>
          <a:lstStyle/>
          <a:p>
            <a:r>
              <a:rPr lang="en-US" dirty="0"/>
              <a:t>Gross national product (GNP) is an estimate of total value of all the final products and services turned out in a given period by the means of production owned by a country's residents.</a:t>
            </a:r>
          </a:p>
        </p:txBody>
      </p:sp>
      <p:sp>
        <p:nvSpPr>
          <p:cNvPr id="65539" name="Rectangle 3"/>
          <p:cNvSpPr>
            <a:spLocks noGrp="1" noRot="1" noChangeAspect="1" noChangeArrowheads="1" noTextEdit="1"/>
          </p:cNvSpPr>
          <p:nvPr>
            <p:ph type="sldImg"/>
          </p:nvPr>
        </p:nvSpPr>
        <p:spPr>
          <a:xfrm>
            <a:off x="1295400" y="798513"/>
            <a:ext cx="4267200" cy="3200400"/>
          </a:xfrm>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26"/>
          <p:cNvSpPr>
            <a:spLocks noGrp="1" noChangeArrowheads="1"/>
          </p:cNvSpPr>
          <p:nvPr>
            <p:ph type="body" idx="1"/>
          </p:nvPr>
        </p:nvSpPr>
        <p:spPr>
          <a:xfrm>
            <a:off x="914730" y="4345781"/>
            <a:ext cx="5028543" cy="3853161"/>
          </a:xfrm>
          <a:ln/>
        </p:spPr>
        <p:txBody>
          <a:bodyPr lIns="89166" tIns="43801" rIns="89166" bIns="43801"/>
          <a:lstStyle/>
          <a:p>
            <a:endParaRPr lang="en-US"/>
          </a:p>
        </p:txBody>
      </p:sp>
      <p:sp>
        <p:nvSpPr>
          <p:cNvPr id="67587" name="Rectangle 1027"/>
          <p:cNvSpPr>
            <a:spLocks noGrp="1" noRot="1" noChangeAspect="1" noChangeArrowheads="1" noTextEdit="1"/>
          </p:cNvSpPr>
          <p:nvPr>
            <p:ph type="sldImg"/>
          </p:nvPr>
        </p:nvSpPr>
        <p:spPr>
          <a:xfrm>
            <a:off x="1295400" y="798513"/>
            <a:ext cx="4267200" cy="3200400"/>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Yazılım</a:t>
            </a:r>
            <a:r>
              <a:rPr lang="en-US" dirty="0"/>
              <a:t> </a:t>
            </a:r>
            <a:r>
              <a:rPr lang="en-US" dirty="0" err="1"/>
              <a:t>mühendisleri</a:t>
            </a:r>
            <a:r>
              <a:rPr lang="en-US" dirty="0"/>
              <a:t>, </a:t>
            </a:r>
            <a:r>
              <a:rPr lang="en-US" dirty="0" err="1"/>
              <a:t>yazılımın</a:t>
            </a:r>
            <a:r>
              <a:rPr lang="en-US" dirty="0"/>
              <a:t> </a:t>
            </a:r>
            <a:r>
              <a:rPr lang="en-US" dirty="0" err="1"/>
              <a:t>analizini</a:t>
            </a:r>
            <a:r>
              <a:rPr lang="en-US" dirty="0"/>
              <a:t>, </a:t>
            </a:r>
            <a:r>
              <a:rPr lang="en-US" dirty="0" err="1"/>
              <a:t>özelliklerini</a:t>
            </a:r>
            <a:r>
              <a:rPr lang="en-US" dirty="0"/>
              <a:t>, </a:t>
            </a:r>
            <a:r>
              <a:rPr lang="en-US" dirty="0" err="1"/>
              <a:t>tasarımını</a:t>
            </a:r>
            <a:r>
              <a:rPr lang="en-US" dirty="0"/>
              <a:t>, </a:t>
            </a:r>
            <a:r>
              <a:rPr lang="en-US" dirty="0" err="1"/>
              <a:t>geliştirilmesini</a:t>
            </a:r>
            <a:r>
              <a:rPr lang="en-US" dirty="0"/>
              <a:t>, test </a:t>
            </a:r>
            <a:r>
              <a:rPr lang="en-US" dirty="0" err="1"/>
              <a:t>edilmesini</a:t>
            </a:r>
            <a:r>
              <a:rPr lang="en-US" dirty="0"/>
              <a:t> </a:t>
            </a:r>
            <a:r>
              <a:rPr lang="en-US" dirty="0" err="1"/>
              <a:t>ve</a:t>
            </a:r>
            <a:r>
              <a:rPr lang="en-US" dirty="0"/>
              <a:t> </a:t>
            </a:r>
            <a:r>
              <a:rPr lang="en-US" dirty="0" err="1"/>
              <a:t>bakımını</a:t>
            </a:r>
            <a:r>
              <a:rPr lang="en-US" dirty="0"/>
              <a:t> </a:t>
            </a:r>
            <a:r>
              <a:rPr lang="en-US" dirty="0" err="1"/>
              <a:t>yararlı</a:t>
            </a:r>
            <a:r>
              <a:rPr lang="en-US" dirty="0"/>
              <a:t> </a:t>
            </a:r>
            <a:r>
              <a:rPr lang="en-US" dirty="0" err="1"/>
              <a:t>ve</a:t>
            </a:r>
            <a:r>
              <a:rPr lang="en-US" dirty="0"/>
              <a:t> </a:t>
            </a:r>
            <a:r>
              <a:rPr lang="en-US" dirty="0" err="1"/>
              <a:t>saygın</a:t>
            </a:r>
            <a:r>
              <a:rPr lang="en-US" dirty="0"/>
              <a:t> </a:t>
            </a:r>
            <a:r>
              <a:rPr lang="en-US" dirty="0" err="1"/>
              <a:t>bir</a:t>
            </a:r>
            <a:r>
              <a:rPr lang="en-US" dirty="0"/>
              <a:t> </a:t>
            </a:r>
            <a:r>
              <a:rPr lang="en-US" dirty="0" err="1"/>
              <a:t>meslek</a:t>
            </a:r>
            <a:r>
              <a:rPr lang="en-US" dirty="0"/>
              <a:t> </a:t>
            </a:r>
            <a:r>
              <a:rPr lang="en-US" dirty="0" err="1"/>
              <a:t>haline</a:t>
            </a:r>
            <a:r>
              <a:rPr lang="en-US" dirty="0"/>
              <a:t> </a:t>
            </a:r>
            <a:r>
              <a:rPr lang="en-US" dirty="0" err="1"/>
              <a:t>getirmeyi</a:t>
            </a:r>
            <a:r>
              <a:rPr lang="en-US" dirty="0"/>
              <a:t> </a:t>
            </a:r>
            <a:r>
              <a:rPr lang="en-US" dirty="0" err="1"/>
              <a:t>taahhüt</a:t>
            </a:r>
            <a:r>
              <a:rPr lang="en-US" dirty="0"/>
              <a:t> </a:t>
            </a:r>
            <a:r>
              <a:rPr lang="en-US" dirty="0" err="1"/>
              <a:t>ederler</a:t>
            </a:r>
            <a:r>
              <a:rPr lang="en-US" dirty="0"/>
              <a:t>. </a:t>
            </a:r>
            <a:r>
              <a:rPr lang="en-US" dirty="0" err="1"/>
              <a:t>Halkın</a:t>
            </a:r>
            <a:r>
              <a:rPr lang="en-US" dirty="0"/>
              <a:t> </a:t>
            </a:r>
            <a:r>
              <a:rPr lang="en-US" dirty="0" err="1"/>
              <a:t>sağlığı</a:t>
            </a:r>
            <a:r>
              <a:rPr lang="en-US" dirty="0"/>
              <a:t>, </a:t>
            </a:r>
            <a:r>
              <a:rPr lang="en-US" dirty="0" err="1"/>
              <a:t>güvenliği</a:t>
            </a:r>
            <a:r>
              <a:rPr lang="en-US" dirty="0"/>
              <a:t> </a:t>
            </a:r>
            <a:r>
              <a:rPr lang="en-US" dirty="0" err="1"/>
              <a:t>ve</a:t>
            </a:r>
            <a:r>
              <a:rPr lang="en-US" dirty="0"/>
              <a:t> </a:t>
            </a:r>
            <a:r>
              <a:rPr lang="en-US" dirty="0" err="1"/>
              <a:t>refahı</a:t>
            </a:r>
            <a:r>
              <a:rPr lang="en-US" dirty="0"/>
              <a:t> </a:t>
            </a:r>
            <a:r>
              <a:rPr lang="en-US" dirty="0" err="1"/>
              <a:t>konusundaki</a:t>
            </a:r>
            <a:r>
              <a:rPr lang="en-US" dirty="0"/>
              <a:t> </a:t>
            </a:r>
            <a:r>
              <a:rPr lang="en-US" dirty="0" err="1"/>
              <a:t>taahhütlerine</a:t>
            </a:r>
            <a:r>
              <a:rPr lang="en-US" dirty="0"/>
              <a:t> </a:t>
            </a:r>
            <a:r>
              <a:rPr lang="en-US" dirty="0" err="1"/>
              <a:t>uygun</a:t>
            </a:r>
            <a:r>
              <a:rPr lang="en-US" dirty="0"/>
              <a:t> </a:t>
            </a:r>
            <a:r>
              <a:rPr lang="en-US" dirty="0" err="1"/>
              <a:t>olarak</a:t>
            </a:r>
            <a:r>
              <a:rPr lang="en-US" dirty="0"/>
              <a:t>, </a:t>
            </a:r>
            <a:r>
              <a:rPr lang="en-US" dirty="0" err="1"/>
              <a:t>yazılım</a:t>
            </a:r>
            <a:r>
              <a:rPr lang="en-US" dirty="0"/>
              <a:t> </a:t>
            </a:r>
            <a:r>
              <a:rPr lang="en-US" dirty="0" err="1"/>
              <a:t>mühendisleri</a:t>
            </a:r>
            <a:r>
              <a:rPr lang="en-US" dirty="0"/>
              <a:t> </a:t>
            </a:r>
            <a:r>
              <a:rPr lang="en-US" dirty="0" err="1"/>
              <a:t>aşağıdaki</a:t>
            </a:r>
            <a:r>
              <a:rPr lang="en-US" dirty="0"/>
              <a:t> </a:t>
            </a:r>
            <a:r>
              <a:rPr lang="en-US" dirty="0" err="1"/>
              <a:t>Sekiz</a:t>
            </a:r>
            <a:r>
              <a:rPr lang="en-US" dirty="0"/>
              <a:t> </a:t>
            </a:r>
            <a:r>
              <a:rPr lang="en-US" dirty="0" err="1"/>
              <a:t>İlkeye</a:t>
            </a:r>
            <a:r>
              <a:rPr lang="en-US" dirty="0"/>
              <a:t> </a:t>
            </a:r>
            <a:r>
              <a:rPr lang="en-US" dirty="0" err="1"/>
              <a:t>bağlı</a:t>
            </a:r>
            <a:r>
              <a:rPr lang="en-US" dirty="0"/>
              <a:t> </a:t>
            </a:r>
            <a:r>
              <a:rPr lang="en-US" dirty="0" err="1"/>
              <a:t>kalacaktır</a:t>
            </a:r>
            <a:r>
              <a:rPr lang="en-US" dirty="0"/>
              <a:t>:</a:t>
            </a:r>
          </a:p>
        </p:txBody>
      </p:sp>
      <p:sp>
        <p:nvSpPr>
          <p:cNvPr id="4" name="Slide Number Placeholder 3"/>
          <p:cNvSpPr>
            <a:spLocks noGrp="1"/>
          </p:cNvSpPr>
          <p:nvPr>
            <p:ph type="sldNum" sz="quarter" idx="5"/>
          </p:nvPr>
        </p:nvSpPr>
        <p:spPr/>
        <p:txBody>
          <a:bodyPr/>
          <a:lstStyle/>
          <a:p>
            <a:fld id="{CB4F38C2-4548-F541-8261-4C1D96E7A166}" type="slidenum">
              <a:rPr lang="en-US" smtClean="0"/>
              <a:pPr/>
              <a:t>34</a:t>
            </a:fld>
            <a:endParaRPr lang="en-US"/>
          </a:p>
        </p:txBody>
      </p:sp>
    </p:spTree>
    <p:extLst>
      <p:ext uri="{BB962C8B-B14F-4D97-AF65-F5344CB8AC3E}">
        <p14:creationId xmlns:p14="http://schemas.microsoft.com/office/powerpoint/2010/main" val="2152039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KAMU - </a:t>
            </a:r>
            <a:r>
              <a:rPr lang="en-US" dirty="0" err="1"/>
              <a:t>Yazılım</a:t>
            </a:r>
            <a:r>
              <a:rPr lang="en-US" dirty="0"/>
              <a:t> </a:t>
            </a:r>
            <a:r>
              <a:rPr lang="en-US" dirty="0" err="1"/>
              <a:t>mühendisleri</a:t>
            </a:r>
            <a:r>
              <a:rPr lang="en-US" dirty="0"/>
              <a:t> </a:t>
            </a:r>
            <a:r>
              <a:rPr lang="en-US" dirty="0" err="1"/>
              <a:t>halkın</a:t>
            </a:r>
            <a:r>
              <a:rPr lang="en-US" dirty="0"/>
              <a:t> </a:t>
            </a:r>
            <a:r>
              <a:rPr lang="en-US" dirty="0" err="1"/>
              <a:t>ilgisi</a:t>
            </a:r>
            <a:r>
              <a:rPr lang="en-US" dirty="0"/>
              <a:t> </a:t>
            </a:r>
            <a:r>
              <a:rPr lang="en-US" dirty="0" err="1"/>
              <a:t>ile</a:t>
            </a:r>
            <a:r>
              <a:rPr lang="en-US" dirty="0"/>
              <a:t> </a:t>
            </a:r>
            <a:r>
              <a:rPr lang="en-US" dirty="0" err="1"/>
              <a:t>tutarlı</a:t>
            </a:r>
            <a:r>
              <a:rPr lang="en-US" dirty="0"/>
              <a:t> </a:t>
            </a:r>
            <a:r>
              <a:rPr lang="en-US" dirty="0" err="1"/>
              <a:t>hareket</a:t>
            </a:r>
            <a:r>
              <a:rPr lang="en-US" dirty="0"/>
              <a:t> </a:t>
            </a:r>
            <a:r>
              <a:rPr lang="en-US" dirty="0" err="1"/>
              <a:t>eder</a:t>
            </a:r>
            <a:r>
              <a:rPr lang="en-US" dirty="0"/>
              <a:t>.</a:t>
            </a:r>
          </a:p>
          <a:p>
            <a:r>
              <a:rPr lang="en-US" dirty="0"/>
              <a:t>2. MÜŞTERİ VE İŞVEREN - </a:t>
            </a:r>
            <a:r>
              <a:rPr lang="en-US" dirty="0" err="1"/>
              <a:t>Yazılım</a:t>
            </a:r>
            <a:r>
              <a:rPr lang="en-US" dirty="0"/>
              <a:t> </a:t>
            </a:r>
            <a:r>
              <a:rPr lang="en-US" dirty="0" err="1"/>
              <a:t>mühendisleri</a:t>
            </a:r>
            <a:r>
              <a:rPr lang="en-US" dirty="0"/>
              <a:t>, </a:t>
            </a:r>
            <a:r>
              <a:rPr lang="en-US" dirty="0" err="1"/>
              <a:t>müşterileri</a:t>
            </a:r>
            <a:r>
              <a:rPr lang="en-US" dirty="0"/>
              <a:t> </a:t>
            </a:r>
            <a:r>
              <a:rPr lang="en-US" dirty="0" err="1"/>
              <a:t>ve</a:t>
            </a:r>
            <a:r>
              <a:rPr lang="en-US" dirty="0"/>
              <a:t> </a:t>
            </a:r>
            <a:r>
              <a:rPr lang="en-US" dirty="0" err="1"/>
              <a:t>işverenlerinin</a:t>
            </a:r>
            <a:r>
              <a:rPr lang="en-US" dirty="0"/>
              <a:t> </a:t>
            </a:r>
            <a:r>
              <a:rPr lang="en-US" dirty="0" err="1"/>
              <a:t>yararına</a:t>
            </a:r>
            <a:r>
              <a:rPr lang="en-US" dirty="0"/>
              <a:t>, </a:t>
            </a:r>
            <a:r>
              <a:rPr lang="en-US" dirty="0" err="1"/>
              <a:t>kamu</a:t>
            </a:r>
            <a:r>
              <a:rPr lang="en-US" dirty="0"/>
              <a:t> </a:t>
            </a:r>
            <a:r>
              <a:rPr lang="en-US" dirty="0" err="1"/>
              <a:t>yararı</a:t>
            </a:r>
            <a:r>
              <a:rPr lang="en-US" dirty="0"/>
              <a:t> </a:t>
            </a:r>
            <a:r>
              <a:rPr lang="en-US" dirty="0" err="1"/>
              <a:t>ile</a:t>
            </a:r>
            <a:r>
              <a:rPr lang="en-US" dirty="0"/>
              <a:t> </a:t>
            </a:r>
            <a:r>
              <a:rPr lang="en-US" dirty="0" err="1"/>
              <a:t>tutarlı</a:t>
            </a:r>
            <a:r>
              <a:rPr lang="en-US" dirty="0"/>
              <a:t> </a:t>
            </a:r>
            <a:r>
              <a:rPr lang="en-US" dirty="0" err="1"/>
              <a:t>bir</a:t>
            </a:r>
            <a:r>
              <a:rPr lang="en-US" dirty="0"/>
              <a:t> </a:t>
            </a:r>
            <a:r>
              <a:rPr lang="en-US" dirty="0" err="1"/>
              <a:t>şekilde</a:t>
            </a:r>
            <a:r>
              <a:rPr lang="en-US" dirty="0"/>
              <a:t> </a:t>
            </a:r>
            <a:r>
              <a:rPr lang="en-US" dirty="0" err="1"/>
              <a:t>hareket</a:t>
            </a:r>
            <a:r>
              <a:rPr lang="en-US" dirty="0"/>
              <a:t> </a:t>
            </a:r>
            <a:r>
              <a:rPr lang="en-US" dirty="0" err="1"/>
              <a:t>eder</a:t>
            </a:r>
            <a:r>
              <a:rPr lang="en-US" dirty="0"/>
              <a:t>.</a:t>
            </a:r>
          </a:p>
          <a:p>
            <a:r>
              <a:rPr lang="en-US" dirty="0"/>
              <a:t>3. ÜRÜN - </a:t>
            </a:r>
            <a:r>
              <a:rPr lang="en-US" dirty="0" err="1"/>
              <a:t>Yazılım</a:t>
            </a:r>
            <a:r>
              <a:rPr lang="en-US" dirty="0"/>
              <a:t> </a:t>
            </a:r>
            <a:r>
              <a:rPr lang="en-US" dirty="0" err="1"/>
              <a:t>mühendisleri</a:t>
            </a:r>
            <a:r>
              <a:rPr lang="en-US" dirty="0"/>
              <a:t>, </a:t>
            </a:r>
            <a:r>
              <a:rPr lang="en-US" dirty="0" err="1"/>
              <a:t>ürünlerinin</a:t>
            </a:r>
            <a:r>
              <a:rPr lang="en-US" dirty="0"/>
              <a:t> </a:t>
            </a:r>
            <a:r>
              <a:rPr lang="en-US" dirty="0" err="1"/>
              <a:t>ve</a:t>
            </a:r>
            <a:r>
              <a:rPr lang="en-US" dirty="0"/>
              <a:t> </a:t>
            </a:r>
            <a:r>
              <a:rPr lang="en-US" dirty="0" err="1"/>
              <a:t>ilgili</a:t>
            </a:r>
            <a:r>
              <a:rPr lang="en-US" dirty="0"/>
              <a:t> </a:t>
            </a:r>
            <a:r>
              <a:rPr lang="en-US" dirty="0" err="1"/>
              <a:t>değişikliklerin</a:t>
            </a:r>
            <a:r>
              <a:rPr lang="en-US" dirty="0"/>
              <a:t> </a:t>
            </a:r>
            <a:r>
              <a:rPr lang="en-US" dirty="0" err="1"/>
              <a:t>mümkün</a:t>
            </a:r>
            <a:r>
              <a:rPr lang="en-US" dirty="0"/>
              <a:t> </a:t>
            </a:r>
            <a:r>
              <a:rPr lang="en-US" dirty="0" err="1"/>
              <a:t>olan</a:t>
            </a:r>
            <a:r>
              <a:rPr lang="en-US" dirty="0"/>
              <a:t> </a:t>
            </a:r>
            <a:r>
              <a:rPr lang="en-US" dirty="0" err="1"/>
              <a:t>en</a:t>
            </a:r>
            <a:r>
              <a:rPr lang="en-US" dirty="0"/>
              <a:t> </a:t>
            </a:r>
            <a:r>
              <a:rPr lang="en-US" dirty="0" err="1"/>
              <a:t>yüksek</a:t>
            </a:r>
            <a:r>
              <a:rPr lang="en-US" dirty="0"/>
              <a:t> </a:t>
            </a:r>
            <a:r>
              <a:rPr lang="en-US" dirty="0" err="1"/>
              <a:t>profesyonel</a:t>
            </a:r>
            <a:r>
              <a:rPr lang="en-US" dirty="0"/>
              <a:t> </a:t>
            </a:r>
            <a:r>
              <a:rPr lang="en-US" dirty="0" err="1"/>
              <a:t>standartlara</a:t>
            </a:r>
            <a:r>
              <a:rPr lang="en-US" dirty="0"/>
              <a:t> </a:t>
            </a:r>
            <a:r>
              <a:rPr lang="en-US" dirty="0" err="1"/>
              <a:t>uygun</a:t>
            </a:r>
            <a:r>
              <a:rPr lang="en-US" dirty="0"/>
              <a:t> </a:t>
            </a:r>
            <a:r>
              <a:rPr lang="en-US" dirty="0" err="1"/>
              <a:t>olmasını</a:t>
            </a:r>
            <a:r>
              <a:rPr lang="en-US" dirty="0"/>
              <a:t> </a:t>
            </a:r>
            <a:r>
              <a:rPr lang="en-US" dirty="0" err="1"/>
              <a:t>sağlamalıdır</a:t>
            </a:r>
            <a:r>
              <a:rPr lang="en-US" dirty="0"/>
              <a:t>.</a:t>
            </a:r>
          </a:p>
          <a:p>
            <a:r>
              <a:rPr lang="en-US" dirty="0"/>
              <a:t>4. YARGI - </a:t>
            </a:r>
            <a:r>
              <a:rPr lang="en-US" dirty="0" err="1"/>
              <a:t>Yazılım</a:t>
            </a:r>
            <a:r>
              <a:rPr lang="en-US" dirty="0"/>
              <a:t> </a:t>
            </a:r>
            <a:r>
              <a:rPr lang="en-US" dirty="0" err="1"/>
              <a:t>mühendisleri</a:t>
            </a:r>
            <a:r>
              <a:rPr lang="en-US" dirty="0"/>
              <a:t>, </a:t>
            </a:r>
            <a:r>
              <a:rPr lang="en-US" dirty="0" err="1"/>
              <a:t>mesleki</a:t>
            </a:r>
            <a:r>
              <a:rPr lang="en-US" dirty="0"/>
              <a:t> </a:t>
            </a:r>
            <a:r>
              <a:rPr lang="en-US" dirty="0" err="1"/>
              <a:t>yargılarında</a:t>
            </a:r>
            <a:r>
              <a:rPr lang="en-US" dirty="0"/>
              <a:t> </a:t>
            </a:r>
            <a:r>
              <a:rPr lang="en-US" dirty="0" err="1"/>
              <a:t>dürüstlük</a:t>
            </a:r>
            <a:r>
              <a:rPr lang="en-US" dirty="0"/>
              <a:t> </a:t>
            </a:r>
            <a:r>
              <a:rPr lang="en-US" dirty="0" err="1"/>
              <a:t>ve</a:t>
            </a:r>
            <a:r>
              <a:rPr lang="en-US" dirty="0"/>
              <a:t> </a:t>
            </a:r>
            <a:r>
              <a:rPr lang="en-US" dirty="0" err="1"/>
              <a:t>bağımsızlığı</a:t>
            </a:r>
            <a:r>
              <a:rPr lang="en-US" dirty="0"/>
              <a:t> </a:t>
            </a:r>
            <a:r>
              <a:rPr lang="en-US" dirty="0" err="1"/>
              <a:t>koruyacaklardır</a:t>
            </a:r>
            <a:r>
              <a:rPr lang="en-US" dirty="0"/>
              <a:t>.</a:t>
            </a:r>
          </a:p>
          <a:p>
            <a:r>
              <a:rPr lang="en-US" dirty="0"/>
              <a:t>5. YÖNETİM - </a:t>
            </a:r>
            <a:r>
              <a:rPr lang="en-US" dirty="0" err="1"/>
              <a:t>Yazılım</a:t>
            </a:r>
            <a:r>
              <a:rPr lang="en-US" dirty="0"/>
              <a:t> </a:t>
            </a:r>
            <a:r>
              <a:rPr lang="en-US" dirty="0" err="1"/>
              <a:t>mühendisliği</a:t>
            </a:r>
            <a:r>
              <a:rPr lang="en-US" dirty="0"/>
              <a:t> </a:t>
            </a:r>
            <a:r>
              <a:rPr lang="en-US" dirty="0" err="1"/>
              <a:t>yöneticileri</a:t>
            </a:r>
            <a:r>
              <a:rPr lang="en-US" dirty="0"/>
              <a:t> </a:t>
            </a:r>
            <a:r>
              <a:rPr lang="en-US" dirty="0" err="1"/>
              <a:t>ve</a:t>
            </a:r>
            <a:r>
              <a:rPr lang="en-US" dirty="0"/>
              <a:t> </a:t>
            </a:r>
            <a:r>
              <a:rPr lang="en-US" dirty="0" err="1"/>
              <a:t>liderleri</a:t>
            </a:r>
            <a:r>
              <a:rPr lang="en-US" dirty="0"/>
              <a:t>, </a:t>
            </a:r>
            <a:r>
              <a:rPr lang="en-US" dirty="0" err="1"/>
              <a:t>yazılım</a:t>
            </a:r>
            <a:r>
              <a:rPr lang="en-US" dirty="0"/>
              <a:t> </a:t>
            </a:r>
            <a:r>
              <a:rPr lang="en-US" dirty="0" err="1"/>
              <a:t>geliştirme</a:t>
            </a:r>
            <a:r>
              <a:rPr lang="en-US" dirty="0"/>
              <a:t> </a:t>
            </a:r>
            <a:r>
              <a:rPr lang="en-US" dirty="0" err="1"/>
              <a:t>ve</a:t>
            </a:r>
            <a:r>
              <a:rPr lang="en-US" dirty="0"/>
              <a:t> </a:t>
            </a:r>
            <a:r>
              <a:rPr lang="en-US" dirty="0" err="1"/>
              <a:t>bakım</a:t>
            </a:r>
            <a:r>
              <a:rPr lang="en-US" dirty="0"/>
              <a:t> </a:t>
            </a:r>
            <a:r>
              <a:rPr lang="en-US" dirty="0" err="1"/>
              <a:t>yönetimine</a:t>
            </a:r>
            <a:r>
              <a:rPr lang="en-US" dirty="0"/>
              <a:t> </a:t>
            </a:r>
            <a:r>
              <a:rPr lang="en-US" dirty="0" err="1"/>
              <a:t>etik</a:t>
            </a:r>
            <a:r>
              <a:rPr lang="en-US" dirty="0"/>
              <a:t> </a:t>
            </a:r>
            <a:r>
              <a:rPr lang="en-US" dirty="0" err="1"/>
              <a:t>bir</a:t>
            </a:r>
            <a:r>
              <a:rPr lang="en-US" dirty="0"/>
              <a:t> </a:t>
            </a:r>
            <a:r>
              <a:rPr lang="en-US" dirty="0" err="1"/>
              <a:t>yaklaşıma</a:t>
            </a:r>
            <a:r>
              <a:rPr lang="en-US" dirty="0"/>
              <a:t> </a:t>
            </a:r>
            <a:r>
              <a:rPr lang="en-US" dirty="0" err="1"/>
              <a:t>abone</a:t>
            </a:r>
            <a:r>
              <a:rPr lang="en-US" dirty="0"/>
              <a:t> </a:t>
            </a:r>
            <a:r>
              <a:rPr lang="en-US" dirty="0" err="1"/>
              <a:t>olmalı</a:t>
            </a:r>
            <a:r>
              <a:rPr lang="en-US" dirty="0"/>
              <a:t> </a:t>
            </a:r>
            <a:r>
              <a:rPr lang="en-US" dirty="0" err="1"/>
              <a:t>ve</a:t>
            </a:r>
            <a:r>
              <a:rPr lang="en-US" dirty="0"/>
              <a:t> </a:t>
            </a:r>
            <a:r>
              <a:rPr lang="en-US" dirty="0" err="1"/>
              <a:t>onu</a:t>
            </a:r>
            <a:r>
              <a:rPr lang="en-US" dirty="0"/>
              <a:t> </a:t>
            </a:r>
            <a:r>
              <a:rPr lang="en-US" dirty="0" err="1"/>
              <a:t>teşvik</a:t>
            </a:r>
            <a:r>
              <a:rPr lang="en-US" dirty="0"/>
              <a:t> </a:t>
            </a:r>
            <a:r>
              <a:rPr lang="en-US" dirty="0" err="1"/>
              <a:t>etmelidir</a:t>
            </a:r>
            <a:r>
              <a:rPr lang="en-US" dirty="0"/>
              <a:t>.</a:t>
            </a:r>
          </a:p>
          <a:p>
            <a:r>
              <a:rPr lang="en-US" dirty="0"/>
              <a:t>6. MESLEĞİ - </a:t>
            </a:r>
            <a:r>
              <a:rPr lang="en-US" dirty="0" err="1"/>
              <a:t>Yazılım</a:t>
            </a:r>
            <a:r>
              <a:rPr lang="en-US" dirty="0"/>
              <a:t> </a:t>
            </a:r>
            <a:r>
              <a:rPr lang="en-US" dirty="0" err="1"/>
              <a:t>mühendisleri</a:t>
            </a:r>
            <a:r>
              <a:rPr lang="en-US" dirty="0"/>
              <a:t>, </a:t>
            </a:r>
            <a:r>
              <a:rPr lang="en-US" dirty="0" err="1"/>
              <a:t>mesleğin</a:t>
            </a:r>
            <a:r>
              <a:rPr lang="en-US" dirty="0"/>
              <a:t> </a:t>
            </a:r>
            <a:r>
              <a:rPr lang="en-US" dirty="0" err="1"/>
              <a:t>bütünlüğünü</a:t>
            </a:r>
            <a:r>
              <a:rPr lang="en-US" dirty="0"/>
              <a:t> </a:t>
            </a:r>
            <a:r>
              <a:rPr lang="en-US" dirty="0" err="1"/>
              <a:t>ve</a:t>
            </a:r>
            <a:r>
              <a:rPr lang="en-US" dirty="0"/>
              <a:t> </a:t>
            </a:r>
            <a:r>
              <a:rPr lang="en-US" dirty="0" err="1"/>
              <a:t>itibarını</a:t>
            </a:r>
            <a:r>
              <a:rPr lang="en-US" dirty="0"/>
              <a:t> </a:t>
            </a:r>
            <a:r>
              <a:rPr lang="en-US" dirty="0" err="1"/>
              <a:t>halkın</a:t>
            </a:r>
            <a:r>
              <a:rPr lang="en-US" dirty="0"/>
              <a:t> </a:t>
            </a:r>
            <a:r>
              <a:rPr lang="en-US" dirty="0" err="1"/>
              <a:t>ilgisine</a:t>
            </a:r>
            <a:r>
              <a:rPr lang="en-US" dirty="0"/>
              <a:t> </a:t>
            </a:r>
            <a:r>
              <a:rPr lang="en-US" dirty="0" err="1"/>
              <a:t>uygun</a:t>
            </a:r>
            <a:r>
              <a:rPr lang="en-US" dirty="0"/>
              <a:t> </a:t>
            </a:r>
            <a:r>
              <a:rPr lang="en-US" dirty="0" err="1"/>
              <a:t>şekilde</a:t>
            </a:r>
            <a:r>
              <a:rPr lang="en-US" dirty="0"/>
              <a:t> </a:t>
            </a:r>
            <a:r>
              <a:rPr lang="en-US" dirty="0" err="1"/>
              <a:t>ilerletmelidir</a:t>
            </a:r>
            <a:r>
              <a:rPr lang="en-US" dirty="0"/>
              <a:t>.</a:t>
            </a:r>
          </a:p>
          <a:p>
            <a:r>
              <a:rPr lang="en-US" dirty="0"/>
              <a:t>7. YAZILIMLAR - </a:t>
            </a:r>
            <a:r>
              <a:rPr lang="en-US" dirty="0" err="1"/>
              <a:t>Yazılım</a:t>
            </a:r>
            <a:r>
              <a:rPr lang="en-US" dirty="0"/>
              <a:t> </a:t>
            </a:r>
            <a:r>
              <a:rPr lang="en-US" dirty="0" err="1"/>
              <a:t>mühendisleri</a:t>
            </a:r>
            <a:r>
              <a:rPr lang="en-US" dirty="0"/>
              <a:t>, </a:t>
            </a:r>
            <a:r>
              <a:rPr lang="en-US" dirty="0" err="1"/>
              <a:t>meslektaşlarına</a:t>
            </a:r>
            <a:r>
              <a:rPr lang="en-US" dirty="0"/>
              <a:t> </a:t>
            </a:r>
            <a:r>
              <a:rPr lang="en-US" dirty="0" err="1"/>
              <a:t>karşı</a:t>
            </a:r>
            <a:r>
              <a:rPr lang="en-US" dirty="0"/>
              <a:t> </a:t>
            </a:r>
            <a:r>
              <a:rPr lang="en-US" dirty="0" err="1"/>
              <a:t>adil</a:t>
            </a:r>
            <a:r>
              <a:rPr lang="en-US" dirty="0"/>
              <a:t> </a:t>
            </a:r>
            <a:r>
              <a:rPr lang="en-US" dirty="0" err="1"/>
              <a:t>ve</a:t>
            </a:r>
            <a:r>
              <a:rPr lang="en-US" dirty="0"/>
              <a:t> </a:t>
            </a:r>
            <a:r>
              <a:rPr lang="en-US" dirty="0" err="1"/>
              <a:t>destekleyici</a:t>
            </a:r>
            <a:r>
              <a:rPr lang="en-US" dirty="0"/>
              <a:t> </a:t>
            </a:r>
            <a:r>
              <a:rPr lang="en-US" dirty="0" err="1"/>
              <a:t>olacaktır</a:t>
            </a:r>
            <a:r>
              <a:rPr lang="en-US" dirty="0"/>
              <a:t>.</a:t>
            </a:r>
          </a:p>
          <a:p>
            <a:r>
              <a:rPr lang="en-US" dirty="0"/>
              <a:t>8. SELF - </a:t>
            </a:r>
            <a:r>
              <a:rPr lang="en-US" dirty="0" err="1"/>
              <a:t>Yazılım</a:t>
            </a:r>
            <a:r>
              <a:rPr lang="en-US" dirty="0"/>
              <a:t> </a:t>
            </a:r>
            <a:r>
              <a:rPr lang="en-US" dirty="0" err="1"/>
              <a:t>mühendisleri</a:t>
            </a:r>
            <a:r>
              <a:rPr lang="en-US" dirty="0"/>
              <a:t> </a:t>
            </a:r>
            <a:r>
              <a:rPr lang="en-US" dirty="0" err="1"/>
              <a:t>mesleğinin</a:t>
            </a:r>
            <a:r>
              <a:rPr lang="en-US" dirty="0"/>
              <a:t> </a:t>
            </a:r>
            <a:r>
              <a:rPr lang="en-US" dirty="0" err="1"/>
              <a:t>pratiğine</a:t>
            </a:r>
            <a:r>
              <a:rPr lang="en-US" dirty="0"/>
              <a:t> </a:t>
            </a:r>
            <a:r>
              <a:rPr lang="en-US" dirty="0" err="1"/>
              <a:t>ilişkin</a:t>
            </a:r>
            <a:r>
              <a:rPr lang="en-US" dirty="0"/>
              <a:t> </a:t>
            </a:r>
            <a:r>
              <a:rPr lang="en-US" dirty="0" err="1"/>
              <a:t>yaşam</a:t>
            </a:r>
            <a:r>
              <a:rPr lang="en-US" dirty="0"/>
              <a:t> </a:t>
            </a:r>
            <a:r>
              <a:rPr lang="en-US" dirty="0" err="1"/>
              <a:t>boyu</a:t>
            </a:r>
            <a:r>
              <a:rPr lang="en-US" dirty="0"/>
              <a:t> </a:t>
            </a:r>
            <a:r>
              <a:rPr lang="en-US" dirty="0" err="1"/>
              <a:t>öğrenmeye</a:t>
            </a:r>
            <a:r>
              <a:rPr lang="en-US" dirty="0"/>
              <a:t> </a:t>
            </a:r>
            <a:r>
              <a:rPr lang="en-US" dirty="0" err="1"/>
              <a:t>katılacak</a:t>
            </a:r>
            <a:r>
              <a:rPr lang="en-US" dirty="0"/>
              <a:t> </a:t>
            </a:r>
            <a:r>
              <a:rPr lang="en-US" dirty="0" err="1"/>
              <a:t>ve</a:t>
            </a:r>
            <a:r>
              <a:rPr lang="en-US" dirty="0"/>
              <a:t> </a:t>
            </a:r>
            <a:r>
              <a:rPr lang="en-US" dirty="0" err="1"/>
              <a:t>mesleğin</a:t>
            </a:r>
            <a:r>
              <a:rPr lang="en-US" dirty="0"/>
              <a:t> </a:t>
            </a:r>
            <a:r>
              <a:rPr lang="en-US" dirty="0" err="1"/>
              <a:t>pratiğine</a:t>
            </a:r>
            <a:r>
              <a:rPr lang="en-US" dirty="0"/>
              <a:t> </a:t>
            </a:r>
            <a:r>
              <a:rPr lang="en-US" dirty="0" err="1"/>
              <a:t>etik</a:t>
            </a:r>
            <a:r>
              <a:rPr lang="en-US" dirty="0"/>
              <a:t> </a:t>
            </a:r>
            <a:r>
              <a:rPr lang="en-US" dirty="0" err="1"/>
              <a:t>bir</a:t>
            </a:r>
            <a:r>
              <a:rPr lang="en-US" dirty="0"/>
              <a:t> </a:t>
            </a:r>
            <a:r>
              <a:rPr lang="en-US" dirty="0" err="1"/>
              <a:t>yaklaşım</a:t>
            </a:r>
            <a:r>
              <a:rPr lang="en-US" dirty="0"/>
              <a:t> </a:t>
            </a:r>
            <a:r>
              <a:rPr lang="en-US" dirty="0" err="1"/>
              <a:t>getireceklerdir</a:t>
            </a:r>
            <a:r>
              <a:rPr lang="en-US" dirty="0"/>
              <a:t>.</a:t>
            </a:r>
          </a:p>
        </p:txBody>
      </p:sp>
      <p:sp>
        <p:nvSpPr>
          <p:cNvPr id="4" name="Slide Number Placeholder 3"/>
          <p:cNvSpPr>
            <a:spLocks noGrp="1"/>
          </p:cNvSpPr>
          <p:nvPr>
            <p:ph type="sldNum" sz="quarter" idx="5"/>
          </p:nvPr>
        </p:nvSpPr>
        <p:spPr/>
        <p:txBody>
          <a:bodyPr/>
          <a:lstStyle/>
          <a:p>
            <a:fld id="{CB4F38C2-4548-F541-8261-4C1D96E7A166}" type="slidenum">
              <a:rPr lang="en-US" smtClean="0"/>
              <a:pPr/>
              <a:t>35</a:t>
            </a:fld>
            <a:endParaRPr lang="en-US"/>
          </a:p>
        </p:txBody>
      </p:sp>
    </p:spTree>
    <p:extLst>
      <p:ext uri="{BB962C8B-B14F-4D97-AF65-F5344CB8AC3E}">
        <p14:creationId xmlns:p14="http://schemas.microsoft.com/office/powerpoint/2010/main" val="2740510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7" name="Footer Placeholder 6"/>
          <p:cNvSpPr>
            <a:spLocks noGrp="1"/>
          </p:cNvSpPr>
          <p:nvPr>
            <p:ph type="ftr" sz="quarter" idx="10"/>
          </p:nvPr>
        </p:nvSpPr>
        <p:spPr/>
        <p:txBody>
          <a:bodyPr/>
          <a:lstStyle/>
          <a:p>
            <a:r>
              <a:rPr lang="en-US"/>
              <a:t>Chapter 1 Introduction</a:t>
            </a:r>
            <a:endParaRPr lang="en-US" dirty="0"/>
          </a:p>
        </p:txBody>
      </p:sp>
      <p:sp>
        <p:nvSpPr>
          <p:cNvPr id="8" name="Date Placeholder 7"/>
          <p:cNvSpPr>
            <a:spLocks noGrp="1"/>
          </p:cNvSpPr>
          <p:nvPr>
            <p:ph type="dt" sz="half" idx="11"/>
          </p:nvPr>
        </p:nvSpPr>
        <p:spPr/>
        <p:txBody>
          <a:bodyPr/>
          <a:lstStyle/>
          <a:p>
            <a:r>
              <a:rPr lang="en-GB"/>
              <a:t>30/10/2014</a:t>
            </a:r>
            <a:endParaRPr lang="en-US"/>
          </a:p>
        </p:txBody>
      </p:sp>
      <p:sp>
        <p:nvSpPr>
          <p:cNvPr id="9" name="Slide Number Placeholder 8"/>
          <p:cNvSpPr>
            <a:spLocks noGrp="1"/>
          </p:cNvSpPr>
          <p:nvPr>
            <p:ph type="sldNum" sz="quarter" idx="12"/>
          </p:nvPr>
        </p:nvSpPr>
        <p:spPr/>
        <p:txBody>
          <a:bodyPr/>
          <a:lstStyle/>
          <a:p>
            <a:fld id="{1D5CD492-2BC6-F348-9965-EC1D86DF57A8}" type="slidenum">
              <a:rPr lang="en-US" smtClean="0"/>
              <a:t>‹#›</a:t>
            </a:fld>
            <a:endParaRPr lang="en-US"/>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en-GB"/>
              <a:t>30/10/2014</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Chapter 1 Introduction</a:t>
            </a:r>
          </a:p>
        </p:txBody>
      </p:sp>
      <p:sp>
        <p:nvSpPr>
          <p:cNvPr id="6" name="Slide Number Placeholder 5"/>
          <p:cNvSpPr>
            <a:spLocks noGrp="1"/>
          </p:cNvSpPr>
          <p:nvPr>
            <p:ph type="sldNum" sz="quarter" idx="12"/>
          </p:nvPr>
        </p:nvSpPr>
        <p:spPr>
          <a:xfrm>
            <a:off x="6540626" y="6356350"/>
            <a:ext cx="2133600" cy="365125"/>
          </a:xfrm>
          <a:prstGeom prst="rect">
            <a:avLst/>
          </a:prstGeom>
        </p:spPr>
        <p:txBody>
          <a:bodyPr/>
          <a:lstStyle>
            <a:lvl1pPr>
              <a:defRPr/>
            </a:lvl1pPr>
          </a:lstStyle>
          <a:p>
            <a:pPr>
              <a:defRPr/>
            </a:pPr>
            <a:fld id="{2970207B-D522-9843-9370-2EDD2ED326F5}" type="slidenum">
              <a:rPr lang="en-GB" smtClean="0"/>
              <a:pPr>
                <a:defRPr/>
              </a:pPr>
              <a:t>‹#›</a:t>
            </a:fld>
            <a:endParaRPr lang="en-GB" dirty="0"/>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en-GB"/>
              <a:t>30/10/2014</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Chapter 1 Introduction</a:t>
            </a:r>
          </a:p>
        </p:txBody>
      </p:sp>
      <p:sp>
        <p:nvSpPr>
          <p:cNvPr id="6" name="Slide Number Placeholder 5"/>
          <p:cNvSpPr>
            <a:spLocks noGrp="1"/>
          </p:cNvSpPr>
          <p:nvPr>
            <p:ph type="sldNum" sz="quarter" idx="12"/>
          </p:nvPr>
        </p:nvSpPr>
        <p:spPr>
          <a:xfrm>
            <a:off x="6540626" y="6356350"/>
            <a:ext cx="2133600" cy="365125"/>
          </a:xfrm>
          <a:prstGeom prst="rect">
            <a:avLst/>
          </a:prstGeom>
        </p:spPr>
        <p:txBody>
          <a:bodyPr/>
          <a:lstStyle>
            <a:lvl1pPr>
              <a:defRPr/>
            </a:lvl1pPr>
          </a:lstStyle>
          <a:p>
            <a:pPr>
              <a:defRPr/>
            </a:pPr>
            <a:r>
              <a:rPr lang="en-GB"/>
              <a:t>Presentation title - </a:t>
            </a:r>
            <a:fld id="{DA4E4A1D-F72B-1945-8E69-DB5636470060}" type="slidenum">
              <a:rPr lang="en-GB" smtClean="0"/>
              <a:pPr>
                <a:defRPr/>
              </a:pPr>
              <a:t>‹#›</a:t>
            </a:fld>
            <a:endParaRPr lang="en-GB"/>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spcBef>
                <a:spcPts val="600"/>
              </a:spcBef>
              <a:spcAft>
                <a:spcPts val="600"/>
              </a:spcAft>
              <a:buFont typeface="Wingdings" charset="2"/>
              <a:buChar char="²"/>
              <a:defRPr sz="2400">
                <a:solidFill>
                  <a:srgbClr val="46424D"/>
                </a:solidFill>
                <a:latin typeface="Arial"/>
                <a:cs typeface="Arial"/>
              </a:defRPr>
            </a:lvl1pPr>
            <a:lvl2pPr>
              <a:spcBef>
                <a:spcPts val="300"/>
              </a:spcBef>
              <a:spcAft>
                <a:spcPts val="300"/>
              </a:spcAft>
              <a:buFont typeface="Wingdings" charset="2"/>
              <a:buChar char="§"/>
              <a:defRPr sz="2000">
                <a:solidFill>
                  <a:srgbClr val="46424D"/>
                </a:solidFill>
                <a:latin typeface="Arial"/>
                <a:cs typeface="Arial"/>
              </a:defRPr>
            </a:lvl2pPr>
            <a:lvl3pPr>
              <a:defRPr sz="1800">
                <a:solidFill>
                  <a:srgbClr val="46424D"/>
                </a:solidFill>
                <a:latin typeface="Arial"/>
                <a:cs typeface="Arial"/>
              </a:defRPr>
            </a:lvl3pPr>
            <a:lvl4pPr>
              <a:defRPr sz="1800">
                <a:solidFill>
                  <a:srgbClr val="46424D"/>
                </a:solidFill>
                <a:latin typeface="Arial"/>
                <a:cs typeface="Arial"/>
              </a:defRPr>
            </a:lvl4pPr>
            <a:lvl5pPr>
              <a:defRPr sz="1800">
                <a:solidFill>
                  <a:srgbClr val="46424D"/>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Footer Placeholder 6"/>
          <p:cNvSpPr>
            <a:spLocks noGrp="1"/>
          </p:cNvSpPr>
          <p:nvPr>
            <p:ph type="ftr" sz="quarter" idx="10"/>
          </p:nvPr>
        </p:nvSpPr>
        <p:spPr/>
        <p:txBody>
          <a:bodyPr/>
          <a:lstStyle/>
          <a:p>
            <a:r>
              <a:rPr lang="en-US"/>
              <a:t>Chapter 1 Introduction</a:t>
            </a:r>
            <a:endParaRPr lang="en-US" dirty="0"/>
          </a:p>
        </p:txBody>
      </p:sp>
      <p:sp>
        <p:nvSpPr>
          <p:cNvPr id="8" name="Date Placeholder 7"/>
          <p:cNvSpPr>
            <a:spLocks noGrp="1"/>
          </p:cNvSpPr>
          <p:nvPr>
            <p:ph type="dt" sz="half" idx="11"/>
          </p:nvPr>
        </p:nvSpPr>
        <p:spPr/>
        <p:txBody>
          <a:bodyPr/>
          <a:lstStyle/>
          <a:p>
            <a:r>
              <a:rPr lang="en-GB"/>
              <a:t>30/10/2014</a:t>
            </a:r>
            <a:endParaRPr lang="en-US"/>
          </a:p>
        </p:txBody>
      </p:sp>
      <p:sp>
        <p:nvSpPr>
          <p:cNvPr id="9" name="Slide Number Placeholder 8"/>
          <p:cNvSpPr>
            <a:spLocks noGrp="1"/>
          </p:cNvSpPr>
          <p:nvPr>
            <p:ph type="sldNum" sz="quarter" idx="12"/>
          </p:nvPr>
        </p:nvSpPr>
        <p:spPr/>
        <p:txBody>
          <a:bodyPr/>
          <a:lstStyle/>
          <a:p>
            <a:fld id="{1D5CD492-2BC6-F348-9965-EC1D86DF57A8}" type="slidenum">
              <a:rPr lang="en-US" smtClean="0"/>
              <a:t>‹#›</a:t>
            </a:fld>
            <a:endParaRPr lang="en-US"/>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en-GB"/>
              <a:t>30/10/2014</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Chapter 1 Introduction</a:t>
            </a:r>
          </a:p>
        </p:txBody>
      </p:sp>
      <p:sp>
        <p:nvSpPr>
          <p:cNvPr id="6" name="Slide Number Placeholder 5"/>
          <p:cNvSpPr>
            <a:spLocks noGrp="1"/>
          </p:cNvSpPr>
          <p:nvPr>
            <p:ph type="sldNum" sz="quarter" idx="12"/>
          </p:nvPr>
        </p:nvSpPr>
        <p:spPr>
          <a:xfrm>
            <a:off x="6540626" y="6356350"/>
            <a:ext cx="2133600" cy="365125"/>
          </a:xfrm>
          <a:prstGeom prst="rect">
            <a:avLst/>
          </a:prstGeom>
        </p:spPr>
        <p:txBody>
          <a:bodyPr/>
          <a:lstStyle>
            <a:lvl1pPr>
              <a:defRPr/>
            </a:lvl1pPr>
          </a:lstStyle>
          <a:p>
            <a:pPr>
              <a:defRPr/>
            </a:pPr>
            <a:fld id="{2AF2747F-ECC4-BB44-B379-DEBCDE6D0557}" type="slidenum">
              <a:rPr lang="en-GB" smtClean="0"/>
              <a:pPr>
                <a:defRPr/>
              </a:pPr>
              <a:t>‹#›</a:t>
            </a:fld>
            <a:endParaRPr lang="en-GB" dirty="0"/>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en-GB"/>
              <a:t>30/10/2014</a:t>
            </a: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Chapter 1 Introduction</a:t>
            </a:r>
          </a:p>
        </p:txBody>
      </p:sp>
      <p:sp>
        <p:nvSpPr>
          <p:cNvPr id="7" name="Slide Number Placeholder 5"/>
          <p:cNvSpPr>
            <a:spLocks noGrp="1"/>
          </p:cNvSpPr>
          <p:nvPr>
            <p:ph type="sldNum" sz="quarter" idx="12"/>
          </p:nvPr>
        </p:nvSpPr>
        <p:spPr>
          <a:xfrm>
            <a:off x="6540626" y="6356350"/>
            <a:ext cx="2133600" cy="365125"/>
          </a:xfrm>
          <a:prstGeom prst="rect">
            <a:avLst/>
          </a:prstGeom>
        </p:spPr>
        <p:txBody>
          <a:bodyPr/>
          <a:lstStyle>
            <a:lvl1pPr>
              <a:defRPr/>
            </a:lvl1pPr>
          </a:lstStyle>
          <a:p>
            <a:pPr>
              <a:defRPr/>
            </a:pPr>
            <a:fld id="{FE6C1ACB-37F4-2E4E-A02F-3AD2C3500E5B}" type="slidenum">
              <a:rPr lang="en-GB" smtClean="0"/>
              <a:pPr>
                <a:defRPr/>
              </a:pPr>
              <a:t>‹#›</a:t>
            </a:fld>
            <a:endParaRPr lang="en-GB" dirty="0"/>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en-GB"/>
              <a:t>30/10/2014</a:t>
            </a:r>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Chapter 1 Introduction</a:t>
            </a:r>
          </a:p>
        </p:txBody>
      </p:sp>
      <p:sp>
        <p:nvSpPr>
          <p:cNvPr id="9" name="Slide Number Placeholder 5"/>
          <p:cNvSpPr>
            <a:spLocks noGrp="1"/>
          </p:cNvSpPr>
          <p:nvPr>
            <p:ph type="sldNum" sz="quarter" idx="12"/>
          </p:nvPr>
        </p:nvSpPr>
        <p:spPr>
          <a:xfrm>
            <a:off x="6540626" y="6356350"/>
            <a:ext cx="2133600" cy="365125"/>
          </a:xfrm>
          <a:prstGeom prst="rect">
            <a:avLst/>
          </a:prstGeom>
        </p:spPr>
        <p:txBody>
          <a:bodyPr/>
          <a:lstStyle>
            <a:lvl1pPr>
              <a:defRPr/>
            </a:lvl1pPr>
          </a:lstStyle>
          <a:p>
            <a:pPr>
              <a:defRPr/>
            </a:pPr>
            <a:fld id="{DABC9741-E27D-6644-A29C-7357B3CA2856}" type="slidenum">
              <a:rPr lang="en-GB" smtClean="0"/>
              <a:pPr>
                <a:defRPr/>
              </a:pPr>
              <a:t>‹#›</a:t>
            </a:fld>
            <a:endParaRPr lang="en-GB" dirty="0"/>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en-GB"/>
              <a:t>30/10/2014</a:t>
            </a:r>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Chapter 1 Introduction</a:t>
            </a:r>
          </a:p>
        </p:txBody>
      </p:sp>
      <p:sp>
        <p:nvSpPr>
          <p:cNvPr id="5" name="Slide Number Placeholder 5"/>
          <p:cNvSpPr>
            <a:spLocks noGrp="1"/>
          </p:cNvSpPr>
          <p:nvPr>
            <p:ph type="sldNum" sz="quarter" idx="12"/>
          </p:nvPr>
        </p:nvSpPr>
        <p:spPr>
          <a:xfrm>
            <a:off x="6540626" y="6356350"/>
            <a:ext cx="2133600" cy="365125"/>
          </a:xfrm>
          <a:prstGeom prst="rect">
            <a:avLst/>
          </a:prstGeom>
        </p:spPr>
        <p:txBody>
          <a:bodyPr/>
          <a:lstStyle>
            <a:lvl1pPr>
              <a:defRPr/>
            </a:lvl1pPr>
          </a:lstStyle>
          <a:p>
            <a:pPr>
              <a:defRPr/>
            </a:pPr>
            <a:fld id="{F1A6FC00-01EB-8C4B-8EBA-327D665853CA}" type="slidenum">
              <a:rPr lang="en-GB" smtClean="0"/>
              <a:pPr>
                <a:defRPr/>
              </a:pPr>
              <a:t>‹#›</a:t>
            </a:fld>
            <a:endParaRPr lang="en-GB" dirty="0"/>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en-GB"/>
              <a:t>30/10/2014</a:t>
            </a:r>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Chapter 1 Introduction</a:t>
            </a:r>
          </a:p>
        </p:txBody>
      </p:sp>
      <p:sp>
        <p:nvSpPr>
          <p:cNvPr id="4" name="Slide Number Placeholder 5"/>
          <p:cNvSpPr>
            <a:spLocks noGrp="1"/>
          </p:cNvSpPr>
          <p:nvPr>
            <p:ph type="sldNum" sz="quarter" idx="12"/>
          </p:nvPr>
        </p:nvSpPr>
        <p:spPr>
          <a:xfrm>
            <a:off x="6540626" y="6356350"/>
            <a:ext cx="2133600" cy="365125"/>
          </a:xfrm>
          <a:prstGeom prst="rect">
            <a:avLst/>
          </a:prstGeom>
        </p:spPr>
        <p:txBody>
          <a:bodyPr/>
          <a:lstStyle>
            <a:lvl1pPr>
              <a:defRPr/>
            </a:lvl1pPr>
          </a:lstStyle>
          <a:p>
            <a:pPr>
              <a:defRPr/>
            </a:pPr>
            <a:fld id="{72C4B30A-E151-554F-9F57-FEC60EAD6DEE}" type="slidenum">
              <a:rPr lang="en-GB" smtClean="0"/>
              <a:pPr>
                <a:defRPr/>
              </a:pPr>
              <a:t>‹#›</a:t>
            </a:fld>
            <a:endParaRPr lang="en-GB" dirty="0"/>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en-GB"/>
              <a:t>30/10/2014</a:t>
            </a: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Chapter 1 Introduction</a:t>
            </a:r>
          </a:p>
        </p:txBody>
      </p:sp>
      <p:sp>
        <p:nvSpPr>
          <p:cNvPr id="7" name="Slide Number Placeholder 5"/>
          <p:cNvSpPr>
            <a:spLocks noGrp="1"/>
          </p:cNvSpPr>
          <p:nvPr>
            <p:ph type="sldNum" sz="quarter" idx="12"/>
          </p:nvPr>
        </p:nvSpPr>
        <p:spPr>
          <a:xfrm>
            <a:off x="6540626" y="6356350"/>
            <a:ext cx="2133600" cy="365125"/>
          </a:xfrm>
          <a:prstGeom prst="rect">
            <a:avLst/>
          </a:prstGeom>
        </p:spPr>
        <p:txBody>
          <a:bodyPr/>
          <a:lstStyle>
            <a:lvl1pPr>
              <a:defRPr/>
            </a:lvl1pPr>
          </a:lstStyle>
          <a:p>
            <a:pPr>
              <a:defRPr/>
            </a:pPr>
            <a:fld id="{9FF5AC9E-F104-7046-909E-B47A8243FECD}" type="slidenum">
              <a:rPr lang="en-GB" smtClean="0"/>
              <a:pPr>
                <a:defRPr/>
              </a:pPr>
              <a:t>‹#›</a:t>
            </a:fld>
            <a:endParaRPr lang="en-GB" dirty="0"/>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en-GB"/>
              <a:t>30/10/2014</a:t>
            </a: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Chapter 1 Introduction</a:t>
            </a:r>
          </a:p>
        </p:txBody>
      </p:sp>
      <p:sp>
        <p:nvSpPr>
          <p:cNvPr id="7" name="Slide Number Placeholder 5"/>
          <p:cNvSpPr>
            <a:spLocks noGrp="1"/>
          </p:cNvSpPr>
          <p:nvPr>
            <p:ph type="sldNum" sz="quarter" idx="12"/>
          </p:nvPr>
        </p:nvSpPr>
        <p:spPr>
          <a:xfrm>
            <a:off x="6540626" y="6356350"/>
            <a:ext cx="2133600" cy="365125"/>
          </a:xfrm>
          <a:prstGeom prst="rect">
            <a:avLst/>
          </a:prstGeom>
        </p:spPr>
        <p:txBody>
          <a:bodyPr/>
          <a:lstStyle>
            <a:lvl1pPr>
              <a:defRPr/>
            </a:lvl1pPr>
          </a:lstStyle>
          <a:p>
            <a:pPr>
              <a:defRPr/>
            </a:pPr>
            <a:fld id="{449DDB79-4A56-9B43-9E32-8AACDB1BCC49}" type="slidenum">
              <a:rPr lang="en-GB" smtClean="0"/>
              <a:pPr>
                <a:defRPr/>
              </a:pPr>
              <a:t>‹#›</a:t>
            </a:fld>
            <a:endParaRPr lang="en-GB" dirty="0"/>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729323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dirty="0"/>
          </a:p>
        </p:txBody>
      </p:sp>
      <p:cxnSp>
        <p:nvCxnSpPr>
          <p:cNvPr id="9" name="Straight Connector 8"/>
          <p:cNvCxnSpPr/>
          <p:nvPr/>
        </p:nvCxnSpPr>
        <p:spPr>
          <a:xfrm>
            <a:off x="457200" y="1419226"/>
            <a:ext cx="7305805"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457200" y="1417638"/>
            <a:ext cx="8217026"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
        <p:nvSpPr>
          <p:cNvPr id="8" name="Footer Placeholder 7"/>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Chapter 1 Introduction</a:t>
            </a:r>
            <a:endParaRPr lang="en-US" dirty="0"/>
          </a:p>
        </p:txBody>
      </p:sp>
      <p:sp>
        <p:nvSpPr>
          <p:cNvPr id="12" name="Date Placeholder 1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t>30/10/2014</a:t>
            </a:r>
            <a:endParaRPr lang="en-US"/>
          </a:p>
        </p:txBody>
      </p:sp>
      <p:sp>
        <p:nvSpPr>
          <p:cNvPr id="14" name="Slide Number Placeholder 1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5CD492-2BC6-F348-9965-EC1D86DF57A8}" type="slidenum">
              <a:rPr lang="en-US" smtClean="0"/>
              <a:t>‹#›</a:t>
            </a:fld>
            <a:endParaRPr lang="en-US"/>
          </a:p>
        </p:txBody>
      </p:sp>
      <p:grpSp>
        <p:nvGrpSpPr>
          <p:cNvPr id="2" name="Group 1"/>
          <p:cNvGrpSpPr/>
          <p:nvPr userDrawn="1"/>
        </p:nvGrpSpPr>
        <p:grpSpPr>
          <a:xfrm>
            <a:off x="457200" y="256035"/>
            <a:ext cx="8218749" cy="1163191"/>
            <a:chOff x="457200" y="256035"/>
            <a:chExt cx="8218749" cy="1163191"/>
          </a:xfrm>
        </p:grpSpPr>
        <p:pic>
          <p:nvPicPr>
            <p:cNvPr id="10" name="Picture 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16696" y="256035"/>
              <a:ext cx="959253" cy="1152000"/>
            </a:xfrm>
            <a:prstGeom prst="rect">
              <a:avLst/>
            </a:prstGeom>
          </p:spPr>
        </p:pic>
        <p:cxnSp>
          <p:nvCxnSpPr>
            <p:cNvPr id="13" name="Straight Connector 12"/>
            <p:cNvCxnSpPr/>
            <p:nvPr userDrawn="1"/>
          </p:nvCxnSpPr>
          <p:spPr>
            <a:xfrm flipV="1">
              <a:off x="457200" y="1417638"/>
              <a:ext cx="8217026"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spd="med">
    <p:wipe dir="r"/>
  </p:transition>
  <p:hf hdr="0"/>
  <p:txStyles>
    <p:titleStyle>
      <a:lvl1pPr algn="l" defTabSz="457200" rtl="0" eaLnBrk="1" fontAlgn="base" hangingPunct="1">
        <a:spcBef>
          <a:spcPct val="0"/>
        </a:spcBef>
        <a:spcAft>
          <a:spcPct val="0"/>
        </a:spcAft>
        <a:defRPr sz="2400" b="1" u="none" kern="1200">
          <a:solidFill>
            <a:srgbClr val="46424D"/>
          </a:solidFill>
          <a:latin typeface="Arial"/>
          <a:ea typeface="ＭＳ Ｐゴシック" charset="-128"/>
          <a:cs typeface="Arial"/>
        </a:defRPr>
      </a:lvl1pPr>
      <a:lvl2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pPr eaLnBrk="1" hangingPunct="1"/>
            <a:r>
              <a:rPr lang="en-US" dirty="0"/>
              <a:t>Chapter 1- Introduction</a:t>
            </a:r>
          </a:p>
        </p:txBody>
      </p:sp>
    </p:spTree>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rgbClr val="FF0000"/>
                </a:solidFill>
              </a:rPr>
              <a:t>Frequently asked questions about software engineering</a:t>
            </a:r>
            <a:endParaRPr lang="en-US"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94054279"/>
              </p:ext>
            </p:extLst>
          </p:nvPr>
        </p:nvGraphicFramePr>
        <p:xfrm>
          <a:off x="170597" y="1493949"/>
          <a:ext cx="8802806" cy="5036847"/>
        </p:xfrm>
        <a:graphic>
          <a:graphicData uri="http://schemas.openxmlformats.org/drawingml/2006/table">
            <a:tbl>
              <a:tblPr firstRow="1" bandRow="1">
                <a:tableStyleId>{5C22544A-7EE6-4342-B048-85BDC9FD1C3A}</a:tableStyleId>
              </a:tblPr>
              <a:tblGrid>
                <a:gridCol w="3731157">
                  <a:extLst>
                    <a:ext uri="{9D8B030D-6E8A-4147-A177-3AD203B41FA5}">
                      <a16:colId xmlns:a16="http://schemas.microsoft.com/office/drawing/2014/main" xmlns="" val="20000"/>
                    </a:ext>
                  </a:extLst>
                </a:gridCol>
                <a:gridCol w="5071649">
                  <a:extLst>
                    <a:ext uri="{9D8B030D-6E8A-4147-A177-3AD203B41FA5}">
                      <a16:colId xmlns:a16="http://schemas.microsoft.com/office/drawing/2014/main" xmlns="" val="20001"/>
                    </a:ext>
                  </a:extLst>
                </a:gridCol>
              </a:tblGrid>
              <a:tr h="0">
                <a:tc>
                  <a:txBody>
                    <a:bodyPr/>
                    <a:lstStyle/>
                    <a:p>
                      <a:r>
                        <a:rPr lang="en-US" sz="1400" dirty="0">
                          <a:latin typeface="Arial"/>
                          <a:cs typeface="Arial"/>
                        </a:rPr>
                        <a:t>Question</a:t>
                      </a:r>
                    </a:p>
                  </a:txBody>
                  <a:tcPr/>
                </a:tc>
                <a:tc>
                  <a:txBody>
                    <a:bodyPr/>
                    <a:lstStyle/>
                    <a:p>
                      <a:r>
                        <a:rPr lang="en-US" sz="1400" dirty="0">
                          <a:latin typeface="Arial"/>
                          <a:cs typeface="Arial"/>
                        </a:rPr>
                        <a:t>Answer</a:t>
                      </a:r>
                    </a:p>
                  </a:txBody>
                  <a:tcPr/>
                </a:tc>
                <a:extLst>
                  <a:ext uri="{0D108BD9-81ED-4DB2-BD59-A6C34878D82A}">
                    <a16:rowId xmlns:a16="http://schemas.microsoft.com/office/drawing/2014/main" xmlns="" val="10000"/>
                  </a:ext>
                </a:extLst>
              </a:tr>
              <a:tr h="550569">
                <a:tc>
                  <a:txBody>
                    <a:bodyPr/>
                    <a:lstStyle/>
                    <a:p>
                      <a:pPr algn="just">
                        <a:spcAft>
                          <a:spcPts val="0"/>
                        </a:spcAft>
                      </a:pPr>
                      <a:r>
                        <a:rPr lang="en-GB" sz="1400" dirty="0">
                          <a:latin typeface="Arial"/>
                          <a:cs typeface="Arial"/>
                        </a:rPr>
                        <a:t>What are the key challenges facing software engineering?</a:t>
                      </a:r>
                      <a:endParaRPr lang="en-GB" sz="1400" dirty="0">
                        <a:solidFill>
                          <a:srgbClr val="000000"/>
                        </a:solidFill>
                        <a:latin typeface="Arial"/>
                        <a:ea typeface="Times New Roman"/>
                        <a:cs typeface="Arial"/>
                      </a:endParaRPr>
                    </a:p>
                  </a:txBody>
                  <a:tcPr marL="73025" marR="73025" marT="0" marB="68580"/>
                </a:tc>
                <a:tc>
                  <a:txBody>
                    <a:bodyPr/>
                    <a:lstStyle/>
                    <a:p>
                      <a:pPr algn="just">
                        <a:spcAft>
                          <a:spcPts val="0"/>
                        </a:spcAft>
                      </a:pPr>
                      <a:r>
                        <a:rPr lang="en-GB" sz="1400" dirty="0">
                          <a:latin typeface="Arial"/>
                          <a:cs typeface="Arial"/>
                        </a:rPr>
                        <a:t>Coping with increasing diversity,</a:t>
                      </a:r>
                    </a:p>
                    <a:p>
                      <a:pPr algn="just">
                        <a:spcAft>
                          <a:spcPts val="0"/>
                        </a:spcAft>
                      </a:pPr>
                      <a:r>
                        <a:rPr lang="en-GB" sz="1400" dirty="0">
                          <a:latin typeface="Arial"/>
                          <a:cs typeface="Arial"/>
                        </a:rPr>
                        <a:t>Demands for reduced delivery times and</a:t>
                      </a:r>
                    </a:p>
                    <a:p>
                      <a:pPr algn="just">
                        <a:spcAft>
                          <a:spcPts val="0"/>
                        </a:spcAft>
                      </a:pPr>
                      <a:r>
                        <a:rPr lang="en-GB" sz="1400" dirty="0">
                          <a:latin typeface="Arial"/>
                          <a:cs typeface="Arial"/>
                        </a:rPr>
                        <a:t>Developing reliable software.</a:t>
                      </a:r>
                      <a:endParaRPr lang="en-GB" sz="1400" dirty="0">
                        <a:solidFill>
                          <a:srgbClr val="000000"/>
                        </a:solidFill>
                        <a:latin typeface="Arial"/>
                        <a:ea typeface="Times New Roman"/>
                        <a:cs typeface="Arial"/>
                      </a:endParaRPr>
                    </a:p>
                  </a:txBody>
                  <a:tcPr marL="73025" marR="73025" marT="0" marB="68580"/>
                </a:tc>
                <a:extLst>
                  <a:ext uri="{0D108BD9-81ED-4DB2-BD59-A6C34878D82A}">
                    <a16:rowId xmlns:a16="http://schemas.microsoft.com/office/drawing/2014/main" xmlns="" val="10001"/>
                  </a:ext>
                </a:extLst>
              </a:tr>
              <a:tr h="787737">
                <a:tc>
                  <a:txBody>
                    <a:bodyPr/>
                    <a:lstStyle/>
                    <a:p>
                      <a:pPr algn="just">
                        <a:spcAft>
                          <a:spcPts val="0"/>
                        </a:spcAft>
                      </a:pPr>
                      <a:r>
                        <a:rPr lang="en-GB" sz="1400" dirty="0">
                          <a:latin typeface="Arial"/>
                          <a:cs typeface="Arial"/>
                        </a:rPr>
                        <a:t>What are the costs of software engineering?</a:t>
                      </a:r>
                      <a:endParaRPr lang="en-GB" sz="1400" dirty="0">
                        <a:solidFill>
                          <a:srgbClr val="000000"/>
                        </a:solidFill>
                        <a:latin typeface="Arial"/>
                        <a:ea typeface="Times New Roman"/>
                        <a:cs typeface="Arial"/>
                      </a:endParaRPr>
                    </a:p>
                  </a:txBody>
                  <a:tcPr marL="73025" marR="73025" marT="0" marB="68580"/>
                </a:tc>
                <a:tc>
                  <a:txBody>
                    <a:bodyPr/>
                    <a:lstStyle/>
                    <a:p>
                      <a:pPr algn="just">
                        <a:spcAft>
                          <a:spcPts val="0"/>
                        </a:spcAft>
                      </a:pPr>
                      <a:r>
                        <a:rPr lang="en-GB" sz="1400" dirty="0">
                          <a:latin typeface="Arial"/>
                          <a:cs typeface="Arial"/>
                        </a:rPr>
                        <a:t>Roughly 60% of software costs are development costs, 40% are testing costs. </a:t>
                      </a:r>
                      <a:r>
                        <a:rPr lang="en-GB" sz="1400" b="1" dirty="0">
                          <a:solidFill>
                            <a:srgbClr val="FF0000"/>
                          </a:solidFill>
                          <a:latin typeface="Arial"/>
                          <a:cs typeface="Arial"/>
                        </a:rPr>
                        <a:t>For custom software, evolution costs often exceed development costs.</a:t>
                      </a:r>
                      <a:endParaRPr lang="en-GB" sz="1400" b="1" dirty="0">
                        <a:solidFill>
                          <a:srgbClr val="FF0000"/>
                        </a:solidFill>
                        <a:latin typeface="Arial"/>
                        <a:ea typeface="Times New Roman"/>
                        <a:cs typeface="Arial"/>
                      </a:endParaRPr>
                    </a:p>
                  </a:txBody>
                  <a:tcPr marL="73025" marR="73025" marT="0" marB="68580"/>
                </a:tc>
                <a:extLst>
                  <a:ext uri="{0D108BD9-81ED-4DB2-BD59-A6C34878D82A}">
                    <a16:rowId xmlns:a16="http://schemas.microsoft.com/office/drawing/2014/main" xmlns="" val="10002"/>
                  </a:ext>
                </a:extLst>
              </a:tr>
              <a:tr h="1973577">
                <a:tc>
                  <a:txBody>
                    <a:bodyPr/>
                    <a:lstStyle/>
                    <a:p>
                      <a:pPr algn="just">
                        <a:spcAft>
                          <a:spcPts val="0"/>
                        </a:spcAft>
                      </a:pPr>
                      <a:r>
                        <a:rPr lang="en-GB" sz="1400" dirty="0">
                          <a:latin typeface="Arial"/>
                          <a:cs typeface="Arial"/>
                        </a:rPr>
                        <a:t>What are the best software engineering techniques and methods?</a:t>
                      </a:r>
                      <a:endParaRPr lang="en-GB" sz="1400" dirty="0">
                        <a:solidFill>
                          <a:srgbClr val="000000"/>
                        </a:solidFill>
                        <a:latin typeface="Arial"/>
                        <a:ea typeface="Times New Roman"/>
                        <a:cs typeface="Arial"/>
                      </a:endParaRPr>
                    </a:p>
                  </a:txBody>
                  <a:tcPr marL="73025" marR="73025" marT="0" marB="68580"/>
                </a:tc>
                <a:tc>
                  <a:txBody>
                    <a:bodyPr/>
                    <a:lstStyle/>
                    <a:p>
                      <a:pPr algn="just">
                        <a:spcAft>
                          <a:spcPts val="0"/>
                        </a:spcAft>
                      </a:pPr>
                      <a:r>
                        <a:rPr lang="en-GB" sz="1400" dirty="0">
                          <a:latin typeface="Arial"/>
                          <a:cs typeface="Arial"/>
                        </a:rPr>
                        <a:t>While all software projects have to be professionally managed and developed, </a:t>
                      </a:r>
                      <a:r>
                        <a:rPr lang="en-GB" sz="1400" u="sng" dirty="0">
                          <a:latin typeface="Arial"/>
                          <a:cs typeface="Arial"/>
                        </a:rPr>
                        <a:t>different techniques are suitable for different types of system</a:t>
                      </a:r>
                      <a:r>
                        <a:rPr lang="en-GB" sz="1400" dirty="0">
                          <a:latin typeface="Arial"/>
                          <a:cs typeface="Arial"/>
                        </a:rPr>
                        <a:t>. </a:t>
                      </a:r>
                    </a:p>
                    <a:p>
                      <a:pPr algn="just">
                        <a:spcAft>
                          <a:spcPts val="0"/>
                        </a:spcAft>
                      </a:pPr>
                      <a:r>
                        <a:rPr lang="en-GB" sz="1400" i="1" dirty="0">
                          <a:highlight>
                            <a:srgbClr val="FFFF00"/>
                          </a:highlight>
                          <a:latin typeface="Arial"/>
                          <a:cs typeface="Arial"/>
                        </a:rPr>
                        <a:t>For example, games should always be developed using a series of prototypes whereas </a:t>
                      </a:r>
                      <a:r>
                        <a:rPr lang="en-GB" sz="1400" b="1" i="1" dirty="0">
                          <a:highlight>
                            <a:srgbClr val="FFFF00"/>
                          </a:highlight>
                          <a:latin typeface="Arial"/>
                          <a:cs typeface="Arial"/>
                        </a:rPr>
                        <a:t>safety critical control systems </a:t>
                      </a:r>
                      <a:r>
                        <a:rPr lang="en-GB" sz="1400" i="1" dirty="0">
                          <a:highlight>
                            <a:srgbClr val="FFFF00"/>
                          </a:highlight>
                          <a:latin typeface="Arial"/>
                          <a:cs typeface="Arial"/>
                        </a:rPr>
                        <a:t>require a complete and analyzable specification to be developed. You can’t, therefore, say that one method is better than another.</a:t>
                      </a:r>
                      <a:endParaRPr lang="en-GB" sz="1400" i="1" dirty="0">
                        <a:solidFill>
                          <a:srgbClr val="000000"/>
                        </a:solidFill>
                        <a:highlight>
                          <a:srgbClr val="FFFF00"/>
                        </a:highlight>
                        <a:latin typeface="Arial"/>
                        <a:ea typeface="Times New Roman"/>
                        <a:cs typeface="Arial"/>
                      </a:endParaRPr>
                    </a:p>
                  </a:txBody>
                  <a:tcPr marL="73025" marR="73025" marT="0" marB="68580"/>
                </a:tc>
                <a:extLst>
                  <a:ext uri="{0D108BD9-81ED-4DB2-BD59-A6C34878D82A}">
                    <a16:rowId xmlns:a16="http://schemas.microsoft.com/office/drawing/2014/main" xmlns="" val="10003"/>
                  </a:ext>
                </a:extLst>
              </a:tr>
              <a:tr h="1262073">
                <a:tc>
                  <a:txBody>
                    <a:bodyPr/>
                    <a:lstStyle/>
                    <a:p>
                      <a:pPr algn="just">
                        <a:spcAft>
                          <a:spcPts val="0"/>
                        </a:spcAft>
                      </a:pPr>
                      <a:r>
                        <a:rPr lang="en-GB" sz="1400" dirty="0">
                          <a:latin typeface="Arial"/>
                          <a:cs typeface="Arial"/>
                        </a:rPr>
                        <a:t>What differences has the web made to software engineering?</a:t>
                      </a:r>
                      <a:endParaRPr lang="en-GB" sz="1400" dirty="0">
                        <a:solidFill>
                          <a:srgbClr val="000000"/>
                        </a:solidFill>
                        <a:latin typeface="Arial"/>
                        <a:ea typeface="Times New Roman"/>
                        <a:cs typeface="Arial"/>
                      </a:endParaRPr>
                    </a:p>
                  </a:txBody>
                  <a:tcPr marL="73025" marR="73025" marT="0" marB="68580"/>
                </a:tc>
                <a:tc>
                  <a:txBody>
                    <a:bodyPr/>
                    <a:lstStyle/>
                    <a:p>
                      <a:pPr algn="just">
                        <a:spcAft>
                          <a:spcPts val="0"/>
                        </a:spcAft>
                      </a:pPr>
                      <a:r>
                        <a:rPr lang="en-GB" sz="1400" dirty="0">
                          <a:latin typeface="Arial"/>
                          <a:cs typeface="Arial"/>
                        </a:rPr>
                        <a:t>The web has led to the availability of software services and the possibility of developing highly distributed service-based systems.</a:t>
                      </a:r>
                    </a:p>
                    <a:p>
                      <a:pPr algn="just">
                        <a:spcAft>
                          <a:spcPts val="0"/>
                        </a:spcAft>
                      </a:pPr>
                      <a:r>
                        <a:rPr lang="en-GB" sz="1400" dirty="0">
                          <a:latin typeface="Arial"/>
                          <a:cs typeface="Arial"/>
                        </a:rPr>
                        <a:t>Web-based system development provides to important advances in </a:t>
                      </a:r>
                      <a:r>
                        <a:rPr lang="en-GB" sz="1400" b="1" u="sng" dirty="0">
                          <a:latin typeface="Arial"/>
                          <a:cs typeface="Arial"/>
                        </a:rPr>
                        <a:t>programming languages and software reuse</a:t>
                      </a:r>
                      <a:r>
                        <a:rPr lang="en-GB" sz="1400" dirty="0">
                          <a:latin typeface="Arial"/>
                          <a:cs typeface="Arial"/>
                        </a:rPr>
                        <a:t>.</a:t>
                      </a:r>
                      <a:endParaRPr lang="en-GB" sz="1400" dirty="0">
                        <a:solidFill>
                          <a:srgbClr val="000000"/>
                        </a:solidFill>
                        <a:latin typeface="Arial"/>
                        <a:ea typeface="Times New Roman"/>
                        <a:cs typeface="Arial"/>
                      </a:endParaRPr>
                    </a:p>
                  </a:txBody>
                  <a:tcPr marL="73025" marR="73025" marT="0" marB="68580"/>
                </a:tc>
                <a:extLst>
                  <a:ext uri="{0D108BD9-81ED-4DB2-BD59-A6C34878D82A}">
                    <a16:rowId xmlns:a16="http://schemas.microsoft.com/office/drawing/2014/main" xmlns="" val="10004"/>
                  </a:ext>
                </a:extLst>
              </a:tr>
            </a:tbl>
          </a:graphicData>
        </a:graphic>
      </p:graphicFrame>
      <p:sp>
        <p:nvSpPr>
          <p:cNvPr id="9" name="Slide Number Placeholder 8"/>
          <p:cNvSpPr>
            <a:spLocks noGrp="1"/>
          </p:cNvSpPr>
          <p:nvPr>
            <p:ph type="sldNum" sz="quarter" idx="12"/>
          </p:nvPr>
        </p:nvSpPr>
        <p:spPr/>
        <p:txBody>
          <a:bodyPr/>
          <a:lstStyle/>
          <a:p>
            <a:fld id="{1D5CD492-2BC6-F348-9965-EC1D86DF57A8}" type="slidenum">
              <a:rPr lang="en-US" smtClean="0"/>
              <a:t>10</a:t>
            </a:fld>
            <a:endParaRPr lang="en-US"/>
          </a:p>
        </p:txBody>
      </p:sp>
    </p:spTree>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products</a:t>
            </a:r>
          </a:p>
        </p:txBody>
      </p:sp>
      <p:sp>
        <p:nvSpPr>
          <p:cNvPr id="3" name="Content Placeholder 2"/>
          <p:cNvSpPr>
            <a:spLocks noGrp="1"/>
          </p:cNvSpPr>
          <p:nvPr>
            <p:ph idx="1"/>
          </p:nvPr>
        </p:nvSpPr>
        <p:spPr/>
        <p:txBody>
          <a:bodyPr/>
          <a:lstStyle/>
          <a:p>
            <a:r>
              <a:rPr lang="en-US" dirty="0">
                <a:highlight>
                  <a:srgbClr val="FFFF00"/>
                </a:highlight>
              </a:rPr>
              <a:t>Generic products</a:t>
            </a:r>
          </a:p>
          <a:p>
            <a:pPr lvl="1" algn="just"/>
            <a:r>
              <a:rPr lang="en-US" dirty="0"/>
              <a:t>Stand-alone systems that </a:t>
            </a:r>
            <a:r>
              <a:rPr lang="en-US" u="sng" dirty="0">
                <a:solidFill>
                  <a:srgbClr val="FF0000"/>
                </a:solidFill>
              </a:rPr>
              <a:t>are marketed and sold to any customer </a:t>
            </a:r>
            <a:r>
              <a:rPr lang="en-US" dirty="0"/>
              <a:t>who wishes to buy them.</a:t>
            </a:r>
          </a:p>
          <a:p>
            <a:pPr lvl="1" algn="just"/>
            <a:r>
              <a:rPr lang="en-US" dirty="0"/>
              <a:t>Examples – PC software such as graphics programs, project management tools; CAD software; software for specific markets such as appointments systems for dentists.</a:t>
            </a:r>
          </a:p>
          <a:p>
            <a:pPr algn="just"/>
            <a:r>
              <a:rPr lang="en-US" dirty="0">
                <a:highlight>
                  <a:srgbClr val="FFFF00"/>
                </a:highlight>
              </a:rPr>
              <a:t>Customized products</a:t>
            </a:r>
          </a:p>
          <a:p>
            <a:pPr lvl="1" algn="just"/>
            <a:r>
              <a:rPr lang="en-US" dirty="0"/>
              <a:t>Software </a:t>
            </a:r>
            <a:r>
              <a:rPr lang="en-US" u="sng" dirty="0">
                <a:solidFill>
                  <a:srgbClr val="FF0000"/>
                </a:solidFill>
              </a:rPr>
              <a:t>that is used by a specific customer</a:t>
            </a:r>
            <a:r>
              <a:rPr lang="en-US" dirty="0"/>
              <a:t> to meet their own needs. </a:t>
            </a:r>
          </a:p>
          <a:p>
            <a:pPr lvl="1" algn="just"/>
            <a:r>
              <a:rPr lang="en-US" dirty="0"/>
              <a:t>Examples – embedded control systems, air traffic control software, traffic monitoring systems.</a:t>
            </a:r>
          </a:p>
        </p:txBody>
      </p:sp>
    </p:spTree>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specification</a:t>
            </a:r>
          </a:p>
        </p:txBody>
      </p:sp>
      <p:sp>
        <p:nvSpPr>
          <p:cNvPr id="3" name="Content Placeholder 2"/>
          <p:cNvSpPr>
            <a:spLocks noGrp="1"/>
          </p:cNvSpPr>
          <p:nvPr>
            <p:ph idx="1"/>
          </p:nvPr>
        </p:nvSpPr>
        <p:spPr/>
        <p:txBody>
          <a:bodyPr/>
          <a:lstStyle/>
          <a:p>
            <a:r>
              <a:rPr lang="en-US" dirty="0">
                <a:highlight>
                  <a:srgbClr val="FFFF00"/>
                </a:highlight>
              </a:rPr>
              <a:t>Generic products</a:t>
            </a:r>
          </a:p>
          <a:p>
            <a:pPr lvl="1"/>
            <a:r>
              <a:rPr lang="en-US" dirty="0"/>
              <a:t>“</a:t>
            </a:r>
            <a:r>
              <a:rPr lang="en-US" dirty="0">
                <a:solidFill>
                  <a:srgbClr val="FF0000"/>
                </a:solidFill>
              </a:rPr>
              <a:t>What the software will do</a:t>
            </a:r>
            <a:r>
              <a:rPr lang="en-US" dirty="0"/>
              <a:t>” depends on the software developer.</a:t>
            </a:r>
          </a:p>
          <a:p>
            <a:pPr lvl="1"/>
            <a:r>
              <a:rPr lang="en-US" u="sng" dirty="0">
                <a:solidFill>
                  <a:srgbClr val="FF0000"/>
                </a:solidFill>
              </a:rPr>
              <a:t>Decisions about software change</a:t>
            </a:r>
            <a:r>
              <a:rPr lang="en-US" dirty="0"/>
              <a:t> are made by the developer.</a:t>
            </a:r>
          </a:p>
          <a:p>
            <a:r>
              <a:rPr lang="en-US" dirty="0">
                <a:highlight>
                  <a:srgbClr val="FFFF00"/>
                </a:highlight>
              </a:rPr>
              <a:t>Customized products</a:t>
            </a:r>
            <a:endParaRPr lang="en-US" dirty="0"/>
          </a:p>
          <a:p>
            <a:pPr lvl="1"/>
            <a:r>
              <a:rPr lang="en-US" dirty="0"/>
              <a:t>“</a:t>
            </a:r>
            <a:r>
              <a:rPr lang="en-US" dirty="0">
                <a:solidFill>
                  <a:srgbClr val="FF0000"/>
                </a:solidFill>
              </a:rPr>
              <a:t>What the software will do</a:t>
            </a:r>
            <a:r>
              <a:rPr lang="en-US" dirty="0"/>
              <a:t>” depends on customers (needs).</a:t>
            </a:r>
          </a:p>
          <a:p>
            <a:pPr lvl="1"/>
            <a:r>
              <a:rPr lang="en-US" u="sng" dirty="0">
                <a:solidFill>
                  <a:srgbClr val="FF0000"/>
                </a:solidFill>
              </a:rPr>
              <a:t>Decisions about software change (requirements)</a:t>
            </a:r>
            <a:r>
              <a:rPr lang="en-US" dirty="0"/>
              <a:t> are made by the customers.</a:t>
            </a:r>
          </a:p>
        </p:txBody>
      </p:sp>
    </p:spTree>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92122" y="274638"/>
            <a:ext cx="7658310" cy="994604"/>
          </a:xfrm>
        </p:spPr>
        <p:txBody>
          <a:bodyPr/>
          <a:lstStyle/>
          <a:p>
            <a:pPr eaLnBrk="1" hangingPunct="1"/>
            <a:r>
              <a:rPr lang="en-GB" dirty="0"/>
              <a:t>Crucial attributes of a good software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92059384"/>
              </p:ext>
            </p:extLst>
          </p:nvPr>
        </p:nvGraphicFramePr>
        <p:xfrm>
          <a:off x="229126" y="1852680"/>
          <a:ext cx="8794128" cy="4698966"/>
        </p:xfrm>
        <a:graphic>
          <a:graphicData uri="http://schemas.openxmlformats.org/drawingml/2006/table">
            <a:tbl>
              <a:tblPr firstRow="1" bandRow="1">
                <a:tableStyleId>{B301B821-A1FF-4177-AEE7-76D212191A09}</a:tableStyleId>
              </a:tblPr>
              <a:tblGrid>
                <a:gridCol w="2504997">
                  <a:extLst>
                    <a:ext uri="{9D8B030D-6E8A-4147-A177-3AD203B41FA5}">
                      <a16:colId xmlns:a16="http://schemas.microsoft.com/office/drawing/2014/main" xmlns="" val="20000"/>
                    </a:ext>
                  </a:extLst>
                </a:gridCol>
                <a:gridCol w="6289131">
                  <a:extLst>
                    <a:ext uri="{9D8B030D-6E8A-4147-A177-3AD203B41FA5}">
                      <a16:colId xmlns:a16="http://schemas.microsoft.com/office/drawing/2014/main" xmlns="" val="20001"/>
                    </a:ext>
                  </a:extLst>
                </a:gridCol>
              </a:tblGrid>
              <a:tr h="706086">
                <a:tc>
                  <a:txBody>
                    <a:bodyPr/>
                    <a:lstStyle/>
                    <a:p>
                      <a:pPr algn="just">
                        <a:spcAft>
                          <a:spcPts val="0"/>
                        </a:spcAft>
                      </a:pPr>
                      <a:r>
                        <a:rPr lang="en-GB" sz="1600" b="1" dirty="0">
                          <a:latin typeface="Arial"/>
                          <a:cs typeface="Arial"/>
                        </a:rPr>
                        <a:t>Product characteristic</a:t>
                      </a:r>
                      <a:endParaRPr lang="en-GB" sz="1600" b="1" dirty="0">
                        <a:solidFill>
                          <a:srgbClr val="000000"/>
                        </a:solidFill>
                        <a:latin typeface="Arial"/>
                        <a:ea typeface="Times New Roman"/>
                        <a:cs typeface="Arial"/>
                      </a:endParaRPr>
                    </a:p>
                  </a:txBody>
                  <a:tcPr marL="54610" marR="54610" marT="91440" marB="91440"/>
                </a:tc>
                <a:tc>
                  <a:txBody>
                    <a:bodyPr/>
                    <a:lstStyle/>
                    <a:p>
                      <a:pPr algn="just">
                        <a:spcAft>
                          <a:spcPts val="0"/>
                        </a:spcAft>
                      </a:pPr>
                      <a:r>
                        <a:rPr lang="en-GB" sz="1600" b="1" kern="1200" dirty="0">
                          <a:solidFill>
                            <a:schemeClr val="lt1"/>
                          </a:solidFill>
                          <a:latin typeface="Arial"/>
                          <a:ea typeface="+mn-ea"/>
                          <a:cs typeface="Arial"/>
                        </a:rPr>
                        <a:t>Description</a:t>
                      </a:r>
                    </a:p>
                  </a:txBody>
                  <a:tcPr marL="54610" marR="54610" marT="91440" marB="91440"/>
                </a:tc>
                <a:extLst>
                  <a:ext uri="{0D108BD9-81ED-4DB2-BD59-A6C34878D82A}">
                    <a16:rowId xmlns:a16="http://schemas.microsoft.com/office/drawing/2014/main" xmlns="" val="10000"/>
                  </a:ext>
                </a:extLst>
              </a:tr>
              <a:tr h="0">
                <a:tc>
                  <a:txBody>
                    <a:bodyPr/>
                    <a:lstStyle/>
                    <a:p>
                      <a:pPr algn="just">
                        <a:spcAft>
                          <a:spcPts val="0"/>
                        </a:spcAft>
                      </a:pPr>
                      <a:r>
                        <a:rPr lang="en-GB" sz="1600" b="1" dirty="0">
                          <a:latin typeface="Arial"/>
                          <a:cs typeface="Arial"/>
                        </a:rPr>
                        <a:t>Maintainability</a:t>
                      </a:r>
                      <a:endParaRPr lang="en-GB" sz="1600" b="1" dirty="0">
                        <a:solidFill>
                          <a:srgbClr val="000000"/>
                        </a:solidFill>
                        <a:latin typeface="Arial"/>
                        <a:ea typeface="Times New Roman"/>
                        <a:cs typeface="Arial"/>
                      </a:endParaRPr>
                    </a:p>
                  </a:txBody>
                  <a:tcPr marL="54610" marR="54610" marT="0" marB="91440"/>
                </a:tc>
                <a:tc>
                  <a:txBody>
                    <a:bodyPr/>
                    <a:lstStyle/>
                    <a:p>
                      <a:pPr marL="285750" indent="-285750" algn="just">
                        <a:spcAft>
                          <a:spcPts val="0"/>
                        </a:spcAft>
                        <a:buFont typeface="Arial" panose="020B0604020202020204" pitchFamily="34" charset="0"/>
                        <a:buChar char="•"/>
                      </a:pPr>
                      <a:r>
                        <a:rPr lang="en-GB" sz="1400" kern="1200" dirty="0">
                          <a:solidFill>
                            <a:schemeClr val="dk1"/>
                          </a:solidFill>
                          <a:latin typeface="Arial"/>
                          <a:ea typeface="+mn-ea"/>
                          <a:cs typeface="Arial"/>
                        </a:rPr>
                        <a:t>Software should be written/developed in such a way so that it can evolve to meet the changing needs of customers.</a:t>
                      </a:r>
                    </a:p>
                    <a:p>
                      <a:pPr marL="285750" indent="-285750" algn="just">
                        <a:spcAft>
                          <a:spcPts val="0"/>
                        </a:spcAft>
                        <a:buFont typeface="Arial" panose="020B0604020202020204" pitchFamily="34" charset="0"/>
                        <a:buChar char="•"/>
                      </a:pPr>
                      <a:r>
                        <a:rPr lang="en-GB" sz="1400" b="1" u="sng" kern="1200" dirty="0">
                          <a:solidFill>
                            <a:srgbClr val="FF0000"/>
                          </a:solidFill>
                          <a:latin typeface="Arial"/>
                          <a:ea typeface="+mn-ea"/>
                          <a:cs typeface="Arial"/>
                        </a:rPr>
                        <a:t>This is a critical attribute</a:t>
                      </a:r>
                      <a:r>
                        <a:rPr lang="en-GB" sz="1400" kern="1200" dirty="0">
                          <a:solidFill>
                            <a:schemeClr val="dk1"/>
                          </a:solidFill>
                          <a:latin typeface="Arial"/>
                          <a:ea typeface="+mn-ea"/>
                          <a:cs typeface="Arial"/>
                        </a:rPr>
                        <a:t> because </a:t>
                      </a:r>
                      <a:r>
                        <a:rPr lang="en-GB" sz="1400" b="1" u="sng" kern="1200" dirty="0">
                          <a:solidFill>
                            <a:srgbClr val="FF0000"/>
                          </a:solidFill>
                          <a:latin typeface="Arial"/>
                          <a:ea typeface="+mn-ea"/>
                          <a:cs typeface="Arial"/>
                        </a:rPr>
                        <a:t>software change is an inevitable</a:t>
                      </a:r>
                      <a:r>
                        <a:rPr lang="en-GB" sz="1400" kern="1200" dirty="0">
                          <a:solidFill>
                            <a:schemeClr val="dk1"/>
                          </a:solidFill>
                          <a:latin typeface="Arial"/>
                          <a:ea typeface="+mn-ea"/>
                          <a:cs typeface="Arial"/>
                        </a:rPr>
                        <a:t> requirement of a changing business environment.</a:t>
                      </a:r>
                    </a:p>
                  </a:txBody>
                  <a:tcPr marL="54610" marR="54610" marT="0" marB="91440"/>
                </a:tc>
                <a:extLst>
                  <a:ext uri="{0D108BD9-81ED-4DB2-BD59-A6C34878D82A}">
                    <a16:rowId xmlns:a16="http://schemas.microsoft.com/office/drawing/2014/main" xmlns="" val="10001"/>
                  </a:ext>
                </a:extLst>
              </a:tr>
              <a:tr h="531246">
                <a:tc>
                  <a:txBody>
                    <a:bodyPr/>
                    <a:lstStyle/>
                    <a:p>
                      <a:pPr algn="l">
                        <a:spcAft>
                          <a:spcPts val="0"/>
                        </a:spcAft>
                      </a:pPr>
                      <a:r>
                        <a:rPr lang="en-GB" sz="1600" b="1" dirty="0">
                          <a:latin typeface="Arial"/>
                          <a:cs typeface="Arial"/>
                        </a:rPr>
                        <a:t>Dependability (trustworthy) and Security</a:t>
                      </a:r>
                      <a:endParaRPr lang="en-GB" sz="1600" b="1" dirty="0">
                        <a:solidFill>
                          <a:srgbClr val="000000"/>
                        </a:solidFill>
                        <a:latin typeface="Arial"/>
                        <a:ea typeface="Times New Roman"/>
                        <a:cs typeface="Arial"/>
                      </a:endParaRPr>
                    </a:p>
                  </a:txBody>
                  <a:tcPr marL="54610" marR="54610" marT="0" marB="91440"/>
                </a:tc>
                <a:tc>
                  <a:txBody>
                    <a:bodyPr/>
                    <a:lstStyle/>
                    <a:p>
                      <a:pPr marL="285750" indent="-285750" algn="just">
                        <a:spcAft>
                          <a:spcPts val="0"/>
                        </a:spcAft>
                        <a:buFont typeface="Arial" panose="020B0604020202020204" pitchFamily="34" charset="0"/>
                        <a:buChar char="•"/>
                      </a:pPr>
                      <a:r>
                        <a:rPr lang="en-GB" sz="1400" dirty="0">
                          <a:latin typeface="Arial"/>
                          <a:cs typeface="Arial"/>
                        </a:rPr>
                        <a:t>Software dependability includes some characteristics; </a:t>
                      </a:r>
                      <a:r>
                        <a:rPr lang="en-GB" sz="1400" b="1" dirty="0">
                          <a:solidFill>
                            <a:srgbClr val="FF0000"/>
                          </a:solidFill>
                          <a:latin typeface="Arial"/>
                          <a:cs typeface="Arial"/>
                        </a:rPr>
                        <a:t>1- </a:t>
                      </a:r>
                      <a:r>
                        <a:rPr lang="en-GB" sz="1400" b="1" u="sng" kern="1200" dirty="0">
                          <a:solidFill>
                            <a:srgbClr val="FF0000"/>
                          </a:solidFill>
                          <a:latin typeface="Arial"/>
                          <a:ea typeface="+mn-ea"/>
                          <a:cs typeface="Arial"/>
                        </a:rPr>
                        <a:t>Reliability, 2- Security &amp; Safety</a:t>
                      </a:r>
                      <a:r>
                        <a:rPr lang="en-GB" sz="1400" b="1" dirty="0">
                          <a:solidFill>
                            <a:srgbClr val="FF0000"/>
                          </a:solidFill>
                          <a:latin typeface="Arial"/>
                          <a:cs typeface="Arial"/>
                        </a:rPr>
                        <a:t>.</a:t>
                      </a:r>
                    </a:p>
                    <a:p>
                      <a:pPr marL="285750" indent="-285750" algn="just">
                        <a:spcAft>
                          <a:spcPts val="0"/>
                        </a:spcAft>
                        <a:buFont typeface="Arial" panose="020B0604020202020204" pitchFamily="34" charset="0"/>
                        <a:buChar char="•"/>
                      </a:pPr>
                      <a:r>
                        <a:rPr lang="en-GB" sz="1400" dirty="0">
                          <a:latin typeface="Arial"/>
                          <a:cs typeface="Arial"/>
                        </a:rPr>
                        <a:t>Dependable software </a:t>
                      </a:r>
                      <a:r>
                        <a:rPr lang="en-GB" sz="1400" b="1" u="sng" kern="1200" dirty="0">
                          <a:solidFill>
                            <a:srgbClr val="FF0000"/>
                          </a:solidFill>
                          <a:latin typeface="Arial"/>
                          <a:ea typeface="+mn-ea"/>
                          <a:cs typeface="Arial"/>
                        </a:rPr>
                        <a:t>should not cause physical or economic damage</a:t>
                      </a:r>
                      <a:r>
                        <a:rPr lang="en-GB" sz="1400" dirty="0">
                          <a:latin typeface="Arial"/>
                          <a:cs typeface="Arial"/>
                        </a:rPr>
                        <a:t> in the event of </a:t>
                      </a:r>
                      <a:r>
                        <a:rPr lang="en-GB" sz="1400" b="1" u="sng" kern="1200" dirty="0">
                          <a:solidFill>
                            <a:srgbClr val="FF0000"/>
                          </a:solidFill>
                          <a:latin typeface="Arial"/>
                          <a:ea typeface="+mn-ea"/>
                          <a:cs typeface="Arial"/>
                        </a:rPr>
                        <a:t>system failure</a:t>
                      </a:r>
                      <a:r>
                        <a:rPr lang="en-GB" sz="1400" dirty="0">
                          <a:latin typeface="Arial"/>
                          <a:cs typeface="Arial"/>
                        </a:rPr>
                        <a:t>.</a:t>
                      </a:r>
                    </a:p>
                    <a:p>
                      <a:pPr marL="285750" indent="-285750" algn="just">
                        <a:spcAft>
                          <a:spcPts val="0"/>
                        </a:spcAft>
                        <a:buFont typeface="Arial" panose="020B0604020202020204" pitchFamily="34" charset="0"/>
                        <a:buChar char="•"/>
                      </a:pPr>
                      <a:r>
                        <a:rPr lang="en-GB" sz="1400" dirty="0">
                          <a:latin typeface="Arial"/>
                          <a:cs typeface="Arial"/>
                        </a:rPr>
                        <a:t>Malicious users should not be able to access or damage the system.</a:t>
                      </a:r>
                      <a:endParaRPr lang="en-GB" sz="1400" dirty="0">
                        <a:solidFill>
                          <a:srgbClr val="000000"/>
                        </a:solidFill>
                        <a:latin typeface="Arial"/>
                        <a:ea typeface="Times New Roman"/>
                        <a:cs typeface="Arial"/>
                      </a:endParaRPr>
                    </a:p>
                  </a:txBody>
                  <a:tcPr marL="54610" marR="54610" marT="0" marB="91440"/>
                </a:tc>
                <a:extLst>
                  <a:ext uri="{0D108BD9-81ED-4DB2-BD59-A6C34878D82A}">
                    <a16:rowId xmlns:a16="http://schemas.microsoft.com/office/drawing/2014/main" xmlns="" val="10002"/>
                  </a:ext>
                </a:extLst>
              </a:tr>
              <a:tr h="802518">
                <a:tc>
                  <a:txBody>
                    <a:bodyPr/>
                    <a:lstStyle/>
                    <a:p>
                      <a:pPr algn="just">
                        <a:spcAft>
                          <a:spcPts val="0"/>
                        </a:spcAft>
                      </a:pPr>
                      <a:r>
                        <a:rPr lang="en-GB" sz="1600" b="1" dirty="0">
                          <a:latin typeface="Arial"/>
                          <a:cs typeface="Arial"/>
                        </a:rPr>
                        <a:t>Efficiency</a:t>
                      </a:r>
                      <a:endParaRPr lang="en-GB" sz="1600" b="1" dirty="0">
                        <a:solidFill>
                          <a:srgbClr val="000000"/>
                        </a:solidFill>
                        <a:latin typeface="Arial"/>
                        <a:ea typeface="Times New Roman"/>
                        <a:cs typeface="Arial"/>
                      </a:endParaRPr>
                    </a:p>
                  </a:txBody>
                  <a:tcPr marL="54610" marR="54610" marT="0" marB="91440"/>
                </a:tc>
                <a:tc>
                  <a:txBody>
                    <a:bodyPr/>
                    <a:lstStyle/>
                    <a:p>
                      <a:pPr marL="285750" indent="-285750" algn="just">
                        <a:spcAft>
                          <a:spcPts val="0"/>
                        </a:spcAft>
                        <a:buFont typeface="Arial" panose="020B0604020202020204" pitchFamily="34" charset="0"/>
                        <a:buChar char="•"/>
                      </a:pPr>
                      <a:r>
                        <a:rPr lang="en-GB" sz="1400" dirty="0">
                          <a:latin typeface="Arial"/>
                          <a:cs typeface="Arial"/>
                        </a:rPr>
                        <a:t>Software should not make wasteful use of system resources such as memory and processor cycles.</a:t>
                      </a:r>
                    </a:p>
                    <a:p>
                      <a:pPr marL="285750" indent="-285750" algn="just">
                        <a:spcAft>
                          <a:spcPts val="0"/>
                        </a:spcAft>
                        <a:buFont typeface="Arial" panose="020B0604020202020204" pitchFamily="34" charset="0"/>
                        <a:buChar char="•"/>
                      </a:pPr>
                      <a:r>
                        <a:rPr lang="en-GB" sz="1400" b="1" u="sng" kern="1200" dirty="0">
                          <a:solidFill>
                            <a:srgbClr val="FF0000"/>
                          </a:solidFill>
                          <a:latin typeface="Arial"/>
                          <a:ea typeface="+mn-ea"/>
                          <a:cs typeface="Arial"/>
                        </a:rPr>
                        <a:t>Efficiency therefore includes responsiveness, processing time, memory utilisation</a:t>
                      </a:r>
                      <a:r>
                        <a:rPr lang="en-GB" sz="1400" dirty="0">
                          <a:latin typeface="Arial"/>
                          <a:cs typeface="Arial"/>
                        </a:rPr>
                        <a:t>, etc.</a:t>
                      </a:r>
                      <a:endParaRPr lang="en-GB" sz="1400" dirty="0">
                        <a:solidFill>
                          <a:srgbClr val="000000"/>
                        </a:solidFill>
                        <a:latin typeface="Arial"/>
                        <a:ea typeface="Times New Roman"/>
                        <a:cs typeface="Arial"/>
                      </a:endParaRPr>
                    </a:p>
                  </a:txBody>
                  <a:tcPr marL="54610" marR="54610" marT="0" marB="91440"/>
                </a:tc>
                <a:extLst>
                  <a:ext uri="{0D108BD9-81ED-4DB2-BD59-A6C34878D82A}">
                    <a16:rowId xmlns:a16="http://schemas.microsoft.com/office/drawing/2014/main" xmlns="" val="10003"/>
                  </a:ext>
                </a:extLst>
              </a:tr>
              <a:tr h="942339">
                <a:tc>
                  <a:txBody>
                    <a:bodyPr/>
                    <a:lstStyle/>
                    <a:p>
                      <a:pPr algn="just">
                        <a:spcAft>
                          <a:spcPts val="0"/>
                        </a:spcAft>
                      </a:pPr>
                      <a:r>
                        <a:rPr lang="en-GB" sz="1600" b="1" dirty="0">
                          <a:latin typeface="Arial"/>
                          <a:cs typeface="Arial"/>
                        </a:rPr>
                        <a:t>Acceptability</a:t>
                      </a:r>
                      <a:endParaRPr lang="en-GB" sz="1600" b="1" dirty="0">
                        <a:solidFill>
                          <a:srgbClr val="000000"/>
                        </a:solidFill>
                        <a:latin typeface="Arial"/>
                        <a:ea typeface="Times New Roman"/>
                        <a:cs typeface="Arial"/>
                      </a:endParaRPr>
                    </a:p>
                  </a:txBody>
                  <a:tcPr marL="54610" marR="54610" marT="0" marB="91440"/>
                </a:tc>
                <a:tc>
                  <a:txBody>
                    <a:bodyPr/>
                    <a:lstStyle/>
                    <a:p>
                      <a:pPr marL="285750" indent="-285750" algn="just">
                        <a:spcAft>
                          <a:spcPts val="0"/>
                        </a:spcAft>
                        <a:buFont typeface="Arial" panose="020B0604020202020204" pitchFamily="34" charset="0"/>
                        <a:buChar char="•"/>
                      </a:pPr>
                      <a:r>
                        <a:rPr lang="en-GB" sz="1400" dirty="0">
                          <a:latin typeface="Arial"/>
                          <a:cs typeface="Arial"/>
                        </a:rPr>
                        <a:t>Software must be acceptable by the end </a:t>
                      </a:r>
                      <a:r>
                        <a:rPr lang="en-GB" sz="1400" b="1" u="sng" kern="1200" dirty="0">
                          <a:solidFill>
                            <a:srgbClr val="FF0000"/>
                          </a:solidFill>
                          <a:latin typeface="Arial"/>
                          <a:ea typeface="+mn-ea"/>
                          <a:cs typeface="Arial"/>
                        </a:rPr>
                        <a:t>users, which is designed for them</a:t>
                      </a:r>
                      <a:r>
                        <a:rPr lang="en-GB" sz="1400" dirty="0">
                          <a:latin typeface="Arial"/>
                          <a:cs typeface="Arial"/>
                        </a:rPr>
                        <a:t>.</a:t>
                      </a:r>
                    </a:p>
                    <a:p>
                      <a:pPr marL="285750" indent="-285750" algn="just">
                        <a:spcAft>
                          <a:spcPts val="0"/>
                        </a:spcAft>
                        <a:buFont typeface="Arial" panose="020B0604020202020204" pitchFamily="34" charset="0"/>
                        <a:buChar char="•"/>
                      </a:pPr>
                      <a:r>
                        <a:rPr lang="en-GB" sz="1400" dirty="0">
                          <a:latin typeface="Arial"/>
                          <a:cs typeface="Arial"/>
                        </a:rPr>
                        <a:t>This means </a:t>
                      </a:r>
                      <a:r>
                        <a:rPr lang="en-GB" sz="1400" kern="1200" dirty="0">
                          <a:solidFill>
                            <a:schemeClr val="dk1"/>
                          </a:solidFill>
                          <a:latin typeface="Arial"/>
                          <a:ea typeface="+mn-ea"/>
                          <a:cs typeface="Arial"/>
                        </a:rPr>
                        <a:t>that it </a:t>
                      </a:r>
                      <a:r>
                        <a:rPr lang="en-GB" sz="1400" b="1" u="sng" dirty="0">
                          <a:solidFill>
                            <a:srgbClr val="FF0000"/>
                          </a:solidFill>
                          <a:latin typeface="Arial"/>
                          <a:cs typeface="Arial"/>
                        </a:rPr>
                        <a:t>must be understandable, usable </a:t>
                      </a:r>
                      <a:r>
                        <a:rPr lang="en-GB" sz="1400" kern="1200" dirty="0">
                          <a:solidFill>
                            <a:schemeClr val="dk1"/>
                          </a:solidFill>
                          <a:latin typeface="Arial"/>
                          <a:ea typeface="+mn-ea"/>
                          <a:cs typeface="Arial"/>
                        </a:rPr>
                        <a:t>and</a:t>
                      </a:r>
                      <a:r>
                        <a:rPr lang="en-GB" sz="1400" b="1" u="sng" dirty="0">
                          <a:solidFill>
                            <a:srgbClr val="FF0000"/>
                          </a:solidFill>
                          <a:latin typeface="Arial"/>
                          <a:cs typeface="Arial"/>
                        </a:rPr>
                        <a:t> </a:t>
                      </a:r>
                      <a:r>
                        <a:rPr lang="en-GB" sz="1400" b="1" u="sng" kern="1200" dirty="0">
                          <a:solidFill>
                            <a:srgbClr val="FF0000"/>
                          </a:solidFill>
                          <a:latin typeface="Arial"/>
                          <a:ea typeface="+mn-ea"/>
                          <a:cs typeface="Arial"/>
                        </a:rPr>
                        <a:t>compatible with other systems used</a:t>
                      </a:r>
                      <a:r>
                        <a:rPr lang="en-GB" sz="1400" dirty="0">
                          <a:latin typeface="Arial"/>
                          <a:cs typeface="Arial"/>
                        </a:rPr>
                        <a:t> in the customer company. </a:t>
                      </a:r>
                      <a:endParaRPr lang="en-GB" sz="1400" dirty="0">
                        <a:solidFill>
                          <a:srgbClr val="000000"/>
                        </a:solidFill>
                        <a:latin typeface="Arial"/>
                        <a:ea typeface="Times New Roman"/>
                        <a:cs typeface="Arial"/>
                      </a:endParaRPr>
                    </a:p>
                  </a:txBody>
                  <a:tcPr marL="54610" marR="54610" marT="0" marB="91440"/>
                </a:tc>
                <a:extLst>
                  <a:ext uri="{0D108BD9-81ED-4DB2-BD59-A6C34878D82A}">
                    <a16:rowId xmlns:a16="http://schemas.microsoft.com/office/drawing/2014/main" xmlns="" val="10004"/>
                  </a:ext>
                </a:extLst>
              </a:tr>
            </a:tbl>
          </a:graphicData>
        </a:graphic>
      </p:graphicFrame>
      <p:sp>
        <p:nvSpPr>
          <p:cNvPr id="8" name="Slide Number Placeholder 7"/>
          <p:cNvSpPr>
            <a:spLocks noGrp="1"/>
          </p:cNvSpPr>
          <p:nvPr>
            <p:ph type="sldNum" sz="quarter" idx="12"/>
          </p:nvPr>
        </p:nvSpPr>
        <p:spPr>
          <a:xfrm>
            <a:off x="6918277" y="6356350"/>
            <a:ext cx="2133600" cy="365125"/>
          </a:xfrm>
        </p:spPr>
        <p:txBody>
          <a:bodyPr/>
          <a:lstStyle/>
          <a:p>
            <a:fld id="{1D5CD492-2BC6-F348-9965-EC1D86DF57A8}" type="slidenum">
              <a:rPr lang="en-US" smtClean="0"/>
              <a:t>13</a:t>
            </a:fld>
            <a:endParaRPr lang="en-US"/>
          </a:p>
        </p:txBody>
      </p:sp>
    </p:spTree>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704161" cy="641350"/>
          </a:xfrm>
        </p:spPr>
        <p:txBody>
          <a:bodyPr wrap="square" anchor="b">
            <a:normAutofit/>
          </a:bodyPr>
          <a:lstStyle/>
          <a:p>
            <a:r>
              <a:rPr lang="en-US" dirty="0"/>
              <a:t>Software engineering</a:t>
            </a:r>
          </a:p>
        </p:txBody>
      </p:sp>
      <p:pic>
        <p:nvPicPr>
          <p:cNvPr id="4" name="Picture 2" descr="Linear project management life cycle-2 – Financetodayusa">
            <a:extLst>
              <a:ext uri="{FF2B5EF4-FFF2-40B4-BE49-F238E27FC236}">
                <a16:creationId xmlns:a16="http://schemas.microsoft.com/office/drawing/2014/main" xmlns="" id="{B8A62195-B011-4692-8B18-7EAF5F0BF62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86591" y="1610245"/>
            <a:ext cx="5111750" cy="391709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type="body" sz="half" idx="2"/>
          </p:nvPr>
        </p:nvSpPr>
        <p:spPr>
          <a:xfrm>
            <a:off x="177420" y="1277961"/>
            <a:ext cx="3609171" cy="4921250"/>
          </a:xfrm>
        </p:spPr>
        <p:txBody>
          <a:bodyPr>
            <a:normAutofit lnSpcReduction="10000"/>
          </a:bodyPr>
          <a:lstStyle/>
          <a:p>
            <a:r>
              <a:rPr lang="en-US" sz="1600" b="1" dirty="0"/>
              <a:t>1- Software engineering is an engineering discipline</a:t>
            </a:r>
            <a:r>
              <a:rPr lang="en-US" sz="1600" dirty="0"/>
              <a:t> that is about with all aspects of software </a:t>
            </a:r>
            <a:r>
              <a:rPr lang="en-US" sz="1600" u="sng" dirty="0"/>
              <a:t>production from the early stages</a:t>
            </a:r>
            <a:r>
              <a:rPr lang="en-US" sz="1600" dirty="0"/>
              <a:t> of system specification </a:t>
            </a:r>
            <a:r>
              <a:rPr lang="en-US" sz="1600" u="sng" dirty="0"/>
              <a:t>through to maintaining </a:t>
            </a:r>
            <a:r>
              <a:rPr lang="en-US" sz="1600" dirty="0"/>
              <a:t>the system after it has gone into use.</a:t>
            </a:r>
          </a:p>
          <a:p>
            <a:r>
              <a:rPr lang="en-US" sz="1600" b="1" dirty="0"/>
              <a:t>2- Engineering discipline ?</a:t>
            </a:r>
          </a:p>
          <a:p>
            <a:pPr lvl="1"/>
            <a:r>
              <a:rPr lang="en-US" sz="1600" dirty="0"/>
              <a:t>uses </a:t>
            </a:r>
            <a:r>
              <a:rPr lang="en-US" sz="1600" b="1" dirty="0"/>
              <a:t>appropriate theories and methods to solve problems </a:t>
            </a:r>
            <a:r>
              <a:rPr lang="en-US" sz="1600" dirty="0"/>
              <a:t>by considering organizational and financial constraints.</a:t>
            </a:r>
          </a:p>
          <a:p>
            <a:r>
              <a:rPr lang="en-US" sz="1600" b="1" dirty="0"/>
              <a:t>3- What are the aspects of software production ?</a:t>
            </a:r>
          </a:p>
          <a:p>
            <a:pPr lvl="1"/>
            <a:r>
              <a:rPr lang="en-US" sz="1600" u="sng" dirty="0"/>
              <a:t>Don't think of producing software as just program coding!</a:t>
            </a:r>
          </a:p>
          <a:p>
            <a:pPr lvl="1"/>
            <a:endParaRPr lang="en-US" sz="1600" u="sng" dirty="0"/>
          </a:p>
          <a:p>
            <a:pPr lvl="1"/>
            <a:r>
              <a:rPr lang="en-US" sz="1600" dirty="0"/>
              <a:t>Also</a:t>
            </a:r>
            <a:r>
              <a:rPr lang="en-US" sz="1600" dirty="0">
                <a:sym typeface="Wingdings" panose="05000000000000000000" pitchFamily="2" charset="2"/>
              </a:rPr>
              <a:t></a:t>
            </a:r>
            <a:r>
              <a:rPr lang="en-US" sz="1600" dirty="0"/>
              <a:t> </a:t>
            </a:r>
            <a:r>
              <a:rPr lang="en-US" sz="1600" u="sng" dirty="0"/>
              <a:t>project management and the development of tools</a:t>
            </a:r>
            <a:r>
              <a:rPr lang="en-US" sz="1600" dirty="0"/>
              <a:t>, </a:t>
            </a:r>
            <a:r>
              <a:rPr lang="en-US" sz="1600" u="sng" dirty="0"/>
              <a:t>methods</a:t>
            </a:r>
            <a:r>
              <a:rPr lang="en-US" sz="1600" dirty="0"/>
              <a:t> etc. to supports to software production.</a:t>
            </a:r>
          </a:p>
        </p:txBody>
      </p:sp>
      <p:sp>
        <p:nvSpPr>
          <p:cNvPr id="9" name="Date Placeholder 4">
            <a:extLst>
              <a:ext uri="{FF2B5EF4-FFF2-40B4-BE49-F238E27FC236}">
                <a16:creationId xmlns:a16="http://schemas.microsoft.com/office/drawing/2014/main" xmlns="" id="{44CE6A0F-92C4-448A-9C4B-BD420D59FBA9}"/>
              </a:ext>
            </a:extLst>
          </p:cNvPr>
          <p:cNvSpPr>
            <a:spLocks noGrp="1"/>
          </p:cNvSpPr>
          <p:nvPr>
            <p:ph type="dt" sz="half" idx="10"/>
          </p:nvPr>
        </p:nvSpPr>
        <p:spPr>
          <a:xfrm>
            <a:off x="457200" y="6356350"/>
            <a:ext cx="2133600" cy="365125"/>
          </a:xfrm>
        </p:spPr>
        <p:txBody>
          <a:bodyPr anchor="ctr">
            <a:normAutofit/>
          </a:bodyPr>
          <a:lstStyle/>
          <a:p>
            <a:pPr>
              <a:spcAft>
                <a:spcPts val="600"/>
              </a:spcAft>
              <a:defRPr/>
            </a:pPr>
            <a:r>
              <a:rPr lang="en-GB"/>
              <a:t>30/10/2014</a:t>
            </a:r>
            <a:endParaRPr lang="en-US"/>
          </a:p>
        </p:txBody>
      </p:sp>
      <p:sp>
        <p:nvSpPr>
          <p:cNvPr id="11" name="Footer Placeholder 5">
            <a:extLst>
              <a:ext uri="{FF2B5EF4-FFF2-40B4-BE49-F238E27FC236}">
                <a16:creationId xmlns:a16="http://schemas.microsoft.com/office/drawing/2014/main" xmlns="" id="{5145DDA7-BD04-4E5D-8ACA-09EDD402DC3E}"/>
              </a:ext>
            </a:extLst>
          </p:cNvPr>
          <p:cNvSpPr>
            <a:spLocks noGrp="1"/>
          </p:cNvSpPr>
          <p:nvPr>
            <p:ph type="ftr" sz="quarter" idx="11"/>
          </p:nvPr>
        </p:nvSpPr>
        <p:spPr>
          <a:xfrm>
            <a:off x="3124200" y="6356350"/>
            <a:ext cx="2895600" cy="365125"/>
          </a:xfrm>
        </p:spPr>
        <p:txBody>
          <a:bodyPr anchor="ctr">
            <a:normAutofit/>
          </a:bodyPr>
          <a:lstStyle/>
          <a:p>
            <a:pPr>
              <a:spcAft>
                <a:spcPts val="600"/>
              </a:spcAft>
              <a:defRPr/>
            </a:pPr>
            <a:r>
              <a:rPr lang="en-US"/>
              <a:t>Chapter 1 Introduction</a:t>
            </a:r>
          </a:p>
        </p:txBody>
      </p:sp>
      <p:sp>
        <p:nvSpPr>
          <p:cNvPr id="13" name="Slide Number Placeholder 6">
            <a:extLst>
              <a:ext uri="{FF2B5EF4-FFF2-40B4-BE49-F238E27FC236}">
                <a16:creationId xmlns:a16="http://schemas.microsoft.com/office/drawing/2014/main" xmlns="" id="{14D9EB06-6A7D-4C9E-952B-0A9B29EF30C3}"/>
              </a:ext>
            </a:extLst>
          </p:cNvPr>
          <p:cNvSpPr>
            <a:spLocks noGrp="1"/>
          </p:cNvSpPr>
          <p:nvPr>
            <p:ph type="sldNum" sz="quarter" idx="12"/>
          </p:nvPr>
        </p:nvSpPr>
        <p:spPr>
          <a:xfrm>
            <a:off x="6540626" y="6356350"/>
            <a:ext cx="2133600" cy="365125"/>
          </a:xfrm>
        </p:spPr>
        <p:txBody>
          <a:bodyPr anchor="ctr">
            <a:normAutofit/>
          </a:bodyPr>
          <a:lstStyle/>
          <a:p>
            <a:pPr>
              <a:spcAft>
                <a:spcPts val="600"/>
              </a:spcAft>
              <a:defRPr/>
            </a:pPr>
            <a:fld id="{9FF5AC9E-F104-7046-909E-B47A8243FECD}" type="slidenum">
              <a:rPr lang="en-GB" smtClean="0"/>
              <a:pPr>
                <a:spcAft>
                  <a:spcPts val="600"/>
                </a:spcAft>
                <a:defRPr/>
              </a:pPr>
              <a:t>14</a:t>
            </a:fld>
            <a:endParaRPr lang="en-GB"/>
          </a:p>
        </p:txBody>
      </p:sp>
    </p:spTree>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93232" cy="1143000"/>
          </a:xfrm>
        </p:spPr>
        <p:txBody>
          <a:bodyPr wrap="square" anchor="ctr">
            <a:normAutofit/>
          </a:bodyPr>
          <a:lstStyle/>
          <a:p>
            <a:r>
              <a:rPr lang="en-US" dirty="0"/>
              <a:t>Importance of software engineering</a:t>
            </a:r>
          </a:p>
        </p:txBody>
      </p:sp>
      <p:sp>
        <p:nvSpPr>
          <p:cNvPr id="13" name="Footer Placeholder 5">
            <a:extLst>
              <a:ext uri="{FF2B5EF4-FFF2-40B4-BE49-F238E27FC236}">
                <a16:creationId xmlns:a16="http://schemas.microsoft.com/office/drawing/2014/main" xmlns="" id="{06B29438-4CB1-42E3-ABDA-8A3311551AF3}"/>
              </a:ext>
            </a:extLst>
          </p:cNvPr>
          <p:cNvSpPr>
            <a:spLocks noGrp="1"/>
          </p:cNvSpPr>
          <p:nvPr>
            <p:ph type="ftr" sz="quarter" idx="10"/>
          </p:nvPr>
        </p:nvSpPr>
        <p:spPr>
          <a:xfrm>
            <a:off x="3124200" y="6356350"/>
            <a:ext cx="2895600" cy="365125"/>
          </a:xfrm>
        </p:spPr>
        <p:txBody>
          <a:bodyPr anchor="ctr">
            <a:normAutofit/>
          </a:bodyPr>
          <a:lstStyle/>
          <a:p>
            <a:pPr>
              <a:spcAft>
                <a:spcPts val="600"/>
              </a:spcAft>
              <a:defRPr/>
            </a:pPr>
            <a:r>
              <a:rPr lang="en-US"/>
              <a:t>Chapter 1 Introduction</a:t>
            </a:r>
          </a:p>
        </p:txBody>
      </p:sp>
      <p:sp>
        <p:nvSpPr>
          <p:cNvPr id="11" name="Date Placeholder 4">
            <a:extLst>
              <a:ext uri="{FF2B5EF4-FFF2-40B4-BE49-F238E27FC236}">
                <a16:creationId xmlns:a16="http://schemas.microsoft.com/office/drawing/2014/main" xmlns="" id="{A8CAF4A0-FBF6-4A87-AE45-9410D10BB405}"/>
              </a:ext>
            </a:extLst>
          </p:cNvPr>
          <p:cNvSpPr>
            <a:spLocks noGrp="1"/>
          </p:cNvSpPr>
          <p:nvPr>
            <p:ph type="dt" sz="half" idx="11"/>
          </p:nvPr>
        </p:nvSpPr>
        <p:spPr>
          <a:xfrm>
            <a:off x="457200" y="6356350"/>
            <a:ext cx="2133600" cy="365125"/>
          </a:xfrm>
        </p:spPr>
        <p:txBody>
          <a:bodyPr anchor="ctr">
            <a:normAutofit/>
          </a:bodyPr>
          <a:lstStyle/>
          <a:p>
            <a:pPr>
              <a:spcAft>
                <a:spcPts val="600"/>
              </a:spcAft>
              <a:defRPr/>
            </a:pPr>
            <a:r>
              <a:rPr lang="en-GB"/>
              <a:t>30/10/2014</a:t>
            </a:r>
            <a:endParaRPr lang="en-US"/>
          </a:p>
        </p:txBody>
      </p:sp>
      <p:sp>
        <p:nvSpPr>
          <p:cNvPr id="21" name="Slide Number Placeholder 6">
            <a:extLst>
              <a:ext uri="{FF2B5EF4-FFF2-40B4-BE49-F238E27FC236}">
                <a16:creationId xmlns:a16="http://schemas.microsoft.com/office/drawing/2014/main" xmlns="" id="{2CC1DD4D-A86B-4D26-8521-86994DCA10AC}"/>
              </a:ext>
            </a:extLst>
          </p:cNvPr>
          <p:cNvSpPr>
            <a:spLocks noGrp="1"/>
          </p:cNvSpPr>
          <p:nvPr>
            <p:ph type="sldNum" sz="quarter" idx="12"/>
          </p:nvPr>
        </p:nvSpPr>
        <p:spPr>
          <a:xfrm>
            <a:off x="6553200" y="6356350"/>
            <a:ext cx="2133600" cy="365125"/>
          </a:xfrm>
        </p:spPr>
        <p:txBody>
          <a:bodyPr anchor="ctr">
            <a:normAutofit/>
          </a:bodyPr>
          <a:lstStyle/>
          <a:p>
            <a:pPr>
              <a:spcAft>
                <a:spcPts val="600"/>
              </a:spcAft>
              <a:defRPr/>
            </a:pPr>
            <a:fld id="{FE6C1ACB-37F4-2E4E-A02F-3AD2C3500E5B}" type="slidenum">
              <a:rPr lang="en-GB" smtClean="0"/>
              <a:pPr>
                <a:spcAft>
                  <a:spcPts val="600"/>
                </a:spcAft>
                <a:defRPr/>
              </a:pPr>
              <a:t>15</a:t>
            </a:fld>
            <a:endParaRPr lang="en-GB"/>
          </a:p>
        </p:txBody>
      </p:sp>
      <p:graphicFrame>
        <p:nvGraphicFramePr>
          <p:cNvPr id="5" name="Content Placeholder 2">
            <a:extLst>
              <a:ext uri="{FF2B5EF4-FFF2-40B4-BE49-F238E27FC236}">
                <a16:creationId xmlns:a16="http://schemas.microsoft.com/office/drawing/2014/main" xmlns="" id="{6DED45C5-367C-40F7-B8B6-D80876A17DCC}"/>
              </a:ext>
            </a:extLst>
          </p:cNvPr>
          <p:cNvGraphicFramePr>
            <a:graphicFrameLocks noGrp="1"/>
          </p:cNvGraphicFramePr>
          <p:nvPr>
            <p:ph idx="1"/>
            <p:extLst>
              <p:ext uri="{D42A27DB-BD31-4B8C-83A1-F6EECF244321}">
                <p14:modId xmlns:p14="http://schemas.microsoft.com/office/powerpoint/2010/main" val="336694653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4810"/>
            <a:ext cx="5486400" cy="423081"/>
          </a:xfrm>
        </p:spPr>
        <p:txBody>
          <a:bodyPr vert="horz" wrap="square" lIns="91440" tIns="45720" rIns="91440" bIns="45720" numCol="1" anchor="b" anchorCtr="0" compatLnSpc="1">
            <a:prstTxWarp prst="textNoShape">
              <a:avLst/>
            </a:prstTxWarp>
            <a:normAutofit/>
          </a:bodyPr>
          <a:lstStyle/>
          <a:p>
            <a:pPr algn="ctr"/>
            <a:r>
              <a:rPr lang="en-US" dirty="0">
                <a:solidFill>
                  <a:schemeClr val="tx2"/>
                </a:solidFill>
              </a:rPr>
              <a:t>SOFTWARE PROCESS ACTIVITIES</a:t>
            </a:r>
          </a:p>
        </p:txBody>
      </p:sp>
      <p:sp>
        <p:nvSpPr>
          <p:cNvPr id="7" name="Content Placeholder 2">
            <a:extLst>
              <a:ext uri="{FF2B5EF4-FFF2-40B4-BE49-F238E27FC236}">
                <a16:creationId xmlns:a16="http://schemas.microsoft.com/office/drawing/2014/main" xmlns="" id="{33A405BA-BBF6-4913-9428-73BCC78BE9DA}"/>
              </a:ext>
            </a:extLst>
          </p:cNvPr>
          <p:cNvSpPr txBox="1">
            <a:spLocks/>
          </p:cNvSpPr>
          <p:nvPr/>
        </p:nvSpPr>
        <p:spPr>
          <a:xfrm>
            <a:off x="272955" y="4353897"/>
            <a:ext cx="8401271" cy="2408569"/>
          </a:xfrm>
          <a:prstGeom prst="rect">
            <a:avLst/>
          </a:prstGeom>
        </p:spPr>
        <p:txBody>
          <a:bodyPr>
            <a:normAutofit fontScale="92500" lnSpcReduction="20000"/>
          </a:bodyPr>
          <a:lstStyle>
            <a:lvl1pPr marL="342900" indent="-342900" algn="l" defTabSz="457200" rtl="0" eaLnBrk="1" fontAlgn="base" hangingPunct="1">
              <a:spcBef>
                <a:spcPts val="600"/>
              </a:spcBef>
              <a:spcAft>
                <a:spcPts val="600"/>
              </a:spcAft>
              <a:buFont typeface="Wingdings" charset="2"/>
              <a:buChar char="²"/>
              <a:defRPr sz="2400" kern="1200">
                <a:solidFill>
                  <a:srgbClr val="46424D"/>
                </a:solidFill>
                <a:latin typeface="Arial"/>
                <a:ea typeface="ＭＳ Ｐゴシック" charset="-128"/>
                <a:cs typeface="Arial"/>
              </a:defRPr>
            </a:lvl1pPr>
            <a:lvl2pPr marL="742950" indent="-285750" algn="l" defTabSz="457200" rtl="0" eaLnBrk="1" fontAlgn="base" hangingPunct="1">
              <a:spcBef>
                <a:spcPts val="300"/>
              </a:spcBef>
              <a:spcAft>
                <a:spcPts val="300"/>
              </a:spcAft>
              <a:buFont typeface="Wingdings" charset="2"/>
              <a:buChar char="§"/>
              <a:defRPr sz="2000" kern="1200">
                <a:solidFill>
                  <a:srgbClr val="46424D"/>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charset="0"/>
              <a:buChar char="•"/>
              <a:defRPr sz="1800" kern="1200">
                <a:solidFill>
                  <a:srgbClr val="46424D"/>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charset="0"/>
              <a:buChar char="–"/>
              <a:defRPr sz="1800" kern="1200">
                <a:solidFill>
                  <a:srgbClr val="46424D"/>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charset="0"/>
              <a:buChar char="»"/>
              <a:defRPr sz="1800" kern="1200">
                <a:solidFill>
                  <a:srgbClr val="46424D"/>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90000"/>
              </a:lnSpc>
              <a:spcBef>
                <a:spcPct val="20000"/>
              </a:spcBef>
              <a:spcAft>
                <a:spcPct val="0"/>
              </a:spcAft>
              <a:buFont typeface="+mj-lt"/>
              <a:buAutoNum type="arabicPeriod"/>
            </a:pPr>
            <a:r>
              <a:rPr lang="en-GB" kern="1200" dirty="0">
                <a:solidFill>
                  <a:schemeClr val="tx1"/>
                </a:solidFill>
                <a:latin typeface="+mn-lt"/>
                <a:ea typeface="ＭＳ Ｐゴシック" charset="-128"/>
                <a:cs typeface="ＭＳ Ｐゴシック" charset="-128"/>
              </a:rPr>
              <a:t>Software </a:t>
            </a:r>
            <a:r>
              <a:rPr lang="en-GB" u="sng" kern="1200" dirty="0">
                <a:solidFill>
                  <a:schemeClr val="tx1"/>
                </a:solidFill>
                <a:highlight>
                  <a:srgbClr val="FFFF00"/>
                </a:highlight>
                <a:latin typeface="+mn-lt"/>
                <a:ea typeface="ＭＳ Ｐゴシック" charset="-128"/>
                <a:cs typeface="ＭＳ Ｐゴシック" charset="-128"/>
              </a:rPr>
              <a:t>specification</a:t>
            </a:r>
            <a:r>
              <a:rPr lang="en-GB" kern="1200" dirty="0">
                <a:solidFill>
                  <a:schemeClr val="tx1"/>
                </a:solidFill>
                <a:latin typeface="+mn-lt"/>
                <a:ea typeface="ＭＳ Ｐゴシック" charset="-128"/>
                <a:cs typeface="ＭＳ Ｐゴシック" charset="-128"/>
              </a:rPr>
              <a:t>, where customers and engineers </a:t>
            </a:r>
            <a:r>
              <a:rPr lang="en-GB" b="1" u="sng" dirty="0">
                <a:solidFill>
                  <a:srgbClr val="FF0000"/>
                </a:solidFill>
                <a:latin typeface="+mn-lt"/>
              </a:rPr>
              <a:t>define the software details </a:t>
            </a:r>
            <a:r>
              <a:rPr lang="en-GB" kern="1200" dirty="0">
                <a:solidFill>
                  <a:schemeClr val="tx1"/>
                </a:solidFill>
                <a:latin typeface="+mn-lt"/>
                <a:ea typeface="ＭＳ Ｐゴシック" charset="-128"/>
                <a:cs typeface="ＭＳ Ｐゴシック" charset="-128"/>
              </a:rPr>
              <a:t>that is to be produced and the </a:t>
            </a:r>
            <a:r>
              <a:rPr lang="en-GB" b="1" u="sng" dirty="0">
                <a:solidFill>
                  <a:srgbClr val="FF0000"/>
                </a:solidFill>
                <a:latin typeface="+mn-lt"/>
              </a:rPr>
              <a:t>constraints</a:t>
            </a:r>
            <a:r>
              <a:rPr lang="en-GB" kern="1200" dirty="0">
                <a:solidFill>
                  <a:schemeClr val="tx1"/>
                </a:solidFill>
                <a:latin typeface="+mn-lt"/>
                <a:ea typeface="ＭＳ Ｐゴシック" charset="-128"/>
                <a:cs typeface="ＭＳ Ｐゴシック" charset="-128"/>
              </a:rPr>
              <a:t> on its operation.</a:t>
            </a:r>
          </a:p>
          <a:p>
            <a:pPr algn="just">
              <a:lnSpc>
                <a:spcPct val="90000"/>
              </a:lnSpc>
              <a:spcBef>
                <a:spcPct val="20000"/>
              </a:spcBef>
              <a:spcAft>
                <a:spcPct val="0"/>
              </a:spcAft>
              <a:buFont typeface="+mj-lt"/>
              <a:buAutoNum type="arabicPeriod"/>
            </a:pPr>
            <a:r>
              <a:rPr lang="en-GB" kern="1200" dirty="0">
                <a:solidFill>
                  <a:schemeClr val="tx1"/>
                </a:solidFill>
                <a:latin typeface="+mn-lt"/>
                <a:ea typeface="ＭＳ Ｐゴシック" charset="-128"/>
                <a:cs typeface="ＭＳ Ｐゴシック" charset="-128"/>
              </a:rPr>
              <a:t>Software </a:t>
            </a:r>
            <a:r>
              <a:rPr lang="en-GB" u="sng" kern="1200" dirty="0">
                <a:solidFill>
                  <a:schemeClr val="tx1"/>
                </a:solidFill>
                <a:highlight>
                  <a:srgbClr val="FFFF00"/>
                </a:highlight>
                <a:latin typeface="+mn-lt"/>
                <a:ea typeface="ＭＳ Ｐゴシック" charset="-128"/>
                <a:cs typeface="ＭＳ Ｐゴシック" charset="-128"/>
              </a:rPr>
              <a:t>development</a:t>
            </a:r>
            <a:r>
              <a:rPr lang="en-GB" kern="1200" dirty="0">
                <a:solidFill>
                  <a:schemeClr val="tx1"/>
                </a:solidFill>
                <a:latin typeface="+mn-lt"/>
                <a:ea typeface="ＭＳ Ｐゴシック" charset="-128"/>
                <a:cs typeface="ＭＳ Ｐゴシック" charset="-128"/>
              </a:rPr>
              <a:t>, where the software </a:t>
            </a:r>
            <a:r>
              <a:rPr lang="en-GB" b="1" u="sng" kern="1200" dirty="0">
                <a:solidFill>
                  <a:srgbClr val="FF0000"/>
                </a:solidFill>
                <a:latin typeface="+mn-lt"/>
                <a:ea typeface="ＭＳ Ｐゴシック" charset="-128"/>
                <a:cs typeface="ＭＳ Ｐゴシック" charset="-128"/>
              </a:rPr>
              <a:t>is designed </a:t>
            </a:r>
            <a:r>
              <a:rPr lang="en-GB" kern="1200" dirty="0">
                <a:solidFill>
                  <a:schemeClr val="tx1"/>
                </a:solidFill>
                <a:latin typeface="+mn-lt"/>
                <a:ea typeface="ＭＳ Ｐゴシック" charset="-128"/>
                <a:cs typeface="ＭＳ Ｐゴシック" charset="-128"/>
              </a:rPr>
              <a:t>and </a:t>
            </a:r>
            <a:r>
              <a:rPr lang="en-GB" b="1" u="sng" dirty="0">
                <a:solidFill>
                  <a:srgbClr val="FF0000"/>
                </a:solidFill>
                <a:latin typeface="+mn-lt"/>
              </a:rPr>
              <a:t>programmed</a:t>
            </a:r>
            <a:r>
              <a:rPr lang="en-GB" kern="1200" dirty="0">
                <a:solidFill>
                  <a:schemeClr val="tx1"/>
                </a:solidFill>
                <a:latin typeface="+mn-lt"/>
                <a:ea typeface="ＭＳ Ｐゴシック" charset="-128"/>
                <a:cs typeface="ＭＳ Ｐゴシック" charset="-128"/>
              </a:rPr>
              <a:t>.</a:t>
            </a:r>
          </a:p>
          <a:p>
            <a:pPr algn="just">
              <a:lnSpc>
                <a:spcPct val="90000"/>
              </a:lnSpc>
              <a:spcBef>
                <a:spcPct val="20000"/>
              </a:spcBef>
              <a:spcAft>
                <a:spcPct val="0"/>
              </a:spcAft>
              <a:buFont typeface="+mj-lt"/>
              <a:buAutoNum type="arabicPeriod"/>
            </a:pPr>
            <a:r>
              <a:rPr lang="en-GB" kern="1200" dirty="0">
                <a:solidFill>
                  <a:schemeClr val="tx1"/>
                </a:solidFill>
                <a:latin typeface="+mn-lt"/>
                <a:ea typeface="ＭＳ Ｐゴシック" charset="-128"/>
                <a:cs typeface="ＭＳ Ｐゴシック" charset="-128"/>
              </a:rPr>
              <a:t>Software </a:t>
            </a:r>
            <a:r>
              <a:rPr lang="en-GB" u="sng" kern="1200" dirty="0">
                <a:solidFill>
                  <a:schemeClr val="tx1"/>
                </a:solidFill>
                <a:highlight>
                  <a:srgbClr val="FFFF00"/>
                </a:highlight>
                <a:latin typeface="+mn-lt"/>
                <a:ea typeface="ＭＳ Ｐゴシック" charset="-128"/>
                <a:cs typeface="ＭＳ Ｐゴシック" charset="-128"/>
              </a:rPr>
              <a:t>validation</a:t>
            </a:r>
            <a:r>
              <a:rPr lang="en-GB" kern="1200" dirty="0">
                <a:solidFill>
                  <a:schemeClr val="tx1"/>
                </a:solidFill>
                <a:latin typeface="+mn-lt"/>
                <a:ea typeface="ＭＳ Ｐゴシック" charset="-128"/>
                <a:cs typeface="ＭＳ Ｐゴシック" charset="-128"/>
              </a:rPr>
              <a:t>, where the software </a:t>
            </a:r>
            <a:r>
              <a:rPr lang="en-GB" b="1" u="sng" dirty="0">
                <a:solidFill>
                  <a:srgbClr val="FF0000"/>
                </a:solidFill>
                <a:latin typeface="+mn-lt"/>
              </a:rPr>
              <a:t>is</a:t>
            </a:r>
            <a:r>
              <a:rPr lang="en-GB" u="sng" kern="1200" dirty="0">
                <a:solidFill>
                  <a:schemeClr val="tx1"/>
                </a:solidFill>
                <a:latin typeface="+mn-lt"/>
                <a:ea typeface="ＭＳ Ｐゴシック" charset="-128"/>
                <a:cs typeface="ＭＳ Ｐゴシック" charset="-128"/>
              </a:rPr>
              <a:t> </a:t>
            </a:r>
            <a:r>
              <a:rPr lang="en-GB" b="1" u="sng" dirty="0">
                <a:solidFill>
                  <a:srgbClr val="FF0000"/>
                </a:solidFill>
                <a:latin typeface="+mn-lt"/>
              </a:rPr>
              <a:t>checked to ensure</a:t>
            </a:r>
            <a:r>
              <a:rPr lang="en-GB" kern="1200" dirty="0">
                <a:solidFill>
                  <a:schemeClr val="tx1"/>
                </a:solidFill>
                <a:latin typeface="+mn-lt"/>
                <a:ea typeface="ＭＳ Ｐゴシック" charset="-128"/>
                <a:cs typeface="ＭＳ Ｐゴシック" charset="-128"/>
              </a:rPr>
              <a:t> that it is what the customer requires.</a:t>
            </a:r>
          </a:p>
          <a:p>
            <a:pPr algn="just">
              <a:lnSpc>
                <a:spcPct val="90000"/>
              </a:lnSpc>
              <a:spcBef>
                <a:spcPct val="20000"/>
              </a:spcBef>
              <a:spcAft>
                <a:spcPct val="0"/>
              </a:spcAft>
              <a:buFont typeface="+mj-lt"/>
              <a:buAutoNum type="arabicPeriod"/>
            </a:pPr>
            <a:r>
              <a:rPr lang="en-GB" kern="1200" dirty="0">
                <a:solidFill>
                  <a:schemeClr val="tx1"/>
                </a:solidFill>
                <a:latin typeface="+mn-lt"/>
                <a:ea typeface="ＭＳ Ｐゴシック" charset="-128"/>
                <a:cs typeface="ＭＳ Ｐゴシック" charset="-128"/>
              </a:rPr>
              <a:t>Software </a:t>
            </a:r>
            <a:r>
              <a:rPr lang="en-GB" u="sng" kern="1200" dirty="0">
                <a:solidFill>
                  <a:schemeClr val="tx1"/>
                </a:solidFill>
                <a:highlight>
                  <a:srgbClr val="FFFF00"/>
                </a:highlight>
                <a:latin typeface="+mn-lt"/>
                <a:ea typeface="ＭＳ Ｐゴシック" charset="-128"/>
                <a:cs typeface="ＭＳ Ｐゴシック" charset="-128"/>
              </a:rPr>
              <a:t>evolution</a:t>
            </a:r>
            <a:r>
              <a:rPr lang="en-GB" kern="1200" dirty="0">
                <a:solidFill>
                  <a:schemeClr val="tx1"/>
                </a:solidFill>
                <a:latin typeface="+mn-lt"/>
                <a:ea typeface="ＭＳ Ｐゴシック" charset="-128"/>
                <a:cs typeface="ＭＳ Ｐゴシック" charset="-128"/>
              </a:rPr>
              <a:t>, where the software </a:t>
            </a:r>
            <a:r>
              <a:rPr lang="en-GB" b="1" u="sng" dirty="0">
                <a:solidFill>
                  <a:srgbClr val="FF0000"/>
                </a:solidFill>
                <a:latin typeface="+mn-lt"/>
              </a:rPr>
              <a:t>is modified </a:t>
            </a:r>
            <a:r>
              <a:rPr lang="en-GB" kern="1200" dirty="0">
                <a:solidFill>
                  <a:schemeClr val="tx1"/>
                </a:solidFill>
                <a:latin typeface="+mn-lt"/>
                <a:ea typeface="ＭＳ Ｐゴシック" charset="-128"/>
                <a:cs typeface="ＭＳ Ｐゴシック" charset="-128"/>
              </a:rPr>
              <a:t>to reflect changing customer and market requirements.</a:t>
            </a:r>
          </a:p>
          <a:p>
            <a:pPr>
              <a:lnSpc>
                <a:spcPct val="90000"/>
              </a:lnSpc>
              <a:spcBef>
                <a:spcPct val="20000"/>
              </a:spcBef>
              <a:spcAft>
                <a:spcPct val="0"/>
              </a:spcAft>
              <a:buFont typeface="+mj-lt"/>
              <a:buAutoNum type="arabicPeriod"/>
            </a:pPr>
            <a:endParaRPr lang="en-GB" sz="1800" kern="1200" dirty="0">
              <a:solidFill>
                <a:schemeClr val="tx1"/>
              </a:solidFill>
              <a:latin typeface="+mn-lt"/>
              <a:ea typeface="ＭＳ Ｐゴシック" charset="-128"/>
              <a:cs typeface="ＭＳ Ｐゴシック" charset="-128"/>
            </a:endParaRPr>
          </a:p>
        </p:txBody>
      </p:sp>
      <p:pic>
        <p:nvPicPr>
          <p:cNvPr id="3074" name="Picture 2" descr="A Comprehensive Guide of the Software Development Life Cycle -">
            <a:extLst>
              <a:ext uri="{FF2B5EF4-FFF2-40B4-BE49-F238E27FC236}">
                <a16:creationId xmlns:a16="http://schemas.microsoft.com/office/drawing/2014/main" xmlns="" id="{37070726-3A7F-4A76-9054-EF0A79323F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3659" y="0"/>
            <a:ext cx="6667500" cy="357187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xmlns="" id="{738C5C49-79A7-436F-A992-5384CE506A37}"/>
              </a:ext>
            </a:extLst>
          </p:cNvPr>
          <p:cNvSpPr/>
          <p:nvPr/>
        </p:nvSpPr>
        <p:spPr>
          <a:xfrm>
            <a:off x="627797" y="95534"/>
            <a:ext cx="2831910" cy="2122227"/>
          </a:xfrm>
          <a:custGeom>
            <a:avLst/>
            <a:gdLst>
              <a:gd name="connsiteX0" fmla="*/ 0 w 2831910"/>
              <a:gd name="connsiteY0" fmla="*/ 1061114 h 2122227"/>
              <a:gd name="connsiteX1" fmla="*/ 1415955 w 2831910"/>
              <a:gd name="connsiteY1" fmla="*/ 0 h 2122227"/>
              <a:gd name="connsiteX2" fmla="*/ 2831910 w 2831910"/>
              <a:gd name="connsiteY2" fmla="*/ 1061114 h 2122227"/>
              <a:gd name="connsiteX3" fmla="*/ 1415955 w 2831910"/>
              <a:gd name="connsiteY3" fmla="*/ 2122228 h 2122227"/>
              <a:gd name="connsiteX4" fmla="*/ 0 w 2831910"/>
              <a:gd name="connsiteY4" fmla="*/ 1061114 h 2122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1910" h="2122227" extrusionOk="0">
                <a:moveTo>
                  <a:pt x="0" y="1061114"/>
                </a:moveTo>
                <a:cubicBezTo>
                  <a:pt x="-45146" y="348869"/>
                  <a:pt x="622632" y="-137286"/>
                  <a:pt x="1415955" y="0"/>
                </a:cubicBezTo>
                <a:cubicBezTo>
                  <a:pt x="2164800" y="-8033"/>
                  <a:pt x="2751983" y="490132"/>
                  <a:pt x="2831910" y="1061114"/>
                </a:cubicBezTo>
                <a:cubicBezTo>
                  <a:pt x="2890187" y="1770437"/>
                  <a:pt x="2374951" y="2048708"/>
                  <a:pt x="1415955" y="2122228"/>
                </a:cubicBezTo>
                <a:cubicBezTo>
                  <a:pt x="670825" y="2123973"/>
                  <a:pt x="3897" y="1691676"/>
                  <a:pt x="0" y="1061114"/>
                </a:cubicBezTo>
                <a:close/>
              </a:path>
            </a:pathLst>
          </a:custGeom>
          <a:noFill/>
          <a:ln w="38100">
            <a:solidFill>
              <a:srgbClr val="FF0000"/>
            </a:solidFill>
            <a:extLst>
              <a:ext uri="{C807C97D-BFC1-408E-A445-0C87EB9F89A2}">
                <ask:lineSketchStyleProps xmlns:ask="http://schemas.microsoft.com/office/drawing/2018/sketchyshapes" xmlns="" sd="264327539">
                  <a:prstGeom prst="ellipse">
                    <a:avLst/>
                  </a:prstGeom>
                  <ask:type>
                    <ask:lineSketchFreehand/>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xmlns="" id="{7A8D4371-7276-4BF1-9CC5-046C8D8E061C}"/>
              </a:ext>
            </a:extLst>
          </p:cNvPr>
          <p:cNvSpPr/>
          <p:nvPr/>
        </p:nvSpPr>
        <p:spPr>
          <a:xfrm>
            <a:off x="1892489" y="1931158"/>
            <a:ext cx="3791805" cy="1835624"/>
          </a:xfrm>
          <a:custGeom>
            <a:avLst/>
            <a:gdLst>
              <a:gd name="connsiteX0" fmla="*/ 0 w 3791805"/>
              <a:gd name="connsiteY0" fmla="*/ 917812 h 1835624"/>
              <a:gd name="connsiteX1" fmla="*/ 1895903 w 3791805"/>
              <a:gd name="connsiteY1" fmla="*/ 0 h 1835624"/>
              <a:gd name="connsiteX2" fmla="*/ 3791806 w 3791805"/>
              <a:gd name="connsiteY2" fmla="*/ 917812 h 1835624"/>
              <a:gd name="connsiteX3" fmla="*/ 1895903 w 3791805"/>
              <a:gd name="connsiteY3" fmla="*/ 1835624 h 1835624"/>
              <a:gd name="connsiteX4" fmla="*/ 0 w 3791805"/>
              <a:gd name="connsiteY4" fmla="*/ 917812 h 1835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1805" h="1835624" extrusionOk="0">
                <a:moveTo>
                  <a:pt x="0" y="917812"/>
                </a:moveTo>
                <a:cubicBezTo>
                  <a:pt x="-28615" y="330922"/>
                  <a:pt x="843191" y="-68366"/>
                  <a:pt x="1895903" y="0"/>
                </a:cubicBezTo>
                <a:cubicBezTo>
                  <a:pt x="2921467" y="-5211"/>
                  <a:pt x="3667821" y="434271"/>
                  <a:pt x="3791806" y="917812"/>
                </a:cubicBezTo>
                <a:cubicBezTo>
                  <a:pt x="3831795" y="1509304"/>
                  <a:pt x="2999430" y="1812175"/>
                  <a:pt x="1895903" y="1835624"/>
                </a:cubicBezTo>
                <a:cubicBezTo>
                  <a:pt x="952382" y="1840524"/>
                  <a:pt x="10491" y="1544570"/>
                  <a:pt x="0" y="917812"/>
                </a:cubicBezTo>
                <a:close/>
              </a:path>
            </a:pathLst>
          </a:custGeom>
          <a:noFill/>
          <a:ln w="38100">
            <a:solidFill>
              <a:srgbClr val="00B0F0"/>
            </a:solidFill>
            <a:prstDash val="sysDot"/>
            <a:extLst>
              <a:ext uri="{C807C97D-BFC1-408E-A445-0C87EB9F89A2}">
                <ask:lineSketchStyleProps xmlns:ask="http://schemas.microsoft.com/office/drawing/2018/sketchyshapes" xmlns="" sd="264327539">
                  <a:prstGeom prst="ellipse">
                    <a:avLst/>
                  </a:prstGeom>
                  <ask:type>
                    <ask:lineSketchFreehand/>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xmlns="" id="{88E36D79-439E-4EA5-AD5D-A52B3B45431D}"/>
              </a:ext>
            </a:extLst>
          </p:cNvPr>
          <p:cNvSpPr/>
          <p:nvPr/>
        </p:nvSpPr>
        <p:spPr>
          <a:xfrm>
            <a:off x="5393140" y="1030537"/>
            <a:ext cx="2831910" cy="2122227"/>
          </a:xfrm>
          <a:custGeom>
            <a:avLst/>
            <a:gdLst>
              <a:gd name="connsiteX0" fmla="*/ 0 w 2831910"/>
              <a:gd name="connsiteY0" fmla="*/ 1061114 h 2122227"/>
              <a:gd name="connsiteX1" fmla="*/ 1415955 w 2831910"/>
              <a:gd name="connsiteY1" fmla="*/ 0 h 2122227"/>
              <a:gd name="connsiteX2" fmla="*/ 2831910 w 2831910"/>
              <a:gd name="connsiteY2" fmla="*/ 1061114 h 2122227"/>
              <a:gd name="connsiteX3" fmla="*/ 1415955 w 2831910"/>
              <a:gd name="connsiteY3" fmla="*/ 2122228 h 2122227"/>
              <a:gd name="connsiteX4" fmla="*/ 0 w 2831910"/>
              <a:gd name="connsiteY4" fmla="*/ 1061114 h 2122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1910" h="2122227" extrusionOk="0">
                <a:moveTo>
                  <a:pt x="0" y="1061114"/>
                </a:moveTo>
                <a:cubicBezTo>
                  <a:pt x="-45146" y="348869"/>
                  <a:pt x="622632" y="-137286"/>
                  <a:pt x="1415955" y="0"/>
                </a:cubicBezTo>
                <a:cubicBezTo>
                  <a:pt x="2164800" y="-8033"/>
                  <a:pt x="2751983" y="490132"/>
                  <a:pt x="2831910" y="1061114"/>
                </a:cubicBezTo>
                <a:cubicBezTo>
                  <a:pt x="2890187" y="1770437"/>
                  <a:pt x="2374951" y="2048708"/>
                  <a:pt x="1415955" y="2122228"/>
                </a:cubicBezTo>
                <a:cubicBezTo>
                  <a:pt x="670825" y="2123973"/>
                  <a:pt x="3897" y="1691676"/>
                  <a:pt x="0" y="1061114"/>
                </a:cubicBezTo>
                <a:close/>
              </a:path>
            </a:pathLst>
          </a:custGeom>
          <a:noFill/>
          <a:ln w="38100">
            <a:solidFill>
              <a:srgbClr val="FF0000"/>
            </a:solidFill>
            <a:extLst>
              <a:ext uri="{C807C97D-BFC1-408E-A445-0C87EB9F89A2}">
                <ask:lineSketchStyleProps xmlns:ask="http://schemas.microsoft.com/office/drawing/2018/sketchyshapes" xmlns="" sd="264327539">
                  <a:prstGeom prst="ellipse">
                    <a:avLst/>
                  </a:prstGeom>
                  <ask:type>
                    <ask:lineSketchFreehand/>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xmlns="" id="{90FAFC2F-1F16-466F-9737-452294CCF346}"/>
              </a:ext>
            </a:extLst>
          </p:cNvPr>
          <p:cNvSpPr/>
          <p:nvPr/>
        </p:nvSpPr>
        <p:spPr>
          <a:xfrm>
            <a:off x="5594019" y="102490"/>
            <a:ext cx="2831910" cy="928048"/>
          </a:xfrm>
          <a:noFill/>
          <a:ln w="38100">
            <a:solidFill>
              <a:srgbClr val="00B0F0"/>
            </a:solidFill>
            <a:prstDash val="sysDot"/>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Rectangle 9">
            <a:extLst>
              <a:ext uri="{FF2B5EF4-FFF2-40B4-BE49-F238E27FC236}">
                <a16:creationId xmlns:a16="http://schemas.microsoft.com/office/drawing/2014/main" xmlns="" id="{FC9756BE-9793-4FCD-BE28-D99201F42565}"/>
              </a:ext>
            </a:extLst>
          </p:cNvPr>
          <p:cNvSpPr/>
          <p:nvPr/>
        </p:nvSpPr>
        <p:spPr>
          <a:xfrm>
            <a:off x="106490" y="1033398"/>
            <a:ext cx="1937262" cy="369332"/>
          </a:xfrm>
          <a:prstGeom prst="rect">
            <a:avLst/>
          </a:prstGeom>
        </p:spPr>
        <p:txBody>
          <a:bodyPr wrap="none">
            <a:spAutoFit/>
          </a:bodyPr>
          <a:lstStyle/>
          <a:p>
            <a:r>
              <a:rPr lang="en-US" b="1" dirty="0">
                <a:solidFill>
                  <a:schemeClr val="tx2"/>
                </a:solidFill>
                <a:highlight>
                  <a:srgbClr val="FFFF00"/>
                </a:highlight>
              </a:rPr>
              <a:t>SPECIFICATION</a:t>
            </a:r>
          </a:p>
        </p:txBody>
      </p:sp>
      <p:sp>
        <p:nvSpPr>
          <p:cNvPr id="27" name="Rectangle 26">
            <a:extLst>
              <a:ext uri="{FF2B5EF4-FFF2-40B4-BE49-F238E27FC236}">
                <a16:creationId xmlns:a16="http://schemas.microsoft.com/office/drawing/2014/main" xmlns="" id="{922DF927-F888-4995-80A0-086255E0FF3A}"/>
              </a:ext>
            </a:extLst>
          </p:cNvPr>
          <p:cNvSpPr/>
          <p:nvPr/>
        </p:nvSpPr>
        <p:spPr>
          <a:xfrm>
            <a:off x="987974" y="3062495"/>
            <a:ext cx="1941557" cy="369332"/>
          </a:xfrm>
          <a:prstGeom prst="rect">
            <a:avLst/>
          </a:prstGeom>
        </p:spPr>
        <p:txBody>
          <a:bodyPr wrap="none">
            <a:spAutoFit/>
          </a:bodyPr>
          <a:lstStyle/>
          <a:p>
            <a:r>
              <a:rPr lang="en-US" b="1" dirty="0">
                <a:solidFill>
                  <a:schemeClr val="tx2"/>
                </a:solidFill>
                <a:highlight>
                  <a:srgbClr val="FFFF00"/>
                </a:highlight>
              </a:rPr>
              <a:t>DEVELOPMENT</a:t>
            </a:r>
          </a:p>
        </p:txBody>
      </p:sp>
      <p:sp>
        <p:nvSpPr>
          <p:cNvPr id="28" name="Rectangle 27">
            <a:extLst>
              <a:ext uri="{FF2B5EF4-FFF2-40B4-BE49-F238E27FC236}">
                <a16:creationId xmlns:a16="http://schemas.microsoft.com/office/drawing/2014/main" xmlns="" id="{D3D02ECE-720F-4128-B2EB-1B3EFBA8F8C8}"/>
              </a:ext>
            </a:extLst>
          </p:cNvPr>
          <p:cNvSpPr/>
          <p:nvPr/>
        </p:nvSpPr>
        <p:spPr>
          <a:xfrm>
            <a:off x="7315200" y="2237391"/>
            <a:ext cx="1561068" cy="369332"/>
          </a:xfrm>
          <a:prstGeom prst="rect">
            <a:avLst/>
          </a:prstGeom>
        </p:spPr>
        <p:txBody>
          <a:bodyPr wrap="none">
            <a:spAutoFit/>
          </a:bodyPr>
          <a:lstStyle/>
          <a:p>
            <a:r>
              <a:rPr lang="en-US" b="1" dirty="0">
                <a:solidFill>
                  <a:schemeClr val="tx2"/>
                </a:solidFill>
                <a:highlight>
                  <a:srgbClr val="FFFF00"/>
                </a:highlight>
              </a:rPr>
              <a:t>VALIDATION</a:t>
            </a:r>
          </a:p>
        </p:txBody>
      </p:sp>
      <p:sp>
        <p:nvSpPr>
          <p:cNvPr id="29" name="Rectangle 28">
            <a:extLst>
              <a:ext uri="{FF2B5EF4-FFF2-40B4-BE49-F238E27FC236}">
                <a16:creationId xmlns:a16="http://schemas.microsoft.com/office/drawing/2014/main" xmlns="" id="{CE8C4B0E-0071-4B71-ADDB-0A7AFE96C219}"/>
              </a:ext>
            </a:extLst>
          </p:cNvPr>
          <p:cNvSpPr/>
          <p:nvPr/>
        </p:nvSpPr>
        <p:spPr>
          <a:xfrm>
            <a:off x="7372950" y="43799"/>
            <a:ext cx="1531188" cy="369332"/>
          </a:xfrm>
          <a:prstGeom prst="rect">
            <a:avLst/>
          </a:prstGeom>
        </p:spPr>
        <p:txBody>
          <a:bodyPr wrap="none">
            <a:spAutoFit/>
          </a:bodyPr>
          <a:lstStyle/>
          <a:p>
            <a:r>
              <a:rPr lang="en-US" b="1" dirty="0">
                <a:solidFill>
                  <a:schemeClr val="tx2"/>
                </a:solidFill>
                <a:highlight>
                  <a:srgbClr val="FFFF00"/>
                </a:highlight>
              </a:rPr>
              <a:t>EVOLUTION</a:t>
            </a:r>
          </a:p>
        </p:txBody>
      </p:sp>
    </p:spTree>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93232" cy="1143000"/>
          </a:xfrm>
        </p:spPr>
        <p:txBody>
          <a:bodyPr/>
          <a:lstStyle/>
          <a:p>
            <a:r>
              <a:rPr lang="en-US" dirty="0"/>
              <a:t>General issues that affect software</a:t>
            </a:r>
            <a:br>
              <a:rPr lang="en-US" dirty="0"/>
            </a:br>
            <a:r>
              <a:rPr lang="en-US" dirty="0"/>
              <a:t>Reasons for changes</a:t>
            </a:r>
            <a:r>
              <a:rPr lang="tr-TR" dirty="0"/>
              <a:t> in </a:t>
            </a:r>
            <a:r>
              <a:rPr lang="en-US" dirty="0"/>
              <a:t>organizations?</a:t>
            </a:r>
          </a:p>
        </p:txBody>
      </p:sp>
      <p:sp>
        <p:nvSpPr>
          <p:cNvPr id="3" name="Content Placeholder 2"/>
          <p:cNvSpPr>
            <a:spLocks noGrp="1"/>
          </p:cNvSpPr>
          <p:nvPr>
            <p:ph idx="1"/>
          </p:nvPr>
        </p:nvSpPr>
        <p:spPr>
          <a:xfrm>
            <a:off x="241300" y="1600200"/>
            <a:ext cx="8534400" cy="4525963"/>
          </a:xfrm>
        </p:spPr>
        <p:txBody>
          <a:bodyPr/>
          <a:lstStyle/>
          <a:p>
            <a:pPr marL="457200" indent="-457200" algn="just">
              <a:buFont typeface="+mj-lt"/>
              <a:buAutoNum type="arabicPeriod"/>
            </a:pPr>
            <a:r>
              <a:rPr lang="en-GB" sz="2000" b="1" dirty="0">
                <a:highlight>
                  <a:srgbClr val="FFFF00"/>
                </a:highlight>
              </a:rPr>
              <a:t>Heterogeneity </a:t>
            </a:r>
          </a:p>
          <a:p>
            <a:pPr lvl="1" algn="just"/>
            <a:r>
              <a:rPr lang="en-GB" dirty="0"/>
              <a:t>Increasingly, </a:t>
            </a:r>
            <a:r>
              <a:rPr lang="en-GB" u="sng" dirty="0">
                <a:solidFill>
                  <a:srgbClr val="FF0000"/>
                </a:solidFill>
              </a:rPr>
              <a:t>systems are required</a:t>
            </a:r>
            <a:r>
              <a:rPr lang="en-GB" dirty="0"/>
              <a:t> to operate/run as distributed systems across networks that </a:t>
            </a:r>
            <a:r>
              <a:rPr lang="en-GB" i="1" u="sng" dirty="0">
                <a:solidFill>
                  <a:srgbClr val="FF0000"/>
                </a:solidFill>
              </a:rPr>
              <a:t>may</a:t>
            </a:r>
            <a:r>
              <a:rPr lang="en-GB" u="sng" dirty="0"/>
              <a:t> </a:t>
            </a:r>
            <a:r>
              <a:rPr lang="en-GB" i="1" u="sng" dirty="0">
                <a:solidFill>
                  <a:srgbClr val="FF0000"/>
                </a:solidFill>
              </a:rPr>
              <a:t>include</a:t>
            </a:r>
            <a:r>
              <a:rPr lang="en-GB" i="1" dirty="0">
                <a:solidFill>
                  <a:srgbClr val="FF0000"/>
                </a:solidFill>
              </a:rPr>
              <a:t> </a:t>
            </a:r>
            <a:r>
              <a:rPr lang="en-GB" b="1" i="1" dirty="0">
                <a:solidFill>
                  <a:srgbClr val="FF0000"/>
                </a:solidFill>
              </a:rPr>
              <a:t>different types of computers and mobile devices</a:t>
            </a:r>
            <a:r>
              <a:rPr lang="en-GB" i="1" dirty="0">
                <a:solidFill>
                  <a:srgbClr val="FF0000"/>
                </a:solidFill>
              </a:rPr>
              <a:t> such as: smart phones, smart </a:t>
            </a:r>
            <a:r>
              <a:rPr lang="en-GB" i="1" dirty="0" err="1">
                <a:solidFill>
                  <a:srgbClr val="FF0000"/>
                </a:solidFill>
              </a:rPr>
              <a:t>watchs</a:t>
            </a:r>
            <a:r>
              <a:rPr lang="en-GB" i="1" dirty="0">
                <a:solidFill>
                  <a:srgbClr val="FF0000"/>
                </a:solidFill>
              </a:rPr>
              <a:t>, smart TVs etc..</a:t>
            </a:r>
            <a:r>
              <a:rPr lang="en-GB" dirty="0"/>
              <a:t>. </a:t>
            </a:r>
          </a:p>
          <a:p>
            <a:pPr marL="457200" indent="-457200" algn="just">
              <a:buFont typeface="+mj-lt"/>
              <a:buAutoNum type="arabicPeriod"/>
            </a:pPr>
            <a:r>
              <a:rPr lang="en-GB" sz="2000" b="1" dirty="0">
                <a:highlight>
                  <a:srgbClr val="FFFF00"/>
                </a:highlight>
              </a:rPr>
              <a:t>Business and social change </a:t>
            </a:r>
          </a:p>
          <a:p>
            <a:pPr lvl="1" algn="just"/>
            <a:r>
              <a:rPr lang="en-GB" dirty="0"/>
              <a:t>Business and society are changing incredibly quickly;</a:t>
            </a:r>
          </a:p>
          <a:p>
            <a:pPr lvl="2" algn="just"/>
            <a:r>
              <a:rPr lang="en-GB" sz="2000" u="sng" dirty="0">
                <a:solidFill>
                  <a:srgbClr val="FF0000"/>
                </a:solidFill>
              </a:rPr>
              <a:t>as emerging economies develop</a:t>
            </a:r>
            <a:r>
              <a:rPr lang="en-GB" sz="2000" dirty="0"/>
              <a:t> and </a:t>
            </a:r>
          </a:p>
          <a:p>
            <a:pPr lvl="2" algn="just"/>
            <a:r>
              <a:rPr lang="en-GB" sz="2000" u="sng" dirty="0">
                <a:solidFill>
                  <a:srgbClr val="FF0000"/>
                </a:solidFill>
              </a:rPr>
              <a:t>as new technologies become available</a:t>
            </a:r>
            <a:r>
              <a:rPr lang="en-GB" sz="2000" dirty="0"/>
              <a:t>.</a:t>
            </a:r>
          </a:p>
          <a:p>
            <a:pPr lvl="1" algn="just"/>
            <a:r>
              <a:rPr lang="en-GB" dirty="0">
                <a:highlight>
                  <a:srgbClr val="FFFF00"/>
                </a:highlight>
              </a:rPr>
              <a:t>So, companies/sectors </a:t>
            </a:r>
            <a:r>
              <a:rPr lang="en-GB" u="sng" dirty="0">
                <a:highlight>
                  <a:srgbClr val="FFFF00"/>
                </a:highlight>
              </a:rPr>
              <a:t>need to change</a:t>
            </a:r>
            <a:r>
              <a:rPr lang="en-GB" dirty="0">
                <a:highlight>
                  <a:srgbClr val="FFFF00"/>
                </a:highlight>
              </a:rPr>
              <a:t> their existing software and </a:t>
            </a:r>
            <a:r>
              <a:rPr lang="en-GB" u="sng" dirty="0">
                <a:highlight>
                  <a:srgbClr val="FFFF00"/>
                </a:highlight>
              </a:rPr>
              <a:t>need to rapidly develop</a:t>
            </a:r>
            <a:r>
              <a:rPr lang="en-GB" dirty="0">
                <a:highlight>
                  <a:srgbClr val="FFFF00"/>
                </a:highlight>
              </a:rPr>
              <a:t> new software</a:t>
            </a:r>
            <a:r>
              <a:rPr lang="en-GB" dirty="0"/>
              <a:t>.</a:t>
            </a:r>
          </a:p>
        </p:txBody>
      </p:sp>
    </p:spTree>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issues that affect software</a:t>
            </a:r>
          </a:p>
        </p:txBody>
      </p:sp>
      <p:sp>
        <p:nvSpPr>
          <p:cNvPr id="3" name="Content Placeholder 2"/>
          <p:cNvSpPr>
            <a:spLocks noGrp="1"/>
          </p:cNvSpPr>
          <p:nvPr>
            <p:ph idx="1"/>
          </p:nvPr>
        </p:nvSpPr>
        <p:spPr/>
        <p:txBody>
          <a:bodyPr/>
          <a:lstStyle/>
          <a:p>
            <a:pPr marL="0" indent="0" algn="just">
              <a:buNone/>
            </a:pPr>
            <a:r>
              <a:rPr lang="en-GB" sz="2000" b="1" dirty="0">
                <a:highlight>
                  <a:srgbClr val="FFFF00"/>
                </a:highlight>
              </a:rPr>
              <a:t>3. Security and trust </a:t>
            </a:r>
          </a:p>
          <a:p>
            <a:pPr lvl="1"/>
            <a:r>
              <a:rPr lang="en-GB" u="sng" dirty="0">
                <a:solidFill>
                  <a:srgbClr val="FF0000"/>
                </a:solidFill>
              </a:rPr>
              <a:t>As software is effected for all aspects of </a:t>
            </a:r>
            <a:r>
              <a:rPr lang="en-GB" b="1" u="sng" dirty="0">
                <a:solidFill>
                  <a:srgbClr val="FF0000"/>
                </a:solidFill>
              </a:rPr>
              <a:t>our lives</a:t>
            </a:r>
            <a:r>
              <a:rPr lang="en-GB" dirty="0"/>
              <a:t>, it is essential that </a:t>
            </a:r>
            <a:r>
              <a:rPr lang="en-GB" b="1" dirty="0"/>
              <a:t>we</a:t>
            </a:r>
            <a:r>
              <a:rPr lang="en-GB" dirty="0"/>
              <a:t> </a:t>
            </a:r>
            <a:r>
              <a:rPr lang="en-GB" b="1" dirty="0"/>
              <a:t>can trust that software</a:t>
            </a:r>
            <a:r>
              <a:rPr lang="en-GB" i="1" dirty="0"/>
              <a:t> (e.g. e-trade, credit card use &amp; corruption, malware SW)</a:t>
            </a:r>
          </a:p>
          <a:p>
            <a:pPr marL="0" indent="0">
              <a:buNone/>
            </a:pPr>
            <a:r>
              <a:rPr lang="en-GB" sz="2000" b="1" dirty="0">
                <a:highlight>
                  <a:srgbClr val="FFFF00"/>
                </a:highlight>
              </a:rPr>
              <a:t>4. Scale</a:t>
            </a:r>
          </a:p>
          <a:p>
            <a:pPr lvl="1" algn="just"/>
            <a:r>
              <a:rPr lang="en-GB" dirty="0"/>
              <a:t>Software </a:t>
            </a:r>
            <a:r>
              <a:rPr lang="en-GB" b="1" u="sng" dirty="0"/>
              <a:t>has to be developed</a:t>
            </a:r>
            <a:r>
              <a:rPr lang="en-GB" b="1" dirty="0"/>
              <a:t> </a:t>
            </a:r>
            <a:r>
              <a:rPr lang="en-GB" dirty="0"/>
              <a:t>in a very wide range of scales;</a:t>
            </a:r>
          </a:p>
          <a:p>
            <a:pPr lvl="2" algn="just"/>
            <a:r>
              <a:rPr lang="en-GB" sz="2000" i="1" dirty="0"/>
              <a:t>from very small embedded systems in portable or wearable devices through</a:t>
            </a:r>
          </a:p>
          <a:p>
            <a:pPr lvl="2" algn="just"/>
            <a:r>
              <a:rPr lang="en-GB" sz="2000" i="1" dirty="0"/>
              <a:t>to Internet-scale, cloud-based systems that serve a global community.</a:t>
            </a:r>
            <a:endParaRPr lang="en-US" sz="2000" i="1" dirty="0"/>
          </a:p>
        </p:txBody>
      </p:sp>
    </p:spTree>
    <p:extLst>
      <p:ext uri="{BB962C8B-B14F-4D97-AF65-F5344CB8AC3E}">
        <p14:creationId xmlns:p14="http://schemas.microsoft.com/office/powerpoint/2010/main" val="3918975897"/>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engineering diversity</a:t>
            </a:r>
          </a:p>
        </p:txBody>
      </p:sp>
      <p:sp>
        <p:nvSpPr>
          <p:cNvPr id="3" name="Content Placeholder 2"/>
          <p:cNvSpPr>
            <a:spLocks noGrp="1"/>
          </p:cNvSpPr>
          <p:nvPr>
            <p:ph idx="1"/>
          </p:nvPr>
        </p:nvSpPr>
        <p:spPr/>
        <p:txBody>
          <a:bodyPr/>
          <a:lstStyle/>
          <a:p>
            <a:pPr algn="just"/>
            <a:r>
              <a:rPr lang="en-US" dirty="0"/>
              <a:t>There are many different types of software systems and </a:t>
            </a:r>
            <a:r>
              <a:rPr lang="en-US" u="sng" dirty="0">
                <a:solidFill>
                  <a:srgbClr val="FF0000"/>
                </a:solidFill>
              </a:rPr>
              <a:t>there is no universal set of software techniques</a:t>
            </a:r>
            <a:r>
              <a:rPr lang="tr-TR" u="sng" dirty="0">
                <a:solidFill>
                  <a:srgbClr val="FF0000"/>
                </a:solidFill>
              </a:rPr>
              <a:t>/</a:t>
            </a:r>
            <a:r>
              <a:rPr lang="en-US" u="sng" dirty="0">
                <a:solidFill>
                  <a:srgbClr val="FF0000"/>
                </a:solidFill>
              </a:rPr>
              <a:t> methods</a:t>
            </a:r>
            <a:r>
              <a:rPr lang="en-US" dirty="0"/>
              <a:t> that </a:t>
            </a:r>
            <a:r>
              <a:rPr lang="tr-TR" dirty="0"/>
              <a:t>is</a:t>
            </a:r>
            <a:r>
              <a:rPr lang="en-US" dirty="0"/>
              <a:t> applicable to all of these.</a:t>
            </a:r>
          </a:p>
          <a:p>
            <a:pPr algn="just"/>
            <a:r>
              <a:rPr lang="en-US" dirty="0"/>
              <a:t>Used SE </a:t>
            </a:r>
            <a:r>
              <a:rPr lang="en-US" u="sng" dirty="0">
                <a:solidFill>
                  <a:srgbClr val="FF0000"/>
                </a:solidFill>
              </a:rPr>
              <a:t>methods and tools change acc to;</a:t>
            </a:r>
          </a:p>
          <a:p>
            <a:pPr lvl="1" algn="just"/>
            <a:r>
              <a:rPr lang="en-US" sz="2400" i="1" dirty="0">
                <a:solidFill>
                  <a:schemeClr val="accent1"/>
                </a:solidFill>
              </a:rPr>
              <a:t>1) the type of </a:t>
            </a:r>
            <a:r>
              <a:rPr lang="en-US" sz="2400" i="1" u="sng" dirty="0">
                <a:solidFill>
                  <a:schemeClr val="accent1"/>
                </a:solidFill>
              </a:rPr>
              <a:t>application being developed</a:t>
            </a:r>
            <a:r>
              <a:rPr lang="en-US" sz="2400" dirty="0"/>
              <a:t>,</a:t>
            </a:r>
          </a:p>
          <a:p>
            <a:pPr lvl="1" algn="just"/>
            <a:r>
              <a:rPr lang="en-US" sz="2400" i="1" dirty="0">
                <a:solidFill>
                  <a:schemeClr val="accent1"/>
                </a:solidFill>
              </a:rPr>
              <a:t>2) the </a:t>
            </a:r>
            <a:r>
              <a:rPr lang="en-US" sz="2400" i="1" u="sng" dirty="0">
                <a:solidFill>
                  <a:schemeClr val="accent1"/>
                </a:solidFill>
              </a:rPr>
              <a:t>requirements</a:t>
            </a:r>
            <a:r>
              <a:rPr lang="en-US" sz="2400" i="1" dirty="0">
                <a:solidFill>
                  <a:schemeClr val="accent1"/>
                </a:solidFill>
              </a:rPr>
              <a:t> of the customer</a:t>
            </a:r>
            <a:r>
              <a:rPr lang="en-US" sz="2400" dirty="0"/>
              <a:t> and,</a:t>
            </a:r>
          </a:p>
          <a:p>
            <a:pPr lvl="1" algn="just"/>
            <a:r>
              <a:rPr lang="en-US" sz="2400" i="1" dirty="0">
                <a:solidFill>
                  <a:schemeClr val="accent1"/>
                </a:solidFill>
              </a:rPr>
              <a:t>3) the background of the </a:t>
            </a:r>
            <a:r>
              <a:rPr lang="en-US" sz="2400" i="1" u="sng" dirty="0">
                <a:solidFill>
                  <a:schemeClr val="accent1"/>
                </a:solidFill>
              </a:rPr>
              <a:t>development team</a:t>
            </a:r>
            <a:r>
              <a:rPr lang="en-US" sz="2400" dirty="0"/>
              <a:t>.</a:t>
            </a:r>
          </a:p>
        </p:txBody>
      </p:sp>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covered</a:t>
            </a:r>
          </a:p>
        </p:txBody>
      </p:sp>
      <p:sp>
        <p:nvSpPr>
          <p:cNvPr id="3" name="Content Placeholder 2"/>
          <p:cNvSpPr>
            <a:spLocks noGrp="1"/>
          </p:cNvSpPr>
          <p:nvPr>
            <p:ph idx="1"/>
          </p:nvPr>
        </p:nvSpPr>
        <p:spPr>
          <a:xfrm>
            <a:off x="457200" y="1600201"/>
            <a:ext cx="8229600" cy="3727174"/>
          </a:xfrm>
        </p:spPr>
        <p:txBody>
          <a:bodyPr/>
          <a:lstStyle/>
          <a:p>
            <a:r>
              <a:rPr lang="en-US" dirty="0"/>
              <a:t>Professional software development</a:t>
            </a:r>
          </a:p>
          <a:p>
            <a:pPr lvl="1"/>
            <a:r>
              <a:rPr lang="en-US" dirty="0"/>
              <a:t>What is meant by </a:t>
            </a:r>
            <a:r>
              <a:rPr lang="en-US" b="1" u="sng" dirty="0">
                <a:solidFill>
                  <a:srgbClr val="FF0000"/>
                </a:solidFill>
              </a:rPr>
              <a:t>software engineering</a:t>
            </a:r>
            <a:r>
              <a:rPr lang="en-US" dirty="0"/>
              <a:t>.</a:t>
            </a:r>
          </a:p>
          <a:p>
            <a:r>
              <a:rPr lang="en-US" dirty="0"/>
              <a:t>Software engineering ethics</a:t>
            </a:r>
          </a:p>
          <a:p>
            <a:pPr lvl="1"/>
            <a:r>
              <a:rPr lang="en-US" dirty="0"/>
              <a:t>A brief introduction to </a:t>
            </a:r>
            <a:r>
              <a:rPr lang="en-US" b="1" u="sng" dirty="0">
                <a:solidFill>
                  <a:srgbClr val="FF0000"/>
                </a:solidFill>
              </a:rPr>
              <a:t>ethical issues </a:t>
            </a:r>
            <a:r>
              <a:rPr lang="en-US" dirty="0"/>
              <a:t>that affect software engineering.</a:t>
            </a:r>
          </a:p>
          <a:p>
            <a:r>
              <a:rPr lang="en-US" dirty="0"/>
              <a:t>Case studies</a:t>
            </a:r>
          </a:p>
          <a:p>
            <a:pPr lvl="1"/>
            <a:r>
              <a:rPr lang="en-US" dirty="0"/>
              <a:t>An </a:t>
            </a:r>
            <a:r>
              <a:rPr lang="en-US" b="1" u="sng" dirty="0">
                <a:solidFill>
                  <a:srgbClr val="FF0000"/>
                </a:solidFill>
              </a:rPr>
              <a:t>introduction to </a:t>
            </a:r>
            <a:r>
              <a:rPr lang="tr-TR" b="1" u="sng" dirty="0">
                <a:solidFill>
                  <a:srgbClr val="FF0000"/>
                </a:solidFill>
              </a:rPr>
              <a:t>FOUR</a:t>
            </a:r>
            <a:r>
              <a:rPr lang="en-US" b="1" u="sng" dirty="0">
                <a:solidFill>
                  <a:srgbClr val="FF0000"/>
                </a:solidFill>
              </a:rPr>
              <a:t> examples</a:t>
            </a:r>
            <a:r>
              <a:rPr lang="en-US" dirty="0"/>
              <a:t> that are used in later chapters in the book.</a:t>
            </a:r>
          </a:p>
        </p:txBody>
      </p:sp>
    </p:spTree>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types</a:t>
            </a:r>
          </a:p>
        </p:txBody>
      </p:sp>
      <p:sp>
        <p:nvSpPr>
          <p:cNvPr id="3" name="Content Placeholder 2"/>
          <p:cNvSpPr>
            <a:spLocks noGrp="1"/>
          </p:cNvSpPr>
          <p:nvPr>
            <p:ph idx="1"/>
          </p:nvPr>
        </p:nvSpPr>
        <p:spPr>
          <a:xfrm>
            <a:off x="289249" y="1643743"/>
            <a:ext cx="8229600" cy="4525963"/>
          </a:xfrm>
        </p:spPr>
        <p:txBody>
          <a:bodyPr/>
          <a:lstStyle/>
          <a:p>
            <a:pPr marL="457200" indent="-457200" algn="just">
              <a:buFont typeface="+mj-lt"/>
              <a:buAutoNum type="arabicPeriod"/>
            </a:pPr>
            <a:r>
              <a:rPr lang="en-GB" dirty="0"/>
              <a:t>Stand-alone applications </a:t>
            </a:r>
          </a:p>
          <a:p>
            <a:pPr lvl="1" algn="just"/>
            <a:r>
              <a:rPr lang="en-GB" dirty="0"/>
              <a:t>These are application systems that </a:t>
            </a:r>
            <a:r>
              <a:rPr lang="en-GB" b="1" u="sng" dirty="0">
                <a:highlight>
                  <a:srgbClr val="FFFF00"/>
                </a:highlight>
              </a:rPr>
              <a:t>run on a local computer</a:t>
            </a:r>
            <a:r>
              <a:rPr lang="en-GB" dirty="0"/>
              <a:t>, such as a PC. They include all necessary functionality and </a:t>
            </a:r>
            <a:r>
              <a:rPr lang="en-GB" b="1" dirty="0">
                <a:solidFill>
                  <a:srgbClr val="FF0000"/>
                </a:solidFill>
              </a:rPr>
              <a:t>do not need to be connected to a network</a:t>
            </a:r>
            <a:r>
              <a:rPr lang="en-GB" dirty="0"/>
              <a:t>. </a:t>
            </a:r>
          </a:p>
          <a:p>
            <a:pPr marL="457200" indent="-457200" algn="just">
              <a:buFont typeface="+mj-lt"/>
              <a:buAutoNum type="arabicPeriod"/>
            </a:pPr>
            <a:r>
              <a:rPr lang="en-GB" dirty="0"/>
              <a:t>Interactive transaction-based applications</a:t>
            </a:r>
            <a:r>
              <a:rPr lang="en-GB" i="1" dirty="0"/>
              <a:t> </a:t>
            </a:r>
          </a:p>
          <a:p>
            <a:pPr lvl="1" algn="just"/>
            <a:r>
              <a:rPr lang="en-GB" dirty="0"/>
              <a:t>Applications that </a:t>
            </a:r>
            <a:r>
              <a:rPr lang="en-GB" b="1" u="sng" dirty="0">
                <a:highlight>
                  <a:srgbClr val="FFFF00"/>
                </a:highlight>
              </a:rPr>
              <a:t>execute on a remote computer and are accessed by users from their own PCs</a:t>
            </a:r>
            <a:r>
              <a:rPr lang="en-GB" dirty="0"/>
              <a:t> or terminals. These </a:t>
            </a:r>
            <a:r>
              <a:rPr lang="en-GB" u="sng" dirty="0"/>
              <a:t>include </a:t>
            </a:r>
            <a:r>
              <a:rPr lang="en-GB" b="1" dirty="0">
                <a:solidFill>
                  <a:srgbClr val="FF0000"/>
                </a:solidFill>
              </a:rPr>
              <a:t>web applications such as e-commerce applications</a:t>
            </a:r>
            <a:r>
              <a:rPr lang="en-GB" dirty="0"/>
              <a:t>. </a:t>
            </a:r>
          </a:p>
          <a:p>
            <a:pPr marL="457200" indent="-457200" algn="just">
              <a:buFont typeface="+mj-lt"/>
              <a:buAutoNum type="arabicPeriod"/>
            </a:pPr>
            <a:r>
              <a:rPr lang="en-GB" dirty="0"/>
              <a:t>Embedded control systems </a:t>
            </a:r>
          </a:p>
          <a:p>
            <a:pPr lvl="1" algn="just"/>
            <a:r>
              <a:rPr lang="en-GB" dirty="0"/>
              <a:t>These are </a:t>
            </a:r>
            <a:r>
              <a:rPr lang="en-GB" b="1" dirty="0">
                <a:solidFill>
                  <a:srgbClr val="FF0000"/>
                </a:solidFill>
              </a:rPr>
              <a:t>software control systems </a:t>
            </a:r>
            <a:r>
              <a:rPr lang="en-GB" b="1" u="sng" dirty="0">
                <a:highlight>
                  <a:srgbClr val="FFFF00"/>
                </a:highlight>
              </a:rPr>
              <a:t>that control and manage hardware devices</a:t>
            </a:r>
            <a:r>
              <a:rPr lang="en-GB" dirty="0"/>
              <a:t>. Numerically, there are </a:t>
            </a:r>
            <a:r>
              <a:rPr lang="en-GB" u="sng" dirty="0"/>
              <a:t>probably more embedded systems</a:t>
            </a:r>
            <a:r>
              <a:rPr lang="en-GB" dirty="0"/>
              <a:t> than any other type of system. </a:t>
            </a:r>
            <a:endParaRPr lang="en-US" dirty="0"/>
          </a:p>
        </p:txBody>
      </p:sp>
    </p:spTree>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types</a:t>
            </a:r>
          </a:p>
        </p:txBody>
      </p:sp>
      <p:sp>
        <p:nvSpPr>
          <p:cNvPr id="3" name="Content Placeholder 2"/>
          <p:cNvSpPr>
            <a:spLocks noGrp="1"/>
          </p:cNvSpPr>
          <p:nvPr>
            <p:ph idx="1"/>
          </p:nvPr>
        </p:nvSpPr>
        <p:spPr>
          <a:xfrm>
            <a:off x="457200" y="1600200"/>
            <a:ext cx="8229600" cy="4732361"/>
          </a:xfrm>
        </p:spPr>
        <p:txBody>
          <a:bodyPr/>
          <a:lstStyle/>
          <a:p>
            <a:pPr marL="0" indent="0" algn="just">
              <a:buNone/>
            </a:pPr>
            <a:r>
              <a:rPr lang="tr-TR" dirty="0"/>
              <a:t>4. </a:t>
            </a:r>
            <a:r>
              <a:rPr lang="en-GB" dirty="0"/>
              <a:t>Batch processing systems </a:t>
            </a:r>
          </a:p>
          <a:p>
            <a:pPr lvl="1" algn="just"/>
            <a:r>
              <a:rPr lang="en-GB" dirty="0"/>
              <a:t>These are </a:t>
            </a:r>
            <a:r>
              <a:rPr lang="en-GB" b="1" dirty="0">
                <a:solidFill>
                  <a:srgbClr val="FF0000"/>
                </a:solidFill>
              </a:rPr>
              <a:t>business systems </a:t>
            </a:r>
            <a:r>
              <a:rPr lang="en-GB" dirty="0"/>
              <a:t>that are </a:t>
            </a:r>
            <a:r>
              <a:rPr lang="en-GB" b="1" u="sng" dirty="0">
                <a:highlight>
                  <a:srgbClr val="FFFF00"/>
                </a:highlight>
              </a:rPr>
              <a:t>designed to process data in large batches</a:t>
            </a:r>
            <a:r>
              <a:rPr lang="en-GB" dirty="0"/>
              <a:t>.</a:t>
            </a:r>
          </a:p>
          <a:p>
            <a:pPr lvl="1" algn="just"/>
            <a:r>
              <a:rPr lang="en-GB" dirty="0"/>
              <a:t>They </a:t>
            </a:r>
            <a:r>
              <a:rPr lang="en-GB" b="1" u="sng" dirty="0"/>
              <a:t>process</a:t>
            </a:r>
            <a:r>
              <a:rPr lang="en-GB" dirty="0"/>
              <a:t> large numbers of individual </a:t>
            </a:r>
            <a:r>
              <a:rPr lang="en-GB" u="sng" dirty="0"/>
              <a:t>inputs</a:t>
            </a:r>
            <a:r>
              <a:rPr lang="en-GB" dirty="0"/>
              <a:t> to create corresponding </a:t>
            </a:r>
            <a:r>
              <a:rPr lang="en-GB" u="sng" dirty="0"/>
              <a:t>outputs</a:t>
            </a:r>
            <a:r>
              <a:rPr lang="en-GB" dirty="0"/>
              <a:t>. </a:t>
            </a:r>
          </a:p>
          <a:p>
            <a:pPr marL="0" indent="0" algn="just">
              <a:buNone/>
            </a:pPr>
            <a:r>
              <a:rPr lang="tr-TR" dirty="0"/>
              <a:t>5. </a:t>
            </a:r>
            <a:r>
              <a:rPr lang="en-GB" dirty="0"/>
              <a:t>Entertainment systems </a:t>
            </a:r>
          </a:p>
          <a:p>
            <a:pPr lvl="1" algn="just"/>
            <a:r>
              <a:rPr lang="en-GB" dirty="0"/>
              <a:t>These are </a:t>
            </a:r>
            <a:r>
              <a:rPr lang="en-GB" b="1" dirty="0">
                <a:solidFill>
                  <a:srgbClr val="FF0000"/>
                </a:solidFill>
              </a:rPr>
              <a:t>systems that </a:t>
            </a:r>
            <a:r>
              <a:rPr lang="en-GB" b="1" u="sng" dirty="0">
                <a:highlight>
                  <a:srgbClr val="FFFF00"/>
                </a:highlight>
              </a:rPr>
              <a:t>are primarily for personal use</a:t>
            </a:r>
            <a:r>
              <a:rPr lang="en-GB" b="1" dirty="0">
                <a:solidFill>
                  <a:srgbClr val="FF0000"/>
                </a:solidFill>
              </a:rPr>
              <a:t> </a:t>
            </a:r>
            <a:r>
              <a:rPr lang="en-GB" dirty="0"/>
              <a:t>and which are intended to entertain the user. </a:t>
            </a:r>
          </a:p>
          <a:p>
            <a:pPr marL="0" indent="0" algn="just">
              <a:buNone/>
            </a:pPr>
            <a:r>
              <a:rPr lang="tr-TR" dirty="0"/>
              <a:t>6. </a:t>
            </a:r>
            <a:r>
              <a:rPr lang="en-GB" dirty="0"/>
              <a:t>Systems for </a:t>
            </a:r>
            <a:r>
              <a:rPr lang="en-GB" dirty="0" err="1"/>
              <a:t>modeling</a:t>
            </a:r>
            <a:r>
              <a:rPr lang="en-GB" dirty="0"/>
              <a:t> and simulation </a:t>
            </a:r>
          </a:p>
          <a:p>
            <a:pPr lvl="1" algn="just"/>
            <a:r>
              <a:rPr lang="en-GB" dirty="0"/>
              <a:t>These are systems that </a:t>
            </a:r>
            <a:r>
              <a:rPr lang="en-GB" b="1" u="sng" dirty="0">
                <a:highlight>
                  <a:srgbClr val="FFFF00"/>
                </a:highlight>
              </a:rPr>
              <a:t>are developed by scientists and engineers to model physical processes or situations</a:t>
            </a:r>
            <a:r>
              <a:rPr lang="en-GB" dirty="0"/>
              <a:t>, which include many, separate, interacting objects. </a:t>
            </a:r>
            <a:endParaRPr lang="en-US" dirty="0"/>
          </a:p>
        </p:txBody>
      </p:sp>
    </p:spTree>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wrap="square" anchor="b">
            <a:normAutofit/>
          </a:bodyPr>
          <a:lstStyle/>
          <a:p>
            <a:r>
              <a:rPr lang="en-US" dirty="0"/>
              <a:t>Application types</a:t>
            </a:r>
          </a:p>
        </p:txBody>
      </p:sp>
      <p:pic>
        <p:nvPicPr>
          <p:cNvPr id="5" name="Picture 2" descr="What is a System of Systems and Why Should I Care? – Heart of the Art">
            <a:extLst>
              <a:ext uri="{FF2B5EF4-FFF2-40B4-BE49-F238E27FC236}">
                <a16:creationId xmlns:a16="http://schemas.microsoft.com/office/drawing/2014/main" xmlns="" id="{4AA6635E-7558-406C-9C27-8971C7BDCCA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44900" y="3789166"/>
            <a:ext cx="5219700" cy="2891750"/>
          </a:xfrm>
          <a:prstGeom prst="rect">
            <a:avLst/>
          </a:prstGeom>
          <a:solidFill>
            <a:srgbClr val="FFFFFF"/>
          </a:solidFill>
        </p:spPr>
      </p:pic>
      <p:sp>
        <p:nvSpPr>
          <p:cNvPr id="3" name="Content Placeholder 2"/>
          <p:cNvSpPr>
            <a:spLocks noGrp="1"/>
          </p:cNvSpPr>
          <p:nvPr>
            <p:ph type="body" sz="half" idx="2"/>
          </p:nvPr>
        </p:nvSpPr>
        <p:spPr>
          <a:xfrm>
            <a:off x="114300" y="1677987"/>
            <a:ext cx="3530600" cy="4691063"/>
          </a:xfrm>
        </p:spPr>
        <p:txBody>
          <a:bodyPr>
            <a:normAutofit/>
          </a:bodyPr>
          <a:lstStyle/>
          <a:p>
            <a:pPr marL="0" indent="0" algn="just">
              <a:buNone/>
            </a:pPr>
            <a:r>
              <a:rPr lang="tr-TR" sz="2000" dirty="0"/>
              <a:t>7. </a:t>
            </a:r>
            <a:r>
              <a:rPr lang="en-GB" sz="2000" dirty="0"/>
              <a:t>Data collection systems </a:t>
            </a:r>
            <a:r>
              <a:rPr lang="en-GB" sz="2000" i="1" dirty="0"/>
              <a:t>	</a:t>
            </a:r>
          </a:p>
          <a:p>
            <a:pPr lvl="1" algn="just"/>
            <a:r>
              <a:rPr lang="en-GB" sz="2000" dirty="0"/>
              <a:t>These </a:t>
            </a:r>
            <a:r>
              <a:rPr lang="en-GB" sz="2000" b="1" dirty="0"/>
              <a:t>are systems </a:t>
            </a:r>
            <a:r>
              <a:rPr lang="en-GB" sz="2000" b="1" u="sng" dirty="0">
                <a:highlight>
                  <a:srgbClr val="FFFF00"/>
                </a:highlight>
              </a:rPr>
              <a:t>that collect data from their environment </a:t>
            </a:r>
            <a:r>
              <a:rPr lang="en-GB" sz="2000" dirty="0"/>
              <a:t>using </a:t>
            </a:r>
            <a:r>
              <a:rPr lang="en-GB" sz="2000" b="1" u="sng" dirty="0">
                <a:highlight>
                  <a:srgbClr val="FFFF00"/>
                </a:highlight>
              </a:rPr>
              <a:t>a set of sensors</a:t>
            </a:r>
            <a:r>
              <a:rPr lang="en-GB" sz="2000" b="1" dirty="0">
                <a:highlight>
                  <a:srgbClr val="FFFF00"/>
                </a:highlight>
              </a:rPr>
              <a:t> </a:t>
            </a:r>
            <a:r>
              <a:rPr lang="en-GB" sz="2000" dirty="0"/>
              <a:t>and send that data to other systems for processing.</a:t>
            </a:r>
            <a:endParaRPr lang="tr-TR" sz="2000" dirty="0"/>
          </a:p>
          <a:p>
            <a:pPr lvl="1" algn="just"/>
            <a:endParaRPr lang="en-GB" sz="2000" dirty="0"/>
          </a:p>
          <a:p>
            <a:pPr marL="0" indent="0" algn="just">
              <a:buNone/>
            </a:pPr>
            <a:r>
              <a:rPr lang="tr-TR" sz="2000" dirty="0"/>
              <a:t>8. </a:t>
            </a:r>
            <a:r>
              <a:rPr lang="en-GB" sz="2000" dirty="0"/>
              <a:t>Systems of systems </a:t>
            </a:r>
          </a:p>
          <a:p>
            <a:pPr lvl="1" algn="just"/>
            <a:r>
              <a:rPr lang="en-GB" sz="2000" dirty="0"/>
              <a:t>These are </a:t>
            </a:r>
            <a:r>
              <a:rPr lang="en-GB" sz="2000" b="1" dirty="0"/>
              <a:t>systems that are </a:t>
            </a:r>
            <a:r>
              <a:rPr lang="en-GB" sz="2000" b="1" u="sng" dirty="0">
                <a:highlight>
                  <a:srgbClr val="FFFF00"/>
                </a:highlight>
              </a:rPr>
              <a:t>composed of a number of other software systems</a:t>
            </a:r>
            <a:r>
              <a:rPr lang="en-GB" sz="2000" dirty="0"/>
              <a:t>.</a:t>
            </a:r>
            <a:endParaRPr lang="en-US" sz="2000" dirty="0"/>
          </a:p>
        </p:txBody>
      </p:sp>
      <p:pic>
        <p:nvPicPr>
          <p:cNvPr id="1028" name="Picture 4" descr="Nesnelerin İnterneti(IoT) Nedir?">
            <a:extLst>
              <a:ext uri="{FF2B5EF4-FFF2-40B4-BE49-F238E27FC236}">
                <a16:creationId xmlns:a16="http://schemas.microsoft.com/office/drawing/2014/main" xmlns="" id="{9E1F5F56-E2BE-4CE3-8A89-00CA07B11C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04900"/>
            <a:ext cx="2895600" cy="2660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45503"/>
            <a:ext cx="7191632" cy="1143000"/>
          </a:xfrm>
        </p:spPr>
        <p:txBody>
          <a:bodyPr/>
          <a:lstStyle/>
          <a:p>
            <a:r>
              <a:rPr lang="en-US" dirty="0"/>
              <a:t>Software Engineering Principles</a:t>
            </a:r>
          </a:p>
        </p:txBody>
      </p:sp>
      <p:sp>
        <p:nvSpPr>
          <p:cNvPr id="3" name="Content Placeholder 2"/>
          <p:cNvSpPr>
            <a:spLocks noGrp="1"/>
          </p:cNvSpPr>
          <p:nvPr>
            <p:ph idx="1"/>
          </p:nvPr>
        </p:nvSpPr>
        <p:spPr>
          <a:xfrm>
            <a:off x="0" y="1388503"/>
            <a:ext cx="8838574" cy="4237597"/>
          </a:xfrm>
        </p:spPr>
        <p:txBody>
          <a:bodyPr/>
          <a:lstStyle/>
          <a:p>
            <a:pPr algn="just"/>
            <a:r>
              <a:rPr lang="en-US" sz="2000" b="1" u="sng" dirty="0">
                <a:highlight>
                  <a:srgbClr val="FFFF00"/>
                </a:highlight>
              </a:rPr>
              <a:t>Some basic principles</a:t>
            </a:r>
            <a:r>
              <a:rPr lang="en-US" sz="2000" b="1" dirty="0"/>
              <a:t> we need to </a:t>
            </a:r>
            <a:r>
              <a:rPr lang="en-US" sz="2000" dirty="0"/>
              <a:t>apply to </a:t>
            </a:r>
            <a:r>
              <a:rPr lang="en-US" sz="2000" b="1" u="sng" dirty="0"/>
              <a:t>all types of software systems</a:t>
            </a:r>
            <a:r>
              <a:rPr lang="en-US" sz="2000" dirty="0"/>
              <a:t> </a:t>
            </a:r>
            <a:r>
              <a:rPr lang="en-US" sz="2000" i="1" dirty="0"/>
              <a:t>(</a:t>
            </a:r>
            <a:r>
              <a:rPr lang="en-US" sz="2000" i="1" dirty="0">
                <a:solidFill>
                  <a:srgbClr val="FF0000"/>
                </a:solidFill>
              </a:rPr>
              <a:t>not related with development techniques used</a:t>
            </a:r>
            <a:r>
              <a:rPr lang="en-US" sz="2000" dirty="0"/>
              <a:t>):</a:t>
            </a:r>
          </a:p>
          <a:p>
            <a:pPr lvl="1" algn="just"/>
            <a:r>
              <a:rPr lang="en-GB" dirty="0"/>
              <a:t>SELECT A SDLC MODEL: Systems should be developed by </a:t>
            </a:r>
            <a:r>
              <a:rPr lang="en-GB" b="1" u="sng" dirty="0">
                <a:solidFill>
                  <a:schemeClr val="tx2">
                    <a:lumMod val="60000"/>
                    <a:lumOff val="40000"/>
                  </a:schemeClr>
                </a:solidFill>
              </a:rPr>
              <a:t>using a well-defined and managed development process</a:t>
            </a:r>
            <a:r>
              <a:rPr lang="en-GB" dirty="0"/>
              <a:t>. Of course, different processes are used for different types of software.</a:t>
            </a:r>
          </a:p>
          <a:p>
            <a:pPr lvl="1" algn="just"/>
            <a:r>
              <a:rPr lang="en-GB" b="1" u="sng" dirty="0">
                <a:solidFill>
                  <a:schemeClr val="tx2">
                    <a:lumMod val="60000"/>
                    <a:lumOff val="40000"/>
                  </a:schemeClr>
                </a:solidFill>
              </a:rPr>
              <a:t>Dependability and performance </a:t>
            </a:r>
            <a:r>
              <a:rPr lang="en-GB" dirty="0"/>
              <a:t>are important for all types of system. </a:t>
            </a:r>
          </a:p>
          <a:p>
            <a:pPr lvl="1" algn="just"/>
            <a:r>
              <a:rPr lang="en-GB" dirty="0"/>
              <a:t>UNDERSTAND YOUR CUSTOMER: Understanding and managing the software </a:t>
            </a:r>
            <a:r>
              <a:rPr lang="en-GB" b="1" u="sng" dirty="0">
                <a:solidFill>
                  <a:schemeClr val="tx2">
                    <a:lumMod val="60000"/>
                    <a:lumOff val="40000"/>
                  </a:schemeClr>
                </a:solidFill>
              </a:rPr>
              <a:t>specification</a:t>
            </a:r>
            <a:r>
              <a:rPr lang="en-GB" dirty="0"/>
              <a:t> and </a:t>
            </a:r>
            <a:r>
              <a:rPr lang="en-GB" b="1" u="sng" dirty="0">
                <a:solidFill>
                  <a:schemeClr val="tx2">
                    <a:lumMod val="60000"/>
                    <a:lumOff val="40000"/>
                  </a:schemeClr>
                </a:solidFill>
              </a:rPr>
              <a:t>requirements</a:t>
            </a:r>
            <a:r>
              <a:rPr lang="en-GB" dirty="0"/>
              <a:t> (what the software should do) </a:t>
            </a:r>
            <a:r>
              <a:rPr lang="en-GB" b="1" u="sng" dirty="0">
                <a:solidFill>
                  <a:schemeClr val="tx2">
                    <a:lumMod val="60000"/>
                    <a:lumOff val="40000"/>
                  </a:schemeClr>
                </a:solidFill>
              </a:rPr>
              <a:t>are important</a:t>
            </a:r>
            <a:r>
              <a:rPr lang="en-GB" dirty="0"/>
              <a:t>. </a:t>
            </a:r>
          </a:p>
          <a:p>
            <a:pPr lvl="1" algn="just"/>
            <a:r>
              <a:rPr lang="en-GB" dirty="0"/>
              <a:t>REUSE COMPONENTS: Where appropriate, </a:t>
            </a:r>
            <a:r>
              <a:rPr lang="en-GB" b="1" u="sng" dirty="0">
                <a:solidFill>
                  <a:schemeClr val="tx2">
                    <a:lumMod val="60000"/>
                    <a:lumOff val="40000"/>
                  </a:schemeClr>
                </a:solidFill>
              </a:rPr>
              <a:t>you </a:t>
            </a:r>
            <a:r>
              <a:rPr lang="tr-TR" b="1" u="sng" dirty="0">
                <a:solidFill>
                  <a:schemeClr val="tx2">
                    <a:lumMod val="60000"/>
                    <a:lumOff val="40000"/>
                  </a:schemeClr>
                </a:solidFill>
              </a:rPr>
              <a:t>can</a:t>
            </a:r>
            <a:r>
              <a:rPr lang="en-GB" b="1" u="sng" dirty="0">
                <a:solidFill>
                  <a:schemeClr val="tx2">
                    <a:lumMod val="60000"/>
                    <a:lumOff val="40000"/>
                  </a:schemeClr>
                </a:solidFill>
              </a:rPr>
              <a:t> reuse software</a:t>
            </a:r>
            <a:r>
              <a:rPr lang="en-GB" dirty="0"/>
              <a:t> that has already been developed rather than write a new software.</a:t>
            </a:r>
          </a:p>
        </p:txBody>
      </p:sp>
      <p:pic>
        <p:nvPicPr>
          <p:cNvPr id="1026" name="Picture 2" descr="Software Engineering: Best Practices for Reusing in Software Development |  by Anh Dang | Level Up Coding">
            <a:extLst>
              <a:ext uri="{FF2B5EF4-FFF2-40B4-BE49-F238E27FC236}">
                <a16:creationId xmlns:a16="http://schemas.microsoft.com/office/drawing/2014/main" xmlns="" id="{0FC73A51-9D55-4674-828C-0E12E795FD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8566" y="5469497"/>
            <a:ext cx="2735434" cy="1155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software engineering</a:t>
            </a:r>
          </a:p>
        </p:txBody>
      </p:sp>
      <p:sp>
        <p:nvSpPr>
          <p:cNvPr id="3" name="Content Placeholder 2"/>
          <p:cNvSpPr>
            <a:spLocks noGrp="1"/>
          </p:cNvSpPr>
          <p:nvPr>
            <p:ph idx="1"/>
          </p:nvPr>
        </p:nvSpPr>
        <p:spPr>
          <a:xfrm>
            <a:off x="257577" y="1600201"/>
            <a:ext cx="8615967" cy="4013200"/>
          </a:xfrm>
        </p:spPr>
        <p:txBody>
          <a:bodyPr/>
          <a:lstStyle/>
          <a:p>
            <a:pPr algn="just"/>
            <a:r>
              <a:rPr lang="en-US" dirty="0"/>
              <a:t>The </a:t>
            </a:r>
            <a:r>
              <a:rPr lang="en-US" b="1" u="sng" dirty="0">
                <a:solidFill>
                  <a:srgbClr val="FF0000"/>
                </a:solidFill>
              </a:rPr>
              <a:t>Web</a:t>
            </a:r>
            <a:r>
              <a:rPr lang="en-US" dirty="0"/>
              <a:t> is now a platform for running application and organizations are </a:t>
            </a:r>
            <a:r>
              <a:rPr lang="en-US" b="1" u="sng" dirty="0">
                <a:solidFill>
                  <a:srgbClr val="FF0000"/>
                </a:solidFill>
              </a:rPr>
              <a:t>increasingly</a:t>
            </a:r>
            <a:r>
              <a:rPr lang="en-US" dirty="0"/>
              <a:t> developing web-based systems </a:t>
            </a:r>
            <a:r>
              <a:rPr lang="en-US" b="1" u="sng" dirty="0">
                <a:solidFill>
                  <a:srgbClr val="FF0000"/>
                </a:solidFill>
              </a:rPr>
              <a:t>rather than</a:t>
            </a:r>
            <a:r>
              <a:rPr lang="en-US" dirty="0"/>
              <a:t> local systems.</a:t>
            </a:r>
          </a:p>
          <a:p>
            <a:pPr algn="just"/>
            <a:r>
              <a:rPr lang="en-US" b="1" u="sng" dirty="0">
                <a:solidFill>
                  <a:srgbClr val="FF0000"/>
                </a:solidFill>
              </a:rPr>
              <a:t>Web services</a:t>
            </a:r>
            <a:r>
              <a:rPr lang="en-US" dirty="0"/>
              <a:t> allow application functionality to be accessed over the web.</a:t>
            </a:r>
          </a:p>
          <a:p>
            <a:pPr algn="just"/>
            <a:r>
              <a:rPr lang="en-US" b="1" u="sng" dirty="0">
                <a:solidFill>
                  <a:srgbClr val="FF0000"/>
                </a:solidFill>
              </a:rPr>
              <a:t>Cloud computing</a:t>
            </a:r>
            <a:r>
              <a:rPr lang="en-US" dirty="0"/>
              <a:t> is an approach to the provision of computer services where applications run remotely on the ‘cloud’. </a:t>
            </a:r>
          </a:p>
          <a:p>
            <a:pPr lvl="1"/>
            <a:r>
              <a:rPr lang="en-US" dirty="0">
                <a:highlight>
                  <a:srgbClr val="FFFF00"/>
                </a:highlight>
              </a:rPr>
              <a:t>Users do not buy software but pay according to use.</a:t>
            </a:r>
          </a:p>
        </p:txBody>
      </p:sp>
    </p:spTree>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Web-based software engineering</a:t>
            </a:r>
          </a:p>
        </p:txBody>
      </p:sp>
      <p:sp>
        <p:nvSpPr>
          <p:cNvPr id="3" name="Content Placeholder 2"/>
          <p:cNvSpPr>
            <a:spLocks noGrp="1"/>
          </p:cNvSpPr>
          <p:nvPr>
            <p:ph idx="1"/>
          </p:nvPr>
        </p:nvSpPr>
        <p:spPr>
          <a:xfrm>
            <a:off x="379927" y="1600200"/>
            <a:ext cx="8515350" cy="4525963"/>
          </a:xfrm>
        </p:spPr>
        <p:txBody>
          <a:bodyPr/>
          <a:lstStyle/>
          <a:p>
            <a:pPr algn="just"/>
            <a:r>
              <a:rPr lang="en-US" b="1" u="sng" dirty="0">
                <a:solidFill>
                  <a:srgbClr val="FF0000"/>
                </a:solidFill>
              </a:rPr>
              <a:t>Web-based systems</a:t>
            </a:r>
            <a:r>
              <a:rPr lang="en-US" dirty="0"/>
              <a:t> are complex distributed systems</a:t>
            </a:r>
          </a:p>
          <a:p>
            <a:pPr lvl="1" algn="just"/>
            <a:r>
              <a:rPr lang="en-US" dirty="0"/>
              <a:t>however, the </a:t>
            </a:r>
            <a:r>
              <a:rPr lang="en-US" b="1" u="sng" dirty="0"/>
              <a:t>basic principles of SE </a:t>
            </a:r>
            <a:r>
              <a:rPr lang="en-US" dirty="0"/>
              <a:t>mentioned earlier </a:t>
            </a:r>
            <a:r>
              <a:rPr lang="en-US" b="1" u="sng" dirty="0"/>
              <a:t>are also suitable</a:t>
            </a:r>
            <a:r>
              <a:rPr lang="en-US" dirty="0"/>
              <a:t> for Web-based systems as well as other systems.</a:t>
            </a:r>
          </a:p>
          <a:p>
            <a:pPr lvl="2" algn="just"/>
            <a:r>
              <a:rPr lang="en-US" b="1" i="1" u="sng" dirty="0">
                <a:solidFill>
                  <a:srgbClr val="0070C0"/>
                </a:solidFill>
                <a:highlight>
                  <a:srgbClr val="FFFF00"/>
                </a:highlight>
              </a:rPr>
              <a:t>Let's remember the SE principles</a:t>
            </a:r>
            <a:r>
              <a:rPr lang="en-US" i="1" dirty="0">
                <a:highlight>
                  <a:srgbClr val="FFFF00"/>
                </a:highlight>
              </a:rPr>
              <a:t>:</a:t>
            </a:r>
          </a:p>
          <a:p>
            <a:pPr lvl="3" algn="just"/>
            <a:r>
              <a:rPr lang="en-US" i="1" dirty="0">
                <a:highlight>
                  <a:srgbClr val="FFFF00"/>
                </a:highlight>
              </a:rPr>
              <a:t>A </a:t>
            </a:r>
            <a:r>
              <a:rPr lang="en-US" i="1" u="sng" dirty="0">
                <a:highlight>
                  <a:srgbClr val="FFFF00"/>
                </a:highlight>
              </a:rPr>
              <a:t>managed and understood development process</a:t>
            </a:r>
            <a:r>
              <a:rPr lang="en-US" i="1" dirty="0">
                <a:highlight>
                  <a:srgbClr val="FFFF00"/>
                </a:highlight>
              </a:rPr>
              <a:t> is necessary.</a:t>
            </a:r>
          </a:p>
          <a:p>
            <a:pPr lvl="3" algn="just"/>
            <a:r>
              <a:rPr lang="en-US" i="1" u="sng" dirty="0">
                <a:highlight>
                  <a:srgbClr val="FFFF00"/>
                </a:highlight>
              </a:rPr>
              <a:t>Dependability and performance</a:t>
            </a:r>
            <a:r>
              <a:rPr lang="en-US" i="1" dirty="0">
                <a:highlight>
                  <a:srgbClr val="FFFF00"/>
                </a:highlight>
              </a:rPr>
              <a:t> are important </a:t>
            </a:r>
            <a:r>
              <a:rPr lang="en-US" i="1" dirty="0" err="1">
                <a:highlight>
                  <a:srgbClr val="FFFF00"/>
                </a:highlight>
              </a:rPr>
              <a:t>criterias</a:t>
            </a:r>
            <a:r>
              <a:rPr lang="en-US" i="1" dirty="0">
                <a:highlight>
                  <a:srgbClr val="FFFF00"/>
                </a:highlight>
              </a:rPr>
              <a:t>.</a:t>
            </a:r>
          </a:p>
          <a:p>
            <a:pPr lvl="3" algn="just"/>
            <a:r>
              <a:rPr lang="en-US" i="1" dirty="0">
                <a:highlight>
                  <a:srgbClr val="FFFF00"/>
                </a:highlight>
              </a:rPr>
              <a:t>Understanding and managing </a:t>
            </a:r>
            <a:r>
              <a:rPr lang="en-US" i="1" u="sng" dirty="0">
                <a:highlight>
                  <a:srgbClr val="FFFF00"/>
                </a:highlight>
              </a:rPr>
              <a:t>requirements</a:t>
            </a:r>
            <a:r>
              <a:rPr lang="en-US" i="1" dirty="0">
                <a:highlight>
                  <a:srgbClr val="FFFF00"/>
                </a:highlight>
              </a:rPr>
              <a:t> is necessary.</a:t>
            </a:r>
          </a:p>
          <a:p>
            <a:pPr lvl="3" algn="just"/>
            <a:r>
              <a:rPr lang="en-US" i="1" dirty="0">
                <a:highlight>
                  <a:srgbClr val="FFFF00"/>
                </a:highlight>
              </a:rPr>
              <a:t>You </a:t>
            </a:r>
            <a:r>
              <a:rPr lang="tr-TR" i="1" dirty="0">
                <a:highlight>
                  <a:srgbClr val="FFFF00"/>
                </a:highlight>
              </a:rPr>
              <a:t>can</a:t>
            </a:r>
            <a:r>
              <a:rPr lang="en-US" i="1" dirty="0">
                <a:highlight>
                  <a:srgbClr val="FFFF00"/>
                </a:highlight>
              </a:rPr>
              <a:t> </a:t>
            </a:r>
            <a:r>
              <a:rPr lang="en-US" i="1" u="sng" dirty="0">
                <a:highlight>
                  <a:srgbClr val="FFFF00"/>
                </a:highlight>
              </a:rPr>
              <a:t>reuse software.</a:t>
            </a:r>
          </a:p>
          <a:p>
            <a:pPr algn="just"/>
            <a:r>
              <a:rPr lang="en-GB" dirty="0"/>
              <a:t>The </a:t>
            </a:r>
            <a:r>
              <a:rPr lang="en-GB" b="1" u="sng" dirty="0">
                <a:solidFill>
                  <a:srgbClr val="FF0000"/>
                </a:solidFill>
              </a:rPr>
              <a:t>fundamental ideas of SE</a:t>
            </a:r>
            <a:r>
              <a:rPr lang="en-GB" b="1" dirty="0">
                <a:solidFill>
                  <a:srgbClr val="FF0000"/>
                </a:solidFill>
              </a:rPr>
              <a:t> </a:t>
            </a:r>
            <a:r>
              <a:rPr lang="en-GB" dirty="0"/>
              <a:t>apply to web-based systems in the same way that they apply to other types of SW system. </a:t>
            </a:r>
            <a:endParaRPr lang="en-US" dirty="0"/>
          </a:p>
        </p:txBody>
      </p:sp>
    </p:spTree>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software engineering</a:t>
            </a:r>
          </a:p>
        </p:txBody>
      </p:sp>
      <p:sp>
        <p:nvSpPr>
          <p:cNvPr id="3" name="Content Placeholder 2"/>
          <p:cNvSpPr>
            <a:spLocks noGrp="1"/>
          </p:cNvSpPr>
          <p:nvPr>
            <p:ph idx="1"/>
          </p:nvPr>
        </p:nvSpPr>
        <p:spPr>
          <a:xfrm>
            <a:off x="106017" y="1709186"/>
            <a:ext cx="8812696" cy="4665110"/>
          </a:xfrm>
        </p:spPr>
        <p:txBody>
          <a:bodyPr/>
          <a:lstStyle/>
          <a:p>
            <a:pPr algn="just"/>
            <a:r>
              <a:rPr lang="en-GB" dirty="0">
                <a:highlight>
                  <a:srgbClr val="FFFF00"/>
                </a:highlight>
              </a:rPr>
              <a:t>Software reuse</a:t>
            </a:r>
          </a:p>
          <a:p>
            <a:pPr lvl="1" algn="just"/>
            <a:r>
              <a:rPr lang="en-GB" sz="2400" b="1" u="sng" dirty="0">
                <a:solidFill>
                  <a:srgbClr val="FF0000"/>
                </a:solidFill>
              </a:rPr>
              <a:t>Software reuse is the dominant</a:t>
            </a:r>
            <a:r>
              <a:rPr lang="en-GB" sz="2400" dirty="0"/>
              <a:t> </a:t>
            </a:r>
            <a:r>
              <a:rPr lang="en-GB" sz="2400" b="1" u="sng" dirty="0">
                <a:solidFill>
                  <a:srgbClr val="FF0000"/>
                </a:solidFill>
              </a:rPr>
              <a:t>approach</a:t>
            </a:r>
            <a:r>
              <a:rPr lang="en-GB" sz="2400" dirty="0"/>
              <a:t> for constructing web-based systems.</a:t>
            </a:r>
          </a:p>
          <a:p>
            <a:pPr lvl="1" algn="just"/>
            <a:r>
              <a:rPr lang="en-GB" sz="2400" dirty="0"/>
              <a:t>When building a Web system, you think about </a:t>
            </a:r>
            <a:r>
              <a:rPr lang="en-GB" sz="2400" b="1" u="sng" dirty="0">
                <a:solidFill>
                  <a:srgbClr val="FF0000"/>
                </a:solidFill>
              </a:rPr>
              <a:t>how you can combine</a:t>
            </a:r>
            <a:r>
              <a:rPr lang="en-GB" sz="2400" dirty="0"/>
              <a:t> the system from pre-existing software components and systems. </a:t>
            </a:r>
            <a:r>
              <a:rPr lang="en-GB" sz="2400" i="1" dirty="0">
                <a:solidFill>
                  <a:schemeClr val="tx2">
                    <a:lumMod val="60000"/>
                    <a:lumOff val="40000"/>
                  </a:schemeClr>
                </a:solidFill>
              </a:rPr>
              <a:t>(e.g. Credit card payment module)</a:t>
            </a:r>
          </a:p>
          <a:p>
            <a:pPr algn="just"/>
            <a:r>
              <a:rPr lang="en-GB" dirty="0">
                <a:highlight>
                  <a:srgbClr val="FFFF00"/>
                </a:highlight>
              </a:rPr>
              <a:t>Incremental and agile development</a:t>
            </a:r>
          </a:p>
          <a:p>
            <a:pPr lvl="1" algn="just"/>
            <a:r>
              <a:rPr lang="en-GB" sz="2400" dirty="0"/>
              <a:t>Web-based systems </a:t>
            </a:r>
            <a:r>
              <a:rPr lang="en-GB" sz="2400" b="1" dirty="0">
                <a:solidFill>
                  <a:srgbClr val="FF0000"/>
                </a:solidFill>
              </a:rPr>
              <a:t>should be </a:t>
            </a:r>
            <a:r>
              <a:rPr lang="en-GB" sz="2400" b="1" u="sng" dirty="0">
                <a:solidFill>
                  <a:srgbClr val="00B0F0"/>
                </a:solidFill>
              </a:rPr>
              <a:t>developed</a:t>
            </a:r>
            <a:r>
              <a:rPr lang="en-GB" sz="2400" dirty="0"/>
              <a:t> and </a:t>
            </a:r>
            <a:r>
              <a:rPr lang="en-GB" sz="2400" b="1" u="sng" dirty="0">
                <a:solidFill>
                  <a:srgbClr val="00B0F0"/>
                </a:solidFill>
              </a:rPr>
              <a:t>delivered</a:t>
            </a:r>
            <a:r>
              <a:rPr lang="en-GB" sz="2400" dirty="0"/>
              <a:t> </a:t>
            </a:r>
            <a:r>
              <a:rPr lang="en-GB" sz="2400" b="1" u="sng" dirty="0">
                <a:solidFill>
                  <a:srgbClr val="00B0F0"/>
                </a:solidFill>
              </a:rPr>
              <a:t>incrementally</a:t>
            </a:r>
            <a:r>
              <a:rPr lang="en-GB" sz="2400" dirty="0"/>
              <a:t> </a:t>
            </a:r>
            <a:r>
              <a:rPr lang="en-GB" sz="2400" dirty="0">
                <a:sym typeface="Wingdings" panose="05000000000000000000" pitchFamily="2" charset="2"/>
              </a:rPr>
              <a:t> </a:t>
            </a:r>
            <a:r>
              <a:rPr lang="en-GB" sz="2400" b="1" u="sng" dirty="0">
                <a:solidFill>
                  <a:srgbClr val="FF0000"/>
                </a:solidFill>
              </a:rPr>
              <a:t>when it is impossible to specify all the requirements</a:t>
            </a:r>
            <a:r>
              <a:rPr lang="en-GB" sz="2400" dirty="0"/>
              <a:t> in advance for such systems. </a:t>
            </a:r>
          </a:p>
          <a:p>
            <a:endParaRPr lang="en-US" dirty="0"/>
          </a:p>
        </p:txBody>
      </p:sp>
    </p:spTree>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93232" cy="1143000"/>
          </a:xfrm>
        </p:spPr>
        <p:txBody>
          <a:bodyPr wrap="square" anchor="ctr">
            <a:normAutofit/>
          </a:bodyPr>
          <a:lstStyle/>
          <a:p>
            <a:r>
              <a:rPr lang="en-US" dirty="0"/>
              <a:t>Web software engineering</a:t>
            </a:r>
          </a:p>
        </p:txBody>
      </p:sp>
      <p:sp>
        <p:nvSpPr>
          <p:cNvPr id="3" name="Content Placeholder 2"/>
          <p:cNvSpPr>
            <a:spLocks noGrp="1"/>
          </p:cNvSpPr>
          <p:nvPr>
            <p:ph sz="half" idx="1"/>
          </p:nvPr>
        </p:nvSpPr>
        <p:spPr>
          <a:xfrm>
            <a:off x="304800" y="1285461"/>
            <a:ext cx="8567530" cy="2066995"/>
          </a:xfrm>
        </p:spPr>
        <p:txBody>
          <a:bodyPr>
            <a:normAutofit/>
          </a:bodyPr>
          <a:lstStyle/>
          <a:p>
            <a:pPr>
              <a:lnSpc>
                <a:spcPct val="90000"/>
              </a:lnSpc>
            </a:pPr>
            <a:r>
              <a:rPr lang="tr-TR" sz="2200" b="1" dirty="0">
                <a:solidFill>
                  <a:srgbClr val="FF0000"/>
                </a:solidFill>
              </a:rPr>
              <a:t>Web Service </a:t>
            </a:r>
            <a:r>
              <a:rPr lang="en-US" sz="2200" b="1" dirty="0">
                <a:solidFill>
                  <a:srgbClr val="FF0000"/>
                </a:solidFill>
              </a:rPr>
              <a:t>Oriented</a:t>
            </a:r>
            <a:r>
              <a:rPr lang="tr-TR" sz="2200" dirty="0"/>
              <a:t>: </a:t>
            </a:r>
            <a:r>
              <a:rPr lang="en-GB" sz="2200" dirty="0"/>
              <a:t>Software </a:t>
            </a:r>
            <a:r>
              <a:rPr lang="en-GB" sz="2200" b="1" dirty="0"/>
              <a:t>is implemented using service-oriented</a:t>
            </a:r>
            <a:r>
              <a:rPr lang="en-GB" sz="2200" dirty="0"/>
              <a:t> software engineering, where the </a:t>
            </a:r>
            <a:r>
              <a:rPr lang="en-GB" sz="2200" b="1" u="sng" dirty="0"/>
              <a:t>software components are   </a:t>
            </a:r>
            <a:r>
              <a:rPr lang="en-GB" sz="2200" dirty="0"/>
              <a:t>Web Services.</a:t>
            </a:r>
          </a:p>
          <a:p>
            <a:pPr>
              <a:lnSpc>
                <a:spcPct val="90000"/>
              </a:lnSpc>
            </a:pPr>
            <a:r>
              <a:rPr lang="en-GB" sz="2200" b="1" dirty="0">
                <a:solidFill>
                  <a:srgbClr val="FF0000"/>
                </a:solidFill>
              </a:rPr>
              <a:t>Rich interfaces</a:t>
            </a:r>
            <a:r>
              <a:rPr lang="tr-TR" sz="2200" dirty="0"/>
              <a:t>: </a:t>
            </a:r>
            <a:r>
              <a:rPr lang="en-GB" sz="2200" b="1" dirty="0"/>
              <a:t>Interface development technologies </a:t>
            </a:r>
            <a:r>
              <a:rPr lang="en-GB" sz="2200" dirty="0"/>
              <a:t>such as AJAX and HTML5 have emerged that support the </a:t>
            </a:r>
            <a:r>
              <a:rPr lang="en-GB" sz="2200" b="1" u="sng" dirty="0"/>
              <a:t>creation of rich interfaces </a:t>
            </a:r>
            <a:r>
              <a:rPr lang="en-GB" sz="2200" dirty="0"/>
              <a:t>within a web browser. </a:t>
            </a:r>
          </a:p>
          <a:p>
            <a:pPr>
              <a:lnSpc>
                <a:spcPct val="90000"/>
              </a:lnSpc>
            </a:pPr>
            <a:endParaRPr lang="en-US" sz="2200" dirty="0"/>
          </a:p>
        </p:txBody>
      </p:sp>
      <p:sp>
        <p:nvSpPr>
          <p:cNvPr id="4" name="Rectangle 3">
            <a:extLst>
              <a:ext uri="{FF2B5EF4-FFF2-40B4-BE49-F238E27FC236}">
                <a16:creationId xmlns:a16="http://schemas.microsoft.com/office/drawing/2014/main" xmlns="" id="{74BC3B37-43BB-4B62-BF2A-D10F19A65ED4}"/>
              </a:ext>
            </a:extLst>
          </p:cNvPr>
          <p:cNvSpPr/>
          <p:nvPr/>
        </p:nvSpPr>
        <p:spPr>
          <a:xfrm>
            <a:off x="2607359" y="3136213"/>
            <a:ext cx="3929281" cy="369332"/>
          </a:xfrm>
          <a:prstGeom prst="rect">
            <a:avLst/>
          </a:prstGeom>
        </p:spPr>
        <p:txBody>
          <a:bodyPr wrap="none">
            <a:spAutoFit/>
          </a:bodyPr>
          <a:lstStyle/>
          <a:p>
            <a:r>
              <a:rPr lang="en-GB" dirty="0">
                <a:solidFill>
                  <a:srgbClr val="FF0000"/>
                </a:solidFill>
              </a:rPr>
              <a:t>Service-oriented Software Example  </a:t>
            </a:r>
            <a:endParaRPr lang="en-US" dirty="0">
              <a:solidFill>
                <a:srgbClr val="FF0000"/>
              </a:solidFill>
            </a:endParaRPr>
          </a:p>
        </p:txBody>
      </p:sp>
      <p:pic>
        <p:nvPicPr>
          <p:cNvPr id="6" name="Picture 2" descr="How Do We Really Use Reusable Components? | by Jonathan Saring | Bits and  Pieces">
            <a:extLst>
              <a:ext uri="{FF2B5EF4-FFF2-40B4-BE49-F238E27FC236}">
                <a16:creationId xmlns:a16="http://schemas.microsoft.com/office/drawing/2014/main" xmlns="" id="{6DB4CE20-A300-45A7-94F4-328C44A3CE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05545"/>
            <a:ext cx="9144000" cy="3233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485339"/>
      </p:ext>
    </p:extLst>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06638"/>
            <a:ext cx="8229600" cy="1143000"/>
          </a:xfrm>
        </p:spPr>
        <p:txBody>
          <a:bodyPr/>
          <a:lstStyle/>
          <a:p>
            <a:pPr algn="ctr"/>
            <a:r>
              <a:rPr lang="en-US" dirty="0"/>
              <a:t>Software engineering ethics</a:t>
            </a:r>
          </a:p>
        </p:txBody>
      </p:sp>
    </p:spTree>
    <p:extLst>
      <p:ext uri="{BB962C8B-B14F-4D97-AF65-F5344CB8AC3E}">
        <p14:creationId xmlns:p14="http://schemas.microsoft.com/office/powerpoint/2010/main" val="1636161276"/>
      </p:ext>
    </p:extLst>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Grp="1" noChangeArrowheads="1"/>
          </p:cNvSpPr>
          <p:nvPr>
            <p:ph type="title"/>
          </p:nvPr>
        </p:nvSpPr>
        <p:spPr>
          <a:xfrm>
            <a:off x="474785" y="304801"/>
            <a:ext cx="8192966" cy="917575"/>
          </a:xfrm>
          <a:noFill/>
        </p:spPr>
        <p:txBody>
          <a:bodyPr anchor="ctr"/>
          <a:lstStyle/>
          <a:p>
            <a:r>
              <a:rPr lang="en-GB" dirty="0"/>
              <a:t>Software engineering ethics</a:t>
            </a:r>
          </a:p>
        </p:txBody>
      </p:sp>
      <p:sp>
        <p:nvSpPr>
          <p:cNvPr id="80901" name="Rectangle 5"/>
          <p:cNvSpPr>
            <a:spLocks noGrp="1" noChangeArrowheads="1"/>
          </p:cNvSpPr>
          <p:nvPr>
            <p:ph idx="1"/>
          </p:nvPr>
        </p:nvSpPr>
        <p:spPr>
          <a:xfrm>
            <a:off x="457200" y="1600200"/>
            <a:ext cx="8229600" cy="4525963"/>
          </a:xfrm>
        </p:spPr>
        <p:txBody>
          <a:bodyPr/>
          <a:lstStyle/>
          <a:p>
            <a:pPr algn="just"/>
            <a:r>
              <a:rPr lang="en-GB" dirty="0"/>
              <a:t>Software engineering </a:t>
            </a:r>
            <a:r>
              <a:rPr lang="en-GB" b="1" u="sng" dirty="0">
                <a:solidFill>
                  <a:srgbClr val="FF0000"/>
                </a:solidFill>
              </a:rPr>
              <a:t>involves wider responsibilities</a:t>
            </a:r>
            <a:r>
              <a:rPr lang="en-GB" dirty="0">
                <a:solidFill>
                  <a:srgbClr val="FF0000"/>
                </a:solidFill>
              </a:rPr>
              <a:t> </a:t>
            </a:r>
            <a:r>
              <a:rPr lang="en-GB" b="1" u="sng" dirty="0">
                <a:solidFill>
                  <a:srgbClr val="FF0000"/>
                </a:solidFill>
              </a:rPr>
              <a:t>than</a:t>
            </a:r>
            <a:r>
              <a:rPr lang="en-GB" dirty="0"/>
              <a:t> simply the application of technical skills.</a:t>
            </a:r>
          </a:p>
          <a:p>
            <a:pPr algn="just"/>
            <a:r>
              <a:rPr lang="en-GB" dirty="0"/>
              <a:t>Software </a:t>
            </a:r>
            <a:r>
              <a:rPr lang="en-GB" b="1" u="sng" dirty="0"/>
              <a:t>engineers </a:t>
            </a:r>
            <a:r>
              <a:rPr lang="en-GB" b="1" u="sng" dirty="0">
                <a:solidFill>
                  <a:srgbClr val="FF0000"/>
                </a:solidFill>
              </a:rPr>
              <a:t>must behave in an honest</a:t>
            </a:r>
            <a:r>
              <a:rPr lang="en-GB" dirty="0"/>
              <a:t> and ethically responsible way if they are to be respected as professionals.</a:t>
            </a:r>
          </a:p>
          <a:p>
            <a:pPr algn="just"/>
            <a:r>
              <a:rPr lang="en-GB" b="1" u="sng" dirty="0"/>
              <a:t>Ethical behaviour</a:t>
            </a:r>
            <a:r>
              <a:rPr lang="en-GB" dirty="0"/>
              <a:t> is more than simply continuation the law but </a:t>
            </a:r>
            <a:r>
              <a:rPr lang="en-GB" b="1" u="sng" dirty="0"/>
              <a:t>involves</a:t>
            </a:r>
            <a:r>
              <a:rPr lang="en-GB" dirty="0"/>
              <a:t> </a:t>
            </a:r>
            <a:r>
              <a:rPr lang="en-GB" b="1" u="sng" dirty="0">
                <a:solidFill>
                  <a:srgbClr val="FF0000"/>
                </a:solidFill>
              </a:rPr>
              <a:t>following a set of principles </a:t>
            </a:r>
            <a:r>
              <a:rPr lang="en-GB" dirty="0"/>
              <a:t>that are morally correct.</a:t>
            </a:r>
          </a:p>
        </p:txBody>
      </p:sp>
    </p:spTree>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p:cNvSpPr>
            <a:spLocks noGrp="1" noChangeArrowheads="1"/>
          </p:cNvSpPr>
          <p:nvPr>
            <p:ph type="title"/>
          </p:nvPr>
        </p:nvSpPr>
        <p:spPr>
          <a:xfrm>
            <a:off x="457200" y="274638"/>
            <a:ext cx="7293232" cy="1143000"/>
          </a:xfrm>
        </p:spPr>
        <p:txBody>
          <a:bodyPr wrap="square" anchor="ctr">
            <a:normAutofit/>
          </a:bodyPr>
          <a:lstStyle/>
          <a:p>
            <a:r>
              <a:rPr lang="en-GB" dirty="0"/>
              <a:t>Software engineering</a:t>
            </a:r>
          </a:p>
        </p:txBody>
      </p:sp>
      <p:sp>
        <p:nvSpPr>
          <p:cNvPr id="64517" name="Rectangle 5"/>
          <p:cNvSpPr>
            <a:spLocks noGrp="1" noChangeArrowheads="1"/>
          </p:cNvSpPr>
          <p:nvPr>
            <p:ph sz="half" idx="1"/>
          </p:nvPr>
        </p:nvSpPr>
        <p:spPr>
          <a:xfrm>
            <a:off x="300709" y="1600200"/>
            <a:ext cx="4195091" cy="4525963"/>
          </a:xfrm>
        </p:spPr>
        <p:txBody>
          <a:bodyPr>
            <a:normAutofit/>
          </a:bodyPr>
          <a:lstStyle/>
          <a:p>
            <a:pPr>
              <a:lnSpc>
                <a:spcPct val="90000"/>
              </a:lnSpc>
            </a:pPr>
            <a:r>
              <a:rPr lang="en-GB" sz="2000" dirty="0"/>
              <a:t>The </a:t>
            </a:r>
            <a:r>
              <a:rPr lang="en-GB" sz="2000" u="sng" dirty="0"/>
              <a:t>economies of ALL developed nations/countries</a:t>
            </a:r>
            <a:r>
              <a:rPr lang="en-GB" sz="2000" dirty="0"/>
              <a:t> are </a:t>
            </a:r>
            <a:br>
              <a:rPr lang="en-GB" sz="2000" dirty="0"/>
            </a:br>
            <a:r>
              <a:rPr lang="en-GB" sz="2000" dirty="0"/>
              <a:t>dependent on software.</a:t>
            </a:r>
          </a:p>
          <a:p>
            <a:pPr>
              <a:lnSpc>
                <a:spcPct val="90000"/>
              </a:lnSpc>
            </a:pPr>
            <a:r>
              <a:rPr lang="en-GB" sz="2000" dirty="0"/>
              <a:t>More and more systems are software controlled anymore…</a:t>
            </a:r>
          </a:p>
          <a:p>
            <a:pPr>
              <a:lnSpc>
                <a:spcPct val="90000"/>
              </a:lnSpc>
            </a:pPr>
            <a:r>
              <a:rPr lang="en-GB" sz="2000" dirty="0"/>
              <a:t>Software engineering is related </a:t>
            </a:r>
            <a:r>
              <a:rPr lang="en-GB" sz="2000" u="sng" dirty="0"/>
              <a:t>with </a:t>
            </a:r>
            <a:r>
              <a:rPr lang="en-GB" sz="2000" b="1" u="sng" dirty="0">
                <a:solidFill>
                  <a:srgbClr val="FF0000"/>
                </a:solidFill>
              </a:rPr>
              <a:t>theories, methods and tools</a:t>
            </a:r>
            <a:r>
              <a:rPr lang="en-GB" sz="2000" b="1" dirty="0">
                <a:solidFill>
                  <a:srgbClr val="FF0000"/>
                </a:solidFill>
              </a:rPr>
              <a:t> </a:t>
            </a:r>
            <a:r>
              <a:rPr lang="en-GB" sz="2000" dirty="0"/>
              <a:t>for professional software development.</a:t>
            </a:r>
          </a:p>
          <a:p>
            <a:pPr>
              <a:lnSpc>
                <a:spcPct val="90000"/>
              </a:lnSpc>
            </a:pPr>
            <a:r>
              <a:rPr lang="en-US" sz="2000" dirty="0"/>
              <a:t>Software expenditure/costs represents </a:t>
            </a:r>
            <a:r>
              <a:rPr lang="en-US" sz="2000" u="sng" dirty="0"/>
              <a:t>a significant portion of Gross national product (GNP) </a:t>
            </a:r>
            <a:r>
              <a:rPr lang="en-US" sz="2000" dirty="0"/>
              <a:t>in all developed countries.</a:t>
            </a:r>
            <a:endParaRPr lang="en-GB" sz="2000" dirty="0"/>
          </a:p>
        </p:txBody>
      </p:sp>
      <p:pic>
        <p:nvPicPr>
          <p:cNvPr id="2" name="Picture 1">
            <a:extLst>
              <a:ext uri="{FF2B5EF4-FFF2-40B4-BE49-F238E27FC236}">
                <a16:creationId xmlns:a16="http://schemas.microsoft.com/office/drawing/2014/main" xmlns="" id="{5E72D90C-65AC-4BBC-87C3-CD5827518B3B}"/>
              </a:ext>
            </a:extLst>
          </p:cNvPr>
          <p:cNvPicPr>
            <a:picLocks noChangeAspect="1"/>
          </p:cNvPicPr>
          <p:nvPr/>
        </p:nvPicPr>
        <p:blipFill>
          <a:blip r:embed="rId3"/>
          <a:stretch>
            <a:fillRect/>
          </a:stretch>
        </p:blipFill>
        <p:spPr>
          <a:xfrm>
            <a:off x="4264952" y="1905583"/>
            <a:ext cx="4879047" cy="3610494"/>
          </a:xfrm>
          <a:prstGeom prst="rect">
            <a:avLst/>
          </a:prstGeom>
          <a:noFill/>
        </p:spPr>
      </p:pic>
      <p:sp>
        <p:nvSpPr>
          <p:cNvPr id="74" name="Date Placeholder 4">
            <a:extLst>
              <a:ext uri="{FF2B5EF4-FFF2-40B4-BE49-F238E27FC236}">
                <a16:creationId xmlns:a16="http://schemas.microsoft.com/office/drawing/2014/main" xmlns="" id="{3892EA24-FE03-403B-8D60-ABAB27BEF616}"/>
              </a:ext>
            </a:extLst>
          </p:cNvPr>
          <p:cNvSpPr>
            <a:spLocks noGrp="1"/>
          </p:cNvSpPr>
          <p:nvPr>
            <p:ph type="dt" sz="half" idx="10"/>
          </p:nvPr>
        </p:nvSpPr>
        <p:spPr>
          <a:xfrm>
            <a:off x="457200" y="6356350"/>
            <a:ext cx="2133600" cy="365125"/>
          </a:xfrm>
        </p:spPr>
        <p:txBody>
          <a:bodyPr/>
          <a:lstStyle/>
          <a:p>
            <a:pPr>
              <a:spcAft>
                <a:spcPts val="600"/>
              </a:spcAft>
              <a:defRPr/>
            </a:pPr>
            <a:r>
              <a:rPr lang="en-GB"/>
              <a:t>30/10/2014</a:t>
            </a:r>
            <a:endParaRPr lang="en-US"/>
          </a:p>
        </p:txBody>
      </p:sp>
      <p:sp>
        <p:nvSpPr>
          <p:cNvPr id="76" name="Footer Placeholder 5">
            <a:extLst>
              <a:ext uri="{FF2B5EF4-FFF2-40B4-BE49-F238E27FC236}">
                <a16:creationId xmlns:a16="http://schemas.microsoft.com/office/drawing/2014/main" xmlns="" id="{DB8AF1B0-FEBC-4CED-A1B3-2FF5F11BD5EF}"/>
              </a:ext>
            </a:extLst>
          </p:cNvPr>
          <p:cNvSpPr>
            <a:spLocks noGrp="1"/>
          </p:cNvSpPr>
          <p:nvPr>
            <p:ph type="ftr" sz="quarter" idx="11"/>
          </p:nvPr>
        </p:nvSpPr>
        <p:spPr>
          <a:xfrm>
            <a:off x="3124200" y="6356350"/>
            <a:ext cx="2895600" cy="365125"/>
          </a:xfrm>
        </p:spPr>
        <p:txBody>
          <a:bodyPr/>
          <a:lstStyle/>
          <a:p>
            <a:pPr>
              <a:spcAft>
                <a:spcPts val="600"/>
              </a:spcAft>
              <a:defRPr/>
            </a:pPr>
            <a:r>
              <a:rPr lang="en-US"/>
              <a:t>Chapter 1 Introduction</a:t>
            </a:r>
          </a:p>
        </p:txBody>
      </p:sp>
      <p:sp>
        <p:nvSpPr>
          <p:cNvPr id="78" name="Slide Number Placeholder 6">
            <a:extLst>
              <a:ext uri="{FF2B5EF4-FFF2-40B4-BE49-F238E27FC236}">
                <a16:creationId xmlns:a16="http://schemas.microsoft.com/office/drawing/2014/main" xmlns="" id="{EEB2D140-53E6-4856-B5DB-C0CE7F15E3F3}"/>
              </a:ext>
            </a:extLst>
          </p:cNvPr>
          <p:cNvSpPr>
            <a:spLocks noGrp="1"/>
          </p:cNvSpPr>
          <p:nvPr>
            <p:ph type="sldNum" sz="quarter" idx="12"/>
          </p:nvPr>
        </p:nvSpPr>
        <p:spPr>
          <a:xfrm>
            <a:off x="6540626" y="6356350"/>
            <a:ext cx="2133600" cy="365125"/>
          </a:xfrm>
        </p:spPr>
        <p:txBody>
          <a:bodyPr/>
          <a:lstStyle/>
          <a:p>
            <a:pPr>
              <a:spcAft>
                <a:spcPts val="600"/>
              </a:spcAft>
              <a:defRPr/>
            </a:pPr>
            <a:fld id="{FE6C1ACB-37F4-2E4E-A02F-3AD2C3500E5B}" type="slidenum">
              <a:rPr lang="en-GB" smtClean="0"/>
              <a:pPr>
                <a:spcAft>
                  <a:spcPts val="600"/>
                </a:spcAft>
                <a:defRPr/>
              </a:pPr>
              <a:t>3</a:t>
            </a:fld>
            <a:endParaRPr lang="en-GB"/>
          </a:p>
        </p:txBody>
      </p:sp>
    </p:spTree>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383241" y="274638"/>
            <a:ext cx="7367191" cy="1143000"/>
          </a:xfrm>
          <a:noFill/>
        </p:spPr>
        <p:txBody>
          <a:bodyPr anchor="ctr"/>
          <a:lstStyle/>
          <a:p>
            <a:r>
              <a:rPr lang="en-GB" dirty="0"/>
              <a:t>Issues of professional responsibility</a:t>
            </a:r>
          </a:p>
        </p:txBody>
      </p:sp>
      <p:sp>
        <p:nvSpPr>
          <p:cNvPr id="81925" name="Rectangle 5"/>
          <p:cNvSpPr>
            <a:spLocks noGrp="1" noChangeArrowheads="1"/>
          </p:cNvSpPr>
          <p:nvPr>
            <p:ph idx="1"/>
          </p:nvPr>
        </p:nvSpPr>
        <p:spPr>
          <a:xfrm>
            <a:off x="103031" y="1806262"/>
            <a:ext cx="8635284" cy="4525963"/>
          </a:xfrm>
        </p:spPr>
        <p:txBody>
          <a:bodyPr/>
          <a:lstStyle/>
          <a:p>
            <a:pPr marL="0" indent="0" algn="just">
              <a:spcBef>
                <a:spcPts val="0"/>
              </a:spcBef>
            </a:pPr>
            <a:r>
              <a:rPr lang="en-GB" sz="2800" b="1" dirty="0">
                <a:solidFill>
                  <a:srgbClr val="00B0F0"/>
                </a:solidFill>
              </a:rPr>
              <a:t>Confidentiality (privacy)</a:t>
            </a:r>
          </a:p>
          <a:p>
            <a:pPr marL="400050" lvl="2" indent="0" algn="just">
              <a:spcBef>
                <a:spcPts val="0"/>
              </a:spcBef>
            </a:pPr>
            <a:r>
              <a:rPr lang="en-GB" sz="2400" dirty="0"/>
              <a:t>Engineers </a:t>
            </a:r>
            <a:r>
              <a:rPr lang="en-GB" sz="2400" b="1" u="sng" dirty="0">
                <a:solidFill>
                  <a:srgbClr val="FF0000"/>
                </a:solidFill>
              </a:rPr>
              <a:t>should normally respect the confidentiality of their employers or </a:t>
            </a:r>
            <a:r>
              <a:rPr lang="tr-TR" sz="2400" b="1" u="sng" dirty="0" err="1">
                <a:solidFill>
                  <a:srgbClr val="FF0000"/>
                </a:solidFill>
              </a:rPr>
              <a:t>customers</a:t>
            </a:r>
            <a:r>
              <a:rPr lang="en-GB" sz="2400" dirty="0">
                <a:solidFill>
                  <a:srgbClr val="FF0000"/>
                </a:solidFill>
              </a:rPr>
              <a:t> </a:t>
            </a:r>
            <a:r>
              <a:rPr lang="en-GB" sz="2400" dirty="0"/>
              <a:t>irrespective of whether or not</a:t>
            </a:r>
            <a:r>
              <a:rPr lang="en-GB" sz="2400" dirty="0">
                <a:solidFill>
                  <a:schemeClr val="tx2"/>
                </a:solidFill>
              </a:rPr>
              <a:t> </a:t>
            </a:r>
            <a:r>
              <a:rPr lang="en-GB" sz="2400" b="1" dirty="0">
                <a:solidFill>
                  <a:schemeClr val="tx2"/>
                </a:solidFill>
                <a:highlight>
                  <a:srgbClr val="FFFF00"/>
                </a:highlight>
              </a:rPr>
              <a:t>a formal confidentiality agreement (NDA) </a:t>
            </a:r>
            <a:r>
              <a:rPr lang="en-GB" sz="2400" dirty="0"/>
              <a:t>has been signed.</a:t>
            </a:r>
          </a:p>
          <a:p>
            <a:pPr marL="0" indent="0" algn="just">
              <a:spcBef>
                <a:spcPts val="0"/>
              </a:spcBef>
            </a:pPr>
            <a:r>
              <a:rPr lang="en-GB" sz="2800" b="1" dirty="0">
                <a:solidFill>
                  <a:srgbClr val="00B0F0"/>
                </a:solidFill>
              </a:rPr>
              <a:t>Competence (</a:t>
            </a:r>
            <a:r>
              <a:rPr lang="en-GB" sz="2800" b="1" dirty="0" err="1">
                <a:solidFill>
                  <a:srgbClr val="00B0F0"/>
                </a:solidFill>
              </a:rPr>
              <a:t>yetkinlik</a:t>
            </a:r>
            <a:r>
              <a:rPr lang="en-GB" sz="2800" b="1" dirty="0">
                <a:solidFill>
                  <a:srgbClr val="00B0F0"/>
                </a:solidFill>
              </a:rPr>
              <a:t>)</a:t>
            </a:r>
          </a:p>
          <a:p>
            <a:pPr marL="800100" lvl="2" indent="-400050" algn="just">
              <a:spcBef>
                <a:spcPts val="0"/>
              </a:spcBef>
              <a:buFont typeface="Arial" panose="020B0604020202020204" pitchFamily="34" charset="0"/>
              <a:buChar char="•"/>
            </a:pPr>
            <a:r>
              <a:rPr lang="en-GB" sz="2400" dirty="0"/>
              <a:t>Engineers in a company </a:t>
            </a:r>
            <a:r>
              <a:rPr lang="en-GB" sz="2400" b="1" u="sng" dirty="0">
                <a:solidFill>
                  <a:srgbClr val="FF0000"/>
                </a:solidFill>
              </a:rPr>
              <a:t>should not misrepresent</a:t>
            </a:r>
            <a:r>
              <a:rPr lang="en-GB" sz="2400" dirty="0"/>
              <a:t> their level of competence.</a:t>
            </a:r>
          </a:p>
          <a:p>
            <a:pPr marL="800100" lvl="2" indent="-400050" algn="just">
              <a:spcBef>
                <a:spcPts val="0"/>
              </a:spcBef>
              <a:buFont typeface="Arial" panose="020B0604020202020204" pitchFamily="34" charset="0"/>
              <a:buChar char="•"/>
            </a:pPr>
            <a:r>
              <a:rPr lang="en-GB" sz="2400" dirty="0"/>
              <a:t>They </a:t>
            </a:r>
            <a:r>
              <a:rPr lang="en-GB" sz="2400" b="1" u="sng" dirty="0">
                <a:solidFill>
                  <a:srgbClr val="FF0000"/>
                </a:solidFill>
              </a:rPr>
              <a:t>should not accept a work</a:t>
            </a:r>
            <a:r>
              <a:rPr lang="en-GB" sz="2400" dirty="0"/>
              <a:t> which is out with their competence.</a:t>
            </a:r>
          </a:p>
        </p:txBody>
      </p:sp>
    </p:spTree>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4"/>
          <p:cNvSpPr>
            <a:spLocks noGrp="1" noChangeArrowheads="1"/>
          </p:cNvSpPr>
          <p:nvPr>
            <p:ph type="title"/>
          </p:nvPr>
        </p:nvSpPr>
        <p:spPr/>
        <p:txBody>
          <a:bodyPr/>
          <a:lstStyle/>
          <a:p>
            <a:r>
              <a:rPr lang="en-GB"/>
              <a:t>Issues of professional responsibility</a:t>
            </a:r>
          </a:p>
        </p:txBody>
      </p:sp>
      <p:sp>
        <p:nvSpPr>
          <p:cNvPr id="83973" name="Rectangle 5"/>
          <p:cNvSpPr>
            <a:spLocks noGrp="1" noChangeArrowheads="1"/>
          </p:cNvSpPr>
          <p:nvPr>
            <p:ph idx="1"/>
          </p:nvPr>
        </p:nvSpPr>
        <p:spPr/>
        <p:txBody>
          <a:bodyPr/>
          <a:lstStyle/>
          <a:p>
            <a:pPr algn="just"/>
            <a:r>
              <a:rPr lang="en-GB" sz="2800" b="1" dirty="0">
                <a:solidFill>
                  <a:srgbClr val="00B0F0"/>
                </a:solidFill>
              </a:rPr>
              <a:t>Intellectual Property Rights </a:t>
            </a:r>
            <a:r>
              <a:rPr lang="en-GB" dirty="0"/>
              <a:t>(</a:t>
            </a:r>
            <a:r>
              <a:rPr lang="en-GB" dirty="0" err="1"/>
              <a:t>Fikri</a:t>
            </a:r>
            <a:r>
              <a:rPr lang="en-GB" dirty="0"/>
              <a:t> </a:t>
            </a:r>
            <a:r>
              <a:rPr lang="en-GB" dirty="0" err="1"/>
              <a:t>Mülkiyet</a:t>
            </a:r>
            <a:r>
              <a:rPr lang="en-GB" dirty="0"/>
              <a:t> </a:t>
            </a:r>
            <a:r>
              <a:rPr lang="en-GB" dirty="0" err="1"/>
              <a:t>Hakları</a:t>
            </a:r>
            <a:r>
              <a:rPr lang="en-GB" dirty="0"/>
              <a:t>)</a:t>
            </a:r>
            <a:endParaRPr lang="en-GB" sz="2400" dirty="0"/>
          </a:p>
          <a:p>
            <a:pPr lvl="1" algn="just"/>
            <a:r>
              <a:rPr lang="en-GB" sz="2000" dirty="0"/>
              <a:t>Engineers </a:t>
            </a:r>
            <a:r>
              <a:rPr lang="en-GB" sz="2000" b="1" u="sng" dirty="0"/>
              <a:t>should be aware of local laws</a:t>
            </a:r>
            <a:r>
              <a:rPr lang="en-GB" sz="2000" dirty="0"/>
              <a:t> governing the use of intellectual property such as </a:t>
            </a:r>
            <a:r>
              <a:rPr lang="en-GB" sz="2000" i="1" dirty="0">
                <a:solidFill>
                  <a:srgbClr val="FF0000"/>
                </a:solidFill>
              </a:rPr>
              <a:t>patents, copyright</a:t>
            </a:r>
            <a:r>
              <a:rPr lang="en-GB" sz="2000" dirty="0"/>
              <a:t>, etc.</a:t>
            </a:r>
          </a:p>
          <a:p>
            <a:pPr lvl="1" algn="just"/>
            <a:r>
              <a:rPr lang="en-GB" sz="2000" dirty="0"/>
              <a:t>They </a:t>
            </a:r>
            <a:r>
              <a:rPr lang="en-GB" b="1" u="sng" dirty="0"/>
              <a:t>should be careful to ensure that</a:t>
            </a:r>
            <a:r>
              <a:rPr lang="en-GB" sz="2000" dirty="0"/>
              <a:t> the intellectual property of </a:t>
            </a:r>
            <a:r>
              <a:rPr lang="en-GB" i="1" dirty="0">
                <a:solidFill>
                  <a:srgbClr val="FF0000"/>
                </a:solidFill>
              </a:rPr>
              <a:t>employers and clients</a:t>
            </a:r>
            <a:r>
              <a:rPr lang="en-GB" sz="2000" dirty="0"/>
              <a:t> is protected.</a:t>
            </a:r>
          </a:p>
          <a:p>
            <a:pPr algn="just"/>
            <a:r>
              <a:rPr lang="en-GB" sz="2800" b="1" dirty="0">
                <a:solidFill>
                  <a:srgbClr val="00B0F0"/>
                </a:solidFill>
              </a:rPr>
              <a:t>Computer misuse </a:t>
            </a:r>
          </a:p>
          <a:p>
            <a:pPr lvl="1" algn="just"/>
            <a:r>
              <a:rPr lang="en-GB" sz="2000" dirty="0"/>
              <a:t>Software engineers </a:t>
            </a:r>
            <a:r>
              <a:rPr lang="en-GB" b="1" u="sng" dirty="0"/>
              <a:t>should not use their technical skills</a:t>
            </a:r>
            <a:r>
              <a:rPr lang="en-GB" sz="2000" dirty="0"/>
              <a:t> to misuse other</a:t>
            </a:r>
            <a:r>
              <a:rPr lang="tr-TR" sz="2000" dirty="0"/>
              <a:t>s’ </a:t>
            </a:r>
            <a:r>
              <a:rPr lang="en-GB" sz="2000" dirty="0"/>
              <a:t>computers (</a:t>
            </a:r>
            <a:r>
              <a:rPr lang="en-GB" sz="2000" dirty="0" err="1"/>
              <a:t>kötü</a:t>
            </a:r>
            <a:r>
              <a:rPr lang="en-GB" dirty="0" err="1"/>
              <a:t>ye</a:t>
            </a:r>
            <a:r>
              <a:rPr lang="en-GB" dirty="0"/>
              <a:t> </a:t>
            </a:r>
            <a:r>
              <a:rPr lang="en-GB" dirty="0" err="1"/>
              <a:t>kullanmamalıdır</a:t>
            </a:r>
            <a:r>
              <a:rPr lang="en-GB" dirty="0"/>
              <a:t>)</a:t>
            </a:r>
            <a:r>
              <a:rPr lang="en-GB" sz="2000" dirty="0"/>
              <a:t>.</a:t>
            </a:r>
          </a:p>
          <a:p>
            <a:pPr lvl="1" algn="just"/>
            <a:r>
              <a:rPr lang="en-GB" b="1" u="sng" dirty="0"/>
              <a:t>Computer misuse ranges;</a:t>
            </a:r>
            <a:r>
              <a:rPr lang="en-GB" sz="2000" dirty="0"/>
              <a:t> from relatively trivial (</a:t>
            </a:r>
            <a:r>
              <a:rPr lang="en-GB" sz="2000" i="1" dirty="0">
                <a:solidFill>
                  <a:srgbClr val="FF0000"/>
                </a:solidFill>
              </a:rPr>
              <a:t>game playing on an employer’s machine, say</a:t>
            </a:r>
            <a:r>
              <a:rPr lang="en-GB" sz="2000" dirty="0"/>
              <a:t>) to extremely serious (</a:t>
            </a:r>
            <a:r>
              <a:rPr lang="en-GB" i="1" dirty="0">
                <a:solidFill>
                  <a:srgbClr val="FF0000"/>
                </a:solidFill>
              </a:rPr>
              <a:t>dissemination of viruses</a:t>
            </a:r>
            <a:r>
              <a:rPr lang="en-GB" sz="2000" dirty="0"/>
              <a:t>). </a:t>
            </a:r>
          </a:p>
        </p:txBody>
      </p:sp>
    </p:spTree>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p:cNvSpPr>
            <a:spLocks noGrp="1" noChangeArrowheads="1"/>
          </p:cNvSpPr>
          <p:nvPr>
            <p:ph type="title"/>
          </p:nvPr>
        </p:nvSpPr>
        <p:spPr/>
        <p:txBody>
          <a:bodyPr/>
          <a:lstStyle/>
          <a:p>
            <a:r>
              <a:rPr lang="en-GB" dirty="0"/>
              <a:t>ACM/IEEE Code of Ethics</a:t>
            </a:r>
          </a:p>
        </p:txBody>
      </p:sp>
      <p:sp>
        <p:nvSpPr>
          <p:cNvPr id="82949" name="Rectangle 5"/>
          <p:cNvSpPr>
            <a:spLocks noGrp="1" noChangeArrowheads="1"/>
          </p:cNvSpPr>
          <p:nvPr>
            <p:ph idx="1"/>
          </p:nvPr>
        </p:nvSpPr>
        <p:spPr/>
        <p:txBody>
          <a:bodyPr/>
          <a:lstStyle/>
          <a:p>
            <a:pPr algn="just">
              <a:lnSpc>
                <a:spcPct val="90000"/>
              </a:lnSpc>
            </a:pPr>
            <a:r>
              <a:rPr lang="en-GB" dirty="0"/>
              <a:t>The </a:t>
            </a:r>
            <a:r>
              <a:rPr lang="en-GB" b="1" u="sng" dirty="0"/>
              <a:t>professional societies in the US</a:t>
            </a:r>
            <a:r>
              <a:rPr lang="en-GB" b="1" dirty="0"/>
              <a:t> </a:t>
            </a:r>
            <a:r>
              <a:rPr lang="en-GB" dirty="0"/>
              <a:t>have cooperated to </a:t>
            </a:r>
            <a:r>
              <a:rPr lang="en-GB" b="1" u="sng" dirty="0">
                <a:solidFill>
                  <a:srgbClr val="FF0000"/>
                </a:solidFill>
                <a:highlight>
                  <a:srgbClr val="FFFF00"/>
                </a:highlight>
              </a:rPr>
              <a:t>produce</a:t>
            </a:r>
            <a:r>
              <a:rPr lang="en-GB" b="1" dirty="0">
                <a:solidFill>
                  <a:srgbClr val="FF0000"/>
                </a:solidFill>
              </a:rPr>
              <a:t> a code of ethical practice</a:t>
            </a:r>
            <a:r>
              <a:rPr lang="en-GB" dirty="0"/>
              <a:t>.</a:t>
            </a:r>
          </a:p>
          <a:p>
            <a:pPr algn="just">
              <a:lnSpc>
                <a:spcPct val="90000"/>
              </a:lnSpc>
            </a:pPr>
            <a:r>
              <a:rPr lang="en-GB" dirty="0"/>
              <a:t>Members of these organisations </a:t>
            </a:r>
            <a:r>
              <a:rPr lang="en-GB" b="1" u="sng" dirty="0"/>
              <a:t>sign up to the code of practice</a:t>
            </a:r>
            <a:r>
              <a:rPr lang="en-GB" dirty="0"/>
              <a:t> when they join.</a:t>
            </a:r>
          </a:p>
          <a:p>
            <a:pPr algn="just">
              <a:lnSpc>
                <a:spcPct val="90000"/>
              </a:lnSpc>
            </a:pPr>
            <a:r>
              <a:rPr lang="en-GB" dirty="0"/>
              <a:t>The </a:t>
            </a:r>
            <a:r>
              <a:rPr lang="en-GB" b="1" u="sng" dirty="0"/>
              <a:t>Code contains eight Principles</a:t>
            </a:r>
            <a:r>
              <a:rPr lang="en-GB" dirty="0"/>
              <a:t> related to the behaviour of and decisions </a:t>
            </a:r>
            <a:r>
              <a:rPr lang="en-GB" b="1" u="sng" dirty="0">
                <a:solidFill>
                  <a:srgbClr val="FF0000"/>
                </a:solidFill>
              </a:rPr>
              <a:t>made by</a:t>
            </a:r>
            <a:r>
              <a:rPr lang="en-GB" dirty="0"/>
              <a:t> professional software engineers, including practitioners, educators, managers, supervisors and policy makers, as well as trainees and students of the profession. </a:t>
            </a:r>
          </a:p>
        </p:txBody>
      </p:sp>
    </p:spTree>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Rationale/reason of the code of ethics</a:t>
            </a:r>
          </a:p>
        </p:txBody>
      </p:sp>
      <p:sp>
        <p:nvSpPr>
          <p:cNvPr id="3" name="Content Placeholder 2"/>
          <p:cNvSpPr>
            <a:spLocks noGrp="1"/>
          </p:cNvSpPr>
          <p:nvPr>
            <p:ph idx="1"/>
          </p:nvPr>
        </p:nvSpPr>
        <p:spPr>
          <a:xfrm>
            <a:off x="115911" y="1600200"/>
            <a:ext cx="8694260" cy="4902200"/>
          </a:xfrm>
        </p:spPr>
        <p:txBody>
          <a:bodyPr/>
          <a:lstStyle/>
          <a:p>
            <a:pPr lvl="1" algn="just"/>
            <a:r>
              <a:rPr lang="en-GB" i="1" u="sng" dirty="0"/>
              <a:t>Computers have a central and growing role in commerce</a:t>
            </a:r>
            <a:r>
              <a:rPr lang="en-GB" i="1" dirty="0"/>
              <a:t>, industry, government, medicine, education, entertainment and society at large.</a:t>
            </a:r>
          </a:p>
          <a:p>
            <a:pPr lvl="1" algn="just"/>
            <a:r>
              <a:rPr lang="en-GB" i="1" dirty="0"/>
              <a:t>Software engineers are </a:t>
            </a:r>
            <a:r>
              <a:rPr lang="en-GB" i="1" u="sng" dirty="0"/>
              <a:t>those who contribute</a:t>
            </a:r>
            <a:r>
              <a:rPr lang="en-GB" i="1" dirty="0"/>
              <a:t> by direct participation or by teaching, to the analysis, specification, design, development, certification, maintenance and testing of software systems. </a:t>
            </a:r>
          </a:p>
          <a:p>
            <a:pPr lvl="1" algn="just"/>
            <a:r>
              <a:rPr lang="en-GB" i="1" dirty="0"/>
              <a:t>Because of their roles in developing software systems, software </a:t>
            </a:r>
            <a:r>
              <a:rPr lang="en-GB" i="1" u="sng" dirty="0">
                <a:solidFill>
                  <a:srgbClr val="FF0000"/>
                </a:solidFill>
              </a:rPr>
              <a:t>engineers have significant opportunities to do good or cause harm</a:t>
            </a:r>
            <a:r>
              <a:rPr lang="en-GB" i="1" dirty="0"/>
              <a:t>, to enable others to do good or cause harm, or to influence others to do good or cause harm. </a:t>
            </a:r>
          </a:p>
          <a:p>
            <a:pPr lvl="1" algn="just"/>
            <a:r>
              <a:rPr lang="en-GB" i="1" u="sng" dirty="0">
                <a:solidFill>
                  <a:srgbClr val="FF0000"/>
                </a:solidFill>
              </a:rPr>
              <a:t>To ensure, as much as possible</a:t>
            </a:r>
            <a:r>
              <a:rPr lang="en-GB" i="1" dirty="0"/>
              <a:t>, </a:t>
            </a:r>
            <a:r>
              <a:rPr lang="en-GB" i="1" u="sng" dirty="0">
                <a:solidFill>
                  <a:srgbClr val="FF0000"/>
                </a:solidFill>
              </a:rPr>
              <a:t>that their efforts will be used for good</a:t>
            </a:r>
            <a:r>
              <a:rPr lang="en-GB" i="1" dirty="0"/>
              <a:t>, software engineers </a:t>
            </a:r>
            <a:r>
              <a:rPr lang="en-GB" i="1" u="sng" dirty="0">
                <a:solidFill>
                  <a:srgbClr val="FF0000"/>
                </a:solidFill>
              </a:rPr>
              <a:t>must promise</a:t>
            </a:r>
            <a:r>
              <a:rPr lang="en-GB" i="1" dirty="0"/>
              <a:t> themselves to making SE a beneficial and respected profession. </a:t>
            </a:r>
            <a:endParaRPr lang="en-US" dirty="0"/>
          </a:p>
        </p:txBody>
      </p:sp>
    </p:spTree>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p:nvPr>
        </p:nvSpPr>
        <p:spPr>
          <a:xfrm>
            <a:off x="457200" y="331897"/>
            <a:ext cx="6873874" cy="836957"/>
          </a:xfrm>
        </p:spPr>
        <p:txBody>
          <a:bodyPr/>
          <a:lstStyle/>
          <a:p>
            <a:pPr eaLnBrk="1" hangingPunct="1"/>
            <a:r>
              <a:rPr lang="en-GB" dirty="0"/>
              <a:t>The ACM/IEEE Code of Ethics </a:t>
            </a:r>
            <a:endParaRPr lang="en-US" dirty="0"/>
          </a:p>
        </p:txBody>
      </p:sp>
      <p:sp>
        <p:nvSpPr>
          <p:cNvPr id="6" name="TextBox 5"/>
          <p:cNvSpPr txBox="1"/>
          <p:nvPr/>
        </p:nvSpPr>
        <p:spPr>
          <a:xfrm>
            <a:off x="457200" y="1616194"/>
            <a:ext cx="8461312" cy="4478149"/>
          </a:xfrm>
          <a:prstGeom prst="rect">
            <a:avLst/>
          </a:prstGeom>
          <a:solidFill>
            <a:srgbClr val="FFFF00">
              <a:alpha val="34000"/>
            </a:srgbClr>
          </a:solidFill>
        </p:spPr>
        <p:txBody>
          <a:bodyPr wrap="square" rtlCol="0">
            <a:spAutoFit/>
          </a:bodyPr>
          <a:lstStyle/>
          <a:p>
            <a:r>
              <a:rPr lang="en-US" sz="1600" b="1" dirty="0"/>
              <a:t>Software Engineering Code of Ethics and Professional Practice</a:t>
            </a:r>
          </a:p>
          <a:p>
            <a:r>
              <a:rPr lang="en-US" sz="1600" b="1" dirty="0"/>
              <a:t>(</a:t>
            </a:r>
            <a:r>
              <a:rPr lang="en-US" sz="1600" b="1" dirty="0" err="1"/>
              <a:t>Yazılım</a:t>
            </a:r>
            <a:r>
              <a:rPr lang="en-US" sz="1600" b="1" dirty="0"/>
              <a:t> </a:t>
            </a:r>
            <a:r>
              <a:rPr lang="en-US" sz="1600" b="1" dirty="0" err="1"/>
              <a:t>Mühendisliği</a:t>
            </a:r>
            <a:r>
              <a:rPr lang="en-US" sz="1600" b="1" dirty="0"/>
              <a:t> </a:t>
            </a:r>
            <a:r>
              <a:rPr lang="en-US" sz="1600" b="1" dirty="0" err="1"/>
              <a:t>Etik</a:t>
            </a:r>
            <a:r>
              <a:rPr lang="en-US" sz="1600" b="1" dirty="0"/>
              <a:t> </a:t>
            </a:r>
            <a:r>
              <a:rPr lang="en-US" sz="1600" b="1" dirty="0" err="1"/>
              <a:t>Kuralları</a:t>
            </a:r>
            <a:r>
              <a:rPr lang="en-US" sz="1600" b="1" dirty="0"/>
              <a:t> </a:t>
            </a:r>
            <a:r>
              <a:rPr lang="en-US" sz="1600" b="1" dirty="0" err="1"/>
              <a:t>ve</a:t>
            </a:r>
            <a:r>
              <a:rPr lang="en-US" sz="1600" b="1" dirty="0"/>
              <a:t> </a:t>
            </a:r>
            <a:r>
              <a:rPr lang="en-US" sz="1600" b="1" dirty="0" err="1"/>
              <a:t>Mesleki</a:t>
            </a:r>
            <a:r>
              <a:rPr lang="en-US" sz="1600" b="1" dirty="0"/>
              <a:t> </a:t>
            </a:r>
            <a:r>
              <a:rPr lang="en-US" sz="1600" b="1" dirty="0" err="1"/>
              <a:t>Uygulama</a:t>
            </a:r>
            <a:r>
              <a:rPr lang="en-US" sz="1600" b="1" dirty="0"/>
              <a:t>)</a:t>
            </a:r>
          </a:p>
          <a:p>
            <a:endParaRPr lang="en-GB" sz="1600" dirty="0"/>
          </a:p>
          <a:p>
            <a:r>
              <a:rPr lang="en-US" sz="1600" dirty="0"/>
              <a:t>ACM/IEEE-CS Joint Task Force on Software Engineering Ethics and Professional Practices</a:t>
            </a:r>
          </a:p>
          <a:p>
            <a:r>
              <a:rPr lang="en-US" sz="1600" b="1" dirty="0"/>
              <a:t> </a:t>
            </a:r>
            <a:endParaRPr lang="en-GB" sz="1600" dirty="0"/>
          </a:p>
          <a:p>
            <a:r>
              <a:rPr lang="en-US" sz="1600" b="1" dirty="0"/>
              <a:t>PREAMBLE</a:t>
            </a:r>
            <a:endParaRPr lang="en-GB" sz="1600" dirty="0"/>
          </a:p>
          <a:p>
            <a:pPr>
              <a:spcAft>
                <a:spcPts val="600"/>
              </a:spcAft>
            </a:pPr>
            <a:r>
              <a:rPr lang="en-US" sz="1600" dirty="0"/>
              <a:t>The short version of the code summarizes aspirations at a high level of the abstraction; the clauses that are included in the full version give examples and details of how these aspirations change the way we act as software engineering professionals. Without the aspirations, the details can become legalistic and tedious; without the details, the aspirations can become high sounding but empty; together, the aspirations and the details form a cohesive code.</a:t>
            </a:r>
            <a:endParaRPr lang="en-GB" sz="1600" dirty="0"/>
          </a:p>
          <a:p>
            <a:r>
              <a:rPr lang="en-US" sz="1600" dirty="0"/>
              <a:t>Software engineers shall commit themselves to making the analysis, specification, design, development, testing and maintenance of software a beneficial and respected profession. In accordance with their commitment to the health, safety and welfare of the public, software engineers shall adhere to the following Eight Principles:</a:t>
            </a:r>
            <a:endParaRPr lang="en-GB" sz="1600" dirty="0"/>
          </a:p>
          <a:p>
            <a:r>
              <a:rPr lang="en-US" sz="1200" dirty="0"/>
              <a:t> </a:t>
            </a:r>
            <a:endParaRPr lang="en-GB" sz="1200" dirty="0"/>
          </a:p>
          <a:p>
            <a:endParaRPr lang="en-US" sz="1200" dirty="0"/>
          </a:p>
        </p:txBody>
      </p:sp>
    </p:spTree>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p:nvPr>
        </p:nvSpPr>
        <p:spPr>
          <a:xfrm>
            <a:off x="457200" y="331897"/>
            <a:ext cx="6873874" cy="836957"/>
          </a:xfrm>
        </p:spPr>
        <p:txBody>
          <a:bodyPr/>
          <a:lstStyle/>
          <a:p>
            <a:pPr eaLnBrk="1" hangingPunct="1"/>
            <a:r>
              <a:rPr lang="en-GB" dirty="0"/>
              <a:t>Ethical principles</a:t>
            </a:r>
            <a:endParaRPr lang="en-US" dirty="0"/>
          </a:p>
        </p:txBody>
      </p:sp>
      <p:sp>
        <p:nvSpPr>
          <p:cNvPr id="6" name="TextBox 5"/>
          <p:cNvSpPr txBox="1"/>
          <p:nvPr/>
        </p:nvSpPr>
        <p:spPr>
          <a:xfrm>
            <a:off x="457200" y="1616194"/>
            <a:ext cx="8461312" cy="4524315"/>
          </a:xfrm>
          <a:prstGeom prst="rect">
            <a:avLst/>
          </a:prstGeom>
          <a:solidFill>
            <a:srgbClr val="FFFF00">
              <a:alpha val="34000"/>
            </a:srgbClr>
          </a:solidFill>
        </p:spPr>
        <p:txBody>
          <a:bodyPr wrap="square" rtlCol="0">
            <a:spAutoFit/>
          </a:bodyPr>
          <a:lstStyle/>
          <a:p>
            <a:pPr algn="just"/>
            <a:r>
              <a:rPr lang="en-US" sz="1200" dirty="0"/>
              <a:t> </a:t>
            </a:r>
            <a:endParaRPr lang="en-GB" sz="1200" dirty="0"/>
          </a:p>
          <a:p>
            <a:pPr algn="just">
              <a:spcAft>
                <a:spcPts val="600"/>
              </a:spcAft>
            </a:pPr>
            <a:r>
              <a:rPr lang="en-US" sz="1600" dirty="0"/>
              <a:t>1. PUBLIC - SEs shall </a:t>
            </a:r>
            <a:r>
              <a:rPr lang="en-US" sz="1600" dirty="0">
                <a:highlight>
                  <a:srgbClr val="FFFF00"/>
                </a:highlight>
              </a:rPr>
              <a:t>act consistently with the public interest</a:t>
            </a:r>
            <a:r>
              <a:rPr lang="en-US" sz="1600" dirty="0"/>
              <a:t>.</a:t>
            </a:r>
            <a:endParaRPr lang="en-GB" sz="1600" dirty="0"/>
          </a:p>
          <a:p>
            <a:pPr algn="just">
              <a:spcAft>
                <a:spcPts val="600"/>
              </a:spcAft>
            </a:pPr>
            <a:r>
              <a:rPr lang="en-GB" sz="1600" dirty="0"/>
              <a:t>2. CLIENT AND EMPLOYER - </a:t>
            </a:r>
            <a:r>
              <a:rPr lang="en-US" sz="1600" dirty="0"/>
              <a:t>SEs </a:t>
            </a:r>
            <a:r>
              <a:rPr lang="en-GB" sz="1600" dirty="0"/>
              <a:t>shall </a:t>
            </a:r>
            <a:r>
              <a:rPr lang="en-GB" sz="1600" dirty="0">
                <a:highlight>
                  <a:srgbClr val="FFFF00"/>
                </a:highlight>
              </a:rPr>
              <a:t>act in a manner that is in the best interests of their client and employer </a:t>
            </a:r>
            <a:r>
              <a:rPr lang="en-GB" sz="1600" dirty="0"/>
              <a:t>consistent with the public interest.</a:t>
            </a:r>
          </a:p>
          <a:p>
            <a:pPr algn="just">
              <a:spcAft>
                <a:spcPts val="600"/>
              </a:spcAft>
            </a:pPr>
            <a:r>
              <a:rPr lang="en-US" sz="1600" dirty="0"/>
              <a:t>3. PRODUCT - SEs </a:t>
            </a:r>
            <a:r>
              <a:rPr lang="en-US" sz="1600" dirty="0">
                <a:highlight>
                  <a:srgbClr val="FFFF00"/>
                </a:highlight>
              </a:rPr>
              <a:t>shall ensure that their products and related modifications meet</a:t>
            </a:r>
            <a:r>
              <a:rPr lang="en-US" sz="1600" dirty="0"/>
              <a:t> the highest professional standards possible.</a:t>
            </a:r>
            <a:endParaRPr lang="en-GB" sz="1600" dirty="0"/>
          </a:p>
          <a:p>
            <a:pPr algn="just">
              <a:spcAft>
                <a:spcPts val="600"/>
              </a:spcAft>
            </a:pPr>
            <a:r>
              <a:rPr lang="en-US" sz="1600" dirty="0"/>
              <a:t>4. JUDGMENT - SEs </a:t>
            </a:r>
            <a:r>
              <a:rPr lang="en-US" sz="1600" dirty="0">
                <a:highlight>
                  <a:srgbClr val="FFFF00"/>
                </a:highlight>
              </a:rPr>
              <a:t>shall maintain integrity and independence</a:t>
            </a:r>
            <a:r>
              <a:rPr lang="en-US" sz="1600" dirty="0"/>
              <a:t> in their professional judgment.</a:t>
            </a:r>
            <a:endParaRPr lang="en-GB" sz="1600" dirty="0"/>
          </a:p>
          <a:p>
            <a:pPr algn="just">
              <a:spcAft>
                <a:spcPts val="600"/>
              </a:spcAft>
            </a:pPr>
            <a:r>
              <a:rPr lang="en-US" sz="1600" dirty="0"/>
              <a:t>5. MANAGEMENT – SE </a:t>
            </a:r>
            <a:r>
              <a:rPr lang="en-US" sz="1600" dirty="0">
                <a:highlight>
                  <a:srgbClr val="FFFF00"/>
                </a:highlight>
              </a:rPr>
              <a:t>managers and leaders shall subscribe to and promote an ethical approach to the management</a:t>
            </a:r>
            <a:r>
              <a:rPr lang="en-US" sz="1600" dirty="0"/>
              <a:t> of software development and maintenance.</a:t>
            </a:r>
            <a:endParaRPr lang="en-GB" sz="1600" dirty="0"/>
          </a:p>
          <a:p>
            <a:pPr algn="just">
              <a:spcAft>
                <a:spcPts val="600"/>
              </a:spcAft>
            </a:pPr>
            <a:r>
              <a:rPr lang="en-US" sz="1600" dirty="0"/>
              <a:t>6. PROFESSION – SEs shall advance the </a:t>
            </a:r>
            <a:r>
              <a:rPr lang="en-US" sz="1600" dirty="0">
                <a:highlight>
                  <a:srgbClr val="FFFF00"/>
                </a:highlight>
              </a:rPr>
              <a:t>integrity and reputation of the profession consistent with the public interest</a:t>
            </a:r>
            <a:r>
              <a:rPr lang="en-US" sz="1600" dirty="0"/>
              <a:t>.</a:t>
            </a:r>
            <a:endParaRPr lang="en-GB" sz="1600" dirty="0"/>
          </a:p>
          <a:p>
            <a:pPr algn="just">
              <a:spcAft>
                <a:spcPts val="600"/>
              </a:spcAft>
            </a:pPr>
            <a:r>
              <a:rPr lang="en-US" sz="1600" dirty="0"/>
              <a:t>7. COLLEAGUES - SEs shall be </a:t>
            </a:r>
            <a:r>
              <a:rPr lang="en-US" sz="1600" dirty="0">
                <a:highlight>
                  <a:srgbClr val="FFFF00"/>
                </a:highlight>
              </a:rPr>
              <a:t>fair to and supportive of their colleagues</a:t>
            </a:r>
            <a:r>
              <a:rPr lang="en-US" sz="1600" dirty="0"/>
              <a:t>.</a:t>
            </a:r>
            <a:endParaRPr lang="en-GB" sz="1600" dirty="0"/>
          </a:p>
          <a:p>
            <a:pPr algn="just">
              <a:spcAft>
                <a:spcPts val="600"/>
              </a:spcAft>
            </a:pPr>
            <a:r>
              <a:rPr lang="en-US" sz="1600" dirty="0"/>
              <a:t>8. SELF - SEs </a:t>
            </a:r>
            <a:r>
              <a:rPr lang="en-US" sz="1600" dirty="0">
                <a:highlight>
                  <a:srgbClr val="FFFF00"/>
                </a:highlight>
              </a:rPr>
              <a:t>shall participate in lifelong learning regarding</a:t>
            </a:r>
            <a:r>
              <a:rPr lang="en-US" sz="1600" dirty="0"/>
              <a:t> the practice of their profession and shall promote an ethical approach to the practice of the profession.</a:t>
            </a:r>
          </a:p>
          <a:p>
            <a:endParaRPr lang="en-US" sz="1200" dirty="0"/>
          </a:p>
        </p:txBody>
      </p:sp>
    </p:spTree>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4"/>
          <p:cNvSpPr>
            <a:spLocks noGrp="1" noChangeArrowheads="1"/>
          </p:cNvSpPr>
          <p:nvPr>
            <p:ph type="title"/>
          </p:nvPr>
        </p:nvSpPr>
        <p:spPr/>
        <p:txBody>
          <a:bodyPr/>
          <a:lstStyle/>
          <a:p>
            <a:r>
              <a:rPr lang="en-GB" dirty="0"/>
              <a:t>Ethical dilemmas (</a:t>
            </a:r>
            <a:r>
              <a:rPr lang="en-GB" dirty="0" err="1"/>
              <a:t>etik</a:t>
            </a:r>
            <a:r>
              <a:rPr lang="en-GB" dirty="0"/>
              <a:t> </a:t>
            </a:r>
            <a:r>
              <a:rPr lang="en-GB" dirty="0" err="1"/>
              <a:t>ikilemler</a:t>
            </a:r>
            <a:r>
              <a:rPr lang="en-GB" dirty="0"/>
              <a:t>)</a:t>
            </a:r>
          </a:p>
        </p:txBody>
      </p:sp>
      <p:sp>
        <p:nvSpPr>
          <p:cNvPr id="89093" name="Rectangle 5"/>
          <p:cNvSpPr>
            <a:spLocks noGrp="1" noChangeArrowheads="1"/>
          </p:cNvSpPr>
          <p:nvPr>
            <p:ph idx="1"/>
          </p:nvPr>
        </p:nvSpPr>
        <p:spPr/>
        <p:txBody>
          <a:bodyPr/>
          <a:lstStyle/>
          <a:p>
            <a:pPr algn="just"/>
            <a:r>
              <a:rPr lang="en-GB" u="sng" dirty="0"/>
              <a:t>Disagreement</a:t>
            </a:r>
            <a:r>
              <a:rPr lang="en-GB" dirty="0"/>
              <a:t> in principle with the policies of </a:t>
            </a:r>
            <a:r>
              <a:rPr lang="en-GB" u="sng" dirty="0"/>
              <a:t>senior management in the company you worked for</a:t>
            </a:r>
            <a:r>
              <a:rPr lang="en-GB" dirty="0"/>
              <a:t>.</a:t>
            </a:r>
          </a:p>
          <a:p>
            <a:pPr algn="just"/>
            <a:r>
              <a:rPr lang="en-GB" dirty="0"/>
              <a:t>Your employer </a:t>
            </a:r>
            <a:r>
              <a:rPr lang="en-GB" u="sng" dirty="0"/>
              <a:t>acts in an unethical way</a:t>
            </a:r>
            <a:r>
              <a:rPr lang="en-GB" dirty="0"/>
              <a:t> and </a:t>
            </a:r>
            <a:r>
              <a:rPr lang="en-GB" u="sng" dirty="0"/>
              <a:t>releases a safety-critical system</a:t>
            </a:r>
            <a:r>
              <a:rPr lang="en-GB" dirty="0"/>
              <a:t> without finishing the testing of the system (e.g. a medical SW).</a:t>
            </a:r>
          </a:p>
          <a:p>
            <a:pPr algn="just"/>
            <a:r>
              <a:rPr lang="en-GB" dirty="0"/>
              <a:t>Participation in the </a:t>
            </a:r>
            <a:r>
              <a:rPr lang="en-GB" u="sng" dirty="0"/>
              <a:t>development of military weapons systems or nuclear systems</a:t>
            </a:r>
            <a:r>
              <a:rPr lang="en-GB" dirty="0"/>
              <a:t>.</a:t>
            </a:r>
          </a:p>
          <a:p>
            <a:endParaRPr lang="en-GB" dirty="0"/>
          </a:p>
        </p:txBody>
      </p:sp>
    </p:spTree>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0722"/>
            <a:ext cx="8229600" cy="1143000"/>
          </a:xfrm>
        </p:spPr>
        <p:txBody>
          <a:bodyPr/>
          <a:lstStyle/>
          <a:p>
            <a:pPr algn="ctr"/>
            <a:r>
              <a:rPr lang="en-US" dirty="0"/>
              <a:t>Case studies</a:t>
            </a:r>
          </a:p>
        </p:txBody>
      </p:sp>
    </p:spTree>
    <p:extLst>
      <p:ext uri="{BB962C8B-B14F-4D97-AF65-F5344CB8AC3E}">
        <p14:creationId xmlns:p14="http://schemas.microsoft.com/office/powerpoint/2010/main" val="3981197308"/>
      </p:ext>
    </p:extLst>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sp>
        <p:nvSpPr>
          <p:cNvPr id="3" name="Content Placeholder 2"/>
          <p:cNvSpPr>
            <a:spLocks noGrp="1"/>
          </p:cNvSpPr>
          <p:nvPr>
            <p:ph idx="1"/>
          </p:nvPr>
        </p:nvSpPr>
        <p:spPr/>
        <p:txBody>
          <a:bodyPr/>
          <a:lstStyle/>
          <a:p>
            <a:pPr algn="just"/>
            <a:r>
              <a:rPr lang="en-US" dirty="0">
                <a:solidFill>
                  <a:srgbClr val="FF0000"/>
                </a:solidFill>
              </a:rPr>
              <a:t>A personal insulin pump</a:t>
            </a:r>
          </a:p>
          <a:p>
            <a:pPr lvl="1" algn="just"/>
            <a:r>
              <a:rPr lang="en-US" dirty="0"/>
              <a:t>An </a:t>
            </a:r>
            <a:r>
              <a:rPr lang="en-US" u="sng" dirty="0"/>
              <a:t>embedded system</a:t>
            </a:r>
            <a:r>
              <a:rPr lang="en-US" dirty="0"/>
              <a:t> in an insulin pump used by diabetics to maintain blood glucose control.</a:t>
            </a:r>
          </a:p>
          <a:p>
            <a:pPr algn="just"/>
            <a:r>
              <a:rPr lang="en-US" dirty="0">
                <a:solidFill>
                  <a:srgbClr val="FF0000"/>
                </a:solidFill>
              </a:rPr>
              <a:t>A mental health case patient management system </a:t>
            </a:r>
          </a:p>
          <a:p>
            <a:pPr lvl="1" algn="just"/>
            <a:r>
              <a:rPr lang="en-US" b="1" dirty="0"/>
              <a:t>Mentcare</a:t>
            </a:r>
            <a:r>
              <a:rPr lang="en-US" dirty="0"/>
              <a:t>. A </a:t>
            </a:r>
            <a:r>
              <a:rPr lang="en-US" u="sng" dirty="0"/>
              <a:t>system used to keep records</a:t>
            </a:r>
            <a:r>
              <a:rPr lang="en-US" dirty="0"/>
              <a:t> of people receiving care for mental health problems.</a:t>
            </a:r>
          </a:p>
          <a:p>
            <a:pPr algn="just"/>
            <a:r>
              <a:rPr lang="en-US" dirty="0">
                <a:solidFill>
                  <a:srgbClr val="FF0000"/>
                </a:solidFill>
              </a:rPr>
              <a:t>A wilderness weather station</a:t>
            </a:r>
          </a:p>
          <a:p>
            <a:pPr lvl="1" algn="just"/>
            <a:r>
              <a:rPr lang="en-US" dirty="0"/>
              <a:t>A </a:t>
            </a:r>
            <a:r>
              <a:rPr lang="en-US" u="sng" dirty="0"/>
              <a:t>data collection system</a:t>
            </a:r>
            <a:r>
              <a:rPr lang="en-US" dirty="0"/>
              <a:t> that collects data about weather conditions in remote areas.</a:t>
            </a:r>
          </a:p>
          <a:p>
            <a:pPr algn="just"/>
            <a:r>
              <a:rPr lang="en-US" dirty="0" err="1">
                <a:solidFill>
                  <a:srgbClr val="FF0000"/>
                </a:solidFill>
              </a:rPr>
              <a:t>iLearn</a:t>
            </a:r>
            <a:r>
              <a:rPr lang="en-US" dirty="0">
                <a:solidFill>
                  <a:srgbClr val="FF0000"/>
                </a:solidFill>
              </a:rPr>
              <a:t>: a digital learning environment</a:t>
            </a:r>
          </a:p>
          <a:p>
            <a:pPr lvl="1" algn="just"/>
            <a:r>
              <a:rPr lang="en-US" dirty="0"/>
              <a:t>A system to </a:t>
            </a:r>
            <a:r>
              <a:rPr lang="en-US" u="sng" dirty="0"/>
              <a:t>support learning in schools</a:t>
            </a:r>
          </a:p>
        </p:txBody>
      </p:sp>
    </p:spTree>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1-Insulin pump control system</a:t>
            </a:r>
          </a:p>
        </p:txBody>
      </p:sp>
      <p:sp>
        <p:nvSpPr>
          <p:cNvPr id="3" name="Content Placeholder 2"/>
          <p:cNvSpPr>
            <a:spLocks noGrp="1"/>
          </p:cNvSpPr>
          <p:nvPr>
            <p:ph idx="1"/>
          </p:nvPr>
        </p:nvSpPr>
        <p:spPr>
          <a:xfrm>
            <a:off x="228600" y="1600200"/>
            <a:ext cx="8661400" cy="4525963"/>
          </a:xfrm>
        </p:spPr>
        <p:txBody>
          <a:bodyPr/>
          <a:lstStyle/>
          <a:p>
            <a:pPr algn="just"/>
            <a:r>
              <a:rPr lang="en-US" sz="2000" b="1" u="sng" dirty="0"/>
              <a:t>Collects data from</a:t>
            </a:r>
            <a:r>
              <a:rPr lang="en-US" sz="2000" dirty="0"/>
              <a:t> a blood sugar </a:t>
            </a:r>
            <a:r>
              <a:rPr lang="en-US" sz="2000" b="1" u="sng" dirty="0"/>
              <a:t>sensor</a:t>
            </a:r>
            <a:r>
              <a:rPr lang="en-US" sz="2000" dirty="0"/>
              <a:t> and </a:t>
            </a:r>
            <a:r>
              <a:rPr lang="en-US" sz="2000" b="1" u="sng" dirty="0"/>
              <a:t>calculates</a:t>
            </a:r>
            <a:r>
              <a:rPr lang="en-US" sz="2000" dirty="0"/>
              <a:t> the </a:t>
            </a:r>
            <a:r>
              <a:rPr lang="en-US" sz="2000" b="1" u="sng" dirty="0"/>
              <a:t>amount of insulin required</a:t>
            </a:r>
            <a:r>
              <a:rPr lang="en-US" sz="2000" dirty="0"/>
              <a:t> to be injected.</a:t>
            </a:r>
          </a:p>
          <a:p>
            <a:pPr algn="just"/>
            <a:r>
              <a:rPr lang="en-US" sz="2000" dirty="0"/>
              <a:t>Calculations </a:t>
            </a:r>
            <a:r>
              <a:rPr lang="tr-TR" sz="2000" dirty="0" err="1"/>
              <a:t>are</a:t>
            </a:r>
            <a:r>
              <a:rPr lang="tr-TR" sz="2000" dirty="0"/>
              <a:t> </a:t>
            </a:r>
            <a:r>
              <a:rPr lang="en-US" sz="2000" b="1" u="sng" dirty="0"/>
              <a:t>based on the rate of change</a:t>
            </a:r>
            <a:r>
              <a:rPr lang="en-US" sz="2000" dirty="0"/>
              <a:t> of </a:t>
            </a:r>
            <a:r>
              <a:rPr lang="en-US" sz="2000" b="1" i="1" dirty="0">
                <a:solidFill>
                  <a:schemeClr val="tx2"/>
                </a:solidFill>
              </a:rPr>
              <a:t>blood sugar levels.</a:t>
            </a:r>
          </a:p>
          <a:p>
            <a:pPr algn="just"/>
            <a:r>
              <a:rPr lang="en-US" sz="2000" b="1" u="sng" dirty="0"/>
              <a:t>Sends signals to a micro-pump</a:t>
            </a:r>
            <a:r>
              <a:rPr lang="en-US" sz="2000" dirty="0"/>
              <a:t> to deliver the correct dose of insulin.</a:t>
            </a:r>
          </a:p>
          <a:p>
            <a:pPr lvl="1" algn="just"/>
            <a:r>
              <a:rPr lang="en-US" sz="1800" b="1" u="sng" dirty="0"/>
              <a:t>low blood sugars</a:t>
            </a:r>
            <a:r>
              <a:rPr lang="en-US" sz="1800" dirty="0"/>
              <a:t> can lead to </a:t>
            </a:r>
            <a:r>
              <a:rPr lang="en-US" sz="1800" b="1" dirty="0">
                <a:solidFill>
                  <a:srgbClr val="FF0000"/>
                </a:solidFill>
              </a:rPr>
              <a:t>brain malfunctioning, coma and death</a:t>
            </a:r>
            <a:r>
              <a:rPr lang="en-US" sz="1800" dirty="0"/>
              <a:t>;</a:t>
            </a:r>
          </a:p>
          <a:p>
            <a:pPr lvl="1" algn="just"/>
            <a:r>
              <a:rPr lang="en-US" sz="1800" b="1" u="sng" dirty="0"/>
              <a:t>high-blood sugar levels have</a:t>
            </a:r>
            <a:r>
              <a:rPr lang="en-US" sz="1800" dirty="0"/>
              <a:t> long-term consequences </a:t>
            </a:r>
            <a:r>
              <a:rPr lang="en-US" sz="1800" b="1" dirty="0">
                <a:solidFill>
                  <a:srgbClr val="FF0000"/>
                </a:solidFill>
              </a:rPr>
              <a:t>such as eye and kidney damage</a:t>
            </a:r>
            <a:r>
              <a:rPr lang="en-US" sz="1800" dirty="0"/>
              <a:t>.</a:t>
            </a:r>
          </a:p>
        </p:txBody>
      </p:sp>
    </p:spTree>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Linear project management life cycle-2 – Financetodayusa">
            <a:extLst>
              <a:ext uri="{FF2B5EF4-FFF2-40B4-BE49-F238E27FC236}">
                <a16:creationId xmlns:a16="http://schemas.microsoft.com/office/drawing/2014/main" xmlns="" id="{493EEDD1-9BAA-4AF3-90D4-FC1414AC00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8872" y="163774"/>
            <a:ext cx="4572000" cy="3111689"/>
          </a:xfrm>
          <a:prstGeom prst="rect">
            <a:avLst/>
          </a:prstGeom>
          <a:noFill/>
          <a:extLst>
            <a:ext uri="{909E8E84-426E-40DD-AFC4-6F175D3DCCD1}">
              <a14:hiddenFill xmlns:a14="http://schemas.microsoft.com/office/drawing/2010/main">
                <a:solidFill>
                  <a:srgbClr val="FFFFFF"/>
                </a:solidFill>
              </a14:hiddenFill>
            </a:ext>
          </a:extLst>
        </p:spPr>
      </p:pic>
      <p:sp>
        <p:nvSpPr>
          <p:cNvPr id="66564" name="Rectangle 4"/>
          <p:cNvSpPr>
            <a:spLocks noGrp="1" noChangeArrowheads="1"/>
          </p:cNvSpPr>
          <p:nvPr>
            <p:ph type="title"/>
          </p:nvPr>
        </p:nvSpPr>
        <p:spPr>
          <a:xfrm>
            <a:off x="312312" y="1480781"/>
            <a:ext cx="3339151" cy="578347"/>
          </a:xfrm>
        </p:spPr>
        <p:txBody>
          <a:bodyPr/>
          <a:lstStyle/>
          <a:p>
            <a:r>
              <a:rPr lang="en-GB" sz="3200" dirty="0"/>
              <a:t>Software costs</a:t>
            </a:r>
          </a:p>
        </p:txBody>
      </p:sp>
      <p:sp>
        <p:nvSpPr>
          <p:cNvPr id="66565" name="Rectangle 5"/>
          <p:cNvSpPr>
            <a:spLocks noGrp="1" noChangeArrowheads="1"/>
          </p:cNvSpPr>
          <p:nvPr>
            <p:ph idx="1"/>
          </p:nvPr>
        </p:nvSpPr>
        <p:spPr>
          <a:xfrm>
            <a:off x="99185" y="3275463"/>
            <a:ext cx="8519375" cy="3582537"/>
          </a:xfrm>
        </p:spPr>
        <p:txBody>
          <a:bodyPr/>
          <a:lstStyle/>
          <a:p>
            <a:r>
              <a:rPr lang="en-GB" sz="2200" dirty="0"/>
              <a:t>The </a:t>
            </a:r>
            <a:r>
              <a:rPr lang="en-GB" sz="2200" u="sng" dirty="0">
                <a:solidFill>
                  <a:srgbClr val="FF0000"/>
                </a:solidFill>
              </a:rPr>
              <a:t>costs of software </a:t>
            </a:r>
            <a:r>
              <a:rPr lang="en-GB" sz="2200" dirty="0"/>
              <a:t>on a PC are often </a:t>
            </a:r>
            <a:r>
              <a:rPr lang="en-GB" sz="2200" b="1" u="sng" dirty="0"/>
              <a:t>greater</a:t>
            </a:r>
            <a:r>
              <a:rPr lang="en-GB" sz="2200" dirty="0"/>
              <a:t> than the </a:t>
            </a:r>
            <a:r>
              <a:rPr lang="en-GB" sz="2200" u="sng" dirty="0">
                <a:solidFill>
                  <a:srgbClr val="FF0000"/>
                </a:solidFill>
              </a:rPr>
              <a:t>hardware cost</a:t>
            </a:r>
            <a:r>
              <a:rPr lang="en-GB" sz="2200" dirty="0"/>
              <a:t>.</a:t>
            </a:r>
          </a:p>
          <a:p>
            <a:r>
              <a:rPr lang="en-US" sz="2200" u="sng" dirty="0">
                <a:solidFill>
                  <a:srgbClr val="FF0000"/>
                </a:solidFill>
              </a:rPr>
              <a:t>MAINTENANCE cost is </a:t>
            </a:r>
            <a:r>
              <a:rPr lang="en-US" sz="2200" dirty="0"/>
              <a:t>generally more than </a:t>
            </a:r>
            <a:r>
              <a:rPr lang="en-US" sz="2200" u="sng" dirty="0">
                <a:solidFill>
                  <a:srgbClr val="FF0000"/>
                </a:solidFill>
              </a:rPr>
              <a:t>DEVELOPING cost of a SW </a:t>
            </a:r>
            <a:r>
              <a:rPr lang="en-US" sz="2200" u="sng" dirty="0" err="1">
                <a:solidFill>
                  <a:srgbClr val="FF0000"/>
                </a:solidFill>
              </a:rPr>
              <a:t>prj</a:t>
            </a:r>
            <a:r>
              <a:rPr lang="en-US" sz="2200" dirty="0"/>
              <a:t>.</a:t>
            </a:r>
          </a:p>
          <a:p>
            <a:pPr lvl="1"/>
            <a:r>
              <a:rPr lang="en-GB" sz="2200" dirty="0"/>
              <a:t>For systems with a long life, </a:t>
            </a:r>
            <a:r>
              <a:rPr lang="en-GB" sz="2200" u="sng" dirty="0">
                <a:solidFill>
                  <a:srgbClr val="FF0000"/>
                </a:solidFill>
              </a:rPr>
              <a:t>maintenance costs</a:t>
            </a:r>
            <a:r>
              <a:rPr lang="en-GB" sz="2200" dirty="0"/>
              <a:t> may be several times </a:t>
            </a:r>
            <a:r>
              <a:rPr lang="en-GB" sz="2200" u="sng" dirty="0">
                <a:solidFill>
                  <a:srgbClr val="FF0000"/>
                </a:solidFill>
              </a:rPr>
              <a:t>development costs</a:t>
            </a:r>
            <a:r>
              <a:rPr lang="en-GB" sz="2200" dirty="0"/>
              <a:t>.</a:t>
            </a:r>
          </a:p>
          <a:p>
            <a:r>
              <a:rPr lang="en-GB" sz="2200" b="1" dirty="0">
                <a:solidFill>
                  <a:srgbClr val="00B0F0"/>
                </a:solidFill>
                <a:highlight>
                  <a:srgbClr val="FFFF00"/>
                </a:highlight>
              </a:rPr>
              <a:t>Software engineering is about </a:t>
            </a:r>
            <a:r>
              <a:rPr lang="en-GB" sz="2200" b="1" u="sng" dirty="0">
                <a:solidFill>
                  <a:srgbClr val="00B0F0"/>
                </a:solidFill>
                <a:highlight>
                  <a:srgbClr val="FFFF00"/>
                </a:highlight>
              </a:rPr>
              <a:t>cost-effective software development</a:t>
            </a:r>
            <a:r>
              <a:rPr lang="en-GB" sz="2200" b="1" dirty="0">
                <a:solidFill>
                  <a:srgbClr val="00B0F0"/>
                </a:solidFill>
                <a:highlight>
                  <a:srgbClr val="FFFF00"/>
                </a:highlight>
              </a:rPr>
              <a:t>.</a:t>
            </a:r>
          </a:p>
        </p:txBody>
      </p:sp>
    </p:spTree>
  </p:cSld>
  <p:clrMapOvr>
    <a:masterClrMapping/>
  </p:clrMapOvr>
  <p:transition spd="med">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eedle assembly insulin pump">
            <a:extLst>
              <a:ext uri="{FF2B5EF4-FFF2-40B4-BE49-F238E27FC236}">
                <a16:creationId xmlns:a16="http://schemas.microsoft.com/office/drawing/2014/main" xmlns="" id="{CF168D4D-1546-4BF3-9A6B-C492E37B77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5586" y="1955800"/>
            <a:ext cx="5963709" cy="408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069250"/>
      </p:ext>
    </p:extLst>
  </p:cSld>
  <p:clrMapOvr>
    <a:masterClrMapping/>
  </p:clrMapOvr>
  <p:transition spd="med">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lated image">
            <a:extLst>
              <a:ext uri="{FF2B5EF4-FFF2-40B4-BE49-F238E27FC236}">
                <a16:creationId xmlns:a16="http://schemas.microsoft.com/office/drawing/2014/main" xmlns="" id="{0DE460A4-FAF2-40EE-AF5C-6D36CBEBE3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0602" y="0"/>
            <a:ext cx="5619750" cy="53816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needle assembly insulin pump">
            <a:extLst>
              <a:ext uri="{FF2B5EF4-FFF2-40B4-BE49-F238E27FC236}">
                <a16:creationId xmlns:a16="http://schemas.microsoft.com/office/drawing/2014/main" xmlns="" id="{0D884211-E576-4FA4-926C-21823E1ABD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381250"/>
            <a:ext cx="5408219" cy="447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011416"/>
      </p:ext>
    </p:extLst>
  </p:cSld>
  <p:clrMapOvr>
    <a:masterClrMapping/>
  </p:clrMapOvr>
  <p:transition spd="med">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21432"/>
            <a:ext cx="7293232" cy="506412"/>
          </a:xfrm>
        </p:spPr>
        <p:txBody>
          <a:bodyPr/>
          <a:lstStyle/>
          <a:p>
            <a:pPr eaLnBrk="1" hangingPunct="1"/>
            <a:r>
              <a:rPr lang="en-GB" dirty="0"/>
              <a:t>Insulin pump hardware architecture</a:t>
            </a:r>
            <a:endParaRPr lang="en-US" dirty="0"/>
          </a:p>
        </p:txBody>
      </p:sp>
      <p:pic>
        <p:nvPicPr>
          <p:cNvPr id="4" name="Picture 3" descr="1.4 InsulinPumpHW.eps"/>
          <p:cNvPicPr>
            <a:picLocks noChangeAspect="1"/>
          </p:cNvPicPr>
          <p:nvPr/>
        </p:nvPicPr>
        <p:blipFill>
          <a:blip r:embed="rId2"/>
          <a:stretch>
            <a:fillRect/>
          </a:stretch>
        </p:blipFill>
        <p:spPr>
          <a:xfrm>
            <a:off x="162339" y="1380218"/>
            <a:ext cx="6439029" cy="4097564"/>
          </a:xfrm>
          <a:prstGeom prst="rect">
            <a:avLst/>
          </a:prstGeom>
        </p:spPr>
      </p:pic>
      <p:sp>
        <p:nvSpPr>
          <p:cNvPr id="2" name="Rectangle 1">
            <a:extLst>
              <a:ext uri="{FF2B5EF4-FFF2-40B4-BE49-F238E27FC236}">
                <a16:creationId xmlns:a16="http://schemas.microsoft.com/office/drawing/2014/main" xmlns="" id="{1FF4DFA8-5134-4D7E-9EAB-F4026E652532}"/>
              </a:ext>
            </a:extLst>
          </p:cNvPr>
          <p:cNvSpPr/>
          <p:nvPr/>
        </p:nvSpPr>
        <p:spPr>
          <a:xfrm>
            <a:off x="612912" y="1381026"/>
            <a:ext cx="1375698" cy="523220"/>
          </a:xfrm>
          <a:prstGeom prst="rect">
            <a:avLst/>
          </a:prstGeom>
        </p:spPr>
        <p:txBody>
          <a:bodyPr wrap="none">
            <a:spAutoFit/>
          </a:bodyPr>
          <a:lstStyle/>
          <a:p>
            <a:pPr algn="ctr"/>
            <a:r>
              <a:rPr lang="en-US" sz="1400" b="1" dirty="0" err="1">
                <a:solidFill>
                  <a:srgbClr val="FF0000"/>
                </a:solidFill>
              </a:rPr>
              <a:t>iğne</a:t>
            </a:r>
            <a:r>
              <a:rPr lang="en-US" sz="1400" b="1" dirty="0">
                <a:solidFill>
                  <a:srgbClr val="FF0000"/>
                </a:solidFill>
              </a:rPr>
              <a:t> </a:t>
            </a:r>
            <a:r>
              <a:rPr lang="en-US" sz="1400" b="1" dirty="0" err="1">
                <a:solidFill>
                  <a:srgbClr val="FF0000"/>
                </a:solidFill>
              </a:rPr>
              <a:t>düzeneği</a:t>
            </a:r>
            <a:endParaRPr lang="en-US" sz="1400" b="1" dirty="0">
              <a:solidFill>
                <a:srgbClr val="FF0000"/>
              </a:solidFill>
            </a:endParaRPr>
          </a:p>
          <a:p>
            <a:pPr algn="ctr"/>
            <a:r>
              <a:rPr lang="en-US" sz="1400" b="1" dirty="0" err="1">
                <a:solidFill>
                  <a:srgbClr val="FF0000"/>
                </a:solidFill>
              </a:rPr>
              <a:t>canulla</a:t>
            </a:r>
            <a:endParaRPr lang="en-US" sz="1400" b="1" dirty="0">
              <a:solidFill>
                <a:srgbClr val="FF0000"/>
              </a:solidFill>
            </a:endParaRPr>
          </a:p>
        </p:txBody>
      </p:sp>
      <p:pic>
        <p:nvPicPr>
          <p:cNvPr id="5" name="Picture 2" descr="Image result for needle assembly insulin pump">
            <a:extLst>
              <a:ext uri="{FF2B5EF4-FFF2-40B4-BE49-F238E27FC236}">
                <a16:creationId xmlns:a16="http://schemas.microsoft.com/office/drawing/2014/main" xmlns="" id="{D5812DDF-1860-4F30-9DD6-4A87DFB86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6180" y="4479234"/>
            <a:ext cx="2847819" cy="23573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GB" dirty="0"/>
              <a:t>Activity diagram of the insulin pump</a:t>
            </a:r>
            <a:endParaRPr lang="en-US" dirty="0"/>
          </a:p>
        </p:txBody>
      </p:sp>
      <p:pic>
        <p:nvPicPr>
          <p:cNvPr id="4" name="Picture 3" descr="1.5 InsulinPumpActDiag.eps"/>
          <p:cNvPicPr>
            <a:picLocks noChangeAspect="1"/>
          </p:cNvPicPr>
          <p:nvPr/>
        </p:nvPicPr>
        <p:blipFill>
          <a:blip r:embed="rId2"/>
          <a:stretch>
            <a:fillRect/>
          </a:stretch>
        </p:blipFill>
        <p:spPr>
          <a:xfrm>
            <a:off x="635000" y="1507456"/>
            <a:ext cx="7464682" cy="2556398"/>
          </a:xfrm>
          <a:prstGeom prst="rect">
            <a:avLst/>
          </a:prstGeom>
        </p:spPr>
      </p:pic>
      <p:pic>
        <p:nvPicPr>
          <p:cNvPr id="5" name="Picture 2" descr="Image result for needle assembly insulin pump">
            <a:extLst>
              <a:ext uri="{FF2B5EF4-FFF2-40B4-BE49-F238E27FC236}">
                <a16:creationId xmlns:a16="http://schemas.microsoft.com/office/drawing/2014/main" xmlns="" id="{14FD52E9-3594-4DC6-BEF3-62C9300B33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0550" y="4153672"/>
            <a:ext cx="4578350" cy="270432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xmlns="" id="{8251198E-D252-44C2-9513-97770BD0F0C2}"/>
              </a:ext>
            </a:extLst>
          </p:cNvPr>
          <p:cNvCxnSpPr>
            <a:cxnSpLocks/>
          </p:cNvCxnSpPr>
          <p:nvPr/>
        </p:nvCxnSpPr>
        <p:spPr>
          <a:xfrm flipH="1">
            <a:off x="5753100" y="2007372"/>
            <a:ext cx="330200" cy="3472678"/>
          </a:xfrm>
          <a:prstGeom prst="straightConnector1">
            <a:avLst/>
          </a:prstGeom>
          <a:ln>
            <a:solidFill>
              <a:srgbClr val="FF000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xmlns="" id="{863CCFF5-1F77-42FE-9B0C-320D79DBDB21}"/>
              </a:ext>
            </a:extLst>
          </p:cNvPr>
          <p:cNvCxnSpPr>
            <a:cxnSpLocks/>
          </p:cNvCxnSpPr>
          <p:nvPr/>
        </p:nvCxnSpPr>
        <p:spPr>
          <a:xfrm flipH="1">
            <a:off x="3016250" y="2007372"/>
            <a:ext cx="1733171" cy="2551928"/>
          </a:xfrm>
          <a:prstGeom prst="straightConnector1">
            <a:avLst/>
          </a:prstGeom>
          <a:ln>
            <a:solidFill>
              <a:srgbClr val="FF000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xmlns="" id="{7B923A0B-17B7-4162-A65F-9978BE8DB524}"/>
              </a:ext>
            </a:extLst>
          </p:cNvPr>
          <p:cNvCxnSpPr>
            <a:cxnSpLocks/>
          </p:cNvCxnSpPr>
          <p:nvPr/>
        </p:nvCxnSpPr>
        <p:spPr>
          <a:xfrm>
            <a:off x="3536950" y="3924300"/>
            <a:ext cx="1390650" cy="914400"/>
          </a:xfrm>
          <a:prstGeom prst="straightConnector1">
            <a:avLst/>
          </a:prstGeom>
          <a:ln>
            <a:solidFill>
              <a:srgbClr val="FF0000"/>
            </a:solidFill>
            <a:prstDash val="sysDot"/>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Essential high-level requirements</a:t>
            </a:r>
            <a:br>
              <a:rPr lang="en-US" dirty="0"/>
            </a:br>
            <a:r>
              <a:rPr lang="en-US" i="1" dirty="0">
                <a:solidFill>
                  <a:srgbClr val="FF0000"/>
                </a:solidFill>
              </a:rPr>
              <a:t>Customer Expectations:</a:t>
            </a:r>
          </a:p>
        </p:txBody>
      </p:sp>
      <p:sp>
        <p:nvSpPr>
          <p:cNvPr id="3" name="Content Placeholder 2"/>
          <p:cNvSpPr>
            <a:spLocks noGrp="1"/>
          </p:cNvSpPr>
          <p:nvPr>
            <p:ph idx="1"/>
          </p:nvPr>
        </p:nvSpPr>
        <p:spPr/>
        <p:txBody>
          <a:bodyPr/>
          <a:lstStyle/>
          <a:p>
            <a:pPr algn="just"/>
            <a:r>
              <a:rPr lang="en-GB" dirty="0"/>
              <a:t>The </a:t>
            </a:r>
            <a:r>
              <a:rPr lang="en-GB" b="1" u="sng" dirty="0"/>
              <a:t>system shall be </a:t>
            </a:r>
            <a:r>
              <a:rPr lang="en-GB" b="1" u="sng" dirty="0">
                <a:highlight>
                  <a:srgbClr val="FFFF00"/>
                </a:highlight>
              </a:rPr>
              <a:t>available</a:t>
            </a:r>
            <a:r>
              <a:rPr lang="en-GB" dirty="0"/>
              <a:t> to deliver insulin when insulin is required. </a:t>
            </a:r>
          </a:p>
          <a:p>
            <a:pPr algn="just"/>
            <a:r>
              <a:rPr lang="en-GB" dirty="0"/>
              <a:t>The </a:t>
            </a:r>
            <a:r>
              <a:rPr lang="en-GB" b="1" u="sng" dirty="0"/>
              <a:t>system shall perform </a:t>
            </a:r>
            <a:r>
              <a:rPr lang="en-GB" b="1" u="sng" dirty="0">
                <a:highlight>
                  <a:srgbClr val="FFFF00"/>
                </a:highlight>
              </a:rPr>
              <a:t>reliably</a:t>
            </a:r>
            <a:r>
              <a:rPr lang="en-GB" b="1" u="sng" dirty="0"/>
              <a:t> and </a:t>
            </a:r>
            <a:r>
              <a:rPr lang="en-GB" b="1" u="sng" dirty="0">
                <a:highlight>
                  <a:srgbClr val="FFFF00"/>
                </a:highlight>
              </a:rPr>
              <a:t>deliver</a:t>
            </a:r>
            <a:r>
              <a:rPr lang="en-GB" dirty="0"/>
              <a:t> the correct amount of insulin to counteract the current level of blood sugar.</a:t>
            </a:r>
          </a:p>
          <a:p>
            <a:pPr algn="just"/>
            <a:r>
              <a:rPr lang="en-GB" dirty="0"/>
              <a:t>The </a:t>
            </a:r>
            <a:r>
              <a:rPr lang="en-GB" b="1" u="sng" dirty="0"/>
              <a:t>system must therefore be </a:t>
            </a:r>
            <a:r>
              <a:rPr lang="en-GB" b="1" u="sng" dirty="0">
                <a:highlight>
                  <a:srgbClr val="FFFF00"/>
                </a:highlight>
              </a:rPr>
              <a:t>designed and implemented </a:t>
            </a:r>
            <a:r>
              <a:rPr lang="en-GB" dirty="0"/>
              <a:t>to ensure that the system always meets these requirements. </a:t>
            </a:r>
            <a:endParaRPr lang="en-US" dirty="0"/>
          </a:p>
        </p:txBody>
      </p:sp>
    </p:spTree>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2-Mentcare: A patient information system for mental health care</a:t>
            </a:r>
          </a:p>
        </p:txBody>
      </p:sp>
      <p:sp>
        <p:nvSpPr>
          <p:cNvPr id="3" name="Content Placeholder 2"/>
          <p:cNvSpPr>
            <a:spLocks noGrp="1"/>
          </p:cNvSpPr>
          <p:nvPr>
            <p:ph idx="1"/>
          </p:nvPr>
        </p:nvSpPr>
        <p:spPr>
          <a:xfrm>
            <a:off x="260350" y="1600200"/>
            <a:ext cx="8426450" cy="4794250"/>
          </a:xfrm>
        </p:spPr>
        <p:txBody>
          <a:bodyPr/>
          <a:lstStyle/>
          <a:p>
            <a:pPr algn="just"/>
            <a:r>
              <a:rPr lang="en-GB" dirty="0"/>
              <a:t>A </a:t>
            </a:r>
            <a:r>
              <a:rPr lang="en-GB" b="1" u="sng" dirty="0"/>
              <a:t>patient information system</a:t>
            </a:r>
            <a:r>
              <a:rPr lang="en-GB" dirty="0"/>
              <a:t> to </a:t>
            </a:r>
            <a:r>
              <a:rPr lang="en-GB" b="1" u="sng" dirty="0"/>
              <a:t>support mental health care</a:t>
            </a:r>
            <a:r>
              <a:rPr lang="en-GB" dirty="0"/>
              <a:t> is a </a:t>
            </a:r>
            <a:r>
              <a:rPr lang="en-GB" dirty="0">
                <a:highlight>
                  <a:srgbClr val="FFFF00"/>
                </a:highlight>
              </a:rPr>
              <a:t>Medical Information System</a:t>
            </a:r>
            <a:r>
              <a:rPr lang="en-GB" dirty="0"/>
              <a:t> that </a:t>
            </a:r>
            <a:r>
              <a:rPr lang="tr-TR" dirty="0" err="1"/>
              <a:t>keeps</a:t>
            </a:r>
            <a:r>
              <a:rPr lang="en-GB" dirty="0"/>
              <a:t> information about </a:t>
            </a:r>
            <a:r>
              <a:rPr lang="en-GB" b="1" dirty="0">
                <a:solidFill>
                  <a:srgbClr val="FF0000"/>
                </a:solidFill>
              </a:rPr>
              <a:t>patients suffering from mental health problems</a:t>
            </a:r>
            <a:r>
              <a:rPr lang="en-GB" dirty="0"/>
              <a:t> and the </a:t>
            </a:r>
            <a:r>
              <a:rPr lang="en-GB" b="1" dirty="0">
                <a:solidFill>
                  <a:srgbClr val="FF0000"/>
                </a:solidFill>
              </a:rPr>
              <a:t>treatments</a:t>
            </a:r>
            <a:r>
              <a:rPr lang="en-GB" dirty="0"/>
              <a:t> that they have received.</a:t>
            </a:r>
          </a:p>
          <a:p>
            <a:pPr algn="just"/>
            <a:r>
              <a:rPr lang="en-GB" dirty="0"/>
              <a:t>Most mental health patients </a:t>
            </a:r>
            <a:r>
              <a:rPr lang="en-GB" b="1" u="sng" dirty="0"/>
              <a:t>do not require </a:t>
            </a:r>
            <a:r>
              <a:rPr lang="en-GB" b="1" u="sng" dirty="0">
                <a:solidFill>
                  <a:srgbClr val="FF0000"/>
                </a:solidFill>
              </a:rPr>
              <a:t>dedicated hospital treatment</a:t>
            </a:r>
            <a:r>
              <a:rPr lang="en-GB" dirty="0"/>
              <a:t> but </a:t>
            </a:r>
            <a:r>
              <a:rPr lang="en-GB" b="1" u="sng" dirty="0">
                <a:solidFill>
                  <a:srgbClr val="FF0000"/>
                </a:solidFill>
              </a:rPr>
              <a:t>need to attend specialist clinics </a:t>
            </a:r>
            <a:r>
              <a:rPr lang="en-GB" dirty="0"/>
              <a:t>regularly where </a:t>
            </a:r>
            <a:r>
              <a:rPr lang="en-GB" b="1" u="sng" dirty="0"/>
              <a:t>they can meet a doctor</a:t>
            </a:r>
            <a:r>
              <a:rPr lang="en-GB" dirty="0"/>
              <a:t> who has detailed knowledge of their problems. </a:t>
            </a:r>
          </a:p>
          <a:p>
            <a:pPr algn="just"/>
            <a:r>
              <a:rPr lang="en-GB" dirty="0"/>
              <a:t>To make it </a:t>
            </a:r>
            <a:r>
              <a:rPr lang="en-GB" b="1" u="sng" dirty="0"/>
              <a:t>easier for patients to attend</a:t>
            </a:r>
            <a:r>
              <a:rPr lang="en-GB" dirty="0"/>
              <a:t>, these </a:t>
            </a:r>
            <a:r>
              <a:rPr lang="en-GB" b="1" u="sng" dirty="0"/>
              <a:t>clinics are not just run</a:t>
            </a:r>
            <a:r>
              <a:rPr lang="en-GB" dirty="0"/>
              <a:t> in hospitals. They may also be held in </a:t>
            </a:r>
            <a:r>
              <a:rPr lang="en-GB" b="1" u="sng" dirty="0">
                <a:solidFill>
                  <a:srgbClr val="FF0000"/>
                </a:solidFill>
              </a:rPr>
              <a:t>local medical practices or community centres</a:t>
            </a:r>
            <a:r>
              <a:rPr lang="en-GB" dirty="0"/>
              <a:t> (</a:t>
            </a:r>
            <a:r>
              <a:rPr lang="en-GB" dirty="0" err="1"/>
              <a:t>toplum</a:t>
            </a:r>
            <a:r>
              <a:rPr lang="en-GB" dirty="0"/>
              <a:t> </a:t>
            </a:r>
            <a:r>
              <a:rPr lang="en-GB" dirty="0" err="1"/>
              <a:t>merkezleri,sağlık</a:t>
            </a:r>
            <a:r>
              <a:rPr lang="en-GB" dirty="0"/>
              <a:t> </a:t>
            </a:r>
            <a:r>
              <a:rPr lang="en-GB" dirty="0" err="1"/>
              <a:t>ocağı</a:t>
            </a:r>
            <a:r>
              <a:rPr lang="en-GB" dirty="0"/>
              <a:t> </a:t>
            </a:r>
            <a:r>
              <a:rPr lang="en-GB" dirty="0" err="1"/>
              <a:t>vb</a:t>
            </a:r>
            <a:r>
              <a:rPr lang="en-GB" dirty="0"/>
              <a:t>). </a:t>
            </a:r>
            <a:endParaRPr lang="en-US" dirty="0"/>
          </a:p>
        </p:txBody>
      </p:sp>
    </p:spTree>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auto">
          <a:xfrm>
            <a:off x="457200" y="274638"/>
            <a:ext cx="7293232" cy="1143000"/>
          </a:xfrm>
          <a:prstGeom prst="rect">
            <a:avLst/>
          </a:prstGeom>
          <a:noFill/>
          <a:ln w="9525">
            <a:noFill/>
            <a:miter lim="800000"/>
            <a:headEnd/>
            <a:tailEnd/>
          </a:ln>
        </p:spPr>
        <p:txBody>
          <a:bodyPr wrap="square" anchor="ctr">
            <a:normAutofit/>
          </a:bodyPr>
          <a:lstStyle/>
          <a:p>
            <a:r>
              <a:rPr lang="en-US" dirty="0"/>
              <a:t>Mentcare</a:t>
            </a:r>
          </a:p>
        </p:txBody>
      </p:sp>
      <p:pic>
        <p:nvPicPr>
          <p:cNvPr id="4" name="Picture 2" descr="Image result for Mentcare is an information system that is intended for use in clinics">
            <a:extLst>
              <a:ext uri="{FF2B5EF4-FFF2-40B4-BE49-F238E27FC236}">
                <a16:creationId xmlns:a16="http://schemas.microsoft.com/office/drawing/2014/main" xmlns="" id="{2BB9CB34-7212-462D-B1AE-71A4B34BAEF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1876" y="2166514"/>
            <a:ext cx="4038600" cy="3393334"/>
          </a:xfrm>
          <a:prstGeom prst="rect">
            <a:avLst/>
          </a:prstGeom>
          <a:solidFill>
            <a:srgbClr val="FFFFFF"/>
          </a:solidFill>
        </p:spPr>
      </p:pic>
      <p:sp>
        <p:nvSpPr>
          <p:cNvPr id="3" name="Content Placeholder 2"/>
          <p:cNvSpPr>
            <a:spLocks noGrp="1"/>
          </p:cNvSpPr>
          <p:nvPr>
            <p:ph sz="half" idx="2"/>
          </p:nvPr>
        </p:nvSpPr>
        <p:spPr>
          <a:xfrm>
            <a:off x="4572000" y="1463675"/>
            <a:ext cx="4350124" cy="5257800"/>
          </a:xfrm>
          <a:prstGeom prst="rect">
            <a:avLst/>
          </a:prstGeom>
        </p:spPr>
        <p:txBody>
          <a:bodyPr>
            <a:normAutofit/>
          </a:bodyPr>
          <a:lstStyle/>
          <a:p>
            <a:pPr algn="just">
              <a:lnSpc>
                <a:spcPct val="90000"/>
              </a:lnSpc>
            </a:pPr>
            <a:r>
              <a:rPr lang="en-GB" sz="2100" dirty="0" err="1"/>
              <a:t>Mentcare</a:t>
            </a:r>
            <a:r>
              <a:rPr lang="en-GB" sz="2100" dirty="0"/>
              <a:t> </a:t>
            </a:r>
            <a:r>
              <a:rPr lang="en-GB" sz="2100" b="1" u="sng" dirty="0"/>
              <a:t>is an </a:t>
            </a:r>
            <a:r>
              <a:rPr lang="tr-TR" sz="2100" b="1" u="sng" dirty="0"/>
              <a:t>IS </a:t>
            </a:r>
            <a:r>
              <a:rPr lang="en-GB" sz="2100" dirty="0"/>
              <a:t>that is intended for use in clinics. </a:t>
            </a:r>
          </a:p>
          <a:p>
            <a:pPr algn="just">
              <a:lnSpc>
                <a:spcPct val="90000"/>
              </a:lnSpc>
            </a:pPr>
            <a:endParaRPr lang="en-GB" sz="2100" dirty="0"/>
          </a:p>
          <a:p>
            <a:pPr algn="just">
              <a:lnSpc>
                <a:spcPct val="90000"/>
              </a:lnSpc>
            </a:pPr>
            <a:r>
              <a:rPr lang="en-GB" sz="2100" dirty="0"/>
              <a:t>It makes </a:t>
            </a:r>
            <a:r>
              <a:rPr lang="en-GB" sz="2100" b="1" u="sng" dirty="0"/>
              <a:t>use of a centralized database of patient information</a:t>
            </a:r>
            <a:r>
              <a:rPr lang="en-GB" sz="2100" dirty="0"/>
              <a:t> but </a:t>
            </a:r>
            <a:r>
              <a:rPr lang="en-GB" sz="2100" b="1" u="sng" dirty="0"/>
              <a:t>has also</a:t>
            </a:r>
            <a:r>
              <a:rPr lang="en-GB" sz="2100" dirty="0"/>
              <a:t> been designed to </a:t>
            </a:r>
            <a:r>
              <a:rPr lang="en-GB" sz="2100" b="1" u="sng" dirty="0"/>
              <a:t>run on a PC</a:t>
            </a:r>
            <a:r>
              <a:rPr lang="en-GB" sz="2100" dirty="0"/>
              <a:t>, so that it may be accessed and used from sites that do not have secure network connectivity.</a:t>
            </a:r>
          </a:p>
          <a:p>
            <a:pPr algn="just">
              <a:lnSpc>
                <a:spcPct val="90000"/>
              </a:lnSpc>
            </a:pPr>
            <a:endParaRPr lang="en-GB" sz="2100" b="1" u="sng" dirty="0"/>
          </a:p>
          <a:p>
            <a:pPr algn="just">
              <a:lnSpc>
                <a:spcPct val="90000"/>
              </a:lnSpc>
            </a:pPr>
            <a:r>
              <a:rPr lang="en-GB" sz="2100" b="1" u="sng" dirty="0"/>
              <a:t>When the local systems have secure network access</a:t>
            </a:r>
            <a:r>
              <a:rPr lang="en-GB" sz="2100" dirty="0"/>
              <a:t>, they use patient information in the database, </a:t>
            </a:r>
            <a:r>
              <a:rPr lang="en-GB" sz="2100" b="1" u="sng" dirty="0"/>
              <a:t>but they can download and use local copies of patient records</a:t>
            </a:r>
            <a:r>
              <a:rPr lang="en-GB" sz="2100" dirty="0"/>
              <a:t> when they are disconnected.</a:t>
            </a:r>
            <a:endParaRPr lang="en-US" sz="2100" dirty="0"/>
          </a:p>
        </p:txBody>
      </p:sp>
    </p:spTree>
  </p:cSld>
  <p:clrMapOvr>
    <a:masterClrMapping/>
  </p:clrMapOvr>
  <p:transition spd="med">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Mentcare</a:t>
            </a:r>
            <a:r>
              <a:rPr lang="en-US" dirty="0"/>
              <a:t> system goals</a:t>
            </a:r>
          </a:p>
        </p:txBody>
      </p:sp>
      <p:sp>
        <p:nvSpPr>
          <p:cNvPr id="3" name="Content Placeholder 2"/>
          <p:cNvSpPr>
            <a:spLocks noGrp="1"/>
          </p:cNvSpPr>
          <p:nvPr>
            <p:ph idx="1"/>
          </p:nvPr>
        </p:nvSpPr>
        <p:spPr>
          <a:xfrm>
            <a:off x="302654" y="1600200"/>
            <a:ext cx="8416343" cy="4525963"/>
          </a:xfrm>
        </p:spPr>
        <p:txBody>
          <a:bodyPr/>
          <a:lstStyle/>
          <a:p>
            <a:pPr algn="just"/>
            <a:r>
              <a:rPr lang="en-GB" b="1" u="sng" dirty="0"/>
              <a:t>To generate management information</a:t>
            </a:r>
            <a:r>
              <a:rPr lang="en-GB" dirty="0"/>
              <a:t> that </a:t>
            </a:r>
            <a:r>
              <a:rPr lang="en-GB" b="1" u="sng" dirty="0">
                <a:highlight>
                  <a:srgbClr val="FFFF00"/>
                </a:highlight>
              </a:rPr>
              <a:t>allows</a:t>
            </a:r>
            <a:r>
              <a:rPr lang="en-GB" dirty="0"/>
              <a:t> </a:t>
            </a:r>
            <a:r>
              <a:rPr lang="en-GB" b="1" u="sng" dirty="0"/>
              <a:t>health service managers to assess performance</a:t>
            </a:r>
            <a:r>
              <a:rPr lang="en-GB" dirty="0"/>
              <a:t> against local and government targets.</a:t>
            </a:r>
          </a:p>
          <a:p>
            <a:pPr algn="just"/>
            <a:r>
              <a:rPr lang="en-GB" dirty="0"/>
              <a:t>To </a:t>
            </a:r>
            <a:r>
              <a:rPr lang="en-GB" b="1" u="sng" dirty="0"/>
              <a:t>provide medical staff with timely information</a:t>
            </a:r>
            <a:r>
              <a:rPr lang="en-GB" dirty="0"/>
              <a:t> to </a:t>
            </a:r>
            <a:r>
              <a:rPr lang="en-GB" b="1" u="sng" dirty="0"/>
              <a:t>support the treatment</a:t>
            </a:r>
            <a:r>
              <a:rPr lang="en-GB" dirty="0"/>
              <a:t> of patients.</a:t>
            </a:r>
          </a:p>
          <a:p>
            <a:endParaRPr lang="en-US" dirty="0"/>
          </a:p>
        </p:txBody>
      </p:sp>
    </p:spTree>
  </p:cSld>
  <p:clrMapOvr>
    <a:masterClrMapping/>
  </p:clrMapOvr>
  <p:transition spd="med">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GB" dirty="0"/>
              <a:t>The organization of the Mentcare system</a:t>
            </a:r>
            <a:endParaRPr lang="en-US" dirty="0"/>
          </a:p>
        </p:txBody>
      </p:sp>
      <p:pic>
        <p:nvPicPr>
          <p:cNvPr id="2" name="Picture 1" descr="1.6 MHC-PM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0178" y="1538916"/>
            <a:ext cx="5522382" cy="4637845"/>
          </a:xfrm>
          <a:prstGeom prst="rect">
            <a:avLst/>
          </a:prstGeom>
        </p:spPr>
      </p:pic>
      <p:sp>
        <p:nvSpPr>
          <p:cNvPr id="3" name="TextBox 2">
            <a:extLst>
              <a:ext uri="{FF2B5EF4-FFF2-40B4-BE49-F238E27FC236}">
                <a16:creationId xmlns:a16="http://schemas.microsoft.com/office/drawing/2014/main" xmlns="" id="{1642A305-3D3B-4E36-BD72-FC681EC1F036}"/>
              </a:ext>
            </a:extLst>
          </p:cNvPr>
          <p:cNvSpPr txBox="1"/>
          <p:nvPr/>
        </p:nvSpPr>
        <p:spPr>
          <a:xfrm>
            <a:off x="1943100" y="6298040"/>
            <a:ext cx="5519460" cy="369332"/>
          </a:xfrm>
          <a:prstGeom prst="rect">
            <a:avLst/>
          </a:prstGeom>
          <a:noFill/>
        </p:spPr>
        <p:txBody>
          <a:bodyPr wrap="none" rtlCol="0">
            <a:spAutoFit/>
          </a:bodyPr>
          <a:lstStyle/>
          <a:p>
            <a:r>
              <a:rPr lang="en-US" b="1" dirty="0">
                <a:solidFill>
                  <a:srgbClr val="FF0000"/>
                </a:solidFill>
              </a:rPr>
              <a:t>An example for client-server architectural model</a:t>
            </a:r>
          </a:p>
        </p:txBody>
      </p:sp>
    </p:spTree>
  </p:cSld>
  <p:clrMapOvr>
    <a:masterClrMapping/>
  </p:clrMapOvr>
  <p:transition spd="med">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features of the Mentcare system</a:t>
            </a:r>
          </a:p>
        </p:txBody>
      </p:sp>
      <p:sp>
        <p:nvSpPr>
          <p:cNvPr id="3" name="Content Placeholder 2"/>
          <p:cNvSpPr>
            <a:spLocks noGrp="1"/>
          </p:cNvSpPr>
          <p:nvPr>
            <p:ph idx="1"/>
          </p:nvPr>
        </p:nvSpPr>
        <p:spPr>
          <a:xfrm>
            <a:off x="265154" y="1406681"/>
            <a:ext cx="8613692" cy="5213350"/>
          </a:xfrm>
        </p:spPr>
        <p:txBody>
          <a:bodyPr/>
          <a:lstStyle/>
          <a:p>
            <a:pPr algn="just"/>
            <a:r>
              <a:rPr lang="en-GB" b="1" dirty="0">
                <a:highlight>
                  <a:srgbClr val="FFFF00"/>
                </a:highlight>
              </a:rPr>
              <a:t>Individual care management </a:t>
            </a:r>
          </a:p>
          <a:p>
            <a:pPr lvl="1" algn="just"/>
            <a:r>
              <a:rPr lang="en-GB" dirty="0"/>
              <a:t>Clinicians can </a:t>
            </a:r>
            <a:r>
              <a:rPr lang="en-GB" u="sng" dirty="0">
                <a:solidFill>
                  <a:srgbClr val="FF0000"/>
                </a:solidFill>
              </a:rPr>
              <a:t>create </a:t>
            </a:r>
            <a:r>
              <a:rPr lang="en-GB" dirty="0"/>
              <a:t>records for patients, </a:t>
            </a:r>
            <a:r>
              <a:rPr lang="en-GB" u="sng" dirty="0">
                <a:solidFill>
                  <a:srgbClr val="FF0000"/>
                </a:solidFill>
              </a:rPr>
              <a:t>edit</a:t>
            </a:r>
            <a:r>
              <a:rPr lang="en-GB" dirty="0"/>
              <a:t> the information in the system, </a:t>
            </a:r>
            <a:r>
              <a:rPr lang="en-GB" u="sng" dirty="0">
                <a:solidFill>
                  <a:srgbClr val="FF0000"/>
                </a:solidFill>
              </a:rPr>
              <a:t>view</a:t>
            </a:r>
            <a:r>
              <a:rPr lang="en-GB" dirty="0"/>
              <a:t> patient history, etc.</a:t>
            </a:r>
          </a:p>
          <a:p>
            <a:pPr lvl="1" algn="just"/>
            <a:r>
              <a:rPr lang="en-GB" dirty="0"/>
              <a:t>The system </a:t>
            </a:r>
            <a:r>
              <a:rPr lang="en-GB" u="sng" dirty="0">
                <a:solidFill>
                  <a:srgbClr val="FF0000"/>
                </a:solidFill>
              </a:rPr>
              <a:t>supports/show data summaries</a:t>
            </a:r>
            <a:r>
              <a:rPr lang="en-GB" dirty="0"/>
              <a:t> so that doctors can quickly learn about the key problems and treatments that have been prescribed.</a:t>
            </a:r>
          </a:p>
          <a:p>
            <a:pPr algn="just"/>
            <a:r>
              <a:rPr lang="en-GB" b="1" dirty="0">
                <a:highlight>
                  <a:srgbClr val="FFFF00"/>
                </a:highlight>
              </a:rPr>
              <a:t>Patient monitoring </a:t>
            </a:r>
          </a:p>
          <a:p>
            <a:pPr lvl="1" algn="just"/>
            <a:r>
              <a:rPr lang="en-GB" dirty="0"/>
              <a:t>The system </a:t>
            </a:r>
            <a:r>
              <a:rPr lang="en-GB" u="sng" dirty="0">
                <a:solidFill>
                  <a:srgbClr val="FF0000"/>
                </a:solidFill>
              </a:rPr>
              <a:t>monitors the records of patients</a:t>
            </a:r>
            <a:r>
              <a:rPr lang="en-GB" dirty="0"/>
              <a:t> that are involved in treatment and </a:t>
            </a:r>
            <a:r>
              <a:rPr lang="en-GB" u="sng" dirty="0">
                <a:solidFill>
                  <a:srgbClr val="FF0000"/>
                </a:solidFill>
              </a:rPr>
              <a:t>issues warnings</a:t>
            </a:r>
            <a:r>
              <a:rPr lang="en-GB" dirty="0"/>
              <a:t> if problems are detected. </a:t>
            </a:r>
          </a:p>
          <a:p>
            <a:pPr algn="just"/>
            <a:r>
              <a:rPr lang="en-GB" b="1" dirty="0">
                <a:highlight>
                  <a:srgbClr val="FFFF00"/>
                </a:highlight>
              </a:rPr>
              <a:t>Administrative reporting </a:t>
            </a:r>
          </a:p>
          <a:p>
            <a:pPr lvl="1" algn="just"/>
            <a:r>
              <a:rPr lang="en-GB" sz="1800" dirty="0"/>
              <a:t>The system </a:t>
            </a:r>
            <a:r>
              <a:rPr lang="en-GB" sz="1800" u="sng" dirty="0">
                <a:solidFill>
                  <a:srgbClr val="FF0000"/>
                </a:solidFill>
              </a:rPr>
              <a:t>generates monthly management reports</a:t>
            </a:r>
            <a:r>
              <a:rPr lang="en-GB" sz="1800" dirty="0"/>
              <a:t> showing;</a:t>
            </a:r>
          </a:p>
          <a:p>
            <a:pPr lvl="2" algn="just"/>
            <a:r>
              <a:rPr lang="en-GB" sz="1400" dirty="0"/>
              <a:t>the number of patients treated at each clinic,</a:t>
            </a:r>
          </a:p>
          <a:p>
            <a:pPr lvl="2" algn="just"/>
            <a:r>
              <a:rPr lang="en-GB" sz="1400" dirty="0"/>
              <a:t>the number of patients who have entered and left the care system,</a:t>
            </a:r>
          </a:p>
          <a:p>
            <a:pPr lvl="2" algn="just"/>
            <a:r>
              <a:rPr lang="en-GB" sz="1400" dirty="0"/>
              <a:t>number of patients sectioned, </a:t>
            </a:r>
          </a:p>
          <a:p>
            <a:pPr lvl="2" algn="just"/>
            <a:r>
              <a:rPr lang="en-GB" sz="1400" dirty="0"/>
              <a:t>the drugs prescribed and their costs, etc. </a:t>
            </a:r>
            <a:endParaRPr lang="en-US" sz="1400" dirty="0"/>
          </a:p>
        </p:txBody>
      </p:sp>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project failure</a:t>
            </a:r>
          </a:p>
        </p:txBody>
      </p:sp>
      <p:sp>
        <p:nvSpPr>
          <p:cNvPr id="3" name="Content Placeholder 2"/>
          <p:cNvSpPr>
            <a:spLocks noGrp="1"/>
          </p:cNvSpPr>
          <p:nvPr>
            <p:ph idx="1"/>
          </p:nvPr>
        </p:nvSpPr>
        <p:spPr>
          <a:xfrm>
            <a:off x="129653" y="1455169"/>
            <a:ext cx="9014347" cy="5266306"/>
          </a:xfrm>
        </p:spPr>
        <p:txBody>
          <a:bodyPr/>
          <a:lstStyle/>
          <a:p>
            <a:r>
              <a:rPr lang="en-US" sz="2200" dirty="0"/>
              <a:t>Due to increased competition in markets, we know that </a:t>
            </a:r>
            <a:r>
              <a:rPr lang="en-US" sz="2200" u="sng" dirty="0">
                <a:solidFill>
                  <a:srgbClr val="FF0000"/>
                </a:solidFill>
              </a:rPr>
              <a:t>the SW products complexity is increasing</a:t>
            </a:r>
            <a:r>
              <a:rPr lang="en-US" sz="2200" dirty="0">
                <a:solidFill>
                  <a:srgbClr val="FF0000"/>
                </a:solidFill>
              </a:rPr>
              <a:t> </a:t>
            </a:r>
            <a:r>
              <a:rPr lang="en-US" sz="2200" dirty="0"/>
              <a:t>day by day. </a:t>
            </a:r>
          </a:p>
          <a:p>
            <a:r>
              <a:rPr lang="en-GB" sz="2200" dirty="0"/>
              <a:t>New software engineering techniques </a:t>
            </a:r>
            <a:r>
              <a:rPr lang="en-GB" sz="2200" u="sng" dirty="0"/>
              <a:t>help us</a:t>
            </a:r>
            <a:r>
              <a:rPr lang="en-GB" sz="2200" dirty="0"/>
              <a:t>:</a:t>
            </a:r>
          </a:p>
          <a:p>
            <a:pPr lvl="2"/>
            <a:r>
              <a:rPr lang="en-GB" sz="2200" u="sng" dirty="0">
                <a:solidFill>
                  <a:srgbClr val="FF0000"/>
                </a:solidFill>
              </a:rPr>
              <a:t>To create larger systems,</a:t>
            </a:r>
          </a:p>
          <a:p>
            <a:pPr lvl="2"/>
            <a:r>
              <a:rPr lang="en-GB" sz="2200" u="sng" dirty="0">
                <a:solidFill>
                  <a:srgbClr val="FF0000"/>
                </a:solidFill>
              </a:rPr>
              <a:t>To create more complex systems,</a:t>
            </a:r>
          </a:p>
          <a:p>
            <a:pPr lvl="2"/>
            <a:r>
              <a:rPr lang="en-GB" sz="2200" u="sng" dirty="0">
                <a:solidFill>
                  <a:srgbClr val="FF0000"/>
                </a:solidFill>
              </a:rPr>
              <a:t>Satisfy the demands changes in many sectors. </a:t>
            </a:r>
          </a:p>
          <a:p>
            <a:r>
              <a:rPr lang="en-US" sz="2200" dirty="0"/>
              <a:t>Therefore, many sectors expectations: </a:t>
            </a:r>
          </a:p>
          <a:p>
            <a:pPr lvl="2"/>
            <a:r>
              <a:rPr lang="en-US" sz="2200" dirty="0"/>
              <a:t>SWs </a:t>
            </a:r>
            <a:r>
              <a:rPr lang="en-US" sz="2200" b="1" u="sng" dirty="0">
                <a:solidFill>
                  <a:srgbClr val="FF0000"/>
                </a:solidFill>
              </a:rPr>
              <a:t>have to be built</a:t>
            </a:r>
            <a:r>
              <a:rPr lang="en-US" sz="2200" b="1" dirty="0">
                <a:solidFill>
                  <a:srgbClr val="FF0000"/>
                </a:solidFill>
              </a:rPr>
              <a:t> </a:t>
            </a:r>
            <a:r>
              <a:rPr lang="en-US" sz="2200" dirty="0"/>
              <a:t>and</a:t>
            </a:r>
            <a:r>
              <a:rPr lang="en-US" sz="2200" b="1" dirty="0">
                <a:solidFill>
                  <a:srgbClr val="FF0000"/>
                </a:solidFill>
              </a:rPr>
              <a:t> </a:t>
            </a:r>
            <a:r>
              <a:rPr lang="en-US" sz="2200" b="1" u="sng" dirty="0">
                <a:solidFill>
                  <a:srgbClr val="FF0000"/>
                </a:solidFill>
              </a:rPr>
              <a:t>delivered</a:t>
            </a:r>
            <a:r>
              <a:rPr lang="en-US" sz="2200" b="1" dirty="0">
                <a:solidFill>
                  <a:srgbClr val="FF0000"/>
                </a:solidFill>
              </a:rPr>
              <a:t> </a:t>
            </a:r>
            <a:r>
              <a:rPr lang="en-US" sz="2200" dirty="0"/>
              <a:t>more</a:t>
            </a:r>
            <a:r>
              <a:rPr lang="en-US" sz="2200" b="1" dirty="0">
                <a:solidFill>
                  <a:srgbClr val="FF0000"/>
                </a:solidFill>
              </a:rPr>
              <a:t> </a:t>
            </a:r>
            <a:r>
              <a:rPr lang="en-US" sz="2200" b="1" u="sng" dirty="0">
                <a:solidFill>
                  <a:srgbClr val="FF0000"/>
                </a:solidFill>
              </a:rPr>
              <a:t>quickly</a:t>
            </a:r>
            <a:r>
              <a:rPr lang="en-US" sz="2200" dirty="0"/>
              <a:t>; </a:t>
            </a:r>
          </a:p>
          <a:p>
            <a:pPr lvl="2"/>
            <a:r>
              <a:rPr lang="en-US" sz="2200" b="1" u="sng" dirty="0">
                <a:solidFill>
                  <a:srgbClr val="FF0000"/>
                </a:solidFill>
              </a:rPr>
              <a:t>Larger</a:t>
            </a:r>
            <a:r>
              <a:rPr lang="en-US" sz="2200" dirty="0"/>
              <a:t> and </a:t>
            </a:r>
            <a:r>
              <a:rPr lang="en-US" sz="2200" b="1" u="sng" dirty="0">
                <a:solidFill>
                  <a:srgbClr val="FF0000"/>
                </a:solidFill>
              </a:rPr>
              <a:t>more complex</a:t>
            </a:r>
            <a:r>
              <a:rPr lang="en-US" sz="2200" b="1" dirty="0">
                <a:solidFill>
                  <a:srgbClr val="FF0000"/>
                </a:solidFill>
              </a:rPr>
              <a:t> </a:t>
            </a:r>
            <a:r>
              <a:rPr lang="en-US" sz="2200" dirty="0"/>
              <a:t>SWs are required; </a:t>
            </a:r>
          </a:p>
          <a:p>
            <a:pPr lvl="2"/>
            <a:r>
              <a:rPr lang="en-US" sz="2200" dirty="0"/>
              <a:t>SWs </a:t>
            </a:r>
            <a:r>
              <a:rPr lang="en-US" sz="2200" u="sng" dirty="0"/>
              <a:t>must</a:t>
            </a:r>
            <a:r>
              <a:rPr lang="en-US" sz="2200" dirty="0"/>
              <a:t> </a:t>
            </a:r>
            <a:r>
              <a:rPr lang="en-US" sz="2200" b="1" u="sng" dirty="0">
                <a:solidFill>
                  <a:srgbClr val="FF0000"/>
                </a:solidFill>
              </a:rPr>
              <a:t>have new capabilities/features.</a:t>
            </a:r>
          </a:p>
          <a:p>
            <a:pPr lvl="3"/>
            <a:r>
              <a:rPr lang="en-US" sz="2200" dirty="0"/>
              <a:t>These features were </a:t>
            </a:r>
            <a:r>
              <a:rPr lang="en-US" sz="2200" b="1" u="sng" dirty="0"/>
              <a:t>previously considered</a:t>
            </a:r>
            <a:r>
              <a:rPr lang="en-US" sz="2200" dirty="0"/>
              <a:t> to be </a:t>
            </a:r>
            <a:r>
              <a:rPr lang="en-US" sz="2200" b="1" u="sng" dirty="0"/>
              <a:t>impossible</a:t>
            </a:r>
            <a:r>
              <a:rPr lang="en-US" sz="2000" dirty="0"/>
              <a:t>.</a:t>
            </a:r>
          </a:p>
        </p:txBody>
      </p:sp>
    </p:spTree>
    <p:extLst>
      <p:ext uri="{BB962C8B-B14F-4D97-AF65-F5344CB8AC3E}">
        <p14:creationId xmlns:p14="http://schemas.microsoft.com/office/powerpoint/2010/main" val="1121805179"/>
      </p:ext>
    </p:extLst>
  </p:cSld>
  <p:clrMapOvr>
    <a:masterClrMapping/>
  </p:clrMapOvr>
  <p:transition spd="med">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Mentcare system concerns</a:t>
            </a:r>
          </a:p>
        </p:txBody>
      </p:sp>
      <p:sp>
        <p:nvSpPr>
          <p:cNvPr id="3" name="Content Placeholder 2"/>
          <p:cNvSpPr>
            <a:spLocks noGrp="1"/>
          </p:cNvSpPr>
          <p:nvPr>
            <p:ph idx="1"/>
          </p:nvPr>
        </p:nvSpPr>
        <p:spPr>
          <a:xfrm>
            <a:off x="158750" y="1600200"/>
            <a:ext cx="8362950" cy="4525963"/>
          </a:xfrm>
        </p:spPr>
        <p:txBody>
          <a:bodyPr/>
          <a:lstStyle/>
          <a:p>
            <a:pPr algn="just"/>
            <a:r>
              <a:rPr lang="en-US" b="1" dirty="0">
                <a:highlight>
                  <a:srgbClr val="FFFF00"/>
                </a:highlight>
              </a:rPr>
              <a:t>Privacy</a:t>
            </a:r>
          </a:p>
          <a:p>
            <a:pPr lvl="1" algn="just"/>
            <a:r>
              <a:rPr lang="en-GB" dirty="0"/>
              <a:t>It is essential that </a:t>
            </a:r>
            <a:r>
              <a:rPr lang="en-GB" b="1" u="sng" dirty="0">
                <a:solidFill>
                  <a:srgbClr val="FF0000"/>
                </a:solidFill>
              </a:rPr>
              <a:t>patient information is confidential</a:t>
            </a:r>
            <a:r>
              <a:rPr lang="en-GB" dirty="0"/>
              <a:t> and</a:t>
            </a:r>
          </a:p>
          <a:p>
            <a:pPr lvl="1" algn="just"/>
            <a:r>
              <a:rPr lang="en-GB" dirty="0"/>
              <a:t>It is </a:t>
            </a:r>
            <a:r>
              <a:rPr lang="en-GB" b="1" u="sng" dirty="0">
                <a:solidFill>
                  <a:srgbClr val="FF0000"/>
                </a:solidFill>
              </a:rPr>
              <a:t>never shared to anyone</a:t>
            </a:r>
            <a:r>
              <a:rPr lang="en-GB" dirty="0"/>
              <a:t> </a:t>
            </a:r>
            <a:r>
              <a:rPr lang="en-GB" b="1" dirty="0"/>
              <a:t>except</a:t>
            </a:r>
            <a:r>
              <a:rPr lang="en-GB" dirty="0"/>
              <a:t> </a:t>
            </a:r>
            <a:r>
              <a:rPr lang="en-GB" b="1" u="sng" dirty="0">
                <a:solidFill>
                  <a:srgbClr val="FF0000"/>
                </a:solidFill>
              </a:rPr>
              <a:t>authorised</a:t>
            </a:r>
            <a:r>
              <a:rPr lang="en-GB" dirty="0"/>
              <a:t> medical staff and the </a:t>
            </a:r>
            <a:r>
              <a:rPr lang="en-GB" b="1" u="sng" dirty="0">
                <a:solidFill>
                  <a:srgbClr val="FF0000"/>
                </a:solidFill>
              </a:rPr>
              <a:t>patient</a:t>
            </a:r>
            <a:r>
              <a:rPr lang="en-GB" dirty="0"/>
              <a:t> </a:t>
            </a:r>
            <a:r>
              <a:rPr lang="en-GB" b="1" u="sng" dirty="0">
                <a:solidFill>
                  <a:srgbClr val="FF0000"/>
                </a:solidFill>
              </a:rPr>
              <a:t>themselves</a:t>
            </a:r>
            <a:r>
              <a:rPr lang="en-GB" dirty="0"/>
              <a:t>. </a:t>
            </a:r>
            <a:endParaRPr lang="en-US" dirty="0"/>
          </a:p>
          <a:p>
            <a:pPr algn="just"/>
            <a:r>
              <a:rPr lang="en-US" b="1" dirty="0">
                <a:highlight>
                  <a:srgbClr val="FFFF00"/>
                </a:highlight>
              </a:rPr>
              <a:t>Safety</a:t>
            </a:r>
          </a:p>
          <a:p>
            <a:pPr lvl="1" algn="just"/>
            <a:r>
              <a:rPr lang="en-GB" dirty="0"/>
              <a:t>Some </a:t>
            </a:r>
            <a:r>
              <a:rPr lang="en-GB" b="1" u="sng" dirty="0">
                <a:solidFill>
                  <a:srgbClr val="FF0000"/>
                </a:solidFill>
              </a:rPr>
              <a:t>mental illnesses cause patients to become suicidal</a:t>
            </a:r>
            <a:r>
              <a:rPr lang="en-GB" dirty="0"/>
              <a:t> or a danger to other people.</a:t>
            </a:r>
          </a:p>
          <a:p>
            <a:pPr lvl="1" algn="just"/>
            <a:r>
              <a:rPr lang="en-GB" dirty="0"/>
              <a:t>Wherever possible, </a:t>
            </a:r>
            <a:r>
              <a:rPr lang="en-GB" b="1" u="sng" dirty="0">
                <a:solidFill>
                  <a:srgbClr val="FF0000"/>
                </a:solidFill>
              </a:rPr>
              <a:t>the system should warn medical staff</a:t>
            </a:r>
            <a:r>
              <a:rPr lang="en-GB" dirty="0"/>
              <a:t> about potentially suicidal or dangerous patients. </a:t>
            </a:r>
          </a:p>
          <a:p>
            <a:pPr lvl="1" algn="just"/>
            <a:r>
              <a:rPr lang="en-GB" dirty="0"/>
              <a:t>The </a:t>
            </a:r>
            <a:r>
              <a:rPr lang="en-GB" b="1" u="sng" dirty="0">
                <a:solidFill>
                  <a:srgbClr val="FF0000"/>
                </a:solidFill>
              </a:rPr>
              <a:t>system must be available when</a:t>
            </a:r>
            <a:r>
              <a:rPr lang="en-GB" dirty="0"/>
              <a:t> </a:t>
            </a:r>
            <a:r>
              <a:rPr lang="en-GB" b="1" u="sng" dirty="0">
                <a:solidFill>
                  <a:srgbClr val="FF0000"/>
                </a:solidFill>
              </a:rPr>
              <a:t>needed</a:t>
            </a:r>
            <a:r>
              <a:rPr lang="en-GB" dirty="0"/>
              <a:t> </a:t>
            </a:r>
          </a:p>
          <a:p>
            <a:pPr lvl="2" algn="just"/>
            <a:r>
              <a:rPr lang="en-GB" dirty="0"/>
              <a:t>Otherwise, </a:t>
            </a:r>
            <a:r>
              <a:rPr lang="en-GB" b="1" i="1" dirty="0"/>
              <a:t>safety may be compromised/under risk</a:t>
            </a:r>
            <a:r>
              <a:rPr lang="en-GB" dirty="0"/>
              <a:t> and </a:t>
            </a:r>
          </a:p>
          <a:p>
            <a:pPr lvl="2" algn="just"/>
            <a:r>
              <a:rPr lang="en-GB" dirty="0"/>
              <a:t>it may be </a:t>
            </a:r>
            <a:r>
              <a:rPr lang="en-GB" b="1" i="1" dirty="0"/>
              <a:t>impossible to give the correct medication</a:t>
            </a:r>
            <a:r>
              <a:rPr lang="en-GB" dirty="0"/>
              <a:t> to patients. </a:t>
            </a:r>
            <a:endParaRPr lang="en-US" dirty="0"/>
          </a:p>
        </p:txBody>
      </p:sp>
    </p:spTree>
  </p:cSld>
  <p:clrMapOvr>
    <a:masterClrMapping/>
  </p:clrMapOvr>
  <p:transition spd="med">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3-Wilderness weather station</a:t>
            </a:r>
          </a:p>
        </p:txBody>
      </p:sp>
      <p:sp>
        <p:nvSpPr>
          <p:cNvPr id="3" name="Content Placeholder 2"/>
          <p:cNvSpPr>
            <a:spLocks noGrp="1"/>
          </p:cNvSpPr>
          <p:nvPr>
            <p:ph idx="1"/>
          </p:nvPr>
        </p:nvSpPr>
        <p:spPr>
          <a:xfrm>
            <a:off x="342900" y="1600200"/>
            <a:ext cx="8394700" cy="4711700"/>
          </a:xfrm>
        </p:spPr>
        <p:txBody>
          <a:bodyPr/>
          <a:lstStyle/>
          <a:p>
            <a:pPr algn="just"/>
            <a:r>
              <a:rPr lang="en-GB" sz="2000" dirty="0"/>
              <a:t>Some countries </a:t>
            </a:r>
            <a:r>
              <a:rPr lang="en-GB" sz="2000" b="1" u="sng" dirty="0">
                <a:solidFill>
                  <a:srgbClr val="00B0F0"/>
                </a:solidFill>
              </a:rPr>
              <a:t>have large areas of wilderness</a:t>
            </a:r>
            <a:r>
              <a:rPr lang="en-GB" sz="2000" b="1" dirty="0">
                <a:solidFill>
                  <a:srgbClr val="00B0F0"/>
                </a:solidFill>
              </a:rPr>
              <a:t> </a:t>
            </a:r>
            <a:r>
              <a:rPr lang="en-GB" sz="1600" i="1" dirty="0">
                <a:solidFill>
                  <a:srgbClr val="FF0000"/>
                </a:solidFill>
              </a:rPr>
              <a:t>(</a:t>
            </a:r>
            <a:r>
              <a:rPr lang="en-GB" sz="1600" i="1" dirty="0" err="1">
                <a:solidFill>
                  <a:srgbClr val="FF0000"/>
                </a:solidFill>
              </a:rPr>
              <a:t>geniş</a:t>
            </a:r>
            <a:r>
              <a:rPr lang="en-GB" sz="1600" i="1" dirty="0">
                <a:solidFill>
                  <a:srgbClr val="FF0000"/>
                </a:solidFill>
              </a:rPr>
              <a:t> </a:t>
            </a:r>
            <a:r>
              <a:rPr lang="en-GB" sz="1600" i="1" dirty="0" err="1">
                <a:solidFill>
                  <a:srgbClr val="FF0000"/>
                </a:solidFill>
              </a:rPr>
              <a:t>vahşi</a:t>
            </a:r>
            <a:r>
              <a:rPr lang="en-GB" sz="1600" i="1" dirty="0">
                <a:solidFill>
                  <a:srgbClr val="FF0000"/>
                </a:solidFill>
              </a:rPr>
              <a:t> </a:t>
            </a:r>
            <a:r>
              <a:rPr lang="en-GB" sz="1600" i="1" dirty="0" err="1">
                <a:solidFill>
                  <a:srgbClr val="FF0000"/>
                </a:solidFill>
              </a:rPr>
              <a:t>doğa</a:t>
            </a:r>
            <a:r>
              <a:rPr lang="en-GB" sz="1600" i="1" dirty="0">
                <a:solidFill>
                  <a:srgbClr val="FF0000"/>
                </a:solidFill>
              </a:rPr>
              <a:t> </a:t>
            </a:r>
            <a:r>
              <a:rPr lang="en-GB" sz="1600" i="1" dirty="0" err="1">
                <a:solidFill>
                  <a:srgbClr val="FF0000"/>
                </a:solidFill>
              </a:rPr>
              <a:t>alanları</a:t>
            </a:r>
            <a:r>
              <a:rPr lang="en-GB" sz="1600" i="1" dirty="0">
                <a:solidFill>
                  <a:srgbClr val="FF0000"/>
                </a:solidFill>
              </a:rPr>
              <a:t> </a:t>
            </a:r>
            <a:r>
              <a:rPr lang="en-GB" sz="1600" i="1" dirty="0" err="1">
                <a:solidFill>
                  <a:srgbClr val="FF0000"/>
                </a:solidFill>
              </a:rPr>
              <a:t>olan</a:t>
            </a:r>
            <a:r>
              <a:rPr lang="en-GB" sz="1600" i="1" dirty="0">
                <a:solidFill>
                  <a:srgbClr val="FF0000"/>
                </a:solidFill>
              </a:rPr>
              <a:t> </a:t>
            </a:r>
            <a:r>
              <a:rPr lang="en-GB" sz="1600" i="1" dirty="0" err="1">
                <a:solidFill>
                  <a:srgbClr val="FF0000"/>
                </a:solidFill>
              </a:rPr>
              <a:t>ülkeler</a:t>
            </a:r>
            <a:r>
              <a:rPr lang="en-GB" sz="1600" i="1" dirty="0">
                <a:solidFill>
                  <a:srgbClr val="FF0000"/>
                </a:solidFill>
              </a:rPr>
              <a:t>…)</a:t>
            </a:r>
          </a:p>
          <a:p>
            <a:pPr algn="just"/>
            <a:r>
              <a:rPr lang="en-GB" sz="2000" dirty="0"/>
              <a:t>Their government </a:t>
            </a:r>
            <a:r>
              <a:rPr lang="en-GB" sz="2000" b="1" u="sng" dirty="0">
                <a:solidFill>
                  <a:srgbClr val="FF0000"/>
                </a:solidFill>
              </a:rPr>
              <a:t>may decide to placed</a:t>
            </a:r>
            <a:r>
              <a:rPr lang="en-GB" sz="2000" dirty="0"/>
              <a:t> </a:t>
            </a:r>
            <a:r>
              <a:rPr lang="en-GB" sz="2000" b="1" u="sng" dirty="0"/>
              <a:t>several hundred weather stations</a:t>
            </a:r>
            <a:r>
              <a:rPr lang="en-GB" sz="2000" dirty="0"/>
              <a:t> in remote areas. </a:t>
            </a:r>
          </a:p>
          <a:p>
            <a:pPr algn="just"/>
            <a:r>
              <a:rPr lang="en-GB" sz="2000" dirty="0"/>
              <a:t>Weather stations </a:t>
            </a:r>
            <a:r>
              <a:rPr lang="en-GB" sz="2000" b="1" u="sng" dirty="0"/>
              <a:t>collect data from a set of instruments</a:t>
            </a:r>
            <a:r>
              <a:rPr lang="en-GB" sz="2000" dirty="0"/>
              <a:t> that measure </a:t>
            </a:r>
            <a:r>
              <a:rPr lang="en-GB" sz="2000" i="1" dirty="0">
                <a:solidFill>
                  <a:srgbClr val="FF0000"/>
                </a:solidFill>
              </a:rPr>
              <a:t>temperature</a:t>
            </a:r>
            <a:r>
              <a:rPr lang="en-GB" sz="2000" dirty="0"/>
              <a:t> and </a:t>
            </a:r>
            <a:r>
              <a:rPr lang="en-GB" sz="2000" i="1" dirty="0">
                <a:solidFill>
                  <a:srgbClr val="FF0000"/>
                </a:solidFill>
              </a:rPr>
              <a:t>pressure</a:t>
            </a:r>
            <a:r>
              <a:rPr lang="en-GB" sz="2000" dirty="0"/>
              <a:t>, </a:t>
            </a:r>
            <a:r>
              <a:rPr lang="en-GB" sz="2000" i="1" dirty="0">
                <a:solidFill>
                  <a:srgbClr val="FF0000"/>
                </a:solidFill>
              </a:rPr>
              <a:t>sunshine</a:t>
            </a:r>
            <a:r>
              <a:rPr lang="en-GB" sz="2000" dirty="0"/>
              <a:t>, </a:t>
            </a:r>
            <a:r>
              <a:rPr lang="en-GB" sz="2000" i="1" dirty="0">
                <a:solidFill>
                  <a:srgbClr val="FF0000"/>
                </a:solidFill>
              </a:rPr>
              <a:t>rainfall</a:t>
            </a:r>
            <a:r>
              <a:rPr lang="en-GB" sz="2000" dirty="0"/>
              <a:t>, </a:t>
            </a:r>
            <a:r>
              <a:rPr lang="en-GB" sz="2000" i="1" dirty="0">
                <a:solidFill>
                  <a:srgbClr val="FF0000"/>
                </a:solidFill>
              </a:rPr>
              <a:t>wind speed </a:t>
            </a:r>
            <a:r>
              <a:rPr lang="en-GB" sz="2000" dirty="0"/>
              <a:t>and </a:t>
            </a:r>
            <a:r>
              <a:rPr lang="en-GB" sz="2000" i="1" dirty="0">
                <a:solidFill>
                  <a:srgbClr val="FF0000"/>
                </a:solidFill>
              </a:rPr>
              <a:t>wind direction</a:t>
            </a:r>
            <a:r>
              <a:rPr lang="en-GB" sz="2000" dirty="0"/>
              <a:t>.</a:t>
            </a:r>
          </a:p>
          <a:p>
            <a:pPr lvl="1" algn="just"/>
            <a:r>
              <a:rPr lang="en-GB" sz="1800" dirty="0"/>
              <a:t>The weather station </a:t>
            </a:r>
            <a:r>
              <a:rPr lang="en-GB" sz="1800" b="1" dirty="0">
                <a:highlight>
                  <a:srgbClr val="FFFF00"/>
                </a:highlight>
              </a:rPr>
              <a:t>includes a number of instruments (e.g. sensors)</a:t>
            </a:r>
            <a:r>
              <a:rPr lang="en-GB" sz="1800" dirty="0">
                <a:highlight>
                  <a:srgbClr val="FFFF00"/>
                </a:highlight>
              </a:rPr>
              <a:t> </a:t>
            </a:r>
            <a:r>
              <a:rPr lang="en-GB" sz="1800" dirty="0"/>
              <a:t>that measure weather parameters such as the </a:t>
            </a:r>
            <a:r>
              <a:rPr lang="en-GB" sz="1800" i="1" dirty="0">
                <a:solidFill>
                  <a:srgbClr val="FF0000"/>
                </a:solidFill>
              </a:rPr>
              <a:t>wind speed and direction</a:t>
            </a:r>
            <a:r>
              <a:rPr lang="en-GB" sz="1800" dirty="0"/>
              <a:t>, </a:t>
            </a:r>
            <a:r>
              <a:rPr lang="en-GB" sz="1800" i="1" dirty="0">
                <a:solidFill>
                  <a:srgbClr val="FF0000"/>
                </a:solidFill>
              </a:rPr>
              <a:t>the ground and air temperatures</a:t>
            </a:r>
            <a:r>
              <a:rPr lang="en-GB" sz="1800" dirty="0"/>
              <a:t>, the </a:t>
            </a:r>
            <a:r>
              <a:rPr lang="en-GB" sz="1800" i="1" dirty="0">
                <a:solidFill>
                  <a:srgbClr val="FF0000"/>
                </a:solidFill>
              </a:rPr>
              <a:t>barometric pressure </a:t>
            </a:r>
            <a:r>
              <a:rPr lang="en-GB" sz="1800" dirty="0"/>
              <a:t>and the </a:t>
            </a:r>
            <a:r>
              <a:rPr lang="en-GB" sz="1800" i="1" dirty="0">
                <a:solidFill>
                  <a:srgbClr val="FF0000"/>
                </a:solidFill>
              </a:rPr>
              <a:t>rainfall over a 24-hour period</a:t>
            </a:r>
            <a:r>
              <a:rPr lang="en-GB" sz="1800" dirty="0"/>
              <a:t>.</a:t>
            </a:r>
          </a:p>
          <a:p>
            <a:pPr lvl="1" algn="just"/>
            <a:r>
              <a:rPr lang="en-GB" sz="1800" dirty="0"/>
              <a:t>Each of these </a:t>
            </a:r>
            <a:r>
              <a:rPr lang="en-GB" sz="1800" b="1" u="sng" dirty="0">
                <a:highlight>
                  <a:srgbClr val="FFFF00"/>
                </a:highlight>
              </a:rPr>
              <a:t>instruments is controlled by a software system</a:t>
            </a:r>
            <a:r>
              <a:rPr lang="en-GB" sz="1800" dirty="0"/>
              <a:t> that takes parameter readings periodically and manages the data collected from the instruments.</a:t>
            </a:r>
          </a:p>
        </p:txBody>
      </p:sp>
    </p:spTree>
  </p:cSld>
  <p:clrMapOvr>
    <a:masterClrMapping/>
  </p:clrMapOvr>
  <p:transition spd="med">
    <p:wipe dir="r"/>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2" name="Picture 4" descr="Related image">
            <a:extLst>
              <a:ext uri="{FF2B5EF4-FFF2-40B4-BE49-F238E27FC236}">
                <a16:creationId xmlns:a16="http://schemas.microsoft.com/office/drawing/2014/main" xmlns="" id="{17A210ED-8F87-4110-9136-6F339F2B1A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0"/>
            <a:ext cx="51435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mote weather station">
            <a:extLst>
              <a:ext uri="{FF2B5EF4-FFF2-40B4-BE49-F238E27FC236}">
                <a16:creationId xmlns:a16="http://schemas.microsoft.com/office/drawing/2014/main" xmlns="" id="{4AF46FCD-D63B-4CC5-BBF2-C954AFD4CE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225" y="0"/>
            <a:ext cx="3857625"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548917C4-1C5C-4E3B-9DFB-13C7B67A2C01}"/>
              </a:ext>
            </a:extLst>
          </p:cNvPr>
          <p:cNvSpPr/>
          <p:nvPr/>
        </p:nvSpPr>
        <p:spPr>
          <a:xfrm>
            <a:off x="28574" y="0"/>
            <a:ext cx="5464549" cy="646331"/>
          </a:xfrm>
          <a:prstGeom prst="rect">
            <a:avLst/>
          </a:prstGeom>
        </p:spPr>
        <p:txBody>
          <a:bodyPr wrap="square">
            <a:spAutoFit/>
          </a:bodyPr>
          <a:lstStyle/>
          <a:p>
            <a:r>
              <a:rPr lang="en-GB" b="1" dirty="0">
                <a:solidFill>
                  <a:schemeClr val="bg1"/>
                </a:solidFill>
              </a:rPr>
              <a:t>Measure</a:t>
            </a:r>
            <a:r>
              <a:rPr lang="en-GB" b="1" dirty="0"/>
              <a:t> </a:t>
            </a:r>
            <a:r>
              <a:rPr lang="en-GB" b="1" i="1" dirty="0">
                <a:solidFill>
                  <a:srgbClr val="FF0000"/>
                </a:solidFill>
              </a:rPr>
              <a:t>temperature</a:t>
            </a:r>
            <a:r>
              <a:rPr lang="en-GB" b="1" dirty="0"/>
              <a:t> </a:t>
            </a:r>
            <a:r>
              <a:rPr lang="en-GB" b="1" dirty="0">
                <a:solidFill>
                  <a:schemeClr val="bg1"/>
                </a:solidFill>
              </a:rPr>
              <a:t>and</a:t>
            </a:r>
            <a:r>
              <a:rPr lang="en-GB" b="1" dirty="0"/>
              <a:t> </a:t>
            </a:r>
            <a:r>
              <a:rPr lang="en-GB" b="1" i="1" dirty="0">
                <a:solidFill>
                  <a:srgbClr val="FF0000"/>
                </a:solidFill>
              </a:rPr>
              <a:t>pressure</a:t>
            </a:r>
            <a:r>
              <a:rPr lang="en-GB" b="1" dirty="0"/>
              <a:t>, </a:t>
            </a:r>
            <a:r>
              <a:rPr lang="en-GB" b="1" i="1" dirty="0">
                <a:solidFill>
                  <a:srgbClr val="FF0000"/>
                </a:solidFill>
              </a:rPr>
              <a:t>sunshine</a:t>
            </a:r>
            <a:r>
              <a:rPr lang="en-GB" b="1" dirty="0"/>
              <a:t>, </a:t>
            </a:r>
            <a:r>
              <a:rPr lang="en-GB" b="1" i="1" dirty="0">
                <a:solidFill>
                  <a:srgbClr val="FF0000"/>
                </a:solidFill>
              </a:rPr>
              <a:t>rainfall</a:t>
            </a:r>
            <a:r>
              <a:rPr lang="en-GB" b="1" dirty="0"/>
              <a:t>, </a:t>
            </a:r>
            <a:r>
              <a:rPr lang="en-GB" b="1" i="1" dirty="0">
                <a:solidFill>
                  <a:srgbClr val="FF0000"/>
                </a:solidFill>
              </a:rPr>
              <a:t>wind speed </a:t>
            </a:r>
            <a:r>
              <a:rPr lang="en-GB" b="1" dirty="0">
                <a:solidFill>
                  <a:schemeClr val="bg1"/>
                </a:solidFill>
              </a:rPr>
              <a:t>and</a:t>
            </a:r>
            <a:r>
              <a:rPr lang="en-GB" b="1" dirty="0"/>
              <a:t> </a:t>
            </a:r>
            <a:r>
              <a:rPr lang="en-GB" b="1" i="1" dirty="0">
                <a:solidFill>
                  <a:srgbClr val="FF0000"/>
                </a:solidFill>
              </a:rPr>
              <a:t>wind direction</a:t>
            </a:r>
            <a:endParaRPr lang="en-US" b="1" dirty="0"/>
          </a:p>
        </p:txBody>
      </p:sp>
    </p:spTree>
    <p:extLst>
      <p:ext uri="{BB962C8B-B14F-4D97-AF65-F5344CB8AC3E}">
        <p14:creationId xmlns:p14="http://schemas.microsoft.com/office/powerpoint/2010/main" val="2675886243"/>
      </p:ext>
    </p:extLst>
  </p:cSld>
  <p:clrMapOvr>
    <a:masterClrMapping/>
  </p:clrMapOvr>
  <p:transition spd="med">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Wilderness weather station">
            <a:extLst>
              <a:ext uri="{FF2B5EF4-FFF2-40B4-BE49-F238E27FC236}">
                <a16:creationId xmlns:a16="http://schemas.microsoft.com/office/drawing/2014/main" xmlns="" id="{45D3E52E-8002-4A67-9A6D-B7E81A534E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956106"/>
      </p:ext>
    </p:extLst>
  </p:cSld>
  <p:clrMapOvr>
    <a:masterClrMapping/>
  </p:clrMapOvr>
  <p:transition spd="med">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GB" dirty="0"/>
              <a:t>The weather station’s environment </a:t>
            </a:r>
            <a:endParaRPr lang="en-US" dirty="0"/>
          </a:p>
        </p:txBody>
      </p:sp>
      <p:pic>
        <p:nvPicPr>
          <p:cNvPr id="4" name="Picture 3" descr="1.7 WeatherStationEnv.eps"/>
          <p:cNvPicPr>
            <a:picLocks noChangeAspect="1"/>
          </p:cNvPicPr>
          <p:nvPr/>
        </p:nvPicPr>
        <p:blipFill>
          <a:blip r:embed="rId2"/>
          <a:stretch>
            <a:fillRect/>
          </a:stretch>
        </p:blipFill>
        <p:spPr>
          <a:xfrm>
            <a:off x="964208" y="1998724"/>
            <a:ext cx="6609415" cy="3190752"/>
          </a:xfrm>
          <a:prstGeom prst="rect">
            <a:avLst/>
          </a:prstGeom>
        </p:spPr>
      </p:pic>
      <p:sp>
        <p:nvSpPr>
          <p:cNvPr id="2" name="Rectangle 1">
            <a:extLst>
              <a:ext uri="{FF2B5EF4-FFF2-40B4-BE49-F238E27FC236}">
                <a16:creationId xmlns:a16="http://schemas.microsoft.com/office/drawing/2014/main" xmlns="" id="{3814748E-ABEC-4B5A-B263-5FD90CC90DA7}"/>
              </a:ext>
            </a:extLst>
          </p:cNvPr>
          <p:cNvSpPr/>
          <p:nvPr/>
        </p:nvSpPr>
        <p:spPr>
          <a:xfrm>
            <a:off x="1295154" y="5167868"/>
            <a:ext cx="1762022" cy="369332"/>
          </a:xfrm>
          <a:prstGeom prst="rect">
            <a:avLst/>
          </a:prstGeom>
        </p:spPr>
        <p:txBody>
          <a:bodyPr wrap="none">
            <a:spAutoFit/>
          </a:bodyPr>
          <a:lstStyle/>
          <a:p>
            <a:pPr algn="ctr"/>
            <a:r>
              <a:rPr lang="en-US" b="1" dirty="0" err="1">
                <a:solidFill>
                  <a:srgbClr val="FF0000"/>
                </a:solidFill>
              </a:rPr>
              <a:t>Bakım</a:t>
            </a:r>
            <a:r>
              <a:rPr lang="en-US" b="1" dirty="0">
                <a:solidFill>
                  <a:srgbClr val="FF0000"/>
                </a:solidFill>
              </a:rPr>
              <a:t> </a:t>
            </a:r>
            <a:r>
              <a:rPr lang="en-US" b="1" dirty="0" err="1">
                <a:solidFill>
                  <a:srgbClr val="FF0000"/>
                </a:solidFill>
              </a:rPr>
              <a:t>Sistemi</a:t>
            </a:r>
            <a:endParaRPr lang="en-US" b="1" dirty="0">
              <a:solidFill>
                <a:srgbClr val="FF0000"/>
              </a:solidFill>
            </a:endParaRPr>
          </a:p>
        </p:txBody>
      </p:sp>
      <p:sp>
        <p:nvSpPr>
          <p:cNvPr id="3" name="Rectangle 2">
            <a:extLst>
              <a:ext uri="{FF2B5EF4-FFF2-40B4-BE49-F238E27FC236}">
                <a16:creationId xmlns:a16="http://schemas.microsoft.com/office/drawing/2014/main" xmlns="" id="{8431A46F-B603-41AC-B5B5-BB9A6F39490D}"/>
              </a:ext>
            </a:extLst>
          </p:cNvPr>
          <p:cNvSpPr/>
          <p:nvPr/>
        </p:nvSpPr>
        <p:spPr>
          <a:xfrm>
            <a:off x="677564" y="5537200"/>
            <a:ext cx="2997200" cy="923330"/>
          </a:xfrm>
          <a:prstGeom prst="rect">
            <a:avLst/>
          </a:prstGeom>
        </p:spPr>
        <p:txBody>
          <a:bodyPr wrap="square">
            <a:spAutoFit/>
          </a:bodyPr>
          <a:lstStyle/>
          <a:p>
            <a:pPr algn="ctr"/>
            <a:r>
              <a:rPr lang="en-GB" b="1" u="sng" dirty="0"/>
              <a:t>It can communicate </a:t>
            </a:r>
            <a:r>
              <a:rPr lang="en-GB" dirty="0"/>
              <a:t>with all weather stations </a:t>
            </a:r>
            <a:r>
              <a:rPr lang="en-GB" b="1" u="sng" dirty="0"/>
              <a:t>via satellite</a:t>
            </a:r>
            <a:endParaRPr lang="en-US" dirty="0"/>
          </a:p>
        </p:txBody>
      </p:sp>
    </p:spTree>
  </p:cSld>
  <p:clrMapOvr>
    <a:masterClrMapping/>
  </p:clrMapOvr>
  <p:transition spd="med">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Weather information system</a:t>
            </a:r>
          </a:p>
        </p:txBody>
      </p:sp>
      <p:sp>
        <p:nvSpPr>
          <p:cNvPr id="3" name="Content Placeholder 2"/>
          <p:cNvSpPr>
            <a:spLocks noGrp="1"/>
          </p:cNvSpPr>
          <p:nvPr>
            <p:ph idx="1"/>
          </p:nvPr>
        </p:nvSpPr>
        <p:spPr>
          <a:xfrm>
            <a:off x="283745" y="1600200"/>
            <a:ext cx="8460205" cy="5029200"/>
          </a:xfrm>
        </p:spPr>
        <p:txBody>
          <a:bodyPr/>
          <a:lstStyle/>
          <a:p>
            <a:pPr algn="just"/>
            <a:r>
              <a:rPr lang="en-GB" dirty="0"/>
              <a:t>	</a:t>
            </a:r>
            <a:r>
              <a:rPr lang="en-GB" dirty="0">
                <a:highlight>
                  <a:srgbClr val="FFFF00"/>
                </a:highlight>
              </a:rPr>
              <a:t>The weather station system </a:t>
            </a:r>
          </a:p>
          <a:p>
            <a:pPr marL="914400" lvl="1" indent="-457200" algn="just">
              <a:buFont typeface="+mj-lt"/>
              <a:buAutoNum type="arabicPeriod"/>
            </a:pPr>
            <a:r>
              <a:rPr lang="en-GB" dirty="0">
                <a:solidFill>
                  <a:schemeClr val="tx1"/>
                </a:solidFill>
              </a:rPr>
              <a:t>This is </a:t>
            </a:r>
            <a:r>
              <a:rPr lang="en-GB" b="1" u="sng" dirty="0">
                <a:solidFill>
                  <a:schemeClr val="tx1"/>
                </a:solidFill>
              </a:rPr>
              <a:t>responsible for collecting weather data</a:t>
            </a:r>
            <a:r>
              <a:rPr lang="en-GB" dirty="0">
                <a:solidFill>
                  <a:schemeClr val="tx1"/>
                </a:solidFill>
              </a:rPr>
              <a:t>,</a:t>
            </a:r>
          </a:p>
          <a:p>
            <a:pPr marL="914400" lvl="1" indent="-457200" algn="just">
              <a:buFont typeface="+mj-lt"/>
              <a:buAutoNum type="arabicPeriod"/>
            </a:pPr>
            <a:r>
              <a:rPr lang="en-GB" dirty="0">
                <a:solidFill>
                  <a:schemeClr val="tx1"/>
                </a:solidFill>
              </a:rPr>
              <a:t>Carrying out some initial </a:t>
            </a:r>
            <a:r>
              <a:rPr lang="en-GB" b="1" u="sng" dirty="0">
                <a:solidFill>
                  <a:schemeClr val="tx1"/>
                </a:solidFill>
              </a:rPr>
              <a:t>data processing</a:t>
            </a:r>
            <a:r>
              <a:rPr lang="en-GB" dirty="0">
                <a:solidFill>
                  <a:schemeClr val="tx1"/>
                </a:solidFill>
              </a:rPr>
              <a:t> and</a:t>
            </a:r>
          </a:p>
          <a:p>
            <a:pPr marL="914400" lvl="1" indent="-457200" algn="just">
              <a:buFont typeface="+mj-lt"/>
              <a:buAutoNum type="arabicPeriod"/>
            </a:pPr>
            <a:r>
              <a:rPr lang="en-GB" b="1" u="sng" dirty="0">
                <a:solidFill>
                  <a:schemeClr val="tx1"/>
                </a:solidFill>
              </a:rPr>
              <a:t>Transmitting it to </a:t>
            </a:r>
            <a:r>
              <a:rPr lang="en-GB" dirty="0">
                <a:solidFill>
                  <a:schemeClr val="tx1"/>
                </a:solidFill>
              </a:rPr>
              <a:t>the </a:t>
            </a:r>
            <a:r>
              <a:rPr lang="en-GB" b="1" dirty="0">
                <a:solidFill>
                  <a:schemeClr val="tx1"/>
                </a:solidFill>
              </a:rPr>
              <a:t>Data Management System</a:t>
            </a:r>
            <a:r>
              <a:rPr lang="en-GB" dirty="0">
                <a:solidFill>
                  <a:schemeClr val="tx1"/>
                </a:solidFill>
              </a:rPr>
              <a:t>.</a:t>
            </a:r>
          </a:p>
          <a:p>
            <a:pPr algn="just"/>
            <a:r>
              <a:rPr lang="en-GB" dirty="0">
                <a:highlight>
                  <a:srgbClr val="FFFF00"/>
                </a:highlight>
              </a:rPr>
              <a:t>The Data Management and Archiving System </a:t>
            </a:r>
          </a:p>
          <a:p>
            <a:pPr marL="914400" lvl="1" indent="-457200" algn="just">
              <a:buFont typeface="+mj-lt"/>
              <a:buAutoNum type="arabicPeriod"/>
            </a:pPr>
            <a:r>
              <a:rPr lang="en-GB" sz="1800" dirty="0"/>
              <a:t>This system </a:t>
            </a:r>
            <a:r>
              <a:rPr lang="en-GB" sz="1800" b="1" u="sng" dirty="0">
                <a:solidFill>
                  <a:srgbClr val="FF0000"/>
                </a:solidFill>
              </a:rPr>
              <a:t>collects the data from all of the weather stations</a:t>
            </a:r>
            <a:r>
              <a:rPr lang="en-GB" sz="1800" dirty="0"/>
              <a:t>,</a:t>
            </a:r>
          </a:p>
          <a:p>
            <a:pPr marL="914400" lvl="1" indent="-457200" algn="just">
              <a:buFont typeface="+mj-lt"/>
              <a:buAutoNum type="arabicPeriod"/>
            </a:pPr>
            <a:r>
              <a:rPr lang="en-GB" sz="1800" dirty="0" err="1"/>
              <a:t>Perfoms</a:t>
            </a:r>
            <a:r>
              <a:rPr lang="en-GB" sz="1800" dirty="0"/>
              <a:t> data processing and analysis</a:t>
            </a:r>
          </a:p>
          <a:p>
            <a:pPr marL="914400" lvl="1" indent="-457200" algn="just">
              <a:buFont typeface="+mj-lt"/>
              <a:buAutoNum type="arabicPeriod"/>
            </a:pPr>
            <a:r>
              <a:rPr lang="en-GB" sz="1800" dirty="0"/>
              <a:t>then </a:t>
            </a:r>
            <a:r>
              <a:rPr lang="en-GB" sz="1800" b="1" u="sng" dirty="0">
                <a:solidFill>
                  <a:srgbClr val="FF0000"/>
                </a:solidFill>
              </a:rPr>
              <a:t>archives the data</a:t>
            </a:r>
            <a:r>
              <a:rPr lang="en-GB" sz="1800" dirty="0"/>
              <a:t>.</a:t>
            </a:r>
          </a:p>
          <a:p>
            <a:pPr algn="just"/>
            <a:r>
              <a:rPr lang="en-GB" dirty="0">
                <a:highlight>
                  <a:srgbClr val="FFFF00"/>
                </a:highlight>
              </a:rPr>
              <a:t>The Station Maintenance System </a:t>
            </a:r>
          </a:p>
          <a:p>
            <a:pPr lvl="1" algn="just"/>
            <a:r>
              <a:rPr lang="en-GB" dirty="0"/>
              <a:t>This system </a:t>
            </a:r>
            <a:r>
              <a:rPr lang="en-GB" b="1" u="sng" dirty="0"/>
              <a:t>can communicate </a:t>
            </a:r>
            <a:r>
              <a:rPr lang="en-GB" dirty="0"/>
              <a:t>with all stations </a:t>
            </a:r>
            <a:r>
              <a:rPr lang="en-GB" b="1" u="sng" dirty="0"/>
              <a:t>by satellite</a:t>
            </a:r>
            <a:r>
              <a:rPr lang="en-GB" dirty="0"/>
              <a:t> to monitor </a:t>
            </a:r>
            <a:r>
              <a:rPr lang="en-GB" b="1" u="sng" dirty="0">
                <a:solidFill>
                  <a:srgbClr val="FF0000"/>
                </a:solidFill>
              </a:rPr>
              <a:t>the health of these systems</a:t>
            </a:r>
            <a:r>
              <a:rPr lang="en-GB" dirty="0"/>
              <a:t> and </a:t>
            </a:r>
            <a:r>
              <a:rPr lang="en-GB" b="1" u="sng" dirty="0">
                <a:solidFill>
                  <a:srgbClr val="FF0000"/>
                </a:solidFill>
              </a:rPr>
              <a:t>provide reports</a:t>
            </a:r>
            <a:r>
              <a:rPr lang="en-GB" dirty="0"/>
              <a:t> of problems. </a:t>
            </a:r>
            <a:endParaRPr lang="en-US" dirty="0"/>
          </a:p>
        </p:txBody>
      </p:sp>
    </p:spTree>
  </p:cSld>
  <p:clrMapOvr>
    <a:masterClrMapping/>
  </p:clrMapOvr>
  <p:transition spd="med">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software functionality</a:t>
            </a:r>
          </a:p>
        </p:txBody>
      </p:sp>
      <p:sp>
        <p:nvSpPr>
          <p:cNvPr id="3" name="Content Placeholder 2"/>
          <p:cNvSpPr>
            <a:spLocks noGrp="1"/>
          </p:cNvSpPr>
          <p:nvPr>
            <p:ph idx="1"/>
          </p:nvPr>
        </p:nvSpPr>
        <p:spPr>
          <a:xfrm>
            <a:off x="262218" y="1600200"/>
            <a:ext cx="8424582" cy="4525963"/>
          </a:xfrm>
        </p:spPr>
        <p:txBody>
          <a:bodyPr/>
          <a:lstStyle/>
          <a:p>
            <a:pPr algn="just"/>
            <a:r>
              <a:rPr lang="en-GB" dirty="0"/>
              <a:t>Monitor the </a:t>
            </a:r>
            <a:r>
              <a:rPr lang="en-GB" b="1" u="sng" dirty="0">
                <a:solidFill>
                  <a:srgbClr val="FF0000"/>
                </a:solidFill>
              </a:rPr>
              <a:t>instruments</a:t>
            </a:r>
            <a:r>
              <a:rPr lang="en-GB" dirty="0"/>
              <a:t>, </a:t>
            </a:r>
            <a:r>
              <a:rPr lang="en-GB" b="1" u="sng" dirty="0">
                <a:solidFill>
                  <a:srgbClr val="FF0000"/>
                </a:solidFill>
              </a:rPr>
              <a:t>power</a:t>
            </a:r>
            <a:r>
              <a:rPr lang="en-GB" dirty="0"/>
              <a:t> and </a:t>
            </a:r>
            <a:r>
              <a:rPr lang="en-GB" b="1" u="sng" dirty="0">
                <a:solidFill>
                  <a:srgbClr val="FF0000"/>
                </a:solidFill>
              </a:rPr>
              <a:t>communication</a:t>
            </a:r>
            <a:r>
              <a:rPr lang="en-GB" dirty="0"/>
              <a:t> </a:t>
            </a:r>
            <a:r>
              <a:rPr lang="en-GB" b="1" u="sng" dirty="0">
                <a:solidFill>
                  <a:srgbClr val="FF0000"/>
                </a:solidFill>
              </a:rPr>
              <a:t>hardware</a:t>
            </a:r>
            <a:r>
              <a:rPr lang="en-GB" dirty="0"/>
              <a:t> and </a:t>
            </a:r>
            <a:r>
              <a:rPr lang="en-GB" b="1" u="sng" dirty="0">
                <a:solidFill>
                  <a:srgbClr val="FF0000"/>
                </a:solidFill>
              </a:rPr>
              <a:t>report faults</a:t>
            </a:r>
            <a:r>
              <a:rPr lang="en-GB" dirty="0"/>
              <a:t> to the management system.</a:t>
            </a:r>
          </a:p>
          <a:p>
            <a:pPr algn="just"/>
            <a:r>
              <a:rPr lang="en-GB" b="1" u="sng" dirty="0">
                <a:solidFill>
                  <a:srgbClr val="FF0000"/>
                </a:solidFill>
              </a:rPr>
              <a:t>Manage the system power</a:t>
            </a:r>
            <a:r>
              <a:rPr lang="en-GB" dirty="0"/>
              <a:t>, ensuring that batteries are charged whenever the environmental conditions permit but </a:t>
            </a:r>
            <a:r>
              <a:rPr lang="en-GB" b="1" u="sng" dirty="0">
                <a:solidFill>
                  <a:srgbClr val="FF0000"/>
                </a:solidFill>
              </a:rPr>
              <a:t>also that generators are shut down</a:t>
            </a:r>
            <a:r>
              <a:rPr lang="en-GB" dirty="0"/>
              <a:t> in potentially damaging weather conditions, such as high wind.</a:t>
            </a:r>
          </a:p>
          <a:p>
            <a:pPr algn="just"/>
            <a:r>
              <a:rPr lang="en-GB" b="1" u="sng" dirty="0">
                <a:solidFill>
                  <a:srgbClr val="FF0000"/>
                </a:solidFill>
              </a:rPr>
              <a:t>Support dynamic reconfiguration</a:t>
            </a:r>
            <a:r>
              <a:rPr lang="en-GB" dirty="0"/>
              <a:t> where parts of the </a:t>
            </a:r>
            <a:r>
              <a:rPr lang="en-GB" b="1" u="sng" dirty="0">
                <a:solidFill>
                  <a:srgbClr val="FF0000"/>
                </a:solidFill>
              </a:rPr>
              <a:t>software are replaced with new versions </a:t>
            </a:r>
            <a:r>
              <a:rPr lang="en-GB" dirty="0"/>
              <a:t>and where backup instruments </a:t>
            </a:r>
            <a:r>
              <a:rPr lang="en-GB" b="1" u="sng" dirty="0">
                <a:solidFill>
                  <a:srgbClr val="FF0000"/>
                </a:solidFill>
              </a:rPr>
              <a:t>are switched into</a:t>
            </a:r>
            <a:r>
              <a:rPr lang="en-GB" dirty="0"/>
              <a:t> the system in the event of system failure.</a:t>
            </a:r>
          </a:p>
          <a:p>
            <a:endParaRPr lang="en-US" dirty="0"/>
          </a:p>
        </p:txBody>
      </p:sp>
    </p:spTree>
  </p:cSld>
  <p:clrMapOvr>
    <a:masterClrMapping/>
  </p:clrMapOvr>
  <p:transition spd="med">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a:t>
            </a:r>
            <a:r>
              <a:rPr lang="en-US" dirty="0" err="1"/>
              <a:t>iLearn</a:t>
            </a:r>
            <a:r>
              <a:rPr lang="en-US" dirty="0"/>
              <a:t>: A digital learning environment</a:t>
            </a:r>
          </a:p>
        </p:txBody>
      </p:sp>
      <p:sp>
        <p:nvSpPr>
          <p:cNvPr id="3" name="Content Placeholder 2"/>
          <p:cNvSpPr>
            <a:spLocks noGrp="1"/>
          </p:cNvSpPr>
          <p:nvPr>
            <p:ph idx="1"/>
          </p:nvPr>
        </p:nvSpPr>
        <p:spPr>
          <a:xfrm>
            <a:off x="457200" y="1600200"/>
            <a:ext cx="8369300" cy="4983162"/>
          </a:xfrm>
        </p:spPr>
        <p:txBody>
          <a:bodyPr/>
          <a:lstStyle/>
          <a:p>
            <a:pPr algn="just"/>
            <a:r>
              <a:rPr lang="en-US" sz="2200" dirty="0" err="1"/>
              <a:t>iLearn</a:t>
            </a:r>
            <a:r>
              <a:rPr lang="en-US" sz="2200" dirty="0"/>
              <a:t> </a:t>
            </a:r>
            <a:r>
              <a:rPr lang="en-US" sz="2200" b="1" u="sng" dirty="0">
                <a:solidFill>
                  <a:srgbClr val="FF0000"/>
                </a:solidFill>
              </a:rPr>
              <a:t>is </a:t>
            </a:r>
            <a:r>
              <a:rPr lang="en-GB" sz="2200" b="1" u="sng" dirty="0">
                <a:solidFill>
                  <a:srgbClr val="FF0000"/>
                </a:solidFill>
              </a:rPr>
              <a:t>a digital learning environment</a:t>
            </a:r>
          </a:p>
          <a:p>
            <a:pPr algn="just"/>
            <a:r>
              <a:rPr lang="en-GB" sz="2200" b="1" u="sng" dirty="0">
                <a:solidFill>
                  <a:srgbClr val="FF0000"/>
                </a:solidFill>
              </a:rPr>
              <a:t>It is a framework</a:t>
            </a:r>
            <a:r>
              <a:rPr lang="en-GB" sz="2200" dirty="0"/>
              <a:t> which </a:t>
            </a:r>
            <a:r>
              <a:rPr lang="en-GB" sz="2200" b="1" u="sng" dirty="0">
                <a:solidFill>
                  <a:srgbClr val="FF0000"/>
                </a:solidFill>
              </a:rPr>
              <a:t>may involve</a:t>
            </a:r>
            <a:r>
              <a:rPr lang="en-GB" sz="2200" dirty="0"/>
              <a:t> a set of general-purpose and specially designed tools for learning</a:t>
            </a:r>
          </a:p>
          <a:p>
            <a:pPr algn="just"/>
            <a:r>
              <a:rPr lang="en-GB" sz="2200" dirty="0"/>
              <a:t>The tools </a:t>
            </a:r>
            <a:r>
              <a:rPr lang="en-GB" sz="2200" b="1" u="sng" dirty="0">
                <a:solidFill>
                  <a:srgbClr val="FF0000"/>
                </a:solidFill>
              </a:rPr>
              <a:t>may be embedded and a set of applications</a:t>
            </a:r>
            <a:r>
              <a:rPr lang="en-GB" sz="2200" dirty="0"/>
              <a:t> that are presented to the learners using the system. </a:t>
            </a:r>
          </a:p>
          <a:p>
            <a:pPr algn="just"/>
            <a:r>
              <a:rPr lang="en-GB" sz="2200" dirty="0"/>
              <a:t>The </a:t>
            </a:r>
            <a:r>
              <a:rPr lang="en-GB" sz="2200" b="1" u="sng" dirty="0">
                <a:solidFill>
                  <a:srgbClr val="FF0000"/>
                </a:solidFill>
              </a:rPr>
              <a:t>tools included</a:t>
            </a:r>
            <a:r>
              <a:rPr lang="en-GB" sz="2200" dirty="0"/>
              <a:t> in each version of the environment</a:t>
            </a:r>
          </a:p>
          <a:p>
            <a:pPr algn="just"/>
            <a:r>
              <a:rPr lang="en-GB" sz="2200" dirty="0"/>
              <a:t>The </a:t>
            </a:r>
            <a:r>
              <a:rPr lang="en-GB" sz="2200" b="1" u="sng" dirty="0">
                <a:solidFill>
                  <a:srgbClr val="FF0000"/>
                </a:solidFill>
              </a:rPr>
              <a:t>tools are chosen</a:t>
            </a:r>
            <a:r>
              <a:rPr lang="en-GB" sz="2200" dirty="0"/>
              <a:t> by teachers and learners to meet their specific needs. </a:t>
            </a:r>
          </a:p>
          <a:p>
            <a:pPr lvl="1" algn="just"/>
            <a:r>
              <a:rPr lang="en-GB" sz="2200" dirty="0"/>
              <a:t>These can be general applications </a:t>
            </a:r>
            <a:r>
              <a:rPr lang="en-GB" sz="2200" b="1" i="1" dirty="0">
                <a:solidFill>
                  <a:srgbClr val="0070C0"/>
                </a:solidFill>
              </a:rPr>
              <a:t>such as spreadsheets</a:t>
            </a:r>
            <a:r>
              <a:rPr lang="en-GB" sz="2200" dirty="0"/>
              <a:t>, learning management applications such as a </a:t>
            </a:r>
            <a:r>
              <a:rPr lang="en-GB" sz="2200" b="1" i="1" dirty="0">
                <a:solidFill>
                  <a:srgbClr val="0070C0"/>
                </a:solidFill>
              </a:rPr>
              <a:t>Virtual Learning Environment (VLE) </a:t>
            </a:r>
            <a:r>
              <a:rPr lang="en-GB" sz="2200" dirty="0"/>
              <a:t>to </a:t>
            </a:r>
            <a:r>
              <a:rPr lang="en-GB" sz="2200" b="1" i="1" dirty="0">
                <a:solidFill>
                  <a:srgbClr val="0070C0"/>
                </a:solidFill>
              </a:rPr>
              <a:t>manage homework submission</a:t>
            </a:r>
            <a:r>
              <a:rPr lang="en-GB" sz="2200" dirty="0"/>
              <a:t> and </a:t>
            </a:r>
            <a:r>
              <a:rPr lang="en-GB" sz="2200" b="1" i="1" dirty="0">
                <a:solidFill>
                  <a:srgbClr val="0070C0"/>
                </a:solidFill>
              </a:rPr>
              <a:t>assessment</a:t>
            </a:r>
            <a:r>
              <a:rPr lang="en-GB" sz="2200" dirty="0"/>
              <a:t>, </a:t>
            </a:r>
            <a:r>
              <a:rPr lang="en-GB" sz="2200" b="1" i="1" dirty="0">
                <a:solidFill>
                  <a:srgbClr val="0070C0"/>
                </a:solidFill>
              </a:rPr>
              <a:t>games</a:t>
            </a:r>
            <a:r>
              <a:rPr lang="en-GB" sz="2200" dirty="0"/>
              <a:t> and </a:t>
            </a:r>
            <a:r>
              <a:rPr lang="en-GB" sz="2200" b="1" i="1" dirty="0">
                <a:solidFill>
                  <a:srgbClr val="0070C0"/>
                </a:solidFill>
              </a:rPr>
              <a:t>simulations</a:t>
            </a:r>
            <a:r>
              <a:rPr lang="en-GB" sz="2200" dirty="0"/>
              <a:t>. </a:t>
            </a:r>
            <a:endParaRPr lang="en-US" sz="2200" dirty="0"/>
          </a:p>
        </p:txBody>
      </p:sp>
    </p:spTree>
    <p:extLst>
      <p:ext uri="{BB962C8B-B14F-4D97-AF65-F5344CB8AC3E}">
        <p14:creationId xmlns:p14="http://schemas.microsoft.com/office/powerpoint/2010/main" val="3735641553"/>
      </p:ext>
    </p:extLst>
  </p:cSld>
  <p:clrMapOvr>
    <a:masterClrMapping/>
  </p:clrMapOvr>
  <p:transition spd="med">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Service-oriented systems</a:t>
            </a:r>
          </a:p>
        </p:txBody>
      </p:sp>
      <p:sp>
        <p:nvSpPr>
          <p:cNvPr id="3" name="Content Placeholder 2"/>
          <p:cNvSpPr>
            <a:spLocks noGrp="1"/>
          </p:cNvSpPr>
          <p:nvPr>
            <p:ph idx="1"/>
          </p:nvPr>
        </p:nvSpPr>
        <p:spPr/>
        <p:txBody>
          <a:bodyPr/>
          <a:lstStyle/>
          <a:p>
            <a:pPr algn="just"/>
            <a:r>
              <a:rPr lang="en-US" dirty="0" err="1"/>
              <a:t>iLearn</a:t>
            </a:r>
            <a:r>
              <a:rPr lang="en-GB" dirty="0"/>
              <a:t> </a:t>
            </a:r>
            <a:r>
              <a:rPr lang="en-GB" b="1" dirty="0">
                <a:solidFill>
                  <a:srgbClr val="0070C0"/>
                </a:solidFill>
              </a:rPr>
              <a:t>system is a </a:t>
            </a:r>
            <a:r>
              <a:rPr lang="en-GB" b="1" u="sng" dirty="0">
                <a:solidFill>
                  <a:srgbClr val="0070C0"/>
                </a:solidFill>
              </a:rPr>
              <a:t>service-oriented system</a:t>
            </a:r>
            <a:r>
              <a:rPr lang="en-GB" dirty="0"/>
              <a:t> with all system components considered to be a </a:t>
            </a:r>
            <a:r>
              <a:rPr lang="en-GB" b="1" dirty="0">
                <a:solidFill>
                  <a:srgbClr val="FF0000"/>
                </a:solidFill>
              </a:rPr>
              <a:t>replaceable service.</a:t>
            </a:r>
          </a:p>
          <a:p>
            <a:pPr algn="just"/>
            <a:r>
              <a:rPr lang="en-GB" dirty="0"/>
              <a:t>This </a:t>
            </a:r>
            <a:r>
              <a:rPr lang="en-GB" b="1" u="sng" dirty="0">
                <a:solidFill>
                  <a:srgbClr val="0070C0"/>
                </a:solidFill>
              </a:rPr>
              <a:t>allows the system to be updated</a:t>
            </a:r>
            <a:r>
              <a:rPr lang="en-GB" dirty="0"/>
              <a:t> </a:t>
            </a:r>
            <a:r>
              <a:rPr lang="en-GB" b="1" dirty="0">
                <a:highlight>
                  <a:srgbClr val="FFFF00"/>
                </a:highlight>
              </a:rPr>
              <a:t>incrementally</a:t>
            </a:r>
            <a:r>
              <a:rPr lang="en-GB" dirty="0"/>
              <a:t> as new services become available.</a:t>
            </a:r>
          </a:p>
          <a:p>
            <a:pPr algn="just"/>
            <a:r>
              <a:rPr lang="en-GB" dirty="0"/>
              <a:t>It also makes </a:t>
            </a:r>
            <a:r>
              <a:rPr lang="en-GB" b="1" u="sng" dirty="0">
                <a:solidFill>
                  <a:srgbClr val="0070C0"/>
                </a:solidFill>
              </a:rPr>
              <a:t>it possible to rapidly configure the system</a:t>
            </a:r>
            <a:r>
              <a:rPr lang="en-GB" dirty="0"/>
              <a:t> to create versions of the environment for </a:t>
            </a:r>
            <a:r>
              <a:rPr lang="en-GB" b="1" u="sng" dirty="0">
                <a:solidFill>
                  <a:srgbClr val="FF0000"/>
                </a:solidFill>
              </a:rPr>
              <a:t>different groups</a:t>
            </a:r>
            <a:r>
              <a:rPr lang="en-GB" dirty="0"/>
              <a:t> </a:t>
            </a:r>
            <a:r>
              <a:rPr lang="en-GB" i="1" dirty="0">
                <a:solidFill>
                  <a:srgbClr val="FF0000"/>
                </a:solidFill>
              </a:rPr>
              <a:t>such as very young children who cannot read, senior students, </a:t>
            </a:r>
            <a:r>
              <a:rPr lang="en-GB" dirty="0"/>
              <a:t>etc. </a:t>
            </a:r>
            <a:endParaRPr lang="en-US" dirty="0"/>
          </a:p>
        </p:txBody>
      </p:sp>
    </p:spTree>
    <p:extLst>
      <p:ext uri="{BB962C8B-B14F-4D97-AF65-F5344CB8AC3E}">
        <p14:creationId xmlns:p14="http://schemas.microsoft.com/office/powerpoint/2010/main" val="910177017"/>
      </p:ext>
    </p:extLst>
  </p:cSld>
  <p:clrMapOvr>
    <a:masterClrMapping/>
  </p:clrMapOvr>
  <p:transition spd="med">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iLearn</a:t>
            </a:r>
            <a:r>
              <a:rPr lang="en-US" dirty="0"/>
              <a:t> services</a:t>
            </a:r>
          </a:p>
        </p:txBody>
      </p:sp>
      <p:sp>
        <p:nvSpPr>
          <p:cNvPr id="3" name="Content Placeholder 2"/>
          <p:cNvSpPr>
            <a:spLocks noGrp="1"/>
          </p:cNvSpPr>
          <p:nvPr>
            <p:ph idx="1"/>
          </p:nvPr>
        </p:nvSpPr>
        <p:spPr>
          <a:xfrm>
            <a:off x="196850" y="1600200"/>
            <a:ext cx="8604250" cy="4983162"/>
          </a:xfrm>
        </p:spPr>
        <p:txBody>
          <a:bodyPr/>
          <a:lstStyle/>
          <a:p>
            <a:pPr algn="just"/>
            <a:r>
              <a:rPr lang="en-GB" b="1" i="1" dirty="0">
                <a:solidFill>
                  <a:srgbClr val="FF0000"/>
                </a:solidFill>
              </a:rPr>
              <a:t>Utility services</a:t>
            </a:r>
            <a:r>
              <a:rPr lang="en-GB" dirty="0"/>
              <a:t> that </a:t>
            </a:r>
            <a:r>
              <a:rPr lang="en-GB" u="sng" dirty="0"/>
              <a:t>provide basic application</a:t>
            </a:r>
            <a:r>
              <a:rPr lang="en-GB" dirty="0"/>
              <a:t>-independent functionality and which may be used by other services in the system </a:t>
            </a:r>
            <a:r>
              <a:rPr lang="en-GB" sz="2000" i="1" dirty="0">
                <a:solidFill>
                  <a:srgbClr val="00B0F0"/>
                </a:solidFill>
              </a:rPr>
              <a:t>(e.g. search, </a:t>
            </a:r>
            <a:r>
              <a:rPr lang="en-GB" sz="2000" i="1" dirty="0" err="1">
                <a:solidFill>
                  <a:srgbClr val="00B0F0"/>
                </a:solidFill>
              </a:rPr>
              <a:t>loging</a:t>
            </a:r>
            <a:r>
              <a:rPr lang="en-GB" sz="2000" i="1" dirty="0">
                <a:solidFill>
                  <a:srgbClr val="00B0F0"/>
                </a:solidFill>
              </a:rPr>
              <a:t>,). </a:t>
            </a:r>
          </a:p>
          <a:p>
            <a:pPr algn="just"/>
            <a:r>
              <a:rPr lang="en-GB" b="1" i="1" dirty="0">
                <a:solidFill>
                  <a:srgbClr val="FF0000"/>
                </a:solidFill>
              </a:rPr>
              <a:t>Application services</a:t>
            </a:r>
            <a:r>
              <a:rPr lang="en-GB" dirty="0"/>
              <a:t> that </a:t>
            </a:r>
            <a:r>
              <a:rPr lang="en-GB" u="sng" dirty="0"/>
              <a:t>provide specific applications</a:t>
            </a:r>
            <a:r>
              <a:rPr lang="en-GB" dirty="0"/>
              <a:t> such as </a:t>
            </a:r>
            <a:r>
              <a:rPr lang="en-GB" i="1" dirty="0">
                <a:highlight>
                  <a:srgbClr val="FFFF00"/>
                </a:highlight>
              </a:rPr>
              <a:t>email, conferencing, photo sharing etc</a:t>
            </a:r>
            <a:r>
              <a:rPr lang="en-GB" dirty="0"/>
              <a:t>. and access to specific educational content such as scientific films or historical resources </a:t>
            </a:r>
            <a:r>
              <a:rPr lang="en-GB" sz="2000" i="1" dirty="0">
                <a:solidFill>
                  <a:srgbClr val="00B0F0"/>
                </a:solidFill>
              </a:rPr>
              <a:t>(e.g. email, simulation, video storage, </a:t>
            </a:r>
            <a:r>
              <a:rPr lang="en-GB" sz="2000" i="1" dirty="0" err="1">
                <a:solidFill>
                  <a:srgbClr val="00B0F0"/>
                </a:solidFill>
              </a:rPr>
              <a:t>spreatsheet</a:t>
            </a:r>
            <a:r>
              <a:rPr lang="en-GB" sz="2000" i="1" dirty="0">
                <a:solidFill>
                  <a:srgbClr val="00B0F0"/>
                </a:solidFill>
              </a:rPr>
              <a:t>, etc. ). </a:t>
            </a:r>
          </a:p>
          <a:p>
            <a:pPr algn="just"/>
            <a:r>
              <a:rPr lang="en-GB" b="1" i="1" dirty="0">
                <a:solidFill>
                  <a:srgbClr val="FF0000"/>
                </a:solidFill>
              </a:rPr>
              <a:t>Configuration services</a:t>
            </a:r>
            <a:r>
              <a:rPr lang="en-GB" dirty="0"/>
              <a:t> that </a:t>
            </a:r>
            <a:r>
              <a:rPr lang="en-GB" u="sng" dirty="0"/>
              <a:t>are used to adapt the environment with a specific set of application services</a:t>
            </a:r>
            <a:r>
              <a:rPr lang="en-GB" dirty="0"/>
              <a:t> and do </a:t>
            </a:r>
            <a:r>
              <a:rPr lang="en-GB" u="sng" dirty="0"/>
              <a:t>define </a:t>
            </a:r>
            <a:r>
              <a:rPr lang="en-GB" i="1" u="sng" dirty="0">
                <a:highlight>
                  <a:srgbClr val="FFFF00"/>
                </a:highlight>
              </a:rPr>
              <a:t>how services are shared</a:t>
            </a:r>
            <a:r>
              <a:rPr lang="en-GB" i="1" dirty="0">
                <a:highlight>
                  <a:srgbClr val="FFFF00"/>
                </a:highlight>
              </a:rPr>
              <a:t> between students, teachers and their parents</a:t>
            </a:r>
            <a:r>
              <a:rPr lang="en-GB" dirty="0"/>
              <a:t>. </a:t>
            </a:r>
            <a:r>
              <a:rPr lang="en-GB" sz="2000" i="1" dirty="0">
                <a:solidFill>
                  <a:srgbClr val="00B0F0"/>
                </a:solidFill>
              </a:rPr>
              <a:t>(e.g. group management, applications management, identity management, etc. ). </a:t>
            </a:r>
          </a:p>
          <a:p>
            <a:pPr algn="just"/>
            <a:endParaRPr lang="en-US" dirty="0"/>
          </a:p>
        </p:txBody>
      </p:sp>
    </p:spTree>
    <p:extLst>
      <p:ext uri="{BB962C8B-B14F-4D97-AF65-F5344CB8AC3E}">
        <p14:creationId xmlns:p14="http://schemas.microsoft.com/office/powerpoint/2010/main" val="2155081538"/>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project failure</a:t>
            </a:r>
          </a:p>
        </p:txBody>
      </p:sp>
      <p:sp>
        <p:nvSpPr>
          <p:cNvPr id="3" name="Content Placeholder 2"/>
          <p:cNvSpPr>
            <a:spLocks noGrp="1"/>
          </p:cNvSpPr>
          <p:nvPr>
            <p:ph idx="1"/>
          </p:nvPr>
        </p:nvSpPr>
        <p:spPr>
          <a:xfrm>
            <a:off x="129653" y="1455169"/>
            <a:ext cx="8671447" cy="5266306"/>
          </a:xfrm>
        </p:spPr>
        <p:txBody>
          <a:bodyPr/>
          <a:lstStyle/>
          <a:p>
            <a:pPr algn="just"/>
            <a:r>
              <a:rPr lang="en-GB" sz="2000" b="1" i="1" dirty="0">
                <a:highlight>
                  <a:srgbClr val="FFFF00"/>
                </a:highlight>
              </a:rPr>
              <a:t>Due to failure to use SE methods </a:t>
            </a:r>
          </a:p>
          <a:p>
            <a:pPr algn="just">
              <a:buFont typeface="Wingdings" panose="05000000000000000000" pitchFamily="2" charset="2"/>
              <a:buChar char="§"/>
            </a:pPr>
            <a:r>
              <a:rPr lang="en-US" dirty="0"/>
              <a:t>Companies </a:t>
            </a:r>
            <a:r>
              <a:rPr lang="en-US" u="sng" dirty="0">
                <a:solidFill>
                  <a:srgbClr val="FF0000"/>
                </a:solidFill>
              </a:rPr>
              <a:t>want to develop their own SWs</a:t>
            </a:r>
            <a:r>
              <a:rPr lang="en-US" dirty="0"/>
              <a:t> without using SE </a:t>
            </a:r>
            <a:r>
              <a:rPr lang="en-US" i="1" dirty="0">
                <a:solidFill>
                  <a:schemeClr val="tx2"/>
                </a:solidFill>
              </a:rPr>
              <a:t>methods, tools </a:t>
            </a:r>
            <a:r>
              <a:rPr lang="en-US" dirty="0"/>
              <a:t>and</a:t>
            </a:r>
            <a:r>
              <a:rPr lang="en-US" i="1" dirty="0">
                <a:solidFill>
                  <a:schemeClr val="tx2"/>
                </a:solidFill>
              </a:rPr>
              <a:t> techniques</a:t>
            </a:r>
            <a:r>
              <a:rPr lang="en-US" dirty="0"/>
              <a:t>. But this is wrong way!</a:t>
            </a:r>
          </a:p>
          <a:p>
            <a:pPr algn="just">
              <a:buFont typeface="Wingdings" panose="05000000000000000000" pitchFamily="2" charset="2"/>
              <a:buChar char="§"/>
            </a:pPr>
            <a:r>
              <a:rPr lang="en-US" dirty="0"/>
              <a:t>Because the software products </a:t>
            </a:r>
            <a:r>
              <a:rPr lang="en-US" u="sng" dirty="0">
                <a:solidFill>
                  <a:srgbClr val="FF0000"/>
                </a:solidFill>
              </a:rPr>
              <a:t>are too expensive</a:t>
            </a:r>
            <a:r>
              <a:rPr lang="en-US" dirty="0"/>
              <a:t>!</a:t>
            </a:r>
          </a:p>
          <a:p>
            <a:pPr algn="just">
              <a:buFont typeface="Wingdings" panose="05000000000000000000" pitchFamily="2" charset="2"/>
              <a:buChar char="§"/>
            </a:pPr>
            <a:r>
              <a:rPr lang="en-US" dirty="0"/>
              <a:t>Today, many companies have started to develop </a:t>
            </a:r>
            <a:r>
              <a:rPr lang="en-US" u="sng" dirty="0">
                <a:solidFill>
                  <a:srgbClr val="FF0000"/>
                </a:solidFill>
              </a:rPr>
              <a:t>their SWs </a:t>
            </a:r>
            <a:r>
              <a:rPr lang="en-US" dirty="0"/>
              <a:t>for </a:t>
            </a:r>
            <a:r>
              <a:rPr lang="en-US" u="sng" dirty="0">
                <a:solidFill>
                  <a:srgbClr val="FF0000"/>
                </a:solidFill>
              </a:rPr>
              <a:t>performing their business processes</a:t>
            </a:r>
            <a:r>
              <a:rPr lang="en-US" dirty="0"/>
              <a:t>.</a:t>
            </a:r>
          </a:p>
          <a:p>
            <a:pPr algn="just">
              <a:buFont typeface="Wingdings" panose="05000000000000000000" pitchFamily="2" charset="2"/>
              <a:buChar char="§"/>
            </a:pPr>
            <a:r>
              <a:rPr lang="en-US" dirty="0"/>
              <a:t>However, since this is not their expertise, so they </a:t>
            </a:r>
            <a:r>
              <a:rPr lang="en-US" u="sng" dirty="0">
                <a:solidFill>
                  <a:srgbClr val="FF0000"/>
                </a:solidFill>
              </a:rPr>
              <a:t>cannot use SE </a:t>
            </a:r>
            <a:r>
              <a:rPr lang="en-US" u="sng" dirty="0" err="1">
                <a:solidFill>
                  <a:srgbClr val="FF0000"/>
                </a:solidFill>
              </a:rPr>
              <a:t>methods,tools</a:t>
            </a:r>
            <a:r>
              <a:rPr lang="en-US" u="sng" dirty="0">
                <a:solidFill>
                  <a:srgbClr val="FF0000"/>
                </a:solidFill>
              </a:rPr>
              <a:t> &amp; techniques very well</a:t>
            </a:r>
            <a:r>
              <a:rPr lang="en-US" dirty="0"/>
              <a:t>.</a:t>
            </a:r>
          </a:p>
          <a:p>
            <a:pPr lvl="1" algn="just">
              <a:buFont typeface="Wingdings" panose="05000000000000000000" pitchFamily="2" charset="2"/>
              <a:buChar char="§"/>
            </a:pPr>
            <a:r>
              <a:rPr lang="en-US" dirty="0"/>
              <a:t>For example. Health sector: hospitals, clinics, etc.</a:t>
            </a:r>
          </a:p>
          <a:p>
            <a:pPr algn="just">
              <a:buFont typeface="Wingdings" panose="05000000000000000000" pitchFamily="2" charset="2"/>
              <a:buChar char="§"/>
            </a:pPr>
            <a:r>
              <a:rPr lang="en-US" u="sng" dirty="0">
                <a:solidFill>
                  <a:srgbClr val="FF0000"/>
                </a:solidFill>
              </a:rPr>
              <a:t>As a result</a:t>
            </a:r>
            <a:r>
              <a:rPr lang="en-US" dirty="0"/>
              <a:t>, their SWs produced are </a:t>
            </a:r>
            <a:r>
              <a:rPr lang="en-US" i="1" u="sng" dirty="0">
                <a:solidFill>
                  <a:srgbClr val="FF0000"/>
                </a:solidFill>
              </a:rPr>
              <a:t>often more expensive</a:t>
            </a:r>
            <a:r>
              <a:rPr lang="en-US" dirty="0"/>
              <a:t> and </a:t>
            </a:r>
            <a:r>
              <a:rPr lang="en-US" i="1" u="sng" dirty="0">
                <a:solidFill>
                  <a:srgbClr val="FF0000"/>
                </a:solidFill>
              </a:rPr>
              <a:t>less reliable</a:t>
            </a:r>
            <a:r>
              <a:rPr lang="en-US" dirty="0"/>
              <a:t> than it should be.</a:t>
            </a:r>
          </a:p>
        </p:txBody>
      </p:sp>
    </p:spTree>
    <p:extLst>
      <p:ext uri="{BB962C8B-B14F-4D97-AF65-F5344CB8AC3E}">
        <p14:creationId xmlns:p14="http://schemas.microsoft.com/office/powerpoint/2010/main" val="1637531793"/>
      </p:ext>
    </p:extLst>
  </p:cSld>
  <p:clrMapOvr>
    <a:masterClrMapping/>
  </p:clrMapOvr>
  <p:transition spd="med">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iLearn</a:t>
            </a:r>
            <a:r>
              <a:rPr lang="en-US" dirty="0"/>
              <a:t> layered base architecture</a:t>
            </a:r>
          </a:p>
        </p:txBody>
      </p:sp>
      <p:pic>
        <p:nvPicPr>
          <p:cNvPr id="6" name="Picture 5" descr="1.8 iLearn architectur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2701" y="1538798"/>
            <a:ext cx="5866216" cy="4881050"/>
          </a:xfrm>
          <a:prstGeom prst="rect">
            <a:avLst/>
          </a:prstGeom>
        </p:spPr>
      </p:pic>
    </p:spTree>
    <p:extLst>
      <p:ext uri="{BB962C8B-B14F-4D97-AF65-F5344CB8AC3E}">
        <p14:creationId xmlns:p14="http://schemas.microsoft.com/office/powerpoint/2010/main" val="2004859144"/>
      </p:ext>
    </p:extLst>
  </p:cSld>
  <p:clrMapOvr>
    <a:masterClrMapping/>
  </p:clrMapOvr>
  <p:transition spd="med">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iLearn</a:t>
            </a:r>
            <a:r>
              <a:rPr lang="en-US" dirty="0"/>
              <a:t> service integration</a:t>
            </a:r>
          </a:p>
        </p:txBody>
      </p:sp>
      <p:sp>
        <p:nvSpPr>
          <p:cNvPr id="3" name="Content Placeholder 2"/>
          <p:cNvSpPr>
            <a:spLocks noGrp="1"/>
          </p:cNvSpPr>
          <p:nvPr>
            <p:ph idx="1"/>
          </p:nvPr>
        </p:nvSpPr>
        <p:spPr>
          <a:xfrm>
            <a:off x="160985" y="1696791"/>
            <a:ext cx="8783391" cy="4525963"/>
          </a:xfrm>
        </p:spPr>
        <p:txBody>
          <a:bodyPr/>
          <a:lstStyle/>
          <a:p>
            <a:pPr algn="just"/>
            <a:r>
              <a:rPr lang="en-US" b="1" i="1" dirty="0">
                <a:solidFill>
                  <a:srgbClr val="FF0000"/>
                </a:solidFill>
              </a:rPr>
              <a:t>Integrated services</a:t>
            </a:r>
            <a:r>
              <a:rPr lang="en-US" i="1" dirty="0"/>
              <a:t> </a:t>
            </a:r>
            <a:r>
              <a:rPr lang="en-US" dirty="0"/>
              <a:t>are services</a:t>
            </a:r>
          </a:p>
          <a:p>
            <a:pPr lvl="1" algn="just"/>
            <a:r>
              <a:rPr lang="en-US" dirty="0"/>
              <a:t>which </a:t>
            </a:r>
            <a:r>
              <a:rPr lang="en-US" u="sng" dirty="0"/>
              <a:t>offer an API</a:t>
            </a:r>
            <a:r>
              <a:rPr lang="en-US" dirty="0"/>
              <a:t> (application programming interface) and</a:t>
            </a:r>
          </a:p>
          <a:p>
            <a:pPr lvl="1" algn="just"/>
            <a:r>
              <a:rPr lang="en-US" dirty="0"/>
              <a:t>which </a:t>
            </a:r>
            <a:r>
              <a:rPr lang="en-US" u="sng" dirty="0"/>
              <a:t>can be accessed by other services</a:t>
            </a:r>
            <a:r>
              <a:rPr lang="en-US" dirty="0"/>
              <a:t> through that API.</a:t>
            </a:r>
          </a:p>
          <a:p>
            <a:pPr lvl="1" algn="just"/>
            <a:r>
              <a:rPr lang="en-US" b="1" dirty="0"/>
              <a:t>Direct service-to-service communication</a:t>
            </a:r>
            <a:r>
              <a:rPr lang="en-US" dirty="0"/>
              <a:t> is therefore possible. </a:t>
            </a:r>
          </a:p>
          <a:p>
            <a:pPr algn="just"/>
            <a:r>
              <a:rPr lang="en-US" b="1" i="1" dirty="0">
                <a:solidFill>
                  <a:srgbClr val="FF0000"/>
                </a:solidFill>
              </a:rPr>
              <a:t>Independent services</a:t>
            </a:r>
            <a:r>
              <a:rPr lang="en-US" dirty="0"/>
              <a:t> are services</a:t>
            </a:r>
          </a:p>
          <a:p>
            <a:pPr lvl="1" algn="just"/>
            <a:r>
              <a:rPr lang="en-US" dirty="0"/>
              <a:t>which </a:t>
            </a:r>
            <a:r>
              <a:rPr lang="en-US" u="sng" dirty="0"/>
              <a:t>are simply accessed through a browser</a:t>
            </a:r>
            <a:r>
              <a:rPr lang="en-US" dirty="0"/>
              <a:t> interface and</a:t>
            </a:r>
          </a:p>
          <a:p>
            <a:pPr lvl="1" algn="just"/>
            <a:r>
              <a:rPr lang="en-US" dirty="0"/>
              <a:t>which </a:t>
            </a:r>
            <a:r>
              <a:rPr lang="en-US" u="sng" dirty="0"/>
              <a:t>operate independently</a:t>
            </a:r>
            <a:r>
              <a:rPr lang="en-US" dirty="0"/>
              <a:t> of other services.</a:t>
            </a:r>
          </a:p>
          <a:p>
            <a:pPr lvl="1" algn="just"/>
            <a:r>
              <a:rPr lang="en-US" dirty="0"/>
              <a:t>Information </a:t>
            </a:r>
            <a:r>
              <a:rPr lang="en-US" u="sng" dirty="0"/>
              <a:t>can only be shared with other services</a:t>
            </a:r>
            <a:r>
              <a:rPr lang="en-US" dirty="0"/>
              <a:t> through some user actions such as copy and paste;</a:t>
            </a:r>
          </a:p>
          <a:p>
            <a:pPr lvl="1" algn="just"/>
            <a:r>
              <a:rPr lang="en-US" u="sng" dirty="0"/>
              <a:t>re-authentication may be required</a:t>
            </a:r>
            <a:r>
              <a:rPr lang="en-US" dirty="0"/>
              <a:t> for each independent service.</a:t>
            </a:r>
            <a:r>
              <a:rPr lang="en-GB" dirty="0"/>
              <a:t> </a:t>
            </a:r>
            <a:endParaRPr lang="en-US" dirty="0"/>
          </a:p>
        </p:txBody>
      </p:sp>
    </p:spTree>
    <p:extLst>
      <p:ext uri="{BB962C8B-B14F-4D97-AF65-F5344CB8AC3E}">
        <p14:creationId xmlns:p14="http://schemas.microsoft.com/office/powerpoint/2010/main" val="3076887263"/>
      </p:ext>
    </p:extLst>
  </p:cSld>
  <p:clrMapOvr>
    <a:masterClrMapping/>
  </p:clrMapOvr>
  <p:transition spd="med">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p:txBody>
          <a:bodyPr/>
          <a:lstStyle/>
          <a:p>
            <a:pPr algn="just"/>
            <a:r>
              <a:rPr lang="en-GB" dirty="0">
                <a:highlight>
                  <a:srgbClr val="FFFF00"/>
                </a:highlight>
              </a:rPr>
              <a:t>Software engineering is an engineering discipline </a:t>
            </a:r>
            <a:r>
              <a:rPr lang="en-GB" dirty="0"/>
              <a:t>that is concerned with all aspects of software production.</a:t>
            </a:r>
          </a:p>
          <a:p>
            <a:pPr algn="just"/>
            <a:r>
              <a:rPr lang="en-GB" dirty="0"/>
              <a:t>Essential software product attributes </a:t>
            </a:r>
            <a:r>
              <a:rPr lang="en-GB" dirty="0">
                <a:highlight>
                  <a:srgbClr val="FFFF00"/>
                </a:highlight>
              </a:rPr>
              <a:t>are maintainability, dependability and security, efficiency and acceptability</a:t>
            </a:r>
            <a:r>
              <a:rPr lang="en-GB" dirty="0"/>
              <a:t>.</a:t>
            </a:r>
          </a:p>
          <a:p>
            <a:pPr algn="just"/>
            <a:r>
              <a:rPr lang="en-GB" dirty="0"/>
              <a:t>The high-level activities of </a:t>
            </a:r>
            <a:r>
              <a:rPr lang="en-GB" dirty="0">
                <a:highlight>
                  <a:srgbClr val="FFFF00"/>
                </a:highlight>
              </a:rPr>
              <a:t>specification, development, validation and evolution</a:t>
            </a:r>
            <a:r>
              <a:rPr lang="en-GB" dirty="0"/>
              <a:t> are part of all software processes.</a:t>
            </a:r>
          </a:p>
          <a:p>
            <a:pPr algn="just"/>
            <a:r>
              <a:rPr lang="en-GB" dirty="0"/>
              <a:t>The </a:t>
            </a:r>
            <a:r>
              <a:rPr lang="en-GB" dirty="0">
                <a:highlight>
                  <a:srgbClr val="FFFF00"/>
                </a:highlight>
              </a:rPr>
              <a:t>fundamental notions of software engineering </a:t>
            </a:r>
            <a:r>
              <a:rPr lang="en-GB" dirty="0"/>
              <a:t>are </a:t>
            </a:r>
            <a:r>
              <a:rPr lang="en-GB" dirty="0">
                <a:highlight>
                  <a:srgbClr val="FFFF00"/>
                </a:highlight>
              </a:rPr>
              <a:t>universally applicable</a:t>
            </a:r>
            <a:r>
              <a:rPr lang="en-GB" dirty="0"/>
              <a:t> to all types of system development.  </a:t>
            </a:r>
          </a:p>
        </p:txBody>
      </p:sp>
    </p:spTree>
    <p:extLst>
      <p:ext uri="{BB962C8B-B14F-4D97-AF65-F5344CB8AC3E}">
        <p14:creationId xmlns:p14="http://schemas.microsoft.com/office/powerpoint/2010/main" val="1610917383"/>
      </p:ext>
    </p:extLst>
  </p:cSld>
  <p:clrMapOvr>
    <a:masterClrMapping/>
  </p:clrMapOvr>
  <p:transition spd="med">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a:xfrm>
            <a:off x="186744" y="1600200"/>
            <a:ext cx="8500056" cy="4588099"/>
          </a:xfrm>
        </p:spPr>
        <p:txBody>
          <a:bodyPr/>
          <a:lstStyle/>
          <a:p>
            <a:pPr algn="just"/>
            <a:r>
              <a:rPr lang="en-GB" dirty="0"/>
              <a:t>There are </a:t>
            </a:r>
            <a:r>
              <a:rPr lang="en-GB" dirty="0">
                <a:highlight>
                  <a:srgbClr val="FFFF00"/>
                </a:highlight>
              </a:rPr>
              <a:t>many different types of system,</a:t>
            </a:r>
            <a:r>
              <a:rPr lang="en-GB" dirty="0"/>
              <a:t> and each system requires </a:t>
            </a:r>
            <a:r>
              <a:rPr lang="en-GB" dirty="0">
                <a:highlight>
                  <a:srgbClr val="FFFF00"/>
                </a:highlight>
              </a:rPr>
              <a:t>appropriate SE tools and techniques </a:t>
            </a:r>
            <a:r>
              <a:rPr lang="en-GB" dirty="0"/>
              <a:t>for their development. </a:t>
            </a:r>
          </a:p>
          <a:p>
            <a:pPr algn="just"/>
            <a:r>
              <a:rPr lang="en-GB" dirty="0"/>
              <a:t>The </a:t>
            </a:r>
            <a:r>
              <a:rPr lang="en-GB" dirty="0">
                <a:highlight>
                  <a:srgbClr val="FFFF00"/>
                </a:highlight>
              </a:rPr>
              <a:t>fundamental ideas of</a:t>
            </a:r>
            <a:r>
              <a:rPr lang="en-GB" dirty="0"/>
              <a:t> SE are applicable to </a:t>
            </a:r>
            <a:r>
              <a:rPr lang="en-GB" dirty="0">
                <a:highlight>
                  <a:srgbClr val="FFFF00"/>
                </a:highlight>
              </a:rPr>
              <a:t>all types of software system</a:t>
            </a:r>
            <a:r>
              <a:rPr lang="en-GB" dirty="0"/>
              <a:t>. </a:t>
            </a:r>
          </a:p>
          <a:p>
            <a:pPr algn="just"/>
            <a:r>
              <a:rPr lang="en-GB" dirty="0" err="1"/>
              <a:t>Ses</a:t>
            </a:r>
            <a:r>
              <a:rPr lang="en-GB" dirty="0"/>
              <a:t> </a:t>
            </a:r>
            <a:r>
              <a:rPr lang="en-GB" dirty="0">
                <a:highlight>
                  <a:srgbClr val="FFFF00"/>
                </a:highlight>
              </a:rPr>
              <a:t>have responsibilities to the engineering profession and society</a:t>
            </a:r>
            <a:r>
              <a:rPr lang="en-GB" dirty="0"/>
              <a:t>. They should not simply be concerned with technical issues.</a:t>
            </a:r>
          </a:p>
          <a:p>
            <a:pPr algn="just"/>
            <a:r>
              <a:rPr lang="en-GB" dirty="0"/>
              <a:t>Professional societies publish codes of conduct (</a:t>
            </a:r>
            <a:r>
              <a:rPr lang="en-GB" dirty="0" err="1"/>
              <a:t>davranış</a:t>
            </a:r>
            <a:r>
              <a:rPr lang="en-GB" dirty="0"/>
              <a:t> </a:t>
            </a:r>
            <a:r>
              <a:rPr lang="en-GB" dirty="0" err="1"/>
              <a:t>kuralları</a:t>
            </a:r>
            <a:r>
              <a:rPr lang="en-GB" dirty="0"/>
              <a:t>) which shows the standards of behaviour expected of their members.</a:t>
            </a:r>
          </a:p>
          <a:p>
            <a:endParaRPr lang="en-US" dirty="0"/>
          </a:p>
          <a:p>
            <a:pPr>
              <a:buNone/>
            </a:pPr>
            <a:endParaRPr lang="en-US" dirty="0"/>
          </a:p>
        </p:txBody>
      </p:sp>
    </p:spTree>
    <p:extLst>
      <p:ext uri="{BB962C8B-B14F-4D97-AF65-F5344CB8AC3E}">
        <p14:creationId xmlns:p14="http://schemas.microsoft.com/office/powerpoint/2010/main" val="2137521757"/>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81E69C8-C6D6-498C-9C8A-D1366E1E5A1D}"/>
              </a:ext>
            </a:extLst>
          </p:cNvPr>
          <p:cNvSpPr/>
          <p:nvPr/>
        </p:nvSpPr>
        <p:spPr bwMode="auto">
          <a:xfrm>
            <a:off x="457200" y="274638"/>
            <a:ext cx="729323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a:spcAft>
                <a:spcPts val="600"/>
              </a:spcAft>
            </a:pPr>
            <a:r>
              <a:rPr lang="en-US" sz="2400" b="1" i="0" dirty="0">
                <a:solidFill>
                  <a:srgbClr val="46424D"/>
                </a:solidFill>
                <a:effectLst/>
                <a:latin typeface="Arial"/>
                <a:cs typeface="Arial"/>
              </a:rPr>
              <a:t>5 Signs your Project is Going Wrong</a:t>
            </a:r>
          </a:p>
        </p:txBody>
      </p:sp>
      <p:pic>
        <p:nvPicPr>
          <p:cNvPr id="2" name="Picture 1">
            <a:extLst>
              <a:ext uri="{FF2B5EF4-FFF2-40B4-BE49-F238E27FC236}">
                <a16:creationId xmlns:a16="http://schemas.microsoft.com/office/drawing/2014/main" xmlns="" id="{E9D0300F-87BB-41EF-B49D-4C9A1680F681}"/>
              </a:ext>
            </a:extLst>
          </p:cNvPr>
          <p:cNvPicPr>
            <a:picLocks noChangeAspect="1"/>
          </p:cNvPicPr>
          <p:nvPr/>
        </p:nvPicPr>
        <p:blipFill>
          <a:blip r:embed="rId2"/>
          <a:stretch>
            <a:fillRect/>
          </a:stretch>
        </p:blipFill>
        <p:spPr>
          <a:xfrm>
            <a:off x="457200" y="1531961"/>
            <a:ext cx="8473921" cy="5169090"/>
          </a:xfrm>
          <a:prstGeom prst="rect">
            <a:avLst/>
          </a:prstGeom>
          <a:noFill/>
        </p:spPr>
      </p:pic>
      <p:sp>
        <p:nvSpPr>
          <p:cNvPr id="3" name="TextBox 2">
            <a:extLst>
              <a:ext uri="{FF2B5EF4-FFF2-40B4-BE49-F238E27FC236}">
                <a16:creationId xmlns:a16="http://schemas.microsoft.com/office/drawing/2014/main" xmlns="" id="{BDCFF872-0301-4F5A-A163-73F6314548D2}"/>
              </a:ext>
            </a:extLst>
          </p:cNvPr>
          <p:cNvSpPr txBox="1"/>
          <p:nvPr/>
        </p:nvSpPr>
        <p:spPr>
          <a:xfrm>
            <a:off x="1337480" y="6398696"/>
            <a:ext cx="3435556" cy="276999"/>
          </a:xfrm>
          <a:prstGeom prst="rect">
            <a:avLst/>
          </a:prstGeom>
          <a:noFill/>
        </p:spPr>
        <p:txBody>
          <a:bodyPr wrap="none" rtlCol="0">
            <a:spAutoFit/>
          </a:bodyPr>
          <a:lstStyle/>
          <a:p>
            <a:r>
              <a:rPr lang="en-US" sz="1200" b="1" dirty="0">
                <a:solidFill>
                  <a:srgbClr val="FF0000"/>
                </a:solidFill>
              </a:rPr>
              <a:t>If you can’t satisfy customer due to changes</a:t>
            </a:r>
          </a:p>
        </p:txBody>
      </p:sp>
      <p:sp>
        <p:nvSpPr>
          <p:cNvPr id="8" name="TextBox 7">
            <a:extLst>
              <a:ext uri="{FF2B5EF4-FFF2-40B4-BE49-F238E27FC236}">
                <a16:creationId xmlns:a16="http://schemas.microsoft.com/office/drawing/2014/main" xmlns="" id="{7091BC0B-8868-4F4D-98B3-FC6470ABD3E5}"/>
              </a:ext>
            </a:extLst>
          </p:cNvPr>
          <p:cNvSpPr txBox="1"/>
          <p:nvPr/>
        </p:nvSpPr>
        <p:spPr>
          <a:xfrm>
            <a:off x="1719617" y="5213038"/>
            <a:ext cx="3815468" cy="338554"/>
          </a:xfrm>
          <a:prstGeom prst="rect">
            <a:avLst/>
          </a:prstGeom>
          <a:noFill/>
        </p:spPr>
        <p:txBody>
          <a:bodyPr wrap="none" rtlCol="0">
            <a:spAutoFit/>
          </a:bodyPr>
          <a:lstStyle>
            <a:defPPr>
              <a:defRPr lang="en-US"/>
            </a:defPPr>
            <a:lvl1pPr>
              <a:defRPr sz="1200" b="1">
                <a:solidFill>
                  <a:srgbClr val="FF0000"/>
                </a:solidFill>
              </a:defRPr>
            </a:lvl1pPr>
          </a:lstStyle>
          <a:p>
            <a:r>
              <a:rPr lang="en-US" dirty="0"/>
              <a:t>If you notice comm problems in team</a:t>
            </a:r>
          </a:p>
        </p:txBody>
      </p:sp>
      <p:sp>
        <p:nvSpPr>
          <p:cNvPr id="9" name="TextBox 8">
            <a:extLst>
              <a:ext uri="{FF2B5EF4-FFF2-40B4-BE49-F238E27FC236}">
                <a16:creationId xmlns:a16="http://schemas.microsoft.com/office/drawing/2014/main" xmlns="" id="{2817892C-6DB0-4948-A627-CED52AD4560D}"/>
              </a:ext>
            </a:extLst>
          </p:cNvPr>
          <p:cNvSpPr txBox="1"/>
          <p:nvPr/>
        </p:nvSpPr>
        <p:spPr>
          <a:xfrm>
            <a:off x="2702255" y="4041443"/>
            <a:ext cx="3480440" cy="276999"/>
          </a:xfrm>
          <a:prstGeom prst="rect">
            <a:avLst/>
          </a:prstGeom>
          <a:noFill/>
        </p:spPr>
        <p:txBody>
          <a:bodyPr wrap="none" rtlCol="0">
            <a:spAutoFit/>
          </a:bodyPr>
          <a:lstStyle/>
          <a:p>
            <a:r>
              <a:rPr lang="en-US" sz="1200" b="1" dirty="0">
                <a:solidFill>
                  <a:srgbClr val="FF0000"/>
                </a:solidFill>
              </a:rPr>
              <a:t>If you notice your cost increasing day by day</a:t>
            </a:r>
          </a:p>
        </p:txBody>
      </p:sp>
      <p:sp>
        <p:nvSpPr>
          <p:cNvPr id="14" name="TextBox 13">
            <a:extLst>
              <a:ext uri="{FF2B5EF4-FFF2-40B4-BE49-F238E27FC236}">
                <a16:creationId xmlns:a16="http://schemas.microsoft.com/office/drawing/2014/main" xmlns="" id="{067EEFB1-9418-4327-9C55-F0CF928EC216}"/>
              </a:ext>
            </a:extLst>
          </p:cNvPr>
          <p:cNvSpPr txBox="1"/>
          <p:nvPr/>
        </p:nvSpPr>
        <p:spPr>
          <a:xfrm>
            <a:off x="2854655" y="3081549"/>
            <a:ext cx="4261103" cy="276999"/>
          </a:xfrm>
          <a:prstGeom prst="rect">
            <a:avLst/>
          </a:prstGeom>
          <a:noFill/>
        </p:spPr>
        <p:txBody>
          <a:bodyPr wrap="none" rtlCol="0">
            <a:spAutoFit/>
          </a:bodyPr>
          <a:lstStyle/>
          <a:p>
            <a:r>
              <a:rPr lang="en-US" sz="1200" b="1" dirty="0">
                <a:solidFill>
                  <a:srgbClr val="FF0000"/>
                </a:solidFill>
              </a:rPr>
              <a:t>If you notice you start to being late to finish some tasks</a:t>
            </a:r>
          </a:p>
        </p:txBody>
      </p:sp>
      <p:sp>
        <p:nvSpPr>
          <p:cNvPr id="15" name="TextBox 14">
            <a:extLst>
              <a:ext uri="{FF2B5EF4-FFF2-40B4-BE49-F238E27FC236}">
                <a16:creationId xmlns:a16="http://schemas.microsoft.com/office/drawing/2014/main" xmlns="" id="{05443C5A-DD1A-4812-984A-93F70F86FD83}"/>
              </a:ext>
            </a:extLst>
          </p:cNvPr>
          <p:cNvSpPr txBox="1"/>
          <p:nvPr/>
        </p:nvSpPr>
        <p:spPr>
          <a:xfrm>
            <a:off x="1121389" y="1432528"/>
            <a:ext cx="3908442" cy="276999"/>
          </a:xfrm>
          <a:prstGeom prst="rect">
            <a:avLst/>
          </a:prstGeom>
          <a:noFill/>
        </p:spPr>
        <p:txBody>
          <a:bodyPr wrap="none" rtlCol="0">
            <a:spAutoFit/>
          </a:bodyPr>
          <a:lstStyle/>
          <a:p>
            <a:r>
              <a:rPr lang="en-US" sz="1200" b="1" dirty="0">
                <a:solidFill>
                  <a:srgbClr val="FF0000"/>
                </a:solidFill>
              </a:rPr>
              <a:t>If you notice that too much changes are required…</a:t>
            </a:r>
          </a:p>
        </p:txBody>
      </p:sp>
    </p:spTree>
    <p:extLst>
      <p:ext uri="{BB962C8B-B14F-4D97-AF65-F5344CB8AC3E}">
        <p14:creationId xmlns:p14="http://schemas.microsoft.com/office/powerpoint/2010/main" val="1917143133"/>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26958"/>
            <a:ext cx="9144000" cy="1143000"/>
          </a:xfrm>
        </p:spPr>
        <p:txBody>
          <a:bodyPr/>
          <a:lstStyle/>
          <a:p>
            <a:pPr algn="ctr"/>
            <a:r>
              <a:rPr lang="en-US" dirty="0"/>
              <a:t>Professional software development</a:t>
            </a:r>
          </a:p>
        </p:txBody>
      </p:sp>
    </p:spTree>
    <p:extLst>
      <p:ext uri="{BB962C8B-B14F-4D97-AF65-F5344CB8AC3E}">
        <p14:creationId xmlns:p14="http://schemas.microsoft.com/office/powerpoint/2010/main" val="2036704246"/>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43300" y="290409"/>
            <a:ext cx="7688597" cy="836611"/>
          </a:xfrm>
        </p:spPr>
        <p:txBody>
          <a:bodyPr/>
          <a:lstStyle/>
          <a:p>
            <a:pPr eaLnBrk="1" hangingPunct="1"/>
            <a:r>
              <a:rPr lang="en-GB" dirty="0">
                <a:solidFill>
                  <a:srgbClr val="FF0000"/>
                </a:solidFill>
              </a:rPr>
              <a:t>Frequently asked questions about SE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03397608"/>
              </p:ext>
            </p:extLst>
          </p:nvPr>
        </p:nvGraphicFramePr>
        <p:xfrm>
          <a:off x="63878" y="1694300"/>
          <a:ext cx="9016243" cy="5073091"/>
        </p:xfrm>
        <a:graphic>
          <a:graphicData uri="http://schemas.openxmlformats.org/drawingml/2006/table">
            <a:tbl>
              <a:tblPr firstRow="1" bandRow="1">
                <a:tableStyleId>{B301B821-A1FF-4177-AEE7-76D212191A09}</a:tableStyleId>
              </a:tblPr>
              <a:tblGrid>
                <a:gridCol w="3810813">
                  <a:extLst>
                    <a:ext uri="{9D8B030D-6E8A-4147-A177-3AD203B41FA5}">
                      <a16:colId xmlns:a16="http://schemas.microsoft.com/office/drawing/2014/main" xmlns="" val="20000"/>
                    </a:ext>
                  </a:extLst>
                </a:gridCol>
                <a:gridCol w="5205430">
                  <a:extLst>
                    <a:ext uri="{9D8B030D-6E8A-4147-A177-3AD203B41FA5}">
                      <a16:colId xmlns:a16="http://schemas.microsoft.com/office/drawing/2014/main" xmlns="" val="20001"/>
                    </a:ext>
                  </a:extLst>
                </a:gridCol>
              </a:tblGrid>
              <a:tr h="409054">
                <a:tc>
                  <a:txBody>
                    <a:bodyPr/>
                    <a:lstStyle/>
                    <a:p>
                      <a:pPr algn="just">
                        <a:spcAft>
                          <a:spcPts val="0"/>
                        </a:spcAft>
                      </a:pPr>
                      <a:r>
                        <a:rPr lang="en-GB" sz="1400" dirty="0">
                          <a:latin typeface="Arial"/>
                          <a:cs typeface="Arial"/>
                        </a:rPr>
                        <a:t>Question</a:t>
                      </a:r>
                      <a:endParaRPr lang="en-GB" sz="1400" b="1" dirty="0">
                        <a:solidFill>
                          <a:srgbClr val="000000"/>
                        </a:solidFill>
                        <a:latin typeface="Arial"/>
                        <a:ea typeface="Times New Roman"/>
                        <a:cs typeface="Arial"/>
                      </a:endParaRPr>
                    </a:p>
                  </a:txBody>
                  <a:tcPr marL="73025" marR="73025" marT="73025" marB="73025"/>
                </a:tc>
                <a:tc>
                  <a:txBody>
                    <a:bodyPr/>
                    <a:lstStyle/>
                    <a:p>
                      <a:pPr algn="just">
                        <a:spcAft>
                          <a:spcPts val="0"/>
                        </a:spcAft>
                      </a:pPr>
                      <a:r>
                        <a:rPr lang="en-GB" sz="1400" dirty="0">
                          <a:latin typeface="Arial"/>
                          <a:cs typeface="Arial"/>
                        </a:rPr>
                        <a:t>Answer</a:t>
                      </a:r>
                      <a:endParaRPr lang="en-GB" sz="1400" b="1" dirty="0">
                        <a:solidFill>
                          <a:srgbClr val="000000"/>
                        </a:solidFill>
                        <a:latin typeface="Arial"/>
                        <a:ea typeface="Times New Roman"/>
                        <a:cs typeface="Arial"/>
                      </a:endParaRPr>
                    </a:p>
                  </a:txBody>
                  <a:tcPr marL="73025" marR="73025" marT="73025" marB="73025"/>
                </a:tc>
                <a:extLst>
                  <a:ext uri="{0D108BD9-81ED-4DB2-BD59-A6C34878D82A}">
                    <a16:rowId xmlns:a16="http://schemas.microsoft.com/office/drawing/2014/main" xmlns="" val="10000"/>
                  </a:ext>
                </a:extLst>
              </a:tr>
              <a:tr h="724858">
                <a:tc>
                  <a:txBody>
                    <a:bodyPr/>
                    <a:lstStyle/>
                    <a:p>
                      <a:pPr algn="just">
                        <a:spcAft>
                          <a:spcPts val="0"/>
                        </a:spcAft>
                      </a:pPr>
                      <a:r>
                        <a:rPr lang="en-GB" sz="1400" dirty="0">
                          <a:latin typeface="Arial"/>
                          <a:cs typeface="Arial"/>
                        </a:rPr>
                        <a:t>What is software?</a:t>
                      </a:r>
                      <a:endParaRPr lang="en-GB" sz="1400" dirty="0">
                        <a:solidFill>
                          <a:srgbClr val="000000"/>
                        </a:solidFill>
                        <a:latin typeface="Arial"/>
                        <a:ea typeface="Times New Roman"/>
                        <a:cs typeface="Arial"/>
                      </a:endParaRPr>
                    </a:p>
                  </a:txBody>
                  <a:tcPr marL="73025" marR="73025" marT="0" marB="68580"/>
                </a:tc>
                <a:tc>
                  <a:txBody>
                    <a:bodyPr/>
                    <a:lstStyle/>
                    <a:p>
                      <a:pPr algn="just">
                        <a:spcAft>
                          <a:spcPts val="0"/>
                        </a:spcAft>
                      </a:pPr>
                      <a:r>
                        <a:rPr lang="en-GB" sz="1400" dirty="0">
                          <a:highlight>
                            <a:srgbClr val="FFFF00"/>
                          </a:highlight>
                          <a:latin typeface="Arial"/>
                          <a:cs typeface="Arial"/>
                        </a:rPr>
                        <a:t>Computer programs and related documentation</a:t>
                      </a:r>
                      <a:r>
                        <a:rPr lang="en-GB" sz="1400" dirty="0">
                          <a:latin typeface="Arial"/>
                          <a:cs typeface="Arial"/>
                        </a:rPr>
                        <a:t>.</a:t>
                      </a:r>
                    </a:p>
                    <a:p>
                      <a:pPr algn="just">
                        <a:spcAft>
                          <a:spcPts val="0"/>
                        </a:spcAft>
                      </a:pPr>
                      <a:r>
                        <a:rPr lang="en-GB" sz="1400" dirty="0">
                          <a:latin typeface="Arial"/>
                          <a:cs typeface="Arial"/>
                        </a:rPr>
                        <a:t>Software products may be developed for a particular customer or may be developed for a general market. </a:t>
                      </a:r>
                      <a:endParaRPr lang="en-GB" sz="1400" dirty="0">
                        <a:solidFill>
                          <a:srgbClr val="000000"/>
                        </a:solidFill>
                        <a:latin typeface="Arial"/>
                        <a:ea typeface="Times New Roman"/>
                        <a:cs typeface="Arial"/>
                      </a:endParaRPr>
                    </a:p>
                  </a:txBody>
                  <a:tcPr marL="73025" marR="73025" marT="0" marB="68580"/>
                </a:tc>
                <a:extLst>
                  <a:ext uri="{0D108BD9-81ED-4DB2-BD59-A6C34878D82A}">
                    <a16:rowId xmlns:a16="http://schemas.microsoft.com/office/drawing/2014/main" xmlns="" val="10001"/>
                  </a:ext>
                </a:extLst>
              </a:tr>
              <a:tr h="959496">
                <a:tc>
                  <a:txBody>
                    <a:bodyPr/>
                    <a:lstStyle/>
                    <a:p>
                      <a:pPr algn="just">
                        <a:spcAft>
                          <a:spcPts val="0"/>
                        </a:spcAft>
                      </a:pPr>
                      <a:r>
                        <a:rPr lang="en-GB" sz="1400" dirty="0">
                          <a:latin typeface="Arial"/>
                          <a:cs typeface="Arial"/>
                        </a:rPr>
                        <a:t>What are the attributes of good software?</a:t>
                      </a:r>
                      <a:endParaRPr lang="en-GB" sz="1400" dirty="0">
                        <a:solidFill>
                          <a:srgbClr val="000000"/>
                        </a:solidFill>
                        <a:latin typeface="Arial"/>
                        <a:ea typeface="Times New Roman"/>
                        <a:cs typeface="Arial"/>
                      </a:endParaRPr>
                    </a:p>
                  </a:txBody>
                  <a:tcPr marL="73025" marR="73025" marT="0" marB="68580"/>
                </a:tc>
                <a:tc>
                  <a:txBody>
                    <a:bodyPr/>
                    <a:lstStyle/>
                    <a:p>
                      <a:pPr algn="just">
                        <a:spcAft>
                          <a:spcPts val="0"/>
                        </a:spcAft>
                      </a:pPr>
                      <a:r>
                        <a:rPr lang="en-GB" sz="1400" dirty="0">
                          <a:highlight>
                            <a:srgbClr val="FFFF00"/>
                          </a:highlight>
                          <a:latin typeface="Arial"/>
                          <a:cs typeface="Arial"/>
                        </a:rPr>
                        <a:t>Good software should</a:t>
                      </a:r>
                      <a:r>
                        <a:rPr lang="en-GB" sz="1400" dirty="0">
                          <a:latin typeface="Arial"/>
                          <a:cs typeface="Arial"/>
                        </a:rPr>
                        <a:t> deliver the required functionality and performance to the user.</a:t>
                      </a:r>
                    </a:p>
                    <a:p>
                      <a:pPr algn="just">
                        <a:spcAft>
                          <a:spcPts val="0"/>
                        </a:spcAft>
                      </a:pPr>
                      <a:r>
                        <a:rPr lang="en-GB" sz="1400" dirty="0">
                          <a:latin typeface="Arial"/>
                          <a:cs typeface="Arial"/>
                        </a:rPr>
                        <a:t>Good software should be </a:t>
                      </a:r>
                      <a:r>
                        <a:rPr lang="en-GB" sz="1400" b="1" u="sng" dirty="0">
                          <a:solidFill>
                            <a:srgbClr val="FF0000"/>
                          </a:solidFill>
                          <a:latin typeface="Arial"/>
                          <a:cs typeface="Arial"/>
                        </a:rPr>
                        <a:t>maintainable, dependable and usable</a:t>
                      </a:r>
                      <a:r>
                        <a:rPr lang="en-GB" sz="1400" dirty="0">
                          <a:latin typeface="Arial"/>
                          <a:cs typeface="Arial"/>
                        </a:rPr>
                        <a:t>.</a:t>
                      </a:r>
                      <a:endParaRPr lang="en-GB" sz="1400" dirty="0">
                        <a:solidFill>
                          <a:srgbClr val="000000"/>
                        </a:solidFill>
                        <a:latin typeface="Arial"/>
                        <a:ea typeface="Times New Roman"/>
                        <a:cs typeface="Arial"/>
                      </a:endParaRPr>
                    </a:p>
                  </a:txBody>
                  <a:tcPr marL="73025" marR="73025" marT="0" marB="68580"/>
                </a:tc>
                <a:extLst>
                  <a:ext uri="{0D108BD9-81ED-4DB2-BD59-A6C34878D82A}">
                    <a16:rowId xmlns:a16="http://schemas.microsoft.com/office/drawing/2014/main" xmlns="" val="10002"/>
                  </a:ext>
                </a:extLst>
              </a:tr>
              <a:tr h="578269">
                <a:tc>
                  <a:txBody>
                    <a:bodyPr/>
                    <a:lstStyle/>
                    <a:p>
                      <a:pPr algn="just">
                        <a:spcAft>
                          <a:spcPts val="0"/>
                        </a:spcAft>
                      </a:pPr>
                      <a:r>
                        <a:rPr lang="en-GB" sz="1400" dirty="0">
                          <a:latin typeface="Arial"/>
                          <a:cs typeface="Arial"/>
                        </a:rPr>
                        <a:t>What is software engineering?</a:t>
                      </a:r>
                      <a:endParaRPr lang="en-GB" sz="1400" dirty="0">
                        <a:solidFill>
                          <a:srgbClr val="000000"/>
                        </a:solidFill>
                        <a:latin typeface="Arial"/>
                        <a:ea typeface="Times New Roman"/>
                        <a:cs typeface="Arial"/>
                      </a:endParaRPr>
                    </a:p>
                  </a:txBody>
                  <a:tcPr marL="73025" marR="73025" marT="0" marB="68580"/>
                </a:tc>
                <a:tc>
                  <a:txBody>
                    <a:bodyPr/>
                    <a:lstStyle/>
                    <a:p>
                      <a:pPr algn="just">
                        <a:spcAft>
                          <a:spcPts val="0"/>
                        </a:spcAft>
                      </a:pPr>
                      <a:r>
                        <a:rPr lang="en-GB" sz="1400" dirty="0">
                          <a:latin typeface="Arial"/>
                          <a:cs typeface="Arial"/>
                        </a:rPr>
                        <a:t>Software engineering is an </a:t>
                      </a:r>
                      <a:r>
                        <a:rPr lang="en-GB" sz="1400" dirty="0">
                          <a:highlight>
                            <a:srgbClr val="FFFF00"/>
                          </a:highlight>
                          <a:latin typeface="Arial"/>
                          <a:cs typeface="Arial"/>
                        </a:rPr>
                        <a:t>engineering discipline </a:t>
                      </a:r>
                      <a:r>
                        <a:rPr lang="en-GB" sz="1400" dirty="0">
                          <a:latin typeface="Arial"/>
                          <a:cs typeface="Arial"/>
                        </a:rPr>
                        <a:t>that is concerned with all aspects of software production.</a:t>
                      </a:r>
                      <a:endParaRPr lang="en-GB" sz="1400" dirty="0">
                        <a:solidFill>
                          <a:srgbClr val="000000"/>
                        </a:solidFill>
                        <a:latin typeface="Arial"/>
                        <a:ea typeface="Times New Roman"/>
                        <a:cs typeface="Arial"/>
                      </a:endParaRPr>
                    </a:p>
                  </a:txBody>
                  <a:tcPr marL="73025" marR="73025" marT="0" marB="68580"/>
                </a:tc>
                <a:extLst>
                  <a:ext uri="{0D108BD9-81ED-4DB2-BD59-A6C34878D82A}">
                    <a16:rowId xmlns:a16="http://schemas.microsoft.com/office/drawing/2014/main" xmlns="" val="10003"/>
                  </a:ext>
                </a:extLst>
              </a:tr>
              <a:tr h="497571">
                <a:tc>
                  <a:txBody>
                    <a:bodyPr/>
                    <a:lstStyle/>
                    <a:p>
                      <a:pPr algn="just">
                        <a:spcAft>
                          <a:spcPts val="0"/>
                        </a:spcAft>
                      </a:pPr>
                      <a:r>
                        <a:rPr lang="en-GB" sz="1400">
                          <a:latin typeface="Arial"/>
                          <a:cs typeface="Arial"/>
                        </a:rPr>
                        <a:t>What are the fundamental software engineering activities?</a:t>
                      </a:r>
                      <a:endParaRPr lang="en-GB" sz="1400">
                        <a:solidFill>
                          <a:srgbClr val="000000"/>
                        </a:solidFill>
                        <a:latin typeface="Arial"/>
                        <a:ea typeface="Times New Roman"/>
                        <a:cs typeface="Arial"/>
                      </a:endParaRPr>
                    </a:p>
                  </a:txBody>
                  <a:tcPr marL="73025" marR="73025" marT="0" marB="68580"/>
                </a:tc>
                <a:tc>
                  <a:txBody>
                    <a:bodyPr/>
                    <a:lstStyle/>
                    <a:p>
                      <a:pPr algn="just">
                        <a:spcAft>
                          <a:spcPts val="0"/>
                        </a:spcAft>
                      </a:pPr>
                      <a:r>
                        <a:rPr lang="en-GB" sz="1400" dirty="0">
                          <a:latin typeface="Arial"/>
                          <a:cs typeface="Arial"/>
                        </a:rPr>
                        <a:t>1-Software </a:t>
                      </a:r>
                      <a:r>
                        <a:rPr lang="en-GB" sz="1400" dirty="0">
                          <a:highlight>
                            <a:srgbClr val="FFFF00"/>
                          </a:highlight>
                          <a:latin typeface="Arial"/>
                          <a:cs typeface="Arial"/>
                        </a:rPr>
                        <a:t>specification</a:t>
                      </a:r>
                      <a:r>
                        <a:rPr lang="en-GB" sz="1400" dirty="0">
                          <a:latin typeface="Arial"/>
                          <a:cs typeface="Arial"/>
                        </a:rPr>
                        <a:t>, 2-software </a:t>
                      </a:r>
                      <a:r>
                        <a:rPr lang="en-GB" sz="1400" kern="1200" dirty="0">
                          <a:solidFill>
                            <a:schemeClr val="dk1"/>
                          </a:solidFill>
                          <a:highlight>
                            <a:srgbClr val="FFFF00"/>
                          </a:highlight>
                          <a:latin typeface="Arial"/>
                          <a:ea typeface="+mn-ea"/>
                          <a:cs typeface="Arial"/>
                        </a:rPr>
                        <a:t>development</a:t>
                      </a:r>
                      <a:r>
                        <a:rPr lang="en-GB" sz="1400" dirty="0">
                          <a:latin typeface="Arial"/>
                          <a:cs typeface="Arial"/>
                        </a:rPr>
                        <a:t>, 3-software </a:t>
                      </a:r>
                      <a:r>
                        <a:rPr lang="en-GB" sz="1400" kern="1200" dirty="0">
                          <a:solidFill>
                            <a:schemeClr val="dk1"/>
                          </a:solidFill>
                          <a:highlight>
                            <a:srgbClr val="FFFF00"/>
                          </a:highlight>
                          <a:latin typeface="Arial"/>
                          <a:ea typeface="+mn-ea"/>
                          <a:cs typeface="Arial"/>
                        </a:rPr>
                        <a:t>validation</a:t>
                      </a:r>
                      <a:r>
                        <a:rPr lang="en-GB" sz="1400" dirty="0">
                          <a:latin typeface="Arial"/>
                          <a:cs typeface="Arial"/>
                        </a:rPr>
                        <a:t> and 4-software </a:t>
                      </a:r>
                      <a:r>
                        <a:rPr lang="en-GB" sz="1400" kern="1200" dirty="0">
                          <a:solidFill>
                            <a:schemeClr val="dk1"/>
                          </a:solidFill>
                          <a:highlight>
                            <a:srgbClr val="FFFF00"/>
                          </a:highlight>
                          <a:latin typeface="Arial"/>
                          <a:ea typeface="+mn-ea"/>
                          <a:cs typeface="Arial"/>
                        </a:rPr>
                        <a:t>evolution</a:t>
                      </a:r>
                      <a:r>
                        <a:rPr lang="en-GB" sz="1400" dirty="0">
                          <a:latin typeface="Arial"/>
                          <a:cs typeface="Arial"/>
                        </a:rPr>
                        <a:t>.</a:t>
                      </a:r>
                      <a:endParaRPr lang="en-GB" sz="1400" dirty="0">
                        <a:solidFill>
                          <a:srgbClr val="000000"/>
                        </a:solidFill>
                        <a:latin typeface="Arial"/>
                        <a:ea typeface="Times New Roman"/>
                        <a:cs typeface="Arial"/>
                      </a:endParaRPr>
                    </a:p>
                  </a:txBody>
                  <a:tcPr marL="73025" marR="73025" marT="0" marB="68580"/>
                </a:tc>
                <a:extLst>
                  <a:ext uri="{0D108BD9-81ED-4DB2-BD59-A6C34878D82A}">
                    <a16:rowId xmlns:a16="http://schemas.microsoft.com/office/drawing/2014/main" xmlns="" val="10004"/>
                  </a:ext>
                </a:extLst>
              </a:tr>
              <a:tr h="827371">
                <a:tc>
                  <a:txBody>
                    <a:bodyPr/>
                    <a:lstStyle/>
                    <a:p>
                      <a:pPr algn="just">
                        <a:spcAft>
                          <a:spcPts val="0"/>
                        </a:spcAft>
                      </a:pPr>
                      <a:r>
                        <a:rPr lang="en-GB" sz="1400">
                          <a:latin typeface="Arial"/>
                          <a:cs typeface="Arial"/>
                        </a:rPr>
                        <a:t>What is the difference between software engineering and computer science?</a:t>
                      </a:r>
                      <a:endParaRPr lang="en-GB" sz="1400">
                        <a:solidFill>
                          <a:srgbClr val="000000"/>
                        </a:solidFill>
                        <a:latin typeface="Arial"/>
                        <a:ea typeface="Times New Roman"/>
                        <a:cs typeface="Arial"/>
                      </a:endParaRPr>
                    </a:p>
                  </a:txBody>
                  <a:tcPr marL="73025" marR="73025" marT="0" marB="68580"/>
                </a:tc>
                <a:tc>
                  <a:txBody>
                    <a:bodyPr/>
                    <a:lstStyle/>
                    <a:p>
                      <a:pPr algn="just">
                        <a:spcAft>
                          <a:spcPts val="0"/>
                        </a:spcAft>
                      </a:pPr>
                      <a:r>
                        <a:rPr lang="en-GB" sz="1400" dirty="0">
                          <a:latin typeface="Arial"/>
                          <a:cs typeface="Arial"/>
                        </a:rPr>
                        <a:t>Computer science focuses on </a:t>
                      </a:r>
                      <a:r>
                        <a:rPr lang="en-GB" sz="1400" b="1" dirty="0">
                          <a:solidFill>
                            <a:srgbClr val="FF0000"/>
                          </a:solidFill>
                          <a:latin typeface="Arial"/>
                          <a:cs typeface="Arial"/>
                        </a:rPr>
                        <a:t>theory and fundamentals</a:t>
                      </a:r>
                      <a:r>
                        <a:rPr lang="en-GB" sz="1400" dirty="0">
                          <a:latin typeface="Arial"/>
                          <a:cs typeface="Arial"/>
                        </a:rPr>
                        <a:t>; software engineering is concerned with the </a:t>
                      </a:r>
                      <a:r>
                        <a:rPr lang="en-GB" sz="1400" kern="1200" dirty="0">
                          <a:solidFill>
                            <a:schemeClr val="dk1"/>
                          </a:solidFill>
                          <a:latin typeface="Arial"/>
                          <a:ea typeface="+mn-ea"/>
                          <a:cs typeface="Arial"/>
                        </a:rPr>
                        <a:t>practices</a:t>
                      </a:r>
                      <a:r>
                        <a:rPr lang="en-GB" sz="1400" b="1" kern="1200" dirty="0">
                          <a:solidFill>
                            <a:srgbClr val="FF0000"/>
                          </a:solidFill>
                          <a:latin typeface="Arial"/>
                          <a:ea typeface="+mn-ea"/>
                          <a:cs typeface="Arial"/>
                        </a:rPr>
                        <a:t> of developing and delivering useful software</a:t>
                      </a:r>
                      <a:r>
                        <a:rPr lang="en-GB" sz="1400" dirty="0">
                          <a:latin typeface="Arial"/>
                          <a:cs typeface="Arial"/>
                        </a:rPr>
                        <a:t>.</a:t>
                      </a:r>
                      <a:endParaRPr lang="en-GB" sz="1400" dirty="0">
                        <a:solidFill>
                          <a:srgbClr val="000000"/>
                        </a:solidFill>
                        <a:latin typeface="Arial"/>
                        <a:ea typeface="Times New Roman"/>
                        <a:cs typeface="Arial"/>
                      </a:endParaRPr>
                    </a:p>
                  </a:txBody>
                  <a:tcPr marL="73025" marR="73025" marT="0" marB="68580"/>
                </a:tc>
                <a:extLst>
                  <a:ext uri="{0D108BD9-81ED-4DB2-BD59-A6C34878D82A}">
                    <a16:rowId xmlns:a16="http://schemas.microsoft.com/office/drawing/2014/main" xmlns="" val="10005"/>
                  </a:ext>
                </a:extLst>
              </a:tr>
              <a:tr h="1076472">
                <a:tc>
                  <a:txBody>
                    <a:bodyPr/>
                    <a:lstStyle/>
                    <a:p>
                      <a:pPr algn="just">
                        <a:spcAft>
                          <a:spcPts val="0"/>
                        </a:spcAft>
                      </a:pPr>
                      <a:r>
                        <a:rPr lang="en-GB" sz="1400" dirty="0">
                          <a:latin typeface="Arial"/>
                          <a:cs typeface="Arial"/>
                        </a:rPr>
                        <a:t>What is the difference between software engineering and system engineering?</a:t>
                      </a:r>
                      <a:endParaRPr lang="en-GB" sz="1400" dirty="0">
                        <a:solidFill>
                          <a:srgbClr val="000000"/>
                        </a:solidFill>
                        <a:latin typeface="Arial"/>
                        <a:ea typeface="Times New Roman"/>
                        <a:cs typeface="Arial"/>
                      </a:endParaRPr>
                    </a:p>
                  </a:txBody>
                  <a:tcPr marL="73025" marR="73025" marT="0" marB="68580"/>
                </a:tc>
                <a:tc>
                  <a:txBody>
                    <a:bodyPr/>
                    <a:lstStyle/>
                    <a:p>
                      <a:pPr algn="just">
                        <a:spcAft>
                          <a:spcPts val="0"/>
                        </a:spcAft>
                      </a:pPr>
                      <a:r>
                        <a:rPr lang="en-GB" sz="1400" dirty="0">
                          <a:latin typeface="Arial"/>
                          <a:cs typeface="Arial"/>
                        </a:rPr>
                        <a:t>System engineering is about with </a:t>
                      </a:r>
                      <a:r>
                        <a:rPr lang="en-GB" sz="1400" kern="1200" dirty="0">
                          <a:solidFill>
                            <a:schemeClr val="dk1"/>
                          </a:solidFill>
                          <a:highlight>
                            <a:srgbClr val="FFFF00"/>
                          </a:highlight>
                          <a:latin typeface="Arial"/>
                          <a:ea typeface="+mn-ea"/>
                          <a:cs typeface="Arial"/>
                        </a:rPr>
                        <a:t>all aspects of computer-based systems development including</a:t>
                      </a:r>
                      <a:r>
                        <a:rPr lang="en-GB" sz="1400" dirty="0">
                          <a:latin typeface="Arial"/>
                          <a:cs typeface="Arial"/>
                        </a:rPr>
                        <a:t> </a:t>
                      </a:r>
                      <a:r>
                        <a:rPr lang="en-GB" sz="1400" b="1" i="1" dirty="0">
                          <a:latin typeface="Arial"/>
                          <a:cs typeface="Arial"/>
                        </a:rPr>
                        <a:t>hardware, software and process engineering</a:t>
                      </a:r>
                      <a:r>
                        <a:rPr lang="en-GB" sz="1400" dirty="0">
                          <a:latin typeface="Arial"/>
                          <a:cs typeface="Arial"/>
                        </a:rPr>
                        <a:t>.</a:t>
                      </a:r>
                    </a:p>
                    <a:p>
                      <a:pPr algn="just">
                        <a:spcAft>
                          <a:spcPts val="0"/>
                        </a:spcAft>
                      </a:pPr>
                      <a:r>
                        <a:rPr lang="en-GB" sz="1400" dirty="0">
                          <a:latin typeface="Arial"/>
                          <a:cs typeface="Arial"/>
                        </a:rPr>
                        <a:t>Software engineering is part of this more general process.</a:t>
                      </a:r>
                      <a:endParaRPr lang="en-GB" sz="1400" dirty="0">
                        <a:solidFill>
                          <a:srgbClr val="000000"/>
                        </a:solidFill>
                        <a:latin typeface="Arial"/>
                        <a:ea typeface="Times New Roman"/>
                        <a:cs typeface="Arial"/>
                      </a:endParaRPr>
                    </a:p>
                  </a:txBody>
                  <a:tcPr marL="73025" marR="73025" marT="0" marB="68580"/>
                </a:tc>
                <a:extLst>
                  <a:ext uri="{0D108BD9-81ED-4DB2-BD59-A6C34878D82A}">
                    <a16:rowId xmlns:a16="http://schemas.microsoft.com/office/drawing/2014/main" xmlns="" val="10006"/>
                  </a:ext>
                </a:extLst>
              </a:tr>
            </a:tbl>
          </a:graphicData>
        </a:graphic>
      </p:graphicFrame>
      <p:pic>
        <p:nvPicPr>
          <p:cNvPr id="4" name="Picture 2" descr="Linear project management life cycle-2 – Financetodayusa">
            <a:extLst>
              <a:ext uri="{FF2B5EF4-FFF2-40B4-BE49-F238E27FC236}">
                <a16:creationId xmlns:a16="http://schemas.microsoft.com/office/drawing/2014/main" xmlns="" id="{9CD0A88E-E33A-49BA-9CA8-A1241B5B13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0581" y="8763"/>
            <a:ext cx="2825662" cy="18541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sld>
</file>

<file path=ppt/theme/theme1.xml><?xml version="1.0" encoding="utf-8"?>
<a:theme xmlns:a="http://schemas.openxmlformats.org/drawingml/2006/main" name="SE10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26625B39D0674192CEFB80C28E16DB" ma:contentTypeVersion="" ma:contentTypeDescription="Create a new document." ma:contentTypeScope="" ma:versionID="a37eac47d1731a7ccc5bc5de530254db">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A75F77F-80B0-4677-82C6-9B72E63CC302}"/>
</file>

<file path=customXml/itemProps2.xml><?xml version="1.0" encoding="utf-8"?>
<ds:datastoreItem xmlns:ds="http://schemas.openxmlformats.org/officeDocument/2006/customXml" ds:itemID="{FE4B5922-34A5-4416-9FF9-5A5C8F2E5591}"/>
</file>

<file path=customXml/itemProps3.xml><?xml version="1.0" encoding="utf-8"?>
<ds:datastoreItem xmlns:ds="http://schemas.openxmlformats.org/officeDocument/2006/customXml" ds:itemID="{F167444F-0349-4598-95E5-7A0B20A59B4F}"/>
</file>

<file path=docProps/app.xml><?xml version="1.0" encoding="utf-8"?>
<Properties xmlns="http://schemas.openxmlformats.org/officeDocument/2006/extended-properties" xmlns:vt="http://schemas.openxmlformats.org/officeDocument/2006/docPropsVTypes">
  <TotalTime>790</TotalTime>
  <Words>4421</Words>
  <Application>Microsoft Office PowerPoint</Application>
  <PresentationFormat>On-screen Show (4:3)</PresentationFormat>
  <Paragraphs>397</Paragraphs>
  <Slides>63</Slides>
  <Notes>4</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SE10 slides</vt:lpstr>
      <vt:lpstr>Chapter 1- Introduction</vt:lpstr>
      <vt:lpstr>Topics covered</vt:lpstr>
      <vt:lpstr>Software engineering</vt:lpstr>
      <vt:lpstr>Software costs</vt:lpstr>
      <vt:lpstr>Software project failure</vt:lpstr>
      <vt:lpstr>Software project failure</vt:lpstr>
      <vt:lpstr>PowerPoint Presentation</vt:lpstr>
      <vt:lpstr>Professional software development</vt:lpstr>
      <vt:lpstr>Frequently asked questions about SE</vt:lpstr>
      <vt:lpstr>Frequently asked questions about software engineering</vt:lpstr>
      <vt:lpstr>Software products</vt:lpstr>
      <vt:lpstr>Product specification</vt:lpstr>
      <vt:lpstr>Crucial attributes of a good software</vt:lpstr>
      <vt:lpstr>Software engineering</vt:lpstr>
      <vt:lpstr>Importance of software engineering</vt:lpstr>
      <vt:lpstr>SOFTWARE PROCESS ACTIVITIES</vt:lpstr>
      <vt:lpstr>General issues that affect software Reasons for changes in organizations?</vt:lpstr>
      <vt:lpstr>General issues that affect software</vt:lpstr>
      <vt:lpstr>Software engineering diversity</vt:lpstr>
      <vt:lpstr>Application types</vt:lpstr>
      <vt:lpstr>Application types</vt:lpstr>
      <vt:lpstr>Application types</vt:lpstr>
      <vt:lpstr>Software Engineering Principles</vt:lpstr>
      <vt:lpstr>Internet software engineering</vt:lpstr>
      <vt:lpstr>Web-based software engineering</vt:lpstr>
      <vt:lpstr>Web software engineering</vt:lpstr>
      <vt:lpstr>Web software engineering</vt:lpstr>
      <vt:lpstr>Software engineering ethics</vt:lpstr>
      <vt:lpstr>Software engineering ethics</vt:lpstr>
      <vt:lpstr>Issues of professional responsibility</vt:lpstr>
      <vt:lpstr>Issues of professional responsibility</vt:lpstr>
      <vt:lpstr>ACM/IEEE Code of Ethics</vt:lpstr>
      <vt:lpstr>Rationale/reason of the code of ethics</vt:lpstr>
      <vt:lpstr>The ACM/IEEE Code of Ethics </vt:lpstr>
      <vt:lpstr>Ethical principles</vt:lpstr>
      <vt:lpstr>Ethical dilemmas (etik ikilemler)</vt:lpstr>
      <vt:lpstr>Case studies</vt:lpstr>
      <vt:lpstr>Case studies</vt:lpstr>
      <vt:lpstr>1-Insulin pump control system</vt:lpstr>
      <vt:lpstr>PowerPoint Presentation</vt:lpstr>
      <vt:lpstr>PowerPoint Presentation</vt:lpstr>
      <vt:lpstr>Insulin pump hardware architecture</vt:lpstr>
      <vt:lpstr>Activity diagram of the insulin pump</vt:lpstr>
      <vt:lpstr>Essential high-level requirements Customer Expectations:</vt:lpstr>
      <vt:lpstr>2-Mentcare: A patient information system for mental health care</vt:lpstr>
      <vt:lpstr>Mentcare</vt:lpstr>
      <vt:lpstr>Mentcare system goals</vt:lpstr>
      <vt:lpstr>The organization of the Mentcare system</vt:lpstr>
      <vt:lpstr>Key features of the Mentcare system</vt:lpstr>
      <vt:lpstr>Mentcare system concerns</vt:lpstr>
      <vt:lpstr>3-Wilderness weather station</vt:lpstr>
      <vt:lpstr>PowerPoint Presentation</vt:lpstr>
      <vt:lpstr>PowerPoint Presentation</vt:lpstr>
      <vt:lpstr>The weather station’s environment </vt:lpstr>
      <vt:lpstr>Weather information system</vt:lpstr>
      <vt:lpstr>Additional software functionality</vt:lpstr>
      <vt:lpstr>4- iLearn: A digital learning environment</vt:lpstr>
      <vt:lpstr>Service-oriented systems</vt:lpstr>
      <vt:lpstr>iLearn services</vt:lpstr>
      <vt:lpstr>iLearn layered base architecture</vt:lpstr>
      <vt:lpstr>iLearn service integration</vt:lpstr>
      <vt:lpstr>Key points</vt:lpstr>
      <vt:lpstr>Key points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Introduction</dc:title>
  <dc:creator>Duygu Çelik Ertuğrul</dc:creator>
  <cp:lastModifiedBy>cmpe1</cp:lastModifiedBy>
  <cp:revision>75</cp:revision>
  <dcterms:created xsi:type="dcterms:W3CDTF">2020-10-13T11:14:46Z</dcterms:created>
  <dcterms:modified xsi:type="dcterms:W3CDTF">2022-02-26T18:54:38Z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0x0101001126625B39D0674192CEFB80C28E16DB</vt:lpwstr>
  </property>
</Properties>
</file>