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5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theme/theme4.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notesMasterIdLst>
    <p:notesMasterId r:id="rId61"/>
  </p:notesMasterIdLst>
  <p:handoutMasterIdLst>
    <p:handoutMasterId r:id="rId62"/>
  </p:handoutMasterIdLst>
  <p:sldIdLst>
    <p:sldId id="256" r:id="rId3"/>
    <p:sldId id="313" r:id="rId4"/>
    <p:sldId id="287" r:id="rId5"/>
    <p:sldId id="314" r:id="rId6"/>
    <p:sldId id="288" r:id="rId7"/>
    <p:sldId id="331" r:id="rId8"/>
    <p:sldId id="289" r:id="rId9"/>
    <p:sldId id="327" r:id="rId10"/>
    <p:sldId id="267" r:id="rId11"/>
    <p:sldId id="332" r:id="rId12"/>
    <p:sldId id="257" r:id="rId13"/>
    <p:sldId id="402" r:id="rId14"/>
    <p:sldId id="269" r:id="rId15"/>
    <p:sldId id="281" r:id="rId16"/>
    <p:sldId id="271" r:id="rId17"/>
    <p:sldId id="282" r:id="rId18"/>
    <p:sldId id="273" r:id="rId19"/>
    <p:sldId id="283" r:id="rId20"/>
    <p:sldId id="284" r:id="rId21"/>
    <p:sldId id="408" r:id="rId22"/>
    <p:sldId id="407" r:id="rId23"/>
    <p:sldId id="409" r:id="rId24"/>
    <p:sldId id="333" r:id="rId25"/>
    <p:sldId id="285" r:id="rId26"/>
    <p:sldId id="286" r:id="rId27"/>
    <p:sldId id="279" r:id="rId28"/>
    <p:sldId id="262" r:id="rId29"/>
    <p:sldId id="403" r:id="rId30"/>
    <p:sldId id="316" r:id="rId31"/>
    <p:sldId id="401" r:id="rId32"/>
    <p:sldId id="328" r:id="rId33"/>
    <p:sldId id="318" r:id="rId34"/>
    <p:sldId id="319" r:id="rId35"/>
    <p:sldId id="292" r:id="rId36"/>
    <p:sldId id="263" r:id="rId37"/>
    <p:sldId id="294" r:id="rId38"/>
    <p:sldId id="299" r:id="rId39"/>
    <p:sldId id="264" r:id="rId40"/>
    <p:sldId id="334" r:id="rId41"/>
    <p:sldId id="296" r:id="rId42"/>
    <p:sldId id="330" r:id="rId43"/>
    <p:sldId id="300" r:id="rId44"/>
    <p:sldId id="320" r:id="rId45"/>
    <p:sldId id="406" r:id="rId46"/>
    <p:sldId id="265" r:id="rId47"/>
    <p:sldId id="321" r:id="rId48"/>
    <p:sldId id="322" r:id="rId49"/>
    <p:sldId id="291" r:id="rId50"/>
    <p:sldId id="302" r:id="rId51"/>
    <p:sldId id="266" r:id="rId52"/>
    <p:sldId id="323" r:id="rId53"/>
    <p:sldId id="311" r:id="rId54"/>
    <p:sldId id="405" r:id="rId55"/>
    <p:sldId id="312" r:id="rId56"/>
    <p:sldId id="309" r:id="rId57"/>
    <p:sldId id="310" r:id="rId58"/>
    <p:sldId id="329" r:id="rId59"/>
    <p:sldId id="325"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322" autoAdjust="0"/>
  </p:normalViewPr>
  <p:slideViewPr>
    <p:cSldViewPr snapToGrid="0" snapToObjects="1">
      <p:cViewPr>
        <p:scale>
          <a:sx n="81" d="100"/>
          <a:sy n="81" d="100"/>
        </p:scale>
        <p:origin x="-104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949946-30E8-EF45-816C-54A0CC5828B3}" type="datetimeFigureOut">
              <a:rPr lang="en-US" smtClean="0"/>
              <a:pPr/>
              <a:t>3/6/2022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39138B-A9E6-8349-A1E8-E80673ED8352}" type="slidenum">
              <a:rPr lang="en-US" smtClean="0"/>
              <a:pPr/>
              <a:t>‹#›</a:t>
            </a:fld>
            <a:endParaRPr lang="en-US"/>
          </a:p>
        </p:txBody>
      </p:sp>
    </p:spTree>
    <p:extLst>
      <p:ext uri="{BB962C8B-B14F-4D97-AF65-F5344CB8AC3E}">
        <p14:creationId xmlns:p14="http://schemas.microsoft.com/office/powerpoint/2010/main" val="1605481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8708B-7B32-BE4F-B0DB-B439E38FBDCE}" type="datetimeFigureOut">
              <a:rPr lang="en-US" smtClean="0"/>
              <a:pPr/>
              <a:t>3/6/2022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FC5C8D-D3DB-A946-B900-2FF2453738A5}" type="slidenum">
              <a:rPr lang="en-US" smtClean="0"/>
              <a:pPr/>
              <a:t>‹#›</a:t>
            </a:fld>
            <a:endParaRPr lang="en-US"/>
          </a:p>
        </p:txBody>
      </p:sp>
    </p:spTree>
    <p:extLst>
      <p:ext uri="{BB962C8B-B14F-4D97-AF65-F5344CB8AC3E}">
        <p14:creationId xmlns:p14="http://schemas.microsoft.com/office/powerpoint/2010/main" val="25909344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 let student’s read this. Don’t try to read it out in class.  Talk around the issues discussed in the book.</a:t>
            </a:r>
          </a:p>
        </p:txBody>
      </p:sp>
      <p:sp>
        <p:nvSpPr>
          <p:cNvPr id="4" name="Slide Number Placeholder 3"/>
          <p:cNvSpPr>
            <a:spLocks noGrp="1"/>
          </p:cNvSpPr>
          <p:nvPr>
            <p:ph type="sldNum" sz="quarter" idx="10"/>
          </p:nvPr>
        </p:nvSpPr>
        <p:spPr/>
        <p:txBody>
          <a:bodyPr/>
          <a:lstStyle/>
          <a:p>
            <a:fld id="{ABFC5C8D-D3DB-A946-B900-2FF2453738A5}" type="slidenum">
              <a:rPr lang="en-US" smtClean="0"/>
              <a:pPr/>
              <a:t>37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Same as before – best not to read this out. Talk around the issues after</a:t>
            </a:r>
            <a:r>
              <a:rPr lang="en-US" baseline="0" dirty="0"/>
              <a:t> students have had 2 minutes to read it.</a:t>
            </a:r>
            <a:endParaRPr lang="en-US" dirty="0"/>
          </a:p>
        </p:txBody>
      </p:sp>
      <p:sp>
        <p:nvSpPr>
          <p:cNvPr id="4" name="Slide Number Placeholder 3"/>
          <p:cNvSpPr>
            <a:spLocks noGrp="1"/>
          </p:cNvSpPr>
          <p:nvPr>
            <p:ph type="sldNum" sz="quarter" idx="10"/>
          </p:nvPr>
        </p:nvSpPr>
        <p:spPr/>
        <p:txBody>
          <a:bodyPr/>
          <a:lstStyle/>
          <a:p>
            <a:fld id="{ABFC5C8D-D3DB-A946-B900-2FF2453738A5}" type="slidenum">
              <a:rPr lang="en-US" smtClean="0"/>
              <a:pPr/>
              <a:t>45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ln/>
        </p:spPr>
        <p:txBody>
          <a:bodyPr/>
          <a:lstStyle/>
          <a:p>
            <a:endParaRPr lang="en-US"/>
          </a:p>
        </p:txBody>
      </p:sp>
      <p:sp>
        <p:nvSpPr>
          <p:cNvPr id="54275" name="Rectangle 3"/>
          <p:cNvSpPr>
            <a:spLocks noGrp="1" noRot="1" noChangeAspect="1" noChangeArrowheads="1" noTextEdit="1"/>
          </p:cNvSpPr>
          <p:nvPr>
            <p:ph type="sldImg"/>
          </p:nvPr>
        </p:nvSpPr>
        <p:spPr>
          <a:ln cap="flat"/>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Same as before – discuss</a:t>
            </a:r>
            <a:r>
              <a:rPr lang="en-US" baseline="0" dirty="0"/>
              <a:t> the issues around this rather than reading it out.</a:t>
            </a:r>
            <a:endParaRPr lang="en-US" dirty="0"/>
          </a:p>
        </p:txBody>
      </p:sp>
      <p:sp>
        <p:nvSpPr>
          <p:cNvPr id="4" name="Slide Number Placeholder 3"/>
          <p:cNvSpPr>
            <a:spLocks noGrp="1"/>
          </p:cNvSpPr>
          <p:nvPr>
            <p:ph type="sldNum" sz="quarter" idx="10"/>
          </p:nvPr>
        </p:nvSpPr>
        <p:spPr/>
        <p:txBody>
          <a:bodyPr/>
          <a:lstStyle/>
          <a:p>
            <a:fld id="{ABFC5C8D-D3DB-A946-B900-2FF2453738A5}" type="slidenum">
              <a:rPr lang="en-US" smtClean="0"/>
              <a:pPr/>
              <a:t>50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Grup</a:t>
            </a:r>
            <a:r>
              <a:rPr lang="en-US" dirty="0"/>
              <a:t> </a:t>
            </a:r>
            <a:r>
              <a:rPr lang="en-US" dirty="0" err="1"/>
              <a:t>lideri</a:t>
            </a:r>
            <a:r>
              <a:rPr lang="en-US" dirty="0"/>
              <a:t>, </a:t>
            </a:r>
            <a:r>
              <a:rPr lang="en-US" dirty="0" err="1"/>
              <a:t>grubun</a:t>
            </a:r>
            <a:r>
              <a:rPr lang="en-US" dirty="0"/>
              <a:t> </a:t>
            </a:r>
            <a:r>
              <a:rPr lang="en-US" dirty="0" err="1"/>
              <a:t>dış</a:t>
            </a:r>
            <a:r>
              <a:rPr lang="en-US" dirty="0"/>
              <a:t> </a:t>
            </a:r>
            <a:r>
              <a:rPr lang="en-US" dirty="0" err="1"/>
              <a:t>arayüzü</a:t>
            </a:r>
            <a:r>
              <a:rPr lang="en-US" dirty="0"/>
              <a:t> </a:t>
            </a:r>
            <a:r>
              <a:rPr lang="en-US" dirty="0" err="1"/>
              <a:t>olarak</a:t>
            </a:r>
            <a:r>
              <a:rPr lang="en-US" dirty="0"/>
              <a:t> </a:t>
            </a:r>
            <a:r>
              <a:rPr lang="en-US" dirty="0" err="1"/>
              <a:t>görev</a:t>
            </a:r>
            <a:r>
              <a:rPr lang="en-US" dirty="0"/>
              <a:t> </a:t>
            </a:r>
            <a:r>
              <a:rPr lang="en-US" dirty="0" err="1"/>
              <a:t>yapar</a:t>
            </a:r>
            <a:r>
              <a:rPr lang="en-US" dirty="0"/>
              <a:t>, </a:t>
            </a:r>
            <a:r>
              <a:rPr lang="en-US" dirty="0" err="1"/>
              <a:t>ancak</a:t>
            </a:r>
            <a:r>
              <a:rPr lang="en-US" dirty="0"/>
              <a:t> </a:t>
            </a:r>
            <a:r>
              <a:rPr lang="en-US" dirty="0" err="1"/>
              <a:t>belirli</a:t>
            </a:r>
            <a:r>
              <a:rPr lang="en-US" dirty="0"/>
              <a:t> </a:t>
            </a:r>
            <a:r>
              <a:rPr lang="en-US" dirty="0" err="1"/>
              <a:t>iş</a:t>
            </a:r>
            <a:r>
              <a:rPr lang="en-US" dirty="0"/>
              <a:t> </a:t>
            </a:r>
            <a:r>
              <a:rPr lang="en-US" dirty="0" err="1"/>
              <a:t>kalemleri</a:t>
            </a:r>
            <a:r>
              <a:rPr lang="en-US" dirty="0"/>
              <a:t> </a:t>
            </a:r>
            <a:r>
              <a:rPr lang="en-US" dirty="0" err="1"/>
              <a:t>tahsis</a:t>
            </a:r>
            <a:r>
              <a:rPr lang="en-US" dirty="0"/>
              <a:t> </a:t>
            </a:r>
            <a:r>
              <a:rPr lang="en-US" dirty="0" err="1"/>
              <a:t>etmez</a:t>
            </a:r>
            <a:endParaRPr lang="en-US" dirty="0"/>
          </a:p>
        </p:txBody>
      </p:sp>
      <p:sp>
        <p:nvSpPr>
          <p:cNvPr id="4" name="Slide Number Placeholder 3"/>
          <p:cNvSpPr>
            <a:spLocks noGrp="1"/>
          </p:cNvSpPr>
          <p:nvPr>
            <p:ph type="sldNum" sz="quarter" idx="5"/>
          </p:nvPr>
        </p:nvSpPr>
        <p:spPr/>
        <p:txBody>
          <a:bodyPr/>
          <a:lstStyle/>
          <a:p>
            <a:fld id="{ABFC5C8D-D3DB-A946-B900-2FF2453738A5}" type="slidenum">
              <a:rPr lang="en-US" smtClean="0"/>
              <a:pPr/>
              <a:t>54</a:t>
            </a:fld>
            <a:endParaRPr lang="en-US"/>
          </a:p>
        </p:txBody>
      </p:sp>
    </p:spTree>
    <p:extLst>
      <p:ext uri="{BB962C8B-B14F-4D97-AF65-F5344CB8AC3E}">
        <p14:creationId xmlns:p14="http://schemas.microsoft.com/office/powerpoint/2010/main" val="1441805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ln/>
        </p:spPr>
        <p:txBody>
          <a:bodyPr/>
          <a:lstStyle/>
          <a:p>
            <a:endParaRPr lang="en-US"/>
          </a:p>
        </p:txBody>
      </p:sp>
      <p:sp>
        <p:nvSpPr>
          <p:cNvPr id="61443" name="Rectangle 3"/>
          <p:cNvSpPr>
            <a:spLocks noGrp="1" noRot="1" noChangeAspect="1" noChangeArrowheads="1" noTextEdit="1"/>
          </p:cNvSpPr>
          <p:nvPr>
            <p:ph type="sldImg"/>
          </p:nvPr>
        </p:nvSpPr>
        <p:spPr>
          <a:ln cap="fla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ln/>
        </p:spPr>
        <p:txBody>
          <a:bodyPr/>
          <a:lstStyle/>
          <a:p>
            <a:endParaRPr lang="en-US"/>
          </a:p>
        </p:txBody>
      </p:sp>
      <p:sp>
        <p:nvSpPr>
          <p:cNvPr id="13315" name="Rectangle 3"/>
          <p:cNvSpPr>
            <a:spLocks noGrp="1" noRot="1" noChangeAspect="1" noChangeArrowheads="1" noTextEdit="1"/>
          </p:cNvSpPr>
          <p:nvPr>
            <p:ph type="sldImg"/>
          </p:nvPr>
        </p:nvSpPr>
        <p:spPr>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ln/>
        </p:spPr>
        <p:txBody>
          <a:bodyPr/>
          <a:lstStyle/>
          <a:p>
            <a:endParaRPr lang="en-US"/>
          </a:p>
        </p:txBody>
      </p:sp>
      <p:sp>
        <p:nvSpPr>
          <p:cNvPr id="15363" name="Rectangle 3"/>
          <p:cNvSpPr>
            <a:spLocks noGrp="1" noRot="1" noChangeAspect="1" noChangeArrowheads="1" noTextEdit="1"/>
          </p:cNvSpPr>
          <p:nvPr>
            <p:ph type="sldImg"/>
          </p:nvPr>
        </p:nvSpPr>
        <p:spPr>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
            <a:extLst>
              <a:ext uri="{FF2B5EF4-FFF2-40B4-BE49-F238E27FC236}">
                <a16:creationId xmlns:a16="http://schemas.microsoft.com/office/drawing/2014/main" xmlns="" id="{54855D59-2BD4-4DC4-8202-3C6EFE371300}"/>
              </a:ext>
            </a:extLst>
          </p:cNvPr>
          <p:cNvSpPr>
            <a:spLocks noGrp="1" noRot="1" noChangeAspect="1" noChangeArrowheads="1" noTextEdit="1"/>
          </p:cNvSpPr>
          <p:nvPr>
            <p:ph type="sldImg"/>
          </p:nvPr>
        </p:nvSpPr>
        <p:spPr>
          <a:ln/>
        </p:spPr>
      </p:sp>
      <p:sp>
        <p:nvSpPr>
          <p:cNvPr id="119811" name="Rectangle 2">
            <a:extLst>
              <a:ext uri="{FF2B5EF4-FFF2-40B4-BE49-F238E27FC236}">
                <a16:creationId xmlns:a16="http://schemas.microsoft.com/office/drawing/2014/main" xmlns="" id="{07729D21-90B1-4376-931F-7EE2FCB6E342}"/>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i="0" kern="1200" dirty="0" err="1">
                <a:solidFill>
                  <a:schemeClr val="tx1"/>
                </a:solidFill>
                <a:effectLst/>
                <a:latin typeface="+mn-lt"/>
                <a:ea typeface="+mn-ea"/>
                <a:cs typeface="+mn-cs"/>
              </a:rPr>
              <a:t>Kaçınma</a:t>
            </a:r>
            <a:r>
              <a:rPr lang="en-US" sz="1200" b="1" i="0" kern="1200" dirty="0">
                <a:solidFill>
                  <a:schemeClr val="tx1"/>
                </a:solidFill>
                <a:effectLst/>
                <a:latin typeface="+mn-lt"/>
                <a:ea typeface="+mn-ea"/>
                <a:cs typeface="+mn-cs"/>
              </a:rPr>
              <a:t> : </a:t>
            </a:r>
            <a:r>
              <a:rPr lang="en-US" sz="1200" b="0" i="0" kern="1200" dirty="0" err="1">
                <a:solidFill>
                  <a:schemeClr val="tx1"/>
                </a:solidFill>
                <a:effectLst/>
                <a:latin typeface="+mn-lt"/>
                <a:ea typeface="+mn-ea"/>
                <a:cs typeface="+mn-cs"/>
              </a:rPr>
              <a:t>Proje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planında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değişiklikler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yaparak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ortaya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çıkabilecek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uzak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durma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Kısaca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işi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gerçekleştirmenin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yollarını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arama</a:t>
            </a:r>
            <a:r>
              <a:rPr lang="en-US" sz="1200" b="0" i="0" kern="1200" dirty="0">
                <a:solidFill>
                  <a:schemeClr val="tx1"/>
                </a:solidFill>
                <a:effectLst/>
                <a:latin typeface="+mn-lt"/>
                <a:ea typeface="+mn-ea"/>
                <a:cs typeface="+mn-cs"/>
              </a:rPr>
              <a:t>.</a:t>
            </a:r>
            <a:r>
              <a:rPr lang="en-US" dirty="0"/>
              <a:t/>
            </a:r>
            <a:br>
              <a:rPr lang="en-US" dirty="0"/>
            </a:br>
            <a:r>
              <a:rPr lang="en-US" sz="1200" b="1" i="0" kern="1200" dirty="0">
                <a:solidFill>
                  <a:schemeClr val="tx1"/>
                </a:solidFill>
                <a:effectLst/>
                <a:latin typeface="+mn-lt"/>
                <a:ea typeface="+mn-ea"/>
                <a:cs typeface="+mn-cs"/>
              </a:rPr>
              <a:t>Transfer </a:t>
            </a:r>
            <a:r>
              <a:rPr lang="en-US" sz="1200" b="1" i="0" kern="1200" dirty="0" err="1">
                <a:solidFill>
                  <a:schemeClr val="tx1"/>
                </a:solidFill>
                <a:effectLst/>
                <a:latin typeface="+mn-lt"/>
                <a:ea typeface="+mn-ea"/>
                <a:cs typeface="+mn-cs"/>
              </a:rPr>
              <a:t>Etme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kuruma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bireye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devretme</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uygulamada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aslında</a:t>
            </a:r>
            <a:r>
              <a:rPr lang="en-US" sz="1200" b="0" i="0" kern="1200" dirty="0">
                <a:solidFill>
                  <a:schemeClr val="tx1"/>
                </a:solidFill>
                <a:effectLst/>
                <a:latin typeface="+mn-lt"/>
                <a:ea typeface="+mn-ea"/>
                <a:cs typeface="+mn-cs"/>
              </a:rPr>
              <a:t> risk </a:t>
            </a:r>
            <a:r>
              <a:rPr lang="en-US" sz="1200" b="0" i="0" kern="1200" dirty="0" err="1">
                <a:solidFill>
                  <a:schemeClr val="tx1"/>
                </a:solidFill>
                <a:effectLst/>
                <a:latin typeface="+mn-lt"/>
                <a:ea typeface="+mn-ea"/>
                <a:cs typeface="+mn-cs"/>
              </a:rPr>
              <a:t>yokedilmiş</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olmayacaktır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sadece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sorumluluğunun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başkası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tarafından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yüklenilmesi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sağlanacaktır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şekilde</a:t>
            </a:r>
            <a:r>
              <a:rPr lang="en-US" sz="1200" b="0" i="0" kern="1200" dirty="0">
                <a:solidFill>
                  <a:schemeClr val="tx1"/>
                </a:solidFill>
                <a:effectLst/>
                <a:latin typeface="+mn-lt"/>
                <a:ea typeface="+mn-ea"/>
                <a:cs typeface="+mn-cs"/>
              </a:rPr>
              <a:t> risk </a:t>
            </a:r>
            <a:r>
              <a:rPr lang="en-US" sz="1200" b="0" i="0" kern="1200" dirty="0" err="1">
                <a:solidFill>
                  <a:schemeClr val="tx1"/>
                </a:solidFill>
                <a:effectLst/>
                <a:latin typeface="+mn-lt"/>
                <a:ea typeface="+mn-ea"/>
                <a:cs typeface="+mn-cs"/>
              </a:rPr>
              <a:t>yanıtlama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hazırlanırken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sigorta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firmaları</a:t>
            </a:r>
            <a:r>
              <a:rPr lang="en-US" sz="1200" b="0" i="0" kern="1200" dirty="0">
                <a:solidFill>
                  <a:schemeClr val="tx1"/>
                </a:solidFill>
                <a:effectLst/>
                <a:latin typeface="+mn-lt"/>
                <a:ea typeface="+mn-ea"/>
                <a:cs typeface="+mn-cs"/>
              </a:rPr>
              <a:t> da </a:t>
            </a:r>
            <a:r>
              <a:rPr lang="en-US" sz="1200" b="0" i="0" kern="1200" dirty="0" err="1">
                <a:solidFill>
                  <a:schemeClr val="tx1"/>
                </a:solidFill>
                <a:effectLst/>
                <a:latin typeface="+mn-lt"/>
                <a:ea typeface="+mn-ea"/>
                <a:cs typeface="+mn-cs"/>
              </a:rPr>
              <a:t>projenin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yüklenicisi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konumundadır</a:t>
            </a:r>
            <a:r>
              <a:rPr lang="en-US" sz="1200" b="0" i="0" kern="1200" dirty="0">
                <a:solidFill>
                  <a:schemeClr val="tx1"/>
                </a:solidFill>
                <a:effectLst/>
                <a:latin typeface="+mn-lt"/>
                <a:ea typeface="+mn-ea"/>
                <a:cs typeface="+mn-cs"/>
              </a:rPr>
              <a:t>.</a:t>
            </a:r>
            <a:r>
              <a:rPr lang="en-US" dirty="0"/>
              <a:t/>
            </a:r>
            <a:br>
              <a:rPr lang="en-US" dirty="0"/>
            </a:br>
            <a:r>
              <a:rPr lang="en-US" sz="1200" b="1" i="0" kern="1200" dirty="0" err="1">
                <a:solidFill>
                  <a:schemeClr val="tx1"/>
                </a:solidFill>
                <a:effectLst/>
                <a:latin typeface="+mn-lt"/>
                <a:ea typeface="+mn-ea"/>
                <a:cs typeface="+mn-cs"/>
              </a:rPr>
              <a:t>Azaltma</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Karşılaşılabilecek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tanımlandıktan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sonra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etkisini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gerçekleşme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olasılıklarını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azaltmak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için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önlemler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yanıt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verme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oluşturma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çalışmasıdır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süresinin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gecikme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riskine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karşılık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insan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kaynağı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bütçeyi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artırarak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gerçekleşme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ihtimalini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azaltabiliriz</a:t>
            </a:r>
            <a:r>
              <a:rPr lang="en-US" sz="1200" b="0" i="0" kern="1200" dirty="0">
                <a:solidFill>
                  <a:schemeClr val="tx1"/>
                </a:solidFill>
                <a:effectLst/>
                <a:latin typeface="+mn-lt"/>
                <a:ea typeface="+mn-ea"/>
                <a:cs typeface="+mn-cs"/>
              </a:rPr>
              <a:t>.</a:t>
            </a:r>
            <a:r>
              <a:rPr lang="en-US" dirty="0"/>
              <a:t/>
            </a:r>
            <a:br>
              <a:rPr lang="en-US" dirty="0"/>
            </a:br>
            <a:r>
              <a:rPr lang="en-US" sz="1200" b="1" i="0" kern="1200" dirty="0" err="1">
                <a:solidFill>
                  <a:schemeClr val="tx1"/>
                </a:solidFill>
                <a:effectLst/>
                <a:latin typeface="+mn-lt"/>
                <a:ea typeface="+mn-ea"/>
                <a:cs typeface="+mn-cs"/>
              </a:rPr>
              <a:t>Kabullenme</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Kabullenme</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risk </a:t>
            </a:r>
            <a:r>
              <a:rPr lang="en-US" sz="1200" b="0" i="0" kern="1200" dirty="0" err="1">
                <a:solidFill>
                  <a:schemeClr val="tx1"/>
                </a:solidFill>
                <a:effectLst/>
                <a:latin typeface="+mn-lt"/>
                <a:ea typeface="+mn-ea"/>
                <a:cs typeface="+mn-cs"/>
              </a:rPr>
              <a:t>yanıtlama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planıdır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Tanımlanan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risklerin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tümüne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önlem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almaya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çalışmak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bütçesini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hayli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yükseltebilir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yüzden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gözardı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edilebilecek</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taraflarınca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kabul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edilir</a:t>
            </a:r>
            <a:r>
              <a:rPr lang="en-US" sz="1200" b="0" i="0" kern="1200" dirty="0">
                <a:solidFill>
                  <a:schemeClr val="tx1"/>
                </a:solidFill>
                <a:effectLst/>
                <a:latin typeface="+mn-lt"/>
                <a:ea typeface="+mn-ea"/>
                <a:cs typeface="+mn-cs"/>
              </a:rPr>
              <a:t>. Bu </a:t>
            </a:r>
            <a:r>
              <a:rPr lang="en-US" sz="1200" b="0" i="0" kern="1200" dirty="0" err="1">
                <a:solidFill>
                  <a:schemeClr val="tx1"/>
                </a:solidFill>
                <a:effectLst/>
                <a:latin typeface="+mn-lt"/>
                <a:ea typeface="+mn-ea"/>
                <a:cs typeface="+mn-cs"/>
              </a:rPr>
              <a:t>durumda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tarafları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tür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riskleri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boyunca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izlerler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projeyi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etkileme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olasılığı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yükseldiğinde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diğer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yanıtlama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planlarını</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devreye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sokarlar</a:t>
            </a:r>
            <a:r>
              <a:rPr lang="en-US" sz="1200" b="0" i="0" kern="1200" dirty="0">
                <a:solidFill>
                  <a:schemeClr val="tx1"/>
                </a:solidFill>
                <a:effectLst/>
                <a:latin typeface="+mn-lt"/>
                <a:ea typeface="+mn-ea"/>
                <a:cs typeface="+mn-cs"/>
              </a:rPr>
              <a:t>.</a:t>
            </a:r>
            <a:endParaRPr lang="tr-TR"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5BA725-0E66-45BA-B6FD-B053CB51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9458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
            <a:extLst>
              <a:ext uri="{FF2B5EF4-FFF2-40B4-BE49-F238E27FC236}">
                <a16:creationId xmlns:a16="http://schemas.microsoft.com/office/drawing/2014/main" xmlns="" id="{EC98E5D2-678E-4EAC-A5F7-2DC098815C73}"/>
              </a:ext>
            </a:extLst>
          </p:cNvPr>
          <p:cNvSpPr>
            <a:spLocks noGrp="1" noRot="1" noChangeAspect="1" noChangeArrowheads="1" noTextEdit="1"/>
          </p:cNvSpPr>
          <p:nvPr>
            <p:ph type="sldImg"/>
          </p:nvPr>
        </p:nvSpPr>
        <p:spPr>
          <a:ln/>
        </p:spPr>
      </p:sp>
      <p:sp>
        <p:nvSpPr>
          <p:cNvPr id="116739" name="Rectangle 2">
            <a:extLst>
              <a:ext uri="{FF2B5EF4-FFF2-40B4-BE49-F238E27FC236}">
                <a16:creationId xmlns:a16="http://schemas.microsoft.com/office/drawing/2014/main" xmlns="" id="{E2A97641-BC7E-4A1C-8FD1-56FCE6295DCB}"/>
              </a:ext>
            </a:extLst>
          </p:cNvPr>
          <p:cNvSpPr txBox="1">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extLst>
      <p:ext uri="{BB962C8B-B14F-4D97-AF65-F5344CB8AC3E}">
        <p14:creationId xmlns:p14="http://schemas.microsoft.com/office/powerpoint/2010/main" val="1068064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ln/>
        </p:spPr>
        <p:txBody>
          <a:bodyPr/>
          <a:lstStyle/>
          <a:p>
            <a:endParaRPr lang="en-US"/>
          </a:p>
        </p:txBody>
      </p:sp>
      <p:sp>
        <p:nvSpPr>
          <p:cNvPr id="9219" name="Rectangle 3"/>
          <p:cNvSpPr>
            <a:spLocks noGrp="1" noRot="1" noChangeAspect="1" noChangeArrowheads="1" noTextEdit="1"/>
          </p:cNvSpPr>
          <p:nvPr>
            <p:ph type="sldImg"/>
          </p:nvPr>
        </p:nvSpPr>
        <p:spPr>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ln/>
        </p:spPr>
        <p:txBody>
          <a:bodyPr/>
          <a:lstStyle/>
          <a:p>
            <a:endParaRPr lang="en-US"/>
          </a:p>
        </p:txBody>
      </p:sp>
      <p:sp>
        <p:nvSpPr>
          <p:cNvPr id="11267" name="Rectangle 3"/>
          <p:cNvSpPr>
            <a:spLocks noGrp="1" noRot="1" noChangeAspect="1" noChangeArrowheads="1" noTextEdit="1"/>
          </p:cNvSpPr>
          <p:nvPr>
            <p:ph type="sldImg"/>
          </p:nvPr>
        </p:nvSpPr>
        <p:spPr>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ln/>
        </p:spPr>
        <p:txBody>
          <a:bodyPr/>
          <a:lstStyle/>
          <a:p>
            <a:endParaRPr lang="en-US"/>
          </a:p>
        </p:txBody>
      </p:sp>
      <p:sp>
        <p:nvSpPr>
          <p:cNvPr id="47107" name="Rectangle 3"/>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7"/>
          <p:cNvSpPr txBox="1"/>
          <p:nvPr userDrawn="1"/>
        </p:nvSpPr>
        <p:spPr>
          <a:xfrm>
            <a:off x="1295400" y="304800"/>
            <a:ext cx="4018408" cy="707886"/>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auto">
              <a:spcBef>
                <a:spcPts val="0"/>
              </a:spcBef>
              <a:spcAft>
                <a:spcPts val="0"/>
              </a:spcAft>
              <a:defRPr/>
            </a:pPr>
            <a:r>
              <a:rPr lang="en-US" sz="4000" b="1" dirty="0">
                <a:ln w="0"/>
                <a:solidFill>
                  <a:srgbClr val="C00000"/>
                </a:solidFill>
                <a:effectLst>
                  <a:outerShdw blurRad="60007" dist="310007" dir="7680000" sy="30000" kx="1300200" algn="ctr" rotWithShape="0">
                    <a:prstClr val="black">
                      <a:alpha val="32000"/>
                    </a:prstClr>
                  </a:outerShdw>
                  <a:reflection blurRad="12700" stA="50000" endPos="50000" dist="5000" dir="5400000" sy="-100000" rotWithShape="0"/>
                </a:effectLst>
                <a:latin typeface="+mn-lt"/>
                <a:cs typeface="+mn-cs"/>
              </a:rPr>
              <a:t>Risk Management</a:t>
            </a:r>
          </a:p>
        </p:txBody>
      </p:sp>
      <p:sp>
        <p:nvSpPr>
          <p:cNvPr id="3" name="Content Placeholder 2"/>
          <p:cNvSpPr>
            <a:spLocks noGrp="1"/>
          </p:cNvSpPr>
          <p:nvPr>
            <p:ph idx="1"/>
          </p:nvPr>
        </p:nvSpPr>
        <p:spPr>
          <a:xfrm>
            <a:off x="1297576" y="1600200"/>
            <a:ext cx="7389223" cy="4525963"/>
          </a:xfrm>
        </p:spPr>
        <p:txBody>
          <a:bodyPr/>
          <a:lstStyle>
            <a:lvl1pPr>
              <a:buFont typeface="Wingdings" pitchFamily="2" charset="2"/>
              <a:buChar char="§"/>
              <a:defRPr sz="2000"/>
            </a:lvl1pPr>
            <a:lvl2pPr>
              <a:buFont typeface="Arial" pitchFamily="34" charset="0"/>
              <a:buChar char="•"/>
              <a:defRPr sz="1800"/>
            </a:lvl2pPr>
            <a:lvl3pPr>
              <a:buFont typeface="Wingdings" pitchFamily="2" charset="2"/>
              <a:buChar char="Ø"/>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p:nvPr>
        </p:nvSpPr>
        <p:spPr>
          <a:xfrm>
            <a:off x="1315489" y="1071563"/>
            <a:ext cx="3927066" cy="339725"/>
          </a:xfrm>
        </p:spPr>
        <p:txBody>
          <a:bodyPr>
            <a:noAutofit/>
          </a:bodyPr>
          <a:lstStyle>
            <a:lvl1pPr>
              <a:buNone/>
              <a:defRPr sz="2400" b="1"/>
            </a:lvl1pPr>
            <a:lvl2pPr>
              <a:defRPr sz="2000" b="1"/>
            </a:lvl2pPr>
            <a:lvl3pPr>
              <a:defRPr sz="1800" b="1"/>
            </a:lvl3pPr>
            <a:lvl4pPr>
              <a:defRPr sz="1600" b="1"/>
            </a:lvl4pPr>
            <a:lvl5pPr>
              <a:defRPr sz="1600" b="1"/>
            </a:lvl5pPr>
          </a:lstStyle>
          <a:p>
            <a:pPr lvl="0"/>
            <a:r>
              <a:rPr lang="en-US" dirty="0"/>
              <a:t>Click to edit Master text</a:t>
            </a:r>
          </a:p>
        </p:txBody>
      </p:sp>
      <p:sp>
        <p:nvSpPr>
          <p:cNvPr id="5" name="Date Placeholder 3"/>
          <p:cNvSpPr>
            <a:spLocks noGrp="1"/>
          </p:cNvSpPr>
          <p:nvPr>
            <p:ph type="dt" sz="half" idx="14"/>
          </p:nvPr>
        </p:nvSpPr>
        <p:spPr/>
        <p:txBody>
          <a:bodyPr/>
          <a:lstStyle>
            <a:lvl1pPr>
              <a:defRPr/>
            </a:lvl1pPr>
          </a:lstStyle>
          <a:p>
            <a:fld id="{B5C0CF8A-9F7B-4DB8-920B-E4F4B7F9948E}" type="datetime1">
              <a:rPr lang="en-US"/>
              <a:pPr/>
              <a:t>3/6/2022</a:t>
            </a:fld>
            <a:endParaRPr lang="en-US"/>
          </a:p>
        </p:txBody>
      </p:sp>
      <p:sp>
        <p:nvSpPr>
          <p:cNvPr id="6" name="Footer Placeholder 4"/>
          <p:cNvSpPr>
            <a:spLocks noGrp="1"/>
          </p:cNvSpPr>
          <p:nvPr>
            <p:ph type="ftr" sz="quarter" idx="15"/>
          </p:nvPr>
        </p:nvSpPr>
        <p:spPr/>
        <p:txBody>
          <a:bodyPr/>
          <a:lstStyle>
            <a:lvl1pPr>
              <a:defRPr sz="1000" b="1"/>
            </a:lvl1pPr>
          </a:lstStyle>
          <a:p>
            <a:r>
              <a:rPr lang="en-US"/>
              <a:t>Copyright © 2013 Pearson Education, Inc. Publishing as Prentice Hall</a:t>
            </a:r>
          </a:p>
        </p:txBody>
      </p:sp>
      <p:sp>
        <p:nvSpPr>
          <p:cNvPr id="7" name="Slide Number Placeholder 5"/>
          <p:cNvSpPr>
            <a:spLocks noGrp="1"/>
          </p:cNvSpPr>
          <p:nvPr>
            <p:ph type="sldNum" sz="quarter" idx="16"/>
          </p:nvPr>
        </p:nvSpPr>
        <p:spPr/>
        <p:txBody>
          <a:bodyPr/>
          <a:lstStyle>
            <a:lvl1pPr algn="r">
              <a:defRPr sz="1200" dirty="0" smtClean="0">
                <a:solidFill>
                  <a:schemeClr val="tx1">
                    <a:tint val="75000"/>
                  </a:schemeClr>
                </a:solidFill>
              </a:defRPr>
            </a:lvl1pPr>
          </a:lstStyle>
          <a:p>
            <a:pPr>
              <a:defRPr/>
            </a:pPr>
            <a:r>
              <a:rPr lang="en-US"/>
              <a:t>6-</a:t>
            </a:r>
            <a:fld id="{AC2D5166-8D48-4C90-84CB-A42E5C86B6CB}" type="slidenum">
              <a:rPr lang="en-US"/>
              <a:pPr>
                <a:defRPr/>
              </a:pPr>
              <a:t>‹#›</a:t>
            </a:fld>
            <a:endParaRPr lang="en-US"/>
          </a:p>
        </p:txBody>
      </p:sp>
    </p:spTree>
    <p:extLst>
      <p:ext uri="{BB962C8B-B14F-4D97-AF65-F5344CB8AC3E}">
        <p14:creationId xmlns:p14="http://schemas.microsoft.com/office/powerpoint/2010/main" val="377151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E44483F-F597-4B73-88D3-7302D7B7EB27}" type="datetime1">
              <a:rPr lang="en-US"/>
              <a:pPr/>
              <a:t>3/6/2022</a:t>
            </a:fld>
            <a:endParaRPr lang="en-US"/>
          </a:p>
        </p:txBody>
      </p:sp>
      <p:sp>
        <p:nvSpPr>
          <p:cNvPr id="5" name="Footer Placeholder 4"/>
          <p:cNvSpPr>
            <a:spLocks noGrp="1"/>
          </p:cNvSpPr>
          <p:nvPr>
            <p:ph type="ftr" sz="quarter" idx="11"/>
          </p:nvPr>
        </p:nvSpPr>
        <p:spPr/>
        <p:txBody>
          <a:bodyPr/>
          <a:lstStyle>
            <a:lvl1pPr>
              <a:defRPr/>
            </a:lvl1pPr>
          </a:lstStyle>
          <a:p>
            <a:r>
              <a:rPr lang="en-US"/>
              <a:t>Copyright © 2013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r>
              <a:rPr lang="en-US"/>
              <a:t>4-</a:t>
            </a:r>
            <a:fld id="{647B2390-DFD9-427D-B2D1-B03488C282C4}" type="slidenum">
              <a:rPr lang="en-US"/>
              <a:pPr>
                <a:defRPr/>
              </a:pPr>
              <a:t>‹#›</a:t>
            </a:fld>
            <a:endParaRPr lang="en-US"/>
          </a:p>
        </p:txBody>
      </p:sp>
    </p:spTree>
    <p:extLst>
      <p:ext uri="{BB962C8B-B14F-4D97-AF65-F5344CB8AC3E}">
        <p14:creationId xmlns:p14="http://schemas.microsoft.com/office/powerpoint/2010/main" val="295103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DDA74ED-7761-4E4B-AC70-F16906655EDE}" type="datetime1">
              <a:rPr lang="en-US"/>
              <a:pPr/>
              <a:t>3/6/2022</a:t>
            </a:fld>
            <a:endParaRPr lang="en-US"/>
          </a:p>
        </p:txBody>
      </p:sp>
      <p:sp>
        <p:nvSpPr>
          <p:cNvPr id="5" name="Footer Placeholder 4"/>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820C97DB-BAFE-46F8-9330-D9A1656D26D6}" type="slidenum">
              <a:rPr lang="en-US"/>
              <a:pPr>
                <a:defRPr/>
              </a:pPr>
              <a:t>‹#›</a:t>
            </a:fld>
            <a:endParaRPr lang="en-US"/>
          </a:p>
        </p:txBody>
      </p:sp>
    </p:spTree>
    <p:extLst>
      <p:ext uri="{BB962C8B-B14F-4D97-AF65-F5344CB8AC3E}">
        <p14:creationId xmlns:p14="http://schemas.microsoft.com/office/powerpoint/2010/main" val="2623616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56F2A704-5F29-48AF-BFB4-39DC190581E4}" type="datetime1">
              <a:rPr lang="en-US"/>
              <a:pPr/>
              <a:t>3/6/2022</a:t>
            </a:fld>
            <a:endParaRPr lang="en-US"/>
          </a:p>
        </p:txBody>
      </p:sp>
      <p:sp>
        <p:nvSpPr>
          <p:cNvPr id="6" name="Footer Placeholder 5"/>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D00D456A-1965-44E1-86B7-D01FCB9A0B2A}" type="slidenum">
              <a:rPr lang="en-US"/>
              <a:pPr>
                <a:defRPr/>
              </a:pPr>
              <a:t>‹#›</a:t>
            </a:fld>
            <a:endParaRPr lang="en-US"/>
          </a:p>
        </p:txBody>
      </p:sp>
    </p:spTree>
    <p:extLst>
      <p:ext uri="{BB962C8B-B14F-4D97-AF65-F5344CB8AC3E}">
        <p14:creationId xmlns:p14="http://schemas.microsoft.com/office/powerpoint/2010/main" val="25812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9D745061-554F-4CF9-955A-0D295A479224}" type="datetime1">
              <a:rPr lang="en-US"/>
              <a:pPr/>
              <a:t>3/6/2022</a:t>
            </a:fld>
            <a:endParaRPr lang="en-US"/>
          </a:p>
        </p:txBody>
      </p:sp>
      <p:sp>
        <p:nvSpPr>
          <p:cNvPr id="8" name="Footer Placeholder 7"/>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9" name="Slide Number Placeholder 8"/>
          <p:cNvSpPr>
            <a:spLocks noGrp="1"/>
          </p:cNvSpPr>
          <p:nvPr>
            <p:ph type="sldNum" sz="quarter" idx="12"/>
          </p:nvPr>
        </p:nvSpPr>
        <p:spPr/>
        <p:txBody>
          <a:bodyPr/>
          <a:lstStyle>
            <a:lvl1pPr>
              <a:defRPr/>
            </a:lvl1pPr>
          </a:lstStyle>
          <a:p>
            <a:pPr>
              <a:defRPr/>
            </a:pPr>
            <a:fld id="{EEF3C278-0E3D-4977-98EA-28C2E09D7FFB}" type="slidenum">
              <a:rPr lang="en-US"/>
              <a:pPr>
                <a:defRPr/>
              </a:pPr>
              <a:t>‹#›</a:t>
            </a:fld>
            <a:endParaRPr lang="en-US"/>
          </a:p>
        </p:txBody>
      </p:sp>
    </p:spTree>
    <p:extLst>
      <p:ext uri="{BB962C8B-B14F-4D97-AF65-F5344CB8AC3E}">
        <p14:creationId xmlns:p14="http://schemas.microsoft.com/office/powerpoint/2010/main" val="2571646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D446B668-60A5-4FB0-9991-27BCD40463CE}" type="datetime1">
              <a:rPr lang="en-US"/>
              <a:pPr/>
              <a:t>3/6/2022</a:t>
            </a:fld>
            <a:endParaRPr lang="en-US"/>
          </a:p>
        </p:txBody>
      </p:sp>
      <p:sp>
        <p:nvSpPr>
          <p:cNvPr id="4" name="Footer Placeholder 3"/>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5" name="Slide Number Placeholder 4"/>
          <p:cNvSpPr>
            <a:spLocks noGrp="1"/>
          </p:cNvSpPr>
          <p:nvPr>
            <p:ph type="sldNum" sz="quarter" idx="12"/>
          </p:nvPr>
        </p:nvSpPr>
        <p:spPr/>
        <p:txBody>
          <a:bodyPr/>
          <a:lstStyle>
            <a:lvl1pPr>
              <a:defRPr/>
            </a:lvl1pPr>
          </a:lstStyle>
          <a:p>
            <a:pPr>
              <a:defRPr/>
            </a:pPr>
            <a:fld id="{CEEC6C5A-B3FA-4DDF-BEE6-14282FEB21F0}" type="slidenum">
              <a:rPr lang="en-US"/>
              <a:pPr>
                <a:defRPr/>
              </a:pPr>
              <a:t>‹#›</a:t>
            </a:fld>
            <a:endParaRPr lang="en-US"/>
          </a:p>
        </p:txBody>
      </p:sp>
    </p:spTree>
    <p:extLst>
      <p:ext uri="{BB962C8B-B14F-4D97-AF65-F5344CB8AC3E}">
        <p14:creationId xmlns:p14="http://schemas.microsoft.com/office/powerpoint/2010/main" val="233563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23B7C8B-93C3-431A-A46A-799BC2BC19FD}" type="datetime1">
              <a:rPr lang="en-US"/>
              <a:pPr/>
              <a:t>3/6/2022</a:t>
            </a:fld>
            <a:endParaRPr lang="en-US"/>
          </a:p>
        </p:txBody>
      </p:sp>
      <p:sp>
        <p:nvSpPr>
          <p:cNvPr id="3" name="Footer Placeholder 2"/>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4" name="Slide Number Placeholder 3"/>
          <p:cNvSpPr>
            <a:spLocks noGrp="1"/>
          </p:cNvSpPr>
          <p:nvPr>
            <p:ph type="sldNum" sz="quarter" idx="12"/>
          </p:nvPr>
        </p:nvSpPr>
        <p:spPr/>
        <p:txBody>
          <a:bodyPr/>
          <a:lstStyle>
            <a:lvl1pPr>
              <a:defRPr/>
            </a:lvl1pPr>
          </a:lstStyle>
          <a:p>
            <a:pPr>
              <a:defRPr/>
            </a:pPr>
            <a:fld id="{DE70B200-B608-40D5-BDAB-4CB5B4E32B3A}" type="slidenum">
              <a:rPr lang="en-US"/>
              <a:pPr>
                <a:defRPr/>
              </a:pPr>
              <a:t>‹#›</a:t>
            </a:fld>
            <a:endParaRPr lang="en-US"/>
          </a:p>
        </p:txBody>
      </p:sp>
    </p:spTree>
    <p:extLst>
      <p:ext uri="{BB962C8B-B14F-4D97-AF65-F5344CB8AC3E}">
        <p14:creationId xmlns:p14="http://schemas.microsoft.com/office/powerpoint/2010/main" val="38257223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7064CA2-D874-4CD9-A3ED-0966EF79666D}" type="datetime1">
              <a:rPr lang="en-US"/>
              <a:pPr/>
              <a:t>3/6/2022</a:t>
            </a:fld>
            <a:endParaRPr lang="en-US"/>
          </a:p>
        </p:txBody>
      </p:sp>
      <p:sp>
        <p:nvSpPr>
          <p:cNvPr id="6" name="Footer Placeholder 5"/>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2F3F9E12-89FB-4F6F-BBA4-68C39F45A3E7}" type="slidenum">
              <a:rPr lang="en-US"/>
              <a:pPr>
                <a:defRPr/>
              </a:pPr>
              <a:t>‹#›</a:t>
            </a:fld>
            <a:endParaRPr lang="en-US"/>
          </a:p>
        </p:txBody>
      </p:sp>
    </p:spTree>
    <p:extLst>
      <p:ext uri="{BB962C8B-B14F-4D97-AF65-F5344CB8AC3E}">
        <p14:creationId xmlns:p14="http://schemas.microsoft.com/office/powerpoint/2010/main" val="264614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C3063448-2D57-4D99-A648-6E109B8CB75A}" type="datetime1">
              <a:rPr lang="en-US"/>
              <a:pPr/>
              <a:t>3/6/2022</a:t>
            </a:fld>
            <a:endParaRPr lang="en-US"/>
          </a:p>
        </p:txBody>
      </p:sp>
      <p:sp>
        <p:nvSpPr>
          <p:cNvPr id="6" name="Footer Placeholder 5"/>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7" name="Slide Number Placeholder 6"/>
          <p:cNvSpPr>
            <a:spLocks noGrp="1"/>
          </p:cNvSpPr>
          <p:nvPr>
            <p:ph type="sldNum" sz="quarter" idx="12"/>
          </p:nvPr>
        </p:nvSpPr>
        <p:spPr/>
        <p:txBody>
          <a:bodyPr/>
          <a:lstStyle>
            <a:lvl1pPr>
              <a:defRPr/>
            </a:lvl1pPr>
          </a:lstStyle>
          <a:p>
            <a:pPr>
              <a:defRPr/>
            </a:pPr>
            <a:fld id="{0E0FF46A-10BC-4774-A919-0507A24FD3BF}" type="slidenum">
              <a:rPr lang="en-US"/>
              <a:pPr>
                <a:defRPr/>
              </a:pPr>
              <a:t>‹#›</a:t>
            </a:fld>
            <a:endParaRPr lang="en-US"/>
          </a:p>
        </p:txBody>
      </p:sp>
    </p:spTree>
    <p:extLst>
      <p:ext uri="{BB962C8B-B14F-4D97-AF65-F5344CB8AC3E}">
        <p14:creationId xmlns:p14="http://schemas.microsoft.com/office/powerpoint/2010/main" val="161820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1D2EF67-2262-46EF-B433-3D692671F665}" type="datetime1">
              <a:rPr lang="en-US"/>
              <a:pPr/>
              <a:t>3/6/2022</a:t>
            </a:fld>
            <a:endParaRPr lang="en-US"/>
          </a:p>
        </p:txBody>
      </p:sp>
      <p:sp>
        <p:nvSpPr>
          <p:cNvPr id="5" name="Footer Placeholder 4"/>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282CF5C5-D417-4FC9-BE5F-92482D0BA618}" type="slidenum">
              <a:rPr lang="en-US"/>
              <a:pPr>
                <a:defRPr/>
              </a:pPr>
              <a:t>‹#›</a:t>
            </a:fld>
            <a:endParaRPr lang="en-US"/>
          </a:p>
        </p:txBody>
      </p:sp>
    </p:spTree>
    <p:extLst>
      <p:ext uri="{BB962C8B-B14F-4D97-AF65-F5344CB8AC3E}">
        <p14:creationId xmlns:p14="http://schemas.microsoft.com/office/powerpoint/2010/main" val="652288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C7D4A398-1861-4EDB-9D1E-D221077E6820}" type="datetime1">
              <a:rPr lang="en-US"/>
              <a:pPr/>
              <a:t>3/6/2022</a:t>
            </a:fld>
            <a:endParaRPr lang="en-US"/>
          </a:p>
        </p:txBody>
      </p:sp>
      <p:sp>
        <p:nvSpPr>
          <p:cNvPr id="5" name="Footer Placeholder 4"/>
          <p:cNvSpPr>
            <a:spLocks noGrp="1"/>
          </p:cNvSpPr>
          <p:nvPr>
            <p:ph type="ftr" sz="quarter" idx="11"/>
          </p:nvPr>
        </p:nvSpPr>
        <p:spPr/>
        <p:txBody>
          <a:bodyPr/>
          <a:lstStyle>
            <a:lvl1pPr>
              <a:defRPr/>
            </a:lvl1pPr>
          </a:lstStyle>
          <a:p>
            <a:r>
              <a:rPr lang="en-US"/>
              <a:t>Copyright © [2012] Pearson Education, Inc. Publishing as Prentice Hall</a:t>
            </a:r>
          </a:p>
        </p:txBody>
      </p:sp>
      <p:sp>
        <p:nvSpPr>
          <p:cNvPr id="6" name="Slide Number Placeholder 5"/>
          <p:cNvSpPr>
            <a:spLocks noGrp="1"/>
          </p:cNvSpPr>
          <p:nvPr>
            <p:ph type="sldNum" sz="quarter" idx="12"/>
          </p:nvPr>
        </p:nvSpPr>
        <p:spPr/>
        <p:txBody>
          <a:bodyPr/>
          <a:lstStyle>
            <a:lvl1pPr>
              <a:defRPr/>
            </a:lvl1pPr>
          </a:lstStyle>
          <a:p>
            <a:pPr>
              <a:defRPr/>
            </a:pPr>
            <a:fld id="{8051E678-549A-4D77-B8CF-77772A87A2BB}" type="slidenum">
              <a:rPr lang="en-US"/>
              <a:pPr>
                <a:defRPr/>
              </a:pPr>
              <a:t>‹#›</a:t>
            </a:fld>
            <a:endParaRPr lang="en-US"/>
          </a:p>
        </p:txBody>
      </p:sp>
    </p:spTree>
    <p:extLst>
      <p:ext uri="{BB962C8B-B14F-4D97-AF65-F5344CB8AC3E}">
        <p14:creationId xmlns:p14="http://schemas.microsoft.com/office/powerpoint/2010/main" val="106208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extLst>
      <p:ext uri="{BB962C8B-B14F-4D97-AF65-F5344CB8AC3E}">
        <p14:creationId xmlns:p14="http://schemas.microsoft.com/office/powerpoint/2010/main" val="2765588703"/>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r>
              <a:rPr lang="en-GB"/>
              <a:t>04/12/2014</a:t>
            </a:r>
            <a:endParaRPr lang="en-US"/>
          </a:p>
        </p:txBody>
      </p:sp>
      <p:sp>
        <p:nvSpPr>
          <p:cNvPr id="5" name="Footer Placeholder 4"/>
          <p:cNvSpPr>
            <a:spLocks noGrp="1"/>
          </p:cNvSpPr>
          <p:nvPr>
            <p:ph type="ftr" sz="quarter" idx="11"/>
          </p:nvPr>
        </p:nvSpPr>
        <p:spPr/>
        <p:txBody>
          <a:bodyPr/>
          <a:lstStyle>
            <a:lvl1pPr>
              <a:defRPr/>
            </a:lvl1pPr>
          </a:lstStyle>
          <a:p>
            <a:r>
              <a:rPr lang="en-US"/>
              <a:t>Chapter 22 Project management</a:t>
            </a:r>
          </a:p>
        </p:txBody>
      </p:sp>
      <p:sp>
        <p:nvSpPr>
          <p:cNvPr id="6"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r>
              <a:rPr lang="en-GB"/>
              <a:t>04/12/2014</a:t>
            </a:r>
            <a:endParaRPr lang="en-US"/>
          </a:p>
        </p:txBody>
      </p:sp>
      <p:sp>
        <p:nvSpPr>
          <p:cNvPr id="6" name="Footer Placeholder 4"/>
          <p:cNvSpPr>
            <a:spLocks noGrp="1"/>
          </p:cNvSpPr>
          <p:nvPr>
            <p:ph type="ftr" sz="quarter" idx="11"/>
          </p:nvPr>
        </p:nvSpPr>
        <p:spPr/>
        <p:txBody>
          <a:bodyPr/>
          <a:lstStyle>
            <a:lvl1pPr>
              <a:defRPr/>
            </a:lvl1pPr>
          </a:lstStyle>
          <a:p>
            <a:r>
              <a:rPr lang="en-US"/>
              <a:t>Chapter 22 Project management</a:t>
            </a:r>
          </a:p>
        </p:txBody>
      </p:sp>
      <p:sp>
        <p:nvSpPr>
          <p:cNvPr id="7"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r>
              <a:rPr lang="en-GB"/>
              <a:t>04/12/2014</a:t>
            </a:r>
            <a:endParaRPr lang="en-US"/>
          </a:p>
        </p:txBody>
      </p:sp>
      <p:sp>
        <p:nvSpPr>
          <p:cNvPr id="8" name="Footer Placeholder 4"/>
          <p:cNvSpPr>
            <a:spLocks noGrp="1"/>
          </p:cNvSpPr>
          <p:nvPr>
            <p:ph type="ftr" sz="quarter" idx="11"/>
          </p:nvPr>
        </p:nvSpPr>
        <p:spPr/>
        <p:txBody>
          <a:bodyPr/>
          <a:lstStyle>
            <a:lvl1pPr>
              <a:defRPr/>
            </a:lvl1pPr>
          </a:lstStyle>
          <a:p>
            <a:r>
              <a:rPr lang="en-US"/>
              <a:t>Chapter 22 Project management</a:t>
            </a:r>
          </a:p>
        </p:txBody>
      </p:sp>
      <p:sp>
        <p:nvSpPr>
          <p:cNvPr id="9"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r>
              <a:rPr lang="en-GB"/>
              <a:t>04/12/2014</a:t>
            </a:r>
            <a:endParaRPr lang="en-US"/>
          </a:p>
        </p:txBody>
      </p:sp>
      <p:sp>
        <p:nvSpPr>
          <p:cNvPr id="4" name="Footer Placeholder 4"/>
          <p:cNvSpPr>
            <a:spLocks noGrp="1"/>
          </p:cNvSpPr>
          <p:nvPr>
            <p:ph type="ftr" sz="quarter" idx="11"/>
          </p:nvPr>
        </p:nvSpPr>
        <p:spPr/>
        <p:txBody>
          <a:bodyPr/>
          <a:lstStyle>
            <a:lvl1pPr>
              <a:defRPr/>
            </a:lvl1pPr>
          </a:lstStyle>
          <a:p>
            <a:r>
              <a:rPr lang="en-US"/>
              <a:t>Chapter 22 Project management</a:t>
            </a:r>
          </a:p>
        </p:txBody>
      </p:sp>
      <p:sp>
        <p:nvSpPr>
          <p:cNvPr id="5"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GB"/>
              <a:t>04/12/2014</a:t>
            </a:r>
            <a:endParaRPr lang="en-US"/>
          </a:p>
        </p:txBody>
      </p:sp>
      <p:sp>
        <p:nvSpPr>
          <p:cNvPr id="3" name="Footer Placeholder 4"/>
          <p:cNvSpPr>
            <a:spLocks noGrp="1"/>
          </p:cNvSpPr>
          <p:nvPr>
            <p:ph type="ftr" sz="quarter" idx="11"/>
          </p:nvPr>
        </p:nvSpPr>
        <p:spPr/>
        <p:txBody>
          <a:bodyPr/>
          <a:lstStyle>
            <a:lvl1pPr>
              <a:defRPr/>
            </a:lvl1pPr>
          </a:lstStyle>
          <a:p>
            <a:r>
              <a:rPr lang="en-US"/>
              <a:t>Chapter 22 Project management</a:t>
            </a:r>
          </a:p>
        </p:txBody>
      </p:sp>
      <p:sp>
        <p:nvSpPr>
          <p:cNvPr id="4"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04/12/2014</a:t>
            </a:r>
            <a:endParaRPr lang="en-US"/>
          </a:p>
        </p:txBody>
      </p:sp>
      <p:sp>
        <p:nvSpPr>
          <p:cNvPr id="6" name="Footer Placeholder 4"/>
          <p:cNvSpPr>
            <a:spLocks noGrp="1"/>
          </p:cNvSpPr>
          <p:nvPr>
            <p:ph type="ftr" sz="quarter" idx="11"/>
          </p:nvPr>
        </p:nvSpPr>
        <p:spPr/>
        <p:txBody>
          <a:bodyPr/>
          <a:lstStyle>
            <a:lvl1pPr>
              <a:defRPr/>
            </a:lvl1pPr>
          </a:lstStyle>
          <a:p>
            <a:r>
              <a:rPr lang="en-US"/>
              <a:t>Chapter 22 Project management</a:t>
            </a:r>
          </a:p>
        </p:txBody>
      </p:sp>
      <p:sp>
        <p:nvSpPr>
          <p:cNvPr id="7"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r>
              <a:rPr lang="en-GB"/>
              <a:t>04/12/2014</a:t>
            </a:r>
            <a:endParaRPr lang="en-US"/>
          </a:p>
        </p:txBody>
      </p:sp>
      <p:sp>
        <p:nvSpPr>
          <p:cNvPr id="6" name="Footer Placeholder 4"/>
          <p:cNvSpPr>
            <a:spLocks noGrp="1"/>
          </p:cNvSpPr>
          <p:nvPr>
            <p:ph type="ftr" sz="quarter" idx="11"/>
          </p:nvPr>
        </p:nvSpPr>
        <p:spPr/>
        <p:txBody>
          <a:bodyPr/>
          <a:lstStyle>
            <a:lvl1pPr>
              <a:defRPr/>
            </a:lvl1pPr>
          </a:lstStyle>
          <a:p>
            <a:r>
              <a:rPr lang="en-US"/>
              <a:t>Chapter 22 Project management</a:t>
            </a:r>
          </a:p>
        </p:txBody>
      </p:sp>
      <p:sp>
        <p:nvSpPr>
          <p:cNvPr id="7" name="Slide Number Placeholder 5"/>
          <p:cNvSpPr>
            <a:spLocks noGrp="1"/>
          </p:cNvSpPr>
          <p:nvPr>
            <p:ph type="sldNum" sz="quarter" idx="12"/>
          </p:nvPr>
        </p:nvSpPr>
        <p:spPr/>
        <p:txBody>
          <a:bodyPr/>
          <a:lstStyle>
            <a:lvl1pPr>
              <a:defRPr/>
            </a:lvl1pPr>
          </a:lstStyle>
          <a:p>
            <a:fld id="{A41DB566-6001-1B4F-A74B-7213F33DBA30}" type="slidenum">
              <a:rPr lang="en-US" smtClean="0"/>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r>
              <a:rPr lang="en-GB"/>
              <a:t>04/12/2014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r>
              <a:rPr lang="en-US"/>
              <a:t>Chapter 22 Project management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fld id="{A41DB566-6001-1B4F-A74B-7213F33DBA30}" type="slidenum">
              <a:rPr lang="en-US" smtClean="0"/>
              <a:pPr/>
              <a:t>‹#›</a:t>
            </a:fld>
            <a:endParaRPr lang="en-US"/>
          </a:p>
        </p:txBody>
      </p:sp>
      <p:grpSp>
        <p:nvGrpSpPr>
          <p:cNvPr id="12" name="Group 11"/>
          <p:cNvGrpSpPr/>
          <p:nvPr userDrawn="1"/>
        </p:nvGrpSpPr>
        <p:grpSpPr>
          <a:xfrm>
            <a:off x="457200" y="256035"/>
            <a:ext cx="8218749" cy="1163191"/>
            <a:chOff x="457200" y="256035"/>
            <a:chExt cx="8218749" cy="1163191"/>
          </a:xfrm>
        </p:grpSpPr>
        <p:pic>
          <p:nvPicPr>
            <p:cNvPr id="13" name="Picture 1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6696" y="256035"/>
              <a:ext cx="959253" cy="1152000"/>
            </a:xfrm>
            <a:prstGeom prst="rect">
              <a:avLst/>
            </a:prstGeom>
          </p:spPr>
        </p:pic>
        <p:cxnSp>
          <p:nvCxnSpPr>
            <p:cNvPr id="14" name="Straight Connector 13"/>
            <p:cNvCxnSpPr/>
            <p:nvPr userDrawn="1"/>
          </p:nvCxnSpPr>
          <p:spPr>
            <a:xfrm flipV="1">
              <a:off x="457200" y="1417638"/>
              <a:ext cx="8217026"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wipe dir="r"/>
  </p:transition>
  <p:hf hdr="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6757131E-553A-49E4-8C32-065AFE6F05B9}" type="datetime1">
              <a:rPr lang="en-US"/>
              <a:pPr/>
              <a:t>3/6/2022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a:t>Copyright © [2012] Pearson Education, Inc. Publishing as Prentice Hall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dirty="0" smtClean="0">
                <a:solidFill>
                  <a:schemeClr val="tx1">
                    <a:tint val="75000"/>
                  </a:schemeClr>
                </a:solidFill>
                <a:latin typeface="+mn-lt"/>
                <a:cs typeface="+mn-cs"/>
              </a:defRPr>
            </a:lvl1pPr>
          </a:lstStyle>
          <a:p>
            <a:pPr>
              <a:defRPr/>
            </a:pPr>
            <a:r>
              <a:rPr lang="en-US"/>
              <a:t>1-</a:t>
            </a:r>
            <a:fld id="{66962AE4-131F-4829-B15B-F2C00678BF4D}" type="slidenum">
              <a:rPr lang="en-US"/>
              <a:pPr>
                <a:defRPr/>
              </a:pPr>
              <a:t>‹#›</a:t>
            </a:fld>
            <a:endParaRPr lang="en-US"/>
          </a:p>
        </p:txBody>
      </p:sp>
    </p:spTree>
    <p:extLst>
      <p:ext uri="{BB962C8B-B14F-4D97-AF65-F5344CB8AC3E}">
        <p14:creationId xmlns:p14="http://schemas.microsoft.com/office/powerpoint/2010/main" val="23177018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f5I99Q9hw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a:t>Chapter 4- </a:t>
            </a:r>
            <a:r>
              <a:rPr lang="en-US" sz="2400" dirty="0"/>
              <a:t>Project Management</a:t>
            </a:r>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classification</a:t>
            </a:r>
          </a:p>
        </p:txBody>
      </p:sp>
      <p:sp>
        <p:nvSpPr>
          <p:cNvPr id="3" name="Content Placeholder 2"/>
          <p:cNvSpPr>
            <a:spLocks noGrp="1"/>
          </p:cNvSpPr>
          <p:nvPr>
            <p:ph idx="1"/>
          </p:nvPr>
        </p:nvSpPr>
        <p:spPr>
          <a:xfrm>
            <a:off x="0" y="1767625"/>
            <a:ext cx="9034529" cy="4525963"/>
          </a:xfrm>
        </p:spPr>
        <p:txBody>
          <a:bodyPr/>
          <a:lstStyle/>
          <a:p>
            <a:pPr>
              <a:lnSpc>
                <a:spcPct val="90000"/>
              </a:lnSpc>
            </a:pPr>
            <a:r>
              <a:rPr lang="en-GB" dirty="0">
                <a:solidFill>
                  <a:srgbClr val="00B050"/>
                </a:solidFill>
              </a:rPr>
              <a:t>There are </a:t>
            </a:r>
            <a:r>
              <a:rPr lang="en-GB" u="sng" dirty="0">
                <a:solidFill>
                  <a:srgbClr val="00B050"/>
                </a:solidFill>
              </a:rPr>
              <a:t>TWO dimensions </a:t>
            </a:r>
            <a:r>
              <a:rPr lang="en-GB" dirty="0">
                <a:solidFill>
                  <a:srgbClr val="00B050"/>
                </a:solidFill>
              </a:rPr>
              <a:t>of risk classification:</a:t>
            </a:r>
          </a:p>
          <a:p>
            <a:pPr lvl="1">
              <a:lnSpc>
                <a:spcPct val="90000"/>
              </a:lnSpc>
            </a:pPr>
            <a:r>
              <a:rPr lang="en-GB" sz="2400" dirty="0">
                <a:solidFill>
                  <a:srgbClr val="00B050"/>
                </a:solidFill>
              </a:rPr>
              <a:t>Type of Risk (technical, organizational, ..) </a:t>
            </a:r>
          </a:p>
          <a:p>
            <a:pPr lvl="1">
              <a:lnSpc>
                <a:spcPct val="90000"/>
              </a:lnSpc>
            </a:pPr>
            <a:r>
              <a:rPr lang="en-GB" sz="2400" dirty="0">
                <a:solidFill>
                  <a:srgbClr val="00B050"/>
                </a:solidFill>
              </a:rPr>
              <a:t>What is AFFECTED by the risk? (</a:t>
            </a:r>
            <a:r>
              <a:rPr lang="en-GB" sz="2400" i="1" dirty="0" err="1">
                <a:solidFill>
                  <a:srgbClr val="00B050"/>
                </a:solidFill>
              </a:rPr>
              <a:t>Riskten</a:t>
            </a:r>
            <a:r>
              <a:rPr lang="en-GB" sz="2400" i="1" dirty="0">
                <a:solidFill>
                  <a:srgbClr val="00B050"/>
                </a:solidFill>
              </a:rPr>
              <a:t> </a:t>
            </a:r>
            <a:r>
              <a:rPr lang="en-GB" sz="2400" i="1" dirty="0" err="1">
                <a:solidFill>
                  <a:srgbClr val="00B050"/>
                </a:solidFill>
              </a:rPr>
              <a:t>neler</a:t>
            </a:r>
            <a:r>
              <a:rPr lang="en-GB" sz="2400" i="1" dirty="0">
                <a:solidFill>
                  <a:srgbClr val="00B050"/>
                </a:solidFill>
              </a:rPr>
              <a:t> </a:t>
            </a:r>
            <a:r>
              <a:rPr lang="en-GB" sz="2400" i="1" dirty="0" err="1">
                <a:solidFill>
                  <a:srgbClr val="00B050"/>
                </a:solidFill>
              </a:rPr>
              <a:t>etkilenir</a:t>
            </a:r>
            <a:r>
              <a:rPr lang="en-GB" sz="2400" dirty="0">
                <a:solidFill>
                  <a:srgbClr val="00B050"/>
                </a:solidFill>
              </a:rPr>
              <a:t>?)</a:t>
            </a:r>
            <a:endParaRPr lang="tr-TR" sz="2400" dirty="0">
              <a:solidFill>
                <a:srgbClr val="00B050"/>
              </a:solidFill>
            </a:endParaRPr>
          </a:p>
          <a:p>
            <a:pPr marL="457200" lvl="1" indent="0">
              <a:lnSpc>
                <a:spcPct val="90000"/>
              </a:lnSpc>
              <a:buNone/>
            </a:pPr>
            <a:endParaRPr lang="en-GB" sz="2400" dirty="0">
              <a:solidFill>
                <a:srgbClr val="00B050"/>
              </a:solidFill>
            </a:endParaRPr>
          </a:p>
          <a:p>
            <a:pPr algn="just">
              <a:lnSpc>
                <a:spcPct val="90000"/>
              </a:lnSpc>
            </a:pPr>
            <a:r>
              <a:rPr lang="en-GB" i="1" dirty="0">
                <a:solidFill>
                  <a:srgbClr val="FF0000"/>
                </a:solidFill>
              </a:rPr>
              <a:t>Project risks </a:t>
            </a:r>
            <a:r>
              <a:rPr lang="en-GB" b="1" u="sng" dirty="0"/>
              <a:t>affect</a:t>
            </a:r>
            <a:r>
              <a:rPr lang="en-GB" dirty="0"/>
              <a:t> project </a:t>
            </a:r>
            <a:r>
              <a:rPr lang="en-GB" b="1" u="sng" dirty="0"/>
              <a:t>schedule</a:t>
            </a:r>
            <a:r>
              <a:rPr lang="en-GB" dirty="0"/>
              <a:t> or </a:t>
            </a:r>
            <a:r>
              <a:rPr lang="en-GB" b="1" u="sng" dirty="0"/>
              <a:t>resources</a:t>
            </a:r>
            <a:r>
              <a:rPr lang="en-GB" dirty="0"/>
              <a:t>;</a:t>
            </a:r>
          </a:p>
          <a:p>
            <a:pPr algn="just">
              <a:lnSpc>
                <a:spcPct val="90000"/>
              </a:lnSpc>
            </a:pPr>
            <a:r>
              <a:rPr lang="en-GB" i="1" dirty="0">
                <a:solidFill>
                  <a:srgbClr val="FF0000"/>
                </a:solidFill>
              </a:rPr>
              <a:t>Product risks </a:t>
            </a:r>
            <a:r>
              <a:rPr lang="en-GB" b="1" u="sng" dirty="0"/>
              <a:t>affect</a:t>
            </a:r>
            <a:r>
              <a:rPr lang="en-GB" dirty="0"/>
              <a:t> the product </a:t>
            </a:r>
            <a:r>
              <a:rPr lang="en-GB" b="1" u="sng" dirty="0"/>
              <a:t>quality</a:t>
            </a:r>
            <a:r>
              <a:rPr lang="en-GB" dirty="0"/>
              <a:t> or </a:t>
            </a:r>
            <a:r>
              <a:rPr lang="en-GB" b="1" u="sng" dirty="0"/>
              <a:t>performance</a:t>
            </a:r>
            <a:r>
              <a:rPr lang="en-GB" dirty="0"/>
              <a:t> of the software</a:t>
            </a:r>
          </a:p>
          <a:p>
            <a:pPr algn="just">
              <a:lnSpc>
                <a:spcPct val="90000"/>
              </a:lnSpc>
            </a:pPr>
            <a:r>
              <a:rPr lang="en-GB" i="1" dirty="0">
                <a:solidFill>
                  <a:srgbClr val="FF0000"/>
                </a:solidFill>
              </a:rPr>
              <a:t>Business risks </a:t>
            </a:r>
            <a:r>
              <a:rPr lang="en-GB" b="1" u="sng" dirty="0"/>
              <a:t>affect</a:t>
            </a:r>
            <a:r>
              <a:rPr lang="en-GB" dirty="0"/>
              <a:t> the organisation </a:t>
            </a:r>
            <a:r>
              <a:rPr lang="en-GB" b="1" u="sng" dirty="0"/>
              <a:t>developing</a:t>
            </a:r>
            <a:r>
              <a:rPr lang="en-GB" dirty="0"/>
              <a:t> or</a:t>
            </a:r>
            <a:r>
              <a:rPr lang="tr-TR" dirty="0"/>
              <a:t> </a:t>
            </a:r>
            <a:r>
              <a:rPr lang="en-GB" b="1" u="sng" dirty="0"/>
              <a:t>procuring</a:t>
            </a:r>
            <a:r>
              <a:rPr lang="en-GB" dirty="0"/>
              <a:t> the software.</a:t>
            </a:r>
          </a:p>
          <a:p>
            <a:endParaRPr lang="en-US" dirty="0"/>
          </a:p>
        </p:txBody>
      </p:sp>
    </p:spTree>
    <p:extLst>
      <p:ext uri="{BB962C8B-B14F-4D97-AF65-F5344CB8AC3E}">
        <p14:creationId xmlns:p14="http://schemas.microsoft.com/office/powerpoint/2010/main" val="304494855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65" y="510427"/>
            <a:ext cx="7293232" cy="772034"/>
          </a:xfrm>
        </p:spPr>
        <p:txBody>
          <a:bodyPr/>
          <a:lstStyle/>
          <a:p>
            <a:r>
              <a:rPr lang="en-US" dirty="0"/>
              <a:t>Examples of project, product, and business risks</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9407146"/>
              </p:ext>
            </p:extLst>
          </p:nvPr>
        </p:nvGraphicFramePr>
        <p:xfrm>
          <a:off x="112690" y="1506908"/>
          <a:ext cx="8918620" cy="5117456"/>
        </p:xfrm>
        <a:graphic>
          <a:graphicData uri="http://schemas.openxmlformats.org/drawingml/2006/table">
            <a:tbl>
              <a:tblPr firstRow="1" bandRow="1">
                <a:tableStyleId>{5C22544A-7EE6-4342-B048-85BDC9FD1C3A}</a:tableStyleId>
              </a:tblPr>
              <a:tblGrid>
                <a:gridCol w="2330600">
                  <a:extLst>
                    <a:ext uri="{9D8B030D-6E8A-4147-A177-3AD203B41FA5}">
                      <a16:colId xmlns:a16="http://schemas.microsoft.com/office/drawing/2014/main" xmlns="" val="20000"/>
                    </a:ext>
                  </a:extLst>
                </a:gridCol>
                <a:gridCol w="2196433">
                  <a:extLst>
                    <a:ext uri="{9D8B030D-6E8A-4147-A177-3AD203B41FA5}">
                      <a16:colId xmlns:a16="http://schemas.microsoft.com/office/drawing/2014/main" xmlns="" val="20001"/>
                    </a:ext>
                  </a:extLst>
                </a:gridCol>
                <a:gridCol w="4391587">
                  <a:extLst>
                    <a:ext uri="{9D8B030D-6E8A-4147-A177-3AD203B41FA5}">
                      <a16:colId xmlns:a16="http://schemas.microsoft.com/office/drawing/2014/main" xmlns="" val="20002"/>
                    </a:ext>
                  </a:extLst>
                </a:gridCol>
              </a:tblGrid>
              <a:tr h="327643">
                <a:tc>
                  <a:txBody>
                    <a:bodyPr/>
                    <a:lstStyle/>
                    <a:p>
                      <a:pPr algn="just">
                        <a:spcAft>
                          <a:spcPts val="0"/>
                        </a:spcAft>
                      </a:pPr>
                      <a:r>
                        <a:rPr lang="en-GB" sz="14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400" b="1">
                          <a:solidFill>
                            <a:srgbClr val="000000"/>
                          </a:solidFill>
                          <a:latin typeface="Arial"/>
                          <a:ea typeface="Times New Roman"/>
                          <a:cs typeface="Arial"/>
                        </a:rPr>
                        <a:t>Affects</a:t>
                      </a:r>
                    </a:p>
                  </a:txBody>
                  <a:tcPr marL="73025" marR="73025" marT="91440" marB="91440"/>
                </a:tc>
                <a:tc>
                  <a:txBody>
                    <a:bodyPr/>
                    <a:lstStyle/>
                    <a:p>
                      <a:pPr algn="just">
                        <a:spcAft>
                          <a:spcPts val="0"/>
                        </a:spcAft>
                      </a:pPr>
                      <a:r>
                        <a:rPr lang="en-GB" sz="1400" b="1" dirty="0">
                          <a:solidFill>
                            <a:srgbClr val="000000"/>
                          </a:solidFill>
                          <a:latin typeface="Arial"/>
                          <a:ea typeface="Times New Roman"/>
                          <a:cs typeface="Arial"/>
                        </a:rPr>
                        <a:t>Description</a:t>
                      </a:r>
                    </a:p>
                  </a:txBody>
                  <a:tcPr marL="73025" marR="73025" marT="91440" marB="91440"/>
                </a:tc>
                <a:extLst>
                  <a:ext uri="{0D108BD9-81ED-4DB2-BD59-A6C34878D82A}">
                    <a16:rowId xmlns:a16="http://schemas.microsoft.com/office/drawing/2014/main" xmlns="" val="10000"/>
                  </a:ext>
                </a:extLst>
              </a:tr>
              <a:tr h="429235">
                <a:tc>
                  <a:txBody>
                    <a:bodyPr/>
                    <a:lstStyle/>
                    <a:p>
                      <a:pPr algn="l">
                        <a:spcAft>
                          <a:spcPts val="0"/>
                        </a:spcAft>
                      </a:pPr>
                      <a:r>
                        <a:rPr lang="en-GB" sz="1400" dirty="0">
                          <a:solidFill>
                            <a:srgbClr val="000000"/>
                          </a:solidFill>
                          <a:latin typeface="Arial"/>
                          <a:ea typeface="Times New Roman"/>
                          <a:cs typeface="Arial"/>
                        </a:rPr>
                        <a:t>Staff turnover/leave</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Project</a:t>
                      </a:r>
                    </a:p>
                  </a:txBody>
                  <a:tcPr marL="73025" marR="73025" marT="0" marB="91440"/>
                </a:tc>
                <a:tc>
                  <a:txBody>
                    <a:bodyPr/>
                    <a:lstStyle/>
                    <a:p>
                      <a:pPr algn="just">
                        <a:spcAft>
                          <a:spcPts val="0"/>
                        </a:spcAft>
                      </a:pPr>
                      <a:r>
                        <a:rPr lang="en-GB" sz="1400" b="1" u="sng" dirty="0">
                          <a:solidFill>
                            <a:srgbClr val="FF0000"/>
                          </a:solidFill>
                          <a:latin typeface="Arial"/>
                          <a:ea typeface="Times New Roman"/>
                          <a:cs typeface="Arial"/>
                        </a:rPr>
                        <a:t>Experienced staff will leave</a:t>
                      </a:r>
                      <a:r>
                        <a:rPr lang="en-GB" sz="1400" dirty="0">
                          <a:solidFill>
                            <a:srgbClr val="000000"/>
                          </a:solidFill>
                          <a:latin typeface="Arial"/>
                          <a:ea typeface="Times New Roman"/>
                          <a:cs typeface="Arial"/>
                        </a:rPr>
                        <a:t> the project before it is finished.</a:t>
                      </a:r>
                    </a:p>
                  </a:txBody>
                  <a:tcPr marL="73025" marR="73025" marT="0" marB="91440"/>
                </a:tc>
                <a:extLst>
                  <a:ext uri="{0D108BD9-81ED-4DB2-BD59-A6C34878D82A}">
                    <a16:rowId xmlns:a16="http://schemas.microsoft.com/office/drawing/2014/main" xmlns="" val="10001"/>
                  </a:ext>
                </a:extLst>
              </a:tr>
              <a:tr h="552220">
                <a:tc>
                  <a:txBody>
                    <a:bodyPr/>
                    <a:lstStyle/>
                    <a:p>
                      <a:pPr algn="l">
                        <a:spcAft>
                          <a:spcPts val="0"/>
                        </a:spcAft>
                      </a:pPr>
                      <a:r>
                        <a:rPr lang="en-GB" sz="1400" dirty="0">
                          <a:solidFill>
                            <a:srgbClr val="000000"/>
                          </a:solidFill>
                          <a:latin typeface="Arial"/>
                          <a:ea typeface="Times New Roman"/>
                          <a:cs typeface="Arial"/>
                        </a:rPr>
                        <a:t>Management change</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Project </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There will be a </a:t>
                      </a:r>
                      <a:r>
                        <a:rPr lang="en-GB" sz="1400" b="1" u="sng" kern="1200" dirty="0">
                          <a:solidFill>
                            <a:srgbClr val="FF0000"/>
                          </a:solidFill>
                          <a:latin typeface="Arial"/>
                          <a:ea typeface="Times New Roman"/>
                          <a:cs typeface="Arial"/>
                        </a:rPr>
                        <a:t>change of organizational management </a:t>
                      </a:r>
                      <a:r>
                        <a:rPr lang="en-GB" sz="1400" dirty="0">
                          <a:solidFill>
                            <a:srgbClr val="000000"/>
                          </a:solidFill>
                          <a:latin typeface="Arial"/>
                          <a:ea typeface="Times New Roman"/>
                          <a:cs typeface="Arial"/>
                        </a:rPr>
                        <a:t>with different priorities.</a:t>
                      </a:r>
                    </a:p>
                  </a:txBody>
                  <a:tcPr marL="73025" marR="73025" marT="0" marB="91440"/>
                </a:tc>
                <a:extLst>
                  <a:ext uri="{0D108BD9-81ED-4DB2-BD59-A6C34878D82A}">
                    <a16:rowId xmlns:a16="http://schemas.microsoft.com/office/drawing/2014/main" xmlns="" val="10002"/>
                  </a:ext>
                </a:extLst>
              </a:tr>
              <a:tr h="552220">
                <a:tc>
                  <a:txBody>
                    <a:bodyPr/>
                    <a:lstStyle/>
                    <a:p>
                      <a:pPr algn="l">
                        <a:spcAft>
                          <a:spcPts val="0"/>
                        </a:spcAft>
                      </a:pPr>
                      <a:r>
                        <a:rPr lang="en-GB" sz="1400" dirty="0">
                          <a:solidFill>
                            <a:srgbClr val="000000"/>
                          </a:solidFill>
                          <a:latin typeface="Arial"/>
                          <a:ea typeface="Times New Roman"/>
                          <a:cs typeface="Arial"/>
                        </a:rPr>
                        <a:t>Hardware unavailability</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Project</a:t>
                      </a:r>
                    </a:p>
                  </a:txBody>
                  <a:tcPr marL="73025" marR="73025" marT="0" marB="91440"/>
                </a:tc>
                <a:tc>
                  <a:txBody>
                    <a:bodyPr/>
                    <a:lstStyle/>
                    <a:p>
                      <a:pPr algn="just">
                        <a:spcAft>
                          <a:spcPts val="0"/>
                        </a:spcAft>
                      </a:pPr>
                      <a:r>
                        <a:rPr lang="en-GB" sz="1400" b="1" u="sng" kern="1200" dirty="0">
                          <a:solidFill>
                            <a:srgbClr val="FF0000"/>
                          </a:solidFill>
                          <a:latin typeface="Arial"/>
                          <a:ea typeface="Times New Roman"/>
                          <a:cs typeface="Arial"/>
                        </a:rPr>
                        <a:t>Hardware</a:t>
                      </a:r>
                      <a:r>
                        <a:rPr lang="en-GB" sz="1400" dirty="0">
                          <a:solidFill>
                            <a:srgbClr val="000000"/>
                          </a:solidFill>
                          <a:latin typeface="Arial"/>
                          <a:ea typeface="Times New Roman"/>
                          <a:cs typeface="Arial"/>
                        </a:rPr>
                        <a:t> that is essential for the project will </a:t>
                      </a:r>
                      <a:r>
                        <a:rPr lang="en-GB" sz="1400" b="1" u="sng" kern="1200" dirty="0">
                          <a:solidFill>
                            <a:srgbClr val="FF0000"/>
                          </a:solidFill>
                          <a:latin typeface="Arial"/>
                          <a:ea typeface="Times New Roman"/>
                          <a:cs typeface="Arial"/>
                        </a:rPr>
                        <a:t>not be delivered on schedule.</a:t>
                      </a:r>
                    </a:p>
                  </a:txBody>
                  <a:tcPr marL="73025" marR="73025" marT="0" marB="91440"/>
                </a:tc>
                <a:extLst>
                  <a:ext uri="{0D108BD9-81ED-4DB2-BD59-A6C34878D82A}">
                    <a16:rowId xmlns:a16="http://schemas.microsoft.com/office/drawing/2014/main" xmlns="" val="10003"/>
                  </a:ext>
                </a:extLst>
              </a:tr>
              <a:tr h="552220">
                <a:tc>
                  <a:txBody>
                    <a:bodyPr/>
                    <a:lstStyle/>
                    <a:p>
                      <a:pPr algn="l">
                        <a:spcAft>
                          <a:spcPts val="0"/>
                        </a:spcAft>
                      </a:pPr>
                      <a:r>
                        <a:rPr lang="en-GB" sz="1400" dirty="0">
                          <a:solidFill>
                            <a:srgbClr val="000000"/>
                          </a:solidFill>
                          <a:latin typeface="Arial"/>
                          <a:ea typeface="Times New Roman"/>
                          <a:cs typeface="Arial"/>
                        </a:rPr>
                        <a:t>Requirements change</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Project and product</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There will be a </a:t>
                      </a:r>
                      <a:r>
                        <a:rPr lang="en-GB" sz="1400" b="1" u="sng" kern="1200" dirty="0">
                          <a:solidFill>
                            <a:srgbClr val="FF0000"/>
                          </a:solidFill>
                          <a:latin typeface="Arial"/>
                          <a:ea typeface="Times New Roman"/>
                          <a:cs typeface="Arial"/>
                        </a:rPr>
                        <a:t>larger number of changes</a:t>
                      </a:r>
                      <a:r>
                        <a:rPr lang="en-GB" sz="1400" dirty="0">
                          <a:solidFill>
                            <a:srgbClr val="000000"/>
                          </a:solidFill>
                          <a:latin typeface="Arial"/>
                          <a:ea typeface="Times New Roman"/>
                          <a:cs typeface="Arial"/>
                        </a:rPr>
                        <a:t> to the requirements than expected.</a:t>
                      </a:r>
                    </a:p>
                  </a:txBody>
                  <a:tcPr marL="73025" marR="73025" marT="0" marB="91440"/>
                </a:tc>
                <a:extLst>
                  <a:ext uri="{0D108BD9-81ED-4DB2-BD59-A6C34878D82A}">
                    <a16:rowId xmlns:a16="http://schemas.microsoft.com/office/drawing/2014/main" xmlns="" val="10004"/>
                  </a:ext>
                </a:extLst>
              </a:tr>
              <a:tr h="485764">
                <a:tc>
                  <a:txBody>
                    <a:bodyPr/>
                    <a:lstStyle/>
                    <a:p>
                      <a:pPr algn="l">
                        <a:spcAft>
                          <a:spcPts val="0"/>
                        </a:spcAft>
                      </a:pPr>
                      <a:r>
                        <a:rPr lang="en-GB" sz="1400" dirty="0">
                          <a:solidFill>
                            <a:srgbClr val="000000"/>
                          </a:solidFill>
                          <a:latin typeface="Arial"/>
                          <a:ea typeface="Times New Roman"/>
                          <a:cs typeface="Arial"/>
                        </a:rPr>
                        <a:t>Specification delays</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Project and product</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Specifications of essential </a:t>
                      </a:r>
                      <a:r>
                        <a:rPr lang="en-GB" sz="1400" b="1" u="sng" kern="1200" dirty="0">
                          <a:solidFill>
                            <a:srgbClr val="FF0000"/>
                          </a:solidFill>
                          <a:latin typeface="Arial"/>
                          <a:ea typeface="Times New Roman"/>
                          <a:cs typeface="Arial"/>
                        </a:rPr>
                        <a:t>interfaces are not available on schedule</a:t>
                      </a:r>
                      <a:r>
                        <a:rPr lang="en-GB" sz="14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5"/>
                  </a:ext>
                </a:extLst>
              </a:tr>
              <a:tr h="395216">
                <a:tc>
                  <a:txBody>
                    <a:bodyPr/>
                    <a:lstStyle/>
                    <a:p>
                      <a:pPr algn="l">
                        <a:spcAft>
                          <a:spcPts val="0"/>
                        </a:spcAft>
                      </a:pPr>
                      <a:r>
                        <a:rPr lang="en-GB" sz="1400" dirty="0">
                          <a:solidFill>
                            <a:srgbClr val="000000"/>
                          </a:solidFill>
                          <a:latin typeface="Arial"/>
                          <a:ea typeface="Times New Roman"/>
                          <a:cs typeface="Arial"/>
                        </a:rPr>
                        <a:t>Size underestimate</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Project and product</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a:t>
                      </a:r>
                      <a:r>
                        <a:rPr lang="en-GB" sz="1400" b="1" u="sng" kern="1200" dirty="0">
                          <a:solidFill>
                            <a:srgbClr val="FF0000"/>
                          </a:solidFill>
                          <a:latin typeface="Arial"/>
                          <a:ea typeface="Times New Roman"/>
                          <a:cs typeface="Arial"/>
                        </a:rPr>
                        <a:t>size of the system</a:t>
                      </a:r>
                      <a:r>
                        <a:rPr lang="en-GB" sz="1400" dirty="0">
                          <a:solidFill>
                            <a:srgbClr val="000000"/>
                          </a:solidFill>
                          <a:latin typeface="Arial"/>
                          <a:ea typeface="Times New Roman"/>
                          <a:cs typeface="Arial"/>
                        </a:rPr>
                        <a:t> has been </a:t>
                      </a:r>
                      <a:r>
                        <a:rPr lang="en-GB" sz="1400" b="1" u="sng" kern="1200" dirty="0">
                          <a:solidFill>
                            <a:srgbClr val="FF0000"/>
                          </a:solidFill>
                          <a:latin typeface="Arial"/>
                          <a:ea typeface="Times New Roman"/>
                          <a:cs typeface="Arial"/>
                        </a:rPr>
                        <a:t>underestimated</a:t>
                      </a:r>
                      <a:r>
                        <a:rPr lang="en-GB" sz="14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6"/>
                  </a:ext>
                </a:extLst>
              </a:tr>
              <a:tr h="528580">
                <a:tc>
                  <a:txBody>
                    <a:bodyPr/>
                    <a:lstStyle/>
                    <a:p>
                      <a:pPr algn="l">
                        <a:spcAft>
                          <a:spcPts val="0"/>
                        </a:spcAft>
                      </a:pPr>
                      <a:r>
                        <a:rPr lang="en-GB" sz="1400" dirty="0">
                          <a:solidFill>
                            <a:srgbClr val="000000"/>
                          </a:solidFill>
                          <a:latin typeface="Arial"/>
                          <a:ea typeface="Times New Roman"/>
                          <a:cs typeface="Arial"/>
                        </a:rPr>
                        <a:t>CASE tool underperformance</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Product</a:t>
                      </a:r>
                    </a:p>
                  </a:txBody>
                  <a:tcPr marL="73025" marR="73025" marT="0" marB="91440"/>
                </a:tc>
                <a:tc>
                  <a:txBody>
                    <a:bodyPr/>
                    <a:lstStyle/>
                    <a:p>
                      <a:pPr algn="just">
                        <a:spcAft>
                          <a:spcPts val="0"/>
                        </a:spcAft>
                      </a:pPr>
                      <a:r>
                        <a:rPr lang="en-GB" sz="1400" b="1" u="sng" kern="1200" dirty="0">
                          <a:solidFill>
                            <a:srgbClr val="FF0000"/>
                          </a:solidFill>
                          <a:latin typeface="Arial"/>
                          <a:ea typeface="Times New Roman"/>
                          <a:cs typeface="Arial"/>
                        </a:rPr>
                        <a:t>CASE tools</a:t>
                      </a:r>
                      <a:r>
                        <a:rPr lang="en-GB" sz="1400" dirty="0">
                          <a:solidFill>
                            <a:srgbClr val="000000"/>
                          </a:solidFill>
                          <a:latin typeface="Arial"/>
                          <a:ea typeface="Times New Roman"/>
                          <a:cs typeface="Arial"/>
                        </a:rPr>
                        <a:t>, which support the project, </a:t>
                      </a:r>
                      <a:r>
                        <a:rPr lang="en-GB" sz="1400" b="1" u="sng" kern="1200" dirty="0">
                          <a:solidFill>
                            <a:srgbClr val="FF0000"/>
                          </a:solidFill>
                          <a:latin typeface="Arial"/>
                          <a:ea typeface="Times New Roman"/>
                          <a:cs typeface="Arial"/>
                        </a:rPr>
                        <a:t>do not perform as expected</a:t>
                      </a:r>
                      <a:r>
                        <a:rPr lang="en-GB" sz="1400" dirty="0">
                          <a:solidFill>
                            <a:srgbClr val="000000"/>
                          </a:solidFill>
                          <a:latin typeface="Arial"/>
                          <a:ea typeface="Times New Roman"/>
                          <a:cs typeface="Arial"/>
                        </a:rPr>
                        <a:t>/anticipated.</a:t>
                      </a:r>
                    </a:p>
                  </a:txBody>
                  <a:tcPr marL="73025" marR="73025" marT="0" marB="91440"/>
                </a:tc>
                <a:extLst>
                  <a:ext uri="{0D108BD9-81ED-4DB2-BD59-A6C34878D82A}">
                    <a16:rowId xmlns:a16="http://schemas.microsoft.com/office/drawing/2014/main" xmlns="" val="10007"/>
                  </a:ext>
                </a:extLst>
              </a:tr>
              <a:tr h="552220">
                <a:tc>
                  <a:txBody>
                    <a:bodyPr/>
                    <a:lstStyle/>
                    <a:p>
                      <a:pPr algn="l">
                        <a:spcAft>
                          <a:spcPts val="0"/>
                        </a:spcAft>
                      </a:pPr>
                      <a:r>
                        <a:rPr lang="en-GB" sz="1400" dirty="0">
                          <a:solidFill>
                            <a:srgbClr val="000000"/>
                          </a:solidFill>
                          <a:latin typeface="Arial"/>
                          <a:ea typeface="Times New Roman"/>
                          <a:cs typeface="Arial"/>
                        </a:rPr>
                        <a:t>Technology change</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Business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a:t>
                      </a:r>
                      <a:r>
                        <a:rPr lang="en-GB" sz="1400" b="1" u="sng" kern="1200" dirty="0">
                          <a:solidFill>
                            <a:srgbClr val="FF0000"/>
                          </a:solidFill>
                          <a:latin typeface="Arial"/>
                          <a:ea typeface="Times New Roman"/>
                          <a:cs typeface="Arial"/>
                        </a:rPr>
                        <a:t>underlying technology</a:t>
                      </a:r>
                      <a:r>
                        <a:rPr lang="en-GB" sz="1400" dirty="0">
                          <a:solidFill>
                            <a:srgbClr val="000000"/>
                          </a:solidFill>
                          <a:latin typeface="Arial"/>
                          <a:ea typeface="Times New Roman"/>
                          <a:cs typeface="Arial"/>
                        </a:rPr>
                        <a:t> on which the system is built </a:t>
                      </a:r>
                      <a:r>
                        <a:rPr lang="en-GB" sz="1400" b="1" u="sng" kern="1200" dirty="0">
                          <a:solidFill>
                            <a:srgbClr val="FF0000"/>
                          </a:solidFill>
                          <a:latin typeface="Arial"/>
                          <a:ea typeface="Times New Roman"/>
                          <a:cs typeface="Arial"/>
                        </a:rPr>
                        <a:t>is outdated by new technology</a:t>
                      </a:r>
                      <a:r>
                        <a:rPr lang="en-GB" sz="14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8"/>
                  </a:ext>
                </a:extLst>
              </a:tr>
              <a:tr h="552220">
                <a:tc>
                  <a:txBody>
                    <a:bodyPr/>
                    <a:lstStyle/>
                    <a:p>
                      <a:pPr algn="l">
                        <a:spcAft>
                          <a:spcPts val="0"/>
                        </a:spcAft>
                      </a:pPr>
                      <a:r>
                        <a:rPr lang="en-GB" sz="1400" dirty="0">
                          <a:solidFill>
                            <a:srgbClr val="000000"/>
                          </a:solidFill>
                          <a:latin typeface="Arial"/>
                          <a:ea typeface="Times New Roman"/>
                          <a:cs typeface="Arial"/>
                        </a:rPr>
                        <a:t>Product competition</a:t>
                      </a:r>
                    </a:p>
                  </a:txBody>
                  <a:tcPr marL="73025" marR="73025" marT="0" marB="91440"/>
                </a:tc>
                <a:tc>
                  <a:txBody>
                    <a:bodyPr/>
                    <a:lstStyle/>
                    <a:p>
                      <a:pPr algn="l">
                        <a:spcAft>
                          <a:spcPts val="0"/>
                        </a:spcAft>
                      </a:pPr>
                      <a:r>
                        <a:rPr lang="en-GB" sz="1400" dirty="0">
                          <a:solidFill>
                            <a:srgbClr val="000000"/>
                          </a:solidFill>
                          <a:latin typeface="Arial"/>
                          <a:ea typeface="Times New Roman"/>
                          <a:cs typeface="Arial"/>
                        </a:rPr>
                        <a:t>Business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Another </a:t>
                      </a:r>
                      <a:r>
                        <a:rPr lang="en-GB" sz="1400" b="1" u="sng" kern="1200" dirty="0">
                          <a:solidFill>
                            <a:srgbClr val="FF0000"/>
                          </a:solidFill>
                          <a:latin typeface="Arial"/>
                          <a:ea typeface="Times New Roman"/>
                          <a:cs typeface="Arial"/>
                        </a:rPr>
                        <a:t>competitive product is marketed</a:t>
                      </a:r>
                      <a:r>
                        <a:rPr lang="en-GB" sz="1400" dirty="0">
                          <a:solidFill>
                            <a:srgbClr val="000000"/>
                          </a:solidFill>
                          <a:latin typeface="Arial"/>
                          <a:ea typeface="Times New Roman"/>
                          <a:cs typeface="Arial"/>
                        </a:rPr>
                        <a:t> before the system is completed.</a:t>
                      </a:r>
                    </a:p>
                  </a:txBody>
                  <a:tcPr marL="73025" marR="73025" marT="0" marB="91440"/>
                </a:tc>
                <a:extLst>
                  <a:ext uri="{0D108BD9-81ED-4DB2-BD59-A6C34878D82A}">
                    <a16:rowId xmlns:a16="http://schemas.microsoft.com/office/drawing/2014/main" xmlns="" val="10009"/>
                  </a:ext>
                </a:extLst>
              </a:tr>
            </a:tbl>
          </a:graphicData>
        </a:graphic>
      </p:graphicFrame>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
            <a:extLst>
              <a:ext uri="{FF2B5EF4-FFF2-40B4-BE49-F238E27FC236}">
                <a16:creationId xmlns:a16="http://schemas.microsoft.com/office/drawing/2014/main" xmlns="" id="{49F03067-C928-40E7-BF79-BC124ED74074}"/>
              </a:ext>
            </a:extLst>
          </p:cNvPr>
          <p:cNvSpPr>
            <a:spLocks noGrp="1" noChangeArrowheads="1"/>
          </p:cNvSpPr>
          <p:nvPr>
            <p:ph type="title"/>
          </p:nvPr>
        </p:nvSpPr>
        <p:spPr/>
        <p:txBody>
          <a:bodyPr/>
          <a:lstStyle/>
          <a:p>
            <a:pPr fontAlgn="auto">
              <a:spcAft>
                <a:spcPts val="0"/>
              </a:spcAft>
              <a:defRPr/>
            </a:pPr>
            <a:r>
              <a:rPr lang="en-GB" altLang="en-US" dirty="0">
                <a:solidFill>
                  <a:schemeClr val="tx1">
                    <a:lumMod val="95000"/>
                    <a:lumOff val="5000"/>
                  </a:schemeClr>
                </a:solidFill>
              </a:rPr>
              <a:t>Boehm’s Top Ten Risk Items</a:t>
            </a:r>
          </a:p>
        </p:txBody>
      </p:sp>
      <p:sp>
        <p:nvSpPr>
          <p:cNvPr id="133123" name="Rectangle 2">
            <a:extLst>
              <a:ext uri="{FF2B5EF4-FFF2-40B4-BE49-F238E27FC236}">
                <a16:creationId xmlns:a16="http://schemas.microsoft.com/office/drawing/2014/main" xmlns="" id="{B8FBB043-429C-4C17-A6BE-257036CCF851}"/>
              </a:ext>
            </a:extLst>
          </p:cNvPr>
          <p:cNvSpPr>
            <a:spLocks noGrp="1" noChangeArrowheads="1"/>
          </p:cNvSpPr>
          <p:nvPr>
            <p:ph idx="1"/>
          </p:nvPr>
        </p:nvSpPr>
        <p:spPr>
          <a:xfrm>
            <a:off x="388961" y="1600200"/>
            <a:ext cx="8297839" cy="4650475"/>
          </a:xfrm>
        </p:spPr>
        <p:txBody>
          <a:bodyPr rtlCol="0">
            <a:normAutofit/>
          </a:bodyPr>
          <a:lstStyle/>
          <a:p>
            <a:pPr marL="91440" indent="-91440" fontAlgn="auto">
              <a:spcAft>
                <a:spcPts val="0"/>
              </a:spcAft>
              <a:defRPr/>
            </a:pPr>
            <a:r>
              <a:rPr lang="en-GB" altLang="en-US" dirty="0"/>
              <a:t>Personnel shortfalls/deficits</a:t>
            </a:r>
          </a:p>
          <a:p>
            <a:pPr marL="91440" indent="-91440" fontAlgn="auto">
              <a:spcAft>
                <a:spcPts val="0"/>
              </a:spcAft>
              <a:defRPr/>
            </a:pPr>
            <a:r>
              <a:rPr lang="en-GB" altLang="en-US" dirty="0"/>
              <a:t>Unrealistic schedules and budgets</a:t>
            </a:r>
          </a:p>
          <a:p>
            <a:pPr marL="91440" indent="-91440" fontAlgn="auto">
              <a:spcAft>
                <a:spcPts val="0"/>
              </a:spcAft>
              <a:defRPr/>
            </a:pPr>
            <a:r>
              <a:rPr lang="en-GB" altLang="en-US" dirty="0"/>
              <a:t>Developing the wrong functions</a:t>
            </a:r>
          </a:p>
          <a:p>
            <a:pPr marL="91440" indent="-91440" fontAlgn="auto">
              <a:spcAft>
                <a:spcPts val="0"/>
              </a:spcAft>
              <a:defRPr/>
            </a:pPr>
            <a:r>
              <a:rPr lang="en-GB" altLang="en-US" dirty="0"/>
              <a:t>Developing the wrong user interfaces</a:t>
            </a:r>
          </a:p>
          <a:p>
            <a:pPr marL="91440" indent="-91440" fontAlgn="auto">
              <a:spcAft>
                <a:spcPts val="0"/>
              </a:spcAft>
              <a:defRPr/>
            </a:pPr>
            <a:r>
              <a:rPr lang="en-GB" altLang="en-US" dirty="0"/>
              <a:t>Continuing flow of requirements changes</a:t>
            </a:r>
          </a:p>
          <a:p>
            <a:pPr marL="91440" indent="-91440" fontAlgn="auto">
              <a:spcAft>
                <a:spcPts val="0"/>
              </a:spcAft>
              <a:defRPr/>
            </a:pPr>
            <a:r>
              <a:rPr lang="en-GB" altLang="en-US" dirty="0"/>
              <a:t>Shortfalls in externally-performed tasks</a:t>
            </a:r>
          </a:p>
          <a:p>
            <a:pPr marL="91440" indent="-91440" fontAlgn="auto">
              <a:spcAft>
                <a:spcPts val="0"/>
              </a:spcAft>
              <a:defRPr/>
            </a:pPr>
            <a:r>
              <a:rPr lang="en-GB" altLang="en-US" dirty="0"/>
              <a:t>Shortfalls in externally-furnished components</a:t>
            </a:r>
          </a:p>
          <a:p>
            <a:pPr marL="91440" indent="-91440" fontAlgn="auto">
              <a:spcAft>
                <a:spcPts val="0"/>
              </a:spcAft>
              <a:defRPr/>
            </a:pPr>
            <a:r>
              <a:rPr lang="en-GB" altLang="en-US" dirty="0"/>
              <a:t>Real-time performance shortfalls</a:t>
            </a:r>
          </a:p>
          <a:p>
            <a:pPr marL="91440" indent="-91440" fontAlgn="auto">
              <a:spcAft>
                <a:spcPts val="0"/>
              </a:spcAft>
              <a:defRPr/>
            </a:pPr>
            <a:r>
              <a:rPr lang="en-GB" altLang="en-US" dirty="0"/>
              <a:t>Forcing computer science capabilities</a:t>
            </a:r>
            <a:endParaRPr lang="tr-TR" altLang="en-US" dirty="0"/>
          </a:p>
          <a:p>
            <a:pPr marL="91440" indent="-91440" fontAlgn="auto">
              <a:spcAft>
                <a:spcPts val="0"/>
              </a:spcAft>
              <a:defRPr/>
            </a:pPr>
            <a:r>
              <a:rPr lang="en-GB" altLang="en-US" dirty="0"/>
              <a:t>Gold-plating</a:t>
            </a:r>
          </a:p>
          <a:p>
            <a:pPr marL="0" indent="0" fontAlgn="auto">
              <a:spcAft>
                <a:spcPts val="0"/>
              </a:spcAft>
              <a:buNone/>
              <a:defRPr/>
            </a:pPr>
            <a:endParaRPr lang="en-GB" altLang="en-US"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GB" u="sng" dirty="0"/>
              <a:t>Four</a:t>
            </a:r>
            <a:r>
              <a:rPr lang="en-GB" dirty="0"/>
              <a:t> risk management process</a:t>
            </a:r>
          </a:p>
        </p:txBody>
      </p:sp>
      <p:sp>
        <p:nvSpPr>
          <p:cNvPr id="53251" name="Rectangle 3"/>
          <p:cNvSpPr>
            <a:spLocks noGrp="1" noChangeArrowheads="1"/>
          </p:cNvSpPr>
          <p:nvPr>
            <p:ph idx="1"/>
          </p:nvPr>
        </p:nvSpPr>
        <p:spPr>
          <a:xfrm>
            <a:off x="276896" y="1600199"/>
            <a:ext cx="8551572" cy="4671811"/>
          </a:xfrm>
        </p:spPr>
        <p:txBody>
          <a:bodyPr lIns="91797" tIns="45898" rIns="91797" bIns="45898"/>
          <a:lstStyle/>
          <a:p>
            <a:pPr marL="457200" indent="-457200">
              <a:lnSpc>
                <a:spcPct val="90000"/>
              </a:lnSpc>
              <a:buFont typeface="+mj-lt"/>
              <a:buAutoNum type="arabicPeriod"/>
            </a:pPr>
            <a:r>
              <a:rPr lang="en-GB" b="1" dirty="0">
                <a:solidFill>
                  <a:srgbClr val="FF0000"/>
                </a:solidFill>
              </a:rPr>
              <a:t>Risk identification</a:t>
            </a:r>
          </a:p>
          <a:p>
            <a:pPr lvl="1">
              <a:lnSpc>
                <a:spcPct val="90000"/>
              </a:lnSpc>
            </a:pPr>
            <a:r>
              <a:rPr lang="en-GB" dirty="0"/>
              <a:t>Identify (1) project, (2) product and (3) business type of risks;</a:t>
            </a:r>
          </a:p>
          <a:p>
            <a:pPr marL="457200" indent="-457200">
              <a:lnSpc>
                <a:spcPct val="90000"/>
              </a:lnSpc>
              <a:buFont typeface="+mj-lt"/>
              <a:buAutoNum type="arabicPeriod"/>
            </a:pPr>
            <a:r>
              <a:rPr lang="en-GB" b="1" dirty="0">
                <a:solidFill>
                  <a:srgbClr val="FF0000"/>
                </a:solidFill>
              </a:rPr>
              <a:t>Risk analysis</a:t>
            </a:r>
          </a:p>
          <a:p>
            <a:pPr lvl="1">
              <a:lnSpc>
                <a:spcPct val="90000"/>
              </a:lnSpc>
            </a:pPr>
            <a:r>
              <a:rPr lang="en-GB" dirty="0"/>
              <a:t>Assess the </a:t>
            </a:r>
            <a:r>
              <a:rPr lang="en-GB" b="1" u="sng" dirty="0"/>
              <a:t>probability</a:t>
            </a:r>
            <a:r>
              <a:rPr lang="en-GB" dirty="0"/>
              <a:t> and </a:t>
            </a:r>
            <a:r>
              <a:rPr lang="en-GB" b="1" u="sng" dirty="0"/>
              <a:t>consequences</a:t>
            </a:r>
            <a:r>
              <a:rPr lang="en-GB" dirty="0"/>
              <a:t> of these risks;</a:t>
            </a:r>
          </a:p>
          <a:p>
            <a:pPr marL="457200" indent="-457200">
              <a:lnSpc>
                <a:spcPct val="90000"/>
              </a:lnSpc>
              <a:buFont typeface="+mj-lt"/>
              <a:buAutoNum type="arabicPeriod"/>
            </a:pPr>
            <a:r>
              <a:rPr lang="en-GB" b="1" dirty="0">
                <a:solidFill>
                  <a:srgbClr val="FF0000"/>
                </a:solidFill>
              </a:rPr>
              <a:t>Risk planning (strategic)</a:t>
            </a:r>
          </a:p>
          <a:p>
            <a:pPr lvl="1">
              <a:lnSpc>
                <a:spcPct val="90000"/>
              </a:lnSpc>
            </a:pPr>
            <a:r>
              <a:rPr lang="en-GB" b="1" u="sng" dirty="0"/>
              <a:t>Create</a:t>
            </a:r>
            <a:r>
              <a:rPr lang="en-GB" dirty="0"/>
              <a:t> </a:t>
            </a:r>
            <a:r>
              <a:rPr lang="en-GB" b="1" u="sng" dirty="0"/>
              <a:t>plans to avoid</a:t>
            </a:r>
            <a:r>
              <a:rPr lang="en-GB" dirty="0"/>
              <a:t> or </a:t>
            </a:r>
            <a:r>
              <a:rPr lang="en-GB" b="1" u="sng" dirty="0"/>
              <a:t>minimise</a:t>
            </a:r>
            <a:r>
              <a:rPr lang="en-GB" dirty="0"/>
              <a:t> the effects of the risk;</a:t>
            </a:r>
          </a:p>
          <a:p>
            <a:pPr marL="457200" indent="-457200">
              <a:lnSpc>
                <a:spcPct val="90000"/>
              </a:lnSpc>
              <a:buFont typeface="+mj-lt"/>
              <a:buAutoNum type="arabicPeriod"/>
            </a:pPr>
            <a:r>
              <a:rPr lang="en-GB" b="1" dirty="0">
                <a:solidFill>
                  <a:srgbClr val="FF0000"/>
                </a:solidFill>
              </a:rPr>
              <a:t>Risk monitoring</a:t>
            </a:r>
          </a:p>
          <a:p>
            <a:pPr lvl="1">
              <a:lnSpc>
                <a:spcPct val="90000"/>
              </a:lnSpc>
            </a:pPr>
            <a:r>
              <a:rPr lang="en-GB" b="1" u="sng" dirty="0"/>
              <a:t>Monitor the risks</a:t>
            </a:r>
            <a:r>
              <a:rPr lang="en-GB" dirty="0"/>
              <a:t> throughout the project;</a:t>
            </a:r>
          </a:p>
        </p:txBody>
      </p:sp>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risk management process</a:t>
            </a:r>
            <a:r>
              <a:rPr lang="en-GB" dirty="0"/>
              <a:t> </a:t>
            </a:r>
            <a:endParaRPr lang="en-US" dirty="0"/>
          </a:p>
        </p:txBody>
      </p:sp>
      <p:pic>
        <p:nvPicPr>
          <p:cNvPr id="8" name="Picture 7" descr="22.2 Risk-man-proces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0" y="2333592"/>
            <a:ext cx="8090244" cy="2429302"/>
          </a:xfrm>
          <a:prstGeom prst="rect">
            <a:avLst/>
          </a:prstGeom>
        </p:spPr>
      </p:pic>
      <p:sp>
        <p:nvSpPr>
          <p:cNvPr id="3" name="Rectangle 2">
            <a:extLst>
              <a:ext uri="{FF2B5EF4-FFF2-40B4-BE49-F238E27FC236}">
                <a16:creationId xmlns:a16="http://schemas.microsoft.com/office/drawing/2014/main" xmlns="" id="{AD7F3765-3147-4D6B-AF2C-F2245C0ECC0A}"/>
              </a:ext>
            </a:extLst>
          </p:cNvPr>
          <p:cNvSpPr/>
          <p:nvPr/>
        </p:nvSpPr>
        <p:spPr>
          <a:xfrm>
            <a:off x="2827402" y="4601176"/>
            <a:ext cx="1681336" cy="584775"/>
          </a:xfrm>
          <a:prstGeom prst="rect">
            <a:avLst/>
          </a:prstGeom>
        </p:spPr>
        <p:txBody>
          <a:bodyPr wrap="square">
            <a:spAutoFit/>
          </a:bodyPr>
          <a:lstStyle/>
          <a:p>
            <a:pPr algn="ctr"/>
            <a:r>
              <a:rPr lang="en-GB" sz="1600" b="1" u="sng" dirty="0">
                <a:solidFill>
                  <a:srgbClr val="FF0000"/>
                </a:solidFill>
              </a:rPr>
              <a:t>probability</a:t>
            </a:r>
            <a:r>
              <a:rPr lang="en-GB" sz="1600" dirty="0">
                <a:solidFill>
                  <a:srgbClr val="FF0000"/>
                </a:solidFill>
              </a:rPr>
              <a:t> &amp; </a:t>
            </a:r>
            <a:r>
              <a:rPr lang="en-GB" sz="1600" b="1" u="sng" dirty="0">
                <a:solidFill>
                  <a:srgbClr val="FF0000"/>
                </a:solidFill>
              </a:rPr>
              <a:t>consequences</a:t>
            </a:r>
            <a:r>
              <a:rPr lang="en-GB" sz="1600" dirty="0">
                <a:solidFill>
                  <a:srgbClr val="FF0000"/>
                </a:solidFill>
              </a:rPr>
              <a:t> </a:t>
            </a:r>
            <a:endParaRPr lang="en-US" sz="1600" dirty="0">
              <a:solidFill>
                <a:srgbClr val="FF0000"/>
              </a:solidFill>
            </a:endParaRPr>
          </a:p>
        </p:txBody>
      </p:sp>
      <p:sp>
        <p:nvSpPr>
          <p:cNvPr id="4" name="Rectangle 3">
            <a:extLst>
              <a:ext uri="{FF2B5EF4-FFF2-40B4-BE49-F238E27FC236}">
                <a16:creationId xmlns:a16="http://schemas.microsoft.com/office/drawing/2014/main" xmlns="" id="{A02D57B7-AC6D-46C5-8F0E-EBCA2F1AC366}"/>
              </a:ext>
            </a:extLst>
          </p:cNvPr>
          <p:cNvSpPr/>
          <p:nvPr/>
        </p:nvSpPr>
        <p:spPr>
          <a:xfrm>
            <a:off x="5152845" y="4601176"/>
            <a:ext cx="1182350" cy="584775"/>
          </a:xfrm>
          <a:prstGeom prst="rect">
            <a:avLst/>
          </a:prstGeom>
        </p:spPr>
        <p:txBody>
          <a:bodyPr wrap="square">
            <a:spAutoFit/>
          </a:bodyPr>
          <a:lstStyle/>
          <a:p>
            <a:pPr algn="ctr"/>
            <a:r>
              <a:rPr lang="en-GB" sz="1600" b="1" u="sng" dirty="0">
                <a:solidFill>
                  <a:srgbClr val="FF0000"/>
                </a:solidFill>
              </a:rPr>
              <a:t>Create</a:t>
            </a:r>
            <a:r>
              <a:rPr lang="en-GB" sz="1600" dirty="0">
                <a:solidFill>
                  <a:srgbClr val="FF0000"/>
                </a:solidFill>
              </a:rPr>
              <a:t> </a:t>
            </a:r>
            <a:r>
              <a:rPr lang="en-GB" sz="1600" b="1" u="sng" dirty="0">
                <a:solidFill>
                  <a:srgbClr val="FF0000"/>
                </a:solidFill>
              </a:rPr>
              <a:t>plans</a:t>
            </a:r>
            <a:endParaRPr lang="en-US" sz="1600" dirty="0">
              <a:solidFill>
                <a:srgbClr val="FF0000"/>
              </a:solidFill>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GB" dirty="0"/>
              <a:t>1-Risk identification</a:t>
            </a:r>
          </a:p>
        </p:txBody>
      </p:sp>
      <p:sp>
        <p:nvSpPr>
          <p:cNvPr id="55299" name="Rectangle 3"/>
          <p:cNvSpPr>
            <a:spLocks noGrp="1" noChangeArrowheads="1"/>
          </p:cNvSpPr>
          <p:nvPr>
            <p:ph idx="1"/>
          </p:nvPr>
        </p:nvSpPr>
        <p:spPr>
          <a:xfrm>
            <a:off x="283335" y="1600200"/>
            <a:ext cx="8648164" cy="4807039"/>
          </a:xfrm>
        </p:spPr>
        <p:txBody>
          <a:bodyPr lIns="91797" tIns="45898" rIns="91797" bIns="45898"/>
          <a:lstStyle/>
          <a:p>
            <a:pPr algn="just"/>
            <a:r>
              <a:rPr lang="en-GB" dirty="0"/>
              <a:t>Risk identification </a:t>
            </a:r>
            <a:r>
              <a:rPr lang="en-GB" b="1" dirty="0">
                <a:solidFill>
                  <a:srgbClr val="FF0000"/>
                </a:solidFill>
              </a:rPr>
              <a:t>may be a team activities </a:t>
            </a:r>
            <a:r>
              <a:rPr lang="en-GB" dirty="0"/>
              <a:t>or based on the </a:t>
            </a:r>
            <a:r>
              <a:rPr lang="en-GB" b="1" dirty="0">
                <a:solidFill>
                  <a:srgbClr val="FF0000"/>
                </a:solidFill>
              </a:rPr>
              <a:t>individual project manager’s experience</a:t>
            </a:r>
            <a:r>
              <a:rPr lang="en-GB" dirty="0"/>
              <a:t>.</a:t>
            </a:r>
          </a:p>
          <a:p>
            <a:pPr algn="just"/>
            <a:r>
              <a:rPr lang="en-GB" b="1" dirty="0">
                <a:solidFill>
                  <a:srgbClr val="FF0000"/>
                </a:solidFill>
              </a:rPr>
              <a:t>A checklist of common (type) risks</a:t>
            </a:r>
            <a:r>
              <a:rPr lang="en-GB" dirty="0"/>
              <a:t> for software projects may be used to identify risks in a project:</a:t>
            </a:r>
          </a:p>
          <a:p>
            <a:pPr lvl="1" algn="just"/>
            <a:r>
              <a:rPr lang="en-GB" b="1" dirty="0"/>
              <a:t>Technology risks.</a:t>
            </a:r>
          </a:p>
          <a:p>
            <a:pPr lvl="1" algn="just"/>
            <a:r>
              <a:rPr lang="en-GB" b="1" dirty="0"/>
              <a:t>Organizational risks.</a:t>
            </a:r>
          </a:p>
          <a:p>
            <a:pPr lvl="1" algn="just"/>
            <a:r>
              <a:rPr lang="en-GB" b="1" dirty="0"/>
              <a:t>People risks.</a:t>
            </a:r>
          </a:p>
          <a:p>
            <a:pPr lvl="1" algn="just"/>
            <a:r>
              <a:rPr lang="en-GB" b="1" dirty="0"/>
              <a:t>Requirements risks.</a:t>
            </a:r>
          </a:p>
          <a:p>
            <a:pPr lvl="1" algn="just"/>
            <a:r>
              <a:rPr lang="en-GB" b="1" dirty="0"/>
              <a:t>Estimation risks.</a:t>
            </a:r>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1-</a:t>
            </a:r>
            <a:r>
              <a:rPr lang="en-US" dirty="0"/>
              <a:t>Examples of different risk types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0043003"/>
              </p:ext>
            </p:extLst>
          </p:nvPr>
        </p:nvGraphicFramePr>
        <p:xfrm>
          <a:off x="164448" y="1538753"/>
          <a:ext cx="8815103" cy="4946564"/>
        </p:xfrm>
        <a:graphic>
          <a:graphicData uri="http://schemas.openxmlformats.org/drawingml/2006/table">
            <a:tbl>
              <a:tblPr firstRow="1" bandRow="1">
                <a:tableStyleId>{5C22544A-7EE6-4342-B048-85BDC9FD1C3A}</a:tableStyleId>
              </a:tblPr>
              <a:tblGrid>
                <a:gridCol w="1840414">
                  <a:extLst>
                    <a:ext uri="{9D8B030D-6E8A-4147-A177-3AD203B41FA5}">
                      <a16:colId xmlns:a16="http://schemas.microsoft.com/office/drawing/2014/main" xmlns="" val="20000"/>
                    </a:ext>
                  </a:extLst>
                </a:gridCol>
                <a:gridCol w="6974689">
                  <a:extLst>
                    <a:ext uri="{9D8B030D-6E8A-4147-A177-3AD203B41FA5}">
                      <a16:colId xmlns:a16="http://schemas.microsoft.com/office/drawing/2014/main" xmlns="" val="20001"/>
                    </a:ext>
                  </a:extLst>
                </a:gridCol>
              </a:tblGrid>
              <a:tr h="0">
                <a:tc>
                  <a:txBody>
                    <a:bodyPr/>
                    <a:lstStyle/>
                    <a:p>
                      <a:pPr algn="just">
                        <a:spcAft>
                          <a:spcPts val="0"/>
                        </a:spcAft>
                      </a:pPr>
                      <a:r>
                        <a:rPr lang="en-GB" sz="1400" b="1" dirty="0">
                          <a:solidFill>
                            <a:srgbClr val="000000"/>
                          </a:solidFill>
                          <a:latin typeface="Arial"/>
                          <a:ea typeface="Times New Roman"/>
                          <a:cs typeface="Arial"/>
                        </a:rPr>
                        <a:t>Risk type</a:t>
                      </a:r>
                    </a:p>
                  </a:txBody>
                  <a:tcPr marL="73025" marR="73025" marT="91440" marB="91440"/>
                </a:tc>
                <a:tc>
                  <a:txBody>
                    <a:bodyPr/>
                    <a:lstStyle/>
                    <a:p>
                      <a:pPr algn="just">
                        <a:spcAft>
                          <a:spcPts val="0"/>
                        </a:spcAft>
                      </a:pPr>
                      <a:r>
                        <a:rPr lang="en-GB" sz="1400" b="1" dirty="0">
                          <a:solidFill>
                            <a:srgbClr val="000000"/>
                          </a:solidFill>
                          <a:latin typeface="Arial"/>
                          <a:ea typeface="Times New Roman"/>
                          <a:cs typeface="Arial"/>
                        </a:rPr>
                        <a:t>Possible risks</a:t>
                      </a:r>
                    </a:p>
                  </a:txBody>
                  <a:tcPr marL="73025" marR="73025" marT="91440" marB="91440"/>
                </a:tc>
                <a:extLst>
                  <a:ext uri="{0D108BD9-81ED-4DB2-BD59-A6C34878D82A}">
                    <a16:rowId xmlns:a16="http://schemas.microsoft.com/office/drawing/2014/main" xmlns="" val="10000"/>
                  </a:ext>
                </a:extLst>
              </a:tr>
              <a:tr h="534702">
                <a:tc>
                  <a:txBody>
                    <a:bodyPr/>
                    <a:lstStyle/>
                    <a:p>
                      <a:pPr algn="just">
                        <a:spcAft>
                          <a:spcPts val="0"/>
                        </a:spcAft>
                      </a:pPr>
                      <a:r>
                        <a:rPr lang="en-GB" sz="1400" b="1" dirty="0">
                          <a:solidFill>
                            <a:srgbClr val="FF0000"/>
                          </a:solidFill>
                          <a:latin typeface="Arial"/>
                          <a:ea typeface="Times New Roman"/>
                          <a:cs typeface="Arial"/>
                        </a:rPr>
                        <a:t>Estimation</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time required to develop the </a:t>
                      </a:r>
                      <a:r>
                        <a:rPr lang="en-GB" sz="1400" b="1" u="sng" kern="1200" dirty="0">
                          <a:solidFill>
                            <a:srgbClr val="000000"/>
                          </a:solidFill>
                          <a:latin typeface="Arial"/>
                          <a:ea typeface="Times New Roman"/>
                          <a:cs typeface="Arial"/>
                        </a:rPr>
                        <a:t>software is underestimated</a:t>
                      </a:r>
                      <a:r>
                        <a:rPr lang="en-GB" sz="1400" dirty="0">
                          <a:solidFill>
                            <a:srgbClr val="000000"/>
                          </a:solidFill>
                          <a:latin typeface="Arial"/>
                          <a:ea typeface="Times New Roman"/>
                          <a:cs typeface="Arial"/>
                        </a:rPr>
                        <a:t>. (12)</a:t>
                      </a:r>
                    </a:p>
                    <a:p>
                      <a:pPr algn="just">
                        <a:spcAft>
                          <a:spcPts val="0"/>
                        </a:spcAft>
                      </a:pPr>
                      <a:r>
                        <a:rPr lang="en-GB" sz="1400" dirty="0">
                          <a:solidFill>
                            <a:srgbClr val="000000"/>
                          </a:solidFill>
                          <a:latin typeface="Arial"/>
                          <a:ea typeface="Times New Roman"/>
                          <a:cs typeface="Arial"/>
                        </a:rPr>
                        <a:t>The rate of </a:t>
                      </a:r>
                      <a:r>
                        <a:rPr lang="en-GB" sz="1400" b="1" u="sng" kern="1200" dirty="0">
                          <a:solidFill>
                            <a:srgbClr val="000000"/>
                          </a:solidFill>
                          <a:latin typeface="Arial"/>
                          <a:ea typeface="Times New Roman"/>
                          <a:cs typeface="Arial"/>
                        </a:rPr>
                        <a:t>defect repair is underestimated</a:t>
                      </a:r>
                      <a:r>
                        <a:rPr lang="en-GB" sz="1400" dirty="0">
                          <a:solidFill>
                            <a:srgbClr val="000000"/>
                          </a:solidFill>
                          <a:latin typeface="Arial"/>
                          <a:ea typeface="Times New Roman"/>
                          <a:cs typeface="Arial"/>
                        </a:rPr>
                        <a:t>. (13)</a:t>
                      </a:r>
                    </a:p>
                    <a:p>
                      <a:pPr algn="just">
                        <a:spcAft>
                          <a:spcPts val="0"/>
                        </a:spcAft>
                      </a:pPr>
                      <a:r>
                        <a:rPr lang="en-GB" sz="1400" dirty="0">
                          <a:solidFill>
                            <a:srgbClr val="000000"/>
                          </a:solidFill>
                          <a:latin typeface="Arial"/>
                          <a:ea typeface="Times New Roman"/>
                          <a:cs typeface="Arial"/>
                        </a:rPr>
                        <a:t>The size of the </a:t>
                      </a:r>
                      <a:r>
                        <a:rPr lang="en-GB" sz="1400" b="1" u="sng" kern="1200" dirty="0">
                          <a:solidFill>
                            <a:srgbClr val="000000"/>
                          </a:solidFill>
                          <a:latin typeface="Arial"/>
                          <a:ea typeface="Times New Roman"/>
                          <a:cs typeface="Arial"/>
                        </a:rPr>
                        <a:t>software is underestimated</a:t>
                      </a:r>
                      <a:r>
                        <a:rPr lang="en-GB" sz="1400" dirty="0">
                          <a:solidFill>
                            <a:srgbClr val="000000"/>
                          </a:solidFill>
                          <a:latin typeface="Arial"/>
                          <a:ea typeface="Times New Roman"/>
                          <a:cs typeface="Arial"/>
                        </a:rPr>
                        <a:t>. (14)</a:t>
                      </a:r>
                    </a:p>
                  </a:txBody>
                  <a:tcPr marL="73025" marR="73025" marT="0" marB="91440"/>
                </a:tc>
                <a:extLst>
                  <a:ext uri="{0D108BD9-81ED-4DB2-BD59-A6C34878D82A}">
                    <a16:rowId xmlns:a16="http://schemas.microsoft.com/office/drawing/2014/main" xmlns="" val="10001"/>
                  </a:ext>
                </a:extLst>
              </a:tr>
              <a:tr h="835931">
                <a:tc>
                  <a:txBody>
                    <a:bodyPr/>
                    <a:lstStyle/>
                    <a:p>
                      <a:pPr algn="just">
                        <a:spcAft>
                          <a:spcPts val="0"/>
                        </a:spcAft>
                      </a:pPr>
                      <a:r>
                        <a:rPr lang="en-GB" sz="1400" b="1" dirty="0">
                          <a:solidFill>
                            <a:srgbClr val="FF0000"/>
                          </a:solidFill>
                          <a:latin typeface="Arial"/>
                          <a:ea typeface="Times New Roman"/>
                          <a:cs typeface="Arial"/>
                        </a:rPr>
                        <a:t>Organizational</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a:t>
                      </a:r>
                      <a:r>
                        <a:rPr lang="en-GB" sz="1400" b="1" u="sng" kern="1200" dirty="0">
                          <a:solidFill>
                            <a:srgbClr val="000000"/>
                          </a:solidFill>
                          <a:latin typeface="Arial"/>
                          <a:ea typeface="Times New Roman"/>
                          <a:cs typeface="Arial"/>
                        </a:rPr>
                        <a:t>organization is restructured</a:t>
                      </a:r>
                      <a:r>
                        <a:rPr lang="en-GB" sz="1400" dirty="0">
                          <a:solidFill>
                            <a:srgbClr val="000000"/>
                          </a:solidFill>
                          <a:latin typeface="Arial"/>
                          <a:ea typeface="Times New Roman"/>
                          <a:cs typeface="Arial"/>
                        </a:rPr>
                        <a:t> so that </a:t>
                      </a:r>
                      <a:r>
                        <a:rPr lang="en-GB" sz="1400" b="1" u="sng" kern="1200" dirty="0">
                          <a:solidFill>
                            <a:srgbClr val="000000"/>
                          </a:solidFill>
                          <a:latin typeface="Arial"/>
                          <a:ea typeface="Times New Roman"/>
                          <a:cs typeface="Arial"/>
                        </a:rPr>
                        <a:t>different management are responsible</a:t>
                      </a:r>
                      <a:r>
                        <a:rPr lang="en-GB" sz="1400" dirty="0">
                          <a:solidFill>
                            <a:srgbClr val="000000"/>
                          </a:solidFill>
                          <a:latin typeface="Arial"/>
                          <a:ea typeface="Times New Roman"/>
                          <a:cs typeface="Arial"/>
                        </a:rPr>
                        <a:t> for the project. (6)</a:t>
                      </a:r>
                    </a:p>
                    <a:p>
                      <a:pPr algn="just">
                        <a:spcAft>
                          <a:spcPts val="0"/>
                        </a:spcAft>
                      </a:pPr>
                      <a:r>
                        <a:rPr lang="en-GB" sz="1400" b="1" u="sng" kern="1200" dirty="0">
                          <a:solidFill>
                            <a:srgbClr val="000000"/>
                          </a:solidFill>
                          <a:latin typeface="Arial"/>
                          <a:ea typeface="Times New Roman"/>
                          <a:cs typeface="Arial"/>
                        </a:rPr>
                        <a:t>Organizational financial problems</a:t>
                      </a:r>
                      <a:r>
                        <a:rPr lang="en-GB" sz="1400" dirty="0">
                          <a:solidFill>
                            <a:srgbClr val="000000"/>
                          </a:solidFill>
                          <a:latin typeface="Arial"/>
                          <a:ea typeface="Times New Roman"/>
                          <a:cs typeface="Arial"/>
                        </a:rPr>
                        <a:t> force reductions in the project budget. (7)</a:t>
                      </a:r>
                    </a:p>
                  </a:txBody>
                  <a:tcPr marL="73025" marR="73025" marT="0" marB="91440"/>
                </a:tc>
                <a:extLst>
                  <a:ext uri="{0D108BD9-81ED-4DB2-BD59-A6C34878D82A}">
                    <a16:rowId xmlns:a16="http://schemas.microsoft.com/office/drawing/2014/main" xmlns="" val="10002"/>
                  </a:ext>
                </a:extLst>
              </a:tr>
              <a:tr h="459956">
                <a:tc>
                  <a:txBody>
                    <a:bodyPr/>
                    <a:lstStyle/>
                    <a:p>
                      <a:pPr algn="just">
                        <a:spcAft>
                          <a:spcPts val="0"/>
                        </a:spcAft>
                      </a:pPr>
                      <a:r>
                        <a:rPr lang="en-GB" sz="1400" b="1" dirty="0">
                          <a:solidFill>
                            <a:srgbClr val="FF0000"/>
                          </a:solidFill>
                          <a:latin typeface="Arial"/>
                          <a:ea typeface="Times New Roman"/>
                          <a:cs typeface="Arial"/>
                        </a:rPr>
                        <a:t>People</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It is </a:t>
                      </a:r>
                      <a:r>
                        <a:rPr lang="en-GB" sz="1400" b="1" u="sng" kern="1200" dirty="0">
                          <a:solidFill>
                            <a:srgbClr val="000000"/>
                          </a:solidFill>
                          <a:latin typeface="Arial"/>
                          <a:ea typeface="Times New Roman"/>
                          <a:cs typeface="Arial"/>
                        </a:rPr>
                        <a:t>impossible to recruit staff</a:t>
                      </a:r>
                      <a:r>
                        <a:rPr lang="en-GB" sz="1400" dirty="0">
                          <a:solidFill>
                            <a:srgbClr val="000000"/>
                          </a:solidFill>
                          <a:latin typeface="Arial"/>
                          <a:ea typeface="Times New Roman"/>
                          <a:cs typeface="Arial"/>
                        </a:rPr>
                        <a:t> with the skills required. (3)</a:t>
                      </a:r>
                    </a:p>
                    <a:p>
                      <a:pPr algn="just">
                        <a:spcAft>
                          <a:spcPts val="0"/>
                        </a:spcAft>
                      </a:pPr>
                      <a:r>
                        <a:rPr lang="en-GB" sz="1400" b="1" u="sng" kern="1200" dirty="0">
                          <a:solidFill>
                            <a:srgbClr val="000000"/>
                          </a:solidFill>
                          <a:latin typeface="Arial"/>
                          <a:ea typeface="Times New Roman"/>
                          <a:cs typeface="Arial"/>
                        </a:rPr>
                        <a:t>Key staff are ill</a:t>
                      </a:r>
                      <a:r>
                        <a:rPr lang="en-GB" sz="1400" dirty="0">
                          <a:solidFill>
                            <a:srgbClr val="000000"/>
                          </a:solidFill>
                          <a:latin typeface="Arial"/>
                          <a:ea typeface="Times New Roman"/>
                          <a:cs typeface="Arial"/>
                        </a:rPr>
                        <a:t> and unavailable at critical times. (4)</a:t>
                      </a:r>
                    </a:p>
                    <a:p>
                      <a:pPr algn="just">
                        <a:spcAft>
                          <a:spcPts val="0"/>
                        </a:spcAft>
                      </a:pPr>
                      <a:r>
                        <a:rPr lang="en-GB" sz="1400" b="1" u="sng" kern="1200" dirty="0">
                          <a:solidFill>
                            <a:srgbClr val="000000"/>
                          </a:solidFill>
                          <a:latin typeface="Arial"/>
                          <a:ea typeface="Times New Roman"/>
                          <a:cs typeface="Arial"/>
                        </a:rPr>
                        <a:t>Required training for staff</a:t>
                      </a:r>
                      <a:r>
                        <a:rPr lang="en-GB" sz="1400" dirty="0">
                          <a:solidFill>
                            <a:srgbClr val="000000"/>
                          </a:solidFill>
                          <a:latin typeface="Arial"/>
                          <a:ea typeface="Times New Roman"/>
                          <a:cs typeface="Arial"/>
                        </a:rPr>
                        <a:t> is not available. (5)</a:t>
                      </a:r>
                    </a:p>
                  </a:txBody>
                  <a:tcPr marL="73025" marR="73025" marT="0" marB="91440"/>
                </a:tc>
                <a:extLst>
                  <a:ext uri="{0D108BD9-81ED-4DB2-BD59-A6C34878D82A}">
                    <a16:rowId xmlns:a16="http://schemas.microsoft.com/office/drawing/2014/main" xmlns="" val="10003"/>
                  </a:ext>
                </a:extLst>
              </a:tr>
              <a:tr h="443910">
                <a:tc>
                  <a:txBody>
                    <a:bodyPr/>
                    <a:lstStyle/>
                    <a:p>
                      <a:pPr algn="just">
                        <a:spcAft>
                          <a:spcPts val="0"/>
                        </a:spcAft>
                      </a:pPr>
                      <a:r>
                        <a:rPr lang="en-GB" sz="1400" b="1" dirty="0">
                          <a:solidFill>
                            <a:srgbClr val="FF0000"/>
                          </a:solidFill>
                          <a:latin typeface="Arial"/>
                          <a:ea typeface="Times New Roman"/>
                          <a:cs typeface="Arial"/>
                        </a:rPr>
                        <a:t>Requirements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Changes to requirements that </a:t>
                      </a:r>
                      <a:r>
                        <a:rPr lang="en-GB" sz="1400" b="1" u="sng" kern="1200" dirty="0">
                          <a:solidFill>
                            <a:srgbClr val="000000"/>
                          </a:solidFill>
                          <a:latin typeface="Arial"/>
                          <a:ea typeface="Times New Roman"/>
                          <a:cs typeface="Arial"/>
                        </a:rPr>
                        <a:t>require major design rework</a:t>
                      </a:r>
                      <a:r>
                        <a:rPr lang="en-GB" sz="1400" dirty="0">
                          <a:solidFill>
                            <a:srgbClr val="000000"/>
                          </a:solidFill>
                          <a:latin typeface="Arial"/>
                          <a:ea typeface="Times New Roman"/>
                          <a:cs typeface="Arial"/>
                        </a:rPr>
                        <a:t> are proposed. (10)</a:t>
                      </a:r>
                    </a:p>
                    <a:p>
                      <a:pPr algn="just">
                        <a:spcAft>
                          <a:spcPts val="0"/>
                        </a:spcAft>
                      </a:pPr>
                      <a:r>
                        <a:rPr lang="en-GB" sz="1400" b="1" u="sng" kern="1200" dirty="0">
                          <a:solidFill>
                            <a:srgbClr val="000000"/>
                          </a:solidFill>
                          <a:latin typeface="Arial"/>
                          <a:ea typeface="Times New Roman"/>
                          <a:cs typeface="Arial"/>
                        </a:rPr>
                        <a:t>Customers don’t understand</a:t>
                      </a:r>
                      <a:r>
                        <a:rPr lang="en-GB" sz="1400" dirty="0">
                          <a:solidFill>
                            <a:srgbClr val="000000"/>
                          </a:solidFill>
                          <a:latin typeface="Arial"/>
                          <a:ea typeface="Times New Roman"/>
                          <a:cs typeface="Arial"/>
                        </a:rPr>
                        <a:t> the impact of requirements changes. (11)</a:t>
                      </a:r>
                    </a:p>
                  </a:txBody>
                  <a:tcPr marL="73025" marR="73025" marT="0" marB="91440"/>
                </a:tc>
                <a:extLst>
                  <a:ext uri="{0D108BD9-81ED-4DB2-BD59-A6C34878D82A}">
                    <a16:rowId xmlns:a16="http://schemas.microsoft.com/office/drawing/2014/main" xmlns="" val="10004"/>
                  </a:ext>
                </a:extLst>
              </a:tr>
              <a:tr h="1083069">
                <a:tc>
                  <a:txBody>
                    <a:bodyPr/>
                    <a:lstStyle/>
                    <a:p>
                      <a:pPr algn="just">
                        <a:spcAft>
                          <a:spcPts val="0"/>
                        </a:spcAft>
                      </a:pPr>
                      <a:r>
                        <a:rPr lang="en-GB" sz="1400" b="1" dirty="0">
                          <a:solidFill>
                            <a:srgbClr val="FF0000"/>
                          </a:solidFill>
                          <a:latin typeface="Arial"/>
                          <a:ea typeface="Times New Roman"/>
                          <a:cs typeface="Arial"/>
                        </a:rPr>
                        <a:t>Technology</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database used in the system </a:t>
                      </a:r>
                      <a:r>
                        <a:rPr lang="en-GB" sz="1400" b="1" u="sng" kern="1200" dirty="0">
                          <a:solidFill>
                            <a:srgbClr val="000000"/>
                          </a:solidFill>
                          <a:latin typeface="Arial"/>
                          <a:ea typeface="Times New Roman"/>
                          <a:cs typeface="Arial"/>
                        </a:rPr>
                        <a:t>cannot process as many transactions per second</a:t>
                      </a:r>
                      <a:r>
                        <a:rPr lang="en-GB" sz="1400" dirty="0">
                          <a:solidFill>
                            <a:srgbClr val="000000"/>
                          </a:solidFill>
                          <a:latin typeface="Arial"/>
                          <a:ea typeface="Times New Roman"/>
                          <a:cs typeface="Arial"/>
                        </a:rPr>
                        <a:t> as expected. (1)</a:t>
                      </a:r>
                    </a:p>
                    <a:p>
                      <a:pPr algn="just">
                        <a:spcAft>
                          <a:spcPts val="0"/>
                        </a:spcAft>
                      </a:pPr>
                      <a:r>
                        <a:rPr lang="en-GB" sz="1400" dirty="0">
                          <a:solidFill>
                            <a:srgbClr val="000000"/>
                          </a:solidFill>
                          <a:latin typeface="Arial"/>
                          <a:ea typeface="Times New Roman"/>
                          <a:cs typeface="Arial"/>
                        </a:rPr>
                        <a:t>Reusable software </a:t>
                      </a:r>
                      <a:r>
                        <a:rPr lang="en-GB" sz="1400" b="1" u="sng" kern="1200" dirty="0">
                          <a:solidFill>
                            <a:srgbClr val="000000"/>
                          </a:solidFill>
                          <a:latin typeface="Arial"/>
                          <a:ea typeface="Times New Roman"/>
                          <a:cs typeface="Arial"/>
                        </a:rPr>
                        <a:t>components contain defects</a:t>
                      </a:r>
                      <a:r>
                        <a:rPr lang="en-GB" sz="1400" dirty="0">
                          <a:solidFill>
                            <a:srgbClr val="000000"/>
                          </a:solidFill>
                          <a:latin typeface="Arial"/>
                          <a:ea typeface="Times New Roman"/>
                          <a:cs typeface="Arial"/>
                        </a:rPr>
                        <a:t> that mean they cannot be reused as planned. (2)</a:t>
                      </a:r>
                    </a:p>
                  </a:txBody>
                  <a:tcPr marL="73025" marR="73025" marT="0" marB="91440"/>
                </a:tc>
                <a:extLst>
                  <a:ext uri="{0D108BD9-81ED-4DB2-BD59-A6C34878D82A}">
                    <a16:rowId xmlns:a16="http://schemas.microsoft.com/office/drawing/2014/main" xmlns="" val="10005"/>
                  </a:ext>
                </a:extLst>
              </a:tr>
              <a:tr h="650124">
                <a:tc>
                  <a:txBody>
                    <a:bodyPr/>
                    <a:lstStyle/>
                    <a:p>
                      <a:pPr algn="just">
                        <a:spcAft>
                          <a:spcPts val="0"/>
                        </a:spcAft>
                      </a:pPr>
                      <a:r>
                        <a:rPr lang="en-GB" sz="1400" b="1" dirty="0">
                          <a:solidFill>
                            <a:srgbClr val="FF0000"/>
                          </a:solidFill>
                          <a:latin typeface="Arial"/>
                          <a:ea typeface="Times New Roman"/>
                          <a:cs typeface="Arial"/>
                        </a:rPr>
                        <a:t>Tools</a:t>
                      </a:r>
                    </a:p>
                  </a:txBody>
                  <a:tcPr marL="73025" marR="73025" marT="0" marB="91440"/>
                </a:tc>
                <a:tc>
                  <a:txBody>
                    <a:bodyPr/>
                    <a:lstStyle/>
                    <a:p>
                      <a:pPr algn="just">
                        <a:spcAft>
                          <a:spcPts val="0"/>
                        </a:spcAft>
                      </a:pPr>
                      <a:r>
                        <a:rPr lang="en-GB" sz="1400" dirty="0">
                          <a:solidFill>
                            <a:srgbClr val="000000"/>
                          </a:solidFill>
                          <a:latin typeface="Arial"/>
                          <a:ea typeface="Times New Roman"/>
                          <a:cs typeface="Arial"/>
                        </a:rPr>
                        <a:t>The code generated by software code generation t</a:t>
                      </a:r>
                      <a:r>
                        <a:rPr lang="en-GB" sz="1400" b="1" u="sng" dirty="0">
                          <a:solidFill>
                            <a:srgbClr val="000000"/>
                          </a:solidFill>
                          <a:latin typeface="Arial"/>
                          <a:ea typeface="Times New Roman"/>
                          <a:cs typeface="Arial"/>
                        </a:rPr>
                        <a:t>ools is inefficient</a:t>
                      </a:r>
                      <a:r>
                        <a:rPr lang="en-GB" sz="1400" dirty="0">
                          <a:solidFill>
                            <a:srgbClr val="000000"/>
                          </a:solidFill>
                          <a:latin typeface="Arial"/>
                          <a:ea typeface="Times New Roman"/>
                          <a:cs typeface="Arial"/>
                        </a:rPr>
                        <a:t>. (8)</a:t>
                      </a:r>
                    </a:p>
                    <a:p>
                      <a:pPr algn="just">
                        <a:spcAft>
                          <a:spcPts val="0"/>
                        </a:spcAft>
                      </a:pPr>
                      <a:r>
                        <a:rPr lang="en-GB" sz="1400" dirty="0">
                          <a:solidFill>
                            <a:srgbClr val="000000"/>
                          </a:solidFill>
                          <a:latin typeface="Arial"/>
                          <a:ea typeface="Times New Roman"/>
                          <a:cs typeface="Arial"/>
                        </a:rPr>
                        <a:t>Software </a:t>
                      </a:r>
                      <a:r>
                        <a:rPr lang="en-GB" sz="1400" b="1" u="sng" kern="1200" dirty="0">
                          <a:solidFill>
                            <a:srgbClr val="000000"/>
                          </a:solidFill>
                          <a:latin typeface="Arial"/>
                          <a:ea typeface="Times New Roman"/>
                          <a:cs typeface="Arial"/>
                        </a:rPr>
                        <a:t>tools cannot work together</a:t>
                      </a:r>
                      <a:r>
                        <a:rPr lang="en-GB" sz="1400" dirty="0">
                          <a:solidFill>
                            <a:srgbClr val="000000"/>
                          </a:solidFill>
                          <a:latin typeface="Arial"/>
                          <a:ea typeface="Times New Roman"/>
                          <a:cs typeface="Arial"/>
                        </a:rPr>
                        <a:t> in an integrated way. (9)</a:t>
                      </a:r>
                    </a:p>
                  </a:txBody>
                  <a:tcPr marL="73025" marR="73025" marT="0" marB="91440"/>
                </a:tc>
                <a:extLst>
                  <a:ext uri="{0D108BD9-81ED-4DB2-BD59-A6C34878D82A}">
                    <a16:rowId xmlns:a16="http://schemas.microsoft.com/office/drawing/2014/main" xmlns="" val="10006"/>
                  </a:ext>
                </a:extLst>
              </a:tr>
            </a:tbl>
          </a:graphicData>
        </a:graphic>
      </p:graphicFrame>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dirty="0"/>
              <a:t>2-Risk analysis</a:t>
            </a:r>
          </a:p>
        </p:txBody>
      </p:sp>
      <p:sp>
        <p:nvSpPr>
          <p:cNvPr id="56323" name="Rectangle 3"/>
          <p:cNvSpPr>
            <a:spLocks noGrp="1" noChangeArrowheads="1"/>
          </p:cNvSpPr>
          <p:nvPr>
            <p:ph idx="1"/>
          </p:nvPr>
        </p:nvSpPr>
        <p:spPr>
          <a:xfrm>
            <a:off x="457200" y="1430338"/>
            <a:ext cx="8496300" cy="5084762"/>
          </a:xfrm>
        </p:spPr>
        <p:txBody>
          <a:bodyPr lIns="91797" tIns="45898" rIns="91797" bIns="45898"/>
          <a:lstStyle/>
          <a:p>
            <a:r>
              <a:rPr lang="en-GB" dirty="0"/>
              <a:t>Measure </a:t>
            </a:r>
            <a:r>
              <a:rPr lang="en-GB" b="1" u="sng" dirty="0"/>
              <a:t>probability</a:t>
            </a:r>
            <a:r>
              <a:rPr lang="en-GB" dirty="0"/>
              <a:t> and </a:t>
            </a:r>
            <a:r>
              <a:rPr lang="en-GB" b="1" u="sng" dirty="0"/>
              <a:t>importance</a:t>
            </a:r>
            <a:r>
              <a:rPr lang="en-GB" dirty="0"/>
              <a:t> of each risk.</a:t>
            </a:r>
          </a:p>
          <a:p>
            <a:r>
              <a:rPr lang="en-GB" b="1" u="sng" dirty="0">
                <a:solidFill>
                  <a:srgbClr val="00B0F0"/>
                </a:solidFill>
              </a:rPr>
              <a:t>Probability</a:t>
            </a:r>
            <a:r>
              <a:rPr lang="en-GB" dirty="0"/>
              <a:t> may be;</a:t>
            </a:r>
          </a:p>
          <a:p>
            <a:pPr marL="857250" lvl="1" indent="-457200">
              <a:buFont typeface="+mj-lt"/>
              <a:buAutoNum type="arabicPeriod"/>
            </a:pPr>
            <a:r>
              <a:rPr lang="en-GB" dirty="0">
                <a:solidFill>
                  <a:srgbClr val="FF0000"/>
                </a:solidFill>
              </a:rPr>
              <a:t>very low, </a:t>
            </a:r>
          </a:p>
          <a:p>
            <a:pPr marL="857250" lvl="1" indent="-457200">
              <a:buFont typeface="+mj-lt"/>
              <a:buAutoNum type="arabicPeriod"/>
            </a:pPr>
            <a:r>
              <a:rPr lang="en-GB" dirty="0">
                <a:solidFill>
                  <a:srgbClr val="FF0000"/>
                </a:solidFill>
              </a:rPr>
              <a:t>low, </a:t>
            </a:r>
          </a:p>
          <a:p>
            <a:pPr marL="857250" lvl="1" indent="-457200">
              <a:buFont typeface="+mj-lt"/>
              <a:buAutoNum type="arabicPeriod"/>
            </a:pPr>
            <a:r>
              <a:rPr lang="en-GB" dirty="0">
                <a:solidFill>
                  <a:srgbClr val="FF0000"/>
                </a:solidFill>
              </a:rPr>
              <a:t>moderate, </a:t>
            </a:r>
          </a:p>
          <a:p>
            <a:pPr marL="857250" lvl="1" indent="-457200">
              <a:buFont typeface="+mj-lt"/>
              <a:buAutoNum type="arabicPeriod"/>
            </a:pPr>
            <a:r>
              <a:rPr lang="en-GB" dirty="0">
                <a:solidFill>
                  <a:srgbClr val="FF0000"/>
                </a:solidFill>
              </a:rPr>
              <a:t>high,</a:t>
            </a:r>
          </a:p>
          <a:p>
            <a:pPr marL="857250" lvl="1" indent="-457200">
              <a:buFont typeface="+mj-lt"/>
              <a:buAutoNum type="arabicPeriod"/>
            </a:pPr>
            <a:r>
              <a:rPr lang="en-GB" dirty="0">
                <a:solidFill>
                  <a:srgbClr val="FF0000"/>
                </a:solidFill>
              </a:rPr>
              <a:t>very high</a:t>
            </a:r>
            <a:r>
              <a:rPr lang="en-GB" dirty="0"/>
              <a:t>.</a:t>
            </a:r>
          </a:p>
          <a:p>
            <a:r>
              <a:rPr lang="en-GB" b="1" u="sng" dirty="0">
                <a:solidFill>
                  <a:srgbClr val="00B0F0"/>
                </a:solidFill>
              </a:rPr>
              <a:t>Risk consequences</a:t>
            </a:r>
            <a:r>
              <a:rPr lang="en-GB" dirty="0"/>
              <a:t> might be;</a:t>
            </a:r>
          </a:p>
          <a:p>
            <a:pPr marL="857250" lvl="1" indent="-457200">
              <a:buFont typeface="+mj-lt"/>
              <a:buAutoNum type="arabicPeriod"/>
            </a:pPr>
            <a:r>
              <a:rPr lang="en-GB" dirty="0">
                <a:solidFill>
                  <a:srgbClr val="FF0000"/>
                </a:solidFill>
              </a:rPr>
              <a:t>catastrophic, </a:t>
            </a:r>
          </a:p>
          <a:p>
            <a:pPr marL="857250" lvl="1" indent="-457200">
              <a:buFont typeface="+mj-lt"/>
              <a:buAutoNum type="arabicPeriod"/>
            </a:pPr>
            <a:r>
              <a:rPr lang="en-GB" dirty="0">
                <a:solidFill>
                  <a:srgbClr val="FF0000"/>
                </a:solidFill>
              </a:rPr>
              <a:t>serious, </a:t>
            </a:r>
          </a:p>
          <a:p>
            <a:pPr marL="857250" lvl="1" indent="-457200">
              <a:buFont typeface="+mj-lt"/>
              <a:buAutoNum type="arabicPeriod"/>
            </a:pPr>
            <a:r>
              <a:rPr lang="en-GB" dirty="0">
                <a:solidFill>
                  <a:srgbClr val="FF0000"/>
                </a:solidFill>
              </a:rPr>
              <a:t>tolerable,</a:t>
            </a:r>
          </a:p>
          <a:p>
            <a:pPr marL="857250" lvl="1" indent="-457200">
              <a:buFont typeface="+mj-lt"/>
              <a:buAutoNum type="arabicPeriod"/>
            </a:pPr>
            <a:r>
              <a:rPr lang="en-GB" dirty="0">
                <a:solidFill>
                  <a:srgbClr val="FF0000"/>
                </a:solidFill>
              </a:rPr>
              <a:t>insignificant</a:t>
            </a:r>
            <a:r>
              <a:rPr lang="en-GB" dirty="0"/>
              <a:t>.</a:t>
            </a: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63" y="450268"/>
            <a:ext cx="6974213" cy="1049340"/>
          </a:xfrm>
        </p:spPr>
        <p:txBody>
          <a:bodyPr/>
          <a:lstStyle/>
          <a:p>
            <a:r>
              <a:rPr lang="en-US" dirty="0"/>
              <a:t>Risk types and examples</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06157130"/>
              </p:ext>
            </p:extLst>
          </p:nvPr>
        </p:nvGraphicFramePr>
        <p:xfrm>
          <a:off x="83713" y="1625600"/>
          <a:ext cx="8957256" cy="4403663"/>
        </p:xfrm>
        <a:graphic>
          <a:graphicData uri="http://schemas.openxmlformats.org/drawingml/2006/table">
            <a:tbl>
              <a:tblPr firstRow="1" bandRow="1">
                <a:tableStyleId>{5C22544A-7EE6-4342-B048-85BDC9FD1C3A}</a:tableStyleId>
              </a:tblPr>
              <a:tblGrid>
                <a:gridCol w="5956479">
                  <a:extLst>
                    <a:ext uri="{9D8B030D-6E8A-4147-A177-3AD203B41FA5}">
                      <a16:colId xmlns:a16="http://schemas.microsoft.com/office/drawing/2014/main" xmlns="" val="20000"/>
                    </a:ext>
                  </a:extLst>
                </a:gridCol>
                <a:gridCol w="1359156">
                  <a:extLst>
                    <a:ext uri="{9D8B030D-6E8A-4147-A177-3AD203B41FA5}">
                      <a16:colId xmlns:a16="http://schemas.microsoft.com/office/drawing/2014/main" xmlns="" val="20001"/>
                    </a:ext>
                  </a:extLst>
                </a:gridCol>
                <a:gridCol w="1641621">
                  <a:extLst>
                    <a:ext uri="{9D8B030D-6E8A-4147-A177-3AD203B41FA5}">
                      <a16:colId xmlns:a16="http://schemas.microsoft.com/office/drawing/2014/main" xmlns="" val="20002"/>
                    </a:ext>
                  </a:extLst>
                </a:gridCol>
              </a:tblGrid>
              <a:tr h="565807">
                <a:tc>
                  <a:txBody>
                    <a:bodyPr/>
                    <a:lstStyle/>
                    <a:p>
                      <a:pPr algn="just">
                        <a:spcAft>
                          <a:spcPts val="0"/>
                        </a:spcAft>
                      </a:pPr>
                      <a:r>
                        <a:rPr lang="en-GB" sz="16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600" b="1" dirty="0">
                          <a:solidFill>
                            <a:srgbClr val="000000"/>
                          </a:solidFill>
                          <a:latin typeface="Arial"/>
                          <a:ea typeface="Times New Roman"/>
                          <a:cs typeface="Arial"/>
                        </a:rPr>
                        <a:t>Probability</a:t>
                      </a:r>
                    </a:p>
                  </a:txBody>
                  <a:tcPr marL="73025" marR="73025" marT="91440" marB="91440"/>
                </a:tc>
                <a:tc>
                  <a:txBody>
                    <a:bodyPr/>
                    <a:lstStyle/>
                    <a:p>
                      <a:pPr algn="just">
                        <a:spcAft>
                          <a:spcPts val="0"/>
                        </a:spcAft>
                      </a:pPr>
                      <a:r>
                        <a:rPr lang="en-GB" sz="1600" b="1" dirty="0">
                          <a:solidFill>
                            <a:srgbClr val="000000"/>
                          </a:solidFill>
                          <a:latin typeface="Arial"/>
                          <a:ea typeface="Times New Roman"/>
                          <a:cs typeface="Arial"/>
                        </a:rPr>
                        <a:t>Effects</a:t>
                      </a:r>
                    </a:p>
                  </a:txBody>
                  <a:tcPr marL="73025" marR="73025" marT="91440" marB="91440"/>
                </a:tc>
                <a:extLst>
                  <a:ext uri="{0D108BD9-81ED-4DB2-BD59-A6C34878D82A}">
                    <a16:rowId xmlns:a16="http://schemas.microsoft.com/office/drawing/2014/main" xmlns="" val="10000"/>
                  </a:ext>
                </a:extLst>
              </a:tr>
              <a:tr h="432155">
                <a:tc>
                  <a:txBody>
                    <a:bodyPr/>
                    <a:lstStyle/>
                    <a:p>
                      <a:pPr algn="just">
                        <a:spcAft>
                          <a:spcPts val="0"/>
                        </a:spcAft>
                      </a:pPr>
                      <a:r>
                        <a:rPr lang="en-GB" sz="1600" b="1" u="sng" dirty="0">
                          <a:solidFill>
                            <a:schemeClr val="tx1"/>
                          </a:solidFill>
                          <a:latin typeface="Arial"/>
                          <a:ea typeface="Times New Roman"/>
                          <a:cs typeface="Arial"/>
                        </a:rPr>
                        <a:t>Organizational financial problems</a:t>
                      </a:r>
                      <a:r>
                        <a:rPr lang="en-GB" sz="1600" dirty="0">
                          <a:solidFill>
                            <a:srgbClr val="000000"/>
                          </a:solidFill>
                          <a:latin typeface="Arial"/>
                          <a:ea typeface="Times New Roman"/>
                          <a:cs typeface="Arial"/>
                        </a:rPr>
                        <a:t> force reductions in the project budget (7).</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Low</a:t>
                      </a:r>
                    </a:p>
                  </a:txBody>
                  <a:tcPr marL="73025" marR="73025" marT="0" marB="91440"/>
                </a:tc>
                <a:tc>
                  <a:txBody>
                    <a:bodyPr/>
                    <a:lstStyle/>
                    <a:p>
                      <a:pPr marL="0" algn="just" defTabSz="457200" rtl="0" eaLnBrk="1" latinLnBrk="0" hangingPunct="1">
                        <a:spcAft>
                          <a:spcPts val="0"/>
                        </a:spcAft>
                      </a:pPr>
                      <a:r>
                        <a:rPr lang="en-GB" sz="1600" b="1" kern="1200" dirty="0">
                          <a:solidFill>
                            <a:srgbClr val="FF0000"/>
                          </a:solidFill>
                          <a:latin typeface="Arial"/>
                          <a:ea typeface="Times New Roman"/>
                          <a:cs typeface="Arial"/>
                        </a:rPr>
                        <a:t>Catastrophic </a:t>
                      </a:r>
                    </a:p>
                  </a:txBody>
                  <a:tcPr marL="73025" marR="73025" marT="0" marB="91440"/>
                </a:tc>
                <a:extLst>
                  <a:ext uri="{0D108BD9-81ED-4DB2-BD59-A6C34878D82A}">
                    <a16:rowId xmlns:a16="http://schemas.microsoft.com/office/drawing/2014/main" xmlns="" val="10001"/>
                  </a:ext>
                </a:extLst>
              </a:tr>
              <a:tr h="432155">
                <a:tc>
                  <a:txBody>
                    <a:bodyPr/>
                    <a:lstStyle/>
                    <a:p>
                      <a:pPr algn="just">
                        <a:spcAft>
                          <a:spcPts val="0"/>
                        </a:spcAft>
                      </a:pPr>
                      <a:r>
                        <a:rPr lang="en-GB" sz="1600" dirty="0">
                          <a:solidFill>
                            <a:srgbClr val="000000"/>
                          </a:solidFill>
                          <a:latin typeface="Arial"/>
                          <a:ea typeface="Times New Roman"/>
                          <a:cs typeface="Arial"/>
                        </a:rPr>
                        <a:t>It is </a:t>
                      </a:r>
                      <a:r>
                        <a:rPr lang="en-GB" sz="1600" b="1" u="sng" kern="1200" dirty="0">
                          <a:solidFill>
                            <a:schemeClr val="tx1"/>
                          </a:solidFill>
                          <a:latin typeface="Arial"/>
                          <a:ea typeface="Times New Roman"/>
                          <a:cs typeface="Arial"/>
                        </a:rPr>
                        <a:t>impossible to recruit staff</a:t>
                      </a:r>
                      <a:r>
                        <a:rPr lang="en-GB" sz="1600" dirty="0">
                          <a:solidFill>
                            <a:srgbClr val="000000"/>
                          </a:solidFill>
                          <a:latin typeface="Arial"/>
                          <a:ea typeface="Times New Roman"/>
                          <a:cs typeface="Arial"/>
                        </a:rPr>
                        <a:t> with the skills required for the project (3).</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High</a:t>
                      </a:r>
                    </a:p>
                  </a:txBody>
                  <a:tcPr marL="73025" marR="73025" marT="0" marB="91440"/>
                </a:tc>
                <a:tc>
                  <a:txBody>
                    <a:bodyPr/>
                    <a:lstStyle/>
                    <a:p>
                      <a:pPr marL="0" algn="just" defTabSz="457200" rtl="0" eaLnBrk="1" latinLnBrk="0" hangingPunct="1">
                        <a:spcAft>
                          <a:spcPts val="0"/>
                        </a:spcAft>
                      </a:pPr>
                      <a:r>
                        <a:rPr lang="en-GB" sz="1600" b="1" kern="1200" dirty="0">
                          <a:solidFill>
                            <a:srgbClr val="FF0000"/>
                          </a:solidFill>
                          <a:latin typeface="Arial"/>
                          <a:ea typeface="Times New Roman"/>
                          <a:cs typeface="Arial"/>
                        </a:rPr>
                        <a:t>Catastrophic</a:t>
                      </a:r>
                    </a:p>
                  </a:txBody>
                  <a:tcPr marL="73025" marR="73025" marT="0" marB="91440"/>
                </a:tc>
                <a:extLst>
                  <a:ext uri="{0D108BD9-81ED-4DB2-BD59-A6C34878D82A}">
                    <a16:rowId xmlns:a16="http://schemas.microsoft.com/office/drawing/2014/main" xmlns="" val="10002"/>
                  </a:ext>
                </a:extLst>
              </a:tr>
              <a:tr h="363136">
                <a:tc>
                  <a:txBody>
                    <a:bodyPr/>
                    <a:lstStyle/>
                    <a:p>
                      <a:pPr algn="just">
                        <a:spcAft>
                          <a:spcPts val="0"/>
                        </a:spcAft>
                      </a:pPr>
                      <a:r>
                        <a:rPr lang="en-GB" sz="1600" b="1" u="sng" kern="1200" dirty="0">
                          <a:solidFill>
                            <a:schemeClr val="tx1"/>
                          </a:solidFill>
                          <a:latin typeface="Arial"/>
                          <a:ea typeface="Times New Roman"/>
                          <a:cs typeface="Arial"/>
                        </a:rPr>
                        <a:t>Key staff are ill</a:t>
                      </a:r>
                      <a:r>
                        <a:rPr lang="en-GB" sz="1600" dirty="0">
                          <a:solidFill>
                            <a:srgbClr val="000000"/>
                          </a:solidFill>
                          <a:latin typeface="Arial"/>
                          <a:ea typeface="Times New Roman"/>
                          <a:cs typeface="Arial"/>
                        </a:rPr>
                        <a:t> at critical times in the project (4).</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Moderate</a:t>
                      </a:r>
                    </a:p>
                  </a:txBody>
                  <a:tcPr marL="73025" marR="73025" marT="0" marB="91440"/>
                </a:tc>
                <a:tc>
                  <a:txBody>
                    <a:bodyPr/>
                    <a:lstStyle/>
                    <a:p>
                      <a:pPr marL="0" algn="just" defTabSz="457200" rtl="0" eaLnBrk="1" latinLnBrk="0" hangingPunct="1">
                        <a:spcAft>
                          <a:spcPts val="0"/>
                        </a:spcAft>
                      </a:pPr>
                      <a:r>
                        <a:rPr lang="en-GB" sz="1600" b="1" kern="1200" dirty="0">
                          <a:solidFill>
                            <a:srgbClr val="FF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3"/>
                  </a:ext>
                </a:extLst>
              </a:tr>
              <a:tr h="432155">
                <a:tc>
                  <a:txBody>
                    <a:bodyPr/>
                    <a:lstStyle/>
                    <a:p>
                      <a:pPr algn="just">
                        <a:spcAft>
                          <a:spcPts val="0"/>
                        </a:spcAft>
                      </a:pPr>
                      <a:r>
                        <a:rPr lang="en-GB" sz="1600" b="1" u="sng" kern="1200" dirty="0">
                          <a:solidFill>
                            <a:schemeClr val="tx1"/>
                          </a:solidFill>
                          <a:latin typeface="Arial"/>
                          <a:ea typeface="Times New Roman"/>
                          <a:cs typeface="Arial"/>
                        </a:rPr>
                        <a:t>Faults in reusable software components</a:t>
                      </a:r>
                      <a:r>
                        <a:rPr lang="en-GB" sz="1600" dirty="0">
                          <a:solidFill>
                            <a:srgbClr val="000000"/>
                          </a:solidFill>
                          <a:latin typeface="Arial"/>
                          <a:ea typeface="Times New Roman"/>
                          <a:cs typeface="Arial"/>
                        </a:rPr>
                        <a:t> have to be repaired before these components are reused. (2).</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Moderate</a:t>
                      </a:r>
                    </a:p>
                  </a:txBody>
                  <a:tcPr marL="73025" marR="73025" marT="0" marB="91440"/>
                </a:tc>
                <a:tc>
                  <a:txBody>
                    <a:bodyPr/>
                    <a:lstStyle/>
                    <a:p>
                      <a:pPr marL="0" algn="just" defTabSz="457200" rtl="0" eaLnBrk="1" latinLnBrk="0" hangingPunct="1">
                        <a:spcAft>
                          <a:spcPts val="0"/>
                        </a:spcAft>
                      </a:pPr>
                      <a:r>
                        <a:rPr lang="en-GB" sz="1600" b="1" kern="1200" dirty="0">
                          <a:solidFill>
                            <a:srgbClr val="FF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4"/>
                  </a:ext>
                </a:extLst>
              </a:tr>
              <a:tr h="432155">
                <a:tc>
                  <a:txBody>
                    <a:bodyPr/>
                    <a:lstStyle/>
                    <a:p>
                      <a:pPr algn="just">
                        <a:spcAft>
                          <a:spcPts val="0"/>
                        </a:spcAft>
                      </a:pPr>
                      <a:r>
                        <a:rPr lang="en-GB" sz="1600" b="1" u="sng" kern="1200" dirty="0">
                          <a:solidFill>
                            <a:schemeClr val="tx1"/>
                          </a:solidFill>
                          <a:latin typeface="Arial"/>
                          <a:ea typeface="Times New Roman"/>
                          <a:cs typeface="Arial"/>
                        </a:rPr>
                        <a:t>Changes to requirements</a:t>
                      </a:r>
                      <a:r>
                        <a:rPr lang="en-GB" sz="1600" dirty="0">
                          <a:solidFill>
                            <a:srgbClr val="000000"/>
                          </a:solidFill>
                          <a:latin typeface="Arial"/>
                          <a:ea typeface="Times New Roman"/>
                          <a:cs typeface="Arial"/>
                        </a:rPr>
                        <a:t> that require major design rework are proposed (10).</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Moderate</a:t>
                      </a:r>
                    </a:p>
                  </a:txBody>
                  <a:tcPr marL="73025" marR="73025" marT="0" marB="91440"/>
                </a:tc>
                <a:tc>
                  <a:txBody>
                    <a:bodyPr/>
                    <a:lstStyle/>
                    <a:p>
                      <a:pPr marL="0" algn="just" defTabSz="457200" rtl="0" eaLnBrk="1" latinLnBrk="0" hangingPunct="1">
                        <a:spcAft>
                          <a:spcPts val="0"/>
                        </a:spcAft>
                      </a:pPr>
                      <a:r>
                        <a:rPr lang="en-GB" sz="1600" b="1" kern="1200" dirty="0">
                          <a:solidFill>
                            <a:srgbClr val="FF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5"/>
                  </a:ext>
                </a:extLst>
              </a:tr>
              <a:tr h="432155">
                <a:tc>
                  <a:txBody>
                    <a:bodyPr/>
                    <a:lstStyle/>
                    <a:p>
                      <a:pPr algn="just">
                        <a:spcAft>
                          <a:spcPts val="0"/>
                        </a:spcAft>
                      </a:pPr>
                      <a:r>
                        <a:rPr lang="en-GB" sz="1600" b="1" u="sng" kern="1200" dirty="0">
                          <a:solidFill>
                            <a:schemeClr val="tx1"/>
                          </a:solidFill>
                          <a:latin typeface="Arial"/>
                          <a:ea typeface="Times New Roman"/>
                          <a:cs typeface="Arial"/>
                        </a:rPr>
                        <a:t>The organization is restructured</a:t>
                      </a:r>
                      <a:r>
                        <a:rPr lang="en-GB" sz="1600" dirty="0">
                          <a:solidFill>
                            <a:srgbClr val="000000"/>
                          </a:solidFill>
                          <a:latin typeface="Arial"/>
                          <a:ea typeface="Times New Roman"/>
                          <a:cs typeface="Arial"/>
                        </a:rPr>
                        <a:t> so that different management are responsible for the project (6).</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High</a:t>
                      </a:r>
                    </a:p>
                  </a:txBody>
                  <a:tcPr marL="73025" marR="73025" marT="0" marB="91440"/>
                </a:tc>
                <a:tc>
                  <a:txBody>
                    <a:bodyPr/>
                    <a:lstStyle/>
                    <a:p>
                      <a:pPr marL="0" algn="just" defTabSz="457200" rtl="0" eaLnBrk="1" latinLnBrk="0" hangingPunct="1">
                        <a:spcAft>
                          <a:spcPts val="0"/>
                        </a:spcAft>
                      </a:pPr>
                      <a:r>
                        <a:rPr lang="en-GB" sz="1600" b="1" kern="1200" dirty="0">
                          <a:solidFill>
                            <a:srgbClr val="FF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6"/>
                  </a:ext>
                </a:extLst>
              </a:tr>
              <a:tr h="432155">
                <a:tc>
                  <a:txBody>
                    <a:bodyPr/>
                    <a:lstStyle/>
                    <a:p>
                      <a:pPr algn="just">
                        <a:spcAft>
                          <a:spcPts val="0"/>
                        </a:spcAft>
                      </a:pPr>
                      <a:r>
                        <a:rPr lang="en-GB" sz="1600" b="1" u="sng" kern="1200" dirty="0">
                          <a:solidFill>
                            <a:schemeClr val="tx1"/>
                          </a:solidFill>
                          <a:latin typeface="Arial"/>
                          <a:ea typeface="Times New Roman"/>
                          <a:cs typeface="Arial"/>
                        </a:rPr>
                        <a:t>The database used in the system</a:t>
                      </a:r>
                      <a:r>
                        <a:rPr lang="en-GB" sz="1600" dirty="0">
                          <a:solidFill>
                            <a:srgbClr val="000000"/>
                          </a:solidFill>
                          <a:latin typeface="Arial"/>
                          <a:ea typeface="Times New Roman"/>
                          <a:cs typeface="Arial"/>
                        </a:rPr>
                        <a:t> cannot process as many transactions per second as expected (1).</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Moderate</a:t>
                      </a:r>
                    </a:p>
                  </a:txBody>
                  <a:tcPr marL="73025" marR="73025" marT="0" marB="91440"/>
                </a:tc>
                <a:tc>
                  <a:txBody>
                    <a:bodyPr/>
                    <a:lstStyle/>
                    <a:p>
                      <a:pPr marL="0" algn="just" defTabSz="457200" rtl="0" eaLnBrk="1" latinLnBrk="0" hangingPunct="1">
                        <a:spcAft>
                          <a:spcPts val="0"/>
                        </a:spcAft>
                      </a:pPr>
                      <a:r>
                        <a:rPr lang="en-GB" sz="1600" b="1" kern="1200" dirty="0">
                          <a:solidFill>
                            <a:srgbClr val="FF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7"/>
                  </a:ext>
                </a:extLst>
              </a:tr>
            </a:tbl>
          </a:graphicData>
        </a:graphic>
      </p:graphicFrame>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Risk types and examples</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4106799"/>
              </p:ext>
            </p:extLst>
          </p:nvPr>
        </p:nvGraphicFramePr>
        <p:xfrm>
          <a:off x="209550" y="1958946"/>
          <a:ext cx="8807450" cy="3443741"/>
        </p:xfrm>
        <a:graphic>
          <a:graphicData uri="http://schemas.openxmlformats.org/drawingml/2006/table">
            <a:tbl>
              <a:tblPr firstRow="1" bandRow="1">
                <a:tableStyleId>{5C22544A-7EE6-4342-B048-85BDC9FD1C3A}</a:tableStyleId>
              </a:tblPr>
              <a:tblGrid>
                <a:gridCol w="5702254">
                  <a:extLst>
                    <a:ext uri="{9D8B030D-6E8A-4147-A177-3AD203B41FA5}">
                      <a16:colId xmlns:a16="http://schemas.microsoft.com/office/drawing/2014/main" xmlns="" val="20000"/>
                    </a:ext>
                  </a:extLst>
                </a:gridCol>
                <a:gridCol w="1559688">
                  <a:extLst>
                    <a:ext uri="{9D8B030D-6E8A-4147-A177-3AD203B41FA5}">
                      <a16:colId xmlns:a16="http://schemas.microsoft.com/office/drawing/2014/main" xmlns="" val="20001"/>
                    </a:ext>
                  </a:extLst>
                </a:gridCol>
                <a:gridCol w="1545508">
                  <a:extLst>
                    <a:ext uri="{9D8B030D-6E8A-4147-A177-3AD203B41FA5}">
                      <a16:colId xmlns:a16="http://schemas.microsoft.com/office/drawing/2014/main" xmlns="" val="20002"/>
                    </a:ext>
                  </a:extLst>
                </a:gridCol>
              </a:tblGrid>
              <a:tr h="518585">
                <a:tc>
                  <a:txBody>
                    <a:bodyPr/>
                    <a:lstStyle/>
                    <a:p>
                      <a:pPr algn="just">
                        <a:spcAft>
                          <a:spcPts val="0"/>
                        </a:spcAft>
                      </a:pPr>
                      <a:r>
                        <a:rPr lang="en-GB" sz="16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600" b="1">
                          <a:solidFill>
                            <a:srgbClr val="000000"/>
                          </a:solidFill>
                          <a:latin typeface="Arial"/>
                          <a:ea typeface="Times New Roman"/>
                          <a:cs typeface="Arial"/>
                        </a:rPr>
                        <a:t>Probability</a:t>
                      </a:r>
                    </a:p>
                  </a:txBody>
                  <a:tcPr marL="73025" marR="73025" marT="91440" marB="91440"/>
                </a:tc>
                <a:tc>
                  <a:txBody>
                    <a:bodyPr/>
                    <a:lstStyle/>
                    <a:p>
                      <a:pPr algn="just">
                        <a:spcAft>
                          <a:spcPts val="0"/>
                        </a:spcAft>
                      </a:pPr>
                      <a:r>
                        <a:rPr lang="en-GB" sz="1600" b="1" dirty="0">
                          <a:solidFill>
                            <a:srgbClr val="000000"/>
                          </a:solidFill>
                          <a:latin typeface="Arial"/>
                          <a:ea typeface="Times New Roman"/>
                          <a:cs typeface="Arial"/>
                        </a:rPr>
                        <a:t>Effects</a:t>
                      </a:r>
                    </a:p>
                  </a:txBody>
                  <a:tcPr marL="73025" marR="73025" marT="91440" marB="91440"/>
                </a:tc>
                <a:extLst>
                  <a:ext uri="{0D108BD9-81ED-4DB2-BD59-A6C34878D82A}">
                    <a16:rowId xmlns:a16="http://schemas.microsoft.com/office/drawing/2014/main" xmlns="" val="10000"/>
                  </a:ext>
                </a:extLst>
              </a:tr>
              <a:tr h="432155">
                <a:tc>
                  <a:txBody>
                    <a:bodyPr/>
                    <a:lstStyle/>
                    <a:p>
                      <a:pPr algn="just">
                        <a:spcAft>
                          <a:spcPts val="0"/>
                        </a:spcAft>
                      </a:pPr>
                      <a:r>
                        <a:rPr lang="en-GB" sz="1600" dirty="0">
                          <a:solidFill>
                            <a:srgbClr val="000000"/>
                          </a:solidFill>
                          <a:latin typeface="Arial"/>
                          <a:ea typeface="Times New Roman"/>
                          <a:cs typeface="Arial"/>
                        </a:rPr>
                        <a:t>The </a:t>
                      </a:r>
                      <a:r>
                        <a:rPr lang="en-GB" sz="1600" b="1" u="sng" dirty="0">
                          <a:solidFill>
                            <a:srgbClr val="000000"/>
                          </a:solidFill>
                          <a:latin typeface="Arial"/>
                          <a:ea typeface="Times New Roman"/>
                          <a:cs typeface="Arial"/>
                        </a:rPr>
                        <a:t>time </a:t>
                      </a:r>
                      <a:r>
                        <a:rPr lang="en-GB" sz="1600" b="1" u="sng" kern="1200" dirty="0">
                          <a:solidFill>
                            <a:srgbClr val="000000"/>
                          </a:solidFill>
                          <a:latin typeface="Arial"/>
                          <a:ea typeface="Times New Roman"/>
                          <a:cs typeface="Arial"/>
                        </a:rPr>
                        <a:t>required to develop</a:t>
                      </a:r>
                      <a:r>
                        <a:rPr lang="en-GB" sz="1600" dirty="0">
                          <a:solidFill>
                            <a:srgbClr val="000000"/>
                          </a:solidFill>
                          <a:latin typeface="Arial"/>
                          <a:ea typeface="Times New Roman"/>
                          <a:cs typeface="Arial"/>
                        </a:rPr>
                        <a:t> the software is </a:t>
                      </a:r>
                      <a:r>
                        <a:rPr lang="en-GB" sz="1600" b="1" u="sng" kern="1200" dirty="0">
                          <a:solidFill>
                            <a:srgbClr val="000000"/>
                          </a:solidFill>
                          <a:latin typeface="Arial"/>
                          <a:ea typeface="Times New Roman"/>
                          <a:cs typeface="Arial"/>
                        </a:rPr>
                        <a:t>underestimated</a:t>
                      </a:r>
                      <a:r>
                        <a:rPr lang="en-GB" sz="1600" dirty="0">
                          <a:solidFill>
                            <a:srgbClr val="000000"/>
                          </a:solidFill>
                          <a:latin typeface="Arial"/>
                          <a:ea typeface="Times New Roman"/>
                          <a:cs typeface="Arial"/>
                        </a:rPr>
                        <a:t> (12).</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High</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Serious</a:t>
                      </a:r>
                    </a:p>
                  </a:txBody>
                  <a:tcPr marL="73025" marR="73025" marT="0" marB="91440"/>
                </a:tc>
                <a:extLst>
                  <a:ext uri="{0D108BD9-81ED-4DB2-BD59-A6C34878D82A}">
                    <a16:rowId xmlns:a16="http://schemas.microsoft.com/office/drawing/2014/main" xmlns="" val="10001"/>
                  </a:ext>
                </a:extLst>
              </a:tr>
              <a:tr h="363136">
                <a:tc>
                  <a:txBody>
                    <a:bodyPr/>
                    <a:lstStyle/>
                    <a:p>
                      <a:pPr algn="just">
                        <a:spcAft>
                          <a:spcPts val="0"/>
                        </a:spcAft>
                      </a:pPr>
                      <a:r>
                        <a:rPr lang="en-GB" sz="1600" dirty="0">
                          <a:solidFill>
                            <a:srgbClr val="000000"/>
                          </a:solidFill>
                          <a:latin typeface="Arial"/>
                          <a:ea typeface="Times New Roman"/>
                          <a:cs typeface="Arial"/>
                        </a:rPr>
                        <a:t>Software </a:t>
                      </a:r>
                      <a:r>
                        <a:rPr lang="en-GB" sz="1600" b="1" u="sng" kern="1200" dirty="0">
                          <a:solidFill>
                            <a:srgbClr val="000000"/>
                          </a:solidFill>
                          <a:latin typeface="Arial"/>
                          <a:ea typeface="Times New Roman"/>
                          <a:cs typeface="Arial"/>
                        </a:rPr>
                        <a:t>tools cannot be integrated </a:t>
                      </a:r>
                      <a:r>
                        <a:rPr lang="en-GB" sz="1600" dirty="0">
                          <a:solidFill>
                            <a:srgbClr val="000000"/>
                          </a:solidFill>
                          <a:latin typeface="Arial"/>
                          <a:ea typeface="Times New Roman"/>
                          <a:cs typeface="Arial"/>
                        </a:rPr>
                        <a:t>(9).</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High</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2"/>
                  </a:ext>
                </a:extLst>
              </a:tr>
              <a:tr h="432155">
                <a:tc>
                  <a:txBody>
                    <a:bodyPr/>
                    <a:lstStyle/>
                    <a:p>
                      <a:pPr algn="just">
                        <a:spcAft>
                          <a:spcPts val="0"/>
                        </a:spcAft>
                      </a:pPr>
                      <a:r>
                        <a:rPr lang="en-GB" sz="1600" b="1" u="sng" kern="1200" dirty="0">
                          <a:solidFill>
                            <a:srgbClr val="000000"/>
                          </a:solidFill>
                          <a:latin typeface="Arial"/>
                          <a:ea typeface="Times New Roman"/>
                          <a:cs typeface="Arial"/>
                        </a:rPr>
                        <a:t>Customers fail to understand</a:t>
                      </a:r>
                      <a:r>
                        <a:rPr lang="en-GB" sz="1600" dirty="0">
                          <a:solidFill>
                            <a:srgbClr val="000000"/>
                          </a:solidFill>
                          <a:latin typeface="Arial"/>
                          <a:ea typeface="Times New Roman"/>
                          <a:cs typeface="Arial"/>
                        </a:rPr>
                        <a:t> the impact of requirements changes (11).</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Moderate</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3"/>
                  </a:ext>
                </a:extLst>
              </a:tr>
              <a:tr h="363136">
                <a:tc>
                  <a:txBody>
                    <a:bodyPr/>
                    <a:lstStyle/>
                    <a:p>
                      <a:pPr algn="just">
                        <a:spcAft>
                          <a:spcPts val="0"/>
                        </a:spcAft>
                      </a:pPr>
                      <a:r>
                        <a:rPr lang="en-GB" sz="1600" b="1" u="sng" kern="1200" dirty="0">
                          <a:solidFill>
                            <a:srgbClr val="000000"/>
                          </a:solidFill>
                          <a:latin typeface="Arial"/>
                          <a:ea typeface="Times New Roman"/>
                          <a:cs typeface="Arial"/>
                        </a:rPr>
                        <a:t>Required training for staff</a:t>
                      </a:r>
                      <a:r>
                        <a:rPr lang="en-GB" sz="1600" b="1" u="none" kern="1200" dirty="0">
                          <a:solidFill>
                            <a:srgbClr val="000000"/>
                          </a:solidFill>
                          <a:latin typeface="Arial"/>
                          <a:ea typeface="Times New Roman"/>
                          <a:cs typeface="Arial"/>
                        </a:rPr>
                        <a:t> </a:t>
                      </a:r>
                      <a:r>
                        <a:rPr lang="en-GB" sz="1600" kern="1200" dirty="0">
                          <a:solidFill>
                            <a:srgbClr val="000000"/>
                          </a:solidFill>
                          <a:latin typeface="Arial"/>
                          <a:ea typeface="Times New Roman"/>
                          <a:cs typeface="Arial"/>
                        </a:rPr>
                        <a:t>is not available </a:t>
                      </a:r>
                      <a:r>
                        <a:rPr lang="en-GB" sz="1600" dirty="0">
                          <a:solidFill>
                            <a:srgbClr val="000000"/>
                          </a:solidFill>
                          <a:latin typeface="Arial"/>
                          <a:ea typeface="Times New Roman"/>
                          <a:cs typeface="Arial"/>
                        </a:rPr>
                        <a:t>(5).</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Moderate</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4"/>
                  </a:ext>
                </a:extLst>
              </a:tr>
              <a:tr h="363136">
                <a:tc>
                  <a:txBody>
                    <a:bodyPr/>
                    <a:lstStyle/>
                    <a:p>
                      <a:pPr algn="just">
                        <a:spcAft>
                          <a:spcPts val="0"/>
                        </a:spcAft>
                      </a:pPr>
                      <a:r>
                        <a:rPr lang="en-GB" sz="1600" dirty="0">
                          <a:solidFill>
                            <a:srgbClr val="000000"/>
                          </a:solidFill>
                          <a:latin typeface="Arial"/>
                          <a:ea typeface="Times New Roman"/>
                          <a:cs typeface="Arial"/>
                        </a:rPr>
                        <a:t>The </a:t>
                      </a:r>
                      <a:r>
                        <a:rPr lang="en-GB" sz="1600" b="1" u="sng" kern="1200" dirty="0">
                          <a:solidFill>
                            <a:srgbClr val="000000"/>
                          </a:solidFill>
                          <a:latin typeface="Arial"/>
                          <a:ea typeface="Times New Roman"/>
                          <a:cs typeface="Arial"/>
                        </a:rPr>
                        <a:t>rate of defect repair</a:t>
                      </a:r>
                      <a:r>
                        <a:rPr lang="en-GB" sz="1600" dirty="0">
                          <a:solidFill>
                            <a:srgbClr val="000000"/>
                          </a:solidFill>
                          <a:latin typeface="Arial"/>
                          <a:ea typeface="Times New Roman"/>
                          <a:cs typeface="Arial"/>
                        </a:rPr>
                        <a:t> is </a:t>
                      </a:r>
                      <a:r>
                        <a:rPr lang="en-GB" sz="1600" b="1" u="sng" kern="1200" dirty="0">
                          <a:solidFill>
                            <a:srgbClr val="000000"/>
                          </a:solidFill>
                          <a:latin typeface="Arial"/>
                          <a:ea typeface="Times New Roman"/>
                          <a:cs typeface="Arial"/>
                        </a:rPr>
                        <a:t>underestimated</a:t>
                      </a:r>
                      <a:r>
                        <a:rPr lang="en-GB" sz="1600" dirty="0">
                          <a:solidFill>
                            <a:srgbClr val="000000"/>
                          </a:solidFill>
                          <a:latin typeface="Arial"/>
                          <a:ea typeface="Times New Roman"/>
                          <a:cs typeface="Arial"/>
                        </a:rPr>
                        <a:t> (13).</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Moderate</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5"/>
                  </a:ext>
                </a:extLst>
              </a:tr>
              <a:tr h="0">
                <a:tc>
                  <a:txBody>
                    <a:bodyPr/>
                    <a:lstStyle/>
                    <a:p>
                      <a:pPr algn="just">
                        <a:spcAft>
                          <a:spcPts val="0"/>
                        </a:spcAft>
                      </a:pPr>
                      <a:r>
                        <a:rPr lang="en-GB" sz="1600" dirty="0">
                          <a:solidFill>
                            <a:srgbClr val="000000"/>
                          </a:solidFill>
                          <a:latin typeface="Arial"/>
                          <a:ea typeface="Times New Roman"/>
                          <a:cs typeface="Arial"/>
                        </a:rPr>
                        <a:t>The </a:t>
                      </a:r>
                      <a:r>
                        <a:rPr lang="en-GB" sz="1600" b="1" u="sng" kern="1200" dirty="0">
                          <a:solidFill>
                            <a:srgbClr val="000000"/>
                          </a:solidFill>
                          <a:latin typeface="Arial"/>
                          <a:ea typeface="Times New Roman"/>
                          <a:cs typeface="Arial"/>
                        </a:rPr>
                        <a:t>size of the software</a:t>
                      </a:r>
                      <a:r>
                        <a:rPr lang="en-GB" sz="1600" dirty="0">
                          <a:solidFill>
                            <a:srgbClr val="000000"/>
                          </a:solidFill>
                          <a:latin typeface="Arial"/>
                          <a:ea typeface="Times New Roman"/>
                          <a:cs typeface="Arial"/>
                        </a:rPr>
                        <a:t> is </a:t>
                      </a:r>
                      <a:r>
                        <a:rPr lang="en-GB" sz="1600" b="1" u="sng" kern="1200" dirty="0">
                          <a:solidFill>
                            <a:srgbClr val="000000"/>
                          </a:solidFill>
                          <a:latin typeface="Arial"/>
                          <a:ea typeface="Times New Roman"/>
                          <a:cs typeface="Arial"/>
                        </a:rPr>
                        <a:t>underestimated</a:t>
                      </a:r>
                      <a:r>
                        <a:rPr lang="en-GB" sz="1600" dirty="0">
                          <a:solidFill>
                            <a:srgbClr val="000000"/>
                          </a:solidFill>
                          <a:latin typeface="Arial"/>
                          <a:ea typeface="Times New Roman"/>
                          <a:cs typeface="Arial"/>
                        </a:rPr>
                        <a:t> (14).</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High</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Tolerable</a:t>
                      </a:r>
                    </a:p>
                  </a:txBody>
                  <a:tcPr marL="73025" marR="73025" marT="0" marB="91440"/>
                </a:tc>
                <a:extLst>
                  <a:ext uri="{0D108BD9-81ED-4DB2-BD59-A6C34878D82A}">
                    <a16:rowId xmlns:a16="http://schemas.microsoft.com/office/drawing/2014/main" xmlns="" val="10006"/>
                  </a:ext>
                </a:extLst>
              </a:tr>
              <a:tr h="342228">
                <a:tc>
                  <a:txBody>
                    <a:bodyPr/>
                    <a:lstStyle/>
                    <a:p>
                      <a:pPr algn="just">
                        <a:spcAft>
                          <a:spcPts val="0"/>
                        </a:spcAft>
                      </a:pPr>
                      <a:r>
                        <a:rPr lang="en-GB" sz="1600" dirty="0">
                          <a:solidFill>
                            <a:srgbClr val="000000"/>
                          </a:solidFill>
                          <a:latin typeface="Arial"/>
                          <a:ea typeface="Times New Roman"/>
                          <a:cs typeface="Arial"/>
                        </a:rPr>
                        <a:t>Code generated by </a:t>
                      </a:r>
                      <a:r>
                        <a:rPr lang="en-GB" sz="1600" b="1" u="sng" kern="1200" dirty="0">
                          <a:solidFill>
                            <a:srgbClr val="000000"/>
                          </a:solidFill>
                          <a:latin typeface="Arial"/>
                          <a:ea typeface="Times New Roman"/>
                          <a:cs typeface="Arial"/>
                        </a:rPr>
                        <a:t>code generation tools is inefficient </a:t>
                      </a:r>
                      <a:r>
                        <a:rPr lang="en-GB" sz="1600" dirty="0">
                          <a:solidFill>
                            <a:srgbClr val="000000"/>
                          </a:solidFill>
                          <a:latin typeface="Arial"/>
                          <a:ea typeface="Times New Roman"/>
                          <a:cs typeface="Arial"/>
                        </a:rPr>
                        <a:t>(8).</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Moderate</a:t>
                      </a:r>
                    </a:p>
                  </a:txBody>
                  <a:tcPr marL="73025" marR="73025" marT="0" marB="91440"/>
                </a:tc>
                <a:tc>
                  <a:txBody>
                    <a:bodyPr/>
                    <a:lstStyle/>
                    <a:p>
                      <a:pPr algn="just">
                        <a:spcAft>
                          <a:spcPts val="0"/>
                        </a:spcAft>
                      </a:pPr>
                      <a:r>
                        <a:rPr lang="en-GB" sz="1600" b="1" dirty="0">
                          <a:solidFill>
                            <a:srgbClr val="FF0000"/>
                          </a:solidFill>
                          <a:latin typeface="Arial"/>
                          <a:ea typeface="Times New Roman"/>
                          <a:cs typeface="Arial"/>
                        </a:rPr>
                        <a:t>Insignificant</a:t>
                      </a:r>
                    </a:p>
                  </a:txBody>
                  <a:tcPr marL="73025" marR="73025" marT="0" marB="91440"/>
                </a:tc>
                <a:extLst>
                  <a:ext uri="{0D108BD9-81ED-4DB2-BD59-A6C34878D82A}">
                    <a16:rowId xmlns:a16="http://schemas.microsoft.com/office/drawing/2014/main" xmlns="" val="10007"/>
                  </a:ext>
                </a:extLst>
              </a:tr>
            </a:tbl>
          </a:graphicData>
        </a:graphic>
      </p:graphicFrame>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covered</a:t>
            </a:r>
          </a:p>
        </p:txBody>
      </p:sp>
      <p:sp>
        <p:nvSpPr>
          <p:cNvPr id="3" name="Content Placeholder 2"/>
          <p:cNvSpPr>
            <a:spLocks noGrp="1"/>
          </p:cNvSpPr>
          <p:nvPr>
            <p:ph idx="1"/>
          </p:nvPr>
        </p:nvSpPr>
        <p:spPr/>
        <p:txBody>
          <a:bodyPr/>
          <a:lstStyle/>
          <a:p>
            <a:r>
              <a:rPr lang="en-GB" dirty="0"/>
              <a:t>Risk management</a:t>
            </a:r>
          </a:p>
          <a:p>
            <a:r>
              <a:rPr lang="en-GB" dirty="0"/>
              <a:t>Managing people</a:t>
            </a:r>
          </a:p>
          <a:p>
            <a:r>
              <a:rPr lang="en-GB" dirty="0"/>
              <a:t>Teamwork </a:t>
            </a:r>
            <a:endParaRPr lang="en-US"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efore after risk project management">
            <a:extLst>
              <a:ext uri="{FF2B5EF4-FFF2-40B4-BE49-F238E27FC236}">
                <a16:creationId xmlns:a16="http://schemas.microsoft.com/office/drawing/2014/main" xmlns="" id="{E4B3877D-FC91-4CFF-9570-2CE880E513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582" y="2157211"/>
            <a:ext cx="8698505" cy="30136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a:extLst>
              <a:ext uri="{FF2B5EF4-FFF2-40B4-BE49-F238E27FC236}">
                <a16:creationId xmlns:a16="http://schemas.microsoft.com/office/drawing/2014/main" xmlns="" id="{D33847ED-C15A-4B91-844F-FFF7E0805B9C}"/>
              </a:ext>
            </a:extLst>
          </p:cNvPr>
          <p:cNvSpPr txBox="1">
            <a:spLocks noChangeArrowheads="1"/>
          </p:cNvSpPr>
          <p:nvPr/>
        </p:nvSpPr>
        <p:spPr bwMode="auto">
          <a:xfrm>
            <a:off x="399393" y="536655"/>
            <a:ext cx="8229600" cy="58732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r>
              <a:rPr lang="en-GB" dirty="0"/>
              <a:t>3-Risk planning</a:t>
            </a:r>
          </a:p>
        </p:txBody>
      </p:sp>
      <p:sp>
        <p:nvSpPr>
          <p:cNvPr id="5" name="Metin kutusu 4">
            <a:extLst>
              <a:ext uri="{FF2B5EF4-FFF2-40B4-BE49-F238E27FC236}">
                <a16:creationId xmlns:a16="http://schemas.microsoft.com/office/drawing/2014/main" xmlns="" id="{2FB522D7-277B-4B33-AE76-66706BA4CB05}"/>
              </a:ext>
            </a:extLst>
          </p:cNvPr>
          <p:cNvSpPr txBox="1"/>
          <p:nvPr/>
        </p:nvSpPr>
        <p:spPr>
          <a:xfrm>
            <a:off x="7429671" y="5170866"/>
            <a:ext cx="1405747" cy="830997"/>
          </a:xfrm>
          <a:prstGeom prst="rect">
            <a:avLst/>
          </a:prstGeom>
          <a:noFill/>
        </p:spPr>
        <p:txBody>
          <a:bodyPr wrap="square">
            <a:spAutoFit/>
          </a:bodyPr>
          <a:lstStyle/>
          <a:p>
            <a:r>
              <a:rPr lang="en-US" sz="2400" b="1" dirty="0">
                <a:solidFill>
                  <a:srgbClr val="FF0000"/>
                </a:solidFill>
              </a:rPr>
              <a:t>Accept/</a:t>
            </a:r>
            <a:r>
              <a:rPr lang="tr-TR" sz="2400" b="1" dirty="0">
                <a:solidFill>
                  <a:srgbClr val="FF0000"/>
                </a:solidFill>
              </a:rPr>
              <a:t> </a:t>
            </a:r>
            <a:r>
              <a:rPr lang="en-US" sz="2400" b="1" dirty="0" err="1">
                <a:solidFill>
                  <a:srgbClr val="FF0000"/>
                </a:solidFill>
              </a:rPr>
              <a:t>Ignor</a:t>
            </a:r>
            <a:r>
              <a:rPr lang="tr-TR" sz="2400" b="1" dirty="0">
                <a:solidFill>
                  <a:srgbClr val="FF0000"/>
                </a:solidFill>
              </a:rPr>
              <a:t>e</a:t>
            </a:r>
            <a:endParaRPr lang="en-US" sz="2400" dirty="0">
              <a:solidFill>
                <a:srgbClr val="FF0000"/>
              </a:solidFill>
            </a:endParaRPr>
          </a:p>
        </p:txBody>
      </p:sp>
    </p:spTree>
    <p:extLst>
      <p:ext uri="{BB962C8B-B14F-4D97-AF65-F5344CB8AC3E}">
        <p14:creationId xmlns:p14="http://schemas.microsoft.com/office/powerpoint/2010/main" val="79605896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399393" y="536655"/>
            <a:ext cx="8229600" cy="587321"/>
          </a:xfrm>
        </p:spPr>
        <p:txBody>
          <a:bodyPr/>
          <a:lstStyle/>
          <a:p>
            <a:pPr algn="l"/>
            <a:r>
              <a:rPr lang="en-GB" dirty="0"/>
              <a:t>3-Risk planning</a:t>
            </a:r>
          </a:p>
        </p:txBody>
      </p:sp>
      <p:sp>
        <p:nvSpPr>
          <p:cNvPr id="57347" name="Rectangle 3"/>
          <p:cNvSpPr>
            <a:spLocks noGrp="1" noChangeArrowheads="1"/>
          </p:cNvSpPr>
          <p:nvPr>
            <p:ph idx="1"/>
          </p:nvPr>
        </p:nvSpPr>
        <p:spPr>
          <a:xfrm>
            <a:off x="1" y="1417639"/>
            <a:ext cx="9144000" cy="4976438"/>
          </a:xfrm>
        </p:spPr>
        <p:txBody>
          <a:bodyPr lIns="91797" tIns="45898" rIns="91797" bIns="45898"/>
          <a:lstStyle/>
          <a:p>
            <a:pPr algn="just">
              <a:lnSpc>
                <a:spcPct val="90000"/>
              </a:lnSpc>
            </a:pPr>
            <a:r>
              <a:rPr lang="en-US" sz="1800" dirty="0"/>
              <a:t>Project managers or organizations </a:t>
            </a:r>
            <a:r>
              <a:rPr lang="en-GB" sz="1800" u="sng" dirty="0">
                <a:solidFill>
                  <a:srgbClr val="FF0000"/>
                </a:solidFill>
              </a:rPr>
              <a:t>consider each risk</a:t>
            </a:r>
            <a:r>
              <a:rPr lang="en-GB" sz="1800" dirty="0"/>
              <a:t> and </a:t>
            </a:r>
            <a:r>
              <a:rPr lang="en-GB" sz="1800" u="sng" dirty="0">
                <a:solidFill>
                  <a:srgbClr val="FF0000"/>
                </a:solidFill>
              </a:rPr>
              <a:t>develop a strategy</a:t>
            </a:r>
            <a:r>
              <a:rPr lang="en-GB" sz="1800" dirty="0"/>
              <a:t> to manage that risk.</a:t>
            </a:r>
          </a:p>
          <a:p>
            <a:pPr algn="just">
              <a:lnSpc>
                <a:spcPct val="90000"/>
              </a:lnSpc>
            </a:pPr>
            <a:r>
              <a:rPr lang="en-GB" sz="1800" b="1" dirty="0"/>
              <a:t>Define Avoidance strategies </a:t>
            </a:r>
            <a:r>
              <a:rPr lang="en-GB" sz="1800" dirty="0"/>
              <a:t>(</a:t>
            </a:r>
            <a:r>
              <a:rPr lang="en-GB" sz="1800" dirty="0" err="1">
                <a:solidFill>
                  <a:srgbClr val="FFC000"/>
                </a:solidFill>
              </a:rPr>
              <a:t>Kaçınma</a:t>
            </a:r>
            <a:r>
              <a:rPr lang="en-GB" sz="1800" dirty="0">
                <a:solidFill>
                  <a:srgbClr val="FFC000"/>
                </a:solidFill>
              </a:rPr>
              <a:t> </a:t>
            </a:r>
            <a:r>
              <a:rPr lang="en-GB" sz="1800" dirty="0" err="1">
                <a:solidFill>
                  <a:srgbClr val="FFC000"/>
                </a:solidFill>
              </a:rPr>
              <a:t>stratejileri</a:t>
            </a:r>
            <a:r>
              <a:rPr lang="en-GB" sz="1800" dirty="0"/>
              <a:t>)</a:t>
            </a:r>
          </a:p>
          <a:p>
            <a:pPr lvl="1" algn="just">
              <a:lnSpc>
                <a:spcPct val="90000"/>
              </a:lnSpc>
            </a:pPr>
            <a:r>
              <a:rPr lang="en-GB" sz="1600" dirty="0"/>
              <a:t>Take actions to prevent from a particular risk</a:t>
            </a:r>
          </a:p>
          <a:p>
            <a:pPr lvl="1"/>
            <a:r>
              <a:rPr lang="en-US" sz="1600" i="1" dirty="0">
                <a:solidFill>
                  <a:srgbClr val="FF0000"/>
                </a:solidFill>
              </a:rPr>
              <a:t>By making changes in the project plan, </a:t>
            </a:r>
            <a:r>
              <a:rPr lang="en-US" sz="1600" b="1" i="1" u="sng" dirty="0">
                <a:solidFill>
                  <a:srgbClr val="FF0000"/>
                </a:solidFill>
              </a:rPr>
              <a:t>try to stay away</a:t>
            </a:r>
            <a:r>
              <a:rPr lang="en-US" sz="1600" i="1" dirty="0">
                <a:solidFill>
                  <a:srgbClr val="FF0000"/>
                </a:solidFill>
              </a:rPr>
              <a:t> from those risks that may arise.</a:t>
            </a:r>
          </a:p>
          <a:p>
            <a:pPr lvl="1"/>
            <a:r>
              <a:rPr lang="en-US" sz="1600" b="1" i="1" u="sng" dirty="0">
                <a:solidFill>
                  <a:srgbClr val="FF0000"/>
                </a:solidFill>
              </a:rPr>
              <a:t>Briefly</a:t>
            </a:r>
            <a:r>
              <a:rPr lang="en-US" sz="1600" i="1" dirty="0">
                <a:solidFill>
                  <a:srgbClr val="FF0000"/>
                </a:solidFill>
              </a:rPr>
              <a:t> search for other ways of doing </a:t>
            </a:r>
            <a:r>
              <a:rPr lang="tr-TR" sz="1600" i="1" dirty="0" err="1">
                <a:solidFill>
                  <a:srgbClr val="FF0000"/>
                </a:solidFill>
              </a:rPr>
              <a:t>same</a:t>
            </a:r>
            <a:r>
              <a:rPr lang="tr-TR" sz="1600" i="1" dirty="0">
                <a:solidFill>
                  <a:srgbClr val="FF0000"/>
                </a:solidFill>
              </a:rPr>
              <a:t> </a:t>
            </a:r>
            <a:r>
              <a:rPr lang="tr-TR" sz="1600" i="1" dirty="0" err="1">
                <a:solidFill>
                  <a:srgbClr val="FF0000"/>
                </a:solidFill>
              </a:rPr>
              <a:t>task</a:t>
            </a:r>
            <a:r>
              <a:rPr lang="en-US" sz="1600" i="1" dirty="0">
                <a:solidFill>
                  <a:srgbClr val="FF0000"/>
                </a:solidFill>
              </a:rPr>
              <a:t>. Find another ways…</a:t>
            </a:r>
          </a:p>
          <a:p>
            <a:pPr algn="just">
              <a:lnSpc>
                <a:spcPct val="90000"/>
              </a:lnSpc>
            </a:pPr>
            <a:r>
              <a:rPr lang="en-GB" sz="1800" b="1" dirty="0"/>
              <a:t>Define Minimization strategies </a:t>
            </a:r>
            <a:r>
              <a:rPr lang="en-GB" sz="1800" dirty="0"/>
              <a:t>(</a:t>
            </a:r>
            <a:r>
              <a:rPr lang="en-GB" sz="1800" dirty="0" err="1">
                <a:solidFill>
                  <a:srgbClr val="FFC000"/>
                </a:solidFill>
              </a:rPr>
              <a:t>Küçültme</a:t>
            </a:r>
            <a:r>
              <a:rPr lang="en-GB" sz="1800" dirty="0">
                <a:solidFill>
                  <a:srgbClr val="FFC000"/>
                </a:solidFill>
              </a:rPr>
              <a:t> </a:t>
            </a:r>
            <a:r>
              <a:rPr lang="en-GB" sz="1800" dirty="0" err="1">
                <a:solidFill>
                  <a:srgbClr val="FFC000"/>
                </a:solidFill>
              </a:rPr>
              <a:t>stratejileri</a:t>
            </a:r>
            <a:r>
              <a:rPr lang="en-GB" sz="1800" dirty="0"/>
              <a:t>)</a:t>
            </a:r>
          </a:p>
          <a:p>
            <a:pPr lvl="1"/>
            <a:r>
              <a:rPr lang="tr-TR" sz="1600" i="1" dirty="0">
                <a:solidFill>
                  <a:srgbClr val="FF0000"/>
                </a:solidFill>
              </a:rPr>
              <a:t>AIM: </a:t>
            </a:r>
            <a:r>
              <a:rPr lang="en-US" sz="1600" i="1" dirty="0">
                <a:solidFill>
                  <a:srgbClr val="FF0000"/>
                </a:solidFill>
              </a:rPr>
              <a:t>create a plan to respond to </a:t>
            </a:r>
            <a:r>
              <a:rPr lang="tr-TR" sz="1600" i="1" dirty="0" err="1">
                <a:solidFill>
                  <a:srgbClr val="FF0000"/>
                </a:solidFill>
              </a:rPr>
              <a:t>possible</a:t>
            </a:r>
            <a:r>
              <a:rPr lang="tr-TR" sz="1600" i="1" dirty="0">
                <a:solidFill>
                  <a:srgbClr val="FF0000"/>
                </a:solidFill>
              </a:rPr>
              <a:t> </a:t>
            </a:r>
            <a:r>
              <a:rPr lang="en-US" sz="1600" i="1" dirty="0">
                <a:solidFill>
                  <a:srgbClr val="FF0000"/>
                </a:solidFill>
              </a:rPr>
              <a:t>risks</a:t>
            </a:r>
            <a:r>
              <a:rPr lang="tr-TR" sz="1600" i="1" dirty="0">
                <a:solidFill>
                  <a:srgbClr val="FF0000"/>
                </a:solidFill>
              </a:rPr>
              <a:t>.</a:t>
            </a:r>
            <a:endParaRPr lang="en-US" sz="1600" i="1" dirty="0">
              <a:solidFill>
                <a:srgbClr val="FF0000"/>
              </a:solidFill>
            </a:endParaRPr>
          </a:p>
          <a:p>
            <a:pPr lvl="1"/>
            <a:r>
              <a:rPr lang="en-US" sz="1600" i="1" dirty="0">
                <a:solidFill>
                  <a:srgbClr val="FF0000"/>
                </a:solidFill>
              </a:rPr>
              <a:t>Taking </a:t>
            </a:r>
            <a:r>
              <a:rPr lang="en-US" sz="1600" b="1" i="1" u="sng" dirty="0">
                <a:solidFill>
                  <a:srgbClr val="FF0000"/>
                </a:solidFill>
              </a:rPr>
              <a:t>additional precautions</a:t>
            </a:r>
            <a:r>
              <a:rPr lang="en-US" sz="1600" i="1" dirty="0">
                <a:solidFill>
                  <a:srgbClr val="FF0000"/>
                </a:solidFill>
              </a:rPr>
              <a:t> to reduce </a:t>
            </a:r>
            <a:r>
              <a:rPr lang="en-US" sz="1600" b="1" i="1" u="sng" dirty="0">
                <a:solidFill>
                  <a:srgbClr val="FF0000"/>
                </a:solidFill>
              </a:rPr>
              <a:t>the impact or probability</a:t>
            </a:r>
            <a:r>
              <a:rPr lang="en-US" sz="1600" i="1" dirty="0">
                <a:solidFill>
                  <a:srgbClr val="FF0000"/>
                </a:solidFill>
              </a:rPr>
              <a:t> </a:t>
            </a:r>
            <a:r>
              <a:rPr lang="tr-TR" sz="1600" i="1" dirty="0">
                <a:solidFill>
                  <a:srgbClr val="FF0000"/>
                </a:solidFill>
              </a:rPr>
              <a:t>of </a:t>
            </a:r>
            <a:r>
              <a:rPr lang="tr-TR" sz="1600" i="1" dirty="0" err="1">
                <a:solidFill>
                  <a:srgbClr val="FF0000"/>
                </a:solidFill>
              </a:rPr>
              <a:t>those</a:t>
            </a:r>
            <a:r>
              <a:rPr lang="tr-TR" sz="1600" i="1" dirty="0">
                <a:solidFill>
                  <a:srgbClr val="FF0000"/>
                </a:solidFill>
              </a:rPr>
              <a:t> </a:t>
            </a:r>
            <a:r>
              <a:rPr lang="tr-TR" sz="1600" i="1" dirty="0" err="1">
                <a:solidFill>
                  <a:srgbClr val="FF0000"/>
                </a:solidFill>
              </a:rPr>
              <a:t>risks</a:t>
            </a:r>
            <a:r>
              <a:rPr lang="en-US" sz="1600" i="1" dirty="0">
                <a:solidFill>
                  <a:srgbClr val="FF0000"/>
                </a:solidFill>
              </a:rPr>
              <a:t>.</a:t>
            </a:r>
            <a:endParaRPr lang="en-US" sz="1800" dirty="0"/>
          </a:p>
          <a:p>
            <a:r>
              <a:rPr lang="en-US" sz="1800" b="1" dirty="0"/>
              <a:t>Accept/Ignore Risk- Risk Neutral Decision-makers </a:t>
            </a:r>
            <a:r>
              <a:rPr lang="en-US" sz="1800" dirty="0"/>
              <a:t>(</a:t>
            </a:r>
            <a:r>
              <a:rPr lang="en-US" sz="1800" dirty="0" err="1"/>
              <a:t>Riski</a:t>
            </a:r>
            <a:r>
              <a:rPr lang="en-US" sz="1800" dirty="0"/>
              <a:t> </a:t>
            </a:r>
            <a:r>
              <a:rPr lang="en-US" sz="1800" dirty="0" err="1"/>
              <a:t>tarafsız</a:t>
            </a:r>
            <a:r>
              <a:rPr lang="en-US" sz="1800" dirty="0"/>
              <a:t> </a:t>
            </a:r>
            <a:r>
              <a:rPr lang="en-US" sz="1800" dirty="0" err="1"/>
              <a:t>karar</a:t>
            </a:r>
            <a:r>
              <a:rPr lang="en-US" sz="1800" dirty="0"/>
              <a:t> alma)</a:t>
            </a:r>
          </a:p>
          <a:p>
            <a:pPr lvl="1"/>
            <a:r>
              <a:rPr lang="en-US" sz="1600" b="1" i="1" u="sng" dirty="0">
                <a:solidFill>
                  <a:srgbClr val="FF0000"/>
                </a:solidFill>
              </a:rPr>
              <a:t>If you try to take necessary actions</a:t>
            </a:r>
            <a:r>
              <a:rPr lang="en-US" sz="1600" i="1" dirty="0">
                <a:solidFill>
                  <a:srgbClr val="FF0000"/>
                </a:solidFill>
              </a:rPr>
              <a:t> for all identified risks can increase the budget a lot. </a:t>
            </a:r>
          </a:p>
          <a:p>
            <a:pPr lvl="1"/>
            <a:r>
              <a:rPr lang="en-US" sz="1600" i="1" dirty="0">
                <a:solidFill>
                  <a:srgbClr val="FF0000"/>
                </a:solidFill>
              </a:rPr>
              <a:t>Therefore, </a:t>
            </a:r>
            <a:r>
              <a:rPr lang="en-US" sz="1600" b="1" i="1" u="sng" dirty="0">
                <a:solidFill>
                  <a:srgbClr val="FF0000"/>
                </a:solidFill>
              </a:rPr>
              <a:t>the risks results (that may be ignored) are accepted</a:t>
            </a:r>
            <a:r>
              <a:rPr lang="en-US" sz="1600" i="1" dirty="0">
                <a:solidFill>
                  <a:srgbClr val="FF0000"/>
                </a:solidFill>
              </a:rPr>
              <a:t> by the project partners.</a:t>
            </a:r>
          </a:p>
          <a:p>
            <a:pPr algn="just">
              <a:lnSpc>
                <a:spcPct val="90000"/>
              </a:lnSpc>
            </a:pPr>
            <a:r>
              <a:rPr lang="en-GB" sz="1800" b="1" dirty="0"/>
              <a:t>Execute Contingency plans</a:t>
            </a:r>
          </a:p>
          <a:p>
            <a:pPr lvl="1" algn="just">
              <a:lnSpc>
                <a:spcPct val="90000"/>
              </a:lnSpc>
            </a:pPr>
            <a:r>
              <a:rPr lang="en-GB" sz="1600" dirty="0"/>
              <a:t>If the risk happen/arises, execute your contingency plans (</a:t>
            </a:r>
            <a:r>
              <a:rPr lang="en-GB" sz="1600" dirty="0" err="1">
                <a:solidFill>
                  <a:srgbClr val="FFC000"/>
                </a:solidFill>
              </a:rPr>
              <a:t>acil</a:t>
            </a:r>
            <a:r>
              <a:rPr lang="en-GB" sz="1600" dirty="0">
                <a:solidFill>
                  <a:srgbClr val="FFC000"/>
                </a:solidFill>
              </a:rPr>
              <a:t> durum</a:t>
            </a:r>
            <a:r>
              <a:rPr lang="en-GB" sz="1600" dirty="0"/>
              <a:t>)</a:t>
            </a: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Placeholder 2"/>
          <p:cNvSpPr>
            <a:spLocks noGrp="1"/>
          </p:cNvSpPr>
          <p:nvPr>
            <p:ph type="body" sz="quarter" idx="13"/>
          </p:nvPr>
        </p:nvSpPr>
        <p:spPr>
          <a:xfrm>
            <a:off x="250809" y="1062038"/>
            <a:ext cx="7270750" cy="339725"/>
          </a:xfrm>
        </p:spPr>
        <p:txBody>
          <a:bodyPr/>
          <a:lstStyle/>
          <a:p>
            <a:r>
              <a:rPr lang="en-US" dirty="0"/>
              <a:t>Risk Response Planning</a:t>
            </a:r>
          </a:p>
        </p:txBody>
      </p:sp>
      <p:sp>
        <p:nvSpPr>
          <p:cNvPr id="73730" name="Content Placeholder 34"/>
          <p:cNvSpPr>
            <a:spLocks noGrp="1"/>
          </p:cNvSpPr>
          <p:nvPr>
            <p:ph idx="1"/>
          </p:nvPr>
        </p:nvSpPr>
        <p:spPr>
          <a:xfrm>
            <a:off x="89647" y="1562102"/>
            <a:ext cx="8764150" cy="5233145"/>
          </a:xfrm>
        </p:spPr>
        <p:txBody>
          <a:bodyPr/>
          <a:lstStyle/>
          <a:p>
            <a:pPr algn="just"/>
            <a:r>
              <a:rPr lang="en-US" sz="2400" b="1" dirty="0"/>
              <a:t>Transfer the risk</a:t>
            </a:r>
            <a:r>
              <a:rPr lang="en-US" sz="2400" b="1" i="1" dirty="0">
                <a:solidFill>
                  <a:schemeClr val="accent6"/>
                </a:solidFill>
              </a:rPr>
              <a:t> </a:t>
            </a:r>
            <a:r>
              <a:rPr lang="en-US" sz="2400" i="1" dirty="0">
                <a:solidFill>
                  <a:schemeClr val="accent6"/>
                </a:solidFill>
              </a:rPr>
              <a:t>(Transfer the risk to another institution or individual. In this application, the risk will not be destroyed, only the responsibility of the risk will be assigned to someone else.)</a:t>
            </a:r>
          </a:p>
          <a:p>
            <a:pPr algn="just"/>
            <a:r>
              <a:rPr lang="en-US" sz="2400" b="1" dirty="0"/>
              <a:t>Avoid the risk </a:t>
            </a:r>
            <a:r>
              <a:rPr lang="en-US" sz="2400" dirty="0"/>
              <a:t>(</a:t>
            </a:r>
            <a:r>
              <a:rPr lang="en-US" sz="2400" i="1" dirty="0">
                <a:solidFill>
                  <a:schemeClr val="accent6"/>
                </a:solidFill>
              </a:rPr>
              <a:t>Keep away from risk by making changes to the project plan</a:t>
            </a:r>
            <a:r>
              <a:rPr lang="en-US" sz="2400" dirty="0"/>
              <a:t>)</a:t>
            </a:r>
          </a:p>
          <a:p>
            <a:pPr algn="just"/>
            <a:r>
              <a:rPr lang="en-US" sz="2400" b="1" dirty="0"/>
              <a:t>Reduce the risk </a:t>
            </a:r>
            <a:r>
              <a:rPr lang="en-US" sz="2400" i="1" dirty="0">
                <a:solidFill>
                  <a:schemeClr val="accent6"/>
                </a:solidFill>
              </a:rPr>
              <a:t>(taking extra engineers for project that reduce the risk of delay)</a:t>
            </a:r>
          </a:p>
          <a:p>
            <a:pPr algn="just"/>
            <a:r>
              <a:rPr lang="en-US" sz="2400" b="1" dirty="0"/>
              <a:t>Have contingency plan </a:t>
            </a:r>
            <a:r>
              <a:rPr lang="en-US" sz="2400" dirty="0"/>
              <a:t>(</a:t>
            </a:r>
            <a:r>
              <a:rPr lang="en-US" sz="2400" i="1" dirty="0">
                <a:solidFill>
                  <a:schemeClr val="accent6"/>
                </a:solidFill>
              </a:rPr>
              <a:t>taking additional actions to reduce the impact or probability of occurrence of risks</a:t>
            </a:r>
            <a:r>
              <a:rPr lang="en-US" sz="2400" dirty="0"/>
              <a:t>).</a:t>
            </a:r>
          </a:p>
          <a:p>
            <a:pPr algn="just"/>
            <a:r>
              <a:rPr lang="en-US" sz="2400" b="1" dirty="0"/>
              <a:t>Accept risk </a:t>
            </a:r>
            <a:r>
              <a:rPr lang="en-US" sz="2400" dirty="0"/>
              <a:t>(</a:t>
            </a:r>
            <a:r>
              <a:rPr lang="en-US" sz="2400" i="1" dirty="0">
                <a:solidFill>
                  <a:schemeClr val="accent6"/>
                </a:solidFill>
              </a:rPr>
              <a:t>Acceptance is also a risk response plan. Trying to take actions against all of the identified risks can greatly increase budget. Therefore, some risks can be ignored, If those  risks are happen, manager can activate other response plans</a:t>
            </a:r>
            <a:r>
              <a:rPr lang="en-US" sz="2400" dirty="0"/>
              <a:t>)</a:t>
            </a:r>
          </a:p>
        </p:txBody>
      </p:sp>
    </p:spTree>
    <p:extLst>
      <p:ext uri="{BB962C8B-B14F-4D97-AF65-F5344CB8AC3E}">
        <p14:creationId xmlns:p14="http://schemas.microsoft.com/office/powerpoint/2010/main" val="145117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method to define risks: </a:t>
            </a:r>
            <a:r>
              <a:rPr lang="en-US" dirty="0">
                <a:solidFill>
                  <a:srgbClr val="FF0000"/>
                </a:solidFill>
              </a:rPr>
              <a:t>What-if questions</a:t>
            </a:r>
          </a:p>
        </p:txBody>
      </p:sp>
      <p:sp>
        <p:nvSpPr>
          <p:cNvPr id="3" name="Content Placeholder 2"/>
          <p:cNvSpPr>
            <a:spLocks noGrp="1"/>
          </p:cNvSpPr>
          <p:nvPr>
            <p:ph idx="1"/>
          </p:nvPr>
        </p:nvSpPr>
        <p:spPr>
          <a:xfrm>
            <a:off x="224287" y="1600200"/>
            <a:ext cx="8462513" cy="4616570"/>
          </a:xfrm>
        </p:spPr>
        <p:txBody>
          <a:bodyPr/>
          <a:lstStyle/>
          <a:p>
            <a:pPr algn="just"/>
            <a:r>
              <a:rPr lang="en-GB" dirty="0"/>
              <a:t>What </a:t>
            </a:r>
            <a:r>
              <a:rPr lang="en-GB" b="1" u="sng" dirty="0"/>
              <a:t>if several engineers</a:t>
            </a:r>
            <a:r>
              <a:rPr lang="en-GB" dirty="0"/>
              <a:t> are ill </a:t>
            </a:r>
            <a:r>
              <a:rPr lang="en-GB" b="1" u="sng" dirty="0"/>
              <a:t>at the same time</a:t>
            </a:r>
            <a:r>
              <a:rPr lang="en-GB" dirty="0"/>
              <a:t>?</a:t>
            </a:r>
          </a:p>
          <a:p>
            <a:pPr algn="just"/>
            <a:r>
              <a:rPr lang="en-GB" dirty="0"/>
              <a:t>What </a:t>
            </a:r>
            <a:r>
              <a:rPr lang="en-GB" b="1" u="sng" dirty="0"/>
              <a:t>if an economic downturn leads</a:t>
            </a:r>
            <a:r>
              <a:rPr lang="en-GB" dirty="0"/>
              <a:t> to budget cuts of 20% for the project?</a:t>
            </a:r>
          </a:p>
          <a:p>
            <a:pPr algn="just"/>
            <a:r>
              <a:rPr lang="en-GB" dirty="0"/>
              <a:t>What </a:t>
            </a:r>
            <a:r>
              <a:rPr lang="en-GB" b="1" u="sng" dirty="0"/>
              <a:t>if the performance of open-source software is inadequate</a:t>
            </a:r>
            <a:r>
              <a:rPr lang="en-GB" dirty="0"/>
              <a:t> and the only expert on that open source software leaves?</a:t>
            </a:r>
          </a:p>
          <a:p>
            <a:pPr algn="just"/>
            <a:r>
              <a:rPr lang="en-GB" b="1" u="sng" dirty="0"/>
              <a:t>What if the company</a:t>
            </a:r>
            <a:r>
              <a:rPr lang="en-GB" dirty="0"/>
              <a:t> that supplies and maintains software components </a:t>
            </a:r>
            <a:r>
              <a:rPr lang="en-GB" b="1" u="sng" dirty="0"/>
              <a:t>goes out of business</a:t>
            </a:r>
            <a:r>
              <a:rPr lang="en-GB" dirty="0"/>
              <a:t>?</a:t>
            </a:r>
          </a:p>
          <a:p>
            <a:pPr algn="just"/>
            <a:r>
              <a:rPr lang="en-GB" b="1" u="sng" dirty="0"/>
              <a:t>What if the customer fails to deliver</a:t>
            </a:r>
            <a:r>
              <a:rPr lang="en-GB" dirty="0"/>
              <a:t> the revised requirements as predicted? </a:t>
            </a:r>
          </a:p>
          <a:p>
            <a:endParaRPr lang="en-US" dirty="0"/>
          </a:p>
        </p:txBody>
      </p:sp>
    </p:spTree>
    <p:extLst>
      <p:ext uri="{BB962C8B-B14F-4D97-AF65-F5344CB8AC3E}">
        <p14:creationId xmlns:p14="http://schemas.microsoft.com/office/powerpoint/2010/main" val="3444929375"/>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985" y="274638"/>
            <a:ext cx="7589447" cy="1143000"/>
          </a:xfrm>
        </p:spPr>
        <p:txBody>
          <a:bodyPr/>
          <a:lstStyle/>
          <a:p>
            <a:r>
              <a:rPr lang="en-US" dirty="0"/>
              <a:t>Strategies to help manage risk</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8746100"/>
              </p:ext>
            </p:extLst>
          </p:nvPr>
        </p:nvGraphicFramePr>
        <p:xfrm>
          <a:off x="160985" y="1155940"/>
          <a:ext cx="8632207" cy="5551359"/>
        </p:xfrm>
        <a:graphic>
          <a:graphicData uri="http://schemas.openxmlformats.org/drawingml/2006/table">
            <a:tbl>
              <a:tblPr firstRow="1" bandRow="1">
                <a:tableStyleId>{5C22544A-7EE6-4342-B048-85BDC9FD1C3A}</a:tableStyleId>
              </a:tblPr>
              <a:tblGrid>
                <a:gridCol w="2510862">
                  <a:extLst>
                    <a:ext uri="{9D8B030D-6E8A-4147-A177-3AD203B41FA5}">
                      <a16:colId xmlns:a16="http://schemas.microsoft.com/office/drawing/2014/main" xmlns="" val="20000"/>
                    </a:ext>
                  </a:extLst>
                </a:gridCol>
                <a:gridCol w="6121345">
                  <a:extLst>
                    <a:ext uri="{9D8B030D-6E8A-4147-A177-3AD203B41FA5}">
                      <a16:colId xmlns:a16="http://schemas.microsoft.com/office/drawing/2014/main" xmlns="" val="20001"/>
                    </a:ext>
                  </a:extLst>
                </a:gridCol>
              </a:tblGrid>
              <a:tr h="676367">
                <a:tc>
                  <a:txBody>
                    <a:bodyPr/>
                    <a:lstStyle/>
                    <a:p>
                      <a:pPr algn="just">
                        <a:spcAft>
                          <a:spcPts val="0"/>
                        </a:spcAft>
                      </a:pPr>
                      <a:r>
                        <a:rPr lang="en-GB" sz="1800" b="1" kern="1200"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1800" b="1" dirty="0">
                          <a:solidFill>
                            <a:srgbClr val="000000"/>
                          </a:solidFill>
                          <a:latin typeface="Arial"/>
                          <a:ea typeface="Times New Roman"/>
                          <a:cs typeface="Arial"/>
                        </a:rPr>
                        <a:t>Strategy</a:t>
                      </a:r>
                    </a:p>
                  </a:txBody>
                  <a:tcPr marL="73025" marR="73025" marT="91440" marB="91440"/>
                </a:tc>
                <a:extLst>
                  <a:ext uri="{0D108BD9-81ED-4DB2-BD59-A6C34878D82A}">
                    <a16:rowId xmlns:a16="http://schemas.microsoft.com/office/drawing/2014/main" xmlns="" val="10000"/>
                  </a:ext>
                </a:extLst>
              </a:tr>
              <a:tr h="1485086">
                <a:tc>
                  <a:txBody>
                    <a:bodyPr/>
                    <a:lstStyle/>
                    <a:p>
                      <a:pPr algn="l">
                        <a:spcAft>
                          <a:spcPts val="0"/>
                        </a:spcAft>
                      </a:pPr>
                      <a:r>
                        <a:rPr lang="en-GB" sz="1800" b="1" dirty="0">
                          <a:solidFill>
                            <a:srgbClr val="FF0000"/>
                          </a:solidFill>
                          <a:latin typeface="Arial"/>
                          <a:ea typeface="Times New Roman"/>
                          <a:cs typeface="Arial"/>
                        </a:rPr>
                        <a:t>Organizational financial problems</a:t>
                      </a:r>
                    </a:p>
                  </a:txBody>
                  <a:tcPr marL="73025" marR="73025" marT="0" marB="91440"/>
                </a:tc>
                <a:tc>
                  <a:txBody>
                    <a:bodyPr/>
                    <a:lstStyle/>
                    <a:p>
                      <a:pPr algn="just">
                        <a:spcAft>
                          <a:spcPts val="0"/>
                        </a:spcAft>
                      </a:pPr>
                      <a:r>
                        <a:rPr lang="en-GB" sz="1800" b="1" u="sng" kern="1200" dirty="0">
                          <a:solidFill>
                            <a:srgbClr val="000000"/>
                          </a:solidFill>
                          <a:latin typeface="Arial"/>
                          <a:ea typeface="Times New Roman"/>
                          <a:cs typeface="Arial"/>
                        </a:rPr>
                        <a:t>Prepare a briefing document for senior management </a:t>
                      </a:r>
                      <a:r>
                        <a:rPr lang="en-GB" sz="1800" dirty="0">
                          <a:solidFill>
                            <a:srgbClr val="000000"/>
                          </a:solidFill>
                          <a:latin typeface="Arial"/>
                          <a:ea typeface="Times New Roman"/>
                          <a:cs typeface="Arial"/>
                        </a:rPr>
                        <a:t>showing how the project is making a very important contribution to the goals of the business and presenting reasons </a:t>
                      </a:r>
                      <a:r>
                        <a:rPr lang="en-GB" sz="1800" b="1" u="sng" kern="1200" dirty="0">
                          <a:solidFill>
                            <a:srgbClr val="000000"/>
                          </a:solidFill>
                          <a:latin typeface="Arial"/>
                          <a:ea typeface="Times New Roman"/>
                          <a:cs typeface="Arial"/>
                        </a:rPr>
                        <a:t>why cuts to the project budget would not be cost-effective</a:t>
                      </a:r>
                      <a:r>
                        <a:rPr lang="en-GB" sz="18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1"/>
                  </a:ext>
                </a:extLst>
              </a:tr>
              <a:tr h="968840">
                <a:tc>
                  <a:txBody>
                    <a:bodyPr/>
                    <a:lstStyle/>
                    <a:p>
                      <a:pPr algn="l">
                        <a:spcAft>
                          <a:spcPts val="0"/>
                        </a:spcAft>
                      </a:pPr>
                      <a:r>
                        <a:rPr lang="en-GB" sz="1800" b="1" dirty="0">
                          <a:solidFill>
                            <a:srgbClr val="FF0000"/>
                          </a:solidFill>
                          <a:latin typeface="Arial"/>
                          <a:ea typeface="Times New Roman"/>
                          <a:cs typeface="Arial"/>
                        </a:rPr>
                        <a:t>Recruitment problems</a:t>
                      </a:r>
                    </a:p>
                  </a:txBody>
                  <a:tcPr marL="73025" marR="73025" marT="0" marB="91440"/>
                </a:tc>
                <a:tc>
                  <a:txBody>
                    <a:bodyPr/>
                    <a:lstStyle/>
                    <a:p>
                      <a:pPr algn="just">
                        <a:spcAft>
                          <a:spcPts val="0"/>
                        </a:spcAft>
                      </a:pPr>
                      <a:r>
                        <a:rPr lang="en-GB" sz="1800" b="1" u="sng" dirty="0">
                          <a:solidFill>
                            <a:srgbClr val="000000"/>
                          </a:solidFill>
                          <a:latin typeface="Arial"/>
                          <a:ea typeface="Times New Roman"/>
                          <a:cs typeface="Arial"/>
                        </a:rPr>
                        <a:t>Alert customer to potential difficulties</a:t>
                      </a:r>
                      <a:r>
                        <a:rPr lang="en-GB" sz="1800" dirty="0">
                          <a:solidFill>
                            <a:srgbClr val="000000"/>
                          </a:solidFill>
                          <a:latin typeface="Arial"/>
                          <a:ea typeface="Times New Roman"/>
                          <a:cs typeface="Arial"/>
                        </a:rPr>
                        <a:t> and the </a:t>
                      </a:r>
                      <a:r>
                        <a:rPr lang="en-GB" sz="1800" b="1" u="sng" kern="1200" dirty="0">
                          <a:solidFill>
                            <a:srgbClr val="000000"/>
                          </a:solidFill>
                          <a:latin typeface="Arial"/>
                          <a:ea typeface="Times New Roman"/>
                          <a:cs typeface="Arial"/>
                        </a:rPr>
                        <a:t>possibility of delays</a:t>
                      </a:r>
                      <a:r>
                        <a:rPr lang="en-GB" sz="1800" dirty="0">
                          <a:solidFill>
                            <a:srgbClr val="000000"/>
                          </a:solidFill>
                          <a:latin typeface="Arial"/>
                          <a:ea typeface="Times New Roman"/>
                          <a:cs typeface="Arial"/>
                        </a:rPr>
                        <a:t>; </a:t>
                      </a:r>
                      <a:r>
                        <a:rPr lang="en-GB" sz="1800" b="1" u="sng" kern="1200" dirty="0">
                          <a:solidFill>
                            <a:srgbClr val="000000"/>
                          </a:solidFill>
                          <a:latin typeface="Arial"/>
                          <a:ea typeface="Times New Roman"/>
                          <a:cs typeface="Arial"/>
                        </a:rPr>
                        <a:t>investigate buying-in </a:t>
                      </a:r>
                      <a:r>
                        <a:rPr lang="en-GB" sz="1800" dirty="0">
                          <a:solidFill>
                            <a:srgbClr val="000000"/>
                          </a:solidFill>
                          <a:latin typeface="Arial"/>
                          <a:ea typeface="Times New Roman"/>
                          <a:cs typeface="Arial"/>
                        </a:rPr>
                        <a:t>components.</a:t>
                      </a:r>
                    </a:p>
                  </a:txBody>
                  <a:tcPr marL="73025" marR="73025" marT="0" marB="91440"/>
                </a:tc>
                <a:extLst>
                  <a:ext uri="{0D108BD9-81ED-4DB2-BD59-A6C34878D82A}">
                    <a16:rowId xmlns:a16="http://schemas.microsoft.com/office/drawing/2014/main" xmlns="" val="10002"/>
                  </a:ext>
                </a:extLst>
              </a:tr>
              <a:tr h="726113">
                <a:tc>
                  <a:txBody>
                    <a:bodyPr/>
                    <a:lstStyle/>
                    <a:p>
                      <a:pPr algn="l">
                        <a:spcAft>
                          <a:spcPts val="0"/>
                        </a:spcAft>
                      </a:pPr>
                      <a:r>
                        <a:rPr lang="en-GB" sz="1800" b="1" dirty="0">
                          <a:solidFill>
                            <a:srgbClr val="FF0000"/>
                          </a:solidFill>
                          <a:latin typeface="Arial"/>
                          <a:ea typeface="Times New Roman"/>
                          <a:cs typeface="Arial"/>
                        </a:rPr>
                        <a:t>Staff illness</a:t>
                      </a:r>
                    </a:p>
                  </a:txBody>
                  <a:tcPr marL="73025" marR="73025" marT="0" marB="91440"/>
                </a:tc>
                <a:tc>
                  <a:txBody>
                    <a:bodyPr/>
                    <a:lstStyle/>
                    <a:p>
                      <a:pPr algn="just">
                        <a:spcAft>
                          <a:spcPts val="0"/>
                        </a:spcAft>
                      </a:pPr>
                      <a:r>
                        <a:rPr lang="en-GB" sz="1800" b="1" u="sng" kern="1200" dirty="0">
                          <a:solidFill>
                            <a:srgbClr val="000000"/>
                          </a:solidFill>
                          <a:latin typeface="Arial"/>
                          <a:ea typeface="Times New Roman"/>
                          <a:cs typeface="Arial"/>
                        </a:rPr>
                        <a:t>Reorganize team</a:t>
                      </a:r>
                      <a:r>
                        <a:rPr lang="en-GB" sz="1800" dirty="0">
                          <a:solidFill>
                            <a:srgbClr val="000000"/>
                          </a:solidFill>
                          <a:latin typeface="Arial"/>
                          <a:ea typeface="Times New Roman"/>
                          <a:cs typeface="Arial"/>
                        </a:rPr>
                        <a:t> so that </a:t>
                      </a:r>
                      <a:r>
                        <a:rPr lang="en-GB" sz="1800" b="1" u="sng" kern="1200" dirty="0">
                          <a:solidFill>
                            <a:srgbClr val="000000"/>
                          </a:solidFill>
                          <a:latin typeface="Arial"/>
                          <a:ea typeface="Times New Roman"/>
                          <a:cs typeface="Arial"/>
                        </a:rPr>
                        <a:t>there is more overlap of work</a:t>
                      </a:r>
                      <a:r>
                        <a:rPr lang="en-GB" sz="1800" dirty="0">
                          <a:solidFill>
                            <a:srgbClr val="000000"/>
                          </a:solidFill>
                          <a:latin typeface="Arial"/>
                          <a:ea typeface="Times New Roman"/>
                          <a:cs typeface="Arial"/>
                        </a:rPr>
                        <a:t> </a:t>
                      </a:r>
                      <a:r>
                        <a:rPr lang="en-GB" sz="1800" kern="1200" dirty="0">
                          <a:solidFill>
                            <a:srgbClr val="000000"/>
                          </a:solidFill>
                          <a:latin typeface="Arial"/>
                          <a:ea typeface="Times New Roman"/>
                          <a:cs typeface="Arial"/>
                        </a:rPr>
                        <a:t>and people therefore </a:t>
                      </a:r>
                      <a:r>
                        <a:rPr lang="en-GB" sz="1800" dirty="0">
                          <a:solidFill>
                            <a:srgbClr val="000000"/>
                          </a:solidFill>
                          <a:latin typeface="Arial"/>
                          <a:ea typeface="Times New Roman"/>
                          <a:cs typeface="Arial"/>
                        </a:rPr>
                        <a:t>understand each other’s jobs.</a:t>
                      </a:r>
                    </a:p>
                  </a:txBody>
                  <a:tcPr marL="73025" marR="73025" marT="0" marB="91440"/>
                </a:tc>
                <a:extLst>
                  <a:ext uri="{0D108BD9-81ED-4DB2-BD59-A6C34878D82A}">
                    <a16:rowId xmlns:a16="http://schemas.microsoft.com/office/drawing/2014/main" xmlns="" val="10003"/>
                  </a:ext>
                </a:extLst>
              </a:tr>
              <a:tr h="726113">
                <a:tc>
                  <a:txBody>
                    <a:bodyPr/>
                    <a:lstStyle/>
                    <a:p>
                      <a:pPr algn="l">
                        <a:spcAft>
                          <a:spcPts val="0"/>
                        </a:spcAft>
                      </a:pPr>
                      <a:r>
                        <a:rPr lang="en-GB" sz="1800" b="1" dirty="0">
                          <a:solidFill>
                            <a:srgbClr val="FF0000"/>
                          </a:solidFill>
                          <a:latin typeface="Arial"/>
                          <a:ea typeface="Times New Roman"/>
                          <a:cs typeface="Arial"/>
                        </a:rPr>
                        <a:t>Defective components</a:t>
                      </a:r>
                    </a:p>
                  </a:txBody>
                  <a:tcPr marL="73025" marR="73025" marT="0" marB="91440"/>
                </a:tc>
                <a:tc>
                  <a:txBody>
                    <a:bodyPr/>
                    <a:lstStyle/>
                    <a:p>
                      <a:pPr algn="just">
                        <a:spcAft>
                          <a:spcPts val="0"/>
                        </a:spcAft>
                      </a:pPr>
                      <a:r>
                        <a:rPr lang="en-GB" sz="1800" b="1" u="sng" kern="1200" dirty="0">
                          <a:solidFill>
                            <a:srgbClr val="000000"/>
                          </a:solidFill>
                          <a:latin typeface="Arial"/>
                          <a:ea typeface="Times New Roman"/>
                          <a:cs typeface="Arial"/>
                        </a:rPr>
                        <a:t>Replace potentially defective components with bought-in components of known reliability</a:t>
                      </a:r>
                      <a:r>
                        <a:rPr lang="en-GB" sz="18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4"/>
                  </a:ext>
                </a:extLst>
              </a:tr>
              <a:tr h="968840">
                <a:tc>
                  <a:txBody>
                    <a:bodyPr/>
                    <a:lstStyle/>
                    <a:p>
                      <a:pPr algn="l">
                        <a:spcAft>
                          <a:spcPts val="0"/>
                        </a:spcAft>
                      </a:pPr>
                      <a:r>
                        <a:rPr lang="en-GB" sz="1800" b="1" dirty="0">
                          <a:solidFill>
                            <a:srgbClr val="FF0000"/>
                          </a:solidFill>
                          <a:latin typeface="Arial"/>
                          <a:ea typeface="Times New Roman"/>
                          <a:cs typeface="Arial"/>
                        </a:rPr>
                        <a:t>Requirements changes</a:t>
                      </a:r>
                    </a:p>
                  </a:txBody>
                  <a:tcPr marL="73025" marR="73025" marT="0" marB="91440"/>
                </a:tc>
                <a:tc>
                  <a:txBody>
                    <a:bodyPr/>
                    <a:lstStyle/>
                    <a:p>
                      <a:pPr algn="just">
                        <a:spcAft>
                          <a:spcPts val="0"/>
                        </a:spcAft>
                      </a:pPr>
                      <a:r>
                        <a:rPr lang="en-US" sz="1800" b="1" u="sng" kern="1200" dirty="0">
                          <a:solidFill>
                            <a:srgbClr val="000000"/>
                          </a:solidFill>
                          <a:latin typeface="Arial"/>
                          <a:ea typeface="Times New Roman"/>
                          <a:cs typeface="Arial"/>
                        </a:rPr>
                        <a:t>Obtain traceability information to assess the impact of requirement change</a:t>
                      </a:r>
                      <a:r>
                        <a:rPr lang="en-GB" sz="1800" dirty="0">
                          <a:solidFill>
                            <a:srgbClr val="000000"/>
                          </a:solidFill>
                          <a:latin typeface="Arial"/>
                          <a:ea typeface="Times New Roman"/>
                          <a:cs typeface="Arial"/>
                        </a:rPr>
                        <a:t>;</a:t>
                      </a:r>
                    </a:p>
                    <a:p>
                      <a:pPr algn="just">
                        <a:spcAft>
                          <a:spcPts val="0"/>
                        </a:spcAft>
                      </a:pPr>
                      <a:r>
                        <a:rPr lang="en-US" sz="1800" dirty="0">
                          <a:solidFill>
                            <a:srgbClr val="000000"/>
                          </a:solidFill>
                          <a:latin typeface="Arial"/>
                          <a:ea typeface="Times New Roman"/>
                          <a:cs typeface="Arial"/>
                        </a:rPr>
                        <a:t>maximize the information stored in the design.</a:t>
                      </a:r>
                      <a:endParaRPr lang="en-GB" sz="1800" dirty="0">
                        <a:solidFill>
                          <a:srgbClr val="000000"/>
                        </a:solidFill>
                        <a:latin typeface="Arial"/>
                        <a:ea typeface="Times New Roman"/>
                        <a:cs typeface="Arial"/>
                      </a:endParaRPr>
                    </a:p>
                  </a:txBody>
                  <a:tcPr marL="73025" marR="73025" marT="0" marB="91440"/>
                </a:tc>
                <a:extLst>
                  <a:ext uri="{0D108BD9-81ED-4DB2-BD59-A6C34878D82A}">
                    <a16:rowId xmlns:a16="http://schemas.microsoft.com/office/drawing/2014/main" xmlns="" val="10005"/>
                  </a:ext>
                </a:extLst>
              </a:tr>
            </a:tbl>
          </a:graphicData>
        </a:graphic>
      </p:graphicFrame>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to help manage risk</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7990418"/>
              </p:ext>
            </p:extLst>
          </p:nvPr>
        </p:nvGraphicFramePr>
        <p:xfrm>
          <a:off x="457200" y="1835624"/>
          <a:ext cx="8331958" cy="3745124"/>
        </p:xfrm>
        <a:graphic>
          <a:graphicData uri="http://schemas.openxmlformats.org/drawingml/2006/table">
            <a:tbl>
              <a:tblPr firstRow="1" bandRow="1">
                <a:tableStyleId>{5C22544A-7EE6-4342-B048-85BDC9FD1C3A}</a:tableStyleId>
              </a:tblPr>
              <a:tblGrid>
                <a:gridCol w="2423528">
                  <a:extLst>
                    <a:ext uri="{9D8B030D-6E8A-4147-A177-3AD203B41FA5}">
                      <a16:colId xmlns:a16="http://schemas.microsoft.com/office/drawing/2014/main" xmlns="" val="20000"/>
                    </a:ext>
                  </a:extLst>
                </a:gridCol>
                <a:gridCol w="5908430">
                  <a:extLst>
                    <a:ext uri="{9D8B030D-6E8A-4147-A177-3AD203B41FA5}">
                      <a16:colId xmlns:a16="http://schemas.microsoft.com/office/drawing/2014/main" xmlns="" val="20001"/>
                    </a:ext>
                  </a:extLst>
                </a:gridCol>
              </a:tblGrid>
              <a:tr h="655438">
                <a:tc>
                  <a:txBody>
                    <a:bodyPr/>
                    <a:lstStyle/>
                    <a:p>
                      <a:pPr algn="just">
                        <a:spcAft>
                          <a:spcPts val="0"/>
                        </a:spcAft>
                      </a:pPr>
                      <a:r>
                        <a:rPr lang="en-GB" sz="2000" b="1" dirty="0">
                          <a:solidFill>
                            <a:srgbClr val="000000"/>
                          </a:solidFill>
                          <a:latin typeface="Arial"/>
                          <a:ea typeface="Times New Roman"/>
                          <a:cs typeface="Arial"/>
                        </a:rPr>
                        <a:t>Risk</a:t>
                      </a:r>
                    </a:p>
                  </a:txBody>
                  <a:tcPr marL="73025" marR="73025" marT="91440" marB="91440"/>
                </a:tc>
                <a:tc>
                  <a:txBody>
                    <a:bodyPr/>
                    <a:lstStyle/>
                    <a:p>
                      <a:pPr algn="just">
                        <a:spcAft>
                          <a:spcPts val="0"/>
                        </a:spcAft>
                      </a:pPr>
                      <a:r>
                        <a:rPr lang="en-GB" sz="2000" b="1" dirty="0">
                          <a:solidFill>
                            <a:srgbClr val="000000"/>
                          </a:solidFill>
                          <a:latin typeface="Arial"/>
                          <a:ea typeface="Times New Roman"/>
                          <a:cs typeface="Arial"/>
                        </a:rPr>
                        <a:t>Strategy</a:t>
                      </a:r>
                    </a:p>
                  </a:txBody>
                  <a:tcPr marL="73025" marR="73025" marT="91440" marB="91440"/>
                </a:tc>
                <a:extLst>
                  <a:ext uri="{0D108BD9-81ED-4DB2-BD59-A6C34878D82A}">
                    <a16:rowId xmlns:a16="http://schemas.microsoft.com/office/drawing/2014/main" xmlns="" val="10000"/>
                  </a:ext>
                </a:extLst>
              </a:tr>
              <a:tr h="1264059">
                <a:tc>
                  <a:txBody>
                    <a:bodyPr/>
                    <a:lstStyle/>
                    <a:p>
                      <a:pPr algn="l">
                        <a:spcAft>
                          <a:spcPts val="0"/>
                        </a:spcAft>
                      </a:pPr>
                      <a:r>
                        <a:rPr lang="en-GB" sz="2000" b="1" dirty="0">
                          <a:solidFill>
                            <a:srgbClr val="FF0000"/>
                          </a:solidFill>
                          <a:latin typeface="Arial"/>
                          <a:ea typeface="Times New Roman"/>
                          <a:cs typeface="Arial"/>
                        </a:rPr>
                        <a:t>Organizational restructuring</a:t>
                      </a:r>
                    </a:p>
                  </a:txBody>
                  <a:tcPr marL="73025" marR="73025" marT="0" marB="91440"/>
                </a:tc>
                <a:tc>
                  <a:txBody>
                    <a:bodyPr/>
                    <a:lstStyle/>
                    <a:p>
                      <a:pPr algn="just">
                        <a:spcAft>
                          <a:spcPts val="0"/>
                        </a:spcAft>
                      </a:pPr>
                      <a:r>
                        <a:rPr lang="en-GB" sz="2000" b="1" u="sng" kern="1200" dirty="0">
                          <a:solidFill>
                            <a:srgbClr val="000000"/>
                          </a:solidFill>
                          <a:latin typeface="Arial"/>
                          <a:ea typeface="Times New Roman"/>
                          <a:cs typeface="Arial"/>
                        </a:rPr>
                        <a:t>Prepare a briefing document for senior management </a:t>
                      </a:r>
                      <a:r>
                        <a:rPr lang="en-GB" sz="2000" dirty="0">
                          <a:solidFill>
                            <a:srgbClr val="000000"/>
                          </a:solidFill>
                          <a:latin typeface="Arial"/>
                          <a:ea typeface="Times New Roman"/>
                          <a:cs typeface="Arial"/>
                        </a:rPr>
                        <a:t>showing how the project is making a very important contribution to the goals of the business. </a:t>
                      </a:r>
                    </a:p>
                  </a:txBody>
                  <a:tcPr marL="73025" marR="73025" marT="0" marB="91440"/>
                </a:tc>
                <a:extLst>
                  <a:ext uri="{0D108BD9-81ED-4DB2-BD59-A6C34878D82A}">
                    <a16:rowId xmlns:a16="http://schemas.microsoft.com/office/drawing/2014/main" xmlns="" val="10001"/>
                  </a:ext>
                </a:extLst>
              </a:tr>
              <a:tr h="889523">
                <a:tc>
                  <a:txBody>
                    <a:bodyPr/>
                    <a:lstStyle/>
                    <a:p>
                      <a:pPr algn="l">
                        <a:spcAft>
                          <a:spcPts val="0"/>
                        </a:spcAft>
                      </a:pPr>
                      <a:r>
                        <a:rPr lang="en-GB" sz="2000" b="1" dirty="0">
                          <a:solidFill>
                            <a:srgbClr val="FF0000"/>
                          </a:solidFill>
                          <a:latin typeface="Arial"/>
                          <a:ea typeface="Times New Roman"/>
                          <a:cs typeface="Arial"/>
                        </a:rPr>
                        <a:t>Database performance</a:t>
                      </a:r>
                    </a:p>
                  </a:txBody>
                  <a:tcPr marL="73025" marR="73025" marT="0" marB="91440"/>
                </a:tc>
                <a:tc>
                  <a:txBody>
                    <a:bodyPr/>
                    <a:lstStyle/>
                    <a:p>
                      <a:pPr algn="just">
                        <a:spcAft>
                          <a:spcPts val="0"/>
                        </a:spcAft>
                      </a:pPr>
                      <a:r>
                        <a:rPr lang="en-GB" sz="2000" dirty="0">
                          <a:solidFill>
                            <a:srgbClr val="000000"/>
                          </a:solidFill>
                          <a:latin typeface="Arial"/>
                          <a:ea typeface="Times New Roman"/>
                          <a:cs typeface="Arial"/>
                        </a:rPr>
                        <a:t>Investigate the </a:t>
                      </a:r>
                      <a:r>
                        <a:rPr lang="en-GB" sz="2000" b="1" u="sng" kern="1200" dirty="0">
                          <a:solidFill>
                            <a:srgbClr val="000000"/>
                          </a:solidFill>
                          <a:latin typeface="Arial"/>
                          <a:ea typeface="Times New Roman"/>
                          <a:cs typeface="Arial"/>
                        </a:rPr>
                        <a:t>possibility of buying a higher-performance database</a:t>
                      </a:r>
                      <a:r>
                        <a:rPr lang="en-GB" sz="2000" dirty="0">
                          <a:solidFill>
                            <a:srgbClr val="000000"/>
                          </a:solidFill>
                          <a:latin typeface="Arial"/>
                          <a:ea typeface="Times New Roman"/>
                          <a:cs typeface="Arial"/>
                        </a:rPr>
                        <a:t>. </a:t>
                      </a:r>
                    </a:p>
                  </a:txBody>
                  <a:tcPr marL="73025" marR="73025" marT="0" marB="91440"/>
                </a:tc>
                <a:extLst>
                  <a:ext uri="{0D108BD9-81ED-4DB2-BD59-A6C34878D82A}">
                    <a16:rowId xmlns:a16="http://schemas.microsoft.com/office/drawing/2014/main" xmlns="" val="10002"/>
                  </a:ext>
                </a:extLst>
              </a:tr>
              <a:tr h="889523">
                <a:tc>
                  <a:txBody>
                    <a:bodyPr/>
                    <a:lstStyle/>
                    <a:p>
                      <a:pPr algn="l">
                        <a:spcAft>
                          <a:spcPts val="0"/>
                        </a:spcAft>
                      </a:pPr>
                      <a:r>
                        <a:rPr lang="en-GB" sz="2000" b="1" dirty="0">
                          <a:solidFill>
                            <a:srgbClr val="FF0000"/>
                          </a:solidFill>
                          <a:latin typeface="Arial"/>
                          <a:ea typeface="Times New Roman"/>
                          <a:cs typeface="Arial"/>
                        </a:rPr>
                        <a:t>Underestimated development time</a:t>
                      </a:r>
                    </a:p>
                  </a:txBody>
                  <a:tcPr marL="73025" marR="73025" marT="0" marB="91440"/>
                </a:tc>
                <a:tc>
                  <a:txBody>
                    <a:bodyPr/>
                    <a:lstStyle/>
                    <a:p>
                      <a:pPr algn="just">
                        <a:spcAft>
                          <a:spcPts val="0"/>
                        </a:spcAft>
                      </a:pPr>
                      <a:r>
                        <a:rPr lang="en-GB" sz="2000" b="1" u="sng" kern="1200" dirty="0">
                          <a:solidFill>
                            <a:srgbClr val="000000"/>
                          </a:solidFill>
                          <a:latin typeface="Arial"/>
                          <a:ea typeface="Times New Roman"/>
                          <a:cs typeface="Arial"/>
                        </a:rPr>
                        <a:t>Investigate buying-in components</a:t>
                      </a:r>
                      <a:r>
                        <a:rPr lang="en-GB" sz="2000" dirty="0">
                          <a:solidFill>
                            <a:srgbClr val="000000"/>
                          </a:solidFill>
                          <a:latin typeface="Arial"/>
                          <a:ea typeface="Times New Roman"/>
                          <a:cs typeface="Arial"/>
                        </a:rPr>
                        <a:t>; investigate use of </a:t>
                      </a:r>
                      <a:r>
                        <a:rPr lang="en-GB" sz="2000" b="1" u="sng" kern="1200" dirty="0">
                          <a:solidFill>
                            <a:srgbClr val="000000"/>
                          </a:solidFill>
                          <a:latin typeface="Arial"/>
                          <a:ea typeface="Times New Roman"/>
                          <a:cs typeface="Arial"/>
                        </a:rPr>
                        <a:t>a program generator</a:t>
                      </a:r>
                      <a:r>
                        <a:rPr lang="en-GB" sz="20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3"/>
                  </a:ext>
                </a:extLst>
              </a:tr>
            </a:tbl>
          </a:graphicData>
        </a:graphic>
      </p:graphicFrame>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GB" dirty="0"/>
              <a:t>4-Risk monitoring</a:t>
            </a:r>
          </a:p>
        </p:txBody>
      </p:sp>
      <p:sp>
        <p:nvSpPr>
          <p:cNvPr id="58371" name="Rectangle 3"/>
          <p:cNvSpPr>
            <a:spLocks noGrp="1" noChangeArrowheads="1"/>
          </p:cNvSpPr>
          <p:nvPr>
            <p:ph idx="1"/>
          </p:nvPr>
        </p:nvSpPr>
        <p:spPr>
          <a:xfrm>
            <a:off x="296214" y="1645276"/>
            <a:ext cx="8558012" cy="4420673"/>
          </a:xfrm>
        </p:spPr>
        <p:txBody>
          <a:bodyPr lIns="91797" tIns="45898" rIns="91797" bIns="45898"/>
          <a:lstStyle/>
          <a:p>
            <a:pPr algn="just"/>
            <a:r>
              <a:rPr lang="en-GB" b="1" u="sng" dirty="0">
                <a:solidFill>
                  <a:srgbClr val="FF0000"/>
                </a:solidFill>
              </a:rPr>
              <a:t>Assess/monitor each identified risks regularly</a:t>
            </a:r>
            <a:r>
              <a:rPr lang="en-GB" dirty="0"/>
              <a:t> to decide whether or not it is becoming less or more possible.</a:t>
            </a:r>
          </a:p>
          <a:p>
            <a:pPr algn="just"/>
            <a:r>
              <a:rPr lang="en-GB" dirty="0"/>
              <a:t>Also </a:t>
            </a:r>
            <a:r>
              <a:rPr lang="en-GB" b="1" u="sng" dirty="0">
                <a:solidFill>
                  <a:srgbClr val="FF0000"/>
                </a:solidFill>
              </a:rPr>
              <a:t>assess whether the effects of the risk</a:t>
            </a:r>
            <a:r>
              <a:rPr lang="en-GB" dirty="0"/>
              <a:t> have changed.</a:t>
            </a:r>
          </a:p>
          <a:p>
            <a:pPr algn="just"/>
            <a:r>
              <a:rPr lang="en-GB" b="1" u="sng" dirty="0">
                <a:solidFill>
                  <a:srgbClr val="FF0000"/>
                </a:solidFill>
              </a:rPr>
              <a:t>Each key risk should be discussed</a:t>
            </a:r>
            <a:r>
              <a:rPr lang="en-GB" dirty="0"/>
              <a:t> at management progress meetings.</a:t>
            </a: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70" y="274638"/>
            <a:ext cx="7629662" cy="1143000"/>
          </a:xfrm>
        </p:spPr>
        <p:txBody>
          <a:bodyPr/>
          <a:lstStyle/>
          <a:p>
            <a:r>
              <a:rPr lang="en-US" dirty="0"/>
              <a:t>Risk indicators</a:t>
            </a:r>
            <a:r>
              <a:rPr lang="en-GB" dirty="0"/>
              <a:t>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60188"/>
              </p:ext>
            </p:extLst>
          </p:nvPr>
        </p:nvGraphicFramePr>
        <p:xfrm>
          <a:off x="126521" y="1348627"/>
          <a:ext cx="8902460" cy="5363698"/>
        </p:xfrm>
        <a:graphic>
          <a:graphicData uri="http://schemas.openxmlformats.org/drawingml/2006/table">
            <a:tbl>
              <a:tblPr firstRow="1" bandRow="1">
                <a:tableStyleId>{5C22544A-7EE6-4342-B048-85BDC9FD1C3A}</a:tableStyleId>
              </a:tblPr>
              <a:tblGrid>
                <a:gridCol w="2626379">
                  <a:extLst>
                    <a:ext uri="{9D8B030D-6E8A-4147-A177-3AD203B41FA5}">
                      <a16:colId xmlns:a16="http://schemas.microsoft.com/office/drawing/2014/main" xmlns="" val="20000"/>
                    </a:ext>
                  </a:extLst>
                </a:gridCol>
                <a:gridCol w="6276081">
                  <a:extLst>
                    <a:ext uri="{9D8B030D-6E8A-4147-A177-3AD203B41FA5}">
                      <a16:colId xmlns:a16="http://schemas.microsoft.com/office/drawing/2014/main" xmlns="" val="20001"/>
                    </a:ext>
                  </a:extLst>
                </a:gridCol>
              </a:tblGrid>
              <a:tr h="628210">
                <a:tc>
                  <a:txBody>
                    <a:bodyPr/>
                    <a:lstStyle/>
                    <a:p>
                      <a:pPr algn="just">
                        <a:spcAft>
                          <a:spcPts val="0"/>
                        </a:spcAft>
                      </a:pPr>
                      <a:r>
                        <a:rPr lang="en-GB" sz="1800" b="1" dirty="0">
                          <a:solidFill>
                            <a:srgbClr val="000000"/>
                          </a:solidFill>
                          <a:latin typeface="Arial"/>
                          <a:ea typeface="Times New Roman"/>
                          <a:cs typeface="Arial"/>
                        </a:rPr>
                        <a:t>Risk type</a:t>
                      </a:r>
                    </a:p>
                  </a:txBody>
                  <a:tcPr marL="73025" marR="73025" marT="91440" marB="91440"/>
                </a:tc>
                <a:tc>
                  <a:txBody>
                    <a:bodyPr/>
                    <a:lstStyle/>
                    <a:p>
                      <a:pPr algn="just">
                        <a:spcAft>
                          <a:spcPts val="0"/>
                        </a:spcAft>
                      </a:pPr>
                      <a:r>
                        <a:rPr lang="en-GB" sz="1800" b="1" dirty="0">
                          <a:solidFill>
                            <a:srgbClr val="000000"/>
                          </a:solidFill>
                          <a:latin typeface="Arial"/>
                          <a:ea typeface="Times New Roman"/>
                          <a:cs typeface="Arial"/>
                        </a:rPr>
                        <a:t>Potential indicators</a:t>
                      </a:r>
                    </a:p>
                  </a:txBody>
                  <a:tcPr marL="73025" marR="73025" marT="91440" marB="91440"/>
                </a:tc>
                <a:extLst>
                  <a:ext uri="{0D108BD9-81ED-4DB2-BD59-A6C34878D82A}">
                    <a16:rowId xmlns:a16="http://schemas.microsoft.com/office/drawing/2014/main" xmlns="" val="10000"/>
                  </a:ext>
                </a:extLst>
              </a:tr>
              <a:tr h="897916">
                <a:tc>
                  <a:txBody>
                    <a:bodyPr/>
                    <a:lstStyle/>
                    <a:p>
                      <a:pPr algn="just">
                        <a:spcAft>
                          <a:spcPts val="0"/>
                        </a:spcAft>
                      </a:pPr>
                      <a:r>
                        <a:rPr lang="en-GB" sz="1800" b="1" dirty="0">
                          <a:solidFill>
                            <a:srgbClr val="FF0000"/>
                          </a:solidFill>
                          <a:latin typeface="Arial"/>
                          <a:ea typeface="Times New Roman"/>
                          <a:cs typeface="Arial"/>
                        </a:rPr>
                        <a:t>Estimation</a:t>
                      </a:r>
                    </a:p>
                  </a:txBody>
                  <a:tcPr marL="73025" marR="73025" marT="0" marB="91440"/>
                </a:tc>
                <a:tc>
                  <a:txBody>
                    <a:bodyPr/>
                    <a:lstStyle/>
                    <a:p>
                      <a:pPr algn="just">
                        <a:spcAft>
                          <a:spcPts val="0"/>
                        </a:spcAft>
                      </a:pPr>
                      <a:r>
                        <a:rPr lang="en-GB" sz="1800" b="1" u="sng" dirty="0">
                          <a:solidFill>
                            <a:srgbClr val="000000"/>
                          </a:solidFill>
                          <a:latin typeface="Arial"/>
                          <a:ea typeface="Times New Roman"/>
                          <a:cs typeface="Arial"/>
                        </a:rPr>
                        <a:t>Failure to meet agreed schedule (deviation from plan)</a:t>
                      </a:r>
                      <a:r>
                        <a:rPr lang="en-GB" sz="1800" dirty="0">
                          <a:solidFill>
                            <a:srgbClr val="000000"/>
                          </a:solidFill>
                          <a:latin typeface="Arial"/>
                          <a:ea typeface="Times New Roman"/>
                          <a:cs typeface="Arial"/>
                        </a:rPr>
                        <a:t>;</a:t>
                      </a:r>
                    </a:p>
                    <a:p>
                      <a:pPr algn="just">
                        <a:spcAft>
                          <a:spcPts val="0"/>
                        </a:spcAft>
                      </a:pPr>
                      <a:r>
                        <a:rPr lang="en-GB" sz="1800" dirty="0">
                          <a:solidFill>
                            <a:srgbClr val="000000"/>
                          </a:solidFill>
                          <a:latin typeface="Arial"/>
                          <a:ea typeface="Times New Roman"/>
                          <a:cs typeface="Arial"/>
                        </a:rPr>
                        <a:t>Failure to remove the </a:t>
                      </a:r>
                      <a:r>
                        <a:rPr lang="en-GB" sz="1800" b="1" u="sng" kern="1200" dirty="0">
                          <a:solidFill>
                            <a:srgbClr val="000000"/>
                          </a:solidFill>
                          <a:latin typeface="Arial"/>
                          <a:ea typeface="Times New Roman"/>
                          <a:cs typeface="Arial"/>
                        </a:rPr>
                        <a:t>defects reported before</a:t>
                      </a:r>
                      <a:r>
                        <a:rPr lang="en-GB" sz="18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1"/>
                  </a:ext>
                </a:extLst>
              </a:tr>
              <a:tr h="638017">
                <a:tc>
                  <a:txBody>
                    <a:bodyPr/>
                    <a:lstStyle/>
                    <a:p>
                      <a:pPr algn="just">
                        <a:spcAft>
                          <a:spcPts val="0"/>
                        </a:spcAft>
                      </a:pPr>
                      <a:r>
                        <a:rPr lang="en-GB" sz="1800" b="1" dirty="0">
                          <a:solidFill>
                            <a:srgbClr val="FF0000"/>
                          </a:solidFill>
                          <a:latin typeface="Arial"/>
                          <a:ea typeface="Times New Roman"/>
                          <a:cs typeface="Arial"/>
                        </a:rPr>
                        <a:t>Organizational</a:t>
                      </a:r>
                    </a:p>
                  </a:txBody>
                  <a:tcPr marL="73025" marR="73025" marT="0" marB="91440"/>
                </a:tc>
                <a:tc>
                  <a:txBody>
                    <a:bodyPr/>
                    <a:lstStyle/>
                    <a:p>
                      <a:pPr algn="just">
                        <a:spcAft>
                          <a:spcPts val="0"/>
                        </a:spcAft>
                      </a:pPr>
                      <a:r>
                        <a:rPr lang="en-GB" sz="1800" b="1" u="sng" kern="1200" dirty="0">
                          <a:solidFill>
                            <a:srgbClr val="000000"/>
                          </a:solidFill>
                          <a:latin typeface="Arial"/>
                          <a:ea typeface="Times New Roman"/>
                          <a:cs typeface="Arial"/>
                        </a:rPr>
                        <a:t>Organizational gossip</a:t>
                      </a:r>
                      <a:r>
                        <a:rPr lang="en-GB" sz="1800" dirty="0">
                          <a:solidFill>
                            <a:srgbClr val="000000"/>
                          </a:solidFill>
                          <a:latin typeface="Arial"/>
                          <a:ea typeface="Times New Roman"/>
                          <a:cs typeface="Arial"/>
                        </a:rPr>
                        <a:t>;</a:t>
                      </a:r>
                    </a:p>
                    <a:p>
                      <a:pPr algn="just">
                        <a:spcAft>
                          <a:spcPts val="0"/>
                        </a:spcAft>
                      </a:pPr>
                      <a:r>
                        <a:rPr lang="en-GB" sz="1800" b="1" u="sng" kern="1200" dirty="0">
                          <a:solidFill>
                            <a:srgbClr val="000000"/>
                          </a:solidFill>
                          <a:latin typeface="Arial"/>
                          <a:ea typeface="Times New Roman"/>
                          <a:cs typeface="Arial"/>
                        </a:rPr>
                        <a:t>Lack of action</a:t>
                      </a:r>
                      <a:r>
                        <a:rPr lang="en-GB" sz="1800" dirty="0">
                          <a:solidFill>
                            <a:srgbClr val="000000"/>
                          </a:solidFill>
                          <a:latin typeface="Arial"/>
                          <a:ea typeface="Times New Roman"/>
                          <a:cs typeface="Arial"/>
                        </a:rPr>
                        <a:t> by senior management.</a:t>
                      </a:r>
                    </a:p>
                  </a:txBody>
                  <a:tcPr marL="73025" marR="73025" marT="0" marB="91440"/>
                </a:tc>
                <a:extLst>
                  <a:ext uri="{0D108BD9-81ED-4DB2-BD59-A6C34878D82A}">
                    <a16:rowId xmlns:a16="http://schemas.microsoft.com/office/drawing/2014/main" xmlns="" val="10002"/>
                  </a:ext>
                </a:extLst>
              </a:tr>
              <a:tr h="821506">
                <a:tc>
                  <a:txBody>
                    <a:bodyPr/>
                    <a:lstStyle/>
                    <a:p>
                      <a:pPr algn="just">
                        <a:spcAft>
                          <a:spcPts val="0"/>
                        </a:spcAft>
                      </a:pPr>
                      <a:r>
                        <a:rPr lang="en-GB" sz="1800" b="1" dirty="0">
                          <a:solidFill>
                            <a:srgbClr val="FF0000"/>
                          </a:solidFill>
                          <a:latin typeface="Arial"/>
                          <a:ea typeface="Times New Roman"/>
                          <a:cs typeface="Arial"/>
                        </a:rPr>
                        <a:t>People</a:t>
                      </a:r>
                    </a:p>
                  </a:txBody>
                  <a:tcPr marL="73025" marR="73025" marT="0" marB="91440"/>
                </a:tc>
                <a:tc>
                  <a:txBody>
                    <a:bodyPr/>
                    <a:lstStyle/>
                    <a:p>
                      <a:pPr algn="just">
                        <a:spcAft>
                          <a:spcPts val="0"/>
                        </a:spcAft>
                      </a:pPr>
                      <a:r>
                        <a:rPr lang="en-GB" sz="1800" b="1" u="sng" kern="1200" dirty="0">
                          <a:solidFill>
                            <a:srgbClr val="000000"/>
                          </a:solidFill>
                          <a:latin typeface="Arial"/>
                          <a:ea typeface="Times New Roman"/>
                          <a:cs typeface="Arial"/>
                        </a:rPr>
                        <a:t>Poor staff morale</a:t>
                      </a:r>
                      <a:r>
                        <a:rPr lang="en-GB" sz="1800" dirty="0">
                          <a:solidFill>
                            <a:srgbClr val="000000"/>
                          </a:solidFill>
                          <a:latin typeface="Arial"/>
                          <a:ea typeface="Times New Roman"/>
                          <a:cs typeface="Arial"/>
                        </a:rPr>
                        <a:t>; poor relationships amongst team members; high staff turnover.</a:t>
                      </a:r>
                    </a:p>
                  </a:txBody>
                  <a:tcPr marL="73025" marR="73025" marT="0" marB="91440"/>
                </a:tc>
                <a:extLst>
                  <a:ext uri="{0D108BD9-81ED-4DB2-BD59-A6C34878D82A}">
                    <a16:rowId xmlns:a16="http://schemas.microsoft.com/office/drawing/2014/main" xmlns="" val="10003"/>
                  </a:ext>
                </a:extLst>
              </a:tr>
              <a:tr h="638017">
                <a:tc>
                  <a:txBody>
                    <a:bodyPr/>
                    <a:lstStyle/>
                    <a:p>
                      <a:pPr algn="just">
                        <a:spcAft>
                          <a:spcPts val="0"/>
                        </a:spcAft>
                      </a:pPr>
                      <a:r>
                        <a:rPr lang="en-GB" sz="1800" b="1" dirty="0">
                          <a:solidFill>
                            <a:srgbClr val="FF0000"/>
                          </a:solidFill>
                          <a:latin typeface="Arial"/>
                          <a:ea typeface="Times New Roman"/>
                          <a:cs typeface="Arial"/>
                        </a:rPr>
                        <a:t>Requirements</a:t>
                      </a:r>
                    </a:p>
                  </a:txBody>
                  <a:tcPr marL="73025" marR="73025" marT="0" marB="91440"/>
                </a:tc>
                <a:tc>
                  <a:txBody>
                    <a:bodyPr/>
                    <a:lstStyle/>
                    <a:p>
                      <a:pPr algn="just">
                        <a:spcAft>
                          <a:spcPts val="0"/>
                        </a:spcAft>
                      </a:pPr>
                      <a:r>
                        <a:rPr lang="en-GB" sz="1800" b="1" u="sng" dirty="0">
                          <a:solidFill>
                            <a:srgbClr val="000000"/>
                          </a:solidFill>
                          <a:latin typeface="Arial"/>
                          <a:ea typeface="Times New Roman"/>
                          <a:cs typeface="Arial"/>
                        </a:rPr>
                        <a:t>Many requirements change</a:t>
                      </a:r>
                      <a:r>
                        <a:rPr lang="en-GB" sz="1800" dirty="0">
                          <a:solidFill>
                            <a:srgbClr val="000000"/>
                          </a:solidFill>
                          <a:latin typeface="Arial"/>
                          <a:ea typeface="Times New Roman"/>
                          <a:cs typeface="Arial"/>
                        </a:rPr>
                        <a:t> requests;</a:t>
                      </a:r>
                    </a:p>
                    <a:p>
                      <a:pPr algn="just">
                        <a:spcAft>
                          <a:spcPts val="0"/>
                        </a:spcAft>
                      </a:pPr>
                      <a:r>
                        <a:rPr lang="en-GB" sz="1800" b="1" u="sng" kern="1200" dirty="0">
                          <a:solidFill>
                            <a:srgbClr val="000000"/>
                          </a:solidFill>
                          <a:latin typeface="Arial"/>
                          <a:ea typeface="Times New Roman"/>
                          <a:cs typeface="Arial"/>
                        </a:rPr>
                        <a:t>Customer complaints</a:t>
                      </a:r>
                      <a:r>
                        <a:rPr lang="en-GB" sz="18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4"/>
                  </a:ext>
                </a:extLst>
              </a:tr>
              <a:tr h="821506">
                <a:tc>
                  <a:txBody>
                    <a:bodyPr/>
                    <a:lstStyle/>
                    <a:p>
                      <a:pPr algn="just">
                        <a:spcAft>
                          <a:spcPts val="0"/>
                        </a:spcAft>
                      </a:pPr>
                      <a:r>
                        <a:rPr lang="en-GB" sz="1800" b="1" dirty="0">
                          <a:solidFill>
                            <a:srgbClr val="FF0000"/>
                          </a:solidFill>
                          <a:latin typeface="Arial"/>
                          <a:ea typeface="Times New Roman"/>
                          <a:cs typeface="Arial"/>
                        </a:rPr>
                        <a:t>Technology</a:t>
                      </a:r>
                    </a:p>
                  </a:txBody>
                  <a:tcPr marL="73025" marR="73025" marT="0" marB="91440"/>
                </a:tc>
                <a:tc>
                  <a:txBody>
                    <a:bodyPr/>
                    <a:lstStyle/>
                    <a:p>
                      <a:pPr algn="just">
                        <a:spcAft>
                          <a:spcPts val="0"/>
                        </a:spcAft>
                      </a:pPr>
                      <a:r>
                        <a:rPr lang="en-GB" sz="1800" b="1" u="sng" kern="1200" dirty="0">
                          <a:solidFill>
                            <a:srgbClr val="000000"/>
                          </a:solidFill>
                          <a:latin typeface="Arial"/>
                          <a:ea typeface="Times New Roman"/>
                          <a:cs typeface="Arial"/>
                        </a:rPr>
                        <a:t>Late delivery of hardware or support software</a:t>
                      </a:r>
                      <a:r>
                        <a:rPr lang="en-GB" sz="1800" dirty="0">
                          <a:solidFill>
                            <a:srgbClr val="000000"/>
                          </a:solidFill>
                          <a:latin typeface="Arial"/>
                          <a:ea typeface="Times New Roman"/>
                          <a:cs typeface="Arial"/>
                        </a:rPr>
                        <a:t>;</a:t>
                      </a:r>
                    </a:p>
                    <a:p>
                      <a:pPr algn="just">
                        <a:spcAft>
                          <a:spcPts val="0"/>
                        </a:spcAft>
                      </a:pPr>
                      <a:r>
                        <a:rPr lang="en-GB" sz="1800" dirty="0">
                          <a:solidFill>
                            <a:srgbClr val="000000"/>
                          </a:solidFill>
                          <a:latin typeface="Arial"/>
                          <a:ea typeface="Times New Roman"/>
                          <a:cs typeface="Arial"/>
                        </a:rPr>
                        <a:t>Many reported and observed </a:t>
                      </a:r>
                      <a:r>
                        <a:rPr lang="en-GB" sz="1800" b="1" u="sng" kern="1200" dirty="0">
                          <a:solidFill>
                            <a:srgbClr val="000000"/>
                          </a:solidFill>
                          <a:latin typeface="Arial"/>
                          <a:ea typeface="Times New Roman"/>
                          <a:cs typeface="Arial"/>
                        </a:rPr>
                        <a:t>technology problems</a:t>
                      </a:r>
                      <a:r>
                        <a:rPr lang="en-GB" sz="18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5"/>
                  </a:ext>
                </a:extLst>
              </a:tr>
              <a:tr h="906051">
                <a:tc>
                  <a:txBody>
                    <a:bodyPr/>
                    <a:lstStyle/>
                    <a:p>
                      <a:pPr algn="just">
                        <a:spcAft>
                          <a:spcPts val="0"/>
                        </a:spcAft>
                      </a:pPr>
                      <a:r>
                        <a:rPr lang="en-GB" sz="1800" b="1" dirty="0">
                          <a:solidFill>
                            <a:srgbClr val="FF0000"/>
                          </a:solidFill>
                          <a:latin typeface="Arial"/>
                          <a:ea typeface="Times New Roman"/>
                          <a:cs typeface="Arial"/>
                        </a:rPr>
                        <a:t>Tools</a:t>
                      </a:r>
                    </a:p>
                  </a:txBody>
                  <a:tcPr marL="73025" marR="73025" marT="0" marB="91440"/>
                </a:tc>
                <a:tc>
                  <a:txBody>
                    <a:bodyPr/>
                    <a:lstStyle/>
                    <a:p>
                      <a:pPr algn="just">
                        <a:spcAft>
                          <a:spcPts val="0"/>
                        </a:spcAft>
                      </a:pPr>
                      <a:r>
                        <a:rPr lang="en-GB" sz="1800" dirty="0">
                          <a:solidFill>
                            <a:srgbClr val="000000"/>
                          </a:solidFill>
                          <a:latin typeface="Arial"/>
                          <a:ea typeface="Times New Roman"/>
                          <a:cs typeface="Arial"/>
                        </a:rPr>
                        <a:t>Unwillingness by team members </a:t>
                      </a:r>
                      <a:r>
                        <a:rPr lang="en-GB" sz="1800" b="1" u="sng" kern="1200" dirty="0">
                          <a:solidFill>
                            <a:srgbClr val="000000"/>
                          </a:solidFill>
                          <a:latin typeface="Arial"/>
                          <a:ea typeface="Times New Roman"/>
                          <a:cs typeface="Arial"/>
                        </a:rPr>
                        <a:t>to use tools</a:t>
                      </a:r>
                      <a:r>
                        <a:rPr lang="en-GB" sz="1800" dirty="0">
                          <a:solidFill>
                            <a:srgbClr val="000000"/>
                          </a:solidFill>
                          <a:latin typeface="Arial"/>
                          <a:ea typeface="Times New Roman"/>
                          <a:cs typeface="Arial"/>
                        </a:rPr>
                        <a:t>;</a:t>
                      </a:r>
                    </a:p>
                    <a:p>
                      <a:pPr algn="just">
                        <a:spcAft>
                          <a:spcPts val="0"/>
                        </a:spcAft>
                      </a:pPr>
                      <a:r>
                        <a:rPr lang="en-GB" sz="1800" b="1" u="sng" kern="1200" dirty="0">
                          <a:solidFill>
                            <a:srgbClr val="000000"/>
                          </a:solidFill>
                          <a:latin typeface="Arial"/>
                          <a:ea typeface="Times New Roman"/>
                          <a:cs typeface="Arial"/>
                        </a:rPr>
                        <a:t>Complaints about CASE tools</a:t>
                      </a:r>
                      <a:r>
                        <a:rPr lang="en-GB" sz="1800" dirty="0">
                          <a:solidFill>
                            <a:srgbClr val="000000"/>
                          </a:solidFill>
                          <a:latin typeface="Arial"/>
                          <a:ea typeface="Times New Roman"/>
                          <a:cs typeface="Arial"/>
                        </a:rPr>
                        <a:t>;</a:t>
                      </a:r>
                    </a:p>
                    <a:p>
                      <a:pPr algn="just">
                        <a:spcAft>
                          <a:spcPts val="0"/>
                        </a:spcAft>
                      </a:pPr>
                      <a:r>
                        <a:rPr lang="en-GB" sz="1800" b="1" u="sng" kern="1200" dirty="0">
                          <a:solidFill>
                            <a:srgbClr val="000000"/>
                          </a:solidFill>
                          <a:latin typeface="Arial"/>
                          <a:ea typeface="Times New Roman"/>
                          <a:cs typeface="Arial"/>
                        </a:rPr>
                        <a:t>Demands for higher-powered workstations</a:t>
                      </a:r>
                      <a:r>
                        <a:rPr lang="en-GB" sz="1800" dirty="0">
                          <a:solidFill>
                            <a:srgbClr val="000000"/>
                          </a:solidFill>
                          <a:latin typeface="Arial"/>
                          <a:ea typeface="Times New Roman"/>
                          <a:cs typeface="Arial"/>
                        </a:rPr>
                        <a:t>.</a:t>
                      </a:r>
                    </a:p>
                  </a:txBody>
                  <a:tcPr marL="73025" marR="73025" marT="0" marB="91440"/>
                </a:tc>
                <a:extLst>
                  <a:ext uri="{0D108BD9-81ED-4DB2-BD59-A6C34878D82A}">
                    <a16:rowId xmlns:a16="http://schemas.microsoft.com/office/drawing/2014/main" xmlns="" val="10006"/>
                  </a:ext>
                </a:extLst>
              </a:tr>
            </a:tbl>
          </a:graphicData>
        </a:graphic>
      </p:graphicFrame>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04F77CF-3EC2-40B9-A1E5-DE7A0263FB6E}"/>
              </a:ext>
            </a:extLst>
          </p:cNvPr>
          <p:cNvPicPr>
            <a:picLocks noChangeAspect="1"/>
          </p:cNvPicPr>
          <p:nvPr/>
        </p:nvPicPr>
        <p:blipFill>
          <a:blip r:embed="rId2"/>
          <a:stretch>
            <a:fillRect/>
          </a:stretch>
        </p:blipFill>
        <p:spPr>
          <a:xfrm>
            <a:off x="13574" y="1453487"/>
            <a:ext cx="9144000" cy="4859697"/>
          </a:xfrm>
          <a:prstGeom prst="rect">
            <a:avLst/>
          </a:prstGeom>
        </p:spPr>
      </p:pic>
      <p:sp>
        <p:nvSpPr>
          <p:cNvPr id="8" name="Rectangle 7">
            <a:extLst>
              <a:ext uri="{FF2B5EF4-FFF2-40B4-BE49-F238E27FC236}">
                <a16:creationId xmlns:a16="http://schemas.microsoft.com/office/drawing/2014/main" xmlns="" id="{A504D111-1E6E-45D2-9C8E-F1A9B46832F9}"/>
              </a:ext>
            </a:extLst>
          </p:cNvPr>
          <p:cNvSpPr/>
          <p:nvPr/>
        </p:nvSpPr>
        <p:spPr>
          <a:xfrm>
            <a:off x="334297" y="544816"/>
            <a:ext cx="5991440" cy="461665"/>
          </a:xfrm>
          <a:prstGeom prst="rect">
            <a:avLst/>
          </a:prstGeom>
        </p:spPr>
        <p:txBody>
          <a:bodyPr wrap="square">
            <a:spAutoFit/>
          </a:bodyPr>
          <a:lstStyle/>
          <a:p>
            <a:r>
              <a:rPr lang="en-US" sz="2400" b="1" dirty="0">
                <a:solidFill>
                  <a:schemeClr val="tx1">
                    <a:lumMod val="95000"/>
                    <a:lumOff val="5000"/>
                  </a:schemeClr>
                </a:solidFill>
                <a:latin typeface="Arial"/>
                <a:ea typeface="ＭＳ Ｐゴシック" charset="-128"/>
                <a:cs typeface="Arial"/>
              </a:rPr>
              <a:t>Using Decision Trees for Risk Analysis</a:t>
            </a:r>
          </a:p>
        </p:txBody>
      </p:sp>
      <p:sp>
        <p:nvSpPr>
          <p:cNvPr id="9" name="Rectangle 8">
            <a:extLst>
              <a:ext uri="{FF2B5EF4-FFF2-40B4-BE49-F238E27FC236}">
                <a16:creationId xmlns:a16="http://schemas.microsoft.com/office/drawing/2014/main" xmlns="" id="{54A2E565-D95F-492E-909B-12FE38DEF24C}"/>
              </a:ext>
            </a:extLst>
          </p:cNvPr>
          <p:cNvSpPr/>
          <p:nvPr/>
        </p:nvSpPr>
        <p:spPr>
          <a:xfrm>
            <a:off x="211467" y="6352019"/>
            <a:ext cx="9144000" cy="369332"/>
          </a:xfrm>
          <a:prstGeom prst="rect">
            <a:avLst/>
          </a:prstGeom>
        </p:spPr>
        <p:txBody>
          <a:bodyPr wrap="square">
            <a:spAutoFit/>
          </a:bodyPr>
          <a:lstStyle/>
          <a:p>
            <a:r>
              <a:rPr lang="en-US" dirty="0">
                <a:hlinkClick r:id="rId3"/>
              </a:rPr>
              <a:t>https://www.youtube.com/watch?v=-f5I99Q9hwY</a:t>
            </a:r>
            <a:endParaRPr lang="en-US" dirty="0"/>
          </a:p>
        </p:txBody>
      </p:sp>
    </p:spTree>
    <p:extLst>
      <p:ext uri="{BB962C8B-B14F-4D97-AF65-F5344CB8AC3E}">
        <p14:creationId xmlns:p14="http://schemas.microsoft.com/office/powerpoint/2010/main" val="150017762"/>
      </p:ext>
    </p:extLst>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5714" name="Picture 5">
            <a:extLst>
              <a:ext uri="{FF2B5EF4-FFF2-40B4-BE49-F238E27FC236}">
                <a16:creationId xmlns:a16="http://schemas.microsoft.com/office/drawing/2014/main" xmlns="" id="{C496F38B-AD86-4F9E-9303-ED59CB1C2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789" y="2472675"/>
            <a:ext cx="6941967" cy="421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7" name="Rectangle 1">
            <a:extLst>
              <a:ext uri="{FF2B5EF4-FFF2-40B4-BE49-F238E27FC236}">
                <a16:creationId xmlns:a16="http://schemas.microsoft.com/office/drawing/2014/main" xmlns="" id="{75BC5F2C-EE4A-4E56-9FBC-0F34F64D47F2}"/>
              </a:ext>
            </a:extLst>
          </p:cNvPr>
          <p:cNvSpPr>
            <a:spLocks noGrp="1" noChangeArrowheads="1"/>
          </p:cNvSpPr>
          <p:nvPr>
            <p:ph type="title"/>
          </p:nvPr>
        </p:nvSpPr>
        <p:spPr>
          <a:xfrm>
            <a:off x="342900" y="274364"/>
            <a:ext cx="7293232" cy="522154"/>
          </a:xfrm>
        </p:spPr>
        <p:txBody>
          <a:bodyPr/>
          <a:lstStyle/>
          <a:p>
            <a:pPr fontAlgn="auto">
              <a:spcAft>
                <a:spcPts val="0"/>
              </a:spcAft>
              <a:defRPr/>
            </a:pPr>
            <a:r>
              <a:rPr lang="en-GB" altLang="en-US" dirty="0">
                <a:solidFill>
                  <a:schemeClr val="tx1">
                    <a:lumMod val="95000"/>
                    <a:lumOff val="5000"/>
                  </a:schemeClr>
                </a:solidFill>
              </a:rPr>
              <a:t>Risk Management Activities</a:t>
            </a:r>
          </a:p>
        </p:txBody>
      </p:sp>
      <p:sp>
        <p:nvSpPr>
          <p:cNvPr id="115716" name="Rectangle 2">
            <a:extLst>
              <a:ext uri="{FF2B5EF4-FFF2-40B4-BE49-F238E27FC236}">
                <a16:creationId xmlns:a16="http://schemas.microsoft.com/office/drawing/2014/main" xmlns="" id="{5DB25812-C971-444D-9688-44F0A55A18DC}"/>
              </a:ext>
            </a:extLst>
          </p:cNvPr>
          <p:cNvSpPr>
            <a:spLocks noGrp="1" noChangeArrowheads="1"/>
          </p:cNvSpPr>
          <p:nvPr>
            <p:ph idx="1"/>
          </p:nvPr>
        </p:nvSpPr>
        <p:spPr>
          <a:xfrm>
            <a:off x="37394" y="814254"/>
            <a:ext cx="8423552" cy="1377655"/>
          </a:xfrm>
        </p:spPr>
        <p:txBody>
          <a:bodyPr/>
          <a:lstStyle/>
          <a:p>
            <a:r>
              <a:rPr lang="en-GB" altLang="en-US" sz="2800" b="1" dirty="0">
                <a:solidFill>
                  <a:srgbClr val="FF0000"/>
                </a:solidFill>
              </a:rPr>
              <a:t>Example of risk exposure/arise calculation</a:t>
            </a:r>
          </a:p>
          <a:p>
            <a:pPr lvl="1"/>
            <a:r>
              <a:rPr lang="en-GB" altLang="en-US" dirty="0"/>
              <a:t>PU: prob. of unwanted result</a:t>
            </a:r>
          </a:p>
          <a:p>
            <a:pPr lvl="1"/>
            <a:r>
              <a:rPr lang="en-GB" altLang="en-US" dirty="0"/>
              <a:t>LU: lost if the unwanted result observed</a:t>
            </a:r>
          </a:p>
        </p:txBody>
      </p:sp>
      <p:sp>
        <p:nvSpPr>
          <p:cNvPr id="2" name="Rectangle 1">
            <a:extLst>
              <a:ext uri="{FF2B5EF4-FFF2-40B4-BE49-F238E27FC236}">
                <a16:creationId xmlns:a16="http://schemas.microsoft.com/office/drawing/2014/main" xmlns="" id="{1B1E3657-B61A-48E3-8FFB-E6CF87D1EE51}"/>
              </a:ext>
            </a:extLst>
          </p:cNvPr>
          <p:cNvSpPr/>
          <p:nvPr/>
        </p:nvSpPr>
        <p:spPr>
          <a:xfrm rot="5400000">
            <a:off x="5847680" y="3599074"/>
            <a:ext cx="5440634" cy="1077218"/>
          </a:xfrm>
          <a:prstGeom prst="rect">
            <a:avLst/>
          </a:prstGeom>
        </p:spPr>
        <p:txBody>
          <a:bodyPr wrap="square">
            <a:spAutoFit/>
          </a:bodyPr>
          <a:lstStyle/>
          <a:p>
            <a:pPr algn="ctr"/>
            <a:r>
              <a:rPr lang="en-US" sz="1600" b="1" dirty="0">
                <a:solidFill>
                  <a:srgbClr val="222222"/>
                </a:solidFill>
                <a:highlight>
                  <a:srgbClr val="FFFF00"/>
                </a:highlight>
                <a:latin typeface="arial" panose="020B0604020202020204" pitchFamily="34" charset="0"/>
              </a:rPr>
              <a:t>REGRESSION TESTING is defined as a type of software testing to confirm that a </a:t>
            </a:r>
            <a:r>
              <a:rPr lang="en-US" sz="1600" b="1" u="sng" dirty="0">
                <a:solidFill>
                  <a:srgbClr val="222222"/>
                </a:solidFill>
                <a:highlight>
                  <a:srgbClr val="FFFF00"/>
                </a:highlight>
                <a:latin typeface="arial" panose="020B0604020202020204" pitchFamily="34" charset="0"/>
              </a:rPr>
              <a:t>recent program/code change has not adversely affected</a:t>
            </a:r>
            <a:r>
              <a:rPr lang="en-US" sz="1600" b="1" dirty="0">
                <a:solidFill>
                  <a:srgbClr val="222222"/>
                </a:solidFill>
                <a:highlight>
                  <a:srgbClr val="FFFF00"/>
                </a:highlight>
                <a:latin typeface="arial" panose="020B0604020202020204" pitchFamily="34" charset="0"/>
              </a:rPr>
              <a:t> existing features.</a:t>
            </a:r>
            <a:endParaRPr lang="en-US" sz="1600" b="1" dirty="0">
              <a:highlight>
                <a:srgbClr val="FFFF00"/>
              </a:highlight>
            </a:endParaRPr>
          </a:p>
        </p:txBody>
      </p:sp>
      <p:cxnSp>
        <p:nvCxnSpPr>
          <p:cNvPr id="4" name="Straight Arrow Connector 3">
            <a:extLst>
              <a:ext uri="{FF2B5EF4-FFF2-40B4-BE49-F238E27FC236}">
                <a16:creationId xmlns:a16="http://schemas.microsoft.com/office/drawing/2014/main" xmlns="" id="{1C3D513B-4FBB-4EAC-8F19-69BB61D4B050}"/>
              </a:ext>
            </a:extLst>
          </p:cNvPr>
          <p:cNvCxnSpPr>
            <a:cxnSpLocks/>
          </p:cNvCxnSpPr>
          <p:nvPr/>
        </p:nvCxnSpPr>
        <p:spPr>
          <a:xfrm flipV="1">
            <a:off x="3716618" y="5782235"/>
            <a:ext cx="779929" cy="1008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xmlns="" id="{499AA06A-F019-4AC2-B64B-10F612647ED2}"/>
              </a:ext>
            </a:extLst>
          </p:cNvPr>
          <p:cNvCxnSpPr>
            <a:cxnSpLocks/>
          </p:cNvCxnSpPr>
          <p:nvPr/>
        </p:nvCxnSpPr>
        <p:spPr>
          <a:xfrm flipV="1">
            <a:off x="3795400" y="5262282"/>
            <a:ext cx="779929" cy="1008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xmlns="" id="{5EFB47FD-D4C4-415A-BFFA-D69AF8280483}"/>
              </a:ext>
            </a:extLst>
          </p:cNvPr>
          <p:cNvCxnSpPr>
            <a:cxnSpLocks/>
          </p:cNvCxnSpPr>
          <p:nvPr/>
        </p:nvCxnSpPr>
        <p:spPr>
          <a:xfrm flipV="1">
            <a:off x="3716618" y="6239718"/>
            <a:ext cx="779929" cy="1008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xmlns="" id="{FF58FA62-ED92-4776-927C-4405E020835C}"/>
              </a:ext>
            </a:extLst>
          </p:cNvPr>
          <p:cNvGrpSpPr/>
          <p:nvPr/>
        </p:nvGrpSpPr>
        <p:grpSpPr>
          <a:xfrm>
            <a:off x="-72437" y="2529556"/>
            <a:ext cx="2184972" cy="1694919"/>
            <a:chOff x="4449223" y="150126"/>
            <a:chExt cx="2184972" cy="1694919"/>
          </a:xfrm>
        </p:grpSpPr>
        <p:cxnSp>
          <p:nvCxnSpPr>
            <p:cNvPr id="9" name="Straight Arrow Connector 8">
              <a:extLst>
                <a:ext uri="{FF2B5EF4-FFF2-40B4-BE49-F238E27FC236}">
                  <a16:creationId xmlns:a16="http://schemas.microsoft.com/office/drawing/2014/main" xmlns="" id="{1A3D009E-58F3-44ED-B214-304ABE4636E8}"/>
                </a:ext>
              </a:extLst>
            </p:cNvPr>
            <p:cNvCxnSpPr/>
            <p:nvPr/>
          </p:nvCxnSpPr>
          <p:spPr>
            <a:xfrm flipH="1">
              <a:off x="5264524" y="373545"/>
              <a:ext cx="336176" cy="5270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xmlns="" id="{3B04755E-B642-4521-8199-8986305A67C0}"/>
                </a:ext>
              </a:extLst>
            </p:cNvPr>
            <p:cNvCxnSpPr>
              <a:cxnSpLocks/>
            </p:cNvCxnSpPr>
            <p:nvPr/>
          </p:nvCxnSpPr>
          <p:spPr>
            <a:xfrm>
              <a:off x="5577107" y="412356"/>
              <a:ext cx="489248" cy="488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xmlns="" id="{CD45662C-1ACF-4884-8FF7-A8FAAA791F69}"/>
                </a:ext>
              </a:extLst>
            </p:cNvPr>
            <p:cNvSpPr txBox="1"/>
            <p:nvPr/>
          </p:nvSpPr>
          <p:spPr>
            <a:xfrm>
              <a:off x="4449223" y="862035"/>
              <a:ext cx="1183341" cy="523220"/>
            </a:xfrm>
            <a:prstGeom prst="rect">
              <a:avLst/>
            </a:prstGeom>
            <a:noFill/>
          </p:spPr>
          <p:txBody>
            <a:bodyPr wrap="square" rtlCol="0">
              <a:spAutoFit/>
            </a:bodyPr>
            <a:lstStyle/>
            <a:p>
              <a:pPr algn="ctr"/>
              <a:r>
                <a:rPr lang="en-US" sz="1400" b="1" dirty="0">
                  <a:solidFill>
                    <a:srgbClr val="FF0000"/>
                  </a:solidFill>
                </a:rPr>
                <a:t>There is</a:t>
              </a:r>
            </a:p>
            <a:p>
              <a:pPr algn="ctr"/>
              <a:r>
                <a:rPr lang="en-US" sz="1400" b="1" dirty="0">
                  <a:solidFill>
                    <a:srgbClr val="FF0000"/>
                  </a:solidFill>
                </a:rPr>
                <a:t> </a:t>
              </a:r>
              <a:r>
                <a:rPr lang="en-US" sz="1400" b="1" dirty="0" err="1">
                  <a:solidFill>
                    <a:srgbClr val="FF0000"/>
                  </a:solidFill>
                </a:rPr>
                <a:t>ctitical</a:t>
              </a:r>
              <a:r>
                <a:rPr lang="en-US" sz="1400" b="1" dirty="0">
                  <a:solidFill>
                    <a:srgbClr val="FF0000"/>
                  </a:solidFill>
                </a:rPr>
                <a:t> fault</a:t>
              </a:r>
            </a:p>
          </p:txBody>
        </p:sp>
        <p:sp>
          <p:nvSpPr>
            <p:cNvPr id="21" name="TextBox 20">
              <a:extLst>
                <a:ext uri="{FF2B5EF4-FFF2-40B4-BE49-F238E27FC236}">
                  <a16:creationId xmlns:a16="http://schemas.microsoft.com/office/drawing/2014/main" xmlns="" id="{923A66E5-3FE4-4691-B094-761B019F96AF}"/>
                </a:ext>
              </a:extLst>
            </p:cNvPr>
            <p:cNvSpPr txBox="1"/>
            <p:nvPr/>
          </p:nvSpPr>
          <p:spPr>
            <a:xfrm>
              <a:off x="5441858" y="875710"/>
              <a:ext cx="1192337" cy="523220"/>
            </a:xfrm>
            <a:prstGeom prst="rect">
              <a:avLst/>
            </a:prstGeom>
            <a:noFill/>
          </p:spPr>
          <p:txBody>
            <a:bodyPr wrap="square" rtlCol="0">
              <a:spAutoFit/>
            </a:bodyPr>
            <a:lstStyle/>
            <a:p>
              <a:pPr algn="ctr"/>
              <a:r>
                <a:rPr lang="en-US" sz="1400" b="1" dirty="0">
                  <a:solidFill>
                    <a:srgbClr val="FF0000"/>
                  </a:solidFill>
                </a:rPr>
                <a:t>NO</a:t>
              </a:r>
            </a:p>
            <a:p>
              <a:pPr algn="ctr"/>
              <a:r>
                <a:rPr lang="en-US" sz="1400" b="1" dirty="0">
                  <a:solidFill>
                    <a:srgbClr val="FF0000"/>
                  </a:solidFill>
                </a:rPr>
                <a:t> </a:t>
              </a:r>
              <a:r>
                <a:rPr lang="en-US" sz="1400" b="1" dirty="0" err="1">
                  <a:solidFill>
                    <a:srgbClr val="FF0000"/>
                  </a:solidFill>
                </a:rPr>
                <a:t>ctitical</a:t>
              </a:r>
              <a:r>
                <a:rPr lang="en-US" sz="1400" b="1" dirty="0">
                  <a:solidFill>
                    <a:srgbClr val="FF0000"/>
                  </a:solidFill>
                </a:rPr>
                <a:t> fault</a:t>
              </a:r>
            </a:p>
          </p:txBody>
        </p:sp>
        <p:sp>
          <p:nvSpPr>
            <p:cNvPr id="18" name="TextBox 17">
              <a:extLst>
                <a:ext uri="{FF2B5EF4-FFF2-40B4-BE49-F238E27FC236}">
                  <a16:creationId xmlns:a16="http://schemas.microsoft.com/office/drawing/2014/main" xmlns="" id="{6BBD0328-A18D-420F-BABE-8873E37DD0BA}"/>
                </a:ext>
              </a:extLst>
            </p:cNvPr>
            <p:cNvSpPr txBox="1"/>
            <p:nvPr/>
          </p:nvSpPr>
          <p:spPr>
            <a:xfrm>
              <a:off x="5080342" y="150126"/>
              <a:ext cx="1141916" cy="307777"/>
            </a:xfrm>
            <a:prstGeom prst="rect">
              <a:avLst/>
            </a:prstGeom>
            <a:noFill/>
          </p:spPr>
          <p:txBody>
            <a:bodyPr wrap="none" rtlCol="0">
              <a:spAutoFit/>
            </a:bodyPr>
            <a:lstStyle/>
            <a:p>
              <a:r>
                <a:rPr lang="en-US" sz="1400" b="1" dirty="0">
                  <a:solidFill>
                    <a:srgbClr val="FF0000"/>
                  </a:solidFill>
                </a:rPr>
                <a:t>CONDITIONS</a:t>
              </a:r>
              <a:endParaRPr lang="en-US" sz="2000" b="1" dirty="0">
                <a:solidFill>
                  <a:srgbClr val="FF0000"/>
                </a:solidFill>
              </a:endParaRPr>
            </a:p>
          </p:txBody>
        </p:sp>
        <p:cxnSp>
          <p:nvCxnSpPr>
            <p:cNvPr id="19" name="Straight Arrow Connector 18">
              <a:extLst>
                <a:ext uri="{FF2B5EF4-FFF2-40B4-BE49-F238E27FC236}">
                  <a16:creationId xmlns:a16="http://schemas.microsoft.com/office/drawing/2014/main" xmlns="" id="{9A0894D5-32E0-4AE9-8250-B61EA8AA82CA}"/>
                </a:ext>
              </a:extLst>
            </p:cNvPr>
            <p:cNvCxnSpPr/>
            <p:nvPr/>
          </p:nvCxnSpPr>
          <p:spPr>
            <a:xfrm flipH="1">
              <a:off x="4714358" y="1318038"/>
              <a:ext cx="336176" cy="52700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xmlns="" id="{14DC45FD-DD2C-49CD-BE8E-DBE2369E7464}"/>
                </a:ext>
              </a:extLst>
            </p:cNvPr>
            <p:cNvCxnSpPr>
              <a:cxnSpLocks/>
            </p:cNvCxnSpPr>
            <p:nvPr/>
          </p:nvCxnSpPr>
          <p:spPr>
            <a:xfrm>
              <a:off x="5026941" y="1356849"/>
              <a:ext cx="489248" cy="48819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cxnSp>
        <p:nvCxnSpPr>
          <p:cNvPr id="25" name="Straight Arrow Connector 24">
            <a:extLst>
              <a:ext uri="{FF2B5EF4-FFF2-40B4-BE49-F238E27FC236}">
                <a16:creationId xmlns:a16="http://schemas.microsoft.com/office/drawing/2014/main" xmlns="" id="{2F2B2C87-4B2E-49CC-9F84-B22A5DB1822A}"/>
              </a:ext>
            </a:extLst>
          </p:cNvPr>
          <p:cNvCxnSpPr>
            <a:cxnSpLocks/>
          </p:cNvCxnSpPr>
          <p:nvPr/>
        </p:nvCxnSpPr>
        <p:spPr>
          <a:xfrm>
            <a:off x="4731090" y="5342587"/>
            <a:ext cx="444184" cy="67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xmlns="" id="{2302474E-6F9B-4855-94A0-ABF1677ABF18}"/>
              </a:ext>
            </a:extLst>
          </p:cNvPr>
          <p:cNvCxnSpPr>
            <a:cxnSpLocks/>
          </p:cNvCxnSpPr>
          <p:nvPr/>
        </p:nvCxnSpPr>
        <p:spPr>
          <a:xfrm>
            <a:off x="4832893" y="5784472"/>
            <a:ext cx="444184" cy="67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xmlns="" id="{48478FB5-3B4D-4A06-A5A4-49755E0E04FF}"/>
              </a:ext>
            </a:extLst>
          </p:cNvPr>
          <p:cNvCxnSpPr>
            <a:cxnSpLocks/>
          </p:cNvCxnSpPr>
          <p:nvPr/>
        </p:nvCxnSpPr>
        <p:spPr>
          <a:xfrm>
            <a:off x="4750164" y="6283422"/>
            <a:ext cx="444184" cy="67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xmlns="" id="{4298B8DA-8747-44CC-86AF-E6C8DCAC00DD}"/>
              </a:ext>
            </a:extLst>
          </p:cNvPr>
          <p:cNvSpPr/>
          <p:nvPr/>
        </p:nvSpPr>
        <p:spPr>
          <a:xfrm>
            <a:off x="-72437" y="4224624"/>
            <a:ext cx="503664" cy="307777"/>
          </a:xfrm>
          <a:prstGeom prst="rect">
            <a:avLst/>
          </a:prstGeom>
        </p:spPr>
        <p:txBody>
          <a:bodyPr wrap="square">
            <a:spAutoFit/>
          </a:bodyPr>
          <a:lstStyle/>
          <a:p>
            <a:r>
              <a:rPr lang="en-US" sz="1400" b="1" dirty="0">
                <a:solidFill>
                  <a:srgbClr val="FF0000"/>
                </a:solidFill>
              </a:rPr>
              <a:t>Find</a:t>
            </a:r>
          </a:p>
        </p:txBody>
      </p:sp>
      <p:sp>
        <p:nvSpPr>
          <p:cNvPr id="23" name="Rectangle 22">
            <a:extLst>
              <a:ext uri="{FF2B5EF4-FFF2-40B4-BE49-F238E27FC236}">
                <a16:creationId xmlns:a16="http://schemas.microsoft.com/office/drawing/2014/main" xmlns="" id="{B40DE2EA-2395-4049-B3CC-E4CE7E19873E}"/>
              </a:ext>
            </a:extLst>
          </p:cNvPr>
          <p:cNvSpPr/>
          <p:nvPr/>
        </p:nvSpPr>
        <p:spPr>
          <a:xfrm>
            <a:off x="720256" y="4212172"/>
            <a:ext cx="503664" cy="523220"/>
          </a:xfrm>
          <a:prstGeom prst="rect">
            <a:avLst/>
          </a:prstGeom>
        </p:spPr>
        <p:txBody>
          <a:bodyPr wrap="square">
            <a:spAutoFit/>
          </a:bodyPr>
          <a:lstStyle/>
          <a:p>
            <a:r>
              <a:rPr lang="en-US" sz="1400" b="1" dirty="0">
                <a:solidFill>
                  <a:srgbClr val="FF0000"/>
                </a:solidFill>
              </a:rPr>
              <a:t>Not</a:t>
            </a:r>
          </a:p>
          <a:p>
            <a:r>
              <a:rPr lang="en-US" sz="1400" b="1" dirty="0">
                <a:solidFill>
                  <a:srgbClr val="FF0000"/>
                </a:solidFill>
              </a:rPr>
              <a:t>Find</a:t>
            </a:r>
          </a:p>
        </p:txBody>
      </p:sp>
    </p:spTree>
    <p:extLst>
      <p:ext uri="{BB962C8B-B14F-4D97-AF65-F5344CB8AC3E}">
        <p14:creationId xmlns:p14="http://schemas.microsoft.com/office/powerpoint/2010/main" val="3458250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noFill/>
          <a:ln/>
        </p:spPr>
        <p:txBody>
          <a:bodyPr lIns="90840" tIns="44623" rIns="90840" bIns="44623"/>
          <a:lstStyle/>
          <a:p>
            <a:r>
              <a:rPr lang="en-GB" dirty="0"/>
              <a:t>Software project management</a:t>
            </a:r>
          </a:p>
        </p:txBody>
      </p:sp>
      <p:sp>
        <p:nvSpPr>
          <p:cNvPr id="8194" name="Rectangle 2"/>
          <p:cNvSpPr>
            <a:spLocks noGrp="1" noChangeArrowheads="1"/>
          </p:cNvSpPr>
          <p:nvPr>
            <p:ph idx="1"/>
          </p:nvPr>
        </p:nvSpPr>
        <p:spPr>
          <a:xfrm>
            <a:off x="279779" y="1600200"/>
            <a:ext cx="8580886" cy="4525963"/>
          </a:xfrm>
          <a:noFill/>
          <a:ln/>
        </p:spPr>
        <p:txBody>
          <a:bodyPr lIns="90840" tIns="44623" rIns="90840" bIns="44623"/>
          <a:lstStyle/>
          <a:p>
            <a:pPr algn="just"/>
            <a:r>
              <a:rPr lang="en-GB" dirty="0"/>
              <a:t>It involves </a:t>
            </a:r>
            <a:r>
              <a:rPr lang="en-GB" u="sng" dirty="0">
                <a:solidFill>
                  <a:srgbClr val="FF0000"/>
                </a:solidFill>
              </a:rPr>
              <a:t>a set of activities to finish a planned software project</a:t>
            </a:r>
            <a:r>
              <a:rPr lang="en-GB" dirty="0">
                <a:solidFill>
                  <a:srgbClr val="FF0000"/>
                </a:solidFill>
              </a:rPr>
              <a:t> </a:t>
            </a:r>
            <a:r>
              <a:rPr lang="en-GB" b="1" dirty="0"/>
              <a:t>on </a:t>
            </a:r>
            <a:r>
              <a:rPr lang="en-GB" b="1" u="sng" dirty="0"/>
              <a:t>time</a:t>
            </a:r>
            <a:r>
              <a:rPr lang="en-GB" dirty="0"/>
              <a:t> and </a:t>
            </a:r>
            <a:r>
              <a:rPr lang="en-GB" b="1" dirty="0"/>
              <a:t>on </a:t>
            </a:r>
            <a:r>
              <a:rPr lang="en-GB" b="1" u="sng" dirty="0"/>
              <a:t>schedule</a:t>
            </a:r>
            <a:r>
              <a:rPr lang="en-GB" dirty="0"/>
              <a:t> and in </a:t>
            </a:r>
            <a:r>
              <a:rPr lang="en-GB" b="1" dirty="0"/>
              <a:t>according to the </a:t>
            </a:r>
            <a:br>
              <a:rPr lang="en-GB" b="1" dirty="0"/>
            </a:br>
            <a:r>
              <a:rPr lang="en-GB" b="1" u="sng" dirty="0"/>
              <a:t>requirements</a:t>
            </a:r>
            <a:r>
              <a:rPr lang="en-GB" dirty="0"/>
              <a:t> of the organisations.</a:t>
            </a:r>
          </a:p>
          <a:p>
            <a:pPr algn="just"/>
            <a:r>
              <a:rPr lang="en-GB" u="sng" dirty="0">
                <a:solidFill>
                  <a:srgbClr val="FF0000"/>
                </a:solidFill>
              </a:rPr>
              <a:t>Project management</a:t>
            </a:r>
            <a:r>
              <a:rPr lang="en-GB" dirty="0"/>
              <a:t> is </a:t>
            </a:r>
            <a:r>
              <a:rPr lang="en-GB" b="1" u="sng" dirty="0"/>
              <a:t>needed</a:t>
            </a:r>
            <a:r>
              <a:rPr lang="tr-TR" b="1" u="sng" dirty="0"/>
              <a:t>/</a:t>
            </a:r>
            <a:r>
              <a:rPr lang="tr-TR" b="1" u="sng" dirty="0" err="1"/>
              <a:t>important</a:t>
            </a:r>
            <a:endParaRPr lang="tr-TR" b="1" u="sng" dirty="0"/>
          </a:p>
          <a:p>
            <a:pPr lvl="1" algn="just"/>
            <a:r>
              <a:rPr lang="tr-TR" sz="2400" dirty="0"/>
              <a:t>B</a:t>
            </a:r>
            <a:r>
              <a:rPr lang="en-GB" sz="2400" dirty="0" err="1"/>
              <a:t>ecause</a:t>
            </a:r>
            <a:r>
              <a:rPr lang="en-GB" sz="2400" dirty="0"/>
              <a:t> software development is </a:t>
            </a:r>
            <a:r>
              <a:rPr lang="en-GB" sz="2400" b="1" dirty="0"/>
              <a:t>always related with </a:t>
            </a:r>
            <a:r>
              <a:rPr lang="en-GB" sz="2400" b="1" u="sng" dirty="0"/>
              <a:t>budget</a:t>
            </a:r>
            <a:r>
              <a:rPr lang="en-GB" sz="2400" b="1" dirty="0"/>
              <a:t> </a:t>
            </a:r>
            <a:r>
              <a:rPr lang="en-GB" sz="2400" dirty="0"/>
              <a:t>and</a:t>
            </a:r>
            <a:r>
              <a:rPr lang="en-GB" sz="2400" b="1" dirty="0"/>
              <a:t> </a:t>
            </a:r>
            <a:r>
              <a:rPr lang="en-GB" sz="2400" b="1" u="sng" dirty="0"/>
              <a:t>schedule</a:t>
            </a:r>
            <a:r>
              <a:rPr lang="en-GB" sz="2400" b="1" dirty="0"/>
              <a:t> </a:t>
            </a:r>
            <a:r>
              <a:rPr lang="en-GB" sz="2400" b="1" u="sng" dirty="0"/>
              <a:t>constraints</a:t>
            </a:r>
            <a:r>
              <a:rPr lang="en-GB" sz="2400" dirty="0"/>
              <a:t> that are set by the organisation when developing the software.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Unvan 1">
            <a:extLst>
              <a:ext uri="{FF2B5EF4-FFF2-40B4-BE49-F238E27FC236}">
                <a16:creationId xmlns:a16="http://schemas.microsoft.com/office/drawing/2014/main" xmlns="" id="{E2A4491E-0C49-43A0-8634-CBEB3BC44E7A}"/>
              </a:ext>
            </a:extLst>
          </p:cNvPr>
          <p:cNvSpPr>
            <a:spLocks noGrp="1" noChangeArrowheads="1"/>
          </p:cNvSpPr>
          <p:nvPr>
            <p:ph type="title"/>
          </p:nvPr>
        </p:nvSpPr>
        <p:spPr/>
        <p:txBody>
          <a:bodyPr/>
          <a:lstStyle/>
          <a:p>
            <a:pPr fontAlgn="auto">
              <a:spcAft>
                <a:spcPts val="0"/>
              </a:spcAft>
              <a:defRPr/>
            </a:pPr>
            <a:r>
              <a:rPr lang="tr-TR" altLang="en-US">
                <a:solidFill>
                  <a:schemeClr val="tx1">
                    <a:lumMod val="95000"/>
                    <a:lumOff val="5000"/>
                  </a:schemeClr>
                </a:solidFill>
              </a:rPr>
              <a:t>Risk Registers &amp; Risk Matrix</a:t>
            </a:r>
            <a:endParaRPr lang="en-US" altLang="en-US">
              <a:solidFill>
                <a:schemeClr val="tx1">
                  <a:lumMod val="95000"/>
                  <a:lumOff val="5000"/>
                </a:schemeClr>
              </a:solidFill>
            </a:endParaRPr>
          </a:p>
        </p:txBody>
      </p:sp>
      <p:sp>
        <p:nvSpPr>
          <p:cNvPr id="117763" name="Content Placeholder 3">
            <a:extLst>
              <a:ext uri="{FF2B5EF4-FFF2-40B4-BE49-F238E27FC236}">
                <a16:creationId xmlns:a16="http://schemas.microsoft.com/office/drawing/2014/main" xmlns="" id="{4376FCE5-C0EE-4E29-ADFE-10AAE39F1859}"/>
              </a:ext>
            </a:extLst>
          </p:cNvPr>
          <p:cNvSpPr>
            <a:spLocks noGrp="1" noChangeArrowheads="1"/>
          </p:cNvSpPr>
          <p:nvPr>
            <p:ph idx="1"/>
          </p:nvPr>
        </p:nvSpPr>
        <p:spPr/>
        <p:txBody>
          <a:bodyPr/>
          <a:lstStyle/>
          <a:p>
            <a:endParaRPr lang="en-US" altLang="en-US"/>
          </a:p>
        </p:txBody>
      </p:sp>
      <p:pic>
        <p:nvPicPr>
          <p:cNvPr id="117764" name="Picture 2" descr="risk matrix software project ile ilgili görsel sonucu">
            <a:extLst>
              <a:ext uri="{FF2B5EF4-FFF2-40B4-BE49-F238E27FC236}">
                <a16:creationId xmlns:a16="http://schemas.microsoft.com/office/drawing/2014/main" xmlns="" id="{D17ED5DA-E5CB-4CA2-A51B-BFE4F6E91A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263"/>
            <a:ext cx="9144000" cy="628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039017"/>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95595"/>
            <a:ext cx="8229600" cy="1143000"/>
          </a:xfrm>
        </p:spPr>
        <p:txBody>
          <a:bodyPr/>
          <a:lstStyle/>
          <a:p>
            <a:pPr algn="ctr"/>
            <a:r>
              <a:rPr lang="en-US" dirty="0"/>
              <a:t>Managing people</a:t>
            </a:r>
          </a:p>
        </p:txBody>
      </p:sp>
    </p:spTree>
    <p:extLst>
      <p:ext uri="{BB962C8B-B14F-4D97-AF65-F5344CB8AC3E}">
        <p14:creationId xmlns:p14="http://schemas.microsoft.com/office/powerpoint/2010/main" val="1480364693"/>
      </p:ext>
    </p:extLst>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lIns="90840" tIns="44623" rIns="90840" bIns="44623"/>
          <a:lstStyle/>
          <a:p>
            <a:r>
              <a:rPr lang="en-GB" dirty="0"/>
              <a:t>Managing people</a:t>
            </a:r>
          </a:p>
        </p:txBody>
      </p:sp>
      <p:sp>
        <p:nvSpPr>
          <p:cNvPr id="8195" name="Rectangle 3"/>
          <p:cNvSpPr>
            <a:spLocks noGrp="1" noChangeArrowheads="1"/>
          </p:cNvSpPr>
          <p:nvPr>
            <p:ph idx="1"/>
          </p:nvPr>
        </p:nvSpPr>
        <p:spPr>
          <a:xfrm>
            <a:off x="191069" y="1600200"/>
            <a:ext cx="8755037" cy="4525963"/>
          </a:xfrm>
          <a:noFill/>
          <a:ln/>
        </p:spPr>
        <p:txBody>
          <a:bodyPr lIns="90840" tIns="44623" rIns="90840" bIns="44623"/>
          <a:lstStyle/>
          <a:p>
            <a:pPr algn="just"/>
            <a:r>
              <a:rPr lang="en-GB" b="1" u="sng" dirty="0">
                <a:solidFill>
                  <a:srgbClr val="FF0000"/>
                </a:solidFill>
              </a:rPr>
              <a:t>People are </a:t>
            </a:r>
            <a:r>
              <a:rPr lang="en-GB" dirty="0"/>
              <a:t>an organisation’s most </a:t>
            </a:r>
            <a:r>
              <a:rPr lang="en-GB" b="1" u="sng" dirty="0">
                <a:solidFill>
                  <a:srgbClr val="FF0000"/>
                </a:solidFill>
              </a:rPr>
              <a:t>important assets</a:t>
            </a:r>
            <a:r>
              <a:rPr lang="en-GB" dirty="0"/>
              <a:t>.</a:t>
            </a:r>
          </a:p>
          <a:p>
            <a:pPr algn="just"/>
            <a:r>
              <a:rPr lang="en-GB" dirty="0"/>
              <a:t>The </a:t>
            </a:r>
            <a:r>
              <a:rPr lang="en-GB" b="1" u="sng" dirty="0">
                <a:solidFill>
                  <a:srgbClr val="FF0000"/>
                </a:solidFill>
              </a:rPr>
              <a:t>tasks of a manager</a:t>
            </a:r>
            <a:r>
              <a:rPr lang="en-GB" dirty="0"/>
              <a:t> are essentially </a:t>
            </a:r>
            <a:r>
              <a:rPr lang="en-GB" b="1" u="sng" dirty="0">
                <a:solidFill>
                  <a:srgbClr val="FF0000"/>
                </a:solidFill>
              </a:rPr>
              <a:t>people-oriented</a:t>
            </a:r>
            <a:r>
              <a:rPr lang="en-GB" dirty="0"/>
              <a:t>.</a:t>
            </a:r>
          </a:p>
          <a:p>
            <a:pPr lvl="1" algn="just"/>
            <a:r>
              <a:rPr lang="en-US" dirty="0"/>
              <a:t>Management will be difficult without understanding people. </a:t>
            </a:r>
          </a:p>
          <a:p>
            <a:pPr algn="just"/>
            <a:r>
              <a:rPr lang="en-US" b="1" u="sng" dirty="0">
                <a:solidFill>
                  <a:srgbClr val="FF0000"/>
                </a:solidFill>
              </a:rPr>
              <a:t>Failure in managing people</a:t>
            </a:r>
            <a:r>
              <a:rPr lang="en-US" b="1" dirty="0">
                <a:solidFill>
                  <a:srgbClr val="FF0000"/>
                </a:solidFill>
              </a:rPr>
              <a:t> </a:t>
            </a:r>
            <a:r>
              <a:rPr lang="en-US" dirty="0"/>
              <a:t>makes a significant contribution </a:t>
            </a:r>
            <a:r>
              <a:rPr lang="en-US" b="1" u="sng" dirty="0"/>
              <a:t>to the failure of the project</a:t>
            </a:r>
            <a:r>
              <a:rPr lang="en-US" dirty="0"/>
              <a:t>.</a:t>
            </a:r>
            <a:endParaRPr lang="en-GB"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lIns="90840" tIns="44623" rIns="90840" bIns="44623"/>
          <a:lstStyle/>
          <a:p>
            <a:r>
              <a:rPr lang="en-GB" dirty="0"/>
              <a:t>People management factors</a:t>
            </a:r>
          </a:p>
        </p:txBody>
      </p:sp>
      <p:sp>
        <p:nvSpPr>
          <p:cNvPr id="10243" name="Rectangle 3"/>
          <p:cNvSpPr>
            <a:spLocks noGrp="1" noChangeArrowheads="1"/>
          </p:cNvSpPr>
          <p:nvPr>
            <p:ph idx="1"/>
          </p:nvPr>
        </p:nvSpPr>
        <p:spPr>
          <a:xfrm>
            <a:off x="387349" y="1466850"/>
            <a:ext cx="8467859" cy="5207000"/>
          </a:xfrm>
          <a:noFill/>
          <a:ln/>
        </p:spPr>
        <p:txBody>
          <a:bodyPr lIns="90840" tIns="44623" rIns="90840" bIns="44623"/>
          <a:lstStyle/>
          <a:p>
            <a:pPr algn="just">
              <a:lnSpc>
                <a:spcPct val="90000"/>
              </a:lnSpc>
            </a:pPr>
            <a:r>
              <a:rPr lang="en-GB" sz="2400" b="1" dirty="0">
                <a:solidFill>
                  <a:srgbClr val="FF0000"/>
                </a:solidFill>
              </a:rPr>
              <a:t>Consistency</a:t>
            </a:r>
          </a:p>
          <a:p>
            <a:pPr lvl="1" algn="just">
              <a:lnSpc>
                <a:spcPct val="90000"/>
              </a:lnSpc>
            </a:pPr>
            <a:r>
              <a:rPr lang="en-GB" b="1" dirty="0"/>
              <a:t>Team</a:t>
            </a:r>
            <a:r>
              <a:rPr lang="en-GB" sz="1800" dirty="0"/>
              <a:t> </a:t>
            </a:r>
            <a:r>
              <a:rPr lang="en-GB" b="1" dirty="0"/>
              <a:t>members should all be </a:t>
            </a:r>
            <a:r>
              <a:rPr lang="en-GB" b="1" u="sng" dirty="0">
                <a:solidFill>
                  <a:schemeClr val="accent1"/>
                </a:solidFill>
              </a:rPr>
              <a:t>treated equally</a:t>
            </a:r>
            <a:r>
              <a:rPr lang="en-US" dirty="0"/>
              <a:t>! </a:t>
            </a:r>
          </a:p>
          <a:p>
            <a:pPr lvl="1" algn="just">
              <a:lnSpc>
                <a:spcPct val="90000"/>
              </a:lnSpc>
            </a:pPr>
            <a:r>
              <a:rPr lang="en-GB" b="1" dirty="0"/>
              <a:t>Should </a:t>
            </a:r>
            <a:r>
              <a:rPr lang="en-GB" sz="2000" dirty="0"/>
              <a:t>no favourites or discrimination in team members (</a:t>
            </a:r>
            <a:r>
              <a:rPr lang="en-GB" sz="1600" dirty="0" err="1">
                <a:solidFill>
                  <a:srgbClr val="FFC000"/>
                </a:solidFill>
              </a:rPr>
              <a:t>favoriler</a:t>
            </a:r>
            <a:r>
              <a:rPr lang="en-GB" sz="1600" dirty="0">
                <a:solidFill>
                  <a:srgbClr val="FFC000"/>
                </a:solidFill>
              </a:rPr>
              <a:t>/</a:t>
            </a:r>
            <a:r>
              <a:rPr lang="en-GB" sz="1600" dirty="0" err="1">
                <a:solidFill>
                  <a:srgbClr val="FFC000"/>
                </a:solidFill>
              </a:rPr>
              <a:t>ayrımcılık</a:t>
            </a:r>
            <a:r>
              <a:rPr lang="en-GB" sz="1600" dirty="0">
                <a:solidFill>
                  <a:srgbClr val="FFC000"/>
                </a:solidFill>
              </a:rPr>
              <a:t> </a:t>
            </a:r>
            <a:r>
              <a:rPr lang="en-GB" sz="1600" dirty="0" err="1">
                <a:solidFill>
                  <a:srgbClr val="FFC000"/>
                </a:solidFill>
              </a:rPr>
              <a:t>olmamalı</a:t>
            </a:r>
            <a:r>
              <a:rPr lang="en-GB" dirty="0"/>
              <a:t>)</a:t>
            </a:r>
            <a:r>
              <a:rPr lang="en-GB" sz="2000" dirty="0"/>
              <a:t>.</a:t>
            </a:r>
          </a:p>
          <a:p>
            <a:pPr algn="just">
              <a:lnSpc>
                <a:spcPct val="90000"/>
              </a:lnSpc>
            </a:pPr>
            <a:r>
              <a:rPr lang="en-GB" b="1" dirty="0">
                <a:solidFill>
                  <a:srgbClr val="FF0000"/>
                </a:solidFill>
              </a:rPr>
              <a:t>Respect</a:t>
            </a:r>
          </a:p>
          <a:p>
            <a:pPr lvl="1" algn="just">
              <a:lnSpc>
                <a:spcPct val="90000"/>
              </a:lnSpc>
            </a:pPr>
            <a:r>
              <a:rPr lang="en-GB" b="1" dirty="0"/>
              <a:t>Different team members may have </a:t>
            </a:r>
            <a:r>
              <a:rPr lang="en-GB" b="1" u="sng" dirty="0">
                <a:solidFill>
                  <a:schemeClr val="accent1"/>
                </a:solidFill>
              </a:rPr>
              <a:t>different skills</a:t>
            </a:r>
            <a:r>
              <a:rPr lang="en-GB" sz="2000" dirty="0"/>
              <a:t> and these differences </a:t>
            </a:r>
            <a:r>
              <a:rPr lang="en-GB" b="1" u="sng" dirty="0">
                <a:solidFill>
                  <a:schemeClr val="accent1"/>
                </a:solidFill>
              </a:rPr>
              <a:t>should be respected</a:t>
            </a:r>
            <a:r>
              <a:rPr lang="en-GB" sz="2000" dirty="0"/>
              <a:t>.</a:t>
            </a:r>
          </a:p>
          <a:p>
            <a:pPr algn="just">
              <a:lnSpc>
                <a:spcPct val="90000"/>
              </a:lnSpc>
            </a:pPr>
            <a:r>
              <a:rPr lang="en-GB" b="1" dirty="0">
                <a:solidFill>
                  <a:srgbClr val="FF0000"/>
                </a:solidFill>
              </a:rPr>
              <a:t>Inclusion</a:t>
            </a:r>
          </a:p>
          <a:p>
            <a:pPr lvl="1" algn="just">
              <a:lnSpc>
                <a:spcPct val="90000"/>
              </a:lnSpc>
            </a:pPr>
            <a:r>
              <a:rPr lang="en-GB" sz="2000" b="1" dirty="0"/>
              <a:t>Involve all team members</a:t>
            </a:r>
            <a:r>
              <a:rPr lang="en-GB" sz="2000" dirty="0"/>
              <a:t> and make sure that </a:t>
            </a:r>
            <a:r>
              <a:rPr lang="en-GB" b="1" u="sng" dirty="0">
                <a:solidFill>
                  <a:schemeClr val="accent1"/>
                </a:solidFill>
              </a:rPr>
              <a:t>people’s opinions are considered</a:t>
            </a:r>
            <a:r>
              <a:rPr lang="en-GB" sz="2000" dirty="0"/>
              <a:t> and </a:t>
            </a:r>
            <a:r>
              <a:rPr lang="en-GB" b="1" u="sng" dirty="0">
                <a:solidFill>
                  <a:schemeClr val="accent1"/>
                </a:solidFill>
              </a:rPr>
              <a:t>have a value</a:t>
            </a:r>
            <a:r>
              <a:rPr lang="en-GB" sz="2000" dirty="0"/>
              <a:t>.</a:t>
            </a:r>
          </a:p>
          <a:p>
            <a:pPr algn="just">
              <a:lnSpc>
                <a:spcPct val="90000"/>
              </a:lnSpc>
            </a:pPr>
            <a:r>
              <a:rPr lang="en-GB" b="1" dirty="0">
                <a:solidFill>
                  <a:srgbClr val="FF0000"/>
                </a:solidFill>
              </a:rPr>
              <a:t>Honesty</a:t>
            </a:r>
          </a:p>
          <a:p>
            <a:pPr lvl="1" algn="just">
              <a:lnSpc>
                <a:spcPct val="90000"/>
              </a:lnSpc>
            </a:pPr>
            <a:r>
              <a:rPr lang="en-GB" b="1" dirty="0"/>
              <a:t>You</a:t>
            </a:r>
            <a:r>
              <a:rPr lang="en-GB" sz="2000" dirty="0"/>
              <a:t> </a:t>
            </a:r>
            <a:r>
              <a:rPr lang="en-GB" b="1" dirty="0"/>
              <a:t>should </a:t>
            </a:r>
            <a:r>
              <a:rPr lang="en-GB" b="1" u="sng" dirty="0">
                <a:solidFill>
                  <a:schemeClr val="accent1"/>
                </a:solidFill>
              </a:rPr>
              <a:t>always be honest</a:t>
            </a:r>
            <a:r>
              <a:rPr lang="en-GB" sz="2000" dirty="0"/>
              <a:t> about:</a:t>
            </a:r>
          </a:p>
          <a:p>
            <a:pPr lvl="2" algn="just">
              <a:lnSpc>
                <a:spcPct val="90000"/>
              </a:lnSpc>
            </a:pPr>
            <a:r>
              <a:rPr lang="en-GB" dirty="0"/>
              <a:t>what is going well and</a:t>
            </a:r>
          </a:p>
          <a:p>
            <a:pPr lvl="2" algn="just">
              <a:lnSpc>
                <a:spcPct val="90000"/>
              </a:lnSpc>
            </a:pPr>
            <a:r>
              <a:rPr lang="en-GB" dirty="0"/>
              <a:t>what is going bad in the project.</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Motivating people</a:t>
            </a:r>
          </a:p>
        </p:txBody>
      </p:sp>
      <p:sp>
        <p:nvSpPr>
          <p:cNvPr id="90115" name="Rectangle 3"/>
          <p:cNvSpPr>
            <a:spLocks noGrp="1" noChangeArrowheads="1"/>
          </p:cNvSpPr>
          <p:nvPr>
            <p:ph idx="1"/>
          </p:nvPr>
        </p:nvSpPr>
        <p:spPr>
          <a:xfrm>
            <a:off x="321971" y="1488225"/>
            <a:ext cx="8405771" cy="5044337"/>
          </a:xfrm>
        </p:spPr>
        <p:txBody>
          <a:bodyPr/>
          <a:lstStyle/>
          <a:p>
            <a:pPr algn="just">
              <a:lnSpc>
                <a:spcPct val="90000"/>
              </a:lnSpc>
            </a:pPr>
            <a:r>
              <a:rPr lang="en-GB" sz="2000" b="1" dirty="0">
                <a:solidFill>
                  <a:srgbClr val="FF0000"/>
                </a:solidFill>
              </a:rPr>
              <a:t>An important role of a manager </a:t>
            </a:r>
            <a:r>
              <a:rPr lang="en-GB" sz="2000" dirty="0"/>
              <a:t>is to </a:t>
            </a:r>
            <a:r>
              <a:rPr lang="en-GB" sz="2000" b="1" u="sng" dirty="0">
                <a:solidFill>
                  <a:schemeClr val="accent1"/>
                </a:solidFill>
              </a:rPr>
              <a:t>motivate the people</a:t>
            </a:r>
            <a:r>
              <a:rPr lang="en-GB" sz="2000" dirty="0"/>
              <a:t> working on a project.</a:t>
            </a:r>
          </a:p>
          <a:p>
            <a:pPr algn="just">
              <a:lnSpc>
                <a:spcPct val="90000"/>
              </a:lnSpc>
            </a:pPr>
            <a:r>
              <a:rPr lang="en-GB" sz="2000" b="1" dirty="0">
                <a:solidFill>
                  <a:srgbClr val="FF0000"/>
                </a:solidFill>
              </a:rPr>
              <a:t>Motivation </a:t>
            </a:r>
            <a:r>
              <a:rPr lang="en-GB" sz="2000" dirty="0"/>
              <a:t>means</a:t>
            </a:r>
            <a:r>
              <a:rPr lang="en-GB" sz="2000" b="1" dirty="0">
                <a:solidFill>
                  <a:srgbClr val="FF0000"/>
                </a:solidFill>
              </a:rPr>
              <a:t> </a:t>
            </a:r>
            <a:r>
              <a:rPr lang="en-GB" sz="2000" b="1" u="sng" dirty="0">
                <a:solidFill>
                  <a:srgbClr val="FF0000"/>
                </a:solidFill>
              </a:rPr>
              <a:t>organizing the work</a:t>
            </a:r>
            <a:r>
              <a:rPr lang="en-GB" sz="2000" dirty="0"/>
              <a:t> and </a:t>
            </a:r>
            <a:r>
              <a:rPr lang="en-GB" sz="2000" b="1" u="sng" dirty="0">
                <a:solidFill>
                  <a:srgbClr val="FF0000"/>
                </a:solidFill>
              </a:rPr>
              <a:t>the working environment</a:t>
            </a:r>
            <a:r>
              <a:rPr lang="en-GB" sz="2000" dirty="0"/>
              <a:t> to </a:t>
            </a:r>
            <a:r>
              <a:rPr lang="en-GB" sz="2000" b="1" u="sng" dirty="0">
                <a:solidFill>
                  <a:schemeClr val="accent1"/>
                </a:solidFill>
              </a:rPr>
              <a:t>encourage people to work effectively</a:t>
            </a:r>
            <a:r>
              <a:rPr lang="en-GB" sz="2000" dirty="0"/>
              <a:t>. </a:t>
            </a:r>
          </a:p>
          <a:p>
            <a:pPr lvl="1" algn="just">
              <a:lnSpc>
                <a:spcPct val="90000"/>
              </a:lnSpc>
            </a:pPr>
            <a:r>
              <a:rPr lang="en-GB" b="1" dirty="0"/>
              <a:t>If people are not motivated</a:t>
            </a:r>
            <a:r>
              <a:rPr lang="en-GB" dirty="0"/>
              <a:t>, they will not be interested in the work they are doing.</a:t>
            </a:r>
          </a:p>
          <a:p>
            <a:pPr lvl="1" algn="just">
              <a:lnSpc>
                <a:spcPct val="90000"/>
              </a:lnSpc>
            </a:pPr>
            <a:r>
              <a:rPr lang="en-GB" b="1" dirty="0"/>
              <a:t>They will work </a:t>
            </a:r>
            <a:r>
              <a:rPr lang="en-GB" b="1" u="sng" dirty="0">
                <a:solidFill>
                  <a:schemeClr val="accent1"/>
                </a:solidFill>
              </a:rPr>
              <a:t>slowly</a:t>
            </a:r>
            <a:r>
              <a:rPr lang="en-GB" dirty="0"/>
              <a:t>, be more likely to </a:t>
            </a:r>
            <a:r>
              <a:rPr lang="en-GB" b="1" u="sng" dirty="0">
                <a:solidFill>
                  <a:schemeClr val="accent1"/>
                </a:solidFill>
              </a:rPr>
              <a:t>make mistakes</a:t>
            </a:r>
            <a:r>
              <a:rPr lang="en-GB" dirty="0"/>
              <a:t> and will </a:t>
            </a:r>
            <a:r>
              <a:rPr lang="en-GB" b="1" u="sng" dirty="0">
                <a:solidFill>
                  <a:schemeClr val="accent1"/>
                </a:solidFill>
              </a:rPr>
              <a:t>not contribute to the goals</a:t>
            </a:r>
            <a:r>
              <a:rPr lang="en-GB" dirty="0"/>
              <a:t> of the team or the organization. </a:t>
            </a:r>
          </a:p>
          <a:p>
            <a:pPr algn="just">
              <a:lnSpc>
                <a:spcPct val="90000"/>
              </a:lnSpc>
            </a:pPr>
            <a:r>
              <a:rPr lang="en-GB" sz="2000" b="1" dirty="0">
                <a:solidFill>
                  <a:srgbClr val="FF0000"/>
                </a:solidFill>
              </a:rPr>
              <a:t>Motivation is a complex issue</a:t>
            </a:r>
          </a:p>
          <a:p>
            <a:pPr algn="just">
              <a:lnSpc>
                <a:spcPct val="90000"/>
              </a:lnSpc>
            </a:pPr>
            <a:r>
              <a:rPr lang="en-GB" sz="2000" dirty="0"/>
              <a:t>There are different </a:t>
            </a:r>
            <a:r>
              <a:rPr lang="en-GB" sz="2000" b="1" dirty="0">
                <a:solidFill>
                  <a:srgbClr val="FF0000"/>
                </a:solidFill>
              </a:rPr>
              <a:t>types of motivation</a:t>
            </a:r>
            <a:r>
              <a:rPr lang="en-GB" sz="2000" dirty="0"/>
              <a:t> factors based on:</a:t>
            </a:r>
          </a:p>
          <a:p>
            <a:pPr marL="914400" lvl="1" indent="-457200" algn="just">
              <a:lnSpc>
                <a:spcPct val="90000"/>
              </a:lnSpc>
              <a:buFont typeface="+mj-lt"/>
              <a:buAutoNum type="arabicPeriod"/>
            </a:pPr>
            <a:r>
              <a:rPr lang="en-GB" b="1" dirty="0">
                <a:solidFill>
                  <a:schemeClr val="accent1"/>
                </a:solidFill>
              </a:rPr>
              <a:t>Basic needs (e.g. food, sleep, etc.);</a:t>
            </a:r>
          </a:p>
          <a:p>
            <a:pPr marL="914400" lvl="1" indent="-457200" algn="just">
              <a:lnSpc>
                <a:spcPct val="90000"/>
              </a:lnSpc>
              <a:buFont typeface="+mj-lt"/>
              <a:buAutoNum type="arabicPeriod"/>
            </a:pPr>
            <a:r>
              <a:rPr lang="en-GB" b="1" dirty="0">
                <a:solidFill>
                  <a:schemeClr val="accent1"/>
                </a:solidFill>
              </a:rPr>
              <a:t>Social needs (e.g. to be accepted as part of a group).</a:t>
            </a:r>
          </a:p>
          <a:p>
            <a:pPr marL="914400" lvl="1" indent="-457200" algn="just">
              <a:lnSpc>
                <a:spcPct val="90000"/>
              </a:lnSpc>
              <a:buFont typeface="+mj-lt"/>
              <a:buAutoNum type="arabicPeriod"/>
            </a:pPr>
            <a:r>
              <a:rPr lang="en-GB" b="1" dirty="0">
                <a:solidFill>
                  <a:schemeClr val="accent1"/>
                </a:solidFill>
              </a:rPr>
              <a:t>Personal needs (e.g. respect, self-esteem);</a:t>
            </a:r>
          </a:p>
          <a:p>
            <a:pPr algn="just">
              <a:lnSpc>
                <a:spcPct val="90000"/>
              </a:lnSpc>
            </a:pPr>
            <a:endParaRPr lang="en-US" sz="2000" dirty="0"/>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93232" cy="567085"/>
          </a:xfrm>
        </p:spPr>
        <p:txBody>
          <a:bodyPr wrap="square" anchor="ctr">
            <a:normAutofit/>
          </a:bodyPr>
          <a:lstStyle/>
          <a:p>
            <a:r>
              <a:rPr lang="en-US" dirty="0"/>
              <a:t>Human needs hierarchy </a:t>
            </a:r>
            <a:r>
              <a:rPr lang="en-GB" dirty="0"/>
              <a:t> </a:t>
            </a:r>
            <a:endParaRPr lang="en-US" dirty="0"/>
          </a:p>
        </p:txBody>
      </p:sp>
      <p:sp>
        <p:nvSpPr>
          <p:cNvPr id="1030" name="Date Placeholder 3">
            <a:extLst>
              <a:ext uri="{FF2B5EF4-FFF2-40B4-BE49-F238E27FC236}">
                <a16:creationId xmlns:a16="http://schemas.microsoft.com/office/drawing/2014/main" xmlns="" id="{6B2B6C57-55E8-440D-A9C6-AE61C608627A}"/>
              </a:ext>
            </a:extLst>
          </p:cNvPr>
          <p:cNvSpPr>
            <a:spLocks noGrp="1"/>
          </p:cNvSpPr>
          <p:nvPr>
            <p:ph type="dt" sz="half" idx="10"/>
          </p:nvPr>
        </p:nvSpPr>
        <p:spPr>
          <a:xfrm>
            <a:off x="457200" y="6356350"/>
            <a:ext cx="2133600" cy="365125"/>
          </a:xfrm>
        </p:spPr>
        <p:txBody>
          <a:bodyPr/>
          <a:lstStyle/>
          <a:p>
            <a:pPr>
              <a:spcAft>
                <a:spcPts val="600"/>
              </a:spcAft>
            </a:pPr>
            <a:r>
              <a:rPr lang="en-GB"/>
              <a:t>04/12/2014</a:t>
            </a:r>
            <a:endParaRPr lang="en-US"/>
          </a:p>
        </p:txBody>
      </p:sp>
      <p:sp>
        <p:nvSpPr>
          <p:cNvPr id="1031" name="Footer Placeholder 4">
            <a:extLst>
              <a:ext uri="{FF2B5EF4-FFF2-40B4-BE49-F238E27FC236}">
                <a16:creationId xmlns:a16="http://schemas.microsoft.com/office/drawing/2014/main" xmlns="" id="{A77837AE-9016-4F99-8D7E-FDC55D4B522E}"/>
              </a:ext>
            </a:extLst>
          </p:cNvPr>
          <p:cNvSpPr>
            <a:spLocks noGrp="1"/>
          </p:cNvSpPr>
          <p:nvPr>
            <p:ph type="ftr" sz="quarter" idx="11"/>
          </p:nvPr>
        </p:nvSpPr>
        <p:spPr>
          <a:xfrm>
            <a:off x="3124200" y="6356350"/>
            <a:ext cx="2895600" cy="365125"/>
          </a:xfrm>
        </p:spPr>
        <p:txBody>
          <a:bodyPr/>
          <a:lstStyle/>
          <a:p>
            <a:pPr>
              <a:spcAft>
                <a:spcPts val="600"/>
              </a:spcAft>
            </a:pPr>
            <a:r>
              <a:rPr lang="en-US"/>
              <a:t>Chapter 22 Project management</a:t>
            </a:r>
          </a:p>
        </p:txBody>
      </p:sp>
      <p:sp>
        <p:nvSpPr>
          <p:cNvPr id="1032" name="Slide Number Placeholder 5">
            <a:extLst>
              <a:ext uri="{FF2B5EF4-FFF2-40B4-BE49-F238E27FC236}">
                <a16:creationId xmlns:a16="http://schemas.microsoft.com/office/drawing/2014/main" xmlns="" id="{01E718D5-BFBA-4020-9310-3920FED1E9D6}"/>
              </a:ext>
            </a:extLst>
          </p:cNvPr>
          <p:cNvSpPr>
            <a:spLocks noGrp="1"/>
          </p:cNvSpPr>
          <p:nvPr>
            <p:ph type="sldNum" sz="quarter" idx="12"/>
          </p:nvPr>
        </p:nvSpPr>
        <p:spPr>
          <a:xfrm>
            <a:off x="6553200" y="6356350"/>
            <a:ext cx="2133600" cy="365125"/>
          </a:xfrm>
        </p:spPr>
        <p:txBody>
          <a:bodyPr/>
          <a:lstStyle/>
          <a:p>
            <a:pPr>
              <a:spcAft>
                <a:spcPts val="600"/>
              </a:spcAft>
            </a:pPr>
            <a:fld id="{A41DB566-6001-1B4F-A74B-7213F33DBA30}" type="slidenum">
              <a:rPr lang="en-US" smtClean="0"/>
              <a:pPr>
                <a:spcAft>
                  <a:spcPts val="600"/>
                </a:spcAft>
              </a:pPr>
              <a:t>35</a:t>
            </a:fld>
            <a:endParaRPr lang="en-US"/>
          </a:p>
        </p:txBody>
      </p:sp>
      <p:pic>
        <p:nvPicPr>
          <p:cNvPr id="1026" name="Picture 2" descr="Maslow's hierarchy of needs - Wikipedia">
            <a:extLst>
              <a:ext uri="{FF2B5EF4-FFF2-40B4-BE49-F238E27FC236}">
                <a16:creationId xmlns:a16="http://schemas.microsoft.com/office/drawing/2014/main" xmlns="" id="{D0B61AD8-7D99-4E32-A4DC-DD18A1E075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03" y="846138"/>
            <a:ext cx="7750432" cy="58709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18B916E-8ECF-4D49-955F-915E56C4F7E3}"/>
              </a:ext>
            </a:extLst>
          </p:cNvPr>
          <p:cNvSpPr/>
          <p:nvPr/>
        </p:nvSpPr>
        <p:spPr>
          <a:xfrm>
            <a:off x="191070" y="1270616"/>
            <a:ext cx="1583140" cy="1837426"/>
          </a:xfrm>
          <a:prstGeom prst="rect">
            <a:avLst/>
          </a:prstGeom>
        </p:spPr>
        <p:txBody>
          <a:bodyPr wrap="square">
            <a:spAutoFit/>
          </a:bodyPr>
          <a:lstStyle/>
          <a:p>
            <a:pPr algn="ctr">
              <a:lnSpc>
                <a:spcPct val="90000"/>
              </a:lnSpc>
            </a:pPr>
            <a:r>
              <a:rPr lang="en-GB" b="1" dirty="0">
                <a:solidFill>
                  <a:srgbClr val="FF0000"/>
                </a:solidFill>
              </a:rPr>
              <a:t>In software development teams, </a:t>
            </a:r>
          </a:p>
          <a:p>
            <a:pPr algn="ctr">
              <a:lnSpc>
                <a:spcPct val="90000"/>
              </a:lnSpc>
            </a:pPr>
            <a:r>
              <a:rPr lang="en-GB" b="1" dirty="0">
                <a:solidFill>
                  <a:srgbClr val="FF0000"/>
                </a:solidFill>
              </a:rPr>
              <a:t>basic needs (physiological &amp; safety) are not an issue.</a:t>
            </a:r>
          </a:p>
        </p:txBody>
      </p:sp>
      <p:sp>
        <p:nvSpPr>
          <p:cNvPr id="11" name="Rectangle: Rounded Corners 10">
            <a:extLst>
              <a:ext uri="{FF2B5EF4-FFF2-40B4-BE49-F238E27FC236}">
                <a16:creationId xmlns:a16="http://schemas.microsoft.com/office/drawing/2014/main" xmlns="" id="{E103AF29-586B-417D-93BC-3D2036C789E8}"/>
              </a:ext>
            </a:extLst>
          </p:cNvPr>
          <p:cNvSpPr/>
          <p:nvPr/>
        </p:nvSpPr>
        <p:spPr>
          <a:xfrm>
            <a:off x="1917510" y="968992"/>
            <a:ext cx="6473077" cy="3800902"/>
          </a:xfrm>
          <a:prstGeom prst="roundRect">
            <a:avLst/>
          </a:prstGeom>
          <a:noFill/>
          <a:ln w="57150">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noFill/>
          <a:ln/>
        </p:spPr>
        <p:txBody>
          <a:bodyPr lIns="90840" tIns="44623" rIns="90840" bIns="44623"/>
          <a:lstStyle/>
          <a:p>
            <a:r>
              <a:rPr lang="en-GB" dirty="0"/>
              <a:t>Need satisfaction</a:t>
            </a:r>
          </a:p>
        </p:txBody>
      </p:sp>
      <p:sp>
        <p:nvSpPr>
          <p:cNvPr id="46083" name="Rectangle 3"/>
          <p:cNvSpPr>
            <a:spLocks noGrp="1" noChangeArrowheads="1"/>
          </p:cNvSpPr>
          <p:nvPr>
            <p:ph idx="1"/>
          </p:nvPr>
        </p:nvSpPr>
        <p:spPr>
          <a:xfrm>
            <a:off x="160987" y="1600200"/>
            <a:ext cx="8229600" cy="4525963"/>
          </a:xfrm>
          <a:noFill/>
          <a:ln/>
        </p:spPr>
        <p:txBody>
          <a:bodyPr lIns="90840" tIns="44623" rIns="90840" bIns="44623"/>
          <a:lstStyle/>
          <a:p>
            <a:pPr algn="just">
              <a:lnSpc>
                <a:spcPct val="90000"/>
              </a:lnSpc>
            </a:pPr>
            <a:r>
              <a:rPr lang="en-GB" b="1" dirty="0"/>
              <a:t>Social needs:</a:t>
            </a:r>
          </a:p>
          <a:p>
            <a:pPr lvl="1" algn="just">
              <a:lnSpc>
                <a:spcPct val="90000"/>
              </a:lnSpc>
            </a:pPr>
            <a:r>
              <a:rPr lang="en-GB" b="1" dirty="0"/>
              <a:t>What you can do for your team?</a:t>
            </a:r>
          </a:p>
          <a:p>
            <a:pPr lvl="1" algn="just">
              <a:lnSpc>
                <a:spcPct val="90000"/>
              </a:lnSpc>
            </a:pPr>
            <a:r>
              <a:rPr lang="en-GB" dirty="0"/>
              <a:t>Provide </a:t>
            </a:r>
            <a:r>
              <a:rPr lang="en-GB" b="1" u="sng" dirty="0">
                <a:solidFill>
                  <a:schemeClr val="accent1"/>
                </a:solidFill>
              </a:rPr>
              <a:t>communal facilities / common areas for your team</a:t>
            </a:r>
            <a:r>
              <a:rPr lang="en-GB" dirty="0"/>
              <a:t>;</a:t>
            </a:r>
          </a:p>
          <a:p>
            <a:pPr lvl="1" algn="just">
              <a:lnSpc>
                <a:spcPct val="90000"/>
              </a:lnSpc>
            </a:pPr>
            <a:r>
              <a:rPr lang="en-GB" dirty="0"/>
              <a:t>Allow informal communications e.g. via social networking</a:t>
            </a:r>
          </a:p>
          <a:p>
            <a:pPr algn="just">
              <a:lnSpc>
                <a:spcPct val="90000"/>
              </a:lnSpc>
            </a:pPr>
            <a:r>
              <a:rPr lang="en-GB" b="1" dirty="0"/>
              <a:t>Esteem needs</a:t>
            </a:r>
          </a:p>
          <a:p>
            <a:pPr lvl="1" algn="just">
              <a:lnSpc>
                <a:spcPct val="90000"/>
              </a:lnSpc>
            </a:pPr>
            <a:r>
              <a:rPr lang="en-GB" dirty="0"/>
              <a:t>Recognition of individuals </a:t>
            </a:r>
            <a:r>
              <a:rPr lang="en-GB" b="1" u="sng" dirty="0">
                <a:solidFill>
                  <a:schemeClr val="accent1"/>
                </a:solidFill>
              </a:rPr>
              <a:t>achievements</a:t>
            </a:r>
            <a:r>
              <a:rPr lang="en-GB" dirty="0"/>
              <a:t>;</a:t>
            </a:r>
          </a:p>
          <a:p>
            <a:pPr lvl="1" algn="just">
              <a:lnSpc>
                <a:spcPct val="90000"/>
              </a:lnSpc>
            </a:pPr>
            <a:r>
              <a:rPr lang="en-GB" dirty="0"/>
              <a:t>Give appropriate </a:t>
            </a:r>
            <a:r>
              <a:rPr lang="en-GB" b="1" u="sng" dirty="0">
                <a:solidFill>
                  <a:schemeClr val="accent1"/>
                </a:solidFill>
              </a:rPr>
              <a:t>rewards</a:t>
            </a:r>
            <a:r>
              <a:rPr lang="en-GB" dirty="0"/>
              <a:t>.</a:t>
            </a:r>
          </a:p>
          <a:p>
            <a:pPr algn="just">
              <a:lnSpc>
                <a:spcPct val="90000"/>
              </a:lnSpc>
            </a:pPr>
            <a:r>
              <a:rPr lang="en-GB" b="1" dirty="0"/>
              <a:t>Self-realization needs</a:t>
            </a:r>
          </a:p>
          <a:p>
            <a:pPr lvl="1" algn="just">
              <a:lnSpc>
                <a:spcPct val="90000"/>
              </a:lnSpc>
            </a:pPr>
            <a:r>
              <a:rPr lang="en-GB" dirty="0"/>
              <a:t>Allow Training – people may want to learn more;</a:t>
            </a:r>
          </a:p>
          <a:p>
            <a:pPr lvl="1" algn="just">
              <a:lnSpc>
                <a:spcPct val="90000"/>
              </a:lnSpc>
            </a:pPr>
            <a:r>
              <a:rPr lang="en-GB" b="1" u="sng" dirty="0">
                <a:solidFill>
                  <a:schemeClr val="accent1"/>
                </a:solidFill>
              </a:rPr>
              <a:t>Give responsibility</a:t>
            </a:r>
            <a:r>
              <a:rPr lang="en-GB" dirty="0"/>
              <a:t>.</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Individual motivation </a:t>
            </a:r>
          </a:p>
        </p:txBody>
      </p:sp>
      <p:sp>
        <p:nvSpPr>
          <p:cNvPr id="4" name="TextBox 3"/>
          <p:cNvSpPr txBox="1"/>
          <p:nvPr/>
        </p:nvSpPr>
        <p:spPr>
          <a:xfrm>
            <a:off x="297259" y="1719402"/>
            <a:ext cx="8484125" cy="4462760"/>
          </a:xfrm>
          <a:prstGeom prst="rect">
            <a:avLst/>
          </a:prstGeom>
          <a:solidFill>
            <a:srgbClr val="FFFF00">
              <a:alpha val="34000"/>
            </a:srgbClr>
          </a:solidFill>
        </p:spPr>
        <p:txBody>
          <a:bodyPr wrap="square" rtlCol="0">
            <a:spAutoFit/>
          </a:bodyPr>
          <a:lstStyle/>
          <a:p>
            <a:pPr algn="just"/>
            <a:r>
              <a:rPr lang="en-GB" sz="1600" b="1" u="sng" dirty="0">
                <a:latin typeface="Arial"/>
                <a:cs typeface="Arial"/>
              </a:rPr>
              <a:t>Alice</a:t>
            </a:r>
            <a:r>
              <a:rPr lang="en-GB" sz="1600" dirty="0">
                <a:latin typeface="Arial"/>
                <a:cs typeface="Arial"/>
              </a:rPr>
              <a:t> is a software project </a:t>
            </a:r>
            <a:r>
              <a:rPr lang="en-GB" sz="1600" b="1" u="sng" dirty="0">
                <a:latin typeface="Arial"/>
                <a:cs typeface="Arial"/>
              </a:rPr>
              <a:t>manager</a:t>
            </a:r>
            <a:r>
              <a:rPr lang="en-GB" sz="1600" dirty="0">
                <a:latin typeface="Arial"/>
                <a:cs typeface="Arial"/>
              </a:rPr>
              <a:t> working in a company that </a:t>
            </a:r>
            <a:r>
              <a:rPr lang="en-GB" sz="1600" b="1" u="sng" dirty="0">
                <a:latin typeface="Arial"/>
                <a:cs typeface="Arial"/>
              </a:rPr>
              <a:t>develops alarm systems</a:t>
            </a:r>
            <a:r>
              <a:rPr lang="en-GB" sz="1600" dirty="0">
                <a:latin typeface="Arial"/>
                <a:cs typeface="Arial"/>
              </a:rPr>
              <a:t>. This company wishes to enter the growing market of assistive technology </a:t>
            </a:r>
            <a:r>
              <a:rPr lang="en-GB" sz="1600" b="1" u="sng" dirty="0">
                <a:latin typeface="Arial"/>
                <a:cs typeface="Arial"/>
              </a:rPr>
              <a:t>to help elderly and disabled people live independently</a:t>
            </a:r>
            <a:r>
              <a:rPr lang="en-GB" sz="1600" dirty="0">
                <a:latin typeface="Arial"/>
                <a:cs typeface="Arial"/>
              </a:rPr>
              <a:t>. Alice has been asked to lead </a:t>
            </a:r>
            <a:r>
              <a:rPr lang="en-GB" sz="1600" b="1" u="sng" dirty="0">
                <a:latin typeface="Arial"/>
                <a:cs typeface="Arial"/>
              </a:rPr>
              <a:t>a team of 6 developers</a:t>
            </a:r>
            <a:r>
              <a:rPr lang="en-GB" sz="1600" dirty="0">
                <a:latin typeface="Arial"/>
                <a:cs typeface="Arial"/>
              </a:rPr>
              <a:t> than can develop new products based around the company’s alarm technology.  </a:t>
            </a:r>
          </a:p>
          <a:p>
            <a:pPr algn="just"/>
            <a:endParaRPr lang="en-GB" sz="1600" dirty="0">
              <a:latin typeface="Arial"/>
              <a:cs typeface="Arial"/>
            </a:endParaRPr>
          </a:p>
          <a:p>
            <a:pPr algn="just"/>
            <a:r>
              <a:rPr lang="en-GB" sz="1600" b="1" u="sng" dirty="0">
                <a:latin typeface="Arial"/>
                <a:cs typeface="Arial"/>
              </a:rPr>
              <a:t>Alice’s</a:t>
            </a:r>
            <a:r>
              <a:rPr lang="en-GB" sz="1600" dirty="0">
                <a:latin typeface="Arial"/>
                <a:cs typeface="Arial"/>
              </a:rPr>
              <a:t> assistive technology </a:t>
            </a:r>
            <a:r>
              <a:rPr lang="en-GB" sz="1600" b="1" u="sng" dirty="0">
                <a:latin typeface="Arial"/>
                <a:cs typeface="Arial"/>
              </a:rPr>
              <a:t>project</a:t>
            </a:r>
            <a:r>
              <a:rPr lang="en-GB" sz="1600" dirty="0">
                <a:latin typeface="Arial"/>
                <a:cs typeface="Arial"/>
              </a:rPr>
              <a:t> starts well. </a:t>
            </a:r>
            <a:r>
              <a:rPr lang="en-GB" sz="1600" b="1" u="sng" dirty="0">
                <a:latin typeface="Arial"/>
                <a:cs typeface="Arial"/>
              </a:rPr>
              <a:t>Good working relationships</a:t>
            </a:r>
            <a:r>
              <a:rPr lang="en-GB" sz="1600" dirty="0">
                <a:latin typeface="Arial"/>
                <a:cs typeface="Arial"/>
              </a:rPr>
              <a:t> develop within the team and </a:t>
            </a:r>
            <a:r>
              <a:rPr lang="en-GB" sz="1600" b="1" u="sng" dirty="0">
                <a:latin typeface="Arial"/>
                <a:cs typeface="Arial"/>
              </a:rPr>
              <a:t>creative new ideas</a:t>
            </a:r>
            <a:r>
              <a:rPr lang="en-GB" sz="1600" dirty="0">
                <a:latin typeface="Arial"/>
                <a:cs typeface="Arial"/>
              </a:rPr>
              <a:t> are developed. </a:t>
            </a:r>
            <a:r>
              <a:rPr lang="en-GB" sz="1600" dirty="0">
                <a:highlight>
                  <a:srgbClr val="00FFFF"/>
                </a:highlight>
                <a:latin typeface="Arial"/>
                <a:cs typeface="Arial"/>
              </a:rPr>
              <a:t>The team decides to develop a </a:t>
            </a:r>
            <a:r>
              <a:rPr lang="en-GB" sz="1600" b="1" u="sng" dirty="0">
                <a:highlight>
                  <a:srgbClr val="00FFFF"/>
                </a:highlight>
                <a:latin typeface="Arial"/>
                <a:cs typeface="Arial"/>
              </a:rPr>
              <a:t>peer-to-peer messaging system</a:t>
            </a:r>
            <a:r>
              <a:rPr lang="en-GB" sz="1600" dirty="0">
                <a:highlight>
                  <a:srgbClr val="00FFFF"/>
                </a:highlight>
                <a:latin typeface="Arial"/>
                <a:cs typeface="Arial"/>
              </a:rPr>
              <a:t> using </a:t>
            </a:r>
            <a:r>
              <a:rPr lang="en-GB" sz="1600" b="1" u="sng" dirty="0">
                <a:highlight>
                  <a:srgbClr val="00FFFF"/>
                </a:highlight>
                <a:latin typeface="Arial"/>
                <a:cs typeface="Arial"/>
              </a:rPr>
              <a:t>digital televisions linked to the alarm network</a:t>
            </a:r>
            <a:r>
              <a:rPr lang="en-GB" sz="1600" dirty="0">
                <a:highlight>
                  <a:srgbClr val="00FFFF"/>
                </a:highlight>
                <a:latin typeface="Arial"/>
                <a:cs typeface="Arial"/>
              </a:rPr>
              <a:t> for communications. </a:t>
            </a:r>
            <a:r>
              <a:rPr lang="en-GB" sz="1600" dirty="0">
                <a:latin typeface="Arial"/>
                <a:cs typeface="Arial"/>
              </a:rPr>
              <a:t>However, some months into the project, </a:t>
            </a:r>
            <a:r>
              <a:rPr lang="en-GB" sz="1600" b="1" u="sng" dirty="0">
                <a:latin typeface="Arial"/>
                <a:cs typeface="Arial"/>
              </a:rPr>
              <a:t>Alice notices that Dorothy</a:t>
            </a:r>
            <a:r>
              <a:rPr lang="en-GB" sz="1600" dirty="0">
                <a:latin typeface="Arial"/>
                <a:cs typeface="Arial"/>
              </a:rPr>
              <a:t>, a hardware design expert, starts </a:t>
            </a:r>
            <a:r>
              <a:rPr lang="en-GB" sz="1600" b="1" u="sng" dirty="0">
                <a:latin typeface="Arial"/>
                <a:cs typeface="Arial"/>
              </a:rPr>
              <a:t>coming into work late</a:t>
            </a:r>
            <a:r>
              <a:rPr lang="en-GB" sz="1600" dirty="0">
                <a:latin typeface="Arial"/>
                <a:cs typeface="Arial"/>
              </a:rPr>
              <a:t>, the quality of her work deteriorates and, increasingly, that she of the team </a:t>
            </a:r>
            <a:r>
              <a:rPr lang="en-GB" sz="1600" b="1" u="sng" dirty="0">
                <a:latin typeface="Arial"/>
                <a:cs typeface="Arial"/>
              </a:rPr>
              <a:t>does not appear to be communicating with other members </a:t>
            </a:r>
            <a:endParaRPr lang="en-GB" sz="1600" dirty="0">
              <a:latin typeface="Arial"/>
              <a:cs typeface="Arial"/>
            </a:endParaRPr>
          </a:p>
          <a:p>
            <a:pPr algn="just"/>
            <a:r>
              <a:rPr lang="en-GB" sz="1600" dirty="0">
                <a:latin typeface="Arial"/>
                <a:cs typeface="Arial"/>
              </a:rPr>
              <a:t>Alice talks about the problem informally with other team members to try to find out if Dorothy’s personal circumstances have changed, and if this might be affecting her work. They don’t know of anything, so </a:t>
            </a:r>
            <a:r>
              <a:rPr lang="en-GB" sz="1600" b="1" u="sng" dirty="0">
                <a:latin typeface="Arial"/>
                <a:cs typeface="Arial"/>
              </a:rPr>
              <a:t>Alice decides to talk with Dorothy</a:t>
            </a:r>
            <a:r>
              <a:rPr lang="en-GB" sz="1600" dirty="0">
                <a:latin typeface="Arial"/>
                <a:cs typeface="Arial"/>
              </a:rPr>
              <a:t> to try to understand the problem.</a:t>
            </a:r>
          </a:p>
          <a:p>
            <a:endParaRPr lang="en-GB" sz="1400" dirty="0"/>
          </a:p>
          <a:p>
            <a:endParaRPr lang="en-US" sz="1400" dirty="0"/>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Individual motivation </a:t>
            </a:r>
          </a:p>
        </p:txBody>
      </p:sp>
      <p:sp>
        <p:nvSpPr>
          <p:cNvPr id="4" name="TextBox 3"/>
          <p:cNvSpPr txBox="1"/>
          <p:nvPr/>
        </p:nvSpPr>
        <p:spPr>
          <a:xfrm>
            <a:off x="457200" y="1999476"/>
            <a:ext cx="7987573" cy="3908762"/>
          </a:xfrm>
          <a:prstGeom prst="rect">
            <a:avLst/>
          </a:prstGeom>
          <a:solidFill>
            <a:srgbClr val="FFFF00">
              <a:alpha val="34000"/>
            </a:srgbClr>
          </a:solidFill>
        </p:spPr>
        <p:txBody>
          <a:bodyPr wrap="square" rtlCol="0">
            <a:spAutoFit/>
          </a:bodyPr>
          <a:lstStyle/>
          <a:p>
            <a:pPr algn="just"/>
            <a:endParaRPr lang="en-GB" dirty="0">
              <a:latin typeface="Arial"/>
              <a:cs typeface="Arial"/>
            </a:endParaRPr>
          </a:p>
          <a:p>
            <a:pPr algn="just"/>
            <a:r>
              <a:rPr lang="en-GB" dirty="0">
                <a:latin typeface="Arial"/>
                <a:cs typeface="Arial"/>
              </a:rPr>
              <a:t>After some initial denials that there is a problem, </a:t>
            </a:r>
            <a:r>
              <a:rPr lang="en-GB" b="1" u="sng" dirty="0">
                <a:latin typeface="Arial"/>
                <a:cs typeface="Arial"/>
              </a:rPr>
              <a:t>Dorothy admits that she has lost interest in the job</a:t>
            </a:r>
            <a:r>
              <a:rPr lang="en-GB" dirty="0">
                <a:latin typeface="Arial"/>
                <a:cs typeface="Arial"/>
              </a:rPr>
              <a:t>. She expected that she would be able to develop and </a:t>
            </a:r>
            <a:r>
              <a:rPr lang="en-GB" b="1" u="sng" dirty="0">
                <a:latin typeface="Arial"/>
                <a:cs typeface="Arial"/>
              </a:rPr>
              <a:t>use her hardware interfacing skills</a:t>
            </a:r>
            <a:r>
              <a:rPr lang="en-GB" dirty="0">
                <a:latin typeface="Arial"/>
                <a:cs typeface="Arial"/>
              </a:rPr>
              <a:t>. However, because of the product direction that has been chosen, </a:t>
            </a:r>
            <a:r>
              <a:rPr lang="en-GB" b="1" u="sng" dirty="0">
                <a:latin typeface="Arial"/>
                <a:cs typeface="Arial"/>
              </a:rPr>
              <a:t>she has little opportunity for this</a:t>
            </a:r>
            <a:r>
              <a:rPr lang="en-GB" dirty="0">
                <a:latin typeface="Arial"/>
                <a:cs typeface="Arial"/>
              </a:rPr>
              <a:t>. Basically, </a:t>
            </a:r>
            <a:r>
              <a:rPr lang="en-GB" b="1" u="sng" dirty="0">
                <a:latin typeface="Arial"/>
                <a:cs typeface="Arial"/>
              </a:rPr>
              <a:t>she is working as a C programmer</a:t>
            </a:r>
            <a:r>
              <a:rPr lang="en-GB" dirty="0">
                <a:latin typeface="Arial"/>
                <a:cs typeface="Arial"/>
              </a:rPr>
              <a:t> with other team members. </a:t>
            </a:r>
          </a:p>
          <a:p>
            <a:pPr algn="just"/>
            <a:endParaRPr lang="en-GB" dirty="0">
              <a:latin typeface="Arial"/>
              <a:cs typeface="Arial"/>
            </a:endParaRPr>
          </a:p>
          <a:p>
            <a:pPr algn="just"/>
            <a:r>
              <a:rPr lang="en-GB" dirty="0">
                <a:latin typeface="Arial"/>
                <a:cs typeface="Arial"/>
              </a:rPr>
              <a:t>Although </a:t>
            </a:r>
            <a:r>
              <a:rPr lang="en-GB" b="1" u="sng" dirty="0">
                <a:latin typeface="Arial"/>
                <a:cs typeface="Arial"/>
              </a:rPr>
              <a:t>she admits that the work is challenging</a:t>
            </a:r>
            <a:r>
              <a:rPr lang="en-GB" dirty="0">
                <a:latin typeface="Arial"/>
                <a:cs typeface="Arial"/>
              </a:rPr>
              <a:t>, she is concerned that </a:t>
            </a:r>
            <a:r>
              <a:rPr lang="en-GB" b="1" u="sng" dirty="0">
                <a:latin typeface="Arial"/>
                <a:cs typeface="Arial"/>
              </a:rPr>
              <a:t>she is not developing her interfacing skills</a:t>
            </a:r>
            <a:r>
              <a:rPr lang="en-GB" dirty="0">
                <a:latin typeface="Arial"/>
                <a:cs typeface="Arial"/>
              </a:rPr>
              <a:t>. </a:t>
            </a:r>
            <a:r>
              <a:rPr lang="en-GB" b="1" u="sng" dirty="0">
                <a:latin typeface="Arial"/>
                <a:cs typeface="Arial"/>
              </a:rPr>
              <a:t>She is worried</a:t>
            </a:r>
            <a:r>
              <a:rPr lang="en-GB" dirty="0">
                <a:latin typeface="Arial"/>
                <a:cs typeface="Arial"/>
              </a:rPr>
              <a:t> that </a:t>
            </a:r>
            <a:r>
              <a:rPr lang="en-GB" b="1" u="sng" dirty="0">
                <a:latin typeface="Arial"/>
                <a:cs typeface="Arial"/>
              </a:rPr>
              <a:t>finding</a:t>
            </a:r>
            <a:r>
              <a:rPr lang="en-GB" dirty="0">
                <a:latin typeface="Arial"/>
                <a:cs typeface="Arial"/>
              </a:rPr>
              <a:t> a </a:t>
            </a:r>
            <a:r>
              <a:rPr lang="en-GB" b="1" u="sng" dirty="0">
                <a:latin typeface="Arial"/>
                <a:cs typeface="Arial"/>
              </a:rPr>
              <a:t>job</a:t>
            </a:r>
            <a:r>
              <a:rPr lang="en-GB" dirty="0">
                <a:latin typeface="Arial"/>
                <a:cs typeface="Arial"/>
              </a:rPr>
              <a:t> that </a:t>
            </a:r>
            <a:r>
              <a:rPr lang="en-GB" b="1" u="sng" dirty="0">
                <a:latin typeface="Arial"/>
                <a:cs typeface="Arial"/>
              </a:rPr>
              <a:t>involves hardware interfacing </a:t>
            </a:r>
            <a:r>
              <a:rPr lang="en-GB" dirty="0">
                <a:latin typeface="Arial"/>
                <a:cs typeface="Arial"/>
              </a:rPr>
              <a:t>will be difficult </a:t>
            </a:r>
            <a:r>
              <a:rPr lang="en-GB" b="1" u="sng" dirty="0">
                <a:latin typeface="Arial"/>
                <a:cs typeface="Arial"/>
              </a:rPr>
              <a:t>after this project</a:t>
            </a:r>
            <a:r>
              <a:rPr lang="en-GB" dirty="0">
                <a:latin typeface="Arial"/>
                <a:cs typeface="Arial"/>
              </a:rPr>
              <a:t>. Because she does not want to upset the team by revealing that she is thinking about the next project, </a:t>
            </a:r>
            <a:r>
              <a:rPr lang="en-GB" b="1" u="sng" dirty="0">
                <a:latin typeface="Arial"/>
                <a:cs typeface="Arial"/>
              </a:rPr>
              <a:t>she has decided that it is best to minimize conversation</a:t>
            </a:r>
            <a:r>
              <a:rPr lang="en-GB" dirty="0">
                <a:latin typeface="Arial"/>
                <a:cs typeface="Arial"/>
              </a:rPr>
              <a:t> with them.</a:t>
            </a:r>
          </a:p>
          <a:p>
            <a:pPr algn="just"/>
            <a:endParaRPr lang="en-US" sz="1400" dirty="0"/>
          </a:p>
        </p:txBody>
      </p:sp>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on case study</a:t>
            </a:r>
          </a:p>
        </p:txBody>
      </p:sp>
      <p:sp>
        <p:nvSpPr>
          <p:cNvPr id="3" name="Content Placeholder 2"/>
          <p:cNvSpPr>
            <a:spLocks noGrp="1"/>
          </p:cNvSpPr>
          <p:nvPr>
            <p:ph idx="1"/>
          </p:nvPr>
        </p:nvSpPr>
        <p:spPr>
          <a:xfrm>
            <a:off x="394463" y="1648141"/>
            <a:ext cx="8408294" cy="4834836"/>
          </a:xfrm>
        </p:spPr>
        <p:txBody>
          <a:bodyPr/>
          <a:lstStyle/>
          <a:p>
            <a:pPr algn="just"/>
            <a:r>
              <a:rPr lang="en-GB" sz="2000" dirty="0"/>
              <a:t>If you don’t solve the problem of unacceptable work</a:t>
            </a:r>
            <a:r>
              <a:rPr lang="tr-TR" sz="2000" dirty="0"/>
              <a:t> </a:t>
            </a:r>
            <a:r>
              <a:rPr lang="en-GB" sz="2000" dirty="0"/>
              <a:t>(</a:t>
            </a:r>
            <a:r>
              <a:rPr lang="tr-TR" sz="2000" dirty="0" err="1"/>
              <a:t>like</a:t>
            </a:r>
            <a:r>
              <a:rPr lang="tr-TR" sz="2000" dirty="0"/>
              <a:t> </a:t>
            </a:r>
            <a:r>
              <a:rPr lang="en-GB" sz="2000" dirty="0"/>
              <a:t>Dorothy effort), the </a:t>
            </a:r>
            <a:r>
              <a:rPr lang="en-GB" sz="2000" b="1" u="sng" dirty="0">
                <a:solidFill>
                  <a:srgbClr val="FF0000"/>
                </a:solidFill>
              </a:rPr>
              <a:t>other group members will become dissatisfied</a:t>
            </a:r>
            <a:r>
              <a:rPr lang="en-GB" sz="2000" dirty="0"/>
              <a:t> and</a:t>
            </a:r>
            <a:r>
              <a:rPr lang="en-GB" sz="2000" dirty="0">
                <a:solidFill>
                  <a:schemeClr val="tx1"/>
                </a:solidFill>
              </a:rPr>
              <a:t> </a:t>
            </a:r>
            <a:r>
              <a:rPr lang="en-GB" sz="2000" b="1" u="sng" dirty="0">
                <a:solidFill>
                  <a:schemeClr val="tx1"/>
                </a:solidFill>
              </a:rPr>
              <a:t>feel that they are doing an unfair share</a:t>
            </a:r>
            <a:r>
              <a:rPr lang="en-GB" sz="2000" dirty="0"/>
              <a:t> of the work. </a:t>
            </a:r>
          </a:p>
          <a:p>
            <a:pPr algn="just"/>
            <a:r>
              <a:rPr lang="en-GB" sz="2000" b="1" u="sng" dirty="0">
                <a:solidFill>
                  <a:srgbClr val="FF0000"/>
                </a:solidFill>
              </a:rPr>
              <a:t>Personal difficulties affect motivation</a:t>
            </a:r>
            <a:r>
              <a:rPr lang="en-GB" sz="2000" b="1" dirty="0">
                <a:solidFill>
                  <a:srgbClr val="FF0000"/>
                </a:solidFill>
              </a:rPr>
              <a:t> </a:t>
            </a:r>
            <a:r>
              <a:rPr lang="en-GB" sz="2000" dirty="0"/>
              <a:t>because people can’t concentrate on their work.</a:t>
            </a:r>
          </a:p>
          <a:p>
            <a:pPr algn="just"/>
            <a:r>
              <a:rPr lang="en-GB" sz="2000" dirty="0"/>
              <a:t>They </a:t>
            </a:r>
            <a:r>
              <a:rPr lang="en-GB" sz="2000" b="1" u="sng" dirty="0">
                <a:solidFill>
                  <a:srgbClr val="FF0000"/>
                </a:solidFill>
              </a:rPr>
              <a:t>need time</a:t>
            </a:r>
            <a:r>
              <a:rPr lang="en-GB" sz="2000" dirty="0"/>
              <a:t> and </a:t>
            </a:r>
            <a:r>
              <a:rPr lang="en-GB" sz="2000" b="1" u="sng" dirty="0">
                <a:solidFill>
                  <a:srgbClr val="FF0000"/>
                </a:solidFill>
              </a:rPr>
              <a:t>support to resolve these issues</a:t>
            </a:r>
            <a:r>
              <a:rPr lang="en-GB" sz="2000" dirty="0"/>
              <a:t>, </a:t>
            </a:r>
          </a:p>
          <a:p>
            <a:pPr lvl="1" algn="just"/>
            <a:r>
              <a:rPr lang="en-GB" dirty="0"/>
              <a:t>Although you should </a:t>
            </a:r>
            <a:r>
              <a:rPr lang="en-GB" b="1" u="sng" dirty="0">
                <a:solidFill>
                  <a:srgbClr val="FF0000"/>
                </a:solidFill>
              </a:rPr>
              <a:t>clearly say them that they still have a responsibility </a:t>
            </a:r>
            <a:r>
              <a:rPr lang="en-GB" dirty="0"/>
              <a:t>to their firm/employer. </a:t>
            </a:r>
          </a:p>
          <a:p>
            <a:pPr algn="just"/>
            <a:r>
              <a:rPr lang="en-GB" sz="2000" b="1" dirty="0"/>
              <a:t>A SOLUTION FOR THE SCENARIO: </a:t>
            </a:r>
          </a:p>
          <a:p>
            <a:pPr algn="just"/>
            <a:r>
              <a:rPr lang="en-GB" sz="2000" dirty="0"/>
              <a:t>Alice gives Dorothy </a:t>
            </a:r>
            <a:r>
              <a:rPr lang="en-GB" sz="2000" b="1" u="sng" dirty="0">
                <a:solidFill>
                  <a:srgbClr val="FF0000"/>
                </a:solidFill>
                <a:highlight>
                  <a:srgbClr val="00FFFF"/>
                </a:highlight>
              </a:rPr>
              <a:t>more design autonomy </a:t>
            </a:r>
            <a:r>
              <a:rPr lang="en-GB" sz="2000" dirty="0"/>
              <a:t>and </a:t>
            </a:r>
          </a:p>
          <a:p>
            <a:pPr algn="just"/>
            <a:r>
              <a:rPr lang="en-GB" sz="2000" dirty="0"/>
              <a:t>Alice also </a:t>
            </a:r>
            <a:r>
              <a:rPr lang="en-GB" sz="2000" b="1" u="sng" dirty="0">
                <a:solidFill>
                  <a:srgbClr val="FF0000"/>
                </a:solidFill>
                <a:highlight>
                  <a:srgbClr val="00FFFF"/>
                </a:highlight>
              </a:rPr>
              <a:t>organizes some training courses in software engineering </a:t>
            </a:r>
            <a:r>
              <a:rPr lang="en-GB" sz="2000" dirty="0"/>
              <a:t>that will give her more opportunities after her current project has finished. </a:t>
            </a:r>
          </a:p>
          <a:p>
            <a:pPr algn="just"/>
            <a:endParaRPr lang="en-US" sz="2000" dirty="0"/>
          </a:p>
        </p:txBody>
      </p:sp>
    </p:spTree>
    <p:extLst>
      <p:ext uri="{BB962C8B-B14F-4D97-AF65-F5344CB8AC3E}">
        <p14:creationId xmlns:p14="http://schemas.microsoft.com/office/powerpoint/2010/main" val="219381673"/>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ighlight>
                  <a:srgbClr val="FFFF00"/>
                </a:highlight>
              </a:rPr>
              <a:t>Success criteria of </a:t>
            </a:r>
            <a:r>
              <a:rPr lang="en-GB" dirty="0">
                <a:highlight>
                  <a:srgbClr val="FFFF00"/>
                </a:highlight>
              </a:rPr>
              <a:t>project management</a:t>
            </a:r>
            <a:endParaRPr lang="en-US" dirty="0">
              <a:highlight>
                <a:srgbClr val="FFFF00"/>
              </a:highlight>
            </a:endParaRPr>
          </a:p>
        </p:txBody>
      </p:sp>
      <p:sp>
        <p:nvSpPr>
          <p:cNvPr id="3" name="Content Placeholder 2"/>
          <p:cNvSpPr>
            <a:spLocks noGrp="1"/>
          </p:cNvSpPr>
          <p:nvPr>
            <p:ph idx="1"/>
          </p:nvPr>
        </p:nvSpPr>
        <p:spPr>
          <a:xfrm>
            <a:off x="197893" y="1600200"/>
            <a:ext cx="8946108" cy="4525963"/>
          </a:xfrm>
        </p:spPr>
        <p:txBody>
          <a:bodyPr/>
          <a:lstStyle/>
          <a:p>
            <a:pPr marL="457200" indent="-457200">
              <a:buFont typeface="+mj-lt"/>
              <a:buAutoNum type="arabicPeriod"/>
            </a:pPr>
            <a:r>
              <a:rPr lang="en-GB" dirty="0"/>
              <a:t>Deliver the software to the customer </a:t>
            </a:r>
            <a:r>
              <a:rPr lang="en-GB" b="1" u="sng" dirty="0">
                <a:solidFill>
                  <a:srgbClr val="FF0000"/>
                </a:solidFill>
              </a:rPr>
              <a:t>at the agreed time</a:t>
            </a:r>
            <a:r>
              <a:rPr lang="en-GB" dirty="0"/>
              <a:t>.</a:t>
            </a:r>
          </a:p>
          <a:p>
            <a:pPr marL="457200" indent="-457200">
              <a:buFont typeface="+mj-lt"/>
              <a:buAutoNum type="arabicPeriod"/>
            </a:pPr>
            <a:r>
              <a:rPr lang="en-GB" dirty="0"/>
              <a:t>Keep overall </a:t>
            </a:r>
            <a:r>
              <a:rPr lang="en-GB" b="1" u="sng" dirty="0">
                <a:solidFill>
                  <a:srgbClr val="FF0000"/>
                </a:solidFill>
              </a:rPr>
              <a:t>costs</a:t>
            </a:r>
            <a:r>
              <a:rPr lang="en-GB" dirty="0"/>
              <a:t> </a:t>
            </a:r>
            <a:r>
              <a:rPr lang="en-GB" b="1" u="sng" dirty="0">
                <a:solidFill>
                  <a:srgbClr val="FF0000"/>
                </a:solidFill>
              </a:rPr>
              <a:t>within budget</a:t>
            </a:r>
            <a:r>
              <a:rPr lang="en-GB" dirty="0"/>
              <a:t>.</a:t>
            </a:r>
          </a:p>
          <a:p>
            <a:pPr marL="457200" indent="-457200">
              <a:buFont typeface="+mj-lt"/>
              <a:buAutoNum type="arabicPeriod"/>
            </a:pPr>
            <a:r>
              <a:rPr lang="en-GB" dirty="0"/>
              <a:t>Deliver software that </a:t>
            </a:r>
            <a:r>
              <a:rPr lang="en-GB" b="1" u="sng" dirty="0">
                <a:solidFill>
                  <a:srgbClr val="FF0000"/>
                </a:solidFill>
              </a:rPr>
              <a:t>meets the customer’s expectations</a:t>
            </a:r>
            <a:r>
              <a:rPr lang="en-GB" dirty="0"/>
              <a:t>.</a:t>
            </a:r>
          </a:p>
          <a:p>
            <a:pPr marL="457200" indent="-457200">
              <a:buFont typeface="+mj-lt"/>
              <a:buAutoNum type="arabicPeriod"/>
            </a:pPr>
            <a:r>
              <a:rPr lang="en-GB" dirty="0"/>
              <a:t>Maintain a </a:t>
            </a:r>
            <a:r>
              <a:rPr lang="en-GB" b="1" u="sng" dirty="0">
                <a:solidFill>
                  <a:srgbClr val="FF0000"/>
                </a:solidFill>
              </a:rPr>
              <a:t>consistent and well-functioning development team</a:t>
            </a:r>
            <a:r>
              <a:rPr lang="en-GB" dirty="0"/>
              <a:t>.</a:t>
            </a:r>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lIns="90840" tIns="44623" rIns="90840" bIns="44623"/>
          <a:lstStyle/>
          <a:p>
            <a:r>
              <a:rPr lang="en-GB" dirty="0"/>
              <a:t>Personality types</a:t>
            </a:r>
          </a:p>
        </p:txBody>
      </p:sp>
      <p:sp>
        <p:nvSpPr>
          <p:cNvPr id="34819" name="Rectangle 3"/>
          <p:cNvSpPr>
            <a:spLocks noGrp="1" noChangeArrowheads="1"/>
          </p:cNvSpPr>
          <p:nvPr>
            <p:ph idx="1"/>
          </p:nvPr>
        </p:nvSpPr>
        <p:spPr>
          <a:xfrm>
            <a:off x="100853" y="1499347"/>
            <a:ext cx="8848165" cy="5358653"/>
          </a:xfrm>
          <a:noFill/>
          <a:ln/>
        </p:spPr>
        <p:txBody>
          <a:bodyPr lIns="90840" tIns="44623" rIns="90840" bIns="44623"/>
          <a:lstStyle/>
          <a:p>
            <a:pPr algn="just"/>
            <a:r>
              <a:rPr lang="en-GB" sz="2000" b="1" dirty="0">
                <a:solidFill>
                  <a:schemeClr val="accent1"/>
                </a:solidFill>
              </a:rPr>
              <a:t>Motivation</a:t>
            </a:r>
            <a:r>
              <a:rPr lang="en-GB" sz="2000" dirty="0"/>
              <a:t> </a:t>
            </a:r>
            <a:r>
              <a:rPr lang="en-GB" sz="2000" b="1" u="sng" dirty="0">
                <a:solidFill>
                  <a:srgbClr val="FF0000"/>
                </a:solidFill>
              </a:rPr>
              <a:t>considers different personality types</a:t>
            </a:r>
            <a:r>
              <a:rPr lang="en-GB" sz="2000" dirty="0"/>
              <a:t>:</a:t>
            </a:r>
          </a:p>
          <a:p>
            <a:pPr marL="457200" indent="-457200" algn="just">
              <a:buFont typeface="+mj-lt"/>
              <a:buAutoNum type="arabicPeriod"/>
            </a:pPr>
            <a:r>
              <a:rPr lang="en-GB" sz="2000" b="1" dirty="0">
                <a:solidFill>
                  <a:srgbClr val="FF0000"/>
                </a:solidFill>
              </a:rPr>
              <a:t>TASK-ORIENTED PEOPLE:</a:t>
            </a:r>
          </a:p>
          <a:p>
            <a:pPr marL="857250" lvl="1" indent="-457200" algn="just"/>
            <a:r>
              <a:rPr lang="en-GB" dirty="0"/>
              <a:t>They are motivated by the work they do.</a:t>
            </a:r>
          </a:p>
          <a:p>
            <a:pPr marL="857250" lvl="1" indent="-457200" algn="just"/>
            <a:r>
              <a:rPr lang="tr-TR" i="1" dirty="0" err="1">
                <a:highlight>
                  <a:srgbClr val="00FFFF"/>
                </a:highlight>
              </a:rPr>
              <a:t>For</a:t>
            </a:r>
            <a:r>
              <a:rPr lang="tr-TR" i="1" dirty="0">
                <a:highlight>
                  <a:srgbClr val="00FFFF"/>
                </a:highlight>
              </a:rPr>
              <a:t> </a:t>
            </a:r>
            <a:r>
              <a:rPr lang="tr-TR" i="1" dirty="0" err="1">
                <a:highlight>
                  <a:srgbClr val="00FFFF"/>
                </a:highlight>
              </a:rPr>
              <a:t>this</a:t>
            </a:r>
            <a:r>
              <a:rPr lang="tr-TR" i="1" dirty="0">
                <a:highlight>
                  <a:srgbClr val="00FFFF"/>
                </a:highlight>
              </a:rPr>
              <a:t> </a:t>
            </a:r>
            <a:r>
              <a:rPr lang="tr-TR" i="1" dirty="0" err="1">
                <a:highlight>
                  <a:srgbClr val="00FFFF"/>
                </a:highlight>
              </a:rPr>
              <a:t>type</a:t>
            </a:r>
            <a:r>
              <a:rPr lang="tr-TR" i="1" dirty="0">
                <a:highlight>
                  <a:srgbClr val="00FFFF"/>
                </a:highlight>
              </a:rPr>
              <a:t> of </a:t>
            </a:r>
            <a:r>
              <a:rPr lang="tr-TR" i="1" dirty="0" err="1">
                <a:highlight>
                  <a:srgbClr val="00FFFF"/>
                </a:highlight>
              </a:rPr>
              <a:t>people</a:t>
            </a:r>
            <a:r>
              <a:rPr lang="tr-TR" i="1" dirty="0">
                <a:highlight>
                  <a:srgbClr val="00FFFF"/>
                </a:highlight>
              </a:rPr>
              <a:t>, t</a:t>
            </a:r>
            <a:r>
              <a:rPr lang="en-GB" i="1" dirty="0">
                <a:highlight>
                  <a:srgbClr val="00FFFF"/>
                </a:highlight>
              </a:rPr>
              <a:t>he motivation for doing the work is the </a:t>
            </a:r>
            <a:r>
              <a:rPr lang="en-GB" i="1" u="sng" dirty="0">
                <a:highlight>
                  <a:srgbClr val="00FFFF"/>
                </a:highlight>
              </a:rPr>
              <a:t>work itself.</a:t>
            </a:r>
            <a:endParaRPr lang="en-GB" i="1" dirty="0">
              <a:highlight>
                <a:srgbClr val="00FFFF"/>
              </a:highlight>
            </a:endParaRPr>
          </a:p>
          <a:p>
            <a:pPr marL="457200" indent="-457200" algn="just">
              <a:buFont typeface="+mj-lt"/>
              <a:buAutoNum type="arabicPeriod"/>
            </a:pPr>
            <a:r>
              <a:rPr lang="en-GB" sz="2000" b="1" dirty="0">
                <a:solidFill>
                  <a:srgbClr val="FF0000"/>
                </a:solidFill>
              </a:rPr>
              <a:t>INTERACTION-ORIENTED PEOPLE:</a:t>
            </a:r>
          </a:p>
          <a:p>
            <a:pPr marL="857250" lvl="1" indent="-457200" algn="just"/>
            <a:r>
              <a:rPr lang="en-GB" dirty="0"/>
              <a:t>They</a:t>
            </a:r>
            <a:r>
              <a:rPr lang="en-GB" b="1" dirty="0">
                <a:solidFill>
                  <a:srgbClr val="FF0000"/>
                </a:solidFill>
              </a:rPr>
              <a:t> </a:t>
            </a:r>
            <a:r>
              <a:rPr lang="en-GB" dirty="0"/>
              <a:t>are </a:t>
            </a:r>
            <a:r>
              <a:rPr lang="en-GB" u="sng" dirty="0">
                <a:highlight>
                  <a:srgbClr val="00FFFF"/>
                </a:highlight>
              </a:rPr>
              <a:t>motivated by the presence and actions of co-workers</a:t>
            </a:r>
            <a:r>
              <a:rPr lang="en-GB" dirty="0"/>
              <a:t>.</a:t>
            </a:r>
          </a:p>
          <a:p>
            <a:pPr marL="857250" lvl="1" indent="-457200" algn="just"/>
            <a:r>
              <a:rPr lang="en-GB" dirty="0"/>
              <a:t>People go to work because they like to go to </a:t>
            </a:r>
            <a:br>
              <a:rPr lang="en-GB" dirty="0"/>
            </a:br>
            <a:r>
              <a:rPr lang="en-GB" dirty="0"/>
              <a:t>work.</a:t>
            </a:r>
          </a:p>
          <a:p>
            <a:pPr marL="457200" indent="-457200" algn="just">
              <a:buFont typeface="+mj-lt"/>
              <a:buAutoNum type="arabicPeriod"/>
            </a:pPr>
            <a:r>
              <a:rPr lang="en-GB" sz="2000" b="1" dirty="0">
                <a:solidFill>
                  <a:srgbClr val="FF0000"/>
                </a:solidFill>
              </a:rPr>
              <a:t>SELF-ORIENTED PEOPLE:</a:t>
            </a:r>
          </a:p>
          <a:p>
            <a:pPr marL="857250" lvl="1" indent="-457200" algn="just"/>
            <a:r>
              <a:rPr lang="en-GB" dirty="0"/>
              <a:t>They</a:t>
            </a:r>
            <a:r>
              <a:rPr lang="en-GB" b="1" dirty="0">
                <a:solidFill>
                  <a:srgbClr val="FF0000"/>
                </a:solidFill>
              </a:rPr>
              <a:t> </a:t>
            </a:r>
            <a:r>
              <a:rPr lang="en-GB" dirty="0"/>
              <a:t>are principally </a:t>
            </a:r>
            <a:r>
              <a:rPr lang="en-GB" u="sng" dirty="0">
                <a:highlight>
                  <a:srgbClr val="00FFFF"/>
                </a:highlight>
              </a:rPr>
              <a:t>motivated by personal success and recognition</a:t>
            </a:r>
            <a:r>
              <a:rPr lang="en-GB" dirty="0"/>
              <a:t>.</a:t>
            </a:r>
          </a:p>
          <a:p>
            <a:pPr marL="857250" lvl="1" indent="-457200" algn="just"/>
            <a:r>
              <a:rPr lang="en-GB" dirty="0"/>
              <a:t>Work is a means to </a:t>
            </a:r>
            <a:r>
              <a:rPr lang="en-GB" b="1" dirty="0">
                <a:solidFill>
                  <a:schemeClr val="accent1"/>
                </a:solidFill>
              </a:rPr>
              <a:t>an end/a finish point </a:t>
            </a:r>
            <a:r>
              <a:rPr lang="en-GB" u="sng" dirty="0"/>
              <a:t>which is the achievement of individual goals</a:t>
            </a:r>
            <a:r>
              <a:rPr lang="en-GB" dirty="0"/>
              <a:t> - </a:t>
            </a:r>
            <a:r>
              <a:rPr lang="en-GB" i="1" dirty="0"/>
              <a:t>e.g. to get rich, to play tennis, to travel etc.</a:t>
            </a:r>
            <a:endParaRPr lang="en-GB"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2029"/>
            <a:ext cx="8229600" cy="1143000"/>
          </a:xfrm>
        </p:spPr>
        <p:txBody>
          <a:bodyPr/>
          <a:lstStyle/>
          <a:p>
            <a:pPr algn="ctr"/>
            <a:r>
              <a:rPr lang="en-US" dirty="0"/>
              <a:t>Teamwork</a:t>
            </a:r>
          </a:p>
        </p:txBody>
      </p:sp>
    </p:spTree>
    <p:extLst>
      <p:ext uri="{BB962C8B-B14F-4D97-AF65-F5344CB8AC3E}">
        <p14:creationId xmlns:p14="http://schemas.microsoft.com/office/powerpoint/2010/main" val="406544866"/>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Teamwork</a:t>
            </a:r>
          </a:p>
        </p:txBody>
      </p:sp>
      <p:sp>
        <p:nvSpPr>
          <p:cNvPr id="89091" name="Rectangle 3"/>
          <p:cNvSpPr>
            <a:spLocks noGrp="1" noChangeArrowheads="1"/>
          </p:cNvSpPr>
          <p:nvPr>
            <p:ph idx="1"/>
          </p:nvPr>
        </p:nvSpPr>
        <p:spPr>
          <a:xfrm>
            <a:off x="289775" y="1774065"/>
            <a:ext cx="8770513" cy="4525963"/>
          </a:xfrm>
        </p:spPr>
        <p:txBody>
          <a:bodyPr/>
          <a:lstStyle/>
          <a:p>
            <a:pPr algn="just">
              <a:lnSpc>
                <a:spcPct val="90000"/>
              </a:lnSpc>
            </a:pPr>
            <a:r>
              <a:rPr lang="en-GB" b="1" dirty="0">
                <a:solidFill>
                  <a:srgbClr val="FF0000"/>
                </a:solidFill>
              </a:rPr>
              <a:t>Most software engineering is a </a:t>
            </a:r>
            <a:r>
              <a:rPr lang="en-GB" b="1" u="sng" dirty="0">
                <a:solidFill>
                  <a:srgbClr val="FF0000"/>
                </a:solidFill>
              </a:rPr>
              <a:t>group activity</a:t>
            </a:r>
          </a:p>
          <a:p>
            <a:pPr lvl="1" algn="just">
              <a:lnSpc>
                <a:spcPct val="90000"/>
              </a:lnSpc>
            </a:pPr>
            <a:r>
              <a:rPr lang="en-US" dirty="0"/>
              <a:t>Significant software projects </a:t>
            </a:r>
            <a:r>
              <a:rPr lang="en-US" b="1" u="sng" dirty="0"/>
              <a:t>cannot be completed by a single person</a:t>
            </a:r>
            <a:r>
              <a:rPr lang="en-US" dirty="0"/>
              <a:t>.</a:t>
            </a:r>
          </a:p>
          <a:p>
            <a:pPr algn="just">
              <a:lnSpc>
                <a:spcPct val="90000"/>
              </a:lnSpc>
            </a:pPr>
            <a:r>
              <a:rPr lang="en-GB" dirty="0"/>
              <a:t> </a:t>
            </a:r>
            <a:r>
              <a:rPr lang="en-GB" b="1" dirty="0">
                <a:solidFill>
                  <a:srgbClr val="FF0000"/>
                </a:solidFill>
              </a:rPr>
              <a:t>A </a:t>
            </a:r>
            <a:r>
              <a:rPr lang="en-GB" b="1" u="sng" dirty="0">
                <a:solidFill>
                  <a:srgbClr val="FF0000"/>
                </a:solidFill>
                <a:highlight>
                  <a:srgbClr val="00FFFF"/>
                </a:highlight>
              </a:rPr>
              <a:t>good group is consistent </a:t>
            </a:r>
            <a:r>
              <a:rPr lang="en-GB" b="1" dirty="0">
                <a:solidFill>
                  <a:srgbClr val="FF0000"/>
                </a:solidFill>
              </a:rPr>
              <a:t>and has a </a:t>
            </a:r>
            <a:r>
              <a:rPr lang="en-GB" b="1" u="sng" dirty="0">
                <a:solidFill>
                  <a:srgbClr val="FF0000"/>
                </a:solidFill>
              </a:rPr>
              <a:t>team spirit</a:t>
            </a:r>
            <a:r>
              <a:rPr lang="en-GB" dirty="0"/>
              <a:t>.</a:t>
            </a:r>
          </a:p>
          <a:p>
            <a:pPr lvl="1" algn="just">
              <a:lnSpc>
                <a:spcPct val="90000"/>
              </a:lnSpc>
            </a:pPr>
            <a:r>
              <a:rPr lang="en-GB" dirty="0"/>
              <a:t>The people involved are motivated by the </a:t>
            </a:r>
            <a:r>
              <a:rPr lang="en-GB" b="1" u="sng" dirty="0"/>
              <a:t>success of the group as well as by their own personal goals</a:t>
            </a:r>
            <a:r>
              <a:rPr lang="en-GB" dirty="0"/>
              <a:t>.</a:t>
            </a:r>
          </a:p>
          <a:p>
            <a:pPr algn="just">
              <a:lnSpc>
                <a:spcPct val="90000"/>
              </a:lnSpc>
            </a:pPr>
            <a:r>
              <a:rPr lang="en-GB" b="1" dirty="0">
                <a:solidFill>
                  <a:srgbClr val="FF0000"/>
                </a:solidFill>
              </a:rPr>
              <a:t>Group </a:t>
            </a:r>
            <a:r>
              <a:rPr lang="en-GB" b="1" u="sng" dirty="0">
                <a:solidFill>
                  <a:srgbClr val="FF0000"/>
                </a:solidFill>
              </a:rPr>
              <a:t>interaction</a:t>
            </a:r>
            <a:r>
              <a:rPr lang="en-GB" b="1" dirty="0">
                <a:solidFill>
                  <a:srgbClr val="FF0000"/>
                </a:solidFill>
              </a:rPr>
              <a:t> is a key factor</a:t>
            </a:r>
            <a:r>
              <a:rPr lang="en-GB" dirty="0"/>
              <a:t> of group performance.</a:t>
            </a:r>
          </a:p>
          <a:p>
            <a:pPr algn="just">
              <a:lnSpc>
                <a:spcPct val="90000"/>
              </a:lnSpc>
            </a:pPr>
            <a:r>
              <a:rPr lang="en-GB" b="1" dirty="0">
                <a:solidFill>
                  <a:srgbClr val="FF0000"/>
                </a:solidFill>
              </a:rPr>
              <a:t>Flexibility in group composition is </a:t>
            </a:r>
            <a:r>
              <a:rPr lang="en-GB" b="1" u="sng" dirty="0">
                <a:solidFill>
                  <a:srgbClr val="FF0000"/>
                </a:solidFill>
              </a:rPr>
              <a:t>limited</a:t>
            </a:r>
            <a:r>
              <a:rPr lang="en-GB" b="1" dirty="0">
                <a:solidFill>
                  <a:srgbClr val="FF0000"/>
                </a:solidFill>
              </a:rPr>
              <a:t>.</a:t>
            </a:r>
          </a:p>
          <a:p>
            <a:pPr lvl="1" algn="just">
              <a:lnSpc>
                <a:spcPct val="90000"/>
              </a:lnSpc>
            </a:pPr>
            <a:r>
              <a:rPr lang="en-GB" dirty="0"/>
              <a:t>Managers </a:t>
            </a:r>
            <a:r>
              <a:rPr lang="en-GB" b="1" u="sng" dirty="0"/>
              <a:t>must do the best they can</a:t>
            </a:r>
            <a:r>
              <a:rPr lang="en-GB" b="1" dirty="0"/>
              <a:t> </a:t>
            </a:r>
            <a:r>
              <a:rPr lang="en-GB" dirty="0"/>
              <a:t>with available people.</a:t>
            </a:r>
          </a:p>
          <a:p>
            <a:pPr>
              <a:lnSpc>
                <a:spcPct val="90000"/>
              </a:lnSpc>
            </a:pPr>
            <a:endParaRPr lang="en-US" dirty="0"/>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840" tIns="44623" rIns="90840" bIns="44623"/>
          <a:lstStyle/>
          <a:p>
            <a:r>
              <a:rPr lang="en-GB" dirty="0"/>
              <a:t>Group cohesiveness (</a:t>
            </a:r>
            <a:r>
              <a:rPr lang="en-GB" dirty="0" err="1"/>
              <a:t>Grup</a:t>
            </a:r>
            <a:r>
              <a:rPr lang="en-GB" dirty="0"/>
              <a:t> </a:t>
            </a:r>
            <a:r>
              <a:rPr lang="en-GB" dirty="0" err="1"/>
              <a:t>bağlılığı</a:t>
            </a:r>
            <a:r>
              <a:rPr lang="en-GB" dirty="0"/>
              <a:t>)</a:t>
            </a:r>
          </a:p>
        </p:txBody>
      </p:sp>
      <p:sp>
        <p:nvSpPr>
          <p:cNvPr id="57347" name="Rectangle 3"/>
          <p:cNvSpPr>
            <a:spLocks noGrp="1" noChangeArrowheads="1"/>
          </p:cNvSpPr>
          <p:nvPr>
            <p:ph idx="1"/>
          </p:nvPr>
        </p:nvSpPr>
        <p:spPr>
          <a:xfrm>
            <a:off x="115910" y="1600200"/>
            <a:ext cx="8912180" cy="4525963"/>
          </a:xfrm>
          <a:noFill/>
          <a:ln/>
        </p:spPr>
        <p:txBody>
          <a:bodyPr lIns="90840" tIns="44623" rIns="90840" bIns="44623"/>
          <a:lstStyle/>
          <a:p>
            <a:pPr algn="just">
              <a:lnSpc>
                <a:spcPct val="90000"/>
              </a:lnSpc>
            </a:pPr>
            <a:r>
              <a:rPr lang="en-GB" dirty="0">
                <a:highlight>
                  <a:srgbClr val="FFFF00"/>
                </a:highlight>
              </a:rPr>
              <a:t>Team </a:t>
            </a:r>
            <a:r>
              <a:rPr lang="en-GB" b="1" u="sng" dirty="0">
                <a:solidFill>
                  <a:srgbClr val="FF0000"/>
                </a:solidFill>
                <a:highlight>
                  <a:srgbClr val="FFFF00"/>
                </a:highlight>
              </a:rPr>
              <a:t>members consider the group to be more important than any individual</a:t>
            </a:r>
            <a:r>
              <a:rPr lang="en-GB" dirty="0">
                <a:highlight>
                  <a:srgbClr val="FFFF00"/>
                </a:highlight>
              </a:rPr>
              <a:t> in the team.</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6CE1B9-4BCA-419A-ACE7-0C7C1E11B383}"/>
              </a:ext>
            </a:extLst>
          </p:cNvPr>
          <p:cNvSpPr>
            <a:spLocks noGrp="1"/>
          </p:cNvSpPr>
          <p:nvPr>
            <p:ph type="title"/>
          </p:nvPr>
        </p:nvSpPr>
        <p:spPr/>
        <p:txBody>
          <a:bodyPr/>
          <a:lstStyle/>
          <a:p>
            <a:r>
              <a:rPr lang="en-GB" dirty="0">
                <a:solidFill>
                  <a:schemeClr val="tx1"/>
                </a:solidFill>
              </a:rPr>
              <a:t>The advantages of a consistent group are:</a:t>
            </a:r>
            <a:endParaRPr lang="en-US" dirty="0"/>
          </a:p>
        </p:txBody>
      </p:sp>
      <p:sp>
        <p:nvSpPr>
          <p:cNvPr id="3" name="Content Placeholder 2">
            <a:extLst>
              <a:ext uri="{FF2B5EF4-FFF2-40B4-BE49-F238E27FC236}">
                <a16:creationId xmlns:a16="http://schemas.microsoft.com/office/drawing/2014/main" xmlns="" id="{AB51E281-13C2-4FB0-B59E-5069A89F103F}"/>
              </a:ext>
            </a:extLst>
          </p:cNvPr>
          <p:cNvSpPr>
            <a:spLocks noGrp="1"/>
          </p:cNvSpPr>
          <p:nvPr>
            <p:ph idx="1"/>
          </p:nvPr>
        </p:nvSpPr>
        <p:spPr/>
        <p:txBody>
          <a:bodyPr/>
          <a:lstStyle/>
          <a:p>
            <a:pPr marL="514350" indent="-457200" algn="just">
              <a:lnSpc>
                <a:spcPct val="90000"/>
              </a:lnSpc>
              <a:buFont typeface="+mj-lt"/>
              <a:buAutoNum type="arabicPeriod"/>
            </a:pPr>
            <a:r>
              <a:rPr lang="en-GB" b="1" dirty="0"/>
              <a:t>Team members  </a:t>
            </a:r>
            <a:r>
              <a:rPr lang="en-GB" b="1" u="sng" dirty="0">
                <a:solidFill>
                  <a:schemeClr val="accent1"/>
                </a:solidFill>
              </a:rPr>
              <a:t>learn from each other</a:t>
            </a:r>
            <a:r>
              <a:rPr lang="en-GB" dirty="0"/>
              <a:t> and get to know each other’s work.</a:t>
            </a:r>
          </a:p>
          <a:p>
            <a:pPr marL="514350" indent="-457200" algn="just">
              <a:lnSpc>
                <a:spcPct val="90000"/>
              </a:lnSpc>
              <a:buFont typeface="+mj-lt"/>
              <a:buAutoNum type="arabicPeriod"/>
            </a:pPr>
            <a:r>
              <a:rPr lang="en-GB" b="1" u="sng" dirty="0">
                <a:solidFill>
                  <a:schemeClr val="accent1"/>
                </a:solidFill>
              </a:rPr>
              <a:t>Knowledge is shared</a:t>
            </a:r>
            <a:r>
              <a:rPr lang="en-GB" dirty="0"/>
              <a:t>. So, </a:t>
            </a:r>
            <a:r>
              <a:rPr lang="en-GB" b="1" u="sng" dirty="0"/>
              <a:t>continuity</a:t>
            </a:r>
            <a:r>
              <a:rPr lang="en-GB" dirty="0"/>
              <a:t> can be preserved if a group member leaves.</a:t>
            </a:r>
          </a:p>
          <a:p>
            <a:pPr marL="514350" indent="-457200" algn="just">
              <a:lnSpc>
                <a:spcPct val="90000"/>
              </a:lnSpc>
              <a:buFont typeface="+mj-lt"/>
              <a:buAutoNum type="arabicPeriod"/>
            </a:pPr>
            <a:r>
              <a:rPr lang="en-GB" b="1" dirty="0"/>
              <a:t>Refactoring and continual </a:t>
            </a:r>
            <a:r>
              <a:rPr lang="en-GB" b="1" u="sng" dirty="0">
                <a:solidFill>
                  <a:schemeClr val="accent1"/>
                </a:solidFill>
              </a:rPr>
              <a:t>improvement is encouraged</a:t>
            </a:r>
            <a:r>
              <a:rPr lang="en-GB" dirty="0"/>
              <a:t>.</a:t>
            </a:r>
          </a:p>
          <a:p>
            <a:pPr marL="514350" indent="-457200" algn="just">
              <a:lnSpc>
                <a:spcPct val="90000"/>
              </a:lnSpc>
              <a:buFont typeface="+mj-lt"/>
              <a:buAutoNum type="arabicPeriod"/>
            </a:pPr>
            <a:r>
              <a:rPr lang="en-GB" b="1" dirty="0"/>
              <a:t>Group members </a:t>
            </a:r>
            <a:r>
              <a:rPr lang="en-GB" b="1" u="sng" dirty="0">
                <a:solidFill>
                  <a:schemeClr val="accent1"/>
                </a:solidFill>
              </a:rPr>
              <a:t>work collectively to deliver high quality results</a:t>
            </a:r>
            <a:r>
              <a:rPr lang="en-GB" dirty="0"/>
              <a:t> and </a:t>
            </a:r>
            <a:r>
              <a:rPr lang="en-GB" b="1" u="sng" dirty="0">
                <a:solidFill>
                  <a:schemeClr val="accent1"/>
                </a:solidFill>
              </a:rPr>
              <a:t>fix problems</a:t>
            </a:r>
            <a:r>
              <a:rPr lang="en-GB" dirty="0"/>
              <a:t>, without considering the individuals who originally created the design or program.</a:t>
            </a:r>
          </a:p>
          <a:p>
            <a:pPr marL="514350" indent="-457200" algn="just">
              <a:lnSpc>
                <a:spcPct val="90000"/>
              </a:lnSpc>
              <a:buFont typeface="+mj-lt"/>
              <a:buAutoNum type="arabicPeriod"/>
            </a:pPr>
            <a:r>
              <a:rPr lang="en-GB" dirty="0"/>
              <a:t>Group quality </a:t>
            </a:r>
            <a:r>
              <a:rPr lang="en-GB" b="1" u="sng" dirty="0">
                <a:solidFill>
                  <a:schemeClr val="accent1"/>
                </a:solidFill>
              </a:rPr>
              <a:t>standards</a:t>
            </a:r>
            <a:r>
              <a:rPr lang="en-GB" dirty="0"/>
              <a:t> </a:t>
            </a:r>
            <a:r>
              <a:rPr lang="en-GB" b="1" dirty="0"/>
              <a:t>can be </a:t>
            </a:r>
            <a:r>
              <a:rPr lang="en-GB" b="1" u="sng" dirty="0">
                <a:solidFill>
                  <a:schemeClr val="accent1"/>
                </a:solidFill>
              </a:rPr>
              <a:t>developed</a:t>
            </a:r>
            <a:r>
              <a:rPr lang="en-GB" b="1" dirty="0"/>
              <a:t> by the </a:t>
            </a:r>
            <a:r>
              <a:rPr lang="en-GB" b="1" u="sng" dirty="0">
                <a:solidFill>
                  <a:schemeClr val="accent1"/>
                </a:solidFill>
              </a:rPr>
              <a:t>group</a:t>
            </a:r>
            <a:r>
              <a:rPr lang="en-GB" dirty="0"/>
              <a:t> members.</a:t>
            </a:r>
          </a:p>
          <a:p>
            <a:pPr marL="514350" indent="-457200" algn="just">
              <a:lnSpc>
                <a:spcPct val="90000"/>
              </a:lnSpc>
              <a:buFont typeface="+mj-lt"/>
              <a:buAutoNum type="arabicPeriod"/>
            </a:pPr>
            <a:endParaRPr lang="en-GB" dirty="0"/>
          </a:p>
          <a:p>
            <a:endParaRPr lang="en-US" dirty="0"/>
          </a:p>
        </p:txBody>
      </p:sp>
    </p:spTree>
    <p:extLst>
      <p:ext uri="{BB962C8B-B14F-4D97-AF65-F5344CB8AC3E}">
        <p14:creationId xmlns:p14="http://schemas.microsoft.com/office/powerpoint/2010/main" val="614656223"/>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Team spirit</a:t>
            </a:r>
            <a:endParaRPr lang="en-US" dirty="0"/>
          </a:p>
        </p:txBody>
      </p:sp>
      <p:sp>
        <p:nvSpPr>
          <p:cNvPr id="6" name="TextBox 5"/>
          <p:cNvSpPr txBox="1"/>
          <p:nvPr/>
        </p:nvSpPr>
        <p:spPr>
          <a:xfrm>
            <a:off x="457200" y="1621069"/>
            <a:ext cx="8229600" cy="4739759"/>
          </a:xfrm>
          <a:prstGeom prst="rect">
            <a:avLst/>
          </a:prstGeom>
          <a:solidFill>
            <a:srgbClr val="FFFF00">
              <a:alpha val="33000"/>
            </a:srgbClr>
          </a:solidFill>
        </p:spPr>
        <p:txBody>
          <a:bodyPr wrap="square" rtlCol="0">
            <a:spAutoFit/>
          </a:bodyPr>
          <a:lstStyle/>
          <a:p>
            <a:pPr algn="just"/>
            <a:r>
              <a:rPr lang="en-GB" sz="1600" dirty="0">
                <a:latin typeface="Arial"/>
                <a:cs typeface="Arial"/>
              </a:rPr>
              <a:t>Alice, an experienced project manager, </a:t>
            </a:r>
            <a:r>
              <a:rPr lang="en-GB" sz="1600" b="1" u="sng" dirty="0">
                <a:latin typeface="Arial"/>
                <a:cs typeface="Arial"/>
              </a:rPr>
              <a:t>understands the importance of creating a cohesive group</a:t>
            </a:r>
            <a:r>
              <a:rPr lang="en-GB" sz="1600" dirty="0">
                <a:latin typeface="Arial"/>
                <a:cs typeface="Arial"/>
              </a:rPr>
              <a:t>. As they are developing a new product, she takes the opportunity of involving all group members in the product specification and design </a:t>
            </a:r>
            <a:r>
              <a:rPr lang="en-GB" sz="1600" b="1" u="sng" dirty="0">
                <a:latin typeface="Arial"/>
                <a:cs typeface="Arial"/>
              </a:rPr>
              <a:t>by getting them to discuss possible technology with elderly members of their families</a:t>
            </a:r>
            <a:r>
              <a:rPr lang="en-GB" sz="1600" dirty="0">
                <a:latin typeface="Arial"/>
                <a:cs typeface="Arial"/>
              </a:rPr>
              <a:t>. She also </a:t>
            </a:r>
            <a:r>
              <a:rPr lang="en-GB" sz="1600" b="1" u="sng" dirty="0">
                <a:latin typeface="Arial"/>
                <a:cs typeface="Arial"/>
              </a:rPr>
              <a:t>encourages them to bring these family members</a:t>
            </a:r>
            <a:r>
              <a:rPr lang="en-GB" sz="1600" dirty="0">
                <a:latin typeface="Arial"/>
                <a:cs typeface="Arial"/>
              </a:rPr>
              <a:t> to meet other members of the development group. </a:t>
            </a:r>
          </a:p>
          <a:p>
            <a:pPr algn="just"/>
            <a:endParaRPr lang="en-GB" sz="1600" dirty="0">
              <a:latin typeface="Arial"/>
              <a:cs typeface="Arial"/>
            </a:endParaRPr>
          </a:p>
          <a:p>
            <a:pPr algn="just"/>
            <a:r>
              <a:rPr lang="en-GB" sz="1600" dirty="0">
                <a:latin typeface="Arial"/>
                <a:cs typeface="Arial"/>
              </a:rPr>
              <a:t>Alice also arranges </a:t>
            </a:r>
            <a:r>
              <a:rPr lang="en-GB" sz="1600" b="1" u="sng" dirty="0">
                <a:latin typeface="Arial"/>
                <a:cs typeface="Arial"/>
              </a:rPr>
              <a:t>monthly lunches </a:t>
            </a:r>
            <a:r>
              <a:rPr lang="en-GB" sz="1600" dirty="0">
                <a:latin typeface="Arial"/>
                <a:cs typeface="Arial"/>
              </a:rPr>
              <a:t>for everyone in the group. These lunches are an opportunity for </a:t>
            </a:r>
            <a:r>
              <a:rPr lang="en-GB" sz="1600" b="1" u="sng" dirty="0">
                <a:latin typeface="Arial"/>
                <a:cs typeface="Arial"/>
              </a:rPr>
              <a:t>all team members to meet informally</a:t>
            </a:r>
            <a:r>
              <a:rPr lang="en-GB" sz="1600" dirty="0">
                <a:latin typeface="Arial"/>
                <a:cs typeface="Arial"/>
              </a:rPr>
              <a:t>, talk around issues of concern, and get to know each other. </a:t>
            </a:r>
            <a:r>
              <a:rPr lang="en-GB" sz="1600" b="1" u="sng" dirty="0">
                <a:latin typeface="Arial"/>
                <a:cs typeface="Arial"/>
              </a:rPr>
              <a:t>At the lunch, Alice tells the group</a:t>
            </a:r>
            <a:r>
              <a:rPr lang="en-GB" sz="1600" dirty="0">
                <a:latin typeface="Arial"/>
                <a:cs typeface="Arial"/>
              </a:rPr>
              <a:t> what she knows about organizational news, policies, strategies, and so forth. </a:t>
            </a:r>
            <a:r>
              <a:rPr lang="en-GB" sz="1600" b="1" u="sng" dirty="0">
                <a:latin typeface="Arial"/>
                <a:cs typeface="Arial"/>
              </a:rPr>
              <a:t>Each team member then briefly summarizes what they have been doing </a:t>
            </a:r>
            <a:r>
              <a:rPr lang="en-GB" sz="1600" dirty="0">
                <a:latin typeface="Arial"/>
                <a:cs typeface="Arial"/>
              </a:rPr>
              <a:t>and the group discusses a general topic, such as new product ideas from elderly relatives.</a:t>
            </a:r>
          </a:p>
          <a:p>
            <a:pPr algn="just"/>
            <a:endParaRPr lang="en-GB" sz="1600" dirty="0">
              <a:latin typeface="Arial"/>
              <a:cs typeface="Arial"/>
            </a:endParaRPr>
          </a:p>
          <a:p>
            <a:pPr algn="just"/>
            <a:r>
              <a:rPr lang="en-GB" sz="1600" dirty="0">
                <a:latin typeface="Arial"/>
                <a:cs typeface="Arial"/>
              </a:rPr>
              <a:t>Every few months, </a:t>
            </a:r>
            <a:r>
              <a:rPr lang="en-GB" sz="1600" b="1" u="sng" dirty="0">
                <a:latin typeface="Arial"/>
                <a:cs typeface="Arial"/>
              </a:rPr>
              <a:t>Alice organizes an ‘away day’ for the group</a:t>
            </a:r>
            <a:r>
              <a:rPr lang="en-GB" sz="1600" dirty="0">
                <a:latin typeface="Arial"/>
                <a:cs typeface="Arial"/>
              </a:rPr>
              <a:t> where the team spends two days on ‘technology updating’. </a:t>
            </a:r>
            <a:r>
              <a:rPr lang="en-GB" sz="1600" b="1" u="sng" dirty="0">
                <a:latin typeface="Arial"/>
                <a:cs typeface="Arial"/>
              </a:rPr>
              <a:t>Each team member prepares an update on a relevant technology and presents it to the group</a:t>
            </a:r>
            <a:r>
              <a:rPr lang="en-GB" sz="1600" dirty="0">
                <a:latin typeface="Arial"/>
                <a:cs typeface="Arial"/>
              </a:rPr>
              <a:t>. This is an </a:t>
            </a:r>
            <a:r>
              <a:rPr lang="en-GB" sz="1600" b="1" u="sng" dirty="0">
                <a:latin typeface="Arial"/>
                <a:cs typeface="Arial"/>
              </a:rPr>
              <a:t>off-site meeting in a good hotel and plenty of time is scheduled</a:t>
            </a:r>
            <a:r>
              <a:rPr lang="en-GB" sz="1600" dirty="0">
                <a:latin typeface="Arial"/>
                <a:cs typeface="Arial"/>
              </a:rPr>
              <a:t> for discussion and social interaction. </a:t>
            </a:r>
          </a:p>
          <a:p>
            <a:endParaRPr lang="en-US" sz="1400" dirty="0">
              <a:latin typeface="Arial"/>
              <a:cs typeface="Arial"/>
            </a:endParaRPr>
          </a:p>
        </p:txBody>
      </p:sp>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effectiveness of a team</a:t>
            </a:r>
          </a:p>
        </p:txBody>
      </p:sp>
      <p:sp>
        <p:nvSpPr>
          <p:cNvPr id="3" name="Content Placeholder 2"/>
          <p:cNvSpPr>
            <a:spLocks noGrp="1"/>
          </p:cNvSpPr>
          <p:nvPr>
            <p:ph idx="1"/>
          </p:nvPr>
        </p:nvSpPr>
        <p:spPr>
          <a:xfrm>
            <a:off x="457200" y="1600200"/>
            <a:ext cx="8229600" cy="4983162"/>
          </a:xfrm>
        </p:spPr>
        <p:txBody>
          <a:bodyPr/>
          <a:lstStyle/>
          <a:p>
            <a:pPr algn="just"/>
            <a:r>
              <a:rPr lang="en-GB" b="1" dirty="0">
                <a:solidFill>
                  <a:srgbClr val="FF0000"/>
                </a:solidFill>
              </a:rPr>
              <a:t>The people in the group </a:t>
            </a:r>
          </a:p>
          <a:p>
            <a:pPr lvl="1" algn="just"/>
            <a:r>
              <a:rPr lang="en-GB" b="1" u="sng" dirty="0"/>
              <a:t>You need a MIX TYPE OF PEOPLE</a:t>
            </a:r>
            <a:r>
              <a:rPr lang="en-GB" dirty="0"/>
              <a:t> in a group as software development projects </a:t>
            </a:r>
            <a:r>
              <a:rPr lang="en-GB" b="1" i="1" dirty="0">
                <a:solidFill>
                  <a:schemeClr val="accent1"/>
                </a:solidFill>
              </a:rPr>
              <a:t>involves various activities </a:t>
            </a:r>
            <a:r>
              <a:rPr lang="en-GB" dirty="0"/>
              <a:t>such as </a:t>
            </a:r>
            <a:r>
              <a:rPr lang="en-GB" b="1" i="1" dirty="0"/>
              <a:t>negotiating</a:t>
            </a:r>
            <a:r>
              <a:rPr lang="en-GB" dirty="0"/>
              <a:t> </a:t>
            </a:r>
            <a:r>
              <a:rPr lang="en-GB" b="1" i="1" dirty="0"/>
              <a:t>with clients</a:t>
            </a:r>
            <a:r>
              <a:rPr lang="en-GB" dirty="0"/>
              <a:t>, </a:t>
            </a:r>
            <a:r>
              <a:rPr lang="en-GB" b="1" i="1" dirty="0"/>
              <a:t>programming</a:t>
            </a:r>
            <a:r>
              <a:rPr lang="en-GB" dirty="0"/>
              <a:t>, </a:t>
            </a:r>
            <a:r>
              <a:rPr lang="en-GB" b="1" i="1" dirty="0"/>
              <a:t>testing</a:t>
            </a:r>
            <a:r>
              <a:rPr lang="en-GB" dirty="0"/>
              <a:t> and </a:t>
            </a:r>
            <a:r>
              <a:rPr lang="en-GB" b="1" i="1" dirty="0"/>
              <a:t>documentation</a:t>
            </a:r>
            <a:r>
              <a:rPr lang="en-GB" dirty="0"/>
              <a:t>.  </a:t>
            </a:r>
          </a:p>
          <a:p>
            <a:pPr algn="just"/>
            <a:r>
              <a:rPr lang="en-GB" b="1" dirty="0">
                <a:solidFill>
                  <a:srgbClr val="FF0000"/>
                </a:solidFill>
              </a:rPr>
              <a:t>The group organization </a:t>
            </a:r>
          </a:p>
          <a:p>
            <a:pPr lvl="1" algn="just"/>
            <a:r>
              <a:rPr lang="en-GB" b="1" u="sng" dirty="0"/>
              <a:t>A group should be ORGANIZED</a:t>
            </a:r>
            <a:r>
              <a:rPr lang="en-GB" dirty="0"/>
              <a:t> so that </a:t>
            </a:r>
            <a:r>
              <a:rPr lang="en-GB" b="1" u="sng" dirty="0"/>
              <a:t>individuals can contribute </a:t>
            </a:r>
            <a:r>
              <a:rPr lang="en-GB" dirty="0"/>
              <a:t>to the </a:t>
            </a:r>
            <a:r>
              <a:rPr lang="en-GB" b="1" i="1" dirty="0">
                <a:solidFill>
                  <a:schemeClr val="accent1"/>
                </a:solidFill>
              </a:rPr>
              <a:t>best of </a:t>
            </a:r>
            <a:r>
              <a:rPr lang="en-GB" b="1" u="sng" dirty="0"/>
              <a:t>THEIR ABILITIES AND TASKS </a:t>
            </a:r>
            <a:r>
              <a:rPr lang="en-GB" dirty="0"/>
              <a:t>can be completed as expected.</a:t>
            </a:r>
          </a:p>
          <a:p>
            <a:pPr algn="just"/>
            <a:r>
              <a:rPr lang="en-GB" b="1" dirty="0">
                <a:solidFill>
                  <a:srgbClr val="FF0000"/>
                </a:solidFill>
              </a:rPr>
              <a:t>Technical and managerial communications </a:t>
            </a:r>
          </a:p>
          <a:p>
            <a:pPr lvl="1" algn="just"/>
            <a:r>
              <a:rPr lang="en-GB" b="1" u="sng" dirty="0"/>
              <a:t>GOOD COMMUNICATION </a:t>
            </a:r>
            <a:r>
              <a:rPr lang="en-GB" b="1" i="1" u="sng" dirty="0">
                <a:solidFill>
                  <a:schemeClr val="accent1"/>
                </a:solidFill>
              </a:rPr>
              <a:t>is essential:  </a:t>
            </a:r>
            <a:r>
              <a:rPr lang="en-GB" b="1" u="sng" dirty="0"/>
              <a:t>between group members</a:t>
            </a:r>
            <a:r>
              <a:rPr lang="en-GB" dirty="0"/>
              <a:t>, and </a:t>
            </a:r>
            <a:r>
              <a:rPr lang="en-GB" b="1" u="sng" dirty="0"/>
              <a:t>between the software engineering team</a:t>
            </a:r>
            <a:r>
              <a:rPr lang="en-GB" b="1" dirty="0"/>
              <a:t> </a:t>
            </a:r>
            <a:r>
              <a:rPr lang="en-GB" dirty="0"/>
              <a:t>and other </a:t>
            </a:r>
            <a:r>
              <a:rPr lang="en-GB" b="1" u="sng" dirty="0"/>
              <a:t>project stakeholders</a:t>
            </a:r>
            <a:r>
              <a:rPr lang="en-GB" dirty="0"/>
              <a:t>.</a:t>
            </a:r>
          </a:p>
          <a:p>
            <a:endParaRPr lang="en-US" dirty="0"/>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group members</a:t>
            </a:r>
          </a:p>
        </p:txBody>
      </p:sp>
      <p:sp>
        <p:nvSpPr>
          <p:cNvPr id="3" name="Content Placeholder 2"/>
          <p:cNvSpPr>
            <a:spLocks noGrp="1"/>
          </p:cNvSpPr>
          <p:nvPr>
            <p:ph idx="1"/>
          </p:nvPr>
        </p:nvSpPr>
        <p:spPr/>
        <p:txBody>
          <a:bodyPr/>
          <a:lstStyle/>
          <a:p>
            <a:pPr algn="just"/>
            <a:r>
              <a:rPr lang="en-GB" sz="2000" b="1" u="sng" dirty="0">
                <a:solidFill>
                  <a:srgbClr val="FF0000"/>
                </a:solidFill>
              </a:rPr>
              <a:t>A manager/team leader’s job is to create a cohesive group </a:t>
            </a:r>
            <a:r>
              <a:rPr lang="en-GB" sz="2000" dirty="0"/>
              <a:t>so that they can work together effectively. </a:t>
            </a:r>
          </a:p>
          <a:p>
            <a:pPr algn="just"/>
            <a:r>
              <a:rPr lang="en-GB" sz="2000" b="1" u="sng" dirty="0">
                <a:solidFill>
                  <a:srgbClr val="FF0000"/>
                </a:solidFill>
              </a:rPr>
              <a:t>When creating a cohesive group</a:t>
            </a:r>
            <a:r>
              <a:rPr lang="en-GB" sz="2000" b="1" dirty="0">
                <a:solidFill>
                  <a:srgbClr val="FF0000"/>
                </a:solidFill>
              </a:rPr>
              <a:t>, </a:t>
            </a:r>
            <a:r>
              <a:rPr lang="en-GB" sz="2000" dirty="0"/>
              <a:t>the </a:t>
            </a:r>
            <a:r>
              <a:rPr lang="en-GB" sz="2000" b="1" dirty="0">
                <a:solidFill>
                  <a:schemeClr val="tx1"/>
                </a:solidFill>
              </a:rPr>
              <a:t>right balance of technical skills and personalities </a:t>
            </a:r>
            <a:r>
              <a:rPr lang="en-GB" sz="2000" dirty="0"/>
              <a:t>must be considered.</a:t>
            </a:r>
            <a:endParaRPr lang="en-US" sz="2000" dirty="0"/>
          </a:p>
        </p:txBody>
      </p:sp>
    </p:spTree>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lIns="90840" tIns="44623" rIns="90840" bIns="44623"/>
          <a:lstStyle/>
          <a:p>
            <a:r>
              <a:rPr lang="en-GB" dirty="0">
                <a:solidFill>
                  <a:schemeClr val="tx1"/>
                </a:solidFill>
              </a:rPr>
              <a:t>Assembling a team</a:t>
            </a:r>
          </a:p>
        </p:txBody>
      </p:sp>
      <p:sp>
        <p:nvSpPr>
          <p:cNvPr id="18435" name="Rectangle 3"/>
          <p:cNvSpPr>
            <a:spLocks noGrp="1" noChangeArrowheads="1"/>
          </p:cNvSpPr>
          <p:nvPr>
            <p:ph idx="1"/>
          </p:nvPr>
        </p:nvSpPr>
        <p:spPr>
          <a:noFill/>
          <a:ln/>
        </p:spPr>
        <p:txBody>
          <a:bodyPr lIns="90840" tIns="44623" rIns="90840" bIns="44623"/>
          <a:lstStyle/>
          <a:p>
            <a:pPr algn="just"/>
            <a:r>
              <a:rPr lang="en-GB" sz="2300" dirty="0"/>
              <a:t>Sometimes, </a:t>
            </a:r>
            <a:r>
              <a:rPr lang="en-GB" sz="2300" b="1" u="sng" dirty="0">
                <a:solidFill>
                  <a:srgbClr val="FF0000"/>
                </a:solidFill>
              </a:rPr>
              <a:t>may not be possible to hire</a:t>
            </a:r>
            <a:r>
              <a:rPr lang="en-GB" sz="2300" b="1" dirty="0">
                <a:solidFill>
                  <a:srgbClr val="FF0000"/>
                </a:solidFill>
              </a:rPr>
              <a:t> the ideal people</a:t>
            </a:r>
            <a:r>
              <a:rPr lang="en-GB" sz="2300" dirty="0"/>
              <a:t> to work on your project. Because, </a:t>
            </a:r>
          </a:p>
          <a:p>
            <a:pPr lvl="1" algn="just"/>
            <a:r>
              <a:rPr lang="en-GB" sz="2100" dirty="0"/>
              <a:t>Project </a:t>
            </a:r>
            <a:r>
              <a:rPr lang="en-GB" sz="2100" b="1" u="sng" dirty="0"/>
              <a:t>budget may not allow</a:t>
            </a:r>
            <a:r>
              <a:rPr lang="en-GB" sz="2100" dirty="0"/>
              <a:t> for the use of highly-paid staff;</a:t>
            </a:r>
          </a:p>
          <a:p>
            <a:pPr lvl="1" algn="just"/>
            <a:r>
              <a:rPr lang="en-GB" sz="2100" dirty="0"/>
              <a:t>Staff with the </a:t>
            </a:r>
            <a:r>
              <a:rPr lang="en-GB" sz="2100" b="1" u="sng" dirty="0"/>
              <a:t>appropriate experience may not be available</a:t>
            </a:r>
            <a:r>
              <a:rPr lang="en-GB" sz="2100" dirty="0"/>
              <a:t>;</a:t>
            </a:r>
          </a:p>
          <a:p>
            <a:pPr lvl="1" algn="just"/>
            <a:r>
              <a:rPr lang="en-GB" sz="2100" dirty="0"/>
              <a:t>An </a:t>
            </a:r>
            <a:r>
              <a:rPr lang="en-GB" sz="2100" b="1" u="sng" dirty="0"/>
              <a:t>organisation may wish to develop employee skills</a:t>
            </a:r>
            <a:r>
              <a:rPr lang="en-GB" sz="2100" dirty="0"/>
              <a:t> on a software project.</a:t>
            </a:r>
          </a:p>
          <a:p>
            <a:pPr algn="just"/>
            <a:r>
              <a:rPr lang="en-GB" sz="2300" b="1" dirty="0">
                <a:solidFill>
                  <a:srgbClr val="FF0000"/>
                </a:solidFill>
              </a:rPr>
              <a:t>Managers have to work within these constraints</a:t>
            </a:r>
            <a:r>
              <a:rPr lang="en-GB" sz="2300" dirty="0"/>
              <a:t> especially </a:t>
            </a:r>
            <a:r>
              <a:rPr lang="en-GB" sz="2300" b="1" dirty="0">
                <a:solidFill>
                  <a:schemeClr val="accent1"/>
                </a:solidFill>
              </a:rPr>
              <a:t>when there are shortages</a:t>
            </a:r>
            <a:r>
              <a:rPr lang="en-GB" sz="2300" dirty="0"/>
              <a:t> of trained staff.</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noFill/>
          <a:ln/>
        </p:spPr>
        <p:txBody>
          <a:bodyPr lIns="90840" tIns="44623" rIns="90840" bIns="44623"/>
          <a:lstStyle/>
          <a:p>
            <a:r>
              <a:rPr lang="en-GB" dirty="0"/>
              <a:t>Group composition</a:t>
            </a:r>
          </a:p>
        </p:txBody>
      </p:sp>
      <p:sp>
        <p:nvSpPr>
          <p:cNvPr id="53251" name="Rectangle 3"/>
          <p:cNvSpPr>
            <a:spLocks noGrp="1" noChangeArrowheads="1"/>
          </p:cNvSpPr>
          <p:nvPr>
            <p:ph idx="1"/>
          </p:nvPr>
        </p:nvSpPr>
        <p:spPr>
          <a:xfrm>
            <a:off x="264017" y="1676400"/>
            <a:ext cx="8545132" cy="4705082"/>
          </a:xfrm>
          <a:noFill/>
          <a:ln/>
        </p:spPr>
        <p:txBody>
          <a:bodyPr lIns="90840" tIns="44623" rIns="90840" bIns="44623"/>
          <a:lstStyle/>
          <a:p>
            <a:pPr algn="just"/>
            <a:r>
              <a:rPr lang="en-GB" sz="2000" dirty="0"/>
              <a:t>Group members who </a:t>
            </a:r>
            <a:r>
              <a:rPr lang="en-GB" sz="2000" b="1" u="sng" dirty="0">
                <a:highlight>
                  <a:srgbClr val="FFFF00"/>
                </a:highlight>
              </a:rPr>
              <a:t>share the same motivation</a:t>
            </a:r>
            <a:r>
              <a:rPr lang="en-GB" sz="2000" dirty="0">
                <a:highlight>
                  <a:srgbClr val="FFFF00"/>
                </a:highlight>
              </a:rPr>
              <a:t> </a:t>
            </a:r>
            <a:r>
              <a:rPr lang="en-GB" sz="2000" b="1" u="sng" dirty="0">
                <a:solidFill>
                  <a:srgbClr val="FF0000"/>
                </a:solidFill>
              </a:rPr>
              <a:t>can be problematic due to: </a:t>
            </a:r>
          </a:p>
          <a:p>
            <a:pPr lvl="1" algn="just"/>
            <a:r>
              <a:rPr lang="en-GB" b="1" dirty="0">
                <a:solidFill>
                  <a:schemeClr val="accent1"/>
                </a:solidFill>
              </a:rPr>
              <a:t>Task-oriented </a:t>
            </a:r>
            <a:r>
              <a:rPr lang="en-GB" dirty="0"/>
              <a:t>- everyone </a:t>
            </a:r>
            <a:r>
              <a:rPr lang="en-GB" u="sng" dirty="0"/>
              <a:t>wants to do their own thing/work</a:t>
            </a:r>
            <a:r>
              <a:rPr lang="en-GB" dirty="0"/>
              <a:t>;</a:t>
            </a:r>
          </a:p>
          <a:p>
            <a:pPr lvl="1" algn="just"/>
            <a:r>
              <a:rPr lang="en-GB" b="1" dirty="0">
                <a:solidFill>
                  <a:schemeClr val="accent1"/>
                </a:solidFill>
              </a:rPr>
              <a:t>Self-oriented</a:t>
            </a:r>
            <a:r>
              <a:rPr lang="en-GB" dirty="0"/>
              <a:t> - everyone </a:t>
            </a:r>
            <a:r>
              <a:rPr lang="en-GB" u="sng" dirty="0"/>
              <a:t>wants to be the boss</a:t>
            </a:r>
            <a:r>
              <a:rPr lang="en-GB" dirty="0"/>
              <a:t>;</a:t>
            </a:r>
          </a:p>
          <a:p>
            <a:pPr lvl="1" algn="just"/>
            <a:r>
              <a:rPr lang="en-GB" b="1" dirty="0">
                <a:solidFill>
                  <a:schemeClr val="accent1"/>
                </a:solidFill>
              </a:rPr>
              <a:t>Interaction-oriented</a:t>
            </a:r>
            <a:r>
              <a:rPr lang="en-GB" dirty="0"/>
              <a:t> - </a:t>
            </a:r>
            <a:r>
              <a:rPr lang="en-GB" u="sng" dirty="0"/>
              <a:t>too much chatting</a:t>
            </a:r>
            <a:r>
              <a:rPr lang="en-GB" dirty="0"/>
              <a:t>, </a:t>
            </a:r>
            <a:r>
              <a:rPr lang="en-GB" u="sng" dirty="0"/>
              <a:t>not enough work</a:t>
            </a:r>
            <a:r>
              <a:rPr lang="en-GB" dirty="0"/>
              <a:t>.</a:t>
            </a:r>
          </a:p>
          <a:p>
            <a:pPr algn="just"/>
            <a:r>
              <a:rPr lang="en-GB" sz="2000" dirty="0"/>
              <a:t>Therefore, an effective group </a:t>
            </a:r>
            <a:r>
              <a:rPr lang="en-GB" sz="2000" b="1" u="sng" dirty="0">
                <a:solidFill>
                  <a:srgbClr val="FF0000"/>
                </a:solidFill>
              </a:rPr>
              <a:t>should have a balance of all types</a:t>
            </a:r>
            <a:r>
              <a:rPr lang="en-GB" sz="2000" dirty="0"/>
              <a:t>.</a:t>
            </a:r>
          </a:p>
          <a:p>
            <a:pPr algn="just"/>
            <a:r>
              <a:rPr lang="en-GB" sz="2000" b="1" u="sng" dirty="0">
                <a:solidFill>
                  <a:srgbClr val="FF0000"/>
                </a:solidFill>
              </a:rPr>
              <a:t>Balance in software teams</a:t>
            </a:r>
            <a:r>
              <a:rPr lang="en-GB" sz="2000" dirty="0"/>
              <a:t> can be difficult because </a:t>
            </a:r>
            <a:r>
              <a:rPr lang="en-GB" sz="2000" b="1" u="sng" dirty="0">
                <a:solidFill>
                  <a:srgbClr val="FF0000"/>
                </a:solidFill>
              </a:rPr>
              <a:t>software engineers are often task-oriented</a:t>
            </a:r>
            <a:r>
              <a:rPr lang="en-GB" sz="2000" dirty="0"/>
              <a:t>.</a:t>
            </a:r>
          </a:p>
          <a:p>
            <a:pPr algn="just"/>
            <a:r>
              <a:rPr lang="en-GB" sz="2000" b="1" u="sng" dirty="0">
                <a:solidFill>
                  <a:srgbClr val="FF0000"/>
                </a:solidFill>
              </a:rPr>
              <a:t>Interaction-oriented people</a:t>
            </a:r>
            <a:r>
              <a:rPr lang="en-GB" sz="2000" dirty="0"/>
              <a:t> are very important due to </a:t>
            </a:r>
            <a:r>
              <a:rPr lang="en-GB" sz="2000" b="1" dirty="0"/>
              <a:t>they can detect and resolve problems/tensions</a:t>
            </a:r>
            <a:r>
              <a:rPr lang="en-GB" sz="2000" dirty="0"/>
              <a:t> in team members if arise.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a:xfrm>
            <a:off x="381001" y="262912"/>
            <a:ext cx="8476054" cy="1109007"/>
          </a:xfrm>
          <a:noFill/>
          <a:ln/>
        </p:spPr>
        <p:txBody>
          <a:bodyPr lIns="90840" tIns="44623" rIns="90840" bIns="44623"/>
          <a:lstStyle/>
          <a:p>
            <a:r>
              <a:rPr lang="en-GB" dirty="0"/>
              <a:t>Software management distinctions</a:t>
            </a:r>
          </a:p>
        </p:txBody>
      </p:sp>
      <p:sp>
        <p:nvSpPr>
          <p:cNvPr id="12290" name="Rectangle 2"/>
          <p:cNvSpPr>
            <a:spLocks noGrp="1" noChangeArrowheads="1"/>
          </p:cNvSpPr>
          <p:nvPr>
            <p:ph idx="1"/>
          </p:nvPr>
        </p:nvSpPr>
        <p:spPr>
          <a:xfrm>
            <a:off x="150125" y="1470547"/>
            <a:ext cx="8809630" cy="5257800"/>
          </a:xfrm>
          <a:noFill/>
          <a:ln/>
        </p:spPr>
        <p:txBody>
          <a:bodyPr lIns="90840" tIns="44623" rIns="90840" bIns="44623"/>
          <a:lstStyle/>
          <a:p>
            <a:pPr algn="just"/>
            <a:r>
              <a:rPr lang="tr-TR" b="1" dirty="0"/>
              <a:t>A software</a:t>
            </a:r>
            <a:r>
              <a:rPr lang="en-GB" b="1" dirty="0"/>
              <a:t> product is </a:t>
            </a:r>
            <a:r>
              <a:rPr lang="en-GB" b="1" u="sng" dirty="0">
                <a:solidFill>
                  <a:srgbClr val="FF0000"/>
                </a:solidFill>
              </a:rPr>
              <a:t>intangible</a:t>
            </a:r>
            <a:r>
              <a:rPr lang="en-GB" dirty="0"/>
              <a:t>.</a:t>
            </a:r>
          </a:p>
          <a:p>
            <a:pPr lvl="1" algn="just"/>
            <a:r>
              <a:rPr lang="en-GB" dirty="0"/>
              <a:t>Software </a:t>
            </a:r>
            <a:r>
              <a:rPr lang="en-GB" u="sng" dirty="0"/>
              <a:t>cannot be seen</a:t>
            </a:r>
            <a:r>
              <a:rPr lang="en-GB" dirty="0"/>
              <a:t> or touched.</a:t>
            </a:r>
          </a:p>
          <a:p>
            <a:pPr lvl="1" algn="just"/>
            <a:r>
              <a:rPr lang="en-GB" dirty="0"/>
              <a:t>Software project </a:t>
            </a:r>
            <a:r>
              <a:rPr lang="en-GB" u="sng" dirty="0"/>
              <a:t>managers cannot see progress</a:t>
            </a:r>
            <a:r>
              <a:rPr lang="en-GB" dirty="0"/>
              <a:t> by simply looking at the artefact/product that is being constructed. </a:t>
            </a:r>
          </a:p>
          <a:p>
            <a:pPr algn="just"/>
            <a:r>
              <a:rPr lang="en-GB" b="1" dirty="0"/>
              <a:t>Many software projects are </a:t>
            </a:r>
            <a:r>
              <a:rPr lang="en-GB" b="1" u="sng" dirty="0">
                <a:solidFill>
                  <a:srgbClr val="FF0000"/>
                </a:solidFill>
              </a:rPr>
              <a:t>'one-off' projects (</a:t>
            </a:r>
            <a:r>
              <a:rPr lang="en-GB" b="1" u="sng" dirty="0" err="1">
                <a:solidFill>
                  <a:srgbClr val="FF0000"/>
                </a:solidFill>
              </a:rPr>
              <a:t>bir</a:t>
            </a:r>
            <a:r>
              <a:rPr lang="en-GB" b="1" u="sng" dirty="0">
                <a:solidFill>
                  <a:srgbClr val="FF0000"/>
                </a:solidFill>
              </a:rPr>
              <a:t> </a:t>
            </a:r>
            <a:r>
              <a:rPr lang="en-GB" b="1" u="sng" dirty="0" err="1">
                <a:solidFill>
                  <a:srgbClr val="FF0000"/>
                </a:solidFill>
              </a:rPr>
              <a:t>defalık</a:t>
            </a:r>
            <a:r>
              <a:rPr lang="en-GB" b="1" u="sng" dirty="0">
                <a:solidFill>
                  <a:srgbClr val="FF0000"/>
                </a:solidFill>
              </a:rPr>
              <a:t>)</a:t>
            </a:r>
            <a:r>
              <a:rPr lang="en-GB" dirty="0"/>
              <a:t>.</a:t>
            </a:r>
          </a:p>
          <a:p>
            <a:pPr lvl="1" algn="just"/>
            <a:r>
              <a:rPr lang="en-GB" b="1" dirty="0"/>
              <a:t>Large software projects</a:t>
            </a:r>
            <a:r>
              <a:rPr lang="en-GB" dirty="0"/>
              <a:t> are </a:t>
            </a:r>
            <a:r>
              <a:rPr lang="en-GB" u="sng" dirty="0"/>
              <a:t>usually different in some ways</a:t>
            </a:r>
            <a:r>
              <a:rPr lang="en-GB" dirty="0"/>
              <a:t> from previous projects.</a:t>
            </a:r>
          </a:p>
          <a:p>
            <a:pPr lvl="1" algn="just"/>
            <a:r>
              <a:rPr lang="en-GB" b="1" dirty="0"/>
              <a:t>Even managers</a:t>
            </a:r>
            <a:r>
              <a:rPr lang="en-GB" dirty="0"/>
              <a:t> who have </a:t>
            </a:r>
            <a:r>
              <a:rPr lang="en-GB" u="sng" dirty="0"/>
              <a:t>lots of previous experience</a:t>
            </a:r>
            <a:r>
              <a:rPr lang="en-GB" dirty="0"/>
              <a:t> may find it difficult to guess </a:t>
            </a:r>
            <a:r>
              <a:rPr lang="tr-TR" dirty="0" err="1"/>
              <a:t>possible</a:t>
            </a:r>
            <a:r>
              <a:rPr lang="tr-TR" dirty="0"/>
              <a:t> </a:t>
            </a:r>
            <a:r>
              <a:rPr lang="en-GB" dirty="0"/>
              <a:t>problems. </a:t>
            </a:r>
          </a:p>
          <a:p>
            <a:pPr algn="just"/>
            <a:r>
              <a:rPr lang="en-GB" b="1" dirty="0"/>
              <a:t>Software processes are </a:t>
            </a:r>
            <a:r>
              <a:rPr lang="en-GB" b="1" u="sng" dirty="0">
                <a:solidFill>
                  <a:srgbClr val="FF0000"/>
                </a:solidFill>
              </a:rPr>
              <a:t>variable</a:t>
            </a:r>
            <a:r>
              <a:rPr lang="en-GB" b="1" dirty="0"/>
              <a:t> and </a:t>
            </a:r>
            <a:r>
              <a:rPr lang="en-GB" b="1" u="sng" dirty="0">
                <a:solidFill>
                  <a:srgbClr val="FF0000"/>
                </a:solidFill>
              </a:rPr>
              <a:t>organization</a:t>
            </a:r>
            <a:r>
              <a:rPr lang="en-GB" b="1" dirty="0"/>
              <a:t> </a:t>
            </a:r>
            <a:r>
              <a:rPr lang="en-GB" b="1" u="sng" dirty="0">
                <a:solidFill>
                  <a:srgbClr val="FF0000"/>
                </a:solidFill>
              </a:rPr>
              <a:t>specific</a:t>
            </a:r>
            <a:r>
              <a:rPr lang="en-GB" dirty="0"/>
              <a:t>.</a:t>
            </a:r>
          </a:p>
          <a:p>
            <a:pPr lvl="1" algn="just"/>
            <a:r>
              <a:rPr lang="en-GB" dirty="0"/>
              <a:t>We </a:t>
            </a:r>
            <a:r>
              <a:rPr lang="en-GB" u="sng" dirty="0"/>
              <a:t>still cannot reliably predict</a:t>
            </a:r>
            <a:r>
              <a:rPr lang="en-GB" b="1" dirty="0"/>
              <a:t> </a:t>
            </a:r>
            <a:r>
              <a:rPr lang="en-GB" dirty="0"/>
              <a:t>when a particular software process is possibly cause development problems.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a:t>
            </a:r>
            <a:r>
              <a:rPr lang="en-US" b="1" dirty="0"/>
              <a:t> </a:t>
            </a:r>
            <a:r>
              <a:rPr lang="en-US" dirty="0"/>
              <a:t>composition</a:t>
            </a:r>
            <a:r>
              <a:rPr lang="en-GB" dirty="0"/>
              <a:t> </a:t>
            </a:r>
            <a:endParaRPr lang="en-US" dirty="0"/>
          </a:p>
        </p:txBody>
      </p:sp>
      <p:sp>
        <p:nvSpPr>
          <p:cNvPr id="4" name="TextBox 3"/>
          <p:cNvSpPr txBox="1"/>
          <p:nvPr/>
        </p:nvSpPr>
        <p:spPr>
          <a:xfrm>
            <a:off x="525772" y="1715767"/>
            <a:ext cx="8161028" cy="4739759"/>
          </a:xfrm>
          <a:prstGeom prst="rect">
            <a:avLst/>
          </a:prstGeom>
          <a:solidFill>
            <a:srgbClr val="FFFF00">
              <a:alpha val="34000"/>
            </a:srgbClr>
          </a:solidFill>
        </p:spPr>
        <p:txBody>
          <a:bodyPr wrap="square" rtlCol="0">
            <a:spAutoFit/>
          </a:bodyPr>
          <a:lstStyle/>
          <a:p>
            <a:pPr algn="just"/>
            <a:r>
              <a:rPr lang="en-GB" sz="1600" dirty="0">
                <a:latin typeface="Arial"/>
                <a:cs typeface="Arial"/>
              </a:rPr>
              <a:t>In creating a group for assistive technology development, </a:t>
            </a:r>
            <a:r>
              <a:rPr lang="en-GB" sz="1600" b="1" u="sng" dirty="0">
                <a:latin typeface="Arial"/>
                <a:cs typeface="Arial"/>
              </a:rPr>
              <a:t>Alice is aware of the importance of selecting members with complementary personalities</a:t>
            </a:r>
            <a:r>
              <a:rPr lang="en-GB" sz="1600" dirty="0">
                <a:latin typeface="Arial"/>
                <a:cs typeface="Arial"/>
              </a:rPr>
              <a:t>. When interviewing potential group members, </a:t>
            </a:r>
            <a:r>
              <a:rPr lang="en-GB" sz="1600" b="1" u="sng" dirty="0">
                <a:latin typeface="Arial"/>
                <a:cs typeface="Arial"/>
              </a:rPr>
              <a:t>she tried to assess whether they were task-oriented, self-oriented, or interaction-oriented</a:t>
            </a:r>
            <a:r>
              <a:rPr lang="en-GB" sz="1600" dirty="0">
                <a:latin typeface="Arial"/>
                <a:cs typeface="Arial"/>
              </a:rPr>
              <a:t>.</a:t>
            </a:r>
          </a:p>
          <a:p>
            <a:pPr algn="just"/>
            <a:endParaRPr lang="en-GB" sz="1600" dirty="0">
              <a:latin typeface="Arial"/>
              <a:cs typeface="Arial"/>
            </a:endParaRPr>
          </a:p>
          <a:p>
            <a:pPr algn="just"/>
            <a:r>
              <a:rPr lang="en-GB" sz="1600" dirty="0">
                <a:latin typeface="Arial"/>
                <a:cs typeface="Arial"/>
              </a:rPr>
              <a:t>She felt that she was primarily a self-oriented type because she considered the project to be a way of getting noticed by senior management and possibly promoted. She therefore looked for one or perhaps </a:t>
            </a:r>
            <a:r>
              <a:rPr lang="en-GB" sz="1600" b="1" u="sng" dirty="0">
                <a:latin typeface="Arial"/>
                <a:cs typeface="Arial"/>
              </a:rPr>
              <a:t>TWO INTERACTION-ORIENTED personalities</a:t>
            </a:r>
            <a:r>
              <a:rPr lang="en-GB" sz="1600" dirty="0">
                <a:latin typeface="Arial"/>
                <a:cs typeface="Arial"/>
              </a:rPr>
              <a:t>, </a:t>
            </a:r>
            <a:r>
              <a:rPr lang="en-GB" sz="1600" b="1" u="sng" dirty="0">
                <a:latin typeface="Arial"/>
                <a:cs typeface="Arial"/>
              </a:rPr>
              <a:t>with TASK-ORIENTED INDIVIDUALS to complete </a:t>
            </a:r>
            <a:r>
              <a:rPr lang="en-GB" sz="1600" dirty="0">
                <a:latin typeface="Arial"/>
                <a:cs typeface="Arial"/>
              </a:rPr>
              <a:t>the team. The </a:t>
            </a:r>
            <a:r>
              <a:rPr lang="en-GB" sz="1600" b="1" u="sng" dirty="0">
                <a:latin typeface="Arial"/>
                <a:cs typeface="Arial"/>
              </a:rPr>
              <a:t>final assessment</a:t>
            </a:r>
            <a:r>
              <a:rPr lang="en-GB" sz="1600" dirty="0">
                <a:latin typeface="Arial"/>
                <a:cs typeface="Arial"/>
              </a:rPr>
              <a:t> that she arrived at was:</a:t>
            </a:r>
          </a:p>
          <a:p>
            <a:endParaRPr lang="en-GB" sz="1600" dirty="0">
              <a:latin typeface="Arial"/>
              <a:cs typeface="Arial"/>
            </a:endParaRPr>
          </a:p>
          <a:p>
            <a:r>
              <a:rPr lang="en-GB" sz="1600" dirty="0">
                <a:latin typeface="Arial"/>
                <a:cs typeface="Arial"/>
              </a:rPr>
              <a:t>	Alice—self-oriented</a:t>
            </a:r>
          </a:p>
          <a:p>
            <a:r>
              <a:rPr lang="en-GB" sz="1600" dirty="0">
                <a:latin typeface="Arial"/>
                <a:cs typeface="Arial"/>
              </a:rPr>
              <a:t>	Brian—task-oriented</a:t>
            </a:r>
          </a:p>
          <a:p>
            <a:r>
              <a:rPr lang="en-GB" sz="1600" dirty="0">
                <a:latin typeface="Arial"/>
                <a:cs typeface="Arial"/>
              </a:rPr>
              <a:t>	Bob—task-oriented</a:t>
            </a:r>
          </a:p>
          <a:p>
            <a:r>
              <a:rPr lang="en-GB" sz="1600" dirty="0">
                <a:latin typeface="Arial"/>
                <a:cs typeface="Arial"/>
              </a:rPr>
              <a:t>	Carol—interaction-oriented</a:t>
            </a:r>
          </a:p>
          <a:p>
            <a:r>
              <a:rPr lang="en-GB" sz="1600" dirty="0">
                <a:latin typeface="Arial"/>
                <a:cs typeface="Arial"/>
              </a:rPr>
              <a:t>	Dorothy—self-oriented</a:t>
            </a:r>
          </a:p>
          <a:p>
            <a:r>
              <a:rPr lang="en-GB" sz="1600" dirty="0">
                <a:latin typeface="Arial"/>
                <a:cs typeface="Arial"/>
              </a:rPr>
              <a:t>	Ed—interaction-oriented</a:t>
            </a:r>
          </a:p>
          <a:p>
            <a:r>
              <a:rPr lang="en-GB" sz="1600" dirty="0">
                <a:latin typeface="Arial"/>
                <a:cs typeface="Arial"/>
              </a:rPr>
              <a:t>	Fred—task-oriented</a:t>
            </a:r>
          </a:p>
          <a:p>
            <a:endParaRPr lang="en-US" sz="1400" dirty="0"/>
          </a:p>
        </p:txBody>
      </p:sp>
    </p:spTree>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organization</a:t>
            </a:r>
          </a:p>
        </p:txBody>
      </p:sp>
      <p:sp>
        <p:nvSpPr>
          <p:cNvPr id="3" name="Content Placeholder 2"/>
          <p:cNvSpPr>
            <a:spLocks noGrp="1"/>
          </p:cNvSpPr>
          <p:nvPr>
            <p:ph idx="1"/>
          </p:nvPr>
        </p:nvSpPr>
        <p:spPr>
          <a:xfrm>
            <a:off x="296213" y="1513268"/>
            <a:ext cx="8538693" cy="4842456"/>
          </a:xfrm>
        </p:spPr>
        <p:txBody>
          <a:bodyPr/>
          <a:lstStyle/>
          <a:p>
            <a:pPr algn="just"/>
            <a:r>
              <a:rPr lang="en-US" b="1" dirty="0"/>
              <a:t>Group organization is critical activity and </a:t>
            </a:r>
            <a:r>
              <a:rPr lang="en-US" b="1" u="sng" dirty="0"/>
              <a:t>effects</a:t>
            </a:r>
            <a:r>
              <a:rPr lang="en-US" b="1" dirty="0"/>
              <a:t>:</a:t>
            </a:r>
          </a:p>
          <a:p>
            <a:pPr lvl="1" algn="just"/>
            <a:r>
              <a:rPr lang="en-US" dirty="0"/>
              <a:t>the all </a:t>
            </a:r>
            <a:r>
              <a:rPr lang="en-US" b="1" u="sng" dirty="0">
                <a:solidFill>
                  <a:srgbClr val="FF0000"/>
                </a:solidFill>
              </a:rPr>
              <a:t>decisions</a:t>
            </a:r>
            <a:r>
              <a:rPr lang="en-US" dirty="0"/>
              <a:t> taken by the group,</a:t>
            </a:r>
          </a:p>
          <a:p>
            <a:pPr lvl="1" algn="just"/>
            <a:r>
              <a:rPr lang="en-US" b="1" u="sng" dirty="0">
                <a:solidFill>
                  <a:srgbClr val="FF0000"/>
                </a:solidFill>
              </a:rPr>
              <a:t>information sharing</a:t>
            </a:r>
            <a:r>
              <a:rPr lang="en-US" dirty="0">
                <a:solidFill>
                  <a:srgbClr val="FF0000"/>
                </a:solidFill>
              </a:rPr>
              <a:t> </a:t>
            </a:r>
            <a:r>
              <a:rPr lang="en-US" dirty="0"/>
              <a:t>and</a:t>
            </a:r>
          </a:p>
          <a:p>
            <a:pPr lvl="1" algn="just"/>
            <a:r>
              <a:rPr lang="en-US" dirty="0"/>
              <a:t>the </a:t>
            </a:r>
            <a:r>
              <a:rPr lang="en-US" b="1" u="sng" dirty="0">
                <a:solidFill>
                  <a:srgbClr val="FF0000"/>
                </a:solidFill>
              </a:rPr>
              <a:t>interaction</a:t>
            </a:r>
            <a:r>
              <a:rPr lang="en-US" dirty="0"/>
              <a:t> between the development team and project stakeholders.</a:t>
            </a:r>
          </a:p>
          <a:p>
            <a:pPr algn="just"/>
            <a:r>
              <a:rPr lang="en-GB" dirty="0"/>
              <a:t>Key questions include:</a:t>
            </a:r>
          </a:p>
          <a:p>
            <a:pPr lvl="2"/>
            <a:r>
              <a:rPr lang="en-GB" dirty="0"/>
              <a:t>Should the project </a:t>
            </a:r>
            <a:r>
              <a:rPr lang="en-GB" u="sng" dirty="0"/>
              <a:t>manager be the technical leader</a:t>
            </a:r>
            <a:r>
              <a:rPr lang="en-GB" dirty="0"/>
              <a:t> of the group? </a:t>
            </a:r>
          </a:p>
          <a:p>
            <a:pPr lvl="2"/>
            <a:r>
              <a:rPr lang="en-GB" u="sng" dirty="0"/>
              <a:t>Who</a:t>
            </a:r>
            <a:r>
              <a:rPr lang="en-GB" dirty="0"/>
              <a:t> will be involved in making </a:t>
            </a:r>
            <a:r>
              <a:rPr lang="en-GB" u="sng" dirty="0"/>
              <a:t>critical technical decisions</a:t>
            </a:r>
            <a:r>
              <a:rPr lang="en-GB" dirty="0"/>
              <a:t>, and how will these be made? </a:t>
            </a:r>
          </a:p>
          <a:p>
            <a:pPr lvl="2"/>
            <a:r>
              <a:rPr lang="en-GB" dirty="0"/>
              <a:t>How will </a:t>
            </a:r>
            <a:r>
              <a:rPr lang="en-GB" u="sng" dirty="0"/>
              <a:t>interactions with stakeholders</a:t>
            </a:r>
            <a:r>
              <a:rPr lang="en-GB" dirty="0"/>
              <a:t> and senior company management be handled? </a:t>
            </a:r>
          </a:p>
          <a:p>
            <a:pPr lvl="2"/>
            <a:r>
              <a:rPr lang="en-GB" dirty="0"/>
              <a:t>How can </a:t>
            </a:r>
            <a:r>
              <a:rPr lang="en-GB" u="sng" dirty="0"/>
              <a:t>knowledge be shared across the group</a:t>
            </a:r>
            <a:r>
              <a:rPr lang="en-GB" dirty="0"/>
              <a:t>? </a:t>
            </a:r>
          </a:p>
        </p:txBody>
      </p:sp>
    </p:spTree>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p:spPr>
        <p:txBody>
          <a:bodyPr lIns="90840" tIns="44623" rIns="90840" bIns="44623"/>
          <a:lstStyle/>
          <a:p>
            <a:r>
              <a:rPr lang="en-GB" dirty="0"/>
              <a:t>Group organization</a:t>
            </a:r>
          </a:p>
        </p:txBody>
      </p:sp>
      <p:sp>
        <p:nvSpPr>
          <p:cNvPr id="62467" name="Rectangle 3"/>
          <p:cNvSpPr>
            <a:spLocks noGrp="1" noChangeArrowheads="1"/>
          </p:cNvSpPr>
          <p:nvPr>
            <p:ph idx="1"/>
          </p:nvPr>
        </p:nvSpPr>
        <p:spPr>
          <a:xfrm>
            <a:off x="330200" y="1600200"/>
            <a:ext cx="8356600" cy="4525963"/>
          </a:xfrm>
          <a:noFill/>
          <a:ln/>
        </p:spPr>
        <p:txBody>
          <a:bodyPr lIns="90840" tIns="44623" rIns="90840" bIns="44623"/>
          <a:lstStyle/>
          <a:p>
            <a:pPr algn="just"/>
            <a:r>
              <a:rPr lang="en-GB" dirty="0">
                <a:solidFill>
                  <a:srgbClr val="FF0000"/>
                </a:solidFill>
              </a:rPr>
              <a:t>Small software engineering groups</a:t>
            </a:r>
            <a:r>
              <a:rPr lang="en-GB" dirty="0"/>
              <a:t> are usually organised informally.</a:t>
            </a:r>
          </a:p>
          <a:p>
            <a:pPr algn="just"/>
            <a:r>
              <a:rPr lang="en-GB" dirty="0">
                <a:solidFill>
                  <a:srgbClr val="FF0000"/>
                </a:solidFill>
              </a:rPr>
              <a:t>For large software projects</a:t>
            </a:r>
            <a:r>
              <a:rPr lang="en-GB" dirty="0"/>
              <a:t>, there may be a </a:t>
            </a:r>
            <a:r>
              <a:rPr lang="en-GB" b="1" u="sng" dirty="0"/>
              <a:t>hierarchical structure where different teams</a:t>
            </a:r>
            <a:r>
              <a:rPr lang="en-GB" dirty="0"/>
              <a:t> are responsible for different sub-projects.</a:t>
            </a:r>
          </a:p>
          <a:p>
            <a:pPr algn="just"/>
            <a:r>
              <a:rPr lang="en-GB" dirty="0">
                <a:solidFill>
                  <a:srgbClr val="FF0000"/>
                </a:solidFill>
              </a:rPr>
              <a:t>Agile development is always based around an informal group</a:t>
            </a:r>
            <a:r>
              <a:rPr lang="en-GB" dirty="0"/>
              <a:t> on the principle </a:t>
            </a:r>
            <a:r>
              <a:rPr lang="en-GB" dirty="0">
                <a:sym typeface="Wingdings" panose="05000000000000000000" pitchFamily="2" charset="2"/>
              </a:rPr>
              <a:t></a:t>
            </a:r>
            <a:r>
              <a:rPr lang="en-GB" dirty="0">
                <a:highlight>
                  <a:srgbClr val="FFFF00"/>
                </a:highlight>
              </a:rPr>
              <a:t>because formal structure avoid information exchange in team.</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xmlns="" id="{22642E0D-DD4E-44D0-A8A0-C6A4C602156B}"/>
              </a:ext>
            </a:extLst>
          </p:cNvPr>
          <p:cNvSpPr>
            <a:spLocks noGrp="1" noChangeArrowheads="1"/>
          </p:cNvSpPr>
          <p:nvPr>
            <p:ph type="title"/>
          </p:nvPr>
        </p:nvSpPr>
        <p:spPr>
          <a:xfrm>
            <a:off x="0" y="0"/>
            <a:ext cx="7544370" cy="1143000"/>
          </a:xfrm>
          <a:noFill/>
          <a:ln/>
        </p:spPr>
        <p:txBody>
          <a:bodyPr lIns="90840" tIns="44623" rIns="90840" bIns="44623"/>
          <a:lstStyle/>
          <a:p>
            <a:r>
              <a:rPr lang="en-GB" dirty="0"/>
              <a:t>Example group organization</a:t>
            </a:r>
          </a:p>
        </p:txBody>
      </p:sp>
      <p:pic>
        <p:nvPicPr>
          <p:cNvPr id="1032" name="Picture 8" descr="https://sceweb.uhcl.edu/helm/RUP_course_example/courseregistrationproject/artifacts/projectmanagement/images/ex_orgstruct.gif">
            <a:extLst>
              <a:ext uri="{FF2B5EF4-FFF2-40B4-BE49-F238E27FC236}">
                <a16:creationId xmlns:a16="http://schemas.microsoft.com/office/drawing/2014/main" xmlns="" id="{4F99015B-07BE-4856-A42C-57510A55FF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037" y="1602951"/>
            <a:ext cx="8888948" cy="476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55659"/>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GB" dirty="0"/>
              <a:t>Informal groups</a:t>
            </a:r>
          </a:p>
        </p:txBody>
      </p:sp>
      <p:sp>
        <p:nvSpPr>
          <p:cNvPr id="81923" name="Rectangle 3"/>
          <p:cNvSpPr>
            <a:spLocks noGrp="1" noChangeArrowheads="1"/>
          </p:cNvSpPr>
          <p:nvPr>
            <p:ph idx="1"/>
          </p:nvPr>
        </p:nvSpPr>
        <p:spPr>
          <a:xfrm>
            <a:off x="244699" y="1600200"/>
            <a:ext cx="8648163" cy="4525963"/>
          </a:xfrm>
        </p:spPr>
        <p:txBody>
          <a:bodyPr/>
          <a:lstStyle/>
          <a:p>
            <a:pPr algn="just"/>
            <a:r>
              <a:rPr lang="en-GB" sz="2400" dirty="0"/>
              <a:t>The group </a:t>
            </a:r>
            <a:r>
              <a:rPr lang="en-GB" sz="2400" u="sng" dirty="0">
                <a:solidFill>
                  <a:srgbClr val="FF0000"/>
                </a:solidFill>
              </a:rPr>
              <a:t>acts as a whole </a:t>
            </a:r>
            <a:endParaRPr lang="en-GB" sz="2400" dirty="0"/>
          </a:p>
          <a:p>
            <a:pPr algn="just"/>
            <a:r>
              <a:rPr lang="en-GB" dirty="0"/>
              <a:t>There is </a:t>
            </a:r>
            <a:r>
              <a:rPr lang="en-GB" u="sng" dirty="0">
                <a:solidFill>
                  <a:srgbClr val="FF0000"/>
                </a:solidFill>
              </a:rPr>
              <a:t>consensus in team on decisions affecting</a:t>
            </a:r>
            <a:r>
              <a:rPr lang="en-GB" sz="2400" dirty="0"/>
              <a:t> the system.</a:t>
            </a:r>
          </a:p>
          <a:p>
            <a:pPr algn="just"/>
            <a:r>
              <a:rPr lang="en-GB" sz="2400" dirty="0"/>
              <a:t>The group leader </a:t>
            </a:r>
            <a:r>
              <a:rPr lang="en-GB" u="sng" dirty="0">
                <a:solidFill>
                  <a:srgbClr val="FF0000"/>
                </a:solidFill>
              </a:rPr>
              <a:t>serves as the external interface</a:t>
            </a:r>
            <a:r>
              <a:rPr lang="en-GB" sz="2400" dirty="0"/>
              <a:t> of the group but does not allocate specific work items.</a:t>
            </a:r>
          </a:p>
          <a:p>
            <a:pPr algn="just"/>
            <a:r>
              <a:rPr lang="en-GB" sz="2400" dirty="0"/>
              <a:t>Rather, </a:t>
            </a:r>
            <a:r>
              <a:rPr lang="en-GB" u="sng" dirty="0">
                <a:solidFill>
                  <a:srgbClr val="FF0000"/>
                </a:solidFill>
              </a:rPr>
              <a:t>work is discussed by the group</a:t>
            </a:r>
            <a:r>
              <a:rPr lang="en-GB" sz="2400" dirty="0"/>
              <a:t> as a whole and </a:t>
            </a:r>
            <a:r>
              <a:rPr lang="en-GB" sz="2400" b="1" dirty="0">
                <a:solidFill>
                  <a:schemeClr val="accent5"/>
                </a:solidFill>
              </a:rPr>
              <a:t>tasks are allocated according to ability and experience</a:t>
            </a:r>
            <a:r>
              <a:rPr lang="en-GB" sz="2400" dirty="0"/>
              <a:t>.</a:t>
            </a:r>
          </a:p>
          <a:p>
            <a:pPr algn="just"/>
            <a:r>
              <a:rPr lang="en-GB" sz="2400" dirty="0"/>
              <a:t>This </a:t>
            </a:r>
            <a:r>
              <a:rPr lang="en-GB" u="sng" dirty="0">
                <a:solidFill>
                  <a:srgbClr val="FF0000"/>
                </a:solidFill>
              </a:rPr>
              <a:t>approach is successful for groups</a:t>
            </a:r>
            <a:r>
              <a:rPr lang="en-GB" sz="2400" dirty="0"/>
              <a:t> where all members are experienced and capable.</a:t>
            </a:r>
          </a:p>
        </p:txBody>
      </p:sp>
    </p:spTree>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GB"/>
              <a:t>Group communications</a:t>
            </a:r>
          </a:p>
        </p:txBody>
      </p:sp>
      <p:sp>
        <p:nvSpPr>
          <p:cNvPr id="80899" name="Rectangle 3"/>
          <p:cNvSpPr>
            <a:spLocks noGrp="1" noChangeArrowheads="1"/>
          </p:cNvSpPr>
          <p:nvPr>
            <p:ph idx="1"/>
          </p:nvPr>
        </p:nvSpPr>
        <p:spPr/>
        <p:txBody>
          <a:bodyPr/>
          <a:lstStyle/>
          <a:p>
            <a:pPr algn="just"/>
            <a:r>
              <a:rPr lang="en-GB" b="1" u="sng" dirty="0">
                <a:solidFill>
                  <a:srgbClr val="FF0000"/>
                </a:solidFill>
              </a:rPr>
              <a:t>Good communications</a:t>
            </a:r>
            <a:r>
              <a:rPr lang="en-GB" b="1" dirty="0">
                <a:solidFill>
                  <a:srgbClr val="FF0000"/>
                </a:solidFill>
              </a:rPr>
              <a:t> are essential</a:t>
            </a:r>
            <a:r>
              <a:rPr lang="en-GB" dirty="0"/>
              <a:t> for effective group working.</a:t>
            </a:r>
          </a:p>
          <a:p>
            <a:pPr algn="just"/>
            <a:r>
              <a:rPr lang="en-GB" b="1" u="sng" dirty="0">
                <a:solidFill>
                  <a:srgbClr val="FF0000"/>
                </a:solidFill>
              </a:rPr>
              <a:t>Information must be shared </a:t>
            </a:r>
            <a:r>
              <a:rPr lang="en-GB" dirty="0"/>
              <a:t>on the status of work, design decisions and changes to previous decisions.</a:t>
            </a:r>
          </a:p>
          <a:p>
            <a:pPr algn="just"/>
            <a:r>
              <a:rPr lang="en-GB" b="1" dirty="0">
                <a:solidFill>
                  <a:srgbClr val="FF0000"/>
                </a:solidFill>
              </a:rPr>
              <a:t>Good communications also </a:t>
            </a:r>
            <a:r>
              <a:rPr lang="en-GB" b="1" dirty="0">
                <a:solidFill>
                  <a:schemeClr val="accent5"/>
                </a:solidFill>
              </a:rPr>
              <a:t>rise group consistency </a:t>
            </a:r>
            <a:r>
              <a:rPr lang="en-GB" dirty="0"/>
              <a:t>due to it helps understanding between team members.</a:t>
            </a:r>
          </a:p>
        </p:txBody>
      </p:sp>
    </p:spTree>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title"/>
          </p:nvPr>
        </p:nvSpPr>
        <p:spPr>
          <a:xfrm>
            <a:off x="381000" y="263525"/>
            <a:ext cx="8399463" cy="1108075"/>
          </a:xfrm>
          <a:noFill/>
          <a:ln/>
        </p:spPr>
        <p:txBody>
          <a:bodyPr lIns="90840" tIns="44623" rIns="90840" bIns="44623"/>
          <a:lstStyle/>
          <a:p>
            <a:r>
              <a:rPr lang="en-GB" sz="2800" dirty="0">
                <a:highlight>
                  <a:srgbClr val="00FFFF"/>
                </a:highlight>
              </a:rPr>
              <a:t>Factors effect group communications</a:t>
            </a:r>
          </a:p>
        </p:txBody>
      </p:sp>
      <p:sp>
        <p:nvSpPr>
          <p:cNvPr id="60418" name="Rectangle 2"/>
          <p:cNvSpPr>
            <a:spLocks noGrp="1" noChangeArrowheads="1"/>
          </p:cNvSpPr>
          <p:nvPr>
            <p:ph idx="1"/>
          </p:nvPr>
        </p:nvSpPr>
        <p:spPr>
          <a:xfrm>
            <a:off x="63500" y="1600200"/>
            <a:ext cx="9023350" cy="4892615"/>
          </a:xfrm>
          <a:noFill/>
          <a:ln/>
        </p:spPr>
        <p:txBody>
          <a:bodyPr lIns="90840" tIns="44623" rIns="90840" bIns="44623"/>
          <a:lstStyle/>
          <a:p>
            <a:pPr algn="just">
              <a:lnSpc>
                <a:spcPct val="90000"/>
              </a:lnSpc>
            </a:pPr>
            <a:r>
              <a:rPr lang="en-GB" sz="2400" b="1" dirty="0"/>
              <a:t>Group size</a:t>
            </a:r>
          </a:p>
          <a:p>
            <a:pPr lvl="1" algn="just">
              <a:lnSpc>
                <a:spcPct val="90000"/>
              </a:lnSpc>
            </a:pPr>
            <a:r>
              <a:rPr lang="en-GB" sz="2000" b="1" dirty="0">
                <a:solidFill>
                  <a:srgbClr val="FF0000"/>
                </a:solidFill>
              </a:rPr>
              <a:t>The larger the group</a:t>
            </a:r>
            <a:r>
              <a:rPr lang="en-GB" sz="2000" dirty="0"/>
              <a:t>, it is </a:t>
            </a:r>
            <a:r>
              <a:rPr lang="en-GB" dirty="0"/>
              <a:t>harder </a:t>
            </a:r>
            <a:r>
              <a:rPr lang="en-GB" sz="2000" dirty="0"/>
              <a:t>to communicate </a:t>
            </a:r>
            <a:r>
              <a:rPr lang="en-GB" dirty="0"/>
              <a:t>for people with </a:t>
            </a:r>
            <a:r>
              <a:rPr lang="en-GB" sz="2000" dirty="0"/>
              <a:t>other group members.</a:t>
            </a:r>
          </a:p>
          <a:p>
            <a:pPr algn="just">
              <a:lnSpc>
                <a:spcPct val="90000"/>
              </a:lnSpc>
            </a:pPr>
            <a:r>
              <a:rPr lang="en-GB" b="1" dirty="0"/>
              <a:t>Group structure</a:t>
            </a:r>
          </a:p>
          <a:p>
            <a:pPr lvl="1" algn="just">
              <a:lnSpc>
                <a:spcPct val="90000"/>
              </a:lnSpc>
            </a:pPr>
            <a:r>
              <a:rPr lang="en-GB" b="1" dirty="0">
                <a:solidFill>
                  <a:srgbClr val="FF0000"/>
                </a:solidFill>
              </a:rPr>
              <a:t>Communication is better in </a:t>
            </a:r>
            <a:r>
              <a:rPr lang="en-GB" b="1" u="sng" dirty="0">
                <a:solidFill>
                  <a:srgbClr val="FF0000"/>
                </a:solidFill>
              </a:rPr>
              <a:t>INFORMALLY STRUCTURED GROUPS</a:t>
            </a:r>
            <a:r>
              <a:rPr lang="en-GB" sz="2000" u="sng" dirty="0"/>
              <a:t> </a:t>
            </a:r>
            <a:r>
              <a:rPr lang="en-GB" sz="2000" dirty="0"/>
              <a:t>than in </a:t>
            </a:r>
            <a:r>
              <a:rPr lang="en-GB" sz="2000" b="1" dirty="0">
                <a:solidFill>
                  <a:srgbClr val="FF0000"/>
                </a:solidFill>
              </a:rPr>
              <a:t>HIERARCHICALLY STRUCTURED GROUPS</a:t>
            </a:r>
            <a:r>
              <a:rPr lang="en-GB" sz="2000" dirty="0"/>
              <a:t>.</a:t>
            </a:r>
          </a:p>
          <a:p>
            <a:pPr algn="just">
              <a:lnSpc>
                <a:spcPct val="90000"/>
              </a:lnSpc>
            </a:pPr>
            <a:r>
              <a:rPr lang="en-GB" b="1" dirty="0"/>
              <a:t>Group composition</a:t>
            </a:r>
          </a:p>
          <a:p>
            <a:pPr lvl="1" algn="just">
              <a:lnSpc>
                <a:spcPct val="90000"/>
              </a:lnSpc>
            </a:pPr>
            <a:r>
              <a:rPr lang="en-GB" b="1" dirty="0">
                <a:solidFill>
                  <a:srgbClr val="FF0000"/>
                </a:solidFill>
              </a:rPr>
              <a:t>Communication is </a:t>
            </a:r>
            <a:r>
              <a:rPr lang="en-GB" b="1" u="sng" dirty="0">
                <a:solidFill>
                  <a:srgbClr val="FF0000"/>
                </a:solidFill>
              </a:rPr>
              <a:t>BETTER</a:t>
            </a:r>
            <a:r>
              <a:rPr lang="en-GB" b="1" dirty="0">
                <a:solidFill>
                  <a:srgbClr val="FF0000"/>
                </a:solidFill>
              </a:rPr>
              <a:t> when there are </a:t>
            </a:r>
            <a:r>
              <a:rPr lang="en-GB" b="1" u="sng" dirty="0">
                <a:solidFill>
                  <a:srgbClr val="FF0000"/>
                </a:solidFill>
              </a:rPr>
              <a:t>DIFFERENT PERSONALITY TYPES</a:t>
            </a:r>
            <a:r>
              <a:rPr lang="en-GB" b="1" dirty="0">
                <a:solidFill>
                  <a:srgbClr val="FF0000"/>
                </a:solidFill>
              </a:rPr>
              <a:t> </a:t>
            </a:r>
            <a:r>
              <a:rPr lang="en-GB" sz="2000" dirty="0"/>
              <a:t>in a group and when groups are mixed rather than single sex.</a:t>
            </a:r>
          </a:p>
          <a:p>
            <a:pPr algn="just">
              <a:lnSpc>
                <a:spcPct val="90000"/>
              </a:lnSpc>
            </a:pPr>
            <a:r>
              <a:rPr lang="en-GB" b="1" dirty="0"/>
              <a:t>The physical work environment</a:t>
            </a:r>
          </a:p>
          <a:p>
            <a:pPr lvl="1" algn="just">
              <a:lnSpc>
                <a:spcPct val="90000"/>
              </a:lnSpc>
            </a:pPr>
            <a:r>
              <a:rPr lang="en-GB" b="1" u="sng" dirty="0">
                <a:solidFill>
                  <a:srgbClr val="FF0000"/>
                </a:solidFill>
              </a:rPr>
              <a:t>GOOD WORKPLACE ORGANISATION</a:t>
            </a:r>
            <a:r>
              <a:rPr lang="en-GB" b="1" dirty="0">
                <a:solidFill>
                  <a:srgbClr val="FF0000"/>
                </a:solidFill>
              </a:rPr>
              <a:t> can help</a:t>
            </a:r>
            <a:r>
              <a:rPr lang="en-GB" sz="2000" dirty="0"/>
              <a:t> encourage communications.</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pPr algn="just"/>
            <a:r>
              <a:rPr lang="en-GB" sz="2000" dirty="0"/>
              <a:t>Good project management is essential if software engineering projects are to be developed on schedule and within budget.</a:t>
            </a:r>
          </a:p>
          <a:p>
            <a:pPr algn="just"/>
            <a:r>
              <a:rPr lang="en-GB" sz="2000" dirty="0"/>
              <a:t>Software management is distinct from other engineering management. Software is intangible. Projects may be novel or innovative with no body of experience to guide their management. Software processes are not as mature as traditional engineering processes.</a:t>
            </a:r>
          </a:p>
          <a:p>
            <a:pPr algn="just"/>
            <a:r>
              <a:rPr lang="en-GB" sz="2000" dirty="0"/>
              <a:t>Risk management involves identifying and assessing project risks to establish the probability that they will occur and the consequences for the project if that risk does arise. You should make plans to avoid, manage or deal with likely risks if or when they arise.  </a:t>
            </a:r>
          </a:p>
          <a:p>
            <a:endParaRPr lang="en-US" dirty="0"/>
          </a:p>
        </p:txBody>
      </p:sp>
    </p:spTree>
    <p:extLst>
      <p:ext uri="{BB962C8B-B14F-4D97-AF65-F5344CB8AC3E}">
        <p14:creationId xmlns:p14="http://schemas.microsoft.com/office/powerpoint/2010/main" val="3668415218"/>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lstStyle/>
          <a:p>
            <a:r>
              <a:rPr lang="en-GB" sz="2000" dirty="0"/>
              <a:t>People management involves choosing the right people to work on a project and organizing the team and its working environment.</a:t>
            </a:r>
          </a:p>
          <a:p>
            <a:r>
              <a:rPr lang="en-GB" sz="2000" dirty="0"/>
              <a:t>People are motivated by interaction with other people, the recognition of management and their peers, and by being given opportunities for personal development. </a:t>
            </a:r>
          </a:p>
          <a:p>
            <a:r>
              <a:rPr lang="en-GB" sz="2000" dirty="0"/>
              <a:t>Software development groups should be fairly small and cohesive. The key factors that influence the effectiveness of a group are the people in that group, the way that it is organized and the communication between group members.</a:t>
            </a:r>
          </a:p>
          <a:p>
            <a:r>
              <a:rPr lang="en-GB" sz="2000" dirty="0"/>
              <a:t>Communications within a group are influenced by factors such as the status of group members, the size of the group, the gender composition of the group, personalities and available communication channels.</a:t>
            </a:r>
          </a:p>
          <a:p>
            <a:endParaRPr lang="en-US" dirty="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influencing project management</a:t>
            </a:r>
          </a:p>
        </p:txBody>
      </p:sp>
      <p:sp>
        <p:nvSpPr>
          <p:cNvPr id="3" name="Content Placeholder 2"/>
          <p:cNvSpPr>
            <a:spLocks noGrp="1"/>
          </p:cNvSpPr>
          <p:nvPr>
            <p:ph idx="1"/>
          </p:nvPr>
        </p:nvSpPr>
        <p:spPr>
          <a:xfrm>
            <a:off x="293427" y="1600199"/>
            <a:ext cx="8529851" cy="4759657"/>
          </a:xfrm>
        </p:spPr>
        <p:txBody>
          <a:bodyPr/>
          <a:lstStyle/>
          <a:p>
            <a:r>
              <a:rPr lang="en-GB" dirty="0"/>
              <a:t>Company </a:t>
            </a:r>
            <a:r>
              <a:rPr lang="en-GB" b="1" u="sng" dirty="0"/>
              <a:t>size</a:t>
            </a:r>
            <a:endParaRPr lang="en-GB" dirty="0"/>
          </a:p>
          <a:p>
            <a:r>
              <a:rPr lang="en-GB" dirty="0"/>
              <a:t>Software </a:t>
            </a:r>
            <a:r>
              <a:rPr lang="en-GB" b="1" u="sng" dirty="0"/>
              <a:t>customers</a:t>
            </a:r>
            <a:endParaRPr lang="en-GB" dirty="0"/>
          </a:p>
          <a:p>
            <a:r>
              <a:rPr lang="en-GB" dirty="0"/>
              <a:t>Software </a:t>
            </a:r>
            <a:r>
              <a:rPr lang="en-GB" b="1" u="sng" dirty="0"/>
              <a:t>size</a:t>
            </a:r>
            <a:r>
              <a:rPr lang="en-GB" dirty="0"/>
              <a:t> </a:t>
            </a:r>
          </a:p>
          <a:p>
            <a:r>
              <a:rPr lang="en-GB" dirty="0"/>
              <a:t>Software </a:t>
            </a:r>
            <a:r>
              <a:rPr lang="en-GB" b="1" u="sng" dirty="0"/>
              <a:t>type</a:t>
            </a:r>
          </a:p>
          <a:p>
            <a:r>
              <a:rPr lang="en-GB" dirty="0"/>
              <a:t>Organizational </a:t>
            </a:r>
            <a:r>
              <a:rPr lang="en-GB" b="1" u="sng" dirty="0"/>
              <a:t>culture</a:t>
            </a:r>
            <a:endParaRPr lang="en-GB" dirty="0"/>
          </a:p>
          <a:p>
            <a:r>
              <a:rPr lang="en-GB" dirty="0"/>
              <a:t>Software </a:t>
            </a:r>
            <a:r>
              <a:rPr lang="en-GB" b="1" u="sng" dirty="0"/>
              <a:t>development processes</a:t>
            </a:r>
          </a:p>
          <a:p>
            <a:pPr marL="0" indent="0">
              <a:buNone/>
            </a:pPr>
            <a:endParaRPr lang="en-GB" dirty="0"/>
          </a:p>
          <a:p>
            <a:pPr marL="0" indent="0" algn="ctr">
              <a:buNone/>
            </a:pPr>
            <a:r>
              <a:rPr lang="en-GB" b="1" dirty="0">
                <a:solidFill>
                  <a:srgbClr val="FF0000"/>
                </a:solidFill>
              </a:rPr>
              <a:t>These factors mean that project managers in different organizations may work in quite different ways. </a:t>
            </a:r>
          </a:p>
          <a:p>
            <a:endParaRPr lang="en-US" dirty="0"/>
          </a:p>
        </p:txBody>
      </p:sp>
    </p:spTree>
    <p:extLst>
      <p:ext uri="{BB962C8B-B14F-4D97-AF65-F5344CB8AC3E}">
        <p14:creationId xmlns:p14="http://schemas.microsoft.com/office/powerpoint/2010/main" val="182473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title"/>
          </p:nvPr>
        </p:nvSpPr>
        <p:spPr>
          <a:noFill/>
          <a:ln/>
        </p:spPr>
        <p:txBody>
          <a:bodyPr lIns="90840" tIns="44623" rIns="90840" bIns="44623"/>
          <a:lstStyle/>
          <a:p>
            <a:r>
              <a:rPr lang="en-GB" dirty="0"/>
              <a:t>Universal project management activities</a:t>
            </a:r>
          </a:p>
        </p:txBody>
      </p:sp>
      <p:sp>
        <p:nvSpPr>
          <p:cNvPr id="14338" name="Rectangle 2"/>
          <p:cNvSpPr>
            <a:spLocks noGrp="1" noChangeArrowheads="1"/>
          </p:cNvSpPr>
          <p:nvPr>
            <p:ph idx="1"/>
          </p:nvPr>
        </p:nvSpPr>
        <p:spPr>
          <a:xfrm>
            <a:off x="0" y="1453055"/>
            <a:ext cx="9086045" cy="5404945"/>
          </a:xfrm>
          <a:noFill/>
          <a:ln/>
        </p:spPr>
        <p:txBody>
          <a:bodyPr lIns="90840" tIns="44623" rIns="90840" bIns="44623"/>
          <a:lstStyle/>
          <a:p>
            <a:pPr algn="just"/>
            <a:r>
              <a:rPr lang="en-GB" sz="1800" b="1" i="1" dirty="0">
                <a:solidFill>
                  <a:srgbClr val="FF0000"/>
                </a:solidFill>
              </a:rPr>
              <a:t>Project planning </a:t>
            </a:r>
          </a:p>
          <a:p>
            <a:pPr lvl="1" algn="just"/>
            <a:r>
              <a:rPr lang="en-GB" sz="1600" dirty="0"/>
              <a:t>Project managers are </a:t>
            </a:r>
            <a:r>
              <a:rPr lang="en-GB" sz="1600" u="sng" dirty="0"/>
              <a:t>responsible for planning, </a:t>
            </a:r>
            <a:r>
              <a:rPr lang="en-GB" sz="1600" dirty="0"/>
              <a:t>estimating and </a:t>
            </a:r>
            <a:r>
              <a:rPr lang="en-GB" sz="1600" u="sng" dirty="0"/>
              <a:t>scheduling</a:t>
            </a:r>
            <a:r>
              <a:rPr lang="en-GB" sz="1600" dirty="0"/>
              <a:t> project development and </a:t>
            </a:r>
            <a:r>
              <a:rPr lang="en-GB" sz="1600" u="sng" dirty="0"/>
              <a:t>assigning people </a:t>
            </a:r>
            <a:r>
              <a:rPr lang="en-GB" sz="1600" dirty="0"/>
              <a:t>to tasks.</a:t>
            </a:r>
          </a:p>
          <a:p>
            <a:pPr algn="just"/>
            <a:r>
              <a:rPr lang="en-GB" sz="1800" b="1" i="1" dirty="0">
                <a:solidFill>
                  <a:srgbClr val="FF0000"/>
                </a:solidFill>
              </a:rPr>
              <a:t>Risk management</a:t>
            </a:r>
          </a:p>
          <a:p>
            <a:pPr lvl="1" algn="just"/>
            <a:r>
              <a:rPr lang="en-GB" sz="1600" dirty="0"/>
              <a:t> Project </a:t>
            </a:r>
            <a:r>
              <a:rPr lang="en-GB" sz="1600" u="sng" dirty="0"/>
              <a:t>managers assess the risks</a:t>
            </a:r>
            <a:r>
              <a:rPr lang="en-GB" sz="1600" dirty="0"/>
              <a:t> that may affect a project, monitor these risks and take action when problems arise.  </a:t>
            </a:r>
          </a:p>
          <a:p>
            <a:pPr algn="just"/>
            <a:r>
              <a:rPr lang="en-GB" sz="1800" b="1" i="1" dirty="0">
                <a:solidFill>
                  <a:srgbClr val="FF0000"/>
                </a:solidFill>
              </a:rPr>
              <a:t>People management </a:t>
            </a:r>
          </a:p>
          <a:p>
            <a:pPr lvl="1" algn="just"/>
            <a:r>
              <a:rPr lang="en-GB" sz="1600" dirty="0"/>
              <a:t>Project managers </a:t>
            </a:r>
            <a:r>
              <a:rPr lang="en-GB" sz="1600" u="sng" dirty="0"/>
              <a:t>have to choose people</a:t>
            </a:r>
            <a:r>
              <a:rPr lang="en-GB" sz="1600" dirty="0"/>
              <a:t> for their team and establish ways of working that </a:t>
            </a:r>
            <a:r>
              <a:rPr lang="en-GB" sz="1600" u="sng" dirty="0"/>
              <a:t>leads to effective team</a:t>
            </a:r>
            <a:r>
              <a:rPr lang="en-GB" sz="1600" dirty="0"/>
              <a:t> performance.</a:t>
            </a:r>
          </a:p>
          <a:p>
            <a:pPr algn="just"/>
            <a:r>
              <a:rPr lang="en-GB" sz="1800" b="1" i="1" dirty="0">
                <a:solidFill>
                  <a:srgbClr val="FF0000"/>
                </a:solidFill>
              </a:rPr>
              <a:t>Reporting </a:t>
            </a:r>
          </a:p>
          <a:p>
            <a:pPr lvl="1" algn="just"/>
            <a:r>
              <a:rPr lang="en-GB" sz="1600" dirty="0"/>
              <a:t>Project managers are usually </a:t>
            </a:r>
            <a:r>
              <a:rPr lang="en-GB" sz="1600" u="sng" dirty="0"/>
              <a:t>responsible for reporting</a:t>
            </a:r>
            <a:r>
              <a:rPr lang="en-GB" sz="1600" dirty="0"/>
              <a:t> on the progress of a project </a:t>
            </a:r>
            <a:r>
              <a:rPr lang="en-GB" sz="1600" u="sng" dirty="0"/>
              <a:t>to customers</a:t>
            </a:r>
            <a:r>
              <a:rPr lang="en-GB" sz="1600" dirty="0"/>
              <a:t> and </a:t>
            </a:r>
            <a:r>
              <a:rPr lang="en-GB" sz="1600" u="sng" dirty="0"/>
              <a:t>to the managers</a:t>
            </a:r>
            <a:r>
              <a:rPr lang="en-GB" sz="1600" dirty="0"/>
              <a:t> of the company developing the software. </a:t>
            </a:r>
          </a:p>
          <a:p>
            <a:pPr algn="just"/>
            <a:r>
              <a:rPr lang="en-GB" sz="1800" b="1" i="1" dirty="0">
                <a:solidFill>
                  <a:srgbClr val="FF0000"/>
                </a:solidFill>
              </a:rPr>
              <a:t>Proposal writing</a:t>
            </a:r>
          </a:p>
          <a:p>
            <a:pPr lvl="1" algn="just"/>
            <a:r>
              <a:rPr lang="en-GB" sz="1600" u="sng" dirty="0"/>
              <a:t>The first stage in a software project</a:t>
            </a:r>
            <a:r>
              <a:rPr lang="en-GB" sz="1600" dirty="0"/>
              <a:t> may involve writing a proposal to win a contract to carry out an item of work.</a:t>
            </a:r>
          </a:p>
          <a:p>
            <a:pPr lvl="1" algn="just"/>
            <a:r>
              <a:rPr lang="en-GB" sz="1600" dirty="0"/>
              <a:t>The </a:t>
            </a:r>
            <a:r>
              <a:rPr lang="en-GB" sz="1600" u="sng" dirty="0"/>
              <a:t>proposal describes the objectives</a:t>
            </a:r>
            <a:r>
              <a:rPr lang="en-GB" sz="1600" dirty="0"/>
              <a:t> of the project and how it will be carried out.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0377"/>
            <a:ext cx="8229600" cy="1143000"/>
          </a:xfrm>
        </p:spPr>
        <p:txBody>
          <a:bodyPr/>
          <a:lstStyle/>
          <a:p>
            <a:pPr algn="ctr"/>
            <a:r>
              <a:rPr lang="en-US" dirty="0"/>
              <a:t>Risk management</a:t>
            </a:r>
          </a:p>
        </p:txBody>
      </p:sp>
    </p:spTree>
    <p:extLst>
      <p:ext uri="{BB962C8B-B14F-4D97-AF65-F5344CB8AC3E}">
        <p14:creationId xmlns:p14="http://schemas.microsoft.com/office/powerpoint/2010/main" val="207884088"/>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GB"/>
              <a:t>Risk management</a:t>
            </a:r>
          </a:p>
        </p:txBody>
      </p:sp>
      <p:sp>
        <p:nvSpPr>
          <p:cNvPr id="47107" name="Rectangle 3"/>
          <p:cNvSpPr>
            <a:spLocks noGrp="1" noChangeArrowheads="1"/>
          </p:cNvSpPr>
          <p:nvPr>
            <p:ph idx="1"/>
          </p:nvPr>
        </p:nvSpPr>
        <p:spPr>
          <a:xfrm>
            <a:off x="96590" y="1600200"/>
            <a:ext cx="8902954" cy="4983162"/>
          </a:xfrm>
        </p:spPr>
        <p:txBody>
          <a:bodyPr lIns="91797" tIns="45898" rIns="91797" bIns="45898"/>
          <a:lstStyle/>
          <a:p>
            <a:pPr algn="just">
              <a:lnSpc>
                <a:spcPct val="90000"/>
              </a:lnSpc>
            </a:pPr>
            <a:r>
              <a:rPr lang="en-GB" dirty="0"/>
              <a:t>Risk management is concerned with</a:t>
            </a:r>
            <a:r>
              <a:rPr lang="en-GB" b="1" dirty="0">
                <a:solidFill>
                  <a:srgbClr val="FF0000"/>
                </a:solidFill>
              </a:rPr>
              <a:t> </a:t>
            </a:r>
            <a:r>
              <a:rPr lang="en-GB" b="1" u="sng" dirty="0">
                <a:solidFill>
                  <a:srgbClr val="FF0000"/>
                </a:solidFill>
              </a:rPr>
              <a:t>identifying risks and define strategies/plans to minimise</a:t>
            </a:r>
            <a:r>
              <a:rPr lang="en-GB" dirty="0"/>
              <a:t> their effect on a project.</a:t>
            </a:r>
          </a:p>
          <a:p>
            <a:pPr algn="just">
              <a:lnSpc>
                <a:spcPct val="90000"/>
              </a:lnSpc>
            </a:pPr>
            <a:r>
              <a:rPr lang="en-GB" b="1" u="sng" dirty="0">
                <a:solidFill>
                  <a:srgbClr val="FF0000"/>
                </a:solidFill>
              </a:rPr>
              <a:t>Software risk management</a:t>
            </a:r>
            <a:r>
              <a:rPr lang="en-GB" dirty="0"/>
              <a:t> is important because of the </a:t>
            </a:r>
            <a:r>
              <a:rPr lang="en-GB" b="1" dirty="0"/>
              <a:t>uncertainties in software development</a:t>
            </a:r>
            <a:r>
              <a:rPr lang="en-GB" dirty="0"/>
              <a:t>.</a:t>
            </a:r>
          </a:p>
          <a:p>
            <a:pPr algn="just">
              <a:lnSpc>
                <a:spcPct val="90000"/>
              </a:lnSpc>
            </a:pPr>
            <a:r>
              <a:rPr lang="en-US" dirty="0"/>
              <a:t>These uncertainties cause from;</a:t>
            </a:r>
          </a:p>
          <a:p>
            <a:pPr marL="1314450" lvl="2" indent="-457200" algn="just">
              <a:lnSpc>
                <a:spcPct val="90000"/>
              </a:lnSpc>
              <a:buFont typeface="+mj-lt"/>
              <a:buAutoNum type="arabicPeriod"/>
            </a:pPr>
            <a:r>
              <a:rPr lang="en-US" b="1" dirty="0">
                <a:solidFill>
                  <a:srgbClr val="00B0F0"/>
                </a:solidFill>
              </a:rPr>
              <a:t>Poorly defined requirements</a:t>
            </a:r>
            <a:r>
              <a:rPr lang="en-US" dirty="0"/>
              <a:t>, </a:t>
            </a:r>
          </a:p>
          <a:p>
            <a:pPr marL="1314450" lvl="2" indent="-457200" algn="just">
              <a:lnSpc>
                <a:spcPct val="90000"/>
              </a:lnSpc>
              <a:buFont typeface="+mj-lt"/>
              <a:buAutoNum type="arabicPeriod"/>
            </a:pPr>
            <a:r>
              <a:rPr lang="en-US" b="1" dirty="0">
                <a:solidFill>
                  <a:srgbClr val="00B0F0"/>
                </a:solidFill>
              </a:rPr>
              <a:t>Requirements changes</a:t>
            </a:r>
            <a:r>
              <a:rPr lang="en-US" dirty="0"/>
              <a:t> due to</a:t>
            </a:r>
            <a:r>
              <a:rPr lang="tr-TR" dirty="0"/>
              <a:t> </a:t>
            </a:r>
            <a:r>
              <a:rPr lang="tr-TR" dirty="0" err="1"/>
              <a:t>unexpected</a:t>
            </a:r>
            <a:r>
              <a:rPr lang="en-US" dirty="0"/>
              <a:t> changes in customer needs, </a:t>
            </a:r>
          </a:p>
          <a:p>
            <a:pPr marL="1314450" lvl="2" indent="-457200" algn="just">
              <a:lnSpc>
                <a:spcPct val="90000"/>
              </a:lnSpc>
              <a:buFont typeface="+mj-lt"/>
              <a:buAutoNum type="arabicPeriod"/>
            </a:pPr>
            <a:r>
              <a:rPr lang="en-US" b="1" dirty="0">
                <a:solidFill>
                  <a:srgbClr val="00B0F0"/>
                </a:solidFill>
              </a:rPr>
              <a:t>Difficulties in </a:t>
            </a:r>
            <a:r>
              <a:rPr lang="en-US" b="1" u="sng" dirty="0">
                <a:solidFill>
                  <a:srgbClr val="00B0F0"/>
                </a:solidFill>
              </a:rPr>
              <a:t>estimating the time</a:t>
            </a:r>
            <a:r>
              <a:rPr lang="en-US" b="1" dirty="0">
                <a:solidFill>
                  <a:srgbClr val="00B0F0"/>
                </a:solidFill>
              </a:rPr>
              <a:t> and </a:t>
            </a:r>
            <a:r>
              <a:rPr lang="en-US" b="1" u="sng" dirty="0">
                <a:solidFill>
                  <a:srgbClr val="00B0F0"/>
                </a:solidFill>
              </a:rPr>
              <a:t>resources required</a:t>
            </a:r>
            <a:r>
              <a:rPr lang="en-US" dirty="0"/>
              <a:t> for software development, and</a:t>
            </a:r>
          </a:p>
          <a:p>
            <a:pPr marL="1314450" lvl="2" indent="-457200" algn="just">
              <a:lnSpc>
                <a:spcPct val="90000"/>
              </a:lnSpc>
              <a:buFont typeface="+mj-lt"/>
              <a:buAutoNum type="arabicPeriod"/>
            </a:pPr>
            <a:r>
              <a:rPr lang="en-US" b="1" dirty="0">
                <a:solidFill>
                  <a:srgbClr val="00B0F0"/>
                </a:solidFill>
              </a:rPr>
              <a:t>Differences in </a:t>
            </a:r>
            <a:r>
              <a:rPr lang="en-US" b="1" u="sng" dirty="0">
                <a:solidFill>
                  <a:srgbClr val="00B0F0"/>
                </a:solidFill>
              </a:rPr>
              <a:t>individual skills in team</a:t>
            </a:r>
            <a:r>
              <a:rPr lang="en-US" dirty="0"/>
              <a:t>. </a:t>
            </a:r>
          </a:p>
          <a:p>
            <a:pPr algn="just">
              <a:lnSpc>
                <a:spcPct val="90000"/>
              </a:lnSpc>
            </a:pPr>
            <a:r>
              <a:rPr lang="en-GB" b="1" u="sng" dirty="0">
                <a:solidFill>
                  <a:srgbClr val="FF0000"/>
                </a:solidFill>
              </a:rPr>
              <a:t>You have to foreseen</a:t>
            </a:r>
            <a:r>
              <a:rPr lang="tr-TR" b="1" u="sng" dirty="0">
                <a:solidFill>
                  <a:srgbClr val="FF0000"/>
                </a:solidFill>
              </a:rPr>
              <a:t> </a:t>
            </a:r>
            <a:r>
              <a:rPr lang="tr-TR" b="1" u="sng" dirty="0" err="1">
                <a:solidFill>
                  <a:srgbClr val="FF0000"/>
                </a:solidFill>
              </a:rPr>
              <a:t>the</a:t>
            </a:r>
            <a:r>
              <a:rPr lang="en-GB" b="1" u="sng" dirty="0">
                <a:solidFill>
                  <a:srgbClr val="FF0000"/>
                </a:solidFill>
              </a:rPr>
              <a:t> risks</a:t>
            </a:r>
            <a:r>
              <a:rPr lang="en-GB" dirty="0"/>
              <a:t>, understand the </a:t>
            </a:r>
            <a:r>
              <a:rPr lang="en-GB" b="1" u="sng" dirty="0"/>
              <a:t>impact</a:t>
            </a:r>
            <a:r>
              <a:rPr lang="en-GB" dirty="0"/>
              <a:t> of these risks </a:t>
            </a:r>
            <a:r>
              <a:rPr lang="en-GB" b="1" u="sng" dirty="0"/>
              <a:t>on the project</a:t>
            </a:r>
            <a:r>
              <a:rPr lang="en-GB" dirty="0"/>
              <a:t>, on the </a:t>
            </a:r>
            <a:r>
              <a:rPr lang="en-GB" b="1" u="sng" dirty="0"/>
              <a:t>product</a:t>
            </a:r>
            <a:r>
              <a:rPr lang="en-GB" dirty="0"/>
              <a:t>, and on the </a:t>
            </a:r>
            <a:r>
              <a:rPr lang="en-GB" b="1" u="sng" dirty="0"/>
              <a:t>business</a:t>
            </a:r>
            <a:r>
              <a:rPr lang="en-GB" dirty="0"/>
              <a:t>, and </a:t>
            </a:r>
            <a:r>
              <a:rPr lang="en-GB" b="1" u="sng" dirty="0"/>
              <a:t>take steps to avoid</a:t>
            </a:r>
            <a:r>
              <a:rPr lang="en-GB" dirty="0"/>
              <a:t> these risks. </a:t>
            </a:r>
          </a:p>
        </p:txBody>
      </p:sp>
    </p:spTree>
  </p:cSld>
  <p:clrMapOvr>
    <a:masterClrMapping/>
  </p:clrMapOvr>
  <p:transition spd="med">
    <p:wipe dir="r"/>
  </p:transition>
</p:sld>
</file>

<file path=ppt/theme/theme1.xml><?xml version="1.0" encoding="utf-8"?>
<a:theme xmlns:a="http://schemas.openxmlformats.org/drawingml/2006/main" name="SE10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26625B39D0674192CEFB80C28E16DB" ma:contentTypeVersion="" ma:contentTypeDescription="Create a new document." ma:contentTypeScope="" ma:versionID="a37eac47d1731a7ccc5bc5de530254db">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F60F940-3B4E-418A-97DC-3D835356FFCF}"/>
</file>

<file path=customXml/itemProps2.xml><?xml version="1.0" encoding="utf-8"?>
<ds:datastoreItem xmlns:ds="http://schemas.openxmlformats.org/officeDocument/2006/customXml" ds:itemID="{C9837BEB-2E1E-486F-8FB9-D923A5DB82AF}"/>
</file>

<file path=customXml/itemProps3.xml><?xml version="1.0" encoding="utf-8"?>
<ds:datastoreItem xmlns:ds="http://schemas.openxmlformats.org/officeDocument/2006/customXml" ds:itemID="{3EC1C8F7-2C29-4F7F-92F8-5E9C6E2E3143}"/>
</file>

<file path=docProps/app.xml><?xml version="1.0" encoding="utf-8"?>
<Properties xmlns="http://schemas.openxmlformats.org/officeDocument/2006/extended-properties" xmlns:vt="http://schemas.openxmlformats.org/officeDocument/2006/docPropsVTypes">
  <Template>SE10 slides.thmx</Template>
  <TotalTime>3611</TotalTime>
  <Words>4361</Words>
  <Application>Microsoft Office PowerPoint</Application>
  <PresentationFormat>On-screen Show (4:3)</PresentationFormat>
  <Paragraphs>488</Paragraphs>
  <Slides>58</Slides>
  <Notes>15</Notes>
  <HiddenSlides>0</HiddenSlides>
  <MMClips>0</MMClips>
  <ScaleCrop>false</ScaleCrop>
  <HeadingPairs>
    <vt:vector size="4" baseType="variant">
      <vt:variant>
        <vt:lpstr>Theme</vt:lpstr>
      </vt:variant>
      <vt:variant>
        <vt:i4>2</vt:i4>
      </vt:variant>
      <vt:variant>
        <vt:lpstr>Slide Titles</vt:lpstr>
      </vt:variant>
      <vt:variant>
        <vt:i4>58</vt:i4>
      </vt:variant>
    </vt:vector>
  </HeadingPairs>
  <TitlesOfParts>
    <vt:vector size="60" baseType="lpstr">
      <vt:lpstr>SE10 slides</vt:lpstr>
      <vt:lpstr>Office Theme</vt:lpstr>
      <vt:lpstr>Chapter 4- Project Management</vt:lpstr>
      <vt:lpstr>Topics covered</vt:lpstr>
      <vt:lpstr>Software project management</vt:lpstr>
      <vt:lpstr>Success criteria of project management</vt:lpstr>
      <vt:lpstr>Software management distinctions</vt:lpstr>
      <vt:lpstr>Factors influencing project management</vt:lpstr>
      <vt:lpstr>Universal project management activities</vt:lpstr>
      <vt:lpstr>Risk management</vt:lpstr>
      <vt:lpstr>Risk management</vt:lpstr>
      <vt:lpstr>Risk classification</vt:lpstr>
      <vt:lpstr>Examples of project, product, and business risks </vt:lpstr>
      <vt:lpstr>Boehm’s Top Ten Risk Items</vt:lpstr>
      <vt:lpstr>Four risk management process</vt:lpstr>
      <vt:lpstr>The risk management process </vt:lpstr>
      <vt:lpstr>1-Risk identification</vt:lpstr>
      <vt:lpstr>1-Examples of different risk types</vt:lpstr>
      <vt:lpstr>2-Risk analysis</vt:lpstr>
      <vt:lpstr>Risk types and examples </vt:lpstr>
      <vt:lpstr>Risk types and examples </vt:lpstr>
      <vt:lpstr>PowerPoint Presentation</vt:lpstr>
      <vt:lpstr>3-Risk planning</vt:lpstr>
      <vt:lpstr>PowerPoint Presentation</vt:lpstr>
      <vt:lpstr>A method to define risks: What-if questions</vt:lpstr>
      <vt:lpstr>Strategies to help manage risk </vt:lpstr>
      <vt:lpstr>Strategies to help manage risk </vt:lpstr>
      <vt:lpstr>4-Risk monitoring</vt:lpstr>
      <vt:lpstr>Risk indicators </vt:lpstr>
      <vt:lpstr>PowerPoint Presentation</vt:lpstr>
      <vt:lpstr>Risk Management Activities</vt:lpstr>
      <vt:lpstr>Risk Registers &amp; Risk Matrix</vt:lpstr>
      <vt:lpstr>Managing people</vt:lpstr>
      <vt:lpstr>Managing people</vt:lpstr>
      <vt:lpstr>People management factors</vt:lpstr>
      <vt:lpstr>Motivating people</vt:lpstr>
      <vt:lpstr>Human needs hierarchy  </vt:lpstr>
      <vt:lpstr>Need satisfaction</vt:lpstr>
      <vt:lpstr>Case study: Individual motivation </vt:lpstr>
      <vt:lpstr>Case study: Individual motivation </vt:lpstr>
      <vt:lpstr>Comments on case study</vt:lpstr>
      <vt:lpstr>Personality types</vt:lpstr>
      <vt:lpstr>Teamwork</vt:lpstr>
      <vt:lpstr>Teamwork</vt:lpstr>
      <vt:lpstr>Group cohesiveness (Grup bağlılığı)</vt:lpstr>
      <vt:lpstr>The advantages of a consistent group are:</vt:lpstr>
      <vt:lpstr>Team spirit</vt:lpstr>
      <vt:lpstr>The effectiveness of a team</vt:lpstr>
      <vt:lpstr>Selecting group members</vt:lpstr>
      <vt:lpstr>Assembling a team</vt:lpstr>
      <vt:lpstr>Group composition</vt:lpstr>
      <vt:lpstr>Group composition </vt:lpstr>
      <vt:lpstr>Group organization</vt:lpstr>
      <vt:lpstr>Group organization</vt:lpstr>
      <vt:lpstr>Example group organization</vt:lpstr>
      <vt:lpstr>Informal groups</vt:lpstr>
      <vt:lpstr>Group communications</vt:lpstr>
      <vt:lpstr>Factors effect group communications</vt:lpstr>
      <vt:lpstr>Key points</vt:lpstr>
      <vt:lpstr>Key points</vt:lpstr>
    </vt:vector>
  </TitlesOfParts>
  <Company>St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22</dc:title>
  <dc:creator>Ian Sommerville</dc:creator>
  <cp:lastModifiedBy>cmpe1</cp:lastModifiedBy>
  <cp:revision>317</cp:revision>
  <dcterms:created xsi:type="dcterms:W3CDTF">2010-02-12T10:22:34Z</dcterms:created>
  <dcterms:modified xsi:type="dcterms:W3CDTF">2022-03-06T10:19:44Z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0x0101001126625B39D0674192CEFB80C28E16DB</vt:lpwstr>
  </property>
</Properties>
</file>