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9" r:id="rId2"/>
    <p:sldMasterId id="2147483705" r:id="rId3"/>
  </p:sldMasterIdLst>
  <p:notesMasterIdLst>
    <p:notesMasterId r:id="rId65"/>
  </p:notesMasterIdLst>
  <p:handoutMasterIdLst>
    <p:handoutMasterId r:id="rId66"/>
  </p:handoutMasterIdLst>
  <p:sldIdLst>
    <p:sldId id="256" r:id="rId4"/>
    <p:sldId id="307" r:id="rId5"/>
    <p:sldId id="308" r:id="rId6"/>
    <p:sldId id="309" r:id="rId7"/>
    <p:sldId id="310" r:id="rId8"/>
    <p:sldId id="332" r:id="rId9"/>
    <p:sldId id="333" r:id="rId10"/>
    <p:sldId id="325" r:id="rId11"/>
    <p:sldId id="271" r:id="rId12"/>
    <p:sldId id="334" r:id="rId13"/>
    <p:sldId id="335" r:id="rId14"/>
    <p:sldId id="327" r:id="rId15"/>
    <p:sldId id="299" r:id="rId16"/>
    <p:sldId id="300" r:id="rId17"/>
    <p:sldId id="258" r:id="rId18"/>
    <p:sldId id="301" r:id="rId19"/>
    <p:sldId id="259" r:id="rId20"/>
    <p:sldId id="336" r:id="rId21"/>
    <p:sldId id="337" r:id="rId22"/>
    <p:sldId id="326" r:id="rId23"/>
    <p:sldId id="302" r:id="rId24"/>
    <p:sldId id="304" r:id="rId25"/>
    <p:sldId id="260" r:id="rId26"/>
    <p:sldId id="306" r:id="rId27"/>
    <p:sldId id="338" r:id="rId28"/>
    <p:sldId id="339" r:id="rId29"/>
    <p:sldId id="261" r:id="rId30"/>
    <p:sldId id="439" r:id="rId31"/>
    <p:sldId id="440" r:id="rId32"/>
    <p:sldId id="262" r:id="rId33"/>
    <p:sldId id="263" r:id="rId34"/>
    <p:sldId id="376" r:id="rId35"/>
    <p:sldId id="374" r:id="rId36"/>
    <p:sldId id="278" r:id="rId37"/>
    <p:sldId id="438" r:id="rId38"/>
    <p:sldId id="375" r:id="rId39"/>
    <p:sldId id="379" r:id="rId40"/>
    <p:sldId id="380" r:id="rId41"/>
    <p:sldId id="398" r:id="rId42"/>
    <p:sldId id="381" r:id="rId43"/>
    <p:sldId id="437" r:id="rId44"/>
    <p:sldId id="432" r:id="rId45"/>
    <p:sldId id="422" r:id="rId46"/>
    <p:sldId id="416" r:id="rId47"/>
    <p:sldId id="417" r:id="rId48"/>
    <p:sldId id="418" r:id="rId49"/>
    <p:sldId id="420" r:id="rId50"/>
    <p:sldId id="421" r:id="rId51"/>
    <p:sldId id="423" r:id="rId52"/>
    <p:sldId id="383" r:id="rId53"/>
    <p:sldId id="424" r:id="rId54"/>
    <p:sldId id="431" r:id="rId55"/>
    <p:sldId id="436" r:id="rId56"/>
    <p:sldId id="428" r:id="rId57"/>
    <p:sldId id="429" r:id="rId58"/>
    <p:sldId id="435" r:id="rId59"/>
    <p:sldId id="400" r:id="rId60"/>
    <p:sldId id="401" r:id="rId61"/>
    <p:sldId id="402" r:id="rId62"/>
    <p:sldId id="330" r:id="rId63"/>
    <p:sldId id="32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9" autoAdjust="0"/>
    <p:restoredTop sz="94249" autoAdjust="0"/>
  </p:normalViewPr>
  <p:slideViewPr>
    <p:cSldViewPr snapToGrid="0" snapToObjects="1">
      <p:cViewPr>
        <p:scale>
          <a:sx n="120" d="100"/>
          <a:sy n="120" d="100"/>
        </p:scale>
        <p:origin x="-72" y="19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66B337-ED57-E54E-A9EB-880DAF55FCF1}" type="datetimeFigureOut">
              <a:rPr lang="en-US" smtClean="0"/>
              <a:t>4/4/2022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DBBB05-5C7A-8D4D-909B-FD29D2B31359}" type="slidenum">
              <a:rPr lang="en-US" smtClean="0"/>
              <a:t>‹#›</a:t>
            </a:fld>
            <a:endParaRPr lang="en-US"/>
          </a:p>
        </p:txBody>
      </p:sp>
    </p:spTree>
    <p:extLst>
      <p:ext uri="{BB962C8B-B14F-4D97-AF65-F5344CB8AC3E}">
        <p14:creationId xmlns:p14="http://schemas.microsoft.com/office/powerpoint/2010/main" val="1884843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4C2B3-C3DA-0A4F-8E8B-C520D519E3E6}" type="datetimeFigureOut">
              <a:rPr lang="en-US" smtClean="0"/>
              <a:pPr/>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993E7-8755-214F-88A5-D2D0847D26E1}" type="slidenum">
              <a:rPr lang="en-US" smtClean="0"/>
              <a:pPr/>
              <a:t>‹#›</a:t>
            </a:fld>
            <a:endParaRPr lang="en-US"/>
          </a:p>
        </p:txBody>
      </p:sp>
    </p:spTree>
    <p:extLst>
      <p:ext uri="{BB962C8B-B14F-4D97-AF65-F5344CB8AC3E}">
        <p14:creationId xmlns:p14="http://schemas.microsoft.com/office/powerpoint/2010/main" val="24372493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en-US"/>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ln/>
        </p:spPr>
        <p:txBody>
          <a:bodyPr/>
          <a:lstStyle/>
          <a:p>
            <a:endParaRPr lang="en-US"/>
          </a:p>
        </p:txBody>
      </p:sp>
      <p:sp>
        <p:nvSpPr>
          <p:cNvPr id="33795"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B3542A27-9525-4011-B4BC-D507D331A5A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xmlns="" id="{B1932F15-5D76-418A-8B70-22D0D007F786}"/>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This is a typical Microsoft Project screen. The left part of this screen is a Work Breakdown Structure (WBS), which shows the hierarchy of tasks, subtasks, sub-subtasks, etc. The boldfaced tasks are summary tasks, and their durations are based on the durations and dependencies of their subtasks. MS Project automatically calculates project duration based on how you set the task durations and dependencies.</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The durations and dependencies between these tasks are shown graphically in the Gantt chart to the right. You can use either the WBS of the Gantt chart or both as you set up the project schedule.</a:t>
            </a:r>
          </a:p>
        </p:txBody>
      </p:sp>
      <p:sp>
        <p:nvSpPr>
          <p:cNvPr id="44036" name="Slide Number Placeholder 3">
            <a:extLst>
              <a:ext uri="{FF2B5EF4-FFF2-40B4-BE49-F238E27FC236}">
                <a16:creationId xmlns:a16="http://schemas.microsoft.com/office/drawing/2014/main" xmlns="" id="{5A4B0448-7985-454E-A53D-6A28B9D7AE49}"/>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fld id="{2CAF6390-DFEF-49BF-8DE3-31BA5F702CDA}" type="slidenum">
              <a:rPr lang="en-US" altLang="en-US" sz="1800">
                <a:solidFill>
                  <a:schemeClr val="tx1"/>
                </a:solidFill>
                <a:latin typeface="Tahoma" panose="020B0604030504040204" pitchFamily="34" charset="0"/>
                <a:cs typeface="Arial" panose="020B0604020202020204" pitchFamily="34" charset="0"/>
              </a:rPr>
              <a:pPr eaLnBrk="1" hangingPunct="1">
                <a:spcBef>
                  <a:spcPct val="0"/>
                </a:spcBef>
                <a:buClrTx/>
                <a:buSzTx/>
                <a:buFontTx/>
                <a:buNone/>
              </a:pPr>
              <a:t>33</a:t>
            </a:fld>
            <a:endParaRPr lang="en-US" altLang="en-US" sz="1800">
              <a:solidFill>
                <a:schemeClr val="tx1"/>
              </a:solidFill>
              <a:latin typeface="Tahoma" panose="020B060403050404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xmlns="" id="{3D8AE383-ECB6-40C4-8C6C-E1AEC9B06A17}"/>
              </a:ext>
            </a:extLst>
          </p:cNvPr>
          <p:cNvSpPr>
            <a:spLocks noGrp="1" noRot="1" noChangeAspect="1" noChangeArrowheads="1" noTextEdit="1"/>
          </p:cNvSpPr>
          <p:nvPr>
            <p:ph type="sldImg"/>
          </p:nvPr>
        </p:nvSpPr>
        <p:spPr>
          <a:ln/>
        </p:spPr>
      </p:sp>
      <p:sp>
        <p:nvSpPr>
          <p:cNvPr id="46083" name="Rectangle 2">
            <a:extLst>
              <a:ext uri="{FF2B5EF4-FFF2-40B4-BE49-F238E27FC236}">
                <a16:creationId xmlns:a16="http://schemas.microsoft.com/office/drawing/2014/main" xmlns="" id="{444EFBDD-CC3A-4052-9F32-7D36480D0971}"/>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371600" y="1143000"/>
            <a:ext cx="4114800" cy="30861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This is a simple formula to estimate the time</a:t>
            </a:r>
            <a:r>
              <a:rPr lang="en-US" altLang="en-US" baseline="0" dirty="0">
                <a:latin typeface="Arial" panose="020B0604020202020204" pitchFamily="34" charset="0"/>
                <a:cs typeface="Arial" panose="020B0604020202020204" pitchFamily="34" charset="0"/>
              </a:rPr>
              <a:t> for a task based on our “optimistic”, “realistic”, and “pessimistic” judgments. Each of the detailed tasks in a project can be estimated this way.</a:t>
            </a:r>
            <a:endParaRPr lang="en-US"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CBCFE6-DDC6-41EC-8044-B9E5127A1E3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487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371600" y="1143000"/>
            <a:ext cx="4114800" cy="3086100"/>
          </a:xfrm>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BC9606-9784-4B74-8F3A-94855770DA0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4539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23 Project Planning</a:t>
            </a:r>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23 Project Planning</a:t>
            </a:r>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23 Project Planning</a:t>
            </a:r>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Tree>
    <p:extLst>
      <p:ext uri="{BB962C8B-B14F-4D97-AF65-F5344CB8AC3E}">
        <p14:creationId xmlns:p14="http://schemas.microsoft.com/office/powerpoint/2010/main" val="3006068760"/>
      </p:ext>
    </p:extLst>
  </p:cSld>
  <p:clrMapOvr>
    <a:overrideClrMapping bg1="lt1" tx1="dk1" bg2="lt2" tx2="dk2" accent1="accent1" accent2="accent2" accent3="accent3" accent4="accent4" accent5="accent5" accent6="accent6" hlink="hlink" folHlink="folHlink"/>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616136"/>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4976409"/>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64376"/>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321381"/>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12"/>
          <p:cNvSpPr>
            <a:spLocks noGrp="1" noChangeArrowheads="1"/>
          </p:cNvSpPr>
          <p:nvPr>
            <p:ph type="ftr" sz="quarter" idx="11"/>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 Wiley 2010</a:t>
            </a:r>
          </a:p>
        </p:txBody>
      </p:sp>
      <p:sp>
        <p:nvSpPr>
          <p:cNvPr id="8" name="Rectangle 13"/>
          <p:cNvSpPr>
            <a:spLocks noGrp="1" noChangeArrowheads="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7926E7-AD90-49FB-8954-2D9C2AEDEBC6}" type="slidenum">
              <a:rPr kumimoji="0" lang="en-US" altLang="en-US" sz="18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551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265013-577A-409F-8A54-146F28B6B1A1}"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55133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65013-577A-409F-8A54-146F28B6B1A1}"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92696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23 Project Planning</a:t>
            </a:r>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265013-577A-409F-8A54-146F28B6B1A1}"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80869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265013-577A-409F-8A54-146F28B6B1A1}"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686936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265013-577A-409F-8A54-146F28B6B1A1}"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5330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265013-577A-409F-8A54-146F28B6B1A1}"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958262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65013-577A-409F-8A54-146F28B6B1A1}"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88026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265013-577A-409F-8A54-146F28B6B1A1}"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543878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265013-577A-409F-8A54-146F28B6B1A1}"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739688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65013-577A-409F-8A54-146F28B6B1A1}"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21832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65013-577A-409F-8A54-146F28B6B1A1}"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441252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TextBox 7"/>
          <p:cNvSpPr txBox="1"/>
          <p:nvPr userDrawn="1"/>
        </p:nvSpPr>
        <p:spPr>
          <a:xfrm>
            <a:off x="1295401" y="304800"/>
            <a:ext cx="1919115" cy="553998"/>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3000" b="1" dirty="0">
                <a:ln w="0"/>
                <a:solidFill>
                  <a:srgbClr val="C00000"/>
                </a:solidFill>
                <a:effectLst>
                  <a:outerShdw blurRad="60007" dist="310007" dir="7680000" sy="30000" kx="1300200" algn="ctr" rotWithShape="0">
                    <a:prstClr val="black">
                      <a:alpha val="32000"/>
                    </a:prstClr>
                  </a:outerShdw>
                  <a:reflection blurRad="12700" stA="50000" endPos="50000" dist="5000" dir="5400000" sy="-100000" rotWithShape="0"/>
                </a:effectLst>
                <a:latin typeface="+mn-lt"/>
                <a:cs typeface="+mn-cs"/>
              </a:rPr>
              <a:t>Scheduling</a:t>
            </a:r>
          </a:p>
        </p:txBody>
      </p:sp>
      <p:sp>
        <p:nvSpPr>
          <p:cNvPr id="3" name="Content Placeholder 2"/>
          <p:cNvSpPr>
            <a:spLocks noGrp="1"/>
          </p:cNvSpPr>
          <p:nvPr>
            <p:ph idx="1"/>
          </p:nvPr>
        </p:nvSpPr>
        <p:spPr>
          <a:xfrm>
            <a:off x="1297577" y="1600202"/>
            <a:ext cx="7389223" cy="4525963"/>
          </a:xfrm>
        </p:spPr>
        <p:txBody>
          <a:bodyPr/>
          <a:lstStyle>
            <a:lvl1pPr>
              <a:buFont typeface="Wingdings" pitchFamily="2" charset="2"/>
              <a:buChar char="§"/>
              <a:defRPr sz="1500"/>
            </a:lvl1pPr>
            <a:lvl2pPr>
              <a:buFont typeface="Arial" pitchFamily="34" charset="0"/>
              <a:buChar char="•"/>
              <a:defRPr sz="1350"/>
            </a:lvl2pPr>
            <a:lvl3pPr>
              <a:buFont typeface="Wingdings" pitchFamily="2" charset="2"/>
              <a:buChar char="Ø"/>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1315489" y="1071565"/>
            <a:ext cx="3927066" cy="339725"/>
          </a:xfrm>
        </p:spPr>
        <p:txBody>
          <a:bodyPr>
            <a:noAutofit/>
          </a:bodyPr>
          <a:lstStyle>
            <a:lvl1pPr>
              <a:buNone/>
              <a:defRPr sz="1800" b="1"/>
            </a:lvl1pPr>
            <a:lvl2pPr>
              <a:defRPr sz="1500" b="1"/>
            </a:lvl2pPr>
            <a:lvl3pPr>
              <a:defRPr sz="1350" b="1"/>
            </a:lvl3pPr>
            <a:lvl4pPr>
              <a:defRPr sz="1200" b="1"/>
            </a:lvl4pPr>
            <a:lvl5pPr>
              <a:defRPr sz="1200" b="1"/>
            </a:lvl5pPr>
          </a:lstStyle>
          <a:p>
            <a:pPr lvl="0"/>
            <a:r>
              <a:rPr lang="en-US" dirty="0"/>
              <a:t>Click to edit Master text</a:t>
            </a:r>
          </a:p>
        </p:txBody>
      </p:sp>
      <p:sp>
        <p:nvSpPr>
          <p:cNvPr id="5" name="Footer Placeholder 4"/>
          <p:cNvSpPr>
            <a:spLocks noGrp="1"/>
          </p:cNvSpPr>
          <p:nvPr>
            <p:ph type="ftr" sz="quarter" idx="14"/>
          </p:nvPr>
        </p:nvSpPr>
        <p:spPr/>
        <p:txBody>
          <a:bodyPr/>
          <a:lstStyle>
            <a:lvl1pPr>
              <a:defRPr sz="750" b="1"/>
            </a:lvl1pPr>
          </a:lstStyle>
          <a:p>
            <a:pPr>
              <a:defRPr/>
            </a:pPr>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900">
                <a:solidFill>
                  <a:schemeClr val="tx1">
                    <a:tint val="75000"/>
                  </a:schemeClr>
                </a:solidFill>
              </a:defRPr>
            </a:lvl1pPr>
          </a:lstStyle>
          <a:p>
            <a:pPr>
              <a:defRPr/>
            </a:pPr>
            <a:r>
              <a:rPr lang="en-US"/>
              <a:t>8-</a:t>
            </a:r>
            <a:fld id="{D37E3711-A816-406E-A4D8-13E14E3F1C5F}" type="slidenum">
              <a:rPr lang="en-US"/>
              <a:pPr>
                <a:defRPr/>
              </a:pPr>
              <a:t>‹#›</a:t>
            </a:fld>
            <a:endParaRPr lang="en-US"/>
          </a:p>
        </p:txBody>
      </p:sp>
    </p:spTree>
    <p:extLst>
      <p:ext uri="{BB962C8B-B14F-4D97-AF65-F5344CB8AC3E}">
        <p14:creationId xmlns:p14="http://schemas.microsoft.com/office/powerpoint/2010/main" val="21408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23 Project Planning</a:t>
            </a:r>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23 Project Planning</a:t>
            </a:r>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10/12/2014</a:t>
            </a:r>
            <a:endParaRPr lang="en-US"/>
          </a:p>
        </p:txBody>
      </p:sp>
      <p:sp>
        <p:nvSpPr>
          <p:cNvPr id="8" name="Footer Placeholder 4"/>
          <p:cNvSpPr>
            <a:spLocks noGrp="1"/>
          </p:cNvSpPr>
          <p:nvPr>
            <p:ph type="ftr" sz="quarter" idx="11"/>
          </p:nvPr>
        </p:nvSpPr>
        <p:spPr/>
        <p:txBody>
          <a:bodyPr/>
          <a:lstStyle>
            <a:lvl1pPr>
              <a:defRPr/>
            </a:lvl1pPr>
          </a:lstStyle>
          <a:p>
            <a:r>
              <a:rPr lang="en-US"/>
              <a:t>Chapter 23 Project Planning</a:t>
            </a:r>
          </a:p>
        </p:txBody>
      </p:sp>
      <p:sp>
        <p:nvSpPr>
          <p:cNvPr id="9"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10/12/2014</a:t>
            </a:r>
            <a:endParaRPr lang="en-US"/>
          </a:p>
        </p:txBody>
      </p:sp>
      <p:sp>
        <p:nvSpPr>
          <p:cNvPr id="4" name="Footer Placeholder 4"/>
          <p:cNvSpPr>
            <a:spLocks noGrp="1"/>
          </p:cNvSpPr>
          <p:nvPr>
            <p:ph type="ftr" sz="quarter" idx="11"/>
          </p:nvPr>
        </p:nvSpPr>
        <p:spPr/>
        <p:txBody>
          <a:bodyPr/>
          <a:lstStyle>
            <a:lvl1pPr>
              <a:defRPr/>
            </a:lvl1pPr>
          </a:lstStyle>
          <a:p>
            <a:r>
              <a:rPr lang="en-US"/>
              <a:t>Chapter 23 Project Planning</a:t>
            </a:r>
          </a:p>
        </p:txBody>
      </p:sp>
      <p:sp>
        <p:nvSpPr>
          <p:cNvPr id="5"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10/12/2014</a:t>
            </a:r>
            <a:endParaRPr lang="en-US"/>
          </a:p>
        </p:txBody>
      </p:sp>
      <p:sp>
        <p:nvSpPr>
          <p:cNvPr id="3" name="Footer Placeholder 4"/>
          <p:cNvSpPr>
            <a:spLocks noGrp="1"/>
          </p:cNvSpPr>
          <p:nvPr>
            <p:ph type="ftr" sz="quarter" idx="11"/>
          </p:nvPr>
        </p:nvSpPr>
        <p:spPr/>
        <p:txBody>
          <a:bodyPr/>
          <a:lstStyle>
            <a:lvl1pPr>
              <a:defRPr/>
            </a:lvl1pPr>
          </a:lstStyle>
          <a:p>
            <a:r>
              <a:rPr lang="en-US"/>
              <a:t>Chapter 23 Project Planning</a:t>
            </a:r>
          </a:p>
        </p:txBody>
      </p:sp>
      <p:sp>
        <p:nvSpPr>
          <p:cNvPr id="4"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23 Project Planning</a:t>
            </a:r>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23 Project Planning</a:t>
            </a:r>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10/12/2014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23 Project Planning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0D150273-F455-7D4F-8782-207C52466607}"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US" sz="1800">
                <a:latin typeface="Times New Roman" pitchFamily="18" charset="0"/>
                <a:cs typeface="Arial"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1800">
                <a:latin typeface="Times New Roman" pitchFamily="18" charset="0"/>
                <a:cs typeface="Arial"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350">
                <a:solidFill>
                  <a:schemeClr val="hlink"/>
                </a:solidFill>
                <a:latin typeface="Arial" charset="0"/>
                <a:cs typeface="Arial" charset="0"/>
              </a:endParaRPr>
            </a:p>
          </p:txBody>
        </p:sp>
        <p:sp>
          <p:nvSpPr>
            <p:cNvPr id="10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350">
                <a:solidFill>
                  <a:schemeClr val="hlink"/>
                </a:solidFill>
                <a:latin typeface="Arial" charset="0"/>
                <a:cs typeface="Arial" charset="0"/>
              </a:endParaRPr>
            </a:p>
          </p:txBody>
        </p:sp>
        <p:sp>
          <p:nvSpPr>
            <p:cNvPr id="10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350">
                <a:solidFill>
                  <a:schemeClr val="accent2"/>
                </a:solidFill>
                <a:latin typeface="Arial" charset="0"/>
                <a:cs typeface="Arial" charset="0"/>
              </a:endParaRPr>
            </a:p>
          </p:txBody>
        </p:sp>
        <p:sp>
          <p:nvSpPr>
            <p:cNvPr id="10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350">
                <a:solidFill>
                  <a:schemeClr val="hlink"/>
                </a:solidFill>
                <a:latin typeface="Arial" charset="0"/>
                <a:cs typeface="Arial" charset="0"/>
              </a:endParaRPr>
            </a:p>
          </p:txBody>
        </p:sp>
        <p:sp>
          <p:nvSpPr>
            <p:cNvPr id="10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1800">
                <a:latin typeface="Times New Roman" pitchFamily="18" charset="0"/>
                <a:cs typeface="Arial"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350">
                <a:solidFill>
                  <a:schemeClr val="accent2"/>
                </a:solidFill>
                <a:latin typeface="Arial" charset="0"/>
                <a:cs typeface="Arial" charset="0"/>
              </a:endParaRPr>
            </a:p>
          </p:txBody>
        </p:sp>
        <p:sp>
          <p:nvSpPr>
            <p:cNvPr id="10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350">
                <a:solidFill>
                  <a:schemeClr val="accent2"/>
                </a:solidFill>
                <a:latin typeface="Arial" charset="0"/>
                <a:cs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86737" name="Rectangle 17"/>
          <p:cNvSpPr>
            <a:spLocks noChangeArrowheads="1"/>
          </p:cNvSpPr>
          <p:nvPr userDrawn="1"/>
        </p:nvSpPr>
        <p:spPr bwMode="auto">
          <a:xfrm>
            <a:off x="3276600" y="6153150"/>
            <a:ext cx="2895600" cy="476250"/>
          </a:xfrm>
          <a:prstGeom prst="rect">
            <a:avLst/>
          </a:prstGeom>
          <a:noFill/>
          <a:ln w="9525">
            <a:noFill/>
            <a:miter lim="800000"/>
            <a:headEnd/>
            <a:tailEnd/>
          </a:ln>
          <a:effectLst/>
        </p:spPr>
        <p:txBody>
          <a:bodyPr anchor="b"/>
          <a:lstStyle/>
          <a:p>
            <a:pPr algn="ctr">
              <a:defRPr/>
            </a:pPr>
            <a:endParaRPr lang="en-US" sz="1050">
              <a:solidFill>
                <a:srgbClr val="000000"/>
              </a:solidFill>
              <a:effectLst>
                <a:outerShdw blurRad="38100" dist="38100" dir="2700000" algn="tl">
                  <a:srgbClr val="C0C0C0"/>
                </a:outerShdw>
              </a:effectLst>
              <a:latin typeface="Arial" charset="0"/>
              <a:cs typeface="Arial" charset="0"/>
            </a:endParaRPr>
          </a:p>
        </p:txBody>
      </p:sp>
      <p:sp>
        <p:nvSpPr>
          <p:cNvPr id="18"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200" dirty="0"/>
              <a:t>Chapter 3</a:t>
            </a:r>
          </a:p>
        </p:txBody>
      </p:sp>
      <p:sp>
        <p:nvSpPr>
          <p:cNvPr id="19" name="Rectangle 5"/>
          <p:cNvSpPr txBox="1">
            <a:spLocks noGrp="1" noChangeArrowheads="1"/>
          </p:cNvSpPr>
          <p:nvPr userDrawn="1"/>
        </p:nvSpPr>
        <p:spPr bwMode="auto">
          <a:xfrm>
            <a:off x="1328739" y="6242050"/>
            <a:ext cx="6386512" cy="476250"/>
          </a:xfrm>
          <a:prstGeom prst="rect">
            <a:avLst/>
          </a:prstGeom>
          <a:noFill/>
          <a:ln>
            <a:miter lim="800000"/>
            <a:headEnd/>
            <a:tailEnd/>
          </a:ln>
        </p:spPr>
        <p:txBody>
          <a:bodyPr anchor="b"/>
          <a:lstStyle/>
          <a:p>
            <a:pPr algn="ctr">
              <a:defRPr/>
            </a:pPr>
            <a:r>
              <a:rPr lang="en-US" sz="1200" dirty="0">
                <a:solidFill>
                  <a:srgbClr val="000000"/>
                </a:solidFill>
                <a:effectLst>
                  <a:outerShdw blurRad="38100" dist="38100" dir="2700000" algn="tl">
                    <a:srgbClr val="FFFFFF"/>
                  </a:outerShdw>
                </a:effectLst>
                <a:latin typeface="Times New Roman" pitchFamily="18" charset="0"/>
              </a:rPr>
              <a:t>Copyright © 2017 Pearson Education, Inc. </a:t>
            </a:r>
          </a:p>
        </p:txBody>
      </p:sp>
      <p:sp>
        <p:nvSpPr>
          <p:cNvPr id="20" name="TextBox 19"/>
          <p:cNvSpPr txBox="1"/>
          <p:nvPr userDrawn="1"/>
        </p:nvSpPr>
        <p:spPr>
          <a:xfrm>
            <a:off x="7821039"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200" dirty="0"/>
              <a:t>3-</a:t>
            </a:r>
            <a:fld id="{6FB4FC82-C793-4410-817F-D8BC0BBDC2E9}" type="slidenum">
              <a:rPr lang="en-US" sz="1200" smtClean="0"/>
              <a:pPr lvl="0"/>
              <a:t>‹#›</a:t>
            </a:fld>
            <a:endParaRPr lang="en-US" sz="1200" dirty="0"/>
          </a:p>
        </p:txBody>
      </p:sp>
    </p:spTree>
    <p:extLst>
      <p:ext uri="{BB962C8B-B14F-4D97-AF65-F5344CB8AC3E}">
        <p14:creationId xmlns:p14="http://schemas.microsoft.com/office/powerpoint/2010/main" val="11178647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18" r:id="rId6"/>
  </p:sldLayoutIdLst>
  <p:transition>
    <p:zoom/>
  </p:transition>
  <p:hf hdr="0"/>
  <p:txStyles>
    <p:titleStyle>
      <a:lvl1pPr algn="l"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3300">
          <a:solidFill>
            <a:schemeClr val="tx1"/>
          </a:solidFill>
          <a:latin typeface="Arial" charset="0"/>
          <a:cs typeface="Arial" charset="0"/>
        </a:defRPr>
      </a:lvl2pPr>
      <a:lvl3pPr algn="l" rtl="0" eaLnBrk="0" fontAlgn="base" hangingPunct="0">
        <a:spcBef>
          <a:spcPct val="0"/>
        </a:spcBef>
        <a:spcAft>
          <a:spcPct val="0"/>
        </a:spcAft>
        <a:defRPr sz="3300">
          <a:solidFill>
            <a:schemeClr val="tx1"/>
          </a:solidFill>
          <a:latin typeface="Arial" charset="0"/>
          <a:cs typeface="Arial" charset="0"/>
        </a:defRPr>
      </a:lvl3pPr>
      <a:lvl4pPr algn="l" rtl="0" eaLnBrk="0" fontAlgn="base" hangingPunct="0">
        <a:spcBef>
          <a:spcPct val="0"/>
        </a:spcBef>
        <a:spcAft>
          <a:spcPct val="0"/>
        </a:spcAft>
        <a:defRPr sz="3300">
          <a:solidFill>
            <a:schemeClr val="tx1"/>
          </a:solidFill>
          <a:latin typeface="Arial" charset="0"/>
          <a:cs typeface="Arial" charset="0"/>
        </a:defRPr>
      </a:lvl4pPr>
      <a:lvl5pPr algn="l" rtl="0" eaLnBrk="0" fontAlgn="base" hangingPunct="0">
        <a:spcBef>
          <a:spcPct val="0"/>
        </a:spcBef>
        <a:spcAft>
          <a:spcPct val="0"/>
        </a:spcAft>
        <a:defRPr sz="3300">
          <a:solidFill>
            <a:schemeClr val="tx1"/>
          </a:solidFill>
          <a:latin typeface="Arial" charset="0"/>
          <a:cs typeface="Arial" charset="0"/>
        </a:defRPr>
      </a:lvl5pPr>
      <a:lvl6pPr marL="342892" algn="l" rtl="0" fontAlgn="base">
        <a:spcBef>
          <a:spcPct val="0"/>
        </a:spcBef>
        <a:spcAft>
          <a:spcPct val="0"/>
        </a:spcAft>
        <a:defRPr sz="3300">
          <a:solidFill>
            <a:schemeClr val="tx1"/>
          </a:solidFill>
          <a:latin typeface="Arial" charset="0"/>
          <a:cs typeface="Arial" charset="0"/>
        </a:defRPr>
      </a:lvl6pPr>
      <a:lvl7pPr marL="685783" algn="l" rtl="0" fontAlgn="base">
        <a:spcBef>
          <a:spcPct val="0"/>
        </a:spcBef>
        <a:spcAft>
          <a:spcPct val="0"/>
        </a:spcAft>
        <a:defRPr sz="3300">
          <a:solidFill>
            <a:schemeClr val="tx1"/>
          </a:solidFill>
          <a:latin typeface="Arial" charset="0"/>
          <a:cs typeface="Arial" charset="0"/>
        </a:defRPr>
      </a:lvl7pPr>
      <a:lvl8pPr marL="1028675" algn="l" rtl="0" fontAlgn="base">
        <a:spcBef>
          <a:spcPct val="0"/>
        </a:spcBef>
        <a:spcAft>
          <a:spcPct val="0"/>
        </a:spcAft>
        <a:defRPr sz="3300">
          <a:solidFill>
            <a:schemeClr val="tx1"/>
          </a:solidFill>
          <a:latin typeface="Arial" charset="0"/>
          <a:cs typeface="Arial" charset="0"/>
        </a:defRPr>
      </a:lvl8pPr>
      <a:lvl9pPr marL="1371566" algn="l" rtl="0" fontAlgn="base">
        <a:spcBef>
          <a:spcPct val="0"/>
        </a:spcBef>
        <a:spcAft>
          <a:spcPct val="0"/>
        </a:spcAft>
        <a:defRPr sz="3300">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199" indent="-214308"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28" indent="-171446"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20" indent="-171446"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12" indent="-171446"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03" indent="-171446"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795" indent="-171446"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686" indent="-171446"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577" indent="-171446"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65013-577A-409F-8A54-146F28B6B1A1}" type="datetimeFigureOut">
              <a:rPr lang="en-US" smtClean="0"/>
              <a:t>4/4/2022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EBBA-8504-4BCF-B486-C222F50DF38E}" type="slidenum">
              <a:rPr lang="en-US" smtClean="0"/>
              <a:t>‹#›</a:t>
            </a:fld>
            <a:endParaRPr lang="en-US"/>
          </a:p>
        </p:txBody>
      </p:sp>
    </p:spTree>
    <p:extLst>
      <p:ext uri="{BB962C8B-B14F-4D97-AF65-F5344CB8AC3E}">
        <p14:creationId xmlns:p14="http://schemas.microsoft.com/office/powerpoint/2010/main" val="10655789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sSS1tu1yQ-Q"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GRlXRYok3oQ" TargetMode="External"/><Relationship Id="rId2" Type="http://schemas.openxmlformats.org/officeDocument/2006/relationships/hyperlink" Target="https://www.youtube.com/watch?v=bobDz_Bh3tI" TargetMode="Externa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Chapter 5- Project planning</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strategies</a:t>
            </a:r>
            <a:endParaRPr lang="en-US" b="0" i="1" dirty="0">
              <a:solidFill>
                <a:srgbClr val="FF0000"/>
              </a:solidFill>
            </a:endParaRPr>
          </a:p>
        </p:txBody>
      </p:sp>
      <p:sp>
        <p:nvSpPr>
          <p:cNvPr id="3" name="Content Placeholder 2"/>
          <p:cNvSpPr>
            <a:spLocks noGrp="1"/>
          </p:cNvSpPr>
          <p:nvPr>
            <p:ph idx="1"/>
          </p:nvPr>
        </p:nvSpPr>
        <p:spPr>
          <a:xfrm>
            <a:off x="211540" y="1600199"/>
            <a:ext cx="8720920" cy="5087203"/>
          </a:xfrm>
        </p:spPr>
        <p:txBody>
          <a:bodyPr/>
          <a:lstStyle/>
          <a:p>
            <a:pPr algn="just"/>
            <a:r>
              <a:rPr lang="tr-TR" sz="2000" i="1" dirty="0" err="1">
                <a:solidFill>
                  <a:srgbClr val="FF0000"/>
                </a:solidFill>
              </a:rPr>
              <a:t>Assume</a:t>
            </a:r>
            <a:r>
              <a:rPr lang="tr-TR" sz="2000" i="1" dirty="0">
                <a:solidFill>
                  <a:srgbClr val="FF0000"/>
                </a:solidFill>
              </a:rPr>
              <a:t> </a:t>
            </a:r>
            <a:r>
              <a:rPr lang="tr-TR" sz="2000" i="1" dirty="0" err="1">
                <a:solidFill>
                  <a:srgbClr val="FF0000"/>
                </a:solidFill>
              </a:rPr>
              <a:t>that</a:t>
            </a:r>
            <a:r>
              <a:rPr lang="tr-TR" sz="2000" i="1" dirty="0">
                <a:solidFill>
                  <a:srgbClr val="FF0000"/>
                </a:solidFill>
              </a:rPr>
              <a:t> </a:t>
            </a:r>
            <a:r>
              <a:rPr lang="tr-TR" sz="2000" i="1" dirty="0" err="1">
                <a:solidFill>
                  <a:srgbClr val="FF0000"/>
                </a:solidFill>
              </a:rPr>
              <a:t>you</a:t>
            </a:r>
            <a:r>
              <a:rPr lang="tr-TR" sz="2000" i="1" dirty="0">
                <a:solidFill>
                  <a:srgbClr val="FF0000"/>
                </a:solidFill>
              </a:rPr>
              <a:t> </a:t>
            </a:r>
            <a:r>
              <a:rPr lang="en-US" sz="2000" i="1" dirty="0">
                <a:solidFill>
                  <a:srgbClr val="FF0000"/>
                </a:solidFill>
              </a:rPr>
              <a:t>will propose a price to a customer firm</a:t>
            </a:r>
            <a:r>
              <a:rPr lang="tr-TR" sz="2000" i="1" dirty="0">
                <a:solidFill>
                  <a:srgbClr val="FF0000"/>
                </a:solidFill>
              </a:rPr>
              <a:t> </a:t>
            </a:r>
            <a:r>
              <a:rPr lang="en-US" sz="2000" i="1" dirty="0">
                <a:solidFill>
                  <a:srgbClr val="FF0000"/>
                </a:solidFill>
              </a:rPr>
              <a:t>for </a:t>
            </a:r>
            <a:r>
              <a:rPr lang="tr-TR" sz="2000" i="1" dirty="0" err="1">
                <a:solidFill>
                  <a:srgbClr val="FF0000"/>
                </a:solidFill>
              </a:rPr>
              <a:t>developing</a:t>
            </a:r>
            <a:r>
              <a:rPr lang="tr-TR" sz="2000" i="1" dirty="0">
                <a:solidFill>
                  <a:srgbClr val="FF0000"/>
                </a:solidFill>
              </a:rPr>
              <a:t> a</a:t>
            </a:r>
            <a:r>
              <a:rPr lang="en-US" sz="2000" i="1" dirty="0">
                <a:solidFill>
                  <a:srgbClr val="FF0000"/>
                </a:solidFill>
              </a:rPr>
              <a:t> software project, what will be your strategy?</a:t>
            </a:r>
            <a:endParaRPr lang="en-US" sz="2000" b="1" dirty="0">
              <a:solidFill>
                <a:srgbClr val="FF0000"/>
              </a:solidFill>
            </a:endParaRPr>
          </a:p>
          <a:p>
            <a:pPr algn="just"/>
            <a:r>
              <a:rPr lang="en-US" sz="2000" b="1" dirty="0">
                <a:solidFill>
                  <a:srgbClr val="FF0000"/>
                </a:solidFill>
              </a:rPr>
              <a:t>Under pricing</a:t>
            </a:r>
            <a:r>
              <a:rPr lang="en-US" sz="2000" b="1" dirty="0"/>
              <a:t> (if you offer a low price)</a:t>
            </a:r>
            <a:endParaRPr lang="en-US" sz="2000" b="1" dirty="0">
              <a:solidFill>
                <a:srgbClr val="FF0000"/>
              </a:solidFill>
            </a:endParaRPr>
          </a:p>
          <a:p>
            <a:pPr lvl="1" algn="just"/>
            <a:r>
              <a:rPr lang="en-US" dirty="0">
                <a:highlight>
                  <a:srgbClr val="FFFF00"/>
                </a:highlight>
              </a:rPr>
              <a:t>REASONS FOR UNDER PRICING:</a:t>
            </a:r>
          </a:p>
          <a:p>
            <a:pPr lvl="2" algn="just"/>
            <a:r>
              <a:rPr lang="en-US" sz="2000" dirty="0"/>
              <a:t>Your SW company can support that project to win the contract that allows them </a:t>
            </a:r>
            <a:r>
              <a:rPr lang="en-US" sz="2000" b="1" u="sng" dirty="0"/>
              <a:t>to hire/keep their IT staff for future opportunities</a:t>
            </a:r>
            <a:r>
              <a:rPr lang="en-US" sz="2000" dirty="0"/>
              <a:t>.</a:t>
            </a:r>
          </a:p>
          <a:p>
            <a:pPr lvl="2" algn="just"/>
            <a:r>
              <a:rPr lang="en-US" sz="2000" dirty="0"/>
              <a:t>Your SW company can support the system to win the contract that allows to gain </a:t>
            </a:r>
            <a:r>
              <a:rPr lang="en-US" sz="2000" b="1" u="sng" dirty="0"/>
              <a:t>access to a new market area. </a:t>
            </a:r>
          </a:p>
          <a:p>
            <a:pPr algn="just"/>
            <a:r>
              <a:rPr lang="en-US" sz="2000" b="1" dirty="0">
                <a:solidFill>
                  <a:srgbClr val="FF0000"/>
                </a:solidFill>
              </a:rPr>
              <a:t>Increased pricing </a:t>
            </a:r>
            <a:r>
              <a:rPr lang="en-US" sz="2000" b="1" dirty="0"/>
              <a:t>(if you offer a high price) </a:t>
            </a:r>
            <a:endParaRPr lang="en-US" sz="2000" b="1" dirty="0">
              <a:solidFill>
                <a:srgbClr val="FF0000"/>
              </a:solidFill>
            </a:endParaRPr>
          </a:p>
          <a:p>
            <a:pPr lvl="1" algn="just"/>
            <a:r>
              <a:rPr lang="en-US" dirty="0">
                <a:highlight>
                  <a:srgbClr val="FFFF00"/>
                </a:highlight>
              </a:rPr>
              <a:t>REASONS FOR INCREASED PRICING:</a:t>
            </a:r>
          </a:p>
          <a:p>
            <a:pPr lvl="2" algn="just"/>
            <a:r>
              <a:rPr lang="en-US" sz="2000" dirty="0"/>
              <a:t>The </a:t>
            </a:r>
            <a:r>
              <a:rPr lang="en-US" sz="2000" b="1" dirty="0"/>
              <a:t>price may be increased</a:t>
            </a:r>
            <a:r>
              <a:rPr lang="en-US" sz="2000" dirty="0"/>
              <a:t> when the customer firm wishes a fixed-price contract and </a:t>
            </a:r>
            <a:r>
              <a:rPr lang="en-US" sz="2000" b="1" dirty="0"/>
              <a:t>so your SW company can increase the price</a:t>
            </a:r>
            <a:r>
              <a:rPr lang="en-US" sz="2000" dirty="0"/>
              <a:t> to prevent themselves unexpected risks.</a:t>
            </a:r>
          </a:p>
        </p:txBody>
      </p:sp>
    </p:spTree>
    <p:extLst>
      <p:ext uri="{BB962C8B-B14F-4D97-AF65-F5344CB8AC3E}">
        <p14:creationId xmlns:p14="http://schemas.microsoft.com/office/powerpoint/2010/main" val="211608199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to win</a:t>
            </a:r>
          </a:p>
        </p:txBody>
      </p:sp>
      <p:sp>
        <p:nvSpPr>
          <p:cNvPr id="3" name="Content Placeholder 2"/>
          <p:cNvSpPr>
            <a:spLocks noGrp="1"/>
          </p:cNvSpPr>
          <p:nvPr>
            <p:ph idx="1"/>
          </p:nvPr>
        </p:nvSpPr>
        <p:spPr>
          <a:xfrm>
            <a:off x="286603" y="1600200"/>
            <a:ext cx="8536675" cy="4650475"/>
          </a:xfrm>
        </p:spPr>
        <p:txBody>
          <a:bodyPr/>
          <a:lstStyle/>
          <a:p>
            <a:pPr algn="just"/>
            <a:r>
              <a:rPr lang="en-US" dirty="0"/>
              <a:t>The software project </a:t>
            </a:r>
            <a:r>
              <a:rPr lang="en-US" b="1" u="sng" dirty="0">
                <a:solidFill>
                  <a:schemeClr val="accent1"/>
                </a:solidFill>
              </a:rPr>
              <a:t>is priced</a:t>
            </a:r>
            <a:r>
              <a:rPr lang="en-US" dirty="0"/>
              <a:t> according to what the software company believes </a:t>
            </a:r>
            <a:r>
              <a:rPr lang="en-US" b="1" i="1" dirty="0">
                <a:solidFill>
                  <a:srgbClr val="FFC000"/>
                </a:solidFill>
              </a:rPr>
              <a:t>the buyer is willing to pay.</a:t>
            </a:r>
          </a:p>
          <a:p>
            <a:pPr algn="just"/>
            <a:r>
              <a:rPr lang="en-US" b="1" dirty="0">
                <a:solidFill>
                  <a:srgbClr val="FF0000"/>
                </a:solidFill>
              </a:rPr>
              <a:t>If this is less that the development costs (bid cost &lt; dev cost)</a:t>
            </a:r>
            <a:r>
              <a:rPr lang="en-US" dirty="0"/>
              <a:t>, </a:t>
            </a:r>
            <a:r>
              <a:rPr lang="en-US" b="1" dirty="0"/>
              <a:t>the software functionality may be reduced </a:t>
            </a:r>
            <a:r>
              <a:rPr lang="en-US" dirty="0"/>
              <a:t>accordingly with a view to extra functionality being added in a later release</a:t>
            </a:r>
          </a:p>
          <a:p>
            <a:pPr algn="just"/>
            <a:r>
              <a:rPr lang="en-US" b="1" dirty="0"/>
              <a:t>Additional costs may be added as the requirements change </a:t>
            </a:r>
            <a:r>
              <a:rPr lang="en-US" dirty="0"/>
              <a:t>and these may be priced at a higher level to make up the shortfall in the original price.</a:t>
            </a:r>
          </a:p>
        </p:txBody>
      </p:sp>
    </p:spTree>
    <p:extLst>
      <p:ext uri="{BB962C8B-B14F-4D97-AF65-F5344CB8AC3E}">
        <p14:creationId xmlns:p14="http://schemas.microsoft.com/office/powerpoint/2010/main" val="1822459326"/>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2899"/>
            <a:ext cx="8229600" cy="1143000"/>
          </a:xfrm>
        </p:spPr>
        <p:txBody>
          <a:bodyPr/>
          <a:lstStyle/>
          <a:p>
            <a:pPr algn="ctr"/>
            <a:r>
              <a:rPr lang="en-US" dirty="0"/>
              <a:t>Plan-driven development</a:t>
            </a:r>
          </a:p>
        </p:txBody>
      </p:sp>
    </p:spTree>
    <p:extLst>
      <p:ext uri="{BB962C8B-B14F-4D97-AF65-F5344CB8AC3E}">
        <p14:creationId xmlns:p14="http://schemas.microsoft.com/office/powerpoint/2010/main" val="375402911"/>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Plan-driven development</a:t>
            </a:r>
          </a:p>
        </p:txBody>
      </p:sp>
      <p:sp>
        <p:nvSpPr>
          <p:cNvPr id="3" name="Content Placeholder 2"/>
          <p:cNvSpPr>
            <a:spLocks noGrp="1"/>
          </p:cNvSpPr>
          <p:nvPr>
            <p:ph idx="1"/>
          </p:nvPr>
        </p:nvSpPr>
        <p:spPr/>
        <p:txBody>
          <a:bodyPr/>
          <a:lstStyle/>
          <a:p>
            <a:pPr algn="just"/>
            <a:r>
              <a:rPr lang="en-US" b="1" u="sng" dirty="0">
                <a:solidFill>
                  <a:srgbClr val="FF0000"/>
                </a:solidFill>
              </a:rPr>
              <a:t>Plan-driven</a:t>
            </a:r>
            <a:r>
              <a:rPr lang="en-US" dirty="0"/>
              <a:t> or plan-based development is an approach to software engineering where the </a:t>
            </a:r>
            <a:r>
              <a:rPr lang="en-US" b="1" u="sng" dirty="0">
                <a:solidFill>
                  <a:srgbClr val="FF0000"/>
                </a:solidFill>
              </a:rPr>
              <a:t>development process is planned in detail</a:t>
            </a:r>
            <a:r>
              <a:rPr lang="en-US" dirty="0"/>
              <a:t>. </a:t>
            </a:r>
          </a:p>
          <a:p>
            <a:pPr algn="just"/>
            <a:r>
              <a:rPr lang="en-US" dirty="0"/>
              <a:t>A project plan is created that records the </a:t>
            </a:r>
            <a:r>
              <a:rPr lang="en-US" b="1" u="sng" dirty="0">
                <a:solidFill>
                  <a:srgbClr val="FF0000"/>
                </a:solidFill>
              </a:rPr>
              <a:t>work to be done</a:t>
            </a:r>
            <a:r>
              <a:rPr lang="en-US" dirty="0"/>
              <a:t>, </a:t>
            </a:r>
            <a:r>
              <a:rPr lang="en-US" b="1" u="sng" dirty="0">
                <a:solidFill>
                  <a:srgbClr val="FF0000"/>
                </a:solidFill>
              </a:rPr>
              <a:t>who will do it</a:t>
            </a:r>
            <a:r>
              <a:rPr lang="en-US" dirty="0"/>
              <a:t>, </a:t>
            </a:r>
            <a:r>
              <a:rPr lang="en-US" b="1" u="sng" dirty="0">
                <a:solidFill>
                  <a:srgbClr val="FF0000"/>
                </a:solidFill>
              </a:rPr>
              <a:t>the development schedule</a:t>
            </a:r>
            <a:r>
              <a:rPr lang="en-US" dirty="0"/>
              <a:t> and the </a:t>
            </a:r>
            <a:r>
              <a:rPr lang="en-US" b="1" u="sng" dirty="0">
                <a:solidFill>
                  <a:srgbClr val="FF0000"/>
                </a:solidFill>
              </a:rPr>
              <a:t>work products</a:t>
            </a:r>
            <a:r>
              <a:rPr lang="en-US" dirty="0"/>
              <a:t>. </a:t>
            </a:r>
          </a:p>
          <a:p>
            <a:pPr algn="just"/>
            <a:r>
              <a:rPr lang="en-US" b="1" u="sng" dirty="0">
                <a:solidFill>
                  <a:srgbClr val="FF0000"/>
                </a:solidFill>
              </a:rPr>
              <a:t>Managers use the plan</a:t>
            </a:r>
            <a:r>
              <a:rPr lang="en-US" dirty="0"/>
              <a:t> to support </a:t>
            </a:r>
            <a:r>
              <a:rPr lang="en-US" b="1" dirty="0"/>
              <a:t>project decision making</a:t>
            </a:r>
            <a:r>
              <a:rPr lang="en-US" dirty="0"/>
              <a:t> and </a:t>
            </a:r>
            <a:r>
              <a:rPr lang="en-US" b="1" dirty="0"/>
              <a:t>as a way of measuring progress</a:t>
            </a:r>
            <a:r>
              <a:rPr lang="en-US" dirty="0"/>
              <a:t>. </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plans</a:t>
            </a:r>
          </a:p>
        </p:txBody>
      </p:sp>
      <p:sp>
        <p:nvSpPr>
          <p:cNvPr id="3" name="Content Placeholder 2"/>
          <p:cNvSpPr>
            <a:spLocks noGrp="1"/>
          </p:cNvSpPr>
          <p:nvPr>
            <p:ph idx="1"/>
          </p:nvPr>
        </p:nvSpPr>
        <p:spPr>
          <a:xfrm>
            <a:off x="204717" y="1417638"/>
            <a:ext cx="8393374" cy="5303884"/>
          </a:xfrm>
        </p:spPr>
        <p:txBody>
          <a:bodyPr/>
          <a:lstStyle/>
          <a:p>
            <a:pPr algn="just"/>
            <a:r>
              <a:rPr lang="en-US" dirty="0"/>
              <a:t>In a plan-driven development project, </a:t>
            </a:r>
            <a:r>
              <a:rPr lang="en-US" b="1" dirty="0">
                <a:solidFill>
                  <a:srgbClr val="FF0000"/>
                </a:solidFill>
              </a:rPr>
              <a:t>a project plan</a:t>
            </a:r>
            <a:r>
              <a:rPr lang="en-US" dirty="0"/>
              <a:t> </a:t>
            </a:r>
            <a:r>
              <a:rPr lang="en-US" b="1" u="sng" dirty="0">
                <a:solidFill>
                  <a:srgbClr val="FF0000"/>
                </a:solidFill>
              </a:rPr>
              <a:t>presents</a:t>
            </a:r>
            <a:endParaRPr lang="en-US" dirty="0"/>
          </a:p>
          <a:p>
            <a:pPr marL="914400" lvl="1" indent="-457200" algn="just">
              <a:buFont typeface="+mj-lt"/>
              <a:buAutoNum type="arabicPeriod"/>
            </a:pPr>
            <a:r>
              <a:rPr lang="en-US" dirty="0"/>
              <a:t>The </a:t>
            </a:r>
            <a:r>
              <a:rPr lang="en-US" b="1" u="sng" dirty="0"/>
              <a:t>resources</a:t>
            </a:r>
            <a:r>
              <a:rPr lang="en-US" dirty="0"/>
              <a:t> available to the project,</a:t>
            </a:r>
          </a:p>
          <a:p>
            <a:pPr marL="914400" lvl="1" indent="-457200" algn="just">
              <a:buFont typeface="+mj-lt"/>
              <a:buAutoNum type="arabicPeriod"/>
            </a:pPr>
            <a:r>
              <a:rPr lang="en-US" dirty="0"/>
              <a:t>The </a:t>
            </a:r>
            <a:r>
              <a:rPr lang="en-US" b="1" u="sng" dirty="0"/>
              <a:t>work breakdown </a:t>
            </a:r>
            <a:r>
              <a:rPr lang="en-US" dirty="0"/>
              <a:t>and</a:t>
            </a:r>
          </a:p>
          <a:p>
            <a:pPr marL="914400" lvl="1" indent="-457200" algn="just">
              <a:buFont typeface="+mj-lt"/>
              <a:buAutoNum type="arabicPeriod"/>
            </a:pPr>
            <a:r>
              <a:rPr lang="en-US" dirty="0"/>
              <a:t>A </a:t>
            </a:r>
            <a:r>
              <a:rPr lang="en-US" b="1" u="sng" dirty="0"/>
              <a:t>schedule</a:t>
            </a:r>
            <a:r>
              <a:rPr lang="en-US" dirty="0"/>
              <a:t> for carrying out the work. </a:t>
            </a:r>
          </a:p>
          <a:p>
            <a:pPr algn="just"/>
            <a:r>
              <a:rPr lang="en-US" b="1" dirty="0">
                <a:solidFill>
                  <a:schemeClr val="accent5"/>
                </a:solidFill>
                <a:highlight>
                  <a:srgbClr val="FFFF00"/>
                </a:highlight>
              </a:rPr>
              <a:t>Plan sections (remember your first report: PPM)</a:t>
            </a:r>
          </a:p>
          <a:p>
            <a:pPr lvl="1" algn="just"/>
            <a:r>
              <a:rPr lang="en-US" dirty="0"/>
              <a:t>Introduction	</a:t>
            </a:r>
            <a:endParaRPr lang="en-GB" dirty="0"/>
          </a:p>
          <a:p>
            <a:pPr lvl="1" algn="just"/>
            <a:r>
              <a:rPr lang="en-US" dirty="0"/>
              <a:t>Project organization</a:t>
            </a:r>
            <a:endParaRPr lang="en-GB" dirty="0"/>
          </a:p>
          <a:p>
            <a:pPr lvl="1" algn="just"/>
            <a:r>
              <a:rPr lang="en-US" dirty="0"/>
              <a:t>Risk analysis</a:t>
            </a:r>
            <a:endParaRPr lang="en-GB" dirty="0"/>
          </a:p>
          <a:p>
            <a:pPr lvl="1" algn="just"/>
            <a:r>
              <a:rPr lang="en-US" dirty="0"/>
              <a:t>Hardware and software resource requirements</a:t>
            </a:r>
            <a:endParaRPr lang="en-GB" dirty="0"/>
          </a:p>
          <a:p>
            <a:pPr lvl="1" algn="just"/>
            <a:r>
              <a:rPr lang="en-US" dirty="0"/>
              <a:t>Work breakdown </a:t>
            </a:r>
          </a:p>
          <a:p>
            <a:pPr lvl="1" algn="just"/>
            <a:r>
              <a:rPr lang="en-US" dirty="0"/>
              <a:t>Project schedule</a:t>
            </a:r>
            <a:endParaRPr lang="en-GB" dirty="0"/>
          </a:p>
          <a:p>
            <a:pPr lvl="1" algn="just"/>
            <a:r>
              <a:rPr lang="en-US" dirty="0"/>
              <a:t>Monitoring and reporting mechanisms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 supplements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535127"/>
              </p:ext>
            </p:extLst>
          </p:nvPr>
        </p:nvGraphicFramePr>
        <p:xfrm>
          <a:off x="143301" y="1958946"/>
          <a:ext cx="8748215" cy="4064829"/>
        </p:xfrm>
        <a:graphic>
          <a:graphicData uri="http://schemas.openxmlformats.org/drawingml/2006/table">
            <a:tbl>
              <a:tblPr firstRow="1" bandRow="1">
                <a:tableStyleId>{5C22544A-7EE6-4342-B048-85BDC9FD1C3A}</a:tableStyleId>
              </a:tblPr>
              <a:tblGrid>
                <a:gridCol w="2907080">
                  <a:extLst>
                    <a:ext uri="{9D8B030D-6E8A-4147-A177-3AD203B41FA5}">
                      <a16:colId xmlns:a16="http://schemas.microsoft.com/office/drawing/2014/main" xmlns="" val="20000"/>
                    </a:ext>
                  </a:extLst>
                </a:gridCol>
                <a:gridCol w="5841135">
                  <a:extLst>
                    <a:ext uri="{9D8B030D-6E8A-4147-A177-3AD203B41FA5}">
                      <a16:colId xmlns:a16="http://schemas.microsoft.com/office/drawing/2014/main" xmlns="" val="20001"/>
                    </a:ext>
                  </a:extLst>
                </a:gridCol>
              </a:tblGrid>
              <a:tr h="412779">
                <a:tc>
                  <a:txBody>
                    <a:bodyPr/>
                    <a:lstStyle/>
                    <a:p>
                      <a:pPr algn="just">
                        <a:spcAft>
                          <a:spcPts val="0"/>
                        </a:spcAft>
                      </a:pPr>
                      <a:r>
                        <a:rPr lang="en-US" sz="1600" b="1" dirty="0">
                          <a:solidFill>
                            <a:srgbClr val="000000"/>
                          </a:solidFill>
                          <a:latin typeface="Arial"/>
                          <a:ea typeface="Times New Roman"/>
                          <a:cs typeface="Arial"/>
                        </a:rPr>
                        <a:t>Plan</a:t>
                      </a:r>
                      <a:endParaRPr lang="en-GB" sz="16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600" b="1" dirty="0">
                          <a:solidFill>
                            <a:srgbClr val="000000"/>
                          </a:solidFill>
                          <a:latin typeface="Arial"/>
                          <a:ea typeface="Times New Roman"/>
                          <a:cs typeface="Arial"/>
                        </a:rPr>
                        <a:t>Description</a:t>
                      </a:r>
                      <a:endParaRPr lang="en-GB" sz="1600" b="1"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xmlns="" val="10000"/>
                  </a:ext>
                </a:extLst>
              </a:tr>
              <a:tr h="475253">
                <a:tc>
                  <a:txBody>
                    <a:bodyPr/>
                    <a:lstStyle/>
                    <a:p>
                      <a:pPr algn="l">
                        <a:spcAft>
                          <a:spcPts val="0"/>
                        </a:spcAft>
                      </a:pPr>
                      <a:r>
                        <a:rPr lang="en-US" sz="1600" dirty="0">
                          <a:solidFill>
                            <a:srgbClr val="000000"/>
                          </a:solidFill>
                          <a:latin typeface="Arial"/>
                          <a:ea typeface="Times New Roman"/>
                          <a:cs typeface="Arial"/>
                        </a:rPr>
                        <a:t>Configuration management plan</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Describes the </a:t>
                      </a:r>
                      <a:r>
                        <a:rPr lang="en-US" sz="1600" b="1" u="sng" dirty="0">
                          <a:solidFill>
                            <a:srgbClr val="000000"/>
                          </a:solidFill>
                          <a:latin typeface="Arial"/>
                          <a:ea typeface="Times New Roman"/>
                          <a:cs typeface="Arial"/>
                        </a:rPr>
                        <a:t>configuration management procedures </a:t>
                      </a:r>
                      <a:r>
                        <a:rPr lang="en-US" sz="1600" dirty="0">
                          <a:solidFill>
                            <a:srgbClr val="000000"/>
                          </a:solidFill>
                          <a:latin typeface="Arial"/>
                          <a:ea typeface="Times New Roman"/>
                          <a:cs typeface="Arial"/>
                        </a:rPr>
                        <a:t>and structures to be used.</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1"/>
                  </a:ext>
                </a:extLst>
              </a:tr>
              <a:tr h="1087043">
                <a:tc>
                  <a:txBody>
                    <a:bodyPr/>
                    <a:lstStyle/>
                    <a:p>
                      <a:pPr algn="l">
                        <a:spcAft>
                          <a:spcPts val="0"/>
                        </a:spcAft>
                      </a:pPr>
                      <a:r>
                        <a:rPr lang="en-US" sz="1600" dirty="0">
                          <a:solidFill>
                            <a:srgbClr val="000000"/>
                          </a:solidFill>
                          <a:effectLst/>
                          <a:latin typeface="Arial"/>
                          <a:ea typeface="Times New Roman"/>
                          <a:cs typeface="Times New Roman"/>
                        </a:rPr>
                        <a:t>Deployment plan</a:t>
                      </a:r>
                      <a:endParaRPr lang="en-GB" sz="1600" dirty="0">
                        <a:solidFill>
                          <a:srgbClr val="000000"/>
                        </a:solidFill>
                        <a:effectLst/>
                        <a:latin typeface="Arial"/>
                        <a:ea typeface="Times New Roman"/>
                        <a:cs typeface="Times New Roman"/>
                      </a:endParaRPr>
                    </a:p>
                  </a:txBody>
                  <a:tcPr marL="54610" marR="54610" marT="0" marB="91440"/>
                </a:tc>
                <a:tc>
                  <a:txBody>
                    <a:bodyPr/>
                    <a:lstStyle/>
                    <a:p>
                      <a:pPr algn="just">
                        <a:spcAft>
                          <a:spcPts val="0"/>
                        </a:spcAft>
                      </a:pPr>
                      <a:r>
                        <a:rPr lang="en-US" sz="1600" dirty="0">
                          <a:solidFill>
                            <a:srgbClr val="000000"/>
                          </a:solidFill>
                          <a:effectLst/>
                          <a:latin typeface="Arial"/>
                          <a:ea typeface="Times New Roman"/>
                          <a:cs typeface="Times New Roman"/>
                        </a:rPr>
                        <a:t>Describes </a:t>
                      </a:r>
                      <a:r>
                        <a:rPr lang="en-US" sz="1600" b="1" u="sng" kern="1200" dirty="0">
                          <a:solidFill>
                            <a:srgbClr val="000000"/>
                          </a:solidFill>
                          <a:latin typeface="Arial"/>
                          <a:ea typeface="Times New Roman"/>
                          <a:cs typeface="Arial"/>
                        </a:rPr>
                        <a:t>how the software and associated hardware </a:t>
                      </a:r>
                      <a:r>
                        <a:rPr lang="en-US" sz="1600" dirty="0">
                          <a:solidFill>
                            <a:srgbClr val="000000"/>
                          </a:solidFill>
                          <a:effectLst/>
                          <a:latin typeface="Arial"/>
                          <a:ea typeface="Times New Roman"/>
                          <a:cs typeface="Times New Roman"/>
                        </a:rPr>
                        <a:t>(if required) will be deployed in the customer’s environment.</a:t>
                      </a:r>
                    </a:p>
                    <a:p>
                      <a:pPr algn="just">
                        <a:spcAft>
                          <a:spcPts val="0"/>
                        </a:spcAft>
                      </a:pPr>
                      <a:endParaRPr lang="en-US" sz="1600" dirty="0">
                        <a:solidFill>
                          <a:srgbClr val="000000"/>
                        </a:solidFill>
                        <a:effectLst/>
                        <a:latin typeface="Arial"/>
                        <a:ea typeface="Times New Roman"/>
                        <a:cs typeface="Times New Roman"/>
                      </a:endParaRPr>
                    </a:p>
                    <a:p>
                      <a:pPr algn="just">
                        <a:spcAft>
                          <a:spcPts val="0"/>
                        </a:spcAft>
                      </a:pPr>
                      <a:r>
                        <a:rPr lang="en-US" sz="1600" dirty="0">
                          <a:solidFill>
                            <a:srgbClr val="000000"/>
                          </a:solidFill>
                          <a:effectLst/>
                          <a:latin typeface="Arial"/>
                          <a:ea typeface="Times New Roman"/>
                          <a:cs typeface="Times New Roman"/>
                        </a:rPr>
                        <a:t>This should </a:t>
                      </a:r>
                      <a:r>
                        <a:rPr lang="en-US" sz="1600" b="1" u="sng" kern="1200" dirty="0">
                          <a:solidFill>
                            <a:srgbClr val="000000"/>
                          </a:solidFill>
                          <a:latin typeface="Arial"/>
                          <a:ea typeface="Times New Roman"/>
                          <a:cs typeface="Arial"/>
                        </a:rPr>
                        <a:t>include a plan for migrating data from existing systems</a:t>
                      </a:r>
                      <a:r>
                        <a:rPr lang="en-US" sz="1600" dirty="0">
                          <a:solidFill>
                            <a:srgbClr val="000000"/>
                          </a:solidFill>
                          <a:effectLst/>
                          <a:latin typeface="Arial"/>
                          <a:ea typeface="Times New Roman"/>
                          <a:cs typeface="Times New Roman"/>
                        </a:rPr>
                        <a:t>.</a:t>
                      </a:r>
                      <a:endParaRPr lang="en-GB" sz="1600" dirty="0">
                        <a:solidFill>
                          <a:srgbClr val="000000"/>
                        </a:solidFill>
                        <a:effectLst/>
                        <a:latin typeface="Arial"/>
                        <a:ea typeface="Times New Roman"/>
                        <a:cs typeface="Times New Roman"/>
                      </a:endParaRPr>
                    </a:p>
                  </a:txBody>
                  <a:tcPr marL="54610" marR="54610" marT="0" marB="91440"/>
                </a:tc>
                <a:extLst>
                  <a:ext uri="{0D108BD9-81ED-4DB2-BD59-A6C34878D82A}">
                    <a16:rowId xmlns:a16="http://schemas.microsoft.com/office/drawing/2014/main" xmlns="" val="10002"/>
                  </a:ext>
                </a:extLst>
              </a:tr>
              <a:tr h="590109">
                <a:tc>
                  <a:txBody>
                    <a:bodyPr/>
                    <a:lstStyle/>
                    <a:p>
                      <a:pPr algn="l">
                        <a:spcAft>
                          <a:spcPts val="0"/>
                        </a:spcAft>
                      </a:pPr>
                      <a:r>
                        <a:rPr lang="en-US" sz="1600" dirty="0">
                          <a:solidFill>
                            <a:srgbClr val="000000"/>
                          </a:solidFill>
                          <a:latin typeface="Arial"/>
                          <a:ea typeface="Times New Roman"/>
                          <a:cs typeface="Arial"/>
                        </a:rPr>
                        <a:t>Maintenance plan</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Estimations of the </a:t>
                      </a:r>
                      <a:r>
                        <a:rPr lang="en-US" sz="1600" b="1" u="sng" kern="1200" dirty="0">
                          <a:solidFill>
                            <a:srgbClr val="000000"/>
                          </a:solidFill>
                          <a:latin typeface="Arial"/>
                          <a:ea typeface="Times New Roman"/>
                          <a:cs typeface="Arial"/>
                        </a:rPr>
                        <a:t>maintenance requirements</a:t>
                      </a:r>
                      <a:r>
                        <a:rPr lang="en-US" sz="1600" dirty="0">
                          <a:solidFill>
                            <a:srgbClr val="000000"/>
                          </a:solidFill>
                          <a:latin typeface="Arial"/>
                          <a:ea typeface="Times New Roman"/>
                          <a:cs typeface="Arial"/>
                        </a:rPr>
                        <a:t>, </a:t>
                      </a:r>
                      <a:r>
                        <a:rPr lang="en-US" sz="1600" b="1" u="sng" kern="1200" dirty="0">
                          <a:solidFill>
                            <a:srgbClr val="000000"/>
                          </a:solidFill>
                          <a:latin typeface="Arial"/>
                          <a:ea typeface="Times New Roman"/>
                          <a:cs typeface="Arial"/>
                        </a:rPr>
                        <a:t>costs</a:t>
                      </a:r>
                      <a:r>
                        <a:rPr lang="en-US" sz="1600" dirty="0">
                          <a:solidFill>
                            <a:srgbClr val="000000"/>
                          </a:solidFill>
                          <a:latin typeface="Arial"/>
                          <a:ea typeface="Times New Roman"/>
                          <a:cs typeface="Arial"/>
                        </a:rPr>
                        <a:t>, and </a:t>
                      </a:r>
                      <a:r>
                        <a:rPr lang="en-US" sz="1600" b="1" u="sng" kern="1200" dirty="0">
                          <a:solidFill>
                            <a:srgbClr val="000000"/>
                          </a:solidFill>
                          <a:latin typeface="Arial"/>
                          <a:ea typeface="Times New Roman"/>
                          <a:cs typeface="Arial"/>
                        </a:rPr>
                        <a:t>effort</a:t>
                      </a:r>
                      <a:r>
                        <a:rPr lang="en-US" sz="1600" dirty="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3"/>
                  </a:ext>
                </a:extLst>
              </a:tr>
              <a:tr h="572192">
                <a:tc>
                  <a:txBody>
                    <a:bodyPr/>
                    <a:lstStyle/>
                    <a:p>
                      <a:pPr algn="l">
                        <a:spcAft>
                          <a:spcPts val="0"/>
                        </a:spcAft>
                      </a:pPr>
                      <a:r>
                        <a:rPr lang="en-US" sz="1600" dirty="0">
                          <a:solidFill>
                            <a:srgbClr val="000000"/>
                          </a:solidFill>
                          <a:latin typeface="Arial"/>
                          <a:ea typeface="Times New Roman"/>
                          <a:cs typeface="Arial"/>
                        </a:rPr>
                        <a:t>Quality plan</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Describes the </a:t>
                      </a:r>
                      <a:r>
                        <a:rPr lang="en-US" sz="1600" b="1" u="sng" kern="1200" dirty="0">
                          <a:solidFill>
                            <a:srgbClr val="000000"/>
                          </a:solidFill>
                          <a:latin typeface="Arial"/>
                          <a:ea typeface="Times New Roman"/>
                          <a:cs typeface="Arial"/>
                        </a:rPr>
                        <a:t>quality procedures </a:t>
                      </a:r>
                      <a:r>
                        <a:rPr lang="en-US" sz="1600" dirty="0">
                          <a:solidFill>
                            <a:srgbClr val="000000"/>
                          </a:solidFill>
                          <a:latin typeface="Arial"/>
                          <a:ea typeface="Times New Roman"/>
                          <a:cs typeface="Arial"/>
                        </a:rPr>
                        <a:t>and </a:t>
                      </a:r>
                      <a:r>
                        <a:rPr lang="en-US" sz="1600" b="1" u="sng" kern="1200" dirty="0">
                          <a:solidFill>
                            <a:srgbClr val="000000"/>
                          </a:solidFill>
                          <a:latin typeface="Arial"/>
                          <a:ea typeface="Times New Roman"/>
                          <a:cs typeface="Arial"/>
                        </a:rPr>
                        <a:t>standards</a:t>
                      </a:r>
                      <a:r>
                        <a:rPr lang="en-US" sz="1600" dirty="0">
                          <a:solidFill>
                            <a:srgbClr val="000000"/>
                          </a:solidFill>
                          <a:latin typeface="Arial"/>
                          <a:ea typeface="Times New Roman"/>
                          <a:cs typeface="Arial"/>
                        </a:rPr>
                        <a:t> that will be used in a project.</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4"/>
                  </a:ext>
                </a:extLst>
              </a:tr>
              <a:tr h="0">
                <a:tc>
                  <a:txBody>
                    <a:bodyPr/>
                    <a:lstStyle/>
                    <a:p>
                      <a:pPr algn="l">
                        <a:spcAft>
                          <a:spcPts val="0"/>
                        </a:spcAft>
                      </a:pPr>
                      <a:r>
                        <a:rPr lang="en-US" sz="1600" dirty="0">
                          <a:solidFill>
                            <a:srgbClr val="000000"/>
                          </a:solidFill>
                          <a:latin typeface="Arial"/>
                          <a:ea typeface="Times New Roman"/>
                          <a:cs typeface="Arial"/>
                        </a:rPr>
                        <a:t>Validation plan </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Describes the </a:t>
                      </a:r>
                      <a:r>
                        <a:rPr lang="en-US" sz="1600" b="1" u="sng" kern="1200" dirty="0">
                          <a:solidFill>
                            <a:srgbClr val="000000"/>
                          </a:solidFill>
                          <a:latin typeface="Arial"/>
                          <a:ea typeface="Times New Roman"/>
                          <a:cs typeface="Arial"/>
                        </a:rPr>
                        <a:t>approach</a:t>
                      </a:r>
                      <a:r>
                        <a:rPr lang="en-US" sz="1600" dirty="0">
                          <a:solidFill>
                            <a:srgbClr val="000000"/>
                          </a:solidFill>
                          <a:latin typeface="Arial"/>
                          <a:ea typeface="Times New Roman"/>
                          <a:cs typeface="Arial"/>
                        </a:rPr>
                        <a:t>, </a:t>
                      </a:r>
                      <a:r>
                        <a:rPr lang="en-US" sz="1600" b="1" u="sng" kern="1200" dirty="0">
                          <a:solidFill>
                            <a:srgbClr val="000000"/>
                          </a:solidFill>
                          <a:latin typeface="Arial"/>
                          <a:ea typeface="Times New Roman"/>
                          <a:cs typeface="Arial"/>
                        </a:rPr>
                        <a:t>resources</a:t>
                      </a:r>
                      <a:r>
                        <a:rPr lang="en-US" sz="1600" dirty="0">
                          <a:solidFill>
                            <a:srgbClr val="000000"/>
                          </a:solidFill>
                          <a:latin typeface="Arial"/>
                          <a:ea typeface="Times New Roman"/>
                          <a:cs typeface="Arial"/>
                        </a:rPr>
                        <a:t>, and </a:t>
                      </a:r>
                      <a:r>
                        <a:rPr lang="en-US" sz="1600" b="1" u="sng" kern="1200" dirty="0">
                          <a:solidFill>
                            <a:srgbClr val="000000"/>
                          </a:solidFill>
                          <a:latin typeface="Arial"/>
                          <a:ea typeface="Times New Roman"/>
                          <a:cs typeface="Arial"/>
                        </a:rPr>
                        <a:t>schedule</a:t>
                      </a:r>
                      <a:r>
                        <a:rPr lang="en-US" sz="1600" dirty="0">
                          <a:solidFill>
                            <a:srgbClr val="000000"/>
                          </a:solidFill>
                          <a:latin typeface="Arial"/>
                          <a:ea typeface="Times New Roman"/>
                          <a:cs typeface="Arial"/>
                        </a:rPr>
                        <a:t> used for system validation.</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5"/>
                  </a:ext>
                </a:extLst>
              </a:tr>
            </a:tbl>
          </a:graphicData>
        </a:graphic>
      </p:graphicFrame>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planning process</a:t>
            </a:r>
          </a:p>
        </p:txBody>
      </p:sp>
      <p:sp>
        <p:nvSpPr>
          <p:cNvPr id="3" name="Content Placeholder 2"/>
          <p:cNvSpPr>
            <a:spLocks noGrp="1"/>
          </p:cNvSpPr>
          <p:nvPr>
            <p:ph idx="1"/>
          </p:nvPr>
        </p:nvSpPr>
        <p:spPr/>
        <p:txBody>
          <a:bodyPr/>
          <a:lstStyle/>
          <a:p>
            <a:pPr algn="just"/>
            <a:r>
              <a:rPr lang="en-US" dirty="0"/>
              <a:t>Project planning </a:t>
            </a:r>
            <a:r>
              <a:rPr lang="en-US" b="1" u="sng" dirty="0">
                <a:solidFill>
                  <a:schemeClr val="accent1"/>
                </a:solidFill>
              </a:rPr>
              <a:t>is an iterative process</a:t>
            </a:r>
            <a:r>
              <a:rPr lang="en-US" dirty="0"/>
              <a:t> that starts when you create an initial project plan during the project startup phase. </a:t>
            </a:r>
          </a:p>
          <a:p>
            <a:pPr algn="just"/>
            <a:r>
              <a:rPr lang="en-US" b="1" u="sng" dirty="0">
                <a:solidFill>
                  <a:schemeClr val="accent1"/>
                </a:solidFill>
              </a:rPr>
              <a:t>Plan changes are inevitable</a:t>
            </a:r>
            <a:r>
              <a:rPr lang="en-US" dirty="0"/>
              <a:t>. </a:t>
            </a:r>
          </a:p>
          <a:p>
            <a:pPr lvl="1" algn="just"/>
            <a:r>
              <a:rPr lang="en-US" dirty="0"/>
              <a:t>As more information about the system and the project team becomes available during the project, </a:t>
            </a:r>
            <a:r>
              <a:rPr lang="en-US" b="1" u="sng" dirty="0"/>
              <a:t>you should regularly revise the plan</a:t>
            </a:r>
            <a:r>
              <a:rPr lang="en-US" dirty="0"/>
              <a:t> to reflect </a:t>
            </a:r>
            <a:r>
              <a:rPr lang="en-US" b="1" u="sng" dirty="0"/>
              <a:t>requirements</a:t>
            </a:r>
            <a:r>
              <a:rPr lang="en-US" dirty="0"/>
              <a:t>, </a:t>
            </a:r>
            <a:r>
              <a:rPr lang="en-US" b="1" u="sng" dirty="0"/>
              <a:t>schedule</a:t>
            </a:r>
            <a:r>
              <a:rPr lang="en-US" dirty="0"/>
              <a:t> and </a:t>
            </a:r>
            <a:r>
              <a:rPr lang="en-US" b="1" u="sng" dirty="0"/>
              <a:t>risk</a:t>
            </a:r>
            <a:r>
              <a:rPr lang="en-US" dirty="0"/>
              <a:t> </a:t>
            </a:r>
            <a:r>
              <a:rPr lang="en-US" b="1" u="sng" dirty="0"/>
              <a:t>changes</a:t>
            </a:r>
            <a:r>
              <a:rPr lang="en-US" dirty="0"/>
              <a:t>.</a:t>
            </a:r>
          </a:p>
          <a:p>
            <a:pPr lvl="1" algn="just"/>
            <a:r>
              <a:rPr lang="en-US" b="1" u="sng" dirty="0"/>
              <a:t>Changing business goals also leads to the changes</a:t>
            </a:r>
            <a:r>
              <a:rPr lang="en-US" dirty="0"/>
              <a:t> in project plans.</a:t>
            </a:r>
          </a:p>
          <a:p>
            <a:pPr lvl="1" algn="just"/>
            <a:r>
              <a:rPr lang="en-US" b="1" u="sng" dirty="0"/>
              <a:t>As business goals change</a:t>
            </a:r>
            <a:r>
              <a:rPr lang="en-US" dirty="0"/>
              <a:t>, this </a:t>
            </a:r>
            <a:r>
              <a:rPr lang="en-US" b="1" u="sng" dirty="0">
                <a:solidFill>
                  <a:schemeClr val="accent1"/>
                </a:solidFill>
              </a:rPr>
              <a:t>could affect all projects</a:t>
            </a:r>
            <a:r>
              <a:rPr lang="en-US" dirty="0"/>
              <a:t>, which may then have to be re-planned. </a:t>
            </a:r>
            <a:endParaRPr lang="en-GB" dirty="0"/>
          </a:p>
          <a:p>
            <a:endParaRPr lang="en-US" dirty="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planning process</a:t>
            </a:r>
            <a:r>
              <a:rPr lang="en-GB" dirty="0"/>
              <a:t> </a:t>
            </a:r>
            <a:endParaRPr lang="en-US" dirty="0"/>
          </a:p>
        </p:txBody>
      </p:sp>
      <p:pic>
        <p:nvPicPr>
          <p:cNvPr id="8" name="Picture 7" descr="23.3 Planning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65" y="1963271"/>
            <a:ext cx="8660408" cy="3891241"/>
          </a:xfrm>
          <a:prstGeom prst="rect">
            <a:avLst/>
          </a:prstGeom>
        </p:spPr>
      </p:pic>
      <p:sp>
        <p:nvSpPr>
          <p:cNvPr id="3" name="Star: 5 Points 2">
            <a:extLst>
              <a:ext uri="{FF2B5EF4-FFF2-40B4-BE49-F238E27FC236}">
                <a16:creationId xmlns:a16="http://schemas.microsoft.com/office/drawing/2014/main" xmlns="" id="{3DCB6B59-4297-4806-A453-207AC513E5A5}"/>
              </a:ext>
            </a:extLst>
          </p:cNvPr>
          <p:cNvSpPr/>
          <p:nvPr/>
        </p:nvSpPr>
        <p:spPr>
          <a:xfrm>
            <a:off x="5614147" y="187746"/>
            <a:ext cx="1163171" cy="10018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assumptions</a:t>
            </a:r>
          </a:p>
        </p:txBody>
      </p:sp>
      <p:sp>
        <p:nvSpPr>
          <p:cNvPr id="3" name="Content Placeholder 2"/>
          <p:cNvSpPr>
            <a:spLocks noGrp="1"/>
          </p:cNvSpPr>
          <p:nvPr>
            <p:ph idx="1"/>
          </p:nvPr>
        </p:nvSpPr>
        <p:spPr>
          <a:xfrm>
            <a:off x="457200" y="1600200"/>
            <a:ext cx="8397688" cy="4525963"/>
          </a:xfrm>
        </p:spPr>
        <p:txBody>
          <a:bodyPr/>
          <a:lstStyle/>
          <a:p>
            <a:pPr algn="just"/>
            <a:r>
              <a:rPr lang="en-US" dirty="0"/>
              <a:t>You should </a:t>
            </a:r>
            <a:r>
              <a:rPr lang="en-US" b="1" u="sng" dirty="0">
                <a:solidFill>
                  <a:schemeClr val="accent1"/>
                </a:solidFill>
              </a:rPr>
              <a:t>make realistic rather than optimistic </a:t>
            </a:r>
            <a:r>
              <a:rPr lang="en-US" dirty="0"/>
              <a:t>assumptions when you are defining a project plan.</a:t>
            </a:r>
          </a:p>
          <a:p>
            <a:pPr algn="just"/>
            <a:r>
              <a:rPr lang="en-US" b="1" u="sng" dirty="0">
                <a:solidFill>
                  <a:schemeClr val="accent1"/>
                </a:solidFill>
              </a:rPr>
              <a:t>Problems will always arise</a:t>
            </a:r>
            <a:r>
              <a:rPr lang="en-US" dirty="0"/>
              <a:t> during a project, and these causes project delays. </a:t>
            </a:r>
          </a:p>
          <a:p>
            <a:pPr algn="just"/>
            <a:r>
              <a:rPr lang="en-US" b="1" u="sng" dirty="0">
                <a:solidFill>
                  <a:schemeClr val="accent1"/>
                </a:solidFill>
              </a:rPr>
              <a:t>Your initial assumptions and scheduling</a:t>
            </a:r>
            <a:r>
              <a:rPr lang="en-US" dirty="0"/>
              <a:t> </a:t>
            </a:r>
            <a:r>
              <a:rPr lang="en-US" b="1" u="sng" dirty="0"/>
              <a:t>should</a:t>
            </a:r>
            <a:r>
              <a:rPr lang="en-US" dirty="0"/>
              <a:t> also consider </a:t>
            </a:r>
            <a:r>
              <a:rPr lang="en-US" b="1" u="sng" dirty="0"/>
              <a:t>unexpected problems</a:t>
            </a:r>
            <a:r>
              <a:rPr lang="en-US" dirty="0"/>
              <a:t>. </a:t>
            </a:r>
          </a:p>
          <a:p>
            <a:pPr algn="just"/>
            <a:r>
              <a:rPr lang="en-US" dirty="0"/>
              <a:t>You should </a:t>
            </a:r>
            <a:r>
              <a:rPr lang="en-US" b="1" u="sng" dirty="0">
                <a:solidFill>
                  <a:schemeClr val="accent1"/>
                </a:solidFill>
              </a:rPr>
              <a:t>include contingency in your plan</a:t>
            </a:r>
            <a:r>
              <a:rPr lang="en-US" dirty="0"/>
              <a:t> so that if </a:t>
            </a:r>
            <a:r>
              <a:rPr lang="en-US" b="1" u="sng" dirty="0"/>
              <a:t>things go wrong</a:t>
            </a:r>
            <a:r>
              <a:rPr lang="en-US" dirty="0"/>
              <a:t>, then your product delivery schedule is not seriously disrupted.</a:t>
            </a:r>
          </a:p>
        </p:txBody>
      </p:sp>
    </p:spTree>
    <p:extLst>
      <p:ext uri="{BB962C8B-B14F-4D97-AF65-F5344CB8AC3E}">
        <p14:creationId xmlns:p14="http://schemas.microsoft.com/office/powerpoint/2010/main" val="3395757274"/>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a:xfrm>
            <a:off x="266130" y="1600200"/>
            <a:ext cx="8550323" cy="4983161"/>
          </a:xfrm>
        </p:spPr>
        <p:txBody>
          <a:bodyPr/>
          <a:lstStyle/>
          <a:p>
            <a:pPr algn="just"/>
            <a:r>
              <a:rPr lang="en-US" dirty="0"/>
              <a:t>If </a:t>
            </a:r>
            <a:r>
              <a:rPr lang="en-US" b="1" u="sng" dirty="0"/>
              <a:t>there are serious problems</a:t>
            </a:r>
            <a:r>
              <a:rPr lang="en-US" dirty="0"/>
              <a:t> during the development work that are likely to </a:t>
            </a:r>
            <a:r>
              <a:rPr lang="en-US" b="1" dirty="0">
                <a:solidFill>
                  <a:schemeClr val="accent1"/>
                </a:solidFill>
              </a:rPr>
              <a:t>cause significant delays</a:t>
            </a:r>
            <a:r>
              <a:rPr lang="en-US" dirty="0"/>
              <a:t>, you </a:t>
            </a:r>
            <a:r>
              <a:rPr lang="en-US" b="1" dirty="0">
                <a:solidFill>
                  <a:srgbClr val="FF0000"/>
                </a:solidFill>
              </a:rPr>
              <a:t>need to initiate risk mitigation actions</a:t>
            </a:r>
            <a:r>
              <a:rPr lang="en-US" dirty="0">
                <a:solidFill>
                  <a:srgbClr val="FF0000"/>
                </a:solidFill>
              </a:rPr>
              <a:t> </a:t>
            </a:r>
            <a:r>
              <a:rPr lang="en-US" dirty="0"/>
              <a:t>to reduce the risks of project failure.</a:t>
            </a:r>
          </a:p>
          <a:p>
            <a:pPr algn="just"/>
            <a:r>
              <a:rPr lang="en-US" dirty="0"/>
              <a:t>When you perform these risk mitigation actions, </a:t>
            </a:r>
            <a:r>
              <a:rPr lang="en-US" b="1" dirty="0">
                <a:solidFill>
                  <a:srgbClr val="FF0000"/>
                </a:solidFill>
              </a:rPr>
              <a:t>you also have to re-plan the project</a:t>
            </a:r>
            <a:r>
              <a:rPr lang="en-US" dirty="0"/>
              <a:t>.</a:t>
            </a:r>
          </a:p>
          <a:p>
            <a:pPr lvl="1" algn="just"/>
            <a:r>
              <a:rPr lang="en-US" dirty="0"/>
              <a:t>e.g. for a HW &amp; SW project, you can order two sensors instead of ordering one. Because one of them may not work</a:t>
            </a:r>
          </a:p>
          <a:p>
            <a:pPr algn="just"/>
            <a:r>
              <a:rPr lang="en-US" dirty="0"/>
              <a:t>This </a:t>
            </a:r>
            <a:r>
              <a:rPr lang="en-US" b="1" dirty="0">
                <a:solidFill>
                  <a:schemeClr val="accent1"/>
                </a:solidFill>
              </a:rPr>
              <a:t>may involve renegotiating about the project </a:t>
            </a:r>
            <a:r>
              <a:rPr lang="en-US" b="1" u="sng" dirty="0">
                <a:solidFill>
                  <a:schemeClr val="accent1"/>
                </a:solidFill>
              </a:rPr>
              <a:t>constraints</a:t>
            </a:r>
            <a:r>
              <a:rPr lang="en-US" b="1" dirty="0">
                <a:solidFill>
                  <a:schemeClr val="accent1"/>
                </a:solidFill>
              </a:rPr>
              <a:t> </a:t>
            </a:r>
            <a:r>
              <a:rPr lang="en-US" dirty="0"/>
              <a:t>and </a:t>
            </a:r>
            <a:r>
              <a:rPr lang="en-US" b="1" u="sng" dirty="0">
                <a:solidFill>
                  <a:schemeClr val="accent1"/>
                </a:solidFill>
              </a:rPr>
              <a:t>deliverables</a:t>
            </a:r>
            <a:r>
              <a:rPr lang="en-US" dirty="0"/>
              <a:t> with your customer.</a:t>
            </a:r>
          </a:p>
          <a:p>
            <a:pPr algn="just"/>
            <a:r>
              <a:rPr lang="en-US" b="1" u="sng" dirty="0"/>
              <a:t>A new schedule of when work should be completed</a:t>
            </a:r>
            <a:r>
              <a:rPr lang="en-US" dirty="0"/>
              <a:t> also has to be </a:t>
            </a:r>
            <a:r>
              <a:rPr lang="en-US" b="1" u="sng" dirty="0"/>
              <a:t>prepared</a:t>
            </a:r>
            <a:r>
              <a:rPr lang="en-US" dirty="0"/>
              <a:t> and </a:t>
            </a:r>
            <a:r>
              <a:rPr lang="en-US" b="1" u="sng" dirty="0"/>
              <a:t>agreed</a:t>
            </a:r>
            <a:r>
              <a:rPr lang="en-US" dirty="0"/>
              <a:t> with the customer.</a:t>
            </a:r>
            <a:endParaRPr lang="en-GB" dirty="0"/>
          </a:p>
        </p:txBody>
      </p:sp>
    </p:spTree>
    <p:extLst>
      <p:ext uri="{BB962C8B-B14F-4D97-AF65-F5344CB8AC3E}">
        <p14:creationId xmlns:p14="http://schemas.microsoft.com/office/powerpoint/2010/main" val="73977236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Software pricing</a:t>
            </a:r>
            <a:endParaRPr lang="en-GB" dirty="0"/>
          </a:p>
          <a:p>
            <a:r>
              <a:rPr lang="en-US" dirty="0"/>
              <a:t>Plan-driven development</a:t>
            </a:r>
            <a:endParaRPr lang="en-GB" dirty="0"/>
          </a:p>
          <a:p>
            <a:r>
              <a:rPr lang="en-US" dirty="0"/>
              <a:t>Project scheduling</a:t>
            </a:r>
            <a:endParaRPr lang="en-GB"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3942"/>
            <a:ext cx="8229600" cy="1143000"/>
          </a:xfrm>
        </p:spPr>
        <p:txBody>
          <a:bodyPr/>
          <a:lstStyle/>
          <a:p>
            <a:pPr algn="ctr"/>
            <a:r>
              <a:rPr lang="en-US" dirty="0"/>
              <a:t>Project scheduling</a:t>
            </a:r>
          </a:p>
        </p:txBody>
      </p:sp>
    </p:spTree>
    <p:extLst>
      <p:ext uri="{BB962C8B-B14F-4D97-AF65-F5344CB8AC3E}">
        <p14:creationId xmlns:p14="http://schemas.microsoft.com/office/powerpoint/2010/main" val="2732028212"/>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scheduling</a:t>
            </a:r>
          </a:p>
        </p:txBody>
      </p:sp>
      <p:sp>
        <p:nvSpPr>
          <p:cNvPr id="3" name="Content Placeholder 2"/>
          <p:cNvSpPr>
            <a:spLocks noGrp="1"/>
          </p:cNvSpPr>
          <p:nvPr>
            <p:ph idx="1"/>
          </p:nvPr>
        </p:nvSpPr>
        <p:spPr>
          <a:xfrm>
            <a:off x="172278" y="1524000"/>
            <a:ext cx="8772940" cy="5183875"/>
          </a:xfrm>
        </p:spPr>
        <p:txBody>
          <a:bodyPr/>
          <a:lstStyle/>
          <a:p>
            <a:pPr algn="just"/>
            <a:r>
              <a:rPr lang="en-US" dirty="0"/>
              <a:t>Project scheduling is the process of deciding</a:t>
            </a:r>
            <a:r>
              <a:rPr lang="en-US" b="1" dirty="0">
                <a:solidFill>
                  <a:srgbClr val="FF0000"/>
                </a:solidFill>
              </a:rPr>
              <a:t> how the work in a project will be organized as separate tasks</a:t>
            </a:r>
            <a:r>
              <a:rPr lang="en-US" dirty="0"/>
              <a:t>, and </a:t>
            </a:r>
            <a:r>
              <a:rPr lang="en-US" b="1" u="sng" dirty="0"/>
              <a:t>when and how these tasks will be executed</a:t>
            </a:r>
            <a:r>
              <a:rPr lang="en-US" dirty="0"/>
              <a:t>. </a:t>
            </a:r>
          </a:p>
          <a:p>
            <a:pPr algn="just"/>
            <a:r>
              <a:rPr lang="en-US" dirty="0"/>
              <a:t>You </a:t>
            </a:r>
            <a:r>
              <a:rPr lang="en-US" b="1" u="sng" dirty="0"/>
              <a:t>estimate the calendar time needed</a:t>
            </a:r>
            <a:r>
              <a:rPr lang="en-US" dirty="0"/>
              <a:t> to complete each task, the </a:t>
            </a:r>
            <a:r>
              <a:rPr lang="en-US" b="1" u="sng" dirty="0"/>
              <a:t>effort required</a:t>
            </a:r>
            <a:r>
              <a:rPr lang="en-US" dirty="0"/>
              <a:t> and </a:t>
            </a:r>
            <a:r>
              <a:rPr lang="en-US" b="1" u="sng" dirty="0"/>
              <a:t>who will work</a:t>
            </a:r>
            <a:r>
              <a:rPr lang="en-US" dirty="0"/>
              <a:t> on the tasks that have been identified. </a:t>
            </a:r>
          </a:p>
          <a:p>
            <a:pPr algn="just"/>
            <a:r>
              <a:rPr lang="en-US" dirty="0"/>
              <a:t>You also </a:t>
            </a:r>
            <a:r>
              <a:rPr lang="en-US" b="1" u="sng" dirty="0"/>
              <a:t>have to estimate the resources needed</a:t>
            </a:r>
            <a:r>
              <a:rPr lang="en-US" dirty="0"/>
              <a:t> to complete each task, such as;</a:t>
            </a:r>
          </a:p>
          <a:p>
            <a:pPr algn="just"/>
            <a:r>
              <a:rPr lang="en-US" dirty="0"/>
              <a:t>The </a:t>
            </a:r>
            <a:r>
              <a:rPr lang="en-US" b="1" dirty="0"/>
              <a:t>disk space required</a:t>
            </a:r>
            <a:r>
              <a:rPr lang="en-US" dirty="0"/>
              <a:t> on a server,</a:t>
            </a:r>
          </a:p>
          <a:p>
            <a:pPr algn="just"/>
            <a:r>
              <a:rPr lang="en-US" dirty="0"/>
              <a:t>The </a:t>
            </a:r>
            <a:r>
              <a:rPr lang="en-US" b="1" dirty="0"/>
              <a:t>time required to order of a specialized hardware</a:t>
            </a:r>
            <a:r>
              <a:rPr lang="en-US" dirty="0"/>
              <a:t>, e.g. sensors, a simulator, and</a:t>
            </a:r>
          </a:p>
          <a:p>
            <a:pPr algn="just"/>
            <a:r>
              <a:rPr lang="en-US" dirty="0"/>
              <a:t>What the </a:t>
            </a:r>
            <a:r>
              <a:rPr lang="en-US" b="1" dirty="0"/>
              <a:t>travel budget </a:t>
            </a:r>
            <a:r>
              <a:rPr lang="en-US" dirty="0"/>
              <a:t>will be. </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7293232" cy="1143000"/>
          </a:xfrm>
        </p:spPr>
        <p:txBody>
          <a:bodyPr wrap="square" lIns="90840" tIns="44623" rIns="90840" bIns="44623" anchor="ctr">
            <a:normAutofit/>
          </a:bodyPr>
          <a:lstStyle/>
          <a:p>
            <a:r>
              <a:rPr lang="en-GB" dirty="0"/>
              <a:t>Project scheduling activities</a:t>
            </a:r>
          </a:p>
        </p:txBody>
      </p:sp>
      <p:sp>
        <p:nvSpPr>
          <p:cNvPr id="28675" name="Rectangle 3"/>
          <p:cNvSpPr>
            <a:spLocks noGrp="1" noChangeArrowheads="1"/>
          </p:cNvSpPr>
          <p:nvPr>
            <p:ph sz="half" idx="1"/>
          </p:nvPr>
        </p:nvSpPr>
        <p:spPr>
          <a:xfrm>
            <a:off x="0" y="1532965"/>
            <a:ext cx="3691218" cy="4356848"/>
          </a:xfrm>
        </p:spPr>
        <p:txBody>
          <a:bodyPr lIns="90840" tIns="44623" rIns="90840" bIns="44623">
            <a:normAutofit/>
          </a:bodyPr>
          <a:lstStyle/>
          <a:p>
            <a:pPr>
              <a:lnSpc>
                <a:spcPct val="90000"/>
              </a:lnSpc>
            </a:pPr>
            <a:r>
              <a:rPr lang="en-GB" sz="2100" b="1" u="sng" dirty="0"/>
              <a:t>Split project into tasks</a:t>
            </a:r>
            <a:r>
              <a:rPr lang="en-GB" sz="2100" dirty="0"/>
              <a:t> and </a:t>
            </a:r>
            <a:r>
              <a:rPr lang="en-GB" sz="2100" b="1" u="sng" dirty="0"/>
              <a:t>estimate time</a:t>
            </a:r>
            <a:r>
              <a:rPr lang="en-GB" sz="2100" dirty="0"/>
              <a:t> and </a:t>
            </a:r>
            <a:r>
              <a:rPr lang="en-GB" sz="2100" b="1" u="sng" dirty="0"/>
              <a:t>resources required</a:t>
            </a:r>
            <a:r>
              <a:rPr lang="en-GB" sz="2100" b="1" dirty="0"/>
              <a:t> </a:t>
            </a:r>
            <a:r>
              <a:rPr lang="en-GB" sz="2100" dirty="0"/>
              <a:t>to complete of each task.</a:t>
            </a:r>
          </a:p>
          <a:p>
            <a:pPr>
              <a:lnSpc>
                <a:spcPct val="90000"/>
              </a:lnSpc>
            </a:pPr>
            <a:r>
              <a:rPr lang="en-GB" sz="2100" b="1" dirty="0"/>
              <a:t>Organize tasks concurrently</a:t>
            </a:r>
            <a:r>
              <a:rPr lang="en-GB" sz="2100" dirty="0"/>
              <a:t> to make optimal </a:t>
            </a:r>
            <a:br>
              <a:rPr lang="en-GB" sz="2100" dirty="0"/>
            </a:br>
            <a:r>
              <a:rPr lang="en-GB" sz="2100" dirty="0"/>
              <a:t>use of workforce.</a:t>
            </a:r>
          </a:p>
          <a:p>
            <a:pPr>
              <a:lnSpc>
                <a:spcPct val="90000"/>
              </a:lnSpc>
            </a:pPr>
            <a:r>
              <a:rPr lang="en-GB" sz="2100" b="1" dirty="0">
                <a:highlight>
                  <a:srgbClr val="FFFF00"/>
                </a:highlight>
              </a:rPr>
              <a:t>Minimize task dependencies</a:t>
            </a:r>
            <a:r>
              <a:rPr lang="en-GB" sz="2100" dirty="0">
                <a:highlight>
                  <a:srgbClr val="FFFF00"/>
                </a:highlight>
              </a:rPr>
              <a:t> </a:t>
            </a:r>
            <a:r>
              <a:rPr lang="en-GB" sz="2100" b="1" u="sng" dirty="0">
                <a:highlight>
                  <a:srgbClr val="FFFF00"/>
                </a:highlight>
              </a:rPr>
              <a:t>to avoid delays</a:t>
            </a:r>
            <a:r>
              <a:rPr lang="en-GB" sz="2100" dirty="0">
                <a:highlight>
                  <a:srgbClr val="FFFF00"/>
                </a:highlight>
              </a:rPr>
              <a:t> </a:t>
            </a:r>
            <a:br>
              <a:rPr lang="en-GB" sz="2100" dirty="0">
                <a:highlight>
                  <a:srgbClr val="FFFF00"/>
                </a:highlight>
              </a:rPr>
            </a:br>
            <a:r>
              <a:rPr lang="en-GB" sz="2100" dirty="0">
                <a:highlight>
                  <a:srgbClr val="FFFF00"/>
                </a:highlight>
              </a:rPr>
              <a:t>caused by one task waiting for another to complete</a:t>
            </a:r>
            <a:r>
              <a:rPr lang="en-GB" sz="2100" dirty="0"/>
              <a:t>.</a:t>
            </a:r>
          </a:p>
          <a:p>
            <a:pPr>
              <a:lnSpc>
                <a:spcPct val="90000"/>
              </a:lnSpc>
            </a:pPr>
            <a:r>
              <a:rPr lang="en-GB" sz="2100" b="1" dirty="0"/>
              <a:t>Scheduling dependent on project managers </a:t>
            </a:r>
            <a:r>
              <a:rPr lang="en-GB" sz="2100" b="1" u="sng" dirty="0"/>
              <a:t>intuition</a:t>
            </a:r>
            <a:r>
              <a:rPr lang="en-GB" sz="2100" dirty="0"/>
              <a:t> and </a:t>
            </a:r>
            <a:r>
              <a:rPr lang="en-GB" sz="2100" b="1" u="sng" dirty="0"/>
              <a:t>experience</a:t>
            </a:r>
            <a:r>
              <a:rPr lang="en-GB" sz="2100" dirty="0"/>
              <a:t>.</a:t>
            </a:r>
          </a:p>
        </p:txBody>
      </p:sp>
      <p:pic>
        <p:nvPicPr>
          <p:cNvPr id="3074" name="Picture 2" descr="5 Sample Gantt chart using Microsoft Project (2002). The WBS is on ...">
            <a:extLst>
              <a:ext uri="{FF2B5EF4-FFF2-40B4-BE49-F238E27FC236}">
                <a16:creationId xmlns:a16="http://schemas.microsoft.com/office/drawing/2014/main" xmlns="" id="{5F32E5F3-14F1-4034-A560-245D9E60EA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1901" y="2232211"/>
            <a:ext cx="5351929" cy="3489511"/>
          </a:xfrm>
          <a:prstGeom prst="rect">
            <a:avLst/>
          </a:prstGeom>
          <a:solidFill>
            <a:srgbClr val="FFFFFF"/>
          </a:solidFill>
        </p:spPr>
      </p:pic>
      <p:sp>
        <p:nvSpPr>
          <p:cNvPr id="73" name="Date Placeholder 4">
            <a:extLst>
              <a:ext uri="{FF2B5EF4-FFF2-40B4-BE49-F238E27FC236}">
                <a16:creationId xmlns:a16="http://schemas.microsoft.com/office/drawing/2014/main" xmlns="" id="{BCE268BF-7A67-4820-9EA1-77569CA6512F}"/>
              </a:ext>
            </a:extLst>
          </p:cNvPr>
          <p:cNvSpPr>
            <a:spLocks noGrp="1"/>
          </p:cNvSpPr>
          <p:nvPr>
            <p:ph type="dt" sz="half" idx="10"/>
          </p:nvPr>
        </p:nvSpPr>
        <p:spPr>
          <a:xfrm>
            <a:off x="457200" y="6356350"/>
            <a:ext cx="2133600" cy="365125"/>
          </a:xfrm>
        </p:spPr>
        <p:txBody>
          <a:bodyPr/>
          <a:lstStyle/>
          <a:p>
            <a:pPr>
              <a:spcAft>
                <a:spcPts val="600"/>
              </a:spcAft>
            </a:pPr>
            <a:r>
              <a:rPr lang="en-GB"/>
              <a:t>10/12/2014</a:t>
            </a:r>
            <a:endParaRPr lang="en-US"/>
          </a:p>
        </p:txBody>
      </p:sp>
      <p:sp>
        <p:nvSpPr>
          <p:cNvPr id="75" name="Footer Placeholder 5">
            <a:extLst>
              <a:ext uri="{FF2B5EF4-FFF2-40B4-BE49-F238E27FC236}">
                <a16:creationId xmlns:a16="http://schemas.microsoft.com/office/drawing/2014/main" xmlns="" id="{63D4A646-EF1A-44AA-BBF0-AB369E1C4668}"/>
              </a:ext>
            </a:extLst>
          </p:cNvPr>
          <p:cNvSpPr>
            <a:spLocks noGrp="1"/>
          </p:cNvSpPr>
          <p:nvPr>
            <p:ph type="ftr" sz="quarter" idx="11"/>
          </p:nvPr>
        </p:nvSpPr>
        <p:spPr>
          <a:xfrm>
            <a:off x="3124200" y="6356350"/>
            <a:ext cx="2895600" cy="365125"/>
          </a:xfrm>
        </p:spPr>
        <p:txBody>
          <a:bodyPr/>
          <a:lstStyle/>
          <a:p>
            <a:pPr>
              <a:spcAft>
                <a:spcPts val="600"/>
              </a:spcAft>
            </a:pPr>
            <a:r>
              <a:rPr lang="en-US"/>
              <a:t>Chapter 23 Project Planning</a:t>
            </a:r>
          </a:p>
        </p:txBody>
      </p:sp>
      <p:sp>
        <p:nvSpPr>
          <p:cNvPr id="77" name="Slide Number Placeholder 6">
            <a:extLst>
              <a:ext uri="{FF2B5EF4-FFF2-40B4-BE49-F238E27FC236}">
                <a16:creationId xmlns:a16="http://schemas.microsoft.com/office/drawing/2014/main" xmlns="" id="{EFDFF0F5-BE09-4A5D-818E-3AFD84459D91}"/>
              </a:ext>
            </a:extLst>
          </p:cNvPr>
          <p:cNvSpPr>
            <a:spLocks noGrp="1"/>
          </p:cNvSpPr>
          <p:nvPr>
            <p:ph type="sldNum" sz="quarter" idx="12"/>
          </p:nvPr>
        </p:nvSpPr>
        <p:spPr>
          <a:xfrm>
            <a:off x="6553200" y="6356350"/>
            <a:ext cx="2133600" cy="365125"/>
          </a:xfrm>
        </p:spPr>
        <p:txBody>
          <a:bodyPr/>
          <a:lstStyle/>
          <a:p>
            <a:pPr>
              <a:spcAft>
                <a:spcPts val="600"/>
              </a:spcAft>
            </a:pPr>
            <a:fld id="{0D150273-F455-7D4F-8782-207C52466607}" type="slidenum">
              <a:rPr lang="en-US" smtClean="0"/>
              <a:pPr>
                <a:spcAft>
                  <a:spcPts val="600"/>
                </a:spcAft>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scheduling process</a:t>
            </a:r>
            <a:r>
              <a:rPr lang="en-GB" dirty="0"/>
              <a:t> </a:t>
            </a:r>
            <a:endParaRPr lang="en-US" dirty="0"/>
          </a:p>
        </p:txBody>
      </p:sp>
      <p:pic>
        <p:nvPicPr>
          <p:cNvPr id="8" name="Picture 7" descr="23.4 Scheduling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49" y="1604401"/>
            <a:ext cx="8094101" cy="1553044"/>
          </a:xfrm>
          <a:prstGeom prst="rect">
            <a:avLst/>
          </a:prstGeom>
        </p:spPr>
      </p:pic>
      <p:pic>
        <p:nvPicPr>
          <p:cNvPr id="4" name="Picture 2" descr="5 Sample Gantt chart using Microsoft Project (2002). The WBS is on ...">
            <a:extLst>
              <a:ext uri="{FF2B5EF4-FFF2-40B4-BE49-F238E27FC236}">
                <a16:creationId xmlns:a16="http://schemas.microsoft.com/office/drawing/2014/main" xmlns="" id="{37CCDD42-4BBA-4DF7-99DB-8B76FD9A32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3344208"/>
            <a:ext cx="8041341" cy="3489511"/>
          </a:xfrm>
          <a:prstGeom prst="rect">
            <a:avLst/>
          </a:prstGeom>
          <a:solidFill>
            <a:srgbClr val="FFFFFF"/>
          </a:solidFill>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lIns="90840" tIns="44623" rIns="90840" bIns="44623"/>
          <a:lstStyle/>
          <a:p>
            <a:r>
              <a:rPr lang="en-GB" dirty="0"/>
              <a:t>Schedule presentation methods</a:t>
            </a:r>
          </a:p>
        </p:txBody>
      </p:sp>
      <p:sp>
        <p:nvSpPr>
          <p:cNvPr id="32771" name="Rectangle 3"/>
          <p:cNvSpPr>
            <a:spLocks noGrp="1" noChangeArrowheads="1"/>
          </p:cNvSpPr>
          <p:nvPr>
            <p:ph idx="1"/>
          </p:nvPr>
        </p:nvSpPr>
        <p:spPr>
          <a:xfrm>
            <a:off x="259307" y="1600200"/>
            <a:ext cx="8693624" cy="4909782"/>
          </a:xfrm>
          <a:noFill/>
          <a:ln/>
        </p:spPr>
        <p:txBody>
          <a:bodyPr lIns="90840" tIns="44623" rIns="90840" bIns="44623"/>
          <a:lstStyle/>
          <a:p>
            <a:pPr marL="457200" indent="-457200" algn="just">
              <a:buFont typeface="+mj-lt"/>
              <a:buAutoNum type="arabicPeriod"/>
            </a:pPr>
            <a:r>
              <a:rPr lang="en-GB" b="1" dirty="0">
                <a:solidFill>
                  <a:srgbClr val="FF0000"/>
                </a:solidFill>
              </a:rPr>
              <a:t>Graphical notations</a:t>
            </a:r>
            <a:r>
              <a:rPr lang="en-GB" dirty="0"/>
              <a:t> are normally </a:t>
            </a:r>
            <a:r>
              <a:rPr lang="en-GB" b="1" u="sng" dirty="0"/>
              <a:t>used to illustrate the project schedule</a:t>
            </a:r>
            <a:r>
              <a:rPr lang="en-GB" dirty="0"/>
              <a:t>.</a:t>
            </a:r>
          </a:p>
          <a:p>
            <a:pPr algn="just"/>
            <a:r>
              <a:rPr lang="en-GB" dirty="0"/>
              <a:t>These show the </a:t>
            </a:r>
            <a:r>
              <a:rPr lang="en-GB" b="1" u="sng" dirty="0"/>
              <a:t>project breakdown into </a:t>
            </a:r>
            <a:r>
              <a:rPr lang="en-GB" dirty="0"/>
              <a:t>tasks.</a:t>
            </a:r>
          </a:p>
          <a:p>
            <a:pPr algn="just"/>
            <a:r>
              <a:rPr lang="en-GB" dirty="0"/>
              <a:t>Tasks should </a:t>
            </a:r>
            <a:r>
              <a:rPr lang="en-GB" b="1" u="sng" dirty="0"/>
              <a:t>not be too small</a:t>
            </a:r>
            <a:r>
              <a:rPr lang="en-GB" dirty="0"/>
              <a:t>.</a:t>
            </a:r>
          </a:p>
          <a:p>
            <a:pPr lvl="1" algn="just"/>
            <a:r>
              <a:rPr lang="en-GB" dirty="0"/>
              <a:t>They should </a:t>
            </a:r>
            <a:r>
              <a:rPr lang="en-GB" b="1" dirty="0">
                <a:solidFill>
                  <a:schemeClr val="accent1"/>
                </a:solidFill>
              </a:rPr>
              <a:t>take about a week or two</a:t>
            </a:r>
            <a:r>
              <a:rPr lang="en-GB" dirty="0"/>
              <a:t>.</a:t>
            </a:r>
          </a:p>
          <a:p>
            <a:pPr marL="0" indent="0" algn="just">
              <a:buNone/>
            </a:pPr>
            <a:r>
              <a:rPr lang="en-GB" b="1" dirty="0">
                <a:solidFill>
                  <a:srgbClr val="FF0000"/>
                </a:solidFill>
              </a:rPr>
              <a:t>2. Calendar-based</a:t>
            </a:r>
          </a:p>
          <a:p>
            <a:pPr lvl="1" algn="just"/>
            <a:r>
              <a:rPr lang="en-GB" b="1" dirty="0">
                <a:solidFill>
                  <a:schemeClr val="tx1"/>
                </a:solidFill>
                <a:highlight>
                  <a:srgbClr val="FFFF00"/>
                </a:highlight>
              </a:rPr>
              <a:t>Bar charts</a:t>
            </a:r>
            <a:r>
              <a:rPr lang="en-GB" b="1" dirty="0">
                <a:solidFill>
                  <a:schemeClr val="accent1"/>
                </a:solidFill>
              </a:rPr>
              <a:t> are the most well known representation</a:t>
            </a:r>
            <a:r>
              <a:rPr lang="en-GB" dirty="0"/>
              <a:t> for schedules.</a:t>
            </a:r>
          </a:p>
          <a:p>
            <a:pPr lvl="1" algn="just"/>
            <a:r>
              <a:rPr lang="en-GB" dirty="0"/>
              <a:t>They show the </a:t>
            </a:r>
            <a:r>
              <a:rPr lang="en-GB" b="1" dirty="0">
                <a:solidFill>
                  <a:schemeClr val="accent1"/>
                </a:solidFill>
              </a:rPr>
              <a:t>schedule as </a:t>
            </a:r>
            <a:r>
              <a:rPr lang="en-GB" b="1" u="sng" dirty="0">
                <a:solidFill>
                  <a:schemeClr val="accent1"/>
                </a:solidFill>
              </a:rPr>
              <a:t>activities</a:t>
            </a:r>
            <a:r>
              <a:rPr lang="en-GB" b="1" dirty="0">
                <a:solidFill>
                  <a:schemeClr val="accent1"/>
                </a:solidFill>
              </a:rPr>
              <a:t> or </a:t>
            </a:r>
            <a:r>
              <a:rPr lang="en-GB" b="1" u="sng" dirty="0">
                <a:solidFill>
                  <a:schemeClr val="accent1"/>
                </a:solidFill>
              </a:rPr>
              <a:t>resources</a:t>
            </a:r>
            <a:r>
              <a:rPr lang="en-GB" b="1" dirty="0">
                <a:solidFill>
                  <a:schemeClr val="accent1"/>
                </a:solidFill>
              </a:rPr>
              <a:t> against time</a:t>
            </a:r>
            <a:r>
              <a:rPr lang="en-GB" dirty="0"/>
              <a:t>.</a:t>
            </a:r>
          </a:p>
          <a:p>
            <a:pPr marL="0" indent="0" algn="just">
              <a:buNone/>
            </a:pPr>
            <a:r>
              <a:rPr lang="en-GB" b="1" dirty="0">
                <a:solidFill>
                  <a:srgbClr val="FF0000"/>
                </a:solidFill>
              </a:rPr>
              <a:t>3. Activity networks</a:t>
            </a:r>
          </a:p>
          <a:p>
            <a:pPr lvl="1" algn="just"/>
            <a:r>
              <a:rPr lang="en-GB" dirty="0"/>
              <a:t>Show </a:t>
            </a:r>
            <a:r>
              <a:rPr lang="en-GB" b="1" dirty="0"/>
              <a:t>task dependencies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activites</a:t>
            </a:r>
            <a:endParaRPr lang="en-US" dirty="0"/>
          </a:p>
        </p:txBody>
      </p:sp>
      <p:sp>
        <p:nvSpPr>
          <p:cNvPr id="3" name="Content Placeholder 2"/>
          <p:cNvSpPr>
            <a:spLocks noGrp="1"/>
          </p:cNvSpPr>
          <p:nvPr>
            <p:ph idx="1"/>
          </p:nvPr>
        </p:nvSpPr>
        <p:spPr/>
        <p:txBody>
          <a:bodyPr/>
          <a:lstStyle/>
          <a:p>
            <a:pPr algn="just"/>
            <a:r>
              <a:rPr lang="en-US" dirty="0"/>
              <a:t>Project activities (tasks) are the basic planning element. </a:t>
            </a:r>
            <a:r>
              <a:rPr lang="en-US" sz="3600" b="1" dirty="0">
                <a:solidFill>
                  <a:schemeClr val="accent1"/>
                </a:solidFill>
              </a:rPr>
              <a:t>Each activity has</a:t>
            </a:r>
            <a:r>
              <a:rPr lang="en-US" dirty="0"/>
              <a:t>:</a:t>
            </a:r>
            <a:endParaRPr lang="en-GB" dirty="0"/>
          </a:p>
          <a:p>
            <a:pPr marL="914400" lvl="1" indent="-457200" algn="just">
              <a:buFont typeface="+mj-lt"/>
              <a:buAutoNum type="arabicPeriod"/>
            </a:pPr>
            <a:r>
              <a:rPr lang="en-US" dirty="0"/>
              <a:t>A </a:t>
            </a:r>
            <a:r>
              <a:rPr lang="en-US" b="1" u="sng" dirty="0"/>
              <a:t>duration</a:t>
            </a:r>
            <a:r>
              <a:rPr lang="en-US" dirty="0"/>
              <a:t> in calendar days or months,</a:t>
            </a:r>
            <a:endParaRPr lang="en-GB" dirty="0"/>
          </a:p>
          <a:p>
            <a:pPr marL="914400" lvl="1" indent="-457200" algn="just">
              <a:buFont typeface="+mj-lt"/>
              <a:buAutoNum type="arabicPeriod"/>
            </a:pPr>
            <a:r>
              <a:rPr lang="en-US" dirty="0"/>
              <a:t>An </a:t>
            </a:r>
            <a:r>
              <a:rPr lang="en-US" b="1" u="sng" dirty="0"/>
              <a:t>effort estimate</a:t>
            </a:r>
            <a:r>
              <a:rPr lang="en-US" dirty="0"/>
              <a:t>, which shows the number of person-days or person-months to complete the work,</a:t>
            </a:r>
            <a:endParaRPr lang="en-GB" dirty="0"/>
          </a:p>
          <a:p>
            <a:pPr marL="914400" lvl="1" indent="-457200" algn="just">
              <a:buFont typeface="+mj-lt"/>
              <a:buAutoNum type="arabicPeriod"/>
            </a:pPr>
            <a:r>
              <a:rPr lang="en-US" dirty="0"/>
              <a:t>A </a:t>
            </a:r>
            <a:r>
              <a:rPr lang="en-US" b="1" u="sng" dirty="0"/>
              <a:t>deadline</a:t>
            </a:r>
            <a:r>
              <a:rPr lang="en-US" dirty="0"/>
              <a:t> by which the activity should be complete,</a:t>
            </a:r>
            <a:endParaRPr lang="en-GB" dirty="0"/>
          </a:p>
          <a:p>
            <a:pPr marL="914400" lvl="1" indent="-457200" algn="just">
              <a:buFont typeface="+mj-lt"/>
              <a:buAutoNum type="arabicPeriod"/>
            </a:pPr>
            <a:r>
              <a:rPr lang="en-US" dirty="0"/>
              <a:t>A </a:t>
            </a:r>
            <a:r>
              <a:rPr lang="en-US" b="1" u="sng" dirty="0"/>
              <a:t>defined end-point</a:t>
            </a:r>
            <a:r>
              <a:rPr lang="en-US" dirty="0"/>
              <a:t>, which might be </a:t>
            </a:r>
            <a:r>
              <a:rPr lang="en-US" b="1" i="1" dirty="0">
                <a:solidFill>
                  <a:srgbClr val="FF0000"/>
                </a:solidFill>
              </a:rPr>
              <a:t>a document, the holding of a review meeting, the successful execution of all tests</a:t>
            </a:r>
            <a:r>
              <a:rPr lang="en-US" dirty="0"/>
              <a:t>, etc.</a:t>
            </a:r>
            <a:endParaRPr lang="en-GB" dirty="0"/>
          </a:p>
          <a:p>
            <a:endParaRPr lang="en-US" dirty="0"/>
          </a:p>
        </p:txBody>
      </p:sp>
    </p:spTree>
    <p:extLst>
      <p:ext uri="{BB962C8B-B14F-4D97-AF65-F5344CB8AC3E}">
        <p14:creationId xmlns:p14="http://schemas.microsoft.com/office/powerpoint/2010/main" val="172894680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deliverables</a:t>
            </a:r>
          </a:p>
        </p:txBody>
      </p:sp>
      <p:sp>
        <p:nvSpPr>
          <p:cNvPr id="3" name="Content Placeholder 2"/>
          <p:cNvSpPr>
            <a:spLocks noGrp="1"/>
          </p:cNvSpPr>
          <p:nvPr>
            <p:ph idx="1"/>
          </p:nvPr>
        </p:nvSpPr>
        <p:spPr/>
        <p:txBody>
          <a:bodyPr/>
          <a:lstStyle/>
          <a:p>
            <a:pPr algn="just"/>
            <a:r>
              <a:rPr lang="en-US" b="1" dirty="0">
                <a:solidFill>
                  <a:schemeClr val="accent1"/>
                </a:solidFill>
              </a:rPr>
              <a:t>Milestones are the points in the plan where you can </a:t>
            </a:r>
            <a:r>
              <a:rPr lang="en-US" b="1" u="sng" dirty="0">
                <a:solidFill>
                  <a:schemeClr val="tx1"/>
                </a:solidFill>
              </a:rPr>
              <a:t>evaluate progress</a:t>
            </a:r>
            <a:r>
              <a:rPr lang="en-US" b="1" dirty="0">
                <a:solidFill>
                  <a:schemeClr val="accent1"/>
                </a:solidFill>
              </a:rPr>
              <a:t>, </a:t>
            </a:r>
            <a:r>
              <a:rPr lang="en-US" dirty="0">
                <a:highlight>
                  <a:srgbClr val="FFFF00"/>
                </a:highlight>
              </a:rPr>
              <a:t>for example, the handover of the system for testing.</a:t>
            </a:r>
          </a:p>
          <a:p>
            <a:pPr algn="just"/>
            <a:r>
              <a:rPr lang="en-US" b="1" dirty="0">
                <a:solidFill>
                  <a:schemeClr val="accent1"/>
                </a:solidFill>
              </a:rPr>
              <a:t>Deliverables are work products</a:t>
            </a:r>
            <a:r>
              <a:rPr lang="en-US" dirty="0"/>
              <a:t> that are delivered to the customer, e.g. </a:t>
            </a:r>
            <a:r>
              <a:rPr lang="en-US" dirty="0">
                <a:highlight>
                  <a:srgbClr val="FFFF00"/>
                </a:highlight>
              </a:rPr>
              <a:t>a requirements document (SRS) for the system.</a:t>
            </a:r>
            <a:endParaRPr lang="en-GB" dirty="0">
              <a:highlight>
                <a:srgbClr val="FFFF00"/>
              </a:highlight>
            </a:endParaRPr>
          </a:p>
          <a:p>
            <a:endParaRPr lang="en-US" dirty="0"/>
          </a:p>
        </p:txBody>
      </p:sp>
    </p:spTree>
    <p:extLst>
      <p:ext uri="{BB962C8B-B14F-4D97-AF65-F5344CB8AC3E}">
        <p14:creationId xmlns:p14="http://schemas.microsoft.com/office/powerpoint/2010/main" val="3832646803"/>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durations, and dependencies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215083"/>
              </p:ext>
            </p:extLst>
          </p:nvPr>
        </p:nvGraphicFramePr>
        <p:xfrm>
          <a:off x="457200" y="1600200"/>
          <a:ext cx="8229600" cy="4969582"/>
        </p:xfrm>
        <a:graphic>
          <a:graphicData uri="http://schemas.openxmlformats.org/drawingml/2006/table">
            <a:tbl>
              <a:tblPr firstRow="1" bandRow="1">
                <a:tableStyleId>{5C22544A-7EE6-4342-B048-85BDC9FD1C3A}</a:tableStyleId>
              </a:tblPr>
              <a:tblGrid>
                <a:gridCol w="1461452">
                  <a:extLst>
                    <a:ext uri="{9D8B030D-6E8A-4147-A177-3AD203B41FA5}">
                      <a16:colId xmlns:a16="http://schemas.microsoft.com/office/drawing/2014/main" xmlns="" val="20000"/>
                    </a:ext>
                  </a:extLst>
                </a:gridCol>
                <a:gridCol w="1918653">
                  <a:extLst>
                    <a:ext uri="{9D8B030D-6E8A-4147-A177-3AD203B41FA5}">
                      <a16:colId xmlns:a16="http://schemas.microsoft.com/office/drawing/2014/main" xmlns="" val="20001"/>
                    </a:ext>
                  </a:extLst>
                </a:gridCol>
                <a:gridCol w="1959187">
                  <a:extLst>
                    <a:ext uri="{9D8B030D-6E8A-4147-A177-3AD203B41FA5}">
                      <a16:colId xmlns:a16="http://schemas.microsoft.com/office/drawing/2014/main" xmlns="" val="20002"/>
                    </a:ext>
                  </a:extLst>
                </a:gridCol>
                <a:gridCol w="2890308">
                  <a:extLst>
                    <a:ext uri="{9D8B030D-6E8A-4147-A177-3AD203B41FA5}">
                      <a16:colId xmlns:a16="http://schemas.microsoft.com/office/drawing/2014/main" xmlns="" val="20003"/>
                    </a:ext>
                  </a:extLst>
                </a:gridCol>
              </a:tblGrid>
              <a:tr h="250552">
                <a:tc>
                  <a:txBody>
                    <a:bodyPr/>
                    <a:lstStyle/>
                    <a:p>
                      <a:pPr algn="ctr">
                        <a:spcAft>
                          <a:spcPts val="0"/>
                        </a:spcAft>
                      </a:pPr>
                      <a:r>
                        <a:rPr lang="en-US" sz="1600" b="1" dirty="0">
                          <a:solidFill>
                            <a:srgbClr val="000000"/>
                          </a:solidFill>
                          <a:latin typeface="Arial"/>
                          <a:ea typeface="Times New Roman"/>
                          <a:cs typeface="Arial"/>
                        </a:rPr>
                        <a:t>Task</a:t>
                      </a:r>
                      <a:endParaRPr lang="en-GB" sz="1600" b="1" dirty="0">
                        <a:solidFill>
                          <a:srgbClr val="000000"/>
                        </a:solidFill>
                        <a:latin typeface="Arial"/>
                        <a:ea typeface="Times New Roman"/>
                        <a:cs typeface="Arial"/>
                      </a:endParaRPr>
                    </a:p>
                  </a:txBody>
                  <a:tcPr marL="54610" marR="54610"/>
                </a:tc>
                <a:tc>
                  <a:txBody>
                    <a:bodyPr/>
                    <a:lstStyle/>
                    <a:p>
                      <a:pPr algn="ctr">
                        <a:spcAft>
                          <a:spcPts val="0"/>
                        </a:spcAft>
                      </a:pPr>
                      <a:r>
                        <a:rPr lang="en-US" sz="1600" b="1" dirty="0">
                          <a:solidFill>
                            <a:srgbClr val="000000"/>
                          </a:solidFill>
                          <a:latin typeface="Arial"/>
                          <a:ea typeface="Times New Roman"/>
                          <a:cs typeface="Arial"/>
                        </a:rPr>
                        <a:t>Effort (person-days)</a:t>
                      </a:r>
                      <a:endParaRPr lang="en-GB" sz="1600" b="1" dirty="0">
                        <a:solidFill>
                          <a:srgbClr val="000000"/>
                        </a:solidFill>
                        <a:latin typeface="Arial"/>
                        <a:ea typeface="Times New Roman"/>
                        <a:cs typeface="Arial"/>
                      </a:endParaRPr>
                    </a:p>
                  </a:txBody>
                  <a:tcPr marL="54610" marR="54610"/>
                </a:tc>
                <a:tc>
                  <a:txBody>
                    <a:bodyPr/>
                    <a:lstStyle/>
                    <a:p>
                      <a:pPr algn="ctr">
                        <a:spcAft>
                          <a:spcPts val="0"/>
                        </a:spcAft>
                      </a:pPr>
                      <a:r>
                        <a:rPr lang="en-US" sz="1600" b="1" dirty="0">
                          <a:solidFill>
                            <a:srgbClr val="000000"/>
                          </a:solidFill>
                          <a:latin typeface="Arial"/>
                          <a:ea typeface="Times New Roman"/>
                          <a:cs typeface="Arial"/>
                        </a:rPr>
                        <a:t>Duration (days)</a:t>
                      </a:r>
                      <a:endParaRPr lang="en-GB" sz="1600" b="1" dirty="0">
                        <a:solidFill>
                          <a:srgbClr val="000000"/>
                        </a:solidFill>
                        <a:latin typeface="Arial"/>
                        <a:ea typeface="Times New Roman"/>
                        <a:cs typeface="Arial"/>
                      </a:endParaRPr>
                    </a:p>
                  </a:txBody>
                  <a:tcPr marL="54610" marR="54610"/>
                </a:tc>
                <a:tc>
                  <a:txBody>
                    <a:bodyPr/>
                    <a:lstStyle/>
                    <a:p>
                      <a:pPr algn="ctr">
                        <a:spcAft>
                          <a:spcPts val="0"/>
                        </a:spcAft>
                      </a:pPr>
                      <a:r>
                        <a:rPr lang="en-US" sz="1600" b="1" dirty="0">
                          <a:solidFill>
                            <a:srgbClr val="000000"/>
                          </a:solidFill>
                          <a:latin typeface="Arial"/>
                          <a:ea typeface="Times New Roman"/>
                          <a:cs typeface="Arial"/>
                        </a:rPr>
                        <a:t>Dependencies</a:t>
                      </a:r>
                      <a:endParaRPr lang="en-GB" sz="1600" b="1" dirty="0">
                        <a:solidFill>
                          <a:srgbClr val="000000"/>
                        </a:solidFill>
                        <a:latin typeface="Arial"/>
                        <a:ea typeface="Times New Roman"/>
                        <a:cs typeface="Arial"/>
                      </a:endParaRPr>
                    </a:p>
                  </a:txBody>
                  <a:tcPr marL="54610" marR="54610"/>
                </a:tc>
                <a:extLst>
                  <a:ext uri="{0D108BD9-81ED-4DB2-BD59-A6C34878D82A}">
                    <a16:rowId xmlns:a16="http://schemas.microsoft.com/office/drawing/2014/main" xmlns="" val="10000"/>
                  </a:ext>
                </a:extLst>
              </a:tr>
              <a:tr h="370840">
                <a:tc>
                  <a:txBody>
                    <a:bodyPr/>
                    <a:lstStyle/>
                    <a:p>
                      <a:pPr algn="ctr">
                        <a:spcAft>
                          <a:spcPts val="0"/>
                        </a:spcAft>
                      </a:pPr>
                      <a:r>
                        <a:rPr lang="en-US" sz="1600" dirty="0">
                          <a:solidFill>
                            <a:srgbClr val="000000"/>
                          </a:solidFill>
                          <a:latin typeface="Arial"/>
                          <a:ea typeface="Times New Roman"/>
                          <a:cs typeface="Arial"/>
                        </a:rPr>
                        <a:t>T1</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endParaRPr lang="en-US"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1"/>
                  </a:ext>
                </a:extLst>
              </a:tr>
              <a:tr h="370840">
                <a:tc>
                  <a:txBody>
                    <a:bodyPr/>
                    <a:lstStyle/>
                    <a:p>
                      <a:pPr algn="ctr">
                        <a:spcAft>
                          <a:spcPts val="0"/>
                        </a:spcAft>
                      </a:pPr>
                      <a:r>
                        <a:rPr lang="en-US" sz="1600" dirty="0">
                          <a:solidFill>
                            <a:srgbClr val="000000"/>
                          </a:solidFill>
                          <a:latin typeface="Arial"/>
                          <a:ea typeface="Times New Roman"/>
                          <a:cs typeface="Arial"/>
                        </a:rPr>
                        <a:t>T2</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8</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endParaRPr lang="en-US"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2"/>
                  </a:ext>
                </a:extLst>
              </a:tr>
              <a:tr h="370840">
                <a:tc>
                  <a:txBody>
                    <a:bodyPr/>
                    <a:lstStyle/>
                    <a:p>
                      <a:pPr algn="ctr">
                        <a:spcAft>
                          <a:spcPts val="0"/>
                        </a:spcAft>
                      </a:pPr>
                      <a:r>
                        <a:rPr lang="en-US" sz="1600" dirty="0">
                          <a:solidFill>
                            <a:srgbClr val="000000"/>
                          </a:solidFill>
                          <a:latin typeface="Arial"/>
                          <a:ea typeface="Times New Roman"/>
                          <a:cs typeface="Arial"/>
                        </a:rPr>
                        <a:t>T3</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T1 (M1)</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3"/>
                  </a:ext>
                </a:extLst>
              </a:tr>
              <a:tr h="370840">
                <a:tc>
                  <a:txBody>
                    <a:bodyPr/>
                    <a:lstStyle/>
                    <a:p>
                      <a:pPr algn="ctr">
                        <a:spcAft>
                          <a:spcPts val="0"/>
                        </a:spcAft>
                      </a:pPr>
                      <a:r>
                        <a:rPr lang="en-US" sz="1600" dirty="0">
                          <a:solidFill>
                            <a:srgbClr val="000000"/>
                          </a:solidFill>
                          <a:latin typeface="Arial"/>
                          <a:ea typeface="Times New Roman"/>
                          <a:cs typeface="Arial"/>
                        </a:rPr>
                        <a:t>T4</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endParaRPr lang="en-US"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4"/>
                  </a:ext>
                </a:extLst>
              </a:tr>
              <a:tr h="311222">
                <a:tc>
                  <a:txBody>
                    <a:bodyPr/>
                    <a:lstStyle/>
                    <a:p>
                      <a:pPr algn="ctr">
                        <a:spcAft>
                          <a:spcPts val="0"/>
                        </a:spcAft>
                      </a:pPr>
                      <a:r>
                        <a:rPr lang="en-US" sz="1600" dirty="0">
                          <a:solidFill>
                            <a:srgbClr val="000000"/>
                          </a:solidFill>
                          <a:latin typeface="Arial"/>
                          <a:ea typeface="Times New Roman"/>
                          <a:cs typeface="Arial"/>
                        </a:rPr>
                        <a:t>T5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T2, T4 (M3)</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5"/>
                  </a:ext>
                </a:extLst>
              </a:tr>
              <a:tr h="370840">
                <a:tc>
                  <a:txBody>
                    <a:bodyPr/>
                    <a:lstStyle/>
                    <a:p>
                      <a:pPr algn="ctr">
                        <a:spcAft>
                          <a:spcPts val="0"/>
                        </a:spcAft>
                      </a:pPr>
                      <a:r>
                        <a:rPr lang="en-US" sz="1600" dirty="0">
                          <a:solidFill>
                            <a:srgbClr val="000000"/>
                          </a:solidFill>
                          <a:latin typeface="Arial"/>
                          <a:ea typeface="Times New Roman"/>
                          <a:cs typeface="Arial"/>
                        </a:rPr>
                        <a:t>T6</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T1, T2 (M4)</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6"/>
                  </a:ext>
                </a:extLst>
              </a:tr>
              <a:tr h="370840">
                <a:tc>
                  <a:txBody>
                    <a:bodyPr/>
                    <a:lstStyle/>
                    <a:p>
                      <a:pPr algn="ctr">
                        <a:spcAft>
                          <a:spcPts val="0"/>
                        </a:spcAft>
                      </a:pPr>
                      <a:r>
                        <a:rPr lang="en-US" sz="1600" dirty="0">
                          <a:solidFill>
                            <a:srgbClr val="000000"/>
                          </a:solidFill>
                          <a:latin typeface="Arial"/>
                          <a:ea typeface="Times New Roman"/>
                          <a:cs typeface="Arial"/>
                        </a:rPr>
                        <a:t>T7</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T1 (M1)</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7"/>
                  </a:ext>
                </a:extLst>
              </a:tr>
              <a:tr h="370840">
                <a:tc>
                  <a:txBody>
                    <a:bodyPr/>
                    <a:lstStyle/>
                    <a:p>
                      <a:pPr algn="ctr">
                        <a:spcAft>
                          <a:spcPts val="0"/>
                        </a:spcAft>
                      </a:pPr>
                      <a:r>
                        <a:rPr lang="en-US" sz="1600" dirty="0">
                          <a:solidFill>
                            <a:srgbClr val="000000"/>
                          </a:solidFill>
                          <a:latin typeface="Arial"/>
                          <a:ea typeface="Times New Roman"/>
                          <a:cs typeface="Arial"/>
                        </a:rPr>
                        <a:t>T8</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75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T4 (M2)</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8"/>
                  </a:ext>
                </a:extLst>
              </a:tr>
              <a:tr h="370840">
                <a:tc>
                  <a:txBody>
                    <a:bodyPr/>
                    <a:lstStyle/>
                    <a:p>
                      <a:pPr algn="ctr">
                        <a:spcAft>
                          <a:spcPts val="0"/>
                        </a:spcAft>
                      </a:pPr>
                      <a:r>
                        <a:rPr lang="en-US" sz="1600" dirty="0">
                          <a:solidFill>
                            <a:srgbClr val="000000"/>
                          </a:solidFill>
                          <a:latin typeface="Arial"/>
                          <a:ea typeface="Times New Roman"/>
                          <a:cs typeface="Arial"/>
                        </a:rPr>
                        <a:t>T9</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T3, T6 (M5)</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09"/>
                  </a:ext>
                </a:extLst>
              </a:tr>
              <a:tr h="370840">
                <a:tc>
                  <a:txBody>
                    <a:bodyPr/>
                    <a:lstStyle/>
                    <a:p>
                      <a:pPr algn="ctr">
                        <a:spcAft>
                          <a:spcPts val="0"/>
                        </a:spcAft>
                      </a:pPr>
                      <a:r>
                        <a:rPr lang="en-US" sz="1600" dirty="0">
                          <a:solidFill>
                            <a:srgbClr val="000000"/>
                          </a:solidFill>
                          <a:latin typeface="Arial"/>
                          <a:ea typeface="Times New Roman"/>
                          <a:cs typeface="Arial"/>
                        </a:rPr>
                        <a:t>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15</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T7, T8 (M6)</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10"/>
                  </a:ext>
                </a:extLst>
              </a:tr>
              <a:tr h="370840">
                <a:tc>
                  <a:txBody>
                    <a:bodyPr/>
                    <a:lstStyle/>
                    <a:p>
                      <a:pPr algn="ctr">
                        <a:spcAft>
                          <a:spcPts val="0"/>
                        </a:spcAft>
                      </a:pPr>
                      <a:r>
                        <a:rPr lang="en-US" sz="1600" dirty="0">
                          <a:solidFill>
                            <a:srgbClr val="000000"/>
                          </a:solidFill>
                          <a:latin typeface="Arial"/>
                          <a:ea typeface="Times New Roman"/>
                          <a:cs typeface="Arial"/>
                        </a:rPr>
                        <a:t>T11</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T9 (M7)</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11"/>
                  </a:ext>
                </a:extLst>
              </a:tr>
              <a:tr h="370840">
                <a:tc>
                  <a:txBody>
                    <a:bodyPr/>
                    <a:lstStyle/>
                    <a:p>
                      <a:pPr algn="ctr">
                        <a:spcAft>
                          <a:spcPts val="0"/>
                        </a:spcAft>
                      </a:pPr>
                      <a:r>
                        <a:rPr lang="en-US" sz="1600" dirty="0">
                          <a:solidFill>
                            <a:srgbClr val="000000"/>
                          </a:solidFill>
                          <a:latin typeface="Arial"/>
                          <a:ea typeface="Times New Roman"/>
                          <a:cs typeface="Arial"/>
                        </a:rPr>
                        <a:t>T12</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20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10</a:t>
                      </a:r>
                      <a:endParaRPr lang="en-GB" sz="1600" dirty="0">
                        <a:solidFill>
                          <a:srgbClr val="000000"/>
                        </a:solidFill>
                        <a:latin typeface="Arial"/>
                        <a:ea typeface="Times New Roman"/>
                        <a:cs typeface="Arial"/>
                      </a:endParaRPr>
                    </a:p>
                  </a:txBody>
                  <a:tcPr marL="54610" marR="54610" marT="0"/>
                </a:tc>
                <a:tc>
                  <a:txBody>
                    <a:bodyPr/>
                    <a:lstStyle/>
                    <a:p>
                      <a:pPr algn="ctr">
                        <a:spcAft>
                          <a:spcPts val="0"/>
                        </a:spcAft>
                      </a:pPr>
                      <a:r>
                        <a:rPr lang="en-US" sz="1600" dirty="0">
                          <a:solidFill>
                            <a:srgbClr val="000000"/>
                          </a:solidFill>
                          <a:latin typeface="Arial"/>
                          <a:ea typeface="Times New Roman"/>
                          <a:cs typeface="Arial"/>
                        </a:rPr>
                        <a:t>T10, T11 (M8)</a:t>
                      </a:r>
                      <a:endParaRPr lang="en-GB" sz="1600" dirty="0">
                        <a:solidFill>
                          <a:srgbClr val="000000"/>
                        </a:solidFill>
                        <a:latin typeface="Arial"/>
                        <a:ea typeface="Times New Roman"/>
                        <a:cs typeface="Arial"/>
                      </a:endParaRPr>
                    </a:p>
                  </a:txBody>
                  <a:tcPr marL="54610" marR="54610" marT="0"/>
                </a:tc>
                <a:extLst>
                  <a:ext uri="{0D108BD9-81ED-4DB2-BD59-A6C34878D82A}">
                    <a16:rowId xmlns:a16="http://schemas.microsoft.com/office/drawing/2014/main" xmlns="" val="10012"/>
                  </a:ext>
                </a:extLst>
              </a:tr>
            </a:tbl>
          </a:graphicData>
        </a:graphic>
      </p:graphicFrame>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network</a:t>
            </a:r>
            <a:endParaRPr lang="en-US" dirty="0"/>
          </a:p>
        </p:txBody>
      </p:sp>
      <p:sp>
        <p:nvSpPr>
          <p:cNvPr id="4" name="Date Placeholder 3"/>
          <p:cNvSpPr>
            <a:spLocks noGrp="1"/>
          </p:cNvSpPr>
          <p:nvPr>
            <p:ph type="dt" sz="half" idx="10"/>
          </p:nvPr>
        </p:nvSpPr>
        <p:spPr/>
        <p:txBody>
          <a:bodyPr/>
          <a:lstStyle/>
          <a:p>
            <a:r>
              <a:rPr lang="en-GB" smtClean="0"/>
              <a:t>10/12/2014</a:t>
            </a:r>
            <a:endParaRPr lang="en-US"/>
          </a:p>
        </p:txBody>
      </p:sp>
      <p:sp>
        <p:nvSpPr>
          <p:cNvPr id="5" name="Footer Placeholder 4"/>
          <p:cNvSpPr>
            <a:spLocks noGrp="1"/>
          </p:cNvSpPr>
          <p:nvPr>
            <p:ph type="ftr" sz="quarter" idx="11"/>
          </p:nvPr>
        </p:nvSpPr>
        <p:spPr/>
        <p:txBody>
          <a:bodyPr/>
          <a:lstStyle/>
          <a:p>
            <a:r>
              <a:rPr lang="en-US" smtClean="0"/>
              <a:t>Chapter 23 Project Planning</a:t>
            </a:r>
            <a:endParaRPr lang="en-US"/>
          </a:p>
        </p:txBody>
      </p:sp>
      <p:sp>
        <p:nvSpPr>
          <p:cNvPr id="6" name="Slide Number Placeholder 5"/>
          <p:cNvSpPr>
            <a:spLocks noGrp="1"/>
          </p:cNvSpPr>
          <p:nvPr>
            <p:ph type="sldNum" sz="quarter" idx="12"/>
          </p:nvPr>
        </p:nvSpPr>
        <p:spPr/>
        <p:txBody>
          <a:bodyPr/>
          <a:lstStyle/>
          <a:p>
            <a:fld id="{0D150273-F455-7D4F-8782-207C52466607}" type="slidenum">
              <a:rPr lang="en-US" smtClean="0"/>
              <a:pPr/>
              <a:t>28</a:t>
            </a:fld>
            <a:endParaRPr lang="en-US"/>
          </a:p>
        </p:txBody>
      </p:sp>
      <p:sp>
        <p:nvSpPr>
          <p:cNvPr id="7" name="Oval 6"/>
          <p:cNvSpPr/>
          <p:nvPr/>
        </p:nvSpPr>
        <p:spPr>
          <a:xfrm>
            <a:off x="644769" y="2872154"/>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start</a:t>
            </a:r>
            <a:endParaRPr lang="en-US" dirty="0"/>
          </a:p>
        </p:txBody>
      </p:sp>
      <p:sp>
        <p:nvSpPr>
          <p:cNvPr id="8" name="TextBox 7"/>
          <p:cNvSpPr txBox="1"/>
          <p:nvPr/>
        </p:nvSpPr>
        <p:spPr>
          <a:xfrm>
            <a:off x="457200" y="2488196"/>
            <a:ext cx="1160585" cy="369332"/>
          </a:xfrm>
          <a:prstGeom prst="rect">
            <a:avLst/>
          </a:prstGeom>
          <a:noFill/>
        </p:spPr>
        <p:txBody>
          <a:bodyPr wrap="square" rtlCol="0">
            <a:spAutoFit/>
          </a:bodyPr>
          <a:lstStyle/>
          <a:p>
            <a:r>
              <a:rPr lang="en-US" dirty="0" smtClean="0"/>
              <a:t>04.04.22</a:t>
            </a:r>
            <a:endParaRPr lang="en-US" dirty="0"/>
          </a:p>
        </p:txBody>
      </p:sp>
      <p:sp>
        <p:nvSpPr>
          <p:cNvPr id="9" name="TextBox 8"/>
          <p:cNvSpPr txBox="1"/>
          <p:nvPr/>
        </p:nvSpPr>
        <p:spPr>
          <a:xfrm>
            <a:off x="2051538" y="2403231"/>
            <a:ext cx="926124" cy="369332"/>
          </a:xfrm>
          <a:prstGeom prst="rect">
            <a:avLst/>
          </a:prstGeom>
          <a:noFill/>
          <a:ln>
            <a:solidFill>
              <a:schemeClr val="accent1"/>
            </a:solidFill>
          </a:ln>
        </p:spPr>
        <p:txBody>
          <a:bodyPr wrap="square" rtlCol="0">
            <a:spAutoFit/>
          </a:bodyPr>
          <a:lstStyle/>
          <a:p>
            <a:r>
              <a:rPr lang="en-US" dirty="0" smtClean="0"/>
              <a:t>T1 10</a:t>
            </a:r>
            <a:endParaRPr lang="en-US" dirty="0"/>
          </a:p>
        </p:txBody>
      </p:sp>
      <p:sp>
        <p:nvSpPr>
          <p:cNvPr id="10" name="TextBox 9"/>
          <p:cNvSpPr txBox="1"/>
          <p:nvPr/>
        </p:nvSpPr>
        <p:spPr>
          <a:xfrm>
            <a:off x="2127738" y="3100754"/>
            <a:ext cx="926124" cy="369332"/>
          </a:xfrm>
          <a:prstGeom prst="rect">
            <a:avLst/>
          </a:prstGeom>
          <a:noFill/>
          <a:ln>
            <a:solidFill>
              <a:schemeClr val="accent1"/>
            </a:solidFill>
          </a:ln>
        </p:spPr>
        <p:txBody>
          <a:bodyPr wrap="square" rtlCol="0">
            <a:spAutoFit/>
          </a:bodyPr>
          <a:lstStyle/>
          <a:p>
            <a:r>
              <a:rPr lang="en-US" dirty="0" smtClean="0"/>
              <a:t>T2 15</a:t>
            </a:r>
            <a:endParaRPr lang="en-US" dirty="0"/>
          </a:p>
        </p:txBody>
      </p:sp>
      <p:sp>
        <p:nvSpPr>
          <p:cNvPr id="11" name="TextBox 10"/>
          <p:cNvSpPr txBox="1"/>
          <p:nvPr/>
        </p:nvSpPr>
        <p:spPr>
          <a:xfrm>
            <a:off x="2116015" y="3909647"/>
            <a:ext cx="926124" cy="369332"/>
          </a:xfrm>
          <a:prstGeom prst="rect">
            <a:avLst/>
          </a:prstGeom>
          <a:noFill/>
          <a:ln>
            <a:solidFill>
              <a:schemeClr val="accent1"/>
            </a:solidFill>
          </a:ln>
        </p:spPr>
        <p:txBody>
          <a:bodyPr wrap="square" rtlCol="0">
            <a:spAutoFit/>
          </a:bodyPr>
          <a:lstStyle/>
          <a:p>
            <a:r>
              <a:rPr lang="en-US" dirty="0" smtClean="0"/>
              <a:t>T4 10</a:t>
            </a:r>
            <a:endParaRPr lang="en-US" dirty="0"/>
          </a:p>
        </p:txBody>
      </p:sp>
      <p:cxnSp>
        <p:nvCxnSpPr>
          <p:cNvPr id="13" name="Straight Arrow Connector 12"/>
          <p:cNvCxnSpPr>
            <a:stCxn id="7" idx="6"/>
            <a:endCxn id="9" idx="1"/>
          </p:cNvCxnSpPr>
          <p:nvPr/>
        </p:nvCxnSpPr>
        <p:spPr>
          <a:xfrm flipV="1">
            <a:off x="1617785" y="2587897"/>
            <a:ext cx="433753" cy="5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0" idx="1"/>
          </p:cNvCxnSpPr>
          <p:nvPr/>
        </p:nvCxnSpPr>
        <p:spPr>
          <a:xfrm>
            <a:off x="1627690" y="3094943"/>
            <a:ext cx="500048" cy="1904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1"/>
          </p:cNvCxnSpPr>
          <p:nvPr/>
        </p:nvCxnSpPr>
        <p:spPr>
          <a:xfrm>
            <a:off x="1627690" y="3094943"/>
            <a:ext cx="488325" cy="999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657600" y="2334372"/>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M1</a:t>
            </a:r>
            <a:endParaRPr lang="en-US" dirty="0"/>
          </a:p>
        </p:txBody>
      </p:sp>
      <p:cxnSp>
        <p:nvCxnSpPr>
          <p:cNvPr id="20" name="Straight Arrow Connector 19"/>
          <p:cNvCxnSpPr>
            <a:stCxn id="9" idx="3"/>
            <a:endCxn id="19" idx="2"/>
          </p:cNvCxnSpPr>
          <p:nvPr/>
        </p:nvCxnSpPr>
        <p:spPr>
          <a:xfrm flipV="1">
            <a:off x="2977662" y="2574695"/>
            <a:ext cx="679938" cy="13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98830" y="2390029"/>
            <a:ext cx="926124" cy="369332"/>
          </a:xfrm>
          <a:prstGeom prst="rect">
            <a:avLst/>
          </a:prstGeom>
          <a:noFill/>
          <a:ln>
            <a:solidFill>
              <a:schemeClr val="accent1"/>
            </a:solidFill>
          </a:ln>
        </p:spPr>
        <p:txBody>
          <a:bodyPr wrap="square" rtlCol="0">
            <a:spAutoFit/>
          </a:bodyPr>
          <a:lstStyle/>
          <a:p>
            <a:r>
              <a:rPr lang="en-US" dirty="0" smtClean="0"/>
              <a:t>T3 15</a:t>
            </a:r>
            <a:endParaRPr lang="en-US" dirty="0"/>
          </a:p>
        </p:txBody>
      </p:sp>
      <p:cxnSp>
        <p:nvCxnSpPr>
          <p:cNvPr id="24" name="Straight Arrow Connector 23"/>
          <p:cNvCxnSpPr>
            <a:stCxn id="19" idx="6"/>
            <a:endCxn id="23" idx="1"/>
          </p:cNvCxnSpPr>
          <p:nvPr/>
        </p:nvCxnSpPr>
        <p:spPr>
          <a:xfrm>
            <a:off x="4630616" y="2574695"/>
            <a:ext cx="6682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3810000" y="3190181"/>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M3</a:t>
            </a:r>
            <a:endParaRPr lang="en-US" dirty="0"/>
          </a:p>
        </p:txBody>
      </p:sp>
      <p:cxnSp>
        <p:nvCxnSpPr>
          <p:cNvPr id="28" name="Straight Arrow Connector 27"/>
          <p:cNvCxnSpPr>
            <a:stCxn id="10" idx="3"/>
            <a:endCxn id="27" idx="2"/>
          </p:cNvCxnSpPr>
          <p:nvPr/>
        </p:nvCxnSpPr>
        <p:spPr>
          <a:xfrm>
            <a:off x="3053862" y="3285420"/>
            <a:ext cx="756138" cy="145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27" idx="2"/>
          </p:cNvCxnSpPr>
          <p:nvPr/>
        </p:nvCxnSpPr>
        <p:spPr>
          <a:xfrm flipV="1">
            <a:off x="3042139" y="3430504"/>
            <a:ext cx="767861" cy="663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451230" y="3261974"/>
            <a:ext cx="926124" cy="369332"/>
          </a:xfrm>
          <a:prstGeom prst="rect">
            <a:avLst/>
          </a:prstGeom>
          <a:noFill/>
          <a:ln>
            <a:solidFill>
              <a:schemeClr val="accent1"/>
            </a:solidFill>
          </a:ln>
        </p:spPr>
        <p:txBody>
          <a:bodyPr wrap="square" rtlCol="0">
            <a:spAutoFit/>
          </a:bodyPr>
          <a:lstStyle/>
          <a:p>
            <a:r>
              <a:rPr lang="en-US" dirty="0" smtClean="0"/>
              <a:t>T5 10</a:t>
            </a:r>
            <a:endParaRPr lang="en-US" dirty="0"/>
          </a:p>
        </p:txBody>
      </p:sp>
      <p:cxnSp>
        <p:nvCxnSpPr>
          <p:cNvPr id="35" name="Straight Arrow Connector 34"/>
          <p:cNvCxnSpPr>
            <a:endCxn id="34" idx="1"/>
          </p:cNvCxnSpPr>
          <p:nvPr/>
        </p:nvCxnSpPr>
        <p:spPr>
          <a:xfrm>
            <a:off x="4783016" y="3446640"/>
            <a:ext cx="6682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3628293" y="1630988"/>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M4</a:t>
            </a:r>
            <a:endParaRPr lang="en-US" dirty="0"/>
          </a:p>
        </p:txBody>
      </p:sp>
      <p:cxnSp>
        <p:nvCxnSpPr>
          <p:cNvPr id="37" name="Straight Arrow Connector 36"/>
          <p:cNvCxnSpPr>
            <a:stCxn id="9" idx="3"/>
            <a:endCxn id="36" idx="2"/>
          </p:cNvCxnSpPr>
          <p:nvPr/>
        </p:nvCxnSpPr>
        <p:spPr>
          <a:xfrm flipV="1">
            <a:off x="2977662" y="1871311"/>
            <a:ext cx="650631" cy="716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0" idx="3"/>
            <a:endCxn id="36" idx="2"/>
          </p:cNvCxnSpPr>
          <p:nvPr/>
        </p:nvCxnSpPr>
        <p:spPr>
          <a:xfrm flipV="1">
            <a:off x="3053862" y="1871311"/>
            <a:ext cx="574431" cy="1414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298829" y="1686645"/>
            <a:ext cx="926124" cy="369332"/>
          </a:xfrm>
          <a:prstGeom prst="rect">
            <a:avLst/>
          </a:prstGeom>
          <a:noFill/>
          <a:ln>
            <a:solidFill>
              <a:schemeClr val="accent1"/>
            </a:solidFill>
          </a:ln>
        </p:spPr>
        <p:txBody>
          <a:bodyPr wrap="square" rtlCol="0">
            <a:spAutoFit/>
          </a:bodyPr>
          <a:lstStyle/>
          <a:p>
            <a:r>
              <a:rPr lang="en-US" dirty="0" smtClean="0"/>
              <a:t>T6 5</a:t>
            </a:r>
            <a:endParaRPr lang="en-US" dirty="0"/>
          </a:p>
        </p:txBody>
      </p:sp>
      <p:cxnSp>
        <p:nvCxnSpPr>
          <p:cNvPr id="44" name="Straight Arrow Connector 43"/>
          <p:cNvCxnSpPr>
            <a:endCxn id="43" idx="1"/>
          </p:cNvCxnSpPr>
          <p:nvPr/>
        </p:nvCxnSpPr>
        <p:spPr>
          <a:xfrm>
            <a:off x="4630615" y="1871311"/>
            <a:ext cx="6682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527429" y="3909647"/>
            <a:ext cx="773723" cy="369332"/>
          </a:xfrm>
          <a:prstGeom prst="rect">
            <a:avLst/>
          </a:prstGeom>
          <a:noFill/>
          <a:ln>
            <a:solidFill>
              <a:schemeClr val="accent1"/>
            </a:solidFill>
          </a:ln>
        </p:spPr>
        <p:txBody>
          <a:bodyPr wrap="square" rtlCol="0">
            <a:spAutoFit/>
          </a:bodyPr>
          <a:lstStyle/>
          <a:p>
            <a:r>
              <a:rPr lang="en-US" dirty="0" smtClean="0"/>
              <a:t>T7 20</a:t>
            </a:r>
            <a:endParaRPr lang="en-US" dirty="0"/>
          </a:p>
        </p:txBody>
      </p:sp>
      <p:cxnSp>
        <p:nvCxnSpPr>
          <p:cNvPr id="46" name="Straight Arrow Connector 45"/>
          <p:cNvCxnSpPr>
            <a:stCxn id="19" idx="6"/>
            <a:endCxn id="45" idx="1"/>
          </p:cNvCxnSpPr>
          <p:nvPr/>
        </p:nvCxnSpPr>
        <p:spPr>
          <a:xfrm>
            <a:off x="4630616" y="2574695"/>
            <a:ext cx="896813" cy="1519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3851031" y="4038656"/>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M2</a:t>
            </a:r>
            <a:endParaRPr lang="en-US" dirty="0"/>
          </a:p>
        </p:txBody>
      </p:sp>
      <p:cxnSp>
        <p:nvCxnSpPr>
          <p:cNvPr id="50" name="Straight Arrow Connector 49"/>
          <p:cNvCxnSpPr>
            <a:stCxn id="11" idx="3"/>
            <a:endCxn id="49" idx="2"/>
          </p:cNvCxnSpPr>
          <p:nvPr/>
        </p:nvCxnSpPr>
        <p:spPr>
          <a:xfrm>
            <a:off x="3042139" y="4094313"/>
            <a:ext cx="808892"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527430" y="4519302"/>
            <a:ext cx="773723" cy="369332"/>
          </a:xfrm>
          <a:prstGeom prst="rect">
            <a:avLst/>
          </a:prstGeom>
          <a:noFill/>
          <a:ln>
            <a:solidFill>
              <a:schemeClr val="accent1"/>
            </a:solidFill>
          </a:ln>
        </p:spPr>
        <p:txBody>
          <a:bodyPr wrap="square" rtlCol="0">
            <a:spAutoFit/>
          </a:bodyPr>
          <a:lstStyle/>
          <a:p>
            <a:r>
              <a:rPr lang="en-US" dirty="0" smtClean="0"/>
              <a:t>T8 </a:t>
            </a:r>
            <a:r>
              <a:rPr lang="en-US" dirty="0" smtClean="0"/>
              <a:t>25</a:t>
            </a:r>
            <a:endParaRPr lang="en-US" dirty="0"/>
          </a:p>
        </p:txBody>
      </p:sp>
      <p:cxnSp>
        <p:nvCxnSpPr>
          <p:cNvPr id="56" name="Straight Arrow Connector 55"/>
          <p:cNvCxnSpPr>
            <a:stCxn id="49" idx="6"/>
            <a:endCxn id="55" idx="1"/>
          </p:cNvCxnSpPr>
          <p:nvPr/>
        </p:nvCxnSpPr>
        <p:spPr>
          <a:xfrm>
            <a:off x="4824047" y="4278979"/>
            <a:ext cx="703383" cy="424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6652847" y="1630988"/>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M5</a:t>
            </a:r>
            <a:endParaRPr lang="en-US" dirty="0"/>
          </a:p>
        </p:txBody>
      </p:sp>
      <p:cxnSp>
        <p:nvCxnSpPr>
          <p:cNvPr id="60" name="Straight Arrow Connector 59"/>
          <p:cNvCxnSpPr>
            <a:stCxn id="43" idx="3"/>
            <a:endCxn id="59" idx="2"/>
          </p:cNvCxnSpPr>
          <p:nvPr/>
        </p:nvCxnSpPr>
        <p:spPr>
          <a:xfrm>
            <a:off x="6224953" y="1871311"/>
            <a:ext cx="4278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3" idx="3"/>
            <a:endCxn id="59" idx="2"/>
          </p:cNvCxnSpPr>
          <p:nvPr/>
        </p:nvCxnSpPr>
        <p:spPr>
          <a:xfrm flipV="1">
            <a:off x="6224954" y="1871311"/>
            <a:ext cx="427893" cy="703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7866184" y="1696889"/>
            <a:ext cx="926124" cy="369332"/>
          </a:xfrm>
          <a:prstGeom prst="rect">
            <a:avLst/>
          </a:prstGeom>
          <a:noFill/>
          <a:ln>
            <a:solidFill>
              <a:schemeClr val="accent1"/>
            </a:solidFill>
          </a:ln>
        </p:spPr>
        <p:txBody>
          <a:bodyPr wrap="square" rtlCol="0">
            <a:spAutoFit/>
          </a:bodyPr>
          <a:lstStyle/>
          <a:p>
            <a:r>
              <a:rPr lang="en-US" dirty="0" smtClean="0"/>
              <a:t>T9 15</a:t>
            </a:r>
            <a:endParaRPr lang="en-US" dirty="0"/>
          </a:p>
        </p:txBody>
      </p:sp>
      <p:cxnSp>
        <p:nvCxnSpPr>
          <p:cNvPr id="67" name="Straight Arrow Connector 66"/>
          <p:cNvCxnSpPr>
            <a:stCxn id="59" idx="6"/>
            <a:endCxn id="66" idx="1"/>
          </p:cNvCxnSpPr>
          <p:nvPr/>
        </p:nvCxnSpPr>
        <p:spPr>
          <a:xfrm>
            <a:off x="7625863" y="1871311"/>
            <a:ext cx="240321" cy="10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6652847" y="3113982"/>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M6</a:t>
            </a:r>
            <a:endParaRPr lang="en-US" dirty="0"/>
          </a:p>
        </p:txBody>
      </p:sp>
      <p:cxnSp>
        <p:nvCxnSpPr>
          <p:cNvPr id="72" name="Straight Arrow Connector 71"/>
          <p:cNvCxnSpPr>
            <a:stCxn id="45" idx="3"/>
            <a:endCxn id="71" idx="2"/>
          </p:cNvCxnSpPr>
          <p:nvPr/>
        </p:nvCxnSpPr>
        <p:spPr>
          <a:xfrm flipV="1">
            <a:off x="6301152" y="3354305"/>
            <a:ext cx="351695" cy="740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55" idx="3"/>
            <a:endCxn id="71" idx="2"/>
          </p:cNvCxnSpPr>
          <p:nvPr/>
        </p:nvCxnSpPr>
        <p:spPr>
          <a:xfrm flipV="1">
            <a:off x="6301153" y="3354305"/>
            <a:ext cx="351694" cy="1349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7133491" y="4067910"/>
            <a:ext cx="926124" cy="369332"/>
          </a:xfrm>
          <a:prstGeom prst="rect">
            <a:avLst/>
          </a:prstGeom>
          <a:noFill/>
          <a:ln>
            <a:solidFill>
              <a:schemeClr val="accent1"/>
            </a:solidFill>
          </a:ln>
        </p:spPr>
        <p:txBody>
          <a:bodyPr wrap="square" rtlCol="0">
            <a:spAutoFit/>
          </a:bodyPr>
          <a:lstStyle/>
          <a:p>
            <a:r>
              <a:rPr lang="en-US" dirty="0" smtClean="0"/>
              <a:t>T10 15</a:t>
            </a:r>
            <a:endParaRPr lang="en-US" dirty="0"/>
          </a:p>
        </p:txBody>
      </p:sp>
      <p:cxnSp>
        <p:nvCxnSpPr>
          <p:cNvPr id="79" name="Straight Arrow Connector 78"/>
          <p:cNvCxnSpPr>
            <a:stCxn id="71" idx="4"/>
            <a:endCxn id="78" idx="0"/>
          </p:cNvCxnSpPr>
          <p:nvPr/>
        </p:nvCxnSpPr>
        <p:spPr>
          <a:xfrm>
            <a:off x="7139355" y="3594628"/>
            <a:ext cx="457198" cy="473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7819292" y="2454507"/>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M7</a:t>
            </a:r>
            <a:endParaRPr lang="en-US" dirty="0"/>
          </a:p>
        </p:txBody>
      </p:sp>
      <p:cxnSp>
        <p:nvCxnSpPr>
          <p:cNvPr id="81" name="Straight Arrow Connector 80"/>
          <p:cNvCxnSpPr>
            <a:stCxn id="66" idx="2"/>
            <a:endCxn id="80" idx="0"/>
          </p:cNvCxnSpPr>
          <p:nvPr/>
        </p:nvCxnSpPr>
        <p:spPr>
          <a:xfrm flipH="1">
            <a:off x="8305800" y="2066221"/>
            <a:ext cx="23446" cy="388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7989276" y="3173296"/>
            <a:ext cx="926124" cy="369332"/>
          </a:xfrm>
          <a:prstGeom prst="rect">
            <a:avLst/>
          </a:prstGeom>
          <a:noFill/>
          <a:ln>
            <a:solidFill>
              <a:schemeClr val="accent1"/>
            </a:solidFill>
          </a:ln>
        </p:spPr>
        <p:txBody>
          <a:bodyPr wrap="square" rtlCol="0">
            <a:spAutoFit/>
          </a:bodyPr>
          <a:lstStyle/>
          <a:p>
            <a:r>
              <a:rPr lang="en-US" dirty="0" smtClean="0"/>
              <a:t>T11 10</a:t>
            </a:r>
            <a:endParaRPr lang="en-US" dirty="0"/>
          </a:p>
        </p:txBody>
      </p:sp>
      <p:cxnSp>
        <p:nvCxnSpPr>
          <p:cNvPr id="85" name="Straight Arrow Connector 84"/>
          <p:cNvCxnSpPr>
            <a:stCxn id="80" idx="4"/>
            <a:endCxn id="84" idx="0"/>
          </p:cNvCxnSpPr>
          <p:nvPr/>
        </p:nvCxnSpPr>
        <p:spPr>
          <a:xfrm>
            <a:off x="8305800" y="2935153"/>
            <a:ext cx="146538" cy="238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7866184" y="4648311"/>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M8</a:t>
            </a:r>
            <a:endParaRPr lang="en-US" dirty="0"/>
          </a:p>
        </p:txBody>
      </p:sp>
      <p:cxnSp>
        <p:nvCxnSpPr>
          <p:cNvPr id="96" name="Straight Arrow Connector 95"/>
          <p:cNvCxnSpPr>
            <a:stCxn id="78" idx="2"/>
            <a:endCxn id="93" idx="0"/>
          </p:cNvCxnSpPr>
          <p:nvPr/>
        </p:nvCxnSpPr>
        <p:spPr>
          <a:xfrm>
            <a:off x="7596553" y="4437242"/>
            <a:ext cx="756139" cy="211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84" idx="2"/>
            <a:endCxn id="93" idx="0"/>
          </p:cNvCxnSpPr>
          <p:nvPr/>
        </p:nvCxnSpPr>
        <p:spPr>
          <a:xfrm flipH="1">
            <a:off x="8352692" y="3542628"/>
            <a:ext cx="99646" cy="1105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6559063" y="5128957"/>
            <a:ext cx="926124" cy="369332"/>
          </a:xfrm>
          <a:prstGeom prst="rect">
            <a:avLst/>
          </a:prstGeom>
          <a:noFill/>
          <a:ln>
            <a:solidFill>
              <a:schemeClr val="accent1"/>
            </a:solidFill>
          </a:ln>
        </p:spPr>
        <p:txBody>
          <a:bodyPr wrap="square" rtlCol="0">
            <a:spAutoFit/>
          </a:bodyPr>
          <a:lstStyle/>
          <a:p>
            <a:r>
              <a:rPr lang="en-US" dirty="0" smtClean="0"/>
              <a:t>T12 10</a:t>
            </a:r>
            <a:endParaRPr lang="en-US" dirty="0"/>
          </a:p>
        </p:txBody>
      </p:sp>
      <p:cxnSp>
        <p:nvCxnSpPr>
          <p:cNvPr id="103" name="Straight Arrow Connector 102"/>
          <p:cNvCxnSpPr>
            <a:stCxn id="93" idx="2"/>
            <a:endCxn id="102" idx="3"/>
          </p:cNvCxnSpPr>
          <p:nvPr/>
        </p:nvCxnSpPr>
        <p:spPr>
          <a:xfrm flipH="1">
            <a:off x="7485187" y="4888634"/>
            <a:ext cx="380997" cy="424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4824047" y="5152403"/>
            <a:ext cx="973016" cy="480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finish</a:t>
            </a:r>
            <a:endParaRPr lang="en-US" dirty="0"/>
          </a:p>
        </p:txBody>
      </p:sp>
      <p:cxnSp>
        <p:nvCxnSpPr>
          <p:cNvPr id="107" name="Straight Arrow Connector 106"/>
          <p:cNvCxnSpPr>
            <a:stCxn id="102" idx="1"/>
            <a:endCxn id="106" idx="6"/>
          </p:cNvCxnSpPr>
          <p:nvPr/>
        </p:nvCxnSpPr>
        <p:spPr>
          <a:xfrm flipH="1">
            <a:off x="5797063" y="5313623"/>
            <a:ext cx="762000" cy="79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34" idx="2"/>
            <a:endCxn id="106" idx="0"/>
          </p:cNvCxnSpPr>
          <p:nvPr/>
        </p:nvCxnSpPr>
        <p:spPr>
          <a:xfrm flipH="1">
            <a:off x="5310555" y="3631306"/>
            <a:ext cx="603737" cy="1521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581400" y="1249079"/>
            <a:ext cx="1125416" cy="369332"/>
          </a:xfrm>
          <a:prstGeom prst="rect">
            <a:avLst/>
          </a:prstGeom>
          <a:noFill/>
        </p:spPr>
        <p:txBody>
          <a:bodyPr wrap="square" rtlCol="0">
            <a:spAutoFit/>
          </a:bodyPr>
          <a:lstStyle/>
          <a:p>
            <a:r>
              <a:rPr lang="en-US" dirty="0" smtClean="0"/>
              <a:t>25.04.22</a:t>
            </a:r>
            <a:endParaRPr lang="en-US" dirty="0"/>
          </a:p>
        </p:txBody>
      </p:sp>
      <p:sp>
        <p:nvSpPr>
          <p:cNvPr id="115" name="TextBox 114"/>
          <p:cNvSpPr txBox="1"/>
          <p:nvPr/>
        </p:nvSpPr>
        <p:spPr>
          <a:xfrm>
            <a:off x="3698631" y="2044938"/>
            <a:ext cx="1125416" cy="369332"/>
          </a:xfrm>
          <a:prstGeom prst="rect">
            <a:avLst/>
          </a:prstGeom>
          <a:noFill/>
        </p:spPr>
        <p:txBody>
          <a:bodyPr wrap="square" rtlCol="0">
            <a:spAutoFit/>
          </a:bodyPr>
          <a:lstStyle/>
          <a:p>
            <a:r>
              <a:rPr lang="en-US" dirty="0" smtClean="0"/>
              <a:t>18.04.22</a:t>
            </a:r>
            <a:endParaRPr lang="en-US" dirty="0"/>
          </a:p>
        </p:txBody>
      </p:sp>
      <p:sp>
        <p:nvSpPr>
          <p:cNvPr id="116" name="TextBox 115"/>
          <p:cNvSpPr txBox="1"/>
          <p:nvPr/>
        </p:nvSpPr>
        <p:spPr>
          <a:xfrm>
            <a:off x="3681047" y="2839005"/>
            <a:ext cx="1125416" cy="369332"/>
          </a:xfrm>
          <a:prstGeom prst="rect">
            <a:avLst/>
          </a:prstGeom>
          <a:noFill/>
        </p:spPr>
        <p:txBody>
          <a:bodyPr wrap="square" rtlCol="0">
            <a:spAutoFit/>
          </a:bodyPr>
          <a:lstStyle/>
          <a:p>
            <a:r>
              <a:rPr lang="en-US" dirty="0" smtClean="0"/>
              <a:t>25.04.22</a:t>
            </a:r>
            <a:endParaRPr lang="en-US" dirty="0"/>
          </a:p>
        </p:txBody>
      </p:sp>
      <p:sp>
        <p:nvSpPr>
          <p:cNvPr id="117" name="TextBox 116"/>
          <p:cNvSpPr txBox="1"/>
          <p:nvPr/>
        </p:nvSpPr>
        <p:spPr>
          <a:xfrm>
            <a:off x="3733801" y="3724981"/>
            <a:ext cx="1125416" cy="369332"/>
          </a:xfrm>
          <a:prstGeom prst="rect">
            <a:avLst/>
          </a:prstGeom>
          <a:noFill/>
        </p:spPr>
        <p:txBody>
          <a:bodyPr wrap="square" rtlCol="0">
            <a:spAutoFit/>
          </a:bodyPr>
          <a:lstStyle/>
          <a:p>
            <a:r>
              <a:rPr lang="en-US" dirty="0" smtClean="0"/>
              <a:t>18.04.22</a:t>
            </a:r>
            <a:endParaRPr lang="en-US" dirty="0"/>
          </a:p>
        </p:txBody>
      </p:sp>
      <p:sp>
        <p:nvSpPr>
          <p:cNvPr id="61" name="TextBox 60"/>
          <p:cNvSpPr txBox="1"/>
          <p:nvPr/>
        </p:nvSpPr>
        <p:spPr>
          <a:xfrm>
            <a:off x="6459417" y="1251385"/>
            <a:ext cx="1125416" cy="369332"/>
          </a:xfrm>
          <a:prstGeom prst="rect">
            <a:avLst/>
          </a:prstGeom>
          <a:noFill/>
        </p:spPr>
        <p:txBody>
          <a:bodyPr wrap="square" rtlCol="0">
            <a:spAutoFit/>
          </a:bodyPr>
          <a:lstStyle/>
          <a:p>
            <a:r>
              <a:rPr lang="en-US" dirty="0" smtClean="0"/>
              <a:t>12</a:t>
            </a:r>
            <a:r>
              <a:rPr lang="en-US" dirty="0" smtClean="0"/>
              <a:t>.05.22</a:t>
            </a:r>
            <a:endParaRPr lang="en-US" dirty="0"/>
          </a:p>
        </p:txBody>
      </p:sp>
      <p:sp>
        <p:nvSpPr>
          <p:cNvPr id="62" name="TextBox 61"/>
          <p:cNvSpPr txBox="1"/>
          <p:nvPr/>
        </p:nvSpPr>
        <p:spPr>
          <a:xfrm>
            <a:off x="7022125" y="2231910"/>
            <a:ext cx="1125416" cy="369332"/>
          </a:xfrm>
          <a:prstGeom prst="rect">
            <a:avLst/>
          </a:prstGeom>
          <a:noFill/>
        </p:spPr>
        <p:txBody>
          <a:bodyPr wrap="square" rtlCol="0">
            <a:spAutoFit/>
          </a:bodyPr>
          <a:lstStyle/>
          <a:p>
            <a:r>
              <a:rPr lang="en-US" dirty="0" smtClean="0"/>
              <a:t>06.06.22</a:t>
            </a:r>
            <a:endParaRPr lang="en-US" dirty="0"/>
          </a:p>
        </p:txBody>
      </p:sp>
      <p:sp>
        <p:nvSpPr>
          <p:cNvPr id="64" name="TextBox 63"/>
          <p:cNvSpPr txBox="1"/>
          <p:nvPr/>
        </p:nvSpPr>
        <p:spPr>
          <a:xfrm>
            <a:off x="6576647" y="2820849"/>
            <a:ext cx="1125416" cy="369332"/>
          </a:xfrm>
          <a:prstGeom prst="rect">
            <a:avLst/>
          </a:prstGeom>
          <a:noFill/>
        </p:spPr>
        <p:txBody>
          <a:bodyPr wrap="square" rtlCol="0">
            <a:spAutoFit/>
          </a:bodyPr>
          <a:lstStyle/>
          <a:p>
            <a:r>
              <a:rPr lang="en-US" dirty="0" smtClean="0"/>
              <a:t>27.05.22</a:t>
            </a:r>
            <a:endParaRPr lang="en-US" dirty="0"/>
          </a:p>
        </p:txBody>
      </p:sp>
      <p:sp>
        <p:nvSpPr>
          <p:cNvPr id="65" name="TextBox 64"/>
          <p:cNvSpPr txBox="1"/>
          <p:nvPr/>
        </p:nvSpPr>
        <p:spPr>
          <a:xfrm>
            <a:off x="6983030" y="4499346"/>
            <a:ext cx="1125416" cy="369332"/>
          </a:xfrm>
          <a:prstGeom prst="rect">
            <a:avLst/>
          </a:prstGeom>
          <a:noFill/>
        </p:spPr>
        <p:txBody>
          <a:bodyPr wrap="square" rtlCol="0">
            <a:spAutoFit/>
          </a:bodyPr>
          <a:lstStyle/>
          <a:p>
            <a:r>
              <a:rPr lang="en-US" dirty="0" smtClean="0"/>
              <a:t>20.06.22</a:t>
            </a:r>
            <a:endParaRPr lang="en-US" dirty="0"/>
          </a:p>
        </p:txBody>
      </p:sp>
      <p:sp>
        <p:nvSpPr>
          <p:cNvPr id="68" name="TextBox 67"/>
          <p:cNvSpPr txBox="1"/>
          <p:nvPr/>
        </p:nvSpPr>
        <p:spPr>
          <a:xfrm>
            <a:off x="4033503" y="4916462"/>
            <a:ext cx="1125416" cy="369332"/>
          </a:xfrm>
          <a:prstGeom prst="rect">
            <a:avLst/>
          </a:prstGeom>
          <a:noFill/>
        </p:spPr>
        <p:txBody>
          <a:bodyPr wrap="square" rtlCol="0">
            <a:spAutoFit/>
          </a:bodyPr>
          <a:lstStyle/>
          <a:p>
            <a:r>
              <a:rPr lang="en-US" dirty="0" smtClean="0"/>
              <a:t>04</a:t>
            </a:r>
            <a:r>
              <a:rPr lang="en-US" dirty="0" smtClean="0"/>
              <a:t>.07.22</a:t>
            </a:r>
            <a:endParaRPr lang="en-US" dirty="0"/>
          </a:p>
        </p:txBody>
      </p:sp>
      <p:sp>
        <p:nvSpPr>
          <p:cNvPr id="12" name="TextBox 11"/>
          <p:cNvSpPr txBox="1"/>
          <p:nvPr/>
        </p:nvSpPr>
        <p:spPr>
          <a:xfrm>
            <a:off x="644769" y="5907819"/>
            <a:ext cx="7684477" cy="523220"/>
          </a:xfrm>
          <a:prstGeom prst="rect">
            <a:avLst/>
          </a:prstGeom>
          <a:noFill/>
        </p:spPr>
        <p:txBody>
          <a:bodyPr wrap="square" rtlCol="0">
            <a:spAutoFit/>
          </a:bodyPr>
          <a:lstStyle/>
          <a:p>
            <a:r>
              <a:rPr lang="en-US" sz="1400" dirty="0" smtClean="0"/>
              <a:t>P1=(T1,T6,T9,T11,T12);P2=(T1,T3,T9,T11,T12); P3=(T1,T7,T10,T12),P4=(T2,T6,T9,T11,T12), P5=(T2,T5),P6=(T4,T5), P7=(T4,T8,T10,T12)</a:t>
            </a:r>
            <a:endParaRPr lang="en-US" sz="1400" dirty="0"/>
          </a:p>
        </p:txBody>
      </p:sp>
      <p:sp>
        <p:nvSpPr>
          <p:cNvPr id="15" name="TextBox 14"/>
          <p:cNvSpPr txBox="1"/>
          <p:nvPr/>
        </p:nvSpPr>
        <p:spPr>
          <a:xfrm>
            <a:off x="457200" y="4278979"/>
            <a:ext cx="2133600" cy="1600438"/>
          </a:xfrm>
          <a:prstGeom prst="rect">
            <a:avLst/>
          </a:prstGeom>
          <a:noFill/>
        </p:spPr>
        <p:txBody>
          <a:bodyPr wrap="square" rtlCol="0">
            <a:spAutoFit/>
          </a:bodyPr>
          <a:lstStyle/>
          <a:p>
            <a:r>
              <a:rPr lang="en-US" sz="1400" dirty="0" smtClean="0"/>
              <a:t>L1=10+5+15+10+10=50</a:t>
            </a:r>
          </a:p>
          <a:p>
            <a:r>
              <a:rPr lang="en-US" sz="1400" dirty="0" smtClean="0">
                <a:solidFill>
                  <a:srgbClr val="FF0000"/>
                </a:solidFill>
              </a:rPr>
              <a:t>L2=10+15+15+10+10=60</a:t>
            </a:r>
          </a:p>
          <a:p>
            <a:r>
              <a:rPr lang="en-US" sz="1400" dirty="0" smtClean="0"/>
              <a:t>L3=10+20+15+10=55</a:t>
            </a:r>
          </a:p>
          <a:p>
            <a:r>
              <a:rPr lang="en-US" sz="1400" dirty="0" smtClean="0"/>
              <a:t>L4=15+5+15+10+10=55</a:t>
            </a:r>
          </a:p>
          <a:p>
            <a:r>
              <a:rPr lang="en-US" sz="1400" dirty="0" smtClean="0"/>
              <a:t>L5=15+10=25</a:t>
            </a:r>
          </a:p>
          <a:p>
            <a:r>
              <a:rPr lang="en-US" sz="1400" dirty="0" smtClean="0"/>
              <a:t>L6=10+10=20</a:t>
            </a:r>
          </a:p>
          <a:p>
            <a:r>
              <a:rPr lang="en-US" sz="1400" dirty="0" smtClean="0">
                <a:solidFill>
                  <a:srgbClr val="FF0000"/>
                </a:solidFill>
              </a:rPr>
              <a:t>L7=10+25+15+10=60</a:t>
            </a:r>
            <a:endParaRPr lang="en-US" sz="1400" dirty="0">
              <a:solidFill>
                <a:srgbClr val="FF0000"/>
              </a:solidFill>
            </a:endParaRPr>
          </a:p>
        </p:txBody>
      </p:sp>
    </p:spTree>
    <p:extLst>
      <p:ext uri="{BB962C8B-B14F-4D97-AF65-F5344CB8AC3E}">
        <p14:creationId xmlns:p14="http://schemas.microsoft.com/office/powerpoint/2010/main" val="102463648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10/12/2014</a:t>
            </a:r>
            <a:endParaRPr lang="en-US"/>
          </a:p>
        </p:txBody>
      </p:sp>
      <p:sp>
        <p:nvSpPr>
          <p:cNvPr id="5" name="Footer Placeholder 4"/>
          <p:cNvSpPr>
            <a:spLocks noGrp="1"/>
          </p:cNvSpPr>
          <p:nvPr>
            <p:ph type="ftr" sz="quarter" idx="11"/>
          </p:nvPr>
        </p:nvSpPr>
        <p:spPr/>
        <p:txBody>
          <a:bodyPr/>
          <a:lstStyle/>
          <a:p>
            <a:r>
              <a:rPr lang="en-US" smtClean="0"/>
              <a:t>Chapter 23 Project Planning</a:t>
            </a:r>
            <a:endParaRPr lang="en-US"/>
          </a:p>
        </p:txBody>
      </p:sp>
      <p:sp>
        <p:nvSpPr>
          <p:cNvPr id="6" name="Slide Number Placeholder 5"/>
          <p:cNvSpPr>
            <a:spLocks noGrp="1"/>
          </p:cNvSpPr>
          <p:nvPr>
            <p:ph type="sldNum" sz="quarter" idx="12"/>
          </p:nvPr>
        </p:nvSpPr>
        <p:spPr/>
        <p:txBody>
          <a:bodyPr/>
          <a:lstStyle/>
          <a:p>
            <a:fld id="{0D150273-F455-7D4F-8782-207C52466607}" type="slidenum">
              <a:rPr lang="en-US" smtClean="0"/>
              <a:pPr/>
              <a:t>29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215" y="304800"/>
            <a:ext cx="4607170" cy="607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06438"/>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planning</a:t>
            </a:r>
          </a:p>
        </p:txBody>
      </p:sp>
      <p:sp>
        <p:nvSpPr>
          <p:cNvPr id="3" name="Content Placeholder 2"/>
          <p:cNvSpPr>
            <a:spLocks noGrp="1"/>
          </p:cNvSpPr>
          <p:nvPr>
            <p:ph idx="1"/>
          </p:nvPr>
        </p:nvSpPr>
        <p:spPr/>
        <p:txBody>
          <a:bodyPr/>
          <a:lstStyle/>
          <a:p>
            <a:pPr algn="just"/>
            <a:r>
              <a:rPr lang="en-US" dirty="0"/>
              <a:t>Project </a:t>
            </a:r>
            <a:r>
              <a:rPr lang="en-US" u="sng" dirty="0">
                <a:solidFill>
                  <a:srgbClr val="FF0000"/>
                </a:solidFill>
              </a:rPr>
              <a:t>planning involves:</a:t>
            </a:r>
          </a:p>
          <a:p>
            <a:pPr marL="914400" lvl="1" indent="-457200" algn="just">
              <a:buFont typeface="+mj-lt"/>
              <a:buAutoNum type="arabicPeriod"/>
            </a:pPr>
            <a:r>
              <a:rPr lang="en-US" u="sng" dirty="0">
                <a:solidFill>
                  <a:srgbClr val="FF0000"/>
                </a:solidFill>
              </a:rPr>
              <a:t>Breaking down the work</a:t>
            </a:r>
            <a:r>
              <a:rPr lang="en-US" dirty="0"/>
              <a:t> into parts and </a:t>
            </a:r>
          </a:p>
          <a:p>
            <a:pPr marL="914400" lvl="1" indent="-457200" algn="just">
              <a:buFont typeface="+mj-lt"/>
              <a:buAutoNum type="arabicPeriod"/>
            </a:pPr>
            <a:r>
              <a:rPr lang="en-US" u="sng" dirty="0">
                <a:solidFill>
                  <a:srgbClr val="FF0000"/>
                </a:solidFill>
              </a:rPr>
              <a:t>Assign</a:t>
            </a:r>
            <a:r>
              <a:rPr lang="en-US" dirty="0"/>
              <a:t> these </a:t>
            </a:r>
            <a:r>
              <a:rPr lang="en-US" u="sng" dirty="0">
                <a:solidFill>
                  <a:srgbClr val="FF0000"/>
                </a:solidFill>
              </a:rPr>
              <a:t>works</a:t>
            </a:r>
            <a:r>
              <a:rPr lang="en-US" dirty="0"/>
              <a:t> to project </a:t>
            </a:r>
            <a:r>
              <a:rPr lang="en-US" u="sng" dirty="0">
                <a:solidFill>
                  <a:srgbClr val="FF0000"/>
                </a:solidFill>
              </a:rPr>
              <a:t>team members</a:t>
            </a:r>
            <a:r>
              <a:rPr lang="en-US" dirty="0"/>
              <a:t>,</a:t>
            </a:r>
          </a:p>
          <a:p>
            <a:pPr marL="914400" lvl="1" indent="-457200" algn="just">
              <a:buFont typeface="+mj-lt"/>
              <a:buAutoNum type="arabicPeriod"/>
            </a:pPr>
            <a:r>
              <a:rPr lang="en-US" u="sng" dirty="0">
                <a:solidFill>
                  <a:srgbClr val="FF0000"/>
                </a:solidFill>
              </a:rPr>
              <a:t>Predict problems</a:t>
            </a:r>
            <a:r>
              <a:rPr lang="en-US" dirty="0"/>
              <a:t> that might arise and</a:t>
            </a:r>
          </a:p>
          <a:p>
            <a:pPr marL="914400" lvl="1" indent="-457200" algn="just">
              <a:buFont typeface="+mj-lt"/>
              <a:buAutoNum type="arabicPeriod"/>
            </a:pPr>
            <a:r>
              <a:rPr lang="en-US" u="sng" dirty="0">
                <a:solidFill>
                  <a:srgbClr val="FF0000"/>
                </a:solidFill>
              </a:rPr>
              <a:t>Prepare tentative solutions</a:t>
            </a:r>
            <a:r>
              <a:rPr lang="en-US" dirty="0"/>
              <a:t> to those problems. </a:t>
            </a:r>
          </a:p>
          <a:p>
            <a:pPr algn="just"/>
            <a:r>
              <a:rPr lang="en-US" dirty="0"/>
              <a:t>The project plan, </a:t>
            </a:r>
            <a:r>
              <a:rPr lang="en-US" b="1" dirty="0"/>
              <a:t>which is created at the start of a project,</a:t>
            </a:r>
            <a:r>
              <a:rPr lang="en-US" dirty="0"/>
              <a:t> is used to communicate </a:t>
            </a:r>
            <a:r>
              <a:rPr lang="en-US" b="1" u="sng" dirty="0"/>
              <a:t>how the work will be done</a:t>
            </a:r>
            <a:r>
              <a:rPr lang="en-US" dirty="0"/>
              <a:t> to the project team and customers, and </a:t>
            </a:r>
            <a:r>
              <a:rPr lang="en-US" b="1" u="sng" dirty="0"/>
              <a:t>to help assess progress</a:t>
            </a:r>
            <a:r>
              <a:rPr lang="en-US" dirty="0"/>
              <a:t> on the project. </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bar chart</a:t>
            </a:r>
            <a:r>
              <a:rPr lang="en-GB" dirty="0"/>
              <a:t> </a:t>
            </a:r>
            <a:endParaRPr lang="en-US" dirty="0"/>
          </a:p>
        </p:txBody>
      </p:sp>
      <p:pic>
        <p:nvPicPr>
          <p:cNvPr id="6" name="Content Placeholder 5" descr="23.6 New-activity-bar-chart.eps"/>
          <p:cNvPicPr>
            <a:picLocks noGrp="1" noChangeAspect="1"/>
          </p:cNvPicPr>
          <p:nvPr>
            <p:ph idx="1"/>
          </p:nvPr>
        </p:nvPicPr>
        <p:blipFill>
          <a:blip r:embed="rId2"/>
          <a:srcRect l="-2603" r="-1628"/>
          <a:stretch>
            <a:fillRect/>
          </a:stretch>
        </p:blipFill>
        <p:spPr>
          <a:xfrm>
            <a:off x="1224951" y="1519687"/>
            <a:ext cx="6525481" cy="5143798"/>
          </a:xfrm>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allocation chart</a:t>
            </a:r>
            <a:r>
              <a:rPr lang="en-GB" dirty="0"/>
              <a:t> </a:t>
            </a:r>
            <a:endParaRPr lang="en-US" dirty="0"/>
          </a:p>
        </p:txBody>
      </p:sp>
      <p:pic>
        <p:nvPicPr>
          <p:cNvPr id="8" name="Picture 7" descr="23.7 Staff alloc char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943" y="1588048"/>
            <a:ext cx="6571489" cy="4870633"/>
          </a:xfrm>
          <a:prstGeom prst="rect">
            <a:avLst/>
          </a:prstGeom>
        </p:spPr>
      </p:pic>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Unvan 1">
            <a:extLst>
              <a:ext uri="{FF2B5EF4-FFF2-40B4-BE49-F238E27FC236}">
                <a16:creationId xmlns:a16="http://schemas.microsoft.com/office/drawing/2014/main" xmlns="" id="{4C821934-16A1-49DB-A2DE-78F7A9238A6E}"/>
              </a:ext>
            </a:extLst>
          </p:cNvPr>
          <p:cNvSpPr>
            <a:spLocks noGrp="1" noChangeArrowheads="1"/>
          </p:cNvSpPr>
          <p:nvPr>
            <p:ph type="title"/>
          </p:nvPr>
        </p:nvSpPr>
        <p:spPr/>
        <p:txBody>
          <a:bodyPr/>
          <a:lstStyle/>
          <a:p>
            <a:pPr fontAlgn="auto">
              <a:spcAft>
                <a:spcPts val="0"/>
              </a:spcAft>
              <a:defRPr/>
            </a:pPr>
            <a:r>
              <a:rPr lang="tr-TR" altLang="en-US" dirty="0">
                <a:solidFill>
                  <a:schemeClr val="tx1">
                    <a:lumMod val="95000"/>
                    <a:lumOff val="5000"/>
                  </a:schemeClr>
                </a:solidFill>
              </a:rPr>
              <a:t>GANTT CHART</a:t>
            </a:r>
            <a:r>
              <a:rPr lang="en-US" altLang="en-US" dirty="0">
                <a:solidFill>
                  <a:schemeClr val="tx1">
                    <a:lumMod val="95000"/>
                    <a:lumOff val="5000"/>
                  </a:schemeClr>
                </a:solidFill>
              </a:rPr>
              <a:t> on MS Project or OPEN Project</a:t>
            </a:r>
          </a:p>
        </p:txBody>
      </p:sp>
      <p:pic>
        <p:nvPicPr>
          <p:cNvPr id="39939" name="Picture 1">
            <a:extLst>
              <a:ext uri="{FF2B5EF4-FFF2-40B4-BE49-F238E27FC236}">
                <a16:creationId xmlns:a16="http://schemas.microsoft.com/office/drawing/2014/main" xmlns="" id="{41C2DE46-1CE4-4CAC-BE89-7E0E764DE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46583"/>
            <a:ext cx="8792131" cy="44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xmlns="" id="{E7FEBCEC-F19B-43AA-B6EE-FC87D15EF860}"/>
              </a:ext>
            </a:extLst>
          </p:cNvPr>
          <p:cNvSpPr>
            <a:spLocks noChangeArrowheads="1"/>
          </p:cNvSpPr>
          <p:nvPr/>
        </p:nvSpPr>
        <p:spPr bwMode="auto">
          <a:xfrm>
            <a:off x="152400" y="64008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sz="1350" dirty="0"/>
              <a:t>Here </a:t>
            </a:r>
            <a:r>
              <a:rPr lang="en-US" altLang="en-US" sz="1350" b="1" dirty="0">
                <a:solidFill>
                  <a:srgbClr val="FF0000"/>
                </a:solidFill>
              </a:rPr>
              <a:t>Gantt chart</a:t>
            </a:r>
            <a:r>
              <a:rPr lang="en-US" altLang="en-US" sz="1350" dirty="0"/>
              <a:t> is in Microsoft Project tool. </a:t>
            </a:r>
            <a:endParaRPr lang="en-US" altLang="en-US" sz="1350" b="1" dirty="0">
              <a:solidFill>
                <a:srgbClr val="FF0000"/>
              </a:solidFil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xmlns="" id="{523770CE-1BB2-442A-97D1-1AE4B3425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14500"/>
            <a:ext cx="77787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a:extLst>
              <a:ext uri="{FF2B5EF4-FFF2-40B4-BE49-F238E27FC236}">
                <a16:creationId xmlns:a16="http://schemas.microsoft.com/office/drawing/2014/main" xmlns="" id="{26F4DAA2-1444-4E30-95C9-A2CD37907420}"/>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95000"/>
                    <a:lumOff val="5000"/>
                  </a:schemeClr>
                </a:solidFill>
              </a:rPr>
              <a:t>Developing a Preliminary Schedule</a:t>
            </a:r>
          </a:p>
        </p:txBody>
      </p:sp>
      <p:sp>
        <p:nvSpPr>
          <p:cNvPr id="19462" name="Rectangle 8">
            <a:extLst>
              <a:ext uri="{FF2B5EF4-FFF2-40B4-BE49-F238E27FC236}">
                <a16:creationId xmlns:a16="http://schemas.microsoft.com/office/drawing/2014/main" xmlns="" id="{96B394C6-607D-4EBB-8357-7CFF88E714C9}"/>
              </a:ext>
            </a:extLst>
          </p:cNvPr>
          <p:cNvSpPr>
            <a:spLocks noChangeArrowheads="1"/>
          </p:cNvSpPr>
          <p:nvPr/>
        </p:nvSpPr>
        <p:spPr bwMode="auto">
          <a:xfrm>
            <a:off x="0" y="594360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spcBef>
                <a:spcPts val="0"/>
              </a:spcBef>
              <a:spcAft>
                <a:spcPts val="0"/>
              </a:spcAft>
              <a:defRPr/>
            </a:pPr>
            <a:r>
              <a:rPr lang="en-US" altLang="en-US" sz="1600" b="1" dirty="0"/>
              <a:t>FIGURE 3-10</a:t>
            </a:r>
            <a:r>
              <a:rPr lang="tr-TR" altLang="en-US" sz="1600" b="1" dirty="0"/>
              <a:t>. </a:t>
            </a:r>
            <a:r>
              <a:rPr lang="en-US" altLang="en-US" sz="1600" b="1" dirty="0">
                <a:highlight>
                  <a:srgbClr val="FFFF00"/>
                </a:highlight>
              </a:rPr>
              <a:t>Gantt chart showing project tasks, duration times for those tasks, and predecessors</a:t>
            </a:r>
            <a:r>
              <a:rPr lang="tr-TR" altLang="en-US" sz="1600" b="1" dirty="0"/>
              <a:t> </a:t>
            </a:r>
            <a:r>
              <a:rPr lang="en-US" sz="1600" b="1" dirty="0"/>
              <a:t>(</a:t>
            </a:r>
            <a:r>
              <a:rPr lang="en-US" sz="1600" b="1" i="1" dirty="0"/>
              <a:t>Source:</a:t>
            </a:r>
            <a:r>
              <a:rPr lang="en-US" sz="1600" b="1" dirty="0"/>
              <a:t> Microsoft Corporation.)</a:t>
            </a:r>
            <a:r>
              <a:rPr lang="tr-TR" sz="1600" b="1" dirty="0"/>
              <a:t>. </a:t>
            </a:r>
            <a:r>
              <a:rPr lang="en-US" altLang="en-US" sz="1600" b="1" dirty="0"/>
              <a:t>You can use either the WBS of the Gantt chart </a:t>
            </a:r>
            <a:r>
              <a:rPr lang="en-US" altLang="en-US" sz="1600" b="1" u="sng" dirty="0"/>
              <a:t>or both </a:t>
            </a:r>
            <a:r>
              <a:rPr lang="en-US" altLang="en-US" sz="1600" b="1" dirty="0"/>
              <a:t>as you set up the project Schedule</a:t>
            </a:r>
            <a:r>
              <a:rPr lang="tr-TR" altLang="en-US" sz="1600" b="1" dirty="0"/>
              <a:t>!</a:t>
            </a:r>
            <a:endParaRPr lang="en-US" altLang="en-US" sz="1600" b="1" dirty="0"/>
          </a:p>
        </p:txBody>
      </p:sp>
      <p:sp>
        <p:nvSpPr>
          <p:cNvPr id="43013" name="TextBox 1">
            <a:extLst>
              <a:ext uri="{FF2B5EF4-FFF2-40B4-BE49-F238E27FC236}">
                <a16:creationId xmlns:a16="http://schemas.microsoft.com/office/drawing/2014/main" xmlns="" id="{80F3AE2F-16A8-49F0-A4F3-1DED7C093AFE}"/>
              </a:ext>
            </a:extLst>
          </p:cNvPr>
          <p:cNvSpPr txBox="1">
            <a:spLocks noChangeArrowheads="1"/>
          </p:cNvSpPr>
          <p:nvPr/>
        </p:nvSpPr>
        <p:spPr bwMode="auto">
          <a:xfrm>
            <a:off x="457200" y="4065588"/>
            <a:ext cx="1350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2514600" indent="-228600" defTabSz="457200"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2971800" indent="-228600" defTabSz="457200"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3429000" indent="-228600" defTabSz="457200"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3886200" indent="-228600" defTabSz="457200"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eaLnBrk="1" hangingPunct="1">
              <a:lnSpc>
                <a:spcPct val="100000"/>
              </a:lnSpc>
              <a:spcBef>
                <a:spcPct val="0"/>
              </a:spcBef>
              <a:spcAft>
                <a:spcPct val="0"/>
              </a:spcAft>
              <a:buClrTx/>
              <a:buSzTx/>
              <a:buFontTx/>
              <a:buNone/>
            </a:pPr>
            <a:r>
              <a:rPr lang="en-US" altLang="en-US" sz="4000">
                <a:solidFill>
                  <a:srgbClr val="FF0000"/>
                </a:solidFill>
                <a:latin typeface="Arial" panose="020B0604020202020204" pitchFamily="34" charset="0"/>
                <a:cs typeface="Arial" panose="020B0604020202020204" pitchFamily="34" charset="0"/>
              </a:rPr>
              <a:t>WBS</a:t>
            </a:r>
          </a:p>
        </p:txBody>
      </p:sp>
      <p:sp>
        <p:nvSpPr>
          <p:cNvPr id="43014" name="Dikdörtgen 2">
            <a:extLst>
              <a:ext uri="{FF2B5EF4-FFF2-40B4-BE49-F238E27FC236}">
                <a16:creationId xmlns:a16="http://schemas.microsoft.com/office/drawing/2014/main" xmlns="" id="{95B9E1EA-7B2F-4A78-A676-14D68A590A3E}"/>
              </a:ext>
            </a:extLst>
          </p:cNvPr>
          <p:cNvSpPr>
            <a:spLocks noChangeArrowheads="1"/>
          </p:cNvSpPr>
          <p:nvPr/>
        </p:nvSpPr>
        <p:spPr bwMode="auto">
          <a:xfrm>
            <a:off x="7531100" y="2049463"/>
            <a:ext cx="16906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1600" b="1">
                <a:solidFill>
                  <a:srgbClr val="FF0000"/>
                </a:solidFill>
              </a:rPr>
              <a:t>hierarchy of tasks, subtasks, </a:t>
            </a:r>
            <a:endParaRPr lang="tr-TR" altLang="en-US" sz="1600" b="1">
              <a:solidFill>
                <a:srgbClr val="FF0000"/>
              </a:solidFill>
            </a:endParaRPr>
          </a:p>
          <a:p>
            <a:pPr algn="ctr" eaLnBrk="1" hangingPunct="1"/>
            <a:r>
              <a:rPr lang="en-US" altLang="en-US" sz="1600" b="1">
                <a:solidFill>
                  <a:srgbClr val="FF0000"/>
                </a:solidFill>
              </a:rPr>
              <a:t>sub-subtasks, </a:t>
            </a:r>
            <a:r>
              <a:rPr lang="tr-TR" altLang="en-US" sz="1600" b="1">
                <a:solidFill>
                  <a:srgbClr val="FF0000"/>
                </a:solidFill>
              </a:rPr>
              <a:t>,</a:t>
            </a:r>
            <a:r>
              <a:rPr lang="en-US" altLang="en-US" sz="1600" b="1">
                <a:solidFill>
                  <a:srgbClr val="FF0000"/>
                </a:solidFill>
              </a:rPr>
              <a:t> summary tasks</a:t>
            </a:r>
            <a:r>
              <a:rPr lang="tr-TR" altLang="en-US" sz="1600" b="1">
                <a:solidFill>
                  <a:srgbClr val="FF0000"/>
                </a:solidFill>
              </a:rPr>
              <a:t>, </a:t>
            </a:r>
            <a:r>
              <a:rPr lang="en-US" altLang="en-US" sz="1600" b="1">
                <a:solidFill>
                  <a:srgbClr val="FF0000"/>
                </a:solidFill>
              </a:rPr>
              <a:t>durations and dependencies</a:t>
            </a:r>
            <a:r>
              <a:rPr lang="tr-TR" altLang="en-US" sz="1600" b="1">
                <a:solidFill>
                  <a:srgbClr val="FF0000"/>
                </a:solidFill>
              </a:rPr>
              <a:t>, </a:t>
            </a:r>
            <a:r>
              <a:rPr lang="en-US" altLang="en-US" sz="1600" b="1">
                <a:solidFill>
                  <a:srgbClr val="FF0000"/>
                </a:solidFill>
              </a:rPr>
              <a:t>etc</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BA0FC6A4-E7B0-450B-A3A1-9C54D0BA97C6}"/>
              </a:ext>
            </a:extLst>
          </p:cNvPr>
          <p:cNvSpPr>
            <a:spLocks noGrp="1" noChangeArrowheads="1"/>
          </p:cNvSpPr>
          <p:nvPr>
            <p:ph type="title"/>
          </p:nvPr>
        </p:nvSpPr>
        <p:spPr/>
        <p:txBody>
          <a:bodyPr/>
          <a:lstStyle/>
          <a:p>
            <a:pPr fontAlgn="auto">
              <a:spcAft>
                <a:spcPts val="0"/>
              </a:spcAft>
              <a:defRPr/>
            </a:pPr>
            <a:r>
              <a:rPr lang="en-GB" altLang="en-US" dirty="0">
                <a:solidFill>
                  <a:schemeClr val="tx1">
                    <a:lumMod val="95000"/>
                    <a:lumOff val="5000"/>
                  </a:schemeClr>
                </a:solidFill>
              </a:rPr>
              <a:t>Tools: Resources on Histogram</a:t>
            </a:r>
          </a:p>
        </p:txBody>
      </p:sp>
      <p:sp>
        <p:nvSpPr>
          <p:cNvPr id="45059" name="Rectangle 2">
            <a:extLst>
              <a:ext uri="{FF2B5EF4-FFF2-40B4-BE49-F238E27FC236}">
                <a16:creationId xmlns:a16="http://schemas.microsoft.com/office/drawing/2014/main" xmlns="" id="{4123EC89-79B7-4B9E-9AA0-1701D25685CE}"/>
              </a:ext>
            </a:extLst>
          </p:cNvPr>
          <p:cNvSpPr>
            <a:spLocks noGrp="1" noChangeArrowheads="1"/>
          </p:cNvSpPr>
          <p:nvPr>
            <p:ph idx="1"/>
          </p:nvPr>
        </p:nvSpPr>
        <p:spPr>
          <a:xfrm>
            <a:off x="310551" y="1577787"/>
            <a:ext cx="8033349" cy="5126225"/>
          </a:xfrm>
        </p:spPr>
        <p:txBody>
          <a:bodyPr/>
          <a:lstStyle/>
          <a:p>
            <a:pPr algn="just"/>
            <a:r>
              <a:rPr lang="en-GB" altLang="en-US" sz="2800" dirty="0">
                <a:solidFill>
                  <a:srgbClr val="00B0F0"/>
                </a:solidFill>
              </a:rPr>
              <a:t>Shows people assigned to the project and those needed for each stage of development</a:t>
            </a:r>
          </a:p>
        </p:txBody>
      </p:sp>
      <p:pic>
        <p:nvPicPr>
          <p:cNvPr id="45060" name="Picture 5">
            <a:extLst>
              <a:ext uri="{FF2B5EF4-FFF2-40B4-BE49-F238E27FC236}">
                <a16:creationId xmlns:a16="http://schemas.microsoft.com/office/drawing/2014/main" xmlns="" id="{0C8A57A6-BA63-46AA-BD47-21640A9B6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06675"/>
            <a:ext cx="5867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10/12/2014</a:t>
            </a:r>
            <a:endParaRPr lang="en-US"/>
          </a:p>
        </p:txBody>
      </p:sp>
      <p:sp>
        <p:nvSpPr>
          <p:cNvPr id="5" name="Footer Placeholder 4"/>
          <p:cNvSpPr>
            <a:spLocks noGrp="1"/>
          </p:cNvSpPr>
          <p:nvPr>
            <p:ph type="ftr" sz="quarter" idx="11"/>
          </p:nvPr>
        </p:nvSpPr>
        <p:spPr/>
        <p:txBody>
          <a:bodyPr/>
          <a:lstStyle/>
          <a:p>
            <a:r>
              <a:rPr lang="en-US" smtClean="0"/>
              <a:t>Chapter 23 Project Planning</a:t>
            </a:r>
            <a:endParaRPr lang="en-US"/>
          </a:p>
        </p:txBody>
      </p:sp>
      <p:sp>
        <p:nvSpPr>
          <p:cNvPr id="6" name="Slide Number Placeholder 5"/>
          <p:cNvSpPr>
            <a:spLocks noGrp="1"/>
          </p:cNvSpPr>
          <p:nvPr>
            <p:ph type="sldNum" sz="quarter" idx="12"/>
          </p:nvPr>
        </p:nvSpPr>
        <p:spPr/>
        <p:txBody>
          <a:bodyPr/>
          <a:lstStyle/>
          <a:p>
            <a:fld id="{0D150273-F455-7D4F-8782-207C52466607}" type="slidenum">
              <a:rPr lang="en-US" smtClean="0"/>
              <a:pPr/>
              <a:t>35</a:t>
            </a:fld>
            <a:endParaRPr lang="en-US"/>
          </a:p>
        </p:txBody>
      </p:sp>
      <p:sp>
        <p:nvSpPr>
          <p:cNvPr id="7" name="AutoShape 2" descr="example of a resource histo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 y="1512277"/>
            <a:ext cx="8105934" cy="471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478229"/>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961B6F1-2A92-4754-8B5E-A0AB21E12FAC}"/>
              </a:ext>
            </a:extLst>
          </p:cNvPr>
          <p:cNvSpPr>
            <a:spLocks noGrp="1"/>
          </p:cNvSpPr>
          <p:nvPr>
            <p:ph type="title"/>
          </p:nvPr>
        </p:nvSpPr>
        <p:spPr>
          <a:xfrm>
            <a:off x="762000" y="2895600"/>
            <a:ext cx="7289800" cy="1500188"/>
          </a:xfrm>
        </p:spPr>
        <p:txBody>
          <a:bodyPr>
            <a:normAutofit fontScale="90000"/>
          </a:bodyPr>
          <a:lstStyle/>
          <a:p>
            <a:pPr fontAlgn="auto">
              <a:spcAft>
                <a:spcPts val="0"/>
              </a:spcAft>
              <a:defRPr/>
            </a:pPr>
            <a:r>
              <a:rPr lang="tr-TR" altLang="en-US" dirty="0" err="1">
                <a:solidFill>
                  <a:schemeClr val="tx1">
                    <a:lumMod val="95000"/>
                    <a:lumOff val="5000"/>
                  </a:schemeClr>
                </a:solidFill>
              </a:rPr>
              <a:t>Learn</a:t>
            </a:r>
            <a:r>
              <a:rPr lang="tr-TR" altLang="en-US" dirty="0">
                <a:solidFill>
                  <a:schemeClr val="tx1">
                    <a:lumMod val="95000"/>
                    <a:lumOff val="5000"/>
                  </a:schemeClr>
                </a:solidFill>
              </a:rPr>
              <a:t> GANTT CHART </a:t>
            </a:r>
            <a:r>
              <a:rPr lang="tr-TR" altLang="en-US" dirty="0" err="1">
                <a:solidFill>
                  <a:schemeClr val="tx1">
                    <a:lumMod val="95000"/>
                    <a:lumOff val="5000"/>
                  </a:schemeClr>
                </a:solidFill>
              </a:rPr>
              <a:t>via</a:t>
            </a:r>
            <a:r>
              <a:rPr lang="tr-TR" altLang="en-US" dirty="0">
                <a:solidFill>
                  <a:schemeClr val="tx1">
                    <a:lumMod val="95000"/>
                    <a:lumOff val="5000"/>
                  </a:schemeClr>
                </a:solidFill>
              </a:rPr>
              <a:t> MS PROJECT: </a:t>
            </a:r>
            <a:r>
              <a:rPr lang="tr-TR" altLang="en-US" dirty="0">
                <a:solidFill>
                  <a:schemeClr val="tx1">
                    <a:lumMod val="95000"/>
                    <a:lumOff val="5000"/>
                  </a:schemeClr>
                </a:solidFill>
                <a:hlinkClick r:id="rId2"/>
              </a:rPr>
              <a:t>https://www.youtube.com/watch?v=sSS1tu1yQ-Q</a:t>
            </a:r>
            <a:r>
              <a:rPr lang="tr-TR" altLang="en-US" dirty="0">
                <a:solidFill>
                  <a:schemeClr val="tx1">
                    <a:lumMod val="95000"/>
                    <a:lumOff val="5000"/>
                  </a:schemeClr>
                </a:solidFill>
              </a:rPr>
              <a:t/>
            </a:r>
            <a:br>
              <a:rPr lang="tr-TR" altLang="en-US" dirty="0">
                <a:solidFill>
                  <a:schemeClr val="tx1">
                    <a:lumMod val="95000"/>
                    <a:lumOff val="5000"/>
                  </a:schemeClr>
                </a:solidFill>
              </a:rPr>
            </a:br>
            <a:endParaRPr lang="en-US" dirty="0">
              <a:solidFill>
                <a:schemeClr val="tx1">
                  <a:lumMod val="95000"/>
                  <a:lumOff val="5000"/>
                </a:schemeClr>
              </a:solidFill>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4" name="Picture 2"/>
          <p:cNvPicPr>
            <a:picLocks noChangeAspect="1" noChangeArrowheads="1"/>
          </p:cNvPicPr>
          <p:nvPr/>
        </p:nvPicPr>
        <p:blipFill>
          <a:blip r:embed="rId2"/>
          <a:srcRect/>
          <a:stretch>
            <a:fillRect/>
          </a:stretch>
        </p:blipFill>
        <p:spPr bwMode="auto">
          <a:xfrm>
            <a:off x="1501380" y="4040981"/>
            <a:ext cx="2736056" cy="1400175"/>
          </a:xfrm>
          <a:prstGeom prst="rect">
            <a:avLst/>
          </a:prstGeom>
          <a:noFill/>
          <a:ln w="9525">
            <a:noFill/>
            <a:miter lim="800000"/>
            <a:headEnd/>
            <a:tailEnd/>
          </a:ln>
        </p:spPr>
      </p:pic>
      <p:pic>
        <p:nvPicPr>
          <p:cNvPr id="66565" name="Picture 3"/>
          <p:cNvPicPr>
            <a:picLocks noChangeAspect="1" noChangeArrowheads="1"/>
          </p:cNvPicPr>
          <p:nvPr/>
        </p:nvPicPr>
        <p:blipFill>
          <a:blip r:embed="rId3"/>
          <a:srcRect/>
          <a:stretch>
            <a:fillRect/>
          </a:stretch>
        </p:blipFill>
        <p:spPr bwMode="auto">
          <a:xfrm>
            <a:off x="3499247" y="1765697"/>
            <a:ext cx="4194572" cy="2489597"/>
          </a:xfrm>
          <a:prstGeom prst="rect">
            <a:avLst/>
          </a:prstGeom>
          <a:noFill/>
          <a:ln w="9525">
            <a:noFill/>
            <a:miter lim="800000"/>
            <a:headEnd/>
            <a:tailEnd/>
          </a:ln>
        </p:spPr>
      </p:pic>
      <p:sp>
        <p:nvSpPr>
          <p:cNvPr id="8" name="Text Placeholder 2">
            <a:extLst>
              <a:ext uri="{FF2B5EF4-FFF2-40B4-BE49-F238E27FC236}">
                <a16:creationId xmlns:a16="http://schemas.microsoft.com/office/drawing/2014/main" xmlns="" id="{4453EDB2-2649-4B43-B5E1-135495473477}"/>
              </a:ext>
            </a:extLst>
          </p:cNvPr>
          <p:cNvSpPr txBox="1">
            <a:spLocks/>
          </p:cNvSpPr>
          <p:nvPr/>
        </p:nvSpPr>
        <p:spPr>
          <a:xfrm>
            <a:off x="184150" y="5823328"/>
            <a:ext cx="8775700" cy="74374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Precedence Diagramming Method (PDM)</a:t>
            </a:r>
          </a:p>
        </p:txBody>
      </p:sp>
      <p:sp>
        <p:nvSpPr>
          <p:cNvPr id="6" name="Title 7">
            <a:extLst>
              <a:ext uri="{FF2B5EF4-FFF2-40B4-BE49-F238E27FC236}">
                <a16:creationId xmlns:a16="http://schemas.microsoft.com/office/drawing/2014/main" xmlns="" id="{DAB9683D-86BA-4B8B-8CB7-6F661E86F329}"/>
              </a:ext>
            </a:extLst>
          </p:cNvPr>
          <p:cNvSpPr txBox="1">
            <a:spLocks/>
          </p:cNvSpPr>
          <p:nvPr/>
        </p:nvSpPr>
        <p:spPr>
          <a:xfrm>
            <a:off x="351236" y="382658"/>
            <a:ext cx="7967074"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FF0000"/>
                </a:solidFill>
              </a:rPr>
              <a:t>USING ACTIVITY NETWORKS FOR SCHEDULING </a:t>
            </a:r>
            <a:r>
              <a:rPr lang="en-US" sz="3200" b="1" dirty="0"/>
              <a:t>  </a:t>
            </a:r>
          </a:p>
        </p:txBody>
      </p:sp>
    </p:spTree>
    <p:extLst>
      <p:ext uri="{BB962C8B-B14F-4D97-AF65-F5344CB8AC3E}">
        <p14:creationId xmlns:p14="http://schemas.microsoft.com/office/powerpoint/2010/main" val="369981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0152" y="1435102"/>
            <a:ext cx="9144000" cy="4462760"/>
          </a:xfrm>
          <a:prstGeom prst="rect">
            <a:avLst/>
          </a:prstGeom>
          <a:noFill/>
          <a:ln w="9525">
            <a:noFill/>
            <a:miter lim="800000"/>
            <a:headEnd/>
            <a:tailEnd/>
          </a:ln>
          <a:effectLst/>
        </p:spPr>
        <p:txBody>
          <a:bodyPr wrap="square">
            <a:spAutoFit/>
          </a:bodyPr>
          <a:lstStyle/>
          <a:p>
            <a:pPr marL="219075" marR="0" lvl="0" indent="-21907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Activity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specific task or set of tasks that is part of the scope of a project</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Path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sequence of activities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Event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Beginning and End of activity</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Late Start time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Early Start time -----FORWARD PASS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Late Finish time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Early Finish time ---BACKWARD PASS</a:t>
            </a:r>
          </a:p>
          <a:p>
            <a:pPr marL="219075" marR="0" lvl="0" indent="-21907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Slack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Amount of play in the system;</a:t>
            </a:r>
          </a:p>
          <a:p>
            <a:pPr marL="219075" marR="0" lvl="0" indent="-21907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critical path time and time required for a given path.</a:t>
            </a:r>
          </a:p>
          <a:p>
            <a:pPr marL="219075" marR="0" lvl="0" indent="-219075"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=LS-ES or LF-EF</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Crashing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reducing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overall time required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complete project</a:t>
            </a:r>
          </a:p>
          <a:p>
            <a:pPr marL="561975" marR="0" lvl="1" indent="-2190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1" u="none" strike="noStrike" kern="1200" cap="none" spc="0" normalizeH="0" baseline="0" noProof="0" dirty="0">
                <a:ln>
                  <a:noFill/>
                </a:ln>
                <a:solidFill>
                  <a:srgbClr val="00B0F0"/>
                </a:solidFill>
                <a:effectLst/>
                <a:uLnTx/>
                <a:uFillTx/>
                <a:latin typeface="Calibri" panose="020F0502020204030204"/>
                <a:ea typeface="+mn-ea"/>
                <a:cs typeface="+mn-cs"/>
              </a:rPr>
              <a:t>It includes the cost of additional resources to complete the project in less time.</a:t>
            </a:r>
          </a:p>
        </p:txBody>
      </p:sp>
      <p:sp>
        <p:nvSpPr>
          <p:cNvPr id="7" name="Text Placeholder 2">
            <a:extLst>
              <a:ext uri="{FF2B5EF4-FFF2-40B4-BE49-F238E27FC236}">
                <a16:creationId xmlns:a16="http://schemas.microsoft.com/office/drawing/2014/main" xmlns="" id="{7CCC7475-A688-493C-AEBE-D9311A40E192}"/>
              </a:ext>
            </a:extLst>
          </p:cNvPr>
          <p:cNvSpPr txBox="1">
            <a:spLocks/>
          </p:cNvSpPr>
          <p:nvPr/>
        </p:nvSpPr>
        <p:spPr>
          <a:xfrm>
            <a:off x="184150" y="343628"/>
            <a:ext cx="8775700" cy="74374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Precedence Diagramming Method (PDM)</a:t>
            </a:r>
          </a:p>
        </p:txBody>
      </p:sp>
    </p:spTree>
    <p:extLst>
      <p:ext uri="{BB962C8B-B14F-4D97-AF65-F5344CB8AC3E}">
        <p14:creationId xmlns:p14="http://schemas.microsoft.com/office/powerpoint/2010/main" val="119519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C8FBB31A-7B0F-4E2F-AF06-B0B3BA98077A}"/>
              </a:ext>
            </a:extLst>
          </p:cNvPr>
          <p:cNvSpPr>
            <a:spLocks noGrp="1"/>
          </p:cNvSpPr>
          <p:nvPr>
            <p:ph type="body" sz="quarter" idx="13"/>
          </p:nvPr>
        </p:nvSpPr>
        <p:spPr>
          <a:xfrm>
            <a:off x="1374706" y="2563262"/>
            <a:ext cx="6675237" cy="1731476"/>
          </a:xfrm>
        </p:spPr>
        <p:txBody>
          <a:bodyPr/>
          <a:lstStyle/>
          <a:p>
            <a:pPr algn="ctr"/>
            <a:r>
              <a:rPr lang="tr-TR" sz="10350" dirty="0">
                <a:solidFill>
                  <a:srgbClr val="FF0000"/>
                </a:solidFill>
              </a:rPr>
              <a:t>EXAMPLE</a:t>
            </a:r>
            <a:r>
              <a:rPr lang="en-US" sz="10350" dirty="0">
                <a:solidFill>
                  <a:srgbClr val="FF0000"/>
                </a:solidFill>
              </a:rPr>
              <a:t> 1</a:t>
            </a:r>
            <a:endParaRPr lang="tr-TR" sz="10350" dirty="0">
              <a:solidFill>
                <a:srgbClr val="FF0000"/>
              </a:solidFill>
            </a:endParaRPr>
          </a:p>
        </p:txBody>
      </p:sp>
    </p:spTree>
    <p:extLst>
      <p:ext uri="{BB962C8B-B14F-4D97-AF65-F5344CB8AC3E}">
        <p14:creationId xmlns:p14="http://schemas.microsoft.com/office/powerpoint/2010/main" val="318158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stages</a:t>
            </a:r>
          </a:p>
        </p:txBody>
      </p:sp>
      <p:sp>
        <p:nvSpPr>
          <p:cNvPr id="3" name="Content Placeholder 2"/>
          <p:cNvSpPr>
            <a:spLocks noGrp="1"/>
          </p:cNvSpPr>
          <p:nvPr>
            <p:ph idx="1"/>
          </p:nvPr>
        </p:nvSpPr>
        <p:spPr>
          <a:xfrm>
            <a:off x="336177" y="1600200"/>
            <a:ext cx="8538882" cy="4585447"/>
          </a:xfrm>
        </p:spPr>
        <p:txBody>
          <a:bodyPr/>
          <a:lstStyle/>
          <a:p>
            <a:pPr algn="just"/>
            <a:r>
              <a:rPr lang="en-US" b="1" dirty="0">
                <a:solidFill>
                  <a:schemeClr val="accent1"/>
                </a:solidFill>
              </a:rPr>
              <a:t>You will start to planning at the proposal stage</a:t>
            </a:r>
            <a:r>
              <a:rPr lang="en-US" dirty="0"/>
              <a:t> (</a:t>
            </a:r>
            <a:r>
              <a:rPr lang="en-US" sz="1800" i="1" dirty="0"/>
              <a:t>when you are bidding for a contract to develop a software system</a:t>
            </a:r>
            <a:r>
              <a:rPr lang="en-US" dirty="0"/>
              <a:t>). </a:t>
            </a:r>
          </a:p>
          <a:p>
            <a:pPr algn="just"/>
            <a:r>
              <a:rPr lang="en-US" dirty="0"/>
              <a:t>During the project startup phase, </a:t>
            </a:r>
            <a:r>
              <a:rPr lang="en-US" u="sng" dirty="0">
                <a:solidFill>
                  <a:schemeClr val="accent1"/>
                </a:solidFill>
              </a:rPr>
              <a:t>you have to plan:</a:t>
            </a:r>
            <a:endParaRPr lang="en-US" dirty="0"/>
          </a:p>
          <a:p>
            <a:pPr lvl="1" algn="just"/>
            <a:r>
              <a:rPr lang="en-US" u="sng" dirty="0">
                <a:solidFill>
                  <a:schemeClr val="accent1"/>
                </a:solidFill>
              </a:rPr>
              <a:t>who will work</a:t>
            </a:r>
            <a:r>
              <a:rPr lang="en-US" dirty="0"/>
              <a:t> on the project,</a:t>
            </a:r>
          </a:p>
          <a:p>
            <a:pPr lvl="1" algn="just"/>
            <a:r>
              <a:rPr lang="en-US" dirty="0"/>
              <a:t>how the project will be </a:t>
            </a:r>
            <a:r>
              <a:rPr lang="en-US" u="sng" dirty="0">
                <a:solidFill>
                  <a:schemeClr val="accent1"/>
                </a:solidFill>
              </a:rPr>
              <a:t>broken down into increments</a:t>
            </a:r>
            <a:r>
              <a:rPr lang="en-US" dirty="0"/>
              <a:t>, </a:t>
            </a:r>
          </a:p>
          <a:p>
            <a:pPr lvl="1" algn="just"/>
            <a:r>
              <a:rPr lang="en-US" dirty="0"/>
              <a:t>how </a:t>
            </a:r>
            <a:r>
              <a:rPr lang="en-US" u="sng" dirty="0">
                <a:solidFill>
                  <a:schemeClr val="accent1"/>
                </a:solidFill>
              </a:rPr>
              <a:t>resources will be allocated</a:t>
            </a:r>
            <a:r>
              <a:rPr lang="en-US" dirty="0"/>
              <a:t> across your company, etc. </a:t>
            </a:r>
          </a:p>
          <a:p>
            <a:pPr algn="just"/>
            <a:r>
              <a:rPr lang="en-US" dirty="0">
                <a:highlight>
                  <a:srgbClr val="FFFF00"/>
                </a:highlight>
              </a:rPr>
              <a:t>Periodically entire the project</a:t>
            </a:r>
            <a:r>
              <a:rPr lang="en-US" dirty="0">
                <a:solidFill>
                  <a:schemeClr val="tx1"/>
                </a:solidFill>
                <a:highlight>
                  <a:srgbClr val="FFFF00"/>
                </a:highlight>
              </a:rPr>
              <a:t>, </a:t>
            </a:r>
            <a:r>
              <a:rPr lang="en-US" b="1" u="sng" dirty="0">
                <a:solidFill>
                  <a:srgbClr val="FF0000"/>
                </a:solidFill>
                <a:highlight>
                  <a:srgbClr val="FFFF00"/>
                </a:highlight>
              </a:rPr>
              <a:t>you may need to modify your plan</a:t>
            </a:r>
            <a:r>
              <a:rPr lang="en-US" dirty="0">
                <a:highlight>
                  <a:srgbClr val="FFFF00"/>
                </a:highlight>
              </a:rPr>
              <a:t> in the light of experience gained and information from monitoring works. </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Placeholder 2"/>
          <p:cNvSpPr>
            <a:spLocks noGrp="1"/>
          </p:cNvSpPr>
          <p:nvPr>
            <p:ph type="body" sz="quarter" idx="13"/>
          </p:nvPr>
        </p:nvSpPr>
        <p:spPr>
          <a:xfrm>
            <a:off x="642521" y="51515"/>
            <a:ext cx="7928369" cy="679345"/>
          </a:xfrm>
        </p:spPr>
        <p:txBody>
          <a:bodyPr/>
          <a:lstStyle/>
          <a:p>
            <a:pPr algn="ctr"/>
            <a:r>
              <a:rPr lang="en-US" sz="2800" dirty="0">
                <a:solidFill>
                  <a:srgbClr val="FF0000"/>
                </a:solidFill>
              </a:rPr>
              <a:t>Network Example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7656273"/>
              </p:ext>
            </p:extLst>
          </p:nvPr>
        </p:nvGraphicFramePr>
        <p:xfrm>
          <a:off x="642519" y="500918"/>
          <a:ext cx="7579217" cy="2661155"/>
        </p:xfrm>
        <a:graphic>
          <a:graphicData uri="http://schemas.openxmlformats.org/drawingml/2006/table">
            <a:tbl>
              <a:tblPr/>
              <a:tblGrid>
                <a:gridCol w="1086233">
                  <a:extLst>
                    <a:ext uri="{9D8B030D-6E8A-4147-A177-3AD203B41FA5}">
                      <a16:colId xmlns:a16="http://schemas.microsoft.com/office/drawing/2014/main" xmlns="" val="20000"/>
                    </a:ext>
                  </a:extLst>
                </a:gridCol>
                <a:gridCol w="3449931">
                  <a:extLst>
                    <a:ext uri="{9D8B030D-6E8A-4147-A177-3AD203B41FA5}">
                      <a16:colId xmlns:a16="http://schemas.microsoft.com/office/drawing/2014/main" xmlns="" val="20001"/>
                    </a:ext>
                  </a:extLst>
                </a:gridCol>
                <a:gridCol w="1700519">
                  <a:extLst>
                    <a:ext uri="{9D8B030D-6E8A-4147-A177-3AD203B41FA5}">
                      <a16:colId xmlns:a16="http://schemas.microsoft.com/office/drawing/2014/main" xmlns="" val="20002"/>
                    </a:ext>
                  </a:extLst>
                </a:gridCol>
                <a:gridCol w="1342534">
                  <a:extLst>
                    <a:ext uri="{9D8B030D-6E8A-4147-A177-3AD203B41FA5}">
                      <a16:colId xmlns:a16="http://schemas.microsoft.com/office/drawing/2014/main" xmlns="" val="20003"/>
                    </a:ext>
                  </a:extLst>
                </a:gridCol>
              </a:tblGrid>
              <a:tr h="415066">
                <a:tc>
                  <a:txBody>
                    <a:bodyPr/>
                    <a:lstStyle/>
                    <a:p>
                      <a:pPr marL="0" marR="0">
                        <a:spcBef>
                          <a:spcPts val="0"/>
                        </a:spcBef>
                        <a:spcAft>
                          <a:spcPts val="0"/>
                        </a:spcAft>
                      </a:pPr>
                      <a:r>
                        <a:rPr lang="en-US" sz="1600" b="1">
                          <a:solidFill>
                            <a:srgbClr val="FFFFFF"/>
                          </a:solidFill>
                          <a:latin typeface="+mj-lt"/>
                          <a:ea typeface="Times New Roman"/>
                          <a:cs typeface="Times New Roman"/>
                        </a:rPr>
                        <a:t>Activity</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Description</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Activity</a:t>
                      </a:r>
                      <a:endParaRPr lang="en-US" sz="1600" dirty="0">
                        <a:latin typeface="+mj-lt"/>
                        <a:ea typeface="Times New Roman"/>
                        <a:cs typeface="Times New Roman"/>
                      </a:endParaRPr>
                    </a:p>
                    <a:p>
                      <a:pPr marL="0" marR="0">
                        <a:spcBef>
                          <a:spcPts val="0"/>
                        </a:spcBef>
                        <a:spcAft>
                          <a:spcPts val="0"/>
                        </a:spcAft>
                      </a:pPr>
                      <a:r>
                        <a:rPr lang="en-US" sz="1600" b="1" dirty="0">
                          <a:solidFill>
                            <a:srgbClr val="FFFFFF"/>
                          </a:solidFill>
                          <a:latin typeface="+mj-lt"/>
                          <a:ea typeface="Times New Roman"/>
                          <a:cs typeface="Times New Roman"/>
                        </a:rPr>
                        <a:t>Predecessor</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Duration (Weeks)</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56422">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A</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Scope documentation</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latin typeface="+mj-lt"/>
                          <a:ea typeface="Times New Roman"/>
                          <a:cs typeface="Times New Roman"/>
                        </a:rPr>
                        <a:t>2</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3636">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B</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Project planning</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A</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3</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2"/>
                  </a:ext>
                </a:extLst>
              </a:tr>
              <a:tr h="987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C</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Buy materials</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B</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8</a:t>
                      </a:r>
                    </a:p>
                  </a:txBody>
                  <a:tcPr marL="51435" marR="51435" marT="0" marB="0">
                    <a:lnL>
                      <a:noFill/>
                    </a:lnL>
                    <a:lnR>
                      <a:noFill/>
                    </a:lnR>
                    <a:lnT>
                      <a:noFill/>
                    </a:lnT>
                    <a:lnB>
                      <a:noFill/>
                    </a:lnB>
                  </a:tcPr>
                </a:tc>
                <a:extLst>
                  <a:ext uri="{0D108BD9-81ED-4DB2-BD59-A6C34878D82A}">
                    <a16:rowId xmlns:a16="http://schemas.microsoft.com/office/drawing/2014/main" xmlns="" val="10003"/>
                  </a:ext>
                </a:extLst>
              </a:tr>
              <a:tr h="1721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D</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design</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C</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3</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4"/>
                  </a:ext>
                </a:extLst>
              </a:tr>
              <a:tr h="19911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E</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analysis</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C</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6</a:t>
                      </a:r>
                    </a:p>
                  </a:txBody>
                  <a:tcPr marL="51435" marR="51435" marT="0" marB="0">
                    <a:lnL>
                      <a:noFill/>
                    </a:lnL>
                    <a:lnR>
                      <a:noFill/>
                    </a:lnR>
                    <a:lnT>
                      <a:noFill/>
                    </a:lnT>
                    <a:lnB>
                      <a:noFill/>
                    </a:lnB>
                  </a:tcPr>
                </a:tc>
                <a:extLst>
                  <a:ext uri="{0D108BD9-81ED-4DB2-BD59-A6C34878D82A}">
                    <a16:rowId xmlns:a16="http://schemas.microsoft.com/office/drawing/2014/main" xmlns="" val="10005"/>
                  </a:ext>
                </a:extLst>
              </a:tr>
              <a:tr h="232932">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F</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implementation</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D, E</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5</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6"/>
                  </a:ext>
                </a:extLst>
              </a:tr>
              <a:tr h="1721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G</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Testing of prototype</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F</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4</a:t>
                      </a:r>
                    </a:p>
                  </a:txBody>
                  <a:tcPr marL="51435" marR="51435" marT="0" marB="0">
                    <a:lnL>
                      <a:noFill/>
                    </a:lnL>
                    <a:lnR>
                      <a:noFill/>
                    </a:lnR>
                    <a:lnT>
                      <a:noFill/>
                    </a:lnT>
                    <a:lnB>
                      <a:noFill/>
                    </a:lnB>
                  </a:tcPr>
                </a:tc>
                <a:extLst>
                  <a:ext uri="{0D108BD9-81ED-4DB2-BD59-A6C34878D82A}">
                    <a16:rowId xmlns:a16="http://schemas.microsoft.com/office/drawing/2014/main" xmlns="" val="10007"/>
                  </a:ext>
                </a:extLst>
              </a:tr>
              <a:tr h="344217">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H</a:t>
                      </a:r>
                      <a:endParaRPr lang="en-US" sz="1600" dirty="0">
                        <a:latin typeface="+mj-lt"/>
                        <a:ea typeface="Times New Roman"/>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Presenting prototype to customer</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G</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2</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8"/>
                  </a:ext>
                </a:extLst>
              </a:tr>
            </a:tbl>
          </a:graphicData>
        </a:graphic>
      </p:graphicFrame>
      <p:pic>
        <p:nvPicPr>
          <p:cNvPr id="4" name="Picture 2">
            <a:extLst>
              <a:ext uri="{FF2B5EF4-FFF2-40B4-BE49-F238E27FC236}">
                <a16:creationId xmlns:a16="http://schemas.microsoft.com/office/drawing/2014/main" xmlns="" id="{F8641BFB-0B9B-49A5-BC81-6ED727D1709A}"/>
              </a:ext>
            </a:extLst>
          </p:cNvPr>
          <p:cNvPicPr>
            <a:picLocks noChangeAspect="1" noChangeArrowheads="1"/>
          </p:cNvPicPr>
          <p:nvPr/>
        </p:nvPicPr>
        <p:blipFill>
          <a:blip r:embed="rId2"/>
          <a:srcRect/>
          <a:stretch>
            <a:fillRect/>
          </a:stretch>
        </p:blipFill>
        <p:spPr bwMode="auto">
          <a:xfrm>
            <a:off x="348359" y="3126660"/>
            <a:ext cx="8536027" cy="3386896"/>
          </a:xfrm>
          <a:prstGeom prst="rect">
            <a:avLst/>
          </a:prstGeom>
          <a:noFill/>
          <a:ln w="9525">
            <a:noFill/>
            <a:miter lim="800000"/>
            <a:headEnd/>
            <a:tailEnd/>
          </a:ln>
        </p:spPr>
      </p:pic>
      <p:sp>
        <p:nvSpPr>
          <p:cNvPr id="5" name="TextBox 113">
            <a:extLst>
              <a:ext uri="{FF2B5EF4-FFF2-40B4-BE49-F238E27FC236}">
                <a16:creationId xmlns:a16="http://schemas.microsoft.com/office/drawing/2014/main" xmlns="" id="{04BDDA34-7B3D-4A6E-B9A2-21A67C563B7D}"/>
              </a:ext>
            </a:extLst>
          </p:cNvPr>
          <p:cNvSpPr txBox="1">
            <a:spLocks noChangeArrowheads="1"/>
          </p:cNvSpPr>
          <p:nvPr/>
        </p:nvSpPr>
        <p:spPr bwMode="auto">
          <a:xfrm>
            <a:off x="5896957" y="6211669"/>
            <a:ext cx="3247043"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Slack: 3 weeks (16-13) or (19-16)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Critical Path: A-B-C-E-F-G-H</a:t>
            </a:r>
          </a:p>
        </p:txBody>
      </p:sp>
      <p:sp>
        <p:nvSpPr>
          <p:cNvPr id="2" name="Oval 1">
            <a:extLst>
              <a:ext uri="{FF2B5EF4-FFF2-40B4-BE49-F238E27FC236}">
                <a16:creationId xmlns:a16="http://schemas.microsoft.com/office/drawing/2014/main" xmlns="" id="{AB4D7213-9773-4C0D-8B71-82239C90D062}"/>
              </a:ext>
            </a:extLst>
          </p:cNvPr>
          <p:cNvSpPr/>
          <p:nvPr/>
        </p:nvSpPr>
        <p:spPr>
          <a:xfrm>
            <a:off x="553793" y="5299656"/>
            <a:ext cx="1210614" cy="12878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DF6D7180-F58A-4411-9666-C620AA85DDFA}"/>
              </a:ext>
            </a:extLst>
          </p:cNvPr>
          <p:cNvSpPr/>
          <p:nvPr/>
        </p:nvSpPr>
        <p:spPr>
          <a:xfrm>
            <a:off x="4885899" y="3269637"/>
            <a:ext cx="368489" cy="4630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xmlns="" id="{0218A172-179F-4BDB-B2D4-CFB272CB4721}"/>
              </a:ext>
            </a:extLst>
          </p:cNvPr>
          <p:cNvSpPr/>
          <p:nvPr/>
        </p:nvSpPr>
        <p:spPr>
          <a:xfrm>
            <a:off x="4606705" y="5598855"/>
            <a:ext cx="368489" cy="4630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xmlns="" id="{B325E797-3296-4EF0-AE01-3A3D6472439E}"/>
              </a:ext>
            </a:extLst>
          </p:cNvPr>
          <p:cNvSpPr/>
          <p:nvPr/>
        </p:nvSpPr>
        <p:spPr>
          <a:xfrm>
            <a:off x="5731123" y="3429000"/>
            <a:ext cx="368489" cy="351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xmlns="" id="{0218430C-E4AA-4A5C-825B-68E0A8E326F3}"/>
              </a:ext>
            </a:extLst>
          </p:cNvPr>
          <p:cNvCxnSpPr>
            <a:cxnSpLocks/>
            <a:endCxn id="10" idx="2"/>
          </p:cNvCxnSpPr>
          <p:nvPr/>
        </p:nvCxnSpPr>
        <p:spPr>
          <a:xfrm>
            <a:off x="5320566" y="3501150"/>
            <a:ext cx="410557" cy="103578"/>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xmlns="" id="{EA90FCA8-96B2-4322-87EB-22E6669D9686}"/>
              </a:ext>
            </a:extLst>
          </p:cNvPr>
          <p:cNvCxnSpPr>
            <a:cxnSpLocks/>
            <a:endCxn id="10" idx="2"/>
          </p:cNvCxnSpPr>
          <p:nvPr/>
        </p:nvCxnSpPr>
        <p:spPr>
          <a:xfrm flipV="1">
            <a:off x="4993605" y="3604728"/>
            <a:ext cx="737518" cy="1994128"/>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xmlns="" id="{1C28D190-292C-4A9C-BDF6-9D4B299962B8}"/>
              </a:ext>
            </a:extLst>
          </p:cNvPr>
          <p:cNvSpPr txBox="1"/>
          <p:nvPr/>
        </p:nvSpPr>
        <p:spPr>
          <a:xfrm>
            <a:off x="5166769" y="3167632"/>
            <a:ext cx="6519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Max</a:t>
            </a:r>
          </a:p>
        </p:txBody>
      </p:sp>
      <p:sp>
        <p:nvSpPr>
          <p:cNvPr id="6" name="Rectangle 5">
            <a:extLst>
              <a:ext uri="{FF2B5EF4-FFF2-40B4-BE49-F238E27FC236}">
                <a16:creationId xmlns:a16="http://schemas.microsoft.com/office/drawing/2014/main" xmlns="" id="{3F40CBC6-0111-4BDB-8EFF-9CEEE1E72E8C}"/>
              </a:ext>
            </a:extLst>
          </p:cNvPr>
          <p:cNvSpPr/>
          <p:nvPr/>
        </p:nvSpPr>
        <p:spPr>
          <a:xfrm>
            <a:off x="7312064" y="5655240"/>
            <a:ext cx="1589859" cy="369332"/>
          </a:xfrm>
          <a:prstGeom prst="rect">
            <a:avLst/>
          </a:prstGeom>
        </p:spPr>
        <p:txBody>
          <a:bodyPr wrap="none">
            <a:spAutoFit/>
          </a:bodyPr>
          <a:lstStyle/>
          <a:p>
            <a:r>
              <a:rPr lang="en-US" dirty="0">
                <a:solidFill>
                  <a:prstClr val="black"/>
                </a:solidFill>
              </a:rPr>
              <a:t>=LS-ES or LF-EF</a:t>
            </a:r>
            <a:endParaRPr lang="en-US" dirty="0"/>
          </a:p>
        </p:txBody>
      </p:sp>
      <p:cxnSp>
        <p:nvCxnSpPr>
          <p:cNvPr id="24" name="Düz Ok Bağlayıcısı 23">
            <a:extLst>
              <a:ext uri="{FF2B5EF4-FFF2-40B4-BE49-F238E27FC236}">
                <a16:creationId xmlns:a16="http://schemas.microsoft.com/office/drawing/2014/main" xmlns="" id="{8FC9977A-5AB2-4850-A42F-6861F280EEDD}"/>
              </a:ext>
            </a:extLst>
          </p:cNvPr>
          <p:cNvCxnSpPr>
            <a:cxnSpLocks/>
          </p:cNvCxnSpPr>
          <p:nvPr/>
        </p:nvCxnSpPr>
        <p:spPr>
          <a:xfrm>
            <a:off x="693471" y="3564066"/>
            <a:ext cx="55232" cy="492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xmlns="" id="{66958A20-8D2E-468F-A92B-323FB590BA83}"/>
              </a:ext>
            </a:extLst>
          </p:cNvPr>
          <p:cNvCxnSpPr/>
          <p:nvPr/>
        </p:nvCxnSpPr>
        <p:spPr>
          <a:xfrm flipV="1">
            <a:off x="920537" y="3564066"/>
            <a:ext cx="159560" cy="58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Dikdörtgen 29">
            <a:extLst>
              <a:ext uri="{FF2B5EF4-FFF2-40B4-BE49-F238E27FC236}">
                <a16:creationId xmlns:a16="http://schemas.microsoft.com/office/drawing/2014/main" xmlns="" id="{216EC230-84FA-4BD2-9D5C-59389C7B88BB}"/>
              </a:ext>
            </a:extLst>
          </p:cNvPr>
          <p:cNvSpPr/>
          <p:nvPr/>
        </p:nvSpPr>
        <p:spPr>
          <a:xfrm>
            <a:off x="2138003" y="5842337"/>
            <a:ext cx="844462" cy="369332"/>
          </a:xfrm>
          <a:prstGeom prst="rect">
            <a:avLst/>
          </a:prstGeom>
        </p:spPr>
        <p:txBody>
          <a:bodyPr wrap="none">
            <a:spAutoFit/>
          </a:bodyPr>
          <a:lstStyle/>
          <a:p>
            <a:r>
              <a:rPr lang="en-US" dirty="0">
                <a:solidFill>
                  <a:srgbClr val="FF0000"/>
                </a:solidFill>
                <a:sym typeface="Wingdings" panose="05000000000000000000" pitchFamily="2" charset="2"/>
              </a:rPr>
              <a:t>EFES</a:t>
            </a:r>
            <a:endParaRPr lang="en-US" dirty="0"/>
          </a:p>
        </p:txBody>
      </p:sp>
    </p:spTree>
    <p:extLst>
      <p:ext uri="{BB962C8B-B14F-4D97-AF65-F5344CB8AC3E}">
        <p14:creationId xmlns:p14="http://schemas.microsoft.com/office/powerpoint/2010/main" val="1515440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Placeholder 2"/>
          <p:cNvSpPr>
            <a:spLocks noGrp="1"/>
          </p:cNvSpPr>
          <p:nvPr>
            <p:ph type="body" sz="quarter" idx="13"/>
          </p:nvPr>
        </p:nvSpPr>
        <p:spPr>
          <a:xfrm>
            <a:off x="642521" y="51515"/>
            <a:ext cx="7928369" cy="679345"/>
          </a:xfrm>
        </p:spPr>
        <p:txBody>
          <a:bodyPr/>
          <a:lstStyle/>
          <a:p>
            <a:pPr algn="ctr"/>
            <a:r>
              <a:rPr lang="en-US" sz="2800" dirty="0">
                <a:solidFill>
                  <a:srgbClr val="FF0000"/>
                </a:solidFill>
              </a:rPr>
              <a:t>Network Example </a:t>
            </a:r>
            <a:endParaRPr lang="en-US" sz="2800" dirty="0"/>
          </a:p>
        </p:txBody>
      </p:sp>
      <p:graphicFrame>
        <p:nvGraphicFramePr>
          <p:cNvPr id="8" name="Table 7"/>
          <p:cNvGraphicFramePr>
            <a:graphicFrameLocks noGrp="1"/>
          </p:cNvGraphicFramePr>
          <p:nvPr/>
        </p:nvGraphicFramePr>
        <p:xfrm>
          <a:off x="642519" y="500918"/>
          <a:ext cx="7579217" cy="2661155"/>
        </p:xfrm>
        <a:graphic>
          <a:graphicData uri="http://schemas.openxmlformats.org/drawingml/2006/table">
            <a:tbl>
              <a:tblPr/>
              <a:tblGrid>
                <a:gridCol w="1086233">
                  <a:extLst>
                    <a:ext uri="{9D8B030D-6E8A-4147-A177-3AD203B41FA5}">
                      <a16:colId xmlns:a16="http://schemas.microsoft.com/office/drawing/2014/main" xmlns="" val="20000"/>
                    </a:ext>
                  </a:extLst>
                </a:gridCol>
                <a:gridCol w="3449931">
                  <a:extLst>
                    <a:ext uri="{9D8B030D-6E8A-4147-A177-3AD203B41FA5}">
                      <a16:colId xmlns:a16="http://schemas.microsoft.com/office/drawing/2014/main" xmlns="" val="20001"/>
                    </a:ext>
                  </a:extLst>
                </a:gridCol>
                <a:gridCol w="1700519">
                  <a:extLst>
                    <a:ext uri="{9D8B030D-6E8A-4147-A177-3AD203B41FA5}">
                      <a16:colId xmlns:a16="http://schemas.microsoft.com/office/drawing/2014/main" xmlns="" val="20002"/>
                    </a:ext>
                  </a:extLst>
                </a:gridCol>
                <a:gridCol w="1342534">
                  <a:extLst>
                    <a:ext uri="{9D8B030D-6E8A-4147-A177-3AD203B41FA5}">
                      <a16:colId xmlns:a16="http://schemas.microsoft.com/office/drawing/2014/main" xmlns="" val="20003"/>
                    </a:ext>
                  </a:extLst>
                </a:gridCol>
              </a:tblGrid>
              <a:tr h="415066">
                <a:tc>
                  <a:txBody>
                    <a:bodyPr/>
                    <a:lstStyle/>
                    <a:p>
                      <a:pPr marL="0" marR="0">
                        <a:spcBef>
                          <a:spcPts val="0"/>
                        </a:spcBef>
                        <a:spcAft>
                          <a:spcPts val="0"/>
                        </a:spcAft>
                      </a:pPr>
                      <a:r>
                        <a:rPr lang="en-US" sz="1600" b="1">
                          <a:solidFill>
                            <a:srgbClr val="FFFFFF"/>
                          </a:solidFill>
                          <a:latin typeface="+mj-lt"/>
                          <a:ea typeface="Times New Roman"/>
                          <a:cs typeface="Times New Roman"/>
                        </a:rPr>
                        <a:t>Activity</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Description</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Activity</a:t>
                      </a:r>
                      <a:endParaRPr lang="en-US" sz="1600" dirty="0">
                        <a:latin typeface="+mj-lt"/>
                        <a:ea typeface="Times New Roman"/>
                        <a:cs typeface="Times New Roman"/>
                      </a:endParaRPr>
                    </a:p>
                    <a:p>
                      <a:pPr marL="0" marR="0">
                        <a:spcBef>
                          <a:spcPts val="0"/>
                        </a:spcBef>
                        <a:spcAft>
                          <a:spcPts val="0"/>
                        </a:spcAft>
                      </a:pPr>
                      <a:r>
                        <a:rPr lang="en-US" sz="1600" b="1" dirty="0">
                          <a:solidFill>
                            <a:srgbClr val="FFFFFF"/>
                          </a:solidFill>
                          <a:latin typeface="+mj-lt"/>
                          <a:ea typeface="Times New Roman"/>
                          <a:cs typeface="Times New Roman"/>
                        </a:rPr>
                        <a:t>Predecessor</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b="1" dirty="0">
                          <a:solidFill>
                            <a:srgbClr val="FFFFFF"/>
                          </a:solidFill>
                          <a:latin typeface="+mj-lt"/>
                          <a:ea typeface="Times New Roman"/>
                          <a:cs typeface="Times New Roman"/>
                        </a:rPr>
                        <a:t>Duration (Weeks)</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56422">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A</a:t>
                      </a: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Scope documentation</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600" dirty="0">
                        <a:latin typeface="+mj-lt"/>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latin typeface="+mj-lt"/>
                          <a:ea typeface="Times New Roman"/>
                          <a:cs typeface="Times New Roman"/>
                        </a:rPr>
                        <a:t>2</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3636">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B</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Project planning</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A</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3</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2"/>
                  </a:ext>
                </a:extLst>
              </a:tr>
              <a:tr h="987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C</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Buy materials</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B</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8</a:t>
                      </a:r>
                    </a:p>
                  </a:txBody>
                  <a:tcPr marL="51435" marR="51435" marT="0" marB="0">
                    <a:lnL>
                      <a:noFill/>
                    </a:lnL>
                    <a:lnR>
                      <a:noFill/>
                    </a:lnR>
                    <a:lnT>
                      <a:noFill/>
                    </a:lnT>
                    <a:lnB>
                      <a:noFill/>
                    </a:lnB>
                  </a:tcPr>
                </a:tc>
                <a:extLst>
                  <a:ext uri="{0D108BD9-81ED-4DB2-BD59-A6C34878D82A}">
                    <a16:rowId xmlns:a16="http://schemas.microsoft.com/office/drawing/2014/main" xmlns="" val="10003"/>
                  </a:ext>
                </a:extLst>
              </a:tr>
              <a:tr h="1721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D</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design</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C</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3</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4"/>
                  </a:ext>
                </a:extLst>
              </a:tr>
              <a:tr h="19911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E</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analysis</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C</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6</a:t>
                      </a:r>
                    </a:p>
                  </a:txBody>
                  <a:tcPr marL="51435" marR="51435" marT="0" marB="0">
                    <a:lnL>
                      <a:noFill/>
                    </a:lnL>
                    <a:lnR>
                      <a:noFill/>
                    </a:lnR>
                    <a:lnT>
                      <a:noFill/>
                    </a:lnT>
                    <a:lnB>
                      <a:noFill/>
                    </a:lnB>
                  </a:tcPr>
                </a:tc>
                <a:extLst>
                  <a:ext uri="{0D108BD9-81ED-4DB2-BD59-A6C34878D82A}">
                    <a16:rowId xmlns:a16="http://schemas.microsoft.com/office/drawing/2014/main" xmlns="" val="10005"/>
                  </a:ext>
                </a:extLst>
              </a:tr>
              <a:tr h="232932">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F</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Prototype implementation</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D, E</a:t>
                      </a:r>
                    </a:p>
                  </a:txBody>
                  <a:tcPr marL="51435" marR="51435" marT="0" marB="0">
                    <a:lnL>
                      <a:noFill/>
                    </a:lnL>
                    <a:lnR>
                      <a:noFill/>
                    </a:lnR>
                    <a:lnT>
                      <a:noFill/>
                    </a:lnT>
                    <a:lnB>
                      <a:noFill/>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5</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xmlns="" val="10006"/>
                  </a:ext>
                </a:extLst>
              </a:tr>
              <a:tr h="172109">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G</a:t>
                      </a:r>
                      <a:endParaRPr lang="en-US" sz="1600" dirty="0">
                        <a:latin typeface="+mj-lt"/>
                        <a:ea typeface="Times New Roman"/>
                        <a:cs typeface="Times New Roman"/>
                      </a:endParaRPr>
                    </a:p>
                  </a:txBody>
                  <a:tcPr marL="51435" marR="51435" marT="0" marB="0">
                    <a:lnL>
                      <a:noFill/>
                    </a:lnL>
                    <a:lnR>
                      <a:noFill/>
                    </a:lnR>
                    <a:lnT>
                      <a:noFill/>
                    </a:lnT>
                    <a:lnB>
                      <a:noFill/>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Testing of prototype</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F</a:t>
                      </a:r>
                    </a:p>
                  </a:txBody>
                  <a:tcPr marL="51435" marR="51435" marT="0" marB="0">
                    <a:lnL>
                      <a:noFill/>
                    </a:lnL>
                    <a:lnR>
                      <a:noFill/>
                    </a:lnR>
                    <a:lnT>
                      <a:noFill/>
                    </a:lnT>
                    <a:lnB>
                      <a:noFill/>
                    </a:lnB>
                  </a:tcPr>
                </a:tc>
                <a:tc>
                  <a:txBody>
                    <a:bodyPr/>
                    <a:lstStyle/>
                    <a:p>
                      <a:pPr marL="0" marR="0" algn="ctr">
                        <a:spcBef>
                          <a:spcPts val="0"/>
                        </a:spcBef>
                        <a:spcAft>
                          <a:spcPts val="0"/>
                        </a:spcAft>
                      </a:pPr>
                      <a:r>
                        <a:rPr lang="en-US" sz="1600" dirty="0">
                          <a:latin typeface="+mj-lt"/>
                          <a:ea typeface="Times New Roman"/>
                          <a:cs typeface="Times New Roman"/>
                        </a:rPr>
                        <a:t>4</a:t>
                      </a:r>
                    </a:p>
                  </a:txBody>
                  <a:tcPr marL="51435" marR="51435" marT="0" marB="0">
                    <a:lnL>
                      <a:noFill/>
                    </a:lnL>
                    <a:lnR>
                      <a:noFill/>
                    </a:lnR>
                    <a:lnT>
                      <a:noFill/>
                    </a:lnT>
                    <a:lnB>
                      <a:noFill/>
                    </a:lnB>
                  </a:tcPr>
                </a:tc>
                <a:extLst>
                  <a:ext uri="{0D108BD9-81ED-4DB2-BD59-A6C34878D82A}">
                    <a16:rowId xmlns:a16="http://schemas.microsoft.com/office/drawing/2014/main" xmlns="" val="10007"/>
                  </a:ext>
                </a:extLst>
              </a:tr>
              <a:tr h="344217">
                <a:tc>
                  <a:txBody>
                    <a:bodyPr/>
                    <a:lstStyle/>
                    <a:p>
                      <a:pPr marL="0" marR="0" algn="ctr">
                        <a:spcBef>
                          <a:spcPts val="0"/>
                        </a:spcBef>
                        <a:spcAft>
                          <a:spcPts val="0"/>
                        </a:spcAft>
                      </a:pPr>
                      <a:r>
                        <a:rPr lang="en-US" sz="1600" b="1" dirty="0">
                          <a:solidFill>
                            <a:srgbClr val="FFFFFF"/>
                          </a:solidFill>
                          <a:latin typeface="+mj-lt"/>
                          <a:ea typeface="Times New Roman"/>
                          <a:cs typeface="Times New Roman"/>
                        </a:rPr>
                        <a:t>H</a:t>
                      </a:r>
                      <a:endParaRPr lang="en-US" sz="1600" dirty="0">
                        <a:latin typeface="+mj-lt"/>
                        <a:ea typeface="Times New Roman"/>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600" dirty="0">
                          <a:latin typeface="+mj-lt"/>
                          <a:ea typeface="Times New Roman"/>
                          <a:cs typeface="Times New Roman"/>
                        </a:rPr>
                        <a:t>Presenting prototype to customer</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G</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600" dirty="0">
                          <a:latin typeface="+mj-lt"/>
                          <a:ea typeface="Times New Roman"/>
                          <a:cs typeface="Times New Roman"/>
                        </a:rPr>
                        <a:t>2</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8"/>
                  </a:ext>
                </a:extLst>
              </a:tr>
            </a:tbl>
          </a:graphicData>
        </a:graphic>
      </p:graphicFrame>
      <p:pic>
        <p:nvPicPr>
          <p:cNvPr id="4" name="Picture 2">
            <a:extLst>
              <a:ext uri="{FF2B5EF4-FFF2-40B4-BE49-F238E27FC236}">
                <a16:creationId xmlns:a16="http://schemas.microsoft.com/office/drawing/2014/main" xmlns="" id="{F8641BFB-0B9B-49A5-BC81-6ED727D1709A}"/>
              </a:ext>
            </a:extLst>
          </p:cNvPr>
          <p:cNvPicPr>
            <a:picLocks noChangeAspect="1" noChangeArrowheads="1"/>
          </p:cNvPicPr>
          <p:nvPr/>
        </p:nvPicPr>
        <p:blipFill>
          <a:blip r:embed="rId2"/>
          <a:srcRect/>
          <a:stretch>
            <a:fillRect/>
          </a:stretch>
        </p:blipFill>
        <p:spPr bwMode="auto">
          <a:xfrm>
            <a:off x="348359" y="3126660"/>
            <a:ext cx="8536027" cy="3386896"/>
          </a:xfrm>
          <a:prstGeom prst="rect">
            <a:avLst/>
          </a:prstGeom>
          <a:noFill/>
          <a:ln w="9525">
            <a:noFill/>
            <a:miter lim="800000"/>
            <a:headEnd/>
            <a:tailEnd/>
          </a:ln>
        </p:spPr>
      </p:pic>
      <p:sp>
        <p:nvSpPr>
          <p:cNvPr id="5" name="TextBox 113">
            <a:extLst>
              <a:ext uri="{FF2B5EF4-FFF2-40B4-BE49-F238E27FC236}">
                <a16:creationId xmlns:a16="http://schemas.microsoft.com/office/drawing/2014/main" xmlns="" id="{04BDDA34-7B3D-4A6E-B9A2-21A67C563B7D}"/>
              </a:ext>
            </a:extLst>
          </p:cNvPr>
          <p:cNvSpPr txBox="1">
            <a:spLocks noChangeArrowheads="1"/>
          </p:cNvSpPr>
          <p:nvPr/>
        </p:nvSpPr>
        <p:spPr bwMode="auto">
          <a:xfrm>
            <a:off x="5254438" y="6209134"/>
            <a:ext cx="3247043"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Slack: 3 weeks (16-13) or (19-16)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Critical Path: A-B-C-E-F-G-H</a:t>
            </a:r>
          </a:p>
        </p:txBody>
      </p:sp>
      <p:sp>
        <p:nvSpPr>
          <p:cNvPr id="2" name="Oval 1">
            <a:extLst>
              <a:ext uri="{FF2B5EF4-FFF2-40B4-BE49-F238E27FC236}">
                <a16:creationId xmlns:a16="http://schemas.microsoft.com/office/drawing/2014/main" xmlns="" id="{AB4D7213-9773-4C0D-8B71-82239C90D062}"/>
              </a:ext>
            </a:extLst>
          </p:cNvPr>
          <p:cNvSpPr/>
          <p:nvPr/>
        </p:nvSpPr>
        <p:spPr>
          <a:xfrm>
            <a:off x="553793" y="5299656"/>
            <a:ext cx="1210614" cy="12878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2838859-05B3-4566-884B-5325C1D6D171}"/>
              </a:ext>
            </a:extLst>
          </p:cNvPr>
          <p:cNvSpPr/>
          <p:nvPr/>
        </p:nvSpPr>
        <p:spPr>
          <a:xfrm>
            <a:off x="3082499" y="3840962"/>
            <a:ext cx="368489" cy="38813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xmlns="" id="{CFE7EC13-6EB0-4063-8337-0EB1463D558C}"/>
              </a:ext>
            </a:extLst>
          </p:cNvPr>
          <p:cNvSpPr/>
          <p:nvPr/>
        </p:nvSpPr>
        <p:spPr>
          <a:xfrm>
            <a:off x="4562057" y="3660513"/>
            <a:ext cx="368489" cy="38813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xmlns="" id="{9DB5965B-E2DE-488D-83F1-600261B05952}"/>
              </a:ext>
            </a:extLst>
          </p:cNvPr>
          <p:cNvSpPr/>
          <p:nvPr/>
        </p:nvSpPr>
        <p:spPr>
          <a:xfrm>
            <a:off x="4247884" y="5987263"/>
            <a:ext cx="368489" cy="38813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xmlns="" id="{71C84875-13C2-4150-AB23-035501F0934A}"/>
              </a:ext>
            </a:extLst>
          </p:cNvPr>
          <p:cNvCxnSpPr>
            <a:cxnSpLocks/>
            <a:stCxn id="16" idx="6"/>
            <a:endCxn id="17" idx="2"/>
          </p:cNvCxnSpPr>
          <p:nvPr/>
        </p:nvCxnSpPr>
        <p:spPr>
          <a:xfrm flipV="1">
            <a:off x="3450988" y="3854582"/>
            <a:ext cx="1111069" cy="18044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xmlns="" id="{E561F360-F4A3-4B99-B603-E49AC4BFCA11}"/>
              </a:ext>
            </a:extLst>
          </p:cNvPr>
          <p:cNvCxnSpPr>
            <a:cxnSpLocks/>
            <a:stCxn id="16" idx="6"/>
          </p:cNvCxnSpPr>
          <p:nvPr/>
        </p:nvCxnSpPr>
        <p:spPr>
          <a:xfrm>
            <a:off x="3450988" y="4035031"/>
            <a:ext cx="894980" cy="2132681"/>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xmlns="" id="{21E56FE3-81DD-4869-9892-F5277A88BE1E}"/>
              </a:ext>
            </a:extLst>
          </p:cNvPr>
          <p:cNvSpPr txBox="1"/>
          <p:nvPr/>
        </p:nvSpPr>
        <p:spPr>
          <a:xfrm>
            <a:off x="3533630" y="3607788"/>
            <a:ext cx="6094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Min</a:t>
            </a:r>
          </a:p>
        </p:txBody>
      </p:sp>
      <p:sp>
        <p:nvSpPr>
          <p:cNvPr id="6" name="Rectangle 5">
            <a:extLst>
              <a:ext uri="{FF2B5EF4-FFF2-40B4-BE49-F238E27FC236}">
                <a16:creationId xmlns:a16="http://schemas.microsoft.com/office/drawing/2014/main" xmlns="" id="{3F40CBC6-0111-4BDB-8EFF-9CEEE1E72E8C}"/>
              </a:ext>
            </a:extLst>
          </p:cNvPr>
          <p:cNvSpPr/>
          <p:nvPr/>
        </p:nvSpPr>
        <p:spPr>
          <a:xfrm>
            <a:off x="7312064" y="5655240"/>
            <a:ext cx="1589859" cy="369332"/>
          </a:xfrm>
          <a:prstGeom prst="rect">
            <a:avLst/>
          </a:prstGeom>
        </p:spPr>
        <p:txBody>
          <a:bodyPr wrap="none">
            <a:spAutoFit/>
          </a:bodyPr>
          <a:lstStyle/>
          <a:p>
            <a:r>
              <a:rPr lang="en-US" dirty="0">
                <a:solidFill>
                  <a:prstClr val="black"/>
                </a:solidFill>
              </a:rPr>
              <a:t>=LS-ES or LF-EF</a:t>
            </a:r>
            <a:endParaRPr lang="en-US" dirty="0"/>
          </a:p>
        </p:txBody>
      </p:sp>
      <p:cxnSp>
        <p:nvCxnSpPr>
          <p:cNvPr id="13" name="Düz Ok Bağlayıcısı 12">
            <a:extLst>
              <a:ext uri="{FF2B5EF4-FFF2-40B4-BE49-F238E27FC236}">
                <a16:creationId xmlns:a16="http://schemas.microsoft.com/office/drawing/2014/main" xmlns="" id="{C93EEDF6-0BB4-4349-8631-D9A5C70181CA}"/>
              </a:ext>
            </a:extLst>
          </p:cNvPr>
          <p:cNvCxnSpPr/>
          <p:nvPr/>
        </p:nvCxnSpPr>
        <p:spPr>
          <a:xfrm flipH="1">
            <a:off x="8346201" y="4229099"/>
            <a:ext cx="155280" cy="250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xmlns="" id="{0A63ECF2-7B96-485D-854F-9DCFD0AD4CCA}"/>
              </a:ext>
            </a:extLst>
          </p:cNvPr>
          <p:cNvCxnSpPr/>
          <p:nvPr/>
        </p:nvCxnSpPr>
        <p:spPr>
          <a:xfrm flipH="1" flipV="1">
            <a:off x="8106993" y="4185374"/>
            <a:ext cx="114743" cy="24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xmlns="" id="{1FE18A09-CDBC-49BB-AAD7-25E7E773615A}"/>
              </a:ext>
            </a:extLst>
          </p:cNvPr>
          <p:cNvCxnSpPr/>
          <p:nvPr/>
        </p:nvCxnSpPr>
        <p:spPr>
          <a:xfrm flipH="1">
            <a:off x="7505444" y="4035031"/>
            <a:ext cx="472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xmlns="" id="{8E68EDA9-E37F-405B-BA00-55F527921590}"/>
              </a:ext>
            </a:extLst>
          </p:cNvPr>
          <p:cNvCxnSpPr/>
          <p:nvPr/>
        </p:nvCxnSpPr>
        <p:spPr>
          <a:xfrm flipH="1">
            <a:off x="7234424" y="4157809"/>
            <a:ext cx="155280" cy="250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a:extLst>
              <a:ext uri="{FF2B5EF4-FFF2-40B4-BE49-F238E27FC236}">
                <a16:creationId xmlns:a16="http://schemas.microsoft.com/office/drawing/2014/main" xmlns="" id="{E7035B70-B0F2-4639-A20D-6C6DED541969}"/>
              </a:ext>
            </a:extLst>
          </p:cNvPr>
          <p:cNvCxnSpPr/>
          <p:nvPr/>
        </p:nvCxnSpPr>
        <p:spPr>
          <a:xfrm flipH="1" flipV="1">
            <a:off x="6960575" y="4166630"/>
            <a:ext cx="114743" cy="24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xmlns="" id="{78C66A46-7C78-492B-A0CD-C82BA00E79E8}"/>
              </a:ext>
            </a:extLst>
          </p:cNvPr>
          <p:cNvCxnSpPr/>
          <p:nvPr/>
        </p:nvCxnSpPr>
        <p:spPr>
          <a:xfrm flipH="1">
            <a:off x="5013188" y="3983726"/>
            <a:ext cx="155280" cy="250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a:extLst>
              <a:ext uri="{FF2B5EF4-FFF2-40B4-BE49-F238E27FC236}">
                <a16:creationId xmlns:a16="http://schemas.microsoft.com/office/drawing/2014/main" xmlns="" id="{7546B74A-3768-426D-A3E7-B26D044AE619}"/>
              </a:ext>
            </a:extLst>
          </p:cNvPr>
          <p:cNvCxnSpPr/>
          <p:nvPr/>
        </p:nvCxnSpPr>
        <p:spPr>
          <a:xfrm flipH="1" flipV="1">
            <a:off x="4761521" y="3989096"/>
            <a:ext cx="114743" cy="24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Dikdörtgen 34">
            <a:extLst>
              <a:ext uri="{FF2B5EF4-FFF2-40B4-BE49-F238E27FC236}">
                <a16:creationId xmlns:a16="http://schemas.microsoft.com/office/drawing/2014/main" xmlns="" id="{278F9372-C39B-43B3-BC24-C2E60E6623D3}"/>
              </a:ext>
            </a:extLst>
          </p:cNvPr>
          <p:cNvSpPr/>
          <p:nvPr/>
        </p:nvSpPr>
        <p:spPr>
          <a:xfrm>
            <a:off x="2138003" y="5842337"/>
            <a:ext cx="817853" cy="369332"/>
          </a:xfrm>
          <a:prstGeom prst="rect">
            <a:avLst/>
          </a:prstGeom>
        </p:spPr>
        <p:txBody>
          <a:bodyPr wrap="none">
            <a:spAutoFit/>
          </a:bodyPr>
          <a:lstStyle/>
          <a:p>
            <a:r>
              <a:rPr lang="en-US" dirty="0">
                <a:solidFill>
                  <a:srgbClr val="FF0000"/>
                </a:solidFill>
                <a:sym typeface="Wingdings" panose="05000000000000000000" pitchFamily="2" charset="2"/>
              </a:rPr>
              <a:t>LFLS</a:t>
            </a:r>
            <a:endParaRPr lang="en-US" dirty="0"/>
          </a:p>
        </p:txBody>
      </p:sp>
      <p:cxnSp>
        <p:nvCxnSpPr>
          <p:cNvPr id="36" name="Düz Bağlayıcı 35">
            <a:extLst>
              <a:ext uri="{FF2B5EF4-FFF2-40B4-BE49-F238E27FC236}">
                <a16:creationId xmlns:a16="http://schemas.microsoft.com/office/drawing/2014/main" xmlns="" id="{5F185642-E11D-45A5-8582-7049FB43FD18}"/>
              </a:ext>
            </a:extLst>
          </p:cNvPr>
          <p:cNvCxnSpPr/>
          <p:nvPr/>
        </p:nvCxnSpPr>
        <p:spPr>
          <a:xfrm>
            <a:off x="4020353" y="6375400"/>
            <a:ext cx="1179475"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37" name="Dikdörtgen 36">
            <a:extLst>
              <a:ext uri="{FF2B5EF4-FFF2-40B4-BE49-F238E27FC236}">
                <a16:creationId xmlns:a16="http://schemas.microsoft.com/office/drawing/2014/main" xmlns="" id="{013408AC-B063-425D-AB65-751E3CA85787}"/>
              </a:ext>
            </a:extLst>
          </p:cNvPr>
          <p:cNvSpPr/>
          <p:nvPr/>
        </p:nvSpPr>
        <p:spPr>
          <a:xfrm>
            <a:off x="4322281" y="6317146"/>
            <a:ext cx="314510" cy="400110"/>
          </a:xfrm>
          <a:prstGeom prst="rect">
            <a:avLst/>
          </a:prstGeom>
        </p:spPr>
        <p:txBody>
          <a:bodyPr wrap="none">
            <a:spAutoFit/>
          </a:bodyPr>
          <a:lstStyle/>
          <a:p>
            <a:r>
              <a:rPr lang="en-US" sz="2000" b="1" dirty="0">
                <a:solidFill>
                  <a:srgbClr val="FF0000"/>
                </a:solidFill>
                <a:latin typeface="Calibri" pitchFamily="34" charset="0"/>
              </a:rPr>
              <a:t>3</a:t>
            </a:r>
            <a:endParaRPr lang="en-US" sz="2000" b="1" dirty="0">
              <a:solidFill>
                <a:srgbClr val="FF0000"/>
              </a:solidFill>
            </a:endParaRPr>
          </a:p>
        </p:txBody>
      </p:sp>
      <p:sp>
        <p:nvSpPr>
          <p:cNvPr id="39" name="Dikdörtgen 38">
            <a:extLst>
              <a:ext uri="{FF2B5EF4-FFF2-40B4-BE49-F238E27FC236}">
                <a16:creationId xmlns:a16="http://schemas.microsoft.com/office/drawing/2014/main" xmlns="" id="{7A09CBF5-D33C-4B2B-8097-30DE984C24EB}"/>
              </a:ext>
            </a:extLst>
          </p:cNvPr>
          <p:cNvSpPr/>
          <p:nvPr/>
        </p:nvSpPr>
        <p:spPr>
          <a:xfrm>
            <a:off x="4655569" y="6316615"/>
            <a:ext cx="314510" cy="400110"/>
          </a:xfrm>
          <a:prstGeom prst="rect">
            <a:avLst/>
          </a:prstGeom>
        </p:spPr>
        <p:txBody>
          <a:bodyPr wrap="none">
            <a:spAutoFit/>
          </a:bodyPr>
          <a:lstStyle/>
          <a:p>
            <a:r>
              <a:rPr lang="en-US" sz="2000" b="1" dirty="0">
                <a:solidFill>
                  <a:srgbClr val="FF0000"/>
                </a:solidFill>
                <a:latin typeface="Calibri" pitchFamily="34" charset="0"/>
              </a:rPr>
              <a:t>3</a:t>
            </a:r>
            <a:endParaRPr lang="en-US" sz="2000" b="1" dirty="0">
              <a:solidFill>
                <a:srgbClr val="FF0000"/>
              </a:solidFill>
            </a:endParaRPr>
          </a:p>
        </p:txBody>
      </p:sp>
      <p:sp>
        <p:nvSpPr>
          <p:cNvPr id="38" name="Eksi İşareti 37">
            <a:extLst>
              <a:ext uri="{FF2B5EF4-FFF2-40B4-BE49-F238E27FC236}">
                <a16:creationId xmlns:a16="http://schemas.microsoft.com/office/drawing/2014/main" xmlns="" id="{EFF40F64-2693-49A8-9C64-B1082A63C287}"/>
              </a:ext>
            </a:extLst>
          </p:cNvPr>
          <p:cNvSpPr/>
          <p:nvPr/>
        </p:nvSpPr>
        <p:spPr>
          <a:xfrm>
            <a:off x="4006522" y="6211669"/>
            <a:ext cx="202166" cy="8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84092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E60FBE1-3D5F-4D3A-B96B-70918C4824B5}"/>
              </a:ext>
            </a:extLst>
          </p:cNvPr>
          <p:cNvSpPr/>
          <p:nvPr/>
        </p:nvSpPr>
        <p:spPr>
          <a:xfrm>
            <a:off x="611746" y="6488668"/>
            <a:ext cx="555079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https://www.youtube.com/watch?v=bobDz_Bh3tI</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BFA46429-D6C4-4B33-B0CB-4E24B4AD2F38}"/>
              </a:ext>
            </a:extLst>
          </p:cNvPr>
          <p:cNvSpPr/>
          <p:nvPr/>
        </p:nvSpPr>
        <p:spPr>
          <a:xfrm>
            <a:off x="611746" y="6119336"/>
            <a:ext cx="53447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https://www.youtube.com/watch?v=GRlXRYok3oQ</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1C2D3E93-700E-4DB8-A83F-E89CF8EBA103}"/>
              </a:ext>
            </a:extLst>
          </p:cNvPr>
          <p:cNvSpPr/>
          <p:nvPr/>
        </p:nvSpPr>
        <p:spPr>
          <a:xfrm>
            <a:off x="2020091" y="56083"/>
            <a:ext cx="32114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Calculate Slack Time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9A44447C-0BEB-4729-BF27-A46A26AB5E85}"/>
              </a:ext>
            </a:extLst>
          </p:cNvPr>
          <p:cNvPicPr>
            <a:picLocks noChangeAspect="1"/>
          </p:cNvPicPr>
          <p:nvPr/>
        </p:nvPicPr>
        <p:blipFill>
          <a:blip r:embed="rId4"/>
          <a:stretch>
            <a:fillRect/>
          </a:stretch>
        </p:blipFill>
        <p:spPr>
          <a:xfrm>
            <a:off x="0" y="823389"/>
            <a:ext cx="9144000" cy="5211222"/>
          </a:xfrm>
          <a:prstGeom prst="rect">
            <a:avLst/>
          </a:prstGeom>
        </p:spPr>
      </p:pic>
    </p:spTree>
    <p:extLst>
      <p:ext uri="{BB962C8B-B14F-4D97-AF65-F5344CB8AC3E}">
        <p14:creationId xmlns:p14="http://schemas.microsoft.com/office/powerpoint/2010/main" val="322921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C8FBB31A-7B0F-4E2F-AF06-B0B3BA98077A}"/>
              </a:ext>
            </a:extLst>
          </p:cNvPr>
          <p:cNvSpPr>
            <a:spLocks noGrp="1"/>
          </p:cNvSpPr>
          <p:nvPr>
            <p:ph type="body" sz="quarter" idx="13"/>
          </p:nvPr>
        </p:nvSpPr>
        <p:spPr>
          <a:xfrm>
            <a:off x="1374706" y="2563262"/>
            <a:ext cx="6675237" cy="1731476"/>
          </a:xfrm>
        </p:spPr>
        <p:txBody>
          <a:bodyPr/>
          <a:lstStyle/>
          <a:p>
            <a:pPr algn="ctr"/>
            <a:r>
              <a:rPr lang="tr-TR" sz="10350" dirty="0">
                <a:solidFill>
                  <a:srgbClr val="FF0000"/>
                </a:solidFill>
              </a:rPr>
              <a:t>EXAMPLE</a:t>
            </a:r>
            <a:r>
              <a:rPr lang="en-US" sz="10350" dirty="0">
                <a:solidFill>
                  <a:srgbClr val="FF0000"/>
                </a:solidFill>
              </a:rPr>
              <a:t> 2</a:t>
            </a:r>
            <a:endParaRPr lang="tr-TR" sz="10350" dirty="0">
              <a:solidFill>
                <a:srgbClr val="FF0000"/>
              </a:solidFill>
            </a:endParaRPr>
          </a:p>
        </p:txBody>
      </p:sp>
    </p:spTree>
    <p:extLst>
      <p:ext uri="{BB962C8B-B14F-4D97-AF65-F5344CB8AC3E}">
        <p14:creationId xmlns:p14="http://schemas.microsoft.com/office/powerpoint/2010/main" val="2934101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085850" y="370200"/>
            <a:ext cx="6858000" cy="1028700"/>
          </a:xfrm>
        </p:spPr>
        <p:txBody>
          <a:bodyPr/>
          <a:lstStyle/>
          <a:p>
            <a:pPr algn="ctr"/>
            <a:r>
              <a:rPr lang="tr-TR" dirty="0"/>
              <a:t>CPM </a:t>
            </a:r>
            <a:r>
              <a:rPr lang="tr-TR" dirty="0" err="1"/>
              <a:t>Example</a:t>
            </a:r>
            <a:endParaRPr lang="en-US" dirty="0"/>
          </a:p>
        </p:txBody>
      </p:sp>
      <p:sp>
        <p:nvSpPr>
          <p:cNvPr id="3" name="Dikdörtgen 2"/>
          <p:cNvSpPr/>
          <p:nvPr/>
        </p:nvSpPr>
        <p:spPr>
          <a:xfrm>
            <a:off x="579549" y="1281448"/>
            <a:ext cx="8165206" cy="41549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Solve the following questions for the </a:t>
            </a:r>
            <a:r>
              <a:rPr kumimoji="0" lang="tr-TR" sz="2100" b="1" i="0" u="none" strike="noStrike" kern="1200" cap="none" spc="0" normalizeH="0" baseline="0" noProof="0" dirty="0" err="1">
                <a:ln>
                  <a:noFill/>
                </a:ln>
                <a:solidFill>
                  <a:srgbClr val="3399FF"/>
                </a:solidFill>
                <a:effectLst/>
                <a:uLnTx/>
                <a:uFillTx/>
                <a:latin typeface="Arial" panose="020B0604020202020204" pitchFamily="34" charset="0"/>
                <a:ea typeface="+mn-ea"/>
                <a:cs typeface="Arial" panose="020B0604020202020204" pitchFamily="34" charset="0"/>
              </a:rPr>
              <a:t>given</a:t>
            </a:r>
            <a:r>
              <a:rPr kumimoji="0" lang="tr-TR"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 </a:t>
            </a:r>
            <a:r>
              <a:rPr kumimoji="0" lang="en-US"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WBS</a:t>
            </a:r>
            <a:r>
              <a:rPr kumimoji="0" lang="tr-TR"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 in </a:t>
            </a:r>
            <a:r>
              <a:rPr kumimoji="0" lang="tr-TR" sz="2100" b="1" i="0" u="none" strike="noStrike" kern="1200" cap="none" spc="0" normalizeH="0" baseline="0" noProof="0" dirty="0" err="1">
                <a:ln>
                  <a:noFill/>
                </a:ln>
                <a:solidFill>
                  <a:srgbClr val="3399FF"/>
                </a:solidFill>
                <a:effectLst/>
                <a:uLnTx/>
                <a:uFillTx/>
                <a:latin typeface="Arial" panose="020B0604020202020204" pitchFamily="34" charset="0"/>
                <a:ea typeface="+mn-ea"/>
                <a:cs typeface="Arial" panose="020B0604020202020204" pitchFamily="34" charset="0"/>
              </a:rPr>
              <a:t>below</a:t>
            </a:r>
            <a:r>
              <a:rPr kumimoji="0" lang="en-US"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 </a:t>
            </a:r>
          </a:p>
        </p:txBody>
      </p:sp>
      <p:graphicFrame>
        <p:nvGraphicFramePr>
          <p:cNvPr id="6" name="Tablo 5"/>
          <p:cNvGraphicFramePr>
            <a:graphicFrameLocks noGrp="1"/>
          </p:cNvGraphicFramePr>
          <p:nvPr/>
        </p:nvGraphicFramePr>
        <p:xfrm>
          <a:off x="579549" y="1873875"/>
          <a:ext cx="8165205" cy="4197587"/>
        </p:xfrm>
        <a:graphic>
          <a:graphicData uri="http://schemas.openxmlformats.org/drawingml/2006/table">
            <a:tbl>
              <a:tblPr firstRow="1" firstCol="1" bandRow="1">
                <a:tableStyleId>{5C22544A-7EE6-4342-B048-85BDC9FD1C3A}</a:tableStyleId>
              </a:tblPr>
              <a:tblGrid>
                <a:gridCol w="1450449">
                  <a:extLst>
                    <a:ext uri="{9D8B030D-6E8A-4147-A177-3AD203B41FA5}">
                      <a16:colId xmlns:a16="http://schemas.microsoft.com/office/drawing/2014/main" xmlns="" val="1169309472"/>
                    </a:ext>
                  </a:extLst>
                </a:gridCol>
                <a:gridCol w="3279926">
                  <a:extLst>
                    <a:ext uri="{9D8B030D-6E8A-4147-A177-3AD203B41FA5}">
                      <a16:colId xmlns:a16="http://schemas.microsoft.com/office/drawing/2014/main" xmlns="" val="2012315293"/>
                    </a:ext>
                  </a:extLst>
                </a:gridCol>
                <a:gridCol w="1414341">
                  <a:extLst>
                    <a:ext uri="{9D8B030D-6E8A-4147-A177-3AD203B41FA5}">
                      <a16:colId xmlns:a16="http://schemas.microsoft.com/office/drawing/2014/main" xmlns="" val="1004057794"/>
                    </a:ext>
                  </a:extLst>
                </a:gridCol>
                <a:gridCol w="2020489">
                  <a:extLst>
                    <a:ext uri="{9D8B030D-6E8A-4147-A177-3AD203B41FA5}">
                      <a16:colId xmlns:a16="http://schemas.microsoft.com/office/drawing/2014/main" xmlns="" val="1356834700"/>
                    </a:ext>
                  </a:extLst>
                </a:gridCol>
              </a:tblGrid>
              <a:tr h="401177">
                <a:tc>
                  <a:txBody>
                    <a:bodyPr/>
                    <a:lstStyle/>
                    <a:p>
                      <a:pPr algn="ctr">
                        <a:lnSpc>
                          <a:spcPct val="107000"/>
                        </a:lnSpc>
                        <a:spcAft>
                          <a:spcPts val="0"/>
                        </a:spcAft>
                        <a:tabLst>
                          <a:tab pos="457200" algn="l"/>
                        </a:tabLst>
                      </a:pPr>
                      <a:r>
                        <a:rPr lang="en-US" sz="1800" b="1">
                          <a:effectLst/>
                        </a:rPr>
                        <a:t>Tasks</a:t>
                      </a:r>
                      <a:endParaRPr lang="tr-TR" sz="11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800" b="1">
                          <a:effectLst/>
                        </a:rPr>
                        <a:t>Description</a:t>
                      </a:r>
                      <a:endParaRPr lang="tr-TR" sz="11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tabLst>
                          <a:tab pos="457200" algn="l"/>
                        </a:tabLst>
                      </a:pPr>
                      <a:r>
                        <a:rPr lang="en-US" sz="1800" b="1">
                          <a:effectLst/>
                        </a:rPr>
                        <a:t>Predicates</a:t>
                      </a:r>
                      <a:endParaRPr lang="tr-TR" sz="11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800" b="1">
                          <a:effectLst/>
                        </a:rPr>
                        <a:t>Estimated Duration</a:t>
                      </a:r>
                      <a:endParaRPr lang="tr-TR" sz="1100" b="1">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192054591"/>
                  </a:ext>
                </a:extLst>
              </a:tr>
              <a:tr h="401177">
                <a:tc>
                  <a:txBody>
                    <a:bodyPr/>
                    <a:lstStyle/>
                    <a:p>
                      <a:pPr algn="ctr">
                        <a:lnSpc>
                          <a:spcPct val="107000"/>
                        </a:lnSpc>
                        <a:spcAft>
                          <a:spcPts val="0"/>
                        </a:spcAft>
                        <a:tabLst>
                          <a:tab pos="457200" algn="l"/>
                        </a:tabLst>
                      </a:pPr>
                      <a:r>
                        <a:rPr lang="en-US" sz="1800" b="1" dirty="0">
                          <a:effectLst/>
                        </a:rPr>
                        <a:t>Task A</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Requirements Collection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4</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551197540"/>
                  </a:ext>
                </a:extLst>
              </a:tr>
              <a:tr h="401177">
                <a:tc>
                  <a:txBody>
                    <a:bodyPr/>
                    <a:lstStyle/>
                    <a:p>
                      <a:pPr algn="ctr">
                        <a:lnSpc>
                          <a:spcPct val="107000"/>
                        </a:lnSpc>
                        <a:spcAft>
                          <a:spcPts val="0"/>
                        </a:spcAft>
                        <a:tabLst>
                          <a:tab pos="457200" algn="l"/>
                        </a:tabLst>
                      </a:pPr>
                      <a:r>
                        <a:rPr lang="en-US" sz="1800" b="1" dirty="0">
                          <a:effectLst/>
                        </a:rPr>
                        <a:t>Task B</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Screen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911089111"/>
                  </a:ext>
                </a:extLst>
              </a:tr>
              <a:tr h="401177">
                <a:tc>
                  <a:txBody>
                    <a:bodyPr/>
                    <a:lstStyle/>
                    <a:p>
                      <a:pPr algn="ctr">
                        <a:lnSpc>
                          <a:spcPct val="107000"/>
                        </a:lnSpc>
                        <a:spcAft>
                          <a:spcPts val="0"/>
                        </a:spcAft>
                        <a:tabLst>
                          <a:tab pos="457200" algn="l"/>
                        </a:tabLst>
                      </a:pPr>
                      <a:r>
                        <a:rPr lang="en-US" sz="1800" b="1" dirty="0">
                          <a:effectLst/>
                        </a:rPr>
                        <a:t>Task C</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Report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2</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756837029"/>
                  </a:ext>
                </a:extLst>
              </a:tr>
              <a:tr h="401177">
                <a:tc>
                  <a:txBody>
                    <a:bodyPr/>
                    <a:lstStyle/>
                    <a:p>
                      <a:pPr algn="ctr">
                        <a:lnSpc>
                          <a:spcPct val="107000"/>
                        </a:lnSpc>
                        <a:spcAft>
                          <a:spcPts val="0"/>
                        </a:spcAft>
                        <a:tabLst>
                          <a:tab pos="457200" algn="l"/>
                        </a:tabLst>
                      </a:pPr>
                      <a:r>
                        <a:rPr lang="en-US" sz="1800" b="1" dirty="0">
                          <a:effectLst/>
                        </a:rPr>
                        <a:t>Task D</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Database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3</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730640052"/>
                  </a:ext>
                </a:extLst>
              </a:tr>
              <a:tr h="401177">
                <a:tc>
                  <a:txBody>
                    <a:bodyPr/>
                    <a:lstStyle/>
                    <a:p>
                      <a:pPr algn="ctr">
                        <a:lnSpc>
                          <a:spcPct val="107000"/>
                        </a:lnSpc>
                        <a:spcAft>
                          <a:spcPts val="0"/>
                        </a:spcAft>
                        <a:tabLst>
                          <a:tab pos="457200" algn="l"/>
                        </a:tabLst>
                      </a:pPr>
                      <a:r>
                        <a:rPr lang="en-US" sz="1800" b="1" dirty="0">
                          <a:effectLst/>
                        </a:rPr>
                        <a:t>Task E</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User Documentation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B, C</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5</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37295479"/>
                  </a:ext>
                </a:extLst>
              </a:tr>
              <a:tr h="401177">
                <a:tc>
                  <a:txBody>
                    <a:bodyPr/>
                    <a:lstStyle/>
                    <a:p>
                      <a:pPr algn="ctr">
                        <a:lnSpc>
                          <a:spcPct val="107000"/>
                        </a:lnSpc>
                        <a:spcAft>
                          <a:spcPts val="0"/>
                        </a:spcAft>
                        <a:tabLst>
                          <a:tab pos="457200" algn="l"/>
                        </a:tabLst>
                      </a:pPr>
                      <a:r>
                        <a:rPr lang="en-US" sz="1800" b="1" dirty="0">
                          <a:effectLst/>
                        </a:rPr>
                        <a:t>Task F</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Programming</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D</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395531567"/>
                  </a:ext>
                </a:extLst>
              </a:tr>
              <a:tr h="401177">
                <a:tc>
                  <a:txBody>
                    <a:bodyPr/>
                    <a:lstStyle/>
                    <a:p>
                      <a:pPr algn="ctr">
                        <a:lnSpc>
                          <a:spcPct val="107000"/>
                        </a:lnSpc>
                        <a:spcAft>
                          <a:spcPts val="0"/>
                        </a:spcAft>
                        <a:tabLst>
                          <a:tab pos="457200" algn="l"/>
                        </a:tabLst>
                      </a:pPr>
                      <a:r>
                        <a:rPr lang="en-US" sz="1800" b="1" dirty="0">
                          <a:effectLst/>
                        </a:rPr>
                        <a:t>Task G</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Testing</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F</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491995411"/>
                  </a:ext>
                </a:extLst>
              </a:tr>
              <a:tr h="401177">
                <a:tc>
                  <a:txBody>
                    <a:bodyPr/>
                    <a:lstStyle/>
                    <a:p>
                      <a:pPr algn="ctr">
                        <a:lnSpc>
                          <a:spcPct val="107000"/>
                        </a:lnSpc>
                        <a:spcAft>
                          <a:spcPts val="0"/>
                        </a:spcAft>
                        <a:tabLst>
                          <a:tab pos="457200" algn="l"/>
                        </a:tabLst>
                      </a:pPr>
                      <a:r>
                        <a:rPr lang="en-US" sz="1800" b="1" dirty="0">
                          <a:effectLst/>
                        </a:rPr>
                        <a:t>Task H</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Maintenance</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G, J</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3</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83545065"/>
                  </a:ext>
                </a:extLst>
              </a:tr>
              <a:tr h="401177">
                <a:tc>
                  <a:txBody>
                    <a:bodyPr/>
                    <a:lstStyle/>
                    <a:p>
                      <a:pPr algn="ctr">
                        <a:lnSpc>
                          <a:spcPct val="107000"/>
                        </a:lnSpc>
                        <a:spcAft>
                          <a:spcPts val="0"/>
                        </a:spcAft>
                        <a:tabLst>
                          <a:tab pos="457200" algn="l"/>
                        </a:tabLst>
                      </a:pPr>
                      <a:r>
                        <a:rPr lang="en-US" sz="1800" b="1" dirty="0">
                          <a:effectLst/>
                        </a:rPr>
                        <a:t>Task J</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Project Close</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E</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7</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578123733"/>
                  </a:ext>
                </a:extLst>
              </a:tr>
            </a:tbl>
          </a:graphicData>
        </a:graphic>
      </p:graphicFrame>
    </p:spTree>
    <p:extLst>
      <p:ext uri="{BB962C8B-B14F-4D97-AF65-F5344CB8AC3E}">
        <p14:creationId xmlns:p14="http://schemas.microsoft.com/office/powerpoint/2010/main" val="853119044"/>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271789" y="191833"/>
            <a:ext cx="6858000" cy="571500"/>
          </a:xfrm>
        </p:spPr>
        <p:txBody>
          <a:bodyPr/>
          <a:lstStyle/>
          <a:p>
            <a:pPr algn="ctr"/>
            <a:r>
              <a:rPr lang="tr-TR" sz="2400" b="1" dirty="0"/>
              <a:t>Full </a:t>
            </a:r>
            <a:r>
              <a:rPr lang="en-US" altLang="en-US" sz="2400" b="1" dirty="0"/>
              <a:t>Critical Path Calculation</a:t>
            </a:r>
            <a:r>
              <a:rPr lang="tr-TR" sz="2400" b="1" dirty="0"/>
              <a:t> </a:t>
            </a:r>
            <a:r>
              <a:rPr lang="tr-TR" sz="2400" b="1" dirty="0" err="1"/>
              <a:t>Example</a:t>
            </a:r>
            <a:r>
              <a:rPr lang="tr-TR" sz="2400" b="1" dirty="0"/>
              <a:t> (</a:t>
            </a:r>
            <a:r>
              <a:rPr lang="tr-TR" sz="2400" b="1" dirty="0" err="1"/>
              <a:t>Cont</a:t>
            </a:r>
            <a:r>
              <a:rPr lang="tr-TR" sz="2400" b="1" dirty="0"/>
              <a:t>.)</a:t>
            </a:r>
            <a:endParaRPr lang="en-US" sz="2400" b="1" dirty="0"/>
          </a:p>
        </p:txBody>
      </p:sp>
      <p:sp>
        <p:nvSpPr>
          <p:cNvPr id="3" name="Dikdörtgen 2"/>
          <p:cNvSpPr/>
          <p:nvPr/>
        </p:nvSpPr>
        <p:spPr>
          <a:xfrm>
            <a:off x="49608" y="874156"/>
            <a:ext cx="5543550" cy="3000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Draw its Network Diagram?</a:t>
            </a: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336915631"/>
              </p:ext>
            </p:extLst>
          </p:nvPr>
        </p:nvGraphicFramePr>
        <p:xfrm>
          <a:off x="304454" y="3921119"/>
          <a:ext cx="8152327" cy="2833942"/>
        </p:xfrm>
        <a:graphic>
          <a:graphicData uri="http://schemas.openxmlformats.org/drawingml/2006/table">
            <a:tbl>
              <a:tblPr firstRow="1" firstCol="1" bandRow="1">
                <a:tableStyleId>{5C22544A-7EE6-4342-B048-85BDC9FD1C3A}</a:tableStyleId>
              </a:tblPr>
              <a:tblGrid>
                <a:gridCol w="1379102">
                  <a:extLst>
                    <a:ext uri="{9D8B030D-6E8A-4147-A177-3AD203B41FA5}">
                      <a16:colId xmlns:a16="http://schemas.microsoft.com/office/drawing/2014/main" xmlns="" val="1169309472"/>
                    </a:ext>
                  </a:extLst>
                </a:gridCol>
                <a:gridCol w="3356143">
                  <a:extLst>
                    <a:ext uri="{9D8B030D-6E8A-4147-A177-3AD203B41FA5}">
                      <a16:colId xmlns:a16="http://schemas.microsoft.com/office/drawing/2014/main" xmlns="" val="2012315293"/>
                    </a:ext>
                  </a:extLst>
                </a:gridCol>
                <a:gridCol w="1581795">
                  <a:extLst>
                    <a:ext uri="{9D8B030D-6E8A-4147-A177-3AD203B41FA5}">
                      <a16:colId xmlns:a16="http://schemas.microsoft.com/office/drawing/2014/main" xmlns="" val="1004057794"/>
                    </a:ext>
                  </a:extLst>
                </a:gridCol>
                <a:gridCol w="1835287">
                  <a:extLst>
                    <a:ext uri="{9D8B030D-6E8A-4147-A177-3AD203B41FA5}">
                      <a16:colId xmlns:a16="http://schemas.microsoft.com/office/drawing/2014/main" xmlns="" val="1356834700"/>
                    </a:ext>
                  </a:extLst>
                </a:gridCol>
              </a:tblGrid>
              <a:tr h="328828">
                <a:tc>
                  <a:txBody>
                    <a:bodyPr/>
                    <a:lstStyle/>
                    <a:p>
                      <a:pPr algn="ctr">
                        <a:lnSpc>
                          <a:spcPct val="100000"/>
                        </a:lnSpc>
                        <a:spcAft>
                          <a:spcPts val="0"/>
                        </a:spcAft>
                        <a:tabLst>
                          <a:tab pos="457200" algn="l"/>
                        </a:tabLst>
                      </a:pPr>
                      <a:r>
                        <a:rPr lang="en-US" sz="1600" b="1" dirty="0">
                          <a:effectLst/>
                        </a:rPr>
                        <a:t>Tasks</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a:effectLst/>
                        </a:rPr>
                        <a:t>Description</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tabLst>
                          <a:tab pos="457200" algn="l"/>
                        </a:tabLst>
                      </a:pPr>
                      <a:r>
                        <a:rPr lang="en-US" sz="1600" b="1">
                          <a:effectLst/>
                        </a:rPr>
                        <a:t>Predicates</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dirty="0">
                          <a:effectLst/>
                        </a:rPr>
                        <a:t>Estimated</a:t>
                      </a:r>
                      <a:endParaRPr lang="tr-TR" sz="1600" b="1" dirty="0">
                        <a:effectLst/>
                      </a:endParaRPr>
                    </a:p>
                    <a:p>
                      <a:pPr algn="ctr">
                        <a:lnSpc>
                          <a:spcPct val="100000"/>
                        </a:lnSpc>
                        <a:spcAft>
                          <a:spcPts val="0"/>
                        </a:spcAft>
                        <a:tabLst>
                          <a:tab pos="457200" algn="l"/>
                        </a:tabLst>
                      </a:pPr>
                      <a:r>
                        <a:rPr lang="en-US" sz="1600" b="1" dirty="0">
                          <a:effectLst/>
                        </a:rPr>
                        <a:t>Duration</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192054591"/>
                  </a:ext>
                </a:extLst>
              </a:tr>
              <a:tr h="247685">
                <a:tc>
                  <a:txBody>
                    <a:bodyPr/>
                    <a:lstStyle/>
                    <a:p>
                      <a:pPr algn="ctr">
                        <a:lnSpc>
                          <a:spcPct val="100000"/>
                        </a:lnSpc>
                        <a:spcAft>
                          <a:spcPts val="0"/>
                        </a:spcAft>
                        <a:tabLst>
                          <a:tab pos="457200" algn="l"/>
                        </a:tabLst>
                      </a:pPr>
                      <a:r>
                        <a:rPr lang="en-US" sz="1600" b="1" dirty="0">
                          <a:effectLst/>
                        </a:rPr>
                        <a:t>Task A</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Requirements Collection</a:t>
                      </a:r>
                      <a:endParaRPr lang="tr-TR" sz="105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4</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551197540"/>
                  </a:ext>
                </a:extLst>
              </a:tr>
              <a:tr h="247685">
                <a:tc>
                  <a:txBody>
                    <a:bodyPr/>
                    <a:lstStyle/>
                    <a:p>
                      <a:pPr algn="ctr">
                        <a:lnSpc>
                          <a:spcPct val="100000"/>
                        </a:lnSpc>
                        <a:spcAft>
                          <a:spcPts val="0"/>
                        </a:spcAft>
                        <a:tabLst>
                          <a:tab pos="457200" algn="l"/>
                        </a:tabLst>
                      </a:pPr>
                      <a:r>
                        <a:rPr lang="en-US" sz="1600" b="1" dirty="0">
                          <a:effectLst/>
                        </a:rPr>
                        <a:t>Task B</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Screen Design</a:t>
                      </a:r>
                      <a:endParaRPr lang="tr-TR" sz="105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911089111"/>
                  </a:ext>
                </a:extLst>
              </a:tr>
              <a:tr h="247685">
                <a:tc>
                  <a:txBody>
                    <a:bodyPr/>
                    <a:lstStyle/>
                    <a:p>
                      <a:pPr algn="ctr">
                        <a:lnSpc>
                          <a:spcPct val="100000"/>
                        </a:lnSpc>
                        <a:spcAft>
                          <a:spcPts val="0"/>
                        </a:spcAft>
                        <a:tabLst>
                          <a:tab pos="457200" algn="l"/>
                        </a:tabLst>
                      </a:pPr>
                      <a:r>
                        <a:rPr lang="en-US" sz="1600" b="1" dirty="0">
                          <a:effectLst/>
                        </a:rPr>
                        <a:t>Task C</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a:effectLst/>
                        </a:rPr>
                        <a:t>Report Design</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2</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756837029"/>
                  </a:ext>
                </a:extLst>
              </a:tr>
              <a:tr h="316146">
                <a:tc>
                  <a:txBody>
                    <a:bodyPr/>
                    <a:lstStyle/>
                    <a:p>
                      <a:pPr algn="ctr">
                        <a:lnSpc>
                          <a:spcPct val="100000"/>
                        </a:lnSpc>
                        <a:spcAft>
                          <a:spcPts val="0"/>
                        </a:spcAft>
                        <a:tabLst>
                          <a:tab pos="457200" algn="l"/>
                        </a:tabLst>
                      </a:pPr>
                      <a:r>
                        <a:rPr lang="en-US" sz="1600" b="1" dirty="0">
                          <a:effectLst/>
                        </a:rPr>
                        <a:t>Task D</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a:effectLst/>
                        </a:rPr>
                        <a:t>Database Design</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3</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730640052"/>
                  </a:ext>
                </a:extLst>
              </a:tr>
              <a:tr h="247685">
                <a:tc>
                  <a:txBody>
                    <a:bodyPr/>
                    <a:lstStyle/>
                    <a:p>
                      <a:pPr algn="ctr">
                        <a:lnSpc>
                          <a:spcPct val="100000"/>
                        </a:lnSpc>
                        <a:spcAft>
                          <a:spcPts val="0"/>
                        </a:spcAft>
                        <a:tabLst>
                          <a:tab pos="457200" algn="l"/>
                        </a:tabLst>
                      </a:pPr>
                      <a:r>
                        <a:rPr lang="en-US" sz="1600" b="1" dirty="0">
                          <a:effectLst/>
                        </a:rPr>
                        <a:t>Task E</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a:effectLst/>
                        </a:rPr>
                        <a:t>User Documentation</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B, C</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5</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37295479"/>
                  </a:ext>
                </a:extLst>
              </a:tr>
              <a:tr h="247685">
                <a:tc>
                  <a:txBody>
                    <a:bodyPr/>
                    <a:lstStyle/>
                    <a:p>
                      <a:pPr algn="ctr">
                        <a:lnSpc>
                          <a:spcPct val="100000"/>
                        </a:lnSpc>
                        <a:spcAft>
                          <a:spcPts val="0"/>
                        </a:spcAft>
                        <a:tabLst>
                          <a:tab pos="457200" algn="l"/>
                        </a:tabLst>
                      </a:pPr>
                      <a:r>
                        <a:rPr lang="en-US" sz="1600" b="1" dirty="0">
                          <a:effectLst/>
                        </a:rPr>
                        <a:t>Task F</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a:effectLst/>
                        </a:rPr>
                        <a:t>Programming</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D</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395531567"/>
                  </a:ext>
                </a:extLst>
              </a:tr>
              <a:tr h="304011">
                <a:tc>
                  <a:txBody>
                    <a:bodyPr/>
                    <a:lstStyle/>
                    <a:p>
                      <a:pPr algn="ctr">
                        <a:lnSpc>
                          <a:spcPct val="100000"/>
                        </a:lnSpc>
                        <a:spcAft>
                          <a:spcPts val="0"/>
                        </a:spcAft>
                        <a:tabLst>
                          <a:tab pos="457200" algn="l"/>
                        </a:tabLst>
                      </a:pPr>
                      <a:r>
                        <a:rPr lang="en-US" sz="1600" b="1" dirty="0">
                          <a:effectLst/>
                        </a:rPr>
                        <a:t>Task G</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a:effectLst/>
                        </a:rPr>
                        <a:t>Testing</a:t>
                      </a:r>
                      <a:endParaRPr lang="tr-TR" sz="105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F</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491995411"/>
                  </a:ext>
                </a:extLst>
              </a:tr>
              <a:tr h="240356">
                <a:tc>
                  <a:txBody>
                    <a:bodyPr/>
                    <a:lstStyle/>
                    <a:p>
                      <a:pPr algn="ctr">
                        <a:lnSpc>
                          <a:spcPct val="100000"/>
                        </a:lnSpc>
                        <a:spcAft>
                          <a:spcPts val="0"/>
                        </a:spcAft>
                        <a:tabLst>
                          <a:tab pos="457200" algn="l"/>
                        </a:tabLst>
                      </a:pPr>
                      <a:r>
                        <a:rPr lang="en-US" sz="1600" b="1" dirty="0">
                          <a:effectLst/>
                        </a:rPr>
                        <a:t>Task H</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Maintenance</a:t>
                      </a:r>
                      <a:endParaRPr lang="tr-TR" sz="105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G, J</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3</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83545065"/>
                  </a:ext>
                </a:extLst>
              </a:tr>
              <a:tr h="111535">
                <a:tc>
                  <a:txBody>
                    <a:bodyPr/>
                    <a:lstStyle/>
                    <a:p>
                      <a:pPr algn="ctr">
                        <a:lnSpc>
                          <a:spcPct val="100000"/>
                        </a:lnSpc>
                        <a:spcAft>
                          <a:spcPts val="0"/>
                        </a:spcAft>
                        <a:tabLst>
                          <a:tab pos="457200" algn="l"/>
                        </a:tabLst>
                      </a:pPr>
                      <a:r>
                        <a:rPr lang="en-US" sz="1600" b="1" dirty="0">
                          <a:effectLst/>
                        </a:rPr>
                        <a:t>Task J</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Project Close</a:t>
                      </a:r>
                      <a:endParaRPr lang="tr-TR" sz="105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600" b="1" dirty="0">
                          <a:effectLst/>
                        </a:rPr>
                        <a:t>E</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7</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578123733"/>
                  </a:ext>
                </a:extLst>
              </a:tr>
            </a:tbl>
          </a:graphicData>
        </a:graphic>
      </p:graphicFrame>
      <p:grpSp>
        <p:nvGrpSpPr>
          <p:cNvPr id="5" name="Grup 4"/>
          <p:cNvGrpSpPr/>
          <p:nvPr/>
        </p:nvGrpSpPr>
        <p:grpSpPr>
          <a:xfrm>
            <a:off x="565739" y="1294019"/>
            <a:ext cx="7173533" cy="2546784"/>
            <a:chOff x="0" y="0"/>
            <a:chExt cx="5470543" cy="1823514"/>
          </a:xfrm>
        </p:grpSpPr>
        <p:sp>
          <p:nvSpPr>
            <p:cNvPr id="7" name="Akış Çizelgesi: Bağlayıcı 6"/>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G,6</a:t>
              </a:r>
            </a:p>
          </p:txBody>
        </p:sp>
        <p:grpSp>
          <p:nvGrpSpPr>
            <p:cNvPr id="8" name="Grup 7"/>
            <p:cNvGrpSpPr/>
            <p:nvPr/>
          </p:nvGrpSpPr>
          <p:grpSpPr>
            <a:xfrm>
              <a:off x="0" y="0"/>
              <a:ext cx="5470543" cy="1823514"/>
              <a:chOff x="0" y="0"/>
              <a:chExt cx="5470543" cy="1823514"/>
            </a:xfrm>
          </p:grpSpPr>
          <p:cxnSp>
            <p:nvCxnSpPr>
              <p:cNvPr id="9" name="Düz Ok Bağlayıcısı 8"/>
              <p:cNvCxnSpPr/>
              <p:nvPr/>
            </p:nvCxnSpPr>
            <p:spPr>
              <a:xfrm>
                <a:off x="1670233" y="237849"/>
                <a:ext cx="782148" cy="22205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nvGrpSpPr>
              <p:cNvPr id="10" name="Grup 9"/>
              <p:cNvGrpSpPr/>
              <p:nvPr/>
            </p:nvGrpSpPr>
            <p:grpSpPr>
              <a:xfrm>
                <a:off x="0" y="0"/>
                <a:ext cx="5470543" cy="1823514"/>
                <a:chOff x="0" y="0"/>
                <a:chExt cx="5470543" cy="1823514"/>
              </a:xfrm>
            </p:grpSpPr>
            <p:grpSp>
              <p:nvGrpSpPr>
                <p:cNvPr id="13" name="Grup 12"/>
                <p:cNvGrpSpPr/>
                <p:nvPr/>
              </p:nvGrpSpPr>
              <p:grpSpPr>
                <a:xfrm>
                  <a:off x="0" y="0"/>
                  <a:ext cx="5470543" cy="1823514"/>
                  <a:chOff x="0" y="0"/>
                  <a:chExt cx="5449381" cy="1823514"/>
                </a:xfrm>
              </p:grpSpPr>
              <p:sp>
                <p:nvSpPr>
                  <p:cNvPr id="21" name="Akış Çizelgesi: Bağlayıcı 20"/>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A,4</a:t>
                    </a:r>
                  </a:p>
                </p:txBody>
              </p:sp>
              <p:sp>
                <p:nvSpPr>
                  <p:cNvPr id="22" name="Akış Çizelgesi: Bağlayıcı 21"/>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B,6</a:t>
                    </a:r>
                  </a:p>
                </p:txBody>
              </p:sp>
              <p:sp>
                <p:nvSpPr>
                  <p:cNvPr id="23" name="Akış Çizelgesi: Bağlayıcı 22"/>
                  <p:cNvSpPr/>
                  <p:nvPr/>
                </p:nvSpPr>
                <p:spPr>
                  <a:xfrm>
                    <a:off x="1137646" y="720507"/>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C,2</a:t>
                    </a:r>
                  </a:p>
                </p:txBody>
              </p:sp>
              <p:sp>
                <p:nvSpPr>
                  <p:cNvPr id="24" name="Akış Çizelgesi: Bağlayıcı 23"/>
                  <p:cNvSpPr/>
                  <p:nvPr/>
                </p:nvSpPr>
                <p:spPr>
                  <a:xfrm>
                    <a:off x="1157535" y="1427098"/>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D,3</a:t>
                    </a:r>
                  </a:p>
                </p:txBody>
              </p:sp>
              <p:sp>
                <p:nvSpPr>
                  <p:cNvPr id="25" name="Akış Çizelgesi: Bağlayıcı 24"/>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E,5</a:t>
                    </a:r>
                  </a:p>
                </p:txBody>
              </p:sp>
              <p:sp>
                <p:nvSpPr>
                  <p:cNvPr id="26" name="Akış Çizelgesi: Bağlayıcı 25"/>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F,6</a:t>
                    </a:r>
                  </a:p>
                </p:txBody>
              </p:sp>
              <p:sp>
                <p:nvSpPr>
                  <p:cNvPr id="27" name="Akış Çizelgesi: Bağlayıcı 26"/>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J,7</a:t>
                    </a:r>
                  </a:p>
                </p:txBody>
              </p:sp>
              <p:sp>
                <p:nvSpPr>
                  <p:cNvPr id="28" name="Akış Çizelgesi: Bağlayıcı 27"/>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H,3</a:t>
                    </a:r>
                  </a:p>
                </p:txBody>
              </p:sp>
              <p:cxnSp>
                <p:nvCxnSpPr>
                  <p:cNvPr id="29" name="Düz Ok Bağlayıcısı 28"/>
                  <p:cNvCxnSpPr>
                    <a:stCxn id="21" idx="7"/>
                    <a:endCxn id="22" idx="2"/>
                  </p:cNvCxnSpPr>
                  <p:nvPr/>
                </p:nvCxnSpPr>
                <p:spPr>
                  <a:xfrm flipV="1">
                    <a:off x="491730" y="198162"/>
                    <a:ext cx="575900" cy="404161"/>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nvGrpSpPr>
                <p:cNvPr id="14" name="Grup 13"/>
                <p:cNvGrpSpPr/>
                <p:nvPr/>
              </p:nvGrpSpPr>
              <p:grpSpPr>
                <a:xfrm>
                  <a:off x="539126" y="560268"/>
                  <a:ext cx="4347369" cy="1070610"/>
                  <a:chOff x="0" y="0"/>
                  <a:chExt cx="4347369" cy="1070610"/>
                </a:xfrm>
              </p:grpSpPr>
              <p:cxnSp>
                <p:nvCxnSpPr>
                  <p:cNvPr id="15" name="Düz Ok Bağlayıcısı 14"/>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Düz Ok Bağlayıcısı 15"/>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Düz Ok Bağlayıcısı 16"/>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Düz Ok Bağlayıcısı 19"/>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11" name="Düz Ok Bağlayıcısı 10"/>
              <p:cNvCxnSpPr/>
              <p:nvPr/>
            </p:nvCxnSpPr>
            <p:spPr>
              <a:xfrm flipV="1">
                <a:off x="3028619" y="385845"/>
                <a:ext cx="690562" cy="45719"/>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p:nvPr/>
            </p:nvCxnSpPr>
            <p:spPr>
              <a:xfrm>
                <a:off x="4360578" y="380559"/>
                <a:ext cx="665480" cy="46736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86317848"/>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48272"/>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124180" y="573210"/>
            <a:ext cx="8607695" cy="3000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Find ES, EF, LF, and Slack Times for each activity according to estimated time?</a:t>
            </a:r>
            <a:endParaRPr kumimoji="0" lang="tr-T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Tablo 3"/>
          <p:cNvGraphicFramePr>
            <a:graphicFrameLocks noGrp="1"/>
          </p:cNvGraphicFramePr>
          <p:nvPr/>
        </p:nvGraphicFramePr>
        <p:xfrm>
          <a:off x="341291" y="4084381"/>
          <a:ext cx="8326191" cy="2739394"/>
        </p:xfrm>
        <a:graphic>
          <a:graphicData uri="http://schemas.openxmlformats.org/drawingml/2006/table">
            <a:tbl>
              <a:tblPr firstRow="1" firstCol="1" bandRow="1">
                <a:tableStyleId>{5C22544A-7EE6-4342-B048-85BDC9FD1C3A}</a:tableStyleId>
              </a:tblPr>
              <a:tblGrid>
                <a:gridCol w="1014130">
                  <a:extLst>
                    <a:ext uri="{9D8B030D-6E8A-4147-A177-3AD203B41FA5}">
                      <a16:colId xmlns:a16="http://schemas.microsoft.com/office/drawing/2014/main" xmlns="" val="2123410981"/>
                    </a:ext>
                  </a:extLst>
                </a:gridCol>
                <a:gridCol w="2029924">
                  <a:extLst>
                    <a:ext uri="{9D8B030D-6E8A-4147-A177-3AD203B41FA5}">
                      <a16:colId xmlns:a16="http://schemas.microsoft.com/office/drawing/2014/main" xmlns="" val="2592685042"/>
                    </a:ext>
                  </a:extLst>
                </a:gridCol>
                <a:gridCol w="1453753">
                  <a:extLst>
                    <a:ext uri="{9D8B030D-6E8A-4147-A177-3AD203B41FA5}">
                      <a16:colId xmlns:a16="http://schemas.microsoft.com/office/drawing/2014/main" xmlns="" val="3067399327"/>
                    </a:ext>
                  </a:extLst>
                </a:gridCol>
                <a:gridCol w="1498714">
                  <a:extLst>
                    <a:ext uri="{9D8B030D-6E8A-4147-A177-3AD203B41FA5}">
                      <a16:colId xmlns:a16="http://schemas.microsoft.com/office/drawing/2014/main" xmlns="" val="2947973598"/>
                    </a:ext>
                  </a:extLst>
                </a:gridCol>
                <a:gridCol w="502902">
                  <a:extLst>
                    <a:ext uri="{9D8B030D-6E8A-4147-A177-3AD203B41FA5}">
                      <a16:colId xmlns:a16="http://schemas.microsoft.com/office/drawing/2014/main" xmlns="" val="1264175202"/>
                    </a:ext>
                  </a:extLst>
                </a:gridCol>
                <a:gridCol w="502902">
                  <a:extLst>
                    <a:ext uri="{9D8B030D-6E8A-4147-A177-3AD203B41FA5}">
                      <a16:colId xmlns:a16="http://schemas.microsoft.com/office/drawing/2014/main" xmlns="" val="680132460"/>
                    </a:ext>
                  </a:extLst>
                </a:gridCol>
                <a:gridCol w="502902">
                  <a:extLst>
                    <a:ext uri="{9D8B030D-6E8A-4147-A177-3AD203B41FA5}">
                      <a16:colId xmlns:a16="http://schemas.microsoft.com/office/drawing/2014/main" xmlns="" val="1726405429"/>
                    </a:ext>
                  </a:extLst>
                </a:gridCol>
                <a:gridCol w="820964">
                  <a:extLst>
                    <a:ext uri="{9D8B030D-6E8A-4147-A177-3AD203B41FA5}">
                      <a16:colId xmlns:a16="http://schemas.microsoft.com/office/drawing/2014/main" xmlns="" val="4198681090"/>
                    </a:ext>
                  </a:extLst>
                </a:gridCol>
              </a:tblGrid>
              <a:tr h="441946">
                <a:tc>
                  <a:txBody>
                    <a:bodyPr/>
                    <a:lstStyle/>
                    <a:p>
                      <a:pPr algn="ctr">
                        <a:lnSpc>
                          <a:spcPct val="107000"/>
                        </a:lnSpc>
                        <a:spcAft>
                          <a:spcPts val="0"/>
                        </a:spcAft>
                        <a:tabLst>
                          <a:tab pos="457200" algn="l"/>
                        </a:tabLst>
                      </a:pPr>
                      <a:r>
                        <a:rPr lang="en-US" sz="1400" b="1">
                          <a:effectLst/>
                        </a:rPr>
                        <a:t>Tasks</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Description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tabLst>
                          <a:tab pos="457200" algn="l"/>
                        </a:tabLst>
                      </a:pPr>
                      <a:r>
                        <a:rPr lang="en-US" sz="1400" b="1" dirty="0">
                          <a:effectLst/>
                        </a:rPr>
                        <a:t>Predicates</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Estimated Duration</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tabLst>
                          <a:tab pos="457200" algn="l"/>
                        </a:tabLst>
                      </a:pPr>
                      <a:r>
                        <a:rPr lang="en-US" sz="1400" b="1" dirty="0">
                          <a:effectLst/>
                        </a:rPr>
                        <a:t>ES</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tabLst>
                          <a:tab pos="457200" algn="l"/>
                        </a:tabLst>
                      </a:pPr>
                      <a:r>
                        <a:rPr lang="en-US" sz="1400" b="1" dirty="0">
                          <a:effectLst/>
                        </a:rPr>
                        <a:t>EF</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tabLst>
                          <a:tab pos="457200" algn="l"/>
                        </a:tabLst>
                      </a:pPr>
                      <a:r>
                        <a:rPr lang="en-US" sz="1400" b="1" dirty="0">
                          <a:effectLst/>
                        </a:rPr>
                        <a:t>LF</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tabLst>
                          <a:tab pos="457200" algn="l"/>
                        </a:tabLst>
                      </a:pPr>
                      <a:r>
                        <a:rPr lang="en-US" sz="1400" b="1" dirty="0">
                          <a:effectLst/>
                        </a:rPr>
                        <a:t>Slack</a:t>
                      </a:r>
                      <a:endParaRPr lang="tr-TR" sz="1000" b="1" dirty="0">
                        <a:effectLst/>
                      </a:endParaRPr>
                    </a:p>
                    <a:p>
                      <a:pPr>
                        <a:lnSpc>
                          <a:spcPct val="107000"/>
                        </a:lnSpc>
                        <a:spcAft>
                          <a:spcPts val="0"/>
                        </a:spcAft>
                        <a:tabLst>
                          <a:tab pos="457200" algn="l"/>
                        </a:tabLst>
                      </a:pPr>
                      <a:r>
                        <a:rPr lang="en-US" sz="1400" b="1" dirty="0">
                          <a:effectLst/>
                        </a:rPr>
                        <a:t>Time</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749825855"/>
                  </a:ext>
                </a:extLst>
              </a:tr>
              <a:tr h="441946">
                <a:tc>
                  <a:txBody>
                    <a:bodyPr/>
                    <a:lstStyle/>
                    <a:p>
                      <a:pPr algn="ctr">
                        <a:lnSpc>
                          <a:spcPct val="107000"/>
                        </a:lnSpc>
                        <a:spcAft>
                          <a:spcPts val="0"/>
                        </a:spcAft>
                        <a:tabLst>
                          <a:tab pos="457200" algn="l"/>
                        </a:tabLst>
                      </a:pPr>
                      <a:r>
                        <a:rPr lang="en-US" sz="1400" b="1">
                          <a:effectLst/>
                        </a:rPr>
                        <a:t>Task A</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Requirements Collection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4</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844556628"/>
                  </a:ext>
                </a:extLst>
              </a:tr>
              <a:tr h="215277">
                <a:tc>
                  <a:txBody>
                    <a:bodyPr/>
                    <a:lstStyle/>
                    <a:p>
                      <a:pPr algn="ctr">
                        <a:lnSpc>
                          <a:spcPct val="107000"/>
                        </a:lnSpc>
                        <a:spcAft>
                          <a:spcPts val="0"/>
                        </a:spcAft>
                        <a:tabLst>
                          <a:tab pos="457200" algn="l"/>
                        </a:tabLst>
                      </a:pPr>
                      <a:r>
                        <a:rPr lang="en-US" sz="1400" b="1">
                          <a:effectLst/>
                        </a:rPr>
                        <a:t>Task B</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Screen Design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A</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6</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629073203"/>
                  </a:ext>
                </a:extLst>
              </a:tr>
              <a:tr h="0">
                <a:tc>
                  <a:txBody>
                    <a:bodyPr/>
                    <a:lstStyle/>
                    <a:p>
                      <a:pPr algn="ctr">
                        <a:lnSpc>
                          <a:spcPct val="107000"/>
                        </a:lnSpc>
                        <a:spcAft>
                          <a:spcPts val="0"/>
                        </a:spcAft>
                        <a:tabLst>
                          <a:tab pos="457200" algn="l"/>
                        </a:tabLst>
                      </a:pPr>
                      <a:r>
                        <a:rPr lang="en-US" sz="1400" b="1">
                          <a:effectLst/>
                        </a:rPr>
                        <a:t>Task C</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Report Design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A</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2</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79191272"/>
                  </a:ext>
                </a:extLst>
              </a:tr>
              <a:tr h="215277">
                <a:tc>
                  <a:txBody>
                    <a:bodyPr/>
                    <a:lstStyle/>
                    <a:p>
                      <a:pPr algn="ctr">
                        <a:lnSpc>
                          <a:spcPct val="107000"/>
                        </a:lnSpc>
                        <a:spcAft>
                          <a:spcPts val="0"/>
                        </a:spcAft>
                        <a:tabLst>
                          <a:tab pos="457200" algn="l"/>
                        </a:tabLst>
                      </a:pPr>
                      <a:r>
                        <a:rPr lang="en-US" sz="1400" b="1">
                          <a:effectLst/>
                        </a:rPr>
                        <a:t>Task D</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Database Design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A</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3</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112784431"/>
                  </a:ext>
                </a:extLst>
              </a:tr>
              <a:tr h="215277">
                <a:tc>
                  <a:txBody>
                    <a:bodyPr/>
                    <a:lstStyle/>
                    <a:p>
                      <a:pPr algn="ctr">
                        <a:lnSpc>
                          <a:spcPct val="107000"/>
                        </a:lnSpc>
                        <a:spcAft>
                          <a:spcPts val="0"/>
                        </a:spcAft>
                        <a:tabLst>
                          <a:tab pos="457200" algn="l"/>
                        </a:tabLst>
                      </a:pPr>
                      <a:r>
                        <a:rPr lang="en-US" sz="1400" b="1">
                          <a:effectLst/>
                        </a:rPr>
                        <a:t>Task E</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User Documentation</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B, C</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5</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99942189"/>
                  </a:ext>
                </a:extLst>
              </a:tr>
              <a:tr h="215277">
                <a:tc>
                  <a:txBody>
                    <a:bodyPr/>
                    <a:lstStyle/>
                    <a:p>
                      <a:pPr algn="ctr">
                        <a:lnSpc>
                          <a:spcPct val="107000"/>
                        </a:lnSpc>
                        <a:spcAft>
                          <a:spcPts val="0"/>
                        </a:spcAft>
                        <a:tabLst>
                          <a:tab pos="457200" algn="l"/>
                        </a:tabLst>
                      </a:pPr>
                      <a:r>
                        <a:rPr lang="en-US" sz="1400" b="1">
                          <a:effectLst/>
                        </a:rPr>
                        <a:t>Task F</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Programming</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D</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6</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544291537"/>
                  </a:ext>
                </a:extLst>
              </a:tr>
              <a:tr h="215277">
                <a:tc>
                  <a:txBody>
                    <a:bodyPr/>
                    <a:lstStyle/>
                    <a:p>
                      <a:pPr algn="ctr">
                        <a:lnSpc>
                          <a:spcPct val="107000"/>
                        </a:lnSpc>
                        <a:spcAft>
                          <a:spcPts val="0"/>
                        </a:spcAft>
                        <a:tabLst>
                          <a:tab pos="457200" algn="l"/>
                        </a:tabLst>
                      </a:pPr>
                      <a:r>
                        <a:rPr lang="en-US" sz="1400" b="1">
                          <a:effectLst/>
                        </a:rPr>
                        <a:t>Task G</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Testing</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F</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6</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514986058"/>
                  </a:ext>
                </a:extLst>
              </a:tr>
              <a:tr h="215277">
                <a:tc>
                  <a:txBody>
                    <a:bodyPr/>
                    <a:lstStyle/>
                    <a:p>
                      <a:pPr algn="ctr">
                        <a:lnSpc>
                          <a:spcPct val="107000"/>
                        </a:lnSpc>
                        <a:spcAft>
                          <a:spcPts val="0"/>
                        </a:spcAft>
                        <a:tabLst>
                          <a:tab pos="457200" algn="l"/>
                        </a:tabLst>
                      </a:pPr>
                      <a:r>
                        <a:rPr lang="en-US" sz="1400" b="1">
                          <a:effectLst/>
                        </a:rPr>
                        <a:t>Task H</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dirty="0">
                          <a:effectLst/>
                        </a:rPr>
                        <a:t>Maintenance</a:t>
                      </a:r>
                      <a:endParaRPr lang="tr-TR" sz="10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G, J</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3</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761560302"/>
                  </a:ext>
                </a:extLst>
              </a:tr>
              <a:tr h="215277">
                <a:tc>
                  <a:txBody>
                    <a:bodyPr/>
                    <a:lstStyle/>
                    <a:p>
                      <a:pPr algn="ctr">
                        <a:lnSpc>
                          <a:spcPct val="107000"/>
                        </a:lnSpc>
                        <a:spcAft>
                          <a:spcPts val="0"/>
                        </a:spcAft>
                        <a:tabLst>
                          <a:tab pos="457200" algn="l"/>
                        </a:tabLst>
                      </a:pPr>
                      <a:r>
                        <a:rPr lang="en-US" sz="1400" b="1">
                          <a:effectLst/>
                        </a:rPr>
                        <a:t>Task J</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b="1">
                          <a:effectLst/>
                        </a:rPr>
                        <a:t>Project Close</a:t>
                      </a:r>
                      <a:endParaRPr lang="tr-TR" sz="10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b="1">
                          <a:effectLst/>
                        </a:rPr>
                        <a:t>E</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400" b="1">
                          <a:effectLst/>
                        </a:rPr>
                        <a:t>7</a:t>
                      </a:r>
                      <a:endParaRPr lang="tr-TR" sz="10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a:effectLst/>
                        </a:rPr>
                        <a:t>?</a:t>
                      </a:r>
                      <a:endParaRPr lang="tr-TR" sz="10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400" b="1" dirty="0">
                          <a:effectLst/>
                        </a:rPr>
                        <a:t>?</a:t>
                      </a:r>
                      <a:endParaRPr lang="tr-TR" sz="10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735835106"/>
                  </a:ext>
                </a:extLst>
              </a:tr>
            </a:tbl>
          </a:graphicData>
        </a:graphic>
      </p:graphicFrame>
      <p:grpSp>
        <p:nvGrpSpPr>
          <p:cNvPr id="30" name="Grup 4">
            <a:extLst>
              <a:ext uri="{FF2B5EF4-FFF2-40B4-BE49-F238E27FC236}">
                <a16:creationId xmlns:a16="http://schemas.microsoft.com/office/drawing/2014/main" xmlns="" id="{ECF46C28-63D5-4CA5-8A8C-8BF765681A37}"/>
              </a:ext>
            </a:extLst>
          </p:cNvPr>
          <p:cNvGrpSpPr/>
          <p:nvPr/>
        </p:nvGrpSpPr>
        <p:grpSpPr>
          <a:xfrm>
            <a:off x="565739" y="1294019"/>
            <a:ext cx="7173533" cy="2546784"/>
            <a:chOff x="0" y="0"/>
            <a:chExt cx="5470543" cy="1823514"/>
          </a:xfrm>
        </p:grpSpPr>
        <p:sp>
          <p:nvSpPr>
            <p:cNvPr id="31" name="Akış Çizelgesi: Bağlayıcı 6">
              <a:extLst>
                <a:ext uri="{FF2B5EF4-FFF2-40B4-BE49-F238E27FC236}">
                  <a16:creationId xmlns:a16="http://schemas.microsoft.com/office/drawing/2014/main" xmlns="" id="{49B1F46D-A831-42B0-958E-040E70E23AFE}"/>
                </a:ext>
              </a:extLst>
            </p:cNvPr>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G,6</a:t>
              </a:r>
            </a:p>
          </p:txBody>
        </p:sp>
        <p:grpSp>
          <p:nvGrpSpPr>
            <p:cNvPr id="32" name="Grup 7">
              <a:extLst>
                <a:ext uri="{FF2B5EF4-FFF2-40B4-BE49-F238E27FC236}">
                  <a16:creationId xmlns:a16="http://schemas.microsoft.com/office/drawing/2014/main" xmlns="" id="{DA4CAD8A-17B9-4A6C-BD6F-67E08C8324E4}"/>
                </a:ext>
              </a:extLst>
            </p:cNvPr>
            <p:cNvGrpSpPr/>
            <p:nvPr/>
          </p:nvGrpSpPr>
          <p:grpSpPr>
            <a:xfrm>
              <a:off x="0" y="0"/>
              <a:ext cx="5470543" cy="1823514"/>
              <a:chOff x="0" y="0"/>
              <a:chExt cx="5470543" cy="1823514"/>
            </a:xfrm>
          </p:grpSpPr>
          <p:cxnSp>
            <p:nvCxnSpPr>
              <p:cNvPr id="33" name="Düz Ok Bağlayıcısı 8">
                <a:extLst>
                  <a:ext uri="{FF2B5EF4-FFF2-40B4-BE49-F238E27FC236}">
                    <a16:creationId xmlns:a16="http://schemas.microsoft.com/office/drawing/2014/main" xmlns="" id="{8CA94226-DD7F-49C2-AB1C-E1E4889374D4}"/>
                  </a:ext>
                </a:extLst>
              </p:cNvPr>
              <p:cNvCxnSpPr/>
              <p:nvPr/>
            </p:nvCxnSpPr>
            <p:spPr>
              <a:xfrm>
                <a:off x="1670233" y="237849"/>
                <a:ext cx="782148" cy="22205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nvGrpSpPr>
              <p:cNvPr id="34" name="Grup 9">
                <a:extLst>
                  <a:ext uri="{FF2B5EF4-FFF2-40B4-BE49-F238E27FC236}">
                    <a16:creationId xmlns:a16="http://schemas.microsoft.com/office/drawing/2014/main" xmlns="" id="{23C0FD0D-0D43-4F55-85AF-B45FC944B155}"/>
                  </a:ext>
                </a:extLst>
              </p:cNvPr>
              <p:cNvGrpSpPr/>
              <p:nvPr/>
            </p:nvGrpSpPr>
            <p:grpSpPr>
              <a:xfrm>
                <a:off x="0" y="0"/>
                <a:ext cx="5470543" cy="1823514"/>
                <a:chOff x="0" y="0"/>
                <a:chExt cx="5470543" cy="1823514"/>
              </a:xfrm>
            </p:grpSpPr>
            <p:grpSp>
              <p:nvGrpSpPr>
                <p:cNvPr id="37" name="Grup 12">
                  <a:extLst>
                    <a:ext uri="{FF2B5EF4-FFF2-40B4-BE49-F238E27FC236}">
                      <a16:creationId xmlns:a16="http://schemas.microsoft.com/office/drawing/2014/main" xmlns="" id="{0262023D-F36D-4CB4-B027-15EE184DEDDF}"/>
                    </a:ext>
                  </a:extLst>
                </p:cNvPr>
                <p:cNvGrpSpPr/>
                <p:nvPr/>
              </p:nvGrpSpPr>
              <p:grpSpPr>
                <a:xfrm>
                  <a:off x="0" y="0"/>
                  <a:ext cx="5470543" cy="1823514"/>
                  <a:chOff x="0" y="0"/>
                  <a:chExt cx="5449381" cy="1823514"/>
                </a:xfrm>
              </p:grpSpPr>
              <p:sp>
                <p:nvSpPr>
                  <p:cNvPr id="45" name="Akış Çizelgesi: Bağlayıcı 20">
                    <a:extLst>
                      <a:ext uri="{FF2B5EF4-FFF2-40B4-BE49-F238E27FC236}">
                        <a16:creationId xmlns:a16="http://schemas.microsoft.com/office/drawing/2014/main" xmlns="" id="{07B50B5D-2C62-435B-A7E5-DE3C477672E3}"/>
                      </a:ext>
                    </a:extLst>
                  </p:cNvPr>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A,4</a:t>
                    </a:r>
                  </a:p>
                </p:txBody>
              </p:sp>
              <p:sp>
                <p:nvSpPr>
                  <p:cNvPr id="46" name="Akış Çizelgesi: Bağlayıcı 21">
                    <a:extLst>
                      <a:ext uri="{FF2B5EF4-FFF2-40B4-BE49-F238E27FC236}">
                        <a16:creationId xmlns:a16="http://schemas.microsoft.com/office/drawing/2014/main" xmlns="" id="{FA1717A8-2AFD-452A-B09B-FDC1D494D186}"/>
                      </a:ext>
                    </a:extLst>
                  </p:cNvPr>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B,6</a:t>
                    </a:r>
                  </a:p>
                </p:txBody>
              </p:sp>
              <p:sp>
                <p:nvSpPr>
                  <p:cNvPr id="47" name="Akış Çizelgesi: Bağlayıcı 22">
                    <a:extLst>
                      <a:ext uri="{FF2B5EF4-FFF2-40B4-BE49-F238E27FC236}">
                        <a16:creationId xmlns:a16="http://schemas.microsoft.com/office/drawing/2014/main" xmlns="" id="{7D83958B-C6C5-402C-87E1-BA516EAC22F3}"/>
                      </a:ext>
                    </a:extLst>
                  </p:cNvPr>
                  <p:cNvSpPr/>
                  <p:nvPr/>
                </p:nvSpPr>
                <p:spPr>
                  <a:xfrm>
                    <a:off x="1137646" y="720507"/>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C,2</a:t>
                    </a:r>
                  </a:p>
                </p:txBody>
              </p:sp>
              <p:sp>
                <p:nvSpPr>
                  <p:cNvPr id="48" name="Akış Çizelgesi: Bağlayıcı 23">
                    <a:extLst>
                      <a:ext uri="{FF2B5EF4-FFF2-40B4-BE49-F238E27FC236}">
                        <a16:creationId xmlns:a16="http://schemas.microsoft.com/office/drawing/2014/main" xmlns="" id="{A399A7C9-790C-43BB-8EA8-616F7E867FB2}"/>
                      </a:ext>
                    </a:extLst>
                  </p:cNvPr>
                  <p:cNvSpPr/>
                  <p:nvPr/>
                </p:nvSpPr>
                <p:spPr>
                  <a:xfrm>
                    <a:off x="1157535" y="1427098"/>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D,3</a:t>
                    </a:r>
                  </a:p>
                </p:txBody>
              </p:sp>
              <p:sp>
                <p:nvSpPr>
                  <p:cNvPr id="49" name="Akış Çizelgesi: Bağlayıcı 24">
                    <a:extLst>
                      <a:ext uri="{FF2B5EF4-FFF2-40B4-BE49-F238E27FC236}">
                        <a16:creationId xmlns:a16="http://schemas.microsoft.com/office/drawing/2014/main" xmlns="" id="{D83628B3-5776-4D31-A06D-B7B41ED77ACC}"/>
                      </a:ext>
                    </a:extLst>
                  </p:cNvPr>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E,5</a:t>
                    </a:r>
                  </a:p>
                </p:txBody>
              </p:sp>
              <p:sp>
                <p:nvSpPr>
                  <p:cNvPr id="50" name="Akış Çizelgesi: Bağlayıcı 25">
                    <a:extLst>
                      <a:ext uri="{FF2B5EF4-FFF2-40B4-BE49-F238E27FC236}">
                        <a16:creationId xmlns:a16="http://schemas.microsoft.com/office/drawing/2014/main" xmlns="" id="{94C21DFB-8024-4CCE-98E3-BE842210E49D}"/>
                      </a:ext>
                    </a:extLst>
                  </p:cNvPr>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F,6</a:t>
                    </a:r>
                  </a:p>
                </p:txBody>
              </p:sp>
              <p:sp>
                <p:nvSpPr>
                  <p:cNvPr id="51" name="Akış Çizelgesi: Bağlayıcı 26">
                    <a:extLst>
                      <a:ext uri="{FF2B5EF4-FFF2-40B4-BE49-F238E27FC236}">
                        <a16:creationId xmlns:a16="http://schemas.microsoft.com/office/drawing/2014/main" xmlns="" id="{A346D1C3-7523-4FD9-914B-9BA16591B4A4}"/>
                      </a:ext>
                    </a:extLst>
                  </p:cNvPr>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J,7</a:t>
                    </a:r>
                  </a:p>
                </p:txBody>
              </p:sp>
              <p:sp>
                <p:nvSpPr>
                  <p:cNvPr id="52" name="Akış Çizelgesi: Bağlayıcı 27">
                    <a:extLst>
                      <a:ext uri="{FF2B5EF4-FFF2-40B4-BE49-F238E27FC236}">
                        <a16:creationId xmlns:a16="http://schemas.microsoft.com/office/drawing/2014/main" xmlns="" id="{06609157-69BF-44FE-8FDF-7AADBB1A95DD}"/>
                      </a:ext>
                    </a:extLst>
                  </p:cNvPr>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H,3</a:t>
                    </a:r>
                  </a:p>
                </p:txBody>
              </p:sp>
              <p:cxnSp>
                <p:nvCxnSpPr>
                  <p:cNvPr id="53" name="Düz Ok Bağlayıcısı 28">
                    <a:extLst>
                      <a:ext uri="{FF2B5EF4-FFF2-40B4-BE49-F238E27FC236}">
                        <a16:creationId xmlns:a16="http://schemas.microsoft.com/office/drawing/2014/main" xmlns="" id="{73D45AD9-1704-4D41-BC95-729A41AEC463}"/>
                      </a:ext>
                    </a:extLst>
                  </p:cNvPr>
                  <p:cNvCxnSpPr>
                    <a:stCxn id="45" idx="7"/>
                    <a:endCxn id="46" idx="2"/>
                  </p:cNvCxnSpPr>
                  <p:nvPr/>
                </p:nvCxnSpPr>
                <p:spPr>
                  <a:xfrm flipV="1">
                    <a:off x="491730" y="198162"/>
                    <a:ext cx="575900" cy="404161"/>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nvGrpSpPr>
                <p:cNvPr id="38" name="Grup 13">
                  <a:extLst>
                    <a:ext uri="{FF2B5EF4-FFF2-40B4-BE49-F238E27FC236}">
                      <a16:creationId xmlns:a16="http://schemas.microsoft.com/office/drawing/2014/main" xmlns="" id="{5A01831A-9E29-4A19-AF06-CBCAB5D9D812}"/>
                    </a:ext>
                  </a:extLst>
                </p:cNvPr>
                <p:cNvGrpSpPr/>
                <p:nvPr/>
              </p:nvGrpSpPr>
              <p:grpSpPr>
                <a:xfrm>
                  <a:off x="539126" y="560268"/>
                  <a:ext cx="4347369" cy="1070610"/>
                  <a:chOff x="0" y="0"/>
                  <a:chExt cx="4347369" cy="1070610"/>
                </a:xfrm>
              </p:grpSpPr>
              <p:cxnSp>
                <p:nvCxnSpPr>
                  <p:cNvPr id="39" name="Düz Ok Bağlayıcısı 14">
                    <a:extLst>
                      <a:ext uri="{FF2B5EF4-FFF2-40B4-BE49-F238E27FC236}">
                        <a16:creationId xmlns:a16="http://schemas.microsoft.com/office/drawing/2014/main" xmlns="" id="{6607A54A-7DC1-4717-ACA7-9C2939F8EA69}"/>
                      </a:ext>
                    </a:extLst>
                  </p:cNvPr>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Düz Ok Bağlayıcısı 15">
                    <a:extLst>
                      <a:ext uri="{FF2B5EF4-FFF2-40B4-BE49-F238E27FC236}">
                        <a16:creationId xmlns:a16="http://schemas.microsoft.com/office/drawing/2014/main" xmlns="" id="{CB307694-8782-4E4E-B01A-7704D6EAA7B2}"/>
                      </a:ext>
                    </a:extLst>
                  </p:cNvPr>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Düz Ok Bağlayıcısı 16">
                    <a:extLst>
                      <a:ext uri="{FF2B5EF4-FFF2-40B4-BE49-F238E27FC236}">
                        <a16:creationId xmlns:a16="http://schemas.microsoft.com/office/drawing/2014/main" xmlns="" id="{CEA0F960-B2A1-4D61-B5E6-B5E49A8C2B1D}"/>
                      </a:ext>
                    </a:extLst>
                  </p:cNvPr>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17">
                    <a:extLst>
                      <a:ext uri="{FF2B5EF4-FFF2-40B4-BE49-F238E27FC236}">
                        <a16:creationId xmlns:a16="http://schemas.microsoft.com/office/drawing/2014/main" xmlns="" id="{26DA62DD-9389-41AE-8A11-E786F7F00C7F}"/>
                      </a:ext>
                    </a:extLst>
                  </p:cNvPr>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18">
                    <a:extLst>
                      <a:ext uri="{FF2B5EF4-FFF2-40B4-BE49-F238E27FC236}">
                        <a16:creationId xmlns:a16="http://schemas.microsoft.com/office/drawing/2014/main" xmlns="" id="{7FED8394-9F40-4FD3-AF1F-521C5FB9422F}"/>
                      </a:ext>
                    </a:extLst>
                  </p:cNvPr>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19">
                    <a:extLst>
                      <a:ext uri="{FF2B5EF4-FFF2-40B4-BE49-F238E27FC236}">
                        <a16:creationId xmlns:a16="http://schemas.microsoft.com/office/drawing/2014/main" xmlns="" id="{C579C6C7-045F-4FA2-92D2-8660322BA8F5}"/>
                      </a:ext>
                    </a:extLst>
                  </p:cNvPr>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35" name="Düz Ok Bağlayıcısı 10">
                <a:extLst>
                  <a:ext uri="{FF2B5EF4-FFF2-40B4-BE49-F238E27FC236}">
                    <a16:creationId xmlns:a16="http://schemas.microsoft.com/office/drawing/2014/main" xmlns="" id="{50854FA3-3603-4766-8DB3-EBD81419A176}"/>
                  </a:ext>
                </a:extLst>
              </p:cNvPr>
              <p:cNvCxnSpPr/>
              <p:nvPr/>
            </p:nvCxnSpPr>
            <p:spPr>
              <a:xfrm flipV="1">
                <a:off x="3028619" y="385845"/>
                <a:ext cx="690562" cy="45719"/>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36" name="Düz Ok Bağlayıcısı 11">
                <a:extLst>
                  <a:ext uri="{FF2B5EF4-FFF2-40B4-BE49-F238E27FC236}">
                    <a16:creationId xmlns:a16="http://schemas.microsoft.com/office/drawing/2014/main" xmlns="" id="{BFA6E70F-6979-45E2-ACE2-B3A8CA2621E7}"/>
                  </a:ext>
                </a:extLst>
              </p:cNvPr>
              <p:cNvCxnSpPr/>
              <p:nvPr/>
            </p:nvCxnSpPr>
            <p:spPr>
              <a:xfrm>
                <a:off x="4360578" y="380559"/>
                <a:ext cx="665480" cy="46736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58944836"/>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151929"/>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364621" y="559010"/>
            <a:ext cx="6743700" cy="3000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Find ES, EF, LF, and Slack Times for each activity according to estimated time?</a:t>
            </a:r>
            <a:endParaRPr kumimoji="0" lang="tr-T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up 4"/>
          <p:cNvGrpSpPr/>
          <p:nvPr/>
        </p:nvGrpSpPr>
        <p:grpSpPr>
          <a:xfrm>
            <a:off x="590818" y="1477585"/>
            <a:ext cx="7372084" cy="2021980"/>
            <a:chOff x="0" y="0"/>
            <a:chExt cx="5470543" cy="1823514"/>
          </a:xfrm>
        </p:grpSpPr>
        <p:sp>
          <p:nvSpPr>
            <p:cNvPr id="7" name="Akış Çizelgesi: Bağlayıcı 6"/>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G,6</a:t>
              </a:r>
            </a:p>
          </p:txBody>
        </p:sp>
        <p:grpSp>
          <p:nvGrpSpPr>
            <p:cNvPr id="8" name="Grup 7"/>
            <p:cNvGrpSpPr/>
            <p:nvPr/>
          </p:nvGrpSpPr>
          <p:grpSpPr>
            <a:xfrm>
              <a:off x="0" y="0"/>
              <a:ext cx="5470543" cy="1823514"/>
              <a:chOff x="0" y="0"/>
              <a:chExt cx="5470543" cy="1823514"/>
            </a:xfrm>
          </p:grpSpPr>
          <p:cxnSp>
            <p:nvCxnSpPr>
              <p:cNvPr id="9" name="Düz Ok Bağlayıcısı 8"/>
              <p:cNvCxnSpPr/>
              <p:nvPr/>
            </p:nvCxnSpPr>
            <p:spPr>
              <a:xfrm>
                <a:off x="1670233" y="237849"/>
                <a:ext cx="782148" cy="222050"/>
              </a:xfrm>
              <a:prstGeom prst="straightConnector1">
                <a:avLst/>
              </a:prstGeom>
              <a:ln w="28575">
                <a:solidFill>
                  <a:schemeClr val="tx1">
                    <a:lumMod val="95000"/>
                    <a:lumOff val="5000"/>
                  </a:schemeClr>
                </a:solidFill>
                <a:prstDash val="solid"/>
                <a:tailEnd type="triangle"/>
              </a:ln>
            </p:spPr>
            <p:style>
              <a:lnRef idx="1">
                <a:schemeClr val="dk1"/>
              </a:lnRef>
              <a:fillRef idx="0">
                <a:schemeClr val="dk1"/>
              </a:fillRef>
              <a:effectRef idx="0">
                <a:schemeClr val="dk1"/>
              </a:effectRef>
              <a:fontRef idx="minor">
                <a:schemeClr val="tx1"/>
              </a:fontRef>
            </p:style>
          </p:cxnSp>
          <p:grpSp>
            <p:nvGrpSpPr>
              <p:cNvPr id="10" name="Grup 9"/>
              <p:cNvGrpSpPr/>
              <p:nvPr/>
            </p:nvGrpSpPr>
            <p:grpSpPr>
              <a:xfrm>
                <a:off x="0" y="0"/>
                <a:ext cx="5470543" cy="1823514"/>
                <a:chOff x="0" y="0"/>
                <a:chExt cx="5470543" cy="1823514"/>
              </a:xfrm>
            </p:grpSpPr>
            <p:grpSp>
              <p:nvGrpSpPr>
                <p:cNvPr id="13" name="Grup 12"/>
                <p:cNvGrpSpPr/>
                <p:nvPr/>
              </p:nvGrpSpPr>
              <p:grpSpPr>
                <a:xfrm>
                  <a:off x="0" y="0"/>
                  <a:ext cx="5470543" cy="1823514"/>
                  <a:chOff x="0" y="0"/>
                  <a:chExt cx="5449381" cy="1823514"/>
                </a:xfrm>
              </p:grpSpPr>
              <p:sp>
                <p:nvSpPr>
                  <p:cNvPr id="21" name="Akış Çizelgesi: Bağlayıcı 20"/>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A,4</a:t>
                    </a:r>
                  </a:p>
                </p:txBody>
              </p:sp>
              <p:sp>
                <p:nvSpPr>
                  <p:cNvPr id="22" name="Akış Çizelgesi: Bağlayıcı 21"/>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B,6</a:t>
                    </a:r>
                  </a:p>
                </p:txBody>
              </p:sp>
              <p:sp>
                <p:nvSpPr>
                  <p:cNvPr id="23" name="Akış Çizelgesi: Bağlayıcı 22"/>
                  <p:cNvSpPr/>
                  <p:nvPr/>
                </p:nvSpPr>
                <p:spPr>
                  <a:xfrm>
                    <a:off x="1125822" y="713549"/>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C,2</a:t>
                    </a:r>
                  </a:p>
                </p:txBody>
              </p:sp>
              <p:sp>
                <p:nvSpPr>
                  <p:cNvPr id="24" name="Akış Çizelgesi: Bağlayıcı 23"/>
                  <p:cNvSpPr/>
                  <p:nvPr/>
                </p:nvSpPr>
                <p:spPr>
                  <a:xfrm>
                    <a:off x="1157535" y="1427098"/>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D,3</a:t>
                    </a:r>
                  </a:p>
                </p:txBody>
              </p:sp>
              <p:sp>
                <p:nvSpPr>
                  <p:cNvPr id="25" name="Akış Çizelgesi: Bağlayıcı 24"/>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E,5</a:t>
                    </a:r>
                  </a:p>
                </p:txBody>
              </p:sp>
              <p:sp>
                <p:nvSpPr>
                  <p:cNvPr id="26" name="Akış Çizelgesi: Bağlayıcı 25"/>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F,6</a:t>
                    </a:r>
                  </a:p>
                </p:txBody>
              </p:sp>
              <p:sp>
                <p:nvSpPr>
                  <p:cNvPr id="27" name="Akış Çizelgesi: Bağlayıcı 26"/>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J,7</a:t>
                    </a:r>
                  </a:p>
                </p:txBody>
              </p:sp>
              <p:sp>
                <p:nvSpPr>
                  <p:cNvPr id="28" name="Akış Çizelgesi: Bağlayıcı 27"/>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H,3</a:t>
                    </a:r>
                  </a:p>
                </p:txBody>
              </p:sp>
              <p:cxnSp>
                <p:nvCxnSpPr>
                  <p:cNvPr id="29" name="Düz Ok Bağlayıcısı 28"/>
                  <p:cNvCxnSpPr>
                    <a:stCxn id="21" idx="7"/>
                    <a:endCxn id="22" idx="2"/>
                  </p:cNvCxnSpPr>
                  <p:nvPr/>
                </p:nvCxnSpPr>
                <p:spPr>
                  <a:xfrm flipV="1">
                    <a:off x="491730" y="198162"/>
                    <a:ext cx="575900" cy="404161"/>
                  </a:xfrm>
                  <a:prstGeom prst="straightConnector1">
                    <a:avLst/>
                  </a:prstGeom>
                  <a:ln w="28575">
                    <a:solidFill>
                      <a:schemeClr val="tx1">
                        <a:lumMod val="95000"/>
                        <a:lumOff val="5000"/>
                      </a:schemeClr>
                    </a:solidFill>
                    <a:prstDash val="solid"/>
                    <a:tailEnd type="triangle"/>
                  </a:ln>
                </p:spPr>
                <p:style>
                  <a:lnRef idx="1">
                    <a:schemeClr val="dk1"/>
                  </a:lnRef>
                  <a:fillRef idx="0">
                    <a:schemeClr val="dk1"/>
                  </a:fillRef>
                  <a:effectRef idx="0">
                    <a:schemeClr val="dk1"/>
                  </a:effectRef>
                  <a:fontRef idx="minor">
                    <a:schemeClr val="tx1"/>
                  </a:fontRef>
                </p:style>
              </p:cxnSp>
            </p:grpSp>
            <p:grpSp>
              <p:nvGrpSpPr>
                <p:cNvPr id="14" name="Grup 13"/>
                <p:cNvGrpSpPr/>
                <p:nvPr/>
              </p:nvGrpSpPr>
              <p:grpSpPr>
                <a:xfrm>
                  <a:off x="539126" y="560268"/>
                  <a:ext cx="4347369" cy="1070610"/>
                  <a:chOff x="0" y="0"/>
                  <a:chExt cx="4347369" cy="1070610"/>
                </a:xfrm>
              </p:grpSpPr>
              <p:cxnSp>
                <p:nvCxnSpPr>
                  <p:cNvPr id="15" name="Düz Ok Bağlayıcısı 14"/>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Düz Ok Bağlayıcısı 15"/>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Düz Ok Bağlayıcısı 16"/>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Düz Ok Bağlayıcısı 19"/>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11" name="Düz Ok Bağlayıcısı 10"/>
              <p:cNvCxnSpPr/>
              <p:nvPr/>
            </p:nvCxnSpPr>
            <p:spPr>
              <a:xfrm flipV="1">
                <a:off x="3028619" y="385845"/>
                <a:ext cx="690562" cy="45719"/>
              </a:xfrm>
              <a:prstGeom prst="straightConnector1">
                <a:avLst/>
              </a:prstGeom>
              <a:ln w="28575">
                <a:solidFill>
                  <a:schemeClr val="tx1">
                    <a:lumMod val="95000"/>
                    <a:lumOff val="5000"/>
                  </a:schemeClr>
                </a:solidFill>
                <a:prstDash val="solid"/>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p:nvPr/>
            </p:nvCxnSpPr>
            <p:spPr>
              <a:xfrm>
                <a:off x="4360578" y="380559"/>
                <a:ext cx="665480" cy="467360"/>
              </a:xfrm>
              <a:prstGeom prst="straightConnector1">
                <a:avLst/>
              </a:prstGeom>
              <a:ln w="28575">
                <a:solidFill>
                  <a:schemeClr val="tx1">
                    <a:lumMod val="95000"/>
                    <a:lumOff val="5000"/>
                  </a:schemeClr>
                </a:solidFill>
                <a:prstDash val="solid"/>
                <a:tailEnd type="triangle"/>
              </a:ln>
            </p:spPr>
            <p:style>
              <a:lnRef idx="1">
                <a:schemeClr val="dk1"/>
              </a:lnRef>
              <a:fillRef idx="0">
                <a:schemeClr val="dk1"/>
              </a:fillRef>
              <a:effectRef idx="0">
                <a:schemeClr val="dk1"/>
              </a:effectRef>
              <a:fontRef idx="minor">
                <a:schemeClr val="tx1"/>
              </a:fontRef>
            </p:style>
          </p:cxnSp>
        </p:grpSp>
      </p:grpSp>
      <p:graphicFrame>
        <p:nvGraphicFramePr>
          <p:cNvPr id="6" name="Tablo 5"/>
          <p:cNvGraphicFramePr>
            <a:graphicFrameLocks noGrp="1"/>
          </p:cNvGraphicFramePr>
          <p:nvPr>
            <p:extLst>
              <p:ext uri="{D42A27DB-BD31-4B8C-83A1-F6EECF244321}">
                <p14:modId xmlns:p14="http://schemas.microsoft.com/office/powerpoint/2010/main" val="475351518"/>
              </p:ext>
            </p:extLst>
          </p:nvPr>
        </p:nvGraphicFramePr>
        <p:xfrm>
          <a:off x="364621" y="3856630"/>
          <a:ext cx="8672677" cy="3019090"/>
        </p:xfrm>
        <a:graphic>
          <a:graphicData uri="http://schemas.openxmlformats.org/drawingml/2006/table">
            <a:tbl>
              <a:tblPr firstRow="1" firstCol="1" bandRow="1">
                <a:tableStyleId>{5C22544A-7EE6-4342-B048-85BDC9FD1C3A}</a:tableStyleId>
              </a:tblPr>
              <a:tblGrid>
                <a:gridCol w="1056544">
                  <a:extLst>
                    <a:ext uri="{9D8B030D-6E8A-4147-A177-3AD203B41FA5}">
                      <a16:colId xmlns:a16="http://schemas.microsoft.com/office/drawing/2014/main" xmlns="" val="986984066"/>
                    </a:ext>
                  </a:extLst>
                </a:gridCol>
                <a:gridCol w="1472911">
                  <a:extLst>
                    <a:ext uri="{9D8B030D-6E8A-4147-A177-3AD203B41FA5}">
                      <a16:colId xmlns:a16="http://schemas.microsoft.com/office/drawing/2014/main" xmlns="" val="4120129233"/>
                    </a:ext>
                  </a:extLst>
                </a:gridCol>
                <a:gridCol w="1360154">
                  <a:extLst>
                    <a:ext uri="{9D8B030D-6E8A-4147-A177-3AD203B41FA5}">
                      <a16:colId xmlns:a16="http://schemas.microsoft.com/office/drawing/2014/main" xmlns="" val="3206210652"/>
                    </a:ext>
                  </a:extLst>
                </a:gridCol>
                <a:gridCol w="2355971">
                  <a:extLst>
                    <a:ext uri="{9D8B030D-6E8A-4147-A177-3AD203B41FA5}">
                      <a16:colId xmlns:a16="http://schemas.microsoft.com/office/drawing/2014/main" xmlns="" val="1702631650"/>
                    </a:ext>
                  </a:extLst>
                </a:gridCol>
                <a:gridCol w="338659">
                  <a:extLst>
                    <a:ext uri="{9D8B030D-6E8A-4147-A177-3AD203B41FA5}">
                      <a16:colId xmlns:a16="http://schemas.microsoft.com/office/drawing/2014/main" xmlns="" val="2752285549"/>
                    </a:ext>
                  </a:extLst>
                </a:gridCol>
                <a:gridCol w="709207">
                  <a:extLst>
                    <a:ext uri="{9D8B030D-6E8A-4147-A177-3AD203B41FA5}">
                      <a16:colId xmlns:a16="http://schemas.microsoft.com/office/drawing/2014/main" xmlns="" val="482613547"/>
                    </a:ext>
                  </a:extLst>
                </a:gridCol>
                <a:gridCol w="523933">
                  <a:extLst>
                    <a:ext uri="{9D8B030D-6E8A-4147-A177-3AD203B41FA5}">
                      <a16:colId xmlns:a16="http://schemas.microsoft.com/office/drawing/2014/main" xmlns="" val="4214680759"/>
                    </a:ext>
                  </a:extLst>
                </a:gridCol>
                <a:gridCol w="855298">
                  <a:extLst>
                    <a:ext uri="{9D8B030D-6E8A-4147-A177-3AD203B41FA5}">
                      <a16:colId xmlns:a16="http://schemas.microsoft.com/office/drawing/2014/main" xmlns="" val="1194876536"/>
                    </a:ext>
                  </a:extLst>
                </a:gridCol>
              </a:tblGrid>
              <a:tr h="417183">
                <a:tc>
                  <a:txBody>
                    <a:bodyPr/>
                    <a:lstStyle/>
                    <a:p>
                      <a:pPr algn="ctr">
                        <a:lnSpc>
                          <a:spcPct val="100000"/>
                        </a:lnSpc>
                        <a:spcBef>
                          <a:spcPts val="0"/>
                        </a:spcBef>
                        <a:spcAft>
                          <a:spcPts val="0"/>
                        </a:spcAft>
                        <a:tabLst>
                          <a:tab pos="457200" algn="l"/>
                        </a:tabLst>
                      </a:pPr>
                      <a:r>
                        <a:rPr lang="en-US" sz="1200" b="1" dirty="0">
                          <a:effectLst/>
                        </a:rPr>
                        <a:t>Tasks</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200" b="1" dirty="0">
                          <a:effectLst/>
                        </a:rPr>
                        <a:t>Description</a:t>
                      </a:r>
                      <a:endParaRPr lang="tr-TR" sz="1050" b="1" dirty="0">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tabLst>
                          <a:tab pos="457200" algn="l"/>
                        </a:tabLst>
                      </a:pPr>
                      <a:r>
                        <a:rPr lang="en-US" sz="1200" b="1" dirty="0">
                          <a:effectLst/>
                        </a:rPr>
                        <a:t>Predicates</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200" b="1">
                          <a:effectLst/>
                        </a:rPr>
                        <a:t>Estimated Duration</a:t>
                      </a:r>
                      <a:endParaRPr lang="tr-TR" sz="105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tabLst>
                          <a:tab pos="457200" algn="l"/>
                        </a:tabLst>
                      </a:pPr>
                      <a:r>
                        <a:rPr lang="en-US" sz="1200" b="1" dirty="0">
                          <a:effectLst/>
                        </a:rPr>
                        <a:t>ES</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tabLst>
                          <a:tab pos="457200" algn="l"/>
                        </a:tabLst>
                      </a:pPr>
                      <a:r>
                        <a:rPr lang="en-US" sz="1200" b="1" dirty="0">
                          <a:effectLst/>
                        </a:rPr>
                        <a:t>EF</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tabLst>
                          <a:tab pos="457200" algn="l"/>
                        </a:tabLst>
                      </a:pPr>
                      <a:r>
                        <a:rPr lang="en-US" sz="1200" b="1" dirty="0">
                          <a:effectLst/>
                        </a:rPr>
                        <a:t>LF</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tabLst>
                          <a:tab pos="457200" algn="l"/>
                        </a:tabLst>
                      </a:pPr>
                      <a:r>
                        <a:rPr lang="en-US" sz="1200" b="1" dirty="0">
                          <a:effectLst/>
                        </a:rPr>
                        <a:t>Slack</a:t>
                      </a:r>
                      <a:endParaRPr lang="tr-TR" sz="1050" b="1" dirty="0">
                        <a:effectLst/>
                      </a:endParaRPr>
                    </a:p>
                    <a:p>
                      <a:pPr>
                        <a:lnSpc>
                          <a:spcPct val="100000"/>
                        </a:lnSpc>
                        <a:spcBef>
                          <a:spcPts val="0"/>
                        </a:spcBef>
                        <a:spcAft>
                          <a:spcPts val="0"/>
                        </a:spcAft>
                        <a:tabLst>
                          <a:tab pos="457200" algn="l"/>
                        </a:tabLst>
                      </a:pPr>
                      <a:r>
                        <a:rPr lang="en-US" sz="1200" b="1" dirty="0">
                          <a:effectLst/>
                        </a:rPr>
                        <a:t>Time</a:t>
                      </a:r>
                      <a:endParaRPr lang="tr-TR" sz="1050" b="1" dirty="0">
                        <a:effectLst/>
                        <a:latin typeface="Calibri" panose="020F0502020204030204" pitchFamily="34" charset="0"/>
                        <a:cs typeface="Times New Roman" panose="02020603050405020304" pitchFamily="18" charset="0"/>
                      </a:endParaRPr>
                    </a:p>
                  </a:txBody>
                  <a:tcPr marL="48645" marR="48645" marT="0" marB="0" anchor="ctr"/>
                </a:tc>
                <a:extLst>
                  <a:ext uri="{0D108BD9-81ED-4DB2-BD59-A6C34878D82A}">
                    <a16:rowId xmlns:a16="http://schemas.microsoft.com/office/drawing/2014/main" xmlns="" val="864773001"/>
                  </a:ext>
                </a:extLst>
              </a:tr>
              <a:tr h="417183">
                <a:tc>
                  <a:txBody>
                    <a:bodyPr/>
                    <a:lstStyle/>
                    <a:p>
                      <a:pPr algn="ctr">
                        <a:lnSpc>
                          <a:spcPct val="100000"/>
                        </a:lnSpc>
                        <a:spcBef>
                          <a:spcPts val="0"/>
                        </a:spcBef>
                        <a:spcAft>
                          <a:spcPts val="0"/>
                        </a:spcAft>
                        <a:tabLst>
                          <a:tab pos="457200" algn="l"/>
                        </a:tabLst>
                      </a:pPr>
                      <a:r>
                        <a:rPr lang="en-US" sz="1400" b="1" dirty="0">
                          <a:effectLst/>
                        </a:rPr>
                        <a:t>Task A</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dirty="0">
                          <a:effectLst/>
                        </a:rPr>
                        <a:t>Requirements Collection</a:t>
                      </a:r>
                      <a:endParaRPr lang="tr-TR" sz="1100" b="1" dirty="0">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3184646857"/>
                  </a:ext>
                </a:extLst>
              </a:tr>
              <a:tr h="254947">
                <a:tc>
                  <a:txBody>
                    <a:bodyPr/>
                    <a:lstStyle/>
                    <a:p>
                      <a:pPr algn="ctr">
                        <a:lnSpc>
                          <a:spcPct val="100000"/>
                        </a:lnSpc>
                        <a:spcBef>
                          <a:spcPts val="0"/>
                        </a:spcBef>
                        <a:spcAft>
                          <a:spcPts val="0"/>
                        </a:spcAft>
                        <a:tabLst>
                          <a:tab pos="457200" algn="l"/>
                        </a:tabLst>
                      </a:pPr>
                      <a:r>
                        <a:rPr lang="en-US" sz="1400" b="1" dirty="0">
                          <a:effectLst/>
                        </a:rPr>
                        <a:t>Task B</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dirty="0">
                          <a:effectLst/>
                        </a:rPr>
                        <a:t>Screen Design</a:t>
                      </a:r>
                      <a:endParaRPr lang="tr-TR" sz="1100" b="1" dirty="0">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A</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a:effectLst/>
                        </a:rPr>
                        <a:t>6</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1162926095"/>
                  </a:ext>
                </a:extLst>
              </a:tr>
              <a:tr h="208592">
                <a:tc>
                  <a:txBody>
                    <a:bodyPr/>
                    <a:lstStyle/>
                    <a:p>
                      <a:pPr algn="ctr">
                        <a:lnSpc>
                          <a:spcPct val="100000"/>
                        </a:lnSpc>
                        <a:spcBef>
                          <a:spcPts val="0"/>
                        </a:spcBef>
                        <a:spcAft>
                          <a:spcPts val="0"/>
                        </a:spcAft>
                        <a:tabLst>
                          <a:tab pos="457200" algn="l"/>
                        </a:tabLst>
                      </a:pPr>
                      <a:r>
                        <a:rPr lang="en-US" sz="1400" b="1" dirty="0">
                          <a:effectLst/>
                        </a:rPr>
                        <a:t>Task C</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Report Design</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A</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a:effectLst/>
                        </a:rPr>
                        <a:t>2</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6</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2528982964"/>
                  </a:ext>
                </a:extLst>
              </a:tr>
              <a:tr h="417183">
                <a:tc>
                  <a:txBody>
                    <a:bodyPr/>
                    <a:lstStyle/>
                    <a:p>
                      <a:pPr algn="ctr">
                        <a:lnSpc>
                          <a:spcPct val="100000"/>
                        </a:lnSpc>
                        <a:spcBef>
                          <a:spcPts val="0"/>
                        </a:spcBef>
                        <a:spcAft>
                          <a:spcPts val="0"/>
                        </a:spcAft>
                        <a:tabLst>
                          <a:tab pos="457200" algn="l"/>
                        </a:tabLst>
                      </a:pPr>
                      <a:r>
                        <a:rPr lang="en-US" sz="1400" b="1" dirty="0">
                          <a:effectLst/>
                        </a:rPr>
                        <a:t>Task D</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Database Design</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A</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dirty="0">
                          <a:effectLst/>
                        </a:rPr>
                        <a:t>3</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4</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7</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3</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434150078"/>
                  </a:ext>
                </a:extLst>
              </a:tr>
              <a:tr h="0">
                <a:tc>
                  <a:txBody>
                    <a:bodyPr/>
                    <a:lstStyle/>
                    <a:p>
                      <a:pPr algn="ctr">
                        <a:lnSpc>
                          <a:spcPct val="100000"/>
                        </a:lnSpc>
                        <a:spcBef>
                          <a:spcPts val="0"/>
                        </a:spcBef>
                        <a:spcAft>
                          <a:spcPts val="0"/>
                        </a:spcAft>
                        <a:tabLst>
                          <a:tab pos="457200" algn="l"/>
                        </a:tabLst>
                      </a:pPr>
                      <a:r>
                        <a:rPr lang="en-US" sz="1400" b="1" dirty="0">
                          <a:effectLst/>
                        </a:rPr>
                        <a:t>Task E</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dirty="0">
                          <a:effectLst/>
                        </a:rPr>
                        <a:t>User Documentation</a:t>
                      </a:r>
                      <a:endParaRPr lang="tr-TR" sz="1100" b="1" dirty="0">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B, C</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dirty="0">
                          <a:effectLst/>
                        </a:rPr>
                        <a:t>5</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10</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15</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15</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3800474074"/>
                  </a:ext>
                </a:extLst>
              </a:tr>
              <a:tr h="208592">
                <a:tc>
                  <a:txBody>
                    <a:bodyPr/>
                    <a:lstStyle/>
                    <a:p>
                      <a:pPr algn="ctr">
                        <a:lnSpc>
                          <a:spcPct val="100000"/>
                        </a:lnSpc>
                        <a:spcBef>
                          <a:spcPts val="0"/>
                        </a:spcBef>
                        <a:spcAft>
                          <a:spcPts val="0"/>
                        </a:spcAft>
                        <a:tabLst>
                          <a:tab pos="457200" algn="l"/>
                        </a:tabLst>
                      </a:pPr>
                      <a:r>
                        <a:rPr lang="en-US" sz="1400" b="1" dirty="0">
                          <a:effectLst/>
                        </a:rPr>
                        <a:t>Task F</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Programming</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a:effectLst/>
                        </a:rPr>
                        <a:t>D</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a:effectLst/>
                        </a:rPr>
                        <a:t>6</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dirty="0">
                          <a:effectLst/>
                        </a:rPr>
                        <a:t>7</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13</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16</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3</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1456829661"/>
                  </a:ext>
                </a:extLst>
              </a:tr>
              <a:tr h="208592">
                <a:tc>
                  <a:txBody>
                    <a:bodyPr/>
                    <a:lstStyle/>
                    <a:p>
                      <a:pPr algn="ctr">
                        <a:lnSpc>
                          <a:spcPct val="100000"/>
                        </a:lnSpc>
                        <a:spcBef>
                          <a:spcPts val="0"/>
                        </a:spcBef>
                        <a:spcAft>
                          <a:spcPts val="0"/>
                        </a:spcAft>
                        <a:tabLst>
                          <a:tab pos="457200" algn="l"/>
                        </a:tabLst>
                      </a:pPr>
                      <a:r>
                        <a:rPr lang="en-US" sz="1400" b="1" dirty="0">
                          <a:effectLst/>
                        </a:rPr>
                        <a:t>Task G</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Testing</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a:effectLst/>
                        </a:rPr>
                        <a:t>F</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a:effectLst/>
                        </a:rPr>
                        <a:t>6</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a:effectLst/>
                        </a:rPr>
                        <a:t>13</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19</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22</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3</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3289596162"/>
                  </a:ext>
                </a:extLst>
              </a:tr>
              <a:tr h="0">
                <a:tc>
                  <a:txBody>
                    <a:bodyPr/>
                    <a:lstStyle/>
                    <a:p>
                      <a:pPr algn="ctr">
                        <a:lnSpc>
                          <a:spcPct val="100000"/>
                        </a:lnSpc>
                        <a:spcBef>
                          <a:spcPts val="0"/>
                        </a:spcBef>
                        <a:spcAft>
                          <a:spcPts val="0"/>
                        </a:spcAft>
                        <a:tabLst>
                          <a:tab pos="457200" algn="l"/>
                        </a:tabLst>
                      </a:pPr>
                      <a:r>
                        <a:rPr lang="en-US" sz="1400" b="1" dirty="0">
                          <a:effectLst/>
                        </a:rPr>
                        <a:t>Task H</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Maintenance</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dirty="0">
                          <a:effectLst/>
                        </a:rPr>
                        <a:t>G, J</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a:effectLst/>
                        </a:rPr>
                        <a:t>3</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a:effectLst/>
                        </a:rPr>
                        <a:t>22</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a:effectLst/>
                        </a:rPr>
                        <a:t>25</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dirty="0">
                          <a:effectLst/>
                        </a:rPr>
                        <a:t>25</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2117399210"/>
                  </a:ext>
                </a:extLst>
              </a:tr>
              <a:tr h="0">
                <a:tc>
                  <a:txBody>
                    <a:bodyPr/>
                    <a:lstStyle/>
                    <a:p>
                      <a:pPr algn="ctr">
                        <a:lnSpc>
                          <a:spcPct val="100000"/>
                        </a:lnSpc>
                        <a:spcBef>
                          <a:spcPts val="0"/>
                        </a:spcBef>
                        <a:spcAft>
                          <a:spcPts val="0"/>
                        </a:spcAft>
                        <a:tabLst>
                          <a:tab pos="457200" algn="l"/>
                        </a:tabLst>
                      </a:pPr>
                      <a:r>
                        <a:rPr lang="en-US" sz="1400" b="1" dirty="0">
                          <a:effectLst/>
                        </a:rPr>
                        <a:t>Task J</a:t>
                      </a:r>
                      <a:endParaRPr lang="tr-TR" sz="1100" b="1" dirty="0">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pPr>
                      <a:r>
                        <a:rPr lang="en-US" sz="1400" b="1">
                          <a:effectLst/>
                        </a:rPr>
                        <a:t>Project Close</a:t>
                      </a:r>
                      <a:endParaRPr lang="tr-TR" sz="1100" b="1">
                        <a:effectLst/>
                        <a:latin typeface="Calibri" panose="020F0502020204030204" pitchFamily="34" charset="0"/>
                        <a:cs typeface="Times New Roman" panose="02020603050405020304" pitchFamily="18" charset="0"/>
                      </a:endParaRPr>
                    </a:p>
                  </a:txBody>
                  <a:tcPr marL="48645" marR="48645" marT="0" marB="0"/>
                </a:tc>
                <a:tc>
                  <a:txBody>
                    <a:bodyPr/>
                    <a:lstStyle/>
                    <a:p>
                      <a:pPr algn="ctr">
                        <a:lnSpc>
                          <a:spcPct val="100000"/>
                        </a:lnSpc>
                        <a:spcBef>
                          <a:spcPts val="0"/>
                        </a:spcBef>
                        <a:spcAft>
                          <a:spcPts val="0"/>
                        </a:spcAft>
                      </a:pPr>
                      <a:r>
                        <a:rPr lang="en-US" sz="1400" b="1">
                          <a:effectLst/>
                        </a:rPr>
                        <a:t>E</a:t>
                      </a:r>
                      <a:endParaRPr lang="tr-TR" sz="1100" b="1">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pPr>
                      <a:r>
                        <a:rPr lang="en-US" sz="1400" b="1" dirty="0">
                          <a:effectLst/>
                        </a:rPr>
                        <a:t>7</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tc>
                  <a:txBody>
                    <a:bodyPr/>
                    <a:lstStyle/>
                    <a:p>
                      <a:pPr algn="ctr">
                        <a:lnSpc>
                          <a:spcPct val="100000"/>
                        </a:lnSpc>
                        <a:spcBef>
                          <a:spcPts val="0"/>
                        </a:spcBef>
                        <a:spcAft>
                          <a:spcPts val="0"/>
                        </a:spcAft>
                        <a:tabLst>
                          <a:tab pos="457200" algn="l"/>
                        </a:tabLst>
                      </a:pPr>
                      <a:r>
                        <a:rPr lang="en-US" sz="1400" b="1">
                          <a:effectLst/>
                        </a:rPr>
                        <a:t>15</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a:effectLst/>
                        </a:rPr>
                        <a:t>22</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gn="ctr">
                        <a:lnSpc>
                          <a:spcPct val="100000"/>
                        </a:lnSpc>
                        <a:spcBef>
                          <a:spcPts val="0"/>
                        </a:spcBef>
                        <a:spcAft>
                          <a:spcPts val="0"/>
                        </a:spcAft>
                        <a:tabLst>
                          <a:tab pos="457200" algn="l"/>
                        </a:tabLst>
                      </a:pPr>
                      <a:r>
                        <a:rPr lang="en-US" sz="1400" b="1">
                          <a:effectLst/>
                        </a:rPr>
                        <a:t>22</a:t>
                      </a:r>
                      <a:endParaRPr lang="tr-TR" sz="1100" b="1">
                        <a:effectLst/>
                        <a:latin typeface="Calibri" panose="020F0502020204030204" pitchFamily="34" charset="0"/>
                        <a:cs typeface="Times New Roman" panose="02020603050405020304" pitchFamily="18" charset="0"/>
                      </a:endParaRPr>
                    </a:p>
                  </a:txBody>
                  <a:tcPr marL="48645" marR="48645" marT="0" marB="0" anchor="ctr"/>
                </a:tc>
                <a:tc>
                  <a:txBody>
                    <a:bodyPr/>
                    <a:lstStyle/>
                    <a:p>
                      <a:pPr>
                        <a:lnSpc>
                          <a:spcPct val="100000"/>
                        </a:lnSpc>
                        <a:spcBef>
                          <a:spcPts val="0"/>
                        </a:spcBef>
                        <a:spcAft>
                          <a:spcPts val="0"/>
                        </a:spcAft>
                      </a:pPr>
                      <a:r>
                        <a:rPr lang="en-US" sz="1400" b="1" dirty="0">
                          <a:effectLst/>
                        </a:rPr>
                        <a:t>0</a:t>
                      </a:r>
                      <a:endParaRPr lang="tr-TR" sz="1100" b="1" dirty="0">
                        <a:effectLst/>
                        <a:latin typeface="Calibri" panose="020F0502020204030204" pitchFamily="34" charset="0"/>
                        <a:cs typeface="Times New Roman" panose="02020603050405020304" pitchFamily="18" charset="0"/>
                      </a:endParaRPr>
                    </a:p>
                  </a:txBody>
                  <a:tcPr marL="48645" marR="48645" marT="0" marB="0" anchor="b"/>
                </a:tc>
                <a:extLst>
                  <a:ext uri="{0D108BD9-81ED-4DB2-BD59-A6C34878D82A}">
                    <a16:rowId xmlns:a16="http://schemas.microsoft.com/office/drawing/2014/main" xmlns="" val="2801857185"/>
                  </a:ext>
                </a:extLst>
              </a:tr>
            </a:tbl>
          </a:graphicData>
        </a:graphic>
      </p:graphicFrame>
      <p:sp>
        <p:nvSpPr>
          <p:cNvPr id="4" name="Rectangle 3">
            <a:extLst>
              <a:ext uri="{FF2B5EF4-FFF2-40B4-BE49-F238E27FC236}">
                <a16:creationId xmlns:a16="http://schemas.microsoft.com/office/drawing/2014/main" xmlns="" id="{74217E8F-F28E-468E-BE8D-76F600C4E0E8}"/>
              </a:ext>
            </a:extLst>
          </p:cNvPr>
          <p:cNvSpPr/>
          <p:nvPr/>
        </p:nvSpPr>
        <p:spPr>
          <a:xfrm>
            <a:off x="5725165" y="3538260"/>
            <a:ext cx="32775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 Slack Time=LS-ES or </a:t>
            </a:r>
            <a:r>
              <a:rPr kumimoji="0" lang="en-US" sz="1800" b="1" i="0" u="none" strike="noStrike" kern="1200" cap="none" spc="0" normalizeH="0" baseline="0" noProof="0" dirty="0">
                <a:ln>
                  <a:noFill/>
                </a:ln>
                <a:solidFill>
                  <a:srgbClr val="FF0000"/>
                </a:solidFill>
                <a:effectLst/>
                <a:highlight>
                  <a:srgbClr val="FFFF00"/>
                </a:highlight>
                <a:uLnTx/>
                <a:uFillTx/>
                <a:latin typeface="Arial"/>
                <a:ea typeface="+mn-ea"/>
                <a:cs typeface="Arial"/>
              </a:rPr>
              <a:t>LF-EF</a:t>
            </a:r>
          </a:p>
        </p:txBody>
      </p:sp>
      <p:graphicFrame>
        <p:nvGraphicFramePr>
          <p:cNvPr id="32" name="Table 32">
            <a:extLst>
              <a:ext uri="{FF2B5EF4-FFF2-40B4-BE49-F238E27FC236}">
                <a16:creationId xmlns:a16="http://schemas.microsoft.com/office/drawing/2014/main" xmlns="" id="{F1BD3339-9DB5-4844-8E3A-81D5F5518B14}"/>
              </a:ext>
            </a:extLst>
          </p:cNvPr>
          <p:cNvGraphicFramePr>
            <a:graphicFrameLocks noGrp="1"/>
          </p:cNvGraphicFramePr>
          <p:nvPr>
            <p:extLst>
              <p:ext uri="{D42A27DB-BD31-4B8C-83A1-F6EECF244321}">
                <p14:modId xmlns:p14="http://schemas.microsoft.com/office/powerpoint/2010/main" val="3835159461"/>
              </p:ext>
            </p:extLst>
          </p:nvPr>
        </p:nvGraphicFramePr>
        <p:xfrm>
          <a:off x="258792" y="1461569"/>
          <a:ext cx="911869" cy="632460"/>
        </p:xfrm>
        <a:graphic>
          <a:graphicData uri="http://schemas.openxmlformats.org/drawingml/2006/table">
            <a:tbl>
              <a:tblPr firstRow="1" bandRow="1">
                <a:tableStyleId>{5940675A-B579-460E-94D1-54222C63F5DA}</a:tableStyleId>
              </a:tblPr>
              <a:tblGrid>
                <a:gridCol w="241309">
                  <a:extLst>
                    <a:ext uri="{9D8B030D-6E8A-4147-A177-3AD203B41FA5}">
                      <a16:colId xmlns:a16="http://schemas.microsoft.com/office/drawing/2014/main" xmlns="" val="120819520"/>
                    </a:ext>
                  </a:extLst>
                </a:gridCol>
                <a:gridCol w="344805">
                  <a:extLst>
                    <a:ext uri="{9D8B030D-6E8A-4147-A177-3AD203B41FA5}">
                      <a16:colId xmlns:a16="http://schemas.microsoft.com/office/drawing/2014/main" xmlns="" val="84449925"/>
                    </a:ext>
                  </a:extLst>
                </a:gridCol>
                <a:gridCol w="325755">
                  <a:extLst>
                    <a:ext uri="{9D8B030D-6E8A-4147-A177-3AD203B41FA5}">
                      <a16:colId xmlns:a16="http://schemas.microsoft.com/office/drawing/2014/main" xmlns="" val="941177087"/>
                    </a:ext>
                  </a:extLst>
                </a:gridCol>
              </a:tblGrid>
              <a:tr h="275330">
                <a:tc>
                  <a:txBody>
                    <a:bodyPr/>
                    <a:lstStyle/>
                    <a:p>
                      <a:r>
                        <a:rPr lang="en-US" dirty="0"/>
                        <a:t>0</a:t>
                      </a:r>
                    </a:p>
                  </a:txBody>
                  <a:tcPr/>
                </a:tc>
                <a:tc>
                  <a:txBody>
                    <a:bodyPr/>
                    <a:lstStyle/>
                    <a:p>
                      <a:r>
                        <a:rPr lang="en-US" dirty="0"/>
                        <a:t>A</a:t>
                      </a:r>
                    </a:p>
                  </a:txBody>
                  <a:tcPr/>
                </a:tc>
                <a:tc>
                  <a:txBody>
                    <a:bodyPr/>
                    <a:lstStyle/>
                    <a:p>
                      <a:r>
                        <a:rPr lang="en-US" dirty="0"/>
                        <a:t>4</a:t>
                      </a:r>
                    </a:p>
                  </a:txBody>
                  <a:tcPr/>
                </a:tc>
                <a:extLst>
                  <a:ext uri="{0D108BD9-81ED-4DB2-BD59-A6C34878D82A}">
                    <a16:rowId xmlns:a16="http://schemas.microsoft.com/office/drawing/2014/main" xmlns="" val="403320622"/>
                  </a:ext>
                </a:extLst>
              </a:tr>
              <a:tr h="275330">
                <a:tc>
                  <a:txBody>
                    <a:bodyPr/>
                    <a:lstStyle/>
                    <a:p>
                      <a:r>
                        <a:rPr lang="en-US" dirty="0"/>
                        <a:t>0</a:t>
                      </a:r>
                    </a:p>
                  </a:txBody>
                  <a:tcPr/>
                </a:tc>
                <a:tc>
                  <a:txBody>
                    <a:bodyPr/>
                    <a:lstStyle/>
                    <a:p>
                      <a:r>
                        <a:rPr lang="en-US" dirty="0"/>
                        <a:t>4</a:t>
                      </a:r>
                    </a:p>
                  </a:txBody>
                  <a:tcPr/>
                </a:tc>
                <a:tc>
                  <a:txBody>
                    <a:bodyPr/>
                    <a:lstStyle/>
                    <a:p>
                      <a:r>
                        <a:rPr lang="en-US" sz="1600" b="1" dirty="0">
                          <a:highlight>
                            <a:srgbClr val="FFFF00"/>
                          </a:highlight>
                        </a:rPr>
                        <a:t>4</a:t>
                      </a:r>
                    </a:p>
                  </a:txBody>
                  <a:tcPr/>
                </a:tc>
                <a:extLst>
                  <a:ext uri="{0D108BD9-81ED-4DB2-BD59-A6C34878D82A}">
                    <a16:rowId xmlns:a16="http://schemas.microsoft.com/office/drawing/2014/main" xmlns="" val="1997056246"/>
                  </a:ext>
                </a:extLst>
              </a:tr>
            </a:tbl>
          </a:graphicData>
        </a:graphic>
      </p:graphicFrame>
      <p:graphicFrame>
        <p:nvGraphicFramePr>
          <p:cNvPr id="34" name="Table 32">
            <a:extLst>
              <a:ext uri="{FF2B5EF4-FFF2-40B4-BE49-F238E27FC236}">
                <a16:creationId xmlns:a16="http://schemas.microsoft.com/office/drawing/2014/main" xmlns="" id="{39362DA0-F480-4F3D-BA09-B22B947378A5}"/>
              </a:ext>
            </a:extLst>
          </p:cNvPr>
          <p:cNvGraphicFramePr>
            <a:graphicFrameLocks noGrp="1"/>
          </p:cNvGraphicFramePr>
          <p:nvPr>
            <p:extLst>
              <p:ext uri="{D42A27DB-BD31-4B8C-83A1-F6EECF244321}">
                <p14:modId xmlns:p14="http://schemas.microsoft.com/office/powerpoint/2010/main" val="3780713448"/>
              </p:ext>
            </p:extLst>
          </p:nvPr>
        </p:nvGraphicFramePr>
        <p:xfrm>
          <a:off x="2080413" y="828562"/>
          <a:ext cx="1076182" cy="662940"/>
        </p:xfrm>
        <a:graphic>
          <a:graphicData uri="http://schemas.openxmlformats.org/drawingml/2006/table">
            <a:tbl>
              <a:tblPr firstRow="1" bandRow="1">
                <a:tableStyleId>{5940675A-B579-460E-94D1-54222C63F5DA}</a:tableStyleId>
              </a:tblPr>
              <a:tblGrid>
                <a:gridCol w="280482">
                  <a:extLst>
                    <a:ext uri="{9D8B030D-6E8A-4147-A177-3AD203B41FA5}">
                      <a16:colId xmlns:a16="http://schemas.microsoft.com/office/drawing/2014/main" xmlns="" val="120819520"/>
                    </a:ext>
                  </a:extLst>
                </a:gridCol>
                <a:gridCol w="384854">
                  <a:extLst>
                    <a:ext uri="{9D8B030D-6E8A-4147-A177-3AD203B41FA5}">
                      <a16:colId xmlns:a16="http://schemas.microsoft.com/office/drawing/2014/main" xmlns="" val="84449925"/>
                    </a:ext>
                  </a:extLst>
                </a:gridCol>
                <a:gridCol w="410846">
                  <a:extLst>
                    <a:ext uri="{9D8B030D-6E8A-4147-A177-3AD203B41FA5}">
                      <a16:colId xmlns:a16="http://schemas.microsoft.com/office/drawing/2014/main" xmlns="" val="941177087"/>
                    </a:ext>
                  </a:extLst>
                </a:gridCol>
              </a:tblGrid>
              <a:tr h="275330">
                <a:tc>
                  <a:txBody>
                    <a:bodyPr/>
                    <a:lstStyle/>
                    <a:p>
                      <a:r>
                        <a:rPr lang="en-US" dirty="0"/>
                        <a:t>4</a:t>
                      </a:r>
                    </a:p>
                  </a:txBody>
                  <a:tcPr/>
                </a:tc>
                <a:tc>
                  <a:txBody>
                    <a:bodyPr/>
                    <a:lstStyle/>
                    <a:p>
                      <a:r>
                        <a:rPr lang="en-US" dirty="0"/>
                        <a:t>B</a:t>
                      </a:r>
                    </a:p>
                  </a:txBody>
                  <a:tcPr/>
                </a:tc>
                <a:tc>
                  <a:txBody>
                    <a:bodyPr/>
                    <a:lstStyle/>
                    <a:p>
                      <a:r>
                        <a:rPr lang="en-US" dirty="0"/>
                        <a:t>10</a:t>
                      </a:r>
                    </a:p>
                  </a:txBody>
                  <a:tcPr/>
                </a:tc>
                <a:extLst>
                  <a:ext uri="{0D108BD9-81ED-4DB2-BD59-A6C34878D82A}">
                    <a16:rowId xmlns:a16="http://schemas.microsoft.com/office/drawing/2014/main" xmlns="" val="403320622"/>
                  </a:ext>
                </a:extLst>
              </a:tr>
              <a:tr h="275330">
                <a:tc>
                  <a:txBody>
                    <a:bodyPr/>
                    <a:lstStyle/>
                    <a:p>
                      <a:r>
                        <a:rPr lang="en-US" sz="1800" b="1" dirty="0">
                          <a:highlight>
                            <a:srgbClr val="FFFF00"/>
                          </a:highlight>
                        </a:rPr>
                        <a:t>4</a:t>
                      </a:r>
                      <a:endParaRPr lang="en-US" b="1" dirty="0">
                        <a:highlight>
                          <a:srgbClr val="FFFF00"/>
                        </a:highlight>
                      </a:endParaRPr>
                    </a:p>
                  </a:txBody>
                  <a:tcPr/>
                </a:tc>
                <a:tc>
                  <a:txBody>
                    <a:bodyPr/>
                    <a:lstStyle/>
                    <a:p>
                      <a:r>
                        <a:rPr lang="en-US" dirty="0"/>
                        <a:t>6</a:t>
                      </a:r>
                    </a:p>
                  </a:txBody>
                  <a:tcPr/>
                </a:tc>
                <a:tc>
                  <a:txBody>
                    <a:bodyPr/>
                    <a:lstStyle/>
                    <a:p>
                      <a:r>
                        <a:rPr lang="en-US" dirty="0"/>
                        <a:t>10</a:t>
                      </a:r>
                    </a:p>
                  </a:txBody>
                  <a:tcPr/>
                </a:tc>
                <a:extLst>
                  <a:ext uri="{0D108BD9-81ED-4DB2-BD59-A6C34878D82A}">
                    <a16:rowId xmlns:a16="http://schemas.microsoft.com/office/drawing/2014/main" xmlns="" val="1997056246"/>
                  </a:ext>
                </a:extLst>
              </a:tr>
            </a:tbl>
          </a:graphicData>
        </a:graphic>
      </p:graphicFrame>
      <p:graphicFrame>
        <p:nvGraphicFramePr>
          <p:cNvPr id="38" name="Table 32">
            <a:extLst>
              <a:ext uri="{FF2B5EF4-FFF2-40B4-BE49-F238E27FC236}">
                <a16:creationId xmlns:a16="http://schemas.microsoft.com/office/drawing/2014/main" xmlns="" id="{819CFA53-617F-4ED6-9525-C48B39D6E303}"/>
              </a:ext>
            </a:extLst>
          </p:cNvPr>
          <p:cNvGraphicFramePr>
            <a:graphicFrameLocks noGrp="1"/>
          </p:cNvGraphicFramePr>
          <p:nvPr>
            <p:extLst>
              <p:ext uri="{D42A27DB-BD31-4B8C-83A1-F6EECF244321}">
                <p14:modId xmlns:p14="http://schemas.microsoft.com/office/powerpoint/2010/main" val="2385727268"/>
              </p:ext>
            </p:extLst>
          </p:nvPr>
        </p:nvGraphicFramePr>
        <p:xfrm>
          <a:off x="3705659" y="1037628"/>
          <a:ext cx="1166161" cy="594360"/>
        </p:xfrm>
        <a:graphic>
          <a:graphicData uri="http://schemas.openxmlformats.org/drawingml/2006/table">
            <a:tbl>
              <a:tblPr firstRow="1" bandRow="1">
                <a:tableStyleId>{5940675A-B579-460E-94D1-54222C63F5DA}</a:tableStyleId>
              </a:tblPr>
              <a:tblGrid>
                <a:gridCol w="378377">
                  <a:extLst>
                    <a:ext uri="{9D8B030D-6E8A-4147-A177-3AD203B41FA5}">
                      <a16:colId xmlns:a16="http://schemas.microsoft.com/office/drawing/2014/main" xmlns="" val="120819520"/>
                    </a:ext>
                  </a:extLst>
                </a:gridCol>
                <a:gridCol w="310571">
                  <a:extLst>
                    <a:ext uri="{9D8B030D-6E8A-4147-A177-3AD203B41FA5}">
                      <a16:colId xmlns:a16="http://schemas.microsoft.com/office/drawing/2014/main" xmlns="" val="84449925"/>
                    </a:ext>
                  </a:extLst>
                </a:gridCol>
                <a:gridCol w="477213">
                  <a:extLst>
                    <a:ext uri="{9D8B030D-6E8A-4147-A177-3AD203B41FA5}">
                      <a16:colId xmlns:a16="http://schemas.microsoft.com/office/drawing/2014/main" xmlns="" val="941177087"/>
                    </a:ext>
                  </a:extLst>
                </a:gridCol>
              </a:tblGrid>
              <a:tr h="275330">
                <a:tc>
                  <a:txBody>
                    <a:bodyPr/>
                    <a:lstStyle/>
                    <a:p>
                      <a:r>
                        <a:rPr lang="en-US" dirty="0"/>
                        <a:t>10</a:t>
                      </a:r>
                    </a:p>
                  </a:txBody>
                  <a:tcPr/>
                </a:tc>
                <a:tc>
                  <a:txBody>
                    <a:bodyPr/>
                    <a:lstStyle/>
                    <a:p>
                      <a:r>
                        <a:rPr lang="en-US" dirty="0"/>
                        <a:t>E</a:t>
                      </a:r>
                    </a:p>
                  </a:txBody>
                  <a:tcPr/>
                </a:tc>
                <a:tc>
                  <a:txBody>
                    <a:bodyPr/>
                    <a:lstStyle/>
                    <a:p>
                      <a:r>
                        <a:rPr lang="en-US" dirty="0"/>
                        <a:t>15</a:t>
                      </a:r>
                    </a:p>
                  </a:txBody>
                  <a:tcPr/>
                </a:tc>
                <a:extLst>
                  <a:ext uri="{0D108BD9-81ED-4DB2-BD59-A6C34878D82A}">
                    <a16:rowId xmlns:a16="http://schemas.microsoft.com/office/drawing/2014/main" xmlns="" val="403320622"/>
                  </a:ext>
                </a:extLst>
              </a:tr>
              <a:tr h="275330">
                <a:tc>
                  <a:txBody>
                    <a:bodyPr/>
                    <a:lstStyle/>
                    <a:p>
                      <a:r>
                        <a:rPr lang="en-US" dirty="0"/>
                        <a:t>10</a:t>
                      </a:r>
                    </a:p>
                  </a:txBody>
                  <a:tcPr/>
                </a:tc>
                <a:tc>
                  <a:txBody>
                    <a:bodyPr/>
                    <a:lstStyle/>
                    <a:p>
                      <a:r>
                        <a:rPr lang="en-US" dirty="0"/>
                        <a:t>5</a:t>
                      </a:r>
                    </a:p>
                  </a:txBody>
                  <a:tcPr/>
                </a:tc>
                <a:tc>
                  <a:txBody>
                    <a:bodyPr/>
                    <a:lstStyle/>
                    <a:p>
                      <a:r>
                        <a:rPr lang="en-US" dirty="0"/>
                        <a:t>15</a:t>
                      </a:r>
                    </a:p>
                  </a:txBody>
                  <a:tcPr/>
                </a:tc>
                <a:extLst>
                  <a:ext uri="{0D108BD9-81ED-4DB2-BD59-A6C34878D82A}">
                    <a16:rowId xmlns:a16="http://schemas.microsoft.com/office/drawing/2014/main" xmlns="" val="1997056246"/>
                  </a:ext>
                </a:extLst>
              </a:tr>
            </a:tbl>
          </a:graphicData>
        </a:graphic>
      </p:graphicFrame>
      <p:graphicFrame>
        <p:nvGraphicFramePr>
          <p:cNvPr id="39" name="Table 32">
            <a:extLst>
              <a:ext uri="{FF2B5EF4-FFF2-40B4-BE49-F238E27FC236}">
                <a16:creationId xmlns:a16="http://schemas.microsoft.com/office/drawing/2014/main" xmlns="" id="{60172C82-AD64-44EF-B14A-97E38AFF910C}"/>
              </a:ext>
            </a:extLst>
          </p:cNvPr>
          <p:cNvGraphicFramePr>
            <a:graphicFrameLocks noGrp="1"/>
          </p:cNvGraphicFramePr>
          <p:nvPr/>
        </p:nvGraphicFramePr>
        <p:xfrm>
          <a:off x="5623265" y="1057132"/>
          <a:ext cx="1166161" cy="594360"/>
        </p:xfrm>
        <a:graphic>
          <a:graphicData uri="http://schemas.openxmlformats.org/drawingml/2006/table">
            <a:tbl>
              <a:tblPr firstRow="1" bandRow="1">
                <a:tableStyleId>{5940675A-B579-460E-94D1-54222C63F5DA}</a:tableStyleId>
              </a:tblPr>
              <a:tblGrid>
                <a:gridCol w="378377">
                  <a:extLst>
                    <a:ext uri="{9D8B030D-6E8A-4147-A177-3AD203B41FA5}">
                      <a16:colId xmlns:a16="http://schemas.microsoft.com/office/drawing/2014/main" xmlns="" val="120819520"/>
                    </a:ext>
                  </a:extLst>
                </a:gridCol>
                <a:gridCol w="310571">
                  <a:extLst>
                    <a:ext uri="{9D8B030D-6E8A-4147-A177-3AD203B41FA5}">
                      <a16:colId xmlns:a16="http://schemas.microsoft.com/office/drawing/2014/main" xmlns="" val="84449925"/>
                    </a:ext>
                  </a:extLst>
                </a:gridCol>
                <a:gridCol w="477213">
                  <a:extLst>
                    <a:ext uri="{9D8B030D-6E8A-4147-A177-3AD203B41FA5}">
                      <a16:colId xmlns:a16="http://schemas.microsoft.com/office/drawing/2014/main" xmlns="" val="941177087"/>
                    </a:ext>
                  </a:extLst>
                </a:gridCol>
              </a:tblGrid>
              <a:tr h="275330">
                <a:tc>
                  <a:txBody>
                    <a:bodyPr/>
                    <a:lstStyle/>
                    <a:p>
                      <a:r>
                        <a:rPr lang="en-US" dirty="0"/>
                        <a:t>15</a:t>
                      </a:r>
                    </a:p>
                  </a:txBody>
                  <a:tcPr/>
                </a:tc>
                <a:tc>
                  <a:txBody>
                    <a:bodyPr/>
                    <a:lstStyle/>
                    <a:p>
                      <a:r>
                        <a:rPr lang="en-US" dirty="0"/>
                        <a:t>J</a:t>
                      </a:r>
                    </a:p>
                  </a:txBody>
                  <a:tcPr/>
                </a:tc>
                <a:tc>
                  <a:txBody>
                    <a:bodyPr/>
                    <a:lstStyle/>
                    <a:p>
                      <a:r>
                        <a:rPr lang="en-US" dirty="0"/>
                        <a:t>22</a:t>
                      </a:r>
                    </a:p>
                  </a:txBody>
                  <a:tcPr/>
                </a:tc>
                <a:extLst>
                  <a:ext uri="{0D108BD9-81ED-4DB2-BD59-A6C34878D82A}">
                    <a16:rowId xmlns:a16="http://schemas.microsoft.com/office/drawing/2014/main" xmlns="" val="403320622"/>
                  </a:ext>
                </a:extLst>
              </a:tr>
              <a:tr h="275330">
                <a:tc>
                  <a:txBody>
                    <a:bodyPr/>
                    <a:lstStyle/>
                    <a:p>
                      <a:r>
                        <a:rPr lang="en-US" dirty="0"/>
                        <a:t>15</a:t>
                      </a:r>
                    </a:p>
                  </a:txBody>
                  <a:tcPr/>
                </a:tc>
                <a:tc>
                  <a:txBody>
                    <a:bodyPr/>
                    <a:lstStyle/>
                    <a:p>
                      <a:r>
                        <a:rPr lang="en-US" dirty="0"/>
                        <a:t>7</a:t>
                      </a:r>
                    </a:p>
                  </a:txBody>
                  <a:tcPr/>
                </a:tc>
                <a:tc>
                  <a:txBody>
                    <a:bodyPr/>
                    <a:lstStyle/>
                    <a:p>
                      <a:r>
                        <a:rPr lang="en-US" dirty="0"/>
                        <a:t>22</a:t>
                      </a:r>
                    </a:p>
                  </a:txBody>
                  <a:tcPr/>
                </a:tc>
                <a:extLst>
                  <a:ext uri="{0D108BD9-81ED-4DB2-BD59-A6C34878D82A}">
                    <a16:rowId xmlns:a16="http://schemas.microsoft.com/office/drawing/2014/main" xmlns="" val="1997056246"/>
                  </a:ext>
                </a:extLst>
              </a:tr>
            </a:tbl>
          </a:graphicData>
        </a:graphic>
      </p:graphicFrame>
      <p:graphicFrame>
        <p:nvGraphicFramePr>
          <p:cNvPr id="40" name="Table 32">
            <a:extLst>
              <a:ext uri="{FF2B5EF4-FFF2-40B4-BE49-F238E27FC236}">
                <a16:creationId xmlns:a16="http://schemas.microsoft.com/office/drawing/2014/main" xmlns="" id="{495BE0BC-6AD0-4035-889B-9D16275C6CFB}"/>
              </a:ext>
            </a:extLst>
          </p:cNvPr>
          <p:cNvGraphicFramePr>
            <a:graphicFrameLocks noGrp="1"/>
          </p:cNvGraphicFramePr>
          <p:nvPr/>
        </p:nvGraphicFramePr>
        <p:xfrm>
          <a:off x="7476698" y="1651492"/>
          <a:ext cx="1208789" cy="594360"/>
        </p:xfrm>
        <a:graphic>
          <a:graphicData uri="http://schemas.openxmlformats.org/drawingml/2006/table">
            <a:tbl>
              <a:tblPr firstRow="1" bandRow="1">
                <a:tableStyleId>{5940675A-B579-460E-94D1-54222C63F5DA}</a:tableStyleId>
              </a:tblPr>
              <a:tblGrid>
                <a:gridCol w="421005">
                  <a:extLst>
                    <a:ext uri="{9D8B030D-6E8A-4147-A177-3AD203B41FA5}">
                      <a16:colId xmlns:a16="http://schemas.microsoft.com/office/drawing/2014/main" xmlns="" val="120819520"/>
                    </a:ext>
                  </a:extLst>
                </a:gridCol>
                <a:gridCol w="310571">
                  <a:extLst>
                    <a:ext uri="{9D8B030D-6E8A-4147-A177-3AD203B41FA5}">
                      <a16:colId xmlns:a16="http://schemas.microsoft.com/office/drawing/2014/main" xmlns="" val="84449925"/>
                    </a:ext>
                  </a:extLst>
                </a:gridCol>
                <a:gridCol w="477213">
                  <a:extLst>
                    <a:ext uri="{9D8B030D-6E8A-4147-A177-3AD203B41FA5}">
                      <a16:colId xmlns:a16="http://schemas.microsoft.com/office/drawing/2014/main" xmlns="" val="941177087"/>
                    </a:ext>
                  </a:extLst>
                </a:gridCol>
              </a:tblGrid>
              <a:tr h="275330">
                <a:tc>
                  <a:txBody>
                    <a:bodyPr/>
                    <a:lstStyle/>
                    <a:p>
                      <a:r>
                        <a:rPr lang="en-US" dirty="0"/>
                        <a:t>22</a:t>
                      </a:r>
                    </a:p>
                  </a:txBody>
                  <a:tcPr/>
                </a:tc>
                <a:tc>
                  <a:txBody>
                    <a:bodyPr/>
                    <a:lstStyle/>
                    <a:p>
                      <a:r>
                        <a:rPr lang="en-US" dirty="0"/>
                        <a:t>H</a:t>
                      </a:r>
                    </a:p>
                  </a:txBody>
                  <a:tcPr/>
                </a:tc>
                <a:tc>
                  <a:txBody>
                    <a:bodyPr/>
                    <a:lstStyle/>
                    <a:p>
                      <a:r>
                        <a:rPr lang="en-US" dirty="0"/>
                        <a:t>25</a:t>
                      </a:r>
                    </a:p>
                  </a:txBody>
                  <a:tcPr/>
                </a:tc>
                <a:extLst>
                  <a:ext uri="{0D108BD9-81ED-4DB2-BD59-A6C34878D82A}">
                    <a16:rowId xmlns:a16="http://schemas.microsoft.com/office/drawing/2014/main" xmlns="" val="403320622"/>
                  </a:ext>
                </a:extLst>
              </a:tr>
              <a:tr h="275330">
                <a:tc>
                  <a:txBody>
                    <a:bodyPr/>
                    <a:lstStyle/>
                    <a:p>
                      <a:r>
                        <a:rPr lang="en-US" dirty="0"/>
                        <a:t>22</a:t>
                      </a:r>
                    </a:p>
                  </a:txBody>
                  <a:tcPr/>
                </a:tc>
                <a:tc>
                  <a:txBody>
                    <a:bodyPr/>
                    <a:lstStyle/>
                    <a:p>
                      <a:r>
                        <a:rPr lang="en-US" dirty="0"/>
                        <a:t>3</a:t>
                      </a:r>
                    </a:p>
                  </a:txBody>
                  <a:tcPr/>
                </a:tc>
                <a:tc>
                  <a:txBody>
                    <a:bodyPr/>
                    <a:lstStyle/>
                    <a:p>
                      <a:r>
                        <a:rPr lang="en-US" dirty="0"/>
                        <a:t>25</a:t>
                      </a:r>
                    </a:p>
                  </a:txBody>
                  <a:tcPr/>
                </a:tc>
                <a:extLst>
                  <a:ext uri="{0D108BD9-81ED-4DB2-BD59-A6C34878D82A}">
                    <a16:rowId xmlns:a16="http://schemas.microsoft.com/office/drawing/2014/main" xmlns="" val="1997056246"/>
                  </a:ext>
                </a:extLst>
              </a:tr>
            </a:tbl>
          </a:graphicData>
        </a:graphic>
      </p:graphicFrame>
      <p:graphicFrame>
        <p:nvGraphicFramePr>
          <p:cNvPr id="41" name="Table 32">
            <a:extLst>
              <a:ext uri="{FF2B5EF4-FFF2-40B4-BE49-F238E27FC236}">
                <a16:creationId xmlns:a16="http://schemas.microsoft.com/office/drawing/2014/main" xmlns="" id="{887008E8-D626-4140-B875-B9D7DAC6BD8A}"/>
              </a:ext>
            </a:extLst>
          </p:cNvPr>
          <p:cNvGraphicFramePr>
            <a:graphicFrameLocks noGrp="1"/>
          </p:cNvGraphicFramePr>
          <p:nvPr/>
        </p:nvGraphicFramePr>
        <p:xfrm>
          <a:off x="5525524" y="2987950"/>
          <a:ext cx="1208789" cy="603472"/>
        </p:xfrm>
        <a:graphic>
          <a:graphicData uri="http://schemas.openxmlformats.org/drawingml/2006/table">
            <a:tbl>
              <a:tblPr firstRow="1" bandRow="1">
                <a:tableStyleId>{5940675A-B579-460E-94D1-54222C63F5DA}</a:tableStyleId>
              </a:tblPr>
              <a:tblGrid>
                <a:gridCol w="421005">
                  <a:extLst>
                    <a:ext uri="{9D8B030D-6E8A-4147-A177-3AD203B41FA5}">
                      <a16:colId xmlns:a16="http://schemas.microsoft.com/office/drawing/2014/main" xmlns="" val="120819520"/>
                    </a:ext>
                  </a:extLst>
                </a:gridCol>
                <a:gridCol w="310571">
                  <a:extLst>
                    <a:ext uri="{9D8B030D-6E8A-4147-A177-3AD203B41FA5}">
                      <a16:colId xmlns:a16="http://schemas.microsoft.com/office/drawing/2014/main" xmlns="" val="84449925"/>
                    </a:ext>
                  </a:extLst>
                </a:gridCol>
                <a:gridCol w="477213">
                  <a:extLst>
                    <a:ext uri="{9D8B030D-6E8A-4147-A177-3AD203B41FA5}">
                      <a16:colId xmlns:a16="http://schemas.microsoft.com/office/drawing/2014/main" xmlns="" val="941177087"/>
                    </a:ext>
                  </a:extLst>
                </a:gridCol>
              </a:tblGrid>
              <a:tr h="306292">
                <a:tc>
                  <a:txBody>
                    <a:bodyPr/>
                    <a:lstStyle/>
                    <a:p>
                      <a:r>
                        <a:rPr lang="en-US" dirty="0"/>
                        <a:t>13</a:t>
                      </a:r>
                    </a:p>
                  </a:txBody>
                  <a:tcPr/>
                </a:tc>
                <a:tc>
                  <a:txBody>
                    <a:bodyPr/>
                    <a:lstStyle/>
                    <a:p>
                      <a:r>
                        <a:rPr lang="en-US" dirty="0"/>
                        <a:t>G</a:t>
                      </a:r>
                    </a:p>
                  </a:txBody>
                  <a:tcPr/>
                </a:tc>
                <a:tc>
                  <a:txBody>
                    <a:bodyPr/>
                    <a:lstStyle/>
                    <a:p>
                      <a:r>
                        <a:rPr lang="en-US" sz="1350" kern="1200" dirty="0">
                          <a:solidFill>
                            <a:srgbClr val="FF0000"/>
                          </a:solidFill>
                          <a:latin typeface="+mn-lt"/>
                          <a:ea typeface="+mn-ea"/>
                          <a:cs typeface="+mn-cs"/>
                        </a:rPr>
                        <a:t>19</a:t>
                      </a:r>
                    </a:p>
                  </a:txBody>
                  <a:tcPr/>
                </a:tc>
                <a:extLst>
                  <a:ext uri="{0D108BD9-81ED-4DB2-BD59-A6C34878D82A}">
                    <a16:rowId xmlns:a16="http://schemas.microsoft.com/office/drawing/2014/main" xmlns="" val="403320622"/>
                  </a:ext>
                </a:extLst>
              </a:tr>
              <a:tr h="275330">
                <a:tc>
                  <a:txBody>
                    <a:bodyPr/>
                    <a:lstStyle/>
                    <a:p>
                      <a:r>
                        <a:rPr lang="en-US" dirty="0"/>
                        <a:t>16</a:t>
                      </a:r>
                    </a:p>
                  </a:txBody>
                  <a:tcPr/>
                </a:tc>
                <a:tc>
                  <a:txBody>
                    <a:bodyPr/>
                    <a:lstStyle/>
                    <a:p>
                      <a:r>
                        <a:rPr lang="en-US" dirty="0"/>
                        <a:t>6</a:t>
                      </a:r>
                    </a:p>
                  </a:txBody>
                  <a:tcPr/>
                </a:tc>
                <a:tc>
                  <a:txBody>
                    <a:bodyPr/>
                    <a:lstStyle/>
                    <a:p>
                      <a:r>
                        <a:rPr lang="en-US" sz="1350" kern="1200" dirty="0">
                          <a:solidFill>
                            <a:srgbClr val="FF0000"/>
                          </a:solidFill>
                          <a:latin typeface="+mn-lt"/>
                          <a:ea typeface="+mn-ea"/>
                          <a:cs typeface="+mn-cs"/>
                        </a:rPr>
                        <a:t>22</a:t>
                      </a:r>
                    </a:p>
                  </a:txBody>
                  <a:tcPr/>
                </a:tc>
                <a:extLst>
                  <a:ext uri="{0D108BD9-81ED-4DB2-BD59-A6C34878D82A}">
                    <a16:rowId xmlns:a16="http://schemas.microsoft.com/office/drawing/2014/main" xmlns="" val="1997056246"/>
                  </a:ext>
                </a:extLst>
              </a:tr>
            </a:tbl>
          </a:graphicData>
        </a:graphic>
      </p:graphicFrame>
      <p:graphicFrame>
        <p:nvGraphicFramePr>
          <p:cNvPr id="42" name="Table 32">
            <a:extLst>
              <a:ext uri="{FF2B5EF4-FFF2-40B4-BE49-F238E27FC236}">
                <a16:creationId xmlns:a16="http://schemas.microsoft.com/office/drawing/2014/main" xmlns="" id="{4C3210BC-8B05-4907-812C-2E6EA60D4718}"/>
              </a:ext>
            </a:extLst>
          </p:cNvPr>
          <p:cNvGraphicFramePr>
            <a:graphicFrameLocks noGrp="1"/>
          </p:cNvGraphicFramePr>
          <p:nvPr/>
        </p:nvGraphicFramePr>
        <p:xfrm>
          <a:off x="3895638" y="3176843"/>
          <a:ext cx="1208789" cy="594360"/>
        </p:xfrm>
        <a:graphic>
          <a:graphicData uri="http://schemas.openxmlformats.org/drawingml/2006/table">
            <a:tbl>
              <a:tblPr firstRow="1" bandRow="1">
                <a:tableStyleId>{5940675A-B579-460E-94D1-54222C63F5DA}</a:tableStyleId>
              </a:tblPr>
              <a:tblGrid>
                <a:gridCol w="421005">
                  <a:extLst>
                    <a:ext uri="{9D8B030D-6E8A-4147-A177-3AD203B41FA5}">
                      <a16:colId xmlns:a16="http://schemas.microsoft.com/office/drawing/2014/main" xmlns="" val="120819520"/>
                    </a:ext>
                  </a:extLst>
                </a:gridCol>
                <a:gridCol w="310571">
                  <a:extLst>
                    <a:ext uri="{9D8B030D-6E8A-4147-A177-3AD203B41FA5}">
                      <a16:colId xmlns:a16="http://schemas.microsoft.com/office/drawing/2014/main" xmlns="" val="84449925"/>
                    </a:ext>
                  </a:extLst>
                </a:gridCol>
                <a:gridCol w="477213">
                  <a:extLst>
                    <a:ext uri="{9D8B030D-6E8A-4147-A177-3AD203B41FA5}">
                      <a16:colId xmlns:a16="http://schemas.microsoft.com/office/drawing/2014/main" xmlns="" val="941177087"/>
                    </a:ext>
                  </a:extLst>
                </a:gridCol>
              </a:tblGrid>
              <a:tr h="275330">
                <a:tc>
                  <a:txBody>
                    <a:bodyPr/>
                    <a:lstStyle/>
                    <a:p>
                      <a:r>
                        <a:rPr lang="en-US" dirty="0"/>
                        <a:t>7</a:t>
                      </a:r>
                    </a:p>
                  </a:txBody>
                  <a:tcPr/>
                </a:tc>
                <a:tc>
                  <a:txBody>
                    <a:bodyPr/>
                    <a:lstStyle/>
                    <a:p>
                      <a:r>
                        <a:rPr lang="en-US" dirty="0"/>
                        <a:t>F</a:t>
                      </a:r>
                    </a:p>
                  </a:txBody>
                  <a:tcPr/>
                </a:tc>
                <a:tc>
                  <a:txBody>
                    <a:bodyPr/>
                    <a:lstStyle/>
                    <a:p>
                      <a:pPr marL="0" algn="l" defTabSz="685800" rtl="0" eaLnBrk="1" latinLnBrk="0" hangingPunct="1"/>
                      <a:r>
                        <a:rPr lang="en-US" sz="1350" kern="1200" dirty="0">
                          <a:solidFill>
                            <a:srgbClr val="FF0000"/>
                          </a:solidFill>
                          <a:latin typeface="+mn-lt"/>
                          <a:ea typeface="+mn-ea"/>
                          <a:cs typeface="+mn-cs"/>
                        </a:rPr>
                        <a:t>13</a:t>
                      </a:r>
                    </a:p>
                  </a:txBody>
                  <a:tcPr/>
                </a:tc>
                <a:extLst>
                  <a:ext uri="{0D108BD9-81ED-4DB2-BD59-A6C34878D82A}">
                    <a16:rowId xmlns:a16="http://schemas.microsoft.com/office/drawing/2014/main" xmlns="" val="403320622"/>
                  </a:ext>
                </a:extLst>
              </a:tr>
              <a:tr h="275330">
                <a:tc>
                  <a:txBody>
                    <a:bodyPr/>
                    <a:lstStyle/>
                    <a:p>
                      <a:r>
                        <a:rPr lang="en-US" dirty="0"/>
                        <a:t>10</a:t>
                      </a:r>
                    </a:p>
                  </a:txBody>
                  <a:tcPr/>
                </a:tc>
                <a:tc>
                  <a:txBody>
                    <a:bodyPr/>
                    <a:lstStyle/>
                    <a:p>
                      <a:r>
                        <a:rPr lang="en-US" dirty="0"/>
                        <a:t>6</a:t>
                      </a:r>
                    </a:p>
                  </a:txBody>
                  <a:tcPr/>
                </a:tc>
                <a:tc>
                  <a:txBody>
                    <a:bodyPr/>
                    <a:lstStyle/>
                    <a:p>
                      <a:pPr marL="0" algn="l" defTabSz="685800" rtl="0" eaLnBrk="1" latinLnBrk="0" hangingPunct="1"/>
                      <a:r>
                        <a:rPr lang="en-US" sz="1350" kern="1200" dirty="0">
                          <a:solidFill>
                            <a:srgbClr val="FF0000"/>
                          </a:solidFill>
                          <a:latin typeface="+mn-lt"/>
                          <a:ea typeface="+mn-ea"/>
                          <a:cs typeface="+mn-cs"/>
                        </a:rPr>
                        <a:t>16</a:t>
                      </a:r>
                    </a:p>
                  </a:txBody>
                  <a:tcPr/>
                </a:tc>
                <a:extLst>
                  <a:ext uri="{0D108BD9-81ED-4DB2-BD59-A6C34878D82A}">
                    <a16:rowId xmlns:a16="http://schemas.microsoft.com/office/drawing/2014/main" xmlns="" val="1997056246"/>
                  </a:ext>
                </a:extLst>
              </a:tr>
            </a:tbl>
          </a:graphicData>
        </a:graphic>
      </p:graphicFrame>
      <p:graphicFrame>
        <p:nvGraphicFramePr>
          <p:cNvPr id="43" name="Table 32">
            <a:extLst>
              <a:ext uri="{FF2B5EF4-FFF2-40B4-BE49-F238E27FC236}">
                <a16:creationId xmlns:a16="http://schemas.microsoft.com/office/drawing/2014/main" xmlns="" id="{EC990696-6C49-408C-B083-D1D22F13B1C4}"/>
              </a:ext>
            </a:extLst>
          </p:cNvPr>
          <p:cNvGraphicFramePr>
            <a:graphicFrameLocks noGrp="1"/>
          </p:cNvGraphicFramePr>
          <p:nvPr>
            <p:extLst>
              <p:ext uri="{D42A27DB-BD31-4B8C-83A1-F6EECF244321}">
                <p14:modId xmlns:p14="http://schemas.microsoft.com/office/powerpoint/2010/main" val="2515129313"/>
              </p:ext>
            </p:extLst>
          </p:nvPr>
        </p:nvGraphicFramePr>
        <p:xfrm>
          <a:off x="3025498" y="2153036"/>
          <a:ext cx="1161164" cy="662940"/>
        </p:xfrm>
        <a:graphic>
          <a:graphicData uri="http://schemas.openxmlformats.org/drawingml/2006/table">
            <a:tbl>
              <a:tblPr firstRow="1" bandRow="1">
                <a:tableStyleId>{5940675A-B579-460E-94D1-54222C63F5DA}</a:tableStyleId>
              </a:tblPr>
              <a:tblGrid>
                <a:gridCol w="373380">
                  <a:extLst>
                    <a:ext uri="{9D8B030D-6E8A-4147-A177-3AD203B41FA5}">
                      <a16:colId xmlns:a16="http://schemas.microsoft.com/office/drawing/2014/main" xmlns="" val="120819520"/>
                    </a:ext>
                  </a:extLst>
                </a:gridCol>
                <a:gridCol w="384011">
                  <a:extLst>
                    <a:ext uri="{9D8B030D-6E8A-4147-A177-3AD203B41FA5}">
                      <a16:colId xmlns:a16="http://schemas.microsoft.com/office/drawing/2014/main" xmlns="" val="84449925"/>
                    </a:ext>
                  </a:extLst>
                </a:gridCol>
                <a:gridCol w="403773">
                  <a:extLst>
                    <a:ext uri="{9D8B030D-6E8A-4147-A177-3AD203B41FA5}">
                      <a16:colId xmlns:a16="http://schemas.microsoft.com/office/drawing/2014/main" xmlns="" val="941177087"/>
                    </a:ext>
                  </a:extLst>
                </a:gridCol>
              </a:tblGrid>
              <a:tr h="275330">
                <a:tc>
                  <a:txBody>
                    <a:bodyPr/>
                    <a:lstStyle/>
                    <a:p>
                      <a:r>
                        <a:rPr lang="en-US" dirty="0"/>
                        <a:t>4</a:t>
                      </a:r>
                    </a:p>
                  </a:txBody>
                  <a:tcPr/>
                </a:tc>
                <a:tc>
                  <a:txBody>
                    <a:bodyPr/>
                    <a:lstStyle/>
                    <a:p>
                      <a:r>
                        <a:rPr lang="en-US" dirty="0"/>
                        <a:t>C</a:t>
                      </a:r>
                    </a:p>
                  </a:txBody>
                  <a:tcPr/>
                </a:tc>
                <a:tc>
                  <a:txBody>
                    <a:bodyPr/>
                    <a:lstStyle/>
                    <a:p>
                      <a:pPr marL="0" algn="l" defTabSz="685800" rtl="0" eaLnBrk="1" latinLnBrk="0" hangingPunct="1"/>
                      <a:r>
                        <a:rPr lang="en-US" sz="1350" kern="1200" dirty="0">
                          <a:solidFill>
                            <a:srgbClr val="FF0000"/>
                          </a:solidFill>
                          <a:latin typeface="+mn-lt"/>
                          <a:ea typeface="+mn-ea"/>
                          <a:cs typeface="+mn-cs"/>
                        </a:rPr>
                        <a:t>6</a:t>
                      </a:r>
                    </a:p>
                  </a:txBody>
                  <a:tcPr/>
                </a:tc>
                <a:extLst>
                  <a:ext uri="{0D108BD9-81ED-4DB2-BD59-A6C34878D82A}">
                    <a16:rowId xmlns:a16="http://schemas.microsoft.com/office/drawing/2014/main" xmlns="" val="403320622"/>
                  </a:ext>
                </a:extLst>
              </a:tr>
              <a:tr h="275330">
                <a:tc>
                  <a:txBody>
                    <a:bodyPr/>
                    <a:lstStyle/>
                    <a:p>
                      <a:r>
                        <a:rPr lang="en-US" sz="1800" b="1" dirty="0">
                          <a:highlight>
                            <a:srgbClr val="FFFF00"/>
                          </a:highlight>
                        </a:rPr>
                        <a:t>8</a:t>
                      </a:r>
                    </a:p>
                  </a:txBody>
                  <a:tcPr/>
                </a:tc>
                <a:tc>
                  <a:txBody>
                    <a:bodyPr/>
                    <a:lstStyle/>
                    <a:p>
                      <a:r>
                        <a:rPr lang="en-US" dirty="0"/>
                        <a:t>2</a:t>
                      </a:r>
                    </a:p>
                  </a:txBody>
                  <a:tcPr/>
                </a:tc>
                <a:tc>
                  <a:txBody>
                    <a:bodyPr/>
                    <a:lstStyle/>
                    <a:p>
                      <a:pPr marL="0" algn="l" defTabSz="685800" rtl="0" eaLnBrk="1" latinLnBrk="0" hangingPunct="1"/>
                      <a:r>
                        <a:rPr lang="en-US" sz="1350" kern="1200" dirty="0">
                          <a:solidFill>
                            <a:srgbClr val="FF0000"/>
                          </a:solidFill>
                          <a:latin typeface="+mn-lt"/>
                          <a:ea typeface="+mn-ea"/>
                          <a:cs typeface="+mn-cs"/>
                        </a:rPr>
                        <a:t>10</a:t>
                      </a:r>
                    </a:p>
                  </a:txBody>
                  <a:tcPr/>
                </a:tc>
                <a:extLst>
                  <a:ext uri="{0D108BD9-81ED-4DB2-BD59-A6C34878D82A}">
                    <a16:rowId xmlns:a16="http://schemas.microsoft.com/office/drawing/2014/main" xmlns="" val="1997056246"/>
                  </a:ext>
                </a:extLst>
              </a:tr>
            </a:tbl>
          </a:graphicData>
        </a:graphic>
      </p:graphicFrame>
      <p:graphicFrame>
        <p:nvGraphicFramePr>
          <p:cNvPr id="44" name="Table 32">
            <a:extLst>
              <a:ext uri="{FF2B5EF4-FFF2-40B4-BE49-F238E27FC236}">
                <a16:creationId xmlns:a16="http://schemas.microsoft.com/office/drawing/2014/main" xmlns="" id="{B9AB4191-E385-4425-BAC2-EC414F98BF01}"/>
              </a:ext>
            </a:extLst>
          </p:cNvPr>
          <p:cNvGraphicFramePr>
            <a:graphicFrameLocks noGrp="1"/>
          </p:cNvGraphicFramePr>
          <p:nvPr>
            <p:extLst>
              <p:ext uri="{D42A27DB-BD31-4B8C-83A1-F6EECF244321}">
                <p14:modId xmlns:p14="http://schemas.microsoft.com/office/powerpoint/2010/main" val="265720705"/>
              </p:ext>
            </p:extLst>
          </p:nvPr>
        </p:nvGraphicFramePr>
        <p:xfrm>
          <a:off x="782206" y="2849137"/>
          <a:ext cx="1108939" cy="662940"/>
        </p:xfrm>
        <a:graphic>
          <a:graphicData uri="http://schemas.openxmlformats.org/drawingml/2006/table">
            <a:tbl>
              <a:tblPr firstRow="1" bandRow="1">
                <a:tableStyleId>{5940675A-B579-460E-94D1-54222C63F5DA}</a:tableStyleId>
              </a:tblPr>
              <a:tblGrid>
                <a:gridCol w="346162">
                  <a:extLst>
                    <a:ext uri="{9D8B030D-6E8A-4147-A177-3AD203B41FA5}">
                      <a16:colId xmlns:a16="http://schemas.microsoft.com/office/drawing/2014/main" xmlns="" val="120819520"/>
                    </a:ext>
                  </a:extLst>
                </a:gridCol>
                <a:gridCol w="288435">
                  <a:extLst>
                    <a:ext uri="{9D8B030D-6E8A-4147-A177-3AD203B41FA5}">
                      <a16:colId xmlns:a16="http://schemas.microsoft.com/office/drawing/2014/main" xmlns="" val="84449925"/>
                    </a:ext>
                  </a:extLst>
                </a:gridCol>
                <a:gridCol w="474342">
                  <a:extLst>
                    <a:ext uri="{9D8B030D-6E8A-4147-A177-3AD203B41FA5}">
                      <a16:colId xmlns:a16="http://schemas.microsoft.com/office/drawing/2014/main" xmlns="" val="941177087"/>
                    </a:ext>
                  </a:extLst>
                </a:gridCol>
              </a:tblGrid>
              <a:tr h="228702">
                <a:tc>
                  <a:txBody>
                    <a:bodyPr/>
                    <a:lstStyle/>
                    <a:p>
                      <a:r>
                        <a:rPr lang="en-US" dirty="0"/>
                        <a:t>4</a:t>
                      </a:r>
                    </a:p>
                  </a:txBody>
                  <a:tcPr/>
                </a:tc>
                <a:tc>
                  <a:txBody>
                    <a:bodyPr/>
                    <a:lstStyle/>
                    <a:p>
                      <a:r>
                        <a:rPr lang="en-US" dirty="0"/>
                        <a:t>D</a:t>
                      </a:r>
                    </a:p>
                  </a:txBody>
                  <a:tcPr/>
                </a:tc>
                <a:tc>
                  <a:txBody>
                    <a:bodyPr/>
                    <a:lstStyle/>
                    <a:p>
                      <a:r>
                        <a:rPr lang="en-US" dirty="0">
                          <a:solidFill>
                            <a:srgbClr val="FF0000"/>
                          </a:solidFill>
                        </a:rPr>
                        <a:t>7</a:t>
                      </a:r>
                    </a:p>
                  </a:txBody>
                  <a:tcPr/>
                </a:tc>
                <a:extLst>
                  <a:ext uri="{0D108BD9-81ED-4DB2-BD59-A6C34878D82A}">
                    <a16:rowId xmlns:a16="http://schemas.microsoft.com/office/drawing/2014/main" xmlns="" val="403320622"/>
                  </a:ext>
                </a:extLst>
              </a:tr>
              <a:tr h="257770">
                <a:tc>
                  <a:txBody>
                    <a:bodyPr/>
                    <a:lstStyle/>
                    <a:p>
                      <a:r>
                        <a:rPr lang="en-US" sz="1800" b="1" dirty="0">
                          <a:highlight>
                            <a:srgbClr val="FFFF00"/>
                          </a:highlight>
                        </a:rPr>
                        <a:t>7</a:t>
                      </a:r>
                    </a:p>
                  </a:txBody>
                  <a:tcPr/>
                </a:tc>
                <a:tc>
                  <a:txBody>
                    <a:bodyPr/>
                    <a:lstStyle/>
                    <a:p>
                      <a:r>
                        <a:rPr lang="en-US" dirty="0"/>
                        <a:t>3</a:t>
                      </a:r>
                    </a:p>
                  </a:txBody>
                  <a:tcPr/>
                </a:tc>
                <a:tc>
                  <a:txBody>
                    <a:bodyPr/>
                    <a:lstStyle/>
                    <a:p>
                      <a:r>
                        <a:rPr lang="en-US" dirty="0">
                          <a:solidFill>
                            <a:srgbClr val="FF0000"/>
                          </a:solidFill>
                        </a:rPr>
                        <a:t>10</a:t>
                      </a:r>
                    </a:p>
                  </a:txBody>
                  <a:tcPr/>
                </a:tc>
                <a:extLst>
                  <a:ext uri="{0D108BD9-81ED-4DB2-BD59-A6C34878D82A}">
                    <a16:rowId xmlns:a16="http://schemas.microsoft.com/office/drawing/2014/main" xmlns="" val="1997056246"/>
                  </a:ext>
                </a:extLst>
              </a:tr>
            </a:tbl>
          </a:graphicData>
        </a:graphic>
      </p:graphicFrame>
    </p:spTree>
    <p:extLst>
      <p:ext uri="{BB962C8B-B14F-4D97-AF65-F5344CB8AC3E}">
        <p14:creationId xmlns:p14="http://schemas.microsoft.com/office/powerpoint/2010/main" val="2169056595"/>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028710" y="191141"/>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341290" y="685721"/>
            <a:ext cx="8004220" cy="507831"/>
          </a:xfrm>
          <a:prstGeom prst="rect">
            <a:avLst/>
          </a:prstGeom>
        </p:spPr>
        <p:txBody>
          <a:bodyPr wrap="square">
            <a:spAutoFit/>
          </a:bodyPr>
          <a:lstStyle/>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Compute estimated completion time of each path?</a:t>
            </a:r>
            <a:endParaRPr kumimoji="0" lang="tr-TR"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Show its Critical Path(s), and which tasks are on the Critical Path(s)?</a:t>
            </a:r>
            <a:endParaRPr kumimoji="0" lang="tr-T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up 4"/>
          <p:cNvGrpSpPr/>
          <p:nvPr/>
        </p:nvGrpSpPr>
        <p:grpSpPr>
          <a:xfrm>
            <a:off x="507115" y="1381350"/>
            <a:ext cx="7901189" cy="2996753"/>
            <a:chOff x="0" y="0"/>
            <a:chExt cx="5470543" cy="1823514"/>
          </a:xfrm>
        </p:grpSpPr>
        <p:sp>
          <p:nvSpPr>
            <p:cNvPr id="7" name="Akış Çizelgesi: Bağlayıcı 6"/>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G,6</a:t>
              </a:r>
            </a:p>
          </p:txBody>
        </p:sp>
        <p:grpSp>
          <p:nvGrpSpPr>
            <p:cNvPr id="8" name="Grup 7"/>
            <p:cNvGrpSpPr/>
            <p:nvPr/>
          </p:nvGrpSpPr>
          <p:grpSpPr>
            <a:xfrm>
              <a:off x="0" y="0"/>
              <a:ext cx="5470543" cy="1823514"/>
              <a:chOff x="0" y="0"/>
              <a:chExt cx="5470543" cy="1823514"/>
            </a:xfrm>
          </p:grpSpPr>
          <p:cxnSp>
            <p:nvCxnSpPr>
              <p:cNvPr id="9" name="Düz Ok Bağlayıcısı 8"/>
              <p:cNvCxnSpPr/>
              <p:nvPr/>
            </p:nvCxnSpPr>
            <p:spPr>
              <a:xfrm>
                <a:off x="1670233" y="237849"/>
                <a:ext cx="782148" cy="222050"/>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nvGrpSpPr>
              <p:cNvPr id="10" name="Grup 9"/>
              <p:cNvGrpSpPr/>
              <p:nvPr/>
            </p:nvGrpSpPr>
            <p:grpSpPr>
              <a:xfrm>
                <a:off x="0" y="0"/>
                <a:ext cx="5470543" cy="1823514"/>
                <a:chOff x="0" y="0"/>
                <a:chExt cx="5470543" cy="1823514"/>
              </a:xfrm>
            </p:grpSpPr>
            <p:grpSp>
              <p:nvGrpSpPr>
                <p:cNvPr id="13" name="Grup 12"/>
                <p:cNvGrpSpPr/>
                <p:nvPr/>
              </p:nvGrpSpPr>
              <p:grpSpPr>
                <a:xfrm>
                  <a:off x="0" y="0"/>
                  <a:ext cx="5470543" cy="1823514"/>
                  <a:chOff x="0" y="0"/>
                  <a:chExt cx="5449381" cy="1823514"/>
                </a:xfrm>
              </p:grpSpPr>
              <p:sp>
                <p:nvSpPr>
                  <p:cNvPr id="21" name="Akış Çizelgesi: Bağlayıcı 20"/>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A,4</a:t>
                    </a:r>
                  </a:p>
                </p:txBody>
              </p:sp>
              <p:sp>
                <p:nvSpPr>
                  <p:cNvPr id="22" name="Akış Çizelgesi: Bağlayıcı 21"/>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B,6</a:t>
                    </a:r>
                  </a:p>
                </p:txBody>
              </p:sp>
              <p:sp>
                <p:nvSpPr>
                  <p:cNvPr id="23" name="Akış Çizelgesi: Bağlayıcı 22"/>
                  <p:cNvSpPr/>
                  <p:nvPr/>
                </p:nvSpPr>
                <p:spPr>
                  <a:xfrm>
                    <a:off x="1125822" y="713549"/>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C,2</a:t>
                    </a:r>
                  </a:p>
                </p:txBody>
              </p:sp>
              <p:sp>
                <p:nvSpPr>
                  <p:cNvPr id="24" name="Akış Çizelgesi: Bağlayıcı 23"/>
                  <p:cNvSpPr/>
                  <p:nvPr/>
                </p:nvSpPr>
                <p:spPr>
                  <a:xfrm>
                    <a:off x="1157535" y="1427098"/>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D,3</a:t>
                    </a:r>
                  </a:p>
                </p:txBody>
              </p:sp>
              <p:sp>
                <p:nvSpPr>
                  <p:cNvPr id="25" name="Akış Çizelgesi: Bağlayıcı 24"/>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E,5</a:t>
                    </a:r>
                  </a:p>
                </p:txBody>
              </p:sp>
              <p:sp>
                <p:nvSpPr>
                  <p:cNvPr id="26" name="Akış Çizelgesi: Bağlayıcı 25"/>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F,6</a:t>
                    </a:r>
                  </a:p>
                </p:txBody>
              </p:sp>
              <p:sp>
                <p:nvSpPr>
                  <p:cNvPr id="27" name="Akış Çizelgesi: Bağlayıcı 26"/>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J,7</a:t>
                    </a:r>
                  </a:p>
                </p:txBody>
              </p:sp>
              <p:sp>
                <p:nvSpPr>
                  <p:cNvPr id="28" name="Akış Çizelgesi: Bağlayıcı 27"/>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H,3</a:t>
                    </a:r>
                  </a:p>
                </p:txBody>
              </p:sp>
              <p:cxnSp>
                <p:nvCxnSpPr>
                  <p:cNvPr id="29" name="Düz Ok Bağlayıcısı 28"/>
                  <p:cNvCxnSpPr>
                    <a:stCxn id="21" idx="7"/>
                    <a:endCxn id="22" idx="2"/>
                  </p:cNvCxnSpPr>
                  <p:nvPr/>
                </p:nvCxnSpPr>
                <p:spPr>
                  <a:xfrm flipV="1">
                    <a:off x="491730" y="198162"/>
                    <a:ext cx="575900" cy="404161"/>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grpSp>
              <p:nvGrpSpPr>
                <p:cNvPr id="14" name="Grup 13"/>
                <p:cNvGrpSpPr/>
                <p:nvPr/>
              </p:nvGrpSpPr>
              <p:grpSpPr>
                <a:xfrm>
                  <a:off x="539126" y="560268"/>
                  <a:ext cx="4347369" cy="1070610"/>
                  <a:chOff x="0" y="0"/>
                  <a:chExt cx="4347369" cy="1070610"/>
                </a:xfrm>
              </p:grpSpPr>
              <p:cxnSp>
                <p:nvCxnSpPr>
                  <p:cNvPr id="15" name="Düz Ok Bağlayıcısı 14"/>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Düz Ok Bağlayıcısı 15"/>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Düz Ok Bağlayıcısı 16"/>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Düz Ok Bağlayıcısı 19"/>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11" name="Düz Ok Bağlayıcısı 10"/>
              <p:cNvCxnSpPr/>
              <p:nvPr/>
            </p:nvCxnSpPr>
            <p:spPr>
              <a:xfrm flipV="1">
                <a:off x="3028619" y="385845"/>
                <a:ext cx="690562" cy="45719"/>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p:nvPr/>
            </p:nvCxnSpPr>
            <p:spPr>
              <a:xfrm>
                <a:off x="4360578" y="380559"/>
                <a:ext cx="665480" cy="467360"/>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grpSp>
      <p:graphicFrame>
        <p:nvGraphicFramePr>
          <p:cNvPr id="4" name="Tablo 3"/>
          <p:cNvGraphicFramePr>
            <a:graphicFrameLocks noGrp="1"/>
          </p:cNvGraphicFramePr>
          <p:nvPr>
            <p:extLst>
              <p:ext uri="{D42A27DB-BD31-4B8C-83A1-F6EECF244321}">
                <p14:modId xmlns:p14="http://schemas.microsoft.com/office/powerpoint/2010/main" val="2406969903"/>
              </p:ext>
            </p:extLst>
          </p:nvPr>
        </p:nvGraphicFramePr>
        <p:xfrm>
          <a:off x="412124" y="4667534"/>
          <a:ext cx="8178084" cy="1688191"/>
        </p:xfrm>
        <a:graphic>
          <a:graphicData uri="http://schemas.openxmlformats.org/drawingml/2006/table">
            <a:tbl>
              <a:tblPr firstRow="1" firstCol="1" bandRow="1">
                <a:tableStyleId>{5C22544A-7EE6-4342-B048-85BDC9FD1C3A}</a:tableStyleId>
              </a:tblPr>
              <a:tblGrid>
                <a:gridCol w="2725426">
                  <a:extLst>
                    <a:ext uri="{9D8B030D-6E8A-4147-A177-3AD203B41FA5}">
                      <a16:colId xmlns:a16="http://schemas.microsoft.com/office/drawing/2014/main" xmlns="" val="1548752023"/>
                    </a:ext>
                  </a:extLst>
                </a:gridCol>
                <a:gridCol w="2726329">
                  <a:extLst>
                    <a:ext uri="{9D8B030D-6E8A-4147-A177-3AD203B41FA5}">
                      <a16:colId xmlns:a16="http://schemas.microsoft.com/office/drawing/2014/main" xmlns="" val="3009583458"/>
                    </a:ext>
                  </a:extLst>
                </a:gridCol>
                <a:gridCol w="2726329">
                  <a:extLst>
                    <a:ext uri="{9D8B030D-6E8A-4147-A177-3AD203B41FA5}">
                      <a16:colId xmlns:a16="http://schemas.microsoft.com/office/drawing/2014/main" xmlns="" val="3215652342"/>
                    </a:ext>
                  </a:extLst>
                </a:gridCol>
              </a:tblGrid>
              <a:tr h="616282">
                <a:tc>
                  <a:txBody>
                    <a:bodyPr/>
                    <a:lstStyle/>
                    <a:p>
                      <a:pPr algn="ctr">
                        <a:spcAft>
                          <a:spcPts val="0"/>
                        </a:spcAft>
                        <a:tabLst>
                          <a:tab pos="457200" algn="l"/>
                        </a:tabLst>
                      </a:pPr>
                      <a:r>
                        <a:rPr lang="en-US" sz="1500" b="1">
                          <a:effectLst/>
                        </a:rPr>
                        <a:t>Paths</a:t>
                      </a:r>
                      <a:endParaRPr lang="tr-TR" sz="12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spcAft>
                          <a:spcPts val="0"/>
                        </a:spcAft>
                        <a:tabLst>
                          <a:tab pos="457200" algn="l"/>
                        </a:tabLst>
                      </a:pPr>
                      <a:r>
                        <a:rPr lang="en-US" sz="1500" b="1" dirty="0">
                          <a:effectLst/>
                        </a:rPr>
                        <a:t>Calculations</a:t>
                      </a:r>
                      <a:endParaRPr lang="tr-TR" sz="12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spcAft>
                          <a:spcPts val="0"/>
                        </a:spcAft>
                        <a:tabLst>
                          <a:tab pos="457200" algn="l"/>
                        </a:tabLst>
                      </a:pPr>
                      <a:r>
                        <a:rPr lang="en-US" sz="1500" b="1">
                          <a:effectLst/>
                        </a:rPr>
                        <a:t>Total Estimated Path Duration</a:t>
                      </a:r>
                      <a:endParaRPr lang="tr-TR" sz="1200" b="1">
                        <a:effectLst/>
                        <a:latin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342630829"/>
                  </a:ext>
                </a:extLst>
              </a:tr>
              <a:tr h="357303">
                <a:tc>
                  <a:txBody>
                    <a:bodyPr/>
                    <a:lstStyle/>
                    <a:p>
                      <a:pPr algn="ctr">
                        <a:spcAft>
                          <a:spcPts val="0"/>
                        </a:spcAft>
                        <a:tabLst>
                          <a:tab pos="457200" algn="l"/>
                        </a:tabLst>
                      </a:pPr>
                      <a:r>
                        <a:rPr lang="en-US" sz="1500" b="1" dirty="0">
                          <a:effectLst/>
                        </a:rPr>
                        <a:t>ABEJH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4+6+5+7+3</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25 C.P</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528484039"/>
                  </a:ext>
                </a:extLst>
              </a:tr>
              <a:tr h="357303">
                <a:tc>
                  <a:txBody>
                    <a:bodyPr/>
                    <a:lstStyle/>
                    <a:p>
                      <a:pPr algn="ctr">
                        <a:spcAft>
                          <a:spcPts val="0"/>
                        </a:spcAft>
                        <a:tabLst>
                          <a:tab pos="457200" algn="l"/>
                        </a:tabLst>
                      </a:pPr>
                      <a:r>
                        <a:rPr lang="en-US" sz="1500" b="1" dirty="0">
                          <a:effectLst/>
                        </a:rPr>
                        <a:t>ACEJH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4+2+5+7+3</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21</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368832873"/>
                  </a:ext>
                </a:extLst>
              </a:tr>
              <a:tr h="357303">
                <a:tc>
                  <a:txBody>
                    <a:bodyPr/>
                    <a:lstStyle/>
                    <a:p>
                      <a:pPr algn="ctr">
                        <a:spcAft>
                          <a:spcPts val="0"/>
                        </a:spcAft>
                        <a:tabLst>
                          <a:tab pos="457200" algn="l"/>
                        </a:tabLst>
                      </a:pPr>
                      <a:r>
                        <a:rPr lang="en-US" sz="1500" b="1" dirty="0">
                          <a:effectLst/>
                        </a:rPr>
                        <a:t>ADFGH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4+3+6+6+3</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22</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744544167"/>
                  </a:ext>
                </a:extLst>
              </a:tr>
            </a:tbl>
          </a:graphicData>
        </a:graphic>
      </p:graphicFrame>
    </p:spTree>
    <p:extLst>
      <p:ext uri="{BB962C8B-B14F-4D97-AF65-F5344CB8AC3E}">
        <p14:creationId xmlns:p14="http://schemas.microsoft.com/office/powerpoint/2010/main" val="3577788940"/>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415871" y="1671032"/>
            <a:ext cx="6807290" cy="3177863"/>
          </a:xfrm>
        </p:spPr>
        <p:txBody>
          <a:bodyPr/>
          <a:lstStyle/>
          <a:p>
            <a:pPr algn="ctr"/>
            <a:r>
              <a:rPr lang="tr-TR" dirty="0"/>
              <a:t>APPLY</a:t>
            </a:r>
            <a:r>
              <a:rPr lang="en-US" dirty="0"/>
              <a:t/>
            </a:r>
            <a:br>
              <a:rPr lang="en-US" dirty="0"/>
            </a:br>
            <a:r>
              <a:rPr lang="tr-TR" sz="4400" b="1" dirty="0">
                <a:solidFill>
                  <a:srgbClr val="00B0F0"/>
                </a:solidFill>
              </a:rPr>
              <a:t>PERT</a:t>
            </a:r>
            <a:r>
              <a:rPr lang="tr-TR" dirty="0"/>
              <a:t> </a:t>
            </a:r>
            <a:br>
              <a:rPr lang="tr-TR" dirty="0"/>
            </a:br>
            <a:r>
              <a:rPr lang="tr-TR" dirty="0"/>
              <a:t>TO FIND </a:t>
            </a:r>
            <a:br>
              <a:rPr lang="tr-TR" dirty="0"/>
            </a:br>
            <a:r>
              <a:rPr lang="tr-TR" dirty="0"/>
              <a:t>EXPECTED TIME </a:t>
            </a:r>
            <a:br>
              <a:rPr lang="tr-TR" dirty="0"/>
            </a:br>
            <a:r>
              <a:rPr lang="tr-TR" dirty="0"/>
              <a:t>OF EACH TASK &amp; PATHS</a:t>
            </a:r>
            <a:endParaRPr lang="en-US" dirty="0"/>
          </a:p>
        </p:txBody>
      </p:sp>
    </p:spTree>
    <p:extLst>
      <p:ext uri="{BB962C8B-B14F-4D97-AF65-F5344CB8AC3E}">
        <p14:creationId xmlns:p14="http://schemas.microsoft.com/office/powerpoint/2010/main" val="2158387145"/>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planning</a:t>
            </a:r>
          </a:p>
        </p:txBody>
      </p:sp>
      <p:sp>
        <p:nvSpPr>
          <p:cNvPr id="3" name="Content Placeholder 2"/>
          <p:cNvSpPr>
            <a:spLocks noGrp="1"/>
          </p:cNvSpPr>
          <p:nvPr>
            <p:ph idx="1"/>
          </p:nvPr>
        </p:nvSpPr>
        <p:spPr/>
        <p:txBody>
          <a:bodyPr/>
          <a:lstStyle/>
          <a:p>
            <a:pPr algn="just"/>
            <a:r>
              <a:rPr lang="en-US" dirty="0"/>
              <a:t>Proposal planning may be necessary with only </a:t>
            </a:r>
            <a:r>
              <a:rPr lang="en-US" b="1" u="sng" dirty="0">
                <a:solidFill>
                  <a:schemeClr val="accent1"/>
                </a:solidFill>
              </a:rPr>
              <a:t>OUTLINE REQUIREMENTs</a:t>
            </a:r>
          </a:p>
          <a:p>
            <a:pPr algn="just"/>
            <a:r>
              <a:rPr lang="en-US" dirty="0"/>
              <a:t>Proposal documentation aim is to </a:t>
            </a:r>
            <a:r>
              <a:rPr lang="en-US" b="1" u="sng" dirty="0">
                <a:solidFill>
                  <a:schemeClr val="accent1"/>
                </a:solidFill>
              </a:rPr>
              <a:t>provide information</a:t>
            </a:r>
            <a:r>
              <a:rPr lang="en-US" dirty="0"/>
              <a:t> that will be used in setting </a:t>
            </a:r>
            <a:r>
              <a:rPr lang="en-US" b="1" u="sng" dirty="0">
                <a:solidFill>
                  <a:schemeClr val="accent1"/>
                </a:solidFill>
              </a:rPr>
              <a:t>a PRICE of the planned system and showing to your customers</a:t>
            </a:r>
            <a:r>
              <a:rPr lang="en-US" dirty="0"/>
              <a:t>.</a:t>
            </a:r>
          </a:p>
          <a:p>
            <a:pPr algn="just"/>
            <a:r>
              <a:rPr lang="en-US" b="1" u="sng" dirty="0">
                <a:solidFill>
                  <a:schemeClr val="accent1"/>
                </a:solidFill>
              </a:rPr>
              <a:t>Project pricing involves estimating:</a:t>
            </a:r>
            <a:endParaRPr lang="en-US" dirty="0"/>
          </a:p>
          <a:p>
            <a:pPr lvl="1" algn="just"/>
            <a:r>
              <a:rPr lang="en-US" dirty="0"/>
              <a:t>How much the software will </a:t>
            </a:r>
            <a:r>
              <a:rPr lang="en-US" u="sng" dirty="0"/>
              <a:t>COST to develop</a:t>
            </a:r>
            <a:r>
              <a:rPr lang="en-US" dirty="0"/>
              <a:t>, Taking the FACTORS such as s</a:t>
            </a:r>
            <a:r>
              <a:rPr lang="en-US" u="sng" dirty="0"/>
              <a:t>taff costs, hardware costs, software costs</a:t>
            </a:r>
            <a:r>
              <a:rPr lang="en-US" dirty="0"/>
              <a:t>, etc. </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33241" y="414539"/>
            <a:ext cx="6172200" cy="571500"/>
          </a:xfrm>
        </p:spPr>
        <p:txBody>
          <a:bodyPr/>
          <a:lstStyle/>
          <a:p>
            <a:r>
              <a:rPr lang="en-US" altLang="en-US" dirty="0"/>
              <a:t>Estimating Task Duration</a:t>
            </a:r>
          </a:p>
        </p:txBody>
      </p:sp>
      <p:sp>
        <p:nvSpPr>
          <p:cNvPr id="32772" name="Rectangle 3" descr="Rectangle: Click to edit Master text styles&#10;Second level&#10;Third level&#10;Fourth level&#10;Fifth level"/>
          <p:cNvSpPr>
            <a:spLocks noGrp="1" noChangeArrowheads="1"/>
          </p:cNvSpPr>
          <p:nvPr>
            <p:ph type="body" idx="1"/>
          </p:nvPr>
        </p:nvSpPr>
        <p:spPr>
          <a:xfrm>
            <a:off x="333241" y="1146219"/>
            <a:ext cx="8701289" cy="5061397"/>
          </a:xfrm>
        </p:spPr>
        <p:txBody>
          <a:bodyPr/>
          <a:lstStyle/>
          <a:p>
            <a:pPr>
              <a:lnSpc>
                <a:spcPct val="90000"/>
              </a:lnSpc>
            </a:pPr>
            <a:r>
              <a:rPr lang="en-US" altLang="en-US" b="1" dirty="0">
                <a:solidFill>
                  <a:srgbClr val="FF0000"/>
                </a:solidFill>
              </a:rPr>
              <a:t>PERT: Program Evaluation </a:t>
            </a:r>
            <a:r>
              <a:rPr lang="en-US" altLang="en-US" b="1" dirty="0" smtClean="0">
                <a:solidFill>
                  <a:srgbClr val="FF0000"/>
                </a:solidFill>
              </a:rPr>
              <a:t>and Review </a:t>
            </a:r>
            <a:r>
              <a:rPr lang="en-US" altLang="en-US" b="1" dirty="0">
                <a:solidFill>
                  <a:srgbClr val="FF0000"/>
                </a:solidFill>
              </a:rPr>
              <a:t>Technique</a:t>
            </a:r>
            <a:endParaRPr lang="tr-TR" altLang="en-US" b="1" dirty="0">
              <a:solidFill>
                <a:srgbClr val="FF0000"/>
              </a:solidFill>
            </a:endParaRPr>
          </a:p>
          <a:p>
            <a:pPr algn="just">
              <a:lnSpc>
                <a:spcPct val="90000"/>
              </a:lnSpc>
            </a:pPr>
            <a:r>
              <a:rPr lang="tr-TR" altLang="en-US" dirty="0" smtClean="0">
                <a:latin typeface="Arial" panose="020B0604020202020204" pitchFamily="34" charset="0"/>
                <a:cs typeface="Arial" panose="020B0604020202020204" pitchFamily="34" charset="0"/>
              </a:rPr>
              <a:t>Provide</a:t>
            </a:r>
            <a:r>
              <a:rPr lang="en-US" altLang="en-US" dirty="0" smtClean="0">
                <a:latin typeface="Arial" panose="020B0604020202020204" pitchFamily="34" charset="0"/>
                <a:cs typeface="Arial" panose="020B0604020202020204" pitchFamily="34" charset="0"/>
              </a:rPr>
              <a:t>s</a:t>
            </a:r>
            <a:r>
              <a:rPr lang="tr-TR"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 simple formula to estimate the time for a task based on our “optimistic”, “realistic”, and “pessimistic” judgments.</a:t>
            </a:r>
            <a:endParaRPr lang="tr-TR" altLang="en-US" dirty="0">
              <a:latin typeface="Arial" panose="020B0604020202020204" pitchFamily="34" charset="0"/>
              <a:cs typeface="Arial" panose="020B0604020202020204" pitchFamily="34" charset="0"/>
            </a:endParaRPr>
          </a:p>
          <a:p>
            <a:pPr algn="just">
              <a:lnSpc>
                <a:spcPct val="90000"/>
              </a:lnSpc>
            </a:pPr>
            <a:endParaRPr lang="en-US" altLang="en-US" dirty="0">
              <a:latin typeface="Arial" panose="020B0604020202020204" pitchFamily="34" charset="0"/>
              <a:cs typeface="Arial" panose="020B0604020202020204" pitchFamily="34" charset="0"/>
            </a:endParaRPr>
          </a:p>
          <a:p>
            <a:pPr algn="just">
              <a:lnSpc>
                <a:spcPct val="90000"/>
              </a:lnSpc>
            </a:pPr>
            <a:r>
              <a:rPr lang="en-US" altLang="en-US" b="1" dirty="0">
                <a:solidFill>
                  <a:srgbClr val="FF0000"/>
                </a:solidFill>
              </a:rPr>
              <a:t>Technique that uses</a:t>
            </a:r>
            <a:r>
              <a:rPr lang="tr-TR" altLang="en-US" b="1" dirty="0">
                <a:solidFill>
                  <a:srgbClr val="FF0000"/>
                </a:solidFill>
              </a:rPr>
              <a:t>:</a:t>
            </a:r>
          </a:p>
          <a:p>
            <a:pPr lvl="1" algn="just">
              <a:lnSpc>
                <a:spcPct val="90000"/>
              </a:lnSpc>
            </a:pPr>
            <a:r>
              <a:rPr lang="en-US" altLang="en-US" sz="2400" dirty="0"/>
              <a:t>optimistic (</a:t>
            </a:r>
            <a:r>
              <a:rPr lang="en-US" altLang="en-US" sz="2400" i="1" dirty="0"/>
              <a:t>o</a:t>
            </a:r>
            <a:r>
              <a:rPr lang="en-US" altLang="en-US" sz="2400" dirty="0"/>
              <a:t>), </a:t>
            </a:r>
            <a:endParaRPr lang="tr-TR" altLang="en-US" sz="2400" dirty="0"/>
          </a:p>
          <a:p>
            <a:pPr lvl="1" algn="just">
              <a:lnSpc>
                <a:spcPct val="90000"/>
              </a:lnSpc>
            </a:pPr>
            <a:r>
              <a:rPr lang="en-US" altLang="en-US" sz="2400" dirty="0"/>
              <a:t>pessimistic (</a:t>
            </a:r>
            <a:r>
              <a:rPr lang="en-US" altLang="en-US" sz="2400" i="1" dirty="0"/>
              <a:t>p</a:t>
            </a:r>
            <a:r>
              <a:rPr lang="en-US" altLang="en-US" sz="2400" dirty="0"/>
              <a:t>), and </a:t>
            </a:r>
            <a:endParaRPr lang="tr-TR" altLang="en-US" sz="2400" dirty="0"/>
          </a:p>
          <a:p>
            <a:pPr lvl="1" algn="just">
              <a:lnSpc>
                <a:spcPct val="90000"/>
              </a:lnSpc>
            </a:pPr>
            <a:r>
              <a:rPr lang="tr-TR" altLang="en-US" sz="2400" dirty="0"/>
              <a:t>r</a:t>
            </a:r>
            <a:r>
              <a:rPr lang="en-US" altLang="en-US" sz="2400" dirty="0" err="1"/>
              <a:t>ealistic</a:t>
            </a:r>
            <a:r>
              <a:rPr lang="tr-TR" altLang="en-US" sz="2400" dirty="0"/>
              <a:t>/</a:t>
            </a:r>
            <a:r>
              <a:rPr lang="tr-TR" altLang="en-US" sz="2400" dirty="0" err="1"/>
              <a:t>most</a:t>
            </a:r>
            <a:r>
              <a:rPr lang="tr-TR" altLang="en-US" sz="2400" dirty="0"/>
              <a:t> </a:t>
            </a:r>
            <a:r>
              <a:rPr lang="tr-TR" altLang="en-US" sz="2400" dirty="0" err="1"/>
              <a:t>likely</a:t>
            </a:r>
            <a:r>
              <a:rPr lang="en-US" altLang="en-US" sz="2400" dirty="0"/>
              <a:t> (</a:t>
            </a:r>
            <a:r>
              <a:rPr lang="en-US" altLang="en-US" sz="2400" i="1" dirty="0"/>
              <a:t>r</a:t>
            </a:r>
            <a:r>
              <a:rPr lang="en-US" altLang="en-US" sz="2400" dirty="0"/>
              <a:t>) time </a:t>
            </a:r>
            <a:endParaRPr lang="tr-TR" altLang="en-US" sz="2400" dirty="0"/>
          </a:p>
          <a:p>
            <a:pPr marL="0" indent="0">
              <a:lnSpc>
                <a:spcPct val="90000"/>
              </a:lnSpc>
              <a:buNone/>
            </a:pPr>
            <a:endParaRPr lang="tr-TR" altLang="en-US" dirty="0"/>
          </a:p>
          <a:p>
            <a:pPr marL="0" indent="0">
              <a:lnSpc>
                <a:spcPct val="90000"/>
              </a:lnSpc>
              <a:buNone/>
            </a:pPr>
            <a:r>
              <a:rPr lang="en-US" altLang="en-US" dirty="0"/>
              <a:t>estimates to determine expected task duration</a:t>
            </a:r>
          </a:p>
          <a:p>
            <a:pPr>
              <a:lnSpc>
                <a:spcPct val="90000"/>
              </a:lnSpc>
            </a:pPr>
            <a:r>
              <a:rPr lang="en-US" altLang="en-US" b="1" dirty="0">
                <a:solidFill>
                  <a:srgbClr val="FF0000"/>
                </a:solidFill>
              </a:rPr>
              <a:t>Formula:</a:t>
            </a:r>
          </a:p>
        </p:txBody>
      </p:sp>
      <p:graphicFrame>
        <p:nvGraphicFramePr>
          <p:cNvPr id="4" name="Object 7">
            <a:extLst>
              <a:ext uri="{FF2B5EF4-FFF2-40B4-BE49-F238E27FC236}">
                <a16:creationId xmlns:a16="http://schemas.microsoft.com/office/drawing/2014/main" xmlns="" id="{D49BE2EE-8D1F-456F-8518-8A692E02C7B7}"/>
              </a:ext>
            </a:extLst>
          </p:cNvPr>
          <p:cNvGraphicFramePr>
            <a:graphicFrameLocks noChangeAspect="1"/>
          </p:cNvGraphicFramePr>
          <p:nvPr>
            <p:extLst>
              <p:ext uri="{D42A27DB-BD31-4B8C-83A1-F6EECF244321}">
                <p14:modId xmlns:p14="http://schemas.microsoft.com/office/powerpoint/2010/main" val="1436643802"/>
              </p:ext>
            </p:extLst>
          </p:nvPr>
        </p:nvGraphicFramePr>
        <p:xfrm>
          <a:off x="613446" y="5861306"/>
          <a:ext cx="7917107" cy="892047"/>
        </p:xfrm>
        <a:graphic>
          <a:graphicData uri="http://schemas.openxmlformats.org/presentationml/2006/ole">
            <mc:AlternateContent xmlns:mc="http://schemas.openxmlformats.org/markup-compatibility/2006">
              <mc:Choice xmlns:v="urn:schemas-microsoft-com:vml" Requires="v">
                <p:oleObj spid="_x0000_s5230" name="Equation" r:id="rId4" imgW="3492360" imgH="393480" progId="Equation.3">
                  <p:embed/>
                </p:oleObj>
              </mc:Choice>
              <mc:Fallback>
                <p:oleObj name="Equation" r:id="rId4" imgW="3492360" imgH="393480" progId="Equation.3">
                  <p:embed/>
                  <p:pic>
                    <p:nvPicPr>
                      <p:cNvPr id="4" name="Object 7">
                        <a:extLst>
                          <a:ext uri="{FF2B5EF4-FFF2-40B4-BE49-F238E27FC236}">
                            <a16:creationId xmlns:a16="http://schemas.microsoft.com/office/drawing/2014/main" xmlns="" id="{D49BE2EE-8D1F-456F-8518-8A692E02C7B7}"/>
                          </a:ext>
                        </a:extLst>
                      </p:cNvPr>
                      <p:cNvPicPr>
                        <a:picLocks noChangeAspect="1" noChangeArrowheads="1"/>
                      </p:cNvPicPr>
                      <p:nvPr/>
                    </p:nvPicPr>
                    <p:blipFill>
                      <a:blip r:embed="rId5"/>
                      <a:srcRect/>
                      <a:stretch>
                        <a:fillRect/>
                      </a:stretch>
                    </p:blipFill>
                    <p:spPr bwMode="auto">
                      <a:xfrm>
                        <a:off x="613446" y="5861306"/>
                        <a:ext cx="7917107" cy="89204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127169"/>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8"/>
          <p:cNvSpPr>
            <a:spLocks noGrp="1" noChangeArrowheads="1"/>
          </p:cNvSpPr>
          <p:nvPr>
            <p:ph type="title"/>
          </p:nvPr>
        </p:nvSpPr>
        <p:spPr>
          <a:xfrm>
            <a:off x="312312" y="221643"/>
            <a:ext cx="8149107" cy="1096565"/>
          </a:xfrm>
        </p:spPr>
        <p:txBody>
          <a:bodyPr/>
          <a:lstStyle/>
          <a:p>
            <a:pPr eaLnBrk="1" hangingPunct="1"/>
            <a:r>
              <a:rPr lang="en-US" altLang="en-US" sz="2700" b="1" dirty="0"/>
              <a:t>Using Beta Probability Distribution </a:t>
            </a:r>
            <a:r>
              <a:rPr lang="tr-TR" altLang="en-US" sz="2700" b="1" dirty="0"/>
              <a:t>in PERT</a:t>
            </a:r>
            <a:endParaRPr lang="en-US" altLang="en-US" sz="2700" b="1" dirty="0"/>
          </a:p>
        </p:txBody>
      </p:sp>
      <p:sp>
        <p:nvSpPr>
          <p:cNvPr id="106499" name="Rectangle 3"/>
          <p:cNvSpPr>
            <a:spLocks noGrp="1" noChangeArrowheads="1"/>
          </p:cNvSpPr>
          <p:nvPr>
            <p:ph type="body" sz="half" idx="1"/>
          </p:nvPr>
        </p:nvSpPr>
        <p:spPr>
          <a:xfrm>
            <a:off x="363828" y="1242812"/>
            <a:ext cx="8416344" cy="3972128"/>
          </a:xfrm>
        </p:spPr>
        <p:txBody>
          <a:bodyPr/>
          <a:lstStyle/>
          <a:p>
            <a:pPr eaLnBrk="1" hangingPunct="1"/>
            <a:r>
              <a:rPr lang="en-US" altLang="en-US" dirty="0"/>
              <a:t>A typical beta distribution is shown below, note that it has definite end points</a:t>
            </a:r>
          </a:p>
          <a:p>
            <a:pPr eaLnBrk="1" hangingPunct="1"/>
            <a:r>
              <a:rPr lang="en-US" altLang="en-US" dirty="0"/>
              <a:t>The expected time for finishing of an activity is a weighted average.</a:t>
            </a:r>
          </a:p>
          <a:p>
            <a:pPr eaLnBrk="1" hangingPunct="1"/>
            <a:endParaRPr lang="en-US" altLang="en-US" sz="4000" dirty="0"/>
          </a:p>
        </p:txBody>
      </p:sp>
      <p:graphicFrame>
        <p:nvGraphicFramePr>
          <p:cNvPr id="106500" name="Object 7"/>
          <p:cNvGraphicFramePr>
            <a:graphicFrameLocks noGrp="1" noChangeAspect="1"/>
          </p:cNvGraphicFramePr>
          <p:nvPr>
            <p:ph sz="quarter" idx="3"/>
          </p:nvPr>
        </p:nvGraphicFramePr>
        <p:xfrm>
          <a:off x="1450282" y="5615188"/>
          <a:ext cx="6097191" cy="686991"/>
        </p:xfrm>
        <a:graphic>
          <a:graphicData uri="http://schemas.openxmlformats.org/presentationml/2006/ole">
            <mc:AlternateContent xmlns:mc="http://schemas.openxmlformats.org/markup-compatibility/2006">
              <mc:Choice xmlns:v="urn:schemas-microsoft-com:vml" Requires="v">
                <p:oleObj spid="_x0000_s6254" name="Equation" r:id="rId4" imgW="3492360" imgH="393480" progId="Equation.3">
                  <p:embed/>
                </p:oleObj>
              </mc:Choice>
              <mc:Fallback>
                <p:oleObj name="Equation" r:id="rId4" imgW="3492360" imgH="393480" progId="Equation.3">
                  <p:embed/>
                  <p:pic>
                    <p:nvPicPr>
                      <p:cNvPr id="106500" name="Object 7"/>
                      <p:cNvPicPr>
                        <a:picLocks noChangeAspect="1" noChangeArrowheads="1"/>
                      </p:cNvPicPr>
                      <p:nvPr/>
                    </p:nvPicPr>
                    <p:blipFill>
                      <a:blip r:embed="rId5"/>
                      <a:srcRect/>
                      <a:stretch>
                        <a:fillRect/>
                      </a:stretch>
                    </p:blipFill>
                    <p:spPr bwMode="auto">
                      <a:xfrm>
                        <a:off x="1450282" y="5615188"/>
                        <a:ext cx="6097191" cy="686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6501" name="Picture 12" descr="w0115-n"/>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947900" y="3027608"/>
            <a:ext cx="7101953" cy="2263260"/>
          </a:xfrm>
          <a:noFill/>
        </p:spPr>
      </p:pic>
    </p:spTree>
    <p:extLst>
      <p:ext uri="{BB962C8B-B14F-4D97-AF65-F5344CB8AC3E}">
        <p14:creationId xmlns:p14="http://schemas.microsoft.com/office/powerpoint/2010/main" val="1926581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698" y="157411"/>
            <a:ext cx="6858000" cy="262408"/>
          </a:xfrm>
        </p:spPr>
        <p:txBody>
          <a:bodyPr/>
          <a:lstStyle/>
          <a:p>
            <a:pPr algn="ctr"/>
            <a:r>
              <a:rPr lang="tr-TR" dirty="0"/>
              <a:t>CPM </a:t>
            </a:r>
            <a:r>
              <a:rPr lang="tr-TR" dirty="0" err="1"/>
              <a:t>Example</a:t>
            </a:r>
            <a:endParaRPr lang="en-US" dirty="0"/>
          </a:p>
        </p:txBody>
      </p:sp>
      <p:sp>
        <p:nvSpPr>
          <p:cNvPr id="3" name="Dikdörtgen 2"/>
          <p:cNvSpPr/>
          <p:nvPr/>
        </p:nvSpPr>
        <p:spPr>
          <a:xfrm>
            <a:off x="489397" y="470560"/>
            <a:ext cx="8165206" cy="41549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Solve the same question by using PERT. </a:t>
            </a:r>
          </a:p>
        </p:txBody>
      </p:sp>
      <p:graphicFrame>
        <p:nvGraphicFramePr>
          <p:cNvPr id="6" name="Tablo 5"/>
          <p:cNvGraphicFramePr>
            <a:graphicFrameLocks noGrp="1"/>
          </p:cNvGraphicFramePr>
          <p:nvPr>
            <p:extLst>
              <p:ext uri="{D42A27DB-BD31-4B8C-83A1-F6EECF244321}">
                <p14:modId xmlns:p14="http://schemas.microsoft.com/office/powerpoint/2010/main" val="2821117960"/>
              </p:ext>
            </p:extLst>
          </p:nvPr>
        </p:nvGraphicFramePr>
        <p:xfrm>
          <a:off x="414634" y="890871"/>
          <a:ext cx="8165205" cy="3228748"/>
        </p:xfrm>
        <a:graphic>
          <a:graphicData uri="http://schemas.openxmlformats.org/drawingml/2006/table">
            <a:tbl>
              <a:tblPr firstRow="1" firstCol="1" bandRow="1">
                <a:tableStyleId>{5C22544A-7EE6-4342-B048-85BDC9FD1C3A}</a:tableStyleId>
              </a:tblPr>
              <a:tblGrid>
                <a:gridCol w="1450449">
                  <a:extLst>
                    <a:ext uri="{9D8B030D-6E8A-4147-A177-3AD203B41FA5}">
                      <a16:colId xmlns:a16="http://schemas.microsoft.com/office/drawing/2014/main" xmlns="" val="1169309472"/>
                    </a:ext>
                  </a:extLst>
                </a:gridCol>
                <a:gridCol w="3279926">
                  <a:extLst>
                    <a:ext uri="{9D8B030D-6E8A-4147-A177-3AD203B41FA5}">
                      <a16:colId xmlns:a16="http://schemas.microsoft.com/office/drawing/2014/main" xmlns="" val="2012315293"/>
                    </a:ext>
                  </a:extLst>
                </a:gridCol>
                <a:gridCol w="1414341">
                  <a:extLst>
                    <a:ext uri="{9D8B030D-6E8A-4147-A177-3AD203B41FA5}">
                      <a16:colId xmlns:a16="http://schemas.microsoft.com/office/drawing/2014/main" xmlns="" val="1004057794"/>
                    </a:ext>
                  </a:extLst>
                </a:gridCol>
                <a:gridCol w="2020489">
                  <a:extLst>
                    <a:ext uri="{9D8B030D-6E8A-4147-A177-3AD203B41FA5}">
                      <a16:colId xmlns:a16="http://schemas.microsoft.com/office/drawing/2014/main" xmlns="" val="1356834700"/>
                    </a:ext>
                  </a:extLst>
                </a:gridCol>
              </a:tblGrid>
              <a:tr h="478099">
                <a:tc>
                  <a:txBody>
                    <a:bodyPr/>
                    <a:lstStyle/>
                    <a:p>
                      <a:pPr algn="ctr">
                        <a:lnSpc>
                          <a:spcPct val="107000"/>
                        </a:lnSpc>
                        <a:spcAft>
                          <a:spcPts val="0"/>
                        </a:spcAft>
                        <a:tabLst>
                          <a:tab pos="457200" algn="l"/>
                        </a:tabLst>
                      </a:pPr>
                      <a:r>
                        <a:rPr lang="en-US" sz="1800" b="1">
                          <a:effectLst/>
                        </a:rPr>
                        <a:t>Tasks</a:t>
                      </a:r>
                      <a:endParaRPr lang="tr-TR" sz="11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800" b="1">
                          <a:effectLst/>
                        </a:rPr>
                        <a:t>Description</a:t>
                      </a:r>
                      <a:endParaRPr lang="tr-TR" sz="11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tabLst>
                          <a:tab pos="457200" algn="l"/>
                        </a:tabLst>
                      </a:pPr>
                      <a:r>
                        <a:rPr lang="en-US" sz="1800" b="1">
                          <a:effectLst/>
                        </a:rPr>
                        <a:t>Predicates</a:t>
                      </a:r>
                      <a:endParaRPr lang="tr-TR" sz="11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tabLst>
                          <a:tab pos="457200" algn="l"/>
                        </a:tabLst>
                      </a:pPr>
                      <a:r>
                        <a:rPr lang="en-US" sz="1800" b="1">
                          <a:effectLst/>
                        </a:rPr>
                        <a:t>Estimated Duration</a:t>
                      </a:r>
                      <a:endParaRPr lang="tr-TR" sz="1100" b="1">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192054591"/>
                  </a:ext>
                </a:extLst>
              </a:tr>
              <a:tr h="277981">
                <a:tc>
                  <a:txBody>
                    <a:bodyPr/>
                    <a:lstStyle/>
                    <a:p>
                      <a:pPr algn="ctr">
                        <a:lnSpc>
                          <a:spcPct val="107000"/>
                        </a:lnSpc>
                        <a:spcAft>
                          <a:spcPts val="0"/>
                        </a:spcAft>
                        <a:tabLst>
                          <a:tab pos="457200" algn="l"/>
                        </a:tabLst>
                      </a:pPr>
                      <a:r>
                        <a:rPr lang="en-US" sz="1800" b="1" dirty="0">
                          <a:effectLst/>
                        </a:rPr>
                        <a:t>Task A</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Requirements Collection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4</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551197540"/>
                  </a:ext>
                </a:extLst>
              </a:tr>
              <a:tr h="277981">
                <a:tc>
                  <a:txBody>
                    <a:bodyPr/>
                    <a:lstStyle/>
                    <a:p>
                      <a:pPr algn="ctr">
                        <a:lnSpc>
                          <a:spcPct val="107000"/>
                        </a:lnSpc>
                        <a:spcAft>
                          <a:spcPts val="0"/>
                        </a:spcAft>
                        <a:tabLst>
                          <a:tab pos="457200" algn="l"/>
                        </a:tabLst>
                      </a:pPr>
                      <a:r>
                        <a:rPr lang="en-US" sz="1800" b="1" dirty="0">
                          <a:effectLst/>
                        </a:rPr>
                        <a:t>Task B</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Screen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911089111"/>
                  </a:ext>
                </a:extLst>
              </a:tr>
              <a:tr h="277981">
                <a:tc>
                  <a:txBody>
                    <a:bodyPr/>
                    <a:lstStyle/>
                    <a:p>
                      <a:pPr algn="ctr">
                        <a:lnSpc>
                          <a:spcPct val="107000"/>
                        </a:lnSpc>
                        <a:spcAft>
                          <a:spcPts val="0"/>
                        </a:spcAft>
                        <a:tabLst>
                          <a:tab pos="457200" algn="l"/>
                        </a:tabLst>
                      </a:pPr>
                      <a:r>
                        <a:rPr lang="en-US" sz="1800" b="1" dirty="0">
                          <a:effectLst/>
                        </a:rPr>
                        <a:t>Task C</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Report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2</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756837029"/>
                  </a:ext>
                </a:extLst>
              </a:tr>
              <a:tr h="293778">
                <a:tc>
                  <a:txBody>
                    <a:bodyPr/>
                    <a:lstStyle/>
                    <a:p>
                      <a:pPr algn="ctr">
                        <a:lnSpc>
                          <a:spcPct val="107000"/>
                        </a:lnSpc>
                        <a:spcAft>
                          <a:spcPts val="0"/>
                        </a:spcAft>
                        <a:tabLst>
                          <a:tab pos="457200" algn="l"/>
                        </a:tabLst>
                      </a:pPr>
                      <a:r>
                        <a:rPr lang="en-US" sz="1800" b="1" dirty="0">
                          <a:effectLst/>
                        </a:rPr>
                        <a:t>Task D</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Database Design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3</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730640052"/>
                  </a:ext>
                </a:extLst>
              </a:tr>
              <a:tr h="287548">
                <a:tc>
                  <a:txBody>
                    <a:bodyPr/>
                    <a:lstStyle/>
                    <a:p>
                      <a:pPr algn="ctr">
                        <a:lnSpc>
                          <a:spcPct val="107000"/>
                        </a:lnSpc>
                        <a:spcAft>
                          <a:spcPts val="0"/>
                        </a:spcAft>
                        <a:tabLst>
                          <a:tab pos="457200" algn="l"/>
                        </a:tabLst>
                      </a:pPr>
                      <a:r>
                        <a:rPr lang="en-US" sz="1800" b="1" dirty="0">
                          <a:effectLst/>
                        </a:rPr>
                        <a:t>Task E</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User Documentation</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B, C</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5</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37295479"/>
                  </a:ext>
                </a:extLst>
              </a:tr>
              <a:tr h="277981">
                <a:tc>
                  <a:txBody>
                    <a:bodyPr/>
                    <a:lstStyle/>
                    <a:p>
                      <a:pPr algn="ctr">
                        <a:lnSpc>
                          <a:spcPct val="107000"/>
                        </a:lnSpc>
                        <a:spcAft>
                          <a:spcPts val="0"/>
                        </a:spcAft>
                        <a:tabLst>
                          <a:tab pos="457200" algn="l"/>
                        </a:tabLst>
                      </a:pPr>
                      <a:r>
                        <a:rPr lang="en-US" sz="1800" b="1" dirty="0">
                          <a:effectLst/>
                        </a:rPr>
                        <a:t>Task F</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Programming</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D</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395531567"/>
                  </a:ext>
                </a:extLst>
              </a:tr>
              <a:tr h="261886">
                <a:tc>
                  <a:txBody>
                    <a:bodyPr/>
                    <a:lstStyle/>
                    <a:p>
                      <a:pPr algn="ctr">
                        <a:lnSpc>
                          <a:spcPct val="107000"/>
                        </a:lnSpc>
                        <a:spcAft>
                          <a:spcPts val="0"/>
                        </a:spcAft>
                        <a:tabLst>
                          <a:tab pos="457200" algn="l"/>
                        </a:tabLst>
                      </a:pPr>
                      <a:r>
                        <a:rPr lang="en-US" sz="1800" b="1" dirty="0">
                          <a:effectLst/>
                        </a:rPr>
                        <a:t>Task G</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Testing</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F</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491995411"/>
                  </a:ext>
                </a:extLst>
              </a:tr>
              <a:tr h="276482">
                <a:tc>
                  <a:txBody>
                    <a:bodyPr/>
                    <a:lstStyle/>
                    <a:p>
                      <a:pPr algn="ctr">
                        <a:lnSpc>
                          <a:spcPct val="107000"/>
                        </a:lnSpc>
                        <a:spcAft>
                          <a:spcPts val="0"/>
                        </a:spcAft>
                        <a:tabLst>
                          <a:tab pos="457200" algn="l"/>
                        </a:tabLst>
                      </a:pPr>
                      <a:r>
                        <a:rPr lang="en-US" sz="1800" b="1" dirty="0">
                          <a:effectLst/>
                        </a:rPr>
                        <a:t>Task H</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Maintenance</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G, J</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3</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83545065"/>
                  </a:ext>
                </a:extLst>
              </a:tr>
              <a:tr h="277981">
                <a:tc>
                  <a:txBody>
                    <a:bodyPr/>
                    <a:lstStyle/>
                    <a:p>
                      <a:pPr algn="ctr">
                        <a:lnSpc>
                          <a:spcPct val="107000"/>
                        </a:lnSpc>
                        <a:spcAft>
                          <a:spcPts val="0"/>
                        </a:spcAft>
                        <a:tabLst>
                          <a:tab pos="457200" algn="l"/>
                        </a:tabLst>
                      </a:pPr>
                      <a:r>
                        <a:rPr lang="en-US" sz="1800" b="1" dirty="0">
                          <a:effectLst/>
                        </a:rPr>
                        <a:t>Task J</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800" b="1" dirty="0">
                          <a:effectLst/>
                        </a:rPr>
                        <a:t>Project Close</a:t>
                      </a:r>
                      <a:endParaRPr lang="tr-TR" sz="11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b="1" dirty="0">
                          <a:effectLst/>
                        </a:rPr>
                        <a:t>E</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7000"/>
                        </a:lnSpc>
                        <a:spcAft>
                          <a:spcPts val="0"/>
                        </a:spcAft>
                      </a:pPr>
                      <a:r>
                        <a:rPr lang="en-US" sz="1800" b="1" dirty="0">
                          <a:effectLst/>
                        </a:rPr>
                        <a:t>7</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578123733"/>
                  </a:ext>
                </a:extLst>
              </a:tr>
            </a:tbl>
          </a:graphicData>
        </a:graphic>
      </p:graphicFrame>
      <p:grpSp>
        <p:nvGrpSpPr>
          <p:cNvPr id="30" name="Grup 4">
            <a:extLst>
              <a:ext uri="{FF2B5EF4-FFF2-40B4-BE49-F238E27FC236}">
                <a16:creationId xmlns:a16="http://schemas.microsoft.com/office/drawing/2014/main" xmlns="" id="{D87F03B1-9CD1-4BF4-BEA7-C625C43076C9}"/>
              </a:ext>
            </a:extLst>
          </p:cNvPr>
          <p:cNvGrpSpPr/>
          <p:nvPr/>
        </p:nvGrpSpPr>
        <p:grpSpPr>
          <a:xfrm>
            <a:off x="621405" y="4086629"/>
            <a:ext cx="7901189" cy="2613960"/>
            <a:chOff x="0" y="0"/>
            <a:chExt cx="5470543" cy="1823514"/>
          </a:xfrm>
        </p:grpSpPr>
        <p:sp>
          <p:nvSpPr>
            <p:cNvPr id="31" name="Akış Çizelgesi: Bağlayıcı 6">
              <a:extLst>
                <a:ext uri="{FF2B5EF4-FFF2-40B4-BE49-F238E27FC236}">
                  <a16:creationId xmlns:a16="http://schemas.microsoft.com/office/drawing/2014/main" xmlns="" id="{E21E5A19-E5AD-42A8-A425-34E0ADABFE45}"/>
                </a:ext>
              </a:extLst>
            </p:cNvPr>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G,6</a:t>
              </a:r>
            </a:p>
          </p:txBody>
        </p:sp>
        <p:grpSp>
          <p:nvGrpSpPr>
            <p:cNvPr id="32" name="Grup 7">
              <a:extLst>
                <a:ext uri="{FF2B5EF4-FFF2-40B4-BE49-F238E27FC236}">
                  <a16:creationId xmlns:a16="http://schemas.microsoft.com/office/drawing/2014/main" xmlns="" id="{ECAC1E89-0F1B-4746-994A-7C996001E5A9}"/>
                </a:ext>
              </a:extLst>
            </p:cNvPr>
            <p:cNvGrpSpPr/>
            <p:nvPr/>
          </p:nvGrpSpPr>
          <p:grpSpPr>
            <a:xfrm>
              <a:off x="0" y="0"/>
              <a:ext cx="5470543" cy="1823514"/>
              <a:chOff x="0" y="0"/>
              <a:chExt cx="5470543" cy="1823514"/>
            </a:xfrm>
          </p:grpSpPr>
          <p:cxnSp>
            <p:nvCxnSpPr>
              <p:cNvPr id="33" name="Düz Ok Bağlayıcısı 8">
                <a:extLst>
                  <a:ext uri="{FF2B5EF4-FFF2-40B4-BE49-F238E27FC236}">
                    <a16:creationId xmlns:a16="http://schemas.microsoft.com/office/drawing/2014/main" xmlns="" id="{22204CD4-B453-407B-B9E1-53B561935DD7}"/>
                  </a:ext>
                </a:extLst>
              </p:cNvPr>
              <p:cNvCxnSpPr/>
              <p:nvPr/>
            </p:nvCxnSpPr>
            <p:spPr>
              <a:xfrm>
                <a:off x="1670233" y="237849"/>
                <a:ext cx="782148" cy="222050"/>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nvGrpSpPr>
              <p:cNvPr id="34" name="Grup 9">
                <a:extLst>
                  <a:ext uri="{FF2B5EF4-FFF2-40B4-BE49-F238E27FC236}">
                    <a16:creationId xmlns:a16="http://schemas.microsoft.com/office/drawing/2014/main" xmlns="" id="{C81FF306-EE3D-4F69-B40B-3EE9E71421E6}"/>
                  </a:ext>
                </a:extLst>
              </p:cNvPr>
              <p:cNvGrpSpPr/>
              <p:nvPr/>
            </p:nvGrpSpPr>
            <p:grpSpPr>
              <a:xfrm>
                <a:off x="0" y="0"/>
                <a:ext cx="5470543" cy="1823514"/>
                <a:chOff x="0" y="0"/>
                <a:chExt cx="5470543" cy="1823514"/>
              </a:xfrm>
            </p:grpSpPr>
            <p:grpSp>
              <p:nvGrpSpPr>
                <p:cNvPr id="37" name="Grup 12">
                  <a:extLst>
                    <a:ext uri="{FF2B5EF4-FFF2-40B4-BE49-F238E27FC236}">
                      <a16:creationId xmlns:a16="http://schemas.microsoft.com/office/drawing/2014/main" xmlns="" id="{30AEAD54-FE36-432B-85C7-9819FECD0ADD}"/>
                    </a:ext>
                  </a:extLst>
                </p:cNvPr>
                <p:cNvGrpSpPr/>
                <p:nvPr/>
              </p:nvGrpSpPr>
              <p:grpSpPr>
                <a:xfrm>
                  <a:off x="0" y="0"/>
                  <a:ext cx="5470543" cy="1823514"/>
                  <a:chOff x="0" y="0"/>
                  <a:chExt cx="5449381" cy="1823514"/>
                </a:xfrm>
              </p:grpSpPr>
              <p:sp>
                <p:nvSpPr>
                  <p:cNvPr id="45" name="Akış Çizelgesi: Bağlayıcı 20">
                    <a:extLst>
                      <a:ext uri="{FF2B5EF4-FFF2-40B4-BE49-F238E27FC236}">
                        <a16:creationId xmlns:a16="http://schemas.microsoft.com/office/drawing/2014/main" xmlns="" id="{4E95ADFC-EDE2-479C-998F-77B99EB4BB08}"/>
                      </a:ext>
                    </a:extLst>
                  </p:cNvPr>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A,4</a:t>
                    </a:r>
                  </a:p>
                </p:txBody>
              </p:sp>
              <p:sp>
                <p:nvSpPr>
                  <p:cNvPr id="46" name="Akış Çizelgesi: Bağlayıcı 21">
                    <a:extLst>
                      <a:ext uri="{FF2B5EF4-FFF2-40B4-BE49-F238E27FC236}">
                        <a16:creationId xmlns:a16="http://schemas.microsoft.com/office/drawing/2014/main" xmlns="" id="{D01050BE-EC5F-4F6B-8DDB-0DB59E274F55}"/>
                      </a:ext>
                    </a:extLst>
                  </p:cNvPr>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B,6</a:t>
                    </a:r>
                  </a:p>
                </p:txBody>
              </p:sp>
              <p:sp>
                <p:nvSpPr>
                  <p:cNvPr id="47" name="Akış Çizelgesi: Bağlayıcı 22">
                    <a:extLst>
                      <a:ext uri="{FF2B5EF4-FFF2-40B4-BE49-F238E27FC236}">
                        <a16:creationId xmlns:a16="http://schemas.microsoft.com/office/drawing/2014/main" xmlns="" id="{044A3318-ACFA-45FE-80B0-1C2C060880AA}"/>
                      </a:ext>
                    </a:extLst>
                  </p:cNvPr>
                  <p:cNvSpPr/>
                  <p:nvPr/>
                </p:nvSpPr>
                <p:spPr>
                  <a:xfrm>
                    <a:off x="1125822" y="713549"/>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C,2</a:t>
                    </a:r>
                  </a:p>
                </p:txBody>
              </p:sp>
              <p:sp>
                <p:nvSpPr>
                  <p:cNvPr id="48" name="Akış Çizelgesi: Bağlayıcı 23">
                    <a:extLst>
                      <a:ext uri="{FF2B5EF4-FFF2-40B4-BE49-F238E27FC236}">
                        <a16:creationId xmlns:a16="http://schemas.microsoft.com/office/drawing/2014/main" xmlns="" id="{13561DFD-1A79-4AD2-9A14-9C3DB6F68393}"/>
                      </a:ext>
                    </a:extLst>
                  </p:cNvPr>
                  <p:cNvSpPr/>
                  <p:nvPr/>
                </p:nvSpPr>
                <p:spPr>
                  <a:xfrm>
                    <a:off x="1157535" y="1427098"/>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D,3</a:t>
                    </a:r>
                  </a:p>
                </p:txBody>
              </p:sp>
              <p:sp>
                <p:nvSpPr>
                  <p:cNvPr id="49" name="Akış Çizelgesi: Bağlayıcı 24">
                    <a:extLst>
                      <a:ext uri="{FF2B5EF4-FFF2-40B4-BE49-F238E27FC236}">
                        <a16:creationId xmlns:a16="http://schemas.microsoft.com/office/drawing/2014/main" xmlns="" id="{A36C7B7B-0363-4707-B6F3-5F8A03BB232D}"/>
                      </a:ext>
                    </a:extLst>
                  </p:cNvPr>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E,5</a:t>
                    </a:r>
                  </a:p>
                </p:txBody>
              </p:sp>
              <p:sp>
                <p:nvSpPr>
                  <p:cNvPr id="50" name="Akış Çizelgesi: Bağlayıcı 25">
                    <a:extLst>
                      <a:ext uri="{FF2B5EF4-FFF2-40B4-BE49-F238E27FC236}">
                        <a16:creationId xmlns:a16="http://schemas.microsoft.com/office/drawing/2014/main" xmlns="" id="{8BAF0A28-5BF7-488F-9381-6B39D642F039}"/>
                      </a:ext>
                    </a:extLst>
                  </p:cNvPr>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F,6</a:t>
                    </a:r>
                  </a:p>
                </p:txBody>
              </p:sp>
              <p:sp>
                <p:nvSpPr>
                  <p:cNvPr id="51" name="Akış Çizelgesi: Bağlayıcı 26">
                    <a:extLst>
                      <a:ext uri="{FF2B5EF4-FFF2-40B4-BE49-F238E27FC236}">
                        <a16:creationId xmlns:a16="http://schemas.microsoft.com/office/drawing/2014/main" xmlns="" id="{89A7F53E-9D30-4B5B-A095-48322AA01FF2}"/>
                      </a:ext>
                    </a:extLst>
                  </p:cNvPr>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J,7</a:t>
                    </a:r>
                  </a:p>
                </p:txBody>
              </p:sp>
              <p:sp>
                <p:nvSpPr>
                  <p:cNvPr id="52" name="Akış Çizelgesi: Bağlayıcı 27">
                    <a:extLst>
                      <a:ext uri="{FF2B5EF4-FFF2-40B4-BE49-F238E27FC236}">
                        <a16:creationId xmlns:a16="http://schemas.microsoft.com/office/drawing/2014/main" xmlns="" id="{170076AC-2661-4164-B2F6-C0CAD53C6A2B}"/>
                      </a:ext>
                    </a:extLst>
                  </p:cNvPr>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H,3</a:t>
                    </a:r>
                  </a:p>
                </p:txBody>
              </p:sp>
              <p:cxnSp>
                <p:nvCxnSpPr>
                  <p:cNvPr id="53" name="Düz Ok Bağlayıcısı 28">
                    <a:extLst>
                      <a:ext uri="{FF2B5EF4-FFF2-40B4-BE49-F238E27FC236}">
                        <a16:creationId xmlns:a16="http://schemas.microsoft.com/office/drawing/2014/main" xmlns="" id="{586B229F-1304-412D-93CE-F0DB125AC527}"/>
                      </a:ext>
                    </a:extLst>
                  </p:cNvPr>
                  <p:cNvCxnSpPr>
                    <a:stCxn id="45" idx="7"/>
                    <a:endCxn id="46" idx="2"/>
                  </p:cNvCxnSpPr>
                  <p:nvPr/>
                </p:nvCxnSpPr>
                <p:spPr>
                  <a:xfrm flipV="1">
                    <a:off x="491730" y="198162"/>
                    <a:ext cx="575900" cy="404161"/>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grpSp>
              <p:nvGrpSpPr>
                <p:cNvPr id="38" name="Grup 13">
                  <a:extLst>
                    <a:ext uri="{FF2B5EF4-FFF2-40B4-BE49-F238E27FC236}">
                      <a16:creationId xmlns:a16="http://schemas.microsoft.com/office/drawing/2014/main" xmlns="" id="{43E07BA2-BF64-46A2-94B1-C71ABA3CF23C}"/>
                    </a:ext>
                  </a:extLst>
                </p:cNvPr>
                <p:cNvGrpSpPr/>
                <p:nvPr/>
              </p:nvGrpSpPr>
              <p:grpSpPr>
                <a:xfrm>
                  <a:off x="539126" y="560268"/>
                  <a:ext cx="4347369" cy="1070610"/>
                  <a:chOff x="0" y="0"/>
                  <a:chExt cx="4347369" cy="1070610"/>
                </a:xfrm>
              </p:grpSpPr>
              <p:cxnSp>
                <p:nvCxnSpPr>
                  <p:cNvPr id="39" name="Düz Ok Bağlayıcısı 14">
                    <a:extLst>
                      <a:ext uri="{FF2B5EF4-FFF2-40B4-BE49-F238E27FC236}">
                        <a16:creationId xmlns:a16="http://schemas.microsoft.com/office/drawing/2014/main" xmlns="" id="{B99B887F-9E51-4AC6-92D1-C20D308B539B}"/>
                      </a:ext>
                    </a:extLst>
                  </p:cNvPr>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Düz Ok Bağlayıcısı 15">
                    <a:extLst>
                      <a:ext uri="{FF2B5EF4-FFF2-40B4-BE49-F238E27FC236}">
                        <a16:creationId xmlns:a16="http://schemas.microsoft.com/office/drawing/2014/main" xmlns="" id="{E855F54E-2E8E-4021-80A8-67A150D231DB}"/>
                      </a:ext>
                    </a:extLst>
                  </p:cNvPr>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Düz Ok Bağlayıcısı 16">
                    <a:extLst>
                      <a:ext uri="{FF2B5EF4-FFF2-40B4-BE49-F238E27FC236}">
                        <a16:creationId xmlns:a16="http://schemas.microsoft.com/office/drawing/2014/main" xmlns="" id="{47D8CA42-208B-4A0E-9DB7-844D74BFA7ED}"/>
                      </a:ext>
                    </a:extLst>
                  </p:cNvPr>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17">
                    <a:extLst>
                      <a:ext uri="{FF2B5EF4-FFF2-40B4-BE49-F238E27FC236}">
                        <a16:creationId xmlns:a16="http://schemas.microsoft.com/office/drawing/2014/main" xmlns="" id="{98FFF2B7-D360-488F-AA33-753FD98B55D2}"/>
                      </a:ext>
                    </a:extLst>
                  </p:cNvPr>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18">
                    <a:extLst>
                      <a:ext uri="{FF2B5EF4-FFF2-40B4-BE49-F238E27FC236}">
                        <a16:creationId xmlns:a16="http://schemas.microsoft.com/office/drawing/2014/main" xmlns="" id="{9A983D7A-BEFE-4F44-B42D-4A026EBCB177}"/>
                      </a:ext>
                    </a:extLst>
                  </p:cNvPr>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19">
                    <a:extLst>
                      <a:ext uri="{FF2B5EF4-FFF2-40B4-BE49-F238E27FC236}">
                        <a16:creationId xmlns:a16="http://schemas.microsoft.com/office/drawing/2014/main" xmlns="" id="{D1587F11-20C7-4D9E-B023-FF563C63A31C}"/>
                      </a:ext>
                    </a:extLst>
                  </p:cNvPr>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35" name="Düz Ok Bağlayıcısı 10">
                <a:extLst>
                  <a:ext uri="{FF2B5EF4-FFF2-40B4-BE49-F238E27FC236}">
                    <a16:creationId xmlns:a16="http://schemas.microsoft.com/office/drawing/2014/main" xmlns="" id="{ACD60CEC-6F7C-4753-8574-313F9E7DE55F}"/>
                  </a:ext>
                </a:extLst>
              </p:cNvPr>
              <p:cNvCxnSpPr/>
              <p:nvPr/>
            </p:nvCxnSpPr>
            <p:spPr>
              <a:xfrm flipV="1">
                <a:off x="3028619" y="385845"/>
                <a:ext cx="690562" cy="45719"/>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36" name="Düz Ok Bağlayıcısı 11">
                <a:extLst>
                  <a:ext uri="{FF2B5EF4-FFF2-40B4-BE49-F238E27FC236}">
                    <a16:creationId xmlns:a16="http://schemas.microsoft.com/office/drawing/2014/main" xmlns="" id="{7E0F358D-85D9-4C4B-9585-977E9971A8C5}"/>
                  </a:ext>
                </a:extLst>
              </p:cNvPr>
              <p:cNvCxnSpPr/>
              <p:nvPr/>
            </p:nvCxnSpPr>
            <p:spPr>
              <a:xfrm>
                <a:off x="4360578" y="380559"/>
                <a:ext cx="665480" cy="467360"/>
              </a:xfrm>
              <a:prstGeom prst="straightConnector1">
                <a:avLst/>
              </a:prstGeom>
              <a:ln w="28575">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79523221"/>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62243" y="133409"/>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262243" y="1011150"/>
            <a:ext cx="8733650" cy="1323439"/>
          </a:xfrm>
          <a:prstGeom prst="rect">
            <a:avLst/>
          </a:prstGeom>
        </p:spPr>
        <p:txBody>
          <a:bodyPr wrap="square">
            <a:spAutoFit/>
          </a:bodyPr>
          <a:lstStyle/>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the expected time for each activity and each path according to PERT analysis?</a:t>
            </a:r>
          </a:p>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endParaRPr kumimoji="0" lang="tr-TR"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Write the PERT Expected Time formula?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ET=(O+4R+P)/6</a:t>
            </a:r>
            <a:endParaRPr kumimoji="0" lang="tr-T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31" name="Tablo 5">
            <a:extLst>
              <a:ext uri="{FF2B5EF4-FFF2-40B4-BE49-F238E27FC236}">
                <a16:creationId xmlns:a16="http://schemas.microsoft.com/office/drawing/2014/main" xmlns="" id="{DAE1EE1A-F9E0-4CE8-879F-B5B914EE7801}"/>
              </a:ext>
            </a:extLst>
          </p:cNvPr>
          <p:cNvGraphicFramePr>
            <a:graphicFrameLocks noGrp="1"/>
          </p:cNvGraphicFramePr>
          <p:nvPr>
            <p:extLst>
              <p:ext uri="{D42A27DB-BD31-4B8C-83A1-F6EECF244321}">
                <p14:modId xmlns:p14="http://schemas.microsoft.com/office/powerpoint/2010/main" val="2962450895"/>
              </p:ext>
            </p:extLst>
          </p:nvPr>
        </p:nvGraphicFramePr>
        <p:xfrm>
          <a:off x="475632" y="2640830"/>
          <a:ext cx="8192736" cy="3291840"/>
        </p:xfrm>
        <a:graphic>
          <a:graphicData uri="http://schemas.openxmlformats.org/drawingml/2006/table">
            <a:tbl>
              <a:tblPr firstRow="1" firstCol="1" bandRow="1">
                <a:tableStyleId>{5C22544A-7EE6-4342-B048-85BDC9FD1C3A}</a:tableStyleId>
              </a:tblPr>
              <a:tblGrid>
                <a:gridCol w="1269874">
                  <a:extLst>
                    <a:ext uri="{9D8B030D-6E8A-4147-A177-3AD203B41FA5}">
                      <a16:colId xmlns:a16="http://schemas.microsoft.com/office/drawing/2014/main" xmlns="" val="1265583347"/>
                    </a:ext>
                  </a:extLst>
                </a:gridCol>
                <a:gridCol w="1800763">
                  <a:extLst>
                    <a:ext uri="{9D8B030D-6E8A-4147-A177-3AD203B41FA5}">
                      <a16:colId xmlns:a16="http://schemas.microsoft.com/office/drawing/2014/main" xmlns="" val="831348245"/>
                    </a:ext>
                  </a:extLst>
                </a:gridCol>
                <a:gridCol w="1102742">
                  <a:extLst>
                    <a:ext uri="{9D8B030D-6E8A-4147-A177-3AD203B41FA5}">
                      <a16:colId xmlns:a16="http://schemas.microsoft.com/office/drawing/2014/main" xmlns="" val="1262538363"/>
                    </a:ext>
                  </a:extLst>
                </a:gridCol>
                <a:gridCol w="1217441">
                  <a:extLst>
                    <a:ext uri="{9D8B030D-6E8A-4147-A177-3AD203B41FA5}">
                      <a16:colId xmlns:a16="http://schemas.microsoft.com/office/drawing/2014/main" xmlns="" val="1615600432"/>
                    </a:ext>
                  </a:extLst>
                </a:gridCol>
                <a:gridCol w="896285">
                  <a:extLst>
                    <a:ext uri="{9D8B030D-6E8A-4147-A177-3AD203B41FA5}">
                      <a16:colId xmlns:a16="http://schemas.microsoft.com/office/drawing/2014/main" xmlns="" val="1833701872"/>
                    </a:ext>
                  </a:extLst>
                </a:gridCol>
                <a:gridCol w="1905631">
                  <a:extLst>
                    <a:ext uri="{9D8B030D-6E8A-4147-A177-3AD203B41FA5}">
                      <a16:colId xmlns:a16="http://schemas.microsoft.com/office/drawing/2014/main" xmlns="" val="1934368307"/>
                    </a:ext>
                  </a:extLst>
                </a:gridCol>
              </a:tblGrid>
              <a:tr h="740725">
                <a:tc>
                  <a:txBody>
                    <a:bodyPr/>
                    <a:lstStyle/>
                    <a:p>
                      <a:pPr>
                        <a:lnSpc>
                          <a:spcPct val="100000"/>
                        </a:lnSpc>
                        <a:spcAft>
                          <a:spcPts val="0"/>
                        </a:spcAft>
                        <a:tabLst>
                          <a:tab pos="457200" algn="l"/>
                        </a:tabLst>
                      </a:pPr>
                      <a:r>
                        <a:rPr lang="en-US" sz="1800" b="1">
                          <a:effectLst/>
                        </a:rPr>
                        <a:t>Tasks</a:t>
                      </a:r>
                      <a:endParaRPr lang="tr-TR" sz="11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800" b="1" dirty="0">
                          <a:effectLst/>
                        </a:rPr>
                        <a:t>Predicates</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800" b="1" dirty="0">
                          <a:effectLst/>
                        </a:rPr>
                        <a:t>O</a:t>
                      </a:r>
                      <a:br>
                        <a:rPr lang="en-US" sz="1800" b="1" dirty="0">
                          <a:effectLst/>
                        </a:rPr>
                      </a:br>
                      <a:r>
                        <a:rPr lang="en-US" sz="1800" b="1" dirty="0">
                          <a:effectLst/>
                        </a:rPr>
                        <a:t>(min)</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800" b="1" dirty="0">
                          <a:solidFill>
                            <a:srgbClr val="FF0000"/>
                          </a:solidFill>
                          <a:effectLst/>
                        </a:rPr>
                        <a:t>M</a:t>
                      </a:r>
                      <a:br>
                        <a:rPr lang="en-US" sz="1800" b="1" dirty="0">
                          <a:solidFill>
                            <a:srgbClr val="FF0000"/>
                          </a:solidFill>
                          <a:effectLst/>
                        </a:rPr>
                      </a:br>
                      <a:r>
                        <a:rPr lang="en-US" sz="1800" b="1" dirty="0">
                          <a:solidFill>
                            <a:srgbClr val="FF0000"/>
                          </a:solidFill>
                          <a:effectLst/>
                        </a:rPr>
                        <a:t>(most likely)</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800" b="1" dirty="0">
                          <a:effectLst/>
                        </a:rPr>
                        <a:t>P</a:t>
                      </a:r>
                      <a:br>
                        <a:rPr lang="en-US" sz="1800" b="1" dirty="0">
                          <a:effectLst/>
                        </a:rPr>
                      </a:br>
                      <a:r>
                        <a:rPr lang="en-US" sz="1800" b="1" dirty="0">
                          <a:effectLst/>
                        </a:rPr>
                        <a:t>(max)</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800" b="1" dirty="0">
                          <a:effectLst/>
                        </a:rPr>
                        <a:t>Duration</a:t>
                      </a:r>
                      <a:br>
                        <a:rPr lang="en-US" sz="1800" b="1" dirty="0">
                          <a:effectLst/>
                        </a:rPr>
                      </a:br>
                      <a:r>
                        <a:rPr lang="en-US" sz="1800" b="1" dirty="0">
                          <a:effectLst/>
                        </a:rPr>
                        <a:t>(Expected Time)</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652355348"/>
                  </a:ext>
                </a:extLst>
              </a:tr>
              <a:tr h="251516">
                <a:tc>
                  <a:txBody>
                    <a:bodyPr/>
                    <a:lstStyle/>
                    <a:p>
                      <a:pPr algn="ctr">
                        <a:lnSpc>
                          <a:spcPct val="100000"/>
                        </a:lnSpc>
                        <a:spcAft>
                          <a:spcPts val="0"/>
                        </a:spcAft>
                      </a:pPr>
                      <a:r>
                        <a:rPr lang="en-US" sz="1800" b="1" dirty="0">
                          <a:effectLst/>
                        </a:rPr>
                        <a:t>Task A</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2</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4</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315760207"/>
                  </a:ext>
                </a:extLst>
              </a:tr>
              <a:tr h="251516">
                <a:tc>
                  <a:txBody>
                    <a:bodyPr/>
                    <a:lstStyle/>
                    <a:p>
                      <a:pPr algn="ctr">
                        <a:lnSpc>
                          <a:spcPct val="100000"/>
                        </a:lnSpc>
                        <a:spcAft>
                          <a:spcPts val="0"/>
                        </a:spcAft>
                      </a:pPr>
                      <a:r>
                        <a:rPr lang="en-US" sz="1800" b="1" dirty="0">
                          <a:effectLst/>
                        </a:rPr>
                        <a:t>Task B</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3</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6</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9</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465683364"/>
                  </a:ext>
                </a:extLst>
              </a:tr>
              <a:tr h="251516">
                <a:tc>
                  <a:txBody>
                    <a:bodyPr/>
                    <a:lstStyle/>
                    <a:p>
                      <a:pPr algn="ctr">
                        <a:lnSpc>
                          <a:spcPct val="100000"/>
                        </a:lnSpc>
                        <a:spcAft>
                          <a:spcPts val="0"/>
                        </a:spcAft>
                      </a:pPr>
                      <a:r>
                        <a:rPr lang="en-US" sz="1800" b="1" dirty="0">
                          <a:effectLst/>
                        </a:rPr>
                        <a:t>Task C</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1</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2</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5</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56630243"/>
                  </a:ext>
                </a:extLst>
              </a:tr>
              <a:tr h="251516">
                <a:tc>
                  <a:txBody>
                    <a:bodyPr/>
                    <a:lstStyle/>
                    <a:p>
                      <a:pPr algn="ctr">
                        <a:lnSpc>
                          <a:spcPct val="100000"/>
                        </a:lnSpc>
                        <a:spcAft>
                          <a:spcPts val="0"/>
                        </a:spcAft>
                      </a:pPr>
                      <a:r>
                        <a:rPr lang="en-US" sz="1800" b="1" dirty="0">
                          <a:effectLst/>
                        </a:rPr>
                        <a:t>Task D</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A</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a:effectLst/>
                        </a:rPr>
                        <a:t>2</a:t>
                      </a:r>
                      <a:endParaRPr lang="tr-TR" sz="11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3</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7</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917884060"/>
                  </a:ext>
                </a:extLst>
              </a:tr>
              <a:tr h="251516">
                <a:tc>
                  <a:txBody>
                    <a:bodyPr/>
                    <a:lstStyle/>
                    <a:p>
                      <a:pPr algn="ctr">
                        <a:lnSpc>
                          <a:spcPct val="100000"/>
                        </a:lnSpc>
                        <a:spcAft>
                          <a:spcPts val="0"/>
                        </a:spcAft>
                      </a:pPr>
                      <a:r>
                        <a:rPr lang="en-US" sz="1800" b="1" dirty="0">
                          <a:effectLst/>
                        </a:rPr>
                        <a:t>Task E</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B, C</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a:effectLst/>
                        </a:rPr>
                        <a:t>3</a:t>
                      </a:r>
                      <a:endParaRPr lang="tr-TR" sz="11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5</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8</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351594893"/>
                  </a:ext>
                </a:extLst>
              </a:tr>
              <a:tr h="251516">
                <a:tc>
                  <a:txBody>
                    <a:bodyPr/>
                    <a:lstStyle/>
                    <a:p>
                      <a:pPr algn="ctr">
                        <a:lnSpc>
                          <a:spcPct val="100000"/>
                        </a:lnSpc>
                        <a:spcAft>
                          <a:spcPts val="0"/>
                        </a:spcAft>
                      </a:pPr>
                      <a:r>
                        <a:rPr lang="en-US" sz="1800" b="1" dirty="0">
                          <a:effectLst/>
                        </a:rPr>
                        <a:t>Task F</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D</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a:effectLst/>
                        </a:rPr>
                        <a:t>3</a:t>
                      </a:r>
                      <a:endParaRPr lang="tr-TR" sz="11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6</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10</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608287009"/>
                  </a:ext>
                </a:extLst>
              </a:tr>
              <a:tr h="251516">
                <a:tc>
                  <a:txBody>
                    <a:bodyPr/>
                    <a:lstStyle/>
                    <a:p>
                      <a:pPr algn="ctr">
                        <a:lnSpc>
                          <a:spcPct val="100000"/>
                        </a:lnSpc>
                        <a:spcAft>
                          <a:spcPts val="0"/>
                        </a:spcAft>
                      </a:pPr>
                      <a:r>
                        <a:rPr lang="en-US" sz="1800" b="1" dirty="0">
                          <a:effectLst/>
                        </a:rPr>
                        <a:t>Task G</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F</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a:effectLst/>
                        </a:rPr>
                        <a:t>3</a:t>
                      </a:r>
                      <a:endParaRPr lang="tr-TR" sz="11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6</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8</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133340325"/>
                  </a:ext>
                </a:extLst>
              </a:tr>
              <a:tr h="251516">
                <a:tc>
                  <a:txBody>
                    <a:bodyPr/>
                    <a:lstStyle/>
                    <a:p>
                      <a:pPr algn="ctr">
                        <a:lnSpc>
                          <a:spcPct val="100000"/>
                        </a:lnSpc>
                        <a:spcAft>
                          <a:spcPts val="0"/>
                        </a:spcAft>
                      </a:pPr>
                      <a:r>
                        <a:rPr lang="en-US" sz="1800" b="1" dirty="0">
                          <a:effectLst/>
                        </a:rPr>
                        <a:t>Task H</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G, J</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a:effectLst/>
                        </a:rPr>
                        <a:t>1</a:t>
                      </a:r>
                      <a:endParaRPr lang="tr-TR" sz="11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3</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6</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070627549"/>
                  </a:ext>
                </a:extLst>
              </a:tr>
              <a:tr h="251516">
                <a:tc>
                  <a:txBody>
                    <a:bodyPr/>
                    <a:lstStyle/>
                    <a:p>
                      <a:pPr algn="ctr">
                        <a:lnSpc>
                          <a:spcPct val="100000"/>
                        </a:lnSpc>
                        <a:spcAft>
                          <a:spcPts val="0"/>
                        </a:spcAft>
                      </a:pPr>
                      <a:r>
                        <a:rPr lang="en-US" sz="1800" b="1" dirty="0">
                          <a:effectLst/>
                        </a:rPr>
                        <a:t>Task J</a:t>
                      </a:r>
                      <a:endParaRPr lang="tr-TR" sz="11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800" b="1" dirty="0">
                          <a:effectLst/>
                        </a:rPr>
                        <a:t>E</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4</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solidFill>
                            <a:srgbClr val="FF0000"/>
                          </a:solidFill>
                          <a:effectLst/>
                        </a:rPr>
                        <a:t>7</a:t>
                      </a:r>
                      <a:endParaRPr lang="tr-TR" sz="11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10</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800" b="1" dirty="0">
                          <a:effectLst/>
                        </a:rPr>
                        <a:t>?</a:t>
                      </a:r>
                      <a:endParaRPr lang="tr-TR" sz="1100" b="1" dirty="0">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945479574"/>
                  </a:ext>
                </a:extLst>
              </a:tr>
            </a:tbl>
          </a:graphicData>
        </a:graphic>
      </p:graphicFrame>
    </p:spTree>
    <p:extLst>
      <p:ext uri="{BB962C8B-B14F-4D97-AF65-F5344CB8AC3E}">
        <p14:creationId xmlns:p14="http://schemas.microsoft.com/office/powerpoint/2010/main" val="4205890863"/>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104900" y="78673"/>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231820" y="558884"/>
            <a:ext cx="8912180" cy="338554"/>
          </a:xfrm>
          <a:prstGeom prst="rect">
            <a:avLst/>
          </a:prstGeom>
        </p:spPr>
        <p:txBody>
          <a:bodyPr wrap="square">
            <a:spAutoFit/>
          </a:bodyPr>
          <a:lstStyle/>
          <a:p>
            <a:pPr marL="257175" lvl="0" indent="-257175" defTabSz="914400" fontAlgn="base">
              <a:spcBef>
                <a:spcPct val="0"/>
              </a:spcBef>
              <a:spcAft>
                <a:spcPct val="0"/>
              </a:spcAft>
              <a:buFont typeface="+mj-lt"/>
              <a:buAutoNum type="arabicPeriod"/>
              <a:defRPr/>
            </a:pP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raw its </a:t>
            </a:r>
            <a:r>
              <a:rPr kumimoji="0" lang="tr-TR"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new</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Network Diagram based on the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a:t>
            </a:r>
            <a:r>
              <a:rPr kumimoji="0" lang="en-US"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xpected</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ime</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tr-TR" sz="1600" b="1" dirty="0" err="1">
                <a:solidFill>
                  <a:srgbClr val="FF0000"/>
                </a:solidFill>
                <a:latin typeface="Arial" panose="020B0604020202020204" pitchFamily="34" charset="0"/>
                <a:cs typeface="Arial" panose="020B0604020202020204" pitchFamily="34" charset="0"/>
              </a:rPr>
              <a:t>found</a:t>
            </a:r>
            <a:r>
              <a:rPr lang="en-US" sz="1600" b="1" dirty="0">
                <a:solidFill>
                  <a:srgbClr val="FF0000"/>
                </a:solidFill>
                <a:latin typeface="Arial" panose="020B0604020202020204" pitchFamily="34" charset="0"/>
                <a:cs typeface="Arial" panose="020B0604020202020204" pitchFamily="34" charset="0"/>
              </a:rPr>
              <a:t> after</a:t>
            </a:r>
            <a:r>
              <a:rPr lang="tr-TR" sz="1600" b="1" dirty="0">
                <a:solidFill>
                  <a:srgbClr val="FF0000"/>
                </a:solidFill>
                <a:latin typeface="Arial" panose="020B0604020202020204" pitchFamily="34" charset="0"/>
                <a:cs typeface="Arial" panose="020B0604020202020204" pitchFamily="34" charset="0"/>
              </a:rPr>
              <a:t>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PERT Analysis?</a:t>
            </a:r>
          </a:p>
        </p:txBody>
      </p:sp>
      <p:sp>
        <p:nvSpPr>
          <p:cNvPr id="4" name="Dikdörtgen 3"/>
          <p:cNvSpPr/>
          <p:nvPr/>
        </p:nvSpPr>
        <p:spPr>
          <a:xfrm>
            <a:off x="6175222" y="3878300"/>
            <a:ext cx="2821670" cy="30008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a:t>
            </a:r>
            <a:r>
              <a:rPr kumimoji="0" lang="tr-TR" altLang="en-US" sz="135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xpected</a:t>
            </a:r>
            <a:r>
              <a:rPr kumimoji="0" lang="tr-TR"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tr-TR"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ime</a:t>
            </a: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a:t>
            </a:r>
            <a:r>
              <a:rPr kumimoji="0" lang="tr-TR"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altLang="en-US" sz="135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a:t>
            </a: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+ 4</a:t>
            </a:r>
            <a:r>
              <a:rPr kumimoji="0" lang="tr-TR" altLang="en-US" sz="135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t>
            </a: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a:t>
            </a:r>
            <a:r>
              <a:rPr kumimoji="0" lang="tr-TR"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altLang="en-US" sz="135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t>
            </a:r>
            <a:r>
              <a:rPr kumimoji="0" lang="en-US" alt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)/6</a:t>
            </a:r>
          </a:p>
        </p:txBody>
      </p:sp>
      <p:graphicFrame>
        <p:nvGraphicFramePr>
          <p:cNvPr id="33" name="Tablo 32"/>
          <p:cNvGraphicFramePr>
            <a:graphicFrameLocks noGrp="1"/>
          </p:cNvGraphicFramePr>
          <p:nvPr>
            <p:extLst>
              <p:ext uri="{D42A27DB-BD31-4B8C-83A1-F6EECF244321}">
                <p14:modId xmlns:p14="http://schemas.microsoft.com/office/powerpoint/2010/main" val="2682972895"/>
              </p:ext>
            </p:extLst>
          </p:nvPr>
        </p:nvGraphicFramePr>
        <p:xfrm>
          <a:off x="502276" y="915044"/>
          <a:ext cx="8409904" cy="2950228"/>
        </p:xfrm>
        <a:graphic>
          <a:graphicData uri="http://schemas.openxmlformats.org/drawingml/2006/table">
            <a:tbl>
              <a:tblPr firstRow="1" firstCol="1" bandRow="1">
                <a:tableStyleId>{5C22544A-7EE6-4342-B048-85BDC9FD1C3A}</a:tableStyleId>
              </a:tblPr>
              <a:tblGrid>
                <a:gridCol w="1251597">
                  <a:extLst>
                    <a:ext uri="{9D8B030D-6E8A-4147-A177-3AD203B41FA5}">
                      <a16:colId xmlns:a16="http://schemas.microsoft.com/office/drawing/2014/main" xmlns="" val="1043233915"/>
                    </a:ext>
                  </a:extLst>
                </a:gridCol>
                <a:gridCol w="1877868">
                  <a:extLst>
                    <a:ext uri="{9D8B030D-6E8A-4147-A177-3AD203B41FA5}">
                      <a16:colId xmlns:a16="http://schemas.microsoft.com/office/drawing/2014/main" xmlns="" val="3749149399"/>
                    </a:ext>
                  </a:extLst>
                </a:gridCol>
                <a:gridCol w="1156265">
                  <a:extLst>
                    <a:ext uri="{9D8B030D-6E8A-4147-A177-3AD203B41FA5}">
                      <a16:colId xmlns:a16="http://schemas.microsoft.com/office/drawing/2014/main" xmlns="" val="796740278"/>
                    </a:ext>
                  </a:extLst>
                </a:gridCol>
                <a:gridCol w="1275115">
                  <a:extLst>
                    <a:ext uri="{9D8B030D-6E8A-4147-A177-3AD203B41FA5}">
                      <a16:colId xmlns:a16="http://schemas.microsoft.com/office/drawing/2014/main" xmlns="" val="552630050"/>
                    </a:ext>
                  </a:extLst>
                </a:gridCol>
                <a:gridCol w="862528">
                  <a:extLst>
                    <a:ext uri="{9D8B030D-6E8A-4147-A177-3AD203B41FA5}">
                      <a16:colId xmlns:a16="http://schemas.microsoft.com/office/drawing/2014/main" xmlns="" val="373666587"/>
                    </a:ext>
                  </a:extLst>
                </a:gridCol>
                <a:gridCol w="1986531">
                  <a:extLst>
                    <a:ext uri="{9D8B030D-6E8A-4147-A177-3AD203B41FA5}">
                      <a16:colId xmlns:a16="http://schemas.microsoft.com/office/drawing/2014/main" xmlns="" val="1670505511"/>
                    </a:ext>
                  </a:extLst>
                </a:gridCol>
              </a:tblGrid>
              <a:tr h="755668">
                <a:tc>
                  <a:txBody>
                    <a:bodyPr/>
                    <a:lstStyle/>
                    <a:p>
                      <a:pPr>
                        <a:lnSpc>
                          <a:spcPct val="100000"/>
                        </a:lnSpc>
                        <a:spcAft>
                          <a:spcPts val="0"/>
                        </a:spcAft>
                        <a:tabLst>
                          <a:tab pos="457200" algn="l"/>
                        </a:tabLst>
                      </a:pPr>
                      <a:r>
                        <a:rPr lang="en-US" sz="1600" b="1">
                          <a:effectLst/>
                        </a:rPr>
                        <a:t>Tasks</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dirty="0">
                          <a:effectLst/>
                        </a:rPr>
                        <a:t>Predicates</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dirty="0">
                          <a:effectLst/>
                        </a:rPr>
                        <a:t>O</a:t>
                      </a:r>
                      <a:br>
                        <a:rPr lang="en-US" sz="1600" b="1" dirty="0">
                          <a:effectLst/>
                        </a:rPr>
                      </a:br>
                      <a:r>
                        <a:rPr lang="en-US" sz="1600" b="1" dirty="0">
                          <a:effectLst/>
                        </a:rPr>
                        <a:t>(min)</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dirty="0">
                          <a:effectLst/>
                        </a:rPr>
                        <a:t>M</a:t>
                      </a:r>
                      <a:br>
                        <a:rPr lang="en-US" sz="1600" b="1" dirty="0">
                          <a:effectLst/>
                        </a:rPr>
                      </a:br>
                      <a:r>
                        <a:rPr lang="en-US" sz="1600" b="1" dirty="0">
                          <a:effectLst/>
                        </a:rPr>
                        <a:t>(most likely)</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a:effectLst/>
                        </a:rPr>
                        <a:t>P</a:t>
                      </a:r>
                      <a:br>
                        <a:rPr lang="en-US" sz="1600" b="1">
                          <a:effectLst/>
                        </a:rPr>
                      </a:br>
                      <a:r>
                        <a:rPr lang="en-US" sz="1600" b="1">
                          <a:effectLst/>
                        </a:rPr>
                        <a:t>(max)</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600" b="1" dirty="0">
                          <a:solidFill>
                            <a:srgbClr val="FF0000"/>
                          </a:solidFill>
                          <a:effectLst/>
                        </a:rPr>
                        <a:t>Duration</a:t>
                      </a:r>
                      <a:br>
                        <a:rPr lang="en-US" sz="1600" b="1" dirty="0">
                          <a:solidFill>
                            <a:srgbClr val="FF0000"/>
                          </a:solidFill>
                          <a:effectLst/>
                        </a:rPr>
                      </a:br>
                      <a:r>
                        <a:rPr lang="en-US" sz="1600" b="1" dirty="0">
                          <a:solidFill>
                            <a:srgbClr val="FF0000"/>
                          </a:solidFill>
                          <a:effectLst/>
                        </a:rPr>
                        <a:t>(Expected Time)</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594108445"/>
                  </a:ext>
                </a:extLst>
              </a:tr>
              <a:tr h="224632">
                <a:tc>
                  <a:txBody>
                    <a:bodyPr/>
                    <a:lstStyle/>
                    <a:p>
                      <a:pPr algn="ctr">
                        <a:lnSpc>
                          <a:spcPct val="100000"/>
                        </a:lnSpc>
                        <a:spcAft>
                          <a:spcPts val="0"/>
                        </a:spcAft>
                      </a:pPr>
                      <a:r>
                        <a:rPr lang="en-US" sz="1600" b="1" dirty="0">
                          <a:effectLst/>
                        </a:rPr>
                        <a:t>Task A</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2</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4</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4,00</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498927270"/>
                  </a:ext>
                </a:extLst>
              </a:tr>
              <a:tr h="224632">
                <a:tc>
                  <a:txBody>
                    <a:bodyPr/>
                    <a:lstStyle/>
                    <a:p>
                      <a:pPr algn="ctr">
                        <a:lnSpc>
                          <a:spcPct val="100000"/>
                        </a:lnSpc>
                        <a:spcAft>
                          <a:spcPts val="0"/>
                        </a:spcAft>
                      </a:pPr>
                      <a:r>
                        <a:rPr lang="en-US" sz="1600" b="1">
                          <a:effectLst/>
                        </a:rPr>
                        <a:t>Task B</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3</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9</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6,00</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111234603"/>
                  </a:ext>
                </a:extLst>
              </a:tr>
              <a:tr h="224632">
                <a:tc>
                  <a:txBody>
                    <a:bodyPr/>
                    <a:lstStyle/>
                    <a:p>
                      <a:pPr algn="ctr">
                        <a:lnSpc>
                          <a:spcPct val="100000"/>
                        </a:lnSpc>
                        <a:spcAft>
                          <a:spcPts val="0"/>
                        </a:spcAft>
                      </a:pPr>
                      <a:r>
                        <a:rPr lang="en-US" sz="1600" b="1" dirty="0">
                          <a:effectLst/>
                        </a:rPr>
                        <a:t>Task C</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1</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2</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5</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2,33</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619144278"/>
                  </a:ext>
                </a:extLst>
              </a:tr>
              <a:tr h="224632">
                <a:tc>
                  <a:txBody>
                    <a:bodyPr/>
                    <a:lstStyle/>
                    <a:p>
                      <a:pPr algn="ctr">
                        <a:lnSpc>
                          <a:spcPct val="100000"/>
                        </a:lnSpc>
                        <a:spcAft>
                          <a:spcPts val="0"/>
                        </a:spcAft>
                      </a:pPr>
                      <a:r>
                        <a:rPr lang="en-US" sz="1600" b="1">
                          <a:effectLst/>
                        </a:rPr>
                        <a:t>Task D</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A</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2</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3</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7</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3,50</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494257655"/>
                  </a:ext>
                </a:extLst>
              </a:tr>
              <a:tr h="224632">
                <a:tc>
                  <a:txBody>
                    <a:bodyPr/>
                    <a:lstStyle/>
                    <a:p>
                      <a:pPr algn="ctr">
                        <a:lnSpc>
                          <a:spcPct val="100000"/>
                        </a:lnSpc>
                        <a:spcAft>
                          <a:spcPts val="0"/>
                        </a:spcAft>
                      </a:pPr>
                      <a:r>
                        <a:rPr lang="en-US" sz="1600" b="1">
                          <a:effectLst/>
                        </a:rPr>
                        <a:t>Task E</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B, C</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3</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5</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8</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5,17</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720446207"/>
                  </a:ext>
                </a:extLst>
              </a:tr>
              <a:tr h="224632">
                <a:tc>
                  <a:txBody>
                    <a:bodyPr/>
                    <a:lstStyle/>
                    <a:p>
                      <a:pPr algn="ctr">
                        <a:lnSpc>
                          <a:spcPct val="100000"/>
                        </a:lnSpc>
                        <a:spcAft>
                          <a:spcPts val="0"/>
                        </a:spcAft>
                      </a:pPr>
                      <a:r>
                        <a:rPr lang="en-US" sz="1600" b="1">
                          <a:effectLst/>
                        </a:rPr>
                        <a:t>Task F</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D</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3</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10</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6,17</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208791090"/>
                  </a:ext>
                </a:extLst>
              </a:tr>
              <a:tr h="224632">
                <a:tc>
                  <a:txBody>
                    <a:bodyPr/>
                    <a:lstStyle/>
                    <a:p>
                      <a:pPr algn="ctr">
                        <a:lnSpc>
                          <a:spcPct val="100000"/>
                        </a:lnSpc>
                        <a:spcAft>
                          <a:spcPts val="0"/>
                        </a:spcAft>
                      </a:pPr>
                      <a:r>
                        <a:rPr lang="en-US" sz="1600" b="1">
                          <a:effectLst/>
                        </a:rPr>
                        <a:t>Task G</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F</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3</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8</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5,83</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00188721"/>
                  </a:ext>
                </a:extLst>
              </a:tr>
              <a:tr h="224632">
                <a:tc>
                  <a:txBody>
                    <a:bodyPr/>
                    <a:lstStyle/>
                    <a:p>
                      <a:pPr algn="ctr">
                        <a:lnSpc>
                          <a:spcPct val="100000"/>
                        </a:lnSpc>
                        <a:spcAft>
                          <a:spcPts val="0"/>
                        </a:spcAft>
                      </a:pPr>
                      <a:r>
                        <a:rPr lang="en-US" sz="1600" b="1" dirty="0">
                          <a:effectLst/>
                        </a:rPr>
                        <a:t>Task H</a:t>
                      </a:r>
                      <a:endParaRPr lang="tr-TR" sz="105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G, J</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1</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3</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6</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3,17</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33879059"/>
                  </a:ext>
                </a:extLst>
              </a:tr>
              <a:tr h="224632">
                <a:tc>
                  <a:txBody>
                    <a:bodyPr/>
                    <a:lstStyle/>
                    <a:p>
                      <a:pPr algn="ctr">
                        <a:lnSpc>
                          <a:spcPct val="100000"/>
                        </a:lnSpc>
                        <a:spcAft>
                          <a:spcPts val="0"/>
                        </a:spcAft>
                      </a:pPr>
                      <a:r>
                        <a:rPr lang="en-US" sz="1600" b="1">
                          <a:effectLst/>
                        </a:rPr>
                        <a:t>Task J</a:t>
                      </a:r>
                      <a:endParaRPr lang="tr-TR" sz="105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600" b="1" dirty="0">
                          <a:effectLst/>
                        </a:rPr>
                        <a:t>E</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a:effectLst/>
                        </a:rPr>
                        <a:t>4</a:t>
                      </a:r>
                      <a:endParaRPr lang="tr-TR" sz="105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7</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effectLst/>
                        </a:rPr>
                        <a:t>10</a:t>
                      </a:r>
                      <a:endParaRPr lang="tr-TR" sz="105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600" b="1" dirty="0">
                          <a:solidFill>
                            <a:srgbClr val="FF0000"/>
                          </a:solidFill>
                          <a:effectLst/>
                        </a:rPr>
                        <a:t>7,00</a:t>
                      </a:r>
                      <a:endParaRPr lang="tr-TR" sz="105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412964460"/>
                  </a:ext>
                </a:extLst>
              </a:tr>
            </a:tbl>
          </a:graphicData>
        </a:graphic>
      </p:graphicFrame>
      <p:grpSp>
        <p:nvGrpSpPr>
          <p:cNvPr id="30" name="Grup 4">
            <a:extLst>
              <a:ext uri="{FF2B5EF4-FFF2-40B4-BE49-F238E27FC236}">
                <a16:creationId xmlns:a16="http://schemas.microsoft.com/office/drawing/2014/main" xmlns="" id="{65555716-BE7B-4667-B295-FBD82944284D}"/>
              </a:ext>
            </a:extLst>
          </p:cNvPr>
          <p:cNvGrpSpPr/>
          <p:nvPr/>
        </p:nvGrpSpPr>
        <p:grpSpPr>
          <a:xfrm>
            <a:off x="422320" y="4220881"/>
            <a:ext cx="8223160" cy="2408349"/>
            <a:chOff x="0" y="0"/>
            <a:chExt cx="5470543" cy="1823515"/>
          </a:xfrm>
        </p:grpSpPr>
        <p:sp>
          <p:nvSpPr>
            <p:cNvPr id="31" name="Akış Çizelgesi: Bağlayıcı 6">
              <a:extLst>
                <a:ext uri="{FF2B5EF4-FFF2-40B4-BE49-F238E27FC236}">
                  <a16:creationId xmlns:a16="http://schemas.microsoft.com/office/drawing/2014/main" xmlns="" id="{C080B284-C7EE-41B4-909B-F600D5E188D8}"/>
                </a:ext>
              </a:extLst>
            </p:cNvPr>
            <p:cNvSpPr/>
            <p:nvPr/>
          </p:nvSpPr>
          <p:spPr>
            <a:xfrm>
              <a:off x="3721026" y="893258"/>
              <a:ext cx="576097"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G,?</a:t>
              </a:r>
            </a:p>
          </p:txBody>
        </p:sp>
        <p:grpSp>
          <p:nvGrpSpPr>
            <p:cNvPr id="32" name="Grup 7">
              <a:extLst>
                <a:ext uri="{FF2B5EF4-FFF2-40B4-BE49-F238E27FC236}">
                  <a16:creationId xmlns:a16="http://schemas.microsoft.com/office/drawing/2014/main" xmlns="" id="{89624A18-F57B-463B-BEE2-6FAF29B3C7E0}"/>
                </a:ext>
              </a:extLst>
            </p:cNvPr>
            <p:cNvGrpSpPr/>
            <p:nvPr/>
          </p:nvGrpSpPr>
          <p:grpSpPr>
            <a:xfrm>
              <a:off x="0" y="0"/>
              <a:ext cx="5470543" cy="1823515"/>
              <a:chOff x="0" y="0"/>
              <a:chExt cx="5470543" cy="1823515"/>
            </a:xfrm>
          </p:grpSpPr>
          <p:cxnSp>
            <p:nvCxnSpPr>
              <p:cNvPr id="34" name="Düz Ok Bağlayıcısı 8">
                <a:extLst>
                  <a:ext uri="{FF2B5EF4-FFF2-40B4-BE49-F238E27FC236}">
                    <a16:creationId xmlns:a16="http://schemas.microsoft.com/office/drawing/2014/main" xmlns="" id="{C6D32522-AB64-414B-959B-63C55517ED3C}"/>
                  </a:ext>
                </a:extLst>
              </p:cNvPr>
              <p:cNvCxnSpPr/>
              <p:nvPr/>
            </p:nvCxnSpPr>
            <p:spPr>
              <a:xfrm>
                <a:off x="1670233" y="237849"/>
                <a:ext cx="782148" cy="22205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nvGrpSpPr>
              <p:cNvPr id="35" name="Grup 9">
                <a:extLst>
                  <a:ext uri="{FF2B5EF4-FFF2-40B4-BE49-F238E27FC236}">
                    <a16:creationId xmlns:a16="http://schemas.microsoft.com/office/drawing/2014/main" xmlns="" id="{7B36BFAF-B0BB-4A61-948A-7079B3FDB154}"/>
                  </a:ext>
                </a:extLst>
              </p:cNvPr>
              <p:cNvGrpSpPr/>
              <p:nvPr/>
            </p:nvGrpSpPr>
            <p:grpSpPr>
              <a:xfrm>
                <a:off x="0" y="0"/>
                <a:ext cx="5470543" cy="1823515"/>
                <a:chOff x="0" y="0"/>
                <a:chExt cx="5470543" cy="1823515"/>
              </a:xfrm>
            </p:grpSpPr>
            <p:grpSp>
              <p:nvGrpSpPr>
                <p:cNvPr id="38" name="Grup 12">
                  <a:extLst>
                    <a:ext uri="{FF2B5EF4-FFF2-40B4-BE49-F238E27FC236}">
                      <a16:creationId xmlns:a16="http://schemas.microsoft.com/office/drawing/2014/main" xmlns="" id="{CEF05458-339A-48DD-BCC3-68F79C96B085}"/>
                    </a:ext>
                  </a:extLst>
                </p:cNvPr>
                <p:cNvGrpSpPr/>
                <p:nvPr/>
              </p:nvGrpSpPr>
              <p:grpSpPr>
                <a:xfrm>
                  <a:off x="0" y="0"/>
                  <a:ext cx="5470543" cy="1823515"/>
                  <a:chOff x="0" y="0"/>
                  <a:chExt cx="5449381" cy="1823515"/>
                </a:xfrm>
              </p:grpSpPr>
              <p:sp>
                <p:nvSpPr>
                  <p:cNvPr id="46" name="Akış Çizelgesi: Bağlayıcı 20">
                    <a:extLst>
                      <a:ext uri="{FF2B5EF4-FFF2-40B4-BE49-F238E27FC236}">
                        <a16:creationId xmlns:a16="http://schemas.microsoft.com/office/drawing/2014/main" xmlns="" id="{AEBB8CAC-76AF-49A2-9F64-059BB453EA2C}"/>
                      </a:ext>
                    </a:extLst>
                  </p:cNvPr>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A,?</a:t>
                    </a:r>
                  </a:p>
                </p:txBody>
              </p:sp>
              <p:sp>
                <p:nvSpPr>
                  <p:cNvPr id="47" name="Akış Çizelgesi: Bağlayıcı 21">
                    <a:extLst>
                      <a:ext uri="{FF2B5EF4-FFF2-40B4-BE49-F238E27FC236}">
                        <a16:creationId xmlns:a16="http://schemas.microsoft.com/office/drawing/2014/main" xmlns="" id="{F791DEF5-227F-4CF2-9339-B3715EA027FA}"/>
                      </a:ext>
                    </a:extLst>
                  </p:cNvPr>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B,?</a:t>
                    </a:r>
                  </a:p>
                </p:txBody>
              </p:sp>
              <p:sp>
                <p:nvSpPr>
                  <p:cNvPr id="48" name="Akış Çizelgesi: Bağlayıcı 22">
                    <a:extLst>
                      <a:ext uri="{FF2B5EF4-FFF2-40B4-BE49-F238E27FC236}">
                        <a16:creationId xmlns:a16="http://schemas.microsoft.com/office/drawing/2014/main" xmlns="" id="{BBF4C644-A2F5-4CC5-B994-49F37E92B8A7}"/>
                      </a:ext>
                    </a:extLst>
                  </p:cNvPr>
                  <p:cNvSpPr/>
                  <p:nvPr/>
                </p:nvSpPr>
                <p:spPr>
                  <a:xfrm>
                    <a:off x="1125822" y="713549"/>
                    <a:ext cx="575945"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C,?</a:t>
                    </a:r>
                  </a:p>
                </p:txBody>
              </p:sp>
              <p:sp>
                <p:nvSpPr>
                  <p:cNvPr id="49" name="Akış Çizelgesi: Bağlayıcı 23">
                    <a:extLst>
                      <a:ext uri="{FF2B5EF4-FFF2-40B4-BE49-F238E27FC236}">
                        <a16:creationId xmlns:a16="http://schemas.microsoft.com/office/drawing/2014/main" xmlns="" id="{6C00DE1C-7778-45F1-8678-1B731079CBB8}"/>
                      </a:ext>
                    </a:extLst>
                  </p:cNvPr>
                  <p:cNvSpPr/>
                  <p:nvPr/>
                </p:nvSpPr>
                <p:spPr>
                  <a:xfrm>
                    <a:off x="1157535" y="1363440"/>
                    <a:ext cx="658925" cy="460075"/>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D,?</a:t>
                    </a:r>
                  </a:p>
                </p:txBody>
              </p:sp>
              <p:sp>
                <p:nvSpPr>
                  <p:cNvPr id="50" name="Akış Çizelgesi: Bağlayıcı 24">
                    <a:extLst>
                      <a:ext uri="{FF2B5EF4-FFF2-40B4-BE49-F238E27FC236}">
                        <a16:creationId xmlns:a16="http://schemas.microsoft.com/office/drawing/2014/main" xmlns="" id="{57553CAF-EEAD-4A64-8893-00B9CB49F5BC}"/>
                      </a:ext>
                    </a:extLst>
                  </p:cNvPr>
                  <p:cNvSpPr/>
                  <p:nvPr/>
                </p:nvSpPr>
                <p:spPr>
                  <a:xfrm>
                    <a:off x="2436638" y="237849"/>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E,?</a:t>
                    </a:r>
                  </a:p>
                </p:txBody>
              </p:sp>
              <p:sp>
                <p:nvSpPr>
                  <p:cNvPr id="51" name="Akış Çizelgesi: Bağlayıcı 25">
                    <a:extLst>
                      <a:ext uri="{FF2B5EF4-FFF2-40B4-BE49-F238E27FC236}">
                        <a16:creationId xmlns:a16="http://schemas.microsoft.com/office/drawing/2014/main" xmlns="" id="{449DB13E-A90F-4E94-95F3-457F25F1E853}"/>
                      </a:ext>
                    </a:extLst>
                  </p:cNvPr>
                  <p:cNvSpPr/>
                  <p:nvPr/>
                </p:nvSpPr>
                <p:spPr>
                  <a:xfrm>
                    <a:off x="2505350" y="1088823"/>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F,?</a:t>
                    </a:r>
                  </a:p>
                </p:txBody>
              </p:sp>
              <p:sp>
                <p:nvSpPr>
                  <p:cNvPr id="52" name="Akış Çizelgesi: Bağlayıcı 26">
                    <a:extLst>
                      <a:ext uri="{FF2B5EF4-FFF2-40B4-BE49-F238E27FC236}">
                        <a16:creationId xmlns:a16="http://schemas.microsoft.com/office/drawing/2014/main" xmlns="" id="{560E8AB9-B750-40ED-B00A-0D1AF3DB98F6}"/>
                      </a:ext>
                    </a:extLst>
                  </p:cNvPr>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J,?</a:t>
                    </a:r>
                  </a:p>
                </p:txBody>
              </p:sp>
              <p:sp>
                <p:nvSpPr>
                  <p:cNvPr id="53" name="Akış Çizelgesi: Bağlayıcı 27">
                    <a:extLst>
                      <a:ext uri="{FF2B5EF4-FFF2-40B4-BE49-F238E27FC236}">
                        <a16:creationId xmlns:a16="http://schemas.microsoft.com/office/drawing/2014/main" xmlns="" id="{4696D6C6-B27F-4FE0-81C8-0E42E7157610}"/>
                      </a:ext>
                    </a:extLst>
                  </p:cNvPr>
                  <p:cNvSpPr/>
                  <p:nvPr/>
                </p:nvSpPr>
                <p:spPr>
                  <a:xfrm>
                    <a:off x="4873256" y="813974"/>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H,?</a:t>
                    </a:r>
                  </a:p>
                </p:txBody>
              </p:sp>
              <p:cxnSp>
                <p:nvCxnSpPr>
                  <p:cNvPr id="54" name="Düz Ok Bağlayıcısı 28">
                    <a:extLst>
                      <a:ext uri="{FF2B5EF4-FFF2-40B4-BE49-F238E27FC236}">
                        <a16:creationId xmlns:a16="http://schemas.microsoft.com/office/drawing/2014/main" xmlns="" id="{DCD587D3-5090-4C51-A6A5-1C993156F575}"/>
                      </a:ext>
                    </a:extLst>
                  </p:cNvPr>
                  <p:cNvCxnSpPr>
                    <a:stCxn id="46" idx="7"/>
                    <a:endCxn id="47" idx="2"/>
                  </p:cNvCxnSpPr>
                  <p:nvPr/>
                </p:nvCxnSpPr>
                <p:spPr>
                  <a:xfrm flipV="1">
                    <a:off x="491730" y="198162"/>
                    <a:ext cx="575900" cy="404161"/>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nvGrpSpPr>
                <p:cNvPr id="39" name="Grup 13">
                  <a:extLst>
                    <a:ext uri="{FF2B5EF4-FFF2-40B4-BE49-F238E27FC236}">
                      <a16:creationId xmlns:a16="http://schemas.microsoft.com/office/drawing/2014/main" xmlns="" id="{D3645DFF-75AE-457A-A3CC-57C918006B4C}"/>
                    </a:ext>
                  </a:extLst>
                </p:cNvPr>
                <p:cNvGrpSpPr/>
                <p:nvPr/>
              </p:nvGrpSpPr>
              <p:grpSpPr>
                <a:xfrm>
                  <a:off x="539126" y="560268"/>
                  <a:ext cx="4347369" cy="1070610"/>
                  <a:chOff x="0" y="0"/>
                  <a:chExt cx="4347369" cy="1070610"/>
                </a:xfrm>
              </p:grpSpPr>
              <p:cxnSp>
                <p:nvCxnSpPr>
                  <p:cNvPr id="40" name="Düz Ok Bağlayıcısı 14">
                    <a:extLst>
                      <a:ext uri="{FF2B5EF4-FFF2-40B4-BE49-F238E27FC236}">
                        <a16:creationId xmlns:a16="http://schemas.microsoft.com/office/drawing/2014/main" xmlns="" id="{5DC1DB8D-6013-4332-830C-AB43A46190B4}"/>
                      </a:ext>
                    </a:extLst>
                  </p:cNvPr>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Düz Ok Bağlayıcısı 15">
                    <a:extLst>
                      <a:ext uri="{FF2B5EF4-FFF2-40B4-BE49-F238E27FC236}">
                        <a16:creationId xmlns:a16="http://schemas.microsoft.com/office/drawing/2014/main" xmlns="" id="{A0671158-076E-420B-A3CF-02987D0811F6}"/>
                      </a:ext>
                    </a:extLst>
                  </p:cNvPr>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16">
                    <a:extLst>
                      <a:ext uri="{FF2B5EF4-FFF2-40B4-BE49-F238E27FC236}">
                        <a16:creationId xmlns:a16="http://schemas.microsoft.com/office/drawing/2014/main" xmlns="" id="{6977140A-EA77-4022-8F37-F444A6F9C930}"/>
                      </a:ext>
                    </a:extLst>
                  </p:cNvPr>
                  <p:cNvCxnSpPr/>
                  <p:nvPr/>
                </p:nvCxnSpPr>
                <p:spPr>
                  <a:xfrm flipV="1">
                    <a:off x="1183963" y="0"/>
                    <a:ext cx="702794" cy="3541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17">
                    <a:extLst>
                      <a:ext uri="{FF2B5EF4-FFF2-40B4-BE49-F238E27FC236}">
                        <a16:creationId xmlns:a16="http://schemas.microsoft.com/office/drawing/2014/main" xmlns="" id="{575621E6-2B5B-46DA-9629-1E770155E858}"/>
                      </a:ext>
                    </a:extLst>
                  </p:cNvPr>
                  <p:cNvCxnSpPr/>
                  <p:nvPr/>
                </p:nvCxnSpPr>
                <p:spPr>
                  <a:xfrm flipV="1">
                    <a:off x="1199819" y="803403"/>
                    <a:ext cx="766285" cy="2322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18">
                    <a:extLst>
                      <a:ext uri="{FF2B5EF4-FFF2-40B4-BE49-F238E27FC236}">
                        <a16:creationId xmlns:a16="http://schemas.microsoft.com/office/drawing/2014/main" xmlns="" id="{30AA85D8-76B1-4266-9BF8-90F4F90E6489}"/>
                      </a:ext>
                    </a:extLst>
                  </p:cNvPr>
                  <p:cNvCxnSpPr/>
                  <p:nvPr/>
                </p:nvCxnSpPr>
                <p:spPr>
                  <a:xfrm flipV="1">
                    <a:off x="2542349" y="565554"/>
                    <a:ext cx="591981" cy="609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Düz Ok Bağlayıcısı 19">
                    <a:extLst>
                      <a:ext uri="{FF2B5EF4-FFF2-40B4-BE49-F238E27FC236}">
                        <a16:creationId xmlns:a16="http://schemas.microsoft.com/office/drawing/2014/main" xmlns="" id="{CE67D321-3038-429F-B6AF-9C54665687E6}"/>
                      </a:ext>
                    </a:extLst>
                  </p:cNvPr>
                  <p:cNvCxnSpPr/>
                  <p:nvPr/>
                </p:nvCxnSpPr>
                <p:spPr>
                  <a:xfrm flipV="1">
                    <a:off x="3773882" y="443986"/>
                    <a:ext cx="573487" cy="45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36" name="Düz Ok Bağlayıcısı 10">
                <a:extLst>
                  <a:ext uri="{FF2B5EF4-FFF2-40B4-BE49-F238E27FC236}">
                    <a16:creationId xmlns:a16="http://schemas.microsoft.com/office/drawing/2014/main" xmlns="" id="{4E1B6BA8-CF41-49DC-9E9E-BCE7B3A262D5}"/>
                  </a:ext>
                </a:extLst>
              </p:cNvPr>
              <p:cNvCxnSpPr/>
              <p:nvPr/>
            </p:nvCxnSpPr>
            <p:spPr>
              <a:xfrm flipV="1">
                <a:off x="3028619" y="385845"/>
                <a:ext cx="690562" cy="45719"/>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37" name="Düz Ok Bağlayıcısı 11">
                <a:extLst>
                  <a:ext uri="{FF2B5EF4-FFF2-40B4-BE49-F238E27FC236}">
                    <a16:creationId xmlns:a16="http://schemas.microsoft.com/office/drawing/2014/main" xmlns="" id="{BD58F3CE-6CB8-47F7-8585-6CB2F96D76DE}"/>
                  </a:ext>
                </a:extLst>
              </p:cNvPr>
              <p:cNvCxnSpPr/>
              <p:nvPr/>
            </p:nvCxnSpPr>
            <p:spPr>
              <a:xfrm>
                <a:off x="4360578" y="380559"/>
                <a:ext cx="665480" cy="46736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14515583"/>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87093"/>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4" name="Dikdörtgen 3"/>
          <p:cNvSpPr/>
          <p:nvPr/>
        </p:nvSpPr>
        <p:spPr>
          <a:xfrm>
            <a:off x="5843035" y="3729973"/>
            <a:ext cx="2821670" cy="30008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E</a:t>
            </a:r>
            <a:r>
              <a:rPr kumimoji="0" lang="tr-TR" altLang="en-US" sz="1350" b="1" i="0" u="none" strike="noStrike" kern="1200" cap="none" spc="0" normalizeH="0" baseline="0" noProof="0" dirty="0" err="1">
                <a:ln>
                  <a:noFill/>
                </a:ln>
                <a:solidFill>
                  <a:srgbClr val="009900"/>
                </a:solidFill>
                <a:effectLst/>
                <a:uLnTx/>
                <a:uFillTx/>
                <a:latin typeface="Arial" panose="020B0604020202020204" pitchFamily="34" charset="0"/>
                <a:ea typeface="+mn-ea"/>
                <a:cs typeface="Arial" panose="020B0604020202020204" pitchFamily="34" charset="0"/>
              </a:rPr>
              <a:t>xpected</a:t>
            </a:r>
            <a:r>
              <a:rPr kumimoji="0" lang="tr-TR"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a:t>
            </a:r>
            <a:r>
              <a:rPr kumimoji="0" lang="tr-TR"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ime</a:t>
            </a: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 = (</a:t>
            </a:r>
            <a:r>
              <a:rPr kumimoji="0" lang="tr-TR"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1</a:t>
            </a:r>
            <a:r>
              <a:rPr kumimoji="0" lang="en-US" altLang="en-US" sz="1350" b="1" i="1"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o</a:t>
            </a: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 + 4</a:t>
            </a:r>
            <a:r>
              <a:rPr kumimoji="0" lang="tr-TR" altLang="en-US" sz="1350" b="1" i="1"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r</a:t>
            </a: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 + </a:t>
            </a:r>
            <a:r>
              <a:rPr kumimoji="0" lang="tr-TR"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1</a:t>
            </a:r>
            <a:r>
              <a:rPr kumimoji="0" lang="en-US" altLang="en-US" sz="1350" b="1" i="1"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a:t>
            </a:r>
            <a:r>
              <a:rPr kumimoji="0" lang="en-US" altLang="en-US" sz="135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)/6</a:t>
            </a:r>
          </a:p>
        </p:txBody>
      </p:sp>
      <p:graphicFrame>
        <p:nvGraphicFramePr>
          <p:cNvPr id="33" name="Tablo 32"/>
          <p:cNvGraphicFramePr>
            <a:graphicFrameLocks noGrp="1"/>
          </p:cNvGraphicFramePr>
          <p:nvPr/>
        </p:nvGraphicFramePr>
        <p:xfrm>
          <a:off x="212501" y="910769"/>
          <a:ext cx="8467860" cy="2788816"/>
        </p:xfrm>
        <a:graphic>
          <a:graphicData uri="http://schemas.openxmlformats.org/drawingml/2006/table">
            <a:tbl>
              <a:tblPr firstRow="1" firstCol="1" bandRow="1">
                <a:tableStyleId>{5C22544A-7EE6-4342-B048-85BDC9FD1C3A}</a:tableStyleId>
              </a:tblPr>
              <a:tblGrid>
                <a:gridCol w="1326333">
                  <a:extLst>
                    <a:ext uri="{9D8B030D-6E8A-4147-A177-3AD203B41FA5}">
                      <a16:colId xmlns:a16="http://schemas.microsoft.com/office/drawing/2014/main" xmlns="" val="1043233915"/>
                    </a:ext>
                  </a:extLst>
                </a:gridCol>
                <a:gridCol w="1873466">
                  <a:extLst>
                    <a:ext uri="{9D8B030D-6E8A-4147-A177-3AD203B41FA5}">
                      <a16:colId xmlns:a16="http://schemas.microsoft.com/office/drawing/2014/main" xmlns="" val="3749149399"/>
                    </a:ext>
                  </a:extLst>
                </a:gridCol>
                <a:gridCol w="1153554">
                  <a:extLst>
                    <a:ext uri="{9D8B030D-6E8A-4147-A177-3AD203B41FA5}">
                      <a16:colId xmlns:a16="http://schemas.microsoft.com/office/drawing/2014/main" xmlns="" val="796740278"/>
                    </a:ext>
                  </a:extLst>
                </a:gridCol>
                <a:gridCol w="1272126">
                  <a:extLst>
                    <a:ext uri="{9D8B030D-6E8A-4147-A177-3AD203B41FA5}">
                      <a16:colId xmlns:a16="http://schemas.microsoft.com/office/drawing/2014/main" xmlns="" val="552630050"/>
                    </a:ext>
                  </a:extLst>
                </a:gridCol>
                <a:gridCol w="860506">
                  <a:extLst>
                    <a:ext uri="{9D8B030D-6E8A-4147-A177-3AD203B41FA5}">
                      <a16:colId xmlns:a16="http://schemas.microsoft.com/office/drawing/2014/main" xmlns="" val="373666587"/>
                    </a:ext>
                  </a:extLst>
                </a:gridCol>
                <a:gridCol w="1981875">
                  <a:extLst>
                    <a:ext uri="{9D8B030D-6E8A-4147-A177-3AD203B41FA5}">
                      <a16:colId xmlns:a16="http://schemas.microsoft.com/office/drawing/2014/main" xmlns="" val="1670505511"/>
                    </a:ext>
                  </a:extLst>
                </a:gridCol>
              </a:tblGrid>
              <a:tr h="704470">
                <a:tc>
                  <a:txBody>
                    <a:bodyPr/>
                    <a:lstStyle/>
                    <a:p>
                      <a:pPr>
                        <a:lnSpc>
                          <a:spcPct val="100000"/>
                        </a:lnSpc>
                        <a:spcAft>
                          <a:spcPts val="0"/>
                        </a:spcAft>
                        <a:tabLst>
                          <a:tab pos="457200" algn="l"/>
                        </a:tabLst>
                      </a:pPr>
                      <a:r>
                        <a:rPr lang="en-US" sz="1200" b="1">
                          <a:effectLst/>
                        </a:rPr>
                        <a:t>Tasks</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200" b="1" dirty="0">
                          <a:effectLst/>
                        </a:rPr>
                        <a:t>Predicates</a:t>
                      </a:r>
                      <a:endParaRPr lang="tr-TR" sz="9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200" b="1" dirty="0">
                          <a:effectLst/>
                        </a:rPr>
                        <a:t>O</a:t>
                      </a:r>
                      <a:br>
                        <a:rPr lang="en-US" sz="1200" b="1" dirty="0">
                          <a:effectLst/>
                        </a:rPr>
                      </a:br>
                      <a:r>
                        <a:rPr lang="en-US" sz="1200" b="1" dirty="0">
                          <a:effectLst/>
                        </a:rPr>
                        <a:t>(min)</a:t>
                      </a:r>
                      <a:endParaRPr lang="tr-TR" sz="9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200" b="1" dirty="0">
                          <a:effectLst/>
                        </a:rPr>
                        <a:t>M</a:t>
                      </a:r>
                      <a:br>
                        <a:rPr lang="en-US" sz="1200" b="1" dirty="0">
                          <a:effectLst/>
                        </a:rPr>
                      </a:br>
                      <a:r>
                        <a:rPr lang="en-US" sz="1200" b="1" dirty="0">
                          <a:effectLst/>
                        </a:rPr>
                        <a:t>(most likely)</a:t>
                      </a:r>
                      <a:endParaRPr lang="tr-TR" sz="9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200" b="1" dirty="0">
                          <a:effectLst/>
                        </a:rPr>
                        <a:t>P</a:t>
                      </a:r>
                      <a:br>
                        <a:rPr lang="en-US" sz="1200" b="1" dirty="0">
                          <a:effectLst/>
                        </a:rPr>
                      </a:br>
                      <a:r>
                        <a:rPr lang="en-US" sz="1200" b="1" dirty="0">
                          <a:effectLst/>
                        </a:rPr>
                        <a:t>(max)</a:t>
                      </a:r>
                      <a:endParaRPr lang="tr-TR" sz="9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tabLst>
                          <a:tab pos="457200" algn="l"/>
                        </a:tabLst>
                      </a:pPr>
                      <a:r>
                        <a:rPr lang="en-US" sz="1200" b="1" dirty="0">
                          <a:solidFill>
                            <a:srgbClr val="FF0000"/>
                          </a:solidFill>
                          <a:effectLst/>
                        </a:rPr>
                        <a:t>Duration</a:t>
                      </a:r>
                      <a:br>
                        <a:rPr lang="en-US" sz="1200" b="1" dirty="0">
                          <a:solidFill>
                            <a:srgbClr val="FF0000"/>
                          </a:solidFill>
                          <a:effectLst/>
                        </a:rPr>
                      </a:br>
                      <a:r>
                        <a:rPr lang="en-US" sz="1200" b="1" dirty="0">
                          <a:solidFill>
                            <a:srgbClr val="FF0000"/>
                          </a:solidFill>
                          <a:effectLst/>
                        </a:rPr>
                        <a:t>(Expected Time)</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594108445"/>
                  </a:ext>
                </a:extLst>
              </a:tr>
              <a:tr h="231594">
                <a:tc>
                  <a:txBody>
                    <a:bodyPr/>
                    <a:lstStyle/>
                    <a:p>
                      <a:pPr algn="ctr">
                        <a:lnSpc>
                          <a:spcPct val="100000"/>
                        </a:lnSpc>
                        <a:spcAft>
                          <a:spcPts val="0"/>
                        </a:spcAft>
                      </a:pPr>
                      <a:r>
                        <a:rPr lang="en-US" sz="1200" b="1">
                          <a:effectLst/>
                        </a:rPr>
                        <a:t>Task A</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2</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4</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6</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4,00</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498927270"/>
                  </a:ext>
                </a:extLst>
              </a:tr>
              <a:tr h="231594">
                <a:tc>
                  <a:txBody>
                    <a:bodyPr/>
                    <a:lstStyle/>
                    <a:p>
                      <a:pPr algn="ctr">
                        <a:lnSpc>
                          <a:spcPct val="100000"/>
                        </a:lnSpc>
                        <a:spcAft>
                          <a:spcPts val="0"/>
                        </a:spcAft>
                      </a:pPr>
                      <a:r>
                        <a:rPr lang="en-US" sz="1200" b="1">
                          <a:effectLst/>
                        </a:rPr>
                        <a:t>Task B</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A</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3</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6</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9</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6,00</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111234603"/>
                  </a:ext>
                </a:extLst>
              </a:tr>
              <a:tr h="231594">
                <a:tc>
                  <a:txBody>
                    <a:bodyPr/>
                    <a:lstStyle/>
                    <a:p>
                      <a:pPr algn="ctr">
                        <a:lnSpc>
                          <a:spcPct val="100000"/>
                        </a:lnSpc>
                        <a:spcAft>
                          <a:spcPts val="0"/>
                        </a:spcAft>
                      </a:pPr>
                      <a:r>
                        <a:rPr lang="en-US" sz="1200" b="1">
                          <a:effectLst/>
                        </a:rPr>
                        <a:t>Task C</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A</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1</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2</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5</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2,33</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619144278"/>
                  </a:ext>
                </a:extLst>
              </a:tr>
              <a:tr h="231594">
                <a:tc>
                  <a:txBody>
                    <a:bodyPr/>
                    <a:lstStyle/>
                    <a:p>
                      <a:pPr algn="ctr">
                        <a:lnSpc>
                          <a:spcPct val="100000"/>
                        </a:lnSpc>
                        <a:spcAft>
                          <a:spcPts val="0"/>
                        </a:spcAft>
                      </a:pPr>
                      <a:r>
                        <a:rPr lang="en-US" sz="1200" b="1">
                          <a:effectLst/>
                        </a:rPr>
                        <a:t>Task D</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A</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2</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3</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7</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3,50</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494257655"/>
                  </a:ext>
                </a:extLst>
              </a:tr>
              <a:tr h="231594">
                <a:tc>
                  <a:txBody>
                    <a:bodyPr/>
                    <a:lstStyle/>
                    <a:p>
                      <a:pPr algn="ctr">
                        <a:lnSpc>
                          <a:spcPct val="100000"/>
                        </a:lnSpc>
                        <a:spcAft>
                          <a:spcPts val="0"/>
                        </a:spcAft>
                      </a:pPr>
                      <a:r>
                        <a:rPr lang="en-US" sz="1200" b="1">
                          <a:effectLst/>
                        </a:rPr>
                        <a:t>Task E</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B, C</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3</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5</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8</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5,17</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720446207"/>
                  </a:ext>
                </a:extLst>
              </a:tr>
              <a:tr h="231594">
                <a:tc>
                  <a:txBody>
                    <a:bodyPr/>
                    <a:lstStyle/>
                    <a:p>
                      <a:pPr algn="ctr">
                        <a:lnSpc>
                          <a:spcPct val="100000"/>
                        </a:lnSpc>
                        <a:spcAft>
                          <a:spcPts val="0"/>
                        </a:spcAft>
                      </a:pPr>
                      <a:r>
                        <a:rPr lang="en-US" sz="1200" b="1">
                          <a:effectLst/>
                        </a:rPr>
                        <a:t>Task F</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D</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3</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6</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effectLst/>
                        </a:rPr>
                        <a:t>10</a:t>
                      </a:r>
                      <a:endParaRPr lang="tr-TR" sz="900" b="1" dirty="0">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6,17</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208791090"/>
                  </a:ext>
                </a:extLst>
              </a:tr>
              <a:tr h="231594">
                <a:tc>
                  <a:txBody>
                    <a:bodyPr/>
                    <a:lstStyle/>
                    <a:p>
                      <a:pPr algn="ctr">
                        <a:lnSpc>
                          <a:spcPct val="100000"/>
                        </a:lnSpc>
                        <a:spcAft>
                          <a:spcPts val="0"/>
                        </a:spcAft>
                      </a:pPr>
                      <a:r>
                        <a:rPr lang="en-US" sz="1200" b="1">
                          <a:effectLst/>
                        </a:rPr>
                        <a:t>Task G</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F</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3</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6</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8</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5,83</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900188721"/>
                  </a:ext>
                </a:extLst>
              </a:tr>
              <a:tr h="231594">
                <a:tc>
                  <a:txBody>
                    <a:bodyPr/>
                    <a:lstStyle/>
                    <a:p>
                      <a:pPr algn="ctr">
                        <a:lnSpc>
                          <a:spcPct val="100000"/>
                        </a:lnSpc>
                        <a:spcAft>
                          <a:spcPts val="0"/>
                        </a:spcAft>
                      </a:pPr>
                      <a:r>
                        <a:rPr lang="en-US" sz="1200" b="1">
                          <a:effectLst/>
                        </a:rPr>
                        <a:t>Task H</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G, J</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1</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3</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6</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3,17</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33879059"/>
                  </a:ext>
                </a:extLst>
              </a:tr>
              <a:tr h="231594">
                <a:tc>
                  <a:txBody>
                    <a:bodyPr/>
                    <a:lstStyle/>
                    <a:p>
                      <a:pPr algn="ctr">
                        <a:lnSpc>
                          <a:spcPct val="100000"/>
                        </a:lnSpc>
                        <a:spcAft>
                          <a:spcPts val="0"/>
                        </a:spcAft>
                      </a:pPr>
                      <a:r>
                        <a:rPr lang="en-US" sz="1200" b="1">
                          <a:effectLst/>
                        </a:rPr>
                        <a:t>Task J</a:t>
                      </a:r>
                      <a:endParaRPr lang="tr-TR" sz="900" b="1">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200" b="1">
                          <a:effectLst/>
                        </a:rPr>
                        <a:t>E</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4</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7</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a:effectLst/>
                        </a:rPr>
                        <a:t>10</a:t>
                      </a:r>
                      <a:endParaRPr lang="tr-TR" sz="900" b="1">
                        <a:effectLst/>
                        <a:latin typeface="Calibri" panose="020F0502020204030204" pitchFamily="34" charset="0"/>
                        <a:cs typeface="Times New Roman" panose="02020603050405020304" pitchFamily="18" charset="0"/>
                      </a:endParaRPr>
                    </a:p>
                  </a:txBody>
                  <a:tcPr marL="51435" marR="51435" marT="0" marB="0" anchor="b"/>
                </a:tc>
                <a:tc>
                  <a:txBody>
                    <a:bodyPr/>
                    <a:lstStyle/>
                    <a:p>
                      <a:pPr algn="ctr">
                        <a:lnSpc>
                          <a:spcPct val="100000"/>
                        </a:lnSpc>
                        <a:spcAft>
                          <a:spcPts val="0"/>
                        </a:spcAft>
                      </a:pPr>
                      <a:r>
                        <a:rPr lang="en-US" sz="1200" b="1" dirty="0">
                          <a:solidFill>
                            <a:srgbClr val="FF0000"/>
                          </a:solidFill>
                          <a:effectLst/>
                        </a:rPr>
                        <a:t>7,00</a:t>
                      </a:r>
                      <a:endParaRPr lang="tr-TR" sz="900" b="1" dirty="0">
                        <a:solidFill>
                          <a:srgbClr val="FF0000"/>
                        </a:solidFill>
                        <a:effectLst/>
                        <a:latin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412964460"/>
                  </a:ext>
                </a:extLst>
              </a:tr>
            </a:tbl>
          </a:graphicData>
        </a:graphic>
      </p:graphicFrame>
      <p:grpSp>
        <p:nvGrpSpPr>
          <p:cNvPr id="32" name="Grup 31"/>
          <p:cNvGrpSpPr/>
          <p:nvPr/>
        </p:nvGrpSpPr>
        <p:grpSpPr>
          <a:xfrm>
            <a:off x="357388" y="3895000"/>
            <a:ext cx="8178085" cy="2875907"/>
            <a:chOff x="0" y="0"/>
            <a:chExt cx="5718831" cy="1823105"/>
          </a:xfrm>
        </p:grpSpPr>
        <p:sp>
          <p:nvSpPr>
            <p:cNvPr id="34" name="Akış Çizelgesi: Bağlayıcı 33"/>
            <p:cNvSpPr/>
            <p:nvPr/>
          </p:nvSpPr>
          <p:spPr>
            <a:xfrm>
              <a:off x="3721014" y="893248"/>
              <a:ext cx="734704"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G,5.83</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grpSp>
          <p:nvGrpSpPr>
            <p:cNvPr id="35" name="Grup 34"/>
            <p:cNvGrpSpPr/>
            <p:nvPr/>
          </p:nvGrpSpPr>
          <p:grpSpPr>
            <a:xfrm>
              <a:off x="0" y="0"/>
              <a:ext cx="5718831" cy="1823105"/>
              <a:chOff x="0" y="0"/>
              <a:chExt cx="5718831" cy="1823105"/>
            </a:xfrm>
          </p:grpSpPr>
          <p:cxnSp>
            <p:nvCxnSpPr>
              <p:cNvPr id="36" name="Düz Ok Bağlayıcısı 35"/>
              <p:cNvCxnSpPr/>
              <p:nvPr/>
            </p:nvCxnSpPr>
            <p:spPr>
              <a:xfrm>
                <a:off x="1670233" y="237849"/>
                <a:ext cx="782148" cy="22205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nvGrpSpPr>
              <p:cNvPr id="37" name="Grup 36"/>
              <p:cNvGrpSpPr/>
              <p:nvPr/>
            </p:nvGrpSpPr>
            <p:grpSpPr>
              <a:xfrm>
                <a:off x="0" y="0"/>
                <a:ext cx="5718831" cy="1823105"/>
                <a:chOff x="0" y="0"/>
                <a:chExt cx="5718831" cy="1823105"/>
              </a:xfrm>
            </p:grpSpPr>
            <p:grpSp>
              <p:nvGrpSpPr>
                <p:cNvPr id="40" name="Grup 39"/>
                <p:cNvGrpSpPr/>
                <p:nvPr/>
              </p:nvGrpSpPr>
              <p:grpSpPr>
                <a:xfrm>
                  <a:off x="0" y="0"/>
                  <a:ext cx="5718831" cy="1823105"/>
                  <a:chOff x="0" y="0"/>
                  <a:chExt cx="5696710" cy="1823105"/>
                </a:xfrm>
              </p:grpSpPr>
              <p:sp>
                <p:nvSpPr>
                  <p:cNvPr id="48" name="Akış Çizelgesi: Bağlayıcı 47"/>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A,4</a:t>
                    </a:r>
                  </a:p>
                </p:txBody>
              </p:sp>
              <p:sp>
                <p:nvSpPr>
                  <p:cNvPr id="49" name="Akış Çizelgesi: Bağlayıcı 48"/>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B,6</a:t>
                    </a:r>
                  </a:p>
                </p:txBody>
              </p:sp>
              <p:sp>
                <p:nvSpPr>
                  <p:cNvPr id="50" name="Akış Çizelgesi: Bağlayıcı 49"/>
                  <p:cNvSpPr/>
                  <p:nvPr/>
                </p:nvSpPr>
                <p:spPr>
                  <a:xfrm>
                    <a:off x="1125813" y="713213"/>
                    <a:ext cx="753828"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C,2.33</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1" name="Akış Çizelgesi: Bağlayıcı 50"/>
                  <p:cNvSpPr/>
                  <p:nvPr/>
                </p:nvSpPr>
                <p:spPr>
                  <a:xfrm>
                    <a:off x="1157526" y="1426689"/>
                    <a:ext cx="758972"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D,3.503</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2" name="Akış Çizelgesi: Bağlayıcı 51"/>
                  <p:cNvSpPr/>
                  <p:nvPr/>
                </p:nvSpPr>
                <p:spPr>
                  <a:xfrm>
                    <a:off x="2436613" y="198158"/>
                    <a:ext cx="738244" cy="436095"/>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E,5.17</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3" name="Akış Çizelgesi: Bağlayıcı 52"/>
                  <p:cNvSpPr/>
                  <p:nvPr/>
                </p:nvSpPr>
                <p:spPr>
                  <a:xfrm>
                    <a:off x="2505342" y="1088811"/>
                    <a:ext cx="690576"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F,6.17</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4" name="Akış Çizelgesi: Bağlayıcı 53"/>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J,7</a:t>
                    </a:r>
                  </a:p>
                </p:txBody>
              </p:sp>
              <p:sp>
                <p:nvSpPr>
                  <p:cNvPr id="55" name="Akış Çizelgesi: Bağlayıcı 54"/>
                  <p:cNvSpPr/>
                  <p:nvPr/>
                </p:nvSpPr>
                <p:spPr>
                  <a:xfrm>
                    <a:off x="4872155" y="676550"/>
                    <a:ext cx="824555" cy="53380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H,3.17</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cxnSp>
                <p:nvCxnSpPr>
                  <p:cNvPr id="56" name="Düz Ok Bağlayıcısı 55"/>
                  <p:cNvCxnSpPr/>
                  <p:nvPr/>
                </p:nvCxnSpPr>
                <p:spPr>
                  <a:xfrm flipV="1">
                    <a:off x="491730" y="198162"/>
                    <a:ext cx="575900" cy="404161"/>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nvGrpSpPr>
                <p:cNvPr id="41" name="Grup 40"/>
                <p:cNvGrpSpPr/>
                <p:nvPr/>
              </p:nvGrpSpPr>
              <p:grpSpPr>
                <a:xfrm>
                  <a:off x="539126" y="560137"/>
                  <a:ext cx="4351930" cy="1070741"/>
                  <a:chOff x="0" y="-131"/>
                  <a:chExt cx="4351930" cy="1070741"/>
                </a:xfrm>
              </p:grpSpPr>
              <p:cxnSp>
                <p:nvCxnSpPr>
                  <p:cNvPr id="42" name="Düz Ok Bağlayıcısı 41"/>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42"/>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43"/>
                  <p:cNvCxnSpPr>
                    <a:stCxn id="50" idx="6"/>
                  </p:cNvCxnSpPr>
                  <p:nvPr/>
                </p:nvCxnSpPr>
                <p:spPr>
                  <a:xfrm flipV="1">
                    <a:off x="1347808" y="-131"/>
                    <a:ext cx="538941" cy="3509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Düz Ok Bağlayıcısı 44"/>
                  <p:cNvCxnSpPr>
                    <a:stCxn id="51" idx="6"/>
                  </p:cNvCxnSpPr>
                  <p:nvPr/>
                </p:nvCxnSpPr>
                <p:spPr>
                  <a:xfrm flipV="1">
                    <a:off x="1384814" y="803265"/>
                    <a:ext cx="581273" cy="2613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Düz Ok Bağlayıcısı 45"/>
                  <p:cNvCxnSpPr>
                    <a:stCxn id="53" idx="6"/>
                  </p:cNvCxnSpPr>
                  <p:nvPr/>
                </p:nvCxnSpPr>
                <p:spPr>
                  <a:xfrm flipV="1">
                    <a:off x="2669193" y="565542"/>
                    <a:ext cx="465125" cy="1611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Düz Ok Bağlayıcısı 46"/>
                  <p:cNvCxnSpPr>
                    <a:stCxn id="34" idx="6"/>
                    <a:endCxn id="55" idx="2"/>
                  </p:cNvCxnSpPr>
                  <p:nvPr/>
                </p:nvCxnSpPr>
                <p:spPr>
                  <a:xfrm flipV="1">
                    <a:off x="3916575" y="383172"/>
                    <a:ext cx="435355" cy="1479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38" name="Düz Ok Bağlayıcısı 37"/>
              <p:cNvCxnSpPr>
                <a:stCxn id="52" idx="6"/>
              </p:cNvCxnSpPr>
              <p:nvPr/>
            </p:nvCxnSpPr>
            <p:spPr>
              <a:xfrm flipV="1">
                <a:off x="3187186" y="385835"/>
                <a:ext cx="531959" cy="30368"/>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39" name="Düz Ok Bağlayıcısı 38"/>
              <p:cNvCxnSpPr>
                <a:endCxn id="55" idx="1"/>
              </p:cNvCxnSpPr>
              <p:nvPr/>
            </p:nvCxnSpPr>
            <p:spPr>
              <a:xfrm>
                <a:off x="4360561" y="380555"/>
                <a:ext cx="651717" cy="37416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grpSp>
      </p:grpSp>
      <p:sp>
        <p:nvSpPr>
          <p:cNvPr id="30" name="Dikdörtgen 2">
            <a:extLst>
              <a:ext uri="{FF2B5EF4-FFF2-40B4-BE49-F238E27FC236}">
                <a16:creationId xmlns:a16="http://schemas.microsoft.com/office/drawing/2014/main" xmlns="" id="{A4673BE7-1911-45C4-8372-30252D10FEAB}"/>
              </a:ext>
            </a:extLst>
          </p:cNvPr>
          <p:cNvSpPr/>
          <p:nvPr/>
        </p:nvSpPr>
        <p:spPr>
          <a:xfrm>
            <a:off x="231820" y="558884"/>
            <a:ext cx="8912180" cy="338554"/>
          </a:xfrm>
          <a:prstGeom prst="rect">
            <a:avLst/>
          </a:prstGeom>
        </p:spPr>
        <p:txBody>
          <a:bodyPr wrap="square">
            <a:spAutoFit/>
          </a:bodyPr>
          <a:lstStyle/>
          <a:p>
            <a:pPr marL="257175" lvl="0" indent="-257175" defTabSz="914400" fontAlgn="base">
              <a:spcBef>
                <a:spcPct val="0"/>
              </a:spcBef>
              <a:spcAft>
                <a:spcPct val="0"/>
              </a:spcAft>
              <a:buFont typeface="+mj-lt"/>
              <a:buAutoNum type="arabicPeriod"/>
              <a:defRPr/>
            </a:pP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raw its </a:t>
            </a:r>
            <a:r>
              <a:rPr kumimoji="0" lang="tr-TR"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new</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Network Diagram based on the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a:t>
            </a:r>
            <a:r>
              <a:rPr kumimoji="0" lang="en-US"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xpected</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ime</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tr-TR" sz="1600" b="1" dirty="0" err="1">
                <a:solidFill>
                  <a:srgbClr val="FF0000"/>
                </a:solidFill>
                <a:latin typeface="Arial" panose="020B0604020202020204" pitchFamily="34" charset="0"/>
                <a:cs typeface="Arial" panose="020B0604020202020204" pitchFamily="34" charset="0"/>
              </a:rPr>
              <a:t>found</a:t>
            </a:r>
            <a:r>
              <a:rPr lang="en-US" sz="1600" b="1" dirty="0">
                <a:solidFill>
                  <a:srgbClr val="FF0000"/>
                </a:solidFill>
                <a:latin typeface="Arial" panose="020B0604020202020204" pitchFamily="34" charset="0"/>
                <a:cs typeface="Arial" panose="020B0604020202020204" pitchFamily="34" charset="0"/>
              </a:rPr>
              <a:t> after</a:t>
            </a:r>
            <a:r>
              <a:rPr lang="tr-TR" sz="1600" b="1" dirty="0">
                <a:solidFill>
                  <a:srgbClr val="FF0000"/>
                </a:solidFill>
                <a:latin typeface="Arial" panose="020B0604020202020204" pitchFamily="34" charset="0"/>
                <a:cs typeface="Arial" panose="020B0604020202020204" pitchFamily="34" charset="0"/>
              </a:rPr>
              <a:t> </a:t>
            </a:r>
            <a:r>
              <a:rPr kumimoji="0" lang="tr-T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PERT Analysis?</a:t>
            </a:r>
          </a:p>
        </p:txBody>
      </p:sp>
    </p:spTree>
    <p:extLst>
      <p:ext uri="{BB962C8B-B14F-4D97-AF65-F5344CB8AC3E}">
        <p14:creationId xmlns:p14="http://schemas.microsoft.com/office/powerpoint/2010/main" val="1301212819"/>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8710" y="191141"/>
            <a:ext cx="6858000" cy="571500"/>
          </a:xfrm>
        </p:spPr>
        <p:txBody>
          <a:bodyPr/>
          <a:lstStyle/>
          <a:p>
            <a:pPr algn="ctr"/>
            <a:r>
              <a:rPr lang="tr-TR" sz="2400" dirty="0"/>
              <a:t>Full </a:t>
            </a:r>
            <a:r>
              <a:rPr lang="en-US" altLang="en-US" sz="2400" dirty="0"/>
              <a:t>Critical Path Calculation</a:t>
            </a:r>
            <a:r>
              <a:rPr lang="tr-TR" sz="2400" dirty="0"/>
              <a:t> </a:t>
            </a:r>
            <a:r>
              <a:rPr lang="tr-TR" sz="2400" dirty="0" err="1"/>
              <a:t>Example</a:t>
            </a:r>
            <a:r>
              <a:rPr lang="tr-TR" sz="2400" dirty="0"/>
              <a:t> (</a:t>
            </a:r>
            <a:r>
              <a:rPr lang="tr-TR" sz="2400" dirty="0" err="1"/>
              <a:t>Cont</a:t>
            </a:r>
            <a:r>
              <a:rPr lang="tr-TR" sz="2400" dirty="0"/>
              <a:t>.)</a:t>
            </a:r>
            <a:endParaRPr lang="en-US" sz="2400" dirty="0"/>
          </a:p>
        </p:txBody>
      </p:sp>
      <p:sp>
        <p:nvSpPr>
          <p:cNvPr id="3" name="Dikdörtgen 2"/>
          <p:cNvSpPr/>
          <p:nvPr/>
        </p:nvSpPr>
        <p:spPr>
          <a:xfrm>
            <a:off x="341290" y="685721"/>
            <a:ext cx="8004220" cy="507831"/>
          </a:xfrm>
          <a:prstGeom prst="rect">
            <a:avLst/>
          </a:prstGeom>
        </p:spPr>
        <p:txBody>
          <a:bodyPr wrap="square">
            <a:spAutoFit/>
          </a:bodyPr>
          <a:lstStyle/>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Compute estimated completion time of each path?</a:t>
            </a:r>
            <a:endParaRPr kumimoji="0" lang="tr-TR"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7175" marR="0" lvl="0" indent="-2571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Show its Critical Path(s), and which tasks are on the Critical Path(s)?</a:t>
            </a:r>
            <a:endParaRPr kumimoji="0" lang="tr-T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731510600"/>
              </p:ext>
            </p:extLst>
          </p:nvPr>
        </p:nvGraphicFramePr>
        <p:xfrm>
          <a:off x="368668" y="4430150"/>
          <a:ext cx="8178084" cy="1997823"/>
        </p:xfrm>
        <a:graphic>
          <a:graphicData uri="http://schemas.openxmlformats.org/drawingml/2006/table">
            <a:tbl>
              <a:tblPr firstRow="1" firstCol="1" bandRow="1">
                <a:tableStyleId>{5C22544A-7EE6-4342-B048-85BDC9FD1C3A}</a:tableStyleId>
              </a:tblPr>
              <a:tblGrid>
                <a:gridCol w="2725426">
                  <a:extLst>
                    <a:ext uri="{9D8B030D-6E8A-4147-A177-3AD203B41FA5}">
                      <a16:colId xmlns:a16="http://schemas.microsoft.com/office/drawing/2014/main" xmlns="" val="1548752023"/>
                    </a:ext>
                  </a:extLst>
                </a:gridCol>
                <a:gridCol w="2726329">
                  <a:extLst>
                    <a:ext uri="{9D8B030D-6E8A-4147-A177-3AD203B41FA5}">
                      <a16:colId xmlns:a16="http://schemas.microsoft.com/office/drawing/2014/main" xmlns="" val="3009583458"/>
                    </a:ext>
                  </a:extLst>
                </a:gridCol>
                <a:gridCol w="2726329">
                  <a:extLst>
                    <a:ext uri="{9D8B030D-6E8A-4147-A177-3AD203B41FA5}">
                      <a16:colId xmlns:a16="http://schemas.microsoft.com/office/drawing/2014/main" xmlns="" val="3215652342"/>
                    </a:ext>
                  </a:extLst>
                </a:gridCol>
              </a:tblGrid>
              <a:tr h="714605">
                <a:tc>
                  <a:txBody>
                    <a:bodyPr/>
                    <a:lstStyle/>
                    <a:p>
                      <a:pPr algn="ctr">
                        <a:spcAft>
                          <a:spcPts val="0"/>
                        </a:spcAft>
                        <a:tabLst>
                          <a:tab pos="457200" algn="l"/>
                        </a:tabLst>
                      </a:pPr>
                      <a:r>
                        <a:rPr lang="en-US" sz="1500" b="1">
                          <a:effectLst/>
                        </a:rPr>
                        <a:t>Paths</a:t>
                      </a:r>
                      <a:endParaRPr lang="tr-TR" sz="1200" b="1">
                        <a:effectLst/>
                        <a:latin typeface="Calibri" panose="020F0502020204030204" pitchFamily="34" charset="0"/>
                        <a:cs typeface="Times New Roman" panose="02020603050405020304" pitchFamily="18" charset="0"/>
                      </a:endParaRPr>
                    </a:p>
                  </a:txBody>
                  <a:tcPr marL="51435" marR="51435" marT="0" marB="0"/>
                </a:tc>
                <a:tc>
                  <a:txBody>
                    <a:bodyPr/>
                    <a:lstStyle/>
                    <a:p>
                      <a:pPr algn="ctr">
                        <a:spcAft>
                          <a:spcPts val="0"/>
                        </a:spcAft>
                        <a:tabLst>
                          <a:tab pos="457200" algn="l"/>
                        </a:tabLst>
                      </a:pPr>
                      <a:r>
                        <a:rPr lang="en-US" sz="1500" b="1" dirty="0">
                          <a:effectLst/>
                        </a:rPr>
                        <a:t>Calculations</a:t>
                      </a:r>
                      <a:endParaRPr lang="tr-TR" sz="12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spcAft>
                          <a:spcPts val="0"/>
                        </a:spcAft>
                        <a:tabLst>
                          <a:tab pos="457200" algn="l"/>
                        </a:tabLst>
                      </a:pPr>
                      <a:r>
                        <a:rPr lang="en-US" sz="1500" b="1">
                          <a:effectLst/>
                        </a:rPr>
                        <a:t>Total Estimated Path Duration</a:t>
                      </a:r>
                      <a:endParaRPr lang="tr-TR" sz="1200" b="1">
                        <a:effectLst/>
                        <a:latin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342630829"/>
                  </a:ext>
                </a:extLst>
              </a:tr>
              <a:tr h="357303">
                <a:tc>
                  <a:txBody>
                    <a:bodyPr/>
                    <a:lstStyle/>
                    <a:p>
                      <a:pPr algn="ctr">
                        <a:spcAft>
                          <a:spcPts val="0"/>
                        </a:spcAft>
                        <a:tabLst>
                          <a:tab pos="457200" algn="l"/>
                        </a:tabLst>
                      </a:pPr>
                      <a:r>
                        <a:rPr lang="en-US" sz="1500" b="1" dirty="0">
                          <a:effectLst/>
                        </a:rPr>
                        <a:t>ABEJH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4+6+5.17+7+3.17</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25.34 C.P.</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528484039"/>
                  </a:ext>
                </a:extLst>
              </a:tr>
              <a:tr h="568612">
                <a:tc>
                  <a:txBody>
                    <a:bodyPr/>
                    <a:lstStyle/>
                    <a:p>
                      <a:pPr algn="ctr">
                        <a:spcAft>
                          <a:spcPts val="0"/>
                        </a:spcAft>
                        <a:tabLst>
                          <a:tab pos="457200" algn="l"/>
                        </a:tabLst>
                      </a:pPr>
                      <a:r>
                        <a:rPr lang="en-US" sz="1500" b="1" dirty="0">
                          <a:effectLst/>
                        </a:rPr>
                        <a:t>ACEJH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4+2.33+5.17+7+3.17</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21.67</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368832873"/>
                  </a:ext>
                </a:extLst>
              </a:tr>
              <a:tr h="357303">
                <a:tc>
                  <a:txBody>
                    <a:bodyPr/>
                    <a:lstStyle/>
                    <a:p>
                      <a:pPr algn="ctr">
                        <a:spcAft>
                          <a:spcPts val="0"/>
                        </a:spcAft>
                        <a:tabLst>
                          <a:tab pos="457200" algn="l"/>
                        </a:tabLst>
                      </a:pPr>
                      <a:r>
                        <a:rPr lang="en-US" sz="1500" b="1" dirty="0">
                          <a:effectLst/>
                        </a:rPr>
                        <a:t>ADFGH</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4+3.503+6.17+5.83+3.17</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0"/>
                        </a:spcAft>
                        <a:tabLst>
                          <a:tab pos="457200" algn="l"/>
                        </a:tabLst>
                      </a:pPr>
                      <a:r>
                        <a:rPr lang="en-US" sz="1500" b="1" dirty="0">
                          <a:effectLst/>
                        </a:rPr>
                        <a:t>22.67</a:t>
                      </a:r>
                      <a:endParaRPr lang="tr-TR" sz="1200" b="1"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744544167"/>
                  </a:ext>
                </a:extLst>
              </a:tr>
            </a:tbl>
          </a:graphicData>
        </a:graphic>
      </p:graphicFrame>
      <p:grpSp>
        <p:nvGrpSpPr>
          <p:cNvPr id="30" name="Grup 31">
            <a:extLst>
              <a:ext uri="{FF2B5EF4-FFF2-40B4-BE49-F238E27FC236}">
                <a16:creationId xmlns:a16="http://schemas.microsoft.com/office/drawing/2014/main" xmlns="" id="{D67994D1-AEC6-4758-A4AC-49BB5F6AF88B}"/>
              </a:ext>
            </a:extLst>
          </p:cNvPr>
          <p:cNvGrpSpPr/>
          <p:nvPr/>
        </p:nvGrpSpPr>
        <p:grpSpPr>
          <a:xfrm>
            <a:off x="341290" y="1414553"/>
            <a:ext cx="8178085" cy="2875907"/>
            <a:chOff x="0" y="0"/>
            <a:chExt cx="5718831" cy="1823105"/>
          </a:xfrm>
        </p:grpSpPr>
        <p:sp>
          <p:nvSpPr>
            <p:cNvPr id="31" name="Akış Çizelgesi: Bağlayıcı 33">
              <a:extLst>
                <a:ext uri="{FF2B5EF4-FFF2-40B4-BE49-F238E27FC236}">
                  <a16:creationId xmlns:a16="http://schemas.microsoft.com/office/drawing/2014/main" xmlns="" id="{0C1FF4FA-9A16-4055-9088-F16B3E9AC35F}"/>
                </a:ext>
              </a:extLst>
            </p:cNvPr>
            <p:cNvSpPr/>
            <p:nvPr/>
          </p:nvSpPr>
          <p:spPr>
            <a:xfrm>
              <a:off x="3721014" y="893248"/>
              <a:ext cx="734704" cy="396323"/>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G,5.83</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grpSp>
          <p:nvGrpSpPr>
            <p:cNvPr id="32" name="Grup 34">
              <a:extLst>
                <a:ext uri="{FF2B5EF4-FFF2-40B4-BE49-F238E27FC236}">
                  <a16:creationId xmlns:a16="http://schemas.microsoft.com/office/drawing/2014/main" xmlns="" id="{6E5C677C-8B91-4A30-B6EB-B37D382F774D}"/>
                </a:ext>
              </a:extLst>
            </p:cNvPr>
            <p:cNvGrpSpPr/>
            <p:nvPr/>
          </p:nvGrpSpPr>
          <p:grpSpPr>
            <a:xfrm>
              <a:off x="0" y="0"/>
              <a:ext cx="5718831" cy="1823105"/>
              <a:chOff x="0" y="0"/>
              <a:chExt cx="5718831" cy="1823105"/>
            </a:xfrm>
          </p:grpSpPr>
          <p:cxnSp>
            <p:nvCxnSpPr>
              <p:cNvPr id="33" name="Düz Ok Bağlayıcısı 35">
                <a:extLst>
                  <a:ext uri="{FF2B5EF4-FFF2-40B4-BE49-F238E27FC236}">
                    <a16:creationId xmlns:a16="http://schemas.microsoft.com/office/drawing/2014/main" xmlns="" id="{89FBA3F5-FC4D-4DF8-8F76-9CD4A48AD4A5}"/>
                  </a:ext>
                </a:extLst>
              </p:cNvPr>
              <p:cNvCxnSpPr/>
              <p:nvPr/>
            </p:nvCxnSpPr>
            <p:spPr>
              <a:xfrm>
                <a:off x="1670233" y="237849"/>
                <a:ext cx="782148" cy="22205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grpSp>
            <p:nvGrpSpPr>
              <p:cNvPr id="34" name="Grup 36">
                <a:extLst>
                  <a:ext uri="{FF2B5EF4-FFF2-40B4-BE49-F238E27FC236}">
                    <a16:creationId xmlns:a16="http://schemas.microsoft.com/office/drawing/2014/main" xmlns="" id="{0CBAA81E-0AC7-4962-9F6C-746FE6E075A0}"/>
                  </a:ext>
                </a:extLst>
              </p:cNvPr>
              <p:cNvGrpSpPr/>
              <p:nvPr/>
            </p:nvGrpSpPr>
            <p:grpSpPr>
              <a:xfrm>
                <a:off x="0" y="0"/>
                <a:ext cx="5718831" cy="1823105"/>
                <a:chOff x="0" y="0"/>
                <a:chExt cx="5718831" cy="1823105"/>
              </a:xfrm>
            </p:grpSpPr>
            <p:grpSp>
              <p:nvGrpSpPr>
                <p:cNvPr id="37" name="Grup 39">
                  <a:extLst>
                    <a:ext uri="{FF2B5EF4-FFF2-40B4-BE49-F238E27FC236}">
                      <a16:creationId xmlns:a16="http://schemas.microsoft.com/office/drawing/2014/main" xmlns="" id="{C197EEB4-FEF8-42C5-B458-9013626CE54F}"/>
                    </a:ext>
                  </a:extLst>
                </p:cNvPr>
                <p:cNvGrpSpPr/>
                <p:nvPr/>
              </p:nvGrpSpPr>
              <p:grpSpPr>
                <a:xfrm>
                  <a:off x="0" y="0"/>
                  <a:ext cx="5718831" cy="1823105"/>
                  <a:chOff x="0" y="0"/>
                  <a:chExt cx="5696710" cy="1823105"/>
                </a:xfrm>
              </p:grpSpPr>
              <p:sp>
                <p:nvSpPr>
                  <p:cNvPr id="45" name="Akış Çizelgesi: Bağlayıcı 47">
                    <a:extLst>
                      <a:ext uri="{FF2B5EF4-FFF2-40B4-BE49-F238E27FC236}">
                        <a16:creationId xmlns:a16="http://schemas.microsoft.com/office/drawing/2014/main" xmlns="" id="{21607536-87EB-4E55-A44D-FD28684F4BBA}"/>
                      </a:ext>
                    </a:extLst>
                  </p:cNvPr>
                  <p:cNvSpPr/>
                  <p:nvPr/>
                </p:nvSpPr>
                <p:spPr>
                  <a:xfrm>
                    <a:off x="0" y="544411"/>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A,4</a:t>
                    </a:r>
                  </a:p>
                </p:txBody>
              </p:sp>
              <p:sp>
                <p:nvSpPr>
                  <p:cNvPr id="46" name="Akış Çizelgesi: Bağlayıcı 48">
                    <a:extLst>
                      <a:ext uri="{FF2B5EF4-FFF2-40B4-BE49-F238E27FC236}">
                        <a16:creationId xmlns:a16="http://schemas.microsoft.com/office/drawing/2014/main" xmlns="" id="{FAEEC6AC-9841-465E-AC32-610445C33D49}"/>
                      </a:ext>
                    </a:extLst>
                  </p:cNvPr>
                  <p:cNvSpPr/>
                  <p:nvPr/>
                </p:nvSpPr>
                <p:spPr>
                  <a:xfrm>
                    <a:off x="1067681" y="0"/>
                    <a:ext cx="576125"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B,6</a:t>
                    </a:r>
                  </a:p>
                </p:txBody>
              </p:sp>
              <p:sp>
                <p:nvSpPr>
                  <p:cNvPr id="47" name="Akış Çizelgesi: Bağlayıcı 49">
                    <a:extLst>
                      <a:ext uri="{FF2B5EF4-FFF2-40B4-BE49-F238E27FC236}">
                        <a16:creationId xmlns:a16="http://schemas.microsoft.com/office/drawing/2014/main" xmlns="" id="{8C028D6D-C6EB-4C35-9A77-86B19548A3CA}"/>
                      </a:ext>
                    </a:extLst>
                  </p:cNvPr>
                  <p:cNvSpPr/>
                  <p:nvPr/>
                </p:nvSpPr>
                <p:spPr>
                  <a:xfrm>
                    <a:off x="1125813" y="713213"/>
                    <a:ext cx="753828" cy="39624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C,2.33</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48" name="Akış Çizelgesi: Bağlayıcı 50">
                    <a:extLst>
                      <a:ext uri="{FF2B5EF4-FFF2-40B4-BE49-F238E27FC236}">
                        <a16:creationId xmlns:a16="http://schemas.microsoft.com/office/drawing/2014/main" xmlns="" id="{3A422A6B-E779-4E2A-BF30-43E7D69AE631}"/>
                      </a:ext>
                    </a:extLst>
                  </p:cNvPr>
                  <p:cNvSpPr/>
                  <p:nvPr/>
                </p:nvSpPr>
                <p:spPr>
                  <a:xfrm>
                    <a:off x="1157526" y="1426689"/>
                    <a:ext cx="758972"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D,3.503</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49" name="Akış Çizelgesi: Bağlayıcı 51">
                    <a:extLst>
                      <a:ext uri="{FF2B5EF4-FFF2-40B4-BE49-F238E27FC236}">
                        <a16:creationId xmlns:a16="http://schemas.microsoft.com/office/drawing/2014/main" xmlns="" id="{F94B401D-F37D-4F48-9489-0118A8D8A6B4}"/>
                      </a:ext>
                    </a:extLst>
                  </p:cNvPr>
                  <p:cNvSpPr/>
                  <p:nvPr/>
                </p:nvSpPr>
                <p:spPr>
                  <a:xfrm>
                    <a:off x="2436613" y="198158"/>
                    <a:ext cx="738244" cy="436095"/>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E,5.17</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0" name="Akış Çizelgesi: Bağlayıcı 52">
                    <a:extLst>
                      <a:ext uri="{FF2B5EF4-FFF2-40B4-BE49-F238E27FC236}">
                        <a16:creationId xmlns:a16="http://schemas.microsoft.com/office/drawing/2014/main" xmlns="" id="{4C0E5FA1-E92C-4E65-87B0-D99AE338F3E2}"/>
                      </a:ext>
                    </a:extLst>
                  </p:cNvPr>
                  <p:cNvSpPr/>
                  <p:nvPr/>
                </p:nvSpPr>
                <p:spPr>
                  <a:xfrm>
                    <a:off x="2505342" y="1088811"/>
                    <a:ext cx="690576"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F,6.17</a:t>
                    </a:r>
                    <a:endParaRPr kumimoji="0" lang="tr-TR" sz="1600" b="1" i="0" u="none" strike="noStrike" kern="12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sp>
                <p:nvSpPr>
                  <p:cNvPr id="51" name="Akış Çizelgesi: Bağlayıcı 53">
                    <a:extLst>
                      <a:ext uri="{FF2B5EF4-FFF2-40B4-BE49-F238E27FC236}">
                        <a16:creationId xmlns:a16="http://schemas.microsoft.com/office/drawing/2014/main" xmlns="" id="{C1CA0348-A4A5-4240-BF35-751CC7A9E7FD}"/>
                      </a:ext>
                    </a:extLst>
                  </p:cNvPr>
                  <p:cNvSpPr/>
                  <p:nvPr/>
                </p:nvSpPr>
                <p:spPr>
                  <a:xfrm>
                    <a:off x="3721026" y="205825"/>
                    <a:ext cx="612917" cy="396416"/>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J,7</a:t>
                    </a:r>
                  </a:p>
                </p:txBody>
              </p:sp>
              <p:sp>
                <p:nvSpPr>
                  <p:cNvPr id="52" name="Akış Çizelgesi: Bağlayıcı 54">
                    <a:extLst>
                      <a:ext uri="{FF2B5EF4-FFF2-40B4-BE49-F238E27FC236}">
                        <a16:creationId xmlns:a16="http://schemas.microsoft.com/office/drawing/2014/main" xmlns="" id="{830A2CA7-CB73-46BC-9929-C0472C947725}"/>
                      </a:ext>
                    </a:extLst>
                  </p:cNvPr>
                  <p:cNvSpPr/>
                  <p:nvPr/>
                </p:nvSpPr>
                <p:spPr>
                  <a:xfrm>
                    <a:off x="4872155" y="676550"/>
                    <a:ext cx="824555" cy="533800"/>
                  </a:xfrm>
                  <a:prstGeom prst="flowChartConnector">
                    <a:avLst/>
                  </a:prstGeom>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0"/>
                      </a:spcBef>
                      <a:spcAft>
                        <a:spcPts val="75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rPr>
                      <a:t>H,3.17</a:t>
                    </a:r>
                    <a:endParaRPr kumimoji="0" lang="tr-TR" sz="1600" b="1"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cxnSp>
                <p:nvCxnSpPr>
                  <p:cNvPr id="53" name="Düz Ok Bağlayıcısı 55">
                    <a:extLst>
                      <a:ext uri="{FF2B5EF4-FFF2-40B4-BE49-F238E27FC236}">
                        <a16:creationId xmlns:a16="http://schemas.microsoft.com/office/drawing/2014/main" xmlns="" id="{3466651E-7882-4AD3-B27B-91C7EB860664}"/>
                      </a:ext>
                    </a:extLst>
                  </p:cNvPr>
                  <p:cNvCxnSpPr/>
                  <p:nvPr/>
                </p:nvCxnSpPr>
                <p:spPr>
                  <a:xfrm flipV="1">
                    <a:off x="491730" y="198162"/>
                    <a:ext cx="575900" cy="404161"/>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grpSp>
            <p:grpSp>
              <p:nvGrpSpPr>
                <p:cNvPr id="38" name="Grup 40">
                  <a:extLst>
                    <a:ext uri="{FF2B5EF4-FFF2-40B4-BE49-F238E27FC236}">
                      <a16:creationId xmlns:a16="http://schemas.microsoft.com/office/drawing/2014/main" xmlns="" id="{F7977EDF-1830-4E42-BAC0-EACF2FEA4DAB}"/>
                    </a:ext>
                  </a:extLst>
                </p:cNvPr>
                <p:cNvGrpSpPr/>
                <p:nvPr/>
              </p:nvGrpSpPr>
              <p:grpSpPr>
                <a:xfrm>
                  <a:off x="539126" y="560137"/>
                  <a:ext cx="4351930" cy="1070741"/>
                  <a:chOff x="0" y="-131"/>
                  <a:chExt cx="4351930" cy="1070741"/>
                </a:xfrm>
              </p:grpSpPr>
              <p:cxnSp>
                <p:nvCxnSpPr>
                  <p:cNvPr id="39" name="Düz Ok Bağlayıcısı 41">
                    <a:extLst>
                      <a:ext uri="{FF2B5EF4-FFF2-40B4-BE49-F238E27FC236}">
                        <a16:creationId xmlns:a16="http://schemas.microsoft.com/office/drawing/2014/main" xmlns="" id="{0A66FA56-FB4B-4DCD-B2D6-C2A1B791AD69}"/>
                      </a:ext>
                    </a:extLst>
                  </p:cNvPr>
                  <p:cNvCxnSpPr/>
                  <p:nvPr/>
                </p:nvCxnSpPr>
                <p:spPr>
                  <a:xfrm>
                    <a:off x="52855" y="158566"/>
                    <a:ext cx="549507" cy="1612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Düz Ok Bağlayıcısı 42">
                    <a:extLst>
                      <a:ext uri="{FF2B5EF4-FFF2-40B4-BE49-F238E27FC236}">
                        <a16:creationId xmlns:a16="http://schemas.microsoft.com/office/drawing/2014/main" xmlns="" id="{4C5AFB83-F97A-4384-BB1E-6EAF1B89F14E}"/>
                      </a:ext>
                    </a:extLst>
                  </p:cNvPr>
                  <p:cNvCxnSpPr/>
                  <p:nvPr/>
                </p:nvCxnSpPr>
                <p:spPr>
                  <a:xfrm>
                    <a:off x="0" y="354132"/>
                    <a:ext cx="606935" cy="7164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Düz Ok Bağlayıcısı 43">
                    <a:extLst>
                      <a:ext uri="{FF2B5EF4-FFF2-40B4-BE49-F238E27FC236}">
                        <a16:creationId xmlns:a16="http://schemas.microsoft.com/office/drawing/2014/main" xmlns="" id="{56815A62-45FA-469A-8A0E-3A5CDF35DAD5}"/>
                      </a:ext>
                    </a:extLst>
                  </p:cNvPr>
                  <p:cNvCxnSpPr>
                    <a:stCxn id="47" idx="6"/>
                  </p:cNvCxnSpPr>
                  <p:nvPr/>
                </p:nvCxnSpPr>
                <p:spPr>
                  <a:xfrm flipV="1">
                    <a:off x="1347808" y="-131"/>
                    <a:ext cx="538941" cy="3509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44">
                    <a:extLst>
                      <a:ext uri="{FF2B5EF4-FFF2-40B4-BE49-F238E27FC236}">
                        <a16:creationId xmlns:a16="http://schemas.microsoft.com/office/drawing/2014/main" xmlns="" id="{8DE16984-8FEA-4AF5-AC03-07116776E051}"/>
                      </a:ext>
                    </a:extLst>
                  </p:cNvPr>
                  <p:cNvCxnSpPr>
                    <a:stCxn id="48" idx="6"/>
                  </p:cNvCxnSpPr>
                  <p:nvPr/>
                </p:nvCxnSpPr>
                <p:spPr>
                  <a:xfrm flipV="1">
                    <a:off x="1384814" y="803265"/>
                    <a:ext cx="581273" cy="2613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45">
                    <a:extLst>
                      <a:ext uri="{FF2B5EF4-FFF2-40B4-BE49-F238E27FC236}">
                        <a16:creationId xmlns:a16="http://schemas.microsoft.com/office/drawing/2014/main" xmlns="" id="{7495D9D3-8021-4C02-B02A-0FA3544957EB}"/>
                      </a:ext>
                    </a:extLst>
                  </p:cNvPr>
                  <p:cNvCxnSpPr>
                    <a:stCxn id="50" idx="6"/>
                  </p:cNvCxnSpPr>
                  <p:nvPr/>
                </p:nvCxnSpPr>
                <p:spPr>
                  <a:xfrm flipV="1">
                    <a:off x="2669193" y="565542"/>
                    <a:ext cx="465125" cy="1611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46">
                    <a:extLst>
                      <a:ext uri="{FF2B5EF4-FFF2-40B4-BE49-F238E27FC236}">
                        <a16:creationId xmlns:a16="http://schemas.microsoft.com/office/drawing/2014/main" xmlns="" id="{1E20A4CA-C66E-4521-98CB-FBF67315AFB8}"/>
                      </a:ext>
                    </a:extLst>
                  </p:cNvPr>
                  <p:cNvCxnSpPr>
                    <a:stCxn id="31" idx="6"/>
                    <a:endCxn id="52" idx="2"/>
                  </p:cNvCxnSpPr>
                  <p:nvPr/>
                </p:nvCxnSpPr>
                <p:spPr>
                  <a:xfrm flipV="1">
                    <a:off x="3916575" y="383172"/>
                    <a:ext cx="435355" cy="1479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cxnSp>
            <p:nvCxnSpPr>
              <p:cNvPr id="35" name="Düz Ok Bağlayıcısı 37">
                <a:extLst>
                  <a:ext uri="{FF2B5EF4-FFF2-40B4-BE49-F238E27FC236}">
                    <a16:creationId xmlns:a16="http://schemas.microsoft.com/office/drawing/2014/main" xmlns="" id="{DED57AFA-81C6-4C99-9937-0CA96B0C0297}"/>
                  </a:ext>
                </a:extLst>
              </p:cNvPr>
              <p:cNvCxnSpPr>
                <a:stCxn id="49" idx="6"/>
              </p:cNvCxnSpPr>
              <p:nvPr/>
            </p:nvCxnSpPr>
            <p:spPr>
              <a:xfrm flipV="1">
                <a:off x="3187186" y="385835"/>
                <a:ext cx="531959" cy="30368"/>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36" name="Düz Ok Bağlayıcısı 38">
                <a:extLst>
                  <a:ext uri="{FF2B5EF4-FFF2-40B4-BE49-F238E27FC236}">
                    <a16:creationId xmlns:a16="http://schemas.microsoft.com/office/drawing/2014/main" xmlns="" id="{A8B994AA-A091-4E76-BB01-F9320FCAFED6}"/>
                  </a:ext>
                </a:extLst>
              </p:cNvPr>
              <p:cNvCxnSpPr>
                <a:endCxn id="52" idx="1"/>
              </p:cNvCxnSpPr>
              <p:nvPr/>
            </p:nvCxnSpPr>
            <p:spPr>
              <a:xfrm>
                <a:off x="4360561" y="380555"/>
                <a:ext cx="651717" cy="37416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56983527"/>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C8FBB31A-7B0F-4E2F-AF06-B0B3BA98077A}"/>
              </a:ext>
            </a:extLst>
          </p:cNvPr>
          <p:cNvSpPr>
            <a:spLocks noGrp="1"/>
          </p:cNvSpPr>
          <p:nvPr>
            <p:ph type="body" sz="quarter" idx="13"/>
          </p:nvPr>
        </p:nvSpPr>
        <p:spPr>
          <a:xfrm>
            <a:off x="1374706" y="2563262"/>
            <a:ext cx="6675237" cy="1731476"/>
          </a:xfrm>
        </p:spPr>
        <p:txBody>
          <a:bodyPr/>
          <a:lstStyle/>
          <a:p>
            <a:pPr algn="ctr"/>
            <a:r>
              <a:rPr lang="tr-TR" sz="10350" dirty="0">
                <a:solidFill>
                  <a:srgbClr val="FF0000"/>
                </a:solidFill>
              </a:rPr>
              <a:t>EXAMPLE</a:t>
            </a:r>
            <a:r>
              <a:rPr lang="en-US" sz="10350" dirty="0">
                <a:solidFill>
                  <a:srgbClr val="FF0000"/>
                </a:solidFill>
              </a:rPr>
              <a:t> 3</a:t>
            </a:r>
            <a:endParaRPr lang="tr-TR" sz="10350" dirty="0">
              <a:solidFill>
                <a:srgbClr val="FF0000"/>
              </a:solidFill>
            </a:endParaRPr>
          </a:p>
        </p:txBody>
      </p:sp>
    </p:spTree>
    <p:extLst>
      <p:ext uri="{BB962C8B-B14F-4D97-AF65-F5344CB8AC3E}">
        <p14:creationId xmlns:p14="http://schemas.microsoft.com/office/powerpoint/2010/main" val="3531650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7B6A29A-94C9-4CF2-9D27-C0C578656225}"/>
              </a:ext>
            </a:extLst>
          </p:cNvPr>
          <p:cNvSpPr/>
          <p:nvPr/>
        </p:nvSpPr>
        <p:spPr>
          <a:xfrm>
            <a:off x="173820" y="121239"/>
            <a:ext cx="9034574" cy="507831"/>
          </a:xfrm>
          <a:prstGeom prst="rect">
            <a:avLst/>
          </a:prstGeom>
        </p:spPr>
        <p:txBody>
          <a:bodyPr wrap="square">
            <a:spAutoFit/>
          </a:bodyPr>
          <a:lstStyle/>
          <a:p>
            <a:pPr marL="257175" marR="0" lvl="0" indent="-257175"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350" b="1"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For the following tasks, calculate expected time for each activity and each path according to PERT analysis?</a:t>
            </a:r>
          </a:p>
          <a:p>
            <a:pPr marL="257175" marR="0" lvl="0" indent="-257175"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350" b="1"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Write the PERT Expected Time formula?</a:t>
            </a:r>
          </a:p>
        </p:txBody>
      </p:sp>
      <p:pic>
        <p:nvPicPr>
          <p:cNvPr id="2" name="Picture 1">
            <a:extLst>
              <a:ext uri="{FF2B5EF4-FFF2-40B4-BE49-F238E27FC236}">
                <a16:creationId xmlns:a16="http://schemas.microsoft.com/office/drawing/2014/main" xmlns="" id="{34A24400-A921-4757-A96E-8ED0E9FEE812}"/>
              </a:ext>
            </a:extLst>
          </p:cNvPr>
          <p:cNvPicPr>
            <a:picLocks noChangeAspect="1"/>
          </p:cNvPicPr>
          <p:nvPr/>
        </p:nvPicPr>
        <p:blipFill rotWithShape="1">
          <a:blip r:embed="rId2"/>
          <a:srcRect b="40067"/>
          <a:stretch/>
        </p:blipFill>
        <p:spPr>
          <a:xfrm>
            <a:off x="798394" y="2394682"/>
            <a:ext cx="7740491" cy="3696054"/>
          </a:xfrm>
          <a:prstGeom prst="rect">
            <a:avLst/>
          </a:prstGeom>
        </p:spPr>
      </p:pic>
      <p:pic>
        <p:nvPicPr>
          <p:cNvPr id="4" name="Picture 1">
            <a:extLst>
              <a:ext uri="{FF2B5EF4-FFF2-40B4-BE49-F238E27FC236}">
                <a16:creationId xmlns:a16="http://schemas.microsoft.com/office/drawing/2014/main" xmlns="" id="{88C8F7A5-F3C8-4225-BE44-EEDCD33C41AB}"/>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45143" y="1307139"/>
            <a:ext cx="6167559" cy="847790"/>
          </a:xfrm>
          <a:prstGeom prst="rect">
            <a:avLst/>
          </a:prstGeom>
          <a:noFill/>
          <a:ln w="9525">
            <a:noFill/>
            <a:miter lim="800000"/>
            <a:headEnd/>
            <a:tailEnd/>
          </a:ln>
        </p:spPr>
      </p:pic>
    </p:spTree>
    <p:extLst>
      <p:ext uri="{BB962C8B-B14F-4D97-AF65-F5344CB8AC3E}">
        <p14:creationId xmlns:p14="http://schemas.microsoft.com/office/powerpoint/2010/main" val="1195893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8F35FCC-B79A-4288-B1F6-FFD7D381F9F4}"/>
              </a:ext>
            </a:extLst>
          </p:cNvPr>
          <p:cNvSpPr/>
          <p:nvPr/>
        </p:nvSpPr>
        <p:spPr>
          <a:xfrm>
            <a:off x="62178" y="171713"/>
            <a:ext cx="8929492" cy="646331"/>
          </a:xfrm>
          <a:prstGeom prst="rect">
            <a:avLst/>
          </a:prstGeom>
        </p:spPr>
        <p:txBody>
          <a:bodyPr wrap="square">
            <a:spAutoFit/>
          </a:bodyPr>
          <a:lstStyle/>
          <a:p>
            <a:pPr marL="257175" marR="0" lvl="0" indent="-257175" algn="just" defTabSz="914400" rtl="0" eaLnBrk="1" fontAlgn="auto" latinLnBrk="0" hangingPunct="1">
              <a:lnSpc>
                <a:spcPct val="100000"/>
              </a:lnSpc>
              <a:spcBef>
                <a:spcPts val="0"/>
              </a:spcBef>
              <a:spcAft>
                <a:spcPts val="0"/>
              </a:spcAft>
              <a:buClrTx/>
              <a:buSzTx/>
              <a:buFont typeface="+mj-lt"/>
              <a:buAutoNum type="arabicPeriod" startAt="3"/>
              <a:tabLst>
                <a:tab pos="342900" algn="l"/>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Draw its Network Diagram based on the Expected Time?</a:t>
            </a:r>
          </a:p>
          <a:p>
            <a:pPr marL="257175" marR="0" lvl="0" indent="-257175" algn="just" defTabSz="914400" rtl="0" eaLnBrk="1" fontAlgn="auto" latinLnBrk="0" hangingPunct="1">
              <a:lnSpc>
                <a:spcPct val="100000"/>
              </a:lnSpc>
              <a:spcBef>
                <a:spcPts val="0"/>
              </a:spcBef>
              <a:spcAft>
                <a:spcPts val="0"/>
              </a:spcAft>
              <a:buClrTx/>
              <a:buSzTx/>
              <a:buFont typeface="+mj-lt"/>
              <a:buAutoNum type="arabicPeriod" startAt="3"/>
              <a:tabLst>
                <a:tab pos="342900" algn="l"/>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 its Critical Path?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75FE14A8-FD42-46B3-973A-299472764A7E}"/>
              </a:ext>
            </a:extLst>
          </p:cNvPr>
          <p:cNvPicPr>
            <a:picLocks noChangeAspect="1"/>
          </p:cNvPicPr>
          <p:nvPr/>
        </p:nvPicPr>
        <p:blipFill>
          <a:blip r:embed="rId2"/>
          <a:stretch>
            <a:fillRect/>
          </a:stretch>
        </p:blipFill>
        <p:spPr>
          <a:xfrm>
            <a:off x="-45076" y="928640"/>
            <a:ext cx="9144000" cy="3271203"/>
          </a:xfrm>
          <a:prstGeom prst="rect">
            <a:avLst/>
          </a:prstGeom>
        </p:spPr>
      </p:pic>
      <p:pic>
        <p:nvPicPr>
          <p:cNvPr id="4" name="Picture 3">
            <a:extLst>
              <a:ext uri="{FF2B5EF4-FFF2-40B4-BE49-F238E27FC236}">
                <a16:creationId xmlns:a16="http://schemas.microsoft.com/office/drawing/2014/main" xmlns="" id="{5C36D9A3-D652-41A7-9CB9-D0281635A67E}"/>
              </a:ext>
            </a:extLst>
          </p:cNvPr>
          <p:cNvPicPr>
            <a:picLocks noChangeAspect="1"/>
          </p:cNvPicPr>
          <p:nvPr/>
        </p:nvPicPr>
        <p:blipFill rotWithShape="1">
          <a:blip r:embed="rId3"/>
          <a:srcRect t="60638"/>
          <a:stretch/>
        </p:blipFill>
        <p:spPr>
          <a:xfrm>
            <a:off x="840011" y="4400287"/>
            <a:ext cx="7289442" cy="2286000"/>
          </a:xfrm>
          <a:prstGeom prst="rect">
            <a:avLst/>
          </a:prstGeom>
        </p:spPr>
      </p:pic>
    </p:spTree>
    <p:extLst>
      <p:ext uri="{BB962C8B-B14F-4D97-AF65-F5344CB8AC3E}">
        <p14:creationId xmlns:p14="http://schemas.microsoft.com/office/powerpoint/2010/main" val="27645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startup planning</a:t>
            </a:r>
          </a:p>
        </p:txBody>
      </p:sp>
      <p:sp>
        <p:nvSpPr>
          <p:cNvPr id="3" name="Content Placeholder 2"/>
          <p:cNvSpPr>
            <a:spLocks noGrp="1"/>
          </p:cNvSpPr>
          <p:nvPr>
            <p:ph idx="1"/>
          </p:nvPr>
        </p:nvSpPr>
        <p:spPr>
          <a:xfrm>
            <a:off x="245660" y="1600200"/>
            <a:ext cx="8441140" cy="4525963"/>
          </a:xfrm>
        </p:spPr>
        <p:txBody>
          <a:bodyPr/>
          <a:lstStyle/>
          <a:p>
            <a:pPr algn="just"/>
            <a:r>
              <a:rPr lang="en-US" dirty="0"/>
              <a:t>At this stage, you know more about </a:t>
            </a:r>
            <a:r>
              <a:rPr lang="en-US" b="1" dirty="0">
                <a:solidFill>
                  <a:schemeClr val="accent1"/>
                </a:solidFill>
              </a:rPr>
              <a:t>the system requirements but do not have design or implementation </a:t>
            </a:r>
            <a:r>
              <a:rPr lang="en-US" dirty="0"/>
              <a:t>information yet.</a:t>
            </a:r>
          </a:p>
          <a:p>
            <a:pPr algn="just"/>
            <a:r>
              <a:rPr lang="en-US" dirty="0"/>
              <a:t>Create a plan with enough detail to </a:t>
            </a:r>
            <a:r>
              <a:rPr lang="en-US" b="1" dirty="0">
                <a:solidFill>
                  <a:schemeClr val="accent1"/>
                </a:solidFill>
              </a:rPr>
              <a:t>make decisions about the project budget and staffing</a:t>
            </a:r>
            <a:r>
              <a:rPr lang="en-US" dirty="0"/>
              <a:t>. </a:t>
            </a:r>
          </a:p>
          <a:p>
            <a:pPr lvl="1" algn="just"/>
            <a:r>
              <a:rPr lang="en-US" dirty="0"/>
              <a:t>This plan is the basis for </a:t>
            </a:r>
            <a:r>
              <a:rPr lang="en-US" b="1" dirty="0"/>
              <a:t>project resource allocation</a:t>
            </a:r>
          </a:p>
          <a:p>
            <a:pPr algn="just"/>
            <a:r>
              <a:rPr lang="en-US" dirty="0"/>
              <a:t>The startup plan should also </a:t>
            </a:r>
            <a:r>
              <a:rPr lang="en-US" b="1" dirty="0">
                <a:solidFill>
                  <a:schemeClr val="accent1"/>
                </a:solidFill>
              </a:rPr>
              <a:t>define project monitoring </a:t>
            </a:r>
            <a:r>
              <a:rPr lang="en-US" dirty="0"/>
              <a:t>mechanisms</a:t>
            </a:r>
          </a:p>
          <a:p>
            <a:pPr algn="just"/>
            <a:r>
              <a:rPr lang="en-US" dirty="0"/>
              <a:t>A startup plan is </a:t>
            </a:r>
            <a:r>
              <a:rPr lang="en-US" b="1" dirty="0">
                <a:solidFill>
                  <a:schemeClr val="accent1"/>
                </a:solidFill>
              </a:rPr>
              <a:t>still needed for agile development to allow resources</a:t>
            </a:r>
            <a:r>
              <a:rPr lang="en-US" dirty="0"/>
              <a:t> to be allocated to the project</a:t>
            </a:r>
          </a:p>
        </p:txBody>
      </p:sp>
    </p:spTree>
    <p:extLst>
      <p:ext uri="{BB962C8B-B14F-4D97-AF65-F5344CB8AC3E}">
        <p14:creationId xmlns:p14="http://schemas.microsoft.com/office/powerpoint/2010/main" val="833244437"/>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The price charged for a system does not just depend on its estimated development costs and the profit required by the development company. Organizational factors may mean that the price is increased to compensate for increased risk or decreased to gain competitive advantage. </a:t>
            </a:r>
            <a:endParaRPr lang="en-GB" sz="2000" dirty="0"/>
          </a:p>
          <a:p>
            <a:r>
              <a:rPr lang="en-US" sz="2000" dirty="0"/>
              <a:t>Software is often priced to gain a contract and the functionality of the system is then adjusted to meet the estimated price.</a:t>
            </a:r>
            <a:endParaRPr lang="en-GB" sz="2000" dirty="0"/>
          </a:p>
          <a:p>
            <a:r>
              <a:rPr lang="en-US" sz="2000" dirty="0"/>
              <a:t>Plan-driven development is organized around a complete project plan that defines the project activities, the planned effort, the activity schedule and who is responsible for each activity.</a:t>
            </a:r>
            <a:endParaRPr lang="en-GB" sz="2000" dirty="0"/>
          </a:p>
          <a:p>
            <a:endParaRPr lang="en-GB" sz="2000" dirty="0"/>
          </a:p>
          <a:p>
            <a:endParaRPr lang="en-US" dirty="0"/>
          </a:p>
        </p:txBody>
      </p:sp>
    </p:spTree>
    <p:extLst>
      <p:ext uri="{BB962C8B-B14F-4D97-AF65-F5344CB8AC3E}">
        <p14:creationId xmlns:p14="http://schemas.microsoft.com/office/powerpoint/2010/main" val="324682765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Project scheduling involves the creation of various graphical representations of part of the project plan. Bar charts, which show the activity duration and staffing timelines, are the most commonly used schedule representations.</a:t>
            </a:r>
            <a:endParaRPr lang="en-GB" sz="2000" dirty="0"/>
          </a:p>
          <a:p>
            <a:r>
              <a:rPr lang="en-US" sz="2000" dirty="0"/>
              <a:t>A project milestone is a predictable outcome of an activity or set of activities. At each milestone, a formal report of progress should be presented to management. A deliverable is a work product that is delivered to the project customer.</a:t>
            </a:r>
            <a:endParaRPr lang="en-GB" sz="2000" dirty="0"/>
          </a:p>
          <a:p>
            <a:pPr marL="0" indent="0">
              <a:buNone/>
            </a:pPr>
            <a:endParaRPr 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planning</a:t>
            </a:r>
          </a:p>
        </p:txBody>
      </p:sp>
      <p:sp>
        <p:nvSpPr>
          <p:cNvPr id="3" name="Content Placeholder 2"/>
          <p:cNvSpPr>
            <a:spLocks noGrp="1"/>
          </p:cNvSpPr>
          <p:nvPr>
            <p:ph idx="1"/>
          </p:nvPr>
        </p:nvSpPr>
        <p:spPr/>
        <p:txBody>
          <a:bodyPr/>
          <a:lstStyle/>
          <a:p>
            <a:pPr algn="just"/>
            <a:r>
              <a:rPr lang="en-US" dirty="0"/>
              <a:t>The </a:t>
            </a:r>
            <a:r>
              <a:rPr lang="en-US" b="1" dirty="0">
                <a:solidFill>
                  <a:schemeClr val="accent1"/>
                </a:solidFill>
              </a:rPr>
              <a:t>plan should be regularly edited/updated</a:t>
            </a:r>
            <a:r>
              <a:rPr lang="en-US" dirty="0"/>
              <a:t> as </a:t>
            </a:r>
            <a:r>
              <a:rPr lang="tr-TR" dirty="0" err="1"/>
              <a:t>your</a:t>
            </a:r>
            <a:r>
              <a:rPr lang="en-US" dirty="0"/>
              <a:t> project progresses and you know more about the software and its development.</a:t>
            </a:r>
          </a:p>
          <a:p>
            <a:pPr algn="just"/>
            <a:r>
              <a:rPr lang="en-US" sz="3200" dirty="0">
                <a:highlight>
                  <a:srgbClr val="FFFF00"/>
                </a:highlight>
              </a:rPr>
              <a:t> (1)</a:t>
            </a:r>
            <a:r>
              <a:rPr lang="tr-TR" sz="3200" dirty="0">
                <a:highlight>
                  <a:srgbClr val="FFFF00"/>
                </a:highlight>
              </a:rPr>
              <a:t> </a:t>
            </a:r>
            <a:r>
              <a:rPr lang="en-US" sz="3200" b="1" dirty="0">
                <a:solidFill>
                  <a:schemeClr val="accent1"/>
                </a:solidFill>
                <a:highlight>
                  <a:srgbClr val="FFFF00"/>
                </a:highlight>
              </a:rPr>
              <a:t>project schedule, </a:t>
            </a:r>
          </a:p>
          <a:p>
            <a:pPr algn="just"/>
            <a:r>
              <a:rPr lang="en-US" sz="3200" dirty="0">
                <a:highlight>
                  <a:srgbClr val="FFFF00"/>
                </a:highlight>
              </a:rPr>
              <a:t>(2)</a:t>
            </a:r>
            <a:r>
              <a:rPr lang="tr-TR" sz="3200" dirty="0">
                <a:highlight>
                  <a:srgbClr val="FFFF00"/>
                </a:highlight>
              </a:rPr>
              <a:t> </a:t>
            </a:r>
            <a:r>
              <a:rPr lang="en-US" sz="3200" b="1" dirty="0">
                <a:solidFill>
                  <a:schemeClr val="accent1"/>
                </a:solidFill>
                <a:highlight>
                  <a:srgbClr val="FFFF00"/>
                </a:highlight>
              </a:rPr>
              <a:t>cost-estimate</a:t>
            </a:r>
            <a:r>
              <a:rPr lang="en-US" sz="3200" dirty="0">
                <a:highlight>
                  <a:srgbClr val="FFFF00"/>
                </a:highlight>
              </a:rPr>
              <a:t> and </a:t>
            </a:r>
          </a:p>
          <a:p>
            <a:pPr algn="just"/>
            <a:r>
              <a:rPr lang="en-US" sz="3200" dirty="0">
                <a:highlight>
                  <a:srgbClr val="FFFF00"/>
                </a:highlight>
              </a:rPr>
              <a:t>(3)</a:t>
            </a:r>
            <a:r>
              <a:rPr lang="tr-TR" sz="3200" dirty="0">
                <a:highlight>
                  <a:srgbClr val="FFFF00"/>
                </a:highlight>
              </a:rPr>
              <a:t> </a:t>
            </a:r>
            <a:r>
              <a:rPr lang="en-US" sz="3200" b="1" dirty="0">
                <a:solidFill>
                  <a:schemeClr val="accent1"/>
                </a:solidFill>
                <a:highlight>
                  <a:srgbClr val="FFFF00"/>
                </a:highlight>
              </a:rPr>
              <a:t>risk table</a:t>
            </a:r>
            <a:r>
              <a:rPr lang="en-US" sz="3200" dirty="0">
                <a:highlight>
                  <a:srgbClr val="FFFF00"/>
                </a:highlight>
              </a:rPr>
              <a:t> </a:t>
            </a:r>
            <a:r>
              <a:rPr lang="en-US" sz="3200" b="1" u="sng" dirty="0">
                <a:highlight>
                  <a:srgbClr val="FFFF00"/>
                </a:highlight>
              </a:rPr>
              <a:t>have to be </a:t>
            </a:r>
            <a:r>
              <a:rPr lang="en-US" sz="3200" dirty="0">
                <a:highlight>
                  <a:srgbClr val="FFFF00"/>
                </a:highlight>
              </a:rPr>
              <a:t>regularly revised!!!</a:t>
            </a:r>
          </a:p>
        </p:txBody>
      </p:sp>
    </p:spTree>
    <p:extLst>
      <p:ext uri="{BB962C8B-B14F-4D97-AF65-F5344CB8AC3E}">
        <p14:creationId xmlns:p14="http://schemas.microsoft.com/office/powerpoint/2010/main" val="1552477079"/>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3942"/>
            <a:ext cx="8229600" cy="1143000"/>
          </a:xfrm>
        </p:spPr>
        <p:txBody>
          <a:bodyPr/>
          <a:lstStyle/>
          <a:p>
            <a:pPr algn="ctr"/>
            <a:r>
              <a:rPr lang="en-US" dirty="0"/>
              <a:t>Software pricing</a:t>
            </a:r>
          </a:p>
        </p:txBody>
      </p:sp>
    </p:spTree>
    <p:extLst>
      <p:ext uri="{BB962C8B-B14F-4D97-AF65-F5344CB8AC3E}">
        <p14:creationId xmlns:p14="http://schemas.microsoft.com/office/powerpoint/2010/main" val="672042068"/>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lIns="90840" tIns="44623" rIns="90840" bIns="44623"/>
          <a:lstStyle/>
          <a:p>
            <a:r>
              <a:rPr lang="en-GB" dirty="0"/>
              <a:t>Software pricing</a:t>
            </a:r>
          </a:p>
        </p:txBody>
      </p:sp>
      <p:sp>
        <p:nvSpPr>
          <p:cNvPr id="12291" name="Rectangle 3"/>
          <p:cNvSpPr>
            <a:spLocks noGrp="1" noChangeArrowheads="1"/>
          </p:cNvSpPr>
          <p:nvPr>
            <p:ph idx="1"/>
          </p:nvPr>
        </p:nvSpPr>
        <p:spPr>
          <a:noFill/>
          <a:ln/>
        </p:spPr>
        <p:txBody>
          <a:bodyPr lIns="90840" tIns="44623" rIns="90840" bIns="44623"/>
          <a:lstStyle/>
          <a:p>
            <a:pPr algn="just"/>
            <a:r>
              <a:rPr lang="en-GB" dirty="0"/>
              <a:t>Estimates are made to </a:t>
            </a:r>
            <a:r>
              <a:rPr lang="en-GB" b="1" u="sng" dirty="0">
                <a:solidFill>
                  <a:schemeClr val="accent1"/>
                </a:solidFill>
              </a:rPr>
              <a:t>discover the cost</a:t>
            </a:r>
            <a:r>
              <a:rPr lang="en-GB" dirty="0"/>
              <a:t>, to the developer, of producing a software system.</a:t>
            </a:r>
          </a:p>
          <a:p>
            <a:pPr lvl="1" algn="just"/>
            <a:r>
              <a:rPr lang="en-GB" dirty="0"/>
              <a:t>You take into account, </a:t>
            </a:r>
            <a:r>
              <a:rPr lang="en-GB" b="1" i="1" dirty="0">
                <a:solidFill>
                  <a:srgbClr val="FF0000"/>
                </a:solidFill>
              </a:rPr>
              <a:t>hardware, software, travel, training and effort costs</a:t>
            </a:r>
            <a:r>
              <a:rPr lang="en-GB" dirty="0"/>
              <a:t>.</a:t>
            </a:r>
          </a:p>
          <a:p>
            <a:pPr algn="just"/>
            <a:r>
              <a:rPr lang="en-GB" dirty="0"/>
              <a:t>There is </a:t>
            </a:r>
            <a:r>
              <a:rPr lang="en-GB" b="1" u="sng" dirty="0">
                <a:solidFill>
                  <a:schemeClr val="accent1"/>
                </a:solidFill>
              </a:rPr>
              <a:t>not a simple relationship</a:t>
            </a:r>
            <a:r>
              <a:rPr lang="en-GB" dirty="0"/>
              <a:t> between the </a:t>
            </a:r>
            <a:r>
              <a:rPr lang="en-GB" b="1" dirty="0"/>
              <a:t>development cost</a:t>
            </a:r>
            <a:r>
              <a:rPr lang="en-GB" dirty="0"/>
              <a:t> and </a:t>
            </a:r>
            <a:r>
              <a:rPr lang="en-GB" b="1" dirty="0"/>
              <a:t>the price charged to the customer</a:t>
            </a:r>
            <a:r>
              <a:rPr lang="en-GB" dirty="0"/>
              <a:t>.</a:t>
            </a:r>
          </a:p>
          <a:p>
            <a:pPr algn="just"/>
            <a:r>
              <a:rPr lang="en-GB" dirty="0"/>
              <a:t>Broader </a:t>
            </a:r>
            <a:r>
              <a:rPr lang="en-GB" b="1" u="sng" dirty="0">
                <a:solidFill>
                  <a:schemeClr val="accent1"/>
                </a:solidFill>
              </a:rPr>
              <a:t>organisational</a:t>
            </a:r>
            <a:r>
              <a:rPr lang="en-GB" dirty="0"/>
              <a:t>, </a:t>
            </a:r>
            <a:r>
              <a:rPr lang="en-GB" b="1" u="sng" dirty="0">
                <a:solidFill>
                  <a:schemeClr val="accent1"/>
                </a:solidFill>
              </a:rPr>
              <a:t>economic</a:t>
            </a:r>
            <a:r>
              <a:rPr lang="en-GB" dirty="0"/>
              <a:t>, </a:t>
            </a:r>
            <a:r>
              <a:rPr lang="en-GB" b="1" u="sng" dirty="0">
                <a:solidFill>
                  <a:schemeClr val="accent1"/>
                </a:solidFill>
              </a:rPr>
              <a:t>political</a:t>
            </a:r>
            <a:r>
              <a:rPr lang="en-GB" dirty="0"/>
              <a:t> and </a:t>
            </a:r>
            <a:r>
              <a:rPr lang="en-GB" b="1" u="sng" dirty="0">
                <a:solidFill>
                  <a:schemeClr val="accent1"/>
                </a:solidFill>
              </a:rPr>
              <a:t>business considerations</a:t>
            </a:r>
            <a:r>
              <a:rPr lang="en-GB" dirty="0"/>
              <a:t> </a:t>
            </a:r>
            <a:r>
              <a:rPr lang="en-GB" b="1" dirty="0"/>
              <a:t>effect</a:t>
            </a:r>
            <a:r>
              <a:rPr lang="en-GB" dirty="0"/>
              <a:t> </a:t>
            </a:r>
            <a:r>
              <a:rPr lang="en-GB" b="1" dirty="0"/>
              <a:t>THE PRICE CHARGED</a:t>
            </a:r>
            <a:r>
              <a:rPr lang="en-GB" dirty="0"/>
              <a:t> for the planned project.</a:t>
            </a:r>
          </a:p>
        </p:txBody>
      </p:sp>
    </p:spTree>
  </p:cSld>
  <p:clrMapOvr>
    <a:masterClrMapping/>
  </p:clrMapOv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13">
      <a:dk1>
        <a:srgbClr val="000000"/>
      </a:dk1>
      <a:lt1>
        <a:srgbClr val="FFFFFF"/>
      </a:lt1>
      <a:dk2>
        <a:srgbClr val="000000"/>
      </a:dk2>
      <a:lt2>
        <a:srgbClr val="3399FF"/>
      </a:lt2>
      <a:accent1>
        <a:srgbClr val="009900"/>
      </a:accent1>
      <a:accent2>
        <a:srgbClr val="CC0066"/>
      </a:accent2>
      <a:accent3>
        <a:srgbClr val="FFFFFF"/>
      </a:accent3>
      <a:accent4>
        <a:srgbClr val="000000"/>
      </a:accent4>
      <a:accent5>
        <a:srgbClr val="AACAAA"/>
      </a:accent5>
      <a:accent6>
        <a:srgbClr val="B9005C"/>
      </a:accent6>
      <a:hlink>
        <a:srgbClr val="CC99FF"/>
      </a:hlink>
      <a:folHlink>
        <a:srgbClr val="FF6600"/>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3399FF"/>
        </a:lt2>
        <a:accent1>
          <a:srgbClr val="009900"/>
        </a:accent1>
        <a:accent2>
          <a:srgbClr val="CC0066"/>
        </a:accent2>
        <a:accent3>
          <a:srgbClr val="FFFFFF"/>
        </a:accent3>
        <a:accent4>
          <a:srgbClr val="000000"/>
        </a:accent4>
        <a:accent5>
          <a:srgbClr val="AACAAA"/>
        </a:accent5>
        <a:accent6>
          <a:srgbClr val="B9005C"/>
        </a:accent6>
        <a:hlink>
          <a:srgbClr val="CC99FF"/>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Pixel 13">
    <a:dk1>
      <a:srgbClr val="000000"/>
    </a:dk1>
    <a:lt1>
      <a:srgbClr val="FFFFFF"/>
    </a:lt1>
    <a:dk2>
      <a:srgbClr val="000000"/>
    </a:dk2>
    <a:lt2>
      <a:srgbClr val="3399FF"/>
    </a:lt2>
    <a:accent1>
      <a:srgbClr val="009900"/>
    </a:accent1>
    <a:accent2>
      <a:srgbClr val="CC0066"/>
    </a:accent2>
    <a:accent3>
      <a:srgbClr val="FFFFFF"/>
    </a:accent3>
    <a:accent4>
      <a:srgbClr val="000000"/>
    </a:accent4>
    <a:accent5>
      <a:srgbClr val="AACAAA"/>
    </a:accent5>
    <a:accent6>
      <a:srgbClr val="B9005C"/>
    </a:accent6>
    <a:hlink>
      <a:srgbClr val="CC99FF"/>
    </a:hlink>
    <a:folHlink>
      <a:srgbClr val="FF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2026EF-C72A-43AD-AD97-746A45FEF2BF}"/>
</file>

<file path=customXml/itemProps2.xml><?xml version="1.0" encoding="utf-8"?>
<ds:datastoreItem xmlns:ds="http://schemas.openxmlformats.org/officeDocument/2006/customXml" ds:itemID="{9944620A-8C0D-4AD2-8351-E32E228F5ECA}"/>
</file>

<file path=customXml/itemProps3.xml><?xml version="1.0" encoding="utf-8"?>
<ds:datastoreItem xmlns:ds="http://schemas.openxmlformats.org/officeDocument/2006/customXml" ds:itemID="{182E69BC-6109-49A4-9F96-E3AC3AD2156A}"/>
</file>

<file path=docProps/app.xml><?xml version="1.0" encoding="utf-8"?>
<Properties xmlns="http://schemas.openxmlformats.org/officeDocument/2006/extended-properties" xmlns:vt="http://schemas.openxmlformats.org/officeDocument/2006/docPropsVTypes">
  <Template>SE10 slides.thmx</Template>
  <TotalTime>1690</TotalTime>
  <Words>3527</Words>
  <Application>Microsoft Office PowerPoint</Application>
  <PresentationFormat>On-screen Show (4:3)</PresentationFormat>
  <Paragraphs>1031</Paragraphs>
  <Slides>61</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5" baseType="lpstr">
      <vt:lpstr>SE10 slides</vt:lpstr>
      <vt:lpstr>Pixel</vt:lpstr>
      <vt:lpstr>Office Teması</vt:lpstr>
      <vt:lpstr>Equation</vt:lpstr>
      <vt:lpstr>Chapter 5- Project planning</vt:lpstr>
      <vt:lpstr>Topics covered</vt:lpstr>
      <vt:lpstr>Project planning</vt:lpstr>
      <vt:lpstr>Planning stages</vt:lpstr>
      <vt:lpstr>Proposal planning</vt:lpstr>
      <vt:lpstr>Project startup planning</vt:lpstr>
      <vt:lpstr>Development planning</vt:lpstr>
      <vt:lpstr>Software pricing</vt:lpstr>
      <vt:lpstr>Software pricing</vt:lpstr>
      <vt:lpstr>Pricing strategies</vt:lpstr>
      <vt:lpstr>Pricing to win</vt:lpstr>
      <vt:lpstr>Plan-driven development</vt:lpstr>
      <vt:lpstr>Plan-driven development</vt:lpstr>
      <vt:lpstr>Project plans</vt:lpstr>
      <vt:lpstr>Project plan supplements </vt:lpstr>
      <vt:lpstr>The planning process</vt:lpstr>
      <vt:lpstr>The project planning process </vt:lpstr>
      <vt:lpstr>Planning assumptions</vt:lpstr>
      <vt:lpstr>Risk mitigation</vt:lpstr>
      <vt:lpstr>Project scheduling</vt:lpstr>
      <vt:lpstr>Project scheduling</vt:lpstr>
      <vt:lpstr>Project scheduling activities</vt:lpstr>
      <vt:lpstr>The project scheduling process </vt:lpstr>
      <vt:lpstr>Schedule presentation methods</vt:lpstr>
      <vt:lpstr>Project activites</vt:lpstr>
      <vt:lpstr>Milestones and deliverables</vt:lpstr>
      <vt:lpstr>Tasks, durations, and dependencies </vt:lpstr>
      <vt:lpstr>Activity network</vt:lpstr>
      <vt:lpstr>PowerPoint Presentation</vt:lpstr>
      <vt:lpstr>Activity bar chart </vt:lpstr>
      <vt:lpstr>Staff allocation chart </vt:lpstr>
      <vt:lpstr>GANTT CHART on MS Project or OPEN Project</vt:lpstr>
      <vt:lpstr>Developing a Preliminary Schedule</vt:lpstr>
      <vt:lpstr>Tools: Resources on Histogram</vt:lpstr>
      <vt:lpstr>PowerPoint Presentation</vt:lpstr>
      <vt:lpstr>Learn GANTT CHART via MS PROJECT: https://www.youtube.com/watch?v=sSS1tu1yQ-Q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CPM Example</vt:lpstr>
      <vt:lpstr>Full Critical Path Calculation Example (Cont.)</vt:lpstr>
      <vt:lpstr>Full Critical Path Calculation Example (Cont.)</vt:lpstr>
      <vt:lpstr>Full Critical Path Calculation Example (Cont.)</vt:lpstr>
      <vt:lpstr>Full Critical Path Calculation Example (Cont.)</vt:lpstr>
      <vt:lpstr>APPLY PERT  TO FIND  EXPECTED TIME  OF EACH TASK &amp; PATHS</vt:lpstr>
      <vt:lpstr>Estimating Task Duration</vt:lpstr>
      <vt:lpstr>Using Beta Probability Distribution in PERT</vt:lpstr>
      <vt:lpstr>CPM Example</vt:lpstr>
      <vt:lpstr>Full Critical Path Calculation Example (Cont.)</vt:lpstr>
      <vt:lpstr>Full Critical Path Calculation Example (Cont.)</vt:lpstr>
      <vt:lpstr>Full Critical Path Calculation Example (Cont.)</vt:lpstr>
      <vt:lpstr>Full Critical Path Calculation Example (Cont.)</vt:lpstr>
      <vt:lpstr>PowerPoint Presentation</vt:lpstr>
      <vt:lpstr>PowerPoint Presentation</vt:lpstr>
      <vt:lpstr>PowerPoint Presentation</vt:lpstr>
      <vt:lpstr>Key points</vt:lpstr>
      <vt:lpstr>Key points</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23</dc:title>
  <dc:creator>Ian Sommerville</dc:creator>
  <cp:lastModifiedBy>cmpe1</cp:lastModifiedBy>
  <cp:revision>234</cp:revision>
  <dcterms:created xsi:type="dcterms:W3CDTF">2010-02-15T19:53:37Z</dcterms:created>
  <dcterms:modified xsi:type="dcterms:W3CDTF">2022-04-04T09:13:44Z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