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E514-D585-45E7-B3CE-8F7E3E88FD1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D463-806A-476D-99B6-944D5FFCB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5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E514-D585-45E7-B3CE-8F7E3E88FD1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D463-806A-476D-99B6-944D5FFCB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8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E514-D585-45E7-B3CE-8F7E3E88FD1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D463-806A-476D-99B6-944D5FFCB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1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E514-D585-45E7-B3CE-8F7E3E88FD1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D463-806A-476D-99B6-944D5FFCB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6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E514-D585-45E7-B3CE-8F7E3E88FD1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D463-806A-476D-99B6-944D5FFCB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7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E514-D585-45E7-B3CE-8F7E3E88FD1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D463-806A-476D-99B6-944D5FFCB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5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E514-D585-45E7-B3CE-8F7E3E88FD1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D463-806A-476D-99B6-944D5FFCB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1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E514-D585-45E7-B3CE-8F7E3E88FD1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D463-806A-476D-99B6-944D5FFCB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8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E514-D585-45E7-B3CE-8F7E3E88FD1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D463-806A-476D-99B6-944D5FFCB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6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E514-D585-45E7-B3CE-8F7E3E88FD1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D463-806A-476D-99B6-944D5FFCB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2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E514-D585-45E7-B3CE-8F7E3E88FD1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D463-806A-476D-99B6-944D5FFCB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1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5E514-D585-45E7-B3CE-8F7E3E88FD1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FD463-806A-476D-99B6-944D5FFCB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2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5381" y="385224"/>
            <a:ext cx="49240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Chapter 5 – Transistors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5381" y="1533759"/>
            <a:ext cx="2640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In this chapter, you will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9866" y="2129059"/>
            <a:ext cx="465904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Learn about how to use transistors</a:t>
            </a:r>
            <a:endParaRPr lang="tr-TR" sz="2000" dirty="0" smtClean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dirty="0" smtClean="0"/>
              <a:t>Make use of transistors in applications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35639" y="1288300"/>
            <a:ext cx="7027572" cy="2352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So far, we have made use of a few passive components. That is,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we have used components that do not amplify. Diodes can't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amplify on their own. They can only block current from flowing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in one direction. And resistors, capacitors, and inductors can only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attenuate.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59927" y="3817741"/>
            <a:ext cx="774997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The most basic amplifier imaginable would act much like a valve. Imagined that way, a huge flow of water could be controlled by a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small turn of a valve. A transistor is a three terminal device that can control a large current with a tiny current. So they may be thought of as valves in this respect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373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218" y="269314"/>
            <a:ext cx="731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Chapter 5.1: The Bipolar Junction Transistor (BJT)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5007" y="1591024"/>
            <a:ext cx="1031597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We met the diode in the last chapter, which is a PN junction. But suppose we wanted to control the current in the diode with another, much smaller current. The solution is to add another semiconductor junction, forming a “PNP or NPN sandwich.” By doing so, we create special devices called transistors.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These are referred to as bipolar junction transistors, or BJTs. A bipolar junction transistor is a three</a:t>
            </a:r>
            <a:r>
              <a:rPr lang="tr-TR" sz="2000" dirty="0" smtClean="0"/>
              <a:t> </a:t>
            </a:r>
            <a:r>
              <a:rPr lang="en-US" sz="2000" dirty="0" smtClean="0"/>
              <a:t>terminal device that can switch large currents with a small control current. Figure </a:t>
            </a:r>
            <a:r>
              <a:rPr lang="tr-TR" sz="2000" dirty="0" smtClean="0"/>
              <a:t>5.1</a:t>
            </a:r>
            <a:r>
              <a:rPr lang="en-US" sz="2000" dirty="0" smtClean="0"/>
              <a:t> shows common transistor packages, and the schematic symbols for </a:t>
            </a:r>
            <a:r>
              <a:rPr lang="en-US" sz="2000" b="1" dirty="0" smtClean="0">
                <a:solidFill>
                  <a:srgbClr val="FF0000"/>
                </a:solidFill>
              </a:rPr>
              <a:t>PNP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FF0000"/>
                </a:solidFill>
              </a:rPr>
              <a:t>NPN </a:t>
            </a:r>
            <a:r>
              <a:rPr lang="en-US" sz="2000" dirty="0" smtClean="0"/>
              <a:t>transistors.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183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648" y="555511"/>
            <a:ext cx="6981825" cy="4171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139926" y="555511"/>
            <a:ext cx="46922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The schematic symbols in the figure are marked with the letters E, B, and C, which stand for </a:t>
            </a:r>
            <a:r>
              <a:rPr lang="en-US" sz="2000" dirty="0" smtClean="0">
                <a:solidFill>
                  <a:srgbClr val="FF0000"/>
                </a:solidFill>
              </a:rPr>
              <a:t>emitter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base</a:t>
            </a:r>
            <a:r>
              <a:rPr lang="en-US" sz="2000" dirty="0" smtClean="0"/>
              <a:t>, and </a:t>
            </a:r>
            <a:r>
              <a:rPr lang="en-US" sz="2000" dirty="0" smtClean="0">
                <a:solidFill>
                  <a:srgbClr val="FF0000"/>
                </a:solidFill>
              </a:rPr>
              <a:t>collector</a:t>
            </a:r>
            <a:r>
              <a:rPr lang="en-US" sz="2000" dirty="0" smtClean="0"/>
              <a:t>, respectively. You can see a resemblance to the diode's schematic symbol. 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This gives some idea of the polarity of the transistor. An </a:t>
            </a:r>
            <a:r>
              <a:rPr lang="en-US" sz="2000" dirty="0" smtClean="0">
                <a:solidFill>
                  <a:srgbClr val="FF0000"/>
                </a:solidFill>
              </a:rPr>
              <a:t>NPN</a:t>
            </a:r>
            <a:r>
              <a:rPr lang="en-US" sz="2000" dirty="0" smtClean="0"/>
              <a:t> transistor needs a positive base voltage to turn on, and a </a:t>
            </a:r>
            <a:r>
              <a:rPr lang="en-US" sz="2000" dirty="0" smtClean="0">
                <a:solidFill>
                  <a:srgbClr val="FF0000"/>
                </a:solidFill>
              </a:rPr>
              <a:t>PNP</a:t>
            </a:r>
            <a:r>
              <a:rPr lang="en-US" sz="2000" dirty="0" smtClean="0"/>
              <a:t> transistor needs a negative base voltage.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42680" y="5088069"/>
            <a:ext cx="107066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But for now, just think of a transistor as a switch, as this is the most basic use of a transistor. In order to “turn on” a transistor, we must supply a small current to the base of the transistor.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874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193" y="185498"/>
            <a:ext cx="1109300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In Figure </a:t>
            </a:r>
            <a:r>
              <a:rPr lang="tr-TR" sz="2000" dirty="0" smtClean="0"/>
              <a:t>5.2</a:t>
            </a:r>
            <a:r>
              <a:rPr lang="en-US" sz="2000" dirty="0" smtClean="0"/>
              <a:t>, we have an NPN</a:t>
            </a:r>
            <a:r>
              <a:rPr lang="tr-TR" sz="2000" dirty="0" smtClean="0"/>
              <a:t> </a:t>
            </a:r>
            <a:r>
              <a:rPr lang="en-US" sz="2000" dirty="0" smtClean="0"/>
              <a:t>transistor showing the flow of current in order to turn the transistor on.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193" y="835017"/>
            <a:ext cx="5720500" cy="34692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62410" y="835017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Transistors have a property called </a:t>
            </a:r>
            <a:r>
              <a:rPr lang="en-US" sz="2000" dirty="0" smtClean="0">
                <a:solidFill>
                  <a:srgbClr val="FF0000"/>
                </a:solidFill>
              </a:rPr>
              <a:t>gain</a:t>
            </a:r>
            <a:r>
              <a:rPr lang="en-US" sz="2000" dirty="0" smtClean="0"/>
              <a:t>. For bipolar junction transistors, this is referred to as beta gain, represented by the Greek symbol beta (β). Beta is the </a:t>
            </a:r>
            <a:r>
              <a:rPr lang="en-US" sz="2000" dirty="0" smtClean="0">
                <a:solidFill>
                  <a:srgbClr val="FF0000"/>
                </a:solidFill>
              </a:rPr>
              <a:t>current gain</a:t>
            </a:r>
            <a:r>
              <a:rPr lang="en-US" sz="2000" dirty="0" smtClean="0"/>
              <a:t>, because the collector current may be expressed as the product of the base current and this amplifying factor.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5776" y="4304294"/>
            <a:ext cx="7577047" cy="179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1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162" y="98515"/>
            <a:ext cx="114407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A gain of 100 – 300 is typical for small signal transistors. Let's say we have a gain of 100 and a base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current of 10 mA. The collector current is given by the following equation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987" y="978796"/>
            <a:ext cx="5851325" cy="10350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6162" y="1948505"/>
            <a:ext cx="112604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So we can cause a current of one ampere to flow in the collector of the transistor with a tiny current of 0.01 amperes flowing in the base of the transistor. Current gain is also denoted by </a:t>
            </a:r>
            <a:r>
              <a:rPr lang="en-US" sz="2000" dirty="0" err="1" smtClean="0"/>
              <a:t>hFE</a:t>
            </a:r>
            <a:r>
              <a:rPr lang="en-US" sz="2000" dirty="0" smtClean="0"/>
              <a:t> in transistor datasheets. You should read the component datasheet so you can use the transistor safely and </a:t>
            </a:r>
            <a:r>
              <a:rPr lang="tr-TR" sz="2000" dirty="0" smtClean="0"/>
              <a:t>e</a:t>
            </a:r>
            <a:r>
              <a:rPr lang="en-US" sz="2000" dirty="0" err="1" smtClean="0"/>
              <a:t>ffectively</a:t>
            </a:r>
            <a:r>
              <a:rPr lang="en-US" sz="2000" dirty="0" smtClean="0"/>
              <a:t> in your circuits.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66162" y="3983160"/>
            <a:ext cx="114407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Datasheets can also tell us the pinout of the part. However, there is a fairly</a:t>
            </a:r>
            <a:r>
              <a:rPr lang="tr-TR" sz="2000" dirty="0" smtClean="0"/>
              <a:t> </a:t>
            </a:r>
            <a:r>
              <a:rPr lang="en-US" sz="2000" dirty="0" smtClean="0"/>
              <a:t>common standard for transistor pin designations, as shown in Figure </a:t>
            </a:r>
            <a:r>
              <a:rPr lang="tr-TR" sz="2000" dirty="0" smtClean="0"/>
              <a:t>5.3</a:t>
            </a:r>
            <a:r>
              <a:rPr lang="en-US" sz="2000" dirty="0" smtClean="0"/>
              <a:t>. The common pinouts for TO-220 and TO-92 devices are given. (TO means “transistor outline” and refers to package style.)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2881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691" y="283334"/>
            <a:ext cx="5102780" cy="309093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91200" y="283334"/>
            <a:ext cx="5510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Basic Bipolar Junction Transistor Operation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6653" y="74499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Bipolar junction transistors can be used for a wide variety of applications. Let's cover a little theory before we move on to common transistor circuits. The maximum collector current is controlled by whatever resistance is in the current path of the transistor's collector.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85083" y="3607321"/>
            <a:ext cx="114475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In other words, there is a point where the transistor ideally looks like a short circuit from emitter to collector, called </a:t>
            </a:r>
            <a:r>
              <a:rPr lang="en-US" sz="2000" dirty="0" smtClean="0">
                <a:solidFill>
                  <a:srgbClr val="FF0000"/>
                </a:solidFill>
              </a:rPr>
              <a:t>saturation</a:t>
            </a:r>
            <a:r>
              <a:rPr lang="en-US" sz="2000" dirty="0" smtClean="0"/>
              <a:t>, where collector </a:t>
            </a:r>
            <a:r>
              <a:rPr lang="en-US" sz="2000" i="1" dirty="0" smtClean="0">
                <a:solidFill>
                  <a:srgbClr val="FF0000"/>
                </a:solidFill>
              </a:rPr>
              <a:t>current is maximum</a:t>
            </a:r>
            <a:r>
              <a:rPr lang="en-US" sz="2000" dirty="0" smtClean="0"/>
              <a:t>. This maximum current is set by the</a:t>
            </a:r>
            <a:r>
              <a:rPr lang="tr-TR" sz="2000" dirty="0" smtClean="0"/>
              <a:t> collector resistance</a:t>
            </a:r>
            <a:r>
              <a:rPr lang="en-US" sz="2000" dirty="0" smtClean="0"/>
              <a:t> RC.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516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526" y="178750"/>
            <a:ext cx="115824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There is another point called </a:t>
            </a:r>
            <a:r>
              <a:rPr lang="en-US" sz="2000" dirty="0" smtClean="0">
                <a:solidFill>
                  <a:srgbClr val="FF0000"/>
                </a:solidFill>
              </a:rPr>
              <a:t>cutoff,</a:t>
            </a:r>
            <a:r>
              <a:rPr lang="en-US" sz="2000" dirty="0" smtClean="0"/>
              <a:t> where the transistor is completely </a:t>
            </a:r>
            <a:r>
              <a:rPr lang="en-US" sz="2000" dirty="0" smtClean="0">
                <a:solidFill>
                  <a:srgbClr val="FF0000"/>
                </a:solidFill>
              </a:rPr>
              <a:t>turned off</a:t>
            </a:r>
            <a:r>
              <a:rPr lang="en-US" sz="2000" dirty="0" smtClean="0"/>
              <a:t>. Since there is a diode drop from the emitter</a:t>
            </a:r>
            <a:r>
              <a:rPr lang="tr-TR" sz="2000" dirty="0" smtClean="0"/>
              <a:t> </a:t>
            </a:r>
            <a:r>
              <a:rPr lang="en-US" sz="2000" dirty="0" smtClean="0"/>
              <a:t>to the base, if we do not apply greater than +0.7 V to the base, no current flows and the transistor is completely turned off. Because the transistor can be operated either fully saturated, or in full cutoff, it looks much like a switch. Let's look at Figure </a:t>
            </a:r>
            <a:r>
              <a:rPr lang="tr-TR" sz="2000" dirty="0" smtClean="0"/>
              <a:t>5.4</a:t>
            </a:r>
            <a:r>
              <a:rPr lang="en-US" sz="2000" dirty="0" smtClean="0"/>
              <a:t> to see why that is.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26" y="2292439"/>
            <a:ext cx="7072260" cy="39524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649791" y="2292439"/>
            <a:ext cx="4979831" cy="3276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Calculating maximum collector current is as critical design step. If the transistor is in full saturation, then we can assume it acts as a short circuit from collector to emitter (an ideal transistor.) We can compute the base current that will give rise to this condition, given the other parameters in the circuit.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70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304" y="253062"/>
            <a:ext cx="115137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The maximum collector current may be computed by assuming that the</a:t>
            </a:r>
            <a:r>
              <a:rPr lang="tr-TR" sz="2000" dirty="0" smtClean="0"/>
              <a:t> </a:t>
            </a:r>
            <a:r>
              <a:rPr lang="en-US" sz="2000" dirty="0" smtClean="0"/>
              <a:t>transistor acts as a short circuit between the collector and the emitter.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685" y="1130993"/>
            <a:ext cx="6838950" cy="809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86" y="2581497"/>
            <a:ext cx="6137605" cy="34465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37517" y="6167839"/>
            <a:ext cx="2160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relay controller </a:t>
            </a:r>
            <a:r>
              <a:rPr lang="en-US" dirty="0" err="1" smtClean="0"/>
              <a:t>circui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31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12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95E181FA316E4CB223777B08F96716" ma:contentTypeVersion="" ma:contentTypeDescription="Create a new document." ma:contentTypeScope="" ma:versionID="694fdbe7b87007c796a30bd9aae62a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2BD373A-947E-4AD0-B0B3-CE950B0D7469}"/>
</file>

<file path=customXml/itemProps2.xml><?xml version="1.0" encoding="utf-8"?>
<ds:datastoreItem xmlns:ds="http://schemas.openxmlformats.org/officeDocument/2006/customXml" ds:itemID="{115CB6DF-1C93-46F4-BBA8-C90529A7AE67}"/>
</file>

<file path=customXml/itemProps3.xml><?xml version="1.0" encoding="utf-8"?>
<ds:datastoreItem xmlns:ds="http://schemas.openxmlformats.org/officeDocument/2006/customXml" ds:itemID="{33D17C05-A2EC-4A42-A78F-84F7B6558C22}"/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876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Alper DOGANALP</dc:creator>
  <cp:lastModifiedBy>Alper DOGANALP</cp:lastModifiedBy>
  <cp:revision>9</cp:revision>
  <dcterms:created xsi:type="dcterms:W3CDTF">2022-03-03T12:28:51Z</dcterms:created>
  <dcterms:modified xsi:type="dcterms:W3CDTF">2022-03-03T13:20:37Z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0x010100E595E181FA316E4CB223777B08F96716</vt:lpwstr>
  </property>
</Properties>
</file>