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28.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26.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27.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notesSlides/notesSlide21.xml" ContentType="application/vnd.openxmlformats-officedocument.presentationml.notesSlide+xml"/>
  <Override PartName="/ppt/notesSlides/notesSlide15.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35.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4.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26.xml" ContentType="application/vnd.openxmlformats-officedocument.presentationml.notesSlide+xml"/>
  <Override PartName="/ppt/notesSlides/notesSlide36.xml" ContentType="application/vnd.openxmlformats-officedocument.presentationml.notesSlide+xml"/>
  <Override PartName="/ppt/notesSlides/notesSlide25.xml" ContentType="application/vnd.openxmlformats-officedocument.presentationml.notesSlide+xml"/>
  <Override PartName="/ppt/notesSlides/notesSlide23.xml" ContentType="application/vnd.openxmlformats-officedocument.presentationml.notesSlide+xml"/>
  <Override PartName="/ppt/notesSlides/notesSlide37.xml" ContentType="application/vnd.openxmlformats-officedocument.presentationml.notesSlide+xml"/>
  <Override PartName="/ppt/notesSlides/notesSlide24.xml" ContentType="application/vnd.openxmlformats-officedocument.presentationml.notesSlid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1" r:id="rId1"/>
  </p:sldMasterIdLst>
  <p:notesMasterIdLst>
    <p:notesMasterId r:id="rId60"/>
  </p:notesMasterIdLst>
  <p:handoutMasterIdLst>
    <p:handoutMasterId r:id="rId61"/>
  </p:handoutMasterIdLst>
  <p:sldIdLst>
    <p:sldId id="286" r:id="rId2"/>
    <p:sldId id="353" r:id="rId3"/>
    <p:sldId id="352" r:id="rId4"/>
    <p:sldId id="287" r:id="rId5"/>
    <p:sldId id="319" r:id="rId6"/>
    <p:sldId id="288" r:id="rId7"/>
    <p:sldId id="320" r:id="rId8"/>
    <p:sldId id="321" r:id="rId9"/>
    <p:sldId id="322" r:id="rId10"/>
    <p:sldId id="290" r:id="rId11"/>
    <p:sldId id="338" r:id="rId12"/>
    <p:sldId id="323" r:id="rId13"/>
    <p:sldId id="291" r:id="rId14"/>
    <p:sldId id="339" r:id="rId15"/>
    <p:sldId id="292" r:id="rId16"/>
    <p:sldId id="340" r:id="rId17"/>
    <p:sldId id="341" r:id="rId18"/>
    <p:sldId id="347" r:id="rId19"/>
    <p:sldId id="293" r:id="rId20"/>
    <p:sldId id="342" r:id="rId21"/>
    <p:sldId id="294" r:id="rId22"/>
    <p:sldId id="343" r:id="rId23"/>
    <p:sldId id="346" r:id="rId24"/>
    <p:sldId id="295" r:id="rId25"/>
    <p:sldId id="344" r:id="rId26"/>
    <p:sldId id="324" r:id="rId27"/>
    <p:sldId id="296" r:id="rId28"/>
    <p:sldId id="297" r:id="rId29"/>
    <p:sldId id="298" r:id="rId30"/>
    <p:sldId id="325" r:id="rId31"/>
    <p:sldId id="354" r:id="rId32"/>
    <p:sldId id="299" r:id="rId33"/>
    <p:sldId id="289" r:id="rId34"/>
    <p:sldId id="355" r:id="rId35"/>
    <p:sldId id="306" r:id="rId36"/>
    <p:sldId id="356" r:id="rId37"/>
    <p:sldId id="357" r:id="rId38"/>
    <p:sldId id="359" r:id="rId39"/>
    <p:sldId id="358" r:id="rId40"/>
    <p:sldId id="309" r:id="rId41"/>
    <p:sldId id="326" r:id="rId42"/>
    <p:sldId id="310" r:id="rId43"/>
    <p:sldId id="311" r:id="rId44"/>
    <p:sldId id="313" r:id="rId45"/>
    <p:sldId id="327" r:id="rId46"/>
    <p:sldId id="328" r:id="rId47"/>
    <p:sldId id="330" r:id="rId48"/>
    <p:sldId id="331" r:id="rId49"/>
    <p:sldId id="332" r:id="rId50"/>
    <p:sldId id="317" r:id="rId51"/>
    <p:sldId id="333" r:id="rId52"/>
    <p:sldId id="335" r:id="rId53"/>
    <p:sldId id="336" r:id="rId54"/>
    <p:sldId id="337" r:id="rId55"/>
    <p:sldId id="348" r:id="rId56"/>
    <p:sldId id="349" r:id="rId57"/>
    <p:sldId id="350" r:id="rId58"/>
    <p:sldId id="351" r:id="rId59"/>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B953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4" autoAdjust="0"/>
    <p:restoredTop sz="90929"/>
  </p:normalViewPr>
  <p:slideViewPr>
    <p:cSldViewPr>
      <p:cViewPr varScale="1">
        <p:scale>
          <a:sx n="68" d="100"/>
          <a:sy n="68" d="100"/>
        </p:scale>
        <p:origin x="1440" y="4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68"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ustomXml" Target="../customXml/item1.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141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3521449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50938" y="692150"/>
            <a:ext cx="4556125" cy="3416300"/>
          </a:xfrm>
          <a:ln/>
        </p:spPr>
      </p:sp>
      <p:sp>
        <p:nvSpPr>
          <p:cNvPr id="72707"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6710431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1331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prstTxWarp prst="textNoShape">
              <a:avLst/>
            </a:prstTxWarp>
          </a:bodyPr>
          <a:lstStyle/>
          <a:p>
            <a:pPr algn="r"/>
            <a:r>
              <a:rPr lang="en-US" sz="1200" dirty="0"/>
              <a:t>5</a:t>
            </a:r>
          </a:p>
        </p:txBody>
      </p:sp>
      <p:sp>
        <p:nvSpPr>
          <p:cNvPr id="1331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1331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13318" name="Rectangle 6"/>
          <p:cNvSpPr>
            <a:spLocks noGrp="1" noRot="1" noChangeAspect="1" noChangeArrowheads="1" noTextEdit="1"/>
          </p:cNvSpPr>
          <p:nvPr>
            <p:ph type="sldImg"/>
          </p:nvPr>
        </p:nvSpPr>
        <p:spPr>
          <a:xfrm>
            <a:off x="1150938" y="692150"/>
            <a:ext cx="4556125" cy="3416300"/>
          </a:xfrm>
          <a:ln cap="flat"/>
        </p:spPr>
      </p:sp>
      <p:sp>
        <p:nvSpPr>
          <p:cNvPr id="13319" name="Rectangle 7"/>
          <p:cNvSpPr>
            <a:spLocks noGrp="1" noChangeArrowheads="1"/>
          </p:cNvSpPr>
          <p:nvPr>
            <p:ph type="body" idx="1"/>
          </p:nvPr>
        </p:nvSpPr>
        <p:spPr>
          <a:ln/>
        </p:spPr>
        <p:txBody>
          <a:bodyPr/>
          <a:lstStyle/>
          <a:p>
            <a:endParaRPr lang="en-GB" dirty="0"/>
          </a:p>
        </p:txBody>
      </p:sp>
    </p:spTree>
    <p:extLst>
      <p:ext uri="{BB962C8B-B14F-4D97-AF65-F5344CB8AC3E}">
        <p14:creationId xmlns:p14="http://schemas.microsoft.com/office/powerpoint/2010/main" val="1587741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1741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prstTxWarp prst="textNoShape">
              <a:avLst/>
            </a:prstTxWarp>
          </a:bodyPr>
          <a:lstStyle/>
          <a:p>
            <a:pPr algn="r"/>
            <a:r>
              <a:rPr lang="en-US" sz="1200" dirty="0"/>
              <a:t>7</a:t>
            </a:r>
          </a:p>
        </p:txBody>
      </p:sp>
      <p:sp>
        <p:nvSpPr>
          <p:cNvPr id="1741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1741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17414" name="Rectangle 6"/>
          <p:cNvSpPr>
            <a:spLocks noGrp="1" noRot="1" noChangeAspect="1" noChangeArrowheads="1" noTextEdit="1"/>
          </p:cNvSpPr>
          <p:nvPr>
            <p:ph type="sldImg"/>
          </p:nvPr>
        </p:nvSpPr>
        <p:spPr>
          <a:xfrm>
            <a:off x="1150938" y="692150"/>
            <a:ext cx="4556125" cy="3416300"/>
          </a:xfrm>
          <a:ln cap="flat"/>
        </p:spPr>
      </p:sp>
      <p:sp>
        <p:nvSpPr>
          <p:cNvPr id="17415" name="Rectangle 7"/>
          <p:cNvSpPr>
            <a:spLocks noGrp="1" noChangeArrowheads="1"/>
          </p:cNvSpPr>
          <p:nvPr>
            <p:ph type="body" idx="1"/>
          </p:nvPr>
        </p:nvSpPr>
        <p:spPr>
          <a:ln/>
        </p:spPr>
        <p:txBody>
          <a:bodyPr/>
          <a:lstStyle/>
          <a:p>
            <a:endParaRPr lang="en-GB" dirty="0"/>
          </a:p>
        </p:txBody>
      </p:sp>
    </p:spTree>
    <p:extLst>
      <p:ext uri="{BB962C8B-B14F-4D97-AF65-F5344CB8AC3E}">
        <p14:creationId xmlns:p14="http://schemas.microsoft.com/office/powerpoint/2010/main" val="3815251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2355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prstTxWarp prst="textNoShape">
              <a:avLst/>
            </a:prstTxWarp>
          </a:bodyPr>
          <a:lstStyle/>
          <a:p>
            <a:pPr algn="r"/>
            <a:r>
              <a:rPr lang="en-US" sz="1200" dirty="0"/>
              <a:t>10</a:t>
            </a:r>
          </a:p>
        </p:txBody>
      </p:sp>
      <p:sp>
        <p:nvSpPr>
          <p:cNvPr id="2355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2355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23558" name="Rectangle 6"/>
          <p:cNvSpPr>
            <a:spLocks noGrp="1" noRot="1" noChangeAspect="1" noChangeArrowheads="1" noTextEdit="1"/>
          </p:cNvSpPr>
          <p:nvPr>
            <p:ph type="sldImg"/>
          </p:nvPr>
        </p:nvSpPr>
        <p:spPr>
          <a:xfrm>
            <a:off x="1150938" y="692150"/>
            <a:ext cx="4556125" cy="3416300"/>
          </a:xfrm>
          <a:ln cap="flat"/>
        </p:spPr>
      </p:sp>
      <p:sp>
        <p:nvSpPr>
          <p:cNvPr id="23559" name="Rectangle 7"/>
          <p:cNvSpPr>
            <a:spLocks noGrp="1" noChangeArrowheads="1"/>
          </p:cNvSpPr>
          <p:nvPr>
            <p:ph type="body" idx="1"/>
          </p:nvPr>
        </p:nvSpPr>
        <p:spPr>
          <a:ln/>
        </p:spPr>
        <p:txBody>
          <a:bodyPr/>
          <a:lstStyle/>
          <a:p>
            <a:endParaRPr lang="en-GB" dirty="0"/>
          </a:p>
        </p:txBody>
      </p:sp>
    </p:spTree>
    <p:extLst>
      <p:ext uri="{BB962C8B-B14F-4D97-AF65-F5344CB8AC3E}">
        <p14:creationId xmlns:p14="http://schemas.microsoft.com/office/powerpoint/2010/main" val="1769345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2969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prstTxWarp prst="textNoShape">
              <a:avLst/>
            </a:prstTxWarp>
          </a:bodyPr>
          <a:lstStyle/>
          <a:p>
            <a:pPr algn="r"/>
            <a:r>
              <a:rPr lang="en-US" sz="1200" dirty="0"/>
              <a:t>13</a:t>
            </a:r>
          </a:p>
        </p:txBody>
      </p:sp>
      <p:sp>
        <p:nvSpPr>
          <p:cNvPr id="2970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2970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29702" name="Rectangle 6"/>
          <p:cNvSpPr>
            <a:spLocks noGrp="1" noRot="1" noChangeAspect="1" noChangeArrowheads="1" noTextEdit="1"/>
          </p:cNvSpPr>
          <p:nvPr>
            <p:ph type="sldImg"/>
          </p:nvPr>
        </p:nvSpPr>
        <p:spPr>
          <a:xfrm>
            <a:off x="1150938" y="692150"/>
            <a:ext cx="4556125" cy="3416300"/>
          </a:xfrm>
          <a:ln cap="flat"/>
        </p:spPr>
      </p:sp>
      <p:sp>
        <p:nvSpPr>
          <p:cNvPr id="29703" name="Rectangle 7"/>
          <p:cNvSpPr>
            <a:spLocks noGrp="1" noChangeArrowheads="1"/>
          </p:cNvSpPr>
          <p:nvPr>
            <p:ph type="body" idx="1"/>
          </p:nvPr>
        </p:nvSpPr>
        <p:spPr>
          <a:ln/>
        </p:spPr>
        <p:txBody>
          <a:bodyPr/>
          <a:lstStyle/>
          <a:p>
            <a:endParaRPr lang="en-GB" dirty="0"/>
          </a:p>
        </p:txBody>
      </p:sp>
    </p:spTree>
    <p:extLst>
      <p:ext uri="{BB962C8B-B14F-4D97-AF65-F5344CB8AC3E}">
        <p14:creationId xmlns:p14="http://schemas.microsoft.com/office/powerpoint/2010/main" val="28028294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3379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prstTxWarp prst="textNoShape">
              <a:avLst/>
            </a:prstTxWarp>
          </a:bodyPr>
          <a:lstStyle/>
          <a:p>
            <a:pPr algn="r"/>
            <a:r>
              <a:rPr lang="en-US" sz="1200" dirty="0"/>
              <a:t>15</a:t>
            </a:r>
          </a:p>
        </p:txBody>
      </p:sp>
      <p:sp>
        <p:nvSpPr>
          <p:cNvPr id="3379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3379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33798" name="Rectangle 6"/>
          <p:cNvSpPr>
            <a:spLocks noGrp="1" noRot="1" noChangeAspect="1" noChangeArrowheads="1" noTextEdit="1"/>
          </p:cNvSpPr>
          <p:nvPr>
            <p:ph type="sldImg"/>
          </p:nvPr>
        </p:nvSpPr>
        <p:spPr>
          <a:xfrm>
            <a:off x="1150938" y="692150"/>
            <a:ext cx="4556125" cy="3416300"/>
          </a:xfrm>
          <a:ln cap="flat"/>
        </p:spPr>
      </p:sp>
      <p:sp>
        <p:nvSpPr>
          <p:cNvPr id="33799" name="Rectangle 7"/>
          <p:cNvSpPr>
            <a:spLocks noGrp="1" noChangeArrowheads="1"/>
          </p:cNvSpPr>
          <p:nvPr>
            <p:ph type="body" idx="1"/>
          </p:nvPr>
        </p:nvSpPr>
        <p:spPr>
          <a:ln/>
        </p:spPr>
        <p:txBody>
          <a:bodyPr/>
          <a:lstStyle/>
          <a:p>
            <a:endParaRPr lang="en-GB" dirty="0"/>
          </a:p>
        </p:txBody>
      </p:sp>
    </p:spTree>
    <p:extLst>
      <p:ext uri="{BB962C8B-B14F-4D97-AF65-F5344CB8AC3E}">
        <p14:creationId xmlns:p14="http://schemas.microsoft.com/office/powerpoint/2010/main" val="2139578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3379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prstTxWarp prst="textNoShape">
              <a:avLst/>
            </a:prstTxWarp>
          </a:bodyPr>
          <a:lstStyle/>
          <a:p>
            <a:pPr algn="r"/>
            <a:r>
              <a:rPr lang="en-US" sz="1200" dirty="0"/>
              <a:t>15</a:t>
            </a:r>
          </a:p>
        </p:txBody>
      </p:sp>
      <p:sp>
        <p:nvSpPr>
          <p:cNvPr id="3379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3379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33798" name="Rectangle 6"/>
          <p:cNvSpPr>
            <a:spLocks noGrp="1" noRot="1" noChangeAspect="1" noChangeArrowheads="1" noTextEdit="1"/>
          </p:cNvSpPr>
          <p:nvPr>
            <p:ph type="sldImg"/>
          </p:nvPr>
        </p:nvSpPr>
        <p:spPr>
          <a:xfrm>
            <a:off x="1150938" y="692150"/>
            <a:ext cx="4556125" cy="3416300"/>
          </a:xfrm>
          <a:ln cap="flat"/>
        </p:spPr>
      </p:sp>
      <p:sp>
        <p:nvSpPr>
          <p:cNvPr id="33799" name="Rectangle 7"/>
          <p:cNvSpPr>
            <a:spLocks noGrp="1" noChangeArrowheads="1"/>
          </p:cNvSpPr>
          <p:nvPr>
            <p:ph type="body" idx="1"/>
          </p:nvPr>
        </p:nvSpPr>
        <p:spPr>
          <a:ln/>
        </p:spPr>
        <p:txBody>
          <a:bodyPr/>
          <a:lstStyle/>
          <a:p>
            <a:endParaRPr lang="en-GB" dirty="0"/>
          </a:p>
        </p:txBody>
      </p:sp>
    </p:spTree>
    <p:extLst>
      <p:ext uri="{BB962C8B-B14F-4D97-AF65-F5344CB8AC3E}">
        <p14:creationId xmlns:p14="http://schemas.microsoft.com/office/powerpoint/2010/main" val="11127529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3789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prstTxWarp prst="textNoShape">
              <a:avLst/>
            </a:prstTxWarp>
          </a:bodyPr>
          <a:lstStyle/>
          <a:p>
            <a:pPr algn="r"/>
            <a:r>
              <a:rPr lang="en-US" sz="1200" dirty="0"/>
              <a:t>17</a:t>
            </a:r>
          </a:p>
        </p:txBody>
      </p:sp>
      <p:sp>
        <p:nvSpPr>
          <p:cNvPr id="3789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3789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37894" name="Rectangle 6"/>
          <p:cNvSpPr>
            <a:spLocks noGrp="1" noRot="1" noChangeAspect="1" noChangeArrowheads="1" noTextEdit="1"/>
          </p:cNvSpPr>
          <p:nvPr>
            <p:ph type="sldImg"/>
          </p:nvPr>
        </p:nvSpPr>
        <p:spPr>
          <a:xfrm>
            <a:off x="1150938" y="692150"/>
            <a:ext cx="4556125" cy="3416300"/>
          </a:xfrm>
          <a:ln cap="flat"/>
        </p:spPr>
      </p:sp>
      <p:sp>
        <p:nvSpPr>
          <p:cNvPr id="37895" name="Rectangle 7"/>
          <p:cNvSpPr>
            <a:spLocks noGrp="1" noChangeArrowheads="1"/>
          </p:cNvSpPr>
          <p:nvPr>
            <p:ph type="body" idx="1"/>
          </p:nvPr>
        </p:nvSpPr>
        <p:spPr>
          <a:ln/>
        </p:spPr>
        <p:txBody>
          <a:bodyPr/>
          <a:lstStyle/>
          <a:p>
            <a:endParaRPr lang="en-GB" dirty="0"/>
          </a:p>
        </p:txBody>
      </p:sp>
    </p:spTree>
    <p:extLst>
      <p:ext uri="{BB962C8B-B14F-4D97-AF65-F5344CB8AC3E}">
        <p14:creationId xmlns:p14="http://schemas.microsoft.com/office/powerpoint/2010/main" val="2362373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3993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prstTxWarp prst="textNoShape">
              <a:avLst/>
            </a:prstTxWarp>
          </a:bodyPr>
          <a:lstStyle/>
          <a:p>
            <a:pPr algn="r"/>
            <a:r>
              <a:rPr lang="en-US" sz="1200" dirty="0"/>
              <a:t>18</a:t>
            </a:r>
          </a:p>
        </p:txBody>
      </p:sp>
      <p:sp>
        <p:nvSpPr>
          <p:cNvPr id="3994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3994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39942" name="Rectangle 6"/>
          <p:cNvSpPr>
            <a:spLocks noGrp="1" noRot="1" noChangeAspect="1" noChangeArrowheads="1" noTextEdit="1"/>
          </p:cNvSpPr>
          <p:nvPr>
            <p:ph type="sldImg"/>
          </p:nvPr>
        </p:nvSpPr>
        <p:spPr>
          <a:xfrm>
            <a:off x="1150938" y="692150"/>
            <a:ext cx="4556125" cy="3416300"/>
          </a:xfrm>
          <a:ln cap="flat"/>
        </p:spPr>
      </p:sp>
      <p:sp>
        <p:nvSpPr>
          <p:cNvPr id="39943" name="Rectangle 7"/>
          <p:cNvSpPr>
            <a:spLocks noGrp="1" noChangeArrowheads="1"/>
          </p:cNvSpPr>
          <p:nvPr>
            <p:ph type="body" idx="1"/>
          </p:nvPr>
        </p:nvSpPr>
        <p:spPr>
          <a:ln/>
        </p:spPr>
        <p:txBody>
          <a:bodyPr/>
          <a:lstStyle/>
          <a:p>
            <a:endParaRPr lang="en-GB" dirty="0"/>
          </a:p>
        </p:txBody>
      </p:sp>
    </p:spTree>
    <p:extLst>
      <p:ext uri="{BB962C8B-B14F-4D97-AF65-F5344CB8AC3E}">
        <p14:creationId xmlns:p14="http://schemas.microsoft.com/office/powerpoint/2010/main" val="33038945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419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prstTxWarp prst="textNoShape">
              <a:avLst/>
            </a:prstTxWarp>
          </a:bodyPr>
          <a:lstStyle/>
          <a:p>
            <a:pPr algn="r"/>
            <a:r>
              <a:rPr lang="en-US" sz="1200" dirty="0"/>
              <a:t>19</a:t>
            </a:r>
          </a:p>
        </p:txBody>
      </p:sp>
      <p:sp>
        <p:nvSpPr>
          <p:cNvPr id="419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419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41990" name="Rectangle 6"/>
          <p:cNvSpPr>
            <a:spLocks noGrp="1" noRot="1" noChangeAspect="1" noChangeArrowheads="1" noTextEdit="1"/>
          </p:cNvSpPr>
          <p:nvPr>
            <p:ph type="sldImg"/>
          </p:nvPr>
        </p:nvSpPr>
        <p:spPr>
          <a:xfrm>
            <a:off x="1150938" y="692150"/>
            <a:ext cx="4556125" cy="3416300"/>
          </a:xfrm>
          <a:ln cap="flat"/>
        </p:spPr>
      </p:sp>
      <p:sp>
        <p:nvSpPr>
          <p:cNvPr id="41991" name="Rectangle 7"/>
          <p:cNvSpPr>
            <a:spLocks noGrp="1" noChangeArrowheads="1"/>
          </p:cNvSpPr>
          <p:nvPr>
            <p:ph type="body" idx="1"/>
          </p:nvPr>
        </p:nvSpPr>
        <p:spPr>
          <a:ln/>
        </p:spPr>
        <p:txBody>
          <a:bodyPr/>
          <a:lstStyle/>
          <a:p>
            <a:endParaRPr lang="en-GB" dirty="0"/>
          </a:p>
        </p:txBody>
      </p:sp>
    </p:spTree>
    <p:extLst>
      <p:ext uri="{BB962C8B-B14F-4D97-AF65-F5344CB8AC3E}">
        <p14:creationId xmlns:p14="http://schemas.microsoft.com/office/powerpoint/2010/main" val="1587756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419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prstTxWarp prst="textNoShape">
              <a:avLst/>
            </a:prstTxWarp>
          </a:bodyPr>
          <a:lstStyle/>
          <a:p>
            <a:pPr algn="r"/>
            <a:r>
              <a:rPr lang="en-US" sz="1200" dirty="0"/>
              <a:t>19</a:t>
            </a:r>
          </a:p>
        </p:txBody>
      </p:sp>
      <p:sp>
        <p:nvSpPr>
          <p:cNvPr id="419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419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41990" name="Rectangle 6"/>
          <p:cNvSpPr>
            <a:spLocks noGrp="1" noRot="1" noChangeAspect="1" noChangeArrowheads="1" noTextEdit="1"/>
          </p:cNvSpPr>
          <p:nvPr>
            <p:ph type="sldImg"/>
          </p:nvPr>
        </p:nvSpPr>
        <p:spPr>
          <a:xfrm>
            <a:off x="1150938" y="692150"/>
            <a:ext cx="4556125" cy="3416300"/>
          </a:xfrm>
          <a:ln cap="flat"/>
        </p:spPr>
      </p:sp>
      <p:sp>
        <p:nvSpPr>
          <p:cNvPr id="41991" name="Rectangle 7"/>
          <p:cNvSpPr>
            <a:spLocks noGrp="1" noChangeArrowheads="1"/>
          </p:cNvSpPr>
          <p:nvPr>
            <p:ph type="body" idx="1"/>
          </p:nvPr>
        </p:nvSpPr>
        <p:spPr>
          <a:ln/>
        </p:spPr>
        <p:txBody>
          <a:bodyPr/>
          <a:lstStyle/>
          <a:p>
            <a:endParaRPr lang="en-GB" dirty="0"/>
          </a:p>
        </p:txBody>
      </p:sp>
    </p:spTree>
    <p:extLst>
      <p:ext uri="{BB962C8B-B14F-4D97-AF65-F5344CB8AC3E}">
        <p14:creationId xmlns:p14="http://schemas.microsoft.com/office/powerpoint/2010/main" val="1530294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4719975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4608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prstTxWarp prst="textNoShape">
              <a:avLst/>
            </a:prstTxWarp>
          </a:bodyPr>
          <a:lstStyle/>
          <a:p>
            <a:pPr algn="r"/>
            <a:r>
              <a:rPr lang="en-US" sz="1200" dirty="0"/>
              <a:t>21</a:t>
            </a:r>
          </a:p>
        </p:txBody>
      </p:sp>
      <p:sp>
        <p:nvSpPr>
          <p:cNvPr id="4608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4608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46086" name="Rectangle 6"/>
          <p:cNvSpPr>
            <a:spLocks noGrp="1" noRot="1" noChangeAspect="1" noChangeArrowheads="1" noTextEdit="1"/>
          </p:cNvSpPr>
          <p:nvPr>
            <p:ph type="sldImg"/>
          </p:nvPr>
        </p:nvSpPr>
        <p:spPr>
          <a:xfrm>
            <a:off x="1150938" y="692150"/>
            <a:ext cx="4556125" cy="3416300"/>
          </a:xfrm>
          <a:ln cap="flat"/>
        </p:spPr>
      </p:sp>
      <p:sp>
        <p:nvSpPr>
          <p:cNvPr id="46087" name="Rectangle 7"/>
          <p:cNvSpPr>
            <a:spLocks noGrp="1" noChangeArrowheads="1"/>
          </p:cNvSpPr>
          <p:nvPr>
            <p:ph type="body" idx="1"/>
          </p:nvPr>
        </p:nvSpPr>
        <p:spPr>
          <a:ln/>
        </p:spPr>
        <p:txBody>
          <a:bodyPr/>
          <a:lstStyle/>
          <a:p>
            <a:endParaRPr lang="en-GB" dirty="0"/>
          </a:p>
        </p:txBody>
      </p:sp>
    </p:spTree>
    <p:extLst>
      <p:ext uri="{BB962C8B-B14F-4D97-AF65-F5344CB8AC3E}">
        <p14:creationId xmlns:p14="http://schemas.microsoft.com/office/powerpoint/2010/main" val="2763002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6582113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1150938" y="692150"/>
            <a:ext cx="4556125" cy="3416300"/>
          </a:xfrm>
          <a:ln/>
        </p:spPr>
      </p:sp>
      <p:sp>
        <p:nvSpPr>
          <p:cNvPr id="11161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1654005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4345607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6684433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8341943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9683815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2727756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4453456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680660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7836846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0566786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9771275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7957909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6397650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8811325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0970066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4383001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692825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199948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283347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965889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616272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921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prstTxWarp prst="textNoShape">
              <a:avLst/>
            </a:prstTxWarp>
          </a:bodyPr>
          <a:lstStyle/>
          <a:p>
            <a:pPr algn="r"/>
            <a:r>
              <a:rPr lang="en-US" sz="1200" dirty="0"/>
              <a:t>3</a:t>
            </a:r>
          </a:p>
        </p:txBody>
      </p:sp>
      <p:sp>
        <p:nvSpPr>
          <p:cNvPr id="922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922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9222" name="Rectangle 6"/>
          <p:cNvSpPr>
            <a:spLocks noGrp="1" noRot="1" noChangeAspect="1" noChangeArrowheads="1" noTextEdit="1"/>
          </p:cNvSpPr>
          <p:nvPr>
            <p:ph type="sldImg"/>
          </p:nvPr>
        </p:nvSpPr>
        <p:spPr>
          <a:xfrm>
            <a:off x="1150938" y="692150"/>
            <a:ext cx="4556125" cy="3416300"/>
          </a:xfrm>
          <a:ln cap="flat"/>
        </p:spPr>
      </p:sp>
      <p:sp>
        <p:nvSpPr>
          <p:cNvPr id="9223" name="Rectangle 7"/>
          <p:cNvSpPr>
            <a:spLocks noGrp="1" noChangeArrowheads="1"/>
          </p:cNvSpPr>
          <p:nvPr>
            <p:ph type="body" idx="1"/>
          </p:nvPr>
        </p:nvSpPr>
        <p:spPr>
          <a:ln/>
        </p:spPr>
        <p:txBody>
          <a:bodyPr/>
          <a:lstStyle/>
          <a:p>
            <a:endParaRPr lang="en-GB" dirty="0"/>
          </a:p>
        </p:txBody>
      </p:sp>
    </p:spTree>
    <p:extLst>
      <p:ext uri="{BB962C8B-B14F-4D97-AF65-F5344CB8AC3E}">
        <p14:creationId xmlns:p14="http://schemas.microsoft.com/office/powerpoint/2010/main" val="1194155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921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prstTxWarp prst="textNoShape">
              <a:avLst/>
            </a:prstTxWarp>
          </a:bodyPr>
          <a:lstStyle/>
          <a:p>
            <a:pPr algn="r"/>
            <a:r>
              <a:rPr lang="en-US" sz="1200" dirty="0"/>
              <a:t>3</a:t>
            </a:r>
          </a:p>
        </p:txBody>
      </p:sp>
      <p:sp>
        <p:nvSpPr>
          <p:cNvPr id="922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922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9222" name="Rectangle 6"/>
          <p:cNvSpPr>
            <a:spLocks noGrp="1" noRot="1" noChangeAspect="1" noChangeArrowheads="1" noTextEdit="1"/>
          </p:cNvSpPr>
          <p:nvPr>
            <p:ph type="sldImg"/>
          </p:nvPr>
        </p:nvSpPr>
        <p:spPr>
          <a:xfrm>
            <a:off x="1150938" y="692150"/>
            <a:ext cx="4556125" cy="3416300"/>
          </a:xfrm>
          <a:ln cap="flat"/>
        </p:spPr>
      </p:sp>
      <p:sp>
        <p:nvSpPr>
          <p:cNvPr id="9223" name="Rectangle 7"/>
          <p:cNvSpPr>
            <a:spLocks noGrp="1" noChangeArrowheads="1"/>
          </p:cNvSpPr>
          <p:nvPr>
            <p:ph type="body" idx="1"/>
          </p:nvPr>
        </p:nvSpPr>
        <p:spPr>
          <a:ln/>
        </p:spPr>
        <p:txBody>
          <a:bodyPr/>
          <a:lstStyle/>
          <a:p>
            <a:endParaRPr lang="en-GB" dirty="0"/>
          </a:p>
        </p:txBody>
      </p:sp>
    </p:spTree>
    <p:extLst>
      <p:ext uri="{BB962C8B-B14F-4D97-AF65-F5344CB8AC3E}">
        <p14:creationId xmlns:p14="http://schemas.microsoft.com/office/powerpoint/2010/main" val="5402185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C34DC5B-B326-44FB-829E-99E7B1975E4C}" type="datetime1">
              <a:rPr lang="en-US" smtClean="0"/>
              <a:t>2/20/2022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7195EAB-24FB-45D8-9A26-81B7057CA528}"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048A81AF-98E6-4423-BE3F-4E1E0A21D5C0}" type="datetime1">
              <a:rPr lang="en-US" smtClean="0"/>
              <a:t>2/20/2022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0B1412EE-F118-4D19-AC39-7F888CEF5289}" type="datetime1">
              <a:rPr lang="en-US" smtClean="0"/>
              <a:t>2/20/2022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D6BD7D5-08ED-4479-959F-66AA537DAC97}" type="datetime1">
              <a:rPr lang="en-US" smtClean="0"/>
              <a:t>2/20/2022</a:t>
            </a:fld>
            <a:endParaRPr/>
          </a:p>
        </p:txBody>
      </p:sp>
      <p:sp>
        <p:nvSpPr>
          <p:cNvPr id="6" name="Footer Placeholder 5"/>
          <p:cNvSpPr>
            <a:spLocks noGrp="1"/>
          </p:cNvSpPr>
          <p:nvPr>
            <p:ph type="ftr" sz="quarter" idx="11"/>
          </p:nvPr>
        </p:nvSpPr>
        <p:spPr/>
        <p:txBody>
          <a:bodyPr/>
          <a:lstStyle/>
          <a:p>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8AF02B71-8991-4516-A01E-F1A9ACD28BDC}" type="slidenum">
              <a:rPr/>
              <a:pPr/>
              <a:t>‹#›</a:t>
            </a:fld>
            <a:endParaRPr/>
          </a:p>
        </p:txBody>
      </p:sp>
    </p:spTree>
    <p:extLst>
      <p:ext uri="{BB962C8B-B14F-4D97-AF65-F5344CB8AC3E}">
        <p14:creationId xmlns:p14="http://schemas.microsoft.com/office/powerpoint/2010/main" val="3757512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B444C116-0347-4D08-A509-633EB6EF13E0}" type="datetime1">
              <a:rPr lang="en-US" smtClean="0"/>
              <a:t>2/20/2022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cxnSp>
        <p:nvCxnSpPr>
          <p:cNvPr id="8" name="Straight Connector 7"/>
          <p:cNvCxnSpPr/>
          <p:nvPr userDrawn="1"/>
        </p:nvCxnSpPr>
        <p:spPr>
          <a:xfrm>
            <a:off x="467544" y="1340768"/>
            <a:ext cx="820891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eaLnBrk="1" latinLnBrk="0" hangingPunct="1"/>
            <a:fld id="{1BBBFC7E-6A35-4095-894E-EF2D8DB63E8A}" type="datetime1">
              <a:rPr lang="en-US" smtClean="0"/>
              <a:t>2/20/2022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EA35EAE2-5FA8-46FA-8176-BC81067B59E3}" type="datetime1">
              <a:rPr lang="en-US" smtClean="0"/>
              <a:t>2/20/2022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eaLnBrk="1" latinLnBrk="0" hangingPunct="1"/>
            <a:fld id="{91B47D73-1CAB-4D22-B34C-647CE0BC60C0}" type="datetime1">
              <a:rPr lang="en-US" smtClean="0"/>
              <a:t>2/20/2022</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eaLnBrk="1" latinLnBrk="0" hangingPunct="1"/>
            <a:fld id="{A736C643-5D8D-4EEA-AD51-D8F625F3041D}" type="datetime1">
              <a:rPr lang="en-US" smtClean="0"/>
              <a:t>2/20/2022</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eaLnBrk="1" latinLnBrk="0" hangingPunct="1"/>
            <a:fld id="{D94DB4EB-812B-4707-995A-500BEC7B72D4}" type="datetime1">
              <a:rPr lang="en-US" smtClean="0"/>
              <a:t>2/20/2022</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eaLnBrk="1" latinLnBrk="0" hangingPunct="1"/>
            <a:fld id="{5E5AEA65-057B-4859-B261-0A2D56E073B2}" type="datetime1">
              <a:rPr lang="en-US" smtClean="0"/>
              <a:t>2/20/2022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eaLnBrk="1" latinLnBrk="0" hangingPunct="1"/>
            <a:fld id="{24F48771-8946-4136-8E47-EB1CE83C81F5}" type="datetime1">
              <a:rPr lang="en-US" smtClean="0"/>
              <a:t>2/20/2022</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eaLnBrk="1" latinLnBrk="0" hangingPunct="1"/>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eaLnBrk="1" latinLnBrk="0" hangingPunct="1"/>
            <a:fld id="{1DD51296-DC07-409A-84E4-20BF113617D1}" type="datetime1">
              <a:rPr lang="en-US" smtClean="0"/>
              <a:t>2/20/2022</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eaLnBrk="1" latinLnBrk="0" hangingPunct="1"/>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d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ctrTitle"/>
          </p:nvPr>
        </p:nvSpPr>
        <p:spPr>
          <a:xfrm>
            <a:off x="36512" y="1628800"/>
            <a:ext cx="9071992" cy="648072"/>
          </a:xfrm>
        </p:spPr>
        <p:txBody>
          <a:bodyPr>
            <a:noAutofit/>
          </a:bodyPr>
          <a:lstStyle/>
          <a:p>
            <a:pPr algn="ctr"/>
            <a:r>
              <a:rPr lang="en-US" sz="2800" b="1" dirty="0" smtClean="0">
                <a:ln w="12700">
                  <a:solidFill>
                    <a:schemeClr val="tx2">
                      <a:satMod val="155000"/>
                    </a:schemeClr>
                  </a:solidFill>
                  <a:prstDash val="solid"/>
                </a:ln>
                <a:solidFill>
                  <a:schemeClr val="tx1"/>
                </a:solidFill>
                <a:effectLst/>
              </a:rPr>
              <a:t>Architecture and Hardware (</a:t>
            </a:r>
            <a:r>
              <a:rPr lang="tr-TR" sz="2800" dirty="0">
                <a:ln w="12700">
                  <a:solidFill>
                    <a:schemeClr val="tx2">
                      <a:satMod val="155000"/>
                    </a:schemeClr>
                  </a:solidFill>
                  <a:prstDash val="solid"/>
                </a:ln>
                <a:solidFill>
                  <a:schemeClr val="tx1"/>
                </a:solidFill>
                <a:effectLst/>
              </a:rPr>
              <a:t>ITEC5</a:t>
            </a:r>
            <a:r>
              <a:rPr lang="en-US" sz="2800" dirty="0">
                <a:ln w="12700">
                  <a:solidFill>
                    <a:schemeClr val="tx2">
                      <a:satMod val="155000"/>
                    </a:schemeClr>
                  </a:solidFill>
                  <a:prstDash val="solid"/>
                </a:ln>
                <a:solidFill>
                  <a:schemeClr val="tx1"/>
                </a:solidFill>
                <a:effectLst/>
              </a:rPr>
              <a:t>82</a:t>
            </a:r>
            <a:r>
              <a:rPr lang="tr-TR" sz="2800" dirty="0">
                <a:ln w="12700">
                  <a:solidFill>
                    <a:schemeClr val="tx2">
                      <a:satMod val="155000"/>
                    </a:schemeClr>
                  </a:solidFill>
                  <a:prstDash val="solid"/>
                </a:ln>
                <a:solidFill>
                  <a:schemeClr val="tx1"/>
                </a:solidFill>
                <a:effectLst/>
              </a:rPr>
              <a:t> </a:t>
            </a:r>
            <a:r>
              <a:rPr lang="en-US" sz="2800" dirty="0" smtClean="0">
                <a:ln w="12700">
                  <a:solidFill>
                    <a:schemeClr val="tx2">
                      <a:satMod val="155000"/>
                    </a:schemeClr>
                  </a:solidFill>
                  <a:prstDash val="solid"/>
                </a:ln>
                <a:solidFill>
                  <a:schemeClr val="tx1"/>
                </a:solidFill>
                <a:effectLst/>
              </a:rPr>
              <a:t>)</a:t>
            </a:r>
            <a:endParaRPr lang="tr-TR" sz="2800" b="1" dirty="0">
              <a:ln w="12700">
                <a:solidFill>
                  <a:schemeClr val="tx2">
                    <a:satMod val="155000"/>
                  </a:schemeClr>
                </a:solidFill>
                <a:prstDash val="solid"/>
              </a:ln>
              <a:solidFill>
                <a:schemeClr val="tx1"/>
              </a:solidFill>
              <a:effectLst/>
            </a:endParaRPr>
          </a:p>
        </p:txBody>
      </p:sp>
      <p:sp>
        <p:nvSpPr>
          <p:cNvPr id="8" name="Subtitle 1"/>
          <p:cNvSpPr txBox="1">
            <a:spLocks/>
          </p:cNvSpPr>
          <p:nvPr/>
        </p:nvSpPr>
        <p:spPr>
          <a:xfrm>
            <a:off x="0" y="4293096"/>
            <a:ext cx="9144000" cy="792088"/>
          </a:xfrm>
          <a:prstGeom prst="rect">
            <a:avLst/>
          </a:prstGeom>
        </p:spPr>
        <p:txBody>
          <a:bodyPr vert="horz" lIns="45720" rIns="45720">
            <a:no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ctr"/>
            <a:r>
              <a:rPr lang="en-US" sz="2400" b="1" dirty="0">
                <a:solidFill>
                  <a:srgbClr val="FF0000"/>
                </a:solidFill>
              </a:rPr>
              <a:t>Chapter </a:t>
            </a:r>
            <a:r>
              <a:rPr lang="en-US" sz="2400" b="1" dirty="0" smtClean="0">
                <a:solidFill>
                  <a:srgbClr val="FF0000"/>
                </a:solidFill>
              </a:rPr>
              <a:t>1</a:t>
            </a:r>
            <a:r>
              <a:rPr lang="tr-TR" sz="2400" b="1" smtClean="0">
                <a:solidFill>
                  <a:srgbClr val="FF0000"/>
                </a:solidFill>
              </a:rPr>
              <a:t>3</a:t>
            </a:r>
            <a:endParaRPr lang="en-US" sz="2400" b="1" dirty="0">
              <a:solidFill>
                <a:srgbClr val="FF0000"/>
              </a:solidFill>
            </a:endParaRPr>
          </a:p>
          <a:p>
            <a:pPr algn="ctr"/>
            <a:r>
              <a:rPr lang="en-US" sz="2400" b="1" dirty="0">
                <a:solidFill>
                  <a:srgbClr val="FF0000"/>
                </a:solidFill>
              </a:rPr>
              <a:t>Instruction Sets</a:t>
            </a:r>
            <a:r>
              <a:rPr lang="en-US" sz="2400" b="1" dirty="0" smtClean="0">
                <a:solidFill>
                  <a:srgbClr val="FF0000"/>
                </a:solidFill>
              </a:rPr>
              <a:t>: </a:t>
            </a:r>
            <a:r>
              <a:rPr lang="en-US" sz="2400" b="1" dirty="0">
                <a:solidFill>
                  <a:srgbClr val="FF0000"/>
                </a:solidFill>
              </a:rPr>
              <a:t>Addressing Modes and Formats</a:t>
            </a:r>
          </a:p>
        </p:txBody>
      </p:sp>
      <p:sp>
        <p:nvSpPr>
          <p:cNvPr id="9" name="TextBox 8"/>
          <p:cNvSpPr txBox="1"/>
          <p:nvPr/>
        </p:nvSpPr>
        <p:spPr>
          <a:xfrm>
            <a:off x="611560" y="332656"/>
            <a:ext cx="8460432" cy="1200329"/>
          </a:xfrm>
          <a:prstGeom prst="rect">
            <a:avLst/>
          </a:prstGeom>
          <a:noFill/>
        </p:spPr>
        <p:txBody>
          <a:bodyPr wrap="square" rtlCol="0">
            <a:spAutoFit/>
          </a:bodyPr>
          <a:lstStyle/>
          <a:p>
            <a:pPr algn="ctr"/>
            <a:r>
              <a:rPr lang="tr-TR" dirty="0" smtClean="0">
                <a:ln w="12700">
                  <a:solidFill>
                    <a:schemeClr val="tx2">
                      <a:satMod val="155000"/>
                    </a:schemeClr>
                  </a:solidFill>
                  <a:prstDash val="solid"/>
                </a:ln>
              </a:rPr>
              <a:t>Eastern Mediterranean University</a:t>
            </a:r>
          </a:p>
          <a:p>
            <a:pPr algn="ctr"/>
            <a:r>
              <a:rPr lang="tr-TR" dirty="0" smtClean="0">
                <a:ln w="12700">
                  <a:solidFill>
                    <a:schemeClr val="tx2">
                      <a:satMod val="155000"/>
                    </a:schemeClr>
                  </a:solidFill>
                  <a:prstDash val="solid"/>
                </a:ln>
              </a:rPr>
              <a:t>School of Computing and Technology</a:t>
            </a:r>
          </a:p>
          <a:p>
            <a:pPr algn="ctr"/>
            <a:r>
              <a:rPr lang="tr-TR" dirty="0" smtClean="0">
                <a:ln w="12700">
                  <a:solidFill>
                    <a:schemeClr val="tx2">
                      <a:satMod val="155000"/>
                    </a:schemeClr>
                  </a:solidFill>
                  <a:prstDash val="solid"/>
                </a:ln>
              </a:rPr>
              <a:t>Master </a:t>
            </a:r>
            <a:r>
              <a:rPr lang="tr-TR" smtClean="0">
                <a:ln w="12700">
                  <a:solidFill>
                    <a:schemeClr val="tx2">
                      <a:satMod val="155000"/>
                    </a:schemeClr>
                  </a:solidFill>
                  <a:prstDash val="solid"/>
                </a:ln>
              </a:rPr>
              <a:t>of  Technology</a:t>
            </a:r>
            <a:endParaRPr lang="tr-TR" dirty="0">
              <a:ln w="12700">
                <a:solidFill>
                  <a:schemeClr val="tx2">
                    <a:satMod val="155000"/>
                  </a:schemeClr>
                </a:solidFill>
                <a:prstDash val="solid"/>
              </a:ln>
            </a:endParaRPr>
          </a:p>
        </p:txBody>
      </p:sp>
      <p:pic>
        <p:nvPicPr>
          <p:cNvPr id="10" name="Picture 9" descr="emu_3d_300x293_72dpi.gif"/>
          <p:cNvPicPr>
            <a:picLocks noChangeAspect="1"/>
          </p:cNvPicPr>
          <p:nvPr/>
        </p:nvPicPr>
        <p:blipFill>
          <a:blip r:embed="rId3" cstate="print"/>
          <a:stretch>
            <a:fillRect/>
          </a:stretch>
        </p:blipFill>
        <p:spPr>
          <a:xfrm>
            <a:off x="1158378" y="332656"/>
            <a:ext cx="1253382" cy="1224136"/>
          </a:xfrm>
          <a:prstGeom prst="rect">
            <a:avLst/>
          </a:prstGeom>
        </p:spPr>
      </p:pic>
      <p:pic>
        <p:nvPicPr>
          <p:cNvPr id="2050" name="Picture 2" descr="http://sct.emu.edu.tr/courses/mtit/itec582/userfiles/images/hardwar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3281" y="2287375"/>
            <a:ext cx="1861705" cy="18617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431800" y="6229350"/>
            <a:ext cx="19050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8195" name="Rectangle 3"/>
          <p:cNvSpPr>
            <a:spLocks noChangeArrowheads="1"/>
          </p:cNvSpPr>
          <p:nvPr/>
        </p:nvSpPr>
        <p:spPr bwMode="auto">
          <a:xfrm>
            <a:off x="3124200" y="6229350"/>
            <a:ext cx="28956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8199" name="Rectangle 7"/>
          <p:cNvSpPr>
            <a:spLocks noGrp="1" noChangeArrowheads="1"/>
          </p:cNvSpPr>
          <p:nvPr>
            <p:ph idx="1"/>
          </p:nvPr>
        </p:nvSpPr>
        <p:spPr/>
        <p:txBody>
          <a:bodyPr>
            <a:normAutofit fontScale="92500"/>
          </a:bodyPr>
          <a:lstStyle/>
          <a:p>
            <a:r>
              <a:rPr lang="en-US" dirty="0" smtClean="0"/>
              <a:t>Simplest form of addressing</a:t>
            </a:r>
            <a:r>
              <a:rPr lang="tr-TR" dirty="0" smtClean="0"/>
              <a:t>, </a:t>
            </a:r>
            <a:r>
              <a:rPr lang="tr-TR" dirty="0" smtClean="0">
                <a:solidFill>
                  <a:srgbClr val="FF0000"/>
                </a:solidFill>
              </a:rPr>
              <a:t>the operand value is present</a:t>
            </a:r>
            <a:r>
              <a:rPr lang="tr-TR" b="1" dirty="0" smtClean="0">
                <a:solidFill>
                  <a:srgbClr val="FF0000"/>
                </a:solidFill>
              </a:rPr>
              <a:t> </a:t>
            </a:r>
            <a:r>
              <a:rPr lang="tr-TR" dirty="0" smtClean="0">
                <a:solidFill>
                  <a:srgbClr val="FF0000"/>
                </a:solidFill>
              </a:rPr>
              <a:t>in the instruction</a:t>
            </a:r>
            <a:endParaRPr lang="en-US" dirty="0" smtClean="0">
              <a:solidFill>
                <a:srgbClr val="FF0000"/>
              </a:solidFill>
            </a:endParaRPr>
          </a:p>
          <a:p>
            <a:pPr algn="ctr"/>
            <a:r>
              <a:rPr lang="en-US" dirty="0" smtClean="0"/>
              <a:t>Operand=</a:t>
            </a:r>
            <a:r>
              <a:rPr lang="tr-TR" dirty="0" smtClean="0"/>
              <a:t> </a:t>
            </a:r>
            <a:r>
              <a:rPr lang="en-US" dirty="0" smtClean="0"/>
              <a:t>A</a:t>
            </a:r>
          </a:p>
          <a:p>
            <a:r>
              <a:rPr lang="tr-TR" sz="2800" b="1" dirty="0" smtClean="0"/>
              <a:t>where </a:t>
            </a:r>
            <a:r>
              <a:rPr lang="en-US" sz="2800" b="1" dirty="0" smtClean="0"/>
              <a:t>A</a:t>
            </a:r>
            <a:r>
              <a:rPr lang="tr-TR" sz="2800" b="1" dirty="0" smtClean="0"/>
              <a:t> </a:t>
            </a:r>
            <a:r>
              <a:rPr lang="en-US" sz="2800" dirty="0" smtClean="0"/>
              <a:t>=</a:t>
            </a:r>
            <a:r>
              <a:rPr lang="tr-TR" sz="2800" dirty="0" smtClean="0"/>
              <a:t> </a:t>
            </a:r>
            <a:r>
              <a:rPr lang="en-US" sz="2800" dirty="0" smtClean="0"/>
              <a:t>contents </a:t>
            </a:r>
            <a:r>
              <a:rPr lang="en-US" sz="2800" dirty="0"/>
              <a:t>of an address field in the instruction</a:t>
            </a:r>
          </a:p>
          <a:p>
            <a:endParaRPr lang="en-US" dirty="0" smtClean="0"/>
          </a:p>
          <a:p>
            <a:r>
              <a:rPr lang="en-US" dirty="0" smtClean="0"/>
              <a:t>This mode can be used to define and </a:t>
            </a:r>
            <a:r>
              <a:rPr lang="en-US" dirty="0" smtClean="0">
                <a:solidFill>
                  <a:srgbClr val="FF0000"/>
                </a:solidFill>
              </a:rPr>
              <a:t>use constants </a:t>
            </a:r>
            <a:r>
              <a:rPr lang="en-US" dirty="0" smtClean="0"/>
              <a:t>or </a:t>
            </a:r>
            <a:r>
              <a:rPr lang="en-US" dirty="0" smtClean="0">
                <a:solidFill>
                  <a:srgbClr val="FF0000"/>
                </a:solidFill>
              </a:rPr>
              <a:t>set initial values of variables</a:t>
            </a:r>
          </a:p>
          <a:p>
            <a:pPr lvl="1"/>
            <a:r>
              <a:rPr lang="en-US" dirty="0" smtClean="0"/>
              <a:t>Typically the number will be </a:t>
            </a:r>
            <a:r>
              <a:rPr lang="en-US" dirty="0" smtClean="0">
                <a:solidFill>
                  <a:srgbClr val="FF0000"/>
                </a:solidFill>
              </a:rPr>
              <a:t>stored in twos complement form</a:t>
            </a:r>
          </a:p>
          <a:p>
            <a:pPr lvl="1"/>
            <a:r>
              <a:rPr lang="en-US" dirty="0" smtClean="0"/>
              <a:t>The leftmost bit of the operand field is used as a sign bit</a:t>
            </a:r>
          </a:p>
        </p:txBody>
      </p:sp>
      <p:sp>
        <p:nvSpPr>
          <p:cNvPr id="8198" name="Rectangle 6"/>
          <p:cNvSpPr>
            <a:spLocks noGrp="1" noChangeArrowheads="1"/>
          </p:cNvSpPr>
          <p:nvPr>
            <p:ph type="title"/>
          </p:nvPr>
        </p:nvSpPr>
        <p:spPr/>
        <p:txBody>
          <a:bodyPr/>
          <a:lstStyle/>
          <a:p>
            <a:r>
              <a:rPr lang="tr-TR" dirty="0" smtClean="0">
                <a:solidFill>
                  <a:srgbClr val="FF0000"/>
                </a:solidFill>
                <a:effectLst>
                  <a:outerShdw blurRad="38100" dist="38100" dir="2700000" algn="tl">
                    <a:srgbClr val="000000">
                      <a:alpha val="43137"/>
                    </a:srgbClr>
                  </a:outerShdw>
                </a:effectLst>
              </a:rPr>
              <a:t>(a) </a:t>
            </a:r>
            <a:r>
              <a:rPr lang="en-US" dirty="0" smtClean="0">
                <a:solidFill>
                  <a:srgbClr val="FF0000"/>
                </a:solidFill>
                <a:effectLst>
                  <a:outerShdw blurRad="38100" dist="38100" dir="2700000" algn="tl">
                    <a:srgbClr val="000000">
                      <a:alpha val="43137"/>
                    </a:srgbClr>
                  </a:outerShdw>
                </a:effectLst>
              </a:rPr>
              <a:t>Immediate </a:t>
            </a:r>
            <a:r>
              <a:rPr lang="en-US" dirty="0">
                <a:solidFill>
                  <a:srgbClr val="FF0000"/>
                </a:solidFill>
                <a:effectLst>
                  <a:outerShdw blurRad="38100" dist="38100" dir="2700000" algn="tl">
                    <a:srgbClr val="000000">
                      <a:alpha val="43137"/>
                    </a:srgbClr>
                  </a:outerShdw>
                </a:effectLst>
              </a:rPr>
              <a:t>Addressing</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10</a:t>
            </a:fld>
            <a:endParaRPr kumimoji="0" lang="en-US"/>
          </a:p>
        </p:txBody>
      </p:sp>
    </p:spTree>
    <p:extLst>
      <p:ext uri="{BB962C8B-B14F-4D97-AF65-F5344CB8AC3E}">
        <p14:creationId xmlns:p14="http://schemas.microsoft.com/office/powerpoint/2010/main" val="2582926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11</a:t>
            </a:fld>
            <a:endParaRPr kumimoji="0" lang="en-US"/>
          </a:p>
        </p:txBody>
      </p:sp>
      <p:sp>
        <p:nvSpPr>
          <p:cNvPr id="3" name="Rectangle 7"/>
          <p:cNvSpPr txBox="1">
            <a:spLocks noChangeArrowheads="1"/>
          </p:cNvSpPr>
          <p:nvPr/>
        </p:nvSpPr>
        <p:spPr>
          <a:xfrm>
            <a:off x="651352" y="404664"/>
            <a:ext cx="8178800" cy="5638800"/>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fontAlgn="auto"/>
            <a:r>
              <a:rPr lang="en-US" altLang="en-US" dirty="0" smtClean="0"/>
              <a:t>Operand is part of instruction</a:t>
            </a:r>
          </a:p>
          <a:p>
            <a:pPr fontAlgn="auto"/>
            <a:r>
              <a:rPr lang="en-US" altLang="en-US" dirty="0" smtClean="0"/>
              <a:t>Operand = address field</a:t>
            </a:r>
          </a:p>
          <a:p>
            <a:pPr fontAlgn="auto"/>
            <a:r>
              <a:rPr lang="en-US" altLang="en-US" dirty="0" smtClean="0">
                <a:solidFill>
                  <a:srgbClr val="FF0000"/>
                </a:solidFill>
              </a:rPr>
              <a:t>e.g. ADD 5</a:t>
            </a:r>
          </a:p>
          <a:p>
            <a:pPr lvl="1" fontAlgn="auto">
              <a:lnSpc>
                <a:spcPct val="150000"/>
              </a:lnSpc>
              <a:spcAft>
                <a:spcPts val="0"/>
              </a:spcAft>
            </a:pPr>
            <a:r>
              <a:rPr lang="en-US" altLang="en-US" dirty="0" smtClean="0"/>
              <a:t>Add 5 to contents of accumulator</a:t>
            </a:r>
          </a:p>
          <a:p>
            <a:pPr lvl="1" fontAlgn="auto">
              <a:lnSpc>
                <a:spcPct val="150000"/>
              </a:lnSpc>
              <a:spcAft>
                <a:spcPts val="0"/>
              </a:spcAft>
            </a:pPr>
            <a:r>
              <a:rPr lang="en-US" altLang="en-US" dirty="0" smtClean="0"/>
              <a:t>5 is operand</a:t>
            </a:r>
            <a:endParaRPr lang="tr-TR" altLang="en-US" dirty="0" smtClean="0"/>
          </a:p>
          <a:p>
            <a:pPr lvl="1" fontAlgn="auto">
              <a:lnSpc>
                <a:spcPct val="150000"/>
              </a:lnSpc>
              <a:spcAft>
                <a:spcPts val="0"/>
              </a:spcAft>
            </a:pPr>
            <a:r>
              <a:rPr lang="tr-TR" altLang="en-US" dirty="0" smtClean="0">
                <a:solidFill>
                  <a:srgbClr val="FF0000"/>
                </a:solidFill>
              </a:rPr>
              <a:t>MOV AL, 35 H </a:t>
            </a:r>
            <a:r>
              <a:rPr lang="tr-TR" altLang="en-US" dirty="0" smtClean="0"/>
              <a:t>( move the data 35H into AL register)</a:t>
            </a:r>
            <a:endParaRPr lang="en-US" altLang="en-US" dirty="0" smtClean="0"/>
          </a:p>
        </p:txBody>
      </p:sp>
      <p:grpSp>
        <p:nvGrpSpPr>
          <p:cNvPr id="8" name="Group 7"/>
          <p:cNvGrpSpPr/>
          <p:nvPr/>
        </p:nvGrpSpPr>
        <p:grpSpPr>
          <a:xfrm>
            <a:off x="1763688" y="3573016"/>
            <a:ext cx="4799012" cy="1062037"/>
            <a:chOff x="1677988" y="1830388"/>
            <a:chExt cx="4799012" cy="1062037"/>
          </a:xfrm>
        </p:grpSpPr>
        <p:grpSp>
          <p:nvGrpSpPr>
            <p:cNvPr id="9" name="Group 1031"/>
            <p:cNvGrpSpPr>
              <a:grpSpLocks/>
            </p:cNvGrpSpPr>
            <p:nvPr/>
          </p:nvGrpSpPr>
          <p:grpSpPr bwMode="auto">
            <a:xfrm>
              <a:off x="1754188" y="2287588"/>
              <a:ext cx="4722812" cy="604837"/>
              <a:chOff x="1105" y="1441"/>
              <a:chExt cx="2975" cy="381"/>
            </a:xfrm>
          </p:grpSpPr>
          <p:sp>
            <p:nvSpPr>
              <p:cNvPr id="13" name="Rectangle 1029"/>
              <p:cNvSpPr>
                <a:spLocks noChangeArrowheads="1"/>
              </p:cNvSpPr>
              <p:nvPr/>
            </p:nvSpPr>
            <p:spPr bwMode="auto">
              <a:xfrm>
                <a:off x="1105" y="1441"/>
                <a:ext cx="2975" cy="38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1030"/>
              <p:cNvSpPr>
                <a:spLocks noChangeShapeType="1"/>
              </p:cNvSpPr>
              <p:nvPr/>
            </p:nvSpPr>
            <p:spPr bwMode="auto">
              <a:xfrm>
                <a:off x="1729" y="1446"/>
                <a:ext cx="0" cy="3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 name="Rectangle 1032"/>
            <p:cNvSpPr>
              <a:spLocks noChangeArrowheads="1"/>
            </p:cNvSpPr>
            <p:nvPr/>
          </p:nvSpPr>
          <p:spPr bwMode="auto">
            <a:xfrm>
              <a:off x="3887788" y="2363788"/>
              <a:ext cx="12303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dirty="0"/>
                <a:t>Operand</a:t>
              </a:r>
            </a:p>
          </p:txBody>
        </p:sp>
        <p:sp>
          <p:nvSpPr>
            <p:cNvPr id="11" name="Rectangle 1033"/>
            <p:cNvSpPr>
              <a:spLocks noChangeArrowheads="1"/>
            </p:cNvSpPr>
            <p:nvPr/>
          </p:nvSpPr>
          <p:spPr bwMode="auto">
            <a:xfrm>
              <a:off x="1677988" y="2363788"/>
              <a:ext cx="11287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dirty="0"/>
                <a:t>Opcode</a:t>
              </a:r>
            </a:p>
          </p:txBody>
        </p:sp>
        <p:sp>
          <p:nvSpPr>
            <p:cNvPr id="12" name="Rectangle 1034"/>
            <p:cNvSpPr>
              <a:spLocks noChangeArrowheads="1"/>
            </p:cNvSpPr>
            <p:nvPr/>
          </p:nvSpPr>
          <p:spPr bwMode="auto">
            <a:xfrm>
              <a:off x="3125788" y="1830388"/>
              <a:ext cx="1514839"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dirty="0">
                  <a:solidFill>
                    <a:srgbClr val="FF0000"/>
                  </a:solidFill>
                </a:rPr>
                <a:t>Instruction</a:t>
              </a:r>
            </a:p>
          </p:txBody>
        </p:sp>
      </p:grpSp>
    </p:spTree>
    <p:extLst>
      <p:ext uri="{BB962C8B-B14F-4D97-AF65-F5344CB8AC3E}">
        <p14:creationId xmlns:p14="http://schemas.microsoft.com/office/powerpoint/2010/main" val="2662982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431800" y="6229350"/>
            <a:ext cx="19050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8195" name="Rectangle 3"/>
          <p:cNvSpPr>
            <a:spLocks noChangeArrowheads="1"/>
          </p:cNvSpPr>
          <p:nvPr/>
        </p:nvSpPr>
        <p:spPr bwMode="auto">
          <a:xfrm>
            <a:off x="3124200" y="6229350"/>
            <a:ext cx="28956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8199" name="Rectangle 7"/>
          <p:cNvSpPr>
            <a:spLocks noGrp="1" noChangeArrowheads="1"/>
          </p:cNvSpPr>
          <p:nvPr>
            <p:ph idx="1"/>
          </p:nvPr>
        </p:nvSpPr>
        <p:spPr/>
        <p:txBody>
          <a:bodyPr>
            <a:normAutofit/>
          </a:bodyPr>
          <a:lstStyle/>
          <a:p>
            <a:r>
              <a:rPr lang="tr-TR" b="1" dirty="0" smtClean="0">
                <a:solidFill>
                  <a:srgbClr val="FF0000"/>
                </a:solidFill>
              </a:rPr>
              <a:t>Advantage</a:t>
            </a:r>
          </a:p>
          <a:p>
            <a:pPr algn="just">
              <a:lnSpc>
                <a:spcPct val="150000"/>
              </a:lnSpc>
            </a:pPr>
            <a:r>
              <a:rPr lang="en-US" sz="2400" dirty="0" smtClean="0"/>
              <a:t>No memory reference other than the instruction fetch is required to obtain the operand, thus </a:t>
            </a:r>
            <a:r>
              <a:rPr lang="en-US" sz="2400" dirty="0" smtClean="0">
                <a:solidFill>
                  <a:srgbClr val="FF0000"/>
                </a:solidFill>
              </a:rPr>
              <a:t>saving one memory </a:t>
            </a:r>
            <a:r>
              <a:rPr lang="en-US" sz="2400" dirty="0" smtClean="0"/>
              <a:t>or </a:t>
            </a:r>
            <a:r>
              <a:rPr lang="en-US" sz="2400" dirty="0" smtClean="0">
                <a:solidFill>
                  <a:srgbClr val="FF0000"/>
                </a:solidFill>
              </a:rPr>
              <a:t>cache cycle in the instruction cycle</a:t>
            </a:r>
            <a:r>
              <a:rPr lang="en-US" sz="2400" dirty="0" smtClean="0"/>
              <a:t>.</a:t>
            </a:r>
          </a:p>
          <a:p>
            <a:r>
              <a:rPr lang="tr-TR" b="1" dirty="0" smtClean="0">
                <a:solidFill>
                  <a:srgbClr val="FF0000"/>
                </a:solidFill>
              </a:rPr>
              <a:t>Disadvantage</a:t>
            </a:r>
            <a:endParaRPr lang="en-US" b="1" dirty="0" smtClean="0">
              <a:solidFill>
                <a:srgbClr val="FF0000"/>
              </a:solidFill>
            </a:endParaRPr>
          </a:p>
          <a:p>
            <a:pPr>
              <a:lnSpc>
                <a:spcPct val="150000"/>
              </a:lnSpc>
            </a:pPr>
            <a:r>
              <a:rPr lang="en-US" sz="2400" dirty="0" smtClean="0"/>
              <a:t>The </a:t>
            </a:r>
            <a:r>
              <a:rPr lang="en-US" sz="2400" dirty="0" smtClean="0">
                <a:solidFill>
                  <a:srgbClr val="FF0000"/>
                </a:solidFill>
              </a:rPr>
              <a:t>size of the number is restricted to the size of the address field</a:t>
            </a:r>
            <a:r>
              <a:rPr lang="en-US" sz="2400" dirty="0" smtClean="0"/>
              <a:t>, which, in most instruction sets, is small compared with the word length</a:t>
            </a:r>
            <a:r>
              <a:rPr lang="en-US" dirty="0" smtClean="0"/>
              <a:t>.</a:t>
            </a:r>
          </a:p>
        </p:txBody>
      </p:sp>
      <p:sp>
        <p:nvSpPr>
          <p:cNvPr id="8198" name="Rectangle 6"/>
          <p:cNvSpPr>
            <a:spLocks noGrp="1" noChangeArrowheads="1"/>
          </p:cNvSpPr>
          <p:nvPr>
            <p:ph type="title"/>
          </p:nvPr>
        </p:nvSpPr>
        <p:spPr/>
        <p:txBody>
          <a:bodyPr/>
          <a:lstStyle/>
          <a:p>
            <a:r>
              <a:rPr lang="en-US" dirty="0">
                <a:solidFill>
                  <a:srgbClr val="FF0000"/>
                </a:solidFill>
                <a:effectLst>
                  <a:outerShdw blurRad="38100" dist="38100" dir="2700000" algn="tl">
                    <a:srgbClr val="000000">
                      <a:alpha val="43137"/>
                    </a:srgbClr>
                  </a:outerShdw>
                </a:effectLst>
              </a:rPr>
              <a:t>Immediate Addressing</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12</a:t>
            </a:fld>
            <a:endParaRPr kumimoji="0" lang="en-US"/>
          </a:p>
        </p:txBody>
      </p:sp>
    </p:spTree>
    <p:extLst>
      <p:ext uri="{BB962C8B-B14F-4D97-AF65-F5344CB8AC3E}">
        <p14:creationId xmlns:p14="http://schemas.microsoft.com/office/powerpoint/2010/main" val="819333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431800" y="6229350"/>
            <a:ext cx="19050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12291" name="Rectangle 3"/>
          <p:cNvSpPr>
            <a:spLocks noChangeArrowheads="1"/>
          </p:cNvSpPr>
          <p:nvPr/>
        </p:nvSpPr>
        <p:spPr bwMode="auto">
          <a:xfrm>
            <a:off x="3124200" y="6229350"/>
            <a:ext cx="28956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12294" name="Rectangle 6"/>
          <p:cNvSpPr>
            <a:spLocks noGrp="1" noChangeArrowheads="1"/>
          </p:cNvSpPr>
          <p:nvPr>
            <p:ph type="title"/>
          </p:nvPr>
        </p:nvSpPr>
        <p:spPr/>
        <p:txBody>
          <a:bodyPr/>
          <a:lstStyle/>
          <a:p>
            <a:r>
              <a:rPr lang="tr-TR" dirty="0" smtClean="0">
                <a:solidFill>
                  <a:srgbClr val="FF0000"/>
                </a:solidFill>
                <a:effectLst>
                  <a:outerShdw blurRad="38100" dist="38100" dir="2700000" algn="tl">
                    <a:srgbClr val="000000">
                      <a:alpha val="43137"/>
                    </a:srgbClr>
                  </a:outerShdw>
                </a:effectLst>
              </a:rPr>
              <a:t>(b) </a:t>
            </a:r>
            <a:r>
              <a:rPr lang="en-US" dirty="0" smtClean="0">
                <a:solidFill>
                  <a:srgbClr val="FF0000"/>
                </a:solidFill>
                <a:effectLst>
                  <a:outerShdw blurRad="38100" dist="38100" dir="2700000" algn="tl">
                    <a:srgbClr val="000000">
                      <a:alpha val="43137"/>
                    </a:srgbClr>
                  </a:outerShdw>
                </a:effectLst>
              </a:rPr>
              <a:t>Direct </a:t>
            </a:r>
            <a:r>
              <a:rPr lang="en-US" dirty="0">
                <a:solidFill>
                  <a:srgbClr val="FF0000"/>
                </a:solidFill>
                <a:effectLst>
                  <a:outerShdw blurRad="38100" dist="38100" dir="2700000" algn="tl">
                    <a:srgbClr val="000000">
                      <a:alpha val="43137"/>
                    </a:srgbClr>
                  </a:outerShdw>
                </a:effectLst>
              </a:rPr>
              <a:t>Addressing</a:t>
            </a:r>
          </a:p>
        </p:txBody>
      </p:sp>
      <p:sp>
        <p:nvSpPr>
          <p:cNvPr id="2" name="Content Placeholder 1"/>
          <p:cNvSpPr>
            <a:spLocks noGrp="1"/>
          </p:cNvSpPr>
          <p:nvPr>
            <p:ph idx="1"/>
          </p:nvPr>
        </p:nvSpPr>
        <p:spPr/>
        <p:txBody>
          <a:bodyPr>
            <a:normAutofit fontScale="92500" lnSpcReduction="10000"/>
          </a:bodyPr>
          <a:lstStyle/>
          <a:p>
            <a:r>
              <a:rPr lang="en-US" dirty="0" smtClean="0"/>
              <a:t>Simple </a:t>
            </a:r>
            <a:r>
              <a:rPr lang="en-US" dirty="0"/>
              <a:t>form of </a:t>
            </a:r>
            <a:r>
              <a:rPr lang="en-US" dirty="0" smtClean="0"/>
              <a:t>addressing</a:t>
            </a:r>
          </a:p>
          <a:p>
            <a:pPr marL="109728" indent="0" algn="ctr">
              <a:buNone/>
            </a:pPr>
            <a:r>
              <a:rPr lang="en-US" dirty="0" smtClean="0"/>
              <a:t>EA=A</a:t>
            </a:r>
            <a:endParaRPr lang="tr-TR" dirty="0" smtClean="0"/>
          </a:p>
          <a:p>
            <a:r>
              <a:rPr lang="tr-TR" dirty="0" smtClean="0">
                <a:solidFill>
                  <a:srgbClr val="FF0000"/>
                </a:solidFill>
              </a:rPr>
              <a:t>A</a:t>
            </a:r>
            <a:r>
              <a:rPr lang="en-US" dirty="0" err="1" smtClean="0">
                <a:solidFill>
                  <a:srgbClr val="FF0000"/>
                </a:solidFill>
              </a:rPr>
              <a:t>ddress</a:t>
            </a:r>
            <a:r>
              <a:rPr lang="en-US" dirty="0" smtClean="0">
                <a:solidFill>
                  <a:srgbClr val="FF0000"/>
                </a:solidFill>
              </a:rPr>
              <a:t> </a:t>
            </a:r>
            <a:r>
              <a:rPr lang="en-US" dirty="0">
                <a:solidFill>
                  <a:srgbClr val="FF0000"/>
                </a:solidFill>
              </a:rPr>
              <a:t>field in the instruction </a:t>
            </a:r>
            <a:r>
              <a:rPr lang="en-US" b="1" dirty="0">
                <a:solidFill>
                  <a:srgbClr val="00B050"/>
                </a:solidFill>
              </a:rPr>
              <a:t>contains </a:t>
            </a:r>
            <a:r>
              <a:rPr lang="en-US" dirty="0">
                <a:solidFill>
                  <a:srgbClr val="FF0000"/>
                </a:solidFill>
              </a:rPr>
              <a:t>the </a:t>
            </a:r>
            <a:r>
              <a:rPr lang="tr-TR" dirty="0" smtClean="0">
                <a:solidFill>
                  <a:srgbClr val="FF0000"/>
                </a:solidFill>
              </a:rPr>
              <a:t>EA </a:t>
            </a:r>
            <a:r>
              <a:rPr lang="en-US" dirty="0" smtClean="0">
                <a:solidFill>
                  <a:srgbClr val="FF0000"/>
                </a:solidFill>
              </a:rPr>
              <a:t>of </a:t>
            </a:r>
            <a:r>
              <a:rPr lang="en-US" dirty="0">
                <a:solidFill>
                  <a:srgbClr val="FF0000"/>
                </a:solidFill>
              </a:rPr>
              <a:t>the operand</a:t>
            </a:r>
            <a:r>
              <a:rPr lang="en-US" dirty="0"/>
              <a:t> and no intermediate memory access is required</a:t>
            </a:r>
          </a:p>
          <a:p>
            <a:r>
              <a:rPr lang="en-US" dirty="0" smtClean="0"/>
              <a:t>It </a:t>
            </a:r>
            <a:r>
              <a:rPr lang="en-US" dirty="0"/>
              <a:t>requires only </a:t>
            </a:r>
            <a:r>
              <a:rPr lang="en-US" dirty="0">
                <a:solidFill>
                  <a:srgbClr val="FF0000"/>
                </a:solidFill>
              </a:rPr>
              <a:t>one memory </a:t>
            </a:r>
            <a:r>
              <a:rPr lang="en-US" dirty="0"/>
              <a:t>reference and </a:t>
            </a:r>
            <a:r>
              <a:rPr lang="en-US" dirty="0" smtClean="0"/>
              <a:t>no special </a:t>
            </a:r>
            <a:r>
              <a:rPr lang="en-US" dirty="0"/>
              <a:t>calculation. </a:t>
            </a:r>
            <a:endParaRPr lang="en-US" dirty="0" smtClean="0"/>
          </a:p>
          <a:p>
            <a:r>
              <a:rPr lang="en-US" dirty="0" smtClean="0"/>
              <a:t>The </a:t>
            </a:r>
            <a:r>
              <a:rPr lang="en-US" dirty="0"/>
              <a:t>length of the address field is usually </a:t>
            </a:r>
            <a:r>
              <a:rPr lang="en-US" dirty="0">
                <a:solidFill>
                  <a:srgbClr val="FF0000"/>
                </a:solidFill>
              </a:rPr>
              <a:t>less than the </a:t>
            </a:r>
            <a:r>
              <a:rPr lang="en-US" dirty="0" smtClean="0">
                <a:solidFill>
                  <a:srgbClr val="FF0000"/>
                </a:solidFill>
              </a:rPr>
              <a:t>word length</a:t>
            </a:r>
            <a:r>
              <a:rPr lang="en-US" dirty="0"/>
              <a:t>, thus </a:t>
            </a:r>
            <a:r>
              <a:rPr lang="en-US" dirty="0">
                <a:solidFill>
                  <a:srgbClr val="FF0000"/>
                </a:solidFill>
              </a:rPr>
              <a:t>limiting the address range</a:t>
            </a:r>
            <a:r>
              <a:rPr lang="en-US" dirty="0" smtClean="0"/>
              <a:t>.</a:t>
            </a:r>
          </a:p>
          <a:p>
            <a:r>
              <a:rPr lang="en-US" dirty="0" smtClean="0"/>
              <a:t>This </a:t>
            </a:r>
            <a:r>
              <a:rPr lang="en-US" dirty="0"/>
              <a:t>technique was common in earlier generations of </a:t>
            </a:r>
            <a:r>
              <a:rPr lang="en-US" dirty="0" smtClean="0"/>
              <a:t>computers.</a:t>
            </a:r>
            <a:endParaRPr lang="en-US" dirty="0"/>
          </a:p>
        </p:txBody>
      </p:sp>
      <p:sp>
        <p:nvSpPr>
          <p:cNvPr id="3" name="Slide Number Placeholder 2"/>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13</a:t>
            </a:fld>
            <a:endParaRPr kumimoji="0" lang="en-US"/>
          </a:p>
        </p:txBody>
      </p:sp>
    </p:spTree>
    <p:extLst>
      <p:ext uri="{BB962C8B-B14F-4D97-AF65-F5344CB8AC3E}">
        <p14:creationId xmlns:p14="http://schemas.microsoft.com/office/powerpoint/2010/main" val="3829706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14</a:t>
            </a:fld>
            <a:endParaRPr kumimoji="0" lang="en-US"/>
          </a:p>
        </p:txBody>
      </p:sp>
      <p:sp>
        <p:nvSpPr>
          <p:cNvPr id="3" name="Rectangle 2"/>
          <p:cNvSpPr/>
          <p:nvPr/>
        </p:nvSpPr>
        <p:spPr>
          <a:xfrm>
            <a:off x="827584" y="404664"/>
            <a:ext cx="6408712" cy="1200329"/>
          </a:xfrm>
          <a:prstGeom prst="rect">
            <a:avLst/>
          </a:prstGeom>
        </p:spPr>
        <p:txBody>
          <a:bodyPr wrap="square">
            <a:spAutoFit/>
          </a:bodyPr>
          <a:lstStyle/>
          <a:p>
            <a:r>
              <a:rPr lang="en-US" altLang="en-US" dirty="0">
                <a:solidFill>
                  <a:srgbClr val="FF0000"/>
                </a:solidFill>
              </a:rPr>
              <a:t>e.g.  ADD A</a:t>
            </a:r>
          </a:p>
          <a:p>
            <a:pPr lvl="1" algn="just"/>
            <a:r>
              <a:rPr lang="en-US" altLang="en-US" dirty="0"/>
              <a:t>Add contents of cell A to accumulator</a:t>
            </a:r>
          </a:p>
          <a:p>
            <a:pPr lvl="1" algn="just"/>
            <a:r>
              <a:rPr lang="en-US" altLang="en-US" dirty="0"/>
              <a:t>Look in memory at address A for operand</a:t>
            </a:r>
          </a:p>
        </p:txBody>
      </p:sp>
      <p:grpSp>
        <p:nvGrpSpPr>
          <p:cNvPr id="19" name="Group 18"/>
          <p:cNvGrpSpPr/>
          <p:nvPr/>
        </p:nvGrpSpPr>
        <p:grpSpPr>
          <a:xfrm>
            <a:off x="762000" y="1809750"/>
            <a:ext cx="7616825" cy="4818063"/>
            <a:chOff x="762000" y="1809750"/>
            <a:chExt cx="7616825" cy="4818063"/>
          </a:xfrm>
        </p:grpSpPr>
        <p:grpSp>
          <p:nvGrpSpPr>
            <p:cNvPr id="4" name="Group 3"/>
            <p:cNvGrpSpPr/>
            <p:nvPr/>
          </p:nvGrpSpPr>
          <p:grpSpPr>
            <a:xfrm>
              <a:off x="762000" y="1809750"/>
              <a:ext cx="7616825" cy="4818063"/>
              <a:chOff x="762000" y="1809750"/>
              <a:chExt cx="7616825" cy="4818063"/>
            </a:xfrm>
          </p:grpSpPr>
          <p:grpSp>
            <p:nvGrpSpPr>
              <p:cNvPr id="5" name="Group 7"/>
              <p:cNvGrpSpPr>
                <a:grpSpLocks/>
              </p:cNvGrpSpPr>
              <p:nvPr/>
            </p:nvGrpSpPr>
            <p:grpSpPr bwMode="auto">
              <a:xfrm>
                <a:off x="838200" y="2266950"/>
                <a:ext cx="4722813" cy="604837"/>
                <a:chOff x="913" y="1441"/>
                <a:chExt cx="2975" cy="381"/>
              </a:xfrm>
            </p:grpSpPr>
            <p:sp>
              <p:nvSpPr>
                <p:cNvPr id="15" name="Rectangle 5"/>
                <p:cNvSpPr>
                  <a:spLocks noChangeArrowheads="1"/>
                </p:cNvSpPr>
                <p:nvPr/>
              </p:nvSpPr>
              <p:spPr bwMode="auto">
                <a:xfrm>
                  <a:off x="913" y="1441"/>
                  <a:ext cx="2975" cy="38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Line 6"/>
                <p:cNvSpPr>
                  <a:spLocks noChangeShapeType="1"/>
                </p:cNvSpPr>
                <p:nvPr/>
              </p:nvSpPr>
              <p:spPr bwMode="auto">
                <a:xfrm>
                  <a:off x="1537" y="1446"/>
                  <a:ext cx="0" cy="3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 name="Rectangle 8"/>
              <p:cNvSpPr>
                <a:spLocks noChangeArrowheads="1"/>
              </p:cNvSpPr>
              <p:nvPr/>
            </p:nvSpPr>
            <p:spPr bwMode="auto">
              <a:xfrm>
                <a:off x="2971800" y="2343150"/>
                <a:ext cx="147796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Address A</a:t>
                </a:r>
              </a:p>
            </p:txBody>
          </p:sp>
          <p:sp>
            <p:nvSpPr>
              <p:cNvPr id="7" name="Rectangle 9"/>
              <p:cNvSpPr>
                <a:spLocks noChangeArrowheads="1"/>
              </p:cNvSpPr>
              <p:nvPr/>
            </p:nvSpPr>
            <p:spPr bwMode="auto">
              <a:xfrm>
                <a:off x="762000" y="2343150"/>
                <a:ext cx="11287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Opcode</a:t>
                </a:r>
              </a:p>
            </p:txBody>
          </p:sp>
          <p:sp>
            <p:nvSpPr>
              <p:cNvPr id="8" name="Rectangle 10"/>
              <p:cNvSpPr>
                <a:spLocks noChangeArrowheads="1"/>
              </p:cNvSpPr>
              <p:nvPr/>
            </p:nvSpPr>
            <p:spPr bwMode="auto">
              <a:xfrm>
                <a:off x="2514600" y="1809750"/>
                <a:ext cx="150018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dirty="0"/>
                  <a:t>Instruction</a:t>
                </a:r>
              </a:p>
            </p:txBody>
          </p:sp>
          <p:sp>
            <p:nvSpPr>
              <p:cNvPr id="9" name="Rectangle 11"/>
              <p:cNvSpPr>
                <a:spLocks noChangeArrowheads="1"/>
              </p:cNvSpPr>
              <p:nvPr/>
            </p:nvSpPr>
            <p:spPr bwMode="auto">
              <a:xfrm>
                <a:off x="5791200" y="32019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13"/>
              <p:cNvSpPr>
                <a:spLocks noChangeArrowheads="1"/>
              </p:cNvSpPr>
              <p:nvPr/>
            </p:nvSpPr>
            <p:spPr bwMode="auto">
              <a:xfrm>
                <a:off x="5791200" y="45735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15"/>
              <p:cNvSpPr>
                <a:spLocks noChangeArrowheads="1"/>
              </p:cNvSpPr>
              <p:nvPr/>
            </p:nvSpPr>
            <p:spPr bwMode="auto">
              <a:xfrm>
                <a:off x="5791200" y="59451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16"/>
              <p:cNvSpPr>
                <a:spLocks noChangeArrowheads="1"/>
              </p:cNvSpPr>
              <p:nvPr/>
            </p:nvSpPr>
            <p:spPr bwMode="auto">
              <a:xfrm>
                <a:off x="6324600" y="2668588"/>
                <a:ext cx="12303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Memory</a:t>
                </a:r>
              </a:p>
            </p:txBody>
          </p:sp>
          <p:sp>
            <p:nvSpPr>
              <p:cNvPr id="13" name="Rectangle 17"/>
              <p:cNvSpPr>
                <a:spLocks noChangeArrowheads="1"/>
              </p:cNvSpPr>
              <p:nvPr/>
            </p:nvSpPr>
            <p:spPr bwMode="auto">
              <a:xfrm>
                <a:off x="6477000" y="4725988"/>
                <a:ext cx="12303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Operand</a:t>
                </a:r>
              </a:p>
            </p:txBody>
          </p:sp>
          <p:sp>
            <p:nvSpPr>
              <p:cNvPr id="14" name="Freeform 18"/>
              <p:cNvSpPr>
                <a:spLocks/>
              </p:cNvSpPr>
              <p:nvPr/>
            </p:nvSpPr>
            <p:spPr bwMode="auto">
              <a:xfrm>
                <a:off x="3200400" y="2873375"/>
                <a:ext cx="2590800" cy="2022475"/>
              </a:xfrm>
              <a:custGeom>
                <a:avLst/>
                <a:gdLst>
                  <a:gd name="T0" fmla="*/ 0 w 1632"/>
                  <a:gd name="T1" fmla="*/ 0 h 1274"/>
                  <a:gd name="T2" fmla="*/ 0 w 1632"/>
                  <a:gd name="T3" fmla="*/ 1273 h 1274"/>
                  <a:gd name="T4" fmla="*/ 1631 w 1632"/>
                  <a:gd name="T5" fmla="*/ 1273 h 1274"/>
                </a:gdLst>
                <a:ahLst/>
                <a:cxnLst>
                  <a:cxn ang="0">
                    <a:pos x="T0" y="T1"/>
                  </a:cxn>
                  <a:cxn ang="0">
                    <a:pos x="T2" y="T3"/>
                  </a:cxn>
                  <a:cxn ang="0">
                    <a:pos x="T4" y="T5"/>
                  </a:cxn>
                </a:cxnLst>
                <a:rect l="0" t="0" r="r" b="b"/>
                <a:pathLst>
                  <a:path w="1632" h="1274">
                    <a:moveTo>
                      <a:pt x="0" y="0"/>
                    </a:moveTo>
                    <a:lnTo>
                      <a:pt x="0" y="1273"/>
                    </a:lnTo>
                    <a:lnTo>
                      <a:pt x="1631" y="1273"/>
                    </a:lnTo>
                  </a:path>
                </a:pathLst>
              </a:custGeom>
              <a:noFill/>
              <a:ln w="12700" cap="rnd"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 name="Rectangle 12"/>
            <p:cNvSpPr>
              <a:spLocks noChangeArrowheads="1"/>
            </p:cNvSpPr>
            <p:nvPr/>
          </p:nvSpPr>
          <p:spPr bwMode="auto">
            <a:xfrm>
              <a:off x="5791200" y="38877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Rectangle 14"/>
            <p:cNvSpPr>
              <a:spLocks noChangeArrowheads="1"/>
            </p:cNvSpPr>
            <p:nvPr/>
          </p:nvSpPr>
          <p:spPr bwMode="auto">
            <a:xfrm>
              <a:off x="5791200" y="52593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 name="Rectangle 19"/>
          <p:cNvSpPr/>
          <p:nvPr/>
        </p:nvSpPr>
        <p:spPr>
          <a:xfrm>
            <a:off x="876300" y="4976031"/>
            <a:ext cx="4572000" cy="830997"/>
          </a:xfrm>
          <a:prstGeom prst="rect">
            <a:avLst/>
          </a:prstGeom>
        </p:spPr>
        <p:txBody>
          <a:bodyPr>
            <a:spAutoFit/>
          </a:bodyPr>
          <a:lstStyle/>
          <a:p>
            <a:r>
              <a:rPr lang="en-US" b="1" dirty="0">
                <a:solidFill>
                  <a:srgbClr val="FF0000"/>
                </a:solidFill>
              </a:rPr>
              <a:t>ADD R1, 4000 </a:t>
            </a:r>
            <a:r>
              <a:rPr lang="en-US" dirty="0"/>
              <a:t>- In this the 4000 is </a:t>
            </a:r>
            <a:r>
              <a:rPr lang="tr-TR" dirty="0" smtClean="0"/>
              <a:t>EA </a:t>
            </a:r>
            <a:r>
              <a:rPr lang="en-US" dirty="0" smtClean="0"/>
              <a:t>of </a:t>
            </a:r>
            <a:r>
              <a:rPr lang="en-US" dirty="0"/>
              <a:t>operand.</a:t>
            </a:r>
          </a:p>
        </p:txBody>
      </p:sp>
    </p:spTree>
    <p:extLst>
      <p:ext uri="{BB962C8B-B14F-4D97-AF65-F5344CB8AC3E}">
        <p14:creationId xmlns:p14="http://schemas.microsoft.com/office/powerpoint/2010/main" val="956573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31800" y="6229350"/>
            <a:ext cx="19050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16387" name="Rectangle 3"/>
          <p:cNvSpPr>
            <a:spLocks noChangeArrowheads="1"/>
          </p:cNvSpPr>
          <p:nvPr/>
        </p:nvSpPr>
        <p:spPr bwMode="auto">
          <a:xfrm>
            <a:off x="3124200" y="6229350"/>
            <a:ext cx="28956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16389" name="Rectangle 5"/>
          <p:cNvSpPr>
            <a:spLocks noGrp="1" noChangeArrowheads="1"/>
          </p:cNvSpPr>
          <p:nvPr>
            <p:ph idx="1"/>
          </p:nvPr>
        </p:nvSpPr>
        <p:spPr>
          <a:noFill/>
          <a:ln/>
        </p:spPr>
        <p:txBody>
          <a:bodyPr lIns="90488" tIns="44450" rIns="90488" bIns="44450">
            <a:normAutofit fontScale="92500" lnSpcReduction="10000"/>
          </a:bodyPr>
          <a:lstStyle/>
          <a:p>
            <a:r>
              <a:rPr lang="en-US" dirty="0" smtClean="0"/>
              <a:t>Indirect </a:t>
            </a:r>
            <a:r>
              <a:rPr lang="en-US" dirty="0"/>
              <a:t>addressing is a scheme in which the address specifies which memory word or register contains not the operand </a:t>
            </a:r>
            <a:r>
              <a:rPr lang="en-US" dirty="0">
                <a:solidFill>
                  <a:srgbClr val="FF0000"/>
                </a:solidFill>
              </a:rPr>
              <a:t>but the address of the operand. </a:t>
            </a:r>
          </a:p>
          <a:p>
            <a:endParaRPr lang="en-US" dirty="0"/>
          </a:p>
          <a:p>
            <a:r>
              <a:rPr lang="en-US" dirty="0" smtClean="0"/>
              <a:t>EA = (A)</a:t>
            </a:r>
            <a:endParaRPr lang="en-US" dirty="0"/>
          </a:p>
          <a:p>
            <a:r>
              <a:rPr lang="en-US" dirty="0" smtClean="0"/>
              <a:t>Instruction execution requires </a:t>
            </a:r>
            <a:r>
              <a:rPr lang="en-US" dirty="0" smtClean="0">
                <a:solidFill>
                  <a:srgbClr val="FF0000"/>
                </a:solidFill>
              </a:rPr>
              <a:t>two memory </a:t>
            </a:r>
            <a:r>
              <a:rPr lang="en-US" dirty="0" smtClean="0"/>
              <a:t>references to fetch the operand</a:t>
            </a:r>
          </a:p>
          <a:p>
            <a:pPr lvl="1"/>
            <a:r>
              <a:rPr lang="en-US" dirty="0" smtClean="0"/>
              <a:t>One to get its </a:t>
            </a:r>
            <a:r>
              <a:rPr lang="en-US" b="1" dirty="0" smtClean="0">
                <a:solidFill>
                  <a:srgbClr val="FF0000"/>
                </a:solidFill>
              </a:rPr>
              <a:t>address</a:t>
            </a:r>
            <a:r>
              <a:rPr lang="en-US" dirty="0" smtClean="0"/>
              <a:t> and a second to </a:t>
            </a:r>
            <a:r>
              <a:rPr lang="en-US" b="1" dirty="0" smtClean="0">
                <a:solidFill>
                  <a:srgbClr val="00B0F0"/>
                </a:solidFill>
              </a:rPr>
              <a:t>get its value</a:t>
            </a:r>
            <a:endParaRPr lang="tr-TR" b="1" dirty="0" smtClean="0">
              <a:solidFill>
                <a:srgbClr val="00B0F0"/>
              </a:solidFill>
            </a:endParaRPr>
          </a:p>
          <a:p>
            <a:r>
              <a:rPr lang="en-US" altLang="en-US" sz="2400" dirty="0">
                <a:solidFill>
                  <a:srgbClr val="FF0000"/>
                </a:solidFill>
              </a:rPr>
              <a:t>e.g. ADD (A)</a:t>
            </a:r>
          </a:p>
          <a:p>
            <a:pPr lvl="1"/>
            <a:r>
              <a:rPr lang="en-US" altLang="en-US" dirty="0"/>
              <a:t>Add contents of cell </a:t>
            </a:r>
            <a:r>
              <a:rPr lang="en-US" altLang="en-US" b="1" dirty="0">
                <a:solidFill>
                  <a:srgbClr val="00B0F0"/>
                </a:solidFill>
              </a:rPr>
              <a:t>pointed to by contents of A </a:t>
            </a:r>
            <a:r>
              <a:rPr lang="en-US" altLang="en-US" dirty="0"/>
              <a:t>to accumulator</a:t>
            </a:r>
          </a:p>
          <a:p>
            <a:pPr lvl="1"/>
            <a:endParaRPr lang="en-US" dirty="0" smtClean="0"/>
          </a:p>
        </p:txBody>
      </p:sp>
      <p:sp>
        <p:nvSpPr>
          <p:cNvPr id="16388" name="Rectangle 4"/>
          <p:cNvSpPr>
            <a:spLocks noGrp="1" noChangeArrowheads="1"/>
          </p:cNvSpPr>
          <p:nvPr>
            <p:ph type="title"/>
          </p:nvPr>
        </p:nvSpPr>
        <p:spPr>
          <a:xfrm>
            <a:off x="431800" y="62004"/>
            <a:ext cx="8229600" cy="1143000"/>
          </a:xfrm>
          <a:noFill/>
          <a:ln/>
        </p:spPr>
        <p:txBody>
          <a:bodyPr lIns="90488" tIns="44450" rIns="90488" bIns="44450">
            <a:normAutofit/>
          </a:bodyPr>
          <a:lstStyle/>
          <a:p>
            <a:r>
              <a:rPr lang="tr-TR" sz="3600" dirty="0" smtClean="0">
                <a:solidFill>
                  <a:srgbClr val="FF0000"/>
                </a:solidFill>
                <a:effectLst>
                  <a:outerShdw blurRad="38100" dist="38100" dir="2700000" algn="tl">
                    <a:srgbClr val="000000">
                      <a:alpha val="43137"/>
                    </a:srgbClr>
                  </a:outerShdw>
                </a:effectLst>
              </a:rPr>
              <a:t>(c) </a:t>
            </a:r>
            <a:r>
              <a:rPr lang="en-US" sz="3600" dirty="0" smtClean="0">
                <a:solidFill>
                  <a:srgbClr val="FF0000"/>
                </a:solidFill>
                <a:effectLst>
                  <a:outerShdw blurRad="38100" dist="38100" dir="2700000" algn="tl">
                    <a:srgbClr val="000000">
                      <a:alpha val="43137"/>
                    </a:srgbClr>
                  </a:outerShdw>
                </a:effectLst>
              </a:rPr>
              <a:t>Indirect Addressing</a:t>
            </a:r>
            <a:endParaRPr lang="en-US" sz="3600" dirty="0">
              <a:solidFill>
                <a:srgbClr val="FF0000"/>
              </a:solidFill>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15</a:t>
            </a:fld>
            <a:endParaRPr kumimoji="0" lang="en-US"/>
          </a:p>
        </p:txBody>
      </p:sp>
    </p:spTree>
    <p:extLst>
      <p:ext uri="{BB962C8B-B14F-4D97-AF65-F5344CB8AC3E}">
        <p14:creationId xmlns:p14="http://schemas.microsoft.com/office/powerpoint/2010/main" val="677327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16</a:t>
            </a:fld>
            <a:endParaRPr kumimoji="0" lang="en-US"/>
          </a:p>
        </p:txBody>
      </p:sp>
      <p:grpSp>
        <p:nvGrpSpPr>
          <p:cNvPr id="3" name="Group 2"/>
          <p:cNvGrpSpPr/>
          <p:nvPr/>
        </p:nvGrpSpPr>
        <p:grpSpPr>
          <a:xfrm>
            <a:off x="683568" y="692696"/>
            <a:ext cx="7848600" cy="4797425"/>
            <a:chOff x="457200" y="1371600"/>
            <a:chExt cx="7848600" cy="4797425"/>
          </a:xfrm>
        </p:grpSpPr>
        <p:grpSp>
          <p:nvGrpSpPr>
            <p:cNvPr id="4" name="Group 8"/>
            <p:cNvGrpSpPr>
              <a:grpSpLocks/>
            </p:cNvGrpSpPr>
            <p:nvPr/>
          </p:nvGrpSpPr>
          <p:grpSpPr bwMode="auto">
            <a:xfrm>
              <a:off x="533400" y="1828800"/>
              <a:ext cx="4722813" cy="604838"/>
              <a:chOff x="336" y="1490"/>
              <a:chExt cx="2975" cy="381"/>
            </a:xfrm>
          </p:grpSpPr>
          <p:sp>
            <p:nvSpPr>
              <p:cNvPr id="18" name="Rectangle 6"/>
              <p:cNvSpPr>
                <a:spLocks noChangeArrowheads="1"/>
              </p:cNvSpPr>
              <p:nvPr/>
            </p:nvSpPr>
            <p:spPr bwMode="auto">
              <a:xfrm>
                <a:off x="336" y="1490"/>
                <a:ext cx="2975" cy="38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7"/>
              <p:cNvSpPr>
                <a:spLocks noChangeShapeType="1"/>
              </p:cNvSpPr>
              <p:nvPr/>
            </p:nvSpPr>
            <p:spPr bwMode="auto">
              <a:xfrm>
                <a:off x="960" y="1495"/>
                <a:ext cx="0" cy="3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 name="Rectangle 9"/>
            <p:cNvSpPr>
              <a:spLocks noChangeArrowheads="1"/>
            </p:cNvSpPr>
            <p:nvPr/>
          </p:nvSpPr>
          <p:spPr bwMode="auto">
            <a:xfrm>
              <a:off x="2667000" y="1905000"/>
              <a:ext cx="147796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Address A</a:t>
              </a:r>
            </a:p>
          </p:txBody>
        </p:sp>
        <p:sp>
          <p:nvSpPr>
            <p:cNvPr id="6" name="Rectangle 10"/>
            <p:cNvSpPr>
              <a:spLocks noChangeArrowheads="1"/>
            </p:cNvSpPr>
            <p:nvPr/>
          </p:nvSpPr>
          <p:spPr bwMode="auto">
            <a:xfrm>
              <a:off x="457200" y="1905000"/>
              <a:ext cx="11287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Opcode</a:t>
              </a:r>
            </a:p>
          </p:txBody>
        </p:sp>
        <p:sp>
          <p:nvSpPr>
            <p:cNvPr id="7" name="Rectangle 11"/>
            <p:cNvSpPr>
              <a:spLocks noChangeArrowheads="1"/>
            </p:cNvSpPr>
            <p:nvPr/>
          </p:nvSpPr>
          <p:spPr bwMode="auto">
            <a:xfrm>
              <a:off x="2209800" y="1371600"/>
              <a:ext cx="150018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dirty="0"/>
                <a:t>Instruction</a:t>
              </a:r>
            </a:p>
          </p:txBody>
        </p:sp>
        <p:sp>
          <p:nvSpPr>
            <p:cNvPr id="8" name="Rectangle 12"/>
            <p:cNvSpPr>
              <a:spLocks noChangeArrowheads="1"/>
            </p:cNvSpPr>
            <p:nvPr/>
          </p:nvSpPr>
          <p:spPr bwMode="auto">
            <a:xfrm>
              <a:off x="5486400" y="2743200"/>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3"/>
            <p:cNvSpPr>
              <a:spLocks noChangeArrowheads="1"/>
            </p:cNvSpPr>
            <p:nvPr/>
          </p:nvSpPr>
          <p:spPr bwMode="auto">
            <a:xfrm>
              <a:off x="5486400" y="3429000"/>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14"/>
            <p:cNvSpPr>
              <a:spLocks noChangeArrowheads="1"/>
            </p:cNvSpPr>
            <p:nvPr/>
          </p:nvSpPr>
          <p:spPr bwMode="auto">
            <a:xfrm>
              <a:off x="5486400" y="4114800"/>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15"/>
            <p:cNvSpPr>
              <a:spLocks noChangeArrowheads="1"/>
            </p:cNvSpPr>
            <p:nvPr/>
          </p:nvSpPr>
          <p:spPr bwMode="auto">
            <a:xfrm>
              <a:off x="5486400" y="4800600"/>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16"/>
            <p:cNvSpPr>
              <a:spLocks noChangeArrowheads="1"/>
            </p:cNvSpPr>
            <p:nvPr/>
          </p:nvSpPr>
          <p:spPr bwMode="auto">
            <a:xfrm>
              <a:off x="5486400" y="5486400"/>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17"/>
            <p:cNvSpPr>
              <a:spLocks noChangeArrowheads="1"/>
            </p:cNvSpPr>
            <p:nvPr/>
          </p:nvSpPr>
          <p:spPr bwMode="auto">
            <a:xfrm>
              <a:off x="6019800" y="2209800"/>
              <a:ext cx="12303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Memory</a:t>
              </a:r>
            </a:p>
          </p:txBody>
        </p:sp>
        <p:sp>
          <p:nvSpPr>
            <p:cNvPr id="14" name="Rectangle 18"/>
            <p:cNvSpPr>
              <a:spLocks noChangeArrowheads="1"/>
            </p:cNvSpPr>
            <p:nvPr/>
          </p:nvSpPr>
          <p:spPr bwMode="auto">
            <a:xfrm>
              <a:off x="6172200" y="4267200"/>
              <a:ext cx="12303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Operand</a:t>
              </a:r>
            </a:p>
          </p:txBody>
        </p:sp>
        <p:sp>
          <p:nvSpPr>
            <p:cNvPr id="15" name="Freeform 19"/>
            <p:cNvSpPr>
              <a:spLocks/>
            </p:cNvSpPr>
            <p:nvPr/>
          </p:nvSpPr>
          <p:spPr bwMode="auto">
            <a:xfrm>
              <a:off x="2895600" y="2435225"/>
              <a:ext cx="2590800" cy="650875"/>
            </a:xfrm>
            <a:custGeom>
              <a:avLst/>
              <a:gdLst>
                <a:gd name="T0" fmla="*/ 0 w 1632"/>
                <a:gd name="T1" fmla="*/ 0 h 410"/>
                <a:gd name="T2" fmla="*/ 0 w 1632"/>
                <a:gd name="T3" fmla="*/ 409 h 410"/>
                <a:gd name="T4" fmla="*/ 1631 w 1632"/>
                <a:gd name="T5" fmla="*/ 409 h 410"/>
              </a:gdLst>
              <a:ahLst/>
              <a:cxnLst>
                <a:cxn ang="0">
                  <a:pos x="T0" y="T1"/>
                </a:cxn>
                <a:cxn ang="0">
                  <a:pos x="T2" y="T3"/>
                </a:cxn>
                <a:cxn ang="0">
                  <a:pos x="T4" y="T5"/>
                </a:cxn>
              </a:cxnLst>
              <a:rect l="0" t="0" r="r" b="b"/>
              <a:pathLst>
                <a:path w="1632" h="410">
                  <a:moveTo>
                    <a:pt x="0" y="0"/>
                  </a:moveTo>
                  <a:lnTo>
                    <a:pt x="0" y="409"/>
                  </a:lnTo>
                  <a:lnTo>
                    <a:pt x="1631" y="409"/>
                  </a:lnTo>
                </a:path>
              </a:pathLst>
            </a:custGeom>
            <a:noFill/>
            <a:ln w="12700" cap="rnd"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Rectangle 20"/>
            <p:cNvSpPr>
              <a:spLocks noChangeArrowheads="1"/>
            </p:cNvSpPr>
            <p:nvPr/>
          </p:nvSpPr>
          <p:spPr bwMode="auto">
            <a:xfrm>
              <a:off x="5564188" y="2894013"/>
              <a:ext cx="243046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Pointer to operand</a:t>
              </a:r>
            </a:p>
          </p:txBody>
        </p:sp>
        <p:sp>
          <p:nvSpPr>
            <p:cNvPr id="17" name="Freeform 21"/>
            <p:cNvSpPr>
              <a:spLocks/>
            </p:cNvSpPr>
            <p:nvPr/>
          </p:nvSpPr>
          <p:spPr bwMode="auto">
            <a:xfrm>
              <a:off x="8075613" y="3084513"/>
              <a:ext cx="230187" cy="1373187"/>
            </a:xfrm>
            <a:custGeom>
              <a:avLst/>
              <a:gdLst>
                <a:gd name="T0" fmla="*/ 0 w 145"/>
                <a:gd name="T1" fmla="*/ 0 h 865"/>
                <a:gd name="T2" fmla="*/ 144 w 145"/>
                <a:gd name="T3" fmla="*/ 0 h 865"/>
                <a:gd name="T4" fmla="*/ 144 w 145"/>
                <a:gd name="T5" fmla="*/ 864 h 865"/>
                <a:gd name="T6" fmla="*/ 1 w 145"/>
                <a:gd name="T7" fmla="*/ 864 h 865"/>
              </a:gdLst>
              <a:ahLst/>
              <a:cxnLst>
                <a:cxn ang="0">
                  <a:pos x="T0" y="T1"/>
                </a:cxn>
                <a:cxn ang="0">
                  <a:pos x="T2" y="T3"/>
                </a:cxn>
                <a:cxn ang="0">
                  <a:pos x="T4" y="T5"/>
                </a:cxn>
                <a:cxn ang="0">
                  <a:pos x="T6" y="T7"/>
                </a:cxn>
              </a:cxnLst>
              <a:rect l="0" t="0" r="r" b="b"/>
              <a:pathLst>
                <a:path w="145" h="865">
                  <a:moveTo>
                    <a:pt x="0" y="0"/>
                  </a:moveTo>
                  <a:lnTo>
                    <a:pt x="144" y="0"/>
                  </a:lnTo>
                  <a:lnTo>
                    <a:pt x="144" y="864"/>
                  </a:lnTo>
                  <a:lnTo>
                    <a:pt x="1" y="864"/>
                  </a:lnTo>
                </a:path>
              </a:pathLst>
            </a:custGeom>
            <a:noFill/>
            <a:ln w="12700" cap="rnd"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 name="Rectangle 19"/>
          <p:cNvSpPr/>
          <p:nvPr/>
        </p:nvSpPr>
        <p:spPr>
          <a:xfrm>
            <a:off x="469256" y="2746921"/>
            <a:ext cx="4572000" cy="2308324"/>
          </a:xfrm>
          <a:prstGeom prst="rect">
            <a:avLst/>
          </a:prstGeom>
        </p:spPr>
        <p:txBody>
          <a:bodyPr>
            <a:spAutoFit/>
          </a:bodyPr>
          <a:lstStyle/>
          <a:p>
            <a:pPr algn="just"/>
            <a:r>
              <a:rPr lang="en-US" dirty="0"/>
              <a:t>In Indirect addressing mode, address field in the instruction contains the memory location or register where </a:t>
            </a:r>
            <a:r>
              <a:rPr lang="tr-TR" dirty="0" smtClean="0"/>
              <a:t>EA</a:t>
            </a:r>
            <a:r>
              <a:rPr lang="en-US" dirty="0" smtClean="0"/>
              <a:t> </a:t>
            </a:r>
            <a:r>
              <a:rPr lang="en-US" dirty="0"/>
              <a:t>of operand is present. </a:t>
            </a:r>
            <a:r>
              <a:rPr lang="en-US" dirty="0">
                <a:solidFill>
                  <a:srgbClr val="FF0000"/>
                </a:solidFill>
              </a:rPr>
              <a:t>It requires two memory access</a:t>
            </a:r>
          </a:p>
        </p:txBody>
      </p:sp>
    </p:spTree>
    <p:extLst>
      <p:ext uri="{BB962C8B-B14F-4D97-AF65-F5344CB8AC3E}">
        <p14:creationId xmlns:p14="http://schemas.microsoft.com/office/powerpoint/2010/main" val="3742560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17</a:t>
            </a:fld>
            <a:endParaRPr kumimoji="0" lang="en-US"/>
          </a:p>
        </p:txBody>
      </p:sp>
      <p:sp>
        <p:nvSpPr>
          <p:cNvPr id="3" name="Rectangle 2"/>
          <p:cNvSpPr/>
          <p:nvPr/>
        </p:nvSpPr>
        <p:spPr>
          <a:xfrm>
            <a:off x="580303" y="260648"/>
            <a:ext cx="7891696" cy="830997"/>
          </a:xfrm>
          <a:prstGeom prst="rect">
            <a:avLst/>
          </a:prstGeom>
        </p:spPr>
        <p:txBody>
          <a:bodyPr wrap="square">
            <a:spAutoFit/>
          </a:bodyPr>
          <a:lstStyle/>
          <a:p>
            <a:r>
              <a:rPr lang="en-US" dirty="0"/>
              <a:t>The obvious </a:t>
            </a:r>
            <a:r>
              <a:rPr lang="en-US" dirty="0">
                <a:solidFill>
                  <a:srgbClr val="FF0000"/>
                </a:solidFill>
              </a:rPr>
              <a:t>advantage</a:t>
            </a:r>
            <a:r>
              <a:rPr lang="en-US" dirty="0"/>
              <a:t> of this approach is that for a word length of N, </a:t>
            </a:r>
            <a:r>
              <a:rPr lang="tr-TR" dirty="0" smtClean="0"/>
              <a:t> 2 ^ N </a:t>
            </a:r>
            <a:r>
              <a:rPr lang="en-US" dirty="0" smtClean="0"/>
              <a:t>address </a:t>
            </a:r>
            <a:r>
              <a:rPr lang="en-US" dirty="0"/>
              <a:t>space </a:t>
            </a:r>
            <a:r>
              <a:rPr lang="tr-TR" dirty="0" smtClean="0"/>
              <a:t>are </a:t>
            </a:r>
            <a:r>
              <a:rPr lang="en-US" dirty="0" smtClean="0"/>
              <a:t>available</a:t>
            </a:r>
            <a:r>
              <a:rPr lang="en-US" dirty="0"/>
              <a:t>. </a:t>
            </a:r>
          </a:p>
        </p:txBody>
      </p:sp>
      <p:sp>
        <p:nvSpPr>
          <p:cNvPr id="4" name="Rectangle 3"/>
          <p:cNvSpPr/>
          <p:nvPr/>
        </p:nvSpPr>
        <p:spPr>
          <a:xfrm>
            <a:off x="611560" y="1412776"/>
            <a:ext cx="7819688" cy="1200329"/>
          </a:xfrm>
          <a:prstGeom prst="rect">
            <a:avLst/>
          </a:prstGeom>
        </p:spPr>
        <p:txBody>
          <a:bodyPr wrap="square">
            <a:spAutoFit/>
          </a:bodyPr>
          <a:lstStyle/>
          <a:p>
            <a:pPr algn="just"/>
            <a:r>
              <a:rPr lang="en-US" dirty="0"/>
              <a:t>The </a:t>
            </a:r>
            <a:r>
              <a:rPr lang="en-US" dirty="0">
                <a:solidFill>
                  <a:srgbClr val="FF0000"/>
                </a:solidFill>
              </a:rPr>
              <a:t>disadvantage</a:t>
            </a:r>
            <a:r>
              <a:rPr lang="en-US" dirty="0"/>
              <a:t> is that instruction execution requires two memory references to fetch the operand: one to get its address and a second to get its value.</a:t>
            </a:r>
          </a:p>
        </p:txBody>
      </p:sp>
      <p:sp>
        <p:nvSpPr>
          <p:cNvPr id="6" name="Rectangle 5"/>
          <p:cNvSpPr txBox="1">
            <a:spLocks noChangeArrowheads="1"/>
          </p:cNvSpPr>
          <p:nvPr/>
        </p:nvSpPr>
        <p:spPr>
          <a:xfrm>
            <a:off x="2038984" y="2839530"/>
            <a:ext cx="6791168" cy="3550861"/>
          </a:xfrm>
          <a:prstGeom prst="rect">
            <a:avLst/>
          </a:prstGeo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fontAlgn="auto"/>
            <a:r>
              <a:rPr lang="en-US" altLang="en-US" dirty="0" smtClean="0"/>
              <a:t>Large address space </a:t>
            </a:r>
          </a:p>
          <a:p>
            <a:pPr fontAlgn="auto"/>
            <a:r>
              <a:rPr lang="en-US" altLang="en-US" dirty="0" smtClean="0"/>
              <a:t>2</a:t>
            </a:r>
            <a:r>
              <a:rPr lang="tr-TR" altLang="en-US" baseline="30000" dirty="0" smtClean="0"/>
              <a:t>N</a:t>
            </a:r>
            <a:r>
              <a:rPr lang="en-US" altLang="en-US" dirty="0" smtClean="0"/>
              <a:t> where </a:t>
            </a:r>
            <a:r>
              <a:rPr lang="tr-TR" altLang="en-US" dirty="0" smtClean="0"/>
              <a:t>N</a:t>
            </a:r>
            <a:r>
              <a:rPr lang="en-US" altLang="en-US" dirty="0" smtClean="0"/>
              <a:t> = word length</a:t>
            </a:r>
          </a:p>
          <a:p>
            <a:pPr fontAlgn="auto"/>
            <a:r>
              <a:rPr lang="en-US" altLang="en-US" dirty="0" smtClean="0"/>
              <a:t>Multiple memory accesses to find operand</a:t>
            </a:r>
          </a:p>
          <a:p>
            <a:pPr fontAlgn="auto"/>
            <a:r>
              <a:rPr lang="en-US" altLang="en-US" dirty="0" smtClean="0"/>
              <a:t>Hence slower</a:t>
            </a:r>
            <a:endParaRPr lang="en-US" altLang="en-US" dirty="0"/>
          </a:p>
        </p:txBody>
      </p:sp>
    </p:spTree>
    <p:extLst>
      <p:ext uri="{BB962C8B-B14F-4D97-AF65-F5344CB8AC3E}">
        <p14:creationId xmlns:p14="http://schemas.microsoft.com/office/powerpoint/2010/main" val="38729870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18</a:t>
            </a:fld>
            <a:endParaRPr kumimoji="0" lang="en-US"/>
          </a:p>
        </p:txBody>
      </p:sp>
      <p:pic>
        <p:nvPicPr>
          <p:cNvPr id="3" name="Picture 2"/>
          <p:cNvPicPr>
            <a:picLocks noChangeAspect="1"/>
          </p:cNvPicPr>
          <p:nvPr/>
        </p:nvPicPr>
        <p:blipFill>
          <a:blip r:embed="rId2"/>
          <a:stretch>
            <a:fillRect/>
          </a:stretch>
        </p:blipFill>
        <p:spPr>
          <a:xfrm>
            <a:off x="23374" y="260648"/>
            <a:ext cx="8862585" cy="5715248"/>
          </a:xfrm>
          <a:prstGeom prst="rect">
            <a:avLst/>
          </a:prstGeom>
        </p:spPr>
      </p:pic>
    </p:spTree>
    <p:extLst>
      <p:ext uri="{BB962C8B-B14F-4D97-AF65-F5344CB8AC3E}">
        <p14:creationId xmlns:p14="http://schemas.microsoft.com/office/powerpoint/2010/main" val="167482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431800" y="6229350"/>
            <a:ext cx="19050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22531" name="Rectangle 3"/>
          <p:cNvSpPr>
            <a:spLocks noChangeArrowheads="1"/>
          </p:cNvSpPr>
          <p:nvPr/>
        </p:nvSpPr>
        <p:spPr bwMode="auto">
          <a:xfrm>
            <a:off x="3124200" y="6229350"/>
            <a:ext cx="28956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22533" name="Rectangle 5"/>
          <p:cNvSpPr>
            <a:spLocks noGrp="1" noChangeArrowheads="1"/>
          </p:cNvSpPr>
          <p:nvPr>
            <p:ph idx="1"/>
          </p:nvPr>
        </p:nvSpPr>
        <p:spPr>
          <a:noFill/>
          <a:ln/>
        </p:spPr>
        <p:txBody>
          <a:bodyPr lIns="90488" tIns="44450" rIns="90488" bIns="44450">
            <a:normAutofit lnSpcReduction="10000"/>
          </a:bodyPr>
          <a:lstStyle/>
          <a:p>
            <a:endParaRPr lang="en-US" dirty="0" smtClean="0"/>
          </a:p>
          <a:p>
            <a:r>
              <a:rPr lang="en-US" dirty="0" smtClean="0"/>
              <a:t>Similar </a:t>
            </a:r>
            <a:r>
              <a:rPr lang="en-US" dirty="0"/>
              <a:t>to direct addressing. The only difference is that </a:t>
            </a:r>
            <a:r>
              <a:rPr lang="en-US" dirty="0" smtClean="0"/>
              <a:t>the </a:t>
            </a:r>
            <a:r>
              <a:rPr lang="en-US" dirty="0" smtClean="0">
                <a:solidFill>
                  <a:srgbClr val="FF0000"/>
                </a:solidFill>
              </a:rPr>
              <a:t>address </a:t>
            </a:r>
            <a:r>
              <a:rPr lang="en-US" dirty="0">
                <a:solidFill>
                  <a:srgbClr val="FF0000"/>
                </a:solidFill>
              </a:rPr>
              <a:t>field refers to a register </a:t>
            </a:r>
            <a:r>
              <a:rPr lang="en-US" dirty="0"/>
              <a:t>rather than a main memory </a:t>
            </a:r>
            <a:r>
              <a:rPr lang="en-US" dirty="0" smtClean="0"/>
              <a:t>address.</a:t>
            </a:r>
            <a:endParaRPr lang="en-US" dirty="0"/>
          </a:p>
          <a:p>
            <a:pPr marL="109728" indent="0" algn="ctr">
              <a:buNone/>
            </a:pPr>
            <a:r>
              <a:rPr lang="en-US" dirty="0" smtClean="0"/>
              <a:t>EA=R</a:t>
            </a:r>
            <a:endParaRPr lang="tr-TR" dirty="0" smtClean="0"/>
          </a:p>
          <a:p>
            <a:r>
              <a:rPr lang="en-US" altLang="en-US" b="1" dirty="0">
                <a:solidFill>
                  <a:srgbClr val="00B050"/>
                </a:solidFill>
              </a:rPr>
              <a:t>Operand</a:t>
            </a:r>
            <a:r>
              <a:rPr lang="en-US" altLang="en-US" dirty="0"/>
              <a:t> is in memory cell pointed to by </a:t>
            </a:r>
            <a:r>
              <a:rPr lang="en-US" altLang="en-US" dirty="0">
                <a:solidFill>
                  <a:srgbClr val="FF3300"/>
                </a:solidFill>
              </a:rPr>
              <a:t>contents </a:t>
            </a:r>
            <a:r>
              <a:rPr lang="en-US" altLang="en-US" dirty="0"/>
              <a:t>of </a:t>
            </a:r>
            <a:r>
              <a:rPr lang="en-US" altLang="en-US" dirty="0">
                <a:solidFill>
                  <a:srgbClr val="FF3300"/>
                </a:solidFill>
              </a:rPr>
              <a:t>register R</a:t>
            </a:r>
          </a:p>
          <a:p>
            <a:pPr algn="just"/>
            <a:r>
              <a:rPr lang="en-US" dirty="0"/>
              <a:t>The advantages of register addressing are that (</a:t>
            </a:r>
            <a:r>
              <a:rPr lang="en-US" dirty="0">
                <a:solidFill>
                  <a:srgbClr val="FF0000"/>
                </a:solidFill>
              </a:rPr>
              <a:t>1</a:t>
            </a:r>
            <a:r>
              <a:rPr lang="en-US" dirty="0"/>
              <a:t>) only a small address field </a:t>
            </a:r>
            <a:r>
              <a:rPr lang="en-US" dirty="0" smtClean="0"/>
              <a:t>is </a:t>
            </a:r>
            <a:r>
              <a:rPr lang="en-US" dirty="0"/>
              <a:t>needed in the instruction, and (</a:t>
            </a:r>
            <a:r>
              <a:rPr lang="en-US" dirty="0">
                <a:solidFill>
                  <a:srgbClr val="FF0000"/>
                </a:solidFill>
              </a:rPr>
              <a:t>2</a:t>
            </a:r>
            <a:r>
              <a:rPr lang="en-US" dirty="0"/>
              <a:t>) no time- consuming memory references are </a:t>
            </a:r>
            <a:r>
              <a:rPr lang="en-US" dirty="0" smtClean="0"/>
              <a:t>required</a:t>
            </a:r>
            <a:r>
              <a:rPr lang="en-US" dirty="0"/>
              <a:t>.</a:t>
            </a:r>
            <a:endParaRPr lang="en-US" dirty="0"/>
          </a:p>
        </p:txBody>
      </p:sp>
      <p:sp>
        <p:nvSpPr>
          <p:cNvPr id="22532" name="Rectangle 4"/>
          <p:cNvSpPr>
            <a:spLocks noGrp="1" noChangeArrowheads="1"/>
          </p:cNvSpPr>
          <p:nvPr>
            <p:ph type="title"/>
          </p:nvPr>
        </p:nvSpPr>
        <p:spPr>
          <a:noFill/>
          <a:ln/>
        </p:spPr>
        <p:txBody>
          <a:bodyPr lIns="90488" tIns="44450" rIns="90488" bIns="44450"/>
          <a:lstStyle/>
          <a:p>
            <a:r>
              <a:rPr lang="tr-TR" dirty="0" smtClean="0">
                <a:solidFill>
                  <a:srgbClr val="FF0000"/>
                </a:solidFill>
                <a:effectLst>
                  <a:outerShdw blurRad="38100" dist="38100" dir="2700000" algn="tl">
                    <a:srgbClr val="000000">
                      <a:alpha val="43137"/>
                    </a:srgbClr>
                  </a:outerShdw>
                </a:effectLst>
              </a:rPr>
              <a:t>(d) </a:t>
            </a:r>
            <a:r>
              <a:rPr lang="en-US" dirty="0" smtClean="0">
                <a:solidFill>
                  <a:srgbClr val="FF0000"/>
                </a:solidFill>
                <a:effectLst>
                  <a:outerShdw blurRad="38100" dist="38100" dir="2700000" algn="tl">
                    <a:srgbClr val="000000">
                      <a:alpha val="43137"/>
                    </a:srgbClr>
                  </a:outerShdw>
                </a:effectLst>
              </a:rPr>
              <a:t>Register Addressing</a:t>
            </a:r>
            <a:endParaRPr lang="en-US" dirty="0">
              <a:solidFill>
                <a:srgbClr val="FF0000"/>
              </a:solidFill>
            </a:endParaRP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19</a:t>
            </a:fld>
            <a:endParaRPr kumimoji="0" lang="en-US"/>
          </a:p>
        </p:txBody>
      </p:sp>
    </p:spTree>
    <p:extLst>
      <p:ext uri="{BB962C8B-B14F-4D97-AF65-F5344CB8AC3E}">
        <p14:creationId xmlns:p14="http://schemas.microsoft.com/office/powerpoint/2010/main" val="1439204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a:t>
            </a:fld>
            <a:endParaRPr kumimoji="0" lang="en-US"/>
          </a:p>
        </p:txBody>
      </p:sp>
      <p:sp>
        <p:nvSpPr>
          <p:cNvPr id="3" name="Rectangle 2"/>
          <p:cNvSpPr/>
          <p:nvPr/>
        </p:nvSpPr>
        <p:spPr>
          <a:xfrm>
            <a:off x="323528" y="332656"/>
            <a:ext cx="8424936" cy="5016758"/>
          </a:xfrm>
          <a:prstGeom prst="rect">
            <a:avLst/>
          </a:prstGeom>
        </p:spPr>
        <p:txBody>
          <a:bodyPr wrap="square">
            <a:spAutoFit/>
          </a:bodyPr>
          <a:lstStyle/>
          <a:p>
            <a:r>
              <a:rPr lang="en-US" sz="3200" b="1" dirty="0">
                <a:solidFill>
                  <a:srgbClr val="FF0000"/>
                </a:solidFill>
              </a:rPr>
              <a:t>Learning Objectives </a:t>
            </a:r>
            <a:endParaRPr lang="en-US" sz="3200" b="1" dirty="0" smtClean="0">
              <a:solidFill>
                <a:srgbClr val="FF0000"/>
              </a:solidFill>
            </a:endParaRPr>
          </a:p>
          <a:p>
            <a:endParaRPr lang="en-US" dirty="0" smtClean="0"/>
          </a:p>
          <a:p>
            <a:r>
              <a:rPr lang="en-US" dirty="0" smtClean="0"/>
              <a:t>After </a:t>
            </a:r>
            <a:r>
              <a:rPr lang="en-US" dirty="0"/>
              <a:t>studying this chapter, you should be able to: </a:t>
            </a:r>
            <a:endParaRPr lang="en-US" dirty="0" smtClean="0"/>
          </a:p>
          <a:p>
            <a:endParaRPr lang="en-US" dirty="0" smtClean="0"/>
          </a:p>
          <a:p>
            <a:pPr marL="342900" indent="-342900">
              <a:lnSpc>
                <a:spcPct val="150000"/>
              </a:lnSpc>
              <a:buFont typeface="Wingdings" panose="05000000000000000000" pitchFamily="2" charset="2"/>
              <a:buChar char="q"/>
            </a:pPr>
            <a:r>
              <a:rPr lang="en-US" dirty="0" smtClean="0"/>
              <a:t>Describe </a:t>
            </a:r>
            <a:r>
              <a:rPr lang="en-US" dirty="0"/>
              <a:t>the various </a:t>
            </a:r>
            <a:r>
              <a:rPr lang="en-US" dirty="0">
                <a:solidFill>
                  <a:srgbClr val="FF0000"/>
                </a:solidFill>
              </a:rPr>
              <a:t>types of addressing modes</a:t>
            </a:r>
            <a:r>
              <a:rPr lang="en-US" dirty="0"/>
              <a:t> common in instruction </a:t>
            </a:r>
            <a:r>
              <a:rPr lang="en-US" dirty="0" smtClean="0"/>
              <a:t>set</a:t>
            </a:r>
          </a:p>
          <a:p>
            <a:pPr marL="342900" indent="-342900">
              <a:lnSpc>
                <a:spcPct val="150000"/>
              </a:lnSpc>
              <a:buFont typeface="Wingdings" panose="05000000000000000000" pitchFamily="2" charset="2"/>
              <a:buChar char="q"/>
            </a:pPr>
            <a:r>
              <a:rPr lang="en-US" dirty="0"/>
              <a:t>Summarize the issues and trade-offs involved in designing an instruction format</a:t>
            </a:r>
            <a:r>
              <a:rPr lang="en-US" dirty="0" smtClean="0"/>
              <a:t>.</a:t>
            </a:r>
          </a:p>
          <a:p>
            <a:pPr marL="342900" indent="-342900">
              <a:lnSpc>
                <a:spcPct val="150000"/>
              </a:lnSpc>
              <a:buFont typeface="Wingdings" panose="05000000000000000000" pitchFamily="2" charset="2"/>
              <a:buChar char="q"/>
            </a:pPr>
            <a:r>
              <a:rPr lang="en-US" dirty="0"/>
              <a:t>Understand the distinction between machine language and assembly language</a:t>
            </a:r>
          </a:p>
        </p:txBody>
      </p:sp>
    </p:spTree>
    <p:extLst>
      <p:ext uri="{BB962C8B-B14F-4D97-AF65-F5344CB8AC3E}">
        <p14:creationId xmlns:p14="http://schemas.microsoft.com/office/powerpoint/2010/main" val="2647422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20</a:t>
            </a:fld>
            <a:endParaRPr kumimoji="0" lang="en-US"/>
          </a:p>
        </p:txBody>
      </p:sp>
      <p:grpSp>
        <p:nvGrpSpPr>
          <p:cNvPr id="3" name="Group 2"/>
          <p:cNvGrpSpPr/>
          <p:nvPr/>
        </p:nvGrpSpPr>
        <p:grpSpPr>
          <a:xfrm>
            <a:off x="611560" y="404664"/>
            <a:ext cx="7616825" cy="4797425"/>
            <a:chOff x="688975" y="1830388"/>
            <a:chExt cx="7616825" cy="4797425"/>
          </a:xfrm>
        </p:grpSpPr>
        <p:sp>
          <p:nvSpPr>
            <p:cNvPr id="4" name="Rectangle 13"/>
            <p:cNvSpPr>
              <a:spLocks noChangeArrowheads="1"/>
            </p:cNvSpPr>
            <p:nvPr/>
          </p:nvSpPr>
          <p:spPr bwMode="auto">
            <a:xfrm>
              <a:off x="5718175" y="45735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 name="Group 4"/>
            <p:cNvGrpSpPr/>
            <p:nvPr/>
          </p:nvGrpSpPr>
          <p:grpSpPr>
            <a:xfrm>
              <a:off x="688975" y="1830388"/>
              <a:ext cx="7616825" cy="4797425"/>
              <a:chOff x="688975" y="1830388"/>
              <a:chExt cx="7616825" cy="4797425"/>
            </a:xfrm>
          </p:grpSpPr>
          <p:grpSp>
            <p:nvGrpSpPr>
              <p:cNvPr id="6" name="Group 7"/>
              <p:cNvGrpSpPr>
                <a:grpSpLocks/>
              </p:cNvGrpSpPr>
              <p:nvPr/>
            </p:nvGrpSpPr>
            <p:grpSpPr bwMode="auto">
              <a:xfrm>
                <a:off x="765175" y="2287588"/>
                <a:ext cx="4722813" cy="604837"/>
                <a:chOff x="913" y="1441"/>
                <a:chExt cx="2975" cy="381"/>
              </a:xfrm>
            </p:grpSpPr>
            <p:sp>
              <p:nvSpPr>
                <p:cNvPr id="17" name="Rectangle 5"/>
                <p:cNvSpPr>
                  <a:spLocks noChangeArrowheads="1"/>
                </p:cNvSpPr>
                <p:nvPr/>
              </p:nvSpPr>
              <p:spPr bwMode="auto">
                <a:xfrm>
                  <a:off x="913" y="1441"/>
                  <a:ext cx="2975" cy="38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Line 6"/>
                <p:cNvSpPr>
                  <a:spLocks noChangeShapeType="1"/>
                </p:cNvSpPr>
                <p:nvPr/>
              </p:nvSpPr>
              <p:spPr bwMode="auto">
                <a:xfrm>
                  <a:off x="1537" y="1446"/>
                  <a:ext cx="0" cy="3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8"/>
              <p:cNvSpPr>
                <a:spLocks noChangeArrowheads="1"/>
              </p:cNvSpPr>
              <p:nvPr/>
            </p:nvSpPr>
            <p:spPr bwMode="auto">
              <a:xfrm>
                <a:off x="2060575" y="2363788"/>
                <a:ext cx="25511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Register Address R</a:t>
                </a:r>
              </a:p>
            </p:txBody>
          </p:sp>
          <p:sp>
            <p:nvSpPr>
              <p:cNvPr id="8" name="Rectangle 9"/>
              <p:cNvSpPr>
                <a:spLocks noChangeArrowheads="1"/>
              </p:cNvSpPr>
              <p:nvPr/>
            </p:nvSpPr>
            <p:spPr bwMode="auto">
              <a:xfrm>
                <a:off x="688975" y="2363788"/>
                <a:ext cx="11287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Opcode</a:t>
                </a:r>
              </a:p>
            </p:txBody>
          </p:sp>
          <p:sp>
            <p:nvSpPr>
              <p:cNvPr id="9" name="Rectangle 10"/>
              <p:cNvSpPr>
                <a:spLocks noChangeArrowheads="1"/>
              </p:cNvSpPr>
              <p:nvPr/>
            </p:nvSpPr>
            <p:spPr bwMode="auto">
              <a:xfrm>
                <a:off x="2441575" y="1830388"/>
                <a:ext cx="150018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dirty="0"/>
                  <a:t>Instruction</a:t>
                </a:r>
              </a:p>
            </p:txBody>
          </p:sp>
          <p:sp>
            <p:nvSpPr>
              <p:cNvPr id="10" name="Rectangle 11"/>
              <p:cNvSpPr>
                <a:spLocks noChangeArrowheads="1"/>
              </p:cNvSpPr>
              <p:nvPr/>
            </p:nvSpPr>
            <p:spPr bwMode="auto">
              <a:xfrm>
                <a:off x="5718175" y="32019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12"/>
              <p:cNvSpPr>
                <a:spLocks noChangeArrowheads="1"/>
              </p:cNvSpPr>
              <p:nvPr/>
            </p:nvSpPr>
            <p:spPr bwMode="auto">
              <a:xfrm>
                <a:off x="5718175" y="38877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14"/>
              <p:cNvSpPr>
                <a:spLocks noChangeArrowheads="1"/>
              </p:cNvSpPr>
              <p:nvPr/>
            </p:nvSpPr>
            <p:spPr bwMode="auto">
              <a:xfrm>
                <a:off x="5718175" y="52593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15"/>
              <p:cNvSpPr>
                <a:spLocks noChangeArrowheads="1"/>
              </p:cNvSpPr>
              <p:nvPr/>
            </p:nvSpPr>
            <p:spPr bwMode="auto">
              <a:xfrm>
                <a:off x="5718175" y="59451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16"/>
              <p:cNvSpPr>
                <a:spLocks noChangeArrowheads="1"/>
              </p:cNvSpPr>
              <p:nvPr/>
            </p:nvSpPr>
            <p:spPr bwMode="auto">
              <a:xfrm>
                <a:off x="6251575" y="2668588"/>
                <a:ext cx="131445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Registers</a:t>
                </a:r>
              </a:p>
            </p:txBody>
          </p:sp>
          <p:sp>
            <p:nvSpPr>
              <p:cNvPr id="15" name="Rectangle 17"/>
              <p:cNvSpPr>
                <a:spLocks noChangeArrowheads="1"/>
              </p:cNvSpPr>
              <p:nvPr/>
            </p:nvSpPr>
            <p:spPr bwMode="auto">
              <a:xfrm>
                <a:off x="6403975" y="4725988"/>
                <a:ext cx="1362554"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b="1" dirty="0">
                    <a:solidFill>
                      <a:srgbClr val="00B050"/>
                    </a:solidFill>
                  </a:rPr>
                  <a:t>Operand</a:t>
                </a:r>
              </a:p>
            </p:txBody>
          </p:sp>
          <p:sp>
            <p:nvSpPr>
              <p:cNvPr id="16" name="Freeform 18"/>
              <p:cNvSpPr>
                <a:spLocks/>
              </p:cNvSpPr>
              <p:nvPr/>
            </p:nvSpPr>
            <p:spPr bwMode="auto">
              <a:xfrm>
                <a:off x="3127375" y="2894013"/>
                <a:ext cx="2590800" cy="2022475"/>
              </a:xfrm>
              <a:custGeom>
                <a:avLst/>
                <a:gdLst>
                  <a:gd name="T0" fmla="*/ 0 w 1632"/>
                  <a:gd name="T1" fmla="*/ 0 h 1274"/>
                  <a:gd name="T2" fmla="*/ 0 w 1632"/>
                  <a:gd name="T3" fmla="*/ 1273 h 1274"/>
                  <a:gd name="T4" fmla="*/ 1631 w 1632"/>
                  <a:gd name="T5" fmla="*/ 1273 h 1274"/>
                </a:gdLst>
                <a:ahLst/>
                <a:cxnLst>
                  <a:cxn ang="0">
                    <a:pos x="T0" y="T1"/>
                  </a:cxn>
                  <a:cxn ang="0">
                    <a:pos x="T2" y="T3"/>
                  </a:cxn>
                  <a:cxn ang="0">
                    <a:pos x="T4" y="T5"/>
                  </a:cxn>
                </a:cxnLst>
                <a:rect l="0" t="0" r="r" b="b"/>
                <a:pathLst>
                  <a:path w="1632" h="1274">
                    <a:moveTo>
                      <a:pt x="0" y="0"/>
                    </a:moveTo>
                    <a:lnTo>
                      <a:pt x="0" y="1273"/>
                    </a:lnTo>
                    <a:lnTo>
                      <a:pt x="1631" y="1273"/>
                    </a:lnTo>
                  </a:path>
                </a:pathLst>
              </a:custGeom>
              <a:noFill/>
              <a:ln w="12700" cap="rnd"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1" name="Rectangle 20"/>
          <p:cNvSpPr/>
          <p:nvPr/>
        </p:nvSpPr>
        <p:spPr>
          <a:xfrm>
            <a:off x="611560" y="3751332"/>
            <a:ext cx="4572000" cy="1938992"/>
          </a:xfrm>
          <a:prstGeom prst="rect">
            <a:avLst/>
          </a:prstGeom>
        </p:spPr>
        <p:txBody>
          <a:bodyPr>
            <a:spAutoFit/>
          </a:bodyPr>
          <a:lstStyle/>
          <a:p>
            <a:r>
              <a:rPr lang="en-US" dirty="0"/>
              <a:t>In this mode the operand is stored in the register and this register is present in CPU. The instruction has the address of the Register where the operand is stored.</a:t>
            </a:r>
          </a:p>
        </p:txBody>
      </p:sp>
    </p:spTree>
    <p:extLst>
      <p:ext uri="{BB962C8B-B14F-4D97-AF65-F5344CB8AC3E}">
        <p14:creationId xmlns:p14="http://schemas.microsoft.com/office/powerpoint/2010/main" val="3884482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431800" y="6229350"/>
            <a:ext cx="19050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28675" name="Rectangle 3"/>
          <p:cNvSpPr>
            <a:spLocks noChangeArrowheads="1"/>
          </p:cNvSpPr>
          <p:nvPr/>
        </p:nvSpPr>
        <p:spPr bwMode="auto">
          <a:xfrm>
            <a:off x="3124200" y="6229350"/>
            <a:ext cx="28956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28677" name="Rectangle 5"/>
          <p:cNvSpPr>
            <a:spLocks noGrp="1" noChangeArrowheads="1"/>
          </p:cNvSpPr>
          <p:nvPr>
            <p:ph idx="1"/>
          </p:nvPr>
        </p:nvSpPr>
        <p:spPr>
          <a:xfrm>
            <a:off x="659420" y="2717533"/>
            <a:ext cx="7956624" cy="3335778"/>
          </a:xfrm>
          <a:noFill/>
          <a:ln/>
        </p:spPr>
        <p:txBody>
          <a:bodyPr lIns="90488" tIns="44450" rIns="90488" bIns="44450">
            <a:normAutofit fontScale="85000" lnSpcReduction="20000"/>
          </a:bodyPr>
          <a:lstStyle/>
          <a:p>
            <a:r>
              <a:rPr lang="en-US" dirty="0" smtClean="0"/>
              <a:t>Similar to indirect addressing</a:t>
            </a:r>
          </a:p>
          <a:p>
            <a:pPr marL="109728" indent="0" algn="ctr">
              <a:buNone/>
            </a:pPr>
            <a:r>
              <a:rPr lang="en-US" dirty="0" smtClean="0"/>
              <a:t>EA = (R)</a:t>
            </a:r>
          </a:p>
          <a:p>
            <a:r>
              <a:rPr lang="en-US" altLang="en-US" dirty="0"/>
              <a:t>Operand is in </a:t>
            </a:r>
            <a:r>
              <a:rPr lang="en-US" altLang="en-US" dirty="0">
                <a:solidFill>
                  <a:srgbClr val="FF0000"/>
                </a:solidFill>
              </a:rPr>
              <a:t>memory cell </a:t>
            </a:r>
            <a:r>
              <a:rPr lang="en-US" altLang="en-US" dirty="0"/>
              <a:t>pointed to by contents of </a:t>
            </a:r>
            <a:r>
              <a:rPr lang="en-US" altLang="en-US" dirty="0">
                <a:solidFill>
                  <a:srgbClr val="FF0000"/>
                </a:solidFill>
              </a:rPr>
              <a:t>register R</a:t>
            </a:r>
          </a:p>
          <a:p>
            <a:r>
              <a:rPr lang="en-US" dirty="0"/>
              <a:t>The advantages and limitations of register indirect addressing are basically the same </a:t>
            </a:r>
            <a:r>
              <a:rPr lang="en-US" dirty="0" smtClean="0"/>
              <a:t>as </a:t>
            </a:r>
            <a:r>
              <a:rPr lang="en-US" dirty="0"/>
              <a:t>for indirect addressing</a:t>
            </a:r>
            <a:endParaRPr lang="en-US" dirty="0" smtClean="0"/>
          </a:p>
          <a:p>
            <a:endParaRPr lang="en-US" dirty="0" smtClean="0"/>
          </a:p>
          <a:p>
            <a:r>
              <a:rPr lang="tr-TR" dirty="0" smtClean="0"/>
              <a:t>R</a:t>
            </a:r>
            <a:r>
              <a:rPr lang="en-US" dirty="0" err="1" smtClean="0"/>
              <a:t>egister</a:t>
            </a:r>
            <a:r>
              <a:rPr lang="en-US" dirty="0" smtClean="0"/>
              <a:t> </a:t>
            </a:r>
            <a:r>
              <a:rPr lang="en-US" dirty="0"/>
              <a:t>indirect addressing </a:t>
            </a:r>
            <a:r>
              <a:rPr lang="en-US" dirty="0" smtClean="0"/>
              <a:t>uses</a:t>
            </a:r>
            <a:r>
              <a:rPr lang="tr-TR" dirty="0" smtClean="0"/>
              <a:t> </a:t>
            </a:r>
            <a:r>
              <a:rPr lang="en-US" dirty="0" smtClean="0">
                <a:solidFill>
                  <a:srgbClr val="FF0000"/>
                </a:solidFill>
              </a:rPr>
              <a:t>one </a:t>
            </a:r>
            <a:r>
              <a:rPr lang="en-US" dirty="0" smtClean="0">
                <a:solidFill>
                  <a:srgbClr val="FF0000"/>
                </a:solidFill>
              </a:rPr>
              <a:t>less memory </a:t>
            </a:r>
            <a:r>
              <a:rPr lang="en-US" dirty="0" smtClean="0"/>
              <a:t>reference than indirect addressing.</a:t>
            </a:r>
          </a:p>
          <a:p>
            <a:endParaRPr lang="en-US" dirty="0"/>
          </a:p>
        </p:txBody>
      </p:sp>
      <p:sp>
        <p:nvSpPr>
          <p:cNvPr id="28676" name="Rectangle 4"/>
          <p:cNvSpPr>
            <a:spLocks noGrp="1" noChangeArrowheads="1"/>
          </p:cNvSpPr>
          <p:nvPr>
            <p:ph type="title"/>
          </p:nvPr>
        </p:nvSpPr>
        <p:spPr>
          <a:noFill/>
          <a:ln/>
        </p:spPr>
        <p:txBody>
          <a:bodyPr lIns="90488" tIns="44450" rIns="90488" bIns="44450"/>
          <a:lstStyle/>
          <a:p>
            <a:r>
              <a:rPr lang="tr-TR" dirty="0" smtClean="0">
                <a:solidFill>
                  <a:srgbClr val="FF0000"/>
                </a:solidFill>
                <a:effectLst>
                  <a:outerShdw blurRad="38100" dist="38100" dir="2700000" algn="tl">
                    <a:srgbClr val="000000">
                      <a:alpha val="43137"/>
                    </a:srgbClr>
                  </a:outerShdw>
                </a:effectLst>
              </a:rPr>
              <a:t>(e) </a:t>
            </a:r>
            <a:r>
              <a:rPr lang="en-US" dirty="0" smtClean="0">
                <a:solidFill>
                  <a:srgbClr val="FF0000"/>
                </a:solidFill>
                <a:effectLst>
                  <a:outerShdw blurRad="38100" dist="38100" dir="2700000" algn="tl">
                    <a:srgbClr val="000000">
                      <a:alpha val="43137"/>
                    </a:srgbClr>
                  </a:outerShdw>
                </a:effectLst>
              </a:rPr>
              <a:t>Register </a:t>
            </a:r>
            <a:r>
              <a:rPr lang="en-US" dirty="0">
                <a:solidFill>
                  <a:srgbClr val="FF0000"/>
                </a:solidFill>
                <a:effectLst>
                  <a:outerShdw blurRad="38100" dist="38100" dir="2700000" algn="tl">
                    <a:srgbClr val="000000">
                      <a:alpha val="43137"/>
                    </a:srgbClr>
                  </a:outerShdw>
                </a:effectLst>
              </a:rPr>
              <a:t>Indirect Addressing</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21</a:t>
            </a:fld>
            <a:endParaRPr kumimoji="0" lang="en-US"/>
          </a:p>
        </p:txBody>
      </p:sp>
      <p:sp>
        <p:nvSpPr>
          <p:cNvPr id="3" name="Rectangle 2"/>
          <p:cNvSpPr/>
          <p:nvPr/>
        </p:nvSpPr>
        <p:spPr>
          <a:xfrm>
            <a:off x="251520" y="1341165"/>
            <a:ext cx="8568952" cy="1200329"/>
          </a:xfrm>
          <a:prstGeom prst="rect">
            <a:avLst/>
          </a:prstGeom>
        </p:spPr>
        <p:txBody>
          <a:bodyPr wrap="square">
            <a:spAutoFit/>
          </a:bodyPr>
          <a:lstStyle/>
          <a:p>
            <a:pPr algn="just"/>
            <a:r>
              <a:rPr lang="en-US" dirty="0"/>
              <a:t>In register indirect addressing </a:t>
            </a:r>
            <a:r>
              <a:rPr lang="en-US" dirty="0" smtClean="0"/>
              <a:t>mode</a:t>
            </a:r>
            <a:r>
              <a:rPr lang="tr-TR" dirty="0" smtClean="0"/>
              <a:t>;</a:t>
            </a:r>
            <a:r>
              <a:rPr lang="en-US" dirty="0" smtClean="0"/>
              <a:t> </a:t>
            </a:r>
            <a:r>
              <a:rPr lang="en-US" dirty="0"/>
              <a:t>the address of operand is placed in any one of the registers. The instruction specifies a register that contains the address of the operand.</a:t>
            </a:r>
          </a:p>
        </p:txBody>
      </p:sp>
    </p:spTree>
    <p:extLst>
      <p:ext uri="{BB962C8B-B14F-4D97-AF65-F5344CB8AC3E}">
        <p14:creationId xmlns:p14="http://schemas.microsoft.com/office/powerpoint/2010/main" val="1336595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22</a:t>
            </a:fld>
            <a:endParaRPr kumimoji="0" lang="en-US"/>
          </a:p>
        </p:txBody>
      </p:sp>
      <p:grpSp>
        <p:nvGrpSpPr>
          <p:cNvPr id="27" name="Group 26"/>
          <p:cNvGrpSpPr/>
          <p:nvPr/>
        </p:nvGrpSpPr>
        <p:grpSpPr>
          <a:xfrm>
            <a:off x="345504" y="1686719"/>
            <a:ext cx="8308975" cy="4721225"/>
            <a:chOff x="681038" y="1830388"/>
            <a:chExt cx="8308975" cy="4721225"/>
          </a:xfrm>
        </p:grpSpPr>
        <p:sp>
          <p:nvSpPr>
            <p:cNvPr id="28" name="Line 23"/>
            <p:cNvSpPr>
              <a:spLocks noChangeShapeType="1"/>
            </p:cNvSpPr>
            <p:nvPr/>
          </p:nvSpPr>
          <p:spPr bwMode="auto">
            <a:xfrm>
              <a:off x="3429000" y="2903538"/>
              <a:ext cx="0" cy="5191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9" name="Group 28"/>
            <p:cNvGrpSpPr/>
            <p:nvPr/>
          </p:nvGrpSpPr>
          <p:grpSpPr>
            <a:xfrm>
              <a:off x="681038" y="1830388"/>
              <a:ext cx="8308975" cy="4721225"/>
              <a:chOff x="681038" y="1830388"/>
              <a:chExt cx="8308975" cy="4721225"/>
            </a:xfrm>
          </p:grpSpPr>
          <p:sp>
            <p:nvSpPr>
              <p:cNvPr id="30" name="Rectangle 19"/>
              <p:cNvSpPr>
                <a:spLocks noChangeArrowheads="1"/>
              </p:cNvSpPr>
              <p:nvPr/>
            </p:nvSpPr>
            <p:spPr bwMode="auto">
              <a:xfrm>
                <a:off x="1449388" y="44973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1" name="Group 30"/>
              <p:cNvGrpSpPr/>
              <p:nvPr/>
            </p:nvGrpSpPr>
            <p:grpSpPr>
              <a:xfrm>
                <a:off x="681038" y="1830388"/>
                <a:ext cx="8308975" cy="4721225"/>
                <a:chOff x="681038" y="1830388"/>
                <a:chExt cx="8308975" cy="4721225"/>
              </a:xfrm>
            </p:grpSpPr>
            <p:grpSp>
              <p:nvGrpSpPr>
                <p:cNvPr id="32" name="Group 7"/>
                <p:cNvGrpSpPr>
                  <a:grpSpLocks/>
                </p:cNvGrpSpPr>
                <p:nvPr/>
              </p:nvGrpSpPr>
              <p:grpSpPr bwMode="auto">
                <a:xfrm>
                  <a:off x="1449388" y="2287588"/>
                  <a:ext cx="4722812" cy="604837"/>
                  <a:chOff x="913" y="1441"/>
                  <a:chExt cx="2975" cy="381"/>
                </a:xfrm>
              </p:grpSpPr>
              <p:sp>
                <p:nvSpPr>
                  <p:cNvPr id="51" name="Rectangle 5"/>
                  <p:cNvSpPr>
                    <a:spLocks noChangeArrowheads="1"/>
                  </p:cNvSpPr>
                  <p:nvPr/>
                </p:nvSpPr>
                <p:spPr bwMode="auto">
                  <a:xfrm>
                    <a:off x="913" y="1441"/>
                    <a:ext cx="2975" cy="38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 name="Line 6"/>
                  <p:cNvSpPr>
                    <a:spLocks noChangeShapeType="1"/>
                  </p:cNvSpPr>
                  <p:nvPr/>
                </p:nvSpPr>
                <p:spPr bwMode="auto">
                  <a:xfrm>
                    <a:off x="1537" y="1446"/>
                    <a:ext cx="0" cy="3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3" name="Rectangle 8"/>
                <p:cNvSpPr>
                  <a:spLocks noChangeArrowheads="1"/>
                </p:cNvSpPr>
                <p:nvPr/>
              </p:nvSpPr>
              <p:spPr bwMode="auto">
                <a:xfrm>
                  <a:off x="3009900" y="2363788"/>
                  <a:ext cx="25511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Register Address R</a:t>
                  </a:r>
                </a:p>
              </p:txBody>
            </p:sp>
            <p:sp>
              <p:nvSpPr>
                <p:cNvPr id="34" name="Rectangle 9"/>
                <p:cNvSpPr>
                  <a:spLocks noChangeArrowheads="1"/>
                </p:cNvSpPr>
                <p:nvPr/>
              </p:nvSpPr>
              <p:spPr bwMode="auto">
                <a:xfrm>
                  <a:off x="1373188" y="2363788"/>
                  <a:ext cx="11287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Opcode</a:t>
                  </a:r>
                </a:p>
              </p:txBody>
            </p:sp>
            <p:sp>
              <p:nvSpPr>
                <p:cNvPr id="35" name="Rectangle 10"/>
                <p:cNvSpPr>
                  <a:spLocks noChangeArrowheads="1"/>
                </p:cNvSpPr>
                <p:nvPr/>
              </p:nvSpPr>
              <p:spPr bwMode="auto">
                <a:xfrm>
                  <a:off x="3125788" y="1830388"/>
                  <a:ext cx="150018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dirty="0"/>
                    <a:t>Instruction</a:t>
                  </a:r>
                </a:p>
              </p:txBody>
            </p:sp>
            <p:sp>
              <p:nvSpPr>
                <p:cNvPr id="36" name="Rectangle 11"/>
                <p:cNvSpPr>
                  <a:spLocks noChangeArrowheads="1"/>
                </p:cNvSpPr>
                <p:nvPr/>
              </p:nvSpPr>
              <p:spPr bwMode="auto">
                <a:xfrm>
                  <a:off x="6402388" y="3124200"/>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Rectangle 12"/>
                <p:cNvSpPr>
                  <a:spLocks noChangeArrowheads="1"/>
                </p:cNvSpPr>
                <p:nvPr/>
              </p:nvSpPr>
              <p:spPr bwMode="auto">
                <a:xfrm>
                  <a:off x="6402388" y="3810000"/>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Rectangle 13"/>
                <p:cNvSpPr>
                  <a:spLocks noChangeArrowheads="1"/>
                </p:cNvSpPr>
                <p:nvPr/>
              </p:nvSpPr>
              <p:spPr bwMode="auto">
                <a:xfrm>
                  <a:off x="6402388" y="4495800"/>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Rectangle 14"/>
                <p:cNvSpPr>
                  <a:spLocks noChangeArrowheads="1"/>
                </p:cNvSpPr>
                <p:nvPr/>
              </p:nvSpPr>
              <p:spPr bwMode="auto">
                <a:xfrm>
                  <a:off x="6402388" y="5181600"/>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Rectangle 15"/>
                <p:cNvSpPr>
                  <a:spLocks noChangeArrowheads="1"/>
                </p:cNvSpPr>
                <p:nvPr/>
              </p:nvSpPr>
              <p:spPr bwMode="auto">
                <a:xfrm>
                  <a:off x="6402388" y="5867400"/>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Rectangle 16"/>
                <p:cNvSpPr>
                  <a:spLocks noChangeArrowheads="1"/>
                </p:cNvSpPr>
                <p:nvPr/>
              </p:nvSpPr>
              <p:spPr bwMode="auto">
                <a:xfrm>
                  <a:off x="6935788" y="2590800"/>
                  <a:ext cx="12303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Memory</a:t>
                  </a:r>
                </a:p>
              </p:txBody>
            </p:sp>
            <p:sp>
              <p:nvSpPr>
                <p:cNvPr id="42" name="Rectangle 17"/>
                <p:cNvSpPr>
                  <a:spLocks noChangeArrowheads="1"/>
                </p:cNvSpPr>
                <p:nvPr/>
              </p:nvSpPr>
              <p:spPr bwMode="auto">
                <a:xfrm>
                  <a:off x="7088188" y="4648200"/>
                  <a:ext cx="12303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Operand</a:t>
                  </a:r>
                </a:p>
              </p:txBody>
            </p:sp>
            <p:sp>
              <p:nvSpPr>
                <p:cNvPr id="43" name="Rectangle 18"/>
                <p:cNvSpPr>
                  <a:spLocks noChangeArrowheads="1"/>
                </p:cNvSpPr>
                <p:nvPr/>
              </p:nvSpPr>
              <p:spPr bwMode="auto">
                <a:xfrm>
                  <a:off x="1449388" y="38115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Rectangle 20"/>
                <p:cNvSpPr>
                  <a:spLocks noChangeArrowheads="1"/>
                </p:cNvSpPr>
                <p:nvPr/>
              </p:nvSpPr>
              <p:spPr bwMode="auto">
                <a:xfrm>
                  <a:off x="1449388" y="51831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 name="Rectangle 21"/>
                <p:cNvSpPr>
                  <a:spLocks noChangeArrowheads="1"/>
                </p:cNvSpPr>
                <p:nvPr/>
              </p:nvSpPr>
              <p:spPr bwMode="auto">
                <a:xfrm>
                  <a:off x="1449388" y="58689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Rectangle 22"/>
                <p:cNvSpPr>
                  <a:spLocks noChangeArrowheads="1"/>
                </p:cNvSpPr>
                <p:nvPr/>
              </p:nvSpPr>
              <p:spPr bwMode="auto">
                <a:xfrm>
                  <a:off x="1525588" y="4649788"/>
                  <a:ext cx="2498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Pointer to Operand</a:t>
                  </a:r>
                </a:p>
              </p:txBody>
            </p:sp>
            <p:sp>
              <p:nvSpPr>
                <p:cNvPr id="47" name="Line 24"/>
                <p:cNvSpPr>
                  <a:spLocks noChangeShapeType="1"/>
                </p:cNvSpPr>
                <p:nvPr/>
              </p:nvSpPr>
              <p:spPr bwMode="auto">
                <a:xfrm flipH="1">
                  <a:off x="681038" y="3429000"/>
                  <a:ext cx="27543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Rectangle 25"/>
                <p:cNvSpPr>
                  <a:spLocks noChangeArrowheads="1"/>
                </p:cNvSpPr>
                <p:nvPr/>
              </p:nvSpPr>
              <p:spPr bwMode="auto">
                <a:xfrm>
                  <a:off x="2135188" y="3430588"/>
                  <a:ext cx="131445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Registers</a:t>
                  </a:r>
                </a:p>
              </p:txBody>
            </p:sp>
            <p:sp>
              <p:nvSpPr>
                <p:cNvPr id="49" name="Freeform 26"/>
                <p:cNvSpPr>
                  <a:spLocks/>
                </p:cNvSpPr>
                <p:nvPr/>
              </p:nvSpPr>
              <p:spPr bwMode="auto">
                <a:xfrm>
                  <a:off x="685800" y="3429000"/>
                  <a:ext cx="763588" cy="1411288"/>
                </a:xfrm>
                <a:custGeom>
                  <a:avLst/>
                  <a:gdLst>
                    <a:gd name="T0" fmla="*/ 0 w 481"/>
                    <a:gd name="T1" fmla="*/ 0 h 889"/>
                    <a:gd name="T2" fmla="*/ 0 w 481"/>
                    <a:gd name="T3" fmla="*/ 888 h 889"/>
                    <a:gd name="T4" fmla="*/ 480 w 481"/>
                    <a:gd name="T5" fmla="*/ 888 h 889"/>
                  </a:gdLst>
                  <a:ahLst/>
                  <a:cxnLst>
                    <a:cxn ang="0">
                      <a:pos x="T0" y="T1"/>
                    </a:cxn>
                    <a:cxn ang="0">
                      <a:pos x="T2" y="T3"/>
                    </a:cxn>
                    <a:cxn ang="0">
                      <a:pos x="T4" y="T5"/>
                    </a:cxn>
                  </a:cxnLst>
                  <a:rect l="0" t="0" r="r" b="b"/>
                  <a:pathLst>
                    <a:path w="481" h="889">
                      <a:moveTo>
                        <a:pt x="0" y="0"/>
                      </a:moveTo>
                      <a:lnTo>
                        <a:pt x="0" y="888"/>
                      </a:lnTo>
                      <a:lnTo>
                        <a:pt x="480" y="888"/>
                      </a:lnTo>
                    </a:path>
                  </a:pathLst>
                </a:custGeom>
                <a:noFill/>
                <a:ln w="12700" cap="rnd"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Line 28"/>
                <p:cNvSpPr>
                  <a:spLocks noChangeShapeType="1"/>
                </p:cNvSpPr>
                <p:nvPr/>
              </p:nvSpPr>
              <p:spPr bwMode="auto">
                <a:xfrm>
                  <a:off x="4038600" y="4800600"/>
                  <a:ext cx="2362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US"/>
                </a:p>
              </p:txBody>
            </p:sp>
          </p:grpSp>
        </p:grpSp>
      </p:grpSp>
      <p:sp>
        <p:nvSpPr>
          <p:cNvPr id="4" name="Rectangle 3"/>
          <p:cNvSpPr/>
          <p:nvPr/>
        </p:nvSpPr>
        <p:spPr>
          <a:xfrm>
            <a:off x="107504" y="231288"/>
            <a:ext cx="8784976" cy="1200329"/>
          </a:xfrm>
          <a:prstGeom prst="rect">
            <a:avLst/>
          </a:prstGeom>
        </p:spPr>
        <p:txBody>
          <a:bodyPr wrap="square">
            <a:spAutoFit/>
          </a:bodyPr>
          <a:lstStyle/>
          <a:p>
            <a:pPr algn="just"/>
            <a:r>
              <a:rPr lang="en-US" dirty="0"/>
              <a:t>In this mode, the instruction specifies the register whose contents give us the address of operand which is in memory. Thus, the register contains the address of operand rather than the operand itself.</a:t>
            </a:r>
          </a:p>
        </p:txBody>
      </p:sp>
    </p:spTree>
    <p:extLst>
      <p:ext uri="{BB962C8B-B14F-4D97-AF65-F5344CB8AC3E}">
        <p14:creationId xmlns:p14="http://schemas.microsoft.com/office/powerpoint/2010/main" val="2853429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23</a:t>
            </a:fld>
            <a:endParaRPr kumimoji="0" lang="en-US"/>
          </a:p>
        </p:txBody>
      </p:sp>
      <p:pic>
        <p:nvPicPr>
          <p:cNvPr id="3" name="Picture 2"/>
          <p:cNvPicPr>
            <a:picLocks noChangeAspect="1"/>
          </p:cNvPicPr>
          <p:nvPr/>
        </p:nvPicPr>
        <p:blipFill>
          <a:blip r:embed="rId2"/>
          <a:stretch>
            <a:fillRect/>
          </a:stretch>
        </p:blipFill>
        <p:spPr>
          <a:xfrm>
            <a:off x="383993" y="116632"/>
            <a:ext cx="8629039" cy="6473874"/>
          </a:xfrm>
          <a:prstGeom prst="rect">
            <a:avLst/>
          </a:prstGeom>
        </p:spPr>
      </p:pic>
    </p:spTree>
    <p:extLst>
      <p:ext uri="{BB962C8B-B14F-4D97-AF65-F5344CB8AC3E}">
        <p14:creationId xmlns:p14="http://schemas.microsoft.com/office/powerpoint/2010/main" val="2748172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431800" y="6229350"/>
            <a:ext cx="19050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32771" name="Rectangle 3"/>
          <p:cNvSpPr>
            <a:spLocks noChangeArrowheads="1"/>
          </p:cNvSpPr>
          <p:nvPr/>
        </p:nvSpPr>
        <p:spPr bwMode="auto">
          <a:xfrm>
            <a:off x="3124200" y="6229350"/>
            <a:ext cx="28956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32773" name="Rectangle 5"/>
          <p:cNvSpPr>
            <a:spLocks noGrp="1" noChangeArrowheads="1"/>
          </p:cNvSpPr>
          <p:nvPr>
            <p:ph idx="1"/>
          </p:nvPr>
        </p:nvSpPr>
        <p:spPr>
          <a:noFill/>
          <a:ln/>
        </p:spPr>
        <p:txBody>
          <a:bodyPr lIns="90488" tIns="44450" rIns="90488" bIns="44450">
            <a:normAutofit/>
          </a:bodyPr>
          <a:lstStyle/>
          <a:p>
            <a:r>
              <a:rPr lang="en-US" dirty="0" smtClean="0"/>
              <a:t>Combines the capabilities of </a:t>
            </a:r>
            <a:r>
              <a:rPr lang="en-US" dirty="0" smtClean="0">
                <a:solidFill>
                  <a:srgbClr val="FF0000"/>
                </a:solidFill>
              </a:rPr>
              <a:t>direct </a:t>
            </a:r>
            <a:r>
              <a:rPr lang="en-US" dirty="0" smtClean="0"/>
              <a:t>addressing</a:t>
            </a:r>
            <a:r>
              <a:rPr lang="en-US" dirty="0" smtClean="0">
                <a:solidFill>
                  <a:srgbClr val="FF0000"/>
                </a:solidFill>
              </a:rPr>
              <a:t> </a:t>
            </a:r>
            <a:r>
              <a:rPr lang="en-US" dirty="0" smtClean="0"/>
              <a:t>and </a:t>
            </a:r>
            <a:r>
              <a:rPr lang="en-US" dirty="0" smtClean="0">
                <a:solidFill>
                  <a:srgbClr val="FF0000"/>
                </a:solidFill>
              </a:rPr>
              <a:t>register indirect </a:t>
            </a:r>
            <a:r>
              <a:rPr lang="en-US" dirty="0" smtClean="0"/>
              <a:t>addressing</a:t>
            </a:r>
          </a:p>
          <a:p>
            <a:pPr marL="109728" indent="0" algn="ctr">
              <a:buNone/>
            </a:pPr>
            <a:r>
              <a:rPr lang="en-US" dirty="0" smtClean="0"/>
              <a:t>EA </a:t>
            </a:r>
            <a:r>
              <a:rPr lang="en-US" dirty="0"/>
              <a:t>= A + (R</a:t>
            </a:r>
            <a:r>
              <a:rPr lang="en-US" dirty="0" smtClean="0"/>
              <a:t>)</a:t>
            </a:r>
            <a:endParaRPr lang="tr-TR" dirty="0" smtClean="0"/>
          </a:p>
          <a:p>
            <a:r>
              <a:rPr lang="en-US" altLang="en-US" dirty="0" smtClean="0"/>
              <a:t>Address </a:t>
            </a:r>
            <a:r>
              <a:rPr lang="en-US" altLang="en-US" dirty="0"/>
              <a:t>field hold </a:t>
            </a:r>
            <a:r>
              <a:rPr lang="en-US" altLang="en-US" dirty="0">
                <a:solidFill>
                  <a:srgbClr val="FF0000"/>
                </a:solidFill>
              </a:rPr>
              <a:t>two values</a:t>
            </a:r>
          </a:p>
          <a:p>
            <a:pPr lvl="1"/>
            <a:r>
              <a:rPr lang="en-US" altLang="en-US" dirty="0"/>
              <a:t>A = base </a:t>
            </a:r>
            <a:r>
              <a:rPr lang="en-US" altLang="en-US" dirty="0" smtClean="0"/>
              <a:t>value</a:t>
            </a:r>
            <a:endParaRPr lang="tr-TR" altLang="en-US" dirty="0"/>
          </a:p>
          <a:p>
            <a:pPr marL="393192" lvl="1" indent="0">
              <a:buNone/>
            </a:pPr>
            <a:r>
              <a:rPr lang="en-US" sz="2400" dirty="0" smtClean="0"/>
              <a:t>The value contained in one address field (value = A) is used directly.</a:t>
            </a:r>
            <a:endParaRPr lang="en-US" altLang="en-US" sz="2400" dirty="0" smtClean="0"/>
          </a:p>
          <a:p>
            <a:pPr lvl="1"/>
            <a:r>
              <a:rPr lang="en-US" altLang="en-US" dirty="0" smtClean="0"/>
              <a:t>R </a:t>
            </a:r>
            <a:r>
              <a:rPr lang="en-US" altLang="en-US" dirty="0"/>
              <a:t>= register that holds displacement</a:t>
            </a:r>
          </a:p>
          <a:p>
            <a:pPr marL="109728" indent="0">
              <a:buNone/>
            </a:pPr>
            <a:r>
              <a:rPr lang="en-US" sz="2200" dirty="0"/>
              <a:t>The other address field, or an implicit reference based on opcode, </a:t>
            </a:r>
            <a:r>
              <a:rPr lang="en-US" sz="2200" dirty="0" smtClean="0"/>
              <a:t>refers </a:t>
            </a:r>
            <a:r>
              <a:rPr lang="en-US" sz="2200" dirty="0"/>
              <a:t>to a register whose contents are added to A to produce the effective address</a:t>
            </a:r>
            <a:endParaRPr lang="en-US" sz="2200" dirty="0" smtClean="0"/>
          </a:p>
        </p:txBody>
      </p:sp>
      <p:sp>
        <p:nvSpPr>
          <p:cNvPr id="32772" name="Rectangle 4"/>
          <p:cNvSpPr>
            <a:spLocks noGrp="1" noChangeArrowheads="1"/>
          </p:cNvSpPr>
          <p:nvPr>
            <p:ph type="title"/>
          </p:nvPr>
        </p:nvSpPr>
        <p:spPr>
          <a:noFill/>
          <a:ln/>
        </p:spPr>
        <p:txBody>
          <a:bodyPr lIns="90488" tIns="44450" rIns="90488" bIns="44450"/>
          <a:lstStyle/>
          <a:p>
            <a:r>
              <a:rPr lang="en-US" dirty="0">
                <a:solidFill>
                  <a:srgbClr val="FF0000"/>
                </a:solidFill>
                <a:effectLst>
                  <a:outerShdw blurRad="38100" dist="38100" dir="2700000" algn="tl">
                    <a:srgbClr val="000000">
                      <a:alpha val="43137"/>
                    </a:srgbClr>
                  </a:outerShdw>
                </a:effectLst>
              </a:rPr>
              <a:t>Displacement Addressing</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24</a:t>
            </a:fld>
            <a:endParaRPr kumimoji="0" lang="en-US"/>
          </a:p>
        </p:txBody>
      </p:sp>
    </p:spTree>
    <p:extLst>
      <p:ext uri="{BB962C8B-B14F-4D97-AF65-F5344CB8AC3E}">
        <p14:creationId xmlns:p14="http://schemas.microsoft.com/office/powerpoint/2010/main" val="2133332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25</a:t>
            </a:fld>
            <a:endParaRPr kumimoji="0" lang="en-US"/>
          </a:p>
        </p:txBody>
      </p:sp>
      <p:grpSp>
        <p:nvGrpSpPr>
          <p:cNvPr id="3" name="Group 2"/>
          <p:cNvGrpSpPr/>
          <p:nvPr/>
        </p:nvGrpSpPr>
        <p:grpSpPr>
          <a:xfrm>
            <a:off x="338297" y="692696"/>
            <a:ext cx="8308975" cy="4797425"/>
            <a:chOff x="401638" y="1830388"/>
            <a:chExt cx="8308975" cy="4797425"/>
          </a:xfrm>
        </p:grpSpPr>
        <p:sp>
          <p:nvSpPr>
            <p:cNvPr id="4" name="Line 27"/>
            <p:cNvSpPr>
              <a:spLocks noChangeShapeType="1"/>
            </p:cNvSpPr>
            <p:nvPr/>
          </p:nvSpPr>
          <p:spPr bwMode="auto">
            <a:xfrm>
              <a:off x="3530600" y="2293938"/>
              <a:ext cx="0" cy="5953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 name="Group 4"/>
            <p:cNvGrpSpPr/>
            <p:nvPr/>
          </p:nvGrpSpPr>
          <p:grpSpPr>
            <a:xfrm>
              <a:off x="401638" y="1830388"/>
              <a:ext cx="8308975" cy="4797425"/>
              <a:chOff x="401638" y="1830388"/>
              <a:chExt cx="8308975" cy="4797425"/>
            </a:xfrm>
          </p:grpSpPr>
          <p:grpSp>
            <p:nvGrpSpPr>
              <p:cNvPr id="6" name="Group 7"/>
              <p:cNvGrpSpPr>
                <a:grpSpLocks/>
              </p:cNvGrpSpPr>
              <p:nvPr/>
            </p:nvGrpSpPr>
            <p:grpSpPr bwMode="auto">
              <a:xfrm>
                <a:off x="1169988" y="2287588"/>
                <a:ext cx="4722812" cy="604837"/>
                <a:chOff x="913" y="1441"/>
                <a:chExt cx="2975" cy="381"/>
              </a:xfrm>
            </p:grpSpPr>
            <p:sp>
              <p:nvSpPr>
                <p:cNvPr id="32" name="Rectangle 5"/>
                <p:cNvSpPr>
                  <a:spLocks noChangeArrowheads="1"/>
                </p:cNvSpPr>
                <p:nvPr/>
              </p:nvSpPr>
              <p:spPr bwMode="auto">
                <a:xfrm>
                  <a:off x="913" y="1441"/>
                  <a:ext cx="2975" cy="38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Line 6"/>
                <p:cNvSpPr>
                  <a:spLocks noChangeShapeType="1"/>
                </p:cNvSpPr>
                <p:nvPr/>
              </p:nvSpPr>
              <p:spPr bwMode="auto">
                <a:xfrm>
                  <a:off x="1537" y="1446"/>
                  <a:ext cx="0" cy="3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8"/>
              <p:cNvSpPr>
                <a:spLocks noChangeArrowheads="1"/>
              </p:cNvSpPr>
              <p:nvPr/>
            </p:nvSpPr>
            <p:spPr bwMode="auto">
              <a:xfrm>
                <a:off x="2084388" y="2363788"/>
                <a:ext cx="147478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Register R</a:t>
                </a:r>
              </a:p>
            </p:txBody>
          </p:sp>
          <p:sp>
            <p:nvSpPr>
              <p:cNvPr id="8" name="Rectangle 9"/>
              <p:cNvSpPr>
                <a:spLocks noChangeArrowheads="1"/>
              </p:cNvSpPr>
              <p:nvPr/>
            </p:nvSpPr>
            <p:spPr bwMode="auto">
              <a:xfrm>
                <a:off x="1093788" y="2363788"/>
                <a:ext cx="11287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Opcode</a:t>
                </a:r>
              </a:p>
            </p:txBody>
          </p:sp>
          <p:sp>
            <p:nvSpPr>
              <p:cNvPr id="9" name="Rectangle 10"/>
              <p:cNvSpPr>
                <a:spLocks noChangeArrowheads="1"/>
              </p:cNvSpPr>
              <p:nvPr/>
            </p:nvSpPr>
            <p:spPr bwMode="auto">
              <a:xfrm>
                <a:off x="2846388" y="1830388"/>
                <a:ext cx="150018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dirty="0"/>
                  <a:t>Instruction</a:t>
                </a:r>
              </a:p>
            </p:txBody>
          </p:sp>
          <p:sp>
            <p:nvSpPr>
              <p:cNvPr id="10" name="Rectangle 11"/>
              <p:cNvSpPr>
                <a:spLocks noChangeArrowheads="1"/>
              </p:cNvSpPr>
              <p:nvPr/>
            </p:nvSpPr>
            <p:spPr bwMode="auto">
              <a:xfrm>
                <a:off x="6122988" y="32019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12"/>
              <p:cNvSpPr>
                <a:spLocks noChangeArrowheads="1"/>
              </p:cNvSpPr>
              <p:nvPr/>
            </p:nvSpPr>
            <p:spPr bwMode="auto">
              <a:xfrm>
                <a:off x="6122988" y="38877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13"/>
              <p:cNvSpPr>
                <a:spLocks noChangeArrowheads="1"/>
              </p:cNvSpPr>
              <p:nvPr/>
            </p:nvSpPr>
            <p:spPr bwMode="auto">
              <a:xfrm>
                <a:off x="6122988" y="45735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14"/>
              <p:cNvSpPr>
                <a:spLocks noChangeArrowheads="1"/>
              </p:cNvSpPr>
              <p:nvPr/>
            </p:nvSpPr>
            <p:spPr bwMode="auto">
              <a:xfrm>
                <a:off x="6122988" y="52593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15"/>
              <p:cNvSpPr>
                <a:spLocks noChangeArrowheads="1"/>
              </p:cNvSpPr>
              <p:nvPr/>
            </p:nvSpPr>
            <p:spPr bwMode="auto">
              <a:xfrm>
                <a:off x="6122988" y="59451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Rectangle 16"/>
              <p:cNvSpPr>
                <a:spLocks noChangeArrowheads="1"/>
              </p:cNvSpPr>
              <p:nvPr/>
            </p:nvSpPr>
            <p:spPr bwMode="auto">
              <a:xfrm>
                <a:off x="6656388" y="2668588"/>
                <a:ext cx="12303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Memory</a:t>
                </a:r>
              </a:p>
            </p:txBody>
          </p:sp>
          <p:sp>
            <p:nvSpPr>
              <p:cNvPr id="16" name="Rectangle 17"/>
              <p:cNvSpPr>
                <a:spLocks noChangeArrowheads="1"/>
              </p:cNvSpPr>
              <p:nvPr/>
            </p:nvSpPr>
            <p:spPr bwMode="auto">
              <a:xfrm>
                <a:off x="6808788" y="4725988"/>
                <a:ext cx="12303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Operand</a:t>
                </a:r>
              </a:p>
            </p:txBody>
          </p:sp>
          <p:sp>
            <p:nvSpPr>
              <p:cNvPr id="17" name="Rectangle 18"/>
              <p:cNvSpPr>
                <a:spLocks noChangeArrowheads="1"/>
              </p:cNvSpPr>
              <p:nvPr/>
            </p:nvSpPr>
            <p:spPr bwMode="auto">
              <a:xfrm>
                <a:off x="1169988" y="38115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Rectangle 19"/>
              <p:cNvSpPr>
                <a:spLocks noChangeArrowheads="1"/>
              </p:cNvSpPr>
              <p:nvPr/>
            </p:nvSpPr>
            <p:spPr bwMode="auto">
              <a:xfrm>
                <a:off x="1169988" y="44973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Rectangle 20"/>
              <p:cNvSpPr>
                <a:spLocks noChangeArrowheads="1"/>
              </p:cNvSpPr>
              <p:nvPr/>
            </p:nvSpPr>
            <p:spPr bwMode="auto">
              <a:xfrm>
                <a:off x="1169988" y="51831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Rectangle 21"/>
              <p:cNvSpPr>
                <a:spLocks noChangeArrowheads="1"/>
              </p:cNvSpPr>
              <p:nvPr/>
            </p:nvSpPr>
            <p:spPr bwMode="auto">
              <a:xfrm>
                <a:off x="1169988" y="5868988"/>
                <a:ext cx="2587625" cy="6826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Rectangle 22"/>
              <p:cNvSpPr>
                <a:spLocks noChangeArrowheads="1"/>
              </p:cNvSpPr>
              <p:nvPr/>
            </p:nvSpPr>
            <p:spPr bwMode="auto">
              <a:xfrm>
                <a:off x="1246188" y="4649788"/>
                <a:ext cx="2498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Pointer to Operand</a:t>
                </a:r>
              </a:p>
            </p:txBody>
          </p:sp>
          <p:sp>
            <p:nvSpPr>
              <p:cNvPr id="22" name="Line 23"/>
              <p:cNvSpPr>
                <a:spLocks noChangeShapeType="1"/>
              </p:cNvSpPr>
              <p:nvPr/>
            </p:nvSpPr>
            <p:spPr bwMode="auto">
              <a:xfrm>
                <a:off x="3149600" y="2903538"/>
                <a:ext cx="0" cy="5191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4"/>
              <p:cNvSpPr>
                <a:spLocks noChangeShapeType="1"/>
              </p:cNvSpPr>
              <p:nvPr/>
            </p:nvSpPr>
            <p:spPr bwMode="auto">
              <a:xfrm flipH="1">
                <a:off x="401638" y="3429000"/>
                <a:ext cx="27543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Rectangle 25"/>
              <p:cNvSpPr>
                <a:spLocks noChangeArrowheads="1"/>
              </p:cNvSpPr>
              <p:nvPr/>
            </p:nvSpPr>
            <p:spPr bwMode="auto">
              <a:xfrm>
                <a:off x="1855788" y="3430588"/>
                <a:ext cx="131445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Registers</a:t>
                </a:r>
              </a:p>
            </p:txBody>
          </p:sp>
          <p:sp>
            <p:nvSpPr>
              <p:cNvPr id="25" name="Freeform 26"/>
              <p:cNvSpPr>
                <a:spLocks/>
              </p:cNvSpPr>
              <p:nvPr/>
            </p:nvSpPr>
            <p:spPr bwMode="auto">
              <a:xfrm>
                <a:off x="406400" y="3429000"/>
                <a:ext cx="763588" cy="1411288"/>
              </a:xfrm>
              <a:custGeom>
                <a:avLst/>
                <a:gdLst>
                  <a:gd name="T0" fmla="*/ 0 w 481"/>
                  <a:gd name="T1" fmla="*/ 0 h 889"/>
                  <a:gd name="T2" fmla="*/ 0 w 481"/>
                  <a:gd name="T3" fmla="*/ 888 h 889"/>
                  <a:gd name="T4" fmla="*/ 480 w 481"/>
                  <a:gd name="T5" fmla="*/ 888 h 889"/>
                </a:gdLst>
                <a:ahLst/>
                <a:cxnLst>
                  <a:cxn ang="0">
                    <a:pos x="T0" y="T1"/>
                  </a:cxn>
                  <a:cxn ang="0">
                    <a:pos x="T2" y="T3"/>
                  </a:cxn>
                  <a:cxn ang="0">
                    <a:pos x="T4" y="T5"/>
                  </a:cxn>
                </a:cxnLst>
                <a:rect l="0" t="0" r="r" b="b"/>
                <a:pathLst>
                  <a:path w="481" h="889">
                    <a:moveTo>
                      <a:pt x="0" y="0"/>
                    </a:moveTo>
                    <a:lnTo>
                      <a:pt x="0" y="888"/>
                    </a:lnTo>
                    <a:lnTo>
                      <a:pt x="480" y="888"/>
                    </a:lnTo>
                  </a:path>
                </a:pathLst>
              </a:custGeom>
              <a:noFill/>
              <a:ln w="12700" cap="rnd"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Rectangle 28"/>
              <p:cNvSpPr>
                <a:spLocks noChangeArrowheads="1"/>
              </p:cNvSpPr>
              <p:nvPr/>
            </p:nvSpPr>
            <p:spPr bwMode="auto">
              <a:xfrm>
                <a:off x="3592513" y="2328863"/>
                <a:ext cx="147796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Address A</a:t>
                </a:r>
              </a:p>
            </p:txBody>
          </p:sp>
          <p:sp>
            <p:nvSpPr>
              <p:cNvPr id="27" name="Oval 29"/>
              <p:cNvSpPr>
                <a:spLocks noChangeArrowheads="1"/>
              </p:cNvSpPr>
              <p:nvPr/>
            </p:nvSpPr>
            <p:spPr bwMode="auto">
              <a:xfrm>
                <a:off x="4522788" y="4727575"/>
                <a:ext cx="530225" cy="454025"/>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Rectangle 30"/>
              <p:cNvSpPr>
                <a:spLocks noChangeArrowheads="1"/>
              </p:cNvSpPr>
              <p:nvPr/>
            </p:nvSpPr>
            <p:spPr bwMode="auto">
              <a:xfrm>
                <a:off x="4624388" y="4727575"/>
                <a:ext cx="3524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a:t>
                </a:r>
              </a:p>
            </p:txBody>
          </p:sp>
          <p:sp>
            <p:nvSpPr>
              <p:cNvPr id="29" name="Line 32"/>
              <p:cNvSpPr>
                <a:spLocks noChangeShapeType="1"/>
              </p:cNvSpPr>
              <p:nvPr/>
            </p:nvSpPr>
            <p:spPr bwMode="auto">
              <a:xfrm>
                <a:off x="4749800" y="2903538"/>
                <a:ext cx="0" cy="166211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34"/>
              <p:cNvSpPr>
                <a:spLocks noChangeShapeType="1"/>
              </p:cNvSpPr>
              <p:nvPr/>
            </p:nvSpPr>
            <p:spPr bwMode="auto">
              <a:xfrm>
                <a:off x="5029200" y="4953000"/>
                <a:ext cx="1066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en-US"/>
              </a:p>
            </p:txBody>
          </p:sp>
          <p:sp>
            <p:nvSpPr>
              <p:cNvPr id="31" name="Line 35"/>
              <p:cNvSpPr>
                <a:spLocks noChangeShapeType="1"/>
              </p:cNvSpPr>
              <p:nvPr/>
            </p:nvSpPr>
            <p:spPr bwMode="auto">
              <a:xfrm>
                <a:off x="3810000" y="49530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en-US"/>
              </a:p>
            </p:txBody>
          </p:sp>
        </p:grpSp>
      </p:grpSp>
    </p:spTree>
    <p:extLst>
      <p:ext uri="{BB962C8B-B14F-4D97-AF65-F5344CB8AC3E}">
        <p14:creationId xmlns:p14="http://schemas.microsoft.com/office/powerpoint/2010/main" val="3858699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431800" y="6229350"/>
            <a:ext cx="19050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32771" name="Rectangle 3"/>
          <p:cNvSpPr>
            <a:spLocks noChangeArrowheads="1"/>
          </p:cNvSpPr>
          <p:nvPr/>
        </p:nvSpPr>
        <p:spPr bwMode="auto">
          <a:xfrm>
            <a:off x="3124200" y="6229350"/>
            <a:ext cx="28956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32773" name="Rectangle 5"/>
          <p:cNvSpPr>
            <a:spLocks noGrp="1" noChangeArrowheads="1"/>
          </p:cNvSpPr>
          <p:nvPr>
            <p:ph idx="1"/>
          </p:nvPr>
        </p:nvSpPr>
        <p:spPr>
          <a:noFill/>
          <a:ln/>
        </p:spPr>
        <p:txBody>
          <a:bodyPr lIns="90488" tIns="44450" rIns="90488" bIns="44450">
            <a:normAutofit/>
          </a:bodyPr>
          <a:lstStyle/>
          <a:p>
            <a:pPr marL="86868" indent="-342900">
              <a:spcBef>
                <a:spcPts val="2000"/>
              </a:spcBef>
            </a:pPr>
            <a:r>
              <a:rPr lang="en-US" sz="2800" dirty="0" smtClean="0"/>
              <a:t>Most common uses of displacement addressing:</a:t>
            </a:r>
            <a:endParaRPr lang="tr-TR" sz="2800" dirty="0" smtClean="0"/>
          </a:p>
          <a:p>
            <a:pPr marL="86868" indent="-342900">
              <a:spcBef>
                <a:spcPts val="2000"/>
              </a:spcBef>
            </a:pPr>
            <a:endParaRPr lang="tr-TR" sz="2800" dirty="0" smtClean="0"/>
          </a:p>
          <a:p>
            <a:pPr lvl="1"/>
            <a:r>
              <a:rPr lang="en-US" sz="2400" dirty="0" smtClean="0"/>
              <a:t>Relative addressing</a:t>
            </a:r>
            <a:endParaRPr lang="tr-TR" sz="2400" dirty="0" smtClean="0"/>
          </a:p>
          <a:p>
            <a:pPr lvl="1"/>
            <a:endParaRPr lang="tr-TR" sz="2400" dirty="0" smtClean="0"/>
          </a:p>
          <a:p>
            <a:pPr lvl="1"/>
            <a:r>
              <a:rPr lang="en-US" sz="2400" dirty="0" smtClean="0"/>
              <a:t>Base-register addressing</a:t>
            </a:r>
            <a:endParaRPr lang="tr-TR" sz="2400" dirty="0" smtClean="0"/>
          </a:p>
          <a:p>
            <a:pPr lvl="1"/>
            <a:endParaRPr lang="en-US" sz="2400" dirty="0" smtClean="0"/>
          </a:p>
          <a:p>
            <a:pPr lvl="1"/>
            <a:r>
              <a:rPr lang="en-US" sz="2400" dirty="0" smtClean="0"/>
              <a:t>Indexing </a:t>
            </a:r>
          </a:p>
        </p:txBody>
      </p:sp>
      <p:sp>
        <p:nvSpPr>
          <p:cNvPr id="32772" name="Rectangle 4"/>
          <p:cNvSpPr>
            <a:spLocks noGrp="1" noChangeArrowheads="1"/>
          </p:cNvSpPr>
          <p:nvPr>
            <p:ph type="title"/>
          </p:nvPr>
        </p:nvSpPr>
        <p:spPr>
          <a:noFill/>
          <a:ln/>
        </p:spPr>
        <p:txBody>
          <a:bodyPr lIns="90488" tIns="44450" rIns="90488" bIns="44450"/>
          <a:lstStyle/>
          <a:p>
            <a:r>
              <a:rPr lang="en-US" dirty="0">
                <a:solidFill>
                  <a:srgbClr val="FF0000"/>
                </a:solidFill>
                <a:effectLst>
                  <a:outerShdw blurRad="38100" dist="38100" dir="2700000" algn="tl">
                    <a:srgbClr val="000000">
                      <a:alpha val="43137"/>
                    </a:srgbClr>
                  </a:outerShdw>
                </a:effectLst>
              </a:rPr>
              <a:t>Displacement Addressing</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26</a:t>
            </a:fld>
            <a:endParaRPr kumimoji="0" lang="en-US"/>
          </a:p>
        </p:txBody>
      </p:sp>
    </p:spTree>
    <p:extLst>
      <p:ext uri="{BB962C8B-B14F-4D97-AF65-F5344CB8AC3E}">
        <p14:creationId xmlns:p14="http://schemas.microsoft.com/office/powerpoint/2010/main" val="2021873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431800" y="6229350"/>
            <a:ext cx="19050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36867" name="Rectangle 3"/>
          <p:cNvSpPr>
            <a:spLocks noChangeArrowheads="1"/>
          </p:cNvSpPr>
          <p:nvPr/>
        </p:nvSpPr>
        <p:spPr bwMode="auto">
          <a:xfrm>
            <a:off x="3124200" y="6229350"/>
            <a:ext cx="28956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36869" name="Rectangle 5"/>
          <p:cNvSpPr>
            <a:spLocks noGrp="1" noChangeArrowheads="1"/>
          </p:cNvSpPr>
          <p:nvPr>
            <p:ph idx="1"/>
          </p:nvPr>
        </p:nvSpPr>
        <p:spPr>
          <a:noFill/>
          <a:ln/>
        </p:spPr>
        <p:txBody>
          <a:bodyPr lIns="90488" tIns="44450" rIns="90488" bIns="44450">
            <a:normAutofit/>
          </a:bodyPr>
          <a:lstStyle/>
          <a:p>
            <a:r>
              <a:rPr lang="en-US" dirty="0" smtClean="0"/>
              <a:t>The implicitly </a:t>
            </a:r>
            <a:r>
              <a:rPr lang="en-US" dirty="0" smtClean="0">
                <a:solidFill>
                  <a:srgbClr val="FF0000"/>
                </a:solidFill>
              </a:rPr>
              <a:t>referenced register</a:t>
            </a:r>
            <a:r>
              <a:rPr lang="tr-TR" dirty="0" smtClean="0">
                <a:solidFill>
                  <a:srgbClr val="FF0000"/>
                </a:solidFill>
              </a:rPr>
              <a:t> (R)</a:t>
            </a:r>
            <a:r>
              <a:rPr lang="en-US" dirty="0" smtClean="0">
                <a:solidFill>
                  <a:srgbClr val="FF0000"/>
                </a:solidFill>
              </a:rPr>
              <a:t> </a:t>
            </a:r>
            <a:r>
              <a:rPr lang="en-US" dirty="0" smtClean="0"/>
              <a:t>is the program counter (PC)</a:t>
            </a:r>
          </a:p>
          <a:p>
            <a:pPr lvl="1"/>
            <a:r>
              <a:rPr lang="en-US" dirty="0" smtClean="0"/>
              <a:t>The next instruction address is added to the address field to produce the EA</a:t>
            </a:r>
          </a:p>
          <a:p>
            <a:pPr lvl="1"/>
            <a:r>
              <a:rPr lang="en-US" dirty="0" smtClean="0"/>
              <a:t>Typically the address field is treated as a twos complement number for this operation</a:t>
            </a:r>
          </a:p>
          <a:p>
            <a:pPr lvl="1"/>
            <a:r>
              <a:rPr lang="en-US" dirty="0" smtClean="0"/>
              <a:t>Thus the effective address is a displacement relative to the address of the instruction</a:t>
            </a:r>
          </a:p>
        </p:txBody>
      </p:sp>
      <p:sp>
        <p:nvSpPr>
          <p:cNvPr id="36868" name="Rectangle 4"/>
          <p:cNvSpPr>
            <a:spLocks noGrp="1" noChangeArrowheads="1"/>
          </p:cNvSpPr>
          <p:nvPr>
            <p:ph type="title"/>
          </p:nvPr>
        </p:nvSpPr>
        <p:spPr>
          <a:noFill/>
          <a:ln/>
        </p:spPr>
        <p:txBody>
          <a:bodyPr lIns="90488" tIns="44450" rIns="90488" bIns="44450">
            <a:normAutofit fontScale="90000"/>
          </a:bodyPr>
          <a:lstStyle/>
          <a:p>
            <a:r>
              <a:rPr lang="en-US" dirty="0">
                <a:solidFill>
                  <a:srgbClr val="FF0000"/>
                </a:solidFill>
              </a:rPr>
              <a:t>Relative Addressing</a:t>
            </a:r>
            <a:br>
              <a:rPr lang="en-US" dirty="0">
                <a:solidFill>
                  <a:srgbClr val="FF0000"/>
                </a:solidFill>
              </a:rPr>
            </a:br>
            <a:endParaRPr lang="en-US" dirty="0">
              <a:solidFill>
                <a:srgbClr val="FF0000"/>
              </a:solidFill>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27</a:t>
            </a:fld>
            <a:endParaRPr kumimoji="0" lang="en-US"/>
          </a:p>
        </p:txBody>
      </p:sp>
    </p:spTree>
    <p:extLst>
      <p:ext uri="{BB962C8B-B14F-4D97-AF65-F5344CB8AC3E}">
        <p14:creationId xmlns:p14="http://schemas.microsoft.com/office/powerpoint/2010/main" val="1179438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431800" y="6229350"/>
            <a:ext cx="19050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38915" name="Rectangle 3"/>
          <p:cNvSpPr>
            <a:spLocks noChangeArrowheads="1"/>
          </p:cNvSpPr>
          <p:nvPr/>
        </p:nvSpPr>
        <p:spPr bwMode="auto">
          <a:xfrm>
            <a:off x="3124200" y="6229350"/>
            <a:ext cx="28956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38917" name="Rectangle 5"/>
          <p:cNvSpPr>
            <a:spLocks noGrp="1" noChangeArrowheads="1"/>
          </p:cNvSpPr>
          <p:nvPr>
            <p:ph idx="1"/>
          </p:nvPr>
        </p:nvSpPr>
        <p:spPr>
          <a:noFill/>
          <a:ln/>
        </p:spPr>
        <p:txBody>
          <a:bodyPr lIns="90488" tIns="44450" rIns="90488" bIns="44450">
            <a:normAutofit fontScale="92500"/>
          </a:bodyPr>
          <a:lstStyle/>
          <a:p>
            <a:r>
              <a:rPr lang="en-US" dirty="0" smtClean="0"/>
              <a:t>The referenced register</a:t>
            </a:r>
            <a:r>
              <a:rPr lang="tr-TR" dirty="0" smtClean="0"/>
              <a:t> </a:t>
            </a:r>
            <a:r>
              <a:rPr lang="tr-TR" dirty="0" smtClean="0">
                <a:solidFill>
                  <a:srgbClr val="FF0000"/>
                </a:solidFill>
              </a:rPr>
              <a:t>(R)</a:t>
            </a:r>
            <a:r>
              <a:rPr lang="en-US" dirty="0" smtClean="0">
                <a:solidFill>
                  <a:srgbClr val="FF0000"/>
                </a:solidFill>
              </a:rPr>
              <a:t> contains a main memory address</a:t>
            </a:r>
            <a:r>
              <a:rPr lang="en-US" dirty="0" smtClean="0"/>
              <a:t> and the address field</a:t>
            </a:r>
            <a:r>
              <a:rPr lang="tr-TR" dirty="0" smtClean="0"/>
              <a:t> (</a:t>
            </a:r>
            <a:r>
              <a:rPr lang="tr-TR" dirty="0" smtClean="0">
                <a:solidFill>
                  <a:srgbClr val="FF0000"/>
                </a:solidFill>
              </a:rPr>
              <a:t>A)</a:t>
            </a:r>
            <a:r>
              <a:rPr lang="en-US" dirty="0" smtClean="0">
                <a:solidFill>
                  <a:srgbClr val="FF0000"/>
                </a:solidFill>
              </a:rPr>
              <a:t> contains a displacement </a:t>
            </a:r>
            <a:r>
              <a:rPr lang="en-US" dirty="0" smtClean="0"/>
              <a:t>from that address</a:t>
            </a:r>
          </a:p>
          <a:p>
            <a:r>
              <a:rPr lang="en-US" dirty="0" smtClean="0"/>
              <a:t>The register reference may be explicit or implicit</a:t>
            </a:r>
          </a:p>
          <a:p>
            <a:r>
              <a:rPr lang="en-US" dirty="0" smtClean="0"/>
              <a:t>In some implementations a single </a:t>
            </a:r>
            <a:r>
              <a:rPr lang="en-US" dirty="0" smtClean="0">
                <a:solidFill>
                  <a:srgbClr val="FF0000"/>
                </a:solidFill>
              </a:rPr>
              <a:t>segment base register is employed </a:t>
            </a:r>
            <a:r>
              <a:rPr lang="en-US" dirty="0" smtClean="0"/>
              <a:t>and is used </a:t>
            </a:r>
            <a:r>
              <a:rPr lang="en-US" dirty="0" smtClean="0">
                <a:solidFill>
                  <a:srgbClr val="00B050"/>
                </a:solidFill>
              </a:rPr>
              <a:t>implicitly</a:t>
            </a:r>
          </a:p>
          <a:p>
            <a:r>
              <a:rPr lang="en-US" dirty="0" smtClean="0"/>
              <a:t>In others the programmer may choose a register to hold the base address of a segment and the instruction must reference it </a:t>
            </a:r>
            <a:r>
              <a:rPr lang="en-US" dirty="0" smtClean="0">
                <a:solidFill>
                  <a:srgbClr val="00B050"/>
                </a:solidFill>
              </a:rPr>
              <a:t>explicitly</a:t>
            </a:r>
            <a:endParaRPr lang="en-US" dirty="0">
              <a:solidFill>
                <a:srgbClr val="00B050"/>
              </a:solidFill>
            </a:endParaRPr>
          </a:p>
        </p:txBody>
      </p:sp>
      <p:sp>
        <p:nvSpPr>
          <p:cNvPr id="38916" name="Rectangle 4"/>
          <p:cNvSpPr>
            <a:spLocks noGrp="1" noChangeArrowheads="1"/>
          </p:cNvSpPr>
          <p:nvPr>
            <p:ph type="title"/>
          </p:nvPr>
        </p:nvSpPr>
        <p:spPr>
          <a:noFill/>
          <a:ln/>
        </p:spPr>
        <p:txBody>
          <a:bodyPr lIns="90488" tIns="44450" rIns="90488" bIns="44450">
            <a:normAutofit fontScale="90000"/>
          </a:bodyPr>
          <a:lstStyle/>
          <a:p>
            <a:r>
              <a:rPr lang="en-US" dirty="0">
                <a:solidFill>
                  <a:srgbClr val="FF0000"/>
                </a:solidFill>
              </a:rPr>
              <a:t>Base-Register Addressing</a:t>
            </a:r>
            <a:br>
              <a:rPr lang="en-US" dirty="0">
                <a:solidFill>
                  <a:srgbClr val="FF0000"/>
                </a:solidFill>
              </a:rPr>
            </a:br>
            <a:endParaRPr lang="en-US" dirty="0">
              <a:solidFill>
                <a:srgbClr val="FF0000"/>
              </a:solidFill>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28</a:t>
            </a:fld>
            <a:endParaRPr kumimoji="0" lang="en-US"/>
          </a:p>
        </p:txBody>
      </p:sp>
    </p:spTree>
    <p:extLst>
      <p:ext uri="{BB962C8B-B14F-4D97-AF65-F5344CB8AC3E}">
        <p14:creationId xmlns:p14="http://schemas.microsoft.com/office/powerpoint/2010/main" val="3128336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431800" y="6229350"/>
            <a:ext cx="19050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40963" name="Rectangle 3"/>
          <p:cNvSpPr>
            <a:spLocks noChangeArrowheads="1"/>
          </p:cNvSpPr>
          <p:nvPr/>
        </p:nvSpPr>
        <p:spPr bwMode="auto">
          <a:xfrm>
            <a:off x="3124200" y="6229350"/>
            <a:ext cx="28956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40965" name="Rectangle 5"/>
          <p:cNvSpPr>
            <a:spLocks noGrp="1" noChangeArrowheads="1"/>
          </p:cNvSpPr>
          <p:nvPr>
            <p:ph idx="1"/>
          </p:nvPr>
        </p:nvSpPr>
        <p:spPr>
          <a:noFill/>
          <a:ln/>
        </p:spPr>
        <p:txBody>
          <a:bodyPr lIns="90488" tIns="44450" rIns="90488" bIns="44450">
            <a:normAutofit/>
          </a:bodyPr>
          <a:lstStyle/>
          <a:p>
            <a:r>
              <a:rPr lang="en-US" dirty="0" smtClean="0"/>
              <a:t>The address field </a:t>
            </a:r>
            <a:r>
              <a:rPr lang="tr-TR" dirty="0" smtClean="0">
                <a:solidFill>
                  <a:srgbClr val="FF0000"/>
                </a:solidFill>
              </a:rPr>
              <a:t>(A) </a:t>
            </a:r>
            <a:r>
              <a:rPr lang="en-US" dirty="0" smtClean="0">
                <a:solidFill>
                  <a:srgbClr val="FF0000"/>
                </a:solidFill>
              </a:rPr>
              <a:t>references </a:t>
            </a:r>
            <a:r>
              <a:rPr lang="en-US" dirty="0" smtClean="0"/>
              <a:t>a </a:t>
            </a:r>
            <a:r>
              <a:rPr lang="en-US" dirty="0" smtClean="0">
                <a:solidFill>
                  <a:srgbClr val="FF0000"/>
                </a:solidFill>
              </a:rPr>
              <a:t>main memory address</a:t>
            </a:r>
            <a:r>
              <a:rPr lang="en-US" dirty="0" smtClean="0"/>
              <a:t> and the referenced </a:t>
            </a:r>
            <a:r>
              <a:rPr lang="en-US" dirty="0" smtClean="0">
                <a:solidFill>
                  <a:srgbClr val="FF0000"/>
                </a:solidFill>
              </a:rPr>
              <a:t>register </a:t>
            </a:r>
            <a:r>
              <a:rPr lang="tr-TR" dirty="0" smtClean="0">
                <a:solidFill>
                  <a:srgbClr val="FF0000"/>
                </a:solidFill>
              </a:rPr>
              <a:t>(R) </a:t>
            </a:r>
            <a:r>
              <a:rPr lang="en-US" dirty="0" smtClean="0"/>
              <a:t>contains a positive displacement from that address.</a:t>
            </a:r>
          </a:p>
          <a:p>
            <a:endParaRPr lang="en-US" dirty="0" smtClean="0"/>
          </a:p>
          <a:p>
            <a:r>
              <a:rPr lang="en-US" dirty="0" smtClean="0"/>
              <a:t>An important use is to provide an efficient mechanism for performing </a:t>
            </a:r>
            <a:r>
              <a:rPr lang="en-US" dirty="0" smtClean="0">
                <a:solidFill>
                  <a:srgbClr val="FF0000"/>
                </a:solidFill>
              </a:rPr>
              <a:t>iterative operations.</a:t>
            </a:r>
          </a:p>
          <a:p>
            <a:endParaRPr lang="en-US" dirty="0" smtClean="0"/>
          </a:p>
          <a:p>
            <a:endParaRPr lang="en-US" dirty="0"/>
          </a:p>
        </p:txBody>
      </p:sp>
      <p:sp>
        <p:nvSpPr>
          <p:cNvPr id="40964" name="Rectangle 4"/>
          <p:cNvSpPr>
            <a:spLocks noGrp="1" noChangeArrowheads="1"/>
          </p:cNvSpPr>
          <p:nvPr>
            <p:ph type="title"/>
          </p:nvPr>
        </p:nvSpPr>
        <p:spPr>
          <a:noFill/>
          <a:ln/>
        </p:spPr>
        <p:txBody>
          <a:bodyPr lIns="90488" tIns="44450" rIns="90488" bIns="44450">
            <a:normAutofit fontScale="90000"/>
          </a:bodyPr>
          <a:lstStyle/>
          <a:p>
            <a:r>
              <a:rPr lang="en-US" dirty="0">
                <a:solidFill>
                  <a:srgbClr val="FF0000"/>
                </a:solidFill>
              </a:rPr>
              <a:t>Indexing</a:t>
            </a:r>
            <a:r>
              <a:rPr lang="en-US" dirty="0"/>
              <a:t> </a:t>
            </a:r>
            <a:br>
              <a:rPr lang="en-US" dirty="0"/>
            </a:br>
            <a:endParaRPr lang="en-US" dirty="0">
              <a:solidFill>
                <a:srgbClr val="FF0000"/>
              </a:solidFill>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29</a:t>
            </a:fld>
            <a:endParaRPr kumimoji="0" lang="en-US"/>
          </a:p>
        </p:txBody>
      </p:sp>
    </p:spTree>
    <p:extLst>
      <p:ext uri="{BB962C8B-B14F-4D97-AF65-F5344CB8AC3E}">
        <p14:creationId xmlns:p14="http://schemas.microsoft.com/office/powerpoint/2010/main" val="2280058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a:t>
            </a:fld>
            <a:endParaRPr kumimoji="0" lang="en-US"/>
          </a:p>
        </p:txBody>
      </p:sp>
      <p:sp>
        <p:nvSpPr>
          <p:cNvPr id="3" name="Rectangle 2"/>
          <p:cNvSpPr/>
          <p:nvPr/>
        </p:nvSpPr>
        <p:spPr>
          <a:xfrm>
            <a:off x="683568" y="612845"/>
            <a:ext cx="7963704" cy="4524315"/>
          </a:xfrm>
          <a:prstGeom prst="rect">
            <a:avLst/>
          </a:prstGeom>
        </p:spPr>
        <p:txBody>
          <a:bodyPr wrap="square">
            <a:spAutoFit/>
          </a:bodyPr>
          <a:lstStyle/>
          <a:p>
            <a:pPr algn="just">
              <a:lnSpc>
                <a:spcPct val="150000"/>
              </a:lnSpc>
            </a:pPr>
            <a:r>
              <a:rPr lang="en-US" dirty="0" smtClean="0"/>
              <a:t>In the f</a:t>
            </a:r>
            <a:r>
              <a:rPr lang="tr-TR" dirty="0" smtClean="0"/>
              <a:t>irst chapter, w</a:t>
            </a:r>
            <a:r>
              <a:rPr lang="en-US" dirty="0" smtClean="0"/>
              <a:t>e </a:t>
            </a:r>
            <a:r>
              <a:rPr lang="en-US" dirty="0"/>
              <a:t>focused on what an instruction set does. Specifically, we examined </a:t>
            </a:r>
            <a:r>
              <a:rPr lang="en-US" dirty="0" smtClean="0"/>
              <a:t>the </a:t>
            </a:r>
            <a:r>
              <a:rPr lang="en-US" dirty="0"/>
              <a:t>types of operands and operations that may be specified by machine instructions. </a:t>
            </a:r>
          </a:p>
          <a:p>
            <a:pPr algn="just">
              <a:lnSpc>
                <a:spcPct val="150000"/>
              </a:lnSpc>
            </a:pPr>
            <a:r>
              <a:rPr lang="en-US" dirty="0"/>
              <a:t>This chapter turns to the question of how to specify the operands and operations of </a:t>
            </a:r>
            <a:r>
              <a:rPr lang="en-US" dirty="0" smtClean="0"/>
              <a:t>instructions</a:t>
            </a:r>
            <a:r>
              <a:rPr lang="en-US" dirty="0"/>
              <a:t>. Two issues arise. </a:t>
            </a:r>
            <a:endParaRPr lang="tr-TR" dirty="0" smtClean="0"/>
          </a:p>
          <a:p>
            <a:pPr algn="just">
              <a:lnSpc>
                <a:spcPct val="150000"/>
              </a:lnSpc>
            </a:pPr>
            <a:r>
              <a:rPr lang="en-US" dirty="0" smtClean="0"/>
              <a:t>First</a:t>
            </a:r>
            <a:r>
              <a:rPr lang="en-US" dirty="0"/>
              <a:t>, how is the address of an operand </a:t>
            </a:r>
            <a:r>
              <a:rPr lang="en-US" dirty="0" smtClean="0"/>
              <a:t>specified</a:t>
            </a:r>
            <a:r>
              <a:rPr lang="tr-TR" dirty="0" smtClean="0"/>
              <a:t> ?</a:t>
            </a:r>
          </a:p>
          <a:p>
            <a:pPr algn="just">
              <a:lnSpc>
                <a:spcPct val="150000"/>
              </a:lnSpc>
            </a:pPr>
            <a:r>
              <a:rPr lang="tr-TR" dirty="0" smtClean="0"/>
              <a:t>S</a:t>
            </a:r>
            <a:r>
              <a:rPr lang="en-US" dirty="0" err="1" smtClean="0"/>
              <a:t>econd</a:t>
            </a:r>
            <a:r>
              <a:rPr lang="en-US" dirty="0"/>
              <a:t>, how are the bits of an instruction organized to define the operand addresses </a:t>
            </a:r>
            <a:r>
              <a:rPr lang="en-US" dirty="0" smtClean="0"/>
              <a:t>and </a:t>
            </a:r>
            <a:r>
              <a:rPr lang="en-US" dirty="0"/>
              <a:t>operation of that instruction?</a:t>
            </a:r>
          </a:p>
        </p:txBody>
      </p:sp>
    </p:spTree>
    <p:extLst>
      <p:ext uri="{BB962C8B-B14F-4D97-AF65-F5344CB8AC3E}">
        <p14:creationId xmlns:p14="http://schemas.microsoft.com/office/powerpoint/2010/main" val="1299048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431800" y="6229350"/>
            <a:ext cx="19050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40963" name="Rectangle 3"/>
          <p:cNvSpPr>
            <a:spLocks noChangeArrowheads="1"/>
          </p:cNvSpPr>
          <p:nvPr/>
        </p:nvSpPr>
        <p:spPr bwMode="auto">
          <a:xfrm>
            <a:off x="3124200" y="6229350"/>
            <a:ext cx="28956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40965" name="Rectangle 5"/>
          <p:cNvSpPr>
            <a:spLocks noGrp="1" noChangeArrowheads="1"/>
          </p:cNvSpPr>
          <p:nvPr>
            <p:ph idx="1"/>
          </p:nvPr>
        </p:nvSpPr>
        <p:spPr>
          <a:xfrm>
            <a:off x="318356" y="1471216"/>
            <a:ext cx="8507288" cy="4525963"/>
          </a:xfrm>
          <a:noFill/>
          <a:ln/>
        </p:spPr>
        <p:txBody>
          <a:bodyPr lIns="90488" tIns="44450" rIns="90488" bIns="44450">
            <a:normAutofit/>
          </a:bodyPr>
          <a:lstStyle/>
          <a:p>
            <a:r>
              <a:rPr lang="en-US" dirty="0" err="1" smtClean="0">
                <a:solidFill>
                  <a:srgbClr val="FF0000"/>
                </a:solidFill>
              </a:rPr>
              <a:t>Autoindexing</a:t>
            </a:r>
            <a:endParaRPr lang="en-US" dirty="0" smtClean="0">
              <a:solidFill>
                <a:srgbClr val="FF0000"/>
              </a:solidFill>
            </a:endParaRPr>
          </a:p>
          <a:p>
            <a:pPr lvl="1"/>
            <a:r>
              <a:rPr lang="en-US" dirty="0" smtClean="0"/>
              <a:t>Automatically increment or decrement the index register after each reference to it</a:t>
            </a:r>
          </a:p>
          <a:p>
            <a:pPr lvl="1"/>
            <a:r>
              <a:rPr lang="en-US" dirty="0" smtClean="0"/>
              <a:t>EA = A + (R)</a:t>
            </a:r>
          </a:p>
          <a:p>
            <a:pPr lvl="1"/>
            <a:r>
              <a:rPr lang="en-US" dirty="0" smtClean="0"/>
              <a:t>(R) </a:t>
            </a:r>
            <a:r>
              <a:rPr lang="en-US" dirty="0" smtClean="0">
                <a:latin typeface="Wingdings"/>
                <a:ea typeface="Wingdings"/>
                <a:cs typeface="Wingdings"/>
              </a:rPr>
              <a:t> </a:t>
            </a:r>
            <a:r>
              <a:rPr lang="en-US" dirty="0" smtClean="0">
                <a:ea typeface="Wingdings"/>
                <a:cs typeface="Wingdings"/>
              </a:rPr>
              <a:t>(R) + 1</a:t>
            </a:r>
            <a:endParaRPr lang="en-US" dirty="0" smtClean="0"/>
          </a:p>
          <a:p>
            <a:r>
              <a:rPr lang="en-US" sz="2000" dirty="0"/>
              <a:t>In some machines, both indirect addressing and indexing are provided, and it </a:t>
            </a:r>
            <a:r>
              <a:rPr lang="en-US" sz="2000" dirty="0" smtClean="0"/>
              <a:t>is </a:t>
            </a:r>
            <a:r>
              <a:rPr lang="en-US" sz="2000" dirty="0"/>
              <a:t>possible to employ both in the same instruction. There are two possibilities: </a:t>
            </a:r>
            <a:endParaRPr lang="tr-TR" sz="2000" dirty="0" smtClean="0"/>
          </a:p>
          <a:p>
            <a:r>
              <a:rPr lang="en-US" sz="2000" dirty="0" smtClean="0"/>
              <a:t>the indexing </a:t>
            </a:r>
            <a:r>
              <a:rPr lang="en-US" sz="2000" dirty="0"/>
              <a:t>is performed either </a:t>
            </a:r>
            <a:r>
              <a:rPr lang="en-US" sz="2000" dirty="0">
                <a:solidFill>
                  <a:srgbClr val="FF0000"/>
                </a:solidFill>
              </a:rPr>
              <a:t>before </a:t>
            </a:r>
            <a:r>
              <a:rPr lang="en-US" sz="2000" dirty="0"/>
              <a:t>or </a:t>
            </a:r>
            <a:r>
              <a:rPr lang="en-US" sz="2000" dirty="0">
                <a:solidFill>
                  <a:srgbClr val="FF0000"/>
                </a:solidFill>
              </a:rPr>
              <a:t>after</a:t>
            </a:r>
            <a:r>
              <a:rPr lang="en-US" sz="2000" dirty="0"/>
              <a:t> </a:t>
            </a:r>
            <a:r>
              <a:rPr lang="en-US" sz="2000" dirty="0" smtClean="0"/>
              <a:t>the</a:t>
            </a:r>
            <a:r>
              <a:rPr lang="tr-TR" sz="2000" dirty="0" smtClean="0"/>
              <a:t> </a:t>
            </a:r>
            <a:r>
              <a:rPr lang="en-US" sz="2000" dirty="0" smtClean="0"/>
              <a:t>indirection</a:t>
            </a:r>
            <a:r>
              <a:rPr lang="en-US" sz="2000" dirty="0"/>
              <a:t>.</a:t>
            </a:r>
            <a:endParaRPr lang="en-US" sz="2000" dirty="0"/>
          </a:p>
        </p:txBody>
      </p:sp>
      <p:sp>
        <p:nvSpPr>
          <p:cNvPr id="40964" name="Rectangle 4"/>
          <p:cNvSpPr>
            <a:spLocks noGrp="1" noChangeArrowheads="1"/>
          </p:cNvSpPr>
          <p:nvPr>
            <p:ph type="title"/>
          </p:nvPr>
        </p:nvSpPr>
        <p:spPr>
          <a:noFill/>
          <a:ln/>
        </p:spPr>
        <p:txBody>
          <a:bodyPr lIns="90488" tIns="44450" rIns="90488" bIns="44450">
            <a:normAutofit fontScale="90000"/>
          </a:bodyPr>
          <a:lstStyle/>
          <a:p>
            <a:r>
              <a:rPr lang="en-US" dirty="0">
                <a:solidFill>
                  <a:srgbClr val="FF0000"/>
                </a:solidFill>
              </a:rPr>
              <a:t>Indexing </a:t>
            </a:r>
            <a:r>
              <a:rPr lang="en-US" dirty="0"/>
              <a:t/>
            </a:r>
            <a:br>
              <a:rPr lang="en-US" dirty="0"/>
            </a:br>
            <a:endParaRPr lang="en-US" dirty="0">
              <a:solidFill>
                <a:srgbClr val="FF0000"/>
              </a:solidFill>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30</a:t>
            </a:fld>
            <a:endParaRPr kumimoji="0" lang="en-US"/>
          </a:p>
        </p:txBody>
      </p:sp>
    </p:spTree>
    <p:extLst>
      <p:ext uri="{BB962C8B-B14F-4D97-AF65-F5344CB8AC3E}">
        <p14:creationId xmlns:p14="http://schemas.microsoft.com/office/powerpoint/2010/main" val="551087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31</a:t>
            </a:fld>
            <a:endParaRPr kumimoji="0" lang="en-US"/>
          </a:p>
        </p:txBody>
      </p:sp>
      <p:sp>
        <p:nvSpPr>
          <p:cNvPr id="4" name="Rectangle 3"/>
          <p:cNvSpPr/>
          <p:nvPr/>
        </p:nvSpPr>
        <p:spPr>
          <a:xfrm>
            <a:off x="521927" y="188640"/>
            <a:ext cx="8107720" cy="6001643"/>
          </a:xfrm>
          <a:prstGeom prst="rect">
            <a:avLst/>
          </a:prstGeom>
        </p:spPr>
        <p:txBody>
          <a:bodyPr wrap="square">
            <a:spAutoFit/>
          </a:bodyPr>
          <a:lstStyle/>
          <a:p>
            <a:r>
              <a:rPr lang="en-US" dirty="0"/>
              <a:t>If indexing is performed after the indirection, it is termed </a:t>
            </a:r>
            <a:r>
              <a:rPr lang="en-US" dirty="0" err="1">
                <a:solidFill>
                  <a:srgbClr val="FF0000"/>
                </a:solidFill>
              </a:rPr>
              <a:t>postindexing</a:t>
            </a:r>
            <a:endParaRPr lang="tr-TR" dirty="0" smtClean="0">
              <a:solidFill>
                <a:srgbClr val="FF0000"/>
              </a:solidFill>
            </a:endParaRPr>
          </a:p>
          <a:p>
            <a:endParaRPr lang="tr-TR" dirty="0"/>
          </a:p>
          <a:p>
            <a:pPr algn="ctr"/>
            <a:r>
              <a:rPr lang="en-US" dirty="0" smtClean="0"/>
              <a:t>EA </a:t>
            </a:r>
            <a:r>
              <a:rPr lang="en-US" dirty="0"/>
              <a:t>= (A) + (R)</a:t>
            </a:r>
          </a:p>
          <a:p>
            <a:pPr algn="just"/>
            <a:r>
              <a:rPr lang="en-US" dirty="0"/>
              <a:t>First, the contents of the address field are used to access a memory location </a:t>
            </a:r>
            <a:r>
              <a:rPr lang="en-US" dirty="0" smtClean="0"/>
              <a:t>containing </a:t>
            </a:r>
            <a:r>
              <a:rPr lang="en-US" dirty="0"/>
              <a:t>a direct address. This address is then indexed by the register value. This </a:t>
            </a:r>
            <a:r>
              <a:rPr lang="en-US" dirty="0" smtClean="0"/>
              <a:t>technique </a:t>
            </a:r>
            <a:r>
              <a:rPr lang="en-US" dirty="0"/>
              <a:t>is useful for accessing one of a number of blocks of data of a fixed format. F</a:t>
            </a:r>
            <a:endParaRPr lang="tr-TR" dirty="0" smtClean="0">
              <a:solidFill>
                <a:srgbClr val="FF0000"/>
              </a:solidFill>
            </a:endParaRPr>
          </a:p>
          <a:p>
            <a:endParaRPr lang="tr-TR" dirty="0">
              <a:solidFill>
                <a:srgbClr val="FF0000"/>
              </a:solidFill>
            </a:endParaRPr>
          </a:p>
          <a:p>
            <a:r>
              <a:rPr lang="en-US" dirty="0" err="1" smtClean="0">
                <a:solidFill>
                  <a:srgbClr val="FF0000"/>
                </a:solidFill>
              </a:rPr>
              <a:t>Preindexing</a:t>
            </a:r>
            <a:endParaRPr lang="en-US" dirty="0">
              <a:solidFill>
                <a:srgbClr val="FF0000"/>
              </a:solidFill>
            </a:endParaRPr>
          </a:p>
          <a:p>
            <a:endParaRPr lang="tr-TR" dirty="0" smtClean="0"/>
          </a:p>
          <a:p>
            <a:r>
              <a:rPr lang="en-US" dirty="0" smtClean="0"/>
              <a:t>Indexing </a:t>
            </a:r>
            <a:r>
              <a:rPr lang="en-US" dirty="0"/>
              <a:t>is performed before the indirection</a:t>
            </a:r>
          </a:p>
          <a:p>
            <a:r>
              <a:rPr lang="tr-TR" dirty="0" smtClean="0"/>
              <a:t>                                      </a:t>
            </a:r>
            <a:r>
              <a:rPr lang="en-US" dirty="0" smtClean="0"/>
              <a:t>EA </a:t>
            </a:r>
            <a:r>
              <a:rPr lang="en-US" dirty="0"/>
              <a:t>= (A + (R</a:t>
            </a:r>
            <a:r>
              <a:rPr lang="en-US" dirty="0" smtClean="0"/>
              <a:t>))</a:t>
            </a:r>
            <a:endParaRPr lang="tr-TR" dirty="0" smtClean="0"/>
          </a:p>
          <a:p>
            <a:r>
              <a:rPr lang="en-US" dirty="0"/>
              <a:t>An address is calculated as with simple indexing. In this case, however, the </a:t>
            </a:r>
            <a:r>
              <a:rPr lang="en-US" dirty="0" smtClean="0"/>
              <a:t>calculated </a:t>
            </a:r>
            <a:r>
              <a:rPr lang="en-US" dirty="0"/>
              <a:t>address contains not the operand, but the address of the operand. </a:t>
            </a:r>
          </a:p>
        </p:txBody>
      </p:sp>
    </p:spTree>
    <p:extLst>
      <p:ext uri="{BB962C8B-B14F-4D97-AF65-F5344CB8AC3E}">
        <p14:creationId xmlns:p14="http://schemas.microsoft.com/office/powerpoint/2010/main" val="4187925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431800" y="6229350"/>
            <a:ext cx="19050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45059" name="Rectangle 3"/>
          <p:cNvSpPr>
            <a:spLocks noChangeArrowheads="1"/>
          </p:cNvSpPr>
          <p:nvPr/>
        </p:nvSpPr>
        <p:spPr bwMode="auto">
          <a:xfrm>
            <a:off x="3124200" y="6229350"/>
            <a:ext cx="28956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45061" name="Rectangle 5"/>
          <p:cNvSpPr>
            <a:spLocks noGrp="1" noChangeArrowheads="1"/>
          </p:cNvSpPr>
          <p:nvPr>
            <p:ph idx="1"/>
          </p:nvPr>
        </p:nvSpPr>
        <p:spPr>
          <a:noFill/>
          <a:ln/>
        </p:spPr>
        <p:txBody>
          <a:bodyPr lIns="90488" tIns="44450" rIns="90488" bIns="44450">
            <a:normAutofit/>
          </a:bodyPr>
          <a:lstStyle/>
          <a:p>
            <a:pPr>
              <a:lnSpc>
                <a:spcPct val="80000"/>
              </a:lnSpc>
            </a:pPr>
            <a:r>
              <a:rPr lang="en-US" dirty="0" smtClean="0"/>
              <a:t>Remember that a </a:t>
            </a:r>
            <a:r>
              <a:rPr lang="en-US" b="1" dirty="0" smtClean="0">
                <a:solidFill>
                  <a:srgbClr val="FF0000"/>
                </a:solidFill>
              </a:rPr>
              <a:t>stack</a:t>
            </a:r>
            <a:r>
              <a:rPr lang="en-US" b="1" dirty="0" smtClean="0"/>
              <a:t> </a:t>
            </a:r>
            <a:r>
              <a:rPr lang="en-US" dirty="0" smtClean="0"/>
              <a:t>is a linear array of locations works as a </a:t>
            </a:r>
            <a:r>
              <a:rPr lang="en-US" dirty="0" smtClean="0">
                <a:solidFill>
                  <a:srgbClr val="FF0000"/>
                </a:solidFill>
              </a:rPr>
              <a:t>last-in-first-out queue</a:t>
            </a:r>
            <a:r>
              <a:rPr lang="en-US" dirty="0" smtClean="0"/>
              <a:t>.</a:t>
            </a:r>
          </a:p>
          <a:p>
            <a:pPr>
              <a:lnSpc>
                <a:spcPct val="80000"/>
              </a:lnSpc>
            </a:pPr>
            <a:r>
              <a:rPr lang="en-US" dirty="0" smtClean="0"/>
              <a:t>Items are appended to the top of the stack so that the block is partially filled at any time.</a:t>
            </a:r>
          </a:p>
          <a:p>
            <a:pPr>
              <a:lnSpc>
                <a:spcPct val="80000"/>
              </a:lnSpc>
            </a:pPr>
            <a:r>
              <a:rPr lang="en-US" dirty="0" smtClean="0"/>
              <a:t>Associated with the stack is a </a:t>
            </a:r>
            <a:r>
              <a:rPr lang="en-US" dirty="0" smtClean="0">
                <a:solidFill>
                  <a:srgbClr val="FF0000"/>
                </a:solidFill>
              </a:rPr>
              <a:t>pointer</a:t>
            </a:r>
            <a:r>
              <a:rPr lang="en-US" dirty="0" smtClean="0"/>
              <a:t> whose value is the address of the top of the stack</a:t>
            </a:r>
          </a:p>
          <a:p>
            <a:pPr lvl="1">
              <a:lnSpc>
                <a:spcPct val="80000"/>
              </a:lnSpc>
            </a:pPr>
            <a:r>
              <a:rPr lang="en-US" sz="2400" dirty="0" smtClean="0"/>
              <a:t>The </a:t>
            </a:r>
            <a:r>
              <a:rPr lang="en-US" sz="2400" dirty="0" smtClean="0">
                <a:solidFill>
                  <a:srgbClr val="FF0000"/>
                </a:solidFill>
              </a:rPr>
              <a:t>stack pointer </a:t>
            </a:r>
            <a:r>
              <a:rPr lang="en-US" sz="2400" dirty="0" smtClean="0"/>
              <a:t>is maintained in a register</a:t>
            </a:r>
          </a:p>
          <a:p>
            <a:pPr lvl="1">
              <a:lnSpc>
                <a:spcPct val="80000"/>
              </a:lnSpc>
            </a:pPr>
            <a:r>
              <a:rPr lang="en-US" sz="2400" dirty="0" smtClean="0"/>
              <a:t>Thus references to stack locations in memory are in fact register indirect addresses</a:t>
            </a:r>
          </a:p>
          <a:p>
            <a:pPr>
              <a:lnSpc>
                <a:spcPct val="80000"/>
              </a:lnSpc>
            </a:pPr>
            <a:r>
              <a:rPr lang="en-US" dirty="0" smtClean="0"/>
              <a:t>The machine instructions need not include a memory reference but implicitly operate on the top of the stack.</a:t>
            </a:r>
          </a:p>
        </p:txBody>
      </p:sp>
      <p:sp>
        <p:nvSpPr>
          <p:cNvPr id="45060" name="Rectangle 4"/>
          <p:cNvSpPr>
            <a:spLocks noGrp="1" noChangeArrowheads="1"/>
          </p:cNvSpPr>
          <p:nvPr>
            <p:ph type="title"/>
          </p:nvPr>
        </p:nvSpPr>
        <p:spPr>
          <a:noFill/>
          <a:ln/>
        </p:spPr>
        <p:txBody>
          <a:bodyPr lIns="90488" tIns="44450" rIns="90488" bIns="44450"/>
          <a:lstStyle/>
          <a:p>
            <a:r>
              <a:rPr lang="en-US" dirty="0">
                <a:solidFill>
                  <a:srgbClr val="FF0000"/>
                </a:solidFill>
                <a:effectLst>
                  <a:outerShdw blurRad="38100" dist="38100" dir="2700000" algn="tl">
                    <a:srgbClr val="000000">
                      <a:alpha val="43137"/>
                    </a:srgbClr>
                  </a:outerShdw>
                </a:effectLst>
              </a:rPr>
              <a:t>Stack Addressing</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32</a:t>
            </a:fld>
            <a:endParaRPr kumimoji="0" lang="en-US"/>
          </a:p>
        </p:txBody>
      </p:sp>
    </p:spTree>
    <p:extLst>
      <p:ext uri="{BB962C8B-B14F-4D97-AF65-F5344CB8AC3E}">
        <p14:creationId xmlns:p14="http://schemas.microsoft.com/office/powerpoint/2010/main" val="1460489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effectLst>
                  <a:outerShdw blurRad="38100" dist="38100" dir="2700000" algn="tl">
                    <a:srgbClr val="000000">
                      <a:alpha val="43137"/>
                    </a:srgbClr>
                  </a:outerShdw>
                </a:effectLst>
              </a:rPr>
              <a:t>Addressing Modes Summary</a:t>
            </a:r>
            <a:endParaRPr lang="en-US" dirty="0">
              <a:effectLst>
                <a:outerShdw blurRad="38100" dist="38100" dir="2700000" algn="tl">
                  <a:srgbClr val="000000">
                    <a:alpha val="43137"/>
                  </a:srgbClr>
                </a:outerShdw>
              </a:effectLst>
            </a:endParaRPr>
          </a:p>
        </p:txBody>
      </p:sp>
      <p:pic>
        <p:nvPicPr>
          <p:cNvPr id="8" name="Picture 7"/>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240902" y="2354932"/>
            <a:ext cx="8723586" cy="3162300"/>
          </a:xfrm>
          <a:prstGeom prst="rect">
            <a:avLst/>
          </a:prstGeom>
        </p:spPr>
      </p:pic>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33</a:t>
            </a:fld>
            <a:endParaRPr kumimoji="0" lang="en-US"/>
          </a:p>
        </p:txBody>
      </p:sp>
    </p:spTree>
    <p:extLst>
      <p:ext uri="{BB962C8B-B14F-4D97-AF65-F5344CB8AC3E}">
        <p14:creationId xmlns:p14="http://schemas.microsoft.com/office/powerpoint/2010/main" val="162282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34</a:t>
            </a:fld>
            <a:endParaRPr kumimoji="0" lang="en-US"/>
          </a:p>
        </p:txBody>
      </p:sp>
      <p:sp>
        <p:nvSpPr>
          <p:cNvPr id="3" name="Rectangle 2"/>
          <p:cNvSpPr/>
          <p:nvPr/>
        </p:nvSpPr>
        <p:spPr>
          <a:xfrm>
            <a:off x="447230" y="1196752"/>
            <a:ext cx="7862319" cy="4457952"/>
          </a:xfrm>
          <a:prstGeom prst="rect">
            <a:avLst/>
          </a:prstGeom>
        </p:spPr>
        <p:txBody>
          <a:bodyPr wrap="square">
            <a:spAutoFit/>
          </a:bodyPr>
          <a:lstStyle/>
          <a:p>
            <a:pPr algn="just">
              <a:lnSpc>
                <a:spcPct val="150000"/>
              </a:lnSpc>
            </a:pPr>
            <a:r>
              <a:rPr lang="en-US" dirty="0"/>
              <a:t>An instruction format defines the layout of the bits of an instruction, in terms of </a:t>
            </a:r>
            <a:r>
              <a:rPr lang="en-US" dirty="0" smtClean="0"/>
              <a:t>its </a:t>
            </a:r>
            <a:r>
              <a:rPr lang="en-US" dirty="0"/>
              <a:t>constituent fields. An instruction format must include an opcode and, implicitly </a:t>
            </a:r>
            <a:r>
              <a:rPr lang="en-US" dirty="0" smtClean="0"/>
              <a:t>or </a:t>
            </a:r>
            <a:r>
              <a:rPr lang="en-US" dirty="0"/>
              <a:t>explicitly, zero or more operands. Each explicit operand is referenced using one </a:t>
            </a:r>
            <a:r>
              <a:rPr lang="en-US" dirty="0" smtClean="0"/>
              <a:t>of </a:t>
            </a:r>
            <a:r>
              <a:rPr lang="en-US" dirty="0"/>
              <a:t>the addressing </a:t>
            </a:r>
            <a:r>
              <a:rPr lang="en-US" dirty="0" smtClean="0"/>
              <a:t>modes</a:t>
            </a:r>
            <a:r>
              <a:rPr lang="tr-TR" dirty="0" smtClean="0"/>
              <a:t>.</a:t>
            </a:r>
            <a:r>
              <a:rPr lang="en-US" dirty="0" smtClean="0"/>
              <a:t> The </a:t>
            </a:r>
            <a:r>
              <a:rPr lang="en-US" dirty="0"/>
              <a:t>format must, implicitly or </a:t>
            </a:r>
            <a:r>
              <a:rPr lang="en-US" dirty="0" smtClean="0"/>
              <a:t>explicitly</a:t>
            </a:r>
            <a:r>
              <a:rPr lang="en-US" dirty="0"/>
              <a:t>, indicate the addressing mode for each operand. For most instruction sets, </a:t>
            </a:r>
            <a:r>
              <a:rPr lang="en-US" dirty="0" smtClean="0"/>
              <a:t>more </a:t>
            </a:r>
            <a:r>
              <a:rPr lang="en-US" dirty="0"/>
              <a:t>than one instruction format is </a:t>
            </a:r>
            <a:r>
              <a:rPr lang="en-US" dirty="0" smtClean="0"/>
              <a:t>used</a:t>
            </a:r>
            <a:r>
              <a:rPr lang="tr-TR" dirty="0" smtClean="0"/>
              <a:t>.</a:t>
            </a:r>
            <a:endParaRPr lang="en-US" dirty="0"/>
          </a:p>
        </p:txBody>
      </p:sp>
      <p:sp>
        <p:nvSpPr>
          <p:cNvPr id="6" name="Rectangle 2"/>
          <p:cNvSpPr txBox="1">
            <a:spLocks noChangeArrowheads="1"/>
          </p:cNvSpPr>
          <p:nvPr/>
        </p:nvSpPr>
        <p:spPr>
          <a:xfrm>
            <a:off x="447230" y="404664"/>
            <a:ext cx="8229600" cy="11430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pPr>
            <a:r>
              <a:rPr lang="tr-TR" dirty="0" smtClean="0">
                <a:solidFill>
                  <a:srgbClr val="FF0000"/>
                </a:solidFill>
                <a:effectLst>
                  <a:outerShdw blurRad="38100" dist="38100" dir="2700000" algn="tl">
                    <a:srgbClr val="000000">
                      <a:alpha val="43137"/>
                    </a:srgbClr>
                  </a:outerShdw>
                </a:effectLst>
              </a:rPr>
              <a:t>2. </a:t>
            </a:r>
            <a:r>
              <a:rPr lang="en-US" dirty="0" smtClean="0">
                <a:solidFill>
                  <a:srgbClr val="FF0000"/>
                </a:solidFill>
                <a:effectLst>
                  <a:outerShdw blurRad="38100" dist="38100" dir="2700000" algn="tl">
                    <a:srgbClr val="000000">
                      <a:alpha val="43137"/>
                    </a:srgbClr>
                  </a:outerShdw>
                </a:effectLst>
              </a:rPr>
              <a:t>Instruction Formats</a:t>
            </a:r>
            <a:endParaRPr lang="en-US"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367847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2051"/>
          <p:cNvSpPr>
            <a:spLocks noGrp="1" noChangeArrowheads="1"/>
          </p:cNvSpPr>
          <p:nvPr>
            <p:ph idx="1"/>
          </p:nvPr>
        </p:nvSpPr>
        <p:spPr/>
        <p:txBody>
          <a:bodyPr>
            <a:normAutofit lnSpcReduction="10000"/>
          </a:bodyPr>
          <a:lstStyle/>
          <a:p>
            <a:r>
              <a:rPr lang="en-US" dirty="0" smtClean="0"/>
              <a:t>The most basic design issue is the instruction length.</a:t>
            </a:r>
          </a:p>
          <a:p>
            <a:r>
              <a:rPr lang="en-US" dirty="0" smtClean="0"/>
              <a:t>The decision affects, and is </a:t>
            </a:r>
            <a:r>
              <a:rPr lang="en-US" b="1" i="1" dirty="0" smtClean="0">
                <a:solidFill>
                  <a:srgbClr val="FF0000"/>
                </a:solidFill>
              </a:rPr>
              <a:t>affected by:</a:t>
            </a:r>
          </a:p>
          <a:p>
            <a:pPr lvl="1"/>
            <a:r>
              <a:rPr lang="en-US" dirty="0" smtClean="0"/>
              <a:t>Memory size</a:t>
            </a:r>
          </a:p>
          <a:p>
            <a:pPr lvl="1"/>
            <a:r>
              <a:rPr lang="en-US" dirty="0" smtClean="0"/>
              <a:t>Memory organization</a:t>
            </a:r>
          </a:p>
          <a:p>
            <a:pPr lvl="1"/>
            <a:r>
              <a:rPr lang="en-US" dirty="0" smtClean="0"/>
              <a:t>Bus structure</a:t>
            </a:r>
          </a:p>
          <a:p>
            <a:pPr lvl="1"/>
            <a:r>
              <a:rPr lang="en-US" dirty="0" smtClean="0"/>
              <a:t>Processor complexity</a:t>
            </a:r>
          </a:p>
          <a:p>
            <a:pPr lvl="1"/>
            <a:r>
              <a:rPr lang="en-US" dirty="0" smtClean="0"/>
              <a:t>Processor speed</a:t>
            </a:r>
          </a:p>
          <a:p>
            <a:r>
              <a:rPr lang="en-US" dirty="0"/>
              <a:t>The most obvious trade-off here is between the desire for a powerful </a:t>
            </a:r>
            <a:r>
              <a:rPr lang="en-US" dirty="0">
                <a:solidFill>
                  <a:srgbClr val="FF0000"/>
                </a:solidFill>
              </a:rPr>
              <a:t>instruction repertoire</a:t>
            </a:r>
            <a:r>
              <a:rPr lang="en-US" dirty="0"/>
              <a:t> and a need to </a:t>
            </a:r>
            <a:r>
              <a:rPr lang="en-US" dirty="0">
                <a:solidFill>
                  <a:srgbClr val="FF0000"/>
                </a:solidFill>
              </a:rPr>
              <a:t>save space</a:t>
            </a:r>
            <a:r>
              <a:rPr lang="en-US" dirty="0"/>
              <a:t>.</a:t>
            </a:r>
            <a:endParaRPr lang="en-US" dirty="0" smtClean="0"/>
          </a:p>
        </p:txBody>
      </p:sp>
      <p:sp>
        <p:nvSpPr>
          <p:cNvPr id="107522" name="Rectangle 2050"/>
          <p:cNvSpPr>
            <a:spLocks noGrp="1" noChangeArrowheads="1"/>
          </p:cNvSpPr>
          <p:nvPr>
            <p:ph type="title"/>
          </p:nvPr>
        </p:nvSpPr>
        <p:spPr/>
        <p:txBody>
          <a:bodyPr>
            <a:normAutofit/>
          </a:bodyPr>
          <a:lstStyle/>
          <a:p>
            <a:r>
              <a:rPr lang="en-US" sz="3200" dirty="0">
                <a:solidFill>
                  <a:srgbClr val="00B0F0"/>
                </a:solidFill>
                <a:effectLst>
                  <a:outerShdw blurRad="38100" dist="38100" dir="2700000" algn="tl">
                    <a:srgbClr val="000000">
                      <a:alpha val="43137"/>
                    </a:srgbClr>
                  </a:outerShdw>
                </a:effectLst>
              </a:rPr>
              <a:t>Instruction Length</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35</a:t>
            </a:fld>
            <a:endParaRPr kumimoji="0" lang="en-US"/>
          </a:p>
        </p:txBody>
      </p:sp>
    </p:spTree>
    <p:extLst>
      <p:ext uri="{BB962C8B-B14F-4D97-AF65-F5344CB8AC3E}">
        <p14:creationId xmlns:p14="http://schemas.microsoft.com/office/powerpoint/2010/main" val="2961015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36</a:t>
            </a:fld>
            <a:endParaRPr kumimoji="0" lang="en-US"/>
          </a:p>
        </p:txBody>
      </p:sp>
      <p:sp>
        <p:nvSpPr>
          <p:cNvPr id="3" name="Rectangle 2"/>
          <p:cNvSpPr/>
          <p:nvPr/>
        </p:nvSpPr>
        <p:spPr>
          <a:xfrm>
            <a:off x="251520" y="260648"/>
            <a:ext cx="8496944" cy="3785652"/>
          </a:xfrm>
          <a:prstGeom prst="rect">
            <a:avLst/>
          </a:prstGeom>
        </p:spPr>
        <p:txBody>
          <a:bodyPr wrap="square">
            <a:spAutoFit/>
          </a:bodyPr>
          <a:lstStyle/>
          <a:p>
            <a:pPr algn="just"/>
            <a:r>
              <a:rPr lang="en-US" dirty="0"/>
              <a:t>More opcodes and </a:t>
            </a:r>
            <a:r>
              <a:rPr lang="en-US" dirty="0" smtClean="0"/>
              <a:t>more </a:t>
            </a:r>
            <a:r>
              <a:rPr lang="en-US" dirty="0"/>
              <a:t>operands make life easier for the </a:t>
            </a:r>
            <a:r>
              <a:rPr lang="en-US" dirty="0" smtClean="0"/>
              <a:t>programmer</a:t>
            </a:r>
            <a:r>
              <a:rPr lang="tr-TR" dirty="0" smtClean="0"/>
              <a:t>. </a:t>
            </a:r>
            <a:r>
              <a:rPr lang="tr-TR" dirty="0" smtClean="0">
                <a:solidFill>
                  <a:srgbClr val="FF0000"/>
                </a:solidFill>
              </a:rPr>
              <a:t>Why</a:t>
            </a:r>
            <a:r>
              <a:rPr lang="tr-TR" dirty="0" smtClean="0"/>
              <a:t>? </a:t>
            </a:r>
            <a:r>
              <a:rPr lang="en-US" dirty="0" smtClean="0"/>
              <a:t> </a:t>
            </a:r>
            <a:r>
              <a:rPr lang="tr-TR" dirty="0" smtClean="0"/>
              <a:t>B</a:t>
            </a:r>
            <a:r>
              <a:rPr lang="en-US" dirty="0" err="1" smtClean="0"/>
              <a:t>ecause</a:t>
            </a:r>
            <a:r>
              <a:rPr lang="en-US" dirty="0" smtClean="0"/>
              <a:t> </a:t>
            </a:r>
            <a:r>
              <a:rPr lang="en-US" dirty="0"/>
              <a:t>shorter programs can </a:t>
            </a:r>
            <a:r>
              <a:rPr lang="en-US" dirty="0" smtClean="0"/>
              <a:t>be </a:t>
            </a:r>
            <a:r>
              <a:rPr lang="en-US" dirty="0"/>
              <a:t>written to accomplish given tasks. </a:t>
            </a:r>
            <a:endParaRPr lang="tr-TR" dirty="0" smtClean="0"/>
          </a:p>
          <a:p>
            <a:pPr algn="just"/>
            <a:endParaRPr lang="tr-TR" dirty="0" smtClean="0"/>
          </a:p>
          <a:p>
            <a:pPr algn="just"/>
            <a:r>
              <a:rPr lang="en-US" dirty="0" smtClean="0"/>
              <a:t>Similarly</a:t>
            </a:r>
            <a:r>
              <a:rPr lang="en-US" dirty="0"/>
              <a:t>, </a:t>
            </a:r>
            <a:r>
              <a:rPr lang="en-US" dirty="0">
                <a:solidFill>
                  <a:srgbClr val="FF0000"/>
                </a:solidFill>
              </a:rPr>
              <a:t>more addressing modes </a:t>
            </a:r>
            <a:r>
              <a:rPr lang="en-US" dirty="0"/>
              <a:t>give the </a:t>
            </a:r>
            <a:r>
              <a:rPr lang="en-US" dirty="0" smtClean="0"/>
              <a:t>programmer </a:t>
            </a:r>
            <a:r>
              <a:rPr lang="en-US" dirty="0"/>
              <a:t>greater flexibility in implementing certain functions, such as table </a:t>
            </a:r>
            <a:r>
              <a:rPr lang="en-US" dirty="0" smtClean="0"/>
              <a:t>manipulations </a:t>
            </a:r>
            <a:r>
              <a:rPr lang="en-US" dirty="0"/>
              <a:t>and multiple- way branching. And, of course, with the increase in main </a:t>
            </a:r>
            <a:r>
              <a:rPr lang="en-US" dirty="0" smtClean="0"/>
              <a:t>memory size and the increasing use of virtual memory, programmers want to be able to </a:t>
            </a:r>
            <a:r>
              <a:rPr lang="en-US" dirty="0"/>
              <a:t>address larger memory </a:t>
            </a:r>
            <a:r>
              <a:rPr lang="en-US" dirty="0" smtClean="0"/>
              <a:t>ranges</a:t>
            </a:r>
            <a:r>
              <a:rPr lang="tr-TR" dirty="0" smtClean="0"/>
              <a:t>.</a:t>
            </a:r>
            <a:endParaRPr lang="en-US" dirty="0"/>
          </a:p>
        </p:txBody>
      </p:sp>
      <p:sp>
        <p:nvSpPr>
          <p:cNvPr id="4" name="Rectangle 3"/>
          <p:cNvSpPr/>
          <p:nvPr/>
        </p:nvSpPr>
        <p:spPr>
          <a:xfrm>
            <a:off x="247687" y="4046300"/>
            <a:ext cx="8487420" cy="1938992"/>
          </a:xfrm>
          <a:prstGeom prst="rect">
            <a:avLst/>
          </a:prstGeom>
        </p:spPr>
        <p:txBody>
          <a:bodyPr wrap="square">
            <a:spAutoFit/>
          </a:bodyPr>
          <a:lstStyle/>
          <a:p>
            <a:pPr algn="just"/>
            <a:r>
              <a:rPr lang="en-US" dirty="0">
                <a:solidFill>
                  <a:srgbClr val="FF0000"/>
                </a:solidFill>
              </a:rPr>
              <a:t>All of these things </a:t>
            </a:r>
            <a:r>
              <a:rPr lang="en-US" dirty="0"/>
              <a:t>(opcodes, operands, addressing </a:t>
            </a:r>
            <a:r>
              <a:rPr lang="en-US" dirty="0" smtClean="0"/>
              <a:t>modes</a:t>
            </a:r>
            <a:r>
              <a:rPr lang="en-US" dirty="0"/>
              <a:t>, address range) </a:t>
            </a:r>
            <a:r>
              <a:rPr lang="en-US" dirty="0">
                <a:solidFill>
                  <a:srgbClr val="FF0000"/>
                </a:solidFill>
              </a:rPr>
              <a:t>require bits </a:t>
            </a:r>
            <a:r>
              <a:rPr lang="en-US" dirty="0"/>
              <a:t>and push in the direction of longer instruction </a:t>
            </a:r>
          </a:p>
          <a:p>
            <a:pPr algn="just"/>
            <a:r>
              <a:rPr lang="tr-TR" dirty="0" smtClean="0"/>
              <a:t>l</a:t>
            </a:r>
            <a:r>
              <a:rPr lang="en-US" dirty="0" err="1" smtClean="0"/>
              <a:t>engths</a:t>
            </a:r>
            <a:r>
              <a:rPr lang="tr-TR" dirty="0" smtClean="0"/>
              <a:t>. </a:t>
            </a:r>
            <a:r>
              <a:rPr lang="en-US" dirty="0"/>
              <a:t>But longer instruction length may be wasteful. A 64-bit instruction occupies twice the space of a 32-bit instruction but is probably less than twice as useful.</a:t>
            </a:r>
          </a:p>
        </p:txBody>
      </p:sp>
    </p:spTree>
    <p:extLst>
      <p:ext uri="{BB962C8B-B14F-4D97-AF65-F5344CB8AC3E}">
        <p14:creationId xmlns:p14="http://schemas.microsoft.com/office/powerpoint/2010/main" val="2122680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37</a:t>
            </a:fld>
            <a:endParaRPr kumimoji="0" lang="en-US"/>
          </a:p>
        </p:txBody>
      </p:sp>
      <p:sp>
        <p:nvSpPr>
          <p:cNvPr id="3" name="Rectangle 2"/>
          <p:cNvSpPr/>
          <p:nvPr/>
        </p:nvSpPr>
        <p:spPr>
          <a:xfrm>
            <a:off x="261200" y="99126"/>
            <a:ext cx="8568952" cy="5632311"/>
          </a:xfrm>
          <a:prstGeom prst="rect">
            <a:avLst/>
          </a:prstGeom>
        </p:spPr>
        <p:txBody>
          <a:bodyPr wrap="square">
            <a:spAutoFit/>
          </a:bodyPr>
          <a:lstStyle/>
          <a:p>
            <a:pPr algn="just">
              <a:lnSpc>
                <a:spcPct val="150000"/>
              </a:lnSpc>
            </a:pPr>
            <a:r>
              <a:rPr lang="en-US" dirty="0" smtClean="0"/>
              <a:t>Beyond this basic trade-off, there are other considerations. Either the </a:t>
            </a:r>
            <a:r>
              <a:rPr lang="en-US" dirty="0" smtClean="0">
                <a:solidFill>
                  <a:srgbClr val="FF0000"/>
                </a:solidFill>
              </a:rPr>
              <a:t>instruction length </a:t>
            </a:r>
            <a:r>
              <a:rPr lang="en-US" dirty="0" smtClean="0"/>
              <a:t>should be </a:t>
            </a:r>
            <a:r>
              <a:rPr lang="en-US" dirty="0" smtClean="0">
                <a:solidFill>
                  <a:srgbClr val="FF0000"/>
                </a:solidFill>
              </a:rPr>
              <a:t>equal</a:t>
            </a:r>
            <a:r>
              <a:rPr lang="en-US" dirty="0" smtClean="0"/>
              <a:t> to the </a:t>
            </a:r>
            <a:r>
              <a:rPr lang="en-US" dirty="0" smtClean="0">
                <a:solidFill>
                  <a:srgbClr val="FF0000"/>
                </a:solidFill>
              </a:rPr>
              <a:t>memory-transfer length </a:t>
            </a:r>
            <a:r>
              <a:rPr lang="en-US" dirty="0" smtClean="0"/>
              <a:t>(in a bus system, data bus length) or one should be a multiple of the other.</a:t>
            </a:r>
            <a:r>
              <a:rPr lang="tr-TR" dirty="0"/>
              <a:t> </a:t>
            </a:r>
            <a:r>
              <a:rPr lang="en-US" dirty="0" smtClean="0"/>
              <a:t>A related consideration is the </a:t>
            </a:r>
            <a:r>
              <a:rPr lang="en-US" dirty="0" smtClean="0">
                <a:solidFill>
                  <a:srgbClr val="FF0000"/>
                </a:solidFill>
              </a:rPr>
              <a:t>memory transfer rate</a:t>
            </a:r>
            <a:r>
              <a:rPr lang="en-US" dirty="0" smtClean="0"/>
              <a:t>. This rate has not kept up with increases in processor speed. Accordingly, memory can become a bottleneck if the processor can execute </a:t>
            </a:r>
          </a:p>
          <a:p>
            <a:pPr algn="just">
              <a:lnSpc>
                <a:spcPct val="150000"/>
              </a:lnSpc>
            </a:pPr>
            <a:r>
              <a:rPr lang="en-US" dirty="0" smtClean="0"/>
              <a:t>instructions faster than it can fetch them. One solution to this problem is to </a:t>
            </a:r>
            <a:r>
              <a:rPr lang="en-US" dirty="0" smtClean="0">
                <a:solidFill>
                  <a:srgbClr val="FF0000"/>
                </a:solidFill>
              </a:rPr>
              <a:t>use</a:t>
            </a:r>
            <a:r>
              <a:rPr lang="en-US" dirty="0" smtClean="0"/>
              <a:t> </a:t>
            </a:r>
            <a:r>
              <a:rPr lang="tr-TR" dirty="0" smtClean="0"/>
              <a:t>(i) </a:t>
            </a:r>
            <a:r>
              <a:rPr lang="en-US" dirty="0" smtClean="0"/>
              <a:t>cache memory; </a:t>
            </a:r>
            <a:r>
              <a:rPr lang="tr-TR" dirty="0" smtClean="0"/>
              <a:t>(ii)</a:t>
            </a:r>
            <a:r>
              <a:rPr lang="en-US" dirty="0" smtClean="0"/>
              <a:t> shorter instructions. Thus, 16-bit instructions can be fetched at twice the rate of 32-bit instructions but probably can be executed less than twice as rapidly.</a:t>
            </a:r>
            <a:endParaRPr lang="en-US" dirty="0"/>
          </a:p>
        </p:txBody>
      </p:sp>
    </p:spTree>
    <p:extLst>
      <p:ext uri="{BB962C8B-B14F-4D97-AF65-F5344CB8AC3E}">
        <p14:creationId xmlns:p14="http://schemas.microsoft.com/office/powerpoint/2010/main" val="3447789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38</a:t>
            </a:fld>
            <a:endParaRPr kumimoji="0" lang="en-US"/>
          </a:p>
        </p:txBody>
      </p:sp>
      <p:sp>
        <p:nvSpPr>
          <p:cNvPr id="3" name="Rectangle 2"/>
          <p:cNvSpPr txBox="1">
            <a:spLocks noChangeArrowheads="1"/>
          </p:cNvSpPr>
          <p:nvPr/>
        </p:nvSpPr>
        <p:spPr>
          <a:xfrm>
            <a:off x="323528" y="188640"/>
            <a:ext cx="8229600" cy="648072"/>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pPr>
            <a:r>
              <a:rPr lang="en-US" sz="3600" dirty="0" smtClean="0">
                <a:solidFill>
                  <a:srgbClr val="FF0000"/>
                </a:solidFill>
                <a:effectLst>
                  <a:outerShdw blurRad="38100" dist="38100" dir="2700000" algn="tl">
                    <a:srgbClr val="000000">
                      <a:alpha val="43137"/>
                    </a:srgbClr>
                  </a:outerShdw>
                </a:effectLst>
              </a:rPr>
              <a:t>Allocation of Bits</a:t>
            </a:r>
            <a:endParaRPr lang="en-US" sz="3600" dirty="0">
              <a:solidFill>
                <a:srgbClr val="FF0000"/>
              </a:solidFill>
              <a:effectLst>
                <a:outerShdw blurRad="38100" dist="38100" dir="2700000" algn="tl">
                  <a:srgbClr val="000000">
                    <a:alpha val="43137"/>
                  </a:srgbClr>
                </a:outerShdw>
              </a:effectLst>
            </a:endParaRPr>
          </a:p>
        </p:txBody>
      </p:sp>
      <p:sp>
        <p:nvSpPr>
          <p:cNvPr id="4" name="Rectangle 3"/>
          <p:cNvSpPr/>
          <p:nvPr/>
        </p:nvSpPr>
        <p:spPr>
          <a:xfrm>
            <a:off x="261200" y="980728"/>
            <a:ext cx="8568952" cy="4893647"/>
          </a:xfrm>
          <a:prstGeom prst="rect">
            <a:avLst/>
          </a:prstGeom>
        </p:spPr>
        <p:txBody>
          <a:bodyPr wrap="square">
            <a:spAutoFit/>
          </a:bodyPr>
          <a:lstStyle/>
          <a:p>
            <a:pPr algn="just">
              <a:lnSpc>
                <a:spcPct val="150000"/>
              </a:lnSpc>
            </a:pPr>
            <a:r>
              <a:rPr lang="en-US" dirty="0"/>
              <a:t>An equally difficult issue is how to allocate the bits in </a:t>
            </a:r>
            <a:r>
              <a:rPr lang="en-US" dirty="0" smtClean="0"/>
              <a:t>that</a:t>
            </a:r>
            <a:r>
              <a:rPr lang="tr-TR" dirty="0" smtClean="0"/>
              <a:t> </a:t>
            </a:r>
            <a:r>
              <a:rPr lang="en-US" dirty="0" smtClean="0"/>
              <a:t>format.</a:t>
            </a:r>
            <a:endParaRPr lang="tr-TR" dirty="0" smtClean="0"/>
          </a:p>
          <a:p>
            <a:pPr algn="just">
              <a:lnSpc>
                <a:spcPct val="150000"/>
              </a:lnSpc>
            </a:pPr>
            <a:r>
              <a:rPr lang="en-US" dirty="0"/>
              <a:t>For a given instruction length, there is clearly a trade-off between </a:t>
            </a:r>
            <a:r>
              <a:rPr lang="en-US" dirty="0">
                <a:solidFill>
                  <a:srgbClr val="FF0000"/>
                </a:solidFill>
              </a:rPr>
              <a:t>the number of opcodes </a:t>
            </a:r>
            <a:r>
              <a:rPr lang="en-US" dirty="0"/>
              <a:t>and the </a:t>
            </a:r>
            <a:r>
              <a:rPr lang="en-US" dirty="0">
                <a:solidFill>
                  <a:srgbClr val="FF0000"/>
                </a:solidFill>
              </a:rPr>
              <a:t>power of the addressing capability</a:t>
            </a:r>
            <a:r>
              <a:rPr lang="en-US" dirty="0"/>
              <a:t>. More opcodes obviously mean more bits in the opcode field. For an instruction format of a given length, this </a:t>
            </a:r>
            <a:r>
              <a:rPr lang="en-US" dirty="0">
                <a:solidFill>
                  <a:srgbClr val="FF0000"/>
                </a:solidFill>
              </a:rPr>
              <a:t>reduces</a:t>
            </a:r>
            <a:r>
              <a:rPr lang="en-US" dirty="0"/>
              <a:t> the number of bits available for addressing</a:t>
            </a:r>
            <a:r>
              <a:rPr lang="en-US" dirty="0" smtClean="0"/>
              <a:t>.</a:t>
            </a:r>
            <a:r>
              <a:rPr lang="tr-TR" dirty="0" smtClean="0"/>
              <a:t>!!!!!!</a:t>
            </a:r>
            <a:r>
              <a:rPr lang="en-US" dirty="0" smtClean="0"/>
              <a:t> </a:t>
            </a:r>
            <a:endParaRPr lang="tr-TR" dirty="0" smtClean="0"/>
          </a:p>
          <a:p>
            <a:pPr algn="just"/>
            <a:endParaRPr lang="tr-TR" dirty="0"/>
          </a:p>
          <a:p>
            <a:pPr algn="just">
              <a:lnSpc>
                <a:spcPct val="150000"/>
              </a:lnSpc>
            </a:pPr>
            <a:r>
              <a:rPr lang="en-US" dirty="0"/>
              <a:t>There is one interesting refinement to this trade-off, and that is the </a:t>
            </a:r>
            <a:r>
              <a:rPr lang="en-US" dirty="0">
                <a:solidFill>
                  <a:srgbClr val="FF0000"/>
                </a:solidFill>
              </a:rPr>
              <a:t>use of variable-length opcodes</a:t>
            </a:r>
            <a:r>
              <a:rPr lang="en-US" dirty="0"/>
              <a:t>.</a:t>
            </a:r>
          </a:p>
        </p:txBody>
      </p:sp>
    </p:spTree>
    <p:extLst>
      <p:ext uri="{BB962C8B-B14F-4D97-AF65-F5344CB8AC3E}">
        <p14:creationId xmlns:p14="http://schemas.microsoft.com/office/powerpoint/2010/main" val="3674807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39</a:t>
            </a:fld>
            <a:endParaRPr kumimoji="0" lang="en-US"/>
          </a:p>
        </p:txBody>
      </p:sp>
      <p:sp>
        <p:nvSpPr>
          <p:cNvPr id="3" name="Rectangle 2"/>
          <p:cNvSpPr/>
          <p:nvPr/>
        </p:nvSpPr>
        <p:spPr>
          <a:xfrm>
            <a:off x="144295" y="260648"/>
            <a:ext cx="9013032" cy="3903954"/>
          </a:xfrm>
          <a:prstGeom prst="rect">
            <a:avLst/>
          </a:prstGeom>
        </p:spPr>
        <p:txBody>
          <a:bodyPr wrap="square">
            <a:spAutoFit/>
          </a:bodyPr>
          <a:lstStyle/>
          <a:p>
            <a:pPr>
              <a:lnSpc>
                <a:spcPct val="150000"/>
              </a:lnSpc>
            </a:pPr>
            <a:r>
              <a:rPr lang="en-US" dirty="0"/>
              <a:t>In this </a:t>
            </a:r>
            <a:r>
              <a:rPr lang="en-US" dirty="0" smtClean="0"/>
              <a:t>approach</a:t>
            </a:r>
            <a:r>
              <a:rPr lang="en-US" dirty="0"/>
              <a:t>, there is a minimum opcode length but, for some opcodes, additional </a:t>
            </a:r>
            <a:r>
              <a:rPr lang="en-US" dirty="0" smtClean="0"/>
              <a:t>operations </a:t>
            </a:r>
            <a:r>
              <a:rPr lang="en-US" dirty="0"/>
              <a:t>may be specified by using additional bits in the instruction. </a:t>
            </a:r>
            <a:endParaRPr lang="tr-TR" dirty="0" smtClean="0"/>
          </a:p>
          <a:p>
            <a:pPr>
              <a:lnSpc>
                <a:spcPct val="150000"/>
              </a:lnSpc>
            </a:pPr>
            <a:r>
              <a:rPr lang="en-US" dirty="0" smtClean="0"/>
              <a:t>For </a:t>
            </a:r>
            <a:r>
              <a:rPr lang="en-US" dirty="0"/>
              <a:t>a </a:t>
            </a:r>
            <a:r>
              <a:rPr lang="en-US" dirty="0" smtClean="0"/>
              <a:t>fixed</a:t>
            </a:r>
            <a:r>
              <a:rPr lang="tr-TR" dirty="0" smtClean="0"/>
              <a:t> </a:t>
            </a:r>
            <a:r>
              <a:rPr lang="en-US" dirty="0" smtClean="0"/>
              <a:t>length </a:t>
            </a:r>
            <a:r>
              <a:rPr lang="en-US" dirty="0"/>
              <a:t>instruction, this leaves fewer bits for addressing. Thus, this feature is used </a:t>
            </a:r>
            <a:r>
              <a:rPr lang="en-US" dirty="0" smtClean="0"/>
              <a:t>for </a:t>
            </a:r>
            <a:r>
              <a:rPr lang="en-US" dirty="0"/>
              <a:t>those instructions that require fewer operands and/or less powerful </a:t>
            </a:r>
            <a:r>
              <a:rPr lang="en-US" dirty="0" smtClean="0"/>
              <a:t>addressing.</a:t>
            </a:r>
            <a:r>
              <a:rPr lang="tr-TR" dirty="0" smtClean="0"/>
              <a:t> </a:t>
            </a:r>
            <a:r>
              <a:rPr lang="en-US" dirty="0" smtClean="0"/>
              <a:t>The </a:t>
            </a:r>
            <a:r>
              <a:rPr lang="en-US" dirty="0"/>
              <a:t>following interrelated factors go into </a:t>
            </a:r>
            <a:r>
              <a:rPr lang="en-US" dirty="0">
                <a:solidFill>
                  <a:srgbClr val="FF0000"/>
                </a:solidFill>
              </a:rPr>
              <a:t>determining</a:t>
            </a:r>
            <a:r>
              <a:rPr lang="en-US" dirty="0"/>
              <a:t> the use of the </a:t>
            </a:r>
            <a:r>
              <a:rPr lang="en-US" dirty="0" smtClean="0"/>
              <a:t>addressing </a:t>
            </a:r>
            <a:r>
              <a:rPr lang="en-US" dirty="0"/>
              <a:t>bits</a:t>
            </a:r>
          </a:p>
        </p:txBody>
      </p:sp>
      <p:sp>
        <p:nvSpPr>
          <p:cNvPr id="4" name="Rectangle 3"/>
          <p:cNvSpPr/>
          <p:nvPr/>
        </p:nvSpPr>
        <p:spPr>
          <a:xfrm>
            <a:off x="3707904" y="4316777"/>
            <a:ext cx="4572000" cy="1938992"/>
          </a:xfrm>
          <a:prstGeom prst="rect">
            <a:avLst/>
          </a:prstGeom>
        </p:spPr>
        <p:txBody>
          <a:bodyPr>
            <a:spAutoFit/>
          </a:bodyPr>
          <a:lstStyle/>
          <a:p>
            <a:pPr>
              <a:buFont typeface="Arial" panose="020B0604020202020204" pitchFamily="34" charset="0"/>
              <a:buChar char="•"/>
            </a:pPr>
            <a:r>
              <a:rPr lang="tr-TR" dirty="0" smtClean="0"/>
              <a:t>   </a:t>
            </a:r>
            <a:r>
              <a:rPr lang="en-US" dirty="0" smtClean="0"/>
              <a:t>Number </a:t>
            </a:r>
            <a:r>
              <a:rPr lang="en-US" dirty="0"/>
              <a:t>of addressing </a:t>
            </a:r>
            <a:r>
              <a:rPr lang="en-US" dirty="0" smtClean="0"/>
              <a:t>modes</a:t>
            </a:r>
            <a:endParaRPr lang="en-US" dirty="0"/>
          </a:p>
          <a:p>
            <a:pPr>
              <a:buFont typeface="Arial" panose="020B0604020202020204" pitchFamily="34" charset="0"/>
              <a:buChar char="•"/>
            </a:pPr>
            <a:r>
              <a:rPr lang="tr-TR" dirty="0" smtClean="0"/>
              <a:t>   </a:t>
            </a:r>
            <a:r>
              <a:rPr lang="en-US" dirty="0" smtClean="0"/>
              <a:t>Number </a:t>
            </a:r>
            <a:r>
              <a:rPr lang="en-US" dirty="0"/>
              <a:t>of operands</a:t>
            </a:r>
          </a:p>
          <a:p>
            <a:pPr marL="342900" indent="-342900">
              <a:buFont typeface="Arial" panose="020B0604020202020204" pitchFamily="34" charset="0"/>
              <a:buChar char="•"/>
            </a:pPr>
            <a:r>
              <a:rPr lang="en-US" dirty="0"/>
              <a:t>Register versus memory</a:t>
            </a:r>
          </a:p>
          <a:p>
            <a:pPr marL="342900" indent="-342900">
              <a:buFont typeface="Arial" panose="020B0604020202020204" pitchFamily="34" charset="0"/>
              <a:buChar char="•"/>
            </a:pPr>
            <a:r>
              <a:rPr lang="en-US" dirty="0"/>
              <a:t>Number of register sets</a:t>
            </a:r>
          </a:p>
          <a:p>
            <a:pPr marL="342900" indent="-342900">
              <a:buFont typeface="Arial" panose="020B0604020202020204" pitchFamily="34" charset="0"/>
              <a:buChar char="•"/>
            </a:pPr>
            <a:r>
              <a:rPr lang="en-US" dirty="0"/>
              <a:t>Address range</a:t>
            </a:r>
          </a:p>
        </p:txBody>
      </p:sp>
    </p:spTree>
    <p:extLst>
      <p:ext uri="{BB962C8B-B14F-4D97-AF65-F5344CB8AC3E}">
        <p14:creationId xmlns:p14="http://schemas.microsoft.com/office/powerpoint/2010/main" val="779505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525963"/>
          </a:xfrm>
        </p:spPr>
        <p:txBody>
          <a:bodyPr>
            <a:normAutofit/>
          </a:bodyPr>
          <a:lstStyle/>
          <a:p>
            <a:pPr marL="109728" indent="0" algn="just">
              <a:buNone/>
            </a:pPr>
            <a:r>
              <a:rPr lang="tr-TR" dirty="0" smtClean="0"/>
              <a:t>Why do we need the addressing modes?</a:t>
            </a:r>
          </a:p>
          <a:p>
            <a:pPr marL="109728" indent="0" algn="just">
              <a:buNone/>
            </a:pPr>
            <a:endParaRPr lang="tr-TR" dirty="0" smtClean="0"/>
          </a:p>
          <a:p>
            <a:pPr marL="109728" indent="0" algn="just">
              <a:lnSpc>
                <a:spcPct val="150000"/>
              </a:lnSpc>
              <a:buNone/>
            </a:pPr>
            <a:r>
              <a:rPr lang="tr-TR" sz="2200" dirty="0" smtClean="0"/>
              <a:t>T</a:t>
            </a:r>
            <a:r>
              <a:rPr lang="en-US" sz="2200" dirty="0" smtClean="0"/>
              <a:t>he </a:t>
            </a:r>
            <a:r>
              <a:rPr lang="en-US" sz="2200" dirty="0"/>
              <a:t>address field or fields in a typical instruction format are relatively small. We </a:t>
            </a:r>
            <a:r>
              <a:rPr lang="en-US" sz="2200" dirty="0" smtClean="0"/>
              <a:t>would </a:t>
            </a:r>
            <a:r>
              <a:rPr lang="en-US" sz="2200" dirty="0"/>
              <a:t>like to be able </a:t>
            </a:r>
            <a:r>
              <a:rPr lang="en-US" sz="2200" dirty="0">
                <a:solidFill>
                  <a:srgbClr val="FF0000"/>
                </a:solidFill>
              </a:rPr>
              <a:t>to reference a large range of locations in main memory </a:t>
            </a:r>
            <a:r>
              <a:rPr lang="en-US" sz="2200" dirty="0"/>
              <a:t>or, </a:t>
            </a:r>
            <a:r>
              <a:rPr lang="en-US" sz="2200" dirty="0">
                <a:solidFill>
                  <a:srgbClr val="FF0000"/>
                </a:solidFill>
              </a:rPr>
              <a:t>for </a:t>
            </a:r>
            <a:r>
              <a:rPr lang="en-US" sz="2200" dirty="0" smtClean="0">
                <a:solidFill>
                  <a:srgbClr val="FF0000"/>
                </a:solidFill>
              </a:rPr>
              <a:t>some </a:t>
            </a:r>
            <a:r>
              <a:rPr lang="en-US" sz="2200" dirty="0">
                <a:solidFill>
                  <a:srgbClr val="FF0000"/>
                </a:solidFill>
              </a:rPr>
              <a:t>systems, virtual memory. </a:t>
            </a:r>
            <a:endParaRPr lang="tr-TR" sz="2200" dirty="0" smtClean="0">
              <a:solidFill>
                <a:srgbClr val="FF0000"/>
              </a:solidFill>
            </a:endParaRPr>
          </a:p>
          <a:p>
            <a:pPr marL="109728" indent="0" algn="just">
              <a:lnSpc>
                <a:spcPct val="150000"/>
              </a:lnSpc>
              <a:buNone/>
            </a:pPr>
            <a:r>
              <a:rPr lang="en-US" sz="2200" dirty="0" smtClean="0"/>
              <a:t>To </a:t>
            </a:r>
            <a:r>
              <a:rPr lang="en-US" sz="2200" dirty="0"/>
              <a:t>achieve this objective, a variety of addressing </a:t>
            </a:r>
            <a:r>
              <a:rPr lang="en-US" sz="2200" dirty="0" smtClean="0"/>
              <a:t>techniques </a:t>
            </a:r>
            <a:r>
              <a:rPr lang="en-US" sz="2200" dirty="0"/>
              <a:t>has been employed.</a:t>
            </a:r>
            <a:r>
              <a:rPr lang="en-US" sz="2000" dirty="0"/>
              <a:t> </a:t>
            </a:r>
            <a:endParaRPr lang="tr-TR" sz="2000" dirty="0" smtClean="0"/>
          </a:p>
        </p:txBody>
      </p:sp>
      <p:sp>
        <p:nvSpPr>
          <p:cNvPr id="2" name="Title 1"/>
          <p:cNvSpPr>
            <a:spLocks noGrp="1"/>
          </p:cNvSpPr>
          <p:nvPr>
            <p:ph type="title"/>
          </p:nvPr>
        </p:nvSpPr>
        <p:spPr/>
        <p:txBody>
          <a:bodyPr/>
          <a:lstStyle/>
          <a:p>
            <a:r>
              <a:rPr lang="tr-TR" dirty="0" smtClean="0">
                <a:solidFill>
                  <a:srgbClr val="FF0000"/>
                </a:solidFill>
                <a:effectLst>
                  <a:outerShdw blurRad="38100" dist="38100" dir="2700000" algn="tl">
                    <a:srgbClr val="000000">
                      <a:alpha val="43137"/>
                    </a:srgbClr>
                  </a:outerShdw>
                </a:effectLst>
              </a:rPr>
              <a:t>1.</a:t>
            </a:r>
            <a:r>
              <a:rPr lang="en-US" dirty="0" smtClean="0">
                <a:solidFill>
                  <a:srgbClr val="FF0000"/>
                </a:solidFill>
                <a:effectLst>
                  <a:outerShdw blurRad="38100" dist="38100" dir="2700000" algn="tl">
                    <a:srgbClr val="000000">
                      <a:alpha val="43137"/>
                    </a:srgbClr>
                  </a:outerShdw>
                </a:effectLst>
              </a:rPr>
              <a:t>Addressing Modes</a:t>
            </a:r>
            <a:endParaRPr lang="en-US" dirty="0">
              <a:solidFill>
                <a:srgbClr val="FF000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a:t>
            </a:fld>
            <a:endParaRPr kumimoji="0" lang="en-US"/>
          </a:p>
        </p:txBody>
      </p:sp>
    </p:spTree>
    <p:extLst>
      <p:ext uri="{BB962C8B-B14F-4D97-AF65-F5344CB8AC3E}">
        <p14:creationId xmlns:p14="http://schemas.microsoft.com/office/powerpoint/2010/main" val="3776881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The PDP-10 has a 36-bit word length and a 36-bit instruction </a:t>
            </a:r>
            <a:r>
              <a:rPr lang="en-US" dirty="0" smtClean="0"/>
              <a:t>length.</a:t>
            </a:r>
          </a:p>
          <a:p>
            <a:r>
              <a:rPr lang="en-US" dirty="0" smtClean="0"/>
              <a:t>The </a:t>
            </a:r>
            <a:r>
              <a:rPr lang="en-US" dirty="0" err="1"/>
              <a:t>opcode</a:t>
            </a:r>
            <a:r>
              <a:rPr lang="en-US" dirty="0"/>
              <a:t> occupies 9 bits, allowing up </a:t>
            </a:r>
            <a:r>
              <a:rPr lang="en-US" dirty="0" smtClean="0"/>
              <a:t>to 512 </a:t>
            </a:r>
            <a:r>
              <a:rPr lang="en-US" dirty="0"/>
              <a:t>operations. In fact, a total of 365 different instructions are defined. </a:t>
            </a:r>
            <a:endParaRPr lang="en-US" dirty="0" smtClean="0"/>
          </a:p>
          <a:p>
            <a:r>
              <a:rPr lang="en-US" dirty="0" smtClean="0"/>
              <a:t>Most </a:t>
            </a:r>
            <a:r>
              <a:rPr lang="en-US" dirty="0"/>
              <a:t>instructions have two addresses, one of which is one of 16 general-purpose registers. Thus</a:t>
            </a:r>
            <a:r>
              <a:rPr lang="en-US" dirty="0" smtClean="0"/>
              <a:t>, this </a:t>
            </a:r>
            <a:r>
              <a:rPr lang="en-US" dirty="0"/>
              <a:t>operand reference occupies 4 bits. </a:t>
            </a:r>
            <a:endParaRPr lang="en-US" dirty="0" smtClean="0"/>
          </a:p>
        </p:txBody>
      </p:sp>
      <p:sp>
        <p:nvSpPr>
          <p:cNvPr id="123906" name="Rectangle 2"/>
          <p:cNvSpPr>
            <a:spLocks noGrp="1" noChangeArrowheads="1"/>
          </p:cNvSpPr>
          <p:nvPr>
            <p:ph type="title"/>
          </p:nvPr>
        </p:nvSpPr>
        <p:spPr/>
        <p:txBody>
          <a:bodyPr/>
          <a:lstStyle/>
          <a:p>
            <a:r>
              <a:rPr lang="en-GB" dirty="0">
                <a:solidFill>
                  <a:srgbClr val="FF0000"/>
                </a:solidFill>
                <a:effectLst>
                  <a:outerShdw blurRad="38100" dist="38100" dir="2700000" algn="tl">
                    <a:srgbClr val="000000">
                      <a:alpha val="43137"/>
                    </a:srgbClr>
                  </a:outerShdw>
                </a:effectLst>
              </a:rPr>
              <a:t>PDP-10 Instruction Format</a:t>
            </a:r>
          </a:p>
        </p:txBody>
      </p:sp>
      <p:pic>
        <p:nvPicPr>
          <p:cNvPr id="4" name="Picture 3" descr="f6.pdf"/>
          <p:cNvPicPr>
            <a:picLocks noChangeAspect="1"/>
          </p:cNvPicPr>
          <p:nvPr/>
        </p:nvPicPr>
        <p:blipFill rotWithShape="1">
          <a:blip r:embed="rId3"/>
          <a:srcRect l="5455" t="11765" r="6364" b="73277"/>
          <a:stretch/>
        </p:blipFill>
        <p:spPr>
          <a:xfrm>
            <a:off x="0" y="4888642"/>
            <a:ext cx="9217018" cy="1208162"/>
          </a:xfrm>
          <a:prstGeom prst="rect">
            <a:avLst/>
          </a:prstGeom>
        </p:spPr>
      </p:pic>
      <p:sp>
        <p:nvSpPr>
          <p:cNvPr id="3" name="Slide Number Placeholder 2"/>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40</a:t>
            </a:fld>
            <a:endParaRPr kumimoji="0" lang="en-US"/>
          </a:p>
        </p:txBody>
      </p:sp>
    </p:spTree>
    <p:extLst>
      <p:ext uri="{BB962C8B-B14F-4D97-AF65-F5344CB8AC3E}">
        <p14:creationId xmlns:p14="http://schemas.microsoft.com/office/powerpoint/2010/main" val="551281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a:t>
            </a:r>
            <a:r>
              <a:rPr lang="en-US" dirty="0"/>
              <a:t>other operand reference starts with </a:t>
            </a:r>
            <a:r>
              <a:rPr lang="en-US" dirty="0" smtClean="0"/>
              <a:t>an 18-bit </a:t>
            </a:r>
            <a:r>
              <a:rPr lang="en-US" dirty="0"/>
              <a:t>memory address field. This can be used as an immediate operand or a memory address. </a:t>
            </a:r>
            <a:endParaRPr lang="en-US" dirty="0" smtClean="0"/>
          </a:p>
          <a:p>
            <a:r>
              <a:rPr lang="en-US" dirty="0" smtClean="0"/>
              <a:t>The </a:t>
            </a:r>
            <a:r>
              <a:rPr lang="en-US" dirty="0"/>
              <a:t>same general-purpose registers are also used as index registers.</a:t>
            </a:r>
          </a:p>
        </p:txBody>
      </p:sp>
      <p:sp>
        <p:nvSpPr>
          <p:cNvPr id="123906" name="Rectangle 2"/>
          <p:cNvSpPr>
            <a:spLocks noGrp="1" noChangeArrowheads="1"/>
          </p:cNvSpPr>
          <p:nvPr>
            <p:ph type="title"/>
          </p:nvPr>
        </p:nvSpPr>
        <p:spPr/>
        <p:txBody>
          <a:bodyPr/>
          <a:lstStyle/>
          <a:p>
            <a:r>
              <a:rPr lang="en-GB" dirty="0">
                <a:effectLst>
                  <a:outerShdw blurRad="38100" dist="38100" dir="2700000" algn="tl">
                    <a:srgbClr val="000000">
                      <a:alpha val="43137"/>
                    </a:srgbClr>
                  </a:outerShdw>
                </a:effectLst>
              </a:rPr>
              <a:t>PDP-10 Instruction Format</a:t>
            </a:r>
          </a:p>
        </p:txBody>
      </p:sp>
      <p:pic>
        <p:nvPicPr>
          <p:cNvPr id="5" name="Picture 4" descr="f6.pdf"/>
          <p:cNvPicPr>
            <a:picLocks noChangeAspect="1"/>
          </p:cNvPicPr>
          <p:nvPr/>
        </p:nvPicPr>
        <p:blipFill rotWithShape="1">
          <a:blip r:embed="rId3"/>
          <a:srcRect l="5455" t="11765" r="6364" b="73277"/>
          <a:stretch/>
        </p:blipFill>
        <p:spPr>
          <a:xfrm>
            <a:off x="22409" y="4149080"/>
            <a:ext cx="9217018" cy="1208162"/>
          </a:xfrm>
          <a:prstGeom prst="rect">
            <a:avLst/>
          </a:prstGeom>
        </p:spPr>
      </p:pic>
      <p:sp>
        <p:nvSpPr>
          <p:cNvPr id="3" name="Slide Number Placeholder 2"/>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41</a:t>
            </a:fld>
            <a:endParaRPr kumimoji="0" lang="en-US"/>
          </a:p>
        </p:txBody>
      </p:sp>
    </p:spTree>
    <p:extLst>
      <p:ext uri="{BB962C8B-B14F-4D97-AF65-F5344CB8AC3E}">
        <p14:creationId xmlns:p14="http://schemas.microsoft.com/office/powerpoint/2010/main" val="1732344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Variations can be provided efficiently and compactly</a:t>
            </a:r>
          </a:p>
          <a:p>
            <a:r>
              <a:rPr lang="en-US" dirty="0" smtClean="0"/>
              <a:t>Increases the complexity of the processor</a:t>
            </a:r>
          </a:p>
          <a:p>
            <a:r>
              <a:rPr lang="en-US" dirty="0" smtClean="0"/>
              <a:t>Does not remove the desirability of making all of the instruction lengths integrally related to word length</a:t>
            </a:r>
          </a:p>
          <a:p>
            <a:pPr lvl="1"/>
            <a:r>
              <a:rPr lang="en-US" dirty="0" smtClean="0"/>
              <a:t>Because the processor does not know the length of the next instruction to be fetched a typical strategy is to fetch a number of bytes or words equal to at least the longest possible instruction</a:t>
            </a:r>
          </a:p>
          <a:p>
            <a:pPr lvl="1"/>
            <a:r>
              <a:rPr lang="en-US" dirty="0" smtClean="0"/>
              <a:t>Sometimes multiple instructions are fetched</a:t>
            </a:r>
            <a:endParaRPr lang="en-US" dirty="0"/>
          </a:p>
        </p:txBody>
      </p:sp>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rPr>
              <a:t>Variable-Length Instructions</a:t>
            </a:r>
            <a:endParaRPr lang="en-US" dirty="0">
              <a:solidFill>
                <a:srgbClr val="FF000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42</a:t>
            </a:fld>
            <a:endParaRPr kumimoji="0" lang="en-US"/>
          </a:p>
        </p:txBody>
      </p:sp>
    </p:spTree>
    <p:extLst>
      <p:ext uri="{BB962C8B-B14F-4D97-AF65-F5344CB8AC3E}">
        <p14:creationId xmlns:p14="http://schemas.microsoft.com/office/powerpoint/2010/main" val="575554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GB" dirty="0">
                <a:effectLst>
                  <a:outerShdw blurRad="38100" dist="38100" dir="2700000" algn="tl">
                    <a:srgbClr val="000000">
                      <a:alpha val="43137"/>
                    </a:srgbClr>
                  </a:outerShdw>
                </a:effectLst>
              </a:rPr>
              <a:t>PDP-11 Instruction </a:t>
            </a:r>
            <a:r>
              <a:rPr lang="en-GB" dirty="0" smtClean="0">
                <a:effectLst>
                  <a:outerShdw blurRad="38100" dist="38100" dir="2700000" algn="tl">
                    <a:srgbClr val="000000">
                      <a:alpha val="43137"/>
                    </a:srgbClr>
                  </a:outerShdw>
                </a:effectLst>
              </a:rPr>
              <a:t>Formats</a:t>
            </a:r>
            <a:endParaRPr lang="en-GB" dirty="0">
              <a:effectLst>
                <a:outerShdw blurRad="38100" dist="38100" dir="2700000" algn="tl">
                  <a:srgbClr val="000000">
                    <a:alpha val="43137"/>
                  </a:srgbClr>
                </a:outerShdw>
              </a:effectLst>
            </a:endParaRPr>
          </a:p>
        </p:txBody>
      </p:sp>
      <p:pic>
        <p:nvPicPr>
          <p:cNvPr id="4" name="Picture 3" descr="f7.pdf"/>
          <p:cNvPicPr>
            <a:picLocks noChangeAspect="1"/>
          </p:cNvPicPr>
          <p:nvPr/>
        </p:nvPicPr>
        <p:blipFill rotWithShape="1">
          <a:blip r:embed="rId3"/>
          <a:srcRect l="6049" t="8838" r="4717" b="24049"/>
          <a:stretch/>
        </p:blipFill>
        <p:spPr>
          <a:xfrm>
            <a:off x="540884" y="1418713"/>
            <a:ext cx="7919548" cy="4602575"/>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645024"/>
            <a:ext cx="4285089" cy="1039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43</a:t>
            </a:fld>
            <a:endParaRPr kumimoji="0" lang="en-US"/>
          </a:p>
        </p:txBody>
      </p:sp>
    </p:spTree>
    <p:extLst>
      <p:ext uri="{BB962C8B-B14F-4D97-AF65-F5344CB8AC3E}">
        <p14:creationId xmlns:p14="http://schemas.microsoft.com/office/powerpoint/2010/main" val="34718483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GB" dirty="0">
                <a:effectLst>
                  <a:outerShdw blurRad="38100" dist="38100" dir="2700000" algn="tl">
                    <a:srgbClr val="000000">
                      <a:alpha val="43137"/>
                    </a:srgbClr>
                  </a:outerShdw>
                </a:effectLst>
              </a:rPr>
              <a:t>x86 Instruction Format</a:t>
            </a:r>
          </a:p>
        </p:txBody>
      </p:sp>
      <p:pic>
        <p:nvPicPr>
          <p:cNvPr id="4" name="Picture 3" descr="f9.pdf"/>
          <p:cNvPicPr>
            <a:picLocks noChangeAspect="1"/>
          </p:cNvPicPr>
          <p:nvPr/>
        </p:nvPicPr>
        <p:blipFill rotWithShape="1">
          <a:blip r:embed="rId3"/>
          <a:srcRect l="3347" t="24260" r="4502" b="37292"/>
          <a:stretch/>
        </p:blipFill>
        <p:spPr>
          <a:xfrm>
            <a:off x="276165" y="1420331"/>
            <a:ext cx="8654415" cy="4672965"/>
          </a:xfrm>
          <a:prstGeom prst="rect">
            <a:avLst/>
          </a:prstGeom>
        </p:spPr>
      </p:pic>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44</a:t>
            </a:fld>
            <a:endParaRPr kumimoji="0" lang="en-US"/>
          </a:p>
        </p:txBody>
      </p:sp>
    </p:spTree>
    <p:extLst>
      <p:ext uri="{BB962C8B-B14F-4D97-AF65-F5344CB8AC3E}">
        <p14:creationId xmlns:p14="http://schemas.microsoft.com/office/powerpoint/2010/main" val="2999832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GB" dirty="0">
                <a:effectLst>
                  <a:outerShdw blurRad="38100" dist="38100" dir="2700000" algn="tl">
                    <a:srgbClr val="000000">
                      <a:alpha val="43137"/>
                    </a:srgbClr>
                  </a:outerShdw>
                </a:effectLst>
              </a:rPr>
              <a:t>x86 Instruction Format</a:t>
            </a:r>
          </a:p>
        </p:txBody>
      </p:sp>
      <p:sp>
        <p:nvSpPr>
          <p:cNvPr id="5" name="Content Placeholder 2"/>
          <p:cNvSpPr>
            <a:spLocks noGrp="1"/>
          </p:cNvSpPr>
          <p:nvPr>
            <p:ph idx="1"/>
          </p:nvPr>
        </p:nvSpPr>
        <p:spPr>
          <a:xfrm>
            <a:off x="457200" y="1484784"/>
            <a:ext cx="8229600" cy="4525963"/>
          </a:xfrm>
        </p:spPr>
        <p:txBody>
          <a:bodyPr>
            <a:normAutofit/>
          </a:bodyPr>
          <a:lstStyle/>
          <a:p>
            <a:endParaRPr lang="en-US" dirty="0" smtClean="0"/>
          </a:p>
          <a:p>
            <a:r>
              <a:rPr lang="en-US" dirty="0" smtClean="0"/>
              <a:t>Instructions </a:t>
            </a:r>
            <a:r>
              <a:rPr lang="en-US" dirty="0"/>
              <a:t>are made up </a:t>
            </a:r>
            <a:r>
              <a:rPr lang="en-US" dirty="0" smtClean="0"/>
              <a:t>of: </a:t>
            </a:r>
          </a:p>
          <a:p>
            <a:pPr lvl="1"/>
            <a:r>
              <a:rPr lang="en-US" dirty="0" smtClean="0"/>
              <a:t>from </a:t>
            </a:r>
            <a:r>
              <a:rPr lang="en-US" dirty="0"/>
              <a:t>zero to four </a:t>
            </a:r>
            <a:r>
              <a:rPr lang="en-US" dirty="0" smtClean="0"/>
              <a:t>optional instruction prefixes</a:t>
            </a:r>
          </a:p>
          <a:p>
            <a:pPr lvl="1"/>
            <a:r>
              <a:rPr lang="en-US" dirty="0" smtClean="0"/>
              <a:t>a 1-, 2- or 3-byte </a:t>
            </a:r>
            <a:r>
              <a:rPr lang="en-US" dirty="0" err="1" smtClean="0"/>
              <a:t>opcode</a:t>
            </a:r>
            <a:endParaRPr lang="en-US" dirty="0" smtClean="0"/>
          </a:p>
          <a:p>
            <a:pPr lvl="1"/>
            <a:r>
              <a:rPr lang="en-US" dirty="0" smtClean="0"/>
              <a:t>an </a:t>
            </a:r>
            <a:r>
              <a:rPr lang="en-US" dirty="0"/>
              <a:t>optional address </a:t>
            </a:r>
            <a:r>
              <a:rPr lang="en-US" dirty="0" err="1"/>
              <a:t>specifier</a:t>
            </a:r>
            <a:r>
              <a:rPr lang="en-US" dirty="0"/>
              <a:t> (which consists of the </a:t>
            </a:r>
            <a:r>
              <a:rPr lang="en-US" dirty="0" err="1"/>
              <a:t>ModR</a:t>
            </a:r>
            <a:r>
              <a:rPr lang="en-US" dirty="0"/>
              <a:t>/m byte and the Scale Index </a:t>
            </a:r>
            <a:r>
              <a:rPr lang="en-US" dirty="0" smtClean="0"/>
              <a:t>byte)</a:t>
            </a:r>
          </a:p>
          <a:p>
            <a:pPr lvl="1"/>
            <a:r>
              <a:rPr lang="en-US" dirty="0" smtClean="0"/>
              <a:t>an </a:t>
            </a:r>
            <a:r>
              <a:rPr lang="en-US" dirty="0"/>
              <a:t>optional </a:t>
            </a:r>
            <a:r>
              <a:rPr lang="en-US" dirty="0" smtClean="0"/>
              <a:t>displacement</a:t>
            </a:r>
          </a:p>
          <a:p>
            <a:pPr lvl="1"/>
            <a:r>
              <a:rPr lang="en-US" dirty="0" smtClean="0"/>
              <a:t>an </a:t>
            </a:r>
            <a:r>
              <a:rPr lang="en-US" dirty="0"/>
              <a:t>optional immediate </a:t>
            </a:r>
            <a:r>
              <a:rPr lang="en-US" dirty="0" smtClean="0"/>
              <a:t>field</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45</a:t>
            </a:fld>
            <a:endParaRPr kumimoji="0" lang="en-US"/>
          </a:p>
        </p:txBody>
      </p:sp>
    </p:spTree>
    <p:extLst>
      <p:ext uri="{BB962C8B-B14F-4D97-AF65-F5344CB8AC3E}">
        <p14:creationId xmlns:p14="http://schemas.microsoft.com/office/powerpoint/2010/main" val="3223480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GB" dirty="0">
                <a:effectLst>
                  <a:outerShdw blurRad="38100" dist="38100" dir="2700000" algn="tl">
                    <a:srgbClr val="000000">
                      <a:alpha val="43137"/>
                    </a:srgbClr>
                  </a:outerShdw>
                </a:effectLst>
              </a:rPr>
              <a:t>x86 Instruction Format</a:t>
            </a:r>
          </a:p>
        </p:txBody>
      </p:sp>
      <p:sp>
        <p:nvSpPr>
          <p:cNvPr id="5" name="Content Placeholder 2"/>
          <p:cNvSpPr>
            <a:spLocks noGrp="1"/>
          </p:cNvSpPr>
          <p:nvPr>
            <p:ph idx="1"/>
          </p:nvPr>
        </p:nvSpPr>
        <p:spPr>
          <a:xfrm>
            <a:off x="457200" y="1484784"/>
            <a:ext cx="8229600" cy="4525963"/>
          </a:xfrm>
        </p:spPr>
        <p:txBody>
          <a:bodyPr>
            <a:normAutofit/>
          </a:bodyPr>
          <a:lstStyle/>
          <a:p>
            <a:endParaRPr lang="en-US" dirty="0" smtClean="0"/>
          </a:p>
          <a:p>
            <a:r>
              <a:rPr lang="en-US" dirty="0" smtClean="0"/>
              <a:t>The </a:t>
            </a:r>
            <a:r>
              <a:rPr lang="en-US" b="1" dirty="0">
                <a:solidFill>
                  <a:srgbClr val="FF0000"/>
                </a:solidFill>
              </a:rPr>
              <a:t>instruction prefix</a:t>
            </a:r>
            <a:r>
              <a:rPr lang="en-US" dirty="0"/>
              <a:t>, if present, consists of the </a:t>
            </a:r>
            <a:r>
              <a:rPr lang="en-US" dirty="0" smtClean="0"/>
              <a:t>LOCK prefix </a:t>
            </a:r>
            <a:r>
              <a:rPr lang="en-US" dirty="0"/>
              <a:t>or one of the repeat prefixes. </a:t>
            </a:r>
            <a:endParaRPr lang="en-US" dirty="0" smtClean="0"/>
          </a:p>
          <a:p>
            <a:pPr lvl="1"/>
            <a:r>
              <a:rPr lang="en-US" dirty="0" smtClean="0"/>
              <a:t>The </a:t>
            </a:r>
            <a:r>
              <a:rPr lang="en-US" b="1" dirty="0"/>
              <a:t>LOCK</a:t>
            </a:r>
            <a:r>
              <a:rPr lang="en-US" dirty="0"/>
              <a:t> prefix is used to ensure exclusive use of shared memory in multiprocessor environments. </a:t>
            </a:r>
            <a:endParaRPr lang="en-US" dirty="0" smtClean="0"/>
          </a:p>
          <a:p>
            <a:pPr lvl="1"/>
            <a:r>
              <a:rPr lang="en-US" dirty="0" smtClean="0"/>
              <a:t>The </a:t>
            </a:r>
            <a:r>
              <a:rPr lang="en-US" b="1" dirty="0" smtClean="0"/>
              <a:t>repeat</a:t>
            </a:r>
            <a:r>
              <a:rPr lang="en-US" dirty="0" smtClean="0"/>
              <a:t> prefixes </a:t>
            </a:r>
            <a:r>
              <a:rPr lang="en-US" dirty="0"/>
              <a:t>specify repeated operation of a string, which enables the x86 </a:t>
            </a:r>
            <a:r>
              <a:rPr lang="en-US" dirty="0" smtClean="0"/>
              <a:t>to process </a:t>
            </a:r>
            <a:r>
              <a:rPr lang="en-US" dirty="0"/>
              <a:t>strings much faster than with a regular software loop</a:t>
            </a:r>
            <a:r>
              <a:rPr lang="en-US" dirty="0" smtClean="0"/>
              <a:t>.</a:t>
            </a:r>
            <a:endParaRPr lang="en-US" dirty="0"/>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46</a:t>
            </a:fld>
            <a:endParaRPr kumimoji="0" lang="en-US"/>
          </a:p>
        </p:txBody>
      </p:sp>
    </p:spTree>
    <p:extLst>
      <p:ext uri="{BB962C8B-B14F-4D97-AF65-F5344CB8AC3E}">
        <p14:creationId xmlns:p14="http://schemas.microsoft.com/office/powerpoint/2010/main" val="1988246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GB" dirty="0">
                <a:effectLst>
                  <a:outerShdw blurRad="38100" dist="38100" dir="2700000" algn="tl">
                    <a:srgbClr val="000000">
                      <a:alpha val="43137"/>
                    </a:srgbClr>
                  </a:outerShdw>
                </a:effectLst>
              </a:rPr>
              <a:t>x86 Instruction Format</a:t>
            </a:r>
          </a:p>
        </p:txBody>
      </p:sp>
      <p:sp>
        <p:nvSpPr>
          <p:cNvPr id="5" name="Content Placeholder 2"/>
          <p:cNvSpPr>
            <a:spLocks noGrp="1"/>
          </p:cNvSpPr>
          <p:nvPr>
            <p:ph idx="1"/>
          </p:nvPr>
        </p:nvSpPr>
        <p:spPr>
          <a:xfrm>
            <a:off x="457200" y="1484784"/>
            <a:ext cx="8229600" cy="4525963"/>
          </a:xfrm>
        </p:spPr>
        <p:txBody>
          <a:bodyPr>
            <a:normAutofit/>
          </a:bodyPr>
          <a:lstStyle/>
          <a:p>
            <a:r>
              <a:rPr lang="en-US" b="1" dirty="0"/>
              <a:t>Segment </a:t>
            </a:r>
            <a:r>
              <a:rPr lang="en-US" b="1" dirty="0" smtClean="0"/>
              <a:t>override </a:t>
            </a:r>
            <a:r>
              <a:rPr lang="en-US" dirty="0" smtClean="0"/>
              <a:t>explicitly </a:t>
            </a:r>
            <a:r>
              <a:rPr lang="en-US" dirty="0"/>
              <a:t>specifies which segment register an </a:t>
            </a:r>
            <a:r>
              <a:rPr lang="en-US" dirty="0" smtClean="0"/>
              <a:t>instruction should </a:t>
            </a:r>
            <a:r>
              <a:rPr lang="en-US" dirty="0"/>
              <a:t>use, overriding the default segment-register selection generated by </a:t>
            </a:r>
            <a:r>
              <a:rPr lang="en-US" dirty="0" smtClean="0"/>
              <a:t>the x86 </a:t>
            </a:r>
            <a:r>
              <a:rPr lang="en-US" dirty="0"/>
              <a:t>for that instruction.</a:t>
            </a:r>
          </a:p>
          <a:p>
            <a:endParaRPr lang="en-US" dirty="0" smtClean="0"/>
          </a:p>
          <a:p>
            <a:r>
              <a:rPr lang="en-US" dirty="0" smtClean="0"/>
              <a:t>An </a:t>
            </a:r>
            <a:r>
              <a:rPr lang="en-US" dirty="0"/>
              <a:t>instruction has a default </a:t>
            </a:r>
            <a:r>
              <a:rPr lang="en-US" b="1" dirty="0"/>
              <a:t>operand size </a:t>
            </a:r>
            <a:r>
              <a:rPr lang="en-US" dirty="0"/>
              <a:t>of 16 or 32 bits, </a:t>
            </a:r>
            <a:r>
              <a:rPr lang="en-US" dirty="0" smtClean="0"/>
              <a:t>and the </a:t>
            </a:r>
            <a:r>
              <a:rPr lang="en-US" dirty="0"/>
              <a:t>operand prefix switches between 32-bit and 16-bit operands</a:t>
            </a:r>
            <a:r>
              <a:rPr lang="en-US" dirty="0" smtClean="0"/>
              <a:t>.</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47</a:t>
            </a:fld>
            <a:endParaRPr kumimoji="0" lang="en-US"/>
          </a:p>
        </p:txBody>
      </p:sp>
    </p:spTree>
    <p:extLst>
      <p:ext uri="{BB962C8B-B14F-4D97-AF65-F5344CB8AC3E}">
        <p14:creationId xmlns:p14="http://schemas.microsoft.com/office/powerpoint/2010/main" val="622934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GB" dirty="0">
                <a:effectLst>
                  <a:outerShdw blurRad="38100" dist="38100" dir="2700000" algn="tl">
                    <a:srgbClr val="000000">
                      <a:alpha val="43137"/>
                    </a:srgbClr>
                  </a:outerShdw>
                </a:effectLst>
              </a:rPr>
              <a:t>x86 Instruction Format</a:t>
            </a:r>
          </a:p>
        </p:txBody>
      </p:sp>
      <p:sp>
        <p:nvSpPr>
          <p:cNvPr id="5" name="Content Placeholder 2"/>
          <p:cNvSpPr>
            <a:spLocks noGrp="1"/>
          </p:cNvSpPr>
          <p:nvPr>
            <p:ph idx="1"/>
          </p:nvPr>
        </p:nvSpPr>
        <p:spPr>
          <a:xfrm>
            <a:off x="457200" y="1484784"/>
            <a:ext cx="8229600" cy="4525963"/>
          </a:xfrm>
        </p:spPr>
        <p:txBody>
          <a:bodyPr>
            <a:normAutofit/>
          </a:bodyPr>
          <a:lstStyle/>
          <a:p>
            <a:r>
              <a:rPr lang="en-US" dirty="0"/>
              <a:t>The processor can address memory using either 16- or 32-bit </a:t>
            </a:r>
            <a:r>
              <a:rPr lang="en-US" b="1" dirty="0"/>
              <a:t>address size</a:t>
            </a:r>
            <a:r>
              <a:rPr lang="en-US" dirty="0"/>
              <a:t>. </a:t>
            </a:r>
          </a:p>
          <a:p>
            <a:endParaRPr lang="en-US" dirty="0" smtClean="0"/>
          </a:p>
          <a:p>
            <a:r>
              <a:rPr lang="en-US" dirty="0" smtClean="0"/>
              <a:t>The </a:t>
            </a:r>
            <a:r>
              <a:rPr lang="en-US" b="1" dirty="0" err="1"/>
              <a:t>opcode</a:t>
            </a:r>
            <a:r>
              <a:rPr lang="en-US" b="1" dirty="0"/>
              <a:t> </a:t>
            </a:r>
            <a:r>
              <a:rPr lang="en-US" dirty="0"/>
              <a:t>field is 1, 2, or 3 bytes in length. </a:t>
            </a:r>
            <a:endParaRPr lang="en-US" dirty="0" smtClean="0"/>
          </a:p>
          <a:p>
            <a:endParaRPr lang="en-US" dirty="0" smtClean="0"/>
          </a:p>
          <a:p>
            <a:r>
              <a:rPr lang="en-US" dirty="0" smtClean="0"/>
              <a:t>The </a:t>
            </a:r>
            <a:r>
              <a:rPr lang="en-US" b="1" dirty="0" err="1" smtClean="0"/>
              <a:t>ModR</a:t>
            </a:r>
            <a:r>
              <a:rPr lang="en-US" b="1" dirty="0" smtClean="0"/>
              <a:t>/m</a:t>
            </a:r>
            <a:r>
              <a:rPr lang="en-US" dirty="0" smtClean="0"/>
              <a:t> byte </a:t>
            </a:r>
            <a:r>
              <a:rPr lang="en-US" dirty="0"/>
              <a:t>specifies whether an operand is in a register or in memory; if it is in memory, then fields within the byte specify the addressing mode to be used</a:t>
            </a:r>
            <a:r>
              <a:rPr lang="en-US" dirty="0" smtClean="0"/>
              <a:t>.</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48</a:t>
            </a:fld>
            <a:endParaRPr kumimoji="0" lang="en-US"/>
          </a:p>
        </p:txBody>
      </p:sp>
    </p:spTree>
    <p:extLst>
      <p:ext uri="{BB962C8B-B14F-4D97-AF65-F5344CB8AC3E}">
        <p14:creationId xmlns:p14="http://schemas.microsoft.com/office/powerpoint/2010/main" val="1753176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GB" dirty="0">
                <a:effectLst>
                  <a:outerShdw blurRad="38100" dist="38100" dir="2700000" algn="tl">
                    <a:srgbClr val="000000">
                      <a:alpha val="43137"/>
                    </a:srgbClr>
                  </a:outerShdw>
                </a:effectLst>
              </a:rPr>
              <a:t>x86 Instruction Format</a:t>
            </a:r>
          </a:p>
        </p:txBody>
      </p:sp>
      <p:sp>
        <p:nvSpPr>
          <p:cNvPr id="5" name="Content Placeholder 2"/>
          <p:cNvSpPr>
            <a:spLocks noGrp="1"/>
          </p:cNvSpPr>
          <p:nvPr>
            <p:ph idx="1"/>
          </p:nvPr>
        </p:nvSpPr>
        <p:spPr>
          <a:xfrm>
            <a:off x="457200" y="1484784"/>
            <a:ext cx="8229600" cy="4525963"/>
          </a:xfrm>
        </p:spPr>
        <p:txBody>
          <a:bodyPr>
            <a:normAutofit lnSpcReduction="10000"/>
          </a:bodyPr>
          <a:lstStyle/>
          <a:p>
            <a:r>
              <a:rPr lang="en-US" dirty="0"/>
              <a:t>Certain encoding of the </a:t>
            </a:r>
            <a:r>
              <a:rPr lang="en-US" dirty="0" err="1"/>
              <a:t>ModR</a:t>
            </a:r>
            <a:r>
              <a:rPr lang="en-US" dirty="0"/>
              <a:t>/m byte specifies the inclusion of the </a:t>
            </a:r>
            <a:r>
              <a:rPr lang="en-US" b="1" dirty="0">
                <a:solidFill>
                  <a:srgbClr val="FF0000"/>
                </a:solidFill>
              </a:rPr>
              <a:t>SIB</a:t>
            </a:r>
            <a:r>
              <a:rPr lang="en-US" dirty="0">
                <a:solidFill>
                  <a:srgbClr val="FF0000"/>
                </a:solidFill>
              </a:rPr>
              <a:t> </a:t>
            </a:r>
            <a:r>
              <a:rPr lang="en-US" dirty="0"/>
              <a:t>byte to specify </a:t>
            </a:r>
            <a:r>
              <a:rPr lang="en-US" dirty="0">
                <a:solidFill>
                  <a:srgbClr val="FF0000"/>
                </a:solidFill>
              </a:rPr>
              <a:t>fully the addressing mode</a:t>
            </a:r>
            <a:r>
              <a:rPr lang="en-US" dirty="0"/>
              <a:t>.</a:t>
            </a:r>
          </a:p>
          <a:p>
            <a:endParaRPr lang="en-US" dirty="0" smtClean="0"/>
          </a:p>
          <a:p>
            <a:r>
              <a:rPr lang="en-US" dirty="0" smtClean="0"/>
              <a:t>When </a:t>
            </a:r>
            <a:r>
              <a:rPr lang="en-US" dirty="0"/>
              <a:t>the addressing-mode </a:t>
            </a:r>
            <a:r>
              <a:rPr lang="en-US" dirty="0" err="1"/>
              <a:t>specifier</a:t>
            </a:r>
            <a:r>
              <a:rPr lang="en-US" dirty="0"/>
              <a:t> indicates that a displacement is used, an 8-, 16-, or 32-bit signed integer </a:t>
            </a:r>
            <a:r>
              <a:rPr lang="en-US" b="1" dirty="0">
                <a:solidFill>
                  <a:srgbClr val="FF0000"/>
                </a:solidFill>
              </a:rPr>
              <a:t>displacement </a:t>
            </a:r>
            <a:r>
              <a:rPr lang="en-US" dirty="0">
                <a:solidFill>
                  <a:srgbClr val="FF0000"/>
                </a:solidFill>
              </a:rPr>
              <a:t>field </a:t>
            </a:r>
            <a:r>
              <a:rPr lang="en-US" dirty="0" smtClean="0">
                <a:solidFill>
                  <a:srgbClr val="FF0000"/>
                </a:solidFill>
              </a:rPr>
              <a:t>is added</a:t>
            </a:r>
            <a:r>
              <a:rPr lang="en-US" dirty="0">
                <a:solidFill>
                  <a:srgbClr val="FF0000"/>
                </a:solidFill>
              </a:rPr>
              <a:t>.</a:t>
            </a:r>
          </a:p>
          <a:p>
            <a:endParaRPr lang="en-US" dirty="0" smtClean="0"/>
          </a:p>
          <a:p>
            <a:r>
              <a:rPr lang="en-US" b="1" dirty="0" smtClean="0">
                <a:solidFill>
                  <a:srgbClr val="FF0000"/>
                </a:solidFill>
              </a:rPr>
              <a:t>Immediate </a:t>
            </a:r>
            <a:r>
              <a:rPr lang="en-US" dirty="0" smtClean="0"/>
              <a:t>field provides </a:t>
            </a:r>
            <a:r>
              <a:rPr lang="en-US" dirty="0"/>
              <a:t>the value of an 8-, 16-, or 32-bit operand.</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49</a:t>
            </a:fld>
            <a:endParaRPr kumimoji="0" lang="en-US"/>
          </a:p>
        </p:txBody>
      </p:sp>
    </p:spTree>
    <p:extLst>
      <p:ext uri="{BB962C8B-B14F-4D97-AF65-F5344CB8AC3E}">
        <p14:creationId xmlns:p14="http://schemas.microsoft.com/office/powerpoint/2010/main" val="3661660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363272" cy="4525963"/>
          </a:xfrm>
        </p:spPr>
        <p:txBody>
          <a:bodyPr>
            <a:normAutofit/>
          </a:bodyPr>
          <a:lstStyle/>
          <a:p>
            <a:endParaRPr lang="en-US" dirty="0" smtClean="0"/>
          </a:p>
          <a:p>
            <a:r>
              <a:rPr lang="en-US" dirty="0" smtClean="0"/>
              <a:t>The most </a:t>
            </a:r>
            <a:r>
              <a:rPr lang="en-US" dirty="0"/>
              <a:t>common </a:t>
            </a:r>
            <a:r>
              <a:rPr lang="en-US" b="1" dirty="0">
                <a:solidFill>
                  <a:srgbClr val="FF0000"/>
                </a:solidFill>
              </a:rPr>
              <a:t>addressing </a:t>
            </a:r>
            <a:r>
              <a:rPr lang="en-US" b="1" dirty="0" smtClean="0">
                <a:solidFill>
                  <a:srgbClr val="FF0000"/>
                </a:solidFill>
              </a:rPr>
              <a:t>techniques </a:t>
            </a:r>
            <a:r>
              <a:rPr lang="en-US" dirty="0" smtClean="0"/>
              <a:t>are:</a:t>
            </a:r>
            <a:endParaRPr lang="en-US" dirty="0"/>
          </a:p>
          <a:p>
            <a:pPr lvl="1"/>
            <a:r>
              <a:rPr lang="en-US" dirty="0" smtClean="0"/>
              <a:t>Immediate</a:t>
            </a:r>
          </a:p>
          <a:p>
            <a:pPr lvl="1"/>
            <a:r>
              <a:rPr lang="en-US" dirty="0" smtClean="0"/>
              <a:t>Direct</a:t>
            </a:r>
          </a:p>
          <a:p>
            <a:pPr lvl="1"/>
            <a:r>
              <a:rPr lang="en-US" dirty="0" smtClean="0"/>
              <a:t>Indirect</a:t>
            </a:r>
          </a:p>
          <a:p>
            <a:pPr lvl="1"/>
            <a:r>
              <a:rPr lang="en-US" dirty="0" smtClean="0"/>
              <a:t>Register</a:t>
            </a:r>
          </a:p>
          <a:p>
            <a:pPr lvl="1"/>
            <a:r>
              <a:rPr lang="en-US" dirty="0" smtClean="0"/>
              <a:t>Register indirect</a:t>
            </a:r>
          </a:p>
          <a:p>
            <a:pPr lvl="1"/>
            <a:r>
              <a:rPr lang="en-US" dirty="0" smtClean="0"/>
              <a:t>Displacement</a:t>
            </a:r>
          </a:p>
          <a:p>
            <a:pPr lvl="1"/>
            <a:r>
              <a:rPr lang="en-US" dirty="0" smtClean="0"/>
              <a:t>Stack</a:t>
            </a:r>
          </a:p>
        </p:txBody>
      </p:sp>
      <p:sp>
        <p:nvSpPr>
          <p:cNvPr id="2" name="Title 1"/>
          <p:cNvSpPr>
            <a:spLocks noGrp="1"/>
          </p:cNvSpPr>
          <p:nvPr>
            <p:ph type="title"/>
          </p:nvPr>
        </p:nvSpPr>
        <p:spPr/>
        <p:txBody>
          <a:bodyPr/>
          <a:lstStyle/>
          <a:p>
            <a:r>
              <a:rPr lang="tr-TR" dirty="0" smtClean="0">
                <a:solidFill>
                  <a:srgbClr val="FF0000"/>
                </a:solidFill>
                <a:effectLst>
                  <a:outerShdw blurRad="38100" dist="38100" dir="2700000" algn="tl">
                    <a:srgbClr val="000000">
                      <a:alpha val="43137"/>
                    </a:srgbClr>
                  </a:outerShdw>
                </a:effectLst>
              </a:rPr>
              <a:t>1. </a:t>
            </a:r>
            <a:r>
              <a:rPr lang="en-US" dirty="0" smtClean="0">
                <a:solidFill>
                  <a:srgbClr val="FF0000"/>
                </a:solidFill>
                <a:effectLst>
                  <a:outerShdw blurRad="38100" dist="38100" dir="2700000" algn="tl">
                    <a:srgbClr val="000000">
                      <a:alpha val="43137"/>
                    </a:srgbClr>
                  </a:outerShdw>
                </a:effectLst>
              </a:rPr>
              <a:t>Addressing Modes</a:t>
            </a:r>
            <a:endParaRPr lang="en-US" dirty="0">
              <a:solidFill>
                <a:srgbClr val="FF000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a:t>
            </a:fld>
            <a:endParaRPr kumimoji="0" lang="en-US"/>
          </a:p>
        </p:txBody>
      </p:sp>
    </p:spTree>
    <p:extLst>
      <p:ext uri="{BB962C8B-B14F-4D97-AF65-F5344CB8AC3E}">
        <p14:creationId xmlns:p14="http://schemas.microsoft.com/office/powerpoint/2010/main" val="3365547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GB" dirty="0" smtClean="0">
                <a:solidFill>
                  <a:srgbClr val="FF0000"/>
                </a:solidFill>
                <a:effectLst>
                  <a:outerShdw blurRad="38100" dist="38100" dir="2700000" algn="tl">
                    <a:srgbClr val="000000">
                      <a:alpha val="43137"/>
                    </a:srgbClr>
                  </a:outerShdw>
                </a:effectLst>
              </a:rPr>
              <a:t>Assembly Language</a:t>
            </a:r>
            <a:endParaRPr lang="en-GB" dirty="0">
              <a:solidFill>
                <a:srgbClr val="FF0000"/>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normAutofit fontScale="92500"/>
          </a:bodyPr>
          <a:lstStyle/>
          <a:p>
            <a:pPr algn="just"/>
            <a:r>
              <a:rPr lang="en-US" dirty="0"/>
              <a:t>A processor can understand and execute machine instructions. Such instructions </a:t>
            </a:r>
            <a:r>
              <a:rPr lang="en-US" dirty="0" smtClean="0"/>
              <a:t>are simply </a:t>
            </a:r>
            <a:r>
              <a:rPr lang="en-US" dirty="0"/>
              <a:t>binary numbers stored in the computer. </a:t>
            </a:r>
            <a:endParaRPr lang="en-US" dirty="0" smtClean="0"/>
          </a:p>
          <a:p>
            <a:pPr algn="just"/>
            <a:r>
              <a:rPr lang="en-US" dirty="0" smtClean="0"/>
              <a:t>If </a:t>
            </a:r>
            <a:r>
              <a:rPr lang="en-US" dirty="0"/>
              <a:t>a programmer </a:t>
            </a:r>
            <a:r>
              <a:rPr lang="en-US" dirty="0" smtClean="0"/>
              <a:t>wishes </a:t>
            </a:r>
            <a:r>
              <a:rPr lang="en-US" dirty="0"/>
              <a:t>to </a:t>
            </a:r>
            <a:r>
              <a:rPr lang="en-US" dirty="0" smtClean="0"/>
              <a:t>program directly </a:t>
            </a:r>
            <a:r>
              <a:rPr lang="en-US" dirty="0"/>
              <a:t>in machine language, then it would be necessary to enter the program </a:t>
            </a:r>
            <a:r>
              <a:rPr lang="en-US" dirty="0" smtClean="0"/>
              <a:t>as binary </a:t>
            </a:r>
            <a:r>
              <a:rPr lang="en-US" dirty="0"/>
              <a:t>data.</a:t>
            </a:r>
          </a:p>
          <a:p>
            <a:r>
              <a:rPr lang="en-US" dirty="0"/>
              <a:t>Consider the simple BASIC </a:t>
            </a:r>
            <a:r>
              <a:rPr lang="en-US" dirty="0" smtClean="0"/>
              <a:t>statement</a:t>
            </a:r>
          </a:p>
          <a:p>
            <a:pPr marL="109728" indent="0" algn="ctr">
              <a:buNone/>
            </a:pPr>
            <a:r>
              <a:rPr lang="en-US" b="1" dirty="0"/>
              <a:t>N=I +J +K</a:t>
            </a:r>
          </a:p>
          <a:p>
            <a:pPr marL="396875" indent="0">
              <a:buNone/>
            </a:pPr>
            <a:r>
              <a:rPr lang="en-US" dirty="0" smtClean="0"/>
              <a:t>and </a:t>
            </a:r>
            <a:r>
              <a:rPr lang="en-US" dirty="0"/>
              <a:t>s</a:t>
            </a:r>
            <a:r>
              <a:rPr lang="en-US" dirty="0" smtClean="0"/>
              <a:t>uppose </a:t>
            </a:r>
            <a:r>
              <a:rPr lang="en-US" dirty="0"/>
              <a:t>we </a:t>
            </a:r>
            <a:r>
              <a:rPr lang="en-US" dirty="0" smtClean="0"/>
              <a:t>wish </a:t>
            </a:r>
            <a:r>
              <a:rPr lang="en-US" dirty="0"/>
              <a:t>to program this statement in machine language and to </a:t>
            </a:r>
            <a:r>
              <a:rPr lang="en-US" dirty="0" smtClean="0"/>
              <a:t>initialize I</a:t>
            </a:r>
            <a:r>
              <a:rPr lang="en-US" dirty="0"/>
              <a:t>, J, and K to 2, 3, and 4, respectively.</a:t>
            </a:r>
          </a:p>
        </p:txBody>
      </p:sp>
      <p:sp>
        <p:nvSpPr>
          <p:cNvPr id="3" name="Slide Number Placeholder 2"/>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50</a:t>
            </a:fld>
            <a:endParaRPr kumimoji="0" lang="en-US"/>
          </a:p>
        </p:txBody>
      </p:sp>
    </p:spTree>
    <p:extLst>
      <p:ext uri="{BB962C8B-B14F-4D97-AF65-F5344CB8AC3E}">
        <p14:creationId xmlns:p14="http://schemas.microsoft.com/office/powerpoint/2010/main" val="3929492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13.pdf"/>
          <p:cNvPicPr>
            <a:picLocks noGrp="1" noChangeAspect="1"/>
          </p:cNvPicPr>
          <p:nvPr>
            <p:ph idx="1"/>
          </p:nvPr>
        </p:nvPicPr>
        <p:blipFill rotWithShape="1">
          <a:blip r:embed="rId3"/>
          <a:srcRect l="17500" t="12439" r="42669" b="52700"/>
          <a:stretch/>
        </p:blipFill>
        <p:spPr>
          <a:xfrm>
            <a:off x="3497543" y="3092968"/>
            <a:ext cx="5500965" cy="3720408"/>
          </a:xfrm>
        </p:spPr>
      </p:pic>
      <p:sp>
        <p:nvSpPr>
          <p:cNvPr id="142338" name="Rectangle 2"/>
          <p:cNvSpPr>
            <a:spLocks noGrp="1" noChangeArrowheads="1"/>
          </p:cNvSpPr>
          <p:nvPr>
            <p:ph type="title"/>
          </p:nvPr>
        </p:nvSpPr>
        <p:spPr/>
        <p:txBody>
          <a:bodyPr/>
          <a:lstStyle/>
          <a:p>
            <a:r>
              <a:rPr lang="en-GB" dirty="0" smtClean="0">
                <a:effectLst>
                  <a:outerShdw blurRad="38100" dist="38100" dir="2700000" algn="tl">
                    <a:srgbClr val="000000">
                      <a:alpha val="43137"/>
                    </a:srgbClr>
                  </a:outerShdw>
                </a:effectLst>
              </a:rPr>
              <a:t>Assembly Language</a:t>
            </a:r>
            <a:endParaRPr lang="en-GB" dirty="0">
              <a:effectLst>
                <a:outerShdw blurRad="38100" dist="38100" dir="2700000" algn="tl">
                  <a:srgbClr val="000000">
                    <a:alpha val="43137"/>
                  </a:srgbClr>
                </a:outerShdw>
              </a:effectLst>
            </a:endParaRPr>
          </a:p>
        </p:txBody>
      </p:sp>
      <p:sp>
        <p:nvSpPr>
          <p:cNvPr id="5" name="Content Placeholder 1"/>
          <p:cNvSpPr txBox="1">
            <a:spLocks/>
          </p:cNvSpPr>
          <p:nvPr/>
        </p:nvSpPr>
        <p:spPr>
          <a:xfrm>
            <a:off x="457200" y="1481328"/>
            <a:ext cx="8219256" cy="345984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2400" dirty="0"/>
              <a:t>The </a:t>
            </a:r>
            <a:r>
              <a:rPr lang="en-US" sz="2400" dirty="0" smtClean="0"/>
              <a:t>program starts </a:t>
            </a:r>
            <a:r>
              <a:rPr lang="en-US" sz="2400" dirty="0"/>
              <a:t>in location 101 (</a:t>
            </a:r>
            <a:r>
              <a:rPr lang="en-US" sz="2400" dirty="0" smtClean="0"/>
              <a:t>hexadecimal</a:t>
            </a:r>
            <a:r>
              <a:rPr lang="en-US" sz="2400" dirty="0"/>
              <a:t>). </a:t>
            </a:r>
            <a:endParaRPr lang="en-US" sz="2400" dirty="0" smtClean="0"/>
          </a:p>
          <a:p>
            <a:r>
              <a:rPr lang="en-US" sz="2400" dirty="0" smtClean="0"/>
              <a:t>Memory </a:t>
            </a:r>
            <a:r>
              <a:rPr lang="en-US" sz="2400" dirty="0"/>
              <a:t>is reserved for the four variables starting at location 201. </a:t>
            </a:r>
            <a:endParaRPr lang="en-US" sz="2400" dirty="0" smtClean="0"/>
          </a:p>
          <a:p>
            <a:r>
              <a:rPr lang="en-US" sz="2400" dirty="0" smtClean="0"/>
              <a:t>The </a:t>
            </a:r>
            <a:r>
              <a:rPr lang="en-US" sz="2400" dirty="0"/>
              <a:t>program consists of four instructions:</a:t>
            </a:r>
          </a:p>
          <a:p>
            <a:pPr lvl="1"/>
            <a:r>
              <a:rPr lang="en-US" sz="2000" dirty="0" smtClean="0"/>
              <a:t>Load 201 into AC</a:t>
            </a:r>
            <a:endParaRPr lang="en-US" sz="2000" dirty="0"/>
          </a:p>
          <a:p>
            <a:pPr lvl="1"/>
            <a:r>
              <a:rPr lang="en-US" sz="2000" dirty="0" smtClean="0"/>
              <a:t>Add 202 </a:t>
            </a:r>
            <a:r>
              <a:rPr lang="en-US" sz="2000" dirty="0"/>
              <a:t>to </a:t>
            </a:r>
            <a:r>
              <a:rPr lang="en-US" sz="2000" dirty="0" smtClean="0"/>
              <a:t>AC</a:t>
            </a:r>
            <a:endParaRPr lang="en-US" sz="2000" dirty="0"/>
          </a:p>
          <a:p>
            <a:pPr lvl="1"/>
            <a:r>
              <a:rPr lang="en-US" sz="2000" dirty="0" smtClean="0"/>
              <a:t>Add 203 to AC</a:t>
            </a:r>
            <a:endParaRPr lang="en-US" sz="2000" dirty="0"/>
          </a:p>
          <a:p>
            <a:pPr lvl="1"/>
            <a:r>
              <a:rPr lang="en-US" sz="2000" dirty="0" smtClean="0"/>
              <a:t>Store AC into 204</a:t>
            </a:r>
            <a:endParaRPr lang="en-US" sz="2000" dirty="0"/>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51</a:t>
            </a:fld>
            <a:endParaRPr kumimoji="0" lang="en-US"/>
          </a:p>
        </p:txBody>
      </p:sp>
    </p:spTree>
    <p:extLst>
      <p:ext uri="{BB962C8B-B14F-4D97-AF65-F5344CB8AC3E}">
        <p14:creationId xmlns:p14="http://schemas.microsoft.com/office/powerpoint/2010/main" val="1733826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GB" dirty="0" smtClean="0">
                <a:effectLst>
                  <a:outerShdw blurRad="38100" dist="38100" dir="2700000" algn="tl">
                    <a:srgbClr val="000000">
                      <a:alpha val="43137"/>
                    </a:srgbClr>
                  </a:outerShdw>
                </a:effectLst>
              </a:rPr>
              <a:t>Assembly Language</a:t>
            </a:r>
            <a:endParaRPr lang="en-GB" dirty="0">
              <a:effectLst>
                <a:outerShdw blurRad="38100" dist="38100" dir="2700000" algn="tl">
                  <a:srgbClr val="000000">
                    <a:alpha val="43137"/>
                  </a:srgbClr>
                </a:outerShdw>
              </a:effectLst>
            </a:endParaRPr>
          </a:p>
        </p:txBody>
      </p:sp>
      <p:sp>
        <p:nvSpPr>
          <p:cNvPr id="5" name="Content Placeholder 1"/>
          <p:cNvSpPr txBox="1">
            <a:spLocks/>
          </p:cNvSpPr>
          <p:nvPr/>
        </p:nvSpPr>
        <p:spPr>
          <a:xfrm>
            <a:off x="457200" y="1481328"/>
            <a:ext cx="5125185" cy="4972008"/>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endParaRPr lang="en-US" sz="2400" dirty="0" smtClean="0"/>
          </a:p>
          <a:p>
            <a:r>
              <a:rPr lang="en-US" sz="2400" dirty="0" smtClean="0"/>
              <a:t>A </a:t>
            </a:r>
            <a:r>
              <a:rPr lang="en-US" sz="2400" dirty="0"/>
              <a:t>slight improvement is to write the program in hexadecimal rather than </a:t>
            </a:r>
            <a:r>
              <a:rPr lang="en-US" sz="2400" dirty="0" smtClean="0"/>
              <a:t>binary notation.</a:t>
            </a:r>
          </a:p>
          <a:p>
            <a:endParaRPr lang="en-US" sz="2400" dirty="0" smtClean="0"/>
          </a:p>
          <a:p>
            <a:r>
              <a:rPr lang="en-US" sz="2400" dirty="0" smtClean="0"/>
              <a:t>Each line contains </a:t>
            </a:r>
            <a:r>
              <a:rPr lang="en-US" sz="2400" dirty="0"/>
              <a:t>the address of a memory location and the hexadecimal code of the </a:t>
            </a:r>
            <a:r>
              <a:rPr lang="en-US" sz="2400" dirty="0" smtClean="0"/>
              <a:t>binary value </a:t>
            </a:r>
            <a:r>
              <a:rPr lang="en-US" sz="2400" dirty="0"/>
              <a:t>to be stored in that </a:t>
            </a:r>
            <a:r>
              <a:rPr lang="en-US" sz="2400" dirty="0" smtClean="0"/>
              <a:t>location.</a:t>
            </a:r>
            <a:endParaRPr lang="en-US" sz="2000" dirty="0"/>
          </a:p>
        </p:txBody>
      </p:sp>
      <p:pic>
        <p:nvPicPr>
          <p:cNvPr id="6" name="Content Placeholder 3" descr="f13.pdf"/>
          <p:cNvPicPr>
            <a:picLocks noChangeAspect="1"/>
          </p:cNvPicPr>
          <p:nvPr/>
        </p:nvPicPr>
        <p:blipFill rotWithShape="1">
          <a:blip r:embed="rId3"/>
          <a:srcRect l="62462" t="12543" r="17011" b="53222"/>
          <a:stretch/>
        </p:blipFill>
        <p:spPr>
          <a:xfrm>
            <a:off x="5582385" y="1844824"/>
            <a:ext cx="3118338" cy="4018902"/>
          </a:xfrm>
          <a:prstGeom prst="rect">
            <a:avLst/>
          </a:prstGeom>
        </p:spPr>
      </p:pic>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52</a:t>
            </a:fld>
            <a:endParaRPr kumimoji="0" lang="en-US"/>
          </a:p>
        </p:txBody>
      </p:sp>
    </p:spTree>
    <p:extLst>
      <p:ext uri="{BB962C8B-B14F-4D97-AF65-F5344CB8AC3E}">
        <p14:creationId xmlns:p14="http://schemas.microsoft.com/office/powerpoint/2010/main" val="2412981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GB" dirty="0" smtClean="0">
                <a:effectLst>
                  <a:outerShdw blurRad="38100" dist="38100" dir="2700000" algn="tl">
                    <a:srgbClr val="000000">
                      <a:alpha val="43137"/>
                    </a:srgbClr>
                  </a:outerShdw>
                </a:effectLst>
              </a:rPr>
              <a:t>Assembly Language</a:t>
            </a:r>
            <a:endParaRPr lang="en-GB" dirty="0">
              <a:effectLst>
                <a:outerShdw blurRad="38100" dist="38100" dir="2700000" algn="tl">
                  <a:srgbClr val="000000">
                    <a:alpha val="43137"/>
                  </a:srgbClr>
                </a:outerShdw>
              </a:effectLst>
            </a:endParaRPr>
          </a:p>
        </p:txBody>
      </p:sp>
      <p:sp>
        <p:nvSpPr>
          <p:cNvPr id="5" name="Content Placeholder 1"/>
          <p:cNvSpPr txBox="1">
            <a:spLocks/>
          </p:cNvSpPr>
          <p:nvPr/>
        </p:nvSpPr>
        <p:spPr>
          <a:xfrm>
            <a:off x="251520" y="1625344"/>
            <a:ext cx="4978896" cy="4972008"/>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2400" dirty="0"/>
              <a:t>For more improvement, we can make use of the symbolic name or </a:t>
            </a:r>
            <a:r>
              <a:rPr lang="en-US" sz="2400" dirty="0" smtClean="0"/>
              <a:t>mnemonic of </a:t>
            </a:r>
            <a:r>
              <a:rPr lang="en-US" sz="2400" dirty="0"/>
              <a:t>each instruction. </a:t>
            </a:r>
            <a:endParaRPr lang="en-US" sz="2400" dirty="0" smtClean="0"/>
          </a:p>
          <a:p>
            <a:r>
              <a:rPr lang="en-US" sz="2400" dirty="0" smtClean="0"/>
              <a:t>Each </a:t>
            </a:r>
            <a:r>
              <a:rPr lang="en-US" sz="2400" dirty="0"/>
              <a:t>line of input still represents one memory location. </a:t>
            </a:r>
            <a:endParaRPr lang="en-US" sz="2400" dirty="0" smtClean="0"/>
          </a:p>
          <a:p>
            <a:r>
              <a:rPr lang="en-US" sz="2400" dirty="0" smtClean="0"/>
              <a:t>To store arbitrary </a:t>
            </a:r>
            <a:r>
              <a:rPr lang="en-US" sz="2400" dirty="0"/>
              <a:t>data in a location, </a:t>
            </a:r>
            <a:r>
              <a:rPr lang="en-US" sz="2400" dirty="0" smtClean="0"/>
              <a:t>a </a:t>
            </a:r>
            <a:r>
              <a:rPr lang="en-US" sz="2400" dirty="0" err="1" smtClean="0"/>
              <a:t>pseudoinstruction</a:t>
            </a:r>
            <a:r>
              <a:rPr lang="en-US" sz="2400" dirty="0" smtClean="0"/>
              <a:t> with </a:t>
            </a:r>
            <a:r>
              <a:rPr lang="en-US" sz="2400" dirty="0"/>
              <a:t>the symbol </a:t>
            </a:r>
            <a:r>
              <a:rPr lang="en-US" sz="2400" dirty="0" smtClean="0"/>
              <a:t>DAT is used. </a:t>
            </a:r>
            <a:endParaRPr lang="en-US" sz="2000" dirty="0"/>
          </a:p>
        </p:txBody>
      </p:sp>
      <p:pic>
        <p:nvPicPr>
          <p:cNvPr id="7" name="Content Placeholder 3" descr="f13.pdf"/>
          <p:cNvPicPr>
            <a:picLocks noGrp="1" noChangeAspect="1"/>
          </p:cNvPicPr>
          <p:nvPr>
            <p:ph idx="1"/>
          </p:nvPr>
        </p:nvPicPr>
        <p:blipFill rotWithShape="1">
          <a:blip r:embed="rId3"/>
          <a:srcRect l="18233" t="47615" r="55376" b="16967"/>
          <a:stretch/>
        </p:blipFill>
        <p:spPr>
          <a:xfrm>
            <a:off x="5175663" y="1772816"/>
            <a:ext cx="3644809" cy="3779802"/>
          </a:xfrm>
        </p:spPr>
      </p:pic>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53</a:t>
            </a:fld>
            <a:endParaRPr kumimoji="0" lang="en-US"/>
          </a:p>
        </p:txBody>
      </p:sp>
    </p:spTree>
    <p:extLst>
      <p:ext uri="{BB962C8B-B14F-4D97-AF65-F5344CB8AC3E}">
        <p14:creationId xmlns:p14="http://schemas.microsoft.com/office/powerpoint/2010/main" val="1608315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GB" dirty="0" smtClean="0">
                <a:effectLst>
                  <a:outerShdw blurRad="38100" dist="38100" dir="2700000" algn="tl">
                    <a:srgbClr val="000000">
                      <a:alpha val="43137"/>
                    </a:srgbClr>
                  </a:outerShdw>
                </a:effectLst>
              </a:rPr>
              <a:t>Assembly Language</a:t>
            </a:r>
            <a:endParaRPr lang="en-GB" dirty="0">
              <a:effectLst>
                <a:outerShdw blurRad="38100" dist="38100" dir="2700000" algn="tl">
                  <a:srgbClr val="000000">
                    <a:alpha val="43137"/>
                  </a:srgbClr>
                </a:outerShdw>
              </a:effectLst>
            </a:endParaRPr>
          </a:p>
        </p:txBody>
      </p:sp>
      <p:sp>
        <p:nvSpPr>
          <p:cNvPr id="5" name="Content Placeholder 1"/>
          <p:cNvSpPr txBox="1">
            <a:spLocks/>
          </p:cNvSpPr>
          <p:nvPr/>
        </p:nvSpPr>
        <p:spPr>
          <a:xfrm>
            <a:off x="385192" y="1553336"/>
            <a:ext cx="4978896" cy="4972008"/>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2200" dirty="0"/>
              <a:t>A much better system, and one commonly used, is to use symbolic </a:t>
            </a:r>
            <a:r>
              <a:rPr lang="en-US" sz="2200" dirty="0" smtClean="0"/>
              <a:t>addresses known as </a:t>
            </a:r>
            <a:r>
              <a:rPr lang="en-US" sz="2200" b="1" dirty="0" smtClean="0">
                <a:solidFill>
                  <a:srgbClr val="FF0000"/>
                </a:solidFill>
              </a:rPr>
              <a:t>assembly language</a:t>
            </a:r>
            <a:r>
              <a:rPr lang="en-US" sz="2200" dirty="0" smtClean="0"/>
              <a:t>.</a:t>
            </a:r>
          </a:p>
          <a:p>
            <a:r>
              <a:rPr lang="en-US" sz="2200" dirty="0"/>
              <a:t>Some lines have no address, implying that the address of that line is one </a:t>
            </a:r>
            <a:r>
              <a:rPr lang="en-US" sz="2200" dirty="0" smtClean="0"/>
              <a:t>more than </a:t>
            </a:r>
            <a:r>
              <a:rPr lang="en-US" sz="2200" dirty="0"/>
              <a:t>the address of the previous line</a:t>
            </a:r>
            <a:r>
              <a:rPr lang="en-US" sz="2200" dirty="0" smtClean="0"/>
              <a:t>.</a:t>
            </a:r>
          </a:p>
          <a:p>
            <a:r>
              <a:rPr lang="en-US" sz="2200" dirty="0" smtClean="0"/>
              <a:t>Programs </a:t>
            </a:r>
            <a:r>
              <a:rPr lang="en-US" sz="2200" dirty="0"/>
              <a:t>written </a:t>
            </a:r>
            <a:r>
              <a:rPr lang="en-US" sz="2200" dirty="0" smtClean="0"/>
              <a:t>in assembly </a:t>
            </a:r>
            <a:r>
              <a:rPr lang="en-US" sz="2200" dirty="0"/>
              <a:t>language </a:t>
            </a:r>
            <a:r>
              <a:rPr lang="en-US" sz="2200" dirty="0" smtClean="0"/>
              <a:t>are </a:t>
            </a:r>
            <a:r>
              <a:rPr lang="en-US" sz="2200" dirty="0"/>
              <a:t>translated into machine language by </a:t>
            </a:r>
            <a:r>
              <a:rPr lang="en-US" sz="2200" dirty="0" smtClean="0"/>
              <a:t>an </a:t>
            </a:r>
            <a:r>
              <a:rPr lang="en-US" sz="2200" b="1" dirty="0" smtClean="0">
                <a:solidFill>
                  <a:srgbClr val="FF0000"/>
                </a:solidFill>
              </a:rPr>
              <a:t>assembler</a:t>
            </a:r>
            <a:r>
              <a:rPr lang="en-US" sz="2200" dirty="0">
                <a:solidFill>
                  <a:srgbClr val="FF0000"/>
                </a:solidFill>
              </a:rPr>
              <a:t>.</a:t>
            </a:r>
            <a:endParaRPr lang="en-US" sz="2200" dirty="0" smtClean="0">
              <a:solidFill>
                <a:srgbClr val="FF0000"/>
              </a:solidFill>
            </a:endParaRPr>
          </a:p>
          <a:p>
            <a:endParaRPr lang="en-US" sz="2200" dirty="0"/>
          </a:p>
        </p:txBody>
      </p:sp>
      <p:pic>
        <p:nvPicPr>
          <p:cNvPr id="6" name="Content Placeholder 3" descr="f13.pdf"/>
          <p:cNvPicPr>
            <a:picLocks noChangeAspect="1"/>
          </p:cNvPicPr>
          <p:nvPr/>
        </p:nvPicPr>
        <p:blipFill rotWithShape="1">
          <a:blip r:embed="rId3"/>
          <a:srcRect l="52199" t="47299" r="18478" b="17283"/>
          <a:stretch/>
        </p:blipFill>
        <p:spPr>
          <a:xfrm>
            <a:off x="5004048" y="1909239"/>
            <a:ext cx="4049789" cy="3779802"/>
          </a:xfrm>
          <a:prstGeom prst="rect">
            <a:avLst/>
          </a:prstGeom>
        </p:spPr>
      </p:pic>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54</a:t>
            </a:fld>
            <a:endParaRPr kumimoji="0" lang="en-US"/>
          </a:p>
        </p:txBody>
      </p:sp>
    </p:spTree>
    <p:extLst>
      <p:ext uri="{BB962C8B-B14F-4D97-AF65-F5344CB8AC3E}">
        <p14:creationId xmlns:p14="http://schemas.microsoft.com/office/powerpoint/2010/main" val="2127294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55</a:t>
            </a:fld>
            <a:endParaRPr kumimoji="0" lang="en-US"/>
          </a:p>
        </p:txBody>
      </p:sp>
      <p:sp>
        <p:nvSpPr>
          <p:cNvPr id="3" name="Rectangle 2"/>
          <p:cNvSpPr/>
          <p:nvPr/>
        </p:nvSpPr>
        <p:spPr>
          <a:xfrm>
            <a:off x="395536" y="620688"/>
            <a:ext cx="8617496" cy="4893647"/>
          </a:xfrm>
          <a:prstGeom prst="rect">
            <a:avLst/>
          </a:prstGeom>
        </p:spPr>
        <p:txBody>
          <a:bodyPr wrap="square">
            <a:spAutoFit/>
          </a:bodyPr>
          <a:lstStyle/>
          <a:p>
            <a:r>
              <a:rPr lang="en-US" dirty="0"/>
              <a:t>Given the following memory values and a one-address machine with an </a:t>
            </a:r>
            <a:r>
              <a:rPr lang="en-US" dirty="0" smtClean="0"/>
              <a:t>accumulator,</a:t>
            </a:r>
            <a:r>
              <a:rPr lang="tr-TR" dirty="0" smtClean="0"/>
              <a:t> </a:t>
            </a:r>
            <a:r>
              <a:rPr lang="en-US" dirty="0" smtClean="0"/>
              <a:t>what </a:t>
            </a:r>
            <a:r>
              <a:rPr lang="en-US" dirty="0"/>
              <a:t>values do the following instructions load into the accumulator?</a:t>
            </a:r>
          </a:p>
          <a:p>
            <a:r>
              <a:rPr lang="en-US" dirty="0"/>
              <a:t>• Word 20 contains 40.</a:t>
            </a:r>
          </a:p>
          <a:p>
            <a:r>
              <a:rPr lang="en-US" dirty="0"/>
              <a:t>• Word 30 contains 50.</a:t>
            </a:r>
          </a:p>
          <a:p>
            <a:r>
              <a:rPr lang="en-US" dirty="0"/>
              <a:t>• Word 40 contains 60.</a:t>
            </a:r>
          </a:p>
          <a:p>
            <a:r>
              <a:rPr lang="en-US" dirty="0"/>
              <a:t>• Word 50 contains 70.</a:t>
            </a:r>
          </a:p>
          <a:p>
            <a:r>
              <a:rPr lang="en-US" dirty="0"/>
              <a:t>a. LOAD IMMEDIATE </a:t>
            </a:r>
            <a:r>
              <a:rPr lang="en-US" dirty="0" smtClean="0"/>
              <a:t>20</a:t>
            </a:r>
            <a:r>
              <a:rPr lang="tr-TR" dirty="0" smtClean="0"/>
              <a:t>...................................   </a:t>
            </a:r>
            <a:r>
              <a:rPr lang="tr-TR" dirty="0" smtClean="0">
                <a:solidFill>
                  <a:srgbClr val="FF0000"/>
                </a:solidFill>
              </a:rPr>
              <a:t>20</a:t>
            </a:r>
            <a:endParaRPr lang="en-US" dirty="0">
              <a:solidFill>
                <a:srgbClr val="FF0000"/>
              </a:solidFill>
            </a:endParaRPr>
          </a:p>
          <a:p>
            <a:r>
              <a:rPr lang="en-US" dirty="0"/>
              <a:t>b. LOAD DIRECT </a:t>
            </a:r>
            <a:r>
              <a:rPr lang="en-US" dirty="0" smtClean="0"/>
              <a:t>20</a:t>
            </a:r>
            <a:r>
              <a:rPr lang="tr-TR" dirty="0" smtClean="0"/>
              <a:t>...........................................   </a:t>
            </a:r>
            <a:r>
              <a:rPr lang="tr-TR" dirty="0" smtClean="0">
                <a:solidFill>
                  <a:srgbClr val="FF0000"/>
                </a:solidFill>
              </a:rPr>
              <a:t>40</a:t>
            </a:r>
            <a:endParaRPr lang="en-US" dirty="0">
              <a:solidFill>
                <a:srgbClr val="FF0000"/>
              </a:solidFill>
            </a:endParaRPr>
          </a:p>
          <a:p>
            <a:r>
              <a:rPr lang="en-US" dirty="0"/>
              <a:t>c. LOAD INDIRECT </a:t>
            </a:r>
            <a:r>
              <a:rPr lang="en-US" dirty="0" smtClean="0"/>
              <a:t>20</a:t>
            </a:r>
            <a:r>
              <a:rPr lang="tr-TR" dirty="0" smtClean="0"/>
              <a:t>.......................................   </a:t>
            </a:r>
            <a:r>
              <a:rPr lang="tr-TR" dirty="0" smtClean="0">
                <a:solidFill>
                  <a:srgbClr val="FF0000"/>
                </a:solidFill>
              </a:rPr>
              <a:t>60</a:t>
            </a:r>
            <a:endParaRPr lang="en-US" dirty="0">
              <a:solidFill>
                <a:srgbClr val="FF0000"/>
              </a:solidFill>
            </a:endParaRPr>
          </a:p>
          <a:p>
            <a:r>
              <a:rPr lang="en-US" dirty="0"/>
              <a:t>d. LOAD IMMEDIATE </a:t>
            </a:r>
            <a:r>
              <a:rPr lang="en-US" dirty="0" smtClean="0"/>
              <a:t>30</a:t>
            </a:r>
            <a:r>
              <a:rPr lang="tr-TR" dirty="0" smtClean="0"/>
              <a:t>...................................   </a:t>
            </a:r>
            <a:r>
              <a:rPr lang="tr-TR" dirty="0" smtClean="0">
                <a:solidFill>
                  <a:srgbClr val="FF0000"/>
                </a:solidFill>
              </a:rPr>
              <a:t>30</a:t>
            </a:r>
            <a:endParaRPr lang="en-US" dirty="0">
              <a:solidFill>
                <a:srgbClr val="FF0000"/>
              </a:solidFill>
            </a:endParaRPr>
          </a:p>
          <a:p>
            <a:r>
              <a:rPr lang="en-US" dirty="0"/>
              <a:t>e. LOAD DIRECT </a:t>
            </a:r>
            <a:r>
              <a:rPr lang="en-US" dirty="0" smtClean="0"/>
              <a:t>30</a:t>
            </a:r>
            <a:r>
              <a:rPr lang="tr-TR" dirty="0" smtClean="0"/>
              <a:t>...........................................   </a:t>
            </a:r>
            <a:r>
              <a:rPr lang="tr-TR" b="1" dirty="0" smtClean="0">
                <a:solidFill>
                  <a:srgbClr val="FF0000"/>
                </a:solidFill>
              </a:rPr>
              <a:t>50</a:t>
            </a:r>
            <a:endParaRPr lang="en-US" b="1" dirty="0">
              <a:solidFill>
                <a:srgbClr val="FF0000"/>
              </a:solidFill>
            </a:endParaRPr>
          </a:p>
          <a:p>
            <a:r>
              <a:rPr lang="en-US" dirty="0"/>
              <a:t>f. LOAD INDIRECT </a:t>
            </a:r>
            <a:r>
              <a:rPr lang="en-US" dirty="0" smtClean="0"/>
              <a:t>30</a:t>
            </a:r>
            <a:r>
              <a:rPr lang="tr-TR" dirty="0" smtClean="0"/>
              <a:t>.......................................   </a:t>
            </a:r>
            <a:r>
              <a:rPr lang="tr-TR" b="1" dirty="0" smtClean="0">
                <a:solidFill>
                  <a:srgbClr val="FF0000"/>
                </a:solidFill>
              </a:rPr>
              <a:t>70</a:t>
            </a:r>
            <a:endParaRPr lang="en-US" b="1" dirty="0">
              <a:solidFill>
                <a:srgbClr val="FF0000"/>
              </a:solidFill>
            </a:endParaRPr>
          </a:p>
        </p:txBody>
      </p:sp>
      <p:sp>
        <p:nvSpPr>
          <p:cNvPr id="4" name="TextBox 3"/>
          <p:cNvSpPr txBox="1"/>
          <p:nvPr/>
        </p:nvSpPr>
        <p:spPr>
          <a:xfrm>
            <a:off x="2987824" y="116632"/>
            <a:ext cx="4536504" cy="461665"/>
          </a:xfrm>
          <a:prstGeom prst="rect">
            <a:avLst/>
          </a:prstGeom>
          <a:noFill/>
        </p:spPr>
        <p:txBody>
          <a:bodyPr wrap="square" rtlCol="0">
            <a:spAutoFit/>
          </a:bodyPr>
          <a:lstStyle/>
          <a:p>
            <a:r>
              <a:rPr lang="tr-TR" b="1" dirty="0" smtClean="0">
                <a:solidFill>
                  <a:srgbClr val="FF0000"/>
                </a:solidFill>
              </a:rPr>
              <a:t>TUTORIAL</a:t>
            </a:r>
            <a:endParaRPr lang="en-US" b="1" dirty="0">
              <a:solidFill>
                <a:srgbClr val="FF0000"/>
              </a:solidFill>
            </a:endParaRPr>
          </a:p>
        </p:txBody>
      </p:sp>
    </p:spTree>
    <p:extLst>
      <p:ext uri="{BB962C8B-B14F-4D97-AF65-F5344CB8AC3E}">
        <p14:creationId xmlns:p14="http://schemas.microsoft.com/office/powerpoint/2010/main" val="3193313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56</a:t>
            </a:fld>
            <a:endParaRPr kumimoji="0" lang="en-US"/>
          </a:p>
        </p:txBody>
      </p:sp>
      <p:sp>
        <p:nvSpPr>
          <p:cNvPr id="3" name="Rectangle 2"/>
          <p:cNvSpPr/>
          <p:nvPr/>
        </p:nvSpPr>
        <p:spPr>
          <a:xfrm>
            <a:off x="162570" y="116632"/>
            <a:ext cx="8833520" cy="2308324"/>
          </a:xfrm>
          <a:prstGeom prst="rect">
            <a:avLst/>
          </a:prstGeom>
        </p:spPr>
        <p:txBody>
          <a:bodyPr wrap="square">
            <a:spAutoFit/>
          </a:bodyPr>
          <a:lstStyle/>
          <a:p>
            <a:pPr algn="just"/>
            <a:r>
              <a:rPr lang="en-US" dirty="0"/>
              <a:t>Let the address stored in the program counter be designated by the symbol X1. </a:t>
            </a:r>
            <a:r>
              <a:rPr lang="en-US" dirty="0" smtClean="0"/>
              <a:t>The</a:t>
            </a:r>
            <a:r>
              <a:rPr lang="tr-TR" dirty="0" smtClean="0"/>
              <a:t> </a:t>
            </a:r>
            <a:r>
              <a:rPr lang="en-US" dirty="0" smtClean="0"/>
              <a:t>instruction </a:t>
            </a:r>
            <a:r>
              <a:rPr lang="en-US" dirty="0"/>
              <a:t>stored in X1 has an address part (operand reference) X2. The </a:t>
            </a:r>
            <a:r>
              <a:rPr lang="en-US" dirty="0" smtClean="0"/>
              <a:t>operand</a:t>
            </a:r>
            <a:r>
              <a:rPr lang="tr-TR" dirty="0" smtClean="0"/>
              <a:t> </a:t>
            </a:r>
            <a:r>
              <a:rPr lang="en-US" dirty="0" smtClean="0"/>
              <a:t>needed </a:t>
            </a:r>
            <a:r>
              <a:rPr lang="en-US" dirty="0"/>
              <a:t>to execute the instruction is stored in the memory word with address X3. </a:t>
            </a:r>
            <a:r>
              <a:rPr lang="en-US" dirty="0" smtClean="0"/>
              <a:t>An</a:t>
            </a:r>
            <a:r>
              <a:rPr lang="tr-TR" dirty="0" smtClean="0"/>
              <a:t> </a:t>
            </a:r>
            <a:r>
              <a:rPr lang="en-US" dirty="0" smtClean="0"/>
              <a:t>index </a:t>
            </a:r>
            <a:r>
              <a:rPr lang="en-US" dirty="0"/>
              <a:t>register contains the value X4. What is the relationship between these </a:t>
            </a:r>
            <a:r>
              <a:rPr lang="en-US" dirty="0" smtClean="0"/>
              <a:t>various</a:t>
            </a:r>
            <a:r>
              <a:rPr lang="tr-TR" dirty="0" smtClean="0"/>
              <a:t> </a:t>
            </a:r>
            <a:r>
              <a:rPr lang="en-US" dirty="0" smtClean="0"/>
              <a:t>quantities </a:t>
            </a:r>
            <a:r>
              <a:rPr lang="en-US" dirty="0"/>
              <a:t>if the addressing mode of the instruction is (a) direct; (b) indirect; </a:t>
            </a:r>
          </a:p>
        </p:txBody>
      </p:sp>
      <p:sp>
        <p:nvSpPr>
          <p:cNvPr id="4" name="Rectangle 3"/>
          <p:cNvSpPr/>
          <p:nvPr/>
        </p:nvSpPr>
        <p:spPr>
          <a:xfrm>
            <a:off x="2915816" y="2780928"/>
            <a:ext cx="4572000" cy="830997"/>
          </a:xfrm>
          <a:prstGeom prst="rect">
            <a:avLst/>
          </a:prstGeom>
        </p:spPr>
        <p:txBody>
          <a:bodyPr>
            <a:spAutoFit/>
          </a:bodyPr>
          <a:lstStyle/>
          <a:p>
            <a:r>
              <a:rPr lang="en-US" dirty="0">
                <a:solidFill>
                  <a:srgbClr val="FF0000"/>
                </a:solidFill>
              </a:rPr>
              <a:t>a. X3 = X2</a:t>
            </a:r>
          </a:p>
          <a:p>
            <a:r>
              <a:rPr lang="en-US" dirty="0">
                <a:solidFill>
                  <a:srgbClr val="FF0000"/>
                </a:solidFill>
              </a:rPr>
              <a:t>b. X3 = (X2</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3244053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57</a:t>
            </a:fld>
            <a:endParaRPr kumimoji="0" lang="en-US"/>
          </a:p>
        </p:txBody>
      </p:sp>
      <p:grpSp>
        <p:nvGrpSpPr>
          <p:cNvPr id="5" name="Group 4"/>
          <p:cNvGrpSpPr/>
          <p:nvPr/>
        </p:nvGrpSpPr>
        <p:grpSpPr>
          <a:xfrm>
            <a:off x="164149" y="620688"/>
            <a:ext cx="8846009" cy="4870576"/>
            <a:chOff x="193736" y="116632"/>
            <a:chExt cx="8846009" cy="4870576"/>
          </a:xfrm>
        </p:grpSpPr>
        <p:sp>
          <p:nvSpPr>
            <p:cNvPr id="3" name="Rectangle 2"/>
            <p:cNvSpPr/>
            <p:nvPr/>
          </p:nvSpPr>
          <p:spPr>
            <a:xfrm>
              <a:off x="193736" y="116632"/>
              <a:ext cx="8784976" cy="4457952"/>
            </a:xfrm>
            <a:prstGeom prst="rect">
              <a:avLst/>
            </a:prstGeom>
          </p:spPr>
          <p:txBody>
            <a:bodyPr wrap="square">
              <a:spAutoFit/>
            </a:bodyPr>
            <a:lstStyle/>
            <a:p>
              <a:pPr algn="just">
                <a:lnSpc>
                  <a:spcPct val="150000"/>
                </a:lnSpc>
              </a:pPr>
              <a:r>
                <a:rPr lang="en-US" dirty="0"/>
                <a:t>An address field in an instruction contains decimal value 14. Where is the </a:t>
              </a:r>
              <a:r>
                <a:rPr lang="en-US" dirty="0" smtClean="0"/>
                <a:t>corresponding </a:t>
              </a:r>
              <a:r>
                <a:rPr lang="en-US" dirty="0"/>
                <a:t>operand located for</a:t>
              </a:r>
            </a:p>
            <a:p>
              <a:pPr algn="just">
                <a:lnSpc>
                  <a:spcPct val="150000"/>
                </a:lnSpc>
              </a:pPr>
              <a:r>
                <a:rPr lang="en-US" dirty="0"/>
                <a:t>a. immediate addressing?</a:t>
              </a:r>
            </a:p>
            <a:p>
              <a:pPr algn="just">
                <a:lnSpc>
                  <a:spcPct val="150000"/>
                </a:lnSpc>
              </a:pPr>
              <a:r>
                <a:rPr lang="en-US" dirty="0"/>
                <a:t>b. direct addressing?</a:t>
              </a:r>
            </a:p>
            <a:p>
              <a:pPr algn="just">
                <a:lnSpc>
                  <a:spcPct val="150000"/>
                </a:lnSpc>
              </a:pPr>
              <a:r>
                <a:rPr lang="en-US" dirty="0"/>
                <a:t>c. indirect addressing?</a:t>
              </a:r>
            </a:p>
            <a:p>
              <a:pPr algn="just">
                <a:lnSpc>
                  <a:spcPct val="150000"/>
                </a:lnSpc>
              </a:pPr>
              <a:endParaRPr lang="tr-TR" dirty="0" smtClean="0"/>
            </a:p>
            <a:p>
              <a:pPr algn="just">
                <a:lnSpc>
                  <a:spcPct val="150000"/>
                </a:lnSpc>
              </a:pPr>
              <a:r>
                <a:rPr lang="en-US" dirty="0" smtClean="0"/>
                <a:t>d</a:t>
              </a:r>
              <a:r>
                <a:rPr lang="en-US" dirty="0"/>
                <a:t>. register addressing?</a:t>
              </a:r>
            </a:p>
            <a:p>
              <a:pPr algn="just">
                <a:lnSpc>
                  <a:spcPct val="150000"/>
                </a:lnSpc>
              </a:pPr>
              <a:r>
                <a:rPr lang="en-US" dirty="0"/>
                <a:t>e. register indirect addressing?</a:t>
              </a:r>
            </a:p>
          </p:txBody>
        </p:sp>
        <p:sp>
          <p:nvSpPr>
            <p:cNvPr id="4" name="Rectangle 3"/>
            <p:cNvSpPr/>
            <p:nvPr/>
          </p:nvSpPr>
          <p:spPr>
            <a:xfrm>
              <a:off x="4467745" y="1083254"/>
              <a:ext cx="4572000" cy="3903954"/>
            </a:xfrm>
            <a:prstGeom prst="rect">
              <a:avLst/>
            </a:prstGeom>
          </p:spPr>
          <p:txBody>
            <a:bodyPr>
              <a:spAutoFit/>
            </a:bodyPr>
            <a:lstStyle/>
            <a:p>
              <a:pPr>
                <a:lnSpc>
                  <a:spcPct val="150000"/>
                </a:lnSpc>
              </a:pPr>
              <a:r>
                <a:rPr lang="en-US" dirty="0">
                  <a:solidFill>
                    <a:srgbClr val="FF0000"/>
                  </a:solidFill>
                </a:rPr>
                <a:t>a. the address field</a:t>
              </a:r>
            </a:p>
            <a:p>
              <a:pPr>
                <a:lnSpc>
                  <a:spcPct val="150000"/>
                </a:lnSpc>
              </a:pPr>
              <a:r>
                <a:rPr lang="en-US" dirty="0">
                  <a:solidFill>
                    <a:srgbClr val="FF0000"/>
                  </a:solidFill>
                </a:rPr>
                <a:t>b. memory location 14</a:t>
              </a:r>
            </a:p>
            <a:p>
              <a:pPr>
                <a:lnSpc>
                  <a:spcPct val="150000"/>
                </a:lnSpc>
              </a:pPr>
              <a:r>
                <a:rPr lang="en-US" dirty="0">
                  <a:solidFill>
                    <a:srgbClr val="FF0000"/>
                  </a:solidFill>
                </a:rPr>
                <a:t>c. the memory location whose address is in memory location 14</a:t>
              </a:r>
            </a:p>
            <a:p>
              <a:pPr>
                <a:lnSpc>
                  <a:spcPct val="150000"/>
                </a:lnSpc>
              </a:pPr>
              <a:r>
                <a:rPr lang="en-US" dirty="0">
                  <a:solidFill>
                    <a:srgbClr val="FF0000"/>
                  </a:solidFill>
                </a:rPr>
                <a:t>d. register 14</a:t>
              </a:r>
            </a:p>
            <a:p>
              <a:pPr>
                <a:lnSpc>
                  <a:spcPct val="150000"/>
                </a:lnSpc>
              </a:pPr>
              <a:r>
                <a:rPr lang="en-US" dirty="0">
                  <a:solidFill>
                    <a:srgbClr val="FF0000"/>
                  </a:solidFill>
                </a:rPr>
                <a:t>e. the memory location whose address is in register 14</a:t>
              </a:r>
            </a:p>
          </p:txBody>
        </p:sp>
      </p:grpSp>
    </p:spTree>
    <p:extLst>
      <p:ext uri="{BB962C8B-B14F-4D97-AF65-F5344CB8AC3E}">
        <p14:creationId xmlns:p14="http://schemas.microsoft.com/office/powerpoint/2010/main" val="707514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58</a:t>
            </a:fld>
            <a:endParaRPr kumimoji="0" lang="en-US"/>
          </a:p>
        </p:txBody>
      </p:sp>
      <p:sp>
        <p:nvSpPr>
          <p:cNvPr id="3" name="Rectangle 2"/>
          <p:cNvSpPr/>
          <p:nvPr/>
        </p:nvSpPr>
        <p:spPr>
          <a:xfrm>
            <a:off x="71395" y="116632"/>
            <a:ext cx="8928992" cy="4154984"/>
          </a:xfrm>
          <a:prstGeom prst="rect">
            <a:avLst/>
          </a:prstGeom>
        </p:spPr>
        <p:txBody>
          <a:bodyPr wrap="square">
            <a:spAutoFit/>
          </a:bodyPr>
          <a:lstStyle/>
          <a:p>
            <a:pPr algn="just"/>
            <a:r>
              <a:rPr lang="en-US" dirty="0"/>
              <a:t>Assume a stack-oriented processor that includes the stack operations PUSH </a:t>
            </a:r>
            <a:r>
              <a:rPr lang="en-US" dirty="0" smtClean="0"/>
              <a:t>and</a:t>
            </a:r>
            <a:r>
              <a:rPr lang="tr-TR" dirty="0" smtClean="0"/>
              <a:t> </a:t>
            </a:r>
            <a:r>
              <a:rPr lang="en-US" dirty="0" smtClean="0"/>
              <a:t>POP</a:t>
            </a:r>
            <a:r>
              <a:rPr lang="en-US" dirty="0"/>
              <a:t>. Arithmetic operations automatically involve the top one or two stack </a:t>
            </a:r>
            <a:r>
              <a:rPr lang="en-US" dirty="0" smtClean="0"/>
              <a:t>elements.</a:t>
            </a:r>
            <a:r>
              <a:rPr lang="tr-TR" dirty="0" smtClean="0"/>
              <a:t> </a:t>
            </a:r>
            <a:r>
              <a:rPr lang="en-US" dirty="0" smtClean="0"/>
              <a:t>Begin </a:t>
            </a:r>
            <a:r>
              <a:rPr lang="en-US" dirty="0"/>
              <a:t>with an empty stack. What stack elements remain after the following instructions are executed?</a:t>
            </a:r>
          </a:p>
          <a:p>
            <a:pPr algn="just"/>
            <a:r>
              <a:rPr lang="en-US" dirty="0"/>
              <a:t>PUSH 4</a:t>
            </a:r>
          </a:p>
          <a:p>
            <a:pPr algn="just"/>
            <a:r>
              <a:rPr lang="en-US" dirty="0"/>
              <a:t>PUSH 7</a:t>
            </a:r>
          </a:p>
          <a:p>
            <a:pPr algn="just"/>
            <a:r>
              <a:rPr lang="en-US" dirty="0"/>
              <a:t>PUSH 8</a:t>
            </a:r>
          </a:p>
          <a:p>
            <a:pPr algn="just"/>
            <a:r>
              <a:rPr lang="en-US" dirty="0"/>
              <a:t>ADD</a:t>
            </a:r>
          </a:p>
          <a:p>
            <a:pPr algn="just"/>
            <a:r>
              <a:rPr lang="en-US" dirty="0"/>
              <a:t>PUSH 10</a:t>
            </a:r>
          </a:p>
          <a:p>
            <a:pPr algn="just"/>
            <a:r>
              <a:rPr lang="en-US" dirty="0"/>
              <a:t>SUB</a:t>
            </a:r>
          </a:p>
          <a:p>
            <a:pPr algn="just"/>
            <a:r>
              <a:rPr lang="en-US" dirty="0"/>
              <a:t>MUL</a:t>
            </a:r>
          </a:p>
        </p:txBody>
      </p:sp>
      <p:pic>
        <p:nvPicPr>
          <p:cNvPr id="4" name="Picture 3"/>
          <p:cNvPicPr>
            <a:picLocks noChangeAspect="1"/>
          </p:cNvPicPr>
          <p:nvPr/>
        </p:nvPicPr>
        <p:blipFill>
          <a:blip r:embed="rId2"/>
          <a:stretch>
            <a:fillRect/>
          </a:stretch>
        </p:blipFill>
        <p:spPr>
          <a:xfrm>
            <a:off x="2750206" y="2114302"/>
            <a:ext cx="5897066" cy="2948533"/>
          </a:xfrm>
          <a:prstGeom prst="rect">
            <a:avLst/>
          </a:prstGeom>
        </p:spPr>
      </p:pic>
    </p:spTree>
    <p:extLst>
      <p:ext uri="{BB962C8B-B14F-4D97-AF65-F5344CB8AC3E}">
        <p14:creationId xmlns:p14="http://schemas.microsoft.com/office/powerpoint/2010/main" val="3925735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67333"/>
            <a:ext cx="3394720" cy="4525963"/>
          </a:xfrm>
        </p:spPr>
        <p:txBody>
          <a:bodyPr>
            <a:normAutofit/>
          </a:bodyPr>
          <a:lstStyle/>
          <a:p>
            <a:pPr marL="109728" indent="0">
              <a:buNone/>
            </a:pPr>
            <a:r>
              <a:rPr lang="en-US" sz="1800" b="1" dirty="0" smtClean="0"/>
              <a:t>Notations</a:t>
            </a:r>
          </a:p>
          <a:p>
            <a:r>
              <a:rPr lang="en-US" sz="1800" b="1" dirty="0" smtClean="0"/>
              <a:t>A</a:t>
            </a:r>
            <a:r>
              <a:rPr lang="en-US" sz="1800" dirty="0" smtClean="0"/>
              <a:t>=contents </a:t>
            </a:r>
            <a:r>
              <a:rPr lang="en-US" sz="1800" dirty="0"/>
              <a:t>of an </a:t>
            </a:r>
            <a:r>
              <a:rPr lang="en-US" sz="1800" dirty="0">
                <a:solidFill>
                  <a:srgbClr val="FF0000"/>
                </a:solidFill>
              </a:rPr>
              <a:t>address field in the instruction</a:t>
            </a:r>
          </a:p>
          <a:p>
            <a:r>
              <a:rPr lang="en-US" sz="1800" b="1" dirty="0" smtClean="0"/>
              <a:t>R</a:t>
            </a:r>
            <a:r>
              <a:rPr lang="en-US" sz="1800" dirty="0" smtClean="0"/>
              <a:t>=contents </a:t>
            </a:r>
            <a:r>
              <a:rPr lang="en-US" sz="1800" dirty="0"/>
              <a:t>of an </a:t>
            </a:r>
            <a:r>
              <a:rPr lang="en-US" sz="1800" dirty="0">
                <a:solidFill>
                  <a:srgbClr val="FF0000"/>
                </a:solidFill>
              </a:rPr>
              <a:t>address field in the instruction that refers to a register</a:t>
            </a:r>
          </a:p>
          <a:p>
            <a:r>
              <a:rPr lang="en-US" sz="1800" b="1" dirty="0" smtClean="0"/>
              <a:t>EA</a:t>
            </a:r>
            <a:r>
              <a:rPr lang="en-US" sz="1800" dirty="0" smtClean="0"/>
              <a:t>=actual </a:t>
            </a:r>
            <a:r>
              <a:rPr lang="en-US" sz="1800" dirty="0"/>
              <a:t>(effective) address of the location </a:t>
            </a:r>
            <a:r>
              <a:rPr lang="en-US" sz="1800" dirty="0">
                <a:solidFill>
                  <a:srgbClr val="FF0000"/>
                </a:solidFill>
              </a:rPr>
              <a:t>containing the referenced operand</a:t>
            </a:r>
          </a:p>
          <a:p>
            <a:r>
              <a:rPr lang="en-US" sz="1800" b="1" dirty="0" smtClean="0"/>
              <a:t>(X</a:t>
            </a:r>
            <a:r>
              <a:rPr lang="en-US" sz="1800" b="1" dirty="0"/>
              <a:t>)</a:t>
            </a:r>
            <a:r>
              <a:rPr lang="en-US" sz="1800" dirty="0"/>
              <a:t> =contents of memory location X or register </a:t>
            </a:r>
            <a:r>
              <a:rPr lang="en-US" sz="1800" dirty="0" smtClean="0"/>
              <a:t>X</a:t>
            </a:r>
            <a:endParaRPr lang="en-US" sz="1800" dirty="0"/>
          </a:p>
        </p:txBody>
      </p:sp>
      <p:sp>
        <p:nvSpPr>
          <p:cNvPr id="2" name="Title 1"/>
          <p:cNvSpPr>
            <a:spLocks noGrp="1"/>
          </p:cNvSpPr>
          <p:nvPr>
            <p:ph type="title"/>
          </p:nvPr>
        </p:nvSpPr>
        <p:spPr/>
        <p:txBody>
          <a:bodyPr>
            <a:normAutofit/>
          </a:bodyPr>
          <a:lstStyle/>
          <a:p>
            <a:r>
              <a:rPr lang="tr-TR" dirty="0" smtClean="0">
                <a:solidFill>
                  <a:srgbClr val="FF0000"/>
                </a:solidFill>
                <a:effectLst>
                  <a:outerShdw blurRad="38100" dist="38100" dir="2700000" algn="tl">
                    <a:srgbClr val="000000">
                      <a:alpha val="43137"/>
                    </a:srgbClr>
                  </a:outerShdw>
                </a:effectLst>
              </a:rPr>
              <a:t>1. </a:t>
            </a:r>
            <a:r>
              <a:rPr lang="en-US" dirty="0" smtClean="0">
                <a:solidFill>
                  <a:srgbClr val="FF0000"/>
                </a:solidFill>
                <a:effectLst>
                  <a:outerShdw blurRad="38100" dist="38100" dir="2700000" algn="tl">
                    <a:srgbClr val="000000">
                      <a:alpha val="43137"/>
                    </a:srgbClr>
                  </a:outerShdw>
                </a:effectLst>
              </a:rPr>
              <a:t>Addressing Modes</a:t>
            </a:r>
            <a:endParaRPr lang="en-US" dirty="0">
              <a:solidFill>
                <a:srgbClr val="FF0000"/>
              </a:solidFill>
              <a:effectLst>
                <a:outerShdw blurRad="38100" dist="38100" dir="2700000" algn="tl">
                  <a:srgbClr val="000000">
                    <a:alpha val="43137"/>
                  </a:srgbClr>
                </a:outerShdw>
              </a:effectLst>
            </a:endParaRPr>
          </a:p>
        </p:txBody>
      </p:sp>
      <p:pic>
        <p:nvPicPr>
          <p:cNvPr id="4" name="Picture 3" descr="f1.pdf"/>
          <p:cNvPicPr>
            <a:picLocks noChangeAspect="1"/>
          </p:cNvPicPr>
          <p:nvPr/>
        </p:nvPicPr>
        <p:blipFill rotWithShape="1">
          <a:blip r:embed="rId3"/>
          <a:srcRect l="26245" t="11781" r="25932" b="51210"/>
          <a:stretch/>
        </p:blipFill>
        <p:spPr>
          <a:xfrm>
            <a:off x="4072069" y="1462490"/>
            <a:ext cx="4748403" cy="4755434"/>
          </a:xfrm>
          <a:prstGeom prst="rect">
            <a:avLst/>
          </a:prstGeom>
        </p:spPr>
      </p:pic>
      <p:sp>
        <p:nvSpPr>
          <p:cNvPr id="5" name="Slide Number Placeholder 4"/>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6</a:t>
            </a:fld>
            <a:endParaRPr kumimoji="0" lang="en-US"/>
          </a:p>
        </p:txBody>
      </p:sp>
    </p:spTree>
    <p:extLst>
      <p:ext uri="{BB962C8B-B14F-4D97-AF65-F5344CB8AC3E}">
        <p14:creationId xmlns:p14="http://schemas.microsoft.com/office/powerpoint/2010/main" val="2362719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1.pdf"/>
          <p:cNvPicPr>
            <a:picLocks noChangeAspect="1"/>
          </p:cNvPicPr>
          <p:nvPr/>
        </p:nvPicPr>
        <p:blipFill rotWithShape="1">
          <a:blip r:embed="rId3"/>
          <a:srcRect l="20000" t="48243" r="18824" b="14774"/>
          <a:stretch/>
        </p:blipFill>
        <p:spPr>
          <a:xfrm>
            <a:off x="1173716" y="260648"/>
            <a:ext cx="7639029" cy="5976099"/>
          </a:xfrm>
          <a:prstGeom prst="rect">
            <a:avLst/>
          </a:prstGeom>
        </p:spPr>
      </p:pic>
      <p:sp>
        <p:nvSpPr>
          <p:cNvPr id="3" name="Slide Number Placeholder 2"/>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7</a:t>
            </a:fld>
            <a:endParaRPr kumimoji="0" lang="en-US"/>
          </a:p>
        </p:txBody>
      </p:sp>
    </p:spTree>
    <p:extLst>
      <p:ext uri="{BB962C8B-B14F-4D97-AF65-F5344CB8AC3E}">
        <p14:creationId xmlns:p14="http://schemas.microsoft.com/office/powerpoint/2010/main" val="2616188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363272" cy="4525963"/>
          </a:xfrm>
        </p:spPr>
        <p:txBody>
          <a:bodyPr>
            <a:normAutofit/>
          </a:bodyPr>
          <a:lstStyle/>
          <a:p>
            <a:r>
              <a:rPr lang="en-US" dirty="0" smtClean="0"/>
              <a:t>Virtually </a:t>
            </a:r>
            <a:r>
              <a:rPr lang="en-US" dirty="0"/>
              <a:t>all computer architectures provide more than one of these addressing modes.</a:t>
            </a:r>
          </a:p>
          <a:p>
            <a:endParaRPr lang="en-US" dirty="0" smtClean="0"/>
          </a:p>
          <a:p>
            <a:r>
              <a:rPr lang="en-US" dirty="0" smtClean="0"/>
              <a:t>One </a:t>
            </a:r>
            <a:r>
              <a:rPr lang="en-US" dirty="0"/>
              <a:t>or more bits in the instruction format can be used as a </a:t>
            </a:r>
            <a:r>
              <a:rPr lang="en-US" b="1" dirty="0">
                <a:solidFill>
                  <a:srgbClr val="FF0000"/>
                </a:solidFill>
              </a:rPr>
              <a:t>mode </a:t>
            </a:r>
            <a:r>
              <a:rPr lang="en-US" b="1" dirty="0" smtClean="0">
                <a:solidFill>
                  <a:srgbClr val="FF0000"/>
                </a:solidFill>
              </a:rPr>
              <a:t>field</a:t>
            </a:r>
            <a:r>
              <a:rPr lang="en-US" dirty="0" smtClean="0"/>
              <a:t>.</a:t>
            </a:r>
          </a:p>
          <a:p>
            <a:endParaRPr lang="en-US" dirty="0" smtClean="0"/>
          </a:p>
          <a:p>
            <a:r>
              <a:rPr lang="en-US" dirty="0" smtClean="0"/>
              <a:t>The </a:t>
            </a:r>
            <a:r>
              <a:rPr lang="en-US" dirty="0"/>
              <a:t>value of the mode field </a:t>
            </a:r>
            <a:r>
              <a:rPr lang="en-US" dirty="0" smtClean="0"/>
              <a:t>determines </a:t>
            </a:r>
            <a:r>
              <a:rPr lang="en-US" b="1" i="1" dirty="0" smtClean="0">
                <a:solidFill>
                  <a:srgbClr val="FF0000"/>
                </a:solidFill>
              </a:rPr>
              <a:t>which </a:t>
            </a:r>
            <a:r>
              <a:rPr lang="en-US" b="1" i="1" dirty="0">
                <a:solidFill>
                  <a:srgbClr val="FF0000"/>
                </a:solidFill>
              </a:rPr>
              <a:t>addressing mode is to be </a:t>
            </a:r>
            <a:r>
              <a:rPr lang="en-US" b="1" i="1" dirty="0" smtClean="0">
                <a:solidFill>
                  <a:srgbClr val="FF0000"/>
                </a:solidFill>
              </a:rPr>
              <a:t>used</a:t>
            </a:r>
            <a:r>
              <a:rPr lang="en-US" dirty="0" smtClean="0"/>
              <a:t> </a:t>
            </a:r>
            <a:r>
              <a:rPr lang="tr-TR" dirty="0" smtClean="0"/>
              <a:t> </a:t>
            </a:r>
            <a:r>
              <a:rPr lang="en-US" dirty="0" smtClean="0"/>
              <a:t>by the processor.</a:t>
            </a:r>
            <a:endParaRPr lang="en-US" dirty="0"/>
          </a:p>
        </p:txBody>
      </p:sp>
      <p:sp>
        <p:nvSpPr>
          <p:cNvPr id="2" name="Title 1"/>
          <p:cNvSpPr>
            <a:spLocks noGrp="1"/>
          </p:cNvSpPr>
          <p:nvPr>
            <p:ph type="title"/>
          </p:nvPr>
        </p:nvSpPr>
        <p:spPr/>
        <p:txBody>
          <a:bodyPr/>
          <a:lstStyle/>
          <a:p>
            <a:r>
              <a:rPr lang="tr-TR" dirty="0" smtClean="0">
                <a:solidFill>
                  <a:srgbClr val="FF0000"/>
                </a:solidFill>
                <a:effectLst>
                  <a:outerShdw blurRad="38100" dist="38100" dir="2700000" algn="tl">
                    <a:srgbClr val="000000">
                      <a:alpha val="43137"/>
                    </a:srgbClr>
                  </a:outerShdw>
                </a:effectLst>
              </a:rPr>
              <a:t>1. </a:t>
            </a:r>
            <a:r>
              <a:rPr lang="en-US" dirty="0" smtClean="0">
                <a:solidFill>
                  <a:srgbClr val="FF0000"/>
                </a:solidFill>
                <a:effectLst>
                  <a:outerShdw blurRad="38100" dist="38100" dir="2700000" algn="tl">
                    <a:srgbClr val="000000">
                      <a:alpha val="43137"/>
                    </a:srgbClr>
                  </a:outerShdw>
                </a:effectLst>
              </a:rPr>
              <a:t>Addressing Modes</a:t>
            </a:r>
            <a:endParaRPr lang="en-US" dirty="0">
              <a:solidFill>
                <a:srgbClr val="FF000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8</a:t>
            </a:fld>
            <a:endParaRPr kumimoji="0" lang="en-US"/>
          </a:p>
        </p:txBody>
      </p:sp>
    </p:spTree>
    <p:extLst>
      <p:ext uri="{BB962C8B-B14F-4D97-AF65-F5344CB8AC3E}">
        <p14:creationId xmlns:p14="http://schemas.microsoft.com/office/powerpoint/2010/main" val="3233575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363272" cy="4525963"/>
          </a:xfrm>
        </p:spPr>
        <p:txBody>
          <a:bodyPr>
            <a:normAutofit/>
          </a:bodyPr>
          <a:lstStyle/>
          <a:p>
            <a:pPr algn="just">
              <a:lnSpc>
                <a:spcPct val="150000"/>
              </a:lnSpc>
            </a:pPr>
            <a:r>
              <a:rPr lang="en-US" sz="2400" dirty="0"/>
              <a:t>The second comment concerns the </a:t>
            </a:r>
            <a:r>
              <a:rPr lang="en-US" sz="2400" dirty="0">
                <a:solidFill>
                  <a:srgbClr val="FF0000"/>
                </a:solidFill>
              </a:rPr>
              <a:t>interpretation of the effective </a:t>
            </a:r>
            <a:r>
              <a:rPr lang="en-US" sz="2400" dirty="0" smtClean="0">
                <a:solidFill>
                  <a:srgbClr val="FF0000"/>
                </a:solidFill>
              </a:rPr>
              <a:t>address (</a:t>
            </a:r>
            <a:r>
              <a:rPr lang="en-US" sz="2400" dirty="0">
                <a:solidFill>
                  <a:srgbClr val="FF0000"/>
                </a:solidFill>
              </a:rPr>
              <a:t>EA). </a:t>
            </a:r>
            <a:endParaRPr lang="tr-TR" sz="2400" dirty="0" smtClean="0">
              <a:solidFill>
                <a:srgbClr val="FF0000"/>
              </a:solidFill>
            </a:endParaRPr>
          </a:p>
          <a:p>
            <a:pPr algn="just">
              <a:lnSpc>
                <a:spcPct val="150000"/>
              </a:lnSpc>
            </a:pPr>
            <a:r>
              <a:rPr lang="en-US" sz="2400" dirty="0" smtClean="0"/>
              <a:t>In </a:t>
            </a:r>
            <a:r>
              <a:rPr lang="en-US" sz="2400" dirty="0"/>
              <a:t>a system </a:t>
            </a:r>
            <a:r>
              <a:rPr lang="en-US" sz="2400" dirty="0">
                <a:solidFill>
                  <a:srgbClr val="00B050"/>
                </a:solidFill>
              </a:rPr>
              <a:t>without virtual memory</a:t>
            </a:r>
            <a:r>
              <a:rPr lang="en-US" sz="2400" dirty="0"/>
              <a:t>, the effective address will be either a main </a:t>
            </a:r>
            <a:r>
              <a:rPr lang="en-US" sz="2400" dirty="0" smtClean="0"/>
              <a:t>memory </a:t>
            </a:r>
            <a:r>
              <a:rPr lang="en-US" sz="2400" dirty="0"/>
              <a:t>address or a register. </a:t>
            </a:r>
            <a:endParaRPr lang="tr-TR" sz="2400" dirty="0" smtClean="0"/>
          </a:p>
          <a:p>
            <a:pPr algn="just">
              <a:lnSpc>
                <a:spcPct val="150000"/>
              </a:lnSpc>
            </a:pPr>
            <a:r>
              <a:rPr lang="en-US" sz="2400" dirty="0" smtClean="0"/>
              <a:t>In </a:t>
            </a:r>
            <a:r>
              <a:rPr lang="en-US" sz="2400" dirty="0"/>
              <a:t>a virtual memory system, the effective address is a </a:t>
            </a:r>
            <a:r>
              <a:rPr lang="en-US" sz="2400" dirty="0" smtClean="0"/>
              <a:t>virtual </a:t>
            </a:r>
            <a:r>
              <a:rPr lang="en-US" sz="2400" dirty="0"/>
              <a:t>address or a register</a:t>
            </a:r>
            <a:r>
              <a:rPr lang="en-US" sz="2000" dirty="0"/>
              <a:t>.</a:t>
            </a:r>
            <a:endParaRPr lang="en-US" sz="2000" dirty="0" smtClean="0"/>
          </a:p>
        </p:txBody>
      </p:sp>
      <p:sp>
        <p:nvSpPr>
          <p:cNvPr id="2" name="Title 1"/>
          <p:cNvSpPr>
            <a:spLocks noGrp="1"/>
          </p:cNvSpPr>
          <p:nvPr>
            <p:ph type="title"/>
          </p:nvPr>
        </p:nvSpPr>
        <p:spPr/>
        <p:txBody>
          <a:bodyPr/>
          <a:lstStyle/>
          <a:p>
            <a:r>
              <a:rPr lang="tr-TR" dirty="0" smtClean="0">
                <a:solidFill>
                  <a:srgbClr val="FF0000"/>
                </a:solidFill>
                <a:effectLst>
                  <a:outerShdw blurRad="38100" dist="38100" dir="2700000" algn="tl">
                    <a:srgbClr val="000000">
                      <a:alpha val="43137"/>
                    </a:srgbClr>
                  </a:outerShdw>
                </a:effectLst>
              </a:rPr>
              <a:t>1. </a:t>
            </a:r>
            <a:r>
              <a:rPr lang="en-US" dirty="0" smtClean="0">
                <a:solidFill>
                  <a:srgbClr val="FF0000"/>
                </a:solidFill>
                <a:effectLst>
                  <a:outerShdw blurRad="38100" dist="38100" dir="2700000" algn="tl">
                    <a:srgbClr val="000000">
                      <a:alpha val="43137"/>
                    </a:srgbClr>
                  </a:outerShdw>
                </a:effectLst>
              </a:rPr>
              <a:t>Addressing Modes</a:t>
            </a:r>
            <a:endParaRPr lang="en-US" dirty="0">
              <a:solidFill>
                <a:srgbClr val="FF000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9</a:t>
            </a:fld>
            <a:endParaRPr kumimoji="0" lang="en-US"/>
          </a:p>
        </p:txBody>
      </p:sp>
    </p:spTree>
    <p:extLst>
      <p:ext uri="{BB962C8B-B14F-4D97-AF65-F5344CB8AC3E}">
        <p14:creationId xmlns:p14="http://schemas.microsoft.com/office/powerpoint/2010/main" val="3984876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95E181FA316E4CB223777B08F96716" ma:contentTypeVersion="" ma:contentTypeDescription="Create a new document." ma:contentTypeScope="" ma:versionID="694fdbe7b87007c796a30bd9aae62a7f">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B68EA4D-2673-4BDA-ABF0-93B44424FAD1}"/>
</file>

<file path=customXml/itemProps2.xml><?xml version="1.0" encoding="utf-8"?>
<ds:datastoreItem xmlns:ds="http://schemas.openxmlformats.org/officeDocument/2006/customXml" ds:itemID="{7BEE9E68-21FC-4F62-829F-7803695D07A5}"/>
</file>

<file path=customXml/itemProps3.xml><?xml version="1.0" encoding="utf-8"?>
<ds:datastoreItem xmlns:ds="http://schemas.openxmlformats.org/officeDocument/2006/customXml" ds:itemID="{220C2DCD-F9B5-4D09-8113-C99CDBAD0497}"/>
</file>

<file path=docProps/app.xml><?xml version="1.0" encoding="utf-8"?>
<Properties xmlns="http://schemas.openxmlformats.org/officeDocument/2006/extended-properties" xmlns:vt="http://schemas.openxmlformats.org/officeDocument/2006/docPropsVTypes">
  <Template>Concourse</Template>
  <TotalTime>1443</TotalTime>
  <Words>3394</Words>
  <Application>Microsoft Office PowerPoint</Application>
  <PresentationFormat>On-screen Show (4:3)</PresentationFormat>
  <Paragraphs>405</Paragraphs>
  <Slides>58</Slides>
  <Notes>37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58</vt:i4>
      </vt:variant>
    </vt:vector>
  </HeadingPairs>
  <TitlesOfParts>
    <vt:vector size="66" baseType="lpstr">
      <vt:lpstr>Arial</vt:lpstr>
      <vt:lpstr>Lucida Sans Unicode</vt:lpstr>
      <vt:lpstr>Times New Roman</vt:lpstr>
      <vt:lpstr>Verdana</vt:lpstr>
      <vt:lpstr>Wingdings</vt:lpstr>
      <vt:lpstr>Wingdings 2</vt:lpstr>
      <vt:lpstr>Wingdings 3</vt:lpstr>
      <vt:lpstr>Concourse</vt:lpstr>
      <vt:lpstr>Architecture and Hardware (ITEC582 )</vt:lpstr>
      <vt:lpstr>PowerPoint Presentation</vt:lpstr>
      <vt:lpstr>PowerPoint Presentation</vt:lpstr>
      <vt:lpstr>1.Addressing Modes</vt:lpstr>
      <vt:lpstr>1. Addressing Modes</vt:lpstr>
      <vt:lpstr>1. Addressing Modes</vt:lpstr>
      <vt:lpstr>PowerPoint Presentation</vt:lpstr>
      <vt:lpstr>1. Addressing Modes</vt:lpstr>
      <vt:lpstr>1. Addressing Modes</vt:lpstr>
      <vt:lpstr>(a) Immediate Addressing</vt:lpstr>
      <vt:lpstr>PowerPoint Presentation</vt:lpstr>
      <vt:lpstr>Immediate Addressing</vt:lpstr>
      <vt:lpstr>(b) Direct Addressing</vt:lpstr>
      <vt:lpstr>PowerPoint Presentation</vt:lpstr>
      <vt:lpstr>(c) Indirect Addressing</vt:lpstr>
      <vt:lpstr>PowerPoint Presentation</vt:lpstr>
      <vt:lpstr>PowerPoint Presentation</vt:lpstr>
      <vt:lpstr>PowerPoint Presentation</vt:lpstr>
      <vt:lpstr>(d) Register Addressing</vt:lpstr>
      <vt:lpstr>PowerPoint Presentation</vt:lpstr>
      <vt:lpstr>(e) Register Indirect Addressing</vt:lpstr>
      <vt:lpstr>PowerPoint Presentation</vt:lpstr>
      <vt:lpstr>PowerPoint Presentation</vt:lpstr>
      <vt:lpstr>Displacement Addressing</vt:lpstr>
      <vt:lpstr>PowerPoint Presentation</vt:lpstr>
      <vt:lpstr>Displacement Addressing</vt:lpstr>
      <vt:lpstr>Relative Addressing </vt:lpstr>
      <vt:lpstr>Base-Register Addressing </vt:lpstr>
      <vt:lpstr>Indexing  </vt:lpstr>
      <vt:lpstr>Indexing  </vt:lpstr>
      <vt:lpstr>PowerPoint Presentation</vt:lpstr>
      <vt:lpstr>Stack Addressing</vt:lpstr>
      <vt:lpstr>Addressing Modes Summary</vt:lpstr>
      <vt:lpstr>PowerPoint Presentation</vt:lpstr>
      <vt:lpstr>Instruction Length</vt:lpstr>
      <vt:lpstr>PowerPoint Presentation</vt:lpstr>
      <vt:lpstr>PowerPoint Presentation</vt:lpstr>
      <vt:lpstr>PowerPoint Presentation</vt:lpstr>
      <vt:lpstr>PowerPoint Presentation</vt:lpstr>
      <vt:lpstr>PDP-10 Instruction Format</vt:lpstr>
      <vt:lpstr>PDP-10 Instruction Format</vt:lpstr>
      <vt:lpstr>Variable-Length Instructions</vt:lpstr>
      <vt:lpstr>PDP-11 Instruction Formats</vt:lpstr>
      <vt:lpstr>x86 Instruction Format</vt:lpstr>
      <vt:lpstr>x86 Instruction Format</vt:lpstr>
      <vt:lpstr>x86 Instruction Format</vt:lpstr>
      <vt:lpstr>x86 Instruction Format</vt:lpstr>
      <vt:lpstr>x86 Instruction Format</vt:lpstr>
      <vt:lpstr>x86 Instruction Format</vt:lpstr>
      <vt:lpstr>Assembly Language</vt:lpstr>
      <vt:lpstr>Assembly Language</vt:lpstr>
      <vt:lpstr>Assembly Language</vt:lpstr>
      <vt:lpstr>Assembly Language</vt:lpstr>
      <vt:lpstr>Assembly Language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 Sets: Addressing Modes and Formats</dc:title>
  <dc:creator>Husnu Bayramoglu</dc:creator>
  <cp:lastModifiedBy>Alper DOGANALP</cp:lastModifiedBy>
  <cp:revision>148</cp:revision>
  <dcterms:created xsi:type="dcterms:W3CDTF">1998-10-08T12:50:13Z</dcterms:created>
  <dcterms:modified xsi:type="dcterms:W3CDTF">2022-02-20T21:57:36Z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0x010100E595E181FA316E4CB223777B08F96716</vt:lpwstr>
  </property>
</Properties>
</file>