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36.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5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3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1" r:id="rId1"/>
  </p:sldMasterIdLst>
  <p:notesMasterIdLst>
    <p:notesMasterId r:id="rId57"/>
  </p:notesMasterIdLst>
  <p:handoutMasterIdLst>
    <p:handoutMasterId r:id="rId58"/>
  </p:handoutMasterIdLst>
  <p:sldIdLst>
    <p:sldId id="286" r:id="rId2"/>
    <p:sldId id="372" r:id="rId3"/>
    <p:sldId id="357" r:id="rId4"/>
    <p:sldId id="373" r:id="rId5"/>
    <p:sldId id="319" r:id="rId6"/>
    <p:sldId id="358" r:id="rId7"/>
    <p:sldId id="359" r:id="rId8"/>
    <p:sldId id="360" r:id="rId9"/>
    <p:sldId id="292" r:id="rId10"/>
    <p:sldId id="323" r:id="rId11"/>
    <p:sldId id="374" r:id="rId12"/>
    <p:sldId id="375" r:id="rId13"/>
    <p:sldId id="376" r:id="rId14"/>
    <p:sldId id="387" r:id="rId15"/>
    <p:sldId id="388" r:id="rId16"/>
    <p:sldId id="389" r:id="rId17"/>
    <p:sldId id="390" r:id="rId18"/>
    <p:sldId id="378" r:id="rId19"/>
    <p:sldId id="391" r:id="rId20"/>
    <p:sldId id="377" r:id="rId21"/>
    <p:sldId id="379" r:id="rId22"/>
    <p:sldId id="294" r:id="rId23"/>
    <p:sldId id="295" r:id="rId24"/>
    <p:sldId id="381" r:id="rId25"/>
    <p:sldId id="380" r:id="rId26"/>
    <p:sldId id="331" r:id="rId27"/>
    <p:sldId id="296" r:id="rId28"/>
    <p:sldId id="382" r:id="rId29"/>
    <p:sldId id="361" r:id="rId30"/>
    <p:sldId id="333" r:id="rId31"/>
    <p:sldId id="334" r:id="rId32"/>
    <p:sldId id="362" r:id="rId33"/>
    <p:sldId id="338" r:id="rId34"/>
    <p:sldId id="366" r:id="rId35"/>
    <p:sldId id="367" r:id="rId36"/>
    <p:sldId id="368" r:id="rId37"/>
    <p:sldId id="340" r:id="rId38"/>
    <p:sldId id="396" r:id="rId39"/>
    <p:sldId id="343" r:id="rId40"/>
    <p:sldId id="342" r:id="rId41"/>
    <p:sldId id="344" r:id="rId42"/>
    <p:sldId id="349" r:id="rId43"/>
    <p:sldId id="346" r:id="rId44"/>
    <p:sldId id="369" r:id="rId45"/>
    <p:sldId id="392" r:id="rId46"/>
    <p:sldId id="370" r:id="rId47"/>
    <p:sldId id="395" r:id="rId48"/>
    <p:sldId id="397" r:id="rId49"/>
    <p:sldId id="371" r:id="rId50"/>
    <p:sldId id="353" r:id="rId51"/>
    <p:sldId id="354" r:id="rId52"/>
    <p:sldId id="355" r:id="rId53"/>
    <p:sldId id="356" r:id="rId54"/>
    <p:sldId id="393" r:id="rId55"/>
    <p:sldId id="394" r:id="rId56"/>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1" autoAdjust="0"/>
    <p:restoredTop sz="92740" autoAdjust="0"/>
  </p:normalViewPr>
  <p:slideViewPr>
    <p:cSldViewPr>
      <p:cViewPr varScale="1">
        <p:scale>
          <a:sx n="69" d="100"/>
          <a:sy n="69" d="100"/>
        </p:scale>
        <p:origin x="1614" y="6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8" Type="http://schemas.openxmlformats.org/officeDocument/2006/relationships/slide" Target="slides/slide33.xml"/><Relationship Id="rId3" Type="http://schemas.openxmlformats.org/officeDocument/2006/relationships/slide" Target="slides/slide23.xml"/><Relationship Id="rId7" Type="http://schemas.openxmlformats.org/officeDocument/2006/relationships/slide" Target="slides/slide31.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30.xml"/><Relationship Id="rId11" Type="http://schemas.openxmlformats.org/officeDocument/2006/relationships/slide" Target="slides/slide40.xml"/><Relationship Id="rId5" Type="http://schemas.openxmlformats.org/officeDocument/2006/relationships/slide" Target="slides/slide27.xml"/><Relationship Id="rId10" Type="http://schemas.openxmlformats.org/officeDocument/2006/relationships/slide" Target="slides/slide39.xml"/><Relationship Id="rId4" Type="http://schemas.openxmlformats.org/officeDocument/2006/relationships/slide" Target="slides/slide26.xml"/><Relationship Id="rId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141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925513" y="750888"/>
            <a:ext cx="4946650" cy="3709987"/>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352144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925513" y="750888"/>
            <a:ext cx="4946650" cy="3709987"/>
          </a:xfrm>
          <a:ln/>
        </p:spPr>
      </p:sp>
      <p:sp>
        <p:nvSpPr>
          <p:cNvPr id="7270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48437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31</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709789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33</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4092962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37</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06897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39</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819179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40</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463388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E22F84E8-9C87-5741-B6AE-03D67BDA78D3}" type="slidenum">
              <a:rPr lang="en-GB"/>
              <a:pPr/>
              <a:t>50</a:t>
            </a:fld>
            <a:endParaRPr lang="en-GB" dirty="0"/>
          </a:p>
        </p:txBody>
      </p:sp>
      <p:sp>
        <p:nvSpPr>
          <p:cNvPr id="65538" name="Rectangle 2"/>
          <p:cNvSpPr>
            <a:spLocks noGrp="1" noRot="1" noChangeAspect="1" noChangeArrowheads="1" noTextEdit="1"/>
          </p:cNvSpPr>
          <p:nvPr>
            <p:ph type="sldImg"/>
          </p:nvPr>
        </p:nvSpPr>
        <p:spPr>
          <a:xfrm>
            <a:off x="925513" y="750888"/>
            <a:ext cx="4946650" cy="3709987"/>
          </a:xfrm>
          <a:ln/>
        </p:spPr>
      </p:sp>
      <p:sp>
        <p:nvSpPr>
          <p:cNvPr id="655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7371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52016" y="0"/>
            <a:ext cx="2945659" cy="496332"/>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8131" name="Rectangle 3"/>
          <p:cNvSpPr>
            <a:spLocks noChangeArrowheads="1"/>
          </p:cNvSpPr>
          <p:nvPr/>
        </p:nvSpPr>
        <p:spPr bwMode="auto">
          <a:xfrm>
            <a:off x="3852016" y="9430306"/>
            <a:ext cx="2945659" cy="496332"/>
          </a:xfrm>
          <a:prstGeom prst="rect">
            <a:avLst/>
          </a:prstGeom>
          <a:noFill/>
          <a:ln w="12700">
            <a:noFill/>
            <a:miter lim="800000"/>
            <a:headEnd/>
            <a:tailEnd/>
          </a:ln>
          <a:effectLst/>
        </p:spPr>
        <p:txBody>
          <a:bodyPr lIns="90488" tIns="44450" rIns="90488" bIns="44450" anchor="b">
            <a:prstTxWarp prst="textNoShape">
              <a:avLst/>
            </a:prstTxWarp>
          </a:bodyPr>
          <a:lstStyle/>
          <a:p>
            <a:pPr algn="r"/>
            <a:r>
              <a:rPr lang="en-US" sz="1200" dirty="0"/>
              <a:t>22</a:t>
            </a:r>
          </a:p>
        </p:txBody>
      </p:sp>
      <p:sp>
        <p:nvSpPr>
          <p:cNvPr id="48132" name="Rectangle 4"/>
          <p:cNvSpPr>
            <a:spLocks noChangeArrowheads="1"/>
          </p:cNvSpPr>
          <p:nvPr/>
        </p:nvSpPr>
        <p:spPr bwMode="auto">
          <a:xfrm>
            <a:off x="0" y="9430306"/>
            <a:ext cx="2945659" cy="496332"/>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8133" name="Rectangle 5"/>
          <p:cNvSpPr>
            <a:spLocks noChangeArrowheads="1"/>
          </p:cNvSpPr>
          <p:nvPr/>
        </p:nvSpPr>
        <p:spPr bwMode="auto">
          <a:xfrm>
            <a:off x="0" y="0"/>
            <a:ext cx="2945659" cy="496332"/>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48134" name="Rectangle 6"/>
          <p:cNvSpPr>
            <a:spLocks noGrp="1" noRot="1" noChangeAspect="1" noChangeArrowheads="1" noTextEdit="1"/>
          </p:cNvSpPr>
          <p:nvPr>
            <p:ph type="sldImg"/>
          </p:nvPr>
        </p:nvSpPr>
        <p:spPr>
          <a:xfrm>
            <a:off x="925513" y="750888"/>
            <a:ext cx="4946650" cy="3709987"/>
          </a:xfrm>
          <a:ln cap="flat"/>
        </p:spPr>
      </p:sp>
      <p:sp>
        <p:nvSpPr>
          <p:cNvPr id="48135" name="Rectangle 7"/>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162475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AE21532E-35D3-CE49-BF9E-93AB1E11E70F}" type="slidenum">
              <a:rPr lang="en-GB"/>
              <a:pPr/>
              <a:t>9</a:t>
            </a:fld>
            <a:endParaRPr lang="en-GB" dirty="0"/>
          </a:p>
        </p:txBody>
      </p:sp>
      <p:sp>
        <p:nvSpPr>
          <p:cNvPr id="46082" name="Rectangle 2"/>
          <p:cNvSpPr>
            <a:spLocks noGrp="1" noRot="1" noChangeAspect="1" noChangeArrowheads="1" noTextEdit="1"/>
          </p:cNvSpPr>
          <p:nvPr>
            <p:ph type="sldImg"/>
          </p:nvPr>
        </p:nvSpPr>
        <p:spPr>
          <a:xfrm>
            <a:off x="925513" y="750888"/>
            <a:ext cx="4946650" cy="3709987"/>
          </a:xfrm>
          <a:ln/>
        </p:spPr>
      </p:sp>
      <p:sp>
        <p:nvSpPr>
          <p:cNvPr id="4608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931528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AE21532E-35D3-CE49-BF9E-93AB1E11E70F}" type="slidenum">
              <a:rPr lang="en-GB"/>
              <a:pPr/>
              <a:t>10</a:t>
            </a:fld>
            <a:endParaRPr lang="en-GB" dirty="0"/>
          </a:p>
        </p:txBody>
      </p:sp>
      <p:sp>
        <p:nvSpPr>
          <p:cNvPr id="46082" name="Rectangle 2"/>
          <p:cNvSpPr>
            <a:spLocks noGrp="1" noRot="1" noChangeAspect="1" noChangeArrowheads="1" noTextEdit="1"/>
          </p:cNvSpPr>
          <p:nvPr>
            <p:ph type="sldImg"/>
          </p:nvPr>
        </p:nvSpPr>
        <p:spPr>
          <a:xfrm>
            <a:off x="925513" y="750888"/>
            <a:ext cx="4946650" cy="3709987"/>
          </a:xfrm>
          <a:ln/>
        </p:spPr>
      </p:sp>
      <p:sp>
        <p:nvSpPr>
          <p:cNvPr id="4608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30071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902A4E7B-50B5-0C4E-9176-A5C86A4A2435}" type="slidenum">
              <a:rPr lang="en-GB"/>
              <a:pPr/>
              <a:t>22</a:t>
            </a:fld>
            <a:endParaRPr lang="en-GB" dirty="0"/>
          </a:p>
        </p:txBody>
      </p:sp>
      <p:sp>
        <p:nvSpPr>
          <p:cNvPr id="51202" name="Rectangle 2"/>
          <p:cNvSpPr>
            <a:spLocks noGrp="1" noRot="1" noChangeAspect="1" noChangeArrowheads="1" noTextEdit="1"/>
          </p:cNvSpPr>
          <p:nvPr>
            <p:ph type="sldImg"/>
          </p:nvPr>
        </p:nvSpPr>
        <p:spPr>
          <a:xfrm>
            <a:off x="925513" y="750888"/>
            <a:ext cx="4946650" cy="3709987"/>
          </a:xfrm>
          <a:ln/>
        </p:spPr>
      </p:sp>
      <p:sp>
        <p:nvSpPr>
          <p:cNvPr id="5120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095409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7B95A9AD-90B4-C046-A6E0-3C94B97E11DF}" type="slidenum">
              <a:rPr lang="en-GB"/>
              <a:pPr/>
              <a:t>23</a:t>
            </a:fld>
            <a:endParaRPr lang="en-GB" dirty="0"/>
          </a:p>
        </p:txBody>
      </p:sp>
      <p:sp>
        <p:nvSpPr>
          <p:cNvPr id="52226" name="Rectangle 2"/>
          <p:cNvSpPr>
            <a:spLocks noGrp="1" noRot="1" noChangeAspect="1" noChangeArrowheads="1" noTextEdit="1"/>
          </p:cNvSpPr>
          <p:nvPr>
            <p:ph type="sldImg"/>
          </p:nvPr>
        </p:nvSpPr>
        <p:spPr>
          <a:xfrm>
            <a:off x="925513" y="750888"/>
            <a:ext cx="4946650" cy="3709987"/>
          </a:xfrm>
          <a:ln/>
        </p:spPr>
      </p:sp>
      <p:sp>
        <p:nvSpPr>
          <p:cNvPr id="5222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522877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7B95A9AD-90B4-C046-A6E0-3C94B97E11DF}" type="slidenum">
              <a:rPr lang="en-GB"/>
              <a:pPr/>
              <a:t>26</a:t>
            </a:fld>
            <a:endParaRPr lang="en-GB" dirty="0"/>
          </a:p>
        </p:txBody>
      </p:sp>
      <p:sp>
        <p:nvSpPr>
          <p:cNvPr id="52226" name="Rectangle 2"/>
          <p:cNvSpPr>
            <a:spLocks noGrp="1" noRot="1" noChangeAspect="1" noChangeArrowheads="1" noTextEdit="1"/>
          </p:cNvSpPr>
          <p:nvPr>
            <p:ph type="sldImg"/>
          </p:nvPr>
        </p:nvSpPr>
        <p:spPr>
          <a:xfrm>
            <a:off x="925513" y="750888"/>
            <a:ext cx="4946650" cy="3709987"/>
          </a:xfrm>
          <a:ln/>
        </p:spPr>
      </p:sp>
      <p:sp>
        <p:nvSpPr>
          <p:cNvPr id="5222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211887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27</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06496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50443" y="9428583"/>
            <a:ext cx="2945659" cy="496332"/>
          </a:xfrm>
          <a:prstGeom prst="rect">
            <a:avLst/>
          </a:prstGeom>
          <a:ln/>
        </p:spPr>
        <p:txBody>
          <a:bodyPr/>
          <a:lstStyle/>
          <a:p>
            <a:fld id="{FDA98DE6-0394-F545-BA8B-107F15C52C78}" type="slidenum">
              <a:rPr lang="en-GB"/>
              <a:pPr/>
              <a:t>30</a:t>
            </a:fld>
            <a:endParaRPr lang="en-GB" dirty="0"/>
          </a:p>
        </p:txBody>
      </p:sp>
      <p:sp>
        <p:nvSpPr>
          <p:cNvPr id="53250" name="Rectangle 2"/>
          <p:cNvSpPr>
            <a:spLocks noGrp="1" noRot="1" noChangeAspect="1" noChangeArrowheads="1" noTextEdit="1"/>
          </p:cNvSpPr>
          <p:nvPr>
            <p:ph type="sldImg"/>
          </p:nvPr>
        </p:nvSpPr>
        <p:spPr>
          <a:xfrm>
            <a:off x="925513" y="750888"/>
            <a:ext cx="4946650" cy="3709987"/>
          </a:xfrm>
          <a:ln/>
        </p:spPr>
      </p:sp>
      <p:sp>
        <p:nvSpPr>
          <p:cNvPr id="53251"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710366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07D856-5DEC-4C0C-98C4-8148C39D5DC0}" type="datetime1">
              <a:rPr lang="en-US" smtClean="0"/>
              <a:t>4/12/2022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195EAB-24FB-45D8-9A26-81B7057CA528}" type="slidenum">
              <a:rPr lang="en-GB" smtClean="0"/>
              <a:pPr/>
              <a:t>‹#›</a:t>
            </a:fld>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1906885D-F86F-4B04-8E55-9B1DE5D67A4D}" type="datetime1">
              <a:rPr lang="en-US" smtClean="0"/>
              <a:t>4/12/2022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B46B2526-BE06-43D7-9B48-40C511A1AD76}" type="datetime1">
              <a:rPr lang="en-US" smtClean="0"/>
              <a:t>4/12/2022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B0FA5E6-8861-4604-9EEA-E8395C4A01C9}" type="datetime1">
              <a:rPr lang="en-US" smtClean="0"/>
              <a:t>4/12/2022</a:t>
            </a:fld>
            <a:endParaRPr/>
          </a:p>
        </p:txBody>
      </p:sp>
      <p:sp>
        <p:nvSpPr>
          <p:cNvPr id="6" name="Footer Placeholder 5"/>
          <p:cNvSpPr>
            <a:spLocks noGrp="1"/>
          </p:cNvSpPr>
          <p:nvPr>
            <p:ph type="ftr" sz="quarter" idx="11"/>
          </p:nvPr>
        </p:nvSpPr>
        <p:spPr/>
        <p:txBody>
          <a:bodyPr/>
          <a:lstStyle/>
          <a:p>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AF02B71-8991-4516-A01E-F1A9ACD28BDC}" type="slidenum">
              <a:rPr/>
              <a:pPr/>
              <a:t>‹#›</a:t>
            </a:fld>
            <a:endParaRPr/>
          </a:p>
        </p:txBody>
      </p:sp>
    </p:spTree>
    <p:extLst>
      <p:ext uri="{BB962C8B-B14F-4D97-AF65-F5344CB8AC3E}">
        <p14:creationId xmlns:p14="http://schemas.microsoft.com/office/powerpoint/2010/main" val="375751255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7A8664-B303-4B58-BEBD-793463AD38B4}" type="datetime1">
              <a:rPr lang="en-US" smtClean="0"/>
              <a:t>4/12/2022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AF02B71-8991-4516-A01E-F1A9ACD28BDC}" type="slidenum">
              <a:rPr/>
              <a:pPr/>
              <a:t>‹#›</a:t>
            </a:fld>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extLst>
      <p:ext uri="{BB962C8B-B14F-4D97-AF65-F5344CB8AC3E}">
        <p14:creationId xmlns:p14="http://schemas.microsoft.com/office/powerpoint/2010/main" val="321148028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6575BE53-213E-4FD9-A5B8-E4320B932A74}" type="datetime1">
              <a:rPr lang="en-US" smtClean="0"/>
              <a:t>4/12/2022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cxnSp>
        <p:nvCxnSpPr>
          <p:cNvPr id="8" name="Straight Connector 7"/>
          <p:cNvCxnSpPr/>
          <p:nvPr userDrawn="1"/>
        </p:nvCxnSpPr>
        <p:spPr>
          <a:xfrm>
            <a:off x="467544" y="1340768"/>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93F24B9F-6B92-4D18-8C60-70DE42C143DE}" type="datetime1">
              <a:rPr lang="en-US" smtClean="0"/>
              <a:t>4/12/2022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8C32BCE-9CA2-45CC-8A70-7DBF680FF2D6}" type="datetime1">
              <a:rPr lang="en-US" smtClean="0"/>
              <a:t>4/12/2022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31FB109A-10F5-436B-87F0-D0588A2C50F2}" type="datetime1">
              <a:rPr lang="en-US" smtClean="0"/>
              <a:t>4/12/2022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31525C1C-97E1-4A7F-8B3D-F8055A41C996}" type="datetime1">
              <a:rPr lang="en-US" smtClean="0"/>
              <a:t>4/12/2022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E5FB6CD5-3421-4434-976B-612F1A41F8BF}" type="datetime1">
              <a:rPr lang="en-US" smtClean="0"/>
              <a:t>4/12/2022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016747C5-C78C-4170-972F-F1095C5AFB8C}" type="datetime1">
              <a:rPr lang="en-US" smtClean="0"/>
              <a:t>4/12/2022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67279E00-45A2-4D98-8956-52E9D4F62F6E}" type="datetime1">
              <a:rPr lang="en-US" smtClean="0"/>
              <a:t>4/12/2022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F06A174-6CC4-4AB7-8914-7D8484A66529}" type="datetime1">
              <a:rPr lang="en-US" smtClean="0"/>
              <a:t>4/12/2022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ransition spd="slow"/>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ctrTitle"/>
          </p:nvPr>
        </p:nvSpPr>
        <p:spPr>
          <a:xfrm>
            <a:off x="36512" y="1628800"/>
            <a:ext cx="9071992" cy="648072"/>
          </a:xfrm>
        </p:spPr>
        <p:txBody>
          <a:bodyPr>
            <a:noAutofit/>
          </a:bodyPr>
          <a:lstStyle/>
          <a:p>
            <a:pPr algn="ctr"/>
            <a:r>
              <a:rPr lang="en-US" sz="2800" b="1" dirty="0" smtClean="0">
                <a:ln w="12700">
                  <a:solidFill>
                    <a:schemeClr val="tx2">
                      <a:satMod val="155000"/>
                    </a:schemeClr>
                  </a:solidFill>
                  <a:prstDash val="solid"/>
                </a:ln>
                <a:solidFill>
                  <a:schemeClr val="tx1"/>
                </a:solidFill>
                <a:effectLst/>
              </a:rPr>
              <a:t>Architecture and Hardware (</a:t>
            </a:r>
            <a:r>
              <a:rPr lang="tr-TR" sz="2800" dirty="0">
                <a:ln w="12700">
                  <a:solidFill>
                    <a:schemeClr val="tx2">
                      <a:satMod val="155000"/>
                    </a:schemeClr>
                  </a:solidFill>
                  <a:prstDash val="solid"/>
                </a:ln>
                <a:solidFill>
                  <a:schemeClr val="tx1"/>
                </a:solidFill>
                <a:effectLst/>
              </a:rPr>
              <a:t>ITEC5</a:t>
            </a:r>
            <a:r>
              <a:rPr lang="en-US" sz="2800" dirty="0">
                <a:ln w="12700">
                  <a:solidFill>
                    <a:schemeClr val="tx2">
                      <a:satMod val="155000"/>
                    </a:schemeClr>
                  </a:solidFill>
                  <a:prstDash val="solid"/>
                </a:ln>
                <a:solidFill>
                  <a:schemeClr val="tx1"/>
                </a:solidFill>
                <a:effectLst/>
              </a:rPr>
              <a:t>82</a:t>
            </a:r>
            <a:r>
              <a:rPr lang="tr-TR" sz="2800" dirty="0">
                <a:ln w="12700">
                  <a:solidFill>
                    <a:schemeClr val="tx2">
                      <a:satMod val="155000"/>
                    </a:schemeClr>
                  </a:solidFill>
                  <a:prstDash val="solid"/>
                </a:ln>
                <a:solidFill>
                  <a:schemeClr val="tx1"/>
                </a:solidFill>
                <a:effectLst/>
              </a:rPr>
              <a:t> </a:t>
            </a:r>
            <a:r>
              <a:rPr lang="en-US" sz="2800" dirty="0" smtClean="0">
                <a:ln w="12700">
                  <a:solidFill>
                    <a:schemeClr val="tx2">
                      <a:satMod val="155000"/>
                    </a:schemeClr>
                  </a:solidFill>
                  <a:prstDash val="solid"/>
                </a:ln>
                <a:solidFill>
                  <a:schemeClr val="tx1"/>
                </a:solidFill>
                <a:effectLst/>
              </a:rPr>
              <a:t>)</a:t>
            </a:r>
            <a:endParaRPr lang="tr-TR" sz="2800" b="1" dirty="0">
              <a:ln w="12700">
                <a:solidFill>
                  <a:schemeClr val="tx2">
                    <a:satMod val="155000"/>
                  </a:schemeClr>
                </a:solidFill>
                <a:prstDash val="solid"/>
              </a:ln>
              <a:solidFill>
                <a:schemeClr val="tx1"/>
              </a:solidFill>
              <a:effectLst/>
            </a:endParaRPr>
          </a:p>
        </p:txBody>
      </p:sp>
      <p:sp>
        <p:nvSpPr>
          <p:cNvPr id="8" name="Subtitle 1"/>
          <p:cNvSpPr txBox="1">
            <a:spLocks/>
          </p:cNvSpPr>
          <p:nvPr/>
        </p:nvSpPr>
        <p:spPr>
          <a:xfrm>
            <a:off x="0" y="4293096"/>
            <a:ext cx="9144000" cy="792088"/>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2400" b="1" dirty="0">
                <a:solidFill>
                  <a:srgbClr val="FF0000"/>
                </a:solidFill>
              </a:rPr>
              <a:t>Chapter </a:t>
            </a:r>
            <a:r>
              <a:rPr lang="en-US" sz="2400" b="1" dirty="0" smtClean="0">
                <a:solidFill>
                  <a:srgbClr val="FF0000"/>
                </a:solidFill>
              </a:rPr>
              <a:t>1</a:t>
            </a:r>
            <a:r>
              <a:rPr lang="en-US" sz="2400" b="1" dirty="0">
                <a:solidFill>
                  <a:srgbClr val="FF0000"/>
                </a:solidFill>
              </a:rPr>
              <a:t>6</a:t>
            </a:r>
            <a:endParaRPr lang="en-US" sz="2400" b="1" dirty="0" smtClean="0">
              <a:solidFill>
                <a:srgbClr val="FF0000"/>
              </a:solidFill>
            </a:endParaRPr>
          </a:p>
          <a:p>
            <a:pPr algn="ctr"/>
            <a:r>
              <a:rPr lang="en-US" sz="2400" b="1" dirty="0" smtClean="0">
                <a:solidFill>
                  <a:srgbClr val="FF0000"/>
                </a:solidFill>
              </a:rPr>
              <a:t>Instruction-Level Parallelism and Superscalar Processors</a:t>
            </a:r>
            <a:endParaRPr lang="en-US" sz="2400" b="1" dirty="0">
              <a:solidFill>
                <a:srgbClr val="FF0000"/>
              </a:solidFill>
            </a:endParaRPr>
          </a:p>
        </p:txBody>
      </p:sp>
      <p:sp>
        <p:nvSpPr>
          <p:cNvPr id="9" name="TextBox 8"/>
          <p:cNvSpPr txBox="1"/>
          <p:nvPr/>
        </p:nvSpPr>
        <p:spPr>
          <a:xfrm>
            <a:off x="611560" y="332656"/>
            <a:ext cx="8460432" cy="1200329"/>
          </a:xfrm>
          <a:prstGeom prst="rect">
            <a:avLst/>
          </a:prstGeom>
          <a:noFill/>
        </p:spPr>
        <p:txBody>
          <a:bodyPr wrap="square" rtlCol="0">
            <a:spAutoFit/>
          </a:bodyPr>
          <a:lstStyle/>
          <a:p>
            <a:pPr algn="ctr"/>
            <a:r>
              <a:rPr lang="tr-TR" dirty="0" smtClean="0">
                <a:ln w="12700">
                  <a:solidFill>
                    <a:schemeClr val="tx2">
                      <a:satMod val="155000"/>
                    </a:schemeClr>
                  </a:solidFill>
                  <a:prstDash val="solid"/>
                </a:ln>
              </a:rPr>
              <a:t>Eastern Mediterranean University</a:t>
            </a:r>
          </a:p>
          <a:p>
            <a:pPr algn="ctr"/>
            <a:r>
              <a:rPr lang="tr-TR" dirty="0" smtClean="0">
                <a:ln w="12700">
                  <a:solidFill>
                    <a:schemeClr val="tx2">
                      <a:satMod val="155000"/>
                    </a:schemeClr>
                  </a:solidFill>
                  <a:prstDash val="solid"/>
                </a:ln>
              </a:rPr>
              <a:t>School of Computing and Technology</a:t>
            </a:r>
          </a:p>
          <a:p>
            <a:pPr algn="ctr"/>
            <a:r>
              <a:rPr lang="tr-TR" dirty="0" smtClean="0">
                <a:ln w="12700">
                  <a:solidFill>
                    <a:schemeClr val="tx2">
                      <a:satMod val="155000"/>
                    </a:schemeClr>
                  </a:solidFill>
                  <a:prstDash val="solid"/>
                </a:ln>
              </a:rPr>
              <a:t>Master of  Technology</a:t>
            </a:r>
            <a:endParaRPr lang="tr-TR" dirty="0">
              <a:ln w="12700">
                <a:solidFill>
                  <a:schemeClr val="tx2">
                    <a:satMod val="155000"/>
                  </a:schemeClr>
                </a:solidFill>
                <a:prstDash val="solid"/>
              </a:ln>
            </a:endParaRPr>
          </a:p>
        </p:txBody>
      </p:sp>
      <p:pic>
        <p:nvPicPr>
          <p:cNvPr id="10" name="Picture 9" descr="emu_3d_300x293_72dpi.gif"/>
          <p:cNvPicPr>
            <a:picLocks noChangeAspect="1"/>
          </p:cNvPicPr>
          <p:nvPr/>
        </p:nvPicPr>
        <p:blipFill>
          <a:blip r:embed="rId3" cstate="print"/>
          <a:stretch>
            <a:fillRect/>
          </a:stretch>
        </p:blipFill>
        <p:spPr>
          <a:xfrm>
            <a:off x="1158378" y="332656"/>
            <a:ext cx="1253382" cy="1224136"/>
          </a:xfrm>
          <a:prstGeom prst="rect">
            <a:avLst/>
          </a:prstGeom>
        </p:spPr>
      </p:pic>
      <p:pic>
        <p:nvPicPr>
          <p:cNvPr id="2050" name="Picture 2" descr="http://sct.emu.edu.tr/courses/mtit/itec582/userfiles/images/hardwa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3281" y="2287375"/>
            <a:ext cx="1861705" cy="1861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2.pdf"/>
          <p:cNvPicPr>
            <a:picLocks noChangeAspect="1"/>
          </p:cNvPicPr>
          <p:nvPr/>
        </p:nvPicPr>
        <p:blipFill rotWithShape="1">
          <a:blip r:embed="rId3"/>
          <a:srcRect b="9682"/>
          <a:stretch/>
        </p:blipFill>
        <p:spPr>
          <a:xfrm>
            <a:off x="2991172" y="0"/>
            <a:ext cx="5829300" cy="6813376"/>
          </a:xfrm>
          <a:prstGeom prst="rect">
            <a:avLst/>
          </a:prstGeom>
        </p:spPr>
      </p:pic>
      <p:sp>
        <p:nvSpPr>
          <p:cNvPr id="3" name="Content Placeholder 2"/>
          <p:cNvSpPr txBox="1">
            <a:spLocks/>
          </p:cNvSpPr>
          <p:nvPr/>
        </p:nvSpPr>
        <p:spPr>
          <a:xfrm>
            <a:off x="323528" y="2276872"/>
            <a:ext cx="2884426" cy="204710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2400" b="1" dirty="0" smtClean="0"/>
              <a:t>Comparison of Superscalar and </a:t>
            </a:r>
            <a:r>
              <a:rPr lang="en-US" sz="2400" b="1" dirty="0" err="1" smtClean="0"/>
              <a:t>Superpipeline</a:t>
            </a:r>
            <a:r>
              <a:rPr lang="en-US" sz="2400" b="1" dirty="0" smtClean="0"/>
              <a:t> Approaches</a:t>
            </a:r>
            <a:endParaRPr lang="en-US" sz="2400" b="1"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10</a:t>
            </a:fld>
            <a:endParaRPr kumimoji="0" lang="en-US"/>
          </a:p>
        </p:txBody>
      </p:sp>
    </p:spTree>
    <p:extLst>
      <p:ext uri="{BB962C8B-B14F-4D97-AF65-F5344CB8AC3E}">
        <p14:creationId xmlns:p14="http://schemas.microsoft.com/office/powerpoint/2010/main" val="1875519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11</a:t>
            </a:fld>
            <a:endParaRPr kumimoji="0" lang="en-US"/>
          </a:p>
        </p:txBody>
      </p:sp>
      <p:sp>
        <p:nvSpPr>
          <p:cNvPr id="3" name="Content Placeholder 1"/>
          <p:cNvSpPr txBox="1">
            <a:spLocks/>
          </p:cNvSpPr>
          <p:nvPr/>
        </p:nvSpPr>
        <p:spPr>
          <a:xfrm>
            <a:off x="420585" y="620688"/>
            <a:ext cx="8229600" cy="4525963"/>
          </a:xfrm>
          <a:prstGeom prst="rect">
            <a:avLst/>
          </a:prstGeom>
        </p:spPr>
        <p:txBody>
          <a:bodyPr>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fontAlgn="auto">
              <a:lnSpc>
                <a:spcPct val="160000"/>
              </a:lnSpc>
              <a:buNone/>
            </a:pPr>
            <a:r>
              <a:rPr lang="en-US" dirty="0" smtClean="0"/>
              <a:t>The </a:t>
            </a:r>
            <a:r>
              <a:rPr lang="en-US" dirty="0"/>
              <a:t>upper part of the diagram </a:t>
            </a:r>
            <a:r>
              <a:rPr lang="en-US" dirty="0" smtClean="0"/>
              <a:t>issues </a:t>
            </a:r>
            <a:r>
              <a:rPr lang="en-US" dirty="0" smtClean="0">
                <a:solidFill>
                  <a:srgbClr val="FF0000"/>
                </a:solidFill>
              </a:rPr>
              <a:t>one instruction per clock cycle </a:t>
            </a:r>
            <a:r>
              <a:rPr lang="en-US" dirty="0" smtClean="0"/>
              <a:t>and can perform </a:t>
            </a:r>
            <a:r>
              <a:rPr lang="en-US" dirty="0" smtClean="0">
                <a:solidFill>
                  <a:srgbClr val="FF0000"/>
                </a:solidFill>
              </a:rPr>
              <a:t>one pipeline stage per clock cycle.</a:t>
            </a:r>
          </a:p>
          <a:p>
            <a:pPr marL="109728" indent="0" algn="just" fontAlgn="auto">
              <a:lnSpc>
                <a:spcPct val="160000"/>
              </a:lnSpc>
              <a:buNone/>
            </a:pPr>
            <a:r>
              <a:rPr lang="en-US" dirty="0" smtClean="0"/>
              <a:t> </a:t>
            </a:r>
          </a:p>
          <a:p>
            <a:pPr marL="109728" indent="0" algn="just" fontAlgn="auto">
              <a:lnSpc>
                <a:spcPct val="160000"/>
              </a:lnSpc>
              <a:buNone/>
            </a:pPr>
            <a:r>
              <a:rPr lang="en-US" dirty="0" smtClean="0"/>
              <a:t>The execution stage is crosshatched for clarity. Note that although several instructions are executing concurrently, only one instruction is in its execution stage at any one time. </a:t>
            </a:r>
          </a:p>
          <a:p>
            <a:pPr fontAlgn="auto"/>
            <a:endParaRPr lang="en-US" dirty="0"/>
          </a:p>
        </p:txBody>
      </p:sp>
    </p:spTree>
    <p:extLst>
      <p:ext uri="{BB962C8B-B14F-4D97-AF65-F5344CB8AC3E}">
        <p14:creationId xmlns:p14="http://schemas.microsoft.com/office/powerpoint/2010/main" val="321511285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12</a:t>
            </a:fld>
            <a:endParaRPr kumimoji="0" lang="en-US"/>
          </a:p>
        </p:txBody>
      </p:sp>
      <p:sp>
        <p:nvSpPr>
          <p:cNvPr id="3" name="Content Placeholder 1"/>
          <p:cNvSpPr txBox="1">
            <a:spLocks/>
          </p:cNvSpPr>
          <p:nvPr/>
        </p:nvSpPr>
        <p:spPr>
          <a:xfrm>
            <a:off x="232956" y="188640"/>
            <a:ext cx="8579296" cy="4958011"/>
          </a:xfrm>
          <a:prstGeom prst="rect">
            <a:avLst/>
          </a:prstGeom>
        </p:spPr>
        <p:txBody>
          <a:bodyPr>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fontAlgn="auto">
              <a:lnSpc>
                <a:spcPct val="150000"/>
              </a:lnSpc>
              <a:buNone/>
            </a:pPr>
            <a:r>
              <a:rPr lang="en-US" dirty="0" smtClean="0"/>
              <a:t>The next part of the diagram shows a </a:t>
            </a:r>
            <a:r>
              <a:rPr lang="en-US" dirty="0" err="1" smtClean="0"/>
              <a:t>superpipelined</a:t>
            </a:r>
            <a:r>
              <a:rPr lang="en-US" dirty="0" smtClean="0"/>
              <a:t> implementation that is capable of performing </a:t>
            </a:r>
            <a:r>
              <a:rPr lang="en-US" dirty="0" smtClean="0">
                <a:solidFill>
                  <a:srgbClr val="FF0000"/>
                </a:solidFill>
              </a:rPr>
              <a:t>two pipeline stages per clock cycle. </a:t>
            </a:r>
          </a:p>
          <a:p>
            <a:pPr marL="109728" indent="0" algn="just" fontAlgn="auto">
              <a:lnSpc>
                <a:spcPct val="160000"/>
              </a:lnSpc>
              <a:buNone/>
            </a:pPr>
            <a:r>
              <a:rPr lang="en-US" dirty="0"/>
              <a:t>A </a:t>
            </a:r>
            <a:r>
              <a:rPr lang="en-US" dirty="0" err="1"/>
              <a:t>superpipeline</a:t>
            </a:r>
            <a:r>
              <a:rPr lang="en-US" dirty="0"/>
              <a:t> implementation that behaves in this fashion is said to be of </a:t>
            </a:r>
            <a:r>
              <a:rPr lang="en-US" dirty="0">
                <a:solidFill>
                  <a:srgbClr val="FF0000"/>
                </a:solidFill>
              </a:rPr>
              <a:t>degree 2</a:t>
            </a:r>
            <a:endParaRPr lang="en-US" dirty="0" smtClean="0">
              <a:solidFill>
                <a:srgbClr val="FF0000"/>
              </a:solidFill>
            </a:endParaRPr>
          </a:p>
          <a:p>
            <a:pPr marL="109728" indent="0" algn="just" fontAlgn="auto">
              <a:lnSpc>
                <a:spcPct val="160000"/>
              </a:lnSpc>
              <a:buNone/>
            </a:pPr>
            <a:r>
              <a:rPr lang="en-US" dirty="0" smtClean="0"/>
              <a:t>An alternative way of looking at this is that the functions performed in each stage can be split into </a:t>
            </a:r>
            <a:r>
              <a:rPr lang="en-US" b="1" u="sng" dirty="0" smtClean="0">
                <a:solidFill>
                  <a:srgbClr val="0070C0"/>
                </a:solidFill>
              </a:rPr>
              <a:t>two non-overlapping parts </a:t>
            </a:r>
            <a:r>
              <a:rPr lang="en-US" dirty="0" smtClean="0">
                <a:solidFill>
                  <a:srgbClr val="FF0000"/>
                </a:solidFill>
              </a:rPr>
              <a:t>and </a:t>
            </a:r>
            <a:r>
              <a:rPr lang="en-US" dirty="0" smtClean="0">
                <a:solidFill>
                  <a:srgbClr val="0070C0"/>
                </a:solidFill>
              </a:rPr>
              <a:t>each can execute in half a clock cycle. </a:t>
            </a:r>
          </a:p>
        </p:txBody>
      </p:sp>
    </p:spTree>
    <p:extLst>
      <p:ext uri="{BB962C8B-B14F-4D97-AF65-F5344CB8AC3E}">
        <p14:creationId xmlns:p14="http://schemas.microsoft.com/office/powerpoint/2010/main" val="380789856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13</a:t>
            </a:fld>
            <a:endParaRPr kumimoji="0" lang="en-US"/>
          </a:p>
        </p:txBody>
      </p:sp>
      <p:sp>
        <p:nvSpPr>
          <p:cNvPr id="3" name="Content Placeholder 1"/>
          <p:cNvSpPr txBox="1">
            <a:spLocks/>
          </p:cNvSpPr>
          <p:nvPr/>
        </p:nvSpPr>
        <p:spPr>
          <a:xfrm>
            <a:off x="179512" y="404664"/>
            <a:ext cx="8833520" cy="45259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fontAlgn="auto">
              <a:lnSpc>
                <a:spcPct val="150000"/>
              </a:lnSpc>
              <a:buNone/>
            </a:pPr>
            <a:r>
              <a:rPr lang="en-US" dirty="0" smtClean="0">
                <a:latin typeface="Californian FB" panose="0207040306080B030204" pitchFamily="18" charset="0"/>
              </a:rPr>
              <a:t>Finally, the lowest part of the diagram shows a superscalar implementation capable of executing </a:t>
            </a:r>
            <a:r>
              <a:rPr lang="en-US" dirty="0" smtClean="0">
                <a:solidFill>
                  <a:srgbClr val="FF0000"/>
                </a:solidFill>
                <a:latin typeface="Californian FB" panose="0207040306080B030204" pitchFamily="18" charset="0"/>
              </a:rPr>
              <a:t>two instances of each stage in parallel. </a:t>
            </a:r>
          </a:p>
          <a:p>
            <a:pPr marL="109728" indent="0" algn="just" fontAlgn="auto">
              <a:lnSpc>
                <a:spcPct val="150000"/>
              </a:lnSpc>
              <a:buNone/>
            </a:pPr>
            <a:r>
              <a:rPr lang="en-US" dirty="0" smtClean="0">
                <a:latin typeface="Californian FB" panose="0207040306080B030204" pitchFamily="18" charset="0"/>
              </a:rPr>
              <a:t>Higher-degree </a:t>
            </a:r>
            <a:r>
              <a:rPr lang="en-US" dirty="0" err="1" smtClean="0">
                <a:latin typeface="Californian FB" panose="0207040306080B030204" pitchFamily="18" charset="0"/>
              </a:rPr>
              <a:t>superpipeline</a:t>
            </a:r>
            <a:r>
              <a:rPr lang="en-US" dirty="0" smtClean="0">
                <a:latin typeface="Californian FB" panose="0207040306080B030204" pitchFamily="18" charset="0"/>
              </a:rPr>
              <a:t> and superscalar implementations are of course possible.</a:t>
            </a:r>
          </a:p>
        </p:txBody>
      </p:sp>
    </p:spTree>
    <p:extLst>
      <p:ext uri="{BB962C8B-B14F-4D97-AF65-F5344CB8AC3E}">
        <p14:creationId xmlns:p14="http://schemas.microsoft.com/office/powerpoint/2010/main" val="124378648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14</a:t>
            </a:fld>
            <a:endParaRPr kumimoji="0" lang="en-US"/>
          </a:p>
        </p:txBody>
      </p:sp>
      <p:sp>
        <p:nvSpPr>
          <p:cNvPr id="4" name="Rectangle 4"/>
          <p:cNvSpPr txBox="1">
            <a:spLocks noChangeArrowheads="1"/>
          </p:cNvSpPr>
          <p:nvPr/>
        </p:nvSpPr>
        <p:spPr>
          <a:xfrm>
            <a:off x="172910" y="188640"/>
            <a:ext cx="8229600" cy="562074"/>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GB" sz="2800" dirty="0" smtClean="0">
                <a:solidFill>
                  <a:srgbClr val="FF0000"/>
                </a:solidFill>
                <a:effectLst>
                  <a:outerShdw blurRad="38100" dist="38100" dir="2700000" algn="tl">
                    <a:srgbClr val="000000">
                      <a:alpha val="43137"/>
                    </a:srgbClr>
                  </a:outerShdw>
                </a:effectLst>
              </a:rPr>
              <a:t>Constraints</a:t>
            </a:r>
            <a:endParaRPr lang="en-GB" sz="2200" dirty="0">
              <a:effectLst>
                <a:outerShdw blurRad="38100" dist="38100" dir="2700000" algn="tl">
                  <a:srgbClr val="000000">
                    <a:alpha val="43137"/>
                  </a:srgbClr>
                </a:outerShdw>
              </a:effectLst>
            </a:endParaRPr>
          </a:p>
        </p:txBody>
      </p:sp>
      <p:sp>
        <p:nvSpPr>
          <p:cNvPr id="5" name="Rectangle 4"/>
          <p:cNvSpPr/>
          <p:nvPr/>
        </p:nvSpPr>
        <p:spPr>
          <a:xfrm>
            <a:off x="285675" y="980728"/>
            <a:ext cx="8712968" cy="4708981"/>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dirty="0" smtClean="0"/>
              <a:t>The superscalar approach </a:t>
            </a:r>
            <a:r>
              <a:rPr lang="en-US" dirty="0" smtClean="0">
                <a:solidFill>
                  <a:srgbClr val="FF0000"/>
                </a:solidFill>
              </a:rPr>
              <a:t>depends on the ability to execute multiple instructions in parallel</a:t>
            </a:r>
            <a:r>
              <a:rPr lang="tr-TR" dirty="0" smtClean="0">
                <a:solidFill>
                  <a:srgbClr val="FF0000"/>
                </a:solidFill>
              </a:rPr>
              <a:t>. </a:t>
            </a:r>
          </a:p>
          <a:p>
            <a:pPr marL="342900" indent="-342900" algn="just">
              <a:lnSpc>
                <a:spcPct val="150000"/>
              </a:lnSpc>
              <a:buFont typeface="Wingdings" panose="05000000000000000000" pitchFamily="2" charset="2"/>
              <a:buChar char="q"/>
            </a:pPr>
            <a:r>
              <a:rPr lang="en-US" dirty="0">
                <a:solidFill>
                  <a:srgbClr val="00B050"/>
                </a:solidFill>
              </a:rPr>
              <a:t>What is instruction-level parallelism?</a:t>
            </a:r>
            <a:endParaRPr lang="tr-TR" dirty="0" smtClean="0">
              <a:solidFill>
                <a:srgbClr val="00B050"/>
              </a:solidFill>
            </a:endParaRPr>
          </a:p>
          <a:p>
            <a:pPr marL="342900" indent="-342900" algn="just">
              <a:lnSpc>
                <a:spcPct val="150000"/>
              </a:lnSpc>
              <a:buFont typeface="Arial" panose="020B0604020202020204" pitchFamily="34" charset="0"/>
              <a:buChar char="•"/>
            </a:pPr>
            <a:r>
              <a:rPr lang="en-GB" dirty="0" smtClean="0">
                <a:solidFill>
                  <a:srgbClr val="00B050"/>
                </a:solidFill>
              </a:rPr>
              <a:t>Instruction level parallelism </a:t>
            </a:r>
            <a:r>
              <a:rPr lang="en-GB" dirty="0" smtClean="0"/>
              <a:t>refers to the degree to which the </a:t>
            </a:r>
            <a:r>
              <a:rPr lang="en-GB" dirty="0" smtClean="0">
                <a:solidFill>
                  <a:srgbClr val="FF0000"/>
                </a:solidFill>
              </a:rPr>
              <a:t>instructions of a program can be executed in parallel.</a:t>
            </a:r>
            <a:endParaRPr lang="tr-TR" dirty="0" smtClean="0">
              <a:solidFill>
                <a:srgbClr val="FF0000"/>
              </a:solidFill>
            </a:endParaRPr>
          </a:p>
          <a:p>
            <a:pPr marL="342900" indent="-342900" algn="just">
              <a:lnSpc>
                <a:spcPct val="150000"/>
              </a:lnSpc>
              <a:buFont typeface="Wingdings" panose="05000000000000000000" pitchFamily="2" charset="2"/>
              <a:buChar char="§"/>
            </a:pPr>
            <a:r>
              <a:rPr lang="en-GB" dirty="0" smtClean="0">
                <a:solidFill>
                  <a:srgbClr val="FF0000"/>
                </a:solidFill>
              </a:rPr>
              <a:t> </a:t>
            </a:r>
            <a:r>
              <a:rPr lang="en-GB" dirty="0" smtClean="0"/>
              <a:t>A combination of </a:t>
            </a:r>
            <a:r>
              <a:rPr lang="en-GB" dirty="0" smtClean="0">
                <a:solidFill>
                  <a:srgbClr val="FF0000"/>
                </a:solidFill>
              </a:rPr>
              <a:t>compiler based optimization </a:t>
            </a:r>
            <a:r>
              <a:rPr lang="en-GB" dirty="0" smtClean="0"/>
              <a:t>and </a:t>
            </a:r>
            <a:r>
              <a:rPr lang="en-GB" dirty="0" smtClean="0">
                <a:solidFill>
                  <a:srgbClr val="FF0000"/>
                </a:solidFill>
              </a:rPr>
              <a:t>hardware techniques </a:t>
            </a:r>
            <a:r>
              <a:rPr lang="en-GB" dirty="0" smtClean="0"/>
              <a:t>can be used to </a:t>
            </a:r>
            <a:r>
              <a:rPr lang="en-GB" dirty="0" smtClean="0">
                <a:solidFill>
                  <a:srgbClr val="FF0000"/>
                </a:solidFill>
              </a:rPr>
              <a:t>maximize instruction level parallelism.</a:t>
            </a:r>
            <a:endParaRPr lang="en-GB" dirty="0">
              <a:solidFill>
                <a:srgbClr val="FF0000"/>
              </a:solidFill>
            </a:endParaRPr>
          </a:p>
          <a:p>
            <a:pPr algn="just"/>
            <a:endParaRPr lang="en-GB" dirty="0">
              <a:solidFill>
                <a:srgbClr val="FF0000"/>
              </a:solidFill>
            </a:endParaRPr>
          </a:p>
          <a:p>
            <a:pPr algn="just"/>
            <a:endParaRPr lang="en-US" dirty="0">
              <a:solidFill>
                <a:srgbClr val="FF0000"/>
              </a:solidFill>
            </a:endParaRPr>
          </a:p>
        </p:txBody>
      </p:sp>
    </p:spTree>
    <p:extLst>
      <p:ext uri="{BB962C8B-B14F-4D97-AF65-F5344CB8AC3E}">
        <p14:creationId xmlns:p14="http://schemas.microsoft.com/office/powerpoint/2010/main" val="277562945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15</a:t>
            </a:fld>
            <a:endParaRPr kumimoji="0" lang="en-US"/>
          </a:p>
        </p:txBody>
      </p:sp>
      <p:sp>
        <p:nvSpPr>
          <p:cNvPr id="3" name="Rectangle 2"/>
          <p:cNvSpPr/>
          <p:nvPr/>
        </p:nvSpPr>
        <p:spPr>
          <a:xfrm>
            <a:off x="503686" y="188640"/>
            <a:ext cx="8291264" cy="2308324"/>
          </a:xfrm>
          <a:prstGeom prst="rect">
            <a:avLst/>
          </a:prstGeom>
        </p:spPr>
        <p:txBody>
          <a:bodyPr wrap="square">
            <a:spAutoFit/>
          </a:bodyPr>
          <a:lstStyle/>
          <a:p>
            <a:pPr algn="just">
              <a:lnSpc>
                <a:spcPct val="150000"/>
              </a:lnSpc>
            </a:pPr>
            <a:r>
              <a:rPr lang="en-US" dirty="0"/>
              <a:t>Before examining the design techniques used in </a:t>
            </a:r>
            <a:r>
              <a:rPr lang="en-US" dirty="0" smtClean="0"/>
              <a:t>superscalar </a:t>
            </a:r>
            <a:r>
              <a:rPr lang="en-US" dirty="0"/>
              <a:t>machines </a:t>
            </a:r>
            <a:r>
              <a:rPr lang="en-US" dirty="0">
                <a:solidFill>
                  <a:srgbClr val="00B050"/>
                </a:solidFill>
              </a:rPr>
              <a:t>to increase instruction-level parallelism</a:t>
            </a:r>
            <a:r>
              <a:rPr lang="en-US" dirty="0"/>
              <a:t>, we need to look at the </a:t>
            </a:r>
            <a:r>
              <a:rPr lang="en-US" dirty="0" smtClean="0"/>
              <a:t>fundamental </a:t>
            </a:r>
            <a:r>
              <a:rPr lang="en-US" dirty="0"/>
              <a:t>limitations to parallelism with which the system must cope. </a:t>
            </a:r>
            <a:r>
              <a:rPr lang="tr-TR" dirty="0" smtClean="0"/>
              <a:t>Researcher</a:t>
            </a:r>
            <a:r>
              <a:rPr lang="en-US" dirty="0" smtClean="0"/>
              <a:t> </a:t>
            </a:r>
            <a:r>
              <a:rPr lang="en-US" dirty="0"/>
              <a:t>lists </a:t>
            </a:r>
            <a:r>
              <a:rPr lang="en-US" dirty="0" smtClean="0"/>
              <a:t>five </a:t>
            </a:r>
            <a:r>
              <a:rPr lang="en-US" dirty="0"/>
              <a:t>limitations</a:t>
            </a:r>
          </a:p>
        </p:txBody>
      </p:sp>
      <p:sp>
        <p:nvSpPr>
          <p:cNvPr id="4" name="Rectangle 3"/>
          <p:cNvSpPr/>
          <p:nvPr/>
        </p:nvSpPr>
        <p:spPr>
          <a:xfrm>
            <a:off x="2363318" y="2617513"/>
            <a:ext cx="4572000" cy="3616375"/>
          </a:xfrm>
          <a:prstGeom prst="rect">
            <a:avLst/>
          </a:prstGeom>
        </p:spPr>
        <p:txBody>
          <a:bodyPr>
            <a:spAutoFit/>
          </a:bodyPr>
          <a:lstStyle/>
          <a:p>
            <a:r>
              <a:rPr lang="en-GB" dirty="0">
                <a:solidFill>
                  <a:srgbClr val="FF0000"/>
                </a:solidFill>
              </a:rPr>
              <a:t>Limitations are</a:t>
            </a:r>
            <a:r>
              <a:rPr lang="en-GB" dirty="0"/>
              <a:t>:</a:t>
            </a:r>
          </a:p>
          <a:p>
            <a:pPr marL="800100" lvl="1" indent="-342900">
              <a:lnSpc>
                <a:spcPct val="150000"/>
              </a:lnSpc>
              <a:spcBef>
                <a:spcPts val="600"/>
              </a:spcBef>
              <a:buFont typeface="Arial" panose="020B0604020202020204" pitchFamily="34" charset="0"/>
              <a:buChar char="•"/>
            </a:pPr>
            <a:r>
              <a:rPr lang="en-GB" dirty="0"/>
              <a:t>True data dependency</a:t>
            </a:r>
          </a:p>
          <a:p>
            <a:pPr marL="800100" lvl="1" indent="-342900">
              <a:lnSpc>
                <a:spcPct val="150000"/>
              </a:lnSpc>
              <a:spcBef>
                <a:spcPts val="600"/>
              </a:spcBef>
              <a:buFont typeface="Arial" panose="020B0604020202020204" pitchFamily="34" charset="0"/>
              <a:buChar char="•"/>
            </a:pPr>
            <a:r>
              <a:rPr lang="en-GB" dirty="0"/>
              <a:t>Procedural dependency</a:t>
            </a:r>
          </a:p>
          <a:p>
            <a:pPr marL="800100" lvl="1" indent="-342900">
              <a:lnSpc>
                <a:spcPct val="150000"/>
              </a:lnSpc>
              <a:spcBef>
                <a:spcPts val="600"/>
              </a:spcBef>
              <a:buFont typeface="Arial" panose="020B0604020202020204" pitchFamily="34" charset="0"/>
              <a:buChar char="•"/>
            </a:pPr>
            <a:r>
              <a:rPr lang="en-GB" dirty="0"/>
              <a:t>Resource conflicts</a:t>
            </a:r>
          </a:p>
          <a:p>
            <a:pPr marL="800100" lvl="1" indent="-342900">
              <a:lnSpc>
                <a:spcPct val="150000"/>
              </a:lnSpc>
              <a:spcBef>
                <a:spcPts val="600"/>
              </a:spcBef>
              <a:buFont typeface="Arial" panose="020B0604020202020204" pitchFamily="34" charset="0"/>
              <a:buChar char="•"/>
            </a:pPr>
            <a:r>
              <a:rPr lang="en-GB" dirty="0"/>
              <a:t>Output dependency</a:t>
            </a:r>
          </a:p>
          <a:p>
            <a:pPr marL="800100" lvl="1" indent="-342900">
              <a:lnSpc>
                <a:spcPct val="150000"/>
              </a:lnSpc>
              <a:spcBef>
                <a:spcPts val="600"/>
              </a:spcBef>
              <a:buFont typeface="Arial" panose="020B0604020202020204" pitchFamily="34" charset="0"/>
              <a:buChar char="•"/>
            </a:pPr>
            <a:r>
              <a:rPr lang="en-GB" dirty="0" err="1"/>
              <a:t>Antidependency</a:t>
            </a:r>
            <a:endParaRPr lang="tr-TR" dirty="0"/>
          </a:p>
        </p:txBody>
      </p:sp>
    </p:spTree>
    <p:extLst>
      <p:ext uri="{BB962C8B-B14F-4D97-AF65-F5344CB8AC3E}">
        <p14:creationId xmlns:p14="http://schemas.microsoft.com/office/powerpoint/2010/main" val="252180574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16</a:t>
            </a:fld>
            <a:endParaRPr kumimoji="0" lang="en-US"/>
          </a:p>
        </p:txBody>
      </p:sp>
      <p:sp>
        <p:nvSpPr>
          <p:cNvPr id="3" name="Rectangle 2"/>
          <p:cNvSpPr/>
          <p:nvPr/>
        </p:nvSpPr>
        <p:spPr>
          <a:xfrm>
            <a:off x="179512" y="22385"/>
            <a:ext cx="6294608" cy="646331"/>
          </a:xfrm>
          <a:prstGeom prst="rect">
            <a:avLst/>
          </a:prstGeom>
        </p:spPr>
        <p:txBody>
          <a:bodyPr wrap="none">
            <a:spAutoFit/>
          </a:bodyPr>
          <a:lstStyle/>
          <a:p>
            <a:r>
              <a:rPr lang="tr-TR" sz="3600" b="1" dirty="0">
                <a:solidFill>
                  <a:srgbClr val="FF0000"/>
                </a:solidFill>
              </a:rPr>
              <a:t>T</a:t>
            </a:r>
            <a:r>
              <a:rPr lang="en-US" sz="3600" b="1" dirty="0" smtClean="0">
                <a:solidFill>
                  <a:srgbClr val="FF0000"/>
                </a:solidFill>
              </a:rPr>
              <a:t>rue </a:t>
            </a:r>
            <a:r>
              <a:rPr lang="tr-TR" sz="3600" b="1" dirty="0" smtClean="0">
                <a:solidFill>
                  <a:srgbClr val="FF0000"/>
                </a:solidFill>
              </a:rPr>
              <a:t>D</a:t>
            </a:r>
            <a:r>
              <a:rPr lang="en-US" sz="3600" b="1" dirty="0" err="1" smtClean="0">
                <a:solidFill>
                  <a:srgbClr val="FF0000"/>
                </a:solidFill>
              </a:rPr>
              <a:t>ata</a:t>
            </a:r>
            <a:r>
              <a:rPr lang="en-US" sz="3600" b="1" dirty="0" smtClean="0">
                <a:solidFill>
                  <a:srgbClr val="FF0000"/>
                </a:solidFill>
              </a:rPr>
              <a:t> </a:t>
            </a:r>
            <a:r>
              <a:rPr lang="tr-TR" sz="3600" b="1" dirty="0" smtClean="0">
                <a:solidFill>
                  <a:srgbClr val="FF0000"/>
                </a:solidFill>
              </a:rPr>
              <a:t>D</a:t>
            </a:r>
            <a:r>
              <a:rPr lang="en-US" sz="3600" b="1" dirty="0" err="1" smtClean="0">
                <a:solidFill>
                  <a:srgbClr val="FF0000"/>
                </a:solidFill>
              </a:rPr>
              <a:t>ependency</a:t>
            </a:r>
            <a:r>
              <a:rPr lang="tr-TR" sz="3600" b="1" dirty="0" smtClean="0">
                <a:solidFill>
                  <a:srgbClr val="FF0000"/>
                </a:solidFill>
              </a:rPr>
              <a:t> </a:t>
            </a:r>
            <a:r>
              <a:rPr lang="tr-TR" sz="3600" dirty="0"/>
              <a:t>[RAW]</a:t>
            </a:r>
            <a:r>
              <a:rPr lang="en-US" sz="3600" b="1" dirty="0" smtClean="0">
                <a:solidFill>
                  <a:srgbClr val="FF0000"/>
                </a:solidFill>
              </a:rPr>
              <a:t> </a:t>
            </a:r>
            <a:endParaRPr lang="en-US" sz="3600" b="1" dirty="0">
              <a:solidFill>
                <a:srgbClr val="FF0000"/>
              </a:solidFill>
            </a:endParaRPr>
          </a:p>
        </p:txBody>
      </p:sp>
      <p:sp>
        <p:nvSpPr>
          <p:cNvPr id="4" name="Rectangle 5"/>
          <p:cNvSpPr txBox="1">
            <a:spLocks noChangeArrowheads="1"/>
          </p:cNvSpPr>
          <p:nvPr/>
        </p:nvSpPr>
        <p:spPr>
          <a:xfrm>
            <a:off x="417672" y="908720"/>
            <a:ext cx="8229600" cy="45259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kumimoji="1" lang="en-US" sz="2400" dirty="0" smtClean="0">
                <a:latin typeface="+mj-lt"/>
              </a:rPr>
              <a:t>Consider the following </a:t>
            </a:r>
            <a:r>
              <a:rPr kumimoji="1" lang="tr-TR" sz="2400" dirty="0" smtClean="0">
                <a:latin typeface="+mj-lt"/>
              </a:rPr>
              <a:t>instructions </a:t>
            </a:r>
            <a:r>
              <a:rPr kumimoji="1" lang="en-US" sz="2400" dirty="0" smtClean="0">
                <a:latin typeface="+mj-lt"/>
              </a:rPr>
              <a:t>sequence:</a:t>
            </a:r>
            <a:endParaRPr kumimoji="1" lang="tr-TR" sz="2400" dirty="0" smtClean="0">
              <a:latin typeface="+mj-lt"/>
            </a:endParaRPr>
          </a:p>
          <a:p>
            <a:pPr marL="109728" indent="0" fontAlgn="auto">
              <a:buNone/>
            </a:pPr>
            <a:endParaRPr kumimoji="1" lang="en-US" sz="2400" dirty="0" smtClean="0">
              <a:latin typeface="+mj-lt"/>
            </a:endParaRPr>
          </a:p>
          <a:p>
            <a:pPr fontAlgn="auto">
              <a:lnSpc>
                <a:spcPct val="150000"/>
              </a:lnSpc>
            </a:pPr>
            <a:r>
              <a:rPr kumimoji="1" lang="tr-TR" sz="2400" dirty="0" smtClean="0">
                <a:latin typeface="+mj-lt"/>
              </a:rPr>
              <a:t>I : R2 &lt;- R1 + R3 </a:t>
            </a:r>
          </a:p>
          <a:p>
            <a:pPr fontAlgn="auto">
              <a:lnSpc>
                <a:spcPct val="150000"/>
              </a:lnSpc>
            </a:pPr>
            <a:r>
              <a:rPr kumimoji="1" lang="tr-TR" sz="2400" dirty="0" smtClean="0">
                <a:latin typeface="+mj-lt"/>
              </a:rPr>
              <a:t>J : R4 &lt;- R2 + R3 </a:t>
            </a:r>
            <a:endParaRPr kumimoji="1" lang="en-US" sz="2400" dirty="0" smtClean="0">
              <a:latin typeface="+mj-lt"/>
            </a:endParaRPr>
          </a:p>
          <a:p>
            <a:pPr algn="just" fontAlgn="auto"/>
            <a:r>
              <a:rPr lang="en-US" sz="2400" dirty="0" smtClean="0">
                <a:latin typeface="+mj-lt"/>
              </a:rPr>
              <a:t>The second instruction </a:t>
            </a:r>
            <a:r>
              <a:rPr lang="tr-TR" sz="2400" dirty="0" smtClean="0">
                <a:latin typeface="+mj-lt"/>
              </a:rPr>
              <a:t>J </a:t>
            </a:r>
            <a:r>
              <a:rPr lang="en-US" sz="2400" dirty="0" smtClean="0">
                <a:latin typeface="+mj-lt"/>
              </a:rPr>
              <a:t>can be fetched and decoded but cannot execute </a:t>
            </a:r>
            <a:r>
              <a:rPr lang="en-US" sz="2400" b="1" i="1" dirty="0" smtClean="0">
                <a:solidFill>
                  <a:srgbClr val="FF0000"/>
                </a:solidFill>
                <a:latin typeface="+mj-lt"/>
              </a:rPr>
              <a:t>until the first instruction </a:t>
            </a:r>
            <a:r>
              <a:rPr lang="tr-TR" sz="2400" b="1" i="1" dirty="0" smtClean="0">
                <a:solidFill>
                  <a:srgbClr val="FF0000"/>
                </a:solidFill>
                <a:latin typeface="+mj-lt"/>
              </a:rPr>
              <a:t> I </a:t>
            </a:r>
            <a:r>
              <a:rPr lang="en-US" sz="2400" b="1" i="1" dirty="0" smtClean="0">
                <a:solidFill>
                  <a:srgbClr val="FF0000"/>
                </a:solidFill>
                <a:latin typeface="+mj-lt"/>
              </a:rPr>
              <a:t>executes</a:t>
            </a:r>
            <a:r>
              <a:rPr lang="en-US" sz="2400" dirty="0" smtClean="0">
                <a:latin typeface="+mj-lt"/>
              </a:rPr>
              <a:t>. The reason is that the second instruction needs data produced by the first instruction. </a:t>
            </a:r>
          </a:p>
          <a:p>
            <a:pPr fontAlgn="auto"/>
            <a:r>
              <a:rPr lang="en-US" sz="2400" dirty="0" smtClean="0">
                <a:latin typeface="+mj-lt"/>
              </a:rPr>
              <a:t>This situation is referred to as a </a:t>
            </a:r>
            <a:r>
              <a:rPr lang="en-US" sz="2400" b="1" dirty="0" smtClean="0">
                <a:solidFill>
                  <a:srgbClr val="FF0000"/>
                </a:solidFill>
                <a:latin typeface="+mj-lt"/>
              </a:rPr>
              <a:t>true data dependency</a:t>
            </a:r>
            <a:r>
              <a:rPr lang="en-US" sz="2400" b="1" dirty="0" smtClean="0">
                <a:latin typeface="+mj-lt"/>
              </a:rPr>
              <a:t> </a:t>
            </a:r>
            <a:r>
              <a:rPr lang="en-US" sz="2400" dirty="0" smtClean="0">
                <a:latin typeface="+mj-lt"/>
              </a:rPr>
              <a:t>(also called flow dependency or </a:t>
            </a:r>
            <a:r>
              <a:rPr lang="tr-TR" sz="2400" dirty="0" smtClean="0">
                <a:latin typeface="+mj-lt"/>
              </a:rPr>
              <a:t>read</a:t>
            </a:r>
            <a:r>
              <a:rPr lang="en-US" sz="2400" dirty="0" smtClean="0">
                <a:latin typeface="+mj-lt"/>
              </a:rPr>
              <a:t> after </a:t>
            </a:r>
            <a:r>
              <a:rPr lang="tr-TR" sz="2400" dirty="0" smtClean="0">
                <a:latin typeface="+mj-lt"/>
              </a:rPr>
              <a:t>write [RAW]</a:t>
            </a:r>
            <a:r>
              <a:rPr lang="en-US" sz="2400" dirty="0" smtClean="0">
                <a:latin typeface="+mj-lt"/>
              </a:rPr>
              <a:t> dependency).</a:t>
            </a:r>
            <a:endParaRPr lang="en-GB" sz="2400" dirty="0">
              <a:latin typeface="+mj-lt"/>
            </a:endParaRPr>
          </a:p>
        </p:txBody>
      </p:sp>
    </p:spTree>
    <p:extLst>
      <p:ext uri="{BB962C8B-B14F-4D97-AF65-F5344CB8AC3E}">
        <p14:creationId xmlns:p14="http://schemas.microsoft.com/office/powerpoint/2010/main" val="333507194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17</a:t>
            </a:fld>
            <a:endParaRPr kumimoji="0" lang="en-US"/>
          </a:p>
        </p:txBody>
      </p:sp>
      <p:sp>
        <p:nvSpPr>
          <p:cNvPr id="3" name="Rectangle 2"/>
          <p:cNvSpPr/>
          <p:nvPr/>
        </p:nvSpPr>
        <p:spPr>
          <a:xfrm>
            <a:off x="611560" y="188640"/>
            <a:ext cx="4878259" cy="646331"/>
          </a:xfrm>
          <a:prstGeom prst="rect">
            <a:avLst/>
          </a:prstGeom>
        </p:spPr>
        <p:txBody>
          <a:bodyPr wrap="none">
            <a:spAutoFit/>
          </a:bodyPr>
          <a:lstStyle/>
          <a:p>
            <a:r>
              <a:rPr lang="tr-TR" sz="3600" b="1" i="1" dirty="0" smtClean="0">
                <a:solidFill>
                  <a:srgbClr val="FF0000"/>
                </a:solidFill>
              </a:rPr>
              <a:t>P</a:t>
            </a:r>
            <a:r>
              <a:rPr lang="en-US" sz="3600" b="1" i="1" dirty="0" err="1" smtClean="0">
                <a:solidFill>
                  <a:srgbClr val="FF0000"/>
                </a:solidFill>
              </a:rPr>
              <a:t>rocedural</a:t>
            </a:r>
            <a:r>
              <a:rPr lang="en-US" sz="3600" b="1" i="1" dirty="0" smtClean="0">
                <a:solidFill>
                  <a:srgbClr val="FF0000"/>
                </a:solidFill>
              </a:rPr>
              <a:t> </a:t>
            </a:r>
            <a:r>
              <a:rPr lang="tr-TR" sz="3600" b="1" i="1" dirty="0">
                <a:solidFill>
                  <a:srgbClr val="FF0000"/>
                </a:solidFill>
              </a:rPr>
              <a:t>D</a:t>
            </a:r>
            <a:r>
              <a:rPr lang="en-US" sz="3600" b="1" i="1" dirty="0" err="1" smtClean="0">
                <a:solidFill>
                  <a:srgbClr val="FF0000"/>
                </a:solidFill>
              </a:rPr>
              <a:t>ependency</a:t>
            </a:r>
            <a:r>
              <a:rPr lang="en-US" sz="3600" b="1" i="1" dirty="0" smtClean="0">
                <a:solidFill>
                  <a:srgbClr val="FF0000"/>
                </a:solidFill>
              </a:rPr>
              <a:t> </a:t>
            </a:r>
            <a:endParaRPr lang="en-US" sz="3600" dirty="0"/>
          </a:p>
        </p:txBody>
      </p:sp>
      <p:sp>
        <p:nvSpPr>
          <p:cNvPr id="4" name="Rectangle 5"/>
          <p:cNvSpPr txBox="1">
            <a:spLocks noChangeArrowheads="1"/>
          </p:cNvSpPr>
          <p:nvPr/>
        </p:nvSpPr>
        <p:spPr>
          <a:xfrm>
            <a:off x="323528" y="908720"/>
            <a:ext cx="8229600" cy="45259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fontAlgn="auto">
              <a:lnSpc>
                <a:spcPct val="150000"/>
              </a:lnSpc>
            </a:pPr>
            <a:r>
              <a:rPr kumimoji="1" lang="en-US" sz="2400" smtClean="0">
                <a:latin typeface="+mj-lt"/>
              </a:rPr>
              <a:t>The presence of branches in an instruction sequence complicates the pipeline operation.</a:t>
            </a:r>
          </a:p>
          <a:p>
            <a:pPr algn="just" fontAlgn="auto">
              <a:lnSpc>
                <a:spcPct val="150000"/>
              </a:lnSpc>
            </a:pPr>
            <a:r>
              <a:rPr kumimoji="1" lang="en-US" sz="2400" smtClean="0">
                <a:latin typeface="+mj-lt"/>
              </a:rPr>
              <a:t>The instructions following a branch (taken or not taken) have a procedural dependency on the branch and </a:t>
            </a:r>
            <a:r>
              <a:rPr kumimoji="1" lang="en-US" sz="2400" smtClean="0">
                <a:solidFill>
                  <a:srgbClr val="FF0000"/>
                </a:solidFill>
                <a:latin typeface="+mj-lt"/>
              </a:rPr>
              <a:t>cannot be executed until the branch is executed. </a:t>
            </a:r>
          </a:p>
          <a:p>
            <a:pPr algn="just" fontAlgn="auto">
              <a:lnSpc>
                <a:spcPct val="150000"/>
              </a:lnSpc>
            </a:pPr>
            <a:r>
              <a:rPr lang="en-US" sz="2400" smtClean="0">
                <a:latin typeface="+mj-lt"/>
              </a:rPr>
              <a:t>This type of </a:t>
            </a:r>
            <a:r>
              <a:rPr lang="en-US" sz="2400" b="1" i="1" smtClean="0">
                <a:solidFill>
                  <a:srgbClr val="FF0000"/>
                </a:solidFill>
                <a:latin typeface="+mj-lt"/>
              </a:rPr>
              <a:t>procedural dependency </a:t>
            </a:r>
            <a:r>
              <a:rPr lang="en-US" sz="2400" smtClean="0">
                <a:latin typeface="+mj-lt"/>
              </a:rPr>
              <a:t>also affects a scalar pipeline. </a:t>
            </a:r>
            <a:endParaRPr lang="en-US" sz="2400" dirty="0">
              <a:latin typeface="+mj-lt"/>
            </a:endParaRPr>
          </a:p>
        </p:txBody>
      </p:sp>
    </p:spTree>
    <p:extLst>
      <p:ext uri="{BB962C8B-B14F-4D97-AF65-F5344CB8AC3E}">
        <p14:creationId xmlns:p14="http://schemas.microsoft.com/office/powerpoint/2010/main" val="251073335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18</a:t>
            </a:fld>
            <a:endParaRPr kumimoji="0" lang="en-US"/>
          </a:p>
        </p:txBody>
      </p:sp>
      <p:sp>
        <p:nvSpPr>
          <p:cNvPr id="4" name="Rectangle 3"/>
          <p:cNvSpPr/>
          <p:nvPr/>
        </p:nvSpPr>
        <p:spPr>
          <a:xfrm>
            <a:off x="363425" y="188640"/>
            <a:ext cx="7848872" cy="1754326"/>
          </a:xfrm>
          <a:prstGeom prst="rect">
            <a:avLst/>
          </a:prstGeom>
        </p:spPr>
        <p:txBody>
          <a:bodyPr wrap="square">
            <a:spAutoFit/>
          </a:bodyPr>
          <a:lstStyle/>
          <a:p>
            <a:pPr algn="just">
              <a:lnSpc>
                <a:spcPct val="150000"/>
              </a:lnSpc>
            </a:pPr>
            <a:r>
              <a:rPr lang="en-US" dirty="0"/>
              <a:t>Can not execute instructions </a:t>
            </a:r>
            <a:r>
              <a:rPr lang="en-US" dirty="0">
                <a:solidFill>
                  <a:srgbClr val="FF0000"/>
                </a:solidFill>
              </a:rPr>
              <a:t>after a branch until the branch is executed.</a:t>
            </a:r>
            <a:r>
              <a:rPr lang="en-US" dirty="0"/>
              <a:t> (effect of a </a:t>
            </a:r>
            <a:r>
              <a:rPr lang="en-US" dirty="0" smtClean="0"/>
              <a:t>branch</a:t>
            </a:r>
            <a:r>
              <a:rPr lang="tr-TR" dirty="0" smtClean="0"/>
              <a:t> </a:t>
            </a:r>
            <a:r>
              <a:rPr lang="en-US" dirty="0" smtClean="0"/>
              <a:t>on </a:t>
            </a:r>
            <a:r>
              <a:rPr lang="en-US" dirty="0"/>
              <a:t>a superscalar pipeline of degree 2, </a:t>
            </a:r>
            <a:r>
              <a:rPr lang="en-US" dirty="0">
                <a:solidFill>
                  <a:srgbClr val="FF0000"/>
                </a:solidFill>
              </a:rPr>
              <a:t>I1 is a branch</a:t>
            </a:r>
            <a:r>
              <a:rPr lang="en-US" dirty="0"/>
              <a:t>)</a:t>
            </a:r>
          </a:p>
        </p:txBody>
      </p:sp>
      <p:pic>
        <p:nvPicPr>
          <p:cNvPr id="5" name="Picture 4"/>
          <p:cNvPicPr>
            <a:picLocks noChangeAspect="1"/>
          </p:cNvPicPr>
          <p:nvPr/>
        </p:nvPicPr>
        <p:blipFill>
          <a:blip r:embed="rId2"/>
          <a:stretch>
            <a:fillRect/>
          </a:stretch>
        </p:blipFill>
        <p:spPr>
          <a:xfrm>
            <a:off x="406543" y="2132856"/>
            <a:ext cx="8211176" cy="2593985"/>
          </a:xfrm>
          <a:prstGeom prst="rect">
            <a:avLst/>
          </a:prstGeom>
        </p:spPr>
      </p:pic>
    </p:spTree>
    <p:extLst>
      <p:ext uri="{BB962C8B-B14F-4D97-AF65-F5344CB8AC3E}">
        <p14:creationId xmlns:p14="http://schemas.microsoft.com/office/powerpoint/2010/main" val="145759566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19</a:t>
            </a:fld>
            <a:endParaRPr kumimoji="0" lang="en-US"/>
          </a:p>
        </p:txBody>
      </p:sp>
      <p:sp>
        <p:nvSpPr>
          <p:cNvPr id="3" name="Rectangle 2"/>
          <p:cNvSpPr/>
          <p:nvPr/>
        </p:nvSpPr>
        <p:spPr>
          <a:xfrm>
            <a:off x="467544" y="332656"/>
            <a:ext cx="3818353" cy="646331"/>
          </a:xfrm>
          <a:prstGeom prst="rect">
            <a:avLst/>
          </a:prstGeom>
        </p:spPr>
        <p:txBody>
          <a:bodyPr wrap="none">
            <a:spAutoFit/>
          </a:bodyPr>
          <a:lstStyle/>
          <a:p>
            <a:r>
              <a:rPr kumimoji="1" lang="tr-TR" sz="3600" b="1" dirty="0" smtClean="0">
                <a:solidFill>
                  <a:srgbClr val="FF0000"/>
                </a:solidFill>
              </a:rPr>
              <a:t>R</a:t>
            </a:r>
            <a:r>
              <a:rPr kumimoji="1" lang="en-US" sz="3600" b="1" dirty="0" err="1" smtClean="0">
                <a:solidFill>
                  <a:srgbClr val="FF0000"/>
                </a:solidFill>
              </a:rPr>
              <a:t>esource</a:t>
            </a:r>
            <a:r>
              <a:rPr kumimoji="1" lang="en-US" sz="3600" b="1" dirty="0" smtClean="0">
                <a:solidFill>
                  <a:srgbClr val="FF0000"/>
                </a:solidFill>
              </a:rPr>
              <a:t> </a:t>
            </a:r>
            <a:r>
              <a:rPr kumimoji="1" lang="tr-TR" sz="3600" b="1" dirty="0" smtClean="0">
                <a:solidFill>
                  <a:srgbClr val="FF0000"/>
                </a:solidFill>
              </a:rPr>
              <a:t>C</a:t>
            </a:r>
            <a:r>
              <a:rPr kumimoji="1" lang="en-US" sz="3600" b="1" dirty="0" err="1" smtClean="0">
                <a:solidFill>
                  <a:srgbClr val="FF0000"/>
                </a:solidFill>
              </a:rPr>
              <a:t>onflict</a:t>
            </a:r>
            <a:r>
              <a:rPr kumimoji="1" lang="en-US" sz="3600" dirty="0" smtClean="0">
                <a:solidFill>
                  <a:srgbClr val="FF0000"/>
                </a:solidFill>
              </a:rPr>
              <a:t> </a:t>
            </a:r>
            <a:endParaRPr lang="en-US" sz="3600" dirty="0"/>
          </a:p>
        </p:txBody>
      </p:sp>
      <p:sp>
        <p:nvSpPr>
          <p:cNvPr id="4" name="Rectangle 5"/>
          <p:cNvSpPr txBox="1">
            <a:spLocks noChangeArrowheads="1"/>
          </p:cNvSpPr>
          <p:nvPr/>
        </p:nvSpPr>
        <p:spPr>
          <a:xfrm>
            <a:off x="323528" y="1268760"/>
            <a:ext cx="8229600" cy="45259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150000"/>
              </a:lnSpc>
            </a:pPr>
            <a:r>
              <a:rPr kumimoji="1" lang="en-US" sz="2400" dirty="0" smtClean="0">
                <a:latin typeface="+mj-lt"/>
              </a:rPr>
              <a:t>A </a:t>
            </a:r>
            <a:r>
              <a:rPr kumimoji="1" lang="en-US" sz="2400" b="1" dirty="0" smtClean="0">
                <a:solidFill>
                  <a:srgbClr val="FF0000"/>
                </a:solidFill>
                <a:latin typeface="+mj-lt"/>
              </a:rPr>
              <a:t>resource conflict</a:t>
            </a:r>
            <a:r>
              <a:rPr kumimoji="1" lang="en-US" sz="2400" dirty="0" smtClean="0">
                <a:solidFill>
                  <a:srgbClr val="FF0000"/>
                </a:solidFill>
                <a:latin typeface="+mj-lt"/>
              </a:rPr>
              <a:t> </a:t>
            </a:r>
            <a:r>
              <a:rPr kumimoji="1" lang="en-US" sz="2400" dirty="0" smtClean="0">
                <a:latin typeface="+mj-lt"/>
              </a:rPr>
              <a:t>is a competition of two or more instructions for the same resource at the same time. </a:t>
            </a:r>
          </a:p>
          <a:p>
            <a:pPr fontAlgn="auto">
              <a:lnSpc>
                <a:spcPct val="150000"/>
              </a:lnSpc>
            </a:pPr>
            <a:r>
              <a:rPr kumimoji="1" lang="en-US" sz="2400" dirty="0" smtClean="0">
                <a:latin typeface="+mj-lt"/>
              </a:rPr>
              <a:t>Examples of resources include </a:t>
            </a:r>
            <a:r>
              <a:rPr kumimoji="1" lang="en-US" sz="2400" dirty="0" smtClean="0">
                <a:solidFill>
                  <a:srgbClr val="FF0000"/>
                </a:solidFill>
                <a:latin typeface="+mj-lt"/>
              </a:rPr>
              <a:t>memories</a:t>
            </a:r>
            <a:r>
              <a:rPr kumimoji="1" lang="en-US" sz="2400" dirty="0" smtClean="0">
                <a:latin typeface="+mj-lt"/>
              </a:rPr>
              <a:t>, </a:t>
            </a:r>
            <a:r>
              <a:rPr kumimoji="1" lang="en-US" sz="2400" dirty="0" smtClean="0">
                <a:solidFill>
                  <a:srgbClr val="FF0000"/>
                </a:solidFill>
                <a:latin typeface="+mj-lt"/>
              </a:rPr>
              <a:t>caches</a:t>
            </a:r>
            <a:r>
              <a:rPr kumimoji="1" lang="en-US" sz="2400" dirty="0" smtClean="0">
                <a:latin typeface="+mj-lt"/>
              </a:rPr>
              <a:t>, </a:t>
            </a:r>
            <a:r>
              <a:rPr kumimoji="1" lang="en-US" sz="2400" dirty="0" smtClean="0">
                <a:solidFill>
                  <a:srgbClr val="FF0000"/>
                </a:solidFill>
                <a:latin typeface="+mj-lt"/>
              </a:rPr>
              <a:t>buses</a:t>
            </a:r>
            <a:r>
              <a:rPr kumimoji="1" lang="en-US" sz="2400" dirty="0" smtClean="0">
                <a:latin typeface="+mj-lt"/>
              </a:rPr>
              <a:t>, </a:t>
            </a:r>
            <a:r>
              <a:rPr kumimoji="1" lang="en-US" sz="2400" dirty="0" smtClean="0">
                <a:solidFill>
                  <a:srgbClr val="FF0000"/>
                </a:solidFill>
                <a:latin typeface="+mj-lt"/>
              </a:rPr>
              <a:t>register-file ports</a:t>
            </a:r>
            <a:r>
              <a:rPr kumimoji="1" lang="en-US" sz="2400" dirty="0" smtClean="0">
                <a:latin typeface="+mj-lt"/>
              </a:rPr>
              <a:t>, and </a:t>
            </a:r>
            <a:r>
              <a:rPr kumimoji="1" lang="en-US" sz="2400" dirty="0" smtClean="0">
                <a:solidFill>
                  <a:srgbClr val="FF0000"/>
                </a:solidFill>
                <a:latin typeface="+mj-lt"/>
              </a:rPr>
              <a:t>functional u</a:t>
            </a:r>
            <a:r>
              <a:rPr kumimoji="1" lang="en-US" sz="2400" dirty="0" smtClean="0">
                <a:latin typeface="+mj-lt"/>
              </a:rPr>
              <a:t>nits (e.g. ALU adder).</a:t>
            </a:r>
            <a:endParaRPr kumimoji="1" lang="en-US" sz="2400" dirty="0">
              <a:latin typeface="+mj-lt"/>
            </a:endParaRPr>
          </a:p>
        </p:txBody>
      </p:sp>
    </p:spTree>
    <p:extLst>
      <p:ext uri="{BB962C8B-B14F-4D97-AF65-F5344CB8AC3E}">
        <p14:creationId xmlns:p14="http://schemas.microsoft.com/office/powerpoint/2010/main" val="3213480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a:t>
            </a:fld>
            <a:endParaRPr kumimoji="0" lang="en-US"/>
          </a:p>
        </p:txBody>
      </p:sp>
      <p:sp>
        <p:nvSpPr>
          <p:cNvPr id="3" name="Rectangle 2"/>
          <p:cNvSpPr/>
          <p:nvPr/>
        </p:nvSpPr>
        <p:spPr>
          <a:xfrm>
            <a:off x="139887" y="332656"/>
            <a:ext cx="9013032" cy="4708981"/>
          </a:xfrm>
          <a:prstGeom prst="rect">
            <a:avLst/>
          </a:prstGeom>
        </p:spPr>
        <p:txBody>
          <a:bodyPr wrap="square">
            <a:spAutoFit/>
          </a:bodyPr>
          <a:lstStyle/>
          <a:p>
            <a:r>
              <a:rPr lang="en-US" dirty="0"/>
              <a:t>After studying this chapter, you should be able to</a:t>
            </a:r>
            <a:r>
              <a:rPr lang="en-US" dirty="0" smtClean="0"/>
              <a:t>:</a:t>
            </a:r>
            <a:endParaRPr lang="tr-TR" dirty="0" smtClean="0"/>
          </a:p>
          <a:p>
            <a:endParaRPr lang="en-US" dirty="0"/>
          </a:p>
          <a:p>
            <a:pPr marL="342900" indent="-342900">
              <a:lnSpc>
                <a:spcPct val="150000"/>
              </a:lnSpc>
              <a:buFont typeface="Arial" panose="020B0604020202020204" pitchFamily="34" charset="0"/>
              <a:buChar char="•"/>
            </a:pPr>
            <a:r>
              <a:rPr lang="en-US" dirty="0" smtClean="0"/>
              <a:t>Explain </a:t>
            </a:r>
            <a:r>
              <a:rPr lang="en-US" dirty="0"/>
              <a:t>the </a:t>
            </a:r>
            <a:r>
              <a:rPr lang="en-US" dirty="0">
                <a:solidFill>
                  <a:srgbClr val="FF0000"/>
                </a:solidFill>
              </a:rPr>
              <a:t>difference between superscalar and </a:t>
            </a:r>
            <a:r>
              <a:rPr lang="en-US" dirty="0" err="1">
                <a:solidFill>
                  <a:srgbClr val="FF0000"/>
                </a:solidFill>
              </a:rPr>
              <a:t>superpipelined</a:t>
            </a:r>
            <a:r>
              <a:rPr lang="en-US" dirty="0">
                <a:solidFill>
                  <a:srgbClr val="FF0000"/>
                </a:solidFill>
              </a:rPr>
              <a:t> approaches</a:t>
            </a:r>
            <a:r>
              <a:rPr lang="en-US" dirty="0" smtClean="0">
                <a:solidFill>
                  <a:srgbClr val="FF0000"/>
                </a:solidFill>
              </a:rPr>
              <a:t>.</a:t>
            </a:r>
          </a:p>
          <a:p>
            <a:pPr marL="342900" indent="-342900">
              <a:lnSpc>
                <a:spcPct val="150000"/>
              </a:lnSpc>
              <a:buFont typeface="Arial" panose="020B0604020202020204" pitchFamily="34" charset="0"/>
              <a:buChar char="•"/>
            </a:pPr>
            <a:r>
              <a:rPr lang="en-US" dirty="0" smtClean="0">
                <a:solidFill>
                  <a:srgbClr val="FF0000"/>
                </a:solidFill>
              </a:rPr>
              <a:t>Define instruction-level parallelism</a:t>
            </a:r>
            <a:r>
              <a:rPr lang="en-US" dirty="0" smtClean="0"/>
              <a:t>.</a:t>
            </a:r>
          </a:p>
          <a:p>
            <a:pPr marL="342900" indent="-342900">
              <a:lnSpc>
                <a:spcPct val="150000"/>
              </a:lnSpc>
              <a:buFont typeface="Arial" panose="020B0604020202020204" pitchFamily="34" charset="0"/>
              <a:buChar char="•"/>
            </a:pPr>
            <a:r>
              <a:rPr lang="tr-TR" dirty="0"/>
              <a:t>D</a:t>
            </a:r>
            <a:r>
              <a:rPr lang="en-US" dirty="0" err="1" smtClean="0"/>
              <a:t>iscuss</a:t>
            </a:r>
            <a:r>
              <a:rPr lang="en-US" dirty="0" smtClean="0"/>
              <a:t> </a:t>
            </a:r>
            <a:r>
              <a:rPr lang="en-US" dirty="0">
                <a:solidFill>
                  <a:srgbClr val="FF0000"/>
                </a:solidFill>
              </a:rPr>
              <a:t>dependencies </a:t>
            </a:r>
            <a:r>
              <a:rPr lang="en-US" dirty="0"/>
              <a:t>and </a:t>
            </a:r>
            <a:r>
              <a:rPr lang="en-US" dirty="0">
                <a:solidFill>
                  <a:srgbClr val="FF0000"/>
                </a:solidFill>
              </a:rPr>
              <a:t>resource conflicts </a:t>
            </a:r>
            <a:r>
              <a:rPr lang="en-US" dirty="0"/>
              <a:t>as limitations to instruction-level </a:t>
            </a:r>
            <a:r>
              <a:rPr lang="en-US" dirty="0" smtClean="0"/>
              <a:t>parallelism</a:t>
            </a:r>
            <a:endParaRPr lang="en-US" dirty="0"/>
          </a:p>
          <a:p>
            <a:pPr marL="342900" indent="-342900">
              <a:lnSpc>
                <a:spcPct val="150000"/>
              </a:lnSpc>
              <a:buFont typeface="Arial" panose="020B0604020202020204" pitchFamily="34" charset="0"/>
              <a:buChar char="•"/>
            </a:pPr>
            <a:r>
              <a:rPr lang="en-US" dirty="0" smtClean="0"/>
              <a:t>Present </a:t>
            </a:r>
            <a:r>
              <a:rPr lang="en-US" dirty="0"/>
              <a:t>an overview of the </a:t>
            </a:r>
            <a:r>
              <a:rPr lang="en-US" dirty="0">
                <a:solidFill>
                  <a:srgbClr val="FF0000"/>
                </a:solidFill>
              </a:rPr>
              <a:t>design issues involved in instruction-level </a:t>
            </a:r>
            <a:r>
              <a:rPr lang="en-US" dirty="0" smtClean="0">
                <a:solidFill>
                  <a:srgbClr val="FF0000"/>
                </a:solidFill>
              </a:rPr>
              <a:t>parallelism.</a:t>
            </a:r>
            <a:endParaRPr lang="en-US" dirty="0">
              <a:solidFill>
                <a:srgbClr val="FF0000"/>
              </a:solidFill>
            </a:endParaRPr>
          </a:p>
        </p:txBody>
      </p:sp>
    </p:spTree>
    <p:extLst>
      <p:ext uri="{BB962C8B-B14F-4D97-AF65-F5344CB8AC3E}">
        <p14:creationId xmlns:p14="http://schemas.microsoft.com/office/powerpoint/2010/main" val="74964786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20</a:t>
            </a:fld>
            <a:endParaRPr kumimoji="0" lang="en-US"/>
          </a:p>
        </p:txBody>
      </p:sp>
      <p:pic>
        <p:nvPicPr>
          <p:cNvPr id="4" name="Picture 3"/>
          <p:cNvPicPr>
            <a:picLocks noChangeAspect="1"/>
          </p:cNvPicPr>
          <p:nvPr/>
        </p:nvPicPr>
        <p:blipFill>
          <a:blip r:embed="rId2"/>
          <a:stretch>
            <a:fillRect/>
          </a:stretch>
        </p:blipFill>
        <p:spPr>
          <a:xfrm>
            <a:off x="732855" y="3048298"/>
            <a:ext cx="8280177" cy="1584176"/>
          </a:xfrm>
          <a:prstGeom prst="rect">
            <a:avLst/>
          </a:prstGeom>
        </p:spPr>
      </p:pic>
      <p:sp>
        <p:nvSpPr>
          <p:cNvPr id="5" name="Rectangle 4"/>
          <p:cNvSpPr/>
          <p:nvPr/>
        </p:nvSpPr>
        <p:spPr>
          <a:xfrm>
            <a:off x="392573" y="404664"/>
            <a:ext cx="8280920" cy="2308324"/>
          </a:xfrm>
          <a:prstGeom prst="rect">
            <a:avLst/>
          </a:prstGeom>
        </p:spPr>
        <p:txBody>
          <a:bodyPr wrap="square">
            <a:spAutoFit/>
          </a:bodyPr>
          <a:lstStyle/>
          <a:p>
            <a:pPr algn="just">
              <a:lnSpc>
                <a:spcPct val="150000"/>
              </a:lnSpc>
            </a:pPr>
            <a:r>
              <a:rPr kumimoji="1" lang="en-US" dirty="0"/>
              <a:t>In terms of the pipeline, a resource conflict exhibits similar behavior to a </a:t>
            </a:r>
            <a:r>
              <a:rPr kumimoji="1" lang="en-US" dirty="0">
                <a:solidFill>
                  <a:srgbClr val="FF0000"/>
                </a:solidFill>
              </a:rPr>
              <a:t>data dependency</a:t>
            </a:r>
            <a:r>
              <a:rPr kumimoji="1" lang="en-US" dirty="0"/>
              <a:t>. However, resource conflicts can be overcome by </a:t>
            </a:r>
            <a:r>
              <a:rPr kumimoji="1" lang="en-US" dirty="0">
                <a:solidFill>
                  <a:srgbClr val="FF0000"/>
                </a:solidFill>
              </a:rPr>
              <a:t>duplication of resources</a:t>
            </a:r>
            <a:r>
              <a:rPr kumimoji="1" lang="en-US" dirty="0"/>
              <a:t>, whereas a </a:t>
            </a:r>
            <a:r>
              <a:rPr kumimoji="1" lang="en-US" dirty="0">
                <a:solidFill>
                  <a:srgbClr val="FF0000"/>
                </a:solidFill>
              </a:rPr>
              <a:t>true data dependency cannot be eliminated. </a:t>
            </a:r>
            <a:endParaRPr lang="en-US" dirty="0">
              <a:solidFill>
                <a:srgbClr val="FF0000"/>
              </a:solidFill>
            </a:endParaRPr>
          </a:p>
        </p:txBody>
      </p:sp>
    </p:spTree>
    <p:extLst>
      <p:ext uri="{BB962C8B-B14F-4D97-AF65-F5344CB8AC3E}">
        <p14:creationId xmlns:p14="http://schemas.microsoft.com/office/powerpoint/2010/main" val="45568054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21</a:t>
            </a:fld>
            <a:endParaRPr kumimoji="0" lang="en-US"/>
          </a:p>
        </p:txBody>
      </p:sp>
      <p:sp>
        <p:nvSpPr>
          <p:cNvPr id="3" name="Rectangle 2"/>
          <p:cNvSpPr/>
          <p:nvPr/>
        </p:nvSpPr>
        <p:spPr>
          <a:xfrm>
            <a:off x="179512" y="0"/>
            <a:ext cx="8280920" cy="6740307"/>
          </a:xfrm>
          <a:prstGeom prst="rect">
            <a:avLst/>
          </a:prstGeom>
        </p:spPr>
        <p:txBody>
          <a:bodyPr wrap="square">
            <a:spAutoFit/>
          </a:bodyPr>
          <a:lstStyle/>
          <a:p>
            <a:r>
              <a:rPr lang="en-US" sz="3600" dirty="0">
                <a:solidFill>
                  <a:srgbClr val="FF0000"/>
                </a:solidFill>
              </a:rPr>
              <a:t>Output dependency</a:t>
            </a:r>
            <a:r>
              <a:rPr lang="en-US" dirty="0" smtClean="0"/>
              <a:t>:</a:t>
            </a:r>
            <a:r>
              <a:rPr lang="tr-TR" dirty="0" smtClean="0"/>
              <a:t> (Write after Write –WAW)</a:t>
            </a:r>
            <a:r>
              <a:rPr lang="en-US" dirty="0" smtClean="0"/>
              <a:t> </a:t>
            </a:r>
            <a:endParaRPr lang="tr-TR" dirty="0" smtClean="0"/>
          </a:p>
          <a:p>
            <a:endParaRPr lang="tr-TR" dirty="0" smtClean="0"/>
          </a:p>
          <a:p>
            <a:pPr>
              <a:lnSpc>
                <a:spcPct val="150000"/>
              </a:lnSpc>
            </a:pPr>
            <a:r>
              <a:rPr lang="en-US" dirty="0" smtClean="0"/>
              <a:t>Two </a:t>
            </a:r>
            <a:r>
              <a:rPr lang="en-US" dirty="0"/>
              <a:t>instructions update the </a:t>
            </a:r>
            <a:r>
              <a:rPr lang="en-US" dirty="0">
                <a:solidFill>
                  <a:srgbClr val="FF0000"/>
                </a:solidFill>
              </a:rPr>
              <a:t>same register</a:t>
            </a:r>
            <a:r>
              <a:rPr lang="en-US" dirty="0"/>
              <a:t>, so the later </a:t>
            </a:r>
            <a:r>
              <a:rPr lang="en-US" dirty="0" smtClean="0"/>
              <a:t>instruction </a:t>
            </a:r>
            <a:r>
              <a:rPr lang="en-US" dirty="0"/>
              <a:t>must update later. </a:t>
            </a:r>
            <a:r>
              <a:rPr lang="en-US" dirty="0" smtClean="0"/>
              <a:t>if </a:t>
            </a:r>
            <a:r>
              <a:rPr lang="en-US" dirty="0"/>
              <a:t>I2 completes before I0, the contents of R3 will be wrong to </a:t>
            </a:r>
            <a:r>
              <a:rPr lang="en-US" dirty="0" smtClean="0"/>
              <a:t>I3</a:t>
            </a:r>
            <a:endParaRPr lang="tr-TR" dirty="0" smtClean="0"/>
          </a:p>
          <a:p>
            <a:endParaRPr lang="tr-TR" dirty="0" smtClean="0"/>
          </a:p>
          <a:p>
            <a:endParaRPr lang="tr-TR" sz="3600" dirty="0" smtClean="0">
              <a:solidFill>
                <a:srgbClr val="FF0000"/>
              </a:solidFill>
            </a:endParaRPr>
          </a:p>
          <a:p>
            <a:r>
              <a:rPr lang="en-US" sz="3600" dirty="0" err="1" smtClean="0">
                <a:solidFill>
                  <a:srgbClr val="FF0000"/>
                </a:solidFill>
              </a:rPr>
              <a:t>Antidependency</a:t>
            </a:r>
            <a:r>
              <a:rPr lang="en-US" sz="3600" dirty="0">
                <a:solidFill>
                  <a:srgbClr val="FF0000"/>
                </a:solidFill>
              </a:rPr>
              <a:t>:</a:t>
            </a:r>
            <a:r>
              <a:rPr lang="en-US" sz="3600" dirty="0"/>
              <a:t> </a:t>
            </a:r>
            <a:r>
              <a:rPr lang="tr-TR" sz="2800" dirty="0" smtClean="0"/>
              <a:t>( Write after read-WAR)</a:t>
            </a:r>
          </a:p>
          <a:p>
            <a:endParaRPr lang="tr-TR" dirty="0" smtClean="0"/>
          </a:p>
          <a:p>
            <a:r>
              <a:rPr lang="en-US" dirty="0" smtClean="0"/>
              <a:t>A </a:t>
            </a:r>
            <a:r>
              <a:rPr lang="en-US" dirty="0"/>
              <a:t>second instruction destroys a </a:t>
            </a:r>
            <a:r>
              <a:rPr lang="en-US" dirty="0" smtClean="0"/>
              <a:t>value </a:t>
            </a:r>
            <a:r>
              <a:rPr lang="en-US" dirty="0"/>
              <a:t>that the first instruction </a:t>
            </a:r>
            <a:r>
              <a:rPr lang="en-US" dirty="0" smtClean="0"/>
              <a:t>uses</a:t>
            </a:r>
            <a:endParaRPr lang="tr-TR" dirty="0" smtClean="0"/>
          </a:p>
          <a:p>
            <a:r>
              <a:rPr lang="en-US" dirty="0"/>
              <a:t>I2 can NOT complete before I1 starts, since I1 needs a value in R3 and I2 changes </a:t>
            </a:r>
            <a:r>
              <a:rPr lang="en-US" dirty="0" smtClean="0"/>
              <a:t>R3</a:t>
            </a:r>
            <a:r>
              <a:rPr lang="tr-TR" dirty="0" smtClean="0"/>
              <a:t>.</a:t>
            </a:r>
            <a:endParaRPr lang="tr-TR" dirty="0"/>
          </a:p>
          <a:p>
            <a:endParaRPr lang="tr-TR" dirty="0" smtClean="0"/>
          </a:p>
          <a:p>
            <a:endParaRPr lang="tr-TR" dirty="0"/>
          </a:p>
          <a:p>
            <a:endParaRPr lang="en-US" dirty="0"/>
          </a:p>
        </p:txBody>
      </p:sp>
      <p:pic>
        <p:nvPicPr>
          <p:cNvPr id="4" name="Picture 3"/>
          <p:cNvPicPr>
            <a:picLocks noChangeAspect="1"/>
          </p:cNvPicPr>
          <p:nvPr/>
        </p:nvPicPr>
        <p:blipFill>
          <a:blip r:embed="rId2"/>
          <a:stretch>
            <a:fillRect/>
          </a:stretch>
        </p:blipFill>
        <p:spPr>
          <a:xfrm>
            <a:off x="4293929" y="2276872"/>
            <a:ext cx="3979759" cy="1237297"/>
          </a:xfrm>
          <a:prstGeom prst="rect">
            <a:avLst/>
          </a:prstGeom>
        </p:spPr>
      </p:pic>
      <p:pic>
        <p:nvPicPr>
          <p:cNvPr id="5" name="Picture 4"/>
          <p:cNvPicPr>
            <a:picLocks noChangeAspect="1"/>
          </p:cNvPicPr>
          <p:nvPr/>
        </p:nvPicPr>
        <p:blipFill>
          <a:blip r:embed="rId3"/>
          <a:stretch>
            <a:fillRect/>
          </a:stretch>
        </p:blipFill>
        <p:spPr>
          <a:xfrm>
            <a:off x="4300825" y="5157192"/>
            <a:ext cx="4302856" cy="1093465"/>
          </a:xfrm>
          <a:prstGeom prst="rect">
            <a:avLst/>
          </a:prstGeom>
        </p:spPr>
      </p:pic>
    </p:spTree>
    <p:extLst>
      <p:ext uri="{BB962C8B-B14F-4D97-AF65-F5344CB8AC3E}">
        <p14:creationId xmlns:p14="http://schemas.microsoft.com/office/powerpoint/2010/main" val="197423073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3.pdf"/>
          <p:cNvPicPr>
            <a:picLocks noChangeAspect="1"/>
          </p:cNvPicPr>
          <p:nvPr/>
        </p:nvPicPr>
        <p:blipFill rotWithShape="1">
          <a:blip r:embed="rId3"/>
          <a:srcRect l="2353" t="6364" r="4706" b="16417"/>
          <a:stretch/>
        </p:blipFill>
        <p:spPr>
          <a:xfrm>
            <a:off x="2771800" y="108459"/>
            <a:ext cx="6035040" cy="6488893"/>
          </a:xfrm>
          <a:prstGeom prst="rect">
            <a:avLst/>
          </a:prstGeom>
        </p:spPr>
      </p:pic>
      <p:sp>
        <p:nvSpPr>
          <p:cNvPr id="7" name="Content Placeholder 2"/>
          <p:cNvSpPr txBox="1">
            <a:spLocks/>
          </p:cNvSpPr>
          <p:nvPr/>
        </p:nvSpPr>
        <p:spPr>
          <a:xfrm>
            <a:off x="226695" y="2636912"/>
            <a:ext cx="2383823" cy="204710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2400" b="1" dirty="0" smtClean="0"/>
              <a:t>Effect of dependencies</a:t>
            </a:r>
            <a:endParaRPr lang="tr-TR" sz="2400" b="1" dirty="0" smtClean="0"/>
          </a:p>
          <a:p>
            <a:pPr marL="109728" indent="0">
              <a:buFont typeface="Wingdings 3"/>
              <a:buNone/>
            </a:pPr>
            <a:r>
              <a:rPr lang="tr-TR" sz="2400" b="1" dirty="0" smtClean="0"/>
              <a:t>With degree 2</a:t>
            </a:r>
            <a:endParaRPr lang="en-US" sz="2400" b="1" dirty="0"/>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22</a:t>
            </a:fld>
            <a:endParaRPr kumimoji="0" lang="en-US"/>
          </a:p>
        </p:txBody>
      </p:sp>
    </p:spTree>
    <p:extLst>
      <p:ext uri="{BB962C8B-B14F-4D97-AF65-F5344CB8AC3E}">
        <p14:creationId xmlns:p14="http://schemas.microsoft.com/office/powerpoint/2010/main" val="765889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GB" b="1" i="1" dirty="0">
                <a:solidFill>
                  <a:srgbClr val="FF0000"/>
                </a:solidFill>
              </a:rPr>
              <a:t>Instruction level </a:t>
            </a:r>
            <a:r>
              <a:rPr lang="en-GB" b="1" i="1" dirty="0" smtClean="0">
                <a:solidFill>
                  <a:srgbClr val="FF0000"/>
                </a:solidFill>
              </a:rPr>
              <a:t>parallelism </a:t>
            </a:r>
            <a:r>
              <a:rPr lang="en-GB" dirty="0" smtClean="0"/>
              <a:t>exists when instructions </a:t>
            </a:r>
            <a:r>
              <a:rPr lang="en-GB" dirty="0"/>
              <a:t>in a sequence are </a:t>
            </a:r>
            <a:r>
              <a:rPr lang="en-GB" dirty="0" smtClean="0">
                <a:solidFill>
                  <a:srgbClr val="FF0000"/>
                </a:solidFill>
              </a:rPr>
              <a:t>independent</a:t>
            </a:r>
            <a:r>
              <a:rPr lang="en-GB" dirty="0" smtClean="0"/>
              <a:t> and thus can be executed in parallel by overlapping.</a:t>
            </a:r>
            <a:endParaRPr lang="en-GB" dirty="0"/>
          </a:p>
          <a:p>
            <a:endParaRPr lang="en-GB" dirty="0" smtClean="0"/>
          </a:p>
          <a:p>
            <a:r>
              <a:rPr lang="en-GB" dirty="0" smtClean="0"/>
              <a:t>Example:</a:t>
            </a:r>
          </a:p>
          <a:p>
            <a:pPr marL="109728" indent="0">
              <a:buNone/>
            </a:pPr>
            <a:endParaRPr lang="en-GB" dirty="0"/>
          </a:p>
        </p:txBody>
      </p:sp>
      <p:sp>
        <p:nvSpPr>
          <p:cNvPr id="15362" name="Rectangle 2"/>
          <p:cNvSpPr>
            <a:spLocks noGrp="1" noChangeArrowheads="1"/>
          </p:cNvSpPr>
          <p:nvPr>
            <p:ph type="title"/>
          </p:nvPr>
        </p:nvSpPr>
        <p:spPr/>
        <p:txBody>
          <a:bodyPr/>
          <a:lstStyle/>
          <a:p>
            <a:r>
              <a:rPr lang="tr-TR" dirty="0" smtClean="0">
                <a:solidFill>
                  <a:srgbClr val="FF0000"/>
                </a:solidFill>
                <a:effectLst>
                  <a:outerShdw blurRad="38100" dist="38100" dir="2700000" algn="tl">
                    <a:srgbClr val="000000">
                      <a:alpha val="43137"/>
                    </a:srgbClr>
                  </a:outerShdw>
                </a:effectLst>
              </a:rPr>
              <a:t>2. </a:t>
            </a:r>
            <a:r>
              <a:rPr lang="en-GB" dirty="0" smtClean="0">
                <a:solidFill>
                  <a:srgbClr val="FF0000"/>
                </a:solidFill>
                <a:effectLst>
                  <a:outerShdw blurRad="38100" dist="38100" dir="2700000" algn="tl">
                    <a:srgbClr val="000000">
                      <a:alpha val="43137"/>
                    </a:srgbClr>
                  </a:outerShdw>
                </a:effectLst>
              </a:rPr>
              <a:t>Design </a:t>
            </a:r>
            <a:r>
              <a:rPr lang="en-GB" dirty="0">
                <a:solidFill>
                  <a:srgbClr val="FF0000"/>
                </a:solidFill>
                <a:effectLst>
                  <a:outerShdw blurRad="38100" dist="38100" dir="2700000" algn="tl">
                    <a:srgbClr val="000000">
                      <a:alpha val="43137"/>
                    </a:srgbClr>
                  </a:outerShdw>
                </a:effectLst>
              </a:rPr>
              <a:t>Issues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41" y="4339396"/>
            <a:ext cx="3144326" cy="1245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23</a:t>
            </a:fld>
            <a:endParaRPr kumimoji="0" lang="en-US"/>
          </a:p>
        </p:txBody>
      </p:sp>
      <p:sp>
        <p:nvSpPr>
          <p:cNvPr id="3" name="Rectangle 2"/>
          <p:cNvSpPr/>
          <p:nvPr/>
        </p:nvSpPr>
        <p:spPr>
          <a:xfrm>
            <a:off x="3641753" y="4339396"/>
            <a:ext cx="5015761" cy="1200329"/>
          </a:xfrm>
          <a:prstGeom prst="rect">
            <a:avLst/>
          </a:prstGeom>
        </p:spPr>
        <p:txBody>
          <a:bodyPr wrap="square">
            <a:spAutoFit/>
          </a:bodyPr>
          <a:lstStyle/>
          <a:p>
            <a:pPr algn="just"/>
            <a:r>
              <a:rPr lang="en-US" dirty="0"/>
              <a:t>The three instructions on the left are </a:t>
            </a:r>
            <a:r>
              <a:rPr lang="en-US" dirty="0">
                <a:solidFill>
                  <a:srgbClr val="FF0000"/>
                </a:solidFill>
              </a:rPr>
              <a:t>independent,</a:t>
            </a:r>
            <a:r>
              <a:rPr lang="en-US" dirty="0"/>
              <a:t> and in theory all three could be </a:t>
            </a:r>
            <a:r>
              <a:rPr lang="en-US" dirty="0" smtClean="0">
                <a:solidFill>
                  <a:srgbClr val="FF0000"/>
                </a:solidFill>
              </a:rPr>
              <a:t>executed </a:t>
            </a:r>
            <a:r>
              <a:rPr lang="en-US" dirty="0">
                <a:solidFill>
                  <a:srgbClr val="FF0000"/>
                </a:solidFill>
              </a:rPr>
              <a:t>in parallel</a:t>
            </a:r>
            <a:r>
              <a:rPr lang="en-US" dirty="0"/>
              <a:t>. </a:t>
            </a:r>
          </a:p>
        </p:txBody>
      </p:sp>
    </p:spTree>
    <p:extLst>
      <p:ext uri="{BB962C8B-B14F-4D97-AF65-F5344CB8AC3E}">
        <p14:creationId xmlns:p14="http://schemas.microsoft.com/office/powerpoint/2010/main" val="950387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24</a:t>
            </a:fld>
            <a:endParaRPr kumimoji="0" lang="en-US"/>
          </a:p>
        </p:txBody>
      </p:sp>
      <p:grpSp>
        <p:nvGrpSpPr>
          <p:cNvPr id="3" name="Group 2"/>
          <p:cNvGrpSpPr/>
          <p:nvPr/>
        </p:nvGrpSpPr>
        <p:grpSpPr>
          <a:xfrm>
            <a:off x="356672" y="188640"/>
            <a:ext cx="8290600" cy="2308324"/>
            <a:chOff x="539552" y="1628800"/>
            <a:chExt cx="8290600" cy="2308324"/>
          </a:xfrm>
        </p:grpSpPr>
        <p:pic>
          <p:nvPicPr>
            <p:cNvPr id="4" name="Picture 3"/>
            <p:cNvPicPr>
              <a:picLocks noChangeAspect="1"/>
            </p:cNvPicPr>
            <p:nvPr/>
          </p:nvPicPr>
          <p:blipFill>
            <a:blip r:embed="rId2"/>
            <a:stretch>
              <a:fillRect/>
            </a:stretch>
          </p:blipFill>
          <p:spPr>
            <a:xfrm>
              <a:off x="5287030" y="1772816"/>
              <a:ext cx="3543122" cy="1412019"/>
            </a:xfrm>
            <a:prstGeom prst="rect">
              <a:avLst/>
            </a:prstGeom>
          </p:spPr>
        </p:pic>
        <p:sp>
          <p:nvSpPr>
            <p:cNvPr id="5" name="Rectangle 4"/>
            <p:cNvSpPr/>
            <p:nvPr/>
          </p:nvSpPr>
          <p:spPr>
            <a:xfrm>
              <a:off x="539552" y="1628800"/>
              <a:ext cx="4572000" cy="2308324"/>
            </a:xfrm>
            <a:prstGeom prst="rect">
              <a:avLst/>
            </a:prstGeom>
          </p:spPr>
          <p:txBody>
            <a:bodyPr>
              <a:spAutoFit/>
            </a:bodyPr>
            <a:lstStyle/>
            <a:p>
              <a:r>
                <a:rPr lang="tr-TR" dirty="0" smtClean="0"/>
                <a:t>T</a:t>
              </a:r>
              <a:r>
                <a:rPr lang="en-US" dirty="0" smtClean="0"/>
                <a:t>he </a:t>
              </a:r>
              <a:r>
                <a:rPr lang="en-US" dirty="0"/>
                <a:t>three instructions on the right </a:t>
              </a:r>
              <a:r>
                <a:rPr lang="en-US" b="1" i="1" dirty="0">
                  <a:solidFill>
                    <a:srgbClr val="FF0000"/>
                  </a:solidFill>
                </a:rPr>
                <a:t>cannot be </a:t>
              </a:r>
              <a:r>
                <a:rPr lang="en-US" b="1" i="1" dirty="0" smtClean="0">
                  <a:solidFill>
                    <a:srgbClr val="FF0000"/>
                  </a:solidFill>
                </a:rPr>
                <a:t>executed </a:t>
              </a:r>
              <a:r>
                <a:rPr lang="en-US" b="1" i="1" dirty="0">
                  <a:solidFill>
                    <a:srgbClr val="FF0000"/>
                  </a:solidFill>
                </a:rPr>
                <a:t>in </a:t>
              </a:r>
              <a:r>
                <a:rPr lang="en-US" b="1" i="1" dirty="0" smtClean="0">
                  <a:solidFill>
                    <a:srgbClr val="FF0000"/>
                  </a:solidFill>
                </a:rPr>
                <a:t>parallel</a:t>
              </a:r>
              <a:r>
                <a:rPr lang="tr-TR" dirty="0" smtClean="0"/>
                <a:t>.</a:t>
              </a:r>
              <a:r>
                <a:rPr lang="en-US" dirty="0" smtClean="0"/>
                <a:t> </a:t>
              </a:r>
              <a:r>
                <a:rPr lang="tr-TR" dirty="0" smtClean="0"/>
                <a:t>B</a:t>
              </a:r>
              <a:r>
                <a:rPr lang="en-US" dirty="0" err="1" smtClean="0"/>
                <a:t>ecause</a:t>
              </a:r>
              <a:r>
                <a:rPr lang="en-US" dirty="0" smtClean="0"/>
                <a:t> </a:t>
              </a:r>
              <a:r>
                <a:rPr lang="en-US" dirty="0"/>
                <a:t>the second instruction uses the result of the first, and the </a:t>
              </a:r>
            </a:p>
            <a:p>
              <a:r>
                <a:rPr lang="en-US" dirty="0"/>
                <a:t>third instruction uses the result of the second.</a:t>
              </a:r>
            </a:p>
          </p:txBody>
        </p:sp>
      </p:grpSp>
      <p:sp>
        <p:nvSpPr>
          <p:cNvPr id="6" name="Rectangle 5"/>
          <p:cNvSpPr/>
          <p:nvPr/>
        </p:nvSpPr>
        <p:spPr>
          <a:xfrm>
            <a:off x="276766" y="2513964"/>
            <a:ext cx="8833520" cy="1200329"/>
          </a:xfrm>
          <a:prstGeom prst="rect">
            <a:avLst/>
          </a:prstGeom>
        </p:spPr>
        <p:txBody>
          <a:bodyPr wrap="square">
            <a:spAutoFit/>
          </a:bodyPr>
          <a:lstStyle/>
          <a:p>
            <a:pPr algn="just"/>
            <a:r>
              <a:rPr lang="en-US" dirty="0"/>
              <a:t>The degree of instruction-level parallelism is </a:t>
            </a:r>
            <a:r>
              <a:rPr lang="en-US" dirty="0">
                <a:solidFill>
                  <a:srgbClr val="FF0000"/>
                </a:solidFill>
              </a:rPr>
              <a:t>determined</a:t>
            </a:r>
            <a:r>
              <a:rPr lang="en-US" dirty="0"/>
              <a:t> by the </a:t>
            </a:r>
            <a:r>
              <a:rPr lang="en-US" dirty="0">
                <a:solidFill>
                  <a:srgbClr val="FF0000"/>
                </a:solidFill>
              </a:rPr>
              <a:t>frequency of true data dependencies </a:t>
            </a:r>
            <a:r>
              <a:rPr lang="en-US" dirty="0"/>
              <a:t>and </a:t>
            </a:r>
            <a:r>
              <a:rPr lang="en-US" dirty="0">
                <a:solidFill>
                  <a:srgbClr val="FF0000"/>
                </a:solidFill>
              </a:rPr>
              <a:t>procedural dependencies </a:t>
            </a:r>
            <a:r>
              <a:rPr lang="en-US" dirty="0"/>
              <a:t>in the code. </a:t>
            </a:r>
          </a:p>
        </p:txBody>
      </p:sp>
      <p:sp>
        <p:nvSpPr>
          <p:cNvPr id="7" name="Rectangle 6"/>
          <p:cNvSpPr/>
          <p:nvPr/>
        </p:nvSpPr>
        <p:spPr>
          <a:xfrm>
            <a:off x="294069" y="3933056"/>
            <a:ext cx="8628295" cy="830997"/>
          </a:xfrm>
          <a:prstGeom prst="rect">
            <a:avLst/>
          </a:prstGeom>
        </p:spPr>
        <p:txBody>
          <a:bodyPr wrap="square">
            <a:spAutoFit/>
          </a:bodyPr>
          <a:lstStyle/>
          <a:p>
            <a:r>
              <a:rPr lang="en-US" dirty="0"/>
              <a:t>These factors, </a:t>
            </a:r>
            <a:r>
              <a:rPr lang="en-US" dirty="0" smtClean="0"/>
              <a:t>in </a:t>
            </a:r>
            <a:r>
              <a:rPr lang="en-US" dirty="0"/>
              <a:t>turn, are dependent on the instruction </a:t>
            </a:r>
            <a:r>
              <a:rPr lang="en-US" dirty="0" smtClean="0"/>
              <a:t>set</a:t>
            </a:r>
            <a:r>
              <a:rPr lang="tr-TR" dirty="0" smtClean="0"/>
              <a:t> </a:t>
            </a:r>
            <a:r>
              <a:rPr lang="en-US" dirty="0" smtClean="0"/>
              <a:t>architecture </a:t>
            </a:r>
            <a:r>
              <a:rPr lang="en-US" dirty="0"/>
              <a:t>and on the </a:t>
            </a:r>
            <a:r>
              <a:rPr lang="en-US" dirty="0" smtClean="0"/>
              <a:t>application</a:t>
            </a:r>
            <a:r>
              <a:rPr lang="tr-TR" dirty="0" smtClean="0"/>
              <a:t>.</a:t>
            </a:r>
            <a:endParaRPr lang="en-US" dirty="0"/>
          </a:p>
        </p:txBody>
      </p:sp>
    </p:spTree>
    <p:extLst>
      <p:ext uri="{BB962C8B-B14F-4D97-AF65-F5344CB8AC3E}">
        <p14:creationId xmlns:p14="http://schemas.microsoft.com/office/powerpoint/2010/main" val="219991356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25</a:t>
            </a:fld>
            <a:endParaRPr kumimoji="0" lang="en-US"/>
          </a:p>
        </p:txBody>
      </p:sp>
      <p:sp>
        <p:nvSpPr>
          <p:cNvPr id="4" name="Rectangle 3"/>
          <p:cNvSpPr/>
          <p:nvPr/>
        </p:nvSpPr>
        <p:spPr>
          <a:xfrm>
            <a:off x="137008" y="188640"/>
            <a:ext cx="8496944" cy="5109091"/>
          </a:xfrm>
          <a:prstGeom prst="rect">
            <a:avLst/>
          </a:prstGeom>
        </p:spPr>
        <p:txBody>
          <a:bodyPr wrap="square">
            <a:spAutoFit/>
          </a:bodyPr>
          <a:lstStyle/>
          <a:p>
            <a:pPr algn="just"/>
            <a:r>
              <a:rPr lang="en-US" sz="3200" b="1" i="1" dirty="0">
                <a:solidFill>
                  <a:srgbClr val="FF0000"/>
                </a:solidFill>
              </a:rPr>
              <a:t>Machine parallelism </a:t>
            </a:r>
            <a:endParaRPr lang="tr-TR" sz="3200" b="1" i="1" dirty="0" smtClean="0">
              <a:solidFill>
                <a:srgbClr val="FF0000"/>
              </a:solidFill>
            </a:endParaRPr>
          </a:p>
          <a:p>
            <a:pPr algn="just">
              <a:lnSpc>
                <a:spcPct val="150000"/>
              </a:lnSpc>
            </a:pPr>
            <a:r>
              <a:rPr lang="tr-TR" sz="2800" dirty="0" smtClean="0"/>
              <a:t>It </a:t>
            </a:r>
            <a:r>
              <a:rPr lang="en-US" sz="2800" dirty="0" smtClean="0"/>
              <a:t>is </a:t>
            </a:r>
            <a:r>
              <a:rPr lang="en-US" sz="2800" dirty="0"/>
              <a:t>a measure of the ability of the processor to take </a:t>
            </a:r>
            <a:r>
              <a:rPr lang="en-US" sz="2800" dirty="0" smtClean="0"/>
              <a:t>advantage </a:t>
            </a:r>
            <a:r>
              <a:rPr lang="en-US" sz="2800" dirty="0"/>
              <a:t>of instruction-level parallelism. Machine parallelism is </a:t>
            </a:r>
            <a:r>
              <a:rPr lang="en-US" sz="2800" b="1" u="sng" dirty="0">
                <a:solidFill>
                  <a:srgbClr val="FF0000"/>
                </a:solidFill>
              </a:rPr>
              <a:t>determined by the </a:t>
            </a:r>
            <a:r>
              <a:rPr lang="en-US" sz="2800" b="1" u="sng" dirty="0" smtClean="0">
                <a:solidFill>
                  <a:srgbClr val="FF0000"/>
                </a:solidFill>
              </a:rPr>
              <a:t>number </a:t>
            </a:r>
            <a:r>
              <a:rPr lang="en-US" sz="2800" b="1" u="sng" dirty="0">
                <a:solidFill>
                  <a:srgbClr val="FF0000"/>
                </a:solidFill>
              </a:rPr>
              <a:t>of instructions that can be fetched and executed at the same time </a:t>
            </a:r>
            <a:r>
              <a:rPr lang="en-US" sz="2800" dirty="0"/>
              <a:t>(the number </a:t>
            </a:r>
            <a:r>
              <a:rPr lang="en-US" sz="2800" dirty="0" smtClean="0"/>
              <a:t>of </a:t>
            </a:r>
            <a:r>
              <a:rPr lang="en-US" sz="2800" dirty="0"/>
              <a:t>parallel pipelines) and </a:t>
            </a:r>
            <a:r>
              <a:rPr lang="en-US" sz="2800" b="1" u="sng" dirty="0">
                <a:solidFill>
                  <a:srgbClr val="FF0000"/>
                </a:solidFill>
              </a:rPr>
              <a:t>by the speed and sophistication of the mechanisms that </a:t>
            </a:r>
            <a:r>
              <a:rPr lang="en-US" sz="2800" b="1" u="sng" dirty="0" smtClean="0">
                <a:solidFill>
                  <a:srgbClr val="FF0000"/>
                </a:solidFill>
              </a:rPr>
              <a:t>the </a:t>
            </a:r>
            <a:r>
              <a:rPr lang="en-US" sz="2800" b="1" u="sng" dirty="0">
                <a:solidFill>
                  <a:srgbClr val="FF0000"/>
                </a:solidFill>
              </a:rPr>
              <a:t>processor</a:t>
            </a:r>
            <a:r>
              <a:rPr lang="en-US" sz="2800" dirty="0"/>
              <a:t> uses to find independent instructions</a:t>
            </a:r>
          </a:p>
        </p:txBody>
      </p:sp>
    </p:spTree>
    <p:extLst>
      <p:ext uri="{BB962C8B-B14F-4D97-AF65-F5344CB8AC3E}">
        <p14:creationId xmlns:p14="http://schemas.microsoft.com/office/powerpoint/2010/main" val="167017321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pPr algn="just"/>
            <a:r>
              <a:rPr lang="en-US" dirty="0"/>
              <a:t>Both </a:t>
            </a:r>
            <a:r>
              <a:rPr lang="en-US" dirty="0">
                <a:solidFill>
                  <a:srgbClr val="00B050"/>
                </a:solidFill>
              </a:rPr>
              <a:t>instruction-level</a:t>
            </a:r>
            <a:r>
              <a:rPr lang="en-US" dirty="0"/>
              <a:t> and </a:t>
            </a:r>
            <a:r>
              <a:rPr lang="en-US" dirty="0">
                <a:solidFill>
                  <a:srgbClr val="0070C0"/>
                </a:solidFill>
              </a:rPr>
              <a:t>machine parallelism </a:t>
            </a:r>
            <a:r>
              <a:rPr lang="en-US" dirty="0"/>
              <a:t>are important factors </a:t>
            </a:r>
            <a:r>
              <a:rPr lang="en-US" dirty="0">
                <a:solidFill>
                  <a:srgbClr val="FF0000"/>
                </a:solidFill>
              </a:rPr>
              <a:t>in enhancing performance</a:t>
            </a:r>
            <a:r>
              <a:rPr lang="en-US" dirty="0" smtClean="0"/>
              <a:t>.</a:t>
            </a:r>
          </a:p>
          <a:p>
            <a:pPr marL="109728" indent="0" algn="just">
              <a:buNone/>
            </a:pPr>
            <a:r>
              <a:rPr lang="en-US" dirty="0" smtClean="0"/>
              <a:t> </a:t>
            </a:r>
          </a:p>
          <a:p>
            <a:pPr algn="just"/>
            <a:r>
              <a:rPr lang="en-US" dirty="0" smtClean="0"/>
              <a:t>The </a:t>
            </a:r>
            <a:r>
              <a:rPr lang="en-US" dirty="0"/>
              <a:t>use of a </a:t>
            </a:r>
            <a:r>
              <a:rPr lang="en-US" dirty="0">
                <a:solidFill>
                  <a:srgbClr val="0070C0"/>
                </a:solidFill>
              </a:rPr>
              <a:t>fixed-length </a:t>
            </a:r>
            <a:r>
              <a:rPr lang="en-US" dirty="0" smtClean="0">
                <a:solidFill>
                  <a:srgbClr val="0070C0"/>
                </a:solidFill>
              </a:rPr>
              <a:t>instruction </a:t>
            </a:r>
            <a:r>
              <a:rPr lang="en-US" dirty="0" smtClean="0"/>
              <a:t>set </a:t>
            </a:r>
            <a:r>
              <a:rPr lang="en-US" dirty="0"/>
              <a:t>architecture, as in a RISC, </a:t>
            </a:r>
            <a:r>
              <a:rPr lang="en-US" dirty="0">
                <a:solidFill>
                  <a:srgbClr val="FF0000"/>
                </a:solidFill>
              </a:rPr>
              <a:t>enhances instruction-level parallelism. </a:t>
            </a:r>
            <a:endParaRPr lang="en-US" dirty="0" smtClean="0">
              <a:solidFill>
                <a:srgbClr val="FF0000"/>
              </a:solidFill>
            </a:endParaRPr>
          </a:p>
          <a:p>
            <a:pPr algn="just"/>
            <a:r>
              <a:rPr lang="en-US" dirty="0" smtClean="0"/>
              <a:t>On </a:t>
            </a:r>
            <a:r>
              <a:rPr lang="en-US" dirty="0"/>
              <a:t>the </a:t>
            </a:r>
            <a:r>
              <a:rPr lang="en-US" dirty="0" smtClean="0"/>
              <a:t>other hand</a:t>
            </a:r>
            <a:r>
              <a:rPr lang="en-US" dirty="0"/>
              <a:t>, limited machine parallelism will limit performance no matter what the </a:t>
            </a:r>
            <a:r>
              <a:rPr lang="en-US" dirty="0" smtClean="0"/>
              <a:t>nature of </a:t>
            </a:r>
            <a:r>
              <a:rPr lang="en-US" dirty="0"/>
              <a:t>the program.</a:t>
            </a:r>
            <a:endParaRPr lang="en-GB" dirty="0"/>
          </a:p>
        </p:txBody>
      </p:sp>
      <p:sp>
        <p:nvSpPr>
          <p:cNvPr id="15362"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Design Issues</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26</a:t>
            </a:fld>
            <a:endParaRPr kumimoji="0" lang="en-US"/>
          </a:p>
        </p:txBody>
      </p:sp>
    </p:spTree>
    <p:extLst>
      <p:ext uri="{BB962C8B-B14F-4D97-AF65-F5344CB8AC3E}">
        <p14:creationId xmlns:p14="http://schemas.microsoft.com/office/powerpoint/2010/main" val="3748473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GB" sz="3600" dirty="0">
                <a:solidFill>
                  <a:srgbClr val="FF0000"/>
                </a:solidFill>
                <a:effectLst>
                  <a:outerShdw blurRad="38100" dist="38100" dir="2700000" algn="tl">
                    <a:srgbClr val="000000">
                      <a:alpha val="43137"/>
                    </a:srgbClr>
                  </a:outerShdw>
                </a:effectLst>
              </a:rPr>
              <a:t>Instruction Issue Policy</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27</a:t>
            </a:fld>
            <a:endParaRPr kumimoji="0" lang="en-US"/>
          </a:p>
        </p:txBody>
      </p:sp>
      <p:sp>
        <p:nvSpPr>
          <p:cNvPr id="4" name="Rectangle 3"/>
          <p:cNvSpPr/>
          <p:nvPr/>
        </p:nvSpPr>
        <p:spPr>
          <a:xfrm>
            <a:off x="457200" y="1549529"/>
            <a:ext cx="8395752" cy="5078313"/>
          </a:xfrm>
          <a:prstGeom prst="rect">
            <a:avLst/>
          </a:prstGeom>
        </p:spPr>
        <p:txBody>
          <a:bodyPr wrap="square">
            <a:spAutoFit/>
          </a:bodyPr>
          <a:lstStyle/>
          <a:p>
            <a:pPr algn="just">
              <a:lnSpc>
                <a:spcPct val="150000"/>
              </a:lnSpc>
            </a:pPr>
            <a:r>
              <a:rPr lang="en-US" dirty="0"/>
              <a:t>Machine parallelism is not simply a matter of having multiple </a:t>
            </a:r>
          </a:p>
          <a:p>
            <a:pPr algn="just">
              <a:lnSpc>
                <a:spcPct val="150000"/>
              </a:lnSpc>
            </a:pPr>
            <a:r>
              <a:rPr lang="en-US" dirty="0"/>
              <a:t>instances of each pipeline stage. The processor must also be able to identify instruction-level parallelism and orchestrate the fetching, decoding, and execution of instructions in parallel. </a:t>
            </a:r>
            <a:endParaRPr lang="tr-TR" dirty="0" smtClean="0"/>
          </a:p>
          <a:p>
            <a:pPr algn="just">
              <a:lnSpc>
                <a:spcPct val="150000"/>
              </a:lnSpc>
            </a:pPr>
            <a:r>
              <a:rPr lang="tr-TR" dirty="0">
                <a:solidFill>
                  <a:srgbClr val="FF0000"/>
                </a:solidFill>
              </a:rPr>
              <a:t>I</a:t>
            </a:r>
            <a:r>
              <a:rPr lang="en-US" dirty="0" err="1">
                <a:solidFill>
                  <a:srgbClr val="FF0000"/>
                </a:solidFill>
              </a:rPr>
              <a:t>nstruction</a:t>
            </a:r>
            <a:r>
              <a:rPr lang="en-US" dirty="0">
                <a:solidFill>
                  <a:srgbClr val="FF0000"/>
                </a:solidFill>
              </a:rPr>
              <a:t> issue  </a:t>
            </a:r>
            <a:r>
              <a:rPr lang="en-US" dirty="0"/>
              <a:t>refer to the process of initiating instruction execution in the processor’s functional units and the term </a:t>
            </a:r>
            <a:r>
              <a:rPr lang="en-US" dirty="0">
                <a:solidFill>
                  <a:srgbClr val="FF0000"/>
                </a:solidFill>
              </a:rPr>
              <a:t>instruction issue </a:t>
            </a:r>
            <a:r>
              <a:rPr lang="en-US" dirty="0" smtClean="0">
                <a:solidFill>
                  <a:srgbClr val="FF0000"/>
                </a:solidFill>
              </a:rPr>
              <a:t>policy</a:t>
            </a:r>
            <a:r>
              <a:rPr lang="tr-TR" dirty="0" smtClean="0">
                <a:solidFill>
                  <a:srgbClr val="FF0000"/>
                </a:solidFill>
              </a:rPr>
              <a:t> </a:t>
            </a:r>
            <a:r>
              <a:rPr lang="en-US" dirty="0" smtClean="0"/>
              <a:t>refer </a:t>
            </a:r>
            <a:r>
              <a:rPr lang="en-US" dirty="0"/>
              <a:t>to the protocol used to issue instructions. </a:t>
            </a:r>
            <a:endParaRPr lang="tr-TR" dirty="0"/>
          </a:p>
          <a:p>
            <a:pPr algn="just">
              <a:lnSpc>
                <a:spcPct val="150000"/>
              </a:lnSpc>
            </a:pPr>
            <a:endParaRPr lang="en-US" dirty="0"/>
          </a:p>
        </p:txBody>
      </p:sp>
    </p:spTree>
    <p:extLst>
      <p:ext uri="{BB962C8B-B14F-4D97-AF65-F5344CB8AC3E}">
        <p14:creationId xmlns:p14="http://schemas.microsoft.com/office/powerpoint/2010/main" val="1633101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28</a:t>
            </a:fld>
            <a:endParaRPr kumimoji="0" lang="en-US"/>
          </a:p>
        </p:txBody>
      </p:sp>
      <p:sp>
        <p:nvSpPr>
          <p:cNvPr id="3" name="Rectangle 2"/>
          <p:cNvSpPr/>
          <p:nvPr/>
        </p:nvSpPr>
        <p:spPr>
          <a:xfrm>
            <a:off x="178" y="116632"/>
            <a:ext cx="8856984" cy="3970318"/>
          </a:xfrm>
          <a:prstGeom prst="rect">
            <a:avLst/>
          </a:prstGeom>
        </p:spPr>
        <p:txBody>
          <a:bodyPr wrap="square">
            <a:spAutoFit/>
          </a:bodyPr>
          <a:lstStyle/>
          <a:p>
            <a:pPr algn="just">
              <a:lnSpc>
                <a:spcPct val="150000"/>
              </a:lnSpc>
            </a:pPr>
            <a:r>
              <a:rPr lang="en-US" dirty="0" smtClean="0"/>
              <a:t>In general</a:t>
            </a:r>
            <a:r>
              <a:rPr lang="en-US" dirty="0"/>
              <a:t>, we can say that </a:t>
            </a:r>
            <a:r>
              <a:rPr lang="en-US" dirty="0">
                <a:solidFill>
                  <a:srgbClr val="FF0000"/>
                </a:solidFill>
              </a:rPr>
              <a:t>instruction issue occurs</a:t>
            </a:r>
            <a:r>
              <a:rPr lang="en-US" dirty="0"/>
              <a:t> when instruction moves from the </a:t>
            </a:r>
            <a:r>
              <a:rPr lang="en-US" b="1" dirty="0" smtClean="0">
                <a:solidFill>
                  <a:srgbClr val="00B050"/>
                </a:solidFill>
              </a:rPr>
              <a:t>decode </a:t>
            </a:r>
            <a:r>
              <a:rPr lang="en-US" b="1" dirty="0">
                <a:solidFill>
                  <a:srgbClr val="00B050"/>
                </a:solidFill>
              </a:rPr>
              <a:t>stage of the pipeline to the first execute stage of the </a:t>
            </a:r>
            <a:r>
              <a:rPr lang="en-US" b="1" dirty="0" smtClean="0">
                <a:solidFill>
                  <a:srgbClr val="00B050"/>
                </a:solidFill>
              </a:rPr>
              <a:t>pipeline</a:t>
            </a:r>
            <a:r>
              <a:rPr lang="tr-TR" b="1" dirty="0" smtClean="0">
                <a:solidFill>
                  <a:srgbClr val="00B050"/>
                </a:solidFill>
              </a:rPr>
              <a:t>. </a:t>
            </a:r>
          </a:p>
          <a:p>
            <a:pPr algn="just">
              <a:lnSpc>
                <a:spcPct val="150000"/>
              </a:lnSpc>
            </a:pPr>
            <a:r>
              <a:rPr lang="en-US" dirty="0"/>
              <a:t>The processor is trying to look ahead of the current point of execution to locate instructions that can be brought into the pipeline and executed.</a:t>
            </a:r>
          </a:p>
          <a:p>
            <a:pPr algn="just">
              <a:lnSpc>
                <a:spcPct val="150000"/>
              </a:lnSpc>
            </a:pPr>
            <a:endParaRPr lang="en-US" dirty="0"/>
          </a:p>
        </p:txBody>
      </p:sp>
      <p:sp>
        <p:nvSpPr>
          <p:cNvPr id="5" name="Rectangle 4"/>
          <p:cNvSpPr/>
          <p:nvPr/>
        </p:nvSpPr>
        <p:spPr>
          <a:xfrm>
            <a:off x="178" y="3429000"/>
            <a:ext cx="8856984" cy="2308324"/>
          </a:xfrm>
          <a:prstGeom prst="rect">
            <a:avLst/>
          </a:prstGeom>
        </p:spPr>
        <p:txBody>
          <a:bodyPr wrap="square">
            <a:spAutoFit/>
          </a:bodyPr>
          <a:lstStyle/>
          <a:p>
            <a:r>
              <a:rPr lang="en-GB" b="1" i="1" dirty="0" smtClean="0">
                <a:solidFill>
                  <a:srgbClr val="FF0000"/>
                </a:solidFill>
              </a:rPr>
              <a:t>Three </a:t>
            </a:r>
            <a:r>
              <a:rPr lang="en-GB" b="1" i="1" dirty="0">
                <a:solidFill>
                  <a:srgbClr val="FF0000"/>
                </a:solidFill>
              </a:rPr>
              <a:t>types of orderings are </a:t>
            </a:r>
            <a:r>
              <a:rPr lang="en-GB" b="1" i="1" dirty="0" smtClean="0">
                <a:solidFill>
                  <a:srgbClr val="FF0000"/>
                </a:solidFill>
              </a:rPr>
              <a:t>important</a:t>
            </a:r>
            <a:r>
              <a:rPr lang="tr-TR" b="1" i="1" dirty="0" smtClean="0">
                <a:solidFill>
                  <a:srgbClr val="FF0000"/>
                </a:solidFill>
              </a:rPr>
              <a:t> </a:t>
            </a:r>
            <a:r>
              <a:rPr lang="en-GB" dirty="0" smtClean="0"/>
              <a:t>:</a:t>
            </a:r>
            <a:endParaRPr lang="tr-TR" dirty="0" smtClean="0"/>
          </a:p>
          <a:p>
            <a:endParaRPr lang="tr-TR" dirty="0" smtClean="0"/>
          </a:p>
          <a:p>
            <a:pPr marL="514350" indent="-514350">
              <a:buAutoNum type="romanLcParenBoth"/>
            </a:pPr>
            <a:r>
              <a:rPr lang="en-GB" dirty="0" smtClean="0"/>
              <a:t>The </a:t>
            </a:r>
            <a:r>
              <a:rPr lang="en-GB" dirty="0">
                <a:solidFill>
                  <a:srgbClr val="FF0000"/>
                </a:solidFill>
              </a:rPr>
              <a:t>order </a:t>
            </a:r>
            <a:r>
              <a:rPr lang="en-GB" dirty="0"/>
              <a:t>in which </a:t>
            </a:r>
            <a:r>
              <a:rPr lang="en-GB" dirty="0">
                <a:solidFill>
                  <a:srgbClr val="FF0000"/>
                </a:solidFill>
              </a:rPr>
              <a:t>instructions are </a:t>
            </a:r>
            <a:r>
              <a:rPr lang="en-GB" dirty="0" smtClean="0">
                <a:solidFill>
                  <a:srgbClr val="FF0000"/>
                </a:solidFill>
              </a:rPr>
              <a:t>fetched</a:t>
            </a:r>
            <a:endParaRPr lang="tr-TR" dirty="0" smtClean="0">
              <a:solidFill>
                <a:srgbClr val="FF0000"/>
              </a:solidFill>
            </a:endParaRPr>
          </a:p>
          <a:p>
            <a:pPr marL="514350" indent="-514350">
              <a:buAutoNum type="romanLcParenBoth"/>
            </a:pPr>
            <a:r>
              <a:rPr lang="en-GB" dirty="0" smtClean="0"/>
              <a:t>The </a:t>
            </a:r>
            <a:r>
              <a:rPr lang="en-GB" dirty="0">
                <a:solidFill>
                  <a:srgbClr val="FF0000"/>
                </a:solidFill>
              </a:rPr>
              <a:t>order</a:t>
            </a:r>
            <a:r>
              <a:rPr lang="en-GB" dirty="0"/>
              <a:t> in which </a:t>
            </a:r>
            <a:r>
              <a:rPr lang="en-GB" dirty="0">
                <a:solidFill>
                  <a:srgbClr val="FF0000"/>
                </a:solidFill>
              </a:rPr>
              <a:t>instructions are </a:t>
            </a:r>
            <a:r>
              <a:rPr lang="en-GB" dirty="0" smtClean="0">
                <a:solidFill>
                  <a:srgbClr val="FF0000"/>
                </a:solidFill>
              </a:rPr>
              <a:t>executed</a:t>
            </a:r>
            <a:endParaRPr lang="tr-TR" dirty="0" smtClean="0">
              <a:solidFill>
                <a:srgbClr val="FF0000"/>
              </a:solidFill>
            </a:endParaRPr>
          </a:p>
          <a:p>
            <a:pPr marL="514350" indent="-514350">
              <a:buAutoNum type="romanLcParenBoth"/>
            </a:pPr>
            <a:r>
              <a:rPr lang="en-GB" dirty="0" smtClean="0"/>
              <a:t>The </a:t>
            </a:r>
            <a:r>
              <a:rPr lang="en-GB" dirty="0">
                <a:solidFill>
                  <a:srgbClr val="FF0000"/>
                </a:solidFill>
              </a:rPr>
              <a:t>order</a:t>
            </a:r>
            <a:r>
              <a:rPr lang="en-GB" dirty="0"/>
              <a:t> in which instructions update the </a:t>
            </a:r>
            <a:r>
              <a:rPr lang="en-GB" dirty="0">
                <a:solidFill>
                  <a:srgbClr val="FF0000"/>
                </a:solidFill>
              </a:rPr>
              <a:t>contents of register and memory locations</a:t>
            </a:r>
          </a:p>
        </p:txBody>
      </p:sp>
    </p:spTree>
    <p:extLst>
      <p:ext uri="{BB962C8B-B14F-4D97-AF65-F5344CB8AC3E}">
        <p14:creationId xmlns:p14="http://schemas.microsoft.com/office/powerpoint/2010/main" val="229223501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29</a:t>
            </a:fld>
            <a:endParaRPr kumimoji="0" lang="en-US"/>
          </a:p>
        </p:txBody>
      </p:sp>
      <p:sp>
        <p:nvSpPr>
          <p:cNvPr id="3" name="Rectangle 2"/>
          <p:cNvSpPr/>
          <p:nvPr/>
        </p:nvSpPr>
        <p:spPr>
          <a:xfrm>
            <a:off x="182880" y="476672"/>
            <a:ext cx="8647272" cy="1754326"/>
          </a:xfrm>
          <a:prstGeom prst="rect">
            <a:avLst/>
          </a:prstGeom>
        </p:spPr>
        <p:txBody>
          <a:bodyPr wrap="square">
            <a:spAutoFit/>
          </a:bodyPr>
          <a:lstStyle/>
          <a:p>
            <a:pPr algn="just">
              <a:lnSpc>
                <a:spcPct val="150000"/>
              </a:lnSpc>
            </a:pPr>
            <a:r>
              <a:rPr lang="en-US" dirty="0"/>
              <a:t>To optimize utilization of the various pipeline </a:t>
            </a:r>
            <a:r>
              <a:rPr lang="en-US" dirty="0" smtClean="0"/>
              <a:t>elements</a:t>
            </a:r>
            <a:r>
              <a:rPr lang="en-US" dirty="0"/>
              <a:t>, the processor will need to </a:t>
            </a:r>
            <a:r>
              <a:rPr lang="en-US" dirty="0">
                <a:solidFill>
                  <a:srgbClr val="FF0000"/>
                </a:solidFill>
              </a:rPr>
              <a:t>alter one or more of these orderings with respect </a:t>
            </a:r>
            <a:r>
              <a:rPr lang="en-US" dirty="0" smtClean="0">
                <a:solidFill>
                  <a:srgbClr val="FF0000"/>
                </a:solidFill>
              </a:rPr>
              <a:t>to </a:t>
            </a:r>
            <a:r>
              <a:rPr lang="en-US" dirty="0">
                <a:solidFill>
                  <a:srgbClr val="FF0000"/>
                </a:solidFill>
              </a:rPr>
              <a:t>the ordering to be found in a strict sequential execution</a:t>
            </a:r>
            <a:r>
              <a:rPr lang="en-US" dirty="0"/>
              <a:t>.</a:t>
            </a:r>
          </a:p>
        </p:txBody>
      </p:sp>
      <p:sp>
        <p:nvSpPr>
          <p:cNvPr id="4" name="Rectangle 3"/>
          <p:cNvSpPr/>
          <p:nvPr/>
        </p:nvSpPr>
        <p:spPr>
          <a:xfrm>
            <a:off x="197447" y="2348880"/>
            <a:ext cx="8362608" cy="1754326"/>
          </a:xfrm>
          <a:prstGeom prst="rect">
            <a:avLst/>
          </a:prstGeom>
        </p:spPr>
        <p:txBody>
          <a:bodyPr wrap="square">
            <a:spAutoFit/>
          </a:bodyPr>
          <a:lstStyle/>
          <a:p>
            <a:pPr algn="just">
              <a:lnSpc>
                <a:spcPct val="150000"/>
              </a:lnSpc>
            </a:pPr>
            <a:r>
              <a:rPr lang="en-US" dirty="0"/>
              <a:t>The one constraint on </a:t>
            </a:r>
            <a:r>
              <a:rPr lang="en-US" dirty="0" smtClean="0"/>
              <a:t>the </a:t>
            </a:r>
            <a:r>
              <a:rPr lang="en-US" dirty="0"/>
              <a:t>processor is that the result must be correct. Thus, the processor must </a:t>
            </a:r>
            <a:r>
              <a:rPr lang="en-US" dirty="0" smtClean="0">
                <a:solidFill>
                  <a:srgbClr val="FF0000"/>
                </a:solidFill>
              </a:rPr>
              <a:t>accommodate </a:t>
            </a:r>
            <a:r>
              <a:rPr lang="en-US" dirty="0">
                <a:solidFill>
                  <a:srgbClr val="FF0000"/>
                </a:solidFill>
              </a:rPr>
              <a:t>the various dependencies and conflicts discussed </a:t>
            </a:r>
            <a:r>
              <a:rPr lang="en-US" dirty="0" smtClean="0">
                <a:solidFill>
                  <a:srgbClr val="FF0000"/>
                </a:solidFill>
              </a:rPr>
              <a:t>earlier</a:t>
            </a:r>
            <a:r>
              <a:rPr lang="tr-TR"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85870760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a:t>
            </a:fld>
            <a:endParaRPr kumimoji="0" lang="en-US"/>
          </a:p>
        </p:txBody>
      </p:sp>
      <p:sp>
        <p:nvSpPr>
          <p:cNvPr id="3" name="Rectangle 4"/>
          <p:cNvSpPr txBox="1">
            <a:spLocks noChangeArrowheads="1"/>
          </p:cNvSpPr>
          <p:nvPr/>
        </p:nvSpPr>
        <p:spPr>
          <a:xfrm>
            <a:off x="300064" y="188640"/>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tr-TR" dirty="0" smtClean="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Introduction</a:t>
            </a:r>
            <a:endParaRPr lang="en-US"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300064" y="1124744"/>
            <a:ext cx="8712968" cy="2308324"/>
          </a:xfrm>
          <a:prstGeom prst="rect">
            <a:avLst/>
          </a:prstGeom>
        </p:spPr>
        <p:txBody>
          <a:bodyPr wrap="square">
            <a:spAutoFit/>
          </a:bodyPr>
          <a:lstStyle/>
          <a:p>
            <a:pPr>
              <a:lnSpc>
                <a:spcPct val="150000"/>
              </a:lnSpc>
            </a:pPr>
            <a:r>
              <a:rPr lang="en-US" dirty="0"/>
              <a:t>A superscalar implementation of a processor architecture is one in which </a:t>
            </a:r>
            <a:r>
              <a:rPr lang="en-US" b="1" i="1" dirty="0">
                <a:solidFill>
                  <a:srgbClr val="FF0000"/>
                </a:solidFill>
              </a:rPr>
              <a:t>common instructions</a:t>
            </a:r>
            <a:r>
              <a:rPr lang="en-US" dirty="0" smtClean="0"/>
              <a:t>—</a:t>
            </a:r>
            <a:r>
              <a:rPr lang="tr-TR" dirty="0" smtClean="0"/>
              <a:t>(</a:t>
            </a:r>
            <a:r>
              <a:rPr lang="en-US" dirty="0" smtClean="0">
                <a:solidFill>
                  <a:srgbClr val="0070C0"/>
                </a:solidFill>
              </a:rPr>
              <a:t>integer </a:t>
            </a:r>
            <a:r>
              <a:rPr lang="en-US" dirty="0">
                <a:solidFill>
                  <a:srgbClr val="0070C0"/>
                </a:solidFill>
              </a:rPr>
              <a:t>and floating-point arithmetic, loads, stores, and conditional </a:t>
            </a:r>
            <a:r>
              <a:rPr lang="en-US" dirty="0" smtClean="0">
                <a:solidFill>
                  <a:srgbClr val="0070C0"/>
                </a:solidFill>
              </a:rPr>
              <a:t>branches</a:t>
            </a:r>
            <a:r>
              <a:rPr lang="tr-TR" dirty="0" smtClean="0"/>
              <a:t>)</a:t>
            </a:r>
            <a:r>
              <a:rPr lang="en-US" dirty="0" smtClean="0"/>
              <a:t>—</a:t>
            </a:r>
            <a:r>
              <a:rPr lang="en-US" dirty="0"/>
              <a:t>can be initiated </a:t>
            </a:r>
            <a:r>
              <a:rPr lang="en-US" dirty="0">
                <a:solidFill>
                  <a:srgbClr val="FF0000"/>
                </a:solidFill>
              </a:rPr>
              <a:t>simultaneously</a:t>
            </a:r>
            <a:r>
              <a:rPr lang="en-US" dirty="0"/>
              <a:t> and </a:t>
            </a:r>
            <a:r>
              <a:rPr lang="en-US" dirty="0">
                <a:solidFill>
                  <a:srgbClr val="FF0000"/>
                </a:solidFill>
              </a:rPr>
              <a:t>executed independently</a:t>
            </a:r>
          </a:p>
        </p:txBody>
      </p:sp>
      <p:sp>
        <p:nvSpPr>
          <p:cNvPr id="5" name="Rectangle 4"/>
          <p:cNvSpPr/>
          <p:nvPr/>
        </p:nvSpPr>
        <p:spPr>
          <a:xfrm>
            <a:off x="300064" y="3717032"/>
            <a:ext cx="8347208" cy="1938992"/>
          </a:xfrm>
          <a:prstGeom prst="rect">
            <a:avLst/>
          </a:prstGeom>
        </p:spPr>
        <p:txBody>
          <a:bodyPr wrap="square">
            <a:spAutoFit/>
          </a:bodyPr>
          <a:lstStyle/>
          <a:p>
            <a:pPr>
              <a:lnSpc>
                <a:spcPct val="150000"/>
              </a:lnSpc>
            </a:pPr>
            <a:r>
              <a:rPr lang="tr-TR" dirty="0" smtClean="0"/>
              <a:t>T</a:t>
            </a:r>
            <a:r>
              <a:rPr lang="en-US" dirty="0" smtClean="0"/>
              <a:t>he </a:t>
            </a:r>
            <a:r>
              <a:rPr lang="en-US" dirty="0"/>
              <a:t>superscalar approach </a:t>
            </a:r>
            <a:r>
              <a:rPr lang="en-US" dirty="0">
                <a:solidFill>
                  <a:srgbClr val="FF0000"/>
                </a:solidFill>
              </a:rPr>
              <a:t>can be used on </a:t>
            </a:r>
            <a:r>
              <a:rPr lang="en-US" dirty="0" smtClean="0">
                <a:solidFill>
                  <a:srgbClr val="FF0000"/>
                </a:solidFill>
              </a:rPr>
              <a:t>either </a:t>
            </a:r>
            <a:r>
              <a:rPr lang="en-US" dirty="0">
                <a:solidFill>
                  <a:srgbClr val="FF0000"/>
                </a:solidFill>
              </a:rPr>
              <a:t>a RISC or CISC architecture</a:t>
            </a:r>
            <a:r>
              <a:rPr lang="en-US" dirty="0" smtClean="0">
                <a:solidFill>
                  <a:srgbClr val="FF0000"/>
                </a:solidFill>
              </a:rPr>
              <a:t>.</a:t>
            </a:r>
            <a:endParaRPr lang="tr-TR" dirty="0" smtClean="0">
              <a:solidFill>
                <a:srgbClr val="FF0000"/>
              </a:solidFill>
            </a:endParaRPr>
          </a:p>
          <a:p>
            <a:endParaRPr lang="tr-TR" dirty="0"/>
          </a:p>
          <a:p>
            <a:r>
              <a:rPr lang="tr-TR" dirty="0" smtClean="0"/>
              <a:t>It is more </a:t>
            </a:r>
            <a:r>
              <a:rPr lang="tr-TR" dirty="0" smtClean="0">
                <a:solidFill>
                  <a:srgbClr val="FF0000"/>
                </a:solidFill>
              </a:rPr>
              <a:t>appropriate to use in RISC architecture</a:t>
            </a:r>
            <a:r>
              <a:rPr lang="tr-TR" dirty="0" smtClean="0"/>
              <a:t>.</a:t>
            </a:r>
            <a:endParaRPr lang="en-US" dirty="0"/>
          </a:p>
        </p:txBody>
      </p:sp>
    </p:spTree>
    <p:extLst>
      <p:ext uri="{BB962C8B-B14F-4D97-AF65-F5344CB8AC3E}">
        <p14:creationId xmlns:p14="http://schemas.microsoft.com/office/powerpoint/2010/main" val="3292658529"/>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marL="228600" lvl="1">
              <a:spcBef>
                <a:spcPts val="2000"/>
              </a:spcBef>
              <a:buClr>
                <a:schemeClr val="accent1"/>
              </a:buClr>
            </a:pPr>
            <a:endParaRPr lang="en-GB" sz="2700" dirty="0" smtClean="0"/>
          </a:p>
          <a:p>
            <a:pPr marL="228600" lvl="1">
              <a:lnSpc>
                <a:spcPct val="150000"/>
              </a:lnSpc>
              <a:spcBef>
                <a:spcPts val="2000"/>
              </a:spcBef>
              <a:buClr>
                <a:schemeClr val="accent1"/>
              </a:buClr>
            </a:pPr>
            <a:r>
              <a:rPr lang="en-GB" sz="2700" dirty="0" smtClean="0"/>
              <a:t>Superscalar </a:t>
            </a:r>
            <a:r>
              <a:rPr lang="en-GB" sz="2700" dirty="0" smtClean="0">
                <a:solidFill>
                  <a:srgbClr val="FF0000"/>
                </a:solidFill>
              </a:rPr>
              <a:t>instruction issue policies </a:t>
            </a:r>
            <a:r>
              <a:rPr lang="en-GB" sz="2700" dirty="0" smtClean="0"/>
              <a:t>can be grouped into the following categories:</a:t>
            </a:r>
          </a:p>
          <a:p>
            <a:pPr lvl="1">
              <a:lnSpc>
                <a:spcPct val="150000"/>
              </a:lnSpc>
            </a:pPr>
            <a:r>
              <a:rPr lang="en-GB" sz="2400" dirty="0" smtClean="0">
                <a:solidFill>
                  <a:srgbClr val="FF0000"/>
                </a:solidFill>
              </a:rPr>
              <a:t>In-order issue </a:t>
            </a:r>
            <a:r>
              <a:rPr lang="en-GB" sz="2400" dirty="0" smtClean="0"/>
              <a:t>with </a:t>
            </a:r>
            <a:r>
              <a:rPr lang="en-GB" sz="2400" dirty="0" smtClean="0">
                <a:solidFill>
                  <a:srgbClr val="FF0000"/>
                </a:solidFill>
              </a:rPr>
              <a:t>in-order completion</a:t>
            </a:r>
          </a:p>
          <a:p>
            <a:pPr lvl="1">
              <a:lnSpc>
                <a:spcPct val="150000"/>
              </a:lnSpc>
            </a:pPr>
            <a:r>
              <a:rPr lang="en-GB" sz="2400" dirty="0" smtClean="0">
                <a:solidFill>
                  <a:srgbClr val="FF0000"/>
                </a:solidFill>
              </a:rPr>
              <a:t>In-order issue </a:t>
            </a:r>
            <a:r>
              <a:rPr lang="en-GB" sz="2400" dirty="0" smtClean="0"/>
              <a:t>with </a:t>
            </a:r>
            <a:r>
              <a:rPr lang="en-GB" sz="2400" dirty="0" smtClean="0">
                <a:solidFill>
                  <a:srgbClr val="FF0000"/>
                </a:solidFill>
              </a:rPr>
              <a:t>out-of-order completion</a:t>
            </a:r>
          </a:p>
          <a:p>
            <a:pPr lvl="1">
              <a:lnSpc>
                <a:spcPct val="150000"/>
              </a:lnSpc>
            </a:pPr>
            <a:r>
              <a:rPr lang="en-GB" sz="2400" dirty="0" smtClean="0">
                <a:solidFill>
                  <a:srgbClr val="FF0000"/>
                </a:solidFill>
              </a:rPr>
              <a:t>Out-of-order issue </a:t>
            </a:r>
            <a:r>
              <a:rPr lang="en-GB" sz="2400" dirty="0" smtClean="0"/>
              <a:t>with </a:t>
            </a:r>
            <a:r>
              <a:rPr lang="en-GB" sz="2400" dirty="0" smtClean="0">
                <a:solidFill>
                  <a:srgbClr val="FF0000"/>
                </a:solidFill>
              </a:rPr>
              <a:t>out-of-order completion</a:t>
            </a:r>
          </a:p>
        </p:txBody>
      </p:sp>
      <p:sp>
        <p:nvSpPr>
          <p:cNvPr id="16386" name="Rectangle 2"/>
          <p:cNvSpPr>
            <a:spLocks noGrp="1" noChangeArrowheads="1"/>
          </p:cNvSpPr>
          <p:nvPr>
            <p:ph type="title"/>
          </p:nvPr>
        </p:nvSpPr>
        <p:spPr/>
        <p:txBody>
          <a:bodyPr/>
          <a:lstStyle/>
          <a:p>
            <a:r>
              <a:rPr lang="en-GB" dirty="0">
                <a:effectLst>
                  <a:outerShdw blurRad="38100" dist="38100" dir="2700000" algn="tl">
                    <a:srgbClr val="000000">
                      <a:alpha val="43137"/>
                    </a:srgbClr>
                  </a:outerShdw>
                </a:effectLst>
              </a:rPr>
              <a:t>Instruction Issue Policy</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30</a:t>
            </a:fld>
            <a:endParaRPr kumimoji="0" lang="en-US"/>
          </a:p>
        </p:txBody>
      </p:sp>
    </p:spTree>
    <p:extLst>
      <p:ext uri="{BB962C8B-B14F-4D97-AF65-F5344CB8AC3E}">
        <p14:creationId xmlns:p14="http://schemas.microsoft.com/office/powerpoint/2010/main" val="184094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endParaRPr lang="en-US" dirty="0" smtClean="0"/>
          </a:p>
          <a:p>
            <a:pPr>
              <a:lnSpc>
                <a:spcPct val="150000"/>
              </a:lnSpc>
            </a:pPr>
            <a:r>
              <a:rPr lang="en-US" dirty="0" err="1" smtClean="0"/>
              <a:t>Th</a:t>
            </a:r>
            <a:r>
              <a:rPr lang="tr-TR" dirty="0" smtClean="0"/>
              <a:t>e simplest instruction</a:t>
            </a:r>
            <a:r>
              <a:rPr lang="en-US" dirty="0" smtClean="0"/>
              <a:t> issues</a:t>
            </a:r>
            <a:r>
              <a:rPr lang="tr-TR" dirty="0" smtClean="0"/>
              <a:t> </a:t>
            </a:r>
            <a:r>
              <a:rPr lang="en-US" dirty="0"/>
              <a:t>policy </a:t>
            </a:r>
            <a:r>
              <a:rPr lang="tr-TR" dirty="0" smtClean="0"/>
              <a:t>i</a:t>
            </a:r>
            <a:r>
              <a:rPr lang="en-US" dirty="0" smtClean="0"/>
              <a:t>s</a:t>
            </a:r>
            <a:r>
              <a:rPr lang="tr-TR" dirty="0" smtClean="0"/>
              <a:t> to issue instractions</a:t>
            </a:r>
            <a:r>
              <a:rPr lang="en-US" dirty="0" smtClean="0"/>
              <a:t> </a:t>
            </a:r>
            <a:r>
              <a:rPr lang="en-US" dirty="0"/>
              <a:t>in the exact order that would be </a:t>
            </a:r>
            <a:r>
              <a:rPr lang="en-US" dirty="0">
                <a:solidFill>
                  <a:srgbClr val="FF0000"/>
                </a:solidFill>
              </a:rPr>
              <a:t>achieved by </a:t>
            </a:r>
            <a:r>
              <a:rPr lang="en-US" dirty="0" smtClean="0">
                <a:solidFill>
                  <a:srgbClr val="FF0000"/>
                </a:solidFill>
              </a:rPr>
              <a:t>sequential execution </a:t>
            </a:r>
            <a:r>
              <a:rPr lang="en-US" dirty="0"/>
              <a:t>(in-order issue) and to </a:t>
            </a:r>
            <a:r>
              <a:rPr lang="en-US" dirty="0">
                <a:solidFill>
                  <a:srgbClr val="FF0000"/>
                </a:solidFill>
              </a:rPr>
              <a:t>write results in that same order </a:t>
            </a:r>
            <a:r>
              <a:rPr lang="en-US" dirty="0"/>
              <a:t>(in-order completion). </a:t>
            </a:r>
            <a:endParaRPr lang="en-US" dirty="0" smtClean="0"/>
          </a:p>
          <a:p>
            <a:endParaRPr lang="en-US" dirty="0" smtClean="0"/>
          </a:p>
          <a:p>
            <a:pPr marL="109728" indent="0">
              <a:buNone/>
            </a:pPr>
            <a:endParaRPr lang="en-US" dirty="0" smtClean="0"/>
          </a:p>
        </p:txBody>
      </p:sp>
      <p:sp>
        <p:nvSpPr>
          <p:cNvPr id="16386" name="Rectangle 2"/>
          <p:cNvSpPr>
            <a:spLocks noGrp="1" noChangeArrowheads="1"/>
          </p:cNvSpPr>
          <p:nvPr>
            <p:ph type="title"/>
          </p:nvPr>
        </p:nvSpPr>
        <p:spPr/>
        <p:txBody>
          <a:bodyPr>
            <a:noAutofit/>
          </a:bodyPr>
          <a:lstStyle/>
          <a:p>
            <a:r>
              <a:rPr lang="en-GB" sz="3200" dirty="0">
                <a:solidFill>
                  <a:srgbClr val="FF0000"/>
                </a:solidFill>
              </a:rPr>
              <a:t>In-order issue with in-order completion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31</a:t>
            </a:fld>
            <a:endParaRPr kumimoji="0" lang="en-US"/>
          </a:p>
        </p:txBody>
      </p:sp>
    </p:spTree>
    <p:extLst>
      <p:ext uri="{BB962C8B-B14F-4D97-AF65-F5344CB8AC3E}">
        <p14:creationId xmlns:p14="http://schemas.microsoft.com/office/powerpoint/2010/main" val="435665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32</a:t>
            </a:fld>
            <a:endParaRPr kumimoji="0" lang="en-US"/>
          </a:p>
        </p:txBody>
      </p:sp>
      <p:sp>
        <p:nvSpPr>
          <p:cNvPr id="3" name="Rectangle 2"/>
          <p:cNvSpPr/>
          <p:nvPr/>
        </p:nvSpPr>
        <p:spPr>
          <a:xfrm>
            <a:off x="467544" y="29470"/>
            <a:ext cx="9013032" cy="1061829"/>
          </a:xfrm>
          <a:prstGeom prst="rect">
            <a:avLst/>
          </a:prstGeom>
        </p:spPr>
        <p:txBody>
          <a:bodyPr wrap="square">
            <a:spAutoFit/>
          </a:bodyPr>
          <a:lstStyle/>
          <a:p>
            <a:r>
              <a:rPr lang="en-US" sz="2100" dirty="0"/>
              <a:t>We assume a superscalar pipeline capable of </a:t>
            </a:r>
            <a:r>
              <a:rPr lang="en-US" sz="2100" dirty="0">
                <a:solidFill>
                  <a:srgbClr val="FF0000"/>
                </a:solidFill>
              </a:rPr>
              <a:t>fetching and decoding two instructions at a time, </a:t>
            </a:r>
            <a:r>
              <a:rPr lang="en-US" sz="2100" dirty="0"/>
              <a:t>having </a:t>
            </a:r>
            <a:r>
              <a:rPr lang="en-US" sz="2100" b="1" dirty="0">
                <a:solidFill>
                  <a:srgbClr val="00B050"/>
                </a:solidFill>
              </a:rPr>
              <a:t>three separate functional units </a:t>
            </a:r>
            <a:r>
              <a:rPr lang="en-US" sz="2100" dirty="0"/>
              <a:t>and having </a:t>
            </a:r>
            <a:r>
              <a:rPr lang="en-US" sz="2100" dirty="0">
                <a:solidFill>
                  <a:srgbClr val="0070C0"/>
                </a:solidFill>
              </a:rPr>
              <a:t>two instances of the write-back</a:t>
            </a:r>
            <a:r>
              <a:rPr lang="en-US" sz="2100" dirty="0"/>
              <a:t> pipeline stage. </a:t>
            </a:r>
          </a:p>
        </p:txBody>
      </p:sp>
      <p:pic>
        <p:nvPicPr>
          <p:cNvPr id="4" name="Picture 3" descr="f4.pdf"/>
          <p:cNvPicPr>
            <a:picLocks noChangeAspect="1"/>
          </p:cNvPicPr>
          <p:nvPr/>
        </p:nvPicPr>
        <p:blipFill rotWithShape="1">
          <a:blip r:embed="rId2"/>
          <a:srcRect l="9123" t="10684" r="29598" b="69510"/>
          <a:stretch/>
        </p:blipFill>
        <p:spPr>
          <a:xfrm>
            <a:off x="1115616" y="1268760"/>
            <a:ext cx="7230595" cy="3024336"/>
          </a:xfrm>
          <a:prstGeom prst="rect">
            <a:avLst/>
          </a:prstGeom>
        </p:spPr>
      </p:pic>
      <p:sp>
        <p:nvSpPr>
          <p:cNvPr id="5" name="Rectangle 4"/>
          <p:cNvSpPr/>
          <p:nvPr/>
        </p:nvSpPr>
        <p:spPr>
          <a:xfrm>
            <a:off x="2187031" y="4293096"/>
            <a:ext cx="6677432" cy="1938992"/>
          </a:xfrm>
          <a:prstGeom prst="rect">
            <a:avLst/>
          </a:prstGeom>
        </p:spPr>
        <p:txBody>
          <a:bodyPr wrap="square">
            <a:spAutoFit/>
          </a:bodyPr>
          <a:lstStyle/>
          <a:p>
            <a:r>
              <a:rPr lang="en-US" sz="2000" dirty="0"/>
              <a:t>The example </a:t>
            </a:r>
            <a:r>
              <a:rPr lang="en-US" sz="2000" b="1" i="1" u="sng" dirty="0">
                <a:solidFill>
                  <a:srgbClr val="0070C0"/>
                </a:solidFill>
              </a:rPr>
              <a:t>assumes the following constraints </a:t>
            </a:r>
            <a:r>
              <a:rPr lang="en-US" sz="2000" dirty="0"/>
              <a:t>on a six-instruction code fragment:</a:t>
            </a:r>
          </a:p>
          <a:p>
            <a:r>
              <a:rPr lang="en-US" sz="2000" dirty="0"/>
              <a:t>I1 requires </a:t>
            </a:r>
            <a:r>
              <a:rPr lang="en-US" sz="2000" u="sng" dirty="0">
                <a:solidFill>
                  <a:srgbClr val="FF0000"/>
                </a:solidFill>
              </a:rPr>
              <a:t>two cycles to execute</a:t>
            </a:r>
            <a:r>
              <a:rPr lang="en-US" sz="2000" dirty="0"/>
              <a:t>.</a:t>
            </a:r>
          </a:p>
          <a:p>
            <a:r>
              <a:rPr lang="en-US" sz="2000" dirty="0"/>
              <a:t>I3 and I4 </a:t>
            </a:r>
            <a:r>
              <a:rPr lang="en-US" sz="2000" u="sng" dirty="0" smtClean="0">
                <a:solidFill>
                  <a:srgbClr val="FF0000"/>
                </a:solidFill>
              </a:rPr>
              <a:t>conflict</a:t>
            </a:r>
            <a:r>
              <a:rPr lang="en-US" sz="2000" dirty="0" smtClean="0"/>
              <a:t> </a:t>
            </a:r>
            <a:r>
              <a:rPr lang="en-US" sz="2000" dirty="0"/>
              <a:t>for the </a:t>
            </a:r>
            <a:r>
              <a:rPr lang="en-US" sz="2000" u="sng" dirty="0">
                <a:solidFill>
                  <a:srgbClr val="00B0F0"/>
                </a:solidFill>
              </a:rPr>
              <a:t>same</a:t>
            </a:r>
            <a:r>
              <a:rPr lang="en-US" sz="2000" dirty="0"/>
              <a:t> </a:t>
            </a:r>
            <a:r>
              <a:rPr lang="en-US" sz="2000" u="sng" dirty="0">
                <a:solidFill>
                  <a:srgbClr val="00B0F0"/>
                </a:solidFill>
              </a:rPr>
              <a:t>functional unit</a:t>
            </a:r>
            <a:r>
              <a:rPr lang="en-US" sz="2000" dirty="0"/>
              <a:t>.</a:t>
            </a:r>
          </a:p>
          <a:p>
            <a:r>
              <a:rPr lang="en-US" sz="2000" dirty="0"/>
              <a:t>I5 </a:t>
            </a:r>
            <a:r>
              <a:rPr lang="en-US" sz="2000" u="sng" dirty="0" smtClean="0">
                <a:solidFill>
                  <a:srgbClr val="FF0000"/>
                </a:solidFill>
              </a:rPr>
              <a:t>depends on </a:t>
            </a:r>
            <a:r>
              <a:rPr lang="en-US" sz="2000" dirty="0" smtClean="0"/>
              <a:t>the value produced by </a:t>
            </a:r>
            <a:r>
              <a:rPr lang="en-US" sz="2000" dirty="0"/>
              <a:t>I4.</a:t>
            </a:r>
          </a:p>
          <a:p>
            <a:r>
              <a:rPr lang="en-US" sz="2000" dirty="0"/>
              <a:t>I5 and I6 </a:t>
            </a:r>
            <a:r>
              <a:rPr lang="en-US" sz="2000" u="sng" dirty="0">
                <a:solidFill>
                  <a:srgbClr val="FF0000"/>
                </a:solidFill>
              </a:rPr>
              <a:t>conflic</a:t>
            </a:r>
            <a:r>
              <a:rPr lang="en-US" sz="2000" dirty="0"/>
              <a:t>t for a </a:t>
            </a:r>
            <a:r>
              <a:rPr lang="en-US" sz="2000" u="sng" dirty="0">
                <a:solidFill>
                  <a:srgbClr val="00B0F0"/>
                </a:solidFill>
              </a:rPr>
              <a:t>functional unit</a:t>
            </a:r>
            <a:r>
              <a:rPr lang="en-US" sz="2000" dirty="0"/>
              <a:t>.</a:t>
            </a:r>
          </a:p>
        </p:txBody>
      </p:sp>
      <p:sp>
        <p:nvSpPr>
          <p:cNvPr id="6" name="Rectangle 5"/>
          <p:cNvSpPr/>
          <p:nvPr/>
        </p:nvSpPr>
        <p:spPr>
          <a:xfrm rot="16200000">
            <a:off x="-1530605" y="3145830"/>
            <a:ext cx="4221027" cy="400110"/>
          </a:xfrm>
          <a:prstGeom prst="rect">
            <a:avLst/>
          </a:prstGeom>
          <a:noFill/>
        </p:spPr>
        <p:txBody>
          <a:bodyPr wrap="none" lIns="91440" tIns="45720" rIns="91440" bIns="45720">
            <a:spAutoFit/>
          </a:bodyPr>
          <a:lstStyle/>
          <a:p>
            <a:pPr algn="ctr"/>
            <a:r>
              <a:rPr lang="en-GB" sz="2000" dirty="0" smtClean="0">
                <a:solidFill>
                  <a:srgbClr val="FF0000"/>
                </a:solidFill>
              </a:rPr>
              <a:t>In-order </a:t>
            </a:r>
            <a:r>
              <a:rPr lang="en-GB" sz="2000" dirty="0">
                <a:solidFill>
                  <a:srgbClr val="FF0000"/>
                </a:solidFill>
              </a:rPr>
              <a:t>issue with in-order </a:t>
            </a:r>
            <a:r>
              <a:rPr lang="en-GB" sz="2000" dirty="0" smtClean="0">
                <a:solidFill>
                  <a:srgbClr val="FF0000"/>
                </a:solidFill>
              </a:rPr>
              <a:t>completion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6003505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Autofit/>
          </a:bodyPr>
          <a:lstStyle/>
          <a:p>
            <a:r>
              <a:rPr lang="en-US" sz="2400" dirty="0"/>
              <a:t>Instructions are fetched two at a time and passed to the decode unit. </a:t>
            </a:r>
            <a:endParaRPr lang="en-US" sz="2400" dirty="0" smtClean="0"/>
          </a:p>
          <a:p>
            <a:r>
              <a:rPr lang="en-US" sz="2400" dirty="0" smtClean="0"/>
              <a:t>Because instructions </a:t>
            </a:r>
            <a:r>
              <a:rPr lang="en-US" sz="2400" dirty="0"/>
              <a:t>are fetched in pairs, the next two instructions must wait until the pair </a:t>
            </a:r>
            <a:r>
              <a:rPr lang="en-US" sz="2400" dirty="0" smtClean="0"/>
              <a:t>of decode </a:t>
            </a:r>
            <a:r>
              <a:rPr lang="en-US" sz="2400" dirty="0"/>
              <a:t>pipeline stages has cleared. </a:t>
            </a:r>
            <a:endParaRPr lang="en-US" sz="2400" dirty="0" smtClean="0"/>
          </a:p>
          <a:p>
            <a:r>
              <a:rPr lang="en-US" sz="2400" dirty="0" smtClean="0"/>
              <a:t>To </a:t>
            </a:r>
            <a:r>
              <a:rPr lang="en-US" sz="2400" dirty="0"/>
              <a:t>guarantee in-order completion, when there </a:t>
            </a:r>
            <a:r>
              <a:rPr lang="en-US" sz="2400" dirty="0" smtClean="0"/>
              <a:t>is a </a:t>
            </a:r>
            <a:r>
              <a:rPr lang="en-US" sz="2400" dirty="0"/>
              <a:t>conflict for a functional unit or when a functional </a:t>
            </a:r>
            <a:r>
              <a:rPr lang="en-US" sz="2400" dirty="0" smtClean="0"/>
              <a:t>unit </a:t>
            </a:r>
            <a:r>
              <a:rPr lang="en-US" sz="2400" dirty="0"/>
              <a:t>requires more than </a:t>
            </a:r>
            <a:r>
              <a:rPr lang="en-US" sz="2400" dirty="0" smtClean="0"/>
              <a:t>one cycle </a:t>
            </a:r>
            <a:r>
              <a:rPr lang="en-US" sz="2400" dirty="0"/>
              <a:t>to generate a result, the issuing of instructions temporarily stalls.</a:t>
            </a:r>
          </a:p>
          <a:p>
            <a:r>
              <a:rPr lang="en-US" sz="2400" dirty="0"/>
              <a:t>In this example, the elapsed time from decoding the first instruction to </a:t>
            </a:r>
            <a:r>
              <a:rPr lang="en-US" sz="2400" dirty="0" smtClean="0"/>
              <a:t>writing the </a:t>
            </a:r>
            <a:r>
              <a:rPr lang="en-US" sz="2400" dirty="0"/>
              <a:t>last results is eight cycles.</a:t>
            </a:r>
            <a:endParaRPr lang="en-GB" sz="2400" dirty="0"/>
          </a:p>
        </p:txBody>
      </p:sp>
      <p:sp>
        <p:nvSpPr>
          <p:cNvPr id="16386" name="Rectangle 2"/>
          <p:cNvSpPr>
            <a:spLocks noGrp="1" noChangeArrowheads="1"/>
          </p:cNvSpPr>
          <p:nvPr>
            <p:ph type="title"/>
          </p:nvPr>
        </p:nvSpPr>
        <p:spPr>
          <a:xfrm>
            <a:off x="237892" y="138002"/>
            <a:ext cx="8579296" cy="1143000"/>
          </a:xfrm>
        </p:spPr>
        <p:txBody>
          <a:bodyPr>
            <a:noAutofit/>
          </a:bodyPr>
          <a:lstStyle/>
          <a:p>
            <a:r>
              <a:rPr lang="en-GB" sz="3200" dirty="0">
                <a:solidFill>
                  <a:srgbClr val="FF0000"/>
                </a:solidFill>
              </a:rPr>
              <a:t>In-order issue with in-order completion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33</a:t>
            </a:fld>
            <a:endParaRPr kumimoji="0" lang="en-US"/>
          </a:p>
        </p:txBody>
      </p:sp>
    </p:spTree>
    <p:extLst>
      <p:ext uri="{BB962C8B-B14F-4D97-AF65-F5344CB8AC3E}">
        <p14:creationId xmlns:p14="http://schemas.microsoft.com/office/powerpoint/2010/main" val="3984681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34</a:t>
            </a:fld>
            <a:endParaRPr kumimoji="0" lang="en-US"/>
          </a:p>
        </p:txBody>
      </p:sp>
      <p:sp>
        <p:nvSpPr>
          <p:cNvPr id="3" name="Rectangle 2"/>
          <p:cNvSpPr/>
          <p:nvPr/>
        </p:nvSpPr>
        <p:spPr>
          <a:xfrm>
            <a:off x="892264" y="79192"/>
            <a:ext cx="8251736" cy="523220"/>
          </a:xfrm>
          <a:prstGeom prst="rect">
            <a:avLst/>
          </a:prstGeom>
        </p:spPr>
        <p:txBody>
          <a:bodyPr wrap="square">
            <a:spAutoFit/>
          </a:bodyPr>
          <a:lstStyle/>
          <a:p>
            <a:pPr algn="just"/>
            <a:r>
              <a:rPr lang="en-GB" sz="2800" b="1" dirty="0">
                <a:solidFill>
                  <a:srgbClr val="FF0000"/>
                </a:solidFill>
              </a:rPr>
              <a:t>In-order issue with out-of-order completion</a:t>
            </a:r>
            <a:endParaRPr lang="en-US" sz="2800" b="1" dirty="0"/>
          </a:p>
        </p:txBody>
      </p:sp>
      <p:sp>
        <p:nvSpPr>
          <p:cNvPr id="4" name="Rectangle 3"/>
          <p:cNvSpPr/>
          <p:nvPr/>
        </p:nvSpPr>
        <p:spPr>
          <a:xfrm>
            <a:off x="179512" y="578297"/>
            <a:ext cx="8833520" cy="769441"/>
          </a:xfrm>
          <a:prstGeom prst="rect">
            <a:avLst/>
          </a:prstGeom>
        </p:spPr>
        <p:txBody>
          <a:bodyPr wrap="square">
            <a:spAutoFit/>
          </a:bodyPr>
          <a:lstStyle/>
          <a:p>
            <a:pPr algn="just"/>
            <a:r>
              <a:rPr lang="en-US" sz="2200" dirty="0"/>
              <a:t>This policy is used in scalar RISC processors to improve the performance of instructions that require multiple cycles. </a:t>
            </a:r>
          </a:p>
        </p:txBody>
      </p:sp>
      <p:pic>
        <p:nvPicPr>
          <p:cNvPr id="5" name="Picture 4" descr="f4.pdf"/>
          <p:cNvPicPr>
            <a:picLocks noChangeAspect="1"/>
          </p:cNvPicPr>
          <p:nvPr/>
        </p:nvPicPr>
        <p:blipFill rotWithShape="1">
          <a:blip r:embed="rId2"/>
          <a:srcRect l="5882" t="37547" r="29893" b="44469"/>
          <a:stretch/>
        </p:blipFill>
        <p:spPr>
          <a:xfrm>
            <a:off x="1062316" y="1365963"/>
            <a:ext cx="7289143" cy="2641480"/>
          </a:xfrm>
          <a:prstGeom prst="rect">
            <a:avLst/>
          </a:prstGeom>
        </p:spPr>
      </p:pic>
      <p:sp>
        <p:nvSpPr>
          <p:cNvPr id="6" name="Rectangle 5"/>
          <p:cNvSpPr/>
          <p:nvPr/>
        </p:nvSpPr>
        <p:spPr>
          <a:xfrm>
            <a:off x="512676" y="3933056"/>
            <a:ext cx="8388424" cy="2123658"/>
          </a:xfrm>
          <a:prstGeom prst="rect">
            <a:avLst/>
          </a:prstGeom>
        </p:spPr>
        <p:txBody>
          <a:bodyPr wrap="square">
            <a:spAutoFit/>
          </a:bodyPr>
          <a:lstStyle/>
          <a:p>
            <a:pPr marL="342900" indent="-342900">
              <a:buFont typeface="Arial" panose="020B0604020202020204" pitchFamily="34" charset="0"/>
              <a:buChar char="•"/>
            </a:pPr>
            <a:r>
              <a:rPr lang="en-US" sz="2200" dirty="0"/>
              <a:t>Instruction I2 is allowed to run to completion prior to I1.</a:t>
            </a:r>
          </a:p>
          <a:p>
            <a:pPr marL="342900" indent="-342900">
              <a:buFont typeface="Arial" panose="020B0604020202020204" pitchFamily="34" charset="0"/>
              <a:buChar char="•"/>
            </a:pPr>
            <a:r>
              <a:rPr lang="en-US" sz="2200" dirty="0"/>
              <a:t>This allows I3 to be completed earlier, with the net result of a savings of one cycle.</a:t>
            </a:r>
          </a:p>
          <a:p>
            <a:pPr marL="342900" indent="-342900">
              <a:buFont typeface="Arial" panose="020B0604020202020204" pitchFamily="34" charset="0"/>
              <a:buChar char="•"/>
            </a:pPr>
            <a:r>
              <a:rPr lang="en-US" sz="2200" dirty="0"/>
              <a:t>With out-of-order completion, any number of instructions may be in the execution stage at any one time, up to the maximum degree of machine parallelism across all functional units. </a:t>
            </a:r>
          </a:p>
        </p:txBody>
      </p:sp>
    </p:spTree>
    <p:extLst>
      <p:ext uri="{BB962C8B-B14F-4D97-AF65-F5344CB8AC3E}">
        <p14:creationId xmlns:p14="http://schemas.microsoft.com/office/powerpoint/2010/main" val="386895482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35</a:t>
            </a:fld>
            <a:endParaRPr kumimoji="0" lang="en-US"/>
          </a:p>
        </p:txBody>
      </p:sp>
      <p:sp>
        <p:nvSpPr>
          <p:cNvPr id="3" name="Rectangle 2"/>
          <p:cNvSpPr/>
          <p:nvPr/>
        </p:nvSpPr>
        <p:spPr>
          <a:xfrm>
            <a:off x="485381" y="980728"/>
            <a:ext cx="7603664" cy="1133965"/>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dirty="0"/>
              <a:t>Instruction issuing is </a:t>
            </a:r>
            <a:r>
              <a:rPr lang="en-US" dirty="0">
                <a:solidFill>
                  <a:srgbClr val="FF0000"/>
                </a:solidFill>
              </a:rPr>
              <a:t>stalled </a:t>
            </a:r>
            <a:r>
              <a:rPr lang="en-US" dirty="0"/>
              <a:t>by a resource conflict, a data dependency, or a procedural dependency.</a:t>
            </a:r>
          </a:p>
        </p:txBody>
      </p:sp>
      <p:sp>
        <p:nvSpPr>
          <p:cNvPr id="4" name="Rectangle 3"/>
          <p:cNvSpPr/>
          <p:nvPr/>
        </p:nvSpPr>
        <p:spPr>
          <a:xfrm>
            <a:off x="485381" y="2852936"/>
            <a:ext cx="7747680" cy="2677656"/>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dirty="0"/>
              <a:t>In addition to the aforementioned limitations, a new dependency, which we referred to earlier as an </a:t>
            </a:r>
            <a:r>
              <a:rPr lang="en-US" b="1" i="1" dirty="0">
                <a:solidFill>
                  <a:srgbClr val="0070C0"/>
                </a:solidFill>
              </a:rPr>
              <a:t>output dependency </a:t>
            </a:r>
            <a:r>
              <a:rPr lang="en-US" dirty="0"/>
              <a:t>(also called </a:t>
            </a:r>
            <a:r>
              <a:rPr lang="en-US" dirty="0">
                <a:solidFill>
                  <a:srgbClr val="FF0000"/>
                </a:solidFill>
              </a:rPr>
              <a:t>write after write </a:t>
            </a:r>
            <a:r>
              <a:rPr lang="en-US" dirty="0"/>
              <a:t>[WAW] </a:t>
            </a:r>
            <a:r>
              <a:rPr lang="en-US" dirty="0">
                <a:solidFill>
                  <a:srgbClr val="FF0000"/>
                </a:solidFill>
              </a:rPr>
              <a:t>dependency</a:t>
            </a:r>
            <a:r>
              <a:rPr lang="en-US" dirty="0"/>
              <a:t>)arises.</a:t>
            </a:r>
          </a:p>
          <a:p>
            <a:pPr marL="109728" indent="0" algn="just">
              <a:buNone/>
            </a:pPr>
            <a:endParaRPr lang="en-US" dirty="0"/>
          </a:p>
        </p:txBody>
      </p:sp>
    </p:spTree>
    <p:extLst>
      <p:ext uri="{BB962C8B-B14F-4D97-AF65-F5344CB8AC3E}">
        <p14:creationId xmlns:p14="http://schemas.microsoft.com/office/powerpoint/2010/main" val="1717938438"/>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36</a:t>
            </a:fld>
            <a:endParaRPr kumimoji="0" lang="en-US"/>
          </a:p>
        </p:txBody>
      </p:sp>
      <p:sp>
        <p:nvSpPr>
          <p:cNvPr id="3" name="Rectangle 3"/>
          <p:cNvSpPr txBox="1">
            <a:spLocks noChangeArrowheads="1"/>
          </p:cNvSpPr>
          <p:nvPr/>
        </p:nvSpPr>
        <p:spPr>
          <a:xfrm>
            <a:off x="299943" y="548680"/>
            <a:ext cx="8229600" cy="5859263"/>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lang="en-US" sz="2000" dirty="0" smtClean="0"/>
              <a:t>Example:</a:t>
            </a:r>
          </a:p>
          <a:p>
            <a:pPr fontAlgn="auto"/>
            <a:endParaRPr lang="en-US" sz="2000" dirty="0" smtClean="0"/>
          </a:p>
          <a:p>
            <a:pPr fontAlgn="auto"/>
            <a:endParaRPr lang="en-US" sz="2000" dirty="0" smtClean="0"/>
          </a:p>
          <a:p>
            <a:pPr fontAlgn="auto"/>
            <a:endParaRPr lang="en-US" sz="2000" dirty="0" smtClean="0"/>
          </a:p>
          <a:p>
            <a:pPr fontAlgn="auto"/>
            <a:r>
              <a:rPr lang="en-US" sz="2000" dirty="0" smtClean="0"/>
              <a:t>Instruction </a:t>
            </a:r>
            <a:r>
              <a:rPr lang="en-US" sz="2000" b="1" dirty="0" smtClean="0">
                <a:solidFill>
                  <a:srgbClr val="0070C0"/>
                </a:solidFill>
              </a:rPr>
              <a:t>I2</a:t>
            </a:r>
            <a:r>
              <a:rPr lang="en-US" sz="2000" b="1" i="1" dirty="0" smtClean="0">
                <a:solidFill>
                  <a:srgbClr val="FF0000"/>
                </a:solidFill>
              </a:rPr>
              <a:t> cannot execute before instruction </a:t>
            </a:r>
            <a:r>
              <a:rPr lang="en-US" sz="2000" b="1" dirty="0" smtClean="0">
                <a:solidFill>
                  <a:srgbClr val="0070C0"/>
                </a:solidFill>
              </a:rPr>
              <a:t>I1</a:t>
            </a:r>
            <a:r>
              <a:rPr lang="en-US" sz="2000" dirty="0" smtClean="0"/>
              <a:t>, because it needs the result in register R3 produced in I1; this is an example of a </a:t>
            </a:r>
            <a:r>
              <a:rPr lang="en-US" sz="2000" b="1" i="1" dirty="0" smtClean="0">
                <a:solidFill>
                  <a:srgbClr val="FF0000"/>
                </a:solidFill>
              </a:rPr>
              <a:t>true data dependency</a:t>
            </a:r>
            <a:r>
              <a:rPr lang="en-US" sz="2000" dirty="0" smtClean="0"/>
              <a:t>.</a:t>
            </a:r>
            <a:r>
              <a:rPr lang="tr-TR" sz="2000" dirty="0" smtClean="0"/>
              <a:t> [RAW]</a:t>
            </a:r>
            <a:endParaRPr lang="en-US" sz="2000" dirty="0" smtClean="0"/>
          </a:p>
          <a:p>
            <a:pPr fontAlgn="auto"/>
            <a:r>
              <a:rPr lang="en-US" sz="2000" dirty="0" smtClean="0"/>
              <a:t>Similarly</a:t>
            </a:r>
            <a:r>
              <a:rPr lang="en-US" sz="2000" b="1" i="1" dirty="0" smtClean="0">
                <a:solidFill>
                  <a:srgbClr val="FF0000"/>
                </a:solidFill>
              </a:rPr>
              <a:t>, I4 must wait for I3</a:t>
            </a:r>
            <a:r>
              <a:rPr lang="en-US" sz="2000" dirty="0" smtClean="0"/>
              <a:t>, because it uses a result produced by I3. </a:t>
            </a:r>
            <a:r>
              <a:rPr lang="tr-TR" sz="2000" dirty="0" smtClean="0"/>
              <a:t>[RAW]</a:t>
            </a:r>
            <a:endParaRPr lang="en-US" sz="2000" dirty="0" smtClean="0"/>
          </a:p>
          <a:p>
            <a:pPr fontAlgn="auto"/>
            <a:r>
              <a:rPr lang="en-US" sz="2000" dirty="0" smtClean="0"/>
              <a:t>There is </a:t>
            </a:r>
            <a:r>
              <a:rPr lang="en-US" sz="2000" dirty="0" smtClean="0">
                <a:solidFill>
                  <a:srgbClr val="FF0000"/>
                </a:solidFill>
              </a:rPr>
              <a:t>no data dependency </a:t>
            </a:r>
            <a:r>
              <a:rPr lang="en-US" sz="2000" dirty="0" smtClean="0"/>
              <a:t>between I1 and I3. However, if I3 executes to completion prior to I1, then the wrong value of the contents of R3 will be fetched for the execution of I4. Consequently, </a:t>
            </a:r>
            <a:r>
              <a:rPr lang="en-US" sz="2000" dirty="0" smtClean="0">
                <a:solidFill>
                  <a:srgbClr val="FF0000"/>
                </a:solidFill>
              </a:rPr>
              <a:t>I3 must complete after I1 </a:t>
            </a:r>
            <a:r>
              <a:rPr lang="en-US" sz="2000" dirty="0" smtClean="0"/>
              <a:t>to produce the correct output values. </a:t>
            </a:r>
            <a:r>
              <a:rPr lang="tr-TR" sz="2000" dirty="0"/>
              <a:t>[WAW]</a:t>
            </a:r>
            <a:endParaRPr lang="en-US" sz="2000" dirty="0"/>
          </a:p>
          <a:p>
            <a:pPr fontAlgn="auto"/>
            <a:endParaRPr lang="en-US" sz="20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224" y="548680"/>
            <a:ext cx="2877038" cy="141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97086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fontScale="85000" lnSpcReduction="10000"/>
          </a:bodyPr>
          <a:lstStyle/>
          <a:p>
            <a:pPr algn="just"/>
            <a:r>
              <a:rPr lang="en-US" dirty="0"/>
              <a:t>To allow out-of-order issue, it is necessary to </a:t>
            </a:r>
            <a:r>
              <a:rPr lang="en-US" dirty="0">
                <a:solidFill>
                  <a:srgbClr val="FF0000"/>
                </a:solidFill>
              </a:rPr>
              <a:t>decouple</a:t>
            </a:r>
            <a:r>
              <a:rPr lang="en-US" dirty="0">
                <a:solidFill>
                  <a:srgbClr val="00B0F0"/>
                </a:solidFill>
              </a:rPr>
              <a:t> the decode </a:t>
            </a:r>
            <a:r>
              <a:rPr lang="en-US" dirty="0"/>
              <a:t>and </a:t>
            </a:r>
            <a:r>
              <a:rPr lang="en-US" dirty="0" smtClean="0">
                <a:solidFill>
                  <a:srgbClr val="00B0F0"/>
                </a:solidFill>
              </a:rPr>
              <a:t>execute stages </a:t>
            </a:r>
            <a:r>
              <a:rPr lang="en-US" dirty="0"/>
              <a:t>of the pipeline. </a:t>
            </a:r>
            <a:endParaRPr lang="en-US" dirty="0" smtClean="0"/>
          </a:p>
          <a:p>
            <a:r>
              <a:rPr lang="en-US" dirty="0" smtClean="0"/>
              <a:t>This </a:t>
            </a:r>
            <a:r>
              <a:rPr lang="en-US" dirty="0"/>
              <a:t>is done with a buffer referred to as an </a:t>
            </a:r>
            <a:r>
              <a:rPr lang="en-US" b="1" dirty="0">
                <a:solidFill>
                  <a:srgbClr val="0070C0"/>
                </a:solidFill>
              </a:rPr>
              <a:t>instruction window</a:t>
            </a:r>
            <a:r>
              <a:rPr lang="en-US" dirty="0">
                <a:solidFill>
                  <a:srgbClr val="0070C0"/>
                </a:solidFill>
              </a:rPr>
              <a:t>.</a:t>
            </a:r>
          </a:p>
          <a:p>
            <a:r>
              <a:rPr lang="en-US" dirty="0"/>
              <a:t>With this organization, after a processor has finished decoding an instruction, it is </a:t>
            </a:r>
            <a:r>
              <a:rPr lang="en-US" dirty="0" smtClean="0"/>
              <a:t>placed in </a:t>
            </a:r>
            <a:r>
              <a:rPr lang="en-US" dirty="0"/>
              <a:t>the instruction window</a:t>
            </a:r>
            <a:r>
              <a:rPr lang="en-US" dirty="0" smtClean="0"/>
              <a:t>.</a:t>
            </a:r>
          </a:p>
          <a:p>
            <a:r>
              <a:rPr lang="en-US" dirty="0" smtClean="0">
                <a:solidFill>
                  <a:srgbClr val="00B050"/>
                </a:solidFill>
              </a:rPr>
              <a:t>As </a:t>
            </a:r>
            <a:r>
              <a:rPr lang="en-US" dirty="0">
                <a:solidFill>
                  <a:srgbClr val="00B050"/>
                </a:solidFill>
              </a:rPr>
              <a:t>long as this buffer is not full</a:t>
            </a:r>
            <a:r>
              <a:rPr lang="en-US" dirty="0"/>
              <a:t>, the processor can continue </a:t>
            </a:r>
            <a:r>
              <a:rPr lang="en-US" dirty="0" smtClean="0"/>
              <a:t>to fetch </a:t>
            </a:r>
            <a:r>
              <a:rPr lang="en-US" dirty="0"/>
              <a:t>and decode new instructions</a:t>
            </a:r>
            <a:r>
              <a:rPr lang="en-US" dirty="0" smtClean="0"/>
              <a:t>.</a:t>
            </a:r>
          </a:p>
          <a:p>
            <a:r>
              <a:rPr lang="en-US" dirty="0" smtClean="0"/>
              <a:t>When </a:t>
            </a:r>
            <a:r>
              <a:rPr lang="en-US" dirty="0"/>
              <a:t>a functional unit becomes available in the execute stage, an instruction from the instruction window may be issued to the </a:t>
            </a:r>
            <a:r>
              <a:rPr lang="en-US" dirty="0" smtClean="0"/>
              <a:t>execute stage.</a:t>
            </a:r>
          </a:p>
        </p:txBody>
      </p:sp>
      <p:sp>
        <p:nvSpPr>
          <p:cNvPr id="16386" name="Rectangle 2"/>
          <p:cNvSpPr>
            <a:spLocks noGrp="1" noChangeArrowheads="1"/>
          </p:cNvSpPr>
          <p:nvPr>
            <p:ph type="title"/>
          </p:nvPr>
        </p:nvSpPr>
        <p:spPr/>
        <p:txBody>
          <a:bodyPr>
            <a:normAutofit/>
          </a:bodyPr>
          <a:lstStyle/>
          <a:p>
            <a:r>
              <a:rPr lang="en-GB" sz="3200" dirty="0" smtClean="0">
                <a:solidFill>
                  <a:srgbClr val="FF0000"/>
                </a:solidFill>
              </a:rPr>
              <a:t>Out-of-order </a:t>
            </a:r>
            <a:r>
              <a:rPr lang="en-GB" sz="3200" dirty="0">
                <a:solidFill>
                  <a:srgbClr val="FF0000"/>
                </a:solidFill>
              </a:rPr>
              <a:t>issue with out-of-order completion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37</a:t>
            </a:fld>
            <a:endParaRPr kumimoji="0" lang="en-US"/>
          </a:p>
        </p:txBody>
      </p:sp>
    </p:spTree>
    <p:extLst>
      <p:ext uri="{BB962C8B-B14F-4D97-AF65-F5344CB8AC3E}">
        <p14:creationId xmlns:p14="http://schemas.microsoft.com/office/powerpoint/2010/main" val="1974180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38</a:t>
            </a:fld>
            <a:endParaRPr kumimoji="0" lang="en-US"/>
          </a:p>
        </p:txBody>
      </p:sp>
      <p:sp>
        <p:nvSpPr>
          <p:cNvPr id="3" name="Rectangle 2"/>
          <p:cNvSpPr/>
          <p:nvPr/>
        </p:nvSpPr>
        <p:spPr>
          <a:xfrm>
            <a:off x="467544" y="188640"/>
            <a:ext cx="6361272" cy="461665"/>
          </a:xfrm>
          <a:prstGeom prst="rect">
            <a:avLst/>
          </a:prstGeom>
        </p:spPr>
        <p:txBody>
          <a:bodyPr wrap="square">
            <a:spAutoFit/>
          </a:bodyPr>
          <a:lstStyle/>
          <a:p>
            <a:pPr marL="342900" indent="-342900">
              <a:buFont typeface="Wingdings" panose="05000000000000000000" pitchFamily="2" charset="2"/>
              <a:buChar char="q"/>
            </a:pPr>
            <a:r>
              <a:rPr lang="en-US" dirty="0">
                <a:solidFill>
                  <a:srgbClr val="00B050"/>
                </a:solidFill>
              </a:rPr>
              <a:t>What is the purpose of an instruction window</a:t>
            </a:r>
            <a:r>
              <a:rPr lang="en-US" dirty="0"/>
              <a:t>?</a:t>
            </a:r>
          </a:p>
        </p:txBody>
      </p:sp>
      <p:sp>
        <p:nvSpPr>
          <p:cNvPr id="4" name="Rectangle 3"/>
          <p:cNvSpPr/>
          <p:nvPr/>
        </p:nvSpPr>
        <p:spPr>
          <a:xfrm>
            <a:off x="323528" y="650305"/>
            <a:ext cx="8424936" cy="1200329"/>
          </a:xfrm>
          <a:prstGeom prst="rect">
            <a:avLst/>
          </a:prstGeom>
        </p:spPr>
        <p:txBody>
          <a:bodyPr wrap="square">
            <a:spAutoFit/>
          </a:bodyPr>
          <a:lstStyle/>
          <a:p>
            <a:pPr algn="just"/>
            <a:r>
              <a:rPr lang="en-US" dirty="0"/>
              <a:t>For an out-of-order issue policy, the instruction window is a buffer that holds </a:t>
            </a:r>
            <a:r>
              <a:rPr lang="en-US" dirty="0" smtClean="0"/>
              <a:t>decoded </a:t>
            </a:r>
            <a:r>
              <a:rPr lang="en-US" dirty="0"/>
              <a:t>instructions. These may be issued from the instruction window in the </a:t>
            </a:r>
            <a:r>
              <a:rPr lang="en-US" dirty="0" smtClean="0"/>
              <a:t>most </a:t>
            </a:r>
            <a:r>
              <a:rPr lang="en-US" dirty="0"/>
              <a:t>convenient order.</a:t>
            </a:r>
          </a:p>
        </p:txBody>
      </p:sp>
      <p:pic>
        <p:nvPicPr>
          <p:cNvPr id="5" name="Picture 4" descr="f4.pdf"/>
          <p:cNvPicPr>
            <a:picLocks noChangeAspect="1"/>
          </p:cNvPicPr>
          <p:nvPr/>
        </p:nvPicPr>
        <p:blipFill rotWithShape="1">
          <a:blip r:embed="rId2"/>
          <a:srcRect l="9590" t="63942" r="16549" b="18917"/>
          <a:stretch/>
        </p:blipFill>
        <p:spPr>
          <a:xfrm>
            <a:off x="218429" y="2322318"/>
            <a:ext cx="8460891" cy="2541046"/>
          </a:xfrm>
          <a:prstGeom prst="rect">
            <a:avLst/>
          </a:prstGeom>
        </p:spPr>
      </p:pic>
    </p:spTree>
    <p:extLst>
      <p:ext uri="{BB962C8B-B14F-4D97-AF65-F5344CB8AC3E}">
        <p14:creationId xmlns:p14="http://schemas.microsoft.com/office/powerpoint/2010/main" val="429223808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algn="just"/>
            <a:r>
              <a:rPr lang="en-US" sz="2400" dirty="0"/>
              <a:t>During each of the first three cycles, two instructions are fetched into the decode stage. </a:t>
            </a:r>
            <a:endParaRPr lang="en-US" sz="2400" dirty="0" smtClean="0"/>
          </a:p>
          <a:p>
            <a:pPr algn="just"/>
            <a:r>
              <a:rPr lang="en-US" sz="2400" dirty="0" smtClean="0"/>
              <a:t>During </a:t>
            </a:r>
            <a:r>
              <a:rPr lang="en-US" sz="2400" dirty="0"/>
              <a:t>each cycle, subject to the </a:t>
            </a:r>
            <a:r>
              <a:rPr lang="en-US" sz="2400" dirty="0" smtClean="0"/>
              <a:t>constraint of </a:t>
            </a:r>
            <a:r>
              <a:rPr lang="en-US" sz="2400" dirty="0"/>
              <a:t>the buffer size, two instructions move from the decode stage to the instruction window. </a:t>
            </a:r>
            <a:endParaRPr lang="en-US" sz="2400" dirty="0" smtClean="0"/>
          </a:p>
          <a:p>
            <a:r>
              <a:rPr lang="en-US" sz="2400" dirty="0" smtClean="0"/>
              <a:t>In </a:t>
            </a:r>
            <a:r>
              <a:rPr lang="en-US" sz="2400" dirty="0"/>
              <a:t>this example, it is possible to issue instruction I6 ahead of I5 (recall that I5 depends on I4, but I6 does not). </a:t>
            </a:r>
            <a:endParaRPr lang="en-US" sz="2400" dirty="0" smtClean="0"/>
          </a:p>
          <a:p>
            <a:r>
              <a:rPr lang="en-US" sz="2400" dirty="0" smtClean="0"/>
              <a:t>Thus</a:t>
            </a:r>
            <a:r>
              <a:rPr lang="en-US" sz="2400" dirty="0"/>
              <a:t>, one cycle is saved in both the execute </a:t>
            </a:r>
            <a:r>
              <a:rPr lang="en-US" sz="2400" dirty="0" smtClean="0"/>
              <a:t>and write-back stages.</a:t>
            </a:r>
          </a:p>
        </p:txBody>
      </p:sp>
      <p:sp>
        <p:nvSpPr>
          <p:cNvPr id="16386" name="Rectangle 2"/>
          <p:cNvSpPr>
            <a:spLocks noGrp="1" noChangeArrowheads="1"/>
          </p:cNvSpPr>
          <p:nvPr>
            <p:ph type="title"/>
          </p:nvPr>
        </p:nvSpPr>
        <p:spPr/>
        <p:txBody>
          <a:bodyPr>
            <a:normAutofit fontScale="90000"/>
          </a:bodyPr>
          <a:lstStyle/>
          <a:p>
            <a:r>
              <a:rPr lang="en-GB" sz="4400" dirty="0" smtClean="0"/>
              <a:t>Out-of-order </a:t>
            </a:r>
            <a:r>
              <a:rPr lang="en-GB" sz="4400" dirty="0"/>
              <a:t>issue with out-of-order completion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39</a:t>
            </a:fld>
            <a:endParaRPr kumimoji="0" lang="en-US"/>
          </a:p>
        </p:txBody>
      </p:sp>
    </p:spTree>
    <p:extLst>
      <p:ext uri="{BB962C8B-B14F-4D97-AF65-F5344CB8AC3E}">
        <p14:creationId xmlns:p14="http://schemas.microsoft.com/office/powerpoint/2010/main" val="2038813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a:t>
            </a:fld>
            <a:endParaRPr kumimoji="0" lang="en-US"/>
          </a:p>
        </p:txBody>
      </p:sp>
      <p:pic>
        <p:nvPicPr>
          <p:cNvPr id="3" name="Picture 2"/>
          <p:cNvPicPr>
            <a:picLocks noChangeAspect="1"/>
          </p:cNvPicPr>
          <p:nvPr/>
        </p:nvPicPr>
        <p:blipFill>
          <a:blip r:embed="rId2"/>
          <a:stretch>
            <a:fillRect/>
          </a:stretch>
        </p:blipFill>
        <p:spPr>
          <a:xfrm>
            <a:off x="392557" y="1215868"/>
            <a:ext cx="8437595" cy="4602879"/>
          </a:xfrm>
          <a:prstGeom prst="rect">
            <a:avLst/>
          </a:prstGeom>
        </p:spPr>
      </p:pic>
      <p:sp>
        <p:nvSpPr>
          <p:cNvPr id="4" name="Rectangle 3"/>
          <p:cNvSpPr/>
          <p:nvPr/>
        </p:nvSpPr>
        <p:spPr>
          <a:xfrm>
            <a:off x="323528" y="365755"/>
            <a:ext cx="8510313" cy="830997"/>
          </a:xfrm>
          <a:prstGeom prst="rect">
            <a:avLst/>
          </a:prstGeom>
        </p:spPr>
        <p:txBody>
          <a:bodyPr wrap="square">
            <a:spAutoFit/>
          </a:bodyPr>
          <a:lstStyle/>
          <a:p>
            <a:pPr marL="342900" indent="-342900" algn="just">
              <a:buFont typeface="Wingdings" panose="05000000000000000000" pitchFamily="2" charset="2"/>
              <a:buChar char="q"/>
            </a:pPr>
            <a:r>
              <a:rPr lang="en-US" dirty="0">
                <a:solidFill>
                  <a:srgbClr val="00B050"/>
                </a:solidFill>
              </a:rPr>
              <a:t>What is the </a:t>
            </a:r>
            <a:r>
              <a:rPr lang="en-US" dirty="0">
                <a:solidFill>
                  <a:srgbClr val="FF0000"/>
                </a:solidFill>
              </a:rPr>
              <a:t>essential characteristic</a:t>
            </a:r>
            <a:r>
              <a:rPr lang="en-US" dirty="0">
                <a:solidFill>
                  <a:srgbClr val="00B050"/>
                </a:solidFill>
              </a:rPr>
              <a:t> of the superscalar approach to processor design</a:t>
            </a:r>
          </a:p>
        </p:txBody>
      </p:sp>
      <p:cxnSp>
        <p:nvCxnSpPr>
          <p:cNvPr id="6" name="Straight Connector 5"/>
          <p:cNvCxnSpPr/>
          <p:nvPr/>
        </p:nvCxnSpPr>
        <p:spPr>
          <a:xfrm>
            <a:off x="2843808" y="1988840"/>
            <a:ext cx="44644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99592" y="5085184"/>
            <a:ext cx="7416824"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338119"/>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r>
              <a:rPr lang="en-US" dirty="0"/>
              <a:t>The result of this organization is that the </a:t>
            </a:r>
            <a:r>
              <a:rPr lang="en-US" dirty="0">
                <a:solidFill>
                  <a:srgbClr val="FF0000"/>
                </a:solidFill>
              </a:rPr>
              <a:t>processor has a </a:t>
            </a:r>
            <a:r>
              <a:rPr lang="en-US" dirty="0" smtClean="0">
                <a:solidFill>
                  <a:srgbClr val="FF0000"/>
                </a:solidFill>
              </a:rPr>
              <a:t>look ahead </a:t>
            </a:r>
            <a:r>
              <a:rPr lang="en-US" dirty="0">
                <a:solidFill>
                  <a:srgbClr val="FF0000"/>
                </a:solidFill>
              </a:rPr>
              <a:t>capability</a:t>
            </a:r>
            <a:r>
              <a:rPr lang="en-US" dirty="0" smtClean="0"/>
              <a:t>, </a:t>
            </a:r>
            <a:r>
              <a:rPr lang="en-US" dirty="0" smtClean="0">
                <a:solidFill>
                  <a:srgbClr val="FF0000"/>
                </a:solidFill>
              </a:rPr>
              <a:t>allowing </a:t>
            </a:r>
            <a:r>
              <a:rPr lang="en-US" dirty="0">
                <a:solidFill>
                  <a:srgbClr val="FF0000"/>
                </a:solidFill>
              </a:rPr>
              <a:t>it to identify independent instructions that can be brought into the </a:t>
            </a:r>
            <a:r>
              <a:rPr lang="en-US" dirty="0" smtClean="0">
                <a:solidFill>
                  <a:srgbClr val="FF0000"/>
                </a:solidFill>
              </a:rPr>
              <a:t>execute stage</a:t>
            </a:r>
            <a:r>
              <a:rPr lang="en-US" dirty="0">
                <a:solidFill>
                  <a:srgbClr val="FF0000"/>
                </a:solidFill>
              </a:rPr>
              <a:t>.</a:t>
            </a:r>
            <a:r>
              <a:rPr lang="en-US" dirty="0"/>
              <a:t> </a:t>
            </a:r>
            <a:endParaRPr lang="en-US" dirty="0" smtClean="0"/>
          </a:p>
          <a:p>
            <a:endParaRPr lang="en-US" dirty="0" smtClean="0"/>
          </a:p>
          <a:p>
            <a:r>
              <a:rPr lang="en-US" dirty="0" smtClean="0"/>
              <a:t>Instructions </a:t>
            </a:r>
            <a:r>
              <a:rPr lang="en-US" dirty="0"/>
              <a:t>are issued from the instruction window with little regard for </a:t>
            </a:r>
            <a:r>
              <a:rPr lang="en-US" dirty="0" smtClean="0"/>
              <a:t>their original </a:t>
            </a:r>
            <a:r>
              <a:rPr lang="en-US" dirty="0"/>
              <a:t>program order. </a:t>
            </a:r>
            <a:endParaRPr lang="en-US" dirty="0" smtClean="0"/>
          </a:p>
        </p:txBody>
      </p:sp>
      <p:sp>
        <p:nvSpPr>
          <p:cNvPr id="16386" name="Rectangle 2"/>
          <p:cNvSpPr>
            <a:spLocks noGrp="1" noChangeArrowheads="1"/>
          </p:cNvSpPr>
          <p:nvPr>
            <p:ph type="title"/>
          </p:nvPr>
        </p:nvSpPr>
        <p:spPr/>
        <p:txBody>
          <a:bodyPr>
            <a:normAutofit fontScale="90000"/>
          </a:bodyPr>
          <a:lstStyle/>
          <a:p>
            <a:r>
              <a:rPr lang="en-GB" sz="4400" dirty="0" smtClean="0"/>
              <a:t>Out-of-order </a:t>
            </a:r>
            <a:r>
              <a:rPr lang="en-GB" sz="4400" dirty="0"/>
              <a:t>issue with out-of-order completion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40</a:t>
            </a:fld>
            <a:endParaRPr kumimoji="0" lang="en-US"/>
          </a:p>
        </p:txBody>
      </p:sp>
    </p:spTree>
    <p:extLst>
      <p:ext uri="{BB962C8B-B14F-4D97-AF65-F5344CB8AC3E}">
        <p14:creationId xmlns:p14="http://schemas.microsoft.com/office/powerpoint/2010/main" val="340164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a:solidFill>
                  <a:srgbClr val="FF0000"/>
                </a:solidFill>
              </a:rPr>
              <a:t>An instruction cannot be issued if it violates a dependency </a:t>
            </a:r>
            <a:r>
              <a:rPr lang="en-US" sz="2600" dirty="0" smtClean="0">
                <a:solidFill>
                  <a:srgbClr val="FF0000"/>
                </a:solidFill>
              </a:rPr>
              <a:t>or conflict</a:t>
            </a:r>
            <a:r>
              <a:rPr lang="en-US" sz="2600" dirty="0"/>
              <a:t>. </a:t>
            </a:r>
            <a:endParaRPr lang="en-US" sz="2600" dirty="0" smtClean="0"/>
          </a:p>
          <a:p>
            <a:endParaRPr lang="en-US" sz="2600" dirty="0" smtClean="0"/>
          </a:p>
          <a:p>
            <a:r>
              <a:rPr lang="en-US" sz="2600" dirty="0" smtClean="0"/>
              <a:t>The </a:t>
            </a:r>
            <a:r>
              <a:rPr lang="en-US" sz="2600" dirty="0"/>
              <a:t>difference is that more instructions are available for issuing, reducing </a:t>
            </a:r>
            <a:r>
              <a:rPr lang="en-US" sz="2600" dirty="0" smtClean="0"/>
              <a:t>the probability </a:t>
            </a:r>
            <a:r>
              <a:rPr lang="en-US" sz="2600" dirty="0"/>
              <a:t>that a pipeline stage will have to stall. </a:t>
            </a:r>
            <a:endParaRPr lang="en-US" sz="2600" dirty="0" smtClean="0"/>
          </a:p>
          <a:p>
            <a:endParaRPr lang="en-US" sz="2600" dirty="0" smtClean="0"/>
          </a:p>
          <a:p>
            <a:r>
              <a:rPr lang="en-US" sz="2600" dirty="0" smtClean="0"/>
              <a:t>In </a:t>
            </a:r>
            <a:r>
              <a:rPr lang="en-US" sz="2600" dirty="0"/>
              <a:t>addition, a new dependency, </a:t>
            </a:r>
            <a:r>
              <a:rPr lang="en-US" sz="2600" dirty="0" smtClean="0"/>
              <a:t>which we </a:t>
            </a:r>
            <a:r>
              <a:rPr lang="en-US" sz="2600" dirty="0"/>
              <a:t>referred to earlier as an </a:t>
            </a:r>
            <a:r>
              <a:rPr lang="en-US" sz="2600" b="1" i="1" dirty="0" err="1" smtClean="0">
                <a:solidFill>
                  <a:srgbClr val="0070C0"/>
                </a:solidFill>
              </a:rPr>
              <a:t>antidependency</a:t>
            </a:r>
            <a:r>
              <a:rPr lang="en-US" sz="2600" b="1" i="1" dirty="0" smtClean="0">
                <a:solidFill>
                  <a:srgbClr val="0070C0"/>
                </a:solidFill>
              </a:rPr>
              <a:t> </a:t>
            </a:r>
            <a:r>
              <a:rPr lang="en-US" sz="2600" dirty="0" smtClean="0"/>
              <a:t>arises</a:t>
            </a:r>
            <a:r>
              <a:rPr lang="tr-TR" sz="2600" dirty="0" smtClean="0"/>
              <a:t>[write after read (WAR)]</a:t>
            </a:r>
          </a:p>
          <a:p>
            <a:endParaRPr lang="tr-TR" sz="2600" dirty="0"/>
          </a:p>
          <a:p>
            <a:r>
              <a:rPr lang="en-US" sz="2600" dirty="0" smtClean="0"/>
              <a:t>.</a:t>
            </a:r>
            <a:endParaRPr lang="en-US" sz="2600" dirty="0"/>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41</a:t>
            </a:fld>
            <a:endParaRPr kumimoji="0" lang="en-US"/>
          </a:p>
        </p:txBody>
      </p:sp>
      <p:sp>
        <p:nvSpPr>
          <p:cNvPr id="4" name="Title 3"/>
          <p:cNvSpPr>
            <a:spLocks noGrp="1"/>
          </p:cNvSpPr>
          <p:nvPr>
            <p:ph type="title"/>
          </p:nvPr>
        </p:nvSpPr>
        <p:spPr/>
        <p:txBody>
          <a:bodyPr>
            <a:noAutofit/>
          </a:bodyPr>
          <a:lstStyle/>
          <a:p>
            <a:r>
              <a:rPr lang="en-GB" sz="4000" dirty="0"/>
              <a:t>Out-of-order issue with out-of-order completion</a:t>
            </a:r>
            <a:endParaRPr lang="en-US" sz="4000" dirty="0"/>
          </a:p>
        </p:txBody>
      </p:sp>
    </p:spTree>
    <p:extLst>
      <p:ext uri="{BB962C8B-B14F-4D97-AF65-F5344CB8AC3E}">
        <p14:creationId xmlns:p14="http://schemas.microsoft.com/office/powerpoint/2010/main" val="2534229149"/>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827992"/>
          </a:xfrm>
        </p:spPr>
        <p:txBody>
          <a:bodyPr>
            <a:normAutofit/>
          </a:bodyPr>
          <a:lstStyle/>
          <a:p>
            <a:r>
              <a:rPr lang="en-US" sz="2000" dirty="0" smtClean="0"/>
              <a:t>Example:</a:t>
            </a:r>
          </a:p>
          <a:p>
            <a:endParaRPr lang="en-US" sz="2400" dirty="0" smtClean="0"/>
          </a:p>
          <a:p>
            <a:endParaRPr lang="en-US" sz="1800" dirty="0" smtClean="0"/>
          </a:p>
          <a:p>
            <a:endParaRPr lang="en-US" sz="1800" dirty="0"/>
          </a:p>
          <a:p>
            <a:endParaRPr lang="en-US" sz="1800" dirty="0" smtClean="0"/>
          </a:p>
          <a:p>
            <a:r>
              <a:rPr lang="en-US" sz="2000" dirty="0" smtClean="0"/>
              <a:t>Instruction </a:t>
            </a:r>
            <a:r>
              <a:rPr lang="en-US" sz="2000" b="1" dirty="0">
                <a:solidFill>
                  <a:srgbClr val="0070C0"/>
                </a:solidFill>
              </a:rPr>
              <a:t>I3</a:t>
            </a:r>
            <a:r>
              <a:rPr lang="en-US" sz="2000" dirty="0">
                <a:solidFill>
                  <a:srgbClr val="FF0000"/>
                </a:solidFill>
              </a:rPr>
              <a:t> cannot complete execution before instruction </a:t>
            </a:r>
            <a:r>
              <a:rPr lang="en-US" sz="2000" b="1" dirty="0">
                <a:solidFill>
                  <a:srgbClr val="0070C0"/>
                </a:solidFill>
              </a:rPr>
              <a:t>I2</a:t>
            </a:r>
            <a:r>
              <a:rPr lang="en-US" sz="2000" dirty="0">
                <a:solidFill>
                  <a:srgbClr val="FF0000"/>
                </a:solidFill>
              </a:rPr>
              <a:t> begins execution </a:t>
            </a:r>
            <a:r>
              <a:rPr lang="en-US" sz="2000" dirty="0"/>
              <a:t>and has fetched its operands. </a:t>
            </a:r>
            <a:r>
              <a:rPr lang="en-US" sz="2000" dirty="0" smtClean="0"/>
              <a:t>This </a:t>
            </a:r>
            <a:r>
              <a:rPr lang="en-US" sz="2000" dirty="0"/>
              <a:t>is so because I3 updates register R3, which </a:t>
            </a:r>
            <a:r>
              <a:rPr lang="en-US" sz="2000" dirty="0" smtClean="0"/>
              <a:t>is a </a:t>
            </a:r>
            <a:r>
              <a:rPr lang="en-US" sz="2000" dirty="0">
                <a:solidFill>
                  <a:srgbClr val="FF0000"/>
                </a:solidFill>
              </a:rPr>
              <a:t>source operand for I2. </a:t>
            </a:r>
            <a:r>
              <a:rPr lang="tr-TR" sz="2000" b="1" dirty="0" smtClean="0"/>
              <a:t>[WAR]</a:t>
            </a:r>
            <a:endParaRPr lang="en-US" sz="2000" b="1" dirty="0" smtClean="0"/>
          </a:p>
          <a:p>
            <a:r>
              <a:rPr lang="en-US" sz="2000" dirty="0" smtClean="0"/>
              <a:t>The </a:t>
            </a:r>
            <a:r>
              <a:rPr lang="en-US" sz="2000" dirty="0"/>
              <a:t>term </a:t>
            </a:r>
            <a:r>
              <a:rPr lang="en-US" sz="2000" dirty="0" err="1" smtClean="0"/>
              <a:t>antidependency</a:t>
            </a:r>
            <a:r>
              <a:rPr lang="en-US" sz="2000" dirty="0" smtClean="0"/>
              <a:t> is </a:t>
            </a:r>
            <a:r>
              <a:rPr lang="en-US" sz="2000" dirty="0"/>
              <a:t>used because the constraint </a:t>
            </a:r>
            <a:r>
              <a:rPr lang="en-US" sz="2000" dirty="0" smtClean="0"/>
              <a:t>is similar </a:t>
            </a:r>
            <a:r>
              <a:rPr lang="en-US" sz="2000" dirty="0"/>
              <a:t>to that of a true data dependency, but </a:t>
            </a:r>
            <a:r>
              <a:rPr lang="en-US" sz="2000" dirty="0">
                <a:solidFill>
                  <a:srgbClr val="0070C0"/>
                </a:solidFill>
              </a:rPr>
              <a:t>reversed:</a:t>
            </a:r>
            <a:r>
              <a:rPr lang="en-US" sz="2000" dirty="0"/>
              <a:t> Instead of the first instruction producing a value that the second instruction uses, the second instruction destroys a value that the first instruction uses.</a:t>
            </a: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42</a:t>
            </a:fld>
            <a:endParaRPr kumimoji="0" lang="en-US"/>
          </a:p>
        </p:txBody>
      </p:sp>
      <p:sp>
        <p:nvSpPr>
          <p:cNvPr id="4" name="Title 3"/>
          <p:cNvSpPr>
            <a:spLocks noGrp="1"/>
          </p:cNvSpPr>
          <p:nvPr>
            <p:ph type="title"/>
          </p:nvPr>
        </p:nvSpPr>
        <p:spPr/>
        <p:txBody>
          <a:bodyPr>
            <a:noAutofit/>
          </a:bodyPr>
          <a:lstStyle/>
          <a:p>
            <a:r>
              <a:rPr lang="en-GB" sz="4000" dirty="0"/>
              <a:t>Out-of-order issue with out-of-order completion</a:t>
            </a:r>
            <a:endParaRPr lang="en-US"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2803" y="1484784"/>
            <a:ext cx="295128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981814"/>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p>
          <a:p>
            <a:r>
              <a:rPr lang="en-US" sz="2400" dirty="0" smtClean="0"/>
              <a:t>Out-of-order </a:t>
            </a:r>
            <a:r>
              <a:rPr lang="en-US" sz="2400" dirty="0"/>
              <a:t>completion requires </a:t>
            </a:r>
            <a:r>
              <a:rPr lang="en-US" sz="2400" dirty="0">
                <a:solidFill>
                  <a:srgbClr val="FF0000"/>
                </a:solidFill>
              </a:rPr>
              <a:t>more complex instruction</a:t>
            </a:r>
            <a:r>
              <a:rPr lang="en-US" sz="2400" dirty="0"/>
              <a:t> issue logic </a:t>
            </a:r>
            <a:r>
              <a:rPr lang="en-US" sz="2400" dirty="0" smtClean="0"/>
              <a:t>than in-order </a:t>
            </a:r>
            <a:r>
              <a:rPr lang="en-US" sz="2400" dirty="0"/>
              <a:t>completion. </a:t>
            </a:r>
            <a:endParaRPr lang="en-US" sz="2400" dirty="0" smtClean="0"/>
          </a:p>
          <a:p>
            <a:r>
              <a:rPr lang="en-US" sz="2400" dirty="0" smtClean="0"/>
              <a:t>In </a:t>
            </a:r>
            <a:r>
              <a:rPr lang="en-US" sz="2400" dirty="0"/>
              <a:t>addition, it is </a:t>
            </a:r>
            <a:r>
              <a:rPr lang="en-US" sz="2400" dirty="0">
                <a:solidFill>
                  <a:srgbClr val="FF0000"/>
                </a:solidFill>
              </a:rPr>
              <a:t>more difficult </a:t>
            </a:r>
            <a:r>
              <a:rPr lang="en-US" sz="2400" dirty="0"/>
              <a:t>to deal with instruction interrupts and exceptions</a:t>
            </a:r>
            <a:r>
              <a:rPr lang="en-US" sz="2400" dirty="0" smtClean="0"/>
              <a:t>.</a:t>
            </a:r>
          </a:p>
          <a:p>
            <a:r>
              <a:rPr lang="en-US" sz="2400" dirty="0" smtClean="0"/>
              <a:t>One </a:t>
            </a:r>
            <a:r>
              <a:rPr lang="en-US" sz="2400" dirty="0"/>
              <a:t>common technique that is used to support out-of-order completion is </a:t>
            </a:r>
            <a:r>
              <a:rPr lang="en-US" sz="2400" dirty="0" smtClean="0"/>
              <a:t>the </a:t>
            </a:r>
            <a:r>
              <a:rPr lang="en-US" sz="2400" b="1" i="1" dirty="0" smtClean="0">
                <a:solidFill>
                  <a:srgbClr val="FF0000"/>
                </a:solidFill>
              </a:rPr>
              <a:t>reorder </a:t>
            </a:r>
            <a:r>
              <a:rPr lang="en-US" sz="2400" b="1" i="1" dirty="0">
                <a:solidFill>
                  <a:srgbClr val="FF0000"/>
                </a:solidFill>
              </a:rPr>
              <a:t>buffer</a:t>
            </a:r>
            <a:r>
              <a:rPr lang="en-US" sz="2400" dirty="0"/>
              <a:t>. </a:t>
            </a:r>
            <a:endParaRPr lang="en-US" sz="2400" dirty="0" smtClean="0"/>
          </a:p>
          <a:p>
            <a:r>
              <a:rPr lang="en-US" sz="2400" dirty="0" smtClean="0"/>
              <a:t>The </a:t>
            </a:r>
            <a:r>
              <a:rPr lang="en-US" sz="2400" dirty="0"/>
              <a:t>reorder buffer is </a:t>
            </a:r>
            <a:r>
              <a:rPr lang="en-US" sz="2400" dirty="0">
                <a:solidFill>
                  <a:srgbClr val="FF0000"/>
                </a:solidFill>
              </a:rPr>
              <a:t>temporary storage for results completed out </a:t>
            </a:r>
            <a:r>
              <a:rPr lang="en-US" sz="2400" dirty="0" smtClean="0">
                <a:solidFill>
                  <a:srgbClr val="FF0000"/>
                </a:solidFill>
              </a:rPr>
              <a:t>of order </a:t>
            </a:r>
            <a:r>
              <a:rPr lang="en-US" sz="2400" dirty="0"/>
              <a:t>that are then committed to the register file in program order.</a:t>
            </a: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43</a:t>
            </a:fld>
            <a:endParaRPr kumimoji="0" lang="en-US"/>
          </a:p>
        </p:txBody>
      </p:sp>
      <p:sp>
        <p:nvSpPr>
          <p:cNvPr id="4" name="Title 3"/>
          <p:cNvSpPr>
            <a:spLocks noGrp="1"/>
          </p:cNvSpPr>
          <p:nvPr>
            <p:ph type="title"/>
          </p:nvPr>
        </p:nvSpPr>
        <p:spPr/>
        <p:txBody>
          <a:bodyPr>
            <a:normAutofit/>
          </a:bodyPr>
          <a:lstStyle/>
          <a:p>
            <a:r>
              <a:rPr lang="en-GB" dirty="0" smtClean="0"/>
              <a:t>Out-of-order </a:t>
            </a:r>
            <a:r>
              <a:rPr lang="en-GB" dirty="0"/>
              <a:t>completion</a:t>
            </a:r>
            <a:endParaRPr lang="en-US" dirty="0"/>
          </a:p>
        </p:txBody>
      </p:sp>
    </p:spTree>
    <p:extLst>
      <p:ext uri="{BB962C8B-B14F-4D97-AF65-F5344CB8AC3E}">
        <p14:creationId xmlns:p14="http://schemas.microsoft.com/office/powerpoint/2010/main" val="580342787"/>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44</a:t>
            </a:fld>
            <a:endParaRPr kumimoji="0" lang="en-US"/>
          </a:p>
        </p:txBody>
      </p:sp>
      <p:sp>
        <p:nvSpPr>
          <p:cNvPr id="3" name="Rectangle 2"/>
          <p:cNvSpPr txBox="1">
            <a:spLocks noChangeArrowheads="1"/>
          </p:cNvSpPr>
          <p:nvPr/>
        </p:nvSpPr>
        <p:spPr>
          <a:xfrm>
            <a:off x="312880" y="116632"/>
            <a:ext cx="8204200" cy="8382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GB" altLang="en-US" sz="3600" dirty="0" smtClean="0">
                <a:solidFill>
                  <a:srgbClr val="FF0000"/>
                </a:solidFill>
              </a:rPr>
              <a:t>Register Renaming</a:t>
            </a:r>
            <a:endParaRPr lang="en-GB" altLang="en-US" sz="3600" dirty="0">
              <a:solidFill>
                <a:srgbClr val="FF0000"/>
              </a:solidFill>
            </a:endParaRPr>
          </a:p>
        </p:txBody>
      </p:sp>
      <p:sp>
        <p:nvSpPr>
          <p:cNvPr id="4" name="Rectangle 3"/>
          <p:cNvSpPr/>
          <p:nvPr/>
        </p:nvSpPr>
        <p:spPr>
          <a:xfrm>
            <a:off x="288618" y="954832"/>
            <a:ext cx="8342064" cy="5262979"/>
          </a:xfrm>
          <a:prstGeom prst="rect">
            <a:avLst/>
          </a:prstGeom>
        </p:spPr>
        <p:txBody>
          <a:bodyPr wrap="square">
            <a:spAutoFit/>
          </a:bodyPr>
          <a:lstStyle/>
          <a:p>
            <a:pPr algn="just"/>
            <a:r>
              <a:rPr lang="en-US" dirty="0"/>
              <a:t>When out-of-order instruction issuing and/or out-of-order instruction completion are allowed, we have seen that this gives rise to the </a:t>
            </a:r>
            <a:r>
              <a:rPr lang="en-US" dirty="0">
                <a:solidFill>
                  <a:srgbClr val="FF0000"/>
                </a:solidFill>
              </a:rPr>
              <a:t>possibility of WAW dependencies </a:t>
            </a:r>
            <a:r>
              <a:rPr lang="en-US" dirty="0"/>
              <a:t>and </a:t>
            </a:r>
            <a:r>
              <a:rPr lang="en-US" dirty="0">
                <a:solidFill>
                  <a:srgbClr val="FF0000"/>
                </a:solidFill>
              </a:rPr>
              <a:t>WAR dependencies</a:t>
            </a:r>
            <a:r>
              <a:rPr lang="en-US" dirty="0" smtClean="0">
                <a:solidFill>
                  <a:srgbClr val="FF0000"/>
                </a:solidFill>
              </a:rPr>
              <a:t>.</a:t>
            </a:r>
            <a:endParaRPr lang="tr-TR" dirty="0" smtClean="0">
              <a:solidFill>
                <a:srgbClr val="FF0000"/>
              </a:solidFill>
            </a:endParaRPr>
          </a:p>
          <a:p>
            <a:pPr algn="just"/>
            <a:r>
              <a:rPr lang="en-US" dirty="0" err="1"/>
              <a:t>Antidependencies</a:t>
            </a:r>
            <a:r>
              <a:rPr lang="en-US" dirty="0"/>
              <a:t> and output dependencies are both examples of storage </a:t>
            </a:r>
            <a:r>
              <a:rPr lang="en-US" dirty="0" smtClean="0"/>
              <a:t>conflicts</a:t>
            </a:r>
          </a:p>
          <a:p>
            <a:pPr algn="just"/>
            <a:endParaRPr lang="en-US" dirty="0"/>
          </a:p>
          <a:p>
            <a:pPr marL="342900" indent="-342900" algn="just">
              <a:buFont typeface="Wingdings" panose="05000000000000000000" pitchFamily="2" charset="2"/>
              <a:buChar char="q"/>
            </a:pPr>
            <a:r>
              <a:rPr lang="en-US" b="1" dirty="0">
                <a:solidFill>
                  <a:srgbClr val="00B050"/>
                </a:solidFill>
              </a:rPr>
              <a:t>What is register renaming and what is its purpose?</a:t>
            </a:r>
          </a:p>
          <a:p>
            <a:pPr algn="just"/>
            <a:endParaRPr lang="tr-TR" dirty="0">
              <a:solidFill>
                <a:srgbClr val="FF0000"/>
              </a:solidFill>
            </a:endParaRPr>
          </a:p>
          <a:p>
            <a:pPr algn="just"/>
            <a:r>
              <a:rPr lang="tr-TR" dirty="0" smtClean="0"/>
              <a:t>R</a:t>
            </a:r>
            <a:r>
              <a:rPr lang="en-US" dirty="0" err="1" smtClean="0"/>
              <a:t>egisters</a:t>
            </a:r>
            <a:r>
              <a:rPr lang="en-US" dirty="0" smtClean="0"/>
              <a:t> </a:t>
            </a:r>
            <a:r>
              <a:rPr lang="en-US" dirty="0"/>
              <a:t>are allocated dynamically by the processor hardware, and they are associated with the values needed by instructions at various points in </a:t>
            </a:r>
            <a:r>
              <a:rPr lang="en-US" dirty="0" smtClean="0"/>
              <a:t>time</a:t>
            </a:r>
            <a:r>
              <a:rPr lang="tr-TR" dirty="0" smtClean="0"/>
              <a:t>.</a:t>
            </a:r>
          </a:p>
          <a:p>
            <a:pPr algn="just"/>
            <a:endParaRPr lang="tr-TR" dirty="0">
              <a:solidFill>
                <a:srgbClr val="FF0000"/>
              </a:solidFill>
            </a:endParaRPr>
          </a:p>
          <a:p>
            <a:pPr algn="just"/>
            <a:endParaRPr lang="en-US" dirty="0">
              <a:solidFill>
                <a:srgbClr val="FF0000"/>
              </a:solidFill>
            </a:endParaRPr>
          </a:p>
        </p:txBody>
      </p:sp>
    </p:spTree>
    <p:extLst>
      <p:ext uri="{BB962C8B-B14F-4D97-AF65-F5344CB8AC3E}">
        <p14:creationId xmlns:p14="http://schemas.microsoft.com/office/powerpoint/2010/main" val="2918112860"/>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45</a:t>
            </a:fld>
            <a:endParaRPr kumimoji="0" lang="en-US"/>
          </a:p>
        </p:txBody>
      </p:sp>
      <p:sp>
        <p:nvSpPr>
          <p:cNvPr id="4" name="Rectangle 3"/>
          <p:cNvSpPr/>
          <p:nvPr/>
        </p:nvSpPr>
        <p:spPr>
          <a:xfrm>
            <a:off x="251520" y="332656"/>
            <a:ext cx="8568952" cy="4524315"/>
          </a:xfrm>
          <a:prstGeom prst="rect">
            <a:avLst/>
          </a:prstGeom>
        </p:spPr>
        <p:txBody>
          <a:bodyPr wrap="square">
            <a:spAutoFit/>
          </a:bodyPr>
          <a:lstStyle/>
          <a:p>
            <a:pPr algn="just"/>
            <a:r>
              <a:rPr lang="en-US" dirty="0"/>
              <a:t>When a new register value is </a:t>
            </a:r>
            <a:r>
              <a:rPr lang="en-US" dirty="0" smtClean="0"/>
              <a:t>created </a:t>
            </a:r>
            <a:r>
              <a:rPr lang="en-US" dirty="0"/>
              <a:t>(i.e., when an instruction executes that has a register as a </a:t>
            </a:r>
            <a:r>
              <a:rPr lang="en-US" dirty="0">
                <a:solidFill>
                  <a:srgbClr val="FF0000"/>
                </a:solidFill>
              </a:rPr>
              <a:t>destination </a:t>
            </a:r>
            <a:r>
              <a:rPr lang="en-US" dirty="0" smtClean="0">
                <a:solidFill>
                  <a:srgbClr val="FF0000"/>
                </a:solidFill>
              </a:rPr>
              <a:t>operand</a:t>
            </a:r>
            <a:r>
              <a:rPr lang="en-US" dirty="0"/>
              <a:t>), a new register is allocated for that value</a:t>
            </a:r>
            <a:r>
              <a:rPr lang="en-US" dirty="0" smtClean="0"/>
              <a:t>.</a:t>
            </a:r>
            <a:endParaRPr lang="tr-TR" dirty="0" smtClean="0"/>
          </a:p>
          <a:p>
            <a:pPr algn="just"/>
            <a:endParaRPr lang="tr-TR" dirty="0" smtClean="0"/>
          </a:p>
          <a:p>
            <a:pPr algn="just"/>
            <a:r>
              <a:rPr lang="en-US" dirty="0" smtClean="0"/>
              <a:t>Subsequent </a:t>
            </a:r>
            <a:r>
              <a:rPr lang="en-US" dirty="0"/>
              <a:t>instructions that access that value as a </a:t>
            </a:r>
            <a:r>
              <a:rPr lang="en-US" dirty="0">
                <a:solidFill>
                  <a:srgbClr val="FF0000"/>
                </a:solidFill>
              </a:rPr>
              <a:t>source operand </a:t>
            </a:r>
            <a:r>
              <a:rPr lang="en-US" dirty="0"/>
              <a:t>in that register must go through a renaming process: the register references in those instructions must be revised to refer to the register containing the needed value</a:t>
            </a:r>
            <a:r>
              <a:rPr lang="en-US" dirty="0" smtClean="0"/>
              <a:t>.</a:t>
            </a:r>
            <a:endParaRPr lang="tr-TR" dirty="0" smtClean="0"/>
          </a:p>
          <a:p>
            <a:pPr algn="just"/>
            <a:endParaRPr lang="tr-TR" dirty="0"/>
          </a:p>
          <a:p>
            <a:pPr algn="just"/>
            <a:r>
              <a:rPr lang="en-US" dirty="0" smtClean="0"/>
              <a:t> </a:t>
            </a:r>
            <a:r>
              <a:rPr lang="en-US" dirty="0"/>
              <a:t>Thus, the same original register reference in several different instructions may refer to different actual registers, if different values are intended</a:t>
            </a:r>
          </a:p>
        </p:txBody>
      </p:sp>
    </p:spTree>
    <p:extLst>
      <p:ext uri="{BB962C8B-B14F-4D97-AF65-F5344CB8AC3E}">
        <p14:creationId xmlns:p14="http://schemas.microsoft.com/office/powerpoint/2010/main" val="236272914"/>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46</a:t>
            </a:fld>
            <a:endParaRPr kumimoji="0" lang="en-US"/>
          </a:p>
        </p:txBody>
      </p:sp>
      <p:sp>
        <p:nvSpPr>
          <p:cNvPr id="3" name="Rectangle 2"/>
          <p:cNvSpPr/>
          <p:nvPr/>
        </p:nvSpPr>
        <p:spPr>
          <a:xfrm>
            <a:off x="0" y="0"/>
            <a:ext cx="8100392" cy="461665"/>
          </a:xfrm>
          <a:prstGeom prst="rect">
            <a:avLst/>
          </a:prstGeom>
        </p:spPr>
        <p:txBody>
          <a:bodyPr wrap="square">
            <a:spAutoFit/>
          </a:bodyPr>
          <a:lstStyle/>
          <a:p>
            <a:r>
              <a:rPr lang="tr-TR" dirty="0" smtClean="0"/>
              <a:t>E</a:t>
            </a:r>
            <a:r>
              <a:rPr lang="en-US" dirty="0" err="1" smtClean="0"/>
              <a:t>xam</a:t>
            </a:r>
            <a:r>
              <a:rPr lang="tr-TR" dirty="0" smtClean="0"/>
              <a:t>ple</a:t>
            </a:r>
            <a:r>
              <a:rPr lang="en-US" dirty="0" smtClean="0"/>
              <a:t>:</a:t>
            </a:r>
            <a:endParaRPr lang="en-US" dirty="0"/>
          </a:p>
        </p:txBody>
      </p:sp>
      <p:pic>
        <p:nvPicPr>
          <p:cNvPr id="5" name="Picture 4"/>
          <p:cNvPicPr>
            <a:picLocks noChangeAspect="1"/>
          </p:cNvPicPr>
          <p:nvPr/>
        </p:nvPicPr>
        <p:blipFill>
          <a:blip r:embed="rId2"/>
          <a:stretch>
            <a:fillRect/>
          </a:stretch>
        </p:blipFill>
        <p:spPr>
          <a:xfrm>
            <a:off x="587121" y="417445"/>
            <a:ext cx="3672408" cy="1324475"/>
          </a:xfrm>
          <a:prstGeom prst="rect">
            <a:avLst/>
          </a:prstGeom>
        </p:spPr>
      </p:pic>
      <p:sp>
        <p:nvSpPr>
          <p:cNvPr id="7" name="Rectangle 6"/>
          <p:cNvSpPr/>
          <p:nvPr/>
        </p:nvSpPr>
        <p:spPr>
          <a:xfrm>
            <a:off x="215881" y="3887956"/>
            <a:ext cx="8614271" cy="2970044"/>
          </a:xfrm>
          <a:prstGeom prst="rect">
            <a:avLst/>
          </a:prstGeom>
        </p:spPr>
        <p:txBody>
          <a:bodyPr wrap="square">
            <a:spAutoFit/>
          </a:bodyPr>
          <a:lstStyle/>
          <a:p>
            <a:pPr algn="just">
              <a:lnSpc>
                <a:spcPct val="150000"/>
              </a:lnSpc>
            </a:pPr>
            <a:r>
              <a:rPr lang="tr-TR" sz="2200" dirty="0" smtClean="0"/>
              <a:t>T</a:t>
            </a:r>
            <a:r>
              <a:rPr lang="en-US" sz="2200" dirty="0" smtClean="0"/>
              <a:t>he </a:t>
            </a:r>
            <a:r>
              <a:rPr lang="en-US" sz="2200" dirty="0"/>
              <a:t>creation of register R3c in instruction I3 avoids the </a:t>
            </a:r>
            <a:r>
              <a:rPr lang="en-US" sz="2200" dirty="0">
                <a:solidFill>
                  <a:srgbClr val="FF0000"/>
                </a:solidFill>
              </a:rPr>
              <a:t>WAR</a:t>
            </a:r>
            <a:r>
              <a:rPr lang="en-US" sz="2200" dirty="0"/>
              <a:t> </a:t>
            </a:r>
            <a:r>
              <a:rPr lang="tr-TR" sz="2200" dirty="0" smtClean="0"/>
              <a:t> </a:t>
            </a:r>
            <a:r>
              <a:rPr lang="en-US" sz="2200" dirty="0" smtClean="0"/>
              <a:t>dependency </a:t>
            </a:r>
            <a:r>
              <a:rPr lang="en-US" sz="2200" dirty="0"/>
              <a:t>on the second instruction and the </a:t>
            </a:r>
            <a:r>
              <a:rPr lang="en-US" sz="2200" dirty="0">
                <a:solidFill>
                  <a:srgbClr val="FF0000"/>
                </a:solidFill>
              </a:rPr>
              <a:t>WAW</a:t>
            </a:r>
            <a:r>
              <a:rPr lang="en-US" sz="2200" dirty="0"/>
              <a:t> on the first </a:t>
            </a:r>
            <a:r>
              <a:rPr lang="en-US" sz="2200" dirty="0" smtClean="0"/>
              <a:t>instruction. </a:t>
            </a:r>
            <a:endParaRPr lang="tr-TR" sz="2200" dirty="0" smtClean="0"/>
          </a:p>
          <a:p>
            <a:pPr algn="just"/>
            <a:endParaRPr lang="tr-TR" sz="2200" dirty="0" smtClean="0"/>
          </a:p>
          <a:p>
            <a:pPr algn="just">
              <a:lnSpc>
                <a:spcPct val="150000"/>
              </a:lnSpc>
            </a:pPr>
            <a:r>
              <a:rPr lang="en-US" sz="2200" dirty="0" smtClean="0"/>
              <a:t>The </a:t>
            </a:r>
            <a:r>
              <a:rPr lang="en-US" sz="2200" dirty="0"/>
              <a:t>result is that </a:t>
            </a:r>
            <a:r>
              <a:rPr lang="en-US" sz="2200" dirty="0" smtClean="0"/>
              <a:t>I3 </a:t>
            </a:r>
            <a:r>
              <a:rPr lang="en-US" sz="2200" dirty="0"/>
              <a:t>can be issued immediately; without renaming, I3 cannot be issued until the first </a:t>
            </a:r>
            <a:r>
              <a:rPr lang="en-US" sz="2200" dirty="0" smtClean="0"/>
              <a:t>instruction </a:t>
            </a:r>
            <a:r>
              <a:rPr lang="en-US" sz="2200" dirty="0"/>
              <a:t>is complete and the second instruction is issued.</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0707" y="355783"/>
            <a:ext cx="295128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292080" y="1935469"/>
            <a:ext cx="3720952" cy="1569660"/>
          </a:xfrm>
          <a:prstGeom prst="rect">
            <a:avLst/>
          </a:prstGeom>
          <a:noFill/>
        </p:spPr>
        <p:txBody>
          <a:bodyPr wrap="square" rtlCol="0">
            <a:spAutoFit/>
          </a:bodyPr>
          <a:lstStyle/>
          <a:p>
            <a:pPr algn="r"/>
            <a:r>
              <a:rPr lang="tr-TR" u="sng" dirty="0" smtClean="0">
                <a:solidFill>
                  <a:srgbClr val="FF0000"/>
                </a:solidFill>
              </a:rPr>
              <a:t>RAW       WAR          WAW</a:t>
            </a:r>
          </a:p>
          <a:p>
            <a:r>
              <a:rPr lang="tr-TR" dirty="0" smtClean="0"/>
              <a:t>  I1-I2	       I2-I3	  I1-I3</a:t>
            </a:r>
          </a:p>
          <a:p>
            <a:r>
              <a:rPr lang="tr-TR" dirty="0" smtClean="0"/>
              <a:t>  I3-I4</a:t>
            </a:r>
          </a:p>
          <a:p>
            <a:r>
              <a:rPr lang="tr-TR" dirty="0" smtClean="0"/>
              <a:t>  I2-I4</a:t>
            </a:r>
            <a:endParaRPr lang="en-US" dirty="0"/>
          </a:p>
        </p:txBody>
      </p:sp>
      <p:sp>
        <p:nvSpPr>
          <p:cNvPr id="9" name="TextBox 8"/>
          <p:cNvSpPr txBox="1"/>
          <p:nvPr/>
        </p:nvSpPr>
        <p:spPr>
          <a:xfrm>
            <a:off x="611560" y="1935469"/>
            <a:ext cx="3720952" cy="1569660"/>
          </a:xfrm>
          <a:prstGeom prst="rect">
            <a:avLst/>
          </a:prstGeom>
          <a:noFill/>
        </p:spPr>
        <p:txBody>
          <a:bodyPr wrap="square" rtlCol="0">
            <a:spAutoFit/>
          </a:bodyPr>
          <a:lstStyle/>
          <a:p>
            <a:pPr algn="r"/>
            <a:r>
              <a:rPr lang="tr-TR" u="sng" dirty="0" smtClean="0">
                <a:solidFill>
                  <a:srgbClr val="FF0000"/>
                </a:solidFill>
              </a:rPr>
              <a:t>RAW       WAR          WAW</a:t>
            </a:r>
          </a:p>
          <a:p>
            <a:r>
              <a:rPr lang="tr-TR" dirty="0" smtClean="0"/>
              <a:t>  I1-I2	</a:t>
            </a:r>
            <a:r>
              <a:rPr lang="tr-TR" dirty="0"/>
              <a:t> </a:t>
            </a:r>
            <a:r>
              <a:rPr lang="tr-TR" dirty="0" smtClean="0"/>
              <a:t>       -                   -  </a:t>
            </a:r>
          </a:p>
          <a:p>
            <a:r>
              <a:rPr lang="tr-TR" dirty="0" smtClean="0"/>
              <a:t>  I3-I4</a:t>
            </a:r>
          </a:p>
          <a:p>
            <a:r>
              <a:rPr lang="tr-TR" dirty="0"/>
              <a:t> </a:t>
            </a:r>
            <a:r>
              <a:rPr lang="tr-TR" dirty="0" smtClean="0"/>
              <a:t> I2-I4</a:t>
            </a:r>
            <a:endParaRPr lang="en-US" dirty="0"/>
          </a:p>
        </p:txBody>
      </p:sp>
      <p:sp>
        <p:nvSpPr>
          <p:cNvPr id="10" name="Rectangle 9"/>
          <p:cNvSpPr/>
          <p:nvPr/>
        </p:nvSpPr>
        <p:spPr>
          <a:xfrm>
            <a:off x="1331640" y="3505129"/>
            <a:ext cx="7315632" cy="461665"/>
          </a:xfrm>
          <a:prstGeom prst="rect">
            <a:avLst/>
          </a:prstGeom>
        </p:spPr>
        <p:txBody>
          <a:bodyPr wrap="square">
            <a:spAutoFit/>
          </a:bodyPr>
          <a:lstStyle/>
          <a:p>
            <a:r>
              <a:rPr lang="tr-TR" b="1" dirty="0" smtClean="0">
                <a:solidFill>
                  <a:srgbClr val="00B050"/>
                </a:solidFill>
              </a:rPr>
              <a:t>R</a:t>
            </a:r>
            <a:r>
              <a:rPr lang="en-US" b="1" dirty="0" err="1" smtClean="0">
                <a:solidFill>
                  <a:srgbClr val="00B050"/>
                </a:solidFill>
              </a:rPr>
              <a:t>enaming</a:t>
            </a:r>
            <a:r>
              <a:rPr lang="en-US" b="1" dirty="0" smtClean="0">
                <a:solidFill>
                  <a:srgbClr val="00B050"/>
                </a:solidFill>
              </a:rPr>
              <a:t> </a:t>
            </a:r>
            <a:r>
              <a:rPr lang="en-US" b="1" dirty="0">
                <a:solidFill>
                  <a:srgbClr val="00B050"/>
                </a:solidFill>
              </a:rPr>
              <a:t>removes WAW/WAR, leaves RAW intact!</a:t>
            </a:r>
          </a:p>
        </p:txBody>
      </p:sp>
    </p:spTree>
    <p:extLst>
      <p:ext uri="{BB962C8B-B14F-4D97-AF65-F5344CB8AC3E}">
        <p14:creationId xmlns:p14="http://schemas.microsoft.com/office/powerpoint/2010/main" val="1894531381"/>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47</a:t>
            </a:fld>
            <a:endParaRPr kumimoji="0" lang="en-US"/>
          </a:p>
        </p:txBody>
      </p:sp>
      <p:pic>
        <p:nvPicPr>
          <p:cNvPr id="5" name="Picture 4"/>
          <p:cNvPicPr>
            <a:picLocks noChangeAspect="1"/>
          </p:cNvPicPr>
          <p:nvPr/>
        </p:nvPicPr>
        <p:blipFill>
          <a:blip r:embed="rId2"/>
          <a:stretch>
            <a:fillRect/>
          </a:stretch>
        </p:blipFill>
        <p:spPr>
          <a:xfrm>
            <a:off x="1835696" y="389426"/>
            <a:ext cx="4745810" cy="2138618"/>
          </a:xfrm>
          <a:prstGeom prst="rect">
            <a:avLst/>
          </a:prstGeom>
        </p:spPr>
      </p:pic>
      <p:sp>
        <p:nvSpPr>
          <p:cNvPr id="7" name="Rectangle 6"/>
          <p:cNvSpPr/>
          <p:nvPr/>
        </p:nvSpPr>
        <p:spPr>
          <a:xfrm>
            <a:off x="1115616" y="2533724"/>
            <a:ext cx="7315632" cy="461665"/>
          </a:xfrm>
          <a:prstGeom prst="rect">
            <a:avLst/>
          </a:prstGeom>
        </p:spPr>
        <p:txBody>
          <a:bodyPr wrap="square">
            <a:spAutoFit/>
          </a:bodyPr>
          <a:lstStyle/>
          <a:p>
            <a:r>
              <a:rPr lang="tr-TR" b="1" dirty="0" smtClean="0">
                <a:solidFill>
                  <a:srgbClr val="00B050"/>
                </a:solidFill>
              </a:rPr>
              <a:t>R</a:t>
            </a:r>
            <a:r>
              <a:rPr lang="en-US" b="1" dirty="0" err="1" smtClean="0">
                <a:solidFill>
                  <a:srgbClr val="00B050"/>
                </a:solidFill>
              </a:rPr>
              <a:t>enaming</a:t>
            </a:r>
            <a:r>
              <a:rPr lang="en-US" b="1" dirty="0" smtClean="0">
                <a:solidFill>
                  <a:srgbClr val="00B050"/>
                </a:solidFill>
              </a:rPr>
              <a:t> </a:t>
            </a:r>
            <a:r>
              <a:rPr lang="en-US" b="1" dirty="0">
                <a:solidFill>
                  <a:srgbClr val="00B050"/>
                </a:solidFill>
              </a:rPr>
              <a:t>removes WAW/WAR, leaves RAW intact!</a:t>
            </a:r>
          </a:p>
        </p:txBody>
      </p:sp>
      <p:pic>
        <p:nvPicPr>
          <p:cNvPr id="8" name="Picture 7"/>
          <p:cNvPicPr>
            <a:picLocks noChangeAspect="1"/>
          </p:cNvPicPr>
          <p:nvPr/>
        </p:nvPicPr>
        <p:blipFill>
          <a:blip r:embed="rId3"/>
          <a:stretch>
            <a:fillRect/>
          </a:stretch>
        </p:blipFill>
        <p:spPr>
          <a:xfrm>
            <a:off x="1403648" y="3356992"/>
            <a:ext cx="4991049" cy="1847081"/>
          </a:xfrm>
          <a:prstGeom prst="rect">
            <a:avLst/>
          </a:prstGeom>
        </p:spPr>
      </p:pic>
    </p:spTree>
    <p:extLst>
      <p:ext uri="{BB962C8B-B14F-4D97-AF65-F5344CB8AC3E}">
        <p14:creationId xmlns:p14="http://schemas.microsoft.com/office/powerpoint/2010/main" val="3338711780"/>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48</a:t>
            </a:fld>
            <a:endParaRPr kumimoji="0" lang="en-US"/>
          </a:p>
        </p:txBody>
      </p:sp>
      <p:sp>
        <p:nvSpPr>
          <p:cNvPr id="4" name="Rectangle 3"/>
          <p:cNvSpPr/>
          <p:nvPr/>
        </p:nvSpPr>
        <p:spPr>
          <a:xfrm>
            <a:off x="323528" y="0"/>
            <a:ext cx="8064896" cy="2677656"/>
          </a:xfrm>
          <a:prstGeom prst="rect">
            <a:avLst/>
          </a:prstGeom>
        </p:spPr>
        <p:txBody>
          <a:bodyPr wrap="square">
            <a:spAutoFit/>
          </a:bodyPr>
          <a:lstStyle/>
          <a:p>
            <a:r>
              <a:rPr lang="en-US" dirty="0"/>
              <a:t>Identify the write-read [RAW], write-write [WAW], and read-write [WAR] dependencies in the following instruction sequence: </a:t>
            </a:r>
          </a:p>
          <a:p>
            <a:r>
              <a:rPr lang="en-US" dirty="0" smtClean="0"/>
              <a:t>I</a:t>
            </a:r>
            <a:r>
              <a:rPr lang="tr-TR" dirty="0" smtClean="0"/>
              <a:t>1</a:t>
            </a:r>
            <a:r>
              <a:rPr lang="en-US" dirty="0" smtClean="0"/>
              <a:t>: </a:t>
            </a:r>
            <a:r>
              <a:rPr lang="en-US" dirty="0"/>
              <a:t>R1 = R2 + R4 </a:t>
            </a:r>
          </a:p>
          <a:p>
            <a:r>
              <a:rPr lang="en-US" dirty="0" smtClean="0"/>
              <a:t>I</a:t>
            </a:r>
            <a:r>
              <a:rPr lang="tr-TR" dirty="0" smtClean="0"/>
              <a:t>2</a:t>
            </a:r>
            <a:r>
              <a:rPr lang="en-US" dirty="0" smtClean="0"/>
              <a:t>: </a:t>
            </a:r>
            <a:r>
              <a:rPr lang="en-US" dirty="0"/>
              <a:t>R2 = R4 – 25 </a:t>
            </a:r>
          </a:p>
          <a:p>
            <a:r>
              <a:rPr lang="en-US" dirty="0" smtClean="0"/>
              <a:t>I</a:t>
            </a:r>
            <a:r>
              <a:rPr lang="tr-TR" dirty="0" smtClean="0"/>
              <a:t>3</a:t>
            </a:r>
            <a:r>
              <a:rPr lang="en-US" dirty="0" smtClean="0"/>
              <a:t>: </a:t>
            </a:r>
            <a:r>
              <a:rPr lang="en-US" dirty="0"/>
              <a:t>R4 = R1 + R3 </a:t>
            </a:r>
          </a:p>
          <a:p>
            <a:r>
              <a:rPr lang="en-US" dirty="0" smtClean="0"/>
              <a:t>I</a:t>
            </a:r>
            <a:r>
              <a:rPr lang="tr-TR" dirty="0" smtClean="0"/>
              <a:t>4</a:t>
            </a:r>
            <a:r>
              <a:rPr lang="en-US" dirty="0" smtClean="0"/>
              <a:t>: </a:t>
            </a:r>
            <a:r>
              <a:rPr lang="en-US" dirty="0"/>
              <a:t>R1 = R1 + 30</a:t>
            </a:r>
          </a:p>
        </p:txBody>
      </p:sp>
      <p:sp>
        <p:nvSpPr>
          <p:cNvPr id="6" name="TextBox 5"/>
          <p:cNvSpPr txBox="1"/>
          <p:nvPr/>
        </p:nvSpPr>
        <p:spPr>
          <a:xfrm>
            <a:off x="3923928" y="980728"/>
            <a:ext cx="3720952" cy="1938992"/>
          </a:xfrm>
          <a:prstGeom prst="rect">
            <a:avLst/>
          </a:prstGeom>
          <a:noFill/>
        </p:spPr>
        <p:txBody>
          <a:bodyPr wrap="square" rtlCol="0">
            <a:spAutoFit/>
          </a:bodyPr>
          <a:lstStyle/>
          <a:p>
            <a:pPr algn="r"/>
            <a:r>
              <a:rPr lang="tr-TR" u="sng" dirty="0" smtClean="0">
                <a:solidFill>
                  <a:srgbClr val="FF0000"/>
                </a:solidFill>
              </a:rPr>
              <a:t>RAW       WAR          WAW</a:t>
            </a:r>
          </a:p>
          <a:p>
            <a:r>
              <a:rPr lang="tr-TR" dirty="0" smtClean="0"/>
              <a:t>  I1-I3	       I2-I1	  I1-I4</a:t>
            </a:r>
          </a:p>
          <a:p>
            <a:r>
              <a:rPr lang="tr-TR" dirty="0" smtClean="0"/>
              <a:t>  I1-I4	       I3-I2</a:t>
            </a:r>
          </a:p>
          <a:p>
            <a:r>
              <a:rPr lang="tr-TR" dirty="0"/>
              <a:t> </a:t>
            </a:r>
            <a:r>
              <a:rPr lang="tr-TR" dirty="0" smtClean="0"/>
              <a:t>                  I4-I3</a:t>
            </a:r>
          </a:p>
          <a:p>
            <a:r>
              <a:rPr lang="tr-TR" dirty="0" smtClean="0"/>
              <a:t>  </a:t>
            </a:r>
            <a:endParaRPr lang="en-US" dirty="0"/>
          </a:p>
        </p:txBody>
      </p:sp>
      <p:sp>
        <p:nvSpPr>
          <p:cNvPr id="7" name="Rectangle 6"/>
          <p:cNvSpPr/>
          <p:nvPr/>
        </p:nvSpPr>
        <p:spPr>
          <a:xfrm>
            <a:off x="141396" y="2902208"/>
            <a:ext cx="8905528" cy="1200329"/>
          </a:xfrm>
          <a:prstGeom prst="rect">
            <a:avLst/>
          </a:prstGeom>
        </p:spPr>
        <p:txBody>
          <a:bodyPr wrap="square">
            <a:spAutoFit/>
          </a:bodyPr>
          <a:lstStyle/>
          <a:p>
            <a:r>
              <a:rPr lang="en-US" dirty="0"/>
              <a:t>Rename the registers from part (a) to prevent dependency problems. Identify references to initial register values using the subscript “a” to the register reference</a:t>
            </a:r>
          </a:p>
        </p:txBody>
      </p:sp>
      <p:sp>
        <p:nvSpPr>
          <p:cNvPr id="8" name="Rectangle 7"/>
          <p:cNvSpPr/>
          <p:nvPr/>
        </p:nvSpPr>
        <p:spPr>
          <a:xfrm>
            <a:off x="368183" y="4175538"/>
            <a:ext cx="4572000" cy="1569660"/>
          </a:xfrm>
          <a:prstGeom prst="rect">
            <a:avLst/>
          </a:prstGeom>
        </p:spPr>
        <p:txBody>
          <a:bodyPr>
            <a:spAutoFit/>
          </a:bodyPr>
          <a:lstStyle/>
          <a:p>
            <a:r>
              <a:rPr lang="en-US" dirty="0"/>
              <a:t>I</a:t>
            </a:r>
            <a:r>
              <a:rPr lang="tr-TR" dirty="0"/>
              <a:t>1</a:t>
            </a:r>
            <a:r>
              <a:rPr lang="en-US" dirty="0"/>
              <a:t>: </a:t>
            </a:r>
            <a:r>
              <a:rPr lang="en-US" dirty="0" smtClean="0"/>
              <a:t>R1</a:t>
            </a:r>
            <a:r>
              <a:rPr lang="tr-TR" dirty="0" smtClean="0"/>
              <a:t>b</a:t>
            </a:r>
            <a:r>
              <a:rPr lang="en-US" dirty="0" smtClean="0"/>
              <a:t> </a:t>
            </a:r>
            <a:r>
              <a:rPr lang="en-US" dirty="0"/>
              <a:t>= </a:t>
            </a:r>
            <a:r>
              <a:rPr lang="en-US" dirty="0" smtClean="0"/>
              <a:t>R2</a:t>
            </a:r>
            <a:r>
              <a:rPr lang="tr-TR" dirty="0" smtClean="0"/>
              <a:t>a</a:t>
            </a:r>
            <a:r>
              <a:rPr lang="en-US" dirty="0" smtClean="0"/>
              <a:t> </a:t>
            </a:r>
            <a:r>
              <a:rPr lang="en-US" dirty="0"/>
              <a:t>+ </a:t>
            </a:r>
            <a:r>
              <a:rPr lang="en-US" dirty="0" smtClean="0"/>
              <a:t>R4</a:t>
            </a:r>
            <a:r>
              <a:rPr lang="tr-TR" dirty="0" smtClean="0"/>
              <a:t>a</a:t>
            </a:r>
            <a:r>
              <a:rPr lang="en-US" dirty="0" smtClean="0"/>
              <a:t> </a:t>
            </a:r>
            <a:endParaRPr lang="en-US" dirty="0"/>
          </a:p>
          <a:p>
            <a:r>
              <a:rPr lang="en-US" dirty="0"/>
              <a:t>I</a:t>
            </a:r>
            <a:r>
              <a:rPr lang="tr-TR" dirty="0"/>
              <a:t>2</a:t>
            </a:r>
            <a:r>
              <a:rPr lang="en-US" dirty="0"/>
              <a:t>: </a:t>
            </a:r>
            <a:r>
              <a:rPr lang="en-US" dirty="0" smtClean="0"/>
              <a:t>R2</a:t>
            </a:r>
            <a:r>
              <a:rPr lang="tr-TR" dirty="0" smtClean="0"/>
              <a:t>b</a:t>
            </a:r>
            <a:r>
              <a:rPr lang="en-US" dirty="0" smtClean="0"/>
              <a:t> </a:t>
            </a:r>
            <a:r>
              <a:rPr lang="en-US" dirty="0"/>
              <a:t>= </a:t>
            </a:r>
            <a:r>
              <a:rPr lang="en-US" dirty="0" smtClean="0"/>
              <a:t>R4</a:t>
            </a:r>
            <a:r>
              <a:rPr lang="tr-TR" dirty="0" smtClean="0"/>
              <a:t>a</a:t>
            </a:r>
            <a:r>
              <a:rPr lang="en-US" dirty="0" smtClean="0"/>
              <a:t> </a:t>
            </a:r>
            <a:r>
              <a:rPr lang="en-US" dirty="0"/>
              <a:t>– 25 </a:t>
            </a:r>
          </a:p>
          <a:p>
            <a:r>
              <a:rPr lang="en-US" dirty="0"/>
              <a:t>I</a:t>
            </a:r>
            <a:r>
              <a:rPr lang="tr-TR" dirty="0"/>
              <a:t>3</a:t>
            </a:r>
            <a:r>
              <a:rPr lang="en-US" dirty="0"/>
              <a:t>: </a:t>
            </a:r>
            <a:r>
              <a:rPr lang="en-US" dirty="0" smtClean="0"/>
              <a:t>R4</a:t>
            </a:r>
            <a:r>
              <a:rPr lang="tr-TR" dirty="0" smtClean="0"/>
              <a:t>b</a:t>
            </a:r>
            <a:r>
              <a:rPr lang="en-US" dirty="0" smtClean="0"/>
              <a:t> </a:t>
            </a:r>
            <a:r>
              <a:rPr lang="en-US" dirty="0"/>
              <a:t>= </a:t>
            </a:r>
            <a:r>
              <a:rPr lang="en-US" dirty="0" smtClean="0"/>
              <a:t>R1</a:t>
            </a:r>
            <a:r>
              <a:rPr lang="tr-TR" dirty="0" smtClean="0"/>
              <a:t>b</a:t>
            </a:r>
            <a:r>
              <a:rPr lang="en-US" dirty="0" smtClean="0"/>
              <a:t> </a:t>
            </a:r>
            <a:r>
              <a:rPr lang="en-US" dirty="0"/>
              <a:t>+ </a:t>
            </a:r>
            <a:r>
              <a:rPr lang="en-US" dirty="0" smtClean="0"/>
              <a:t>R3</a:t>
            </a:r>
            <a:r>
              <a:rPr lang="tr-TR" dirty="0" smtClean="0"/>
              <a:t>a</a:t>
            </a:r>
            <a:r>
              <a:rPr lang="en-US" dirty="0" smtClean="0"/>
              <a:t> </a:t>
            </a:r>
            <a:endParaRPr lang="en-US" dirty="0"/>
          </a:p>
          <a:p>
            <a:r>
              <a:rPr lang="en-US" dirty="0"/>
              <a:t>I</a:t>
            </a:r>
            <a:r>
              <a:rPr lang="tr-TR" dirty="0"/>
              <a:t>4</a:t>
            </a:r>
            <a:r>
              <a:rPr lang="en-US" dirty="0"/>
              <a:t>: </a:t>
            </a:r>
            <a:r>
              <a:rPr lang="en-US" dirty="0" smtClean="0"/>
              <a:t>R</a:t>
            </a:r>
            <a:r>
              <a:rPr lang="tr-TR" dirty="0" smtClean="0"/>
              <a:t>1c</a:t>
            </a:r>
            <a:r>
              <a:rPr lang="en-US" dirty="0" smtClean="0"/>
              <a:t> </a:t>
            </a:r>
            <a:r>
              <a:rPr lang="en-US" dirty="0"/>
              <a:t>= </a:t>
            </a:r>
            <a:r>
              <a:rPr lang="en-US" dirty="0" smtClean="0"/>
              <a:t>R1</a:t>
            </a:r>
            <a:r>
              <a:rPr lang="tr-TR" dirty="0" smtClean="0"/>
              <a:t>b</a:t>
            </a:r>
            <a:r>
              <a:rPr lang="en-US" dirty="0" smtClean="0"/>
              <a:t> </a:t>
            </a:r>
            <a:r>
              <a:rPr lang="en-US" dirty="0"/>
              <a:t>+ 30</a:t>
            </a:r>
          </a:p>
        </p:txBody>
      </p:sp>
      <p:sp>
        <p:nvSpPr>
          <p:cNvPr id="9" name="TextBox 8"/>
          <p:cNvSpPr txBox="1"/>
          <p:nvPr/>
        </p:nvSpPr>
        <p:spPr>
          <a:xfrm>
            <a:off x="4067944" y="4191918"/>
            <a:ext cx="3720952" cy="1938992"/>
          </a:xfrm>
          <a:prstGeom prst="rect">
            <a:avLst/>
          </a:prstGeom>
          <a:noFill/>
        </p:spPr>
        <p:txBody>
          <a:bodyPr wrap="square" rtlCol="0">
            <a:spAutoFit/>
          </a:bodyPr>
          <a:lstStyle/>
          <a:p>
            <a:pPr algn="r"/>
            <a:r>
              <a:rPr lang="tr-TR" u="sng" dirty="0" smtClean="0">
                <a:solidFill>
                  <a:srgbClr val="FF0000"/>
                </a:solidFill>
              </a:rPr>
              <a:t>RAW       WAR          WAW</a:t>
            </a:r>
          </a:p>
          <a:p>
            <a:r>
              <a:rPr lang="tr-TR" dirty="0" smtClean="0"/>
              <a:t>  I1-I3	       </a:t>
            </a:r>
            <a:r>
              <a:rPr lang="tr-TR" dirty="0"/>
              <a:t> </a:t>
            </a:r>
            <a:r>
              <a:rPr lang="tr-TR" dirty="0" smtClean="0"/>
              <a:t>  -		     -</a:t>
            </a:r>
          </a:p>
          <a:p>
            <a:r>
              <a:rPr lang="tr-TR" dirty="0" smtClean="0"/>
              <a:t>  I1-I4	          -</a:t>
            </a:r>
          </a:p>
          <a:p>
            <a:r>
              <a:rPr lang="tr-TR" dirty="0"/>
              <a:t> </a:t>
            </a:r>
            <a:r>
              <a:rPr lang="tr-TR" dirty="0" smtClean="0"/>
              <a:t>                     -</a:t>
            </a:r>
          </a:p>
          <a:p>
            <a:r>
              <a:rPr lang="tr-TR" dirty="0" smtClean="0"/>
              <a:t>  </a:t>
            </a:r>
            <a:endParaRPr lang="en-US" dirty="0"/>
          </a:p>
        </p:txBody>
      </p:sp>
      <p:sp>
        <p:nvSpPr>
          <p:cNvPr id="10" name="Rectangle 9"/>
          <p:cNvSpPr/>
          <p:nvPr/>
        </p:nvSpPr>
        <p:spPr>
          <a:xfrm>
            <a:off x="1764293" y="5834579"/>
            <a:ext cx="7315632" cy="461665"/>
          </a:xfrm>
          <a:prstGeom prst="rect">
            <a:avLst/>
          </a:prstGeom>
        </p:spPr>
        <p:txBody>
          <a:bodyPr wrap="square">
            <a:spAutoFit/>
          </a:bodyPr>
          <a:lstStyle/>
          <a:p>
            <a:r>
              <a:rPr lang="tr-TR" b="1" dirty="0" smtClean="0">
                <a:solidFill>
                  <a:srgbClr val="00B050"/>
                </a:solidFill>
              </a:rPr>
              <a:t>R</a:t>
            </a:r>
            <a:r>
              <a:rPr lang="en-US" b="1" dirty="0" err="1" smtClean="0">
                <a:solidFill>
                  <a:srgbClr val="00B050"/>
                </a:solidFill>
              </a:rPr>
              <a:t>enaming</a:t>
            </a:r>
            <a:r>
              <a:rPr lang="en-US" b="1" dirty="0" smtClean="0">
                <a:solidFill>
                  <a:srgbClr val="00B050"/>
                </a:solidFill>
              </a:rPr>
              <a:t> </a:t>
            </a:r>
            <a:r>
              <a:rPr lang="en-US" b="1" dirty="0">
                <a:solidFill>
                  <a:srgbClr val="00B050"/>
                </a:solidFill>
              </a:rPr>
              <a:t>removes WAW/WAR, leaves RAW intact!</a:t>
            </a:r>
          </a:p>
        </p:txBody>
      </p:sp>
    </p:spTree>
    <p:extLst>
      <p:ext uri="{BB962C8B-B14F-4D97-AF65-F5344CB8AC3E}">
        <p14:creationId xmlns:p14="http://schemas.microsoft.com/office/powerpoint/2010/main" val="1343617771"/>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49</a:t>
            </a:fld>
            <a:endParaRPr kumimoji="0" lang="en-US"/>
          </a:p>
        </p:txBody>
      </p:sp>
      <p:grpSp>
        <p:nvGrpSpPr>
          <p:cNvPr id="14" name="Group 13"/>
          <p:cNvGrpSpPr/>
          <p:nvPr/>
        </p:nvGrpSpPr>
        <p:grpSpPr>
          <a:xfrm>
            <a:off x="99441" y="2109049"/>
            <a:ext cx="8761512" cy="1848401"/>
            <a:chOff x="507729" y="620688"/>
            <a:chExt cx="8761512" cy="1848401"/>
          </a:xfrm>
        </p:grpSpPr>
        <p:sp>
          <p:nvSpPr>
            <p:cNvPr id="6" name="TextBox 5"/>
            <p:cNvSpPr txBox="1"/>
            <p:nvPr/>
          </p:nvSpPr>
          <p:spPr>
            <a:xfrm>
              <a:off x="507729" y="1153723"/>
              <a:ext cx="2304256" cy="1200329"/>
            </a:xfrm>
            <a:prstGeom prst="rect">
              <a:avLst/>
            </a:prstGeom>
            <a:noFill/>
          </p:spPr>
          <p:txBody>
            <a:bodyPr wrap="square" rtlCol="0">
              <a:spAutoFit/>
            </a:bodyPr>
            <a:lstStyle/>
            <a:p>
              <a:pPr algn="just"/>
              <a:r>
                <a:rPr lang="tr-TR" smtClean="0"/>
                <a:t>ADD </a:t>
              </a:r>
              <a:r>
                <a:rPr lang="tr-TR" smtClean="0"/>
                <a:t>R1, </a:t>
              </a:r>
              <a:r>
                <a:rPr lang="tr-TR" dirty="0" smtClean="0"/>
                <a:t>R4, R3</a:t>
              </a:r>
            </a:p>
            <a:p>
              <a:pPr algn="just"/>
              <a:endParaRPr lang="tr-TR" dirty="0"/>
            </a:p>
            <a:p>
              <a:pPr algn="just"/>
              <a:r>
                <a:rPr lang="tr-TR" dirty="0" smtClean="0"/>
                <a:t>ADD R4, R2, R3 </a:t>
              </a:r>
              <a:endParaRPr lang="en-US" dirty="0"/>
            </a:p>
          </p:txBody>
        </p:sp>
        <p:pic>
          <p:nvPicPr>
            <p:cNvPr id="13" name="Picture 12"/>
            <p:cNvPicPr>
              <a:picLocks noChangeAspect="1"/>
            </p:cNvPicPr>
            <p:nvPr/>
          </p:nvPicPr>
          <p:blipFill>
            <a:blip r:embed="rId2"/>
            <a:stretch>
              <a:fillRect/>
            </a:stretch>
          </p:blipFill>
          <p:spPr>
            <a:xfrm>
              <a:off x="2811985" y="620688"/>
              <a:ext cx="6457256" cy="1848401"/>
            </a:xfrm>
            <a:prstGeom prst="rect">
              <a:avLst/>
            </a:prstGeom>
          </p:spPr>
        </p:pic>
      </p:grpSp>
      <p:grpSp>
        <p:nvGrpSpPr>
          <p:cNvPr id="15" name="Group 14"/>
          <p:cNvGrpSpPr/>
          <p:nvPr/>
        </p:nvGrpSpPr>
        <p:grpSpPr>
          <a:xfrm>
            <a:off x="99441" y="260648"/>
            <a:ext cx="8761512" cy="1848401"/>
            <a:chOff x="507729" y="620688"/>
            <a:chExt cx="8761512" cy="1848401"/>
          </a:xfrm>
        </p:grpSpPr>
        <p:sp>
          <p:nvSpPr>
            <p:cNvPr id="16" name="TextBox 15"/>
            <p:cNvSpPr txBox="1"/>
            <p:nvPr/>
          </p:nvSpPr>
          <p:spPr>
            <a:xfrm>
              <a:off x="507729" y="1153723"/>
              <a:ext cx="2304256" cy="1200329"/>
            </a:xfrm>
            <a:prstGeom prst="rect">
              <a:avLst/>
            </a:prstGeom>
            <a:noFill/>
          </p:spPr>
          <p:txBody>
            <a:bodyPr wrap="square" rtlCol="0">
              <a:spAutoFit/>
            </a:bodyPr>
            <a:lstStyle/>
            <a:p>
              <a:pPr algn="just"/>
              <a:r>
                <a:rPr lang="tr-TR" dirty="0" smtClean="0"/>
                <a:t>ADD R2, R1, R3</a:t>
              </a:r>
            </a:p>
            <a:p>
              <a:pPr algn="just"/>
              <a:endParaRPr lang="tr-TR" dirty="0"/>
            </a:p>
            <a:p>
              <a:pPr algn="just"/>
              <a:r>
                <a:rPr lang="tr-TR" dirty="0" smtClean="0"/>
                <a:t>ADD R4, R2, R3 </a:t>
              </a:r>
              <a:endParaRPr lang="en-US" dirty="0"/>
            </a:p>
          </p:txBody>
        </p:sp>
        <p:pic>
          <p:nvPicPr>
            <p:cNvPr id="17" name="Picture 16"/>
            <p:cNvPicPr>
              <a:picLocks noChangeAspect="1"/>
            </p:cNvPicPr>
            <p:nvPr/>
          </p:nvPicPr>
          <p:blipFill>
            <a:blip r:embed="rId2"/>
            <a:stretch>
              <a:fillRect/>
            </a:stretch>
          </p:blipFill>
          <p:spPr>
            <a:xfrm>
              <a:off x="2811985" y="620688"/>
              <a:ext cx="6457256" cy="1848401"/>
            </a:xfrm>
            <a:prstGeom prst="rect">
              <a:avLst/>
            </a:prstGeom>
          </p:spPr>
        </p:pic>
      </p:grpSp>
      <p:grpSp>
        <p:nvGrpSpPr>
          <p:cNvPr id="18" name="Group 17"/>
          <p:cNvGrpSpPr/>
          <p:nvPr/>
        </p:nvGrpSpPr>
        <p:grpSpPr>
          <a:xfrm>
            <a:off x="132264" y="4041655"/>
            <a:ext cx="8761512" cy="1848401"/>
            <a:chOff x="507729" y="620688"/>
            <a:chExt cx="8761512" cy="1848401"/>
          </a:xfrm>
        </p:grpSpPr>
        <p:sp>
          <p:nvSpPr>
            <p:cNvPr id="19" name="TextBox 18"/>
            <p:cNvSpPr txBox="1"/>
            <p:nvPr/>
          </p:nvSpPr>
          <p:spPr>
            <a:xfrm>
              <a:off x="507729" y="1242663"/>
              <a:ext cx="2304256" cy="1200329"/>
            </a:xfrm>
            <a:prstGeom prst="rect">
              <a:avLst/>
            </a:prstGeom>
            <a:noFill/>
          </p:spPr>
          <p:txBody>
            <a:bodyPr wrap="square" rtlCol="0">
              <a:spAutoFit/>
            </a:bodyPr>
            <a:lstStyle/>
            <a:p>
              <a:pPr algn="just"/>
              <a:r>
                <a:rPr lang="tr-TR" dirty="0" smtClean="0"/>
                <a:t>ADD R4, R1, R3</a:t>
              </a:r>
            </a:p>
            <a:p>
              <a:pPr algn="just"/>
              <a:endParaRPr lang="tr-TR" dirty="0"/>
            </a:p>
            <a:p>
              <a:pPr algn="just"/>
              <a:r>
                <a:rPr lang="tr-TR" dirty="0" smtClean="0"/>
                <a:t>ADD R4, R2, R3 </a:t>
              </a:r>
              <a:endParaRPr lang="en-US" dirty="0"/>
            </a:p>
          </p:txBody>
        </p:sp>
        <p:pic>
          <p:nvPicPr>
            <p:cNvPr id="20" name="Picture 19"/>
            <p:cNvPicPr>
              <a:picLocks noChangeAspect="1"/>
            </p:cNvPicPr>
            <p:nvPr/>
          </p:nvPicPr>
          <p:blipFill>
            <a:blip r:embed="rId2"/>
            <a:stretch>
              <a:fillRect/>
            </a:stretch>
          </p:blipFill>
          <p:spPr>
            <a:xfrm>
              <a:off x="2811985" y="620688"/>
              <a:ext cx="6457256" cy="1848401"/>
            </a:xfrm>
            <a:prstGeom prst="rect">
              <a:avLst/>
            </a:prstGeom>
          </p:spPr>
        </p:pic>
      </p:grpSp>
    </p:spTree>
    <p:extLst>
      <p:ext uri="{BB962C8B-B14F-4D97-AF65-F5344CB8AC3E}">
        <p14:creationId xmlns:p14="http://schemas.microsoft.com/office/powerpoint/2010/main" val="164729799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31800" y="6229350"/>
            <a:ext cx="1905000" cy="457200"/>
          </a:xfrm>
          <a:prstGeom prst="rect">
            <a:avLst/>
          </a:prstGeom>
          <a:noFill/>
          <a:ln w="12700">
            <a:noFill/>
            <a:miter lim="800000"/>
            <a:headEnd/>
            <a:tailEnd/>
          </a:ln>
          <a:effectLst/>
        </p:spPr>
        <p:txBody>
          <a:bodyPr wrap="none" anchor="ctr">
            <a:prstTxWarp prst="textNoShape">
              <a:avLst/>
            </a:prstTxWarp>
          </a:bodyPr>
          <a:lstStyle/>
          <a:p>
            <a:endParaRPr lang="en-US" dirty="0"/>
          </a:p>
        </p:txBody>
      </p:sp>
      <p:sp>
        <p:nvSpPr>
          <p:cNvPr id="8" name="Content Placeholder 7"/>
          <p:cNvSpPr>
            <a:spLocks noGrp="1"/>
          </p:cNvSpPr>
          <p:nvPr>
            <p:ph idx="1"/>
          </p:nvPr>
        </p:nvSpPr>
        <p:spPr>
          <a:xfrm>
            <a:off x="457200" y="1481328"/>
            <a:ext cx="8435280" cy="4525963"/>
          </a:xfrm>
        </p:spPr>
        <p:txBody>
          <a:bodyPr>
            <a:normAutofit/>
          </a:bodyPr>
          <a:lstStyle/>
          <a:p>
            <a:r>
              <a:rPr lang="en-US" dirty="0"/>
              <a:t>A superscalar processor typically </a:t>
            </a:r>
            <a:r>
              <a:rPr lang="en-US" dirty="0">
                <a:solidFill>
                  <a:srgbClr val="FF0000"/>
                </a:solidFill>
              </a:rPr>
              <a:t>fetches multiple instructions at a time </a:t>
            </a:r>
            <a:r>
              <a:rPr lang="en-US" dirty="0" smtClean="0"/>
              <a:t>and then </a:t>
            </a:r>
            <a:r>
              <a:rPr lang="en-US" dirty="0"/>
              <a:t>attempts to find nearby instructions that are </a:t>
            </a:r>
            <a:r>
              <a:rPr lang="en-US" dirty="0">
                <a:solidFill>
                  <a:srgbClr val="FF0000"/>
                </a:solidFill>
              </a:rPr>
              <a:t>independent of one another </a:t>
            </a:r>
            <a:r>
              <a:rPr lang="en-US" dirty="0"/>
              <a:t>and can therefore be </a:t>
            </a:r>
            <a:r>
              <a:rPr lang="en-US" b="1" i="1" dirty="0">
                <a:solidFill>
                  <a:srgbClr val="FF0000"/>
                </a:solidFill>
              </a:rPr>
              <a:t>executed in parallel</a:t>
            </a:r>
            <a:r>
              <a:rPr lang="en-US" dirty="0"/>
              <a:t>. </a:t>
            </a:r>
            <a:endParaRPr lang="en-US" dirty="0" smtClean="0"/>
          </a:p>
          <a:p>
            <a:endParaRPr lang="en-US" dirty="0" smtClean="0"/>
          </a:p>
          <a:p>
            <a:r>
              <a:rPr lang="en-US" dirty="0" smtClean="0"/>
              <a:t>Once </a:t>
            </a:r>
            <a:r>
              <a:rPr lang="en-US" dirty="0">
                <a:solidFill>
                  <a:srgbClr val="FF0000"/>
                </a:solidFill>
              </a:rPr>
              <a:t>such dependencies </a:t>
            </a:r>
            <a:r>
              <a:rPr lang="en-US" dirty="0"/>
              <a:t>have been identified, the processor may </a:t>
            </a:r>
            <a:r>
              <a:rPr lang="en-US" dirty="0" smtClean="0"/>
              <a:t>issue and </a:t>
            </a:r>
            <a:r>
              <a:rPr lang="en-US" dirty="0"/>
              <a:t>complete instructions </a:t>
            </a:r>
            <a:r>
              <a:rPr lang="en-US" dirty="0">
                <a:solidFill>
                  <a:srgbClr val="0070C0"/>
                </a:solidFill>
              </a:rPr>
              <a:t>in an order that differs from that of the </a:t>
            </a:r>
            <a:r>
              <a:rPr lang="en-US" dirty="0" smtClean="0">
                <a:solidFill>
                  <a:srgbClr val="0070C0"/>
                </a:solidFill>
              </a:rPr>
              <a:t>original machine </a:t>
            </a:r>
            <a:r>
              <a:rPr lang="en-US" dirty="0">
                <a:solidFill>
                  <a:srgbClr val="0070C0"/>
                </a:solidFill>
              </a:rPr>
              <a:t>code.</a:t>
            </a:r>
            <a:endParaRPr lang="en-US" dirty="0" smtClean="0">
              <a:solidFill>
                <a:srgbClr val="0070C0"/>
              </a:solidFill>
            </a:endParaRPr>
          </a:p>
        </p:txBody>
      </p:sp>
      <p:sp>
        <p:nvSpPr>
          <p:cNvPr id="47108" name="Rectangle 4"/>
          <p:cNvSpPr>
            <a:spLocks noGrp="1" noChangeArrowheads="1"/>
          </p:cNvSpPr>
          <p:nvPr>
            <p:ph type="title"/>
          </p:nvPr>
        </p:nvSpPr>
        <p:spPr/>
        <p:txBody>
          <a:bodyPr/>
          <a:lstStyle/>
          <a:p>
            <a:r>
              <a:rPr lang="en-US" dirty="0">
                <a:effectLst>
                  <a:outerShdw blurRad="38100" dist="38100" dir="2700000" algn="tl">
                    <a:srgbClr val="000000">
                      <a:alpha val="43137"/>
                    </a:srgbClr>
                  </a:outerShdw>
                </a:effectLst>
              </a:rPr>
              <a:t>Introduction</a:t>
            </a:r>
          </a:p>
        </p:txBody>
      </p:sp>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a:t>
            </a:fld>
            <a:endParaRPr kumimoji="0" lang="en-US"/>
          </a:p>
        </p:txBody>
      </p:sp>
    </p:spTree>
    <p:extLst>
      <p:ext uri="{BB962C8B-B14F-4D97-AF65-F5344CB8AC3E}">
        <p14:creationId xmlns:p14="http://schemas.microsoft.com/office/powerpoint/2010/main" val="1065551983"/>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Autofit/>
          </a:bodyPr>
          <a:lstStyle/>
          <a:p>
            <a:r>
              <a:rPr lang="en-GB" sz="3200" dirty="0" smtClean="0">
                <a:solidFill>
                  <a:srgbClr val="FF0000"/>
                </a:solidFill>
                <a:effectLst>
                  <a:outerShdw blurRad="38100" dist="38100" dir="2700000" algn="tl">
                    <a:srgbClr val="000000">
                      <a:alpha val="43137"/>
                    </a:srgbClr>
                  </a:outerShdw>
                </a:effectLst>
              </a:rPr>
              <a:t>Superscalar Execution</a:t>
            </a:r>
            <a:endParaRPr lang="en-GB" sz="3200" dirty="0">
              <a:solidFill>
                <a:srgbClr val="FF0000"/>
              </a:solidFill>
              <a:effectLst>
                <a:outerShdw blurRad="38100" dist="38100" dir="2700000" algn="tl">
                  <a:srgbClr val="000000">
                    <a:alpha val="43137"/>
                  </a:srgbClr>
                </a:outerShdw>
              </a:effectLst>
            </a:endParaRPr>
          </a:p>
        </p:txBody>
      </p:sp>
      <p:pic>
        <p:nvPicPr>
          <p:cNvPr id="4" name="Picture 3" descr="f7.pdf"/>
          <p:cNvPicPr>
            <a:picLocks noChangeAspect="1"/>
          </p:cNvPicPr>
          <p:nvPr/>
        </p:nvPicPr>
        <p:blipFill rotWithShape="1">
          <a:blip r:embed="rId3"/>
          <a:srcRect l="9091" t="16921" r="13636" b="32935"/>
          <a:stretch/>
        </p:blipFill>
        <p:spPr>
          <a:xfrm>
            <a:off x="457200" y="1352806"/>
            <a:ext cx="8370490" cy="4197246"/>
          </a:xfrm>
          <a:prstGeom prst="rect">
            <a:avLst/>
          </a:prstGeom>
        </p:spPr>
      </p:pic>
      <p:sp>
        <p:nvSpPr>
          <p:cNvPr id="3" name="Rectangle 2"/>
          <p:cNvSpPr/>
          <p:nvPr/>
        </p:nvSpPr>
        <p:spPr>
          <a:xfrm>
            <a:off x="1907704" y="5981218"/>
            <a:ext cx="6085332" cy="400110"/>
          </a:xfrm>
          <a:prstGeom prst="rect">
            <a:avLst/>
          </a:prstGeom>
        </p:spPr>
        <p:txBody>
          <a:bodyPr>
            <a:spAutoFit/>
          </a:bodyPr>
          <a:lstStyle/>
          <a:p>
            <a:pPr algn="ctr"/>
            <a:r>
              <a:rPr lang="en-GB" sz="2000" b="1" dirty="0"/>
              <a:t>Conceptual </a:t>
            </a:r>
            <a:r>
              <a:rPr lang="en-GB" sz="2000" b="1" dirty="0" smtClean="0"/>
              <a:t>depiction of superscalar </a:t>
            </a:r>
            <a:r>
              <a:rPr lang="en-GB" sz="2000" b="1" dirty="0"/>
              <a:t>p</a:t>
            </a:r>
            <a:r>
              <a:rPr lang="en-GB" sz="2000" b="1" dirty="0" smtClean="0"/>
              <a:t>rocessing</a:t>
            </a:r>
            <a:endParaRPr lang="en-US" sz="2000" b="1" dirty="0"/>
          </a:p>
        </p:txBody>
      </p:sp>
      <p:sp>
        <p:nvSpPr>
          <p:cNvPr id="5" name="Slide Number Placeholder 4"/>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50</a:t>
            </a:fld>
            <a:endParaRPr kumimoji="0" lang="en-US"/>
          </a:p>
        </p:txBody>
      </p:sp>
    </p:spTree>
    <p:extLst>
      <p:ext uri="{BB962C8B-B14F-4D97-AF65-F5344CB8AC3E}">
        <p14:creationId xmlns:p14="http://schemas.microsoft.com/office/powerpoint/2010/main" val="2730210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T</a:t>
            </a:r>
            <a:r>
              <a:rPr lang="en-US" sz="2400" dirty="0" smtClean="0"/>
              <a:t>he </a:t>
            </a:r>
            <a:r>
              <a:rPr lang="en-US" sz="2400" dirty="0"/>
              <a:t>program to be executed consists of a linear sequence of instructions</a:t>
            </a:r>
            <a:r>
              <a:rPr lang="en-US" sz="2400" dirty="0" smtClean="0"/>
              <a:t>. This </a:t>
            </a:r>
            <a:r>
              <a:rPr lang="en-US" sz="2400" dirty="0"/>
              <a:t>is the </a:t>
            </a:r>
            <a:r>
              <a:rPr lang="en-US" sz="2400" b="1" dirty="0">
                <a:solidFill>
                  <a:srgbClr val="FF0000"/>
                </a:solidFill>
              </a:rPr>
              <a:t>static program </a:t>
            </a:r>
            <a:r>
              <a:rPr lang="en-US" sz="2400" dirty="0"/>
              <a:t>as written by the </a:t>
            </a:r>
            <a:r>
              <a:rPr lang="en-US" sz="2400" dirty="0" smtClean="0"/>
              <a:t>programmer or </a:t>
            </a:r>
            <a:r>
              <a:rPr lang="en-US" sz="2400" dirty="0"/>
              <a:t>generated by the compiler. </a:t>
            </a:r>
            <a:endParaRPr lang="en-US" sz="2400" dirty="0" smtClean="0"/>
          </a:p>
          <a:p>
            <a:endParaRPr lang="en-US" sz="2400" dirty="0" smtClean="0"/>
          </a:p>
          <a:p>
            <a:r>
              <a:rPr lang="en-US" sz="2400" dirty="0" smtClean="0"/>
              <a:t>The </a:t>
            </a:r>
            <a:r>
              <a:rPr lang="en-US" sz="2400" b="1" dirty="0">
                <a:solidFill>
                  <a:srgbClr val="FF0000"/>
                </a:solidFill>
              </a:rPr>
              <a:t>instruction fetch</a:t>
            </a:r>
            <a:r>
              <a:rPr lang="en-US" sz="2400" dirty="0">
                <a:solidFill>
                  <a:srgbClr val="FF0000"/>
                </a:solidFill>
              </a:rPr>
              <a:t> </a:t>
            </a:r>
            <a:r>
              <a:rPr lang="en-US" sz="2400" dirty="0"/>
              <a:t>process, which includes </a:t>
            </a:r>
            <a:r>
              <a:rPr lang="en-US" sz="2400" b="1" dirty="0" smtClean="0">
                <a:solidFill>
                  <a:srgbClr val="FF0000"/>
                </a:solidFill>
              </a:rPr>
              <a:t>branch prediction</a:t>
            </a:r>
            <a:r>
              <a:rPr lang="en-US" sz="2400" dirty="0"/>
              <a:t>, is used to form a dynamic stream of instructions</a:t>
            </a:r>
            <a:r>
              <a:rPr lang="en-US" sz="2400" dirty="0" smtClean="0"/>
              <a:t>. </a:t>
            </a:r>
            <a:r>
              <a:rPr lang="en-US" sz="2400" dirty="0" smtClean="0">
                <a:solidFill>
                  <a:srgbClr val="00B050"/>
                </a:solidFill>
              </a:rPr>
              <a:t>This </a:t>
            </a:r>
            <a:r>
              <a:rPr lang="en-US" sz="2400" dirty="0">
                <a:solidFill>
                  <a:srgbClr val="00B050"/>
                </a:solidFill>
              </a:rPr>
              <a:t>stream is </a:t>
            </a:r>
            <a:r>
              <a:rPr lang="en-US" sz="2400" dirty="0" smtClean="0">
                <a:solidFill>
                  <a:srgbClr val="00B050"/>
                </a:solidFill>
              </a:rPr>
              <a:t>examined for </a:t>
            </a:r>
            <a:r>
              <a:rPr lang="en-US" sz="2400" dirty="0">
                <a:solidFill>
                  <a:srgbClr val="00B050"/>
                </a:solidFill>
              </a:rPr>
              <a:t>dependencies, and the processor may remove artificial dependencies</a:t>
            </a:r>
            <a:r>
              <a:rPr lang="en-US" sz="2400" dirty="0" smtClean="0">
                <a:solidFill>
                  <a:srgbClr val="00B050"/>
                </a:solidFill>
              </a:rPr>
              <a:t>.</a:t>
            </a: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51</a:t>
            </a:fld>
            <a:endParaRPr kumimoji="0" lang="en-US"/>
          </a:p>
        </p:txBody>
      </p:sp>
      <p:sp>
        <p:nvSpPr>
          <p:cNvPr id="4" name="Title 3"/>
          <p:cNvSpPr>
            <a:spLocks noGrp="1"/>
          </p:cNvSpPr>
          <p:nvPr>
            <p:ph type="title"/>
          </p:nvPr>
        </p:nvSpPr>
        <p:spPr/>
        <p:txBody>
          <a:bodyPr>
            <a:normAutofit/>
          </a:bodyPr>
          <a:lstStyle/>
          <a:p>
            <a:r>
              <a:rPr lang="en-GB" dirty="0">
                <a:effectLst>
                  <a:outerShdw blurRad="38100" dist="38100" dir="2700000" algn="tl">
                    <a:srgbClr val="000000">
                      <a:alpha val="43137"/>
                    </a:srgbClr>
                  </a:outerShdw>
                </a:effectLst>
              </a:rPr>
              <a:t>Superscalar Execution</a:t>
            </a:r>
            <a:endParaRPr lang="en-US" dirty="0"/>
          </a:p>
        </p:txBody>
      </p:sp>
    </p:spTree>
    <p:extLst>
      <p:ext uri="{BB962C8B-B14F-4D97-AF65-F5344CB8AC3E}">
        <p14:creationId xmlns:p14="http://schemas.microsoft.com/office/powerpoint/2010/main" val="755239561"/>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The </a:t>
            </a:r>
            <a:r>
              <a:rPr lang="en-US" sz="2400" dirty="0"/>
              <a:t>processor then dispatches the instructions into a </a:t>
            </a:r>
            <a:r>
              <a:rPr lang="en-US" sz="2400" b="1" dirty="0">
                <a:solidFill>
                  <a:srgbClr val="FF0000"/>
                </a:solidFill>
              </a:rPr>
              <a:t>window of execution</a:t>
            </a:r>
            <a:r>
              <a:rPr lang="en-US" sz="2400" dirty="0"/>
              <a:t>. In this window</a:t>
            </a:r>
            <a:r>
              <a:rPr lang="en-US" sz="2400" dirty="0" smtClean="0"/>
              <a:t>, instructions </a:t>
            </a:r>
            <a:r>
              <a:rPr lang="en-US" sz="2400" dirty="0">
                <a:solidFill>
                  <a:srgbClr val="00B050"/>
                </a:solidFill>
              </a:rPr>
              <a:t>no longer form a sequential stream </a:t>
            </a:r>
            <a:r>
              <a:rPr lang="en-US" sz="2400" dirty="0"/>
              <a:t>but are </a:t>
            </a:r>
            <a:r>
              <a:rPr lang="en-US" sz="2400" dirty="0">
                <a:solidFill>
                  <a:srgbClr val="00B050"/>
                </a:solidFill>
              </a:rPr>
              <a:t>structured according to </a:t>
            </a:r>
            <a:r>
              <a:rPr lang="en-US" sz="2400" dirty="0" smtClean="0">
                <a:solidFill>
                  <a:srgbClr val="00B050"/>
                </a:solidFill>
              </a:rPr>
              <a:t>their true </a:t>
            </a:r>
            <a:r>
              <a:rPr lang="en-US" sz="2400" dirty="0">
                <a:solidFill>
                  <a:srgbClr val="00B050"/>
                </a:solidFill>
              </a:rPr>
              <a:t>data dependencies</a:t>
            </a:r>
            <a:r>
              <a:rPr lang="en-US" sz="2400" dirty="0" smtClean="0">
                <a:solidFill>
                  <a:srgbClr val="00B050"/>
                </a:solidFill>
              </a:rPr>
              <a:t>.</a:t>
            </a:r>
          </a:p>
          <a:p>
            <a:endParaRPr lang="en-US" sz="2400" dirty="0" smtClean="0"/>
          </a:p>
          <a:p>
            <a:r>
              <a:rPr lang="en-US" sz="2400" dirty="0" smtClean="0"/>
              <a:t>The </a:t>
            </a:r>
            <a:r>
              <a:rPr lang="en-US" sz="2400" dirty="0"/>
              <a:t>processor performs the </a:t>
            </a:r>
            <a:r>
              <a:rPr lang="en-US" sz="2400" b="1" dirty="0">
                <a:solidFill>
                  <a:srgbClr val="FF0000"/>
                </a:solidFill>
              </a:rPr>
              <a:t>execution stage </a:t>
            </a:r>
            <a:r>
              <a:rPr lang="en-US" sz="2400" dirty="0"/>
              <a:t>of each instruction in an order determined by the true data dependencies and hardware </a:t>
            </a:r>
            <a:r>
              <a:rPr lang="en-US" sz="2400" dirty="0" smtClean="0"/>
              <a:t>resource availability</a:t>
            </a:r>
            <a:r>
              <a:rPr lang="en-US" sz="2400" dirty="0"/>
              <a:t>. </a:t>
            </a:r>
            <a:endParaRPr lang="en-US" sz="2400" dirty="0" smtClean="0"/>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52</a:t>
            </a:fld>
            <a:endParaRPr kumimoji="0" lang="en-US"/>
          </a:p>
        </p:txBody>
      </p:sp>
      <p:sp>
        <p:nvSpPr>
          <p:cNvPr id="4" name="Title 3"/>
          <p:cNvSpPr>
            <a:spLocks noGrp="1"/>
          </p:cNvSpPr>
          <p:nvPr>
            <p:ph type="title"/>
          </p:nvPr>
        </p:nvSpPr>
        <p:spPr/>
        <p:txBody>
          <a:bodyPr>
            <a:normAutofit/>
          </a:bodyPr>
          <a:lstStyle/>
          <a:p>
            <a:r>
              <a:rPr lang="en-GB" dirty="0">
                <a:effectLst>
                  <a:outerShdw blurRad="38100" dist="38100" dir="2700000" algn="tl">
                    <a:srgbClr val="000000">
                      <a:alpha val="43137"/>
                    </a:srgbClr>
                  </a:outerShdw>
                </a:effectLst>
              </a:rPr>
              <a:t>Superscalar Execution</a:t>
            </a:r>
            <a:endParaRPr lang="en-US" dirty="0"/>
          </a:p>
        </p:txBody>
      </p:sp>
    </p:spTree>
    <p:extLst>
      <p:ext uri="{BB962C8B-B14F-4D97-AF65-F5344CB8AC3E}">
        <p14:creationId xmlns:p14="http://schemas.microsoft.com/office/powerpoint/2010/main" val="3994229885"/>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Finally, instructions are conceptually put back into sequential order and their results are recorded which is referred to as </a:t>
            </a:r>
            <a:r>
              <a:rPr lang="en-US" sz="2400" b="1" dirty="0" smtClean="0">
                <a:solidFill>
                  <a:srgbClr val="FF0000"/>
                </a:solidFill>
              </a:rPr>
              <a:t>committing</a:t>
            </a:r>
            <a:r>
              <a:rPr lang="en-US" sz="2400" dirty="0" smtClean="0"/>
              <a:t>, or </a:t>
            </a:r>
            <a:r>
              <a:rPr lang="en-US" sz="2400" b="1" dirty="0" smtClean="0">
                <a:solidFill>
                  <a:srgbClr val="FF0000"/>
                </a:solidFill>
              </a:rPr>
              <a:t>retiring</a:t>
            </a:r>
            <a:r>
              <a:rPr lang="en-US" sz="2400" dirty="0" smtClean="0">
                <a:solidFill>
                  <a:srgbClr val="FF0000"/>
                </a:solidFill>
              </a:rPr>
              <a:t>,</a:t>
            </a:r>
            <a:r>
              <a:rPr lang="en-US" sz="2400" dirty="0" smtClean="0"/>
              <a:t> the instruction. </a:t>
            </a:r>
          </a:p>
          <a:p>
            <a:endParaRPr lang="en-US" sz="2400" dirty="0" smtClean="0"/>
          </a:p>
          <a:p>
            <a:r>
              <a:rPr lang="en-US" sz="2400" dirty="0" smtClean="0"/>
              <a:t>This step is needed since the </a:t>
            </a:r>
            <a:r>
              <a:rPr lang="en-US" sz="2400" dirty="0"/>
              <a:t>use of parallel, multiple pipelines, instructions may complete in </a:t>
            </a:r>
            <a:r>
              <a:rPr lang="en-US" sz="2400" dirty="0" smtClean="0"/>
              <a:t>an order </a:t>
            </a:r>
            <a:r>
              <a:rPr lang="en-US" sz="2400" dirty="0"/>
              <a:t>different from that shown in the static program.</a:t>
            </a: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53</a:t>
            </a:fld>
            <a:endParaRPr kumimoji="0" lang="en-US"/>
          </a:p>
        </p:txBody>
      </p:sp>
      <p:sp>
        <p:nvSpPr>
          <p:cNvPr id="4" name="Title 3"/>
          <p:cNvSpPr>
            <a:spLocks noGrp="1"/>
          </p:cNvSpPr>
          <p:nvPr>
            <p:ph type="title"/>
          </p:nvPr>
        </p:nvSpPr>
        <p:spPr/>
        <p:txBody>
          <a:bodyPr>
            <a:normAutofit/>
          </a:bodyPr>
          <a:lstStyle/>
          <a:p>
            <a:r>
              <a:rPr lang="en-GB" dirty="0">
                <a:effectLst>
                  <a:outerShdw blurRad="38100" dist="38100" dir="2700000" algn="tl">
                    <a:srgbClr val="000000">
                      <a:alpha val="43137"/>
                    </a:srgbClr>
                  </a:outerShdw>
                </a:effectLst>
              </a:rPr>
              <a:t>Superscalar Execution</a:t>
            </a:r>
            <a:endParaRPr lang="en-US" dirty="0"/>
          </a:p>
        </p:txBody>
      </p:sp>
    </p:spTree>
    <p:extLst>
      <p:ext uri="{BB962C8B-B14F-4D97-AF65-F5344CB8AC3E}">
        <p14:creationId xmlns:p14="http://schemas.microsoft.com/office/powerpoint/2010/main" val="875284525"/>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54</a:t>
            </a:fld>
            <a:endParaRPr kumimoji="0" lang="en-US"/>
          </a:p>
        </p:txBody>
      </p:sp>
      <p:sp>
        <p:nvSpPr>
          <p:cNvPr id="3" name="Rectangle 2"/>
          <p:cNvSpPr/>
          <p:nvPr/>
        </p:nvSpPr>
        <p:spPr>
          <a:xfrm>
            <a:off x="323528" y="332656"/>
            <a:ext cx="8323744" cy="830997"/>
          </a:xfrm>
          <a:prstGeom prst="rect">
            <a:avLst/>
          </a:prstGeom>
        </p:spPr>
        <p:txBody>
          <a:bodyPr wrap="square">
            <a:spAutoFit/>
          </a:bodyPr>
          <a:lstStyle/>
          <a:p>
            <a:pPr marL="342900" indent="-342900" algn="just">
              <a:buFont typeface="Wingdings" panose="05000000000000000000" pitchFamily="2" charset="2"/>
              <a:buChar char="q"/>
            </a:pPr>
            <a:r>
              <a:rPr lang="en-US" dirty="0">
                <a:solidFill>
                  <a:srgbClr val="00B050"/>
                </a:solidFill>
              </a:rPr>
              <a:t>What are the key elements of a superscalar processor organization?</a:t>
            </a:r>
          </a:p>
        </p:txBody>
      </p:sp>
      <p:sp>
        <p:nvSpPr>
          <p:cNvPr id="4" name="Rectangle 3"/>
          <p:cNvSpPr/>
          <p:nvPr/>
        </p:nvSpPr>
        <p:spPr>
          <a:xfrm>
            <a:off x="114239" y="1190084"/>
            <a:ext cx="8820472" cy="4708981"/>
          </a:xfrm>
          <a:prstGeom prst="rect">
            <a:avLst/>
          </a:prstGeom>
        </p:spPr>
        <p:txBody>
          <a:bodyPr wrap="square">
            <a:spAutoFit/>
          </a:bodyPr>
          <a:lstStyle/>
          <a:p>
            <a:r>
              <a:rPr lang="en-US" dirty="0" smtClean="0"/>
              <a:t>(1) </a:t>
            </a:r>
          </a:p>
          <a:p>
            <a:pPr algn="just">
              <a:lnSpc>
                <a:spcPct val="150000"/>
              </a:lnSpc>
            </a:pPr>
            <a:r>
              <a:rPr lang="en-US" dirty="0" smtClean="0"/>
              <a:t>Instruction </a:t>
            </a:r>
            <a:r>
              <a:rPr lang="en-US" dirty="0"/>
              <a:t>fetch strategies that simultaneously fetch multiple instructions, </a:t>
            </a:r>
            <a:r>
              <a:rPr lang="en-US" dirty="0" smtClean="0"/>
              <a:t>often </a:t>
            </a:r>
            <a:r>
              <a:rPr lang="en-US" dirty="0"/>
              <a:t>by predicting the outcomes of, and fetching beyond, conditional branch </a:t>
            </a:r>
            <a:r>
              <a:rPr lang="en-US" dirty="0" smtClean="0"/>
              <a:t>instructions</a:t>
            </a:r>
            <a:r>
              <a:rPr lang="en-US" dirty="0"/>
              <a:t>. These functions require the use of multiple pipeline fetch and decode </a:t>
            </a:r>
            <a:r>
              <a:rPr lang="en-US" dirty="0" smtClean="0"/>
              <a:t>stages</a:t>
            </a:r>
            <a:r>
              <a:rPr lang="en-US" dirty="0"/>
              <a:t>, and branch prediction logic. </a:t>
            </a:r>
            <a:endParaRPr lang="en-US" dirty="0" smtClean="0"/>
          </a:p>
          <a:p>
            <a:r>
              <a:rPr lang="en-US" dirty="0" smtClean="0"/>
              <a:t>(</a:t>
            </a:r>
            <a:r>
              <a:rPr lang="en-US" dirty="0"/>
              <a:t>2) </a:t>
            </a:r>
            <a:endParaRPr lang="en-US" dirty="0" smtClean="0"/>
          </a:p>
          <a:p>
            <a:pPr>
              <a:lnSpc>
                <a:spcPct val="150000"/>
              </a:lnSpc>
            </a:pPr>
            <a:r>
              <a:rPr lang="en-US" dirty="0" smtClean="0"/>
              <a:t>Logic </a:t>
            </a:r>
            <a:r>
              <a:rPr lang="en-US" dirty="0"/>
              <a:t>for determining true dependencies </a:t>
            </a:r>
            <a:r>
              <a:rPr lang="en-US" dirty="0" smtClean="0"/>
              <a:t>involving </a:t>
            </a:r>
            <a:r>
              <a:rPr lang="en-US" dirty="0"/>
              <a:t>register values, and mechanisms for communicating these values to </a:t>
            </a:r>
            <a:r>
              <a:rPr lang="en-US" dirty="0" smtClean="0"/>
              <a:t>where </a:t>
            </a:r>
            <a:r>
              <a:rPr lang="en-US" dirty="0"/>
              <a:t>they are needed during execution. </a:t>
            </a:r>
          </a:p>
        </p:txBody>
      </p:sp>
    </p:spTree>
    <p:extLst>
      <p:ext uri="{BB962C8B-B14F-4D97-AF65-F5344CB8AC3E}">
        <p14:creationId xmlns:p14="http://schemas.microsoft.com/office/powerpoint/2010/main" val="1033429936"/>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55</a:t>
            </a:fld>
            <a:endParaRPr kumimoji="0" lang="en-US"/>
          </a:p>
        </p:txBody>
      </p:sp>
      <p:sp>
        <p:nvSpPr>
          <p:cNvPr id="3" name="Rectangle 2"/>
          <p:cNvSpPr/>
          <p:nvPr/>
        </p:nvSpPr>
        <p:spPr>
          <a:xfrm>
            <a:off x="433424" y="116632"/>
            <a:ext cx="8208912" cy="5565947"/>
          </a:xfrm>
          <a:prstGeom prst="rect">
            <a:avLst/>
          </a:prstGeom>
        </p:spPr>
        <p:txBody>
          <a:bodyPr wrap="square">
            <a:spAutoFit/>
          </a:bodyPr>
          <a:lstStyle/>
          <a:p>
            <a:pPr>
              <a:lnSpc>
                <a:spcPct val="150000"/>
              </a:lnSpc>
            </a:pPr>
            <a:r>
              <a:rPr lang="en-US" dirty="0"/>
              <a:t>(3) </a:t>
            </a:r>
            <a:endParaRPr lang="en-US" dirty="0" smtClean="0"/>
          </a:p>
          <a:p>
            <a:pPr>
              <a:lnSpc>
                <a:spcPct val="150000"/>
              </a:lnSpc>
            </a:pPr>
            <a:r>
              <a:rPr lang="en-US" dirty="0" smtClean="0"/>
              <a:t>Mechanisms </a:t>
            </a:r>
            <a:r>
              <a:rPr lang="en-US" dirty="0"/>
              <a:t>for initiating, or issuing, </a:t>
            </a:r>
            <a:r>
              <a:rPr lang="en-US" dirty="0" smtClean="0"/>
              <a:t>multiple </a:t>
            </a:r>
            <a:r>
              <a:rPr lang="en-US" dirty="0"/>
              <a:t>instructions in parallel. </a:t>
            </a:r>
            <a:endParaRPr lang="en-US" dirty="0" smtClean="0"/>
          </a:p>
          <a:p>
            <a:pPr>
              <a:lnSpc>
                <a:spcPct val="150000"/>
              </a:lnSpc>
            </a:pPr>
            <a:r>
              <a:rPr lang="en-US" dirty="0" smtClean="0"/>
              <a:t>(</a:t>
            </a:r>
            <a:r>
              <a:rPr lang="en-US" dirty="0"/>
              <a:t>4) </a:t>
            </a:r>
            <a:endParaRPr lang="en-US" dirty="0" smtClean="0"/>
          </a:p>
          <a:p>
            <a:pPr>
              <a:lnSpc>
                <a:spcPct val="150000"/>
              </a:lnSpc>
            </a:pPr>
            <a:r>
              <a:rPr lang="en-US" dirty="0" smtClean="0"/>
              <a:t>Resources </a:t>
            </a:r>
            <a:r>
              <a:rPr lang="en-US" dirty="0"/>
              <a:t>for parallel execution of multiple </a:t>
            </a:r>
          </a:p>
          <a:p>
            <a:pPr>
              <a:lnSpc>
                <a:spcPct val="150000"/>
              </a:lnSpc>
            </a:pPr>
            <a:r>
              <a:rPr lang="en-US" dirty="0"/>
              <a:t>instructions, including multiple pipelined functional units and memory hierarchies </a:t>
            </a:r>
          </a:p>
          <a:p>
            <a:pPr>
              <a:lnSpc>
                <a:spcPct val="150000"/>
              </a:lnSpc>
            </a:pPr>
            <a:r>
              <a:rPr lang="en-US" dirty="0"/>
              <a:t>capable of simultaneously servicing multiple memory references. (5) </a:t>
            </a:r>
            <a:endParaRPr lang="en-US" dirty="0" smtClean="0"/>
          </a:p>
          <a:p>
            <a:pPr>
              <a:lnSpc>
                <a:spcPct val="150000"/>
              </a:lnSpc>
            </a:pPr>
            <a:r>
              <a:rPr lang="en-US" dirty="0" smtClean="0"/>
              <a:t>Mechanisms for </a:t>
            </a:r>
            <a:r>
              <a:rPr lang="en-US" dirty="0"/>
              <a:t>committing the process state in correct order</a:t>
            </a:r>
          </a:p>
        </p:txBody>
      </p:sp>
    </p:spTree>
    <p:extLst>
      <p:ext uri="{BB962C8B-B14F-4D97-AF65-F5344CB8AC3E}">
        <p14:creationId xmlns:p14="http://schemas.microsoft.com/office/powerpoint/2010/main" val="79302385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6</a:t>
            </a:fld>
            <a:endParaRPr kumimoji="0" lang="en-US"/>
          </a:p>
        </p:txBody>
      </p:sp>
      <p:sp>
        <p:nvSpPr>
          <p:cNvPr id="3" name="Rectangle 2"/>
          <p:cNvSpPr/>
          <p:nvPr/>
        </p:nvSpPr>
        <p:spPr>
          <a:xfrm>
            <a:off x="309241" y="1052736"/>
            <a:ext cx="8395752" cy="1200329"/>
          </a:xfrm>
          <a:prstGeom prst="rect">
            <a:avLst/>
          </a:prstGeom>
        </p:spPr>
        <p:txBody>
          <a:bodyPr wrap="square">
            <a:spAutoFit/>
          </a:bodyPr>
          <a:lstStyle/>
          <a:p>
            <a:pPr algn="just"/>
            <a:r>
              <a:rPr lang="en-US" dirty="0"/>
              <a:t>The term superscalar, first coined in </a:t>
            </a:r>
            <a:r>
              <a:rPr lang="en-US" dirty="0" smtClean="0"/>
              <a:t>1987, </a:t>
            </a:r>
            <a:r>
              <a:rPr lang="en-US" dirty="0"/>
              <a:t>refers to a machine that is designed to </a:t>
            </a:r>
            <a:r>
              <a:rPr lang="en-US" dirty="0">
                <a:solidFill>
                  <a:srgbClr val="FF0000"/>
                </a:solidFill>
              </a:rPr>
              <a:t>improve the performance of the execution of scalar </a:t>
            </a:r>
            <a:r>
              <a:rPr lang="en-US" dirty="0" smtClean="0">
                <a:solidFill>
                  <a:srgbClr val="FF0000"/>
                </a:solidFill>
              </a:rPr>
              <a:t>instructions</a:t>
            </a:r>
            <a:r>
              <a:rPr lang="tr-TR" dirty="0" smtClean="0">
                <a:solidFill>
                  <a:srgbClr val="FF0000"/>
                </a:solidFill>
              </a:rPr>
              <a:t>.</a:t>
            </a:r>
            <a:endParaRPr lang="en-US" dirty="0">
              <a:solidFill>
                <a:srgbClr val="FF0000"/>
              </a:solidFill>
            </a:endParaRPr>
          </a:p>
        </p:txBody>
      </p:sp>
      <p:sp>
        <p:nvSpPr>
          <p:cNvPr id="4" name="Rectangle 2"/>
          <p:cNvSpPr txBox="1">
            <a:spLocks noChangeArrowheads="1"/>
          </p:cNvSpPr>
          <p:nvPr/>
        </p:nvSpPr>
        <p:spPr>
          <a:xfrm>
            <a:off x="467544"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GB" smtClean="0">
                <a:effectLst>
                  <a:outerShdw blurRad="38100" dist="38100" dir="2700000" algn="tl">
                    <a:srgbClr val="000000">
                      <a:alpha val="43137"/>
                    </a:srgbClr>
                  </a:outerShdw>
                </a:effectLst>
              </a:rPr>
              <a:t>Superscalar</a:t>
            </a:r>
            <a:endParaRPr lang="en-GB" dirty="0">
              <a:effectLst>
                <a:outerShdw blurRad="38100" dist="38100" dir="2700000" algn="tl">
                  <a:srgbClr val="000000">
                    <a:alpha val="43137"/>
                  </a:srgbClr>
                </a:outerShdw>
              </a:effectLst>
            </a:endParaRPr>
          </a:p>
        </p:txBody>
      </p:sp>
      <p:sp>
        <p:nvSpPr>
          <p:cNvPr id="5" name="Rectangle 4"/>
          <p:cNvSpPr/>
          <p:nvPr/>
        </p:nvSpPr>
        <p:spPr>
          <a:xfrm>
            <a:off x="309241" y="2492896"/>
            <a:ext cx="8703791" cy="830997"/>
          </a:xfrm>
          <a:prstGeom prst="rect">
            <a:avLst/>
          </a:prstGeom>
        </p:spPr>
        <p:txBody>
          <a:bodyPr wrap="square">
            <a:spAutoFit/>
          </a:bodyPr>
          <a:lstStyle/>
          <a:p>
            <a:r>
              <a:rPr lang="en-US" dirty="0"/>
              <a:t>In most applications, the </a:t>
            </a:r>
            <a:r>
              <a:rPr lang="en-US" dirty="0">
                <a:solidFill>
                  <a:srgbClr val="FF0000"/>
                </a:solidFill>
              </a:rPr>
              <a:t>bulk of the operations are on scalar quantities. </a:t>
            </a:r>
          </a:p>
        </p:txBody>
      </p:sp>
      <p:sp>
        <p:nvSpPr>
          <p:cNvPr id="6" name="Rectangle 5"/>
          <p:cNvSpPr/>
          <p:nvPr/>
        </p:nvSpPr>
        <p:spPr>
          <a:xfrm>
            <a:off x="309241" y="3562526"/>
            <a:ext cx="8229600" cy="2308324"/>
          </a:xfrm>
          <a:prstGeom prst="rect">
            <a:avLst/>
          </a:prstGeom>
        </p:spPr>
        <p:txBody>
          <a:bodyPr wrap="square">
            <a:spAutoFit/>
          </a:bodyPr>
          <a:lstStyle/>
          <a:p>
            <a:r>
              <a:rPr lang="en-US" dirty="0"/>
              <a:t>The </a:t>
            </a:r>
            <a:r>
              <a:rPr lang="en-US" b="1" u="sng" dirty="0">
                <a:solidFill>
                  <a:srgbClr val="00B0F0"/>
                </a:solidFill>
              </a:rPr>
              <a:t>essence of the superscalar approach </a:t>
            </a:r>
            <a:r>
              <a:rPr lang="en-US" dirty="0"/>
              <a:t>is the ability </a:t>
            </a:r>
            <a:r>
              <a:rPr lang="en-US" dirty="0">
                <a:solidFill>
                  <a:srgbClr val="FF0000"/>
                </a:solidFill>
              </a:rPr>
              <a:t>to execute instructions </a:t>
            </a:r>
            <a:r>
              <a:rPr lang="en-US" dirty="0" smtClean="0">
                <a:solidFill>
                  <a:srgbClr val="FF0000"/>
                </a:solidFill>
              </a:rPr>
              <a:t>independently </a:t>
            </a:r>
            <a:r>
              <a:rPr lang="en-US" dirty="0"/>
              <a:t>and </a:t>
            </a:r>
            <a:r>
              <a:rPr lang="en-US" dirty="0">
                <a:solidFill>
                  <a:srgbClr val="FF0000"/>
                </a:solidFill>
              </a:rPr>
              <a:t>concurrently</a:t>
            </a:r>
            <a:r>
              <a:rPr lang="en-US" dirty="0"/>
              <a:t> </a:t>
            </a:r>
            <a:r>
              <a:rPr lang="en-US" dirty="0">
                <a:solidFill>
                  <a:srgbClr val="FF0000"/>
                </a:solidFill>
              </a:rPr>
              <a:t>in different pipelines</a:t>
            </a:r>
            <a:r>
              <a:rPr lang="en-US" dirty="0"/>
              <a:t>. </a:t>
            </a:r>
            <a:endParaRPr lang="tr-TR" dirty="0" smtClean="0"/>
          </a:p>
          <a:p>
            <a:endParaRPr lang="tr-TR" dirty="0"/>
          </a:p>
          <a:p>
            <a:r>
              <a:rPr lang="en-US" dirty="0" smtClean="0"/>
              <a:t>The </a:t>
            </a:r>
            <a:r>
              <a:rPr lang="en-US" dirty="0"/>
              <a:t>concept can be further </a:t>
            </a:r>
            <a:r>
              <a:rPr lang="en-US" dirty="0" smtClean="0"/>
              <a:t>exploited </a:t>
            </a:r>
            <a:r>
              <a:rPr lang="en-US" dirty="0"/>
              <a:t>by allowing instructions to be executed in an order different from the </a:t>
            </a:r>
            <a:r>
              <a:rPr lang="en-US" dirty="0" smtClean="0"/>
              <a:t>program </a:t>
            </a:r>
            <a:r>
              <a:rPr lang="en-US" dirty="0"/>
              <a:t>order. </a:t>
            </a:r>
          </a:p>
        </p:txBody>
      </p:sp>
    </p:spTree>
    <p:extLst>
      <p:ext uri="{BB962C8B-B14F-4D97-AF65-F5344CB8AC3E}">
        <p14:creationId xmlns:p14="http://schemas.microsoft.com/office/powerpoint/2010/main" val="36747353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7</a:t>
            </a:fld>
            <a:endParaRPr kumimoji="0" lang="en-US"/>
          </a:p>
        </p:txBody>
      </p:sp>
      <p:sp>
        <p:nvSpPr>
          <p:cNvPr id="3" name="Rectangle 2"/>
          <p:cNvSpPr/>
          <p:nvPr/>
        </p:nvSpPr>
        <p:spPr>
          <a:xfrm>
            <a:off x="285056" y="3429000"/>
            <a:ext cx="8761512" cy="2308324"/>
          </a:xfrm>
          <a:prstGeom prst="rect">
            <a:avLst/>
          </a:prstGeom>
        </p:spPr>
        <p:txBody>
          <a:bodyPr wrap="square">
            <a:spAutoFit/>
          </a:bodyPr>
          <a:lstStyle/>
          <a:p>
            <a:r>
              <a:rPr kumimoji="1" lang="en-US" dirty="0"/>
              <a:t>In a traditional scalar organization, </a:t>
            </a:r>
            <a:r>
              <a:rPr kumimoji="1" lang="en-US" dirty="0">
                <a:solidFill>
                  <a:srgbClr val="FF0000"/>
                </a:solidFill>
              </a:rPr>
              <a:t>there is a </a:t>
            </a:r>
            <a:r>
              <a:rPr kumimoji="1" lang="en-US" b="1" dirty="0">
                <a:solidFill>
                  <a:srgbClr val="0070C0"/>
                </a:solidFill>
              </a:rPr>
              <a:t>single pipelined functional unit</a:t>
            </a:r>
            <a:r>
              <a:rPr kumimoji="1" lang="en-US" dirty="0">
                <a:solidFill>
                  <a:srgbClr val="FF0000"/>
                </a:solidFill>
              </a:rPr>
              <a:t> for integer operations and one for floating-point operations.</a:t>
            </a:r>
          </a:p>
          <a:p>
            <a:endParaRPr kumimoji="1" lang="tr-TR" dirty="0" smtClean="0"/>
          </a:p>
          <a:p>
            <a:r>
              <a:rPr kumimoji="1" lang="en-US" dirty="0" smtClean="0"/>
              <a:t>Parallelism </a:t>
            </a:r>
            <a:r>
              <a:rPr kumimoji="1" lang="en-US" dirty="0"/>
              <a:t>is achieved by enabling </a:t>
            </a:r>
            <a:r>
              <a:rPr kumimoji="1" lang="en-US" dirty="0">
                <a:solidFill>
                  <a:srgbClr val="FF0000"/>
                </a:solidFill>
              </a:rPr>
              <a:t>multiple instructions to be at different stages of the pipeline at one time.</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827584" y="116632"/>
            <a:ext cx="7151964" cy="3456384"/>
          </a:xfrm>
          <a:prstGeom prst="rect">
            <a:avLst/>
          </a:prstGeom>
        </p:spPr>
      </p:pic>
    </p:spTree>
    <p:extLst>
      <p:ext uri="{BB962C8B-B14F-4D97-AF65-F5344CB8AC3E}">
        <p14:creationId xmlns:p14="http://schemas.microsoft.com/office/powerpoint/2010/main" val="31147659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8</a:t>
            </a:fld>
            <a:endParaRPr kumimoji="0" lang="en-US"/>
          </a:p>
        </p:txBody>
      </p:sp>
      <p:sp>
        <p:nvSpPr>
          <p:cNvPr id="3" name="Rectangle 2"/>
          <p:cNvSpPr/>
          <p:nvPr/>
        </p:nvSpPr>
        <p:spPr>
          <a:xfrm>
            <a:off x="642374" y="3717032"/>
            <a:ext cx="7992888" cy="1938992"/>
          </a:xfrm>
          <a:prstGeom prst="rect">
            <a:avLst/>
          </a:prstGeom>
        </p:spPr>
        <p:txBody>
          <a:bodyPr wrap="square">
            <a:spAutoFit/>
          </a:bodyPr>
          <a:lstStyle/>
          <a:p>
            <a:r>
              <a:rPr kumimoji="1" lang="en-US" dirty="0"/>
              <a:t>In the superscalar organization, there are </a:t>
            </a:r>
            <a:r>
              <a:rPr kumimoji="1" lang="en-US" b="1" dirty="0">
                <a:solidFill>
                  <a:srgbClr val="0070C0"/>
                </a:solidFill>
              </a:rPr>
              <a:t>multiple functional units</a:t>
            </a:r>
            <a:r>
              <a:rPr kumimoji="1" lang="en-US" dirty="0"/>
              <a:t>, each of which is implemented as a </a:t>
            </a:r>
            <a:r>
              <a:rPr kumimoji="1" lang="en-US" dirty="0">
                <a:solidFill>
                  <a:srgbClr val="FF0000"/>
                </a:solidFill>
              </a:rPr>
              <a:t>pipeline</a:t>
            </a:r>
            <a:r>
              <a:rPr kumimoji="1" lang="en-US" dirty="0"/>
              <a:t>. </a:t>
            </a:r>
          </a:p>
          <a:p>
            <a:r>
              <a:rPr kumimoji="1" lang="en-US" dirty="0"/>
              <a:t>It is the responsibility of the </a:t>
            </a:r>
            <a:r>
              <a:rPr kumimoji="1" lang="en-US" dirty="0">
                <a:solidFill>
                  <a:srgbClr val="FF0000"/>
                </a:solidFill>
              </a:rPr>
              <a:t>hardware</a:t>
            </a:r>
            <a:r>
              <a:rPr kumimoji="1" lang="en-US" dirty="0"/>
              <a:t>, in conjunction with the compiler, to assure that the </a:t>
            </a:r>
            <a:r>
              <a:rPr kumimoji="1" lang="en-US" dirty="0">
                <a:solidFill>
                  <a:srgbClr val="FF0000"/>
                </a:solidFill>
              </a:rPr>
              <a:t>parallel execution does not violate the intent of the program</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333973" y="191166"/>
            <a:ext cx="8664314" cy="3528392"/>
          </a:xfrm>
          <a:prstGeom prst="rect">
            <a:avLst/>
          </a:prstGeom>
        </p:spPr>
      </p:pic>
    </p:spTree>
    <p:extLst>
      <p:ext uri="{BB962C8B-B14F-4D97-AF65-F5344CB8AC3E}">
        <p14:creationId xmlns:p14="http://schemas.microsoft.com/office/powerpoint/2010/main" val="38681232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An alternative approach to achieving greater performance is referred to as </a:t>
            </a:r>
            <a:r>
              <a:rPr lang="en-US" dirty="0" err="1" smtClean="0">
                <a:solidFill>
                  <a:srgbClr val="FF0000"/>
                </a:solidFill>
              </a:rPr>
              <a:t>superpipelining</a:t>
            </a:r>
            <a:r>
              <a:rPr lang="tr-TR" dirty="0" smtClean="0"/>
              <a:t>,</a:t>
            </a:r>
            <a:r>
              <a:rPr lang="en-US" dirty="0" smtClean="0"/>
              <a:t> </a:t>
            </a:r>
            <a:r>
              <a:rPr lang="en-US" dirty="0"/>
              <a:t>a term first coined in 1988</a:t>
            </a:r>
            <a:r>
              <a:rPr lang="en-US" dirty="0" smtClean="0"/>
              <a:t>.</a:t>
            </a:r>
          </a:p>
          <a:p>
            <a:pPr>
              <a:buFont typeface="Wingdings" panose="05000000000000000000" pitchFamily="2" charset="2"/>
              <a:buChar char="q"/>
            </a:pPr>
            <a:r>
              <a:rPr lang="en-US" dirty="0">
                <a:solidFill>
                  <a:srgbClr val="00B050"/>
                </a:solidFill>
              </a:rPr>
              <a:t>What is the difference between the superscalar and </a:t>
            </a:r>
            <a:r>
              <a:rPr lang="en-US" dirty="0" err="1">
                <a:solidFill>
                  <a:srgbClr val="00B050"/>
                </a:solidFill>
              </a:rPr>
              <a:t>superpipelined</a:t>
            </a:r>
            <a:r>
              <a:rPr lang="en-US" dirty="0">
                <a:solidFill>
                  <a:srgbClr val="00B050"/>
                </a:solidFill>
              </a:rPr>
              <a:t> approaches</a:t>
            </a:r>
            <a:r>
              <a:rPr lang="en-US" dirty="0" smtClean="0">
                <a:solidFill>
                  <a:srgbClr val="00B050"/>
                </a:solidFill>
              </a:rPr>
              <a:t>?</a:t>
            </a:r>
            <a:endParaRPr lang="tr-TR" dirty="0" smtClean="0">
              <a:solidFill>
                <a:srgbClr val="00B050"/>
              </a:solidFill>
            </a:endParaRPr>
          </a:p>
          <a:p>
            <a:pPr>
              <a:buFont typeface="Wingdings" panose="05000000000000000000" pitchFamily="2" charset="2"/>
              <a:buChar char="q"/>
            </a:pPr>
            <a:endParaRPr lang="en-US" dirty="0" smtClean="0">
              <a:solidFill>
                <a:srgbClr val="00B050"/>
              </a:solidFill>
            </a:endParaRPr>
          </a:p>
          <a:p>
            <a:r>
              <a:rPr lang="en-US" dirty="0" err="1" smtClean="0"/>
              <a:t>Superpipelining</a:t>
            </a:r>
            <a:r>
              <a:rPr lang="en-US" dirty="0" smtClean="0"/>
              <a:t> </a:t>
            </a:r>
            <a:r>
              <a:rPr lang="en-US" dirty="0"/>
              <a:t>exploits the fact that many pipeline stages perform tasks that </a:t>
            </a:r>
            <a:r>
              <a:rPr lang="en-US" dirty="0">
                <a:solidFill>
                  <a:srgbClr val="FF0000"/>
                </a:solidFill>
              </a:rPr>
              <a:t>require less than half a clock cycle</a:t>
            </a:r>
            <a:r>
              <a:rPr lang="en-US" dirty="0" smtClean="0">
                <a:solidFill>
                  <a:srgbClr val="FF0000"/>
                </a:solidFill>
              </a:rPr>
              <a:t>.</a:t>
            </a:r>
            <a:r>
              <a:rPr lang="tr-TR" dirty="0" smtClean="0">
                <a:solidFill>
                  <a:srgbClr val="FF0000"/>
                </a:solidFill>
              </a:rPr>
              <a:t> </a:t>
            </a:r>
            <a:r>
              <a:rPr lang="en-US" dirty="0" smtClean="0">
                <a:solidFill>
                  <a:srgbClr val="FF0000"/>
                </a:solidFill>
              </a:rPr>
              <a:t> </a:t>
            </a:r>
          </a:p>
          <a:p>
            <a:endParaRPr lang="en-US" dirty="0"/>
          </a:p>
          <a:p>
            <a:r>
              <a:rPr lang="en-US" dirty="0" smtClean="0"/>
              <a:t>Thus</a:t>
            </a:r>
            <a:r>
              <a:rPr lang="en-US" dirty="0"/>
              <a:t>, </a:t>
            </a:r>
            <a:r>
              <a:rPr lang="en-US" dirty="0">
                <a:solidFill>
                  <a:srgbClr val="FF0000"/>
                </a:solidFill>
              </a:rPr>
              <a:t>a doubled internal clock speed </a:t>
            </a:r>
            <a:r>
              <a:rPr lang="en-US" dirty="0"/>
              <a:t>allows the performance of two tasks in </a:t>
            </a:r>
            <a:r>
              <a:rPr lang="en-US" dirty="0">
                <a:solidFill>
                  <a:srgbClr val="FF0000"/>
                </a:solidFill>
              </a:rPr>
              <a:t>one external clock cycle</a:t>
            </a:r>
            <a:r>
              <a:rPr lang="en-US" dirty="0" smtClean="0">
                <a:solidFill>
                  <a:srgbClr val="FF0000"/>
                </a:solidFill>
              </a:rPr>
              <a:t>.</a:t>
            </a:r>
            <a:r>
              <a:rPr lang="en-US" dirty="0"/>
              <a:t> one example of this approach with the MIPS R4000.</a:t>
            </a:r>
            <a:endParaRPr lang="en-US" dirty="0">
              <a:solidFill>
                <a:srgbClr val="FF0000"/>
              </a:solidFill>
            </a:endParaRPr>
          </a:p>
        </p:txBody>
      </p:sp>
      <p:sp>
        <p:nvSpPr>
          <p:cNvPr id="8194" name="Rectangle 2"/>
          <p:cNvSpPr>
            <a:spLocks noGrp="1" noChangeArrowheads="1"/>
          </p:cNvSpPr>
          <p:nvPr>
            <p:ph type="title"/>
          </p:nvPr>
        </p:nvSpPr>
        <p:spPr/>
        <p:txBody>
          <a:bodyPr>
            <a:normAutofit/>
          </a:bodyPr>
          <a:lstStyle/>
          <a:p>
            <a:r>
              <a:rPr lang="en-GB" dirty="0" smtClean="0">
                <a:effectLst>
                  <a:outerShdw blurRad="38100" dist="38100" dir="2700000" algn="tl">
                    <a:srgbClr val="000000">
                      <a:alpha val="43137"/>
                    </a:srgbClr>
                  </a:outerShdw>
                </a:effectLst>
              </a:rPr>
              <a:t>Superscalar vs. </a:t>
            </a:r>
            <a:r>
              <a:rPr lang="en-GB" dirty="0" err="1" smtClean="0">
                <a:effectLst>
                  <a:outerShdw blurRad="38100" dist="38100" dir="2700000" algn="tl">
                    <a:srgbClr val="000000">
                      <a:alpha val="43137"/>
                    </a:srgbClr>
                  </a:outerShdw>
                </a:effectLst>
              </a:rPr>
              <a:t>Superpipeline</a:t>
            </a:r>
            <a:endParaRPr lang="en-GB"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eaLnBrk="1" latinLnBrk="0" hangingPunct="1"/>
            <a:fld id="{D5BBC35B-A44B-4119-B8DA-DE9E3DFADA20}" type="slidenum">
              <a:rPr kumimoji="0" lang="en-US" smtClean="0"/>
              <a:pPr eaLnBrk="1" latinLnBrk="0" hangingPunct="1"/>
              <a:t>9</a:t>
            </a:fld>
            <a:endParaRPr kumimoji="0" lang="en-US"/>
          </a:p>
        </p:txBody>
      </p:sp>
    </p:spTree>
    <p:extLst>
      <p:ext uri="{BB962C8B-B14F-4D97-AF65-F5344CB8AC3E}">
        <p14:creationId xmlns:p14="http://schemas.microsoft.com/office/powerpoint/2010/main" val="1933705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A3B1312-0AC2-419E-9CA4-1D3B60F91A11}"/>
</file>

<file path=customXml/itemProps2.xml><?xml version="1.0" encoding="utf-8"?>
<ds:datastoreItem xmlns:ds="http://schemas.openxmlformats.org/officeDocument/2006/customXml" ds:itemID="{BAE5CEFD-D79E-47EE-B7E1-A68D271CD75B}"/>
</file>

<file path=customXml/itemProps3.xml><?xml version="1.0" encoding="utf-8"?>
<ds:datastoreItem xmlns:ds="http://schemas.openxmlformats.org/officeDocument/2006/customXml" ds:itemID="{7B1F5C0C-BF7E-4435-923B-2C70E3E527C1}"/>
</file>

<file path=docProps/app.xml><?xml version="1.0" encoding="utf-8"?>
<Properties xmlns="http://schemas.openxmlformats.org/officeDocument/2006/extended-properties" xmlns:vt="http://schemas.openxmlformats.org/officeDocument/2006/docPropsVTypes">
  <Template>Concourse</Template>
  <TotalTime>3324</TotalTime>
  <Words>3371</Words>
  <Application>Microsoft Office PowerPoint</Application>
  <PresentationFormat>On-screen Show (4:3)</PresentationFormat>
  <Paragraphs>342</Paragraphs>
  <Slides>55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Arial</vt:lpstr>
      <vt:lpstr>Californian FB</vt:lpstr>
      <vt:lpstr>Lucida Sans Unicode</vt:lpstr>
      <vt:lpstr>Times New Roman</vt:lpstr>
      <vt:lpstr>Verdana</vt:lpstr>
      <vt:lpstr>Wingdings</vt:lpstr>
      <vt:lpstr>Wingdings 2</vt:lpstr>
      <vt:lpstr>Wingdings 3</vt:lpstr>
      <vt:lpstr>Concourse</vt:lpstr>
      <vt:lpstr>Architecture and Hardware (ITEC582 )</vt:lpstr>
      <vt:lpstr>PowerPoint Presentation</vt:lpstr>
      <vt:lpstr>PowerPoint Presentation</vt:lpstr>
      <vt:lpstr>PowerPoint Presentation</vt:lpstr>
      <vt:lpstr>Introduction</vt:lpstr>
      <vt:lpstr>PowerPoint Presentation</vt:lpstr>
      <vt:lpstr>PowerPoint Presentation</vt:lpstr>
      <vt:lpstr>PowerPoint Presentation</vt:lpstr>
      <vt:lpstr>Superscalar vs. Superpipeline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Design Issues</vt:lpstr>
      <vt:lpstr>PowerPoint Presentation</vt:lpstr>
      <vt:lpstr>PowerPoint Presentation</vt:lpstr>
      <vt:lpstr>Design Issues</vt:lpstr>
      <vt:lpstr>Instruction Issue Policy</vt:lpstr>
      <vt:lpstr>PowerPoint Presentation</vt:lpstr>
      <vt:lpstr>PowerPoint Presentation</vt:lpstr>
      <vt:lpstr>Instruction Issue Policy</vt:lpstr>
      <vt:lpstr>In-order issue with in-order completion</vt:lpstr>
      <vt:lpstr>PowerPoint Presentation</vt:lpstr>
      <vt:lpstr>In-order issue with in-order completion</vt:lpstr>
      <vt:lpstr>PowerPoint Presentation</vt:lpstr>
      <vt:lpstr>PowerPoint Presentation</vt:lpstr>
      <vt:lpstr>PowerPoint Presentation</vt:lpstr>
      <vt:lpstr>Out-of-order issue with out-of-order completion</vt:lpstr>
      <vt:lpstr>PowerPoint Presentation</vt:lpstr>
      <vt:lpstr>Out-of-order issue with out-of-order completion</vt:lpstr>
      <vt:lpstr>Out-of-order issue with out-of-order completion</vt:lpstr>
      <vt:lpstr>Out-of-order issue with out-of-order completion</vt:lpstr>
      <vt:lpstr>Out-of-order issue with out-of-order completion</vt:lpstr>
      <vt:lpstr>Out-of-order completion</vt:lpstr>
      <vt:lpstr>PowerPoint Presentation</vt:lpstr>
      <vt:lpstr>PowerPoint Presentation</vt:lpstr>
      <vt:lpstr>PowerPoint Presentation</vt:lpstr>
      <vt:lpstr>PowerPoint Presentation</vt:lpstr>
      <vt:lpstr>PowerPoint Presentation</vt:lpstr>
      <vt:lpstr>PowerPoint Presentation</vt:lpstr>
      <vt:lpstr>Superscalar Execution</vt:lpstr>
      <vt:lpstr>Superscalar Execution</vt:lpstr>
      <vt:lpstr>Superscalar Execution</vt:lpstr>
      <vt:lpstr>Superscalar Execution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Instruction-Level Parallelism and Superscalar Processors</dc:title>
  <dc:creator>Husnu Bayramoglu</dc:creator>
  <cp:lastModifiedBy>Alper DOGANALP</cp:lastModifiedBy>
  <cp:revision>296</cp:revision>
  <cp:lastPrinted>2022-04-12T10:32:06Z</cp:lastPrinted>
  <dcterms:created xsi:type="dcterms:W3CDTF">1998-10-08T12:50:13Z</dcterms:created>
  <dcterms:modified xsi:type="dcterms:W3CDTF">2022-04-12T19:12:53Z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