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60"/>
  </p:notesMasterIdLst>
  <p:handoutMasterIdLst>
    <p:handoutMasterId r:id="rId61"/>
  </p:handoutMasterIdLst>
  <p:sldIdLst>
    <p:sldId id="256" r:id="rId5"/>
    <p:sldId id="355" r:id="rId6"/>
    <p:sldId id="356" r:id="rId7"/>
    <p:sldId id="357" r:id="rId8"/>
    <p:sldId id="358" r:id="rId9"/>
    <p:sldId id="359" r:id="rId10"/>
    <p:sldId id="360" r:id="rId11"/>
    <p:sldId id="407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408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409" r:id="rId41"/>
    <p:sldId id="397" r:id="rId42"/>
    <p:sldId id="398" r:id="rId43"/>
    <p:sldId id="399" r:id="rId44"/>
    <p:sldId id="400" r:id="rId45"/>
    <p:sldId id="389" r:id="rId46"/>
    <p:sldId id="401" r:id="rId47"/>
    <p:sldId id="390" r:id="rId48"/>
    <p:sldId id="402" r:id="rId49"/>
    <p:sldId id="391" r:id="rId50"/>
    <p:sldId id="403" r:id="rId51"/>
    <p:sldId id="392" r:id="rId52"/>
    <p:sldId id="393" r:id="rId53"/>
    <p:sldId id="405" r:id="rId54"/>
    <p:sldId id="394" r:id="rId55"/>
    <p:sldId id="404" r:id="rId56"/>
    <p:sldId id="395" r:id="rId57"/>
    <p:sldId id="406" r:id="rId58"/>
    <p:sldId id="354" r:id="rId5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7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7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0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2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74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1B6397-8250-4650-837C-5FEB4C97BBEE}" type="slidenum">
              <a:rPr lang="en-GB" smtClean="0"/>
              <a:pPr eaLnBrk="1" hangingPunct="1"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752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D7482-AD42-4A63-9257-ACB4C6228AD4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 TABLOLARI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– TEMEL OFIS UYGULAMALARI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İşlem tablosu programları, ilk açıldığı zaman genellikle </a:t>
            </a:r>
            <a:r>
              <a:rPr lang="tr-TR" sz="2400" dirty="0" smtClean="0"/>
              <a:t>bir </a:t>
            </a:r>
            <a:r>
              <a:rPr lang="tr-TR" sz="2400" dirty="0"/>
              <a:t>tane çalışma sayfasından oluşur.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96952"/>
            <a:ext cx="5551164" cy="251819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15816" y="4581128"/>
            <a:ext cx="1224136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902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Sayfaların sayısı artırılıp, azaltılabilir, sayfalar arasında hareket edilebilir ve sayfaların sırası değiştiriliebilir.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26" y="2534745"/>
            <a:ext cx="3245547" cy="3474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640865" y="3234388"/>
            <a:ext cx="1878600" cy="2242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567993" y="3034724"/>
            <a:ext cx="1381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yeniden adlandırılabilir.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71003" y="2963044"/>
            <a:ext cx="1473205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75481" y="2751926"/>
            <a:ext cx="15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silmek için fare ile sağ tıklamak gerekir.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96752" y="5428792"/>
            <a:ext cx="1303548" cy="2670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806343" y="5192973"/>
            <a:ext cx="1309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sayfa ekleme düğmesi</a:t>
            </a:r>
          </a:p>
        </p:txBody>
      </p:sp>
      <p:sp>
        <p:nvSpPr>
          <p:cNvPr id="15" name="Oval 14"/>
          <p:cNvSpPr/>
          <p:nvPr/>
        </p:nvSpPr>
        <p:spPr>
          <a:xfrm>
            <a:off x="5133691" y="5440828"/>
            <a:ext cx="360040" cy="288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3100441" y="5373216"/>
            <a:ext cx="767181" cy="380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 rot="10800000">
            <a:off x="2116480" y="5428863"/>
            <a:ext cx="956433" cy="26695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1120130" y="5215511"/>
            <a:ext cx="1233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Sayfalar arası geçiş düğmeleri.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İşlem tablosu programlarındaki her çalışma sayfası satır ve sütunlardan oluşur.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Sütunlar harfler ile (A, B,...Y, Z, AA, AB,...ZY, ZZ, AAA, AAB, ...), satırlar da sayılar ile (1,2,3,...) adlandırılır.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8960"/>
            <a:ext cx="5625817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07704" y="3639624"/>
            <a:ext cx="880563" cy="368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547664" y="3933056"/>
            <a:ext cx="360040" cy="4008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89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Satır </a:t>
            </a:r>
            <a:r>
              <a:rPr lang="tr-TR" sz="2400" dirty="0"/>
              <a:t>ve sütunların </a:t>
            </a:r>
            <a:r>
              <a:rPr lang="tr-TR" sz="2400" dirty="0" smtClean="0"/>
              <a:t>kesiştiği her kutuya </a:t>
            </a:r>
            <a:r>
              <a:rPr lang="tr-TR" sz="2400" b="1" dirty="0"/>
              <a:t>hücre </a:t>
            </a:r>
            <a:r>
              <a:rPr lang="tr-TR" sz="2400" dirty="0"/>
              <a:t>adı </a:t>
            </a:r>
            <a:r>
              <a:rPr lang="tr-TR" sz="2400" dirty="0" smtClean="0"/>
              <a:t>verilir.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Her </a:t>
            </a:r>
            <a:r>
              <a:rPr lang="tr-TR" sz="2400" dirty="0"/>
              <a:t>hücre kendisini oluşturan sütun ve satıra bağlı olarak bir </a:t>
            </a:r>
            <a:r>
              <a:rPr lang="tr-TR" sz="2400" b="1" dirty="0"/>
              <a:t>adres </a:t>
            </a:r>
            <a:r>
              <a:rPr lang="tr-TR" sz="2400" dirty="0"/>
              <a:t>alır. </a:t>
            </a:r>
            <a:r>
              <a:rPr lang="tr-TR" sz="2400" dirty="0" smtClean="0"/>
              <a:t>Hücre adresi satır ve sütun numarasından oluşmaktadır. Örneğin, ikinci </a:t>
            </a:r>
            <a:r>
              <a:rPr lang="tr-TR" sz="2400" dirty="0"/>
              <a:t>sütun ve </a:t>
            </a:r>
            <a:r>
              <a:rPr lang="tr-TR" sz="2400" dirty="0" smtClean="0"/>
              <a:t>üçüncü </a:t>
            </a:r>
            <a:r>
              <a:rPr lang="tr-TR" sz="2400" dirty="0"/>
              <a:t>satırın oluşturduğu hücrenin adresi </a:t>
            </a:r>
            <a:r>
              <a:rPr lang="tr-TR" sz="2400" dirty="0" smtClean="0"/>
              <a:t>B3’tür.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İşlem tablolarında bilgi girişi yapılacak hücrenin </a:t>
            </a:r>
            <a:r>
              <a:rPr lang="tr-TR" sz="2400" b="1" dirty="0"/>
              <a:t>aktif hücre </a:t>
            </a:r>
            <a:r>
              <a:rPr lang="tr-TR" sz="2400" dirty="0"/>
              <a:t>haline getirilmesi gerekmektedir</a:t>
            </a:r>
            <a:r>
              <a:rPr lang="tr-TR" sz="2400" dirty="0" smtClean="0"/>
              <a:t>. Aktif </a:t>
            </a:r>
            <a:r>
              <a:rPr lang="tr-TR" sz="2400" dirty="0"/>
              <a:t>hücrenin kenar çizgileri diğer hücrelere göre daha kalındır</a:t>
            </a:r>
            <a:r>
              <a:rPr lang="tr-TR" sz="2400" dirty="0" smtClean="0"/>
              <a:t>. Aktif </a:t>
            </a:r>
            <a:r>
              <a:rPr lang="tr-TR" sz="2400" dirty="0"/>
              <a:t>hücreyi değiştirmek için klavyedeki yön tuşları veya fare kullanılabilir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58884"/>
            <a:ext cx="2942916" cy="179185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3808" y="4509120"/>
            <a:ext cx="1512168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513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Çalışma alanındaki bölümler aşağıda belirtilmiştir.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08920"/>
            <a:ext cx="6075816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1259632" y="2924944"/>
            <a:ext cx="308361" cy="1843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18808" y="2552368"/>
            <a:ext cx="94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 adresi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00097" y="290934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776008" y="2767812"/>
            <a:ext cx="94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999397" y="3960552"/>
            <a:ext cx="524385" cy="2646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835696" y="433927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hücre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3751449" y="3743037"/>
            <a:ext cx="644654" cy="1823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771435" y="4119183"/>
            <a:ext cx="138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53846" y="4863661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640865" y="4823425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başlıkları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36304" y="4216018"/>
            <a:ext cx="877177" cy="5542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>
            <a:off x="5904148" y="4333332"/>
            <a:ext cx="887019" cy="2774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6791167" y="4293096"/>
            <a:ext cx="138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5689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 programındaki ilk sekme </a:t>
            </a:r>
            <a:r>
              <a:rPr lang="tr-TR" sz="2400" b="1" dirty="0"/>
              <a:t>Dosya </a:t>
            </a:r>
            <a:r>
              <a:rPr lang="tr-TR" sz="2400" b="1" dirty="0" smtClean="0"/>
              <a:t>(File) </a:t>
            </a:r>
            <a:r>
              <a:rPr lang="tr-TR" sz="2400" dirty="0" smtClean="0"/>
              <a:t>sekmesidir.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sekmedeki seçenekler kullanılarak dosya işlemleri gerçekleştirilebilir.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29" y="2262470"/>
            <a:ext cx="5808555" cy="39748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555776" y="3259331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835696" y="3152746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555776" y="3478310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403648" y="3409255"/>
            <a:ext cx="1309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2555776" y="3043307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691680" y="29249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aç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555776" y="2827283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1101767" y="2708920"/>
            <a:ext cx="1814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dosya yarat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2555776" y="4270398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475656" y="4201343"/>
            <a:ext cx="123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2555776" y="3694334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1893855" y="3625279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569625" y="261125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1403648" y="2492896"/>
            <a:ext cx="145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bilgisi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2569625" y="4794199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1907704" y="4725144"/>
            <a:ext cx="94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A</a:t>
            </a:r>
            <a:r>
              <a:rPr lang="tr-TR" sz="1400" dirty="0" smtClean="0">
                <a:solidFill>
                  <a:srgbClr val="FF0000"/>
                </a:solidFill>
              </a:rPr>
              <a:t>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8416537">
            <a:off x="5012100" y="2736776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5508104" y="2257708"/>
            <a:ext cx="135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Son kullanılanlar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1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 hücrelere </a:t>
            </a:r>
            <a:r>
              <a:rPr lang="tr-TR" sz="2400" b="1" dirty="0" smtClean="0"/>
              <a:t>sabit bilgi girişi </a:t>
            </a:r>
            <a:r>
              <a:rPr lang="tr-TR" sz="2400" dirty="0" smtClean="0"/>
              <a:t>olarak metin (yazı), sayısal değerler ve tarih değerleri girilebilir.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Sayısal </a:t>
            </a:r>
            <a:r>
              <a:rPr lang="tr-TR" sz="2400" dirty="0"/>
              <a:t>ifadeler </a:t>
            </a:r>
            <a:r>
              <a:rPr lang="tr-TR" sz="2400" dirty="0" smtClean="0"/>
              <a:t>ön tanımlı olarak sağa hizalanırken </a:t>
            </a:r>
            <a:r>
              <a:rPr lang="tr-TR" sz="2400" dirty="0"/>
              <a:t>ve metin ifadeleri sola hizalı olarak yazılır</a:t>
            </a:r>
            <a:r>
              <a:rPr lang="tr-TR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96952"/>
            <a:ext cx="4341215" cy="25202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3464041" y="4218135"/>
            <a:ext cx="675911" cy="1696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2685943" y="4099644"/>
            <a:ext cx="1093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 sola hizalanırlar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24281" y="4456857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430359" y="4317555"/>
            <a:ext cx="109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Sayısal değerler sağa hizalanırlar.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9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 hücre genişliğinden daha uzun ise, hücrede </a:t>
            </a: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tr-TR" sz="2400" b="1" dirty="0" smtClean="0">
                <a:solidFill>
                  <a:schemeClr val="tx1"/>
                </a:solidFill>
              </a:rPr>
              <a:t>###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tr-TR" sz="2400" dirty="0" smtClean="0">
                <a:solidFill>
                  <a:schemeClr val="tx1"/>
                </a:solidFill>
              </a:rPr>
              <a:t>ifadesi görünecektir. Bu sorunu gidermek için sütunun genişliğinin artırılması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</a:t>
            </a:r>
            <a:r>
              <a:rPr lang="tr-TR" sz="2400" dirty="0">
                <a:solidFill>
                  <a:schemeClr val="tx1"/>
                </a:solidFill>
              </a:rPr>
              <a:t>hücreye </a:t>
            </a:r>
            <a:r>
              <a:rPr lang="tr-TR" sz="2400" dirty="0" smtClean="0">
                <a:solidFill>
                  <a:schemeClr val="tx1"/>
                </a:solidFill>
              </a:rPr>
              <a:t>yazılmış metinler</a:t>
            </a:r>
            <a:r>
              <a:rPr lang="tr-TR" sz="2400" dirty="0">
                <a:solidFill>
                  <a:schemeClr val="tx1"/>
                </a:solidFill>
              </a:rPr>
              <a:t>, eğer </a:t>
            </a:r>
            <a:r>
              <a:rPr lang="tr-TR" sz="2400" dirty="0" smtClean="0">
                <a:solidFill>
                  <a:schemeClr val="tx1"/>
                </a:solidFill>
              </a:rPr>
              <a:t>hücrenin genişliğinden fazla ise yazılar yandaki </a:t>
            </a:r>
            <a:r>
              <a:rPr lang="tr-TR" sz="2400" dirty="0">
                <a:solidFill>
                  <a:schemeClr val="tx1"/>
                </a:solidFill>
              </a:rPr>
              <a:t>sütuna </a:t>
            </a:r>
            <a:r>
              <a:rPr lang="tr-TR" sz="2400" dirty="0" smtClean="0">
                <a:solidFill>
                  <a:schemeClr val="tx1"/>
                </a:solidFill>
              </a:rPr>
              <a:t>taşacaktır.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Yine sütunun </a:t>
            </a:r>
            <a:r>
              <a:rPr lang="tr-TR" sz="2400" dirty="0">
                <a:solidFill>
                  <a:schemeClr val="tx1"/>
                </a:solidFill>
              </a:rPr>
              <a:t>genişliğinin artırılması gerekir</a:t>
            </a:r>
            <a:r>
              <a:rPr lang="tr-TR" sz="2400" dirty="0" smtClean="0">
                <a:solidFill>
                  <a:schemeClr val="tx1"/>
                </a:solidFill>
              </a:rPr>
              <a:t>. Sütun genişliği, sütunun sınır çizgisini fare ile tutarak değiştirilebilir.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1088"/>
            <a:ext cx="3316732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58" y="4048008"/>
            <a:ext cx="3409950" cy="1952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139952" y="5013176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195736" y="4221088"/>
            <a:ext cx="648072" cy="27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991595" y="4048008"/>
            <a:ext cx="1460725" cy="324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178022">
            <a:off x="7220855" y="4274308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7690609" y="4563848"/>
            <a:ext cx="1323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genişliği sütun sınırındaki çizgi kullanılarak değiştirilebilir. 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5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hücrelere </a:t>
            </a:r>
            <a:r>
              <a:rPr lang="tr-TR" sz="2400" b="1" dirty="0" smtClean="0">
                <a:solidFill>
                  <a:schemeClr val="tx1"/>
                </a:solidFill>
              </a:rPr>
              <a:t>hızlı bilgi girişi </a:t>
            </a:r>
            <a:r>
              <a:rPr lang="tr-TR" sz="2400" dirty="0" smtClean="0">
                <a:solidFill>
                  <a:schemeClr val="tx1"/>
                </a:solidFill>
              </a:rPr>
              <a:t>yapmak mümkündür.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Örneğin 10 tane hücreye ardışık sayılar girilecekse, iki sayı girildikten sonra bu hücreleri seçip fare ile sürüklemek sayıların diğer hücrelere girilmesini sağlayacaktır.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70" y="3196073"/>
            <a:ext cx="1841977" cy="279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58" y="3196073"/>
            <a:ext cx="1867618" cy="30243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36186" y="4595733"/>
            <a:ext cx="461730" cy="2787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411760" y="3933056"/>
            <a:ext cx="216024" cy="20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79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 seçmek için sütun başlıkları kullanılmalıdır. Birden fazla sütun seçmek için klavyedeki </a:t>
            </a:r>
            <a:r>
              <a:rPr lang="tr-TR" sz="2400" b="1" dirty="0" smtClean="0">
                <a:solidFill>
                  <a:schemeClr val="tx1"/>
                </a:solidFill>
              </a:rPr>
              <a:t>CTRL </a:t>
            </a:r>
            <a:r>
              <a:rPr lang="tr-TR" sz="2400" dirty="0" smtClean="0">
                <a:solidFill>
                  <a:schemeClr val="tx1"/>
                </a:solidFill>
              </a:rPr>
              <a:t>tuşu kullanılmalıdır.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seçmek için de sütun seçmek ile aynı yöntem kullanılır.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6952"/>
            <a:ext cx="4477321" cy="254616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582384">
            <a:off x="4840659" y="3746245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04048" y="3998792"/>
            <a:ext cx="150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seçmek için o sütunun başlığına tıklamak gerekir.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0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İşlem </a:t>
            </a:r>
            <a:r>
              <a:rPr lang="tr-TR" sz="2000" dirty="0">
                <a:solidFill>
                  <a:schemeClr val="tx1"/>
                </a:solidFill>
              </a:rPr>
              <a:t>t</a:t>
            </a:r>
            <a:r>
              <a:rPr lang="tr-TR" sz="2000" dirty="0" smtClean="0">
                <a:solidFill>
                  <a:schemeClr val="tx1"/>
                </a:solidFill>
              </a:rPr>
              <a:t>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işlem tabloları,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2013’te 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Excel 2013’te bilgi girişi,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formül ile hesaplama,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Excel </a:t>
            </a:r>
            <a:r>
              <a:rPr lang="tr-TR" sz="2000" dirty="0" smtClean="0">
                <a:solidFill>
                  <a:schemeClr val="tx1"/>
                </a:solidFill>
              </a:rPr>
              <a:t>2013’te fonksiyonların kullanımı,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504056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Birden fazla sütunun, içerisindekilere göre sütun genişliklerini ayarlamak için ilk olarak sütunların seçilmesi gerekir.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Sütunlar seçildikten sonra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Biçimlendir (</a:t>
            </a:r>
            <a:r>
              <a:rPr lang="tr-TR" sz="2400" b="1" dirty="0" smtClean="0">
                <a:solidFill>
                  <a:schemeClr val="tx1"/>
                </a:solidFill>
              </a:rPr>
              <a:t>Format)</a:t>
            </a:r>
            <a:r>
              <a:rPr lang="tr-TR" sz="2400" dirty="0" smtClean="0">
                <a:solidFill>
                  <a:schemeClr val="tx1"/>
                </a:solidFill>
              </a:rPr>
              <a:t> düğmesi seçilmelidir.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Buradan </a:t>
            </a:r>
            <a:r>
              <a:rPr lang="tr-TR" sz="2400" b="1" dirty="0">
                <a:solidFill>
                  <a:schemeClr val="tx1"/>
                </a:solidFill>
              </a:rPr>
              <a:t>Sütun genişliğini ayarla </a:t>
            </a:r>
            <a:r>
              <a:rPr lang="tr-TR" sz="2400" dirty="0" smtClean="0">
                <a:solidFill>
                  <a:schemeClr val="tx1"/>
                </a:solidFill>
              </a:rPr>
              <a:t>(</a:t>
            </a:r>
            <a:r>
              <a:rPr lang="tr-TR" sz="2400" b="1" dirty="0" smtClean="0">
                <a:solidFill>
                  <a:schemeClr val="tx1"/>
                </a:solidFill>
              </a:rPr>
              <a:t>AutoFit </a:t>
            </a:r>
            <a:r>
              <a:rPr lang="tr-TR" sz="2400" b="1" dirty="0">
                <a:solidFill>
                  <a:schemeClr val="tx1"/>
                </a:solidFill>
              </a:rPr>
              <a:t>Column </a:t>
            </a:r>
            <a:r>
              <a:rPr lang="tr-TR" sz="2400" b="1" dirty="0" smtClean="0">
                <a:solidFill>
                  <a:schemeClr val="tx1"/>
                </a:solidFill>
              </a:rPr>
              <a:t>Width</a:t>
            </a:r>
            <a:r>
              <a:rPr lang="tr-TR" sz="2400" dirty="0" smtClean="0">
                <a:solidFill>
                  <a:schemeClr val="tx1"/>
                </a:solidFill>
              </a:rPr>
              <a:t>) seçeneği ile seçilen sütunların genişlikleri hücrelerdeki en uzun yazıya göre ayarlanacaktır.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855" y="1661840"/>
            <a:ext cx="3084833" cy="3096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8992" y="3573016"/>
            <a:ext cx="2159472" cy="377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18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sayfasına yeni bir satır veya sütun eklemek için </a:t>
            </a:r>
            <a:r>
              <a:rPr lang="tr-TR" sz="2400" b="1" dirty="0">
                <a:solidFill>
                  <a:schemeClr val="tx1"/>
                </a:solidFill>
              </a:rPr>
              <a:t>Giriş </a:t>
            </a:r>
            <a:r>
              <a:rPr lang="tr-TR" sz="2400" b="1" dirty="0" smtClean="0">
                <a:solidFill>
                  <a:schemeClr val="tx1"/>
                </a:solidFill>
              </a:rPr>
              <a:t>(Home)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Eklenti, aktif hücreye göre yapılacaktır.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2420763" cy="24482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69986" y="40050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089913" y="3950412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3968" y="433841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283968" y="469845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283968" y="5058496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076056" y="427335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463339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993431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ekle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4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Aşağıda, satır ekleme işlemi örneklendirilmiştir.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925551" cy="1708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88" y="2296022"/>
            <a:ext cx="2004616" cy="2049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46" y="2636912"/>
            <a:ext cx="2821309" cy="170852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117983" y="3491173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5566255" y="3501008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85395" y="3861048"/>
            <a:ext cx="216024" cy="243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547836" y="3400506"/>
            <a:ext cx="1960267" cy="316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5624421" y="3717030"/>
            <a:ext cx="3262176" cy="766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99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Satır veya sütun eklemek için bir diğer yöntem, fareyi sağ tıklayarak açılan menüden </a:t>
            </a:r>
            <a:r>
              <a:rPr lang="tr-TR" sz="2400" b="1" dirty="0">
                <a:solidFill>
                  <a:schemeClr val="tx1"/>
                </a:solidFill>
              </a:rPr>
              <a:t>Ekle (</a:t>
            </a:r>
            <a:r>
              <a:rPr lang="tr-TR" sz="2400" b="1" dirty="0" smtClean="0">
                <a:solidFill>
                  <a:schemeClr val="tx1"/>
                </a:solidFill>
              </a:rPr>
              <a:t>Insert) </a:t>
            </a:r>
            <a:r>
              <a:rPr lang="tr-TR" sz="2400" dirty="0" smtClean="0">
                <a:solidFill>
                  <a:schemeClr val="tx1"/>
                </a:solidFill>
              </a:rPr>
              <a:t>seçeneğini kullanmaktır.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Bu yöntemi kullanmak için ilk olarak satır veya sütunun seçilmesi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3309276"/>
            <a:ext cx="3538736" cy="2945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719" y="3309276"/>
            <a:ext cx="3297338" cy="292803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49928" y="4665282"/>
            <a:ext cx="301889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699792" y="3429000"/>
            <a:ext cx="144016" cy="144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771800" y="4597466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292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Çalışma sayfasından satır veya sütun silmek için </a:t>
            </a:r>
            <a:r>
              <a:rPr lang="tr-TR" sz="2400" b="1" dirty="0">
                <a:solidFill>
                  <a:schemeClr val="tx1"/>
                </a:solidFill>
              </a:rPr>
              <a:t>Giriş (</a:t>
            </a:r>
            <a:r>
              <a:rPr lang="tr-TR" sz="2400" b="1" dirty="0" smtClean="0">
                <a:solidFill>
                  <a:schemeClr val="tx1"/>
                </a:solidFill>
              </a:rPr>
              <a:t>Home)</a:t>
            </a:r>
            <a:r>
              <a:rPr lang="tr-TR" sz="2400" dirty="0" smtClean="0">
                <a:solidFill>
                  <a:schemeClr val="tx1"/>
                </a:solidFill>
              </a:rPr>
              <a:t> sekmesindeki </a:t>
            </a:r>
            <a:r>
              <a:rPr lang="tr-TR" sz="2400" b="1" dirty="0" smtClean="0">
                <a:solidFill>
                  <a:schemeClr val="tx1"/>
                </a:solidFill>
              </a:rPr>
              <a:t>Delete (Sil) </a:t>
            </a:r>
            <a:r>
              <a:rPr lang="tr-TR" sz="2400" dirty="0" smtClean="0">
                <a:solidFill>
                  <a:schemeClr val="tx1"/>
                </a:solidFill>
              </a:rPr>
              <a:t>düğmesi seçilmelidir.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Silme işlemi aktif hücreye göre yapılacaktır..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996952"/>
            <a:ext cx="2994242" cy="24060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27984" y="4077072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247911" y="4022420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Hücreyi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1966" y="441042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441966" y="477046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441966" y="5130504"/>
            <a:ext cx="819927" cy="1707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5234054" y="434535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Satırı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054" y="470539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Sütunu sil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054" y="5065439"/>
            <a:ext cx="216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Sayfayı sil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Silm</a:t>
            </a:r>
            <a:r>
              <a:rPr lang="en-US" sz="2400" dirty="0" smtClean="0">
                <a:solidFill>
                  <a:schemeClr val="tx1"/>
                </a:solidFill>
              </a:rPr>
              <a:t>e</a:t>
            </a:r>
            <a:r>
              <a:rPr lang="tr-TR" sz="2400" dirty="0" smtClean="0">
                <a:solidFill>
                  <a:schemeClr val="tx1"/>
                </a:solidFill>
              </a:rPr>
              <a:t> işlemi fareyi sağ tıklayarak açılacak olan menüdeki </a:t>
            </a:r>
            <a:r>
              <a:rPr lang="tr-TR" sz="2400" b="1" dirty="0">
                <a:solidFill>
                  <a:schemeClr val="tx1"/>
                </a:solidFill>
              </a:rPr>
              <a:t>sil (</a:t>
            </a:r>
            <a:r>
              <a:rPr lang="tr-TR" sz="2400" b="1" dirty="0" smtClean="0">
                <a:solidFill>
                  <a:schemeClr val="tx1"/>
                </a:solidFill>
              </a:rPr>
              <a:t>Delete)</a:t>
            </a:r>
            <a:r>
              <a:rPr lang="tr-TR" sz="2400" dirty="0" smtClean="0">
                <a:solidFill>
                  <a:schemeClr val="tx1"/>
                </a:solidFill>
              </a:rPr>
              <a:t> seçeneği ile de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48880"/>
            <a:ext cx="3785423" cy="3470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14292" y="4112444"/>
            <a:ext cx="1287760" cy="351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36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Bilgi Girişi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Bilgiler </a:t>
            </a:r>
            <a:r>
              <a:rPr lang="tr-TR" sz="2400" dirty="0">
                <a:solidFill>
                  <a:schemeClr val="tx1"/>
                </a:solidFill>
              </a:rPr>
              <a:t>bir hücreden başka bir hücreye </a:t>
            </a:r>
            <a:r>
              <a:rPr lang="tr-TR" sz="2400" dirty="0" smtClean="0">
                <a:solidFill>
                  <a:schemeClr val="tx1"/>
                </a:solidFill>
              </a:rPr>
              <a:t>kopyala</a:t>
            </a:r>
            <a:r>
              <a:rPr lang="en-US" sz="2400" dirty="0" smtClean="0">
                <a:solidFill>
                  <a:schemeClr val="tx1"/>
                </a:solidFill>
              </a:rPr>
              <a:t>nab</a:t>
            </a:r>
            <a:r>
              <a:rPr lang="tr-TR" sz="2400" dirty="0" smtClean="0">
                <a:solidFill>
                  <a:schemeClr val="tx1"/>
                </a:solidFill>
              </a:rPr>
              <a:t>ilir veya taşınabilir. Bunun için ilk olarak hücrelerin seçilmesi gerekir.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Giriş (Home)</a:t>
            </a:r>
            <a:r>
              <a:rPr lang="tr-TR" sz="2400" dirty="0" smtClean="0">
                <a:solidFill>
                  <a:schemeClr val="tx1"/>
                </a:solidFill>
              </a:rPr>
              <a:t> sekmesinde </a:t>
            </a:r>
            <a:r>
              <a:rPr lang="tr-TR" sz="2400" dirty="0">
                <a:solidFill>
                  <a:schemeClr val="tx1"/>
                </a:solidFill>
              </a:rPr>
              <a:t>yer alan </a:t>
            </a:r>
            <a:r>
              <a:rPr lang="tr-TR" sz="2400" b="1" dirty="0">
                <a:solidFill>
                  <a:schemeClr val="tx1"/>
                </a:solidFill>
              </a:rPr>
              <a:t>pano (</a:t>
            </a:r>
            <a:r>
              <a:rPr lang="tr-TR" sz="2400" b="1" dirty="0" smtClean="0">
                <a:solidFill>
                  <a:schemeClr val="tx1"/>
                </a:solidFill>
              </a:rPr>
              <a:t>Clipboard)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grubundaki </a:t>
            </a:r>
            <a:r>
              <a:rPr lang="tr-TR" sz="2400" dirty="0" smtClean="0">
                <a:solidFill>
                  <a:schemeClr val="tx1"/>
                </a:solidFill>
              </a:rPr>
              <a:t>düğmeler kullanılmalıdır.</a:t>
            </a:r>
            <a:endParaRPr lang="tr-TR" sz="240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Bir diğer yöntem de fareyi sağ tıklayarak açılan menüdeki seçenekleri kullanmaktır.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077072"/>
            <a:ext cx="2466657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07587"/>
            <a:ext cx="3099128" cy="17791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1290705">
            <a:off x="2158772" y="4156909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626760" y="3950438"/>
            <a:ext cx="72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Kes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11760" y="4580320"/>
            <a:ext cx="1034838" cy="1448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018115">
            <a:off x="1280636" y="5091973"/>
            <a:ext cx="2371085" cy="12892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3439547" y="4543591"/>
            <a:ext cx="905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Kopyala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000" y="5373216"/>
            <a:ext cx="820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Yapıştır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1241275">
            <a:off x="4153684" y="4208878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10215418">
            <a:off x="4377932" y="5283055"/>
            <a:ext cx="1881683" cy="125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 rot="10800000">
            <a:off x="4256239" y="4581128"/>
            <a:ext cx="1761890" cy="1381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886784" y="4100205"/>
            <a:ext cx="154428" cy="145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198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Excel’de</a:t>
            </a:r>
            <a:r>
              <a:rPr lang="en-US" sz="2400" dirty="0" smtClean="0">
                <a:solidFill>
                  <a:schemeClr val="tx1"/>
                </a:solidFill>
              </a:rPr>
              <a:t> h</a:t>
            </a:r>
            <a:r>
              <a:rPr lang="tr-TR" sz="2400" dirty="0" smtClean="0">
                <a:solidFill>
                  <a:schemeClr val="tx1"/>
                </a:solidFill>
              </a:rPr>
              <a:t>ücrelere bilgi girişi yapılabileceği gibi </a:t>
            </a:r>
            <a:r>
              <a:rPr lang="tr-TR" sz="2400" b="1" dirty="0" smtClean="0">
                <a:solidFill>
                  <a:schemeClr val="tx1"/>
                </a:solidFill>
              </a:rPr>
              <a:t>formüller</a:t>
            </a:r>
            <a:r>
              <a:rPr lang="tr-TR" sz="2400" dirty="0" smtClean="0">
                <a:solidFill>
                  <a:schemeClr val="tx1"/>
                </a:solidFill>
              </a:rPr>
              <a:t> de yazılabilir.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Formüller, özellikle hesaplama gerektiren işlemleri hızlı bir biçimde yapmak içindir.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Excel’de tüm formüller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ile başlar. 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 içerisinde </a:t>
            </a:r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tr-TR" sz="28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tr-TR" sz="2400" dirty="0" smtClean="0">
                <a:solidFill>
                  <a:schemeClr val="tx1"/>
                </a:solidFill>
              </a:rPr>
              <a:t>işareti aralık belirtmek için kullanılır. </a:t>
            </a:r>
            <a:endParaRPr lang="tr-TR" sz="2100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7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Örneğin B2:B5 aralığı B2,B3,B4,B5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A2:B4 aralığı A2,A3,A4,B2,B3,B4 hücrelerini kapsamaktadır.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/>
          </a:p>
          <a:p>
            <a:pPr>
              <a:buFont typeface="Wingdings" pitchFamily="2" charset="2"/>
              <a:buChar char="Ø"/>
              <a:defRPr/>
            </a:pPr>
            <a:endParaRPr lang="tr-TR" sz="2400" b="1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00808"/>
            <a:ext cx="281263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365104"/>
            <a:ext cx="2812632" cy="16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Excel’de hesaplama yapılırken hücre adresleri kullanılır.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Örneğin, B2 ve D2 hücrelerinde sayılar bulunduğunu ve bu sayıların toplamının F2’ye hesaplanacağını varsayınız.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F2’yi aktif hücre yaptıktan sonra içerisine </a:t>
            </a:r>
            <a:r>
              <a:rPr lang="en-US" sz="2400" dirty="0" smtClean="0"/>
              <a:t>=B2+D2 </a:t>
            </a:r>
            <a:r>
              <a:rPr lang="tr-TR" sz="2400" dirty="0" smtClean="0"/>
              <a:t>yazılmalıdır.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6255879" cy="194421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824523">
            <a:off x="5337302" y="407064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32223" y="3570829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/>
              <a:t>İşlem tabloları, bilgisayarların sahip olduğu gizli gücün en iyi görülebileceği uygulamalardan biridir.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tabloları ile aylık harcamaların takibi</a:t>
            </a:r>
            <a:r>
              <a:rPr lang="en-US" sz="2400" dirty="0"/>
              <a:t> </a:t>
            </a:r>
            <a:r>
              <a:rPr lang="tr-TR" sz="2400" dirty="0"/>
              <a:t>yapılabilir, öğrenciler için ders geçme notları hesaplanabilir, tutulan futbol takımının haftalık puan durumunun takibi yapılabilir, birçok matematiksel işlem çok hızlı bir şekilde hesaplanabilir.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/>
              <a:t>İşlem </a:t>
            </a:r>
            <a:r>
              <a:rPr lang="tr-TR" sz="2400" dirty="0"/>
              <a:t>tablosu aslında bilgisayar ortamında yaratılan elektronik </a:t>
            </a:r>
            <a:br>
              <a:rPr lang="tr-TR" sz="2400" dirty="0"/>
            </a:br>
            <a:r>
              <a:rPr lang="tr-TR" sz="2400" dirty="0"/>
              <a:t>bir çalışma sayfasıdır. İşlem tabloları verilerin sunulması, düzenlenmesi, işlenmesi ve grafik biçiminde sunulması amacıyla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3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Eğer F2 hücresine </a:t>
            </a:r>
            <a:r>
              <a:rPr lang="en-US" sz="2400" dirty="0" smtClean="0"/>
              <a:t>=B2</a:t>
            </a:r>
            <a:r>
              <a:rPr lang="tr-TR" sz="2400" dirty="0" smtClean="0"/>
              <a:t>+</a:t>
            </a:r>
            <a:r>
              <a:rPr lang="en-US" sz="2400" dirty="0" smtClean="0"/>
              <a:t>D2 y</a:t>
            </a:r>
            <a:r>
              <a:rPr lang="tr-TR" sz="2400" dirty="0" smtClean="0"/>
              <a:t>erine </a:t>
            </a:r>
            <a:r>
              <a:rPr lang="en-US" sz="2400" dirty="0" smtClean="0"/>
              <a:t>=</a:t>
            </a:r>
            <a:r>
              <a:rPr lang="tr-TR" sz="2400" dirty="0" smtClean="0"/>
              <a:t>15</a:t>
            </a:r>
            <a:r>
              <a:rPr lang="en-US" sz="2400" dirty="0" smtClean="0"/>
              <a:t>+45 </a:t>
            </a:r>
            <a:r>
              <a:rPr lang="en-US" sz="2400" dirty="0" err="1" smtClean="0"/>
              <a:t>yaz</a:t>
            </a:r>
            <a:r>
              <a:rPr lang="tr-TR" sz="2400" dirty="0" smtClean="0"/>
              <a:t>ılsaydı sonuç yine 60 olacaktı.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Ancak değerlerin herhangi biri değişirse bu değişiklik sonuca yansımayacaktı.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Bir hücrede formül bulunduğunu anlamak için ilk olarak hücre aktif duruma getirilip formül çubuğundaki içeriğine bakılmalıdır.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Formül ile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Her sayının 5 fazlasını hemen yanındaki hücrelere yazdırmak için formül kullanılmalıdır.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B1 hücresine yazılacak </a:t>
            </a:r>
            <a:r>
              <a:rPr lang="en-US" sz="1800" b="1" dirty="0" smtClean="0"/>
              <a:t>“=A1+5”</a:t>
            </a:r>
            <a:r>
              <a:rPr lang="en-US" sz="1800" dirty="0" smtClean="0"/>
              <a:t> </a:t>
            </a:r>
            <a:r>
              <a:rPr lang="tr-TR" sz="1800" dirty="0"/>
              <a:t>formülü A1 hücresindeki sayıya 5 ekledikten sonra bu değeri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sine </a:t>
            </a:r>
            <a:r>
              <a:rPr lang="tr-TR" sz="1800" dirty="0"/>
              <a:t>yazacaktır.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Eğer A1 hücresindeki sayı değiştirilirse, B1 </a:t>
            </a:r>
            <a:r>
              <a:rPr lang="tr-TR" sz="1800" dirty="0" smtClean="0"/>
              <a:t>hücr</a:t>
            </a:r>
            <a:r>
              <a:rPr lang="en-US" sz="1800" dirty="0" smtClean="0"/>
              <a:t>e</a:t>
            </a:r>
            <a:r>
              <a:rPr lang="tr-TR" sz="1800" dirty="0" smtClean="0"/>
              <a:t>sindeki </a:t>
            </a:r>
            <a:r>
              <a:rPr lang="tr-TR" sz="1800" dirty="0"/>
              <a:t>sayı da formül sayesinde güncellenecektir.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4077072"/>
            <a:ext cx="3933911" cy="19442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04048" y="4221088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9036956">
            <a:off x="4164185" y="4601016"/>
            <a:ext cx="913004" cy="18984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261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Formül ile Hesaplama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1800" dirty="0" err="1" smtClean="0"/>
              <a:t>Ayn</a:t>
            </a:r>
            <a:r>
              <a:rPr lang="tr-TR" sz="1800" dirty="0" smtClean="0"/>
              <a:t>ı yöntemle diğer hücreler için de hesaplama yapılabilir.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Ancak her satırdaki sayı için tek tek formül yazmak yerine B1 hücresindeki formül kopyalanıp alttaki hücrelere yapıştırılabilir.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başka bir yere kopyalandığında eğer satır değişiyorsa formülde satır bilgisi, sütun değişiyorsa da sütun bilgisi otomatik olarak değişecektir.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>
                <a:solidFill>
                  <a:schemeClr val="tx1"/>
                </a:solidFill>
              </a:rPr>
              <a:t>Yani formül B2 hücresine yapıştırıldığında </a:t>
            </a:r>
            <a:r>
              <a:rPr lang="en-US" sz="1800" dirty="0" smtClean="0">
                <a:solidFill>
                  <a:schemeClr val="tx1"/>
                </a:solidFill>
              </a:rPr>
              <a:t>“=A2+5” </a:t>
            </a:r>
            <a:r>
              <a:rPr lang="en-US" sz="1800" dirty="0" err="1" smtClean="0">
                <a:solidFill>
                  <a:schemeClr val="tx1"/>
                </a:solidFill>
              </a:rPr>
              <a:t>olarak</a:t>
            </a:r>
            <a:r>
              <a:rPr lang="en-US" sz="1800" dirty="0" smtClean="0">
                <a:solidFill>
                  <a:schemeClr val="tx1"/>
                </a:solidFill>
              </a:rPr>
              <a:t> de</a:t>
            </a:r>
            <a:r>
              <a:rPr lang="tr-TR" sz="1800" dirty="0" smtClean="0">
                <a:solidFill>
                  <a:schemeClr val="tx1"/>
                </a:solidFill>
              </a:rPr>
              <a:t>ğişecektir.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861048"/>
            <a:ext cx="4248472" cy="20446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94696" y="3988803"/>
            <a:ext cx="1061480" cy="376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411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Formüllerde toplama, çıkarma, çarpma ve bölme işlemlerinin yanında </a:t>
            </a:r>
            <a:r>
              <a:rPr lang="tr-TR" sz="2400" b="1" dirty="0" smtClean="0">
                <a:solidFill>
                  <a:schemeClr val="tx1"/>
                </a:solidFill>
              </a:rPr>
              <a:t>fonksiyonlar </a:t>
            </a:r>
            <a:r>
              <a:rPr lang="tr-TR" sz="2400" dirty="0" smtClean="0">
                <a:solidFill>
                  <a:schemeClr val="tx1"/>
                </a:solidFill>
              </a:rPr>
              <a:t>da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Sayısal değerlerin toplamını bulmak için </a:t>
            </a:r>
            <a:r>
              <a:rPr lang="tr-TR" sz="2400" b="1" dirty="0" smtClean="0">
                <a:solidFill>
                  <a:schemeClr val="tx1"/>
                </a:solidFill>
              </a:rPr>
              <a:t>SUM (TOPLA) </a:t>
            </a:r>
            <a:r>
              <a:rPr lang="tr-TR" sz="2400" dirty="0" smtClean="0">
                <a:solidFill>
                  <a:schemeClr val="tx1"/>
                </a:solidFill>
              </a:rPr>
              <a:t>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kullanımı,</a:t>
            </a: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	</a:t>
            </a:r>
            <a:r>
              <a:rPr lang="en-US" sz="2100" dirty="0" smtClean="0">
                <a:solidFill>
                  <a:schemeClr val="tx1"/>
                </a:solidFill>
              </a:rPr>
              <a:t>=SUM(</a:t>
            </a:r>
            <a:r>
              <a:rPr lang="tr-TR" sz="2100" dirty="0" smtClean="0">
                <a:solidFill>
                  <a:schemeClr val="tx1"/>
                </a:solidFill>
              </a:rPr>
              <a:t>Hücre1; Hücre2; ...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  veya   =SUM(Hücre1 : Hücre2)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12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tr-TR" sz="2400" dirty="0" smtClean="0"/>
              <a:t>Tüm bu sayıların toplamını A6 hücresine hesaplatmak için birkaç yöntem vardır.</a:t>
            </a:r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 algn="ctr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	1. yöntem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3645024"/>
            <a:ext cx="3905250" cy="19335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31631" y="3623185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5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 smtClean="0"/>
              <a:t>    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 </a:t>
            </a:r>
            <a:r>
              <a:rPr lang="tr-TR" b="1" dirty="0" smtClean="0"/>
              <a:t>           </a:t>
            </a:r>
            <a:endParaRPr lang="en-US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tr-TR" b="1" dirty="0" smtClean="0"/>
              <a:t>   2. yöntem</a:t>
            </a:r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b="1" dirty="0" smtClean="0"/>
          </a:p>
          <a:p>
            <a:pPr marL="31908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b="1" dirty="0"/>
              <a:t>	</a:t>
            </a:r>
            <a:r>
              <a:rPr lang="tr-TR" b="1" dirty="0" smtClean="0"/>
              <a:t>     3. </a:t>
            </a:r>
            <a:r>
              <a:rPr lang="tr-TR" b="1" dirty="0"/>
              <a:t>yöntem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71" y="1412776"/>
            <a:ext cx="3905250" cy="20097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29845" y="1412776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71" y="3850977"/>
            <a:ext cx="3924300" cy="2019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0072" y="3861048"/>
            <a:ext cx="158417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Formülle</a:t>
            </a:r>
            <a:r>
              <a:rPr lang="en-US" sz="2400" dirty="0" smtClean="0">
                <a:solidFill>
                  <a:schemeClr val="tx1"/>
                </a:solidFill>
              </a:rPr>
              <a:t>r</a:t>
            </a:r>
            <a:r>
              <a:rPr lang="tr-TR" sz="2400" dirty="0" smtClean="0">
                <a:solidFill>
                  <a:schemeClr val="tx1"/>
                </a:solidFill>
              </a:rPr>
              <a:t>in sonucu başka işlemlerin içerisinde de kullanılabilir.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Önceki örnekte toplam değeri bulduktan sonra bu değere 10 eklemek için sadece formülün sonucuna 10 eklememiz gerekecektir.</a:t>
            </a:r>
            <a:endParaRPr lang="tr-T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283045" cy="2686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32040" y="3361656"/>
            <a:ext cx="1728192" cy="571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1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7" y="1268760"/>
            <a:ext cx="8672485" cy="496855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Örnek: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/>
              <a:t>A1 hücresinden başlayarak 5, 10, 15, 20 ve 25 değerlerini satırlara giriniz.</a:t>
            </a:r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Bu girilen sayıların toplamını </a:t>
            </a:r>
            <a:r>
              <a:rPr lang="tr-TR" sz="1800" b="1" dirty="0" smtClean="0"/>
              <a:t>A6</a:t>
            </a:r>
            <a:r>
              <a:rPr lang="tr-TR" sz="1800" dirty="0" smtClean="0"/>
              <a:t> hücresine (başka bir hücre de olabilir) hesaplayınız.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b="1" dirty="0"/>
              <a:t>A6</a:t>
            </a:r>
            <a:r>
              <a:rPr lang="tr-TR" sz="1800" dirty="0" smtClean="0"/>
              <a:t> </a:t>
            </a:r>
            <a:r>
              <a:rPr lang="tr-TR" sz="1800" dirty="0"/>
              <a:t>hücresine </a:t>
            </a:r>
            <a:r>
              <a:rPr lang="tr-TR" sz="1800" dirty="0" smtClean="0"/>
              <a:t>toplamı hesaplayabilmek için aktif olan hücrenizin </a:t>
            </a:r>
            <a:r>
              <a:rPr lang="tr-TR" sz="1800" b="1" dirty="0" smtClean="0"/>
              <a:t>A6 </a:t>
            </a:r>
            <a:r>
              <a:rPr lang="tr-TR" sz="1800" dirty="0" smtClean="0"/>
              <a:t>hücresi olduğuna dikkat ediniz.</a:t>
            </a:r>
            <a:endParaRPr lang="tr-TR" sz="1800" dirty="0"/>
          </a:p>
          <a:p>
            <a:pPr marL="661987" lvl="2" indent="-342900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Formül çubuğu başlangıcındaki </a:t>
            </a:r>
            <a:r>
              <a:rPr lang="tr-TR" sz="1800" b="1" dirty="0" smtClean="0"/>
              <a:t>f</a:t>
            </a:r>
            <a:r>
              <a:rPr lang="tr-TR" sz="1800" b="1" baseline="-20000" dirty="0" smtClean="0"/>
              <a:t>x</a:t>
            </a:r>
            <a:r>
              <a:rPr lang="tr-TR" sz="1800" dirty="0" smtClean="0"/>
              <a:t> seçeneğine bir kez tıklayınız.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01008"/>
            <a:ext cx="5627994" cy="237626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3097731" y="45053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635896" y="528874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>
                <a:solidFill>
                  <a:srgbClr val="FF0000"/>
                </a:solidFill>
              </a:rPr>
              <a:t>f</a:t>
            </a:r>
            <a:r>
              <a:rPr lang="tr-TR" sz="1400" i="1" dirty="0" smtClean="0">
                <a:solidFill>
                  <a:srgbClr val="FF0000"/>
                </a:solidFill>
              </a:rPr>
              <a:t>x</a:t>
            </a:r>
            <a:r>
              <a:rPr lang="tr-TR" sz="1400" dirty="0" smtClean="0">
                <a:solidFill>
                  <a:srgbClr val="FF0000"/>
                </a:solidFill>
              </a:rPr>
              <a:t> seçeneği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127196">
            <a:off x="5063949" y="4135977"/>
            <a:ext cx="1367408" cy="147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6131095" y="4597591"/>
            <a:ext cx="8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Formül çubuğu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8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Karşınıza gelecek olan en sık kullanılan hazır fonksiyonlar menüsünden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seçilmelidir.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6832"/>
            <a:ext cx="5328592" cy="44125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9912" y="1972916"/>
            <a:ext cx="432048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483768" y="4365104"/>
            <a:ext cx="1728192" cy="283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052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792088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1800" dirty="0" smtClean="0"/>
              <a:t>Menüden </a:t>
            </a:r>
            <a:r>
              <a:rPr lang="tr-TR" sz="1800" b="1" dirty="0" smtClean="0"/>
              <a:t>TOPLAM (SUM)</a:t>
            </a:r>
            <a:r>
              <a:rPr lang="tr-TR" sz="1800" dirty="0" smtClean="0"/>
              <a:t> aşağıdaki gibi seçildikten sonra </a:t>
            </a:r>
            <a:r>
              <a:rPr lang="tr-TR" sz="1800" b="1" dirty="0" smtClean="0"/>
              <a:t>OK</a:t>
            </a:r>
            <a:r>
              <a:rPr lang="tr-TR" sz="1800" dirty="0" smtClean="0"/>
              <a:t> seçeneği tıklanmalıdır.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75" y="2060848"/>
            <a:ext cx="4010025" cy="34956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5140733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5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</a:t>
            </a:r>
            <a:r>
              <a:rPr lang="tr-TR" dirty="0"/>
              <a:t>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İşlem </a:t>
            </a:r>
            <a:r>
              <a:rPr lang="tr-TR" sz="2400" dirty="0" smtClean="0"/>
              <a:t>tablosu programları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Excel </a:t>
            </a:r>
            <a:r>
              <a:rPr lang="tr-TR" sz="2400" dirty="0" smtClean="0"/>
              <a:t>programı, en sık kullanılan işlem tablosu 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Calc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Calc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46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 Seçerek Hesaplama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136904" cy="2016224"/>
          </a:xfrm>
        </p:spPr>
        <p:txBody>
          <a:bodyPr/>
          <a:lstStyle/>
          <a:p>
            <a:pPr marL="363538" lvl="2" indent="-276225">
              <a:spcBef>
                <a:spcPts val="600"/>
              </a:spcBef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tr-TR" sz="2400" dirty="0" smtClean="0"/>
              <a:t>Menüden TOPLAM (SUM) seçildikten aşağıdaki gibi SUM(A1:A5) formül çubuğunda belirecektir. A1 den A5 ‘e kadar olan satırların toplamını hesapla anlamına gelen bu formül, aynı zamanda fonksiyonun </a:t>
            </a:r>
            <a:r>
              <a:rPr lang="tr-TR" sz="2400" u="sng" dirty="0" smtClean="0"/>
              <a:t>yapılandırıcı diyalog kutusunda</a:t>
            </a:r>
            <a:r>
              <a:rPr lang="tr-TR" sz="2400" dirty="0" smtClean="0"/>
              <a:t> da belirmektedir.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4600" y="489121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Toplamın burada görüntülenmekte olduğuna da dikkat ediniz.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48" y="3180943"/>
            <a:ext cx="5175160" cy="30884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547664" y="1988840"/>
            <a:ext cx="172819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1880" y="2852936"/>
            <a:ext cx="25202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854774" y="5004641"/>
            <a:ext cx="1748405" cy="13638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15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 Seçerek Hesaplama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pPr marL="273050" lvl="2" indent="-273050">
              <a:spcBef>
                <a:spcPts val="600"/>
              </a:spcBef>
              <a:buClr>
                <a:schemeClr val="accent1"/>
              </a:buClr>
            </a:pPr>
            <a:r>
              <a:rPr lang="tr-TR" sz="2400" dirty="0"/>
              <a:t>Bu aralığı klavyenizle doğrudan yazma yötemiyle değiştirebileceğiniz gibi, fare aracılığı ile de excel çalışma alanından seçererek, gerekli değişiklikler yapılandırılabilir. OK tıklanarak işlem tamamlanır.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35853"/>
            <a:ext cx="5972944" cy="344322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96136" y="5899856"/>
            <a:ext cx="864096" cy="42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 rot="9277726">
            <a:off x="2250981" y="3994553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      </a:t>
            </a:r>
            <a:r>
              <a:rPr lang="en-US" sz="2100" dirty="0" smtClean="0">
                <a:solidFill>
                  <a:schemeClr val="tx1"/>
                </a:solidFill>
              </a:rPr>
              <a:t>=</a:t>
            </a:r>
            <a:r>
              <a:rPr lang="tr-TR" sz="2100" dirty="0" smtClean="0">
                <a:solidFill>
                  <a:schemeClr val="tx1"/>
                </a:solidFill>
              </a:rPr>
              <a:t>MAX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 Hücre2</a:t>
            </a:r>
            <a:r>
              <a:rPr lang="tr-TR" sz="2100" dirty="0">
                <a:solidFill>
                  <a:schemeClr val="tx1"/>
                </a:solidFill>
              </a:rPr>
              <a:t>;</a:t>
            </a:r>
            <a:r>
              <a:rPr lang="tr-TR" sz="2100" dirty="0" smtClean="0">
                <a:solidFill>
                  <a:schemeClr val="tx1"/>
                </a:solidFill>
              </a:rPr>
              <a:t>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veya  =MAX(Hücre1 : Hücre2)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büyük değeri C4 hücresine yazdırmak için aşağıdaki formül yazılmalıdır.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4149080"/>
            <a:ext cx="4522897" cy="20840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3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büyük sayısal değeri bulmak için </a:t>
            </a:r>
            <a:r>
              <a:rPr lang="tr-TR" sz="2400" b="1" dirty="0" smtClean="0"/>
              <a:t>MAX </a:t>
            </a:r>
            <a:r>
              <a:rPr lang="en-US" sz="2400" b="1" dirty="0" smtClean="0"/>
              <a:t>(</a:t>
            </a:r>
            <a:r>
              <a:rPr lang="tr-TR" sz="2400" b="1" dirty="0" smtClean="0"/>
              <a:t>MAK)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</a:t>
            </a:r>
            <a:r>
              <a:rPr lang="tr-TR" sz="2400" dirty="0"/>
              <a:t>örnekteki sayılar arasındaki en büyük değeri C4 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28450"/>
            <a:ext cx="6858892" cy="34377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27784" y="2828450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8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kullanılmaktadır.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274637" lvl="2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100" dirty="0" smtClean="0">
                <a:solidFill>
                  <a:schemeClr val="tx1"/>
                </a:solidFill>
              </a:rPr>
              <a:t>    </a:t>
            </a:r>
            <a:r>
              <a:rPr lang="en-US" sz="2100" dirty="0" smtClean="0">
                <a:solidFill>
                  <a:schemeClr val="tx1"/>
                </a:solidFill>
              </a:rPr>
              <a:t>  =</a:t>
            </a:r>
            <a:r>
              <a:rPr lang="tr-TR" sz="2100" dirty="0" smtClean="0">
                <a:solidFill>
                  <a:schemeClr val="tx1"/>
                </a:solidFill>
              </a:rPr>
              <a:t>MIN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Hücre1; Hücre2;...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  <a:r>
              <a:rPr lang="tr-TR" sz="2100" dirty="0">
                <a:solidFill>
                  <a:schemeClr val="tx1"/>
                </a:solidFill>
              </a:rPr>
              <a:t> </a:t>
            </a:r>
            <a:r>
              <a:rPr lang="tr-TR" sz="2100" dirty="0" smtClean="0">
                <a:solidFill>
                  <a:schemeClr val="tx1"/>
                </a:solidFill>
              </a:rPr>
              <a:t>   veya   =MIN(Hücre1 : Hücre2</a:t>
            </a:r>
            <a:r>
              <a:rPr lang="tr-TR" sz="2100" dirty="0">
                <a:solidFill>
                  <a:schemeClr val="tx1"/>
                </a:solidFill>
              </a:rPr>
              <a:t>) </a:t>
            </a:r>
            <a:endParaRPr lang="tr-TR" sz="21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Önceki örnekteki sayılar arasındaki en küçük değeri C4 hücresine yazdırmak için aşağıdaki formül yazılmalıdır.</a:t>
            </a:r>
            <a:endParaRPr lang="tr-TR" sz="2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6" y="4149080"/>
            <a:ext cx="4421798" cy="19855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860032" y="4149080"/>
            <a:ext cx="122413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6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En küçük sayısal değeri bulmak için </a:t>
            </a:r>
            <a:r>
              <a:rPr lang="tr-TR" sz="2400" b="1" dirty="0" smtClean="0"/>
              <a:t>MIN </a:t>
            </a:r>
            <a:r>
              <a:rPr lang="en-US" sz="2400" b="1" dirty="0" smtClean="0"/>
              <a:t>(</a:t>
            </a:r>
            <a:r>
              <a:rPr lang="tr-TR" sz="2400" b="1" dirty="0" smtClean="0"/>
              <a:t>MIN)</a:t>
            </a:r>
            <a:r>
              <a:rPr lang="tr-TR" sz="2400" dirty="0" smtClean="0"/>
              <a:t> fonksiyonu hazır fonksiyonlar arasından seçilebilir.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Önceki örnekteki sayılar arasındaki en küçük değeri </a:t>
            </a:r>
            <a:r>
              <a:rPr lang="tr-TR" sz="2400" dirty="0" smtClean="0"/>
              <a:t>C4 </a:t>
            </a:r>
            <a:r>
              <a:rPr lang="tr-TR" sz="2400" dirty="0"/>
              <a:t>hücresine yazdırmak için aşağıdaki formül </a:t>
            </a:r>
            <a:r>
              <a:rPr lang="tr-TR" sz="2400" dirty="0" smtClean="0"/>
              <a:t>seçilmelidir.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endParaRPr lang="tr-TR" sz="2400" dirty="0"/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43196"/>
            <a:ext cx="6768752" cy="34661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99792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2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Fonksiyonun 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tr-TR" sz="2000" dirty="0" smtClean="0">
                <a:solidFill>
                  <a:schemeClr val="tx1"/>
                </a:solidFill>
              </a:rPr>
              <a:t>AVERAGE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smtClean="0">
                <a:solidFill>
                  <a:schemeClr val="tx1"/>
                </a:solidFill>
              </a:rPr>
              <a:t>Hücre1; Hücre2;...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 veya  =AVERAGE(Hücre1 : Hücre2</a:t>
            </a:r>
            <a:r>
              <a:rPr lang="tr-TR" sz="2000" dirty="0">
                <a:solidFill>
                  <a:schemeClr val="tx1"/>
                </a:solidFill>
              </a:rPr>
              <a:t>) </a:t>
            </a:r>
            <a:endParaRPr lang="tr-TR" sz="2000" dirty="0" smtClean="0">
              <a:solidFill>
                <a:schemeClr val="tx1"/>
              </a:solidFill>
            </a:endParaRP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 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yazılmalıdır.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4138544"/>
            <a:ext cx="4608512" cy="207834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32040" y="4149080"/>
            <a:ext cx="172819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294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0920" cy="504056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Sayısal değerlerin </a:t>
            </a:r>
            <a:r>
              <a:rPr lang="tr-TR" sz="2400" dirty="0" smtClean="0">
                <a:solidFill>
                  <a:schemeClr val="tx1"/>
                </a:solidFill>
              </a:rPr>
              <a:t>ortalamasını bulmak </a:t>
            </a:r>
            <a:r>
              <a:rPr lang="tr-TR" sz="2400" dirty="0">
                <a:solidFill>
                  <a:schemeClr val="tx1"/>
                </a:solidFill>
              </a:rPr>
              <a:t>için </a:t>
            </a:r>
            <a:r>
              <a:rPr lang="tr-TR" sz="2400" b="1" dirty="0" smtClean="0">
                <a:solidFill>
                  <a:schemeClr val="tx1"/>
                </a:solidFill>
              </a:rPr>
              <a:t>AVERAGE (ORTALAMA)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fonksiyonu kullanılmaktadır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Önceki </a:t>
            </a:r>
            <a:r>
              <a:rPr lang="tr-TR" sz="2400" dirty="0"/>
              <a:t>örnekte bulunan sayıların ortalamasını </a:t>
            </a:r>
            <a:r>
              <a:rPr lang="tr-TR" sz="2400" dirty="0" smtClean="0"/>
              <a:t>C4 hücresine hesaplatmak </a:t>
            </a:r>
            <a:r>
              <a:rPr lang="tr-TR" sz="2400" dirty="0"/>
              <a:t>için </a:t>
            </a:r>
            <a:r>
              <a:rPr lang="tr-TR" sz="2400" dirty="0" smtClean="0"/>
              <a:t>aşağıdaki formül seçilmelidir.</a:t>
            </a:r>
            <a:endParaRPr lang="tr-T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8362"/>
            <a:ext cx="6698919" cy="345095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15816" y="2879672"/>
            <a:ext cx="360040" cy="333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053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Eğer </a:t>
            </a:r>
            <a:r>
              <a:rPr lang="tr-TR" sz="2400" dirty="0"/>
              <a:t>ile ifade edilen hesaplamalar </a:t>
            </a:r>
            <a:r>
              <a:rPr lang="tr-TR" sz="2400" b="1" dirty="0"/>
              <a:t>IF (EĞER)</a:t>
            </a:r>
            <a:r>
              <a:rPr lang="tr-TR" sz="2400" dirty="0"/>
              <a:t> fonksiyonu ile yapılabilmektedir</a:t>
            </a:r>
            <a:r>
              <a:rPr lang="tr-TR" sz="2400" dirty="0" smtClean="0"/>
              <a:t>.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Fonksiyonun </a:t>
            </a:r>
            <a:r>
              <a:rPr lang="tr-TR" sz="2400" dirty="0">
                <a:solidFill>
                  <a:schemeClr val="tx1"/>
                </a:solidFill>
              </a:rPr>
              <a:t>kullanımı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       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>
                <a:solidFill>
                  <a:schemeClr val="tx1"/>
                </a:solidFill>
              </a:rPr>
              <a:t> =</a:t>
            </a:r>
            <a:r>
              <a:rPr lang="tr-TR" sz="2100" dirty="0" smtClean="0">
                <a:solidFill>
                  <a:schemeClr val="tx1"/>
                </a:solidFill>
              </a:rPr>
              <a:t>EĞER</a:t>
            </a:r>
            <a:r>
              <a:rPr lang="en-US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smtClean="0">
                <a:solidFill>
                  <a:schemeClr val="tx1"/>
                </a:solidFill>
              </a:rPr>
              <a:t>Koşul; Koşul Doğru Değeri; Koşul Yanlış Değeri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r>
              <a:rPr lang="tr-TR" sz="2100" dirty="0" smtClean="0">
                <a:solidFill>
                  <a:schemeClr val="tx1"/>
                </a:solidFill>
              </a:rPr>
              <a:t> </a:t>
            </a:r>
          </a:p>
          <a:p>
            <a:pPr marL="0" lvl="1" indent="339725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şeklindedir.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5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 45’in üzerinde ise notuna 5 puan daha eklenmiş şeklini yazabilmek için gereken formül aşağıdaki gibi olacaktır</a:t>
            </a:r>
            <a:r>
              <a:rPr lang="tr-TR" sz="22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3429000"/>
            <a:ext cx="5544616" cy="27363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16016" y="3435128"/>
            <a:ext cx="2016224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06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Başlıca İşlem Tabloları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Excel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Excel 2003, Microsoft Excel 2007, Microsoft Excel 2010, Microsoft Excel 2013</a:t>
            </a:r>
            <a:r>
              <a:rPr lang="tr-TR" sz="2400" dirty="0">
                <a:solidFill>
                  <a:schemeClr val="tx1"/>
                </a:solidFill>
              </a:rPr>
              <a:t>, Microsoft Excel </a:t>
            </a:r>
            <a:r>
              <a:rPr lang="tr-TR" sz="2400" dirty="0" smtClean="0">
                <a:solidFill>
                  <a:schemeClr val="tx1"/>
                </a:solidFill>
              </a:rPr>
              <a:t>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2013 paketi içerisinde bulunan </a:t>
            </a:r>
            <a:r>
              <a:rPr lang="tr-TR" sz="2400" b="1" dirty="0" smtClean="0"/>
              <a:t>Microsoft Excel 2013</a:t>
            </a:r>
            <a:r>
              <a:rPr lang="tr-TR" sz="2400" dirty="0" smtClean="0"/>
              <a:t>’tür.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8" y="3903286"/>
            <a:ext cx="2190010" cy="21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8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80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Öğrencilerin </a:t>
            </a:r>
            <a:r>
              <a:rPr lang="tr-TR" sz="2200" dirty="0"/>
              <a:t>notlarının bulunduğu </a:t>
            </a:r>
            <a:r>
              <a:rPr lang="tr-TR" sz="2200" dirty="0" smtClean="0"/>
              <a:t>dosyada</a:t>
            </a:r>
            <a:r>
              <a:rPr lang="tr-TR" sz="2200" dirty="0"/>
              <a:t>, notların sağındaki sütuna eğer öğrencinin </a:t>
            </a:r>
            <a:r>
              <a:rPr lang="tr-TR" sz="2200" u="sng" dirty="0"/>
              <a:t>notu 45’in üzerinde ise</a:t>
            </a:r>
            <a:r>
              <a:rPr lang="tr-TR" sz="2200" dirty="0"/>
              <a:t> notuna </a:t>
            </a:r>
            <a:r>
              <a:rPr lang="tr-TR" sz="2200" u="sng" dirty="0"/>
              <a:t>5 puan daha ekle</a:t>
            </a:r>
            <a:r>
              <a:rPr lang="tr-TR" sz="2200" dirty="0"/>
              <a:t>nmiş şeklini </a:t>
            </a:r>
            <a:r>
              <a:rPr lang="tr-TR" sz="2200" dirty="0" smtClean="0"/>
              <a:t>hazır </a:t>
            </a:r>
            <a:r>
              <a:rPr lang="tr-TR" sz="2200" dirty="0"/>
              <a:t>formül </a:t>
            </a:r>
            <a:r>
              <a:rPr lang="tr-TR" sz="2200" dirty="0" smtClean="0"/>
              <a:t>kullanarak gösterelim.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 smtClean="0"/>
              <a:t>d</a:t>
            </a:r>
            <a:r>
              <a:rPr lang="tr-TR" sz="2200" dirty="0" smtClean="0"/>
              <a:t>iğer öğrenciler için de sonucu </a:t>
            </a:r>
            <a:r>
              <a:rPr lang="tr-TR" sz="2200" dirty="0"/>
              <a:t>elde etmek mümkündür.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54080"/>
            <a:ext cx="7848227" cy="3083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5122603"/>
            <a:ext cx="1824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Notu 45’in üzerinde değilse, değişiklik yapılmayacaktır.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43808" y="4797152"/>
            <a:ext cx="1944216" cy="622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5936" y="1988840"/>
            <a:ext cx="108012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48064" y="1988840"/>
            <a:ext cx="1872208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94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50 ve üzeri ise </a:t>
            </a:r>
            <a:r>
              <a:rPr lang="en-US" sz="2200" dirty="0" smtClean="0"/>
              <a:t>“</a:t>
            </a:r>
            <a:r>
              <a:rPr lang="tr-TR" sz="2200" dirty="0" smtClean="0"/>
              <a:t>geçti</a:t>
            </a:r>
            <a:r>
              <a:rPr lang="en-US" sz="2200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dirty="0" smtClean="0"/>
              <a:t>“</a:t>
            </a:r>
            <a:r>
              <a:rPr lang="tr-TR" sz="2200" dirty="0" smtClean="0"/>
              <a:t>kaldı</a:t>
            </a:r>
            <a:r>
              <a:rPr lang="en-US" sz="2200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olacaktır.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mümkündür.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12976"/>
            <a:ext cx="5955940" cy="25922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0222" y="3202158"/>
            <a:ext cx="2408042" cy="569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8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Örneğin, </a:t>
            </a:r>
            <a:r>
              <a:rPr lang="tr-TR" sz="2200" dirty="0"/>
              <a:t>öğrencilerin notlarının bulunduğu bir dosyada, notların sağındaki sütuna eğer öğrencinin notu</a:t>
            </a:r>
            <a:r>
              <a:rPr lang="tr-TR" sz="2200" dirty="0" smtClean="0"/>
              <a:t> </a:t>
            </a:r>
            <a:r>
              <a:rPr lang="tr-TR" sz="2200" u="sng" dirty="0" smtClean="0"/>
              <a:t>50 ve üzeri</a:t>
            </a:r>
            <a:r>
              <a:rPr lang="tr-TR" sz="2200" dirty="0" smtClean="0"/>
              <a:t>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geçti</a:t>
            </a:r>
            <a:r>
              <a:rPr lang="en-US" sz="2200" u="sng" dirty="0" smtClean="0"/>
              <a:t>”</a:t>
            </a:r>
            <a:r>
              <a:rPr lang="tr-TR" sz="2200" dirty="0" smtClean="0"/>
              <a:t>, değil ise </a:t>
            </a:r>
            <a:r>
              <a:rPr lang="en-US" sz="2200" u="sng" dirty="0" smtClean="0"/>
              <a:t>“</a:t>
            </a:r>
            <a:r>
              <a:rPr lang="tr-TR" sz="2200" u="sng" dirty="0" smtClean="0"/>
              <a:t>kaldı</a:t>
            </a:r>
            <a:r>
              <a:rPr lang="en-US" sz="2200" u="sng" dirty="0" smtClean="0"/>
              <a:t>”</a:t>
            </a:r>
            <a:r>
              <a:rPr lang="tr-TR" sz="2200" dirty="0" smtClean="0"/>
              <a:t> </a:t>
            </a:r>
            <a:r>
              <a:rPr lang="tr-TR" sz="2200" dirty="0"/>
              <a:t>yazabilmek için gereken formül aşağıdaki gibi </a:t>
            </a:r>
            <a:r>
              <a:rPr lang="tr-TR" sz="2200" dirty="0" smtClean="0"/>
              <a:t>olmalıdır.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/>
              <a:t>Yazılan formülü aşağıdaki hücrelere kopyalayıp </a:t>
            </a:r>
            <a:r>
              <a:rPr lang="en-US" sz="2200" dirty="0"/>
              <a:t>d</a:t>
            </a:r>
            <a:r>
              <a:rPr lang="tr-TR" sz="2200" dirty="0"/>
              <a:t>iğer öğrenciler için de sonucu elde etmek </a:t>
            </a:r>
            <a:r>
              <a:rPr lang="tr-TR" sz="2200" dirty="0" smtClean="0"/>
              <a:t>mümkündür.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Fonksiyon Seçerek Hesaplama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8" y="3075436"/>
            <a:ext cx="8471572" cy="3225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33972" y="5002015"/>
            <a:ext cx="160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Aktif olan hücre, yani formülün yazıldığı hüce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051720" y="4005064"/>
            <a:ext cx="79208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91680" y="2316961"/>
            <a:ext cx="3312368" cy="2361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92080" y="1916832"/>
            <a:ext cx="576064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36096" y="1916832"/>
            <a:ext cx="194421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49280" y="4963742"/>
            <a:ext cx="576064" cy="644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2160" y="55892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 hücre için sonuç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3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Sum (topla), max (en büyük</a:t>
            </a:r>
            <a:r>
              <a:rPr lang="tr-TR" sz="2400" dirty="0"/>
              <a:t>), min (en </a:t>
            </a:r>
            <a:r>
              <a:rPr lang="tr-TR" sz="2400" dirty="0" smtClean="0"/>
              <a:t>küçük), </a:t>
            </a:r>
            <a:r>
              <a:rPr lang="tr-TR" sz="2400" dirty="0"/>
              <a:t>average (</a:t>
            </a:r>
            <a:r>
              <a:rPr lang="tr-TR" sz="2400" dirty="0" smtClean="0"/>
              <a:t>ortalama) ve </a:t>
            </a:r>
            <a:r>
              <a:rPr lang="tr-TR" sz="2400" dirty="0"/>
              <a:t>if (</a:t>
            </a:r>
            <a:r>
              <a:rPr lang="tr-TR" sz="2400" dirty="0" smtClean="0"/>
              <a:t>eğer) fonksiyonlarının hepsi de </a:t>
            </a:r>
            <a:r>
              <a:rPr lang="tr-TR" sz="2400" dirty="0"/>
              <a:t>Giriş (</a:t>
            </a:r>
            <a:r>
              <a:rPr lang="tr-TR" sz="2400" dirty="0" smtClean="0"/>
              <a:t>Home) sekmesinde yer alan </a:t>
            </a:r>
            <a:r>
              <a:rPr lang="tr-TR" sz="2400" b="1" dirty="0" smtClean="0"/>
              <a:t>F</a:t>
            </a:r>
            <a:r>
              <a:rPr lang="tr-TR" sz="2400" b="1" dirty="0"/>
              <a:t>onksiyonlar (</a:t>
            </a:r>
            <a:r>
              <a:rPr lang="tr-TR" sz="2400" b="1" dirty="0" smtClean="0"/>
              <a:t>AutoSum)</a:t>
            </a:r>
            <a:r>
              <a:rPr lang="tr-TR" sz="2400" dirty="0" smtClean="0"/>
              <a:t> düğmesi kullanılarak da eklenebilir.</a:t>
            </a:r>
            <a:endParaRPr lang="tr-T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212976"/>
            <a:ext cx="2448272" cy="27505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04251" y="3356992"/>
            <a:ext cx="216024" cy="205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/>
              <a:t>Kullanacağınız fonksiyon sık kullanılanlar dialog kutusunda görüntülenemiyorsa (genellikle MIN fonksiyonu sık kullananlarda görüntülenmemektedir) ağagıdaki gibi arama yaptırabilirsiniz.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Fonksiyonlar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073528"/>
            <a:ext cx="3704310" cy="32215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54660" y="2704728"/>
            <a:ext cx="166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Buraya yazınız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7592896">
            <a:off x="2669444" y="3181535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756366" y="2425139"/>
            <a:ext cx="272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FF0000"/>
                </a:solidFill>
              </a:rPr>
              <a:t>Yazdıktan sonra, fonksiyonu buldurmak için buraya tıklayınız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37" y="3086448"/>
            <a:ext cx="3700880" cy="320860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3084940">
            <a:off x="7177383" y="3151727"/>
            <a:ext cx="660836" cy="16741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6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7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 TABLOLARI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</a:t>
            </a:r>
            <a:r>
              <a:rPr lang="en-US" dirty="0" smtClean="0"/>
              <a:t>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5" y="1299552"/>
            <a:ext cx="4367205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Excel 2013 programını çalıştırmak için kullanılabilecek en kolay yöntem, arama kutusunu kullanmaktır.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741" y="1194914"/>
            <a:ext cx="3265643" cy="51114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04048" y="6021288"/>
            <a:ext cx="36004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006888" y="1628800"/>
            <a:ext cx="3165512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162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Excel 2013 programı çalıştırıldığında aşağıdaki pencere açılacaktır.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Açılan pencereden herhangi bir taslak seçilebilir.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51287"/>
            <a:ext cx="6827587" cy="36863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37932" y="3068960"/>
            <a:ext cx="2160240" cy="1584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5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Excel 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Listedeki ilk taslak boş çalışma kitabıdır.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Boş çalışma kitabı seçildiğinde aşağıdaki pencere elde edilecektir.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4" y="2508290"/>
            <a:ext cx="7043216" cy="37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/>
              <a:t>Excel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73388"/>
            <a:ext cx="7305675" cy="14192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366374">
            <a:off x="3152326" y="3648421"/>
            <a:ext cx="720080" cy="2499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779912" y="319445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</a:p>
          <a:p>
            <a:r>
              <a:rPr lang="tr-TR" sz="1400" dirty="0" smtClean="0">
                <a:solidFill>
                  <a:srgbClr val="FF0000"/>
                </a:solidFill>
              </a:rPr>
              <a:t>(Komutların bulundukları sekme isimleri)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1708A7AE0B745AC6BAE5BC44BDC33" ma:contentTypeVersion="" ma:contentTypeDescription="Create a new document." ma:contentTypeScope="" ma:versionID="f50d9f13218134b32336e425e25a88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9D40A-BBC5-4E57-B0FF-A73635FA48C9}"/>
</file>

<file path=customXml/itemProps2.xml><?xml version="1.0" encoding="utf-8"?>
<ds:datastoreItem xmlns:ds="http://schemas.openxmlformats.org/officeDocument/2006/customXml" ds:itemID="{A81A841F-A8AD-4019-89C2-186BC6E50B91}"/>
</file>

<file path=customXml/itemProps3.xml><?xml version="1.0" encoding="utf-8"?>
<ds:datastoreItem xmlns:ds="http://schemas.openxmlformats.org/officeDocument/2006/customXml" ds:itemID="{E5808FA5-A885-436B-88AE-A044377F10F9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2330</TotalTime>
  <Words>2241</Words>
  <Application>Microsoft Office PowerPoint</Application>
  <PresentationFormat>On-screen Show (4:3)</PresentationFormat>
  <Paragraphs>386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Origin</vt:lpstr>
      <vt:lpstr>BTEP105 – TEMEL OFIS UYGULAMALARI</vt:lpstr>
      <vt:lpstr>Dersin Amacı</vt:lpstr>
      <vt:lpstr>İşlem Tabloları</vt:lpstr>
      <vt:lpstr>Başlıca İşlem Tabloları</vt:lpstr>
      <vt:lpstr>Başlıca İşlem Tabloları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Microsoft Excel 2013</vt:lpstr>
      <vt:lpstr>Dosya İşlemleri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Bilgi Girişi</vt:lpstr>
      <vt:lpstr>Formül ile Hesaplama</vt:lpstr>
      <vt:lpstr>Formül ile Hesaplama</vt:lpstr>
      <vt:lpstr>Formül ile Hesaplama</vt:lpstr>
      <vt:lpstr>Formül ile Hesaplama</vt:lpstr>
      <vt:lpstr>Formül ile Hesaplama</vt:lpstr>
      <vt:lpstr>Formül ile Hesaplama</vt:lpstr>
      <vt:lpstr>Fonksiyonlar</vt:lpstr>
      <vt:lpstr>Fonksiyonlar</vt:lpstr>
      <vt:lpstr>Fonksiyonlar</vt:lpstr>
      <vt:lpstr>Fonksiyonlar</vt:lpstr>
      <vt:lpstr>Fonksiyon Seçerek Hesaplama</vt:lpstr>
      <vt:lpstr>Fonksiyon Seçerek Hesaplama</vt:lpstr>
      <vt:lpstr>Fonksiyon Seçerek Hesaplama</vt:lpstr>
      <vt:lpstr>Fonksiyon Seçerek Hesaplama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Fonksiyon Seçerek Hesaplama</vt:lpstr>
      <vt:lpstr>Fonksiyonlar</vt:lpstr>
      <vt:lpstr>Fonksiyon Seçerek Hesaplama</vt:lpstr>
      <vt:lpstr>Fonksiyonlar</vt:lpstr>
      <vt:lpstr>Fonksiyonlar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310</cp:revision>
  <cp:lastPrinted>2012-09-24T10:43:55Z</cp:lastPrinted>
  <dcterms:created xsi:type="dcterms:W3CDTF">2010-08-05T14:41:53Z</dcterms:created>
  <dcterms:modified xsi:type="dcterms:W3CDTF">2017-09-26T08:42:23Z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0x010100F531708A7AE0B745AC6BAE5BC44BDC33</vt:lpwstr>
  </property>
</Properties>
</file>