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diagrams/layout1.xml" ContentType="application/vnd.openxmlformats-officedocument.drawingml.diagramLayout+xml"/>
  <Override PartName="/ppt/diagrams/drawing2.xml" ContentType="application/vnd.ms-office.drawingml.diagramDrawing+xml"/>
  <Override PartName="/ppt/theme/theme1.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2.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8"/>
  </p:notesMasterIdLst>
  <p:sldIdLst>
    <p:sldId id="537" r:id="rId2"/>
    <p:sldId id="538" r:id="rId3"/>
    <p:sldId id="539" r:id="rId4"/>
    <p:sldId id="540" r:id="rId5"/>
    <p:sldId id="544" r:id="rId6"/>
    <p:sldId id="545" r:id="rId7"/>
    <p:sldId id="547" r:id="rId8"/>
    <p:sldId id="552" r:id="rId9"/>
    <p:sldId id="553" r:id="rId10"/>
    <p:sldId id="554" r:id="rId11"/>
    <p:sldId id="555" r:id="rId12"/>
    <p:sldId id="556" r:id="rId13"/>
    <p:sldId id="557" r:id="rId14"/>
    <p:sldId id="558" r:id="rId15"/>
    <p:sldId id="559" r:id="rId16"/>
    <p:sldId id="561" r:id="rId17"/>
    <p:sldId id="562" r:id="rId18"/>
    <p:sldId id="563" r:id="rId19"/>
    <p:sldId id="564" r:id="rId20"/>
    <p:sldId id="565" r:id="rId21"/>
    <p:sldId id="567" r:id="rId22"/>
    <p:sldId id="568" r:id="rId23"/>
    <p:sldId id="569" r:id="rId24"/>
    <p:sldId id="570" r:id="rId25"/>
    <p:sldId id="571" r:id="rId26"/>
    <p:sldId id="572" r:id="rId27"/>
    <p:sldId id="573" r:id="rId28"/>
    <p:sldId id="574" r:id="rId29"/>
    <p:sldId id="768" r:id="rId30"/>
    <p:sldId id="575" r:id="rId31"/>
    <p:sldId id="576" r:id="rId32"/>
    <p:sldId id="592" r:id="rId33"/>
    <p:sldId id="593" r:id="rId34"/>
    <p:sldId id="597" r:id="rId35"/>
    <p:sldId id="598" r:id="rId36"/>
    <p:sldId id="599" r:id="rId37"/>
    <p:sldId id="600" r:id="rId38"/>
    <p:sldId id="601" r:id="rId39"/>
    <p:sldId id="602" r:id="rId40"/>
    <p:sldId id="783" r:id="rId41"/>
    <p:sldId id="604" r:id="rId42"/>
    <p:sldId id="625" r:id="rId43"/>
    <p:sldId id="626" r:id="rId44"/>
    <p:sldId id="642" r:id="rId45"/>
    <p:sldId id="665" r:id="rId46"/>
    <p:sldId id="666" r:id="rId47"/>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60" autoAdjust="0"/>
  </p:normalViewPr>
  <p:slideViewPr>
    <p:cSldViewPr>
      <p:cViewPr>
        <p:scale>
          <a:sx n="80" d="100"/>
          <a:sy n="80" d="100"/>
        </p:scale>
        <p:origin x="-1086" y="48"/>
      </p:cViewPr>
      <p:guideLst>
        <p:guide orient="horz" pos="2160"/>
        <p:guide pos="2880"/>
      </p:guideLst>
    </p:cSldViewPr>
  </p:slideViewPr>
  <p:outlineViewPr>
    <p:cViewPr>
      <p:scale>
        <a:sx n="33" d="100"/>
        <a:sy n="33" d="100"/>
      </p:scale>
      <p:origin x="0" y="3043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E0522-E640-41F0-B8EC-22146E0E777E}" type="doc">
      <dgm:prSet loTypeId="urn:microsoft.com/office/officeart/2005/8/layout/vList5" loCatId="list" qsTypeId="urn:microsoft.com/office/officeart/2005/8/quickstyle/3d1" qsCatId="3D" csTypeId="urn:microsoft.com/office/officeart/2005/8/colors/accent0_1" csCatId="mainScheme" phldr="1"/>
      <dgm:spPr/>
      <dgm:t>
        <a:bodyPr/>
        <a:lstStyle/>
        <a:p>
          <a:endParaRPr lang="tr-TR"/>
        </a:p>
      </dgm:t>
    </dgm:pt>
    <dgm:pt modelId="{EB877036-17D0-499A-A191-72C9DD151DF3}">
      <dgm:prSet phldrT="[Metin]"/>
      <dgm:spPr/>
      <dgm:t>
        <a:bodyPr/>
        <a:lstStyle/>
        <a:p>
          <a:pPr algn="l"/>
          <a:r>
            <a:rPr lang="tr-TR" dirty="0">
              <a:solidFill>
                <a:sysClr val="windowText" lastClr="000000"/>
              </a:solidFill>
            </a:rPr>
            <a:t>1- Durum Analizi</a:t>
          </a:r>
        </a:p>
      </dgm:t>
    </dgm:pt>
    <dgm:pt modelId="{B611D919-8DA2-4219-A915-45CA33143FE2}" type="parTrans" cxnId="{4F530C60-F280-4C99-A305-A8E2C5A8A5E0}">
      <dgm:prSet/>
      <dgm:spPr/>
      <dgm:t>
        <a:bodyPr/>
        <a:lstStyle/>
        <a:p>
          <a:pPr algn="l"/>
          <a:endParaRPr lang="tr-TR">
            <a:solidFill>
              <a:sysClr val="windowText" lastClr="000000"/>
            </a:solidFill>
          </a:endParaRPr>
        </a:p>
      </dgm:t>
    </dgm:pt>
    <dgm:pt modelId="{F99EAC4F-079A-4694-8971-6F5F8E73A5F0}" type="sibTrans" cxnId="{4F530C60-F280-4C99-A305-A8E2C5A8A5E0}">
      <dgm:prSet/>
      <dgm:spPr/>
      <dgm:t>
        <a:bodyPr/>
        <a:lstStyle/>
        <a:p>
          <a:pPr algn="l"/>
          <a:endParaRPr lang="tr-TR">
            <a:solidFill>
              <a:sysClr val="windowText" lastClr="000000"/>
            </a:solidFill>
          </a:endParaRPr>
        </a:p>
      </dgm:t>
    </dgm:pt>
    <dgm:pt modelId="{53EB69DB-5AF3-4051-A726-7C255200D5DA}">
      <dgm:prSet phldrT="[Metin]"/>
      <dgm:spPr/>
      <dgm:t>
        <a:bodyPr/>
        <a:lstStyle/>
        <a:p>
          <a:pPr algn="l"/>
          <a:r>
            <a:rPr lang="tr-TR" dirty="0">
              <a:solidFill>
                <a:sysClr val="windowText" lastClr="000000"/>
              </a:solidFill>
            </a:rPr>
            <a:t>Şimdi neredeyiz?</a:t>
          </a:r>
        </a:p>
      </dgm:t>
    </dgm:pt>
    <dgm:pt modelId="{53B3C5A2-6531-42F5-A4D9-F6B244A89B8A}" type="parTrans" cxnId="{DE8B5B81-59DE-4CC7-AE7D-64CD9EAA95AB}">
      <dgm:prSet/>
      <dgm:spPr/>
      <dgm:t>
        <a:bodyPr/>
        <a:lstStyle/>
        <a:p>
          <a:pPr algn="l"/>
          <a:endParaRPr lang="tr-TR">
            <a:solidFill>
              <a:sysClr val="windowText" lastClr="000000"/>
            </a:solidFill>
          </a:endParaRPr>
        </a:p>
      </dgm:t>
    </dgm:pt>
    <dgm:pt modelId="{542E391B-8B9F-453B-94CC-A63BE4BC3000}" type="sibTrans" cxnId="{DE8B5B81-59DE-4CC7-AE7D-64CD9EAA95AB}">
      <dgm:prSet/>
      <dgm:spPr/>
      <dgm:t>
        <a:bodyPr/>
        <a:lstStyle/>
        <a:p>
          <a:pPr algn="l"/>
          <a:endParaRPr lang="tr-TR">
            <a:solidFill>
              <a:sysClr val="windowText" lastClr="000000"/>
            </a:solidFill>
          </a:endParaRPr>
        </a:p>
      </dgm:t>
    </dgm:pt>
    <dgm:pt modelId="{04DF9FD0-51D2-49ED-A15A-E3A869037F77}">
      <dgm:prSet phldrT="[Metin]"/>
      <dgm:spPr/>
      <dgm:t>
        <a:bodyPr/>
        <a:lstStyle/>
        <a:p>
          <a:pPr algn="l"/>
          <a:r>
            <a:rPr lang="tr-TR" dirty="0">
              <a:solidFill>
                <a:sysClr val="windowText" lastClr="000000"/>
              </a:solidFill>
            </a:rPr>
            <a:t> Ve nereye gidiyoruz?</a:t>
          </a:r>
        </a:p>
      </dgm:t>
    </dgm:pt>
    <dgm:pt modelId="{A7B180EC-37A6-487E-B93D-6D904131B967}" type="parTrans" cxnId="{F032EC78-38BF-40BC-843E-AB73CDBB87A2}">
      <dgm:prSet/>
      <dgm:spPr/>
      <dgm:t>
        <a:bodyPr/>
        <a:lstStyle/>
        <a:p>
          <a:pPr algn="l"/>
          <a:endParaRPr lang="tr-TR">
            <a:solidFill>
              <a:sysClr val="windowText" lastClr="000000"/>
            </a:solidFill>
          </a:endParaRPr>
        </a:p>
      </dgm:t>
    </dgm:pt>
    <dgm:pt modelId="{92360B3F-10ED-439C-9349-49A3262CF4DB}" type="sibTrans" cxnId="{F032EC78-38BF-40BC-843E-AB73CDBB87A2}">
      <dgm:prSet/>
      <dgm:spPr/>
      <dgm:t>
        <a:bodyPr/>
        <a:lstStyle/>
        <a:p>
          <a:pPr algn="l"/>
          <a:endParaRPr lang="tr-TR">
            <a:solidFill>
              <a:sysClr val="windowText" lastClr="000000"/>
            </a:solidFill>
          </a:endParaRPr>
        </a:p>
      </dgm:t>
    </dgm:pt>
    <dgm:pt modelId="{7EF21164-1FBA-4BC9-91C1-44537F7D4EA2}">
      <dgm:prSet phldrT="[Metin]"/>
      <dgm:spPr/>
      <dgm:t>
        <a:bodyPr/>
        <a:lstStyle/>
        <a:p>
          <a:pPr algn="l"/>
          <a:r>
            <a:rPr lang="tr-TR" dirty="0">
              <a:solidFill>
                <a:sysClr val="windowText" lastClr="000000"/>
              </a:solidFill>
            </a:rPr>
            <a:t>2- Amaçların Belirlenmesi</a:t>
          </a:r>
        </a:p>
      </dgm:t>
    </dgm:pt>
    <dgm:pt modelId="{86334C93-231E-48F1-B47D-4054CF0570F4}" type="parTrans" cxnId="{ABDFA7B0-318D-4A5A-8550-7E44C1B480CE}">
      <dgm:prSet/>
      <dgm:spPr/>
      <dgm:t>
        <a:bodyPr/>
        <a:lstStyle/>
        <a:p>
          <a:pPr algn="l"/>
          <a:endParaRPr lang="tr-TR">
            <a:solidFill>
              <a:sysClr val="windowText" lastClr="000000"/>
            </a:solidFill>
          </a:endParaRPr>
        </a:p>
      </dgm:t>
    </dgm:pt>
    <dgm:pt modelId="{EE86D203-29B7-4920-A987-5B2CBC216168}" type="sibTrans" cxnId="{ABDFA7B0-318D-4A5A-8550-7E44C1B480CE}">
      <dgm:prSet/>
      <dgm:spPr/>
      <dgm:t>
        <a:bodyPr/>
        <a:lstStyle/>
        <a:p>
          <a:pPr algn="l"/>
          <a:endParaRPr lang="tr-TR">
            <a:solidFill>
              <a:sysClr val="windowText" lastClr="000000"/>
            </a:solidFill>
          </a:endParaRPr>
        </a:p>
      </dgm:t>
    </dgm:pt>
    <dgm:pt modelId="{D55E2AA4-8E83-4A12-81C3-CA4CCFE43893}">
      <dgm:prSet phldrT="[Metin]"/>
      <dgm:spPr/>
      <dgm:t>
        <a:bodyPr/>
        <a:lstStyle/>
        <a:p>
          <a:pPr algn="l"/>
          <a:r>
            <a:rPr lang="tr-TR" dirty="0">
              <a:solidFill>
                <a:sysClr val="windowText" lastClr="000000"/>
              </a:solidFill>
            </a:rPr>
            <a:t> Nereye gitmek istiyoruz?</a:t>
          </a:r>
        </a:p>
      </dgm:t>
    </dgm:pt>
    <dgm:pt modelId="{63AE88BC-EA52-4F12-9427-D3107326C7D0}" type="parTrans" cxnId="{EC5E0CCD-0037-45C4-8135-3A86D5C0148E}">
      <dgm:prSet/>
      <dgm:spPr/>
      <dgm:t>
        <a:bodyPr/>
        <a:lstStyle/>
        <a:p>
          <a:pPr algn="l"/>
          <a:endParaRPr lang="tr-TR">
            <a:solidFill>
              <a:sysClr val="windowText" lastClr="000000"/>
            </a:solidFill>
          </a:endParaRPr>
        </a:p>
      </dgm:t>
    </dgm:pt>
    <dgm:pt modelId="{38E7E325-4562-4194-9695-800803A14183}" type="sibTrans" cxnId="{EC5E0CCD-0037-45C4-8135-3A86D5C0148E}">
      <dgm:prSet/>
      <dgm:spPr/>
      <dgm:t>
        <a:bodyPr/>
        <a:lstStyle/>
        <a:p>
          <a:pPr algn="l"/>
          <a:endParaRPr lang="tr-TR">
            <a:solidFill>
              <a:sysClr val="windowText" lastClr="000000"/>
            </a:solidFill>
          </a:endParaRPr>
        </a:p>
      </dgm:t>
    </dgm:pt>
    <dgm:pt modelId="{7EFEA171-852D-422D-9E42-4270B7405BEB}">
      <dgm:prSet phldrT="[Metin]"/>
      <dgm:spPr/>
      <dgm:t>
        <a:bodyPr/>
        <a:lstStyle/>
        <a:p>
          <a:pPr algn="l"/>
          <a:r>
            <a:rPr lang="tr-TR" dirty="0">
              <a:solidFill>
                <a:sysClr val="windowText" lastClr="000000"/>
              </a:solidFill>
            </a:rPr>
            <a:t> Amaçlar, spesifik, gerçekçi ve birbirleriyle tutarlı olmalıdır.</a:t>
          </a:r>
        </a:p>
      </dgm:t>
    </dgm:pt>
    <dgm:pt modelId="{C2255144-3CE9-4D9A-AE26-B94A53AF5F1F}" type="parTrans" cxnId="{27AC3964-CE15-4930-9115-6B7D4577A299}">
      <dgm:prSet/>
      <dgm:spPr/>
      <dgm:t>
        <a:bodyPr/>
        <a:lstStyle/>
        <a:p>
          <a:pPr algn="l"/>
          <a:endParaRPr lang="tr-TR">
            <a:solidFill>
              <a:sysClr val="windowText" lastClr="000000"/>
            </a:solidFill>
          </a:endParaRPr>
        </a:p>
      </dgm:t>
    </dgm:pt>
    <dgm:pt modelId="{0AEC5D5A-9ABD-4DEA-8557-A2B75074C2BC}" type="sibTrans" cxnId="{27AC3964-CE15-4930-9115-6B7D4577A299}">
      <dgm:prSet/>
      <dgm:spPr/>
      <dgm:t>
        <a:bodyPr/>
        <a:lstStyle/>
        <a:p>
          <a:pPr algn="l"/>
          <a:endParaRPr lang="tr-TR">
            <a:solidFill>
              <a:sysClr val="windowText" lastClr="000000"/>
            </a:solidFill>
          </a:endParaRPr>
        </a:p>
      </dgm:t>
    </dgm:pt>
    <dgm:pt modelId="{DC5F7249-DDF4-4149-B889-E5FCD88F8C88}">
      <dgm:prSet phldrT="[Metin]"/>
      <dgm:spPr/>
      <dgm:t>
        <a:bodyPr/>
        <a:lstStyle/>
        <a:p>
          <a:pPr algn="l"/>
          <a:r>
            <a:rPr lang="tr-TR" dirty="0">
              <a:solidFill>
                <a:sysClr val="windowText" lastClr="000000"/>
              </a:solidFill>
            </a:rPr>
            <a:t>3- Hedef Pazarların Seçilmesi ve Ölçülmesi</a:t>
          </a:r>
        </a:p>
      </dgm:t>
    </dgm:pt>
    <dgm:pt modelId="{C0DF39FE-7901-436D-9401-23F74ADDD90A}" type="parTrans" cxnId="{8B9759A4-29D0-4C90-B0B8-B8DF3801361B}">
      <dgm:prSet/>
      <dgm:spPr/>
      <dgm:t>
        <a:bodyPr/>
        <a:lstStyle/>
        <a:p>
          <a:pPr algn="l"/>
          <a:endParaRPr lang="tr-TR">
            <a:solidFill>
              <a:sysClr val="windowText" lastClr="000000"/>
            </a:solidFill>
          </a:endParaRPr>
        </a:p>
      </dgm:t>
    </dgm:pt>
    <dgm:pt modelId="{62F085C6-D747-4E11-9BC3-7CB1E8D73E8B}" type="sibTrans" cxnId="{8B9759A4-29D0-4C90-B0B8-B8DF3801361B}">
      <dgm:prSet/>
      <dgm:spPr/>
      <dgm:t>
        <a:bodyPr/>
        <a:lstStyle/>
        <a:p>
          <a:pPr algn="l"/>
          <a:endParaRPr lang="tr-TR">
            <a:solidFill>
              <a:sysClr val="windowText" lastClr="000000"/>
            </a:solidFill>
          </a:endParaRPr>
        </a:p>
      </dgm:t>
    </dgm:pt>
    <dgm:pt modelId="{82E2288F-B8F4-41CF-81ED-B55A83B898A5}">
      <dgm:prSet phldrT="[Metin]"/>
      <dgm:spPr/>
      <dgm:t>
        <a:bodyPr/>
        <a:lstStyle/>
        <a:p>
          <a:pPr algn="l"/>
          <a:r>
            <a:rPr lang="tr-TR" dirty="0">
              <a:solidFill>
                <a:sysClr val="windowText" lastClr="000000"/>
              </a:solidFill>
            </a:rPr>
            <a:t> Gitmek istediğimiz yere nasıl ulaşacağız?</a:t>
          </a:r>
        </a:p>
      </dgm:t>
    </dgm:pt>
    <dgm:pt modelId="{64E3A9E5-3DBD-40F9-90C1-5423314AC6B0}" type="parTrans" cxnId="{7B024ED4-BA14-42A5-B27F-B204CAAF970D}">
      <dgm:prSet/>
      <dgm:spPr/>
      <dgm:t>
        <a:bodyPr/>
        <a:lstStyle/>
        <a:p>
          <a:pPr algn="l"/>
          <a:endParaRPr lang="tr-TR">
            <a:solidFill>
              <a:sysClr val="windowText" lastClr="000000"/>
            </a:solidFill>
          </a:endParaRPr>
        </a:p>
      </dgm:t>
    </dgm:pt>
    <dgm:pt modelId="{6FF8FB62-F140-4774-9EC7-A705EF2A4FA4}" type="sibTrans" cxnId="{7B024ED4-BA14-42A5-B27F-B204CAAF970D}">
      <dgm:prSet/>
      <dgm:spPr/>
      <dgm:t>
        <a:bodyPr/>
        <a:lstStyle/>
        <a:p>
          <a:pPr algn="l"/>
          <a:endParaRPr lang="tr-TR">
            <a:solidFill>
              <a:sysClr val="windowText" lastClr="000000"/>
            </a:solidFill>
          </a:endParaRPr>
        </a:p>
      </dgm:t>
    </dgm:pt>
    <dgm:pt modelId="{145EE373-FF06-4061-BEE3-AB5E0DA3474D}">
      <dgm:prSet phldrT="[Metin]"/>
      <dgm:spPr/>
      <dgm:t>
        <a:bodyPr/>
        <a:lstStyle/>
        <a:p>
          <a:pPr algn="l"/>
          <a:r>
            <a:rPr lang="tr-TR" dirty="0">
              <a:solidFill>
                <a:sysClr val="windowText" lastClr="000000"/>
              </a:solidFill>
            </a:rPr>
            <a:t>4- Pazarlama Karması Strateji ve Taktiklerinin Seçilmesi</a:t>
          </a:r>
        </a:p>
      </dgm:t>
    </dgm:pt>
    <dgm:pt modelId="{4489FC78-6100-4A33-930A-BED62DB4282D}" type="parTrans" cxnId="{972BAFFF-59A5-49FC-A069-11E414948817}">
      <dgm:prSet/>
      <dgm:spPr/>
      <dgm:t>
        <a:bodyPr/>
        <a:lstStyle/>
        <a:p>
          <a:pPr algn="l"/>
          <a:endParaRPr lang="tr-TR">
            <a:solidFill>
              <a:sysClr val="windowText" lastClr="000000"/>
            </a:solidFill>
          </a:endParaRPr>
        </a:p>
      </dgm:t>
    </dgm:pt>
    <dgm:pt modelId="{6110C57F-E1B2-4FF4-B390-B6703AE40154}" type="sibTrans" cxnId="{972BAFFF-59A5-49FC-A069-11E414948817}">
      <dgm:prSet/>
      <dgm:spPr/>
      <dgm:t>
        <a:bodyPr/>
        <a:lstStyle/>
        <a:p>
          <a:pPr algn="l"/>
          <a:endParaRPr lang="tr-TR">
            <a:solidFill>
              <a:sysClr val="windowText" lastClr="000000"/>
            </a:solidFill>
          </a:endParaRPr>
        </a:p>
      </dgm:t>
    </dgm:pt>
    <dgm:pt modelId="{BB68E79A-680B-4F21-A34F-BEF8EB80023D}">
      <dgm:prSet phldrT="[Metin]"/>
      <dgm:spPr/>
      <dgm:t>
        <a:bodyPr/>
        <a:lstStyle/>
        <a:p>
          <a:pPr algn="l"/>
          <a:r>
            <a:rPr lang="tr-TR" dirty="0">
              <a:solidFill>
                <a:sysClr val="windowText" lastClr="000000"/>
              </a:solidFill>
            </a:rPr>
            <a:t>Yıllık pazarlama faaliyetlerimize çalışma ve uygulama rehberi</a:t>
          </a:r>
        </a:p>
      </dgm:t>
    </dgm:pt>
    <dgm:pt modelId="{DCEBD8EE-D6B9-426D-A610-0D0418D2D643}" type="parTrans" cxnId="{0EF8631E-81A9-4142-9467-F80878CFF899}">
      <dgm:prSet/>
      <dgm:spPr/>
      <dgm:t>
        <a:bodyPr/>
        <a:lstStyle/>
        <a:p>
          <a:pPr algn="l"/>
          <a:endParaRPr lang="tr-TR">
            <a:solidFill>
              <a:sysClr val="windowText" lastClr="000000"/>
            </a:solidFill>
          </a:endParaRPr>
        </a:p>
      </dgm:t>
    </dgm:pt>
    <dgm:pt modelId="{461BCAAA-29D8-4B09-85B3-47C23E8BC8CB}" type="sibTrans" cxnId="{0EF8631E-81A9-4142-9467-F80878CFF899}">
      <dgm:prSet/>
      <dgm:spPr/>
      <dgm:t>
        <a:bodyPr/>
        <a:lstStyle/>
        <a:p>
          <a:pPr algn="l"/>
          <a:endParaRPr lang="tr-TR">
            <a:solidFill>
              <a:sysClr val="windowText" lastClr="000000"/>
            </a:solidFill>
          </a:endParaRPr>
        </a:p>
      </dgm:t>
    </dgm:pt>
    <dgm:pt modelId="{D1D43351-405F-4CBB-ABFA-6EC886ED03F1}">
      <dgm:prSet phldrT="[Metin]"/>
      <dgm:spPr/>
      <dgm:t>
        <a:bodyPr/>
        <a:lstStyle/>
        <a:p>
          <a:pPr algn="l"/>
          <a:r>
            <a:rPr lang="tr-TR" dirty="0">
              <a:solidFill>
                <a:sysClr val="windowText" lastClr="000000"/>
              </a:solidFill>
            </a:rPr>
            <a:t>5- Yıllık Pazarlama Planının Hazırlanması</a:t>
          </a:r>
        </a:p>
      </dgm:t>
    </dgm:pt>
    <dgm:pt modelId="{C70D0BFF-A43E-4282-BAF2-FC1834F0F487}" type="parTrans" cxnId="{BC601F07-5816-4B98-BCD3-E06B86DEB5BB}">
      <dgm:prSet/>
      <dgm:spPr/>
      <dgm:t>
        <a:bodyPr/>
        <a:lstStyle/>
        <a:p>
          <a:pPr algn="l"/>
          <a:endParaRPr lang="tr-TR">
            <a:solidFill>
              <a:sysClr val="windowText" lastClr="000000"/>
            </a:solidFill>
          </a:endParaRPr>
        </a:p>
      </dgm:t>
    </dgm:pt>
    <dgm:pt modelId="{A66FE750-AAA4-4CCF-B119-C907555D24A1}" type="sibTrans" cxnId="{BC601F07-5816-4B98-BCD3-E06B86DEB5BB}">
      <dgm:prSet/>
      <dgm:spPr/>
      <dgm:t>
        <a:bodyPr/>
        <a:lstStyle/>
        <a:p>
          <a:pPr algn="l"/>
          <a:endParaRPr lang="tr-TR">
            <a:solidFill>
              <a:sysClr val="windowText" lastClr="000000"/>
            </a:solidFill>
          </a:endParaRPr>
        </a:p>
      </dgm:t>
    </dgm:pt>
    <dgm:pt modelId="{93C7D11D-CFBB-411F-8673-5E6EB94E18FE}">
      <dgm:prSet phldrT="[Metin]"/>
      <dgm:spPr/>
      <dgm:t>
        <a:bodyPr/>
        <a:lstStyle/>
        <a:p>
          <a:pPr algn="l"/>
          <a:r>
            <a:rPr lang="tr-TR" dirty="0">
              <a:solidFill>
                <a:sysClr val="windowText" lastClr="000000"/>
              </a:solidFill>
            </a:rPr>
            <a:t> Nasıl yapıyoruz?</a:t>
          </a:r>
        </a:p>
      </dgm:t>
    </dgm:pt>
    <dgm:pt modelId="{E8456065-83C5-4ADB-80F3-155ECB13CAEA}" type="parTrans" cxnId="{5F8B7295-59F6-49E6-80F0-CDC40F0B194C}">
      <dgm:prSet/>
      <dgm:spPr/>
      <dgm:t>
        <a:bodyPr/>
        <a:lstStyle/>
        <a:p>
          <a:pPr algn="l"/>
          <a:endParaRPr lang="tr-TR">
            <a:solidFill>
              <a:sysClr val="windowText" lastClr="000000"/>
            </a:solidFill>
          </a:endParaRPr>
        </a:p>
      </dgm:t>
    </dgm:pt>
    <dgm:pt modelId="{E1554E4A-A4CC-45EF-876F-EB71D1DD0CFB}" type="sibTrans" cxnId="{5F8B7295-59F6-49E6-80F0-CDC40F0B194C}">
      <dgm:prSet/>
      <dgm:spPr/>
      <dgm:t>
        <a:bodyPr/>
        <a:lstStyle/>
        <a:p>
          <a:pPr algn="l"/>
          <a:endParaRPr lang="tr-TR">
            <a:solidFill>
              <a:sysClr val="windowText" lastClr="000000"/>
            </a:solidFill>
          </a:endParaRPr>
        </a:p>
      </dgm:t>
    </dgm:pt>
    <dgm:pt modelId="{FB7CCF3D-01DF-44FA-B05C-FF9941104F3C}">
      <dgm:prSet phldrT="[Metin]"/>
      <dgm:spPr/>
      <dgm:t>
        <a:bodyPr/>
        <a:lstStyle/>
        <a:p>
          <a:pPr algn="l"/>
          <a:r>
            <a:rPr lang="tr-TR" dirty="0">
              <a:solidFill>
                <a:sysClr val="windowText" lastClr="000000"/>
              </a:solidFill>
            </a:rPr>
            <a:t> Fiili sonuçlar hedeflediğimiz amaçlar mıdır?</a:t>
          </a:r>
        </a:p>
      </dgm:t>
    </dgm:pt>
    <dgm:pt modelId="{21023A82-EC1E-47AD-A74B-3705F87F8188}" type="parTrans" cxnId="{79C68C76-11E6-402F-8A73-02ABBAA831B5}">
      <dgm:prSet/>
      <dgm:spPr/>
      <dgm:t>
        <a:bodyPr/>
        <a:lstStyle/>
        <a:p>
          <a:pPr algn="l"/>
          <a:endParaRPr lang="tr-TR">
            <a:solidFill>
              <a:sysClr val="windowText" lastClr="000000"/>
            </a:solidFill>
          </a:endParaRPr>
        </a:p>
      </dgm:t>
    </dgm:pt>
    <dgm:pt modelId="{6AD9018B-DA92-4B82-BD6B-DE7468CDB073}" type="sibTrans" cxnId="{79C68C76-11E6-402F-8A73-02ABBAA831B5}">
      <dgm:prSet/>
      <dgm:spPr/>
      <dgm:t>
        <a:bodyPr/>
        <a:lstStyle/>
        <a:p>
          <a:pPr algn="l"/>
          <a:endParaRPr lang="tr-TR">
            <a:solidFill>
              <a:sysClr val="windowText" lastClr="000000"/>
            </a:solidFill>
          </a:endParaRPr>
        </a:p>
      </dgm:t>
    </dgm:pt>
    <dgm:pt modelId="{1B3FF1B3-0105-4296-9DE3-D8FE843F02E4}">
      <dgm:prSet phldrT="[Metin]"/>
      <dgm:spPr/>
      <dgm:t>
        <a:bodyPr/>
        <a:lstStyle/>
        <a:p>
          <a:pPr algn="l"/>
          <a:r>
            <a:rPr lang="tr-TR" dirty="0">
              <a:solidFill>
                <a:sysClr val="windowText" lastClr="000000"/>
              </a:solidFill>
            </a:rPr>
            <a:t>6- Uygulama ve Kontrol</a:t>
          </a:r>
        </a:p>
      </dgm:t>
    </dgm:pt>
    <dgm:pt modelId="{46FDC24A-09D1-4365-A95A-3E02F08C7559}" type="parTrans" cxnId="{50F11392-CA81-403F-B613-6D5759603E33}">
      <dgm:prSet/>
      <dgm:spPr/>
      <dgm:t>
        <a:bodyPr/>
        <a:lstStyle/>
        <a:p>
          <a:pPr algn="l"/>
          <a:endParaRPr lang="tr-TR">
            <a:solidFill>
              <a:sysClr val="windowText" lastClr="000000"/>
            </a:solidFill>
          </a:endParaRPr>
        </a:p>
      </dgm:t>
    </dgm:pt>
    <dgm:pt modelId="{54C757D7-0345-4925-882E-1C1A9B2982FB}" type="sibTrans" cxnId="{50F11392-CA81-403F-B613-6D5759603E33}">
      <dgm:prSet/>
      <dgm:spPr/>
      <dgm:t>
        <a:bodyPr/>
        <a:lstStyle/>
        <a:p>
          <a:pPr algn="l"/>
          <a:endParaRPr lang="tr-TR">
            <a:solidFill>
              <a:sysClr val="windowText" lastClr="000000"/>
            </a:solidFill>
          </a:endParaRPr>
        </a:p>
      </dgm:t>
    </dgm:pt>
    <dgm:pt modelId="{455DE3E4-A99E-40A7-BC67-CA2E3F4F1E89}" type="pres">
      <dgm:prSet presAssocID="{F0AE0522-E640-41F0-B8EC-22146E0E777E}" presName="Name0" presStyleCnt="0">
        <dgm:presLayoutVars>
          <dgm:dir/>
          <dgm:animLvl val="lvl"/>
          <dgm:resizeHandles val="exact"/>
        </dgm:presLayoutVars>
      </dgm:prSet>
      <dgm:spPr/>
      <dgm:t>
        <a:bodyPr/>
        <a:lstStyle/>
        <a:p>
          <a:endParaRPr lang="tr-TR"/>
        </a:p>
      </dgm:t>
    </dgm:pt>
    <dgm:pt modelId="{B7368E74-722B-43CC-AC56-BA7847EC74A0}" type="pres">
      <dgm:prSet presAssocID="{EB877036-17D0-499A-A191-72C9DD151DF3}" presName="linNode" presStyleCnt="0"/>
      <dgm:spPr/>
    </dgm:pt>
    <dgm:pt modelId="{761293B4-BB63-48CE-9867-23F6F8F71E44}" type="pres">
      <dgm:prSet presAssocID="{EB877036-17D0-499A-A191-72C9DD151DF3}" presName="parentText" presStyleLbl="node1" presStyleIdx="0" presStyleCnt="6">
        <dgm:presLayoutVars>
          <dgm:chMax val="1"/>
          <dgm:bulletEnabled val="1"/>
        </dgm:presLayoutVars>
      </dgm:prSet>
      <dgm:spPr/>
      <dgm:t>
        <a:bodyPr/>
        <a:lstStyle/>
        <a:p>
          <a:endParaRPr lang="tr-TR"/>
        </a:p>
      </dgm:t>
    </dgm:pt>
    <dgm:pt modelId="{9CA2B41B-4312-4773-B5E0-C441D3FA2AC6}" type="pres">
      <dgm:prSet presAssocID="{EB877036-17D0-499A-A191-72C9DD151DF3}" presName="descendantText" presStyleLbl="alignAccFollowNode1" presStyleIdx="0" presStyleCnt="5">
        <dgm:presLayoutVars>
          <dgm:bulletEnabled val="1"/>
        </dgm:presLayoutVars>
      </dgm:prSet>
      <dgm:spPr/>
      <dgm:t>
        <a:bodyPr/>
        <a:lstStyle/>
        <a:p>
          <a:endParaRPr lang="tr-TR"/>
        </a:p>
      </dgm:t>
    </dgm:pt>
    <dgm:pt modelId="{5C8787F3-92A1-43F4-983C-18B5085732C7}" type="pres">
      <dgm:prSet presAssocID="{F99EAC4F-079A-4694-8971-6F5F8E73A5F0}" presName="sp" presStyleCnt="0"/>
      <dgm:spPr/>
    </dgm:pt>
    <dgm:pt modelId="{3625DF62-6756-4785-ABC7-B979218F2E7B}" type="pres">
      <dgm:prSet presAssocID="{7EF21164-1FBA-4BC9-91C1-44537F7D4EA2}" presName="linNode" presStyleCnt="0"/>
      <dgm:spPr/>
    </dgm:pt>
    <dgm:pt modelId="{9002A58E-B974-4D05-9AF1-3231D21D04C3}" type="pres">
      <dgm:prSet presAssocID="{7EF21164-1FBA-4BC9-91C1-44537F7D4EA2}" presName="parentText" presStyleLbl="node1" presStyleIdx="1" presStyleCnt="6">
        <dgm:presLayoutVars>
          <dgm:chMax val="1"/>
          <dgm:bulletEnabled val="1"/>
        </dgm:presLayoutVars>
      </dgm:prSet>
      <dgm:spPr/>
      <dgm:t>
        <a:bodyPr/>
        <a:lstStyle/>
        <a:p>
          <a:endParaRPr lang="tr-TR"/>
        </a:p>
      </dgm:t>
    </dgm:pt>
    <dgm:pt modelId="{C0D1A32D-2121-4C6C-A6FB-D7718A287CE6}" type="pres">
      <dgm:prSet presAssocID="{7EF21164-1FBA-4BC9-91C1-44537F7D4EA2}" presName="descendantText" presStyleLbl="alignAccFollowNode1" presStyleIdx="1" presStyleCnt="5">
        <dgm:presLayoutVars>
          <dgm:bulletEnabled val="1"/>
        </dgm:presLayoutVars>
      </dgm:prSet>
      <dgm:spPr/>
      <dgm:t>
        <a:bodyPr/>
        <a:lstStyle/>
        <a:p>
          <a:endParaRPr lang="tr-TR"/>
        </a:p>
      </dgm:t>
    </dgm:pt>
    <dgm:pt modelId="{07EFB15C-AF4B-4CF7-A7E1-385322009FFC}" type="pres">
      <dgm:prSet presAssocID="{EE86D203-29B7-4920-A987-5B2CBC216168}" presName="sp" presStyleCnt="0"/>
      <dgm:spPr/>
    </dgm:pt>
    <dgm:pt modelId="{44C6FB2F-41DC-4054-81EA-DA7F29029D13}" type="pres">
      <dgm:prSet presAssocID="{DC5F7249-DDF4-4149-B889-E5FCD88F8C88}" presName="linNode" presStyleCnt="0"/>
      <dgm:spPr/>
    </dgm:pt>
    <dgm:pt modelId="{3280EC7F-D70A-42BE-88BA-3385719D536C}" type="pres">
      <dgm:prSet presAssocID="{DC5F7249-DDF4-4149-B889-E5FCD88F8C88}" presName="parentText" presStyleLbl="node1" presStyleIdx="2" presStyleCnt="6">
        <dgm:presLayoutVars>
          <dgm:chMax val="1"/>
          <dgm:bulletEnabled val="1"/>
        </dgm:presLayoutVars>
      </dgm:prSet>
      <dgm:spPr/>
      <dgm:t>
        <a:bodyPr/>
        <a:lstStyle/>
        <a:p>
          <a:endParaRPr lang="tr-TR"/>
        </a:p>
      </dgm:t>
    </dgm:pt>
    <dgm:pt modelId="{178FE02A-FCBD-4B70-B679-2ADE43B77185}" type="pres">
      <dgm:prSet presAssocID="{DC5F7249-DDF4-4149-B889-E5FCD88F8C88}" presName="descendantText" presStyleLbl="alignAccFollowNode1" presStyleIdx="2" presStyleCnt="5">
        <dgm:presLayoutVars>
          <dgm:bulletEnabled val="1"/>
        </dgm:presLayoutVars>
      </dgm:prSet>
      <dgm:spPr/>
      <dgm:t>
        <a:bodyPr/>
        <a:lstStyle/>
        <a:p>
          <a:endParaRPr lang="tr-TR"/>
        </a:p>
      </dgm:t>
    </dgm:pt>
    <dgm:pt modelId="{219B9128-9D52-4F89-BBD1-EAAF33CF4957}" type="pres">
      <dgm:prSet presAssocID="{62F085C6-D747-4E11-9BC3-7CB1E8D73E8B}" presName="sp" presStyleCnt="0"/>
      <dgm:spPr/>
    </dgm:pt>
    <dgm:pt modelId="{B20ED1C1-381C-4048-8C9D-01308AA5C7C7}" type="pres">
      <dgm:prSet presAssocID="{145EE373-FF06-4061-BEE3-AB5E0DA3474D}" presName="linNode" presStyleCnt="0"/>
      <dgm:spPr/>
    </dgm:pt>
    <dgm:pt modelId="{E7ECB93B-50C5-4A39-BCC6-1FB48381F38F}" type="pres">
      <dgm:prSet presAssocID="{145EE373-FF06-4061-BEE3-AB5E0DA3474D}" presName="parentText" presStyleLbl="node1" presStyleIdx="3" presStyleCnt="6">
        <dgm:presLayoutVars>
          <dgm:chMax val="1"/>
          <dgm:bulletEnabled val="1"/>
        </dgm:presLayoutVars>
      </dgm:prSet>
      <dgm:spPr/>
      <dgm:t>
        <a:bodyPr/>
        <a:lstStyle/>
        <a:p>
          <a:endParaRPr lang="tr-TR"/>
        </a:p>
      </dgm:t>
    </dgm:pt>
    <dgm:pt modelId="{1E280999-E593-44C3-B511-E195A684383B}" type="pres">
      <dgm:prSet presAssocID="{145EE373-FF06-4061-BEE3-AB5E0DA3474D}" presName="descendantText" presStyleLbl="alignAccFollowNode1" presStyleIdx="3" presStyleCnt="5">
        <dgm:presLayoutVars>
          <dgm:bulletEnabled val="1"/>
        </dgm:presLayoutVars>
      </dgm:prSet>
      <dgm:spPr/>
      <dgm:t>
        <a:bodyPr/>
        <a:lstStyle/>
        <a:p>
          <a:endParaRPr lang="tr-TR"/>
        </a:p>
      </dgm:t>
    </dgm:pt>
    <dgm:pt modelId="{BD5B72D6-2022-4EFD-9388-DF3EDC722AB6}" type="pres">
      <dgm:prSet presAssocID="{6110C57F-E1B2-4FF4-B390-B6703AE40154}" presName="sp" presStyleCnt="0"/>
      <dgm:spPr/>
    </dgm:pt>
    <dgm:pt modelId="{96456EA7-EC06-437C-8171-E9123FE50D23}" type="pres">
      <dgm:prSet presAssocID="{D1D43351-405F-4CBB-ABFA-6EC886ED03F1}" presName="linNode" presStyleCnt="0"/>
      <dgm:spPr/>
    </dgm:pt>
    <dgm:pt modelId="{93E440BB-096A-4BD0-BD5F-D86F436AAA5B}" type="pres">
      <dgm:prSet presAssocID="{D1D43351-405F-4CBB-ABFA-6EC886ED03F1}" presName="parentText" presStyleLbl="node1" presStyleIdx="4" presStyleCnt="6">
        <dgm:presLayoutVars>
          <dgm:chMax val="1"/>
          <dgm:bulletEnabled val="1"/>
        </dgm:presLayoutVars>
      </dgm:prSet>
      <dgm:spPr/>
      <dgm:t>
        <a:bodyPr/>
        <a:lstStyle/>
        <a:p>
          <a:endParaRPr lang="tr-TR"/>
        </a:p>
      </dgm:t>
    </dgm:pt>
    <dgm:pt modelId="{32D768DE-06F0-4CFE-AA93-A2E6F5DF14A9}" type="pres">
      <dgm:prSet presAssocID="{D1D43351-405F-4CBB-ABFA-6EC886ED03F1}" presName="descendantText" presStyleLbl="alignAccFollowNode1" presStyleIdx="4" presStyleCnt="5">
        <dgm:presLayoutVars>
          <dgm:bulletEnabled val="1"/>
        </dgm:presLayoutVars>
      </dgm:prSet>
      <dgm:spPr/>
      <dgm:t>
        <a:bodyPr/>
        <a:lstStyle/>
        <a:p>
          <a:endParaRPr lang="tr-TR"/>
        </a:p>
      </dgm:t>
    </dgm:pt>
    <dgm:pt modelId="{844C39DF-A0AC-4A8F-A7A9-AF5F0CA9784F}" type="pres">
      <dgm:prSet presAssocID="{A66FE750-AAA4-4CCF-B119-C907555D24A1}" presName="sp" presStyleCnt="0"/>
      <dgm:spPr/>
    </dgm:pt>
    <dgm:pt modelId="{6C4C9F01-4EEB-4307-85D8-3C3E451A0547}" type="pres">
      <dgm:prSet presAssocID="{1B3FF1B3-0105-4296-9DE3-D8FE843F02E4}" presName="linNode" presStyleCnt="0"/>
      <dgm:spPr/>
    </dgm:pt>
    <dgm:pt modelId="{93864665-3CA0-4F8F-88DB-3388A91165AD}" type="pres">
      <dgm:prSet presAssocID="{1B3FF1B3-0105-4296-9DE3-D8FE843F02E4}" presName="parentText" presStyleLbl="node1" presStyleIdx="5" presStyleCnt="6" custScaleX="179090">
        <dgm:presLayoutVars>
          <dgm:chMax val="1"/>
          <dgm:bulletEnabled val="1"/>
        </dgm:presLayoutVars>
      </dgm:prSet>
      <dgm:spPr/>
      <dgm:t>
        <a:bodyPr/>
        <a:lstStyle/>
        <a:p>
          <a:endParaRPr lang="tr-TR"/>
        </a:p>
      </dgm:t>
    </dgm:pt>
  </dgm:ptLst>
  <dgm:cxnLst>
    <dgm:cxn modelId="{27AC3964-CE15-4930-9115-6B7D4577A299}" srcId="{7EF21164-1FBA-4BC9-91C1-44537F7D4EA2}" destId="{7EFEA171-852D-422D-9E42-4270B7405BEB}" srcOrd="1" destOrd="0" parTransId="{C2255144-3CE9-4D9A-AE26-B94A53AF5F1F}" sibTransId="{0AEC5D5A-9ABD-4DEA-8557-A2B75074C2BC}"/>
    <dgm:cxn modelId="{50F11392-CA81-403F-B613-6D5759603E33}" srcId="{F0AE0522-E640-41F0-B8EC-22146E0E777E}" destId="{1B3FF1B3-0105-4296-9DE3-D8FE843F02E4}" srcOrd="5" destOrd="0" parTransId="{46FDC24A-09D1-4365-A95A-3E02F08C7559}" sibTransId="{54C757D7-0345-4925-882E-1C1A9B2982FB}"/>
    <dgm:cxn modelId="{8B9759A4-29D0-4C90-B0B8-B8DF3801361B}" srcId="{F0AE0522-E640-41F0-B8EC-22146E0E777E}" destId="{DC5F7249-DDF4-4149-B889-E5FCD88F8C88}" srcOrd="2" destOrd="0" parTransId="{C0DF39FE-7901-436D-9401-23F74ADDD90A}" sibTransId="{62F085C6-D747-4E11-9BC3-7CB1E8D73E8B}"/>
    <dgm:cxn modelId="{DE8B5B81-59DE-4CC7-AE7D-64CD9EAA95AB}" srcId="{EB877036-17D0-499A-A191-72C9DD151DF3}" destId="{53EB69DB-5AF3-4051-A726-7C255200D5DA}" srcOrd="0" destOrd="0" parTransId="{53B3C5A2-6531-42F5-A4D9-F6B244A89B8A}" sibTransId="{542E391B-8B9F-453B-94CC-A63BE4BC3000}"/>
    <dgm:cxn modelId="{22525996-4ADF-405B-B843-4CBF4286CDA9}" type="presOf" srcId="{DC5F7249-DDF4-4149-B889-E5FCD88F8C88}" destId="{3280EC7F-D70A-42BE-88BA-3385719D536C}" srcOrd="0" destOrd="0" presId="urn:microsoft.com/office/officeart/2005/8/layout/vList5"/>
    <dgm:cxn modelId="{387C26E9-6236-4234-AF67-8CEE528A6FE1}" type="presOf" srcId="{D1D43351-405F-4CBB-ABFA-6EC886ED03F1}" destId="{93E440BB-096A-4BD0-BD5F-D86F436AAA5B}" srcOrd="0" destOrd="0" presId="urn:microsoft.com/office/officeart/2005/8/layout/vList5"/>
    <dgm:cxn modelId="{0EF8631E-81A9-4142-9467-F80878CFF899}" srcId="{145EE373-FF06-4061-BEE3-AB5E0DA3474D}" destId="{BB68E79A-680B-4F21-A34F-BEF8EB80023D}" srcOrd="0" destOrd="0" parTransId="{DCEBD8EE-D6B9-426D-A610-0D0418D2D643}" sibTransId="{461BCAAA-29D8-4B09-85B3-47C23E8BC8CB}"/>
    <dgm:cxn modelId="{882CBEAA-BC62-44B5-B437-E5D6B1108C20}" type="presOf" srcId="{7EF21164-1FBA-4BC9-91C1-44537F7D4EA2}" destId="{9002A58E-B974-4D05-9AF1-3231D21D04C3}" srcOrd="0" destOrd="0" presId="urn:microsoft.com/office/officeart/2005/8/layout/vList5"/>
    <dgm:cxn modelId="{8446D694-6E08-424A-A36C-305CB5E0D4A0}" type="presOf" srcId="{D55E2AA4-8E83-4A12-81C3-CA4CCFE43893}" destId="{C0D1A32D-2121-4C6C-A6FB-D7718A287CE6}" srcOrd="0" destOrd="0" presId="urn:microsoft.com/office/officeart/2005/8/layout/vList5"/>
    <dgm:cxn modelId="{BC601F07-5816-4B98-BCD3-E06B86DEB5BB}" srcId="{F0AE0522-E640-41F0-B8EC-22146E0E777E}" destId="{D1D43351-405F-4CBB-ABFA-6EC886ED03F1}" srcOrd="4" destOrd="0" parTransId="{C70D0BFF-A43E-4282-BAF2-FC1834F0F487}" sibTransId="{A66FE750-AAA4-4CCF-B119-C907555D24A1}"/>
    <dgm:cxn modelId="{8CA3D05C-E9CB-431B-BF92-94F5695DAEC8}" type="presOf" srcId="{93C7D11D-CFBB-411F-8673-5E6EB94E18FE}" destId="{32D768DE-06F0-4CFE-AA93-A2E6F5DF14A9}" srcOrd="0" destOrd="0" presId="urn:microsoft.com/office/officeart/2005/8/layout/vList5"/>
    <dgm:cxn modelId="{8AE056EB-3D24-4C4A-8E38-4BF5CF108D84}" type="presOf" srcId="{EB877036-17D0-499A-A191-72C9DD151DF3}" destId="{761293B4-BB63-48CE-9867-23F6F8F71E44}" srcOrd="0" destOrd="0" presId="urn:microsoft.com/office/officeart/2005/8/layout/vList5"/>
    <dgm:cxn modelId="{5F8B7295-59F6-49E6-80F0-CDC40F0B194C}" srcId="{D1D43351-405F-4CBB-ABFA-6EC886ED03F1}" destId="{93C7D11D-CFBB-411F-8673-5E6EB94E18FE}" srcOrd="0" destOrd="0" parTransId="{E8456065-83C5-4ADB-80F3-155ECB13CAEA}" sibTransId="{E1554E4A-A4CC-45EF-876F-EB71D1DD0CFB}"/>
    <dgm:cxn modelId="{79C68C76-11E6-402F-8A73-02ABBAA831B5}" srcId="{D1D43351-405F-4CBB-ABFA-6EC886ED03F1}" destId="{FB7CCF3D-01DF-44FA-B05C-FF9941104F3C}" srcOrd="1" destOrd="0" parTransId="{21023A82-EC1E-47AD-A74B-3705F87F8188}" sibTransId="{6AD9018B-DA92-4B82-BD6B-DE7468CDB073}"/>
    <dgm:cxn modelId="{735F41ED-7652-4667-BFEF-DC224416D78C}" type="presOf" srcId="{FB7CCF3D-01DF-44FA-B05C-FF9941104F3C}" destId="{32D768DE-06F0-4CFE-AA93-A2E6F5DF14A9}" srcOrd="0" destOrd="1" presId="urn:microsoft.com/office/officeart/2005/8/layout/vList5"/>
    <dgm:cxn modelId="{4F530C60-F280-4C99-A305-A8E2C5A8A5E0}" srcId="{F0AE0522-E640-41F0-B8EC-22146E0E777E}" destId="{EB877036-17D0-499A-A191-72C9DD151DF3}" srcOrd="0" destOrd="0" parTransId="{B611D919-8DA2-4219-A915-45CA33143FE2}" sibTransId="{F99EAC4F-079A-4694-8971-6F5F8E73A5F0}"/>
    <dgm:cxn modelId="{979958FD-F44B-42DC-AE24-D294E6AA7FAD}" type="presOf" srcId="{7EFEA171-852D-422D-9E42-4270B7405BEB}" destId="{C0D1A32D-2121-4C6C-A6FB-D7718A287CE6}" srcOrd="0" destOrd="1" presId="urn:microsoft.com/office/officeart/2005/8/layout/vList5"/>
    <dgm:cxn modelId="{3EDDCCE1-2DB7-466A-9BD8-6B2064011BDF}" type="presOf" srcId="{145EE373-FF06-4061-BEE3-AB5E0DA3474D}" destId="{E7ECB93B-50C5-4A39-BCC6-1FB48381F38F}" srcOrd="0" destOrd="0" presId="urn:microsoft.com/office/officeart/2005/8/layout/vList5"/>
    <dgm:cxn modelId="{ABDFA7B0-318D-4A5A-8550-7E44C1B480CE}" srcId="{F0AE0522-E640-41F0-B8EC-22146E0E777E}" destId="{7EF21164-1FBA-4BC9-91C1-44537F7D4EA2}" srcOrd="1" destOrd="0" parTransId="{86334C93-231E-48F1-B47D-4054CF0570F4}" sibTransId="{EE86D203-29B7-4920-A987-5B2CBC216168}"/>
    <dgm:cxn modelId="{972BAFFF-59A5-49FC-A069-11E414948817}" srcId="{F0AE0522-E640-41F0-B8EC-22146E0E777E}" destId="{145EE373-FF06-4061-BEE3-AB5E0DA3474D}" srcOrd="3" destOrd="0" parTransId="{4489FC78-6100-4A33-930A-BED62DB4282D}" sibTransId="{6110C57F-E1B2-4FF4-B390-B6703AE40154}"/>
    <dgm:cxn modelId="{CCF519BC-6C7B-4472-ACC6-374B28C46902}" type="presOf" srcId="{F0AE0522-E640-41F0-B8EC-22146E0E777E}" destId="{455DE3E4-A99E-40A7-BC67-CA2E3F4F1E89}" srcOrd="0" destOrd="0" presId="urn:microsoft.com/office/officeart/2005/8/layout/vList5"/>
    <dgm:cxn modelId="{F032EC78-38BF-40BC-843E-AB73CDBB87A2}" srcId="{EB877036-17D0-499A-A191-72C9DD151DF3}" destId="{04DF9FD0-51D2-49ED-A15A-E3A869037F77}" srcOrd="1" destOrd="0" parTransId="{A7B180EC-37A6-487E-B93D-6D904131B967}" sibTransId="{92360B3F-10ED-439C-9349-49A3262CF4DB}"/>
    <dgm:cxn modelId="{7B024ED4-BA14-42A5-B27F-B204CAAF970D}" srcId="{DC5F7249-DDF4-4149-B889-E5FCD88F8C88}" destId="{82E2288F-B8F4-41CF-81ED-B55A83B898A5}" srcOrd="0" destOrd="0" parTransId="{64E3A9E5-3DBD-40F9-90C1-5423314AC6B0}" sibTransId="{6FF8FB62-F140-4774-9EC7-A705EF2A4FA4}"/>
    <dgm:cxn modelId="{0EAF59DF-7675-4366-A51B-FAFD09530860}" type="presOf" srcId="{53EB69DB-5AF3-4051-A726-7C255200D5DA}" destId="{9CA2B41B-4312-4773-B5E0-C441D3FA2AC6}" srcOrd="0" destOrd="0" presId="urn:microsoft.com/office/officeart/2005/8/layout/vList5"/>
    <dgm:cxn modelId="{18A72801-4F18-488B-A295-5C79B830D557}" type="presOf" srcId="{82E2288F-B8F4-41CF-81ED-B55A83B898A5}" destId="{178FE02A-FCBD-4B70-B679-2ADE43B77185}" srcOrd="0" destOrd="0" presId="urn:microsoft.com/office/officeart/2005/8/layout/vList5"/>
    <dgm:cxn modelId="{EC5E0CCD-0037-45C4-8135-3A86D5C0148E}" srcId="{7EF21164-1FBA-4BC9-91C1-44537F7D4EA2}" destId="{D55E2AA4-8E83-4A12-81C3-CA4CCFE43893}" srcOrd="0" destOrd="0" parTransId="{63AE88BC-EA52-4F12-9427-D3107326C7D0}" sibTransId="{38E7E325-4562-4194-9695-800803A14183}"/>
    <dgm:cxn modelId="{ED0F76A0-F289-414D-A28D-642F2A4CF8E6}" type="presOf" srcId="{1B3FF1B3-0105-4296-9DE3-D8FE843F02E4}" destId="{93864665-3CA0-4F8F-88DB-3388A91165AD}" srcOrd="0" destOrd="0" presId="urn:microsoft.com/office/officeart/2005/8/layout/vList5"/>
    <dgm:cxn modelId="{3B95157D-0EEF-4A62-91ED-ECEC691401B4}" type="presOf" srcId="{BB68E79A-680B-4F21-A34F-BEF8EB80023D}" destId="{1E280999-E593-44C3-B511-E195A684383B}" srcOrd="0" destOrd="0" presId="urn:microsoft.com/office/officeart/2005/8/layout/vList5"/>
    <dgm:cxn modelId="{D2A5C8A6-022E-46DA-9039-45D42EB3E4B6}" type="presOf" srcId="{04DF9FD0-51D2-49ED-A15A-E3A869037F77}" destId="{9CA2B41B-4312-4773-B5E0-C441D3FA2AC6}" srcOrd="0" destOrd="1" presId="urn:microsoft.com/office/officeart/2005/8/layout/vList5"/>
    <dgm:cxn modelId="{327CF754-4818-470A-8B5F-9F6762AFFE2B}" type="presParOf" srcId="{455DE3E4-A99E-40A7-BC67-CA2E3F4F1E89}" destId="{B7368E74-722B-43CC-AC56-BA7847EC74A0}" srcOrd="0" destOrd="0" presId="urn:microsoft.com/office/officeart/2005/8/layout/vList5"/>
    <dgm:cxn modelId="{1C0D924E-985F-4E78-85B1-80FB7497DB40}" type="presParOf" srcId="{B7368E74-722B-43CC-AC56-BA7847EC74A0}" destId="{761293B4-BB63-48CE-9867-23F6F8F71E44}" srcOrd="0" destOrd="0" presId="urn:microsoft.com/office/officeart/2005/8/layout/vList5"/>
    <dgm:cxn modelId="{3648CEED-8FB7-4310-92CB-CD1359EF1E69}" type="presParOf" srcId="{B7368E74-722B-43CC-AC56-BA7847EC74A0}" destId="{9CA2B41B-4312-4773-B5E0-C441D3FA2AC6}" srcOrd="1" destOrd="0" presId="urn:microsoft.com/office/officeart/2005/8/layout/vList5"/>
    <dgm:cxn modelId="{77AD46B8-53E8-499F-8476-861F7FEA69D7}" type="presParOf" srcId="{455DE3E4-A99E-40A7-BC67-CA2E3F4F1E89}" destId="{5C8787F3-92A1-43F4-983C-18B5085732C7}" srcOrd="1" destOrd="0" presId="urn:microsoft.com/office/officeart/2005/8/layout/vList5"/>
    <dgm:cxn modelId="{91047101-5D79-47F3-B3BF-1DDD44B55049}" type="presParOf" srcId="{455DE3E4-A99E-40A7-BC67-CA2E3F4F1E89}" destId="{3625DF62-6756-4785-ABC7-B979218F2E7B}" srcOrd="2" destOrd="0" presId="urn:microsoft.com/office/officeart/2005/8/layout/vList5"/>
    <dgm:cxn modelId="{06ABB1EC-CE5A-48DF-8315-77405B062CEA}" type="presParOf" srcId="{3625DF62-6756-4785-ABC7-B979218F2E7B}" destId="{9002A58E-B974-4D05-9AF1-3231D21D04C3}" srcOrd="0" destOrd="0" presId="urn:microsoft.com/office/officeart/2005/8/layout/vList5"/>
    <dgm:cxn modelId="{9E4A52C6-D717-4596-B78B-DDD4F19DFBAD}" type="presParOf" srcId="{3625DF62-6756-4785-ABC7-B979218F2E7B}" destId="{C0D1A32D-2121-4C6C-A6FB-D7718A287CE6}" srcOrd="1" destOrd="0" presId="urn:microsoft.com/office/officeart/2005/8/layout/vList5"/>
    <dgm:cxn modelId="{EEA74DFD-874D-4211-97C4-51C41C034736}" type="presParOf" srcId="{455DE3E4-A99E-40A7-BC67-CA2E3F4F1E89}" destId="{07EFB15C-AF4B-4CF7-A7E1-385322009FFC}" srcOrd="3" destOrd="0" presId="urn:microsoft.com/office/officeart/2005/8/layout/vList5"/>
    <dgm:cxn modelId="{C10667C4-AAAD-409A-9347-78D38BB91F1B}" type="presParOf" srcId="{455DE3E4-A99E-40A7-BC67-CA2E3F4F1E89}" destId="{44C6FB2F-41DC-4054-81EA-DA7F29029D13}" srcOrd="4" destOrd="0" presId="urn:microsoft.com/office/officeart/2005/8/layout/vList5"/>
    <dgm:cxn modelId="{7B46E365-83AF-442F-894B-2D45D118B7A1}" type="presParOf" srcId="{44C6FB2F-41DC-4054-81EA-DA7F29029D13}" destId="{3280EC7F-D70A-42BE-88BA-3385719D536C}" srcOrd="0" destOrd="0" presId="urn:microsoft.com/office/officeart/2005/8/layout/vList5"/>
    <dgm:cxn modelId="{EC40A84C-6E19-4C00-8A27-7EB71F6D71CD}" type="presParOf" srcId="{44C6FB2F-41DC-4054-81EA-DA7F29029D13}" destId="{178FE02A-FCBD-4B70-B679-2ADE43B77185}" srcOrd="1" destOrd="0" presId="urn:microsoft.com/office/officeart/2005/8/layout/vList5"/>
    <dgm:cxn modelId="{98E8BD1C-64E0-4F41-8C5C-D3766438F7CA}" type="presParOf" srcId="{455DE3E4-A99E-40A7-BC67-CA2E3F4F1E89}" destId="{219B9128-9D52-4F89-BBD1-EAAF33CF4957}" srcOrd="5" destOrd="0" presId="urn:microsoft.com/office/officeart/2005/8/layout/vList5"/>
    <dgm:cxn modelId="{CB6D0016-8EDA-4CF3-BA08-D5DA69AD8479}" type="presParOf" srcId="{455DE3E4-A99E-40A7-BC67-CA2E3F4F1E89}" destId="{B20ED1C1-381C-4048-8C9D-01308AA5C7C7}" srcOrd="6" destOrd="0" presId="urn:microsoft.com/office/officeart/2005/8/layout/vList5"/>
    <dgm:cxn modelId="{0EB092D6-4762-4003-AC3C-16BD4B97DB1F}" type="presParOf" srcId="{B20ED1C1-381C-4048-8C9D-01308AA5C7C7}" destId="{E7ECB93B-50C5-4A39-BCC6-1FB48381F38F}" srcOrd="0" destOrd="0" presId="urn:microsoft.com/office/officeart/2005/8/layout/vList5"/>
    <dgm:cxn modelId="{0678C644-836F-4652-8E24-8FF24CC8AB9A}" type="presParOf" srcId="{B20ED1C1-381C-4048-8C9D-01308AA5C7C7}" destId="{1E280999-E593-44C3-B511-E195A684383B}" srcOrd="1" destOrd="0" presId="urn:microsoft.com/office/officeart/2005/8/layout/vList5"/>
    <dgm:cxn modelId="{D92210B0-8B66-4ECE-BBE4-20931DD205D8}" type="presParOf" srcId="{455DE3E4-A99E-40A7-BC67-CA2E3F4F1E89}" destId="{BD5B72D6-2022-4EFD-9388-DF3EDC722AB6}" srcOrd="7" destOrd="0" presId="urn:microsoft.com/office/officeart/2005/8/layout/vList5"/>
    <dgm:cxn modelId="{957938D9-CEB1-4010-9D26-1CA71BE10243}" type="presParOf" srcId="{455DE3E4-A99E-40A7-BC67-CA2E3F4F1E89}" destId="{96456EA7-EC06-437C-8171-E9123FE50D23}" srcOrd="8" destOrd="0" presId="urn:microsoft.com/office/officeart/2005/8/layout/vList5"/>
    <dgm:cxn modelId="{F8313BF2-4C1C-434A-BE25-1CFF2BD47E52}" type="presParOf" srcId="{96456EA7-EC06-437C-8171-E9123FE50D23}" destId="{93E440BB-096A-4BD0-BD5F-D86F436AAA5B}" srcOrd="0" destOrd="0" presId="urn:microsoft.com/office/officeart/2005/8/layout/vList5"/>
    <dgm:cxn modelId="{E7D05144-E216-4D68-9323-F3AC3CE5D144}" type="presParOf" srcId="{96456EA7-EC06-437C-8171-E9123FE50D23}" destId="{32D768DE-06F0-4CFE-AA93-A2E6F5DF14A9}" srcOrd="1" destOrd="0" presId="urn:microsoft.com/office/officeart/2005/8/layout/vList5"/>
    <dgm:cxn modelId="{473BCFC6-7883-46C2-A3C4-E01E578CD3AC}" type="presParOf" srcId="{455DE3E4-A99E-40A7-BC67-CA2E3F4F1E89}" destId="{844C39DF-A0AC-4A8F-A7A9-AF5F0CA9784F}" srcOrd="9" destOrd="0" presId="urn:microsoft.com/office/officeart/2005/8/layout/vList5"/>
    <dgm:cxn modelId="{8233A178-F892-44F3-AE14-17142A767458}" type="presParOf" srcId="{455DE3E4-A99E-40A7-BC67-CA2E3F4F1E89}" destId="{6C4C9F01-4EEB-4307-85D8-3C3E451A0547}" srcOrd="10" destOrd="0" presId="urn:microsoft.com/office/officeart/2005/8/layout/vList5"/>
    <dgm:cxn modelId="{7AB0F0C2-4409-4215-874A-A3822D466616}" type="presParOf" srcId="{6C4C9F01-4EEB-4307-85D8-3C3E451A0547}" destId="{93864665-3CA0-4F8F-88DB-3388A91165A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EDED7C-257F-4F49-B55A-CF63EACA9F98}" type="doc">
      <dgm:prSet loTypeId="urn:microsoft.com/office/officeart/2005/8/layout/process1" loCatId="process" qsTypeId="urn:microsoft.com/office/officeart/2005/8/quickstyle/simple1#1" qsCatId="simple" csTypeId="urn:microsoft.com/office/officeart/2005/8/colors/colorful4" csCatId="colorful" phldr="1"/>
      <dgm:spPr/>
      <dgm:t>
        <a:bodyPr/>
        <a:lstStyle/>
        <a:p>
          <a:endParaRPr lang="tr-TR"/>
        </a:p>
      </dgm:t>
    </dgm:pt>
    <dgm:pt modelId="{096EE357-9B18-4D4B-8D40-BDB7A8F77A05}">
      <dgm:prSet phldrT="[Metin]"/>
      <dgm:spPr/>
      <dgm:t>
        <a:bodyPr/>
        <a:lstStyle/>
        <a:p>
          <a:pPr algn="ctr"/>
          <a:r>
            <a:rPr lang="tr-TR" dirty="0">
              <a:solidFill>
                <a:sysClr val="windowText" lastClr="000000"/>
              </a:solidFill>
            </a:rPr>
            <a:t>Araştırma Hedeflerinin Tanımlanması</a:t>
          </a:r>
        </a:p>
      </dgm:t>
    </dgm:pt>
    <dgm:pt modelId="{6EF3BF7B-87DD-4EA5-9372-E67849ECB416}" type="parTrans" cxnId="{C3B054F3-49CB-4498-AD98-55B006FF4606}">
      <dgm:prSet/>
      <dgm:spPr/>
      <dgm:t>
        <a:bodyPr/>
        <a:lstStyle/>
        <a:p>
          <a:pPr algn="ctr"/>
          <a:endParaRPr lang="tr-TR">
            <a:solidFill>
              <a:sysClr val="windowText" lastClr="000000"/>
            </a:solidFill>
          </a:endParaRPr>
        </a:p>
      </dgm:t>
    </dgm:pt>
    <dgm:pt modelId="{BC94529E-E791-446D-AC8B-74493A624773}" type="sibTrans" cxnId="{C3B054F3-49CB-4498-AD98-55B006FF4606}">
      <dgm:prSet/>
      <dgm:spPr/>
      <dgm:t>
        <a:bodyPr/>
        <a:lstStyle/>
        <a:p>
          <a:pPr algn="ctr"/>
          <a:endParaRPr lang="tr-TR">
            <a:solidFill>
              <a:sysClr val="windowText" lastClr="000000"/>
            </a:solidFill>
          </a:endParaRPr>
        </a:p>
      </dgm:t>
    </dgm:pt>
    <dgm:pt modelId="{03316A8E-3CE8-4FEF-8D6F-94C118DCB7C6}">
      <dgm:prSet phldrT="[Metin]"/>
      <dgm:spPr/>
      <dgm:t>
        <a:bodyPr/>
        <a:lstStyle/>
        <a:p>
          <a:pPr algn="ctr"/>
          <a:r>
            <a:rPr lang="tr-TR" dirty="0">
              <a:solidFill>
                <a:sysClr val="windowText" lastClr="000000"/>
              </a:solidFill>
            </a:rPr>
            <a:t>Araştırma Planının Geliştirilmesi</a:t>
          </a:r>
        </a:p>
      </dgm:t>
    </dgm:pt>
    <dgm:pt modelId="{F9D0CCB5-9197-4BA3-9430-1FF6594A800A}" type="parTrans" cxnId="{720C7F8E-D15A-4A26-876D-B7F92DCB3401}">
      <dgm:prSet/>
      <dgm:spPr/>
      <dgm:t>
        <a:bodyPr/>
        <a:lstStyle/>
        <a:p>
          <a:pPr algn="ctr"/>
          <a:endParaRPr lang="tr-TR">
            <a:solidFill>
              <a:sysClr val="windowText" lastClr="000000"/>
            </a:solidFill>
          </a:endParaRPr>
        </a:p>
      </dgm:t>
    </dgm:pt>
    <dgm:pt modelId="{7B96D47B-4FD7-432E-8303-F0D5BECC4280}" type="sibTrans" cxnId="{720C7F8E-D15A-4A26-876D-B7F92DCB3401}">
      <dgm:prSet/>
      <dgm:spPr/>
      <dgm:t>
        <a:bodyPr/>
        <a:lstStyle/>
        <a:p>
          <a:pPr algn="ctr"/>
          <a:endParaRPr lang="tr-TR">
            <a:solidFill>
              <a:sysClr val="windowText" lastClr="000000"/>
            </a:solidFill>
          </a:endParaRPr>
        </a:p>
      </dgm:t>
    </dgm:pt>
    <dgm:pt modelId="{E19D463B-3AC0-4518-B035-BF75832E16F4}">
      <dgm:prSet phldrT="[Metin]"/>
      <dgm:spPr/>
      <dgm:t>
        <a:bodyPr/>
        <a:lstStyle/>
        <a:p>
          <a:pPr algn="ctr"/>
          <a:r>
            <a:rPr lang="tr-TR" dirty="0">
              <a:solidFill>
                <a:sysClr val="windowText" lastClr="000000"/>
              </a:solidFill>
            </a:rPr>
            <a:t>Gerekli Verilerin Belirlenmesi</a:t>
          </a:r>
        </a:p>
      </dgm:t>
    </dgm:pt>
    <dgm:pt modelId="{2C09D9FA-0B04-4695-A076-8B498C5D6363}" type="parTrans" cxnId="{C1DBCC40-616C-421E-8C28-33105DABB4F2}">
      <dgm:prSet/>
      <dgm:spPr/>
      <dgm:t>
        <a:bodyPr/>
        <a:lstStyle/>
        <a:p>
          <a:pPr algn="ctr"/>
          <a:endParaRPr lang="tr-TR">
            <a:solidFill>
              <a:sysClr val="windowText" lastClr="000000"/>
            </a:solidFill>
          </a:endParaRPr>
        </a:p>
      </dgm:t>
    </dgm:pt>
    <dgm:pt modelId="{E7EEFA3D-2FB2-475A-BDBE-84750136C16B}" type="sibTrans" cxnId="{C1DBCC40-616C-421E-8C28-33105DABB4F2}">
      <dgm:prSet/>
      <dgm:spPr/>
      <dgm:t>
        <a:bodyPr/>
        <a:lstStyle/>
        <a:p>
          <a:pPr algn="ctr"/>
          <a:endParaRPr lang="tr-TR">
            <a:solidFill>
              <a:sysClr val="windowText" lastClr="000000"/>
            </a:solidFill>
          </a:endParaRPr>
        </a:p>
      </dgm:t>
    </dgm:pt>
    <dgm:pt modelId="{CF77D76B-46DB-4C09-A650-0CAD41D76334}">
      <dgm:prSet phldrT="[Metin]"/>
      <dgm:spPr/>
      <dgm:t>
        <a:bodyPr/>
        <a:lstStyle/>
        <a:p>
          <a:pPr algn="ctr"/>
          <a:r>
            <a:rPr lang="tr-TR" dirty="0">
              <a:solidFill>
                <a:sysClr val="windowText" lastClr="000000"/>
              </a:solidFill>
            </a:rPr>
            <a:t>Uygulama</a:t>
          </a:r>
        </a:p>
      </dgm:t>
    </dgm:pt>
    <dgm:pt modelId="{3CA25B65-A6A1-453D-9BE7-9A7915D2B564}" type="parTrans" cxnId="{162831B6-93AC-45D6-8E54-A5F0DFBDA294}">
      <dgm:prSet/>
      <dgm:spPr/>
      <dgm:t>
        <a:bodyPr/>
        <a:lstStyle/>
        <a:p>
          <a:pPr algn="ctr"/>
          <a:endParaRPr lang="tr-TR">
            <a:solidFill>
              <a:sysClr val="windowText" lastClr="000000"/>
            </a:solidFill>
          </a:endParaRPr>
        </a:p>
      </dgm:t>
    </dgm:pt>
    <dgm:pt modelId="{3488A2F7-2CA4-4276-A362-2D40145E6259}" type="sibTrans" cxnId="{162831B6-93AC-45D6-8E54-A5F0DFBDA294}">
      <dgm:prSet/>
      <dgm:spPr/>
      <dgm:t>
        <a:bodyPr/>
        <a:lstStyle/>
        <a:p>
          <a:pPr algn="ctr"/>
          <a:endParaRPr lang="tr-TR">
            <a:solidFill>
              <a:sysClr val="windowText" lastClr="000000"/>
            </a:solidFill>
          </a:endParaRPr>
        </a:p>
      </dgm:t>
    </dgm:pt>
    <dgm:pt modelId="{63085F48-7DCA-4A4E-BAAA-5D2997BC2AE3}" type="pres">
      <dgm:prSet presAssocID="{57EDED7C-257F-4F49-B55A-CF63EACA9F98}" presName="Name0" presStyleCnt="0">
        <dgm:presLayoutVars>
          <dgm:dir/>
          <dgm:resizeHandles val="exact"/>
        </dgm:presLayoutVars>
      </dgm:prSet>
      <dgm:spPr/>
      <dgm:t>
        <a:bodyPr/>
        <a:lstStyle/>
        <a:p>
          <a:endParaRPr lang="tr-TR"/>
        </a:p>
      </dgm:t>
    </dgm:pt>
    <dgm:pt modelId="{3EA62D35-9BF9-4D81-8A3A-E8992F60D1A1}" type="pres">
      <dgm:prSet presAssocID="{096EE357-9B18-4D4B-8D40-BDB7A8F77A05}" presName="node" presStyleLbl="node1" presStyleIdx="0" presStyleCnt="4" custScaleX="122837" custScaleY="103526">
        <dgm:presLayoutVars>
          <dgm:bulletEnabled val="1"/>
        </dgm:presLayoutVars>
      </dgm:prSet>
      <dgm:spPr/>
      <dgm:t>
        <a:bodyPr/>
        <a:lstStyle/>
        <a:p>
          <a:endParaRPr lang="tr-TR"/>
        </a:p>
      </dgm:t>
    </dgm:pt>
    <dgm:pt modelId="{2261095B-E140-4988-8243-7F634D022512}" type="pres">
      <dgm:prSet presAssocID="{BC94529E-E791-446D-AC8B-74493A624773}" presName="sibTrans" presStyleLbl="sibTrans2D1" presStyleIdx="0" presStyleCnt="3"/>
      <dgm:spPr/>
      <dgm:t>
        <a:bodyPr/>
        <a:lstStyle/>
        <a:p>
          <a:endParaRPr lang="tr-TR"/>
        </a:p>
      </dgm:t>
    </dgm:pt>
    <dgm:pt modelId="{B3711790-64E3-4382-A6ED-85B4818335BD}" type="pres">
      <dgm:prSet presAssocID="{BC94529E-E791-446D-AC8B-74493A624773}" presName="connectorText" presStyleLbl="sibTrans2D1" presStyleIdx="0" presStyleCnt="3"/>
      <dgm:spPr/>
      <dgm:t>
        <a:bodyPr/>
        <a:lstStyle/>
        <a:p>
          <a:endParaRPr lang="tr-TR"/>
        </a:p>
      </dgm:t>
    </dgm:pt>
    <dgm:pt modelId="{869F8D50-15D3-4E8F-BE2C-F0F6669FE8E2}" type="pres">
      <dgm:prSet presAssocID="{03316A8E-3CE8-4FEF-8D6F-94C118DCB7C6}" presName="node" presStyleLbl="node1" presStyleIdx="1" presStyleCnt="4" custScaleX="115521" custScaleY="82835">
        <dgm:presLayoutVars>
          <dgm:bulletEnabled val="1"/>
        </dgm:presLayoutVars>
      </dgm:prSet>
      <dgm:spPr/>
      <dgm:t>
        <a:bodyPr/>
        <a:lstStyle/>
        <a:p>
          <a:endParaRPr lang="tr-TR"/>
        </a:p>
      </dgm:t>
    </dgm:pt>
    <dgm:pt modelId="{0695D011-BD8F-4DD8-8135-1708A4D63503}" type="pres">
      <dgm:prSet presAssocID="{7B96D47B-4FD7-432E-8303-F0D5BECC4280}" presName="sibTrans" presStyleLbl="sibTrans2D1" presStyleIdx="1" presStyleCnt="3"/>
      <dgm:spPr/>
      <dgm:t>
        <a:bodyPr/>
        <a:lstStyle/>
        <a:p>
          <a:endParaRPr lang="tr-TR"/>
        </a:p>
      </dgm:t>
    </dgm:pt>
    <dgm:pt modelId="{A9960BB0-DA1B-4367-BC90-92EC36D8C7BD}" type="pres">
      <dgm:prSet presAssocID="{7B96D47B-4FD7-432E-8303-F0D5BECC4280}" presName="connectorText" presStyleLbl="sibTrans2D1" presStyleIdx="1" presStyleCnt="3"/>
      <dgm:spPr/>
      <dgm:t>
        <a:bodyPr/>
        <a:lstStyle/>
        <a:p>
          <a:endParaRPr lang="tr-TR"/>
        </a:p>
      </dgm:t>
    </dgm:pt>
    <dgm:pt modelId="{C689C044-2214-42ED-88C7-676B2E535E0A}" type="pres">
      <dgm:prSet presAssocID="{E19D463B-3AC0-4518-B035-BF75832E16F4}" presName="node" presStyleLbl="node1" presStyleIdx="2" presStyleCnt="4" custScaleX="116623" custScaleY="100316">
        <dgm:presLayoutVars>
          <dgm:bulletEnabled val="1"/>
        </dgm:presLayoutVars>
      </dgm:prSet>
      <dgm:spPr/>
      <dgm:t>
        <a:bodyPr/>
        <a:lstStyle/>
        <a:p>
          <a:endParaRPr lang="tr-TR"/>
        </a:p>
      </dgm:t>
    </dgm:pt>
    <dgm:pt modelId="{E9780827-C9EB-4056-8654-19BF723E9ECF}" type="pres">
      <dgm:prSet presAssocID="{E7EEFA3D-2FB2-475A-BDBE-84750136C16B}" presName="sibTrans" presStyleLbl="sibTrans2D1" presStyleIdx="2" presStyleCnt="3"/>
      <dgm:spPr/>
      <dgm:t>
        <a:bodyPr/>
        <a:lstStyle/>
        <a:p>
          <a:endParaRPr lang="tr-TR"/>
        </a:p>
      </dgm:t>
    </dgm:pt>
    <dgm:pt modelId="{E8500EE3-8D1B-4C08-ADA2-37CE373487CA}" type="pres">
      <dgm:prSet presAssocID="{E7EEFA3D-2FB2-475A-BDBE-84750136C16B}" presName="connectorText" presStyleLbl="sibTrans2D1" presStyleIdx="2" presStyleCnt="3"/>
      <dgm:spPr/>
      <dgm:t>
        <a:bodyPr/>
        <a:lstStyle/>
        <a:p>
          <a:endParaRPr lang="tr-TR"/>
        </a:p>
      </dgm:t>
    </dgm:pt>
    <dgm:pt modelId="{544FB27B-08D2-4ED8-B706-60E316F6B26C}" type="pres">
      <dgm:prSet presAssocID="{CF77D76B-46DB-4C09-A650-0CAD41D76334}" presName="node" presStyleLbl="node1" presStyleIdx="3" presStyleCnt="4" custScaleX="134452" custScaleY="87458">
        <dgm:presLayoutVars>
          <dgm:bulletEnabled val="1"/>
        </dgm:presLayoutVars>
      </dgm:prSet>
      <dgm:spPr/>
      <dgm:t>
        <a:bodyPr/>
        <a:lstStyle/>
        <a:p>
          <a:endParaRPr lang="tr-TR"/>
        </a:p>
      </dgm:t>
    </dgm:pt>
  </dgm:ptLst>
  <dgm:cxnLst>
    <dgm:cxn modelId="{26417AA1-D3E1-443F-906F-BE8D1AF4E405}" type="presOf" srcId="{BC94529E-E791-446D-AC8B-74493A624773}" destId="{2261095B-E140-4988-8243-7F634D022512}" srcOrd="0" destOrd="0" presId="urn:microsoft.com/office/officeart/2005/8/layout/process1"/>
    <dgm:cxn modelId="{2DAFB8FA-086C-4A9F-8B5D-C611C4AB7AA7}" type="presOf" srcId="{57EDED7C-257F-4F49-B55A-CF63EACA9F98}" destId="{63085F48-7DCA-4A4E-BAAA-5D2997BC2AE3}" srcOrd="0" destOrd="0" presId="urn:microsoft.com/office/officeart/2005/8/layout/process1"/>
    <dgm:cxn modelId="{8EA8A97A-ABE4-4DE6-8104-CC54C47156F9}" type="presOf" srcId="{096EE357-9B18-4D4B-8D40-BDB7A8F77A05}" destId="{3EA62D35-9BF9-4D81-8A3A-E8992F60D1A1}" srcOrd="0" destOrd="0" presId="urn:microsoft.com/office/officeart/2005/8/layout/process1"/>
    <dgm:cxn modelId="{45640C0F-9960-4124-BA8B-C1486190AE1F}" type="presOf" srcId="{E19D463B-3AC0-4518-B035-BF75832E16F4}" destId="{C689C044-2214-42ED-88C7-676B2E535E0A}" srcOrd="0" destOrd="0" presId="urn:microsoft.com/office/officeart/2005/8/layout/process1"/>
    <dgm:cxn modelId="{720C7F8E-D15A-4A26-876D-B7F92DCB3401}" srcId="{57EDED7C-257F-4F49-B55A-CF63EACA9F98}" destId="{03316A8E-3CE8-4FEF-8D6F-94C118DCB7C6}" srcOrd="1" destOrd="0" parTransId="{F9D0CCB5-9197-4BA3-9430-1FF6594A800A}" sibTransId="{7B96D47B-4FD7-432E-8303-F0D5BECC4280}"/>
    <dgm:cxn modelId="{C1DBCC40-616C-421E-8C28-33105DABB4F2}" srcId="{57EDED7C-257F-4F49-B55A-CF63EACA9F98}" destId="{E19D463B-3AC0-4518-B035-BF75832E16F4}" srcOrd="2" destOrd="0" parTransId="{2C09D9FA-0B04-4695-A076-8B498C5D6363}" sibTransId="{E7EEFA3D-2FB2-475A-BDBE-84750136C16B}"/>
    <dgm:cxn modelId="{F12B0EAC-31A5-4E1D-8538-D5492D84EB5A}" type="presOf" srcId="{E7EEFA3D-2FB2-475A-BDBE-84750136C16B}" destId="{E9780827-C9EB-4056-8654-19BF723E9ECF}" srcOrd="0" destOrd="0" presId="urn:microsoft.com/office/officeart/2005/8/layout/process1"/>
    <dgm:cxn modelId="{DE0DC374-AA18-4C96-8B19-16D7044EA289}" type="presOf" srcId="{7B96D47B-4FD7-432E-8303-F0D5BECC4280}" destId="{A9960BB0-DA1B-4367-BC90-92EC36D8C7BD}" srcOrd="1" destOrd="0" presId="urn:microsoft.com/office/officeart/2005/8/layout/process1"/>
    <dgm:cxn modelId="{1B5D3898-A4FA-4A8D-8159-59BF8365009B}" type="presOf" srcId="{BC94529E-E791-446D-AC8B-74493A624773}" destId="{B3711790-64E3-4382-A6ED-85B4818335BD}" srcOrd="1" destOrd="0" presId="urn:microsoft.com/office/officeart/2005/8/layout/process1"/>
    <dgm:cxn modelId="{6D61CE93-B2C5-4B58-B399-6817713AC4F8}" type="presOf" srcId="{CF77D76B-46DB-4C09-A650-0CAD41D76334}" destId="{544FB27B-08D2-4ED8-B706-60E316F6B26C}" srcOrd="0" destOrd="0" presId="urn:microsoft.com/office/officeart/2005/8/layout/process1"/>
    <dgm:cxn modelId="{162831B6-93AC-45D6-8E54-A5F0DFBDA294}" srcId="{57EDED7C-257F-4F49-B55A-CF63EACA9F98}" destId="{CF77D76B-46DB-4C09-A650-0CAD41D76334}" srcOrd="3" destOrd="0" parTransId="{3CA25B65-A6A1-453D-9BE7-9A7915D2B564}" sibTransId="{3488A2F7-2CA4-4276-A362-2D40145E6259}"/>
    <dgm:cxn modelId="{78A5584C-6563-461E-BFE1-1063F64E651B}" type="presOf" srcId="{E7EEFA3D-2FB2-475A-BDBE-84750136C16B}" destId="{E8500EE3-8D1B-4C08-ADA2-37CE373487CA}" srcOrd="1" destOrd="0" presId="urn:microsoft.com/office/officeart/2005/8/layout/process1"/>
    <dgm:cxn modelId="{C3B054F3-49CB-4498-AD98-55B006FF4606}" srcId="{57EDED7C-257F-4F49-B55A-CF63EACA9F98}" destId="{096EE357-9B18-4D4B-8D40-BDB7A8F77A05}" srcOrd="0" destOrd="0" parTransId="{6EF3BF7B-87DD-4EA5-9372-E67849ECB416}" sibTransId="{BC94529E-E791-446D-AC8B-74493A624773}"/>
    <dgm:cxn modelId="{31B0092F-282E-4272-89D9-EC35A8A8F747}" type="presOf" srcId="{03316A8E-3CE8-4FEF-8D6F-94C118DCB7C6}" destId="{869F8D50-15D3-4E8F-BE2C-F0F6669FE8E2}" srcOrd="0" destOrd="0" presId="urn:microsoft.com/office/officeart/2005/8/layout/process1"/>
    <dgm:cxn modelId="{271CC170-4D47-4DFF-BA17-33A0328E8368}" type="presOf" srcId="{7B96D47B-4FD7-432E-8303-F0D5BECC4280}" destId="{0695D011-BD8F-4DD8-8135-1708A4D63503}" srcOrd="0" destOrd="0" presId="urn:microsoft.com/office/officeart/2005/8/layout/process1"/>
    <dgm:cxn modelId="{A338765E-34A1-4110-A060-60D066B20394}" type="presParOf" srcId="{63085F48-7DCA-4A4E-BAAA-5D2997BC2AE3}" destId="{3EA62D35-9BF9-4D81-8A3A-E8992F60D1A1}" srcOrd="0" destOrd="0" presId="urn:microsoft.com/office/officeart/2005/8/layout/process1"/>
    <dgm:cxn modelId="{FC9B6BE5-7359-47BC-BB5F-F5F67C4EFE07}" type="presParOf" srcId="{63085F48-7DCA-4A4E-BAAA-5D2997BC2AE3}" destId="{2261095B-E140-4988-8243-7F634D022512}" srcOrd="1" destOrd="0" presId="urn:microsoft.com/office/officeart/2005/8/layout/process1"/>
    <dgm:cxn modelId="{F1D777BC-08DB-402E-8D42-D0F0F0687B2E}" type="presParOf" srcId="{2261095B-E140-4988-8243-7F634D022512}" destId="{B3711790-64E3-4382-A6ED-85B4818335BD}" srcOrd="0" destOrd="0" presId="urn:microsoft.com/office/officeart/2005/8/layout/process1"/>
    <dgm:cxn modelId="{9B5F92B0-269E-439C-A007-E2587C25B0C8}" type="presParOf" srcId="{63085F48-7DCA-4A4E-BAAA-5D2997BC2AE3}" destId="{869F8D50-15D3-4E8F-BE2C-F0F6669FE8E2}" srcOrd="2" destOrd="0" presId="urn:microsoft.com/office/officeart/2005/8/layout/process1"/>
    <dgm:cxn modelId="{ADB57213-F6B1-4D85-82F8-C75D086270EB}" type="presParOf" srcId="{63085F48-7DCA-4A4E-BAAA-5D2997BC2AE3}" destId="{0695D011-BD8F-4DD8-8135-1708A4D63503}" srcOrd="3" destOrd="0" presId="urn:microsoft.com/office/officeart/2005/8/layout/process1"/>
    <dgm:cxn modelId="{3DFA012E-2883-4457-B2E3-88FBFF7ED2C3}" type="presParOf" srcId="{0695D011-BD8F-4DD8-8135-1708A4D63503}" destId="{A9960BB0-DA1B-4367-BC90-92EC36D8C7BD}" srcOrd="0" destOrd="0" presId="urn:microsoft.com/office/officeart/2005/8/layout/process1"/>
    <dgm:cxn modelId="{741CBE3F-FF7A-4BEB-8D98-C3EF01604D4B}" type="presParOf" srcId="{63085F48-7DCA-4A4E-BAAA-5D2997BC2AE3}" destId="{C689C044-2214-42ED-88C7-676B2E535E0A}" srcOrd="4" destOrd="0" presId="urn:microsoft.com/office/officeart/2005/8/layout/process1"/>
    <dgm:cxn modelId="{B6051EE8-D81D-4C7B-ABF9-7B8991FE01B5}" type="presParOf" srcId="{63085F48-7DCA-4A4E-BAAA-5D2997BC2AE3}" destId="{E9780827-C9EB-4056-8654-19BF723E9ECF}" srcOrd="5" destOrd="0" presId="urn:microsoft.com/office/officeart/2005/8/layout/process1"/>
    <dgm:cxn modelId="{4110E142-B0A6-4F26-BB77-E6B40B695B48}" type="presParOf" srcId="{E9780827-C9EB-4056-8654-19BF723E9ECF}" destId="{E8500EE3-8D1B-4C08-ADA2-37CE373487CA}" srcOrd="0" destOrd="0" presId="urn:microsoft.com/office/officeart/2005/8/layout/process1"/>
    <dgm:cxn modelId="{CB780C20-9A4D-48C3-AE9C-9E49063E7856}" type="presParOf" srcId="{63085F48-7DCA-4A4E-BAAA-5D2997BC2AE3}" destId="{544FB27B-08D2-4ED8-B706-60E316F6B26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2B41B-4312-4773-B5E0-C441D3FA2AC6}">
      <dsp:nvSpPr>
        <dsp:cNvPr id="0" name=""/>
        <dsp:cNvSpPr/>
      </dsp:nvSpPr>
      <dsp:spPr>
        <a:xfrm rot="5400000">
          <a:off x="5327151" y="-2296096"/>
          <a:ext cx="537952"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solidFill>
                <a:sysClr val="windowText" lastClr="000000"/>
              </a:solidFill>
            </a:rPr>
            <a:t>Şimdi neredeyiz?</a:t>
          </a:r>
        </a:p>
        <a:p>
          <a:pPr marL="114300" lvl="1" indent="-114300" algn="l" defTabSz="622300">
            <a:lnSpc>
              <a:spcPct val="90000"/>
            </a:lnSpc>
            <a:spcBef>
              <a:spcPct val="0"/>
            </a:spcBef>
            <a:spcAft>
              <a:spcPct val="15000"/>
            </a:spcAft>
            <a:buChar char="••"/>
          </a:pPr>
          <a:r>
            <a:rPr lang="tr-TR" sz="1400" kern="1200" dirty="0">
              <a:solidFill>
                <a:sysClr val="windowText" lastClr="000000"/>
              </a:solidFill>
            </a:rPr>
            <a:t> Ve nereye gidiyoruz?</a:t>
          </a:r>
        </a:p>
      </dsp:txBody>
      <dsp:txXfrm rot="-5400000">
        <a:off x="2962656" y="94660"/>
        <a:ext cx="5240683" cy="485430"/>
      </dsp:txXfrm>
    </dsp:sp>
    <dsp:sp modelId="{761293B4-BB63-48CE-9867-23F6F8F71E44}">
      <dsp:nvSpPr>
        <dsp:cNvPr id="0" name=""/>
        <dsp:cNvSpPr/>
      </dsp:nvSpPr>
      <dsp:spPr>
        <a:xfrm>
          <a:off x="0" y="1154"/>
          <a:ext cx="2962656"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1- Durum Analizi</a:t>
          </a:r>
        </a:p>
      </dsp:txBody>
      <dsp:txXfrm>
        <a:off x="32826" y="33980"/>
        <a:ext cx="2897004" cy="606788"/>
      </dsp:txXfrm>
    </dsp:sp>
    <dsp:sp modelId="{C0D1A32D-2121-4C6C-A6FB-D7718A287CE6}">
      <dsp:nvSpPr>
        <dsp:cNvPr id="0" name=""/>
        <dsp:cNvSpPr/>
      </dsp:nvSpPr>
      <dsp:spPr>
        <a:xfrm rot="5400000">
          <a:off x="5327151" y="-1590034"/>
          <a:ext cx="537952"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solidFill>
                <a:sysClr val="windowText" lastClr="000000"/>
              </a:solidFill>
            </a:rPr>
            <a:t> Nereye gitmek istiyoruz?</a:t>
          </a:r>
        </a:p>
        <a:p>
          <a:pPr marL="114300" lvl="1" indent="-114300" algn="l" defTabSz="622300">
            <a:lnSpc>
              <a:spcPct val="90000"/>
            </a:lnSpc>
            <a:spcBef>
              <a:spcPct val="0"/>
            </a:spcBef>
            <a:spcAft>
              <a:spcPct val="15000"/>
            </a:spcAft>
            <a:buChar char="••"/>
          </a:pPr>
          <a:r>
            <a:rPr lang="tr-TR" sz="1400" kern="1200" dirty="0">
              <a:solidFill>
                <a:sysClr val="windowText" lastClr="000000"/>
              </a:solidFill>
            </a:rPr>
            <a:t> Amaçlar, spesifik, gerçekçi ve birbirleriyle tutarlı olmalıdır.</a:t>
          </a:r>
        </a:p>
      </dsp:txBody>
      <dsp:txXfrm rot="-5400000">
        <a:off x="2962656" y="800722"/>
        <a:ext cx="5240683" cy="485430"/>
      </dsp:txXfrm>
    </dsp:sp>
    <dsp:sp modelId="{9002A58E-B974-4D05-9AF1-3231D21D04C3}">
      <dsp:nvSpPr>
        <dsp:cNvPr id="0" name=""/>
        <dsp:cNvSpPr/>
      </dsp:nvSpPr>
      <dsp:spPr>
        <a:xfrm>
          <a:off x="0" y="707217"/>
          <a:ext cx="2962656"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2- Amaçların Belirlenmesi</a:t>
          </a:r>
        </a:p>
      </dsp:txBody>
      <dsp:txXfrm>
        <a:off x="32826" y="740043"/>
        <a:ext cx="2897004" cy="606788"/>
      </dsp:txXfrm>
    </dsp:sp>
    <dsp:sp modelId="{178FE02A-FCBD-4B70-B679-2ADE43B77185}">
      <dsp:nvSpPr>
        <dsp:cNvPr id="0" name=""/>
        <dsp:cNvSpPr/>
      </dsp:nvSpPr>
      <dsp:spPr>
        <a:xfrm rot="5400000">
          <a:off x="5327151" y="-883971"/>
          <a:ext cx="537952"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solidFill>
                <a:sysClr val="windowText" lastClr="000000"/>
              </a:solidFill>
            </a:rPr>
            <a:t> Gitmek istediğimiz yere nasıl ulaşacağız?</a:t>
          </a:r>
        </a:p>
      </dsp:txBody>
      <dsp:txXfrm rot="-5400000">
        <a:off x="2962656" y="1506785"/>
        <a:ext cx="5240683" cy="485430"/>
      </dsp:txXfrm>
    </dsp:sp>
    <dsp:sp modelId="{3280EC7F-D70A-42BE-88BA-3385719D536C}">
      <dsp:nvSpPr>
        <dsp:cNvPr id="0" name=""/>
        <dsp:cNvSpPr/>
      </dsp:nvSpPr>
      <dsp:spPr>
        <a:xfrm>
          <a:off x="0" y="1413280"/>
          <a:ext cx="2962656"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3- Hedef Pazarların Seçilmesi ve Ölçülmesi</a:t>
          </a:r>
        </a:p>
      </dsp:txBody>
      <dsp:txXfrm>
        <a:off x="32826" y="1446106"/>
        <a:ext cx="2897004" cy="606788"/>
      </dsp:txXfrm>
    </dsp:sp>
    <dsp:sp modelId="{1E280999-E593-44C3-B511-E195A684383B}">
      <dsp:nvSpPr>
        <dsp:cNvPr id="0" name=""/>
        <dsp:cNvSpPr/>
      </dsp:nvSpPr>
      <dsp:spPr>
        <a:xfrm rot="5400000">
          <a:off x="5327151" y="-177908"/>
          <a:ext cx="537952"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solidFill>
                <a:sysClr val="windowText" lastClr="000000"/>
              </a:solidFill>
            </a:rPr>
            <a:t>Yıllık pazarlama faaliyetlerimize çalışma ve uygulama rehberi</a:t>
          </a:r>
        </a:p>
      </dsp:txBody>
      <dsp:txXfrm rot="-5400000">
        <a:off x="2962656" y="2212848"/>
        <a:ext cx="5240683" cy="485430"/>
      </dsp:txXfrm>
    </dsp:sp>
    <dsp:sp modelId="{E7ECB93B-50C5-4A39-BCC6-1FB48381F38F}">
      <dsp:nvSpPr>
        <dsp:cNvPr id="0" name=""/>
        <dsp:cNvSpPr/>
      </dsp:nvSpPr>
      <dsp:spPr>
        <a:xfrm>
          <a:off x="0" y="2119343"/>
          <a:ext cx="2962656"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4- Pazarlama Karması Strateji ve Taktiklerinin Seçilmesi</a:t>
          </a:r>
        </a:p>
      </dsp:txBody>
      <dsp:txXfrm>
        <a:off x="32826" y="2152169"/>
        <a:ext cx="2897004" cy="606788"/>
      </dsp:txXfrm>
    </dsp:sp>
    <dsp:sp modelId="{32D768DE-06F0-4CFE-AA93-A2E6F5DF14A9}">
      <dsp:nvSpPr>
        <dsp:cNvPr id="0" name=""/>
        <dsp:cNvSpPr/>
      </dsp:nvSpPr>
      <dsp:spPr>
        <a:xfrm rot="5400000">
          <a:off x="5327151" y="528154"/>
          <a:ext cx="537952"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solidFill>
                <a:sysClr val="windowText" lastClr="000000"/>
              </a:solidFill>
            </a:rPr>
            <a:t> Nasıl yapıyoruz?</a:t>
          </a:r>
        </a:p>
        <a:p>
          <a:pPr marL="114300" lvl="1" indent="-114300" algn="l" defTabSz="622300">
            <a:lnSpc>
              <a:spcPct val="90000"/>
            </a:lnSpc>
            <a:spcBef>
              <a:spcPct val="0"/>
            </a:spcBef>
            <a:spcAft>
              <a:spcPct val="15000"/>
            </a:spcAft>
            <a:buChar char="••"/>
          </a:pPr>
          <a:r>
            <a:rPr lang="tr-TR" sz="1400" kern="1200" dirty="0">
              <a:solidFill>
                <a:sysClr val="windowText" lastClr="000000"/>
              </a:solidFill>
            </a:rPr>
            <a:t> Fiili sonuçlar hedeflediğimiz amaçlar mıdır?</a:t>
          </a:r>
        </a:p>
      </dsp:txBody>
      <dsp:txXfrm rot="-5400000">
        <a:off x="2962656" y="2918911"/>
        <a:ext cx="5240683" cy="485430"/>
      </dsp:txXfrm>
    </dsp:sp>
    <dsp:sp modelId="{93E440BB-096A-4BD0-BD5F-D86F436AAA5B}">
      <dsp:nvSpPr>
        <dsp:cNvPr id="0" name=""/>
        <dsp:cNvSpPr/>
      </dsp:nvSpPr>
      <dsp:spPr>
        <a:xfrm>
          <a:off x="0" y="2825405"/>
          <a:ext cx="2962656"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5- Yıllık Pazarlama Planının Hazırlanması</a:t>
          </a:r>
        </a:p>
      </dsp:txBody>
      <dsp:txXfrm>
        <a:off x="32826" y="2858231"/>
        <a:ext cx="2897004" cy="606788"/>
      </dsp:txXfrm>
    </dsp:sp>
    <dsp:sp modelId="{93864665-3CA0-4F8F-88DB-3388A91165AD}">
      <dsp:nvSpPr>
        <dsp:cNvPr id="0" name=""/>
        <dsp:cNvSpPr/>
      </dsp:nvSpPr>
      <dsp:spPr>
        <a:xfrm>
          <a:off x="0" y="3531468"/>
          <a:ext cx="5305820" cy="672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tr-TR" sz="1800" kern="1200" dirty="0">
              <a:solidFill>
                <a:sysClr val="windowText" lastClr="000000"/>
              </a:solidFill>
            </a:rPr>
            <a:t>6- Uygulama ve Kontrol</a:t>
          </a:r>
        </a:p>
      </dsp:txBody>
      <dsp:txXfrm>
        <a:off x="32826" y="3564294"/>
        <a:ext cx="5240168" cy="606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62D35-9BF9-4D81-8A3A-E8992F60D1A1}">
      <dsp:nvSpPr>
        <dsp:cNvPr id="0" name=""/>
        <dsp:cNvSpPr/>
      </dsp:nvSpPr>
      <dsp:spPr>
        <a:xfrm>
          <a:off x="584" y="541603"/>
          <a:ext cx="1581778" cy="79986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solidFill>
                <a:sysClr val="windowText" lastClr="000000"/>
              </a:solidFill>
            </a:rPr>
            <a:t>Araştırma Hedeflerinin Tanımlanması</a:t>
          </a:r>
        </a:p>
      </dsp:txBody>
      <dsp:txXfrm>
        <a:off x="24011" y="565030"/>
        <a:ext cx="1534924" cy="753012"/>
      </dsp:txXfrm>
    </dsp:sp>
    <dsp:sp modelId="{2261095B-E140-4988-8243-7F634D022512}">
      <dsp:nvSpPr>
        <dsp:cNvPr id="0" name=""/>
        <dsp:cNvSpPr/>
      </dsp:nvSpPr>
      <dsp:spPr>
        <a:xfrm>
          <a:off x="1711134" y="781861"/>
          <a:ext cx="272993" cy="31935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solidFill>
              <a:sysClr val="windowText" lastClr="000000"/>
            </a:solidFill>
          </a:endParaRPr>
        </a:p>
      </dsp:txBody>
      <dsp:txXfrm>
        <a:off x="1711134" y="845731"/>
        <a:ext cx="191095" cy="191610"/>
      </dsp:txXfrm>
    </dsp:sp>
    <dsp:sp modelId="{869F8D50-15D3-4E8F-BE2C-F0F6669FE8E2}">
      <dsp:nvSpPr>
        <dsp:cNvPr id="0" name=""/>
        <dsp:cNvSpPr/>
      </dsp:nvSpPr>
      <dsp:spPr>
        <a:xfrm>
          <a:off x="2097445" y="621535"/>
          <a:ext cx="1487570" cy="640002"/>
        </a:xfrm>
        <a:prstGeom prst="roundRect">
          <a:avLst>
            <a:gd name="adj" fmla="val 10000"/>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solidFill>
                <a:sysClr val="windowText" lastClr="000000"/>
              </a:solidFill>
            </a:rPr>
            <a:t>Araştırma Planının Geliştirilmesi</a:t>
          </a:r>
        </a:p>
      </dsp:txBody>
      <dsp:txXfrm>
        <a:off x="2116190" y="640280"/>
        <a:ext cx="1450080" cy="602512"/>
      </dsp:txXfrm>
    </dsp:sp>
    <dsp:sp modelId="{0695D011-BD8F-4DD8-8135-1708A4D63503}">
      <dsp:nvSpPr>
        <dsp:cNvPr id="0" name=""/>
        <dsp:cNvSpPr/>
      </dsp:nvSpPr>
      <dsp:spPr>
        <a:xfrm>
          <a:off x="3713786" y="781861"/>
          <a:ext cx="272993" cy="319350"/>
        </a:xfrm>
        <a:prstGeom prst="righ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solidFill>
              <a:sysClr val="windowText" lastClr="000000"/>
            </a:solidFill>
          </a:endParaRPr>
        </a:p>
      </dsp:txBody>
      <dsp:txXfrm>
        <a:off x="3713786" y="845731"/>
        <a:ext cx="191095" cy="191610"/>
      </dsp:txXfrm>
    </dsp:sp>
    <dsp:sp modelId="{C689C044-2214-42ED-88C7-676B2E535E0A}">
      <dsp:nvSpPr>
        <dsp:cNvPr id="0" name=""/>
        <dsp:cNvSpPr/>
      </dsp:nvSpPr>
      <dsp:spPr>
        <a:xfrm>
          <a:off x="4100098" y="554004"/>
          <a:ext cx="1501760" cy="775064"/>
        </a:xfrm>
        <a:prstGeom prst="roundRect">
          <a:avLst>
            <a:gd name="adj" fmla="val 10000"/>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solidFill>
                <a:sysClr val="windowText" lastClr="000000"/>
              </a:solidFill>
            </a:rPr>
            <a:t>Gerekli Verilerin Belirlenmesi</a:t>
          </a:r>
        </a:p>
      </dsp:txBody>
      <dsp:txXfrm>
        <a:off x="4122799" y="576705"/>
        <a:ext cx="1456358" cy="729662"/>
      </dsp:txXfrm>
    </dsp:sp>
    <dsp:sp modelId="{E9780827-C9EB-4056-8654-19BF723E9ECF}">
      <dsp:nvSpPr>
        <dsp:cNvPr id="0" name=""/>
        <dsp:cNvSpPr/>
      </dsp:nvSpPr>
      <dsp:spPr>
        <a:xfrm>
          <a:off x="5730629" y="781861"/>
          <a:ext cx="272993" cy="319350"/>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solidFill>
              <a:sysClr val="windowText" lastClr="000000"/>
            </a:solidFill>
          </a:endParaRPr>
        </a:p>
      </dsp:txBody>
      <dsp:txXfrm>
        <a:off x="5730629" y="845731"/>
        <a:ext cx="191095" cy="191610"/>
      </dsp:txXfrm>
    </dsp:sp>
    <dsp:sp modelId="{544FB27B-08D2-4ED8-B706-60E316F6B26C}">
      <dsp:nvSpPr>
        <dsp:cNvPr id="0" name=""/>
        <dsp:cNvSpPr/>
      </dsp:nvSpPr>
      <dsp:spPr>
        <a:xfrm>
          <a:off x="6116941" y="603676"/>
          <a:ext cx="1731345" cy="67572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solidFill>
                <a:sysClr val="windowText" lastClr="000000"/>
              </a:solidFill>
            </a:rPr>
            <a:t>Uygulama</a:t>
          </a:r>
        </a:p>
      </dsp:txBody>
      <dsp:txXfrm>
        <a:off x="6136732" y="623467"/>
        <a:ext cx="1691763" cy="6361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Print" pitchFamily="2"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Print" pitchFamily="2" charset="0"/>
              </a:defRPr>
            </a:lvl1pPr>
          </a:lstStyle>
          <a:p>
            <a:fld id="{7AB488F7-1FAC-40D2-BB7E-BA3CE28D8950}" type="datetimeFigureOut">
              <a:rPr lang="en-US" smtClean="0"/>
              <a:pPr/>
              <a:t>4/28/2016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Print"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egoe Print" pitchFamily="2" charset="0"/>
              </a:defRPr>
            </a:lvl1pPr>
          </a:lstStyle>
          <a:p>
            <a:fld id="{CA2D21D1-52E2-420B-B491-CFF6D7BB79FB}" type="slidenum">
              <a:rPr lang="en-US" smtClean="0"/>
              <a:pPr/>
              <a:t>‹#›</a:t>
            </a:fld>
            <a:endParaRPr lang="en-US" dirty="0"/>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Segoe Print" pitchFamily="2" charset="0"/>
        <a:ea typeface="+mn-ea"/>
        <a:cs typeface="+mn-cs"/>
      </a:defRPr>
    </a:lvl1pPr>
    <a:lvl2pPr marL="609493" algn="l" defTabSz="1218987" rtl="0" eaLnBrk="1" latinLnBrk="0" hangingPunct="1">
      <a:defRPr sz="1600" kern="1200">
        <a:solidFill>
          <a:schemeClr val="tx1"/>
        </a:solidFill>
        <a:latin typeface="Segoe Print" pitchFamily="2" charset="0"/>
        <a:ea typeface="+mn-ea"/>
        <a:cs typeface="+mn-cs"/>
      </a:defRPr>
    </a:lvl2pPr>
    <a:lvl3pPr marL="1218987" algn="l" defTabSz="1218987" rtl="0" eaLnBrk="1" latinLnBrk="0" hangingPunct="1">
      <a:defRPr sz="1600" kern="1200">
        <a:solidFill>
          <a:schemeClr val="tx1"/>
        </a:solidFill>
        <a:latin typeface="Segoe Print" pitchFamily="2" charset="0"/>
        <a:ea typeface="+mn-ea"/>
        <a:cs typeface="+mn-cs"/>
      </a:defRPr>
    </a:lvl3pPr>
    <a:lvl4pPr marL="1828480" algn="l" defTabSz="1218987" rtl="0" eaLnBrk="1" latinLnBrk="0" hangingPunct="1">
      <a:defRPr sz="1600" kern="1200">
        <a:solidFill>
          <a:schemeClr val="tx1"/>
        </a:solidFill>
        <a:latin typeface="Segoe Print" pitchFamily="2" charset="0"/>
        <a:ea typeface="+mn-ea"/>
        <a:cs typeface="+mn-cs"/>
      </a:defRPr>
    </a:lvl4pPr>
    <a:lvl5pPr marL="2437973" algn="l" defTabSz="1218987" rtl="0" eaLnBrk="1" latinLnBrk="0" hangingPunct="1">
      <a:defRPr sz="1600" kern="1200">
        <a:solidFill>
          <a:schemeClr val="tx1"/>
        </a:solidFill>
        <a:latin typeface="Segoe Print" pitchFamily="2" charset="0"/>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0A7EAF8-AB39-4FBB-921F-A1ADB3CDA049}"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25404F2-BE9A-4460-8815-8F645183555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latin typeface="Segoe Print" pitchFamily="2" charset="0"/>
              </a:defRPr>
            </a:lvl1pPr>
          </a:lstStyle>
          <a:p>
            <a:fld id="{425404F2-BE9A-4460-8815-8F645183555F}" type="datetimeFigureOut">
              <a:rPr lang="en-US" smtClean="0"/>
              <a:pPr/>
              <a:t>4/28/2016</a:t>
            </a:fld>
            <a:endParaRPr lang="en-US" dirty="0"/>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latin typeface="Segoe Print" pitchFamily="2" charset="0"/>
              </a:defRPr>
            </a:lvl1pPr>
          </a:lstStyle>
          <a:p>
            <a:endParaRPr lang="en-US" dirty="0"/>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latin typeface="Segoe Print" pitchFamily="2" charset="0"/>
              </a:defRPr>
            </a:lvl1pPr>
          </a:lstStyle>
          <a:p>
            <a:fld id="{96E69268-9C8B-4EBF-A9EE-DC5DC2D48DC3}" type="slidenum">
              <a:rPr lang="en-US" smtClean="0"/>
              <a:pPr/>
              <a:t>‹#›</a:t>
            </a:fld>
            <a:endParaRPr lang="en-US" dirty="0"/>
          </a:p>
        </p:txBody>
      </p:sp>
      <p:pic>
        <p:nvPicPr>
          <p:cNvPr id="7" name="Picture 6" descr="E:\websites\free-power-point-templates\2012\logos.png"/>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8987" rtl="0" eaLnBrk="1" latinLnBrk="0" hangingPunct="1">
        <a:spcBef>
          <a:spcPct val="0"/>
        </a:spcBef>
        <a:buNone/>
        <a:defRPr sz="3600" kern="1200">
          <a:solidFill>
            <a:schemeClr val="bg1"/>
          </a:solidFill>
          <a:latin typeface="Segoe Print" pitchFamily="2" charset="0"/>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Segoe Print" pitchFamily="2" charset="0"/>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Segoe Print" pitchFamily="2" charset="0"/>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Segoe Print" pitchFamily="2" charset="0"/>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Segoe Print" pitchFamily="2" charset="0"/>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Segoe Print" pitchFamily="2" charset="0"/>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sz="2400" b="1" dirty="0" smtClean="0">
                <a:latin typeface="Segoe Print" pitchFamily="2" charset="0"/>
              </a:rPr>
              <a:t>Konu 5: </a:t>
            </a:r>
            <a:r>
              <a:rPr lang="tr-TR" sz="2400" b="1" dirty="0" smtClean="0">
                <a:latin typeface="Segoe Print" pitchFamily="2" charset="0"/>
              </a:rPr>
              <a:t>İŞLETMEYE DEĞER YARATMAK: PAZARLAMA</a:t>
            </a:r>
            <a:endParaRPr lang="tr-TR" sz="2400" b="1" dirty="0">
              <a:latin typeface="Segoe Print" pitchFamily="2" charset="0"/>
            </a:endParaRPr>
          </a:p>
        </p:txBody>
      </p:sp>
      <p:sp>
        <p:nvSpPr>
          <p:cNvPr id="3" name="Content Placeholder 2"/>
          <p:cNvSpPr>
            <a:spLocks noGrp="1"/>
          </p:cNvSpPr>
          <p:nvPr>
            <p:ph idx="1"/>
          </p:nvPr>
        </p:nvSpPr>
        <p:spPr>
          <a:xfrm>
            <a:off x="457200" y="1052736"/>
            <a:ext cx="8229600" cy="5256584"/>
          </a:xfrm>
        </p:spPr>
        <p:txBody>
          <a:bodyPr>
            <a:normAutofit/>
          </a:bodyPr>
          <a:lstStyle/>
          <a:p>
            <a:pPr marL="0" lvl="0" indent="0">
              <a:buNone/>
            </a:pPr>
            <a:r>
              <a:rPr lang="tr-TR" sz="2400" b="1" dirty="0" smtClean="0">
                <a:latin typeface="Segoe Print" pitchFamily="2" charset="0"/>
              </a:rPr>
              <a:t>1. PAZARLAMA </a:t>
            </a:r>
            <a:endParaRPr lang="tr-TR" sz="2400" b="1" dirty="0">
              <a:latin typeface="Segoe Print" pitchFamily="2" charset="0"/>
            </a:endParaRPr>
          </a:p>
          <a:p>
            <a:pPr marL="457200" lvl="1" indent="0">
              <a:buNone/>
            </a:pPr>
            <a:r>
              <a:rPr lang="tr-TR" sz="2400" b="1" dirty="0" smtClean="0">
                <a:latin typeface="Segoe Print" pitchFamily="2" charset="0"/>
              </a:rPr>
              <a:t>1.1. Pazarlama Planlaması</a:t>
            </a:r>
            <a:endParaRPr lang="tr-TR" sz="2400" b="1" dirty="0">
              <a:latin typeface="Segoe Print" pitchFamily="2" charset="0"/>
            </a:endParaRPr>
          </a:p>
          <a:p>
            <a:pPr marL="457200" lvl="1" indent="0">
              <a:buNone/>
            </a:pPr>
            <a:r>
              <a:rPr lang="tr-TR" sz="2400" b="1" dirty="0" smtClean="0">
                <a:latin typeface="Segoe Print" pitchFamily="2" charset="0"/>
              </a:rPr>
              <a:t>1.2. Pazarlama Araştırması</a:t>
            </a:r>
            <a:endParaRPr lang="tr-TR" sz="2400" b="1" dirty="0">
              <a:latin typeface="Segoe Print" pitchFamily="2" charset="0"/>
            </a:endParaRPr>
          </a:p>
          <a:p>
            <a:pPr marL="457200" lvl="1" indent="0">
              <a:buNone/>
            </a:pPr>
            <a:r>
              <a:rPr lang="tr-TR" sz="2400" b="1" dirty="0" smtClean="0">
                <a:latin typeface="Segoe Print" pitchFamily="2" charset="0"/>
              </a:rPr>
              <a:t>1.3. Pazarlama </a:t>
            </a:r>
            <a:r>
              <a:rPr lang="tr-TR" sz="2400" b="1" dirty="0">
                <a:latin typeface="Segoe Print" pitchFamily="2" charset="0"/>
              </a:rPr>
              <a:t>Araştırmaları Süreci </a:t>
            </a:r>
          </a:p>
          <a:p>
            <a:pPr marL="457200" lvl="1" indent="0">
              <a:buNone/>
            </a:pPr>
            <a:endParaRPr lang="tr-TR" sz="2400" b="1" dirty="0" smtClean="0">
              <a:latin typeface="Segoe Print" pitchFamily="2" charset="0"/>
            </a:endParaRPr>
          </a:p>
          <a:p>
            <a:pPr marL="0" lvl="0" indent="0">
              <a:buNone/>
            </a:pPr>
            <a:r>
              <a:rPr lang="tr-TR" sz="2400" b="1" dirty="0" smtClean="0">
                <a:latin typeface="Segoe Print" pitchFamily="2" charset="0"/>
              </a:rPr>
              <a:t>2. PAZARLAR </a:t>
            </a:r>
            <a:r>
              <a:rPr lang="tr-TR" sz="2400" b="1" dirty="0">
                <a:latin typeface="Segoe Print" pitchFamily="2" charset="0"/>
              </a:rPr>
              <a:t>VE ALICILAR </a:t>
            </a:r>
          </a:p>
          <a:p>
            <a:pPr marL="457200" lvl="1" indent="0">
              <a:buNone/>
            </a:pPr>
            <a:r>
              <a:rPr lang="tr-TR" sz="2400" b="1" dirty="0" smtClean="0">
                <a:latin typeface="Segoe Print" pitchFamily="2" charset="0"/>
              </a:rPr>
              <a:t>2.1. Tüketici </a:t>
            </a:r>
            <a:r>
              <a:rPr lang="tr-TR" sz="2400" b="1" dirty="0">
                <a:latin typeface="Segoe Print" pitchFamily="2" charset="0"/>
              </a:rPr>
              <a:t>Pazarları ve </a:t>
            </a:r>
            <a:r>
              <a:rPr lang="tr-TR" sz="2400" b="1" dirty="0" smtClean="0">
                <a:latin typeface="Segoe Print" pitchFamily="2" charset="0"/>
              </a:rPr>
              <a:t>Bölümlendirmesi</a:t>
            </a:r>
            <a:endParaRPr lang="tr-TR" sz="2400" b="1" dirty="0">
              <a:latin typeface="Segoe Print" pitchFamily="2" charset="0"/>
            </a:endParaRPr>
          </a:p>
          <a:p>
            <a:pPr marL="914400" lvl="2" indent="0">
              <a:buNone/>
            </a:pPr>
            <a:r>
              <a:rPr lang="tr-TR" sz="2400" b="1" dirty="0" smtClean="0">
                <a:latin typeface="Segoe Print" pitchFamily="2" charset="0"/>
              </a:rPr>
              <a:t>2.1.1.Tüketici </a:t>
            </a:r>
            <a:r>
              <a:rPr lang="tr-TR" sz="2400" b="1" dirty="0">
                <a:latin typeface="Segoe Print" pitchFamily="2" charset="0"/>
              </a:rPr>
              <a:t>Davranışları  </a:t>
            </a:r>
          </a:p>
          <a:p>
            <a:pPr marL="1793875" lvl="2" indent="-879475">
              <a:buNone/>
            </a:pPr>
            <a:r>
              <a:rPr lang="tr-TR" sz="2400" b="1" dirty="0" smtClean="0">
                <a:latin typeface="Segoe Print" pitchFamily="2" charset="0"/>
              </a:rPr>
              <a:t>2.1.2.Tüketici </a:t>
            </a:r>
            <a:r>
              <a:rPr lang="tr-TR" sz="2400" b="1" dirty="0">
                <a:latin typeface="Segoe Print" pitchFamily="2" charset="0"/>
              </a:rPr>
              <a:t>Davranışlarını Etkileyen </a:t>
            </a:r>
            <a:r>
              <a:rPr lang="tr-TR" sz="2400" b="1" dirty="0" smtClean="0">
                <a:latin typeface="Segoe Print" pitchFamily="2" charset="0"/>
              </a:rPr>
              <a:t>   Psikolojik ve Sosyokültürel Faktörler </a:t>
            </a:r>
            <a:endParaRPr lang="tr-TR" sz="2400" b="1" dirty="0">
              <a:latin typeface="Segoe Print" pitchFamily="2" charset="0"/>
            </a:endParaRPr>
          </a:p>
          <a:p>
            <a:pPr marL="914400" lvl="2" indent="0">
              <a:buNone/>
            </a:pPr>
            <a:r>
              <a:rPr lang="tr-TR" sz="2400" b="1" dirty="0" smtClean="0">
                <a:latin typeface="Segoe Print" pitchFamily="2" charset="0"/>
              </a:rPr>
              <a:t>2.1.3 Tüketicinin </a:t>
            </a:r>
            <a:r>
              <a:rPr lang="tr-TR" sz="2400" b="1" dirty="0">
                <a:latin typeface="Segoe Print" pitchFamily="2" charset="0"/>
              </a:rPr>
              <a:t>Satın Alma Karar Süreci </a:t>
            </a:r>
          </a:p>
          <a:p>
            <a:pPr marL="457200" lvl="1" indent="0">
              <a:buNone/>
            </a:pPr>
            <a:endParaRPr lang="tr-TR" sz="2400" dirty="0">
              <a:latin typeface="Segoe Print" pitchFamily="2" charset="0"/>
            </a:endParaRPr>
          </a:p>
          <a:p>
            <a:pPr marL="0" indent="0">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651698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b="1" dirty="0" smtClean="0">
                <a:solidFill>
                  <a:srgbClr val="00FF99"/>
                </a:solidFill>
                <a:latin typeface="Segoe Print" pitchFamily="2" charset="0"/>
              </a:rPr>
              <a:t>Pazarlama </a:t>
            </a:r>
            <a:r>
              <a:rPr lang="tr-TR" sz="2400" b="1" dirty="0">
                <a:solidFill>
                  <a:srgbClr val="00FF99"/>
                </a:solidFill>
                <a:latin typeface="Segoe Print" pitchFamily="2" charset="0"/>
              </a:rPr>
              <a:t>stratejisi ise pazarlama amaçlarına nasıl ulaşılacağı konusunda yol gösterir</a:t>
            </a:r>
            <a:r>
              <a:rPr lang="tr-TR" sz="2400" b="1" dirty="0">
                <a:solidFill>
                  <a:srgbClr val="00CC00"/>
                </a:solidFill>
                <a:latin typeface="Segoe Print" pitchFamily="2" charset="0"/>
              </a:rPr>
              <a:t>. Pazarlama stratejisi  ürün karmasının oluşturulması ve hedef pazarların belirlenmesi, hangi ürün  ile hangi pazarda rekabet edileceği ile ilgilidir</a:t>
            </a:r>
            <a:r>
              <a:rPr lang="tr-TR" sz="2400" b="1" dirty="0">
                <a:solidFill>
                  <a:srgbClr val="FFC000"/>
                </a:solidFill>
                <a:latin typeface="Segoe Print" pitchFamily="2" charset="0"/>
              </a:rPr>
              <a:t>. Pazarlama stratejisi birbirini takip eden iki ana süreçten oluşmaktadır: Hedef pazarın seçimi ve pazarlama karmasının belirlenip oluşturulmasıdır</a:t>
            </a:r>
            <a:r>
              <a:rPr lang="tr-TR" sz="2400" dirty="0">
                <a:latin typeface="Segoe Print" pitchFamily="2" charset="0"/>
              </a:rPr>
              <a:t>. </a:t>
            </a:r>
            <a:r>
              <a:rPr lang="tr-TR" sz="2400" b="1" dirty="0">
                <a:solidFill>
                  <a:srgbClr val="00FF99"/>
                </a:solidFill>
                <a:latin typeface="Segoe Print" pitchFamily="2" charset="0"/>
              </a:rPr>
              <a:t>Hedef Pazar </a:t>
            </a:r>
            <a:r>
              <a:rPr lang="tr-TR" sz="2400" b="1" dirty="0" smtClean="0">
                <a:solidFill>
                  <a:srgbClr val="00FF99"/>
                </a:solidFill>
                <a:latin typeface="Segoe Print" pitchFamily="2" charset="0"/>
              </a:rPr>
              <a:t>seçimi, </a:t>
            </a:r>
            <a:r>
              <a:rPr lang="tr-TR" sz="2400" b="1" dirty="0">
                <a:solidFill>
                  <a:srgbClr val="00FF99"/>
                </a:solidFill>
                <a:latin typeface="Segoe Print" pitchFamily="2" charset="0"/>
              </a:rPr>
              <a:t>işletmenin hitap edeceği benzer özelliklere sahip tüketici ve/veya tüketici gruplarının belirlenmesidir.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10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828325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b="1" dirty="0" smtClean="0">
                <a:solidFill>
                  <a:srgbClr val="FF0000"/>
                </a:solidFill>
                <a:latin typeface="Segoe Print" pitchFamily="2" charset="0"/>
              </a:rPr>
              <a:t>Ürün </a:t>
            </a:r>
            <a:r>
              <a:rPr lang="tr-TR" sz="2400" b="1" dirty="0">
                <a:solidFill>
                  <a:srgbClr val="FF0000"/>
                </a:solidFill>
                <a:latin typeface="Segoe Print" pitchFamily="2" charset="0"/>
              </a:rPr>
              <a:t>yani pazarlama karmasının belirlenmesi ise işletmenin hedef pazarda hitap ettiği tüketicilerin istek ve beklentilerini karşılayamak için bir araya getirdiği uygun, kontrol edilebilir ürün kombinasyonundan oluşmaktadır. </a:t>
            </a:r>
            <a:endParaRPr lang="tr-TR" sz="2400" b="1" dirty="0" smtClean="0">
              <a:solidFill>
                <a:srgbClr val="FF0000"/>
              </a:solidFill>
              <a:latin typeface="Segoe Print" pitchFamily="2" charset="0"/>
            </a:endParaRPr>
          </a:p>
          <a:p>
            <a:pPr marL="0" lvl="1" indent="0" algn="just">
              <a:buNone/>
            </a:pPr>
            <a:endParaRPr lang="tr-TR" sz="2400" b="1" dirty="0">
              <a:solidFill>
                <a:srgbClr val="FF0000"/>
              </a:solidFill>
            </a:endParaRPr>
          </a:p>
          <a:p>
            <a:pPr marL="0" lvl="1" indent="0" algn="just">
              <a:buNone/>
            </a:pPr>
            <a:r>
              <a:rPr lang="tr-TR" sz="2400" dirty="0" smtClean="0">
                <a:latin typeface="Segoe Print" pitchFamily="2" charset="0"/>
              </a:rPr>
              <a:t>Pazarlama </a:t>
            </a:r>
            <a:r>
              <a:rPr lang="tr-TR" sz="2400" dirty="0">
                <a:latin typeface="Segoe Print" pitchFamily="2" charset="0"/>
              </a:rPr>
              <a:t>stratejisinin nasıl olacağı ve zaman içinde nasıl harekete geçirilip uygulanacağı pazarlama planı ile belirlenir. Pazarlama planlarında kısa, orta ve uzun vadeli planlar bir arada değerlendirilir ve düşünülür, uygulamada ise yıllık planlar rehber alınarak hayata </a:t>
            </a:r>
            <a:r>
              <a:rPr lang="tr-TR" sz="2400" dirty="0" smtClean="0">
                <a:latin typeface="Segoe Print" pitchFamily="2" charset="0"/>
              </a:rPr>
              <a:t>geçirilir.</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84606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b="1" dirty="0" smtClean="0">
                <a:latin typeface="Segoe Print" pitchFamily="2" charset="0"/>
              </a:rPr>
              <a:t>Yıllık </a:t>
            </a:r>
            <a:r>
              <a:rPr lang="tr-TR" sz="2400" b="1" dirty="0">
                <a:latin typeface="Segoe Print" pitchFamily="2" charset="0"/>
              </a:rPr>
              <a:t>Pazarlama Planları: </a:t>
            </a:r>
            <a:endParaRPr lang="tr-TR" sz="2400" b="1" dirty="0" smtClean="0">
              <a:latin typeface="Segoe Print" pitchFamily="2" charset="0"/>
            </a:endParaRPr>
          </a:p>
          <a:p>
            <a:pPr marL="0" lvl="1" indent="0" algn="just">
              <a:buNone/>
            </a:pPr>
            <a:r>
              <a:rPr lang="tr-TR" sz="2400" dirty="0" smtClean="0">
                <a:latin typeface="Segoe Print" pitchFamily="2" charset="0"/>
              </a:rPr>
              <a:t>Pazarlama </a:t>
            </a:r>
            <a:r>
              <a:rPr lang="tr-TR" sz="2400" dirty="0">
                <a:latin typeface="Segoe Print" pitchFamily="2" charset="0"/>
              </a:rPr>
              <a:t>amaçlarının neler olduğu, hedef pazarlar, izlenecek plan ve taktiklerin neler olduğu bu plan kapsamındadır</a:t>
            </a:r>
            <a:r>
              <a:rPr lang="tr-TR" sz="2400" dirty="0" smtClean="0">
                <a:latin typeface="Segoe Print" pitchFamily="2" charset="0"/>
              </a:rPr>
              <a:t>.</a:t>
            </a:r>
          </a:p>
          <a:p>
            <a:pPr marL="0" lvl="1" indent="0" algn="just">
              <a:buNone/>
            </a:pPr>
            <a:endParaRPr lang="tr-TR" sz="2400" dirty="0">
              <a:latin typeface="Segoe Print" pitchFamily="2" charset="0"/>
            </a:endParaRPr>
          </a:p>
          <a:p>
            <a:pPr marL="0" lvl="1" indent="0" algn="just">
              <a:buNone/>
            </a:pPr>
            <a:r>
              <a:rPr lang="tr-TR" sz="2400" dirty="0">
                <a:latin typeface="Segoe Print" pitchFamily="2" charset="0"/>
              </a:rPr>
              <a:t>Pazarlama planlaması aşağıdaki şekilde görüldüğü gibi şematik olarak beş aşama halinde </a:t>
            </a:r>
            <a:r>
              <a:rPr lang="tr-TR" sz="2400" dirty="0" smtClean="0">
                <a:latin typeface="Segoe Print" pitchFamily="2" charset="0"/>
              </a:rPr>
              <a:t>gösterilebilir.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8422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graphicFrame>
        <p:nvGraphicFramePr>
          <p:cNvPr id="5" name="Diyagram 2"/>
          <p:cNvGraphicFramePr>
            <a:graphicFrameLocks noGrp="1"/>
          </p:cNvGraphicFramePr>
          <p:nvPr>
            <p:ph idx="1"/>
            <p:extLst>
              <p:ext uri="{D42A27DB-BD31-4B8C-83A1-F6EECF244321}">
                <p14:modId xmlns:p14="http://schemas.microsoft.com/office/powerpoint/2010/main" val="2619321078"/>
              </p:ext>
            </p:extLst>
          </p:nvPr>
        </p:nvGraphicFramePr>
        <p:xfrm>
          <a:off x="457200" y="1600201"/>
          <a:ext cx="8229600" cy="420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F1E1AE0F-C1A6-4B18-A7C1-7AA1861F7516}" type="slidenum">
              <a:rPr lang="tr-TR" smtClean="0"/>
              <a:pPr/>
              <a:t>13</a:t>
            </a:fld>
            <a:endParaRPr lang="tr-TR"/>
          </a:p>
        </p:txBody>
      </p:sp>
      <p:sp>
        <p:nvSpPr>
          <p:cNvPr id="6" name="Rectangle 5"/>
          <p:cNvSpPr/>
          <p:nvPr/>
        </p:nvSpPr>
        <p:spPr>
          <a:xfrm>
            <a:off x="899592" y="5840150"/>
            <a:ext cx="7344816" cy="830997"/>
          </a:xfrm>
          <a:prstGeom prst="rect">
            <a:avLst/>
          </a:prstGeom>
        </p:spPr>
        <p:txBody>
          <a:bodyPr wrap="square">
            <a:spAutoFit/>
          </a:bodyPr>
          <a:lstStyle/>
          <a:p>
            <a:pPr algn="ctr"/>
            <a:r>
              <a:rPr lang="tr-TR" dirty="0" smtClean="0">
                <a:solidFill>
                  <a:schemeClr val="bg1"/>
                </a:solidFill>
                <a:latin typeface="Segoe Print" pitchFamily="2" charset="0"/>
              </a:rPr>
              <a:t>Şekil </a:t>
            </a:r>
            <a:r>
              <a:rPr lang="tr-TR" dirty="0" smtClean="0">
                <a:solidFill>
                  <a:schemeClr val="bg1"/>
                </a:solidFill>
                <a:latin typeface="Segoe Print" pitchFamily="2" charset="0"/>
              </a:rPr>
              <a:t>5-1 </a:t>
            </a:r>
            <a:r>
              <a:rPr lang="tr-TR" dirty="0">
                <a:solidFill>
                  <a:schemeClr val="bg1"/>
                </a:solidFill>
                <a:latin typeface="Segoe Print" pitchFamily="2" charset="0"/>
              </a:rPr>
              <a:t>Pazarlama Planlaması Aşamaları</a:t>
            </a:r>
          </a:p>
          <a:p>
            <a:pPr algn="ctr"/>
            <a:r>
              <a:rPr lang="tr-TR" dirty="0">
                <a:solidFill>
                  <a:schemeClr val="bg1"/>
                </a:solidFill>
                <a:latin typeface="Segoe Print" pitchFamily="2" charset="0"/>
              </a:rPr>
              <a:t> </a:t>
            </a:r>
          </a:p>
        </p:txBody>
      </p:sp>
      <p:sp>
        <p:nvSpPr>
          <p:cNvPr id="7" name="6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04642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fontScale="92500"/>
          </a:bodyPr>
          <a:lstStyle/>
          <a:p>
            <a:pPr marL="0" lvl="1" indent="0" algn="just">
              <a:buNone/>
            </a:pPr>
            <a:r>
              <a:rPr lang="tr-TR" sz="2400" dirty="0" smtClean="0">
                <a:latin typeface="Segoe Print" pitchFamily="2" charset="0"/>
              </a:rPr>
              <a:t>Pazarlama </a:t>
            </a:r>
            <a:r>
              <a:rPr lang="tr-TR" sz="2400" dirty="0">
                <a:latin typeface="Segoe Print" pitchFamily="2" charset="0"/>
              </a:rPr>
              <a:t>planının geliştirilmesi için </a:t>
            </a:r>
            <a:r>
              <a:rPr lang="tr-TR" sz="2400" b="1" dirty="0">
                <a:solidFill>
                  <a:srgbClr val="0099CC"/>
                </a:solidFill>
                <a:latin typeface="Segoe Print" pitchFamily="2" charset="0"/>
              </a:rPr>
              <a:t>ilk adım çevrenin analizidir.</a:t>
            </a:r>
            <a:r>
              <a:rPr lang="tr-TR" sz="2400" dirty="0">
                <a:latin typeface="Segoe Print" pitchFamily="2" charset="0"/>
              </a:rPr>
              <a:t> Bunun için yöneticiler </a:t>
            </a:r>
            <a:r>
              <a:rPr lang="tr-TR" sz="2400" b="1" dirty="0">
                <a:solidFill>
                  <a:srgbClr val="0099CC"/>
                </a:solidFill>
                <a:latin typeface="Segoe Print" pitchFamily="2" charset="0"/>
              </a:rPr>
              <a:t>durum analizi </a:t>
            </a:r>
            <a:r>
              <a:rPr lang="tr-TR" sz="2400" dirty="0">
                <a:latin typeface="Segoe Print" pitchFamily="2" charset="0"/>
              </a:rPr>
              <a:t>gerçekleştirir. Daha sonraki aşama </a:t>
            </a:r>
            <a:r>
              <a:rPr lang="tr-TR" sz="2400" b="1" dirty="0">
                <a:solidFill>
                  <a:srgbClr val="92D050"/>
                </a:solidFill>
                <a:latin typeface="Segoe Print" pitchFamily="2" charset="0"/>
              </a:rPr>
              <a:t>işletmenin pazarlama politikası adına daha spesifik hedeflerin ortaya konmasıdır. </a:t>
            </a:r>
            <a:r>
              <a:rPr lang="tr-TR" sz="2400" dirty="0">
                <a:latin typeface="Segoe Print" pitchFamily="2" charset="0"/>
              </a:rPr>
              <a:t>Ortaya konan pazarlama hedefleri, </a:t>
            </a:r>
            <a:r>
              <a:rPr lang="tr-TR" sz="2400" b="1" dirty="0">
                <a:solidFill>
                  <a:srgbClr val="92D050"/>
                </a:solidFill>
                <a:latin typeface="Segoe Print" pitchFamily="2" charset="0"/>
              </a:rPr>
              <a:t>firmanın var olan markaları, firmanın büyüklüğü ve diğer ürün karmaları göz önüne </a:t>
            </a:r>
            <a:r>
              <a:rPr lang="tr-TR" sz="2400" dirty="0">
                <a:latin typeface="Segoe Print" pitchFamily="2" charset="0"/>
              </a:rPr>
              <a:t>konularak oluşturulmalıdır. </a:t>
            </a:r>
            <a:r>
              <a:rPr lang="tr-TR" sz="2400" b="1" dirty="0">
                <a:solidFill>
                  <a:srgbClr val="FFCC66"/>
                </a:solidFill>
                <a:latin typeface="Segoe Print" pitchFamily="2" charset="0"/>
              </a:rPr>
              <a:t>Hedeflerin belirlenmesinin ardından ürünü pazarda konumlandırmak için ürün, fiyat</a:t>
            </a:r>
            <a:r>
              <a:rPr lang="tr-TR" sz="2400" b="1" dirty="0" smtClean="0">
                <a:solidFill>
                  <a:srgbClr val="FFCC66"/>
                </a:solidFill>
                <a:latin typeface="Segoe Print" pitchFamily="2" charset="0"/>
              </a:rPr>
              <a:t>,</a:t>
            </a:r>
            <a:r>
              <a:rPr lang="tr-TR" sz="2400" b="1" dirty="0"/>
              <a:t> </a:t>
            </a:r>
            <a:r>
              <a:rPr lang="tr-TR" sz="2400" b="1" dirty="0">
                <a:solidFill>
                  <a:srgbClr val="FFCC66"/>
                </a:solidFill>
              </a:rPr>
              <a:t>bütünleşik Pazarlama İletişimi , </a:t>
            </a:r>
            <a:r>
              <a:rPr lang="tr-TR" sz="2400" b="1" dirty="0">
                <a:solidFill>
                  <a:srgbClr val="FFCC66"/>
                </a:solidFill>
                <a:latin typeface="Segoe Print" pitchFamily="2" charset="0"/>
              </a:rPr>
              <a:t>dağıtım yani pazarlama karması stratejileri oluşturulur. </a:t>
            </a:r>
            <a:r>
              <a:rPr lang="tr-TR" sz="2400" dirty="0">
                <a:latin typeface="Segoe Print" pitchFamily="2" charset="0"/>
              </a:rPr>
              <a:t>Son aşamada </a:t>
            </a:r>
            <a:r>
              <a:rPr lang="tr-TR" sz="2400" b="1" dirty="0">
                <a:solidFill>
                  <a:srgbClr val="00B050"/>
                </a:solidFill>
                <a:latin typeface="Segoe Print" pitchFamily="2" charset="0"/>
              </a:rPr>
              <a:t>hedeflerin uygulanması ve kontrolü yer </a:t>
            </a:r>
            <a:r>
              <a:rPr lang="tr-TR" sz="2400" b="1" dirty="0" smtClean="0">
                <a:solidFill>
                  <a:srgbClr val="00B050"/>
                </a:solidFill>
                <a:latin typeface="Segoe Print" pitchFamily="2" charset="0"/>
              </a:rPr>
              <a:t>alır.</a:t>
            </a:r>
            <a:endParaRPr lang="tr-TR" sz="2400" b="1" dirty="0">
              <a:solidFill>
                <a:srgbClr val="00B050"/>
              </a:solidFill>
              <a:latin typeface="Segoe Print" pitchFamily="2" charset="0"/>
            </a:endParaRPr>
          </a:p>
          <a:p>
            <a:pPr marL="400050" lvl="1" indent="0" algn="just">
              <a:buNone/>
            </a:pPr>
            <a:r>
              <a:rPr lang="tr-TR" sz="2400" b="1" dirty="0">
                <a:solidFill>
                  <a:srgbClr val="00B050"/>
                </a:solidFill>
                <a:latin typeface="Segoe Print" pitchFamily="2" charset="0"/>
              </a:rPr>
              <a:t> </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916064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Pazarlama Araştırması </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Pazarlama </a:t>
            </a:r>
            <a:r>
              <a:rPr lang="tr-TR" sz="2400" dirty="0">
                <a:latin typeface="Segoe Print" pitchFamily="2" charset="0"/>
              </a:rPr>
              <a:t>araştırması: </a:t>
            </a:r>
            <a:r>
              <a:rPr lang="tr-TR" sz="2400" b="1" dirty="0">
                <a:solidFill>
                  <a:srgbClr val="00B050"/>
                </a:solidFill>
                <a:latin typeface="Segoe Print" pitchFamily="2" charset="0"/>
              </a:rPr>
              <a:t>Bir örgütün karşılaştığı bir pazarlama durumuyla ilgili, sistemli bir şekilde </a:t>
            </a:r>
            <a:r>
              <a:rPr lang="tr-TR" sz="2400" b="1" dirty="0">
                <a:solidFill>
                  <a:schemeClr val="accent6">
                    <a:lumMod val="75000"/>
                  </a:schemeClr>
                </a:solidFill>
                <a:latin typeface="Segoe Print" pitchFamily="2" charset="0"/>
              </a:rPr>
              <a:t>verilerin toplanması, analizi ve </a:t>
            </a:r>
            <a:r>
              <a:rPr lang="tr-TR" sz="2400" b="1" dirty="0" smtClean="0">
                <a:solidFill>
                  <a:schemeClr val="accent6">
                    <a:lumMod val="75000"/>
                  </a:schemeClr>
                </a:solidFill>
                <a:latin typeface="Segoe Print" pitchFamily="2" charset="0"/>
              </a:rPr>
              <a:t>raporlanmasıdır.</a:t>
            </a:r>
            <a:r>
              <a:rPr lang="tr-TR" sz="2400" b="1" dirty="0" smtClean="0">
                <a:solidFill>
                  <a:srgbClr val="00B050"/>
                </a:solidFill>
                <a:latin typeface="Segoe Print" pitchFamily="2" charset="0"/>
              </a:rPr>
              <a:t> </a:t>
            </a:r>
            <a:r>
              <a:rPr lang="tr-TR" sz="2400" b="1" dirty="0">
                <a:solidFill>
                  <a:srgbClr val="FFC000"/>
                </a:solidFill>
                <a:latin typeface="Segoe Print" pitchFamily="2" charset="0"/>
              </a:rPr>
              <a:t>Pazarlama araştırması ile elde edilen veriler pazarlama sürecine alınıp, tüm pazarlama faliyetlerinde </a:t>
            </a:r>
            <a:r>
              <a:rPr lang="tr-TR" sz="2400" b="1" dirty="0">
                <a:solidFill>
                  <a:schemeClr val="accent6">
                    <a:lumMod val="75000"/>
                  </a:schemeClr>
                </a:solidFill>
                <a:latin typeface="Segoe Print" pitchFamily="2" charset="0"/>
              </a:rPr>
              <a:t>belirsizliklerin azaltılması</a:t>
            </a:r>
            <a:r>
              <a:rPr lang="tr-TR" sz="2400" b="1" dirty="0">
                <a:solidFill>
                  <a:srgbClr val="FFC000"/>
                </a:solidFill>
                <a:latin typeface="Segoe Print" pitchFamily="2" charset="0"/>
              </a:rPr>
              <a:t> ile </a:t>
            </a:r>
            <a:r>
              <a:rPr lang="tr-TR" sz="2400" b="1" dirty="0">
                <a:solidFill>
                  <a:schemeClr val="accent6">
                    <a:lumMod val="75000"/>
                  </a:schemeClr>
                </a:solidFill>
                <a:latin typeface="Segoe Print" pitchFamily="2" charset="0"/>
              </a:rPr>
              <a:t>pazarlama kararlarının başarısını </a:t>
            </a:r>
            <a:r>
              <a:rPr lang="tr-TR" sz="2400" b="1" dirty="0">
                <a:solidFill>
                  <a:srgbClr val="FFC000"/>
                </a:solidFill>
                <a:latin typeface="Segoe Print" pitchFamily="2" charset="0"/>
              </a:rPr>
              <a:t>arttıracaktır.</a:t>
            </a:r>
            <a:r>
              <a:rPr lang="tr-TR" sz="2400" dirty="0">
                <a:latin typeface="Segoe Print" pitchFamily="2" charset="0"/>
              </a:rPr>
              <a:t> Bu nedenle bu araştırmalar son kararı verecek olan yöneticiler için büyük önem taşır. Burada dikkat edilmesi gereken nokta, bu araştırmaların her zaman doğru sonuç ve çözümleri getirmeyebileceğidir.</a:t>
            </a: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70538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a:t>
            </a:r>
            <a:r>
              <a:rPr lang="tr-TR" sz="2400" b="1" dirty="0">
                <a:latin typeface="Segoe Print" pitchFamily="2" charset="0"/>
              </a:rPr>
              <a:t>Pazarlama Araştırması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b="1" dirty="0" smtClean="0">
                <a:solidFill>
                  <a:schemeClr val="bg2">
                    <a:lumMod val="40000"/>
                    <a:lumOff val="60000"/>
                  </a:schemeClr>
                </a:solidFill>
                <a:latin typeface="Segoe Print" pitchFamily="2" charset="0"/>
              </a:rPr>
              <a:t>Pazar </a:t>
            </a:r>
            <a:r>
              <a:rPr lang="tr-TR" sz="2400" b="1" dirty="0">
                <a:solidFill>
                  <a:schemeClr val="bg2">
                    <a:lumMod val="40000"/>
                    <a:lumOff val="60000"/>
                  </a:schemeClr>
                </a:solidFill>
                <a:latin typeface="Segoe Print" pitchFamily="2" charset="0"/>
              </a:rPr>
              <a:t>araştırmalarının alanı </a:t>
            </a:r>
            <a:r>
              <a:rPr lang="tr-TR" sz="2400" b="1" dirty="0">
                <a:solidFill>
                  <a:srgbClr val="00B0F0"/>
                </a:solidFill>
                <a:latin typeface="Segoe Print" pitchFamily="2" charset="0"/>
              </a:rPr>
              <a:t>ürün fikrinin oluşturulduğu aşamadan, ürünün pazara sunulup daha sonra geliştirilmesi </a:t>
            </a:r>
            <a:r>
              <a:rPr lang="tr-TR" sz="2400" b="1" dirty="0">
                <a:solidFill>
                  <a:schemeClr val="bg2">
                    <a:lumMod val="40000"/>
                    <a:lumOff val="60000"/>
                  </a:schemeClr>
                </a:solidFill>
                <a:latin typeface="Segoe Print" pitchFamily="2" charset="0"/>
              </a:rPr>
              <a:t>aşamasına kadar olan bütün süreçleri kapsar. </a:t>
            </a:r>
            <a:r>
              <a:rPr lang="tr-TR" sz="2400" dirty="0">
                <a:latin typeface="Segoe Print" pitchFamily="2" charset="0"/>
              </a:rPr>
              <a:t>Kategorize edecek olursak </a:t>
            </a:r>
            <a:r>
              <a:rPr lang="tr-TR" sz="2400" b="1" dirty="0">
                <a:solidFill>
                  <a:srgbClr val="00FF99"/>
                </a:solidFill>
                <a:latin typeface="Segoe Print" pitchFamily="2" charset="0"/>
              </a:rPr>
              <a:t>Pazar araştırmalarını 3 ana grupta </a:t>
            </a:r>
            <a:r>
              <a:rPr lang="tr-TR" sz="2400" b="1" dirty="0" smtClean="0">
                <a:solidFill>
                  <a:srgbClr val="00FF99"/>
                </a:solidFill>
                <a:latin typeface="Segoe Print" pitchFamily="2" charset="0"/>
              </a:rPr>
              <a:t>inceleyebiliriz. </a:t>
            </a:r>
          </a:p>
          <a:p>
            <a:pPr marL="0" lvl="1" indent="400050" algn="just">
              <a:buNone/>
            </a:pPr>
            <a:endParaRPr lang="tr-TR" sz="2400" dirty="0">
              <a:latin typeface="Segoe Print" pitchFamily="2" charset="0"/>
            </a:endParaRPr>
          </a:p>
          <a:p>
            <a:pPr marL="342900" lvl="1" indent="-342900" algn="just">
              <a:buFont typeface="Arial" panose="020B0604020202020204" pitchFamily="34" charset="0"/>
              <a:buChar char="•"/>
            </a:pPr>
            <a:r>
              <a:rPr lang="tr-TR" sz="2400" b="1" dirty="0">
                <a:latin typeface="Segoe Print" pitchFamily="2" charset="0"/>
              </a:rPr>
              <a:t>Keşifsel </a:t>
            </a:r>
            <a:r>
              <a:rPr lang="tr-TR" sz="2400" b="1">
                <a:latin typeface="Segoe Print" pitchFamily="2" charset="0"/>
              </a:rPr>
              <a:t>araştırmalar</a:t>
            </a:r>
            <a:r>
              <a:rPr lang="tr-TR" sz="2400" smtClean="0">
                <a:latin typeface="Segoe Print" pitchFamily="2" charset="0"/>
              </a:rPr>
              <a:t>: </a:t>
            </a:r>
            <a:r>
              <a:rPr lang="tr-TR" sz="2400" b="1" smtClean="0">
                <a:solidFill>
                  <a:srgbClr val="0099CC"/>
                </a:solidFill>
                <a:latin typeface="Segoe Print" pitchFamily="2" charset="0"/>
              </a:rPr>
              <a:t>Araştırma konusunun temel yapısını ve amacını belirleyen bu araştırma, ilginç unsurların ve verilerin ortaya çıkmasını sağlar ve diğer araştırma aşamalarına yön verir.</a:t>
            </a:r>
          </a:p>
          <a:p>
            <a:pPr marL="400050" lvl="1" indent="0" algn="just">
              <a:buNone/>
            </a:pPr>
            <a:endParaRPr lang="tr-TR" sz="2400" smtClean="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095302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a:t>
            </a:r>
            <a:r>
              <a:rPr lang="tr-TR" sz="2400" b="1" dirty="0">
                <a:latin typeface="Segoe Print" pitchFamily="2" charset="0"/>
              </a:rPr>
              <a:t>Pazarlama Araştırması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342900" lvl="1" indent="-342900" algn="just">
              <a:buFont typeface="Arial" panose="020B0604020202020204" pitchFamily="34" charset="0"/>
              <a:buChar char="•"/>
            </a:pPr>
            <a:r>
              <a:rPr lang="tr-TR" sz="2400" b="1" dirty="0" smtClean="0">
                <a:latin typeface="Segoe Print" pitchFamily="2" charset="0"/>
              </a:rPr>
              <a:t>Nedensellik </a:t>
            </a:r>
            <a:r>
              <a:rPr lang="tr-TR" sz="2400" b="1" dirty="0">
                <a:latin typeface="Segoe Print" pitchFamily="2" charset="0"/>
              </a:rPr>
              <a:t>araştırması </a:t>
            </a:r>
            <a:r>
              <a:rPr lang="tr-TR" sz="2400" dirty="0" smtClean="0">
                <a:latin typeface="Segoe Print" pitchFamily="2" charset="0"/>
              </a:rPr>
              <a:t>: </a:t>
            </a:r>
            <a:r>
              <a:rPr lang="tr-TR" sz="2400" dirty="0" smtClean="0">
                <a:solidFill>
                  <a:schemeClr val="accent2">
                    <a:lumMod val="40000"/>
                    <a:lumOff val="60000"/>
                  </a:schemeClr>
                </a:solidFill>
                <a:latin typeface="Segoe Print" pitchFamily="2" charset="0"/>
              </a:rPr>
              <a:t>P</a:t>
            </a:r>
            <a:r>
              <a:rPr lang="tr-TR" sz="2400" b="1" dirty="0" smtClean="0">
                <a:solidFill>
                  <a:schemeClr val="accent2">
                    <a:lumMod val="40000"/>
                    <a:lumOff val="60000"/>
                  </a:schemeClr>
                </a:solidFill>
                <a:latin typeface="Segoe Print" pitchFamily="2" charset="0"/>
              </a:rPr>
              <a:t>azardaki </a:t>
            </a:r>
            <a:r>
              <a:rPr lang="tr-TR" sz="2400" b="1" dirty="0">
                <a:solidFill>
                  <a:schemeClr val="accent2">
                    <a:lumMod val="40000"/>
                    <a:lumOff val="60000"/>
                  </a:schemeClr>
                </a:solidFill>
                <a:latin typeface="Segoe Print" pitchFamily="2" charset="0"/>
              </a:rPr>
              <a:t>mevcut problemlerin ve olayların </a:t>
            </a:r>
            <a:r>
              <a:rPr lang="tr-TR" sz="2400" b="1" dirty="0" smtClean="0">
                <a:solidFill>
                  <a:schemeClr val="accent2">
                    <a:lumMod val="40000"/>
                    <a:lumOff val="60000"/>
                  </a:schemeClr>
                </a:solidFill>
                <a:latin typeface="Segoe Print" pitchFamily="2" charset="0"/>
              </a:rPr>
              <a:t>nedenlerini, </a:t>
            </a:r>
            <a:r>
              <a:rPr lang="tr-TR" sz="2400" b="1" dirty="0">
                <a:solidFill>
                  <a:schemeClr val="accent2">
                    <a:lumMod val="40000"/>
                    <a:lumOff val="60000"/>
                  </a:schemeClr>
                </a:solidFill>
                <a:latin typeface="Segoe Print" pitchFamily="2" charset="0"/>
              </a:rPr>
              <a:t>ayrıca ortaya çıkan sonuçlar arasındaki ilişkiyi inceler</a:t>
            </a:r>
            <a:r>
              <a:rPr lang="tr-TR" sz="2400" b="1" dirty="0" smtClean="0">
                <a:solidFill>
                  <a:schemeClr val="accent2">
                    <a:lumMod val="40000"/>
                    <a:lumOff val="60000"/>
                  </a:schemeClr>
                </a:solidFill>
                <a:latin typeface="Segoe Print" pitchFamily="2" charset="0"/>
              </a:rPr>
              <a:t>.</a:t>
            </a:r>
          </a:p>
          <a:p>
            <a:pPr marL="342900" lvl="1" indent="-342900" algn="just">
              <a:buFont typeface="Arial" panose="020B0604020202020204" pitchFamily="34" charset="0"/>
              <a:buChar char="•"/>
            </a:pPr>
            <a:endParaRPr lang="tr-TR" sz="2400" dirty="0">
              <a:latin typeface="Segoe Print" pitchFamily="2" charset="0"/>
            </a:endParaRPr>
          </a:p>
          <a:p>
            <a:pPr marL="342900" lvl="1" indent="-342900" algn="just">
              <a:buFont typeface="Arial" panose="020B0604020202020204" pitchFamily="34" charset="0"/>
              <a:buChar char="•"/>
            </a:pPr>
            <a:r>
              <a:rPr lang="tr-TR" sz="2400" b="1" dirty="0">
                <a:latin typeface="Segoe Print" pitchFamily="2" charset="0"/>
              </a:rPr>
              <a:t>Tanımlayıcı Araştırmalar</a:t>
            </a:r>
            <a:r>
              <a:rPr lang="tr-TR" sz="2400" dirty="0">
                <a:latin typeface="Segoe Print" pitchFamily="2" charset="0"/>
              </a:rPr>
              <a:t>: Yaygın olarak kullanılan ve oldukça fayda sağlayan bu araştırma ile </a:t>
            </a:r>
            <a:r>
              <a:rPr lang="tr-TR" sz="2400" b="1" dirty="0">
                <a:solidFill>
                  <a:schemeClr val="accent2">
                    <a:lumMod val="60000"/>
                    <a:lumOff val="40000"/>
                  </a:schemeClr>
                </a:solidFill>
                <a:latin typeface="Segoe Print" pitchFamily="2" charset="0"/>
              </a:rPr>
              <a:t>hedef kitle profilleri, müşterilerin ürün ve işletme hakkındaki genel algılarıda araştırılır.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1843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a:t>
            </a:r>
            <a:r>
              <a:rPr lang="tr-TR" sz="2400" b="1" dirty="0">
                <a:latin typeface="Segoe Print" pitchFamily="2" charset="0"/>
              </a:rPr>
              <a:t>Pazarlama Araştırması </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4713391"/>
          </a:xfrm>
        </p:spPr>
        <p:txBody>
          <a:bodyPr>
            <a:noAutofit/>
          </a:bodyPr>
          <a:lstStyle/>
          <a:p>
            <a:pPr marL="0" lvl="1" indent="0" algn="just">
              <a:buNone/>
            </a:pPr>
            <a:r>
              <a:rPr lang="tr-TR" sz="2400" b="1" dirty="0" smtClean="0">
                <a:solidFill>
                  <a:srgbClr val="CC00FF"/>
                </a:solidFill>
              </a:rPr>
              <a:t>Pazarlama </a:t>
            </a:r>
            <a:r>
              <a:rPr lang="tr-TR" sz="2400" b="1" dirty="0">
                <a:solidFill>
                  <a:srgbClr val="CC00FF"/>
                </a:solidFill>
              </a:rPr>
              <a:t>araştırmalarını firma içi ve firma dışı olarak da gruplandırmak mümkündür. </a:t>
            </a:r>
            <a:r>
              <a:rPr lang="tr-TR" sz="2400" dirty="0"/>
              <a:t>Günümüzde giderek artan bir eğilimle gelişmiş ülkelerdeki işletmeler ve  büyük şirketler pazarlama araştırmalarını </a:t>
            </a:r>
            <a:r>
              <a:rPr lang="tr-TR" sz="2400" dirty="0" smtClean="0"/>
              <a:t>firma </a:t>
            </a:r>
            <a:r>
              <a:rPr lang="tr-TR" sz="2400" dirty="0"/>
              <a:t>dışı araştırma şirketlerine </a:t>
            </a:r>
            <a:r>
              <a:rPr lang="tr-TR" sz="2400" dirty="0" smtClean="0"/>
              <a:t>yaptırmaktadırlar.</a:t>
            </a:r>
            <a:endParaRPr lang="tr-TR" sz="2400" b="1" dirty="0">
              <a:solidFill>
                <a:srgbClr val="FFC000"/>
              </a:solidFill>
            </a:endParaRPr>
          </a:p>
          <a:p>
            <a:pPr marL="0" lvl="1" indent="0" algn="just">
              <a:buNone/>
            </a:pPr>
            <a:r>
              <a:rPr lang="tr-TR" sz="2400" b="1" dirty="0" smtClean="0">
                <a:solidFill>
                  <a:srgbClr val="FFC000"/>
                </a:solidFill>
              </a:rPr>
              <a:t>Pazarlama </a:t>
            </a:r>
            <a:r>
              <a:rPr lang="tr-TR" sz="2400" b="1" dirty="0">
                <a:solidFill>
                  <a:srgbClr val="FFC000"/>
                </a:solidFill>
              </a:rPr>
              <a:t>araştırmasının işletmeye sağladığı </a:t>
            </a:r>
            <a:r>
              <a:rPr lang="tr-TR" sz="2400" b="1" dirty="0" smtClean="0">
                <a:solidFill>
                  <a:srgbClr val="FFC000"/>
                </a:solidFill>
              </a:rPr>
              <a:t>faydalar </a:t>
            </a:r>
            <a:r>
              <a:rPr lang="tr-TR" sz="2400" b="1" dirty="0">
                <a:solidFill>
                  <a:srgbClr val="FFC000"/>
                </a:solidFill>
              </a:rPr>
              <a:t>şöyle sıralanabilir</a:t>
            </a:r>
            <a:r>
              <a:rPr lang="tr-TR" sz="2400" b="1" dirty="0" smtClean="0">
                <a:solidFill>
                  <a:srgbClr val="FFC000"/>
                </a:solidFill>
              </a:rPr>
              <a:t>:</a:t>
            </a:r>
            <a:endParaRPr lang="tr-TR" sz="2400" dirty="0"/>
          </a:p>
          <a:p>
            <a:pPr marL="342900" lvl="1" indent="-342900" algn="just">
              <a:buFont typeface="Arial" panose="020B0604020202020204" pitchFamily="34" charset="0"/>
              <a:buChar char="•"/>
            </a:pPr>
            <a:r>
              <a:rPr lang="tr-TR" sz="2400" dirty="0"/>
              <a:t>Pazarlama problemlerinin varlığını ve onları yaratan faktörleri ortaya çıkarır</a:t>
            </a:r>
            <a:r>
              <a:rPr lang="tr-TR" sz="2400" dirty="0" smtClean="0"/>
              <a:t>.</a:t>
            </a:r>
          </a:p>
          <a:p>
            <a:pPr marL="0" lvl="1" indent="0" algn="just">
              <a:buNone/>
            </a:pPr>
            <a:endParaRPr lang="tr-TR" sz="2400" dirty="0"/>
          </a:p>
          <a:p>
            <a:pPr marL="342900" lvl="1" indent="-342900" algn="just">
              <a:buFont typeface="Arial" panose="020B0604020202020204" pitchFamily="34" charset="0"/>
              <a:buChar char="•"/>
            </a:pPr>
            <a:r>
              <a:rPr lang="tr-TR" sz="2400" dirty="0" smtClean="0"/>
              <a:t>Alınacak </a:t>
            </a:r>
            <a:r>
              <a:rPr lang="tr-TR" sz="2400" dirty="0"/>
              <a:t>kararların riskini azaltır ve rasyonelliği sağlar.</a:t>
            </a:r>
          </a:p>
          <a:p>
            <a:pPr marL="400050" lvl="1" indent="0" algn="just">
              <a:buNone/>
            </a:pPr>
            <a:endParaRPr lang="tr-TR" sz="2400" dirty="0"/>
          </a:p>
          <a:p>
            <a:pPr marL="400050" lvl="1" indent="0" algn="just">
              <a:buNone/>
            </a:pPr>
            <a:endParaRPr lang="tr-TR" sz="2400" dirty="0"/>
          </a:p>
        </p:txBody>
      </p:sp>
      <p:sp>
        <p:nvSpPr>
          <p:cNvPr id="4" name="Slide Number Placeholder 3"/>
          <p:cNvSpPr>
            <a:spLocks noGrp="1"/>
          </p:cNvSpPr>
          <p:nvPr>
            <p:ph type="sldNum" sz="quarter" idx="12"/>
          </p:nvPr>
        </p:nvSpPr>
        <p:spPr/>
        <p:txBody>
          <a:bodyPr/>
          <a:lstStyle/>
          <a:p>
            <a:fld id="{F1E1AE0F-C1A6-4B18-A7C1-7AA1861F7516}" type="slidenum">
              <a:rPr lang="tr-TR" smtClean="0"/>
              <a:pPr/>
              <a:t>18</a:t>
            </a:fld>
            <a:endParaRPr lang="tr-TR" dirty="0"/>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588236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a:t>
            </a:r>
            <a:r>
              <a:rPr lang="tr-TR" sz="2400" b="1" dirty="0">
                <a:latin typeface="Segoe Print" pitchFamily="2" charset="0"/>
              </a:rPr>
              <a:t>Pazarlama Araştırması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896544"/>
          </a:xfrm>
        </p:spPr>
        <p:txBody>
          <a:bodyPr>
            <a:noAutofit/>
          </a:bodyPr>
          <a:lstStyle/>
          <a:p>
            <a:pPr marL="342900" lvl="1" indent="-342900" algn="just">
              <a:buFont typeface="Arial" panose="020B0604020202020204" pitchFamily="34" charset="0"/>
              <a:buChar char="•"/>
            </a:pPr>
            <a:r>
              <a:rPr lang="tr-TR" sz="2400" dirty="0" smtClean="0">
                <a:latin typeface="Segoe Print" pitchFamily="2" charset="0"/>
              </a:rPr>
              <a:t>Yönetimin, tüketici ihtiyaç ve isteklerini öğrenmesini ve böylece üretilen mal ve hizmetlerle talep arasında uygunluğu sağlar.</a:t>
            </a:r>
          </a:p>
          <a:p>
            <a:pPr marL="342900" lvl="1" indent="-342900" algn="just">
              <a:buFont typeface="Arial" panose="020B0604020202020204" pitchFamily="34" charset="0"/>
              <a:buChar char="•"/>
            </a:pPr>
            <a:endParaRPr lang="tr-TR" sz="2400" dirty="0" smtClean="0">
              <a:latin typeface="Segoe Print" pitchFamily="2" charset="0"/>
            </a:endParaRPr>
          </a:p>
          <a:p>
            <a:pPr marL="342900" lvl="1" indent="-342900" algn="just">
              <a:buFont typeface="Arial" panose="020B0604020202020204" pitchFamily="34" charset="0"/>
              <a:buChar char="•"/>
            </a:pPr>
            <a:r>
              <a:rPr lang="tr-TR" sz="2400" dirty="0" smtClean="0">
                <a:latin typeface="Segoe Print" pitchFamily="2" charset="0"/>
              </a:rPr>
              <a:t>Yeni mamul ve piyasalar ile, mevcut mamuller için yeni kullanım imkânlarının keşfini ve böylece satışların artmasını sağlar.</a:t>
            </a:r>
          </a:p>
          <a:p>
            <a:pPr marL="342900" lvl="1" indent="-342900" algn="just">
              <a:buFont typeface="Arial" panose="020B0604020202020204" pitchFamily="34" charset="0"/>
              <a:buChar char="•"/>
            </a:pPr>
            <a:endParaRPr lang="tr-TR" sz="2400" dirty="0" smtClean="0">
              <a:latin typeface="Segoe Print" pitchFamily="2" charset="0"/>
            </a:endParaRPr>
          </a:p>
          <a:p>
            <a:pPr marL="342900" lvl="1" indent="-342900" algn="just">
              <a:buFont typeface="Arial" panose="020B0604020202020204" pitchFamily="34" charset="0"/>
              <a:buChar char="•"/>
            </a:pPr>
            <a:r>
              <a:rPr lang="tr-TR" sz="2400" dirty="0" smtClean="0">
                <a:latin typeface="Segoe Print" pitchFamily="2" charset="0"/>
              </a:rPr>
              <a:t>Satış faaliyetlerinde başarı derecesini ve yetersizlikleri belirleyip, etkinliği arttırmaya yardımcı olur.</a:t>
            </a:r>
          </a:p>
          <a:p>
            <a:pPr lvl="1" indent="-342900" algn="just">
              <a:buNone/>
            </a:pPr>
            <a:endParaRPr lang="tr-TR" sz="2400" dirty="0" smtClean="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19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502878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112568"/>
          </a:xfrm>
        </p:spPr>
        <p:txBody>
          <a:bodyPr>
            <a:noAutofit/>
          </a:bodyPr>
          <a:lstStyle/>
          <a:p>
            <a:pPr marL="457200" lvl="1" indent="0" algn="just">
              <a:buNone/>
            </a:pPr>
            <a:r>
              <a:rPr lang="tr-TR" sz="2400" b="1" dirty="0" smtClean="0">
                <a:latin typeface="Segoe Print" pitchFamily="2" charset="0"/>
              </a:rPr>
              <a:t>2.2. Endüstriyel </a:t>
            </a:r>
            <a:r>
              <a:rPr lang="tr-TR" sz="2400" b="1" dirty="0">
                <a:latin typeface="Segoe Print" pitchFamily="2" charset="0"/>
              </a:rPr>
              <a:t>Pazarlar (Örgütsel Pazarlar) </a:t>
            </a:r>
          </a:p>
          <a:p>
            <a:pPr marL="914400" lvl="2" indent="0" algn="just">
              <a:buNone/>
            </a:pPr>
            <a:endParaRPr lang="tr-TR" b="1" dirty="0">
              <a:latin typeface="Segoe Print" pitchFamily="2" charset="0"/>
            </a:endParaRPr>
          </a:p>
          <a:p>
            <a:pPr marL="0" lvl="0" indent="0" algn="just">
              <a:buNone/>
            </a:pPr>
            <a:r>
              <a:rPr lang="tr-TR" sz="2400" b="1" dirty="0" smtClean="0">
                <a:latin typeface="Segoe Print" pitchFamily="2" charset="0"/>
              </a:rPr>
              <a:t>3. PAZARLAMA </a:t>
            </a:r>
            <a:r>
              <a:rPr lang="tr-TR" sz="2400" b="1" dirty="0">
                <a:latin typeface="Segoe Print" pitchFamily="2" charset="0"/>
              </a:rPr>
              <a:t>KARMASI </a:t>
            </a:r>
          </a:p>
          <a:p>
            <a:pPr marL="457200" lvl="1" indent="0" algn="just">
              <a:buNone/>
            </a:pPr>
            <a:r>
              <a:rPr lang="tr-TR" sz="2400" b="1" dirty="0" smtClean="0">
                <a:latin typeface="Segoe Print" pitchFamily="2" charset="0"/>
              </a:rPr>
              <a:t>3.1. Ürün</a:t>
            </a:r>
            <a:r>
              <a:rPr lang="tr-TR" sz="2400" b="1" dirty="0">
                <a:latin typeface="Segoe Print" pitchFamily="2" charset="0"/>
              </a:rPr>
              <a:t>: Mal veya </a:t>
            </a:r>
            <a:r>
              <a:rPr lang="tr-TR" sz="2400" b="1" dirty="0" smtClean="0">
                <a:latin typeface="Segoe Print" pitchFamily="2" charset="0"/>
              </a:rPr>
              <a:t>Hizmet</a:t>
            </a:r>
            <a:endParaRPr lang="tr-TR" sz="2400" b="1" dirty="0">
              <a:latin typeface="Segoe Print" pitchFamily="2" charset="0"/>
            </a:endParaRPr>
          </a:p>
          <a:p>
            <a:pPr marL="914400" lvl="2" indent="0" algn="just">
              <a:buNone/>
            </a:pPr>
            <a:r>
              <a:rPr lang="tr-TR" b="1" dirty="0" smtClean="0">
                <a:latin typeface="Segoe Print" pitchFamily="2" charset="0"/>
              </a:rPr>
              <a:t>3.1.1. Ürün </a:t>
            </a:r>
            <a:r>
              <a:rPr lang="tr-TR" b="1" dirty="0">
                <a:latin typeface="Segoe Print" pitchFamily="2" charset="0"/>
              </a:rPr>
              <a:t>Yaşam Döngüsü </a:t>
            </a:r>
          </a:p>
          <a:p>
            <a:pPr marL="914400" lvl="2" indent="0" algn="just">
              <a:buNone/>
            </a:pPr>
            <a:r>
              <a:rPr lang="tr-TR" b="1" dirty="0" smtClean="0">
                <a:latin typeface="Segoe Print" pitchFamily="2" charset="0"/>
              </a:rPr>
              <a:t>3.1.2. Yeni </a:t>
            </a:r>
            <a:r>
              <a:rPr lang="tr-TR" b="1" dirty="0">
                <a:latin typeface="Segoe Print" pitchFamily="2" charset="0"/>
              </a:rPr>
              <a:t>Ürün Geliştirme </a:t>
            </a:r>
          </a:p>
          <a:p>
            <a:pPr marL="914400" lvl="2" indent="0" algn="just">
              <a:buNone/>
            </a:pPr>
            <a:r>
              <a:rPr lang="tr-TR" b="1" dirty="0" smtClean="0">
                <a:latin typeface="Segoe Print" pitchFamily="2" charset="0"/>
              </a:rPr>
              <a:t>3.1.3. Yeni </a:t>
            </a:r>
            <a:r>
              <a:rPr lang="tr-TR" b="1" dirty="0">
                <a:latin typeface="Segoe Print" pitchFamily="2" charset="0"/>
              </a:rPr>
              <a:t>Ürün Geliştirme Aşamaları </a:t>
            </a:r>
          </a:p>
          <a:p>
            <a:pPr marL="914400" lvl="2" indent="0" algn="just">
              <a:buNone/>
            </a:pPr>
            <a:r>
              <a:rPr lang="tr-TR" b="1" dirty="0" smtClean="0">
                <a:latin typeface="Segoe Print" pitchFamily="2" charset="0"/>
              </a:rPr>
              <a:t>3.1.4. Markalama </a:t>
            </a:r>
            <a:r>
              <a:rPr lang="tr-TR" b="1" dirty="0">
                <a:latin typeface="Segoe Print" pitchFamily="2" charset="0"/>
              </a:rPr>
              <a:t>ve Ürünlerin Tanıtılması </a:t>
            </a:r>
          </a:p>
          <a:p>
            <a:pPr marL="914400" lvl="2" indent="0" algn="just">
              <a:buNone/>
            </a:pPr>
            <a:r>
              <a:rPr lang="tr-TR" b="1" dirty="0" smtClean="0">
                <a:latin typeface="Segoe Print" pitchFamily="2" charset="0"/>
              </a:rPr>
              <a:t>3.1.5. Hizmetler </a:t>
            </a:r>
            <a:r>
              <a:rPr lang="tr-TR" b="1" dirty="0">
                <a:latin typeface="Segoe Print" pitchFamily="2" charset="0"/>
              </a:rPr>
              <a:t>ve Stratejileri </a:t>
            </a:r>
          </a:p>
          <a:p>
            <a:pPr marL="914400" lvl="2" indent="0" algn="just">
              <a:buNone/>
            </a:pPr>
            <a:endParaRPr lang="tr-TR" dirty="0">
              <a:latin typeface="Segoe Print" pitchFamily="2" charset="0"/>
            </a:endParaRPr>
          </a:p>
          <a:p>
            <a:pPr algn="just"/>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61758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1.2 </a:t>
            </a:r>
            <a:r>
              <a:rPr lang="tr-TR" sz="2400" b="1" dirty="0">
                <a:latin typeface="Segoe Print" pitchFamily="2" charset="0"/>
              </a:rPr>
              <a:t>Pazarlama Araştırması </a:t>
            </a:r>
            <a:endParaRPr lang="tr-TR" sz="2400" dirty="0">
              <a:latin typeface="Segoe Print" pitchFamily="2" charset="0"/>
            </a:endParaRPr>
          </a:p>
        </p:txBody>
      </p:sp>
      <p:sp>
        <p:nvSpPr>
          <p:cNvPr id="3" name="Content Placeholder 2"/>
          <p:cNvSpPr>
            <a:spLocks noGrp="1"/>
          </p:cNvSpPr>
          <p:nvPr>
            <p:ph idx="1"/>
          </p:nvPr>
        </p:nvSpPr>
        <p:spPr>
          <a:xfrm>
            <a:off x="457200" y="1412776"/>
            <a:ext cx="8229600" cy="4896544"/>
          </a:xfrm>
        </p:spPr>
        <p:txBody>
          <a:bodyPr>
            <a:noAutofit/>
          </a:bodyPr>
          <a:lstStyle/>
          <a:p>
            <a:pPr marL="342900" lvl="1" indent="-342900" algn="just">
              <a:buFont typeface="Arial" panose="020B0604020202020204" pitchFamily="34" charset="0"/>
              <a:buChar char="•"/>
            </a:pPr>
            <a:r>
              <a:rPr lang="tr-TR" sz="2400" dirty="0" smtClean="0">
                <a:latin typeface="Segoe Print" pitchFamily="2" charset="0"/>
              </a:rPr>
              <a:t>Mal ve hizmetlerle ilgili tüketici tercihleri için veri sağlayıp teknik araştırmayı yönlendirir.</a:t>
            </a:r>
          </a:p>
          <a:p>
            <a:pPr marL="342900" lvl="1" indent="-342900" algn="just">
              <a:buFont typeface="Arial" panose="020B0604020202020204" pitchFamily="34" charset="0"/>
              <a:buChar char="•"/>
            </a:pPr>
            <a:endParaRPr lang="tr-TR" sz="2400" dirty="0" smtClean="0">
              <a:latin typeface="Segoe Print" pitchFamily="2" charset="0"/>
            </a:endParaRPr>
          </a:p>
          <a:p>
            <a:pPr marL="342900" lvl="1" indent="-342900" algn="just">
              <a:buFont typeface="Arial" panose="020B0604020202020204" pitchFamily="34" charset="0"/>
              <a:buChar char="•"/>
            </a:pPr>
            <a:r>
              <a:rPr lang="tr-TR" sz="2400" dirty="0" smtClean="0">
                <a:latin typeface="Segoe Print" pitchFamily="2" charset="0"/>
              </a:rPr>
              <a:t>Uygulanan pazarlama metotlarının etkinliğini ölçmek ve en uygun metodların seçilmesini sağlamakla pazarlama masraflarından tasarrufa olanak verir.</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502878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1.3 Pazarlama Araştırmaları Süreci </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b="1" dirty="0" smtClean="0">
                <a:solidFill>
                  <a:srgbClr val="FFCC00"/>
                </a:solidFill>
                <a:latin typeface="Segoe Print" pitchFamily="2" charset="0"/>
              </a:rPr>
              <a:t>Birinci </a:t>
            </a:r>
            <a:r>
              <a:rPr lang="tr-TR" sz="2400" b="1" dirty="0">
                <a:solidFill>
                  <a:srgbClr val="FFCC00"/>
                </a:solidFill>
                <a:latin typeface="Segoe Print" pitchFamily="2" charset="0"/>
              </a:rPr>
              <a:t>aşama, araştırma hedeflerinin tanımlanmasıdır.</a:t>
            </a:r>
            <a:r>
              <a:rPr lang="tr-TR" sz="2400" dirty="0">
                <a:solidFill>
                  <a:srgbClr val="FFCC00"/>
                </a:solidFill>
                <a:latin typeface="Segoe Print" pitchFamily="2" charset="0"/>
              </a:rPr>
              <a:t> </a:t>
            </a:r>
            <a:r>
              <a:rPr lang="tr-TR" sz="2400" dirty="0">
                <a:latin typeface="Segoe Print" pitchFamily="2" charset="0"/>
              </a:rPr>
              <a:t>Bu </a:t>
            </a:r>
            <a:r>
              <a:rPr lang="tr-TR" sz="2400" dirty="0" smtClean="0">
                <a:latin typeface="Segoe Print" pitchFamily="2" charset="0"/>
              </a:rPr>
              <a:t>aşamada </a:t>
            </a:r>
            <a:r>
              <a:rPr lang="tr-TR" sz="2400" dirty="0">
                <a:latin typeface="Segoe Print" pitchFamily="2" charset="0"/>
              </a:rPr>
              <a:t>pazarlama yönetici araştırmanın amacını belirlerler. </a:t>
            </a:r>
            <a:endParaRPr lang="tr-TR" sz="2400" dirty="0" smtClean="0">
              <a:latin typeface="Segoe Print" pitchFamily="2" charset="0"/>
            </a:endParaRPr>
          </a:p>
          <a:p>
            <a:pPr marL="0" lvl="1" indent="0" algn="just">
              <a:buNone/>
            </a:pP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343902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1.3 </a:t>
            </a:r>
            <a:r>
              <a:rPr lang="tr-TR" sz="2400" b="1" dirty="0">
                <a:latin typeface="Segoe Print" pitchFamily="2" charset="0"/>
              </a:rPr>
              <a:t>Pazarlama Araştırmaları Süreci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b="1" dirty="0" smtClean="0">
                <a:solidFill>
                  <a:srgbClr val="FFFF00"/>
                </a:solidFill>
                <a:latin typeface="Segoe Print" pitchFamily="2" charset="0"/>
              </a:rPr>
              <a:t>Araştırma </a:t>
            </a:r>
            <a:r>
              <a:rPr lang="tr-TR" sz="2400" b="1" dirty="0">
                <a:solidFill>
                  <a:srgbClr val="FFFF00"/>
                </a:solidFill>
                <a:latin typeface="Segoe Print" pitchFamily="2" charset="0"/>
              </a:rPr>
              <a:t>planının geliştirilmesi; sürecin ikinci aşamasıdır.</a:t>
            </a:r>
            <a:r>
              <a:rPr lang="tr-TR" sz="2400" dirty="0">
                <a:solidFill>
                  <a:srgbClr val="FFFF00"/>
                </a:solidFill>
                <a:latin typeface="Segoe Print" pitchFamily="2" charset="0"/>
              </a:rPr>
              <a:t> </a:t>
            </a:r>
            <a:r>
              <a:rPr lang="tr-TR" sz="2400" dirty="0">
                <a:latin typeface="Segoe Print" pitchFamily="2" charset="0"/>
              </a:rPr>
              <a:t>Bu aşama, </a:t>
            </a:r>
            <a:r>
              <a:rPr lang="tr-TR" sz="2400" b="1" dirty="0">
                <a:solidFill>
                  <a:srgbClr val="92D050"/>
                </a:solidFill>
                <a:latin typeface="Segoe Print" pitchFamily="2" charset="0"/>
              </a:rPr>
              <a:t>bilgi kaynaklarını, araştırma yaklaşımlarını, araştırmada ilişkilerin ve temasların nasıl yapılacağı konusunda yöntemleri ve bilgi toplamakta yararlanılacak çeşitli araçları içerir. </a:t>
            </a:r>
            <a:r>
              <a:rPr lang="tr-TR" sz="2400" b="1" dirty="0">
                <a:solidFill>
                  <a:srgbClr val="00CC00"/>
                </a:solidFill>
                <a:latin typeface="Segoe Print" pitchFamily="2" charset="0"/>
              </a:rPr>
              <a:t>Gereken bilgilerin belirlenmesi ve pazarlama </a:t>
            </a:r>
            <a:r>
              <a:rPr lang="tr-TR" sz="2400" b="1" dirty="0" smtClean="0">
                <a:solidFill>
                  <a:srgbClr val="00CC00"/>
                </a:solidFill>
                <a:latin typeface="Segoe Print" pitchFamily="2" charset="0"/>
              </a:rPr>
              <a:t>araştırmasında </a:t>
            </a:r>
            <a:r>
              <a:rPr lang="tr-TR" sz="2400" b="1" dirty="0">
                <a:solidFill>
                  <a:srgbClr val="00CC00"/>
                </a:solidFill>
                <a:latin typeface="Segoe Print" pitchFamily="2" charset="0"/>
              </a:rPr>
              <a:t>kullanılacak </a:t>
            </a:r>
            <a:r>
              <a:rPr lang="tr-TR" sz="2400" b="1" dirty="0">
                <a:solidFill>
                  <a:srgbClr val="FFFF00"/>
                </a:solidFill>
                <a:latin typeface="Segoe Print" pitchFamily="2" charset="0"/>
              </a:rPr>
              <a:t>birincil (temel) ve ikincil verilerin toplanması araştırmanın üçüncü aşamasını oluşturur.</a:t>
            </a:r>
            <a:r>
              <a:rPr lang="tr-TR" sz="2400" dirty="0">
                <a:solidFill>
                  <a:srgbClr val="FFFF00"/>
                </a:solidFill>
                <a:latin typeface="Segoe Print" pitchFamily="2" charset="0"/>
              </a:rPr>
              <a:t> </a:t>
            </a:r>
            <a:r>
              <a:rPr lang="tr-TR" sz="2400" dirty="0">
                <a:latin typeface="Segoe Print" pitchFamily="2" charset="0"/>
              </a:rPr>
              <a:t>Birincil veriler belirli bir amaç veya proje için işletmenin yaptığı saha </a:t>
            </a:r>
            <a:r>
              <a:rPr lang="tr-TR" sz="2400" dirty="0" smtClean="0">
                <a:latin typeface="Segoe Print" pitchFamily="2" charset="0"/>
              </a:rPr>
              <a:t>çalışmaları</a:t>
            </a:r>
            <a:r>
              <a:rPr lang="tr-TR" sz="2400" dirty="0">
                <a:latin typeface="Segoe Print" pitchFamily="2" charset="0"/>
              </a:rPr>
              <a:t>, </a:t>
            </a:r>
            <a:r>
              <a:rPr lang="tr-TR" sz="2400" dirty="0" smtClean="0">
                <a:latin typeface="Segoe Print" pitchFamily="2" charset="0"/>
              </a:rPr>
              <a:t>anketler </a:t>
            </a:r>
            <a:r>
              <a:rPr lang="tr-TR" sz="2400" dirty="0">
                <a:latin typeface="Segoe Print" pitchFamily="2" charset="0"/>
              </a:rPr>
              <a:t>gibi özel olarak toplanan bilgilerdir.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045962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1.3 </a:t>
            </a:r>
            <a:r>
              <a:rPr lang="tr-TR" sz="2400" b="1" dirty="0">
                <a:latin typeface="Segoe Print" pitchFamily="2" charset="0"/>
              </a:rPr>
              <a:t>Pazarlama Araştırmaları Süreci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Birincil </a:t>
            </a:r>
            <a:r>
              <a:rPr lang="tr-TR" sz="2400" dirty="0">
                <a:latin typeface="Segoe Print" pitchFamily="2" charset="0"/>
              </a:rPr>
              <a:t>veriler bir anket formatında mektuplaşma yolu ile veya katılımcılarla yapılan görüşmeler (kişisel </a:t>
            </a:r>
            <a:r>
              <a:rPr lang="tr-TR" sz="2400" dirty="0" smtClean="0">
                <a:latin typeface="Segoe Print" pitchFamily="2" charset="0"/>
              </a:rPr>
              <a:t>mülakatlar</a:t>
            </a:r>
            <a:r>
              <a:rPr lang="tr-TR" sz="2400" dirty="0">
                <a:latin typeface="Segoe Print" pitchFamily="2" charset="0"/>
              </a:rPr>
              <a:t>, telefon görüşmeleri veya sokakta yapılan gelişigüzel görüşmeler) </a:t>
            </a:r>
            <a:r>
              <a:rPr lang="tr-TR" sz="2400" dirty="0" smtClean="0">
                <a:latin typeface="Segoe Print" pitchFamily="2" charset="0"/>
              </a:rPr>
              <a:t>aracılığıyla </a:t>
            </a:r>
            <a:r>
              <a:rPr lang="tr-TR" sz="2400" dirty="0">
                <a:latin typeface="Segoe Print" pitchFamily="2" charset="0"/>
              </a:rPr>
              <a:t>toplanabilir. İkincil veriler mevcut olan veya daha önce başka bir amaçla toplanmış </a:t>
            </a:r>
            <a:r>
              <a:rPr lang="tr-TR" sz="2400" dirty="0" smtClean="0">
                <a:latin typeface="Segoe Print" pitchFamily="2" charset="0"/>
              </a:rPr>
              <a:t>bulunan </a:t>
            </a:r>
            <a:r>
              <a:rPr lang="tr-TR" sz="2400" dirty="0">
                <a:latin typeface="Segoe Print" pitchFamily="2" charset="0"/>
              </a:rPr>
              <a:t>bilgilerdir, işletmede mevcut olan veriler, belgelendirme hizmetleri gibi iç kaynaklardan ve internet araştırması, başka işletmelerin yayımladıkları saha araştırmaları gibi </a:t>
            </a:r>
            <a:r>
              <a:rPr lang="tr-TR" sz="2400" b="1" dirty="0">
                <a:solidFill>
                  <a:srgbClr val="FF66FF"/>
                </a:solidFill>
                <a:latin typeface="Segoe Print" pitchFamily="2" charset="0"/>
              </a:rPr>
              <a:t>dış kaynaklardan sağlanan, yayınlanmış veriler ikincil veri </a:t>
            </a:r>
            <a:r>
              <a:rPr lang="tr-TR" sz="2400" b="1" dirty="0" smtClean="0">
                <a:solidFill>
                  <a:srgbClr val="FF66FF"/>
                </a:solidFill>
                <a:latin typeface="Segoe Print" pitchFamily="2" charset="0"/>
              </a:rPr>
              <a:t>örneklerinden </a:t>
            </a:r>
            <a:r>
              <a:rPr lang="tr-TR" sz="2400" b="1" dirty="0">
                <a:solidFill>
                  <a:srgbClr val="FF66FF"/>
                </a:solidFill>
                <a:latin typeface="Segoe Print" pitchFamily="2" charset="0"/>
              </a:rPr>
              <a:t>bazılarıdır.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277712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1.3 </a:t>
            </a:r>
            <a:r>
              <a:rPr lang="tr-TR" sz="2400" b="1" dirty="0">
                <a:latin typeface="Segoe Print" pitchFamily="2" charset="0"/>
              </a:rPr>
              <a:t>Pazarlama Araştırmaları Süreci </a:t>
            </a:r>
            <a:endParaRPr lang="tr-TR" sz="2400"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Araştırmacılar, </a:t>
            </a:r>
            <a:r>
              <a:rPr lang="tr-TR" sz="2400" b="1" dirty="0">
                <a:solidFill>
                  <a:srgbClr val="FFFF00"/>
                </a:solidFill>
                <a:latin typeface="Segoe Print" pitchFamily="2" charset="0"/>
              </a:rPr>
              <a:t>pazarlama araştırması planı yaptıktan sonra bu planlarını uygulamaya başlar ve bu aşama pazarlama araştırma sürecinin son aşamasıdır.</a:t>
            </a:r>
            <a:r>
              <a:rPr lang="tr-TR" sz="2400" dirty="0">
                <a:solidFill>
                  <a:srgbClr val="FFFF00"/>
                </a:solidFill>
                <a:latin typeface="Segoe Print" pitchFamily="2" charset="0"/>
              </a:rPr>
              <a:t> </a:t>
            </a:r>
            <a:r>
              <a:rPr lang="tr-TR" sz="2400" dirty="0">
                <a:latin typeface="Segoe Print" pitchFamily="2" charset="0"/>
              </a:rPr>
              <a:t>Saha çalışması gerektiren bu aşama işletmeler için oldukça maliyetlidir. Bu aşamada elde edilen </a:t>
            </a:r>
            <a:r>
              <a:rPr lang="tr-TR" sz="2400" b="1" dirty="0">
                <a:solidFill>
                  <a:srgbClr val="CC00FF"/>
                </a:solidFill>
                <a:latin typeface="Segoe Print" pitchFamily="2" charset="0"/>
              </a:rPr>
              <a:t>bulgular yorumlanarak rapor edilir</a:t>
            </a:r>
            <a:r>
              <a:rPr lang="tr-TR" sz="2400" dirty="0">
                <a:latin typeface="Segoe Print" pitchFamily="2" charset="0"/>
              </a:rPr>
              <a:t>. Uygulama aşamasında araştırmayı yürüten </a:t>
            </a:r>
            <a:r>
              <a:rPr lang="tr-TR" sz="2400" dirty="0" smtClean="0">
                <a:latin typeface="Segoe Print" pitchFamily="2" charset="0"/>
              </a:rPr>
              <a:t>araştırmacıların </a:t>
            </a:r>
            <a:r>
              <a:rPr lang="tr-TR" sz="2400" dirty="0">
                <a:latin typeface="Segoe Print" pitchFamily="2" charset="0"/>
              </a:rPr>
              <a:t>yanı sıra konu uzmanları, istatistik uzmanları, yorumlara katkıda </a:t>
            </a:r>
            <a:r>
              <a:rPr lang="tr-TR" sz="2400" dirty="0" smtClean="0">
                <a:latin typeface="Segoe Print" pitchFamily="2" charset="0"/>
              </a:rPr>
              <a:t>bulunabilecek </a:t>
            </a:r>
            <a:r>
              <a:rPr lang="tr-TR" sz="2400" dirty="0">
                <a:latin typeface="Segoe Print" pitchFamily="2" charset="0"/>
              </a:rPr>
              <a:t>yöneticiler gibi kişiler, bulguların yorumu ve raporlanması öncesi </a:t>
            </a:r>
            <a:r>
              <a:rPr lang="tr-TR" sz="2400" dirty="0" smtClean="0">
                <a:latin typeface="Segoe Print" pitchFamily="2" charset="0"/>
              </a:rPr>
              <a:t>tartışmalara katılırlar.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263356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1.3 </a:t>
            </a:r>
            <a:r>
              <a:rPr lang="tr-TR" sz="2400" b="1" dirty="0">
                <a:latin typeface="Segoe Print" pitchFamily="2" charset="0"/>
              </a:rPr>
              <a:t>Pazarlama Araştırmaları Süreci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400050" lvl="1" indent="0" algn="just">
              <a:buNone/>
            </a:pPr>
            <a:endParaRPr lang="tr-TR" sz="2400" dirty="0" smtClean="0">
              <a:latin typeface="Segoe Print" pitchFamily="2" charset="0"/>
            </a:endParaRPr>
          </a:p>
          <a:p>
            <a:pPr marL="400050" lvl="1" indent="0" algn="just">
              <a:buNone/>
            </a:pP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25</a:t>
            </a:fld>
            <a:endParaRPr lang="tr-TR"/>
          </a:p>
        </p:txBody>
      </p:sp>
      <p:graphicFrame>
        <p:nvGraphicFramePr>
          <p:cNvPr id="5" name="Diyagram 3"/>
          <p:cNvGraphicFramePr/>
          <p:nvPr>
            <p:extLst>
              <p:ext uri="{D42A27DB-BD31-4B8C-83A1-F6EECF244321}">
                <p14:modId xmlns:p14="http://schemas.microsoft.com/office/powerpoint/2010/main" val="38000522"/>
              </p:ext>
            </p:extLst>
          </p:nvPr>
        </p:nvGraphicFramePr>
        <p:xfrm>
          <a:off x="755577" y="1988840"/>
          <a:ext cx="7848872" cy="1883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755576" y="3708901"/>
            <a:ext cx="7488831" cy="830997"/>
          </a:xfrm>
          <a:prstGeom prst="rect">
            <a:avLst/>
          </a:prstGeom>
        </p:spPr>
        <p:txBody>
          <a:bodyPr wrap="square">
            <a:spAutoFit/>
          </a:bodyPr>
          <a:lstStyle/>
          <a:p>
            <a:pPr algn="ctr"/>
            <a:r>
              <a:rPr lang="tr-TR" b="1" dirty="0">
                <a:solidFill>
                  <a:schemeClr val="bg1"/>
                </a:solidFill>
                <a:latin typeface="Segoe Print" pitchFamily="2" charset="0"/>
              </a:rPr>
              <a:t>ŞEKİL </a:t>
            </a:r>
            <a:r>
              <a:rPr lang="tr-TR" b="1" dirty="0">
                <a:solidFill>
                  <a:schemeClr val="bg1"/>
                </a:solidFill>
                <a:latin typeface="Segoe Print" pitchFamily="2" charset="0"/>
              </a:rPr>
              <a:t>5</a:t>
            </a:r>
            <a:r>
              <a:rPr lang="tr-TR" b="1" dirty="0" smtClean="0">
                <a:solidFill>
                  <a:schemeClr val="bg1"/>
                </a:solidFill>
                <a:latin typeface="Segoe Print" pitchFamily="2" charset="0"/>
              </a:rPr>
              <a:t>-3</a:t>
            </a:r>
            <a:r>
              <a:rPr lang="tr-TR" b="1" dirty="0" smtClean="0">
                <a:solidFill>
                  <a:schemeClr val="bg1"/>
                </a:solidFill>
                <a:latin typeface="Segoe Print" pitchFamily="2" charset="0"/>
              </a:rPr>
              <a:t>: </a:t>
            </a:r>
            <a:r>
              <a:rPr lang="tr-TR" b="1" dirty="0">
                <a:solidFill>
                  <a:schemeClr val="bg1"/>
                </a:solidFill>
                <a:latin typeface="Segoe Print" pitchFamily="2" charset="0"/>
              </a:rPr>
              <a:t>Pazarlama Araştırma Süreci</a:t>
            </a:r>
            <a:endParaRPr lang="tr-TR" dirty="0">
              <a:solidFill>
                <a:schemeClr val="bg1"/>
              </a:solidFill>
              <a:latin typeface="Segoe Print" pitchFamily="2" charset="0"/>
            </a:endParaRPr>
          </a:p>
          <a:p>
            <a:pPr algn="ctr"/>
            <a:r>
              <a:rPr lang="tr-TR" dirty="0">
                <a:latin typeface="Segoe Print" pitchFamily="2" charset="0"/>
              </a:rPr>
              <a:t> </a:t>
            </a:r>
          </a:p>
        </p:txBody>
      </p:sp>
      <p:sp>
        <p:nvSpPr>
          <p:cNvPr id="7" name="6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713784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2. PAZARLAR ve ALICILAR</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fontScale="92500"/>
          </a:bodyPr>
          <a:lstStyle/>
          <a:p>
            <a:pPr marL="0" lvl="1" indent="0" algn="just">
              <a:buNone/>
            </a:pPr>
            <a:r>
              <a:rPr lang="tr-TR" sz="2400" b="1" dirty="0" smtClean="0">
                <a:solidFill>
                  <a:srgbClr val="00FF99"/>
                </a:solidFill>
                <a:latin typeface="Segoe Print" pitchFamily="2" charset="0"/>
              </a:rPr>
              <a:t>Pazar</a:t>
            </a:r>
            <a:r>
              <a:rPr lang="tr-TR" sz="2400" b="1" dirty="0">
                <a:solidFill>
                  <a:srgbClr val="00FF99"/>
                </a:solidFill>
                <a:latin typeface="Segoe Print" pitchFamily="2" charset="0"/>
              </a:rPr>
              <a:t>, her türlü mal ve hizmetin alınıp satıldığı, alıcılarla satıcıların serbest bir biçimde karşılaştıkları, arz ile talebin kesiştiği yer ya da fiyatı belirleyen koşullar dizisi olarak </a:t>
            </a:r>
            <a:r>
              <a:rPr lang="tr-TR" sz="2400" b="1" dirty="0" smtClean="0">
                <a:solidFill>
                  <a:srgbClr val="00FF99"/>
                </a:solidFill>
                <a:latin typeface="Segoe Print" pitchFamily="2" charset="0"/>
              </a:rPr>
              <a:t>tanımlanabilir.</a:t>
            </a:r>
            <a:r>
              <a:rPr lang="tr-TR" sz="2400" dirty="0" smtClean="0">
                <a:latin typeface="Segoe Print" pitchFamily="2" charset="0"/>
              </a:rPr>
              <a:t> </a:t>
            </a:r>
            <a:r>
              <a:rPr lang="tr-TR" sz="2400" dirty="0">
                <a:latin typeface="Segoe Print" pitchFamily="2" charset="0"/>
              </a:rPr>
              <a:t>Pazarlar veya başka bir deyişle </a:t>
            </a:r>
            <a:r>
              <a:rPr lang="tr-TR" sz="2400" b="1" dirty="0">
                <a:solidFill>
                  <a:srgbClr val="CC00FF"/>
                </a:solidFill>
                <a:latin typeface="Segoe Print" pitchFamily="2" charset="0"/>
              </a:rPr>
              <a:t>piyasalar, karşılanacak istek ve ihtiyaçları olan, harcayacak geliri bulunan ve harcama isteği olan kişiler veya örgütlerden </a:t>
            </a:r>
            <a:r>
              <a:rPr lang="tr-TR" sz="2400" b="1" dirty="0" smtClean="0">
                <a:solidFill>
                  <a:srgbClr val="CC00FF"/>
                </a:solidFill>
                <a:latin typeface="Segoe Print" pitchFamily="2" charset="0"/>
              </a:rPr>
              <a:t>oluşur. </a:t>
            </a:r>
          </a:p>
          <a:p>
            <a:pPr marL="0" lvl="1" indent="0" algn="just">
              <a:buNone/>
            </a:pPr>
            <a:endParaRPr lang="tr-TR" sz="2400" dirty="0">
              <a:latin typeface="Segoe Print" pitchFamily="2" charset="0"/>
            </a:endParaRPr>
          </a:p>
          <a:p>
            <a:pPr marL="0" lvl="1" indent="0" algn="just">
              <a:buNone/>
            </a:pPr>
            <a:r>
              <a:rPr lang="tr-TR" sz="2400" dirty="0">
                <a:latin typeface="Segoe Print" pitchFamily="2" charset="0"/>
              </a:rPr>
              <a:t>Pazarların oluşabilmesi için her ikisi de belirli bir ürünü almak ve satmak arzusunda olan, bir alıcı bir de satıcı gerekmektedir. Ayrıca alıcının, satıcının satma yetkisinde olan ürünün bedelini ödeyecek alım gücüne sahip olması da önemlidir.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116900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2. PAZARLAR ve ALICILAR</a:t>
            </a:r>
            <a:endParaRPr lang="tr-TR" sz="2400" dirty="0">
              <a:latin typeface="Segoe Print" pitchFamily="2" charset="0"/>
            </a:endParaRPr>
          </a:p>
        </p:txBody>
      </p:sp>
      <p:sp>
        <p:nvSpPr>
          <p:cNvPr id="3" name="Content Placeholder 2"/>
          <p:cNvSpPr>
            <a:spLocks noGrp="1"/>
          </p:cNvSpPr>
          <p:nvPr>
            <p:ph idx="1"/>
          </p:nvPr>
        </p:nvSpPr>
        <p:spPr>
          <a:xfrm>
            <a:off x="457200" y="1268760"/>
            <a:ext cx="8229600" cy="4713391"/>
          </a:xfrm>
        </p:spPr>
        <p:txBody>
          <a:bodyPr>
            <a:normAutofit fontScale="92500"/>
          </a:bodyPr>
          <a:lstStyle/>
          <a:p>
            <a:pPr marL="0" lvl="1" indent="0" algn="just">
              <a:buNone/>
            </a:pPr>
            <a:r>
              <a:rPr lang="tr-TR" sz="2400" b="1" dirty="0" smtClean="0">
                <a:solidFill>
                  <a:schemeClr val="accent6">
                    <a:lumMod val="60000"/>
                    <a:lumOff val="40000"/>
                  </a:schemeClr>
                </a:solidFill>
                <a:latin typeface="Segoe Print" pitchFamily="2" charset="0"/>
              </a:rPr>
              <a:t>Ürün </a:t>
            </a:r>
            <a:r>
              <a:rPr lang="tr-TR" sz="2400" b="1" dirty="0">
                <a:solidFill>
                  <a:schemeClr val="accent6">
                    <a:lumMod val="60000"/>
                    <a:lumOff val="40000"/>
                  </a:schemeClr>
                </a:solidFill>
                <a:latin typeface="Segoe Print" pitchFamily="2" charset="0"/>
              </a:rPr>
              <a:t>kıtlığı bulunan, dolayısı ile kıt ürünler satın almak </a:t>
            </a:r>
            <a:r>
              <a:rPr lang="tr-TR" sz="2400" b="1" dirty="0" smtClean="0">
                <a:solidFill>
                  <a:schemeClr val="accent6">
                    <a:lumMod val="60000"/>
                    <a:lumOff val="40000"/>
                  </a:schemeClr>
                </a:solidFill>
                <a:latin typeface="Segoe Print" pitchFamily="2" charset="0"/>
              </a:rPr>
              <a:t>arzusunda </a:t>
            </a:r>
            <a:r>
              <a:rPr lang="tr-TR" sz="2400" b="1" dirty="0">
                <a:solidFill>
                  <a:schemeClr val="accent6">
                    <a:lumMod val="60000"/>
                    <a:lumOff val="40000"/>
                  </a:schemeClr>
                </a:solidFill>
                <a:latin typeface="Segoe Print" pitchFamily="2" charset="0"/>
              </a:rPr>
              <a:t>çok sayıda alıcının bulunduğu pazarlara </a:t>
            </a:r>
            <a:r>
              <a:rPr lang="tr-TR" sz="2400" b="1" dirty="0">
                <a:solidFill>
                  <a:schemeClr val="accent6">
                    <a:lumMod val="75000"/>
                  </a:schemeClr>
                </a:solidFill>
                <a:latin typeface="Segoe Print" pitchFamily="2" charset="0"/>
              </a:rPr>
              <a:t>satıcı piyasası </a:t>
            </a:r>
            <a:r>
              <a:rPr lang="tr-TR" sz="2400" b="1" dirty="0">
                <a:solidFill>
                  <a:schemeClr val="accent6">
                    <a:lumMod val="60000"/>
                    <a:lumOff val="40000"/>
                  </a:schemeClr>
                </a:solidFill>
                <a:latin typeface="Segoe Print" pitchFamily="2" charset="0"/>
              </a:rPr>
              <a:t>adı verilir. </a:t>
            </a:r>
            <a:r>
              <a:rPr lang="tr-TR" sz="2400" dirty="0">
                <a:latin typeface="Segoe Print" pitchFamily="2" charset="0"/>
              </a:rPr>
              <a:t>Bu tür pazarlarda </a:t>
            </a:r>
            <a:r>
              <a:rPr lang="tr-TR" sz="2400" dirty="0">
                <a:solidFill>
                  <a:schemeClr val="accent6">
                    <a:lumMod val="60000"/>
                    <a:lumOff val="40000"/>
                  </a:schemeClr>
                </a:solidFill>
                <a:latin typeface="Segoe Print" pitchFamily="2" charset="0"/>
              </a:rPr>
              <a:t>arz edilen ürünler, pazardaki talepten azdır ve bu durum satıcılara, daha yüksek gelir elde edebilecekleri olağandan daha yüksek fiyatları belirleme olanağı verir.</a:t>
            </a:r>
            <a:r>
              <a:rPr lang="tr-TR" sz="2400" dirty="0">
                <a:latin typeface="Segoe Print" pitchFamily="2" charset="0"/>
              </a:rPr>
              <a:t> </a:t>
            </a:r>
            <a:r>
              <a:rPr lang="tr-TR" sz="2400" b="1" dirty="0">
                <a:solidFill>
                  <a:schemeClr val="accent6">
                    <a:lumMod val="75000"/>
                  </a:schemeClr>
                </a:solidFill>
                <a:latin typeface="Segoe Print" pitchFamily="2" charset="0"/>
              </a:rPr>
              <a:t>Alıcı piyasasında mal veya hizmetlerin pazara arz edilen </a:t>
            </a:r>
            <a:r>
              <a:rPr lang="tr-TR" sz="2400" b="1" dirty="0" smtClean="0">
                <a:solidFill>
                  <a:schemeClr val="accent6">
                    <a:lumMod val="75000"/>
                  </a:schemeClr>
                </a:solidFill>
                <a:latin typeface="Segoe Print" pitchFamily="2" charset="0"/>
              </a:rPr>
              <a:t>miktarları</a:t>
            </a:r>
            <a:r>
              <a:rPr lang="tr-TR" sz="2400" b="1" dirty="0">
                <a:solidFill>
                  <a:schemeClr val="accent6">
                    <a:lumMod val="75000"/>
                  </a:schemeClr>
                </a:solidFill>
                <a:latin typeface="Segoe Print" pitchFamily="2" charset="0"/>
              </a:rPr>
              <a:t>, talep edilen miktardan daha fazladır.</a:t>
            </a:r>
            <a:r>
              <a:rPr lang="tr-TR" sz="2400" dirty="0">
                <a:latin typeface="Segoe Print" pitchFamily="2" charset="0"/>
              </a:rPr>
              <a:t> Bu fazlalık müşterilerin kendilerinin istedikleri ve pazarlık edebildikleri fiyatları empoze edebilmelerini, başka bir </a:t>
            </a:r>
            <a:r>
              <a:rPr lang="tr-TR" sz="2400" dirty="0" smtClean="0">
                <a:latin typeface="Segoe Print" pitchFamily="2" charset="0"/>
              </a:rPr>
              <a:t>ifade </a:t>
            </a:r>
            <a:r>
              <a:rPr lang="tr-TR" sz="2400" dirty="0">
                <a:solidFill>
                  <a:schemeClr val="accent6">
                    <a:lumMod val="75000"/>
                  </a:schemeClr>
                </a:solidFill>
                <a:latin typeface="Segoe Print" pitchFamily="2" charset="0"/>
              </a:rPr>
              <a:t>ile çok miktarda mal ve hizmet arasından seçim yaparak düşük fiyatla mal satın almalarını mümkün kılar.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883180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2. PAZARLAR ve ALICILAR</a:t>
            </a:r>
            <a:endParaRPr lang="tr-TR" sz="2400" dirty="0">
              <a:latin typeface="Segoe Print" pitchFamily="2" charset="0"/>
            </a:endParaRPr>
          </a:p>
        </p:txBody>
      </p:sp>
      <p:sp>
        <p:nvSpPr>
          <p:cNvPr id="3" name="Content Placeholder 2"/>
          <p:cNvSpPr>
            <a:spLocks noGrp="1"/>
          </p:cNvSpPr>
          <p:nvPr>
            <p:ph idx="1"/>
          </p:nvPr>
        </p:nvSpPr>
        <p:spPr>
          <a:xfrm>
            <a:off x="457200" y="980728"/>
            <a:ext cx="8229600" cy="4713391"/>
          </a:xfrm>
        </p:spPr>
        <p:txBody>
          <a:bodyPr>
            <a:noAutofit/>
          </a:bodyPr>
          <a:lstStyle/>
          <a:p>
            <a:pPr marL="0" lvl="1" indent="0" algn="just">
              <a:buNone/>
            </a:pPr>
            <a:r>
              <a:rPr lang="tr-TR" sz="2400" b="1" dirty="0" smtClean="0">
                <a:solidFill>
                  <a:srgbClr val="FFFF00"/>
                </a:solidFill>
                <a:latin typeface="Segoe Print" pitchFamily="2" charset="0"/>
              </a:rPr>
              <a:t>Toplum </a:t>
            </a:r>
            <a:r>
              <a:rPr lang="tr-TR" sz="2400" b="1" dirty="0">
                <a:solidFill>
                  <a:srgbClr val="FFFF00"/>
                </a:solidFill>
                <a:latin typeface="Segoe Print" pitchFamily="2" charset="0"/>
              </a:rPr>
              <a:t>ve bir bağlamda pazarlar farklı yaşam tarzlarına, özgeçmişlere, zevklere, değerlere ve gelir düzeylerine sahip bireylerden oluşur. </a:t>
            </a:r>
            <a:r>
              <a:rPr lang="tr-TR" sz="2400" dirty="0">
                <a:latin typeface="Segoe Print" pitchFamily="2" charset="0"/>
              </a:rPr>
              <a:t>Bu bağlamda işletmeler, belirli bir </a:t>
            </a:r>
            <a:r>
              <a:rPr lang="tr-TR" sz="2400" dirty="0" smtClean="0">
                <a:latin typeface="Segoe Print" pitchFamily="2" charset="0"/>
              </a:rPr>
              <a:t>ürünü satın </a:t>
            </a:r>
            <a:r>
              <a:rPr lang="tr-TR" sz="2400" dirty="0">
                <a:latin typeface="Segoe Print" pitchFamily="2" charset="0"/>
              </a:rPr>
              <a:t>alma arzu ve olasılığı yüksek olan benzer müşterileri dikkate alırlar ve onlara yönelik pazarlar oluştururlar. </a:t>
            </a:r>
            <a:endParaRPr lang="tr-TR" sz="2400" dirty="0" smtClean="0">
              <a:latin typeface="Segoe Print" pitchFamily="2" charset="0"/>
            </a:endParaRPr>
          </a:p>
          <a:p>
            <a:pPr marL="0" lvl="1" indent="0" algn="just">
              <a:buNone/>
            </a:pPr>
            <a:endParaRPr lang="tr-TR" sz="2400" b="1" dirty="0">
              <a:solidFill>
                <a:srgbClr val="00B0F0"/>
              </a:solidFill>
            </a:endParaRPr>
          </a:p>
          <a:p>
            <a:pPr marL="0" lvl="1" indent="0" algn="just">
              <a:buNone/>
            </a:pPr>
            <a:r>
              <a:rPr lang="tr-TR" sz="2400" b="1" dirty="0" smtClean="0">
                <a:solidFill>
                  <a:srgbClr val="00B0F0"/>
                </a:solidFill>
                <a:latin typeface="Segoe Print" pitchFamily="2" charset="0"/>
              </a:rPr>
              <a:t>Benzer </a:t>
            </a:r>
            <a:r>
              <a:rPr lang="tr-TR" sz="2400" b="1" dirty="0">
                <a:solidFill>
                  <a:srgbClr val="00B0F0"/>
                </a:solidFill>
                <a:latin typeface="Segoe Print" pitchFamily="2" charset="0"/>
              </a:rPr>
              <a:t>ürünlere gereksinim duyan veya </a:t>
            </a:r>
            <a:r>
              <a:rPr lang="tr-TR" sz="2400" b="1" dirty="0" smtClean="0">
                <a:solidFill>
                  <a:srgbClr val="00B0F0"/>
                </a:solidFill>
                <a:latin typeface="Segoe Print" pitchFamily="2" charset="0"/>
              </a:rPr>
              <a:t>arzulayan</a:t>
            </a:r>
            <a:r>
              <a:rPr lang="tr-TR" sz="2400" b="1" dirty="0">
                <a:solidFill>
                  <a:srgbClr val="00B0F0"/>
                </a:solidFill>
                <a:latin typeface="Segoe Print" pitchFamily="2" charset="0"/>
              </a:rPr>
              <a:t>, benzer özellikteki müşterilerin oluşturduğu özgün pazarlar, </a:t>
            </a:r>
            <a:r>
              <a:rPr lang="tr-TR" sz="2400" b="1" dirty="0">
                <a:solidFill>
                  <a:schemeClr val="bg2">
                    <a:lumMod val="20000"/>
                    <a:lumOff val="80000"/>
                  </a:schemeClr>
                </a:solidFill>
                <a:latin typeface="Segoe Print" pitchFamily="2" charset="0"/>
              </a:rPr>
              <a:t>hedef </a:t>
            </a:r>
            <a:r>
              <a:rPr lang="tr-TR" sz="2400" b="1" dirty="0" smtClean="0">
                <a:solidFill>
                  <a:schemeClr val="bg2">
                    <a:lumMod val="20000"/>
                    <a:lumOff val="80000"/>
                  </a:schemeClr>
                </a:solidFill>
                <a:latin typeface="Segoe Print" pitchFamily="2" charset="0"/>
              </a:rPr>
              <a:t>pazar </a:t>
            </a:r>
            <a:r>
              <a:rPr lang="tr-TR" sz="2400" b="1" dirty="0">
                <a:solidFill>
                  <a:srgbClr val="00B0F0"/>
                </a:solidFill>
                <a:latin typeface="Segoe Print" pitchFamily="2" charset="0"/>
              </a:rPr>
              <a:t>olarak adlandırılır.</a:t>
            </a:r>
            <a:r>
              <a:rPr lang="tr-TR" sz="2400" dirty="0">
                <a:latin typeface="Segoe Print" pitchFamily="2" charset="0"/>
              </a:rPr>
              <a:t>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28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105774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2. PAZARLAR ve ALICILAR</a:t>
            </a:r>
            <a:endParaRPr lang="tr-TR" sz="2400" dirty="0">
              <a:latin typeface="Segoe Print" pitchFamily="2" charset="0"/>
            </a:endParaRPr>
          </a:p>
        </p:txBody>
      </p:sp>
      <p:sp>
        <p:nvSpPr>
          <p:cNvPr id="3" name="Content Placeholder 2"/>
          <p:cNvSpPr>
            <a:spLocks noGrp="1"/>
          </p:cNvSpPr>
          <p:nvPr>
            <p:ph idx="1"/>
          </p:nvPr>
        </p:nvSpPr>
        <p:spPr>
          <a:xfrm>
            <a:off x="457200" y="980728"/>
            <a:ext cx="8229600" cy="4713391"/>
          </a:xfrm>
        </p:spPr>
        <p:txBody>
          <a:bodyPr>
            <a:noAutofit/>
          </a:bodyPr>
          <a:lstStyle/>
          <a:p>
            <a:pPr marL="0" lvl="1" indent="0" algn="just">
              <a:buNone/>
            </a:pPr>
            <a:r>
              <a:rPr lang="tr-TR" sz="2400" b="1" dirty="0" smtClean="0">
                <a:solidFill>
                  <a:srgbClr val="00CC00"/>
                </a:solidFill>
                <a:latin typeface="Segoe Print" pitchFamily="2" charset="0"/>
              </a:rPr>
              <a:t>Hedef </a:t>
            </a:r>
            <a:r>
              <a:rPr lang="tr-TR" sz="2400" b="1" dirty="0">
                <a:solidFill>
                  <a:srgbClr val="00CC00"/>
                </a:solidFill>
                <a:latin typeface="Segoe Print" pitchFamily="2" charset="0"/>
              </a:rPr>
              <a:t>pazar, ayrıca kendi içinde farklı özellikteki müşterilere göre alt pazarlara ayrılabilir. Bu durumda bölümlendirilmiş pazarlar ortaya çıkar</a:t>
            </a:r>
            <a:r>
              <a:rPr lang="tr-TR" sz="2400" b="1" dirty="0" smtClean="0">
                <a:solidFill>
                  <a:srgbClr val="00CC00"/>
                </a:solidFill>
                <a:latin typeface="Segoe Print" pitchFamily="2" charset="0"/>
              </a:rPr>
              <a:t>.</a:t>
            </a:r>
          </a:p>
          <a:p>
            <a:pPr marL="0" lvl="1" indent="0" algn="just">
              <a:buNone/>
            </a:pPr>
            <a:endParaRPr lang="tr-TR" sz="2400" dirty="0">
              <a:latin typeface="Segoe Print" pitchFamily="2" charset="0"/>
            </a:endParaRPr>
          </a:p>
          <a:p>
            <a:pPr marL="0" lvl="1" indent="0" algn="just">
              <a:buNone/>
            </a:pPr>
            <a:r>
              <a:rPr lang="tr-TR" sz="2400" b="1" dirty="0">
                <a:solidFill>
                  <a:srgbClr val="00FF99"/>
                </a:solidFill>
                <a:latin typeface="Segoe Print" pitchFamily="2" charset="0"/>
              </a:rPr>
              <a:t>Mal ve hizmetlerin kullanım amacına yani pazarı oluşturan </a:t>
            </a:r>
            <a:r>
              <a:rPr lang="tr-TR" sz="2400" b="1" dirty="0">
                <a:solidFill>
                  <a:srgbClr val="00B0F0"/>
                </a:solidFill>
                <a:latin typeface="Segoe Print" pitchFamily="2" charset="0"/>
              </a:rPr>
              <a:t>tüketim birimlerine göre pazarlar</a:t>
            </a:r>
            <a:r>
              <a:rPr lang="tr-TR" sz="2400" b="1" dirty="0">
                <a:solidFill>
                  <a:srgbClr val="00FF99"/>
                </a:solidFill>
                <a:latin typeface="Segoe Print" pitchFamily="2" charset="0"/>
              </a:rPr>
              <a:t>, çok genel olarak </a:t>
            </a:r>
            <a:r>
              <a:rPr lang="tr-TR" sz="2400" b="1" dirty="0">
                <a:solidFill>
                  <a:srgbClr val="00B0F0"/>
                </a:solidFill>
                <a:latin typeface="Segoe Print" pitchFamily="2" charset="0"/>
              </a:rPr>
              <a:t>tüketici pazarlar ve endüstriyel pazarlar </a:t>
            </a:r>
            <a:r>
              <a:rPr lang="tr-TR" sz="2400" b="1" dirty="0">
                <a:solidFill>
                  <a:srgbClr val="00FF99"/>
                </a:solidFill>
                <a:latin typeface="Segoe Print" pitchFamily="2" charset="0"/>
              </a:rPr>
              <a:t>şeklinde iki ana gruba </a:t>
            </a:r>
            <a:r>
              <a:rPr lang="tr-TR" sz="2400" b="1" dirty="0" smtClean="0">
                <a:solidFill>
                  <a:srgbClr val="00FF99"/>
                </a:solidFill>
                <a:latin typeface="Segoe Print" pitchFamily="2" charset="0"/>
              </a:rPr>
              <a:t>ayrılır:</a:t>
            </a:r>
            <a:endParaRPr lang="tr-TR" sz="2400" b="1" dirty="0">
              <a:solidFill>
                <a:srgbClr val="00FF99"/>
              </a:solidFill>
              <a:latin typeface="Segoe Print" pitchFamily="2" charset="0"/>
            </a:endParaRPr>
          </a:p>
          <a:p>
            <a:pPr marL="400050" lvl="1" indent="0" algn="just">
              <a:buNone/>
            </a:pPr>
            <a:endParaRPr lang="tr-TR" sz="2400" b="1" dirty="0">
              <a:solidFill>
                <a:srgbClr val="00FF99"/>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29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078194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3801"/>
            <a:ext cx="8229600" cy="5721503"/>
          </a:xfrm>
        </p:spPr>
        <p:txBody>
          <a:bodyPr>
            <a:noAutofit/>
          </a:bodyPr>
          <a:lstStyle/>
          <a:p>
            <a:pPr marL="457200" lvl="1" indent="0">
              <a:buNone/>
            </a:pPr>
            <a:r>
              <a:rPr lang="tr-TR" sz="2400" b="1" dirty="0" smtClean="0">
                <a:latin typeface="Segoe Print" pitchFamily="2" charset="0"/>
              </a:rPr>
              <a:t>3.2. Dağıtım </a:t>
            </a:r>
            <a:endParaRPr lang="tr-TR" sz="2400" b="1" dirty="0">
              <a:latin typeface="Segoe Print" pitchFamily="2" charset="0"/>
            </a:endParaRPr>
          </a:p>
          <a:p>
            <a:pPr marL="914400" lvl="2" indent="0">
              <a:buNone/>
            </a:pPr>
            <a:r>
              <a:rPr lang="tr-TR" b="1" dirty="0" smtClean="0">
                <a:latin typeface="Segoe Print" pitchFamily="2" charset="0"/>
              </a:rPr>
              <a:t>3.2.1. Dağıtım </a:t>
            </a:r>
            <a:r>
              <a:rPr lang="tr-TR" b="1" dirty="0">
                <a:latin typeface="Segoe Print" pitchFamily="2" charset="0"/>
              </a:rPr>
              <a:t>Kanalları </a:t>
            </a:r>
          </a:p>
          <a:p>
            <a:pPr marL="914400" lvl="2" indent="0">
              <a:buNone/>
            </a:pPr>
            <a:r>
              <a:rPr lang="tr-TR" b="1" dirty="0" smtClean="0">
                <a:latin typeface="Segoe Print" pitchFamily="2" charset="0"/>
              </a:rPr>
              <a:t>3.2.2. Dağıtım </a:t>
            </a:r>
            <a:r>
              <a:rPr lang="tr-TR" b="1" dirty="0">
                <a:latin typeface="Segoe Print" pitchFamily="2" charset="0"/>
              </a:rPr>
              <a:t>Kanalı Seçimini Etkileyen Faktörler </a:t>
            </a:r>
          </a:p>
          <a:p>
            <a:pPr marL="914400" lvl="2" indent="0">
              <a:buNone/>
            </a:pPr>
            <a:r>
              <a:rPr lang="tr-TR" b="1" dirty="0" smtClean="0">
                <a:latin typeface="Segoe Print" pitchFamily="2" charset="0"/>
              </a:rPr>
              <a:t>3.2.3. Fiziksel </a:t>
            </a:r>
            <a:r>
              <a:rPr lang="tr-TR" b="1" dirty="0">
                <a:latin typeface="Segoe Print" pitchFamily="2" charset="0"/>
              </a:rPr>
              <a:t>Dağıtım </a:t>
            </a:r>
          </a:p>
          <a:p>
            <a:pPr marL="457200" lvl="1" indent="0">
              <a:buNone/>
            </a:pPr>
            <a:r>
              <a:rPr lang="tr-TR" sz="2400" b="1" dirty="0" smtClean="0">
                <a:latin typeface="Segoe Print" pitchFamily="2" charset="0"/>
              </a:rPr>
              <a:t>3.3. Bütünleşik Pazarlama İletişimi (Tutundurma)</a:t>
            </a:r>
            <a:endParaRPr lang="tr-TR" sz="2400" b="1" dirty="0">
              <a:latin typeface="Segoe Print" pitchFamily="2" charset="0"/>
            </a:endParaRPr>
          </a:p>
          <a:p>
            <a:pPr marL="914400" lvl="2" indent="0">
              <a:buNone/>
            </a:pPr>
            <a:r>
              <a:rPr lang="tr-TR" b="1" dirty="0" smtClean="0">
                <a:latin typeface="Segoe Print" pitchFamily="2" charset="0"/>
              </a:rPr>
              <a:t>3.3.1. Etkili </a:t>
            </a:r>
            <a:r>
              <a:rPr lang="tr-TR" b="1" dirty="0">
                <a:latin typeface="Segoe Print" pitchFamily="2" charset="0"/>
              </a:rPr>
              <a:t>Bir </a:t>
            </a:r>
            <a:r>
              <a:rPr lang="tr-TR" b="1" dirty="0" smtClean="0">
                <a:latin typeface="Segoe Print" pitchFamily="2" charset="0"/>
              </a:rPr>
              <a:t>Bütünleşik Pazarlama İletişimi Geliştirmek </a:t>
            </a:r>
            <a:endParaRPr lang="tr-TR" b="1" dirty="0">
              <a:latin typeface="Segoe Print" pitchFamily="2" charset="0"/>
            </a:endParaRPr>
          </a:p>
          <a:p>
            <a:pPr marL="914400" lvl="2" indent="0">
              <a:buNone/>
            </a:pPr>
            <a:r>
              <a:rPr lang="tr-TR" b="1" dirty="0" smtClean="0">
                <a:latin typeface="Segoe Print" pitchFamily="2" charset="0"/>
              </a:rPr>
              <a:t>3.3.2. </a:t>
            </a:r>
            <a:r>
              <a:rPr lang="tr-TR" b="1" dirty="0"/>
              <a:t>Bütünleşik Pazarlama İletişimi Stratejileri </a:t>
            </a:r>
            <a:endParaRPr lang="tr-TR" b="1" dirty="0">
              <a:latin typeface="Segoe Print" pitchFamily="2" charset="0"/>
            </a:endParaRPr>
          </a:p>
          <a:p>
            <a:pPr marL="914400" lvl="2" indent="0">
              <a:buNone/>
            </a:pPr>
            <a:r>
              <a:rPr lang="tr-TR" b="1" dirty="0" smtClean="0">
                <a:latin typeface="Segoe Print" pitchFamily="2" charset="0"/>
              </a:rPr>
              <a:t>3.3.3. </a:t>
            </a:r>
            <a:r>
              <a:rPr lang="tr-TR" b="1" dirty="0"/>
              <a:t>Bütünleşik Pazarlama İletişimi </a:t>
            </a:r>
            <a:r>
              <a:rPr lang="tr-TR" b="1" dirty="0">
                <a:latin typeface="Segoe Print" pitchFamily="2" charset="0"/>
              </a:rPr>
              <a:t>Karması </a:t>
            </a:r>
          </a:p>
          <a:p>
            <a:pPr marL="914400" lvl="2" indent="0">
              <a:buNone/>
            </a:pPr>
            <a:r>
              <a:rPr lang="tr-TR" b="1" dirty="0" smtClean="0">
                <a:latin typeface="Segoe Print" pitchFamily="2" charset="0"/>
              </a:rPr>
              <a:t>3.3.4.  Kişisel </a:t>
            </a:r>
            <a:r>
              <a:rPr lang="tr-TR" b="1" dirty="0">
                <a:latin typeface="Segoe Print" pitchFamily="2" charset="0"/>
              </a:rPr>
              <a:t>Satış </a:t>
            </a:r>
          </a:p>
          <a:p>
            <a:pPr marL="514350" indent="-514350">
              <a:buFont typeface="+mj-lt"/>
              <a:buAutoNum type="arabicPeriod"/>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872118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2. </a:t>
            </a:r>
            <a:r>
              <a:rPr lang="tr-TR" sz="2400" b="1" dirty="0" smtClean="0">
                <a:latin typeface="Segoe Print" pitchFamily="2" charset="0"/>
              </a:rPr>
              <a:t>1 Tüketici Pazarları ve Bölümlendirilmesi </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4713391"/>
          </a:xfrm>
        </p:spPr>
        <p:txBody>
          <a:bodyPr>
            <a:noAutofit/>
          </a:bodyPr>
          <a:lstStyle/>
          <a:p>
            <a:pPr marL="0" lvl="1" indent="0" algn="just">
              <a:buNone/>
            </a:pPr>
            <a:r>
              <a:rPr lang="tr-TR" sz="2400" b="1" dirty="0" smtClean="0">
                <a:solidFill>
                  <a:srgbClr val="00FF99"/>
                </a:solidFill>
                <a:latin typeface="Segoe Print" pitchFamily="2" charset="0"/>
              </a:rPr>
              <a:t>Tüketici; kişisel arzu, istek ve ihtiyaçlar için pazarlama bileşenleri satın alan ya da satın alma kapasitesinde olan gerçek kişidir. </a:t>
            </a:r>
            <a:r>
              <a:rPr lang="tr-TR" sz="2400" dirty="0" smtClean="0">
                <a:latin typeface="Segoe Print" pitchFamily="2" charset="0"/>
              </a:rPr>
              <a:t>Bazı araştırmacılara göre ise tüketiciler; pazar sistemi içinde rol alan aktörlerdir.</a:t>
            </a:r>
            <a:endParaRPr lang="tr-TR" sz="2400" dirty="0">
              <a:latin typeface="Segoe Print" pitchFamily="2" charset="0"/>
            </a:endParaRPr>
          </a:p>
          <a:p>
            <a:pPr marL="0" lvl="1" indent="0" algn="just">
              <a:buNone/>
            </a:pPr>
            <a:r>
              <a:rPr lang="tr-TR" sz="2400" b="1" dirty="0" smtClean="0">
                <a:solidFill>
                  <a:srgbClr val="00FF99"/>
                </a:solidFill>
                <a:latin typeface="Segoe Print" pitchFamily="2" charset="0"/>
              </a:rPr>
              <a:t>Pazarlar ürün çeşitlerine göre tüketici ürünleri pazarları ve işletme ürünleri pazarları olmak üzere iki gruba ayrılabilir: </a:t>
            </a:r>
            <a:r>
              <a:rPr lang="tr-TR" sz="2400" dirty="0" smtClean="0">
                <a:latin typeface="Segoe Print" pitchFamily="2" charset="0"/>
              </a:rPr>
              <a:t>Tüketici ürünleri, </a:t>
            </a:r>
            <a:r>
              <a:rPr lang="tr-TR" sz="2400" b="1" dirty="0" smtClean="0">
                <a:latin typeface="Segoe Print" pitchFamily="2" charset="0"/>
              </a:rPr>
              <a:t>tüketicilerin kendi kullanımları için aldıkları ürün ve hizmetlerdir. </a:t>
            </a:r>
            <a:r>
              <a:rPr lang="tr-TR" sz="2400" dirty="0" smtClean="0">
                <a:latin typeface="Segoe Print" pitchFamily="2" charset="0"/>
              </a:rPr>
              <a:t>Örgütsel veya endüstriyel ürünler de denen işletme ürünleri; </a:t>
            </a:r>
            <a:r>
              <a:rPr lang="tr-TR" sz="2400" b="1" dirty="0" smtClean="0">
                <a:latin typeface="Segoe Print" pitchFamily="2" charset="0"/>
              </a:rPr>
              <a:t>yeniden satılmak üzere başka ürünlerin üretilmesi için doğrudan veya dolaylı olarak satın alınan girdi şeklindeki ürün ve hizmetlerdir.</a:t>
            </a:r>
            <a:endParaRPr lang="tr-TR" sz="2400" b="1"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028275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2. </a:t>
            </a:r>
            <a:r>
              <a:rPr lang="tr-TR" sz="2400" b="1" dirty="0" smtClean="0">
                <a:latin typeface="Segoe Print" pitchFamily="2" charset="0"/>
              </a:rPr>
              <a:t>1 Tüketici Pazarları ve Bölümlendirilmesi </a:t>
            </a:r>
            <a:endParaRPr lang="tr-TR" sz="2400"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indent="0" algn="just">
              <a:buNone/>
            </a:pPr>
            <a:r>
              <a:rPr lang="tr-TR" sz="2400" b="1" dirty="0" smtClean="0">
                <a:solidFill>
                  <a:schemeClr val="bg2">
                    <a:lumMod val="20000"/>
                    <a:lumOff val="80000"/>
                  </a:schemeClr>
                </a:solidFill>
                <a:latin typeface="Segoe Print" pitchFamily="2" charset="0"/>
              </a:rPr>
              <a:t>Tüketici pazarları bireylerin, grupların veya işletmelerin özelliklerine göre alt grup olarak bölümlendirilebilirler. </a:t>
            </a:r>
          </a:p>
          <a:p>
            <a:pPr marL="0" indent="0" algn="just">
              <a:buNone/>
            </a:pPr>
            <a:endParaRPr lang="tr-TR" sz="2400" b="1" dirty="0">
              <a:solidFill>
                <a:schemeClr val="bg2">
                  <a:lumMod val="20000"/>
                  <a:lumOff val="80000"/>
                </a:schemeClr>
              </a:solidFill>
            </a:endParaRPr>
          </a:p>
          <a:p>
            <a:pPr marL="0" indent="0" algn="just">
              <a:buNone/>
            </a:pPr>
            <a:r>
              <a:rPr lang="tr-TR" sz="2400" b="1" dirty="0" smtClean="0">
                <a:solidFill>
                  <a:schemeClr val="bg2">
                    <a:lumMod val="20000"/>
                    <a:lumOff val="80000"/>
                  </a:schemeClr>
                </a:solidFill>
                <a:latin typeface="Segoe Print" pitchFamily="2" charset="0"/>
              </a:rPr>
              <a:t>Bölümlemeye gerek duyulma sebebi; </a:t>
            </a:r>
            <a:r>
              <a:rPr lang="tr-TR" sz="2400" b="1" dirty="0" smtClean="0">
                <a:solidFill>
                  <a:srgbClr val="00B0F0"/>
                </a:solidFill>
                <a:latin typeface="Segoe Print" pitchFamily="2" charset="0"/>
              </a:rPr>
              <a:t>her bireyin farklı isteklerine tam uyan ürün ayarlaması yapmanın zorluğudur.</a:t>
            </a:r>
            <a:r>
              <a:rPr lang="tr-TR" sz="2400" b="1" dirty="0" smtClean="0">
                <a:solidFill>
                  <a:schemeClr val="bg2">
                    <a:lumMod val="20000"/>
                    <a:lumOff val="80000"/>
                  </a:schemeClr>
                </a:solidFill>
                <a:latin typeface="Segoe Print" pitchFamily="2" charset="0"/>
              </a:rPr>
              <a:t> </a:t>
            </a:r>
            <a:r>
              <a:rPr lang="tr-TR" sz="2400" dirty="0" smtClean="0">
                <a:latin typeface="Segoe Print" pitchFamily="2" charset="0"/>
              </a:rPr>
              <a:t>Bu tür alt grup bölümlendirmeler, tüketici kişi ve kurumların ürün, fiyat, dağıtım ve </a:t>
            </a:r>
            <a:r>
              <a:rPr lang="tr-TR" sz="2400" dirty="0" smtClean="0"/>
              <a:t>bütünleşik pazarlama iletişimi </a:t>
            </a:r>
            <a:r>
              <a:rPr lang="tr-TR" sz="2400" dirty="0" smtClean="0">
                <a:latin typeface="Segoe Print" pitchFamily="2" charset="0"/>
              </a:rPr>
              <a:t>konularında farklı davranış özellikleri dikkate alınarak yapılır.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31</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565616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2.2 Endüstriyel Pazarlar </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b="1" dirty="0" smtClean="0">
                <a:solidFill>
                  <a:srgbClr val="66FF33"/>
                </a:solidFill>
                <a:latin typeface="Segoe Print" pitchFamily="2" charset="0"/>
              </a:rPr>
              <a:t>Endüstriyel </a:t>
            </a:r>
            <a:r>
              <a:rPr lang="tr-TR" sz="2400" b="1" dirty="0">
                <a:solidFill>
                  <a:srgbClr val="66FF33"/>
                </a:solidFill>
                <a:latin typeface="Segoe Print" pitchFamily="2" charset="0"/>
              </a:rPr>
              <a:t>pazarlar, ticari faaliyette bulunan her tür işletmenin üretim ve satış sürecinde tüketmek, kullanmak veya başkalarına yeniden satmak veya </a:t>
            </a:r>
            <a:r>
              <a:rPr lang="tr-TR" sz="2400" b="1" dirty="0" smtClean="0">
                <a:solidFill>
                  <a:srgbClr val="66FF33"/>
                </a:solidFill>
                <a:latin typeface="Segoe Print" pitchFamily="2" charset="0"/>
              </a:rPr>
              <a:t>kiralamak </a:t>
            </a:r>
            <a:r>
              <a:rPr lang="tr-TR" sz="2400" b="1" dirty="0">
                <a:solidFill>
                  <a:srgbClr val="66FF33"/>
                </a:solidFill>
                <a:latin typeface="Segoe Print" pitchFamily="2" charset="0"/>
              </a:rPr>
              <a:t>için mal ve hizmet satın aldıkları pazarlarıdır. </a:t>
            </a:r>
            <a:r>
              <a:rPr lang="tr-TR" sz="2400" dirty="0">
                <a:latin typeface="Segoe Print" pitchFamily="2" charset="0"/>
              </a:rPr>
              <a:t>Tüketici pazarlarında mallar kişilere, bireylere satılırken, işletme pazarlarında müşteriler kâr amaçlı veya kâr amaçlı olmayan özel veya resmi ticari işletmeler, devlet </a:t>
            </a:r>
            <a:r>
              <a:rPr lang="tr-TR" sz="2400" dirty="0" smtClean="0">
                <a:latin typeface="Segoe Print" pitchFamily="2" charset="0"/>
              </a:rPr>
              <a:t>kuruluşları </a:t>
            </a:r>
            <a:r>
              <a:rPr lang="tr-TR" sz="2400" dirty="0">
                <a:latin typeface="Segoe Print" pitchFamily="2" charset="0"/>
              </a:rPr>
              <a:t>gibi işletmelerdir. Ayrıca bu pazarlarda büyük miktar ve meblağlarda, toptan olarak satış yapılmaktadır. Endüstriyel pazarları tüketici pazarlarından birçok yönden farklıdır.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32</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2354246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2.2 Endüstriyel Pazarlar </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lnSpcReduction="10000"/>
          </a:bodyPr>
          <a:lstStyle/>
          <a:p>
            <a:pPr marL="0" lvl="1" indent="0" algn="just">
              <a:buNone/>
            </a:pPr>
            <a:r>
              <a:rPr lang="tr-TR" sz="2400" smtClean="0">
                <a:latin typeface="Segoe Print" pitchFamily="2" charset="0"/>
              </a:rPr>
              <a:t>Örneğin</a:t>
            </a:r>
            <a:r>
              <a:rPr lang="tr-TR" sz="2400" dirty="0">
                <a:latin typeface="Segoe Print" pitchFamily="2" charset="0"/>
              </a:rPr>
              <a:t>; pazar yapısı, talep özellikleri, satınalmayı yapacak işletmenin yapısı ve söz konusu pazara özgü satınalma karar türleri ve süreçleri sayılabilir.  Endüstriyel pazarlarda belli bölgelere kümelenmiş az sayıda ancak büyük ölçekli alıcılar, işletmeler vardır ve bu pazarlardaki satın alma faliyetleri tüketici pazarlarına göre daha profesyonel ve kurullıdır. Pazarın önemli özelliklerinden biri de, alıcı ve satıcıların genellikle uzun süreli ilişkiler içinde, yakın olarak </a:t>
            </a:r>
            <a:r>
              <a:rPr lang="tr-TR" sz="2400" dirty="0" smtClean="0">
                <a:latin typeface="Segoe Print" pitchFamily="2" charset="0"/>
              </a:rPr>
              <a:t>çalışmalarıdır. </a:t>
            </a:r>
            <a:r>
              <a:rPr lang="tr-TR" sz="2400" dirty="0">
                <a:latin typeface="Segoe Print" pitchFamily="2" charset="0"/>
              </a:rPr>
              <a:t>Ayrıca endüstriyel talep, üretilmiş taleptir, inelastiktir. Tüketim malları talebine göre daha fazla dalgalanır ve pazarın bilgi düzeyi </a:t>
            </a:r>
            <a:r>
              <a:rPr lang="tr-TR" sz="2400" dirty="0" smtClean="0">
                <a:latin typeface="Segoe Print" pitchFamily="2" charset="0"/>
              </a:rPr>
              <a:t>yüksektir.</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100691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 PAZARLAMA KARMASI </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b="1" dirty="0" smtClean="0">
                <a:solidFill>
                  <a:srgbClr val="FFFF00"/>
                </a:solidFill>
                <a:latin typeface="Segoe Print" pitchFamily="2" charset="0"/>
              </a:rPr>
              <a:t>Pazarlama </a:t>
            </a:r>
            <a:r>
              <a:rPr lang="tr-TR" sz="2400" b="1" dirty="0">
                <a:solidFill>
                  <a:srgbClr val="FFFF00"/>
                </a:solidFill>
                <a:latin typeface="Segoe Print" pitchFamily="2" charset="0"/>
              </a:rPr>
              <a:t>karması, pazarlama başarısı üzerinde etkili olan ve pazarlama yöneticisinin denetimi altında olan bağımsız değişkenlerdir. </a:t>
            </a:r>
            <a:r>
              <a:rPr lang="tr-TR" sz="2400" dirty="0">
                <a:latin typeface="Segoe Print" pitchFamily="2" charset="0"/>
              </a:rPr>
              <a:t>İşletmeler, pazarlamanın dört P’si diye bilinen </a:t>
            </a:r>
            <a:r>
              <a:rPr lang="tr-TR" sz="2400" dirty="0" smtClean="0">
                <a:latin typeface="Segoe Print" pitchFamily="2" charset="0"/>
              </a:rPr>
              <a:t>mal (</a:t>
            </a:r>
            <a:r>
              <a:rPr lang="tr-TR" sz="2400" dirty="0">
                <a:latin typeface="Segoe Print" pitchFamily="2" charset="0"/>
              </a:rPr>
              <a:t>product)</a:t>
            </a:r>
            <a:r>
              <a:rPr lang="tr-TR" sz="2400" i="1" dirty="0">
                <a:latin typeface="Segoe Print" pitchFamily="2" charset="0"/>
              </a:rPr>
              <a:t>, </a:t>
            </a:r>
            <a:r>
              <a:rPr lang="tr-TR" sz="2400" dirty="0" smtClean="0">
                <a:latin typeface="Segoe Print" pitchFamily="2" charset="0"/>
              </a:rPr>
              <a:t>fiyat (</a:t>
            </a:r>
            <a:r>
              <a:rPr lang="tr-TR" sz="2400" dirty="0">
                <a:latin typeface="Segoe Print" pitchFamily="2" charset="0"/>
              </a:rPr>
              <a:t>price), </a:t>
            </a:r>
            <a:r>
              <a:rPr lang="tr-TR" sz="2400" dirty="0" smtClean="0"/>
              <a:t>bütünleşik pazarlama iletişimi </a:t>
            </a:r>
            <a:r>
              <a:rPr lang="tr-TR" sz="2400" dirty="0" smtClean="0">
                <a:latin typeface="Segoe Print" pitchFamily="2" charset="0"/>
              </a:rPr>
              <a:t>ve dağıtım (</a:t>
            </a:r>
            <a:r>
              <a:rPr lang="tr-TR" sz="2400" dirty="0" err="1" smtClean="0">
                <a:latin typeface="Segoe Print" pitchFamily="2" charset="0"/>
              </a:rPr>
              <a:t>place</a:t>
            </a:r>
            <a:r>
              <a:rPr lang="tr-TR" sz="2400" dirty="0" smtClean="0">
                <a:latin typeface="Segoe Print" pitchFamily="2" charset="0"/>
              </a:rPr>
              <a:t>) </a:t>
            </a:r>
            <a:r>
              <a:rPr lang="tr-TR" sz="2400" dirty="0">
                <a:latin typeface="Segoe Print" pitchFamily="2" charset="0"/>
              </a:rPr>
              <a:t>unsurlarından oluşan </a:t>
            </a:r>
            <a:r>
              <a:rPr lang="tr-TR" sz="2400" dirty="0" smtClean="0">
                <a:latin typeface="Segoe Print" pitchFamily="2" charset="0"/>
              </a:rPr>
              <a:t>pazarlama </a:t>
            </a:r>
            <a:r>
              <a:rPr lang="tr-TR" sz="2400" dirty="0">
                <a:latin typeface="Segoe Print" pitchFamily="2" charset="0"/>
              </a:rPr>
              <a:t>karmasını, hedef pazarın ihtiyaç ve tercihlerine uygun bir biçimde </a:t>
            </a:r>
            <a:r>
              <a:rPr lang="tr-TR" sz="2400" dirty="0" smtClean="0">
                <a:latin typeface="Segoe Print" pitchFamily="2" charset="0"/>
              </a:rPr>
              <a:t>belirlemelidir.</a:t>
            </a:r>
          </a:p>
          <a:p>
            <a:pPr marL="0" lvl="1" indent="0" algn="just">
              <a:buNone/>
            </a:pPr>
            <a:endParaRPr lang="tr-TR" sz="2400" dirty="0">
              <a:latin typeface="Segoe Print" pitchFamily="2" charset="0"/>
            </a:endParaRPr>
          </a:p>
          <a:p>
            <a:pPr marL="0" lvl="1" indent="0" algn="just">
              <a:buNone/>
            </a:pPr>
            <a:r>
              <a:rPr lang="tr-TR" sz="2400" b="1" dirty="0">
                <a:solidFill>
                  <a:srgbClr val="FFC000"/>
                </a:solidFill>
                <a:latin typeface="Segoe Print" pitchFamily="2" charset="0"/>
              </a:rPr>
              <a:t>Bu dört unsurun, hedef pazarın ihtiyaçlarına en uygun şekilde bileşimde bulunması pazarlama faaliyetlerini başarılı kılacaktır.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34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9906348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 PAZARLAMA KARMASI </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Autofit/>
          </a:bodyPr>
          <a:lstStyle/>
          <a:p>
            <a:pPr marL="400050" lvl="1" indent="-400050" algn="just">
              <a:buNone/>
            </a:pPr>
            <a:r>
              <a:rPr lang="tr-TR" sz="2400" dirty="0" smtClean="0">
                <a:latin typeface="Segoe Print" pitchFamily="2" charset="0"/>
              </a:rPr>
              <a:t>Çünkü;</a:t>
            </a:r>
          </a:p>
          <a:p>
            <a:pPr marL="400050" lvl="0" indent="-400050" algn="just"/>
            <a:r>
              <a:rPr lang="tr-TR" sz="2400" dirty="0">
                <a:latin typeface="Segoe Print" pitchFamily="2" charset="0"/>
              </a:rPr>
              <a:t>Ürün, fiyat ve </a:t>
            </a:r>
            <a:r>
              <a:rPr lang="tr-TR" sz="2400" dirty="0"/>
              <a:t>bütünleşik pazarlama iletişimi </a:t>
            </a:r>
            <a:r>
              <a:rPr lang="tr-TR" sz="2400" dirty="0" smtClean="0">
                <a:latin typeface="Segoe Print" pitchFamily="2" charset="0"/>
              </a:rPr>
              <a:t>pazarın </a:t>
            </a:r>
            <a:r>
              <a:rPr lang="tr-TR" sz="2400" dirty="0">
                <a:latin typeface="Segoe Print" pitchFamily="2" charset="0"/>
              </a:rPr>
              <a:t>ihtiyaç ve beklentilerine uygun olsa da ürün dağıtımında </a:t>
            </a:r>
            <a:r>
              <a:rPr lang="tr-TR" sz="2400" dirty="0" smtClean="0">
                <a:latin typeface="Segoe Print" pitchFamily="2" charset="0"/>
              </a:rPr>
              <a:t>sorunlar </a:t>
            </a:r>
            <a:r>
              <a:rPr lang="tr-TR" sz="2400" dirty="0">
                <a:latin typeface="Segoe Print" pitchFamily="2" charset="0"/>
              </a:rPr>
              <a:t>bulunuyorsa, o ürün müşteriye </a:t>
            </a:r>
            <a:r>
              <a:rPr lang="tr-TR" sz="2400" dirty="0" smtClean="0">
                <a:latin typeface="Segoe Print" pitchFamily="2" charset="0"/>
              </a:rPr>
              <a:t>ulaşamaz</a:t>
            </a:r>
            <a:r>
              <a:rPr lang="tr-TR" sz="2400" dirty="0"/>
              <a:t>.</a:t>
            </a:r>
            <a:endParaRPr lang="tr-TR" sz="2400" dirty="0" smtClean="0">
              <a:latin typeface="Segoe Print" pitchFamily="2" charset="0"/>
            </a:endParaRPr>
          </a:p>
          <a:p>
            <a:pPr marL="400050" lvl="0" indent="-400050" algn="just">
              <a:buNone/>
            </a:pPr>
            <a:endParaRPr lang="tr-TR" sz="2400" dirty="0">
              <a:latin typeface="Segoe Print" pitchFamily="2" charset="0"/>
            </a:endParaRPr>
          </a:p>
          <a:p>
            <a:pPr marL="400050" lvl="0" indent="-400050" algn="just"/>
            <a:r>
              <a:rPr lang="tr-TR" sz="2400" dirty="0">
                <a:latin typeface="Segoe Print" pitchFamily="2" charset="0"/>
              </a:rPr>
              <a:t>Ürün, fiyatı, dağıtımı pazarın ihtiyaç ve </a:t>
            </a:r>
            <a:r>
              <a:rPr lang="tr-TR" sz="2400" dirty="0" smtClean="0">
                <a:latin typeface="Segoe Print" pitchFamily="2" charset="0"/>
              </a:rPr>
              <a:t>beklentilerine </a:t>
            </a:r>
            <a:r>
              <a:rPr lang="tr-TR" sz="2400" dirty="0">
                <a:latin typeface="Segoe Print" pitchFamily="2" charset="0"/>
              </a:rPr>
              <a:t>uygun olsa da </a:t>
            </a:r>
            <a:r>
              <a:rPr lang="tr-TR" sz="2400" dirty="0"/>
              <a:t>bütünleşik pazarlama </a:t>
            </a:r>
            <a:r>
              <a:rPr lang="tr-TR" sz="2400" dirty="0" smtClean="0"/>
              <a:t>iletişiminde </a:t>
            </a:r>
            <a:r>
              <a:rPr lang="tr-TR" sz="2400" dirty="0" smtClean="0">
                <a:latin typeface="Segoe Print" pitchFamily="2" charset="0"/>
              </a:rPr>
              <a:t>sorunlar </a:t>
            </a:r>
            <a:r>
              <a:rPr lang="tr-TR" sz="2400" dirty="0">
                <a:latin typeface="Segoe Print" pitchFamily="2" charset="0"/>
              </a:rPr>
              <a:t>bulunuyorsa, o ürün hakkında müşterinin bilgisi veya haberi </a:t>
            </a:r>
            <a:r>
              <a:rPr lang="tr-TR" sz="2400" dirty="0" smtClean="0">
                <a:latin typeface="Segoe Print" pitchFamily="2" charset="0"/>
              </a:rPr>
              <a:t>olmaz.</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96726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 PAZARLAMA KARMASI </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Autofit/>
          </a:bodyPr>
          <a:lstStyle/>
          <a:p>
            <a:pPr marL="0" lvl="0" indent="0" algn="just">
              <a:buNone/>
            </a:pPr>
            <a:endParaRPr lang="tr-TR" sz="2400" dirty="0">
              <a:latin typeface="Segoe Print" pitchFamily="2" charset="0"/>
            </a:endParaRPr>
          </a:p>
          <a:p>
            <a:pPr lvl="0" algn="just"/>
            <a:r>
              <a:rPr lang="tr-TR" sz="2400" dirty="0" smtClean="0">
                <a:latin typeface="Segoe Print" pitchFamily="2" charset="0"/>
              </a:rPr>
              <a:t>Ürün</a:t>
            </a:r>
            <a:r>
              <a:rPr lang="tr-TR" sz="2400" dirty="0">
                <a:latin typeface="Segoe Print" pitchFamily="2" charset="0"/>
              </a:rPr>
              <a:t>, dağıtım, </a:t>
            </a:r>
            <a:r>
              <a:rPr lang="tr-TR" sz="2400" dirty="0"/>
              <a:t>bütünleşik pazarlama iletişimi </a:t>
            </a:r>
            <a:r>
              <a:rPr lang="tr-TR" sz="2400" dirty="0" smtClean="0">
                <a:latin typeface="Segoe Print" pitchFamily="2" charset="0"/>
              </a:rPr>
              <a:t>pazarın </a:t>
            </a:r>
            <a:r>
              <a:rPr lang="tr-TR" sz="2400" dirty="0">
                <a:latin typeface="Segoe Print" pitchFamily="2" charset="0"/>
              </a:rPr>
              <a:t>ihtiyaç ve beklentilerine uygun olsa da ürünün fiyatında sorunlar bulunuyorsa, o ürünü müşteri pahalı diye satın </a:t>
            </a:r>
            <a:r>
              <a:rPr lang="tr-TR" sz="2400" dirty="0" smtClean="0">
                <a:latin typeface="Segoe Print" pitchFamily="2" charset="0"/>
              </a:rPr>
              <a:t>almaz.</a:t>
            </a:r>
          </a:p>
          <a:p>
            <a:pPr lvl="0" algn="just"/>
            <a:endParaRPr lang="tr-TR" sz="2400" dirty="0">
              <a:latin typeface="Segoe Print" pitchFamily="2" charset="0"/>
            </a:endParaRPr>
          </a:p>
          <a:p>
            <a:pPr lvl="0" algn="just"/>
            <a:r>
              <a:rPr lang="tr-TR" sz="2400" dirty="0">
                <a:latin typeface="Segoe Print" pitchFamily="2" charset="0"/>
              </a:rPr>
              <a:t>Dağıtım, fiyatı, </a:t>
            </a:r>
            <a:r>
              <a:rPr lang="tr-TR" sz="2400" dirty="0"/>
              <a:t>bütünleşik pazarlama iletişimi </a:t>
            </a:r>
            <a:r>
              <a:rPr lang="tr-TR" sz="2400" dirty="0" smtClean="0">
                <a:latin typeface="Segoe Print" pitchFamily="2" charset="0"/>
              </a:rPr>
              <a:t>pazarın </a:t>
            </a:r>
            <a:r>
              <a:rPr lang="tr-TR" sz="2400" dirty="0">
                <a:latin typeface="Segoe Print" pitchFamily="2" charset="0"/>
              </a:rPr>
              <a:t>ihtiyaç ve beklentilerine uygun olsa da ürünün kendisi sorunlu ise, o ürünü müşteri beğenmez ve satın almaz. </a:t>
            </a:r>
          </a:p>
          <a:p>
            <a:pPr marL="400050" lvl="1" indent="0" algn="just">
              <a:buNone/>
            </a:pPr>
            <a:endParaRPr lang="tr-TR" sz="2400" dirty="0" smtClean="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4052576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3.1 Mal/Ürün: Mal veya Hizmet </a:t>
            </a:r>
            <a:endParaRPr lang="tr-TR" sz="2400" b="1"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solidFill>
                  <a:srgbClr val="FFC000"/>
                </a:solidFill>
                <a:latin typeface="Segoe Print" pitchFamily="2" charset="0"/>
              </a:rPr>
              <a:t>Ürün</a:t>
            </a:r>
            <a:r>
              <a:rPr lang="tr-TR" sz="2400" dirty="0">
                <a:solidFill>
                  <a:srgbClr val="FFC000"/>
                </a:solidFill>
                <a:latin typeface="Segoe Print" pitchFamily="2" charset="0"/>
              </a:rPr>
              <a:t>, işletmenin faaliyetleri sonucundaki, toplumun ihtiyaç ve beklentilerini karşılamak üzere pazara arz edilen mal veya hizmet şeklindeki çıktısıdır. </a:t>
            </a:r>
            <a:r>
              <a:rPr lang="tr-TR" sz="2400" dirty="0">
                <a:latin typeface="Segoe Print" pitchFamily="2" charset="0"/>
              </a:rPr>
              <a:t>Toplumda, fiziksel bir nesne halinde olmayan, elle tutulamayan, stok </a:t>
            </a:r>
            <a:r>
              <a:rPr lang="tr-TR" sz="2400" dirty="0" smtClean="0">
                <a:latin typeface="Segoe Print" pitchFamily="2" charset="0"/>
              </a:rPr>
              <a:t>edilemeyen</a:t>
            </a:r>
            <a:r>
              <a:rPr lang="tr-TR" sz="2400" dirty="0">
                <a:latin typeface="Segoe Print" pitchFamily="2" charset="0"/>
              </a:rPr>
              <a:t>, anında tüketilen özellikli ihtiyaçlar da bulunmaktadır. Örneğin, kişi ve </a:t>
            </a:r>
            <a:r>
              <a:rPr lang="tr-TR" sz="2400" dirty="0" smtClean="0">
                <a:latin typeface="Segoe Print" pitchFamily="2" charset="0"/>
              </a:rPr>
              <a:t>kurumların </a:t>
            </a:r>
            <a:r>
              <a:rPr lang="tr-TR" sz="2400" dirty="0">
                <a:latin typeface="Segoe Print" pitchFamily="2" charset="0"/>
              </a:rPr>
              <a:t>eğitim, sağlık, eğlence gibi alanlarda çeşitli ihtiyaç ve </a:t>
            </a:r>
            <a:r>
              <a:rPr lang="tr-TR" sz="2400" dirty="0" smtClean="0">
                <a:latin typeface="Segoe Print" pitchFamily="2" charset="0"/>
              </a:rPr>
              <a:t>beklentileri bulunmaktadır.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32234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3.1 Ürün: Mal veya Hizmet </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Esas </a:t>
            </a:r>
            <a:r>
              <a:rPr lang="tr-TR" sz="2400" dirty="0">
                <a:latin typeface="Segoe Print" pitchFamily="2" charset="0"/>
              </a:rPr>
              <a:t>olarak </a:t>
            </a:r>
            <a:r>
              <a:rPr lang="tr-TR" sz="2400" b="1" dirty="0">
                <a:solidFill>
                  <a:srgbClr val="CCCC00"/>
                </a:solidFill>
                <a:latin typeface="Segoe Print" pitchFamily="2" charset="0"/>
              </a:rPr>
              <a:t>elle tutulamayan, fiziksel bir nesne şeklinde bulunmayan ama pazarı bulunan ve alınıp satılarak kişi veya kurum ihtiyaçlarını karşılayan </a:t>
            </a:r>
            <a:r>
              <a:rPr lang="tr-TR" sz="2400" b="1" dirty="0" smtClean="0">
                <a:solidFill>
                  <a:srgbClr val="CCCC00"/>
                </a:solidFill>
                <a:latin typeface="Segoe Print" pitchFamily="2" charset="0"/>
              </a:rPr>
              <a:t>faaliyetler</a:t>
            </a:r>
            <a:r>
              <a:rPr lang="tr-TR" sz="2400" b="1" dirty="0">
                <a:solidFill>
                  <a:srgbClr val="CCCC00"/>
                </a:solidFill>
                <a:latin typeface="Segoe Print" pitchFamily="2" charset="0"/>
              </a:rPr>
              <a:t>, hizmet olarak </a:t>
            </a:r>
            <a:r>
              <a:rPr lang="tr-TR" sz="2400" b="1" dirty="0" smtClean="0">
                <a:solidFill>
                  <a:srgbClr val="CCCC00"/>
                </a:solidFill>
                <a:latin typeface="Segoe Print" pitchFamily="2" charset="0"/>
              </a:rPr>
              <a:t>tanımlanmaktadır.</a:t>
            </a:r>
          </a:p>
          <a:p>
            <a:pPr marL="0" lvl="1" indent="0" algn="just">
              <a:buNone/>
            </a:pPr>
            <a:endParaRPr lang="tr-TR" sz="2400" dirty="0">
              <a:latin typeface="Segoe Print" pitchFamily="2" charset="0"/>
            </a:endParaRPr>
          </a:p>
          <a:p>
            <a:pPr marL="0" lvl="1" indent="0" algn="just">
              <a:buNone/>
            </a:pPr>
            <a:r>
              <a:rPr lang="tr-TR" sz="2400" b="1" dirty="0">
                <a:solidFill>
                  <a:srgbClr val="00CCFF"/>
                </a:solidFill>
                <a:latin typeface="Segoe Print" pitchFamily="2" charset="0"/>
              </a:rPr>
              <a:t>Pazarlama bakış açısıyla malları satın alma veya kulanım amacına </a:t>
            </a:r>
            <a:r>
              <a:rPr lang="tr-TR" sz="2400" b="1" dirty="0" smtClean="0">
                <a:solidFill>
                  <a:srgbClr val="00CCFF"/>
                </a:solidFill>
                <a:latin typeface="Segoe Print" pitchFamily="2" charset="0"/>
              </a:rPr>
              <a:t>göre  : </a:t>
            </a:r>
          </a:p>
          <a:p>
            <a:pPr marL="342900" lvl="2" indent="-342900" algn="just"/>
            <a:endParaRPr lang="tr-TR" b="1" dirty="0">
              <a:solidFill>
                <a:srgbClr val="00CCFF"/>
              </a:solidFill>
            </a:endParaRPr>
          </a:p>
          <a:p>
            <a:pPr marL="342900" lvl="2" indent="-342900" algn="just"/>
            <a:r>
              <a:rPr lang="tr-TR" sz="2400" b="1" dirty="0" smtClean="0">
                <a:solidFill>
                  <a:srgbClr val="00CCFF"/>
                </a:solidFill>
                <a:latin typeface="Segoe Print" pitchFamily="2" charset="0"/>
              </a:rPr>
              <a:t>Tüketim </a:t>
            </a:r>
            <a:r>
              <a:rPr lang="tr-TR" sz="2400" b="1" dirty="0">
                <a:solidFill>
                  <a:srgbClr val="00CCFF"/>
                </a:solidFill>
                <a:latin typeface="Segoe Print" pitchFamily="2" charset="0"/>
              </a:rPr>
              <a:t>malları </a:t>
            </a:r>
            <a:r>
              <a:rPr lang="tr-TR" sz="2400" b="1" dirty="0" smtClean="0">
                <a:solidFill>
                  <a:srgbClr val="00CCFF"/>
                </a:solidFill>
                <a:latin typeface="Segoe Print" pitchFamily="2" charset="0"/>
              </a:rPr>
              <a:t>ve</a:t>
            </a:r>
          </a:p>
          <a:p>
            <a:pPr marL="800100" lvl="2" indent="-800100" algn="just"/>
            <a:endParaRPr lang="tr-TR" sz="2400" b="1" dirty="0">
              <a:solidFill>
                <a:srgbClr val="00CCFF"/>
              </a:solidFill>
              <a:latin typeface="Segoe Print" pitchFamily="2" charset="0"/>
            </a:endParaRPr>
          </a:p>
          <a:p>
            <a:pPr marL="342900" lvl="2" indent="-342900" algn="just"/>
            <a:r>
              <a:rPr lang="tr-TR" sz="2400" b="1" dirty="0">
                <a:solidFill>
                  <a:srgbClr val="00CCFF"/>
                </a:solidFill>
                <a:latin typeface="Segoe Print" pitchFamily="2" charset="0"/>
              </a:rPr>
              <a:t>Endüstriyel mallardır olarak sınıflandırabiliriz. </a:t>
            </a:r>
          </a:p>
          <a:p>
            <a:pPr marL="800100" lvl="2" indent="0" algn="just">
              <a:buNone/>
            </a:pPr>
            <a:endParaRPr lang="tr-TR" sz="2400" b="1"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968697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3.1 Ürün: Mal veya Hizmet </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5040559"/>
          </a:xfrm>
        </p:spPr>
        <p:txBody>
          <a:bodyPr>
            <a:noAutofit/>
          </a:bodyPr>
          <a:lstStyle/>
          <a:p>
            <a:pPr marL="0" lvl="1" indent="0" algn="just">
              <a:buNone/>
            </a:pPr>
            <a:r>
              <a:rPr lang="tr-TR" sz="2400" dirty="0" smtClean="0"/>
              <a:t>Tüketim </a:t>
            </a:r>
            <a:r>
              <a:rPr lang="tr-TR" sz="2400" dirty="0"/>
              <a:t>malları çeşitlerine </a:t>
            </a:r>
            <a:r>
              <a:rPr lang="tr-TR" sz="2400" dirty="0" smtClean="0"/>
              <a:t>göre</a:t>
            </a:r>
            <a:r>
              <a:rPr lang="tr-TR" sz="2400" dirty="0"/>
              <a:t>: Kolayda Mallar: Tüketicilerin en temel ihtiyaçlarını karşıladıkları, az miktarda sık sık ve en kolay biçimde en yakın yerden satın almak istedikleri mallardır. Her gün alışverişini yaptığımız diş macunu, sabun, yiyecek, şeker ve gazete gibi ürünler bu türdendir. </a:t>
            </a:r>
            <a:endParaRPr lang="tr-TR" sz="2400" dirty="0" smtClean="0"/>
          </a:p>
          <a:p>
            <a:pPr marL="0" lvl="1" indent="0" algn="just">
              <a:buNone/>
            </a:pPr>
            <a:endParaRPr lang="tr-TR" sz="2400" dirty="0"/>
          </a:p>
          <a:p>
            <a:pPr marL="0" lvl="1" indent="0" algn="just">
              <a:buNone/>
            </a:pPr>
            <a:r>
              <a:rPr lang="tr-TR" sz="2400" dirty="0" smtClean="0"/>
              <a:t>Beğenmeli </a:t>
            </a:r>
            <a:r>
              <a:rPr lang="tr-TR" sz="2400" dirty="0"/>
              <a:t>Mallar: </a:t>
            </a:r>
            <a:r>
              <a:rPr lang="tr-TR" sz="2400" dirty="0" smtClean="0"/>
              <a:t>Tüketicinin </a:t>
            </a:r>
            <a:r>
              <a:rPr lang="tr-TR" sz="2400" dirty="0"/>
              <a:t>fiyat, kalite, renk, biçim ve modaya uygunluk bakımından karşılaştırmalar yaparak; daha seyrek olarak satın aldıkları, fiyatları ilk gruba göre yüksek genelde dayanıklı tüketim mallarıdır. Mobilya, giysi, televizyon, temel elektronik cihazlar bu kategorinin örneklerindendir. </a:t>
            </a:r>
            <a:endParaRPr lang="tr-TR" sz="2400" b="1" dirty="0">
              <a:solidFill>
                <a:schemeClr val="accent2">
                  <a:lumMod val="60000"/>
                  <a:lumOff val="40000"/>
                </a:schemeClr>
              </a:solidFill>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39</a:t>
            </a:fld>
            <a:endParaRPr lang="tr-TR"/>
          </a:p>
        </p:txBody>
      </p:sp>
      <p:sp>
        <p:nvSpPr>
          <p:cNvPr id="8" name="4 Altbilgi Yer Tutucusu"/>
          <p:cNvSpPr>
            <a:spLocks noGrp="1"/>
          </p:cNvSpPr>
          <p:nvPr>
            <p:ph type="ftr" sz="quarter" idx="11"/>
          </p:nvPr>
        </p:nvSpPr>
        <p:spPr>
          <a:xfrm>
            <a:off x="3124200" y="6165304"/>
            <a:ext cx="2895600" cy="365125"/>
          </a:xfrm>
        </p:spPr>
        <p:txBody>
          <a:bodyPr/>
          <a:lstStyle/>
          <a:p>
            <a:endParaRPr lang="tr-TR" dirty="0">
              <a:solidFill>
                <a:schemeClr val="bg1"/>
              </a:solidFill>
            </a:endParaRPr>
          </a:p>
        </p:txBody>
      </p:sp>
    </p:spTree>
    <p:extLst>
      <p:ext uri="{BB962C8B-B14F-4D97-AF65-F5344CB8AC3E}">
        <p14:creationId xmlns:p14="http://schemas.microsoft.com/office/powerpoint/2010/main" val="388655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4713391"/>
          </a:xfrm>
        </p:spPr>
        <p:txBody>
          <a:bodyPr>
            <a:noAutofit/>
          </a:bodyPr>
          <a:lstStyle/>
          <a:p>
            <a:pPr marL="1371600" lvl="3" indent="0">
              <a:buNone/>
            </a:pPr>
            <a:r>
              <a:rPr lang="tr-TR" sz="2400" b="1" dirty="0" smtClean="0"/>
              <a:t>3.3.4.1. Kişisel </a:t>
            </a:r>
            <a:r>
              <a:rPr lang="tr-TR" sz="2400" b="1" dirty="0"/>
              <a:t>Satış Görevleri </a:t>
            </a:r>
          </a:p>
          <a:p>
            <a:pPr marL="1371600" lvl="3" indent="0">
              <a:buNone/>
            </a:pPr>
            <a:r>
              <a:rPr lang="tr-TR" sz="2400" b="1" dirty="0" smtClean="0"/>
              <a:t>3.3.4.2. Kişisel </a:t>
            </a:r>
            <a:r>
              <a:rPr lang="tr-TR" sz="2400" b="1" dirty="0"/>
              <a:t>Satış Süreci </a:t>
            </a:r>
          </a:p>
          <a:p>
            <a:pPr marL="914400" lvl="2" indent="0">
              <a:buNone/>
            </a:pPr>
            <a:r>
              <a:rPr lang="tr-TR" b="1" dirty="0" smtClean="0"/>
              <a:t>3.3.5. Reklam </a:t>
            </a:r>
            <a:endParaRPr lang="tr-TR" b="1" dirty="0"/>
          </a:p>
          <a:p>
            <a:pPr marL="914400" lvl="2" indent="0">
              <a:buNone/>
            </a:pPr>
            <a:r>
              <a:rPr lang="tr-TR" b="1" dirty="0" smtClean="0"/>
              <a:t>3.3.6. Satış </a:t>
            </a:r>
            <a:r>
              <a:rPr lang="tr-TR" b="1" dirty="0"/>
              <a:t>Promosyonları </a:t>
            </a:r>
          </a:p>
          <a:p>
            <a:pPr marL="914400" lvl="2" indent="0">
              <a:buNone/>
            </a:pPr>
            <a:r>
              <a:rPr lang="tr-TR" b="1" dirty="0" smtClean="0"/>
              <a:t>3.3.7. Halkla </a:t>
            </a:r>
            <a:r>
              <a:rPr lang="tr-TR" b="1" dirty="0"/>
              <a:t>İlişkiler </a:t>
            </a:r>
          </a:p>
          <a:p>
            <a:pPr marL="457200" lvl="1" indent="0">
              <a:buNone/>
            </a:pPr>
            <a:r>
              <a:rPr lang="tr-TR" sz="2400" b="1" dirty="0" smtClean="0"/>
              <a:t>3.4. Fiyat Kararları</a:t>
            </a:r>
          </a:p>
          <a:p>
            <a:pPr marL="914400" lvl="2" indent="0">
              <a:buNone/>
            </a:pPr>
            <a:r>
              <a:rPr lang="tr-TR" b="1" dirty="0" smtClean="0"/>
              <a:t>3.4.1. Arz </a:t>
            </a:r>
            <a:r>
              <a:rPr lang="tr-TR" b="1" dirty="0"/>
              <a:t>ve </a:t>
            </a:r>
            <a:r>
              <a:rPr lang="tr-TR" b="1" dirty="0" smtClean="0"/>
              <a:t>Talep</a:t>
            </a:r>
            <a:r>
              <a:rPr lang="tr-TR" b="1" dirty="0"/>
              <a:t>: </a:t>
            </a:r>
            <a:r>
              <a:rPr lang="tr-TR" b="1" dirty="0" smtClean="0"/>
              <a:t>Fiyat Mekanizması</a:t>
            </a:r>
            <a:endParaRPr lang="tr-TR" b="1" dirty="0"/>
          </a:p>
          <a:p>
            <a:pPr marL="914400" lvl="2" indent="0">
              <a:buNone/>
            </a:pPr>
            <a:r>
              <a:rPr lang="tr-TR" b="1" dirty="0" smtClean="0"/>
              <a:t>3.4.2. Piyasa Dengesi </a:t>
            </a:r>
            <a:r>
              <a:rPr lang="tr-TR" b="1" dirty="0"/>
              <a:t>ve </a:t>
            </a:r>
            <a:r>
              <a:rPr lang="tr-TR" b="1" dirty="0" smtClean="0"/>
              <a:t>Piyasalar</a:t>
            </a:r>
          </a:p>
          <a:p>
            <a:pPr marL="914400" lvl="2" indent="0">
              <a:buNone/>
            </a:pPr>
            <a:r>
              <a:rPr lang="tr-TR" b="1" dirty="0"/>
              <a:t>3.4.3. Ölçek Ekonomileri</a:t>
            </a:r>
          </a:p>
          <a:p>
            <a:pPr marL="914400" lvl="2" indent="0">
              <a:buNone/>
            </a:pPr>
            <a:r>
              <a:rPr lang="tr-TR" b="1" dirty="0" smtClean="0"/>
              <a:t>3.4.4</a:t>
            </a:r>
            <a:r>
              <a:rPr lang="tr-TR" b="1" dirty="0"/>
              <a:t>. Fiyatlama Amaçları</a:t>
            </a:r>
          </a:p>
          <a:p>
            <a:pPr marL="914400" lvl="2" indent="0">
              <a:buNone/>
            </a:pPr>
            <a:r>
              <a:rPr lang="tr-TR" b="1" dirty="0"/>
              <a:t>3.4.5. Fiyatlama Stratejileri</a:t>
            </a:r>
          </a:p>
          <a:p>
            <a:pPr marL="914400" lvl="2" indent="0">
              <a:buNone/>
            </a:pPr>
            <a:r>
              <a:rPr lang="tr-TR" b="1" dirty="0"/>
              <a:t>3.4.6. Fiyatlandırma Yöntemleri</a:t>
            </a:r>
          </a:p>
          <a:p>
            <a:pPr marL="914400" lvl="2" indent="0">
              <a:buNone/>
            </a:pPr>
            <a:r>
              <a:rPr lang="tr-TR" b="1" dirty="0"/>
              <a:t>3.4.7. Fiyat </a:t>
            </a:r>
            <a:r>
              <a:rPr lang="tr-TR" b="1" dirty="0" smtClean="0"/>
              <a:t>Politikaları</a:t>
            </a:r>
            <a:endParaRPr lang="tr-TR" b="1" dirty="0"/>
          </a:p>
          <a:p>
            <a:pPr marL="914400" lvl="2" indent="0">
              <a:buNone/>
            </a:pPr>
            <a:endParaRPr lang="tr-TR" b="1" dirty="0" smtClean="0"/>
          </a:p>
          <a:p>
            <a:pPr marL="1371600" lvl="3" indent="0">
              <a:buNone/>
            </a:pPr>
            <a:endParaRPr lang="tr-TR" sz="2400" b="1" dirty="0"/>
          </a:p>
          <a:p>
            <a:pPr marL="1371600" lvl="3" indent="0">
              <a:buNone/>
            </a:pPr>
            <a:endParaRPr lang="tr-TR" sz="2400" b="1" dirty="0"/>
          </a:p>
          <a:p>
            <a:pPr marL="914400" lvl="2" indent="0">
              <a:buNone/>
            </a:pPr>
            <a:endParaRPr lang="tr-TR" b="1" dirty="0" smtClean="0"/>
          </a:p>
          <a:p>
            <a:pPr marL="514350" indent="-514350">
              <a:buFont typeface="+mj-lt"/>
              <a:buAutoNum type="arabicPeriod"/>
            </a:pPr>
            <a:endParaRPr lang="tr-TR" sz="2400" b="1" dirty="0"/>
          </a:p>
        </p:txBody>
      </p:sp>
      <p:sp>
        <p:nvSpPr>
          <p:cNvPr id="4" name="Slide Number Placeholder 3"/>
          <p:cNvSpPr>
            <a:spLocks noGrp="1"/>
          </p:cNvSpPr>
          <p:nvPr>
            <p:ph type="sldNum" sz="quarter" idx="12"/>
          </p:nvPr>
        </p:nvSpPr>
        <p:spPr/>
        <p:txBody>
          <a:bodyPr/>
          <a:lstStyle/>
          <a:p>
            <a:fld id="{F1E1AE0F-C1A6-4B18-A7C1-7AA1861F7516}" type="slidenum">
              <a:rPr lang="tr-TR" smtClean="0"/>
              <a:pPr/>
              <a:t>4</a:t>
            </a:fld>
            <a:endParaRPr lang="tr-TR"/>
          </a:p>
        </p:txBody>
      </p:sp>
      <p:sp>
        <p:nvSpPr>
          <p:cNvPr id="5"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endParaRPr>
          </a:p>
        </p:txBody>
      </p:sp>
    </p:spTree>
    <p:extLst>
      <p:ext uri="{BB962C8B-B14F-4D97-AF65-F5344CB8AC3E}">
        <p14:creationId xmlns:p14="http://schemas.microsoft.com/office/powerpoint/2010/main" val="30119535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3.1 Ürün: Mal veya Hizmet </a:t>
            </a:r>
            <a:endParaRPr lang="tr-TR" sz="2400" dirty="0">
              <a:latin typeface="Segoe Print" pitchFamily="2" charset="0"/>
            </a:endParaRPr>
          </a:p>
        </p:txBody>
      </p:sp>
      <p:sp>
        <p:nvSpPr>
          <p:cNvPr id="3" name="Content Placeholder 2"/>
          <p:cNvSpPr>
            <a:spLocks noGrp="1"/>
          </p:cNvSpPr>
          <p:nvPr>
            <p:ph idx="1"/>
          </p:nvPr>
        </p:nvSpPr>
        <p:spPr>
          <a:xfrm>
            <a:off x="457200" y="1052736"/>
            <a:ext cx="8229600" cy="5040559"/>
          </a:xfrm>
        </p:spPr>
        <p:txBody>
          <a:bodyPr>
            <a:normAutofit/>
          </a:bodyPr>
          <a:lstStyle/>
          <a:p>
            <a:pPr marL="0" lvl="1" indent="0" algn="just">
              <a:buNone/>
            </a:pPr>
            <a:r>
              <a:rPr lang="tr-TR" sz="2400" dirty="0" smtClean="0"/>
              <a:t>Özellikli </a:t>
            </a:r>
            <a:r>
              <a:rPr lang="tr-TR" sz="2400" dirty="0"/>
              <a:t>Mallar: Belirli bir tüketici grubunun özel arzu ve ihtiyaçlarına hitap eden, onların ısrarla aradıkları ve bulmak için özel bir çaba sarf ettikleri, fiyatı yüksek tüketim malları grubunu oluşturur. </a:t>
            </a:r>
            <a:endParaRPr lang="tr-TR" sz="2400" dirty="0" smtClean="0"/>
          </a:p>
          <a:p>
            <a:pPr marL="0" lvl="1" indent="0" algn="just">
              <a:buNone/>
            </a:pPr>
            <a:endParaRPr lang="tr-TR" sz="2400" dirty="0"/>
          </a:p>
          <a:p>
            <a:pPr marL="0" lvl="1" indent="0" algn="just">
              <a:buNone/>
            </a:pPr>
            <a:r>
              <a:rPr lang="tr-TR" sz="2400" dirty="0" smtClean="0"/>
              <a:t>Aranmayan </a:t>
            </a:r>
            <a:r>
              <a:rPr lang="tr-TR" sz="2400" dirty="0"/>
              <a:t>Mallar: Tüketicinin bilmediği ya da bilmemekle beraber </a:t>
            </a:r>
            <a:r>
              <a:rPr lang="tr-TR" sz="2400" dirty="0" smtClean="0"/>
              <a:t>satın almaya </a:t>
            </a:r>
            <a:r>
              <a:rPr lang="tr-TR" sz="2400" dirty="0"/>
              <a:t>ilgi duymadığı mallardır. Lüks arabalar, mücevherat, markalı otomobil, saat gibi tanınmış ve prestijli mallar, özellikli ürün örneklerindendir.</a:t>
            </a:r>
            <a:endParaRPr lang="tr-TR" sz="2400" b="1" dirty="0">
              <a:solidFill>
                <a:schemeClr val="accent2">
                  <a:lumMod val="60000"/>
                  <a:lumOff val="40000"/>
                </a:schemeClr>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40</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9507728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1081"/>
          </a:xfrm>
        </p:spPr>
        <p:txBody>
          <a:bodyPr>
            <a:normAutofit/>
          </a:bodyPr>
          <a:lstStyle/>
          <a:p>
            <a:pPr algn="l"/>
            <a:r>
              <a:rPr lang="tr-TR" sz="2400" b="1" dirty="0">
                <a:latin typeface="Segoe Print" pitchFamily="2" charset="0"/>
              </a:rPr>
              <a:t>3.1 Ürün: Mal veya Hizmet </a:t>
            </a:r>
            <a:endParaRPr lang="tr-TR" sz="2400" dirty="0">
              <a:latin typeface="Segoe Print" pitchFamily="2" charset="0"/>
            </a:endParaRPr>
          </a:p>
        </p:txBody>
      </p:sp>
      <p:sp>
        <p:nvSpPr>
          <p:cNvPr id="3" name="Content Placeholder 2"/>
          <p:cNvSpPr>
            <a:spLocks noGrp="1"/>
          </p:cNvSpPr>
          <p:nvPr>
            <p:ph idx="1"/>
          </p:nvPr>
        </p:nvSpPr>
        <p:spPr>
          <a:xfrm>
            <a:off x="457200" y="836712"/>
            <a:ext cx="8229600" cy="5472608"/>
          </a:xfrm>
        </p:spPr>
        <p:txBody>
          <a:bodyPr>
            <a:normAutofit/>
          </a:bodyPr>
          <a:lstStyle/>
          <a:p>
            <a:pPr marL="0" lvl="1" indent="0" algn="just">
              <a:buNone/>
            </a:pPr>
            <a:r>
              <a:rPr lang="tr-TR" sz="2400" dirty="0" smtClean="0">
                <a:latin typeface="Segoe Print" pitchFamily="2" charset="0"/>
              </a:rPr>
              <a:t>Endüstriyel </a:t>
            </a:r>
            <a:r>
              <a:rPr lang="tr-TR" sz="2400" dirty="0">
                <a:latin typeface="Segoe Print" pitchFamily="2" charset="0"/>
              </a:rPr>
              <a:t>ürünler, doğrudan doğruya nihai tüketiciye satılmayan, üretimde kullanılan veya alınıp, üzerinde bazı işlemler yapıldıktan sonra satılan mallardır. </a:t>
            </a:r>
            <a:r>
              <a:rPr lang="tr-TR" sz="2400" dirty="0" smtClean="0">
                <a:latin typeface="Segoe Print" pitchFamily="2" charset="0"/>
              </a:rPr>
              <a:t>Bunlar </a:t>
            </a:r>
            <a:r>
              <a:rPr lang="tr-TR" sz="2400" dirty="0">
                <a:latin typeface="Segoe Print" pitchFamily="2" charset="0"/>
              </a:rPr>
              <a:t>kişisel ihtiyaç için değil, başka mal ve hizmetlerin üretiminde kullanılmak için satın alınırlar. Yaygın bir ayrıma göre </a:t>
            </a:r>
            <a:r>
              <a:rPr lang="tr-TR" sz="2400" b="1" dirty="0">
                <a:solidFill>
                  <a:srgbClr val="99CC00"/>
                </a:solidFill>
                <a:latin typeface="Segoe Print" pitchFamily="2" charset="0"/>
              </a:rPr>
              <a:t>endüstriye ürünler altı grupta </a:t>
            </a:r>
            <a:r>
              <a:rPr lang="tr-TR" sz="2400" b="1" dirty="0" smtClean="0">
                <a:solidFill>
                  <a:srgbClr val="99CC00"/>
                </a:solidFill>
                <a:latin typeface="Segoe Print" pitchFamily="2" charset="0"/>
              </a:rPr>
              <a:t>toplanır :</a:t>
            </a:r>
          </a:p>
          <a:p>
            <a:pPr marL="0" lvl="1" indent="0" algn="just">
              <a:buNone/>
            </a:pPr>
            <a:r>
              <a:rPr lang="tr-TR" sz="2400" dirty="0"/>
              <a:t>Hammaddeler, işlenmiş madde ve parçalar, tesisler, yardımcı araçlar, malzemeler, bakım-onarım-danışmanlık gibi endüstriyel hizmetler.</a:t>
            </a:r>
          </a:p>
          <a:p>
            <a:pPr marL="0" lvl="1" indent="0" algn="just">
              <a:buNone/>
            </a:pPr>
            <a:endParaRPr lang="tr-TR" sz="2400" b="1" dirty="0" smtClean="0">
              <a:solidFill>
                <a:srgbClr val="99CC00"/>
              </a:solidFill>
              <a:latin typeface="Segoe Print" pitchFamily="2" charset="0"/>
            </a:endParaRPr>
          </a:p>
          <a:p>
            <a:pPr marL="0" lvl="1" indent="800100" algn="just">
              <a:buNone/>
            </a:pPr>
            <a:endParaRPr lang="tr-TR" sz="2400" dirty="0">
              <a:latin typeface="Segoe Print" pitchFamily="2" charset="0"/>
            </a:endParaRPr>
          </a:p>
          <a:p>
            <a:pPr marL="800100" lvl="2"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41</a:t>
            </a:fld>
            <a:endParaRPr lang="tr-TR"/>
          </a:p>
        </p:txBody>
      </p:sp>
    </p:spTree>
    <p:extLst>
      <p:ext uri="{BB962C8B-B14F-4D97-AF65-F5344CB8AC3E}">
        <p14:creationId xmlns:p14="http://schemas.microsoft.com/office/powerpoint/2010/main" val="985273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3.2 Dağıtım </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Günümüzde </a:t>
            </a:r>
            <a:r>
              <a:rPr lang="tr-TR" sz="2400" dirty="0">
                <a:latin typeface="Segoe Print" pitchFamily="2" charset="0"/>
              </a:rPr>
              <a:t>üretilen ürünlerin çok küçük miktarı üretim yerinde tüketilir veya satın alınırken, büyük miktarı çeşitli tipteki alıcılarla müşterilere ulaşır. Bu nedenle işletmeler ürettikleri ürünlerden fayda sağlamak için ürünlerini istenilen yer ve zamanda tüketicilere sunmalıdırlar. </a:t>
            </a:r>
            <a:r>
              <a:rPr lang="tr-TR" sz="2400" b="1" dirty="0">
                <a:solidFill>
                  <a:srgbClr val="FF5050"/>
                </a:solidFill>
                <a:latin typeface="Segoe Print" pitchFamily="2" charset="0"/>
              </a:rPr>
              <a:t>Dağıtım üretilen mamullerin tüketicilere dağıtılmasıyla ilgili tüm çabaları kapsar ve bu nedenle üretimle tüketim arasındaki açığı </a:t>
            </a:r>
            <a:r>
              <a:rPr lang="tr-TR" sz="2400" b="1" dirty="0" smtClean="0">
                <a:solidFill>
                  <a:srgbClr val="FF5050"/>
                </a:solidFill>
                <a:latin typeface="Segoe Print" pitchFamily="2" charset="0"/>
              </a:rPr>
              <a:t>kapatır.</a:t>
            </a:r>
            <a:endParaRPr lang="tr-TR" sz="2400" b="1" dirty="0">
              <a:solidFill>
                <a:srgbClr val="FF5050"/>
              </a:solidFill>
              <a:latin typeface="Segoe Print" pitchFamily="2" charset="0"/>
            </a:endParaRPr>
          </a:p>
          <a:p>
            <a:pPr marL="400050" lvl="1" indent="0" algn="just">
              <a:buNone/>
            </a:pPr>
            <a:endParaRPr lang="tr-TR" sz="2400" b="1" dirty="0">
              <a:solidFill>
                <a:srgbClr val="FF5050"/>
              </a:solidFill>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42</a:t>
            </a:fld>
            <a:endParaRPr lang="tr-TR"/>
          </a:p>
        </p:txBody>
      </p:sp>
      <p:sp>
        <p:nvSpPr>
          <p:cNvPr id="5" name="4 Altbilgi Yer Tutucusu"/>
          <p:cNvSpPr>
            <a:spLocks noGrp="1"/>
          </p:cNvSpPr>
          <p:nvPr>
            <p:ph type="ftr" sz="quarter" idx="11"/>
          </p:nvPr>
        </p:nvSpPr>
        <p:spPr>
          <a:xfrm>
            <a:off x="3059832" y="6165304"/>
            <a:ext cx="2895600" cy="365125"/>
          </a:xfrm>
        </p:spPr>
        <p:txBody>
          <a:bodyPr/>
          <a:lstStyle/>
          <a:p>
            <a:endParaRPr lang="tr-TR" dirty="0">
              <a:solidFill>
                <a:schemeClr val="bg1"/>
              </a:solidFill>
            </a:endParaRPr>
          </a:p>
        </p:txBody>
      </p:sp>
    </p:spTree>
    <p:extLst>
      <p:ext uri="{BB962C8B-B14F-4D97-AF65-F5344CB8AC3E}">
        <p14:creationId xmlns:p14="http://schemas.microsoft.com/office/powerpoint/2010/main" val="26322717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3.2 Dağıtım </a:t>
            </a:r>
            <a:endParaRPr lang="tr-TR" sz="2400" b="1"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Dağıtım </a:t>
            </a:r>
            <a:r>
              <a:rPr lang="tr-TR" sz="2400" dirty="0">
                <a:latin typeface="Segoe Print" pitchFamily="2" charset="0"/>
              </a:rPr>
              <a:t>kanalları ürünün üreticisi ile son kullanıcı </a:t>
            </a:r>
            <a:r>
              <a:rPr lang="tr-TR" sz="2400" dirty="0" smtClean="0">
                <a:latin typeface="Segoe Print" pitchFamily="2" charset="0"/>
              </a:rPr>
              <a:t>arasındaki </a:t>
            </a:r>
            <a:r>
              <a:rPr lang="tr-TR" sz="2400" dirty="0">
                <a:latin typeface="Segoe Print" pitchFamily="2" charset="0"/>
              </a:rPr>
              <a:t>kanal yapıları olarak tanımlanabilir, imalatçılar ve malın tüketiciye </a:t>
            </a:r>
            <a:r>
              <a:rPr lang="tr-TR" sz="2400" dirty="0" smtClean="0">
                <a:latin typeface="Segoe Print" pitchFamily="2" charset="0"/>
              </a:rPr>
              <a:t>ulaştırılmasında </a:t>
            </a:r>
            <a:r>
              <a:rPr lang="tr-TR" sz="2400" dirty="0">
                <a:latin typeface="Segoe Print" pitchFamily="2" charset="0"/>
              </a:rPr>
              <a:t>aracılık edenler, bu kanallar vasıtasıyla müşterilerle iletişim kurarak </a:t>
            </a:r>
            <a:r>
              <a:rPr lang="tr-TR" sz="2400" dirty="0" smtClean="0">
                <a:latin typeface="Segoe Print" pitchFamily="2" charset="0"/>
              </a:rPr>
              <a:t>onları </a:t>
            </a:r>
            <a:r>
              <a:rPr lang="tr-TR" sz="2400" dirty="0">
                <a:latin typeface="Segoe Print" pitchFamily="2" charset="0"/>
              </a:rPr>
              <a:t>harekete geçirir, ürünlerin sipariş ve satış işlemlerini, yüklemesini, </a:t>
            </a:r>
            <a:r>
              <a:rPr lang="tr-TR" sz="2400" dirty="0" smtClean="0">
                <a:latin typeface="Segoe Print" pitchFamily="2" charset="0"/>
              </a:rPr>
              <a:t>tüketicilere </a:t>
            </a:r>
            <a:r>
              <a:rPr lang="tr-TR" sz="2400" dirty="0">
                <a:latin typeface="Segoe Print" pitchFamily="2" charset="0"/>
              </a:rPr>
              <a:t>yakın yerlerde depolamasını ve teslimatını </a:t>
            </a:r>
            <a:r>
              <a:rPr lang="tr-TR" sz="2400" dirty="0" smtClean="0">
                <a:latin typeface="Segoe Print" pitchFamily="2" charset="0"/>
              </a:rPr>
              <a:t>yaparlar. </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43</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2998171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b="1" dirty="0" smtClean="0">
                <a:latin typeface="Segoe Print" pitchFamily="2" charset="0"/>
              </a:rPr>
              <a:t>3.3</a:t>
            </a:r>
            <a:r>
              <a:rPr lang="tr-TR" sz="2400" dirty="0"/>
              <a:t> </a:t>
            </a:r>
            <a:r>
              <a:rPr lang="tr-TR" sz="2400" b="1" dirty="0" smtClean="0"/>
              <a:t>Bütünleşik Pazarlama İletişimi (Tutundurma)</a:t>
            </a:r>
            <a:endParaRPr lang="tr-TR" sz="2400" b="1" dirty="0"/>
          </a:p>
        </p:txBody>
      </p:sp>
      <p:sp>
        <p:nvSpPr>
          <p:cNvPr id="3" name="Content Placeholder 2"/>
          <p:cNvSpPr>
            <a:spLocks noGrp="1"/>
          </p:cNvSpPr>
          <p:nvPr>
            <p:ph idx="1"/>
          </p:nvPr>
        </p:nvSpPr>
        <p:spPr>
          <a:xfrm>
            <a:off x="457200" y="1196752"/>
            <a:ext cx="8229600" cy="4713391"/>
          </a:xfrm>
        </p:spPr>
        <p:txBody>
          <a:bodyPr>
            <a:normAutofit fontScale="92500" lnSpcReduction="10000"/>
          </a:bodyPr>
          <a:lstStyle/>
          <a:p>
            <a:pPr marL="0" lvl="1" indent="0" algn="just">
              <a:buNone/>
            </a:pPr>
            <a:r>
              <a:rPr lang="tr-TR" sz="2400" dirty="0" smtClean="0"/>
              <a:t>Tutundurma; </a:t>
            </a:r>
            <a:r>
              <a:rPr lang="tr-TR" sz="2400" b="1" dirty="0" smtClean="0">
                <a:solidFill>
                  <a:srgbClr val="00B0F0"/>
                </a:solidFill>
                <a:latin typeface="Segoe Print" pitchFamily="2" charset="0"/>
              </a:rPr>
              <a:t>bir </a:t>
            </a:r>
            <a:r>
              <a:rPr lang="tr-TR" sz="2400" b="1" dirty="0">
                <a:solidFill>
                  <a:srgbClr val="00B0F0"/>
                </a:solidFill>
                <a:latin typeface="Segoe Print" pitchFamily="2" charset="0"/>
              </a:rPr>
              <a:t>işletmenin, bir kişinin kendine ya da ürettiklerine ilişkin bilgileri işletmelere, kitlelere, hedef gruplara ya da bireylere, arzulanan biçimde ulaştıran birçok elemandan oluşan bir iletişim </a:t>
            </a:r>
            <a:r>
              <a:rPr lang="tr-TR" sz="2400" b="1" dirty="0" smtClean="0">
                <a:solidFill>
                  <a:srgbClr val="00B0F0"/>
                </a:solidFill>
                <a:latin typeface="Segoe Print" pitchFamily="2" charset="0"/>
              </a:rPr>
              <a:t>sürecidir. </a:t>
            </a:r>
            <a:r>
              <a:rPr lang="tr-TR" sz="2400" dirty="0">
                <a:latin typeface="Segoe Print" pitchFamily="2" charset="0"/>
              </a:rPr>
              <a:t>Başka bir ifade ile müşteri ve tüketicilerin ürün tercihlerini işletme lehine çevirecek  satın alma davranışına yöneltmek adına her türlü bilgilendirme ve güdüleme </a:t>
            </a:r>
            <a:r>
              <a:rPr lang="tr-TR" sz="2400" dirty="0" smtClean="0">
                <a:latin typeface="Segoe Print" pitchFamily="2" charset="0"/>
              </a:rPr>
              <a:t>faaliyeti </a:t>
            </a:r>
            <a:r>
              <a:rPr lang="tr-TR" sz="2400" dirty="0"/>
              <a:t>bütünleşik pazarlama iletişimi </a:t>
            </a:r>
            <a:r>
              <a:rPr lang="tr-TR" sz="2400" dirty="0" smtClean="0">
                <a:latin typeface="Segoe Print" pitchFamily="2" charset="0"/>
              </a:rPr>
              <a:t>(</a:t>
            </a:r>
            <a:r>
              <a:rPr lang="tr-TR" sz="2400" dirty="0">
                <a:latin typeface="Segoe Print" pitchFamily="2" charset="0"/>
              </a:rPr>
              <a:t>pazar iletişimi) </a:t>
            </a:r>
            <a:r>
              <a:rPr lang="tr-TR" sz="2400" dirty="0" smtClean="0">
                <a:latin typeface="Segoe Print" pitchFamily="2" charset="0"/>
              </a:rPr>
              <a:t>faaliyetidir</a:t>
            </a:r>
            <a:r>
              <a:rPr lang="tr-TR" sz="2400" dirty="0">
                <a:latin typeface="Segoe Print" pitchFamily="2" charset="0"/>
              </a:rPr>
              <a:t>. </a:t>
            </a:r>
            <a:r>
              <a:rPr lang="tr-TR" sz="2400" b="1" dirty="0" smtClean="0"/>
              <a:t>Bütünleşik Pazarlama İletişimi </a:t>
            </a:r>
            <a:r>
              <a:rPr lang="tr-TR" sz="2400" b="1" dirty="0" smtClean="0">
                <a:solidFill>
                  <a:schemeClr val="bg2">
                    <a:lumMod val="20000"/>
                    <a:lumOff val="80000"/>
                  </a:schemeClr>
                </a:solidFill>
                <a:latin typeface="Segoe Print" pitchFamily="2" charset="0"/>
              </a:rPr>
              <a:t>faaliyetlerinin </a:t>
            </a:r>
            <a:r>
              <a:rPr lang="tr-TR" sz="2400" b="1" dirty="0">
                <a:solidFill>
                  <a:schemeClr val="bg2">
                    <a:lumMod val="20000"/>
                    <a:lumOff val="80000"/>
                  </a:schemeClr>
                </a:solidFill>
                <a:latin typeface="Segoe Print" pitchFamily="2" charset="0"/>
              </a:rPr>
              <a:t>genel amaçları müşterilere ve topluma bilgi vermek, ürünlere talebi artırmak, ürünü rakip ürünlerden farklılaştırmak, tüketici ve müşteri nezdinde ürünün değerini arttırmak, satışlara istikrar kazandırmak şeklinde </a:t>
            </a:r>
            <a:r>
              <a:rPr lang="tr-TR" sz="2400" b="1" dirty="0" smtClean="0">
                <a:solidFill>
                  <a:schemeClr val="bg2">
                    <a:lumMod val="20000"/>
                    <a:lumOff val="80000"/>
                  </a:schemeClr>
                </a:solidFill>
                <a:latin typeface="Segoe Print" pitchFamily="2" charset="0"/>
              </a:rPr>
              <a:t>sayılabilir.</a:t>
            </a:r>
            <a:endParaRPr lang="tr-TR" sz="2400" b="1" dirty="0">
              <a:solidFill>
                <a:schemeClr val="bg2">
                  <a:lumMod val="20000"/>
                  <a:lumOff val="80000"/>
                </a:schemeClr>
              </a:solidFill>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44</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386578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3.4 Fiyat Kararları</a:t>
            </a:r>
            <a:endParaRPr lang="tr-TR" sz="2400" b="1" dirty="0">
              <a:latin typeface="Segoe Print" pitchFamily="2" charset="0"/>
            </a:endParaRPr>
          </a:p>
        </p:txBody>
      </p:sp>
      <p:sp>
        <p:nvSpPr>
          <p:cNvPr id="3" name="Content Placeholder 2"/>
          <p:cNvSpPr>
            <a:spLocks noGrp="1"/>
          </p:cNvSpPr>
          <p:nvPr>
            <p:ph idx="1"/>
          </p:nvPr>
        </p:nvSpPr>
        <p:spPr>
          <a:xfrm>
            <a:off x="457200" y="1124744"/>
            <a:ext cx="8229600" cy="4713391"/>
          </a:xfrm>
        </p:spPr>
        <p:txBody>
          <a:bodyPr>
            <a:normAutofit/>
          </a:bodyPr>
          <a:lstStyle/>
          <a:p>
            <a:pPr marL="0" lvl="1" indent="0" algn="just">
              <a:buNone/>
            </a:pPr>
            <a:r>
              <a:rPr lang="tr-TR" sz="2400" dirty="0" smtClean="0">
                <a:latin typeface="Segoe Print" pitchFamily="2" charset="0"/>
              </a:rPr>
              <a:t>Bu kısımda fiyat mekanizmasının unsurları olan arz, talep, piyasa dengesi, piyasa türleri ve ölçek ekonomileri konularına değinildikten sonra fiyat kavramı açıklanacaktır.</a:t>
            </a:r>
          </a:p>
          <a:p>
            <a:pPr marL="0" lvl="1" indent="0" algn="just">
              <a:buNone/>
            </a:pPr>
            <a:endParaRPr lang="tr-TR" sz="2400" dirty="0">
              <a:latin typeface="Segoe Print" pitchFamily="2" charset="0"/>
            </a:endParaRPr>
          </a:p>
          <a:p>
            <a:pPr marL="0" indent="0" algn="just">
              <a:buNone/>
            </a:pPr>
            <a:r>
              <a:rPr lang="tr-TR" sz="2400" dirty="0" smtClean="0">
                <a:latin typeface="Segoe Print" pitchFamily="2" charset="0"/>
              </a:rPr>
              <a:t>İnsanlar hayatlarını devam ettirebilmek için ürün ve hizmet tüketimi yapmak zorundadır. Ancak sorun ürün ve hizmet kaynaklarının sınırsız olmamasıdır. Ekonomi, insanların sınırsız tüketim isteklerinin sınırlı(kıt) kaynaklarla en iyi nasıl karşılanabileceğini inceleyen sosyal bir bilimdir.</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45</a:t>
            </a:fld>
            <a:endParaRPr lang="tr-TR"/>
          </a:p>
        </p:txBody>
      </p:sp>
      <p:sp>
        <p:nvSpPr>
          <p:cNvPr id="5" name="4 Altbilgi Yer Tutucusu"/>
          <p:cNvSpPr>
            <a:spLocks noGrp="1"/>
          </p:cNvSpPr>
          <p:nvPr>
            <p:ph type="ftr" sz="quarter" idx="11"/>
          </p:nvPr>
        </p:nvSpPr>
        <p:spPr/>
        <p:txBody>
          <a:bodyPr/>
          <a:lstStyle/>
          <a:p>
            <a:endParaRPr lang="tr-TR" dirty="0"/>
          </a:p>
        </p:txBody>
      </p:sp>
    </p:spTree>
    <p:extLst>
      <p:ext uri="{BB962C8B-B14F-4D97-AF65-F5344CB8AC3E}">
        <p14:creationId xmlns:p14="http://schemas.microsoft.com/office/powerpoint/2010/main" val="33202805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3.4 Fiyat Kararları</a:t>
            </a:r>
            <a:endParaRPr lang="tr-TR" sz="2400" b="1" dirty="0">
              <a:latin typeface="Segoe Print" pitchFamily="2" charset="0"/>
            </a:endParaRPr>
          </a:p>
        </p:txBody>
      </p:sp>
      <p:sp>
        <p:nvSpPr>
          <p:cNvPr id="3" name="Content Placeholder 2"/>
          <p:cNvSpPr>
            <a:spLocks noGrp="1"/>
          </p:cNvSpPr>
          <p:nvPr>
            <p:ph idx="1"/>
          </p:nvPr>
        </p:nvSpPr>
        <p:spPr>
          <a:xfrm>
            <a:off x="457200" y="1196752"/>
            <a:ext cx="8229600" cy="4713391"/>
          </a:xfrm>
        </p:spPr>
        <p:txBody>
          <a:bodyPr>
            <a:normAutofit/>
          </a:bodyPr>
          <a:lstStyle/>
          <a:p>
            <a:pPr marL="0" lvl="1" indent="0" algn="just">
              <a:buNone/>
            </a:pPr>
            <a:r>
              <a:rPr lang="tr-TR" sz="2400" dirty="0" smtClean="0">
                <a:latin typeface="Segoe Print" pitchFamily="2" charset="0"/>
              </a:rPr>
              <a:t>Her ekonominin ortak amacı</a:t>
            </a:r>
            <a:r>
              <a:rPr lang="tr-TR" sz="2400" b="1" dirty="0" smtClean="0">
                <a:solidFill>
                  <a:srgbClr val="66FF33"/>
                </a:solidFill>
                <a:latin typeface="Segoe Print" pitchFamily="2" charset="0"/>
              </a:rPr>
              <a:t>; sorunları minimize etmek için daha iyi politikalar uygulamak, yüksek istihdam düzeyi ve fiyat istikrarı sağlamak, etkinliği sürekli kılmak ve adil gelir dağılımını sağlayarak refahı arttırmaktır.</a:t>
            </a:r>
          </a:p>
          <a:p>
            <a:pPr marL="0" lvl="1" indent="400050" algn="just">
              <a:buNone/>
            </a:pPr>
            <a:endParaRPr lang="tr-TR" sz="2400" dirty="0" smtClean="0">
              <a:latin typeface="Segoe Print" pitchFamily="2" charset="0"/>
            </a:endParaRPr>
          </a:p>
          <a:p>
            <a:pPr marL="0" lvl="1" indent="0" algn="just">
              <a:buNone/>
            </a:pPr>
            <a:r>
              <a:rPr lang="tr-TR" sz="2400" dirty="0" smtClean="0">
                <a:latin typeface="Segoe Print" pitchFamily="2" charset="0"/>
              </a:rPr>
              <a:t>Bu açıdan bakıldığında </a:t>
            </a:r>
            <a:r>
              <a:rPr lang="tr-TR" sz="2400" b="1" dirty="0" smtClean="0">
                <a:solidFill>
                  <a:srgbClr val="92D050"/>
                </a:solidFill>
                <a:latin typeface="Segoe Print" pitchFamily="2" charset="0"/>
              </a:rPr>
              <a:t>ekonominin temel sorunu; ne gibi ürün ve hizmetlerin ne miktarda üretileceği, üretimine karar verilen ürün ve hizmetlerin nasıl üretileceği ve bu ürün ve hizmetlerin nerede kimin için üretileceğidir</a:t>
            </a:r>
            <a:r>
              <a:rPr lang="tr-TR" sz="2400" dirty="0" smtClean="0">
                <a:latin typeface="Segoe Print" pitchFamily="2" charset="0"/>
              </a:rPr>
              <a:t>.</a:t>
            </a:r>
          </a:p>
        </p:txBody>
      </p:sp>
      <p:sp>
        <p:nvSpPr>
          <p:cNvPr id="4" name="Slide Number Placeholder 3"/>
          <p:cNvSpPr>
            <a:spLocks noGrp="1"/>
          </p:cNvSpPr>
          <p:nvPr>
            <p:ph type="sldNum" sz="quarter" idx="12"/>
          </p:nvPr>
        </p:nvSpPr>
        <p:spPr/>
        <p:txBody>
          <a:bodyPr/>
          <a:lstStyle/>
          <a:p>
            <a:fld id="{F1E1AE0F-C1A6-4B18-A7C1-7AA1861F7516}" type="slidenum">
              <a:rPr lang="tr-TR" smtClean="0"/>
              <a:pPr/>
              <a:t>46</a:t>
            </a:fld>
            <a:endParaRPr lang="tr-TR"/>
          </a:p>
        </p:txBody>
      </p:sp>
      <p:sp>
        <p:nvSpPr>
          <p:cNvPr id="5" name="4 Altbilgi Yer Tutucusu"/>
          <p:cNvSpPr>
            <a:spLocks noGrp="1"/>
          </p:cNvSpPr>
          <p:nvPr>
            <p:ph type="ftr" sz="quarter" idx="11"/>
          </p:nvPr>
        </p:nvSpPr>
        <p:spPr/>
        <p:txBody>
          <a:bodyPr/>
          <a:lstStyle/>
          <a:p>
            <a:endParaRPr lang="tr-TR" dirty="0"/>
          </a:p>
        </p:txBody>
      </p:sp>
    </p:spTree>
    <p:extLst>
      <p:ext uri="{BB962C8B-B14F-4D97-AF65-F5344CB8AC3E}">
        <p14:creationId xmlns:p14="http://schemas.microsoft.com/office/powerpoint/2010/main" val="307423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735"/>
            <a:ext cx="8229600" cy="711081"/>
          </a:xfrm>
        </p:spPr>
        <p:txBody>
          <a:bodyPr>
            <a:noAutofit/>
          </a:bodyPr>
          <a:lstStyle/>
          <a:p>
            <a:pPr marL="0" indent="0" algn="l"/>
            <a:r>
              <a:rPr lang="tr-TR" sz="2400" b="1" dirty="0" smtClean="0">
                <a:latin typeface="Segoe Print" pitchFamily="2" charset="0"/>
              </a:rPr>
              <a:t/>
            </a:r>
            <a:br>
              <a:rPr lang="tr-TR" sz="2400" b="1" dirty="0" smtClean="0">
                <a:latin typeface="Segoe Print" pitchFamily="2" charset="0"/>
              </a:rPr>
            </a:br>
            <a:r>
              <a:rPr lang="tr-TR" sz="2400" b="1" dirty="0">
                <a:latin typeface="Segoe Print" pitchFamily="2" charset="0"/>
              </a:rPr>
              <a:t/>
            </a:r>
            <a:br>
              <a:rPr lang="tr-TR" sz="2400" b="1" dirty="0">
                <a:latin typeface="Segoe Print" pitchFamily="2" charset="0"/>
              </a:rPr>
            </a:br>
            <a:r>
              <a:rPr lang="tr-TR" sz="2400" b="1" dirty="0" smtClean="0">
                <a:latin typeface="Segoe Print" pitchFamily="2" charset="0"/>
              </a:rPr>
              <a:t>1</a:t>
            </a:r>
            <a:r>
              <a:rPr lang="tr-TR" sz="2400" b="1" dirty="0">
                <a:latin typeface="Segoe Print" pitchFamily="2" charset="0"/>
              </a:rPr>
              <a:t>. PAZARLAMA</a:t>
            </a:r>
            <a:br>
              <a:rPr lang="tr-TR" sz="2400" b="1" dirty="0">
                <a:latin typeface="Segoe Print" pitchFamily="2" charset="0"/>
              </a:rPr>
            </a:br>
            <a:r>
              <a:rPr lang="tr-TR" sz="2400" b="1" dirty="0">
                <a:latin typeface="Segoe Print" pitchFamily="2" charset="0"/>
              </a:rPr>
              <a:t/>
            </a:r>
            <a:br>
              <a:rPr lang="tr-TR" sz="2400" b="1" dirty="0">
                <a:latin typeface="Segoe Print" pitchFamily="2" charset="0"/>
              </a:rPr>
            </a:br>
            <a:endParaRPr lang="tr-TR" sz="2400" dirty="0">
              <a:latin typeface="Segoe Print" pitchFamily="2" charset="0"/>
            </a:endParaRPr>
          </a:p>
        </p:txBody>
      </p:sp>
      <p:sp>
        <p:nvSpPr>
          <p:cNvPr id="3" name="Content Placeholder 2"/>
          <p:cNvSpPr>
            <a:spLocks noGrp="1"/>
          </p:cNvSpPr>
          <p:nvPr>
            <p:ph idx="1"/>
          </p:nvPr>
        </p:nvSpPr>
        <p:spPr>
          <a:xfrm>
            <a:off x="457200" y="1595929"/>
            <a:ext cx="8229600" cy="4713391"/>
          </a:xfrm>
        </p:spPr>
        <p:txBody>
          <a:bodyPr>
            <a:normAutofit/>
          </a:bodyPr>
          <a:lstStyle/>
          <a:p>
            <a:pPr marL="0" lvl="1" indent="0" algn="just">
              <a:buNone/>
            </a:pPr>
            <a:r>
              <a:rPr lang="tr-TR" sz="2400" dirty="0" smtClean="0">
                <a:latin typeface="Segoe Print" pitchFamily="2" charset="0"/>
              </a:rPr>
              <a:t>Bir </a:t>
            </a:r>
            <a:r>
              <a:rPr lang="tr-TR" sz="2400" dirty="0">
                <a:latin typeface="Segoe Print" pitchFamily="2" charset="0"/>
              </a:rPr>
              <a:t>malın üretilmiş olması, bir diğer anlamda malın var olması fayda yaratmaya yeterli olamamaktadır</a:t>
            </a:r>
            <a:r>
              <a:rPr lang="tr-TR" sz="2400" b="1" dirty="0">
                <a:solidFill>
                  <a:schemeClr val="accent2">
                    <a:lumMod val="40000"/>
                    <a:lumOff val="60000"/>
                  </a:schemeClr>
                </a:solidFill>
                <a:latin typeface="Segoe Print" pitchFamily="2" charset="0"/>
              </a:rPr>
              <a:t>.  Malın üretilmiş olmasının yanında talep edilmesi ve istenilen yer ve zamanda ulaşılabilir olması gerekir.</a:t>
            </a:r>
            <a:r>
              <a:rPr lang="tr-TR" sz="2400" dirty="0">
                <a:latin typeface="Segoe Print" pitchFamily="2" charset="0"/>
              </a:rPr>
              <a:t> Bu da pazarlama fonksiyonunun üretim fonksiyonuna katılması ve kordineli çalışmaları ile sağlanır. Çünkü </a:t>
            </a:r>
            <a:r>
              <a:rPr lang="tr-TR" sz="2400" b="1" dirty="0">
                <a:solidFill>
                  <a:schemeClr val="accent2">
                    <a:lumMod val="60000"/>
                    <a:lumOff val="40000"/>
                  </a:schemeClr>
                </a:solidFill>
                <a:latin typeface="Segoe Print" pitchFamily="2" charset="0"/>
              </a:rPr>
              <a:t>pazarlama fonksiyonu ile hangi mal ve hizmetlere, ne miktarda, nerede ve ne zaman ihtiyaç olduğu belirlenmeye çalışılır.</a:t>
            </a:r>
            <a:r>
              <a:rPr lang="tr-TR" sz="2400" dirty="0">
                <a:latin typeface="Segoe Print" pitchFamily="2" charset="0"/>
              </a:rPr>
              <a:t> Şu halde üretim ile işletmenin sağlayacağı fayda pazarlama fonksiyonu ile birleşince anlam </a:t>
            </a:r>
            <a:r>
              <a:rPr lang="tr-TR" sz="2400" dirty="0" smtClean="0">
                <a:latin typeface="Segoe Print" pitchFamily="2" charset="0"/>
              </a:rPr>
              <a:t>kazanır.</a:t>
            </a:r>
            <a:endParaRPr lang="tr-TR" sz="2400" dirty="0">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5</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
        <p:nvSpPr>
          <p:cNvPr id="6" name="Title 1"/>
          <p:cNvSpPr txBox="1">
            <a:spLocks/>
          </p:cNvSpPr>
          <p:nvPr/>
        </p:nvSpPr>
        <p:spPr>
          <a:xfrm>
            <a:off x="609600" y="332656"/>
            <a:ext cx="8229600" cy="711081"/>
          </a:xfrm>
          <a:prstGeom prst="rect">
            <a:avLst/>
          </a:prstGeom>
        </p:spPr>
        <p:txBody>
          <a:bodyPr vert="horz" lIns="121899" tIns="60949" rIns="121899" bIns="60949" rtlCol="0" anchor="ctr">
            <a:normAutofit fontScale="90000" lnSpcReduction="20000"/>
          </a:bodyPr>
          <a:lstStyle>
            <a:lvl1pPr algn="l" defTabSz="1218987" rtl="0" eaLnBrk="1" latinLnBrk="0" hangingPunct="1">
              <a:spcBef>
                <a:spcPct val="0"/>
              </a:spcBef>
              <a:buNone/>
              <a:defRPr sz="3600" kern="1200">
                <a:solidFill>
                  <a:schemeClr val="bg1"/>
                </a:solidFill>
                <a:latin typeface="Segoe Print" pitchFamily="2" charset="0"/>
                <a:ea typeface="+mj-ea"/>
                <a:cs typeface="+mj-cs"/>
              </a:defRPr>
            </a:lvl1pPr>
          </a:lstStyle>
          <a:p>
            <a:pPr algn="ctr"/>
            <a:r>
              <a:rPr lang="tr-TR" sz="2400" b="1" dirty="0" smtClean="0"/>
              <a:t>BÖLÜM 3: İŞLETMEYE DEĞER YARATMAK: PAZARLAMA </a:t>
            </a:r>
            <a:endParaRPr lang="tr-TR" sz="2400" b="1" dirty="0"/>
          </a:p>
        </p:txBody>
      </p:sp>
    </p:spTree>
    <p:extLst>
      <p:ext uri="{BB962C8B-B14F-4D97-AF65-F5344CB8AC3E}">
        <p14:creationId xmlns:p14="http://schemas.microsoft.com/office/powerpoint/2010/main" val="1520661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1081"/>
          </a:xfrm>
        </p:spPr>
        <p:txBody>
          <a:bodyPr>
            <a:noAutofit/>
          </a:bodyPr>
          <a:lstStyle/>
          <a:p>
            <a:pPr algn="l"/>
            <a:r>
              <a:rPr lang="tr-TR" sz="2400" b="1" dirty="0">
                <a:latin typeface="Segoe Print" pitchFamily="2" charset="0"/>
              </a:rPr>
              <a:t/>
            </a:r>
            <a:br>
              <a:rPr lang="tr-TR" sz="2400" b="1" dirty="0">
                <a:latin typeface="Segoe Print" pitchFamily="2" charset="0"/>
              </a:rPr>
            </a:br>
            <a:r>
              <a:rPr lang="tr-TR" sz="2400" b="1" dirty="0">
                <a:latin typeface="Segoe Print" pitchFamily="2" charset="0"/>
              </a:rPr>
              <a:t/>
            </a:r>
            <a:br>
              <a:rPr lang="tr-TR" sz="2400" b="1" dirty="0">
                <a:latin typeface="Segoe Print" pitchFamily="2" charset="0"/>
              </a:rPr>
            </a:br>
            <a:r>
              <a:rPr lang="tr-TR" sz="2400" b="1" dirty="0">
                <a:latin typeface="Segoe Print" pitchFamily="2" charset="0"/>
              </a:rPr>
              <a:t>1. PAZARLAMA</a:t>
            </a:r>
            <a:br>
              <a:rPr lang="tr-TR" sz="2400" b="1" dirty="0">
                <a:latin typeface="Segoe Print" pitchFamily="2" charset="0"/>
              </a:rPr>
            </a:br>
            <a:r>
              <a:rPr lang="tr-TR" sz="2400" b="1" dirty="0">
                <a:latin typeface="Segoe Print" pitchFamily="2" charset="0"/>
              </a:rPr>
              <a:t/>
            </a:r>
            <a:br>
              <a:rPr lang="tr-TR" sz="2400" b="1" dirty="0">
                <a:latin typeface="Segoe Print" pitchFamily="2" charset="0"/>
              </a:rPr>
            </a:br>
            <a:endParaRPr lang="tr-TR" sz="2400" dirty="0">
              <a:latin typeface="Segoe Print" pitchFamily="2" charset="0"/>
            </a:endParaRPr>
          </a:p>
        </p:txBody>
      </p:sp>
      <p:sp>
        <p:nvSpPr>
          <p:cNvPr id="3" name="Content Placeholder 2"/>
          <p:cNvSpPr>
            <a:spLocks noGrp="1"/>
          </p:cNvSpPr>
          <p:nvPr>
            <p:ph idx="1"/>
          </p:nvPr>
        </p:nvSpPr>
        <p:spPr>
          <a:xfrm>
            <a:off x="457200" y="836712"/>
            <a:ext cx="8229600" cy="4713391"/>
          </a:xfrm>
        </p:spPr>
        <p:txBody>
          <a:bodyPr>
            <a:noAutofit/>
          </a:bodyPr>
          <a:lstStyle/>
          <a:p>
            <a:pPr marL="0" lvl="1" indent="0" algn="just">
              <a:buNone/>
            </a:pPr>
            <a:r>
              <a:rPr lang="tr-TR" sz="2400" dirty="0" smtClean="0">
                <a:latin typeface="Segoe Print" pitchFamily="2" charset="0"/>
              </a:rPr>
              <a:t>Pazarlama</a:t>
            </a:r>
            <a:r>
              <a:rPr lang="tr-TR" sz="2400" dirty="0">
                <a:latin typeface="Segoe Print" pitchFamily="2" charset="0"/>
              </a:rPr>
              <a:t>, geleneksel olarak, </a:t>
            </a:r>
            <a:r>
              <a:rPr lang="tr-TR" sz="2400" b="1" dirty="0">
                <a:solidFill>
                  <a:srgbClr val="92D050"/>
                </a:solidFill>
                <a:latin typeface="Segoe Print" pitchFamily="2" charset="0"/>
              </a:rPr>
              <a:t>müşteri veya tüketici gereksinim ve beklentilerini belirlemeye ve karşılamaya yönelik tüm faaliyetler </a:t>
            </a:r>
            <a:r>
              <a:rPr lang="tr-TR" sz="2400" dirty="0">
                <a:latin typeface="Segoe Print" pitchFamily="2" charset="0"/>
              </a:rPr>
              <a:t>olarak tanımlanabilir. Bu geleneksel tanımdaki iki temel unsur </a:t>
            </a:r>
            <a:r>
              <a:rPr lang="tr-TR" sz="2400" dirty="0" smtClean="0">
                <a:latin typeface="Segoe Print" pitchFamily="2" charset="0"/>
              </a:rPr>
              <a:t>şunlardır</a:t>
            </a:r>
            <a:r>
              <a:rPr lang="tr-TR" sz="2400" dirty="0">
                <a:latin typeface="Segoe Print" pitchFamily="2" charset="0"/>
              </a:rPr>
              <a:t>: Birinci unsur müşteri ve tüketicilerdir. İkinci unsur, alışveriş sürecidir.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6</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5422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400" b="1" dirty="0">
                <a:latin typeface="Segoe Print" pitchFamily="2" charset="0"/>
              </a:rPr>
              <a:t/>
            </a:r>
            <a:br>
              <a:rPr lang="tr-TR" sz="2400" b="1" dirty="0">
                <a:latin typeface="Segoe Print" pitchFamily="2" charset="0"/>
              </a:rPr>
            </a:br>
            <a:r>
              <a:rPr lang="tr-TR" sz="2400" b="1" dirty="0">
                <a:latin typeface="Segoe Print" pitchFamily="2" charset="0"/>
              </a:rPr>
              <a:t/>
            </a:r>
            <a:br>
              <a:rPr lang="tr-TR" sz="2400" b="1" dirty="0">
                <a:latin typeface="Segoe Print" pitchFamily="2" charset="0"/>
              </a:rPr>
            </a:br>
            <a:r>
              <a:rPr lang="tr-TR" sz="2400" b="1" dirty="0">
                <a:latin typeface="Segoe Print" pitchFamily="2" charset="0"/>
              </a:rPr>
              <a:t>1. PAZARLAMA</a:t>
            </a:r>
            <a:br>
              <a:rPr lang="tr-TR" sz="2400" b="1" dirty="0">
                <a:latin typeface="Segoe Print" pitchFamily="2" charset="0"/>
              </a:rPr>
            </a:br>
            <a:r>
              <a:rPr lang="tr-TR" sz="2400" b="1" dirty="0">
                <a:latin typeface="Segoe Print" pitchFamily="2" charset="0"/>
              </a:rPr>
              <a:t/>
            </a:r>
            <a:br>
              <a:rPr lang="tr-TR" sz="2400" b="1" dirty="0">
                <a:latin typeface="Segoe Print" pitchFamily="2" charset="0"/>
              </a:rPr>
            </a:b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b="1" dirty="0" smtClean="0">
                <a:solidFill>
                  <a:srgbClr val="00B0F0"/>
                </a:solidFill>
                <a:latin typeface="Segoe Print" pitchFamily="2" charset="0"/>
              </a:rPr>
              <a:t>Pazarlama </a:t>
            </a:r>
            <a:r>
              <a:rPr lang="tr-TR" sz="2400" b="1" dirty="0">
                <a:solidFill>
                  <a:srgbClr val="00B0F0"/>
                </a:solidFill>
                <a:latin typeface="Segoe Print" pitchFamily="2" charset="0"/>
              </a:rPr>
              <a:t>kavramında  esas olan  müşteri ihtiyaç ve beklentilerini hesaba katarak, müşteri talebinin iyi belirlendiği bir pazarda belirlenen talebin karşılanması için; ürünün tasarımını yapmak, ürünü fiyatlandırmak, tanıtım ve dağıtımını yapmak  ve alışveriş sürecini idare etmektir</a:t>
            </a:r>
            <a:r>
              <a:rPr lang="tr-TR" sz="2400" b="1" baseline="30000" dirty="0">
                <a:solidFill>
                  <a:srgbClr val="00B0F0"/>
                </a:solidFill>
                <a:latin typeface="Segoe Print" pitchFamily="2" charset="0"/>
              </a:rPr>
              <a:t>5</a:t>
            </a:r>
            <a:r>
              <a:rPr lang="tr-TR" sz="2400" dirty="0">
                <a:latin typeface="Segoe Print" pitchFamily="2" charset="0"/>
              </a:rPr>
              <a:t>. Şu halde </a:t>
            </a:r>
            <a:r>
              <a:rPr lang="tr-TR" sz="2400" b="1" dirty="0">
                <a:solidFill>
                  <a:srgbClr val="00FF99"/>
                </a:solidFill>
                <a:latin typeface="Segoe Print" pitchFamily="2" charset="0"/>
              </a:rPr>
              <a:t>“Satış” üretim sonrası bir faliyet iken “Pazarlama” hem üretim öncesi hem de üretim sonrasını kapsayan bir döngü ve bitmeyen bir </a:t>
            </a:r>
            <a:r>
              <a:rPr lang="tr-TR" sz="2400" b="1" dirty="0" smtClean="0">
                <a:solidFill>
                  <a:srgbClr val="00FF99"/>
                </a:solidFill>
                <a:latin typeface="Segoe Print" pitchFamily="2" charset="0"/>
              </a:rPr>
              <a:t>süreçtir.</a:t>
            </a:r>
            <a:endParaRPr lang="tr-TR" sz="2400" b="1" dirty="0">
              <a:solidFill>
                <a:srgbClr val="00FF99"/>
              </a:solidFill>
              <a:latin typeface="Segoe Print" pitchFamily="2" charset="0"/>
            </a:endParaRPr>
          </a:p>
          <a:p>
            <a:pPr marL="400050" lvl="1" indent="0" algn="just">
              <a:buNone/>
            </a:pP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7</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50159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smtClean="0">
                <a:latin typeface="Segoe Print" pitchFamily="2" charset="0"/>
              </a:rPr>
              <a:t>1.1 </a:t>
            </a:r>
            <a:r>
              <a:rPr lang="tr-TR" sz="2400" b="1" dirty="0">
                <a:latin typeface="Segoe Print" pitchFamily="2" charset="0"/>
              </a:rPr>
              <a:t>Pazarlama Planlaması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Pazarlama </a:t>
            </a:r>
            <a:r>
              <a:rPr lang="tr-TR" sz="2400" dirty="0">
                <a:latin typeface="Segoe Print" pitchFamily="2" charset="0"/>
              </a:rPr>
              <a:t>planlaması</a:t>
            </a:r>
            <a:r>
              <a:rPr lang="tr-TR" sz="2400" b="1" dirty="0">
                <a:solidFill>
                  <a:srgbClr val="339966"/>
                </a:solidFill>
                <a:latin typeface="Segoe Print" pitchFamily="2" charset="0"/>
              </a:rPr>
              <a:t>, işletmenin pazarlama hedeflerine ulaşabilmesi için planlama faliyetlerinin harekete geçirilmesi; yani  pazarlama </a:t>
            </a:r>
            <a:r>
              <a:rPr lang="tr-TR" sz="2400" b="1" dirty="0" smtClean="0">
                <a:solidFill>
                  <a:srgbClr val="339966"/>
                </a:solidFill>
                <a:latin typeface="Segoe Print" pitchFamily="2" charset="0"/>
              </a:rPr>
              <a:t>faaliyetlerinde</a:t>
            </a:r>
            <a:r>
              <a:rPr lang="tr-TR" sz="2400" b="1" dirty="0">
                <a:solidFill>
                  <a:srgbClr val="339966"/>
                </a:solidFill>
                <a:latin typeface="Segoe Print" pitchFamily="2" charset="0"/>
              </a:rPr>
              <a:t>,</a:t>
            </a:r>
            <a:r>
              <a:rPr lang="tr-TR" sz="2400" b="1" dirty="0" smtClean="0">
                <a:solidFill>
                  <a:srgbClr val="339966"/>
                </a:solidFill>
                <a:latin typeface="Segoe Print" pitchFamily="2" charset="0"/>
              </a:rPr>
              <a:t> hedef </a:t>
            </a:r>
            <a:r>
              <a:rPr lang="tr-TR" sz="2400" b="1" dirty="0">
                <a:solidFill>
                  <a:srgbClr val="339966"/>
                </a:solidFill>
                <a:latin typeface="Segoe Print" pitchFamily="2" charset="0"/>
              </a:rPr>
              <a:t>ve stratejilerinin belirlenmesi, doğru plan seçeneklerine karar verilmesi demektir.</a:t>
            </a:r>
            <a:r>
              <a:rPr lang="tr-TR" sz="2400" dirty="0">
                <a:latin typeface="Segoe Print" pitchFamily="2" charset="0"/>
              </a:rPr>
              <a:t> </a:t>
            </a:r>
          </a:p>
        </p:txBody>
      </p:sp>
      <p:sp>
        <p:nvSpPr>
          <p:cNvPr id="4" name="Slide Number Placeholder 3"/>
          <p:cNvSpPr>
            <a:spLocks noGrp="1"/>
          </p:cNvSpPr>
          <p:nvPr>
            <p:ph type="sldNum" sz="quarter" idx="12"/>
          </p:nvPr>
        </p:nvSpPr>
        <p:spPr/>
        <p:txBody>
          <a:bodyPr/>
          <a:lstStyle/>
          <a:p>
            <a:fld id="{F1E1AE0F-C1A6-4B18-A7C1-7AA1861F7516}" type="slidenum">
              <a:rPr lang="tr-TR" smtClean="0"/>
              <a:pPr/>
              <a:t>8</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168705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400" b="1" dirty="0">
                <a:latin typeface="Segoe Print" pitchFamily="2" charset="0"/>
              </a:rPr>
              <a:t>1.2 Pazarlama Planlaması </a:t>
            </a:r>
            <a:endParaRPr lang="tr-TR" sz="2400" dirty="0">
              <a:latin typeface="Segoe Print" pitchFamily="2" charset="0"/>
            </a:endParaRPr>
          </a:p>
        </p:txBody>
      </p:sp>
      <p:sp>
        <p:nvSpPr>
          <p:cNvPr id="3" name="Content Placeholder 2"/>
          <p:cNvSpPr>
            <a:spLocks noGrp="1"/>
          </p:cNvSpPr>
          <p:nvPr>
            <p:ph idx="1"/>
          </p:nvPr>
        </p:nvSpPr>
        <p:spPr/>
        <p:txBody>
          <a:bodyPr>
            <a:normAutofit/>
          </a:bodyPr>
          <a:lstStyle/>
          <a:p>
            <a:pPr marL="0" lvl="1" indent="0" algn="just">
              <a:buNone/>
            </a:pPr>
            <a:r>
              <a:rPr lang="tr-TR" sz="2400" dirty="0" smtClean="0">
                <a:latin typeface="Segoe Print" pitchFamily="2" charset="0"/>
              </a:rPr>
              <a:t>Strateji </a:t>
            </a:r>
            <a:r>
              <a:rPr lang="tr-TR" sz="2400" dirty="0">
                <a:latin typeface="Segoe Print" pitchFamily="2" charset="0"/>
              </a:rPr>
              <a:t>ise işletmenin veya işletmeye ait bir bölümün amaçlarına ulaşmak için oluşturduğu hareket planına denir. Örneğin</a:t>
            </a:r>
            <a:r>
              <a:rPr lang="tr-TR" sz="2400" b="1" dirty="0">
                <a:solidFill>
                  <a:srgbClr val="00FF99"/>
                </a:solidFill>
                <a:latin typeface="Segoe Print" pitchFamily="2" charset="0"/>
              </a:rPr>
              <a:t>, pazarlama amacımız, gelecek yıl satışlarımızı bu yıla göre % 15 arttırmak ise, bunun için muhtemel </a:t>
            </a:r>
            <a:r>
              <a:rPr lang="tr-TR" sz="2400" b="1" dirty="0" smtClean="0">
                <a:solidFill>
                  <a:srgbClr val="00FF99"/>
                </a:solidFill>
                <a:latin typeface="Segoe Print" pitchFamily="2" charset="0"/>
              </a:rPr>
              <a:t>stratejiler </a:t>
            </a:r>
            <a:r>
              <a:rPr lang="tr-TR" sz="2400" b="1" dirty="0">
                <a:solidFill>
                  <a:srgbClr val="00FF99"/>
                </a:solidFill>
                <a:latin typeface="Segoe Print" pitchFamily="2" charset="0"/>
              </a:rPr>
              <a:t>dağıtımı iyileştirmek ve </a:t>
            </a:r>
            <a:r>
              <a:rPr lang="tr-TR" sz="2400" b="1" dirty="0">
                <a:solidFill>
                  <a:srgbClr val="00FF99"/>
                </a:solidFill>
              </a:rPr>
              <a:t>bütünleşik pazarlama iletişimini </a:t>
            </a:r>
            <a:r>
              <a:rPr lang="tr-TR" sz="2400" b="1" dirty="0" smtClean="0">
                <a:solidFill>
                  <a:srgbClr val="00FF99"/>
                </a:solidFill>
                <a:latin typeface="Segoe Print" pitchFamily="2" charset="0"/>
              </a:rPr>
              <a:t>arttırmak</a:t>
            </a:r>
            <a:r>
              <a:rPr lang="tr-TR" sz="2400" b="1" dirty="0">
                <a:solidFill>
                  <a:srgbClr val="00FF99"/>
                </a:solidFill>
                <a:latin typeface="Segoe Print" pitchFamily="2" charset="0"/>
              </a:rPr>
              <a:t>; fiyat indirimi yoluna </a:t>
            </a:r>
            <a:r>
              <a:rPr lang="tr-TR" sz="2400" b="1" dirty="0" smtClean="0">
                <a:solidFill>
                  <a:srgbClr val="00FF99"/>
                </a:solidFill>
                <a:latin typeface="Segoe Print" pitchFamily="2" charset="0"/>
              </a:rPr>
              <a:t>gitmek </a:t>
            </a:r>
            <a:r>
              <a:rPr lang="tr-TR" sz="2400" b="1" dirty="0">
                <a:solidFill>
                  <a:srgbClr val="00FF99"/>
                </a:solidFill>
                <a:latin typeface="Segoe Print" pitchFamily="2" charset="0"/>
              </a:rPr>
              <a:t>olabilir. </a:t>
            </a:r>
            <a:endParaRPr lang="tr-TR" sz="2400" dirty="0">
              <a:latin typeface="Segoe Print" pitchFamily="2" charset="0"/>
            </a:endParaRPr>
          </a:p>
        </p:txBody>
      </p:sp>
      <p:sp>
        <p:nvSpPr>
          <p:cNvPr id="4" name="Slide Number Placeholder 3"/>
          <p:cNvSpPr>
            <a:spLocks noGrp="1"/>
          </p:cNvSpPr>
          <p:nvPr>
            <p:ph type="sldNum" sz="quarter" idx="12"/>
          </p:nvPr>
        </p:nvSpPr>
        <p:spPr/>
        <p:txBody>
          <a:bodyPr/>
          <a:lstStyle/>
          <a:p>
            <a:fld id="{F1E1AE0F-C1A6-4B18-A7C1-7AA1861F7516}" type="slidenum">
              <a:rPr lang="tr-TR" smtClean="0"/>
              <a:pPr/>
              <a:t>9</a:t>
            </a:fld>
            <a:endParaRPr lang="tr-TR"/>
          </a:p>
        </p:txBody>
      </p:sp>
      <p:sp>
        <p:nvSpPr>
          <p:cNvPr id="5" name="4 Altbilgi Yer Tutucusu"/>
          <p:cNvSpPr>
            <a:spLocks noGrp="1"/>
          </p:cNvSpPr>
          <p:nvPr>
            <p:ph type="ftr" sz="quarter" idx="11"/>
          </p:nvPr>
        </p:nvSpPr>
        <p:spPr/>
        <p:txBody>
          <a:bodyPr/>
          <a:lstStyle/>
          <a:p>
            <a:endParaRPr lang="tr-TR" dirty="0">
              <a:solidFill>
                <a:schemeClr val="bg1"/>
              </a:solidFill>
            </a:endParaRPr>
          </a:p>
        </p:txBody>
      </p:sp>
    </p:spTree>
    <p:extLst>
      <p:ext uri="{BB962C8B-B14F-4D97-AF65-F5344CB8AC3E}">
        <p14:creationId xmlns:p14="http://schemas.microsoft.com/office/powerpoint/2010/main" val="2546840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C">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43DDA48-89F3-4BE6-AF23-1964C3C22E2E}"/>
</file>

<file path=customXml/itemProps2.xml><?xml version="1.0" encoding="utf-8"?>
<ds:datastoreItem xmlns:ds="http://schemas.openxmlformats.org/officeDocument/2006/customXml" ds:itemID="{E6A621AA-30BD-4815-98A3-3435E9CDB9B7}"/>
</file>

<file path=customXml/itemProps3.xml><?xml version="1.0" encoding="utf-8"?>
<ds:datastoreItem xmlns:ds="http://schemas.openxmlformats.org/officeDocument/2006/customXml" ds:itemID="{2095443C-E771-4F3C-9741-FDC83079DDBC}"/>
</file>

<file path=docProps/app.xml><?xml version="1.0" encoding="utf-8"?>
<Properties xmlns="http://schemas.openxmlformats.org/officeDocument/2006/extended-properties" xmlns:vt="http://schemas.openxmlformats.org/officeDocument/2006/docPropsVTypes">
  <Template>CC</Template>
  <TotalTime>0</TotalTime>
  <Words>3042</Words>
  <Application>Microsoft Office PowerPoint</Application>
  <PresentationFormat>On-screen Show (4:3)</PresentationFormat>
  <Paragraphs>251</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CC</vt:lpstr>
      <vt:lpstr>Konu 5: İŞLETMEYE DEĞER YARATMAK: PAZARLAMA</vt:lpstr>
      <vt:lpstr>PowerPoint Presentation</vt:lpstr>
      <vt:lpstr>PowerPoint Presentation</vt:lpstr>
      <vt:lpstr>PowerPoint Presentation</vt:lpstr>
      <vt:lpstr>  1. PAZARLAMA  </vt:lpstr>
      <vt:lpstr>  1. PAZARLAMA  </vt:lpstr>
      <vt:lpstr>  1. PAZARLAMA  </vt:lpstr>
      <vt:lpstr>1.1 Pazarlama Planlaması </vt:lpstr>
      <vt:lpstr>1.2 Pazarlama Planlaması </vt:lpstr>
      <vt:lpstr>1.1 Pazarlama Planlaması </vt:lpstr>
      <vt:lpstr>1.1 Pazarlama Planlaması </vt:lpstr>
      <vt:lpstr>1.1 Pazarlama Planlaması </vt:lpstr>
      <vt:lpstr>1.1 Pazarlama Planlaması </vt:lpstr>
      <vt:lpstr>1.1 Pazarlama Planlaması </vt:lpstr>
      <vt:lpstr>1.2 Pazarlama Araştırması </vt:lpstr>
      <vt:lpstr>1.2 Pazarlama Araştırması </vt:lpstr>
      <vt:lpstr>1.2 Pazarlama Araştırması </vt:lpstr>
      <vt:lpstr>1.2 Pazarlama Araştırması </vt:lpstr>
      <vt:lpstr>1.2 Pazarlama Araştırması </vt:lpstr>
      <vt:lpstr>1.2 Pazarlama Araştırması </vt:lpstr>
      <vt:lpstr>1.3 Pazarlama Araştırmaları Süreci </vt:lpstr>
      <vt:lpstr>1.3 Pazarlama Araştırmaları Süreci </vt:lpstr>
      <vt:lpstr>1.3 Pazarlama Araştırmaları Süreci </vt:lpstr>
      <vt:lpstr>1.3 Pazarlama Araştırmaları Süreci </vt:lpstr>
      <vt:lpstr>1.3 Pazarlama Araştırmaları Süreci </vt:lpstr>
      <vt:lpstr>2. PAZARLAR ve ALICILAR</vt:lpstr>
      <vt:lpstr>2. PAZARLAR ve ALICILAR</vt:lpstr>
      <vt:lpstr>2. PAZARLAR ve ALICILAR</vt:lpstr>
      <vt:lpstr>2. PAZARLAR ve ALICILAR</vt:lpstr>
      <vt:lpstr>2. 1 Tüketici Pazarları ve Bölümlendirilmesi </vt:lpstr>
      <vt:lpstr>2. 1 Tüketici Pazarları ve Bölümlendirilmesi </vt:lpstr>
      <vt:lpstr>2.2 Endüstriyel Pazarlar </vt:lpstr>
      <vt:lpstr>2.2 Endüstriyel Pazarlar </vt:lpstr>
      <vt:lpstr>3. PAZARLAMA KARMASI </vt:lpstr>
      <vt:lpstr>3. PAZARLAMA KARMASI </vt:lpstr>
      <vt:lpstr>3. PAZARLAMA KARMASI </vt:lpstr>
      <vt:lpstr>3.1 Mal/Ürün: Mal veya Hizmet </vt:lpstr>
      <vt:lpstr>3.1 Ürün: Mal veya Hizmet </vt:lpstr>
      <vt:lpstr>3.1 Ürün: Mal veya Hizmet </vt:lpstr>
      <vt:lpstr>3.1 Ürün: Mal veya Hizmet </vt:lpstr>
      <vt:lpstr>3.1 Ürün: Mal veya Hizmet </vt:lpstr>
      <vt:lpstr>3.2 Dağıtım </vt:lpstr>
      <vt:lpstr>3.2 Dağıtım </vt:lpstr>
      <vt:lpstr>3.3 Bütünleşik Pazarlama İletişimi (Tutundurma)</vt:lpstr>
      <vt:lpstr>3.4 Fiyat Kararları</vt:lpstr>
      <vt:lpstr>3.4 Fiyat Kararları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2016-04-28T08:09:43Z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