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4.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13.xml" ContentType="application/vnd.openxmlformats-officedocument.presentationml.slide+xml"/>
  <Override PartName="/ppt/slides/slide39.xml" ContentType="application/vnd.openxmlformats-officedocument.presentationml.slide+xml"/>
  <Override PartName="/ppt/slides/slide41.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40.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42.xml" ContentType="application/vnd.openxmlformats-officedocument.presentationml.slide+xml"/>
  <Override PartName="/ppt/slides/slide12.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notesMasterIdLst>
    <p:notesMasterId r:id="rId44"/>
  </p:notesMasterIdLst>
  <p:sldIdLst>
    <p:sldId id="537" r:id="rId2"/>
    <p:sldId id="538" r:id="rId3"/>
    <p:sldId id="539" r:id="rId4"/>
    <p:sldId id="541" r:id="rId5"/>
    <p:sldId id="542" r:id="rId6"/>
    <p:sldId id="543" r:id="rId7"/>
    <p:sldId id="544" r:id="rId8"/>
    <p:sldId id="545" r:id="rId9"/>
    <p:sldId id="546" r:id="rId10"/>
    <p:sldId id="547" r:id="rId11"/>
    <p:sldId id="548" r:id="rId12"/>
    <p:sldId id="549" r:id="rId13"/>
    <p:sldId id="550" r:id="rId14"/>
    <p:sldId id="551" r:id="rId15"/>
    <p:sldId id="553" r:id="rId16"/>
    <p:sldId id="554" r:id="rId17"/>
    <p:sldId id="556" r:id="rId18"/>
    <p:sldId id="557" r:id="rId19"/>
    <p:sldId id="560" r:id="rId20"/>
    <p:sldId id="561" r:id="rId21"/>
    <p:sldId id="563" r:id="rId22"/>
    <p:sldId id="564" r:id="rId23"/>
    <p:sldId id="565" r:id="rId24"/>
    <p:sldId id="566" r:id="rId25"/>
    <p:sldId id="567" r:id="rId26"/>
    <p:sldId id="568" r:id="rId27"/>
    <p:sldId id="569" r:id="rId28"/>
    <p:sldId id="570" r:id="rId29"/>
    <p:sldId id="571" r:id="rId30"/>
    <p:sldId id="572" r:id="rId31"/>
    <p:sldId id="573" r:id="rId32"/>
    <p:sldId id="574" r:id="rId33"/>
    <p:sldId id="575" r:id="rId34"/>
    <p:sldId id="576" r:id="rId35"/>
    <p:sldId id="577" r:id="rId36"/>
    <p:sldId id="578" r:id="rId37"/>
    <p:sldId id="579" r:id="rId38"/>
    <p:sldId id="580" r:id="rId39"/>
    <p:sldId id="581" r:id="rId40"/>
    <p:sldId id="582" r:id="rId41"/>
    <p:sldId id="584" r:id="rId42"/>
    <p:sldId id="585" r:id="rId43"/>
  </p:sldIdLst>
  <p:sldSz cx="9144000" cy="6858000" type="screen4x3"/>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D802"/>
    <a:srgbClr val="66EC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91" autoAdjust="0"/>
    <p:restoredTop sz="94660" autoAdjust="0"/>
  </p:normalViewPr>
  <p:slideViewPr>
    <p:cSldViewPr>
      <p:cViewPr>
        <p:scale>
          <a:sx n="54" d="100"/>
          <a:sy n="54" d="100"/>
        </p:scale>
        <p:origin x="-1836" y="-516"/>
      </p:cViewPr>
      <p:guideLst>
        <p:guide orient="horz" pos="2160"/>
        <p:guide pos="2880"/>
      </p:guideLst>
    </p:cSldViewPr>
  </p:slideViewPr>
  <p:outlineViewPr>
    <p:cViewPr>
      <p:scale>
        <a:sx n="33" d="100"/>
        <a:sy n="33" d="100"/>
      </p:scale>
      <p:origin x="0" y="7836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50"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customXml" Target="../customXml/item3.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Print" pitchFamily="2"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Print" pitchFamily="2" charset="0"/>
              </a:defRPr>
            </a:lvl1pPr>
          </a:lstStyle>
          <a:p>
            <a:fld id="{7AB488F7-1FAC-40D2-BB7E-BA3CE28D8950}" type="datetimeFigureOut">
              <a:rPr lang="en-US" smtClean="0"/>
              <a:pPr/>
              <a:t>5/9/2016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Segoe Print" pitchFamily="2"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Segoe Print" pitchFamily="2" charset="0"/>
              </a:defRPr>
            </a:lvl1pPr>
          </a:lstStyle>
          <a:p>
            <a:fld id="{CA2D21D1-52E2-420B-B491-CFF6D7BB79FB}" type="slidenum">
              <a:rPr lang="en-US" smtClean="0"/>
              <a:pPr/>
              <a:t>‹#›</a:t>
            </a:fld>
            <a:endParaRPr lang="en-US" dirty="0"/>
          </a:p>
        </p:txBody>
      </p:sp>
    </p:spTree>
    <p:extLst>
      <p:ext uri="{BB962C8B-B14F-4D97-AF65-F5344CB8AC3E}">
        <p14:creationId xmlns:p14="http://schemas.microsoft.com/office/powerpoint/2010/main" val="223947869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Segoe Print" pitchFamily="2" charset="0"/>
        <a:ea typeface="+mn-ea"/>
        <a:cs typeface="+mn-cs"/>
      </a:defRPr>
    </a:lvl1pPr>
    <a:lvl2pPr marL="609493" algn="l" defTabSz="1218987" rtl="0" eaLnBrk="1" latinLnBrk="0" hangingPunct="1">
      <a:defRPr sz="1600" kern="1200">
        <a:solidFill>
          <a:schemeClr val="tx1"/>
        </a:solidFill>
        <a:latin typeface="Segoe Print" pitchFamily="2" charset="0"/>
        <a:ea typeface="+mn-ea"/>
        <a:cs typeface="+mn-cs"/>
      </a:defRPr>
    </a:lvl2pPr>
    <a:lvl3pPr marL="1218987" algn="l" defTabSz="1218987" rtl="0" eaLnBrk="1" latinLnBrk="0" hangingPunct="1">
      <a:defRPr sz="1600" kern="1200">
        <a:solidFill>
          <a:schemeClr val="tx1"/>
        </a:solidFill>
        <a:latin typeface="Segoe Print" pitchFamily="2" charset="0"/>
        <a:ea typeface="+mn-ea"/>
        <a:cs typeface="+mn-cs"/>
      </a:defRPr>
    </a:lvl3pPr>
    <a:lvl4pPr marL="1828480" algn="l" defTabSz="1218987" rtl="0" eaLnBrk="1" latinLnBrk="0" hangingPunct="1">
      <a:defRPr sz="1600" kern="1200">
        <a:solidFill>
          <a:schemeClr val="tx1"/>
        </a:solidFill>
        <a:latin typeface="Segoe Print" pitchFamily="2" charset="0"/>
        <a:ea typeface="+mn-ea"/>
        <a:cs typeface="+mn-cs"/>
      </a:defRPr>
    </a:lvl4pPr>
    <a:lvl5pPr marL="2437973" algn="l" defTabSz="1218987" rtl="0" eaLnBrk="1" latinLnBrk="0" hangingPunct="1">
      <a:defRPr sz="1600" kern="1200">
        <a:solidFill>
          <a:schemeClr val="tx1"/>
        </a:solidFill>
        <a:latin typeface="Segoe Print" pitchFamily="2" charset="0"/>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tr-TR" smtClean="0"/>
              <a:t>Asıl başlık stili için tıklatın</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tr-TR" smtClean="0"/>
              <a:t>Asıl alt başlık stilini düzenlemek için tıklatın</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5/9/2016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957718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5/9/2016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984158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5/9/2016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535022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5/9/2016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51923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5300" b="1" cap="all"/>
            </a:lvl1pPr>
          </a:lstStyle>
          <a:p>
            <a:r>
              <a:rPr lang="tr-TR" smtClean="0"/>
              <a:t>Asıl başlık stili için tıklatın</a:t>
            </a:r>
            <a:endParaRPr lang="en-US"/>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700">
                <a:solidFill>
                  <a:schemeClr val="tx1">
                    <a:tint val="75000"/>
                  </a:schemeClr>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25404F2-BE9A-4460-8815-8F645183555F}" type="datetimeFigureOut">
              <a:rPr lang="en-US" smtClean="0"/>
              <a:pPr/>
              <a:t>5/9/2016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2118170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600204"/>
            <a:ext cx="4038600"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Content Placeholder 3"/>
          <p:cNvSpPr>
            <a:spLocks noGrp="1"/>
          </p:cNvSpPr>
          <p:nvPr>
            <p:ph sz="half" idx="2"/>
          </p:nvPr>
        </p:nvSpPr>
        <p:spPr>
          <a:xfrm>
            <a:off x="4648200" y="1600204"/>
            <a:ext cx="4038600"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425404F2-BE9A-4460-8815-8F645183555F}" type="datetimeFigureOut">
              <a:rPr lang="en-US" smtClean="0"/>
              <a:pPr/>
              <a:t>5/9/2016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05318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6"/>
            <a:ext cx="4040188" cy="63976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4040188"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Text Placeholder 4"/>
          <p:cNvSpPr>
            <a:spLocks noGrp="1"/>
          </p:cNvSpPr>
          <p:nvPr>
            <p:ph type="body" sz="quarter" idx="3"/>
          </p:nvPr>
        </p:nvSpPr>
        <p:spPr>
          <a:xfrm>
            <a:off x="4645027" y="1535116"/>
            <a:ext cx="4041775" cy="63976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7" y="2174875"/>
            <a:ext cx="4041775"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425404F2-BE9A-4460-8815-8F645183555F}" type="datetimeFigureOut">
              <a:rPr lang="en-US" smtClean="0"/>
              <a:pPr/>
              <a:t>5/9/2016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795899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3600"/>
            </a:lvl1p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425404F2-BE9A-4460-8815-8F645183555F}" type="datetimeFigureOut">
              <a:rPr lang="en-US" smtClean="0"/>
              <a:pPr/>
              <a:t>5/9/2016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42987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5404F2-BE9A-4460-8815-8F645183555F}" type="datetimeFigureOut">
              <a:rPr lang="en-US" smtClean="0"/>
              <a:pPr/>
              <a:t>5/9/2016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681249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3" y="273052"/>
            <a:ext cx="3008313" cy="1162051"/>
          </a:xfrm>
        </p:spPr>
        <p:txBody>
          <a:bodyPr anchor="b"/>
          <a:lstStyle>
            <a:lvl1pPr algn="l">
              <a:defRPr sz="2700" b="1"/>
            </a:lvl1pPr>
          </a:lstStyle>
          <a:p>
            <a:r>
              <a:rPr lang="tr-TR" smtClean="0"/>
              <a:t>Asıl başlık stili için tıklatın</a:t>
            </a:r>
            <a:endParaRPr lang="en-US"/>
          </a:p>
        </p:txBody>
      </p:sp>
      <p:sp>
        <p:nvSpPr>
          <p:cNvPr id="3" name="Content Placeholder 2"/>
          <p:cNvSpPr>
            <a:spLocks noGrp="1"/>
          </p:cNvSpPr>
          <p:nvPr>
            <p:ph idx="1"/>
          </p:nvPr>
        </p:nvSpPr>
        <p:spPr>
          <a:xfrm>
            <a:off x="3575050" y="273055"/>
            <a:ext cx="5111750" cy="5853113"/>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Text Placeholder 3"/>
          <p:cNvSpPr>
            <a:spLocks noGrp="1"/>
          </p:cNvSpPr>
          <p:nvPr>
            <p:ph type="body" sz="half" idx="2"/>
          </p:nvPr>
        </p:nvSpPr>
        <p:spPr>
          <a:xfrm>
            <a:off x="457203" y="1435105"/>
            <a:ext cx="3008313" cy="4691063"/>
          </a:xfrm>
        </p:spPr>
        <p:txBody>
          <a:bodyPr/>
          <a:lstStyle>
            <a:lvl1pPr marL="0" indent="0">
              <a:buNone/>
              <a:defRPr sz="19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25404F2-BE9A-4460-8815-8F645183555F}" type="datetimeFigureOut">
              <a:rPr lang="en-US" smtClean="0"/>
              <a:pPr/>
              <a:t>5/9/2016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129081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3"/>
            <a:ext cx="5486400" cy="566739"/>
          </a:xfrm>
        </p:spPr>
        <p:txBody>
          <a:bodyPr anchor="b"/>
          <a:lstStyle>
            <a:lvl1pPr algn="l">
              <a:defRPr sz="2700" b="1"/>
            </a:lvl1pPr>
          </a:lstStyle>
          <a:p>
            <a:r>
              <a:rPr lang="tr-TR" smtClean="0"/>
              <a:t>Asıl başlık stili için tıklatın</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43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tr-TR" smtClean="0"/>
              <a:t>Resim eklemek için simgeyi tıklatın</a:t>
            </a:r>
            <a:endParaRPr lang="en-US"/>
          </a:p>
        </p:txBody>
      </p:sp>
      <p:sp>
        <p:nvSpPr>
          <p:cNvPr id="4" name="Text Placeholder 3"/>
          <p:cNvSpPr>
            <a:spLocks noGrp="1"/>
          </p:cNvSpPr>
          <p:nvPr>
            <p:ph type="body" sz="half" idx="2"/>
          </p:nvPr>
        </p:nvSpPr>
        <p:spPr>
          <a:xfrm>
            <a:off x="1792288" y="5367341"/>
            <a:ext cx="5486400" cy="804863"/>
          </a:xfrm>
        </p:spPr>
        <p:txBody>
          <a:bodyPr/>
          <a:lstStyle>
            <a:lvl1pPr marL="0" indent="0">
              <a:buNone/>
              <a:defRPr sz="19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25404F2-BE9A-4460-8815-8F645183555F}" type="datetimeFigureOut">
              <a:rPr lang="en-US" smtClean="0"/>
              <a:pPr/>
              <a:t>5/9/2016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753814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13663"/>
            <a:ext cx="8229600" cy="711081"/>
          </a:xfrm>
          <a:prstGeom prst="rect">
            <a:avLst/>
          </a:prstGeom>
        </p:spPr>
        <p:txBody>
          <a:bodyPr vert="horz" lIns="121899" tIns="60949" rIns="121899" bIns="60949" rtlCol="0" anchor="ctr">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457200" y="1412776"/>
            <a:ext cx="8229600" cy="4713391"/>
          </a:xfrm>
          <a:prstGeom prst="rect">
            <a:avLst/>
          </a:prstGeom>
        </p:spPr>
        <p:txBody>
          <a:bodyPr vert="horz" lIns="121899" tIns="60949" rIns="121899" bIns="60949" rtlCol="0">
            <a:normAutofit/>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2"/>
          </p:nvPr>
        </p:nvSpPr>
        <p:spPr>
          <a:xfrm>
            <a:off x="457200" y="6165304"/>
            <a:ext cx="2133600" cy="365125"/>
          </a:xfrm>
          <a:prstGeom prst="rect">
            <a:avLst/>
          </a:prstGeom>
        </p:spPr>
        <p:txBody>
          <a:bodyPr vert="horz" lIns="121899" tIns="60949" rIns="121899" bIns="60949" rtlCol="0" anchor="ctr"/>
          <a:lstStyle>
            <a:lvl1pPr algn="l">
              <a:defRPr sz="1600">
                <a:solidFill>
                  <a:schemeClr val="tx1">
                    <a:tint val="75000"/>
                  </a:schemeClr>
                </a:solidFill>
                <a:latin typeface="Segoe Print" pitchFamily="2" charset="0"/>
              </a:defRPr>
            </a:lvl1pPr>
          </a:lstStyle>
          <a:p>
            <a:fld id="{425404F2-BE9A-4460-8815-8F645183555F}" type="datetimeFigureOut">
              <a:rPr lang="en-US" smtClean="0"/>
              <a:pPr/>
              <a:t>5/9/2016</a:t>
            </a:fld>
            <a:endParaRPr lang="en-US" dirty="0"/>
          </a:p>
        </p:txBody>
      </p:sp>
      <p:sp>
        <p:nvSpPr>
          <p:cNvPr id="5" name="Footer Placeholder 4"/>
          <p:cNvSpPr>
            <a:spLocks noGrp="1"/>
          </p:cNvSpPr>
          <p:nvPr>
            <p:ph type="ftr" sz="quarter" idx="3"/>
          </p:nvPr>
        </p:nvSpPr>
        <p:spPr>
          <a:xfrm>
            <a:off x="3124200" y="6165304"/>
            <a:ext cx="2895600" cy="365125"/>
          </a:xfrm>
          <a:prstGeom prst="rect">
            <a:avLst/>
          </a:prstGeom>
        </p:spPr>
        <p:txBody>
          <a:bodyPr vert="horz" lIns="121899" tIns="60949" rIns="121899" bIns="60949" rtlCol="0" anchor="ctr"/>
          <a:lstStyle>
            <a:lvl1pPr algn="ctr">
              <a:defRPr sz="1600">
                <a:solidFill>
                  <a:schemeClr val="tx1">
                    <a:tint val="75000"/>
                  </a:schemeClr>
                </a:solidFill>
                <a:latin typeface="Segoe Print" pitchFamily="2" charset="0"/>
              </a:defRPr>
            </a:lvl1pPr>
          </a:lstStyle>
          <a:p>
            <a:endParaRPr lang="en-US" dirty="0"/>
          </a:p>
        </p:txBody>
      </p:sp>
      <p:sp>
        <p:nvSpPr>
          <p:cNvPr id="6" name="Slide Number Placeholder 5"/>
          <p:cNvSpPr>
            <a:spLocks noGrp="1"/>
          </p:cNvSpPr>
          <p:nvPr>
            <p:ph type="sldNum" sz="quarter" idx="4"/>
          </p:nvPr>
        </p:nvSpPr>
        <p:spPr>
          <a:xfrm>
            <a:off x="6553201" y="6165304"/>
            <a:ext cx="2133600" cy="365125"/>
          </a:xfrm>
          <a:prstGeom prst="rect">
            <a:avLst/>
          </a:prstGeom>
        </p:spPr>
        <p:txBody>
          <a:bodyPr vert="horz" lIns="121899" tIns="60949" rIns="121899" bIns="60949" rtlCol="0" anchor="ctr"/>
          <a:lstStyle>
            <a:lvl1pPr algn="r">
              <a:defRPr sz="1600">
                <a:solidFill>
                  <a:schemeClr val="tx1">
                    <a:tint val="75000"/>
                  </a:schemeClr>
                </a:solidFill>
                <a:latin typeface="Segoe Print" pitchFamily="2" charset="0"/>
              </a:defRPr>
            </a:lvl1pPr>
          </a:lstStyle>
          <a:p>
            <a:fld id="{96E69268-9C8B-4EBF-A9EE-DC5DC2D48DC3}" type="slidenum">
              <a:rPr lang="en-US" smtClean="0"/>
              <a:pPr/>
              <a:t>‹#›</a:t>
            </a:fld>
            <a:endParaRPr lang="en-US" dirty="0"/>
          </a:p>
        </p:txBody>
      </p:sp>
      <p:pic>
        <p:nvPicPr>
          <p:cNvPr id="7" name="Picture 6" descr="E:\websites\free-power-point-templates\2012\logos.png"/>
          <p:cNvPicPr>
            <a:picLocks noChangeAspect="1" noChangeArrowheads="1"/>
          </p:cNvPicPr>
          <p:nvPr/>
        </p:nvPicPr>
        <p:blipFill>
          <a:blip r:embed="rId14" cstate="print">
            <a:extLst>
              <a:ext uri="{28A0092B-C50C-407E-A947-70E740481C1C}">
                <a14:useLocalDpi xmlns:a14="http://schemas.microsoft.com/office/drawing/2010/main" val="0"/>
              </a:ext>
            </a:extLst>
          </a:blip>
          <a:stretch>
            <a:fillRect/>
          </a:stretch>
        </p:blipFill>
        <p:spPr bwMode="auto">
          <a:xfrm>
            <a:off x="8409940" y="6608110"/>
            <a:ext cx="752469" cy="270889"/>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8" name="Picture 6" descr="E:\websites\free-power-point-templates\2012\logos.png"/>
          <p:cNvPicPr>
            <a:picLocks noChangeAspect="1" noChangeArrowheads="1"/>
          </p:cNvPicPr>
          <p:nvPr userDrawn="1"/>
        </p:nvPicPr>
        <p:blipFill>
          <a:blip r:embed="rId14" cstate="print">
            <a:extLst>
              <a:ext uri="{28A0092B-C50C-407E-A947-70E740481C1C}">
                <a14:useLocalDpi xmlns:a14="http://schemas.microsoft.com/office/drawing/2010/main" val="0"/>
              </a:ext>
            </a:extLst>
          </a:blip>
          <a:stretch>
            <a:fillRect/>
          </a:stretch>
        </p:blipFill>
        <p:spPr bwMode="auto">
          <a:xfrm>
            <a:off x="8409940" y="6608110"/>
            <a:ext cx="752469" cy="270889"/>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450804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8987" rtl="0" eaLnBrk="1" latinLnBrk="0" hangingPunct="1">
        <a:spcBef>
          <a:spcPct val="0"/>
        </a:spcBef>
        <a:buNone/>
        <a:defRPr sz="3600" kern="1200">
          <a:solidFill>
            <a:schemeClr val="bg1"/>
          </a:solidFill>
          <a:latin typeface="Segoe Print" pitchFamily="2" charset="0"/>
          <a:ea typeface="+mj-ea"/>
          <a:cs typeface="+mj-cs"/>
        </a:defRPr>
      </a:lvl1pPr>
    </p:titleStyle>
    <p:bodyStyle>
      <a:lvl1pPr marL="457120" indent="-457120" algn="l" defTabSz="1218987" rtl="0" eaLnBrk="1" latinLnBrk="0" hangingPunct="1">
        <a:spcBef>
          <a:spcPct val="20000"/>
        </a:spcBef>
        <a:buFont typeface="Arial" pitchFamily="34" charset="0"/>
        <a:buChar char="•"/>
        <a:defRPr sz="3600" kern="1200">
          <a:solidFill>
            <a:schemeClr val="bg1"/>
          </a:solidFill>
          <a:latin typeface="Segoe Print" pitchFamily="2" charset="0"/>
          <a:ea typeface="+mn-ea"/>
          <a:cs typeface="+mn-cs"/>
        </a:defRPr>
      </a:lvl1pPr>
      <a:lvl2pPr marL="990427" indent="-380933" algn="l" defTabSz="1218987" rtl="0" eaLnBrk="1" latinLnBrk="0" hangingPunct="1">
        <a:spcBef>
          <a:spcPct val="20000"/>
        </a:spcBef>
        <a:buFont typeface="Arial" pitchFamily="34" charset="0"/>
        <a:buChar char="–"/>
        <a:defRPr sz="3200" kern="1200">
          <a:solidFill>
            <a:schemeClr val="bg1"/>
          </a:solidFill>
          <a:latin typeface="Segoe Print" pitchFamily="2" charset="0"/>
          <a:ea typeface="+mn-ea"/>
          <a:cs typeface="+mn-cs"/>
        </a:defRPr>
      </a:lvl2pPr>
      <a:lvl3pPr marL="1523733" indent="-304747" algn="l" defTabSz="1218987" rtl="0" eaLnBrk="1" latinLnBrk="0" hangingPunct="1">
        <a:spcBef>
          <a:spcPct val="20000"/>
        </a:spcBef>
        <a:buFont typeface="Arial" pitchFamily="34" charset="0"/>
        <a:buChar char="•"/>
        <a:defRPr sz="2400" kern="1200">
          <a:solidFill>
            <a:schemeClr val="bg1"/>
          </a:solidFill>
          <a:latin typeface="Segoe Print" pitchFamily="2" charset="0"/>
          <a:ea typeface="+mn-ea"/>
          <a:cs typeface="+mn-cs"/>
        </a:defRPr>
      </a:lvl3pPr>
      <a:lvl4pPr marL="2133227" indent="-304747" algn="l" defTabSz="1218987" rtl="0" eaLnBrk="1" latinLnBrk="0" hangingPunct="1">
        <a:spcBef>
          <a:spcPct val="20000"/>
        </a:spcBef>
        <a:buFont typeface="Arial" pitchFamily="34" charset="0"/>
        <a:buChar char="–"/>
        <a:defRPr sz="2000" kern="1200">
          <a:solidFill>
            <a:schemeClr val="bg1"/>
          </a:solidFill>
          <a:latin typeface="Segoe Print" pitchFamily="2" charset="0"/>
          <a:ea typeface="+mn-ea"/>
          <a:cs typeface="+mn-cs"/>
        </a:defRPr>
      </a:lvl4pPr>
      <a:lvl5pPr marL="2742720" indent="-304747" algn="l" defTabSz="1218987" rtl="0" eaLnBrk="1" latinLnBrk="0" hangingPunct="1">
        <a:spcBef>
          <a:spcPct val="20000"/>
        </a:spcBef>
        <a:buFont typeface="Arial" pitchFamily="34" charset="0"/>
        <a:buChar char="»"/>
        <a:defRPr sz="2000" kern="1200">
          <a:solidFill>
            <a:schemeClr val="bg1"/>
          </a:solidFill>
          <a:latin typeface="Segoe Print" pitchFamily="2" charset="0"/>
          <a:ea typeface="+mn-ea"/>
          <a:cs typeface="+mn-cs"/>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tr-TR" sz="2400" b="1" dirty="0" smtClean="0"/>
              <a:t>KONU6</a:t>
            </a:r>
            <a:r>
              <a:rPr lang="tr-TR" sz="2400" b="1" dirty="0" smtClean="0">
                <a:latin typeface="Segoe Print" pitchFamily="2" charset="0"/>
              </a:rPr>
              <a:t>: </a:t>
            </a:r>
            <a:r>
              <a:rPr lang="tr-TR" sz="2400" b="1" dirty="0" smtClean="0">
                <a:latin typeface="Segoe Print" pitchFamily="2" charset="0"/>
              </a:rPr>
              <a:t>İŞLETMELERDE VERİMLİLİK: ÜRETİM YÖNETİMİ</a:t>
            </a:r>
            <a:endParaRPr lang="tr-TR" sz="2400" b="1" dirty="0">
              <a:latin typeface="Segoe Print" pitchFamily="2" charset="0"/>
            </a:endParaRPr>
          </a:p>
        </p:txBody>
      </p:sp>
      <p:sp>
        <p:nvSpPr>
          <p:cNvPr id="3" name="Content Placeholder 2"/>
          <p:cNvSpPr>
            <a:spLocks noGrp="1"/>
          </p:cNvSpPr>
          <p:nvPr>
            <p:ph idx="1"/>
          </p:nvPr>
        </p:nvSpPr>
        <p:spPr>
          <a:xfrm>
            <a:off x="457200" y="1235889"/>
            <a:ext cx="8229600" cy="4713391"/>
          </a:xfrm>
        </p:spPr>
        <p:txBody>
          <a:bodyPr>
            <a:normAutofit/>
          </a:bodyPr>
          <a:lstStyle/>
          <a:p>
            <a:pPr marL="0" lvl="0" indent="0">
              <a:buNone/>
            </a:pPr>
            <a:r>
              <a:rPr lang="tr-TR" sz="2400" dirty="0" smtClean="0">
                <a:latin typeface="Segoe Print" pitchFamily="2" charset="0"/>
              </a:rPr>
              <a:t>1. </a:t>
            </a:r>
            <a:r>
              <a:rPr lang="tr-TR" sz="2400" b="1" dirty="0" smtClean="0">
                <a:latin typeface="Segoe Print" pitchFamily="2" charset="0"/>
              </a:rPr>
              <a:t>ÜRETİM </a:t>
            </a:r>
            <a:r>
              <a:rPr lang="tr-TR" sz="2400" b="1" dirty="0">
                <a:latin typeface="Segoe Print" pitchFamily="2" charset="0"/>
              </a:rPr>
              <a:t>YÖNETİMİ </a:t>
            </a:r>
          </a:p>
          <a:p>
            <a:pPr marL="457200" lvl="1" indent="0">
              <a:buSzPct val="100000"/>
              <a:buNone/>
            </a:pPr>
            <a:r>
              <a:rPr lang="tr-TR" sz="2400" b="1" dirty="0" smtClean="0">
                <a:latin typeface="Segoe Print" pitchFamily="2" charset="0"/>
              </a:rPr>
              <a:t>1.1. Üretim </a:t>
            </a:r>
            <a:r>
              <a:rPr lang="tr-TR" sz="2400" b="1" dirty="0">
                <a:latin typeface="Segoe Print" pitchFamily="2" charset="0"/>
              </a:rPr>
              <a:t>Sistem ve Stratejileri </a:t>
            </a:r>
          </a:p>
          <a:p>
            <a:pPr marL="457200" lvl="1" indent="0">
              <a:buNone/>
            </a:pPr>
            <a:r>
              <a:rPr lang="tr-TR" sz="2400" b="1" dirty="0" smtClean="0">
                <a:latin typeface="Segoe Print" pitchFamily="2" charset="0"/>
              </a:rPr>
              <a:t>1.2. Üretim </a:t>
            </a:r>
            <a:r>
              <a:rPr lang="tr-TR" sz="2400" b="1" dirty="0">
                <a:latin typeface="Segoe Print" pitchFamily="2" charset="0"/>
              </a:rPr>
              <a:t>Planlama </a:t>
            </a:r>
          </a:p>
          <a:p>
            <a:pPr marL="914400" lvl="2" indent="0">
              <a:buNone/>
            </a:pPr>
            <a:r>
              <a:rPr lang="tr-TR" sz="2400" b="1" dirty="0" smtClean="0">
                <a:latin typeface="Segoe Print" pitchFamily="2" charset="0"/>
              </a:rPr>
              <a:t>1.2.1. Uzun </a:t>
            </a:r>
            <a:r>
              <a:rPr lang="tr-TR" sz="2400" b="1" dirty="0">
                <a:latin typeface="Segoe Print" pitchFamily="2" charset="0"/>
              </a:rPr>
              <a:t>Dönemli Üretim Planları </a:t>
            </a:r>
          </a:p>
          <a:p>
            <a:pPr marL="914400" lvl="2" indent="0">
              <a:buNone/>
            </a:pPr>
            <a:r>
              <a:rPr lang="tr-TR" sz="2400" b="1" dirty="0" smtClean="0">
                <a:latin typeface="Segoe Print" pitchFamily="2" charset="0"/>
              </a:rPr>
              <a:t>1.2.2. Orta </a:t>
            </a:r>
            <a:r>
              <a:rPr lang="tr-TR" sz="2400" b="1" dirty="0">
                <a:latin typeface="Segoe Print" pitchFamily="2" charset="0"/>
              </a:rPr>
              <a:t>Dönemli Üretim Planları </a:t>
            </a:r>
          </a:p>
          <a:p>
            <a:pPr marL="914400" lvl="2" indent="0">
              <a:buNone/>
            </a:pPr>
            <a:r>
              <a:rPr lang="tr-TR" sz="2400" b="1" dirty="0" smtClean="0">
                <a:latin typeface="Segoe Print" pitchFamily="2" charset="0"/>
              </a:rPr>
              <a:t>1.2.3. Kısa </a:t>
            </a:r>
            <a:r>
              <a:rPr lang="tr-TR" sz="2400" b="1" dirty="0">
                <a:latin typeface="Segoe Print" pitchFamily="2" charset="0"/>
              </a:rPr>
              <a:t>Dönemli Üretim Planları </a:t>
            </a:r>
          </a:p>
          <a:p>
            <a:pPr marL="457200" lvl="1" indent="0">
              <a:buNone/>
            </a:pPr>
            <a:r>
              <a:rPr lang="tr-TR" sz="2400" b="1" dirty="0" smtClean="0">
                <a:latin typeface="Segoe Print" pitchFamily="2" charset="0"/>
              </a:rPr>
              <a:t>1.3. Üretim </a:t>
            </a:r>
            <a:r>
              <a:rPr lang="tr-TR" sz="2400" b="1" dirty="0">
                <a:latin typeface="Segoe Print" pitchFamily="2" charset="0"/>
              </a:rPr>
              <a:t>Yönetiminde Teknoloji Seçimi </a:t>
            </a:r>
          </a:p>
          <a:p>
            <a:pPr marL="457200" lvl="1" indent="0">
              <a:buNone/>
            </a:pPr>
            <a:r>
              <a:rPr lang="tr-TR" sz="2400" b="1" dirty="0" smtClean="0">
                <a:latin typeface="Segoe Print" pitchFamily="2" charset="0"/>
              </a:rPr>
              <a:t>1.4. İş </a:t>
            </a:r>
            <a:r>
              <a:rPr lang="tr-TR" sz="2400" b="1" dirty="0">
                <a:latin typeface="Segoe Print" pitchFamily="2" charset="0"/>
              </a:rPr>
              <a:t>Yeri Düzenleme </a:t>
            </a:r>
          </a:p>
          <a:p>
            <a:pPr marL="457200" lvl="1" indent="0">
              <a:buNone/>
            </a:pPr>
            <a:r>
              <a:rPr lang="tr-TR" sz="2400" b="1" dirty="0" smtClean="0">
                <a:latin typeface="Segoe Print" pitchFamily="2" charset="0"/>
              </a:rPr>
              <a:t>1.5. Lojistik </a:t>
            </a:r>
            <a:r>
              <a:rPr lang="tr-TR" sz="2400" b="1" dirty="0">
                <a:latin typeface="Segoe Print" pitchFamily="2" charset="0"/>
              </a:rPr>
              <a:t>Yönetimi </a:t>
            </a:r>
          </a:p>
          <a:p>
            <a:pPr marL="0" indent="0">
              <a:buNone/>
            </a:pPr>
            <a:endParaRPr lang="tr-TR" sz="2400" dirty="0">
              <a:latin typeface="Segoe Print"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1</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20565082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a:latin typeface="Segoe Print" pitchFamily="2" charset="0"/>
              </a:rPr>
              <a:t>1.1. Üretim Sistem ve Stratejieri</a:t>
            </a:r>
            <a:endParaRPr lang="tr-TR" sz="2400" dirty="0">
              <a:latin typeface="Segoe Print" pitchFamily="2" charset="0"/>
            </a:endParaRPr>
          </a:p>
        </p:txBody>
      </p:sp>
      <p:sp>
        <p:nvSpPr>
          <p:cNvPr id="3" name="Content Placeholder 2"/>
          <p:cNvSpPr>
            <a:spLocks noGrp="1"/>
          </p:cNvSpPr>
          <p:nvPr>
            <p:ph idx="1"/>
          </p:nvPr>
        </p:nvSpPr>
        <p:spPr/>
        <p:txBody>
          <a:bodyPr>
            <a:normAutofit/>
          </a:bodyPr>
          <a:lstStyle/>
          <a:p>
            <a:pPr marL="342900" lvl="1" indent="-342900" algn="just">
              <a:buFont typeface="Arial" panose="020B0604020202020204" pitchFamily="34" charset="0"/>
              <a:buChar char="•"/>
            </a:pPr>
            <a:r>
              <a:rPr lang="tr-TR" sz="2400" b="1" dirty="0" smtClean="0">
                <a:latin typeface="Segoe Print" pitchFamily="2" charset="0"/>
              </a:rPr>
              <a:t>Seri </a:t>
            </a:r>
            <a:r>
              <a:rPr lang="tr-TR" sz="2400" b="1" dirty="0">
                <a:latin typeface="Segoe Print" pitchFamily="2" charset="0"/>
              </a:rPr>
              <a:t>Üretim: </a:t>
            </a:r>
            <a:r>
              <a:rPr lang="tr-TR" sz="2400" b="1" dirty="0">
                <a:solidFill>
                  <a:srgbClr val="92D050"/>
                </a:solidFill>
                <a:latin typeface="Segoe Print" pitchFamily="2" charset="0"/>
              </a:rPr>
              <a:t>Seri üretim daha büyük miktarlarda ve genellikle standart ürünler üretmekte kullanılır. </a:t>
            </a:r>
            <a:r>
              <a:rPr lang="tr-TR" sz="2400" dirty="0">
                <a:latin typeface="Segoe Print" pitchFamily="2" charset="0"/>
              </a:rPr>
              <a:t>Benzer ve standart ürünler kitlesel olarak pazara sürülmek üzere devamlı bir şekilde üretilir. Piyasadaki talebe bağlı </a:t>
            </a:r>
            <a:r>
              <a:rPr lang="tr-TR" sz="2400" dirty="0" smtClean="0">
                <a:latin typeface="Segoe Print" pitchFamily="2" charset="0"/>
              </a:rPr>
              <a:t>olarak </a:t>
            </a:r>
            <a:r>
              <a:rPr lang="tr-TR" sz="2400" b="1" dirty="0">
                <a:solidFill>
                  <a:schemeClr val="tx1">
                    <a:lumMod val="65000"/>
                  </a:schemeClr>
                </a:solidFill>
                <a:latin typeface="Segoe Print" pitchFamily="2" charset="0"/>
              </a:rPr>
              <a:t>satışların yüksek olduğu durumlarda üretim miktarı da arttırılır. Talep düştüğünde üretilen mallar stokta tutulur. </a:t>
            </a:r>
          </a:p>
        </p:txBody>
      </p:sp>
      <p:sp>
        <p:nvSpPr>
          <p:cNvPr id="4" name="Slide Number Placeholder 3"/>
          <p:cNvSpPr>
            <a:spLocks noGrp="1"/>
          </p:cNvSpPr>
          <p:nvPr>
            <p:ph type="sldNum" sz="quarter" idx="12"/>
          </p:nvPr>
        </p:nvSpPr>
        <p:spPr/>
        <p:txBody>
          <a:bodyPr/>
          <a:lstStyle/>
          <a:p>
            <a:fld id="{F1E1AE0F-C1A6-4B18-A7C1-7AA1861F7516}" type="slidenum">
              <a:rPr lang="tr-TR" smtClean="0"/>
              <a:pPr/>
              <a:t>10</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39893837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a:latin typeface="Segoe Print" pitchFamily="2" charset="0"/>
              </a:rPr>
              <a:t>1.1. Üretim Sistem ve Stratejieri</a:t>
            </a:r>
            <a:endParaRPr lang="tr-TR" sz="2400" dirty="0">
              <a:latin typeface="Segoe Print" pitchFamily="2" charset="0"/>
            </a:endParaRPr>
          </a:p>
        </p:txBody>
      </p:sp>
      <p:sp>
        <p:nvSpPr>
          <p:cNvPr id="3" name="Content Placeholder 2"/>
          <p:cNvSpPr>
            <a:spLocks noGrp="1"/>
          </p:cNvSpPr>
          <p:nvPr>
            <p:ph idx="1"/>
          </p:nvPr>
        </p:nvSpPr>
        <p:spPr>
          <a:xfrm>
            <a:off x="457200" y="1052736"/>
            <a:ext cx="8229600" cy="5112568"/>
          </a:xfrm>
        </p:spPr>
        <p:txBody>
          <a:bodyPr>
            <a:normAutofit fontScale="77500" lnSpcReduction="20000"/>
          </a:bodyPr>
          <a:lstStyle/>
          <a:p>
            <a:pPr marL="0" lvl="1" indent="0" algn="just">
              <a:buNone/>
            </a:pPr>
            <a:r>
              <a:rPr lang="tr-TR" sz="2800" dirty="0">
                <a:latin typeface="Segoe Print" pitchFamily="2" charset="0"/>
              </a:rPr>
              <a:t>Seri üretim sisteminin iki alt </a:t>
            </a:r>
            <a:r>
              <a:rPr lang="tr-TR" sz="2800" dirty="0" smtClean="0">
                <a:latin typeface="Segoe Print" pitchFamily="2" charset="0"/>
              </a:rPr>
              <a:t>grubu </a:t>
            </a:r>
            <a:r>
              <a:rPr lang="tr-TR" sz="2800" dirty="0">
                <a:latin typeface="Segoe Print" pitchFamily="2" charset="0"/>
              </a:rPr>
              <a:t>bulunmaktadır </a:t>
            </a:r>
            <a:r>
              <a:rPr lang="tr-TR" sz="2800" dirty="0" smtClean="0">
                <a:latin typeface="Segoe Print" pitchFamily="2" charset="0"/>
              </a:rPr>
              <a:t>faaliyettir </a:t>
            </a:r>
            <a:r>
              <a:rPr lang="tr-TR" sz="2800" dirty="0">
                <a:latin typeface="Segoe Print" pitchFamily="2" charset="0"/>
              </a:rPr>
              <a:t>: </a:t>
            </a:r>
            <a:endParaRPr lang="tr-TR" sz="2800" dirty="0" smtClean="0">
              <a:latin typeface="Segoe Print" pitchFamily="2" charset="0"/>
            </a:endParaRPr>
          </a:p>
          <a:p>
            <a:pPr marL="457200" lvl="1" indent="-457200" algn="just">
              <a:buFont typeface="Wingdings" panose="05000000000000000000" pitchFamily="2" charset="2"/>
              <a:buChar char="§"/>
            </a:pPr>
            <a:endParaRPr lang="tr-TR" sz="2800" dirty="0">
              <a:latin typeface="Segoe Print" pitchFamily="2" charset="0"/>
            </a:endParaRPr>
          </a:p>
          <a:p>
            <a:pPr marL="457200" lvl="1" indent="-457200" algn="just">
              <a:buFont typeface="Wingdings" panose="05000000000000000000" pitchFamily="2" charset="2"/>
              <a:buChar char="§"/>
            </a:pPr>
            <a:r>
              <a:rPr lang="tr-TR" sz="2800" b="1" dirty="0">
                <a:latin typeface="Segoe Print" pitchFamily="2" charset="0"/>
              </a:rPr>
              <a:t>Akış hattı üretiminde </a:t>
            </a:r>
            <a:r>
              <a:rPr lang="tr-TR" sz="2800" b="1" dirty="0">
                <a:solidFill>
                  <a:srgbClr val="CC99FF"/>
                </a:solidFill>
                <a:latin typeface="Segoe Print" pitchFamily="2" charset="0"/>
              </a:rPr>
              <a:t>ürün, </a:t>
            </a:r>
            <a:r>
              <a:rPr lang="tr-TR" sz="2800" b="1" dirty="0">
                <a:solidFill>
                  <a:srgbClr val="FF66CC"/>
                </a:solidFill>
                <a:latin typeface="Segoe Print" pitchFamily="2" charset="0"/>
              </a:rPr>
              <a:t>benzer işlevleri yapabilen </a:t>
            </a:r>
            <a:r>
              <a:rPr lang="tr-TR" sz="2800" b="1" dirty="0">
                <a:solidFill>
                  <a:srgbClr val="CC99FF"/>
                </a:solidFill>
                <a:latin typeface="Segoe Print" pitchFamily="2" charset="0"/>
              </a:rPr>
              <a:t>makine ve </a:t>
            </a:r>
            <a:r>
              <a:rPr lang="tr-TR" sz="2800" b="1" dirty="0" smtClean="0">
                <a:solidFill>
                  <a:srgbClr val="CC99FF"/>
                </a:solidFill>
                <a:latin typeface="Segoe Print" pitchFamily="2" charset="0"/>
              </a:rPr>
              <a:t>teçhizatların </a:t>
            </a:r>
            <a:r>
              <a:rPr lang="tr-TR" sz="2800" b="1" dirty="0">
                <a:solidFill>
                  <a:srgbClr val="CC99FF"/>
                </a:solidFill>
                <a:latin typeface="Segoe Print" pitchFamily="2" charset="0"/>
              </a:rPr>
              <a:t>oluşturduğu sıralı bir şekilde oluşturulmuş istasyonları dolaşır ve her bir istasyonda farklı bir kısmı imal edilerek ortaya çıkarılır</a:t>
            </a:r>
            <a:r>
              <a:rPr lang="tr-TR" sz="2800" b="1" dirty="0" smtClean="0">
                <a:solidFill>
                  <a:srgbClr val="CC99FF"/>
                </a:solidFill>
                <a:latin typeface="Segoe Print" pitchFamily="2" charset="0"/>
              </a:rPr>
              <a:t>.</a:t>
            </a:r>
          </a:p>
          <a:p>
            <a:pPr marL="457200" lvl="1" indent="-457200" algn="just">
              <a:buFont typeface="Wingdings" panose="05000000000000000000" pitchFamily="2" charset="2"/>
              <a:buChar char="§"/>
            </a:pPr>
            <a:endParaRPr lang="tr-TR" sz="2800" dirty="0">
              <a:latin typeface="Segoe Print" pitchFamily="2" charset="0"/>
            </a:endParaRPr>
          </a:p>
          <a:p>
            <a:pPr marL="457200" lvl="1" indent="-457200" algn="just">
              <a:buFont typeface="Wingdings" panose="05000000000000000000" pitchFamily="2" charset="2"/>
              <a:buChar char="§"/>
            </a:pPr>
            <a:r>
              <a:rPr lang="tr-TR" sz="2800" b="1" dirty="0" smtClean="0">
                <a:latin typeface="Segoe Print" pitchFamily="2" charset="0"/>
              </a:rPr>
              <a:t>Montaj </a:t>
            </a:r>
            <a:r>
              <a:rPr lang="tr-TR" sz="2800" b="1" dirty="0">
                <a:latin typeface="Segoe Print" pitchFamily="2" charset="0"/>
              </a:rPr>
              <a:t>hattı üretiminde </a:t>
            </a:r>
            <a:r>
              <a:rPr lang="tr-TR" sz="2800" b="1" dirty="0">
                <a:solidFill>
                  <a:srgbClr val="FF66CC"/>
                </a:solidFill>
                <a:latin typeface="Segoe Print" pitchFamily="2" charset="0"/>
              </a:rPr>
              <a:t>ürünler birbiri ardına bir hat boyunca dizilmiş makineler ve teçhizatlar arasından geçerken, gerekli parçaların takılması yolu ile tamamlanır. </a:t>
            </a:r>
            <a:r>
              <a:rPr lang="tr-TR" sz="2800" b="1" dirty="0">
                <a:solidFill>
                  <a:srgbClr val="92D050"/>
                </a:solidFill>
                <a:latin typeface="Segoe Print" pitchFamily="2" charset="0"/>
              </a:rPr>
              <a:t>Televizyonlar, otomobiller, beyaz eşya grupları, kişisel bilgisayarlar seri </a:t>
            </a:r>
            <a:r>
              <a:rPr lang="tr-TR" sz="2800" b="1" dirty="0" smtClean="0">
                <a:solidFill>
                  <a:srgbClr val="92D050"/>
                </a:solidFill>
                <a:latin typeface="Segoe Print" pitchFamily="2" charset="0"/>
              </a:rPr>
              <a:t>üretilen </a:t>
            </a:r>
            <a:r>
              <a:rPr lang="tr-TR" sz="2800" b="1" dirty="0">
                <a:solidFill>
                  <a:srgbClr val="92D050"/>
                </a:solidFill>
                <a:latin typeface="Segoe Print" pitchFamily="2" charset="0"/>
              </a:rPr>
              <a:t>ürünlerin bazı örneklerindendir.</a:t>
            </a:r>
            <a:r>
              <a:rPr lang="tr-TR" sz="2800" dirty="0">
                <a:latin typeface="Segoe Print" pitchFamily="2" charset="0"/>
              </a:rPr>
              <a:t> </a:t>
            </a:r>
            <a:r>
              <a:rPr lang="tr-TR" sz="2800" b="1" dirty="0">
                <a:solidFill>
                  <a:srgbClr val="FFFF00"/>
                </a:solidFill>
                <a:latin typeface="Segoe Print" pitchFamily="2" charset="0"/>
              </a:rPr>
              <a:t>Seri üretim imalat ve denetim </a:t>
            </a:r>
            <a:r>
              <a:rPr lang="tr-TR" sz="2800" b="1" dirty="0" smtClean="0">
                <a:solidFill>
                  <a:srgbClr val="FFFF00"/>
                </a:solidFill>
                <a:latin typeface="Segoe Print" pitchFamily="2" charset="0"/>
              </a:rPr>
              <a:t>kolaylığı </a:t>
            </a:r>
            <a:r>
              <a:rPr lang="tr-TR" sz="2800" b="1" dirty="0">
                <a:solidFill>
                  <a:srgbClr val="FFFF00"/>
                </a:solidFill>
                <a:latin typeface="Segoe Print" pitchFamily="2" charset="0"/>
              </a:rPr>
              <a:t>nedeniyle genellikle verimlidir.</a:t>
            </a:r>
          </a:p>
          <a:p>
            <a:pPr lvl="2" indent="-342900" algn="just"/>
            <a:endParaRPr lang="tr-TR" sz="2400" dirty="0">
              <a:latin typeface="Segoe Print" pitchFamily="2" charset="0"/>
            </a:endParaRPr>
          </a:p>
          <a:p>
            <a:pPr marL="400050" lvl="1" indent="0" algn="just">
              <a:buNone/>
            </a:pPr>
            <a:endParaRPr lang="tr-TR" sz="2400" dirty="0">
              <a:latin typeface="Segoe Print"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11</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2079846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a:latin typeface="Segoe Print" pitchFamily="2" charset="0"/>
              </a:rPr>
              <a:t>1.1. Üretim Sistem ve Stratejieri</a:t>
            </a:r>
            <a:endParaRPr lang="tr-TR" sz="2400" dirty="0">
              <a:latin typeface="Segoe Print" pitchFamily="2" charset="0"/>
            </a:endParaRPr>
          </a:p>
        </p:txBody>
      </p:sp>
      <p:sp>
        <p:nvSpPr>
          <p:cNvPr id="3" name="Content Placeholder 2"/>
          <p:cNvSpPr>
            <a:spLocks noGrp="1"/>
          </p:cNvSpPr>
          <p:nvPr>
            <p:ph idx="1"/>
          </p:nvPr>
        </p:nvSpPr>
        <p:spPr/>
        <p:txBody>
          <a:bodyPr>
            <a:normAutofit/>
          </a:bodyPr>
          <a:lstStyle/>
          <a:p>
            <a:pPr marL="342900" lvl="1" indent="-342900" algn="just">
              <a:buFont typeface="Arial" panose="020B0604020202020204" pitchFamily="34" charset="0"/>
              <a:buChar char="•"/>
            </a:pPr>
            <a:r>
              <a:rPr lang="tr-TR" sz="2400" b="1" dirty="0" smtClean="0">
                <a:latin typeface="Segoe Print" pitchFamily="2" charset="0"/>
              </a:rPr>
              <a:t>Sürekli </a:t>
            </a:r>
            <a:r>
              <a:rPr lang="tr-TR" sz="2400" b="1" dirty="0">
                <a:latin typeface="Segoe Print" pitchFamily="2" charset="0"/>
              </a:rPr>
              <a:t>Üretim:</a:t>
            </a:r>
            <a:r>
              <a:rPr lang="tr-TR" sz="2400" dirty="0">
                <a:latin typeface="Segoe Print" pitchFamily="2" charset="0"/>
              </a:rPr>
              <a:t> </a:t>
            </a:r>
            <a:r>
              <a:rPr lang="tr-TR" sz="2400" b="1" dirty="0">
                <a:solidFill>
                  <a:srgbClr val="FFFF00"/>
                </a:solidFill>
                <a:latin typeface="Segoe Print" pitchFamily="2" charset="0"/>
              </a:rPr>
              <a:t>Eldeki makine ve tesisler yalnız belirli bir mamulün üretimi için kullanılır. </a:t>
            </a:r>
            <a:r>
              <a:rPr lang="tr-TR" sz="2400" dirty="0">
                <a:latin typeface="Segoe Print" pitchFamily="2" charset="0"/>
              </a:rPr>
              <a:t>Son derecede </a:t>
            </a:r>
            <a:r>
              <a:rPr lang="tr-TR" sz="2400" b="1" dirty="0">
                <a:solidFill>
                  <a:schemeClr val="tx1">
                    <a:lumMod val="75000"/>
                  </a:schemeClr>
                </a:solidFill>
                <a:latin typeface="Segoe Print" pitchFamily="2" charset="0"/>
              </a:rPr>
              <a:t>otomatikleştirilmiş olan bu üretim sistemi, çok yüksek miktarda, standart, kesintisiz, hacimli malların üretiminde </a:t>
            </a:r>
            <a:r>
              <a:rPr lang="tr-TR" sz="2400" b="1" dirty="0" smtClean="0">
                <a:solidFill>
                  <a:schemeClr val="tx1">
                    <a:lumMod val="75000"/>
                  </a:schemeClr>
                </a:solidFill>
                <a:latin typeface="Segoe Print" pitchFamily="2" charset="0"/>
              </a:rPr>
              <a:t>kullanılır</a:t>
            </a:r>
            <a:r>
              <a:rPr lang="tr-TR" sz="2400" b="1" dirty="0">
                <a:solidFill>
                  <a:schemeClr val="tx1">
                    <a:lumMod val="75000"/>
                  </a:schemeClr>
                </a:solidFill>
                <a:latin typeface="Segoe Print" pitchFamily="2" charset="0"/>
              </a:rPr>
              <a:t>. </a:t>
            </a:r>
            <a:r>
              <a:rPr lang="tr-TR" sz="2400" dirty="0">
                <a:latin typeface="Segoe Print" pitchFamily="2" charset="0"/>
              </a:rPr>
              <a:t>Üretim genellikle günde yirmi dört saat devam eder. Bu üretim sistemi </a:t>
            </a:r>
            <a:r>
              <a:rPr lang="tr-TR" sz="2400" b="1" dirty="0">
                <a:solidFill>
                  <a:srgbClr val="00FF99"/>
                </a:solidFill>
                <a:latin typeface="Segoe Print" pitchFamily="2" charset="0"/>
              </a:rPr>
              <a:t>kâğıt, boya, kimyasallar, çelik, petrol gibi fiziksel birimlerle ifade </a:t>
            </a:r>
            <a:r>
              <a:rPr lang="tr-TR" sz="2400" b="1" dirty="0" smtClean="0">
                <a:solidFill>
                  <a:srgbClr val="00FF99"/>
                </a:solidFill>
                <a:latin typeface="Segoe Print" pitchFamily="2" charset="0"/>
              </a:rPr>
              <a:t>edilemeyen</a:t>
            </a:r>
            <a:r>
              <a:rPr lang="tr-TR" sz="2400" b="1" dirty="0">
                <a:solidFill>
                  <a:srgbClr val="00FF99"/>
                </a:solidFill>
                <a:latin typeface="Segoe Print" pitchFamily="2" charset="0"/>
              </a:rPr>
              <a:t>, süreklilik arz eden ürünlerin üretimine uygun bir </a:t>
            </a:r>
            <a:r>
              <a:rPr lang="tr-TR" sz="2400" b="1" dirty="0" smtClean="0">
                <a:solidFill>
                  <a:srgbClr val="00FF99"/>
                </a:solidFill>
                <a:latin typeface="Segoe Print" pitchFamily="2" charset="0"/>
              </a:rPr>
              <a:t>sistemdir.</a:t>
            </a:r>
            <a:endParaRPr lang="tr-TR" sz="2400" b="1" dirty="0">
              <a:solidFill>
                <a:srgbClr val="00FF99"/>
              </a:solidFill>
              <a:latin typeface="Segoe Print" pitchFamily="2" charset="0"/>
            </a:endParaRPr>
          </a:p>
          <a:p>
            <a:pPr marL="400050" lvl="1" indent="0" algn="just">
              <a:buNone/>
            </a:pPr>
            <a:r>
              <a:rPr lang="tr-TR" sz="2400" dirty="0">
                <a:latin typeface="Segoe Print" pitchFamily="2" charset="0"/>
              </a:rPr>
              <a:t> </a:t>
            </a:r>
          </a:p>
          <a:p>
            <a:pPr marL="400050" lvl="1" indent="0" algn="just">
              <a:buNone/>
            </a:pPr>
            <a:endParaRPr lang="tr-TR" sz="2400" dirty="0">
              <a:latin typeface="Segoe Print"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12</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9342964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smtClean="0">
                <a:latin typeface="Segoe Print" pitchFamily="2" charset="0"/>
              </a:rPr>
              <a:t>1.2 Üretim Planlama</a:t>
            </a:r>
            <a:endParaRPr lang="tr-TR" sz="2400" b="1" dirty="0">
              <a:latin typeface="Segoe Print" pitchFamily="2" charset="0"/>
            </a:endParaRPr>
          </a:p>
        </p:txBody>
      </p:sp>
      <p:sp>
        <p:nvSpPr>
          <p:cNvPr id="3" name="Content Placeholder 2"/>
          <p:cNvSpPr>
            <a:spLocks noGrp="1"/>
          </p:cNvSpPr>
          <p:nvPr>
            <p:ph idx="1"/>
          </p:nvPr>
        </p:nvSpPr>
        <p:spPr>
          <a:xfrm>
            <a:off x="457200" y="1124744"/>
            <a:ext cx="8229600" cy="4713391"/>
          </a:xfrm>
        </p:spPr>
        <p:txBody>
          <a:bodyPr>
            <a:normAutofit/>
          </a:bodyPr>
          <a:lstStyle/>
          <a:p>
            <a:pPr marL="0" lvl="1" indent="0" algn="just">
              <a:buNone/>
            </a:pPr>
            <a:r>
              <a:rPr lang="tr-TR" sz="2400" dirty="0" smtClean="0">
                <a:latin typeface="Segoe Print" pitchFamily="2" charset="0"/>
              </a:rPr>
              <a:t>Üretim </a:t>
            </a:r>
            <a:r>
              <a:rPr lang="tr-TR" sz="2400" dirty="0">
                <a:latin typeface="Segoe Print" pitchFamily="2" charset="0"/>
              </a:rPr>
              <a:t>planlamanın temel işlevi, önceden </a:t>
            </a:r>
            <a:r>
              <a:rPr lang="tr-TR" sz="2400" b="1" dirty="0">
                <a:solidFill>
                  <a:srgbClr val="CC99FF"/>
                </a:solidFill>
                <a:latin typeface="Segoe Print" pitchFamily="2" charset="0"/>
              </a:rPr>
              <a:t>belirlenmiş zaman, kalite ve bütçe hedeflerine uygun olarak ürünlerin müşteri veya stoklara sevkinin sağlanmasıdır</a:t>
            </a:r>
            <a:r>
              <a:rPr lang="tr-TR" sz="2400" dirty="0">
                <a:latin typeface="Segoe Print" pitchFamily="2" charset="0"/>
              </a:rPr>
              <a:t>. </a:t>
            </a:r>
            <a:r>
              <a:rPr lang="tr-TR" sz="2400" b="1" dirty="0">
                <a:solidFill>
                  <a:srgbClr val="92D050"/>
                </a:solidFill>
                <a:latin typeface="Segoe Print" pitchFamily="2" charset="0"/>
              </a:rPr>
              <a:t>Üretim </a:t>
            </a:r>
            <a:r>
              <a:rPr lang="tr-TR" sz="2400" b="1" dirty="0" smtClean="0">
                <a:solidFill>
                  <a:srgbClr val="92D050"/>
                </a:solidFill>
                <a:latin typeface="Segoe Print" pitchFamily="2" charset="0"/>
              </a:rPr>
              <a:t>planlamada </a:t>
            </a:r>
            <a:r>
              <a:rPr lang="tr-TR" sz="2400" b="1" dirty="0">
                <a:solidFill>
                  <a:srgbClr val="92D050"/>
                </a:solidFill>
                <a:latin typeface="Segoe Print" pitchFamily="2" charset="0"/>
              </a:rPr>
              <a:t>dört temel üretim faktörü olan </a:t>
            </a:r>
            <a:r>
              <a:rPr lang="tr-TR" sz="2400" b="1" dirty="0">
                <a:solidFill>
                  <a:srgbClr val="FF66CC"/>
                </a:solidFill>
                <a:latin typeface="Segoe Print" pitchFamily="2" charset="0"/>
              </a:rPr>
              <a:t>malzeme, yöntem, makine ve işgücü planlanması </a:t>
            </a:r>
            <a:r>
              <a:rPr lang="tr-TR" sz="2400" b="1" dirty="0">
                <a:solidFill>
                  <a:srgbClr val="92D050"/>
                </a:solidFill>
                <a:latin typeface="Segoe Print" pitchFamily="2" charset="0"/>
              </a:rPr>
              <a:t>söz konusudur. </a:t>
            </a:r>
            <a:r>
              <a:rPr lang="tr-TR" sz="2400" dirty="0">
                <a:latin typeface="Segoe Print" pitchFamily="2" charset="0"/>
              </a:rPr>
              <a:t>Kapsadığı süre açısından ise, uzun, orta ve kısa dönemli üretim planları olarak üçe ayırabiliriz.</a:t>
            </a:r>
          </a:p>
          <a:p>
            <a:pPr marL="400050" lvl="1" indent="0" algn="just">
              <a:buNone/>
            </a:pPr>
            <a:endParaRPr lang="tr-TR" sz="2400" dirty="0">
              <a:latin typeface="Segoe Print"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13</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16017160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smtClean="0">
                <a:latin typeface="Segoe Print" pitchFamily="2" charset="0"/>
              </a:rPr>
              <a:t>1.2.1 Uzun Dönemli Üretim Planları </a:t>
            </a:r>
            <a:endParaRPr lang="tr-TR" sz="2400" b="1" dirty="0">
              <a:latin typeface="Segoe Print" pitchFamily="2" charset="0"/>
            </a:endParaRPr>
          </a:p>
        </p:txBody>
      </p:sp>
      <p:sp>
        <p:nvSpPr>
          <p:cNvPr id="3" name="Content Placeholder 2"/>
          <p:cNvSpPr>
            <a:spLocks noGrp="1"/>
          </p:cNvSpPr>
          <p:nvPr>
            <p:ph idx="1"/>
          </p:nvPr>
        </p:nvSpPr>
        <p:spPr/>
        <p:txBody>
          <a:bodyPr>
            <a:normAutofit/>
          </a:bodyPr>
          <a:lstStyle/>
          <a:p>
            <a:pPr marL="0" lvl="1" indent="0" algn="just">
              <a:buNone/>
            </a:pPr>
            <a:r>
              <a:rPr lang="tr-TR" sz="2400" dirty="0" smtClean="0">
                <a:latin typeface="Segoe Print" pitchFamily="2" charset="0"/>
              </a:rPr>
              <a:t>Uzun </a:t>
            </a:r>
            <a:r>
              <a:rPr lang="tr-TR" sz="2400" dirty="0">
                <a:latin typeface="Segoe Print" pitchFamily="2" charset="0"/>
              </a:rPr>
              <a:t>dönemli üretim planları iki yıl veya daha uzun bir süreyi kapsar ve tüm kendinden kısa dönemli planlara yol gösterici niteliktedir. Bu planlarda </a:t>
            </a:r>
            <a:r>
              <a:rPr lang="tr-TR" sz="2400" b="1" dirty="0">
                <a:solidFill>
                  <a:srgbClr val="CC99FF"/>
                </a:solidFill>
                <a:latin typeface="Segoe Print" pitchFamily="2" charset="0"/>
              </a:rPr>
              <a:t>üretilecek ürünler, nasıl üretilecekleri ve bunun için </a:t>
            </a:r>
            <a:r>
              <a:rPr lang="tr-TR" sz="2400" b="1" dirty="0" smtClean="0">
                <a:solidFill>
                  <a:srgbClr val="CC99FF"/>
                </a:solidFill>
                <a:latin typeface="Segoe Print" pitchFamily="2" charset="0"/>
              </a:rPr>
              <a:t>gereken </a:t>
            </a:r>
            <a:r>
              <a:rPr lang="tr-TR" sz="2400" b="1" dirty="0">
                <a:solidFill>
                  <a:srgbClr val="CC99FF"/>
                </a:solidFill>
                <a:latin typeface="Segoe Print" pitchFamily="2" charset="0"/>
              </a:rPr>
              <a:t>yatırımlara ilişkin kararlar alınır</a:t>
            </a:r>
            <a:r>
              <a:rPr lang="tr-TR" sz="2400" dirty="0">
                <a:latin typeface="Segoe Print" pitchFamily="2" charset="0"/>
              </a:rPr>
              <a:t>. Öncelikle, hangi ürünlerin veya hizmetlerin hangi dönemde üretimine geçileceğine karar verilir. </a:t>
            </a:r>
            <a:r>
              <a:rPr lang="tr-TR" sz="2400" b="1" dirty="0">
                <a:solidFill>
                  <a:srgbClr val="CC99FF"/>
                </a:solidFill>
                <a:latin typeface="Segoe Print" pitchFamily="2" charset="0"/>
              </a:rPr>
              <a:t>Uzun dönemli üretim planlarının önemli yatırım kararlarından biri de </a:t>
            </a:r>
            <a:r>
              <a:rPr lang="tr-TR" sz="2400" b="1" dirty="0">
                <a:solidFill>
                  <a:srgbClr val="66FF33"/>
                </a:solidFill>
                <a:latin typeface="Segoe Print" pitchFamily="2" charset="0"/>
              </a:rPr>
              <a:t>teknoloji seçimi</a:t>
            </a:r>
            <a:r>
              <a:rPr lang="tr-TR" sz="2400" b="1" dirty="0">
                <a:solidFill>
                  <a:srgbClr val="CC99FF"/>
                </a:solidFill>
                <a:latin typeface="Segoe Print" pitchFamily="2" charset="0"/>
              </a:rPr>
              <a:t>dir. </a:t>
            </a:r>
            <a:endParaRPr lang="tr-TR" sz="2400" b="1" dirty="0" smtClean="0">
              <a:solidFill>
                <a:srgbClr val="CC99FF"/>
              </a:solidFill>
              <a:latin typeface="Segoe Print" pitchFamily="2" charset="0"/>
            </a:endParaRPr>
          </a:p>
          <a:p>
            <a:pPr marL="0" lvl="1" indent="0" algn="just">
              <a:buNone/>
            </a:pPr>
            <a:r>
              <a:rPr lang="tr-TR" sz="2400" dirty="0"/>
              <a:t>Bu kararda, </a:t>
            </a:r>
            <a:r>
              <a:rPr lang="tr-TR" sz="2400" b="1" dirty="0">
                <a:solidFill>
                  <a:srgbClr val="FF9933"/>
                </a:solidFill>
              </a:rPr>
              <a:t>işletmenin sermaye yapısı, pazarın büyüklüğü, üretim girdilerinin tedarik kolaylığı gibi unsurlar etkili olur.</a:t>
            </a:r>
            <a:endParaRPr lang="tr-TR" sz="2400" b="1" dirty="0">
              <a:solidFill>
                <a:srgbClr val="CC99FF"/>
              </a:solidFill>
              <a:latin typeface="Segoe Print"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14</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21101632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smtClean="0">
                <a:latin typeface="Segoe Print" pitchFamily="2" charset="0"/>
              </a:rPr>
              <a:t>1.2.2 Orta Dönemli Üretim Planları</a:t>
            </a:r>
            <a:endParaRPr lang="tr-TR" sz="2400" b="1" dirty="0">
              <a:latin typeface="Segoe Print" pitchFamily="2" charset="0"/>
            </a:endParaRPr>
          </a:p>
        </p:txBody>
      </p:sp>
      <p:sp>
        <p:nvSpPr>
          <p:cNvPr id="3" name="Content Placeholder 2"/>
          <p:cNvSpPr>
            <a:spLocks noGrp="1"/>
          </p:cNvSpPr>
          <p:nvPr>
            <p:ph idx="1"/>
          </p:nvPr>
        </p:nvSpPr>
        <p:spPr/>
        <p:txBody>
          <a:bodyPr>
            <a:normAutofit/>
          </a:bodyPr>
          <a:lstStyle/>
          <a:p>
            <a:pPr marL="0" lvl="1" indent="0" algn="just">
              <a:buNone/>
            </a:pPr>
            <a:r>
              <a:rPr lang="tr-TR" sz="2400" dirty="0" smtClean="0">
                <a:latin typeface="Segoe Print" pitchFamily="2" charset="0"/>
              </a:rPr>
              <a:t>Orta </a:t>
            </a:r>
            <a:r>
              <a:rPr lang="tr-TR" sz="2400" dirty="0">
                <a:latin typeface="Segoe Print" pitchFamily="2" charset="0"/>
              </a:rPr>
              <a:t>dönemli üretim planları, gelecekteki 3 ile 18 aylık bir süre için talebin karşılanmasına yönelik üretimin miktar ve zamanlamasını belirlemeye yönelik planları kapsar. Bu planlarda genellikle temel </a:t>
            </a:r>
            <a:r>
              <a:rPr lang="tr-TR" sz="2400" b="1" dirty="0">
                <a:solidFill>
                  <a:srgbClr val="00FF99"/>
                </a:solidFill>
                <a:latin typeface="Segoe Print" pitchFamily="2" charset="0"/>
              </a:rPr>
              <a:t>amaç planlama süreci boyunca toplam maliyeti minimize etmektir</a:t>
            </a:r>
            <a:r>
              <a:rPr lang="tr-TR" sz="2400" dirty="0">
                <a:solidFill>
                  <a:srgbClr val="996633"/>
                </a:solidFill>
                <a:latin typeface="Segoe Print" pitchFamily="2" charset="0"/>
              </a:rPr>
              <a:t>. </a:t>
            </a:r>
            <a:r>
              <a:rPr lang="tr-TR" sz="2400" b="1" dirty="0">
                <a:solidFill>
                  <a:srgbClr val="996633"/>
                </a:solidFill>
                <a:latin typeface="Segoe Print" pitchFamily="2" charset="0"/>
              </a:rPr>
              <a:t>Orta dönemli üretim planlamada üretim planlamacı, </a:t>
            </a:r>
            <a:r>
              <a:rPr lang="tr-TR" sz="2400" b="1" dirty="0">
                <a:solidFill>
                  <a:srgbClr val="FFFF00"/>
                </a:solidFill>
                <a:latin typeface="Segoe Print" pitchFamily="2" charset="0"/>
              </a:rPr>
              <a:t>normal mesai ve fazla mesai üretim miktarları,  işgücü seviyesi, stok miktarı, fason üretim </a:t>
            </a:r>
            <a:r>
              <a:rPr lang="tr-TR" sz="2400" b="1" dirty="0">
                <a:solidFill>
                  <a:srgbClr val="996633"/>
                </a:solidFill>
                <a:latin typeface="Segoe Print" pitchFamily="2" charset="0"/>
              </a:rPr>
              <a:t>gibi üretim kaynaklarını düzenleyerek tahmin edilen talebi en düşük toplam maliyetle karşılayabilmeyi </a:t>
            </a:r>
            <a:r>
              <a:rPr lang="tr-TR" sz="2400" b="1" dirty="0" smtClean="0">
                <a:solidFill>
                  <a:srgbClr val="996633"/>
                </a:solidFill>
                <a:latin typeface="Segoe Print" pitchFamily="2" charset="0"/>
              </a:rPr>
              <a:t>hedeflemektedir.</a:t>
            </a:r>
            <a:endParaRPr lang="tr-TR" sz="2400" b="1" dirty="0">
              <a:solidFill>
                <a:srgbClr val="996633"/>
              </a:solidFill>
              <a:latin typeface="Segoe Print" pitchFamily="2" charset="0"/>
            </a:endParaRPr>
          </a:p>
          <a:p>
            <a:pPr marL="400050" lvl="1" indent="0" algn="just">
              <a:buNone/>
            </a:pPr>
            <a:endParaRPr lang="tr-TR" sz="2400" b="1" dirty="0">
              <a:solidFill>
                <a:srgbClr val="996633"/>
              </a:solidFill>
              <a:latin typeface="Segoe Print"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15</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7555723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smtClean="0">
                <a:latin typeface="Segoe Print" pitchFamily="2" charset="0"/>
              </a:rPr>
              <a:t>1.2.3 Kısa Dönemli Üretim Planları</a:t>
            </a:r>
            <a:endParaRPr lang="tr-TR" sz="2400" b="1" dirty="0">
              <a:latin typeface="Segoe Print" pitchFamily="2" charset="0"/>
            </a:endParaRPr>
          </a:p>
        </p:txBody>
      </p:sp>
      <p:sp>
        <p:nvSpPr>
          <p:cNvPr id="3" name="Content Placeholder 2"/>
          <p:cNvSpPr>
            <a:spLocks noGrp="1"/>
          </p:cNvSpPr>
          <p:nvPr>
            <p:ph idx="1"/>
          </p:nvPr>
        </p:nvSpPr>
        <p:spPr/>
        <p:txBody>
          <a:bodyPr>
            <a:normAutofit fontScale="92500" lnSpcReduction="10000"/>
          </a:bodyPr>
          <a:lstStyle/>
          <a:p>
            <a:pPr marL="0" lvl="1" indent="0" algn="just">
              <a:buNone/>
            </a:pPr>
            <a:r>
              <a:rPr lang="tr-TR" sz="2400" dirty="0" smtClean="0">
                <a:latin typeface="Segoe Print" pitchFamily="2" charset="0"/>
              </a:rPr>
              <a:t>Kullanıma </a:t>
            </a:r>
            <a:r>
              <a:rPr lang="tr-TR" sz="2400" dirty="0">
                <a:latin typeface="Segoe Print" pitchFamily="2" charset="0"/>
              </a:rPr>
              <a:t>sunulacak </a:t>
            </a:r>
            <a:r>
              <a:rPr lang="tr-TR" sz="2400" dirty="0">
                <a:solidFill>
                  <a:srgbClr val="66CCFF"/>
                </a:solidFill>
                <a:latin typeface="Segoe Print" pitchFamily="2" charset="0"/>
              </a:rPr>
              <a:t>kaynakların Orta Dönemli Planlarla belirlenen miktarlarının</a:t>
            </a:r>
            <a:r>
              <a:rPr lang="tr-TR" sz="2400" dirty="0">
                <a:latin typeface="Segoe Print" pitchFamily="2" charset="0"/>
              </a:rPr>
              <a:t>, Kısa Dönemli Üretim Planları ile diğer bir deyişle Üretim Programları ile </a:t>
            </a:r>
            <a:r>
              <a:rPr lang="tr-TR" sz="2400" b="1" dirty="0">
                <a:solidFill>
                  <a:srgbClr val="66CCFF"/>
                </a:solidFill>
                <a:latin typeface="Segoe Print" pitchFamily="2" charset="0"/>
              </a:rPr>
              <a:t>ihtiyaca uygun olarak dağılımları yapılır</a:t>
            </a:r>
            <a:r>
              <a:rPr lang="tr-TR" sz="2400" dirty="0">
                <a:latin typeface="Segoe Print" pitchFamily="2" charset="0"/>
              </a:rPr>
              <a:t>. Üretim Programlarında makine, teçhizat, işgücü ve alan gibi eldeki kaynakların veya kullanılabilir kapasitenin işlere, siparişlere veya </a:t>
            </a:r>
            <a:r>
              <a:rPr lang="tr-TR" sz="2400" dirty="0" smtClean="0">
                <a:latin typeface="Segoe Print" pitchFamily="2" charset="0"/>
              </a:rPr>
              <a:t>müşterilere </a:t>
            </a:r>
            <a:r>
              <a:rPr lang="tr-TR" sz="2400" dirty="0">
                <a:latin typeface="Segoe Print" pitchFamily="2" charset="0"/>
              </a:rPr>
              <a:t>tahsis edilmeleri sağlanır. </a:t>
            </a:r>
            <a:r>
              <a:rPr lang="tr-TR" sz="2400" b="1" dirty="0">
                <a:solidFill>
                  <a:srgbClr val="66CCFF"/>
                </a:solidFill>
                <a:latin typeface="Segoe Print" pitchFamily="2" charset="0"/>
              </a:rPr>
              <a:t>Hangi işin, ne zaman, kim tarafından ve hangi makinelerde yapılacağı bu programlar üzerinde </a:t>
            </a:r>
            <a:r>
              <a:rPr lang="tr-TR" sz="2400" b="1" dirty="0" smtClean="0">
                <a:solidFill>
                  <a:srgbClr val="66CCFF"/>
                </a:solidFill>
                <a:latin typeface="Segoe Print" pitchFamily="2" charset="0"/>
              </a:rPr>
              <a:t>gösterilir</a:t>
            </a:r>
            <a:r>
              <a:rPr lang="tr-TR" sz="2400" b="1" dirty="0" smtClean="0">
                <a:solidFill>
                  <a:srgbClr val="00FF99"/>
                </a:solidFill>
                <a:latin typeface="Segoe Print" pitchFamily="2" charset="0"/>
              </a:rPr>
              <a:t>. </a:t>
            </a:r>
            <a:r>
              <a:rPr lang="tr-TR" sz="2400" b="1" dirty="0">
                <a:solidFill>
                  <a:srgbClr val="00FF99"/>
                </a:solidFill>
                <a:latin typeface="Segoe Print" pitchFamily="2" charset="0"/>
              </a:rPr>
              <a:t>Üretim programları yapılırken 4 temel ölçüt dikkate </a:t>
            </a:r>
            <a:r>
              <a:rPr lang="tr-TR" sz="2400" b="1" dirty="0" smtClean="0">
                <a:solidFill>
                  <a:srgbClr val="00FF99"/>
                </a:solidFill>
                <a:latin typeface="Segoe Print" pitchFamily="2" charset="0"/>
              </a:rPr>
              <a:t>alınabilir: </a:t>
            </a:r>
            <a:r>
              <a:rPr lang="tr-TR" sz="2400" b="1" dirty="0">
                <a:solidFill>
                  <a:srgbClr val="00FF99"/>
                </a:solidFill>
                <a:latin typeface="Segoe Print" pitchFamily="2" charset="0"/>
              </a:rPr>
              <a:t>Bunlar, </a:t>
            </a:r>
            <a:r>
              <a:rPr lang="tr-TR" sz="2400" b="1" dirty="0">
                <a:solidFill>
                  <a:srgbClr val="FF66CC"/>
                </a:solidFill>
                <a:latin typeface="Segoe Print" pitchFamily="2" charset="0"/>
              </a:rPr>
              <a:t>üretim süresinin minimize edilmesi, kullanım oranının maksimize edilmesi, müşteri bekleme zamanlarının minimize edilmesi ve yarı mamul stok miktarının minimize edilmesi </a:t>
            </a:r>
            <a:r>
              <a:rPr lang="tr-TR" sz="2400" b="1" dirty="0">
                <a:solidFill>
                  <a:srgbClr val="00FF99"/>
                </a:solidFill>
                <a:latin typeface="Segoe Print" pitchFamily="2" charset="0"/>
              </a:rPr>
              <a:t>olarak </a:t>
            </a:r>
            <a:r>
              <a:rPr lang="tr-TR" sz="2400" b="1" dirty="0" smtClean="0">
                <a:solidFill>
                  <a:srgbClr val="00FF99"/>
                </a:solidFill>
                <a:latin typeface="Segoe Print" pitchFamily="2" charset="0"/>
              </a:rPr>
              <a:t>sayılabilir. </a:t>
            </a:r>
            <a:endParaRPr lang="tr-TR" sz="2400" b="1" dirty="0">
              <a:solidFill>
                <a:srgbClr val="00FF99"/>
              </a:solidFill>
              <a:latin typeface="Segoe Print" pitchFamily="2" charset="0"/>
            </a:endParaRPr>
          </a:p>
          <a:p>
            <a:pPr marL="400050" lvl="1" indent="0" algn="just">
              <a:buNone/>
            </a:pPr>
            <a:endParaRPr lang="tr-TR" sz="2400" dirty="0">
              <a:latin typeface="Segoe Print"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16</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25025517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a:latin typeface="Segoe Print" pitchFamily="2" charset="0"/>
              </a:rPr>
              <a:t>1.3 Üretim Yönetiminde Teknoloji Seçimi</a:t>
            </a:r>
            <a:endParaRPr lang="tr-TR" sz="2400" dirty="0">
              <a:latin typeface="Segoe Print" pitchFamily="2" charset="0"/>
            </a:endParaRPr>
          </a:p>
        </p:txBody>
      </p:sp>
      <p:sp>
        <p:nvSpPr>
          <p:cNvPr id="3" name="Content Placeholder 2"/>
          <p:cNvSpPr>
            <a:spLocks noGrp="1"/>
          </p:cNvSpPr>
          <p:nvPr>
            <p:ph idx="1"/>
          </p:nvPr>
        </p:nvSpPr>
        <p:spPr>
          <a:xfrm>
            <a:off x="457200" y="1052736"/>
            <a:ext cx="8229600" cy="4713391"/>
          </a:xfrm>
        </p:spPr>
        <p:txBody>
          <a:bodyPr>
            <a:normAutofit lnSpcReduction="10000"/>
          </a:bodyPr>
          <a:lstStyle/>
          <a:p>
            <a:pPr marL="0" lvl="1" indent="0" algn="just">
              <a:buNone/>
            </a:pPr>
            <a:r>
              <a:rPr lang="tr-TR" sz="2400" dirty="0" smtClean="0">
                <a:latin typeface="Segoe Print" pitchFamily="2" charset="0"/>
              </a:rPr>
              <a:t>Mal </a:t>
            </a:r>
            <a:r>
              <a:rPr lang="tr-TR" sz="2400" dirty="0">
                <a:latin typeface="Segoe Print" pitchFamily="2" charset="0"/>
              </a:rPr>
              <a:t>veya hizmet üretiminde kullanılan teknolojinin tipi ve </a:t>
            </a:r>
            <a:r>
              <a:rPr lang="tr-TR" sz="2400" dirty="0" smtClean="0">
                <a:latin typeface="Segoe Print" pitchFamily="2" charset="0"/>
              </a:rPr>
              <a:t>düzeyi; </a:t>
            </a:r>
            <a:r>
              <a:rPr lang="tr-TR" sz="2400" dirty="0">
                <a:latin typeface="Segoe Print" pitchFamily="2" charset="0"/>
              </a:rPr>
              <a:t>mamul çeşidi, üretim hacmi ve mamul ömrünün bulunduğu aşamadan etkilenir. Eğer </a:t>
            </a:r>
            <a:r>
              <a:rPr lang="tr-TR" sz="2400" b="1" dirty="0">
                <a:solidFill>
                  <a:srgbClr val="FF66CC"/>
                </a:solidFill>
                <a:latin typeface="Segoe Print" pitchFamily="2" charset="0"/>
              </a:rPr>
              <a:t>üretim hacmi yüksek ve </a:t>
            </a:r>
            <a:r>
              <a:rPr lang="tr-TR" sz="2400" b="1" dirty="0" smtClean="0">
                <a:solidFill>
                  <a:srgbClr val="FF66CC"/>
                </a:solidFill>
                <a:latin typeface="Segoe Print" pitchFamily="2" charset="0"/>
              </a:rPr>
              <a:t>çeşit </a:t>
            </a:r>
            <a:r>
              <a:rPr lang="tr-TR" sz="2400" b="1" dirty="0">
                <a:solidFill>
                  <a:srgbClr val="FF66CC"/>
                </a:solidFill>
                <a:latin typeface="Segoe Print" pitchFamily="2" charset="0"/>
              </a:rPr>
              <a:t>az ise özel amaçlara göre dizayn edilen otomatik transfer tezgâhları kullanılır.</a:t>
            </a:r>
            <a:r>
              <a:rPr lang="tr-TR" sz="2400" dirty="0">
                <a:latin typeface="Segoe Print" pitchFamily="2" charset="0"/>
              </a:rPr>
              <a:t> </a:t>
            </a:r>
            <a:r>
              <a:rPr lang="tr-TR" sz="2400" b="1" dirty="0">
                <a:solidFill>
                  <a:srgbClr val="FF66CC"/>
                </a:solidFill>
                <a:latin typeface="Segoe Print" pitchFamily="2" charset="0"/>
              </a:rPr>
              <a:t>Bu </a:t>
            </a:r>
            <a:r>
              <a:rPr lang="tr-TR" sz="2400" b="1" dirty="0" smtClean="0">
                <a:solidFill>
                  <a:srgbClr val="FF66CC"/>
                </a:solidFill>
                <a:latin typeface="Segoe Print" pitchFamily="2" charset="0"/>
              </a:rPr>
              <a:t>sistemlerde </a:t>
            </a:r>
            <a:r>
              <a:rPr lang="tr-TR" sz="2400" b="1" dirty="0">
                <a:solidFill>
                  <a:srgbClr val="FF66CC"/>
                </a:solidFill>
                <a:latin typeface="Segoe Print" pitchFamily="2" charset="0"/>
              </a:rPr>
              <a:t>otomasyon derecesi en yüksek </a:t>
            </a:r>
            <a:r>
              <a:rPr lang="tr-TR" sz="2400" b="1" dirty="0" smtClean="0">
                <a:solidFill>
                  <a:srgbClr val="FF66CC"/>
                </a:solidFill>
                <a:latin typeface="Segoe Print" pitchFamily="2" charset="0"/>
              </a:rPr>
              <a:t>düzeydedir</a:t>
            </a:r>
            <a:r>
              <a:rPr lang="tr-TR" sz="2400" dirty="0">
                <a:latin typeface="Segoe Print" pitchFamily="2" charset="0"/>
              </a:rPr>
              <a:t>.</a:t>
            </a:r>
            <a:r>
              <a:rPr lang="tr-TR" sz="2400" dirty="0" smtClean="0">
                <a:latin typeface="Segoe Print" pitchFamily="2" charset="0"/>
              </a:rPr>
              <a:t> </a:t>
            </a:r>
            <a:r>
              <a:rPr lang="tr-TR" sz="2400" b="1" dirty="0">
                <a:solidFill>
                  <a:srgbClr val="FF6600"/>
                </a:solidFill>
                <a:latin typeface="Segoe Print" pitchFamily="2" charset="0"/>
              </a:rPr>
              <a:t>Ç</a:t>
            </a:r>
            <a:r>
              <a:rPr lang="tr-TR" sz="2400" b="1" dirty="0" smtClean="0">
                <a:solidFill>
                  <a:srgbClr val="FF6600"/>
                </a:solidFill>
                <a:latin typeface="Segoe Print" pitchFamily="2" charset="0"/>
              </a:rPr>
              <a:t>ok </a:t>
            </a:r>
            <a:r>
              <a:rPr lang="tr-TR" sz="2400" b="1" dirty="0">
                <a:solidFill>
                  <a:srgbClr val="FF6600"/>
                </a:solidFill>
                <a:latin typeface="Segoe Print" pitchFamily="2" charset="0"/>
              </a:rPr>
              <a:t>çeşitli mamulün az sayılarda üretilmesi halinde genel amaçlı üniversal tezgâhlar kullanılır. </a:t>
            </a:r>
            <a:r>
              <a:rPr lang="tr-TR" sz="2400" b="1" dirty="0">
                <a:solidFill>
                  <a:srgbClr val="00B050"/>
                </a:solidFill>
                <a:latin typeface="Segoe Print" pitchFamily="2" charset="0"/>
              </a:rPr>
              <a:t>İki ucun arasındaki durumlarda esnek imalât sistemleri adı verilen mamul </a:t>
            </a:r>
            <a:r>
              <a:rPr lang="tr-TR" sz="2400" b="1" dirty="0" smtClean="0">
                <a:solidFill>
                  <a:srgbClr val="00B050"/>
                </a:solidFill>
                <a:latin typeface="Segoe Print" pitchFamily="2" charset="0"/>
              </a:rPr>
              <a:t>hatları </a:t>
            </a:r>
            <a:r>
              <a:rPr lang="tr-TR" sz="2400" b="1" dirty="0">
                <a:solidFill>
                  <a:srgbClr val="00B050"/>
                </a:solidFill>
                <a:latin typeface="Segoe Print" pitchFamily="2" charset="0"/>
              </a:rPr>
              <a:t>teknolojisi tercih edilir.</a:t>
            </a:r>
            <a:r>
              <a:rPr lang="tr-TR" sz="2400" dirty="0">
                <a:latin typeface="Segoe Print" pitchFamily="2" charset="0"/>
              </a:rPr>
              <a:t> Bunlarda tezgâhlar özel olmakla beraber bazı değişiklik ve </a:t>
            </a:r>
            <a:r>
              <a:rPr lang="tr-TR" sz="2400" dirty="0" smtClean="0">
                <a:latin typeface="Segoe Print" pitchFamily="2" charset="0"/>
              </a:rPr>
              <a:t>eklerle </a:t>
            </a:r>
            <a:r>
              <a:rPr lang="tr-TR" sz="2400" dirty="0">
                <a:latin typeface="Segoe Print" pitchFamily="2" charset="0"/>
              </a:rPr>
              <a:t>diğer mamulleri üretecek hale dönüşebilirler. </a:t>
            </a:r>
          </a:p>
        </p:txBody>
      </p:sp>
      <p:sp>
        <p:nvSpPr>
          <p:cNvPr id="4" name="Slide Number Placeholder 3"/>
          <p:cNvSpPr>
            <a:spLocks noGrp="1"/>
          </p:cNvSpPr>
          <p:nvPr>
            <p:ph type="sldNum" sz="quarter" idx="12"/>
          </p:nvPr>
        </p:nvSpPr>
        <p:spPr/>
        <p:txBody>
          <a:bodyPr/>
          <a:lstStyle/>
          <a:p>
            <a:fld id="{F1E1AE0F-C1A6-4B18-A7C1-7AA1861F7516}" type="slidenum">
              <a:rPr lang="tr-TR" smtClean="0"/>
              <a:pPr/>
              <a:t>17</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1424648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a:latin typeface="Segoe Print" pitchFamily="2" charset="0"/>
              </a:rPr>
              <a:t>1.3 Üretim Yönetiminde Teknoloji Seçimi</a:t>
            </a:r>
            <a:endParaRPr lang="tr-TR" sz="2400" dirty="0">
              <a:latin typeface="Segoe Print" pitchFamily="2" charset="0"/>
            </a:endParaRPr>
          </a:p>
        </p:txBody>
      </p:sp>
      <p:sp>
        <p:nvSpPr>
          <p:cNvPr id="3" name="Content Placeholder 2"/>
          <p:cNvSpPr>
            <a:spLocks noGrp="1"/>
          </p:cNvSpPr>
          <p:nvPr>
            <p:ph idx="1"/>
          </p:nvPr>
        </p:nvSpPr>
        <p:spPr>
          <a:xfrm>
            <a:off x="457200" y="1124744"/>
            <a:ext cx="8229600" cy="4713391"/>
          </a:xfrm>
        </p:spPr>
        <p:txBody>
          <a:bodyPr>
            <a:normAutofit/>
          </a:bodyPr>
          <a:lstStyle/>
          <a:p>
            <a:pPr marL="0" lvl="1" indent="0" algn="just">
              <a:buNone/>
            </a:pPr>
            <a:r>
              <a:rPr lang="tr-TR" sz="2400" dirty="0" smtClean="0">
                <a:latin typeface="Segoe Print" pitchFamily="2" charset="0"/>
              </a:rPr>
              <a:t>Bir </a:t>
            </a:r>
            <a:r>
              <a:rPr lang="tr-TR" sz="2400" dirty="0">
                <a:latin typeface="Segoe Print" pitchFamily="2" charset="0"/>
              </a:rPr>
              <a:t>mamulün ömrü boyunca aynı proses teknolojisi ile üretilmesi pek az rastlanan bir olaydır. </a:t>
            </a:r>
            <a:r>
              <a:rPr lang="tr-TR" sz="2400" b="1" dirty="0">
                <a:solidFill>
                  <a:srgbClr val="00B050"/>
                </a:solidFill>
                <a:latin typeface="Segoe Print" pitchFamily="2" charset="0"/>
              </a:rPr>
              <a:t>Talep ve rekabetteki değişmeler üreticiyi sürekli olarak proses teknolojisini </a:t>
            </a:r>
            <a:r>
              <a:rPr lang="tr-TR" sz="2400" b="1" dirty="0" smtClean="0">
                <a:solidFill>
                  <a:srgbClr val="00B050"/>
                </a:solidFill>
                <a:latin typeface="Segoe Print" pitchFamily="2" charset="0"/>
              </a:rPr>
              <a:t>değiştirmeye </a:t>
            </a:r>
            <a:r>
              <a:rPr lang="tr-TR" sz="2400" b="1" dirty="0">
                <a:solidFill>
                  <a:srgbClr val="00B050"/>
                </a:solidFill>
                <a:latin typeface="Segoe Print" pitchFamily="2" charset="0"/>
              </a:rPr>
              <a:t>veya geliştirmeye zorlar</a:t>
            </a:r>
            <a:r>
              <a:rPr lang="tr-TR" sz="2400" dirty="0">
                <a:latin typeface="Segoe Print" pitchFamily="2" charset="0"/>
              </a:rPr>
              <a:t>. Ani ve büyük teknolojik sıçramalar dışında, mamulün ömrü boyunca proses değişmeleri genellikle belirli bir yol izler. Buna göre; </a:t>
            </a:r>
            <a:r>
              <a:rPr lang="tr-TR" sz="2400" dirty="0">
                <a:solidFill>
                  <a:srgbClr val="FF9999"/>
                </a:solidFill>
                <a:latin typeface="Segoe Print" pitchFamily="2" charset="0"/>
              </a:rPr>
              <a:t>mamulün </a:t>
            </a:r>
            <a:r>
              <a:rPr lang="tr-TR" sz="2400" dirty="0" smtClean="0">
                <a:solidFill>
                  <a:srgbClr val="FF9999"/>
                </a:solidFill>
                <a:latin typeface="Segoe Print" pitchFamily="2" charset="0"/>
              </a:rPr>
              <a:t>çocukluk </a:t>
            </a:r>
            <a:r>
              <a:rPr lang="tr-TR" sz="2400" dirty="0">
                <a:solidFill>
                  <a:srgbClr val="FF9999"/>
                </a:solidFill>
                <a:latin typeface="Segoe Print" pitchFamily="2" charset="0"/>
              </a:rPr>
              <a:t>ve gençlik yıllarında </a:t>
            </a:r>
            <a:r>
              <a:rPr lang="tr-TR" sz="2400" b="1" dirty="0">
                <a:solidFill>
                  <a:srgbClr val="FF9999"/>
                </a:solidFill>
                <a:latin typeface="Segoe Print" pitchFamily="2" charset="0"/>
              </a:rPr>
              <a:t>atölye </a:t>
            </a:r>
            <a:r>
              <a:rPr lang="tr-TR" sz="2400" b="1" dirty="0" smtClean="0">
                <a:solidFill>
                  <a:srgbClr val="FF9999"/>
                </a:solidFill>
                <a:latin typeface="Segoe Print" pitchFamily="2" charset="0"/>
              </a:rPr>
              <a:t>imalâtını </a:t>
            </a:r>
            <a:r>
              <a:rPr lang="tr-TR" sz="2400" b="1" dirty="0">
                <a:solidFill>
                  <a:srgbClr val="FF9999"/>
                </a:solidFill>
                <a:latin typeface="Segoe Print" pitchFamily="2" charset="0"/>
              </a:rPr>
              <a:t>parti imalâtı </a:t>
            </a:r>
            <a:r>
              <a:rPr lang="tr-TR" sz="2400" dirty="0">
                <a:solidFill>
                  <a:srgbClr val="FF9999"/>
                </a:solidFill>
                <a:latin typeface="Segoe Print" pitchFamily="2" charset="0"/>
              </a:rPr>
              <a:t>izler. Olgunluk çağında ise </a:t>
            </a:r>
            <a:r>
              <a:rPr lang="tr-TR" sz="2400" dirty="0" smtClean="0">
                <a:solidFill>
                  <a:srgbClr val="FF9999"/>
                </a:solidFill>
                <a:latin typeface="Segoe Print" pitchFamily="2" charset="0"/>
              </a:rPr>
              <a:t>sırası </a:t>
            </a:r>
            <a:r>
              <a:rPr lang="tr-TR" sz="2400" dirty="0">
                <a:solidFill>
                  <a:srgbClr val="FF9999"/>
                </a:solidFill>
                <a:latin typeface="Segoe Print" pitchFamily="2" charset="0"/>
              </a:rPr>
              <a:t>ile </a:t>
            </a:r>
            <a:r>
              <a:rPr lang="tr-TR" sz="2400" b="1" dirty="0">
                <a:solidFill>
                  <a:srgbClr val="FF9999"/>
                </a:solidFill>
                <a:latin typeface="Segoe Print" pitchFamily="2" charset="0"/>
              </a:rPr>
              <a:t>imalât hattı ve sürekli imalât tiplerine uyan teknolojiler </a:t>
            </a:r>
            <a:r>
              <a:rPr lang="tr-TR" sz="2400" dirty="0">
                <a:solidFill>
                  <a:srgbClr val="FF9999"/>
                </a:solidFill>
                <a:latin typeface="Segoe Print" pitchFamily="2" charset="0"/>
              </a:rPr>
              <a:t>tercih </a:t>
            </a:r>
            <a:r>
              <a:rPr lang="tr-TR" sz="2400" dirty="0" smtClean="0">
                <a:solidFill>
                  <a:srgbClr val="FF9999"/>
                </a:solidFill>
                <a:latin typeface="Segoe Print" pitchFamily="2" charset="0"/>
              </a:rPr>
              <a:t>edilir.</a:t>
            </a:r>
            <a:endParaRPr lang="tr-TR" sz="2400" dirty="0">
              <a:solidFill>
                <a:srgbClr val="FF9999"/>
              </a:solidFill>
              <a:latin typeface="Segoe Print" pitchFamily="2" charset="0"/>
            </a:endParaRPr>
          </a:p>
          <a:p>
            <a:pPr marL="400050" lvl="1" indent="0" algn="just">
              <a:buNone/>
            </a:pPr>
            <a:endParaRPr lang="tr-TR" sz="2400" dirty="0">
              <a:solidFill>
                <a:srgbClr val="FF9999"/>
              </a:solidFill>
              <a:latin typeface="Segoe Print"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18</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9506153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smtClean="0">
                <a:latin typeface="Segoe Print" pitchFamily="2" charset="0"/>
              </a:rPr>
              <a:t>1.4 İş Yeri Düzenleme</a:t>
            </a:r>
            <a:endParaRPr lang="tr-TR" sz="2400" b="1" dirty="0">
              <a:latin typeface="Segoe Print" pitchFamily="2" charset="0"/>
            </a:endParaRPr>
          </a:p>
        </p:txBody>
      </p:sp>
      <p:sp>
        <p:nvSpPr>
          <p:cNvPr id="3" name="Content Placeholder 2"/>
          <p:cNvSpPr>
            <a:spLocks noGrp="1"/>
          </p:cNvSpPr>
          <p:nvPr>
            <p:ph idx="1"/>
          </p:nvPr>
        </p:nvSpPr>
        <p:spPr>
          <a:xfrm>
            <a:off x="457200" y="1196752"/>
            <a:ext cx="8229600" cy="4713391"/>
          </a:xfrm>
        </p:spPr>
        <p:txBody>
          <a:bodyPr>
            <a:normAutofit/>
          </a:bodyPr>
          <a:lstStyle/>
          <a:p>
            <a:pPr marL="0" lvl="1" indent="0" algn="just">
              <a:buNone/>
            </a:pPr>
            <a:r>
              <a:rPr lang="tr-TR" sz="2400" dirty="0" smtClean="0">
                <a:latin typeface="Segoe Print" pitchFamily="2" charset="0"/>
              </a:rPr>
              <a:t>Bir </a:t>
            </a:r>
            <a:r>
              <a:rPr lang="tr-TR" sz="2400" b="1" dirty="0">
                <a:solidFill>
                  <a:srgbClr val="00FF99"/>
                </a:solidFill>
                <a:latin typeface="Segoe Print" pitchFamily="2" charset="0"/>
              </a:rPr>
              <a:t>işyerinde verimliliğin ve kalitenin arttırılması, buna karşın üretim maliyetlerinin düşürülmesi amacına yönelik olarak </a:t>
            </a:r>
            <a:r>
              <a:rPr lang="tr-TR" sz="2400" b="1" dirty="0">
                <a:solidFill>
                  <a:srgbClr val="FF9966"/>
                </a:solidFill>
                <a:latin typeface="Segoe Print" pitchFamily="2" charset="0"/>
              </a:rPr>
              <a:t>iş ve işyeri </a:t>
            </a:r>
            <a:r>
              <a:rPr lang="tr-TR" sz="2400" b="1" dirty="0" smtClean="0">
                <a:solidFill>
                  <a:srgbClr val="FF9966"/>
                </a:solidFill>
                <a:latin typeface="Segoe Print" pitchFamily="2" charset="0"/>
              </a:rPr>
              <a:t>düzenlemeleri </a:t>
            </a:r>
            <a:r>
              <a:rPr lang="tr-TR" sz="2400" b="1" dirty="0">
                <a:solidFill>
                  <a:srgbClr val="FF9966"/>
                </a:solidFill>
                <a:latin typeface="Segoe Print" pitchFamily="2" charset="0"/>
              </a:rPr>
              <a:t>yapılır</a:t>
            </a:r>
            <a:r>
              <a:rPr lang="tr-TR" sz="2400" dirty="0">
                <a:solidFill>
                  <a:srgbClr val="FF9966"/>
                </a:solidFill>
                <a:latin typeface="Segoe Print" pitchFamily="2" charset="0"/>
              </a:rPr>
              <a:t>. </a:t>
            </a:r>
            <a:r>
              <a:rPr lang="tr-TR" sz="2400" b="1" dirty="0">
                <a:solidFill>
                  <a:srgbClr val="FF9966"/>
                </a:solidFill>
                <a:latin typeface="Segoe Print" pitchFamily="2" charset="0"/>
              </a:rPr>
              <a:t>İşyeri düzenlemesi, sistem içindeki tüm elemanların (makine, ofis, teçhizat, depo, dinlenme mekânları gibi) yerleşim planlarının </a:t>
            </a:r>
            <a:r>
              <a:rPr lang="tr-TR" sz="2400" b="1" dirty="0" smtClean="0">
                <a:solidFill>
                  <a:srgbClr val="FF9966"/>
                </a:solidFill>
                <a:latin typeface="Segoe Print" pitchFamily="2" charset="0"/>
              </a:rPr>
              <a:t>yapılmasını kapsar.</a:t>
            </a:r>
            <a:r>
              <a:rPr lang="tr-TR" sz="2400" dirty="0" smtClean="0">
                <a:latin typeface="Segoe Print" pitchFamily="2" charset="0"/>
              </a:rPr>
              <a:t> </a:t>
            </a:r>
          </a:p>
          <a:p>
            <a:pPr marL="0" lvl="1" indent="0" algn="just">
              <a:buNone/>
            </a:pPr>
            <a:endParaRPr lang="tr-TR" sz="2400" dirty="0"/>
          </a:p>
          <a:p>
            <a:pPr marL="0" lvl="1" indent="0" algn="just">
              <a:buNone/>
            </a:pPr>
            <a:r>
              <a:rPr lang="tr-TR" sz="2400" dirty="0" smtClean="0">
                <a:latin typeface="Segoe Print" pitchFamily="2" charset="0"/>
              </a:rPr>
              <a:t>İşyeri </a:t>
            </a:r>
            <a:r>
              <a:rPr lang="tr-TR" sz="2400" dirty="0">
                <a:latin typeface="Segoe Print" pitchFamily="2" charset="0"/>
              </a:rPr>
              <a:t>düzenlemede ana amaç, işletme içinde üretime yönelik faaliyetlerde yer alan </a:t>
            </a:r>
            <a:r>
              <a:rPr lang="tr-TR" sz="2400" b="1" dirty="0">
                <a:solidFill>
                  <a:srgbClr val="00CC66"/>
                </a:solidFill>
                <a:latin typeface="Segoe Print" pitchFamily="2" charset="0"/>
              </a:rPr>
              <a:t>canlı ve cansız </a:t>
            </a:r>
            <a:r>
              <a:rPr lang="tr-TR" sz="2400" b="1" dirty="0">
                <a:solidFill>
                  <a:srgbClr val="FF9999"/>
                </a:solidFill>
                <a:latin typeface="Segoe Print" pitchFamily="2" charset="0"/>
              </a:rPr>
              <a:t>varlıkların tümünün hareket miktarlarını minimum düzeye indirmektir.</a:t>
            </a:r>
          </a:p>
          <a:p>
            <a:pPr marL="400050" lvl="1" indent="0" algn="just">
              <a:buNone/>
            </a:pPr>
            <a:endParaRPr lang="tr-TR" sz="2400" b="1" dirty="0">
              <a:solidFill>
                <a:srgbClr val="FF9999"/>
              </a:solidFill>
              <a:latin typeface="Segoe Print"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19</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39952749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4713391"/>
          </a:xfrm>
        </p:spPr>
        <p:txBody>
          <a:bodyPr>
            <a:noAutofit/>
          </a:bodyPr>
          <a:lstStyle/>
          <a:p>
            <a:pPr marL="457200" lvl="1" indent="0">
              <a:buNone/>
            </a:pPr>
            <a:r>
              <a:rPr lang="tr-TR" sz="2400" b="1" dirty="0" smtClean="0"/>
              <a:t>1.6. Stok </a:t>
            </a:r>
            <a:r>
              <a:rPr lang="tr-TR" sz="2400" b="1" dirty="0"/>
              <a:t>Yönetimi </a:t>
            </a:r>
          </a:p>
          <a:p>
            <a:pPr marL="914400" lvl="2" indent="0">
              <a:buNone/>
            </a:pPr>
            <a:r>
              <a:rPr lang="tr-TR" b="1" dirty="0" smtClean="0"/>
              <a:t>1.6.1. Stokların </a:t>
            </a:r>
            <a:r>
              <a:rPr lang="tr-TR" b="1" dirty="0"/>
              <a:t>Sınıflandırılması </a:t>
            </a:r>
          </a:p>
          <a:p>
            <a:pPr marL="914400" lvl="2" indent="0">
              <a:buNone/>
            </a:pPr>
            <a:r>
              <a:rPr lang="tr-TR" b="1" dirty="0" smtClean="0"/>
              <a:t>1.6.2. Stok Kontrol Sistemleri</a:t>
            </a:r>
          </a:p>
          <a:p>
            <a:pPr marL="914400" lvl="2" indent="0">
              <a:buNone/>
            </a:pPr>
            <a:r>
              <a:rPr lang="tr-TR" b="1" dirty="0" smtClean="0"/>
              <a:t>1.6.4.  Stok </a:t>
            </a:r>
            <a:r>
              <a:rPr lang="tr-TR" b="1" dirty="0"/>
              <a:t>Kontrolünde JIT Prensibi </a:t>
            </a:r>
          </a:p>
          <a:p>
            <a:pPr marL="0" indent="0">
              <a:buNone/>
            </a:pPr>
            <a:endParaRPr lang="tr-TR" sz="2400" b="1" dirty="0"/>
          </a:p>
          <a:p>
            <a:pPr marL="0" indent="0">
              <a:buNone/>
            </a:pPr>
            <a:r>
              <a:rPr lang="tr-TR" sz="2400" b="1" dirty="0" smtClean="0"/>
              <a:t>Yararlanılan </a:t>
            </a:r>
            <a:r>
              <a:rPr lang="tr-TR" sz="2400" b="1" dirty="0"/>
              <a:t>Kaynaklar </a:t>
            </a:r>
          </a:p>
          <a:p>
            <a:endParaRPr lang="tr-TR" sz="2400" dirty="0"/>
          </a:p>
        </p:txBody>
      </p:sp>
      <p:sp>
        <p:nvSpPr>
          <p:cNvPr id="4" name="Slide Number Placeholder 3"/>
          <p:cNvSpPr>
            <a:spLocks noGrp="1"/>
          </p:cNvSpPr>
          <p:nvPr>
            <p:ph type="sldNum" sz="quarter" idx="12"/>
          </p:nvPr>
        </p:nvSpPr>
        <p:spPr/>
        <p:txBody>
          <a:bodyPr/>
          <a:lstStyle/>
          <a:p>
            <a:fld id="{F1E1AE0F-C1A6-4B18-A7C1-7AA1861F7516}" type="slidenum">
              <a:rPr lang="tr-TR" smtClean="0"/>
              <a:pPr/>
              <a:t>2</a:t>
            </a:fld>
            <a:endParaRPr lang="tr-TR"/>
          </a:p>
        </p:txBody>
      </p:sp>
      <p:sp>
        <p:nvSpPr>
          <p:cNvPr id="5" name="4 Altbilgi Yer Tutucusu"/>
          <p:cNvSpPr>
            <a:spLocks noGrp="1"/>
          </p:cNvSpPr>
          <p:nvPr>
            <p:ph type="ftr" sz="quarter" idx="11"/>
          </p:nvPr>
        </p:nvSpPr>
        <p:spPr/>
        <p:txBody>
          <a:bodyPr/>
          <a:lstStyle/>
          <a:p>
            <a:endParaRPr lang="tr-TR" dirty="0"/>
          </a:p>
        </p:txBody>
      </p:sp>
    </p:spTree>
    <p:extLst>
      <p:ext uri="{BB962C8B-B14F-4D97-AF65-F5344CB8AC3E}">
        <p14:creationId xmlns:p14="http://schemas.microsoft.com/office/powerpoint/2010/main" val="25772260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a:latin typeface="Segoe Print" pitchFamily="2" charset="0"/>
              </a:rPr>
              <a:t>1.4 İş Yeri Düzenleme</a:t>
            </a:r>
            <a:endParaRPr lang="tr-TR" sz="2400" dirty="0">
              <a:latin typeface="Segoe Print" pitchFamily="2" charset="0"/>
            </a:endParaRPr>
          </a:p>
        </p:txBody>
      </p:sp>
      <p:sp>
        <p:nvSpPr>
          <p:cNvPr id="3" name="Content Placeholder 2"/>
          <p:cNvSpPr>
            <a:spLocks noGrp="1"/>
          </p:cNvSpPr>
          <p:nvPr>
            <p:ph idx="1"/>
          </p:nvPr>
        </p:nvSpPr>
        <p:spPr>
          <a:xfrm>
            <a:off x="457200" y="1052736"/>
            <a:ext cx="8229600" cy="5184576"/>
          </a:xfrm>
        </p:spPr>
        <p:txBody>
          <a:bodyPr>
            <a:normAutofit lnSpcReduction="10000"/>
          </a:bodyPr>
          <a:lstStyle/>
          <a:p>
            <a:pPr marL="0" lvl="1" indent="0" algn="just">
              <a:buNone/>
            </a:pPr>
            <a:r>
              <a:rPr lang="tr-TR" sz="2400" dirty="0" smtClean="0">
                <a:latin typeface="Segoe Print" pitchFamily="2" charset="0"/>
              </a:rPr>
              <a:t>İşyeri düzenlemeye; </a:t>
            </a:r>
            <a:r>
              <a:rPr lang="tr-TR" sz="2400" b="1" dirty="0">
                <a:solidFill>
                  <a:srgbClr val="00FF99"/>
                </a:solidFill>
                <a:latin typeface="Segoe Print" pitchFamily="2" charset="0"/>
              </a:rPr>
              <a:t>hem yeni tesis kurulumunda hem de mevcut tesisin yeniden düzenlenmesinde ihtiyaç duyulabilir. </a:t>
            </a:r>
            <a:r>
              <a:rPr lang="tr-TR" sz="2400" dirty="0">
                <a:latin typeface="Segoe Print" pitchFamily="2" charset="0"/>
              </a:rPr>
              <a:t>Yeni kurulumda </a:t>
            </a:r>
            <a:r>
              <a:rPr lang="tr-TR" sz="2400" b="1" dirty="0">
                <a:solidFill>
                  <a:srgbClr val="FFFFCC"/>
                </a:solidFill>
                <a:latin typeface="Segoe Print" pitchFamily="2" charset="0"/>
              </a:rPr>
              <a:t>işyeri düzenleme, maliyetlerin yanında pek çok başka noktayı da etkilemektedir</a:t>
            </a:r>
            <a:r>
              <a:rPr lang="tr-TR" sz="2400" dirty="0">
                <a:latin typeface="Segoe Print" pitchFamily="2" charset="0"/>
              </a:rPr>
              <a:t>. </a:t>
            </a:r>
            <a:r>
              <a:rPr lang="tr-TR" sz="2400" b="1" dirty="0" smtClean="0">
                <a:solidFill>
                  <a:srgbClr val="FFFF66"/>
                </a:solidFill>
                <a:latin typeface="Segoe Print" pitchFamily="2" charset="0"/>
              </a:rPr>
              <a:t>Yerleşme </a:t>
            </a:r>
            <a:r>
              <a:rPr lang="tr-TR" sz="2400" b="1" dirty="0">
                <a:solidFill>
                  <a:srgbClr val="FFFF66"/>
                </a:solidFill>
                <a:latin typeface="Segoe Print" pitchFamily="2" charset="0"/>
              </a:rPr>
              <a:t>düzeninin hatalı kurulması her şeyden önce sabit tesis maliyetlerini yükseltir. Fakat bundan da önemlisi, kötü yerleşmenin; enerji kaybı, kargaşa, yüksek ıskarta oranı, </a:t>
            </a:r>
            <a:r>
              <a:rPr lang="tr-TR" sz="2400" b="1" dirty="0" smtClean="0">
                <a:solidFill>
                  <a:srgbClr val="FFFF66"/>
                </a:solidFill>
                <a:latin typeface="Segoe Print" pitchFamily="2" charset="0"/>
              </a:rPr>
              <a:t>gecikme</a:t>
            </a:r>
            <a:r>
              <a:rPr lang="tr-TR" sz="2400" b="1" dirty="0">
                <a:solidFill>
                  <a:srgbClr val="FFFF66"/>
                </a:solidFill>
                <a:latin typeface="Segoe Print" pitchFamily="2" charset="0"/>
              </a:rPr>
              <a:t>, kontrol ve yönetim güçlüğü gibi üretimle beraber süren ve maliyetleri olumsuz yönde etkileyen bir neden olmasıdır.</a:t>
            </a:r>
            <a:r>
              <a:rPr lang="tr-TR" sz="2400" dirty="0">
                <a:latin typeface="Segoe Print" pitchFamily="2" charset="0"/>
              </a:rPr>
              <a:t> Kötü yerleşme düzeni işletmenin üretim kapasitesinden </a:t>
            </a:r>
            <a:r>
              <a:rPr lang="tr-TR" sz="2400" dirty="0" smtClean="0">
                <a:latin typeface="Segoe Print" pitchFamily="2" charset="0"/>
              </a:rPr>
              <a:t>yararlanma </a:t>
            </a:r>
            <a:r>
              <a:rPr lang="tr-TR" sz="2400" dirty="0">
                <a:latin typeface="Segoe Print" pitchFamily="2" charset="0"/>
              </a:rPr>
              <a:t>oranını düşürür, hatta bir şehrin kötü trafiği gibi faaliyetlerin tamamen felce </a:t>
            </a:r>
            <a:r>
              <a:rPr lang="tr-TR" sz="2400" dirty="0" smtClean="0">
                <a:latin typeface="Segoe Print" pitchFamily="2" charset="0"/>
              </a:rPr>
              <a:t>uğramasına </a:t>
            </a:r>
            <a:r>
              <a:rPr lang="tr-TR" sz="2400" dirty="0">
                <a:latin typeface="Segoe Print" pitchFamily="2" charset="0"/>
              </a:rPr>
              <a:t>neden </a:t>
            </a:r>
            <a:r>
              <a:rPr lang="tr-TR" sz="2400" dirty="0" smtClean="0">
                <a:latin typeface="Segoe Print" pitchFamily="2" charset="0"/>
              </a:rPr>
              <a:t>olabilir. </a:t>
            </a:r>
            <a:endParaRPr lang="tr-TR" sz="2400" dirty="0">
              <a:latin typeface="Segoe Print" pitchFamily="2" charset="0"/>
            </a:endParaRPr>
          </a:p>
          <a:p>
            <a:pPr marL="400050" lvl="1" indent="0" algn="just">
              <a:buNone/>
            </a:pPr>
            <a:endParaRPr lang="tr-TR" sz="2400" dirty="0">
              <a:latin typeface="Segoe Print"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20</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36554718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a:latin typeface="Segoe Print" pitchFamily="2" charset="0"/>
              </a:rPr>
              <a:t>1.4 İş Yeri Düzenleme</a:t>
            </a:r>
            <a:endParaRPr lang="tr-TR" sz="2400" dirty="0">
              <a:latin typeface="Segoe Print" pitchFamily="2" charset="0"/>
            </a:endParaRPr>
          </a:p>
        </p:txBody>
      </p:sp>
      <p:sp>
        <p:nvSpPr>
          <p:cNvPr id="3" name="Content Placeholder 2"/>
          <p:cNvSpPr>
            <a:spLocks noGrp="1"/>
          </p:cNvSpPr>
          <p:nvPr>
            <p:ph idx="1"/>
          </p:nvPr>
        </p:nvSpPr>
        <p:spPr>
          <a:xfrm>
            <a:off x="457200" y="1052736"/>
            <a:ext cx="8229600" cy="4713391"/>
          </a:xfrm>
        </p:spPr>
        <p:txBody>
          <a:bodyPr>
            <a:normAutofit/>
          </a:bodyPr>
          <a:lstStyle/>
          <a:p>
            <a:pPr marL="0" lvl="1" indent="0" algn="just">
              <a:buNone/>
            </a:pPr>
            <a:r>
              <a:rPr lang="tr-TR" sz="2400" dirty="0" smtClean="0">
                <a:latin typeface="Segoe Print" pitchFamily="2" charset="0"/>
              </a:rPr>
              <a:t>Başlıca </a:t>
            </a:r>
            <a:r>
              <a:rPr lang="tr-TR" sz="2400" b="1" dirty="0">
                <a:solidFill>
                  <a:srgbClr val="FF9999"/>
                </a:solidFill>
                <a:latin typeface="Segoe Print" pitchFamily="2" charset="0"/>
              </a:rPr>
              <a:t>işyeri düzenleme veya yerleşim türleri </a:t>
            </a:r>
            <a:r>
              <a:rPr lang="tr-TR" sz="2400" dirty="0" smtClean="0">
                <a:latin typeface="Segoe Print" pitchFamily="2" charset="0"/>
              </a:rPr>
              <a:t>şunlardır:</a:t>
            </a:r>
            <a:endParaRPr lang="tr-TR" sz="2400" dirty="0">
              <a:latin typeface="Segoe Print" pitchFamily="2" charset="0"/>
            </a:endParaRPr>
          </a:p>
          <a:p>
            <a:pPr marL="0" lvl="1" indent="400050" algn="just">
              <a:buNone/>
            </a:pPr>
            <a:endParaRPr lang="tr-TR" sz="2400" dirty="0" smtClean="0">
              <a:latin typeface="Segoe Print" pitchFamily="2" charset="0"/>
            </a:endParaRPr>
          </a:p>
          <a:p>
            <a:pPr marL="342900" lvl="1" indent="-342900" algn="just">
              <a:buFont typeface="Arial" panose="020B0604020202020204" pitchFamily="34" charset="0"/>
              <a:buChar char="•"/>
            </a:pPr>
            <a:r>
              <a:rPr lang="tr-TR" sz="2400" b="1" dirty="0">
                <a:solidFill>
                  <a:srgbClr val="FF9999"/>
                </a:solidFill>
                <a:latin typeface="Segoe Print" pitchFamily="2" charset="0"/>
              </a:rPr>
              <a:t>Sabit konumlu yerleşim: </a:t>
            </a:r>
            <a:r>
              <a:rPr lang="tr-TR" sz="2400" dirty="0">
                <a:latin typeface="Segoe Print" pitchFamily="2" charset="0"/>
              </a:rPr>
              <a:t>Yaygın bir biçimde kullanılan bu yerleşim </a:t>
            </a:r>
            <a:r>
              <a:rPr lang="tr-TR" sz="2400" dirty="0" smtClean="0">
                <a:latin typeface="Segoe Print" pitchFamily="2" charset="0"/>
              </a:rPr>
              <a:t>türünde </a:t>
            </a:r>
            <a:r>
              <a:rPr lang="tr-TR" sz="2400" dirty="0">
                <a:latin typeface="Segoe Print" pitchFamily="2" charset="0"/>
              </a:rPr>
              <a:t>işçiler, makineler ve teçhizat, proje konusu </a:t>
            </a:r>
            <a:r>
              <a:rPr lang="tr-TR" sz="2400" b="1" dirty="0">
                <a:solidFill>
                  <a:srgbClr val="FF9999"/>
                </a:solidFill>
                <a:latin typeface="Segoe Print" pitchFamily="2" charset="0"/>
              </a:rPr>
              <a:t>ürünün bulunduğu yere </a:t>
            </a:r>
            <a:r>
              <a:rPr lang="tr-TR" sz="2400" b="1" dirty="0" smtClean="0">
                <a:solidFill>
                  <a:srgbClr val="FF9999"/>
                </a:solidFill>
                <a:latin typeface="Segoe Print" pitchFamily="2" charset="0"/>
              </a:rPr>
              <a:t>getirilir</a:t>
            </a:r>
            <a:r>
              <a:rPr lang="tr-TR" sz="2400" dirty="0">
                <a:latin typeface="Segoe Print" pitchFamily="2" charset="0"/>
              </a:rPr>
              <a:t>. Yani </a:t>
            </a:r>
            <a:r>
              <a:rPr lang="tr-TR" sz="2400" b="1" dirty="0">
                <a:solidFill>
                  <a:srgbClr val="FF66CC"/>
                </a:solidFill>
                <a:latin typeface="Segoe Print" pitchFamily="2" charset="0"/>
              </a:rPr>
              <a:t>ürün sabit ve değişmez bir konumda imal edilir.</a:t>
            </a:r>
            <a:r>
              <a:rPr lang="tr-TR" sz="2400" dirty="0">
                <a:latin typeface="Segoe Print" pitchFamily="2" charset="0"/>
              </a:rPr>
              <a:t> Gemi yapımı, köprü, otoyol, tünel inşaatları gibi taşınamayacak kadar cesametli, ağır ve büyük projeler sabit konumlu yerleşime uygun bazı projelerdir.</a:t>
            </a:r>
          </a:p>
          <a:p>
            <a:pPr marL="400050" lvl="1" indent="0" algn="just">
              <a:buNone/>
            </a:pPr>
            <a:endParaRPr lang="tr-TR" sz="2400" dirty="0">
              <a:latin typeface="Segoe Print"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21</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495804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a:latin typeface="Segoe Print" pitchFamily="2" charset="0"/>
              </a:rPr>
              <a:t>1.4 İş Yeri Düzenleme</a:t>
            </a:r>
            <a:endParaRPr lang="tr-TR" sz="2400" dirty="0">
              <a:latin typeface="Segoe Print" pitchFamily="2" charset="0"/>
            </a:endParaRPr>
          </a:p>
        </p:txBody>
      </p:sp>
      <p:sp>
        <p:nvSpPr>
          <p:cNvPr id="3" name="Content Placeholder 2"/>
          <p:cNvSpPr>
            <a:spLocks noGrp="1"/>
          </p:cNvSpPr>
          <p:nvPr>
            <p:ph idx="1"/>
          </p:nvPr>
        </p:nvSpPr>
        <p:spPr>
          <a:xfrm>
            <a:off x="457200" y="1124744"/>
            <a:ext cx="8229600" cy="5112568"/>
          </a:xfrm>
        </p:spPr>
        <p:txBody>
          <a:bodyPr>
            <a:normAutofit lnSpcReduction="10000"/>
          </a:bodyPr>
          <a:lstStyle/>
          <a:p>
            <a:pPr marL="342900" lvl="1" indent="-342900" algn="just">
              <a:buFont typeface="Arial" panose="020B0604020202020204" pitchFamily="34" charset="0"/>
              <a:buChar char="•"/>
            </a:pPr>
            <a:r>
              <a:rPr lang="tr-TR" sz="2400" b="1" dirty="0" smtClean="0">
                <a:solidFill>
                  <a:srgbClr val="FF9999"/>
                </a:solidFill>
                <a:latin typeface="Segoe Print" pitchFamily="2" charset="0"/>
              </a:rPr>
              <a:t>Süreç </a:t>
            </a:r>
            <a:r>
              <a:rPr lang="tr-TR" sz="2400" b="1" dirty="0">
                <a:solidFill>
                  <a:srgbClr val="FF9999"/>
                </a:solidFill>
                <a:latin typeface="Segoe Print" pitchFamily="2" charset="0"/>
              </a:rPr>
              <a:t>odaklı yerleşim: </a:t>
            </a:r>
            <a:r>
              <a:rPr lang="tr-TR" sz="2400" dirty="0">
                <a:latin typeface="Segoe Print" pitchFamily="2" charset="0"/>
              </a:rPr>
              <a:t>Süreç odaklı yerleşimde </a:t>
            </a:r>
            <a:r>
              <a:rPr lang="tr-TR" sz="2400" b="1" dirty="0">
                <a:solidFill>
                  <a:srgbClr val="33CC33"/>
                </a:solidFill>
                <a:latin typeface="Segoe Print" pitchFamily="2" charset="0"/>
              </a:rPr>
              <a:t>benzer işlevler yapan ve faaliyetlerde kullanılan makine ve teçhizat, yaptıkları </a:t>
            </a:r>
            <a:r>
              <a:rPr lang="tr-TR" sz="2400" b="1" dirty="0" smtClean="0">
                <a:solidFill>
                  <a:srgbClr val="33CC33"/>
                </a:solidFill>
                <a:latin typeface="Segoe Print" pitchFamily="2" charset="0"/>
              </a:rPr>
              <a:t>işe </a:t>
            </a:r>
            <a:r>
              <a:rPr lang="tr-TR" sz="2400" b="1" dirty="0">
                <a:solidFill>
                  <a:srgbClr val="33CC33"/>
                </a:solidFill>
                <a:latin typeface="Segoe Print" pitchFamily="2" charset="0"/>
              </a:rPr>
              <a:t>göre </a:t>
            </a:r>
            <a:r>
              <a:rPr lang="tr-TR" sz="2400" b="1" dirty="0">
                <a:solidFill>
                  <a:srgbClr val="FF9999"/>
                </a:solidFill>
                <a:latin typeface="Segoe Print" pitchFamily="2" charset="0"/>
              </a:rPr>
              <a:t>iş </a:t>
            </a:r>
            <a:r>
              <a:rPr lang="tr-TR" sz="2400" b="1" dirty="0" smtClean="0">
                <a:solidFill>
                  <a:srgbClr val="FF9999"/>
                </a:solidFill>
                <a:latin typeface="Segoe Print" pitchFamily="2" charset="0"/>
              </a:rPr>
              <a:t>istasyonlarında </a:t>
            </a:r>
            <a:r>
              <a:rPr lang="tr-TR" sz="2400" b="1" dirty="0">
                <a:solidFill>
                  <a:srgbClr val="FF9999"/>
                </a:solidFill>
                <a:latin typeface="Segoe Print" pitchFamily="2" charset="0"/>
              </a:rPr>
              <a:t>(atölye) bir araya toplanır,</a:t>
            </a:r>
            <a:r>
              <a:rPr lang="tr-TR" sz="2400" b="1" dirty="0">
                <a:solidFill>
                  <a:srgbClr val="33CC33"/>
                </a:solidFill>
                <a:latin typeface="Segoe Print" pitchFamily="2" charset="0"/>
              </a:rPr>
              <a:t> imal edilecek </a:t>
            </a:r>
            <a:r>
              <a:rPr lang="tr-TR" sz="2400" b="1" dirty="0" smtClean="0">
                <a:solidFill>
                  <a:srgbClr val="33CC33"/>
                </a:solidFill>
                <a:latin typeface="Segoe Print" pitchFamily="2" charset="0"/>
              </a:rPr>
              <a:t>mallar, </a:t>
            </a:r>
            <a:r>
              <a:rPr lang="tr-TR" sz="2400" b="1" dirty="0">
                <a:solidFill>
                  <a:srgbClr val="33CC33"/>
                </a:solidFill>
                <a:latin typeface="Segoe Print" pitchFamily="2" charset="0"/>
              </a:rPr>
              <a:t>farklı işlevler yapan makine ve teçhizatın bulunduğu iş istasyonları arasında dolaştırılarak </a:t>
            </a:r>
            <a:r>
              <a:rPr lang="tr-TR" sz="2400" b="1" dirty="0" smtClean="0">
                <a:solidFill>
                  <a:srgbClr val="33CC33"/>
                </a:solidFill>
                <a:latin typeface="Segoe Print" pitchFamily="2" charset="0"/>
              </a:rPr>
              <a:t>üretimi </a:t>
            </a:r>
            <a:r>
              <a:rPr lang="tr-TR" sz="2400" b="1" dirty="0">
                <a:solidFill>
                  <a:srgbClr val="33CC33"/>
                </a:solidFill>
                <a:latin typeface="Segoe Print" pitchFamily="2" charset="0"/>
              </a:rPr>
              <a:t>yapılır.</a:t>
            </a:r>
            <a:r>
              <a:rPr lang="tr-TR" sz="2400" dirty="0">
                <a:latin typeface="Segoe Print" pitchFamily="2" charset="0"/>
              </a:rPr>
              <a:t> Örnek olarak </a:t>
            </a:r>
            <a:r>
              <a:rPr lang="tr-TR" sz="2400" b="1" dirty="0">
                <a:solidFill>
                  <a:srgbClr val="FF66CC"/>
                </a:solidFill>
                <a:latin typeface="Segoe Print" pitchFamily="2" charset="0"/>
              </a:rPr>
              <a:t>presleme, kalıp alma ve döküm makineleri</a:t>
            </a:r>
            <a:r>
              <a:rPr lang="tr-TR" sz="2400" dirty="0">
                <a:latin typeface="Segoe Print" pitchFamily="2" charset="0"/>
              </a:rPr>
              <a:t>nin kendi özel iş istasyonlarında (atölyelerinde) </a:t>
            </a:r>
            <a:r>
              <a:rPr lang="tr-TR" sz="2400" dirty="0" smtClean="0">
                <a:latin typeface="Segoe Print" pitchFamily="2" charset="0"/>
              </a:rPr>
              <a:t>toplanması </a:t>
            </a:r>
            <a:r>
              <a:rPr lang="tr-TR" sz="2400" dirty="0">
                <a:latin typeface="Segoe Print" pitchFamily="2" charset="0"/>
              </a:rPr>
              <a:t>ile pres atölyesi, kalıp atölyesi, döküm atölyesi arasında ürünler </a:t>
            </a:r>
            <a:r>
              <a:rPr lang="tr-TR" sz="2400" dirty="0" smtClean="0">
                <a:latin typeface="Segoe Print" pitchFamily="2" charset="0"/>
              </a:rPr>
              <a:t>dolaştırılarak </a:t>
            </a:r>
            <a:r>
              <a:rPr lang="tr-TR" sz="2400" dirty="0">
                <a:latin typeface="Segoe Print" pitchFamily="2" charset="0"/>
              </a:rPr>
              <a:t>ilgili işlemler sonucu üretim yapılır. Süreç odaklı yerleşim </a:t>
            </a:r>
            <a:r>
              <a:rPr lang="tr-TR" sz="2400" dirty="0" smtClean="0">
                <a:latin typeface="Segoe Print" pitchFamily="2" charset="0"/>
              </a:rPr>
              <a:t>yalnızca </a:t>
            </a:r>
            <a:r>
              <a:rPr lang="tr-TR" sz="2400" dirty="0">
                <a:latin typeface="Segoe Print" pitchFamily="2" charset="0"/>
              </a:rPr>
              <a:t>imalatta değil, banka, kütüphane, klinik ve hastane gibi yerlerde de </a:t>
            </a:r>
            <a:r>
              <a:rPr lang="tr-TR" sz="2400" dirty="0" smtClean="0">
                <a:latin typeface="Segoe Print" pitchFamily="2" charset="0"/>
              </a:rPr>
              <a:t>kullanılan </a:t>
            </a:r>
            <a:r>
              <a:rPr lang="tr-TR" sz="2400" dirty="0">
                <a:latin typeface="Segoe Print" pitchFamily="2" charset="0"/>
              </a:rPr>
              <a:t>bir yerleştirme türüdür.</a:t>
            </a:r>
          </a:p>
          <a:p>
            <a:pPr lvl="1" indent="-342900" algn="just">
              <a:buFont typeface="Arial" pitchFamily="34" charset="0"/>
              <a:buChar char="•"/>
            </a:pPr>
            <a:endParaRPr lang="tr-TR" sz="2400" dirty="0">
              <a:latin typeface="Segoe Print"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22</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20471740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a:latin typeface="Segoe Print" pitchFamily="2" charset="0"/>
              </a:rPr>
              <a:t>1.4 İş Yeri Düzenleme</a:t>
            </a:r>
            <a:endParaRPr lang="tr-TR" sz="2400" dirty="0">
              <a:latin typeface="Segoe Print" pitchFamily="2" charset="0"/>
            </a:endParaRPr>
          </a:p>
        </p:txBody>
      </p:sp>
      <p:sp>
        <p:nvSpPr>
          <p:cNvPr id="3" name="Content Placeholder 2"/>
          <p:cNvSpPr>
            <a:spLocks noGrp="1"/>
          </p:cNvSpPr>
          <p:nvPr>
            <p:ph idx="1"/>
          </p:nvPr>
        </p:nvSpPr>
        <p:spPr>
          <a:xfrm>
            <a:off x="457200" y="1091873"/>
            <a:ext cx="8229600" cy="4713391"/>
          </a:xfrm>
        </p:spPr>
        <p:txBody>
          <a:bodyPr>
            <a:normAutofit/>
          </a:bodyPr>
          <a:lstStyle/>
          <a:p>
            <a:pPr marL="342900" lvl="1" indent="-342900" algn="just">
              <a:buFont typeface="Arial" panose="020B0604020202020204" pitchFamily="34" charset="0"/>
              <a:buChar char="•"/>
            </a:pPr>
            <a:r>
              <a:rPr lang="tr-TR" sz="2400" b="1" dirty="0" smtClean="0">
                <a:solidFill>
                  <a:srgbClr val="FF9999"/>
                </a:solidFill>
                <a:latin typeface="Segoe Print" pitchFamily="2" charset="0"/>
              </a:rPr>
              <a:t>Ürün </a:t>
            </a:r>
            <a:r>
              <a:rPr lang="tr-TR" sz="2400" b="1" dirty="0">
                <a:solidFill>
                  <a:srgbClr val="FF9999"/>
                </a:solidFill>
                <a:latin typeface="Segoe Print" pitchFamily="2" charset="0"/>
              </a:rPr>
              <a:t>odaklı yerleşim: </a:t>
            </a:r>
            <a:r>
              <a:rPr lang="tr-TR" sz="2400" dirty="0">
                <a:latin typeface="Segoe Print" pitchFamily="2" charset="0"/>
              </a:rPr>
              <a:t>Ürün odaklı yerleşimlerde </a:t>
            </a:r>
            <a:r>
              <a:rPr lang="tr-TR" sz="2400" b="1" dirty="0">
                <a:solidFill>
                  <a:srgbClr val="FF66CC"/>
                </a:solidFill>
                <a:latin typeface="Segoe Print" pitchFamily="2" charset="0"/>
              </a:rPr>
              <a:t>makine ve teçhizatlar, kendilerine ait iş istasyonlarında (atölyelerde) değil, ürün etrafında </a:t>
            </a:r>
            <a:r>
              <a:rPr lang="tr-TR" sz="2400" b="1" dirty="0" smtClean="0">
                <a:solidFill>
                  <a:srgbClr val="FF66CC"/>
                </a:solidFill>
                <a:latin typeface="Segoe Print" pitchFamily="2" charset="0"/>
              </a:rPr>
              <a:t>toplanarak </a:t>
            </a:r>
            <a:r>
              <a:rPr lang="tr-TR" sz="2400" b="1" dirty="0">
                <a:solidFill>
                  <a:srgbClr val="FF66CC"/>
                </a:solidFill>
                <a:latin typeface="Segoe Print" pitchFamily="2" charset="0"/>
              </a:rPr>
              <a:t>yerleştirilir</a:t>
            </a:r>
            <a:r>
              <a:rPr lang="tr-TR" sz="2400" dirty="0">
                <a:latin typeface="Segoe Print" pitchFamily="2" charset="0"/>
              </a:rPr>
              <a:t>. Bu yerleşimde ürün atölyeler arasında dolaşmaz, farklı </a:t>
            </a:r>
            <a:r>
              <a:rPr lang="tr-TR" sz="2400" dirty="0" smtClean="0">
                <a:latin typeface="Segoe Print" pitchFamily="2" charset="0"/>
              </a:rPr>
              <a:t>işlevleri </a:t>
            </a:r>
            <a:r>
              <a:rPr lang="tr-TR" sz="2400" dirty="0">
                <a:latin typeface="Segoe Print" pitchFamily="2" charset="0"/>
              </a:rPr>
              <a:t>yapan makine ve teçhizat ürünün bulunduğu yere gelir. Yani başka bir deyişle, </a:t>
            </a:r>
            <a:r>
              <a:rPr lang="tr-TR" sz="2400" b="1" dirty="0">
                <a:solidFill>
                  <a:srgbClr val="FF66CC"/>
                </a:solidFill>
                <a:latin typeface="Segoe Print" pitchFamily="2" charset="0"/>
              </a:rPr>
              <a:t>tek bir ürünün imal edildiği atölyede çeşitli işlevleri gerçekleştiren makineler vasıtası ile üretim gerçekleştirilir. </a:t>
            </a:r>
            <a:r>
              <a:rPr lang="tr-TR" sz="2400" b="1" dirty="0">
                <a:solidFill>
                  <a:srgbClr val="FF9999"/>
                </a:solidFill>
                <a:latin typeface="Segoe Print" pitchFamily="2" charset="0"/>
              </a:rPr>
              <a:t>Ürün odaklı yerleşimin iki </a:t>
            </a:r>
            <a:r>
              <a:rPr lang="tr-TR" sz="2400" b="1" dirty="0" smtClean="0">
                <a:solidFill>
                  <a:srgbClr val="FF9999"/>
                </a:solidFill>
                <a:latin typeface="Segoe Print" pitchFamily="2" charset="0"/>
              </a:rPr>
              <a:t>türünden </a:t>
            </a:r>
            <a:r>
              <a:rPr lang="tr-TR" sz="2400" b="1" dirty="0">
                <a:solidFill>
                  <a:srgbClr val="FF9999"/>
                </a:solidFill>
                <a:latin typeface="Segoe Print" pitchFamily="2" charset="0"/>
              </a:rPr>
              <a:t>biri fabrikasyon, diğeri montaj (bantları) hattıdır.</a:t>
            </a:r>
          </a:p>
          <a:p>
            <a:pPr marL="742950" lvl="1" indent="-342900" algn="just">
              <a:buFont typeface="Arial" panose="020B0604020202020204" pitchFamily="34" charset="0"/>
              <a:buChar char="•"/>
            </a:pPr>
            <a:endParaRPr lang="tr-TR" sz="2400" dirty="0">
              <a:latin typeface="Segoe Print"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23</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41327415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a:latin typeface="Segoe Print" pitchFamily="2" charset="0"/>
              </a:rPr>
              <a:t>1.4 İş Yeri Düzenleme</a:t>
            </a:r>
            <a:endParaRPr lang="tr-TR" sz="2400" dirty="0">
              <a:latin typeface="Segoe Print" pitchFamily="2" charset="0"/>
            </a:endParaRPr>
          </a:p>
        </p:txBody>
      </p:sp>
      <p:sp>
        <p:nvSpPr>
          <p:cNvPr id="3" name="Content Placeholder 2"/>
          <p:cNvSpPr>
            <a:spLocks noGrp="1"/>
          </p:cNvSpPr>
          <p:nvPr>
            <p:ph idx="1"/>
          </p:nvPr>
        </p:nvSpPr>
        <p:spPr>
          <a:xfrm>
            <a:off x="457200" y="1124744"/>
            <a:ext cx="8229600" cy="4713391"/>
          </a:xfrm>
        </p:spPr>
        <p:txBody>
          <a:bodyPr>
            <a:normAutofit/>
          </a:bodyPr>
          <a:lstStyle/>
          <a:p>
            <a:pPr marL="342900" lvl="1" indent="-342900" algn="just">
              <a:buFont typeface="Arial" panose="020B0604020202020204" pitchFamily="34" charset="0"/>
              <a:buChar char="•"/>
            </a:pPr>
            <a:r>
              <a:rPr lang="tr-TR" sz="2400" b="1" dirty="0" smtClean="0">
                <a:solidFill>
                  <a:srgbClr val="FF9999"/>
                </a:solidFill>
                <a:latin typeface="Segoe Print" pitchFamily="2" charset="0"/>
              </a:rPr>
              <a:t>Büro </a:t>
            </a:r>
            <a:r>
              <a:rPr lang="tr-TR" sz="2400" b="1" dirty="0">
                <a:solidFill>
                  <a:srgbClr val="FF9999"/>
                </a:solidFill>
                <a:latin typeface="Segoe Print" pitchFamily="2" charset="0"/>
              </a:rPr>
              <a:t>Yerleşimi:</a:t>
            </a:r>
            <a:r>
              <a:rPr lang="tr-TR" sz="2400" b="1" dirty="0">
                <a:latin typeface="Segoe Print" pitchFamily="2" charset="0"/>
              </a:rPr>
              <a:t> </a:t>
            </a:r>
            <a:r>
              <a:rPr lang="tr-TR" sz="2400" dirty="0">
                <a:latin typeface="Segoe Print" pitchFamily="2" charset="0"/>
              </a:rPr>
              <a:t>Büro </a:t>
            </a:r>
            <a:r>
              <a:rPr lang="tr-TR" sz="2400" dirty="0" smtClean="0">
                <a:latin typeface="Segoe Print" pitchFamily="2" charset="0"/>
              </a:rPr>
              <a:t>yerleşiminde </a:t>
            </a:r>
            <a:r>
              <a:rPr lang="tr-TR" sz="2400" b="1" dirty="0">
                <a:solidFill>
                  <a:srgbClr val="FF9999"/>
                </a:solidFill>
                <a:latin typeface="Segoe Print" pitchFamily="2" charset="0"/>
              </a:rPr>
              <a:t>fiziki bir mal imalatı söz konusu değildir.</a:t>
            </a:r>
            <a:r>
              <a:rPr lang="tr-TR" sz="2400" dirty="0">
                <a:latin typeface="Segoe Print" pitchFamily="2" charset="0"/>
              </a:rPr>
              <a:t> Beyaz yakalı çalışanların hizmet verdiği bürolarda esas olan </a:t>
            </a:r>
            <a:r>
              <a:rPr lang="tr-TR" sz="2400" b="1" dirty="0">
                <a:solidFill>
                  <a:srgbClr val="00FF99"/>
                </a:solidFill>
                <a:latin typeface="Segoe Print" pitchFamily="2" charset="0"/>
              </a:rPr>
              <a:t>hizmetin gerektirdiği bilgi ve belge </a:t>
            </a:r>
            <a:r>
              <a:rPr lang="tr-TR" sz="2400" b="1" dirty="0" smtClean="0">
                <a:solidFill>
                  <a:srgbClr val="00FF99"/>
                </a:solidFill>
                <a:latin typeface="Segoe Print" pitchFamily="2" charset="0"/>
              </a:rPr>
              <a:t>akışının </a:t>
            </a:r>
            <a:r>
              <a:rPr lang="tr-TR" sz="2400" b="1" dirty="0">
                <a:solidFill>
                  <a:srgbClr val="00FF99"/>
                </a:solidFill>
                <a:latin typeface="Segoe Print" pitchFamily="2" charset="0"/>
              </a:rPr>
              <a:t>sağlanmasıdır. </a:t>
            </a:r>
            <a:r>
              <a:rPr lang="tr-TR" sz="2400" dirty="0">
                <a:latin typeface="Segoe Print" pitchFamily="2" charset="0"/>
              </a:rPr>
              <a:t>Büro yerleşiminde </a:t>
            </a:r>
            <a:r>
              <a:rPr lang="tr-TR" sz="2400" b="1" dirty="0">
                <a:solidFill>
                  <a:srgbClr val="99FF33"/>
                </a:solidFill>
                <a:latin typeface="Segoe Print" pitchFamily="2" charset="0"/>
              </a:rPr>
              <a:t>çalışanlar ve onların gereksinim duyduğu teçhizatlar, verimli bir hizmet verilebilmesi için çalışma </a:t>
            </a:r>
            <a:r>
              <a:rPr lang="tr-TR" sz="2400" b="1" dirty="0" smtClean="0">
                <a:solidFill>
                  <a:srgbClr val="99FF33"/>
                </a:solidFill>
                <a:latin typeface="Segoe Print" pitchFamily="2" charset="0"/>
              </a:rPr>
              <a:t>alanlarında </a:t>
            </a:r>
            <a:r>
              <a:rPr lang="tr-TR" sz="2400" b="1" dirty="0">
                <a:solidFill>
                  <a:srgbClr val="99FF33"/>
                </a:solidFill>
                <a:latin typeface="Segoe Print" pitchFamily="2" charset="0"/>
              </a:rPr>
              <a:t>gruplandırılarak, konforlu, güvenli, etkin bilgi ve belge akışı hareketi sağlayan bir iş ortamı yaratılmaya çalışılır.</a:t>
            </a:r>
          </a:p>
          <a:p>
            <a:pPr marL="742950" lvl="1" indent="-342900" algn="just">
              <a:buFont typeface="Arial" panose="020B0604020202020204" pitchFamily="34" charset="0"/>
              <a:buChar char="•"/>
            </a:pPr>
            <a:endParaRPr lang="tr-TR" sz="2400" dirty="0">
              <a:latin typeface="Segoe Print"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24</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24936976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a:latin typeface="Segoe Print" pitchFamily="2" charset="0"/>
              </a:rPr>
              <a:t>1.4 İş Yeri Düzenleme</a:t>
            </a:r>
            <a:endParaRPr lang="tr-TR" sz="2400" dirty="0">
              <a:latin typeface="Segoe Print" pitchFamily="2" charset="0"/>
            </a:endParaRPr>
          </a:p>
        </p:txBody>
      </p:sp>
      <p:sp>
        <p:nvSpPr>
          <p:cNvPr id="3" name="Content Placeholder 2"/>
          <p:cNvSpPr>
            <a:spLocks noGrp="1"/>
          </p:cNvSpPr>
          <p:nvPr>
            <p:ph idx="1"/>
          </p:nvPr>
        </p:nvSpPr>
        <p:spPr>
          <a:xfrm>
            <a:off x="457200" y="1196752"/>
            <a:ext cx="8229600" cy="4713391"/>
          </a:xfrm>
        </p:spPr>
        <p:txBody>
          <a:bodyPr>
            <a:normAutofit/>
          </a:bodyPr>
          <a:lstStyle/>
          <a:p>
            <a:pPr marL="342900" lvl="1" indent="-342900" algn="just">
              <a:buFont typeface="Arial" panose="020B0604020202020204" pitchFamily="34" charset="0"/>
              <a:buChar char="•"/>
            </a:pPr>
            <a:r>
              <a:rPr lang="tr-TR" sz="2400" b="1" dirty="0" smtClean="0">
                <a:solidFill>
                  <a:srgbClr val="FF9999"/>
                </a:solidFill>
                <a:latin typeface="Segoe Print" pitchFamily="2" charset="0"/>
              </a:rPr>
              <a:t>Perakende </a:t>
            </a:r>
            <a:r>
              <a:rPr lang="tr-TR" sz="2400" b="1" dirty="0">
                <a:solidFill>
                  <a:srgbClr val="FF9999"/>
                </a:solidFill>
                <a:latin typeface="Segoe Print" pitchFamily="2" charset="0"/>
              </a:rPr>
              <a:t>satış yerleşimi: </a:t>
            </a:r>
            <a:r>
              <a:rPr lang="tr-TR" sz="2400" dirty="0">
                <a:latin typeface="Segoe Print" pitchFamily="2" charset="0"/>
              </a:rPr>
              <a:t>Bu yaklaşımda perakende satış </a:t>
            </a:r>
            <a:r>
              <a:rPr lang="tr-TR" sz="2400" dirty="0" smtClean="0">
                <a:latin typeface="Segoe Print" pitchFamily="2" charset="0"/>
              </a:rPr>
              <a:t>merkezlerinde </a:t>
            </a:r>
            <a:r>
              <a:rPr lang="tr-TR" sz="2400" dirty="0">
                <a:latin typeface="Segoe Print" pitchFamily="2" charset="0"/>
              </a:rPr>
              <a:t>yer alacak ürünlerin yerleşimi, özgün </a:t>
            </a:r>
            <a:r>
              <a:rPr lang="tr-TR" sz="2400" b="1" dirty="0">
                <a:solidFill>
                  <a:srgbClr val="FFFF00"/>
                </a:solidFill>
                <a:latin typeface="Segoe Print" pitchFamily="2" charset="0"/>
              </a:rPr>
              <a:t>müşteri beklentilerine duyarlı olarak ve onların satınalma davranışlarını etkileyebilecek bir şekilde </a:t>
            </a:r>
            <a:r>
              <a:rPr lang="tr-TR" sz="2400" b="1" dirty="0" smtClean="0">
                <a:solidFill>
                  <a:srgbClr val="FFFF00"/>
                </a:solidFill>
                <a:latin typeface="Segoe Print" pitchFamily="2" charset="0"/>
              </a:rPr>
              <a:t>düzenlenir</a:t>
            </a:r>
            <a:r>
              <a:rPr lang="tr-TR" sz="2400" dirty="0">
                <a:latin typeface="Segoe Print" pitchFamily="2" charset="0"/>
              </a:rPr>
              <a:t>. Bu yerleşim türü, işletmenin satışlarının ve kârlılığının, ürünlerin müşterilere sergilenme tarzıyla doğrudan ilişkili olduğu fikrini temel alır. Bu nedenle perakende satış merkezlerinde, yöneticiler yerleşimi, </a:t>
            </a:r>
            <a:r>
              <a:rPr lang="tr-TR" sz="2400" dirty="0" smtClean="0">
                <a:latin typeface="Segoe Print" pitchFamily="2" charset="0"/>
              </a:rPr>
              <a:t>müşterilerin </a:t>
            </a:r>
            <a:r>
              <a:rPr lang="tr-TR" sz="2400" dirty="0">
                <a:latin typeface="Segoe Print" pitchFamily="2" charset="0"/>
              </a:rPr>
              <a:t>satınalma davranışını güçlendirecek bir şekilde düzenlemeye </a:t>
            </a:r>
            <a:r>
              <a:rPr lang="tr-TR" sz="2400" dirty="0" smtClean="0">
                <a:latin typeface="Segoe Print" pitchFamily="2" charset="0"/>
              </a:rPr>
              <a:t>çalışırlar.</a:t>
            </a:r>
            <a:endParaRPr lang="tr-TR" sz="2400" dirty="0">
              <a:latin typeface="Segoe Print" pitchFamily="2" charset="0"/>
            </a:endParaRPr>
          </a:p>
          <a:p>
            <a:pPr marL="400050" lvl="1" indent="0" algn="just">
              <a:buNone/>
            </a:pPr>
            <a:endParaRPr lang="tr-TR" sz="2400" dirty="0">
              <a:latin typeface="Segoe Print"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25</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3268719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a:latin typeface="Segoe Print" pitchFamily="2" charset="0"/>
              </a:rPr>
              <a:t>1.4 İş Yeri Düzenleme</a:t>
            </a:r>
            <a:endParaRPr lang="tr-TR" sz="2400" dirty="0">
              <a:latin typeface="Segoe Print" pitchFamily="2" charset="0"/>
            </a:endParaRPr>
          </a:p>
        </p:txBody>
      </p:sp>
      <p:sp>
        <p:nvSpPr>
          <p:cNvPr id="3" name="Content Placeholder 2"/>
          <p:cNvSpPr>
            <a:spLocks noGrp="1"/>
          </p:cNvSpPr>
          <p:nvPr>
            <p:ph idx="1"/>
          </p:nvPr>
        </p:nvSpPr>
        <p:spPr>
          <a:xfrm>
            <a:off x="457200" y="1196752"/>
            <a:ext cx="8229600" cy="4713391"/>
          </a:xfrm>
        </p:spPr>
        <p:txBody>
          <a:bodyPr>
            <a:normAutofit/>
          </a:bodyPr>
          <a:lstStyle/>
          <a:p>
            <a:pPr marL="342900" lvl="1" indent="-342900" algn="just">
              <a:buFont typeface="Arial" panose="020B0604020202020204" pitchFamily="34" charset="0"/>
              <a:buChar char="•"/>
            </a:pPr>
            <a:r>
              <a:rPr lang="tr-TR" sz="2400" b="1" dirty="0" smtClean="0">
                <a:solidFill>
                  <a:srgbClr val="FF9999"/>
                </a:solidFill>
                <a:latin typeface="Segoe Print" pitchFamily="2" charset="0"/>
              </a:rPr>
              <a:t>Depo </a:t>
            </a:r>
            <a:r>
              <a:rPr lang="tr-TR" sz="2400" b="1" dirty="0">
                <a:solidFill>
                  <a:srgbClr val="FF9999"/>
                </a:solidFill>
                <a:latin typeface="Segoe Print" pitchFamily="2" charset="0"/>
              </a:rPr>
              <a:t>yerleşimi:</a:t>
            </a:r>
            <a:r>
              <a:rPr lang="tr-TR" sz="2400" b="1" dirty="0">
                <a:latin typeface="Segoe Print" pitchFamily="2" charset="0"/>
              </a:rPr>
              <a:t> </a:t>
            </a:r>
            <a:r>
              <a:rPr lang="tr-TR" sz="2400" dirty="0">
                <a:latin typeface="Segoe Print" pitchFamily="2" charset="0"/>
              </a:rPr>
              <a:t>Bu yerleşimin amacı mamul</a:t>
            </a:r>
            <a:r>
              <a:rPr lang="tr-TR" sz="2400" b="1" dirty="0">
                <a:solidFill>
                  <a:srgbClr val="33CC33"/>
                </a:solidFill>
                <a:latin typeface="Segoe Print" pitchFamily="2" charset="0"/>
              </a:rPr>
              <a:t>, yarı mamul ve </a:t>
            </a:r>
            <a:r>
              <a:rPr lang="tr-TR" sz="2400" b="1" dirty="0" smtClean="0">
                <a:solidFill>
                  <a:srgbClr val="33CC33"/>
                </a:solidFill>
                <a:latin typeface="Segoe Print" pitchFamily="2" charset="0"/>
              </a:rPr>
              <a:t>hammaddelerin </a:t>
            </a:r>
            <a:r>
              <a:rPr lang="tr-TR" sz="2400" b="1" dirty="0">
                <a:solidFill>
                  <a:srgbClr val="33CC33"/>
                </a:solidFill>
                <a:latin typeface="Segoe Print" pitchFamily="2" charset="0"/>
              </a:rPr>
              <a:t>stok edildiği depo alanında, etkin mal dolaşım ve stoklanmasında, </a:t>
            </a:r>
            <a:r>
              <a:rPr lang="tr-TR" sz="2400" b="1" dirty="0" smtClean="0">
                <a:solidFill>
                  <a:srgbClr val="33CC33"/>
                </a:solidFill>
                <a:latin typeface="Segoe Print" pitchFamily="2" charset="0"/>
              </a:rPr>
              <a:t>işlem </a:t>
            </a:r>
            <a:r>
              <a:rPr lang="tr-TR" sz="2400" b="1" dirty="0">
                <a:solidFill>
                  <a:srgbClr val="33CC33"/>
                </a:solidFill>
                <a:latin typeface="Segoe Print" pitchFamily="2" charset="0"/>
              </a:rPr>
              <a:t>maliyetlerinin düşürülmesi ve verimliliğin sağlanmasıdır.</a:t>
            </a:r>
            <a:r>
              <a:rPr lang="tr-TR" sz="2400" dirty="0">
                <a:latin typeface="Segoe Print" pitchFamily="2" charset="0"/>
              </a:rPr>
              <a:t> Depo için </a:t>
            </a:r>
            <a:r>
              <a:rPr lang="tr-TR" sz="2400" dirty="0" smtClean="0">
                <a:latin typeface="Segoe Print" pitchFamily="2" charset="0"/>
              </a:rPr>
              <a:t>kullanılacak </a:t>
            </a:r>
            <a:r>
              <a:rPr lang="tr-TR" sz="2400" dirty="0">
                <a:latin typeface="Segoe Print" pitchFamily="2" charset="0"/>
              </a:rPr>
              <a:t>alan, </a:t>
            </a:r>
            <a:r>
              <a:rPr lang="tr-TR" sz="2400" b="1" dirty="0">
                <a:solidFill>
                  <a:srgbClr val="FF9999"/>
                </a:solidFill>
                <a:latin typeface="Segoe Print" pitchFamily="2" charset="0"/>
              </a:rPr>
              <a:t>etkin ve güvenli stoklamayı ve zamanında teslimatları </a:t>
            </a:r>
            <a:r>
              <a:rPr lang="tr-TR" sz="2400" b="1" dirty="0" smtClean="0">
                <a:solidFill>
                  <a:srgbClr val="FF9999"/>
                </a:solidFill>
                <a:latin typeface="Segoe Print" pitchFamily="2" charset="0"/>
              </a:rPr>
              <a:t>gerçekleştirebilecek </a:t>
            </a:r>
            <a:r>
              <a:rPr lang="tr-TR" sz="2400" b="1" dirty="0">
                <a:solidFill>
                  <a:srgbClr val="FF9999"/>
                </a:solidFill>
                <a:latin typeface="Segoe Print" pitchFamily="2" charset="0"/>
              </a:rPr>
              <a:t>şekilde düzenlenir ve bu yolla, stoklama ve dağıtım </a:t>
            </a:r>
            <a:r>
              <a:rPr lang="tr-TR" sz="2400" b="1" dirty="0" smtClean="0">
                <a:solidFill>
                  <a:srgbClr val="FF9999"/>
                </a:solidFill>
                <a:latin typeface="Segoe Print" pitchFamily="2" charset="0"/>
              </a:rPr>
              <a:t>maliyetleri </a:t>
            </a:r>
            <a:r>
              <a:rPr lang="tr-TR" sz="2400" b="1" dirty="0">
                <a:solidFill>
                  <a:srgbClr val="FF9999"/>
                </a:solidFill>
                <a:latin typeface="Segoe Print" pitchFamily="2" charset="0"/>
              </a:rPr>
              <a:t>en aza indirilmeye gayret edilir.</a:t>
            </a:r>
          </a:p>
          <a:p>
            <a:pPr marL="400050" lvl="1" indent="0" algn="just">
              <a:buNone/>
            </a:pPr>
            <a:endParaRPr lang="tr-TR" sz="2400" dirty="0">
              <a:latin typeface="Segoe Print"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26</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4431830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smtClean="0">
                <a:latin typeface="Segoe Print" pitchFamily="2" charset="0"/>
              </a:rPr>
              <a:t>1.5 Lojistik Yönetimi </a:t>
            </a:r>
            <a:endParaRPr lang="tr-TR" sz="2400" b="1" dirty="0">
              <a:latin typeface="Segoe Print" pitchFamily="2" charset="0"/>
            </a:endParaRPr>
          </a:p>
        </p:txBody>
      </p:sp>
      <p:sp>
        <p:nvSpPr>
          <p:cNvPr id="3" name="Content Placeholder 2"/>
          <p:cNvSpPr>
            <a:spLocks noGrp="1"/>
          </p:cNvSpPr>
          <p:nvPr>
            <p:ph idx="1"/>
          </p:nvPr>
        </p:nvSpPr>
        <p:spPr>
          <a:xfrm>
            <a:off x="457200" y="1196752"/>
            <a:ext cx="8229600" cy="4713391"/>
          </a:xfrm>
        </p:spPr>
        <p:txBody>
          <a:bodyPr>
            <a:normAutofit/>
          </a:bodyPr>
          <a:lstStyle/>
          <a:p>
            <a:pPr marL="0" lvl="1" indent="0" algn="just">
              <a:buNone/>
            </a:pPr>
            <a:r>
              <a:rPr lang="tr-TR" sz="2400" dirty="0" smtClean="0">
                <a:latin typeface="Segoe Print" pitchFamily="2" charset="0"/>
              </a:rPr>
              <a:t>Ordunun </a:t>
            </a:r>
            <a:r>
              <a:rPr lang="tr-TR" sz="2400" dirty="0">
                <a:latin typeface="Segoe Print" pitchFamily="2" charset="0"/>
              </a:rPr>
              <a:t>karnı üzerinde seyahat ettiği söylenir. Aynı biçimde, </a:t>
            </a:r>
            <a:r>
              <a:rPr lang="tr-TR" sz="2400" b="1" dirty="0">
                <a:solidFill>
                  <a:srgbClr val="FF9999"/>
                </a:solidFill>
                <a:latin typeface="Segoe Print" pitchFamily="2" charset="0"/>
              </a:rPr>
              <a:t>üretimin envanteri ile yürüdüğü </a:t>
            </a:r>
            <a:r>
              <a:rPr lang="tr-TR" sz="2400" dirty="0">
                <a:latin typeface="Segoe Print" pitchFamily="2" charset="0"/>
              </a:rPr>
              <a:t>söylenebilir. Bir işyerinde mevcut kapasitenin kullanılarak mal ve hizmetlerin üretilmesi için </a:t>
            </a:r>
            <a:r>
              <a:rPr lang="tr-TR" sz="2400" dirty="0" smtClean="0">
                <a:latin typeface="Segoe Print" pitchFamily="2" charset="0"/>
              </a:rPr>
              <a:t>yerine </a:t>
            </a:r>
            <a:r>
              <a:rPr lang="tr-TR" sz="2400" dirty="0">
                <a:latin typeface="Segoe Print" pitchFamily="2" charset="0"/>
              </a:rPr>
              <a:t>getirilen işlemler pek çok materyalin </a:t>
            </a:r>
            <a:r>
              <a:rPr lang="tr-TR" sz="2400" b="1" dirty="0">
                <a:solidFill>
                  <a:srgbClr val="FF9999"/>
                </a:solidFill>
                <a:latin typeface="Segoe Print" pitchFamily="2" charset="0"/>
              </a:rPr>
              <a:t>sağlanmasını ve yönetilmesini zorunlu kılar</a:t>
            </a:r>
            <a:r>
              <a:rPr lang="tr-TR" sz="2400" dirty="0">
                <a:latin typeface="Segoe Print" pitchFamily="2" charset="0"/>
              </a:rPr>
              <a:t>. Bir fabrikada üretim için hammadde, yarı işlenmiş mamul, parçalar, işletme malzemeleri vb. gerekirken, </a:t>
            </a:r>
            <a:r>
              <a:rPr lang="tr-TR" sz="2400" b="1" dirty="0">
                <a:solidFill>
                  <a:srgbClr val="FF9999"/>
                </a:solidFill>
                <a:latin typeface="Segoe Print" pitchFamily="2" charset="0"/>
              </a:rPr>
              <a:t>bir hastanede hastalar için ilaçlar, çarşaflar, yiyecek, laboratuar </a:t>
            </a:r>
            <a:r>
              <a:rPr lang="tr-TR" sz="2400" b="1" dirty="0" smtClean="0">
                <a:solidFill>
                  <a:srgbClr val="FF9999"/>
                </a:solidFill>
                <a:latin typeface="Segoe Print" pitchFamily="2" charset="0"/>
              </a:rPr>
              <a:t>malzemeleri </a:t>
            </a:r>
            <a:r>
              <a:rPr lang="tr-TR" sz="2400" b="1" dirty="0">
                <a:solidFill>
                  <a:srgbClr val="FF9999"/>
                </a:solidFill>
                <a:latin typeface="Segoe Print" pitchFamily="2" charset="0"/>
              </a:rPr>
              <a:t>vb. malzemeler gerekir. </a:t>
            </a:r>
          </a:p>
        </p:txBody>
      </p:sp>
      <p:sp>
        <p:nvSpPr>
          <p:cNvPr id="4" name="Slide Number Placeholder 3"/>
          <p:cNvSpPr>
            <a:spLocks noGrp="1"/>
          </p:cNvSpPr>
          <p:nvPr>
            <p:ph type="sldNum" sz="quarter" idx="12"/>
          </p:nvPr>
        </p:nvSpPr>
        <p:spPr/>
        <p:txBody>
          <a:bodyPr/>
          <a:lstStyle/>
          <a:p>
            <a:fld id="{F1E1AE0F-C1A6-4B18-A7C1-7AA1861F7516}" type="slidenum">
              <a:rPr lang="tr-TR" smtClean="0"/>
              <a:pPr/>
              <a:t>27</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41778374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a:latin typeface="Segoe Print" pitchFamily="2" charset="0"/>
              </a:rPr>
              <a:t>1.5 Lojistik Yönetimi </a:t>
            </a:r>
            <a:endParaRPr lang="tr-TR" sz="2400" dirty="0">
              <a:latin typeface="Segoe Print" pitchFamily="2" charset="0"/>
            </a:endParaRPr>
          </a:p>
        </p:txBody>
      </p:sp>
      <p:sp>
        <p:nvSpPr>
          <p:cNvPr id="3" name="Content Placeholder 2"/>
          <p:cNvSpPr>
            <a:spLocks noGrp="1"/>
          </p:cNvSpPr>
          <p:nvPr>
            <p:ph idx="1"/>
          </p:nvPr>
        </p:nvSpPr>
        <p:spPr>
          <a:xfrm>
            <a:off x="457200" y="1196752"/>
            <a:ext cx="8229600" cy="4713391"/>
          </a:xfrm>
        </p:spPr>
        <p:txBody>
          <a:bodyPr>
            <a:normAutofit/>
          </a:bodyPr>
          <a:lstStyle/>
          <a:p>
            <a:pPr marL="0" lvl="1" indent="0" algn="just">
              <a:buNone/>
            </a:pPr>
            <a:r>
              <a:rPr lang="tr-TR" sz="2400" dirty="0" smtClean="0">
                <a:latin typeface="Segoe Print" pitchFamily="2" charset="0"/>
              </a:rPr>
              <a:t>Günümüzde </a:t>
            </a:r>
            <a:r>
              <a:rPr lang="tr-TR" sz="2400" dirty="0">
                <a:latin typeface="Segoe Print" pitchFamily="2" charset="0"/>
              </a:rPr>
              <a:t>müşteri gereksinimlerini rekabet koşulları çerçevesinde karşılayabilmek için materyal yönetimi önemle artan bir konu olarak gündeme gelmiştir. </a:t>
            </a:r>
            <a:r>
              <a:rPr lang="tr-TR" sz="2400" b="1" dirty="0">
                <a:solidFill>
                  <a:srgbClr val="CC0066"/>
                </a:solidFill>
                <a:latin typeface="Segoe Print" pitchFamily="2" charset="0"/>
              </a:rPr>
              <a:t>Yüksek kaliteyi minimum maliyette ve en kısa sürede müşteriye sunmayı hedefleyen firmaların malzemeyi akılcı biçimde sağlaması ve kullanması gerekmektedir. </a:t>
            </a:r>
            <a:r>
              <a:rPr lang="tr-TR" sz="2400" dirty="0">
                <a:latin typeface="Segoe Print" pitchFamily="2" charset="0"/>
              </a:rPr>
              <a:t>Bu nedenle </a:t>
            </a:r>
            <a:r>
              <a:rPr lang="tr-TR" sz="2400" b="1" dirty="0">
                <a:solidFill>
                  <a:srgbClr val="FF9999"/>
                </a:solidFill>
                <a:latin typeface="Segoe Print" pitchFamily="2" charset="0"/>
              </a:rPr>
              <a:t>firmalar belirli </a:t>
            </a:r>
            <a:r>
              <a:rPr lang="tr-TR" sz="2400" b="1" dirty="0" smtClean="0">
                <a:solidFill>
                  <a:srgbClr val="FF9999"/>
                </a:solidFill>
                <a:latin typeface="Segoe Print" pitchFamily="2" charset="0"/>
              </a:rPr>
              <a:t>yetenekteki </a:t>
            </a:r>
            <a:r>
              <a:rPr lang="tr-TR" sz="2400" b="1" dirty="0">
                <a:solidFill>
                  <a:srgbClr val="FF9999"/>
                </a:solidFill>
                <a:latin typeface="Segoe Print" pitchFamily="2" charset="0"/>
              </a:rPr>
              <a:t>tedarikçilerle çalışmak, işletme içi birimleri etkin koordine etmek ve müşteriye ulaşmak gibi çeşitli yönetim faaliyetlerini yerine getirirler.</a:t>
            </a:r>
            <a:r>
              <a:rPr lang="tr-TR" sz="2400" dirty="0">
                <a:latin typeface="Segoe Print" pitchFamily="2" charset="0"/>
              </a:rPr>
              <a:t> Öyleyse </a:t>
            </a:r>
            <a:r>
              <a:rPr lang="tr-TR" sz="2400" b="1" dirty="0">
                <a:solidFill>
                  <a:srgbClr val="00FF99"/>
                </a:solidFill>
                <a:latin typeface="Segoe Print" pitchFamily="2" charset="0"/>
              </a:rPr>
              <a:t>materyal yönetimi; </a:t>
            </a:r>
            <a:r>
              <a:rPr lang="tr-TR" sz="2400" b="1" dirty="0" smtClean="0">
                <a:solidFill>
                  <a:srgbClr val="00FF99"/>
                </a:solidFill>
                <a:latin typeface="Segoe Print" pitchFamily="2" charset="0"/>
              </a:rPr>
              <a:t>materyalin </a:t>
            </a:r>
            <a:r>
              <a:rPr lang="tr-TR" sz="2400" b="1" dirty="0">
                <a:solidFill>
                  <a:srgbClr val="00FF99"/>
                </a:solidFill>
                <a:latin typeface="Segoe Print" pitchFamily="2" charset="0"/>
              </a:rPr>
              <a:t>akışının planlanması, organizasyonu ve </a:t>
            </a:r>
            <a:r>
              <a:rPr lang="tr-TR" sz="2400" b="1" dirty="0" smtClean="0">
                <a:solidFill>
                  <a:srgbClr val="00FF99"/>
                </a:solidFill>
                <a:latin typeface="Segoe Print" pitchFamily="2" charset="0"/>
              </a:rPr>
              <a:t>kontrolüdür.</a:t>
            </a:r>
            <a:endParaRPr lang="tr-TR" sz="2400" b="1" dirty="0">
              <a:solidFill>
                <a:srgbClr val="00FF99"/>
              </a:solidFill>
              <a:latin typeface="Segoe Print" pitchFamily="2" charset="0"/>
            </a:endParaRPr>
          </a:p>
          <a:p>
            <a:pPr marL="400050" lvl="1" indent="0" algn="just">
              <a:buNone/>
            </a:pPr>
            <a:endParaRPr lang="tr-TR" sz="2400" dirty="0">
              <a:latin typeface="Segoe Print"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28</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111042164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a:latin typeface="Segoe Print" pitchFamily="2" charset="0"/>
              </a:rPr>
              <a:t>1.5 Lojistik Yönetimi </a:t>
            </a:r>
            <a:endParaRPr lang="tr-TR" sz="2400" dirty="0">
              <a:latin typeface="Segoe Print" pitchFamily="2" charset="0"/>
            </a:endParaRPr>
          </a:p>
        </p:txBody>
      </p:sp>
      <p:sp>
        <p:nvSpPr>
          <p:cNvPr id="3" name="Content Placeholder 2"/>
          <p:cNvSpPr>
            <a:spLocks noGrp="1"/>
          </p:cNvSpPr>
          <p:nvPr>
            <p:ph idx="1"/>
          </p:nvPr>
        </p:nvSpPr>
        <p:spPr>
          <a:xfrm>
            <a:off x="457200" y="1124744"/>
            <a:ext cx="8229600" cy="5040560"/>
          </a:xfrm>
        </p:spPr>
        <p:txBody>
          <a:bodyPr>
            <a:normAutofit lnSpcReduction="10000"/>
          </a:bodyPr>
          <a:lstStyle/>
          <a:p>
            <a:pPr marL="0" lvl="1" indent="0" algn="just">
              <a:buNone/>
            </a:pPr>
            <a:r>
              <a:rPr lang="tr-TR" sz="2400" dirty="0" smtClean="0">
                <a:latin typeface="Segoe Print" pitchFamily="2" charset="0"/>
              </a:rPr>
              <a:t>Bir </a:t>
            </a:r>
            <a:r>
              <a:rPr lang="tr-TR" sz="2400" dirty="0">
                <a:latin typeface="Segoe Print" pitchFamily="2" charset="0"/>
              </a:rPr>
              <a:t>işletmenin </a:t>
            </a:r>
            <a:r>
              <a:rPr lang="tr-TR" sz="2400" dirty="0">
                <a:solidFill>
                  <a:srgbClr val="99FF33"/>
                </a:solidFill>
                <a:latin typeface="Segoe Print" pitchFamily="2" charset="0"/>
              </a:rPr>
              <a:t>lojistik sistemi organizasyon açısından </a:t>
            </a:r>
            <a:r>
              <a:rPr lang="tr-TR" sz="2400" b="1" dirty="0">
                <a:solidFill>
                  <a:srgbClr val="99FF33"/>
                </a:solidFill>
                <a:latin typeface="Segoe Print" pitchFamily="2" charset="0"/>
              </a:rPr>
              <a:t>satınalma, imalât, dağıtım şeklinde üç alt sisteme </a:t>
            </a:r>
            <a:r>
              <a:rPr lang="tr-TR" sz="2400" b="1" dirty="0" smtClean="0">
                <a:solidFill>
                  <a:srgbClr val="99FF33"/>
                </a:solidFill>
                <a:latin typeface="Segoe Print" pitchFamily="2" charset="0"/>
              </a:rPr>
              <a:t>ayrılabilir</a:t>
            </a:r>
            <a:r>
              <a:rPr lang="tr-TR" sz="2400" b="1" dirty="0">
                <a:solidFill>
                  <a:srgbClr val="99FF33"/>
                </a:solidFill>
              </a:rPr>
              <a:t>:</a:t>
            </a:r>
            <a:endParaRPr lang="tr-TR" sz="2400" b="1" dirty="0" smtClean="0">
              <a:solidFill>
                <a:srgbClr val="99FF33"/>
              </a:solidFill>
              <a:latin typeface="Segoe Print" pitchFamily="2" charset="0"/>
            </a:endParaRPr>
          </a:p>
          <a:p>
            <a:pPr marL="342900" lvl="1" indent="-342900" algn="just">
              <a:buFont typeface="Arial" panose="020B0604020202020204" pitchFamily="34" charset="0"/>
              <a:buChar char="•"/>
            </a:pPr>
            <a:endParaRPr lang="tr-TR" sz="2400" dirty="0">
              <a:latin typeface="Segoe Print" pitchFamily="2" charset="0"/>
            </a:endParaRPr>
          </a:p>
          <a:p>
            <a:pPr marL="342900" lvl="1" indent="-342900" algn="just">
              <a:buFont typeface="Arial" panose="020B0604020202020204" pitchFamily="34" charset="0"/>
              <a:buChar char="•"/>
            </a:pPr>
            <a:r>
              <a:rPr lang="tr-TR" sz="2400" b="1" dirty="0">
                <a:solidFill>
                  <a:srgbClr val="99FF33"/>
                </a:solidFill>
                <a:latin typeface="Segoe Print" pitchFamily="2" charset="0"/>
              </a:rPr>
              <a:t>Satınalma sistemi:</a:t>
            </a:r>
            <a:r>
              <a:rPr lang="tr-TR" sz="2400" dirty="0">
                <a:solidFill>
                  <a:srgbClr val="99FF33"/>
                </a:solidFill>
                <a:latin typeface="Segoe Print" pitchFamily="2" charset="0"/>
              </a:rPr>
              <a:t> </a:t>
            </a:r>
            <a:r>
              <a:rPr lang="tr-TR" sz="2400" b="1" dirty="0">
                <a:solidFill>
                  <a:srgbClr val="FFFFCC"/>
                </a:solidFill>
                <a:latin typeface="Segoe Print" pitchFamily="2" charset="0"/>
              </a:rPr>
              <a:t>İşletmeye hammadde, yarı mamul ve hizmet sağlayan firmalarla ilişkilerin düzenlenmesi ve imalâtın ihtiyacı olan girdilerin zamanında hazır bulundurulması bu sistemin görevidir</a:t>
            </a:r>
            <a:r>
              <a:rPr lang="tr-TR" sz="2400" dirty="0">
                <a:latin typeface="Segoe Print" pitchFamily="2" charset="0"/>
              </a:rPr>
              <a:t>. Bu çerçeve içinde; </a:t>
            </a:r>
            <a:r>
              <a:rPr lang="tr-TR" sz="2400" b="1" dirty="0">
                <a:solidFill>
                  <a:schemeClr val="accent6">
                    <a:lumMod val="60000"/>
                    <a:lumOff val="40000"/>
                  </a:schemeClr>
                </a:solidFill>
                <a:latin typeface="Segoe Print" pitchFamily="2" charset="0"/>
              </a:rPr>
              <a:t>“hangi malzeme, ne zaman ve ne miktar sipariş edilecek? Hangi firmadan satın alınacak? Tedarik kaynakları nasıl değerlenecek? Hangi taşıma araçları kullanılacak? Gelen malzeme nasıl depo edilecek?” gibi problemlere çözüm aranır.</a:t>
            </a:r>
          </a:p>
          <a:p>
            <a:pPr marL="400050" lvl="1" indent="0" algn="just">
              <a:buNone/>
            </a:pPr>
            <a:endParaRPr lang="tr-TR" sz="2400" dirty="0">
              <a:latin typeface="Segoe Print" pitchFamily="2" charset="0"/>
            </a:endParaRPr>
          </a:p>
          <a:p>
            <a:pPr marL="400050" lvl="1" indent="0">
              <a:buNone/>
            </a:pPr>
            <a:endParaRPr lang="tr-TR" sz="2400" dirty="0">
              <a:latin typeface="Segoe Print"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29</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2462835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8654"/>
            <a:ext cx="8229600" cy="1282154"/>
          </a:xfrm>
        </p:spPr>
        <p:txBody>
          <a:bodyPr>
            <a:normAutofit/>
          </a:bodyPr>
          <a:lstStyle/>
          <a:p>
            <a:pPr algn="l"/>
            <a:r>
              <a:rPr lang="tr-TR" sz="2400" b="1" dirty="0" smtClean="0">
                <a:latin typeface="Segoe Print" pitchFamily="2" charset="0"/>
              </a:rPr>
              <a:t>BÖLÜM 2: İŞLETMELERDE VERİMLİLİK: ÜRETİM YÖNETİMİ</a:t>
            </a:r>
            <a:br>
              <a:rPr lang="tr-TR" sz="2400" b="1" dirty="0" smtClean="0">
                <a:latin typeface="Segoe Print" pitchFamily="2" charset="0"/>
              </a:rPr>
            </a:br>
            <a:r>
              <a:rPr lang="tr-TR" sz="2400" b="1" dirty="0" smtClean="0">
                <a:latin typeface="Segoe Print" pitchFamily="2" charset="0"/>
              </a:rPr>
              <a:t>1. ÜRETİM YÖNETİMİ</a:t>
            </a:r>
            <a:endParaRPr lang="tr-TR" sz="2400" b="1" dirty="0">
              <a:latin typeface="Segoe Print" pitchFamily="2" charset="0"/>
            </a:endParaRPr>
          </a:p>
        </p:txBody>
      </p:sp>
      <p:sp>
        <p:nvSpPr>
          <p:cNvPr id="3" name="Content Placeholder 2"/>
          <p:cNvSpPr>
            <a:spLocks noGrp="1"/>
          </p:cNvSpPr>
          <p:nvPr>
            <p:ph idx="1"/>
          </p:nvPr>
        </p:nvSpPr>
        <p:spPr>
          <a:xfrm>
            <a:off x="457200" y="1600200"/>
            <a:ext cx="8229600" cy="4853136"/>
          </a:xfrm>
        </p:spPr>
        <p:txBody>
          <a:bodyPr>
            <a:noAutofit/>
          </a:bodyPr>
          <a:lstStyle/>
          <a:p>
            <a:pPr marL="0" indent="0">
              <a:buNone/>
            </a:pPr>
            <a:r>
              <a:rPr lang="tr-TR" sz="2400" b="1" dirty="0" smtClean="0">
                <a:latin typeface="Segoe Print" pitchFamily="2" charset="0"/>
              </a:rPr>
              <a:t>1.1. Üretim Sistem ve Stratejileri </a:t>
            </a:r>
            <a:endParaRPr lang="tr-TR" sz="2400" dirty="0" smtClean="0">
              <a:latin typeface="Segoe Print" pitchFamily="2" charset="0"/>
            </a:endParaRPr>
          </a:p>
          <a:p>
            <a:pPr marL="0" indent="0" algn="just">
              <a:buNone/>
            </a:pPr>
            <a:r>
              <a:rPr lang="tr-TR" sz="2400" dirty="0"/>
              <a:t>Üretim yönetimi, organizasyonun üretim alt sisteminde kullanılan kaynakların organizasyon politikaları çerçevesinde bir araya getirilerek değer ilave edilmiş ürün veya hizmetlere dönüştürülmesi sürecidir. Üretim sürecinin performansını etkileyen üretim teknolojisi, işçilik, sermaye, yönetim </a:t>
            </a:r>
            <a:r>
              <a:rPr lang="tr-TR" sz="2400" dirty="0" err="1"/>
              <a:t>v.b</a:t>
            </a:r>
            <a:r>
              <a:rPr lang="tr-TR" sz="2400" dirty="0"/>
              <a:t>. birçok faktör söz konusudur. Üretim, işletme stratejisini oluşturmada rol oynayan değer katıcı ve yaratıcı aktiviteleri barındıran bir alandır.</a:t>
            </a:r>
          </a:p>
          <a:p>
            <a:pPr marL="0" indent="0">
              <a:buNone/>
            </a:pPr>
            <a:endParaRPr lang="tr-TR" sz="2400" dirty="0">
              <a:latin typeface="Segoe Print"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3</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13294424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a:latin typeface="Segoe Print" pitchFamily="2" charset="0"/>
              </a:rPr>
              <a:t>1.5 Lojistik Yönetimi </a:t>
            </a:r>
            <a:endParaRPr lang="tr-TR" sz="2400" dirty="0">
              <a:latin typeface="Segoe Print" pitchFamily="2" charset="0"/>
            </a:endParaRPr>
          </a:p>
        </p:txBody>
      </p:sp>
      <p:sp>
        <p:nvSpPr>
          <p:cNvPr id="3" name="Content Placeholder 2"/>
          <p:cNvSpPr>
            <a:spLocks noGrp="1"/>
          </p:cNvSpPr>
          <p:nvPr>
            <p:ph idx="1"/>
          </p:nvPr>
        </p:nvSpPr>
        <p:spPr/>
        <p:txBody>
          <a:bodyPr>
            <a:normAutofit/>
          </a:bodyPr>
          <a:lstStyle/>
          <a:p>
            <a:pPr marL="342900" lvl="1" indent="-342900" algn="just">
              <a:buFont typeface="Arial" panose="020B0604020202020204" pitchFamily="34" charset="0"/>
              <a:buChar char="•"/>
            </a:pPr>
            <a:r>
              <a:rPr lang="tr-TR" sz="2400" b="1" dirty="0" smtClean="0">
                <a:solidFill>
                  <a:srgbClr val="99FF33"/>
                </a:solidFill>
                <a:latin typeface="Segoe Print" pitchFamily="2" charset="0"/>
              </a:rPr>
              <a:t>İmalât </a:t>
            </a:r>
            <a:r>
              <a:rPr lang="tr-TR" sz="2400" b="1" dirty="0">
                <a:solidFill>
                  <a:srgbClr val="99FF33"/>
                </a:solidFill>
                <a:latin typeface="Segoe Print" pitchFamily="2" charset="0"/>
              </a:rPr>
              <a:t>sistemi:</a:t>
            </a:r>
            <a:r>
              <a:rPr lang="tr-TR" sz="2400" dirty="0">
                <a:solidFill>
                  <a:srgbClr val="99FF33"/>
                </a:solidFill>
                <a:latin typeface="Segoe Print" pitchFamily="2" charset="0"/>
              </a:rPr>
              <a:t> </a:t>
            </a:r>
            <a:r>
              <a:rPr lang="tr-TR" sz="2400" b="1" dirty="0">
                <a:solidFill>
                  <a:schemeClr val="accent6">
                    <a:lumMod val="60000"/>
                    <a:lumOff val="40000"/>
                  </a:schemeClr>
                </a:solidFill>
                <a:latin typeface="Segoe Print" pitchFamily="2" charset="0"/>
              </a:rPr>
              <a:t>Gelen malzeme ve parçalarının mamule dönüştürülmesi sırasında yapılan taşımaları ve ara depolamaları içerir. </a:t>
            </a:r>
            <a:r>
              <a:rPr lang="tr-TR" sz="2400" dirty="0">
                <a:latin typeface="Segoe Print" pitchFamily="2" charset="0"/>
              </a:rPr>
              <a:t>Bu sistemdeki lojistik faaliyetler “malzeme nakli” adı altında tamamen işletme içi bir fonksiyon olarak düşünülür. Üretim yönetiminin </a:t>
            </a:r>
            <a:r>
              <a:rPr lang="tr-TR" sz="2400" b="1" dirty="0">
                <a:solidFill>
                  <a:schemeClr val="accent4">
                    <a:lumMod val="40000"/>
                    <a:lumOff val="60000"/>
                  </a:schemeClr>
                </a:solidFill>
                <a:latin typeface="Segoe Print" pitchFamily="2" charset="0"/>
              </a:rPr>
              <a:t>kapasite planlaması, yükleme, programlama gibi faaliyetleri ile malzeme nakli arasında sıkı bir bağımlılık </a:t>
            </a:r>
            <a:r>
              <a:rPr lang="tr-TR" sz="2400" b="1" dirty="0" smtClean="0">
                <a:solidFill>
                  <a:schemeClr val="accent4">
                    <a:lumMod val="40000"/>
                    <a:lumOff val="60000"/>
                  </a:schemeClr>
                </a:solidFill>
                <a:latin typeface="Segoe Print" pitchFamily="2" charset="0"/>
              </a:rPr>
              <a:t>vardır.</a:t>
            </a:r>
            <a:r>
              <a:rPr lang="tr-TR" sz="2400" b="1" i="1" dirty="0" smtClean="0">
                <a:solidFill>
                  <a:schemeClr val="accent4">
                    <a:lumMod val="40000"/>
                    <a:lumOff val="60000"/>
                  </a:schemeClr>
                </a:solidFill>
                <a:latin typeface="Segoe Print" pitchFamily="2" charset="0"/>
              </a:rPr>
              <a:t> </a:t>
            </a:r>
            <a:endParaRPr lang="tr-TR" sz="2400" b="1" dirty="0">
              <a:solidFill>
                <a:schemeClr val="accent4">
                  <a:lumMod val="40000"/>
                  <a:lumOff val="60000"/>
                </a:schemeClr>
              </a:solidFill>
              <a:latin typeface="Segoe Print" pitchFamily="2" charset="0"/>
            </a:endParaRPr>
          </a:p>
          <a:p>
            <a:pPr marL="400050" lvl="1" indent="0" algn="just">
              <a:buNone/>
            </a:pPr>
            <a:endParaRPr lang="tr-TR" sz="2400" dirty="0">
              <a:latin typeface="Segoe Print"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30</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23423091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a:latin typeface="Segoe Print" pitchFamily="2" charset="0"/>
              </a:rPr>
              <a:t>1.5 Lojistik Yönetimi </a:t>
            </a:r>
            <a:endParaRPr lang="tr-TR" sz="2400" dirty="0">
              <a:latin typeface="Segoe Print" pitchFamily="2" charset="0"/>
            </a:endParaRPr>
          </a:p>
        </p:txBody>
      </p:sp>
      <p:sp>
        <p:nvSpPr>
          <p:cNvPr id="3" name="Content Placeholder 2"/>
          <p:cNvSpPr>
            <a:spLocks noGrp="1"/>
          </p:cNvSpPr>
          <p:nvPr>
            <p:ph idx="1"/>
          </p:nvPr>
        </p:nvSpPr>
        <p:spPr>
          <a:xfrm>
            <a:off x="457200" y="1124744"/>
            <a:ext cx="8229600" cy="4713391"/>
          </a:xfrm>
        </p:spPr>
        <p:txBody>
          <a:bodyPr>
            <a:normAutofit/>
          </a:bodyPr>
          <a:lstStyle/>
          <a:p>
            <a:pPr marL="342900" lvl="1" indent="-342900" algn="just">
              <a:buFont typeface="Arial" panose="020B0604020202020204" pitchFamily="34" charset="0"/>
              <a:buChar char="•"/>
            </a:pPr>
            <a:r>
              <a:rPr lang="tr-TR" sz="2400" b="1" dirty="0" smtClean="0">
                <a:solidFill>
                  <a:srgbClr val="99FF33"/>
                </a:solidFill>
                <a:latin typeface="Segoe Print" pitchFamily="2" charset="0"/>
              </a:rPr>
              <a:t>Dağıtım </a:t>
            </a:r>
            <a:r>
              <a:rPr lang="tr-TR" sz="2400" b="1" dirty="0">
                <a:solidFill>
                  <a:srgbClr val="99FF33"/>
                </a:solidFill>
                <a:latin typeface="Segoe Print" pitchFamily="2" charset="0"/>
              </a:rPr>
              <a:t>sistemi:</a:t>
            </a:r>
            <a:r>
              <a:rPr lang="tr-TR" sz="2400" dirty="0">
                <a:solidFill>
                  <a:srgbClr val="99FF33"/>
                </a:solidFill>
                <a:latin typeface="Segoe Print" pitchFamily="2" charset="0"/>
              </a:rPr>
              <a:t> </a:t>
            </a:r>
            <a:r>
              <a:rPr lang="tr-TR" sz="2400" b="1" dirty="0">
                <a:solidFill>
                  <a:srgbClr val="FF9966"/>
                </a:solidFill>
                <a:latin typeface="Segoe Print" pitchFamily="2" charset="0"/>
              </a:rPr>
              <a:t>Mamulün ambara gönderilmesinden tüketiciye ulaşıncaya kadar </a:t>
            </a:r>
            <a:r>
              <a:rPr lang="tr-TR" sz="2400" b="1" dirty="0" smtClean="0">
                <a:solidFill>
                  <a:srgbClr val="FF9966"/>
                </a:solidFill>
                <a:latin typeface="Segoe Print" pitchFamily="2" charset="0"/>
              </a:rPr>
              <a:t>geçirdiği </a:t>
            </a:r>
            <a:r>
              <a:rPr lang="tr-TR" sz="2400" b="1" dirty="0">
                <a:solidFill>
                  <a:srgbClr val="FF9966"/>
                </a:solidFill>
                <a:latin typeface="Segoe Print" pitchFamily="2" charset="0"/>
              </a:rPr>
              <a:t>depolama ve taşıma işlemlerinden oluşur.</a:t>
            </a:r>
            <a:r>
              <a:rPr lang="tr-TR" sz="2400" dirty="0">
                <a:latin typeface="Segoe Print" pitchFamily="2" charset="0"/>
              </a:rPr>
              <a:t> Bazen </a:t>
            </a:r>
            <a:r>
              <a:rPr lang="tr-TR" sz="2400" b="1" dirty="0">
                <a:solidFill>
                  <a:srgbClr val="FF9999"/>
                </a:solidFill>
                <a:latin typeface="Segoe Print" pitchFamily="2" charset="0"/>
              </a:rPr>
              <a:t>“fiziksel dağıtım</a:t>
            </a:r>
            <a:r>
              <a:rPr lang="tr-TR" sz="2400" dirty="0">
                <a:latin typeface="Segoe Print" pitchFamily="2" charset="0"/>
              </a:rPr>
              <a:t>” adı ile anılan bu grup faaliyetlerin ilgilendiği sorunlar; </a:t>
            </a:r>
            <a:r>
              <a:rPr lang="tr-TR" sz="2400" b="1" dirty="0">
                <a:solidFill>
                  <a:srgbClr val="FF9999"/>
                </a:solidFill>
                <a:latin typeface="Segoe Print" pitchFamily="2" charset="0"/>
              </a:rPr>
              <a:t>Tüketicinin miktar, zaman ve yer olarak beklediği hizmetler nelerdir? Tüketicinin beklediği dağıtım hizmetleri mümkün en </a:t>
            </a:r>
            <a:r>
              <a:rPr lang="tr-TR" sz="2400" b="1" dirty="0" smtClean="0">
                <a:solidFill>
                  <a:srgbClr val="FF9999"/>
                </a:solidFill>
                <a:latin typeface="Segoe Print" pitchFamily="2" charset="0"/>
              </a:rPr>
              <a:t>düşük </a:t>
            </a:r>
            <a:r>
              <a:rPr lang="tr-TR" sz="2400" b="1" dirty="0">
                <a:solidFill>
                  <a:srgbClr val="FF9999"/>
                </a:solidFill>
                <a:latin typeface="Segoe Print" pitchFamily="2" charset="0"/>
              </a:rPr>
              <a:t>maliyetle karşılanıyor mu? </a:t>
            </a:r>
            <a:r>
              <a:rPr lang="tr-TR" sz="2400" b="1" dirty="0">
                <a:solidFill>
                  <a:srgbClr val="FFFFCC"/>
                </a:solidFill>
                <a:latin typeface="Segoe Print" pitchFamily="2" charset="0"/>
              </a:rPr>
              <a:t>Dağıtım merkezlerinde hangi mamuller, ne miktarlarda stoklanacak? Hangi taşıma araçları veya servisleri kullanılacak? şeklinde sıralanabilir.</a:t>
            </a:r>
          </a:p>
          <a:p>
            <a:pPr marL="400050" lvl="1" indent="0" algn="just">
              <a:buNone/>
            </a:pPr>
            <a:r>
              <a:rPr lang="tr-TR" sz="2400" b="1" dirty="0">
                <a:solidFill>
                  <a:srgbClr val="FFFFCC"/>
                </a:solidFill>
                <a:latin typeface="Segoe Print" pitchFamily="2" charset="0"/>
              </a:rPr>
              <a:t> </a:t>
            </a:r>
          </a:p>
          <a:p>
            <a:pPr marL="400050" lvl="1" indent="0" algn="just">
              <a:buNone/>
            </a:pPr>
            <a:endParaRPr lang="tr-TR" sz="2400" dirty="0">
              <a:latin typeface="Segoe Print"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31</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32218308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smtClean="0">
                <a:latin typeface="Segoe Print" pitchFamily="2" charset="0"/>
              </a:rPr>
              <a:t>1.6 Stok Yönetimi </a:t>
            </a:r>
            <a:endParaRPr lang="tr-TR" sz="2400" b="1" dirty="0">
              <a:latin typeface="Segoe Print" pitchFamily="2" charset="0"/>
            </a:endParaRPr>
          </a:p>
        </p:txBody>
      </p:sp>
      <p:sp>
        <p:nvSpPr>
          <p:cNvPr id="3" name="Content Placeholder 2"/>
          <p:cNvSpPr>
            <a:spLocks noGrp="1"/>
          </p:cNvSpPr>
          <p:nvPr>
            <p:ph idx="1"/>
          </p:nvPr>
        </p:nvSpPr>
        <p:spPr>
          <a:xfrm>
            <a:off x="467544" y="980728"/>
            <a:ext cx="8229600" cy="5184576"/>
          </a:xfrm>
        </p:spPr>
        <p:txBody>
          <a:bodyPr>
            <a:normAutofit/>
          </a:bodyPr>
          <a:lstStyle/>
          <a:p>
            <a:pPr marL="0" lvl="1" indent="0" algn="just">
              <a:buNone/>
            </a:pPr>
            <a:r>
              <a:rPr lang="tr-TR" sz="2400" dirty="0" smtClean="0">
                <a:latin typeface="Segoe Print" pitchFamily="2" charset="0"/>
              </a:rPr>
              <a:t>Stoklar</a:t>
            </a:r>
            <a:r>
              <a:rPr lang="tr-TR" sz="2400" dirty="0">
                <a:latin typeface="Segoe Print" pitchFamily="2" charset="0"/>
              </a:rPr>
              <a:t>, belirli bir dönemde talebi karşılamak için</a:t>
            </a:r>
            <a:r>
              <a:rPr lang="tr-TR" sz="2400" b="1" dirty="0">
                <a:solidFill>
                  <a:srgbClr val="FF9999"/>
                </a:solidFill>
                <a:latin typeface="Segoe Print" pitchFamily="2" charset="0"/>
              </a:rPr>
              <a:t> fiziki mallara yapılan yatırım</a:t>
            </a:r>
            <a:r>
              <a:rPr lang="tr-TR" sz="2400" dirty="0">
                <a:latin typeface="Segoe Print" pitchFamily="2" charset="0"/>
              </a:rPr>
              <a:t>dır. Başka bir tanıma göre de, </a:t>
            </a:r>
            <a:r>
              <a:rPr lang="tr-TR" sz="2400" b="1" dirty="0">
                <a:solidFill>
                  <a:srgbClr val="FFFFCC"/>
                </a:solidFill>
                <a:latin typeface="Segoe Print" pitchFamily="2" charset="0"/>
              </a:rPr>
              <a:t>stoklar, potansiyel ekonomik değeri olan atıl kaynaklardır. </a:t>
            </a:r>
            <a:r>
              <a:rPr lang="tr-TR" sz="2400" dirty="0">
                <a:latin typeface="Segoe Print" pitchFamily="2" charset="0"/>
              </a:rPr>
              <a:t>Ancak, malzeme dışında sahip olunan teçhizat ve işgücü gibi kaynakları kapasite olarak adlandırmak daha doğru </a:t>
            </a:r>
            <a:r>
              <a:rPr lang="tr-TR" sz="2400" dirty="0" smtClean="0">
                <a:latin typeface="Segoe Print" pitchFamily="2" charset="0"/>
              </a:rPr>
              <a:t>olacaktır. </a:t>
            </a:r>
            <a:endParaRPr lang="tr-TR" sz="2400" dirty="0">
              <a:latin typeface="Segoe Print" pitchFamily="2" charset="0"/>
            </a:endParaRPr>
          </a:p>
          <a:p>
            <a:pPr marL="0" lvl="1" indent="0" algn="just">
              <a:buNone/>
            </a:pPr>
            <a:r>
              <a:rPr lang="tr-TR" sz="2400" b="1" dirty="0">
                <a:solidFill>
                  <a:srgbClr val="00FF99"/>
                </a:solidFill>
                <a:latin typeface="Segoe Print" pitchFamily="2" charset="0"/>
              </a:rPr>
              <a:t>Stok bulundurma nedenleri </a:t>
            </a:r>
            <a:r>
              <a:rPr lang="tr-TR" sz="2400" dirty="0">
                <a:latin typeface="Segoe Print" pitchFamily="2" charset="0"/>
              </a:rPr>
              <a:t>dört temel başlıkta </a:t>
            </a:r>
            <a:r>
              <a:rPr lang="tr-TR" sz="2400" dirty="0" smtClean="0">
                <a:latin typeface="Segoe Print" pitchFamily="2" charset="0"/>
              </a:rPr>
              <a:t>sıralanabilir:</a:t>
            </a:r>
          </a:p>
          <a:p>
            <a:pPr marL="400050" lvl="1" indent="-400050" algn="just">
              <a:buNone/>
            </a:pPr>
            <a:endParaRPr lang="tr-TR" sz="2400" dirty="0">
              <a:latin typeface="Segoe Print" pitchFamily="2" charset="0"/>
            </a:endParaRPr>
          </a:p>
          <a:p>
            <a:pPr marL="400050" lvl="1" indent="-400050" algn="just">
              <a:buFont typeface="Arial" pitchFamily="34" charset="0"/>
              <a:buChar char="•"/>
            </a:pPr>
            <a:r>
              <a:rPr lang="tr-TR" sz="2400" b="1" dirty="0">
                <a:solidFill>
                  <a:srgbClr val="99FF33"/>
                </a:solidFill>
                <a:latin typeface="Segoe Print" pitchFamily="2" charset="0"/>
              </a:rPr>
              <a:t>Talep miktarındaki değişiklikleri karşılayabilmek: </a:t>
            </a:r>
            <a:r>
              <a:rPr lang="tr-TR" sz="2400" dirty="0">
                <a:latin typeface="Segoe Print" pitchFamily="2" charset="0"/>
              </a:rPr>
              <a:t>Müşteriden gelen talep miktar değişikliklerine zamanında yanıt verebilmek için elde bir miktar nihai ürün stoğu bulundurulmalıdır.</a:t>
            </a:r>
          </a:p>
          <a:p>
            <a:pPr marL="400050" lvl="1" indent="0" algn="just">
              <a:buNone/>
            </a:pPr>
            <a:endParaRPr lang="tr-TR" sz="2400" dirty="0">
              <a:latin typeface="Segoe Print" pitchFamily="2" charset="0"/>
            </a:endParaRPr>
          </a:p>
          <a:p>
            <a:pPr marL="400050" lvl="1" indent="0" algn="just">
              <a:buNone/>
            </a:pPr>
            <a:endParaRPr lang="tr-TR" sz="2400" dirty="0">
              <a:latin typeface="Segoe Print" pitchFamily="2" charset="0"/>
            </a:endParaRPr>
          </a:p>
          <a:p>
            <a:pPr marL="400050" lvl="1" indent="0" algn="just">
              <a:buNone/>
            </a:pPr>
            <a:endParaRPr lang="tr-TR" sz="2400" dirty="0">
              <a:latin typeface="Segoe Print"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32</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19678235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711081"/>
          </a:xfrm>
        </p:spPr>
        <p:txBody>
          <a:bodyPr>
            <a:normAutofit/>
          </a:bodyPr>
          <a:lstStyle/>
          <a:p>
            <a:pPr algn="l"/>
            <a:r>
              <a:rPr lang="tr-TR" sz="2400" b="1" dirty="0">
                <a:latin typeface="Segoe Print" pitchFamily="2" charset="0"/>
              </a:rPr>
              <a:t>1.6 Stok Yönetimi </a:t>
            </a:r>
            <a:endParaRPr lang="tr-TR" sz="2400" dirty="0">
              <a:latin typeface="Segoe Print" pitchFamily="2" charset="0"/>
            </a:endParaRPr>
          </a:p>
        </p:txBody>
      </p:sp>
      <p:sp>
        <p:nvSpPr>
          <p:cNvPr id="3" name="Content Placeholder 2"/>
          <p:cNvSpPr>
            <a:spLocks noGrp="1"/>
          </p:cNvSpPr>
          <p:nvPr>
            <p:ph idx="1"/>
          </p:nvPr>
        </p:nvSpPr>
        <p:spPr>
          <a:xfrm>
            <a:off x="457200" y="692696"/>
            <a:ext cx="8229600" cy="4713391"/>
          </a:xfrm>
        </p:spPr>
        <p:txBody>
          <a:bodyPr>
            <a:noAutofit/>
          </a:bodyPr>
          <a:lstStyle/>
          <a:p>
            <a:pPr marL="342900" lvl="1" indent="-342900" algn="just">
              <a:buFont typeface="Arial" panose="020B0604020202020204" pitchFamily="34" charset="0"/>
              <a:buChar char="•"/>
            </a:pPr>
            <a:r>
              <a:rPr lang="tr-TR" sz="2400" b="1" dirty="0" smtClean="0">
                <a:solidFill>
                  <a:srgbClr val="99FF33"/>
                </a:solidFill>
                <a:latin typeface="Segoe Print" pitchFamily="2" charset="0"/>
              </a:rPr>
              <a:t>Hammadde </a:t>
            </a:r>
            <a:r>
              <a:rPr lang="tr-TR" sz="2400" b="1" dirty="0">
                <a:solidFill>
                  <a:srgbClr val="99FF33"/>
                </a:solidFill>
                <a:latin typeface="Segoe Print" pitchFamily="2" charset="0"/>
              </a:rPr>
              <a:t>sipariş zamanlarında olabilecek aksaklıklara karşı önlem olarak:</a:t>
            </a:r>
            <a:r>
              <a:rPr lang="tr-TR" sz="2400" b="1" dirty="0">
                <a:latin typeface="Segoe Print" pitchFamily="2" charset="0"/>
              </a:rPr>
              <a:t> </a:t>
            </a:r>
            <a:r>
              <a:rPr lang="tr-TR" sz="2400" dirty="0">
                <a:latin typeface="Segoe Print" pitchFamily="2" charset="0"/>
              </a:rPr>
              <a:t>Tedarikçilere verilen siparişler çeşitli nedenlerle firmaya ulaşmakta gecikmeye uğrayabilir. Bu gecikmelerin üretimde aksak yaratmaması için bir miktar hammadde stoku bulundurmak gerekmektedir. </a:t>
            </a:r>
            <a:endParaRPr lang="tr-TR" sz="2400" dirty="0" smtClean="0">
              <a:latin typeface="Segoe Print" pitchFamily="2" charset="0"/>
            </a:endParaRPr>
          </a:p>
          <a:p>
            <a:pPr marL="342900" lvl="1" indent="-342900" algn="just">
              <a:buFont typeface="Arial" panose="020B0604020202020204" pitchFamily="34" charset="0"/>
              <a:buChar char="•"/>
            </a:pPr>
            <a:r>
              <a:rPr lang="tr-TR" sz="2400" b="1" dirty="0" smtClean="0">
                <a:solidFill>
                  <a:srgbClr val="99FF33"/>
                </a:solidFill>
                <a:latin typeface="Segoe Print" pitchFamily="2" charset="0"/>
              </a:rPr>
              <a:t>Ekonomik </a:t>
            </a:r>
            <a:r>
              <a:rPr lang="tr-TR" sz="2400" b="1" dirty="0">
                <a:solidFill>
                  <a:srgbClr val="99FF33"/>
                </a:solidFill>
                <a:latin typeface="Segoe Print" pitchFamily="2" charset="0"/>
              </a:rPr>
              <a:t>sipariş miktarının avantajlarından yararlanmak: </a:t>
            </a:r>
            <a:r>
              <a:rPr lang="tr-TR" sz="2400" dirty="0">
                <a:latin typeface="Segoe Print" pitchFamily="2" charset="0"/>
              </a:rPr>
              <a:t>Sipariş vermenin gönderim, telefon, evrak vb bazı sabit maliyetleri vardır. Tekrarlanan her siparişte bu maliyet artacağından tek seferde yüksek miktarda sipariş geçilerek bu maliyetlerin azaltılmasından ve bazı durumlarda iskonto indirimlerinden yararlanabilmek için bir miktar fazladan stok bulundurulabilir.</a:t>
            </a:r>
          </a:p>
          <a:p>
            <a:pPr lvl="1" indent="-342900" algn="just">
              <a:buFont typeface="Arial" pitchFamily="34" charset="0"/>
              <a:buChar char="•"/>
            </a:pPr>
            <a:endParaRPr lang="tr-TR" sz="2400" dirty="0">
              <a:latin typeface="Segoe Print"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33</a:t>
            </a:fld>
            <a:endParaRPr lang="tr-TR"/>
          </a:p>
        </p:txBody>
      </p:sp>
      <p:sp>
        <p:nvSpPr>
          <p:cNvPr id="5" name="4 Altbilgi Yer Tutucusu"/>
          <p:cNvSpPr>
            <a:spLocks noGrp="1"/>
          </p:cNvSpPr>
          <p:nvPr>
            <p:ph type="ftr" sz="quarter" idx="11"/>
          </p:nvPr>
        </p:nvSpPr>
        <p:spPr>
          <a:xfrm>
            <a:off x="3131840" y="6492875"/>
            <a:ext cx="2895600" cy="365125"/>
          </a:xfrm>
        </p:spPr>
        <p:txBody>
          <a:bodyPr/>
          <a:lstStyle/>
          <a:p>
            <a:endParaRPr lang="tr-TR" dirty="0">
              <a:solidFill>
                <a:schemeClr val="bg1"/>
              </a:solidFill>
            </a:endParaRPr>
          </a:p>
        </p:txBody>
      </p:sp>
    </p:spTree>
    <p:extLst>
      <p:ext uri="{BB962C8B-B14F-4D97-AF65-F5344CB8AC3E}">
        <p14:creationId xmlns:p14="http://schemas.microsoft.com/office/powerpoint/2010/main" val="79714320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a:latin typeface="Segoe Print" pitchFamily="2" charset="0"/>
              </a:rPr>
              <a:t>1.6 Stok Yönetimi </a:t>
            </a:r>
            <a:endParaRPr lang="tr-TR" sz="2400" dirty="0">
              <a:latin typeface="Segoe Print" pitchFamily="2" charset="0"/>
            </a:endParaRPr>
          </a:p>
        </p:txBody>
      </p:sp>
      <p:sp>
        <p:nvSpPr>
          <p:cNvPr id="3" name="Content Placeholder 2"/>
          <p:cNvSpPr>
            <a:spLocks noGrp="1"/>
          </p:cNvSpPr>
          <p:nvPr>
            <p:ph idx="1"/>
          </p:nvPr>
        </p:nvSpPr>
        <p:spPr/>
        <p:txBody>
          <a:bodyPr>
            <a:normAutofit/>
          </a:bodyPr>
          <a:lstStyle/>
          <a:p>
            <a:pPr marL="342900" lvl="1" indent="-342900" algn="just">
              <a:buFont typeface="Arial" panose="020B0604020202020204" pitchFamily="34" charset="0"/>
              <a:buChar char="•"/>
            </a:pPr>
            <a:r>
              <a:rPr lang="tr-TR" sz="2400" b="1" dirty="0" smtClean="0">
                <a:solidFill>
                  <a:srgbClr val="99FF33"/>
                </a:solidFill>
                <a:latin typeface="Segoe Print" pitchFamily="2" charset="0"/>
              </a:rPr>
              <a:t>İşlemleri </a:t>
            </a:r>
            <a:r>
              <a:rPr lang="tr-TR" sz="2400" b="1" dirty="0">
                <a:solidFill>
                  <a:srgbClr val="99FF33"/>
                </a:solidFill>
                <a:latin typeface="Segoe Print" pitchFamily="2" charset="0"/>
              </a:rPr>
              <a:t>dengeleyebilmek ve üretim planlarında esneklik sağlamak:</a:t>
            </a:r>
            <a:r>
              <a:rPr lang="tr-TR" sz="2400" dirty="0">
                <a:latin typeface="Segoe Print" pitchFamily="2" charset="0"/>
              </a:rPr>
              <a:t> Üretim parti büyüklüğünü yüksek tutarak hazırlık maliyetlerini azaltmak mümkündür. Büyük miktarda partiler halinde üretebilmek için de eldeki stokların yeterli olması gereklidir</a:t>
            </a:r>
            <a:r>
              <a:rPr lang="tr-TR" sz="2400" dirty="0" smtClean="0">
                <a:latin typeface="Segoe Print" pitchFamily="2" charset="0"/>
              </a:rPr>
              <a:t>.</a:t>
            </a:r>
          </a:p>
          <a:p>
            <a:pPr marL="400050" lvl="1" indent="0" algn="just">
              <a:buNone/>
            </a:pPr>
            <a:endParaRPr lang="tr-TR" sz="2400" dirty="0">
              <a:latin typeface="Segoe Print" pitchFamily="2" charset="0"/>
            </a:endParaRPr>
          </a:p>
          <a:p>
            <a:pPr marL="400050" lvl="1" indent="0" algn="just">
              <a:buNone/>
            </a:pPr>
            <a:r>
              <a:rPr lang="tr-TR" sz="2400" dirty="0" smtClean="0">
                <a:latin typeface="Segoe Print" pitchFamily="2" charset="0"/>
              </a:rPr>
              <a:t>	</a:t>
            </a:r>
            <a:endParaRPr lang="tr-TR" sz="2400" dirty="0">
              <a:latin typeface="Segoe Print"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34</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37644126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a:latin typeface="Segoe Print" pitchFamily="2" charset="0"/>
              </a:rPr>
              <a:t>1.6 Stok Yönetimi </a:t>
            </a:r>
            <a:endParaRPr lang="tr-TR" sz="2400" dirty="0">
              <a:latin typeface="Segoe Print" pitchFamily="2" charset="0"/>
            </a:endParaRPr>
          </a:p>
        </p:txBody>
      </p:sp>
      <p:sp>
        <p:nvSpPr>
          <p:cNvPr id="3" name="Content Placeholder 2"/>
          <p:cNvSpPr>
            <a:spLocks noGrp="1"/>
          </p:cNvSpPr>
          <p:nvPr>
            <p:ph idx="1"/>
          </p:nvPr>
        </p:nvSpPr>
        <p:spPr>
          <a:xfrm>
            <a:off x="457200" y="1124744"/>
            <a:ext cx="8229600" cy="4713391"/>
          </a:xfrm>
        </p:spPr>
        <p:txBody>
          <a:bodyPr>
            <a:normAutofit/>
          </a:bodyPr>
          <a:lstStyle/>
          <a:p>
            <a:pPr marL="0" lvl="1" indent="0">
              <a:buNone/>
            </a:pPr>
            <a:r>
              <a:rPr lang="tr-TR" sz="2400" dirty="0" smtClean="0">
                <a:latin typeface="Segoe Print" pitchFamily="2" charset="0"/>
              </a:rPr>
              <a:t>İşletmelerde </a:t>
            </a:r>
            <a:r>
              <a:rPr lang="tr-TR" sz="2400" b="1" dirty="0">
                <a:solidFill>
                  <a:srgbClr val="00FF99"/>
                </a:solidFill>
                <a:latin typeface="Segoe Print" pitchFamily="2" charset="0"/>
              </a:rPr>
              <a:t>stokların neden olduğu üç temel maliyet </a:t>
            </a:r>
            <a:r>
              <a:rPr lang="tr-TR" sz="2400" dirty="0" smtClean="0">
                <a:latin typeface="Segoe Print" pitchFamily="2" charset="0"/>
              </a:rPr>
              <a:t>vardır:</a:t>
            </a:r>
          </a:p>
          <a:p>
            <a:pPr marL="0" lvl="1" indent="0">
              <a:buNone/>
            </a:pPr>
            <a:endParaRPr lang="tr-TR" sz="2400" dirty="0">
              <a:latin typeface="Segoe Print" pitchFamily="2" charset="0"/>
            </a:endParaRPr>
          </a:p>
          <a:p>
            <a:pPr marL="342900" lvl="1" indent="-342900" algn="just">
              <a:buFont typeface="Arial" panose="020B0604020202020204" pitchFamily="34" charset="0"/>
              <a:buChar char="•"/>
            </a:pPr>
            <a:r>
              <a:rPr lang="tr-TR" sz="2400" b="1" dirty="0">
                <a:solidFill>
                  <a:srgbClr val="99FF33"/>
                </a:solidFill>
                <a:latin typeface="Segoe Print" pitchFamily="2" charset="0"/>
              </a:rPr>
              <a:t>Stok tutma (taşıma) maliyetleri, </a:t>
            </a:r>
            <a:r>
              <a:rPr lang="tr-TR" sz="2400" dirty="0">
                <a:latin typeface="Segoe Print" pitchFamily="2" charset="0"/>
              </a:rPr>
              <a:t>işletmenin stoklarında bir mal </a:t>
            </a:r>
            <a:r>
              <a:rPr lang="tr-TR" sz="2400" dirty="0" smtClean="0">
                <a:latin typeface="Segoe Print" pitchFamily="2" charset="0"/>
              </a:rPr>
              <a:t>veya </a:t>
            </a:r>
            <a:r>
              <a:rPr lang="tr-TR" sz="2400" dirty="0">
                <a:latin typeface="Segoe Print" pitchFamily="2" charset="0"/>
              </a:rPr>
              <a:t>hammaddeyi tutmanın maliyetidir</a:t>
            </a:r>
            <a:r>
              <a:rPr lang="tr-TR" sz="2400" b="1" dirty="0">
                <a:solidFill>
                  <a:srgbClr val="FF9999"/>
                </a:solidFill>
                <a:latin typeface="Segoe Print" pitchFamily="2" charset="0"/>
              </a:rPr>
              <a:t>. Depo giderleri, depo için işlem maliyetleri, sigorta maliyetleri, vergiler, bozulmalar, stoğa bağlanan paranın maliyeti </a:t>
            </a:r>
            <a:r>
              <a:rPr lang="tr-TR" sz="2400" dirty="0">
                <a:latin typeface="Segoe Print" pitchFamily="2" charset="0"/>
              </a:rPr>
              <a:t>gibi maliyetler bu başlığa dâhildir. Bu maliyetler </a:t>
            </a:r>
            <a:r>
              <a:rPr lang="tr-TR" sz="2400" b="1" dirty="0">
                <a:solidFill>
                  <a:srgbClr val="FF9999"/>
                </a:solidFill>
                <a:latin typeface="Segoe Print" pitchFamily="2" charset="0"/>
              </a:rPr>
              <a:t>stok düzeyi ve stokta tutulma süresinin </a:t>
            </a:r>
            <a:r>
              <a:rPr lang="tr-TR" sz="2400" b="1" dirty="0" smtClean="0">
                <a:solidFill>
                  <a:srgbClr val="FF9999"/>
                </a:solidFill>
                <a:latin typeface="Segoe Print" pitchFamily="2" charset="0"/>
              </a:rPr>
              <a:t>uzunluğuna </a:t>
            </a:r>
            <a:r>
              <a:rPr lang="tr-TR" sz="2400" b="1" dirty="0">
                <a:solidFill>
                  <a:srgbClr val="FF9999"/>
                </a:solidFill>
                <a:latin typeface="Segoe Print" pitchFamily="2" charset="0"/>
              </a:rPr>
              <a:t>bağlı olarak değişir. </a:t>
            </a:r>
          </a:p>
          <a:p>
            <a:pPr marL="400050" lvl="1" indent="0" algn="just">
              <a:buNone/>
            </a:pPr>
            <a:endParaRPr lang="tr-TR" sz="2400" dirty="0">
              <a:latin typeface="Segoe Print" pitchFamily="2" charset="0"/>
            </a:endParaRPr>
          </a:p>
          <a:p>
            <a:pPr marL="400050" lvl="1" indent="0">
              <a:buNone/>
            </a:pPr>
            <a:endParaRPr lang="tr-TR" sz="2400" dirty="0">
              <a:latin typeface="Segoe Print"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35</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37716320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a:latin typeface="Segoe Print" pitchFamily="2" charset="0"/>
              </a:rPr>
              <a:t>1.6 Stok Yönetimi </a:t>
            </a:r>
            <a:endParaRPr lang="tr-TR" sz="2400" dirty="0">
              <a:latin typeface="Segoe Print" pitchFamily="2" charset="0"/>
            </a:endParaRPr>
          </a:p>
        </p:txBody>
      </p:sp>
      <p:sp>
        <p:nvSpPr>
          <p:cNvPr id="3" name="Content Placeholder 2"/>
          <p:cNvSpPr>
            <a:spLocks noGrp="1"/>
          </p:cNvSpPr>
          <p:nvPr>
            <p:ph idx="1"/>
          </p:nvPr>
        </p:nvSpPr>
        <p:spPr>
          <a:xfrm>
            <a:off x="457200" y="980728"/>
            <a:ext cx="8229600" cy="5184576"/>
          </a:xfrm>
        </p:spPr>
        <p:txBody>
          <a:bodyPr>
            <a:normAutofit fontScale="92500" lnSpcReduction="10000"/>
          </a:bodyPr>
          <a:lstStyle/>
          <a:p>
            <a:pPr marL="0" lvl="1" indent="0" algn="just">
              <a:buNone/>
            </a:pPr>
            <a:r>
              <a:rPr lang="tr-TR" sz="2400" b="1" dirty="0" smtClean="0">
                <a:solidFill>
                  <a:srgbClr val="99FF33"/>
                </a:solidFill>
                <a:latin typeface="Segoe Print" pitchFamily="2" charset="0"/>
              </a:rPr>
              <a:t>Sipariş </a:t>
            </a:r>
            <a:r>
              <a:rPr lang="tr-TR" sz="2400" b="1" dirty="0">
                <a:solidFill>
                  <a:srgbClr val="99FF33"/>
                </a:solidFill>
                <a:latin typeface="Segoe Print" pitchFamily="2" charset="0"/>
              </a:rPr>
              <a:t>verme (veya üretime hazırlık) maliyetleri, </a:t>
            </a:r>
            <a:r>
              <a:rPr lang="tr-TR" sz="2400" dirty="0">
                <a:latin typeface="Segoe Print" pitchFamily="2" charset="0"/>
              </a:rPr>
              <a:t>hammadde stokları için sipariş verme maliyetleri her bir sefer </a:t>
            </a:r>
            <a:r>
              <a:rPr lang="tr-TR" sz="2400" b="1" dirty="0">
                <a:solidFill>
                  <a:srgbClr val="FF9999"/>
                </a:solidFill>
                <a:latin typeface="Segoe Print" pitchFamily="2" charset="0"/>
              </a:rPr>
              <a:t>sipariş verirken katlanılan maliyetlerdir (miktar hesaplama maliyetleri, telefon masrafları, evrak giderleri, taşıt kirası vb)</a:t>
            </a:r>
            <a:r>
              <a:rPr lang="tr-TR" sz="2400" dirty="0">
                <a:latin typeface="Segoe Print" pitchFamily="2" charset="0"/>
              </a:rPr>
              <a:t>. Mamul madde stoklarında ise her partinin üretim hazırlık maliyetleridir (makine ayarlarının yapılması, malzemenin depodan taşınması v.b.) </a:t>
            </a:r>
            <a:endParaRPr lang="tr-TR" sz="2400" dirty="0" smtClean="0">
              <a:latin typeface="Segoe Print" pitchFamily="2" charset="0"/>
            </a:endParaRPr>
          </a:p>
          <a:p>
            <a:pPr marL="342900" lvl="1" indent="-342900" algn="just">
              <a:buNone/>
            </a:pPr>
            <a:endParaRPr lang="tr-TR" sz="2400" dirty="0">
              <a:latin typeface="Segoe Print" pitchFamily="2" charset="0"/>
            </a:endParaRPr>
          </a:p>
          <a:p>
            <a:pPr marL="0" lvl="1" indent="0" algn="just">
              <a:buNone/>
            </a:pPr>
            <a:r>
              <a:rPr lang="tr-TR" sz="2400" b="1" dirty="0">
                <a:solidFill>
                  <a:srgbClr val="99FF33"/>
                </a:solidFill>
                <a:latin typeface="Segoe Print" pitchFamily="2" charset="0"/>
              </a:rPr>
              <a:t>Stoksuz kalma maliyetleri,</a:t>
            </a:r>
            <a:r>
              <a:rPr lang="tr-TR" sz="2400" dirty="0">
                <a:solidFill>
                  <a:srgbClr val="99FF33"/>
                </a:solidFill>
                <a:latin typeface="Segoe Print" pitchFamily="2" charset="0"/>
              </a:rPr>
              <a:t> </a:t>
            </a:r>
            <a:r>
              <a:rPr lang="tr-TR" sz="2400" dirty="0">
                <a:latin typeface="Segoe Print" pitchFamily="2" charset="0"/>
              </a:rPr>
              <a:t>müşterinin istediği ürün stokta bulunmadığında müşteri ya beklemekte ya da siparişini iptal etmektedir. Bu bekleme veya iptallerin işletmeye yasal bağlayıcılıklarına göre tazminat vb maliyetleri olabildiği gibi itibar kaybı, müşteri kaybı gibi ölçülmesi zor ancak etkisi uzun süreli ve çok daha yıpratıcı nesnel zararları da olmaktadır.</a:t>
            </a:r>
          </a:p>
          <a:p>
            <a:pPr marL="400050" lvl="1" indent="0" algn="just">
              <a:buNone/>
            </a:pPr>
            <a:endParaRPr lang="tr-TR" sz="2400" dirty="0">
              <a:latin typeface="Segoe Print"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36</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121869229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a:latin typeface="Segoe Print" pitchFamily="2" charset="0"/>
              </a:rPr>
              <a:t>1.6 Stok Yönetimi </a:t>
            </a:r>
            <a:endParaRPr lang="tr-TR" sz="2400" dirty="0">
              <a:latin typeface="Segoe Print" pitchFamily="2" charset="0"/>
            </a:endParaRPr>
          </a:p>
        </p:txBody>
      </p:sp>
      <p:sp>
        <p:nvSpPr>
          <p:cNvPr id="3" name="Content Placeholder 2"/>
          <p:cNvSpPr>
            <a:spLocks noGrp="1"/>
          </p:cNvSpPr>
          <p:nvPr>
            <p:ph idx="1"/>
          </p:nvPr>
        </p:nvSpPr>
        <p:spPr/>
        <p:txBody>
          <a:bodyPr>
            <a:normAutofit/>
          </a:bodyPr>
          <a:lstStyle/>
          <a:p>
            <a:pPr marL="0" lvl="1" indent="0" algn="just">
              <a:buNone/>
            </a:pPr>
            <a:r>
              <a:rPr lang="tr-TR" sz="2400" dirty="0" smtClean="0">
                <a:latin typeface="Segoe Print" pitchFamily="2" charset="0"/>
              </a:rPr>
              <a:t>Stok </a:t>
            </a:r>
            <a:r>
              <a:rPr lang="tr-TR" sz="2400" dirty="0">
                <a:latin typeface="Segoe Print" pitchFamily="2" charset="0"/>
              </a:rPr>
              <a:t>düzeyinin yüksek olması ve malzemelerin uzun süre stokta tutulması genellikle stokta tutma maliyetlerini arttırmakta; ancak buna karşın sipariş verme ve stoksuzluk maliyetleri düşmektedir. Üretim planlamacı, stok düzeyini belirlerken bu üç maliyetin toplamı olan toplam stok maliyetini en aza indirecek stok politikasını belirlemeyi hedeflemektedir. </a:t>
            </a:r>
          </a:p>
          <a:p>
            <a:pPr marL="400050" lvl="1" indent="0" algn="just">
              <a:buNone/>
            </a:pPr>
            <a:r>
              <a:rPr lang="tr-TR" sz="2400" dirty="0">
                <a:latin typeface="Segoe Print" pitchFamily="2" charset="0"/>
              </a:rPr>
              <a:t> </a:t>
            </a:r>
          </a:p>
        </p:txBody>
      </p:sp>
      <p:sp>
        <p:nvSpPr>
          <p:cNvPr id="4" name="Slide Number Placeholder 3"/>
          <p:cNvSpPr>
            <a:spLocks noGrp="1"/>
          </p:cNvSpPr>
          <p:nvPr>
            <p:ph type="sldNum" sz="quarter" idx="12"/>
          </p:nvPr>
        </p:nvSpPr>
        <p:spPr/>
        <p:txBody>
          <a:bodyPr/>
          <a:lstStyle/>
          <a:p>
            <a:fld id="{F1E1AE0F-C1A6-4B18-A7C1-7AA1861F7516}" type="slidenum">
              <a:rPr lang="tr-TR" smtClean="0"/>
              <a:pPr/>
              <a:t>37</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151780186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711081"/>
          </a:xfrm>
        </p:spPr>
        <p:txBody>
          <a:bodyPr>
            <a:normAutofit/>
          </a:bodyPr>
          <a:lstStyle/>
          <a:p>
            <a:pPr algn="l"/>
            <a:r>
              <a:rPr lang="tr-TR" sz="2400" b="1" dirty="0" smtClean="0">
                <a:latin typeface="Segoe Print" pitchFamily="2" charset="0"/>
              </a:rPr>
              <a:t>1.6.1 Stokların Sınıflandırılması</a:t>
            </a:r>
            <a:endParaRPr lang="tr-TR" sz="2400" b="1" dirty="0">
              <a:latin typeface="Segoe Print" pitchFamily="2" charset="0"/>
            </a:endParaRPr>
          </a:p>
        </p:txBody>
      </p:sp>
      <p:sp>
        <p:nvSpPr>
          <p:cNvPr id="3" name="Content Placeholder 2"/>
          <p:cNvSpPr>
            <a:spLocks noGrp="1"/>
          </p:cNvSpPr>
          <p:nvPr>
            <p:ph idx="1"/>
          </p:nvPr>
        </p:nvSpPr>
        <p:spPr>
          <a:xfrm>
            <a:off x="457200" y="908720"/>
            <a:ext cx="8229600" cy="4896544"/>
          </a:xfrm>
        </p:spPr>
        <p:txBody>
          <a:bodyPr>
            <a:noAutofit/>
          </a:bodyPr>
          <a:lstStyle/>
          <a:p>
            <a:pPr marL="0" lvl="1" indent="0" algn="just">
              <a:buNone/>
            </a:pPr>
            <a:r>
              <a:rPr lang="tr-TR" sz="2400" dirty="0" smtClean="0">
                <a:latin typeface="Segoe Print" pitchFamily="2" charset="0"/>
              </a:rPr>
              <a:t>Stok </a:t>
            </a:r>
            <a:r>
              <a:rPr lang="tr-TR" sz="2400" dirty="0">
                <a:latin typeface="Segoe Print" pitchFamily="2" charset="0"/>
              </a:rPr>
              <a:t>tanımına giren bütün varlıkları bir arada incelemek yanılgılara neden olabilir. Stok edilen varlıklar arasında; cins, değer, kullanılma yeri, stoklama biçimi gibi faktörler </a:t>
            </a:r>
            <a:r>
              <a:rPr lang="tr-TR" sz="2400" dirty="0" smtClean="0">
                <a:latin typeface="Segoe Print" pitchFamily="2" charset="0"/>
              </a:rPr>
              <a:t>açısından </a:t>
            </a:r>
            <a:r>
              <a:rPr lang="tr-TR" sz="2400" dirty="0">
                <a:latin typeface="Segoe Print" pitchFamily="2" charset="0"/>
              </a:rPr>
              <a:t>farklılıklar vardır. Bunları amaca uygun biçimde sınıflandırarak incelemek yerinde </a:t>
            </a:r>
            <a:r>
              <a:rPr lang="tr-TR" sz="2400" dirty="0" smtClean="0">
                <a:latin typeface="Segoe Print" pitchFamily="2" charset="0"/>
              </a:rPr>
              <a:t>olur:</a:t>
            </a:r>
          </a:p>
          <a:p>
            <a:pPr marL="0" lvl="1" indent="400050" algn="just">
              <a:buNone/>
            </a:pPr>
            <a:endParaRPr lang="tr-TR" sz="2400" dirty="0">
              <a:latin typeface="Segoe Print" pitchFamily="2" charset="0"/>
            </a:endParaRPr>
          </a:p>
          <a:p>
            <a:pPr marL="342900" lvl="1" indent="-342900" algn="just">
              <a:buFont typeface="Arial" panose="020B0604020202020204" pitchFamily="34" charset="0"/>
              <a:buChar char="•"/>
            </a:pPr>
            <a:r>
              <a:rPr lang="tr-TR" sz="2400" b="1" dirty="0">
                <a:latin typeface="Segoe Print" pitchFamily="2" charset="0"/>
              </a:rPr>
              <a:t>Hammaddeler:</a:t>
            </a:r>
            <a:r>
              <a:rPr lang="tr-TR" sz="2400" dirty="0">
                <a:latin typeface="Segoe Print" pitchFamily="2" charset="0"/>
              </a:rPr>
              <a:t> İşletmede imalâta giren ve üzerinde işlem yaparak değer kazandırılan tüm varlıklar hammaddedir. Hammadde tanımı işletmeye göre değişir. Örneğin</a:t>
            </a:r>
            <a:r>
              <a:rPr lang="tr-TR" sz="2400" dirty="0">
                <a:solidFill>
                  <a:srgbClr val="FF9999"/>
                </a:solidFill>
                <a:latin typeface="Segoe Print" pitchFamily="2" charset="0"/>
              </a:rPr>
              <a:t>, bir demir-çelik fabrikasında demir filizi hammadde, pik mamuldür. Halbuki kalorifer radyatörleri üreten bir fabrikada pik hammadde, radyatör dilimleri mamuldür.</a:t>
            </a:r>
          </a:p>
          <a:p>
            <a:pPr marL="400050" lvl="1" indent="0" algn="just">
              <a:buNone/>
            </a:pPr>
            <a:endParaRPr lang="tr-TR" sz="2400" dirty="0">
              <a:latin typeface="Segoe Print"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38</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222169003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a:latin typeface="Segoe Print" pitchFamily="2" charset="0"/>
              </a:rPr>
              <a:t>1.6.1 Stokların Sınıflandırılması</a:t>
            </a:r>
            <a:endParaRPr lang="tr-TR" sz="2400" dirty="0">
              <a:latin typeface="Segoe Print" pitchFamily="2" charset="0"/>
            </a:endParaRPr>
          </a:p>
        </p:txBody>
      </p:sp>
      <p:sp>
        <p:nvSpPr>
          <p:cNvPr id="3" name="Content Placeholder 2"/>
          <p:cNvSpPr>
            <a:spLocks noGrp="1"/>
          </p:cNvSpPr>
          <p:nvPr>
            <p:ph idx="1"/>
          </p:nvPr>
        </p:nvSpPr>
        <p:spPr>
          <a:xfrm>
            <a:off x="457200" y="1124744"/>
            <a:ext cx="8229600" cy="4713391"/>
          </a:xfrm>
        </p:spPr>
        <p:txBody>
          <a:bodyPr>
            <a:normAutofit fontScale="92500" lnSpcReduction="10000"/>
          </a:bodyPr>
          <a:lstStyle/>
          <a:p>
            <a:pPr marL="0" lvl="1" indent="0" algn="just">
              <a:buNone/>
            </a:pPr>
            <a:r>
              <a:rPr lang="tr-TR" sz="2400" b="1" dirty="0" smtClean="0">
                <a:latin typeface="Segoe Print" pitchFamily="2" charset="0"/>
              </a:rPr>
              <a:t>Yarı </a:t>
            </a:r>
            <a:r>
              <a:rPr lang="tr-TR" sz="2400" b="1" dirty="0">
                <a:latin typeface="Segoe Print" pitchFamily="2" charset="0"/>
              </a:rPr>
              <a:t>mamuller:</a:t>
            </a:r>
            <a:r>
              <a:rPr lang="tr-TR" sz="2400" dirty="0">
                <a:latin typeface="Segoe Print" pitchFamily="2" charset="0"/>
              </a:rPr>
              <a:t> </a:t>
            </a:r>
            <a:r>
              <a:rPr lang="tr-TR" sz="2400" b="1" dirty="0">
                <a:solidFill>
                  <a:srgbClr val="FF9999"/>
                </a:solidFill>
                <a:latin typeface="Segoe Print" pitchFamily="2" charset="0"/>
              </a:rPr>
              <a:t>Üzerlerinde yapılması gereken işlemler henüz tamamlanmamış bulunan ve iş istasyonları arasındaki ara depolarda tutulan varlıklardır. </a:t>
            </a:r>
            <a:r>
              <a:rPr lang="tr-TR" sz="2400" dirty="0">
                <a:latin typeface="Segoe Print" pitchFamily="2" charset="0"/>
              </a:rPr>
              <a:t>Bunların yarı mamul niteliği bir süre sonra tüm işlemlerin tamamlanması ile mamule dönüşür</a:t>
            </a:r>
            <a:r>
              <a:rPr lang="tr-TR" sz="2400" dirty="0" smtClean="0">
                <a:latin typeface="Segoe Print" pitchFamily="2" charset="0"/>
              </a:rPr>
              <a:t>.</a:t>
            </a:r>
          </a:p>
          <a:p>
            <a:pPr marL="0" lvl="1" indent="0" algn="just">
              <a:buFont typeface="Arial" pitchFamily="34" charset="0"/>
              <a:buChar char="•"/>
            </a:pPr>
            <a:endParaRPr lang="tr-TR" sz="2400" dirty="0">
              <a:latin typeface="Segoe Print" pitchFamily="2" charset="0"/>
            </a:endParaRPr>
          </a:p>
          <a:p>
            <a:pPr marL="0" lvl="1" indent="0" algn="just">
              <a:buNone/>
            </a:pPr>
            <a:r>
              <a:rPr lang="tr-TR" sz="2400" b="1" dirty="0">
                <a:latin typeface="Segoe Print" pitchFamily="2" charset="0"/>
              </a:rPr>
              <a:t>Mamuller:</a:t>
            </a:r>
            <a:r>
              <a:rPr lang="tr-TR" sz="2400" dirty="0">
                <a:latin typeface="Segoe Print" pitchFamily="2" charset="0"/>
              </a:rPr>
              <a:t> Fabrika içinde yapılması düşünülen işlemlerin tümü tamamlandıktan </a:t>
            </a:r>
            <a:r>
              <a:rPr lang="tr-TR" sz="2400" dirty="0" smtClean="0">
                <a:latin typeface="Segoe Print" pitchFamily="2" charset="0"/>
              </a:rPr>
              <a:t>sonra </a:t>
            </a:r>
            <a:r>
              <a:rPr lang="tr-TR" sz="2400" b="1" dirty="0">
                <a:solidFill>
                  <a:srgbClr val="FF9999"/>
                </a:solidFill>
                <a:latin typeface="Segoe Print" pitchFamily="2" charset="0"/>
              </a:rPr>
              <a:t>tüketiciye gönderilmek üzere ambara konulan varlıklardır.</a:t>
            </a:r>
            <a:r>
              <a:rPr lang="tr-TR" sz="2400" dirty="0">
                <a:latin typeface="Segoe Print" pitchFamily="2" charset="0"/>
              </a:rPr>
              <a:t> Mamuller, belirli bir aşamayı tamamlayıp belirli bir yerde hareketsiz durdukları için sayma, değerleme ve kontrol açısından pek güçlük göstermezler. Hammadde ve yan mamullerde belirsizlik fazla oldu­ğundan kontrolleri daha güçtür.</a:t>
            </a:r>
          </a:p>
          <a:p>
            <a:pPr lvl="1" indent="-342900" algn="just">
              <a:buFont typeface="Arial" pitchFamily="34" charset="0"/>
              <a:buChar char="•"/>
            </a:pPr>
            <a:endParaRPr lang="tr-TR" sz="2400" dirty="0">
              <a:latin typeface="Segoe Print"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39</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26636575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a:latin typeface="Segoe Print" pitchFamily="2" charset="0"/>
              </a:rPr>
              <a:t>1.1. Üretim Sistem ve Stratejieri</a:t>
            </a:r>
            <a:endParaRPr lang="tr-TR" sz="2400" dirty="0">
              <a:latin typeface="Segoe Print" pitchFamily="2" charset="0"/>
            </a:endParaRPr>
          </a:p>
        </p:txBody>
      </p:sp>
      <p:sp>
        <p:nvSpPr>
          <p:cNvPr id="3" name="Content Placeholder 2"/>
          <p:cNvSpPr>
            <a:spLocks noGrp="1"/>
          </p:cNvSpPr>
          <p:nvPr>
            <p:ph idx="1"/>
          </p:nvPr>
        </p:nvSpPr>
        <p:spPr/>
        <p:txBody>
          <a:bodyPr>
            <a:normAutofit/>
          </a:bodyPr>
          <a:lstStyle/>
          <a:p>
            <a:pPr marL="0" lvl="1" indent="0" algn="just">
              <a:buNone/>
            </a:pPr>
            <a:r>
              <a:rPr lang="tr-TR" sz="2400" dirty="0" smtClean="0">
                <a:latin typeface="Segoe Print" pitchFamily="2" charset="0"/>
              </a:rPr>
              <a:t>Geleneksel </a:t>
            </a:r>
            <a:r>
              <a:rPr lang="tr-TR" sz="2400" b="1" dirty="0">
                <a:solidFill>
                  <a:schemeClr val="accent4">
                    <a:lumMod val="60000"/>
                    <a:lumOff val="40000"/>
                  </a:schemeClr>
                </a:solidFill>
                <a:latin typeface="Segoe Print" pitchFamily="2" charset="0"/>
              </a:rPr>
              <a:t>üretim yönetimi modelleri </a:t>
            </a:r>
            <a:r>
              <a:rPr lang="tr-TR" sz="2400" dirty="0">
                <a:latin typeface="Segoe Print" pitchFamily="2" charset="0"/>
              </a:rPr>
              <a:t>iki boyuttan oluşur; teknik boyut ve sosyal boyut. </a:t>
            </a:r>
            <a:r>
              <a:rPr lang="tr-TR" sz="2400" b="1" dirty="0">
                <a:solidFill>
                  <a:schemeClr val="accent4">
                    <a:lumMod val="60000"/>
                    <a:lumOff val="40000"/>
                  </a:schemeClr>
                </a:solidFill>
                <a:latin typeface="Segoe Print" pitchFamily="2" charset="0"/>
              </a:rPr>
              <a:t>Teknik boyut, ürün ve hizmetlerle sonuçlanan fiziksel ekipmanlar, materyaller, süreçler ve aktiviteleri ifade eder. Sosyal boyut ise, iş organizasyonunu ifade </a:t>
            </a:r>
            <a:r>
              <a:rPr lang="tr-TR" sz="2400" b="1" dirty="0" smtClean="0">
                <a:solidFill>
                  <a:schemeClr val="accent4">
                    <a:lumMod val="60000"/>
                    <a:lumOff val="40000"/>
                  </a:schemeClr>
                </a:solidFill>
                <a:latin typeface="Segoe Print" pitchFamily="2" charset="0"/>
              </a:rPr>
              <a:t>eder.</a:t>
            </a:r>
          </a:p>
          <a:p>
            <a:pPr marL="0" lvl="1" indent="0" algn="just">
              <a:buNone/>
            </a:pPr>
            <a:endParaRPr lang="tr-TR" sz="2400" dirty="0">
              <a:latin typeface="Segoe Print" pitchFamily="2" charset="0"/>
            </a:endParaRPr>
          </a:p>
          <a:p>
            <a:pPr marL="0" lvl="1" indent="0" algn="just">
              <a:buNone/>
            </a:pPr>
            <a:r>
              <a:rPr lang="tr-TR" sz="2400" dirty="0">
                <a:latin typeface="Segoe Print" pitchFamily="2" charset="0"/>
              </a:rPr>
              <a:t>Üretimde, </a:t>
            </a:r>
            <a:r>
              <a:rPr lang="tr-TR" sz="2400" b="1" dirty="0">
                <a:solidFill>
                  <a:srgbClr val="00B0F0"/>
                </a:solidFill>
                <a:latin typeface="Segoe Print" pitchFamily="2" charset="0"/>
              </a:rPr>
              <a:t>miktar veya akışa göre dört tür sistem</a:t>
            </a:r>
            <a:r>
              <a:rPr lang="tr-TR" sz="2400" dirty="0">
                <a:latin typeface="Segoe Print" pitchFamily="2" charset="0"/>
              </a:rPr>
              <a:t>in varlığından söz </a:t>
            </a:r>
            <a:r>
              <a:rPr lang="tr-TR" sz="2400" dirty="0" smtClean="0">
                <a:latin typeface="Segoe Print" pitchFamily="2" charset="0"/>
              </a:rPr>
              <a:t>edebiliriz</a:t>
            </a:r>
            <a:r>
              <a:rPr lang="tr-TR" sz="2400" dirty="0">
                <a:latin typeface="Segoe Print" pitchFamily="2" charset="0"/>
              </a:rPr>
              <a:t>. Bunlar </a:t>
            </a:r>
            <a:r>
              <a:rPr lang="tr-TR" sz="2400" b="1" dirty="0">
                <a:solidFill>
                  <a:srgbClr val="00B0F0"/>
                </a:solidFill>
                <a:latin typeface="Segoe Print" pitchFamily="2" charset="0"/>
              </a:rPr>
              <a:t>proje üretimi, siparişe göre üretim, parti üretimi, seri üretim ve </a:t>
            </a:r>
            <a:r>
              <a:rPr lang="tr-TR" sz="2400" b="1" dirty="0" smtClean="0">
                <a:solidFill>
                  <a:srgbClr val="00B0F0"/>
                </a:solidFill>
                <a:latin typeface="Segoe Print" pitchFamily="2" charset="0"/>
              </a:rPr>
              <a:t>sürekli </a:t>
            </a:r>
            <a:r>
              <a:rPr lang="tr-TR" sz="2400" b="1" dirty="0">
                <a:solidFill>
                  <a:srgbClr val="00B0F0"/>
                </a:solidFill>
                <a:latin typeface="Segoe Print" pitchFamily="2" charset="0"/>
              </a:rPr>
              <a:t>üretimdir.</a:t>
            </a:r>
          </a:p>
          <a:p>
            <a:pPr marL="400050" lvl="1" indent="0" algn="just">
              <a:buNone/>
            </a:pPr>
            <a:endParaRPr lang="tr-TR" sz="2400" dirty="0">
              <a:latin typeface="Segoe Print"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4</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347499601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a:latin typeface="Segoe Print" pitchFamily="2" charset="0"/>
              </a:rPr>
              <a:t>1.6.1 Stokların Sınıflandırılması</a:t>
            </a:r>
            <a:endParaRPr lang="tr-TR" sz="2400" dirty="0">
              <a:latin typeface="Segoe Print" pitchFamily="2" charset="0"/>
            </a:endParaRPr>
          </a:p>
        </p:txBody>
      </p:sp>
      <p:sp>
        <p:nvSpPr>
          <p:cNvPr id="3" name="Content Placeholder 2"/>
          <p:cNvSpPr>
            <a:spLocks noGrp="1"/>
          </p:cNvSpPr>
          <p:nvPr>
            <p:ph idx="1"/>
          </p:nvPr>
        </p:nvSpPr>
        <p:spPr>
          <a:xfrm>
            <a:off x="457200" y="1196752"/>
            <a:ext cx="8229600" cy="4713391"/>
          </a:xfrm>
        </p:spPr>
        <p:txBody>
          <a:bodyPr>
            <a:normAutofit/>
          </a:bodyPr>
          <a:lstStyle/>
          <a:p>
            <a:pPr marL="342900" lvl="1" indent="-342900" algn="just">
              <a:buFont typeface="Arial" pitchFamily="34" charset="0"/>
              <a:buChar char="•"/>
            </a:pPr>
            <a:r>
              <a:rPr lang="tr-TR" sz="2400" b="1" dirty="0" smtClean="0">
                <a:latin typeface="Segoe Print" pitchFamily="2" charset="0"/>
              </a:rPr>
              <a:t>Hazır </a:t>
            </a:r>
            <a:r>
              <a:rPr lang="tr-TR" sz="2400" b="1" dirty="0">
                <a:latin typeface="Segoe Print" pitchFamily="2" charset="0"/>
              </a:rPr>
              <a:t>parçalar:</a:t>
            </a:r>
            <a:r>
              <a:rPr lang="tr-TR" sz="2400" dirty="0">
                <a:latin typeface="Segoe Print" pitchFamily="2" charset="0"/>
              </a:rPr>
              <a:t> Mamulün bir kısmını oluşturan ve </a:t>
            </a:r>
            <a:r>
              <a:rPr lang="tr-TR" sz="2400" b="1" dirty="0">
                <a:solidFill>
                  <a:srgbClr val="FF9999"/>
                </a:solidFill>
                <a:latin typeface="Segoe Print" pitchFamily="2" charset="0"/>
              </a:rPr>
              <a:t>dışarıdan tedarik edilen varlıklardır. </a:t>
            </a:r>
            <a:r>
              <a:rPr lang="tr-TR" sz="2400" dirty="0">
                <a:latin typeface="Segoe Print" pitchFamily="2" charset="0"/>
              </a:rPr>
              <a:t>Bunlar civata, somun gibi basit fakat çok kullanılan parçalar olabileceği gibi, elektrik </a:t>
            </a:r>
            <a:r>
              <a:rPr lang="tr-TR" sz="2400" dirty="0" smtClean="0">
                <a:latin typeface="Segoe Print" pitchFamily="2" charset="0"/>
              </a:rPr>
              <a:t>motoru</a:t>
            </a:r>
            <a:r>
              <a:rPr lang="tr-TR" sz="2400" dirty="0">
                <a:latin typeface="Segoe Print" pitchFamily="2" charset="0"/>
              </a:rPr>
              <a:t>, dişli kutusu, jeneratör gibi mamullere eklenen karmaşık üniteler de olabilir</a:t>
            </a:r>
            <a:r>
              <a:rPr lang="tr-TR" sz="2400" dirty="0" smtClean="0">
                <a:latin typeface="Segoe Print" pitchFamily="2" charset="0"/>
              </a:rPr>
              <a:t>.</a:t>
            </a:r>
          </a:p>
          <a:p>
            <a:pPr marL="342900" lvl="1" indent="-342900" algn="just">
              <a:buFont typeface="Arial" pitchFamily="34" charset="0"/>
              <a:buChar char="•"/>
            </a:pPr>
            <a:endParaRPr lang="tr-TR" sz="2400" dirty="0">
              <a:latin typeface="Segoe Print" pitchFamily="2" charset="0"/>
            </a:endParaRPr>
          </a:p>
          <a:p>
            <a:pPr marL="342900" lvl="1" indent="-342900" algn="just">
              <a:buFont typeface="Arial" pitchFamily="34" charset="0"/>
              <a:buChar char="•"/>
            </a:pPr>
            <a:r>
              <a:rPr lang="tr-TR" sz="2400" b="1" dirty="0">
                <a:latin typeface="Segoe Print" pitchFamily="2" charset="0"/>
              </a:rPr>
              <a:t>Yardımcı malzemeler:</a:t>
            </a:r>
            <a:r>
              <a:rPr lang="tr-TR" sz="2400" dirty="0">
                <a:latin typeface="Segoe Print" pitchFamily="2" charset="0"/>
              </a:rPr>
              <a:t> </a:t>
            </a:r>
            <a:r>
              <a:rPr lang="tr-TR" sz="2400" dirty="0">
                <a:solidFill>
                  <a:srgbClr val="FF9999"/>
                </a:solidFill>
                <a:latin typeface="Segoe Print" pitchFamily="2" charset="0"/>
              </a:rPr>
              <a:t>Mamulde doğrudan kullanılmayan veya yer almayan, tamir parçaları, kesme sıvısı, makine yağı ve benzeri malzemelerdir.</a:t>
            </a:r>
          </a:p>
          <a:p>
            <a:pPr lvl="1" indent="-342900" algn="just">
              <a:buFont typeface="Arial" pitchFamily="34" charset="0"/>
              <a:buChar char="•"/>
            </a:pPr>
            <a:endParaRPr lang="tr-TR" sz="2400" dirty="0">
              <a:latin typeface="Segoe Print"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40</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207554512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smtClean="0">
                <a:latin typeface="Segoe Print" pitchFamily="2" charset="0"/>
              </a:rPr>
              <a:t>1.6.2 </a:t>
            </a:r>
            <a:r>
              <a:rPr lang="tr-TR" sz="2400" b="1" dirty="0">
                <a:latin typeface="Segoe Print" pitchFamily="2" charset="0"/>
              </a:rPr>
              <a:t>Stok Kontrolünde JIT Prensibi </a:t>
            </a:r>
            <a:endParaRPr lang="tr-TR" sz="2400" dirty="0">
              <a:latin typeface="Segoe Print" pitchFamily="2" charset="0"/>
            </a:endParaRPr>
          </a:p>
        </p:txBody>
      </p:sp>
      <p:sp>
        <p:nvSpPr>
          <p:cNvPr id="3" name="Content Placeholder 2"/>
          <p:cNvSpPr>
            <a:spLocks noGrp="1"/>
          </p:cNvSpPr>
          <p:nvPr>
            <p:ph idx="1"/>
          </p:nvPr>
        </p:nvSpPr>
        <p:spPr>
          <a:xfrm>
            <a:off x="457200" y="1124744"/>
            <a:ext cx="8229600" cy="4713391"/>
          </a:xfrm>
        </p:spPr>
        <p:txBody>
          <a:bodyPr>
            <a:normAutofit fontScale="92500"/>
          </a:bodyPr>
          <a:lstStyle/>
          <a:p>
            <a:pPr marL="0" lvl="1" indent="0" algn="just">
              <a:buNone/>
            </a:pPr>
            <a:r>
              <a:rPr lang="tr-TR" sz="2400" dirty="0" smtClean="0">
                <a:latin typeface="Segoe Print" pitchFamily="2" charset="0"/>
              </a:rPr>
              <a:t>Tam </a:t>
            </a:r>
            <a:r>
              <a:rPr lang="tr-TR" sz="2400" dirty="0">
                <a:latin typeface="Segoe Print" pitchFamily="2" charset="0"/>
              </a:rPr>
              <a:t>zamanında tedarik (Just-in-time: JIT) prensibi 1970’lerde Toyota firması </a:t>
            </a:r>
            <a:r>
              <a:rPr lang="tr-TR" sz="2400" dirty="0" smtClean="0">
                <a:latin typeface="Segoe Print" pitchFamily="2" charset="0"/>
              </a:rPr>
              <a:t>tarafından </a:t>
            </a:r>
            <a:r>
              <a:rPr lang="tr-TR" sz="2400" dirty="0">
                <a:latin typeface="Segoe Print" pitchFamily="2" charset="0"/>
              </a:rPr>
              <a:t>geliştirilip uygulanmaya başlandı. JIT prensibinin dayandığı görüşler şöyle </a:t>
            </a:r>
            <a:r>
              <a:rPr lang="tr-TR" sz="2400" dirty="0" smtClean="0">
                <a:latin typeface="Segoe Print" pitchFamily="2" charset="0"/>
              </a:rPr>
              <a:t>özetlenebilir:</a:t>
            </a:r>
          </a:p>
          <a:p>
            <a:pPr marL="342900" lvl="1" indent="-342900" algn="just">
              <a:buFont typeface="Arial" panose="020B0604020202020204" pitchFamily="34" charset="0"/>
              <a:buChar char="•"/>
            </a:pPr>
            <a:endParaRPr lang="tr-TR" sz="2400" dirty="0">
              <a:latin typeface="Segoe Print" pitchFamily="2" charset="0"/>
            </a:endParaRPr>
          </a:p>
          <a:p>
            <a:pPr marL="342900" lvl="1" indent="-342900" algn="just">
              <a:buFont typeface="Arial" panose="020B0604020202020204" pitchFamily="34" charset="0"/>
              <a:buChar char="•"/>
            </a:pPr>
            <a:r>
              <a:rPr lang="tr-TR" sz="2400" dirty="0">
                <a:latin typeface="Segoe Print" pitchFamily="2" charset="0"/>
              </a:rPr>
              <a:t>Müşterinin istediği (sipariş ettiği) kadar üretilmelidir.</a:t>
            </a:r>
          </a:p>
          <a:p>
            <a:pPr marL="342900" lvl="1" indent="-342900" algn="just">
              <a:buFont typeface="Arial" panose="020B0604020202020204" pitchFamily="34" charset="0"/>
              <a:buChar char="•"/>
            </a:pPr>
            <a:r>
              <a:rPr lang="tr-TR" sz="2400" dirty="0">
                <a:latin typeface="Segoe Print" pitchFamily="2" charset="0"/>
              </a:rPr>
              <a:t>Üretim hızı talep değişimlerine tam uymalıdır.</a:t>
            </a:r>
          </a:p>
          <a:p>
            <a:pPr marL="342900" lvl="1" indent="-342900" algn="just">
              <a:buFont typeface="Arial" panose="020B0604020202020204" pitchFamily="34" charset="0"/>
              <a:buChar char="•"/>
            </a:pPr>
            <a:r>
              <a:rPr lang="tr-TR" sz="2400" dirty="0">
                <a:latin typeface="Segoe Print" pitchFamily="2" charset="0"/>
              </a:rPr>
              <a:t>Iskarta oranı hemen hemen sıfır olmalıdır.</a:t>
            </a:r>
          </a:p>
          <a:p>
            <a:pPr marL="342900" lvl="1" indent="-342900" algn="just">
              <a:buFont typeface="Arial" panose="020B0604020202020204" pitchFamily="34" charset="0"/>
              <a:buChar char="•"/>
            </a:pPr>
            <a:r>
              <a:rPr lang="tr-TR" sz="2400" dirty="0">
                <a:latin typeface="Segoe Print" pitchFamily="2" charset="0"/>
              </a:rPr>
              <a:t>Hazırlık süreleri çok kısa olmalıdır.</a:t>
            </a:r>
          </a:p>
          <a:p>
            <a:pPr marL="342900" lvl="1" indent="-342900" algn="just">
              <a:buFont typeface="Arial" panose="020B0604020202020204" pitchFamily="34" charset="0"/>
              <a:buChar char="•"/>
            </a:pPr>
            <a:r>
              <a:rPr lang="tr-TR" sz="2400" dirty="0">
                <a:latin typeface="Segoe Print" pitchFamily="2" charset="0"/>
              </a:rPr>
              <a:t>İşçilik, malzeme ve kapasite kaybı sıfır olmalıdır.</a:t>
            </a:r>
          </a:p>
          <a:p>
            <a:pPr marL="342900" lvl="1" indent="-342900" algn="just">
              <a:buFont typeface="Arial" panose="020B0604020202020204" pitchFamily="34" charset="0"/>
              <a:buChar char="•"/>
            </a:pPr>
            <a:r>
              <a:rPr lang="tr-TR" sz="2400" dirty="0">
                <a:latin typeface="Segoe Print" pitchFamily="2" charset="0"/>
              </a:rPr>
              <a:t>İnsan gücünün eğitimine ve gelişmesine önem verilmelidir.</a:t>
            </a:r>
          </a:p>
          <a:p>
            <a:pPr marL="400050" lvl="1" indent="0" algn="just">
              <a:buNone/>
            </a:pPr>
            <a:endParaRPr lang="tr-TR" sz="2400" dirty="0">
              <a:latin typeface="Segoe Print" pitchFamily="2" charset="0"/>
            </a:endParaRPr>
          </a:p>
          <a:p>
            <a:pPr marL="400050" lvl="1" indent="0" algn="just">
              <a:buNone/>
            </a:pPr>
            <a:endParaRPr lang="tr-TR" sz="2400" dirty="0">
              <a:latin typeface="Segoe Print"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41</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140592259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a:latin typeface="Segoe Print" pitchFamily="2" charset="0"/>
              </a:rPr>
              <a:t>1.6.2 Stok Kontrolünde JIT Prensibi </a:t>
            </a:r>
            <a:endParaRPr lang="tr-TR" sz="2400" dirty="0">
              <a:latin typeface="Segoe Print" pitchFamily="2" charset="0"/>
            </a:endParaRPr>
          </a:p>
        </p:txBody>
      </p:sp>
      <p:sp>
        <p:nvSpPr>
          <p:cNvPr id="3" name="Content Placeholder 2"/>
          <p:cNvSpPr>
            <a:spLocks noGrp="1"/>
          </p:cNvSpPr>
          <p:nvPr>
            <p:ph idx="1"/>
          </p:nvPr>
        </p:nvSpPr>
        <p:spPr>
          <a:xfrm>
            <a:off x="457200" y="1124744"/>
            <a:ext cx="8229600" cy="4713391"/>
          </a:xfrm>
        </p:spPr>
        <p:txBody>
          <a:bodyPr>
            <a:normAutofit/>
          </a:bodyPr>
          <a:lstStyle/>
          <a:p>
            <a:pPr marL="0" lvl="1" indent="0" algn="just">
              <a:buNone/>
            </a:pPr>
            <a:r>
              <a:rPr lang="tr-TR" sz="2400" dirty="0" smtClean="0">
                <a:latin typeface="Segoe Print" pitchFamily="2" charset="0"/>
              </a:rPr>
              <a:t>Görünüşte </a:t>
            </a:r>
            <a:r>
              <a:rPr lang="tr-TR" sz="2400" dirty="0">
                <a:latin typeface="Segoe Print" pitchFamily="2" charset="0"/>
              </a:rPr>
              <a:t>çok basit olan JIT kurallarının uygulanması ileri teknoloji, üstün mamul </a:t>
            </a:r>
            <a:r>
              <a:rPr lang="tr-TR" sz="2400" dirty="0" smtClean="0">
                <a:latin typeface="Segoe Print" pitchFamily="2" charset="0"/>
              </a:rPr>
              <a:t>dizaynı</a:t>
            </a:r>
            <a:r>
              <a:rPr lang="tr-TR" sz="2400" dirty="0">
                <a:latin typeface="Segoe Print" pitchFamily="2" charset="0"/>
              </a:rPr>
              <a:t>, iyi eğitilmiş sorumlu işgücü, karşılıklı güvene dayanan işçi-işveren ilişkileri ve </a:t>
            </a:r>
            <a:r>
              <a:rPr lang="tr-TR" sz="2400" dirty="0" smtClean="0">
                <a:latin typeface="Segoe Print" pitchFamily="2" charset="0"/>
              </a:rPr>
              <a:t>yüksek </a:t>
            </a:r>
            <a:r>
              <a:rPr lang="tr-TR" sz="2400" dirty="0">
                <a:latin typeface="Segoe Print" pitchFamily="2" charset="0"/>
              </a:rPr>
              <a:t>çalışma disiplini gibi koşulların gerçekleşmesine bağlıdır. JIT </a:t>
            </a:r>
            <a:r>
              <a:rPr lang="tr-TR" sz="2400" dirty="0" smtClean="0">
                <a:latin typeface="Segoe Print" pitchFamily="2" charset="0"/>
              </a:rPr>
              <a:t>sistemini </a:t>
            </a:r>
            <a:r>
              <a:rPr lang="tr-TR" sz="2400" dirty="0">
                <a:latin typeface="Segoe Print" pitchFamily="2" charset="0"/>
              </a:rPr>
              <a:t>uygulamaktan kaçınmanın nedeni ancak bu koşulları yerine getirme olanaklarının yok­luğu ile </a:t>
            </a:r>
            <a:r>
              <a:rPr lang="tr-TR" sz="2400" dirty="0" smtClean="0">
                <a:latin typeface="Segoe Print" pitchFamily="2" charset="0"/>
              </a:rPr>
              <a:t>açıklanabilir.</a:t>
            </a:r>
            <a:endParaRPr lang="tr-TR" sz="2400" dirty="0">
              <a:latin typeface="Segoe Print" pitchFamily="2" charset="0"/>
            </a:endParaRPr>
          </a:p>
          <a:p>
            <a:pPr marL="400050" lvl="1" indent="0" algn="just">
              <a:buNone/>
            </a:pPr>
            <a:endParaRPr lang="tr-TR" sz="2400" dirty="0">
              <a:latin typeface="Segoe Print"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42</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22430329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a:latin typeface="Segoe Print" pitchFamily="2" charset="0"/>
              </a:rPr>
              <a:t>1.1. Üretim Sistem ve Stratejieri</a:t>
            </a:r>
            <a:endParaRPr lang="tr-TR" sz="2400" dirty="0">
              <a:latin typeface="Segoe Print" pitchFamily="2" charset="0"/>
            </a:endParaRPr>
          </a:p>
        </p:txBody>
      </p:sp>
      <p:sp>
        <p:nvSpPr>
          <p:cNvPr id="3" name="Content Placeholder 2"/>
          <p:cNvSpPr>
            <a:spLocks noGrp="1"/>
          </p:cNvSpPr>
          <p:nvPr>
            <p:ph idx="1"/>
          </p:nvPr>
        </p:nvSpPr>
        <p:spPr/>
        <p:txBody>
          <a:bodyPr>
            <a:normAutofit lnSpcReduction="10000"/>
          </a:bodyPr>
          <a:lstStyle/>
          <a:p>
            <a:pPr marL="342900" lvl="1" indent="-342900" algn="just">
              <a:buFont typeface="Arial" panose="020B0604020202020204" pitchFamily="34" charset="0"/>
              <a:buChar char="•"/>
            </a:pPr>
            <a:r>
              <a:rPr lang="tr-TR" sz="2400" b="1" dirty="0" smtClean="0">
                <a:latin typeface="Segoe Print" pitchFamily="2" charset="0"/>
              </a:rPr>
              <a:t>Proje </a:t>
            </a:r>
            <a:r>
              <a:rPr lang="tr-TR" sz="2400" b="1" dirty="0">
                <a:latin typeface="Segoe Print" pitchFamily="2" charset="0"/>
              </a:rPr>
              <a:t>Tipi Üretim Sistemleri: </a:t>
            </a:r>
            <a:r>
              <a:rPr lang="tr-TR" sz="2400" dirty="0">
                <a:latin typeface="Segoe Print" pitchFamily="2" charset="0"/>
              </a:rPr>
              <a:t>Proje tipi üretimde, </a:t>
            </a:r>
            <a:r>
              <a:rPr lang="tr-TR" sz="2400" b="1" dirty="0">
                <a:solidFill>
                  <a:schemeClr val="tx1">
                    <a:lumMod val="75000"/>
                  </a:schemeClr>
                </a:solidFill>
                <a:latin typeface="Segoe Print" pitchFamily="2" charset="0"/>
              </a:rPr>
              <a:t>üretim bir kerelik veya aynı mamulün az sayıda çıktısı için hazırlanmıştır. Ürün akışı yoktur,</a:t>
            </a:r>
            <a:r>
              <a:rPr lang="tr-TR" sz="2400" dirty="0">
                <a:latin typeface="Segoe Print" pitchFamily="2" charset="0"/>
              </a:rPr>
              <a:t> bunun yerine tek tek bütün işlemler son proje </a:t>
            </a:r>
            <a:r>
              <a:rPr lang="tr-TR" sz="2400" dirty="0" smtClean="0">
                <a:latin typeface="Segoe Print" pitchFamily="2" charset="0"/>
              </a:rPr>
              <a:t>hedefine </a:t>
            </a:r>
            <a:r>
              <a:rPr lang="tr-TR" sz="2400" dirty="0">
                <a:latin typeface="Segoe Print" pitchFamily="2" charset="0"/>
              </a:rPr>
              <a:t>ulaşmak amacıyla belli bir sıra dahilinde gerçekleştirilirler. Bu tür üretim sisteminde işlemler tekrar etmez, amaca ulaşıldıktan sonra sistem tasfiye edilmiş olur. </a:t>
            </a:r>
            <a:r>
              <a:rPr lang="tr-TR" sz="2400" b="1" dirty="0">
                <a:solidFill>
                  <a:srgbClr val="FF66CC"/>
                </a:solidFill>
                <a:latin typeface="Segoe Print" pitchFamily="2" charset="0"/>
              </a:rPr>
              <a:t>Çok çeşitli girdilerin bir araya getirilerek tek bir çıktı elde edildiği bu sistemlerde yüksek maliyet ve güç bir </a:t>
            </a:r>
            <a:r>
              <a:rPr lang="tr-TR" sz="2400" b="1" dirty="0" smtClean="0">
                <a:solidFill>
                  <a:srgbClr val="FF66CC"/>
                </a:solidFill>
                <a:latin typeface="Segoe Print" pitchFamily="2" charset="0"/>
              </a:rPr>
              <a:t>yönetim, </a:t>
            </a:r>
            <a:r>
              <a:rPr lang="tr-TR" sz="2400" b="1" dirty="0">
                <a:solidFill>
                  <a:srgbClr val="FF66CC"/>
                </a:solidFill>
                <a:latin typeface="Segoe Print" pitchFamily="2" charset="0"/>
              </a:rPr>
              <a:t>planlama ve kontrol</a:t>
            </a:r>
            <a:r>
              <a:rPr lang="tr-TR" sz="2400" dirty="0">
                <a:latin typeface="Segoe Print" pitchFamily="2" charset="0"/>
              </a:rPr>
              <a:t>ü söz konusudur. Boğaz köprüsü veya bir uzaya gitme projesi, bu türe örnek </a:t>
            </a:r>
            <a:r>
              <a:rPr lang="tr-TR" sz="2400" dirty="0" smtClean="0">
                <a:latin typeface="Segoe Print" pitchFamily="2" charset="0"/>
              </a:rPr>
              <a:t>gösterilebilir.</a:t>
            </a:r>
            <a:endParaRPr lang="tr-TR" sz="2400" dirty="0">
              <a:latin typeface="Segoe Print" pitchFamily="2" charset="0"/>
            </a:endParaRPr>
          </a:p>
          <a:p>
            <a:pPr lvl="1" indent="-342900" algn="just">
              <a:buFont typeface="Arial" pitchFamily="34" charset="0"/>
              <a:buChar char="•"/>
            </a:pPr>
            <a:endParaRPr lang="tr-TR" sz="2400" dirty="0">
              <a:latin typeface="Segoe Print"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5</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24165376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a:latin typeface="Segoe Print" pitchFamily="2" charset="0"/>
              </a:rPr>
              <a:t>1.1. Üretim Sistem ve Stratejieri</a:t>
            </a:r>
            <a:endParaRPr lang="tr-TR" sz="2400" dirty="0">
              <a:latin typeface="Segoe Print" pitchFamily="2" charset="0"/>
            </a:endParaRPr>
          </a:p>
        </p:txBody>
      </p:sp>
      <p:sp>
        <p:nvSpPr>
          <p:cNvPr id="3" name="Content Placeholder 2"/>
          <p:cNvSpPr>
            <a:spLocks noGrp="1"/>
          </p:cNvSpPr>
          <p:nvPr>
            <p:ph idx="1"/>
          </p:nvPr>
        </p:nvSpPr>
        <p:spPr/>
        <p:txBody>
          <a:bodyPr>
            <a:normAutofit/>
          </a:bodyPr>
          <a:lstStyle/>
          <a:p>
            <a:pPr marL="342900" lvl="1" indent="-342900" algn="just">
              <a:buFont typeface="Arial" panose="020B0604020202020204" pitchFamily="34" charset="0"/>
              <a:buChar char="•"/>
            </a:pPr>
            <a:r>
              <a:rPr lang="tr-TR" sz="2400" b="1" dirty="0" smtClean="0">
                <a:latin typeface="Segoe Print" pitchFamily="2" charset="0"/>
              </a:rPr>
              <a:t>Siparişe </a:t>
            </a:r>
            <a:r>
              <a:rPr lang="tr-TR" sz="2400" b="1" dirty="0">
                <a:latin typeface="Segoe Print" pitchFamily="2" charset="0"/>
              </a:rPr>
              <a:t>Göre Üretim:</a:t>
            </a:r>
            <a:r>
              <a:rPr lang="tr-TR" sz="2400" dirty="0">
                <a:latin typeface="Segoe Print" pitchFamily="2" charset="0"/>
              </a:rPr>
              <a:t> Tüketicinin veya müşteri firmanın </a:t>
            </a:r>
            <a:r>
              <a:rPr lang="tr-TR" sz="2400" b="1" dirty="0">
                <a:solidFill>
                  <a:srgbClr val="FFFF00"/>
                </a:solidFill>
                <a:latin typeface="Segoe Print" pitchFamily="2" charset="0"/>
              </a:rPr>
              <a:t>zaman, miktar ve kalite bakımından özel olarak belirlediği bir mamulün üretilmesi</a:t>
            </a:r>
            <a:r>
              <a:rPr lang="tr-TR" sz="2400" dirty="0">
                <a:latin typeface="Segoe Print" pitchFamily="2" charset="0"/>
              </a:rPr>
              <a:t>dir. Miktar bir veya birkaç denilebilecek ölçüde azdır. </a:t>
            </a:r>
            <a:r>
              <a:rPr lang="tr-TR" sz="2400" b="1" dirty="0">
                <a:solidFill>
                  <a:srgbClr val="99FF33"/>
                </a:solidFill>
                <a:latin typeface="Segoe Print" pitchFamily="2" charset="0"/>
              </a:rPr>
              <a:t>Gemi, büyük buhar kazanı, özel elektronik cihazlar, proses makineleri, büyük takım tezgâhlan, prototip makineler</a:t>
            </a:r>
            <a:r>
              <a:rPr lang="tr-TR" sz="2400" b="1" dirty="0">
                <a:solidFill>
                  <a:schemeClr val="tx1">
                    <a:lumMod val="75000"/>
                  </a:schemeClr>
                </a:solidFill>
                <a:latin typeface="Segoe Print" pitchFamily="2" charset="0"/>
              </a:rPr>
              <a:t> ve benzerlerinin üretimi bu gruba girer.</a:t>
            </a:r>
            <a:r>
              <a:rPr lang="tr-TR" sz="2400" dirty="0">
                <a:latin typeface="Segoe Print" pitchFamily="2" charset="0"/>
              </a:rPr>
              <a:t> Yalnız bir defa üretilen mamuller için; üretim tekniği, alet, tertibat ve planlama </a:t>
            </a:r>
            <a:r>
              <a:rPr lang="tr-TR" sz="2400" dirty="0" smtClean="0">
                <a:latin typeface="Segoe Print" pitchFamily="2" charset="0"/>
              </a:rPr>
              <a:t>bakımından </a:t>
            </a:r>
            <a:r>
              <a:rPr lang="tr-TR" sz="2400" dirty="0">
                <a:latin typeface="Segoe Print" pitchFamily="2" charset="0"/>
              </a:rPr>
              <a:t>yapılacak bir şey yoktur. </a:t>
            </a:r>
          </a:p>
        </p:txBody>
      </p:sp>
      <p:sp>
        <p:nvSpPr>
          <p:cNvPr id="4" name="Slide Number Placeholder 3"/>
          <p:cNvSpPr>
            <a:spLocks noGrp="1"/>
          </p:cNvSpPr>
          <p:nvPr>
            <p:ph type="sldNum" sz="quarter" idx="12"/>
          </p:nvPr>
        </p:nvSpPr>
        <p:spPr/>
        <p:txBody>
          <a:bodyPr/>
          <a:lstStyle/>
          <a:p>
            <a:fld id="{F1E1AE0F-C1A6-4B18-A7C1-7AA1861F7516}" type="slidenum">
              <a:rPr lang="tr-TR" smtClean="0"/>
              <a:pPr/>
              <a:t>6</a:t>
            </a:fld>
            <a:endParaRPr lang="tr-TR"/>
          </a:p>
        </p:txBody>
      </p:sp>
      <p:sp>
        <p:nvSpPr>
          <p:cNvPr id="5" name="4 Altbilgi Yer Tutucusu"/>
          <p:cNvSpPr>
            <a:spLocks noGrp="1"/>
          </p:cNvSpPr>
          <p:nvPr>
            <p:ph type="ftr" sz="quarter" idx="11"/>
          </p:nvPr>
        </p:nvSpPr>
        <p:spPr>
          <a:xfrm>
            <a:off x="3059832" y="6093296"/>
            <a:ext cx="2895600" cy="365125"/>
          </a:xfrm>
        </p:spPr>
        <p:txBody>
          <a:bodyPr/>
          <a:lstStyle/>
          <a:p>
            <a:endParaRPr lang="tr-TR" dirty="0">
              <a:solidFill>
                <a:schemeClr val="bg1"/>
              </a:solidFill>
            </a:endParaRPr>
          </a:p>
        </p:txBody>
      </p:sp>
    </p:spTree>
    <p:extLst>
      <p:ext uri="{BB962C8B-B14F-4D97-AF65-F5344CB8AC3E}">
        <p14:creationId xmlns:p14="http://schemas.microsoft.com/office/powerpoint/2010/main" val="14464927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a:latin typeface="Segoe Print" pitchFamily="2" charset="0"/>
              </a:rPr>
              <a:t>1.1. Üretim Sistem ve Stratejieri</a:t>
            </a:r>
            <a:endParaRPr lang="tr-TR" sz="2400" dirty="0">
              <a:latin typeface="Segoe Print" pitchFamily="2" charset="0"/>
            </a:endParaRPr>
          </a:p>
        </p:txBody>
      </p:sp>
      <p:sp>
        <p:nvSpPr>
          <p:cNvPr id="3" name="Content Placeholder 2"/>
          <p:cNvSpPr>
            <a:spLocks noGrp="1"/>
          </p:cNvSpPr>
          <p:nvPr>
            <p:ph idx="1"/>
          </p:nvPr>
        </p:nvSpPr>
        <p:spPr/>
        <p:txBody>
          <a:bodyPr>
            <a:normAutofit/>
          </a:bodyPr>
          <a:lstStyle/>
          <a:p>
            <a:pPr marL="0" lvl="2" indent="0" algn="just">
              <a:buNone/>
            </a:pPr>
            <a:r>
              <a:rPr lang="tr-TR" sz="2400" dirty="0" smtClean="0">
                <a:latin typeface="Segoe Print" pitchFamily="2" charset="0"/>
              </a:rPr>
              <a:t>Belirli </a:t>
            </a:r>
            <a:r>
              <a:rPr lang="tr-TR" sz="2400" dirty="0">
                <a:latin typeface="Segoe Print" pitchFamily="2" charset="0"/>
              </a:rPr>
              <a:t>veya belirsiz aralıklarda üretilen mamuller için </a:t>
            </a:r>
            <a:r>
              <a:rPr lang="tr-TR" sz="2400" dirty="0" smtClean="0">
                <a:latin typeface="Segoe Print" pitchFamily="2" charset="0"/>
              </a:rPr>
              <a:t>metot</a:t>
            </a:r>
            <a:r>
              <a:rPr lang="tr-TR" sz="2400" dirty="0">
                <a:latin typeface="Segoe Print" pitchFamily="2" charset="0"/>
              </a:rPr>
              <a:t>, işlem planlaması ve kontrol faaliyetlerinin düzenlenmesi ve bunlara ilişkin bilgilerin gerektikçe tekrar kullanılmak üzere iyi saklanması önem taşır. </a:t>
            </a:r>
            <a:r>
              <a:rPr lang="tr-TR" sz="2400" b="1" dirty="0">
                <a:solidFill>
                  <a:schemeClr val="tx1">
                    <a:lumMod val="75000"/>
                  </a:schemeClr>
                </a:solidFill>
                <a:latin typeface="Segoe Print" pitchFamily="2" charset="0"/>
              </a:rPr>
              <a:t>Sipariş üretiminde makine ve insangücü kapasitesinden yararlanma oranı düşüktür.</a:t>
            </a:r>
            <a:r>
              <a:rPr lang="tr-TR" sz="2400" dirty="0">
                <a:latin typeface="Segoe Print" pitchFamily="2" charset="0"/>
              </a:rPr>
              <a:t> Siparişlerin yığılması, yani aşırı yüklenmesi yüzünden sırada bekleme süresinin uzama olasılığı da </a:t>
            </a:r>
            <a:r>
              <a:rPr lang="tr-TR" sz="2400" dirty="0" smtClean="0">
                <a:latin typeface="Segoe Print" pitchFamily="2" charset="0"/>
              </a:rPr>
              <a:t>yüksektir.</a:t>
            </a:r>
            <a:endParaRPr lang="tr-TR" sz="2400" dirty="0">
              <a:latin typeface="Segoe Print" pitchFamily="2" charset="0"/>
            </a:endParaRPr>
          </a:p>
          <a:p>
            <a:pPr marL="800100" lvl="2" indent="0" algn="just">
              <a:buNone/>
            </a:pPr>
            <a:endParaRPr lang="tr-TR" sz="2400" dirty="0">
              <a:latin typeface="Segoe Print"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7</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7638107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a:latin typeface="Segoe Print" pitchFamily="2" charset="0"/>
              </a:rPr>
              <a:t>1.1. Üretim Sistem ve Stratejieri</a:t>
            </a:r>
            <a:endParaRPr lang="tr-TR" sz="2400" dirty="0">
              <a:latin typeface="Segoe Print" pitchFamily="2" charset="0"/>
            </a:endParaRPr>
          </a:p>
        </p:txBody>
      </p:sp>
      <p:sp>
        <p:nvSpPr>
          <p:cNvPr id="3" name="Content Placeholder 2"/>
          <p:cNvSpPr>
            <a:spLocks noGrp="1"/>
          </p:cNvSpPr>
          <p:nvPr>
            <p:ph idx="1"/>
          </p:nvPr>
        </p:nvSpPr>
        <p:spPr/>
        <p:txBody>
          <a:bodyPr>
            <a:normAutofit/>
          </a:bodyPr>
          <a:lstStyle/>
          <a:p>
            <a:pPr marL="0" lvl="1" indent="0" algn="just">
              <a:buNone/>
            </a:pPr>
            <a:r>
              <a:rPr lang="tr-TR" sz="2400" b="1" dirty="0" smtClean="0">
                <a:latin typeface="Segoe Print" pitchFamily="2" charset="0"/>
              </a:rPr>
              <a:t>Parti </a:t>
            </a:r>
            <a:r>
              <a:rPr lang="tr-TR" sz="2400" b="1" dirty="0">
                <a:latin typeface="Segoe Print" pitchFamily="2" charset="0"/>
              </a:rPr>
              <a:t>Üretimi:</a:t>
            </a:r>
            <a:r>
              <a:rPr lang="tr-TR" sz="2400" dirty="0">
                <a:latin typeface="Segoe Print" pitchFamily="2" charset="0"/>
              </a:rPr>
              <a:t> </a:t>
            </a:r>
            <a:r>
              <a:rPr lang="tr-TR" sz="2400" b="1" dirty="0">
                <a:solidFill>
                  <a:srgbClr val="00B0F0"/>
                </a:solidFill>
                <a:latin typeface="Segoe Print" pitchFamily="2" charset="0"/>
              </a:rPr>
              <a:t>Bir mamulün özel bir siparişi veya sürekli bir talebi karşılamak amacı ile belirli miktarlardan oluşan partiler halinde üretilmesidir. </a:t>
            </a:r>
            <a:r>
              <a:rPr lang="tr-TR" sz="2400" b="1" dirty="0">
                <a:solidFill>
                  <a:srgbClr val="FF9966"/>
                </a:solidFill>
                <a:latin typeface="Segoe Print" pitchFamily="2" charset="0"/>
              </a:rPr>
              <a:t>Bir parti mamulün </a:t>
            </a:r>
            <a:r>
              <a:rPr lang="tr-TR" sz="2400" b="1" dirty="0" smtClean="0">
                <a:solidFill>
                  <a:srgbClr val="FF9966"/>
                </a:solidFill>
                <a:latin typeface="Segoe Print" pitchFamily="2" charset="0"/>
              </a:rPr>
              <a:t>üretimi </a:t>
            </a:r>
            <a:r>
              <a:rPr lang="tr-TR" sz="2400" b="1" dirty="0">
                <a:solidFill>
                  <a:srgbClr val="FF9966"/>
                </a:solidFill>
                <a:latin typeface="Segoe Print" pitchFamily="2" charset="0"/>
              </a:rPr>
              <a:t>gerçekleştikten sonra makine ve tesisler, gerekli ayarlamalar yapıldıktan sonra, başka cins bir mamulün üretiminde kullanılır.</a:t>
            </a:r>
            <a:r>
              <a:rPr lang="tr-TR" sz="2400" dirty="0">
                <a:latin typeface="Segoe Print" pitchFamily="2" charset="0"/>
              </a:rPr>
              <a:t> </a:t>
            </a:r>
            <a:r>
              <a:rPr lang="tr-TR" sz="2400" b="1" dirty="0">
                <a:solidFill>
                  <a:schemeClr val="tx1">
                    <a:lumMod val="75000"/>
                  </a:schemeClr>
                </a:solidFill>
                <a:latin typeface="Segoe Print" pitchFamily="2" charset="0"/>
              </a:rPr>
              <a:t>Makine, takım, tertibat ve insan gücünün </a:t>
            </a:r>
            <a:r>
              <a:rPr lang="tr-TR" sz="2400" b="1" dirty="0" smtClean="0">
                <a:solidFill>
                  <a:schemeClr val="tx1">
                    <a:lumMod val="75000"/>
                  </a:schemeClr>
                </a:solidFill>
                <a:latin typeface="Segoe Print" pitchFamily="2" charset="0"/>
              </a:rPr>
              <a:t>planlanmasında </a:t>
            </a:r>
            <a:r>
              <a:rPr lang="tr-TR" sz="2400" b="1" dirty="0">
                <a:solidFill>
                  <a:schemeClr val="tx1">
                    <a:lumMod val="75000"/>
                  </a:schemeClr>
                </a:solidFill>
                <a:latin typeface="Segoe Print" pitchFamily="2" charset="0"/>
              </a:rPr>
              <a:t>gösterilecek özen parti büyüklüğüne ve üretim periyodunun sıklığına bağlıdır. </a:t>
            </a:r>
          </a:p>
        </p:txBody>
      </p:sp>
      <p:sp>
        <p:nvSpPr>
          <p:cNvPr id="4" name="Slide Number Placeholder 3"/>
          <p:cNvSpPr>
            <a:spLocks noGrp="1"/>
          </p:cNvSpPr>
          <p:nvPr>
            <p:ph type="sldNum" sz="quarter" idx="12"/>
          </p:nvPr>
        </p:nvSpPr>
        <p:spPr/>
        <p:txBody>
          <a:bodyPr/>
          <a:lstStyle/>
          <a:p>
            <a:fld id="{F1E1AE0F-C1A6-4B18-A7C1-7AA1861F7516}" type="slidenum">
              <a:rPr lang="tr-TR" smtClean="0"/>
              <a:pPr/>
              <a:t>8</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7200319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tr-TR" sz="2400" b="1" dirty="0">
                <a:latin typeface="Segoe Print" pitchFamily="2" charset="0"/>
              </a:rPr>
              <a:t>1.1. Üretim Sistem ve Stratejieri</a:t>
            </a:r>
            <a:endParaRPr lang="tr-TR" sz="2400" dirty="0">
              <a:latin typeface="Segoe Print" pitchFamily="2" charset="0"/>
            </a:endParaRPr>
          </a:p>
        </p:txBody>
      </p:sp>
      <p:sp>
        <p:nvSpPr>
          <p:cNvPr id="3" name="Content Placeholder 2"/>
          <p:cNvSpPr>
            <a:spLocks noGrp="1"/>
          </p:cNvSpPr>
          <p:nvPr>
            <p:ph idx="1"/>
          </p:nvPr>
        </p:nvSpPr>
        <p:spPr/>
        <p:txBody>
          <a:bodyPr>
            <a:normAutofit/>
          </a:bodyPr>
          <a:lstStyle/>
          <a:p>
            <a:pPr marL="7938" lvl="2" indent="0" algn="just">
              <a:buNone/>
            </a:pPr>
            <a:r>
              <a:rPr lang="tr-TR" sz="2400" b="1" dirty="0" smtClean="0">
                <a:solidFill>
                  <a:srgbClr val="FF66CC"/>
                </a:solidFill>
                <a:latin typeface="Segoe Print" pitchFamily="2" charset="0"/>
              </a:rPr>
              <a:t>Parti üretiminde </a:t>
            </a:r>
            <a:r>
              <a:rPr lang="tr-TR" sz="2400" b="1" dirty="0">
                <a:solidFill>
                  <a:srgbClr val="FF66CC"/>
                </a:solidFill>
                <a:latin typeface="Segoe Print" pitchFamily="2" charset="0"/>
              </a:rPr>
              <a:t>iki temel problem vardır: </a:t>
            </a:r>
            <a:r>
              <a:rPr lang="tr-TR" sz="2400" b="1" dirty="0">
                <a:solidFill>
                  <a:schemeClr val="tx1">
                    <a:lumMod val="75000"/>
                  </a:schemeClr>
                </a:solidFill>
                <a:latin typeface="Segoe Print" pitchFamily="2" charset="0"/>
              </a:rPr>
              <a:t>Bunlardan biri en uygun parti büyüklüğünün saptanması, diğeri minimum kapasite kaybına yol açan üretim programlarının hazırlanmasıdır. </a:t>
            </a:r>
            <a:r>
              <a:rPr lang="tr-TR" sz="2400" dirty="0">
                <a:latin typeface="Segoe Print" pitchFamily="2" charset="0"/>
              </a:rPr>
              <a:t>Parti </a:t>
            </a:r>
            <a:r>
              <a:rPr lang="tr-TR" sz="2400" dirty="0" smtClean="0">
                <a:latin typeface="Segoe Print" pitchFamily="2" charset="0"/>
              </a:rPr>
              <a:t>üretimi </a:t>
            </a:r>
            <a:r>
              <a:rPr lang="tr-TR" sz="2400" dirty="0">
                <a:latin typeface="Segoe Print" pitchFamily="2" charset="0"/>
              </a:rPr>
              <a:t>endüstride ağırlığı en fazla olan ve sık rastlanan bir üretim tipidir. </a:t>
            </a:r>
            <a:r>
              <a:rPr lang="tr-TR" sz="2400" b="1" dirty="0">
                <a:solidFill>
                  <a:srgbClr val="92D050"/>
                </a:solidFill>
                <a:latin typeface="Segoe Print" pitchFamily="2" charset="0"/>
              </a:rPr>
              <a:t>Ev eşyası, </a:t>
            </a:r>
            <a:r>
              <a:rPr lang="tr-TR" sz="2400" b="1" dirty="0" smtClean="0">
                <a:solidFill>
                  <a:srgbClr val="92D050"/>
                </a:solidFill>
                <a:latin typeface="Segoe Print" pitchFamily="2" charset="0"/>
              </a:rPr>
              <a:t>konfeksiyon</a:t>
            </a:r>
            <a:r>
              <a:rPr lang="tr-TR" sz="2400" b="1" dirty="0">
                <a:solidFill>
                  <a:srgbClr val="92D050"/>
                </a:solidFill>
                <a:latin typeface="Segoe Print" pitchFamily="2" charset="0"/>
              </a:rPr>
              <a:t>, gıda, otomobil gibi her çeşit tüketim malı parti üretimi grubunda yer </a:t>
            </a:r>
            <a:r>
              <a:rPr lang="tr-TR" sz="2400" b="1" dirty="0" smtClean="0">
                <a:solidFill>
                  <a:srgbClr val="92D050"/>
                </a:solidFill>
                <a:latin typeface="Segoe Print" pitchFamily="2" charset="0"/>
              </a:rPr>
              <a:t>alır.</a:t>
            </a:r>
            <a:endParaRPr lang="tr-TR" sz="2400" b="1" dirty="0">
              <a:solidFill>
                <a:srgbClr val="92D050"/>
              </a:solidFill>
              <a:latin typeface="Segoe Print" pitchFamily="2" charset="0"/>
            </a:endParaRPr>
          </a:p>
          <a:p>
            <a:pPr marL="800100" lvl="2" indent="0">
              <a:buNone/>
            </a:pPr>
            <a:endParaRPr lang="tr-TR" sz="2400" dirty="0">
              <a:latin typeface="Segoe Print"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9</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314066531"/>
      </p:ext>
    </p:extLst>
  </p:cSld>
  <p:clrMapOvr>
    <a:masterClrMapping/>
  </p:clrMapOvr>
  <p:timing>
    <p:tnLst>
      <p:par>
        <p:cTn id="1" dur="indefinite" restart="never" nodeType="tmRoot"/>
      </p:par>
    </p:tnLst>
  </p:timing>
</p:sld>
</file>

<file path=ppt/theme/theme1.xml><?xml version="1.0" encoding="utf-8"?>
<a:theme xmlns:a="http://schemas.openxmlformats.org/drawingml/2006/main" name="CC">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531708A7AE0B745AC6BAE5BC44BDC33" ma:contentTypeVersion="" ma:contentTypeDescription="Create a new document." ma:contentTypeScope="" ma:versionID="f50d9f13218134b32336e425e25a8817">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17E92C9-1763-4324-AC5E-1055D38FE542}"/>
</file>

<file path=customXml/itemProps2.xml><?xml version="1.0" encoding="utf-8"?>
<ds:datastoreItem xmlns:ds="http://schemas.openxmlformats.org/officeDocument/2006/customXml" ds:itemID="{5736DBD2-0E58-414E-9F2E-82AAB7D6569A}"/>
</file>

<file path=customXml/itemProps3.xml><?xml version="1.0" encoding="utf-8"?>
<ds:datastoreItem xmlns:ds="http://schemas.openxmlformats.org/officeDocument/2006/customXml" ds:itemID="{BD8AB5B3-3E81-4248-9042-C754C69829F6}"/>
</file>

<file path=docProps/app.xml><?xml version="1.0" encoding="utf-8"?>
<Properties xmlns="http://schemas.openxmlformats.org/officeDocument/2006/extended-properties" xmlns:vt="http://schemas.openxmlformats.org/officeDocument/2006/docPropsVTypes">
  <Template>CC</Template>
  <TotalTime>0</TotalTime>
  <Words>3189</Words>
  <Application>Microsoft Office PowerPoint</Application>
  <PresentationFormat>On-screen Show (4:3)</PresentationFormat>
  <Paragraphs>179</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CC</vt:lpstr>
      <vt:lpstr>KONU6: İŞLETMELERDE VERİMLİLİK: ÜRETİM YÖNETİMİ</vt:lpstr>
      <vt:lpstr>PowerPoint Presentation</vt:lpstr>
      <vt:lpstr>BÖLÜM 2: İŞLETMELERDE VERİMLİLİK: ÜRETİM YÖNETİMİ 1. ÜRETİM YÖNETİMİ</vt:lpstr>
      <vt:lpstr>1.1. Üretim Sistem ve Stratejieri</vt:lpstr>
      <vt:lpstr>1.1. Üretim Sistem ve Stratejieri</vt:lpstr>
      <vt:lpstr>1.1. Üretim Sistem ve Stratejieri</vt:lpstr>
      <vt:lpstr>1.1. Üretim Sistem ve Stratejieri</vt:lpstr>
      <vt:lpstr>1.1. Üretim Sistem ve Stratejieri</vt:lpstr>
      <vt:lpstr>1.1. Üretim Sistem ve Stratejieri</vt:lpstr>
      <vt:lpstr>1.1. Üretim Sistem ve Stratejieri</vt:lpstr>
      <vt:lpstr>1.1. Üretim Sistem ve Stratejieri</vt:lpstr>
      <vt:lpstr>1.1. Üretim Sistem ve Stratejieri</vt:lpstr>
      <vt:lpstr>1.2 Üretim Planlama</vt:lpstr>
      <vt:lpstr>1.2.1 Uzun Dönemli Üretim Planları </vt:lpstr>
      <vt:lpstr>1.2.2 Orta Dönemli Üretim Planları</vt:lpstr>
      <vt:lpstr>1.2.3 Kısa Dönemli Üretim Planları</vt:lpstr>
      <vt:lpstr>1.3 Üretim Yönetiminde Teknoloji Seçimi</vt:lpstr>
      <vt:lpstr>1.3 Üretim Yönetiminde Teknoloji Seçimi</vt:lpstr>
      <vt:lpstr>1.4 İş Yeri Düzenleme</vt:lpstr>
      <vt:lpstr>1.4 İş Yeri Düzenleme</vt:lpstr>
      <vt:lpstr>1.4 İş Yeri Düzenleme</vt:lpstr>
      <vt:lpstr>1.4 İş Yeri Düzenleme</vt:lpstr>
      <vt:lpstr>1.4 İş Yeri Düzenleme</vt:lpstr>
      <vt:lpstr>1.4 İş Yeri Düzenleme</vt:lpstr>
      <vt:lpstr>1.4 İş Yeri Düzenleme</vt:lpstr>
      <vt:lpstr>1.4 İş Yeri Düzenleme</vt:lpstr>
      <vt:lpstr>1.5 Lojistik Yönetimi </vt:lpstr>
      <vt:lpstr>1.5 Lojistik Yönetimi </vt:lpstr>
      <vt:lpstr>1.5 Lojistik Yönetimi </vt:lpstr>
      <vt:lpstr>1.5 Lojistik Yönetimi </vt:lpstr>
      <vt:lpstr>1.5 Lojistik Yönetimi </vt:lpstr>
      <vt:lpstr>1.6 Stok Yönetimi </vt:lpstr>
      <vt:lpstr>1.6 Stok Yönetimi </vt:lpstr>
      <vt:lpstr>1.6 Stok Yönetimi </vt:lpstr>
      <vt:lpstr>1.6 Stok Yönetimi </vt:lpstr>
      <vt:lpstr>1.6 Stok Yönetimi </vt:lpstr>
      <vt:lpstr>1.6 Stok Yönetimi </vt:lpstr>
      <vt:lpstr>1.6.1 Stokların Sınıflandırılması</vt:lpstr>
      <vt:lpstr>1.6.1 Stokların Sınıflandırılması</vt:lpstr>
      <vt:lpstr>1.6.1 Stokların Sınıflandırılması</vt:lpstr>
      <vt:lpstr>1.6.2 Stok Kontrolünde JIT Prensibi </vt:lpstr>
      <vt:lpstr>1.6.2 Stok Kontrolünde JIT Prensibi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2014-02-21T02:04:43Z</dcterms:created>
  <dcterms:modified xsi:type="dcterms:W3CDTF">2016-05-09T07:05:11Z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0x010100F531708A7AE0B745AC6BAE5BC44BDC33</vt:lpwstr>
  </property>
</Properties>
</file>