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A9F23-49EB-4404-A939-DDFABC204827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CD490-21CB-43D2-BD43-56C7779CD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6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CD490-21CB-43D2-BD43-56C7779CD0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5AA-E422-4799-9EED-D0CEB598256D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1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28DB-6089-4F4C-93A2-C8C97ECEF707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0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AA11-C7CB-42CA-9C98-9E2C91D58EE8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4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8E81-3017-40F5-8E1F-5BA608DCC978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5C46-76BD-42DA-A5C2-F1A9289DB966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0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A5EA-79D3-47BA-8F98-314D59F49A26}" type="datetime1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4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9E47-BDE5-4154-918B-2A0116E8D412}" type="datetime1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2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3AEA-C65F-4103-A1CD-6327AF0EC4E7}" type="datetime1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3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6B3F-C6AA-4250-A0A0-622B804F1381}" type="datetime1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7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A693-A75A-4026-94A7-A2C31C1D1895}" type="datetime1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6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E765-CDB5-4051-8322-5DB62B52B96D}" type="datetime1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3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761DE-2C3F-46B7-9DB8-99C8E898CEAD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413000" y="424296"/>
            <a:ext cx="7340600" cy="5945909"/>
          </a:xfrm>
          <a:prstGeom prst="triangl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5703" y="424296"/>
            <a:ext cx="9144000" cy="2387600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ITEC397 – Macro Coding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5703" y="4765589"/>
            <a:ext cx="9144000" cy="1655762"/>
          </a:xfr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r>
              <a:rPr lang="tr-T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02 </a:t>
            </a:r>
            <a:r>
              <a:rPr lang="tr-T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– What is </a:t>
            </a:r>
            <a:r>
              <a:rPr lang="tr-T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VBA</a:t>
            </a:r>
            <a:endParaRPr lang="tr-TR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9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2" grpId="0" animBg="1"/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z="2000" smtClean="0">
                <a:ln w="19050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chemeClr val="accent1">
                      <a:lumMod val="75000"/>
                    </a:schemeClr>
                  </a:outerShdw>
                </a:effectLst>
              </a:rPr>
              <a:t>2</a:t>
            </a:fld>
            <a:endParaRPr lang="en-US" sz="2000" dirty="0">
              <a:ln w="19050">
                <a:solidFill>
                  <a:schemeClr val="accent1"/>
                </a:solidFill>
              </a:ln>
              <a:effectLst>
                <a:outerShdw blurRad="50800" dist="50800" dir="5400000" algn="ctr" rotWithShape="0">
                  <a:schemeClr val="accent1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387" y="354841"/>
            <a:ext cx="4633414" cy="2647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331" y="464024"/>
            <a:ext cx="5158854" cy="67710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The </a:t>
            </a:r>
            <a:r>
              <a:rPr lang="tr-TR" sz="2000" b="1" dirty="0" smtClean="0">
                <a:solidFill>
                  <a:srgbClr val="FF0000"/>
                </a:solidFill>
              </a:rPr>
              <a:t>VBA</a:t>
            </a:r>
            <a:r>
              <a:rPr lang="tr-TR" dirty="0" smtClean="0"/>
              <a:t> is standing on the name </a:t>
            </a:r>
            <a:r>
              <a:rPr lang="tr-TR" b="1" dirty="0" smtClean="0">
                <a:solidFill>
                  <a:srgbClr val="FF0000"/>
                </a:solidFill>
              </a:rPr>
              <a:t>Visual Basic for Application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332" y="1488146"/>
            <a:ext cx="5158854" cy="67710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VBA</a:t>
            </a:r>
            <a:r>
              <a:rPr lang="tr-TR" dirty="0" smtClean="0"/>
              <a:t> is derived from </a:t>
            </a:r>
            <a:r>
              <a:rPr lang="tr-TR" b="1" dirty="0" smtClean="0">
                <a:solidFill>
                  <a:srgbClr val="FF0000"/>
                </a:solidFill>
              </a:rPr>
              <a:t>BASIC</a:t>
            </a:r>
            <a:r>
              <a:rPr lang="tr-TR" dirty="0" smtClean="0"/>
              <a:t> (</a:t>
            </a:r>
            <a:r>
              <a:rPr lang="en-US" dirty="0"/>
              <a:t>Beginner’s All-purposed Symbolic Instruction Code</a:t>
            </a:r>
            <a:r>
              <a:rPr lang="tr-TR" dirty="0" smtClean="0"/>
              <a:t>) programming language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331" y="2518410"/>
            <a:ext cx="5158854" cy="67710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VBA</a:t>
            </a:r>
            <a:r>
              <a:rPr lang="tr-TR" dirty="0" smtClean="0"/>
              <a:t> is used for developing macro scripts for MS Office documents since 1995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331" y="3603812"/>
            <a:ext cx="5158854" cy="67710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VBScript</a:t>
            </a:r>
            <a:r>
              <a:rPr lang="tr-TR" dirty="0" smtClean="0"/>
              <a:t> is a cousin of </a:t>
            </a:r>
            <a:r>
              <a:rPr lang="tr-TR" sz="2000" b="1" dirty="0" smtClean="0">
                <a:solidFill>
                  <a:srgbClr val="FF0000"/>
                </a:solidFill>
              </a:rPr>
              <a:t>VBA</a:t>
            </a:r>
            <a:r>
              <a:rPr lang="tr-TR" dirty="0" smtClean="0"/>
              <a:t>, </a:t>
            </a:r>
            <a:r>
              <a:rPr lang="en-US" dirty="0" smtClean="0"/>
              <a:t>used </a:t>
            </a:r>
            <a:r>
              <a:rPr lang="en-US" dirty="0"/>
              <a:t>for coding </a:t>
            </a:r>
            <a:r>
              <a:rPr lang="en-US" dirty="0" smtClean="0"/>
              <a:t>client-side </a:t>
            </a:r>
            <a:r>
              <a:rPr lang="en-US" dirty="0"/>
              <a:t>controls on a WEB </a:t>
            </a:r>
            <a:r>
              <a:rPr lang="en-US" dirty="0" smtClean="0"/>
              <a:t>application</a:t>
            </a:r>
            <a:r>
              <a:rPr lang="tr-TR" dirty="0" smtClean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3331" y="4689214"/>
            <a:ext cx="5158854" cy="67710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VB (Visual Basic) </a:t>
            </a:r>
            <a:r>
              <a:rPr lang="en-US" dirty="0"/>
              <a:t>is a language that enables you to create standalone executable </a:t>
            </a:r>
            <a:r>
              <a:rPr lang="en-US" dirty="0" smtClean="0"/>
              <a:t>applications</a:t>
            </a:r>
            <a:r>
              <a:rPr lang="tr-TR" dirty="0" smtClean="0"/>
              <a:t>.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720386" y="3002506"/>
            <a:ext cx="4633413" cy="1042945"/>
            <a:chOff x="6720386" y="3002506"/>
            <a:chExt cx="4633413" cy="1042945"/>
          </a:xfrm>
        </p:grpSpPr>
        <p:sp>
          <p:nvSpPr>
            <p:cNvPr id="16" name="TextBox 15"/>
            <p:cNvSpPr txBox="1"/>
            <p:nvPr/>
          </p:nvSpPr>
          <p:spPr>
            <a:xfrm>
              <a:off x="6720386" y="3583786"/>
              <a:ext cx="4633413" cy="461665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tr-TR" sz="2400" b="1" dirty="0" smtClean="0">
                  <a:solidFill>
                    <a:srgbClr val="FF0000"/>
                  </a:solidFill>
                </a:rPr>
                <a:t>VB</a:t>
              </a:r>
              <a:r>
                <a:rPr lang="tr-TR" dirty="0" smtClean="0"/>
                <a:t> is a big brother programming language.</a:t>
              </a:r>
              <a:endParaRPr lang="en-US" dirty="0"/>
            </a:p>
          </p:txBody>
        </p:sp>
        <p:cxnSp>
          <p:nvCxnSpPr>
            <p:cNvPr id="20" name="Straight Connector 19"/>
            <p:cNvCxnSpPr>
              <a:endCxn id="3" idx="2"/>
            </p:cNvCxnSpPr>
            <p:nvPr/>
          </p:nvCxnSpPr>
          <p:spPr>
            <a:xfrm flipV="1">
              <a:off x="6720387" y="3002506"/>
              <a:ext cx="2316707" cy="6013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6720386" y="4697517"/>
            <a:ext cx="4633413" cy="67710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VB, VBA and VBScripts </a:t>
            </a:r>
            <a:r>
              <a:rPr lang="tr-TR" dirty="0" smtClean="0"/>
              <a:t>are Object Oriented </a:t>
            </a:r>
          </a:p>
          <a:p>
            <a:r>
              <a:rPr lang="tr-TR" dirty="0" smtClean="0"/>
              <a:t>Programming Languages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5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split orient="vert"/>
      </p:transition>
    </mc:Choice>
    <mc:Fallback>
      <p:transition spd="slow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4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z="2000" smtClean="0">
                <a:ln w="19050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chemeClr val="accent1">
                      <a:lumMod val="75000"/>
                    </a:schemeClr>
                  </a:outerShdw>
                </a:effectLst>
              </a:rPr>
              <a:t>3</a:t>
            </a:fld>
            <a:endParaRPr lang="en-US" sz="2000" dirty="0">
              <a:ln w="19050">
                <a:solidFill>
                  <a:schemeClr val="accent1"/>
                </a:solidFill>
              </a:ln>
              <a:effectLst>
                <a:outerShdw blurRad="50800" dist="50800" dir="5400000" algn="ctr" rotWithShape="0">
                  <a:schemeClr val="accent1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59" y="198344"/>
            <a:ext cx="5866280" cy="5866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658" y="394451"/>
            <a:ext cx="5558118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VBA </a:t>
            </a:r>
            <a:r>
              <a:rPr lang="tr-TR" dirty="0" smtClean="0"/>
              <a:t>is a fully Object Oriented Programming Language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0658" y="1048875"/>
            <a:ext cx="5558118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Worksheetbook, printer, screen </a:t>
            </a:r>
            <a:r>
              <a:rPr lang="tr-TR" dirty="0" smtClean="0"/>
              <a:t>are all objects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0658" y="1703299"/>
            <a:ext cx="555811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All are having properties, events and methods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40658" y="2326945"/>
            <a:ext cx="5558118" cy="677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VBA </a:t>
            </a:r>
            <a:r>
              <a:rPr lang="tr-TR" dirty="0" smtClean="0"/>
              <a:t>is shared by all Office applications and can be accesed easily from any Office application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0658" y="3258367"/>
            <a:ext cx="555811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Example, you can use Outlook, Excell, Access and Word togather within the same application with VBA.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40658" y="4159012"/>
            <a:ext cx="555811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VBA </a:t>
            </a:r>
            <a:r>
              <a:rPr lang="tr-TR" dirty="0" smtClean="0"/>
              <a:t>is mostly used within Excel. Hence macro coding solutions are also named as «</a:t>
            </a:r>
            <a:r>
              <a:rPr lang="tr-TR" sz="2000" b="1" dirty="0" smtClean="0">
                <a:solidFill>
                  <a:srgbClr val="FF0000"/>
                </a:solidFill>
              </a:rPr>
              <a:t>Spreadsheet Applications</a:t>
            </a:r>
            <a:r>
              <a:rPr lang="tr-TR" dirty="0" smtClean="0"/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00">
        <p:fade/>
      </p:transition>
    </mc:Choice>
    <mc:Fallback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7" grpId="0" animBg="1"/>
      <p:bldP spid="19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z="2000" smtClean="0">
                <a:ln w="19050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chemeClr val="accent1">
                      <a:lumMod val="75000"/>
                    </a:schemeClr>
                  </a:outerShdw>
                </a:effectLst>
              </a:rPr>
              <a:t>4</a:t>
            </a:fld>
            <a:endParaRPr lang="en-US" sz="2000" dirty="0">
              <a:ln w="19050">
                <a:solidFill>
                  <a:schemeClr val="accent1"/>
                </a:solidFill>
              </a:ln>
              <a:effectLst>
                <a:outerShdw blurRad="50800" dist="50800" dir="5400000" algn="ctr" rotWithShape="0">
                  <a:schemeClr val="accent1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99" y="212912"/>
            <a:ext cx="6672730" cy="500454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68941" y="212912"/>
            <a:ext cx="4876800" cy="5378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What VBA can do for you?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8941" y="1028700"/>
            <a:ext cx="4876800" cy="5378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Automate a Recurring Task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8941" y="1844488"/>
            <a:ext cx="4876800" cy="5378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Automate a Repetitive Task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941" y="2715185"/>
            <a:ext cx="4876800" cy="5378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Running a Macro Automatically if another action take place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8941" y="3585882"/>
            <a:ext cx="4876800" cy="5378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You can create your own Worksheet functions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8941" y="4456579"/>
            <a:ext cx="4876800" cy="5378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Simplifying the Workbook’s look and feel for other users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68941" y="5327276"/>
            <a:ext cx="4876800" cy="5378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Controling other Office Applicaions from Excel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5715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6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z="2000" smtClean="0">
                <a:ln w="19050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chemeClr val="accent1">
                      <a:lumMod val="75000"/>
                    </a:schemeClr>
                  </a:outerShdw>
                </a:effectLst>
              </a:rPr>
              <a:t>5</a:t>
            </a:fld>
            <a:endParaRPr lang="en-US" sz="2000" dirty="0">
              <a:ln w="19050">
                <a:solidFill>
                  <a:schemeClr val="accent1"/>
                </a:solidFill>
              </a:ln>
              <a:effectLst>
                <a:outerShdw blurRad="50800" dist="50800" dir="5400000" algn="ctr" rotWithShape="0">
                  <a:schemeClr val="accent1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31859" cy="45988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18729" y="215153"/>
            <a:ext cx="5450542" cy="6275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rgbClr val="FF0000"/>
                </a:solidFill>
              </a:rPr>
              <a:t>Liabilities of the VBA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18729" y="1183341"/>
            <a:ext cx="5450542" cy="6275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Each version of Office, VBA commands can changed without advanced warning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418729" y="2151530"/>
            <a:ext cx="5450542" cy="6275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VBA does not run uniformly in all operating systems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418729" y="3119719"/>
            <a:ext cx="5450542" cy="1479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With VBA, malicious content can be developed. Hence, many companies have set interan policies that forbid empoyees to download and obtain executables.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75129" y="5190565"/>
            <a:ext cx="11394142" cy="6275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The most popular malicious content already developed with macro coding are </a:t>
            </a:r>
            <a:r>
              <a:rPr lang="tr-TR" sz="2000" b="1" dirty="0" smtClean="0">
                <a:solidFill>
                  <a:srgbClr val="C00000"/>
                </a:solidFill>
              </a:rPr>
              <a:t>ransomware</a:t>
            </a:r>
            <a:r>
              <a:rPr lang="tr-TR" dirty="0" smtClean="0">
                <a:solidFill>
                  <a:srgbClr val="C00000"/>
                </a:solidFill>
              </a:rPr>
              <a:t> and </a:t>
            </a:r>
            <a:r>
              <a:rPr lang="tr-TR" sz="2000" b="1" dirty="0" smtClean="0">
                <a:solidFill>
                  <a:srgbClr val="C00000"/>
                </a:solidFill>
              </a:rPr>
              <a:t>blackmailing</a:t>
            </a:r>
            <a:r>
              <a:rPr lang="tr-TR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11159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z="2000" smtClean="0">
                <a:ln w="19050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chemeClr val="accent1">
                      <a:lumMod val="75000"/>
                    </a:schemeClr>
                  </a:outerShdw>
                </a:effectLst>
              </a:rPr>
              <a:t>6</a:t>
            </a:fld>
            <a:endParaRPr lang="en-US" sz="2000" dirty="0">
              <a:ln w="19050">
                <a:solidFill>
                  <a:schemeClr val="accent1"/>
                </a:solidFill>
              </a:ln>
              <a:effectLst>
                <a:outerShdw blurRad="50800" dist="50800" dir="5400000" algn="ctr" rotWithShape="0">
                  <a:schemeClr val="accent1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18729" y="215153"/>
            <a:ext cx="5450542" cy="6275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rgbClr val="FF0000"/>
                </a:solidFill>
              </a:rPr>
              <a:t>Where to store macro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18729" y="1183339"/>
            <a:ext cx="5450542" cy="18063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I</a:t>
            </a:r>
            <a:r>
              <a:rPr lang="tr-TR" dirty="0" smtClean="0"/>
              <a:t>n </a:t>
            </a:r>
            <a:r>
              <a:rPr lang="tr-TR" sz="2000" b="1" dirty="0" smtClean="0">
                <a:solidFill>
                  <a:srgbClr val="C00000"/>
                </a:solidFill>
              </a:rPr>
              <a:t>Word</a:t>
            </a:r>
            <a:r>
              <a:rPr lang="tr-TR" dirty="0" smtClean="0"/>
              <a:t>, to restrict availability of the macro to just the current template </a:t>
            </a:r>
            <a:r>
              <a:rPr lang="tr-TR" b="1" dirty="0" smtClean="0">
                <a:solidFill>
                  <a:srgbClr val="C00000"/>
                </a:solidFill>
              </a:rPr>
              <a:t>(.dotm file)</a:t>
            </a:r>
            <a:r>
              <a:rPr lang="tr-TR" dirty="0" smtClean="0"/>
              <a:t> or document </a:t>
            </a:r>
            <a:r>
              <a:rPr lang="tr-TR" b="1" dirty="0" smtClean="0">
                <a:solidFill>
                  <a:srgbClr val="C00000"/>
                </a:solidFill>
              </a:rPr>
              <a:t>(.docm file)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For all documents (</a:t>
            </a:r>
            <a:r>
              <a:rPr lang="tr-TR" sz="2000" dirty="0" smtClean="0">
                <a:solidFill>
                  <a:srgbClr val="C00000"/>
                </a:solidFill>
              </a:rPr>
              <a:t>Normal.dotm)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18728" y="3330382"/>
            <a:ext cx="5450542" cy="17727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In Excel, you can choose to store the macro in</a:t>
            </a:r>
          </a:p>
          <a:p>
            <a:pPr algn="ctr"/>
            <a:r>
              <a:rPr lang="tr-TR" dirty="0" smtClean="0"/>
              <a:t>This workbook (active workbook) or a new workbook or</a:t>
            </a:r>
          </a:p>
          <a:p>
            <a:pPr algn="ctr"/>
            <a:r>
              <a:rPr lang="tr-TR" dirty="0" smtClean="0"/>
              <a:t>Personal Macro Workbook </a:t>
            </a:r>
            <a:r>
              <a:rPr lang="tr-TR" sz="2000" b="1" dirty="0" smtClean="0">
                <a:solidFill>
                  <a:srgbClr val="C00000"/>
                </a:solidFill>
              </a:rPr>
              <a:t>(Personal.xlsb)</a:t>
            </a:r>
            <a:r>
              <a:rPr lang="tr-TR" dirty="0" smtClean="0"/>
              <a:t> to make them avalable to any of your procedures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7" y="103095"/>
            <a:ext cx="6212541" cy="465940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3" y="439272"/>
            <a:ext cx="4975412" cy="4123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79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2" presetClass="exit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z="2000" smtClean="0">
                <a:ln w="19050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chemeClr val="accent1">
                      <a:lumMod val="75000"/>
                    </a:schemeClr>
                  </a:outerShdw>
                </a:effectLst>
              </a:rPr>
              <a:t>7</a:t>
            </a:fld>
            <a:endParaRPr lang="en-US" sz="2000" dirty="0">
              <a:ln w="19050">
                <a:solidFill>
                  <a:schemeClr val="accent1"/>
                </a:solidFill>
              </a:ln>
              <a:effectLst>
                <a:outerShdw blurRad="50800" dist="50800" dir="5400000" algn="ctr" rotWithShape="0">
                  <a:schemeClr val="accent1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2729" y="251012"/>
            <a:ext cx="5450542" cy="6275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rgbClr val="FF0000"/>
                </a:solidFill>
              </a:rPr>
              <a:t>Security Issues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2729" y="1219196"/>
            <a:ext cx="5450542" cy="18063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Office applications are saving current works as .DOCX, .XLSX as indicating macro coding features disabled for protecting users from malwares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2729" y="3379678"/>
            <a:ext cx="5450542" cy="11564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Macro added works have to be saved as .DOCM, .XLSM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502" y="264453"/>
            <a:ext cx="5941920" cy="333935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22729" y="4890237"/>
            <a:ext cx="5450542" cy="11564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Even the macro included files are abled to be opened after getting approval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00546"/>
      </p:ext>
    </p:extLst>
  </p:cSld>
  <p:clrMapOvr>
    <a:masterClrMapping/>
  </p:clrMapOvr>
  <p:transition advTm="4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2" presetClass="exit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AFFF88C0C3C040A643270900DB52D2" ma:contentTypeVersion="" ma:contentTypeDescription="Create a new document." ma:contentTypeScope="" ma:versionID="d36fd9ffc10906b9d6428990ad500d8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4B44EFA-018E-4FDD-9ABA-F6195C266C4B}"/>
</file>

<file path=customXml/itemProps2.xml><?xml version="1.0" encoding="utf-8"?>
<ds:datastoreItem xmlns:ds="http://schemas.openxmlformats.org/officeDocument/2006/customXml" ds:itemID="{B490CDD6-9EDA-43DA-83C3-C9021160E85A}"/>
</file>

<file path=customXml/itemProps3.xml><?xml version="1.0" encoding="utf-8"?>
<ds:datastoreItem xmlns:ds="http://schemas.openxmlformats.org/officeDocument/2006/customXml" ds:itemID="{A2254948-0AF5-4AC1-948E-4F35B5AF736B}"/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420</Words>
  <Application>Microsoft Office PowerPoint</Application>
  <PresentationFormat>Widescreen</PresentationFormat>
  <Paragraphs>45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Aharoni</vt:lpstr>
      <vt:lpstr>Arial</vt:lpstr>
      <vt:lpstr>Arial Black</vt:lpstr>
      <vt:lpstr>Calibri</vt:lpstr>
      <vt:lpstr>Calibri Light</vt:lpstr>
      <vt:lpstr>Office Theme</vt:lpstr>
      <vt:lpstr>ITEC397 – Macro Coding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ITEC397 – Macro Coding</dc:title>
  <dc:creator>Cem yAĞLI</dc:creator>
  <cp:lastModifiedBy>Cem yAĞLI</cp:lastModifiedBy>
  <cp:revision>100</cp:revision>
  <dcterms:created xsi:type="dcterms:W3CDTF">2019-09-17T13:50:22Z</dcterms:created>
  <dcterms:modified xsi:type="dcterms:W3CDTF">2020-02-22T16:20:42Z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0x01010093AFFF88C0C3C040A643270900DB52D2</vt:lpwstr>
  </property>
</Properties>
</file>