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55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A9F23-49EB-4404-A939-DDFABC204827}"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CD490-21CB-43D2-BD43-56C7779CD05A}" type="slidenum">
              <a:rPr lang="en-US" smtClean="0"/>
              <a:t>‹#›</a:t>
            </a:fld>
            <a:endParaRPr lang="en-US"/>
          </a:p>
        </p:txBody>
      </p:sp>
    </p:spTree>
    <p:extLst>
      <p:ext uri="{BB962C8B-B14F-4D97-AF65-F5344CB8AC3E}">
        <p14:creationId xmlns:p14="http://schemas.microsoft.com/office/powerpoint/2010/main" val="228656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CD490-21CB-43D2-BD43-56C7779CD05A}" type="slidenum">
              <a:rPr lang="en-US" smtClean="0"/>
              <a:t>1</a:t>
            </a:fld>
            <a:endParaRPr lang="en-US"/>
          </a:p>
        </p:txBody>
      </p:sp>
    </p:spTree>
    <p:extLst>
      <p:ext uri="{BB962C8B-B14F-4D97-AF65-F5344CB8AC3E}">
        <p14:creationId xmlns:p14="http://schemas.microsoft.com/office/powerpoint/2010/main" val="40780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AC65AA-E422-4799-9EED-D0CEB598256D}"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365761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761DE-2C3F-46B7-9DB8-99C8E898CEAD}"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6612715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761DE-2C3F-46B7-9DB8-99C8E898CEAD}"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24369907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761DE-2C3F-46B7-9DB8-99C8E898CEAD}"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581689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761DE-2C3F-46B7-9DB8-99C8E898CEAD}"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10538823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0761DE-2C3F-46B7-9DB8-99C8E898CEAD}" type="datetime1">
              <a:rPr lang="en-US" smtClean="0"/>
              <a:t>3/10/2020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9045296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0761DE-2C3F-46B7-9DB8-99C8E898CEAD}" type="datetime1">
              <a:rPr lang="en-US" smtClean="0"/>
              <a:t>3/10/2020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42270375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9728DB-6089-4F4C-93A2-C8C97ECEF707}"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33398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8EAA11-C7CB-42CA-9C98-9E2C91D58EE8}"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11905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A438E81-3017-40F5-8E1F-5BA608DCC978}"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264247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65C46-76BD-42DA-A5C2-F1A9289DB966}"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137250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0A5EA-79D3-47BA-8F98-314D59F49A26}"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36228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BF9E47-BDE5-4154-918B-2A0116E8D412}" type="datetime1">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38537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7223AEA-C65F-4103-A1CD-6327AF0EC4E7}" type="datetime1">
              <a:rPr lang="en-US" smtClean="0"/>
              <a:t>3/10/2020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255271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C46B3F-C6AA-4250-A0A0-622B804F1381}" type="datetime1">
              <a:rPr lang="en-US" smtClean="0"/>
              <a:t>3/10/2020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6854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F52A693-A75A-4026-94A7-A2C31C1D1895}" type="datetime1">
              <a:rPr lang="en-US" smtClean="0"/>
              <a:t>3/10/2020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197382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E765-CDB5-4051-8322-5DB62B52B96D}"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A8CE-D262-4C50-ABD3-38CD6CBDFD78}" type="slidenum">
              <a:rPr lang="en-US" smtClean="0"/>
              <a:t>‹#›</a:t>
            </a:fld>
            <a:endParaRPr lang="en-US"/>
          </a:p>
        </p:txBody>
      </p:sp>
    </p:spTree>
    <p:extLst>
      <p:ext uri="{BB962C8B-B14F-4D97-AF65-F5344CB8AC3E}">
        <p14:creationId xmlns:p14="http://schemas.microsoft.com/office/powerpoint/2010/main" val="210710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0761DE-2C3F-46B7-9DB8-99C8E898CEAD}" type="datetime1">
              <a:rPr lang="en-US" smtClean="0"/>
              <a:t>3/10/2020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1CA8CE-D262-4C50-ABD3-38CD6CBDFD78}" type="slidenum">
              <a:rPr lang="en-US" smtClean="0"/>
              <a:t>‹#›</a:t>
            </a:fld>
            <a:endParaRPr lang="en-US"/>
          </a:p>
        </p:txBody>
      </p:sp>
    </p:spTree>
    <p:extLst>
      <p:ext uri="{BB962C8B-B14F-4D97-AF65-F5344CB8AC3E}">
        <p14:creationId xmlns:p14="http://schemas.microsoft.com/office/powerpoint/2010/main" val="26867856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413000" y="424296"/>
            <a:ext cx="7340600" cy="5945909"/>
          </a:xfrm>
          <a:prstGeom prst="triangl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45703" y="424296"/>
            <a:ext cx="9144000" cy="2387600"/>
          </a:xfr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a:r>
              <a:rPr lang="tr-TR" dirty="0" smtClean="0">
                <a:solidFill>
                  <a:schemeClr val="accent1">
                    <a:lumMod val="50000"/>
                  </a:schemeClr>
                </a:solidFill>
                <a:latin typeface="Aharoni" panose="02010803020104030203" pitchFamily="2" charset="-79"/>
                <a:cs typeface="Aharoni" panose="02010803020104030203" pitchFamily="2" charset="-79"/>
              </a:rPr>
              <a:t>ITEC397 </a:t>
            </a:r>
            <a:br>
              <a:rPr lang="tr-TR" dirty="0" smtClean="0">
                <a:solidFill>
                  <a:schemeClr val="accent1">
                    <a:lumMod val="50000"/>
                  </a:schemeClr>
                </a:solidFill>
                <a:latin typeface="Aharoni" panose="02010803020104030203" pitchFamily="2" charset="-79"/>
                <a:cs typeface="Aharoni" panose="02010803020104030203" pitchFamily="2" charset="-79"/>
              </a:rPr>
            </a:br>
            <a:r>
              <a:rPr lang="tr-TR" dirty="0" smtClean="0">
                <a:solidFill>
                  <a:schemeClr val="accent1">
                    <a:lumMod val="50000"/>
                  </a:schemeClr>
                </a:solidFill>
                <a:latin typeface="Aharoni" panose="02010803020104030203" pitchFamily="2" charset="-79"/>
                <a:cs typeface="Aharoni" panose="02010803020104030203" pitchFamily="2" charset="-79"/>
              </a:rPr>
              <a:t>Macro Coding</a:t>
            </a:r>
            <a:endParaRPr lang="en-US" dirty="0">
              <a:solidFill>
                <a:schemeClr val="accent1">
                  <a:lumMod val="50000"/>
                </a:schemeClr>
              </a:solidFill>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245703" y="4765589"/>
            <a:ext cx="9144000" cy="1655762"/>
          </a:xfr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tr-TR" dirty="0" smtClean="0">
                <a:solidFill>
                  <a:schemeClr val="accent1">
                    <a:lumMod val="40000"/>
                    <a:lumOff val="60000"/>
                  </a:schemeClr>
                </a:solidFill>
                <a:latin typeface="Arial Black" panose="020B0A04020102020204" pitchFamily="34" charset="0"/>
              </a:rPr>
              <a:t>03 –Modules, Functıons and Subroutınes</a:t>
            </a:r>
          </a:p>
          <a:p>
            <a:endParaRPr lang="en-US" dirty="0">
              <a:solidFill>
                <a:schemeClr val="accent1">
                  <a:lumMod val="40000"/>
                  <a:lumOff val="60000"/>
                </a:schemeClr>
              </a:solidFill>
              <a:latin typeface="Arial Black" panose="020B0A040201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7129035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
                                        <p:tgtEl>
                                          <p:spTgt spid="3">
                                            <p:txEl>
                                              <p:pRg st="0" end="0"/>
                                            </p:txEl>
                                          </p:spTgt>
                                        </p:tgtEl>
                                      </p:cBhvr>
                                    </p:animEffect>
                                    <p:anim calcmode="lin" valueType="num">
                                      <p:cBhvr>
                                        <p:cTn id="22"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5" grpId="0" animBg="1"/>
      <p:bldP spid="2"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a:bodyPr>
          <a:lstStyle/>
          <a:p>
            <a:pPr algn="just"/>
            <a:r>
              <a:rPr lang="tr-TR" sz="3500" b="1" dirty="0" smtClean="0">
                <a:solidFill>
                  <a:srgbClr val="FFC000"/>
                </a:solidFill>
              </a:rPr>
              <a:t>Function</a:t>
            </a:r>
            <a:r>
              <a:rPr lang="en-US" sz="3500" b="1" dirty="0" smtClean="0">
                <a:solidFill>
                  <a:srgbClr val="FFC000"/>
                </a:solidFill>
              </a:rPr>
              <a:t>s</a:t>
            </a:r>
            <a:endParaRPr lang="tr-TR" sz="3500" b="1" dirty="0" smtClean="0">
              <a:solidFill>
                <a:srgbClr val="FFC000"/>
              </a:solidFill>
            </a:endParaRPr>
          </a:p>
          <a:p>
            <a:pPr algn="just"/>
            <a:r>
              <a:rPr lang="en-US" sz="2400" dirty="0"/>
              <a:t>You </a:t>
            </a:r>
            <a:r>
              <a:rPr lang="en-US" sz="2400" dirty="0">
                <a:solidFill>
                  <a:srgbClr val="FFC000"/>
                </a:solidFill>
              </a:rPr>
              <a:t>cannot </a:t>
            </a:r>
            <a:r>
              <a:rPr lang="en-US" sz="2400" dirty="0" smtClean="0">
                <a:solidFill>
                  <a:srgbClr val="FFC000"/>
                </a:solidFill>
              </a:rPr>
              <a:t>use</a:t>
            </a:r>
            <a:r>
              <a:rPr lang="tr-TR" sz="2400" dirty="0" smtClean="0">
                <a:solidFill>
                  <a:srgbClr val="FFC000"/>
                </a:solidFill>
              </a:rPr>
              <a:t> </a:t>
            </a:r>
            <a:r>
              <a:rPr lang="en-US" sz="2400" dirty="0" smtClean="0">
                <a:solidFill>
                  <a:srgbClr val="FFC000"/>
                </a:solidFill>
              </a:rPr>
              <a:t>the </a:t>
            </a:r>
            <a:r>
              <a:rPr lang="en-US" sz="2400" dirty="0">
                <a:solidFill>
                  <a:srgbClr val="FFC000"/>
                </a:solidFill>
              </a:rPr>
              <a:t>Excel formula functions</a:t>
            </a:r>
            <a:r>
              <a:rPr lang="en-US" sz="2400" dirty="0"/>
              <a:t>, but many of them are already built into VBA as part of </a:t>
            </a:r>
            <a:r>
              <a:rPr lang="en-US" sz="2400" dirty="0" smtClean="0"/>
              <a:t>the</a:t>
            </a:r>
            <a:r>
              <a:rPr lang="tr-TR" sz="2400" dirty="0" smtClean="0"/>
              <a:t> </a:t>
            </a:r>
            <a:r>
              <a:rPr lang="en-US" sz="2400" dirty="0" smtClean="0"/>
              <a:t>language.</a:t>
            </a:r>
            <a:endParaRPr lang="tr-TR" sz="2400" dirty="0" smtClean="0"/>
          </a:p>
          <a:p>
            <a:pPr algn="just"/>
            <a:r>
              <a:rPr lang="en-US" sz="2400" dirty="0" smtClean="0"/>
              <a:t>Functions </a:t>
            </a:r>
            <a:r>
              <a:rPr lang="en-US" sz="2400" dirty="0"/>
              <a:t>that you write can be used within spreadsheet formulas.</a:t>
            </a:r>
          </a:p>
          <a:p>
            <a:pPr algn="just"/>
            <a:r>
              <a:rPr lang="en-US" sz="2400" dirty="0"/>
              <a:t>Both subroutines and functions can have parameters or values passed to them. </a:t>
            </a:r>
            <a:endParaRPr lang="tr-TR" sz="2400" dirty="0" smtClean="0"/>
          </a:p>
          <a:p>
            <a:pPr algn="just"/>
            <a:r>
              <a:rPr lang="en-US" sz="2400" dirty="0" smtClean="0"/>
              <a:t>These are</a:t>
            </a:r>
            <a:r>
              <a:rPr lang="tr-TR" sz="2400" dirty="0" smtClean="0"/>
              <a:t> </a:t>
            </a:r>
            <a:r>
              <a:rPr lang="en-US" sz="2400" dirty="0" smtClean="0"/>
              <a:t>passed </a:t>
            </a:r>
            <a:r>
              <a:rPr lang="en-US" sz="2400" dirty="0"/>
              <a:t>inside parentheses</a:t>
            </a: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10</a:t>
            </a:fld>
            <a:endParaRPr lang="en-US"/>
          </a:p>
        </p:txBody>
      </p:sp>
    </p:spTree>
    <p:extLst>
      <p:ext uri="{BB962C8B-B14F-4D97-AF65-F5344CB8AC3E}">
        <p14:creationId xmlns:p14="http://schemas.microsoft.com/office/powerpoint/2010/main" val="27554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500" dirty="0"/>
              <a:t>A subroutine is different from a function in that it </a:t>
            </a:r>
            <a:r>
              <a:rPr lang="en-US" sz="3500" dirty="0">
                <a:solidFill>
                  <a:srgbClr val="FFC000"/>
                </a:solidFill>
              </a:rPr>
              <a:t>does not return anything directly </a:t>
            </a:r>
            <a:r>
              <a:rPr lang="en-US" sz="3500" dirty="0"/>
              <a:t>and </a:t>
            </a:r>
            <a:r>
              <a:rPr lang="en-US" sz="3500" dirty="0" smtClean="0"/>
              <a:t>so</a:t>
            </a:r>
            <a:r>
              <a:rPr lang="tr-TR" sz="3500" dirty="0" smtClean="0"/>
              <a:t> </a:t>
            </a:r>
            <a:r>
              <a:rPr lang="en-US" sz="3500" dirty="0" smtClean="0"/>
              <a:t>cannot </a:t>
            </a:r>
            <a:r>
              <a:rPr lang="en-US" sz="3500" dirty="0"/>
              <a:t>be used directly in the spreadsheet the way a function can. </a:t>
            </a:r>
            <a:endParaRPr lang="tr-TR" sz="3500" dirty="0" smtClean="0"/>
          </a:p>
          <a:p>
            <a:pPr algn="just"/>
            <a:r>
              <a:rPr lang="en-US" sz="3500" dirty="0" smtClean="0"/>
              <a:t>A </a:t>
            </a:r>
            <a:r>
              <a:rPr lang="en-US" sz="3500" dirty="0"/>
              <a:t>subroutine is usually </a:t>
            </a:r>
            <a:r>
              <a:rPr lang="en-US" sz="3500" dirty="0" smtClean="0"/>
              <a:t>a</a:t>
            </a:r>
            <a:r>
              <a:rPr lang="tr-TR" sz="3500" dirty="0" smtClean="0"/>
              <a:t> </a:t>
            </a:r>
            <a:r>
              <a:rPr lang="en-US" sz="3500" dirty="0" smtClean="0"/>
              <a:t>building </a:t>
            </a:r>
            <a:r>
              <a:rPr lang="en-US" sz="3500" dirty="0"/>
              <a:t>block that forms a piece of code that is going to be called many times, possibly </a:t>
            </a:r>
            <a:r>
              <a:rPr lang="en-US" sz="3500" dirty="0" smtClean="0"/>
              <a:t>from</a:t>
            </a:r>
            <a:r>
              <a:rPr lang="tr-TR" sz="3500" dirty="0" smtClean="0"/>
              <a:t> </a:t>
            </a:r>
            <a:r>
              <a:rPr lang="en-US" sz="3500" dirty="0" smtClean="0"/>
              <a:t>different </a:t>
            </a:r>
            <a:r>
              <a:rPr lang="en-US" sz="3500" dirty="0"/>
              <a:t>points within your program. </a:t>
            </a:r>
            <a:endParaRPr lang="tr-TR" sz="3500" dirty="0" smtClean="0"/>
          </a:p>
          <a:p>
            <a:pPr algn="just"/>
            <a:r>
              <a:rPr lang="en-US" sz="3500" dirty="0" smtClean="0"/>
              <a:t>This </a:t>
            </a:r>
            <a:r>
              <a:rPr lang="en-US" sz="3500" dirty="0"/>
              <a:t>is one of the great flexibilities of a subroutine.</a:t>
            </a: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11</a:t>
            </a:fld>
            <a:endParaRPr lang="en-US"/>
          </a:p>
        </p:txBody>
      </p:sp>
    </p:spTree>
    <p:extLst>
      <p:ext uri="{BB962C8B-B14F-4D97-AF65-F5344CB8AC3E}">
        <p14:creationId xmlns:p14="http://schemas.microsoft.com/office/powerpoint/2010/main" val="358461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sz="3500" dirty="0"/>
              <a:t>You can </a:t>
            </a:r>
            <a:r>
              <a:rPr lang="en-US" sz="3500" dirty="0" smtClean="0"/>
              <a:t>still</a:t>
            </a:r>
            <a:r>
              <a:rPr lang="tr-TR" sz="3500" dirty="0" smtClean="0"/>
              <a:t> </a:t>
            </a:r>
            <a:r>
              <a:rPr lang="en-US" sz="3500" dirty="0" smtClean="0"/>
              <a:t>pass </a:t>
            </a:r>
            <a:r>
              <a:rPr lang="en-US" sz="3500" dirty="0"/>
              <a:t>parameters to it, but these are used internally within the code itself.</a:t>
            </a:r>
          </a:p>
          <a:p>
            <a:pPr algn="just"/>
            <a:r>
              <a:rPr lang="en-US" sz="3500" dirty="0"/>
              <a:t>Click back to Module1 and add the following code:</a:t>
            </a:r>
          </a:p>
          <a:p>
            <a:pPr marL="800100" lvl="2" indent="0" algn="just">
              <a:buNone/>
            </a:pPr>
            <a:r>
              <a:rPr lang="en-US" sz="3100" dirty="0" smtClean="0"/>
              <a:t>Sub Display(target</a:t>
            </a:r>
            <a:r>
              <a:rPr lang="en-US" sz="3100" dirty="0"/>
              <a:t>)</a:t>
            </a:r>
          </a:p>
          <a:p>
            <a:pPr marL="1257300" lvl="3" indent="0" algn="just">
              <a:buNone/>
            </a:pPr>
            <a:r>
              <a:rPr lang="en-US" sz="2900" dirty="0" err="1"/>
              <a:t>MsgBox</a:t>
            </a:r>
            <a:r>
              <a:rPr lang="en-US" sz="2900" dirty="0"/>
              <a:t> target</a:t>
            </a:r>
          </a:p>
          <a:p>
            <a:pPr marL="800100" lvl="2" indent="0" algn="just">
              <a:buNone/>
            </a:pPr>
            <a:r>
              <a:rPr lang="en-US" sz="3100" dirty="0"/>
              <a:t>End Sub</a:t>
            </a:r>
          </a:p>
          <a:p>
            <a:pPr algn="just"/>
            <a:r>
              <a:rPr lang="en-US" sz="3500" dirty="0"/>
              <a:t>Note that this subroutine has an argument parameter for a variable called target. </a:t>
            </a:r>
            <a:endParaRPr lang="tr-TR" sz="3500" dirty="0" smtClean="0"/>
          </a:p>
          <a:p>
            <a:pPr algn="just"/>
            <a:r>
              <a:rPr lang="en-US" sz="3500" dirty="0" smtClean="0"/>
              <a:t>This is</a:t>
            </a:r>
            <a:r>
              <a:rPr lang="tr-TR" sz="3500" dirty="0" smtClean="0"/>
              <a:t> </a:t>
            </a:r>
            <a:r>
              <a:rPr lang="en-US" sz="3500" dirty="0" smtClean="0"/>
              <a:t>because </a:t>
            </a:r>
            <a:r>
              <a:rPr lang="en-US" sz="3500" dirty="0"/>
              <a:t>you are going to call the subroutine from another procedure and pass a </a:t>
            </a:r>
            <a:r>
              <a:rPr lang="en-US" sz="3500" dirty="0" smtClean="0"/>
              <a:t>variable</a:t>
            </a:r>
            <a:r>
              <a:rPr lang="tr-TR" sz="3500" dirty="0" smtClean="0"/>
              <a:t> </a:t>
            </a:r>
            <a:r>
              <a:rPr lang="en-US" sz="3500" dirty="0" smtClean="0"/>
              <a:t>across</a:t>
            </a:r>
            <a:r>
              <a:rPr lang="en-US" sz="3500" dirty="0"/>
              <a:t>.</a:t>
            </a: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12</a:t>
            </a:fld>
            <a:endParaRPr lang="en-US"/>
          </a:p>
        </p:txBody>
      </p:sp>
    </p:spTree>
    <p:extLst>
      <p:ext uri="{BB962C8B-B14F-4D97-AF65-F5344CB8AC3E}">
        <p14:creationId xmlns:p14="http://schemas.microsoft.com/office/powerpoint/2010/main" val="328090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sz="3500" dirty="0"/>
              <a:t>A line is drawn to separate off the new subroutine, and the subroutine that you </a:t>
            </a:r>
            <a:r>
              <a:rPr lang="en-US" sz="3500" dirty="0" smtClean="0"/>
              <a:t>have</a:t>
            </a:r>
            <a:r>
              <a:rPr lang="tr-TR" sz="3500" dirty="0" smtClean="0"/>
              <a:t> </a:t>
            </a:r>
            <a:r>
              <a:rPr lang="en-US" sz="3500" dirty="0" smtClean="0"/>
              <a:t>written </a:t>
            </a:r>
            <a:r>
              <a:rPr lang="en-US" sz="3500" dirty="0"/>
              <a:t>is automatically added to the drop-down in the top-left corner. </a:t>
            </a:r>
            <a:endParaRPr lang="tr-TR" sz="3500" dirty="0" smtClean="0"/>
          </a:p>
          <a:p>
            <a:pPr algn="just"/>
            <a:r>
              <a:rPr lang="en-US" sz="3500" dirty="0" smtClean="0"/>
              <a:t>Click </a:t>
            </a:r>
            <a:r>
              <a:rPr lang="en-US" sz="3500" dirty="0"/>
              <a:t>the </a:t>
            </a:r>
            <a:r>
              <a:rPr lang="en-US" sz="3500" dirty="0" smtClean="0"/>
              <a:t>This</a:t>
            </a:r>
            <a:r>
              <a:rPr lang="tr-TR" sz="3500" dirty="0" smtClean="0"/>
              <a:t> </a:t>
            </a:r>
            <a:r>
              <a:rPr lang="en-US" sz="3500" dirty="0" smtClean="0"/>
              <a:t>Workbook </a:t>
            </a:r>
            <a:r>
              <a:rPr lang="en-US" sz="3500" dirty="0"/>
              <a:t>object and return to the initial Hello World example from Chapter 1. </a:t>
            </a:r>
            <a:endParaRPr lang="tr-TR" sz="3500" dirty="0" smtClean="0"/>
          </a:p>
          <a:p>
            <a:pPr algn="just"/>
            <a:r>
              <a:rPr lang="en-US" sz="3500" dirty="0" smtClean="0"/>
              <a:t>On the</a:t>
            </a:r>
            <a:r>
              <a:rPr lang="tr-TR" sz="3500" dirty="0" smtClean="0"/>
              <a:t> </a:t>
            </a:r>
            <a:r>
              <a:rPr lang="en-US" sz="3500" dirty="0" err="1" smtClean="0"/>
              <a:t>Workbook_Newsheet</a:t>
            </a:r>
            <a:r>
              <a:rPr lang="en-US" sz="3500" dirty="0" smtClean="0"/>
              <a:t> </a:t>
            </a:r>
            <a:r>
              <a:rPr lang="en-US" sz="3500" dirty="0"/>
              <a:t>event, add the following code:</a:t>
            </a:r>
          </a:p>
          <a:p>
            <a:pPr marL="800100" lvl="2" indent="0" algn="just">
              <a:buNone/>
            </a:pPr>
            <a:r>
              <a:rPr lang="en-US" sz="3100" i="1" dirty="0" smtClean="0"/>
              <a:t>Private </a:t>
            </a:r>
            <a:r>
              <a:rPr lang="en-US" sz="3100" i="1" dirty="0"/>
              <a:t>Sub </a:t>
            </a:r>
            <a:r>
              <a:rPr lang="en-US" sz="3100" i="1" dirty="0" err="1"/>
              <a:t>Workbook_NewSheet</a:t>
            </a:r>
            <a:r>
              <a:rPr lang="en-US" sz="3100" i="1" dirty="0"/>
              <a:t>(</a:t>
            </a:r>
            <a:r>
              <a:rPr lang="en-US" sz="3100" i="1" dirty="0" err="1"/>
              <a:t>ByVal</a:t>
            </a:r>
            <a:r>
              <a:rPr lang="en-US" sz="3100" i="1" dirty="0"/>
              <a:t> </a:t>
            </a:r>
            <a:r>
              <a:rPr lang="en-US" sz="3100" i="1" dirty="0" err="1"/>
              <a:t>Sh</a:t>
            </a:r>
            <a:r>
              <a:rPr lang="en-US" sz="3100" i="1" dirty="0"/>
              <a:t> As Object)</a:t>
            </a:r>
          </a:p>
          <a:p>
            <a:pPr marL="1257300" lvl="3" indent="0" algn="just">
              <a:buNone/>
            </a:pPr>
            <a:r>
              <a:rPr lang="en-US" sz="2900" i="1" dirty="0"/>
              <a:t>'</a:t>
            </a:r>
            <a:r>
              <a:rPr lang="en-US" sz="2900" i="1" dirty="0" err="1"/>
              <a:t>MsgBox</a:t>
            </a:r>
            <a:r>
              <a:rPr lang="en-US" sz="2900" i="1" dirty="0"/>
              <a:t> "Hello World"</a:t>
            </a:r>
          </a:p>
          <a:p>
            <a:pPr marL="1257300" lvl="3" indent="0" algn="just">
              <a:buNone/>
            </a:pPr>
            <a:r>
              <a:rPr lang="en-US" sz="2900" i="1" dirty="0"/>
              <a:t>x = 3 * 5</a:t>
            </a:r>
          </a:p>
          <a:p>
            <a:pPr marL="1257300" lvl="3" indent="0" algn="just">
              <a:buNone/>
            </a:pPr>
            <a:r>
              <a:rPr lang="en-US" sz="2900" i="1" dirty="0" err="1"/>
              <a:t>MsgBox</a:t>
            </a:r>
            <a:r>
              <a:rPr lang="en-US" sz="2900" i="1" dirty="0"/>
              <a:t> x</a:t>
            </a:r>
          </a:p>
          <a:p>
            <a:pPr marL="1257300" lvl="3" indent="0" algn="just">
              <a:buNone/>
            </a:pPr>
            <a:r>
              <a:rPr lang="en-US" sz="2900" i="1" dirty="0"/>
              <a:t>Call Display("my subroutine")</a:t>
            </a:r>
          </a:p>
          <a:p>
            <a:pPr marL="800100" lvl="2" indent="0" algn="just">
              <a:buNone/>
            </a:pPr>
            <a:r>
              <a:rPr lang="en-US" sz="3100" i="1" dirty="0"/>
              <a:t>End Sub</a:t>
            </a:r>
            <a:endParaRPr lang="tr-TR" sz="1400" i="1"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13</a:t>
            </a:fld>
            <a:endParaRPr lang="en-US"/>
          </a:p>
        </p:txBody>
      </p:sp>
    </p:spTree>
    <p:extLst>
      <p:ext uri="{BB962C8B-B14F-4D97-AF65-F5344CB8AC3E}">
        <p14:creationId xmlns:p14="http://schemas.microsoft.com/office/powerpoint/2010/main" val="155175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Autofit/>
          </a:bodyPr>
          <a:lstStyle/>
          <a:p>
            <a:pPr algn="just"/>
            <a:r>
              <a:rPr lang="en-US" sz="2400" dirty="0"/>
              <a:t>Now, enter the Excel worksheet window and </a:t>
            </a:r>
            <a:r>
              <a:rPr lang="tr-TR" sz="2400" dirty="0" smtClean="0"/>
              <a:t>insert a new worksheet.</a:t>
            </a:r>
          </a:p>
          <a:p>
            <a:pPr algn="just"/>
            <a:r>
              <a:rPr lang="en-US" sz="2400" dirty="0" smtClean="0"/>
              <a:t>You </a:t>
            </a:r>
            <a:r>
              <a:rPr lang="en-US" sz="2400" dirty="0"/>
              <a:t>will see the message box showing 15 followed </a:t>
            </a:r>
            <a:r>
              <a:rPr lang="en-US" sz="2400" dirty="0" smtClean="0"/>
              <a:t>by</a:t>
            </a:r>
            <a:r>
              <a:rPr lang="tr-TR" sz="2400" dirty="0" smtClean="0"/>
              <a:t> </a:t>
            </a:r>
            <a:r>
              <a:rPr lang="en-US" sz="2400" dirty="0" smtClean="0"/>
              <a:t>a </a:t>
            </a:r>
            <a:r>
              <a:rPr lang="en-US" sz="2400" dirty="0"/>
              <a:t>message box showing “my subroutine</a:t>
            </a:r>
            <a:r>
              <a:rPr lang="en-US" sz="2400" dirty="0" smtClean="0"/>
              <a:t>.”</a:t>
            </a:r>
            <a:endParaRPr lang="tr-TR" sz="2400" dirty="0" smtClean="0"/>
          </a:p>
          <a:p>
            <a:pPr algn="just"/>
            <a:r>
              <a:rPr lang="en-US" sz="2400" dirty="0"/>
              <a:t>The Call command calls your subroutine and passes any required parameters to it. </a:t>
            </a:r>
            <a:endParaRPr lang="tr-TR" sz="2400" dirty="0" smtClean="0"/>
          </a:p>
          <a:p>
            <a:pPr algn="just"/>
            <a:r>
              <a:rPr lang="en-US" sz="2400" dirty="0" smtClean="0"/>
              <a:t>It then</a:t>
            </a:r>
            <a:r>
              <a:rPr lang="tr-TR" sz="2400" dirty="0" smtClean="0"/>
              <a:t> </a:t>
            </a:r>
            <a:r>
              <a:rPr lang="en-US" sz="2400" dirty="0" smtClean="0"/>
              <a:t>executes </a:t>
            </a:r>
            <a:r>
              <a:rPr lang="en-US" sz="2400" dirty="0"/>
              <a:t>the code in the subroutine and returns to the next instruction following the </a:t>
            </a:r>
            <a:r>
              <a:rPr lang="en-US" sz="2400" b="1" i="1" dirty="0" smtClean="0">
                <a:solidFill>
                  <a:srgbClr val="FFC000"/>
                </a:solidFill>
              </a:rPr>
              <a:t>Call</a:t>
            </a:r>
            <a:r>
              <a:rPr lang="tr-TR" sz="2400" dirty="0" smtClean="0"/>
              <a:t> </a:t>
            </a:r>
            <a:r>
              <a:rPr lang="en-US" sz="2400" dirty="0" smtClean="0"/>
              <a:t>statement</a:t>
            </a:r>
            <a:r>
              <a:rPr lang="en-US" sz="2400" dirty="0"/>
              <a:t>. </a:t>
            </a:r>
            <a:endParaRPr lang="tr-TR" sz="2400" dirty="0" smtClean="0"/>
          </a:p>
          <a:p>
            <a:pPr algn="just"/>
            <a:r>
              <a:rPr lang="en-US" sz="2400" dirty="0" smtClean="0"/>
              <a:t>In </a:t>
            </a:r>
            <a:r>
              <a:rPr lang="en-US" sz="2400" dirty="0"/>
              <a:t>this particular case, it passes the string “</a:t>
            </a:r>
            <a:r>
              <a:rPr lang="en-US" sz="2400" b="1" i="1" dirty="0">
                <a:solidFill>
                  <a:srgbClr val="FFC000"/>
                </a:solidFill>
              </a:rPr>
              <a:t>my subroutine</a:t>
            </a:r>
            <a:r>
              <a:rPr lang="en-US" sz="2400" dirty="0"/>
              <a:t>” into the variable </a:t>
            </a:r>
            <a:r>
              <a:rPr lang="en-US" sz="2400" dirty="0" smtClean="0"/>
              <a:t>called</a:t>
            </a:r>
            <a:r>
              <a:rPr lang="tr-TR" sz="2400" dirty="0" smtClean="0"/>
              <a:t> </a:t>
            </a:r>
            <a:r>
              <a:rPr lang="en-US" sz="2400" dirty="0" smtClean="0"/>
              <a:t>target</a:t>
            </a:r>
            <a:r>
              <a:rPr lang="en-US" sz="2400" dirty="0"/>
              <a:t>.</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14</a:t>
            </a:fld>
            <a:endParaRPr lang="en-US"/>
          </a:p>
        </p:txBody>
      </p:sp>
    </p:spTree>
    <p:extLst>
      <p:ext uri="{BB962C8B-B14F-4D97-AF65-F5344CB8AC3E}">
        <p14:creationId xmlns:p14="http://schemas.microsoft.com/office/powerpoint/2010/main" val="238165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Autofit/>
          </a:bodyPr>
          <a:lstStyle/>
          <a:p>
            <a:pPr algn="just"/>
            <a:r>
              <a:rPr lang="en-US" sz="2400" dirty="0"/>
              <a:t>If the subroutine that you have written does not use parameters (arguments), you can run </a:t>
            </a:r>
            <a:r>
              <a:rPr lang="en-US" sz="2400" dirty="0" smtClean="0"/>
              <a:t>it</a:t>
            </a:r>
            <a:r>
              <a:rPr lang="tr-TR" sz="2400" dirty="0" smtClean="0"/>
              <a:t> </a:t>
            </a:r>
            <a:r>
              <a:rPr lang="en-US" sz="2400" dirty="0" smtClean="0"/>
              <a:t>from </a:t>
            </a:r>
            <a:r>
              <a:rPr lang="en-US" sz="2400" dirty="0"/>
              <a:t>the code page by selecting Run | Run Sub/</a:t>
            </a:r>
            <a:r>
              <a:rPr lang="en-US" sz="2400" dirty="0" err="1"/>
              <a:t>UserForm</a:t>
            </a:r>
            <a:r>
              <a:rPr lang="en-US" sz="2400" dirty="0"/>
              <a:t> from the VBE (Visual </a:t>
            </a:r>
            <a:r>
              <a:rPr lang="en-US" sz="2400" dirty="0" smtClean="0"/>
              <a:t>Basic</a:t>
            </a:r>
            <a:r>
              <a:rPr lang="tr-TR" sz="2400" dirty="0" smtClean="0"/>
              <a:t> </a:t>
            </a:r>
            <a:r>
              <a:rPr lang="en-US" sz="2400" dirty="0" smtClean="0"/>
              <a:t>Editor</a:t>
            </a:r>
            <a:r>
              <a:rPr lang="en-US" sz="2400" dirty="0"/>
              <a:t>) menu, pressing F5, or clicking the Run symbol on the toolbar. </a:t>
            </a:r>
            <a:endParaRPr lang="tr-TR" sz="2400" dirty="0" smtClean="0"/>
          </a:p>
          <a:p>
            <a:pPr algn="just"/>
            <a:r>
              <a:rPr lang="en-US" sz="2400" dirty="0" smtClean="0"/>
              <a:t>The </a:t>
            </a:r>
            <a:r>
              <a:rPr lang="en-US" sz="2400" dirty="0"/>
              <a:t>cursor must be </a:t>
            </a:r>
            <a:r>
              <a:rPr lang="en-US" sz="2400" dirty="0" smtClean="0"/>
              <a:t>on</a:t>
            </a:r>
            <a:r>
              <a:rPr lang="tr-TR" sz="2400" dirty="0" smtClean="0"/>
              <a:t> </a:t>
            </a:r>
            <a:r>
              <a:rPr lang="en-US" sz="2400" dirty="0" smtClean="0"/>
              <a:t>the </a:t>
            </a:r>
            <a:r>
              <a:rPr lang="en-US" sz="2400" dirty="0"/>
              <a:t>subroutine you intend to run. This is a useful way of testing the code you have </a:t>
            </a:r>
            <a:r>
              <a:rPr lang="en-US" sz="2400" dirty="0" smtClean="0"/>
              <a:t>written</a:t>
            </a:r>
            <a:r>
              <a:rPr lang="tr-TR" sz="2400" dirty="0" smtClean="0"/>
              <a:t> </a:t>
            </a:r>
            <a:r>
              <a:rPr lang="en-US" sz="2400" dirty="0" smtClean="0"/>
              <a:t>and </a:t>
            </a:r>
            <a:r>
              <a:rPr lang="en-US" sz="2400" dirty="0"/>
              <a:t>seeing if there are any bugs in it.</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15</a:t>
            </a:fld>
            <a:endParaRPr lang="en-US"/>
          </a:p>
        </p:txBody>
      </p:sp>
    </p:spTree>
    <p:extLst>
      <p:ext uri="{BB962C8B-B14F-4D97-AF65-F5344CB8AC3E}">
        <p14:creationId xmlns:p14="http://schemas.microsoft.com/office/powerpoint/2010/main" val="61370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Subroutine</a:t>
            </a:r>
            <a:endParaRPr lang="en-US" dirty="0"/>
          </a:p>
        </p:txBody>
      </p:sp>
      <p:sp>
        <p:nvSpPr>
          <p:cNvPr id="3" name="Content Placeholder 2"/>
          <p:cNvSpPr>
            <a:spLocks noGrp="1"/>
          </p:cNvSpPr>
          <p:nvPr>
            <p:ph idx="1"/>
          </p:nvPr>
        </p:nvSpPr>
        <p:spPr/>
        <p:txBody>
          <a:bodyPr>
            <a:noAutofit/>
          </a:bodyPr>
          <a:lstStyle/>
          <a:p>
            <a:pPr algn="just"/>
            <a:r>
              <a:rPr lang="en-US" sz="2400" dirty="0"/>
              <a:t>Subroutines are a useful way of breaking large projects down into manageable pieces </a:t>
            </a:r>
            <a:r>
              <a:rPr lang="en-US" sz="2400" dirty="0" smtClean="0"/>
              <a:t>so</a:t>
            </a:r>
            <a:r>
              <a:rPr lang="tr-TR" sz="2400" dirty="0" smtClean="0"/>
              <a:t> </a:t>
            </a:r>
            <a:r>
              <a:rPr lang="en-US" sz="2400" dirty="0" smtClean="0"/>
              <a:t>that </a:t>
            </a:r>
            <a:r>
              <a:rPr lang="en-US" sz="2400" dirty="0"/>
              <a:t>you do not end up with enormous, cumbersome routines. </a:t>
            </a:r>
            <a:endParaRPr lang="tr-TR" sz="2400" dirty="0" smtClean="0"/>
          </a:p>
          <a:p>
            <a:pPr algn="just"/>
            <a:r>
              <a:rPr lang="en-US" sz="2400" dirty="0" smtClean="0"/>
              <a:t>It </a:t>
            </a:r>
            <a:r>
              <a:rPr lang="en-US" sz="2400" dirty="0"/>
              <a:t>is far easier to break </a:t>
            </a:r>
            <a:r>
              <a:rPr lang="en-US" sz="2400" dirty="0" smtClean="0"/>
              <a:t>a</a:t>
            </a:r>
            <a:r>
              <a:rPr lang="tr-TR" sz="2400" dirty="0" smtClean="0"/>
              <a:t> </a:t>
            </a:r>
            <a:r>
              <a:rPr lang="en-US" sz="2400" dirty="0" smtClean="0"/>
              <a:t>problem </a:t>
            </a:r>
            <a:r>
              <a:rPr lang="en-US" sz="2400" dirty="0"/>
              <a:t>into constituent parts and work separately on each section, making sure you get </a:t>
            </a:r>
            <a:r>
              <a:rPr lang="en-US" sz="2400" dirty="0" smtClean="0"/>
              <a:t>that</a:t>
            </a:r>
            <a:r>
              <a:rPr lang="tr-TR" sz="2400" dirty="0" smtClean="0"/>
              <a:t> </a:t>
            </a:r>
            <a:r>
              <a:rPr lang="en-US" sz="2400" dirty="0" smtClean="0"/>
              <a:t>section </a:t>
            </a:r>
            <a:r>
              <a:rPr lang="en-US" sz="2400" dirty="0"/>
              <a:t>working properly before moving onto other parts.</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16</a:t>
            </a:fld>
            <a:endParaRPr lang="en-US"/>
          </a:p>
        </p:txBody>
      </p:sp>
    </p:spTree>
    <p:extLst>
      <p:ext uri="{BB962C8B-B14F-4D97-AF65-F5344CB8AC3E}">
        <p14:creationId xmlns:p14="http://schemas.microsoft.com/office/powerpoint/2010/main" val="256947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Function</a:t>
            </a:r>
            <a:endParaRPr lang="en-US" dirty="0"/>
          </a:p>
        </p:txBody>
      </p:sp>
      <p:sp>
        <p:nvSpPr>
          <p:cNvPr id="3" name="Content Placeholder 2"/>
          <p:cNvSpPr>
            <a:spLocks noGrp="1"/>
          </p:cNvSpPr>
          <p:nvPr>
            <p:ph idx="1"/>
          </p:nvPr>
        </p:nvSpPr>
        <p:spPr/>
        <p:txBody>
          <a:bodyPr>
            <a:noAutofit/>
          </a:bodyPr>
          <a:lstStyle/>
          <a:p>
            <a:pPr marL="800100" lvl="2" indent="0" algn="just">
              <a:buNone/>
            </a:pPr>
            <a:r>
              <a:rPr lang="en-US" sz="2000" dirty="0"/>
              <a:t>Function </a:t>
            </a:r>
            <a:r>
              <a:rPr lang="en-US" sz="2000" dirty="0">
                <a:solidFill>
                  <a:srgbClr val="FFC000"/>
                </a:solidFill>
              </a:rPr>
              <a:t>Multiply</a:t>
            </a:r>
            <a:r>
              <a:rPr lang="en-US" sz="2000" dirty="0"/>
              <a:t>(a, b)</a:t>
            </a:r>
          </a:p>
          <a:p>
            <a:pPr marL="800100" lvl="2" indent="0" algn="just">
              <a:buNone/>
            </a:pPr>
            <a:r>
              <a:rPr lang="tr-TR" sz="2000" dirty="0" smtClean="0"/>
              <a:t>		</a:t>
            </a:r>
            <a:r>
              <a:rPr lang="en-US" sz="2000" dirty="0" smtClean="0">
                <a:solidFill>
                  <a:srgbClr val="FFC000"/>
                </a:solidFill>
              </a:rPr>
              <a:t>Multiply</a:t>
            </a:r>
            <a:r>
              <a:rPr lang="en-US" sz="2000" dirty="0" smtClean="0"/>
              <a:t> </a:t>
            </a:r>
            <a:r>
              <a:rPr lang="en-US" sz="2000" dirty="0"/>
              <a:t>= a * b</a:t>
            </a:r>
          </a:p>
          <a:p>
            <a:pPr marL="800100" lvl="2" indent="0" algn="just">
              <a:buNone/>
            </a:pPr>
            <a:r>
              <a:rPr lang="en-US" sz="2000" dirty="0"/>
              <a:t>End </a:t>
            </a:r>
            <a:r>
              <a:rPr lang="en-US" sz="2000" dirty="0" smtClean="0"/>
              <a:t>Function</a:t>
            </a:r>
            <a:endParaRPr lang="tr-TR" sz="2000" dirty="0" smtClean="0"/>
          </a:p>
          <a:p>
            <a:pPr algn="just"/>
            <a:r>
              <a:rPr lang="en-US" sz="2400" dirty="0"/>
              <a:t>Notice that the function needs </a:t>
            </a:r>
            <a:r>
              <a:rPr lang="en-US" sz="2400" dirty="0" smtClean="0"/>
              <a:t>to</a:t>
            </a:r>
            <a:r>
              <a:rPr lang="tr-TR" sz="2400" dirty="0" smtClean="0"/>
              <a:t> </a:t>
            </a:r>
            <a:r>
              <a:rPr lang="en-US" sz="2400" dirty="0" smtClean="0"/>
              <a:t>be </a:t>
            </a:r>
            <a:r>
              <a:rPr lang="en-US" sz="2400" dirty="0"/>
              <a:t>entered on to a module that you have inserted and not a module belonging to a </a:t>
            </a:r>
            <a:r>
              <a:rPr lang="en-US" sz="2400" dirty="0" smtClean="0"/>
              <a:t>worksheet</a:t>
            </a:r>
            <a:r>
              <a:rPr lang="tr-TR" sz="2400" dirty="0" smtClean="0"/>
              <a:t> </a:t>
            </a:r>
            <a:r>
              <a:rPr lang="en-US" sz="2400" dirty="0" smtClean="0"/>
              <a:t>or </a:t>
            </a:r>
            <a:r>
              <a:rPr lang="en-US" sz="2400" dirty="0"/>
              <a:t>workbook.</a:t>
            </a:r>
          </a:p>
          <a:p>
            <a:pPr algn="just"/>
            <a:r>
              <a:rPr lang="en-US" sz="2400" dirty="0"/>
              <a:t>The header introduces two parameters, a and b, by showing them in parentheses after </a:t>
            </a:r>
            <a:r>
              <a:rPr lang="en-US" sz="2400" dirty="0" smtClean="0"/>
              <a:t>the</a:t>
            </a:r>
            <a:r>
              <a:rPr lang="tr-TR" sz="2400" dirty="0" smtClean="0"/>
              <a:t> </a:t>
            </a:r>
            <a:r>
              <a:rPr lang="en-US" sz="2400" dirty="0" smtClean="0"/>
              <a:t>title </a:t>
            </a:r>
            <a:r>
              <a:rPr lang="en-US" sz="2400" dirty="0"/>
              <a:t>of the function. </a:t>
            </a:r>
            <a:endParaRPr lang="tr-TR" sz="2400" dirty="0" smtClean="0"/>
          </a:p>
          <a:p>
            <a:pPr algn="just"/>
            <a:r>
              <a:rPr lang="en-US" sz="2400" dirty="0" smtClean="0"/>
              <a:t>A </a:t>
            </a:r>
            <a:r>
              <a:rPr lang="en-US" sz="2400" dirty="0"/>
              <a:t>comma separates the two arguments. </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17</a:t>
            </a:fld>
            <a:endParaRPr lang="en-US"/>
          </a:p>
        </p:txBody>
      </p:sp>
    </p:spTree>
    <p:extLst>
      <p:ext uri="{BB962C8B-B14F-4D97-AF65-F5344CB8AC3E}">
        <p14:creationId xmlns:p14="http://schemas.microsoft.com/office/powerpoint/2010/main" val="356639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Function</a:t>
            </a:r>
            <a:endParaRPr lang="en-US" dirty="0"/>
          </a:p>
        </p:txBody>
      </p:sp>
      <p:sp>
        <p:nvSpPr>
          <p:cNvPr id="3" name="Content Placeholder 2"/>
          <p:cNvSpPr>
            <a:spLocks noGrp="1"/>
          </p:cNvSpPr>
          <p:nvPr>
            <p:ph idx="1"/>
          </p:nvPr>
        </p:nvSpPr>
        <p:spPr/>
        <p:txBody>
          <a:bodyPr>
            <a:noAutofit/>
          </a:bodyPr>
          <a:lstStyle/>
          <a:p>
            <a:pPr algn="just"/>
            <a:r>
              <a:rPr lang="en-US" sz="2800" dirty="0" smtClean="0"/>
              <a:t>These </a:t>
            </a:r>
            <a:r>
              <a:rPr lang="en-US" sz="2800" dirty="0"/>
              <a:t>arguments represent </a:t>
            </a:r>
            <a:r>
              <a:rPr lang="en-US" sz="2800" dirty="0" smtClean="0"/>
              <a:t>the</a:t>
            </a:r>
            <a:r>
              <a:rPr lang="tr-TR" sz="2800" dirty="0" smtClean="0"/>
              <a:t> </a:t>
            </a:r>
            <a:r>
              <a:rPr lang="en-US" sz="2800" dirty="0" smtClean="0"/>
              <a:t>two </a:t>
            </a:r>
            <a:r>
              <a:rPr lang="en-US" sz="2800" dirty="0"/>
              <a:t>numbers to be multiplied—they could be called anything, as long as the variable name </a:t>
            </a:r>
            <a:r>
              <a:rPr lang="en-US" sz="2800" dirty="0" smtClean="0"/>
              <a:t>is</a:t>
            </a:r>
            <a:r>
              <a:rPr lang="tr-TR" sz="2800" dirty="0" smtClean="0"/>
              <a:t> </a:t>
            </a:r>
            <a:r>
              <a:rPr lang="en-US" sz="2800" dirty="0" smtClean="0"/>
              <a:t>consistent </a:t>
            </a:r>
            <a:r>
              <a:rPr lang="en-US" sz="2800" dirty="0"/>
              <a:t>throughout the function.</a:t>
            </a:r>
          </a:p>
          <a:p>
            <a:pPr algn="just"/>
            <a:r>
              <a:rPr lang="en-US" sz="2800" dirty="0"/>
              <a:t>The name of the function is Multiply, and this is used as a </a:t>
            </a:r>
            <a:r>
              <a:rPr lang="en-US" sz="2800" dirty="0">
                <a:solidFill>
                  <a:srgbClr val="FFC000"/>
                </a:solidFill>
              </a:rPr>
              <a:t>variable to return the answer</a:t>
            </a:r>
            <a:r>
              <a:rPr lang="en-US" sz="2800" dirty="0"/>
              <a:t>.</a:t>
            </a:r>
          </a:p>
          <a:p>
            <a:pPr algn="just"/>
            <a:r>
              <a:rPr lang="en-US" sz="2800" dirty="0"/>
              <a:t>This is the only way to return the answer back to the routine that called the function.</a:t>
            </a:r>
            <a:endParaRPr lang="tr-TR" sz="2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18</a:t>
            </a:fld>
            <a:endParaRPr lang="en-US"/>
          </a:p>
        </p:txBody>
      </p:sp>
    </p:spTree>
    <p:extLst>
      <p:ext uri="{BB962C8B-B14F-4D97-AF65-F5344CB8AC3E}">
        <p14:creationId xmlns:p14="http://schemas.microsoft.com/office/powerpoint/2010/main" val="134041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Function</a:t>
            </a:r>
            <a:endParaRPr lang="en-US" dirty="0"/>
          </a:p>
        </p:txBody>
      </p:sp>
      <p:sp>
        <p:nvSpPr>
          <p:cNvPr id="3" name="Content Placeholder 2"/>
          <p:cNvSpPr>
            <a:spLocks noGrp="1"/>
          </p:cNvSpPr>
          <p:nvPr>
            <p:ph idx="1"/>
          </p:nvPr>
        </p:nvSpPr>
        <p:spPr/>
        <p:txBody>
          <a:bodyPr>
            <a:noAutofit/>
          </a:bodyPr>
          <a:lstStyle/>
          <a:p>
            <a:pPr algn="just"/>
            <a:r>
              <a:rPr lang="en-US" sz="2800" dirty="0"/>
              <a:t>Note that the name of the function now appears in the drop-down on the top right of the </a:t>
            </a:r>
            <a:r>
              <a:rPr lang="en-US" sz="2800" dirty="0" smtClean="0"/>
              <a:t>code</a:t>
            </a:r>
            <a:r>
              <a:rPr lang="tr-TR" sz="2800" dirty="0" smtClean="0"/>
              <a:t> </a:t>
            </a:r>
            <a:r>
              <a:rPr lang="en-US" sz="2800" dirty="0" smtClean="0"/>
              <a:t>window</a:t>
            </a:r>
            <a:r>
              <a:rPr lang="en-US" sz="2800" dirty="0"/>
              <a:t>. </a:t>
            </a:r>
            <a:endParaRPr lang="tr-TR" sz="2800" dirty="0" smtClean="0"/>
          </a:p>
          <a:p>
            <a:pPr algn="just"/>
            <a:r>
              <a:rPr lang="en-US" sz="2800" dirty="0" smtClean="0"/>
              <a:t>This </a:t>
            </a:r>
            <a:r>
              <a:rPr lang="en-US" sz="2800" dirty="0"/>
              <a:t>is because it is now an official function within both your VBA code and Excel</a:t>
            </a:r>
            <a:r>
              <a:rPr lang="en-US" sz="2800" dirty="0" smtClean="0"/>
              <a:t>.</a:t>
            </a:r>
            <a:endParaRPr lang="tr-TR" sz="2800" dirty="0" smtClean="0"/>
          </a:p>
          <a:p>
            <a:pPr algn="just"/>
            <a:r>
              <a:rPr lang="en-US" sz="2800" dirty="0"/>
              <a:t>You can now use this function in two ways: </a:t>
            </a:r>
            <a:endParaRPr lang="tr-TR" sz="2800" dirty="0"/>
          </a:p>
          <a:p>
            <a:pPr lvl="1" algn="just"/>
            <a:r>
              <a:rPr lang="tr-TR" sz="2000" dirty="0"/>
              <a:t>B</a:t>
            </a:r>
            <a:r>
              <a:rPr lang="en-US" sz="2000" dirty="0"/>
              <a:t>y calling it directly on the spreadsheet as a</a:t>
            </a:r>
            <a:r>
              <a:rPr lang="tr-TR" sz="2000" dirty="0"/>
              <a:t> </a:t>
            </a:r>
            <a:r>
              <a:rPr lang="en-US" sz="2000" dirty="0"/>
              <a:t>function </a:t>
            </a:r>
            <a:endParaRPr lang="tr-TR" sz="2000" dirty="0"/>
          </a:p>
          <a:p>
            <a:pPr lvl="1" algn="just"/>
            <a:r>
              <a:rPr lang="tr-TR" sz="2000" dirty="0"/>
              <a:t>B</a:t>
            </a:r>
            <a:r>
              <a:rPr lang="en-US" sz="2000" dirty="0"/>
              <a:t>y using it within your VBA code. </a:t>
            </a:r>
            <a:endParaRPr lang="tr-TR" sz="2000" dirty="0"/>
          </a:p>
          <a:p>
            <a:pPr algn="just"/>
            <a:endParaRPr lang="tr-TR" sz="3200" dirty="0"/>
          </a:p>
        </p:txBody>
      </p:sp>
      <p:sp>
        <p:nvSpPr>
          <p:cNvPr id="4" name="Slide Number Placeholder 3"/>
          <p:cNvSpPr>
            <a:spLocks noGrp="1"/>
          </p:cNvSpPr>
          <p:nvPr>
            <p:ph type="sldNum" sz="quarter" idx="12"/>
          </p:nvPr>
        </p:nvSpPr>
        <p:spPr/>
        <p:txBody>
          <a:bodyPr/>
          <a:lstStyle/>
          <a:p>
            <a:fld id="{1B1CA8CE-D262-4C50-ABD3-38CD6CBDFD78}" type="slidenum">
              <a:rPr lang="en-US" smtClean="0"/>
              <a:t>19</a:t>
            </a:fld>
            <a:endParaRPr lang="en-US"/>
          </a:p>
        </p:txBody>
      </p:sp>
    </p:spTree>
    <p:extLst>
      <p:ext uri="{BB962C8B-B14F-4D97-AF65-F5344CB8AC3E}">
        <p14:creationId xmlns:p14="http://schemas.microsoft.com/office/powerpoint/2010/main" val="13486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a:bodyPr>
          <a:lstStyle/>
          <a:p>
            <a:pPr algn="just"/>
            <a:r>
              <a:rPr lang="en-US" sz="2400" dirty="0"/>
              <a:t>Modules are code sheets that are specific to your application. </a:t>
            </a:r>
            <a:endParaRPr lang="tr-TR" sz="2400" dirty="0" smtClean="0"/>
          </a:p>
          <a:p>
            <a:pPr algn="just"/>
            <a:r>
              <a:rPr lang="en-US" sz="2400" dirty="0" smtClean="0"/>
              <a:t>They </a:t>
            </a:r>
            <a:r>
              <a:rPr lang="en-US" sz="2400" dirty="0"/>
              <a:t>are not fired off </a:t>
            </a:r>
            <a:r>
              <a:rPr lang="en-US" sz="2400" dirty="0" smtClean="0"/>
              <a:t>directly</a:t>
            </a:r>
            <a:r>
              <a:rPr lang="tr-TR" sz="2400" dirty="0" smtClean="0"/>
              <a:t> </a:t>
            </a:r>
            <a:r>
              <a:rPr lang="en-US" sz="2400" dirty="0" smtClean="0"/>
              <a:t>by </a:t>
            </a:r>
            <a:r>
              <a:rPr lang="en-US" sz="2400" dirty="0"/>
              <a:t>events on the spreadsheet, such as a new worksheet being added or a workbook </a:t>
            </a:r>
            <a:r>
              <a:rPr lang="en-US" sz="2400" dirty="0" smtClean="0"/>
              <a:t>being</a:t>
            </a:r>
            <a:r>
              <a:rPr lang="tr-TR" sz="2400" dirty="0" smtClean="0"/>
              <a:t> </a:t>
            </a:r>
            <a:r>
              <a:rPr lang="en-US" sz="2400" dirty="0" smtClean="0"/>
              <a:t>closed</a:t>
            </a:r>
            <a:r>
              <a:rPr lang="en-US" sz="2400" dirty="0"/>
              <a:t>, but have to be called directly. </a:t>
            </a:r>
            <a:endParaRPr lang="tr-TR" sz="2400" dirty="0" smtClean="0"/>
          </a:p>
          <a:p>
            <a:pPr algn="just"/>
            <a:r>
              <a:rPr lang="en-US" sz="2400" dirty="0" smtClean="0"/>
              <a:t>They </a:t>
            </a:r>
            <a:r>
              <a:rPr lang="en-US" sz="2400" dirty="0"/>
              <a:t>are a means of creating procedures in a </a:t>
            </a:r>
            <a:r>
              <a:rPr lang="en-US" sz="2400" dirty="0" smtClean="0"/>
              <a:t>general</a:t>
            </a:r>
            <a:r>
              <a:rPr lang="tr-TR" sz="2400" dirty="0" smtClean="0"/>
              <a:t> </a:t>
            </a:r>
            <a:r>
              <a:rPr lang="en-US" sz="2400" dirty="0" smtClean="0"/>
              <a:t>manner</a:t>
            </a:r>
            <a:r>
              <a:rPr lang="en-US" sz="2400" dirty="0"/>
              <a:t>, rather than specifically running in an object like a workbook or worksheet</a:t>
            </a:r>
            <a:r>
              <a:rPr lang="en-US" sz="2400" dirty="0" smtClean="0"/>
              <a:t>.</a:t>
            </a:r>
            <a:endParaRPr lang="tr-TR" sz="2400" dirty="0" smtClean="0"/>
          </a:p>
          <a:p>
            <a:pPr algn="just"/>
            <a:r>
              <a:rPr lang="en-US" sz="2400" dirty="0"/>
              <a:t>You </a:t>
            </a:r>
            <a:r>
              <a:rPr lang="en-US" sz="2400" dirty="0" smtClean="0"/>
              <a:t>can</a:t>
            </a:r>
            <a:r>
              <a:rPr lang="tr-TR" sz="2400" dirty="0" smtClean="0"/>
              <a:t> </a:t>
            </a:r>
            <a:r>
              <a:rPr lang="en-US" sz="2400" dirty="0" smtClean="0"/>
              <a:t>call </a:t>
            </a:r>
            <a:r>
              <a:rPr lang="en-US" sz="2400" dirty="0"/>
              <a:t>them in a number of ways:</a:t>
            </a:r>
          </a:p>
        </p:txBody>
      </p:sp>
      <p:sp>
        <p:nvSpPr>
          <p:cNvPr id="4" name="Slide Number Placeholder 3"/>
          <p:cNvSpPr>
            <a:spLocks noGrp="1"/>
          </p:cNvSpPr>
          <p:nvPr>
            <p:ph type="sldNum" sz="quarter" idx="12"/>
          </p:nvPr>
        </p:nvSpPr>
        <p:spPr/>
        <p:txBody>
          <a:bodyPr/>
          <a:lstStyle/>
          <a:p>
            <a:fld id="{1B1CA8CE-D262-4C50-ABD3-38CD6CBDFD78}" type="slidenum">
              <a:rPr lang="en-US" smtClean="0"/>
              <a:t>2</a:t>
            </a:fld>
            <a:endParaRPr lang="en-US"/>
          </a:p>
        </p:txBody>
      </p:sp>
    </p:spTree>
    <p:extLst>
      <p:ext uri="{BB962C8B-B14F-4D97-AF65-F5344CB8AC3E}">
        <p14:creationId xmlns:p14="http://schemas.microsoft.com/office/powerpoint/2010/main" val="365596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Writing a Simple Function</a:t>
            </a:r>
            <a:endParaRPr lang="en-US" dirty="0"/>
          </a:p>
        </p:txBody>
      </p:sp>
      <p:sp>
        <p:nvSpPr>
          <p:cNvPr id="3" name="Content Placeholder 2"/>
          <p:cNvSpPr>
            <a:spLocks noGrp="1"/>
          </p:cNvSpPr>
          <p:nvPr>
            <p:ph idx="1"/>
          </p:nvPr>
        </p:nvSpPr>
        <p:spPr/>
        <p:txBody>
          <a:bodyPr>
            <a:noAutofit/>
          </a:bodyPr>
          <a:lstStyle/>
          <a:p>
            <a:pPr algn="just"/>
            <a:r>
              <a:rPr lang="en-US" sz="2600" dirty="0" smtClean="0"/>
              <a:t>To </a:t>
            </a:r>
            <a:r>
              <a:rPr lang="en-US" sz="2600" dirty="0"/>
              <a:t>call it directly on the spreadsheet, you </a:t>
            </a:r>
            <a:r>
              <a:rPr lang="en-US" sz="2600" dirty="0" smtClean="0"/>
              <a:t>do</a:t>
            </a:r>
            <a:r>
              <a:rPr lang="tr-TR" sz="2600" dirty="0" smtClean="0"/>
              <a:t> </a:t>
            </a:r>
            <a:r>
              <a:rPr lang="en-US" sz="2600" dirty="0" smtClean="0"/>
              <a:t>so </a:t>
            </a:r>
            <a:r>
              <a:rPr lang="en-US" sz="2600" dirty="0"/>
              <a:t>in the same way that you would use any other function—for example, SUM. That’s right</a:t>
            </a:r>
            <a:r>
              <a:rPr lang="en-US" sz="2600" dirty="0" smtClean="0"/>
              <a:t>,</a:t>
            </a:r>
            <a:r>
              <a:rPr lang="tr-TR" sz="2600" dirty="0" smtClean="0"/>
              <a:t> </a:t>
            </a:r>
            <a:r>
              <a:rPr lang="en-US" sz="2600" dirty="0" smtClean="0"/>
              <a:t>you </a:t>
            </a:r>
            <a:r>
              <a:rPr lang="en-US" sz="2600" dirty="0"/>
              <a:t>have just written your first practical extension to Excel, and it’s all your own work!</a:t>
            </a:r>
          </a:p>
          <a:p>
            <a:pPr algn="just"/>
            <a:r>
              <a:rPr lang="en-US" sz="2600" dirty="0"/>
              <a:t>Click the spreadsheet and enter =multiply(3,4) into a </a:t>
            </a:r>
            <a:r>
              <a:rPr lang="en-US" sz="2600" dirty="0" smtClean="0"/>
              <a:t>cell.</a:t>
            </a:r>
            <a:endParaRPr lang="tr-TR" sz="2600" dirty="0" smtClean="0"/>
          </a:p>
          <a:p>
            <a:pPr algn="just"/>
            <a:r>
              <a:rPr lang="en-US" sz="2600" dirty="0" smtClean="0"/>
              <a:t>The </a:t>
            </a:r>
            <a:r>
              <a:rPr lang="en-US" sz="2600" dirty="0"/>
              <a:t>answer 12 will appear </a:t>
            </a:r>
            <a:r>
              <a:rPr lang="en-US" sz="2600" dirty="0" smtClean="0"/>
              <a:t>in</a:t>
            </a:r>
            <a:r>
              <a:rPr lang="tr-TR" sz="2600" dirty="0" smtClean="0"/>
              <a:t> </a:t>
            </a:r>
            <a:r>
              <a:rPr lang="en-US" sz="2600" dirty="0" smtClean="0"/>
              <a:t>the </a:t>
            </a:r>
            <a:r>
              <a:rPr lang="en-US" sz="2600" dirty="0"/>
              <a:t>cell. </a:t>
            </a:r>
            <a:endParaRPr lang="tr-TR" sz="2600" dirty="0" smtClean="0"/>
          </a:p>
          <a:p>
            <a:pPr algn="just"/>
            <a:r>
              <a:rPr lang="tr-TR" sz="2600" dirty="0" smtClean="0"/>
              <a:t>The second way is explained on the slides 12 nd 13.</a:t>
            </a:r>
          </a:p>
        </p:txBody>
      </p:sp>
      <p:sp>
        <p:nvSpPr>
          <p:cNvPr id="4" name="Slide Number Placeholder 3"/>
          <p:cNvSpPr>
            <a:spLocks noGrp="1"/>
          </p:cNvSpPr>
          <p:nvPr>
            <p:ph type="sldNum" sz="quarter" idx="12"/>
          </p:nvPr>
        </p:nvSpPr>
        <p:spPr/>
        <p:txBody>
          <a:bodyPr/>
          <a:lstStyle/>
          <a:p>
            <a:fld id="{1B1CA8CE-D262-4C50-ABD3-38CD6CBDFD78}" type="slidenum">
              <a:rPr lang="en-US" smtClean="0"/>
              <a:t>20</a:t>
            </a:fld>
            <a:endParaRPr lang="en-US"/>
          </a:p>
        </p:txBody>
      </p:sp>
    </p:spTree>
    <p:extLst>
      <p:ext uri="{BB962C8B-B14F-4D97-AF65-F5344CB8AC3E}">
        <p14:creationId xmlns:p14="http://schemas.microsoft.com/office/powerpoint/2010/main" val="71014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Public and Private Functions and Subroutines</a:t>
            </a:r>
          </a:p>
        </p:txBody>
      </p:sp>
      <p:sp>
        <p:nvSpPr>
          <p:cNvPr id="3" name="Content Placeholder 2"/>
          <p:cNvSpPr>
            <a:spLocks noGrp="1"/>
          </p:cNvSpPr>
          <p:nvPr>
            <p:ph idx="1"/>
          </p:nvPr>
        </p:nvSpPr>
        <p:spPr>
          <a:xfrm>
            <a:off x="646112" y="2052918"/>
            <a:ext cx="10734652" cy="4195481"/>
          </a:xfrm>
        </p:spPr>
        <p:txBody>
          <a:bodyPr>
            <a:noAutofit/>
          </a:bodyPr>
          <a:lstStyle/>
          <a:p>
            <a:pPr algn="just"/>
            <a:r>
              <a:rPr lang="en-US" sz="2400" dirty="0"/>
              <a:t>VBA allows you to define your functions or subroutines as public or </a:t>
            </a:r>
            <a:r>
              <a:rPr lang="en-US" sz="2400" dirty="0" smtClean="0"/>
              <a:t>private</a:t>
            </a:r>
            <a:r>
              <a:rPr lang="tr-TR" sz="2400" dirty="0" smtClean="0"/>
              <a:t>.</a:t>
            </a:r>
          </a:p>
          <a:p>
            <a:pPr marL="800100" lvl="2" indent="0" algn="just">
              <a:buNone/>
            </a:pPr>
            <a:r>
              <a:rPr lang="tr-TR" sz="2000" dirty="0"/>
              <a:t>Private Sub PrivateSub()</a:t>
            </a:r>
          </a:p>
          <a:p>
            <a:pPr marL="800100" lvl="2" indent="0" algn="just">
              <a:buNone/>
            </a:pPr>
            <a:r>
              <a:rPr lang="tr-TR" sz="2000" dirty="0"/>
              <a:t>End </a:t>
            </a:r>
            <a:r>
              <a:rPr lang="tr-TR" sz="2000" dirty="0" smtClean="0"/>
              <a:t>Sub</a:t>
            </a:r>
          </a:p>
          <a:p>
            <a:pPr algn="just"/>
            <a:r>
              <a:rPr lang="en-US" sz="2400" dirty="0"/>
              <a:t>Any subroutines or functions that you create are public by default. </a:t>
            </a:r>
            <a:endParaRPr lang="tr-TR" sz="2400" dirty="0" smtClean="0"/>
          </a:p>
          <a:p>
            <a:pPr algn="just"/>
            <a:r>
              <a:rPr lang="en-US" sz="2400" dirty="0" smtClean="0"/>
              <a:t>This </a:t>
            </a:r>
            <a:r>
              <a:rPr lang="en-US" sz="2400" dirty="0"/>
              <a:t>means that </a:t>
            </a:r>
            <a:r>
              <a:rPr lang="en-US" sz="2400" dirty="0" smtClean="0"/>
              <a:t>they</a:t>
            </a:r>
            <a:r>
              <a:rPr lang="tr-TR" sz="2400" dirty="0" smtClean="0"/>
              <a:t> </a:t>
            </a:r>
            <a:r>
              <a:rPr lang="en-US" sz="2400" dirty="0" smtClean="0"/>
              <a:t>can </a:t>
            </a:r>
            <a:r>
              <a:rPr lang="en-US" sz="2400" dirty="0"/>
              <a:t>be used throughout the modules within your application, and spreadsheet users will </a:t>
            </a:r>
            <a:r>
              <a:rPr lang="en-US" sz="2400" dirty="0" smtClean="0"/>
              <a:t>find</a:t>
            </a:r>
            <a:r>
              <a:rPr lang="tr-TR" sz="2400" dirty="0" smtClean="0"/>
              <a:t> </a:t>
            </a:r>
            <a:r>
              <a:rPr lang="en-US" sz="2400" dirty="0" smtClean="0"/>
              <a:t>the </a:t>
            </a:r>
            <a:r>
              <a:rPr lang="en-US" sz="2400" dirty="0"/>
              <a:t>subroutines available as macros by clicking Developer in the menu bar and then </a:t>
            </a:r>
            <a:r>
              <a:rPr lang="en-US" sz="2400" dirty="0" smtClean="0"/>
              <a:t>clicking</a:t>
            </a:r>
            <a:r>
              <a:rPr lang="tr-TR" sz="2400" dirty="0" smtClean="0"/>
              <a:t> </a:t>
            </a:r>
            <a:r>
              <a:rPr lang="en-US" sz="2400" dirty="0" smtClean="0"/>
              <a:t>the </a:t>
            </a:r>
            <a:r>
              <a:rPr lang="en-US" sz="2400" dirty="0"/>
              <a:t>Macros icon in the Code control of the ribbon (left-hand side).</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21</a:t>
            </a:fld>
            <a:endParaRPr lang="en-US"/>
          </a:p>
        </p:txBody>
      </p:sp>
    </p:spTree>
    <p:extLst>
      <p:ext uri="{BB962C8B-B14F-4D97-AF65-F5344CB8AC3E}">
        <p14:creationId xmlns:p14="http://schemas.microsoft.com/office/powerpoint/2010/main" val="190066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Public and Private Functions and Subroutines</a:t>
            </a:r>
          </a:p>
        </p:txBody>
      </p:sp>
      <p:sp>
        <p:nvSpPr>
          <p:cNvPr id="3" name="Content Placeholder 2"/>
          <p:cNvSpPr>
            <a:spLocks noGrp="1"/>
          </p:cNvSpPr>
          <p:nvPr>
            <p:ph idx="1"/>
          </p:nvPr>
        </p:nvSpPr>
        <p:spPr>
          <a:xfrm>
            <a:off x="646112" y="2052918"/>
            <a:ext cx="10734652" cy="4195481"/>
          </a:xfrm>
        </p:spPr>
        <p:txBody>
          <a:bodyPr>
            <a:noAutofit/>
          </a:bodyPr>
          <a:lstStyle/>
          <a:p>
            <a:pPr algn="just"/>
            <a:r>
              <a:rPr lang="en-US" sz="2400" dirty="0"/>
              <a:t>They will also be able to access public functions in your code and will see them listed in the User Defined section if they click Formulas in the menu bar and then click Insert Function in the Function </a:t>
            </a:r>
            <a:r>
              <a:rPr lang="en-US" sz="2400" dirty="0" smtClean="0"/>
              <a:t>Library</a:t>
            </a:r>
            <a:r>
              <a:rPr lang="tr-TR" sz="2400" dirty="0" smtClean="0"/>
              <a:t> </a:t>
            </a:r>
            <a:r>
              <a:rPr lang="en-US" sz="2400" dirty="0" smtClean="0"/>
              <a:t>control </a:t>
            </a:r>
            <a:r>
              <a:rPr lang="en-US" sz="2400" dirty="0"/>
              <a:t>of the ribbon (left hand</a:t>
            </a:r>
            <a:r>
              <a:rPr lang="en-US" sz="2400" dirty="0" smtClean="0"/>
              <a:t>).</a:t>
            </a:r>
            <a:endParaRPr lang="tr-TR" sz="2400" dirty="0" smtClean="0"/>
          </a:p>
          <a:p>
            <a:pPr algn="just"/>
            <a:r>
              <a:rPr lang="en-US" sz="2400" dirty="0"/>
              <a:t>There is one exception to this: </a:t>
            </a:r>
            <a:r>
              <a:rPr lang="en-US" sz="2400" dirty="0" err="1"/>
              <a:t>UserForms</a:t>
            </a:r>
            <a:r>
              <a:rPr lang="en-US" sz="2400" dirty="0"/>
              <a:t>. </a:t>
            </a:r>
            <a:endParaRPr lang="tr-TR" sz="2400" dirty="0" smtClean="0"/>
          </a:p>
          <a:p>
            <a:pPr algn="just"/>
            <a:r>
              <a:rPr lang="en-US" sz="2400" dirty="0" err="1" smtClean="0"/>
              <a:t>UserForms</a:t>
            </a:r>
            <a:r>
              <a:rPr lang="tr-TR" sz="2400" dirty="0" smtClean="0"/>
              <a:t> </a:t>
            </a:r>
            <a:r>
              <a:rPr lang="en-US" sz="2400" dirty="0" smtClean="0"/>
              <a:t>represent </a:t>
            </a:r>
            <a:r>
              <a:rPr lang="en-US" sz="2400" dirty="0"/>
              <a:t>dialog forms and have their own modules. </a:t>
            </a:r>
            <a:endParaRPr lang="tr-TR" sz="2400" dirty="0" smtClean="0"/>
          </a:p>
          <a:p>
            <a:pPr algn="just"/>
            <a:r>
              <a:rPr lang="en-US" sz="2400" dirty="0" smtClean="0"/>
              <a:t>A </a:t>
            </a:r>
            <a:r>
              <a:rPr lang="en-US" sz="2400" dirty="0"/>
              <a:t>public subroutine or function on </a:t>
            </a:r>
            <a:r>
              <a:rPr lang="en-US" sz="2400" dirty="0" smtClean="0"/>
              <a:t>a</a:t>
            </a:r>
            <a:r>
              <a:rPr lang="tr-TR" sz="2400" dirty="0" smtClean="0"/>
              <a:t> </a:t>
            </a:r>
            <a:r>
              <a:rPr lang="en-US" sz="2400" dirty="0" err="1" smtClean="0"/>
              <a:t>UserForm</a:t>
            </a:r>
            <a:r>
              <a:rPr lang="en-US" sz="2400" dirty="0" smtClean="0"/>
              <a:t> </a:t>
            </a:r>
            <a:r>
              <a:rPr lang="en-US" sz="2400" dirty="0"/>
              <a:t>can be called from other modules within your code by referencing the </a:t>
            </a:r>
            <a:r>
              <a:rPr lang="en-US" sz="2400" dirty="0" smtClean="0"/>
              <a:t>form</a:t>
            </a:r>
            <a:r>
              <a:rPr lang="tr-TR" sz="2400" dirty="0" smtClean="0"/>
              <a:t> </a:t>
            </a:r>
            <a:r>
              <a:rPr lang="en-US" sz="2400" dirty="0" smtClean="0"/>
              <a:t>object—for </a:t>
            </a:r>
            <a:r>
              <a:rPr lang="en-US" sz="2400" dirty="0"/>
              <a:t>example, UserForm1.MysubRoutine—but it will not appear in the macro </a:t>
            </a:r>
            <a:r>
              <a:rPr lang="en-US" sz="2400" dirty="0" smtClean="0"/>
              <a:t>or</a:t>
            </a:r>
            <a:r>
              <a:rPr lang="tr-TR" sz="2400" dirty="0" smtClean="0"/>
              <a:t> </a:t>
            </a:r>
            <a:r>
              <a:rPr lang="en-US" sz="2400" dirty="0" smtClean="0"/>
              <a:t>function </a:t>
            </a:r>
            <a:r>
              <a:rPr lang="en-US" sz="2400" dirty="0"/>
              <a:t>list on the spreadsheet, and any function written on a </a:t>
            </a:r>
            <a:r>
              <a:rPr lang="en-US" sz="2400" dirty="0" err="1"/>
              <a:t>UserForm</a:t>
            </a:r>
            <a:r>
              <a:rPr lang="en-US" sz="2400" dirty="0"/>
              <a:t> cannot be used </a:t>
            </a:r>
            <a:r>
              <a:rPr lang="en-US" sz="2400" dirty="0" smtClean="0"/>
              <a:t>on</a:t>
            </a:r>
            <a:r>
              <a:rPr lang="tr-TR" sz="2400" dirty="0" smtClean="0"/>
              <a:t> </a:t>
            </a:r>
            <a:r>
              <a:rPr lang="en-US" sz="2400" dirty="0" smtClean="0"/>
              <a:t>the </a:t>
            </a:r>
            <a:r>
              <a:rPr lang="en-US" sz="2400" dirty="0"/>
              <a:t>spreadsheet itself.</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22</a:t>
            </a:fld>
            <a:endParaRPr lang="en-US"/>
          </a:p>
        </p:txBody>
      </p:sp>
    </p:spTree>
    <p:extLst>
      <p:ext uri="{BB962C8B-B14F-4D97-AF65-F5344CB8AC3E}">
        <p14:creationId xmlns:p14="http://schemas.microsoft.com/office/powerpoint/2010/main" val="345313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Argument Data Types</a:t>
            </a:r>
          </a:p>
        </p:txBody>
      </p:sp>
      <p:sp>
        <p:nvSpPr>
          <p:cNvPr id="3" name="Content Placeholder 2"/>
          <p:cNvSpPr>
            <a:spLocks noGrp="1"/>
          </p:cNvSpPr>
          <p:nvPr>
            <p:ph idx="1"/>
          </p:nvPr>
        </p:nvSpPr>
        <p:spPr>
          <a:xfrm>
            <a:off x="646112" y="2052918"/>
            <a:ext cx="10734652" cy="4195481"/>
          </a:xfrm>
        </p:spPr>
        <p:txBody>
          <a:bodyPr>
            <a:noAutofit/>
          </a:bodyPr>
          <a:lstStyle/>
          <a:p>
            <a:pPr algn="just"/>
            <a:r>
              <a:rPr lang="en-US" dirty="0"/>
              <a:t>When you specify arguments for a procedure, they always default to Variant, which is </a:t>
            </a:r>
            <a:r>
              <a:rPr lang="en-US" dirty="0" smtClean="0"/>
              <a:t>the</a:t>
            </a:r>
            <a:r>
              <a:rPr lang="tr-TR" dirty="0" smtClean="0"/>
              <a:t> </a:t>
            </a:r>
            <a:r>
              <a:rPr lang="en-US" dirty="0" smtClean="0"/>
              <a:t>default </a:t>
            </a:r>
            <a:r>
              <a:rPr lang="en-US" dirty="0"/>
              <a:t>variable type in VBA. </a:t>
            </a:r>
            <a:endParaRPr lang="tr-TR" dirty="0" smtClean="0"/>
          </a:p>
          <a:p>
            <a:pPr algn="just"/>
            <a:r>
              <a:rPr lang="en-US" dirty="0" smtClean="0"/>
              <a:t>You </a:t>
            </a:r>
            <a:r>
              <a:rPr lang="en-US" dirty="0"/>
              <a:t>can also declare your parameters as other data </a:t>
            </a:r>
            <a:r>
              <a:rPr lang="en-US" dirty="0" smtClean="0"/>
              <a:t>types</a:t>
            </a:r>
            <a:r>
              <a:rPr lang="tr-TR" dirty="0" smtClean="0"/>
              <a:t>.</a:t>
            </a:r>
          </a:p>
          <a:p>
            <a:pPr algn="just"/>
            <a:r>
              <a:rPr lang="en-US" dirty="0"/>
              <a:t>The advantage of declaring with data types is that they introduce a discipline to your </a:t>
            </a:r>
            <a:r>
              <a:rPr lang="en-US" dirty="0" smtClean="0"/>
              <a:t>code</a:t>
            </a:r>
            <a:r>
              <a:rPr lang="tr-TR" dirty="0" smtClean="0"/>
              <a:t> </a:t>
            </a:r>
            <a:r>
              <a:rPr lang="en-US" dirty="0" smtClean="0"/>
              <a:t>in </a:t>
            </a:r>
            <a:r>
              <a:rPr lang="en-US" dirty="0"/>
              <a:t>terms of what information the procedure is looking for. </a:t>
            </a:r>
            <a:endParaRPr lang="tr-TR" dirty="0" smtClean="0"/>
          </a:p>
          <a:p>
            <a:pPr algn="just"/>
            <a:r>
              <a:rPr lang="en-US" dirty="0" smtClean="0"/>
              <a:t>If </a:t>
            </a:r>
            <a:r>
              <a:rPr lang="en-US" dirty="0"/>
              <a:t>you do not specify a type but </a:t>
            </a:r>
            <a:r>
              <a:rPr lang="en-US" dirty="0" smtClean="0"/>
              <a:t>use</a:t>
            </a:r>
            <a:r>
              <a:rPr lang="tr-TR" dirty="0" smtClean="0"/>
              <a:t> </a:t>
            </a:r>
            <a:r>
              <a:rPr lang="en-US" dirty="0" smtClean="0"/>
              <a:t>the </a:t>
            </a:r>
            <a:r>
              <a:rPr lang="en-US" dirty="0"/>
              <a:t>default Variant, then your procedure will accept anything, be it a number or a string</a:t>
            </a:r>
            <a:r>
              <a:rPr lang="en-US" dirty="0" smtClean="0"/>
              <a:t>.</a:t>
            </a:r>
            <a:endParaRPr lang="tr-TR" dirty="0" smtClean="0"/>
          </a:p>
          <a:p>
            <a:pPr marL="800100" lvl="2" indent="0" algn="just">
              <a:buNone/>
            </a:pPr>
            <a:r>
              <a:rPr lang="tr-TR" sz="1800" i="1" dirty="0"/>
              <a:t>Function Myfunction(Target as String</a:t>
            </a:r>
            <a:r>
              <a:rPr lang="tr-TR" sz="1800" i="1" dirty="0" smtClean="0"/>
              <a:t>)</a:t>
            </a:r>
          </a:p>
          <a:p>
            <a:pPr algn="just"/>
            <a:r>
              <a:rPr lang="en-US" dirty="0"/>
              <a:t>This can also be useful if you are writing a custom spreadsheet function. </a:t>
            </a:r>
            <a:endParaRPr lang="tr-TR" dirty="0" smtClean="0"/>
          </a:p>
          <a:p>
            <a:pPr algn="just"/>
            <a:r>
              <a:rPr lang="en-US" dirty="0" smtClean="0"/>
              <a:t>When </a:t>
            </a:r>
            <a:r>
              <a:rPr lang="en-US" dirty="0"/>
              <a:t>users </a:t>
            </a:r>
            <a:r>
              <a:rPr lang="en-US" dirty="0" smtClean="0"/>
              <a:t>enter</a:t>
            </a:r>
            <a:r>
              <a:rPr lang="tr-TR" dirty="0" smtClean="0"/>
              <a:t> </a:t>
            </a:r>
            <a:r>
              <a:rPr lang="en-US" sz="1800" dirty="0" smtClean="0"/>
              <a:t>your </a:t>
            </a:r>
            <a:r>
              <a:rPr lang="en-US" sz="1800" dirty="0"/>
              <a:t>function into a cell, they must give the parameters according to the data type specified.</a:t>
            </a: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23</a:t>
            </a:fld>
            <a:endParaRPr lang="en-US"/>
          </a:p>
        </p:txBody>
      </p:sp>
    </p:spTree>
    <p:extLst>
      <p:ext uri="{BB962C8B-B14F-4D97-AF65-F5344CB8AC3E}">
        <p14:creationId xmlns:p14="http://schemas.microsoft.com/office/powerpoint/2010/main" val="217896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Argument Data Types</a:t>
            </a:r>
          </a:p>
        </p:txBody>
      </p:sp>
      <p:sp>
        <p:nvSpPr>
          <p:cNvPr id="3" name="Content Placeholder 2"/>
          <p:cNvSpPr>
            <a:spLocks noGrp="1"/>
          </p:cNvSpPr>
          <p:nvPr>
            <p:ph idx="1"/>
          </p:nvPr>
        </p:nvSpPr>
        <p:spPr>
          <a:xfrm>
            <a:off x="646112" y="2052918"/>
            <a:ext cx="10734652" cy="4195481"/>
          </a:xfrm>
        </p:spPr>
        <p:txBody>
          <a:bodyPr>
            <a:noAutofit/>
          </a:bodyPr>
          <a:lstStyle/>
          <a:p>
            <a:pPr marL="0" indent="0" algn="just">
              <a:buNone/>
            </a:pPr>
            <a:r>
              <a:rPr lang="en-US" sz="2400" b="1" dirty="0">
                <a:solidFill>
                  <a:srgbClr val="FFC000"/>
                </a:solidFill>
              </a:rPr>
              <a:t>Optional </a:t>
            </a:r>
            <a:r>
              <a:rPr lang="en-US" sz="2400" b="1" dirty="0" smtClean="0">
                <a:solidFill>
                  <a:srgbClr val="FFC000"/>
                </a:solidFill>
              </a:rPr>
              <a:t>Arguments</a:t>
            </a:r>
            <a:endParaRPr lang="tr-TR" sz="2400" b="1" dirty="0" smtClean="0">
              <a:solidFill>
                <a:srgbClr val="FFC000"/>
              </a:solidFill>
            </a:endParaRPr>
          </a:p>
          <a:p>
            <a:pPr algn="just"/>
            <a:r>
              <a:rPr lang="en-US" sz="2400" dirty="0"/>
              <a:t>You can make specific arguments optional by using the Optional keyword:</a:t>
            </a:r>
          </a:p>
          <a:p>
            <a:pPr marL="800100" lvl="2" indent="0" algn="just">
              <a:buNone/>
            </a:pPr>
            <a:r>
              <a:rPr lang="en-US" sz="2000" i="1" dirty="0" smtClean="0"/>
              <a:t>Function </a:t>
            </a:r>
            <a:r>
              <a:rPr lang="en-US" sz="2000" i="1" dirty="0" err="1"/>
              <a:t>Myfunction</a:t>
            </a:r>
            <a:r>
              <a:rPr lang="en-US" sz="2000" i="1" dirty="0"/>
              <a:t> (Target as String, </a:t>
            </a:r>
            <a:r>
              <a:rPr lang="en-US" sz="2000" i="1" dirty="0">
                <a:solidFill>
                  <a:srgbClr val="FFC000"/>
                </a:solidFill>
              </a:rPr>
              <a:t>Optional</a:t>
            </a:r>
            <a:r>
              <a:rPr lang="en-US" sz="2000" i="1" dirty="0"/>
              <a:t> Flag as Integer)</a:t>
            </a:r>
          </a:p>
          <a:p>
            <a:pPr algn="just"/>
            <a:r>
              <a:rPr lang="en-US" sz="2400" dirty="0"/>
              <a:t>In this example, the user has to specify the parameter Target as a string, but the </a:t>
            </a:r>
            <a:r>
              <a:rPr lang="en-US" sz="2400" dirty="0" smtClean="0"/>
              <a:t>parameter</a:t>
            </a:r>
            <a:r>
              <a:rPr lang="tr-TR" sz="2400" dirty="0" smtClean="0"/>
              <a:t> </a:t>
            </a:r>
            <a:r>
              <a:rPr lang="en-US" sz="2400" dirty="0" smtClean="0"/>
              <a:t>Flag </a:t>
            </a:r>
            <a:r>
              <a:rPr lang="en-US" sz="2400" dirty="0"/>
              <a:t>will appear with square brackets around it and need not be specified. </a:t>
            </a:r>
            <a:endParaRPr lang="tr-TR" sz="2400" dirty="0" smtClean="0"/>
          </a:p>
          <a:p>
            <a:pPr algn="just"/>
            <a:r>
              <a:rPr lang="en-US" sz="2400" dirty="0" smtClean="0"/>
              <a:t>All optional</a:t>
            </a:r>
            <a:r>
              <a:rPr lang="tr-TR" sz="2400" dirty="0" smtClean="0"/>
              <a:t> </a:t>
            </a:r>
            <a:r>
              <a:rPr lang="en-US" sz="2400" dirty="0" smtClean="0"/>
              <a:t>parameters </a:t>
            </a:r>
            <a:r>
              <a:rPr lang="en-US" sz="2400" dirty="0"/>
              <a:t>must come after the required ones.</a:t>
            </a:r>
            <a:endParaRPr lang="tr-TR" sz="2400" dirty="0"/>
          </a:p>
          <a:p>
            <a:pPr marL="0" indent="0" algn="just">
              <a:buNone/>
            </a:pP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24</a:t>
            </a:fld>
            <a:endParaRPr lang="en-US"/>
          </a:p>
        </p:txBody>
      </p:sp>
    </p:spTree>
    <p:extLst>
      <p:ext uri="{BB962C8B-B14F-4D97-AF65-F5344CB8AC3E}">
        <p14:creationId xmlns:p14="http://schemas.microsoft.com/office/powerpoint/2010/main" val="3768364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Argument Data Types</a:t>
            </a:r>
          </a:p>
        </p:txBody>
      </p:sp>
      <p:sp>
        <p:nvSpPr>
          <p:cNvPr id="3" name="Content Placeholder 2"/>
          <p:cNvSpPr>
            <a:spLocks noGrp="1"/>
          </p:cNvSpPr>
          <p:nvPr>
            <p:ph idx="1"/>
          </p:nvPr>
        </p:nvSpPr>
        <p:spPr>
          <a:xfrm>
            <a:off x="646112" y="2052918"/>
            <a:ext cx="10734652" cy="4195481"/>
          </a:xfrm>
        </p:spPr>
        <p:txBody>
          <a:bodyPr>
            <a:noAutofit/>
          </a:bodyPr>
          <a:lstStyle/>
          <a:p>
            <a:pPr marL="0" indent="0" algn="just">
              <a:buNone/>
            </a:pPr>
            <a:r>
              <a:rPr lang="en-US" sz="2400" b="1" dirty="0">
                <a:solidFill>
                  <a:srgbClr val="FFC000"/>
                </a:solidFill>
              </a:rPr>
              <a:t>Passing Arguments by </a:t>
            </a:r>
            <a:r>
              <a:rPr lang="en-US" sz="2400" b="1" dirty="0" smtClean="0">
                <a:solidFill>
                  <a:srgbClr val="FFC000"/>
                </a:solidFill>
              </a:rPr>
              <a:t>Value</a:t>
            </a:r>
            <a:endParaRPr lang="tr-TR" sz="2400" b="1" dirty="0" smtClean="0">
              <a:solidFill>
                <a:srgbClr val="FFC000"/>
              </a:solidFill>
            </a:endParaRPr>
          </a:p>
          <a:p>
            <a:pPr algn="just"/>
            <a:r>
              <a:rPr lang="en-US" sz="2400" dirty="0"/>
              <a:t>You can also use the </a:t>
            </a:r>
            <a:r>
              <a:rPr lang="en-US" sz="2400" b="1" dirty="0" err="1">
                <a:solidFill>
                  <a:srgbClr val="FFC000"/>
                </a:solidFill>
              </a:rPr>
              <a:t>ByVal</a:t>
            </a:r>
            <a:r>
              <a:rPr lang="en-US" sz="2400" dirty="0"/>
              <a:t> or </a:t>
            </a:r>
            <a:r>
              <a:rPr lang="en-US" sz="2400" b="1" dirty="0" err="1">
                <a:solidFill>
                  <a:srgbClr val="FFC000"/>
                </a:solidFill>
              </a:rPr>
              <a:t>ByRef</a:t>
            </a:r>
            <a:r>
              <a:rPr lang="en-US" sz="2400" dirty="0"/>
              <a:t> keyword to define how parameters are passed to </a:t>
            </a:r>
            <a:r>
              <a:rPr lang="en-US" sz="2400" dirty="0" smtClean="0"/>
              <a:t>your</a:t>
            </a:r>
            <a:r>
              <a:rPr lang="tr-TR" sz="2400" dirty="0" smtClean="0"/>
              <a:t> </a:t>
            </a:r>
            <a:r>
              <a:rPr lang="en-US" sz="2400" dirty="0" smtClean="0"/>
              <a:t>procedure</a:t>
            </a:r>
            <a:r>
              <a:rPr lang="en-US" sz="2400" dirty="0"/>
              <a:t>. </a:t>
            </a:r>
            <a:endParaRPr lang="tr-TR" sz="2400" dirty="0" smtClean="0"/>
          </a:p>
          <a:p>
            <a:pPr algn="just"/>
            <a:r>
              <a:rPr lang="en-US" sz="2400" dirty="0" smtClean="0"/>
              <a:t>The </a:t>
            </a:r>
            <a:r>
              <a:rPr lang="en-US" sz="2400" dirty="0"/>
              <a:t>important distinction is that </a:t>
            </a:r>
            <a:r>
              <a:rPr lang="en-US" sz="2400" dirty="0" err="1">
                <a:solidFill>
                  <a:srgbClr val="FFC000"/>
                </a:solidFill>
              </a:rPr>
              <a:t>ByVal</a:t>
            </a:r>
            <a:r>
              <a:rPr lang="en-US" sz="2400" dirty="0"/>
              <a:t> takes a copy of the variable that is </a:t>
            </a:r>
            <a:r>
              <a:rPr lang="en-US" sz="2400" dirty="0" smtClean="0"/>
              <a:t>being</a:t>
            </a:r>
            <a:r>
              <a:rPr lang="tr-TR" sz="2400" dirty="0" smtClean="0"/>
              <a:t> </a:t>
            </a:r>
            <a:r>
              <a:rPr lang="en-US" sz="2400" dirty="0" smtClean="0"/>
              <a:t>passed </a:t>
            </a:r>
            <a:r>
              <a:rPr lang="en-US" sz="2400" dirty="0"/>
              <a:t>and </a:t>
            </a:r>
            <a:r>
              <a:rPr lang="en-US" sz="2400" dirty="0">
                <a:solidFill>
                  <a:srgbClr val="FFC000"/>
                </a:solidFill>
              </a:rPr>
              <a:t>does not alter the original value </a:t>
            </a:r>
            <a:r>
              <a:rPr lang="en-US" sz="2400" dirty="0"/>
              <a:t>of the variable within the subroutine or function</a:t>
            </a:r>
            <a:r>
              <a:rPr lang="en-US" sz="2400" dirty="0" smtClean="0"/>
              <a:t>.</a:t>
            </a:r>
            <a:endParaRPr lang="tr-TR" sz="2400" dirty="0" smtClean="0"/>
          </a:p>
          <a:p>
            <a:pPr marL="800100" lvl="2" indent="0" algn="just">
              <a:buNone/>
            </a:pPr>
            <a:r>
              <a:rPr lang="en-US" sz="2000" i="1" dirty="0"/>
              <a:t>Function </a:t>
            </a:r>
            <a:r>
              <a:rPr lang="en-US" sz="2000" i="1" dirty="0" err="1"/>
              <a:t>MyFunction</a:t>
            </a:r>
            <a:r>
              <a:rPr lang="en-US" sz="2000" i="1" dirty="0"/>
              <a:t> (</a:t>
            </a:r>
            <a:r>
              <a:rPr lang="en-US" sz="2000" i="1" dirty="0" err="1">
                <a:solidFill>
                  <a:srgbClr val="FFC000"/>
                </a:solidFill>
              </a:rPr>
              <a:t>ByVal</a:t>
            </a:r>
            <a:r>
              <a:rPr lang="en-US" sz="2000" i="1" dirty="0"/>
              <a:t> Target as String)</a:t>
            </a:r>
          </a:p>
          <a:p>
            <a:pPr algn="just"/>
            <a:r>
              <a:rPr lang="en-US" sz="2400" dirty="0" err="1">
                <a:solidFill>
                  <a:srgbClr val="FFC000"/>
                </a:solidFill>
              </a:rPr>
              <a:t>ByRef</a:t>
            </a:r>
            <a:r>
              <a:rPr lang="en-US" sz="2400" dirty="0"/>
              <a:t> uses the original variable itself and any changes to the value that are made within </a:t>
            </a:r>
            <a:r>
              <a:rPr lang="en-US" sz="2400" dirty="0" smtClean="0"/>
              <a:t>the</a:t>
            </a:r>
            <a:r>
              <a:rPr lang="tr-TR" sz="2400" dirty="0" smtClean="0"/>
              <a:t> </a:t>
            </a:r>
            <a:r>
              <a:rPr lang="en-US" sz="2400" dirty="0" smtClean="0"/>
              <a:t>subroutine </a:t>
            </a:r>
            <a:r>
              <a:rPr lang="en-US" sz="2400" dirty="0"/>
              <a:t>or function reflect through the entire scope of the </a:t>
            </a:r>
            <a:r>
              <a:rPr lang="en-US" sz="2400" dirty="0" smtClean="0"/>
              <a:t>variable</a:t>
            </a:r>
            <a:r>
              <a:rPr lang="tr-TR" sz="2400" dirty="0" smtClean="0"/>
              <a:t> (Just like using pointer in C language)</a:t>
            </a:r>
            <a:r>
              <a:rPr lang="en-US" sz="2400" dirty="0" smtClean="0"/>
              <a:t>.</a:t>
            </a:r>
            <a:endParaRPr lang="tr-TR" sz="2400" dirty="0" smtClean="0"/>
          </a:p>
          <a:p>
            <a:pPr marL="800100" lvl="2" indent="0" algn="just">
              <a:buNone/>
            </a:pPr>
            <a:r>
              <a:rPr lang="en-US" sz="2000" i="1" dirty="0"/>
              <a:t>Function Adjust(</a:t>
            </a:r>
            <a:r>
              <a:rPr lang="en-US" sz="2000" i="1" dirty="0" err="1">
                <a:solidFill>
                  <a:srgbClr val="FFC000"/>
                </a:solidFill>
              </a:rPr>
              <a:t>ByRef</a:t>
            </a:r>
            <a:r>
              <a:rPr lang="en-US" sz="2000" i="1" dirty="0"/>
              <a:t> Target as Integer)</a:t>
            </a:r>
            <a:endParaRPr lang="tr-TR" sz="2000" i="1"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25</a:t>
            </a:fld>
            <a:endParaRPr lang="en-US"/>
          </a:p>
        </p:txBody>
      </p:sp>
    </p:spTree>
    <p:extLst>
      <p:ext uri="{BB962C8B-B14F-4D97-AF65-F5344CB8AC3E}">
        <p14:creationId xmlns:p14="http://schemas.microsoft.com/office/powerpoint/2010/main" val="340394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Argument Data Types</a:t>
            </a:r>
          </a:p>
        </p:txBody>
      </p:sp>
      <p:sp>
        <p:nvSpPr>
          <p:cNvPr id="3" name="Content Placeholder 2"/>
          <p:cNvSpPr>
            <a:spLocks noGrp="1"/>
          </p:cNvSpPr>
          <p:nvPr>
            <p:ph idx="1"/>
          </p:nvPr>
        </p:nvSpPr>
        <p:spPr>
          <a:xfrm>
            <a:off x="646112" y="2052918"/>
            <a:ext cx="10734652" cy="4195481"/>
          </a:xfrm>
        </p:spPr>
        <p:txBody>
          <a:bodyPr>
            <a:noAutofit/>
          </a:bodyPr>
          <a:lstStyle/>
          <a:p>
            <a:pPr marL="0" indent="0" algn="just">
              <a:buNone/>
            </a:pPr>
            <a:r>
              <a:rPr lang="en-US" b="1" dirty="0">
                <a:solidFill>
                  <a:srgbClr val="FFC000"/>
                </a:solidFill>
              </a:rPr>
              <a:t>Passing Arguments by </a:t>
            </a:r>
            <a:r>
              <a:rPr lang="en-US" b="1" dirty="0" smtClean="0">
                <a:solidFill>
                  <a:srgbClr val="FFC000"/>
                </a:solidFill>
              </a:rPr>
              <a:t>Value</a:t>
            </a:r>
            <a:endParaRPr lang="tr-TR" b="1" dirty="0" smtClean="0">
              <a:solidFill>
                <a:srgbClr val="FFC000"/>
              </a:solidFill>
            </a:endParaRPr>
          </a:p>
          <a:p>
            <a:pPr marL="800100" lvl="2" indent="0" algn="just">
              <a:buNone/>
            </a:pPr>
            <a:r>
              <a:rPr lang="en-US" sz="1800" i="1" dirty="0"/>
              <a:t>x = 100</a:t>
            </a:r>
          </a:p>
          <a:p>
            <a:pPr marL="800100" lvl="2" indent="0" algn="just">
              <a:buNone/>
            </a:pPr>
            <a:r>
              <a:rPr lang="en-US" sz="1800" i="1" dirty="0"/>
              <a:t>z = Adjust(x)</a:t>
            </a:r>
          </a:p>
          <a:p>
            <a:pPr marL="800100" lvl="2" indent="0" algn="just">
              <a:buNone/>
            </a:pPr>
            <a:r>
              <a:rPr lang="en-US" sz="1800" i="1" dirty="0"/>
              <a:t>Function Adjust(</a:t>
            </a:r>
            <a:r>
              <a:rPr lang="en-US" sz="1800" i="1" dirty="0" err="1">
                <a:solidFill>
                  <a:srgbClr val="FFC000"/>
                </a:solidFill>
              </a:rPr>
              <a:t>ByRef</a:t>
            </a:r>
            <a:r>
              <a:rPr lang="en-US" sz="1800" i="1" dirty="0">
                <a:solidFill>
                  <a:srgbClr val="FFC000"/>
                </a:solidFill>
              </a:rPr>
              <a:t> </a:t>
            </a:r>
            <a:r>
              <a:rPr lang="en-US" sz="1800" i="1" dirty="0"/>
              <a:t>Target as Integer)</a:t>
            </a:r>
          </a:p>
          <a:p>
            <a:pPr algn="just"/>
            <a:r>
              <a:rPr lang="en-US" dirty="0"/>
              <a:t>The variable x will be modified by what is going on within the function Adjust. However, </a:t>
            </a:r>
            <a:r>
              <a:rPr lang="en-US" dirty="0" smtClean="0"/>
              <a:t>if</a:t>
            </a:r>
            <a:r>
              <a:rPr lang="tr-TR" smtClean="0"/>
              <a:t> </a:t>
            </a:r>
            <a:r>
              <a:rPr lang="en-US" smtClean="0"/>
              <a:t>you </a:t>
            </a:r>
            <a:r>
              <a:rPr lang="en-US" dirty="0"/>
              <a:t>pass by value, as shown here, only a copy of the variable is passed to the procedure:</a:t>
            </a:r>
          </a:p>
          <a:p>
            <a:pPr marL="800100" lvl="2" indent="0" algn="just">
              <a:buNone/>
            </a:pPr>
            <a:r>
              <a:rPr lang="en-US" sz="1800" i="1" dirty="0" smtClean="0"/>
              <a:t>x </a:t>
            </a:r>
            <a:r>
              <a:rPr lang="en-US" sz="1800" i="1" dirty="0"/>
              <a:t>= 100</a:t>
            </a:r>
          </a:p>
          <a:p>
            <a:pPr marL="800100" lvl="2" indent="0" algn="just">
              <a:buNone/>
            </a:pPr>
            <a:r>
              <a:rPr lang="en-US" sz="1800" i="1" dirty="0"/>
              <a:t>z = Adjust(x)</a:t>
            </a:r>
          </a:p>
          <a:p>
            <a:pPr marL="800100" lvl="2" indent="0" algn="just">
              <a:buNone/>
            </a:pPr>
            <a:r>
              <a:rPr lang="en-US" sz="1800" i="1" dirty="0"/>
              <a:t>Function Adjust(</a:t>
            </a:r>
            <a:r>
              <a:rPr lang="en-US" sz="1800" i="1" dirty="0" err="1">
                <a:solidFill>
                  <a:srgbClr val="FFC000"/>
                </a:solidFill>
              </a:rPr>
              <a:t>ByVal</a:t>
            </a:r>
            <a:r>
              <a:rPr lang="en-US" sz="1800" i="1" dirty="0"/>
              <a:t> Target as Integer)</a:t>
            </a:r>
          </a:p>
          <a:p>
            <a:pPr algn="just"/>
            <a:r>
              <a:rPr lang="en-US" dirty="0"/>
              <a:t>If the procedure changes this value, the change affects only the copy and not the </a:t>
            </a:r>
            <a:r>
              <a:rPr lang="en-US" dirty="0" smtClean="0"/>
              <a:t>variable</a:t>
            </a:r>
            <a:r>
              <a:rPr lang="tr-TR" dirty="0" smtClean="0"/>
              <a:t> </a:t>
            </a:r>
            <a:r>
              <a:rPr lang="en-US" dirty="0" smtClean="0"/>
              <a:t>itself</a:t>
            </a:r>
            <a:r>
              <a:rPr lang="en-US" dirty="0"/>
              <a:t>. The variable x will always keep its value of 100.</a:t>
            </a:r>
            <a:endParaRPr lang="tr-TR" sz="1800" i="1"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26</a:t>
            </a:fld>
            <a:endParaRPr lang="en-US"/>
          </a:p>
        </p:txBody>
      </p:sp>
    </p:spTree>
    <p:extLst>
      <p:ext uri="{BB962C8B-B14F-4D97-AF65-F5344CB8AC3E}">
        <p14:creationId xmlns:p14="http://schemas.microsoft.com/office/powerpoint/2010/main" val="210819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fontScale="92500"/>
          </a:bodyPr>
          <a:lstStyle/>
          <a:p>
            <a:pPr algn="just"/>
            <a:r>
              <a:rPr lang="en-US" sz="2400" dirty="0"/>
              <a:t>Use a custom menu command or a custom toolbar </a:t>
            </a:r>
            <a:r>
              <a:rPr lang="en-US" sz="2400" dirty="0" smtClean="0"/>
              <a:t>command</a:t>
            </a:r>
            <a:r>
              <a:rPr lang="tr-TR" sz="2400" dirty="0" smtClean="0"/>
              <a:t> (will be seen in</a:t>
            </a:r>
            <a:r>
              <a:rPr lang="en-US" sz="2400" dirty="0" smtClean="0"/>
              <a:t> </a:t>
            </a:r>
            <a:r>
              <a:rPr lang="en-US" sz="2400" dirty="0"/>
              <a:t>Chapter </a:t>
            </a:r>
            <a:r>
              <a:rPr lang="en-US" sz="2400" dirty="0" smtClean="0"/>
              <a:t>11</a:t>
            </a:r>
            <a:r>
              <a:rPr lang="tr-TR" sz="2400" dirty="0" smtClean="0"/>
              <a:t>)</a:t>
            </a:r>
            <a:r>
              <a:rPr lang="en-US" sz="2400" dirty="0" smtClean="0"/>
              <a:t> </a:t>
            </a:r>
            <a:r>
              <a:rPr lang="en-US" sz="2400" dirty="0"/>
              <a:t>for </a:t>
            </a:r>
            <a:r>
              <a:rPr lang="en-US" sz="2400" dirty="0" smtClean="0"/>
              <a:t>more</a:t>
            </a:r>
            <a:r>
              <a:rPr lang="tr-TR" sz="2400" dirty="0" smtClean="0"/>
              <a:t> </a:t>
            </a:r>
            <a:r>
              <a:rPr lang="en-US" sz="2400" dirty="0" smtClean="0"/>
              <a:t>on </a:t>
            </a:r>
            <a:r>
              <a:rPr lang="en-US" sz="2400" dirty="0"/>
              <a:t>customizing toolbars.</a:t>
            </a:r>
          </a:p>
          <a:p>
            <a:pPr algn="just"/>
            <a:r>
              <a:rPr lang="en-US" sz="2400" dirty="0" smtClean="0"/>
              <a:t>Insert </a:t>
            </a:r>
            <a:r>
              <a:rPr lang="en-US" sz="2400" dirty="0"/>
              <a:t>a VBA control from the Control toolbox into the spreadsheet directly and </a:t>
            </a:r>
            <a:r>
              <a:rPr lang="en-US" sz="2400" dirty="0" smtClean="0"/>
              <a:t>attach</a:t>
            </a:r>
            <a:r>
              <a:rPr lang="tr-TR" sz="2400" dirty="0" smtClean="0"/>
              <a:t> </a:t>
            </a:r>
            <a:r>
              <a:rPr lang="en-US" sz="2400" dirty="0" smtClean="0"/>
              <a:t>your </a:t>
            </a:r>
            <a:r>
              <a:rPr lang="en-US" sz="2400" dirty="0"/>
              <a:t>code to this; for example, you might enter code for a user’s actions on a </a:t>
            </a:r>
            <a:r>
              <a:rPr lang="en-US" sz="2400" dirty="0" smtClean="0"/>
              <a:t>command</a:t>
            </a:r>
            <a:r>
              <a:rPr lang="tr-TR" sz="2400" dirty="0" smtClean="0"/>
              <a:t> </a:t>
            </a:r>
            <a:r>
              <a:rPr lang="en-US" sz="2400" dirty="0" smtClean="0"/>
              <a:t>button </a:t>
            </a:r>
            <a:r>
              <a:rPr lang="en-US" sz="2400" dirty="0"/>
              <a:t>or a combo box.</a:t>
            </a:r>
          </a:p>
          <a:p>
            <a:pPr algn="just"/>
            <a:r>
              <a:rPr lang="en-US" sz="2400" dirty="0" smtClean="0"/>
              <a:t>Click </a:t>
            </a:r>
            <a:r>
              <a:rPr lang="en-US" sz="2400" dirty="0"/>
              <a:t>the Developer item in the menu bar and then click the Macros icon in the </a:t>
            </a:r>
            <a:r>
              <a:rPr lang="en-US" sz="2400" dirty="0" smtClean="0"/>
              <a:t>Code</a:t>
            </a:r>
            <a:r>
              <a:rPr lang="tr-TR" sz="2400" dirty="0" smtClean="0"/>
              <a:t> </a:t>
            </a:r>
            <a:r>
              <a:rPr lang="en-US" sz="2400" dirty="0" smtClean="0"/>
              <a:t>control </a:t>
            </a:r>
            <a:r>
              <a:rPr lang="en-US" sz="2400" dirty="0"/>
              <a:t>of the Ribbon (left-hand side of ribbon). Select the macro name from the list </a:t>
            </a:r>
            <a:r>
              <a:rPr lang="en-US" sz="2400" dirty="0" smtClean="0"/>
              <a:t>and</a:t>
            </a:r>
            <a:r>
              <a:rPr lang="tr-TR" sz="2400" dirty="0" smtClean="0"/>
              <a:t> </a:t>
            </a:r>
            <a:r>
              <a:rPr lang="en-US" sz="2400" dirty="0" smtClean="0"/>
              <a:t>click </a:t>
            </a:r>
            <a:r>
              <a:rPr lang="en-US" sz="2400" dirty="0"/>
              <a:t>Run. </a:t>
            </a:r>
            <a:endParaRPr lang="tr-TR" sz="2400" dirty="0" smtClean="0"/>
          </a:p>
          <a:p>
            <a:pPr lvl="1" algn="just"/>
            <a:r>
              <a:rPr lang="en-US" sz="2200" dirty="0" smtClean="0"/>
              <a:t>However</a:t>
            </a:r>
            <a:r>
              <a:rPr lang="en-US" sz="2200" dirty="0"/>
              <a:t>, for a professional application this is not recommended</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1B1CA8CE-D262-4C50-ABD3-38CD6CBDFD78}" type="slidenum">
              <a:rPr lang="en-US" smtClean="0"/>
              <a:t>3</a:t>
            </a:fld>
            <a:endParaRPr lang="en-US"/>
          </a:p>
        </p:txBody>
      </p:sp>
    </p:spTree>
    <p:extLst>
      <p:ext uri="{BB962C8B-B14F-4D97-AF65-F5344CB8AC3E}">
        <p14:creationId xmlns:p14="http://schemas.microsoft.com/office/powerpoint/2010/main" val="166780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sz="2400" dirty="0"/>
              <a:t>Run the code from a </a:t>
            </a:r>
            <a:r>
              <a:rPr lang="en-US" sz="2400" dirty="0" err="1" smtClean="0"/>
              <a:t>UserForm</a:t>
            </a:r>
            <a:r>
              <a:rPr lang="tr-TR" sz="2400" dirty="0" smtClean="0"/>
              <a:t> (Will be seen in</a:t>
            </a:r>
            <a:r>
              <a:rPr lang="en-US" sz="2400" dirty="0" smtClean="0"/>
              <a:t> </a:t>
            </a:r>
            <a:r>
              <a:rPr lang="en-US" sz="2400" dirty="0"/>
              <a:t>Chapter </a:t>
            </a:r>
            <a:r>
              <a:rPr lang="en-US" sz="2400" dirty="0" smtClean="0"/>
              <a:t>9</a:t>
            </a:r>
            <a:r>
              <a:rPr lang="tr-TR" sz="2400" dirty="0" smtClean="0"/>
              <a:t>)</a:t>
            </a:r>
            <a:r>
              <a:rPr lang="en-US" sz="2400" dirty="0" smtClean="0"/>
              <a:t>, which </a:t>
            </a:r>
            <a:r>
              <a:rPr lang="en-US" sz="2400" dirty="0"/>
              <a:t>can be used by the user to make selections and pick options. When </a:t>
            </a:r>
            <a:r>
              <a:rPr lang="en-US" sz="2400" dirty="0" smtClean="0"/>
              <a:t>the</a:t>
            </a:r>
            <a:r>
              <a:rPr lang="tr-TR" sz="2400" dirty="0" smtClean="0"/>
              <a:t> </a:t>
            </a:r>
            <a:r>
              <a:rPr lang="en-US" sz="2400" dirty="0" smtClean="0"/>
              <a:t>user </a:t>
            </a:r>
            <a:r>
              <a:rPr lang="en-US" sz="2400" dirty="0"/>
              <a:t>clicks the OK button on the form, your macro runs and picks up the </a:t>
            </a:r>
            <a:r>
              <a:rPr lang="en-US" sz="2400" dirty="0" smtClean="0"/>
              <a:t>user</a:t>
            </a:r>
            <a:r>
              <a:rPr lang="tr-TR" sz="2400" dirty="0" smtClean="0"/>
              <a:t> </a:t>
            </a:r>
            <a:r>
              <a:rPr lang="en-US" sz="2400" dirty="0" smtClean="0"/>
              <a:t>preferences</a:t>
            </a:r>
            <a:r>
              <a:rPr lang="en-US" sz="2400" dirty="0"/>
              <a:t>.</a:t>
            </a:r>
          </a:p>
          <a:p>
            <a:pPr algn="just"/>
            <a:r>
              <a:rPr lang="en-US" sz="2400" dirty="0" smtClean="0"/>
              <a:t>Call </a:t>
            </a:r>
            <a:r>
              <a:rPr lang="en-US" sz="2400" dirty="0"/>
              <a:t>your code from another macro. Code can form subroutines or functions that </a:t>
            </a:r>
            <a:r>
              <a:rPr lang="en-US" sz="2400" dirty="0" smtClean="0"/>
              <a:t>can</a:t>
            </a:r>
            <a:r>
              <a:rPr lang="tr-TR" sz="2400" dirty="0" smtClean="0"/>
              <a:t> </a:t>
            </a:r>
            <a:r>
              <a:rPr lang="en-US" sz="2400" dirty="0" smtClean="0"/>
              <a:t>then </a:t>
            </a:r>
            <a:r>
              <a:rPr lang="en-US" sz="2400" dirty="0"/>
              <a:t>be used within other macros written on the same </a:t>
            </a:r>
            <a:r>
              <a:rPr lang="en-US" sz="2400" dirty="0" smtClean="0"/>
              <a:t>spreadsheet</a:t>
            </a:r>
            <a:r>
              <a:rPr lang="tr-TR" sz="2400" dirty="0" smtClean="0"/>
              <a:t> (Example application will be done at the labwork)</a:t>
            </a:r>
            <a:r>
              <a:rPr lang="en-US" sz="2400" dirty="0" smtClean="0"/>
              <a:t>. </a:t>
            </a:r>
            <a:endParaRPr lang="tr-TR" sz="2400" dirty="0" smtClean="0"/>
          </a:p>
          <a:p>
            <a:pPr algn="just"/>
            <a:r>
              <a:rPr lang="en-US" sz="2400" dirty="0"/>
              <a:t>Write your code as a function and call it directly by inserting the function into a </a:t>
            </a:r>
            <a:r>
              <a:rPr lang="en-US" sz="2400" dirty="0" smtClean="0"/>
              <a:t>cell</a:t>
            </a:r>
            <a:r>
              <a:rPr lang="tr-TR" sz="2400" dirty="0" smtClean="0"/>
              <a:t> (Example will be done at the labwork).</a:t>
            </a:r>
            <a:endParaRPr lang="en-US" sz="2400" dirty="0"/>
          </a:p>
          <a:p>
            <a:pPr algn="just"/>
            <a:r>
              <a:rPr lang="en-US" sz="2400" dirty="0" smtClean="0"/>
              <a:t>Click </a:t>
            </a:r>
            <a:r>
              <a:rPr lang="en-US" sz="2400" dirty="0"/>
              <a:t>directly on your code and press F5. This is for development work only. </a:t>
            </a:r>
            <a:r>
              <a:rPr lang="en-US" sz="2400" dirty="0" smtClean="0"/>
              <a:t>For</a:t>
            </a:r>
            <a:r>
              <a:rPr lang="tr-TR" sz="2400" dirty="0" smtClean="0"/>
              <a:t> </a:t>
            </a:r>
            <a:r>
              <a:rPr lang="en-US" sz="2400" dirty="0" smtClean="0"/>
              <a:t>example</a:t>
            </a:r>
            <a:r>
              <a:rPr lang="en-US" sz="2400" dirty="0"/>
              <a:t>, if you are working on a subroutine in isolation, you may wish to run it only </a:t>
            </a:r>
            <a:r>
              <a:rPr lang="en-US" sz="2400" dirty="0" smtClean="0"/>
              <a:t>to</a:t>
            </a:r>
            <a:r>
              <a:rPr lang="tr-TR" sz="2400" smtClean="0"/>
              <a:t> </a:t>
            </a:r>
            <a:r>
              <a:rPr lang="en-US" sz="2400" smtClean="0"/>
              <a:t>see </a:t>
            </a:r>
            <a:r>
              <a:rPr lang="en-US" sz="2400" dirty="0"/>
              <a:t>how it works.</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4</a:t>
            </a:fld>
            <a:endParaRPr lang="en-US"/>
          </a:p>
        </p:txBody>
      </p:sp>
    </p:spTree>
    <p:extLst>
      <p:ext uri="{BB962C8B-B14F-4D97-AF65-F5344CB8AC3E}">
        <p14:creationId xmlns:p14="http://schemas.microsoft.com/office/powerpoint/2010/main" val="305651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a:t>A VBA project normally uses </a:t>
            </a:r>
            <a:r>
              <a:rPr lang="en-US" sz="2400" b="1" dirty="0">
                <a:solidFill>
                  <a:srgbClr val="FFC000"/>
                </a:solidFill>
              </a:rPr>
              <a:t>at least one module </a:t>
            </a:r>
            <a:r>
              <a:rPr lang="en-US" sz="2400" dirty="0"/>
              <a:t>to store the necessary functions </a:t>
            </a:r>
            <a:r>
              <a:rPr lang="en-US" sz="2400" dirty="0" smtClean="0"/>
              <a:t>and</a:t>
            </a:r>
            <a:r>
              <a:rPr lang="tr-TR" sz="2400" dirty="0" smtClean="0"/>
              <a:t> </a:t>
            </a:r>
            <a:r>
              <a:rPr lang="en-US" sz="2400" dirty="0" smtClean="0"/>
              <a:t>subroutines </a:t>
            </a:r>
            <a:r>
              <a:rPr lang="en-US" sz="2400" dirty="0"/>
              <a:t>known as procedures. </a:t>
            </a:r>
            <a:endParaRPr lang="tr-TR" sz="2400" dirty="0" smtClean="0"/>
          </a:p>
          <a:p>
            <a:pPr algn="just"/>
            <a:r>
              <a:rPr lang="en-US" sz="2400" dirty="0" smtClean="0"/>
              <a:t>To </a:t>
            </a:r>
            <a:r>
              <a:rPr lang="en-US" sz="2400" dirty="0"/>
              <a:t>insert a new module, simply select Insert | Module </a:t>
            </a:r>
            <a:r>
              <a:rPr lang="en-US" sz="2400" dirty="0" smtClean="0"/>
              <a:t>from</a:t>
            </a:r>
            <a:r>
              <a:rPr lang="tr-TR" sz="2400" dirty="0" smtClean="0"/>
              <a:t> </a:t>
            </a:r>
            <a:r>
              <a:rPr lang="en-US" sz="2400" dirty="0" smtClean="0"/>
              <a:t>the </a:t>
            </a:r>
            <a:r>
              <a:rPr lang="en-US" sz="2400" dirty="0"/>
              <a:t>VBE menu, and the new module will appear. </a:t>
            </a:r>
            <a:endParaRPr lang="tr-TR" sz="2400" dirty="0" smtClean="0"/>
          </a:p>
          <a:p>
            <a:pPr algn="just"/>
            <a:r>
              <a:rPr lang="en-US" sz="2400" dirty="0" smtClean="0"/>
              <a:t>Note </a:t>
            </a:r>
            <a:r>
              <a:rPr lang="en-US" sz="2400" dirty="0"/>
              <a:t>that this contains only a general </a:t>
            </a:r>
            <a:r>
              <a:rPr lang="en-US" sz="2400" dirty="0" smtClean="0"/>
              <a:t>area</a:t>
            </a:r>
            <a:r>
              <a:rPr lang="tr-TR" sz="2400" dirty="0" smtClean="0"/>
              <a:t> </a:t>
            </a:r>
            <a:r>
              <a:rPr lang="en-US" sz="2400" dirty="0" smtClean="0"/>
              <a:t>initially</a:t>
            </a:r>
            <a:r>
              <a:rPr lang="en-US" sz="2400" dirty="0"/>
              <a:t>. </a:t>
            </a:r>
            <a:endParaRPr lang="tr-TR" sz="2400" dirty="0" smtClean="0"/>
          </a:p>
          <a:p>
            <a:pPr algn="just"/>
            <a:r>
              <a:rPr lang="en-US" sz="2400" dirty="0" smtClean="0"/>
              <a:t>There </a:t>
            </a:r>
            <a:r>
              <a:rPr lang="en-US" sz="2400" dirty="0"/>
              <a:t>are no events on it, as </a:t>
            </a:r>
            <a:r>
              <a:rPr lang="en-US" sz="2400" b="1" dirty="0">
                <a:solidFill>
                  <a:srgbClr val="FFC000"/>
                </a:solidFill>
              </a:rPr>
              <a:t>there were on the workbook and worksheet code sheets</a:t>
            </a:r>
            <a:r>
              <a:rPr lang="en-US" sz="2400" dirty="0" smtClean="0"/>
              <a:t>.</a:t>
            </a:r>
            <a:endParaRPr lang="tr-TR" sz="2400" dirty="0" smtClean="0"/>
          </a:p>
          <a:p>
            <a:pPr algn="just"/>
            <a:r>
              <a:rPr lang="en-US" sz="2400" dirty="0"/>
              <a:t>You can enter subroutines or functions here and make them public or private.</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5</a:t>
            </a:fld>
            <a:endParaRPr lang="en-US"/>
          </a:p>
        </p:txBody>
      </p:sp>
    </p:spTree>
    <p:extLst>
      <p:ext uri="{BB962C8B-B14F-4D97-AF65-F5344CB8AC3E}">
        <p14:creationId xmlns:p14="http://schemas.microsoft.com/office/powerpoint/2010/main" val="185625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a:bodyPr>
          <a:lstStyle/>
          <a:p>
            <a:pPr algn="just"/>
            <a:r>
              <a:rPr lang="en-US" sz="2400" dirty="0"/>
              <a:t>If the code is private, it can only be used in the </a:t>
            </a:r>
            <a:r>
              <a:rPr lang="en-US" sz="2400" dirty="0" smtClean="0"/>
              <a:t>current</a:t>
            </a:r>
            <a:r>
              <a:rPr lang="tr-TR" sz="2400" dirty="0" smtClean="0"/>
              <a:t> </a:t>
            </a:r>
            <a:r>
              <a:rPr lang="en-US" sz="2400" dirty="0" smtClean="0"/>
              <a:t>workbook </a:t>
            </a:r>
            <a:r>
              <a:rPr lang="en-US" sz="2400" dirty="0"/>
              <a:t>where it resides. </a:t>
            </a:r>
            <a:endParaRPr lang="tr-TR" sz="2400" dirty="0" smtClean="0"/>
          </a:p>
          <a:p>
            <a:pPr algn="just"/>
            <a:r>
              <a:rPr lang="en-US" sz="2400" dirty="0" smtClean="0"/>
              <a:t>If </a:t>
            </a:r>
            <a:r>
              <a:rPr lang="en-US" sz="2400" dirty="0"/>
              <a:t>it is public, it can be used by any other procedure in any </a:t>
            </a:r>
            <a:r>
              <a:rPr lang="en-US" sz="2400" dirty="0" smtClean="0"/>
              <a:t>other</a:t>
            </a:r>
            <a:r>
              <a:rPr lang="tr-TR" sz="2400" dirty="0" smtClean="0"/>
              <a:t> </a:t>
            </a:r>
            <a:r>
              <a:rPr lang="en-US" sz="2400" dirty="0" smtClean="0"/>
              <a:t>module </a:t>
            </a:r>
            <a:r>
              <a:rPr lang="en-US" sz="2400" dirty="0"/>
              <a:t>in the workbook. </a:t>
            </a:r>
            <a:endParaRPr lang="tr-TR" sz="2400" dirty="0" smtClean="0"/>
          </a:p>
          <a:p>
            <a:pPr algn="just"/>
            <a:r>
              <a:rPr lang="en-US" sz="2400" dirty="0" smtClean="0"/>
              <a:t>If </a:t>
            </a:r>
            <a:r>
              <a:rPr lang="en-US" sz="2400" dirty="0"/>
              <a:t>you have a subroutine that you do not want to be used </a:t>
            </a:r>
            <a:r>
              <a:rPr lang="en-US" sz="2400" dirty="0" smtClean="0"/>
              <a:t>elsewhere</a:t>
            </a:r>
            <a:r>
              <a:rPr lang="tr-TR" sz="2400" dirty="0" smtClean="0"/>
              <a:t> </a:t>
            </a:r>
            <a:r>
              <a:rPr lang="en-US" sz="2400" dirty="0" smtClean="0"/>
              <a:t>in </a:t>
            </a:r>
            <a:r>
              <a:rPr lang="en-US" sz="2400" dirty="0"/>
              <a:t>the code, make the subroutine private. </a:t>
            </a:r>
            <a:endParaRPr lang="tr-TR" sz="2400" dirty="0" smtClean="0"/>
          </a:p>
          <a:p>
            <a:pPr algn="just"/>
            <a:r>
              <a:rPr lang="en-US" sz="2400" b="1" dirty="0" smtClean="0">
                <a:solidFill>
                  <a:srgbClr val="FFC000"/>
                </a:solidFill>
              </a:rPr>
              <a:t>The </a:t>
            </a:r>
            <a:r>
              <a:rPr lang="en-US" sz="2400" b="1" dirty="0">
                <a:solidFill>
                  <a:srgbClr val="FFC000"/>
                </a:solidFill>
              </a:rPr>
              <a:t>default is always public</a:t>
            </a:r>
            <a:r>
              <a:rPr lang="en-US" sz="2400" dirty="0"/>
              <a:t>.</a:t>
            </a:r>
            <a:endParaRPr lang="tr-TR" sz="24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6</a:t>
            </a:fld>
            <a:endParaRPr lang="en-US"/>
          </a:p>
        </p:txBody>
      </p:sp>
    </p:spTree>
    <p:extLst>
      <p:ext uri="{BB962C8B-B14F-4D97-AF65-F5344CB8AC3E}">
        <p14:creationId xmlns:p14="http://schemas.microsoft.com/office/powerpoint/2010/main" val="202528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a:bodyPr>
          <a:lstStyle/>
          <a:p>
            <a:pPr algn="just"/>
            <a:r>
              <a:rPr lang="en-US" sz="3500" b="1" dirty="0" smtClean="0">
                <a:solidFill>
                  <a:srgbClr val="FFC000"/>
                </a:solidFill>
              </a:rPr>
              <a:t>Subroutines</a:t>
            </a:r>
            <a:endParaRPr lang="tr-TR" sz="3500" b="1" dirty="0" smtClean="0">
              <a:solidFill>
                <a:srgbClr val="FFC000"/>
              </a:solidFill>
            </a:endParaRPr>
          </a:p>
          <a:p>
            <a:pPr algn="just"/>
            <a:r>
              <a:rPr lang="en-US" sz="2400" dirty="0" smtClean="0"/>
              <a:t>A </a:t>
            </a:r>
            <a:r>
              <a:rPr lang="en-US" sz="2400" dirty="0"/>
              <a:t>subroutine is a piece of code that performs a set of actions or calculations or </a:t>
            </a:r>
            <a:r>
              <a:rPr lang="en-US" sz="2400" dirty="0" smtClean="0"/>
              <a:t>a</a:t>
            </a:r>
            <a:r>
              <a:rPr lang="tr-TR" sz="2400" dirty="0" smtClean="0"/>
              <a:t> </a:t>
            </a:r>
            <a:r>
              <a:rPr lang="en-US" sz="2400" dirty="0" smtClean="0"/>
              <a:t>combination </a:t>
            </a:r>
            <a:r>
              <a:rPr lang="en-US" sz="2400" dirty="0"/>
              <a:t>of the two. </a:t>
            </a:r>
            <a:endParaRPr lang="tr-TR" sz="2400" dirty="0" smtClean="0"/>
          </a:p>
          <a:p>
            <a:pPr algn="just"/>
            <a:r>
              <a:rPr lang="en-US" sz="2400" dirty="0" smtClean="0"/>
              <a:t>It </a:t>
            </a:r>
            <a:r>
              <a:rPr lang="en-US" sz="2400" dirty="0"/>
              <a:t>can form a “building block” within a program and may </a:t>
            </a:r>
            <a:r>
              <a:rPr lang="en-US" sz="2400" dirty="0" smtClean="0"/>
              <a:t>sometimes</a:t>
            </a:r>
            <a:r>
              <a:rPr lang="tr-TR" sz="2400" dirty="0" smtClean="0"/>
              <a:t> </a:t>
            </a:r>
            <a:r>
              <a:rPr lang="en-US" sz="2400" dirty="0" smtClean="0"/>
              <a:t>need </a:t>
            </a:r>
            <a:r>
              <a:rPr lang="en-US" sz="2400" dirty="0"/>
              <a:t>to be repeated. </a:t>
            </a:r>
            <a:endParaRPr lang="tr-TR" sz="2400" dirty="0" smtClean="0"/>
          </a:p>
          <a:p>
            <a:pPr algn="just"/>
            <a:r>
              <a:rPr lang="en-US" sz="2400" dirty="0" smtClean="0"/>
              <a:t>The </a:t>
            </a:r>
            <a:r>
              <a:rPr lang="en-US" sz="2400" dirty="0"/>
              <a:t>programmer </a:t>
            </a:r>
            <a:r>
              <a:rPr lang="tr-TR" sz="2400" dirty="0" smtClean="0"/>
              <a:t>may </a:t>
            </a:r>
            <a:r>
              <a:rPr lang="en-US" sz="2400" dirty="0" smtClean="0"/>
              <a:t>write </a:t>
            </a:r>
            <a:r>
              <a:rPr lang="en-US" sz="2400" dirty="0"/>
              <a:t>a subroutine only once, and it can be called from anywhere within the program as </a:t>
            </a:r>
            <a:r>
              <a:rPr lang="en-US" sz="2400" dirty="0" smtClean="0"/>
              <a:t>many</a:t>
            </a:r>
            <a:r>
              <a:rPr lang="tr-TR" sz="2400" dirty="0" smtClean="0"/>
              <a:t> </a:t>
            </a:r>
            <a:r>
              <a:rPr lang="en-US" sz="2400" dirty="0" smtClean="0"/>
              <a:t>times </a:t>
            </a:r>
            <a:r>
              <a:rPr lang="en-US" sz="2400" dirty="0"/>
              <a:t>as needed. </a:t>
            </a:r>
            <a:endParaRPr lang="tr-TR" sz="2400" dirty="0" smtClean="0"/>
          </a:p>
          <a:p>
            <a:pPr algn="just"/>
            <a:r>
              <a:rPr lang="en-US" sz="2400" dirty="0" smtClean="0"/>
              <a:t>However</a:t>
            </a:r>
            <a:r>
              <a:rPr lang="en-US" sz="2400" dirty="0"/>
              <a:t>, </a:t>
            </a:r>
            <a:r>
              <a:rPr lang="en-US" sz="2400" b="1" dirty="0">
                <a:solidFill>
                  <a:srgbClr val="FFC000"/>
                </a:solidFill>
              </a:rPr>
              <a:t>it does not directly return a </a:t>
            </a:r>
            <a:r>
              <a:rPr lang="en-US" sz="2400" b="1" dirty="0" smtClean="0">
                <a:solidFill>
                  <a:srgbClr val="FFC000"/>
                </a:solidFill>
              </a:rPr>
              <a:t>value</a:t>
            </a:r>
            <a:r>
              <a:rPr lang="tr-TR" sz="2400" dirty="0" smtClean="0"/>
              <a:t>.</a:t>
            </a:r>
          </a:p>
        </p:txBody>
      </p:sp>
      <p:sp>
        <p:nvSpPr>
          <p:cNvPr id="4" name="Slide Number Placeholder 3"/>
          <p:cNvSpPr>
            <a:spLocks noGrp="1"/>
          </p:cNvSpPr>
          <p:nvPr>
            <p:ph type="sldNum" sz="quarter" idx="12"/>
          </p:nvPr>
        </p:nvSpPr>
        <p:spPr/>
        <p:txBody>
          <a:bodyPr/>
          <a:lstStyle/>
          <a:p>
            <a:fld id="{1B1CA8CE-D262-4C50-ABD3-38CD6CBDFD78}" type="slidenum">
              <a:rPr lang="en-US" smtClean="0"/>
              <a:t>7</a:t>
            </a:fld>
            <a:endParaRPr lang="en-US"/>
          </a:p>
        </p:txBody>
      </p:sp>
    </p:spTree>
    <p:extLst>
      <p:ext uri="{BB962C8B-B14F-4D97-AF65-F5344CB8AC3E}">
        <p14:creationId xmlns:p14="http://schemas.microsoft.com/office/powerpoint/2010/main" val="256671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3500" b="1" dirty="0" smtClean="0">
                <a:solidFill>
                  <a:srgbClr val="FFC000"/>
                </a:solidFill>
              </a:rPr>
              <a:t>Subroutines</a:t>
            </a:r>
            <a:endParaRPr lang="tr-TR" sz="3500" b="1" dirty="0" smtClean="0">
              <a:solidFill>
                <a:srgbClr val="FFC000"/>
              </a:solidFill>
            </a:endParaRPr>
          </a:p>
          <a:p>
            <a:pPr algn="just"/>
            <a:r>
              <a:rPr lang="en-US" sz="2400" dirty="0"/>
              <a:t>It </a:t>
            </a:r>
            <a:r>
              <a:rPr lang="en-US" sz="2400" dirty="0" smtClean="0"/>
              <a:t>is</a:t>
            </a:r>
            <a:r>
              <a:rPr lang="tr-TR" sz="2400" dirty="0" smtClean="0"/>
              <a:t> </a:t>
            </a:r>
            <a:r>
              <a:rPr lang="en-US" sz="2400" dirty="0" smtClean="0"/>
              <a:t>called </a:t>
            </a:r>
            <a:r>
              <a:rPr lang="en-US" sz="2400" dirty="0"/>
              <a:t>by inserting a </a:t>
            </a:r>
            <a:r>
              <a:rPr lang="en-US" sz="2400" dirty="0">
                <a:solidFill>
                  <a:srgbClr val="FFC000"/>
                </a:solidFill>
              </a:rPr>
              <a:t>Call</a:t>
            </a:r>
            <a:r>
              <a:rPr lang="en-US" sz="2400" dirty="0"/>
              <a:t> instruction into the code, as shown here:</a:t>
            </a:r>
          </a:p>
          <a:p>
            <a:pPr marL="1257300" lvl="3" indent="0" algn="just">
              <a:buNone/>
            </a:pPr>
            <a:r>
              <a:rPr lang="en-US" sz="1800" dirty="0" smtClean="0"/>
              <a:t>Sub </a:t>
            </a:r>
            <a:r>
              <a:rPr lang="en-US" sz="1800" dirty="0"/>
              <a:t>Main()</a:t>
            </a:r>
          </a:p>
          <a:p>
            <a:pPr marL="1257300" lvl="3" indent="0" algn="just">
              <a:buNone/>
            </a:pPr>
            <a:r>
              <a:rPr lang="tr-TR" sz="1800" dirty="0" smtClean="0"/>
              <a:t>		</a:t>
            </a:r>
            <a:r>
              <a:rPr lang="en-US" sz="1800" dirty="0" smtClean="0">
                <a:solidFill>
                  <a:srgbClr val="FFC000"/>
                </a:solidFill>
              </a:rPr>
              <a:t>Call</a:t>
            </a:r>
            <a:r>
              <a:rPr lang="en-US" sz="1800" dirty="0" smtClean="0"/>
              <a:t> </a:t>
            </a:r>
            <a:r>
              <a:rPr lang="en-US" sz="1800" dirty="0" err="1"/>
              <a:t>MySub</a:t>
            </a:r>
            <a:r>
              <a:rPr lang="en-US" sz="1800" dirty="0"/>
              <a:t> 'Calls another macro/procedure called </a:t>
            </a:r>
            <a:r>
              <a:rPr lang="en-US" sz="1800" dirty="0" err="1"/>
              <a:t>MySub</a:t>
            </a:r>
            <a:endParaRPr lang="en-US" sz="1800" dirty="0"/>
          </a:p>
          <a:p>
            <a:pPr marL="1257300" lvl="3" indent="0" algn="just">
              <a:buNone/>
            </a:pPr>
            <a:r>
              <a:rPr lang="en-US" sz="1800" dirty="0"/>
              <a:t>End Sub</a:t>
            </a:r>
          </a:p>
          <a:p>
            <a:pPr algn="just"/>
            <a:r>
              <a:rPr lang="en-US" sz="2400" dirty="0"/>
              <a:t>You </a:t>
            </a:r>
            <a:r>
              <a:rPr lang="en-US" sz="2400" dirty="0">
                <a:solidFill>
                  <a:srgbClr val="FFC000"/>
                </a:solidFill>
              </a:rPr>
              <a:t>do</a:t>
            </a:r>
            <a:r>
              <a:rPr lang="en-US" sz="2400" dirty="0">
                <a:solidFill>
                  <a:srgbClr val="FF0000"/>
                </a:solidFill>
              </a:rPr>
              <a:t> </a:t>
            </a:r>
            <a:r>
              <a:rPr lang="en-US" sz="2400" dirty="0">
                <a:solidFill>
                  <a:srgbClr val="FFC000"/>
                </a:solidFill>
              </a:rPr>
              <a:t>not have to use </a:t>
            </a:r>
            <a:r>
              <a:rPr lang="en-US" sz="2400" dirty="0"/>
              <a:t>the word </a:t>
            </a:r>
            <a:r>
              <a:rPr lang="en-US" sz="2400" dirty="0">
                <a:solidFill>
                  <a:srgbClr val="FFC000"/>
                </a:solidFill>
              </a:rPr>
              <a:t>Call</a:t>
            </a:r>
            <a:r>
              <a:rPr lang="en-US" sz="2400" dirty="0"/>
              <a:t> to use the subroutine </a:t>
            </a:r>
            <a:r>
              <a:rPr lang="en-US" sz="2400" dirty="0" err="1"/>
              <a:t>MySub</a:t>
            </a:r>
            <a:r>
              <a:rPr lang="en-US" sz="2400" dirty="0"/>
              <a:t>. The following </a:t>
            </a:r>
            <a:r>
              <a:rPr lang="en-US" sz="2400" dirty="0" smtClean="0"/>
              <a:t>example</a:t>
            </a:r>
            <a:r>
              <a:rPr lang="tr-TR" sz="2400" dirty="0" smtClean="0"/>
              <a:t> </a:t>
            </a:r>
            <a:r>
              <a:rPr lang="en-US" sz="2400" dirty="0" smtClean="0"/>
              <a:t>also </a:t>
            </a:r>
            <a:r>
              <a:rPr lang="en-US" sz="2400" dirty="0"/>
              <a:t>works:</a:t>
            </a:r>
          </a:p>
          <a:p>
            <a:pPr marL="1257300" lvl="3" indent="0" algn="just">
              <a:buNone/>
            </a:pPr>
            <a:r>
              <a:rPr lang="en-US" sz="1800" dirty="0" smtClean="0"/>
              <a:t>Sub </a:t>
            </a:r>
            <a:r>
              <a:rPr lang="en-US" sz="1800" dirty="0"/>
              <a:t>Main()</a:t>
            </a:r>
          </a:p>
          <a:p>
            <a:pPr marL="1257300" lvl="3" indent="0" algn="just">
              <a:buNone/>
            </a:pPr>
            <a:r>
              <a:rPr lang="tr-TR" sz="1800" dirty="0" smtClean="0"/>
              <a:t>		</a:t>
            </a:r>
            <a:r>
              <a:rPr lang="en-US" sz="1800" dirty="0" err="1" smtClean="0"/>
              <a:t>MySub</a:t>
            </a:r>
            <a:r>
              <a:rPr lang="en-US" sz="1800" dirty="0" smtClean="0"/>
              <a:t> </a:t>
            </a:r>
            <a:r>
              <a:rPr lang="en-US" sz="1800" dirty="0"/>
              <a:t>'Calls another macro/procedure called </a:t>
            </a:r>
            <a:r>
              <a:rPr lang="en-US" sz="1800" dirty="0" err="1"/>
              <a:t>MySub</a:t>
            </a:r>
            <a:endParaRPr lang="en-US" sz="1800" dirty="0"/>
          </a:p>
          <a:p>
            <a:pPr marL="1257300" lvl="3" indent="0" algn="just">
              <a:buNone/>
            </a:pPr>
            <a:r>
              <a:rPr lang="en-US" sz="1800" dirty="0"/>
              <a:t>End Sub</a:t>
            </a: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8</a:t>
            </a:fld>
            <a:endParaRPr lang="en-US"/>
          </a:p>
        </p:txBody>
      </p:sp>
    </p:spTree>
    <p:extLst>
      <p:ext uri="{BB962C8B-B14F-4D97-AF65-F5344CB8AC3E}">
        <p14:creationId xmlns:p14="http://schemas.microsoft.com/office/powerpoint/2010/main" val="41966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Modules</a:t>
            </a:r>
            <a:endParaRPr lang="en-US" dirty="0"/>
          </a:p>
        </p:txBody>
      </p:sp>
      <p:sp>
        <p:nvSpPr>
          <p:cNvPr id="3" name="Content Placeholder 2"/>
          <p:cNvSpPr>
            <a:spLocks noGrp="1"/>
          </p:cNvSpPr>
          <p:nvPr>
            <p:ph idx="1"/>
          </p:nvPr>
        </p:nvSpPr>
        <p:spPr/>
        <p:txBody>
          <a:bodyPr>
            <a:normAutofit/>
          </a:bodyPr>
          <a:lstStyle/>
          <a:p>
            <a:pPr algn="just"/>
            <a:r>
              <a:rPr lang="tr-TR" sz="3500" b="1" dirty="0" smtClean="0">
                <a:solidFill>
                  <a:srgbClr val="FF0000"/>
                </a:solidFill>
              </a:rPr>
              <a:t>Function</a:t>
            </a:r>
            <a:r>
              <a:rPr lang="en-US" sz="3500" b="1" dirty="0" smtClean="0">
                <a:solidFill>
                  <a:srgbClr val="FF0000"/>
                </a:solidFill>
              </a:rPr>
              <a:t>s</a:t>
            </a:r>
            <a:endParaRPr lang="tr-TR" sz="3500" b="1" dirty="0" smtClean="0">
              <a:solidFill>
                <a:srgbClr val="FF0000"/>
              </a:solidFill>
            </a:endParaRPr>
          </a:p>
          <a:p>
            <a:pPr algn="just"/>
            <a:r>
              <a:rPr lang="en-US" sz="2400" dirty="0"/>
              <a:t>A function is exactly like a subroutine except that it returns a value. </a:t>
            </a:r>
            <a:endParaRPr lang="tr-TR" sz="2400" dirty="0" smtClean="0"/>
          </a:p>
          <a:p>
            <a:pPr algn="just"/>
            <a:r>
              <a:rPr lang="en-US" sz="2400" dirty="0" smtClean="0"/>
              <a:t>Functions </a:t>
            </a:r>
            <a:r>
              <a:rPr lang="en-US" sz="2400" dirty="0"/>
              <a:t>start </a:t>
            </a:r>
            <a:r>
              <a:rPr lang="en-US" sz="2400" dirty="0" smtClean="0"/>
              <a:t>with</a:t>
            </a:r>
            <a:r>
              <a:rPr lang="tr-TR" sz="2400" dirty="0" smtClean="0"/>
              <a:t> </a:t>
            </a:r>
            <a:r>
              <a:rPr lang="en-US" sz="2400" dirty="0" smtClean="0">
                <a:solidFill>
                  <a:srgbClr val="FFC000"/>
                </a:solidFill>
              </a:rPr>
              <a:t>Function</a:t>
            </a:r>
            <a:r>
              <a:rPr lang="en-US" sz="2400" dirty="0" smtClean="0"/>
              <a:t> </a:t>
            </a:r>
            <a:r>
              <a:rPr lang="en-US" sz="2400" dirty="0"/>
              <a:t>(instead of </a:t>
            </a:r>
            <a:r>
              <a:rPr lang="en-US" sz="2400" dirty="0">
                <a:solidFill>
                  <a:srgbClr val="FFC000"/>
                </a:solidFill>
              </a:rPr>
              <a:t>Sub</a:t>
            </a:r>
            <a:r>
              <a:rPr lang="en-US" sz="2400" dirty="0"/>
              <a:t>) and end with </a:t>
            </a:r>
            <a:r>
              <a:rPr lang="en-US" sz="2400" dirty="0">
                <a:solidFill>
                  <a:srgbClr val="FFC000"/>
                </a:solidFill>
              </a:rPr>
              <a:t>End Function </a:t>
            </a:r>
            <a:r>
              <a:rPr lang="en-US" sz="2400" dirty="0"/>
              <a:t>(instead of </a:t>
            </a:r>
            <a:r>
              <a:rPr lang="en-US" sz="2400" dirty="0">
                <a:solidFill>
                  <a:srgbClr val="FFC000"/>
                </a:solidFill>
              </a:rPr>
              <a:t>End Sub</a:t>
            </a:r>
            <a:r>
              <a:rPr lang="en-US" sz="2400" dirty="0" smtClean="0"/>
              <a:t>).</a:t>
            </a:r>
            <a:endParaRPr lang="tr-TR" sz="2400" dirty="0" smtClean="0"/>
          </a:p>
          <a:p>
            <a:pPr algn="just"/>
            <a:r>
              <a:rPr lang="tr-TR" sz="1800" dirty="0" smtClean="0"/>
              <a:t>A </a:t>
            </a:r>
            <a:r>
              <a:rPr lang="en-US" sz="1800" dirty="0"/>
              <a:t>functions </a:t>
            </a:r>
            <a:r>
              <a:rPr lang="en-US" sz="2400" dirty="0"/>
              <a:t>should</a:t>
            </a:r>
            <a:r>
              <a:rPr lang="en-US" sz="1800" dirty="0"/>
              <a:t> be called by using a variable, </a:t>
            </a:r>
            <a:r>
              <a:rPr lang="en-US" sz="1800" dirty="0" smtClean="0"/>
              <a:t>to </a:t>
            </a:r>
            <a:r>
              <a:rPr lang="en-US" sz="1800" dirty="0"/>
              <a:t>accept the return value:</a:t>
            </a:r>
          </a:p>
          <a:p>
            <a:pPr marL="0" indent="0" algn="just">
              <a:buNone/>
            </a:pPr>
            <a:r>
              <a:rPr lang="tr-TR" sz="1800" dirty="0" smtClean="0"/>
              <a:t>		</a:t>
            </a:r>
            <a:r>
              <a:rPr lang="en-US" sz="1800" dirty="0" smtClean="0"/>
              <a:t>x=Now()</a:t>
            </a:r>
            <a:endParaRPr lang="tr-TR" sz="1800" dirty="0" smtClean="0"/>
          </a:p>
          <a:p>
            <a:pPr marL="0" indent="0" algn="just">
              <a:buNone/>
            </a:pPr>
            <a:endParaRPr lang="tr-TR" sz="1800" dirty="0" smtClean="0"/>
          </a:p>
        </p:txBody>
      </p:sp>
      <p:sp>
        <p:nvSpPr>
          <p:cNvPr id="4" name="Slide Number Placeholder 3"/>
          <p:cNvSpPr>
            <a:spLocks noGrp="1"/>
          </p:cNvSpPr>
          <p:nvPr>
            <p:ph type="sldNum" sz="quarter" idx="12"/>
          </p:nvPr>
        </p:nvSpPr>
        <p:spPr/>
        <p:txBody>
          <a:bodyPr/>
          <a:lstStyle/>
          <a:p>
            <a:fld id="{1B1CA8CE-D262-4C50-ABD3-38CD6CBDFD78}" type="slidenum">
              <a:rPr lang="en-US" smtClean="0"/>
              <a:t>9</a:t>
            </a:fld>
            <a:endParaRPr lang="en-US"/>
          </a:p>
        </p:txBody>
      </p:sp>
    </p:spTree>
    <p:extLst>
      <p:ext uri="{BB962C8B-B14F-4D97-AF65-F5344CB8AC3E}">
        <p14:creationId xmlns:p14="http://schemas.microsoft.com/office/powerpoint/2010/main" val="162792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AFFF88C0C3C040A643270900DB52D2" ma:contentTypeVersion="" ma:contentTypeDescription="Create a new document." ma:contentTypeScope="" ma:versionID="d36fd9ffc10906b9d6428990ad500d84">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FB7F55-EE37-4FAA-AE01-4C399722A667}"/>
</file>

<file path=customXml/itemProps2.xml><?xml version="1.0" encoding="utf-8"?>
<ds:datastoreItem xmlns:ds="http://schemas.openxmlformats.org/officeDocument/2006/customXml" ds:itemID="{689F2A1C-C664-4AFB-86BC-FD050D8B956C}"/>
</file>

<file path=customXml/itemProps3.xml><?xml version="1.0" encoding="utf-8"?>
<ds:datastoreItem xmlns:ds="http://schemas.openxmlformats.org/officeDocument/2006/customXml" ds:itemID="{1676CCF4-3D2A-43D8-A221-2FECAAC4A7EA}"/>
</file>

<file path=docProps/app.xml><?xml version="1.0" encoding="utf-8"?>
<Properties xmlns="http://schemas.openxmlformats.org/officeDocument/2006/extended-properties" xmlns:vt="http://schemas.openxmlformats.org/officeDocument/2006/docPropsVTypes">
  <Template>Ion</Template>
  <TotalTime>3635</TotalTime>
  <Words>2078</Words>
  <Application>Microsoft Office PowerPoint</Application>
  <PresentationFormat>Widescreen</PresentationFormat>
  <Paragraphs>180</Paragraphs>
  <Slides>26</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Aharoni</vt:lpstr>
      <vt:lpstr>Arial</vt:lpstr>
      <vt:lpstr>Arial Black</vt:lpstr>
      <vt:lpstr>Calibri</vt:lpstr>
      <vt:lpstr>Century Gothic</vt:lpstr>
      <vt:lpstr>Wingdings 3</vt:lpstr>
      <vt:lpstr>Ion</vt:lpstr>
      <vt:lpstr>ITEC397  Macro Coding</vt:lpstr>
      <vt:lpstr>Modules</vt:lpstr>
      <vt:lpstr>Modules</vt:lpstr>
      <vt:lpstr>Modules</vt:lpstr>
      <vt:lpstr>Modules</vt:lpstr>
      <vt:lpstr>Modules</vt:lpstr>
      <vt:lpstr>Modules</vt:lpstr>
      <vt:lpstr>Modules</vt:lpstr>
      <vt:lpstr>Modules</vt:lpstr>
      <vt:lpstr>Modules</vt:lpstr>
      <vt:lpstr>Writing a Simple Subroutine</vt:lpstr>
      <vt:lpstr>Writing a Simple Subroutine</vt:lpstr>
      <vt:lpstr>Writing a Simple Subroutine</vt:lpstr>
      <vt:lpstr>Writing a Simple Subroutine</vt:lpstr>
      <vt:lpstr>Writing a Simple Subroutine</vt:lpstr>
      <vt:lpstr>Writing a Simple Subroutine</vt:lpstr>
      <vt:lpstr>Writing a Simple Function</vt:lpstr>
      <vt:lpstr>Writing a Simple Function</vt:lpstr>
      <vt:lpstr>Writing a Simple Function</vt:lpstr>
      <vt:lpstr>Writing a Simple Function</vt:lpstr>
      <vt:lpstr>Public and Private Functions and Subroutines</vt:lpstr>
      <vt:lpstr>Public and Private Functions and Subroutines</vt:lpstr>
      <vt:lpstr>Argument Data Types</vt:lpstr>
      <vt:lpstr>Argument Data Types</vt:lpstr>
      <vt:lpstr>Argument Data Types</vt:lpstr>
      <vt:lpstr>Argument Data Types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ITEC397 – Macro Coding</dc:title>
  <dc:creator>Cem yAĞLI</dc:creator>
  <cp:lastModifiedBy>Cem YAGLI</cp:lastModifiedBy>
  <cp:revision>187</cp:revision>
  <dcterms:created xsi:type="dcterms:W3CDTF">2019-09-17T13:50:22Z</dcterms:created>
  <dcterms:modified xsi:type="dcterms:W3CDTF">2020-03-10T10:25:51Z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0x01010093AFFF88C0C3C040A643270900DB52D2</vt:lpwstr>
  </property>
</Properties>
</file>