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9F23-49EB-4404-A939-DDFABC20482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D490-21CB-43D2-BD43-56C7779C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D490-21CB-43D2-BD43-56C7779CD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5AA-E422-4799-9EED-D0CEB598256D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15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07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1689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23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96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5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8DB-6089-4F4C-93A2-C8C97ECEF707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AA11-C7CB-42CA-9C98-9E2C91D58EE8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8E81-3017-40F5-8E1F-5BA608DCC978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5C46-76BD-42DA-A5C2-F1A9289DB966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A5EA-79D3-47BA-8F98-314D59F49A26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9E47-BDE5-4154-918B-2A0116E8D412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3AEA-C65F-4103-A1CD-6327AF0EC4E7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B3F-C6AA-4250-A0A0-622B804F1381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A693-A75A-4026-94A7-A2C31C1D1895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E765-CDB5-4051-8322-5DB62B52B96D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0761DE-2C3F-46B7-9DB8-99C8E898CEAD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5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13000" y="424296"/>
            <a:ext cx="7340600" cy="5945909"/>
          </a:xfrm>
          <a:prstGeom prst="triangl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703" y="424296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ITEC397 </a:t>
            </a:r>
            <a:b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Macro Coding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03" y="4765589"/>
            <a:ext cx="9144000" cy="1655762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04 –decısıons and loopıng</a:t>
            </a: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Without looping facilities, programs would be extremely tedious and difficult to maintain.</a:t>
            </a:r>
          </a:p>
          <a:p>
            <a:pPr algn="just"/>
            <a:r>
              <a:rPr lang="en-US" sz="2400" dirty="0"/>
              <a:t>Looping allows a block of code to be repeated until a condition or a specified value is met</a:t>
            </a:r>
            <a:r>
              <a:rPr lang="en-US" sz="2400" dirty="0" smtClean="0"/>
              <a:t>.</a:t>
            </a:r>
          </a:p>
          <a:p>
            <a:pPr marL="800100" lvl="2" indent="0" algn="just">
              <a:buNone/>
            </a:pPr>
            <a:r>
              <a:rPr lang="en-US" dirty="0" err="1"/>
              <a:t>MsgBox</a:t>
            </a:r>
            <a:r>
              <a:rPr lang="en-US" dirty="0"/>
              <a:t> "1"</a:t>
            </a:r>
          </a:p>
          <a:p>
            <a:pPr marL="800100" lvl="2" indent="0" algn="just">
              <a:buNone/>
            </a:pPr>
            <a:r>
              <a:rPr lang="en-US" dirty="0" err="1"/>
              <a:t>MsgBox</a:t>
            </a:r>
            <a:r>
              <a:rPr lang="en-US" dirty="0"/>
              <a:t> "2"</a:t>
            </a:r>
          </a:p>
          <a:p>
            <a:pPr marL="800100" lvl="2" indent="0" algn="just">
              <a:buNone/>
            </a:pPr>
            <a:r>
              <a:rPr lang="en-US" dirty="0" err="1"/>
              <a:t>Msgbox</a:t>
            </a:r>
            <a:r>
              <a:rPr lang="en-US" dirty="0"/>
              <a:t> "3"</a:t>
            </a:r>
          </a:p>
          <a:p>
            <a:pPr marL="800100" lvl="2" indent="0" algn="just">
              <a:buNone/>
            </a:pPr>
            <a:r>
              <a:rPr lang="en-US" dirty="0" err="1"/>
              <a:t>Msgbox</a:t>
            </a:r>
            <a:r>
              <a:rPr lang="en-US" dirty="0"/>
              <a:t> "4"</a:t>
            </a:r>
          </a:p>
          <a:p>
            <a:pPr marL="800100" lvl="2" indent="0" algn="just">
              <a:buNone/>
            </a:pPr>
            <a:r>
              <a:rPr lang="en-US" dirty="0" err="1"/>
              <a:t>MsgBox</a:t>
            </a:r>
            <a:r>
              <a:rPr lang="en-US" dirty="0"/>
              <a:t> "5"</a:t>
            </a:r>
          </a:p>
          <a:p>
            <a:pPr algn="just"/>
            <a:r>
              <a:rPr lang="en-US" dirty="0"/>
              <a:t>This would work, but it is very inefficient and does not make use of the functionality of VBA.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0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</a:rPr>
              <a:t>For..Next</a:t>
            </a:r>
            <a:r>
              <a:rPr lang="en-US" sz="2800" b="1" dirty="0">
                <a:solidFill>
                  <a:srgbClr val="FFC000"/>
                </a:solidFill>
              </a:rPr>
              <a:t> Loops</a:t>
            </a:r>
          </a:p>
          <a:p>
            <a:pPr algn="just"/>
            <a:r>
              <a:rPr lang="en-US" sz="2400" dirty="0"/>
              <a:t>This code can be reduced and made easier to maintain by using the </a:t>
            </a:r>
            <a:r>
              <a:rPr lang="en-US" sz="2400" dirty="0" err="1"/>
              <a:t>For..Next</a:t>
            </a:r>
            <a:r>
              <a:rPr lang="en-US" sz="2400" dirty="0"/>
              <a:t> </a:t>
            </a:r>
            <a:r>
              <a:rPr lang="en-US" sz="2400" dirty="0" smtClean="0"/>
              <a:t>looping statement </a:t>
            </a:r>
            <a:r>
              <a:rPr lang="en-US" sz="2400" dirty="0"/>
              <a:t>as follows: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For </a:t>
            </a:r>
            <a:r>
              <a:rPr lang="en-US" sz="2000" i="1" dirty="0"/>
              <a:t>n = 1 to 5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      </a:t>
            </a:r>
            <a:r>
              <a:rPr lang="en-US" sz="2000" i="1" dirty="0" err="1" smtClean="0"/>
              <a:t>MsgBox</a:t>
            </a:r>
            <a:r>
              <a:rPr lang="en-US" sz="2000" i="1" dirty="0" smtClean="0"/>
              <a:t> </a:t>
            </a:r>
            <a:r>
              <a:rPr lang="en-US" sz="2000" i="1" dirty="0"/>
              <a:t>n</a:t>
            </a:r>
          </a:p>
          <a:p>
            <a:pPr marL="800100" lvl="2" indent="0" algn="just">
              <a:buNone/>
            </a:pPr>
            <a:r>
              <a:rPr lang="en-US" sz="2000" i="1" dirty="0"/>
              <a:t>Next n</a:t>
            </a:r>
          </a:p>
          <a:p>
            <a:pPr algn="just"/>
            <a:r>
              <a:rPr lang="en-US" sz="2400" dirty="0"/>
              <a:t>The message box will appear five times showing the values of n from 1 to 5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b="1" i="1" dirty="0">
                <a:solidFill>
                  <a:srgbClr val="FFC000"/>
                </a:solidFill>
              </a:rPr>
              <a:t>Step</a:t>
            </a:r>
            <a:r>
              <a:rPr lang="en-US" dirty="0"/>
              <a:t> </a:t>
            </a:r>
            <a:r>
              <a:rPr lang="en-US" sz="2400" dirty="0"/>
              <a:t>gives extra functionality. </a:t>
            </a:r>
            <a:r>
              <a:rPr lang="en-US" sz="2400" dirty="0" smtClean="0"/>
              <a:t>Step </a:t>
            </a:r>
            <a:r>
              <a:rPr lang="en-US" sz="2400" dirty="0"/>
              <a:t>allows you to specify the size of the increment and also the direction by </a:t>
            </a:r>
            <a:r>
              <a:rPr lang="en-US" sz="2400" dirty="0" smtClean="0"/>
              <a:t>using the </a:t>
            </a:r>
            <a:r>
              <a:rPr lang="en-US" sz="2400" dirty="0"/>
              <a:t>following code:</a:t>
            </a:r>
          </a:p>
          <a:p>
            <a:pPr marL="800100" lvl="2" indent="0" algn="just">
              <a:buNone/>
            </a:pPr>
            <a:r>
              <a:rPr lang="en-US" sz="2100" dirty="0" smtClean="0"/>
              <a:t>For </a:t>
            </a:r>
            <a:r>
              <a:rPr lang="en-US" sz="2100" dirty="0"/>
              <a:t>n = 3 to 12 Step 3</a:t>
            </a:r>
          </a:p>
          <a:p>
            <a:pPr marL="800100" lvl="2" indent="0" algn="just">
              <a:buNone/>
            </a:pPr>
            <a:r>
              <a:rPr lang="en-US" sz="2100" dirty="0" smtClean="0"/>
              <a:t>        </a:t>
            </a:r>
            <a:r>
              <a:rPr lang="en-US" sz="2100" dirty="0" err="1" smtClean="0"/>
              <a:t>MsgBox</a:t>
            </a:r>
            <a:r>
              <a:rPr lang="en-US" sz="2100" dirty="0" smtClean="0"/>
              <a:t> </a:t>
            </a:r>
            <a:r>
              <a:rPr lang="en-US" sz="2100" dirty="0"/>
              <a:t>n</a:t>
            </a:r>
          </a:p>
          <a:p>
            <a:pPr marL="800100" lvl="2" indent="0" algn="just">
              <a:buNone/>
            </a:pPr>
            <a:r>
              <a:rPr lang="en-US" sz="2100" dirty="0"/>
              <a:t>Next </a:t>
            </a:r>
            <a:r>
              <a:rPr lang="en-US" sz="2100" dirty="0" smtClean="0"/>
              <a:t>n</a:t>
            </a:r>
          </a:p>
          <a:p>
            <a:pPr algn="just"/>
            <a:r>
              <a:rPr lang="en-US" sz="2500" dirty="0"/>
              <a:t>You will get the results 3, 6, 9, and 12, because it works in increments of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</a:rPr>
              <a:t>For..Next</a:t>
            </a:r>
            <a:r>
              <a:rPr lang="en-US" sz="2800" b="1" dirty="0">
                <a:solidFill>
                  <a:srgbClr val="FFC000"/>
                </a:solidFill>
              </a:rPr>
              <a:t> Loops</a:t>
            </a:r>
          </a:p>
          <a:p>
            <a:pPr algn="just"/>
            <a:r>
              <a:rPr lang="en-US" sz="2400" dirty="0"/>
              <a:t>To see how Step works backward, try this example:</a:t>
            </a:r>
          </a:p>
          <a:p>
            <a:pPr marL="800100" lvl="2" indent="0" algn="just">
              <a:buNone/>
            </a:pPr>
            <a:r>
              <a:rPr lang="en-US" sz="2000" dirty="0" smtClean="0"/>
              <a:t>For </a:t>
            </a:r>
            <a:r>
              <a:rPr lang="en-US" sz="2000" dirty="0"/>
              <a:t>n= 10 to 1 Step -1</a:t>
            </a:r>
          </a:p>
          <a:p>
            <a:pPr marL="800100" lvl="2" indent="0" algn="just"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MsgBox</a:t>
            </a:r>
            <a:r>
              <a:rPr lang="en-US" sz="2000" dirty="0" smtClean="0"/>
              <a:t> </a:t>
            </a:r>
            <a:r>
              <a:rPr lang="en-US" sz="2000" dirty="0"/>
              <a:t>n</a:t>
            </a:r>
          </a:p>
          <a:p>
            <a:pPr marL="800100" lvl="2" indent="0" algn="just">
              <a:buNone/>
            </a:pPr>
            <a:r>
              <a:rPr lang="en-US" sz="2000" dirty="0"/>
              <a:t>Next n</a:t>
            </a:r>
          </a:p>
          <a:p>
            <a:pPr algn="just"/>
            <a:r>
              <a:rPr lang="en-US" sz="2400" dirty="0"/>
              <a:t>You will get the results 10, 9, 8, 7, 6, 5, 4, 3, 2, and 1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Nested Loops</a:t>
            </a:r>
          </a:p>
          <a:p>
            <a:pPr algn="just"/>
            <a:r>
              <a:rPr lang="en-US" sz="2100" dirty="0" err="1"/>
              <a:t>For..Next</a:t>
            </a:r>
            <a:r>
              <a:rPr lang="en-US" sz="2100" dirty="0"/>
              <a:t> loops can also be nested inside each other.</a:t>
            </a:r>
          </a:p>
          <a:p>
            <a:pPr algn="just"/>
            <a:r>
              <a:rPr lang="en-US" sz="2100" dirty="0"/>
              <a:t>Following is an example that loops through values for n and m</a:t>
            </a:r>
            <a:r>
              <a:rPr lang="en-US" sz="2100" dirty="0" smtClean="0"/>
              <a:t>. </a:t>
            </a:r>
          </a:p>
          <a:p>
            <a:pPr algn="just"/>
            <a:r>
              <a:rPr lang="en-US" sz="2100" dirty="0" smtClean="0"/>
              <a:t>The </a:t>
            </a:r>
            <a:r>
              <a:rPr lang="en-US" sz="2100" dirty="0"/>
              <a:t>m loop has been nested inside of </a:t>
            </a:r>
            <a:r>
              <a:rPr lang="en-US" sz="2100" dirty="0" smtClean="0"/>
              <a:t>the n </a:t>
            </a:r>
            <a:r>
              <a:rPr lang="en-US" sz="2100" dirty="0"/>
              <a:t>loop so that it will perform the first n value, then all values of m, then the next n value</a:t>
            </a:r>
            <a:r>
              <a:rPr lang="en-US" sz="2100" dirty="0" smtClean="0"/>
              <a:t>, then </a:t>
            </a:r>
            <a:r>
              <a:rPr lang="en-US" sz="2100" dirty="0"/>
              <a:t>all values of m again. </a:t>
            </a: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7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Nested Loops</a:t>
            </a:r>
          </a:p>
          <a:p>
            <a:pPr algn="just"/>
            <a:r>
              <a:rPr lang="en-US" sz="2800" dirty="0" smtClean="0"/>
              <a:t>Indenting </a:t>
            </a:r>
            <a:r>
              <a:rPr lang="en-US" sz="2800" dirty="0"/>
              <a:t>helps prevent you from getting lost in your code </a:t>
            </a:r>
            <a:r>
              <a:rPr lang="en-US" sz="2800" dirty="0" smtClean="0"/>
              <a:t>when you </a:t>
            </a:r>
            <a:r>
              <a:rPr lang="en-US" sz="2800" dirty="0"/>
              <a:t>look at it in a month’s time.</a:t>
            </a:r>
          </a:p>
          <a:p>
            <a:pPr marL="800100" lvl="2" indent="0" algn="just">
              <a:buNone/>
            </a:pPr>
            <a:r>
              <a:rPr lang="en-US" sz="2000" dirty="0" smtClean="0"/>
              <a:t>Sub </a:t>
            </a:r>
            <a:r>
              <a:rPr lang="en-US" sz="2000" dirty="0" err="1"/>
              <a:t>test_loop</a:t>
            </a:r>
            <a:r>
              <a:rPr lang="en-US" sz="2000" dirty="0"/>
              <a:t>()</a:t>
            </a:r>
          </a:p>
          <a:p>
            <a:pPr marL="1257300" lvl="3" indent="0" algn="just">
              <a:buNone/>
            </a:pPr>
            <a:r>
              <a:rPr lang="en-US" sz="1800" dirty="0"/>
              <a:t>For n = 1 To 4</a:t>
            </a:r>
          </a:p>
          <a:p>
            <a:pPr marL="1714500" lvl="4" indent="0" algn="just">
              <a:buNone/>
            </a:pPr>
            <a:r>
              <a:rPr lang="en-US" sz="1800" dirty="0"/>
              <a:t>For m = 1 To 5</a:t>
            </a:r>
          </a:p>
          <a:p>
            <a:pPr marL="1714500" lvl="4" indent="0" algn="just">
              <a:buNone/>
            </a:pPr>
            <a:r>
              <a:rPr lang="en-US" sz="1800" dirty="0" smtClean="0"/>
              <a:t>     </a:t>
            </a:r>
            <a:r>
              <a:rPr lang="en-US" sz="1800" dirty="0" err="1" smtClean="0"/>
              <a:t>MsgBox</a:t>
            </a:r>
            <a:r>
              <a:rPr lang="en-US" sz="1800" dirty="0" smtClean="0"/>
              <a:t> </a:t>
            </a:r>
            <a:r>
              <a:rPr lang="en-US" sz="1800" dirty="0"/>
              <a:t>"n= " &amp; </a:t>
            </a:r>
            <a:r>
              <a:rPr lang="en-US" sz="1800" dirty="0" smtClean="0"/>
              <a:t>n &amp; “  m</a:t>
            </a:r>
            <a:r>
              <a:rPr lang="en-US" sz="1800" dirty="0"/>
              <a:t>= " &amp; m</a:t>
            </a:r>
          </a:p>
          <a:p>
            <a:pPr marL="1714500" lvl="4" indent="0" algn="just">
              <a:buNone/>
            </a:pPr>
            <a:r>
              <a:rPr lang="en-US" sz="1800" dirty="0"/>
              <a:t>Next m</a:t>
            </a:r>
          </a:p>
          <a:p>
            <a:pPr marL="1257300" lvl="3" indent="0" algn="just">
              <a:buNone/>
            </a:pPr>
            <a:r>
              <a:rPr lang="en-US" sz="1800" dirty="0"/>
              <a:t>Next n</a:t>
            </a:r>
          </a:p>
          <a:p>
            <a:pPr marL="800100" lvl="2" indent="0" algn="just">
              <a:buNone/>
            </a:pPr>
            <a:r>
              <a:rPr lang="en-US" sz="2000" dirty="0"/>
              <a:t>End Sub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4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For Each Loops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800" dirty="0"/>
              <a:t>The For Each loop is very similar to a </a:t>
            </a:r>
            <a:r>
              <a:rPr lang="en-US" sz="2800" dirty="0" err="1"/>
              <a:t>For..Next</a:t>
            </a:r>
            <a:r>
              <a:rPr lang="en-US" sz="2800" dirty="0"/>
              <a:t> loop, but it is specifically for use </a:t>
            </a:r>
            <a:r>
              <a:rPr lang="en-US" sz="2800" dirty="0" smtClean="0"/>
              <a:t>on collections </a:t>
            </a:r>
            <a:r>
              <a:rPr lang="en-US" sz="2800" dirty="0"/>
              <a:t>or arrays. </a:t>
            </a:r>
            <a:endParaRPr lang="en-US" sz="2800" dirty="0" smtClean="0"/>
          </a:p>
          <a:p>
            <a:pPr algn="just"/>
            <a:r>
              <a:rPr lang="en-US" sz="2800" dirty="0" smtClean="0"/>
              <a:t>For </a:t>
            </a:r>
            <a:r>
              <a:rPr lang="en-US" sz="2800" dirty="0"/>
              <a:t>Each allows you to step through each item within the collection </a:t>
            </a:r>
            <a:r>
              <a:rPr lang="en-US" sz="2800" dirty="0" smtClean="0"/>
              <a:t>or array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You </a:t>
            </a:r>
            <a:r>
              <a:rPr lang="en-US" sz="2800" dirty="0"/>
              <a:t>do not use an index (such as n in the previous example) because it </a:t>
            </a:r>
            <a:r>
              <a:rPr lang="en-US" sz="2800" dirty="0" smtClean="0"/>
              <a:t>automatically moves </a:t>
            </a:r>
            <a:r>
              <a:rPr lang="en-US" sz="2800" dirty="0"/>
              <a:t>through each item within the collection. </a:t>
            </a:r>
            <a:endParaRPr lang="en-US" sz="2800" dirty="0" smtClean="0"/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is very useful if you need to </a:t>
            </a:r>
            <a:r>
              <a:rPr lang="en-US" sz="2800" dirty="0" smtClean="0"/>
              <a:t>search through </a:t>
            </a:r>
            <a:r>
              <a:rPr lang="en-US" sz="2800" dirty="0"/>
              <a:t>a collection for a certain object and then delete it because the position in </a:t>
            </a:r>
            <a:r>
              <a:rPr lang="en-US" sz="2800" dirty="0" smtClean="0"/>
              <a:t>the collection </a:t>
            </a:r>
            <a:r>
              <a:rPr lang="en-US" sz="2800" dirty="0"/>
              <a:t>after deletion is maintained in your loop.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0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For Each Loops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800" dirty="0"/>
              <a:t>The following example displays worksheet names using a For Each loop:</a:t>
            </a:r>
          </a:p>
          <a:p>
            <a:pPr marL="800100" lvl="2" indent="0" algn="just">
              <a:buNone/>
            </a:pPr>
            <a:r>
              <a:rPr lang="en-US" sz="2400" dirty="0" smtClean="0"/>
              <a:t>Sub </a:t>
            </a:r>
            <a:r>
              <a:rPr lang="en-US" sz="2400" dirty="0" err="1"/>
              <a:t>ShowName</a:t>
            </a:r>
            <a:r>
              <a:rPr lang="en-US" sz="2400" dirty="0"/>
              <a:t>()</a:t>
            </a:r>
          </a:p>
          <a:p>
            <a:pPr marL="1257300" lvl="3" indent="0" algn="just">
              <a:buNone/>
            </a:pPr>
            <a:r>
              <a:rPr lang="en-US" sz="2200" dirty="0"/>
              <a:t>Dim </a:t>
            </a:r>
            <a:r>
              <a:rPr lang="en-US" sz="2200" dirty="0" err="1"/>
              <a:t>oWSheet</a:t>
            </a:r>
            <a:r>
              <a:rPr lang="en-US" sz="2200" dirty="0"/>
              <a:t> As Worksheet</a:t>
            </a:r>
          </a:p>
          <a:p>
            <a:pPr marL="1257300" lvl="3" indent="0" algn="just">
              <a:buNone/>
            </a:pPr>
            <a:r>
              <a:rPr lang="en-US" sz="2200" dirty="0"/>
              <a:t>For Each </a:t>
            </a:r>
            <a:r>
              <a:rPr lang="en-US" sz="2200" dirty="0" err="1"/>
              <a:t>oWSheet</a:t>
            </a:r>
            <a:r>
              <a:rPr lang="en-US" sz="2200" dirty="0"/>
              <a:t> In Worksheets</a:t>
            </a:r>
          </a:p>
          <a:p>
            <a:pPr marL="1257300" lvl="3" indent="0" algn="just">
              <a:buNone/>
            </a:pPr>
            <a:r>
              <a:rPr lang="en-US" sz="2200" dirty="0" smtClean="0"/>
              <a:t>      </a:t>
            </a:r>
            <a:r>
              <a:rPr lang="en-US" sz="2200" dirty="0" err="1" smtClean="0"/>
              <a:t>MsgBox</a:t>
            </a:r>
            <a:r>
              <a:rPr lang="en-US" sz="2200" dirty="0" smtClean="0"/>
              <a:t> </a:t>
            </a:r>
            <a:r>
              <a:rPr lang="en-US" sz="2200" dirty="0" err="1"/>
              <a:t>oWSheet.Name</a:t>
            </a:r>
            <a:endParaRPr lang="en-US" sz="2200" dirty="0"/>
          </a:p>
          <a:p>
            <a:pPr marL="1257300" lvl="3" indent="0" algn="just">
              <a:buNone/>
            </a:pPr>
            <a:r>
              <a:rPr lang="en-US" sz="2200" dirty="0"/>
              <a:t>Next </a:t>
            </a:r>
            <a:r>
              <a:rPr lang="en-US" sz="2200" dirty="0" err="1"/>
              <a:t>oWSheet</a:t>
            </a:r>
            <a:endParaRPr lang="en-US" sz="2200" dirty="0"/>
          </a:p>
          <a:p>
            <a:pPr marL="800100" lvl="2" indent="0" algn="just">
              <a:buNone/>
            </a:pPr>
            <a:r>
              <a:rPr lang="en-US" sz="2400" dirty="0"/>
              <a:t>End Sub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5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Do Until Loops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800" dirty="0"/>
              <a:t>The Do Until loop keeps looping until a specified condition is met. </a:t>
            </a:r>
            <a:endParaRPr lang="en-US" sz="2800" dirty="0" smtClean="0"/>
          </a:p>
          <a:p>
            <a:pPr algn="just"/>
            <a:r>
              <a:rPr lang="en-US" sz="2800" dirty="0" smtClean="0"/>
              <a:t>Often </a:t>
            </a:r>
            <a:r>
              <a:rPr lang="en-US" sz="2800" dirty="0"/>
              <a:t>this means </a:t>
            </a:r>
            <a:r>
              <a:rPr lang="en-US" sz="2800" dirty="0" smtClean="0"/>
              <a:t>waiting for </a:t>
            </a:r>
            <a:r>
              <a:rPr lang="en-US" sz="2800" dirty="0"/>
              <a:t>a variable to contain a particular value. When the condition is met, the loop stops, and </a:t>
            </a:r>
            <a:r>
              <a:rPr lang="en-US" sz="2800" dirty="0" smtClean="0"/>
              <a:t>the program </a:t>
            </a:r>
            <a:r>
              <a:rPr lang="en-US" sz="2800" dirty="0"/>
              <a:t>continues executing on the next instruction after the loop. </a:t>
            </a:r>
            <a:endParaRPr lang="en-US" sz="2800" dirty="0" smtClean="0"/>
          </a:p>
          <a:p>
            <a:pPr algn="just"/>
            <a:r>
              <a:rPr lang="en-US" sz="2800" dirty="0" smtClean="0"/>
              <a:t>Here </a:t>
            </a:r>
            <a:r>
              <a:rPr lang="en-US" sz="2800" dirty="0"/>
              <a:t>is </a:t>
            </a:r>
            <a:r>
              <a:rPr lang="en-US" sz="2800" dirty="0" smtClean="0"/>
              <a:t>a simple </a:t>
            </a:r>
            <a:r>
              <a:rPr lang="en-US" sz="2800" dirty="0"/>
              <a:t>example:</a:t>
            </a:r>
          </a:p>
          <a:p>
            <a:pPr marL="800100" lvl="2" indent="0" algn="just">
              <a:buNone/>
            </a:pPr>
            <a:r>
              <a:rPr lang="en-US" sz="2400" dirty="0"/>
              <a:t>Sub </a:t>
            </a:r>
            <a:r>
              <a:rPr lang="en-US" sz="2400" dirty="0" err="1"/>
              <a:t>test_do</a:t>
            </a:r>
            <a:r>
              <a:rPr lang="en-US" sz="2400" dirty="0"/>
              <a:t>()</a:t>
            </a:r>
          </a:p>
          <a:p>
            <a:pPr marL="1257300" lvl="3" indent="0" algn="just">
              <a:buNone/>
            </a:pPr>
            <a:r>
              <a:rPr lang="en-US" sz="2200" dirty="0"/>
              <a:t>x = 0</a:t>
            </a:r>
          </a:p>
          <a:p>
            <a:pPr marL="1257300" lvl="3" indent="0" algn="just">
              <a:buNone/>
            </a:pPr>
            <a:r>
              <a:rPr lang="en-US" sz="2200" dirty="0"/>
              <a:t>Do Until x = 100</a:t>
            </a:r>
          </a:p>
          <a:p>
            <a:pPr marL="1714500" lvl="4" indent="0" algn="just">
              <a:buNone/>
            </a:pPr>
            <a:r>
              <a:rPr lang="en-US" sz="2200" dirty="0"/>
              <a:t>x = x + 1</a:t>
            </a:r>
          </a:p>
          <a:p>
            <a:pPr marL="1257300" lvl="3" indent="0" algn="just">
              <a:buNone/>
            </a:pPr>
            <a:r>
              <a:rPr lang="en-US" sz="2200" dirty="0"/>
              <a:t>Loop</a:t>
            </a:r>
          </a:p>
          <a:p>
            <a:pPr marL="1257300" lvl="3" indent="0" algn="just">
              <a:buNone/>
            </a:pPr>
            <a:r>
              <a:rPr lang="en-US" sz="2200" dirty="0" err="1"/>
              <a:t>MsgBox</a:t>
            </a:r>
            <a:r>
              <a:rPr lang="en-US" sz="2200" dirty="0"/>
              <a:t> x</a:t>
            </a:r>
          </a:p>
          <a:p>
            <a:pPr marL="800100" lvl="2" indent="0" algn="just">
              <a:buNone/>
            </a:pPr>
            <a:r>
              <a:rPr lang="en-US" sz="2400" dirty="0"/>
              <a:t>End Sub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0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</a:rPr>
              <a:t>While..Wend</a:t>
            </a:r>
            <a:r>
              <a:rPr lang="en-US" sz="2800" b="1" dirty="0">
                <a:solidFill>
                  <a:srgbClr val="FFC000"/>
                </a:solidFill>
              </a:rPr>
              <a:t> Loops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continues to loop while a specified condition </a:t>
            </a:r>
            <a:r>
              <a:rPr lang="en-US" sz="2800" dirty="0" smtClean="0"/>
              <a:t>is true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It </a:t>
            </a:r>
            <a:r>
              <a:rPr lang="en-US" sz="2800" dirty="0"/>
              <a:t>stops as soon as the condition is false. </a:t>
            </a:r>
            <a:endParaRPr lang="en-US" sz="2800" dirty="0" smtClean="0"/>
          </a:p>
          <a:p>
            <a:pPr algn="just"/>
            <a:r>
              <a:rPr lang="en-US" sz="2800" dirty="0" smtClean="0"/>
              <a:t>Here </a:t>
            </a:r>
            <a:r>
              <a:rPr lang="en-US" sz="2800" dirty="0"/>
              <a:t>is a simple example that is very similar </a:t>
            </a:r>
            <a:r>
              <a:rPr lang="en-US" sz="2800" dirty="0" smtClean="0"/>
              <a:t>to the </a:t>
            </a:r>
            <a:r>
              <a:rPr lang="en-US" sz="2800" dirty="0"/>
              <a:t>previous Do Until loop</a:t>
            </a:r>
            <a:r>
              <a:rPr lang="en-US" sz="2800" dirty="0" smtClean="0"/>
              <a:t>:</a:t>
            </a:r>
          </a:p>
          <a:p>
            <a:pPr marL="800100" lvl="2" indent="0" algn="just">
              <a:buNone/>
            </a:pPr>
            <a:r>
              <a:rPr lang="en-US" sz="1800" dirty="0"/>
              <a:t>Sub </a:t>
            </a:r>
            <a:r>
              <a:rPr lang="en-US" sz="1800" dirty="0" err="1"/>
              <a:t>test_do</a:t>
            </a:r>
            <a:r>
              <a:rPr lang="en-US" sz="1800" dirty="0"/>
              <a:t>()</a:t>
            </a:r>
          </a:p>
          <a:p>
            <a:pPr marL="1257300" lvl="3" indent="0" algn="just">
              <a:buNone/>
            </a:pPr>
            <a:r>
              <a:rPr lang="en-US" sz="1600" dirty="0"/>
              <a:t>x = 0</a:t>
            </a:r>
          </a:p>
          <a:p>
            <a:pPr marL="1257300" lvl="3" indent="0" algn="just">
              <a:buNone/>
            </a:pPr>
            <a:r>
              <a:rPr lang="en-US" sz="1600" dirty="0"/>
              <a:t>While x &lt; 50</a:t>
            </a:r>
          </a:p>
          <a:p>
            <a:pPr marL="1257300" lvl="3" indent="0" algn="just">
              <a:buNone/>
            </a:pPr>
            <a:r>
              <a:rPr lang="en-US" sz="1600" dirty="0" smtClean="0"/>
              <a:t>       x </a:t>
            </a:r>
            <a:r>
              <a:rPr lang="en-US" sz="1600" dirty="0"/>
              <a:t>= x + 1</a:t>
            </a:r>
          </a:p>
          <a:p>
            <a:pPr marL="1257300" lvl="3" indent="0" algn="just">
              <a:buNone/>
            </a:pPr>
            <a:r>
              <a:rPr lang="en-US" sz="1600" dirty="0"/>
              <a:t>Wend</a:t>
            </a:r>
          </a:p>
          <a:p>
            <a:pPr marL="1257300" lvl="3" indent="0" algn="just">
              <a:buNone/>
            </a:pPr>
            <a:r>
              <a:rPr lang="en-US" sz="1600" dirty="0" err="1"/>
              <a:t>MsgBox</a:t>
            </a:r>
            <a:r>
              <a:rPr lang="en-US" sz="1600" dirty="0"/>
              <a:t> x</a:t>
            </a:r>
          </a:p>
          <a:p>
            <a:pPr marL="800100" lvl="2" indent="0" algn="just">
              <a:buNone/>
            </a:pPr>
            <a:r>
              <a:rPr lang="en-US" sz="1800" dirty="0"/>
              <a:t>End Sub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0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Early Exit of Loops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800" dirty="0"/>
              <a:t>Under some circumstances, you may want your procedure to exit a loop early before it has worked all the way through and satisfied its criteria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600" dirty="0"/>
              <a:t>In the case of a </a:t>
            </a:r>
            <a:r>
              <a:rPr lang="en-US" sz="2600" dirty="0" err="1"/>
              <a:t>For..Next</a:t>
            </a:r>
            <a:r>
              <a:rPr lang="en-US" sz="2600" dirty="0"/>
              <a:t> loop, the value of the index is also preserved, which means that you can use it </a:t>
            </a:r>
            <a:r>
              <a:rPr lang="en-US" sz="2600" dirty="0" smtClean="0"/>
              <a:t>to locate </a:t>
            </a:r>
            <a:r>
              <a:rPr lang="en-US" sz="2600" dirty="0"/>
              <a:t>where your condition was correct. Here is an example:</a:t>
            </a:r>
          </a:p>
          <a:p>
            <a:pPr marL="800100" lvl="2" indent="0" algn="just">
              <a:buNone/>
            </a:pPr>
            <a:r>
              <a:rPr lang="en-US" sz="2100" dirty="0" smtClean="0"/>
              <a:t>Sub </a:t>
            </a:r>
            <a:r>
              <a:rPr lang="en-US" sz="2100" dirty="0" err="1"/>
              <a:t>test_exit</a:t>
            </a:r>
            <a:r>
              <a:rPr lang="en-US" sz="2100" dirty="0"/>
              <a:t>()</a:t>
            </a:r>
          </a:p>
          <a:p>
            <a:pPr marL="1257300" lvl="3" indent="0" algn="just">
              <a:buNone/>
            </a:pPr>
            <a:r>
              <a:rPr lang="en-US" sz="1900" dirty="0"/>
              <a:t>For x = 1 To 100</a:t>
            </a:r>
          </a:p>
          <a:p>
            <a:pPr marL="1257300" lvl="3" indent="0" algn="just">
              <a:buNone/>
            </a:pPr>
            <a:r>
              <a:rPr lang="en-US" sz="1900" dirty="0" smtClean="0"/>
              <a:t>   If </a:t>
            </a:r>
            <a:r>
              <a:rPr lang="en-US" sz="1900" dirty="0"/>
              <a:t>x = 50 Then</a:t>
            </a:r>
          </a:p>
          <a:p>
            <a:pPr marL="1257300" lvl="3" indent="0" algn="just">
              <a:buNone/>
            </a:pPr>
            <a:r>
              <a:rPr lang="en-US" sz="1900" dirty="0" smtClean="0"/>
              <a:t>         </a:t>
            </a:r>
            <a:r>
              <a:rPr lang="en-US" sz="1900" dirty="0" smtClean="0">
                <a:solidFill>
                  <a:srgbClr val="FFC000"/>
                </a:solidFill>
              </a:rPr>
              <a:t>Exit </a:t>
            </a:r>
            <a:r>
              <a:rPr lang="en-US" sz="1900" dirty="0">
                <a:solidFill>
                  <a:srgbClr val="FFC000"/>
                </a:solidFill>
              </a:rPr>
              <a:t>For</a:t>
            </a:r>
          </a:p>
          <a:p>
            <a:pPr marL="1257300" lvl="3" indent="0" algn="just">
              <a:buNone/>
            </a:pPr>
            <a:r>
              <a:rPr lang="en-US" sz="1900" dirty="0" smtClean="0"/>
              <a:t>    End </a:t>
            </a:r>
            <a:r>
              <a:rPr lang="en-US" sz="1900" dirty="0"/>
              <a:t>If</a:t>
            </a:r>
          </a:p>
          <a:p>
            <a:pPr marL="1257300" lvl="3" indent="0" algn="just">
              <a:buNone/>
            </a:pPr>
            <a:r>
              <a:rPr lang="en-US" sz="1900" dirty="0"/>
              <a:t>Next x</a:t>
            </a:r>
          </a:p>
          <a:p>
            <a:pPr marL="1257300" lvl="3" indent="0" algn="just">
              <a:buNone/>
            </a:pPr>
            <a:r>
              <a:rPr lang="en-US" sz="1900" dirty="0" err="1"/>
              <a:t>MsgBox</a:t>
            </a:r>
            <a:r>
              <a:rPr lang="en-US" sz="1900" dirty="0"/>
              <a:t> x</a:t>
            </a:r>
          </a:p>
          <a:p>
            <a:pPr marL="800100" lvl="2" indent="0" algn="just">
              <a:buNone/>
            </a:pPr>
            <a:r>
              <a:rPr lang="en-US" sz="2100" dirty="0"/>
              <a:t>End Sub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79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Early Exit of Loops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800" dirty="0"/>
              <a:t>You exit a loop by using an </a:t>
            </a:r>
            <a:r>
              <a:rPr lang="en-US" sz="2800" dirty="0">
                <a:solidFill>
                  <a:srgbClr val="FFC000"/>
                </a:solidFill>
              </a:rPr>
              <a:t>Exit For </a:t>
            </a:r>
            <a:r>
              <a:rPr lang="en-US" sz="2800" dirty="0"/>
              <a:t>statement in a </a:t>
            </a:r>
            <a:r>
              <a:rPr lang="en-US" sz="2800" dirty="0" err="1">
                <a:solidFill>
                  <a:srgbClr val="FFC000"/>
                </a:solidFill>
              </a:rPr>
              <a:t>For..Next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loop or a </a:t>
            </a:r>
            <a:r>
              <a:rPr lang="en-US" sz="2800" dirty="0">
                <a:solidFill>
                  <a:srgbClr val="FFC000"/>
                </a:solidFill>
              </a:rPr>
              <a:t>For Each loop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You use an </a:t>
            </a:r>
            <a:r>
              <a:rPr lang="en-US" sz="2800" dirty="0">
                <a:solidFill>
                  <a:srgbClr val="FFC000"/>
                </a:solidFill>
              </a:rPr>
              <a:t>Exit Do </a:t>
            </a:r>
            <a:r>
              <a:rPr lang="en-US" sz="2800" dirty="0"/>
              <a:t>within a </a:t>
            </a:r>
            <a:r>
              <a:rPr lang="en-US" sz="2800" dirty="0">
                <a:solidFill>
                  <a:srgbClr val="FFC000"/>
                </a:solidFill>
              </a:rPr>
              <a:t>Do Until </a:t>
            </a:r>
            <a:r>
              <a:rPr lang="en-US" sz="2800" dirty="0"/>
              <a:t>loop. </a:t>
            </a:r>
            <a:endParaRPr lang="en-US" sz="2800" dirty="0" smtClean="0"/>
          </a:p>
          <a:p>
            <a:pPr algn="just"/>
            <a:r>
              <a:rPr lang="en-US" sz="2800" dirty="0" smtClean="0"/>
              <a:t>In </a:t>
            </a:r>
            <a:r>
              <a:rPr lang="en-US" sz="2800" dirty="0"/>
              <a:t>the case of a </a:t>
            </a:r>
            <a:r>
              <a:rPr lang="en-US" sz="2800" dirty="0" err="1"/>
              <a:t>For..Next</a:t>
            </a:r>
            <a:r>
              <a:rPr lang="en-US" sz="2800" dirty="0"/>
              <a:t> loop, the value of </a:t>
            </a:r>
            <a:r>
              <a:rPr lang="en-US" sz="2800" dirty="0" smtClean="0"/>
              <a:t>the index </a:t>
            </a:r>
            <a:r>
              <a:rPr lang="en-US" sz="2800" dirty="0"/>
              <a:t>is preserved. </a:t>
            </a:r>
            <a:endParaRPr lang="en-US" sz="2800" dirty="0" smtClean="0"/>
          </a:p>
          <a:p>
            <a:pPr algn="just"/>
            <a:r>
              <a:rPr lang="en-US" sz="2800" dirty="0" smtClean="0"/>
              <a:t>If </a:t>
            </a:r>
            <a:r>
              <a:rPr lang="en-US" sz="2800" dirty="0"/>
              <a:t>the loops are nested, your code will only exit from the loop it is </a:t>
            </a:r>
            <a:r>
              <a:rPr lang="en-US" sz="2800" dirty="0" smtClean="0"/>
              <a:t>actually in</a:t>
            </a:r>
            <a:r>
              <a:rPr lang="en-US" sz="2800" dirty="0"/>
              <a:t>. It will not exit from the outer loop unless you put another Exit statement in. </a:t>
            </a:r>
            <a:endParaRPr lang="en-US" sz="2800" dirty="0" smtClean="0"/>
          </a:p>
          <a:p>
            <a:pPr algn="just"/>
            <a:r>
              <a:rPr lang="en-US" sz="2800" dirty="0" smtClean="0"/>
              <a:t>The statement </a:t>
            </a:r>
            <a:r>
              <a:rPr lang="en-US" sz="2800" dirty="0"/>
              <a:t>Exit Do and Exit For will stop execution of the loop and go on to the </a:t>
            </a:r>
            <a:r>
              <a:rPr lang="en-US" sz="2800" dirty="0" smtClean="0"/>
              <a:t>next instruction </a:t>
            </a:r>
            <a:r>
              <a:rPr lang="en-US" sz="2800" dirty="0"/>
              <a:t>after the end of that loop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u="sng" dirty="0" smtClean="0"/>
              <a:t>Note that</a:t>
            </a:r>
            <a:r>
              <a:rPr lang="en-US" sz="2800" dirty="0" smtClean="0"/>
              <a:t>, there is no early exiting statement is existing for While…Wend loops !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Decisions and 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Looping is the process of </a:t>
            </a:r>
            <a:r>
              <a:rPr lang="en-US" sz="2400" dirty="0" smtClean="0"/>
              <a:t>carrying</a:t>
            </a:r>
            <a:r>
              <a:rPr lang="tr-TR" sz="2400" dirty="0" smtClean="0"/>
              <a:t> </a:t>
            </a:r>
            <a:r>
              <a:rPr lang="en-US" sz="2400" dirty="0" smtClean="0"/>
              <a:t>out </a:t>
            </a:r>
            <a:r>
              <a:rPr lang="en-US" sz="2400" dirty="0"/>
              <a:t>the same set of instructions until certain conditions are met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r>
              <a:rPr lang="en-US" sz="2400" dirty="0"/>
              <a:t>Programs also have to make decisions based on parameters that the program has access to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0" indent="0" algn="just">
              <a:buNone/>
            </a:pPr>
            <a:r>
              <a:rPr lang="tr-TR" sz="2400" b="1" dirty="0" smtClean="0">
                <a:solidFill>
                  <a:srgbClr val="FFC000"/>
                </a:solidFill>
              </a:rPr>
              <a:t>Decisions </a:t>
            </a:r>
          </a:p>
          <a:p>
            <a:pPr algn="just"/>
            <a:r>
              <a:rPr lang="en-US" sz="2400" dirty="0"/>
              <a:t>Programs, unless they are extremely simple, usually have to make decisions according to </a:t>
            </a:r>
            <a:r>
              <a:rPr lang="en-US" sz="2400" dirty="0" smtClean="0"/>
              <a:t>data</a:t>
            </a:r>
            <a:r>
              <a:rPr lang="tr-TR" sz="2400" dirty="0" smtClean="0"/>
              <a:t> </a:t>
            </a:r>
            <a:r>
              <a:rPr lang="en-US" sz="2400" dirty="0" smtClean="0"/>
              <a:t>retrieved </a:t>
            </a:r>
            <a:r>
              <a:rPr lang="en-US" sz="2400" dirty="0"/>
              <a:t>or input by the user. </a:t>
            </a:r>
            <a:endParaRPr lang="tr-TR" sz="2400" dirty="0" smtClean="0"/>
          </a:p>
          <a:p>
            <a:pPr algn="just"/>
            <a:r>
              <a:rPr lang="en-US" sz="2400" dirty="0" smtClean="0"/>
              <a:t>Decision </a:t>
            </a:r>
            <a:r>
              <a:rPr lang="en-US" sz="2400" dirty="0"/>
              <a:t>making is one of the most important areas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programming</a:t>
            </a:r>
            <a:r>
              <a:rPr lang="en-US" sz="2400" dirty="0"/>
              <a:t>, because it specifies what will happen when different events occur.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sz="2400" dirty="0" smtClean="0"/>
              <a:t>The </a:t>
            </a:r>
            <a:r>
              <a:rPr lang="en-US" sz="2400" dirty="0" smtClean="0"/>
              <a:t>common decision</a:t>
            </a:r>
            <a:r>
              <a:rPr lang="tr-TR" sz="2400" dirty="0" smtClean="0"/>
              <a:t> statement </a:t>
            </a:r>
            <a:r>
              <a:rPr lang="en-US" sz="2400" dirty="0" smtClean="0"/>
              <a:t> is</a:t>
            </a:r>
            <a:r>
              <a:rPr lang="tr-TR" sz="2400" dirty="0"/>
              <a:t>: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 marL="800100" lvl="2" indent="0" algn="just">
              <a:buNone/>
            </a:pPr>
            <a:r>
              <a:rPr lang="en-US" sz="2000" i="1" dirty="0" smtClean="0"/>
              <a:t>IF </a:t>
            </a:r>
            <a:r>
              <a:rPr lang="tr-TR" sz="2000" i="1" dirty="0" smtClean="0"/>
              <a:t>Condition </a:t>
            </a:r>
            <a:r>
              <a:rPr lang="en-US" sz="2000" i="1" dirty="0" smtClean="0"/>
              <a:t>THEN</a:t>
            </a:r>
            <a:r>
              <a:rPr lang="tr-TR" sz="2000" i="1" dirty="0" smtClean="0"/>
              <a:t> </a:t>
            </a:r>
            <a:r>
              <a:rPr lang="en-US" sz="2000" i="1" dirty="0" smtClean="0"/>
              <a:t>action1 </a:t>
            </a:r>
            <a:r>
              <a:rPr lang="en-US" sz="2000" i="1" dirty="0"/>
              <a:t>ELSE </a:t>
            </a:r>
            <a:r>
              <a:rPr lang="en-US" sz="2000" i="1" dirty="0" smtClean="0"/>
              <a:t>action2</a:t>
            </a:r>
            <a:endParaRPr lang="tr-TR" sz="2000" i="1" dirty="0" smtClean="0"/>
          </a:p>
          <a:p>
            <a:pPr algn="just"/>
            <a:r>
              <a:rPr lang="tr-TR" sz="2400" dirty="0" smtClean="0"/>
              <a:t>Here, </a:t>
            </a:r>
            <a:r>
              <a:rPr lang="tr-TR" i="1" dirty="0" smtClean="0"/>
              <a:t>ELSE action2</a:t>
            </a:r>
            <a:r>
              <a:rPr lang="tr-TR" sz="2400" dirty="0" smtClean="0"/>
              <a:t> part is optional</a:t>
            </a:r>
          </a:p>
          <a:p>
            <a:pPr marL="800100" lvl="2" indent="0">
              <a:buNone/>
            </a:pPr>
            <a:r>
              <a:rPr lang="en-US" sz="2000" i="1" dirty="0"/>
              <a:t>Sub </a:t>
            </a:r>
            <a:r>
              <a:rPr lang="en-US" sz="2000" i="1" dirty="0" err="1"/>
              <a:t>Test_If</a:t>
            </a:r>
            <a:r>
              <a:rPr lang="en-US" sz="2000" i="1" dirty="0"/>
              <a:t>()</a:t>
            </a:r>
          </a:p>
          <a:p>
            <a:pPr marL="800100" lvl="2" indent="0">
              <a:buNone/>
            </a:pPr>
            <a:r>
              <a:rPr lang="tr-TR" sz="2000" i="1" dirty="0" smtClean="0"/>
              <a:t>     </a:t>
            </a:r>
            <a:r>
              <a:rPr lang="en-US" sz="2000" i="1" dirty="0" smtClean="0"/>
              <a:t>If </a:t>
            </a:r>
            <a:r>
              <a:rPr lang="en-US" sz="2000" i="1" dirty="0" err="1"/>
              <a:t>Application.ActiveCell</a:t>
            </a:r>
            <a:r>
              <a:rPr lang="en-US" sz="2000" i="1" dirty="0"/>
              <a:t> = 5 Then</a:t>
            </a:r>
          </a:p>
          <a:p>
            <a:pPr marL="800100" lvl="2" indent="0">
              <a:buNone/>
            </a:pPr>
            <a:r>
              <a:rPr lang="tr-TR" sz="2000" i="1" dirty="0" smtClean="0"/>
              <a:t>       </a:t>
            </a:r>
            <a:r>
              <a:rPr lang="en-US" sz="2000" i="1" dirty="0" err="1" smtClean="0"/>
              <a:t>MsgBox</a:t>
            </a:r>
            <a:r>
              <a:rPr lang="en-US" sz="2000" i="1" dirty="0" smtClean="0"/>
              <a:t> </a:t>
            </a:r>
            <a:r>
              <a:rPr lang="en-US" sz="2000" i="1" dirty="0"/>
              <a:t>"Cell is 5"</a:t>
            </a:r>
          </a:p>
          <a:p>
            <a:pPr marL="800100" lvl="2" indent="0">
              <a:buNone/>
            </a:pPr>
            <a:r>
              <a:rPr lang="tr-TR" sz="2000" i="1" dirty="0" smtClean="0"/>
              <a:t>    </a:t>
            </a:r>
            <a:r>
              <a:rPr lang="en-US" sz="2000" i="1" dirty="0" smtClean="0"/>
              <a:t>Else</a:t>
            </a:r>
            <a:endParaRPr lang="en-US" sz="2000" i="1" dirty="0"/>
          </a:p>
          <a:p>
            <a:pPr marL="800100" lvl="2" indent="0">
              <a:buNone/>
            </a:pPr>
            <a:r>
              <a:rPr lang="tr-TR" sz="2000" i="1" dirty="0" smtClean="0"/>
              <a:t>      </a:t>
            </a:r>
            <a:r>
              <a:rPr lang="en-US" sz="2000" i="1" dirty="0" err="1" smtClean="0"/>
              <a:t>MsgBox</a:t>
            </a:r>
            <a:r>
              <a:rPr lang="en-US" sz="2000" i="1" dirty="0" smtClean="0"/>
              <a:t> </a:t>
            </a:r>
            <a:r>
              <a:rPr lang="en-US" sz="2000" i="1" dirty="0"/>
              <a:t>"Cell is not 5"</a:t>
            </a:r>
          </a:p>
          <a:p>
            <a:pPr marL="800100" lvl="2" indent="0">
              <a:buNone/>
            </a:pPr>
            <a:r>
              <a:rPr lang="tr-TR" sz="2000" i="1" dirty="0" smtClean="0"/>
              <a:t>   </a:t>
            </a:r>
            <a:r>
              <a:rPr lang="en-US" sz="2000" i="1" dirty="0" smtClean="0"/>
              <a:t>End </a:t>
            </a:r>
            <a:r>
              <a:rPr lang="en-US" sz="2000" i="1" dirty="0"/>
              <a:t>If</a:t>
            </a:r>
          </a:p>
          <a:p>
            <a:pPr marL="800100" lvl="2" indent="0">
              <a:buNone/>
            </a:pPr>
            <a:r>
              <a:rPr lang="en-US" sz="2000" i="1" dirty="0"/>
              <a:t>End Sub</a:t>
            </a:r>
            <a:endParaRPr lang="tr-TR" sz="2000" i="1" dirty="0" smtClean="0"/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sz="2400" dirty="0" smtClean="0"/>
              <a:t>In t</a:t>
            </a:r>
            <a:r>
              <a:rPr lang="en-US" sz="2400" dirty="0" smtClean="0"/>
              <a:t>his </a:t>
            </a:r>
            <a:r>
              <a:rPr lang="en-US" sz="2400" dirty="0"/>
              <a:t>example </a:t>
            </a:r>
            <a:r>
              <a:rPr lang="en-US" sz="1800" i="1" dirty="0" err="1">
                <a:solidFill>
                  <a:srgbClr val="FFC000"/>
                </a:solidFill>
              </a:rPr>
              <a:t>Application.ActiveCell</a:t>
            </a:r>
            <a:r>
              <a:rPr lang="en-US" sz="2400" dirty="0"/>
              <a:t>, refers to the active cell within the Excel application object </a:t>
            </a:r>
            <a:r>
              <a:rPr lang="en-US" sz="2400" dirty="0" smtClean="0"/>
              <a:t>where </a:t>
            </a:r>
            <a:r>
              <a:rPr lang="en-US" sz="2400" dirty="0"/>
              <a:t>the cursor is currently positioned. </a:t>
            </a:r>
            <a:endParaRPr lang="tr-TR" sz="2400" dirty="0" smtClean="0"/>
          </a:p>
          <a:p>
            <a:pPr algn="just"/>
            <a:r>
              <a:rPr lang="tr-TR" sz="2400" dirty="0" smtClean="0"/>
              <a:t>The example is checking if it is containing the number 5 and displaying the messages either ‘</a:t>
            </a:r>
            <a:r>
              <a:rPr lang="tr-TR" sz="1800" i="1" dirty="0" smtClean="0">
                <a:solidFill>
                  <a:srgbClr val="FFC000"/>
                </a:solidFill>
              </a:rPr>
              <a:t>Cell is 5</a:t>
            </a:r>
            <a:r>
              <a:rPr lang="tr-TR" sz="2400" dirty="0" smtClean="0"/>
              <a:t>’ or ‘</a:t>
            </a:r>
            <a:r>
              <a:rPr lang="tr-TR" sz="1800" dirty="0" smtClean="0">
                <a:solidFill>
                  <a:srgbClr val="FFC000"/>
                </a:solidFill>
              </a:rPr>
              <a:t>Cell is not 5</a:t>
            </a:r>
            <a:r>
              <a:rPr lang="tr-TR" sz="2400" dirty="0" smtClean="0"/>
              <a:t>’.</a:t>
            </a:r>
          </a:p>
          <a:p>
            <a:pPr algn="just"/>
            <a:r>
              <a:rPr lang="en-US" sz="2400" dirty="0"/>
              <a:t>It is possible for </a:t>
            </a:r>
            <a:r>
              <a:rPr lang="en-US" sz="2400" dirty="0" smtClean="0"/>
              <a:t>If</a:t>
            </a:r>
            <a:r>
              <a:rPr lang="tr-TR" sz="2400" dirty="0" smtClean="0"/>
              <a:t> </a:t>
            </a:r>
            <a:r>
              <a:rPr lang="en-US" sz="2400" dirty="0" smtClean="0"/>
              <a:t>statements </a:t>
            </a:r>
            <a:r>
              <a:rPr lang="en-US" sz="2400" dirty="0"/>
              <a:t>to be nested inside each other, so you can have an If statement within an </a:t>
            </a:r>
            <a:r>
              <a:rPr lang="en-US" sz="2400" dirty="0" smtClean="0"/>
              <a:t>If</a:t>
            </a:r>
            <a:r>
              <a:rPr lang="tr-TR" sz="2400" dirty="0" smtClean="0"/>
              <a:t> </a:t>
            </a:r>
            <a:r>
              <a:rPr lang="en-US" sz="2400" dirty="0" smtClean="0"/>
              <a:t>statement</a:t>
            </a:r>
            <a:r>
              <a:rPr lang="tr-TR" sz="2400" dirty="0" smtClean="0"/>
              <a:t>.</a:t>
            </a:r>
          </a:p>
          <a:p>
            <a:pPr algn="just"/>
            <a:r>
              <a:rPr lang="en-US" sz="2400" dirty="0"/>
              <a:t>The </a:t>
            </a:r>
            <a:r>
              <a:rPr lang="en-US" sz="2400" dirty="0" err="1"/>
              <a:t>End..If</a:t>
            </a:r>
            <a:r>
              <a:rPr lang="en-US" sz="2400" dirty="0"/>
              <a:t> statement shows where the conditional statements finish, </a:t>
            </a:r>
            <a:endParaRPr lang="tr-TR" sz="2400" dirty="0" smtClean="0"/>
          </a:p>
          <a:p>
            <a:pPr algn="just"/>
            <a:r>
              <a:rPr lang="tr-TR" sz="2400" dirty="0" smtClean="0"/>
              <a:t>O</a:t>
            </a:r>
            <a:r>
              <a:rPr lang="en-US" sz="2400" dirty="0" smtClean="0"/>
              <a:t>r </a:t>
            </a:r>
            <a:r>
              <a:rPr lang="en-US" sz="2400" dirty="0"/>
              <a:t>you can put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entire </a:t>
            </a:r>
            <a:r>
              <a:rPr lang="en-US" sz="2400" dirty="0"/>
              <a:t>If statement onto one line, as shown here, which then would not require an </a:t>
            </a:r>
            <a:r>
              <a:rPr lang="en-US" sz="2400" dirty="0" err="1"/>
              <a:t>End..If</a:t>
            </a:r>
            <a:r>
              <a:rPr lang="en-US" sz="2400" dirty="0"/>
              <a:t>: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If </a:t>
            </a:r>
            <a:r>
              <a:rPr lang="en-US" sz="2000" i="1" dirty="0" err="1"/>
              <a:t>Application.ActiveCell</a:t>
            </a:r>
            <a:r>
              <a:rPr lang="en-US" sz="2000" i="1" dirty="0"/>
              <a:t> = 5 Then </a:t>
            </a:r>
            <a:r>
              <a:rPr lang="en-US" sz="2000" i="1" dirty="0" err="1"/>
              <a:t>MsgBox</a:t>
            </a:r>
            <a:r>
              <a:rPr lang="en-US" sz="2000" i="1" dirty="0"/>
              <a:t> "Cell is 5"</a:t>
            </a:r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If you have multiple instructions to be executed, you can place the statements on a </a:t>
            </a:r>
            <a:r>
              <a:rPr lang="en-US" sz="2400" dirty="0" smtClean="0"/>
              <a:t>single</a:t>
            </a:r>
            <a:r>
              <a:rPr lang="tr-TR" sz="2400" dirty="0" smtClean="0"/>
              <a:t> </a:t>
            </a:r>
            <a:r>
              <a:rPr lang="en-US" sz="2400" dirty="0" smtClean="0"/>
              <a:t>line </a:t>
            </a:r>
            <a:r>
              <a:rPr lang="en-US" sz="2400" dirty="0"/>
              <a:t>if you separate each statement with a </a:t>
            </a:r>
            <a:r>
              <a:rPr lang="en-US" sz="2400" b="1" i="1" dirty="0">
                <a:solidFill>
                  <a:srgbClr val="FFC000"/>
                </a:solidFill>
              </a:rPr>
              <a:t>colon</a:t>
            </a:r>
            <a:r>
              <a:rPr lang="en-US" sz="2400" dirty="0"/>
              <a:t>. </a:t>
            </a:r>
            <a:endParaRPr lang="tr-TR" sz="2400" dirty="0" smtClean="0"/>
          </a:p>
          <a:p>
            <a:pPr marL="800100" lvl="2" indent="0" algn="just">
              <a:buNone/>
            </a:pPr>
            <a:r>
              <a:rPr lang="tr-TR" sz="2000" dirty="0" smtClean="0"/>
              <a:t>IF x&gt;2 THEN MsgBox ‘x&gt;0’, </a:t>
            </a:r>
            <a:r>
              <a:rPr lang="tr-TR" sz="2000" dirty="0"/>
              <a:t>MsgBox ‘</a:t>
            </a:r>
            <a:r>
              <a:rPr lang="tr-TR" sz="2000" dirty="0" smtClean="0"/>
              <a:t>x&gt;1’, </a:t>
            </a:r>
            <a:r>
              <a:rPr lang="tr-TR" sz="2000" dirty="0"/>
              <a:t>MsgBox ‘</a:t>
            </a:r>
            <a:r>
              <a:rPr lang="tr-TR" sz="2000" dirty="0" smtClean="0"/>
              <a:t>x&gt;2’ </a:t>
            </a:r>
          </a:p>
          <a:p>
            <a:pPr algn="just"/>
            <a:r>
              <a:rPr lang="en-US" sz="2400" dirty="0" smtClean="0"/>
              <a:t>However</a:t>
            </a:r>
            <a:r>
              <a:rPr lang="en-US" sz="2400" dirty="0"/>
              <a:t>, this can become very difficult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read </a:t>
            </a:r>
            <a:r>
              <a:rPr lang="en-US" sz="2400" dirty="0"/>
              <a:t>and </a:t>
            </a:r>
            <a:r>
              <a:rPr lang="en-US" sz="2400" dirty="0" smtClean="0"/>
              <a:t>debug.</a:t>
            </a:r>
            <a:endParaRPr lang="tr-TR" sz="2400" dirty="0" smtClean="0"/>
          </a:p>
          <a:p>
            <a:pPr marL="0" indent="0" algn="just">
              <a:buNone/>
            </a:pPr>
            <a:r>
              <a:rPr lang="tr-TR" dirty="0" smtClean="0">
                <a:solidFill>
                  <a:srgbClr val="FFC000"/>
                </a:solidFill>
              </a:rPr>
              <a:t>Conditional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C000"/>
                </a:solidFill>
              </a:rPr>
              <a:t>Operators</a:t>
            </a:r>
          </a:p>
          <a:p>
            <a:pPr algn="just"/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4" y="4370700"/>
            <a:ext cx="6708756" cy="21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2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solidFill>
                  <a:srgbClr val="FFC000"/>
                </a:solidFill>
              </a:rPr>
              <a:t>Multiple Conditional Statements</a:t>
            </a:r>
          </a:p>
          <a:p>
            <a:pPr algn="just"/>
            <a:r>
              <a:rPr lang="en-GB" sz="2400" dirty="0" smtClean="0"/>
              <a:t>In order to reduce the use of nested IF statements, multiple conditional statements can be used with logical operators (</a:t>
            </a:r>
            <a:r>
              <a:rPr lang="en-GB" sz="2400" b="1" dirty="0" smtClean="0">
                <a:solidFill>
                  <a:srgbClr val="FFC000"/>
                </a:solidFill>
              </a:rPr>
              <a:t>and</a:t>
            </a:r>
            <a:r>
              <a:rPr lang="en-GB" sz="2400" dirty="0" smtClean="0"/>
              <a:t>, </a:t>
            </a:r>
            <a:r>
              <a:rPr lang="en-GB" sz="2400" b="1" dirty="0" smtClean="0">
                <a:solidFill>
                  <a:srgbClr val="FFC000"/>
                </a:solidFill>
              </a:rPr>
              <a:t>or</a:t>
            </a:r>
            <a:r>
              <a:rPr lang="en-GB" sz="2400" dirty="0" smtClean="0"/>
              <a:t>).</a:t>
            </a:r>
          </a:p>
          <a:p>
            <a:pPr marL="800100" lvl="2" indent="0" algn="just">
              <a:buNone/>
            </a:pPr>
            <a:r>
              <a:rPr lang="en-US" sz="2000" i="1" dirty="0"/>
              <a:t>If x = 1 And y &gt; 5 Then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     </a:t>
            </a:r>
            <a:r>
              <a:rPr lang="en-US" sz="2000" i="1" dirty="0" err="1" smtClean="0"/>
              <a:t>MsgBox</a:t>
            </a:r>
            <a:r>
              <a:rPr lang="en-US" sz="2000" i="1" dirty="0" smtClean="0"/>
              <a:t> </a:t>
            </a:r>
            <a:r>
              <a:rPr lang="en-US" sz="2000" i="1" dirty="0"/>
              <a:t>"x=1 and y&gt;5"</a:t>
            </a:r>
          </a:p>
          <a:p>
            <a:pPr marL="800100" lvl="2" indent="0" algn="just">
              <a:buNone/>
            </a:pPr>
            <a:r>
              <a:rPr lang="en-US" sz="2000" i="1" dirty="0"/>
              <a:t>End If</a:t>
            </a:r>
          </a:p>
          <a:p>
            <a:pPr algn="just"/>
            <a:r>
              <a:rPr lang="en-US" sz="2400" dirty="0"/>
              <a:t>The message box will be displayed only if both conditions (x = 1 and y &gt; 5) are met.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solidFill>
                  <a:srgbClr val="FFC000"/>
                </a:solidFill>
              </a:rPr>
              <a:t>Multiple Conditional Statements</a:t>
            </a:r>
          </a:p>
          <a:p>
            <a:pPr marL="800100" lvl="2" indent="0" algn="just">
              <a:buNone/>
            </a:pPr>
            <a:r>
              <a:rPr lang="en-US" sz="2000" i="1" dirty="0"/>
              <a:t>If x = 1 Or y &gt; 5 Then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      </a:t>
            </a:r>
            <a:r>
              <a:rPr lang="en-US" sz="2000" i="1" dirty="0" err="1" smtClean="0"/>
              <a:t>MsgBox</a:t>
            </a:r>
            <a:r>
              <a:rPr lang="en-US" sz="2000" i="1" dirty="0" smtClean="0"/>
              <a:t> </a:t>
            </a:r>
            <a:r>
              <a:rPr lang="en-US" sz="2000" i="1" dirty="0"/>
              <a:t>"x=1 or y&gt;5"</a:t>
            </a:r>
          </a:p>
          <a:p>
            <a:pPr marL="800100" lvl="2" indent="0" algn="just">
              <a:buNone/>
            </a:pPr>
            <a:r>
              <a:rPr lang="en-US" sz="2000" i="1" dirty="0"/>
              <a:t>End If</a:t>
            </a:r>
          </a:p>
          <a:p>
            <a:pPr algn="just"/>
            <a:r>
              <a:rPr lang="en-US" sz="2400" dirty="0"/>
              <a:t>In the case of the preceding Or, the message box will be displayed if either one of </a:t>
            </a:r>
            <a:r>
              <a:rPr lang="en-US" sz="2400" dirty="0" smtClean="0"/>
              <a:t>the conditions </a:t>
            </a:r>
            <a:r>
              <a:rPr lang="en-US" sz="2400" dirty="0"/>
              <a:t>is met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You can put in several </a:t>
            </a:r>
            <a:r>
              <a:rPr lang="en-US" sz="2400" dirty="0" smtClean="0"/>
              <a:t>‘And’s </a:t>
            </a:r>
            <a:r>
              <a:rPr lang="en-US" sz="2400" dirty="0"/>
              <a:t>or </a:t>
            </a:r>
            <a:r>
              <a:rPr lang="en-US" sz="2400" dirty="0" smtClean="0"/>
              <a:t>‘</a:t>
            </a:r>
            <a:r>
              <a:rPr lang="en-US" sz="2400" dirty="0" err="1" smtClean="0"/>
              <a:t>Or’s</a:t>
            </a:r>
            <a:r>
              <a:rPr lang="en-US" sz="2400" dirty="0" smtClean="0"/>
              <a:t> </a:t>
            </a:r>
            <a:r>
              <a:rPr lang="en-US" sz="2400" dirty="0"/>
              <a:t>within the </a:t>
            </a:r>
            <a:r>
              <a:rPr lang="en-US" sz="2400" dirty="0" smtClean="0"/>
              <a:t>condition.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1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Select Case Statements</a:t>
            </a:r>
          </a:p>
          <a:p>
            <a:pPr algn="just"/>
            <a:r>
              <a:rPr lang="en-US" sz="2400" dirty="0"/>
              <a:t>If you have a variable and you want different actions to occur depending on the value of </a:t>
            </a:r>
            <a:r>
              <a:rPr lang="en-US" sz="2400" dirty="0" smtClean="0"/>
              <a:t>that variable</a:t>
            </a:r>
            <a:r>
              <a:rPr lang="en-US" sz="2400" dirty="0"/>
              <a:t>, you can use a series of If statements as follows: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If </a:t>
            </a:r>
            <a:r>
              <a:rPr lang="en-US" sz="2000" i="1" dirty="0"/>
              <a:t>x=1 then </a:t>
            </a:r>
            <a:r>
              <a:rPr lang="en-US" sz="2000" i="1" dirty="0" err="1"/>
              <a:t>MsgBox</a:t>
            </a:r>
            <a:r>
              <a:rPr lang="en-US" sz="2000" i="1" dirty="0"/>
              <a:t> "x=1"</a:t>
            </a:r>
          </a:p>
          <a:p>
            <a:pPr marL="800100" lvl="2" indent="0" algn="just">
              <a:buNone/>
            </a:pPr>
            <a:r>
              <a:rPr lang="en-US" sz="2000" i="1" dirty="0"/>
              <a:t>If x=2 then </a:t>
            </a:r>
            <a:r>
              <a:rPr lang="en-US" sz="2000" i="1" dirty="0" err="1"/>
              <a:t>MsgBox</a:t>
            </a:r>
            <a:r>
              <a:rPr lang="en-US" sz="2000" i="1" dirty="0"/>
              <a:t> "x=2"</a:t>
            </a:r>
          </a:p>
          <a:p>
            <a:pPr marL="800100" lvl="2" indent="0" algn="just">
              <a:buNone/>
            </a:pPr>
            <a:r>
              <a:rPr lang="en-US" sz="2000" i="1" dirty="0"/>
              <a:t>If x=3 then </a:t>
            </a:r>
            <a:r>
              <a:rPr lang="en-US" sz="2000" i="1" dirty="0" err="1"/>
              <a:t>MsgBox</a:t>
            </a:r>
            <a:r>
              <a:rPr lang="en-US" sz="2000" i="1" dirty="0"/>
              <a:t> "</a:t>
            </a:r>
            <a:r>
              <a:rPr lang="en-US" sz="2000" i="1" dirty="0" smtClean="0"/>
              <a:t>x=3“</a:t>
            </a:r>
          </a:p>
          <a:p>
            <a:pPr algn="just"/>
            <a:r>
              <a:rPr lang="en-US" sz="2400" dirty="0" smtClean="0"/>
              <a:t>But this way is not an efficient way of coding</a:t>
            </a:r>
          </a:p>
          <a:p>
            <a:pPr algn="just"/>
            <a:r>
              <a:rPr lang="en-US" sz="2400" dirty="0" smtClean="0"/>
              <a:t>Instead, the use of a </a:t>
            </a:r>
            <a:r>
              <a:rPr lang="en-US" sz="2400" dirty="0">
                <a:solidFill>
                  <a:srgbClr val="FFC000"/>
                </a:solidFill>
              </a:rPr>
              <a:t>Select Case statement </a:t>
            </a:r>
            <a:r>
              <a:rPr lang="en-US" sz="2400" dirty="0"/>
              <a:t>makes the code </a:t>
            </a:r>
            <a:r>
              <a:rPr lang="en-US" sz="2400" dirty="0" smtClean="0"/>
              <a:t>much cleaner and more efficient:</a:t>
            </a:r>
            <a:endParaRPr lang="en-US" sz="2400" dirty="0"/>
          </a:p>
          <a:p>
            <a:pPr marL="800100" lvl="2" indent="0" algn="just">
              <a:buNone/>
            </a:pPr>
            <a:r>
              <a:rPr lang="en-US" sz="2000" i="1" dirty="0" smtClean="0"/>
              <a:t>x </a:t>
            </a:r>
            <a:r>
              <a:rPr lang="en-US" sz="2000" i="1" dirty="0"/>
              <a:t>= 23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Select </a:t>
            </a:r>
            <a:r>
              <a:rPr lang="en-US" sz="2000" i="1" dirty="0"/>
              <a:t>Case (x)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    Case </a:t>
            </a:r>
            <a:r>
              <a:rPr lang="en-US" sz="2000" i="1" dirty="0"/>
              <a:t>(1)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       </a:t>
            </a:r>
            <a:r>
              <a:rPr lang="en-US" sz="2000" i="1" dirty="0" err="1" smtClean="0"/>
              <a:t>MsgBox</a:t>
            </a:r>
            <a:r>
              <a:rPr lang="en-US" sz="2000" i="1" dirty="0" smtClean="0"/>
              <a:t> </a:t>
            </a:r>
            <a:r>
              <a:rPr lang="en-US" sz="2000" i="1" dirty="0"/>
              <a:t>"x=1"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    Case </a:t>
            </a:r>
            <a:r>
              <a:rPr lang="en-US" sz="2000" i="1" dirty="0"/>
              <a:t>(23)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       </a:t>
            </a:r>
            <a:r>
              <a:rPr lang="en-US" sz="2000" i="1" dirty="0" err="1" smtClean="0"/>
              <a:t>MsgBox</a:t>
            </a:r>
            <a:r>
              <a:rPr lang="en-US" sz="2000" i="1" dirty="0" smtClean="0"/>
              <a:t> </a:t>
            </a:r>
            <a:r>
              <a:rPr lang="en-US" sz="2000" i="1" dirty="0"/>
              <a:t>"x=23"</a:t>
            </a:r>
          </a:p>
          <a:p>
            <a:pPr marL="800100" lvl="2" indent="0" algn="just">
              <a:buNone/>
            </a:pPr>
            <a:r>
              <a:rPr lang="en-US" sz="2000" i="1" dirty="0"/>
              <a:t>End Select</a:t>
            </a: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0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740"/>
            <a:ext cx="10544628" cy="47906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Select Case Statements</a:t>
            </a:r>
          </a:p>
          <a:p>
            <a:pPr algn="just"/>
            <a:r>
              <a:rPr lang="en-US" sz="2400" dirty="0"/>
              <a:t>You can also include the statements To and Is in the Case statement:</a:t>
            </a:r>
          </a:p>
          <a:p>
            <a:pPr marL="800100" lvl="2" indent="0" algn="just">
              <a:buNone/>
            </a:pPr>
            <a:r>
              <a:rPr lang="en-US" sz="2000" dirty="0" smtClean="0"/>
              <a:t>Sub </a:t>
            </a:r>
            <a:r>
              <a:rPr lang="en-US" sz="2000" dirty="0" err="1"/>
              <a:t>Test_Case</a:t>
            </a:r>
            <a:r>
              <a:rPr lang="en-US" sz="2000" dirty="0"/>
              <a:t> (Grade)</a:t>
            </a:r>
          </a:p>
          <a:p>
            <a:pPr marL="1257300" lvl="3" indent="0" algn="just">
              <a:buNone/>
            </a:pPr>
            <a:r>
              <a:rPr lang="en-US" sz="1800" dirty="0"/>
              <a:t>Select Case Grade</a:t>
            </a:r>
          </a:p>
          <a:p>
            <a:pPr marL="1257300" lvl="3" indent="0" algn="just">
              <a:buNone/>
            </a:pPr>
            <a:r>
              <a:rPr lang="en-US" sz="1800" dirty="0"/>
              <a:t>Case 1</a:t>
            </a:r>
          </a:p>
          <a:p>
            <a:pPr marL="1257300" lvl="3" indent="0" algn="just">
              <a:buNone/>
            </a:pPr>
            <a:r>
              <a:rPr lang="en-US" sz="1800" dirty="0" smtClean="0"/>
              <a:t>   </a:t>
            </a:r>
            <a:r>
              <a:rPr lang="en-US" sz="1800" dirty="0" err="1" smtClean="0"/>
              <a:t>Msgbox</a:t>
            </a:r>
            <a:r>
              <a:rPr lang="en-US" sz="1800" dirty="0" smtClean="0"/>
              <a:t> </a:t>
            </a:r>
            <a:r>
              <a:rPr lang="en-US" sz="1800" dirty="0"/>
              <a:t>"Grade 1"</a:t>
            </a:r>
          </a:p>
          <a:p>
            <a:pPr marL="1257300" lvl="3" indent="0" algn="just">
              <a:buNone/>
            </a:pPr>
            <a:r>
              <a:rPr lang="en-US" sz="1800" dirty="0"/>
              <a:t>Case 2, 3</a:t>
            </a:r>
          </a:p>
          <a:p>
            <a:pPr marL="1257300" lvl="3" indent="0" algn="just">
              <a:buNone/>
            </a:pPr>
            <a:r>
              <a:rPr lang="en-US" sz="1800" dirty="0" smtClean="0"/>
              <a:t>   </a:t>
            </a:r>
            <a:r>
              <a:rPr lang="en-US" sz="1800" dirty="0" err="1" smtClean="0"/>
              <a:t>Msgbox</a:t>
            </a:r>
            <a:r>
              <a:rPr lang="en-US" sz="1800" dirty="0" smtClean="0"/>
              <a:t> </a:t>
            </a:r>
            <a:r>
              <a:rPr lang="en-US" sz="1800" dirty="0"/>
              <a:t>"Grade 2 or 3"</a:t>
            </a:r>
          </a:p>
          <a:p>
            <a:pPr marL="1257300" lvl="3" indent="0" algn="just">
              <a:buNone/>
            </a:pPr>
            <a:r>
              <a:rPr lang="en-US" sz="1800" dirty="0"/>
              <a:t>Case 4 </a:t>
            </a:r>
            <a:r>
              <a:rPr lang="en-US" sz="1800" dirty="0">
                <a:solidFill>
                  <a:srgbClr val="FFC000"/>
                </a:solidFill>
              </a:rPr>
              <a:t>To</a:t>
            </a:r>
            <a:r>
              <a:rPr lang="en-US" sz="1800" dirty="0"/>
              <a:t> 6</a:t>
            </a:r>
          </a:p>
          <a:p>
            <a:pPr marL="1257300" lvl="3" indent="0" algn="just">
              <a:buNone/>
            </a:pPr>
            <a:r>
              <a:rPr lang="en-US" sz="1800" dirty="0" smtClean="0"/>
              <a:t>   </a:t>
            </a:r>
            <a:r>
              <a:rPr lang="en-US" sz="1800" dirty="0" err="1" smtClean="0"/>
              <a:t>Msgbox</a:t>
            </a:r>
            <a:r>
              <a:rPr lang="en-US" sz="1800" dirty="0" smtClean="0"/>
              <a:t> </a:t>
            </a:r>
            <a:r>
              <a:rPr lang="en-US" sz="1800" dirty="0"/>
              <a:t>"Grade 4, 5 or 6"</a:t>
            </a:r>
          </a:p>
          <a:p>
            <a:pPr marL="1257300" lvl="3" indent="0" algn="just">
              <a:buNone/>
            </a:pPr>
            <a:r>
              <a:rPr lang="en-US" sz="1800" dirty="0"/>
              <a:t>Case </a:t>
            </a:r>
            <a:r>
              <a:rPr lang="en-US" sz="1800" dirty="0">
                <a:solidFill>
                  <a:srgbClr val="FFC000"/>
                </a:solidFill>
              </a:rPr>
              <a:t>Is</a:t>
            </a:r>
            <a:r>
              <a:rPr lang="en-US" sz="1800" dirty="0"/>
              <a:t> &gt; 8</a:t>
            </a:r>
          </a:p>
          <a:p>
            <a:pPr marL="1257300" lvl="3" indent="0" algn="just">
              <a:buNone/>
            </a:pPr>
            <a:r>
              <a:rPr lang="en-US" sz="1800" dirty="0" smtClean="0"/>
              <a:t>   </a:t>
            </a:r>
            <a:r>
              <a:rPr lang="en-US" sz="1800" dirty="0" err="1" smtClean="0"/>
              <a:t>MsgBox</a:t>
            </a:r>
            <a:r>
              <a:rPr lang="en-US" sz="1800" dirty="0" smtClean="0"/>
              <a:t> </a:t>
            </a:r>
            <a:r>
              <a:rPr lang="en-US" sz="1800" dirty="0"/>
              <a:t>"Grade is above 8"</a:t>
            </a:r>
          </a:p>
          <a:p>
            <a:pPr marL="1257300" lvl="3" indent="0" algn="just">
              <a:buNone/>
            </a:pPr>
            <a:r>
              <a:rPr lang="en-US" sz="1800" dirty="0"/>
              <a:t>Case Else</a:t>
            </a:r>
          </a:p>
          <a:p>
            <a:pPr marL="1257300" lvl="3" indent="0" algn="just">
              <a:buNone/>
            </a:pPr>
            <a:r>
              <a:rPr lang="en-US" sz="1800" dirty="0" smtClean="0"/>
              <a:t>   </a:t>
            </a:r>
            <a:r>
              <a:rPr lang="en-US" sz="1800" dirty="0" err="1" smtClean="0"/>
              <a:t>Msgbox</a:t>
            </a:r>
            <a:r>
              <a:rPr lang="en-US" sz="1800" dirty="0" smtClean="0"/>
              <a:t> </a:t>
            </a:r>
            <a:r>
              <a:rPr lang="en-US" sz="1800" dirty="0"/>
              <a:t>"Grade not in conditional statements"</a:t>
            </a:r>
          </a:p>
          <a:p>
            <a:pPr marL="1257300" lvl="3" indent="0" algn="just">
              <a:buNone/>
            </a:pPr>
            <a:r>
              <a:rPr lang="en-US" sz="1800" dirty="0"/>
              <a:t>End Select</a:t>
            </a:r>
          </a:p>
          <a:p>
            <a:pPr marL="800100" lvl="2" indent="0" algn="just">
              <a:buNone/>
            </a:pPr>
            <a:r>
              <a:rPr lang="en-US" sz="2000" dirty="0"/>
              <a:t>End </a:t>
            </a:r>
            <a:r>
              <a:rPr lang="en-US" sz="2000" dirty="0" smtClean="0"/>
              <a:t>Sub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35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FFF88C0C3C040A643270900DB52D2" ma:contentTypeVersion="" ma:contentTypeDescription="Create a new document." ma:contentTypeScope="" ma:versionID="d36fd9ffc10906b9d6428990ad500d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0E357A-6DDC-4DFF-8F01-28F2A9E8EEEE}"/>
</file>

<file path=customXml/itemProps2.xml><?xml version="1.0" encoding="utf-8"?>
<ds:datastoreItem xmlns:ds="http://schemas.openxmlformats.org/officeDocument/2006/customXml" ds:itemID="{5C8204D3-A7D8-4F19-B8BE-39B4263E567A}"/>
</file>

<file path=customXml/itemProps3.xml><?xml version="1.0" encoding="utf-8"?>
<ds:datastoreItem xmlns:ds="http://schemas.openxmlformats.org/officeDocument/2006/customXml" ds:itemID="{EF713DCB-C688-442D-8DE8-3B87B129A647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3791</TotalTime>
  <Words>1556</Words>
  <Application>Microsoft Office PowerPoint</Application>
  <PresentationFormat>Widescreen</PresentationFormat>
  <Paragraphs>199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Century Gothic</vt:lpstr>
      <vt:lpstr>Wingdings 3</vt:lpstr>
      <vt:lpstr>Ion</vt:lpstr>
      <vt:lpstr>ITEC397  Macro Coding</vt:lpstr>
      <vt:lpstr>Decisions and Looping</vt:lpstr>
      <vt:lpstr>Decisions</vt:lpstr>
      <vt:lpstr>Decisions</vt:lpstr>
      <vt:lpstr>Decisions</vt:lpstr>
      <vt:lpstr>Decisions</vt:lpstr>
      <vt:lpstr>Decisions</vt:lpstr>
      <vt:lpstr>Decisions</vt:lpstr>
      <vt:lpstr>Decisions</vt:lpstr>
      <vt:lpstr>Looping</vt:lpstr>
      <vt:lpstr>Looping</vt:lpstr>
      <vt:lpstr>Looping</vt:lpstr>
      <vt:lpstr>Looping</vt:lpstr>
      <vt:lpstr>Looping</vt:lpstr>
      <vt:lpstr>Looping</vt:lpstr>
      <vt:lpstr>Looping</vt:lpstr>
      <vt:lpstr>Looping</vt:lpstr>
      <vt:lpstr>Looping</vt:lpstr>
      <vt:lpstr>Looping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ITEC397 – Macro Coding</dc:title>
  <dc:creator>Cem yAĞLI</dc:creator>
  <cp:lastModifiedBy>Cem YAGLI</cp:lastModifiedBy>
  <cp:revision>207</cp:revision>
  <dcterms:created xsi:type="dcterms:W3CDTF">2019-09-17T13:50:22Z</dcterms:created>
  <dcterms:modified xsi:type="dcterms:W3CDTF">2020-03-10T11:40:27Z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0x01010093AFFF88C0C3C040A643270900DB52D2</vt:lpwstr>
  </property>
</Properties>
</file>