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51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8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3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7" r:id="rId23"/>
    <p:sldId id="279" r:id="rId24"/>
    <p:sldId id="280" r:id="rId25"/>
    <p:sldId id="281" r:id="rId26"/>
    <p:sldId id="282" r:id="rId27"/>
    <p:sldId id="283" r:id="rId28"/>
    <p:sldId id="284" r:id="rId29"/>
    <p:sldId id="286" r:id="rId30"/>
    <p:sldId id="285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2" r:id="rId46"/>
    <p:sldId id="301" r:id="rId47"/>
    <p:sldId id="303" r:id="rId48"/>
    <p:sldId id="304" r:id="rId49"/>
    <p:sldId id="305" r:id="rId50"/>
    <p:sldId id="306" r:id="rId51"/>
    <p:sldId id="307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5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customXml" Target="../customXml/item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5A9F23-49EB-4404-A939-DDFABC204827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CD490-21CB-43D2-BD43-56C7779CD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561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CD490-21CB-43D2-BD43-56C7779CD0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08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65AA-E422-4799-9EED-D0CEB598256D}" type="datetime1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614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761DE-2C3F-46B7-9DB8-99C8E898CEAD}" type="datetime1">
              <a:rPr lang="en-US" smtClean="0"/>
              <a:t>3/28/2020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7156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761DE-2C3F-46B7-9DB8-99C8E898CEAD}" type="datetime1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99075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761DE-2C3F-46B7-9DB8-99C8E898CEAD}" type="datetime1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58168923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761DE-2C3F-46B7-9DB8-99C8E898CEAD}" type="datetime1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8235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761DE-2C3F-46B7-9DB8-99C8E898CEAD}" type="datetime1">
              <a:rPr lang="en-US" smtClean="0"/>
              <a:t>3/28/2020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29676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761DE-2C3F-46B7-9DB8-99C8E898CEAD}" type="datetime1">
              <a:rPr lang="en-US" smtClean="0"/>
              <a:t>3/28/2020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37519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728DB-6089-4F4C-93A2-C8C97ECEF707}" type="datetime1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AA11-C7CB-42CA-9C98-9E2C91D58EE8}" type="datetime1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562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8E81-3017-40F5-8E1F-5BA608DCC978}" type="datetime1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471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65C46-76BD-42DA-A5C2-F1A9289DB966}" type="datetime1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09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A5EA-79D3-47BA-8F98-314D59F49A26}" type="datetime1">
              <a:rPr lang="en-US" smtClean="0"/>
              <a:t>3/28/2020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26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F9E47-BDE5-4154-918B-2A0116E8D412}" type="datetime1">
              <a:rPr lang="en-US" smtClean="0"/>
              <a:t>3/28/2020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7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23AEA-C65F-4103-A1CD-6327AF0EC4E7}" type="datetime1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19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46B3F-C6AA-4250-A0A0-622B804F1381}" type="datetime1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48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A693-A75A-4026-94A7-A2C31C1D1895}" type="datetime1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825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8E765-CDB5-4051-8322-5DB62B52B96D}" type="datetime1">
              <a:rPr lang="en-US" smtClean="0"/>
              <a:t>3/28/2020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103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40761DE-2C3F-46B7-9DB8-99C8E898CEAD}" type="datetime1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CA8CE-D262-4C50-ABD3-38CD6CBD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856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34.m4a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4.m4a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/>
          <p:cNvSpPr/>
          <p:nvPr/>
        </p:nvSpPr>
        <p:spPr>
          <a:xfrm>
            <a:off x="2413000" y="424296"/>
            <a:ext cx="7340600" cy="5945909"/>
          </a:xfrm>
          <a:prstGeom prst="triangl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5703" y="424296"/>
            <a:ext cx="9144000" cy="2387600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/>
            <a:r>
              <a:rPr lang="tr-TR" dirty="0" smtClean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ITEC397 </a:t>
            </a:r>
            <a:br>
              <a:rPr lang="tr-TR" dirty="0" smtClean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dirty="0" smtClean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Macro Coding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5703" y="4765589"/>
            <a:ext cx="9144000" cy="1655762"/>
          </a:xfrm>
          <a:solidFill>
            <a:schemeClr val="accent5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/>
            <a:r>
              <a:rPr lang="tr-TR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05 –Strıngs, functıons, and message boxes</a:t>
            </a:r>
          </a:p>
          <a:p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9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2" grpId="0" animBg="1"/>
      <p:bldP spid="3" grpId="0" uiExpand="1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Strings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800100" lvl="2" indent="0" algn="just">
              <a:buNone/>
            </a:pPr>
            <a:r>
              <a:rPr lang="en-US" sz="2400" i="1" dirty="0" err="1" smtClean="0">
                <a:solidFill>
                  <a:schemeClr val="tx2"/>
                </a:solidFill>
              </a:rPr>
              <a:t>InStr</a:t>
            </a:r>
            <a:r>
              <a:rPr lang="en-US" sz="2400" i="1" dirty="0">
                <a:solidFill>
                  <a:schemeClr val="tx2"/>
                </a:solidFill>
              </a:rPr>
              <a:t>([start, ]string1, string2[, compare</a:t>
            </a:r>
            <a:r>
              <a:rPr lang="en-US" sz="2400" i="1" dirty="0" smtClean="0">
                <a:solidFill>
                  <a:schemeClr val="tx2"/>
                </a:solidFill>
              </a:rPr>
              <a:t>])</a:t>
            </a:r>
          </a:p>
          <a:p>
            <a:pPr algn="just"/>
            <a:r>
              <a:rPr lang="en-US" sz="2800" b="1" dirty="0" smtClean="0">
                <a:solidFill>
                  <a:srgbClr val="FFC000"/>
                </a:solidFill>
              </a:rPr>
              <a:t>start</a:t>
            </a:r>
            <a:r>
              <a:rPr lang="en-US" sz="2800" dirty="0" smtClean="0">
                <a:solidFill>
                  <a:schemeClr val="tx2"/>
                </a:solidFill>
              </a:rPr>
              <a:t> is the first optional argument indicating the position which the search will be start from.</a:t>
            </a:r>
          </a:p>
          <a:p>
            <a:pPr algn="just"/>
            <a:r>
              <a:rPr lang="en-US" sz="2800" b="1" dirty="0" smtClean="0">
                <a:solidFill>
                  <a:srgbClr val="FFC000"/>
                </a:solidFill>
              </a:rPr>
              <a:t>string1</a:t>
            </a:r>
            <a:r>
              <a:rPr lang="en-US" sz="2800" dirty="0" smtClean="0">
                <a:solidFill>
                  <a:schemeClr val="tx2"/>
                </a:solidFill>
              </a:rPr>
              <a:t> is the string the search will be within. It is the first compulsory argument.</a:t>
            </a:r>
          </a:p>
          <a:p>
            <a:pPr algn="just"/>
            <a:r>
              <a:rPr lang="en-US" sz="2800" b="1" dirty="0" smtClean="0">
                <a:solidFill>
                  <a:srgbClr val="FFC000"/>
                </a:solidFill>
              </a:rPr>
              <a:t>string2</a:t>
            </a:r>
            <a:r>
              <a:rPr lang="en-US" sz="2800" dirty="0" smtClean="0">
                <a:solidFill>
                  <a:schemeClr val="tx2"/>
                </a:solidFill>
              </a:rPr>
              <a:t> is the string being sought. It is the second compulsory argument.</a:t>
            </a:r>
          </a:p>
          <a:p>
            <a:pPr algn="just"/>
            <a:r>
              <a:rPr lang="en-US" sz="2800" b="1" dirty="0" smtClean="0">
                <a:solidFill>
                  <a:srgbClr val="FFC000"/>
                </a:solidFill>
              </a:rPr>
              <a:t>compare</a:t>
            </a:r>
            <a:r>
              <a:rPr lang="en-US" sz="2800" dirty="0" smtClean="0">
                <a:solidFill>
                  <a:schemeClr val="tx2"/>
                </a:solidFill>
              </a:rPr>
              <a:t> is the way of search (</a:t>
            </a:r>
            <a:r>
              <a:rPr lang="en-US" sz="2800" b="1" dirty="0" err="1" smtClean="0">
                <a:solidFill>
                  <a:srgbClr val="FFC000"/>
                </a:solidFill>
              </a:rPr>
              <a:t>vbBinaryCompare</a:t>
            </a:r>
            <a:r>
              <a:rPr lang="en-US" sz="2800" dirty="0" smtClean="0">
                <a:solidFill>
                  <a:schemeClr val="tx2"/>
                </a:solidFill>
              </a:rPr>
              <a:t> - case sensitive or </a:t>
            </a:r>
            <a:r>
              <a:rPr lang="en-US" sz="2800" b="1" dirty="0" err="1" smtClean="0">
                <a:solidFill>
                  <a:srgbClr val="FFC000"/>
                </a:solidFill>
              </a:rPr>
              <a:t>vbTextCompare</a:t>
            </a:r>
            <a:r>
              <a:rPr lang="en-US" sz="2800" dirty="0" smtClean="0">
                <a:solidFill>
                  <a:schemeClr val="tx2"/>
                </a:solidFill>
              </a:rPr>
              <a:t> - case insensitive search)</a:t>
            </a:r>
          </a:p>
          <a:p>
            <a:pPr algn="just"/>
            <a:r>
              <a:rPr lang="en-US" sz="2800" dirty="0" smtClean="0">
                <a:solidFill>
                  <a:schemeClr val="tx2"/>
                </a:solidFill>
              </a:rPr>
              <a:t>The default compare is binary !!!</a:t>
            </a:r>
          </a:p>
          <a:p>
            <a:pPr marL="914400" lvl="2" indent="0" algn="just">
              <a:buNone/>
            </a:pPr>
            <a:endParaRPr lang="en-US" sz="2000" dirty="0" smtClean="0">
              <a:solidFill>
                <a:schemeClr val="tx2"/>
              </a:solidFill>
            </a:endParaRPr>
          </a:p>
          <a:p>
            <a:pPr lvl="1" algn="just"/>
            <a:endParaRPr lang="en-US" sz="2200" dirty="0" smtClean="0">
              <a:solidFill>
                <a:schemeClr val="tx2"/>
              </a:solidFill>
            </a:endParaRPr>
          </a:p>
          <a:p>
            <a:pPr lvl="1" algn="just"/>
            <a:endParaRPr lang="en-US" dirty="0" smtClean="0">
              <a:solidFill>
                <a:schemeClr val="tx2"/>
              </a:solidFill>
            </a:endParaRPr>
          </a:p>
          <a:p>
            <a:pPr marL="457200" lvl="1" indent="0" algn="just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457200" lvl="1" indent="0" algn="just"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457200" lvl="1" indent="0" algn="just">
              <a:buNone/>
            </a:pP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10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37983" y="253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5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Strings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800" dirty="0" err="1" smtClean="0">
                <a:solidFill>
                  <a:schemeClr val="tx2"/>
                </a:solidFill>
              </a:rPr>
              <a:t>InStr</a:t>
            </a:r>
            <a:r>
              <a:rPr lang="en-US" sz="2800" dirty="0" smtClean="0">
                <a:solidFill>
                  <a:schemeClr val="tx2"/>
                </a:solidFill>
              </a:rPr>
              <a:t> returns a value with respect to the search </a:t>
            </a:r>
          </a:p>
          <a:p>
            <a:pPr algn="just"/>
            <a:endParaRPr lang="en-US" sz="2800" dirty="0" smtClean="0">
              <a:solidFill>
                <a:schemeClr val="tx2"/>
              </a:solidFill>
            </a:endParaRPr>
          </a:p>
          <a:p>
            <a:pPr marL="914400" lvl="2" indent="0" algn="just">
              <a:buNone/>
            </a:pPr>
            <a:endParaRPr lang="en-US" sz="2000" dirty="0" smtClean="0">
              <a:solidFill>
                <a:schemeClr val="tx2"/>
              </a:solidFill>
            </a:endParaRPr>
          </a:p>
          <a:p>
            <a:pPr lvl="1" algn="just"/>
            <a:endParaRPr lang="en-US" sz="2200" dirty="0" smtClean="0">
              <a:solidFill>
                <a:schemeClr val="tx2"/>
              </a:solidFill>
            </a:endParaRPr>
          </a:p>
          <a:p>
            <a:pPr lvl="1" algn="just"/>
            <a:endParaRPr lang="en-US" dirty="0" smtClean="0">
              <a:solidFill>
                <a:schemeClr val="tx2"/>
              </a:solidFill>
            </a:endParaRPr>
          </a:p>
          <a:p>
            <a:pPr marL="457200" lvl="1" indent="0" algn="just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457200" lvl="1" indent="0" algn="just"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457200" lvl="1" indent="0" algn="just">
              <a:buNone/>
            </a:pP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441" y="2657831"/>
            <a:ext cx="7882488" cy="3790238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92087" y="3747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1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Strings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399575" cy="4195481"/>
          </a:xfrm>
        </p:spPr>
        <p:txBody>
          <a:bodyPr>
            <a:normAutofit/>
          </a:bodyPr>
          <a:lstStyle/>
          <a:p>
            <a:pPr algn="just"/>
            <a:r>
              <a:rPr lang="en-US" sz="2800" dirty="0" smtClean="0">
                <a:solidFill>
                  <a:schemeClr val="tx2"/>
                </a:solidFill>
              </a:rPr>
              <a:t>The </a:t>
            </a:r>
            <a:r>
              <a:rPr lang="en-US" sz="2800" b="1" dirty="0" err="1" smtClean="0">
                <a:solidFill>
                  <a:srgbClr val="FFC000"/>
                </a:solidFill>
              </a:rPr>
              <a:t>InStrRev</a:t>
            </a:r>
            <a:r>
              <a:rPr lang="en-US" sz="2800" dirty="0" smtClean="0">
                <a:solidFill>
                  <a:schemeClr val="tx2"/>
                </a:solidFill>
              </a:rPr>
              <a:t> is the reverse version of </a:t>
            </a:r>
            <a:r>
              <a:rPr lang="en-US" sz="2800" b="1" dirty="0" err="1" smtClean="0">
                <a:solidFill>
                  <a:srgbClr val="FFC000"/>
                </a:solidFill>
              </a:rPr>
              <a:t>InStr</a:t>
            </a:r>
            <a:endParaRPr lang="en-US" sz="2800" b="1" dirty="0" smtClean="0">
              <a:solidFill>
                <a:srgbClr val="FFC000"/>
              </a:solidFill>
            </a:endParaRPr>
          </a:p>
          <a:p>
            <a:pPr algn="just"/>
            <a:r>
              <a:rPr lang="en-US" sz="2800" dirty="0" smtClean="0">
                <a:solidFill>
                  <a:schemeClr val="tx2"/>
                </a:solidFill>
              </a:rPr>
              <a:t>It is searching the string2 within string1 from last character to the first (in right to left order)</a:t>
            </a:r>
            <a:endParaRPr lang="en-US" sz="2000" dirty="0">
              <a:solidFill>
                <a:schemeClr val="tx2"/>
              </a:solidFill>
            </a:endParaRPr>
          </a:p>
          <a:p>
            <a:pPr marL="400050" lvl="1" indent="0" algn="just">
              <a:buNone/>
            </a:pPr>
            <a:endParaRPr lang="en-US" sz="2000" dirty="0" smtClean="0">
              <a:solidFill>
                <a:schemeClr val="tx2"/>
              </a:solidFill>
            </a:endParaRPr>
          </a:p>
          <a:p>
            <a:pPr algn="just"/>
            <a:r>
              <a:rPr lang="en-US" sz="2800" dirty="0" smtClean="0">
                <a:solidFill>
                  <a:schemeClr val="tx2"/>
                </a:solidFill>
              </a:rPr>
              <a:t>Example:</a:t>
            </a:r>
          </a:p>
          <a:p>
            <a:pPr marL="400050" lvl="1" indent="0" algn="just">
              <a:buNone/>
            </a:pPr>
            <a:r>
              <a:rPr lang="en-US" sz="2000" dirty="0" err="1">
                <a:solidFill>
                  <a:schemeClr val="tx2"/>
                </a:solidFill>
              </a:rPr>
              <a:t>MsgBox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InStrRev</a:t>
            </a:r>
            <a:r>
              <a:rPr lang="en-US" sz="2000" dirty="0">
                <a:solidFill>
                  <a:schemeClr val="tx2"/>
                </a:solidFill>
              </a:rPr>
              <a:t>("12Cem </a:t>
            </a:r>
            <a:r>
              <a:rPr lang="en-US" sz="2000" dirty="0" err="1">
                <a:solidFill>
                  <a:schemeClr val="tx2"/>
                </a:solidFill>
              </a:rPr>
              <a:t>Yagli</a:t>
            </a:r>
            <a:r>
              <a:rPr lang="en-US" sz="2000" dirty="0">
                <a:solidFill>
                  <a:schemeClr val="tx2"/>
                </a:solidFill>
              </a:rPr>
              <a:t> Cem 34", "Cem</a:t>
            </a:r>
            <a:r>
              <a:rPr lang="en-US" sz="2000" dirty="0" smtClean="0">
                <a:solidFill>
                  <a:schemeClr val="tx2"/>
                </a:solidFill>
              </a:rPr>
              <a:t>") ‘ Will return 13, </a:t>
            </a:r>
          </a:p>
          <a:p>
            <a:pPr marL="400050" lvl="1" indent="0" algn="just"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‘13 is the position of the first occurrence of “Cem” </a:t>
            </a:r>
          </a:p>
          <a:p>
            <a:pPr marL="400050" lvl="1" indent="0" algn="just"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‘ from the right to left search</a:t>
            </a:r>
            <a:endParaRPr lang="en-US" sz="2000" dirty="0">
              <a:solidFill>
                <a:schemeClr val="tx2"/>
              </a:solidFill>
            </a:endParaRPr>
          </a:p>
          <a:p>
            <a:pPr marL="400050" lvl="1" indent="0" algn="just">
              <a:buNone/>
            </a:pPr>
            <a:endParaRPr lang="en-US" sz="2000" dirty="0">
              <a:solidFill>
                <a:schemeClr val="tx2"/>
              </a:solidFill>
            </a:endParaRPr>
          </a:p>
          <a:p>
            <a:pPr marL="400050" lvl="1" indent="0" algn="just">
              <a:buNone/>
            </a:pPr>
            <a:endParaRPr lang="en-US" sz="2000" dirty="0" smtClean="0">
              <a:solidFill>
                <a:schemeClr val="tx2"/>
              </a:solidFill>
            </a:endParaRPr>
          </a:p>
          <a:p>
            <a:pPr algn="just"/>
            <a:endParaRPr lang="en-US" sz="2800" dirty="0" smtClean="0">
              <a:solidFill>
                <a:schemeClr val="tx2"/>
              </a:solidFill>
            </a:endParaRPr>
          </a:p>
          <a:p>
            <a:pPr marL="914400" lvl="2" indent="0" algn="just">
              <a:buNone/>
            </a:pPr>
            <a:endParaRPr lang="en-US" sz="2000" dirty="0" smtClean="0">
              <a:solidFill>
                <a:schemeClr val="tx2"/>
              </a:solidFill>
            </a:endParaRPr>
          </a:p>
          <a:p>
            <a:pPr lvl="1" algn="just"/>
            <a:endParaRPr lang="en-US" sz="2200" dirty="0" smtClean="0">
              <a:solidFill>
                <a:schemeClr val="tx2"/>
              </a:solidFill>
            </a:endParaRPr>
          </a:p>
          <a:p>
            <a:pPr lvl="1" algn="just"/>
            <a:endParaRPr lang="en-US" dirty="0" smtClean="0">
              <a:solidFill>
                <a:schemeClr val="tx2"/>
              </a:solidFill>
            </a:endParaRPr>
          </a:p>
          <a:p>
            <a:pPr marL="457200" lvl="1" indent="0" algn="just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457200" lvl="1" indent="0" algn="just"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457200" lvl="1" indent="0" algn="just">
              <a:buNone/>
            </a:pP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12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86191" y="253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0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399575" cy="4195481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US" sz="3200" b="1" dirty="0">
                <a:solidFill>
                  <a:srgbClr val="FFC000"/>
                </a:solidFill>
              </a:rPr>
              <a:t>Len</a:t>
            </a:r>
            <a:endParaRPr lang="en-US" sz="2800" b="1" dirty="0">
              <a:solidFill>
                <a:srgbClr val="FFC000"/>
              </a:solidFill>
            </a:endParaRPr>
          </a:p>
          <a:p>
            <a:pPr algn="just"/>
            <a:r>
              <a:rPr lang="en-US" sz="2800" dirty="0">
                <a:solidFill>
                  <a:schemeClr val="tx2"/>
                </a:solidFill>
              </a:rPr>
              <a:t>Len returns the number of characters in a string</a:t>
            </a:r>
            <a:r>
              <a:rPr lang="en-US" sz="2800" dirty="0" smtClean="0">
                <a:solidFill>
                  <a:schemeClr val="tx2"/>
                </a:solidFill>
              </a:rPr>
              <a:t>.</a:t>
            </a:r>
            <a:endParaRPr lang="en-US" sz="2800" dirty="0">
              <a:solidFill>
                <a:schemeClr val="tx2"/>
              </a:solidFill>
            </a:endParaRPr>
          </a:p>
          <a:p>
            <a:pPr marL="1257300" lvl="3" indent="0" algn="just">
              <a:buNone/>
            </a:pPr>
            <a:r>
              <a:rPr lang="en-US" sz="2200" dirty="0" err="1" smtClean="0">
                <a:solidFill>
                  <a:schemeClr val="tx2"/>
                </a:solidFill>
              </a:rPr>
              <a:t>MsgBox</a:t>
            </a:r>
            <a:r>
              <a:rPr lang="en-US" sz="2200" dirty="0" smtClean="0">
                <a:solidFill>
                  <a:schemeClr val="tx2"/>
                </a:solidFill>
              </a:rPr>
              <a:t> </a:t>
            </a:r>
            <a:r>
              <a:rPr lang="en-US" sz="2200" dirty="0">
                <a:solidFill>
                  <a:schemeClr val="tx2"/>
                </a:solidFill>
              </a:rPr>
              <a:t>Len("</a:t>
            </a:r>
            <a:r>
              <a:rPr lang="en-US" sz="2200" dirty="0" err="1">
                <a:solidFill>
                  <a:schemeClr val="tx2"/>
                </a:solidFill>
              </a:rPr>
              <a:t>abc</a:t>
            </a:r>
            <a:r>
              <a:rPr lang="en-US" sz="2200" dirty="0" smtClean="0">
                <a:solidFill>
                  <a:schemeClr val="tx2"/>
                </a:solidFill>
              </a:rPr>
              <a:t>")		‘ The output is 3</a:t>
            </a:r>
            <a:endParaRPr lang="en-US" sz="2200" dirty="0">
              <a:solidFill>
                <a:schemeClr val="tx2"/>
              </a:solidFill>
            </a:endParaRPr>
          </a:p>
          <a:p>
            <a:pPr marL="1257300" lvl="3" indent="0" algn="just">
              <a:buNone/>
            </a:pPr>
            <a:r>
              <a:rPr lang="en-US" sz="2200" dirty="0" err="1" smtClean="0">
                <a:solidFill>
                  <a:schemeClr val="tx2"/>
                </a:solidFill>
              </a:rPr>
              <a:t>Msgbox</a:t>
            </a:r>
            <a:r>
              <a:rPr lang="en-US" sz="2200" dirty="0" smtClean="0">
                <a:solidFill>
                  <a:schemeClr val="tx2"/>
                </a:solidFill>
              </a:rPr>
              <a:t> </a:t>
            </a:r>
            <a:r>
              <a:rPr lang="en-US" sz="2200" dirty="0">
                <a:solidFill>
                  <a:schemeClr val="tx2"/>
                </a:solidFill>
              </a:rPr>
              <a:t>Len("shepherd</a:t>
            </a:r>
            <a:r>
              <a:rPr lang="en-US" sz="2200" dirty="0" smtClean="0">
                <a:solidFill>
                  <a:schemeClr val="tx2"/>
                </a:solidFill>
              </a:rPr>
              <a:t>")	‘ The output is 8</a:t>
            </a:r>
          </a:p>
          <a:p>
            <a:pPr marL="0" indent="0" algn="just">
              <a:buNone/>
            </a:pPr>
            <a:r>
              <a:rPr lang="en-US" sz="2800" b="1" dirty="0">
                <a:solidFill>
                  <a:srgbClr val="FFC000"/>
                </a:solidFill>
              </a:rPr>
              <a:t>Abs</a:t>
            </a:r>
          </a:p>
          <a:p>
            <a:pPr algn="just"/>
            <a:r>
              <a:rPr lang="en-US" sz="2800" dirty="0">
                <a:solidFill>
                  <a:schemeClr val="tx2"/>
                </a:solidFill>
              </a:rPr>
              <a:t>Abs stands for absolute value and returns a value of the unsigned magnitude. </a:t>
            </a:r>
            <a:endParaRPr lang="en-US" sz="2800" dirty="0" smtClean="0">
              <a:solidFill>
                <a:schemeClr val="tx2"/>
              </a:solidFill>
            </a:endParaRPr>
          </a:p>
          <a:p>
            <a:pPr marL="1257300" lvl="3" indent="0" algn="just">
              <a:buNone/>
            </a:pPr>
            <a:r>
              <a:rPr lang="en-US" sz="2200" dirty="0" err="1" smtClean="0">
                <a:solidFill>
                  <a:schemeClr val="tx2"/>
                </a:solidFill>
              </a:rPr>
              <a:t>MsgBox</a:t>
            </a:r>
            <a:r>
              <a:rPr lang="en-US" sz="2200" dirty="0" smtClean="0">
                <a:solidFill>
                  <a:schemeClr val="tx2"/>
                </a:solidFill>
              </a:rPr>
              <a:t> </a:t>
            </a:r>
            <a:r>
              <a:rPr lang="en-US" sz="2200" dirty="0">
                <a:solidFill>
                  <a:schemeClr val="tx2"/>
                </a:solidFill>
              </a:rPr>
              <a:t>Abs(1</a:t>
            </a:r>
            <a:r>
              <a:rPr lang="en-US" sz="2200" dirty="0" smtClean="0">
                <a:solidFill>
                  <a:schemeClr val="tx2"/>
                </a:solidFill>
              </a:rPr>
              <a:t>)	‘ The output is 1</a:t>
            </a:r>
            <a:endParaRPr lang="en-US" sz="2200" dirty="0">
              <a:solidFill>
                <a:schemeClr val="tx2"/>
              </a:solidFill>
            </a:endParaRPr>
          </a:p>
          <a:p>
            <a:pPr marL="1257300" lvl="3" indent="0" algn="just">
              <a:buNone/>
            </a:pPr>
            <a:r>
              <a:rPr lang="en-US" sz="2200" dirty="0" err="1">
                <a:solidFill>
                  <a:schemeClr val="tx2"/>
                </a:solidFill>
              </a:rPr>
              <a:t>MsgBox</a:t>
            </a:r>
            <a:r>
              <a:rPr lang="en-US" sz="2200" dirty="0">
                <a:solidFill>
                  <a:schemeClr val="tx2"/>
                </a:solidFill>
              </a:rPr>
              <a:t> Abs(-1</a:t>
            </a:r>
            <a:r>
              <a:rPr lang="en-US" sz="2200" dirty="0" smtClean="0">
                <a:solidFill>
                  <a:schemeClr val="tx2"/>
                </a:solidFill>
              </a:rPr>
              <a:t>) </a:t>
            </a:r>
            <a:r>
              <a:rPr lang="en-US" sz="2200" dirty="0">
                <a:solidFill>
                  <a:schemeClr val="tx2"/>
                </a:solidFill>
              </a:rPr>
              <a:t>‘ The output </a:t>
            </a:r>
            <a:r>
              <a:rPr lang="en-US" sz="2200" dirty="0" smtClean="0">
                <a:solidFill>
                  <a:schemeClr val="tx2"/>
                </a:solidFill>
              </a:rPr>
              <a:t>is again </a:t>
            </a:r>
            <a:r>
              <a:rPr lang="en-US" sz="2200" dirty="0">
                <a:solidFill>
                  <a:schemeClr val="tx2"/>
                </a:solidFill>
              </a:rPr>
              <a:t>1</a:t>
            </a:r>
            <a:endParaRPr lang="en-US" sz="2200" dirty="0">
              <a:solidFill>
                <a:schemeClr val="tx2"/>
              </a:solidFill>
            </a:endParaRPr>
          </a:p>
          <a:p>
            <a:pPr algn="just"/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13</a:t>
            </a:fld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92087" y="4527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6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399575" cy="4195481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n-US" sz="3200" b="1" dirty="0" err="1">
                <a:solidFill>
                  <a:srgbClr val="FFC000"/>
                </a:solidFill>
              </a:rPr>
              <a:t>Int</a:t>
            </a:r>
            <a:endParaRPr lang="en-US" sz="3200" b="1" dirty="0">
              <a:solidFill>
                <a:srgbClr val="FFC000"/>
              </a:solidFill>
            </a:endParaRPr>
          </a:p>
          <a:p>
            <a:pPr algn="just"/>
            <a:r>
              <a:rPr lang="en-US" sz="2800" dirty="0" err="1">
                <a:solidFill>
                  <a:schemeClr val="tx2"/>
                </a:solidFill>
              </a:rPr>
              <a:t>Int</a:t>
            </a:r>
            <a:r>
              <a:rPr lang="en-US" sz="2800" dirty="0">
                <a:solidFill>
                  <a:schemeClr val="tx2"/>
                </a:solidFill>
              </a:rPr>
              <a:t> is </a:t>
            </a:r>
            <a:r>
              <a:rPr lang="en-US" sz="2800" dirty="0" smtClean="0">
                <a:solidFill>
                  <a:schemeClr val="tx2"/>
                </a:solidFill>
              </a:rPr>
              <a:t>returning the integer part of a real number. </a:t>
            </a:r>
            <a:r>
              <a:rPr lang="en-US" sz="2800" dirty="0">
                <a:solidFill>
                  <a:schemeClr val="tx2"/>
                </a:solidFill>
              </a:rPr>
              <a:t>It does not round to </a:t>
            </a:r>
            <a:r>
              <a:rPr lang="en-US" sz="2800" dirty="0" smtClean="0">
                <a:solidFill>
                  <a:schemeClr val="tx2"/>
                </a:solidFill>
              </a:rPr>
              <a:t>the nearest </a:t>
            </a:r>
            <a:r>
              <a:rPr lang="en-US" sz="2800" dirty="0">
                <a:solidFill>
                  <a:schemeClr val="tx2"/>
                </a:solidFill>
              </a:rPr>
              <a:t>whole number. </a:t>
            </a:r>
          </a:p>
          <a:p>
            <a:pPr marL="1257300" lvl="3" indent="0" algn="just">
              <a:buNone/>
            </a:pPr>
            <a:r>
              <a:rPr lang="en-US" sz="2000" i="1" dirty="0" err="1" smtClean="0">
                <a:solidFill>
                  <a:schemeClr val="tx2"/>
                </a:solidFill>
              </a:rPr>
              <a:t>MsgBox</a:t>
            </a:r>
            <a:r>
              <a:rPr lang="en-US" sz="2000" i="1" dirty="0" smtClean="0">
                <a:solidFill>
                  <a:schemeClr val="tx2"/>
                </a:solidFill>
              </a:rPr>
              <a:t> </a:t>
            </a:r>
            <a:r>
              <a:rPr lang="en-US" sz="2000" i="1" dirty="0" err="1">
                <a:solidFill>
                  <a:schemeClr val="tx2"/>
                </a:solidFill>
              </a:rPr>
              <a:t>Int</a:t>
            </a:r>
            <a:r>
              <a:rPr lang="en-US" sz="2000" i="1" dirty="0">
                <a:solidFill>
                  <a:schemeClr val="tx2"/>
                </a:solidFill>
              </a:rPr>
              <a:t>(1.2</a:t>
            </a:r>
            <a:r>
              <a:rPr lang="en-US" sz="2000" i="1" dirty="0" smtClean="0">
                <a:solidFill>
                  <a:schemeClr val="tx2"/>
                </a:solidFill>
              </a:rPr>
              <a:t>)	‘ The output is 1</a:t>
            </a:r>
          </a:p>
          <a:p>
            <a:pPr marL="1257300" lvl="3" indent="0" algn="just">
              <a:buNone/>
            </a:pPr>
            <a:r>
              <a:rPr lang="en-US" sz="2000" i="1" dirty="0" err="1">
                <a:solidFill>
                  <a:schemeClr val="tx2"/>
                </a:solidFill>
              </a:rPr>
              <a:t>MsgBox</a:t>
            </a:r>
            <a:r>
              <a:rPr lang="en-US" sz="2000" i="1" dirty="0">
                <a:solidFill>
                  <a:schemeClr val="tx2"/>
                </a:solidFill>
              </a:rPr>
              <a:t> </a:t>
            </a:r>
            <a:r>
              <a:rPr lang="en-US" sz="2000" i="1" dirty="0" err="1" smtClean="0">
                <a:solidFill>
                  <a:schemeClr val="tx2"/>
                </a:solidFill>
              </a:rPr>
              <a:t>Int</a:t>
            </a:r>
            <a:r>
              <a:rPr lang="en-US" sz="2000" i="1" dirty="0" smtClean="0">
                <a:solidFill>
                  <a:schemeClr val="tx2"/>
                </a:solidFill>
              </a:rPr>
              <a:t>(1.9)</a:t>
            </a:r>
            <a:r>
              <a:rPr lang="en-US" sz="2000" i="1" dirty="0">
                <a:solidFill>
                  <a:schemeClr val="tx2"/>
                </a:solidFill>
              </a:rPr>
              <a:t> </a:t>
            </a:r>
            <a:r>
              <a:rPr lang="en-US" sz="2000" i="1" dirty="0" smtClean="0">
                <a:solidFill>
                  <a:schemeClr val="tx2"/>
                </a:solidFill>
              </a:rPr>
              <a:t>	‘ </a:t>
            </a:r>
            <a:r>
              <a:rPr lang="en-US" sz="2000" i="1" dirty="0">
                <a:solidFill>
                  <a:schemeClr val="tx2"/>
                </a:solidFill>
              </a:rPr>
              <a:t>The output is </a:t>
            </a:r>
            <a:r>
              <a:rPr lang="en-US" sz="2000" i="1" dirty="0" smtClean="0">
                <a:solidFill>
                  <a:schemeClr val="tx2"/>
                </a:solidFill>
              </a:rPr>
              <a:t>still1</a:t>
            </a:r>
          </a:p>
          <a:p>
            <a:pPr marL="0" indent="0" algn="just">
              <a:buNone/>
            </a:pPr>
            <a:r>
              <a:rPr lang="en-US" sz="2800" b="1" dirty="0" err="1">
                <a:solidFill>
                  <a:srgbClr val="FFC000"/>
                </a:solidFill>
              </a:rPr>
              <a:t>Sqr</a:t>
            </a:r>
            <a:endParaRPr lang="en-US" sz="2800" b="1" dirty="0">
              <a:solidFill>
                <a:srgbClr val="FFC000"/>
              </a:solidFill>
            </a:endParaRPr>
          </a:p>
          <a:p>
            <a:pPr algn="just"/>
            <a:r>
              <a:rPr lang="en-US" sz="2800" dirty="0" err="1">
                <a:solidFill>
                  <a:schemeClr val="tx2"/>
                </a:solidFill>
              </a:rPr>
              <a:t>Sqr</a:t>
            </a:r>
            <a:r>
              <a:rPr lang="en-US" sz="2800" dirty="0">
                <a:solidFill>
                  <a:schemeClr val="tx2"/>
                </a:solidFill>
              </a:rPr>
              <a:t> returns the square root of a number. </a:t>
            </a:r>
            <a:endParaRPr lang="en-US" sz="2800" dirty="0" smtClean="0">
              <a:solidFill>
                <a:schemeClr val="tx2"/>
              </a:solidFill>
            </a:endParaRPr>
          </a:p>
          <a:p>
            <a:pPr marL="1257300" lvl="3" indent="0" algn="just">
              <a:buNone/>
            </a:pPr>
            <a:r>
              <a:rPr lang="en-US" sz="2200" dirty="0" err="1" smtClean="0">
                <a:solidFill>
                  <a:schemeClr val="tx2"/>
                </a:solidFill>
              </a:rPr>
              <a:t>MsgBox</a:t>
            </a:r>
            <a:r>
              <a:rPr lang="en-US" sz="2200" dirty="0" smtClean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Sqr</a:t>
            </a:r>
            <a:r>
              <a:rPr lang="en-US" sz="2200" dirty="0">
                <a:solidFill>
                  <a:schemeClr val="tx2"/>
                </a:solidFill>
              </a:rPr>
              <a:t>(4</a:t>
            </a:r>
            <a:r>
              <a:rPr lang="en-US" sz="2200" dirty="0" smtClean="0">
                <a:solidFill>
                  <a:schemeClr val="tx2"/>
                </a:solidFill>
              </a:rPr>
              <a:t>)	‘ The output is 4</a:t>
            </a:r>
            <a:endParaRPr lang="en-US" sz="2200" dirty="0">
              <a:solidFill>
                <a:schemeClr val="tx2"/>
              </a:solidFill>
            </a:endParaRPr>
          </a:p>
          <a:p>
            <a:pPr marL="1257300" lvl="3" indent="0" algn="just">
              <a:buNone/>
            </a:pPr>
            <a:r>
              <a:rPr lang="en-US" sz="2200" dirty="0" err="1" smtClean="0">
                <a:solidFill>
                  <a:schemeClr val="tx2"/>
                </a:solidFill>
              </a:rPr>
              <a:t>MsgBox</a:t>
            </a:r>
            <a:r>
              <a:rPr lang="en-US" sz="2200" dirty="0" smtClean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Sqr</a:t>
            </a:r>
            <a:r>
              <a:rPr lang="en-US" sz="2200" dirty="0">
                <a:solidFill>
                  <a:schemeClr val="tx2"/>
                </a:solidFill>
              </a:rPr>
              <a:t>(3</a:t>
            </a:r>
            <a:r>
              <a:rPr lang="en-US" sz="2200" dirty="0" smtClean="0">
                <a:solidFill>
                  <a:schemeClr val="tx2"/>
                </a:solidFill>
              </a:rPr>
              <a:t>)  ‘ The output is 1.734</a:t>
            </a:r>
            <a:endParaRPr lang="en-US" sz="2200" dirty="0">
              <a:solidFill>
                <a:schemeClr val="tx2"/>
              </a:solidFill>
            </a:endParaRPr>
          </a:p>
          <a:p>
            <a:pPr marL="1257300" lvl="3" indent="0" algn="just">
              <a:buNone/>
            </a:pPr>
            <a:r>
              <a:rPr lang="en-US" sz="2200" dirty="0" err="1" smtClean="0">
                <a:solidFill>
                  <a:schemeClr val="tx2"/>
                </a:solidFill>
              </a:rPr>
              <a:t>MsgBox</a:t>
            </a:r>
            <a:r>
              <a:rPr lang="en-US" sz="2200" dirty="0" smtClean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Sqr</a:t>
            </a:r>
            <a:r>
              <a:rPr lang="en-US" sz="2200" dirty="0">
                <a:solidFill>
                  <a:schemeClr val="tx2"/>
                </a:solidFill>
              </a:rPr>
              <a:t>(100</a:t>
            </a:r>
            <a:r>
              <a:rPr lang="en-US" sz="2200" dirty="0" smtClean="0">
                <a:solidFill>
                  <a:schemeClr val="tx2"/>
                </a:solidFill>
              </a:rPr>
              <a:t>) </a:t>
            </a:r>
            <a:r>
              <a:rPr lang="en-US" sz="2200" dirty="0">
                <a:solidFill>
                  <a:schemeClr val="tx2"/>
                </a:solidFill>
              </a:rPr>
              <a:t>‘ The output is </a:t>
            </a:r>
            <a:r>
              <a:rPr lang="en-US" sz="2200" dirty="0" smtClean="0">
                <a:solidFill>
                  <a:schemeClr val="tx2"/>
                </a:solidFill>
              </a:rPr>
              <a:t>10</a:t>
            </a:r>
            <a:endParaRPr lang="en-US" sz="2200" dirty="0">
              <a:solidFill>
                <a:schemeClr val="tx2"/>
              </a:solidFill>
            </a:endParaRPr>
          </a:p>
          <a:p>
            <a:pPr marL="1257300" lvl="3" indent="0" algn="just">
              <a:buNone/>
            </a:pPr>
            <a:endParaRPr lang="en-US" sz="2200" dirty="0" smtClean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14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66991" y="7586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8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399575" cy="4195481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n-US" sz="2800" b="1" dirty="0" err="1" smtClean="0">
                <a:solidFill>
                  <a:srgbClr val="FFC000"/>
                </a:solidFill>
              </a:rPr>
              <a:t>Asc</a:t>
            </a:r>
            <a:endParaRPr lang="en-US" sz="2800" b="1" dirty="0">
              <a:solidFill>
                <a:srgbClr val="FFC000"/>
              </a:solidFill>
            </a:endParaRPr>
          </a:p>
          <a:p>
            <a:pPr algn="just"/>
            <a:r>
              <a:rPr lang="en-US" sz="2800" dirty="0" err="1">
                <a:solidFill>
                  <a:schemeClr val="tx2"/>
                </a:solidFill>
              </a:rPr>
              <a:t>Asc</a:t>
            </a:r>
            <a:r>
              <a:rPr lang="en-US" sz="2800" dirty="0">
                <a:solidFill>
                  <a:schemeClr val="tx2"/>
                </a:solidFill>
              </a:rPr>
              <a:t> gives the ASCII (American Standard Code for Information Interchange) code for a </a:t>
            </a:r>
            <a:r>
              <a:rPr lang="en-US" sz="2800" dirty="0" smtClean="0">
                <a:solidFill>
                  <a:schemeClr val="tx2"/>
                </a:solidFill>
              </a:rPr>
              <a:t>given character</a:t>
            </a:r>
            <a:r>
              <a:rPr lang="en-US" sz="2800" dirty="0">
                <a:solidFill>
                  <a:schemeClr val="tx2"/>
                </a:solidFill>
              </a:rPr>
              <a:t>. Values are from 0 to 255. The following will give the value of 65:</a:t>
            </a:r>
          </a:p>
          <a:p>
            <a:pPr marL="1257300" lvl="3" indent="0" algn="just">
              <a:buNone/>
            </a:pPr>
            <a:r>
              <a:rPr lang="en-US" sz="2200" i="1" dirty="0" err="1" smtClean="0">
                <a:solidFill>
                  <a:schemeClr val="tx2"/>
                </a:solidFill>
              </a:rPr>
              <a:t>MsgBox</a:t>
            </a:r>
            <a:r>
              <a:rPr lang="en-US" sz="2200" i="1" dirty="0" smtClean="0">
                <a:solidFill>
                  <a:schemeClr val="tx2"/>
                </a:solidFill>
              </a:rPr>
              <a:t> </a:t>
            </a:r>
            <a:r>
              <a:rPr lang="en-US" sz="2200" i="1" dirty="0" err="1">
                <a:solidFill>
                  <a:schemeClr val="tx2"/>
                </a:solidFill>
              </a:rPr>
              <a:t>Asc</a:t>
            </a:r>
            <a:r>
              <a:rPr lang="en-US" sz="2200" i="1" dirty="0">
                <a:solidFill>
                  <a:schemeClr val="tx2"/>
                </a:solidFill>
              </a:rPr>
              <a:t>("A</a:t>
            </a:r>
            <a:r>
              <a:rPr lang="en-US" sz="2200" i="1" dirty="0" smtClean="0">
                <a:solidFill>
                  <a:schemeClr val="tx2"/>
                </a:solidFill>
              </a:rPr>
              <a:t>") ‘ The output is 65</a:t>
            </a:r>
            <a:endParaRPr lang="en-US" sz="2200" i="1" dirty="0">
              <a:solidFill>
                <a:schemeClr val="tx2"/>
              </a:solidFill>
            </a:endParaRPr>
          </a:p>
          <a:p>
            <a:pPr marL="1257300" lvl="3" indent="0" algn="just">
              <a:buNone/>
            </a:pPr>
            <a:r>
              <a:rPr lang="en-US" sz="2200" i="1" dirty="0" err="1" smtClean="0">
                <a:solidFill>
                  <a:schemeClr val="tx2"/>
                </a:solidFill>
              </a:rPr>
              <a:t>MsgBox</a:t>
            </a:r>
            <a:r>
              <a:rPr lang="en-US" sz="2200" i="1" dirty="0" smtClean="0">
                <a:solidFill>
                  <a:schemeClr val="tx2"/>
                </a:solidFill>
              </a:rPr>
              <a:t> </a:t>
            </a:r>
            <a:r>
              <a:rPr lang="en-US" sz="2200" i="1" dirty="0" err="1">
                <a:solidFill>
                  <a:schemeClr val="tx2"/>
                </a:solidFill>
              </a:rPr>
              <a:t>Asc</a:t>
            </a:r>
            <a:r>
              <a:rPr lang="en-US" sz="2200" i="1" dirty="0">
                <a:solidFill>
                  <a:schemeClr val="tx2"/>
                </a:solidFill>
              </a:rPr>
              <a:t>("</a:t>
            </a:r>
            <a:r>
              <a:rPr lang="en-US" sz="2200" i="1" dirty="0" err="1">
                <a:solidFill>
                  <a:schemeClr val="tx2"/>
                </a:solidFill>
              </a:rPr>
              <a:t>i</a:t>
            </a:r>
            <a:r>
              <a:rPr lang="en-US" sz="2200" i="1" dirty="0" smtClean="0">
                <a:solidFill>
                  <a:schemeClr val="tx2"/>
                </a:solidFill>
              </a:rPr>
              <a:t>") </a:t>
            </a:r>
            <a:r>
              <a:rPr lang="en-US" sz="2200" i="1" dirty="0">
                <a:solidFill>
                  <a:schemeClr val="tx2"/>
                </a:solidFill>
              </a:rPr>
              <a:t>‘ The output is </a:t>
            </a:r>
            <a:r>
              <a:rPr lang="en-US" sz="2200" i="1" dirty="0" smtClean="0">
                <a:solidFill>
                  <a:schemeClr val="tx2"/>
                </a:solidFill>
              </a:rPr>
              <a:t>105</a:t>
            </a:r>
            <a:endParaRPr lang="en-US" sz="2200" i="1" dirty="0">
              <a:solidFill>
                <a:schemeClr val="tx2"/>
              </a:solidFill>
            </a:endParaRPr>
          </a:p>
          <a:p>
            <a:pPr algn="just"/>
            <a:r>
              <a:rPr lang="en-US" sz="2800" dirty="0">
                <a:solidFill>
                  <a:schemeClr val="tx2"/>
                </a:solidFill>
              </a:rPr>
              <a:t>Note that this only works on the first character of the string:</a:t>
            </a:r>
          </a:p>
          <a:p>
            <a:pPr marL="1257300" lvl="3" indent="0" algn="just">
              <a:buNone/>
            </a:pPr>
            <a:r>
              <a:rPr lang="en-US" sz="2200" i="1" dirty="0" err="1">
                <a:solidFill>
                  <a:schemeClr val="tx2"/>
                </a:solidFill>
              </a:rPr>
              <a:t>MsgBox</a:t>
            </a:r>
            <a:r>
              <a:rPr lang="en-US" sz="2200" i="1" dirty="0" smtClean="0">
                <a:solidFill>
                  <a:schemeClr val="tx2"/>
                </a:solidFill>
              </a:rPr>
              <a:t> </a:t>
            </a:r>
            <a:r>
              <a:rPr lang="en-US" sz="2200" i="1" dirty="0" err="1">
                <a:solidFill>
                  <a:schemeClr val="tx2"/>
                </a:solidFill>
              </a:rPr>
              <a:t>Asc</a:t>
            </a:r>
            <a:r>
              <a:rPr lang="en-US" sz="2200" i="1" dirty="0">
                <a:solidFill>
                  <a:schemeClr val="tx2"/>
                </a:solidFill>
              </a:rPr>
              <a:t>("</a:t>
            </a:r>
            <a:r>
              <a:rPr lang="en-US" sz="2200" i="1" dirty="0" err="1">
                <a:solidFill>
                  <a:schemeClr val="tx2"/>
                </a:solidFill>
              </a:rPr>
              <a:t>richard</a:t>
            </a:r>
            <a:r>
              <a:rPr lang="en-US" sz="2200" i="1" dirty="0">
                <a:solidFill>
                  <a:schemeClr val="tx2"/>
                </a:solidFill>
              </a:rPr>
              <a:t>")</a:t>
            </a:r>
          </a:p>
          <a:p>
            <a:pPr algn="just"/>
            <a:r>
              <a:rPr lang="en-US" sz="2800" dirty="0">
                <a:solidFill>
                  <a:schemeClr val="tx2"/>
                </a:solidFill>
              </a:rPr>
              <a:t>This will give 114, as this is the ASCII code for ‘r’.</a:t>
            </a: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15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0174" y="6437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2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399575" cy="4195481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en-US" sz="3200" b="1" dirty="0" err="1" smtClean="0">
                <a:solidFill>
                  <a:srgbClr val="FFC000"/>
                </a:solidFill>
              </a:rPr>
              <a:t>Chr</a:t>
            </a:r>
            <a:endParaRPr lang="en-US" sz="3200" b="1" dirty="0">
              <a:solidFill>
                <a:srgbClr val="FFC000"/>
              </a:solidFill>
            </a:endParaRPr>
          </a:p>
          <a:p>
            <a:pPr algn="just"/>
            <a:r>
              <a:rPr lang="en-US" sz="2800" dirty="0" err="1">
                <a:solidFill>
                  <a:schemeClr val="tx2"/>
                </a:solidFill>
              </a:rPr>
              <a:t>Chr</a:t>
            </a:r>
            <a:r>
              <a:rPr lang="en-US" sz="2800" dirty="0">
                <a:solidFill>
                  <a:schemeClr val="tx2"/>
                </a:solidFill>
              </a:rPr>
              <a:t> is the reverse of </a:t>
            </a:r>
            <a:r>
              <a:rPr lang="en-US" sz="2800" dirty="0" err="1">
                <a:solidFill>
                  <a:schemeClr val="tx2"/>
                </a:solidFill>
              </a:rPr>
              <a:t>Asc</a:t>
            </a:r>
            <a:r>
              <a:rPr lang="en-US" sz="2800" dirty="0">
                <a:solidFill>
                  <a:schemeClr val="tx2"/>
                </a:solidFill>
              </a:rPr>
              <a:t>; it takes an ASCII code number and converts it to a character. </a:t>
            </a:r>
            <a:endParaRPr lang="en-US" sz="2800" dirty="0" smtClean="0">
              <a:solidFill>
                <a:schemeClr val="tx2"/>
              </a:solidFill>
            </a:endParaRPr>
          </a:p>
          <a:p>
            <a:pPr marL="1257300" lvl="3" indent="0" algn="just">
              <a:buNone/>
            </a:pPr>
            <a:r>
              <a:rPr lang="en-US" sz="2200" i="1" dirty="0" err="1" smtClean="0">
                <a:solidFill>
                  <a:schemeClr val="tx2"/>
                </a:solidFill>
              </a:rPr>
              <a:t>MsgBox</a:t>
            </a:r>
            <a:r>
              <a:rPr lang="en-US" sz="2200" i="1" dirty="0" smtClean="0">
                <a:solidFill>
                  <a:schemeClr val="tx2"/>
                </a:solidFill>
              </a:rPr>
              <a:t> </a:t>
            </a:r>
            <a:r>
              <a:rPr lang="en-US" sz="2200" i="1" dirty="0" err="1">
                <a:solidFill>
                  <a:schemeClr val="tx2"/>
                </a:solidFill>
              </a:rPr>
              <a:t>Chr</a:t>
            </a:r>
            <a:r>
              <a:rPr lang="en-US" sz="2200" i="1" dirty="0">
                <a:solidFill>
                  <a:schemeClr val="tx2"/>
                </a:solidFill>
              </a:rPr>
              <a:t>(65</a:t>
            </a:r>
            <a:r>
              <a:rPr lang="en-US" sz="2200" i="1" dirty="0" smtClean="0">
                <a:solidFill>
                  <a:schemeClr val="tx2"/>
                </a:solidFill>
              </a:rPr>
              <a:t>)	‘ The output is “A”</a:t>
            </a:r>
            <a:endParaRPr lang="en-US" sz="2200" i="1" dirty="0">
              <a:solidFill>
                <a:schemeClr val="tx2"/>
              </a:solidFill>
            </a:endParaRPr>
          </a:p>
          <a:p>
            <a:pPr marL="1257300" lvl="3" indent="0" algn="just">
              <a:buNone/>
            </a:pPr>
            <a:r>
              <a:rPr lang="en-US" sz="2200" i="1" dirty="0" err="1" smtClean="0">
                <a:solidFill>
                  <a:schemeClr val="tx2"/>
                </a:solidFill>
              </a:rPr>
              <a:t>MsgBox</a:t>
            </a:r>
            <a:r>
              <a:rPr lang="en-US" sz="2200" i="1" dirty="0" smtClean="0">
                <a:solidFill>
                  <a:schemeClr val="tx2"/>
                </a:solidFill>
              </a:rPr>
              <a:t> </a:t>
            </a:r>
            <a:r>
              <a:rPr lang="en-US" sz="2200" i="1" dirty="0" err="1">
                <a:solidFill>
                  <a:schemeClr val="tx2"/>
                </a:solidFill>
              </a:rPr>
              <a:t>Chr</a:t>
            </a:r>
            <a:r>
              <a:rPr lang="en-US" sz="2200" i="1" dirty="0">
                <a:solidFill>
                  <a:schemeClr val="tx2"/>
                </a:solidFill>
              </a:rPr>
              <a:t>(105</a:t>
            </a:r>
            <a:r>
              <a:rPr lang="en-US" sz="2200" i="1" dirty="0" smtClean="0">
                <a:solidFill>
                  <a:schemeClr val="tx2"/>
                </a:solidFill>
              </a:rPr>
              <a:t>) </a:t>
            </a:r>
            <a:r>
              <a:rPr lang="en-US" sz="2200" i="1" dirty="0">
                <a:solidFill>
                  <a:schemeClr val="tx2"/>
                </a:solidFill>
              </a:rPr>
              <a:t>‘ The output is </a:t>
            </a:r>
            <a:r>
              <a:rPr lang="en-US" sz="2200" i="1" dirty="0" smtClean="0">
                <a:solidFill>
                  <a:schemeClr val="tx2"/>
                </a:solidFill>
              </a:rPr>
              <a:t>“</a:t>
            </a:r>
            <a:r>
              <a:rPr lang="en-US" sz="2200" i="1" dirty="0" err="1" smtClean="0">
                <a:solidFill>
                  <a:schemeClr val="tx2"/>
                </a:solidFill>
              </a:rPr>
              <a:t>i</a:t>
            </a:r>
            <a:r>
              <a:rPr lang="en-US" sz="2200" i="1" dirty="0" smtClean="0">
                <a:solidFill>
                  <a:schemeClr val="tx2"/>
                </a:solidFill>
              </a:rPr>
              <a:t>”</a:t>
            </a:r>
            <a:endParaRPr lang="en-US" sz="2200" i="1" dirty="0">
              <a:solidFill>
                <a:schemeClr val="tx2"/>
              </a:solidFill>
            </a:endParaRPr>
          </a:p>
          <a:p>
            <a:pPr marL="0" indent="0" algn="just">
              <a:buNone/>
            </a:pPr>
            <a:endParaRPr lang="en-US" sz="2800" dirty="0">
              <a:solidFill>
                <a:schemeClr val="tx2"/>
              </a:solidFill>
            </a:endParaRPr>
          </a:p>
          <a:p>
            <a:pPr algn="just"/>
            <a:r>
              <a:rPr lang="en-US" sz="2800" dirty="0">
                <a:solidFill>
                  <a:schemeClr val="tx2"/>
                </a:solidFill>
              </a:rPr>
              <a:t>Because this deals with the entire character set, it also includes nonprintable characters.</a:t>
            </a:r>
          </a:p>
          <a:p>
            <a:pPr algn="just"/>
            <a:r>
              <a:rPr lang="en-US" sz="2800" dirty="0">
                <a:solidFill>
                  <a:schemeClr val="tx2"/>
                </a:solidFill>
              </a:rPr>
              <a:t>For example, ASCII code 13 is a carriage return, which can be useful if you want to force </a:t>
            </a:r>
            <a:r>
              <a:rPr lang="en-US" sz="2800" dirty="0" smtClean="0">
                <a:solidFill>
                  <a:schemeClr val="tx2"/>
                </a:solidFill>
              </a:rPr>
              <a:t>a carriage </a:t>
            </a:r>
            <a:r>
              <a:rPr lang="en-US" sz="2800" dirty="0">
                <a:solidFill>
                  <a:schemeClr val="tx2"/>
                </a:solidFill>
              </a:rPr>
              <a:t>return on something like a message box:</a:t>
            </a:r>
          </a:p>
          <a:p>
            <a:pPr marL="1257300" lvl="3" indent="0" algn="just">
              <a:buNone/>
            </a:pPr>
            <a:r>
              <a:rPr lang="en-US" sz="2200" i="1" dirty="0" err="1" smtClean="0">
                <a:solidFill>
                  <a:schemeClr val="tx2"/>
                </a:solidFill>
              </a:rPr>
              <a:t>MsgBox</a:t>
            </a:r>
            <a:r>
              <a:rPr lang="en-US" sz="2200" i="1" dirty="0" smtClean="0">
                <a:solidFill>
                  <a:schemeClr val="tx2"/>
                </a:solidFill>
              </a:rPr>
              <a:t> </a:t>
            </a:r>
            <a:r>
              <a:rPr lang="en-US" sz="2200" i="1" dirty="0">
                <a:solidFill>
                  <a:schemeClr val="tx2"/>
                </a:solidFill>
              </a:rPr>
              <a:t>"This is " &amp; </a:t>
            </a:r>
            <a:r>
              <a:rPr lang="en-US" sz="2200" i="1" dirty="0" err="1">
                <a:solidFill>
                  <a:schemeClr val="tx2"/>
                </a:solidFill>
              </a:rPr>
              <a:t>Chr</a:t>
            </a:r>
            <a:r>
              <a:rPr lang="en-US" sz="2200" i="1" dirty="0">
                <a:solidFill>
                  <a:schemeClr val="tx2"/>
                </a:solidFill>
              </a:rPr>
              <a:t>(13) &amp; "a carriage return"</a:t>
            </a:r>
            <a:endParaRPr lang="en-US" i="1" dirty="0" smtClean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16</a:t>
            </a:fld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7287" y="3747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8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Conversion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399575" cy="4195481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US" sz="2800" dirty="0">
                <a:solidFill>
                  <a:schemeClr val="tx2"/>
                </a:solidFill>
              </a:rPr>
              <a:t>Conversion functions are used to convert a value from one format to </a:t>
            </a:r>
            <a:r>
              <a:rPr lang="en-US" sz="2800" dirty="0" smtClean="0">
                <a:solidFill>
                  <a:schemeClr val="tx2"/>
                </a:solidFill>
              </a:rPr>
              <a:t>another.</a:t>
            </a:r>
          </a:p>
          <a:p>
            <a:pPr marL="0" indent="0" algn="just">
              <a:buNone/>
            </a:pPr>
            <a:r>
              <a:rPr lang="en-US" sz="2400" b="1" i="1" dirty="0" err="1">
                <a:solidFill>
                  <a:srgbClr val="FFC000"/>
                </a:solidFill>
              </a:rPr>
              <a:t>CStr</a:t>
            </a:r>
            <a:endParaRPr lang="en-US" b="1" i="1" dirty="0">
              <a:solidFill>
                <a:srgbClr val="FFC000"/>
              </a:solidFill>
            </a:endParaRPr>
          </a:p>
          <a:p>
            <a:pPr algn="just"/>
            <a:r>
              <a:rPr lang="en-US" i="1" dirty="0" err="1">
                <a:solidFill>
                  <a:schemeClr val="tx2"/>
                </a:solidFill>
              </a:rPr>
              <a:t>Cstr</a:t>
            </a:r>
            <a:r>
              <a:rPr lang="en-US" i="1" dirty="0">
                <a:solidFill>
                  <a:schemeClr val="tx2"/>
                </a:solidFill>
              </a:rPr>
              <a:t> converts a value to a string. </a:t>
            </a:r>
            <a:endParaRPr lang="en-US" i="1" dirty="0" smtClean="0">
              <a:solidFill>
                <a:schemeClr val="tx2"/>
              </a:solidFill>
            </a:endParaRPr>
          </a:p>
          <a:p>
            <a:pPr marL="800100" lvl="2" indent="0" algn="just">
              <a:buNone/>
            </a:pPr>
            <a:r>
              <a:rPr lang="en-US" i="1" dirty="0" err="1" smtClean="0">
                <a:solidFill>
                  <a:schemeClr val="tx2"/>
                </a:solidFill>
              </a:rPr>
              <a:t>str</a:t>
            </a:r>
            <a:r>
              <a:rPr lang="en-US" i="1" dirty="0" smtClean="0">
                <a:solidFill>
                  <a:schemeClr val="tx2"/>
                </a:solidFill>
              </a:rPr>
              <a:t> = </a:t>
            </a:r>
            <a:r>
              <a:rPr lang="en-US" i="1" dirty="0" err="1" smtClean="0">
                <a:solidFill>
                  <a:schemeClr val="tx2"/>
                </a:solidFill>
              </a:rPr>
              <a:t>Cstr</a:t>
            </a:r>
            <a:r>
              <a:rPr lang="en-US" i="1" dirty="0" smtClean="0">
                <a:solidFill>
                  <a:schemeClr val="tx2"/>
                </a:solidFill>
              </a:rPr>
              <a:t>(1234) ‘this statement produces </a:t>
            </a:r>
            <a:r>
              <a:rPr lang="en-US" i="1" dirty="0">
                <a:solidFill>
                  <a:schemeClr val="tx2"/>
                </a:solidFill>
              </a:rPr>
              <a:t>the string "1234":</a:t>
            </a:r>
          </a:p>
          <a:p>
            <a:pPr marL="0" indent="0" algn="just">
              <a:buNone/>
            </a:pPr>
            <a:r>
              <a:rPr lang="en-US" sz="2300" b="1" i="1" dirty="0" err="1">
                <a:solidFill>
                  <a:srgbClr val="FFC000"/>
                </a:solidFill>
              </a:rPr>
              <a:t>CInt</a:t>
            </a:r>
            <a:endParaRPr lang="en-US" b="1" i="1" dirty="0">
              <a:solidFill>
                <a:srgbClr val="FFC000"/>
              </a:solidFill>
            </a:endParaRPr>
          </a:p>
          <a:p>
            <a:pPr algn="just"/>
            <a:r>
              <a:rPr lang="en-US" i="1" dirty="0" err="1">
                <a:solidFill>
                  <a:schemeClr val="tx2"/>
                </a:solidFill>
              </a:rPr>
              <a:t>CInt</a:t>
            </a:r>
            <a:r>
              <a:rPr lang="en-US" i="1" dirty="0">
                <a:solidFill>
                  <a:schemeClr val="tx2"/>
                </a:solidFill>
              </a:rPr>
              <a:t> converts a value or a string to an integer (2 bytes). </a:t>
            </a:r>
            <a:endParaRPr lang="en-US" i="1" dirty="0" smtClean="0">
              <a:solidFill>
                <a:schemeClr val="tx2"/>
              </a:solidFill>
            </a:endParaRPr>
          </a:p>
          <a:p>
            <a:pPr algn="just"/>
            <a:r>
              <a:rPr lang="en-US" i="1" dirty="0" err="1">
                <a:solidFill>
                  <a:schemeClr val="tx2"/>
                </a:solidFill>
              </a:rPr>
              <a:t>CInt</a:t>
            </a:r>
            <a:r>
              <a:rPr lang="en-US" i="1" dirty="0">
                <a:solidFill>
                  <a:schemeClr val="tx2"/>
                </a:solidFill>
              </a:rPr>
              <a:t> does not work like the </a:t>
            </a:r>
            <a:r>
              <a:rPr lang="en-US" i="1" dirty="0" err="1">
                <a:solidFill>
                  <a:schemeClr val="tx2"/>
                </a:solidFill>
              </a:rPr>
              <a:t>Int</a:t>
            </a:r>
            <a:r>
              <a:rPr lang="en-US" i="1" dirty="0">
                <a:solidFill>
                  <a:schemeClr val="tx2"/>
                </a:solidFill>
              </a:rPr>
              <a:t> </a:t>
            </a:r>
            <a:r>
              <a:rPr lang="en-US" i="1" dirty="0" smtClean="0">
                <a:solidFill>
                  <a:schemeClr val="tx2"/>
                </a:solidFill>
              </a:rPr>
              <a:t>function, it rounds </a:t>
            </a:r>
            <a:r>
              <a:rPr lang="en-US" i="1" dirty="0">
                <a:solidFill>
                  <a:schemeClr val="tx2"/>
                </a:solidFill>
              </a:rPr>
              <a:t>to the nearest whole number</a:t>
            </a:r>
          </a:p>
          <a:p>
            <a:pPr algn="just"/>
            <a:r>
              <a:rPr lang="en-US" i="1" dirty="0" smtClean="0">
                <a:solidFill>
                  <a:schemeClr val="tx2"/>
                </a:solidFill>
              </a:rPr>
              <a:t>If </a:t>
            </a:r>
            <a:r>
              <a:rPr lang="en-US" i="1" dirty="0">
                <a:solidFill>
                  <a:schemeClr val="tx2"/>
                </a:solidFill>
              </a:rPr>
              <a:t>there are any </a:t>
            </a:r>
            <a:r>
              <a:rPr lang="en-US" i="1" dirty="0" smtClean="0">
                <a:solidFill>
                  <a:schemeClr val="tx2"/>
                </a:solidFill>
              </a:rPr>
              <a:t>non-numerical </a:t>
            </a:r>
            <a:r>
              <a:rPr lang="en-US" i="1" dirty="0">
                <a:solidFill>
                  <a:schemeClr val="tx2"/>
                </a:solidFill>
              </a:rPr>
              <a:t>characters in the expression, </a:t>
            </a:r>
            <a:r>
              <a:rPr lang="en-US" i="1" dirty="0" smtClean="0">
                <a:solidFill>
                  <a:schemeClr val="tx2"/>
                </a:solidFill>
              </a:rPr>
              <a:t>you will </a:t>
            </a:r>
            <a:r>
              <a:rPr lang="en-US" i="1" dirty="0">
                <a:solidFill>
                  <a:schemeClr val="tx2"/>
                </a:solidFill>
              </a:rPr>
              <a:t>get a Type Mismatch error.</a:t>
            </a:r>
          </a:p>
          <a:p>
            <a:pPr marL="800100" lvl="2" indent="0" algn="just">
              <a:buNone/>
            </a:pPr>
            <a:r>
              <a:rPr lang="en-US" i="1" dirty="0" err="1" smtClean="0">
                <a:solidFill>
                  <a:schemeClr val="tx2"/>
                </a:solidFill>
              </a:rPr>
              <a:t>MsgBox</a:t>
            </a:r>
            <a:r>
              <a:rPr lang="en-US" i="1" dirty="0" smtClean="0">
                <a:solidFill>
                  <a:schemeClr val="tx2"/>
                </a:solidFill>
              </a:rPr>
              <a:t> </a:t>
            </a:r>
            <a:r>
              <a:rPr lang="en-US" i="1" dirty="0" err="1" smtClean="0">
                <a:solidFill>
                  <a:schemeClr val="tx2"/>
                </a:solidFill>
              </a:rPr>
              <a:t>CInt</a:t>
            </a:r>
            <a:r>
              <a:rPr lang="en-US" i="1" dirty="0" smtClean="0">
                <a:solidFill>
                  <a:schemeClr val="tx2"/>
                </a:solidFill>
              </a:rPr>
              <a:t> </a:t>
            </a:r>
            <a:r>
              <a:rPr lang="en-US" i="1" dirty="0">
                <a:solidFill>
                  <a:schemeClr val="tx2"/>
                </a:solidFill>
              </a:rPr>
              <a:t>(</a:t>
            </a:r>
            <a:r>
              <a:rPr lang="en-US" i="1" dirty="0" smtClean="0">
                <a:solidFill>
                  <a:schemeClr val="tx2"/>
                </a:solidFill>
              </a:rPr>
              <a:t>1.95)		‘ The output is 2</a:t>
            </a:r>
            <a:endParaRPr lang="en-US" i="1" dirty="0">
              <a:solidFill>
                <a:schemeClr val="tx2"/>
              </a:solidFill>
            </a:endParaRPr>
          </a:p>
          <a:p>
            <a:pPr marL="800100" lvl="2" indent="0" algn="just">
              <a:buNone/>
            </a:pPr>
            <a:r>
              <a:rPr lang="en-US" i="1" dirty="0" err="1">
                <a:solidFill>
                  <a:schemeClr val="tx2"/>
                </a:solidFill>
              </a:rPr>
              <a:t>MsgBox</a:t>
            </a:r>
            <a:r>
              <a:rPr lang="en-US" i="1" dirty="0">
                <a:solidFill>
                  <a:schemeClr val="tx2"/>
                </a:solidFill>
              </a:rPr>
              <a:t> </a:t>
            </a:r>
            <a:r>
              <a:rPr lang="en-US" i="1" dirty="0" err="1">
                <a:solidFill>
                  <a:schemeClr val="tx2"/>
                </a:solidFill>
              </a:rPr>
              <a:t>CInt</a:t>
            </a:r>
            <a:r>
              <a:rPr lang="en-US" i="1" dirty="0">
                <a:solidFill>
                  <a:schemeClr val="tx2"/>
                </a:solidFill>
              </a:rPr>
              <a:t> </a:t>
            </a:r>
            <a:r>
              <a:rPr lang="en-US" i="1" dirty="0" smtClean="0">
                <a:solidFill>
                  <a:schemeClr val="tx2"/>
                </a:solidFill>
              </a:rPr>
              <a:t>(“1.95”)</a:t>
            </a:r>
            <a:r>
              <a:rPr lang="en-US" i="1" dirty="0">
                <a:solidFill>
                  <a:schemeClr val="tx2"/>
                </a:solidFill>
              </a:rPr>
              <a:t>	</a:t>
            </a:r>
            <a:r>
              <a:rPr lang="en-US" i="1" dirty="0" smtClean="0">
                <a:solidFill>
                  <a:schemeClr val="tx2"/>
                </a:solidFill>
              </a:rPr>
              <a:t>	‘ </a:t>
            </a:r>
            <a:r>
              <a:rPr lang="en-US" i="1" dirty="0">
                <a:solidFill>
                  <a:schemeClr val="tx2"/>
                </a:solidFill>
              </a:rPr>
              <a:t>The output is </a:t>
            </a:r>
            <a:r>
              <a:rPr lang="en-US" i="1" dirty="0" smtClean="0">
                <a:solidFill>
                  <a:schemeClr val="tx2"/>
                </a:solidFill>
              </a:rPr>
              <a:t>2</a:t>
            </a:r>
            <a:endParaRPr lang="en-US" i="1" dirty="0">
              <a:solidFill>
                <a:schemeClr val="tx2"/>
              </a:solidFill>
            </a:endParaRPr>
          </a:p>
          <a:p>
            <a:pPr marL="800100" lvl="2" indent="0" algn="just">
              <a:buNone/>
            </a:pPr>
            <a:r>
              <a:rPr lang="en-US" i="1" dirty="0" err="1" smtClean="0">
                <a:solidFill>
                  <a:schemeClr val="tx2"/>
                </a:solidFill>
              </a:rPr>
              <a:t>MsgBox</a:t>
            </a:r>
            <a:r>
              <a:rPr lang="en-US" i="1" dirty="0" smtClean="0">
                <a:solidFill>
                  <a:schemeClr val="tx2"/>
                </a:solidFill>
              </a:rPr>
              <a:t> </a:t>
            </a:r>
            <a:r>
              <a:rPr lang="en-US" i="1" dirty="0" err="1" smtClean="0">
                <a:solidFill>
                  <a:schemeClr val="tx2"/>
                </a:solidFill>
              </a:rPr>
              <a:t>CInt</a:t>
            </a:r>
            <a:r>
              <a:rPr lang="en-US" i="1" dirty="0">
                <a:solidFill>
                  <a:schemeClr val="tx2"/>
                </a:solidFill>
              </a:rPr>
              <a:t>("</a:t>
            </a:r>
            <a:r>
              <a:rPr lang="en-US" i="1" dirty="0" smtClean="0">
                <a:solidFill>
                  <a:schemeClr val="tx2"/>
                </a:solidFill>
              </a:rPr>
              <a:t>1.45") 		‘ </a:t>
            </a:r>
            <a:r>
              <a:rPr lang="en-US" i="1" dirty="0">
                <a:solidFill>
                  <a:schemeClr val="tx2"/>
                </a:solidFill>
              </a:rPr>
              <a:t>The output is </a:t>
            </a:r>
            <a:r>
              <a:rPr lang="en-US" i="1" dirty="0" smtClean="0">
                <a:solidFill>
                  <a:schemeClr val="tx2"/>
                </a:solidFill>
              </a:rPr>
              <a:t>1</a:t>
            </a:r>
            <a:endParaRPr lang="en-US" i="1" dirty="0">
              <a:solidFill>
                <a:schemeClr val="tx2"/>
              </a:solidFill>
            </a:endParaRPr>
          </a:p>
          <a:p>
            <a:pPr marL="800100" lvl="2" indent="0" algn="just">
              <a:buNone/>
            </a:pPr>
            <a:endParaRPr lang="en-US" i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17</a:t>
            </a:fld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92087" y="3974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0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Conversion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399575" cy="419548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600" b="1" dirty="0" err="1">
                <a:solidFill>
                  <a:srgbClr val="FFC000"/>
                </a:solidFill>
              </a:rPr>
              <a:t>CLng</a:t>
            </a:r>
            <a:endParaRPr lang="en-US" sz="2600" b="1" dirty="0">
              <a:solidFill>
                <a:srgbClr val="FFC000"/>
              </a:solidFill>
            </a:endParaRPr>
          </a:p>
          <a:p>
            <a:r>
              <a:rPr lang="en-US" sz="2400" b="1" dirty="0" err="1"/>
              <a:t>CLng</a:t>
            </a:r>
            <a:r>
              <a:rPr lang="en-US" sz="2400" b="1" dirty="0"/>
              <a:t> </a:t>
            </a:r>
            <a:r>
              <a:rPr lang="en-US" sz="2400" dirty="0"/>
              <a:t>converts a value or a string to a long integer (4 bytes). </a:t>
            </a:r>
          </a:p>
          <a:p>
            <a:pPr marL="800100" lvl="2" indent="0">
              <a:buNone/>
            </a:pPr>
            <a:r>
              <a:rPr lang="en-US" sz="2000" i="1" dirty="0" err="1" smtClean="0"/>
              <a:t>MsgBox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CLng</a:t>
            </a:r>
            <a:r>
              <a:rPr lang="en-US" sz="2000" i="1" dirty="0" smtClean="0"/>
              <a:t>(123456789.45) 		‘ The output is 123456789</a:t>
            </a:r>
          </a:p>
          <a:p>
            <a:pPr marL="800100" lvl="2" indent="0">
              <a:buNone/>
            </a:pPr>
            <a:r>
              <a:rPr lang="en-US" sz="2000" i="1" dirty="0" err="1"/>
              <a:t>MsgBox</a:t>
            </a:r>
            <a:r>
              <a:rPr lang="en-US" sz="2000" i="1" dirty="0"/>
              <a:t> </a:t>
            </a:r>
            <a:r>
              <a:rPr lang="en-US" sz="2000" i="1" dirty="0" err="1"/>
              <a:t>CLng</a:t>
            </a:r>
            <a:r>
              <a:rPr lang="en-US" sz="2000" i="1" dirty="0" smtClean="0"/>
              <a:t>(“123456789.45”) 	‘ </a:t>
            </a:r>
            <a:r>
              <a:rPr lang="en-US" sz="2000" i="1" dirty="0"/>
              <a:t>The output is 123456789</a:t>
            </a:r>
          </a:p>
          <a:p>
            <a:pPr marL="800100" lvl="2" indent="0">
              <a:buNone/>
            </a:pPr>
            <a:r>
              <a:rPr lang="en-US" sz="2000" i="1" dirty="0" err="1"/>
              <a:t>MsgBox</a:t>
            </a:r>
            <a:r>
              <a:rPr lang="en-US" sz="2000" i="1" dirty="0"/>
              <a:t> </a:t>
            </a:r>
            <a:r>
              <a:rPr lang="en-US" sz="2000" i="1" dirty="0" err="1" smtClean="0"/>
              <a:t>CLng</a:t>
            </a:r>
            <a:r>
              <a:rPr lang="en-US" sz="2000" i="1" dirty="0" smtClean="0"/>
              <a:t>(123456789.95</a:t>
            </a:r>
            <a:r>
              <a:rPr lang="en-US" sz="2000" i="1" dirty="0"/>
              <a:t>) </a:t>
            </a:r>
            <a:r>
              <a:rPr lang="en-US" sz="2000" i="1" dirty="0" smtClean="0"/>
              <a:t>		‘ </a:t>
            </a:r>
            <a:r>
              <a:rPr lang="en-US" sz="2000" i="1" dirty="0"/>
              <a:t>The output is </a:t>
            </a:r>
            <a:r>
              <a:rPr lang="en-US" sz="2000" i="1" dirty="0" smtClean="0"/>
              <a:t>123456790</a:t>
            </a:r>
            <a:endParaRPr lang="en-US" sz="2000" i="1" dirty="0"/>
          </a:p>
          <a:p>
            <a:pPr marL="0" indent="0">
              <a:buNone/>
            </a:pPr>
            <a:r>
              <a:rPr lang="en-US" sz="2600" b="1" dirty="0" err="1" smtClean="0">
                <a:solidFill>
                  <a:srgbClr val="FFC000"/>
                </a:solidFill>
              </a:rPr>
              <a:t>CDbl</a:t>
            </a:r>
            <a:endParaRPr lang="en-US" sz="2600" b="1" dirty="0">
              <a:solidFill>
                <a:srgbClr val="FFC000"/>
              </a:solidFill>
            </a:endParaRPr>
          </a:p>
          <a:p>
            <a:r>
              <a:rPr lang="en-US" sz="2400" dirty="0" err="1"/>
              <a:t>CDbl</a:t>
            </a:r>
            <a:r>
              <a:rPr lang="en-US" sz="2400" dirty="0"/>
              <a:t> converts a value or a string to a double-precision floating point number (eight bytes</a:t>
            </a:r>
            <a:r>
              <a:rPr lang="en-US" sz="2400" dirty="0" smtClean="0"/>
              <a:t>) where </a:t>
            </a:r>
            <a:r>
              <a:rPr lang="en-US" sz="2400" dirty="0"/>
              <a:t>decimal places are allowed:</a:t>
            </a:r>
          </a:p>
          <a:p>
            <a:pPr marL="800100" lvl="2" indent="0">
              <a:buNone/>
            </a:pPr>
            <a:r>
              <a:rPr lang="en-US" sz="2000" i="1" dirty="0" err="1" smtClean="0"/>
              <a:t>Dbl_var</a:t>
            </a:r>
            <a:r>
              <a:rPr lang="en-US" sz="2000" i="1" dirty="0" smtClean="0"/>
              <a:t>= </a:t>
            </a:r>
            <a:r>
              <a:rPr lang="en-US" sz="2000" i="1" dirty="0" err="1" smtClean="0"/>
              <a:t>CDbl</a:t>
            </a:r>
            <a:r>
              <a:rPr lang="en-US" sz="2000" i="1" dirty="0"/>
              <a:t>("123.56789</a:t>
            </a:r>
            <a:r>
              <a:rPr lang="en-US" sz="2000" i="1" dirty="0" smtClean="0"/>
              <a:t>") ‘ assigns the value </a:t>
            </a:r>
            <a:r>
              <a:rPr lang="en-US" sz="2000" i="1" dirty="0"/>
              <a:t>123.56789.</a:t>
            </a:r>
          </a:p>
          <a:p>
            <a:pPr algn="just"/>
            <a:r>
              <a:rPr lang="en-US" sz="2400" dirty="0" smtClean="0"/>
              <a:t>Within </a:t>
            </a:r>
            <a:r>
              <a:rPr lang="en-US" sz="2400" b="1" dirty="0" err="1" smtClean="0"/>
              <a:t>CDbl</a:t>
            </a:r>
            <a:r>
              <a:rPr lang="en-US" sz="2400" dirty="0" smtClean="0"/>
              <a:t>, </a:t>
            </a:r>
            <a:r>
              <a:rPr lang="en-US" sz="2400" b="1" dirty="0" err="1" smtClean="0"/>
              <a:t>CLng</a:t>
            </a:r>
            <a:r>
              <a:rPr lang="en-US" sz="2400" dirty="0" smtClean="0"/>
              <a:t>, </a:t>
            </a:r>
            <a:r>
              <a:rPr lang="en-US" sz="2400" b="1" dirty="0" err="1" smtClean="0"/>
              <a:t>Cint</a:t>
            </a:r>
            <a:r>
              <a:rPr lang="en-US" sz="2400" dirty="0" smtClean="0"/>
              <a:t> functions, if </a:t>
            </a:r>
            <a:r>
              <a:rPr lang="en-US" sz="2400" dirty="0"/>
              <a:t>there are any </a:t>
            </a:r>
            <a:r>
              <a:rPr lang="en-US" sz="2400" dirty="0" smtClean="0"/>
              <a:t>non-numeric </a:t>
            </a:r>
            <a:r>
              <a:rPr lang="en-US" sz="2400" dirty="0"/>
              <a:t>characters in the expression, you will get a </a:t>
            </a:r>
            <a:r>
              <a:rPr lang="en-US" sz="2400" b="1" i="1" dirty="0">
                <a:solidFill>
                  <a:srgbClr val="FFC000"/>
                </a:solidFill>
              </a:rPr>
              <a:t>Type Mismatch error</a:t>
            </a:r>
            <a:r>
              <a:rPr lang="en-US" sz="2400" dirty="0"/>
              <a:t>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18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7287" y="4527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1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Conversion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399575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FFC000"/>
                </a:solidFill>
              </a:rPr>
              <a:t>Val</a:t>
            </a:r>
          </a:p>
          <a:p>
            <a:r>
              <a:rPr lang="en-US" sz="2400" dirty="0"/>
              <a:t>Val converts a string to a value. It is more forgiving than </a:t>
            </a:r>
            <a:r>
              <a:rPr lang="en-US" sz="2400" dirty="0" err="1">
                <a:solidFill>
                  <a:srgbClr val="FFC000"/>
                </a:solidFill>
              </a:rPr>
              <a:t>CInt</a:t>
            </a:r>
            <a:r>
              <a:rPr lang="en-US" sz="2400" dirty="0"/>
              <a:t> or </a:t>
            </a:r>
            <a:r>
              <a:rPr lang="en-US" sz="2400" dirty="0" err="1">
                <a:solidFill>
                  <a:srgbClr val="FFC000"/>
                </a:solidFill>
              </a:rPr>
              <a:t>CLng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/>
              <a:t>because it will </a:t>
            </a:r>
            <a:r>
              <a:rPr lang="en-US" sz="2400" dirty="0" smtClean="0"/>
              <a:t>accept nonnumeric </a:t>
            </a:r>
            <a:r>
              <a:rPr lang="en-US" sz="2400" dirty="0"/>
              <a:t>characters:</a:t>
            </a:r>
          </a:p>
          <a:p>
            <a:pPr marL="1257300" lvl="3" indent="0">
              <a:buNone/>
            </a:pPr>
            <a:r>
              <a:rPr lang="en-US" sz="1800" dirty="0" err="1" smtClean="0"/>
              <a:t>i</a:t>
            </a:r>
            <a:r>
              <a:rPr lang="en-US" sz="1800" i="1" dirty="0" err="1" smtClean="0"/>
              <a:t>ntVar</a:t>
            </a:r>
            <a:r>
              <a:rPr lang="en-US" sz="1800" i="1" dirty="0" smtClean="0"/>
              <a:t>= Val</a:t>
            </a:r>
            <a:r>
              <a:rPr lang="en-US" sz="1800" i="1" dirty="0"/>
              <a:t>("123</a:t>
            </a:r>
            <a:r>
              <a:rPr lang="en-US" sz="1800" i="1" dirty="0" smtClean="0"/>
              <a:t>") ‘ It assigns 123 to </a:t>
            </a:r>
            <a:r>
              <a:rPr lang="en-US" sz="1800" i="1" dirty="0" err="1" smtClean="0"/>
              <a:t>intVar</a:t>
            </a:r>
            <a:endParaRPr lang="en-US" sz="1800" i="1" dirty="0" smtClean="0"/>
          </a:p>
          <a:p>
            <a:pPr marL="1257300" lvl="3" indent="0">
              <a:buNone/>
            </a:pPr>
            <a:r>
              <a:rPr lang="en-US" sz="1800" i="1" dirty="0" err="1" smtClean="0"/>
              <a:t>realVar</a:t>
            </a:r>
            <a:r>
              <a:rPr lang="en-US" sz="1800" i="1" dirty="0" smtClean="0"/>
              <a:t>= </a:t>
            </a:r>
            <a:r>
              <a:rPr lang="en-US" sz="1800" i="1" dirty="0"/>
              <a:t>Val("123.45</a:t>
            </a:r>
            <a:r>
              <a:rPr lang="en-US" sz="1800" i="1" dirty="0" smtClean="0"/>
              <a:t>") ‘It assigns 123.45 to </a:t>
            </a:r>
            <a:r>
              <a:rPr lang="en-US" sz="1800" i="1" dirty="0" err="1" smtClean="0"/>
              <a:t>realVar</a:t>
            </a:r>
            <a:endParaRPr lang="en-US" sz="1800" i="1" dirty="0"/>
          </a:p>
          <a:p>
            <a:pPr marL="1257300" lvl="3" indent="0">
              <a:buNone/>
            </a:pPr>
            <a:r>
              <a:rPr lang="en-US" sz="1800" i="1" dirty="0" err="1" smtClean="0"/>
              <a:t>intVar</a:t>
            </a:r>
            <a:r>
              <a:rPr lang="en-US" sz="1800" i="1" dirty="0" smtClean="0"/>
              <a:t> = </a:t>
            </a:r>
            <a:r>
              <a:rPr lang="en-US" sz="1800" i="1" dirty="0"/>
              <a:t>Val("12richard</a:t>
            </a:r>
            <a:r>
              <a:rPr lang="en-US" sz="1800" i="1" dirty="0" smtClean="0"/>
              <a:t>") ‘ It assigns 12 to </a:t>
            </a:r>
            <a:r>
              <a:rPr lang="en-US" sz="1800" i="1" dirty="0" err="1" smtClean="0"/>
              <a:t>intVar</a:t>
            </a:r>
            <a:endParaRPr lang="en-US" sz="1800" i="1" dirty="0"/>
          </a:p>
          <a:p>
            <a:pPr marL="1257300" lvl="3" indent="0">
              <a:buNone/>
            </a:pPr>
            <a:r>
              <a:rPr lang="en-US" sz="1800" dirty="0" err="1" smtClean="0"/>
              <a:t>intVar</a:t>
            </a:r>
            <a:r>
              <a:rPr lang="en-US" sz="1800" dirty="0" smtClean="0"/>
              <a:t> = Val</a:t>
            </a:r>
            <a:r>
              <a:rPr lang="en-US" sz="1800" dirty="0"/>
              <a:t>("</a:t>
            </a:r>
            <a:r>
              <a:rPr lang="en-US" sz="1800" dirty="0" err="1"/>
              <a:t>richard</a:t>
            </a:r>
            <a:r>
              <a:rPr lang="en-US" sz="1800" dirty="0" smtClean="0"/>
              <a:t>") ‘</a:t>
            </a:r>
            <a:r>
              <a:rPr lang="en-US" sz="1800" dirty="0"/>
              <a:t>It assigns the value 0 to </a:t>
            </a:r>
            <a:r>
              <a:rPr lang="en-US" sz="1800" dirty="0" err="1"/>
              <a:t>intVar</a:t>
            </a:r>
            <a:r>
              <a:rPr lang="en-US" sz="1800" dirty="0"/>
              <a:t>, </a:t>
            </a:r>
            <a:endParaRPr lang="en-US" sz="1800" dirty="0" smtClean="0"/>
          </a:p>
          <a:p>
            <a:pPr marL="1257300" lvl="3" indent="0">
              <a:buNone/>
            </a:pPr>
            <a:r>
              <a:rPr lang="en-US" sz="1800" dirty="0" smtClean="0"/>
              <a:t>						‘meaning </a:t>
            </a:r>
            <a:r>
              <a:rPr lang="en-US" sz="1800" dirty="0"/>
              <a:t>there are no numeric characters to evaluate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19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626" y="4538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Strings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GB" sz="2400" b="1" dirty="0" smtClean="0">
                <a:solidFill>
                  <a:srgbClr val="FFC000"/>
                </a:solidFill>
              </a:rPr>
              <a:t>String</a:t>
            </a:r>
            <a:r>
              <a:rPr lang="en-GB" sz="2400" dirty="0" smtClean="0"/>
              <a:t> is a data type that is a combination of alphabetic, numeric, and special characters. Some examples:</a:t>
            </a:r>
          </a:p>
          <a:p>
            <a:pPr lvl="1" algn="just"/>
            <a:r>
              <a:rPr lang="en-GB" sz="2200" dirty="0" smtClean="0"/>
              <a:t>“ab345%^4ddd”</a:t>
            </a:r>
          </a:p>
          <a:p>
            <a:pPr lvl="1" algn="just"/>
            <a:r>
              <a:rPr lang="en-GB" sz="2200" dirty="0" smtClean="0"/>
              <a:t>“_!?45ABcd0=+-*”</a:t>
            </a:r>
          </a:p>
          <a:p>
            <a:pPr algn="just"/>
            <a:r>
              <a:rPr lang="en-GB" sz="2400" dirty="0" smtClean="0"/>
              <a:t>There are many VBA functions for string manipulation, construction and presentation.</a:t>
            </a:r>
          </a:p>
          <a:p>
            <a:pPr algn="just"/>
            <a:r>
              <a:rPr lang="en-GB" sz="2400" dirty="0" smtClean="0"/>
              <a:t>If a string is not carried within a variant type variable, you can not directly use it in any arithmetic calculation !!!</a:t>
            </a:r>
          </a:p>
          <a:p>
            <a:pPr algn="just"/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2</a:t>
            </a:fld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11479" y="253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6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Format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399575" cy="4195481"/>
          </a:xfrm>
        </p:spPr>
        <p:txBody>
          <a:bodyPr>
            <a:normAutofit/>
          </a:bodyPr>
          <a:lstStyle/>
          <a:p>
            <a:r>
              <a:rPr lang="en-US" sz="2800" dirty="0"/>
              <a:t>The </a:t>
            </a:r>
            <a:r>
              <a:rPr lang="en-US" sz="2800" b="1" dirty="0">
                <a:solidFill>
                  <a:srgbClr val="FFC000"/>
                </a:solidFill>
              </a:rPr>
              <a:t>Format</a:t>
            </a:r>
            <a:r>
              <a:rPr lang="en-US" sz="2800" dirty="0"/>
              <a:t> function does exactly the same thing as formatting a number or a date </a:t>
            </a:r>
            <a:r>
              <a:rPr lang="en-US" sz="2800" dirty="0" smtClean="0"/>
              <a:t>within a </a:t>
            </a:r>
            <a:r>
              <a:rPr lang="en-US" sz="2800" dirty="0"/>
              <a:t>cell in a spreadsheet, except it does so from within the code itself. </a:t>
            </a:r>
            <a:endParaRPr lang="en-US" sz="2800" dirty="0" smtClean="0"/>
          </a:p>
          <a:p>
            <a:r>
              <a:rPr lang="en-US" sz="2800" dirty="0" smtClean="0"/>
              <a:t>If </a:t>
            </a:r>
            <a:r>
              <a:rPr lang="en-US" sz="2800" dirty="0"/>
              <a:t>you wish to display </a:t>
            </a:r>
            <a:r>
              <a:rPr lang="en-US" sz="2800" dirty="0" smtClean="0"/>
              <a:t>a number </a:t>
            </a:r>
            <a:r>
              <a:rPr lang="en-US" sz="2800" dirty="0"/>
              <a:t>in a message box or on a user form, this function is very useful for making </a:t>
            </a:r>
            <a:r>
              <a:rPr lang="en-US" sz="2800" dirty="0" smtClean="0"/>
              <a:t>it readable</a:t>
            </a:r>
            <a:r>
              <a:rPr lang="en-US" sz="2800" dirty="0"/>
              <a:t>, particularly if it is a large number:</a:t>
            </a:r>
          </a:p>
          <a:p>
            <a:pPr marL="1257300" lvl="3" indent="0">
              <a:buNone/>
            </a:pPr>
            <a:r>
              <a:rPr lang="en-US" sz="1800" i="1" dirty="0" err="1" smtClean="0"/>
              <a:t>MsgBox</a:t>
            </a:r>
            <a:r>
              <a:rPr lang="en-US" sz="1800" i="1" dirty="0" smtClean="0"/>
              <a:t> Format(1234567.89</a:t>
            </a:r>
            <a:r>
              <a:rPr lang="en-US" sz="1800" i="1" dirty="0"/>
              <a:t>, </a:t>
            </a:r>
            <a:r>
              <a:rPr lang="en-US" sz="1800" i="1" dirty="0" smtClean="0"/>
              <a:t>"#,###.#") ‘ It displays the value as 1,234,567.9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20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33183" y="3747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1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Format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399575" cy="4195481"/>
          </a:xfrm>
        </p:spPr>
        <p:txBody>
          <a:bodyPr>
            <a:noAutofit/>
          </a:bodyPr>
          <a:lstStyle/>
          <a:p>
            <a:pPr marL="285750" algn="just"/>
            <a:r>
              <a:rPr lang="en-US" sz="2400" dirty="0" smtClean="0"/>
              <a:t>In </a:t>
            </a:r>
            <a:r>
              <a:rPr lang="en-US" sz="2400" dirty="0"/>
              <a:t>the format string, each # represents a digit placeholder. </a:t>
            </a:r>
            <a:endParaRPr lang="en-US" sz="2400" dirty="0" smtClean="0"/>
          </a:p>
          <a:p>
            <a:pPr marL="285750" algn="just"/>
            <a:r>
              <a:rPr lang="en-US" sz="2400" dirty="0" smtClean="0"/>
              <a:t>The </a:t>
            </a:r>
            <a:r>
              <a:rPr lang="en-US" sz="2400" dirty="0"/>
              <a:t>comma </a:t>
            </a:r>
            <a:r>
              <a:rPr lang="en-US" sz="2400" dirty="0" smtClean="0"/>
              <a:t>is used as thousands separator.</a:t>
            </a:r>
          </a:p>
          <a:p>
            <a:pPr marL="285750" algn="just"/>
            <a:r>
              <a:rPr lang="en-US" sz="2400" dirty="0" smtClean="0"/>
              <a:t>The full stop indicates the position of the decimal point.</a:t>
            </a:r>
          </a:p>
          <a:p>
            <a:pPr marL="285750" algn="just"/>
            <a:r>
              <a:rPr lang="en-US" sz="2400" dirty="0" smtClean="0"/>
              <a:t>You </a:t>
            </a:r>
            <a:r>
              <a:rPr lang="en-US" sz="2400" dirty="0"/>
              <a:t>can also use the </a:t>
            </a:r>
            <a:r>
              <a:rPr lang="en-US" sz="2400" b="1" dirty="0">
                <a:solidFill>
                  <a:srgbClr val="FFC000"/>
                </a:solidFill>
              </a:rPr>
              <a:t>predefined format names </a:t>
            </a:r>
            <a:r>
              <a:rPr lang="en-US" sz="2400" dirty="0"/>
              <a:t>as the format </a:t>
            </a:r>
            <a:r>
              <a:rPr lang="en-US" sz="2400" dirty="0" smtClean="0"/>
              <a:t>string</a:t>
            </a:r>
            <a:endParaRPr lang="en-US" sz="2400" dirty="0"/>
          </a:p>
          <a:p>
            <a:pPr marL="800100" lvl="2" indent="0" algn="just">
              <a:buNone/>
            </a:pPr>
            <a:r>
              <a:rPr lang="en-US" sz="2000" dirty="0" err="1" smtClean="0"/>
              <a:t>MsgBox</a:t>
            </a:r>
            <a:r>
              <a:rPr lang="en-US" sz="2000" dirty="0" smtClean="0"/>
              <a:t> </a:t>
            </a:r>
            <a:r>
              <a:rPr lang="en-US" sz="2000" dirty="0"/>
              <a:t>Format(1234567.89, "Currency")</a:t>
            </a:r>
          </a:p>
          <a:p>
            <a:pPr marL="285750" algn="just"/>
            <a:r>
              <a:rPr lang="en-US" sz="2400" dirty="0"/>
              <a:t>This will give the displayed result of $1,234,567.89, depending on the currency symbol in </a:t>
            </a:r>
            <a:r>
              <a:rPr lang="en-US" sz="2400" dirty="0" smtClean="0"/>
              <a:t>the </a:t>
            </a:r>
            <a:r>
              <a:rPr lang="en-US" sz="2400" dirty="0"/>
              <a:t>Windows settings </a:t>
            </a:r>
            <a:r>
              <a:rPr lang="en-US" sz="2400" dirty="0" smtClean="0"/>
              <a:t>(e.g. pound </a:t>
            </a:r>
            <a:r>
              <a:rPr lang="en-US" sz="2400" dirty="0"/>
              <a:t>sign for England or a euro sign for Europe.).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21</a:t>
            </a:fld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65704" y="3747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0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Format Function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22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06" y="1441180"/>
            <a:ext cx="10049370" cy="5131898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92087" y="3747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7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Format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296" y="2052918"/>
            <a:ext cx="4028661" cy="4195481"/>
          </a:xfrm>
        </p:spPr>
        <p:txBody>
          <a:bodyPr>
            <a:normAutofit/>
          </a:bodyPr>
          <a:lstStyle/>
          <a:p>
            <a:pPr marL="285750" algn="just"/>
            <a:r>
              <a:rPr lang="en-US" sz="2400" dirty="0"/>
              <a:t>There are a number of characters that can be used to define a user-defined </a:t>
            </a:r>
            <a:r>
              <a:rPr lang="en-US" sz="2400" dirty="0" smtClean="0"/>
              <a:t>format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436" y="981810"/>
            <a:ext cx="6904762" cy="587619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84974" y="1479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3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Format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399575" cy="4195481"/>
          </a:xfrm>
        </p:spPr>
        <p:txBody>
          <a:bodyPr>
            <a:normAutofit/>
          </a:bodyPr>
          <a:lstStyle/>
          <a:p>
            <a:pPr marL="285750" algn="just"/>
            <a:r>
              <a:rPr lang="en-US" sz="2800" dirty="0"/>
              <a:t>The format string can have up to </a:t>
            </a:r>
            <a:r>
              <a:rPr lang="en-US" sz="2800" b="1" dirty="0">
                <a:solidFill>
                  <a:srgbClr val="FFC000"/>
                </a:solidFill>
              </a:rPr>
              <a:t>four sections separated by semicolons (;)</a:t>
            </a:r>
            <a:r>
              <a:rPr lang="en-US" sz="2800" dirty="0"/>
              <a:t>. </a:t>
            </a:r>
            <a:endParaRPr lang="en-US" sz="2800" dirty="0" smtClean="0"/>
          </a:p>
          <a:p>
            <a:pPr marL="285750" algn="just"/>
            <a:r>
              <a:rPr lang="en-US" sz="2800" dirty="0" smtClean="0"/>
              <a:t>These </a:t>
            </a:r>
            <a:r>
              <a:rPr lang="en-US" sz="2800" dirty="0"/>
              <a:t>are </a:t>
            </a:r>
            <a:r>
              <a:rPr lang="en-US" sz="2800" dirty="0" smtClean="0"/>
              <a:t>so that </a:t>
            </a:r>
            <a:r>
              <a:rPr lang="en-US" sz="2800" dirty="0"/>
              <a:t>different formats can be applied to different values, such as to positive and </a:t>
            </a:r>
            <a:r>
              <a:rPr lang="en-US" sz="2800" dirty="0" smtClean="0"/>
              <a:t>negative numbers</a:t>
            </a:r>
            <a:r>
              <a:rPr lang="en-US" sz="2800" dirty="0"/>
              <a:t>. For example, you may wish to show brackets around a negative value:</a:t>
            </a:r>
          </a:p>
          <a:p>
            <a:pPr marL="800100" lvl="2" indent="0" algn="just">
              <a:buNone/>
            </a:pPr>
            <a:r>
              <a:rPr lang="en-US" sz="2400" i="1" dirty="0" err="1" smtClean="0"/>
              <a:t>MsgBox</a:t>
            </a:r>
            <a:r>
              <a:rPr lang="en-US" sz="2400" i="1" dirty="0" smtClean="0"/>
              <a:t> </a:t>
            </a:r>
            <a:r>
              <a:rPr lang="en-US" sz="2400" i="1" dirty="0"/>
              <a:t>Format(-12345.67,"$#,##0;($#,##0</a:t>
            </a:r>
            <a:r>
              <a:rPr lang="en-US" sz="2400" i="1" dirty="0" smtClean="0"/>
              <a:t>)")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24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83757" y="5433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5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Format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399575" cy="4195481"/>
          </a:xfrm>
        </p:spPr>
        <p:txBody>
          <a:bodyPr>
            <a:normAutofit/>
          </a:bodyPr>
          <a:lstStyle/>
          <a:p>
            <a:pPr marL="285750" algn="just"/>
            <a:r>
              <a:rPr lang="en-US" sz="2800" dirty="0" smtClean="0"/>
              <a:t>The details </a:t>
            </a:r>
            <a:r>
              <a:rPr lang="en-US" sz="2800" dirty="0"/>
              <a:t>depending on the number of </a:t>
            </a:r>
            <a:r>
              <a:rPr lang="en-US" sz="2800" dirty="0" smtClean="0"/>
              <a:t>sections of </a:t>
            </a:r>
            <a:r>
              <a:rPr lang="en-US" sz="2800" b="1" dirty="0" smtClean="0">
                <a:solidFill>
                  <a:srgbClr val="FFC000"/>
                </a:solidFill>
              </a:rPr>
              <a:t>FORMAT</a:t>
            </a:r>
            <a:r>
              <a:rPr lang="en-US" sz="2800" dirty="0" smtClean="0"/>
              <a:t> function are listed here:</a:t>
            </a:r>
          </a:p>
          <a:p>
            <a:pPr marL="285750" algn="just"/>
            <a:endParaRPr lang="en-US" sz="2400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37" y="3452149"/>
            <a:ext cx="11866520" cy="299592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87287" y="5102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3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Date – Time Format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399575" cy="4195481"/>
          </a:xfrm>
        </p:spPr>
        <p:txBody>
          <a:bodyPr>
            <a:normAutofit/>
          </a:bodyPr>
          <a:lstStyle/>
          <a:p>
            <a:pPr marL="285750" algn="just"/>
            <a:r>
              <a:rPr lang="en-US" sz="2800" dirty="0"/>
              <a:t>There are also predefined date and time </a:t>
            </a:r>
            <a:r>
              <a:rPr lang="en-US" sz="2800" dirty="0" smtClean="0"/>
              <a:t>formats. </a:t>
            </a:r>
          </a:p>
          <a:p>
            <a:pPr marL="285750" algn="just"/>
            <a:r>
              <a:rPr lang="en-US" sz="2800" dirty="0" smtClean="0"/>
              <a:t>These are controlled </a:t>
            </a:r>
            <a:r>
              <a:rPr lang="en-US" sz="2800" dirty="0"/>
              <a:t>by the time and date settings in the Windows Control Panel.</a:t>
            </a:r>
          </a:p>
          <a:p>
            <a:pPr marL="285750" algn="just"/>
            <a:r>
              <a:rPr lang="en-US" sz="2800" dirty="0"/>
              <a:t>There are a number of characters that you can use to create user-defined date and </a:t>
            </a:r>
            <a:r>
              <a:rPr lang="en-US" sz="2800" dirty="0" smtClean="0"/>
              <a:t>time formats.</a:t>
            </a:r>
            <a:endParaRPr lang="en-US" sz="2800" dirty="0"/>
          </a:p>
          <a:p>
            <a:pPr marL="285750" algn="just"/>
            <a:r>
              <a:rPr lang="en-US" sz="2800" dirty="0"/>
              <a:t>Here is an example of formatting the current time to hours, minutes, and seconds:</a:t>
            </a:r>
          </a:p>
          <a:p>
            <a:pPr marL="914400" lvl="2" indent="0" algn="just">
              <a:buNone/>
            </a:pPr>
            <a:r>
              <a:rPr lang="en-US" sz="2400" i="1" dirty="0" err="1" smtClean="0"/>
              <a:t>MsgBox</a:t>
            </a:r>
            <a:r>
              <a:rPr lang="en-US" sz="2400" i="1" dirty="0" smtClean="0"/>
              <a:t> </a:t>
            </a:r>
            <a:r>
              <a:rPr lang="en-US" sz="2400" i="1" dirty="0"/>
              <a:t>Format(Now(), "</a:t>
            </a:r>
            <a:r>
              <a:rPr lang="en-US" sz="2400" i="1" dirty="0" err="1"/>
              <a:t>hh:mm:ss</a:t>
            </a:r>
            <a:r>
              <a:rPr lang="en-US" sz="2400" i="1" dirty="0"/>
              <a:t> AM/PM")</a:t>
            </a:r>
            <a:endParaRPr lang="en-US" sz="2000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26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7287" y="4538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2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Date – Time Format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399575" cy="4195481"/>
          </a:xfrm>
        </p:spPr>
        <p:txBody>
          <a:bodyPr>
            <a:normAutofit/>
          </a:bodyPr>
          <a:lstStyle/>
          <a:p>
            <a:pPr marL="285750" algn="just"/>
            <a:endParaRPr lang="en-US" sz="2000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99" y="1293967"/>
            <a:ext cx="9826740" cy="5226102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42940" y="3747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36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2" y="452718"/>
            <a:ext cx="5932234" cy="1400530"/>
          </a:xfrm>
        </p:spPr>
        <p:txBody>
          <a:bodyPr/>
          <a:lstStyle/>
          <a:p>
            <a:r>
              <a:rPr lang="en-US" dirty="0" smtClean="0"/>
              <a:t>Date – Time </a:t>
            </a:r>
            <a:br>
              <a:rPr lang="en-US" dirty="0" smtClean="0"/>
            </a:br>
            <a:r>
              <a:rPr lang="en-US" dirty="0" smtClean="0"/>
              <a:t>Format </a:t>
            </a:r>
            <a:r>
              <a:rPr lang="en-US" dirty="0"/>
              <a:t>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088" y="2052918"/>
            <a:ext cx="10972800" cy="419548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i="1" dirty="0" err="1"/>
              <a:t>MsgBox</a:t>
            </a:r>
            <a:r>
              <a:rPr lang="en-US" i="1" dirty="0"/>
              <a:t> Format(Now(), "</a:t>
            </a:r>
            <a:r>
              <a:rPr lang="en-US" i="1" dirty="0" err="1"/>
              <a:t>hh:mm:ss</a:t>
            </a:r>
            <a:r>
              <a:rPr lang="en-US" i="1" dirty="0"/>
              <a:t> AM/PM")</a:t>
            </a:r>
            <a:endParaRPr lang="en-US" sz="2000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544" y="0"/>
            <a:ext cx="5918455" cy="6930359"/>
          </a:xfrm>
          <a:prstGeom prst="rect">
            <a:avLst/>
          </a:prstGeom>
        </p:spPr>
      </p:pic>
      <p:sp>
        <p:nvSpPr>
          <p:cNvPr id="8" name="Up Arrow 7"/>
          <p:cNvSpPr/>
          <p:nvPr/>
        </p:nvSpPr>
        <p:spPr>
          <a:xfrm>
            <a:off x="3352800" y="2544826"/>
            <a:ext cx="2231633" cy="400174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b="1" dirty="0" smtClean="0"/>
              <a:t>User Defined Format</a:t>
            </a:r>
            <a:endParaRPr lang="en-US" sz="2400" b="1" dirty="0"/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59033" y="5433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0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Date – Time Format </a:t>
            </a:r>
            <a:r>
              <a:rPr lang="en-US" dirty="0"/>
              <a:t>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399575" cy="4195481"/>
          </a:xfrm>
        </p:spPr>
        <p:txBody>
          <a:bodyPr>
            <a:normAutofit/>
          </a:bodyPr>
          <a:lstStyle/>
          <a:p>
            <a:pPr marL="285750" algn="just"/>
            <a:r>
              <a:rPr lang="en-US" sz="2800" dirty="0"/>
              <a:t>Date formats, like number formats, can use sections. </a:t>
            </a:r>
            <a:endParaRPr lang="en-US" sz="2800" dirty="0" smtClean="0"/>
          </a:p>
          <a:p>
            <a:pPr marL="285750" algn="just"/>
            <a:r>
              <a:rPr lang="en-US" sz="2800" dirty="0"/>
              <a:t>O</a:t>
            </a:r>
            <a:r>
              <a:rPr lang="en-US" sz="2800" dirty="0" smtClean="0"/>
              <a:t>ne </a:t>
            </a:r>
            <a:r>
              <a:rPr lang="en-US" sz="2800" dirty="0"/>
              <a:t>section only applies to all data;</a:t>
            </a:r>
          </a:p>
          <a:p>
            <a:pPr marL="285750" algn="just"/>
            <a:r>
              <a:rPr lang="en-US" sz="2800" dirty="0" smtClean="0"/>
              <a:t>Two </a:t>
            </a:r>
            <a:r>
              <a:rPr lang="en-US" sz="2800" dirty="0"/>
              <a:t>sections means that the first section applies to all data and the second to </a:t>
            </a:r>
            <a:r>
              <a:rPr lang="en-US" sz="2800" dirty="0" smtClean="0"/>
              <a:t>zero-length strings </a:t>
            </a:r>
            <a:r>
              <a:rPr lang="en-US" sz="2800" dirty="0"/>
              <a:t>and null.</a:t>
            </a:r>
            <a:endParaRPr lang="en-US" sz="2000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107" y="4150657"/>
            <a:ext cx="7956295" cy="2297411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92087" y="1479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04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String</a:t>
            </a:r>
            <a:r>
              <a:rPr lang="en-US" dirty="0" smtClean="0"/>
              <a:t> </a:t>
            </a:r>
            <a:r>
              <a:rPr lang="en-US" dirty="0"/>
              <a:t>Functions - Concatenation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400" dirty="0" smtClean="0">
                <a:solidFill>
                  <a:schemeClr val="tx2"/>
                </a:solidFill>
              </a:rPr>
              <a:t>Concatenation </a:t>
            </a:r>
            <a:r>
              <a:rPr lang="en-US" sz="2400" dirty="0">
                <a:solidFill>
                  <a:schemeClr val="tx2"/>
                </a:solidFill>
              </a:rPr>
              <a:t>is </a:t>
            </a:r>
            <a:r>
              <a:rPr lang="en-US" sz="2400" dirty="0" smtClean="0">
                <a:solidFill>
                  <a:schemeClr val="tx2"/>
                </a:solidFill>
              </a:rPr>
              <a:t>the process of joining </a:t>
            </a:r>
            <a:r>
              <a:rPr lang="en-US" sz="2400" dirty="0">
                <a:solidFill>
                  <a:schemeClr val="tx2"/>
                </a:solidFill>
              </a:rPr>
              <a:t>strings </a:t>
            </a:r>
            <a:r>
              <a:rPr lang="en-US" sz="2400" dirty="0" smtClean="0">
                <a:solidFill>
                  <a:schemeClr val="tx2"/>
                </a:solidFill>
              </a:rPr>
              <a:t>together.</a:t>
            </a:r>
          </a:p>
          <a:p>
            <a:pPr algn="just"/>
            <a:r>
              <a:rPr lang="en-US" sz="2400" dirty="0" smtClean="0">
                <a:solidFill>
                  <a:schemeClr val="tx2"/>
                </a:solidFill>
              </a:rPr>
              <a:t>Generally, &amp; signs are used between strings for joining  them.</a:t>
            </a:r>
            <a:endParaRPr lang="en-US" sz="2400" dirty="0">
              <a:solidFill>
                <a:schemeClr val="tx2"/>
              </a:solidFill>
            </a:endParaRPr>
          </a:p>
          <a:p>
            <a:pPr algn="just"/>
            <a:r>
              <a:rPr lang="en-US" sz="2400" dirty="0" smtClean="0">
                <a:solidFill>
                  <a:schemeClr val="tx2"/>
                </a:solidFill>
              </a:rPr>
              <a:t>Examples:</a:t>
            </a:r>
          </a:p>
          <a:p>
            <a:pPr marL="800100" lvl="2" indent="0" algn="just">
              <a:buNone/>
            </a:pPr>
            <a:r>
              <a:rPr lang="en-US" sz="2000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MsgBox</a:t>
            </a:r>
            <a:r>
              <a:rPr lang="en-US" sz="2000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“Name: “ &amp; </a:t>
            </a:r>
            <a:r>
              <a:rPr lang="en-US" sz="2000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u_name</a:t>
            </a:r>
            <a:r>
              <a:rPr lang="en-US" sz="2000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&amp; “Surname :” &amp; </a:t>
            </a:r>
            <a:r>
              <a:rPr lang="en-US" sz="2000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U_sname</a:t>
            </a:r>
            <a:endParaRPr lang="en-US" sz="2200" dirty="0">
              <a:solidFill>
                <a:schemeClr val="tx2"/>
              </a:solidFill>
            </a:endParaRPr>
          </a:p>
          <a:p>
            <a:pPr marL="800100" lvl="2" indent="0" algn="just">
              <a:buNone/>
            </a:pPr>
            <a:r>
              <a:rPr lang="en-US" sz="2000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String </a:t>
            </a:r>
            <a:r>
              <a:rPr lang="en-US" sz="2000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str</a:t>
            </a:r>
            <a:r>
              <a:rPr lang="en-US" sz="2000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= “Hello “ &amp; </a:t>
            </a:r>
            <a:r>
              <a:rPr lang="en-US" sz="2000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u_name</a:t>
            </a:r>
            <a:r>
              <a:rPr lang="en-US" sz="2000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&amp; “ “ &amp; </a:t>
            </a:r>
            <a:r>
              <a:rPr lang="en-US" sz="2000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u_sname</a:t>
            </a:r>
            <a:endParaRPr lang="en-US" sz="2000" i="1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algn="just"/>
            <a:endParaRPr lang="en-US" sz="2200" i="1" dirty="0" smtClean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3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7287" y="4527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Format </a:t>
            </a:r>
            <a:r>
              <a:rPr lang="en-US" dirty="0"/>
              <a:t>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529" y="4001477"/>
            <a:ext cx="10399575" cy="2584853"/>
          </a:xfrm>
        </p:spPr>
        <p:txBody>
          <a:bodyPr>
            <a:normAutofit lnSpcReduction="10000"/>
          </a:bodyPr>
          <a:lstStyle/>
          <a:p>
            <a:pPr marL="285750" algn="just"/>
            <a:r>
              <a:rPr lang="en-US" sz="2400" dirty="0"/>
              <a:t>You can also use the certain characters within your </a:t>
            </a:r>
            <a:r>
              <a:rPr lang="en-US" sz="2400" dirty="0" smtClean="0"/>
              <a:t>formatting string.</a:t>
            </a:r>
          </a:p>
          <a:p>
            <a:pPr marL="285750" algn="just"/>
            <a:r>
              <a:rPr lang="en-US" sz="2400" dirty="0" smtClean="0"/>
              <a:t>Some </a:t>
            </a:r>
            <a:r>
              <a:rPr lang="en-US" sz="2400" dirty="0"/>
              <a:t>examples of the use of the Format function on numbers and strings are shown here:</a:t>
            </a:r>
          </a:p>
          <a:p>
            <a:pPr marL="800100" lvl="2" indent="0" algn="just">
              <a:buNone/>
            </a:pPr>
            <a:r>
              <a:rPr lang="en-US" i="1" dirty="0" err="1" smtClean="0"/>
              <a:t>MsgBox</a:t>
            </a:r>
            <a:r>
              <a:rPr lang="en-US" i="1" dirty="0" smtClean="0"/>
              <a:t> </a:t>
            </a:r>
            <a:r>
              <a:rPr lang="en-US" i="1" dirty="0"/>
              <a:t>"This is " &amp; Format("1000", "@@@,@@@")</a:t>
            </a:r>
          </a:p>
          <a:p>
            <a:pPr marL="800100" lvl="2" indent="0" algn="just">
              <a:buNone/>
            </a:pPr>
            <a:r>
              <a:rPr lang="en-US" i="1" dirty="0" err="1"/>
              <a:t>MsgBox</a:t>
            </a:r>
            <a:r>
              <a:rPr lang="en-US" i="1" dirty="0"/>
              <a:t> "This is " &amp; Format("1000", "&amp;&amp;&amp;,&amp;&amp;&amp;")</a:t>
            </a:r>
          </a:p>
          <a:p>
            <a:pPr marL="800100" lvl="2" indent="0" algn="just">
              <a:buNone/>
            </a:pPr>
            <a:r>
              <a:rPr lang="en-US" i="1" dirty="0" err="1"/>
              <a:t>MsgBox</a:t>
            </a:r>
            <a:r>
              <a:rPr lang="en-US" i="1" dirty="0"/>
              <a:t> Format("</a:t>
            </a:r>
            <a:r>
              <a:rPr lang="en-US" i="1" dirty="0" err="1"/>
              <a:t>richard</a:t>
            </a:r>
            <a:r>
              <a:rPr lang="en-US" i="1" dirty="0"/>
              <a:t>", "&gt;")</a:t>
            </a:r>
            <a:endParaRPr lang="en-US" sz="1600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530" y="1158124"/>
            <a:ext cx="8173210" cy="2781458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92087" y="3747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2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Date – Time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399575" cy="419548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b="1" dirty="0">
                <a:solidFill>
                  <a:srgbClr val="FFC000"/>
                </a:solidFill>
              </a:rPr>
              <a:t>Now</a:t>
            </a:r>
          </a:p>
          <a:p>
            <a:pPr marL="285750" algn="just"/>
            <a:r>
              <a:rPr lang="en-US" dirty="0"/>
              <a:t>The Now function returns the </a:t>
            </a:r>
            <a:r>
              <a:rPr lang="en-US" b="1" u="sng" dirty="0"/>
              <a:t>current date and time</a:t>
            </a:r>
            <a:r>
              <a:rPr lang="en-US" dirty="0"/>
              <a:t>:</a:t>
            </a:r>
          </a:p>
          <a:p>
            <a:pPr marL="800100" lvl="2" indent="0" algn="just">
              <a:buNone/>
            </a:pPr>
            <a:r>
              <a:rPr lang="en-US" sz="1800" i="1" dirty="0" err="1" smtClean="0"/>
              <a:t>MsgBox</a:t>
            </a:r>
            <a:r>
              <a:rPr lang="en-US" sz="1800" i="1" dirty="0" smtClean="0"/>
              <a:t> </a:t>
            </a:r>
            <a:r>
              <a:rPr lang="en-US" sz="1800" i="1" dirty="0"/>
              <a:t>Now</a:t>
            </a:r>
          </a:p>
          <a:p>
            <a:pPr marL="285750" algn="just"/>
            <a:r>
              <a:rPr lang="en-US" sz="2400" dirty="0"/>
              <a:t>This displays the</a:t>
            </a:r>
            <a:r>
              <a:rPr lang="en-US" dirty="0"/>
              <a:t> short date and time formats from the Windows Control Panel</a:t>
            </a:r>
            <a:r>
              <a:rPr lang="en-US" dirty="0" smtClean="0"/>
              <a:t>.</a:t>
            </a:r>
          </a:p>
          <a:p>
            <a:pPr marL="0" indent="0" algn="just">
              <a:buNone/>
            </a:pPr>
            <a:r>
              <a:rPr lang="en-US" b="1" dirty="0">
                <a:solidFill>
                  <a:srgbClr val="FFC000"/>
                </a:solidFill>
              </a:rPr>
              <a:t>Date</a:t>
            </a:r>
          </a:p>
          <a:p>
            <a:pPr marL="285750" algn="just"/>
            <a:r>
              <a:rPr lang="en-US" sz="1800" dirty="0"/>
              <a:t>Date returns the </a:t>
            </a:r>
            <a:r>
              <a:rPr lang="en-US" sz="1800" b="1" u="sng" dirty="0"/>
              <a:t>current date </a:t>
            </a:r>
            <a:r>
              <a:rPr lang="en-US" sz="1800" dirty="0"/>
              <a:t>in short format as defined in the Windows Control Panel:</a:t>
            </a:r>
          </a:p>
          <a:p>
            <a:pPr marL="800100" lvl="2" indent="0" algn="just">
              <a:buNone/>
            </a:pPr>
            <a:r>
              <a:rPr lang="en-US" dirty="0" err="1" smtClean="0"/>
              <a:t>MsgBox</a:t>
            </a:r>
            <a:r>
              <a:rPr lang="en-US" dirty="0" smtClean="0"/>
              <a:t> </a:t>
            </a:r>
            <a:r>
              <a:rPr lang="en-US" dirty="0"/>
              <a:t>Date</a:t>
            </a:r>
            <a:endParaRPr lang="en-US" sz="1400" dirty="0"/>
          </a:p>
          <a:p>
            <a:pPr marL="0" indent="0" algn="just">
              <a:buNone/>
            </a:pPr>
            <a:r>
              <a:rPr lang="en-US" b="1" dirty="0">
                <a:solidFill>
                  <a:srgbClr val="FFC000"/>
                </a:solidFill>
              </a:rPr>
              <a:t>Time</a:t>
            </a:r>
          </a:p>
          <a:p>
            <a:pPr marL="285750" algn="just"/>
            <a:r>
              <a:rPr lang="en-US" sz="1800" dirty="0"/>
              <a:t>The Time function returns the </a:t>
            </a:r>
            <a:r>
              <a:rPr lang="en-US" sz="1800" b="1" u="sng" dirty="0"/>
              <a:t>current system time</a:t>
            </a:r>
            <a:r>
              <a:rPr lang="en-US" sz="1800" dirty="0"/>
              <a:t>:</a:t>
            </a:r>
          </a:p>
          <a:p>
            <a:pPr marL="800100" lvl="2" indent="0" algn="just">
              <a:buNone/>
            </a:pPr>
            <a:r>
              <a:rPr lang="en-US" dirty="0" err="1" smtClean="0"/>
              <a:t>MsgBox</a:t>
            </a:r>
            <a:r>
              <a:rPr lang="en-US" dirty="0" smtClean="0"/>
              <a:t> </a:t>
            </a:r>
            <a:r>
              <a:rPr lang="en-US" dirty="0"/>
              <a:t>Time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31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77739" y="2957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3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Date – Time Format </a:t>
            </a:r>
            <a:r>
              <a:rPr lang="en-US" dirty="0"/>
              <a:t>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7113035" cy="419548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b="1" dirty="0" err="1">
                <a:solidFill>
                  <a:srgbClr val="FFC000"/>
                </a:solidFill>
              </a:rPr>
              <a:t>DateAdd</a:t>
            </a:r>
            <a:endParaRPr lang="en-US" b="1" dirty="0">
              <a:solidFill>
                <a:srgbClr val="FFC000"/>
              </a:solidFill>
            </a:endParaRPr>
          </a:p>
          <a:p>
            <a:pPr marL="285750" algn="just"/>
            <a:r>
              <a:rPr lang="en-US" dirty="0" err="1"/>
              <a:t>DateAdd</a:t>
            </a:r>
            <a:r>
              <a:rPr lang="en-US" dirty="0"/>
              <a:t> allows the addition and subtraction of a specified </a:t>
            </a:r>
            <a:r>
              <a:rPr lang="en-US" b="1" u="sng" dirty="0"/>
              <a:t>time interval </a:t>
            </a:r>
            <a:r>
              <a:rPr lang="en-US" dirty="0"/>
              <a:t>to a date. </a:t>
            </a:r>
            <a:endParaRPr lang="en-US" dirty="0" smtClean="0"/>
          </a:p>
          <a:p>
            <a:pPr marL="285750" algn="just"/>
            <a:r>
              <a:rPr lang="en-US" dirty="0" smtClean="0"/>
              <a:t>The syntax </a:t>
            </a:r>
            <a:r>
              <a:rPr lang="en-US" dirty="0"/>
              <a:t>is as follows:</a:t>
            </a:r>
          </a:p>
          <a:p>
            <a:pPr marL="800100" lvl="2" indent="0" algn="just">
              <a:buNone/>
            </a:pPr>
            <a:r>
              <a:rPr lang="en-US" sz="2000" dirty="0" err="1" smtClean="0"/>
              <a:t>DateAdd</a:t>
            </a:r>
            <a:r>
              <a:rPr lang="en-US" sz="2000" dirty="0" smtClean="0"/>
              <a:t> </a:t>
            </a:r>
            <a:r>
              <a:rPr lang="en-US" sz="2000" dirty="0"/>
              <a:t>(interval, number, date)</a:t>
            </a:r>
          </a:p>
          <a:p>
            <a:pPr marL="285750" algn="just"/>
            <a:r>
              <a:rPr lang="en-US" b="1" u="sng" dirty="0"/>
              <a:t>Interval</a:t>
            </a:r>
            <a:r>
              <a:rPr lang="en-US" dirty="0"/>
              <a:t> is a string that expresses the interval of time you want to add</a:t>
            </a:r>
            <a:r>
              <a:rPr lang="en-US" dirty="0" smtClean="0"/>
              <a:t>.</a:t>
            </a:r>
          </a:p>
          <a:p>
            <a:pPr marL="285750" algn="just"/>
            <a:r>
              <a:rPr lang="en-US" b="1" u="sng" dirty="0"/>
              <a:t>Number</a:t>
            </a:r>
            <a:r>
              <a:rPr lang="en-US" dirty="0"/>
              <a:t> is a numeric that determines the number of intervals you want to add. A </a:t>
            </a:r>
            <a:r>
              <a:rPr lang="en-US" dirty="0" smtClean="0"/>
              <a:t>negative value </a:t>
            </a:r>
            <a:r>
              <a:rPr lang="en-US" dirty="0"/>
              <a:t>is allowed and will cause subtraction from the date.</a:t>
            </a:r>
          </a:p>
          <a:p>
            <a:pPr marL="285750" algn="just"/>
            <a:r>
              <a:rPr lang="en-US" b="1" u="sng" dirty="0"/>
              <a:t>Date</a:t>
            </a:r>
            <a:r>
              <a:rPr lang="en-US" dirty="0"/>
              <a:t> is the date being added to or the name of a variant containing the date. </a:t>
            </a:r>
            <a:endParaRPr 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5810" y="2052918"/>
            <a:ext cx="3470048" cy="4355263"/>
          </a:xfrm>
          <a:prstGeom prst="rect">
            <a:avLst/>
          </a:prstGeom>
          <a:ln w="25400" cmpd="thickThin">
            <a:solidFill>
              <a:srgbClr val="FFC000"/>
            </a:solidFill>
          </a:ln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83757" y="4538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7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Date – Time Format </a:t>
            </a:r>
            <a:r>
              <a:rPr lang="en-US" dirty="0"/>
              <a:t>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1069" y="1589092"/>
            <a:ext cx="7113035" cy="481908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1800" b="1" dirty="0" err="1">
                <a:solidFill>
                  <a:srgbClr val="FFC000"/>
                </a:solidFill>
              </a:rPr>
              <a:t>DateAdd</a:t>
            </a:r>
            <a:endParaRPr lang="en-US" sz="1800" b="1" dirty="0">
              <a:solidFill>
                <a:srgbClr val="FFC000"/>
              </a:solidFill>
            </a:endParaRPr>
          </a:p>
          <a:p>
            <a:pPr marL="285750" algn="just"/>
            <a:r>
              <a:rPr lang="en-US" sz="2400" dirty="0" smtClean="0"/>
              <a:t>This example will </a:t>
            </a:r>
            <a:r>
              <a:rPr lang="en-US" sz="2400" dirty="0"/>
              <a:t>add one month to January and return 1-Feb-03:</a:t>
            </a:r>
          </a:p>
          <a:p>
            <a:pPr marL="800100" lvl="2" indent="0" algn="just">
              <a:buNone/>
            </a:pPr>
            <a:r>
              <a:rPr lang="en-US" sz="2000" dirty="0" err="1" smtClean="0"/>
              <a:t>MsgBox</a:t>
            </a:r>
            <a:r>
              <a:rPr lang="en-US" sz="2000" dirty="0" smtClean="0"/>
              <a:t> </a:t>
            </a:r>
            <a:r>
              <a:rPr lang="en-US" sz="2000" dirty="0" err="1"/>
              <a:t>DateAdd</a:t>
            </a:r>
            <a:r>
              <a:rPr lang="en-US" sz="2000" dirty="0"/>
              <a:t> ("m",1,"1-Jan-03</a:t>
            </a:r>
            <a:r>
              <a:rPr lang="en-US" sz="2000" dirty="0" smtClean="0"/>
              <a:t>")</a:t>
            </a:r>
          </a:p>
          <a:p>
            <a:pPr algn="just"/>
            <a:r>
              <a:rPr lang="en-US" sz="2400" dirty="0"/>
              <a:t>The following will add two weeks and return </a:t>
            </a:r>
            <a:endParaRPr lang="en-US" sz="2400" dirty="0" smtClean="0"/>
          </a:p>
          <a:p>
            <a:pPr marL="400050" lvl="1" indent="0" algn="just">
              <a:buNone/>
            </a:pPr>
            <a:r>
              <a:rPr lang="en-US" sz="2400" dirty="0" smtClean="0"/>
              <a:t>15-Jan-03 </a:t>
            </a:r>
            <a:r>
              <a:rPr lang="en-US" sz="2400" dirty="0"/>
              <a:t>(depending on your date format):</a:t>
            </a:r>
            <a:endParaRPr lang="en-US" sz="2800" dirty="0"/>
          </a:p>
          <a:p>
            <a:pPr marL="800100" lvl="2" indent="0" algn="just">
              <a:buNone/>
            </a:pPr>
            <a:r>
              <a:rPr lang="en-US" sz="1800" dirty="0" err="1" smtClean="0"/>
              <a:t>MsgBox</a:t>
            </a:r>
            <a:r>
              <a:rPr lang="en-US" sz="1800" dirty="0" smtClean="0"/>
              <a:t> </a:t>
            </a:r>
            <a:r>
              <a:rPr lang="en-US" sz="1800" dirty="0" err="1"/>
              <a:t>DateAdd</a:t>
            </a:r>
            <a:r>
              <a:rPr lang="en-US" sz="1800" dirty="0"/>
              <a:t> ("ww",2,"1-Jan-03")</a:t>
            </a:r>
          </a:p>
          <a:p>
            <a:pPr algn="just"/>
            <a:r>
              <a:rPr lang="en-US" sz="2400" dirty="0"/>
              <a:t>The following will subtract two days from </a:t>
            </a:r>
            <a:endParaRPr lang="en-US" sz="2400" dirty="0" smtClean="0"/>
          </a:p>
          <a:p>
            <a:pPr marL="400050" lvl="1" indent="0" algn="just">
              <a:buNone/>
            </a:pPr>
            <a:r>
              <a:rPr lang="en-US" sz="2400" dirty="0" smtClean="0"/>
              <a:t>1 </a:t>
            </a:r>
            <a:r>
              <a:rPr lang="en-US" sz="2400" dirty="0"/>
              <a:t>January 2003 and return 30-Dec-02:</a:t>
            </a:r>
          </a:p>
          <a:p>
            <a:pPr marL="800100" lvl="2" indent="0" algn="just">
              <a:buNone/>
            </a:pPr>
            <a:r>
              <a:rPr lang="en-US" sz="1800" dirty="0" err="1" smtClean="0"/>
              <a:t>MsgBox</a:t>
            </a:r>
            <a:r>
              <a:rPr lang="en-US" sz="1800" dirty="0" smtClean="0"/>
              <a:t> </a:t>
            </a:r>
            <a:r>
              <a:rPr lang="en-US" sz="1800" dirty="0" err="1"/>
              <a:t>DateAdd</a:t>
            </a:r>
            <a:r>
              <a:rPr lang="en-US" sz="1800" dirty="0"/>
              <a:t> ("d", -2, "1-Jan-03")</a:t>
            </a:r>
            <a:endParaRPr 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5810" y="2052918"/>
            <a:ext cx="3470048" cy="4355263"/>
          </a:xfrm>
          <a:prstGeom prst="rect">
            <a:avLst/>
          </a:prstGeom>
          <a:ln w="25400" cmpd="thickThin">
            <a:solidFill>
              <a:srgbClr val="FFC000"/>
            </a:solidFill>
          </a:ln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87287" y="4902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0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Date – Time Format </a:t>
            </a:r>
            <a:r>
              <a:rPr lang="en-US" dirty="0"/>
              <a:t>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399575" cy="450690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800" b="1" dirty="0" err="1">
                <a:solidFill>
                  <a:srgbClr val="FFC000"/>
                </a:solidFill>
              </a:rPr>
              <a:t>DateDiff</a:t>
            </a:r>
            <a:endParaRPr lang="en-US" sz="2800" b="1" dirty="0">
              <a:solidFill>
                <a:srgbClr val="FFC000"/>
              </a:solidFill>
            </a:endParaRPr>
          </a:p>
          <a:p>
            <a:pPr marL="285750" algn="just"/>
            <a:r>
              <a:rPr lang="en-US" dirty="0"/>
              <a:t>The </a:t>
            </a:r>
            <a:r>
              <a:rPr lang="en-US" dirty="0" err="1"/>
              <a:t>DateDiff</a:t>
            </a:r>
            <a:r>
              <a:rPr lang="en-US" dirty="0"/>
              <a:t> function returns the </a:t>
            </a:r>
            <a:r>
              <a:rPr lang="en-US" b="1" u="sng" dirty="0"/>
              <a:t>number of time intervals between two specified dates</a:t>
            </a:r>
            <a:r>
              <a:rPr lang="en-US" dirty="0"/>
              <a:t>:</a:t>
            </a:r>
          </a:p>
          <a:p>
            <a:pPr marL="800100" lvl="2" indent="0" algn="just">
              <a:buNone/>
            </a:pPr>
            <a:r>
              <a:rPr lang="en-US" i="1" dirty="0" err="1" smtClean="0"/>
              <a:t>DateDiff</a:t>
            </a:r>
            <a:r>
              <a:rPr lang="en-US" i="1" dirty="0" smtClean="0"/>
              <a:t> </a:t>
            </a:r>
            <a:r>
              <a:rPr lang="en-US" i="1" dirty="0"/>
              <a:t>(interval, date1, date2)</a:t>
            </a:r>
          </a:p>
          <a:p>
            <a:pPr marL="285750" algn="just"/>
            <a:r>
              <a:rPr lang="en-US" dirty="0" smtClean="0"/>
              <a:t>The </a:t>
            </a:r>
            <a:r>
              <a:rPr lang="en-US" b="1" u="sng" dirty="0" smtClean="0"/>
              <a:t>date1 </a:t>
            </a:r>
            <a:r>
              <a:rPr lang="en-US" b="1" u="sng" dirty="0"/>
              <a:t>string indicates the start date</a:t>
            </a:r>
            <a:r>
              <a:rPr lang="en-US" dirty="0"/>
              <a:t>, and </a:t>
            </a:r>
            <a:r>
              <a:rPr lang="en-US" b="1" u="sng" dirty="0"/>
              <a:t>date2 the end date</a:t>
            </a:r>
            <a:r>
              <a:rPr lang="en-US" dirty="0" smtClean="0"/>
              <a:t>.</a:t>
            </a:r>
          </a:p>
          <a:p>
            <a:pPr marL="800100" lvl="2" indent="0" algn="just">
              <a:buNone/>
            </a:pPr>
            <a:r>
              <a:rPr lang="en-US" i="1" dirty="0" err="1"/>
              <a:t>MsgBox</a:t>
            </a:r>
            <a:r>
              <a:rPr lang="en-US" i="1" dirty="0"/>
              <a:t> </a:t>
            </a:r>
            <a:r>
              <a:rPr lang="en-US" i="1" dirty="0" err="1"/>
              <a:t>DateDiff</a:t>
            </a:r>
            <a:r>
              <a:rPr lang="en-US" i="1" dirty="0"/>
              <a:t>("m", "1-jan-03", "15-mar-03")</a:t>
            </a:r>
          </a:p>
          <a:p>
            <a:pPr marL="285750" algn="just"/>
            <a:r>
              <a:rPr lang="en-US" dirty="0"/>
              <a:t>This will return the result 2 because there are two months between 1-jan-03 and 15-mar-03.</a:t>
            </a:r>
          </a:p>
          <a:p>
            <a:pPr marL="285750" algn="just"/>
            <a:r>
              <a:rPr lang="en-US" dirty="0"/>
              <a:t>Note that it rounds to the lower month. </a:t>
            </a:r>
            <a:endParaRPr lang="en-US" dirty="0" smtClean="0"/>
          </a:p>
          <a:p>
            <a:pPr marL="285750" algn="just"/>
            <a:r>
              <a:rPr lang="en-US" dirty="0" smtClean="0"/>
              <a:t>If </a:t>
            </a:r>
            <a:r>
              <a:rPr lang="en-US" dirty="0"/>
              <a:t>date2 was 30-mar-03, it would still return 2. </a:t>
            </a:r>
            <a:endParaRPr lang="en-US" dirty="0" smtClean="0"/>
          </a:p>
          <a:p>
            <a:pPr marL="285750" algn="just"/>
            <a:r>
              <a:rPr lang="en-US" dirty="0" smtClean="0"/>
              <a:t>Only when </a:t>
            </a:r>
            <a:r>
              <a:rPr lang="en-US" dirty="0"/>
              <a:t>date2 is 1-apr-03 </a:t>
            </a:r>
            <a:r>
              <a:rPr lang="en-US" dirty="0" smtClean="0"/>
              <a:t>, it will return </a:t>
            </a:r>
            <a:r>
              <a:rPr lang="en-US" dirty="0"/>
              <a:t>3.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34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4644" y="579782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4644" y="15755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14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7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Date – Time Format </a:t>
            </a:r>
            <a:r>
              <a:rPr lang="en-US" dirty="0"/>
              <a:t>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399575" cy="450690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b="1" dirty="0" err="1">
                <a:solidFill>
                  <a:srgbClr val="FFC000"/>
                </a:solidFill>
              </a:rPr>
              <a:t>DatePart</a:t>
            </a:r>
            <a:endParaRPr lang="en-US" sz="2400" b="1" dirty="0">
              <a:solidFill>
                <a:srgbClr val="FFC000"/>
              </a:solidFill>
            </a:endParaRPr>
          </a:p>
          <a:p>
            <a:pPr marL="285750" algn="just"/>
            <a:r>
              <a:rPr lang="en-US" dirty="0"/>
              <a:t>The </a:t>
            </a:r>
            <a:r>
              <a:rPr lang="en-US" dirty="0" err="1"/>
              <a:t>DatePart</a:t>
            </a:r>
            <a:r>
              <a:rPr lang="en-US" dirty="0"/>
              <a:t> function returns a specified part of a given date:</a:t>
            </a:r>
          </a:p>
          <a:p>
            <a:pPr marL="285750" algn="just"/>
            <a:r>
              <a:rPr lang="en-US" dirty="0" smtClean="0"/>
              <a:t>The </a:t>
            </a:r>
            <a:r>
              <a:rPr lang="en-US" dirty="0" err="1"/>
              <a:t>DatePart</a:t>
            </a:r>
            <a:r>
              <a:rPr lang="en-US" dirty="0"/>
              <a:t> syntax is as follows</a:t>
            </a:r>
            <a:r>
              <a:rPr lang="en-US" dirty="0" smtClean="0"/>
              <a:t>:</a:t>
            </a:r>
          </a:p>
          <a:p>
            <a:pPr marL="800100" lvl="2" indent="0" algn="just">
              <a:buNone/>
            </a:pPr>
            <a:r>
              <a:rPr lang="en-US" i="1" dirty="0" err="1"/>
              <a:t>DatePart</a:t>
            </a:r>
            <a:r>
              <a:rPr lang="en-US" i="1" dirty="0"/>
              <a:t> (interval, date)</a:t>
            </a:r>
          </a:p>
          <a:p>
            <a:pPr marL="285750" algn="just"/>
            <a:endParaRPr lang="en-US" dirty="0" smtClean="0"/>
          </a:p>
          <a:p>
            <a:pPr marL="800100" lvl="2" indent="0" algn="just">
              <a:buNone/>
            </a:pPr>
            <a:r>
              <a:rPr lang="en-US" i="1" dirty="0" err="1" smtClean="0"/>
              <a:t>MsgBox</a:t>
            </a:r>
            <a:r>
              <a:rPr lang="en-US" i="1" dirty="0" smtClean="0"/>
              <a:t> </a:t>
            </a:r>
            <a:r>
              <a:rPr lang="en-US" i="1" dirty="0" err="1"/>
              <a:t>DatePart</a:t>
            </a:r>
            <a:r>
              <a:rPr lang="en-US" i="1" dirty="0"/>
              <a:t>("q", "1-mar-03")</a:t>
            </a:r>
          </a:p>
          <a:p>
            <a:pPr marL="285750" algn="just"/>
            <a:r>
              <a:rPr lang="en-US" dirty="0"/>
              <a:t>This will return the result 1 because 1-Mar-03 is in quarter 1</a:t>
            </a:r>
            <a:r>
              <a:rPr lang="en-US" dirty="0" smtClean="0"/>
              <a:t>.</a:t>
            </a:r>
          </a:p>
          <a:p>
            <a:pPr marL="285750" algn="just"/>
            <a:endParaRPr lang="en-US" dirty="0" smtClean="0"/>
          </a:p>
          <a:p>
            <a:pPr marL="800100" lvl="2" indent="0" algn="just">
              <a:buNone/>
            </a:pPr>
            <a:r>
              <a:rPr lang="en-US" dirty="0" err="1"/>
              <a:t>MsgBox</a:t>
            </a:r>
            <a:r>
              <a:rPr lang="en-US" dirty="0"/>
              <a:t> </a:t>
            </a:r>
            <a:r>
              <a:rPr lang="en-US" dirty="0" err="1"/>
              <a:t>DatePart</a:t>
            </a:r>
            <a:r>
              <a:rPr lang="en-US" dirty="0"/>
              <a:t>("m", "1-mar-03")</a:t>
            </a:r>
          </a:p>
          <a:p>
            <a:pPr marL="285750" algn="just"/>
            <a:r>
              <a:rPr lang="en-US" dirty="0" smtClean="0"/>
              <a:t>This will </a:t>
            </a:r>
            <a:r>
              <a:rPr lang="en-US" dirty="0"/>
              <a:t>return the result 3 because March is the third month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88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Date – Time Format </a:t>
            </a:r>
            <a:r>
              <a:rPr lang="en-US" dirty="0"/>
              <a:t>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399575" cy="450690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800" b="1" dirty="0" err="1">
                <a:solidFill>
                  <a:srgbClr val="FFC000"/>
                </a:solidFill>
              </a:rPr>
              <a:t>DateSerial</a:t>
            </a:r>
            <a:endParaRPr lang="en-US" sz="2800" b="1" dirty="0">
              <a:solidFill>
                <a:srgbClr val="FFC000"/>
              </a:solidFill>
            </a:endParaRPr>
          </a:p>
          <a:p>
            <a:pPr marL="285750" algn="just"/>
            <a:r>
              <a:rPr lang="en-US" sz="2400" dirty="0" err="1"/>
              <a:t>DateSerial</a:t>
            </a:r>
            <a:r>
              <a:rPr lang="en-US" sz="2400" dirty="0"/>
              <a:t> returns the date serial for a specific year, month, and day entered as integers. </a:t>
            </a:r>
            <a:endParaRPr lang="en-US" sz="2400" dirty="0" smtClean="0"/>
          </a:p>
          <a:p>
            <a:pPr marL="285750" algn="just"/>
            <a:r>
              <a:rPr lang="en-US" sz="2400" dirty="0" smtClean="0"/>
              <a:t>The date </a:t>
            </a:r>
            <a:r>
              <a:rPr lang="en-US" sz="2400" dirty="0"/>
              <a:t>serial is the actual number representing that date:</a:t>
            </a:r>
          </a:p>
          <a:p>
            <a:pPr marL="800100" lvl="2" indent="0" algn="just">
              <a:buNone/>
            </a:pPr>
            <a:r>
              <a:rPr lang="en-US" sz="1800" dirty="0" err="1" smtClean="0"/>
              <a:t>DateSerial</a:t>
            </a:r>
            <a:r>
              <a:rPr lang="en-US" sz="1800" dirty="0" smtClean="0"/>
              <a:t> </a:t>
            </a:r>
            <a:r>
              <a:rPr lang="en-US" sz="1800" dirty="0"/>
              <a:t>(year, month, day)</a:t>
            </a:r>
          </a:p>
          <a:p>
            <a:pPr algn="just"/>
            <a:r>
              <a:rPr lang="en-US" sz="2400" dirty="0" smtClean="0"/>
              <a:t>Year </a:t>
            </a:r>
            <a:r>
              <a:rPr lang="en-US" sz="2400" dirty="0"/>
              <a:t>is a number between 100 and 9999 or a numeric </a:t>
            </a:r>
            <a:r>
              <a:rPr lang="en-US" sz="2400" dirty="0" smtClean="0"/>
              <a:t>expression</a:t>
            </a:r>
          </a:p>
          <a:p>
            <a:pPr algn="just"/>
            <a:r>
              <a:rPr lang="en-US" sz="2400" dirty="0" smtClean="0"/>
              <a:t>Month </a:t>
            </a:r>
            <a:r>
              <a:rPr lang="en-US" sz="2400" dirty="0"/>
              <a:t>is a </a:t>
            </a:r>
            <a:r>
              <a:rPr lang="en-US" sz="2400" dirty="0" smtClean="0"/>
              <a:t>number between </a:t>
            </a:r>
            <a:r>
              <a:rPr lang="en-US" sz="2400" dirty="0"/>
              <a:t>1 and 12 or a numeric expression; </a:t>
            </a:r>
            <a:endParaRPr lang="en-US" sz="2400" dirty="0" smtClean="0"/>
          </a:p>
          <a:p>
            <a:pPr algn="just"/>
            <a:r>
              <a:rPr lang="en-US" sz="2400" dirty="0" smtClean="0"/>
              <a:t>Day </a:t>
            </a:r>
            <a:r>
              <a:rPr lang="en-US" sz="2400" dirty="0"/>
              <a:t>is a number between 1 and 31 or </a:t>
            </a:r>
            <a:r>
              <a:rPr lang="en-US" sz="2400" dirty="0" smtClean="0"/>
              <a:t>a numeric </a:t>
            </a:r>
            <a:r>
              <a:rPr lang="en-US" sz="2400" dirty="0"/>
              <a:t>expression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2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Date – Time Format </a:t>
            </a:r>
            <a:r>
              <a:rPr lang="en-US" dirty="0"/>
              <a:t>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399575" cy="450690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b="1" dirty="0" err="1">
                <a:solidFill>
                  <a:srgbClr val="FFC000"/>
                </a:solidFill>
              </a:rPr>
              <a:t>DateSerial</a:t>
            </a:r>
            <a:endParaRPr lang="en-US" sz="2400" b="1" dirty="0">
              <a:solidFill>
                <a:srgbClr val="FFC000"/>
              </a:solidFill>
            </a:endParaRPr>
          </a:p>
          <a:p>
            <a:pPr marL="800100" lvl="2" indent="0" algn="just">
              <a:buNone/>
            </a:pPr>
            <a:r>
              <a:rPr lang="en-US" dirty="0" err="1" smtClean="0"/>
              <a:t>MsgBox</a:t>
            </a:r>
            <a:r>
              <a:rPr lang="en-US" dirty="0" smtClean="0"/>
              <a:t> </a:t>
            </a:r>
            <a:r>
              <a:rPr lang="en-US" dirty="0" err="1"/>
              <a:t>CDbl</a:t>
            </a:r>
            <a:r>
              <a:rPr lang="en-US" dirty="0"/>
              <a:t>(</a:t>
            </a:r>
            <a:r>
              <a:rPr lang="en-US" dirty="0" err="1"/>
              <a:t>DateSerial</a:t>
            </a:r>
            <a:r>
              <a:rPr lang="en-US" dirty="0"/>
              <a:t>(2003, 3, 6</a:t>
            </a:r>
            <a:r>
              <a:rPr lang="en-US" dirty="0" smtClean="0"/>
              <a:t>)) ‘ The output is 37686</a:t>
            </a:r>
            <a:endParaRPr lang="en-US" dirty="0"/>
          </a:p>
          <a:p>
            <a:pPr marL="285750" algn="just"/>
            <a:r>
              <a:rPr lang="en-US" dirty="0"/>
              <a:t>You need to use </a:t>
            </a:r>
            <a:r>
              <a:rPr lang="en-US" dirty="0" err="1"/>
              <a:t>CDbl</a:t>
            </a:r>
            <a:r>
              <a:rPr lang="en-US" dirty="0"/>
              <a:t> (convert to double) in this code, </a:t>
            </a:r>
            <a:endParaRPr lang="en-US" dirty="0" smtClean="0"/>
          </a:p>
          <a:p>
            <a:pPr marL="285750" algn="just"/>
            <a:r>
              <a:rPr lang="en-US" dirty="0" smtClean="0"/>
              <a:t>Or </a:t>
            </a:r>
            <a:r>
              <a:rPr lang="en-US" dirty="0"/>
              <a:t>the message box will display </a:t>
            </a:r>
            <a:r>
              <a:rPr lang="en-US" dirty="0" smtClean="0"/>
              <a:t>the date </a:t>
            </a:r>
            <a:r>
              <a:rPr lang="en-US" dirty="0"/>
              <a:t>as per the format in the Windows </a:t>
            </a:r>
            <a:r>
              <a:rPr lang="en-US" dirty="0" smtClean="0"/>
              <a:t>Control </a:t>
            </a:r>
            <a:r>
              <a:rPr lang="en-US" dirty="0"/>
              <a:t>Panel rather than as an actual number</a:t>
            </a:r>
            <a:r>
              <a:rPr lang="en-US" dirty="0" smtClean="0"/>
              <a:t>.</a:t>
            </a:r>
          </a:p>
          <a:p>
            <a:pPr marL="0" indent="0" algn="just">
              <a:buNone/>
            </a:pPr>
            <a:r>
              <a:rPr lang="en-US" sz="2400" b="1" dirty="0" err="1">
                <a:solidFill>
                  <a:srgbClr val="FFC000"/>
                </a:solidFill>
              </a:rPr>
              <a:t>DateValue</a:t>
            </a:r>
            <a:endParaRPr lang="en-US" sz="2400" b="1" dirty="0">
              <a:solidFill>
                <a:srgbClr val="FFC000"/>
              </a:solidFill>
            </a:endParaRPr>
          </a:p>
          <a:p>
            <a:pPr marL="285750" algn="just"/>
            <a:r>
              <a:rPr lang="en-US" dirty="0"/>
              <a:t>This function converts a date into a value. </a:t>
            </a:r>
            <a:endParaRPr lang="en-US" dirty="0" smtClean="0"/>
          </a:p>
          <a:p>
            <a:pPr marL="285750" algn="just"/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following will return the </a:t>
            </a:r>
            <a:r>
              <a:rPr lang="en-US" dirty="0" smtClean="0"/>
              <a:t>value 37686</a:t>
            </a:r>
            <a:r>
              <a:rPr lang="en-US" dirty="0"/>
              <a:t>, which is the date 6-Mar-2003:</a:t>
            </a:r>
          </a:p>
          <a:p>
            <a:pPr marL="800100" lvl="2" indent="0" algn="just">
              <a:buNone/>
            </a:pPr>
            <a:r>
              <a:rPr lang="en-US" dirty="0" err="1" smtClean="0"/>
              <a:t>Msgbox</a:t>
            </a:r>
            <a:r>
              <a:rPr lang="en-US" dirty="0" smtClean="0"/>
              <a:t> </a:t>
            </a:r>
            <a:r>
              <a:rPr lang="en-US" dirty="0" err="1"/>
              <a:t>CDbl</a:t>
            </a:r>
            <a:r>
              <a:rPr lang="en-US" dirty="0"/>
              <a:t>(</a:t>
            </a:r>
            <a:r>
              <a:rPr lang="en-US" dirty="0" err="1"/>
              <a:t>DateValue</a:t>
            </a:r>
            <a:r>
              <a:rPr lang="en-US" dirty="0"/>
              <a:t>("06-Mar-2003</a:t>
            </a:r>
            <a:r>
              <a:rPr lang="en-US" dirty="0" smtClean="0"/>
              <a:t>"))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8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Date – Time Format </a:t>
            </a:r>
            <a:r>
              <a:rPr lang="en-US" dirty="0"/>
              <a:t>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399575" cy="450690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b="1" dirty="0" smtClean="0">
                <a:solidFill>
                  <a:srgbClr val="FFC000"/>
                </a:solidFill>
              </a:rPr>
              <a:t>Day</a:t>
            </a:r>
            <a:endParaRPr lang="en-US" sz="2400" b="1" dirty="0">
              <a:solidFill>
                <a:srgbClr val="FFC000"/>
              </a:solidFill>
            </a:endParaRPr>
          </a:p>
          <a:p>
            <a:pPr marL="285750" algn="just"/>
            <a:r>
              <a:rPr lang="en-US" sz="2400" dirty="0"/>
              <a:t>This will return an integer between 1 and 31, representing the day of the month for the </a:t>
            </a:r>
            <a:r>
              <a:rPr lang="en-US" sz="2400" dirty="0" smtClean="0"/>
              <a:t>date expression </a:t>
            </a:r>
            <a:r>
              <a:rPr lang="en-US" sz="2400" dirty="0"/>
              <a:t>given, as seen here:</a:t>
            </a:r>
          </a:p>
          <a:p>
            <a:pPr marL="800100" lvl="2" indent="0" algn="just">
              <a:buNone/>
            </a:pPr>
            <a:r>
              <a:rPr lang="en-US" sz="1800" dirty="0" smtClean="0"/>
              <a:t>Day </a:t>
            </a:r>
            <a:r>
              <a:rPr lang="en-US" sz="1800" dirty="0"/>
              <a:t>(</a:t>
            </a:r>
            <a:r>
              <a:rPr lang="en-US" sz="1800" dirty="0" err="1"/>
              <a:t>dateexpression</a:t>
            </a:r>
            <a:r>
              <a:rPr lang="en-US" sz="1800" dirty="0"/>
              <a:t>)</a:t>
            </a:r>
          </a:p>
          <a:p>
            <a:pPr marL="285750" algn="just"/>
            <a:r>
              <a:rPr lang="en-US" sz="2400" dirty="0" err="1"/>
              <a:t>Dateexpression</a:t>
            </a:r>
            <a:r>
              <a:rPr lang="en-US" sz="2400" dirty="0"/>
              <a:t> can be a date string or it can be a numeric expression representing a date.</a:t>
            </a:r>
          </a:p>
          <a:p>
            <a:pPr marL="285750" algn="just"/>
            <a:r>
              <a:rPr lang="en-US" sz="2400" dirty="0"/>
              <a:t>Both of the following return the </a:t>
            </a:r>
            <a:r>
              <a:rPr lang="en-US" sz="2400" b="1" u="sng" dirty="0"/>
              <a:t>value 6</a:t>
            </a:r>
            <a:r>
              <a:rPr lang="en-US" sz="2400" dirty="0"/>
              <a:t> for the sixth day of March because they </a:t>
            </a:r>
            <a:r>
              <a:rPr lang="en-US" sz="2400" dirty="0" smtClean="0"/>
              <a:t>represent the </a:t>
            </a:r>
            <a:r>
              <a:rPr lang="en-US" sz="2400" dirty="0"/>
              <a:t>same date:</a:t>
            </a:r>
          </a:p>
          <a:p>
            <a:pPr marL="800100" lvl="2" indent="0" algn="just">
              <a:buNone/>
            </a:pPr>
            <a:r>
              <a:rPr lang="en-US" sz="1800" dirty="0" err="1" smtClean="0"/>
              <a:t>Msgbox</a:t>
            </a:r>
            <a:r>
              <a:rPr lang="en-US" sz="1800" dirty="0" smtClean="0"/>
              <a:t> </a:t>
            </a:r>
            <a:r>
              <a:rPr lang="en-US" sz="1800" dirty="0"/>
              <a:t>Day(37686)</a:t>
            </a:r>
          </a:p>
          <a:p>
            <a:pPr marL="800100" lvl="2" indent="0" algn="just">
              <a:buNone/>
            </a:pPr>
            <a:r>
              <a:rPr lang="en-US" sz="1800" dirty="0" err="1"/>
              <a:t>Msgbox</a:t>
            </a:r>
            <a:r>
              <a:rPr lang="en-US" sz="1800" dirty="0"/>
              <a:t> Day("6-Mar-2003")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77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Date – Time Format </a:t>
            </a:r>
            <a:r>
              <a:rPr lang="en-US" dirty="0"/>
              <a:t>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399575" cy="450690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3200" b="1" dirty="0">
                <a:solidFill>
                  <a:srgbClr val="FFC000"/>
                </a:solidFill>
              </a:rPr>
              <a:t>Hour</a:t>
            </a:r>
          </a:p>
          <a:p>
            <a:pPr marL="285750" algn="just"/>
            <a:r>
              <a:rPr lang="en-US" sz="2800" dirty="0"/>
              <a:t>Hour returns an integer between 0 and 23 representing the hour of the day for the </a:t>
            </a:r>
            <a:r>
              <a:rPr lang="en-US" sz="2800" dirty="0" smtClean="0"/>
              <a:t>date expression</a:t>
            </a:r>
            <a:r>
              <a:rPr lang="en-US" sz="2800" dirty="0"/>
              <a:t>:</a:t>
            </a:r>
          </a:p>
          <a:p>
            <a:pPr marL="800100" lvl="2" indent="0" algn="just">
              <a:buNone/>
            </a:pPr>
            <a:r>
              <a:rPr lang="en-US" sz="2400" i="1" dirty="0" smtClean="0"/>
              <a:t>Hour(</a:t>
            </a:r>
            <a:r>
              <a:rPr lang="en-US" sz="2400" i="1" dirty="0" err="1" smtClean="0"/>
              <a:t>dateexpression</a:t>
            </a:r>
            <a:r>
              <a:rPr lang="en-US" sz="2400" i="1" dirty="0"/>
              <a:t>)</a:t>
            </a:r>
          </a:p>
          <a:p>
            <a:pPr marL="285750" algn="just"/>
            <a:r>
              <a:rPr lang="en-US" sz="2800" dirty="0"/>
              <a:t>An example of a </a:t>
            </a:r>
            <a:r>
              <a:rPr lang="en-US" sz="2800" dirty="0" err="1"/>
              <a:t>dateexpression</a:t>
            </a:r>
            <a:r>
              <a:rPr lang="en-US" sz="2800" dirty="0"/>
              <a:t> could be “31-Dec-2002 12:00” or could be a time </a:t>
            </a:r>
            <a:r>
              <a:rPr lang="en-US" sz="2800" dirty="0" smtClean="0"/>
              <a:t>without the </a:t>
            </a:r>
            <a:r>
              <a:rPr lang="en-US" sz="2800" dirty="0"/>
              <a:t>date, such as “09:00”:</a:t>
            </a:r>
          </a:p>
          <a:p>
            <a:pPr marL="800100" lvl="2" indent="0" algn="just">
              <a:buNone/>
            </a:pPr>
            <a:r>
              <a:rPr lang="en-US" sz="2400" dirty="0" err="1" smtClean="0"/>
              <a:t>MsgBox</a:t>
            </a:r>
            <a:r>
              <a:rPr lang="en-US" sz="2400" dirty="0" smtClean="0"/>
              <a:t> </a:t>
            </a:r>
            <a:r>
              <a:rPr lang="en-US" sz="2400" dirty="0"/>
              <a:t>Hour("17:50")</a:t>
            </a:r>
          </a:p>
          <a:p>
            <a:pPr marL="285750" algn="just"/>
            <a:r>
              <a:rPr lang="en-US" sz="2800" dirty="0"/>
              <a:t>This will return a value of 17 for the seventeenth hour</a:t>
            </a:r>
            <a:r>
              <a:rPr lang="en-US" sz="280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0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String</a:t>
            </a:r>
            <a:r>
              <a:rPr lang="en-US" dirty="0" smtClean="0"/>
              <a:t> </a:t>
            </a:r>
            <a:r>
              <a:rPr lang="en-US" dirty="0"/>
              <a:t>Functions </a:t>
            </a:r>
            <a:r>
              <a:rPr lang="en-US" dirty="0" smtClean="0"/>
              <a:t>- Splitting </a:t>
            </a:r>
            <a:r>
              <a:rPr lang="en-US" dirty="0"/>
              <a:t>Strings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n-US" sz="2400" dirty="0" smtClean="0">
                <a:solidFill>
                  <a:schemeClr val="tx2"/>
                </a:solidFill>
              </a:rPr>
              <a:t>Sometimes</a:t>
            </a:r>
            <a:r>
              <a:rPr lang="en-US" sz="2400" dirty="0">
                <a:solidFill>
                  <a:schemeClr val="tx2"/>
                </a:solidFill>
              </a:rPr>
              <a:t>, you may need only a part of a </a:t>
            </a:r>
            <a:r>
              <a:rPr lang="en-US" sz="2400" dirty="0" smtClean="0">
                <a:solidFill>
                  <a:schemeClr val="tx2"/>
                </a:solidFill>
              </a:rPr>
              <a:t>string, </a:t>
            </a:r>
            <a:r>
              <a:rPr lang="en-US" sz="2400" dirty="0">
                <a:solidFill>
                  <a:schemeClr val="tx2"/>
                </a:solidFill>
              </a:rPr>
              <a:t>to be processed.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</a:rPr>
              <a:t>There are </a:t>
            </a:r>
            <a:r>
              <a:rPr lang="en-US" sz="2400" dirty="0" smtClean="0">
                <a:solidFill>
                  <a:schemeClr val="tx2"/>
                </a:solidFill>
              </a:rPr>
              <a:t>many useful VBA functions, you can use for splitting a string, but the Mid is the most preferred one.</a:t>
            </a:r>
          </a:p>
          <a:p>
            <a:pPr marL="800100" lvl="2" indent="0" algn="just">
              <a:buNone/>
            </a:pPr>
            <a:r>
              <a:rPr lang="en-US" sz="2000" i="1" dirty="0" smtClean="0">
                <a:solidFill>
                  <a:schemeClr val="tx2"/>
                </a:solidFill>
              </a:rPr>
              <a:t>String2 = Mid(string1, start, length)</a:t>
            </a:r>
            <a:endParaRPr lang="en-US" sz="2000" i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just"/>
            <a:r>
              <a:rPr lang="en-US" sz="2400" dirty="0" smtClean="0">
                <a:solidFill>
                  <a:schemeClr val="tx2"/>
                </a:solidFill>
              </a:rPr>
              <a:t>The Mid function is having three arguments, </a:t>
            </a:r>
          </a:p>
          <a:p>
            <a:pPr lvl="1" algn="just"/>
            <a:r>
              <a:rPr lang="en-US" sz="2200" dirty="0" smtClean="0">
                <a:solidFill>
                  <a:schemeClr val="tx2"/>
                </a:solidFill>
              </a:rPr>
              <a:t>The first is the string which will be split, </a:t>
            </a:r>
          </a:p>
          <a:p>
            <a:pPr lvl="1" algn="just"/>
            <a:r>
              <a:rPr lang="en-US" sz="2200" dirty="0" smtClean="0">
                <a:solidFill>
                  <a:schemeClr val="tx2"/>
                </a:solidFill>
              </a:rPr>
              <a:t>The second is the position where the splitting will start, </a:t>
            </a:r>
          </a:p>
          <a:p>
            <a:pPr lvl="1" algn="just"/>
            <a:r>
              <a:rPr lang="en-US" sz="2200" dirty="0" smtClean="0">
                <a:solidFill>
                  <a:schemeClr val="tx2"/>
                </a:solidFill>
              </a:rPr>
              <a:t>The third is how many characters will be split.</a:t>
            </a:r>
            <a:endParaRPr lang="en-US" sz="2400" dirty="0">
              <a:solidFill>
                <a:schemeClr val="tx2"/>
              </a:solidFill>
            </a:endParaRPr>
          </a:p>
          <a:p>
            <a:pPr lvl="1" algn="just"/>
            <a:r>
              <a:rPr lang="en-US" sz="2400" dirty="0" smtClean="0">
                <a:solidFill>
                  <a:schemeClr val="tx2"/>
                </a:solidFill>
              </a:rPr>
              <a:t>The third argument is optional and if it is not used, splitting is done until the last character.</a:t>
            </a:r>
            <a:endParaRPr lang="en-US" sz="2200" dirty="0" smtClean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4</a:t>
            </a:fld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83757" y="3747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0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Date – Time Format </a:t>
            </a:r>
            <a:r>
              <a:rPr lang="en-US" dirty="0"/>
              <a:t>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399575" cy="450690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b="1" dirty="0">
                <a:solidFill>
                  <a:srgbClr val="FFC000"/>
                </a:solidFill>
              </a:rPr>
              <a:t>Hour</a:t>
            </a:r>
          </a:p>
          <a:p>
            <a:pPr marL="285750" algn="just"/>
            <a:r>
              <a:rPr lang="en-US" sz="2400" dirty="0" smtClean="0"/>
              <a:t>The </a:t>
            </a:r>
            <a:r>
              <a:rPr lang="en-US" sz="2400" dirty="0"/>
              <a:t>following will return a value of 16 because 4:30 in the afternoon is the sixteenth hour:</a:t>
            </a:r>
          </a:p>
          <a:p>
            <a:pPr marL="800100" lvl="2" indent="0" algn="just">
              <a:buNone/>
            </a:pPr>
            <a:r>
              <a:rPr lang="en-US" sz="2000" dirty="0" err="1" smtClean="0"/>
              <a:t>MsgBox</a:t>
            </a:r>
            <a:r>
              <a:rPr lang="en-US" sz="2000" dirty="0" smtClean="0"/>
              <a:t> </a:t>
            </a:r>
            <a:r>
              <a:rPr lang="en-US" sz="2000" dirty="0"/>
              <a:t>Hour("6-Mar-2003 4:30pm")</a:t>
            </a:r>
          </a:p>
          <a:p>
            <a:pPr marL="285750" algn="just"/>
            <a:r>
              <a:rPr lang="en-US" sz="2400" dirty="0"/>
              <a:t>The following will return the value of </a:t>
            </a:r>
            <a:r>
              <a:rPr lang="en-US" sz="2400" dirty="0" smtClean="0"/>
              <a:t>11 </a:t>
            </a:r>
          </a:p>
          <a:p>
            <a:pPr marL="285750" algn="just"/>
            <a:r>
              <a:rPr lang="en-US" sz="2400" dirty="0" smtClean="0"/>
              <a:t>11 </a:t>
            </a:r>
            <a:r>
              <a:rPr lang="en-US" sz="2400" dirty="0"/>
              <a:t>divided by 24 is equal to .458333, which </a:t>
            </a:r>
            <a:r>
              <a:rPr lang="en-US" sz="2400" dirty="0" smtClean="0"/>
              <a:t>is the </a:t>
            </a:r>
            <a:r>
              <a:rPr lang="en-US" sz="2400" dirty="0"/>
              <a:t>time value for 11:00 A.M.:</a:t>
            </a:r>
          </a:p>
          <a:p>
            <a:pPr marL="800100" lvl="2" indent="0" algn="just">
              <a:buNone/>
            </a:pPr>
            <a:r>
              <a:rPr lang="en-US" sz="2000" dirty="0" err="1" smtClean="0"/>
              <a:t>MsgBox</a:t>
            </a:r>
            <a:r>
              <a:rPr lang="en-US" sz="2000" dirty="0" smtClean="0"/>
              <a:t> </a:t>
            </a:r>
            <a:r>
              <a:rPr lang="en-US" sz="2000" dirty="0"/>
              <a:t>Hour(11 / 24)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68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Date – Time Format </a:t>
            </a:r>
            <a:r>
              <a:rPr lang="en-US" dirty="0"/>
              <a:t>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399575" cy="450690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b="1" dirty="0">
                <a:solidFill>
                  <a:srgbClr val="FFC000"/>
                </a:solidFill>
              </a:rPr>
              <a:t>Month</a:t>
            </a:r>
          </a:p>
          <a:p>
            <a:pPr marL="285750" algn="just"/>
            <a:r>
              <a:rPr lang="en-US" sz="2400" dirty="0"/>
              <a:t>Month returns an integer between 1 and 12, based on the date expression:</a:t>
            </a:r>
          </a:p>
          <a:p>
            <a:pPr marL="800100" lvl="2" indent="0" algn="just">
              <a:buNone/>
            </a:pPr>
            <a:r>
              <a:rPr lang="en-US" sz="2000" dirty="0" smtClean="0"/>
              <a:t>Month </a:t>
            </a:r>
            <a:r>
              <a:rPr lang="en-US" sz="2000" dirty="0"/>
              <a:t>(</a:t>
            </a:r>
            <a:r>
              <a:rPr lang="en-US" sz="2000" dirty="0" err="1"/>
              <a:t>dateexpression</a:t>
            </a:r>
            <a:r>
              <a:rPr lang="en-US" sz="2000" dirty="0"/>
              <a:t>)</a:t>
            </a:r>
          </a:p>
          <a:p>
            <a:pPr marL="285750" algn="just"/>
            <a:r>
              <a:rPr lang="en-US" sz="2400" dirty="0"/>
              <a:t>An example of a </a:t>
            </a:r>
            <a:r>
              <a:rPr lang="en-US" sz="2400" dirty="0" err="1"/>
              <a:t>dateexpression</a:t>
            </a:r>
            <a:r>
              <a:rPr lang="en-US" sz="2400" dirty="0"/>
              <a:t> could be “31-Dec-2002 12:00” or could be a time </a:t>
            </a:r>
            <a:r>
              <a:rPr lang="en-US" sz="2400" dirty="0" smtClean="0"/>
              <a:t>without the </a:t>
            </a:r>
            <a:r>
              <a:rPr lang="en-US" sz="2400" dirty="0"/>
              <a:t>date, such as “09:00.”</a:t>
            </a:r>
          </a:p>
          <a:p>
            <a:pPr marL="285750" algn="just"/>
            <a:r>
              <a:rPr lang="en-US" sz="2400" dirty="0"/>
              <a:t>The following will both return the value of 3 because both date expressions </a:t>
            </a:r>
            <a:r>
              <a:rPr lang="en-US" sz="2400" dirty="0" smtClean="0"/>
              <a:t>represent 6-Mar-2003</a:t>
            </a:r>
            <a:r>
              <a:rPr lang="en-US" sz="2400" dirty="0"/>
              <a:t>:</a:t>
            </a:r>
          </a:p>
          <a:p>
            <a:pPr marL="800100" lvl="2" indent="0" algn="just">
              <a:buNone/>
            </a:pPr>
            <a:r>
              <a:rPr lang="en-US" sz="2000" dirty="0" err="1" smtClean="0"/>
              <a:t>Msgbox</a:t>
            </a:r>
            <a:r>
              <a:rPr lang="en-US" sz="2000" dirty="0" smtClean="0"/>
              <a:t> </a:t>
            </a:r>
            <a:r>
              <a:rPr lang="en-US" sz="2000" dirty="0"/>
              <a:t>Month(37686)</a:t>
            </a:r>
          </a:p>
          <a:p>
            <a:pPr marL="800100" lvl="2" indent="0" algn="just">
              <a:buNone/>
            </a:pPr>
            <a:r>
              <a:rPr lang="en-US" sz="2000" dirty="0" err="1"/>
              <a:t>Msgbox</a:t>
            </a:r>
            <a:r>
              <a:rPr lang="en-US" sz="2000" dirty="0"/>
              <a:t> Month("6-Mar-2003</a:t>
            </a:r>
            <a:r>
              <a:rPr lang="en-US" sz="2000" dirty="0" smtClean="0"/>
              <a:t>")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31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Date – Time Format </a:t>
            </a:r>
            <a:r>
              <a:rPr lang="en-US" dirty="0"/>
              <a:t>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399575" cy="450690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Second</a:t>
            </a:r>
            <a:endParaRPr lang="en-US" sz="2800" b="1" dirty="0">
              <a:solidFill>
                <a:srgbClr val="FFC000"/>
              </a:solidFill>
            </a:endParaRPr>
          </a:p>
          <a:p>
            <a:pPr marL="285750" algn="just"/>
            <a:r>
              <a:rPr lang="en-US" sz="2400" dirty="0"/>
              <a:t>The Second function returns an integer between 0 and 59 based on the </a:t>
            </a:r>
            <a:r>
              <a:rPr lang="en-US" sz="2400" dirty="0" err="1" smtClean="0"/>
              <a:t>timeexpression</a:t>
            </a:r>
            <a:r>
              <a:rPr lang="en-US" sz="2400" dirty="0" smtClean="0"/>
              <a:t> representing </a:t>
            </a:r>
            <a:r>
              <a:rPr lang="en-US" sz="2400" dirty="0"/>
              <a:t>the seconds of a minute:</a:t>
            </a:r>
          </a:p>
          <a:p>
            <a:pPr marL="1257300" lvl="3" indent="0" algn="just">
              <a:buNone/>
            </a:pPr>
            <a:r>
              <a:rPr lang="en-US" sz="1800" dirty="0" smtClean="0"/>
              <a:t>Second(</a:t>
            </a:r>
            <a:r>
              <a:rPr lang="en-US" sz="1800" dirty="0" err="1" smtClean="0"/>
              <a:t>timeexpression</a:t>
            </a:r>
            <a:r>
              <a:rPr lang="en-US" sz="1800" dirty="0"/>
              <a:t>)</a:t>
            </a:r>
          </a:p>
          <a:p>
            <a:pPr marL="285750" algn="just"/>
            <a:r>
              <a:rPr lang="en-US" sz="2400" dirty="0"/>
              <a:t>An example of a </a:t>
            </a:r>
            <a:r>
              <a:rPr lang="en-US" sz="2400" dirty="0" err="1"/>
              <a:t>timeexpression</a:t>
            </a:r>
            <a:r>
              <a:rPr lang="en-US" sz="2400" dirty="0"/>
              <a:t> could be “31-Dec-2002 12:00” or could be a time </a:t>
            </a:r>
            <a:r>
              <a:rPr lang="en-US" sz="2400" dirty="0" smtClean="0"/>
              <a:t>without the </a:t>
            </a:r>
            <a:r>
              <a:rPr lang="en-US" sz="2400" dirty="0"/>
              <a:t>date, such as “09:00.”</a:t>
            </a:r>
          </a:p>
          <a:p>
            <a:pPr marL="285750" algn="just"/>
            <a:r>
              <a:rPr lang="en-US" sz="2400" dirty="0"/>
              <a:t>The following will return the value 48:</a:t>
            </a:r>
          </a:p>
          <a:p>
            <a:pPr marL="1257300" lvl="3" indent="0" algn="just">
              <a:buNone/>
            </a:pPr>
            <a:r>
              <a:rPr lang="en-US" sz="1800" dirty="0" err="1" smtClean="0"/>
              <a:t>Msgbox</a:t>
            </a:r>
            <a:r>
              <a:rPr lang="en-US" sz="1800" dirty="0" smtClean="0"/>
              <a:t> </a:t>
            </a:r>
            <a:r>
              <a:rPr lang="en-US" sz="1800" dirty="0"/>
              <a:t>Second("4:35:48pm")</a:t>
            </a:r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3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Date – Time Format </a:t>
            </a:r>
            <a:r>
              <a:rPr lang="en-US" dirty="0"/>
              <a:t>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399575" cy="450690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800" b="1" dirty="0">
                <a:solidFill>
                  <a:srgbClr val="FFC000"/>
                </a:solidFill>
              </a:rPr>
              <a:t>Minute</a:t>
            </a:r>
          </a:p>
          <a:p>
            <a:pPr marL="285750" algn="just"/>
            <a:r>
              <a:rPr lang="en-US" dirty="0"/>
              <a:t>The Minute function returns an integer from a time expression representing the actual </a:t>
            </a:r>
            <a:r>
              <a:rPr lang="en-US" dirty="0" smtClean="0"/>
              <a:t>minute of </a:t>
            </a:r>
            <a:r>
              <a:rPr lang="en-US" dirty="0"/>
              <a:t>that time.</a:t>
            </a:r>
          </a:p>
          <a:p>
            <a:pPr marL="285750" algn="just"/>
            <a:r>
              <a:rPr lang="en-US" dirty="0" err="1" smtClean="0"/>
              <a:t>Msgbox</a:t>
            </a:r>
            <a:r>
              <a:rPr lang="en-US" dirty="0" smtClean="0"/>
              <a:t> </a:t>
            </a:r>
            <a:r>
              <a:rPr lang="en-US" dirty="0"/>
              <a:t>Minute(11.27 / 24)</a:t>
            </a:r>
          </a:p>
          <a:p>
            <a:pPr marL="285750" algn="just"/>
            <a:r>
              <a:rPr lang="en-US" dirty="0"/>
              <a:t>This will return the value 16, since 11.27 is 11:16:12 A.M. </a:t>
            </a:r>
            <a:endParaRPr lang="en-US" dirty="0" smtClean="0"/>
          </a:p>
          <a:p>
            <a:pPr marL="285750" algn="just"/>
            <a:r>
              <a:rPr lang="en-US" dirty="0" smtClean="0"/>
              <a:t>This </a:t>
            </a:r>
            <a:r>
              <a:rPr lang="en-US" dirty="0"/>
              <a:t>may look confusing </a:t>
            </a:r>
            <a:r>
              <a:rPr lang="en-US" dirty="0" smtClean="0"/>
              <a:t>because we </a:t>
            </a:r>
            <a:r>
              <a:rPr lang="en-US" dirty="0"/>
              <a:t>are dealing with decimal parts of an hour. </a:t>
            </a:r>
            <a:endParaRPr lang="en-US" dirty="0" smtClean="0"/>
          </a:p>
          <a:p>
            <a:pPr marL="285750" algn="just"/>
            <a:r>
              <a:rPr lang="en-US" dirty="0" smtClean="0"/>
              <a:t>The </a:t>
            </a:r>
            <a:r>
              <a:rPr lang="en-US" dirty="0"/>
              <a:t>expression 11.27 is a decimal of an hour</a:t>
            </a:r>
            <a:r>
              <a:rPr lang="en-US" dirty="0" smtClean="0"/>
              <a:t>, so </a:t>
            </a:r>
            <a:r>
              <a:rPr lang="en-US" dirty="0"/>
              <a:t>.27 is just over a quarter of an hour.</a:t>
            </a:r>
          </a:p>
          <a:p>
            <a:pPr marL="800100" lvl="2" indent="0" algn="just">
              <a:buNone/>
            </a:pPr>
            <a:r>
              <a:rPr lang="en-US" dirty="0" err="1" smtClean="0"/>
              <a:t>Msgbox</a:t>
            </a:r>
            <a:r>
              <a:rPr lang="en-US" dirty="0" smtClean="0"/>
              <a:t> </a:t>
            </a:r>
            <a:r>
              <a:rPr lang="en-US" dirty="0"/>
              <a:t>Minute("4:35pm")</a:t>
            </a:r>
          </a:p>
          <a:p>
            <a:pPr marL="800100" lvl="2" indent="0" algn="just">
              <a:buNone/>
            </a:pPr>
            <a:r>
              <a:rPr lang="en-US" dirty="0" err="1"/>
              <a:t>Msgbox</a:t>
            </a:r>
            <a:r>
              <a:rPr lang="en-US" dirty="0"/>
              <a:t> Minute(11.25 / 24)</a:t>
            </a:r>
            <a:endParaRPr lang="en-US" sz="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7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Date – Time Format </a:t>
            </a:r>
            <a:r>
              <a:rPr lang="en-US" dirty="0"/>
              <a:t>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399575" cy="450690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b="1" dirty="0">
                <a:solidFill>
                  <a:srgbClr val="FFC000"/>
                </a:solidFill>
              </a:rPr>
              <a:t>Year</a:t>
            </a:r>
          </a:p>
          <a:p>
            <a:pPr marL="285750" algn="just"/>
            <a:r>
              <a:rPr lang="en-US" dirty="0"/>
              <a:t>The Year function returns an integer from a date expression representing the actual </a:t>
            </a:r>
            <a:r>
              <a:rPr lang="en-US" dirty="0" smtClean="0"/>
              <a:t>year value </a:t>
            </a:r>
            <a:r>
              <a:rPr lang="en-US" dirty="0"/>
              <a:t>of that date:</a:t>
            </a:r>
          </a:p>
          <a:p>
            <a:pPr marL="800100" lvl="2" indent="0" algn="just">
              <a:buNone/>
            </a:pPr>
            <a:r>
              <a:rPr lang="en-US" dirty="0" err="1" smtClean="0"/>
              <a:t>Msgbox</a:t>
            </a:r>
            <a:r>
              <a:rPr lang="en-US" dirty="0" smtClean="0"/>
              <a:t> </a:t>
            </a:r>
            <a:r>
              <a:rPr lang="en-US" dirty="0"/>
              <a:t>Year(37686)</a:t>
            </a:r>
          </a:p>
          <a:p>
            <a:pPr marL="800100" lvl="2" indent="0" algn="just">
              <a:buNone/>
            </a:pPr>
            <a:r>
              <a:rPr lang="en-US" dirty="0" err="1"/>
              <a:t>Msgbox</a:t>
            </a:r>
            <a:r>
              <a:rPr lang="en-US" dirty="0"/>
              <a:t> Year("6-Mar-2003</a:t>
            </a:r>
            <a:r>
              <a:rPr lang="en-US" dirty="0" smtClean="0"/>
              <a:t>")</a:t>
            </a:r>
          </a:p>
          <a:p>
            <a:pPr marL="285750" algn="just"/>
            <a:r>
              <a:rPr lang="en-US" sz="2400" b="1" dirty="0" smtClean="0">
                <a:solidFill>
                  <a:srgbClr val="FFC000"/>
                </a:solidFill>
              </a:rPr>
              <a:t>Weekday</a:t>
            </a:r>
            <a:endParaRPr lang="en-US" sz="2400" b="1" dirty="0">
              <a:solidFill>
                <a:srgbClr val="FFC000"/>
              </a:solidFill>
            </a:endParaRPr>
          </a:p>
          <a:p>
            <a:pPr marL="285750" algn="just"/>
            <a:r>
              <a:rPr lang="en-US" dirty="0"/>
              <a:t>The Weekday function returns an integer between 1 (Sunday) and 7 (Saturday) </a:t>
            </a:r>
            <a:r>
              <a:rPr lang="en-US" dirty="0" smtClean="0"/>
              <a:t>that represents </a:t>
            </a:r>
            <a:r>
              <a:rPr lang="en-US" dirty="0"/>
              <a:t>the day of the week for a date expression:</a:t>
            </a:r>
          </a:p>
          <a:p>
            <a:pPr marL="800100" lvl="2" indent="0" algn="just">
              <a:buNone/>
            </a:pPr>
            <a:r>
              <a:rPr lang="en-US" i="1" dirty="0" smtClean="0"/>
              <a:t>Weekday </a:t>
            </a:r>
            <a:r>
              <a:rPr lang="en-US" i="1" dirty="0"/>
              <a:t>(</a:t>
            </a:r>
            <a:r>
              <a:rPr lang="en-US" i="1" dirty="0" err="1"/>
              <a:t>dateexpression</a:t>
            </a:r>
            <a:r>
              <a:rPr lang="en-US" i="1" dirty="0"/>
              <a:t>)</a:t>
            </a:r>
          </a:p>
          <a:p>
            <a:pPr marL="800100" lvl="2" indent="0" algn="just">
              <a:buNone/>
            </a:pPr>
            <a:r>
              <a:rPr lang="en-US" dirty="0" err="1"/>
              <a:t>MsgBox</a:t>
            </a:r>
            <a:r>
              <a:rPr lang="en-US" dirty="0"/>
              <a:t> </a:t>
            </a:r>
            <a:r>
              <a:rPr lang="en-US" dirty="0" err="1"/>
              <a:t>WeekDay</a:t>
            </a:r>
            <a:r>
              <a:rPr lang="en-US" dirty="0"/>
              <a:t>("6-Mar-2003")</a:t>
            </a:r>
          </a:p>
          <a:p>
            <a:pPr marL="285750" algn="just"/>
            <a:r>
              <a:rPr lang="en-US" dirty="0"/>
              <a:t>This will return the value 5, which is Thursday.</a:t>
            </a:r>
            <a:endParaRPr lang="en-US" sz="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7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Message Boxes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399575" cy="4506908"/>
          </a:xfrm>
        </p:spPr>
        <p:txBody>
          <a:bodyPr>
            <a:noAutofit/>
          </a:bodyPr>
          <a:lstStyle/>
          <a:p>
            <a:pPr marL="285750" algn="just"/>
            <a:r>
              <a:rPr lang="en-US" sz="2400" dirty="0" smtClean="0"/>
              <a:t>The message </a:t>
            </a:r>
            <a:r>
              <a:rPr lang="en-US" sz="2400" dirty="0"/>
              <a:t>box is an </a:t>
            </a:r>
            <a:r>
              <a:rPr lang="en-US" sz="2400" dirty="0" smtClean="0"/>
              <a:t>easiest </a:t>
            </a:r>
            <a:r>
              <a:rPr lang="en-US" sz="2400" dirty="0"/>
              <a:t>way to </a:t>
            </a:r>
            <a:r>
              <a:rPr lang="en-US" sz="2400" dirty="0" smtClean="0"/>
              <a:t>communicate with the </a:t>
            </a:r>
            <a:r>
              <a:rPr lang="en-US" sz="2400" dirty="0"/>
              <a:t>user. </a:t>
            </a:r>
            <a:endParaRPr lang="en-US" sz="2400" dirty="0" smtClean="0"/>
          </a:p>
          <a:p>
            <a:pPr marL="285750" algn="just"/>
            <a:r>
              <a:rPr lang="en-US" sz="2400" dirty="0" smtClean="0"/>
              <a:t>It only </a:t>
            </a:r>
            <a:r>
              <a:rPr lang="en-US" sz="2400" dirty="0"/>
              <a:t>needs one command, and the line of text that you wish to display to provide </a:t>
            </a:r>
            <a:r>
              <a:rPr lang="en-US" sz="2400" dirty="0" smtClean="0"/>
              <a:t>a professional-looking </a:t>
            </a:r>
            <a:r>
              <a:rPr lang="en-US" sz="2400" dirty="0"/>
              <a:t>message box onscreen. </a:t>
            </a:r>
          </a:p>
          <a:p>
            <a:pPr marL="800100" lvl="2" indent="0" algn="just">
              <a:buNone/>
            </a:pPr>
            <a:r>
              <a:rPr lang="en-US" sz="1800" dirty="0" err="1" smtClean="0"/>
              <a:t>MsgBox</a:t>
            </a:r>
            <a:r>
              <a:rPr lang="en-US" sz="1800" dirty="0" smtClean="0"/>
              <a:t> </a:t>
            </a:r>
            <a:r>
              <a:rPr lang="en-US" sz="1800" dirty="0"/>
              <a:t>"Hello </a:t>
            </a:r>
            <a:r>
              <a:rPr lang="en-US" sz="1800" dirty="0" smtClean="0"/>
              <a:t>World“</a:t>
            </a:r>
          </a:p>
          <a:p>
            <a:pPr marL="285750" algn="just"/>
            <a:r>
              <a:rPr lang="en-US" sz="2400" dirty="0"/>
              <a:t>You can very easily </a:t>
            </a:r>
            <a:r>
              <a:rPr lang="en-US" sz="2400" b="1" u="sng" dirty="0"/>
              <a:t>customize the message box</a:t>
            </a:r>
            <a:r>
              <a:rPr lang="en-US" sz="2400" dirty="0"/>
              <a:t>’s title bar and icon to suit your needs.</a:t>
            </a:r>
          </a:p>
          <a:p>
            <a:pPr marL="800100" lvl="2" indent="0" algn="just">
              <a:buNone/>
            </a:pPr>
            <a:r>
              <a:rPr lang="en-US" sz="1800" dirty="0" err="1" smtClean="0"/>
              <a:t>MsgBox</a:t>
            </a:r>
            <a:r>
              <a:rPr lang="en-US" sz="1800" dirty="0" smtClean="0"/>
              <a:t> “Text", Type</a:t>
            </a:r>
            <a:endParaRPr lang="en-US" sz="1800" dirty="0"/>
          </a:p>
          <a:p>
            <a:pPr marL="285750" algn="just"/>
            <a:r>
              <a:rPr lang="en-US" sz="2400" dirty="0"/>
              <a:t>This will cause the message box to look more professional, with a proper icon and </a:t>
            </a:r>
            <a:r>
              <a:rPr lang="en-US" sz="2400" dirty="0" smtClean="0"/>
              <a:t>a meaningful </a:t>
            </a:r>
            <a:r>
              <a:rPr lang="en-US" sz="2400" dirty="0"/>
              <a:t>title.</a:t>
            </a:r>
            <a:endParaRPr lang="en-US" sz="2400" dirty="0" smtClean="0"/>
          </a:p>
          <a:p>
            <a:pPr marL="285750" algn="just"/>
            <a:endParaRPr lang="en-US" sz="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15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Message Boxes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399575" cy="4506908"/>
          </a:xfrm>
        </p:spPr>
        <p:txBody>
          <a:bodyPr>
            <a:noAutofit/>
          </a:bodyPr>
          <a:lstStyle/>
          <a:p>
            <a:pPr marL="285750" algn="just"/>
            <a:r>
              <a:rPr lang="en-US" sz="2400" dirty="0" smtClean="0"/>
              <a:t>The Type variable can be any one of the following constants</a:t>
            </a:r>
          </a:p>
          <a:p>
            <a:pPr marL="400050" lvl="1" indent="0" algn="just">
              <a:buNone/>
            </a:pPr>
            <a:r>
              <a:rPr lang="en-US" dirty="0" err="1"/>
              <a:t>MsgBox</a:t>
            </a:r>
            <a:r>
              <a:rPr lang="en-US" dirty="0"/>
              <a:t> "Hello World", </a:t>
            </a:r>
            <a:r>
              <a:rPr lang="en-US" dirty="0" err="1"/>
              <a:t>vbInformation</a:t>
            </a:r>
            <a:endParaRPr lang="en-US" sz="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46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041" y="3212871"/>
            <a:ext cx="9299440" cy="294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Message Boxes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391478"/>
            <a:ext cx="10399575" cy="5168348"/>
          </a:xfrm>
        </p:spPr>
        <p:txBody>
          <a:bodyPr>
            <a:noAutofit/>
          </a:bodyPr>
          <a:lstStyle/>
          <a:p>
            <a:pPr marL="285750" algn="just"/>
            <a:r>
              <a:rPr lang="en-US" sz="2400" dirty="0" smtClean="0"/>
              <a:t>If </a:t>
            </a:r>
            <a:r>
              <a:rPr lang="en-US" sz="2400" dirty="0"/>
              <a:t>you want to add more or </a:t>
            </a:r>
            <a:r>
              <a:rPr lang="en-US" sz="2400" dirty="0" smtClean="0"/>
              <a:t>different buttons</a:t>
            </a:r>
            <a:r>
              <a:rPr lang="en-US" sz="2400" dirty="0"/>
              <a:t>, such as Yes and No? Microsoft has built in a number of constants to allow </a:t>
            </a:r>
            <a:r>
              <a:rPr lang="en-US" sz="2400" dirty="0" smtClean="0"/>
              <a:t>for different </a:t>
            </a:r>
            <a:r>
              <a:rPr lang="en-US" sz="2400" dirty="0"/>
              <a:t>button combinations and </a:t>
            </a:r>
            <a:r>
              <a:rPr lang="en-US" sz="2400" dirty="0" smtClean="0"/>
              <a:t>icons.</a:t>
            </a:r>
            <a:endParaRPr lang="en-US" sz="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233" y="2616081"/>
            <a:ext cx="6817370" cy="424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5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Message Boxes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399575" cy="4506908"/>
          </a:xfrm>
        </p:spPr>
        <p:txBody>
          <a:bodyPr>
            <a:noAutofit/>
          </a:bodyPr>
          <a:lstStyle/>
          <a:p>
            <a:pPr marL="285750" algn="just"/>
            <a:r>
              <a:rPr lang="en-US" sz="2800" dirty="0" smtClean="0"/>
              <a:t>The following </a:t>
            </a:r>
            <a:r>
              <a:rPr lang="en-US" sz="2800" dirty="0"/>
              <a:t>is an example of the message box with Yes and No buttons and a </a:t>
            </a:r>
            <a:r>
              <a:rPr lang="en-US" sz="2800" dirty="0" smtClean="0"/>
              <a:t>defined caption</a:t>
            </a:r>
            <a:r>
              <a:rPr lang="en-US" sz="2800" dirty="0"/>
              <a:t>:</a:t>
            </a:r>
          </a:p>
          <a:p>
            <a:pPr marL="800100" lvl="2" indent="0" algn="just">
              <a:buNone/>
            </a:pPr>
            <a:r>
              <a:rPr lang="en-US" sz="2400" dirty="0" err="1" smtClean="0"/>
              <a:t>MsgBox</a:t>
            </a:r>
            <a:r>
              <a:rPr lang="en-US" sz="2400" dirty="0" smtClean="0"/>
              <a:t> </a:t>
            </a:r>
            <a:r>
              <a:rPr lang="en-US" sz="2400" dirty="0"/>
              <a:t>"Test message", </a:t>
            </a:r>
            <a:r>
              <a:rPr lang="en-US" sz="2400" dirty="0" err="1"/>
              <a:t>vbYesNo</a:t>
            </a:r>
            <a:r>
              <a:rPr lang="en-US" sz="2400" dirty="0"/>
              <a:t>, "My </a:t>
            </a:r>
            <a:r>
              <a:rPr lang="en-US" sz="2400" dirty="0" smtClean="0"/>
              <a:t>message“</a:t>
            </a:r>
          </a:p>
          <a:p>
            <a:pPr marL="285750" algn="just"/>
            <a:r>
              <a:rPr lang="en-US" sz="2800" dirty="0"/>
              <a:t>You can combine icon and button constants with the </a:t>
            </a:r>
            <a:r>
              <a:rPr lang="en-US" sz="3200" b="1" dirty="0">
                <a:solidFill>
                  <a:srgbClr val="FFC000"/>
                </a:solidFill>
              </a:rPr>
              <a:t>Or</a:t>
            </a:r>
            <a:r>
              <a:rPr lang="en-US" sz="2800" dirty="0"/>
              <a:t> operator:</a:t>
            </a:r>
          </a:p>
          <a:p>
            <a:pPr marL="285750" algn="just"/>
            <a:r>
              <a:rPr lang="en-US" sz="2800" dirty="0" smtClean="0"/>
              <a:t>x </a:t>
            </a:r>
            <a:r>
              <a:rPr lang="en-US" sz="2800" dirty="0"/>
              <a:t>= </a:t>
            </a:r>
            <a:r>
              <a:rPr lang="en-US" sz="2800" dirty="0" err="1"/>
              <a:t>MsgBox</a:t>
            </a:r>
            <a:r>
              <a:rPr lang="en-US" sz="2800" dirty="0"/>
              <a:t>("Test Message", </a:t>
            </a:r>
            <a:r>
              <a:rPr lang="en-US" sz="2800" dirty="0" err="1"/>
              <a:t>vbAbortRetryIgnore</a:t>
            </a:r>
            <a:r>
              <a:rPr lang="en-US" sz="2800" dirty="0"/>
              <a:t> Or </a:t>
            </a:r>
            <a:r>
              <a:rPr lang="en-US" sz="2800" dirty="0" err="1"/>
              <a:t>vbCritical</a:t>
            </a:r>
            <a:r>
              <a:rPr lang="en-US" sz="2800" dirty="0"/>
              <a:t>)</a:t>
            </a:r>
          </a:p>
          <a:p>
            <a:pPr marL="285750" algn="just"/>
            <a:r>
              <a:rPr lang="en-US" sz="2800" dirty="0"/>
              <a:t>This will display a message box with the Abort, Retry, and Ignore buttons and a </a:t>
            </a:r>
            <a:r>
              <a:rPr lang="en-US" sz="2800" dirty="0" smtClean="0"/>
              <a:t>Critical message </a:t>
            </a:r>
            <a:r>
              <a:rPr lang="en-US" sz="2800" dirty="0"/>
              <a:t>icon</a:t>
            </a:r>
            <a:r>
              <a:rPr lang="en-US" sz="2800" dirty="0" smtClean="0"/>
              <a:t>.</a:t>
            </a:r>
            <a:endParaRPr lang="en-US" sz="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1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Message Boxes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399575" cy="4506908"/>
          </a:xfrm>
        </p:spPr>
        <p:txBody>
          <a:bodyPr>
            <a:noAutofit/>
          </a:bodyPr>
          <a:lstStyle/>
          <a:p>
            <a:pPr marL="285750" algn="just"/>
            <a:r>
              <a:rPr lang="en-US" sz="2400" dirty="0" smtClean="0"/>
              <a:t>Displaying </a:t>
            </a:r>
            <a:r>
              <a:rPr lang="en-US" sz="2400" dirty="0"/>
              <a:t>the buttons is relatively easy, but how do you detect when the user clicks </a:t>
            </a:r>
            <a:r>
              <a:rPr lang="en-US" sz="2400" dirty="0" smtClean="0"/>
              <a:t>a particular </a:t>
            </a:r>
            <a:r>
              <a:rPr lang="en-US" sz="2400" dirty="0"/>
              <a:t>button? </a:t>
            </a:r>
            <a:endParaRPr lang="en-US" sz="2400" dirty="0" smtClean="0"/>
          </a:p>
          <a:p>
            <a:pPr marL="285750" algn="just"/>
            <a:r>
              <a:rPr lang="en-US" sz="2400" dirty="0" smtClean="0"/>
              <a:t>You </a:t>
            </a:r>
            <a:r>
              <a:rPr lang="en-US" sz="2400" dirty="0"/>
              <a:t>still need to write code to deal with the button that has been clicked.</a:t>
            </a:r>
          </a:p>
          <a:p>
            <a:pPr marL="285750" algn="just"/>
            <a:r>
              <a:rPr lang="en-US" sz="2400" dirty="0"/>
              <a:t>You do this by collecting the response in a variable</a:t>
            </a:r>
            <a:r>
              <a:rPr lang="en-US" sz="2400" dirty="0" smtClean="0"/>
              <a:t>:</a:t>
            </a:r>
          </a:p>
          <a:p>
            <a:pPr marL="800100" lvl="2" indent="0" algn="just">
              <a:buNone/>
            </a:pPr>
            <a:r>
              <a:rPr lang="en-US" sz="2000" dirty="0"/>
              <a:t>x = </a:t>
            </a:r>
            <a:r>
              <a:rPr lang="en-US" sz="2000" dirty="0" err="1"/>
              <a:t>MsgBox</a:t>
            </a:r>
            <a:r>
              <a:rPr lang="en-US" sz="2000" dirty="0"/>
              <a:t> ("Test Yes No",</a:t>
            </a:r>
            <a:r>
              <a:rPr lang="en-US" sz="2000" dirty="0" err="1"/>
              <a:t>vbYesNo</a:t>
            </a:r>
            <a:r>
              <a:rPr lang="en-US" sz="2000" dirty="0"/>
              <a:t>,"Test")</a:t>
            </a:r>
          </a:p>
          <a:p>
            <a:pPr marL="800100" lvl="2" indent="0" algn="just">
              <a:buNone/>
            </a:pPr>
            <a:r>
              <a:rPr lang="en-US" sz="2000" dirty="0" err="1"/>
              <a:t>Msgbox</a:t>
            </a:r>
            <a:r>
              <a:rPr lang="en-US" sz="2000" dirty="0"/>
              <a:t> x</a:t>
            </a:r>
          </a:p>
          <a:p>
            <a:pPr marL="285750" algn="just"/>
            <a:r>
              <a:rPr lang="en-US" sz="2400" dirty="0"/>
              <a:t>Note that in this instance you use x = and put parentheses around the parameters. Without </a:t>
            </a:r>
            <a:r>
              <a:rPr lang="en-US" sz="2400" dirty="0" smtClean="0"/>
              <a:t>the brackets</a:t>
            </a:r>
            <a:r>
              <a:rPr lang="en-US" sz="2400" dirty="0"/>
              <a:t>, you will get an error because you are calling a function, which needs </a:t>
            </a:r>
            <a:r>
              <a:rPr lang="en-US" sz="2400" dirty="0" smtClean="0"/>
              <a:t>the parentheses </a:t>
            </a:r>
            <a:r>
              <a:rPr lang="en-US" sz="2400" dirty="0"/>
              <a:t>to show the parameters</a:t>
            </a:r>
          </a:p>
          <a:p>
            <a:pPr marL="285750" algn="just"/>
            <a:endParaRPr lang="en-US" sz="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72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String</a:t>
            </a:r>
            <a:r>
              <a:rPr lang="en-US" dirty="0"/>
              <a:t> Functions - Splitting Strings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400" dirty="0" smtClean="0">
                <a:solidFill>
                  <a:schemeClr val="tx2"/>
                </a:solidFill>
              </a:rPr>
              <a:t>Examples</a:t>
            </a:r>
            <a:r>
              <a:rPr lang="en-US" sz="2400" dirty="0" smtClean="0">
                <a:solidFill>
                  <a:schemeClr val="tx2"/>
                </a:solidFill>
              </a:rPr>
              <a:t>:</a:t>
            </a:r>
          </a:p>
          <a:p>
            <a:pPr marL="457200" lvl="1" indent="0" algn="just">
              <a:buNone/>
            </a:pPr>
            <a:r>
              <a:rPr lang="en-US" dirty="0" err="1" smtClean="0">
                <a:solidFill>
                  <a:schemeClr val="tx2"/>
                </a:solidFill>
              </a:rPr>
              <a:t>MsgBox</a:t>
            </a:r>
            <a:r>
              <a:rPr lang="en-US" dirty="0" smtClean="0">
                <a:solidFill>
                  <a:schemeClr val="tx2"/>
                </a:solidFill>
              </a:rPr>
              <a:t> Mid(“123Cem456”,4,3) 		‘ Displays “Cem</a:t>
            </a:r>
            <a:r>
              <a:rPr lang="en-US" dirty="0" smtClean="0">
                <a:solidFill>
                  <a:schemeClr val="tx2"/>
                </a:solidFill>
              </a:rPr>
              <a:t>”</a:t>
            </a:r>
          </a:p>
          <a:p>
            <a:pPr marL="457200" lvl="1" indent="0" algn="just"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457200" lvl="1" indent="0" algn="just">
              <a:buNone/>
            </a:pPr>
            <a:r>
              <a:rPr lang="en-US" dirty="0" err="1">
                <a:solidFill>
                  <a:schemeClr val="tx2"/>
                </a:solidFill>
              </a:rPr>
              <a:t>MsgBox</a:t>
            </a:r>
            <a:r>
              <a:rPr lang="en-US" dirty="0">
                <a:solidFill>
                  <a:schemeClr val="tx2"/>
                </a:solidFill>
              </a:rPr>
              <a:t> Mid(“123Cem456”,</a:t>
            </a:r>
            <a:r>
              <a:rPr lang="en-US" dirty="0" smtClean="0">
                <a:solidFill>
                  <a:schemeClr val="tx2"/>
                </a:solidFill>
              </a:rPr>
              <a:t>4) </a:t>
            </a:r>
            <a:r>
              <a:rPr lang="en-US" dirty="0">
                <a:solidFill>
                  <a:schemeClr val="tx2"/>
                </a:solidFill>
              </a:rPr>
              <a:t>		</a:t>
            </a:r>
            <a:r>
              <a:rPr lang="en-US" dirty="0" smtClean="0">
                <a:solidFill>
                  <a:schemeClr val="tx2"/>
                </a:solidFill>
              </a:rPr>
              <a:t>‘ Displays </a:t>
            </a:r>
            <a:r>
              <a:rPr lang="en-US" dirty="0">
                <a:solidFill>
                  <a:schemeClr val="tx2"/>
                </a:solidFill>
              </a:rPr>
              <a:t>“</a:t>
            </a:r>
            <a:r>
              <a:rPr lang="en-US" dirty="0" smtClean="0">
                <a:solidFill>
                  <a:schemeClr val="tx2"/>
                </a:solidFill>
              </a:rPr>
              <a:t>Cem456</a:t>
            </a:r>
            <a:r>
              <a:rPr lang="en-US" dirty="0" smtClean="0">
                <a:solidFill>
                  <a:schemeClr val="tx2"/>
                </a:solidFill>
              </a:rPr>
              <a:t>”</a:t>
            </a:r>
          </a:p>
          <a:p>
            <a:pPr marL="457200" lvl="1" indent="0" algn="just"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457200" lvl="1" indent="0" algn="just">
              <a:buNone/>
            </a:pPr>
            <a:r>
              <a:rPr lang="en-US" dirty="0" err="1">
                <a:solidFill>
                  <a:schemeClr val="tx2"/>
                </a:solidFill>
              </a:rPr>
              <a:t>MsgBox</a:t>
            </a:r>
            <a:r>
              <a:rPr lang="en-US" dirty="0">
                <a:solidFill>
                  <a:schemeClr val="tx2"/>
                </a:solidFill>
              </a:rPr>
              <a:t> Mid(“123Cem456</a:t>
            </a:r>
            <a:r>
              <a:rPr lang="en-US" dirty="0" smtClean="0">
                <a:solidFill>
                  <a:schemeClr val="tx2"/>
                </a:solidFill>
              </a:rPr>
              <a:t>”,1,3) </a:t>
            </a:r>
            <a:r>
              <a:rPr lang="en-US" dirty="0">
                <a:solidFill>
                  <a:schemeClr val="tx2"/>
                </a:solidFill>
              </a:rPr>
              <a:t>		</a:t>
            </a:r>
            <a:r>
              <a:rPr lang="en-US" dirty="0" smtClean="0">
                <a:solidFill>
                  <a:schemeClr val="tx2"/>
                </a:solidFill>
              </a:rPr>
              <a:t>‘ Displays “123</a:t>
            </a:r>
            <a:r>
              <a:rPr lang="en-US" dirty="0" smtClean="0">
                <a:solidFill>
                  <a:schemeClr val="tx2"/>
                </a:solidFill>
              </a:rPr>
              <a:t>”</a:t>
            </a:r>
          </a:p>
          <a:p>
            <a:pPr marL="457200" lvl="1" indent="0" algn="just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457200" lvl="1" indent="0" algn="just">
              <a:buNone/>
            </a:pPr>
            <a:r>
              <a:rPr lang="en-US" dirty="0" err="1" smtClean="0">
                <a:solidFill>
                  <a:schemeClr val="tx2"/>
                </a:solidFill>
              </a:rPr>
              <a:t>MsgBox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Mid(“123Cem456</a:t>
            </a:r>
            <a:r>
              <a:rPr lang="en-US" dirty="0" smtClean="0">
                <a:solidFill>
                  <a:schemeClr val="tx2"/>
                </a:solidFill>
              </a:rPr>
              <a:t>”,7,3</a:t>
            </a:r>
            <a:r>
              <a:rPr lang="en-US" dirty="0">
                <a:solidFill>
                  <a:schemeClr val="tx2"/>
                </a:solidFill>
              </a:rPr>
              <a:t>) 		‘ Displays </a:t>
            </a:r>
            <a:r>
              <a:rPr lang="en-US" dirty="0" smtClean="0">
                <a:solidFill>
                  <a:schemeClr val="tx2"/>
                </a:solidFill>
              </a:rPr>
              <a:t>“456”</a:t>
            </a:r>
            <a:endParaRPr lang="en-US" dirty="0">
              <a:solidFill>
                <a:schemeClr val="tx2"/>
              </a:solidFill>
            </a:endParaRPr>
          </a:p>
          <a:p>
            <a:pPr marL="457200" lvl="1" indent="0" algn="just"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457200" lvl="1" indent="0" algn="just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457200" lvl="1" indent="0" algn="just"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457200" lvl="1" indent="0" algn="just">
              <a:buNone/>
            </a:pP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78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Message Boxes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399575" cy="4506908"/>
          </a:xfrm>
        </p:spPr>
        <p:txBody>
          <a:bodyPr>
            <a:noAutofit/>
          </a:bodyPr>
          <a:lstStyle/>
          <a:p>
            <a:pPr marL="285750" algn="just"/>
            <a:r>
              <a:rPr lang="en-US" sz="2800" dirty="0"/>
              <a:t>This example will show a two-button message box (Yes and No</a:t>
            </a:r>
            <a:r>
              <a:rPr lang="en-US" sz="2800" dirty="0" smtClean="0"/>
              <a:t>).</a:t>
            </a:r>
          </a:p>
          <a:p>
            <a:pPr marL="285750" algn="just"/>
            <a:r>
              <a:rPr lang="en-US" sz="2800" dirty="0" smtClean="0"/>
              <a:t>If </a:t>
            </a:r>
            <a:r>
              <a:rPr lang="en-US" sz="2800" dirty="0"/>
              <a:t>Yes is clicked</a:t>
            </a:r>
            <a:r>
              <a:rPr lang="en-US" sz="2800" dirty="0" smtClean="0"/>
              <a:t>, the </a:t>
            </a:r>
            <a:r>
              <a:rPr lang="en-US" sz="2800" dirty="0"/>
              <a:t>following message box will show 6 (</a:t>
            </a:r>
            <a:r>
              <a:rPr lang="en-US" sz="2800" b="1" dirty="0" err="1">
                <a:solidFill>
                  <a:srgbClr val="FFC000"/>
                </a:solidFill>
              </a:rPr>
              <a:t>vbYes</a:t>
            </a:r>
            <a:r>
              <a:rPr lang="en-US" sz="2800" dirty="0"/>
              <a:t>). </a:t>
            </a:r>
            <a:endParaRPr lang="en-US" sz="2800" dirty="0" smtClean="0"/>
          </a:p>
          <a:p>
            <a:pPr marL="285750" algn="just"/>
            <a:r>
              <a:rPr lang="en-US" sz="2800" dirty="0" smtClean="0"/>
              <a:t>If </a:t>
            </a:r>
            <a:r>
              <a:rPr lang="en-US" sz="2800" dirty="0"/>
              <a:t>No is clicked, the message box will show 7 (</a:t>
            </a:r>
            <a:r>
              <a:rPr lang="en-US" sz="2800" dirty="0" err="1">
                <a:solidFill>
                  <a:srgbClr val="FFC000"/>
                </a:solidFill>
              </a:rPr>
              <a:t>vbNo</a:t>
            </a:r>
            <a:r>
              <a:rPr lang="en-US" sz="2800" dirty="0"/>
              <a:t>). </a:t>
            </a:r>
            <a:endParaRPr lang="en-US" sz="2800" dirty="0" smtClean="0"/>
          </a:p>
          <a:p>
            <a:pPr marL="285750" algn="just"/>
            <a:r>
              <a:rPr lang="en-US" sz="2800" dirty="0" smtClean="0"/>
              <a:t>You </a:t>
            </a:r>
            <a:r>
              <a:rPr lang="en-US" sz="2800" dirty="0"/>
              <a:t>can then write your code to specify what will happen according </a:t>
            </a:r>
            <a:r>
              <a:rPr lang="en-US" sz="2800" dirty="0" smtClean="0"/>
              <a:t>to which </a:t>
            </a:r>
            <a:r>
              <a:rPr lang="en-US" sz="2800" dirty="0"/>
              <a:t>action is taken</a:t>
            </a:r>
            <a:r>
              <a:rPr lang="en-US" sz="2800" dirty="0" smtClean="0"/>
              <a:t>:</a:t>
            </a:r>
          </a:p>
          <a:p>
            <a:pPr marL="1257300" lvl="3" indent="0" algn="just">
              <a:buNone/>
            </a:pPr>
            <a:r>
              <a:rPr lang="en-US" sz="2200" i="1" dirty="0" smtClean="0"/>
              <a:t>If </a:t>
            </a:r>
            <a:r>
              <a:rPr lang="en-US" sz="2200" i="1" dirty="0"/>
              <a:t>x = </a:t>
            </a:r>
            <a:r>
              <a:rPr lang="en-US" sz="2200" i="1" dirty="0" err="1"/>
              <a:t>vbYes</a:t>
            </a:r>
            <a:r>
              <a:rPr lang="en-US" sz="2200" i="1" dirty="0"/>
              <a:t> Then Action1 Else Action2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34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Message Boxes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399575" cy="4506908"/>
          </a:xfrm>
        </p:spPr>
        <p:txBody>
          <a:bodyPr>
            <a:noAutofit/>
          </a:bodyPr>
          <a:lstStyle/>
          <a:p>
            <a:pPr marL="285750" algn="just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994" y="2663588"/>
            <a:ext cx="7442201" cy="367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8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String</a:t>
            </a:r>
            <a:r>
              <a:rPr lang="en-US" dirty="0"/>
              <a:t> Functions - Splitting Strings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sz="2400" dirty="0" smtClean="0">
                <a:solidFill>
                  <a:schemeClr val="tx2"/>
                </a:solidFill>
              </a:rPr>
              <a:t>VBA </a:t>
            </a:r>
            <a:r>
              <a:rPr lang="en-US" sz="2400" dirty="0">
                <a:solidFill>
                  <a:schemeClr val="tx2"/>
                </a:solidFill>
              </a:rPr>
              <a:t>is quite </a:t>
            </a:r>
            <a:r>
              <a:rPr lang="en-US" sz="2400" dirty="0" smtClean="0">
                <a:solidFill>
                  <a:schemeClr val="tx2"/>
                </a:solidFill>
              </a:rPr>
              <a:t>forgiving; if the split part is only composed of digits – it is kept as variant and used in an arithmetic operation.</a:t>
            </a:r>
          </a:p>
          <a:p>
            <a:pPr algn="just"/>
            <a:r>
              <a:rPr lang="en-US" sz="2400" dirty="0" smtClean="0">
                <a:solidFill>
                  <a:schemeClr val="tx2"/>
                </a:solidFill>
              </a:rPr>
              <a:t>Example:</a:t>
            </a:r>
          </a:p>
          <a:p>
            <a:pPr marL="857250" lvl="2" indent="0" algn="just">
              <a:buNone/>
            </a:pPr>
            <a:r>
              <a:rPr lang="en-US" sz="2000" i="1" dirty="0" err="1" smtClean="0">
                <a:solidFill>
                  <a:schemeClr val="tx2"/>
                </a:solidFill>
              </a:rPr>
              <a:t>MsgBox</a:t>
            </a:r>
            <a:r>
              <a:rPr lang="en-US" sz="2000" i="1" dirty="0" smtClean="0">
                <a:solidFill>
                  <a:schemeClr val="tx2"/>
                </a:solidFill>
              </a:rPr>
              <a:t> Mid(“12Cem”,1,2)+3</a:t>
            </a:r>
          </a:p>
          <a:p>
            <a:pPr algn="just"/>
            <a:r>
              <a:rPr lang="en-US" sz="2400" dirty="0" smtClean="0">
                <a:solidFill>
                  <a:schemeClr val="tx2"/>
                </a:solidFill>
              </a:rPr>
              <a:t>The output will be 15</a:t>
            </a:r>
          </a:p>
          <a:p>
            <a:pPr algn="just"/>
            <a:r>
              <a:rPr lang="en-US" sz="2400" dirty="0" smtClean="0">
                <a:solidFill>
                  <a:schemeClr val="tx2"/>
                </a:solidFill>
              </a:rPr>
              <a:t>But if you really need to convert the data type of a string to integer, you can use </a:t>
            </a:r>
            <a:r>
              <a:rPr lang="en-US" sz="2400" b="1" dirty="0" smtClean="0">
                <a:solidFill>
                  <a:srgbClr val="FFC000"/>
                </a:solidFill>
              </a:rPr>
              <a:t>Val</a:t>
            </a:r>
            <a:r>
              <a:rPr lang="en-US" sz="2400" dirty="0" smtClean="0">
                <a:solidFill>
                  <a:schemeClr val="tx2"/>
                </a:solidFill>
              </a:rPr>
              <a:t> function</a:t>
            </a:r>
          </a:p>
          <a:p>
            <a:pPr marL="457200" lvl="1" indent="0" algn="just">
              <a:buNone/>
            </a:pPr>
            <a:r>
              <a:rPr lang="en-US" sz="2200" i="1" dirty="0">
                <a:solidFill>
                  <a:schemeClr val="tx2"/>
                </a:solidFill>
              </a:rPr>
              <a:t>	</a:t>
            </a:r>
            <a:r>
              <a:rPr lang="en-US" sz="2200" i="1" dirty="0" smtClean="0">
                <a:solidFill>
                  <a:schemeClr val="tx2"/>
                </a:solidFill>
              </a:rPr>
              <a:t>Dim </a:t>
            </a:r>
            <a:r>
              <a:rPr lang="en-US" sz="2200" i="1" dirty="0" err="1" smtClean="0">
                <a:solidFill>
                  <a:schemeClr val="tx2"/>
                </a:solidFill>
              </a:rPr>
              <a:t>iValue</a:t>
            </a:r>
            <a:r>
              <a:rPr lang="en-US" sz="2200" i="1" dirty="0" smtClean="0">
                <a:solidFill>
                  <a:schemeClr val="tx2"/>
                </a:solidFill>
              </a:rPr>
              <a:t> as Integer</a:t>
            </a:r>
          </a:p>
          <a:p>
            <a:pPr marL="457200" lvl="1" indent="0" algn="just">
              <a:buNone/>
            </a:pPr>
            <a:r>
              <a:rPr lang="en-US" sz="2200" i="1" dirty="0">
                <a:solidFill>
                  <a:schemeClr val="tx2"/>
                </a:solidFill>
              </a:rPr>
              <a:t>	</a:t>
            </a:r>
            <a:r>
              <a:rPr lang="en-US" sz="2200" i="1" dirty="0" err="1" smtClean="0">
                <a:solidFill>
                  <a:schemeClr val="tx2"/>
                </a:solidFill>
              </a:rPr>
              <a:t>iValue</a:t>
            </a:r>
            <a:r>
              <a:rPr lang="en-US" sz="2200" i="1" dirty="0" smtClean="0">
                <a:solidFill>
                  <a:schemeClr val="tx2"/>
                </a:solidFill>
              </a:rPr>
              <a:t> = Val(“15”)</a:t>
            </a:r>
          </a:p>
          <a:p>
            <a:pPr marL="457200" lvl="1" indent="0" algn="just"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457200" lvl="1" indent="0" algn="just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457200" lvl="1" indent="0" algn="just"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457200" lvl="1" indent="0" algn="just">
              <a:buNone/>
            </a:pP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6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40253" y="3747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4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String</a:t>
            </a:r>
            <a:r>
              <a:rPr lang="en-US" dirty="0" smtClean="0"/>
              <a:t>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800" b="1" dirty="0" smtClean="0">
                <a:solidFill>
                  <a:srgbClr val="FFC000"/>
                </a:solidFill>
              </a:rPr>
              <a:t>Left</a:t>
            </a:r>
            <a:r>
              <a:rPr lang="en-US" sz="2800" dirty="0" smtClean="0">
                <a:solidFill>
                  <a:schemeClr val="tx2"/>
                </a:solidFill>
              </a:rPr>
              <a:t> and </a:t>
            </a:r>
            <a:r>
              <a:rPr lang="en-US" sz="2800" b="1" dirty="0" smtClean="0">
                <a:solidFill>
                  <a:srgbClr val="FFC000"/>
                </a:solidFill>
              </a:rPr>
              <a:t>Right</a:t>
            </a:r>
            <a:r>
              <a:rPr lang="en-US" sz="2800" dirty="0" smtClean="0">
                <a:solidFill>
                  <a:schemeClr val="tx2"/>
                </a:solidFill>
              </a:rPr>
              <a:t> functions</a:t>
            </a:r>
          </a:p>
          <a:p>
            <a:pPr lvl="1" algn="just"/>
            <a:r>
              <a:rPr lang="en-US" sz="2400" dirty="0" smtClean="0">
                <a:solidFill>
                  <a:schemeClr val="tx2"/>
                </a:solidFill>
              </a:rPr>
              <a:t>Another way of splitting a string is using Left or Right functions.</a:t>
            </a:r>
          </a:p>
          <a:p>
            <a:pPr lvl="1" algn="just"/>
            <a:r>
              <a:rPr lang="en-US" sz="2400" dirty="0" smtClean="0">
                <a:solidFill>
                  <a:schemeClr val="tx2"/>
                </a:solidFill>
              </a:rPr>
              <a:t>Left(string1, </a:t>
            </a:r>
            <a:r>
              <a:rPr lang="en-US" sz="2400" dirty="0" err="1" smtClean="0">
                <a:solidFill>
                  <a:schemeClr val="tx2"/>
                </a:solidFill>
              </a:rPr>
              <a:t>lng</a:t>
            </a:r>
            <a:r>
              <a:rPr lang="en-US" sz="2400" dirty="0" smtClean="0">
                <a:solidFill>
                  <a:schemeClr val="tx2"/>
                </a:solidFill>
              </a:rPr>
              <a:t>)	‘returns </a:t>
            </a:r>
            <a:r>
              <a:rPr lang="en-US" sz="2400" dirty="0" err="1" smtClean="0">
                <a:solidFill>
                  <a:schemeClr val="tx2"/>
                </a:solidFill>
              </a:rPr>
              <a:t>lng</a:t>
            </a:r>
            <a:r>
              <a:rPr lang="en-US" sz="2400" dirty="0" smtClean="0">
                <a:solidFill>
                  <a:schemeClr val="tx2"/>
                </a:solidFill>
              </a:rPr>
              <a:t> characters from the left side</a:t>
            </a:r>
          </a:p>
          <a:p>
            <a:pPr marL="1371600" lvl="3" indent="0" algn="just">
              <a:buNone/>
            </a:pPr>
            <a:r>
              <a:rPr lang="en-US" sz="2000" i="1" dirty="0" err="1" smtClean="0">
                <a:solidFill>
                  <a:schemeClr val="tx2"/>
                </a:solidFill>
              </a:rPr>
              <a:t>MsgBox</a:t>
            </a:r>
            <a:r>
              <a:rPr lang="en-US" sz="2000" i="1" dirty="0" smtClean="0">
                <a:solidFill>
                  <a:schemeClr val="tx2"/>
                </a:solidFill>
              </a:rPr>
              <a:t> Left(“12Cem34”,2) ‘ returns 12</a:t>
            </a:r>
          </a:p>
          <a:p>
            <a:pPr lvl="1" algn="just"/>
            <a:r>
              <a:rPr lang="en-US" sz="2400" dirty="0" err="1" smtClean="0">
                <a:solidFill>
                  <a:schemeClr val="tx2"/>
                </a:solidFill>
              </a:rPr>
              <a:t>Rigth</a:t>
            </a:r>
            <a:r>
              <a:rPr lang="en-US" sz="2400" dirty="0" smtClean="0">
                <a:solidFill>
                  <a:schemeClr val="tx2"/>
                </a:solidFill>
              </a:rPr>
              <a:t>(string2, </a:t>
            </a:r>
            <a:r>
              <a:rPr lang="en-US" sz="2400" dirty="0" err="1" smtClean="0">
                <a:solidFill>
                  <a:schemeClr val="tx2"/>
                </a:solidFill>
              </a:rPr>
              <a:t>lng</a:t>
            </a:r>
            <a:r>
              <a:rPr lang="en-US" sz="2400" dirty="0" smtClean="0">
                <a:solidFill>
                  <a:schemeClr val="tx2"/>
                </a:solidFill>
              </a:rPr>
              <a:t>)</a:t>
            </a:r>
            <a:r>
              <a:rPr lang="en-US" sz="2400" dirty="0">
                <a:solidFill>
                  <a:schemeClr val="tx2"/>
                </a:solidFill>
              </a:rPr>
              <a:t> 	</a:t>
            </a:r>
            <a:r>
              <a:rPr lang="en-US" sz="2400" dirty="0" smtClean="0">
                <a:solidFill>
                  <a:schemeClr val="tx2"/>
                </a:solidFill>
              </a:rPr>
              <a:t>‘returns </a:t>
            </a:r>
            <a:r>
              <a:rPr lang="en-US" sz="2400" dirty="0" err="1">
                <a:solidFill>
                  <a:schemeClr val="tx2"/>
                </a:solidFill>
              </a:rPr>
              <a:t>lng</a:t>
            </a:r>
            <a:r>
              <a:rPr lang="en-US" sz="2400" dirty="0">
                <a:solidFill>
                  <a:schemeClr val="tx2"/>
                </a:solidFill>
              </a:rPr>
              <a:t> characters from the </a:t>
            </a:r>
            <a:r>
              <a:rPr lang="en-US" sz="2400" dirty="0" smtClean="0">
                <a:solidFill>
                  <a:schemeClr val="tx2"/>
                </a:solidFill>
              </a:rPr>
              <a:t>right </a:t>
            </a:r>
            <a:r>
              <a:rPr lang="en-US" sz="2400" dirty="0">
                <a:solidFill>
                  <a:schemeClr val="tx2"/>
                </a:solidFill>
              </a:rPr>
              <a:t>side</a:t>
            </a:r>
          </a:p>
          <a:p>
            <a:pPr marL="1371600" lvl="3" indent="0" algn="just">
              <a:buNone/>
            </a:pPr>
            <a:r>
              <a:rPr lang="en-US" sz="2000" i="1" dirty="0" err="1">
                <a:solidFill>
                  <a:schemeClr val="tx2"/>
                </a:solidFill>
              </a:rPr>
              <a:t>MsgBox</a:t>
            </a:r>
            <a:r>
              <a:rPr lang="en-US" sz="2000" i="1" dirty="0">
                <a:solidFill>
                  <a:schemeClr val="tx2"/>
                </a:solidFill>
              </a:rPr>
              <a:t> </a:t>
            </a:r>
            <a:r>
              <a:rPr lang="en-US" sz="2000" i="1" dirty="0" smtClean="0">
                <a:solidFill>
                  <a:schemeClr val="tx2"/>
                </a:solidFill>
              </a:rPr>
              <a:t>Right(“</a:t>
            </a:r>
            <a:r>
              <a:rPr lang="en-US" sz="2000" i="1" dirty="0">
                <a:solidFill>
                  <a:schemeClr val="tx2"/>
                </a:solidFill>
              </a:rPr>
              <a:t>12Cem34”,2) ‘ returns </a:t>
            </a:r>
            <a:r>
              <a:rPr lang="en-US" sz="2000" i="1" dirty="0" smtClean="0">
                <a:solidFill>
                  <a:schemeClr val="tx2"/>
                </a:solidFill>
              </a:rPr>
              <a:t>34</a:t>
            </a:r>
            <a:endParaRPr lang="en-US" sz="2000" i="1" dirty="0">
              <a:solidFill>
                <a:schemeClr val="tx2"/>
              </a:solidFill>
            </a:endParaRPr>
          </a:p>
          <a:p>
            <a:pPr lvl="1" algn="just"/>
            <a:endParaRPr lang="en-US" sz="2200" dirty="0" smtClean="0">
              <a:solidFill>
                <a:schemeClr val="tx2"/>
              </a:solidFill>
            </a:endParaRPr>
          </a:p>
          <a:p>
            <a:pPr marL="914400" lvl="2" indent="0" algn="just">
              <a:buNone/>
            </a:pPr>
            <a:endParaRPr lang="en-US" sz="2000" dirty="0" smtClean="0">
              <a:solidFill>
                <a:schemeClr val="tx2"/>
              </a:solidFill>
            </a:endParaRPr>
          </a:p>
          <a:p>
            <a:pPr lvl="1" algn="just"/>
            <a:endParaRPr lang="en-US" sz="2200" dirty="0" smtClean="0">
              <a:solidFill>
                <a:schemeClr val="tx2"/>
              </a:solidFill>
            </a:endParaRPr>
          </a:p>
          <a:p>
            <a:pPr lvl="1" algn="just"/>
            <a:endParaRPr lang="en-US" dirty="0" smtClean="0">
              <a:solidFill>
                <a:schemeClr val="tx2"/>
              </a:solidFill>
            </a:endParaRPr>
          </a:p>
          <a:p>
            <a:pPr marL="457200" lvl="1" indent="0" algn="just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457200" lvl="1" indent="0" algn="just"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457200" lvl="1" indent="0" algn="just">
              <a:buNone/>
            </a:pP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7</a:t>
            </a:fld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24282" y="4374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8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the Appearance of Strings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3200" b="1" dirty="0" err="1" smtClean="0">
                <a:solidFill>
                  <a:srgbClr val="FFC000"/>
                </a:solidFill>
              </a:rPr>
              <a:t>UCase</a:t>
            </a:r>
            <a:r>
              <a:rPr lang="en-US" sz="3200" dirty="0" smtClean="0">
                <a:solidFill>
                  <a:schemeClr val="tx2"/>
                </a:solidFill>
              </a:rPr>
              <a:t> and </a:t>
            </a:r>
            <a:r>
              <a:rPr lang="en-US" sz="3200" b="1" dirty="0" err="1" smtClean="0">
                <a:solidFill>
                  <a:srgbClr val="FFC000"/>
                </a:solidFill>
              </a:rPr>
              <a:t>LCase</a:t>
            </a:r>
            <a:r>
              <a:rPr lang="en-US" sz="3200" dirty="0" smtClean="0">
                <a:solidFill>
                  <a:schemeClr val="tx2"/>
                </a:solidFill>
              </a:rPr>
              <a:t> functions</a:t>
            </a:r>
          </a:p>
          <a:p>
            <a:pPr lvl="1" algn="just"/>
            <a:r>
              <a:rPr lang="en-US" sz="2800" dirty="0" err="1" smtClean="0">
                <a:solidFill>
                  <a:schemeClr val="tx2"/>
                </a:solidFill>
              </a:rPr>
              <a:t>Ucase</a:t>
            </a:r>
            <a:r>
              <a:rPr lang="en-US" sz="2800" dirty="0" smtClean="0">
                <a:solidFill>
                  <a:schemeClr val="tx2"/>
                </a:solidFill>
              </a:rPr>
              <a:t> converts the string to UPPERCASE.</a:t>
            </a:r>
          </a:p>
          <a:p>
            <a:pPr marL="1371600" lvl="3" indent="0" algn="just">
              <a:buNone/>
            </a:pPr>
            <a:r>
              <a:rPr lang="en-US" sz="2400" i="1" dirty="0" err="1" smtClean="0">
                <a:solidFill>
                  <a:schemeClr val="tx2"/>
                </a:solidFill>
              </a:rPr>
              <a:t>MsgBox</a:t>
            </a:r>
            <a:r>
              <a:rPr lang="en-US" sz="2400" i="1" dirty="0" smtClean="0">
                <a:solidFill>
                  <a:schemeClr val="tx2"/>
                </a:solidFill>
              </a:rPr>
              <a:t> </a:t>
            </a:r>
            <a:r>
              <a:rPr lang="en-US" sz="2400" i="1" dirty="0" err="1" smtClean="0">
                <a:solidFill>
                  <a:schemeClr val="tx2"/>
                </a:solidFill>
              </a:rPr>
              <a:t>UCase</a:t>
            </a:r>
            <a:r>
              <a:rPr lang="en-US" sz="2400" i="1" dirty="0" smtClean="0">
                <a:solidFill>
                  <a:schemeClr val="tx2"/>
                </a:solidFill>
              </a:rPr>
              <a:t>(“Hello World 12) ‘ Displays HELLO WORLD 12</a:t>
            </a:r>
          </a:p>
          <a:p>
            <a:pPr lvl="1" algn="just"/>
            <a:r>
              <a:rPr lang="en-US" sz="2800" dirty="0" err="1" smtClean="0">
                <a:solidFill>
                  <a:schemeClr val="tx2"/>
                </a:solidFill>
              </a:rPr>
              <a:t>Lcase</a:t>
            </a:r>
            <a:r>
              <a:rPr lang="en-US" sz="2800" dirty="0" smtClean="0">
                <a:solidFill>
                  <a:schemeClr val="tx2"/>
                </a:solidFill>
              </a:rPr>
              <a:t> converts the string to LOWERCASE</a:t>
            </a:r>
            <a:endParaRPr lang="en-US" sz="2800" dirty="0">
              <a:solidFill>
                <a:schemeClr val="tx2"/>
              </a:solidFill>
            </a:endParaRPr>
          </a:p>
          <a:p>
            <a:pPr marL="1371600" lvl="3" indent="0" algn="just">
              <a:buNone/>
            </a:pPr>
            <a:r>
              <a:rPr lang="en-US" sz="2400" i="1" dirty="0" err="1">
                <a:solidFill>
                  <a:schemeClr val="tx2"/>
                </a:solidFill>
              </a:rPr>
              <a:t>MsgBox</a:t>
            </a:r>
            <a:r>
              <a:rPr lang="en-US" sz="2400" i="1" dirty="0">
                <a:solidFill>
                  <a:schemeClr val="tx2"/>
                </a:solidFill>
              </a:rPr>
              <a:t> </a:t>
            </a:r>
            <a:r>
              <a:rPr lang="en-US" sz="2400" i="1" dirty="0" err="1" smtClean="0">
                <a:solidFill>
                  <a:schemeClr val="tx2"/>
                </a:solidFill>
              </a:rPr>
              <a:t>LCase</a:t>
            </a:r>
            <a:r>
              <a:rPr lang="en-US" sz="2400" i="1" dirty="0" smtClean="0">
                <a:solidFill>
                  <a:schemeClr val="tx2"/>
                </a:solidFill>
              </a:rPr>
              <a:t>(</a:t>
            </a:r>
            <a:r>
              <a:rPr lang="en-US" sz="2400" i="1" dirty="0">
                <a:solidFill>
                  <a:schemeClr val="tx2"/>
                </a:solidFill>
              </a:rPr>
              <a:t>“Hello World 12) ‘ Displays </a:t>
            </a:r>
            <a:r>
              <a:rPr lang="en-US" sz="2400" i="1" dirty="0" smtClean="0">
                <a:solidFill>
                  <a:schemeClr val="tx2"/>
                </a:solidFill>
              </a:rPr>
              <a:t>hello world 12</a:t>
            </a:r>
            <a:endParaRPr lang="en-US" sz="2800" dirty="0" smtClean="0">
              <a:solidFill>
                <a:schemeClr val="tx2"/>
              </a:solidFill>
            </a:endParaRPr>
          </a:p>
          <a:p>
            <a:pPr marL="914400" lvl="2" indent="0" algn="just">
              <a:buNone/>
            </a:pPr>
            <a:endParaRPr lang="en-US" sz="2000" dirty="0" smtClean="0">
              <a:solidFill>
                <a:schemeClr val="tx2"/>
              </a:solidFill>
            </a:endParaRPr>
          </a:p>
          <a:p>
            <a:pPr lvl="1" algn="just"/>
            <a:endParaRPr lang="en-US" sz="2200" dirty="0" smtClean="0">
              <a:solidFill>
                <a:schemeClr val="tx2"/>
              </a:solidFill>
            </a:endParaRPr>
          </a:p>
          <a:p>
            <a:pPr lvl="1" algn="just"/>
            <a:endParaRPr lang="en-US" dirty="0" smtClean="0">
              <a:solidFill>
                <a:schemeClr val="tx2"/>
              </a:solidFill>
            </a:endParaRPr>
          </a:p>
          <a:p>
            <a:pPr marL="457200" lvl="1" indent="0" algn="just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457200" lvl="1" indent="0" algn="just"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457200" lvl="1" indent="0" algn="just">
              <a:buNone/>
            </a:pP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8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40253" y="3747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3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Strings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n-US" sz="3200" dirty="0" smtClean="0">
                <a:solidFill>
                  <a:schemeClr val="tx2"/>
                </a:solidFill>
              </a:rPr>
              <a:t>Searching a string within another is a frequently used process in many applications.</a:t>
            </a:r>
          </a:p>
          <a:p>
            <a:pPr algn="just"/>
            <a:r>
              <a:rPr lang="en-US" sz="3200" dirty="0" smtClean="0">
                <a:solidFill>
                  <a:schemeClr val="tx2"/>
                </a:solidFill>
              </a:rPr>
              <a:t>In VBA, </a:t>
            </a:r>
            <a:r>
              <a:rPr lang="en-US" sz="3200" b="1" dirty="0" err="1" smtClean="0">
                <a:solidFill>
                  <a:srgbClr val="FFC000"/>
                </a:solidFill>
              </a:rPr>
              <a:t>Instr</a:t>
            </a:r>
            <a:r>
              <a:rPr lang="en-US" sz="3200" dirty="0" smtClean="0">
                <a:solidFill>
                  <a:schemeClr val="tx2"/>
                </a:solidFill>
              </a:rPr>
              <a:t> is the function used for this purpose.</a:t>
            </a:r>
          </a:p>
          <a:p>
            <a:pPr algn="just"/>
            <a:r>
              <a:rPr lang="en-US" sz="3200" dirty="0" smtClean="0">
                <a:solidFill>
                  <a:schemeClr val="tx2"/>
                </a:solidFill>
              </a:rPr>
              <a:t>The syntax of </a:t>
            </a:r>
            <a:r>
              <a:rPr lang="en-US" sz="3200" dirty="0" err="1" smtClean="0">
                <a:solidFill>
                  <a:schemeClr val="tx2"/>
                </a:solidFill>
              </a:rPr>
              <a:t>Instr</a:t>
            </a:r>
            <a:r>
              <a:rPr lang="en-US" sz="3200" dirty="0" smtClean="0">
                <a:solidFill>
                  <a:schemeClr val="tx2"/>
                </a:solidFill>
              </a:rPr>
              <a:t> is:</a:t>
            </a:r>
          </a:p>
          <a:p>
            <a:pPr marL="800100" lvl="2" indent="0" algn="just">
              <a:buNone/>
            </a:pPr>
            <a:r>
              <a:rPr lang="en-US" sz="2400" i="1" dirty="0" err="1">
                <a:solidFill>
                  <a:schemeClr val="tx2"/>
                </a:solidFill>
              </a:rPr>
              <a:t>InStr</a:t>
            </a:r>
            <a:r>
              <a:rPr lang="en-US" sz="2400" i="1" dirty="0">
                <a:solidFill>
                  <a:schemeClr val="tx2"/>
                </a:solidFill>
              </a:rPr>
              <a:t>([start, ]string1, string2[, compare</a:t>
            </a:r>
            <a:r>
              <a:rPr lang="en-US" sz="2400" i="1" dirty="0" smtClean="0">
                <a:solidFill>
                  <a:schemeClr val="tx2"/>
                </a:solidFill>
              </a:rPr>
              <a:t>])</a:t>
            </a:r>
          </a:p>
          <a:p>
            <a:pPr algn="just"/>
            <a:r>
              <a:rPr lang="en-US" sz="2800" b="1" i="1" dirty="0" err="1" smtClean="0">
                <a:solidFill>
                  <a:srgbClr val="FFC000"/>
                </a:solidFill>
              </a:rPr>
              <a:t>Instr</a:t>
            </a:r>
            <a:r>
              <a:rPr lang="en-US" sz="2800" i="1" dirty="0" smtClean="0">
                <a:solidFill>
                  <a:schemeClr val="tx2"/>
                </a:solidFill>
              </a:rPr>
              <a:t> is having two compulsory and two optional arguments</a:t>
            </a:r>
          </a:p>
          <a:p>
            <a:pPr marL="914400" lvl="2" indent="0" algn="just">
              <a:buNone/>
            </a:pPr>
            <a:endParaRPr lang="en-US" sz="2000" dirty="0" smtClean="0">
              <a:solidFill>
                <a:schemeClr val="tx2"/>
              </a:solidFill>
            </a:endParaRPr>
          </a:p>
          <a:p>
            <a:pPr lvl="1" algn="just"/>
            <a:endParaRPr lang="en-US" sz="2200" dirty="0" smtClean="0">
              <a:solidFill>
                <a:schemeClr val="tx2"/>
              </a:solidFill>
            </a:endParaRPr>
          </a:p>
          <a:p>
            <a:pPr lvl="1" algn="just"/>
            <a:endParaRPr lang="en-US" dirty="0" smtClean="0">
              <a:solidFill>
                <a:schemeClr val="tx2"/>
              </a:solidFill>
            </a:endParaRPr>
          </a:p>
          <a:p>
            <a:pPr marL="457200" lvl="1" indent="0" algn="just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457200" lvl="1" indent="0" algn="just"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457200" lvl="1" indent="0" algn="just">
              <a:buNone/>
            </a:pP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9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6435" y="4527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5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AFFF88C0C3C040A643270900DB52D2" ma:contentTypeVersion="" ma:contentTypeDescription="Create a new document." ma:contentTypeScope="" ma:versionID="d36fd9ffc10906b9d6428990ad500d84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53aad9280c7bc17f35f657eabd183f16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4B5F78D-5D1F-4101-8080-78F362E9D9B4}"/>
</file>

<file path=customXml/itemProps2.xml><?xml version="1.0" encoding="utf-8"?>
<ds:datastoreItem xmlns:ds="http://schemas.openxmlformats.org/officeDocument/2006/customXml" ds:itemID="{6E0DD751-70F0-4C1D-BEF0-73A6F9060F6B}"/>
</file>

<file path=customXml/itemProps3.xml><?xml version="1.0" encoding="utf-8"?>
<ds:datastoreItem xmlns:ds="http://schemas.openxmlformats.org/officeDocument/2006/customXml" ds:itemID="{91529FB2-5A1E-4DF2-9FE8-40603923B3D9}"/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5752</TotalTime>
  <Words>2948</Words>
  <Application>Microsoft Office PowerPoint</Application>
  <PresentationFormat>Widescreen</PresentationFormat>
  <Paragraphs>421</Paragraphs>
  <Slides>51</Slides>
  <Notes>1</Notes>
  <HiddenSlides>0</HiddenSlides>
  <MMClips>34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Aharoni</vt:lpstr>
      <vt:lpstr>Arial</vt:lpstr>
      <vt:lpstr>Arial Black</vt:lpstr>
      <vt:lpstr>Calibri</vt:lpstr>
      <vt:lpstr>Century Gothic</vt:lpstr>
      <vt:lpstr>Wingdings 3</vt:lpstr>
      <vt:lpstr>Ion</vt:lpstr>
      <vt:lpstr>ITEC397  Macro Coding</vt:lpstr>
      <vt:lpstr>Strings</vt:lpstr>
      <vt:lpstr>String Functions - Concatenation</vt:lpstr>
      <vt:lpstr>String Functions - Splitting Strings</vt:lpstr>
      <vt:lpstr>String Functions - Splitting Strings</vt:lpstr>
      <vt:lpstr>String Functions - Splitting Strings</vt:lpstr>
      <vt:lpstr>String Functions</vt:lpstr>
      <vt:lpstr>Changing the Appearance of Strings</vt:lpstr>
      <vt:lpstr>Searching Strings</vt:lpstr>
      <vt:lpstr>Searching Strings</vt:lpstr>
      <vt:lpstr>Searching Strings</vt:lpstr>
      <vt:lpstr>Searching Strings</vt:lpstr>
      <vt:lpstr>Functions</vt:lpstr>
      <vt:lpstr>Functions</vt:lpstr>
      <vt:lpstr>Functions</vt:lpstr>
      <vt:lpstr>Functions</vt:lpstr>
      <vt:lpstr>Conversion Functions</vt:lpstr>
      <vt:lpstr>Conversion Functions</vt:lpstr>
      <vt:lpstr>Conversion Functions</vt:lpstr>
      <vt:lpstr>Format Function</vt:lpstr>
      <vt:lpstr>Format Function</vt:lpstr>
      <vt:lpstr>Format Function</vt:lpstr>
      <vt:lpstr>Format Function</vt:lpstr>
      <vt:lpstr>Format Function</vt:lpstr>
      <vt:lpstr>Format Function</vt:lpstr>
      <vt:lpstr>Date – Time Format Functions</vt:lpstr>
      <vt:lpstr>Date – Time Format Functions</vt:lpstr>
      <vt:lpstr>Date – Time  Format Function</vt:lpstr>
      <vt:lpstr>Date – Time Format Function</vt:lpstr>
      <vt:lpstr>Format Function</vt:lpstr>
      <vt:lpstr>Date – Time Functions</vt:lpstr>
      <vt:lpstr>Date – Time Format Function</vt:lpstr>
      <vt:lpstr>Date – Time Format Function</vt:lpstr>
      <vt:lpstr>Date – Time Format Function</vt:lpstr>
      <vt:lpstr>Date – Time Format Function</vt:lpstr>
      <vt:lpstr>Date – Time Format Function</vt:lpstr>
      <vt:lpstr>Date – Time Format Function</vt:lpstr>
      <vt:lpstr>Date – Time Format Function</vt:lpstr>
      <vt:lpstr>Date – Time Format Function</vt:lpstr>
      <vt:lpstr>Date – Time Format Function</vt:lpstr>
      <vt:lpstr>Date – Time Format Function</vt:lpstr>
      <vt:lpstr>Date – Time Format Function</vt:lpstr>
      <vt:lpstr>Date – Time Format Function</vt:lpstr>
      <vt:lpstr>Date – Time Format Function</vt:lpstr>
      <vt:lpstr>Message Boxes</vt:lpstr>
      <vt:lpstr>Message Boxes</vt:lpstr>
      <vt:lpstr>Message Boxes</vt:lpstr>
      <vt:lpstr>Message Boxes</vt:lpstr>
      <vt:lpstr>Message Boxes</vt:lpstr>
      <vt:lpstr>Message Boxes</vt:lpstr>
      <vt:lpstr>Message Boxes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ITEC397 – Macro Coding</dc:title>
  <dc:creator>Cem yAĞLI</dc:creator>
  <cp:lastModifiedBy>Cem YAGLI</cp:lastModifiedBy>
  <cp:revision>314</cp:revision>
  <dcterms:created xsi:type="dcterms:W3CDTF">2019-09-17T13:50:22Z</dcterms:created>
  <dcterms:modified xsi:type="dcterms:W3CDTF">2020-03-29T23:28:33Z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0x01010093AFFF88C0C3C040A643270900DB52D2</vt:lpwstr>
  </property>
</Properties>
</file>