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A9F23-49EB-4404-A939-DDFABC204827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CD490-21CB-43D2-BD43-56C7779CD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6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CD490-21CB-43D2-BD43-56C7779CD0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5AA-E422-4799-9EED-D0CEB598256D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1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7156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9075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816892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8235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2967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751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28DB-6089-4F4C-93A2-C8C97ECEF707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AA11-C7CB-42CA-9C98-9E2C91D58EE8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6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8E81-3017-40F5-8E1F-5BA608DCC978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7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5C46-76BD-42DA-A5C2-F1A9289DB966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0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A5EA-79D3-47BA-8F98-314D59F49A26}" type="datetime1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9E47-BDE5-4154-918B-2A0116E8D412}" type="datetime1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3AEA-C65F-4103-A1CD-6327AF0EC4E7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1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6B3F-C6AA-4250-A0A0-622B804F1381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A693-A75A-4026-94A7-A2C31C1D1895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2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E765-CDB5-4051-8322-5DB62B52B96D}" type="datetime1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0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40761DE-2C3F-46B7-9DB8-99C8E898CEAD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85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413000" y="424296"/>
            <a:ext cx="7340600" cy="5945909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5703" y="424296"/>
            <a:ext cx="9144000" cy="2387600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ITEC397 </a:t>
            </a:r>
            <a:b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Macro Coding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5703" y="4765589"/>
            <a:ext cx="9144000" cy="1655762"/>
          </a:xfr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07 </a:t>
            </a:r>
            <a:r>
              <a:rPr lang="tr-T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–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DEBUGGING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9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Time, Runtime, and Break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sz="2800" b="1" dirty="0">
                <a:solidFill>
                  <a:srgbClr val="FFC000"/>
                </a:solidFill>
              </a:rPr>
              <a:t>Single Stepping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pPr lvl="1" algn="just"/>
            <a:r>
              <a:rPr lang="en-US" sz="2200" dirty="0"/>
              <a:t>Single stepping allows you to execute one statement at a time. 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You </a:t>
            </a:r>
            <a:r>
              <a:rPr lang="en-US" sz="2200" dirty="0"/>
              <a:t>can place your cursor </a:t>
            </a:r>
            <a:r>
              <a:rPr lang="en-US" sz="2200" dirty="0" smtClean="0"/>
              <a:t>on variables </a:t>
            </a:r>
            <a:r>
              <a:rPr lang="en-US" sz="2200" dirty="0"/>
              <a:t>anywhere in the code to see the state of variables, and you can also use the </a:t>
            </a:r>
            <a:r>
              <a:rPr lang="en-US" sz="2200" dirty="0" smtClean="0"/>
              <a:t>Debug window </a:t>
            </a:r>
            <a:r>
              <a:rPr lang="en-US" sz="2200" dirty="0"/>
              <a:t>to view values of variables.</a:t>
            </a:r>
          </a:p>
          <a:p>
            <a:pPr lvl="1" algn="just"/>
            <a:r>
              <a:rPr lang="en-US" sz="2200" dirty="0"/>
              <a:t>You can single-step by using Debug </a:t>
            </a:r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en-US" sz="2200" dirty="0" smtClean="0"/>
              <a:t>Step </a:t>
            </a:r>
            <a:r>
              <a:rPr lang="en-US" sz="2200" dirty="0"/>
              <a:t>Into from the menu or pressing F8. 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You </a:t>
            </a:r>
            <a:r>
              <a:rPr lang="en-US" sz="2200" dirty="0"/>
              <a:t>can </a:t>
            </a:r>
            <a:r>
              <a:rPr lang="en-US" sz="2200" dirty="0" smtClean="0"/>
              <a:t>also run </a:t>
            </a:r>
            <a:r>
              <a:rPr lang="en-US" sz="2200" dirty="0"/>
              <a:t>the code to the position of the cursor. 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Click </a:t>
            </a:r>
            <a:r>
              <a:rPr lang="en-US" sz="2200" dirty="0"/>
              <a:t>the mouse on a line of code and then </a:t>
            </a:r>
            <a:r>
              <a:rPr lang="en-US" sz="2200" dirty="0" smtClean="0"/>
              <a:t>press CTRL-F8</a:t>
            </a:r>
            <a:r>
              <a:rPr lang="en-US" sz="2200" dirty="0"/>
              <a:t>. 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The </a:t>
            </a:r>
            <a:r>
              <a:rPr lang="en-US" sz="2200" dirty="0"/>
              <a:t>code will only execute as far as where you have clicked the mouse. 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Note the cursor </a:t>
            </a:r>
            <a:r>
              <a:rPr lang="en-US" sz="2200" dirty="0"/>
              <a:t>must be on an executable line of code, not a blank line. You can also step </a:t>
            </a:r>
            <a:r>
              <a:rPr lang="en-US" sz="2200" dirty="0" smtClean="0"/>
              <a:t>between individual </a:t>
            </a:r>
            <a:r>
              <a:rPr lang="en-US" sz="2200" dirty="0"/>
              <a:t>statements if they are on the same line but separated by the : character.</a:t>
            </a:r>
          </a:p>
          <a:p>
            <a:pPr marL="1771650" lvl="4" indent="0" algn="just">
              <a:buNone/>
            </a:pPr>
            <a:r>
              <a:rPr lang="en-US" sz="1800" dirty="0" smtClean="0"/>
              <a:t>temp </a:t>
            </a:r>
            <a:r>
              <a:rPr lang="en-US" sz="1800" dirty="0"/>
              <a:t>= 4: If temp = 3 Then Exit Sub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Time, Runtime, and Break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FFC000"/>
                </a:solidFill>
              </a:rPr>
              <a:t>Procedure Stepping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pPr algn="just"/>
            <a:r>
              <a:rPr lang="en-US" sz="2200" dirty="0"/>
              <a:t>If you have a subroutine or function that is being called, you may not wish to step through </a:t>
            </a:r>
            <a:r>
              <a:rPr lang="en-US" sz="2200" dirty="0" smtClean="0"/>
              <a:t>the whole </a:t>
            </a:r>
            <a:r>
              <a:rPr lang="en-US" sz="2200" dirty="0"/>
              <a:t>procedure line by line. </a:t>
            </a:r>
            <a:endParaRPr lang="en-US" sz="2200" dirty="0" smtClean="0"/>
          </a:p>
          <a:p>
            <a:pPr algn="just"/>
            <a:r>
              <a:rPr lang="en-US" sz="2200" dirty="0" smtClean="0"/>
              <a:t>You may </a:t>
            </a:r>
            <a:r>
              <a:rPr lang="en-US" sz="2200" dirty="0"/>
              <a:t>have already tested it and be satisfied with </a:t>
            </a:r>
            <a:r>
              <a:rPr lang="en-US" sz="2200" dirty="0" smtClean="0"/>
              <a:t>its performance</a:t>
            </a:r>
            <a:r>
              <a:rPr lang="en-US" sz="2200" dirty="0"/>
              <a:t>. </a:t>
            </a:r>
            <a:endParaRPr lang="en-US" sz="2200" dirty="0" smtClean="0"/>
          </a:p>
          <a:p>
            <a:pPr algn="just"/>
            <a:r>
              <a:rPr lang="en-US" sz="2200" dirty="0" smtClean="0"/>
              <a:t>If </a:t>
            </a:r>
            <a:r>
              <a:rPr lang="en-US" sz="2200" dirty="0"/>
              <a:t>you use F8 to step through (Single Step), you will be taken all through </a:t>
            </a:r>
            <a:r>
              <a:rPr lang="en-US" sz="2200" dirty="0" smtClean="0"/>
              <a:t>the subroutine’s </a:t>
            </a:r>
            <a:r>
              <a:rPr lang="en-US" sz="2200" dirty="0"/>
              <a:t>code one step at a time. </a:t>
            </a:r>
            <a:endParaRPr lang="en-US" sz="2200" dirty="0" smtClean="0"/>
          </a:p>
          <a:p>
            <a:pPr algn="just"/>
            <a:r>
              <a:rPr lang="en-US" sz="2200" dirty="0" smtClean="0"/>
              <a:t>This </a:t>
            </a:r>
            <a:r>
              <a:rPr lang="en-US" sz="2200" dirty="0"/>
              <a:t>could be extremely time-consuming for </a:t>
            </a:r>
            <a:r>
              <a:rPr lang="en-US" sz="2200" dirty="0" smtClean="0"/>
              <a:t>something that </a:t>
            </a:r>
            <a:r>
              <a:rPr lang="en-US" sz="2200" dirty="0"/>
              <a:t>you know already works. </a:t>
            </a:r>
            <a:endParaRPr lang="en-US" sz="2200" dirty="0" smtClean="0"/>
          </a:p>
          <a:p>
            <a:pPr algn="just"/>
            <a:r>
              <a:rPr lang="en-US" sz="2200" dirty="0" smtClean="0"/>
              <a:t>If </a:t>
            </a:r>
            <a:r>
              <a:rPr lang="en-US" sz="2200" dirty="0"/>
              <a:t>you use SHIFT-F8 (Step Over), then your subroutine will </a:t>
            </a:r>
            <a:r>
              <a:rPr lang="en-US" sz="2200" dirty="0" smtClean="0"/>
              <a:t>be treated </a:t>
            </a:r>
            <a:r>
              <a:rPr lang="en-US" sz="2200" dirty="0"/>
              <a:t>as a single statement but without stepping through it.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Time, Runtime, and Break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FFC000"/>
                </a:solidFill>
              </a:rPr>
              <a:t>Call Stack Dialog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pPr algn="just"/>
            <a:r>
              <a:rPr lang="en-US" sz="2200" dirty="0"/>
              <a:t>The Call Stack </a:t>
            </a:r>
            <a:r>
              <a:rPr lang="en-US" sz="2200" dirty="0" smtClean="0"/>
              <a:t>dialog </a:t>
            </a:r>
            <a:r>
              <a:rPr lang="en-US" sz="2200" dirty="0"/>
              <a:t>displays a list of </a:t>
            </a:r>
            <a:r>
              <a:rPr lang="en-US" sz="2200" b="1" u="sng" dirty="0"/>
              <a:t>active procedure </a:t>
            </a:r>
            <a:r>
              <a:rPr lang="en-US" sz="2200" b="1" u="sng" dirty="0" smtClean="0"/>
              <a:t>calls.</a:t>
            </a:r>
          </a:p>
          <a:p>
            <a:pPr lvl="1" algn="just"/>
            <a:r>
              <a:rPr lang="en-US" dirty="0" smtClean="0"/>
              <a:t>That </a:t>
            </a:r>
            <a:r>
              <a:rPr lang="en-US" dirty="0"/>
              <a:t>is, calls that have been started but not completed. </a:t>
            </a:r>
          </a:p>
          <a:p>
            <a:pPr algn="just"/>
            <a:r>
              <a:rPr lang="en-US" sz="2200" dirty="0"/>
              <a:t>You can display this dialog by using CTRL-L, but it is only available in Break mode. </a:t>
            </a:r>
            <a:endParaRPr lang="en-US" sz="2200" dirty="0" smtClean="0"/>
          </a:p>
          <a:p>
            <a:pPr algn="just"/>
            <a:r>
              <a:rPr lang="en-US" sz="2200" dirty="0" smtClean="0"/>
              <a:t>It </a:t>
            </a:r>
            <a:r>
              <a:rPr lang="en-US" sz="2200" dirty="0"/>
              <a:t>can help you trace the operation of calls to procedures, especially if they are nested where one procedure then calls another procedure.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Time, Runtime, and Break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FFC000"/>
                </a:solidFill>
              </a:rPr>
              <a:t>The Debug Window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pPr algn="just"/>
            <a:r>
              <a:rPr lang="en-US" sz="2200" dirty="0"/>
              <a:t>The Debug window allows you to set a watch on specific variables or properties to see </a:t>
            </a:r>
            <a:r>
              <a:rPr lang="en-US" sz="2200" dirty="0" smtClean="0"/>
              <a:t>what values </a:t>
            </a:r>
            <a:r>
              <a:rPr lang="en-US" sz="2200" dirty="0"/>
              <a:t>they hold as your program executes. </a:t>
            </a:r>
            <a:endParaRPr lang="en-US" sz="2200" dirty="0" smtClean="0"/>
          </a:p>
          <a:p>
            <a:pPr algn="just"/>
            <a:r>
              <a:rPr lang="en-US" sz="2200" dirty="0" smtClean="0"/>
              <a:t>This </a:t>
            </a:r>
            <a:r>
              <a:rPr lang="en-US" sz="2200" dirty="0"/>
              <a:t>will aid you in debugging by allowing </a:t>
            </a:r>
            <a:r>
              <a:rPr lang="en-US" sz="2200" dirty="0" smtClean="0"/>
              <a:t>you to </a:t>
            </a:r>
            <a:r>
              <a:rPr lang="en-US" sz="2200" dirty="0"/>
              <a:t>analyze a variable or property that has an </a:t>
            </a:r>
            <a:r>
              <a:rPr lang="en-US" sz="2200" dirty="0" smtClean="0"/>
              <a:t>incorrect value </a:t>
            </a:r>
            <a:r>
              <a:rPr lang="en-US" sz="2200" dirty="0"/>
              <a:t>and determine where the </a:t>
            </a:r>
            <a:r>
              <a:rPr lang="en-US" sz="2200" dirty="0" smtClean="0"/>
              <a:t>problem is </a:t>
            </a:r>
            <a:r>
              <a:rPr lang="en-US" sz="2200" dirty="0"/>
              <a:t>coming from</a:t>
            </a:r>
            <a:r>
              <a:rPr lang="en-US" sz="2200" dirty="0" smtClean="0"/>
              <a:t>.</a:t>
            </a:r>
          </a:p>
          <a:p>
            <a:pPr algn="just"/>
            <a:r>
              <a:rPr lang="en-US" sz="2200" dirty="0"/>
              <a:t>You enter the variable or expression that you wish to monitor in the Expression box. </a:t>
            </a:r>
            <a:endParaRPr lang="en-US" sz="2200" dirty="0" smtClean="0"/>
          </a:p>
          <a:p>
            <a:pPr algn="just"/>
            <a:r>
              <a:rPr lang="en-US" sz="2200" dirty="0" smtClean="0"/>
              <a:t>For example</a:t>
            </a:r>
            <a:r>
              <a:rPr lang="en-US" sz="2200" dirty="0"/>
              <a:t>, if you have a variable x and you wish to keep track of the value of it, you enter </a:t>
            </a:r>
            <a:r>
              <a:rPr lang="en-US" sz="2200" dirty="0" smtClean="0"/>
              <a:t>x into </a:t>
            </a:r>
            <a:r>
              <a:rPr lang="en-US" sz="2200" dirty="0"/>
              <a:t>the box. </a:t>
            </a:r>
            <a:r>
              <a:rPr lang="en-US" sz="2200" dirty="0" smtClean="0"/>
              <a:t>The </a:t>
            </a:r>
            <a:r>
              <a:rPr lang="en-US" sz="2200" dirty="0"/>
              <a:t>context details are entered </a:t>
            </a:r>
            <a:r>
              <a:rPr lang="en-US" sz="2200" dirty="0" smtClean="0"/>
              <a:t>automatically.</a:t>
            </a:r>
            <a:endParaRPr lang="en-US" sz="2200" dirty="0"/>
          </a:p>
          <a:p>
            <a:pPr algn="just"/>
            <a:r>
              <a:rPr lang="en-US" sz="2200" dirty="0"/>
              <a:t>You can also specify whether you want the code to break when the value of the variable </a:t>
            </a:r>
            <a:r>
              <a:rPr lang="en-US" sz="2200" dirty="0" smtClean="0"/>
              <a:t>is True </a:t>
            </a:r>
            <a:r>
              <a:rPr lang="en-US" sz="2200" dirty="0"/>
              <a:t>(nonzero) or when the value changes.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Time, Runtime, and Break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FFC000"/>
                </a:solidFill>
              </a:rPr>
              <a:t>Events That Can Cause Problems When Debugging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pPr algn="just"/>
            <a:r>
              <a:rPr lang="en-US" sz="2200" b="1" dirty="0"/>
              <a:t>Mouse Down</a:t>
            </a:r>
          </a:p>
          <a:p>
            <a:pPr lvl="1" algn="just"/>
            <a:r>
              <a:rPr lang="en-US" dirty="0"/>
              <a:t>Mouse down is the event fired off when the user presses any mouse button down. </a:t>
            </a:r>
            <a:endParaRPr lang="en-US" dirty="0" smtClean="0"/>
          </a:p>
          <a:p>
            <a:pPr lvl="1" algn="just"/>
            <a:r>
              <a:rPr lang="en-US" dirty="0" smtClean="0"/>
              <a:t>This is before </a:t>
            </a:r>
            <a:r>
              <a:rPr lang="en-US" dirty="0"/>
              <a:t>the button comes back up. </a:t>
            </a:r>
            <a:endParaRPr lang="en-US" dirty="0" smtClean="0"/>
          </a:p>
          <a:p>
            <a:pPr lvl="1" algn="just"/>
            <a:r>
              <a:rPr lang="en-US" dirty="0" smtClean="0"/>
              <a:t>If </a:t>
            </a:r>
            <a:r>
              <a:rPr lang="en-US" dirty="0"/>
              <a:t>you break the code at this point, you will not get a </a:t>
            </a:r>
            <a:r>
              <a:rPr lang="en-US" dirty="0" smtClean="0"/>
              <a:t>mouse up </a:t>
            </a:r>
            <a:r>
              <a:rPr lang="en-US" dirty="0"/>
              <a:t>event. </a:t>
            </a:r>
            <a:endParaRPr lang="en-US" dirty="0" smtClean="0"/>
          </a:p>
          <a:p>
            <a:pPr lvl="1" algn="just"/>
            <a:r>
              <a:rPr lang="en-US" dirty="0" smtClean="0"/>
              <a:t>A </a:t>
            </a:r>
            <a:r>
              <a:rPr lang="en-US" dirty="0"/>
              <a:t>mouse up event occurs only when you press the mouse button again and release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Time, Runtime, and Break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FFC000"/>
                </a:solidFill>
              </a:rPr>
              <a:t>Events That Can Cause Problems When Debugging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en-US" sz="2400" b="1" dirty="0"/>
              <a:t>Got Focus/Lost Focus</a:t>
            </a:r>
          </a:p>
          <a:p>
            <a:pPr algn="just"/>
            <a:r>
              <a:rPr lang="en-US" dirty="0"/>
              <a:t>This event occurs when a user clicks your form or a particular control on the form to get </a:t>
            </a:r>
            <a:r>
              <a:rPr lang="en-US" dirty="0" smtClean="0"/>
              <a:t>the focus </a:t>
            </a:r>
            <a:r>
              <a:rPr lang="en-US" dirty="0"/>
              <a:t>on that control. </a:t>
            </a:r>
            <a:endParaRPr lang="en-US" dirty="0" smtClean="0"/>
          </a:p>
          <a:p>
            <a:pPr algn="just"/>
            <a:r>
              <a:rPr lang="en-US" dirty="0" smtClean="0"/>
              <a:t>If </a:t>
            </a:r>
            <a:r>
              <a:rPr lang="en-US" dirty="0"/>
              <a:t>you break the code at this point, you may get inconsistent results.</a:t>
            </a:r>
          </a:p>
          <a:p>
            <a:pPr algn="just"/>
            <a:r>
              <a:rPr lang="en-US" dirty="0"/>
              <a:t>Whether you do or not depends on whether your control had the focus at the point that </a:t>
            </a:r>
            <a:r>
              <a:rPr lang="en-US" dirty="0" smtClean="0"/>
              <a:t>the BREAK </a:t>
            </a:r>
            <a:r>
              <a:rPr lang="en-US" dirty="0"/>
              <a:t>key was pressed.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Time, Runtime, and Break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280305" cy="419548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FFC000"/>
                </a:solidFill>
              </a:rPr>
              <a:t>Using Message Boxes in </a:t>
            </a:r>
            <a:r>
              <a:rPr lang="en-US" sz="2800" b="1" dirty="0" smtClean="0">
                <a:solidFill>
                  <a:srgbClr val="FFC000"/>
                </a:solidFill>
              </a:rPr>
              <a:t>Debugging</a:t>
            </a:r>
          </a:p>
          <a:p>
            <a:pPr algn="just"/>
            <a:r>
              <a:rPr lang="en-US" dirty="0" smtClean="0"/>
              <a:t>Even you have seen many useful ways and tools for debugging,  message </a:t>
            </a:r>
            <a:r>
              <a:rPr lang="en-US" dirty="0"/>
              <a:t>boxes are </a:t>
            </a:r>
            <a:r>
              <a:rPr lang="en-US" dirty="0" smtClean="0"/>
              <a:t>still very useful </a:t>
            </a:r>
            <a:r>
              <a:rPr lang="en-US" dirty="0"/>
              <a:t>for letting you know what is going on. </a:t>
            </a:r>
            <a:endParaRPr lang="en-US" dirty="0" smtClean="0"/>
          </a:p>
          <a:p>
            <a:pPr algn="just"/>
            <a:r>
              <a:rPr lang="en-US" dirty="0" smtClean="0"/>
              <a:t>They </a:t>
            </a:r>
            <a:r>
              <a:rPr lang="en-US" dirty="0"/>
              <a:t>can display the value of a variable or </a:t>
            </a:r>
            <a:r>
              <a:rPr lang="en-US" dirty="0" smtClean="0"/>
              <a:t>even several </a:t>
            </a:r>
            <a:r>
              <a:rPr lang="en-US" dirty="0"/>
              <a:t>variables by concatenating them together. </a:t>
            </a:r>
            <a:endParaRPr lang="en-US" dirty="0" smtClean="0"/>
          </a:p>
          <a:p>
            <a:pPr algn="just"/>
            <a:r>
              <a:rPr lang="en-US" dirty="0" smtClean="0"/>
              <a:t>They </a:t>
            </a:r>
            <a:r>
              <a:rPr lang="en-US" dirty="0"/>
              <a:t>are extremely useful when you have </a:t>
            </a:r>
            <a:r>
              <a:rPr lang="en-US" dirty="0" smtClean="0"/>
              <a:t>a large </a:t>
            </a:r>
            <a:r>
              <a:rPr lang="en-US" dirty="0"/>
              <a:t>procedure and you do not know the region the bug is in. </a:t>
            </a:r>
            <a:endParaRPr lang="en-US" dirty="0" smtClean="0"/>
          </a:p>
          <a:p>
            <a:pPr algn="just"/>
            <a:r>
              <a:rPr lang="en-US" dirty="0" smtClean="0"/>
              <a:t>For </a:t>
            </a:r>
            <a:r>
              <a:rPr lang="en-US" dirty="0"/>
              <a:t>example, a large piece </a:t>
            </a:r>
            <a:r>
              <a:rPr lang="en-US" dirty="0" smtClean="0"/>
              <a:t>of code </a:t>
            </a:r>
            <a:r>
              <a:rPr lang="en-US" dirty="0"/>
              <a:t>appears to run but hangs and will not respond to CTRL-BREAK. </a:t>
            </a:r>
            <a:endParaRPr lang="en-US" dirty="0" smtClean="0"/>
          </a:p>
          <a:p>
            <a:pPr algn="just"/>
            <a:r>
              <a:rPr lang="en-US" dirty="0" smtClean="0"/>
              <a:t>Perhaps </a:t>
            </a:r>
            <a:r>
              <a:rPr lang="en-US" dirty="0"/>
              <a:t>it ran </a:t>
            </a:r>
            <a:r>
              <a:rPr lang="en-US" dirty="0" smtClean="0"/>
              <a:t>perfectly up </a:t>
            </a:r>
            <a:r>
              <a:rPr lang="en-US" dirty="0"/>
              <a:t>to now but has hit certain circumstances that cause it to hang.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Time, Runtime, and Break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280305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rgbClr val="FFC000"/>
                </a:solidFill>
              </a:rPr>
              <a:t>Using Message Boxes in </a:t>
            </a:r>
            <a:r>
              <a:rPr lang="en-US" sz="2800" b="1" dirty="0" smtClean="0">
                <a:solidFill>
                  <a:srgbClr val="FFC000"/>
                </a:solidFill>
              </a:rPr>
              <a:t>Debugging</a:t>
            </a:r>
          </a:p>
          <a:p>
            <a:pPr algn="just"/>
            <a:r>
              <a:rPr lang="en-US" dirty="0"/>
              <a:t>The question is, how far into the code do you get before the issue occurs? </a:t>
            </a:r>
            <a:endParaRPr lang="en-US" dirty="0" smtClean="0"/>
          </a:p>
          <a:p>
            <a:pPr algn="just"/>
            <a:r>
              <a:rPr lang="en-US" dirty="0" smtClean="0"/>
              <a:t>You </a:t>
            </a:r>
            <a:r>
              <a:rPr lang="en-US" dirty="0"/>
              <a:t>could </a:t>
            </a:r>
            <a:r>
              <a:rPr lang="en-US" dirty="0" smtClean="0"/>
              <a:t>try stepping </a:t>
            </a:r>
            <a:r>
              <a:rPr lang="en-US" dirty="0"/>
              <a:t>through it, but this is very time-consuming if it is a large procedure. </a:t>
            </a:r>
            <a:endParaRPr lang="en-US" dirty="0" smtClean="0"/>
          </a:p>
          <a:p>
            <a:pPr algn="just"/>
            <a:r>
              <a:rPr lang="en-US" dirty="0" smtClean="0"/>
              <a:t>Placing message </a:t>
            </a:r>
            <a:r>
              <a:rPr lang="en-US" dirty="0"/>
              <a:t>boxes at strategic points throughout the code will give you an idea of where it stops.</a:t>
            </a:r>
          </a:p>
          <a:p>
            <a:pPr algn="just"/>
            <a:r>
              <a:rPr lang="en-US" dirty="0"/>
              <a:t>Make sure all the message boxes display something meaningful, such as “Ok1,” “Ok2,” </a:t>
            </a:r>
            <a:r>
              <a:rPr lang="en-US" dirty="0" smtClean="0"/>
              <a:t>and “</a:t>
            </a:r>
            <a:r>
              <a:rPr lang="en-US" dirty="0"/>
              <a:t>Ok3.” </a:t>
            </a:r>
            <a:endParaRPr lang="en-US" dirty="0" smtClean="0"/>
          </a:p>
          <a:p>
            <a:pPr algn="just"/>
            <a:r>
              <a:rPr lang="en-US" dirty="0" smtClean="0"/>
              <a:t>You </a:t>
            </a:r>
            <a:r>
              <a:rPr lang="en-US" dirty="0"/>
              <a:t>can then see what stages the program has covered before it hangs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Clear </a:t>
            </a:r>
            <a:r>
              <a:rPr lang="en-US" dirty="0"/>
              <a:t>all the extra message boxes out once you have found the bug!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280305" cy="4195481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Careful </a:t>
            </a:r>
            <a:r>
              <a:rPr lang="en-US" sz="2800" dirty="0" smtClean="0"/>
              <a:t>designing </a:t>
            </a:r>
            <a:r>
              <a:rPr lang="en-US" sz="2800" dirty="0"/>
              <a:t>and planning of the application is important and will help reduce bugs. </a:t>
            </a:r>
            <a:endParaRPr lang="en-US" sz="2800" dirty="0" smtClean="0"/>
          </a:p>
          <a:p>
            <a:pPr algn="just"/>
            <a:r>
              <a:rPr lang="en-US" sz="2800" dirty="0" smtClean="0"/>
              <a:t>Often it </a:t>
            </a:r>
            <a:r>
              <a:rPr lang="en-US" sz="2800" dirty="0"/>
              <a:t>is best to break the application down into smaller component parts that are easier to </a:t>
            </a:r>
            <a:r>
              <a:rPr lang="en-US" sz="2800" dirty="0" smtClean="0"/>
              <a:t>code and </a:t>
            </a:r>
            <a:r>
              <a:rPr lang="en-US" sz="2800" dirty="0"/>
              <a:t>test. </a:t>
            </a:r>
            <a:endParaRPr lang="en-US" sz="2800" dirty="0" smtClean="0"/>
          </a:p>
          <a:p>
            <a:pPr algn="just"/>
            <a:r>
              <a:rPr lang="en-US" sz="2800" dirty="0" smtClean="0"/>
              <a:t>It </a:t>
            </a:r>
            <a:r>
              <a:rPr lang="en-US" sz="2800" dirty="0"/>
              <a:t>is easier to think of a small portion of code than to try to tackle an entire project </a:t>
            </a:r>
            <a:r>
              <a:rPr lang="en-US" sz="2800" dirty="0" smtClean="0"/>
              <a:t>in one </a:t>
            </a:r>
            <a:r>
              <a:rPr lang="en-US" sz="2800" dirty="0"/>
              <a:t>thought. </a:t>
            </a:r>
            <a:endParaRPr lang="en-US" sz="2800" dirty="0" smtClean="0"/>
          </a:p>
          <a:p>
            <a:pPr algn="just"/>
            <a:r>
              <a:rPr lang="en-US" sz="2800" dirty="0" smtClean="0"/>
              <a:t>Make </a:t>
            </a:r>
            <a:r>
              <a:rPr lang="en-US" sz="2800" dirty="0"/>
              <a:t>sure you document and comment your code using the single quote </a:t>
            </a:r>
            <a:r>
              <a:rPr lang="en-US" sz="2800" dirty="0" smtClean="0"/>
              <a:t>(') character</a:t>
            </a:r>
            <a:r>
              <a:rPr lang="en-US" sz="2800" dirty="0"/>
              <a:t>. 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0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280305" cy="4195481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comments will turn green within your code. </a:t>
            </a:r>
            <a:endParaRPr lang="en-US" sz="2400" dirty="0" smtClean="0"/>
          </a:p>
          <a:p>
            <a:pPr algn="just"/>
            <a:r>
              <a:rPr lang="en-US" sz="2400" dirty="0" smtClean="0"/>
              <a:t>If </a:t>
            </a:r>
            <a:r>
              <a:rPr lang="en-US" sz="2400" dirty="0"/>
              <a:t>the application is complicated</a:t>
            </a:r>
            <a:r>
              <a:rPr lang="en-US" sz="2400" dirty="0" smtClean="0"/>
              <a:t>, it </a:t>
            </a:r>
            <a:r>
              <a:rPr lang="en-US" sz="2400" dirty="0"/>
              <a:t>is often difficult to go back even after just a few days to determine what the code is doing.</a:t>
            </a:r>
          </a:p>
          <a:p>
            <a:pPr algn="just"/>
            <a:r>
              <a:rPr lang="en-US" sz="2400" dirty="0"/>
              <a:t>Even professional programmers find if they go back to code they wrote a few months ago</a:t>
            </a:r>
            <a:r>
              <a:rPr lang="en-US" sz="2400" dirty="0" smtClean="0"/>
              <a:t>, they </a:t>
            </a:r>
            <a:r>
              <a:rPr lang="en-US" sz="2400" dirty="0"/>
              <a:t>have difficulty understanding what the code was doing. </a:t>
            </a:r>
            <a:endParaRPr lang="en-US" sz="2400" dirty="0" smtClean="0"/>
          </a:p>
          <a:p>
            <a:pPr algn="just"/>
            <a:r>
              <a:rPr lang="en-US" sz="2400" dirty="0" smtClean="0"/>
              <a:t>Comments </a:t>
            </a:r>
            <a:r>
              <a:rPr lang="en-US" sz="2400" dirty="0"/>
              <a:t>may provide the </a:t>
            </a:r>
            <a:r>
              <a:rPr lang="en-US" sz="2400" dirty="0" smtClean="0"/>
              <a:t>help needed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 smtClean="0"/>
              <a:t>Also</a:t>
            </a:r>
            <a:r>
              <a:rPr lang="en-US" sz="2400" dirty="0"/>
              <a:t>, if a programmer leaves an organization, it can be difficult for a new or </a:t>
            </a:r>
            <a:r>
              <a:rPr lang="en-US" sz="2400" dirty="0" smtClean="0"/>
              <a:t>different programmer </a:t>
            </a:r>
            <a:r>
              <a:rPr lang="en-US" sz="2400" dirty="0"/>
              <a:t>to pick up where the former employee left off without any documentation </a:t>
            </a:r>
            <a:r>
              <a:rPr lang="en-US" sz="2400" dirty="0" smtClean="0"/>
              <a:t>about the </a:t>
            </a:r>
            <a:r>
              <a:rPr lang="en-US" sz="2400" dirty="0"/>
              <a:t>intent of the code.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sz="2400" dirty="0" smtClean="0"/>
              <a:t>While you are writing a program </a:t>
            </a:r>
            <a:r>
              <a:rPr lang="en-US" sz="2400" dirty="0"/>
              <a:t>always some bugs </a:t>
            </a:r>
            <a:r>
              <a:rPr lang="en-US" sz="2400" dirty="0" smtClean="0"/>
              <a:t>may exist </a:t>
            </a:r>
            <a:r>
              <a:rPr lang="en-US" sz="2400" dirty="0"/>
              <a:t>that can cause </a:t>
            </a:r>
            <a:r>
              <a:rPr lang="en-US" sz="2400" dirty="0" smtClean="0"/>
              <a:t>a program </a:t>
            </a:r>
            <a:r>
              <a:rPr lang="en-US" sz="2400" dirty="0"/>
              <a:t>failure, the program to hang, or simply unexpected </a:t>
            </a:r>
            <a:r>
              <a:rPr lang="en-US" sz="2400" dirty="0" smtClean="0"/>
              <a:t>results.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rgbClr val="FFC000"/>
                </a:solidFill>
              </a:rPr>
              <a:t>Types of </a:t>
            </a:r>
            <a:r>
              <a:rPr lang="en-US" sz="3200" b="1" dirty="0" smtClean="0">
                <a:solidFill>
                  <a:srgbClr val="FFC000"/>
                </a:solidFill>
              </a:rPr>
              <a:t>Errors</a:t>
            </a:r>
          </a:p>
          <a:p>
            <a:pPr algn="just"/>
            <a:r>
              <a:rPr lang="en-US" sz="2600" b="1" dirty="0"/>
              <a:t>Compile </a:t>
            </a:r>
            <a:r>
              <a:rPr lang="en-US" sz="2600" b="1" dirty="0" smtClean="0"/>
              <a:t>Errors</a:t>
            </a:r>
          </a:p>
          <a:p>
            <a:pPr lvl="1" algn="just"/>
            <a:r>
              <a:rPr lang="en-US" sz="2200" dirty="0"/>
              <a:t>Compile errors result from incorrectly constructed code. 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You </a:t>
            </a:r>
            <a:r>
              <a:rPr lang="en-US" sz="2200" dirty="0"/>
              <a:t>may have used a property </a:t>
            </a:r>
            <a:r>
              <a:rPr lang="en-US" sz="2200" dirty="0" smtClean="0"/>
              <a:t>or method </a:t>
            </a:r>
            <a:r>
              <a:rPr lang="en-US" sz="2200" dirty="0"/>
              <a:t>that does not exist on an object, or put in a For without a Next or an If without </a:t>
            </a:r>
            <a:r>
              <a:rPr lang="en-US" sz="2200" dirty="0" smtClean="0"/>
              <a:t>an End </a:t>
            </a:r>
            <a:r>
              <a:rPr lang="en-US" sz="2200" dirty="0"/>
              <a:t>If.</a:t>
            </a:r>
          </a:p>
          <a:p>
            <a:pPr lvl="1" algn="just"/>
            <a:r>
              <a:rPr lang="en-US" sz="2200" dirty="0"/>
              <a:t>When you run </a:t>
            </a:r>
            <a:r>
              <a:rPr lang="en-US" sz="2200" dirty="0" smtClean="0"/>
              <a:t>this code</a:t>
            </a:r>
            <a:r>
              <a:rPr lang="en-US" sz="2200" dirty="0"/>
              <a:t>, the compiler goes through the code first and checks for these </a:t>
            </a:r>
            <a:r>
              <a:rPr lang="en-US" sz="2200" dirty="0" smtClean="0"/>
              <a:t>types of </a:t>
            </a:r>
            <a:r>
              <a:rPr lang="en-US" sz="2200" dirty="0"/>
              <a:t>errors. 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If </a:t>
            </a:r>
            <a:r>
              <a:rPr lang="en-US" sz="2200" dirty="0"/>
              <a:t>any are found, the code will not be run but an error message will be </a:t>
            </a:r>
            <a:r>
              <a:rPr lang="en-US" sz="2200" dirty="0" smtClean="0"/>
              <a:t>displayed referring </a:t>
            </a:r>
            <a:r>
              <a:rPr lang="en-US" sz="2200" dirty="0"/>
              <a:t>to the first error found. 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Note </a:t>
            </a:r>
            <a:r>
              <a:rPr lang="en-US" sz="2200" dirty="0"/>
              <a:t>that there could be several compile errors in </a:t>
            </a:r>
            <a:r>
              <a:rPr lang="en-US" sz="2200" dirty="0" smtClean="0"/>
              <a:t>a procedure</a:t>
            </a:r>
            <a:r>
              <a:rPr lang="en-US" sz="2200" dirty="0"/>
              <a:t>, but only the first one will be flagged. 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You </a:t>
            </a:r>
            <a:r>
              <a:rPr lang="en-US" sz="2200" dirty="0"/>
              <a:t>might correct </a:t>
            </a:r>
            <a:r>
              <a:rPr lang="en-US" sz="2200" dirty="0" smtClean="0"/>
              <a:t>this </a:t>
            </a:r>
            <a:r>
              <a:rPr lang="en-US" sz="2200" dirty="0"/>
              <a:t>error </a:t>
            </a:r>
            <a:r>
              <a:rPr lang="en-US" sz="2200" dirty="0" smtClean="0"/>
              <a:t>and </a:t>
            </a:r>
            <a:r>
              <a:rPr lang="en-US" sz="2200" dirty="0"/>
              <a:t>rerun the procedure, and up comes another one! 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The </a:t>
            </a:r>
            <a:r>
              <a:rPr lang="en-US" sz="2200" dirty="0"/>
              <a:t>real </a:t>
            </a:r>
            <a:r>
              <a:rPr lang="en-US" sz="2200" dirty="0" smtClean="0"/>
              <a:t>solution is </a:t>
            </a:r>
            <a:r>
              <a:rPr lang="en-US" sz="2200" dirty="0"/>
              <a:t>to obey the rules of coding in the first place.</a:t>
            </a:r>
          </a:p>
          <a:p>
            <a:pPr algn="just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280305" cy="4195481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It is important to know what all your variables represent and what each function does.</a:t>
            </a:r>
          </a:p>
          <a:p>
            <a:pPr algn="just"/>
            <a:r>
              <a:rPr lang="en-US" sz="2800" dirty="0"/>
              <a:t>Once your application starts growing and begins to get complicated, its </a:t>
            </a:r>
            <a:r>
              <a:rPr lang="en-US" sz="2800" dirty="0" smtClean="0"/>
              <a:t>documentation becomes </a:t>
            </a:r>
            <a:r>
              <a:rPr lang="en-US" sz="2800" dirty="0"/>
              <a:t>more important. </a:t>
            </a:r>
            <a:endParaRPr lang="en-US" sz="2800" dirty="0" smtClean="0"/>
          </a:p>
          <a:p>
            <a:pPr algn="just"/>
            <a:r>
              <a:rPr lang="en-US" sz="2800" dirty="0" smtClean="0"/>
              <a:t>Without </a:t>
            </a:r>
            <a:r>
              <a:rPr lang="en-US" sz="2800" dirty="0"/>
              <a:t>such documentation, you will need a good memory </a:t>
            </a:r>
            <a:r>
              <a:rPr lang="en-US" sz="2800" dirty="0" smtClean="0"/>
              <a:t>to keep </a:t>
            </a:r>
            <a:r>
              <a:rPr lang="en-US" sz="2800" dirty="0"/>
              <a:t>track of what every variable means!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600" b="1" dirty="0" smtClean="0"/>
              <a:t>Runtime Errors</a:t>
            </a:r>
          </a:p>
          <a:p>
            <a:pPr lvl="1" algn="just"/>
            <a:r>
              <a:rPr lang="en-US" sz="2200" dirty="0"/>
              <a:t>These are errors that occur when your program is running. 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You </a:t>
            </a:r>
            <a:r>
              <a:rPr lang="en-US" sz="2200" dirty="0"/>
              <a:t>could, for example, try </a:t>
            </a:r>
            <a:r>
              <a:rPr lang="en-US" sz="2200" dirty="0" smtClean="0"/>
              <a:t>to open </a:t>
            </a:r>
            <a:r>
              <a:rPr lang="en-US" sz="2200" dirty="0"/>
              <a:t>a file that does not exist, or attempt a division by zero. 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These </a:t>
            </a:r>
            <a:r>
              <a:rPr lang="en-US" sz="2200" dirty="0"/>
              <a:t>would create an </a:t>
            </a:r>
            <a:r>
              <a:rPr lang="en-US" sz="2200" dirty="0" smtClean="0"/>
              <a:t>error message </a:t>
            </a:r>
            <a:r>
              <a:rPr lang="en-US" sz="2200" dirty="0"/>
              <a:t>and halt execution of the program. 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They </a:t>
            </a:r>
            <a:r>
              <a:rPr lang="en-US" sz="2200" dirty="0"/>
              <a:t>would not show up at compile time </a:t>
            </a:r>
            <a:r>
              <a:rPr lang="en-US" sz="2200" dirty="0" smtClean="0"/>
              <a:t>because they </a:t>
            </a:r>
            <a:r>
              <a:rPr lang="en-US" sz="2200" dirty="0"/>
              <a:t>are not breaking any programming rules, but they will cause the code not to run.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8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600" b="1" dirty="0" smtClean="0"/>
              <a:t>Logic Errors</a:t>
            </a:r>
          </a:p>
          <a:p>
            <a:pPr lvl="1" algn="just"/>
            <a:r>
              <a:rPr lang="en-US" sz="2200" dirty="0"/>
              <a:t>Logic errors occur when your application does not perform the way you intended. 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The code can </a:t>
            </a:r>
            <a:r>
              <a:rPr lang="en-US" sz="2200" dirty="0"/>
              <a:t>be valid and run without producing any errors, but what happens is incorrect</a:t>
            </a:r>
            <a:r>
              <a:rPr lang="en-US" sz="2200" dirty="0" smtClean="0"/>
              <a:t>.</a:t>
            </a:r>
          </a:p>
          <a:p>
            <a:pPr lvl="1" algn="just"/>
            <a:r>
              <a:rPr lang="en-US" sz="2400" dirty="0"/>
              <a:t>These are by far the most difficult errors to locate. </a:t>
            </a:r>
            <a:endParaRPr lang="en-US" sz="2400" dirty="0" smtClean="0"/>
          </a:p>
          <a:p>
            <a:pPr lvl="1" algn="just"/>
            <a:r>
              <a:rPr lang="en-US" sz="2400" dirty="0" smtClean="0"/>
              <a:t>They can </a:t>
            </a:r>
            <a:r>
              <a:rPr lang="en-US" sz="2400" dirty="0"/>
              <a:t>require a lot of </a:t>
            </a:r>
            <a:r>
              <a:rPr lang="en-US" sz="2400" dirty="0" smtClean="0"/>
              <a:t>painstaking searching </a:t>
            </a:r>
            <a:r>
              <a:rPr lang="en-US" sz="2400" dirty="0"/>
              <a:t>to find, even using all the debugging tools at your disposal.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Time, Runtime, and Break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When working on an application in VBA, there are three modes that you can be in</a:t>
            </a:r>
            <a:r>
              <a:rPr lang="en-US" sz="2400" dirty="0" smtClean="0"/>
              <a:t>:</a:t>
            </a:r>
          </a:p>
          <a:p>
            <a:pPr lvl="1" algn="just"/>
            <a:r>
              <a:rPr lang="en-US" sz="2400" b="1" dirty="0">
                <a:solidFill>
                  <a:srgbClr val="FFC000"/>
                </a:solidFill>
              </a:rPr>
              <a:t>Design </a:t>
            </a:r>
            <a:r>
              <a:rPr lang="en-US" sz="2400" b="1" dirty="0" smtClean="0">
                <a:solidFill>
                  <a:srgbClr val="FFC000"/>
                </a:solidFill>
              </a:rPr>
              <a:t>time</a:t>
            </a:r>
            <a:r>
              <a:rPr lang="en-US" sz="2200" dirty="0" smtClean="0"/>
              <a:t>: </a:t>
            </a:r>
            <a:r>
              <a:rPr lang="en-US" sz="2200" dirty="0"/>
              <a:t>When you are working on the code for the application or designing </a:t>
            </a:r>
            <a:r>
              <a:rPr lang="en-US" sz="2200" dirty="0" smtClean="0"/>
              <a:t>a </a:t>
            </a:r>
            <a:r>
              <a:rPr lang="en-US" sz="2400" dirty="0" smtClean="0"/>
              <a:t>form</a:t>
            </a:r>
            <a:r>
              <a:rPr lang="en-US" sz="2400" dirty="0"/>
              <a:t>.</a:t>
            </a:r>
          </a:p>
          <a:p>
            <a:pPr lvl="1" algn="just"/>
            <a:r>
              <a:rPr lang="en-US" sz="2400" b="1" dirty="0" smtClean="0">
                <a:solidFill>
                  <a:srgbClr val="FFC000"/>
                </a:solidFill>
              </a:rPr>
              <a:t>Runtime</a:t>
            </a:r>
            <a:r>
              <a:rPr lang="en-US" sz="2200" dirty="0" smtClean="0"/>
              <a:t>: </a:t>
            </a:r>
            <a:r>
              <a:rPr lang="en-US" sz="2200" dirty="0"/>
              <a:t>When you run your code or your form. The title bar of the VBA screen </a:t>
            </a:r>
            <a:r>
              <a:rPr lang="en-US" sz="2200" dirty="0" smtClean="0"/>
              <a:t>will </a:t>
            </a:r>
            <a:r>
              <a:rPr lang="en-US" sz="2400" dirty="0" smtClean="0"/>
              <a:t>contain </a:t>
            </a:r>
            <a:r>
              <a:rPr lang="en-US" sz="2400" dirty="0"/>
              <a:t>the word “running,” and at this point you can view code but you cannot change it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Time, Runtime, and Break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rgbClr val="FFC000"/>
                </a:solidFill>
              </a:rPr>
              <a:t>Break:</a:t>
            </a:r>
            <a:r>
              <a:rPr lang="en-US" sz="2400" dirty="0" smtClean="0"/>
              <a:t> </a:t>
            </a:r>
            <a:r>
              <a:rPr lang="en-US" sz="2400" dirty="0"/>
              <a:t>If you press CTRL-BREAK during runtime, it will stop execution of your code.</a:t>
            </a:r>
          </a:p>
          <a:p>
            <a:pPr lvl="1" algn="just"/>
            <a:r>
              <a:rPr lang="en-US" sz="2200" dirty="0"/>
              <a:t>You can also insert a breakpoint by pressing the F9 Key. Pressing it again removes it.</a:t>
            </a:r>
          </a:p>
          <a:p>
            <a:pPr lvl="1" algn="just"/>
            <a:r>
              <a:rPr lang="en-US" sz="2200" dirty="0"/>
              <a:t>You can insert a breakpoint from the VBE menu by selecting </a:t>
            </a:r>
            <a:r>
              <a:rPr lang="en-US" sz="2200" dirty="0" smtClean="0"/>
              <a:t>Debug </a:t>
            </a:r>
            <a:r>
              <a:rPr lang="en-US" sz="2200" dirty="0" smtClean="0">
                <a:sym typeface="Wingdings" panose="05000000000000000000" pitchFamily="2" charset="2"/>
              </a:rPr>
              <a:t></a:t>
            </a:r>
            <a:r>
              <a:rPr lang="en-US" sz="2200" dirty="0" smtClean="0"/>
              <a:t> Toggle </a:t>
            </a:r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en-US" sz="2200" dirty="0" smtClean="0"/>
              <a:t>Breakpoint</a:t>
            </a:r>
            <a:r>
              <a:rPr lang="en-US" sz="2200" dirty="0"/>
              <a:t>. 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A </a:t>
            </a:r>
            <a:r>
              <a:rPr lang="en-US" sz="2200" dirty="0"/>
              <a:t>dialog will be displayed with the error message, “Code execution </a:t>
            </a:r>
            <a:r>
              <a:rPr lang="en-US" sz="2200" dirty="0" smtClean="0"/>
              <a:t>has been </a:t>
            </a:r>
            <a:r>
              <a:rPr lang="en-US" sz="2200" dirty="0"/>
              <a:t>interrupted” as well as several buttons. 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Clicking </a:t>
            </a:r>
            <a:r>
              <a:rPr lang="en-US" sz="2200" dirty="0"/>
              <a:t>the Debug button will take </a:t>
            </a:r>
            <a:r>
              <a:rPr lang="en-US" sz="2200" dirty="0" smtClean="0"/>
              <a:t>you into </a:t>
            </a:r>
            <a:r>
              <a:rPr lang="en-US" sz="2200" dirty="0"/>
              <a:t>the code window.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Time, Runtime, and Break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rgbClr val="FFC000"/>
                </a:solidFill>
              </a:rPr>
              <a:t>Break </a:t>
            </a:r>
          </a:p>
          <a:p>
            <a:pPr lvl="1" algn="just"/>
            <a:r>
              <a:rPr lang="en-US" sz="2200" dirty="0"/>
              <a:t>When you click Debug, you go into instant watch mode, also known as debug mode.</a:t>
            </a:r>
          </a:p>
          <a:p>
            <a:pPr lvl="1" algn="just"/>
            <a:r>
              <a:rPr lang="en-US" sz="2200" dirty="0"/>
              <a:t>You’ll be able to see your code and the line it has stopped at will be highlighted in yellow</a:t>
            </a:r>
            <a:r>
              <a:rPr lang="en-US" sz="2200" dirty="0" smtClean="0"/>
              <a:t>. This </a:t>
            </a:r>
            <a:r>
              <a:rPr lang="en-US" sz="2200" dirty="0"/>
              <a:t>is the line that is causing the problem. 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You </a:t>
            </a:r>
            <a:r>
              <a:rPr lang="en-US" sz="2200" dirty="0"/>
              <a:t>can place </a:t>
            </a:r>
            <a:r>
              <a:rPr lang="en-US" sz="2200" u="sng" dirty="0"/>
              <a:t>your cursor on any variable </a:t>
            </a:r>
            <a:r>
              <a:rPr lang="en-US" sz="2200" dirty="0"/>
              <a:t>that </a:t>
            </a:r>
            <a:r>
              <a:rPr lang="en-US" sz="2200" dirty="0" smtClean="0"/>
              <a:t>is in </a:t>
            </a:r>
            <a:r>
              <a:rPr lang="en-US" sz="2200" dirty="0"/>
              <a:t>scope, and it will give you </a:t>
            </a:r>
            <a:r>
              <a:rPr lang="en-US" sz="2200" u="sng" dirty="0"/>
              <a:t>the value of it </a:t>
            </a:r>
            <a:r>
              <a:rPr lang="en-US" sz="2200" dirty="0"/>
              <a:t>instantly. 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You </a:t>
            </a:r>
            <a:r>
              <a:rPr lang="en-US" sz="2200" dirty="0"/>
              <a:t>can also move the point </a:t>
            </a:r>
            <a:r>
              <a:rPr lang="en-US" sz="2200" dirty="0" smtClean="0"/>
              <a:t>of execution </a:t>
            </a:r>
            <a:r>
              <a:rPr lang="en-US" sz="2200" dirty="0"/>
              <a:t>by dragging the yellow arrow to the line of code to be executed.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Time, Runtime, and Break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rgbClr val="FFC000"/>
                </a:solidFill>
              </a:rPr>
              <a:t>Running Selected Parts of Your Code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pPr lvl="1" algn="just"/>
            <a:r>
              <a:rPr lang="en-US" sz="2200" dirty="0"/>
              <a:t>If you know where the statement is that is causing an error, a single breakpoint will locate </a:t>
            </a:r>
            <a:r>
              <a:rPr lang="en-US" sz="2200" dirty="0" smtClean="0"/>
              <a:t>the problem</a:t>
            </a:r>
            <a:r>
              <a:rPr lang="en-US" sz="2200" dirty="0"/>
              <a:t>. 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However</a:t>
            </a:r>
            <a:r>
              <a:rPr lang="en-US" sz="2200" dirty="0"/>
              <a:t>, it’s more likely that you will only have a rough idea of the area of </a:t>
            </a:r>
            <a:r>
              <a:rPr lang="en-US" sz="2200" dirty="0" smtClean="0"/>
              <a:t>code causing </a:t>
            </a:r>
            <a:r>
              <a:rPr lang="en-US" sz="2200" dirty="0"/>
              <a:t>the problem</a:t>
            </a:r>
            <a:r>
              <a:rPr lang="en-US" sz="2200" dirty="0" smtClean="0"/>
              <a:t>.</a:t>
            </a:r>
          </a:p>
          <a:p>
            <a:pPr lvl="1" algn="just"/>
            <a:r>
              <a:rPr lang="en-US" sz="2200" dirty="0"/>
              <a:t>You can insert a breakpoint where you want to start checking the code and then </a:t>
            </a:r>
            <a:r>
              <a:rPr lang="en-US" sz="2200" dirty="0" smtClean="0"/>
              <a:t>single-step the </a:t>
            </a:r>
            <a:r>
              <a:rPr lang="en-US" sz="2200" dirty="0"/>
              <a:t>procedure to see what each statement is </a:t>
            </a:r>
            <a:r>
              <a:rPr lang="en-US" sz="2200" dirty="0" smtClean="0"/>
              <a:t>doing (With pressing F8).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Time, Runtime, and Break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sz="2800" b="1" dirty="0">
                <a:solidFill>
                  <a:srgbClr val="FFC000"/>
                </a:solidFill>
              </a:rPr>
              <a:t>Using Stop Statements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pPr lvl="1" algn="just"/>
            <a:r>
              <a:rPr lang="en-US" sz="2200" dirty="0"/>
              <a:t>Entering a Stop statement in your code is the same as entering a breakpoint, except it is in </a:t>
            </a:r>
            <a:r>
              <a:rPr lang="en-US" sz="2200" dirty="0" smtClean="0"/>
              <a:t>your code</a:t>
            </a:r>
            <a:r>
              <a:rPr lang="en-US" sz="2200" dirty="0"/>
              <a:t>. 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When </a:t>
            </a:r>
            <a:r>
              <a:rPr lang="en-US" sz="2200" dirty="0"/>
              <a:t>VBA encounters a Stop statement, it halts execution and switches to break mode.</a:t>
            </a:r>
          </a:p>
          <a:p>
            <a:pPr lvl="1" algn="just"/>
            <a:r>
              <a:rPr lang="en-US" sz="2200" dirty="0"/>
              <a:t>Although Stop statements act like breakpoints, they are not set or cleared in the same way.</a:t>
            </a:r>
          </a:p>
          <a:p>
            <a:pPr lvl="1" algn="just"/>
            <a:r>
              <a:rPr lang="en-US" sz="2200" dirty="0"/>
              <a:t>If you set breakpoints using F9, when you leave your project and then reload it, </a:t>
            </a:r>
            <a:r>
              <a:rPr lang="en-US" sz="2200" dirty="0" smtClean="0"/>
              <a:t>the breakpoints </a:t>
            </a:r>
            <a:r>
              <a:rPr lang="en-US" sz="2200" dirty="0"/>
              <a:t>are all cleared. 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However</a:t>
            </a:r>
            <a:r>
              <a:rPr lang="en-US" sz="2200" dirty="0"/>
              <a:t>, Stop statements form part of the code and are </a:t>
            </a:r>
            <a:r>
              <a:rPr lang="en-US" sz="2200" dirty="0" smtClean="0"/>
              <a:t>only cleared </a:t>
            </a:r>
            <a:r>
              <a:rPr lang="en-US" sz="2200" dirty="0"/>
              <a:t>when you delete them or put a single quote (') character in front to change them into </a:t>
            </a:r>
            <a:r>
              <a:rPr lang="en-US" sz="2200" dirty="0" smtClean="0"/>
              <a:t>a comment</a:t>
            </a:r>
            <a:r>
              <a:rPr lang="en-US" sz="2200" dirty="0"/>
              <a:t>. 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Make </a:t>
            </a:r>
            <a:r>
              <a:rPr lang="en-US" sz="2200" dirty="0"/>
              <a:t>sure that once you have your code working properly, you remove all </a:t>
            </a:r>
            <a:r>
              <a:rPr lang="en-US" sz="2200" dirty="0" smtClean="0"/>
              <a:t>Stop statements</a:t>
            </a:r>
            <a:r>
              <a:rPr lang="en-US" sz="2200" dirty="0"/>
              <a:t>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AFFF88C0C3C040A643270900DB52D2" ma:contentTypeVersion="" ma:contentTypeDescription="Create a new document." ma:contentTypeScope="" ma:versionID="d36fd9ffc10906b9d6428990ad500d8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52F4106-ABCF-4D9D-8266-5FDCD7850B75}"/>
</file>

<file path=customXml/itemProps2.xml><?xml version="1.0" encoding="utf-8"?>
<ds:datastoreItem xmlns:ds="http://schemas.openxmlformats.org/officeDocument/2006/customXml" ds:itemID="{35996FC2-E940-4892-9140-B1EC56559BE3}"/>
</file>

<file path=customXml/itemProps3.xml><?xml version="1.0" encoding="utf-8"?>
<ds:datastoreItem xmlns:ds="http://schemas.openxmlformats.org/officeDocument/2006/customXml" ds:itemID="{AD132690-CCA4-4F4B-A454-E2B07DF2D66E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6439</TotalTime>
  <Words>1974</Words>
  <Application>Microsoft Office PowerPoint</Application>
  <PresentationFormat>Widescreen</PresentationFormat>
  <Paragraphs>147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Aharoni</vt:lpstr>
      <vt:lpstr>Arial</vt:lpstr>
      <vt:lpstr>Arial Black</vt:lpstr>
      <vt:lpstr>Calibri</vt:lpstr>
      <vt:lpstr>Century Gothic</vt:lpstr>
      <vt:lpstr>Wingdings</vt:lpstr>
      <vt:lpstr>Wingdings 3</vt:lpstr>
      <vt:lpstr>Ion</vt:lpstr>
      <vt:lpstr>ITEC397  Macro Coding</vt:lpstr>
      <vt:lpstr>Debugging </vt:lpstr>
      <vt:lpstr>Debugging </vt:lpstr>
      <vt:lpstr>Debugging </vt:lpstr>
      <vt:lpstr>Design Time, Runtime, and Break Mode</vt:lpstr>
      <vt:lpstr>Design Time, Runtime, and Break Mode</vt:lpstr>
      <vt:lpstr>Design Time, Runtime, and Break Mode</vt:lpstr>
      <vt:lpstr>Design Time, Runtime, and Break Mode</vt:lpstr>
      <vt:lpstr>Design Time, Runtime, and Break Mode</vt:lpstr>
      <vt:lpstr>Design Time, Runtime, and Break Mode</vt:lpstr>
      <vt:lpstr>Design Time, Runtime, and Break Mode</vt:lpstr>
      <vt:lpstr>Design Time, Runtime, and Break Mode</vt:lpstr>
      <vt:lpstr>Design Time, Runtime, and Break Mode</vt:lpstr>
      <vt:lpstr>Design Time, Runtime, and Break Mode</vt:lpstr>
      <vt:lpstr>Design Time, Runtime, and Break Mode</vt:lpstr>
      <vt:lpstr>Design Time, Runtime, and Break Mode</vt:lpstr>
      <vt:lpstr>Design Time, Runtime, and Break Mode</vt:lpstr>
      <vt:lpstr>Avoiding Bugs</vt:lpstr>
      <vt:lpstr>Avoiding Bugs</vt:lpstr>
      <vt:lpstr>Avoiding Bugs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ITEC397 – Macro Coding</dc:title>
  <dc:creator>Cem yAĞLI</dc:creator>
  <cp:lastModifiedBy>Cem YAGLI</cp:lastModifiedBy>
  <cp:revision>369</cp:revision>
  <dcterms:created xsi:type="dcterms:W3CDTF">2019-09-17T13:50:22Z</dcterms:created>
  <dcterms:modified xsi:type="dcterms:W3CDTF">2020-04-08T16:08:23Z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0x01010093AFFF88C0C3C040A643270900DB52D2</vt:lpwstr>
  </property>
</Properties>
</file>