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ERRORS AND ERROR FUNCTION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In a later stage of your program, you may have incorrect </a:t>
            </a:r>
            <a:r>
              <a:rPr lang="en-US" sz="2400" dirty="0" smtClean="0"/>
              <a:t>or</a:t>
            </a:r>
            <a:r>
              <a:rPr lang="tr-TR" sz="2400" dirty="0" smtClean="0"/>
              <a:t> </a:t>
            </a:r>
            <a:r>
              <a:rPr lang="en-US" sz="2400" dirty="0" smtClean="0"/>
              <a:t>nonexistent </a:t>
            </a:r>
            <a:r>
              <a:rPr lang="en-US" sz="2400" dirty="0"/>
              <a:t>data being produced due to the fact that an error condition earlier was ignored.</a:t>
            </a:r>
          </a:p>
          <a:p>
            <a:pPr algn="just"/>
            <a:r>
              <a:rPr lang="en-US" sz="2400" dirty="0"/>
              <a:t>You can end up with a program that appears to run okay, but in fact does nothing because </a:t>
            </a:r>
            <a:r>
              <a:rPr lang="en-US" sz="2400" dirty="0" smtClean="0"/>
              <a:t>it</a:t>
            </a:r>
            <a:r>
              <a:rPr lang="tr-TR" sz="2400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some hidden bugs or incomplete data.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is because every time an error is </a:t>
            </a:r>
            <a:r>
              <a:rPr lang="en-US" sz="2400" dirty="0" smtClean="0"/>
              <a:t>encountered,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execution just skips over it.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can give a false impression of what is actually </a:t>
            </a:r>
            <a:r>
              <a:rPr lang="en-US" sz="2400" dirty="0" smtClean="0"/>
              <a:t>happening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S</a:t>
            </a:r>
            <a:r>
              <a:rPr lang="en-US" sz="2400" dirty="0" smtClean="0"/>
              <a:t>o </a:t>
            </a:r>
            <a:r>
              <a:rPr lang="en-US" sz="2400" dirty="0"/>
              <a:t>if you do use On Error Resume Next, make sure that you check all inputs and outputs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code to ensure that everything is working as it should be. </a:t>
            </a:r>
            <a:endParaRPr lang="tr-TR" sz="2400" dirty="0" smtClean="0"/>
          </a:p>
          <a:p>
            <a:pPr algn="just"/>
            <a:r>
              <a:rPr lang="en-US" sz="2400" dirty="0" smtClean="0"/>
              <a:t>Make </a:t>
            </a:r>
            <a:r>
              <a:rPr lang="en-US" sz="2400" dirty="0"/>
              <a:t>sure that your </a:t>
            </a:r>
            <a:r>
              <a:rPr lang="en-US" sz="2600" b="1" i="1" dirty="0">
                <a:solidFill>
                  <a:srgbClr val="FFC000"/>
                </a:solidFill>
              </a:rPr>
              <a:t>On </a:t>
            </a:r>
            <a:r>
              <a:rPr lang="en-US" sz="2600" b="1" i="1" dirty="0" smtClean="0">
                <a:solidFill>
                  <a:srgbClr val="FFC000"/>
                </a:solidFill>
              </a:rPr>
              <a:t>Error</a:t>
            </a:r>
            <a:r>
              <a:rPr lang="tr-TR" sz="2600" b="1" i="1" dirty="0" smtClean="0">
                <a:solidFill>
                  <a:srgbClr val="FFC000"/>
                </a:solidFill>
              </a:rPr>
              <a:t> </a:t>
            </a:r>
            <a:r>
              <a:rPr lang="en-US" sz="2600" b="1" i="1" dirty="0" smtClean="0">
                <a:solidFill>
                  <a:srgbClr val="FFC000"/>
                </a:solidFill>
              </a:rPr>
              <a:t>Resume </a:t>
            </a:r>
            <a:r>
              <a:rPr lang="en-US" sz="2600" b="1" i="1" dirty="0">
                <a:solidFill>
                  <a:srgbClr val="FFC000"/>
                </a:solidFill>
              </a:rPr>
              <a:t>Next </a:t>
            </a:r>
            <a:r>
              <a:rPr lang="en-US" sz="2400" dirty="0"/>
              <a:t>statement </a:t>
            </a:r>
            <a:r>
              <a:rPr lang="en-US" sz="2400" b="1" u="sng" dirty="0"/>
              <a:t>cannot cover up an error</a:t>
            </a:r>
            <a:r>
              <a:rPr lang="en-US" sz="2400" dirty="0"/>
              <a:t> in a read from a spreadsheet cell or </a:t>
            </a:r>
            <a:r>
              <a:rPr lang="en-US" sz="2400" dirty="0" smtClean="0"/>
              <a:t>from</a:t>
            </a:r>
            <a:r>
              <a:rPr lang="tr-TR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file.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could cause disaster in your program because the On Error Resume </a:t>
            </a:r>
            <a:r>
              <a:rPr lang="en-US" sz="2400" dirty="0" smtClean="0"/>
              <a:t>Next</a:t>
            </a:r>
            <a:r>
              <a:rPr lang="tr-TR" sz="2400" dirty="0" smtClean="0"/>
              <a:t> </a:t>
            </a:r>
            <a:r>
              <a:rPr lang="en-US" sz="2400" dirty="0" smtClean="0"/>
              <a:t>statement </a:t>
            </a:r>
            <a:r>
              <a:rPr lang="en-US" sz="2400" dirty="0"/>
              <a:t>would make it appear to work </a:t>
            </a:r>
            <a:r>
              <a:rPr lang="en-US" sz="2400" dirty="0" smtClean="0"/>
              <a:t>perfectly.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Implications of Error 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When you use an On Error statement in your code, that error trap remains throughout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procedure </a:t>
            </a:r>
            <a:r>
              <a:rPr lang="en-US" sz="2400" dirty="0"/>
              <a:t>unless it is disabled. </a:t>
            </a:r>
            <a:endParaRPr lang="tr-TR" sz="2400" dirty="0" smtClean="0"/>
          </a:p>
          <a:p>
            <a:pPr algn="just"/>
            <a:r>
              <a:rPr lang="en-US" sz="2400" dirty="0" smtClean="0"/>
              <a:t>As </a:t>
            </a:r>
            <a:r>
              <a:rPr lang="en-US" sz="2400" dirty="0"/>
              <a:t>you just saw, you can set up a routine to check whether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D</a:t>
            </a:r>
            <a:r>
              <a:rPr lang="en-US" sz="2400" dirty="0"/>
              <a:t>: drive has a disk in it and take action accordingly. </a:t>
            </a:r>
            <a:endParaRPr lang="tr-TR" sz="2400" dirty="0" smtClean="0"/>
          </a:p>
          <a:p>
            <a:pPr algn="just"/>
            <a:r>
              <a:rPr lang="en-US" sz="2400" dirty="0" smtClean="0"/>
              <a:t>However</a:t>
            </a:r>
            <a:r>
              <a:rPr lang="en-US" sz="2400" dirty="0"/>
              <a:t>, it is important to turn this </a:t>
            </a:r>
            <a:r>
              <a:rPr lang="en-US" sz="2400" dirty="0" smtClean="0"/>
              <a:t>off</a:t>
            </a:r>
            <a:r>
              <a:rPr lang="tr-TR" sz="2400" dirty="0" smtClean="0"/>
              <a:t> </a:t>
            </a:r>
            <a:r>
              <a:rPr lang="en-US" sz="2400" dirty="0" smtClean="0"/>
              <a:t>once </a:t>
            </a:r>
            <a:r>
              <a:rPr lang="en-US" sz="2400" dirty="0"/>
              <a:t>the possibility of the error has taken place. </a:t>
            </a:r>
            <a:endParaRPr lang="tr-TR" sz="2400" dirty="0" smtClean="0"/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you do not do this, then all </a:t>
            </a:r>
            <a:r>
              <a:rPr lang="en-US" sz="2400" dirty="0" smtClean="0"/>
              <a:t>subsequent</a:t>
            </a:r>
            <a:r>
              <a:rPr lang="tr-TR" sz="2400" dirty="0" smtClean="0"/>
              <a:t> </a:t>
            </a:r>
            <a:r>
              <a:rPr lang="en-US" sz="2400" dirty="0" smtClean="0"/>
              <a:t>errors </a:t>
            </a:r>
            <a:r>
              <a:rPr lang="en-US" sz="2400" dirty="0"/>
              <a:t>within that procedure will use the same error-handling routine. 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Implications of Error 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gives </a:t>
            </a:r>
            <a:r>
              <a:rPr lang="en-US" sz="2400" dirty="0" smtClean="0"/>
              <a:t>extremely</a:t>
            </a:r>
            <a:r>
              <a:rPr lang="tr-TR" sz="2400" dirty="0" smtClean="0"/>
              <a:t> </a:t>
            </a:r>
            <a:r>
              <a:rPr lang="en-US" sz="2400" dirty="0" smtClean="0"/>
              <a:t>confusing </a:t>
            </a:r>
            <a:r>
              <a:rPr lang="en-US" sz="2400" dirty="0"/>
              <a:t>results to the user, as the error message is likely to be totally meaningless </a:t>
            </a:r>
            <a:r>
              <a:rPr lang="en-US" sz="2400" dirty="0" smtClean="0"/>
              <a:t>in</a:t>
            </a:r>
            <a:r>
              <a:rPr lang="tr-TR" sz="2400" dirty="0" smtClean="0"/>
              <a:t> </a:t>
            </a:r>
            <a:r>
              <a:rPr lang="en-US" sz="2400" dirty="0" smtClean="0"/>
              <a:t>relation </a:t>
            </a:r>
            <a:r>
              <a:rPr lang="en-US" sz="2400" dirty="0"/>
              <a:t>to the error generated. </a:t>
            </a:r>
            <a:endParaRPr lang="tr-TR" sz="2400" dirty="0" smtClean="0"/>
          </a:p>
          <a:p>
            <a:pPr algn="just"/>
            <a:r>
              <a:rPr lang="en-US" sz="2400" dirty="0" smtClean="0"/>
              <a:t>A </a:t>
            </a:r>
            <a:r>
              <a:rPr lang="en-US" sz="2400" dirty="0"/>
              <a:t>subsequent error could relate to division by zero, but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error </a:t>
            </a:r>
            <a:r>
              <a:rPr lang="en-US" sz="2400" dirty="0"/>
              <a:t>message will come up saying “Drive D not ready</a:t>
            </a:r>
            <a:r>
              <a:rPr lang="en-US" sz="2400" dirty="0" smtClean="0"/>
              <a:t>.”</a:t>
            </a:r>
            <a:endParaRPr lang="tr-TR" sz="2400" dirty="0" smtClean="0"/>
          </a:p>
          <a:p>
            <a:pPr algn="just"/>
            <a:r>
              <a:rPr lang="en-US" sz="2400" dirty="0"/>
              <a:t>If On Error Resume Next has been used and not switched off, all sorts of errors could </a:t>
            </a:r>
            <a:r>
              <a:rPr lang="en-US" sz="2400" dirty="0" smtClean="0"/>
              <a:t>be</a:t>
            </a:r>
            <a:r>
              <a:rPr lang="tr-TR" sz="2400" dirty="0" smtClean="0"/>
              <a:t> </a:t>
            </a:r>
            <a:r>
              <a:rPr lang="en-US" sz="2400" dirty="0" smtClean="0"/>
              <a:t>taking </a:t>
            </a:r>
            <a:r>
              <a:rPr lang="en-US" sz="2400" dirty="0"/>
              <a:t>place without the user being aware of them. You disable the error-trapping routine </a:t>
            </a:r>
            <a:r>
              <a:rPr lang="en-US" sz="2400" dirty="0" smtClean="0"/>
              <a:t>as</a:t>
            </a:r>
            <a:r>
              <a:rPr lang="tr-TR" sz="2400" dirty="0" smtClean="0"/>
              <a:t> </a:t>
            </a:r>
            <a:r>
              <a:rPr lang="en-US" sz="2400" dirty="0" smtClean="0"/>
              <a:t>follows</a:t>
            </a:r>
            <a:r>
              <a:rPr lang="en-US" sz="2400" dirty="0"/>
              <a:t>:</a:t>
            </a:r>
          </a:p>
          <a:p>
            <a:pPr marL="800100" lvl="2" indent="0" algn="just">
              <a:buNone/>
            </a:pPr>
            <a:r>
              <a:rPr lang="en-US" sz="2000" i="1" dirty="0" smtClean="0"/>
              <a:t>On </a:t>
            </a:r>
            <a:r>
              <a:rPr lang="en-US" sz="2000" i="1" dirty="0"/>
              <a:t>Error Resume Next</a:t>
            </a:r>
          </a:p>
          <a:p>
            <a:pPr marL="800100" lvl="2" indent="0" algn="just">
              <a:buNone/>
            </a:pPr>
            <a:r>
              <a:rPr lang="en-US" sz="2000" i="1" dirty="0"/>
              <a:t>On Error </a:t>
            </a:r>
            <a:r>
              <a:rPr lang="en-US" sz="2000" i="1" dirty="0" err="1"/>
              <a:t>GoTo</a:t>
            </a:r>
            <a:r>
              <a:rPr lang="en-US" sz="2000" i="1" dirty="0"/>
              <a:t> </a:t>
            </a:r>
            <a:r>
              <a:rPr lang="en-US" sz="2000" i="1" dirty="0" smtClean="0"/>
              <a:t>0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Implications of Error 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/>
          </a:bodyPr>
          <a:lstStyle/>
          <a:p>
            <a:pPr marL="800100" lvl="2" indent="0" algn="just">
              <a:buNone/>
            </a:pPr>
            <a:r>
              <a:rPr lang="en-US" sz="2000" i="1" dirty="0" smtClean="0"/>
              <a:t>On </a:t>
            </a:r>
            <a:r>
              <a:rPr lang="en-US" sz="2000" i="1" dirty="0"/>
              <a:t>Error Resume Next</a:t>
            </a:r>
          </a:p>
          <a:p>
            <a:pPr marL="800100" lvl="2" indent="0" algn="just">
              <a:buNone/>
            </a:pPr>
            <a:r>
              <a:rPr lang="en-US" sz="2000" i="1" dirty="0"/>
              <a:t>On Error </a:t>
            </a:r>
            <a:r>
              <a:rPr lang="en-US" sz="2000" i="1" dirty="0" err="1"/>
              <a:t>GoTo</a:t>
            </a:r>
            <a:r>
              <a:rPr lang="en-US" sz="2000" i="1" dirty="0"/>
              <a:t> 0</a:t>
            </a:r>
          </a:p>
          <a:p>
            <a:pPr algn="just"/>
            <a:r>
              <a:rPr lang="en-US" sz="2400" dirty="0"/>
              <a:t>The On Error Resume Next statement that you saw previously ignores all errors. </a:t>
            </a:r>
            <a:endParaRPr lang="tr-TR" sz="2400" dirty="0" smtClean="0"/>
          </a:p>
          <a:p>
            <a:pPr algn="just"/>
            <a:r>
              <a:rPr lang="en-US" sz="2400" dirty="0" smtClean="0"/>
              <a:t>The On</a:t>
            </a:r>
            <a:r>
              <a:rPr lang="tr-TR" sz="2400" dirty="0" smtClean="0"/>
              <a:t> </a:t>
            </a:r>
            <a:r>
              <a:rPr lang="en-US" sz="2400" dirty="0" smtClean="0"/>
              <a:t>Error </a:t>
            </a:r>
            <a:r>
              <a:rPr lang="en-US" sz="2400" dirty="0" err="1"/>
              <a:t>GoTo</a:t>
            </a:r>
            <a:r>
              <a:rPr lang="en-US" sz="2400" dirty="0"/>
              <a:t> 0 cancels any error handling and allows all errors to be displayed as </a:t>
            </a:r>
            <a:r>
              <a:rPr lang="en-US" sz="2400" dirty="0" smtClean="0"/>
              <a:t>they</a:t>
            </a:r>
            <a:r>
              <a:rPr lang="tr-TR" sz="2400" dirty="0" smtClean="0"/>
              <a:t> </a:t>
            </a:r>
            <a:r>
              <a:rPr lang="en-US" sz="2400" dirty="0" smtClean="0"/>
              <a:t>normally </a:t>
            </a:r>
            <a:r>
              <a:rPr lang="en-US" sz="2400" dirty="0"/>
              <a:t>would.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cancels out the On Error Resume Next and puts everything back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dirty="0" smtClean="0"/>
              <a:t>normal </a:t>
            </a:r>
            <a:r>
              <a:rPr lang="en-US" sz="2400" dirty="0"/>
              <a:t>error handling.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Generating Your Own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In order to detect and recover logical errors</a:t>
            </a:r>
            <a:r>
              <a:rPr lang="tr-TR" sz="2400" dirty="0" smtClean="0"/>
              <a:t>;</a:t>
            </a:r>
            <a:r>
              <a:rPr lang="en-GB" sz="2400" dirty="0" smtClean="0"/>
              <a:t> at the beginning you may define your </a:t>
            </a:r>
            <a:r>
              <a:rPr lang="tr-TR" sz="2400" dirty="0" smtClean="0"/>
              <a:t>rules</a:t>
            </a:r>
            <a:r>
              <a:rPr lang="en-GB" sz="2400" dirty="0" smtClean="0"/>
              <a:t> and anything else as errors.</a:t>
            </a:r>
          </a:p>
          <a:p>
            <a:pPr algn="just"/>
            <a:r>
              <a:rPr lang="en-GB" sz="2400" dirty="0" smtClean="0"/>
              <a:t>Then you can handle these </a:t>
            </a:r>
            <a:r>
              <a:rPr lang="tr-TR" sz="2400" dirty="0" smtClean="0"/>
              <a:t>with</a:t>
            </a:r>
            <a:r>
              <a:rPr lang="en-GB" sz="2400" dirty="0" smtClean="0"/>
              <a:t> the same</a:t>
            </a:r>
            <a:r>
              <a:rPr lang="tr-TR" sz="2400" dirty="0" smtClean="0"/>
              <a:t> </a:t>
            </a:r>
            <a:r>
              <a:rPr lang="en-GB" sz="2400" dirty="0" smtClean="0"/>
              <a:t>way </a:t>
            </a:r>
            <a:r>
              <a:rPr lang="tr-TR" sz="2400" dirty="0" smtClean="0"/>
              <a:t>in the</a:t>
            </a:r>
            <a:r>
              <a:rPr lang="en-GB" sz="2400" dirty="0" smtClean="0"/>
              <a:t> error handling systems.</a:t>
            </a:r>
          </a:p>
          <a:p>
            <a:pPr algn="just"/>
            <a:r>
              <a:rPr lang="tr-TR" sz="2400" dirty="0" smtClean="0"/>
              <a:t>Example: if the legal working age should be anything between 18 to 65, you may define any age less them 18 and greater then 65 is a user defined error.</a:t>
            </a:r>
          </a:p>
          <a:p>
            <a:pPr algn="just"/>
            <a:r>
              <a:rPr lang="en-US" sz="2400" dirty="0"/>
              <a:t>To generate a run-time error you can use the Raise </a:t>
            </a:r>
            <a:r>
              <a:rPr lang="en-US" sz="2400" dirty="0" smtClean="0"/>
              <a:t>method</a:t>
            </a:r>
            <a:r>
              <a:rPr lang="tr-TR" sz="2400" dirty="0" smtClean="0"/>
              <a:t> Err Object</a:t>
            </a:r>
            <a:endParaRPr lang="en-US" sz="2400" dirty="0"/>
          </a:p>
          <a:p>
            <a:pPr marL="1257300" lvl="3" indent="0" algn="just">
              <a:buNone/>
            </a:pPr>
            <a:r>
              <a:rPr lang="en-US" sz="1800" b="1" i="1" dirty="0" err="1" smtClean="0"/>
              <a:t>Err.Raise</a:t>
            </a:r>
            <a:r>
              <a:rPr lang="en-US" sz="1800" b="1" i="1" dirty="0" smtClean="0"/>
              <a:t>(Number </a:t>
            </a:r>
            <a:r>
              <a:rPr lang="en-US" sz="1800" b="1" i="1" dirty="0"/>
              <a:t>[, Source] [, Description</a:t>
            </a:r>
            <a:r>
              <a:rPr lang="en-US" sz="1800" b="1" i="1" dirty="0" smtClean="0"/>
              <a:t>])</a:t>
            </a:r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Generating Your Own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2400" i="1" dirty="0" err="1" smtClean="0"/>
              <a:t>Err.Raise</a:t>
            </a:r>
            <a:r>
              <a:rPr lang="en-US" sz="2400" i="1" dirty="0" smtClean="0"/>
              <a:t>(Number </a:t>
            </a:r>
            <a:r>
              <a:rPr lang="en-US" sz="2400" i="1" dirty="0"/>
              <a:t>[, Source] [, Description</a:t>
            </a:r>
            <a:r>
              <a:rPr lang="en-US" sz="2400" i="1" dirty="0" smtClean="0"/>
              <a:t>])</a:t>
            </a:r>
            <a:endParaRPr lang="en-US" sz="2400" i="1" dirty="0"/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Number</a:t>
            </a:r>
            <a:endParaRPr lang="en-US" sz="2400" b="1" dirty="0">
              <a:solidFill>
                <a:srgbClr val="FFC000"/>
              </a:solidFill>
            </a:endParaRPr>
          </a:p>
          <a:p>
            <a:pPr lvl="2" algn="just"/>
            <a:r>
              <a:rPr lang="en-US" sz="2000" dirty="0"/>
              <a:t>Long, identifying the type of the error. Visual Basic errors range from 0 to 65535</a:t>
            </a:r>
          </a:p>
          <a:p>
            <a:pPr lvl="2" algn="just"/>
            <a:r>
              <a:rPr lang="en-US" sz="2000" dirty="0"/>
              <a:t>The range 0 - 512 is reserved for system errors</a:t>
            </a:r>
          </a:p>
          <a:p>
            <a:pPr lvl="2" algn="just"/>
            <a:r>
              <a:rPr lang="en-US" sz="2000" dirty="0"/>
              <a:t>The range 513 - 65535 is available for user defined errors</a:t>
            </a:r>
          </a:p>
          <a:p>
            <a:pPr marL="114300" indent="0" algn="just">
              <a:buNone/>
            </a:pPr>
            <a:r>
              <a:rPr lang="tr-TR" sz="1700" dirty="0" smtClean="0"/>
              <a:t>If (w_age&lt;18) Or (w_age&gt;65) </a:t>
            </a:r>
            <a:r>
              <a:rPr lang="en-US" sz="1700" dirty="0" err="1" smtClean="0"/>
              <a:t>Err.Raise</a:t>
            </a:r>
            <a:r>
              <a:rPr lang="en-US" sz="1700" dirty="0" smtClean="0"/>
              <a:t> </a:t>
            </a:r>
            <a:r>
              <a:rPr lang="tr-TR" sz="1700" dirty="0" smtClean="0"/>
              <a:t>1500, ,«Working age have to be (18-65)»</a:t>
            </a:r>
            <a:endParaRPr lang="en-US" sz="1700" dirty="0"/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Source</a:t>
            </a:r>
            <a:endParaRPr lang="en-US" sz="2400" b="1" dirty="0">
              <a:solidFill>
                <a:srgbClr val="FFC000"/>
              </a:solidFill>
            </a:endParaRPr>
          </a:p>
          <a:p>
            <a:pPr lvl="2" algn="just"/>
            <a:r>
              <a:rPr lang="en-US" sz="2000" dirty="0"/>
              <a:t>String</a:t>
            </a:r>
          </a:p>
          <a:p>
            <a:pPr lvl="2" algn="just"/>
            <a:r>
              <a:rPr lang="en-US" sz="2000" dirty="0"/>
              <a:t>If this is not specified then the programming ID of the current project is used.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Description</a:t>
            </a:r>
            <a:endParaRPr lang="en-US" sz="2400" b="1" dirty="0">
              <a:solidFill>
                <a:srgbClr val="FFC000"/>
              </a:solidFill>
            </a:endParaRPr>
          </a:p>
          <a:p>
            <a:pPr lvl="2" algn="just"/>
            <a:r>
              <a:rPr lang="en-US" sz="2000" dirty="0"/>
              <a:t>This the string that describes the error.</a:t>
            </a:r>
          </a:p>
          <a:p>
            <a:pPr lvl="2" algn="just"/>
            <a:r>
              <a:rPr lang="en-US" sz="2000" dirty="0"/>
              <a:t>If the error can be mapped to a Visual Basic run-time error the string corresponding to the Number is </a:t>
            </a:r>
            <a:r>
              <a:rPr lang="tr-TR" sz="2000" dirty="0" smtClean="0"/>
              <a:t>u</a:t>
            </a:r>
            <a:r>
              <a:rPr lang="en-US" sz="2000" dirty="0" smtClean="0"/>
              <a:t>sed</a:t>
            </a:r>
            <a:r>
              <a:rPr lang="en-US" sz="2000" dirty="0"/>
              <a:t>.</a:t>
            </a:r>
          </a:p>
          <a:p>
            <a:pPr lvl="2" algn="just"/>
            <a:r>
              <a:rPr lang="en-US" sz="2000" dirty="0"/>
              <a:t>If there is no Visual Basic error corresponding to the number then "Application-defined or object-defined error" message is used.</a:t>
            </a:r>
          </a:p>
          <a:p>
            <a:pPr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Generating Your Own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sz="2400" dirty="0" smtClean="0"/>
              <a:t>Sometimes it is useful when you are testing your own applications or when you want to treat a particular condition as being equivalent to a runtime error.</a:t>
            </a:r>
          </a:p>
          <a:p>
            <a:pPr algn="just"/>
            <a:r>
              <a:rPr lang="en-GB" sz="2400" dirty="0" smtClean="0"/>
              <a:t>You can generate an error in your code with the Error statement:</a:t>
            </a:r>
          </a:p>
          <a:p>
            <a:pPr marL="457200" lvl="1" indent="0" algn="just">
              <a:buNone/>
            </a:pPr>
            <a:r>
              <a:rPr lang="en-GB" sz="2200" i="1" dirty="0" smtClean="0"/>
              <a:t>Sub </a:t>
            </a:r>
            <a:r>
              <a:rPr lang="en-GB" sz="2200" i="1" dirty="0" err="1" smtClean="0"/>
              <a:t>Test_Error</a:t>
            </a:r>
            <a:r>
              <a:rPr lang="en-GB" sz="2200" i="1" dirty="0" smtClean="0"/>
              <a:t>()</a:t>
            </a:r>
          </a:p>
          <a:p>
            <a:pPr marL="457200" lvl="1" indent="0" algn="just">
              <a:buNone/>
            </a:pPr>
            <a:r>
              <a:rPr lang="en-GB" sz="2200" i="1" dirty="0" smtClean="0"/>
              <a:t>     Error 71</a:t>
            </a:r>
          </a:p>
          <a:p>
            <a:pPr marL="457200" lvl="1" indent="0" algn="just">
              <a:buNone/>
            </a:pPr>
            <a:r>
              <a:rPr lang="en-GB" sz="2200" i="1" dirty="0" smtClean="0"/>
              <a:t>End Sub</a:t>
            </a:r>
          </a:p>
          <a:p>
            <a:pPr algn="just"/>
            <a:r>
              <a:rPr lang="en-GB" sz="2400" dirty="0" smtClean="0"/>
              <a:t>This simulates the “Drive not ready” error. You could also use </a:t>
            </a:r>
            <a:r>
              <a:rPr lang="en-GB" sz="2400" dirty="0" err="1" smtClean="0"/>
              <a:t>Err.Raise</a:t>
            </a:r>
            <a:r>
              <a:rPr lang="en-GB" sz="2400" dirty="0" smtClean="0"/>
              <a:t>(71) to do this. </a:t>
            </a:r>
          </a:p>
          <a:p>
            <a:pPr algn="just"/>
            <a:r>
              <a:rPr lang="en-GB" sz="2400" dirty="0" smtClean="0"/>
              <a:t>In addition, you can regenerate the current error by using the following:</a:t>
            </a:r>
          </a:p>
          <a:p>
            <a:pPr marL="857250" lvl="2" indent="0" algn="just">
              <a:buNone/>
            </a:pPr>
            <a:r>
              <a:rPr lang="en-GB" sz="2000" dirty="0" smtClean="0"/>
              <a:t>Error Err</a:t>
            </a:r>
          </a:p>
          <a:p>
            <a:pPr algn="just"/>
            <a:r>
              <a:rPr lang="en-GB" sz="2400" dirty="0" smtClean="0"/>
              <a:t>The purpose of this is to raise the “Drive not ready” error message as if the drive really was not ready because this is the current error found. </a:t>
            </a:r>
          </a:p>
          <a:p>
            <a:pPr algn="just"/>
            <a:r>
              <a:rPr lang="en-GB" sz="2400" dirty="0" smtClean="0"/>
              <a:t>If another error message is then created, this becomes the current error.</a:t>
            </a:r>
          </a:p>
          <a:p>
            <a:pPr algn="just"/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smtClean="0"/>
              <a:t>We already have seen type of errors and how to debug our programs.</a:t>
            </a:r>
          </a:p>
          <a:p>
            <a:pPr algn="just"/>
            <a:r>
              <a:rPr lang="en-GB" sz="2400" dirty="0" smtClean="0"/>
              <a:t>Especially the run time errors and logical errors are hard to be found and estimated on design time.</a:t>
            </a:r>
          </a:p>
          <a:p>
            <a:pPr algn="just"/>
            <a:r>
              <a:rPr lang="en-GB" sz="2400" dirty="0" smtClean="0"/>
              <a:t>No matter how carefully you design and code for all conditions, there is always a user who does something that you never thought of and effectively breaks the set of rules that you have written.</a:t>
            </a:r>
          </a:p>
          <a:p>
            <a:pPr algn="just"/>
            <a:r>
              <a:rPr lang="en-GB" sz="2400" dirty="0" smtClean="0"/>
              <a:t>So, in order to develop more reliable application, we have to use error handling in our code.</a:t>
            </a:r>
          </a:p>
          <a:p>
            <a:pPr algn="just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/>
              <a:t>Any run time error</a:t>
            </a:r>
            <a:r>
              <a:rPr lang="en-US" sz="2400" dirty="0" smtClean="0"/>
              <a:t> </a:t>
            </a:r>
            <a:r>
              <a:rPr lang="en-US" sz="2400" dirty="0"/>
              <a:t>will stop execution of </a:t>
            </a:r>
            <a:r>
              <a:rPr lang="en-US" sz="2400" dirty="0" smtClean="0"/>
              <a:t>your</a:t>
            </a:r>
            <a:r>
              <a:rPr lang="tr-TR" sz="2400" dirty="0" smtClean="0"/>
              <a:t> </a:t>
            </a:r>
            <a:r>
              <a:rPr lang="en-US" sz="2400" dirty="0" smtClean="0"/>
              <a:t>program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user will be very unhappy and will lose a great deal of faith in your application.</a:t>
            </a:r>
          </a:p>
          <a:p>
            <a:pPr algn="just"/>
            <a:r>
              <a:rPr lang="en-US" sz="2400" dirty="0"/>
              <a:t>The error needs to be trapped, and an appropriate action needs to be taken from within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VBA code</a:t>
            </a:r>
            <a:r>
              <a:rPr lang="tr-TR" sz="2400" dirty="0" smtClean="0"/>
              <a:t> (Debugging)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b="1" dirty="0">
                <a:solidFill>
                  <a:srgbClr val="FFC000"/>
                </a:solidFill>
              </a:rPr>
              <a:t>Error </a:t>
            </a:r>
            <a:r>
              <a:rPr lang="en-US" sz="2400" b="1" dirty="0" smtClean="0">
                <a:solidFill>
                  <a:srgbClr val="FFC000"/>
                </a:solidFill>
              </a:rPr>
              <a:t>handling</a:t>
            </a:r>
            <a:r>
              <a:rPr lang="tr-TR" sz="2400" b="1" dirty="0" smtClean="0">
                <a:solidFill>
                  <a:srgbClr val="FFC000"/>
                </a:solidFill>
              </a:rPr>
              <a:t> techniques </a:t>
            </a:r>
            <a:r>
              <a:rPr lang="tr-TR" sz="2400" dirty="0" smtClean="0"/>
              <a:t>may are</a:t>
            </a:r>
            <a:r>
              <a:rPr lang="en-US" sz="2400" dirty="0" smtClean="0"/>
              <a:t> </a:t>
            </a:r>
            <a:r>
              <a:rPr lang="en-US" sz="2400" dirty="0"/>
              <a:t>also </a:t>
            </a:r>
            <a:r>
              <a:rPr lang="tr-TR" sz="2400" dirty="0" smtClean="0"/>
              <a:t>be </a:t>
            </a:r>
            <a:r>
              <a:rPr lang="en-US" sz="2400" dirty="0" smtClean="0"/>
              <a:t>used </a:t>
            </a:r>
            <a:r>
              <a:rPr lang="tr-TR" sz="2400" dirty="0" smtClean="0"/>
              <a:t>for capturing runtime errors that can halt the running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86421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On Error </a:t>
            </a:r>
            <a:r>
              <a:rPr lang="en-US" sz="2400" b="1" dirty="0" err="1" smtClean="0">
                <a:solidFill>
                  <a:srgbClr val="FFC000"/>
                </a:solidFill>
              </a:rPr>
              <a:t>GoTo</a:t>
            </a:r>
            <a:r>
              <a:rPr lang="tr-TR" sz="2400" dirty="0" smtClean="0"/>
              <a:t> </a:t>
            </a:r>
            <a:r>
              <a:rPr lang="tr-TR" sz="2400" b="1" dirty="0" smtClean="0"/>
              <a:t>statement</a:t>
            </a:r>
          </a:p>
          <a:p>
            <a:pPr lvl="1" algn="just"/>
            <a:r>
              <a:rPr lang="tr-TR" sz="2200" dirty="0" smtClean="0"/>
              <a:t>This command is used like exception handling command of C, C++, C#, Java, JavaScrip (try … catch …)</a:t>
            </a:r>
          </a:p>
          <a:p>
            <a:pPr lvl="1" algn="just"/>
            <a:r>
              <a:rPr lang="en-US" sz="2200" dirty="0"/>
              <a:t>Try this simple example without a disk in drive D. </a:t>
            </a:r>
            <a:endParaRPr lang="tr-TR" sz="2200" dirty="0" smtClean="0"/>
          </a:p>
          <a:p>
            <a:pPr marL="1257300" lvl="3" indent="0" algn="just">
              <a:buNone/>
            </a:pPr>
            <a:r>
              <a:rPr lang="en-US" sz="1800" i="1" dirty="0" smtClean="0"/>
              <a:t>Sub </a:t>
            </a:r>
            <a:r>
              <a:rPr lang="en-US" sz="1800" i="1" dirty="0" err="1"/>
              <a:t>Test_Error</a:t>
            </a:r>
            <a:r>
              <a:rPr lang="en-US" sz="1800" i="1" dirty="0"/>
              <a:t>()</a:t>
            </a:r>
          </a:p>
          <a:p>
            <a:pPr marL="1257300" lvl="3" indent="0" algn="just">
              <a:buNone/>
            </a:pPr>
            <a:r>
              <a:rPr lang="tr-TR" sz="1800" i="1" dirty="0" smtClean="0"/>
              <a:t>    </a:t>
            </a:r>
            <a:r>
              <a:rPr lang="en-US" sz="1800" i="1" dirty="0" smtClean="0"/>
              <a:t>temp </a:t>
            </a:r>
            <a:r>
              <a:rPr lang="en-US" sz="1800" i="1" dirty="0"/>
              <a:t>= Dir("d:\*.*")</a:t>
            </a:r>
          </a:p>
          <a:p>
            <a:pPr marL="1257300" lvl="3" indent="0" algn="just">
              <a:buNone/>
            </a:pPr>
            <a:r>
              <a:rPr lang="en-US" sz="1800" i="1" dirty="0"/>
              <a:t>End </a:t>
            </a:r>
            <a:r>
              <a:rPr lang="en-US" sz="1800" i="1" dirty="0" smtClean="0"/>
              <a:t>Sub</a:t>
            </a:r>
            <a:endParaRPr lang="tr-TR" sz="1800" i="1" dirty="0" smtClean="0"/>
          </a:p>
          <a:p>
            <a:pPr lvl="1" algn="just"/>
            <a:r>
              <a:rPr lang="en-US" sz="2200" dirty="0"/>
              <a:t>This will produce an error message saying that the D drive is not ready. </a:t>
            </a:r>
            <a:endParaRPr lang="tr-TR" sz="2200" dirty="0" smtClean="0"/>
          </a:p>
          <a:p>
            <a:pPr lvl="1" algn="just"/>
            <a:r>
              <a:rPr lang="en-US" sz="2200" dirty="0" smtClean="0"/>
              <a:t>In </a:t>
            </a:r>
            <a:r>
              <a:rPr lang="en-US" sz="2200" dirty="0"/>
              <a:t>normal terms, </a:t>
            </a:r>
            <a:r>
              <a:rPr lang="en-US" sz="2200" dirty="0" smtClean="0"/>
              <a:t>your</a:t>
            </a:r>
            <a:r>
              <a:rPr lang="tr-TR" sz="2200" dirty="0" smtClean="0"/>
              <a:t> </a:t>
            </a:r>
            <a:r>
              <a:rPr lang="en-US" sz="2200" dirty="0" smtClean="0"/>
              <a:t>program </a:t>
            </a:r>
            <a:r>
              <a:rPr lang="en-US" sz="2200" dirty="0"/>
              <a:t>has crashed and will not work any further until this error is resolved.</a:t>
            </a:r>
            <a:endParaRPr lang="tr-T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On Error </a:t>
            </a:r>
            <a:r>
              <a:rPr lang="en-US" sz="2400" b="1" dirty="0" err="1" smtClean="0">
                <a:solidFill>
                  <a:srgbClr val="FFC000"/>
                </a:solidFill>
              </a:rPr>
              <a:t>GoTo</a:t>
            </a:r>
            <a:r>
              <a:rPr lang="tr-TR" sz="2400" dirty="0" smtClean="0"/>
              <a:t> </a:t>
            </a:r>
            <a:r>
              <a:rPr lang="tr-TR" sz="2400" b="1" dirty="0" smtClean="0"/>
              <a:t>statement</a:t>
            </a:r>
          </a:p>
          <a:p>
            <a:pPr lvl="1" algn="just"/>
            <a:r>
              <a:rPr lang="tr-TR" sz="2200" dirty="0"/>
              <a:t>You can place a simple error-trapping routine as follows: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Sub </a:t>
            </a:r>
            <a:r>
              <a:rPr lang="tr-TR" sz="2000" i="1" dirty="0"/>
              <a:t>Test_Error()</a:t>
            </a:r>
          </a:p>
          <a:p>
            <a:pPr marL="1257300" lvl="3" indent="0" algn="just">
              <a:buNone/>
            </a:pPr>
            <a:r>
              <a:rPr lang="tr-TR" sz="1800" i="1" dirty="0"/>
              <a:t>On Error GoTo err_handler</a:t>
            </a:r>
          </a:p>
          <a:p>
            <a:pPr marL="1257300" lvl="3" indent="0" algn="just">
              <a:buNone/>
            </a:pPr>
            <a:r>
              <a:rPr lang="tr-TR" sz="1800" i="1" dirty="0"/>
              <a:t>temp = Dir("d:\*.*")</a:t>
            </a:r>
          </a:p>
          <a:p>
            <a:pPr marL="1257300" lvl="3" indent="0" algn="just">
              <a:buNone/>
            </a:pPr>
            <a:r>
              <a:rPr lang="tr-TR" sz="1800" i="1" dirty="0"/>
              <a:t>Exit Sub</a:t>
            </a:r>
          </a:p>
          <a:p>
            <a:pPr marL="1257300" lvl="3" indent="0" algn="just">
              <a:buNone/>
            </a:pPr>
            <a:r>
              <a:rPr lang="tr-TR" sz="1800" i="1" dirty="0"/>
              <a:t>err_handler:</a:t>
            </a:r>
          </a:p>
          <a:p>
            <a:pPr marL="1257300" lvl="3" indent="0" algn="just">
              <a:buNone/>
            </a:pPr>
            <a:r>
              <a:rPr lang="tr-TR" sz="1800" i="1" dirty="0"/>
              <a:t>MsgBox "The D drive is not ready" &amp; " " &amp; Err.Description</a:t>
            </a:r>
          </a:p>
          <a:p>
            <a:pPr marL="800100" lvl="2" indent="0" algn="just">
              <a:buNone/>
            </a:pPr>
            <a:r>
              <a:rPr lang="tr-TR" sz="2000" i="1" dirty="0"/>
              <a:t>End </a:t>
            </a:r>
            <a:r>
              <a:rPr lang="tr-TR" sz="2000" i="1" dirty="0" smtClean="0"/>
              <a:t>Sub</a:t>
            </a:r>
          </a:p>
          <a:p>
            <a:pPr lvl="1" algn="just"/>
            <a:r>
              <a:rPr lang="en-US" sz="2200" dirty="0"/>
              <a:t>The first line sets up a routine to jump to when an error occurs using the On Error statement.</a:t>
            </a:r>
            <a:endParaRPr lang="tr-T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400" dirty="0"/>
              <a:t>It points to </a:t>
            </a:r>
            <a:r>
              <a:rPr lang="en-US" sz="2400" b="1" i="1" dirty="0" err="1"/>
              <a:t>err_handler</a:t>
            </a:r>
            <a:r>
              <a:rPr lang="en-US" sz="2400" dirty="0"/>
              <a:t>, which is a label just below the </a:t>
            </a:r>
            <a:r>
              <a:rPr lang="en-US" sz="2400" b="1" i="1" dirty="0"/>
              <a:t>Exit Sub </a:t>
            </a:r>
            <a:r>
              <a:rPr lang="en-US" sz="2400" dirty="0"/>
              <a:t>line further down that </a:t>
            </a:r>
            <a:r>
              <a:rPr lang="en-US" sz="2400" dirty="0" smtClean="0"/>
              <a:t>will</a:t>
            </a:r>
            <a:r>
              <a:rPr lang="tr-TR" sz="2400" dirty="0" smtClean="0"/>
              <a:t> </a:t>
            </a:r>
            <a:r>
              <a:rPr lang="en-US" sz="2400" dirty="0" smtClean="0"/>
              <a:t>deal </a:t>
            </a:r>
            <a:r>
              <a:rPr lang="en-US" sz="2400" dirty="0"/>
              <a:t>with any error condition. </a:t>
            </a:r>
            <a:endParaRPr lang="tr-T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purpose of a label is to define a section of your code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jump to by using a </a:t>
            </a:r>
            <a:r>
              <a:rPr lang="en-US" sz="2400" b="1" i="1" dirty="0" err="1"/>
              <a:t>GoTo</a:t>
            </a:r>
            <a:r>
              <a:rPr lang="en-US" sz="2400" dirty="0"/>
              <a:t> statement.</a:t>
            </a:r>
          </a:p>
          <a:p>
            <a:pPr algn="just"/>
            <a:r>
              <a:rPr lang="en-US" sz="2400" dirty="0"/>
              <a:t>The line to read the D: drive is the same as before, and then there is an Exit Sub line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because </a:t>
            </a:r>
            <a:r>
              <a:rPr lang="en-US" sz="2400" dirty="0"/>
              <a:t>if all is well you do not want the code continuing into the </a:t>
            </a:r>
            <a:r>
              <a:rPr lang="en-US" sz="2400" b="1" i="1" dirty="0" err="1"/>
              <a:t>err_handler</a:t>
            </a:r>
            <a:r>
              <a:rPr lang="en-US" sz="2400" dirty="0"/>
              <a:t> routine.</a:t>
            </a:r>
          </a:p>
          <a:p>
            <a:pPr algn="just"/>
            <a:r>
              <a:rPr lang="en-US" sz="2400" dirty="0"/>
              <a:t>If an error happens at any point after the </a:t>
            </a:r>
            <a:r>
              <a:rPr lang="en-US" sz="2400" b="1" i="1" dirty="0"/>
              <a:t>On Error</a:t>
            </a:r>
            <a:r>
              <a:rPr lang="en-US" sz="2400" dirty="0"/>
              <a:t> line, the code execution jumps </a:t>
            </a:r>
            <a:r>
              <a:rPr lang="en-US" sz="2400" dirty="0" smtClean="0"/>
              <a:t>to</a:t>
            </a:r>
            <a:r>
              <a:rPr lang="tr-TR" sz="2400" dirty="0" smtClean="0"/>
              <a:t> </a:t>
            </a:r>
            <a:r>
              <a:rPr lang="en-US" sz="2400" b="1" i="1" dirty="0" err="1" smtClean="0"/>
              <a:t>err_handler</a:t>
            </a:r>
            <a:r>
              <a:rPr lang="en-US" sz="2400" dirty="0" smtClean="0"/>
              <a:t> </a:t>
            </a:r>
            <a:r>
              <a:rPr lang="en-US" sz="2400" dirty="0"/>
              <a:t>and displays a message box that says drive D is not ready. 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However</a:t>
            </a:r>
            <a:r>
              <a:rPr lang="en-US" sz="2400" dirty="0"/>
              <a:t>, you </a:t>
            </a:r>
            <a:r>
              <a:rPr lang="en-US" sz="2400" dirty="0" smtClean="0"/>
              <a:t>may</a:t>
            </a:r>
            <a:r>
              <a:rPr lang="tr-TR" sz="2400" dirty="0" smtClean="0"/>
              <a:t> </a:t>
            </a:r>
            <a:r>
              <a:rPr lang="en-US" sz="2400" dirty="0" smtClean="0"/>
              <a:t>have </a:t>
            </a:r>
            <a:r>
              <a:rPr lang="en-US" sz="2400" dirty="0"/>
              <a:t>noticed that the code execution jumps to </a:t>
            </a:r>
            <a:r>
              <a:rPr lang="en-US" sz="2400" b="1" i="1" dirty="0" err="1"/>
              <a:t>err_handler</a:t>
            </a:r>
            <a:r>
              <a:rPr lang="en-US" sz="2400" dirty="0"/>
              <a:t> when any error occurs, not </a:t>
            </a:r>
            <a:r>
              <a:rPr lang="en-US" sz="2400" dirty="0" smtClean="0"/>
              <a:t>just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drive not ready error. </a:t>
            </a:r>
            <a:endParaRPr lang="tr-TR" sz="2400" dirty="0" smtClean="0"/>
          </a:p>
          <a:p>
            <a:pPr algn="just"/>
            <a:r>
              <a:rPr lang="en-US" sz="2400" dirty="0" smtClean="0"/>
              <a:t>An </a:t>
            </a:r>
            <a:r>
              <a:rPr lang="en-US" sz="2400" dirty="0"/>
              <a:t>error could occur because you made a mistake in typing </a:t>
            </a:r>
            <a:r>
              <a:rPr lang="en-US" sz="2400" dirty="0" smtClean="0"/>
              <a:t>this</a:t>
            </a:r>
            <a:r>
              <a:rPr lang="tr-TR" sz="2400" dirty="0" smtClean="0"/>
              <a:t> </a:t>
            </a:r>
            <a:r>
              <a:rPr lang="en-US" sz="2400" dirty="0" smtClean="0"/>
              <a:t>code </a:t>
            </a:r>
            <a:r>
              <a:rPr lang="en-US" sz="2400" dirty="0"/>
              <a:t>in.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could have unfortunate consequences in your code.</a:t>
            </a:r>
          </a:p>
          <a:p>
            <a:pPr algn="just"/>
            <a:r>
              <a:rPr lang="en-US" sz="2400" dirty="0"/>
              <a:t>Fortunately, you can interrogate the error to find out what went </a:t>
            </a:r>
            <a:r>
              <a:rPr lang="en-US" sz="2400" dirty="0" smtClean="0"/>
              <a:t>wrong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200" dirty="0"/>
              <a:t>You can also </a:t>
            </a:r>
            <a:r>
              <a:rPr lang="en-US" sz="2200" dirty="0" smtClean="0"/>
              <a:t>use</a:t>
            </a:r>
            <a:r>
              <a:rPr lang="tr-TR" sz="2200" dirty="0" smtClean="0"/>
              <a:t> </a:t>
            </a:r>
            <a:r>
              <a:rPr lang="en-US" sz="2200" dirty="0" smtClean="0"/>
              <a:t>the </a:t>
            </a:r>
            <a:r>
              <a:rPr lang="en-US" sz="2600" b="1" dirty="0">
                <a:solidFill>
                  <a:srgbClr val="FFC000"/>
                </a:solidFill>
              </a:rPr>
              <a:t>Err</a:t>
            </a:r>
            <a:r>
              <a:rPr lang="en-US" sz="2200" dirty="0"/>
              <a:t> object to give the description of the error and to concatenate it into your message </a:t>
            </a:r>
            <a:r>
              <a:rPr lang="en-US" sz="2200" dirty="0" smtClean="0"/>
              <a:t>so</a:t>
            </a:r>
            <a:r>
              <a:rPr lang="tr-TR" sz="2200" dirty="0" smtClean="0"/>
              <a:t> </a:t>
            </a:r>
            <a:r>
              <a:rPr lang="en-US" sz="2200" dirty="0" smtClean="0"/>
              <a:t>that </a:t>
            </a:r>
            <a:r>
              <a:rPr lang="en-US" sz="2200" dirty="0"/>
              <a:t>it also says “Drive not ready.”</a:t>
            </a:r>
            <a:endParaRPr lang="tr-T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You do this using the </a:t>
            </a:r>
            <a:r>
              <a:rPr lang="en-US" sz="2800" b="1" dirty="0">
                <a:solidFill>
                  <a:srgbClr val="FFC000"/>
                </a:solidFill>
              </a:rPr>
              <a:t>Err</a:t>
            </a:r>
            <a:r>
              <a:rPr lang="en-US" sz="2400" dirty="0"/>
              <a:t> function.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will return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number </a:t>
            </a:r>
            <a:r>
              <a:rPr lang="en-US" sz="2400" dirty="0"/>
              <a:t>associated with the runtime error that </a:t>
            </a:r>
            <a:r>
              <a:rPr lang="en-US" sz="2400" dirty="0" smtClean="0"/>
              <a:t>happened.</a:t>
            </a:r>
            <a:endParaRPr lang="tr-TR" sz="2400" dirty="0" smtClean="0"/>
          </a:p>
          <a:p>
            <a:pPr marL="1257300" lvl="3" indent="0" algn="just">
              <a:buNone/>
            </a:pPr>
            <a:r>
              <a:rPr lang="tr-TR" i="1" dirty="0"/>
              <a:t>Sub Test_Error()</a:t>
            </a:r>
          </a:p>
          <a:p>
            <a:pPr marL="1714500" lvl="4" indent="0" algn="just">
              <a:buNone/>
            </a:pPr>
            <a:r>
              <a:rPr lang="tr-TR" i="1" dirty="0"/>
              <a:t>On Error GoTo err_handler</a:t>
            </a:r>
          </a:p>
          <a:p>
            <a:pPr marL="1714500" lvl="4" indent="0" algn="just">
              <a:buNone/>
            </a:pPr>
            <a:r>
              <a:rPr lang="tr-TR" i="1" dirty="0" smtClean="0"/>
              <a:t>    temp </a:t>
            </a:r>
            <a:r>
              <a:rPr lang="tr-TR" i="1" dirty="0"/>
              <a:t>= Dir("d:\*.*")</a:t>
            </a:r>
          </a:p>
          <a:p>
            <a:pPr marL="1714500" lvl="4" indent="0" algn="just">
              <a:buNone/>
            </a:pPr>
            <a:r>
              <a:rPr lang="tr-TR" i="1" dirty="0" smtClean="0"/>
              <a:t>    Exit </a:t>
            </a:r>
            <a:r>
              <a:rPr lang="tr-TR" i="1" dirty="0"/>
              <a:t>Sub</a:t>
            </a:r>
          </a:p>
          <a:p>
            <a:pPr marL="1714500" lvl="4" indent="0" algn="just">
              <a:buNone/>
            </a:pPr>
            <a:r>
              <a:rPr lang="tr-TR" i="1" dirty="0"/>
              <a:t>err_handler:</a:t>
            </a:r>
          </a:p>
          <a:p>
            <a:pPr marL="1714500" lvl="4" indent="0" algn="just">
              <a:buNone/>
            </a:pPr>
            <a:r>
              <a:rPr lang="tr-TR" i="1" dirty="0" smtClean="0"/>
              <a:t>    If </a:t>
            </a:r>
            <a:r>
              <a:rPr lang="tr-TR" i="1" dirty="0"/>
              <a:t>Err.Number = 71 Then</a:t>
            </a:r>
          </a:p>
          <a:p>
            <a:pPr marL="1714500" lvl="4" indent="0" algn="just">
              <a:buNone/>
            </a:pPr>
            <a:r>
              <a:rPr lang="tr-TR" i="1" dirty="0" smtClean="0"/>
              <a:t>        MsgBox </a:t>
            </a:r>
            <a:r>
              <a:rPr lang="tr-TR" i="1" dirty="0"/>
              <a:t>"The D drive is not ready"</a:t>
            </a:r>
          </a:p>
          <a:p>
            <a:pPr marL="1714500" lvl="4" indent="0" algn="just">
              <a:buNone/>
            </a:pPr>
            <a:r>
              <a:rPr lang="tr-TR" i="1" dirty="0" smtClean="0"/>
              <a:t>    Else</a:t>
            </a:r>
            <a:endParaRPr lang="tr-TR" i="1" dirty="0"/>
          </a:p>
          <a:p>
            <a:pPr marL="1714500" lvl="4" indent="0" algn="just">
              <a:buNone/>
            </a:pPr>
            <a:r>
              <a:rPr lang="tr-TR" i="1" dirty="0" smtClean="0"/>
              <a:t>        MsgBox </a:t>
            </a:r>
            <a:r>
              <a:rPr lang="tr-TR" i="1" dirty="0"/>
              <a:t>"An error occurred"</a:t>
            </a:r>
          </a:p>
          <a:p>
            <a:pPr marL="1714500" lvl="4" indent="0" algn="just">
              <a:buNone/>
            </a:pPr>
            <a:r>
              <a:rPr lang="tr-TR" i="1" dirty="0" smtClean="0"/>
              <a:t>    End </a:t>
            </a:r>
            <a:r>
              <a:rPr lang="tr-TR" i="1" dirty="0"/>
              <a:t>If</a:t>
            </a:r>
          </a:p>
          <a:p>
            <a:pPr marL="1714500" lvl="4" indent="0" algn="just">
              <a:buNone/>
            </a:pPr>
            <a:r>
              <a:rPr lang="tr-TR" i="1" dirty="0" smtClean="0"/>
              <a:t>   Resume</a:t>
            </a:r>
            <a:endParaRPr lang="tr-TR" i="1" dirty="0"/>
          </a:p>
          <a:p>
            <a:pPr marL="1257300" lvl="3" indent="0" algn="just">
              <a:buNone/>
            </a:pPr>
            <a:r>
              <a:rPr lang="tr-TR" i="1" dirty="0"/>
              <a:t>End </a:t>
            </a:r>
            <a:r>
              <a:rPr lang="tr-TR" i="1" dirty="0" smtClean="0"/>
              <a:t>Sub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0748"/>
            <a:ext cx="8946541" cy="503582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You can also add the statement </a:t>
            </a:r>
            <a:r>
              <a:rPr lang="en-US" sz="2800" b="1" dirty="0">
                <a:solidFill>
                  <a:srgbClr val="FFC000"/>
                </a:solidFill>
              </a:rPr>
              <a:t>Next</a:t>
            </a:r>
            <a:r>
              <a:rPr lang="en-US" sz="2400" dirty="0"/>
              <a:t> to </a:t>
            </a:r>
            <a:r>
              <a:rPr lang="en-US" sz="2600" b="1" dirty="0">
                <a:solidFill>
                  <a:srgbClr val="FFC000"/>
                </a:solidFill>
              </a:rPr>
              <a:t>Resume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will skip over the statement </a:t>
            </a:r>
            <a:r>
              <a:rPr lang="en-US" sz="2400" dirty="0" smtClean="0"/>
              <a:t>that</a:t>
            </a:r>
            <a:r>
              <a:rPr lang="tr-TR" sz="2400" dirty="0" smtClean="0"/>
              <a:t> </a:t>
            </a:r>
            <a:r>
              <a:rPr lang="en-US" sz="2400" dirty="0" smtClean="0"/>
              <a:t>created </a:t>
            </a:r>
            <a:r>
              <a:rPr lang="en-US" sz="2400" dirty="0"/>
              <a:t>the error and therefore ignore the error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1257300" lvl="3" indent="0" algn="just">
              <a:buNone/>
            </a:pPr>
            <a:r>
              <a:rPr lang="en-US" sz="1800" i="1" dirty="0"/>
              <a:t>Sub </a:t>
            </a:r>
            <a:r>
              <a:rPr lang="en-US" sz="1800" i="1" dirty="0" err="1"/>
              <a:t>Test_Error</a:t>
            </a:r>
            <a:r>
              <a:rPr lang="en-US" sz="1800" i="1" dirty="0"/>
              <a:t>()</a:t>
            </a:r>
          </a:p>
          <a:p>
            <a:pPr marL="1257300" lvl="3" indent="0" algn="just">
              <a:buNone/>
            </a:pPr>
            <a:r>
              <a:rPr lang="tr-TR" sz="1800" i="1" dirty="0" smtClean="0"/>
              <a:t>     </a:t>
            </a:r>
            <a:r>
              <a:rPr lang="en-US" sz="1800" i="1" dirty="0" smtClean="0"/>
              <a:t>On </a:t>
            </a:r>
            <a:r>
              <a:rPr lang="en-US" sz="1800" i="1" dirty="0"/>
              <a:t>Error Resume Next</a:t>
            </a:r>
          </a:p>
          <a:p>
            <a:pPr marL="1257300" lvl="3" indent="0" algn="just">
              <a:buNone/>
            </a:pPr>
            <a:r>
              <a:rPr lang="tr-TR" sz="1800" i="1" dirty="0" smtClean="0"/>
              <a:t>     </a:t>
            </a:r>
            <a:r>
              <a:rPr lang="en-US" sz="1800" i="1" dirty="0" smtClean="0"/>
              <a:t>temp </a:t>
            </a:r>
            <a:r>
              <a:rPr lang="en-US" sz="1800" i="1" dirty="0"/>
              <a:t>= Dir("d:\*.*")</a:t>
            </a:r>
          </a:p>
          <a:p>
            <a:pPr marL="1257300" lvl="3" indent="0" algn="just">
              <a:buNone/>
            </a:pPr>
            <a:r>
              <a:rPr lang="en-US" sz="1800" i="1" dirty="0"/>
              <a:t>End </a:t>
            </a:r>
            <a:r>
              <a:rPr lang="en-US" sz="1800" i="1" dirty="0" smtClean="0"/>
              <a:t>Sub</a:t>
            </a:r>
            <a:endParaRPr lang="tr-TR" sz="1800" i="1" dirty="0" smtClean="0"/>
          </a:p>
          <a:p>
            <a:pPr marL="285750" algn="just"/>
            <a:r>
              <a:rPr lang="en-US" sz="2400" dirty="0"/>
              <a:t>If there is no disk in drive D, the code will still run perfectly because of </a:t>
            </a:r>
            <a:r>
              <a:rPr lang="en-US" sz="2800" b="1" i="1" dirty="0">
                <a:solidFill>
                  <a:srgbClr val="FFC000"/>
                </a:solidFill>
              </a:rPr>
              <a:t>On Error </a:t>
            </a:r>
            <a:r>
              <a:rPr lang="en-US" sz="2800" b="1" i="1" dirty="0" smtClean="0">
                <a:solidFill>
                  <a:srgbClr val="FFC000"/>
                </a:solidFill>
              </a:rPr>
              <a:t>Resume</a:t>
            </a:r>
            <a:r>
              <a:rPr lang="tr-TR" sz="2800" b="1" i="1" dirty="0">
                <a:solidFill>
                  <a:srgbClr val="FFC000"/>
                </a:solidFill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</a:rPr>
              <a:t>Next</a:t>
            </a:r>
            <a:endParaRPr lang="tr-TR" sz="2400" b="1" i="1" dirty="0" smtClean="0">
              <a:solidFill>
                <a:srgbClr val="FFC000"/>
              </a:solidFill>
            </a:endParaRPr>
          </a:p>
          <a:p>
            <a:pPr marL="285750" algn="just"/>
            <a:r>
              <a:rPr lang="tr-TR" sz="2400" dirty="0" smtClean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skips over the line of code creating the error.</a:t>
            </a:r>
          </a:p>
          <a:p>
            <a:pPr marL="285750" algn="just"/>
            <a:r>
              <a:rPr lang="en-US" sz="2400" dirty="0"/>
              <a:t>Resume Next can be useful for dealing with errors as they occur, but it can </a:t>
            </a:r>
            <a:r>
              <a:rPr lang="en-US" sz="2400" dirty="0" smtClean="0"/>
              <a:t>make</a:t>
            </a:r>
            <a:r>
              <a:rPr lang="tr-TR" sz="2400" dirty="0"/>
              <a:t> </a:t>
            </a:r>
            <a:r>
              <a:rPr lang="en-US" sz="2400" dirty="0" smtClean="0"/>
              <a:t>debugging </a:t>
            </a:r>
            <a:r>
              <a:rPr lang="en-US" sz="2400" dirty="0"/>
              <a:t>code very difficult.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48FE06-F75F-4E56-9E96-AF4C7B99D437}"/>
</file>

<file path=customXml/itemProps2.xml><?xml version="1.0" encoding="utf-8"?>
<ds:datastoreItem xmlns:ds="http://schemas.openxmlformats.org/officeDocument/2006/customXml" ds:itemID="{F5D39210-20B9-4438-9818-B39177F7E7FC}"/>
</file>

<file path=customXml/itemProps3.xml><?xml version="1.0" encoding="utf-8"?>
<ds:datastoreItem xmlns:ds="http://schemas.openxmlformats.org/officeDocument/2006/customXml" ds:itemID="{BF497100-5984-4AA7-A254-98B089270E1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6976</TotalTime>
  <Words>1540</Words>
  <Application>Microsoft Office PowerPoint</Application>
  <PresentationFormat>Widescreen</PresentationFormat>
  <Paragraphs>142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Century Gothic</vt:lpstr>
      <vt:lpstr>Wingdings 3</vt:lpstr>
      <vt:lpstr>Ion</vt:lpstr>
      <vt:lpstr>ITEC397  Macro Coding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Error Handling</vt:lpstr>
      <vt:lpstr>Implications of Error Trapping</vt:lpstr>
      <vt:lpstr>Implications of Error Trapping</vt:lpstr>
      <vt:lpstr>Implications of Error Trapping</vt:lpstr>
      <vt:lpstr>Generating Your Own Errors</vt:lpstr>
      <vt:lpstr>Generating Your Own Errors</vt:lpstr>
      <vt:lpstr>Generating Your Own Errors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395</cp:revision>
  <dcterms:created xsi:type="dcterms:W3CDTF">2019-09-17T13:50:22Z</dcterms:created>
  <dcterms:modified xsi:type="dcterms:W3CDTF">2020-04-14T19:31:52Z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