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A9F23-49EB-4404-A939-DDFABC20482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CD490-21CB-43D2-BD43-56C7779CD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6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CD490-21CB-43D2-BD43-56C7779CD0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5AA-E422-4799-9EED-D0CEB598256D}" type="datetime1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1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7156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9075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816892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8235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2967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751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28DB-6089-4F4C-93A2-C8C97ECEF707}" type="datetime1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AA11-C7CB-42CA-9C98-9E2C91D58EE8}" type="datetime1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6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8E81-3017-40F5-8E1F-5BA608DCC978}" type="datetime1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7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5C46-76BD-42DA-A5C2-F1A9289DB966}" type="datetime1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0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A5EA-79D3-47BA-8F98-314D59F49A26}" type="datetime1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9E47-BDE5-4154-918B-2A0116E8D412}" type="datetime1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3AEA-C65F-4103-A1CD-6327AF0EC4E7}" type="datetime1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1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6B3F-C6AA-4250-A0A0-622B804F1381}" type="datetime1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A693-A75A-4026-94A7-A2C31C1D1895}" type="datetime1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2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E765-CDB5-4051-8322-5DB62B52B96D}" type="datetime1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0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40761DE-2C3F-46B7-9DB8-99C8E898CEAD}" type="datetime1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85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413000" y="424296"/>
            <a:ext cx="7340600" cy="5945909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5703" y="424296"/>
            <a:ext cx="9144000" cy="2387600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ITEC397 </a:t>
            </a:r>
            <a:b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Macro Coding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5703" y="4765589"/>
            <a:ext cx="9144000" cy="1655762"/>
          </a:xfr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0</a:t>
            </a:r>
            <a:r>
              <a:rPr lang="tr-T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8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tr-T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– </a:t>
            </a:r>
            <a:r>
              <a:rPr lang="tr-T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DIalogs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9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Viewing Your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sz="2400" dirty="0"/>
              <a:t>You will find that when you move the mouse over the form, the caption in the title bar </a:t>
            </a:r>
            <a:r>
              <a:rPr lang="en-US" sz="2400" dirty="0" smtClean="0"/>
              <a:t>of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form keeps changing.</a:t>
            </a:r>
          </a:p>
          <a:p>
            <a:pPr algn="just"/>
            <a:r>
              <a:rPr lang="en-US" sz="2400" dirty="0"/>
              <a:t>Note that the </a:t>
            </a:r>
            <a:r>
              <a:rPr lang="en-US" sz="2400" dirty="0" err="1"/>
              <a:t>MouseMove</a:t>
            </a:r>
            <a:r>
              <a:rPr lang="en-US" sz="2400" dirty="0"/>
              <a:t> event also passes you parameters for the X and Y position </a:t>
            </a:r>
            <a:r>
              <a:rPr lang="en-US" sz="2400" dirty="0" smtClean="0"/>
              <a:t>of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mouse on your form and for any mouse buttons or SHIFT key being pressed. </a:t>
            </a:r>
            <a:endParaRPr lang="tr-TR" sz="2400" dirty="0" smtClean="0"/>
          </a:p>
          <a:p>
            <a:pPr algn="just"/>
            <a:r>
              <a:rPr lang="en-US" sz="2400" dirty="0" smtClean="0"/>
              <a:t>You </a:t>
            </a:r>
            <a:r>
              <a:rPr lang="en-US" sz="2400" dirty="0"/>
              <a:t>will </a:t>
            </a:r>
            <a:r>
              <a:rPr lang="en-US" sz="2400" dirty="0" smtClean="0"/>
              <a:t>see</a:t>
            </a:r>
            <a:r>
              <a:rPr lang="tr-TR" sz="2400" dirty="0" smtClean="0"/>
              <a:t> </a:t>
            </a:r>
            <a:r>
              <a:rPr lang="en-US" sz="2400" dirty="0" smtClean="0"/>
              <a:t>events </a:t>
            </a:r>
            <a:r>
              <a:rPr lang="en-US" sz="2400" dirty="0"/>
              <a:t>for </a:t>
            </a:r>
            <a:r>
              <a:rPr lang="en-US" sz="2400" dirty="0" err="1"/>
              <a:t>KeyDown</a:t>
            </a:r>
            <a:r>
              <a:rPr lang="en-US" sz="2400" dirty="0"/>
              <a:t>, </a:t>
            </a:r>
            <a:r>
              <a:rPr lang="en-US" sz="2400" dirty="0" err="1"/>
              <a:t>KeyUp</a:t>
            </a:r>
            <a:r>
              <a:rPr lang="en-US" sz="2400" dirty="0"/>
              <a:t>, </a:t>
            </a:r>
            <a:r>
              <a:rPr lang="en-US" sz="2400" dirty="0" err="1"/>
              <a:t>MouseDown</a:t>
            </a:r>
            <a:r>
              <a:rPr lang="en-US" sz="2400" dirty="0"/>
              <a:t>, and </a:t>
            </a:r>
            <a:r>
              <a:rPr lang="en-US" sz="2400" dirty="0" err="1"/>
              <a:t>MouseUp</a:t>
            </a:r>
            <a:r>
              <a:rPr lang="en-US" sz="2400" dirty="0"/>
              <a:t>:</a:t>
            </a:r>
          </a:p>
          <a:p>
            <a:pPr lvl="1" algn="just"/>
            <a:r>
              <a:rPr lang="en-US" sz="2200" b="1" dirty="0" err="1" smtClean="0">
                <a:solidFill>
                  <a:srgbClr val="FFC000"/>
                </a:solidFill>
              </a:rPr>
              <a:t>KeyDown</a:t>
            </a:r>
            <a:r>
              <a:rPr lang="en-US" sz="2200" dirty="0" smtClean="0"/>
              <a:t> </a:t>
            </a:r>
            <a:r>
              <a:rPr lang="en-US" sz="2200" dirty="0"/>
              <a:t>Fired off when a key is being pressed down by the user.</a:t>
            </a:r>
          </a:p>
          <a:p>
            <a:pPr lvl="1" algn="just"/>
            <a:r>
              <a:rPr lang="en-US" sz="2200" b="1" dirty="0" err="1" smtClean="0">
                <a:solidFill>
                  <a:srgbClr val="FFC000"/>
                </a:solidFill>
              </a:rPr>
              <a:t>KeyUp</a:t>
            </a:r>
            <a:r>
              <a:rPr lang="en-US" sz="2200" dirty="0" smtClean="0"/>
              <a:t> </a:t>
            </a:r>
            <a:r>
              <a:rPr lang="en-US" sz="2200" dirty="0"/>
              <a:t>Fired off when the key is released from being pressed down by the user.</a:t>
            </a:r>
          </a:p>
          <a:p>
            <a:pPr lvl="1" algn="just"/>
            <a:r>
              <a:rPr lang="en-US" sz="2200" b="1" dirty="0" err="1" smtClean="0">
                <a:solidFill>
                  <a:srgbClr val="FFC000"/>
                </a:solidFill>
              </a:rPr>
              <a:t>MouseDown</a:t>
            </a:r>
            <a:r>
              <a:rPr lang="en-US" sz="2200" dirty="0" smtClean="0"/>
              <a:t> </a:t>
            </a:r>
            <a:r>
              <a:rPr lang="en-US" sz="2200" dirty="0"/>
              <a:t>Fired off when a button on the mouse is pressed down by the user.</a:t>
            </a:r>
          </a:p>
          <a:p>
            <a:pPr lvl="1" algn="just"/>
            <a:r>
              <a:rPr lang="en-US" sz="2200" b="1" dirty="0" err="1" smtClean="0">
                <a:solidFill>
                  <a:srgbClr val="FFC000"/>
                </a:solidFill>
              </a:rPr>
              <a:t>MouseUp</a:t>
            </a:r>
            <a:r>
              <a:rPr lang="en-US" sz="2200" dirty="0" smtClean="0"/>
              <a:t> </a:t>
            </a:r>
            <a:r>
              <a:rPr lang="en-US" sz="2200" dirty="0"/>
              <a:t>Fired off when the user releases a mouse button from being pressed down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Viewing Your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en-US" sz="2200" b="1" dirty="0" err="1" smtClean="0">
                <a:solidFill>
                  <a:srgbClr val="FFC000"/>
                </a:solidFill>
              </a:rPr>
              <a:t>KeyPress</a:t>
            </a:r>
            <a:r>
              <a:rPr lang="en-US" sz="2200" dirty="0" smtClean="0"/>
              <a:t> </a:t>
            </a:r>
            <a:r>
              <a:rPr lang="en-US" sz="2200" dirty="0"/>
              <a:t>Fired off when a key on the keyboard is pressed and then released. </a:t>
            </a:r>
            <a:r>
              <a:rPr lang="tr-TR" sz="2200" dirty="0" smtClean="0"/>
              <a:t> </a:t>
            </a:r>
            <a:r>
              <a:rPr lang="en-US" sz="2200" dirty="0" smtClean="0"/>
              <a:t>The</a:t>
            </a:r>
            <a:r>
              <a:rPr lang="tr-TR" sz="2200" dirty="0" smtClean="0"/>
              <a:t> </a:t>
            </a:r>
            <a:r>
              <a:rPr lang="en-US" sz="2400" dirty="0" smtClean="0"/>
              <a:t>parameter </a:t>
            </a:r>
            <a:r>
              <a:rPr lang="en-US" sz="2400" dirty="0"/>
              <a:t>in this event will give you the value of the key pressed. This is a </a:t>
            </a:r>
            <a:r>
              <a:rPr lang="en-US" sz="2400" dirty="0" smtClean="0"/>
              <a:t>combination</a:t>
            </a:r>
            <a:r>
              <a:rPr lang="tr-TR" sz="2400" dirty="0" smtClean="0"/>
              <a:t> </a:t>
            </a:r>
            <a:r>
              <a:rPr lang="en-US" sz="2400" dirty="0" smtClean="0"/>
              <a:t>of </a:t>
            </a:r>
            <a:r>
              <a:rPr lang="en-US" sz="2400" dirty="0"/>
              <a:t>both </a:t>
            </a:r>
            <a:r>
              <a:rPr lang="en-US" sz="2400" dirty="0" err="1"/>
              <a:t>KeyDown</a:t>
            </a:r>
            <a:r>
              <a:rPr lang="en-US" sz="2400" dirty="0"/>
              <a:t> and </a:t>
            </a:r>
            <a:r>
              <a:rPr lang="en-US" sz="2400" dirty="0" err="1"/>
              <a:t>KeyUp</a:t>
            </a:r>
            <a:r>
              <a:rPr lang="en-US" sz="2400" dirty="0"/>
              <a:t>.</a:t>
            </a:r>
          </a:p>
          <a:p>
            <a:pPr lvl="1" algn="just"/>
            <a:r>
              <a:rPr lang="en-US" sz="2200" b="1" dirty="0" smtClean="0">
                <a:solidFill>
                  <a:srgbClr val="FFC000"/>
                </a:solidFill>
              </a:rPr>
              <a:t>Click</a:t>
            </a:r>
            <a:r>
              <a:rPr lang="en-US" sz="2200" dirty="0" smtClean="0"/>
              <a:t> </a:t>
            </a:r>
            <a:r>
              <a:rPr lang="en-US" sz="2200" dirty="0"/>
              <a:t>Fired off when the mouse is clicked on a control such as a command button or</a:t>
            </a:r>
            <a:endParaRPr lang="tr-TR" sz="18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Displaying Your Form in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 algn="just"/>
            <a:r>
              <a:rPr lang="en-US" sz="2200" dirty="0"/>
              <a:t>You can view the results of your form by pressing F5, but you need to be able to link it </a:t>
            </a:r>
            <a:r>
              <a:rPr lang="en-US" sz="2200" dirty="0" smtClean="0"/>
              <a:t>into</a:t>
            </a:r>
            <a:r>
              <a:rPr lang="tr-TR" sz="2200" dirty="0" smtClean="0"/>
              <a:t> </a:t>
            </a:r>
            <a:r>
              <a:rPr lang="en-US" sz="2200" dirty="0" smtClean="0"/>
              <a:t>your </a:t>
            </a:r>
            <a:r>
              <a:rPr lang="en-US" sz="2200" dirty="0"/>
              <a:t>code. </a:t>
            </a:r>
            <a:endParaRPr lang="tr-TR" sz="2200" dirty="0" smtClean="0"/>
          </a:p>
          <a:p>
            <a:pPr lvl="1" algn="just"/>
            <a:r>
              <a:rPr lang="en-US" sz="2200" dirty="0" smtClean="0"/>
              <a:t>You </a:t>
            </a:r>
            <a:r>
              <a:rPr lang="en-US" sz="2200" dirty="0"/>
              <a:t>can use the Show method to do this:</a:t>
            </a:r>
          </a:p>
          <a:p>
            <a:pPr marL="1314450" lvl="3" indent="0" algn="just">
              <a:buNone/>
            </a:pPr>
            <a:r>
              <a:rPr lang="en-US" sz="1800" i="1" dirty="0"/>
              <a:t>UserForm1.Show</a:t>
            </a:r>
          </a:p>
          <a:p>
            <a:pPr lvl="1" algn="just"/>
            <a:r>
              <a:rPr lang="en-US" sz="2200" dirty="0"/>
              <a:t>When this statement is executed, command is transferred to the UserForm1 window. </a:t>
            </a:r>
            <a:endParaRPr lang="tr-TR" sz="2200" dirty="0" smtClean="0"/>
          </a:p>
          <a:p>
            <a:pPr lvl="1" algn="just"/>
            <a:r>
              <a:rPr lang="en-US" sz="2200" dirty="0" smtClean="0"/>
              <a:t>Any</a:t>
            </a:r>
            <a:r>
              <a:rPr lang="tr-TR" sz="2200" dirty="0" smtClean="0"/>
              <a:t> </a:t>
            </a:r>
            <a:r>
              <a:rPr lang="en-US" sz="2200" dirty="0" smtClean="0"/>
              <a:t>code </a:t>
            </a:r>
            <a:r>
              <a:rPr lang="en-US" sz="2200" dirty="0"/>
              <a:t>in the Initialize event is executed and then awaits user intervention. </a:t>
            </a:r>
            <a:endParaRPr lang="tr-TR" sz="2200" dirty="0" smtClean="0"/>
          </a:p>
          <a:p>
            <a:pPr lvl="1" algn="just"/>
            <a:r>
              <a:rPr lang="en-US" sz="2200" dirty="0" smtClean="0"/>
              <a:t>This </a:t>
            </a:r>
            <a:r>
              <a:rPr lang="en-US" sz="2200" dirty="0"/>
              <a:t>could be </a:t>
            </a:r>
            <a:r>
              <a:rPr lang="en-US" sz="2200" dirty="0" smtClean="0"/>
              <a:t>the</a:t>
            </a:r>
            <a:r>
              <a:rPr lang="tr-TR" sz="2200" dirty="0" smtClean="0"/>
              <a:t> </a:t>
            </a:r>
            <a:r>
              <a:rPr lang="en-US" sz="2200" dirty="0" smtClean="0"/>
              <a:t>user </a:t>
            </a:r>
            <a:r>
              <a:rPr lang="en-US" sz="2200" dirty="0"/>
              <a:t>closing the window or clicking an OK button on the form.</a:t>
            </a:r>
          </a:p>
          <a:p>
            <a:pPr lvl="1" algn="just"/>
            <a:r>
              <a:rPr lang="en-US" sz="2200" dirty="0"/>
              <a:t>You can also hide a form once it has done its work. </a:t>
            </a:r>
            <a:endParaRPr lang="tr-TR" sz="2200" dirty="0" smtClean="0"/>
          </a:p>
          <a:p>
            <a:pPr lvl="1" algn="just"/>
            <a:r>
              <a:rPr lang="en-US" sz="2200" dirty="0" smtClean="0"/>
              <a:t>Although </a:t>
            </a:r>
            <a:r>
              <a:rPr lang="en-US" sz="2200" dirty="0"/>
              <a:t>the form is hidden and </a:t>
            </a:r>
            <a:r>
              <a:rPr lang="en-US" sz="2200" dirty="0" smtClean="0"/>
              <a:t>not</a:t>
            </a:r>
            <a:r>
              <a:rPr lang="tr-TR" sz="2200" dirty="0" smtClean="0"/>
              <a:t> </a:t>
            </a:r>
            <a:r>
              <a:rPr lang="en-US" sz="2200" dirty="0" smtClean="0"/>
              <a:t>visible </a:t>
            </a:r>
            <a:r>
              <a:rPr lang="en-US" sz="2200" dirty="0"/>
              <a:t>to the user, the application is still running. You use the Hide method:</a:t>
            </a:r>
          </a:p>
          <a:p>
            <a:pPr marL="1314450" lvl="3" indent="0" algn="just">
              <a:buNone/>
            </a:pPr>
            <a:r>
              <a:rPr lang="en-US" sz="1800" i="1" dirty="0"/>
              <a:t>UserForm1.Hide</a:t>
            </a:r>
            <a:endParaRPr lang="tr-TR" sz="14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3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Displaying Your Form in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 algn="just"/>
            <a:r>
              <a:rPr lang="en-US" sz="1600" dirty="0"/>
              <a:t>The only other decision is from where you fire the form off. </a:t>
            </a:r>
            <a:endParaRPr lang="tr-TR" sz="1600" dirty="0" smtClean="0"/>
          </a:p>
          <a:p>
            <a:pPr lvl="1" algn="just"/>
            <a:r>
              <a:rPr lang="en-US" sz="1600" dirty="0" smtClean="0"/>
              <a:t>You </a:t>
            </a:r>
            <a:r>
              <a:rPr lang="en-US" sz="1600" dirty="0"/>
              <a:t>need to connect it to </a:t>
            </a:r>
            <a:r>
              <a:rPr lang="en-US" sz="1600" dirty="0" smtClean="0"/>
              <a:t>a</a:t>
            </a:r>
            <a:r>
              <a:rPr lang="tr-TR" sz="1600" dirty="0" smtClean="0"/>
              <a:t> </a:t>
            </a:r>
            <a:r>
              <a:rPr lang="en-US" sz="1600" dirty="0" smtClean="0"/>
              <a:t>user </a:t>
            </a:r>
            <a:r>
              <a:rPr lang="en-US" sz="1600" dirty="0"/>
              <a:t>event, such as when a new sheet is added to the workbook. </a:t>
            </a:r>
            <a:endParaRPr lang="tr-TR" sz="1600" dirty="0" smtClean="0"/>
          </a:p>
          <a:p>
            <a:pPr lvl="1" algn="just"/>
            <a:r>
              <a:rPr lang="en-US" sz="1600" dirty="0" smtClean="0"/>
              <a:t>Remember </a:t>
            </a:r>
            <a:r>
              <a:rPr lang="en-US" sz="1600" dirty="0"/>
              <a:t>how in Chapter </a:t>
            </a:r>
            <a:r>
              <a:rPr lang="en-US" sz="1600" dirty="0" smtClean="0"/>
              <a:t>1</a:t>
            </a:r>
            <a:r>
              <a:rPr lang="tr-TR" sz="1600" dirty="0" smtClean="0"/>
              <a:t> </a:t>
            </a:r>
            <a:r>
              <a:rPr lang="en-US" sz="1600" dirty="0" smtClean="0"/>
              <a:t>you </a:t>
            </a:r>
            <a:r>
              <a:rPr lang="en-US" sz="1600" dirty="0"/>
              <a:t>added a “Hello World” message box to the </a:t>
            </a:r>
            <a:r>
              <a:rPr lang="en-US" sz="1600" dirty="0" err="1"/>
              <a:t>NewSheet</a:t>
            </a:r>
            <a:r>
              <a:rPr lang="en-US" sz="1600" dirty="0"/>
              <a:t> event? You can do the same </a:t>
            </a:r>
            <a:r>
              <a:rPr lang="en-US" sz="1600" dirty="0" smtClean="0"/>
              <a:t>thing</a:t>
            </a:r>
            <a:r>
              <a:rPr lang="tr-TR" sz="1600" dirty="0" smtClean="0"/>
              <a:t> </a:t>
            </a:r>
            <a:r>
              <a:rPr lang="en-US" sz="1600" dirty="0" smtClean="0"/>
              <a:t>to </a:t>
            </a:r>
            <a:r>
              <a:rPr lang="en-US" sz="1600" dirty="0"/>
              <a:t>display a form. </a:t>
            </a:r>
            <a:endParaRPr lang="tr-TR" sz="1600" dirty="0" smtClean="0"/>
          </a:p>
          <a:p>
            <a:pPr lvl="1" algn="just"/>
            <a:r>
              <a:rPr lang="en-US" sz="1600" dirty="0" smtClean="0"/>
              <a:t>Double-click </a:t>
            </a:r>
            <a:r>
              <a:rPr lang="en-US" sz="1600" dirty="0" err="1"/>
              <a:t>ThisWorkBook</a:t>
            </a:r>
            <a:r>
              <a:rPr lang="en-US" sz="1600" dirty="0"/>
              <a:t> in the Project tree to open up the </a:t>
            </a:r>
            <a:r>
              <a:rPr lang="en-US" sz="1600" dirty="0" smtClean="0"/>
              <a:t>Workbook</a:t>
            </a:r>
            <a:r>
              <a:rPr lang="tr-TR" sz="1600" dirty="0" smtClean="0"/>
              <a:t> </a:t>
            </a:r>
            <a:r>
              <a:rPr lang="en-US" sz="1600" dirty="0" smtClean="0"/>
              <a:t>module</a:t>
            </a:r>
            <a:r>
              <a:rPr lang="en-US" sz="1600" dirty="0"/>
              <a:t>. </a:t>
            </a:r>
            <a:endParaRPr lang="tr-TR" sz="1600" dirty="0" smtClean="0"/>
          </a:p>
          <a:p>
            <a:pPr lvl="1" algn="just"/>
            <a:r>
              <a:rPr lang="en-US" sz="1600" dirty="0" smtClean="0"/>
              <a:t>On </a:t>
            </a:r>
            <a:r>
              <a:rPr lang="en-US" sz="1600" dirty="0"/>
              <a:t>the drop-down on the left-hand side of the module window, select Workbook </a:t>
            </a:r>
            <a:r>
              <a:rPr lang="en-US" sz="1600" dirty="0" smtClean="0"/>
              <a:t>and</a:t>
            </a:r>
            <a:r>
              <a:rPr lang="tr-TR" sz="1600" dirty="0" smtClean="0"/>
              <a:t> </a:t>
            </a:r>
            <a:r>
              <a:rPr lang="en-US" sz="1600" dirty="0" smtClean="0"/>
              <a:t>then </a:t>
            </a:r>
            <a:r>
              <a:rPr lang="en-US" sz="1600" dirty="0" err="1"/>
              <a:t>NewSheet</a:t>
            </a:r>
            <a:r>
              <a:rPr lang="en-US" sz="1600" dirty="0"/>
              <a:t> from the right-hand drop-down. </a:t>
            </a:r>
            <a:endParaRPr lang="tr-TR" sz="1600" dirty="0" smtClean="0"/>
          </a:p>
          <a:p>
            <a:pPr lvl="1" algn="just"/>
            <a:r>
              <a:rPr lang="en-US" sz="1600" dirty="0" smtClean="0"/>
              <a:t>Enter </a:t>
            </a:r>
            <a:r>
              <a:rPr lang="en-US" sz="1600" dirty="0"/>
              <a:t>the code as follows:</a:t>
            </a:r>
          </a:p>
          <a:p>
            <a:pPr marL="1314450" lvl="3" indent="0" algn="just">
              <a:buNone/>
            </a:pPr>
            <a:r>
              <a:rPr lang="en-US" i="1" dirty="0"/>
              <a:t>Private Sub </a:t>
            </a:r>
            <a:r>
              <a:rPr lang="en-US" i="1" dirty="0" err="1"/>
              <a:t>Workbook_NewSheet</a:t>
            </a:r>
            <a:r>
              <a:rPr lang="en-US" i="1" dirty="0"/>
              <a:t>(</a:t>
            </a:r>
            <a:r>
              <a:rPr lang="en-US" i="1" dirty="0" err="1"/>
              <a:t>ByVal</a:t>
            </a:r>
            <a:r>
              <a:rPr lang="en-US" i="1" dirty="0"/>
              <a:t> </a:t>
            </a:r>
            <a:r>
              <a:rPr lang="en-US" i="1" dirty="0" err="1"/>
              <a:t>Sh</a:t>
            </a:r>
            <a:r>
              <a:rPr lang="en-US" i="1" dirty="0"/>
              <a:t> As Object)</a:t>
            </a:r>
          </a:p>
          <a:p>
            <a:pPr marL="2220250" lvl="5" indent="0" algn="just">
              <a:buNone/>
            </a:pPr>
            <a:r>
              <a:rPr lang="en-US" i="1" dirty="0"/>
              <a:t>UserForm1.Show</a:t>
            </a:r>
          </a:p>
          <a:p>
            <a:pPr marL="1314450" lvl="3" indent="0" algn="just">
              <a:buNone/>
            </a:pPr>
            <a:r>
              <a:rPr lang="en-US" i="1" dirty="0"/>
              <a:t>End Sub</a:t>
            </a:r>
          </a:p>
          <a:p>
            <a:pPr lvl="1" algn="just"/>
            <a:r>
              <a:rPr lang="en-US" sz="1600" dirty="0"/>
              <a:t>Now go to the Excel worksheet and insert a new sheet. Your form will appear.</a:t>
            </a:r>
            <a:endParaRPr lang="tr-TR" sz="11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Populating Your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 algn="just"/>
            <a:r>
              <a:rPr lang="en-US" sz="2000" dirty="0"/>
              <a:t>Your form now works well, but it does not do anything. </a:t>
            </a:r>
            <a:endParaRPr lang="tr-TR" sz="2000" dirty="0" smtClean="0"/>
          </a:p>
          <a:p>
            <a:pPr lvl="1" algn="just"/>
            <a:r>
              <a:rPr lang="en-US" sz="2000" dirty="0" smtClean="0"/>
              <a:t>You </a:t>
            </a:r>
            <a:r>
              <a:rPr lang="en-US" sz="2000" dirty="0"/>
              <a:t>need to put some controls on </a:t>
            </a:r>
            <a:r>
              <a:rPr lang="en-US" sz="2000" dirty="0" smtClean="0"/>
              <a:t>it</a:t>
            </a:r>
            <a:r>
              <a:rPr lang="tr-TR" sz="2000" dirty="0" smtClean="0"/>
              <a:t> </a:t>
            </a:r>
            <a:r>
              <a:rPr lang="en-US" sz="2000" dirty="0" smtClean="0"/>
              <a:t>to </a:t>
            </a:r>
            <a:r>
              <a:rPr lang="en-US" sz="2000" dirty="0"/>
              <a:t>interact with the user. These can be combo boxes, text boxes, or command buttons. </a:t>
            </a:r>
            <a:endParaRPr lang="tr-TR" sz="2000" dirty="0" smtClean="0"/>
          </a:p>
          <a:p>
            <a:pPr lvl="1" algn="just"/>
            <a:r>
              <a:rPr lang="en-US" sz="2000" dirty="0" smtClean="0"/>
              <a:t>You </a:t>
            </a:r>
            <a:r>
              <a:rPr lang="en-US" sz="2000" dirty="0"/>
              <a:t>can view the Toolbox window by selecting </a:t>
            </a:r>
            <a:r>
              <a:rPr lang="en-US" sz="2000" b="1" dirty="0">
                <a:solidFill>
                  <a:srgbClr val="FFC000"/>
                </a:solidFill>
              </a:rPr>
              <a:t>View </a:t>
            </a:r>
            <a:r>
              <a:rPr lang="tr-TR" sz="20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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>
                <a:solidFill>
                  <a:srgbClr val="FFC000"/>
                </a:solidFill>
              </a:rPr>
              <a:t>Toolbox </a:t>
            </a:r>
            <a:r>
              <a:rPr lang="en-US" sz="2000" dirty="0"/>
              <a:t>on the VBE menu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lvl="1" algn="just"/>
            <a:r>
              <a:rPr lang="en-US" sz="2000" dirty="0" smtClean="0"/>
              <a:t>The</a:t>
            </a:r>
            <a:r>
              <a:rPr lang="tr-TR" sz="2000" dirty="0" smtClean="0"/>
              <a:t> </a:t>
            </a:r>
            <a:r>
              <a:rPr lang="en-US" sz="2000" dirty="0" smtClean="0"/>
              <a:t>Toolbox </a:t>
            </a:r>
            <a:r>
              <a:rPr lang="en-US" sz="2000" dirty="0"/>
              <a:t>window normally appears to the left of your form and contains the most </a:t>
            </a:r>
            <a:r>
              <a:rPr lang="en-US" sz="2000" dirty="0" smtClean="0"/>
              <a:t>popular</a:t>
            </a:r>
            <a:r>
              <a:rPr lang="tr-TR" sz="2000" dirty="0" smtClean="0"/>
              <a:t> </a:t>
            </a:r>
            <a:r>
              <a:rPr lang="en-US" sz="2000" dirty="0" smtClean="0"/>
              <a:t>controls</a:t>
            </a:r>
            <a:r>
              <a:rPr lang="en-US" sz="2000" dirty="0"/>
              <a:t>. </a:t>
            </a:r>
            <a:endParaRPr lang="tr-TR" sz="2000" dirty="0" smtClean="0"/>
          </a:p>
          <a:p>
            <a:pPr lvl="1" algn="just"/>
            <a:r>
              <a:rPr lang="en-US" sz="2000" dirty="0" smtClean="0"/>
              <a:t>If </a:t>
            </a:r>
            <a:r>
              <a:rPr lang="en-US" sz="2000" dirty="0"/>
              <a:t>it is not visible, click the </a:t>
            </a:r>
            <a:r>
              <a:rPr lang="en-US" sz="2000" dirty="0" err="1"/>
              <a:t>UserForm</a:t>
            </a:r>
            <a:r>
              <a:rPr lang="en-US" sz="2000" dirty="0"/>
              <a:t>, and the Toolbox window will </a:t>
            </a:r>
            <a:r>
              <a:rPr lang="en-US" sz="2000" dirty="0" smtClean="0"/>
              <a:t>appear</a:t>
            </a:r>
            <a:r>
              <a:rPr lang="tr-TR" sz="2000" dirty="0" smtClean="0"/>
              <a:t>.</a:t>
            </a:r>
          </a:p>
          <a:p>
            <a:pPr lvl="1" algn="just"/>
            <a:r>
              <a:rPr lang="en-US" sz="2000" dirty="0" smtClean="0"/>
              <a:t>The </a:t>
            </a:r>
            <a:r>
              <a:rPr lang="en-US" sz="2000" dirty="0"/>
              <a:t>toolbox displays icons for the controls that are available to you</a:t>
            </a:r>
            <a:r>
              <a:rPr lang="en-US" sz="2000" dirty="0" smtClean="0"/>
              <a:t>.</a:t>
            </a:r>
            <a:endParaRPr lang="tr-TR" sz="20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Populating Your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 algn="just"/>
            <a:r>
              <a:rPr lang="en-US" sz="2000" i="1" dirty="0" smtClean="0"/>
              <a:t>To </a:t>
            </a:r>
            <a:r>
              <a:rPr lang="en-US" sz="2000" i="1" dirty="0"/>
              <a:t>place a control onto your form, simply click it in the toolbox and drag it to the </a:t>
            </a:r>
            <a:r>
              <a:rPr lang="en-US" sz="2000" i="1" dirty="0" smtClean="0"/>
              <a:t>required</a:t>
            </a:r>
            <a:r>
              <a:rPr lang="tr-TR" sz="2000" i="1" dirty="0" smtClean="0"/>
              <a:t> </a:t>
            </a:r>
            <a:r>
              <a:rPr lang="en-US" sz="2000" i="1" dirty="0" smtClean="0"/>
              <a:t>position </a:t>
            </a:r>
            <a:r>
              <a:rPr lang="en-US" sz="2000" i="1" dirty="0"/>
              <a:t>on your form. </a:t>
            </a:r>
            <a:endParaRPr lang="tr-TR" sz="2000" i="1" dirty="0" smtClean="0"/>
          </a:p>
          <a:p>
            <a:pPr lvl="1" algn="just"/>
            <a:r>
              <a:rPr lang="en-US" sz="2000" i="1" dirty="0" smtClean="0"/>
              <a:t>You </a:t>
            </a:r>
            <a:r>
              <a:rPr lang="en-US" sz="2000" i="1" dirty="0"/>
              <a:t>can subsequently drag it to a new position on the form or resize </a:t>
            </a:r>
            <a:r>
              <a:rPr lang="en-US" sz="2000" i="1" dirty="0" smtClean="0"/>
              <a:t>it</a:t>
            </a:r>
            <a:r>
              <a:rPr lang="tr-TR" sz="2000" i="1" dirty="0" smtClean="0"/>
              <a:t> </a:t>
            </a:r>
            <a:r>
              <a:rPr lang="en-US" sz="2000" i="1" dirty="0" smtClean="0"/>
              <a:t>by </a:t>
            </a:r>
            <a:r>
              <a:rPr lang="en-US" sz="2000" i="1" dirty="0"/>
              <a:t>dragging on the handles around the edge of the control</a:t>
            </a:r>
            <a:r>
              <a:rPr lang="en-US" sz="2000" i="1" dirty="0" smtClean="0"/>
              <a:t>.</a:t>
            </a:r>
            <a:endParaRPr lang="tr-TR" sz="2000" i="1" dirty="0" smtClean="0"/>
          </a:p>
          <a:p>
            <a:pPr lvl="1" algn="just"/>
            <a:r>
              <a:rPr lang="en-US" sz="2000" i="1" dirty="0"/>
              <a:t>To see what a control is (if it </a:t>
            </a:r>
            <a:r>
              <a:rPr lang="en-US" sz="2000" i="1" dirty="0" smtClean="0"/>
              <a:t>is</a:t>
            </a:r>
            <a:r>
              <a:rPr lang="tr-TR" sz="2000" i="1" dirty="0" smtClean="0"/>
              <a:t> </a:t>
            </a:r>
            <a:r>
              <a:rPr lang="en-US" sz="2000" i="1" dirty="0" smtClean="0"/>
              <a:t>not </a:t>
            </a:r>
            <a:r>
              <a:rPr lang="en-US" sz="2000" i="1" dirty="0"/>
              <a:t>apparent from the icon), place your cursor on the icon and view the tooltip text.</a:t>
            </a:r>
            <a:endParaRPr lang="tr-TR" sz="20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4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Default Toolbox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" indent="0" algn="just">
              <a:buNone/>
            </a:pPr>
            <a:r>
              <a:rPr lang="en-US" sz="2200" b="1" dirty="0">
                <a:solidFill>
                  <a:srgbClr val="FFC000"/>
                </a:solidFill>
              </a:rPr>
              <a:t>Label</a:t>
            </a:r>
          </a:p>
          <a:p>
            <a:pPr algn="just"/>
            <a:r>
              <a:rPr lang="en-US" sz="2200" i="1" dirty="0"/>
              <a:t>The Label control displays text on the form. You can enter text by entering it in the </a:t>
            </a:r>
            <a:r>
              <a:rPr lang="en-US" sz="2200" i="1" dirty="0" smtClean="0"/>
              <a:t>Caption</a:t>
            </a:r>
            <a:r>
              <a:rPr lang="tr-TR" sz="2200" i="1" dirty="0" smtClean="0"/>
              <a:t> </a:t>
            </a:r>
            <a:r>
              <a:rPr lang="en-US" sz="2200" i="1" dirty="0" smtClean="0"/>
              <a:t>property </a:t>
            </a:r>
            <a:r>
              <a:rPr lang="en-US" sz="2200" i="1" dirty="0"/>
              <a:t>in the Properties window at the bottom left-hand corner of screen.</a:t>
            </a:r>
          </a:p>
          <a:p>
            <a:pPr algn="just"/>
            <a:r>
              <a:rPr lang="en-US" sz="2200" i="1" dirty="0"/>
              <a:t>Other properties that can be set for the label include </a:t>
            </a:r>
            <a:r>
              <a:rPr lang="en-US" sz="2200" i="1" dirty="0" err="1"/>
              <a:t>BackColor</a:t>
            </a:r>
            <a:r>
              <a:rPr lang="en-US" sz="2200" i="1" dirty="0"/>
              <a:t>, </a:t>
            </a:r>
            <a:r>
              <a:rPr lang="en-US" sz="2200" i="1" dirty="0" err="1"/>
              <a:t>ForeColor</a:t>
            </a:r>
            <a:r>
              <a:rPr lang="en-US" sz="2200" i="1" dirty="0"/>
              <a:t>, Font</a:t>
            </a:r>
            <a:r>
              <a:rPr lang="en-US" sz="2200" i="1" dirty="0" smtClean="0"/>
              <a:t>,</a:t>
            </a:r>
            <a:r>
              <a:rPr lang="tr-TR" sz="2200" i="1" dirty="0" smtClean="0"/>
              <a:t> </a:t>
            </a:r>
            <a:r>
              <a:rPr lang="en-US" sz="2200" i="1" dirty="0" err="1" smtClean="0"/>
              <a:t>TextAlign</a:t>
            </a:r>
            <a:r>
              <a:rPr lang="en-US" sz="2200" i="1" dirty="0"/>
              <a:t>, </a:t>
            </a:r>
            <a:r>
              <a:rPr lang="en-US" sz="2200" i="1" dirty="0" err="1"/>
              <a:t>andWordWrap</a:t>
            </a:r>
            <a:r>
              <a:rPr lang="en-US" sz="2200" i="1" dirty="0"/>
              <a:t>. </a:t>
            </a:r>
            <a:endParaRPr lang="tr-TR" sz="2200" i="1" dirty="0" smtClean="0"/>
          </a:p>
          <a:p>
            <a:pPr algn="just"/>
            <a:r>
              <a:rPr lang="en-US" sz="2200" i="1" dirty="0" smtClean="0"/>
              <a:t>This </a:t>
            </a:r>
            <a:r>
              <a:rPr lang="en-US" sz="2200" i="1" dirty="0"/>
              <a:t>is not a complete list of properties; many more can be set.</a:t>
            </a:r>
          </a:p>
          <a:p>
            <a:pPr algn="just"/>
            <a:r>
              <a:rPr lang="en-US" sz="2200" i="1" dirty="0"/>
              <a:t>You can see other properties available within the Properties window for that control.</a:t>
            </a:r>
            <a:endParaRPr lang="tr-TR" sz="22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9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Default Toolbox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 err="1">
                <a:solidFill>
                  <a:srgbClr val="FFC000"/>
                </a:solidFill>
              </a:rPr>
              <a:t>TextBox</a:t>
            </a:r>
            <a:endParaRPr lang="en-US" sz="2200" b="1" dirty="0">
              <a:solidFill>
                <a:srgbClr val="FFC000"/>
              </a:solidFill>
            </a:endParaRPr>
          </a:p>
          <a:p>
            <a:pPr algn="just"/>
            <a:r>
              <a:rPr lang="en-US" sz="2200" i="1" dirty="0"/>
              <a:t>The </a:t>
            </a:r>
            <a:r>
              <a:rPr lang="en-US" sz="2200" i="1" dirty="0" err="1"/>
              <a:t>TextBox</a:t>
            </a:r>
            <a:r>
              <a:rPr lang="en-US" sz="2200" i="1" dirty="0"/>
              <a:t> control is similar to the label control, but it allows the user to input text at runtime. </a:t>
            </a:r>
            <a:endParaRPr lang="tr-TR" sz="2200" i="1" dirty="0" smtClean="0"/>
          </a:p>
          <a:p>
            <a:pPr algn="just"/>
            <a:r>
              <a:rPr lang="en-US" sz="2200" i="1" dirty="0" smtClean="0"/>
              <a:t>You </a:t>
            </a:r>
            <a:r>
              <a:rPr lang="en-US" sz="2200" i="1" dirty="0"/>
              <a:t>can also reference it to a control source (via properties), such as a spreadsheet cell, like </a:t>
            </a:r>
            <a:r>
              <a:rPr lang="en-US" sz="2200" i="1" dirty="0" smtClean="0"/>
              <a:t>sheet1!</a:t>
            </a:r>
            <a:r>
              <a:rPr lang="tr-TR" sz="2200" i="1" dirty="0" smtClean="0"/>
              <a:t>A</a:t>
            </a:r>
            <a:r>
              <a:rPr lang="en-US" sz="2200" i="1" dirty="0" smtClean="0"/>
              <a:t>1</a:t>
            </a:r>
            <a:r>
              <a:rPr lang="en-US" sz="2200" i="1" dirty="0"/>
              <a:t>. </a:t>
            </a:r>
            <a:endParaRPr lang="tr-TR" sz="2200" i="1" dirty="0" smtClean="0"/>
          </a:p>
          <a:p>
            <a:pPr algn="just"/>
            <a:r>
              <a:rPr lang="en-US" sz="2200" i="1" dirty="0" smtClean="0"/>
              <a:t>If </a:t>
            </a:r>
            <a:r>
              <a:rPr lang="en-US" sz="2200" i="1" dirty="0"/>
              <a:t>you do this, not only does the text box take the value of that cell, </a:t>
            </a:r>
            <a:r>
              <a:rPr lang="en-US" sz="2200" i="1" dirty="0" smtClean="0"/>
              <a:t>but</a:t>
            </a:r>
            <a:r>
              <a:rPr lang="tr-TR" sz="2200" i="1" dirty="0" smtClean="0"/>
              <a:t> </a:t>
            </a:r>
            <a:r>
              <a:rPr lang="en-US" sz="2200" i="1" dirty="0" smtClean="0"/>
              <a:t>anything </a:t>
            </a:r>
            <a:r>
              <a:rPr lang="en-US" sz="2200" i="1" dirty="0"/>
              <a:t>typed into the text box is written back to that cell—the cell effectively acts as </a:t>
            </a:r>
            <a:r>
              <a:rPr lang="en-US" sz="2200" i="1" dirty="0" smtClean="0"/>
              <a:t>a</a:t>
            </a:r>
            <a:r>
              <a:rPr lang="tr-TR" sz="2200" i="1" dirty="0" smtClean="0"/>
              <a:t> </a:t>
            </a:r>
            <a:r>
              <a:rPr lang="en-US" sz="2200" i="1" dirty="0" smtClean="0"/>
              <a:t>variable </a:t>
            </a:r>
            <a:r>
              <a:rPr lang="en-US" sz="2200" i="1" dirty="0"/>
              <a:t>in storing the data</a:t>
            </a:r>
            <a:r>
              <a:rPr lang="en-US" sz="2200" i="1" dirty="0" smtClean="0"/>
              <a:t>.</a:t>
            </a: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Default Toolbox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 err="1">
                <a:solidFill>
                  <a:srgbClr val="FFC000"/>
                </a:solidFill>
              </a:rPr>
              <a:t>TextBox</a:t>
            </a:r>
            <a:endParaRPr lang="en-US" sz="2200" b="1" dirty="0">
              <a:solidFill>
                <a:srgbClr val="FFC000"/>
              </a:solidFill>
            </a:endParaRPr>
          </a:p>
          <a:p>
            <a:pPr algn="just"/>
            <a:r>
              <a:rPr lang="en-US" sz="2200" i="1" dirty="0" smtClean="0"/>
              <a:t>Properties </a:t>
            </a:r>
            <a:r>
              <a:rPr lang="en-US" sz="2200" i="1" dirty="0"/>
              <a:t>that can be set </a:t>
            </a:r>
            <a:r>
              <a:rPr lang="en-US" sz="2200" i="1" dirty="0" smtClean="0"/>
              <a:t>include</a:t>
            </a:r>
            <a:r>
              <a:rPr lang="tr-TR" sz="2200" i="1" dirty="0"/>
              <a:t>:</a:t>
            </a:r>
            <a:r>
              <a:rPr lang="en-US" sz="2200" i="1" dirty="0" smtClean="0"/>
              <a:t> </a:t>
            </a:r>
            <a:endParaRPr lang="tr-TR" sz="2200" i="1" dirty="0" smtClean="0"/>
          </a:p>
          <a:p>
            <a:pPr marL="457200" lvl="1" indent="0" algn="just">
              <a:buNone/>
            </a:pPr>
            <a:r>
              <a:rPr lang="en-US" i="1" dirty="0" err="1" smtClean="0"/>
              <a:t>BackColor</a:t>
            </a:r>
            <a:r>
              <a:rPr lang="en-US" i="1" dirty="0"/>
              <a:t>, </a:t>
            </a:r>
            <a:r>
              <a:rPr lang="en-US" i="1" dirty="0" smtClean="0"/>
              <a:t>Enabled, </a:t>
            </a:r>
            <a:r>
              <a:rPr lang="en-US" i="1" dirty="0" err="1" smtClean="0"/>
              <a:t>ForeColor</a:t>
            </a:r>
            <a:r>
              <a:rPr lang="en-US" i="1" dirty="0"/>
              <a:t>, Font, Locked</a:t>
            </a:r>
            <a:r>
              <a:rPr lang="en-US" i="1" dirty="0" smtClean="0"/>
              <a:t>,</a:t>
            </a:r>
            <a:r>
              <a:rPr lang="tr-TR" i="1" dirty="0" smtClean="0"/>
              <a:t> </a:t>
            </a:r>
          </a:p>
          <a:p>
            <a:pPr marL="457200" lvl="1" indent="0" algn="just">
              <a:buNone/>
            </a:pPr>
            <a:r>
              <a:rPr lang="en-US" i="1" dirty="0" err="1" smtClean="0"/>
              <a:t>TextAlign</a:t>
            </a:r>
            <a:r>
              <a:rPr lang="en-US" i="1" dirty="0"/>
              <a:t>, </a:t>
            </a:r>
            <a:r>
              <a:rPr lang="en-US" i="1" dirty="0" err="1"/>
              <a:t>MaxLength</a:t>
            </a:r>
            <a:r>
              <a:rPr lang="en-US" i="1" dirty="0"/>
              <a:t>, </a:t>
            </a:r>
            <a:r>
              <a:rPr lang="en-US" i="1" dirty="0" err="1"/>
              <a:t>Mulitiline</a:t>
            </a:r>
            <a:r>
              <a:rPr lang="en-US" i="1" dirty="0"/>
              <a:t>, </a:t>
            </a:r>
            <a:r>
              <a:rPr lang="en-US" i="1" dirty="0" err="1"/>
              <a:t>PasswordCharacter</a:t>
            </a:r>
            <a:r>
              <a:rPr lang="en-US" i="1" dirty="0"/>
              <a:t>, </a:t>
            </a:r>
            <a:endParaRPr lang="tr-TR" i="1" dirty="0" smtClean="0"/>
          </a:p>
          <a:p>
            <a:pPr marL="457200" lvl="1" indent="0" algn="just">
              <a:buNone/>
            </a:pPr>
            <a:r>
              <a:rPr lang="en-US" i="1" dirty="0" err="1" smtClean="0"/>
              <a:t>andWordWrap</a:t>
            </a:r>
            <a:r>
              <a:rPr lang="en-US" i="1" dirty="0"/>
              <a:t>.</a:t>
            </a:r>
            <a:endParaRPr lang="tr-TR" sz="18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Default Toolbox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456570"/>
            <a:ext cx="8946541" cy="4195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 err="1">
                <a:solidFill>
                  <a:srgbClr val="FFC000"/>
                </a:solidFill>
              </a:rPr>
              <a:t>ComboBox</a:t>
            </a:r>
            <a:endParaRPr lang="en-US" sz="2200" b="1" dirty="0">
              <a:solidFill>
                <a:srgbClr val="FFC000"/>
              </a:solidFill>
            </a:endParaRPr>
          </a:p>
          <a:p>
            <a:pPr algn="just"/>
            <a:r>
              <a:rPr lang="en-US" sz="2200" i="1" dirty="0"/>
              <a:t>The </a:t>
            </a:r>
            <a:r>
              <a:rPr lang="en-US" sz="2200" i="1" dirty="0" err="1"/>
              <a:t>ComboBox</a:t>
            </a:r>
            <a:r>
              <a:rPr lang="en-US" sz="2200" i="1" dirty="0"/>
              <a:t> control is the familiar horizontal box in which a list of values appears </a:t>
            </a:r>
            <a:r>
              <a:rPr lang="en-US" sz="2200" i="1" dirty="0" smtClean="0"/>
              <a:t>when</a:t>
            </a:r>
            <a:r>
              <a:rPr lang="tr-TR" sz="2200" i="1" dirty="0" smtClean="0"/>
              <a:t> </a:t>
            </a:r>
            <a:r>
              <a:rPr lang="en-US" sz="2200" i="1" dirty="0" smtClean="0"/>
              <a:t>you </a:t>
            </a:r>
            <a:r>
              <a:rPr lang="en-US" sz="2200" i="1" dirty="0"/>
              <a:t>click the downward pointing arrow. </a:t>
            </a:r>
            <a:endParaRPr lang="tr-TR" sz="2200" i="1" dirty="0" smtClean="0"/>
          </a:p>
          <a:p>
            <a:pPr algn="just"/>
            <a:r>
              <a:rPr lang="en-US" sz="2200" i="1" dirty="0" smtClean="0"/>
              <a:t>It </a:t>
            </a:r>
            <a:r>
              <a:rPr lang="en-US" sz="2200" i="1" dirty="0"/>
              <a:t>shares the same properties we discussed for </a:t>
            </a:r>
            <a:r>
              <a:rPr lang="en-US" sz="2200" i="1" dirty="0" smtClean="0"/>
              <a:t>the</a:t>
            </a:r>
            <a:r>
              <a:rPr lang="tr-TR" sz="2200" i="1" dirty="0" smtClean="0"/>
              <a:t> </a:t>
            </a:r>
            <a:r>
              <a:rPr lang="en-US" sz="2200" i="1" dirty="0" smtClean="0"/>
              <a:t>text </a:t>
            </a:r>
            <a:r>
              <a:rPr lang="en-US" sz="2200" i="1" dirty="0"/>
              <a:t>box, apart from the password character. </a:t>
            </a:r>
            <a:endParaRPr lang="tr-TR" sz="2200" i="1" dirty="0" smtClean="0"/>
          </a:p>
          <a:p>
            <a:pPr algn="just"/>
            <a:r>
              <a:rPr lang="en-US" sz="2200" i="1" dirty="0" smtClean="0"/>
              <a:t>There </a:t>
            </a:r>
            <a:r>
              <a:rPr lang="en-US" sz="2200" i="1" dirty="0"/>
              <a:t>are also some new properties:</a:t>
            </a:r>
            <a:endParaRPr lang="tr-TR" sz="18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838" y="4325095"/>
            <a:ext cx="6937456" cy="249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Dialogs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UserForm</a:t>
            </a:r>
            <a:r>
              <a:rPr lang="tr-TR" sz="2400" dirty="0" smtClean="0"/>
              <a:t> a</a:t>
            </a:r>
            <a:r>
              <a:rPr lang="en-US" sz="2400" dirty="0" err="1" smtClean="0"/>
              <a:t>llows</a:t>
            </a:r>
            <a:r>
              <a:rPr lang="tr-TR" sz="2400" dirty="0" smtClean="0"/>
              <a:t> </a:t>
            </a:r>
            <a:r>
              <a:rPr lang="en-US" sz="2400" dirty="0" smtClean="0"/>
              <a:t>you </a:t>
            </a:r>
            <a:r>
              <a:rPr lang="en-US" sz="2400" dirty="0"/>
              <a:t>to design your own custom user interface, using standard windows controls, so that </a:t>
            </a:r>
            <a:r>
              <a:rPr lang="en-US" sz="2400" dirty="0" smtClean="0"/>
              <a:t>you</a:t>
            </a:r>
            <a:r>
              <a:rPr lang="tr-TR" sz="2400" dirty="0" smtClean="0"/>
              <a:t> </a:t>
            </a:r>
            <a:r>
              <a:rPr lang="en-US" sz="2400" dirty="0" smtClean="0"/>
              <a:t>end </a:t>
            </a:r>
            <a:r>
              <a:rPr lang="en-US" sz="2400" dirty="0"/>
              <a:t>up with a form that has the look and feel of a standard Windows form.</a:t>
            </a:r>
          </a:p>
          <a:p>
            <a:pPr algn="just"/>
            <a:r>
              <a:rPr lang="en-US" sz="2400" dirty="0"/>
              <a:t>To use a </a:t>
            </a:r>
            <a:r>
              <a:rPr lang="en-US" sz="2400" dirty="0" err="1"/>
              <a:t>UserForm</a:t>
            </a:r>
            <a:r>
              <a:rPr lang="en-US" sz="2400" dirty="0"/>
              <a:t>, you </a:t>
            </a:r>
            <a:r>
              <a:rPr lang="tr-TR" sz="2400" dirty="0" smtClean="0"/>
              <a:t>have to s</a:t>
            </a:r>
            <a:r>
              <a:rPr lang="en-US" sz="2400" dirty="0" smtClean="0"/>
              <a:t>elect </a:t>
            </a:r>
            <a:r>
              <a:rPr lang="en-US" sz="2400" b="1" dirty="0">
                <a:solidFill>
                  <a:srgbClr val="FFC000"/>
                </a:solidFill>
              </a:rPr>
              <a:t>Insert</a:t>
            </a:r>
            <a:r>
              <a:rPr lang="en-US" sz="2400" dirty="0"/>
              <a:t> </a:t>
            </a:r>
            <a:r>
              <a:rPr lang="tr-TR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UserForm</a:t>
            </a:r>
            <a:r>
              <a:rPr lang="tr-TR" sz="2400" b="1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from </a:t>
            </a:r>
            <a:r>
              <a:rPr lang="en-US" sz="2400" dirty="0"/>
              <a:t>the code window menu to insert a blank </a:t>
            </a:r>
            <a:r>
              <a:rPr lang="en-US" sz="2400" dirty="0" err="1"/>
              <a:t>UserForm</a:t>
            </a:r>
            <a:r>
              <a:rPr lang="en-US" sz="2400" dirty="0"/>
              <a:t> into your project.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942" y="4463595"/>
            <a:ext cx="3968268" cy="222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Default Toolbox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297544"/>
            <a:ext cx="8946541" cy="4195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 err="1">
                <a:solidFill>
                  <a:srgbClr val="FFC000"/>
                </a:solidFill>
              </a:rPr>
              <a:t>ListBox</a:t>
            </a:r>
            <a:endParaRPr lang="en-US" sz="2200" b="1" dirty="0">
              <a:solidFill>
                <a:srgbClr val="FFC000"/>
              </a:solidFill>
            </a:endParaRPr>
          </a:p>
          <a:p>
            <a:pPr algn="just"/>
            <a:r>
              <a:rPr lang="en-US" sz="2200" i="1" dirty="0"/>
              <a:t>The </a:t>
            </a:r>
            <a:r>
              <a:rPr lang="en-US" sz="2200" i="1" dirty="0" err="1"/>
              <a:t>ListBox</a:t>
            </a:r>
            <a:r>
              <a:rPr lang="en-US" sz="2200" i="1" dirty="0"/>
              <a:t> control shows a permanently displayed list of optional values. </a:t>
            </a:r>
            <a:endParaRPr lang="tr-TR" sz="2200" i="1" dirty="0" smtClean="0"/>
          </a:p>
          <a:p>
            <a:pPr algn="just"/>
            <a:r>
              <a:rPr lang="en-US" sz="2200" i="1" dirty="0" smtClean="0"/>
              <a:t>It </a:t>
            </a:r>
            <a:r>
              <a:rPr lang="en-US" sz="2200" i="1" dirty="0"/>
              <a:t>has </a:t>
            </a:r>
            <a:r>
              <a:rPr lang="en-US" sz="2200" i="1" dirty="0" smtClean="0"/>
              <a:t>similar</a:t>
            </a:r>
            <a:r>
              <a:rPr lang="tr-TR" sz="2200" i="1" dirty="0" smtClean="0"/>
              <a:t> </a:t>
            </a:r>
            <a:r>
              <a:rPr lang="en-US" sz="2200" i="1" dirty="0" smtClean="0"/>
              <a:t>properties </a:t>
            </a:r>
            <a:r>
              <a:rPr lang="en-US" sz="2200" i="1" dirty="0"/>
              <a:t>as the combo box but there is an extra </a:t>
            </a:r>
            <a:r>
              <a:rPr lang="en-US" sz="2200" i="1" dirty="0" err="1"/>
              <a:t>MultiSelect</a:t>
            </a:r>
            <a:r>
              <a:rPr lang="en-US" sz="2200" i="1" dirty="0"/>
              <a:t> property:</a:t>
            </a:r>
            <a:endParaRPr lang="tr-TR" sz="18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15852" y="3395283"/>
            <a:ext cx="6502765" cy="3164544"/>
            <a:chOff x="1515852" y="3395283"/>
            <a:chExt cx="6502765" cy="31645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5852" y="3395283"/>
              <a:ext cx="6479497" cy="152127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5852" y="4917143"/>
              <a:ext cx="6502765" cy="1642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76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Default Toolbox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 err="1">
                <a:solidFill>
                  <a:srgbClr val="FFC000"/>
                </a:solidFill>
              </a:rPr>
              <a:t>CheckBox</a:t>
            </a:r>
            <a:endParaRPr lang="en-US" sz="2200" b="1" dirty="0">
              <a:solidFill>
                <a:srgbClr val="FFC000"/>
              </a:solidFill>
            </a:endParaRPr>
          </a:p>
          <a:p>
            <a:pPr algn="just"/>
            <a:r>
              <a:rPr lang="en-US" sz="2200" i="1" dirty="0"/>
              <a:t>The </a:t>
            </a:r>
            <a:r>
              <a:rPr lang="en-US" sz="2200" i="1" dirty="0" err="1"/>
              <a:t>CheckBox</a:t>
            </a:r>
            <a:r>
              <a:rPr lang="en-US" sz="2200" i="1" dirty="0"/>
              <a:t> control allows the user to check or uncheck a check box. </a:t>
            </a:r>
            <a:endParaRPr lang="tr-TR" sz="2200" i="1" dirty="0" smtClean="0"/>
          </a:p>
          <a:p>
            <a:pPr algn="just"/>
            <a:r>
              <a:rPr lang="en-US" sz="2200" i="1" dirty="0" smtClean="0"/>
              <a:t>The </a:t>
            </a:r>
            <a:r>
              <a:rPr lang="en-US" sz="2200" i="1" dirty="0"/>
              <a:t>text can be </a:t>
            </a:r>
            <a:r>
              <a:rPr lang="en-US" sz="2200" i="1" dirty="0" smtClean="0"/>
              <a:t>set</a:t>
            </a:r>
            <a:r>
              <a:rPr lang="tr-TR" sz="2200" i="1" dirty="0" smtClean="0"/>
              <a:t> </a:t>
            </a:r>
            <a:r>
              <a:rPr lang="en-US" sz="2200" i="1" dirty="0" smtClean="0"/>
              <a:t>by </a:t>
            </a:r>
            <a:r>
              <a:rPr lang="en-US" sz="2200" i="1" dirty="0"/>
              <a:t>double-clicking the control or by setting the Caption property. </a:t>
            </a:r>
            <a:endParaRPr lang="tr-TR" sz="2200" i="1" dirty="0" smtClean="0"/>
          </a:p>
          <a:p>
            <a:pPr algn="just"/>
            <a:r>
              <a:rPr lang="en-US" sz="2200" i="1" dirty="0" smtClean="0"/>
              <a:t>It </a:t>
            </a:r>
            <a:r>
              <a:rPr lang="en-US" sz="2200" i="1" dirty="0"/>
              <a:t>can be linked to a cell </a:t>
            </a:r>
            <a:r>
              <a:rPr lang="en-US" sz="2200" i="1" dirty="0" smtClean="0"/>
              <a:t>by</a:t>
            </a:r>
            <a:r>
              <a:rPr lang="tr-TR" sz="2200" i="1" dirty="0" smtClean="0"/>
              <a:t> </a:t>
            </a:r>
            <a:r>
              <a:rPr lang="en-US" sz="2200" i="1" dirty="0" smtClean="0"/>
              <a:t>setting </a:t>
            </a:r>
            <a:r>
              <a:rPr lang="en-US" sz="2200" i="1" dirty="0"/>
              <a:t>the </a:t>
            </a:r>
            <a:r>
              <a:rPr lang="en-US" sz="2200" i="1" dirty="0" err="1"/>
              <a:t>ControlSource</a:t>
            </a:r>
            <a:r>
              <a:rPr lang="en-US" sz="2200" i="1" dirty="0"/>
              <a:t> property to point to a cell such as sheet1!a1. </a:t>
            </a:r>
            <a:endParaRPr lang="tr-TR" sz="2200" i="1" dirty="0" smtClean="0"/>
          </a:p>
          <a:p>
            <a:pPr algn="just"/>
            <a:r>
              <a:rPr lang="en-US" sz="2200" i="1" dirty="0" smtClean="0"/>
              <a:t>If </a:t>
            </a:r>
            <a:r>
              <a:rPr lang="en-US" sz="2200" i="1" dirty="0"/>
              <a:t>the cell contains </a:t>
            </a:r>
            <a:r>
              <a:rPr lang="en-US" sz="2200" i="1" dirty="0" smtClean="0"/>
              <a:t>no</a:t>
            </a:r>
            <a:r>
              <a:rPr lang="tr-TR" sz="2200" i="1" dirty="0" smtClean="0"/>
              <a:t> </a:t>
            </a:r>
            <a:r>
              <a:rPr lang="en-US" sz="2200" i="1" dirty="0" smtClean="0"/>
              <a:t>value</a:t>
            </a:r>
            <a:r>
              <a:rPr lang="en-US" sz="2200" i="1" dirty="0"/>
              <a:t>, the check box will contain a check and therefore a True value by default. </a:t>
            </a:r>
            <a:endParaRPr lang="tr-TR" sz="2200" i="1" dirty="0" smtClean="0"/>
          </a:p>
          <a:p>
            <a:pPr algn="just"/>
            <a:r>
              <a:rPr lang="en-US" sz="2200" i="1" dirty="0" smtClean="0"/>
              <a:t>Note </a:t>
            </a:r>
            <a:r>
              <a:rPr lang="en-US" sz="2200" i="1" dirty="0"/>
              <a:t>that </a:t>
            </a:r>
            <a:r>
              <a:rPr lang="en-US" sz="2200" i="1" dirty="0" smtClean="0"/>
              <a:t>the</a:t>
            </a:r>
            <a:r>
              <a:rPr lang="tr-TR" sz="2200" i="1" dirty="0" smtClean="0"/>
              <a:t> </a:t>
            </a:r>
            <a:r>
              <a:rPr lang="en-US" sz="2200" i="1" dirty="0" smtClean="0"/>
              <a:t>control </a:t>
            </a:r>
            <a:r>
              <a:rPr lang="en-US" sz="2200" i="1" dirty="0"/>
              <a:t>source cell will display the value True or False to reflect the state of the check box.</a:t>
            </a:r>
            <a:endParaRPr lang="tr-TR" sz="18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Default Toolbox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 err="1">
                <a:solidFill>
                  <a:srgbClr val="FFC000"/>
                </a:solidFill>
              </a:rPr>
              <a:t>OptionButton</a:t>
            </a:r>
            <a:endParaRPr lang="en-US" sz="2200" b="1" dirty="0">
              <a:solidFill>
                <a:srgbClr val="FFC000"/>
              </a:solidFill>
            </a:endParaRPr>
          </a:p>
          <a:p>
            <a:pPr algn="just"/>
            <a:r>
              <a:rPr lang="en-US" sz="2200" i="1" dirty="0"/>
              <a:t>Option buttons are sometimes known as radio </a:t>
            </a:r>
            <a:r>
              <a:rPr lang="en-US" sz="2200" i="1" dirty="0" smtClean="0"/>
              <a:t>buttons. </a:t>
            </a:r>
            <a:endParaRPr lang="tr-TR" sz="2200" i="1" dirty="0" smtClean="0"/>
          </a:p>
          <a:p>
            <a:pPr algn="just"/>
            <a:r>
              <a:rPr lang="en-US" sz="2200" i="1" dirty="0" smtClean="0"/>
              <a:t>You </a:t>
            </a:r>
            <a:r>
              <a:rPr lang="en-US" sz="2200" i="1" dirty="0"/>
              <a:t>need to have at least two of </a:t>
            </a:r>
            <a:r>
              <a:rPr lang="en-US" sz="2200" i="1" dirty="0" smtClean="0"/>
              <a:t>these</a:t>
            </a:r>
            <a:r>
              <a:rPr lang="tr-TR" sz="2200" i="1" dirty="0" smtClean="0"/>
              <a:t> </a:t>
            </a:r>
            <a:r>
              <a:rPr lang="en-US" sz="2200" i="1" dirty="0" smtClean="0"/>
              <a:t>on </a:t>
            </a:r>
            <a:r>
              <a:rPr lang="en-US" sz="2200" i="1" dirty="0"/>
              <a:t>your form for them to work properly because as you switch one on, the others </a:t>
            </a:r>
            <a:r>
              <a:rPr lang="en-US" sz="2200" i="1" dirty="0" smtClean="0"/>
              <a:t>are</a:t>
            </a:r>
            <a:r>
              <a:rPr lang="tr-TR" sz="2200" i="1" dirty="0" smtClean="0"/>
              <a:t> </a:t>
            </a:r>
            <a:r>
              <a:rPr lang="en-US" sz="2200" i="1" dirty="0" smtClean="0"/>
              <a:t>automatically </a:t>
            </a:r>
            <a:r>
              <a:rPr lang="en-US" sz="2200" i="1" dirty="0"/>
              <a:t>turned off. </a:t>
            </a:r>
            <a:endParaRPr lang="tr-TR" sz="2200" i="1" dirty="0" smtClean="0"/>
          </a:p>
          <a:p>
            <a:pPr algn="just"/>
            <a:r>
              <a:rPr lang="en-US" sz="2200" i="1" dirty="0" smtClean="0"/>
              <a:t>If </a:t>
            </a:r>
            <a:r>
              <a:rPr lang="en-US" sz="2200" i="1" dirty="0"/>
              <a:t>you have only one, you can never turn it off (although you </a:t>
            </a:r>
            <a:r>
              <a:rPr lang="en-US" sz="2200" i="1" dirty="0" smtClean="0"/>
              <a:t>could</a:t>
            </a:r>
            <a:r>
              <a:rPr lang="tr-TR" sz="2200" i="1" dirty="0" smtClean="0"/>
              <a:t> </a:t>
            </a:r>
            <a:r>
              <a:rPr lang="en-US" sz="2200" i="1" dirty="0" smtClean="0"/>
              <a:t>turn </a:t>
            </a:r>
            <a:r>
              <a:rPr lang="en-US" sz="2200" i="1" dirty="0"/>
              <a:t>it off using VBA code)!</a:t>
            </a:r>
          </a:p>
          <a:p>
            <a:pPr algn="just"/>
            <a:r>
              <a:rPr lang="en-US" sz="2200" i="1" dirty="0"/>
              <a:t>Option buttons can be linked to a cell using the </a:t>
            </a:r>
            <a:r>
              <a:rPr lang="en-US" sz="2200" i="1" dirty="0" err="1"/>
              <a:t>ControlSource</a:t>
            </a:r>
            <a:r>
              <a:rPr lang="en-US" sz="2200" i="1" dirty="0"/>
              <a:t> property, such </a:t>
            </a:r>
            <a:r>
              <a:rPr lang="en-US" sz="2200" i="1" dirty="0" smtClean="0"/>
              <a:t>as</a:t>
            </a:r>
            <a:r>
              <a:rPr lang="tr-TR" sz="2200" i="1" dirty="0" smtClean="0"/>
              <a:t> </a:t>
            </a:r>
            <a:r>
              <a:rPr lang="en-US" sz="2200" i="1" dirty="0" smtClean="0"/>
              <a:t>sheet1!c1</a:t>
            </a:r>
            <a:r>
              <a:rPr lang="en-US" sz="2200" i="1" dirty="0"/>
              <a:t>. </a:t>
            </a:r>
            <a:endParaRPr lang="tr-TR" sz="2200" i="1" dirty="0" smtClean="0"/>
          </a:p>
          <a:p>
            <a:pPr algn="just"/>
            <a:r>
              <a:rPr lang="en-US" sz="2200" i="1" dirty="0" smtClean="0"/>
              <a:t>The </a:t>
            </a:r>
            <a:r>
              <a:rPr lang="en-US" sz="2200" i="1" dirty="0"/>
              <a:t>cell holds a True or False value dependent on whether the option button </a:t>
            </a:r>
            <a:r>
              <a:rPr lang="en-US" sz="2200" i="1" dirty="0" smtClean="0"/>
              <a:t>has</a:t>
            </a:r>
            <a:r>
              <a:rPr lang="tr-TR" sz="2200" i="1" dirty="0" smtClean="0"/>
              <a:t> </a:t>
            </a:r>
            <a:r>
              <a:rPr lang="en-US" sz="2200" i="1" dirty="0" smtClean="0"/>
              <a:t>been </a:t>
            </a:r>
            <a:r>
              <a:rPr lang="en-US" sz="2200" i="1" dirty="0"/>
              <a:t>clicked.</a:t>
            </a:r>
            <a:endParaRPr lang="tr-TR" sz="18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Default Toolbox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 err="1">
                <a:solidFill>
                  <a:srgbClr val="FFC000"/>
                </a:solidFill>
              </a:rPr>
              <a:t>ToggleButton</a:t>
            </a:r>
            <a:endParaRPr lang="en-US" sz="2200" b="1" dirty="0">
              <a:solidFill>
                <a:srgbClr val="FFC000"/>
              </a:solidFill>
            </a:endParaRPr>
          </a:p>
          <a:p>
            <a:pPr algn="just"/>
            <a:r>
              <a:rPr lang="en-US" sz="2200" i="1" dirty="0"/>
              <a:t>A toggle button changes from raised to sunken and back each time it is clicked. </a:t>
            </a:r>
            <a:endParaRPr lang="tr-TR" sz="2200" i="1" dirty="0" smtClean="0"/>
          </a:p>
          <a:p>
            <a:pPr algn="just"/>
            <a:r>
              <a:rPr lang="en-US" sz="2200" i="1" dirty="0" smtClean="0"/>
              <a:t>Its operation</a:t>
            </a:r>
            <a:r>
              <a:rPr lang="tr-TR" sz="2200" i="1" dirty="0" smtClean="0"/>
              <a:t> </a:t>
            </a:r>
            <a:r>
              <a:rPr lang="en-US" sz="2200" i="1" dirty="0" smtClean="0"/>
              <a:t>is </a:t>
            </a:r>
            <a:r>
              <a:rPr lang="en-US" sz="2200" i="1" dirty="0"/>
              <a:t>similar to a check box: you change the caption on it by setting the Caption property in </a:t>
            </a:r>
            <a:r>
              <a:rPr lang="en-US" sz="2200" i="1" dirty="0" smtClean="0"/>
              <a:t>the</a:t>
            </a:r>
            <a:r>
              <a:rPr lang="tr-TR" sz="2200" i="1" dirty="0" smtClean="0"/>
              <a:t> </a:t>
            </a:r>
            <a:r>
              <a:rPr lang="en-US" sz="2200" i="1" dirty="0" smtClean="0"/>
              <a:t>properties </a:t>
            </a:r>
            <a:r>
              <a:rPr lang="en-US" sz="2200" i="1" dirty="0"/>
              <a:t>box. It can be linked to a cell by setting the </a:t>
            </a:r>
            <a:r>
              <a:rPr lang="en-US" sz="2200" i="1" dirty="0" err="1"/>
              <a:t>ControlSource</a:t>
            </a:r>
            <a:r>
              <a:rPr lang="en-US" sz="2200" i="1" dirty="0"/>
              <a:t> property, such </a:t>
            </a:r>
            <a:r>
              <a:rPr lang="en-US" sz="2200" i="1" dirty="0" smtClean="0"/>
              <a:t>as</a:t>
            </a:r>
            <a:r>
              <a:rPr lang="tr-TR" sz="2200" i="1" dirty="0" smtClean="0"/>
              <a:t> </a:t>
            </a:r>
            <a:r>
              <a:rPr lang="en-US" sz="2200" i="1" dirty="0" smtClean="0"/>
              <a:t>sheet1!d1</a:t>
            </a:r>
            <a:r>
              <a:rPr lang="en-US" sz="2200" i="1" dirty="0"/>
              <a:t>.</a:t>
            </a:r>
            <a:endParaRPr lang="tr-TR" sz="18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Default Toolbox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FFC000"/>
                </a:solidFill>
              </a:rPr>
              <a:t>Frame</a:t>
            </a:r>
          </a:p>
          <a:p>
            <a:pPr algn="just"/>
            <a:r>
              <a:rPr lang="en-US" sz="2400" i="1" dirty="0"/>
              <a:t>Frames allow you to put a frame around a set of related controls to describe what they do.</a:t>
            </a:r>
          </a:p>
          <a:p>
            <a:pPr algn="just"/>
            <a:r>
              <a:rPr lang="en-US" sz="2400" i="1" dirty="0"/>
              <a:t>You can only set the caption of the frame by setting the Caption property—you </a:t>
            </a:r>
            <a:r>
              <a:rPr lang="en-US" sz="2400" i="1" dirty="0" smtClean="0"/>
              <a:t>cannot</a:t>
            </a:r>
            <a:r>
              <a:rPr lang="tr-TR" sz="2400" i="1" dirty="0" smtClean="0"/>
              <a:t> </a:t>
            </a:r>
            <a:r>
              <a:rPr lang="en-US" sz="2400" i="1" dirty="0" smtClean="0"/>
              <a:t>double-click </a:t>
            </a:r>
            <a:r>
              <a:rPr lang="en-US" sz="2400" i="1" dirty="0"/>
              <a:t>it as with the check box and the option button. </a:t>
            </a:r>
            <a:endParaRPr lang="tr-TR" sz="2400" i="1" dirty="0" smtClean="0"/>
          </a:p>
          <a:p>
            <a:pPr algn="just"/>
            <a:r>
              <a:rPr lang="en-US" sz="2400" i="1" dirty="0" smtClean="0"/>
              <a:t>One </a:t>
            </a:r>
            <a:r>
              <a:rPr lang="en-US" sz="2400" i="1" dirty="0"/>
              <a:t>of the problems with </a:t>
            </a:r>
            <a:r>
              <a:rPr lang="en-US" sz="2400" i="1" dirty="0" smtClean="0"/>
              <a:t>a</a:t>
            </a:r>
            <a:r>
              <a:rPr lang="tr-TR" sz="2400" i="1" dirty="0" smtClean="0"/>
              <a:t> </a:t>
            </a:r>
            <a:r>
              <a:rPr lang="en-US" sz="2400" i="1" dirty="0" smtClean="0"/>
              <a:t>Frame </a:t>
            </a:r>
            <a:r>
              <a:rPr lang="en-US" sz="2400" i="1" dirty="0"/>
              <a:t>control is that it overlays previous controls, even at </a:t>
            </a:r>
            <a:r>
              <a:rPr lang="en-US" sz="2400" i="1" dirty="0" smtClean="0"/>
              <a:t>runtime</a:t>
            </a:r>
            <a:endParaRPr lang="tr-TR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Default Toolbox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>
                <a:solidFill>
                  <a:srgbClr val="FFC000"/>
                </a:solidFill>
              </a:rPr>
              <a:t>Frame</a:t>
            </a:r>
          </a:p>
          <a:p>
            <a:pPr algn="just"/>
            <a:r>
              <a:rPr lang="en-US" sz="2400" i="1" dirty="0" smtClean="0"/>
              <a:t>When </a:t>
            </a:r>
            <a:r>
              <a:rPr lang="en-US" sz="2400" i="1" dirty="0"/>
              <a:t>using a </a:t>
            </a:r>
            <a:r>
              <a:rPr lang="en-US" sz="2400" i="1" dirty="0" smtClean="0"/>
              <a:t>Frame</a:t>
            </a:r>
            <a:r>
              <a:rPr lang="tr-TR" sz="2400" i="1" dirty="0" smtClean="0"/>
              <a:t> </a:t>
            </a:r>
            <a:r>
              <a:rPr lang="en-US" sz="2400" i="1" dirty="0" smtClean="0"/>
              <a:t>control</a:t>
            </a:r>
            <a:r>
              <a:rPr lang="en-US" sz="2400" i="1" dirty="0"/>
              <a:t>, you should define the Frame control first and then make the other controls sit </a:t>
            </a:r>
            <a:r>
              <a:rPr lang="en-US" sz="2400" i="1" dirty="0" smtClean="0"/>
              <a:t>inside</a:t>
            </a:r>
            <a:r>
              <a:rPr lang="tr-TR" sz="2400" i="1" dirty="0" smtClean="0"/>
              <a:t> </a:t>
            </a:r>
            <a:r>
              <a:rPr lang="en-US" sz="2400" i="1" dirty="0" smtClean="0"/>
              <a:t>the </a:t>
            </a:r>
            <a:r>
              <a:rPr lang="en-US" sz="2400" i="1" dirty="0"/>
              <a:t>frame on top of it. </a:t>
            </a:r>
            <a:endParaRPr lang="tr-TR" sz="2400" i="1" dirty="0" smtClean="0"/>
          </a:p>
          <a:p>
            <a:pPr algn="just"/>
            <a:r>
              <a:rPr lang="en-US" sz="2400" i="1" dirty="0" smtClean="0"/>
              <a:t>If </a:t>
            </a:r>
            <a:r>
              <a:rPr lang="en-US" sz="2400" i="1" dirty="0"/>
              <a:t>you do it the other way around, the controls will not be visible.</a:t>
            </a:r>
            <a:endParaRPr lang="tr-TR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6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Default Toolbox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 err="1">
                <a:solidFill>
                  <a:srgbClr val="FFC000"/>
                </a:solidFill>
              </a:rPr>
              <a:t>CommandButton</a:t>
            </a:r>
            <a:endParaRPr lang="en-US" sz="2400" b="1" dirty="0">
              <a:solidFill>
                <a:srgbClr val="FFC000"/>
              </a:solidFill>
            </a:endParaRPr>
          </a:p>
          <a:p>
            <a:pPr algn="just"/>
            <a:r>
              <a:rPr lang="en-US" sz="2400" i="1" dirty="0"/>
              <a:t>The </a:t>
            </a:r>
            <a:r>
              <a:rPr lang="en-US" sz="2400" i="1" dirty="0" err="1"/>
              <a:t>CommandButton</a:t>
            </a:r>
            <a:r>
              <a:rPr lang="en-US" sz="2400" i="1" dirty="0"/>
              <a:t> control is a powerful control that frequently is used on forms. </a:t>
            </a:r>
            <a:endParaRPr lang="tr-TR" sz="2400" i="1" dirty="0" smtClean="0"/>
          </a:p>
          <a:p>
            <a:pPr algn="just"/>
            <a:r>
              <a:rPr lang="en-US" sz="2400" i="1" dirty="0" smtClean="0"/>
              <a:t>You can</a:t>
            </a:r>
            <a:r>
              <a:rPr lang="tr-TR" sz="2400" i="1" dirty="0" smtClean="0"/>
              <a:t> </a:t>
            </a:r>
            <a:r>
              <a:rPr lang="en-US" sz="2400" i="1" dirty="0" smtClean="0"/>
              <a:t>alter </a:t>
            </a:r>
            <a:r>
              <a:rPr lang="en-US" sz="2400" i="1" dirty="0"/>
              <a:t>a command button’s caption by double-clicking it or by setting the Caption property.</a:t>
            </a:r>
          </a:p>
          <a:p>
            <a:pPr algn="just"/>
            <a:r>
              <a:rPr lang="en-US" sz="2400" i="1" dirty="0"/>
              <a:t>You can also make a button the default button on the form by setting the Default property </a:t>
            </a:r>
            <a:r>
              <a:rPr lang="en-US" sz="2400" i="1" dirty="0" smtClean="0"/>
              <a:t>to</a:t>
            </a:r>
            <a:r>
              <a:rPr lang="tr-TR" sz="2400" i="1" dirty="0" smtClean="0"/>
              <a:t> </a:t>
            </a:r>
            <a:r>
              <a:rPr lang="en-US" sz="2400" i="1" dirty="0" smtClean="0"/>
              <a:t>True</a:t>
            </a:r>
            <a:r>
              <a:rPr lang="en-US" sz="2400" i="1" dirty="0"/>
              <a:t>. </a:t>
            </a:r>
            <a:endParaRPr lang="tr-TR" sz="2400" i="1" dirty="0" smtClean="0"/>
          </a:p>
          <a:p>
            <a:pPr algn="just"/>
            <a:r>
              <a:rPr lang="en-US" sz="2400" i="1" dirty="0" smtClean="0"/>
              <a:t>This </a:t>
            </a:r>
            <a:r>
              <a:rPr lang="en-US" sz="2400" i="1" dirty="0"/>
              <a:t>means that when the form is loaded, this button has the focus—if the user </a:t>
            </a:r>
            <a:r>
              <a:rPr lang="en-US" sz="2400" i="1" dirty="0" smtClean="0"/>
              <a:t>presses</a:t>
            </a:r>
            <a:r>
              <a:rPr lang="tr-TR" sz="2400" i="1" dirty="0" smtClean="0"/>
              <a:t> </a:t>
            </a:r>
            <a:r>
              <a:rPr lang="en-US" sz="2400" i="1" dirty="0" smtClean="0"/>
              <a:t>ENTER</a:t>
            </a:r>
            <a:r>
              <a:rPr lang="en-US" sz="2400" i="1" dirty="0"/>
              <a:t>, then the code for that button will run.</a:t>
            </a:r>
            <a:endParaRPr lang="tr-TR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0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Default Toolbox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 err="1">
                <a:solidFill>
                  <a:srgbClr val="FFC000"/>
                </a:solidFill>
              </a:rPr>
              <a:t>TabStrip</a:t>
            </a:r>
            <a:endParaRPr lang="en-US" sz="2400" b="1" dirty="0">
              <a:solidFill>
                <a:srgbClr val="FFC000"/>
              </a:solidFill>
            </a:endParaRPr>
          </a:p>
          <a:p>
            <a:pPr algn="just"/>
            <a:r>
              <a:rPr lang="en-US" sz="2400" i="1" dirty="0"/>
              <a:t>The </a:t>
            </a:r>
            <a:r>
              <a:rPr lang="en-US" sz="2400" i="1" dirty="0" err="1"/>
              <a:t>TabStrip</a:t>
            </a:r>
            <a:r>
              <a:rPr lang="en-US" sz="2400" i="1" dirty="0"/>
              <a:t> control allows you to put a tab strip onto your form. </a:t>
            </a:r>
            <a:endParaRPr lang="tr-TR" sz="2400" i="1" dirty="0" smtClean="0"/>
          </a:p>
          <a:p>
            <a:pPr algn="just"/>
            <a:r>
              <a:rPr lang="en-US" sz="2400" i="1" dirty="0" smtClean="0"/>
              <a:t>You </a:t>
            </a:r>
            <a:r>
              <a:rPr lang="en-US" sz="2400" i="1" dirty="0"/>
              <a:t>can use a </a:t>
            </a:r>
            <a:r>
              <a:rPr lang="en-US" sz="2400" i="1" dirty="0" err="1" smtClean="0"/>
              <a:t>TabStrip</a:t>
            </a:r>
            <a:r>
              <a:rPr lang="tr-TR" sz="2400" i="1" dirty="0" smtClean="0"/>
              <a:t> </a:t>
            </a:r>
            <a:r>
              <a:rPr lang="en-US" sz="2400" i="1" dirty="0" smtClean="0"/>
              <a:t>control </a:t>
            </a:r>
            <a:r>
              <a:rPr lang="en-US" sz="2400" i="1" dirty="0"/>
              <a:t>to view different sets of information for related controls. The client region of a</a:t>
            </a:r>
          </a:p>
          <a:p>
            <a:pPr algn="just"/>
            <a:r>
              <a:rPr lang="en-US" sz="2400" i="1" dirty="0" err="1"/>
              <a:t>TabStrip</a:t>
            </a:r>
            <a:r>
              <a:rPr lang="en-US" sz="2400" i="1" dirty="0"/>
              <a:t> control is not a separate form. </a:t>
            </a:r>
            <a:endParaRPr lang="tr-TR" sz="2400" i="1" dirty="0" smtClean="0"/>
          </a:p>
          <a:p>
            <a:pPr algn="just"/>
            <a:r>
              <a:rPr lang="en-US" sz="2400" i="1" dirty="0" smtClean="0"/>
              <a:t>Instead</a:t>
            </a:r>
            <a:r>
              <a:rPr lang="en-US" sz="2400" i="1" dirty="0"/>
              <a:t>, the region is a portion of the form </a:t>
            </a:r>
            <a:r>
              <a:rPr lang="en-US" sz="2400" i="1" dirty="0" smtClean="0"/>
              <a:t>that</a:t>
            </a:r>
            <a:r>
              <a:rPr lang="tr-TR" sz="2400" i="1" dirty="0" smtClean="0"/>
              <a:t> </a:t>
            </a:r>
            <a:r>
              <a:rPr lang="en-US" sz="2400" i="1" dirty="0" smtClean="0"/>
              <a:t>contains </a:t>
            </a:r>
            <a:r>
              <a:rPr lang="en-US" sz="2400" i="1" dirty="0"/>
              <a:t>the </a:t>
            </a:r>
            <a:r>
              <a:rPr lang="en-US" sz="2400" i="1" dirty="0" err="1"/>
              <a:t>TabStrip</a:t>
            </a:r>
            <a:r>
              <a:rPr lang="en-US" sz="2400" i="1" dirty="0"/>
              <a:t> control</a:t>
            </a:r>
            <a:r>
              <a:rPr lang="en-US" sz="2400" i="1" dirty="0" smtClean="0"/>
              <a:t>.</a:t>
            </a:r>
            <a:endParaRPr lang="tr-TR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Default Toolbox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 err="1">
                <a:solidFill>
                  <a:srgbClr val="FFC000"/>
                </a:solidFill>
              </a:rPr>
              <a:t>TabStrip</a:t>
            </a:r>
            <a:endParaRPr lang="en-US" sz="2400" b="1" dirty="0">
              <a:solidFill>
                <a:srgbClr val="FFC000"/>
              </a:solidFill>
            </a:endParaRPr>
          </a:p>
          <a:p>
            <a:pPr algn="just"/>
            <a:r>
              <a:rPr lang="en-US" i="1" dirty="0" smtClean="0"/>
              <a:t>You </a:t>
            </a:r>
            <a:r>
              <a:rPr lang="en-US" i="1" dirty="0"/>
              <a:t>can select the tabs at design time by clicking the tab while holding down SHIFT. </a:t>
            </a:r>
            <a:endParaRPr lang="tr-TR" i="1" dirty="0" smtClean="0"/>
          </a:p>
          <a:p>
            <a:pPr algn="just"/>
            <a:r>
              <a:rPr lang="en-US" i="1" dirty="0" smtClean="0"/>
              <a:t>You</a:t>
            </a:r>
            <a:r>
              <a:rPr lang="tr-TR" i="1" dirty="0" smtClean="0"/>
              <a:t> </a:t>
            </a:r>
            <a:r>
              <a:rPr lang="en-US" i="1" dirty="0" smtClean="0"/>
              <a:t>can </a:t>
            </a:r>
            <a:r>
              <a:rPr lang="en-US" i="1" dirty="0"/>
              <a:t>add pages, rename pages, and delete pages by right-clicking a tab. </a:t>
            </a:r>
            <a:endParaRPr lang="tr-TR" i="1" dirty="0" smtClean="0"/>
          </a:p>
          <a:p>
            <a:pPr algn="just"/>
            <a:r>
              <a:rPr lang="en-US" i="1" dirty="0" smtClean="0"/>
              <a:t>You </a:t>
            </a:r>
            <a:r>
              <a:rPr lang="en-US" i="1" dirty="0"/>
              <a:t>need to use </a:t>
            </a:r>
            <a:r>
              <a:rPr lang="en-US" i="1" dirty="0" smtClean="0"/>
              <a:t>code</a:t>
            </a:r>
            <a:r>
              <a:rPr lang="tr-TR" i="1" dirty="0" smtClean="0"/>
              <a:t> </a:t>
            </a:r>
            <a:r>
              <a:rPr lang="en-US" i="1" dirty="0" smtClean="0"/>
              <a:t>to </a:t>
            </a:r>
            <a:r>
              <a:rPr lang="en-US" i="1" dirty="0"/>
              <a:t>interpret the user’s actions on the tab strip. </a:t>
            </a:r>
            <a:endParaRPr lang="tr-TR" i="1" dirty="0" smtClean="0"/>
          </a:p>
          <a:p>
            <a:pPr algn="just"/>
            <a:r>
              <a:rPr lang="en-US" i="1" dirty="0" smtClean="0"/>
              <a:t>Double-click </a:t>
            </a:r>
            <a:r>
              <a:rPr lang="en-US" i="1" dirty="0"/>
              <a:t>the form to view the module </a:t>
            </a:r>
            <a:r>
              <a:rPr lang="en-US" i="1" dirty="0" smtClean="0"/>
              <a:t>and</a:t>
            </a:r>
            <a:r>
              <a:rPr lang="tr-TR" i="1" dirty="0" smtClean="0"/>
              <a:t> </a:t>
            </a:r>
            <a:r>
              <a:rPr lang="en-US" i="1" dirty="0" smtClean="0"/>
              <a:t>select </a:t>
            </a:r>
            <a:r>
              <a:rPr lang="en-US" i="1" dirty="0" err="1"/>
              <a:t>TabStrip</a:t>
            </a:r>
            <a:r>
              <a:rPr lang="en-US" i="1" dirty="0"/>
              <a:t> from the top-left drop-down. </a:t>
            </a:r>
            <a:endParaRPr lang="tr-TR" i="1" dirty="0" smtClean="0"/>
          </a:p>
          <a:p>
            <a:pPr algn="just"/>
            <a:r>
              <a:rPr lang="en-US" i="1" dirty="0" smtClean="0"/>
              <a:t>Select </a:t>
            </a:r>
            <a:r>
              <a:rPr lang="en-US" i="1" dirty="0"/>
              <a:t>the Change event from the </a:t>
            </a:r>
            <a:r>
              <a:rPr lang="en-US" i="1" dirty="0" smtClean="0"/>
              <a:t>top-right</a:t>
            </a:r>
            <a:r>
              <a:rPr lang="tr-TR" i="1" dirty="0" smtClean="0"/>
              <a:t> </a:t>
            </a:r>
            <a:r>
              <a:rPr lang="en-US" i="1" dirty="0" smtClean="0"/>
              <a:t>drop-down </a:t>
            </a:r>
            <a:r>
              <a:rPr lang="en-US" i="1" dirty="0"/>
              <a:t>and enter </a:t>
            </a:r>
            <a:r>
              <a:rPr lang="tr-TR" i="1" dirty="0" smtClean="0"/>
              <a:t> any </a:t>
            </a:r>
            <a:r>
              <a:rPr lang="en-US" i="1" dirty="0" smtClean="0"/>
              <a:t>code</a:t>
            </a:r>
            <a:r>
              <a:rPr lang="tr-TR" i="1" dirty="0" smtClean="0"/>
              <a:t> as a respond to that action.</a:t>
            </a:r>
          </a:p>
          <a:p>
            <a:pPr algn="just"/>
            <a:r>
              <a:rPr lang="en-US" sz="1800" i="1" dirty="0"/>
              <a:t>Each time you click a tab, </a:t>
            </a:r>
            <a:r>
              <a:rPr lang="tr-TR" sz="1800" i="1" dirty="0" smtClean="0"/>
              <a:t>your code will be executed.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Default Toolbox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 err="1">
                <a:solidFill>
                  <a:srgbClr val="FFC000"/>
                </a:solidFill>
              </a:rPr>
              <a:t>MultiPage</a:t>
            </a:r>
            <a:endParaRPr lang="en-US" sz="2400" b="1" dirty="0">
              <a:solidFill>
                <a:srgbClr val="FFC000"/>
              </a:solidFill>
            </a:endParaRPr>
          </a:p>
          <a:p>
            <a:pPr algn="just"/>
            <a:r>
              <a:rPr lang="en-US" sz="2400" i="1" dirty="0"/>
              <a:t>The </a:t>
            </a:r>
            <a:r>
              <a:rPr lang="en-US" sz="2400" i="1" dirty="0" err="1"/>
              <a:t>TabStrip</a:t>
            </a:r>
            <a:r>
              <a:rPr lang="en-US" sz="2400" i="1" dirty="0"/>
              <a:t> control is still only one form. </a:t>
            </a:r>
            <a:endParaRPr lang="tr-TR" sz="2400" i="1" dirty="0" smtClean="0"/>
          </a:p>
          <a:p>
            <a:pPr algn="just"/>
            <a:r>
              <a:rPr lang="en-US" sz="2400" i="1" dirty="0" smtClean="0"/>
              <a:t>The </a:t>
            </a:r>
            <a:r>
              <a:rPr lang="en-US" sz="2400" i="1" dirty="0" err="1"/>
              <a:t>MultiPage</a:t>
            </a:r>
            <a:r>
              <a:rPr lang="en-US" sz="2400" i="1" dirty="0"/>
              <a:t> control is different forms </a:t>
            </a:r>
            <a:r>
              <a:rPr lang="en-US" sz="2400" i="1" dirty="0" smtClean="0"/>
              <a:t>selected</a:t>
            </a:r>
            <a:r>
              <a:rPr lang="tr-TR" sz="2400" i="1" dirty="0" smtClean="0"/>
              <a:t> </a:t>
            </a:r>
            <a:r>
              <a:rPr lang="en-US" sz="2400" i="1" dirty="0" smtClean="0"/>
              <a:t>by </a:t>
            </a:r>
            <a:r>
              <a:rPr lang="en-US" sz="2400" i="1" dirty="0"/>
              <a:t>tabs and is more useful in a lot of ways. </a:t>
            </a:r>
            <a:endParaRPr lang="tr-TR" sz="2400" i="1" dirty="0" smtClean="0"/>
          </a:p>
          <a:p>
            <a:pPr algn="just"/>
            <a:r>
              <a:rPr lang="en-US" sz="2400" i="1" dirty="0" smtClean="0"/>
              <a:t>You </a:t>
            </a:r>
            <a:r>
              <a:rPr lang="en-US" sz="2400" i="1" dirty="0"/>
              <a:t>can select each tab at design time by </a:t>
            </a:r>
            <a:r>
              <a:rPr lang="en-US" sz="2400" i="1" dirty="0" smtClean="0"/>
              <a:t>clicking</a:t>
            </a:r>
            <a:r>
              <a:rPr lang="tr-TR" sz="2400" i="1" dirty="0" smtClean="0"/>
              <a:t> </a:t>
            </a:r>
            <a:r>
              <a:rPr lang="en-US" sz="2400" i="1" dirty="0" smtClean="0"/>
              <a:t>it </a:t>
            </a:r>
            <a:r>
              <a:rPr lang="en-US" sz="2400" i="1" dirty="0"/>
              <a:t>and right-clicking the tab to insert, delete, or rename pages. </a:t>
            </a:r>
            <a:endParaRPr lang="tr-TR" sz="2400" i="1" dirty="0" smtClean="0"/>
          </a:p>
          <a:p>
            <a:pPr algn="just"/>
            <a:r>
              <a:rPr lang="en-US" sz="2400" i="1" dirty="0" smtClean="0"/>
              <a:t>You </a:t>
            </a:r>
            <a:r>
              <a:rPr lang="en-US" sz="2400" i="1" dirty="0"/>
              <a:t>can drag controls </a:t>
            </a:r>
            <a:r>
              <a:rPr lang="en-US" sz="2400" i="1" dirty="0" smtClean="0"/>
              <a:t>onto</a:t>
            </a:r>
            <a:r>
              <a:rPr lang="tr-TR" sz="2400" i="1" dirty="0" smtClean="0"/>
              <a:t> </a:t>
            </a:r>
            <a:r>
              <a:rPr lang="en-US" sz="2400" i="1" dirty="0" smtClean="0"/>
              <a:t>each </a:t>
            </a:r>
            <a:r>
              <a:rPr lang="en-US" sz="2400" i="1" dirty="0"/>
              <a:t>individual tab page. </a:t>
            </a:r>
            <a:endParaRPr lang="tr-TR" sz="2400" i="1" dirty="0" smtClean="0"/>
          </a:p>
          <a:p>
            <a:pPr algn="just"/>
            <a:r>
              <a:rPr lang="en-US" sz="2400" i="1" dirty="0" smtClean="0"/>
              <a:t>Try </a:t>
            </a:r>
            <a:r>
              <a:rPr lang="en-US" sz="2400" i="1" dirty="0"/>
              <a:t>putting a text box onto the first page and then putting </a:t>
            </a:r>
            <a:r>
              <a:rPr lang="en-US" sz="2400" i="1" dirty="0" smtClean="0"/>
              <a:t>a</a:t>
            </a:r>
            <a:r>
              <a:rPr lang="tr-TR" sz="2400" i="1" dirty="0" smtClean="0"/>
              <a:t> </a:t>
            </a:r>
            <a:r>
              <a:rPr lang="en-US" sz="2400" i="1" dirty="0" smtClean="0"/>
              <a:t>command </a:t>
            </a:r>
            <a:r>
              <a:rPr lang="en-US" sz="2400" i="1" dirty="0"/>
              <a:t>button onto the second page</a:t>
            </a:r>
            <a:r>
              <a:rPr lang="en-US" sz="2400" i="1" dirty="0" smtClean="0"/>
              <a:t>.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UserForm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64974"/>
            <a:ext cx="8946541" cy="4883425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The form is a blank canvas on which you can place controls. </a:t>
            </a:r>
            <a:endParaRPr lang="tr-TR" sz="2400" dirty="0" smtClean="0"/>
          </a:p>
          <a:p>
            <a:pPr algn="just"/>
            <a:r>
              <a:rPr lang="en-US" sz="2400" dirty="0" smtClean="0"/>
              <a:t>Notice </a:t>
            </a:r>
            <a:r>
              <a:rPr lang="en-US" sz="2400" dirty="0"/>
              <a:t>that a </a:t>
            </a:r>
            <a:r>
              <a:rPr lang="en-US" sz="2400" dirty="0" smtClean="0"/>
              <a:t>Toolbox</a:t>
            </a:r>
            <a:r>
              <a:rPr lang="tr-TR" sz="2400" dirty="0" smtClean="0"/>
              <a:t> </a:t>
            </a:r>
            <a:r>
              <a:rPr lang="en-US" sz="2400" dirty="0" smtClean="0"/>
              <a:t>window </a:t>
            </a:r>
            <a:r>
              <a:rPr lang="en-US" sz="2400" dirty="0"/>
              <a:t>has also been opened; this allows you to select controls to place on the form such </a:t>
            </a:r>
            <a:r>
              <a:rPr lang="en-US" sz="2400" dirty="0" smtClean="0"/>
              <a:t>as</a:t>
            </a:r>
            <a:r>
              <a:rPr lang="tr-TR" sz="2400" dirty="0" smtClean="0"/>
              <a:t> </a:t>
            </a:r>
            <a:r>
              <a:rPr lang="en-US" sz="2400" dirty="0" smtClean="0"/>
              <a:t>text </a:t>
            </a:r>
            <a:r>
              <a:rPr lang="en-US" sz="2400" dirty="0"/>
              <a:t>boxes, check boxes, and so on.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582" y="3458817"/>
            <a:ext cx="7082832" cy="321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Default Toolbox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 err="1">
                <a:solidFill>
                  <a:srgbClr val="FFC000"/>
                </a:solidFill>
              </a:rPr>
              <a:t>MultiPage</a:t>
            </a:r>
            <a:endParaRPr lang="en-US" sz="2400" b="1" dirty="0">
              <a:solidFill>
                <a:srgbClr val="FFC000"/>
              </a:solidFill>
            </a:endParaRPr>
          </a:p>
          <a:p>
            <a:pPr algn="just"/>
            <a:r>
              <a:rPr lang="en-US" sz="2400" i="1" dirty="0" smtClean="0"/>
              <a:t>When </a:t>
            </a:r>
            <a:r>
              <a:rPr lang="en-US" sz="2400" i="1" dirty="0"/>
              <a:t>you run the form, each page behaves like a separate form, displaying the </a:t>
            </a:r>
            <a:r>
              <a:rPr lang="en-US" sz="2400" i="1" dirty="0" smtClean="0"/>
              <a:t>controls</a:t>
            </a:r>
            <a:r>
              <a:rPr lang="tr-TR" sz="2400" i="1" dirty="0" smtClean="0"/>
              <a:t> </a:t>
            </a:r>
            <a:r>
              <a:rPr lang="en-US" sz="2400" i="1" dirty="0" smtClean="0"/>
              <a:t>that </a:t>
            </a:r>
            <a:r>
              <a:rPr lang="en-US" sz="2400" i="1" dirty="0"/>
              <a:t>you set up on it. </a:t>
            </a:r>
            <a:endParaRPr lang="tr-TR" sz="2400" i="1" dirty="0" smtClean="0"/>
          </a:p>
          <a:p>
            <a:pPr algn="just"/>
            <a:r>
              <a:rPr lang="en-US" sz="2400" i="1" dirty="0" smtClean="0"/>
              <a:t>They </a:t>
            </a:r>
            <a:r>
              <a:rPr lang="en-US" sz="2400" i="1" dirty="0"/>
              <a:t>all behave as if they were on a separate form. </a:t>
            </a:r>
            <a:endParaRPr lang="tr-TR" sz="2400" i="1" dirty="0" smtClean="0"/>
          </a:p>
          <a:p>
            <a:pPr algn="just"/>
            <a:r>
              <a:rPr lang="en-US" sz="2400" i="1" dirty="0" smtClean="0"/>
              <a:t>Notice </a:t>
            </a:r>
            <a:r>
              <a:rPr lang="en-US" sz="2400" i="1" dirty="0"/>
              <a:t>that </a:t>
            </a:r>
            <a:r>
              <a:rPr lang="en-US" sz="2400" i="1" dirty="0" smtClean="0"/>
              <a:t>when</a:t>
            </a:r>
            <a:r>
              <a:rPr lang="tr-TR" sz="2400" i="1" dirty="0" smtClean="0"/>
              <a:t> </a:t>
            </a:r>
            <a:r>
              <a:rPr lang="en-US" sz="2400" i="1" dirty="0" smtClean="0"/>
              <a:t>you </a:t>
            </a:r>
            <a:r>
              <a:rPr lang="en-US" sz="2400" i="1" dirty="0"/>
              <a:t>click each page at design time, there are separate Properties windows for each page</a:t>
            </a:r>
            <a:r>
              <a:rPr lang="en-US" sz="2400" i="1" dirty="0" smtClean="0"/>
              <a:t>,</a:t>
            </a:r>
            <a:r>
              <a:rPr lang="tr-TR" sz="2400" i="1" dirty="0" smtClean="0"/>
              <a:t> </a:t>
            </a:r>
            <a:r>
              <a:rPr lang="en-US" sz="2400" i="1" dirty="0" smtClean="0"/>
              <a:t>which </a:t>
            </a:r>
            <a:r>
              <a:rPr lang="en-US" sz="2400" i="1" dirty="0"/>
              <a:t>was not the case for the </a:t>
            </a:r>
            <a:r>
              <a:rPr lang="en-US" sz="2400" i="1" dirty="0" err="1"/>
              <a:t>TabStrip</a:t>
            </a:r>
            <a:r>
              <a:rPr lang="en-US" sz="2400" i="1" dirty="0"/>
              <a:t> control</a:t>
            </a:r>
            <a:r>
              <a:rPr lang="en-US" sz="2400" i="1" dirty="0" smtClean="0"/>
              <a:t>.</a:t>
            </a:r>
            <a:endParaRPr lang="tr-TR" sz="2400" i="1" dirty="0" smtClean="0"/>
          </a:p>
          <a:p>
            <a:pPr algn="just"/>
            <a:r>
              <a:rPr lang="en-US" sz="2400" i="1" dirty="0"/>
              <a:t>You can use code to interpret the user’s actions much as you did with the </a:t>
            </a:r>
            <a:r>
              <a:rPr lang="en-US" sz="2400" i="1" dirty="0" err="1"/>
              <a:t>TabStrip</a:t>
            </a:r>
            <a:r>
              <a:rPr lang="en-US" sz="2400" i="1" dirty="0"/>
              <a:t>.</a:t>
            </a:r>
            <a:endParaRPr lang="tr-TR" sz="24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Default Toolbox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 err="1">
                <a:solidFill>
                  <a:srgbClr val="FFC000"/>
                </a:solidFill>
              </a:rPr>
              <a:t>ScrollBar</a:t>
            </a:r>
            <a:endParaRPr lang="en-US" sz="2400" b="1" dirty="0">
              <a:solidFill>
                <a:srgbClr val="FFC000"/>
              </a:solidFill>
            </a:endParaRPr>
          </a:p>
          <a:p>
            <a:pPr algn="just"/>
            <a:r>
              <a:rPr lang="en-US" sz="2400" i="1" dirty="0"/>
              <a:t>The </a:t>
            </a:r>
            <a:r>
              <a:rPr lang="en-US" sz="2400" i="1" dirty="0" err="1"/>
              <a:t>ScrollBar</a:t>
            </a:r>
            <a:r>
              <a:rPr lang="en-US" sz="2400" i="1" dirty="0"/>
              <a:t> control places a vertical scroll bar onto your form, similar to the ones that </a:t>
            </a:r>
            <a:r>
              <a:rPr lang="en-US" sz="2400" i="1" dirty="0" smtClean="0"/>
              <a:t>you</a:t>
            </a:r>
            <a:r>
              <a:rPr lang="tr-TR" sz="2400" i="1" dirty="0" smtClean="0"/>
              <a:t> </a:t>
            </a:r>
            <a:r>
              <a:rPr lang="en-US" sz="2400" i="1" dirty="0" smtClean="0"/>
              <a:t>see </a:t>
            </a:r>
            <a:r>
              <a:rPr lang="en-US" sz="2400" i="1" dirty="0"/>
              <a:t>in many Microsoft applications. </a:t>
            </a:r>
            <a:endParaRPr lang="tr-TR" sz="2400" i="1" dirty="0" smtClean="0"/>
          </a:p>
          <a:p>
            <a:pPr algn="just"/>
            <a:r>
              <a:rPr lang="en-US" sz="2400" i="1" dirty="0" smtClean="0"/>
              <a:t>There </a:t>
            </a:r>
            <a:r>
              <a:rPr lang="en-US" sz="2400" i="1" dirty="0"/>
              <a:t>are properties for maximum and minimum </a:t>
            </a:r>
            <a:r>
              <a:rPr lang="en-US" sz="2400" i="1" dirty="0" smtClean="0"/>
              <a:t>values</a:t>
            </a:r>
            <a:r>
              <a:rPr lang="tr-TR" sz="2400" i="1" dirty="0" smtClean="0"/>
              <a:t> </a:t>
            </a:r>
            <a:r>
              <a:rPr lang="en-US" sz="2400" i="1" dirty="0" smtClean="0"/>
              <a:t>and </a:t>
            </a:r>
            <a:r>
              <a:rPr lang="en-US" sz="2400" i="1" dirty="0"/>
              <a:t>for small and big changes, called </a:t>
            </a:r>
            <a:r>
              <a:rPr lang="en-US" sz="2400" i="1" dirty="0" err="1"/>
              <a:t>SmallChange</a:t>
            </a:r>
            <a:r>
              <a:rPr lang="en-US" sz="2400" i="1" dirty="0"/>
              <a:t> and </a:t>
            </a:r>
            <a:r>
              <a:rPr lang="en-US" sz="2400" i="1" dirty="0" err="1"/>
              <a:t>BigChange</a:t>
            </a:r>
            <a:r>
              <a:rPr lang="en-US" sz="2400" i="1" dirty="0"/>
              <a:t>. </a:t>
            </a:r>
            <a:endParaRPr lang="tr-TR" sz="2400" i="1" dirty="0" smtClean="0"/>
          </a:p>
          <a:p>
            <a:pPr algn="just"/>
            <a:r>
              <a:rPr lang="en-US" sz="2400" i="1" dirty="0" smtClean="0"/>
              <a:t>A </a:t>
            </a:r>
            <a:r>
              <a:rPr lang="en-US" sz="2400" i="1" dirty="0"/>
              <a:t>small change </a:t>
            </a:r>
            <a:r>
              <a:rPr lang="en-US" sz="2400" i="1" dirty="0" smtClean="0"/>
              <a:t>is</a:t>
            </a:r>
            <a:r>
              <a:rPr lang="tr-TR" sz="2400" i="1" dirty="0" smtClean="0"/>
              <a:t> </a:t>
            </a:r>
            <a:r>
              <a:rPr lang="en-US" sz="2400" i="1" dirty="0"/>
              <a:t>when you click one of the arrows on the scroll bar; a big change is when you click the </a:t>
            </a:r>
            <a:r>
              <a:rPr lang="en-US" sz="2400" i="1" dirty="0" smtClean="0"/>
              <a:t>area</a:t>
            </a:r>
            <a:r>
              <a:rPr lang="tr-TR" sz="2400" i="1" dirty="0" smtClean="0"/>
              <a:t> </a:t>
            </a:r>
            <a:r>
              <a:rPr lang="en-US" sz="2400" i="1" dirty="0" smtClean="0"/>
              <a:t>between </a:t>
            </a:r>
            <a:r>
              <a:rPr lang="en-US" sz="2400" i="1" dirty="0"/>
              <a:t>the arrow and the cursor on the scroll </a:t>
            </a:r>
            <a:r>
              <a:rPr lang="en-US" sz="2400" i="1" dirty="0" smtClean="0"/>
              <a:t>bar.</a:t>
            </a:r>
            <a:endParaRPr lang="tr-TR" sz="24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Default Toolbox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 err="1">
                <a:solidFill>
                  <a:srgbClr val="FFC000"/>
                </a:solidFill>
              </a:rPr>
              <a:t>ScrollBar</a:t>
            </a:r>
            <a:endParaRPr lang="en-US" sz="2400" b="1" dirty="0">
              <a:solidFill>
                <a:srgbClr val="FFC000"/>
              </a:solidFill>
            </a:endParaRPr>
          </a:p>
          <a:p>
            <a:pPr algn="just"/>
            <a:r>
              <a:rPr lang="en-US" sz="2400" i="1" dirty="0" err="1" smtClean="0"/>
              <a:t>BigChange</a:t>
            </a:r>
            <a:r>
              <a:rPr lang="en-US" sz="2400" i="1" dirty="0" smtClean="0"/>
              <a:t> </a:t>
            </a:r>
            <a:r>
              <a:rPr lang="en-US" sz="2400" i="1" dirty="0"/>
              <a:t>and </a:t>
            </a:r>
            <a:r>
              <a:rPr lang="en-US" sz="2400" i="1" dirty="0" err="1"/>
              <a:t>SmallChange</a:t>
            </a:r>
            <a:r>
              <a:rPr lang="en-US" sz="2400" i="1" dirty="0"/>
              <a:t> are set by default to 1, the maximum value is set to 32767</a:t>
            </a:r>
            <a:r>
              <a:rPr lang="en-US" sz="2400" i="1" dirty="0" smtClean="0"/>
              <a:t>,</a:t>
            </a:r>
            <a:r>
              <a:rPr lang="tr-TR" sz="2400" i="1" dirty="0" smtClean="0"/>
              <a:t> </a:t>
            </a:r>
            <a:r>
              <a:rPr lang="en-US" sz="2400" i="1" dirty="0" smtClean="0"/>
              <a:t>and </a:t>
            </a:r>
            <a:r>
              <a:rPr lang="en-US" sz="2400" i="1" dirty="0"/>
              <a:t>the minimum to 0. </a:t>
            </a:r>
            <a:endParaRPr lang="tr-TR" sz="2400" i="1" dirty="0" smtClean="0"/>
          </a:p>
          <a:p>
            <a:pPr algn="just"/>
            <a:r>
              <a:rPr lang="en-US" sz="2400" i="1" dirty="0" smtClean="0"/>
              <a:t>This </a:t>
            </a:r>
            <a:r>
              <a:rPr lang="en-US" sz="2400" i="1" dirty="0"/>
              <a:t>means that clicking the arrows or the space between arrow </a:t>
            </a:r>
            <a:r>
              <a:rPr lang="en-US" sz="2400" i="1" dirty="0" smtClean="0"/>
              <a:t>and</a:t>
            </a:r>
            <a:r>
              <a:rPr lang="tr-TR" sz="2400" i="1" dirty="0" smtClean="0"/>
              <a:t> </a:t>
            </a:r>
            <a:r>
              <a:rPr lang="en-US" sz="2400" i="1" dirty="0" smtClean="0"/>
              <a:t>cursor </a:t>
            </a:r>
            <a:r>
              <a:rPr lang="en-US" sz="2400" i="1" dirty="0"/>
              <a:t>does not really move anything very far: </a:t>
            </a:r>
            <a:endParaRPr lang="tr-TR" sz="2400" i="1" dirty="0" smtClean="0"/>
          </a:p>
          <a:p>
            <a:pPr algn="just"/>
            <a:r>
              <a:rPr lang="en-US" sz="2400" i="1" dirty="0" err="1" smtClean="0"/>
              <a:t>BigChange</a:t>
            </a:r>
            <a:r>
              <a:rPr lang="en-US" sz="2400" i="1" dirty="0" smtClean="0"/>
              <a:t> </a:t>
            </a:r>
            <a:r>
              <a:rPr lang="en-US" sz="2400" i="1" dirty="0"/>
              <a:t>needs to be about 1000 </a:t>
            </a:r>
            <a:r>
              <a:rPr lang="en-US" sz="2400" i="1" dirty="0" smtClean="0"/>
              <a:t>and</a:t>
            </a:r>
            <a:r>
              <a:rPr lang="tr-TR" sz="2400" i="1" dirty="0" smtClean="0"/>
              <a:t> </a:t>
            </a:r>
            <a:r>
              <a:rPr lang="en-US" sz="2400" i="1" dirty="0" err="1" smtClean="0"/>
              <a:t>SmallChange</a:t>
            </a:r>
            <a:r>
              <a:rPr lang="en-US" sz="2400" i="1" dirty="0" smtClean="0"/>
              <a:t> </a:t>
            </a:r>
            <a:r>
              <a:rPr lang="en-US" sz="2400" i="1" dirty="0"/>
              <a:t>needs to be about 100 if the maximum is set to 32767.</a:t>
            </a:r>
            <a:endParaRPr lang="tr-TR" sz="24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Default Toolbox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 err="1">
                <a:solidFill>
                  <a:srgbClr val="FFC000"/>
                </a:solidFill>
              </a:rPr>
              <a:t>ScrollBar</a:t>
            </a:r>
            <a:endParaRPr lang="en-US" sz="2400" b="1" dirty="0">
              <a:solidFill>
                <a:srgbClr val="FFC000"/>
              </a:solidFill>
            </a:endParaRPr>
          </a:p>
          <a:p>
            <a:pPr algn="just"/>
            <a:r>
              <a:rPr lang="en-US" i="1" dirty="0"/>
              <a:t>You can link this control to a spreadsheet cell using the </a:t>
            </a:r>
            <a:r>
              <a:rPr lang="en-US" i="1" dirty="0" err="1"/>
              <a:t>ControlSource</a:t>
            </a:r>
            <a:r>
              <a:rPr lang="en-US" i="1" dirty="0"/>
              <a:t> property, such </a:t>
            </a:r>
            <a:r>
              <a:rPr lang="en-US" i="1" dirty="0" smtClean="0"/>
              <a:t>as</a:t>
            </a:r>
            <a:r>
              <a:rPr lang="tr-TR" i="1" dirty="0" smtClean="0"/>
              <a:t> </a:t>
            </a:r>
            <a:r>
              <a:rPr lang="en-US" i="1" dirty="0" smtClean="0"/>
              <a:t>sheet1!a1</a:t>
            </a:r>
            <a:r>
              <a:rPr lang="en-US" i="1" dirty="0"/>
              <a:t>. </a:t>
            </a:r>
            <a:endParaRPr lang="tr-TR" i="1" dirty="0" smtClean="0"/>
          </a:p>
          <a:p>
            <a:pPr algn="just"/>
            <a:r>
              <a:rPr lang="en-US" i="1" dirty="0" smtClean="0"/>
              <a:t>The </a:t>
            </a:r>
            <a:r>
              <a:rPr lang="en-US" i="1" dirty="0"/>
              <a:t>value of the scroll bar will appear in the cell, but it is only updated when </a:t>
            </a:r>
            <a:r>
              <a:rPr lang="en-US" i="1" dirty="0" smtClean="0"/>
              <a:t>the</a:t>
            </a:r>
            <a:r>
              <a:rPr lang="tr-TR" i="1" dirty="0" smtClean="0"/>
              <a:t> </a:t>
            </a:r>
            <a:r>
              <a:rPr lang="en-US" i="1" dirty="0" smtClean="0"/>
              <a:t>scroll </a:t>
            </a:r>
            <a:r>
              <a:rPr lang="en-US" i="1" dirty="0"/>
              <a:t>bar has lost focus (when you click another control).</a:t>
            </a:r>
          </a:p>
          <a:p>
            <a:pPr algn="just"/>
            <a:r>
              <a:rPr lang="en-US" i="1" dirty="0"/>
              <a:t>You can also use code to read the value of the scroll bar. </a:t>
            </a:r>
            <a:endParaRPr lang="tr-TR" i="1" dirty="0" smtClean="0"/>
          </a:p>
          <a:p>
            <a:pPr algn="just"/>
            <a:r>
              <a:rPr lang="en-US" i="1" dirty="0" smtClean="0"/>
              <a:t>Double-click </a:t>
            </a:r>
            <a:r>
              <a:rPr lang="en-US" i="1" dirty="0"/>
              <a:t>the scroll bar, </a:t>
            </a:r>
            <a:r>
              <a:rPr lang="en-US" i="1" dirty="0" smtClean="0"/>
              <a:t>and</a:t>
            </a:r>
            <a:r>
              <a:rPr lang="tr-TR" i="1" dirty="0" smtClean="0"/>
              <a:t> </a:t>
            </a:r>
            <a:r>
              <a:rPr lang="en-US" i="1" dirty="0" smtClean="0"/>
              <a:t>this </a:t>
            </a:r>
            <a:r>
              <a:rPr lang="en-US" i="1" dirty="0"/>
              <a:t>will take you into the scroll bar Change event</a:t>
            </a:r>
            <a:r>
              <a:rPr lang="en-US" i="1" dirty="0" smtClean="0"/>
              <a:t>.</a:t>
            </a:r>
            <a:endParaRPr lang="tr-TR" i="1" dirty="0" smtClean="0"/>
          </a:p>
          <a:p>
            <a:pPr algn="just"/>
            <a:r>
              <a:rPr lang="tr-TR" i="1" dirty="0" smtClean="0"/>
              <a:t>So, e</a:t>
            </a:r>
            <a:r>
              <a:rPr lang="en-US" i="1" dirty="0" smtClean="0"/>
              <a:t>very </a:t>
            </a:r>
            <a:r>
              <a:rPr lang="en-US" i="1" dirty="0"/>
              <a:t>time the scroll bar is </a:t>
            </a:r>
            <a:r>
              <a:rPr lang="en-US" i="1" dirty="0" smtClean="0"/>
              <a:t>moved,</a:t>
            </a:r>
            <a:r>
              <a:rPr lang="tr-TR" i="1" dirty="0" smtClean="0"/>
              <a:t> your code in the Change event willbe executed.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Default Toolbox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 err="1">
                <a:solidFill>
                  <a:srgbClr val="FFC000"/>
                </a:solidFill>
              </a:rPr>
              <a:t>SpinButton</a:t>
            </a:r>
            <a:endParaRPr lang="en-US" b="1" dirty="0">
              <a:solidFill>
                <a:srgbClr val="FFC000"/>
              </a:solidFill>
            </a:endParaRPr>
          </a:p>
          <a:p>
            <a:pPr algn="just"/>
            <a:r>
              <a:rPr lang="en-US" i="1" dirty="0"/>
              <a:t>The </a:t>
            </a:r>
            <a:r>
              <a:rPr lang="en-US" i="1" dirty="0" err="1"/>
              <a:t>SpinButton</a:t>
            </a:r>
            <a:r>
              <a:rPr lang="en-US" i="1" dirty="0"/>
              <a:t> is a control that can be used on a form. </a:t>
            </a:r>
            <a:endParaRPr lang="tr-TR" i="1" dirty="0" smtClean="0"/>
          </a:p>
          <a:p>
            <a:pPr algn="just"/>
            <a:r>
              <a:rPr lang="en-US" i="1" dirty="0" smtClean="0"/>
              <a:t>It </a:t>
            </a:r>
            <a:r>
              <a:rPr lang="en-US" i="1" dirty="0"/>
              <a:t>is a box which accepts a </a:t>
            </a:r>
            <a:r>
              <a:rPr lang="en-US" i="1" dirty="0" smtClean="0"/>
              <a:t>number</a:t>
            </a:r>
            <a:r>
              <a:rPr lang="tr-TR" i="1" dirty="0" smtClean="0"/>
              <a:t> </a:t>
            </a:r>
            <a:r>
              <a:rPr lang="en-US" i="1" dirty="0" smtClean="0"/>
              <a:t>and </a:t>
            </a:r>
            <a:r>
              <a:rPr lang="en-US" i="1" dirty="0"/>
              <a:t>has an up and down arrow key to increase or decrease the value. </a:t>
            </a:r>
            <a:endParaRPr lang="tr-TR" i="1" dirty="0" smtClean="0"/>
          </a:p>
          <a:p>
            <a:pPr algn="just"/>
            <a:r>
              <a:rPr lang="en-US" i="1" dirty="0" smtClean="0"/>
              <a:t>A </a:t>
            </a:r>
            <a:r>
              <a:rPr lang="en-US" i="1" dirty="0"/>
              <a:t>familiar example </a:t>
            </a:r>
            <a:r>
              <a:rPr lang="en-US" i="1" dirty="0" smtClean="0"/>
              <a:t>of</a:t>
            </a:r>
            <a:r>
              <a:rPr lang="tr-TR" i="1" dirty="0" smtClean="0"/>
              <a:t> </a:t>
            </a:r>
            <a:r>
              <a:rPr lang="en-US" i="1" dirty="0" smtClean="0"/>
              <a:t>it </a:t>
            </a:r>
            <a:r>
              <a:rPr lang="en-US" i="1" dirty="0"/>
              <a:t>is on the Excel print dialog Print Pages From and To. </a:t>
            </a:r>
            <a:endParaRPr lang="tr-TR" i="1" dirty="0" smtClean="0"/>
          </a:p>
          <a:p>
            <a:pPr algn="just"/>
            <a:r>
              <a:rPr lang="en-US" i="1" dirty="0" smtClean="0"/>
              <a:t>This </a:t>
            </a:r>
            <a:r>
              <a:rPr lang="en-US" i="1" dirty="0"/>
              <a:t>control is normally linked </a:t>
            </a:r>
            <a:r>
              <a:rPr lang="en-US" i="1" dirty="0" smtClean="0"/>
              <a:t>to</a:t>
            </a:r>
            <a:r>
              <a:rPr lang="tr-TR" i="1" dirty="0" smtClean="0"/>
              <a:t> </a:t>
            </a:r>
            <a:r>
              <a:rPr lang="en-US" i="1" dirty="0" smtClean="0"/>
              <a:t>another </a:t>
            </a:r>
            <a:r>
              <a:rPr lang="en-US" i="1" dirty="0"/>
              <a:t>control, such as a text box, in order to display a value</a:t>
            </a:r>
            <a:r>
              <a:rPr lang="en-US" i="1" dirty="0" smtClean="0"/>
              <a:t>.</a:t>
            </a:r>
            <a:endParaRPr lang="tr-TR" i="1" dirty="0" smtClean="0"/>
          </a:p>
          <a:p>
            <a:pPr algn="just"/>
            <a:r>
              <a:rPr lang="en-US" i="1" dirty="0"/>
              <a:t>The </a:t>
            </a:r>
            <a:r>
              <a:rPr lang="en-US" b="1" i="1" dirty="0" err="1"/>
              <a:t>SmallChange</a:t>
            </a:r>
            <a:r>
              <a:rPr lang="en-US" i="1" dirty="0"/>
              <a:t> property sets the increment of the change. The </a:t>
            </a:r>
            <a:r>
              <a:rPr lang="en-US" b="1" i="1" dirty="0"/>
              <a:t>Orientation</a:t>
            </a:r>
            <a:r>
              <a:rPr lang="en-US" i="1" dirty="0"/>
              <a:t> </a:t>
            </a:r>
            <a:r>
              <a:rPr lang="en-US" i="1" dirty="0" smtClean="0"/>
              <a:t>property</a:t>
            </a:r>
            <a:r>
              <a:rPr lang="tr-TR" i="1" dirty="0" smtClean="0"/>
              <a:t> </a:t>
            </a:r>
            <a:r>
              <a:rPr lang="en-US" i="1" dirty="0" smtClean="0"/>
              <a:t>sets </a:t>
            </a:r>
            <a:r>
              <a:rPr lang="en-US" i="1" dirty="0"/>
              <a:t>whether the control is split vertically or horizontally.</a:t>
            </a:r>
            <a:endParaRPr lang="tr-TR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Default Toolbox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FFC000"/>
                </a:solidFill>
              </a:rPr>
              <a:t>Image</a:t>
            </a:r>
          </a:p>
          <a:p>
            <a:pPr algn="just"/>
            <a:r>
              <a:rPr lang="en-US" i="1" dirty="0"/>
              <a:t>The Image control is one that can hold a picture or an image. </a:t>
            </a:r>
            <a:endParaRPr lang="tr-TR" i="1" dirty="0" smtClean="0"/>
          </a:p>
          <a:p>
            <a:pPr algn="just"/>
            <a:r>
              <a:rPr lang="en-US" i="1" dirty="0" smtClean="0"/>
              <a:t>To </a:t>
            </a:r>
            <a:r>
              <a:rPr lang="en-US" i="1" dirty="0"/>
              <a:t>insert a picture, click </a:t>
            </a:r>
            <a:r>
              <a:rPr lang="en-US" i="1" dirty="0" smtClean="0"/>
              <a:t>the</a:t>
            </a:r>
            <a:r>
              <a:rPr lang="tr-TR" i="1" dirty="0" smtClean="0"/>
              <a:t> </a:t>
            </a:r>
            <a:r>
              <a:rPr lang="en-US" i="1" dirty="0" smtClean="0"/>
              <a:t>Picture </a:t>
            </a:r>
            <a:r>
              <a:rPr lang="en-US" i="1" dirty="0"/>
              <a:t>property and then click the ellipsis (...) box that appears. </a:t>
            </a:r>
            <a:endParaRPr lang="tr-TR" i="1" dirty="0" smtClean="0"/>
          </a:p>
          <a:p>
            <a:pPr algn="just"/>
            <a:r>
              <a:rPr lang="en-US" i="1" dirty="0" smtClean="0"/>
              <a:t>This </a:t>
            </a:r>
            <a:r>
              <a:rPr lang="en-US" i="1" dirty="0"/>
              <a:t>will take you into a screen where you can select an image file. Click OK and the picture will be inserted into </a:t>
            </a:r>
            <a:r>
              <a:rPr lang="en-US" i="1" dirty="0" smtClean="0"/>
              <a:t>your</a:t>
            </a:r>
            <a:r>
              <a:rPr lang="tr-TR" i="1" dirty="0" smtClean="0"/>
              <a:t> </a:t>
            </a:r>
            <a:r>
              <a:rPr lang="en-US" i="1" dirty="0" smtClean="0"/>
              <a:t>control</a:t>
            </a:r>
            <a:r>
              <a:rPr lang="en-US" i="1" dirty="0"/>
              <a:t>.</a:t>
            </a:r>
          </a:p>
          <a:p>
            <a:pPr algn="just"/>
            <a:r>
              <a:rPr lang="en-US" i="1" dirty="0"/>
              <a:t>To delete the picture, delete the value in the Picture property box. This will be </a:t>
            </a:r>
            <a:r>
              <a:rPr lang="en-US" i="1" dirty="0" smtClean="0"/>
              <a:t>replaced</a:t>
            </a:r>
            <a:r>
              <a:rPr lang="tr-TR" i="1" dirty="0" smtClean="0"/>
              <a:t> </a:t>
            </a:r>
            <a:r>
              <a:rPr lang="en-US" i="1" dirty="0" smtClean="0"/>
              <a:t>with </a:t>
            </a:r>
            <a:r>
              <a:rPr lang="en-US" i="1" dirty="0"/>
              <a:t>(None).</a:t>
            </a:r>
            <a:endParaRPr lang="tr-TR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Default Toolbox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 err="1">
                <a:solidFill>
                  <a:srgbClr val="FFC000"/>
                </a:solidFill>
              </a:rPr>
              <a:t>RefEdit</a:t>
            </a:r>
            <a:endParaRPr lang="en-US" b="1" dirty="0">
              <a:solidFill>
                <a:srgbClr val="FFC000"/>
              </a:solidFill>
            </a:endParaRPr>
          </a:p>
          <a:p>
            <a:pPr algn="just"/>
            <a:r>
              <a:rPr lang="en-US" i="1" dirty="0"/>
              <a:t>The </a:t>
            </a:r>
            <a:r>
              <a:rPr lang="en-US" i="1" dirty="0" err="1"/>
              <a:t>RefEdit</a:t>
            </a:r>
            <a:r>
              <a:rPr lang="en-US" i="1" dirty="0"/>
              <a:t> control collects details about a range of cells selected by the user. </a:t>
            </a:r>
            <a:endParaRPr lang="tr-TR" i="1" dirty="0" smtClean="0"/>
          </a:p>
          <a:p>
            <a:pPr algn="just"/>
            <a:r>
              <a:rPr lang="en-US" i="1" dirty="0" smtClean="0"/>
              <a:t>It </a:t>
            </a:r>
            <a:r>
              <a:rPr lang="en-US" i="1" dirty="0"/>
              <a:t>also </a:t>
            </a:r>
            <a:r>
              <a:rPr lang="en-US" i="1" dirty="0" smtClean="0"/>
              <a:t>allows</a:t>
            </a:r>
            <a:r>
              <a:rPr lang="tr-TR" i="1" dirty="0" smtClean="0"/>
              <a:t> </a:t>
            </a:r>
            <a:r>
              <a:rPr lang="en-US" i="1" dirty="0" smtClean="0"/>
              <a:t>the </a:t>
            </a:r>
            <a:r>
              <a:rPr lang="en-US" i="1" dirty="0"/>
              <a:t>user to manually type their range in, which means they can edit a cell reference. </a:t>
            </a:r>
            <a:endParaRPr lang="tr-TR" i="1" dirty="0" smtClean="0"/>
          </a:p>
          <a:p>
            <a:pPr algn="just"/>
            <a:r>
              <a:rPr lang="en-US" i="1" dirty="0" smtClean="0"/>
              <a:t>When</a:t>
            </a:r>
            <a:r>
              <a:rPr lang="tr-TR" i="1" dirty="0" smtClean="0"/>
              <a:t> </a:t>
            </a:r>
            <a:r>
              <a:rPr lang="en-US" i="1" dirty="0" smtClean="0"/>
              <a:t>you </a:t>
            </a:r>
            <a:r>
              <a:rPr lang="en-US" i="1" dirty="0"/>
              <a:t>place this control on a form, it is best to size it like a text box using small height </a:t>
            </a:r>
            <a:r>
              <a:rPr lang="en-US" i="1" dirty="0" smtClean="0"/>
              <a:t>and</a:t>
            </a:r>
            <a:r>
              <a:rPr lang="tr-TR" i="1" dirty="0" smtClean="0"/>
              <a:t> </a:t>
            </a:r>
            <a:r>
              <a:rPr lang="en-US" i="1" dirty="0" smtClean="0"/>
              <a:t>large </a:t>
            </a:r>
            <a:r>
              <a:rPr lang="en-US" i="1" dirty="0"/>
              <a:t>width.</a:t>
            </a:r>
          </a:p>
          <a:p>
            <a:pPr algn="just"/>
            <a:r>
              <a:rPr lang="en-US" i="1" dirty="0"/>
              <a:t>When the form runs, the user can either type in the cell references manually or click </a:t>
            </a:r>
            <a:r>
              <a:rPr lang="en-US" i="1" dirty="0" smtClean="0"/>
              <a:t>the</a:t>
            </a:r>
            <a:r>
              <a:rPr lang="tr-TR" i="1" dirty="0" smtClean="0"/>
              <a:t> </a:t>
            </a:r>
            <a:r>
              <a:rPr lang="en-US" i="1" dirty="0" smtClean="0"/>
              <a:t>button </a:t>
            </a:r>
            <a:r>
              <a:rPr lang="en-US" i="1" dirty="0"/>
              <a:t>on the right-hand side of the control</a:t>
            </a:r>
            <a:r>
              <a:rPr lang="en-US" i="1" dirty="0" smtClean="0"/>
              <a:t>.</a:t>
            </a:r>
            <a:endParaRPr lang="tr-TR" i="1" dirty="0" smtClean="0"/>
          </a:p>
          <a:p>
            <a:pPr algn="just"/>
            <a:r>
              <a:rPr lang="en-US" i="1" dirty="0" smtClean="0"/>
              <a:t>The </a:t>
            </a:r>
            <a:r>
              <a:rPr lang="en-US" i="1" dirty="0"/>
              <a:t>form will then collapse and a range </a:t>
            </a:r>
            <a:r>
              <a:rPr lang="en-US" i="1" dirty="0" smtClean="0"/>
              <a:t>selection</a:t>
            </a:r>
            <a:r>
              <a:rPr lang="tr-TR" i="1" dirty="0" smtClean="0"/>
              <a:t> </a:t>
            </a:r>
            <a:r>
              <a:rPr lang="en-US" i="1" dirty="0" smtClean="0"/>
              <a:t>window </a:t>
            </a:r>
            <a:r>
              <a:rPr lang="en-US" i="1" dirty="0"/>
              <a:t>will appear. </a:t>
            </a:r>
            <a:endParaRPr lang="tr-TR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Default Toolbox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 err="1">
                <a:solidFill>
                  <a:srgbClr val="FFC000"/>
                </a:solidFill>
              </a:rPr>
              <a:t>RefEdit</a:t>
            </a:r>
            <a:endParaRPr lang="en-US" b="1" dirty="0">
              <a:solidFill>
                <a:srgbClr val="FFC000"/>
              </a:solidFill>
            </a:endParaRPr>
          </a:p>
          <a:p>
            <a:pPr algn="just"/>
            <a:r>
              <a:rPr lang="en-US" i="1" dirty="0" smtClean="0"/>
              <a:t>Drag </a:t>
            </a:r>
            <a:r>
              <a:rPr lang="en-US" i="1" dirty="0"/>
              <a:t>the cursor over a selection with the mouse, and the </a:t>
            </a:r>
            <a:r>
              <a:rPr lang="en-US" i="1" dirty="0" smtClean="0"/>
              <a:t>selection</a:t>
            </a:r>
            <a:r>
              <a:rPr lang="tr-TR" i="1" dirty="0" smtClean="0"/>
              <a:t> </a:t>
            </a:r>
            <a:r>
              <a:rPr lang="en-US" i="1" dirty="0" smtClean="0"/>
              <a:t>details </a:t>
            </a:r>
            <a:r>
              <a:rPr lang="en-US" i="1" dirty="0"/>
              <a:t>will appear in the window. </a:t>
            </a:r>
            <a:endParaRPr lang="tr-TR" i="1" dirty="0" smtClean="0"/>
          </a:p>
          <a:p>
            <a:pPr algn="just"/>
            <a:r>
              <a:rPr lang="en-US" i="1" dirty="0" smtClean="0"/>
              <a:t>Click </a:t>
            </a:r>
            <a:r>
              <a:rPr lang="en-US" i="1" dirty="0"/>
              <a:t>the button on the right-hand side with red in it, </a:t>
            </a:r>
            <a:r>
              <a:rPr lang="en-US" i="1" dirty="0" smtClean="0"/>
              <a:t>and</a:t>
            </a:r>
            <a:r>
              <a:rPr lang="tr-TR" i="1" dirty="0" smtClean="0"/>
              <a:t> </a:t>
            </a:r>
            <a:r>
              <a:rPr lang="en-US" i="1" dirty="0" smtClean="0"/>
              <a:t>the </a:t>
            </a:r>
            <a:r>
              <a:rPr lang="en-US" i="1" dirty="0"/>
              <a:t>form will be redisplayed with the selection in the control box</a:t>
            </a:r>
            <a:r>
              <a:rPr lang="en-US" i="1" dirty="0" smtClean="0"/>
              <a:t>.</a:t>
            </a:r>
            <a:endParaRPr lang="tr-TR" i="1" dirty="0" smtClean="0"/>
          </a:p>
          <a:p>
            <a:pPr algn="just"/>
            <a:r>
              <a:rPr lang="en-US" i="1" dirty="0"/>
              <a:t>When you close the selection box and the </a:t>
            </a:r>
            <a:r>
              <a:rPr lang="en-US" i="1" dirty="0" err="1"/>
              <a:t>UserForm</a:t>
            </a:r>
            <a:r>
              <a:rPr lang="en-US" i="1" dirty="0"/>
              <a:t> reappears, you will see that the </a:t>
            </a:r>
            <a:r>
              <a:rPr lang="en-US" i="1" dirty="0" smtClean="0"/>
              <a:t>title</a:t>
            </a:r>
            <a:r>
              <a:rPr lang="tr-TR" i="1" dirty="0" smtClean="0"/>
              <a:t> </a:t>
            </a:r>
            <a:r>
              <a:rPr lang="en-US" i="1" dirty="0" smtClean="0"/>
              <a:t>bar </a:t>
            </a:r>
            <a:r>
              <a:rPr lang="en-US" i="1" dirty="0"/>
              <a:t>of the form now has your selection details in it.</a:t>
            </a:r>
            <a:endParaRPr lang="tr-TR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UserForm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64974"/>
            <a:ext cx="8946541" cy="4883425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You can also see that the Properties window reflects the properties for the form, of </a:t>
            </a:r>
            <a:r>
              <a:rPr lang="en-US" sz="2400" dirty="0" smtClean="0"/>
              <a:t>which</a:t>
            </a:r>
            <a:r>
              <a:rPr lang="tr-TR" sz="2400" dirty="0" smtClean="0"/>
              <a:t> </a:t>
            </a:r>
            <a:r>
              <a:rPr lang="en-US" sz="2400" dirty="0" smtClean="0"/>
              <a:t>there </a:t>
            </a:r>
            <a:r>
              <a:rPr lang="en-US" sz="2400" dirty="0"/>
              <a:t>are many. (If the Properties window is not open, select </a:t>
            </a:r>
            <a:r>
              <a:rPr lang="en-US" sz="2400" b="1" dirty="0">
                <a:solidFill>
                  <a:srgbClr val="FFC000"/>
                </a:solidFill>
              </a:rPr>
              <a:t>View</a:t>
            </a:r>
            <a:r>
              <a:rPr lang="en-US" sz="2400" dirty="0"/>
              <a:t> </a:t>
            </a:r>
            <a:r>
              <a:rPr lang="tr-TR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b="1" dirty="0">
                <a:solidFill>
                  <a:srgbClr val="FFC000"/>
                </a:solidFill>
              </a:rPr>
              <a:t>Properties</a:t>
            </a:r>
            <a:r>
              <a:rPr lang="en-US" sz="2400" dirty="0"/>
              <a:t> Window </a:t>
            </a:r>
            <a:r>
              <a:rPr lang="en-US" sz="2400" dirty="0" smtClean="0"/>
              <a:t>from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VBE menu or press F4.) </a:t>
            </a:r>
            <a:endParaRPr lang="tr-TR" sz="2400" dirty="0" smtClean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 err="1"/>
              <a:t>UserForm</a:t>
            </a:r>
            <a:r>
              <a:rPr lang="en-US" sz="2400" dirty="0"/>
              <a:t> is similar to a Visual Basic form and has </a:t>
            </a:r>
            <a:r>
              <a:rPr lang="en-US" sz="2400" dirty="0" smtClean="0"/>
              <a:t>similar</a:t>
            </a:r>
            <a:r>
              <a:rPr lang="tr-TR" sz="2400" dirty="0" smtClean="0"/>
              <a:t> </a:t>
            </a:r>
            <a:r>
              <a:rPr lang="en-US" sz="2400" dirty="0" smtClean="0"/>
              <a:t>properties</a:t>
            </a:r>
            <a:r>
              <a:rPr lang="en-US" sz="2400" dirty="0"/>
              <a:t>, events, and methods. </a:t>
            </a:r>
            <a:endParaRPr lang="tr-TR" sz="2400" dirty="0" smtClean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 err="1"/>
              <a:t>UserForm</a:t>
            </a:r>
            <a:r>
              <a:rPr lang="en-US" sz="2400" dirty="0"/>
              <a:t> is an object and has a place in the </a:t>
            </a:r>
            <a:r>
              <a:rPr lang="en-US" sz="2400" dirty="0" smtClean="0"/>
              <a:t>VBA</a:t>
            </a:r>
            <a:r>
              <a:rPr lang="tr-TR" sz="2400" dirty="0" smtClean="0"/>
              <a:t> </a:t>
            </a:r>
            <a:r>
              <a:rPr lang="en-US" sz="2400" dirty="0" smtClean="0"/>
              <a:t>Project </a:t>
            </a:r>
            <a:r>
              <a:rPr lang="en-US" sz="2400" dirty="0"/>
              <a:t>tree.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853" y="1293284"/>
            <a:ext cx="2065012" cy="3935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853" y="4289510"/>
            <a:ext cx="1847619" cy="2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Properties For The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03312" y="1280194"/>
            <a:ext cx="6968910" cy="5513030"/>
            <a:chOff x="1103312" y="1280194"/>
            <a:chExt cx="6968910" cy="55130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312" y="1280194"/>
              <a:ext cx="6968909" cy="24039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b="22463"/>
            <a:stretch/>
          </p:blipFill>
          <p:spPr>
            <a:xfrm>
              <a:off x="1103312" y="3684104"/>
              <a:ext cx="6968910" cy="3109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58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Properties For The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03312" y="1544908"/>
            <a:ext cx="6699802" cy="4874243"/>
            <a:chOff x="1103312" y="1544908"/>
            <a:chExt cx="6699802" cy="48742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312" y="1544908"/>
              <a:ext cx="6699802" cy="395474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3312" y="5505542"/>
              <a:ext cx="6699802" cy="913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70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Viewing Your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2400" dirty="0"/>
              <a:t>As you design your form, you may want to see what it looks like when it is running. </a:t>
            </a:r>
            <a:endParaRPr lang="tr-TR" sz="2400" dirty="0" smtClean="0"/>
          </a:p>
          <a:p>
            <a:pPr algn="just"/>
            <a:r>
              <a:rPr lang="en-US" sz="2400" dirty="0" smtClean="0"/>
              <a:t>You can</a:t>
            </a:r>
            <a:r>
              <a:rPr lang="tr-TR" sz="2400" dirty="0" smtClean="0"/>
              <a:t> </a:t>
            </a:r>
            <a:r>
              <a:rPr lang="en-US" sz="2400" dirty="0" smtClean="0"/>
              <a:t>do </a:t>
            </a:r>
            <a:r>
              <a:rPr lang="en-US" sz="2400" dirty="0"/>
              <a:t>this in design mode on the form by selecting </a:t>
            </a:r>
            <a:endParaRPr lang="tr-TR" sz="2400" dirty="0" smtClean="0"/>
          </a:p>
          <a:p>
            <a:pPr marL="400050" lvl="1" indent="0" algn="just">
              <a:buNone/>
            </a:pPr>
            <a:r>
              <a:rPr lang="en-US" sz="2200" b="1" dirty="0" smtClean="0">
                <a:solidFill>
                  <a:srgbClr val="FFC000"/>
                </a:solidFill>
              </a:rPr>
              <a:t>Run </a:t>
            </a:r>
            <a:r>
              <a:rPr lang="tr-TR" sz="22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</a:t>
            </a:r>
            <a:r>
              <a:rPr lang="en-US" sz="2200" b="1" dirty="0" smtClean="0">
                <a:solidFill>
                  <a:srgbClr val="FFC000"/>
                </a:solidFill>
              </a:rPr>
              <a:t> </a:t>
            </a:r>
            <a:r>
              <a:rPr lang="en-US" sz="2200" b="1" dirty="0">
                <a:solidFill>
                  <a:srgbClr val="FFC000"/>
                </a:solidFill>
              </a:rPr>
              <a:t>Sub/</a:t>
            </a:r>
            <a:r>
              <a:rPr lang="en-US" sz="2200" b="1" dirty="0" err="1">
                <a:solidFill>
                  <a:srgbClr val="FFC000"/>
                </a:solidFill>
              </a:rPr>
              <a:t>UserForm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dirty="0"/>
              <a:t>or pressing </a:t>
            </a:r>
            <a:r>
              <a:rPr lang="en-US" sz="2200" b="1" dirty="0">
                <a:solidFill>
                  <a:srgbClr val="FFC000"/>
                </a:solidFill>
              </a:rPr>
              <a:t>F5</a:t>
            </a:r>
            <a:r>
              <a:rPr lang="en-US" sz="2200" dirty="0"/>
              <a:t>.</a:t>
            </a:r>
          </a:p>
          <a:p>
            <a:pPr algn="just"/>
            <a:r>
              <a:rPr lang="en-US" sz="2400" dirty="0"/>
              <a:t>As usual with Visual Basic objects, each form has its own module to deal with events </a:t>
            </a:r>
            <a:r>
              <a:rPr lang="en-US" sz="2400" dirty="0" smtClean="0"/>
              <a:t>on</a:t>
            </a:r>
            <a:r>
              <a:rPr lang="tr-TR" sz="2400" dirty="0" smtClean="0"/>
              <a:t> </a:t>
            </a:r>
            <a:r>
              <a:rPr lang="en-US" sz="2400" dirty="0" smtClean="0"/>
              <a:t>the form</a:t>
            </a:r>
            <a:r>
              <a:rPr lang="tr-TR" sz="2400" dirty="0" smtClean="0"/>
              <a:t>.</a:t>
            </a:r>
          </a:p>
          <a:p>
            <a:pPr algn="just"/>
            <a:r>
              <a:rPr lang="en-US" sz="2400" dirty="0" smtClean="0"/>
              <a:t>To </a:t>
            </a:r>
            <a:r>
              <a:rPr lang="en-US" sz="2400" dirty="0"/>
              <a:t>access the module, double-click the design form, </a:t>
            </a:r>
            <a:r>
              <a:rPr lang="en-US" sz="2400" dirty="0" smtClean="0"/>
              <a:t>select</a:t>
            </a:r>
            <a:r>
              <a:rPr lang="tr-TR" sz="2400" dirty="0" smtClean="0"/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View </a:t>
            </a:r>
            <a:r>
              <a:rPr lang="tr-TR" sz="24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>
                <a:solidFill>
                  <a:srgbClr val="FFC000"/>
                </a:solidFill>
              </a:rPr>
              <a:t>Code</a:t>
            </a:r>
            <a:r>
              <a:rPr lang="en-US" sz="2400" dirty="0"/>
              <a:t> from the menu, or press </a:t>
            </a:r>
            <a:r>
              <a:rPr lang="en-US" sz="2400" b="1" dirty="0">
                <a:solidFill>
                  <a:srgbClr val="FFC000"/>
                </a:solidFill>
              </a:rPr>
              <a:t>F7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You can see a drop-down list on the right-hand side of the module that lists events for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form </a:t>
            </a:r>
            <a:r>
              <a:rPr lang="en-US" sz="2400" dirty="0"/>
              <a:t>that you can attach code to. </a:t>
            </a:r>
            <a:endParaRPr lang="tr-T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3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Viewing Your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227568"/>
            <a:ext cx="8946541" cy="4195481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As you design your form, you may want to see what it looks like when it is running. </a:t>
            </a:r>
            <a:endParaRPr lang="tr-TR" sz="1800" dirty="0" smtClean="0"/>
          </a:p>
          <a:p>
            <a:pPr algn="just"/>
            <a:r>
              <a:rPr lang="en-US" sz="1800" dirty="0" smtClean="0"/>
              <a:t>You can</a:t>
            </a:r>
            <a:r>
              <a:rPr lang="tr-TR" sz="1800" dirty="0" smtClean="0"/>
              <a:t> </a:t>
            </a:r>
            <a:r>
              <a:rPr lang="en-US" sz="1800" dirty="0" smtClean="0"/>
              <a:t>do </a:t>
            </a:r>
            <a:r>
              <a:rPr lang="en-US" sz="1800" dirty="0"/>
              <a:t>this in design mode on the form by selecting </a:t>
            </a:r>
            <a:r>
              <a:rPr lang="en-US" sz="1800" b="1" dirty="0">
                <a:solidFill>
                  <a:srgbClr val="FFC000"/>
                </a:solidFill>
              </a:rPr>
              <a:t>Run </a:t>
            </a:r>
            <a:r>
              <a:rPr lang="tr-TR" sz="1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</a:t>
            </a:r>
            <a:r>
              <a:rPr lang="en-US" sz="1800" b="1" dirty="0" smtClean="0">
                <a:solidFill>
                  <a:srgbClr val="FFC000"/>
                </a:solidFill>
              </a:rPr>
              <a:t> </a:t>
            </a:r>
            <a:r>
              <a:rPr lang="en-US" sz="1800" b="1" dirty="0">
                <a:solidFill>
                  <a:srgbClr val="FFC000"/>
                </a:solidFill>
              </a:rPr>
              <a:t>Sub/</a:t>
            </a:r>
            <a:r>
              <a:rPr lang="en-US" sz="1800" b="1" dirty="0" err="1">
                <a:solidFill>
                  <a:srgbClr val="FFC000"/>
                </a:solidFill>
              </a:rPr>
              <a:t>UserForm</a:t>
            </a:r>
            <a:r>
              <a:rPr lang="en-US" sz="1800" b="1" dirty="0">
                <a:solidFill>
                  <a:srgbClr val="FFC000"/>
                </a:solidFill>
              </a:rPr>
              <a:t> </a:t>
            </a:r>
            <a:r>
              <a:rPr lang="en-US" sz="1800" dirty="0"/>
              <a:t>or pressing </a:t>
            </a:r>
            <a:r>
              <a:rPr lang="en-US" sz="1800" b="1" dirty="0">
                <a:solidFill>
                  <a:srgbClr val="FFC000"/>
                </a:solidFill>
              </a:rPr>
              <a:t>F5</a:t>
            </a:r>
            <a:r>
              <a:rPr lang="en-US" sz="1800" dirty="0"/>
              <a:t>.</a:t>
            </a:r>
          </a:p>
          <a:p>
            <a:pPr algn="just"/>
            <a:r>
              <a:rPr lang="en-US" sz="1800" dirty="0"/>
              <a:t>As usual with Visual Basic objects, each form has its own module to deal with events </a:t>
            </a:r>
            <a:r>
              <a:rPr lang="en-US" sz="1800" dirty="0" smtClean="0"/>
              <a:t>on</a:t>
            </a:r>
            <a:r>
              <a:rPr lang="tr-TR" sz="1800" dirty="0" smtClean="0"/>
              <a:t> </a:t>
            </a:r>
            <a:r>
              <a:rPr lang="en-US" sz="1800" dirty="0" smtClean="0"/>
              <a:t>the form</a:t>
            </a:r>
            <a:r>
              <a:rPr lang="tr-TR" sz="1800" dirty="0" smtClean="0"/>
              <a:t>.</a:t>
            </a:r>
          </a:p>
          <a:p>
            <a:pPr algn="just"/>
            <a:r>
              <a:rPr lang="en-US" sz="1800" dirty="0" smtClean="0"/>
              <a:t>To </a:t>
            </a:r>
            <a:r>
              <a:rPr lang="en-US" sz="1800" dirty="0"/>
              <a:t>access the module, double-click the design form, </a:t>
            </a:r>
            <a:r>
              <a:rPr lang="en-US" sz="1800" dirty="0" smtClean="0"/>
              <a:t>select</a:t>
            </a:r>
            <a:r>
              <a:rPr lang="tr-TR" sz="1800" dirty="0" smtClean="0"/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View </a:t>
            </a:r>
            <a:r>
              <a:rPr lang="tr-TR" sz="1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</a:t>
            </a:r>
            <a:r>
              <a:rPr lang="en-US" sz="1800" b="1" dirty="0" smtClean="0">
                <a:solidFill>
                  <a:srgbClr val="FFC000"/>
                </a:solidFill>
              </a:rPr>
              <a:t> </a:t>
            </a:r>
            <a:r>
              <a:rPr lang="en-US" sz="1800" b="1" dirty="0">
                <a:solidFill>
                  <a:srgbClr val="FFC000"/>
                </a:solidFill>
              </a:rPr>
              <a:t>Code</a:t>
            </a:r>
            <a:r>
              <a:rPr lang="en-US" sz="1800" dirty="0"/>
              <a:t> from the menu, or press </a:t>
            </a:r>
            <a:r>
              <a:rPr lang="en-US" sz="1800" b="1" dirty="0">
                <a:solidFill>
                  <a:srgbClr val="FFC000"/>
                </a:solidFill>
              </a:rPr>
              <a:t>F7</a:t>
            </a:r>
            <a:r>
              <a:rPr lang="en-US" sz="1800" dirty="0"/>
              <a:t>.</a:t>
            </a:r>
          </a:p>
          <a:p>
            <a:pPr algn="just"/>
            <a:r>
              <a:rPr lang="en-US" sz="1800" dirty="0"/>
              <a:t>You can see a drop-down list on the right-hand side of the module that lists events for </a:t>
            </a:r>
            <a:r>
              <a:rPr lang="en-US" sz="1800" dirty="0" smtClean="0"/>
              <a:t>the</a:t>
            </a:r>
            <a:r>
              <a:rPr lang="tr-TR" sz="1800" dirty="0" smtClean="0"/>
              <a:t> </a:t>
            </a:r>
            <a:r>
              <a:rPr lang="en-US" sz="1800" dirty="0" smtClean="0"/>
              <a:t>form </a:t>
            </a:r>
            <a:r>
              <a:rPr lang="en-US" sz="1800" dirty="0"/>
              <a:t>that you can attach code to. </a:t>
            </a:r>
            <a:endParaRPr lang="tr-TR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12" y="4619965"/>
            <a:ext cx="10971428" cy="2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Viewing Your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tr-TR" sz="2400" dirty="0" smtClean="0"/>
              <a:t>There are many events that can you use in your project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pPr algn="just"/>
            <a:r>
              <a:rPr lang="en-US" sz="2400" dirty="0" smtClean="0"/>
              <a:t>Try </a:t>
            </a:r>
            <a:r>
              <a:rPr lang="en-US" sz="2400" dirty="0"/>
              <a:t>the </a:t>
            </a:r>
            <a:r>
              <a:rPr lang="en-US" sz="2400" dirty="0" err="1"/>
              <a:t>MouseMove</a:t>
            </a:r>
            <a:r>
              <a:rPr lang="en-US" sz="2400" dirty="0"/>
              <a:t> event. Click </a:t>
            </a:r>
            <a:r>
              <a:rPr lang="en-US" sz="2400" dirty="0" err="1"/>
              <a:t>MouseMove</a:t>
            </a:r>
            <a:r>
              <a:rPr lang="en-US" sz="2400" dirty="0"/>
              <a:t> to get the </a:t>
            </a:r>
            <a:r>
              <a:rPr lang="en-US" sz="2400" dirty="0" smtClean="0"/>
              <a:t>code</a:t>
            </a:r>
            <a:r>
              <a:rPr lang="tr-TR" sz="2400" dirty="0" smtClean="0"/>
              <a:t> </a:t>
            </a:r>
            <a:r>
              <a:rPr lang="en-US" sz="2400" dirty="0" smtClean="0"/>
              <a:t>header </a:t>
            </a:r>
            <a:r>
              <a:rPr lang="en-US" sz="2400" dirty="0"/>
              <a:t>and footer and then insert the following code:</a:t>
            </a:r>
          </a:p>
          <a:p>
            <a:pPr marL="800100" lvl="2" indent="0" algn="just">
              <a:buNone/>
            </a:pPr>
            <a:r>
              <a:rPr lang="en-US" sz="2000" i="1" dirty="0"/>
              <a:t>Private Sub </a:t>
            </a:r>
            <a:r>
              <a:rPr lang="en-US" sz="2000" i="1" dirty="0" err="1"/>
              <a:t>UserForm_MouseMove</a:t>
            </a:r>
            <a:r>
              <a:rPr lang="en-US" sz="2000" i="1" dirty="0"/>
              <a:t>(</a:t>
            </a:r>
            <a:r>
              <a:rPr lang="en-US" sz="2000" i="1" dirty="0" err="1"/>
              <a:t>ByVal</a:t>
            </a:r>
            <a:r>
              <a:rPr lang="en-US" sz="2000" i="1" dirty="0"/>
              <a:t> Button As Integer, </a:t>
            </a:r>
            <a:r>
              <a:rPr lang="tr-TR" sz="2000" i="1" dirty="0" smtClean="0"/>
              <a:t>_</a:t>
            </a:r>
          </a:p>
          <a:p>
            <a:pPr marL="800100" lvl="2" indent="0" algn="just">
              <a:buNone/>
            </a:pPr>
            <a:r>
              <a:rPr lang="tr-TR" sz="2000" i="1" dirty="0"/>
              <a:t> </a:t>
            </a:r>
            <a:r>
              <a:rPr lang="tr-TR" sz="2000" i="1" dirty="0" smtClean="0"/>
              <a:t>            </a:t>
            </a:r>
            <a:r>
              <a:rPr lang="en-US" sz="2000" i="1" dirty="0" err="1" smtClean="0"/>
              <a:t>ByVal</a:t>
            </a:r>
            <a:r>
              <a:rPr lang="en-US" sz="2000" i="1" dirty="0" smtClean="0"/>
              <a:t> </a:t>
            </a:r>
            <a:r>
              <a:rPr lang="en-US" sz="2000" i="1" dirty="0"/>
              <a:t>Shift </a:t>
            </a:r>
            <a:r>
              <a:rPr lang="en-US" sz="2000" i="1" dirty="0" smtClean="0"/>
              <a:t>As </a:t>
            </a:r>
            <a:r>
              <a:rPr lang="en-US" sz="2000" i="1" dirty="0"/>
              <a:t>Integer, </a:t>
            </a:r>
            <a:r>
              <a:rPr lang="en-US" sz="2000" i="1" dirty="0" err="1"/>
              <a:t>ByVal</a:t>
            </a:r>
            <a:r>
              <a:rPr lang="en-US" sz="2000" i="1" dirty="0"/>
              <a:t> X As Single, </a:t>
            </a:r>
            <a:r>
              <a:rPr lang="en-US" sz="2000" i="1" dirty="0" err="1"/>
              <a:t>ByVal</a:t>
            </a:r>
            <a:r>
              <a:rPr lang="en-US" sz="2000" i="1" dirty="0"/>
              <a:t> Y As Single)</a:t>
            </a:r>
          </a:p>
          <a:p>
            <a:pPr marL="1257300" lvl="3" indent="0" algn="just">
              <a:buNone/>
            </a:pPr>
            <a:r>
              <a:rPr lang="en-US" sz="1800" i="1" dirty="0"/>
              <a:t>If UserForm1.Caption = "UserForm1" Then</a:t>
            </a:r>
          </a:p>
          <a:p>
            <a:pPr marL="1714500" lvl="4" indent="0" algn="just">
              <a:buNone/>
            </a:pPr>
            <a:r>
              <a:rPr lang="en-US" sz="1800" i="1" dirty="0"/>
              <a:t>UserForm1.Caption = "You moved the mouse"</a:t>
            </a:r>
          </a:p>
          <a:p>
            <a:pPr marL="1257300" lvl="3" indent="0" algn="just">
              <a:buNone/>
            </a:pPr>
            <a:r>
              <a:rPr lang="en-US" sz="1800" i="1" dirty="0"/>
              <a:t>Else</a:t>
            </a:r>
          </a:p>
          <a:p>
            <a:pPr marL="1714500" lvl="4" indent="0" algn="just">
              <a:buNone/>
            </a:pPr>
            <a:r>
              <a:rPr lang="en-US" sz="1800" i="1" dirty="0"/>
              <a:t>UserForm1.Caption = "UserForm1"</a:t>
            </a:r>
          </a:p>
          <a:p>
            <a:pPr marL="1257300" lvl="3" indent="0" algn="just">
              <a:buNone/>
            </a:pPr>
            <a:r>
              <a:rPr lang="en-US" sz="1800" i="1" dirty="0"/>
              <a:t>End If</a:t>
            </a:r>
          </a:p>
          <a:p>
            <a:pPr marL="800100" lvl="2" indent="0" algn="just">
              <a:buNone/>
            </a:pPr>
            <a:r>
              <a:rPr lang="en-US" sz="2000" i="1" dirty="0"/>
              <a:t>End Sub</a:t>
            </a:r>
            <a:endParaRPr lang="tr-TR" sz="20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AFFF88C0C3C040A643270900DB52D2" ma:contentTypeVersion="" ma:contentTypeDescription="Create a new document." ma:contentTypeScope="" ma:versionID="d36fd9ffc10906b9d6428990ad500d8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52BA679-2310-4927-863D-4BA9670E71F8}"/>
</file>

<file path=customXml/itemProps2.xml><?xml version="1.0" encoding="utf-8"?>
<ds:datastoreItem xmlns:ds="http://schemas.openxmlformats.org/officeDocument/2006/customXml" ds:itemID="{B4E368EF-56FC-4CC8-92C0-5628EE7CA3BA}"/>
</file>

<file path=customXml/itemProps3.xml><?xml version="1.0" encoding="utf-8"?>
<ds:datastoreItem xmlns:ds="http://schemas.openxmlformats.org/officeDocument/2006/customXml" ds:itemID="{955AF45E-D187-4F84-AD12-AB57A7542E6A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7329</TotalTime>
  <Words>2915</Words>
  <Application>Microsoft Office PowerPoint</Application>
  <PresentationFormat>Widescreen</PresentationFormat>
  <Paragraphs>246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Aharoni</vt:lpstr>
      <vt:lpstr>Arial</vt:lpstr>
      <vt:lpstr>Arial Black</vt:lpstr>
      <vt:lpstr>Calibri</vt:lpstr>
      <vt:lpstr>Century Gothic</vt:lpstr>
      <vt:lpstr>Wingdings</vt:lpstr>
      <vt:lpstr>Wingdings 3</vt:lpstr>
      <vt:lpstr>Ion</vt:lpstr>
      <vt:lpstr>ITEC397  Macro Coding</vt:lpstr>
      <vt:lpstr>Dialogs</vt:lpstr>
      <vt:lpstr>UserForm</vt:lpstr>
      <vt:lpstr>UserForm</vt:lpstr>
      <vt:lpstr>Main Properties For The Form</vt:lpstr>
      <vt:lpstr>Main Properties For The Form</vt:lpstr>
      <vt:lpstr>Viewing Your Form</vt:lpstr>
      <vt:lpstr>Viewing Your Form</vt:lpstr>
      <vt:lpstr>Viewing Your Form</vt:lpstr>
      <vt:lpstr>Viewing Your Form</vt:lpstr>
      <vt:lpstr>Viewing Your Form</vt:lpstr>
      <vt:lpstr>Displaying Your Form in Code</vt:lpstr>
      <vt:lpstr>Displaying Your Form in Code</vt:lpstr>
      <vt:lpstr>Populating Your Form</vt:lpstr>
      <vt:lpstr>Populating Your Form</vt:lpstr>
      <vt:lpstr>Default Toolbox Controls</vt:lpstr>
      <vt:lpstr>Default Toolbox Controls</vt:lpstr>
      <vt:lpstr>Default Toolbox Controls</vt:lpstr>
      <vt:lpstr>Default Toolbox Controls</vt:lpstr>
      <vt:lpstr>Default Toolbox Controls</vt:lpstr>
      <vt:lpstr>Default Toolbox Controls</vt:lpstr>
      <vt:lpstr>Default Toolbox Controls</vt:lpstr>
      <vt:lpstr>Default Toolbox Controls</vt:lpstr>
      <vt:lpstr>Default Toolbox Controls</vt:lpstr>
      <vt:lpstr>Default Toolbox Controls</vt:lpstr>
      <vt:lpstr>Default Toolbox Controls</vt:lpstr>
      <vt:lpstr>Default Toolbox Controls</vt:lpstr>
      <vt:lpstr>Default Toolbox Controls</vt:lpstr>
      <vt:lpstr>Default Toolbox Controls</vt:lpstr>
      <vt:lpstr>Default Toolbox Controls</vt:lpstr>
      <vt:lpstr>Default Toolbox Controls</vt:lpstr>
      <vt:lpstr>Default Toolbox Controls</vt:lpstr>
      <vt:lpstr>Default Toolbox Controls</vt:lpstr>
      <vt:lpstr>Default Toolbox Controls</vt:lpstr>
      <vt:lpstr>Default Toolbox Controls</vt:lpstr>
      <vt:lpstr>Default Toolbox Controls</vt:lpstr>
      <vt:lpstr>Default Toolbox Controls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ITEC397 – Macro Coding</dc:title>
  <dc:creator>Cem yAĞLI</dc:creator>
  <cp:lastModifiedBy>Cem YAGLI</cp:lastModifiedBy>
  <cp:revision>429</cp:revision>
  <dcterms:created xsi:type="dcterms:W3CDTF">2019-09-17T13:50:22Z</dcterms:created>
  <dcterms:modified xsi:type="dcterms:W3CDTF">2020-04-15T15:24:14Z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0x01010093AFFF88C0C3C040A643270900DB52D2</vt:lpwstr>
  </property>
</Properties>
</file>