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26" r:id="rId4"/>
  </p:sldMasterIdLst>
  <p:notesMasterIdLst>
    <p:notesMasterId r:id="rId51"/>
  </p:notesMasterIdLst>
  <p:handoutMasterIdLst>
    <p:handoutMasterId r:id="rId52"/>
  </p:handoutMasterIdLst>
  <p:sldIdLst>
    <p:sldId id="256" r:id="rId5"/>
    <p:sldId id="374" r:id="rId6"/>
    <p:sldId id="356" r:id="rId7"/>
    <p:sldId id="357" r:id="rId8"/>
    <p:sldId id="359" r:id="rId9"/>
    <p:sldId id="360" r:id="rId10"/>
    <p:sldId id="361" r:id="rId11"/>
    <p:sldId id="362" r:id="rId12"/>
    <p:sldId id="363" r:id="rId13"/>
    <p:sldId id="375" r:id="rId14"/>
    <p:sldId id="364" r:id="rId15"/>
    <p:sldId id="365" r:id="rId16"/>
    <p:sldId id="366" r:id="rId17"/>
    <p:sldId id="367" r:id="rId18"/>
    <p:sldId id="368" r:id="rId19"/>
    <p:sldId id="369" r:id="rId20"/>
    <p:sldId id="370" r:id="rId21"/>
    <p:sldId id="376" r:id="rId22"/>
    <p:sldId id="371" r:id="rId23"/>
    <p:sldId id="372" r:id="rId24"/>
    <p:sldId id="373" r:id="rId25"/>
    <p:sldId id="378" r:id="rId26"/>
    <p:sldId id="377" r:id="rId27"/>
    <p:sldId id="379" r:id="rId28"/>
    <p:sldId id="380" r:id="rId29"/>
    <p:sldId id="381" r:id="rId30"/>
    <p:sldId id="382" r:id="rId31"/>
    <p:sldId id="383" r:id="rId32"/>
    <p:sldId id="384" r:id="rId33"/>
    <p:sldId id="385" r:id="rId34"/>
    <p:sldId id="386" r:id="rId35"/>
    <p:sldId id="387" r:id="rId36"/>
    <p:sldId id="400" r:id="rId37"/>
    <p:sldId id="388" r:id="rId38"/>
    <p:sldId id="389" r:id="rId39"/>
    <p:sldId id="390" r:id="rId40"/>
    <p:sldId id="391" r:id="rId41"/>
    <p:sldId id="392" r:id="rId42"/>
    <p:sldId id="393" r:id="rId43"/>
    <p:sldId id="394" r:id="rId44"/>
    <p:sldId id="395" r:id="rId45"/>
    <p:sldId id="396" r:id="rId46"/>
    <p:sldId id="397" r:id="rId47"/>
    <p:sldId id="398" r:id="rId48"/>
    <p:sldId id="399" r:id="rId49"/>
    <p:sldId id="354" r:id="rId5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62" y="-96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724EFDD-12AE-4990-BC08-632976E66EC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"/>
          </p:nvPr>
        </p:nvSpPr>
        <p:spPr>
          <a:xfrm>
            <a:off x="1" y="9120172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3104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138" cy="479539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r>
              <a:rPr lang="tr-TR" smtClean="0"/>
              <a:t>BTEP205-İşletim Sistemleri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427" y="0"/>
            <a:ext cx="3170138" cy="479539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7528F7FD-866D-46C5-B69C-380A4CBF2E6C}" type="datetimeFigureOut">
              <a:rPr lang="tr-TR"/>
              <a:pPr>
                <a:defRPr/>
              </a:pPr>
              <a:t>26.09.2017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tr-T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194" y="4560086"/>
            <a:ext cx="5852814" cy="4320317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tr-T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20172"/>
            <a:ext cx="3170138" cy="479539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r>
              <a:rPr lang="tr-TR"/>
              <a:t>Dr.Ahmet Rizaner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DB908651-8657-42E6-9866-478A0CB9A22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532110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933307-DC71-43A9-BC72-E8FF9162ABB6}" type="slidenum">
              <a:rPr lang="tr-T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tr-TR">
              <a:latin typeface="Calibri" pitchFamily="34" charset="0"/>
            </a:endParaRPr>
          </a:p>
        </p:txBody>
      </p:sp>
      <p:sp>
        <p:nvSpPr>
          <p:cNvPr id="10245" name="Header Placeholder 5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latin typeface="Calibri" pitchFamily="34" charset="0"/>
              </a:rPr>
              <a:t>BTEP205-İşletim Sistemleri</a:t>
            </a:r>
            <a:endParaRPr lang="tr-TR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839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21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Rectangle 32"/>
          <p:cNvSpPr/>
          <p:nvPr userDrawn="1"/>
        </p:nvSpPr>
        <p:spPr>
          <a:xfrm>
            <a:off x="914400" y="5048250"/>
            <a:ext cx="7315200" cy="9144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31"/>
          <p:cNvSpPr/>
          <p:nvPr userDrawn="1"/>
        </p:nvSpPr>
        <p:spPr>
          <a:xfrm>
            <a:off x="914400" y="5048250"/>
            <a:ext cx="228600" cy="9144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29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44408" y="6376243"/>
            <a:ext cx="468312" cy="365125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 bwMode="auto">
          <a:xfrm>
            <a:off x="684213" y="6375400"/>
            <a:ext cx="7991475" cy="36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637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44408" y="6376243"/>
            <a:ext cx="468312" cy="365125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0"/>
          </p:nvPr>
        </p:nvSpPr>
        <p:spPr bwMode="auto">
          <a:xfrm>
            <a:off x="684213" y="6375400"/>
            <a:ext cx="7991475" cy="36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570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55095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ITEC115/ITEC190</a:t>
            </a:r>
            <a:endParaRPr lang="tr-T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CB880-5203-4EB0-BB32-17401FA3E3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72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dirty="0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dirty="0" smtClean="0"/>
              <a:t>Click to edit Master text styles</a:t>
            </a:r>
          </a:p>
          <a:p>
            <a:pPr lvl="1"/>
            <a:r>
              <a:rPr lang="tr-TR" dirty="0" smtClean="0"/>
              <a:t>Second level</a:t>
            </a:r>
          </a:p>
          <a:p>
            <a:pPr lvl="2"/>
            <a:r>
              <a:rPr lang="tr-TR" dirty="0" smtClean="0"/>
              <a:t>Third level</a:t>
            </a:r>
          </a:p>
          <a:p>
            <a:pPr lvl="3"/>
            <a:r>
              <a:rPr lang="tr-TR" dirty="0" smtClean="0"/>
              <a:t>Fourth level</a:t>
            </a:r>
          </a:p>
          <a:p>
            <a:pPr lvl="4"/>
            <a:r>
              <a:rPr lang="tr-TR" dirty="0" smtClean="0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84213" y="6356350"/>
            <a:ext cx="79914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tr-TR" smtClean="0"/>
              <a:t>ITEC115/ITEC190</a:t>
            </a:r>
            <a:endParaRPr lang="tr-TR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75688" y="0"/>
            <a:ext cx="468312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17F573C4-6BB1-4CF7-8AA3-E208CD667B0D}" type="slidenum">
              <a:rPr lang="tr-TR" smtClean="0"/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  <a:ea typeface="+mj-ea"/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  <p:sldLayoutId id="2147484236" r:id="rId5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Times New Roman" pitchFamily="18" charset="0"/>
          <a:ea typeface="+mj-ea"/>
          <a:cs typeface="Times New Roman" pitchFamily="18" charset="0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Times New Roman" pitchFamily="18" charset="0"/>
          <a:ea typeface="+mn-ea"/>
          <a:cs typeface="Times New Roman" pitchFamily="18" charset="0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ct.emu.edu.tr/courses/it/comp190/userfiles/images/yenibilgisay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106" y="1418856"/>
            <a:ext cx="2569680" cy="214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87624" y="5074136"/>
            <a:ext cx="6858000" cy="576064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KONU </a:t>
            </a:r>
            <a:r>
              <a:rPr lang="tr-T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4</a:t>
            </a:r>
            <a:endParaRPr lang="tr-TR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tr-T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İŞLEM </a:t>
            </a:r>
            <a:r>
              <a:rPr lang="tr-TR" sz="24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TABLOLARI </a:t>
            </a:r>
            <a:r>
              <a:rPr lang="tr-TR" sz="24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(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2</a:t>
            </a:r>
            <a:r>
              <a:rPr lang="tr-T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)</a:t>
            </a:r>
            <a:endParaRPr lang="tr-TR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404664"/>
            <a:ext cx="8352928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Doğu Akdeniz Üniversitesi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Bilgisayar </a:t>
            </a:r>
            <a:r>
              <a:rPr lang="tr-T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ve Teknoloji </a:t>
            </a:r>
            <a:r>
              <a:rPr lang="tr-T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Yüksek Okulu</a:t>
            </a:r>
            <a:endParaRPr lang="tr-TR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+mj-lt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ctrTitle"/>
          </p:nvPr>
        </p:nvSpPr>
        <p:spPr>
          <a:xfrm>
            <a:off x="1187624" y="3789040"/>
            <a:ext cx="6984776" cy="1080120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tr-T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BTEP105 </a:t>
            </a:r>
            <a:r>
              <a:rPr lang="tr-T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– TEMEL OFIS UYGULAMALARI</a:t>
            </a:r>
            <a:endParaRPr lang="tr-TR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Hücre</a:t>
            </a:r>
            <a:r>
              <a:rPr lang="en-US" dirty="0" smtClean="0"/>
              <a:t> B</a:t>
            </a:r>
            <a:r>
              <a:rPr lang="tr-TR" dirty="0" smtClean="0"/>
              <a:t>içimlendirme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  <a:defRPr/>
            </a:pPr>
            <a:endParaRPr lang="tr-TR" sz="2400" dirty="0" smtClean="0"/>
          </a:p>
          <a:p>
            <a:pPr>
              <a:buFont typeface="Wingdings" pitchFamily="2" charset="2"/>
              <a:buChar char="Ø"/>
              <a:defRPr/>
            </a:pPr>
            <a:r>
              <a:rPr lang="tr-TR" sz="2400" dirty="0" smtClean="0"/>
              <a:t>Sayıları </a:t>
            </a:r>
            <a:r>
              <a:rPr lang="tr-TR" sz="2400" b="1" dirty="0" smtClean="0"/>
              <a:t>binlik basamaklara ayırmak </a:t>
            </a:r>
            <a:r>
              <a:rPr lang="tr-TR" sz="2400" dirty="0" smtClean="0"/>
              <a:t>için virgül (,) düğmesi kullanılmaktadır.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861" y="2708920"/>
            <a:ext cx="1003923" cy="28019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2708920"/>
            <a:ext cx="1213698" cy="28019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872" y="3356992"/>
            <a:ext cx="2104737" cy="138854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283967" y="3933055"/>
            <a:ext cx="453279" cy="4648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Right Arrow 14"/>
          <p:cNvSpPr/>
          <p:nvPr/>
        </p:nvSpPr>
        <p:spPr>
          <a:xfrm>
            <a:off x="2805453" y="4171587"/>
            <a:ext cx="453255" cy="246378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Right Arrow 16"/>
          <p:cNvSpPr/>
          <p:nvPr/>
        </p:nvSpPr>
        <p:spPr>
          <a:xfrm>
            <a:off x="5630913" y="4190734"/>
            <a:ext cx="453255" cy="246378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044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Hücre</a:t>
            </a:r>
            <a:r>
              <a:rPr lang="en-US" dirty="0" smtClean="0"/>
              <a:t> </a:t>
            </a:r>
            <a:r>
              <a:rPr lang="en-US" dirty="0"/>
              <a:t>B</a:t>
            </a:r>
            <a:r>
              <a:rPr lang="tr-TR" dirty="0"/>
              <a:t>içimlendirme</a:t>
            </a:r>
            <a:endParaRPr lang="tr-TR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tr-TR" sz="2400" dirty="0" smtClean="0"/>
              <a:t>Rakamlar binlik basamaklara ayrıldığı zaman, kuruş hanesi ön tanımlı olarak iki basamaklı görünür.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tr-TR" sz="2400" dirty="0" smtClean="0"/>
              <a:t>Kuruş hanesindeki </a:t>
            </a:r>
            <a:r>
              <a:rPr lang="tr-TR" sz="2400" b="1" dirty="0" smtClean="0"/>
              <a:t>basamak sayısı </a:t>
            </a:r>
            <a:r>
              <a:rPr lang="tr-TR" sz="2400" dirty="0" smtClean="0"/>
              <a:t>değiştirilebilir.</a:t>
            </a:r>
            <a:endParaRPr lang="tr-TR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5" y="2780928"/>
            <a:ext cx="2252501" cy="1512168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3491880" y="3583264"/>
            <a:ext cx="637583" cy="10481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TextBox 9"/>
          <p:cNvSpPr txBox="1"/>
          <p:nvPr/>
        </p:nvSpPr>
        <p:spPr>
          <a:xfrm>
            <a:off x="4253227" y="3429000"/>
            <a:ext cx="32210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Kuruş hanesindeki basamakları artırmak ya da azaltmak için bu düğmeler kullanılır.</a:t>
            </a:r>
          </a:p>
        </p:txBody>
      </p:sp>
      <p:sp>
        <p:nvSpPr>
          <p:cNvPr id="11" name="Oval 10"/>
          <p:cNvSpPr/>
          <p:nvPr/>
        </p:nvSpPr>
        <p:spPr>
          <a:xfrm>
            <a:off x="2411760" y="3429000"/>
            <a:ext cx="1083162" cy="4355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806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Hücre</a:t>
            </a:r>
            <a:r>
              <a:rPr lang="en-US" dirty="0" smtClean="0"/>
              <a:t> </a:t>
            </a:r>
            <a:r>
              <a:rPr lang="en-US" dirty="0"/>
              <a:t>B</a:t>
            </a:r>
            <a:r>
              <a:rPr lang="tr-TR" dirty="0"/>
              <a:t>içimlendirme</a:t>
            </a:r>
            <a:endParaRPr lang="tr-TR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tr-TR" sz="2400" dirty="0" smtClean="0"/>
              <a:t>Hücrelerdeki rakamlara </a:t>
            </a:r>
            <a:r>
              <a:rPr lang="tr-TR" sz="2400" b="1" dirty="0" smtClean="0"/>
              <a:t>para birimi </a:t>
            </a:r>
            <a:r>
              <a:rPr lang="tr-TR" sz="2400" dirty="0"/>
              <a:t>uygulanabilir</a:t>
            </a:r>
            <a:r>
              <a:rPr lang="tr-TR" sz="2400" dirty="0" smtClean="0"/>
              <a:t>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tr-TR" sz="2400" dirty="0" smtClean="0"/>
              <a:t>Para birimleri doğrudan hücre içerisinde rakamların yanına yazılırsa, bu hücrelerdeki bilgi artık rakam değil metin bilgisi olarak değerlendirilecektir.</a:t>
            </a:r>
            <a:endParaRPr lang="tr-TR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406163"/>
            <a:ext cx="2252501" cy="15121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4123" y="2921845"/>
            <a:ext cx="2204021" cy="24808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232" y="2931996"/>
            <a:ext cx="1226976" cy="2746089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581241" y="4042312"/>
            <a:ext cx="606383" cy="5388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Right Arrow 15"/>
          <p:cNvSpPr/>
          <p:nvPr/>
        </p:nvSpPr>
        <p:spPr>
          <a:xfrm>
            <a:off x="2949681" y="4151570"/>
            <a:ext cx="453255" cy="246378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Oval 16"/>
          <p:cNvSpPr/>
          <p:nvPr/>
        </p:nvSpPr>
        <p:spPr>
          <a:xfrm>
            <a:off x="3697457" y="3573016"/>
            <a:ext cx="2026671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Right Arrow 17"/>
          <p:cNvSpPr/>
          <p:nvPr/>
        </p:nvSpPr>
        <p:spPr>
          <a:xfrm>
            <a:off x="6062961" y="4171587"/>
            <a:ext cx="453255" cy="246378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419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Hücre</a:t>
            </a:r>
            <a:r>
              <a:rPr lang="en-US" dirty="0" smtClean="0"/>
              <a:t> </a:t>
            </a:r>
            <a:r>
              <a:rPr lang="en-US" dirty="0"/>
              <a:t>B</a:t>
            </a:r>
            <a:r>
              <a:rPr lang="tr-TR" dirty="0"/>
              <a:t>içimlendirme</a:t>
            </a:r>
            <a:endParaRPr lang="tr-TR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tr-TR" sz="2400" dirty="0" smtClean="0"/>
              <a:t>Hücrelerdeki rakamlar </a:t>
            </a:r>
            <a:r>
              <a:rPr lang="tr-TR" sz="2400" b="1" dirty="0" smtClean="0"/>
              <a:t>yüzdelik değeri</a:t>
            </a:r>
            <a:r>
              <a:rPr lang="tr-TR" sz="2400" dirty="0" smtClean="0"/>
              <a:t> olarak atanabilir.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tr-TR" sz="2400" dirty="0" smtClean="0"/>
              <a:t>Bunun için hücreler seçildikten sonra </a:t>
            </a:r>
            <a:r>
              <a:rPr lang="tr-TR" sz="2400" b="1" dirty="0" smtClean="0"/>
              <a:t>%</a:t>
            </a:r>
            <a:r>
              <a:rPr lang="tr-TR" sz="2400" dirty="0" smtClean="0"/>
              <a:t> düğmesi kullanılmalıdır.</a:t>
            </a:r>
            <a:endParaRPr lang="tr-TR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429000"/>
            <a:ext cx="2342795" cy="1080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3068960"/>
            <a:ext cx="2376264" cy="15732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8626" y="3429000"/>
            <a:ext cx="2310257" cy="108012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884122" y="3717562"/>
            <a:ext cx="606383" cy="5388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Right Arrow 10"/>
          <p:cNvSpPr/>
          <p:nvPr/>
        </p:nvSpPr>
        <p:spPr>
          <a:xfrm>
            <a:off x="2827773" y="3976216"/>
            <a:ext cx="453255" cy="246378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Right Arrow 11"/>
          <p:cNvSpPr/>
          <p:nvPr/>
        </p:nvSpPr>
        <p:spPr>
          <a:xfrm>
            <a:off x="5774929" y="3974710"/>
            <a:ext cx="453255" cy="246378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381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tr-TR" sz="2200" dirty="0" smtClean="0"/>
              <a:t>Excel’de hazır hücre stilleri kullanarak, hücre gölgelendirmeleri oldukça hızlı bir şekilde biçimlendirilebilir.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tr-TR" sz="2200" dirty="0" smtClean="0"/>
              <a:t>Bunun için </a:t>
            </a:r>
            <a:r>
              <a:rPr lang="tr-TR" sz="2200" b="1" dirty="0"/>
              <a:t>Giriş (</a:t>
            </a:r>
            <a:r>
              <a:rPr lang="tr-TR" sz="2200" b="1" dirty="0" smtClean="0"/>
              <a:t>Home)</a:t>
            </a:r>
            <a:r>
              <a:rPr lang="tr-TR" sz="2200" dirty="0" smtClean="0"/>
              <a:t> </a:t>
            </a:r>
            <a:r>
              <a:rPr lang="tr-TR" sz="2200" dirty="0"/>
              <a:t>sekmesinde bulunan </a:t>
            </a:r>
            <a:r>
              <a:rPr lang="tr-TR" sz="2200" b="1" dirty="0" smtClean="0"/>
              <a:t>Hücre </a:t>
            </a:r>
            <a:r>
              <a:rPr lang="tr-TR" sz="2200" b="1" dirty="0"/>
              <a:t>stilleri </a:t>
            </a:r>
            <a:r>
              <a:rPr lang="tr-TR" sz="2200" b="1" dirty="0" smtClean="0"/>
              <a:t>(Cell </a:t>
            </a:r>
            <a:r>
              <a:rPr lang="tr-TR" sz="2200" b="1" dirty="0"/>
              <a:t>Styles)</a:t>
            </a:r>
            <a:r>
              <a:rPr lang="tr-TR" sz="2200" dirty="0"/>
              <a:t> düğmesi kullanılmaktadır</a:t>
            </a:r>
            <a:r>
              <a:rPr lang="tr-TR" sz="2200" dirty="0" smtClean="0"/>
              <a:t>.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tr-TR" dirty="0" smtClean="0"/>
              <a:t>Hücre</a:t>
            </a:r>
            <a:r>
              <a:rPr lang="en-US" dirty="0" smtClean="0"/>
              <a:t> </a:t>
            </a:r>
            <a:r>
              <a:rPr lang="en-US" dirty="0"/>
              <a:t>B</a:t>
            </a:r>
            <a:r>
              <a:rPr lang="tr-TR" dirty="0"/>
              <a:t>içimlendirme</a:t>
            </a:r>
            <a:endParaRPr lang="tr-TR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80" y="2853817"/>
            <a:ext cx="4591647" cy="34957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4407" y="4941168"/>
            <a:ext cx="3456900" cy="1038994"/>
          </a:xfrm>
          <a:prstGeom prst="rect">
            <a:avLst/>
          </a:prstGeom>
        </p:spPr>
      </p:pic>
      <p:sp>
        <p:nvSpPr>
          <p:cNvPr id="14" name="Right Brace 13"/>
          <p:cNvSpPr/>
          <p:nvPr/>
        </p:nvSpPr>
        <p:spPr>
          <a:xfrm rot="10800000">
            <a:off x="5405409" y="5085184"/>
            <a:ext cx="168997" cy="894978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" name="Right Arrow 14"/>
          <p:cNvSpPr/>
          <p:nvPr/>
        </p:nvSpPr>
        <p:spPr>
          <a:xfrm rot="315250">
            <a:off x="2915816" y="5293257"/>
            <a:ext cx="2489591" cy="25453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Oval 15"/>
          <p:cNvSpPr/>
          <p:nvPr/>
        </p:nvSpPr>
        <p:spPr>
          <a:xfrm>
            <a:off x="1979713" y="2777616"/>
            <a:ext cx="504056" cy="7233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320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tr-TR" sz="2400" dirty="0"/>
              <a:t>Hücreleri tek tek renklendirmek yerine </a:t>
            </a:r>
            <a:r>
              <a:rPr lang="tr-TR" sz="2400" b="1" dirty="0" smtClean="0"/>
              <a:t>Tablo </a:t>
            </a:r>
            <a:r>
              <a:rPr lang="tr-TR" sz="2400" b="1" dirty="0"/>
              <a:t>olarak biçimlendir (Format as </a:t>
            </a:r>
            <a:r>
              <a:rPr lang="tr-TR" sz="2400" b="1" dirty="0" smtClean="0"/>
              <a:t>Table)</a:t>
            </a:r>
            <a:r>
              <a:rPr lang="tr-TR" sz="2400" dirty="0" smtClean="0"/>
              <a:t> </a:t>
            </a:r>
            <a:r>
              <a:rPr lang="tr-TR" sz="2400" dirty="0"/>
              <a:t>düğmesi ile </a:t>
            </a:r>
            <a:r>
              <a:rPr lang="tr-TR" sz="2400" dirty="0" smtClean="0"/>
              <a:t>hücrelere </a:t>
            </a:r>
            <a:r>
              <a:rPr lang="tr-TR" sz="2400" dirty="0"/>
              <a:t>farklı stiller </a:t>
            </a:r>
            <a:r>
              <a:rPr lang="tr-TR" sz="2400" dirty="0" smtClean="0"/>
              <a:t>uygulanabilir ve tablo görünümü verilebilir.</a:t>
            </a:r>
            <a:endParaRPr lang="tr-TR" sz="2400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tr-TR" dirty="0" smtClean="0"/>
              <a:t>Hücre</a:t>
            </a:r>
            <a:r>
              <a:rPr lang="en-US" dirty="0" smtClean="0"/>
              <a:t> </a:t>
            </a:r>
            <a:r>
              <a:rPr lang="en-US" dirty="0"/>
              <a:t>B</a:t>
            </a:r>
            <a:r>
              <a:rPr lang="tr-TR" dirty="0"/>
              <a:t>içimlendirme</a:t>
            </a:r>
            <a:endParaRPr lang="tr-TR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708920"/>
            <a:ext cx="6800021" cy="303781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835697" y="2636912"/>
            <a:ext cx="1152128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237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tr-TR" sz="2400" b="1" dirty="0" smtClean="0"/>
              <a:t>Yapılan biçimlendirmeleri kaldırmak </a:t>
            </a:r>
            <a:r>
              <a:rPr lang="tr-TR" sz="2400" dirty="0" smtClean="0"/>
              <a:t>için</a:t>
            </a:r>
            <a:r>
              <a:rPr lang="tr-TR" sz="2400" dirty="0"/>
              <a:t>, </a:t>
            </a:r>
            <a:r>
              <a:rPr lang="tr-TR" sz="2400" b="1" dirty="0"/>
              <a:t>Home </a:t>
            </a:r>
            <a:r>
              <a:rPr lang="tr-TR" sz="2400" b="1" dirty="0" smtClean="0"/>
              <a:t>(giriş)</a:t>
            </a:r>
            <a:r>
              <a:rPr lang="tr-TR" sz="2400" dirty="0" smtClean="0"/>
              <a:t> sekmesinde </a:t>
            </a:r>
            <a:r>
              <a:rPr lang="tr-TR" sz="2400" dirty="0"/>
              <a:t>yer alan </a:t>
            </a:r>
            <a:r>
              <a:rPr lang="tr-TR" sz="2400" b="1" dirty="0"/>
              <a:t>Temizle (</a:t>
            </a:r>
            <a:r>
              <a:rPr lang="tr-TR" sz="2400" b="1" dirty="0" smtClean="0"/>
              <a:t>Clear)</a:t>
            </a:r>
            <a:r>
              <a:rPr lang="tr-TR" sz="2400" dirty="0" smtClean="0"/>
              <a:t> düğmesi kullanılmalıdır.</a:t>
            </a:r>
            <a:endParaRPr lang="tr-TR" sz="2400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tr-TR" dirty="0" smtClean="0"/>
              <a:t>Hücre</a:t>
            </a:r>
            <a:r>
              <a:rPr lang="en-US" dirty="0" smtClean="0"/>
              <a:t> </a:t>
            </a:r>
            <a:r>
              <a:rPr lang="en-US" dirty="0"/>
              <a:t>B</a:t>
            </a:r>
            <a:r>
              <a:rPr lang="tr-TR" dirty="0"/>
              <a:t>içimlendirme</a:t>
            </a:r>
            <a:endParaRPr lang="tr-TR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2420888"/>
            <a:ext cx="2088232" cy="276753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419872" y="2996952"/>
            <a:ext cx="129614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846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194920" cy="4937760"/>
          </a:xfrm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en-US" sz="2400" dirty="0" err="1" smtClean="0"/>
              <a:t>Excel’de</a:t>
            </a:r>
            <a:r>
              <a:rPr lang="en-US" sz="2400" dirty="0" smtClean="0"/>
              <a:t> h</a:t>
            </a:r>
            <a:r>
              <a:rPr lang="tr-TR" sz="2400" dirty="0" smtClean="0"/>
              <a:t>ücreler </a:t>
            </a:r>
            <a:r>
              <a:rPr lang="tr-TR" sz="2400" b="1" dirty="0" smtClean="0"/>
              <a:t>koşullu olarak biçimlendirilebilir</a:t>
            </a:r>
            <a:r>
              <a:rPr lang="tr-TR" sz="2400" dirty="0" smtClean="0"/>
              <a:t>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tr-TR" sz="2400" dirty="0" smtClean="0"/>
              <a:t>Bunun için </a:t>
            </a:r>
            <a:r>
              <a:rPr lang="tr-TR" sz="2400" b="1" dirty="0" smtClean="0"/>
              <a:t>Giriş (Home) </a:t>
            </a:r>
            <a:r>
              <a:rPr lang="tr-TR" sz="2400" dirty="0" smtClean="0"/>
              <a:t>sekmesinde yer alan </a:t>
            </a:r>
            <a:r>
              <a:rPr lang="tr-TR" sz="2400" b="1" dirty="0"/>
              <a:t>Koşullu biçimlendirme (Conditional Formatting)</a:t>
            </a:r>
            <a:r>
              <a:rPr lang="tr-TR" sz="2400" dirty="0"/>
              <a:t> </a:t>
            </a:r>
            <a:r>
              <a:rPr lang="tr-TR" sz="2400" dirty="0" smtClean="0"/>
              <a:t> düğmesi kullanılmaktadır.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tr-TR" dirty="0" smtClean="0"/>
              <a:t>Hücre</a:t>
            </a:r>
            <a:r>
              <a:rPr lang="en-US" dirty="0" smtClean="0"/>
              <a:t> </a:t>
            </a:r>
            <a:r>
              <a:rPr lang="en-US" dirty="0"/>
              <a:t>B</a:t>
            </a:r>
            <a:r>
              <a:rPr lang="tr-TR" dirty="0"/>
              <a:t>içimlendirme</a:t>
            </a:r>
            <a:endParaRPr lang="tr-TR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738" y="1250280"/>
            <a:ext cx="2484039" cy="4968078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516216" y="1988840"/>
            <a:ext cx="21602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385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tr-TR" sz="2400" dirty="0" smtClean="0"/>
              <a:t>Örnek olarak, aşağıdaki bilgilerin bulunduğu bir excel dosyası olduğunu varsayınız.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tr-TR" dirty="0" smtClean="0"/>
              <a:t>Hücre</a:t>
            </a:r>
            <a:r>
              <a:rPr lang="en-US" dirty="0" smtClean="0"/>
              <a:t> </a:t>
            </a:r>
            <a:r>
              <a:rPr lang="en-US" dirty="0"/>
              <a:t>B</a:t>
            </a:r>
            <a:r>
              <a:rPr lang="tr-TR" dirty="0"/>
              <a:t>içimlendirme</a:t>
            </a:r>
            <a:endParaRPr lang="tr-TR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2110386"/>
            <a:ext cx="5832648" cy="404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1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963483" cy="4937760"/>
          </a:xfrm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tr-TR" sz="2400" dirty="0" smtClean="0"/>
              <a:t>Kıdem </a:t>
            </a:r>
            <a:r>
              <a:rPr lang="tr-TR" sz="2400" dirty="0"/>
              <a:t>sütununda değeri 5’ten büyük olanları </a:t>
            </a:r>
            <a:r>
              <a:rPr lang="tr-TR" sz="2400" b="1" dirty="0" smtClean="0"/>
              <a:t>işaretletmek</a:t>
            </a:r>
            <a:r>
              <a:rPr lang="tr-TR" sz="2400" dirty="0" smtClean="0"/>
              <a:t> için</a:t>
            </a:r>
            <a:r>
              <a:rPr lang="tr-TR" sz="2400" b="1" dirty="0" smtClean="0"/>
              <a:t> </a:t>
            </a:r>
            <a:r>
              <a:rPr lang="tr-TR" sz="2400" dirty="0" smtClean="0"/>
              <a:t>ilk olarak </a:t>
            </a:r>
            <a:r>
              <a:rPr lang="tr-TR" sz="2400" b="1" dirty="0" smtClean="0"/>
              <a:t>Koşullu </a:t>
            </a:r>
            <a:r>
              <a:rPr lang="tr-TR" sz="2400" b="1" dirty="0"/>
              <a:t>biçimlendirme </a:t>
            </a:r>
            <a:r>
              <a:rPr lang="tr-TR" sz="2400" dirty="0" smtClean="0"/>
              <a:t>düğmesi seçilmelidir.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tr-TR" sz="2400" dirty="0" smtClean="0"/>
              <a:t>Açılan </a:t>
            </a:r>
            <a:r>
              <a:rPr lang="tr-TR" sz="2400" dirty="0"/>
              <a:t>menüden </a:t>
            </a:r>
            <a:r>
              <a:rPr lang="tr-TR" sz="2400" b="1" dirty="0" smtClean="0"/>
              <a:t>Hücreleri </a:t>
            </a:r>
            <a:r>
              <a:rPr lang="tr-TR" sz="2400" b="1" dirty="0"/>
              <a:t>işaretleme kuralı </a:t>
            </a:r>
            <a:r>
              <a:rPr lang="tr-TR" sz="2400" b="1" dirty="0" smtClean="0"/>
              <a:t>(Highlight Cells Rules) </a:t>
            </a:r>
            <a:r>
              <a:rPr lang="tr-TR" sz="2400" dirty="0" smtClean="0"/>
              <a:t>seçeneğinden </a:t>
            </a:r>
            <a:r>
              <a:rPr lang="tr-TR" sz="2400" dirty="0"/>
              <a:t>ve </a:t>
            </a:r>
            <a:r>
              <a:rPr lang="tr-TR" sz="2400" b="1" dirty="0"/>
              <a:t>Büyüktür (Greater </a:t>
            </a:r>
            <a:r>
              <a:rPr lang="tr-TR" sz="2400" b="1" dirty="0" smtClean="0"/>
              <a:t>Than)</a:t>
            </a:r>
            <a:r>
              <a:rPr lang="tr-TR" sz="2400" dirty="0" smtClean="0"/>
              <a:t> seçilmelidir.</a:t>
            </a:r>
            <a:endParaRPr lang="tr-TR" sz="2400" b="1" dirty="0" smtClean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tr-TR" dirty="0" smtClean="0"/>
              <a:t>Hücre</a:t>
            </a:r>
            <a:r>
              <a:rPr lang="en-US" dirty="0" smtClean="0"/>
              <a:t> </a:t>
            </a:r>
            <a:r>
              <a:rPr lang="en-US" dirty="0"/>
              <a:t>B</a:t>
            </a:r>
            <a:r>
              <a:rPr lang="tr-TR" dirty="0"/>
              <a:t>içimlendirme</a:t>
            </a:r>
            <a:endParaRPr lang="tr-TR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0683" y="1392578"/>
            <a:ext cx="4127488" cy="4591003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5148064" y="1988840"/>
            <a:ext cx="144016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Oval 9"/>
          <p:cNvSpPr/>
          <p:nvPr/>
        </p:nvSpPr>
        <p:spPr>
          <a:xfrm>
            <a:off x="4900251" y="2310426"/>
            <a:ext cx="158417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Oval 10"/>
          <p:cNvSpPr/>
          <p:nvPr/>
        </p:nvSpPr>
        <p:spPr>
          <a:xfrm>
            <a:off x="6876256" y="2310426"/>
            <a:ext cx="136815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930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ea typeface="Ebrima" charset="0"/>
                <a:cs typeface="Ebrima" charset="0"/>
              </a:rPr>
              <a:t>Dersin Amacı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229600" cy="4672176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spcAft>
                <a:spcPct val="20000"/>
              </a:spcAft>
              <a:buNone/>
            </a:pPr>
            <a:r>
              <a:rPr lang="tr-TR" sz="2400" dirty="0" smtClean="0"/>
              <a:t>Bu dersin amacı</a:t>
            </a:r>
            <a:r>
              <a:rPr lang="en-US" sz="2400" dirty="0" smtClean="0"/>
              <a:t> Microsoft Excel 201</a:t>
            </a:r>
            <a:r>
              <a:rPr lang="tr-TR" sz="2400" dirty="0" smtClean="0"/>
              <a:t>3</a:t>
            </a:r>
            <a:r>
              <a:rPr lang="en-US" sz="2400" dirty="0" smtClean="0"/>
              <a:t>’</a:t>
            </a:r>
            <a:r>
              <a:rPr lang="tr-TR" sz="2400" dirty="0" smtClean="0"/>
              <a:t>te,</a:t>
            </a: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/>
                </a:solidFill>
              </a:rPr>
              <a:t>H</a:t>
            </a:r>
            <a:r>
              <a:rPr lang="tr-TR" sz="2000" dirty="0" smtClean="0">
                <a:solidFill>
                  <a:schemeClr val="tx1"/>
                </a:solidFill>
              </a:rPr>
              <a:t>ücre biçimlendirme,</a:t>
            </a: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</a:pPr>
            <a:r>
              <a:rPr lang="tr-TR" sz="2000" dirty="0" smtClean="0">
                <a:solidFill>
                  <a:schemeClr val="tx1"/>
                </a:solidFill>
              </a:rPr>
              <a:t>Sayfa yapısı ile çalışmak,</a:t>
            </a: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</a:pPr>
            <a:r>
              <a:rPr lang="tr-TR" sz="2000" dirty="0" smtClean="0">
                <a:solidFill>
                  <a:schemeClr val="tx1"/>
                </a:solidFill>
              </a:rPr>
              <a:t>Listeler ile çalışmak,</a:t>
            </a: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</a:pPr>
            <a:r>
              <a:rPr lang="tr-TR" sz="2000" dirty="0" smtClean="0">
                <a:solidFill>
                  <a:schemeClr val="tx1"/>
                </a:solidFill>
              </a:rPr>
              <a:t>Alt toplam hesaplatmak,</a:t>
            </a: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</a:pPr>
            <a:r>
              <a:rPr lang="tr-TR" sz="2000" dirty="0" smtClean="0">
                <a:solidFill>
                  <a:schemeClr val="tx1"/>
                </a:solidFill>
              </a:rPr>
              <a:t>Grafikler oluşturmak,</a:t>
            </a:r>
            <a:endParaRPr lang="tr-TR" sz="2000" dirty="0">
              <a:solidFill>
                <a:schemeClr val="tx1"/>
              </a:solidFill>
            </a:endParaRPr>
          </a:p>
          <a:p>
            <a:pPr marL="0" indent="0" algn="just">
              <a:lnSpc>
                <a:spcPct val="90000"/>
              </a:lnSpc>
              <a:spcAft>
                <a:spcPct val="20000"/>
              </a:spcAft>
              <a:buNone/>
            </a:pPr>
            <a:r>
              <a:rPr lang="tr-TR" sz="2400" dirty="0" smtClean="0"/>
              <a:t>hakkında bilgi sahibi olmaktır.</a:t>
            </a:r>
            <a:endParaRPr lang="en-US" sz="2400" dirty="0"/>
          </a:p>
          <a:p>
            <a:pPr marL="514350" indent="-514350" algn="just">
              <a:lnSpc>
                <a:spcPct val="90000"/>
              </a:lnSpc>
              <a:spcAft>
                <a:spcPct val="20000"/>
              </a:spcAft>
              <a:buFont typeface="+mj-lt"/>
              <a:buAutoNum type="arabicPeriod"/>
            </a:pPr>
            <a:endParaRPr lang="en-US" sz="2400" dirty="0"/>
          </a:p>
          <a:p>
            <a:endParaRPr lang="tr-TR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29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91264" cy="4937760"/>
          </a:xfrm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tr-TR" sz="2400" dirty="0" smtClean="0"/>
              <a:t>Açılan pencerede ayarlar yapılıp sonuç elde edilebilir.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tr-TR" dirty="0" smtClean="0"/>
              <a:t>Hücre</a:t>
            </a:r>
            <a:r>
              <a:rPr lang="en-US" dirty="0" smtClean="0"/>
              <a:t> </a:t>
            </a:r>
            <a:r>
              <a:rPr lang="en-US" dirty="0"/>
              <a:t>B</a:t>
            </a:r>
            <a:r>
              <a:rPr lang="tr-TR" dirty="0"/>
              <a:t>içimlendirme</a:t>
            </a:r>
            <a:endParaRPr lang="tr-TR" b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327" y="1869951"/>
            <a:ext cx="4514850" cy="1266825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 rot="5400000">
            <a:off x="561200" y="2874797"/>
            <a:ext cx="637583" cy="10481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TextBox 12"/>
          <p:cNvSpPr txBox="1"/>
          <p:nvPr/>
        </p:nvSpPr>
        <p:spPr>
          <a:xfrm>
            <a:off x="279291" y="3299300"/>
            <a:ext cx="1196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Koşul bilgisi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4859294" y="2506083"/>
            <a:ext cx="637583" cy="10481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TextBox 14"/>
          <p:cNvSpPr txBox="1"/>
          <p:nvPr/>
        </p:nvSpPr>
        <p:spPr>
          <a:xfrm>
            <a:off x="5452286" y="2410358"/>
            <a:ext cx="1830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Biçimlendirme türü</a:t>
            </a:r>
          </a:p>
        </p:txBody>
      </p:sp>
      <p:sp>
        <p:nvSpPr>
          <p:cNvPr id="16" name="Right Arrow 15"/>
          <p:cNvSpPr/>
          <p:nvPr/>
        </p:nvSpPr>
        <p:spPr>
          <a:xfrm rot="2596530">
            <a:off x="3544867" y="3402459"/>
            <a:ext cx="1198446" cy="10145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378" y="3424014"/>
            <a:ext cx="338137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22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546848" cy="4937760"/>
          </a:xfrm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tr-TR" sz="2400" b="1" dirty="0" smtClean="0"/>
              <a:t>Hücrelere açıklama </a:t>
            </a:r>
            <a:r>
              <a:rPr lang="tr-TR" sz="2400" dirty="0" smtClean="0"/>
              <a:t>veya </a:t>
            </a:r>
            <a:r>
              <a:rPr lang="tr-TR" sz="2400" b="1" dirty="0" smtClean="0"/>
              <a:t>yorum eklemek </a:t>
            </a:r>
            <a:r>
              <a:rPr lang="tr-TR" sz="2400" dirty="0" smtClean="0"/>
              <a:t>için hücre </a:t>
            </a:r>
            <a:r>
              <a:rPr lang="tr-TR" sz="2400" dirty="0"/>
              <a:t>üzerinde </a:t>
            </a:r>
            <a:r>
              <a:rPr lang="tr-TR" sz="2400" dirty="0" smtClean="0"/>
              <a:t>fare ile sağ tıklayıp </a:t>
            </a:r>
            <a:r>
              <a:rPr lang="tr-TR" sz="2400" b="1" dirty="0"/>
              <a:t>Yorum </a:t>
            </a:r>
            <a:r>
              <a:rPr lang="tr-TR" sz="2400" b="1" dirty="0" smtClean="0"/>
              <a:t>Ekle </a:t>
            </a:r>
            <a:r>
              <a:rPr lang="tr-TR" sz="2400" b="1" dirty="0"/>
              <a:t>(Insert </a:t>
            </a:r>
            <a:r>
              <a:rPr lang="tr-TR" sz="2400" b="1" dirty="0" smtClean="0"/>
              <a:t>Comment)</a:t>
            </a:r>
            <a:r>
              <a:rPr lang="tr-TR" sz="2400" dirty="0" smtClean="0"/>
              <a:t> düğmesi seçilmelidir.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tr-TR" sz="2400" dirty="0" smtClean="0"/>
              <a:t>Eklenen yorumlar yazıcıdan </a:t>
            </a:r>
            <a:r>
              <a:rPr lang="tr-TR" sz="2400" dirty="0"/>
              <a:t>alınan </a:t>
            </a:r>
            <a:r>
              <a:rPr lang="tr-TR" sz="2400" dirty="0" smtClean="0"/>
              <a:t>çıktıda görünmemektedir, sadece fare ile hücre üzerine gidildiğinde görünecektir. </a:t>
            </a:r>
          </a:p>
          <a:p>
            <a:pPr>
              <a:buFont typeface="Wingdings" pitchFamily="2" charset="2"/>
              <a:buChar char="Ø"/>
              <a:defRPr/>
            </a:pPr>
            <a:endParaRPr lang="tr-TR" sz="2400" dirty="0" smtClean="0"/>
          </a:p>
          <a:p>
            <a:pPr>
              <a:buFont typeface="Wingdings" pitchFamily="2" charset="2"/>
              <a:buChar char="Ø"/>
              <a:defRPr/>
            </a:pPr>
            <a:endParaRPr lang="tr-TR" sz="2400" dirty="0" smtClean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tr-TR" dirty="0" smtClean="0"/>
              <a:t>Hücre</a:t>
            </a:r>
            <a:r>
              <a:rPr lang="en-US" dirty="0" smtClean="0"/>
              <a:t> </a:t>
            </a:r>
            <a:r>
              <a:rPr lang="en-US" dirty="0"/>
              <a:t>B</a:t>
            </a:r>
            <a:r>
              <a:rPr lang="tr-TR" dirty="0"/>
              <a:t>içimlendirme</a:t>
            </a:r>
            <a:endParaRPr lang="tr-TR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8212" y="1219200"/>
            <a:ext cx="3596236" cy="4665671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5796136" y="4797152"/>
            <a:ext cx="208823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582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Sayfa </a:t>
            </a:r>
            <a:r>
              <a:rPr lang="tr-TR" dirty="0"/>
              <a:t>Yapısı ile Çalışmak</a:t>
            </a:r>
            <a:endParaRPr lang="en-US" dirty="0"/>
          </a:p>
        </p:txBody>
      </p:sp>
      <p:sp>
        <p:nvSpPr>
          <p:cNvPr id="4301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tr-TR" sz="2400" dirty="0" smtClean="0"/>
              <a:t>Excel’de satır ve sütunların sınırlarını gösteren kılavuz çizgilerini ekrandan kaldırmak mümkündür.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2400" dirty="0" smtClean="0"/>
              <a:t>Bunun için </a:t>
            </a:r>
            <a:r>
              <a:rPr lang="en-US" sz="2400" b="1" dirty="0" smtClean="0"/>
              <a:t>S</a:t>
            </a:r>
            <a:r>
              <a:rPr lang="tr-TR" sz="2400" b="1" dirty="0" smtClean="0"/>
              <a:t>ayfa </a:t>
            </a:r>
            <a:r>
              <a:rPr lang="tr-TR" sz="2400" b="1" dirty="0"/>
              <a:t>Y</a:t>
            </a:r>
            <a:r>
              <a:rPr lang="en-US" sz="2400" b="1" dirty="0" err="1" smtClean="0"/>
              <a:t>ap</a:t>
            </a:r>
            <a:r>
              <a:rPr lang="tr-TR" sz="2400" b="1" dirty="0" smtClean="0"/>
              <a:t>ı</a:t>
            </a:r>
            <a:r>
              <a:rPr lang="en-US" sz="2400" b="1" dirty="0" smtClean="0"/>
              <a:t>s</a:t>
            </a:r>
            <a:r>
              <a:rPr lang="tr-TR" sz="2400" b="1" dirty="0" smtClean="0"/>
              <a:t>ı </a:t>
            </a:r>
            <a:r>
              <a:rPr lang="en-US" sz="2400" b="1" dirty="0" smtClean="0"/>
              <a:t>(</a:t>
            </a:r>
            <a:r>
              <a:rPr lang="tr-TR" sz="2400" b="1" dirty="0"/>
              <a:t>Page </a:t>
            </a:r>
            <a:r>
              <a:rPr lang="tr-TR" sz="2400" b="1" dirty="0" smtClean="0"/>
              <a:t>Layou</a:t>
            </a:r>
            <a:r>
              <a:rPr lang="en-US" sz="2400" b="1" dirty="0" smtClean="0"/>
              <a:t>t</a:t>
            </a:r>
            <a:r>
              <a:rPr lang="tr-TR" sz="2400" b="1" dirty="0" smtClean="0"/>
              <a:t>)</a:t>
            </a:r>
            <a:r>
              <a:rPr lang="tr-TR" sz="2400" dirty="0" smtClean="0"/>
              <a:t> sekmesinde yer alan </a:t>
            </a:r>
            <a:r>
              <a:rPr lang="tr-TR" sz="2400" b="1" dirty="0" smtClean="0"/>
              <a:t>Sayfa </a:t>
            </a:r>
            <a:r>
              <a:rPr lang="tr-TR" sz="2400" b="1" dirty="0"/>
              <a:t>S</a:t>
            </a:r>
            <a:r>
              <a:rPr lang="tr-TR" sz="2400" b="1" dirty="0" smtClean="0"/>
              <a:t>eçenekleri</a:t>
            </a:r>
            <a:r>
              <a:rPr lang="en-US" sz="2400" b="1" dirty="0" smtClean="0"/>
              <a:t> (</a:t>
            </a:r>
            <a:r>
              <a:rPr lang="tr-TR" sz="2400" b="1" dirty="0"/>
              <a:t>Sheet </a:t>
            </a:r>
            <a:r>
              <a:rPr lang="tr-TR" sz="2400" b="1" dirty="0" smtClean="0"/>
              <a:t>Option</a:t>
            </a:r>
            <a:r>
              <a:rPr lang="en-US" sz="2400" b="1" dirty="0" smtClean="0"/>
              <a:t>s</a:t>
            </a:r>
            <a:r>
              <a:rPr lang="tr-TR" sz="2400" b="1" dirty="0" smtClean="0"/>
              <a:t>)</a:t>
            </a:r>
            <a:r>
              <a:rPr lang="tr-TR" sz="2400" dirty="0" smtClean="0"/>
              <a:t> grubundaki onay kutuları kullanılmalıdır.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592" y="3861048"/>
            <a:ext cx="2028304" cy="1497082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5140425" y="4437112"/>
            <a:ext cx="637583" cy="10481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TextBox 9"/>
          <p:cNvSpPr txBox="1"/>
          <p:nvPr/>
        </p:nvSpPr>
        <p:spPr>
          <a:xfrm>
            <a:off x="5733417" y="4175502"/>
            <a:ext cx="2186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Satır ve sütun başlıklarını göster/kaldır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5140425" y="4796140"/>
            <a:ext cx="637583" cy="10481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5733417" y="4700415"/>
            <a:ext cx="2366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Satır ve sütun başlıklarını yazdır/yazdırma</a:t>
            </a:r>
          </a:p>
        </p:txBody>
      </p:sp>
      <p:sp>
        <p:nvSpPr>
          <p:cNvPr id="13" name="Right Arrow 12"/>
          <p:cNvSpPr/>
          <p:nvPr/>
        </p:nvSpPr>
        <p:spPr>
          <a:xfrm rot="10800000">
            <a:off x="2657166" y="4437112"/>
            <a:ext cx="637583" cy="10481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1151360" y="4145548"/>
            <a:ext cx="1650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Kılavuz çizgilerini göster/kaldır</a:t>
            </a:r>
          </a:p>
        </p:txBody>
      </p:sp>
      <p:sp>
        <p:nvSpPr>
          <p:cNvPr id="15" name="Right Arrow 14"/>
          <p:cNvSpPr/>
          <p:nvPr/>
        </p:nvSpPr>
        <p:spPr>
          <a:xfrm rot="10800000">
            <a:off x="2674017" y="4858489"/>
            <a:ext cx="637583" cy="10481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TextBox 15"/>
          <p:cNvSpPr txBox="1"/>
          <p:nvPr/>
        </p:nvSpPr>
        <p:spPr>
          <a:xfrm>
            <a:off x="1151360" y="4777988"/>
            <a:ext cx="1650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Kılavuz çizgilerini yazdır/yazdırma</a:t>
            </a:r>
          </a:p>
        </p:txBody>
      </p:sp>
    </p:spTree>
    <p:extLst>
      <p:ext uri="{BB962C8B-B14F-4D97-AF65-F5344CB8AC3E}">
        <p14:creationId xmlns:p14="http://schemas.microsoft.com/office/powerpoint/2010/main" val="422318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Sayfa Yapısı ile Çalışmak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tr-TR" sz="2400" dirty="0" smtClean="0"/>
              <a:t>Excel’de sayfalara arka plan resmi eklenebilir.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tr-TR" sz="2400" dirty="0" smtClean="0"/>
              <a:t>Bunun için </a:t>
            </a:r>
            <a:r>
              <a:rPr lang="en-US" sz="2400" b="1" dirty="0"/>
              <a:t>S</a:t>
            </a:r>
            <a:r>
              <a:rPr lang="tr-TR" sz="2400" b="1" dirty="0"/>
              <a:t>ayfa </a:t>
            </a:r>
            <a:r>
              <a:rPr lang="en-US" sz="2400" b="1" dirty="0"/>
              <a:t>yap</a:t>
            </a:r>
            <a:r>
              <a:rPr lang="tr-TR" sz="2400" b="1" dirty="0"/>
              <a:t>ı</a:t>
            </a:r>
            <a:r>
              <a:rPr lang="en-US" sz="2400" b="1" dirty="0"/>
              <a:t>s</a:t>
            </a:r>
            <a:r>
              <a:rPr lang="tr-TR" sz="2400" b="1" dirty="0"/>
              <a:t>ı </a:t>
            </a:r>
            <a:r>
              <a:rPr lang="en-US" sz="2400" b="1" dirty="0"/>
              <a:t>(</a:t>
            </a:r>
            <a:r>
              <a:rPr lang="tr-TR" sz="2400" b="1" dirty="0"/>
              <a:t>Page Layou</a:t>
            </a:r>
            <a:r>
              <a:rPr lang="en-US" sz="2400" b="1" dirty="0"/>
              <a:t>t</a:t>
            </a:r>
            <a:r>
              <a:rPr lang="tr-TR" sz="2400" b="1" dirty="0"/>
              <a:t>)</a:t>
            </a:r>
            <a:r>
              <a:rPr lang="tr-TR" sz="2400" dirty="0" smtClean="0"/>
              <a:t> sekmesindeki </a:t>
            </a:r>
            <a:r>
              <a:rPr lang="tr-TR" sz="2400" b="1" dirty="0" smtClean="0"/>
              <a:t>Arka Plan (Background)</a:t>
            </a:r>
            <a:r>
              <a:rPr lang="tr-TR" sz="2400" dirty="0" smtClean="0"/>
              <a:t> düğmesi kullanılmalıdır.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tr-TR" sz="2400" dirty="0" smtClean="0"/>
              <a:t>Ön tanımlı ayarlar ile yazıcıdan çıktı alındığında, arka plan resmi kağıt üzerine yazdırılmayacaktır.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tr-TR" sz="24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429000"/>
            <a:ext cx="3851807" cy="12241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759" y="4241091"/>
            <a:ext cx="3769929" cy="2024667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203848" y="3604582"/>
            <a:ext cx="1008112" cy="9045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Right Arrow 13"/>
          <p:cNvSpPr/>
          <p:nvPr/>
        </p:nvSpPr>
        <p:spPr>
          <a:xfrm rot="2224113">
            <a:off x="3894630" y="4654200"/>
            <a:ext cx="1062027" cy="20347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112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Liste</a:t>
            </a:r>
            <a:r>
              <a:rPr lang="tr-TR" dirty="0" smtClean="0"/>
              <a:t>ler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tr-TR" dirty="0" smtClean="0"/>
              <a:t>Çalışmak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tr-TR" sz="2400" dirty="0" smtClean="0"/>
              <a:t>Excel’de oluşturulan listeler artan veya azalan şekilde </a:t>
            </a:r>
            <a:r>
              <a:rPr lang="tr-TR" sz="2400" b="1" dirty="0" smtClean="0"/>
              <a:t>sıralanabilir</a:t>
            </a:r>
            <a:r>
              <a:rPr lang="tr-TR" sz="2400" dirty="0" smtClean="0"/>
              <a:t>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tr-TR" sz="2400" dirty="0" smtClean="0"/>
              <a:t>Sıralama yapmak için </a:t>
            </a:r>
            <a:r>
              <a:rPr lang="tr-TR" sz="2400" b="1" dirty="0" smtClean="0"/>
              <a:t>G</a:t>
            </a:r>
            <a:r>
              <a:rPr lang="tr-TR" sz="2400" b="1" dirty="0"/>
              <a:t>iriş </a:t>
            </a:r>
            <a:r>
              <a:rPr lang="tr-TR" sz="2400" b="1" dirty="0" smtClean="0"/>
              <a:t>(Home)</a:t>
            </a:r>
            <a:r>
              <a:rPr lang="tr-TR" sz="2400" dirty="0" smtClean="0"/>
              <a:t> sekmesinde yer alan </a:t>
            </a:r>
            <a:r>
              <a:rPr lang="tr-TR" sz="2400" b="1" dirty="0" smtClean="0"/>
              <a:t>Sırala ve </a:t>
            </a:r>
            <a:r>
              <a:rPr lang="tr-TR" sz="2400" b="1" dirty="0"/>
              <a:t>F</a:t>
            </a:r>
            <a:r>
              <a:rPr lang="tr-TR" sz="2400" b="1" dirty="0" smtClean="0"/>
              <a:t>iltrele </a:t>
            </a:r>
            <a:r>
              <a:rPr lang="tr-TR" sz="2400" b="1" dirty="0"/>
              <a:t>(Sort &amp; </a:t>
            </a:r>
            <a:r>
              <a:rPr lang="tr-TR" sz="2400" b="1" dirty="0" smtClean="0"/>
              <a:t>Filter)</a:t>
            </a:r>
            <a:r>
              <a:rPr lang="tr-TR" sz="2400" dirty="0" smtClean="0"/>
              <a:t> düğmesi kullanılmalıdır.</a:t>
            </a:r>
            <a:endParaRPr lang="tr-TR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3008630"/>
            <a:ext cx="2969296" cy="2868642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3694112" y="3995836"/>
            <a:ext cx="637583" cy="10481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TextBox 9"/>
          <p:cNvSpPr txBox="1"/>
          <p:nvPr/>
        </p:nvSpPr>
        <p:spPr>
          <a:xfrm>
            <a:off x="4310127" y="3894355"/>
            <a:ext cx="3453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Seçilen hücreleri alfabetik olarak sırala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3694112" y="4336972"/>
            <a:ext cx="637583" cy="10481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4310127" y="4235491"/>
            <a:ext cx="3731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Seçilen hücreleri ters alfabetik olarak sırala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3694112" y="4674772"/>
            <a:ext cx="637583" cy="10481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4306611" y="4569250"/>
            <a:ext cx="3709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Sıralamayı düzenle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3693960" y="5035450"/>
            <a:ext cx="637583" cy="10481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TextBox 15"/>
          <p:cNvSpPr txBox="1"/>
          <p:nvPr/>
        </p:nvSpPr>
        <p:spPr>
          <a:xfrm>
            <a:off x="4324021" y="4927866"/>
            <a:ext cx="3425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Filtrele</a:t>
            </a:r>
          </a:p>
        </p:txBody>
      </p:sp>
      <p:sp>
        <p:nvSpPr>
          <p:cNvPr id="17" name="Oval 16"/>
          <p:cNvSpPr/>
          <p:nvPr/>
        </p:nvSpPr>
        <p:spPr>
          <a:xfrm>
            <a:off x="2051720" y="3008630"/>
            <a:ext cx="936104" cy="10920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703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Liste</a:t>
            </a:r>
            <a:r>
              <a:rPr lang="tr-TR" dirty="0" smtClean="0"/>
              <a:t>ler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tr-TR" dirty="0" smtClean="0"/>
              <a:t>Çalışmak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tr-TR" sz="2200" dirty="0" smtClean="0"/>
              <a:t>Örneğin, aşağıdaki bilgilerin olduğu bir excel dosyası olduğunu varsayınız.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tr-TR" sz="2200" dirty="0" smtClean="0"/>
              <a:t>Maaş sütununa göre sıralama yapmak için bu sütundaki bir hücreye tıklayıp, alfabetik olarak sırala (A-Z) seçeneği seçilmelidir.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tr-TR" sz="2200" dirty="0" smtClean="0"/>
              <a:t>Sadece maaş sütunundaki satırlar değil, tablodaki tüm satırların sırası sıralanan maaş sütununa değişecektir.</a:t>
            </a:r>
            <a:endParaRPr lang="tr-TR" sz="22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861048"/>
            <a:ext cx="3162300" cy="1724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388" y="3861048"/>
            <a:ext cx="3162300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7620" y="3688080"/>
            <a:ext cx="1323975" cy="2152650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3595872" y="4651779"/>
            <a:ext cx="191743" cy="22525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Right Arrow 13"/>
          <p:cNvSpPr/>
          <p:nvPr/>
        </p:nvSpPr>
        <p:spPr>
          <a:xfrm>
            <a:off x="5244353" y="4653136"/>
            <a:ext cx="191743" cy="22525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Oval 14"/>
          <p:cNvSpPr/>
          <p:nvPr/>
        </p:nvSpPr>
        <p:spPr>
          <a:xfrm>
            <a:off x="3817109" y="4335974"/>
            <a:ext cx="1344486" cy="3891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879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Liste</a:t>
            </a:r>
            <a:r>
              <a:rPr lang="tr-TR" dirty="0" smtClean="0"/>
              <a:t>ler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tr-TR" dirty="0" smtClean="0"/>
              <a:t>Çalışmak</a:t>
            </a:r>
            <a:endParaRPr lang="en-US" dirty="0"/>
          </a:p>
        </p:txBody>
      </p:sp>
      <p:sp>
        <p:nvSpPr>
          <p:cNvPr id="4608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Excel’de, </a:t>
            </a:r>
            <a:r>
              <a:rPr lang="tr-TR" sz="2400" b="1" dirty="0"/>
              <a:t>b</a:t>
            </a:r>
            <a:r>
              <a:rPr lang="tr-TR" sz="2400" b="1" dirty="0" smtClean="0"/>
              <a:t>irden fazla düzeyde sıralama</a:t>
            </a:r>
            <a:r>
              <a:rPr lang="tr-TR" sz="2400" dirty="0" smtClean="0"/>
              <a:t> yapmak da mümkündür.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Daha önceki örnekte koşullu biçimlendirme ile renklendirilen kıdem sütunundaki hücreleri renklerine göre, ardından da maaş bilgisine göre sıralama yapmak için, tablodaki bir hücre üzerine tıkladıktan sonra </a:t>
            </a:r>
            <a:r>
              <a:rPr lang="tr-TR" sz="2400" b="1" dirty="0" smtClean="0"/>
              <a:t>Sıralama </a:t>
            </a:r>
            <a:r>
              <a:rPr lang="tr-TR" sz="2400" b="1" dirty="0"/>
              <a:t>D</a:t>
            </a:r>
            <a:r>
              <a:rPr lang="tr-TR" sz="2400" b="1" dirty="0" smtClean="0"/>
              <a:t>üzenle </a:t>
            </a:r>
            <a:r>
              <a:rPr lang="tr-TR" sz="2400" b="1" dirty="0"/>
              <a:t>(Custom </a:t>
            </a:r>
            <a:r>
              <a:rPr lang="tr-TR" sz="2400" b="1" dirty="0" smtClean="0"/>
              <a:t>Sort)</a:t>
            </a:r>
            <a:r>
              <a:rPr lang="tr-TR" sz="2400" dirty="0" smtClean="0"/>
              <a:t> seçeneği seçilmelidir.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27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Liste</a:t>
            </a:r>
            <a:r>
              <a:rPr lang="tr-TR" dirty="0" smtClean="0"/>
              <a:t>ler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tr-TR" dirty="0" smtClean="0"/>
              <a:t>Çalışmak</a:t>
            </a:r>
            <a:endParaRPr lang="en-US" dirty="0"/>
          </a:p>
        </p:txBody>
      </p:sp>
      <p:sp>
        <p:nvSpPr>
          <p:cNvPr id="4710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Açılan pencereden ilk olarak kıdem sütununu seçip sıralama koşulu olarak da </a:t>
            </a:r>
            <a:r>
              <a:rPr lang="tr-TR" sz="2400" dirty="0"/>
              <a:t>hücre rengi (cell </a:t>
            </a:r>
            <a:r>
              <a:rPr lang="tr-TR" sz="2400" dirty="0" smtClean="0"/>
              <a:t>color) seçilmelidir.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İkinci sıralama düzeyini eklemek için </a:t>
            </a:r>
            <a:r>
              <a:rPr lang="tr-TR" sz="2400" dirty="0"/>
              <a:t>düzey ekle (Add </a:t>
            </a:r>
            <a:r>
              <a:rPr lang="tr-TR" sz="2400" dirty="0" smtClean="0"/>
              <a:t>level), istenildiğinde çıkarmak için de </a:t>
            </a:r>
            <a:r>
              <a:rPr lang="tr-TR" sz="2400" dirty="0"/>
              <a:t>düzeyi kaldır (Delete </a:t>
            </a:r>
            <a:r>
              <a:rPr lang="tr-TR" sz="2400" dirty="0" smtClean="0"/>
              <a:t>level) seçenekleri seçilmelidir.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İkinci düzey eklendikten sonra maaş sütunu seçilip artan maaşa göre sıralama yapılabilir.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57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Liste</a:t>
            </a:r>
            <a:r>
              <a:rPr lang="tr-TR" dirty="0" smtClean="0"/>
              <a:t>ler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tr-TR" dirty="0" smtClean="0"/>
              <a:t>Çalışmak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06133"/>
            <a:ext cx="5600700" cy="25812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2148" y="4320026"/>
            <a:ext cx="3162300" cy="1762125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 rot="16200000">
            <a:off x="587876" y="1719867"/>
            <a:ext cx="637583" cy="10481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457200" y="1177535"/>
            <a:ext cx="1079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Düzey ekle</a:t>
            </a:r>
          </a:p>
        </p:txBody>
      </p:sp>
      <p:sp>
        <p:nvSpPr>
          <p:cNvPr id="13" name="Right Arrow 12"/>
          <p:cNvSpPr/>
          <p:nvPr/>
        </p:nvSpPr>
        <p:spPr>
          <a:xfrm rot="16200000">
            <a:off x="1534969" y="1761656"/>
            <a:ext cx="637583" cy="10481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1404293" y="1177007"/>
            <a:ext cx="12954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Düzeyi kaldır</a:t>
            </a:r>
          </a:p>
        </p:txBody>
      </p:sp>
      <p:sp>
        <p:nvSpPr>
          <p:cNvPr id="15" name="Right Arrow 14"/>
          <p:cNvSpPr/>
          <p:nvPr/>
        </p:nvSpPr>
        <p:spPr>
          <a:xfrm rot="5400000">
            <a:off x="442627" y="3248544"/>
            <a:ext cx="637583" cy="10481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TextBox 15"/>
          <p:cNvSpPr txBox="1"/>
          <p:nvPr/>
        </p:nvSpPr>
        <p:spPr>
          <a:xfrm>
            <a:off x="539552" y="3595967"/>
            <a:ext cx="4467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Birden fazla düzeyde sıralama yapılabilmektedir</a:t>
            </a:r>
          </a:p>
        </p:txBody>
      </p:sp>
      <p:sp>
        <p:nvSpPr>
          <p:cNvPr id="17" name="Right Arrow 16"/>
          <p:cNvSpPr/>
          <p:nvPr/>
        </p:nvSpPr>
        <p:spPr>
          <a:xfrm rot="1658825">
            <a:off x="4685739" y="4257261"/>
            <a:ext cx="672561" cy="190435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Oval 17"/>
          <p:cNvSpPr/>
          <p:nvPr/>
        </p:nvSpPr>
        <p:spPr>
          <a:xfrm>
            <a:off x="7048518" y="4077072"/>
            <a:ext cx="1843962" cy="21934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08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Liste</a:t>
            </a:r>
            <a:r>
              <a:rPr lang="tr-TR" dirty="0" smtClean="0"/>
              <a:t>ler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tr-TR" dirty="0" smtClean="0"/>
              <a:t>Çalışmak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tr-TR" sz="2400" dirty="0" smtClean="0"/>
              <a:t>Listelere </a:t>
            </a:r>
            <a:r>
              <a:rPr lang="tr-TR" sz="2400" b="1" dirty="0" smtClean="0"/>
              <a:t>filtre uygulamak</a:t>
            </a:r>
            <a:r>
              <a:rPr lang="tr-TR" sz="2400" dirty="0" smtClean="0"/>
              <a:t>, binlerce verinin içinden istenilen veriye daha kolay ulaşmayı sağlar.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tr-TR" sz="2400" dirty="0" smtClean="0"/>
              <a:t>Bunun için tablo içindeki bir hücreye tıkladıktan sonra </a:t>
            </a:r>
            <a:r>
              <a:rPr lang="tr-TR" sz="2400" b="1" dirty="0"/>
              <a:t>Filtrele </a:t>
            </a:r>
            <a:r>
              <a:rPr lang="tr-TR" sz="2400" b="1" dirty="0" smtClean="0"/>
              <a:t> (Filter</a:t>
            </a:r>
            <a:r>
              <a:rPr lang="tr-TR" sz="2400" b="1" dirty="0"/>
              <a:t>) </a:t>
            </a:r>
            <a:r>
              <a:rPr lang="tr-TR" sz="2400" dirty="0" smtClean="0"/>
              <a:t>seçeneği seçilmelidir. Sütunların en üstünde ok işaretleri belirecektir.</a:t>
            </a:r>
            <a:endParaRPr lang="tr-TR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227498"/>
            <a:ext cx="1731082" cy="28935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4268" y="3356992"/>
            <a:ext cx="4496930" cy="239481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684213" y="5085184"/>
            <a:ext cx="187445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Oval 10"/>
          <p:cNvSpPr/>
          <p:nvPr/>
        </p:nvSpPr>
        <p:spPr>
          <a:xfrm>
            <a:off x="4788024" y="3280792"/>
            <a:ext cx="360040" cy="3642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Oval 11"/>
          <p:cNvSpPr/>
          <p:nvPr/>
        </p:nvSpPr>
        <p:spPr>
          <a:xfrm>
            <a:off x="5940152" y="3284984"/>
            <a:ext cx="360040" cy="3642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Oval 12"/>
          <p:cNvSpPr/>
          <p:nvPr/>
        </p:nvSpPr>
        <p:spPr>
          <a:xfrm>
            <a:off x="6804248" y="3284984"/>
            <a:ext cx="360040" cy="3642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val 13"/>
          <p:cNvSpPr/>
          <p:nvPr/>
        </p:nvSpPr>
        <p:spPr>
          <a:xfrm>
            <a:off x="7596336" y="3284984"/>
            <a:ext cx="360040" cy="3642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510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Hücre </a:t>
            </a:r>
            <a:r>
              <a:rPr lang="en-US" dirty="0" smtClean="0"/>
              <a:t>B</a:t>
            </a:r>
            <a:r>
              <a:rPr lang="tr-TR" dirty="0" smtClean="0"/>
              <a:t>içimlendirme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tr-TR" sz="2400" b="1" dirty="0" smtClean="0"/>
              <a:t>Hücre </a:t>
            </a:r>
            <a:r>
              <a:rPr lang="tr-TR" sz="2400" b="1" dirty="0"/>
              <a:t>z</a:t>
            </a:r>
            <a:r>
              <a:rPr lang="tr-TR" sz="2400" b="1" dirty="0" smtClean="0"/>
              <a:t>eminlerini renklendirmek</a:t>
            </a:r>
            <a:r>
              <a:rPr lang="tr-TR" sz="2400" dirty="0" smtClean="0"/>
              <a:t> için </a:t>
            </a:r>
            <a:r>
              <a:rPr lang="tr-TR" sz="2400" b="1" dirty="0"/>
              <a:t>Giriş (</a:t>
            </a:r>
            <a:r>
              <a:rPr lang="tr-TR" sz="2400" b="1" dirty="0" smtClean="0"/>
              <a:t>Home)</a:t>
            </a:r>
            <a:r>
              <a:rPr lang="tr-TR" sz="2400" dirty="0" smtClean="0"/>
              <a:t> sekmesinde bulunan </a:t>
            </a:r>
            <a:r>
              <a:rPr lang="tr-TR" sz="2400" b="1" dirty="0"/>
              <a:t>Dolgu Rengi (Fill </a:t>
            </a:r>
            <a:r>
              <a:rPr lang="tr-TR" sz="2400" b="1" dirty="0" smtClean="0"/>
              <a:t>Color)</a:t>
            </a:r>
            <a:r>
              <a:rPr lang="tr-TR" sz="2400" dirty="0" smtClean="0"/>
              <a:t> düğmesi kullanılmaktadır.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4344402"/>
            <a:ext cx="5760640" cy="19442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56" y="2093778"/>
            <a:ext cx="2532056" cy="219931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067944" y="2348880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189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Liste</a:t>
            </a:r>
            <a:r>
              <a:rPr lang="tr-TR" dirty="0" smtClean="0"/>
              <a:t>ler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tr-TR" dirty="0" smtClean="0"/>
              <a:t>Çalışmak</a:t>
            </a:r>
            <a:endParaRPr lang="en-US" dirty="0"/>
          </a:p>
        </p:txBody>
      </p:sp>
      <p:sp>
        <p:nvSpPr>
          <p:cNvPr id="4915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Örneğin kıdem ifadesinin yanındaki ok tıklanınca, açılan pencereden filtreleme ayarları yapılabilir.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/>
              <a:t>Kıdemi 5 yıl olanları seçmek için sadece 5 </a:t>
            </a:r>
            <a:r>
              <a:rPr lang="tr-TR" sz="2400" dirty="0" smtClean="0"/>
              <a:t>ifadesi seçili bırakılmalıdır.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7" y="2793129"/>
            <a:ext cx="2768352" cy="3452201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771800" y="2716929"/>
            <a:ext cx="360040" cy="3642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Oval 11"/>
          <p:cNvSpPr/>
          <p:nvPr/>
        </p:nvSpPr>
        <p:spPr>
          <a:xfrm>
            <a:off x="1043608" y="5013176"/>
            <a:ext cx="57606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4846" y="3749157"/>
            <a:ext cx="3228975" cy="600075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 rot="19478882">
            <a:off x="1977440" y="4903359"/>
            <a:ext cx="3022523" cy="2196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Oval 14"/>
          <p:cNvSpPr/>
          <p:nvPr/>
        </p:nvSpPr>
        <p:spPr>
          <a:xfrm>
            <a:off x="6732240" y="3578155"/>
            <a:ext cx="864096" cy="9420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066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tr-TR" dirty="0" smtClean="0"/>
              <a:t>lt</a:t>
            </a:r>
            <a:r>
              <a:rPr lang="en-US" dirty="0" smtClean="0"/>
              <a:t> </a:t>
            </a:r>
            <a:r>
              <a:rPr lang="en-US" dirty="0" err="1" smtClean="0"/>
              <a:t>Toplam</a:t>
            </a:r>
            <a:r>
              <a:rPr lang="en-US" dirty="0" smtClean="0"/>
              <a:t> </a:t>
            </a:r>
            <a:r>
              <a:rPr lang="en-US" dirty="0" err="1" smtClean="0"/>
              <a:t>Hesaplatmak</a:t>
            </a:r>
            <a:endParaRPr lang="en-US" dirty="0"/>
          </a:p>
        </p:txBody>
      </p:sp>
      <p:sp>
        <p:nvSpPr>
          <p:cNvPr id="51203" name="Content Placeholder 2"/>
          <p:cNvSpPr>
            <a:spLocks noGrp="1"/>
          </p:cNvSpPr>
          <p:nvPr>
            <p:ph sz="quarter" idx="1"/>
          </p:nvPr>
        </p:nvSpPr>
        <p:spPr>
          <a:xfrm>
            <a:off x="421704" y="1219200"/>
            <a:ext cx="8326760" cy="49377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tr-TR" sz="2400" b="1" dirty="0" smtClean="0"/>
              <a:t>Alt toplamlar</a:t>
            </a:r>
            <a:r>
              <a:rPr lang="tr-TR" sz="2400" dirty="0" smtClean="0"/>
              <a:t>, oluşturulan listelerdeki bir sütunda aynı olan verilerden yararlanarak, başka bir sütundaki verilerin toplamını bulmak için kullanılır.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tr-TR" sz="2400" dirty="0" smtClean="0"/>
              <a:t>Aşağıdaki tabloda, bölümlere göre maaşlar toplamını hesaplatmak için ilk olarak tablonun bölümü sütununa göre </a:t>
            </a:r>
            <a:r>
              <a:rPr lang="tr-TR" sz="2400" b="1" dirty="0" smtClean="0"/>
              <a:t>sıralanması gerekir</a:t>
            </a:r>
            <a:r>
              <a:rPr lang="tr-TR" sz="2400" dirty="0" smtClean="0"/>
              <a:t>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3567936"/>
            <a:ext cx="4608512" cy="269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76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tr-TR" dirty="0"/>
              <a:t>lt</a:t>
            </a:r>
            <a:r>
              <a:rPr lang="en-US" dirty="0"/>
              <a:t> </a:t>
            </a:r>
            <a:r>
              <a:rPr lang="en-US" dirty="0" err="1"/>
              <a:t>Toplam</a:t>
            </a:r>
            <a:r>
              <a:rPr lang="en-US" dirty="0"/>
              <a:t> </a:t>
            </a:r>
            <a:r>
              <a:rPr lang="en-US" dirty="0" err="1"/>
              <a:t>Hesaplatmak</a:t>
            </a:r>
            <a:endParaRPr lang="en-US" dirty="0"/>
          </a:p>
        </p:txBody>
      </p:sp>
      <p:sp>
        <p:nvSpPr>
          <p:cNvPr id="5222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200" dirty="0" smtClean="0"/>
              <a:t>Daha sonra, tablodaki bir hücreye tıklayıp </a:t>
            </a:r>
            <a:r>
              <a:rPr lang="tr-TR" sz="2200" b="1" dirty="0" smtClean="0"/>
              <a:t>Veri </a:t>
            </a:r>
            <a:r>
              <a:rPr lang="tr-TR" sz="2200" b="1" dirty="0"/>
              <a:t>(</a:t>
            </a:r>
            <a:r>
              <a:rPr lang="tr-TR" sz="2200" b="1" dirty="0" smtClean="0"/>
              <a:t>Data)</a:t>
            </a:r>
            <a:r>
              <a:rPr lang="tr-TR" sz="2200" dirty="0" smtClean="0"/>
              <a:t> sekmesindeki </a:t>
            </a:r>
            <a:r>
              <a:rPr lang="tr-TR" sz="2200" b="1" dirty="0"/>
              <a:t>A</a:t>
            </a:r>
            <a:r>
              <a:rPr lang="tr-TR" sz="2200" b="1" dirty="0" smtClean="0"/>
              <a:t>lt </a:t>
            </a:r>
            <a:r>
              <a:rPr lang="tr-TR" sz="2200" b="1" dirty="0"/>
              <a:t>T</a:t>
            </a:r>
            <a:r>
              <a:rPr lang="tr-TR" sz="2200" b="1" dirty="0" smtClean="0"/>
              <a:t>oplam </a:t>
            </a:r>
            <a:r>
              <a:rPr lang="tr-TR" sz="2200" b="1" dirty="0"/>
              <a:t>(</a:t>
            </a:r>
            <a:r>
              <a:rPr lang="tr-TR" sz="2200" b="1" dirty="0" smtClean="0"/>
              <a:t>SubTotal)</a:t>
            </a:r>
            <a:r>
              <a:rPr lang="tr-TR" sz="2200" dirty="0" smtClean="0"/>
              <a:t> düğmesi kullanılmalıdır.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" y="2568153"/>
            <a:ext cx="8829675" cy="119062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7597836" y="2780928"/>
            <a:ext cx="790588" cy="7815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5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tr-TR" dirty="0"/>
              <a:t>lt</a:t>
            </a:r>
            <a:r>
              <a:rPr lang="en-US" dirty="0"/>
              <a:t> </a:t>
            </a:r>
            <a:r>
              <a:rPr lang="en-US" dirty="0" err="1"/>
              <a:t>Toplam</a:t>
            </a:r>
            <a:r>
              <a:rPr lang="en-US" dirty="0"/>
              <a:t> </a:t>
            </a:r>
            <a:r>
              <a:rPr lang="en-US" dirty="0" err="1"/>
              <a:t>Hesaplatmak</a:t>
            </a:r>
            <a:endParaRPr lang="en-US" dirty="0"/>
          </a:p>
        </p:txBody>
      </p:sp>
      <p:sp>
        <p:nvSpPr>
          <p:cNvPr id="5222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200" dirty="0" smtClean="0"/>
              <a:t>Açılan pencereden ayarlar yapılıp, alt toplamlar hesaplanabilir.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43" y="2156074"/>
            <a:ext cx="6153150" cy="3152775"/>
          </a:xfrm>
          <a:prstGeom prst="rect">
            <a:avLst/>
          </a:prstGeom>
        </p:spPr>
      </p:pic>
      <p:sp>
        <p:nvSpPr>
          <p:cNvPr id="18" name="Right Arrow 17"/>
          <p:cNvSpPr/>
          <p:nvPr/>
        </p:nvSpPr>
        <p:spPr>
          <a:xfrm>
            <a:off x="6442024" y="2708920"/>
            <a:ext cx="637583" cy="10481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TextBox 18"/>
          <p:cNvSpPr txBox="1"/>
          <p:nvPr/>
        </p:nvSpPr>
        <p:spPr>
          <a:xfrm>
            <a:off x="7096173" y="1835566"/>
            <a:ext cx="204782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Verilerin hangi alana göre gruplanacağını belirler (sıralama yapılan sütun adı seçilmelidir).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6444208" y="3132803"/>
            <a:ext cx="637583" cy="10481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TextBox 20"/>
          <p:cNvSpPr txBox="1"/>
          <p:nvPr/>
        </p:nvSpPr>
        <p:spPr>
          <a:xfrm>
            <a:off x="7033629" y="3032176"/>
            <a:ext cx="21729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Yapılacak olan alt işlem seçilmelidir (toplama için sum fonksiyonu seçilmelidir).</a:t>
            </a:r>
          </a:p>
        </p:txBody>
      </p:sp>
      <p:sp>
        <p:nvSpPr>
          <p:cNvPr id="22" name="Right Arrow 21"/>
          <p:cNvSpPr/>
          <p:nvPr/>
        </p:nvSpPr>
        <p:spPr>
          <a:xfrm rot="1476148">
            <a:off x="6320180" y="4132767"/>
            <a:ext cx="637583" cy="10481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TextBox 22"/>
          <p:cNvSpPr txBox="1"/>
          <p:nvPr/>
        </p:nvSpPr>
        <p:spPr>
          <a:xfrm>
            <a:off x="6894142" y="4185175"/>
            <a:ext cx="2249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Alt toplamı hesaplanmak istenen sütun seçilmelidir.</a:t>
            </a:r>
          </a:p>
        </p:txBody>
      </p:sp>
      <p:sp>
        <p:nvSpPr>
          <p:cNvPr id="24" name="Right Arrow 23"/>
          <p:cNvSpPr/>
          <p:nvPr/>
        </p:nvSpPr>
        <p:spPr>
          <a:xfrm rot="895446">
            <a:off x="5468231" y="4968936"/>
            <a:ext cx="1386038" cy="115788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TextBox 24"/>
          <p:cNvSpPr txBox="1"/>
          <p:nvPr/>
        </p:nvSpPr>
        <p:spPr>
          <a:xfrm>
            <a:off x="6785306" y="5024859"/>
            <a:ext cx="2047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Alt toplamın nereye yazılacağını belirler.</a:t>
            </a:r>
          </a:p>
        </p:txBody>
      </p:sp>
    </p:spTree>
    <p:extLst>
      <p:ext uri="{BB962C8B-B14F-4D97-AF65-F5344CB8AC3E}">
        <p14:creationId xmlns:p14="http://schemas.microsoft.com/office/powerpoint/2010/main" val="9305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tr-TR" dirty="0"/>
              <a:t>lt</a:t>
            </a:r>
            <a:r>
              <a:rPr lang="en-US" dirty="0"/>
              <a:t> </a:t>
            </a:r>
            <a:r>
              <a:rPr lang="en-US" dirty="0" err="1"/>
              <a:t>Toplam</a:t>
            </a:r>
            <a:r>
              <a:rPr lang="en-US" dirty="0"/>
              <a:t> </a:t>
            </a:r>
            <a:r>
              <a:rPr lang="en-US" dirty="0" err="1"/>
              <a:t>Hesaplatmak</a:t>
            </a:r>
            <a:endParaRPr lang="en-US" dirty="0"/>
          </a:p>
        </p:txBody>
      </p:sp>
      <p:sp>
        <p:nvSpPr>
          <p:cNvPr id="5325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Ayarlar yapılıp alt toplamlar hesaplandığında tablo görüntüsü aşağıdaki gibi olacaktır.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2132856"/>
            <a:ext cx="5616624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33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Grafikler Oluşturmak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400" dirty="0" smtClean="0"/>
              <a:t>Excel’</a:t>
            </a:r>
            <a:r>
              <a:rPr lang="tr-TR" sz="2400" dirty="0" smtClean="0"/>
              <a:t>in en güçlü olduğu alanlardan biri de </a:t>
            </a:r>
            <a:r>
              <a:rPr lang="en-US" sz="2400" b="1" dirty="0" err="1" smtClean="0"/>
              <a:t>grafik</a:t>
            </a:r>
            <a:r>
              <a:rPr lang="en-US" sz="2400" b="1" dirty="0" smtClean="0"/>
              <a:t> </a:t>
            </a:r>
            <a:r>
              <a:rPr lang="tr-TR" sz="2400" b="1" dirty="0" smtClean="0"/>
              <a:t>oluşturmaktır</a:t>
            </a:r>
            <a:r>
              <a:rPr lang="tr-TR" sz="2400" dirty="0" smtClean="0"/>
              <a:t>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tr-TR" sz="2400" dirty="0" smtClean="0"/>
              <a:t>Örneğin, aşağıdaki  tabloda bulunan satış, servis ve bakım bölümlerinin kazanç değerlerini grafiğe yansıtmak için ilk olarak fare ile tablonun tüm hücreleri seçilmelidir.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3356992"/>
            <a:ext cx="576304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1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Grafikler Oluşturmak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tr-TR" sz="2400" dirty="0" smtClean="0"/>
              <a:t>Daha sonra </a:t>
            </a:r>
            <a:r>
              <a:rPr lang="tr-TR" sz="2400" b="1" dirty="0" smtClean="0"/>
              <a:t>Ekle </a:t>
            </a:r>
            <a:r>
              <a:rPr lang="tr-TR" sz="2400" b="1" dirty="0"/>
              <a:t>(</a:t>
            </a:r>
            <a:r>
              <a:rPr lang="tr-TR" sz="2400" b="1" dirty="0" smtClean="0"/>
              <a:t>Insert)</a:t>
            </a:r>
            <a:r>
              <a:rPr lang="tr-TR" sz="2400" dirty="0" smtClean="0"/>
              <a:t> sekmesinde bulunan </a:t>
            </a:r>
            <a:r>
              <a:rPr lang="tr-TR" sz="2400" b="1" dirty="0" smtClean="0"/>
              <a:t>Charts (grafikler)</a:t>
            </a:r>
            <a:r>
              <a:rPr lang="tr-TR" sz="2400" dirty="0" smtClean="0"/>
              <a:t> grubundan grafiğin türü seçilmelidir.</a:t>
            </a:r>
            <a:endParaRPr lang="tr-TR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2205253"/>
            <a:ext cx="4270567" cy="3947583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627784" y="3652989"/>
            <a:ext cx="1080120" cy="9745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970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Grafikler Oluşturmak</a:t>
            </a:r>
            <a:endParaRPr lang="en-US" dirty="0"/>
          </a:p>
        </p:txBody>
      </p:sp>
      <p:sp>
        <p:nvSpPr>
          <p:cNvPr id="5632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Excel, seçilen tabloyu analiz ederek satır, sütun başlıklarını ve değerleri kullanarak grafiği oluşturacaktır.</a:t>
            </a:r>
            <a:endParaRPr lang="tr-TR" sz="20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2060848"/>
            <a:ext cx="5400600" cy="396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78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Grafikler Oluşturmak</a:t>
            </a:r>
            <a:endParaRPr lang="en-US" dirty="0"/>
          </a:p>
        </p:txBody>
      </p:sp>
      <p:sp>
        <p:nvSpPr>
          <p:cNvPr id="5734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tr-TR" sz="2400" dirty="0" smtClean="0"/>
              <a:t>Eklenen grafiğin görünüm stili, grafik seçili iken açılan </a:t>
            </a:r>
            <a:r>
              <a:rPr lang="tr-TR" sz="2400" b="1" dirty="0"/>
              <a:t>Tasarım </a:t>
            </a:r>
            <a:r>
              <a:rPr lang="tr-TR" sz="2400" b="1" dirty="0" smtClean="0"/>
              <a:t>(Design</a:t>
            </a:r>
            <a:r>
              <a:rPr lang="tr-TR" sz="2400" b="1" dirty="0"/>
              <a:t>) </a:t>
            </a:r>
            <a:r>
              <a:rPr lang="tr-TR" sz="2400" dirty="0"/>
              <a:t>sekmesinde yer alan olan </a:t>
            </a:r>
            <a:r>
              <a:rPr lang="tr-TR" sz="2400" b="1" dirty="0" smtClean="0"/>
              <a:t>grafik </a:t>
            </a:r>
            <a:r>
              <a:rPr lang="tr-TR" sz="2400" b="1" dirty="0"/>
              <a:t>S</a:t>
            </a:r>
            <a:r>
              <a:rPr lang="tr-TR" sz="2400" b="1" dirty="0" smtClean="0"/>
              <a:t>eçenekleri  (Chart </a:t>
            </a:r>
            <a:r>
              <a:rPr lang="tr-TR" sz="2400" b="1" dirty="0"/>
              <a:t>Styles) </a:t>
            </a:r>
            <a:r>
              <a:rPr lang="tr-TR" sz="2400" dirty="0"/>
              <a:t>kısmından değiştirilebilir</a:t>
            </a:r>
            <a:r>
              <a:rPr lang="tr-TR" sz="2400" dirty="0" smtClean="0"/>
              <a:t>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90" y="3284984"/>
            <a:ext cx="9036496" cy="1040299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660232" y="3863064"/>
            <a:ext cx="288032" cy="2867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Right Arrow 9"/>
          <p:cNvSpPr/>
          <p:nvPr/>
        </p:nvSpPr>
        <p:spPr>
          <a:xfrm rot="5400000">
            <a:off x="6498336" y="4416203"/>
            <a:ext cx="637583" cy="10481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5981907" y="4787403"/>
            <a:ext cx="2249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Buradan tüm stiller görüntülenebilmektedir.</a:t>
            </a:r>
          </a:p>
        </p:txBody>
      </p:sp>
    </p:spTree>
    <p:extLst>
      <p:ext uri="{BB962C8B-B14F-4D97-AF65-F5344CB8AC3E}">
        <p14:creationId xmlns:p14="http://schemas.microsoft.com/office/powerpoint/2010/main" val="22123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Grafikler Oluşturmak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tr-TR" sz="2300" dirty="0" smtClean="0"/>
              <a:t>Eklenen grafiğin türünü değiştirmek için grafik seçildikten sonra </a:t>
            </a:r>
            <a:r>
              <a:rPr lang="tr-TR" sz="2300" b="1" dirty="0"/>
              <a:t>Tasarım (</a:t>
            </a:r>
            <a:r>
              <a:rPr lang="tr-TR" sz="2300" b="1" dirty="0" smtClean="0"/>
              <a:t>Design)</a:t>
            </a:r>
            <a:r>
              <a:rPr lang="tr-TR" sz="2300" dirty="0" smtClean="0"/>
              <a:t> sekmesindeki </a:t>
            </a:r>
            <a:r>
              <a:rPr lang="tr-TR" sz="2300" b="1" dirty="0" smtClean="0"/>
              <a:t>Grafik </a:t>
            </a:r>
            <a:r>
              <a:rPr lang="tr-TR" sz="2300" b="1" dirty="0"/>
              <a:t>T</a:t>
            </a:r>
            <a:r>
              <a:rPr lang="tr-TR" sz="2300" b="1" dirty="0" smtClean="0"/>
              <a:t>ürünü </a:t>
            </a:r>
            <a:r>
              <a:rPr lang="tr-TR" sz="2300" b="1" dirty="0"/>
              <a:t>D</a:t>
            </a:r>
            <a:r>
              <a:rPr lang="tr-TR" sz="2300" b="1" dirty="0" smtClean="0"/>
              <a:t>eğiştir </a:t>
            </a:r>
            <a:r>
              <a:rPr lang="tr-TR" sz="2300" b="1" dirty="0"/>
              <a:t>(Change Chart </a:t>
            </a:r>
            <a:r>
              <a:rPr lang="tr-TR" sz="2300" b="1" dirty="0" smtClean="0"/>
              <a:t>Type)</a:t>
            </a:r>
            <a:r>
              <a:rPr lang="tr-TR" sz="2300" dirty="0" smtClean="0"/>
              <a:t> düğmesi kullanılmalıdır.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tr-TR" sz="2300" dirty="0" smtClean="0"/>
              <a:t>Excel’de </a:t>
            </a:r>
            <a:r>
              <a:rPr lang="tr-TR" sz="2300" b="1" dirty="0" smtClean="0"/>
              <a:t>her grafik türü, her türlü bilgiyi doğru yansıtmayabilir</a:t>
            </a:r>
            <a:r>
              <a:rPr lang="tr-TR" sz="2300" dirty="0" smtClean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825" y="3573016"/>
            <a:ext cx="3667125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2764391"/>
            <a:ext cx="3687380" cy="3496354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3568977" y="4000061"/>
            <a:ext cx="774062" cy="9188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Right Arrow 12"/>
          <p:cNvSpPr/>
          <p:nvPr/>
        </p:nvSpPr>
        <p:spPr>
          <a:xfrm>
            <a:off x="4448608" y="4396664"/>
            <a:ext cx="246783" cy="231808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921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330824" cy="493776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tr-TR" sz="2400" dirty="0" smtClean="0"/>
              <a:t>Excel programında çalışırken hücrelerin kenar çizgileri (kılavuz çizgileri) görünür fakat çıktı alınınca bu çizgiler kağıt üzerinde görünmez. </a:t>
            </a:r>
          </a:p>
          <a:p>
            <a:pPr>
              <a:buFont typeface="Wingdings" pitchFamily="2" charset="2"/>
              <a:buChar char="Ø"/>
            </a:pPr>
            <a:r>
              <a:rPr lang="tr-TR" sz="2400" b="1" dirty="0" smtClean="0"/>
              <a:t>Hücrelere </a:t>
            </a:r>
            <a:r>
              <a:rPr lang="tr-TR" sz="2400" b="1" dirty="0"/>
              <a:t>kenarlık uygulamak </a:t>
            </a:r>
            <a:r>
              <a:rPr lang="tr-TR" sz="2400" dirty="0"/>
              <a:t>için, </a:t>
            </a:r>
            <a:r>
              <a:rPr lang="tr-TR" sz="2400" b="1" dirty="0"/>
              <a:t>Home </a:t>
            </a:r>
            <a:r>
              <a:rPr lang="tr-TR" sz="2400" b="1" dirty="0" smtClean="0"/>
              <a:t>(Giriş) </a:t>
            </a:r>
            <a:r>
              <a:rPr lang="tr-TR" sz="2400" dirty="0" smtClean="0"/>
              <a:t>sekmesinde </a:t>
            </a:r>
            <a:r>
              <a:rPr lang="tr-TR" sz="2400" dirty="0"/>
              <a:t>yer alan </a:t>
            </a:r>
            <a:r>
              <a:rPr lang="tr-TR" sz="2400" b="1" dirty="0"/>
              <a:t>Kenarlık (</a:t>
            </a:r>
            <a:r>
              <a:rPr lang="tr-TR" sz="2400" b="1" dirty="0" smtClean="0"/>
              <a:t>Border)</a:t>
            </a:r>
            <a:r>
              <a:rPr lang="tr-TR" sz="2400" dirty="0" smtClean="0"/>
              <a:t> düğmesi kullanılmaktadır.</a:t>
            </a:r>
            <a:endParaRPr lang="tr-TR" sz="2400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tr-TR" dirty="0" smtClean="0"/>
              <a:t>Hücre </a:t>
            </a:r>
            <a:r>
              <a:rPr lang="en-US" dirty="0" smtClean="0"/>
              <a:t>B</a:t>
            </a:r>
            <a:r>
              <a:rPr lang="tr-TR" dirty="0" smtClean="0"/>
              <a:t>içimlendirme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1187450"/>
            <a:ext cx="2219325" cy="5143500"/>
          </a:xfrm>
          <a:prstGeom prst="rect">
            <a:avLst/>
          </a:prstGeom>
        </p:spPr>
      </p:pic>
      <p:sp>
        <p:nvSpPr>
          <p:cNvPr id="5" name="Right Brace 4"/>
          <p:cNvSpPr/>
          <p:nvPr/>
        </p:nvSpPr>
        <p:spPr>
          <a:xfrm>
            <a:off x="7151365" y="1700808"/>
            <a:ext cx="660995" cy="2952328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Right Arrow 6"/>
          <p:cNvSpPr/>
          <p:nvPr/>
        </p:nvSpPr>
        <p:spPr>
          <a:xfrm>
            <a:off x="5868144" y="5589240"/>
            <a:ext cx="1944216" cy="14401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Right Arrow 10"/>
          <p:cNvSpPr/>
          <p:nvPr/>
        </p:nvSpPr>
        <p:spPr>
          <a:xfrm>
            <a:off x="5868144" y="5877272"/>
            <a:ext cx="1944216" cy="14401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TextBox 8"/>
          <p:cNvSpPr txBox="1"/>
          <p:nvPr/>
        </p:nvSpPr>
        <p:spPr>
          <a:xfrm>
            <a:off x="7797620" y="2589649"/>
            <a:ext cx="12388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Kenar çizgisinin uygulanacağı alanı gösterir.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69492" y="5281331"/>
            <a:ext cx="1374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Kenar çizgisinin rengi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13728" y="5786100"/>
            <a:ext cx="1343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Kenar çizgisinin türü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932040" y="1175122"/>
            <a:ext cx="288032" cy="3096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59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Grafikler Oluşturmak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tr-TR" sz="2400" b="1" dirty="0" smtClean="0"/>
              <a:t>Grafik üzerine bilgi eklemek </a:t>
            </a:r>
            <a:r>
              <a:rPr lang="tr-TR" sz="2400" dirty="0" smtClean="0"/>
              <a:t>için grafik seçildikten sonra açılan </a:t>
            </a:r>
            <a:r>
              <a:rPr lang="tr-TR" sz="2400" b="1" dirty="0" smtClean="0"/>
              <a:t>Tasarım (Design)</a:t>
            </a:r>
            <a:r>
              <a:rPr lang="tr-TR" sz="2400" dirty="0" smtClean="0"/>
              <a:t> sekmesinde yer alan </a:t>
            </a:r>
            <a:r>
              <a:rPr lang="tr-TR" sz="2400" b="1" dirty="0" smtClean="0"/>
              <a:t>Grafik Öğesi Ekle(Add Chart Element)</a:t>
            </a:r>
            <a:r>
              <a:rPr lang="tr-TR" sz="2400" dirty="0" smtClean="0"/>
              <a:t> düğmesi kullanılmalıdır.</a:t>
            </a:r>
            <a:endParaRPr lang="tr-TR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2420888"/>
            <a:ext cx="1512168" cy="3741788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3909054" y="3583264"/>
            <a:ext cx="637583" cy="10481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TextBox 8"/>
          <p:cNvSpPr txBox="1"/>
          <p:nvPr/>
        </p:nvSpPr>
        <p:spPr>
          <a:xfrm>
            <a:off x="4546637" y="3481783"/>
            <a:ext cx="1897571" cy="307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Eksen bilgisi ekle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3909054" y="3871296"/>
            <a:ext cx="637583" cy="10481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4546637" y="3769815"/>
            <a:ext cx="1897571" cy="307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Başlık ekle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3909054" y="4106545"/>
            <a:ext cx="637583" cy="10481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TextBox 12"/>
          <p:cNvSpPr txBox="1"/>
          <p:nvPr/>
        </p:nvSpPr>
        <p:spPr>
          <a:xfrm>
            <a:off x="4546637" y="4005064"/>
            <a:ext cx="1897571" cy="307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Veri etiketi ekle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3909054" y="4375352"/>
            <a:ext cx="637583" cy="10481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TextBox 14"/>
          <p:cNvSpPr txBox="1"/>
          <p:nvPr/>
        </p:nvSpPr>
        <p:spPr>
          <a:xfrm>
            <a:off x="4546637" y="4273871"/>
            <a:ext cx="1897571" cy="307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Veri tablosu ekle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3909054" y="5167440"/>
            <a:ext cx="637583" cy="10481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4546637" y="5065959"/>
            <a:ext cx="1897571" cy="307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Gösterge ekle</a:t>
            </a:r>
          </a:p>
        </p:txBody>
      </p:sp>
    </p:spTree>
    <p:extLst>
      <p:ext uri="{BB962C8B-B14F-4D97-AF65-F5344CB8AC3E}">
        <p14:creationId xmlns:p14="http://schemas.microsoft.com/office/powerpoint/2010/main" val="237903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Grafikler Oluşturmak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tr-TR" sz="2400" dirty="0" smtClean="0"/>
              <a:t>Grafiğe </a:t>
            </a:r>
            <a:r>
              <a:rPr lang="tr-TR" sz="2400" b="1" dirty="0" smtClean="0"/>
              <a:t>başlık eklemek </a:t>
            </a:r>
            <a:r>
              <a:rPr lang="tr-TR" sz="2400" dirty="0" smtClean="0"/>
              <a:t>için </a:t>
            </a:r>
            <a:r>
              <a:rPr lang="tr-TR" sz="2400" b="1" dirty="0"/>
              <a:t>G</a:t>
            </a:r>
            <a:r>
              <a:rPr lang="tr-TR" sz="2400" b="1" dirty="0" smtClean="0"/>
              <a:t>rafik </a:t>
            </a:r>
            <a:r>
              <a:rPr lang="tr-TR" sz="2400" b="1" dirty="0"/>
              <a:t>B</a:t>
            </a:r>
            <a:r>
              <a:rPr lang="tr-TR" sz="2400" b="1" dirty="0" smtClean="0"/>
              <a:t>aşlığı </a:t>
            </a:r>
            <a:r>
              <a:rPr lang="tr-TR" sz="2400" b="1" dirty="0"/>
              <a:t>(Chart </a:t>
            </a:r>
            <a:r>
              <a:rPr lang="tr-TR" sz="2400" b="1" dirty="0" smtClean="0"/>
              <a:t>Title)</a:t>
            </a:r>
            <a:r>
              <a:rPr lang="tr-TR" sz="2400" dirty="0" smtClean="0"/>
              <a:t> düğmesi kullanılmalıdır.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492896"/>
            <a:ext cx="2886075" cy="2705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2626941"/>
            <a:ext cx="4572000" cy="274320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429793" y="3573016"/>
            <a:ext cx="1261887" cy="3718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Right Arrow 12"/>
          <p:cNvSpPr/>
          <p:nvPr/>
        </p:nvSpPr>
        <p:spPr>
          <a:xfrm>
            <a:off x="3591942" y="4141188"/>
            <a:ext cx="246783" cy="231808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val 13"/>
          <p:cNvSpPr/>
          <p:nvPr/>
        </p:nvSpPr>
        <p:spPr>
          <a:xfrm>
            <a:off x="1619672" y="4005064"/>
            <a:ext cx="1723603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Oval 15"/>
          <p:cNvSpPr/>
          <p:nvPr/>
        </p:nvSpPr>
        <p:spPr>
          <a:xfrm>
            <a:off x="5614369" y="2636912"/>
            <a:ext cx="1477911" cy="3718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421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Grafikler Oluşturmak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tr-TR" sz="2400" dirty="0" smtClean="0"/>
              <a:t>Grafik </a:t>
            </a:r>
            <a:r>
              <a:rPr lang="tr-TR" sz="2400" b="1" dirty="0" smtClean="0"/>
              <a:t>eksenlerine başlık eklemek </a:t>
            </a:r>
            <a:r>
              <a:rPr lang="tr-TR" sz="2400" dirty="0" smtClean="0"/>
              <a:t>için </a:t>
            </a:r>
            <a:r>
              <a:rPr lang="tr-TR" sz="2400" b="1" dirty="0" smtClean="0"/>
              <a:t>Eksen </a:t>
            </a:r>
            <a:r>
              <a:rPr lang="tr-TR" sz="2400" b="1" dirty="0"/>
              <a:t>B</a:t>
            </a:r>
            <a:r>
              <a:rPr lang="tr-TR" sz="2400" b="1" dirty="0" smtClean="0"/>
              <a:t>aşlıkları </a:t>
            </a:r>
            <a:r>
              <a:rPr lang="tr-TR" sz="2400" b="1" dirty="0"/>
              <a:t>(Axis </a:t>
            </a:r>
            <a:r>
              <a:rPr lang="tr-TR" sz="2400" b="1" dirty="0" smtClean="0"/>
              <a:t>Titles)</a:t>
            </a:r>
            <a:r>
              <a:rPr lang="tr-TR" sz="2400" dirty="0" smtClean="0"/>
              <a:t> düğmesi kullanılmalıdır.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788" y="2204864"/>
            <a:ext cx="3105150" cy="32289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3688" y="2492896"/>
            <a:ext cx="4572000" cy="2733675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3727308" y="3876416"/>
            <a:ext cx="246783" cy="231808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val 13"/>
          <p:cNvSpPr/>
          <p:nvPr/>
        </p:nvSpPr>
        <p:spPr>
          <a:xfrm>
            <a:off x="430837" y="3056216"/>
            <a:ext cx="123808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Oval 14"/>
          <p:cNvSpPr/>
          <p:nvPr/>
        </p:nvSpPr>
        <p:spPr>
          <a:xfrm>
            <a:off x="1726979" y="3488264"/>
            <a:ext cx="1836909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Oval 15"/>
          <p:cNvSpPr/>
          <p:nvPr/>
        </p:nvSpPr>
        <p:spPr>
          <a:xfrm>
            <a:off x="4283968" y="3369736"/>
            <a:ext cx="276523" cy="10673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688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Grafikler Oluşturmak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363272" cy="49377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tr-TR" sz="2400" dirty="0" smtClean="0"/>
              <a:t>Grafiklere, üzerindeki renklerin ne anlam ifade ettiğini anlatan bilgiyi eklemek için </a:t>
            </a:r>
            <a:r>
              <a:rPr lang="tr-TR" sz="2400" b="1" dirty="0"/>
              <a:t>G</a:t>
            </a:r>
            <a:r>
              <a:rPr lang="tr-TR" sz="2400" b="1" dirty="0" smtClean="0"/>
              <a:t>österge (Legend)</a:t>
            </a:r>
            <a:r>
              <a:rPr lang="tr-TR" sz="2400" dirty="0" smtClean="0"/>
              <a:t> düğmesi kullanılmalıdır.</a:t>
            </a:r>
            <a:endParaRPr lang="tr-TR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645" y="2407452"/>
            <a:ext cx="2463299" cy="38033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3388" y="2862493"/>
            <a:ext cx="4782419" cy="2893314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3707904" y="4077072"/>
            <a:ext cx="246783" cy="231808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Oval 12"/>
          <p:cNvSpPr/>
          <p:nvPr/>
        </p:nvSpPr>
        <p:spPr>
          <a:xfrm>
            <a:off x="957323" y="4194898"/>
            <a:ext cx="1166405" cy="3142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val 13"/>
          <p:cNvSpPr/>
          <p:nvPr/>
        </p:nvSpPr>
        <p:spPr>
          <a:xfrm>
            <a:off x="1907704" y="5589240"/>
            <a:ext cx="1581752" cy="4585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Oval 14"/>
          <p:cNvSpPr/>
          <p:nvPr/>
        </p:nvSpPr>
        <p:spPr>
          <a:xfrm>
            <a:off x="5580112" y="5347027"/>
            <a:ext cx="1800200" cy="4087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815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Grafikler Oluşturmak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tr-TR" sz="2400" dirty="0" smtClean="0"/>
              <a:t>Grafiğe </a:t>
            </a:r>
            <a:r>
              <a:rPr lang="tr-TR" sz="2400" b="1" dirty="0"/>
              <a:t>V</a:t>
            </a:r>
            <a:r>
              <a:rPr lang="tr-TR" sz="2400" b="1" dirty="0" smtClean="0"/>
              <a:t>eri </a:t>
            </a:r>
            <a:r>
              <a:rPr lang="tr-TR" sz="2400" b="1" dirty="0"/>
              <a:t>E</a:t>
            </a:r>
            <a:r>
              <a:rPr lang="tr-TR" sz="2400" b="1" dirty="0" smtClean="0"/>
              <a:t>tiketleri (Data </a:t>
            </a:r>
            <a:r>
              <a:rPr lang="tr-TR" sz="2400" b="1" dirty="0"/>
              <a:t>L</a:t>
            </a:r>
            <a:r>
              <a:rPr lang="tr-TR" sz="2400" b="1" dirty="0" smtClean="0"/>
              <a:t>abels) </a:t>
            </a:r>
            <a:r>
              <a:rPr lang="tr-TR" sz="2400" dirty="0" smtClean="0"/>
              <a:t>eklenerek, grafikteki şekillerin sahip olduğu değerler grafik üzerinde gösterilebilir.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654861"/>
            <a:ext cx="3219450" cy="2543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720" y="2569135"/>
            <a:ext cx="4572000" cy="2714625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3749153" y="4077072"/>
            <a:ext cx="246783" cy="231808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Oval 12"/>
          <p:cNvSpPr/>
          <p:nvPr/>
        </p:nvSpPr>
        <p:spPr>
          <a:xfrm>
            <a:off x="431280" y="3994659"/>
            <a:ext cx="1332408" cy="3142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val 13"/>
          <p:cNvSpPr/>
          <p:nvPr/>
        </p:nvSpPr>
        <p:spPr>
          <a:xfrm>
            <a:off x="1583408" y="4410923"/>
            <a:ext cx="2119162" cy="5302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Oval 14"/>
          <p:cNvSpPr/>
          <p:nvPr/>
        </p:nvSpPr>
        <p:spPr>
          <a:xfrm>
            <a:off x="5039792" y="3258795"/>
            <a:ext cx="972368" cy="3142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329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Grafikler Oluşturmak</a:t>
            </a:r>
            <a:endParaRPr lang="en-US" dirty="0"/>
          </a:p>
        </p:txBody>
      </p:sp>
      <p:sp>
        <p:nvSpPr>
          <p:cNvPr id="6656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sz="2400" dirty="0" smtClean="0"/>
              <a:t>Grafiği oluşturan </a:t>
            </a:r>
            <a:r>
              <a:rPr lang="tr-TR" sz="2400" b="1" dirty="0" smtClean="0"/>
              <a:t>tablonun değerlerini </a:t>
            </a:r>
            <a:r>
              <a:rPr lang="tr-TR" sz="2400" dirty="0" smtClean="0"/>
              <a:t>grafiğin içerisinde görüntülemek için </a:t>
            </a:r>
            <a:r>
              <a:rPr lang="tr-TR" sz="2400" b="1" dirty="0"/>
              <a:t>V</a:t>
            </a:r>
            <a:r>
              <a:rPr lang="tr-TR" sz="2400" b="1" dirty="0" smtClean="0"/>
              <a:t>eri </a:t>
            </a:r>
            <a:r>
              <a:rPr lang="tr-TR" sz="2400" b="1" dirty="0"/>
              <a:t>T</a:t>
            </a:r>
            <a:r>
              <a:rPr lang="tr-TR" sz="2400" b="1" dirty="0" smtClean="0"/>
              <a:t>ablosu (Data </a:t>
            </a:r>
            <a:r>
              <a:rPr lang="tr-TR" sz="2400" b="1" dirty="0"/>
              <a:t>Table) </a:t>
            </a:r>
            <a:r>
              <a:rPr lang="tr-TR" sz="2400" dirty="0" smtClean="0"/>
              <a:t>düğmesi kullanılmalıdır.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075" y="2420888"/>
            <a:ext cx="3571290" cy="35283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2013" y="2826990"/>
            <a:ext cx="4562475" cy="276225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4181201" y="4365104"/>
            <a:ext cx="246783" cy="231808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Oval 12"/>
          <p:cNvSpPr/>
          <p:nvPr/>
        </p:nvSpPr>
        <p:spPr>
          <a:xfrm>
            <a:off x="1647427" y="4596912"/>
            <a:ext cx="2476898" cy="6322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val 13"/>
          <p:cNvSpPr/>
          <p:nvPr/>
        </p:nvSpPr>
        <p:spPr>
          <a:xfrm>
            <a:off x="395536" y="4149080"/>
            <a:ext cx="1584176" cy="3716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Oval 14"/>
          <p:cNvSpPr/>
          <p:nvPr/>
        </p:nvSpPr>
        <p:spPr>
          <a:xfrm>
            <a:off x="4501972" y="4365104"/>
            <a:ext cx="4184827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355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87716"/>
            <a:ext cx="8229600" cy="4189556"/>
          </a:xfrm>
        </p:spPr>
        <p:txBody>
          <a:bodyPr/>
          <a:lstStyle/>
          <a:p>
            <a:pPr marL="0" indent="0" algn="ctr">
              <a:buNone/>
            </a:pPr>
            <a:endParaRPr lang="tr-TR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  <a:p>
            <a:pPr marL="0" indent="0" algn="ctr">
              <a:buNone/>
            </a:pPr>
            <a:endParaRPr lang="tr-T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KONU </a:t>
            </a:r>
            <a:r>
              <a:rPr lang="tr-TR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8</a:t>
            </a:r>
            <a:endParaRPr lang="tr-TR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+mj-lt"/>
            </a:endParaRPr>
          </a:p>
          <a:p>
            <a:pPr marL="0" indent="0" algn="ctr">
              <a:buNone/>
            </a:pPr>
            <a:r>
              <a:rPr lang="tr-T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İŞLEM TABLOLARI (2)</a:t>
            </a:r>
          </a:p>
          <a:p>
            <a:pPr marL="0" indent="0" algn="ctr">
              <a:buNone/>
            </a:pPr>
            <a:r>
              <a:rPr lang="tr-T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KONU SONU</a:t>
            </a:r>
            <a:endParaRPr lang="tr-T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05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tr-TR" dirty="0" smtClean="0"/>
              <a:t>Hücre </a:t>
            </a:r>
            <a:r>
              <a:rPr lang="en-US" dirty="0" smtClean="0"/>
              <a:t>B</a:t>
            </a:r>
            <a:r>
              <a:rPr lang="tr-TR" dirty="0" smtClean="0"/>
              <a:t>içimlendirme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402832" cy="493776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tr-TR" sz="2400" b="1" dirty="0" smtClean="0"/>
              <a:t>Hücrelerin içerisindekileri hizalamak </a:t>
            </a:r>
            <a:r>
              <a:rPr lang="tr-TR" sz="2400" dirty="0" smtClean="0"/>
              <a:t>için </a:t>
            </a:r>
            <a:r>
              <a:rPr lang="tr-TR" sz="2400" b="1" dirty="0"/>
              <a:t>Giriş (</a:t>
            </a:r>
            <a:r>
              <a:rPr lang="tr-TR" sz="2400" b="1" dirty="0" smtClean="0"/>
              <a:t>Home)</a:t>
            </a:r>
            <a:r>
              <a:rPr lang="tr-TR" sz="2400" dirty="0" smtClean="0"/>
              <a:t> sekmesinde bulunan </a:t>
            </a:r>
            <a:r>
              <a:rPr lang="tr-TR" sz="2400" b="1" dirty="0" smtClean="0"/>
              <a:t>Hizalama (Alignment)</a:t>
            </a:r>
            <a:r>
              <a:rPr lang="tr-TR" sz="2400" dirty="0" smtClean="0"/>
              <a:t> grubundaki düğmeler kullanılmaktadır.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1219201"/>
            <a:ext cx="2232248" cy="19972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4248668"/>
            <a:ext cx="2478811" cy="20281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3330820"/>
            <a:ext cx="2390440" cy="838909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5436096" y="1844824"/>
            <a:ext cx="0" cy="156251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652120" y="1844824"/>
            <a:ext cx="504056" cy="163452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796136" y="1844824"/>
            <a:ext cx="1152128" cy="163452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436096" y="3933056"/>
            <a:ext cx="0" cy="864096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652120" y="3933056"/>
            <a:ext cx="648072" cy="72008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868144" y="3861048"/>
            <a:ext cx="1224136" cy="792088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007605" y="3698493"/>
            <a:ext cx="29523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>
                <a:solidFill>
                  <a:srgbClr val="FF0000"/>
                </a:solidFill>
              </a:rPr>
              <a:t>* </a:t>
            </a:r>
            <a:endParaRPr lang="tr-TR" sz="1400" dirty="0">
              <a:solidFill>
                <a:srgbClr val="FF0000"/>
              </a:solidFill>
            </a:endParaRPr>
          </a:p>
          <a:p>
            <a:r>
              <a:rPr lang="tr-TR" dirty="0" smtClean="0">
                <a:solidFill>
                  <a:srgbClr val="00B050"/>
                </a:solidFill>
              </a:rPr>
              <a:t>Üst dikey hizalama</a:t>
            </a:r>
          </a:p>
          <a:p>
            <a:r>
              <a:rPr lang="tr-TR" dirty="0" smtClean="0">
                <a:solidFill>
                  <a:srgbClr val="7030A0"/>
                </a:solidFill>
              </a:rPr>
              <a:t>Orta dikey hizalama</a:t>
            </a:r>
          </a:p>
          <a:p>
            <a:r>
              <a:rPr lang="tr-TR" dirty="0" smtClean="0">
                <a:solidFill>
                  <a:srgbClr val="C00000"/>
                </a:solidFill>
              </a:rPr>
              <a:t>Alt dikey hizalama</a:t>
            </a:r>
          </a:p>
          <a:p>
            <a:r>
              <a:rPr lang="tr-TR" dirty="0" smtClean="0">
                <a:solidFill>
                  <a:srgbClr val="00B0F0"/>
                </a:solidFill>
              </a:rPr>
              <a:t>Sol yatay hizalama</a:t>
            </a:r>
          </a:p>
          <a:p>
            <a:r>
              <a:rPr lang="tr-TR" dirty="0" smtClean="0">
                <a:solidFill>
                  <a:srgbClr val="002060"/>
                </a:solidFill>
              </a:rPr>
              <a:t>Orta yatay hizalama</a:t>
            </a:r>
          </a:p>
          <a:p>
            <a:r>
              <a:rPr lang="tr-TR" dirty="0" smtClean="0">
                <a:solidFill>
                  <a:schemeClr val="accent5">
                    <a:lumMod val="75000"/>
                  </a:schemeClr>
                </a:solidFill>
              </a:rPr>
              <a:t>Sağ yatay hizalama</a:t>
            </a:r>
            <a:endParaRPr lang="tr-T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20683" y="1133839"/>
            <a:ext cx="471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>
                <a:solidFill>
                  <a:srgbClr val="FF0000"/>
                </a:solidFill>
              </a:rPr>
              <a:t>* </a:t>
            </a:r>
            <a:endParaRPr lang="tr-T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50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tr-TR" dirty="0" smtClean="0"/>
              <a:t>Hücre </a:t>
            </a:r>
            <a:r>
              <a:rPr lang="en-US" dirty="0" smtClean="0"/>
              <a:t>B</a:t>
            </a:r>
            <a:r>
              <a:rPr lang="tr-TR" dirty="0" smtClean="0"/>
              <a:t>içimlendirme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147248" cy="493776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tr-TR" sz="2400" b="1" dirty="0" smtClean="0"/>
              <a:t>Hücre içeriklerini belirli bir açıda </a:t>
            </a:r>
            <a:r>
              <a:rPr lang="tr-TR" sz="2400" dirty="0" smtClean="0"/>
              <a:t>yazmak </a:t>
            </a:r>
            <a:r>
              <a:rPr lang="tr-TR" sz="2400" dirty="0"/>
              <a:t>için </a:t>
            </a:r>
            <a:r>
              <a:rPr lang="tr-TR" sz="2400" b="1" dirty="0"/>
              <a:t>Yönlendirme (</a:t>
            </a:r>
            <a:r>
              <a:rPr lang="tr-TR" sz="2400" b="1" dirty="0" smtClean="0"/>
              <a:t>Orientation)</a:t>
            </a:r>
            <a:r>
              <a:rPr lang="tr-TR" sz="2400" dirty="0" smtClean="0"/>
              <a:t> düğmesi kullanılmaktadır.</a:t>
            </a:r>
            <a:endParaRPr lang="tr-TR" sz="2400" dirty="0"/>
          </a:p>
          <a:p>
            <a:pPr>
              <a:buFont typeface="Wingdings" pitchFamily="2" charset="2"/>
              <a:buChar char="Ø"/>
            </a:pPr>
            <a:endParaRPr lang="tr-TR" sz="240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2546985"/>
            <a:ext cx="5981700" cy="3686175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5580112" y="2780928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Right Arrow 10"/>
          <p:cNvSpPr/>
          <p:nvPr/>
        </p:nvSpPr>
        <p:spPr>
          <a:xfrm rot="9902664">
            <a:off x="3161819" y="4128977"/>
            <a:ext cx="2465355" cy="24197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764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tr-TR" dirty="0" smtClean="0"/>
              <a:t>Hücre </a:t>
            </a:r>
            <a:r>
              <a:rPr lang="en-US" dirty="0" smtClean="0"/>
              <a:t>B</a:t>
            </a:r>
            <a:r>
              <a:rPr lang="tr-TR" dirty="0" smtClean="0"/>
              <a:t>içimlendirme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tr-TR" sz="2400" b="1" dirty="0" smtClean="0"/>
              <a:t>Hücreleri birleştirmek ve bölmek</a:t>
            </a:r>
            <a:r>
              <a:rPr lang="tr-TR" sz="2400" dirty="0" smtClean="0"/>
              <a:t> için </a:t>
            </a:r>
            <a:r>
              <a:rPr lang="tr-TR" sz="2400" b="1" dirty="0"/>
              <a:t>Böl ve ortala </a:t>
            </a:r>
            <a:r>
              <a:rPr lang="tr-TR" sz="2400" b="1" dirty="0" smtClean="0"/>
              <a:t>(Merge &amp; Center)</a:t>
            </a:r>
            <a:r>
              <a:rPr lang="tr-TR" sz="2400" dirty="0" smtClean="0"/>
              <a:t> düğmesi kullanılmaktadır.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2708920"/>
            <a:ext cx="5543550" cy="1857375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19759897">
            <a:off x="5362755" y="3497435"/>
            <a:ext cx="637583" cy="10481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5922989" y="3064269"/>
            <a:ext cx="3221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Seçilen hücreler birleştirilir ve içindeki ifade yatay olarak ortalanır.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5292080" y="3900248"/>
            <a:ext cx="637583" cy="10481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Right Arrow 13"/>
          <p:cNvSpPr/>
          <p:nvPr/>
        </p:nvSpPr>
        <p:spPr>
          <a:xfrm rot="1170503">
            <a:off x="5260253" y="4286020"/>
            <a:ext cx="637583" cy="10481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Right Arrow 14"/>
          <p:cNvSpPr/>
          <p:nvPr/>
        </p:nvSpPr>
        <p:spPr>
          <a:xfrm rot="2196387">
            <a:off x="5199324" y="4642575"/>
            <a:ext cx="637583" cy="10481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TextBox 15"/>
          <p:cNvSpPr txBox="1"/>
          <p:nvPr/>
        </p:nvSpPr>
        <p:spPr>
          <a:xfrm>
            <a:off x="5949629" y="3666760"/>
            <a:ext cx="3221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Seçilen hücreler her bir satır için ayrı ayrı birleştirilir.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68144" y="4278263"/>
            <a:ext cx="32210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Seçilen hücreler birleştirilir.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96136" y="4710311"/>
            <a:ext cx="3221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Birleştirilen hücreleri tekrar bölmek için kullanılır.</a:t>
            </a:r>
            <a:endParaRPr lang="tr-T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10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Hücre </a:t>
            </a:r>
            <a:r>
              <a:rPr lang="en-US" dirty="0"/>
              <a:t>B</a:t>
            </a:r>
            <a:r>
              <a:rPr lang="tr-TR" dirty="0"/>
              <a:t>içimlendirme</a:t>
            </a:r>
            <a:endParaRPr lang="tr-TR" dirty="0" smtClean="0"/>
          </a:p>
        </p:txBody>
      </p:sp>
      <p:sp>
        <p:nvSpPr>
          <p:cNvPr id="6451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tr-TR" sz="2400" dirty="0" smtClean="0"/>
              <a:t>Örneğin aşağıdaki resimde görülen </a:t>
            </a:r>
            <a:r>
              <a:rPr lang="en-US" sz="2400" dirty="0" smtClean="0"/>
              <a:t>“</a:t>
            </a:r>
            <a:r>
              <a:rPr lang="tr-TR" sz="2400" dirty="0" smtClean="0"/>
              <a:t>Bilgi Teknolojileri</a:t>
            </a:r>
            <a:r>
              <a:rPr lang="en-US" sz="2400" dirty="0" smtClean="0"/>
              <a:t>”</a:t>
            </a:r>
            <a:r>
              <a:rPr lang="tr-TR" sz="2400" dirty="0" smtClean="0"/>
              <a:t> başlığını </a:t>
            </a:r>
            <a:r>
              <a:rPr lang="en-US" sz="2400" dirty="0" smtClean="0"/>
              <a:t>b</a:t>
            </a:r>
            <a:r>
              <a:rPr lang="tr-TR" sz="2400" dirty="0" smtClean="0"/>
              <a:t>irleştirmek ve ortalamak için </a:t>
            </a:r>
            <a:r>
              <a:rPr lang="en-US" sz="2400" dirty="0" smtClean="0"/>
              <a:t>b</a:t>
            </a:r>
            <a:r>
              <a:rPr lang="tr-TR" sz="2400" dirty="0" smtClean="0"/>
              <a:t>aşlığı seçip </a:t>
            </a:r>
            <a:r>
              <a:rPr lang="tr-TR" sz="2400" b="1" dirty="0" smtClean="0"/>
              <a:t>Merge</a:t>
            </a:r>
            <a:r>
              <a:rPr lang="en-US" sz="2400" b="1" dirty="0"/>
              <a:t> </a:t>
            </a:r>
            <a:r>
              <a:rPr lang="en-US" sz="2400" b="1" dirty="0" smtClean="0"/>
              <a:t>&amp;</a:t>
            </a:r>
            <a:r>
              <a:rPr lang="tr-TR" sz="2400" b="1" dirty="0" smtClean="0"/>
              <a:t> Center </a:t>
            </a:r>
            <a:r>
              <a:rPr lang="tr-TR" sz="2400" dirty="0" smtClean="0"/>
              <a:t>düğmesi kullanılmalıdır</a:t>
            </a:r>
            <a:r>
              <a:rPr lang="en-US" sz="2400" dirty="0" smtClean="0"/>
              <a:t>.</a:t>
            </a:r>
            <a:endParaRPr lang="tr-TR" sz="2400" dirty="0" smtClean="0"/>
          </a:p>
          <a:p>
            <a:pPr marL="0" indent="0" algn="just">
              <a:buFont typeface="Brush Script MT" pitchFamily="66" charset="0"/>
              <a:buNone/>
            </a:pPr>
            <a:endParaRPr lang="tr-TR" sz="2400" dirty="0" smtClean="0"/>
          </a:p>
          <a:p>
            <a:pPr marL="0" indent="0" algn="just">
              <a:buFont typeface="Brush Script MT" pitchFamily="66" charset="0"/>
              <a:buNone/>
            </a:pPr>
            <a:endParaRPr lang="tr-TR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434" y="2370186"/>
            <a:ext cx="7775401" cy="27184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5110547"/>
            <a:ext cx="3529125" cy="1155633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 rot="2061075">
            <a:off x="1472953" y="4771937"/>
            <a:ext cx="2465355" cy="24197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Oval 14"/>
          <p:cNvSpPr/>
          <p:nvPr/>
        </p:nvSpPr>
        <p:spPr>
          <a:xfrm>
            <a:off x="4499992" y="2780928"/>
            <a:ext cx="1619229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255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Hücre</a:t>
            </a:r>
            <a:r>
              <a:rPr lang="en-US" dirty="0" smtClean="0"/>
              <a:t> B</a:t>
            </a:r>
            <a:r>
              <a:rPr lang="tr-TR" dirty="0" smtClean="0"/>
              <a:t>içimlendirme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en-US" sz="2400" dirty="0" smtClean="0"/>
              <a:t>Excel</a:t>
            </a:r>
            <a:r>
              <a:rPr lang="tr-TR" sz="2400" dirty="0" smtClean="0"/>
              <a:t>’de hesaplamalar yapılırken en çok hücre içerisindeki rakamlar kullanılmaktadır.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tr-TR" sz="2400" dirty="0"/>
              <a:t>Hücre içerisindeki rakamlar binlik basamaklara ayrılabilir, yüzdelik olarak </a:t>
            </a:r>
            <a:r>
              <a:rPr lang="en-US" sz="2400" dirty="0" err="1"/>
              <a:t>yazd</a:t>
            </a:r>
            <a:r>
              <a:rPr lang="tr-TR" sz="2400" dirty="0"/>
              <a:t>ırılabilir veya para birimi eklenebilir.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tr-TR" sz="2400" dirty="0" smtClean="0"/>
              <a:t>Ancak hücre içerisine rakam dışında birşey yazılırsa, Excel bu yazılanları metin olarak algılayacaktır.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tr-TR" sz="2400" dirty="0" smtClean="0"/>
              <a:t>Rakamlarla birlikte gösterilmesi gereken bu tür yazıları</a:t>
            </a:r>
            <a:r>
              <a:rPr lang="tr-TR" sz="2400" dirty="0"/>
              <a:t>, </a:t>
            </a:r>
            <a:r>
              <a:rPr lang="tr-TR" sz="2400" b="1" dirty="0"/>
              <a:t>Giriş (</a:t>
            </a:r>
            <a:r>
              <a:rPr lang="tr-TR" sz="2400" b="1" dirty="0" smtClean="0"/>
              <a:t>Home)</a:t>
            </a:r>
            <a:r>
              <a:rPr lang="tr-TR" sz="2400" dirty="0" smtClean="0"/>
              <a:t> sekmesinde yer alan ve aşağıda gösterilen düğmeler ile yazdırmak gerekir.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4517897"/>
            <a:ext cx="2520280" cy="1639063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347864" y="5157192"/>
            <a:ext cx="2808312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420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80EB5FB69F3D42B70DE27C83A6C885" ma:contentTypeVersion="" ma:contentTypeDescription="Create a new document." ma:contentTypeScope="" ma:versionID="7be81fdfc9e0007477133bf9539d28d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7FA088D-0EC7-4862-A5DC-DF5AF4DED2DC}"/>
</file>

<file path=customXml/itemProps2.xml><?xml version="1.0" encoding="utf-8"?>
<ds:datastoreItem xmlns:ds="http://schemas.openxmlformats.org/officeDocument/2006/customXml" ds:itemID="{8ACD7138-EA13-41DD-92E1-6BC260FA93B3}"/>
</file>

<file path=customXml/itemProps3.xml><?xml version="1.0" encoding="utf-8"?>
<ds:datastoreItem xmlns:ds="http://schemas.openxmlformats.org/officeDocument/2006/customXml" ds:itemID="{B51B9405-6409-4AB6-A550-15844CD14EB2}"/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2184</TotalTime>
  <Words>1561</Words>
  <Application>Microsoft Office PowerPoint</Application>
  <PresentationFormat>On-screen Show (4:3)</PresentationFormat>
  <Paragraphs>260</Paragraphs>
  <Slides>46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Origin</vt:lpstr>
      <vt:lpstr>BTEP105 – TEMEL OFIS UYGULAMALARI</vt:lpstr>
      <vt:lpstr>Dersin Amacı</vt:lpstr>
      <vt:lpstr>Hücre Biçimlendirme</vt:lpstr>
      <vt:lpstr>Hücre Biçimlendirme</vt:lpstr>
      <vt:lpstr>Hücre Biçimlendirme</vt:lpstr>
      <vt:lpstr>Hücre Biçimlendirme</vt:lpstr>
      <vt:lpstr>Hücre Biçimlendirme</vt:lpstr>
      <vt:lpstr>Hücre Biçimlendirme</vt:lpstr>
      <vt:lpstr>Hücre Biçimlendirme</vt:lpstr>
      <vt:lpstr>Hücre Biçimlendirme</vt:lpstr>
      <vt:lpstr>Hücre Biçimlendirme</vt:lpstr>
      <vt:lpstr>Hücre Biçimlendirme</vt:lpstr>
      <vt:lpstr>Hücre Biçimlendirme</vt:lpstr>
      <vt:lpstr>Hücre Biçimlendirme</vt:lpstr>
      <vt:lpstr>Hücre Biçimlendirme</vt:lpstr>
      <vt:lpstr>Hücre Biçimlendirme</vt:lpstr>
      <vt:lpstr>Hücre Biçimlendirme</vt:lpstr>
      <vt:lpstr>Hücre Biçimlendirme</vt:lpstr>
      <vt:lpstr>Hücre Biçimlendirme</vt:lpstr>
      <vt:lpstr>Hücre Biçimlendirme</vt:lpstr>
      <vt:lpstr>Hücre Biçimlendirme</vt:lpstr>
      <vt:lpstr>Sayfa Yapısı ile Çalışmak</vt:lpstr>
      <vt:lpstr>Sayfa Yapısı ile Çalışmak</vt:lpstr>
      <vt:lpstr>Listeler ile Çalışmak</vt:lpstr>
      <vt:lpstr>Listeler ile Çalışmak</vt:lpstr>
      <vt:lpstr>Listeler ile Çalışmak</vt:lpstr>
      <vt:lpstr>Listeler ile Çalışmak</vt:lpstr>
      <vt:lpstr>Listeler ile Çalışmak</vt:lpstr>
      <vt:lpstr>Listeler ile Çalışmak</vt:lpstr>
      <vt:lpstr>Listeler ile Çalışmak</vt:lpstr>
      <vt:lpstr>Alt Toplam Hesaplatmak</vt:lpstr>
      <vt:lpstr>Alt Toplam Hesaplatmak</vt:lpstr>
      <vt:lpstr>Alt Toplam Hesaplatmak</vt:lpstr>
      <vt:lpstr>Alt Toplam Hesaplatmak</vt:lpstr>
      <vt:lpstr>Grafikler Oluşturmak</vt:lpstr>
      <vt:lpstr>Grafikler Oluşturmak</vt:lpstr>
      <vt:lpstr>Grafikler Oluşturmak</vt:lpstr>
      <vt:lpstr>Grafikler Oluşturmak</vt:lpstr>
      <vt:lpstr>Grafikler Oluşturmak</vt:lpstr>
      <vt:lpstr>Grafikler Oluşturmak</vt:lpstr>
      <vt:lpstr>Grafikler Oluşturmak</vt:lpstr>
      <vt:lpstr>Grafikler Oluşturmak</vt:lpstr>
      <vt:lpstr>Grafikler Oluşturmak</vt:lpstr>
      <vt:lpstr>Grafikler Oluşturmak</vt:lpstr>
      <vt:lpstr>Grafikler Oluşturmak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Bilgisayara Giriş</dc:title>
  <dc:creator>Cihan Unal</dc:creator>
  <cp:lastModifiedBy>staf</cp:lastModifiedBy>
  <cp:revision>295</cp:revision>
  <cp:lastPrinted>2012-09-24T10:43:55Z</cp:lastPrinted>
  <dcterms:created xsi:type="dcterms:W3CDTF">2010-08-05T14:41:53Z</dcterms:created>
  <dcterms:modified xsi:type="dcterms:W3CDTF">2017-09-26T08:44:17Z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0x0101002080EB5FB69F3D42B70DE27C83A6C885</vt:lpwstr>
  </property>
</Properties>
</file>