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64.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presentation.xml" ContentType="application/vnd.openxmlformats-officedocument.presentationml.presentation.main+xml"/>
  <Override PartName="/ppt/slides/slide6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slides/slide62.xml" ContentType="application/vnd.openxmlformats-officedocument.presentationml.slide+xml"/>
  <Override PartName="/ppt/slideLayouts/slideLayout5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notesSlides/notesSlide44.xml" ContentType="application/vnd.openxmlformats-officedocument.presentationml.notesSlide+xml"/>
  <Override PartName="/ppt/slideLayouts/slideLayout18.xml" ContentType="application/vnd.openxmlformats-officedocument.presentationml.slideLayout+xml"/>
  <Override PartName="/ppt/notesSlides/notesSlide45.xml" ContentType="application/vnd.openxmlformats-officedocument.presentationml.notesSlide+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Masters/slideMaster1.xml" ContentType="application/vnd.openxmlformats-officedocument.presentationml.slideMaster+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49.xml" ContentType="application/vnd.openxmlformats-officedocument.presentationml.slideLayout+xml"/>
  <Override PartName="/ppt/notesSlides/notesSlide55.xml" ContentType="application/vnd.openxmlformats-officedocument.presentationml.notesSlide+xml"/>
  <Override PartName="/ppt/notesSlides/notesSlide61.xml" ContentType="application/vnd.openxmlformats-officedocument.presentationml.notesSlide+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notesSlides/notesSlide62.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6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63.xml" ContentType="application/vnd.openxmlformats-officedocument.presentationml.notesSlide+xml"/>
  <Override PartName="/ppt/notesSlides/notesSlide6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75"/>
  </p:notesMasterIdLst>
  <p:handoutMasterIdLst>
    <p:handoutMasterId r:id="rId76"/>
  </p:handoutMasterIdLst>
  <p:sldIdLst>
    <p:sldId id="271" r:id="rId9"/>
    <p:sldId id="303" r:id="rId10"/>
    <p:sldId id="304" r:id="rId11"/>
    <p:sldId id="305" r:id="rId12"/>
    <p:sldId id="306" r:id="rId13"/>
    <p:sldId id="370" r:id="rId14"/>
    <p:sldId id="308" r:id="rId15"/>
    <p:sldId id="309" r:id="rId16"/>
    <p:sldId id="359" r:id="rId17"/>
    <p:sldId id="310" r:id="rId18"/>
    <p:sldId id="360" r:id="rId19"/>
    <p:sldId id="311" r:id="rId20"/>
    <p:sldId id="312" r:id="rId21"/>
    <p:sldId id="313" r:id="rId22"/>
    <p:sldId id="314" r:id="rId23"/>
    <p:sldId id="361" r:id="rId24"/>
    <p:sldId id="315" r:id="rId25"/>
    <p:sldId id="316" r:id="rId26"/>
    <p:sldId id="317" r:id="rId27"/>
    <p:sldId id="318" r:id="rId28"/>
    <p:sldId id="363" r:id="rId29"/>
    <p:sldId id="319" r:id="rId30"/>
    <p:sldId id="320" r:id="rId31"/>
    <p:sldId id="321" r:id="rId32"/>
    <p:sldId id="322" r:id="rId33"/>
    <p:sldId id="323" r:id="rId34"/>
    <p:sldId id="324" r:id="rId35"/>
    <p:sldId id="365" r:id="rId36"/>
    <p:sldId id="366" r:id="rId37"/>
    <p:sldId id="326" r:id="rId38"/>
    <p:sldId id="327" r:id="rId39"/>
    <p:sldId id="328" r:id="rId40"/>
    <p:sldId id="329" r:id="rId41"/>
    <p:sldId id="330" r:id="rId42"/>
    <p:sldId id="331" r:id="rId43"/>
    <p:sldId id="332" r:id="rId44"/>
    <p:sldId id="333" r:id="rId45"/>
    <p:sldId id="334" r:id="rId46"/>
    <p:sldId id="373" r:id="rId47"/>
    <p:sldId id="335" r:id="rId48"/>
    <p:sldId id="336" r:id="rId49"/>
    <p:sldId id="337" r:id="rId50"/>
    <p:sldId id="339" r:id="rId51"/>
    <p:sldId id="340" r:id="rId52"/>
    <p:sldId id="341" r:id="rId53"/>
    <p:sldId id="342" r:id="rId54"/>
    <p:sldId id="343" r:id="rId55"/>
    <p:sldId id="345" r:id="rId56"/>
    <p:sldId id="346" r:id="rId57"/>
    <p:sldId id="347" r:id="rId58"/>
    <p:sldId id="348" r:id="rId59"/>
    <p:sldId id="349" r:id="rId60"/>
    <p:sldId id="367" r:id="rId61"/>
    <p:sldId id="350" r:id="rId62"/>
    <p:sldId id="351" r:id="rId63"/>
    <p:sldId id="352" r:id="rId64"/>
    <p:sldId id="353" r:id="rId65"/>
    <p:sldId id="368" r:id="rId66"/>
    <p:sldId id="354" r:id="rId67"/>
    <p:sldId id="355" r:id="rId68"/>
    <p:sldId id="369" r:id="rId69"/>
    <p:sldId id="356" r:id="rId70"/>
    <p:sldId id="357" r:id="rId71"/>
    <p:sldId id="358" r:id="rId72"/>
    <p:sldId id="372" r:id="rId73"/>
    <p:sldId id="272" r:id="rId7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5" clrIdx="2"/>
  <p:cmAuthor id="3" name=" Donna Madsen" initials="DM" lastIdx="18" clrIdx="3"/>
  <p:cmAuthor id="4" name="Tiffany Bottolfson" initials="tmb" lastIdx="14" clrIdx="4"/>
  <p:cmAuthor id="5" name="Barbara" initials="BHE" lastIdx="5" clrIdx="5"/>
  <p:cmAuthor id="6" name="Judy Ann Levine" initials="jal"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1" autoAdjust="0"/>
    <p:restoredTop sz="94796" autoAdjust="0"/>
  </p:normalViewPr>
  <p:slideViewPr>
    <p:cSldViewPr>
      <p:cViewPr>
        <p:scale>
          <a:sx n="71" d="100"/>
          <a:sy n="71" d="100"/>
        </p:scale>
        <p:origin x="-1482" y="-72"/>
      </p:cViewPr>
      <p:guideLst>
        <p:guide orient="horz" pos="2160"/>
        <p:guide pos="2880"/>
      </p:guideLst>
    </p:cSldViewPr>
  </p:slideViewPr>
  <p:outlineViewPr>
    <p:cViewPr>
      <p:scale>
        <a:sx n="33" d="100"/>
        <a:sy n="33" d="100"/>
      </p:scale>
      <p:origin x="36" y="22062"/>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customXml" Target="../customXml/item3.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customXml" Target="../customXml/item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05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05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05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dirty="0" smtClean="0"/>
          </a:p>
        </p:txBody>
      </p:sp>
      <p:sp>
        <p:nvSpPr>
          <p:cNvPr id="12083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083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083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083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endParaRPr lang="en-US" dirty="0" smtClean="0">
              <a:solidFill>
                <a:srgbClr val="FF0000"/>
              </a:solidFill>
            </a:endParaRPr>
          </a:p>
        </p:txBody>
      </p:sp>
      <p:sp>
        <p:nvSpPr>
          <p:cNvPr id="12288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288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288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288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12493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493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493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493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endParaRPr lang="en-US" dirty="0" smtClean="0"/>
          </a:p>
        </p:txBody>
      </p:sp>
      <p:sp>
        <p:nvSpPr>
          <p:cNvPr id="10649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0650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0650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0650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12697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698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698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698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endParaRPr lang="en-US" dirty="0" smtClean="0"/>
          </a:p>
        </p:txBody>
      </p:sp>
      <p:sp>
        <p:nvSpPr>
          <p:cNvPr id="12902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902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902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903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dirty="0" smtClean="0"/>
          </a:p>
        </p:txBody>
      </p:sp>
      <p:sp>
        <p:nvSpPr>
          <p:cNvPr id="13107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107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107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107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p:spPr>
        <p:txBody>
          <a:bodyPr/>
          <a:lstStyle/>
          <a:p>
            <a:endParaRPr lang="en-US" dirty="0" smtClean="0"/>
          </a:p>
        </p:txBody>
      </p:sp>
      <p:sp>
        <p:nvSpPr>
          <p:cNvPr id="13517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517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517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517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endParaRPr lang="en-US" dirty="0" smtClean="0"/>
          </a:p>
        </p:txBody>
      </p:sp>
      <p:sp>
        <p:nvSpPr>
          <p:cNvPr id="13721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722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722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722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endParaRPr lang="en-US" dirty="0" smtClean="0"/>
          </a:p>
        </p:txBody>
      </p:sp>
      <p:sp>
        <p:nvSpPr>
          <p:cNvPr id="13926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926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926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927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endParaRPr lang="en-US" dirty="0" smtClean="0"/>
          </a:p>
        </p:txBody>
      </p:sp>
      <p:sp>
        <p:nvSpPr>
          <p:cNvPr id="14131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131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131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131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dirty="0" smtClean="0"/>
          </a:p>
        </p:txBody>
      </p:sp>
      <p:sp>
        <p:nvSpPr>
          <p:cNvPr id="14541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541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541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541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a:ln/>
        </p:spPr>
        <p:txBody>
          <a:bodyPr/>
          <a:lstStyle/>
          <a:p>
            <a:endParaRPr lang="en-US" dirty="0" smtClean="0"/>
          </a:p>
        </p:txBody>
      </p:sp>
      <p:sp>
        <p:nvSpPr>
          <p:cNvPr id="14745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746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746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746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a:ln/>
        </p:spPr>
        <p:txBody>
          <a:bodyPr/>
          <a:lstStyle/>
          <a:p>
            <a:endParaRPr lang="en-US" dirty="0" smtClean="0"/>
          </a:p>
        </p:txBody>
      </p:sp>
      <p:sp>
        <p:nvSpPr>
          <p:cNvPr id="14950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950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950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951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endParaRPr lang="en-US" dirty="0" smtClean="0"/>
          </a:p>
        </p:txBody>
      </p:sp>
      <p:sp>
        <p:nvSpPr>
          <p:cNvPr id="1515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15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15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15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a:ln/>
        </p:spPr>
        <p:txBody>
          <a:bodyPr/>
          <a:lstStyle/>
          <a:p>
            <a:endParaRPr lang="en-US" dirty="0" smtClean="0"/>
          </a:p>
        </p:txBody>
      </p:sp>
      <p:sp>
        <p:nvSpPr>
          <p:cNvPr id="15360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360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360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360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p:spPr>
        <p:txBody>
          <a:bodyPr/>
          <a:lstStyle/>
          <a:p>
            <a:endParaRPr lang="en-US" dirty="0" smtClean="0"/>
          </a:p>
        </p:txBody>
      </p:sp>
      <p:sp>
        <p:nvSpPr>
          <p:cNvPr id="15565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565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565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565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endParaRPr lang="en-US" dirty="0" smtClean="0"/>
          </a:p>
        </p:txBody>
      </p:sp>
      <p:sp>
        <p:nvSpPr>
          <p:cNvPr id="15769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770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770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770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974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974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975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p:spPr>
        <p:txBody>
          <a:bodyPr/>
          <a:lstStyle/>
          <a:p>
            <a:endParaRPr lang="en-US" dirty="0" smtClean="0"/>
          </a:p>
        </p:txBody>
      </p:sp>
      <p:sp>
        <p:nvSpPr>
          <p:cNvPr id="1617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17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17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17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p:spPr>
        <p:txBody>
          <a:bodyPr/>
          <a:lstStyle/>
          <a:p>
            <a:endParaRPr lang="en-US" dirty="0" smtClean="0"/>
          </a:p>
        </p:txBody>
      </p:sp>
      <p:sp>
        <p:nvSpPr>
          <p:cNvPr id="1617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17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17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17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p:spPr>
        <p:txBody>
          <a:bodyPr/>
          <a:lstStyle/>
          <a:p>
            <a:endParaRPr lang="en-US" dirty="0" smtClean="0"/>
          </a:p>
        </p:txBody>
      </p:sp>
      <p:sp>
        <p:nvSpPr>
          <p:cNvPr id="16384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384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384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384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a:lstStyle/>
          <a:p>
            <a:endParaRPr lang="en-US" dirty="0" smtClean="0"/>
          </a:p>
        </p:txBody>
      </p:sp>
      <p:sp>
        <p:nvSpPr>
          <p:cNvPr id="1658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58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58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58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endParaRPr lang="en-US" dirty="0" smtClean="0"/>
          </a:p>
        </p:txBody>
      </p:sp>
      <p:sp>
        <p:nvSpPr>
          <p:cNvPr id="16793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794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794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794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endParaRPr lang="en-US" dirty="0" smtClean="0"/>
          </a:p>
        </p:txBody>
      </p:sp>
      <p:sp>
        <p:nvSpPr>
          <p:cNvPr id="17203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203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203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203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p:spPr>
        <p:txBody>
          <a:bodyPr/>
          <a:lstStyle/>
          <a:p>
            <a:endParaRPr lang="en-US" dirty="0" smtClean="0"/>
          </a:p>
        </p:txBody>
      </p:sp>
      <p:sp>
        <p:nvSpPr>
          <p:cNvPr id="17408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408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408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408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p:spPr>
        <p:txBody>
          <a:bodyPr/>
          <a:lstStyle/>
          <a:p>
            <a:endParaRPr lang="en-US" dirty="0" smtClean="0"/>
          </a:p>
        </p:txBody>
      </p:sp>
      <p:sp>
        <p:nvSpPr>
          <p:cNvPr id="17613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613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613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613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818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818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818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p:spPr>
        <p:txBody>
          <a:bodyPr/>
          <a:lstStyle/>
          <a:p>
            <a:endParaRPr lang="en-US" dirty="0" smtClean="0"/>
          </a:p>
        </p:txBody>
      </p:sp>
      <p:sp>
        <p:nvSpPr>
          <p:cNvPr id="18227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227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227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227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p:spPr>
        <p:txBody>
          <a:bodyPr/>
          <a:lstStyle/>
          <a:p>
            <a:endParaRPr lang="en-US" dirty="0" smtClean="0"/>
          </a:p>
        </p:txBody>
      </p:sp>
      <p:sp>
        <p:nvSpPr>
          <p:cNvPr id="18637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637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637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637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endParaRPr lang="en-US" dirty="0" smtClean="0"/>
          </a:p>
        </p:txBody>
      </p:sp>
      <p:sp>
        <p:nvSpPr>
          <p:cNvPr id="18022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022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022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023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a:ln/>
        </p:spPr>
      </p:sp>
      <p:sp>
        <p:nvSpPr>
          <p:cNvPr id="188418" name="Notes Placeholder 2"/>
          <p:cNvSpPr>
            <a:spLocks noGrp="1"/>
          </p:cNvSpPr>
          <p:nvPr>
            <p:ph type="body" idx="1"/>
          </p:nvPr>
        </p:nvSpPr>
        <p:spPr>
          <a:noFill/>
          <a:ln/>
        </p:spPr>
        <p:txBody>
          <a:bodyPr/>
          <a:lstStyle/>
          <a:p>
            <a:endParaRPr lang="en-US" dirty="0" smtClean="0"/>
          </a:p>
        </p:txBody>
      </p:sp>
      <p:sp>
        <p:nvSpPr>
          <p:cNvPr id="18841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842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842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842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p:spPr>
        <p:txBody>
          <a:bodyPr/>
          <a:lstStyle/>
          <a:p>
            <a:endParaRPr lang="en-US" dirty="0" smtClean="0"/>
          </a:p>
        </p:txBody>
      </p:sp>
      <p:sp>
        <p:nvSpPr>
          <p:cNvPr id="19046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046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046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047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a:ln/>
        </p:spPr>
      </p:sp>
      <p:sp>
        <p:nvSpPr>
          <p:cNvPr id="192514" name="Notes Placeholder 2"/>
          <p:cNvSpPr>
            <a:spLocks noGrp="1"/>
          </p:cNvSpPr>
          <p:nvPr>
            <p:ph type="body" idx="1"/>
          </p:nvPr>
        </p:nvSpPr>
        <p:spPr>
          <a:noFill/>
          <a:ln/>
        </p:spPr>
        <p:txBody>
          <a:bodyPr/>
          <a:lstStyle/>
          <a:p>
            <a:endParaRPr lang="en-US" dirty="0" smtClean="0"/>
          </a:p>
        </p:txBody>
      </p:sp>
      <p:sp>
        <p:nvSpPr>
          <p:cNvPr id="19251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251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251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251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p:spPr>
        <p:txBody>
          <a:bodyPr/>
          <a:lstStyle/>
          <a:p>
            <a:endParaRPr lang="en-US" dirty="0" smtClean="0"/>
          </a:p>
        </p:txBody>
      </p:sp>
      <p:sp>
        <p:nvSpPr>
          <p:cNvPr id="19456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456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456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456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a:ln/>
        </p:spPr>
      </p:sp>
      <p:sp>
        <p:nvSpPr>
          <p:cNvPr id="196610" name="Notes Placeholder 2"/>
          <p:cNvSpPr>
            <a:spLocks noGrp="1"/>
          </p:cNvSpPr>
          <p:nvPr>
            <p:ph type="body" idx="1"/>
          </p:nvPr>
        </p:nvSpPr>
        <p:spPr>
          <a:noFill/>
          <a:ln/>
        </p:spPr>
        <p:txBody>
          <a:bodyPr/>
          <a:lstStyle/>
          <a:p>
            <a:endParaRPr lang="en-US" dirty="0" smtClean="0"/>
          </a:p>
        </p:txBody>
      </p:sp>
      <p:sp>
        <p:nvSpPr>
          <p:cNvPr id="19661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661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661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661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a:ln/>
        </p:spPr>
      </p:sp>
      <p:sp>
        <p:nvSpPr>
          <p:cNvPr id="198658" name="Notes Placeholder 2"/>
          <p:cNvSpPr>
            <a:spLocks noGrp="1"/>
          </p:cNvSpPr>
          <p:nvPr>
            <p:ph type="body" idx="1"/>
          </p:nvPr>
        </p:nvSpPr>
        <p:spPr>
          <a:noFill/>
          <a:ln/>
        </p:spPr>
        <p:txBody>
          <a:bodyPr/>
          <a:lstStyle/>
          <a:p>
            <a:endParaRPr lang="en-US" dirty="0" smtClean="0"/>
          </a:p>
        </p:txBody>
      </p:sp>
      <p:sp>
        <p:nvSpPr>
          <p:cNvPr id="19865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866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866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866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a:ln/>
        </p:spPr>
      </p:sp>
      <p:sp>
        <p:nvSpPr>
          <p:cNvPr id="200706" name="Notes Placeholder 2"/>
          <p:cNvSpPr>
            <a:spLocks noGrp="1"/>
          </p:cNvSpPr>
          <p:nvPr>
            <p:ph type="body" idx="1"/>
          </p:nvPr>
        </p:nvSpPr>
        <p:spPr>
          <a:noFill/>
          <a:ln/>
        </p:spPr>
        <p:txBody>
          <a:bodyPr/>
          <a:lstStyle/>
          <a:p>
            <a:endParaRPr lang="en-US" dirty="0" smtClean="0"/>
          </a:p>
        </p:txBody>
      </p:sp>
      <p:sp>
        <p:nvSpPr>
          <p:cNvPr id="20070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070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070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071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ln/>
        </p:spPr>
        <p:txBody>
          <a:bodyPr/>
          <a:lstStyle/>
          <a:p>
            <a:endParaRPr lang="en-US" dirty="0" smtClean="0"/>
          </a:p>
        </p:txBody>
      </p:sp>
      <p:sp>
        <p:nvSpPr>
          <p:cNvPr id="2027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27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27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27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ln/>
        </p:spPr>
        <p:txBody>
          <a:bodyPr/>
          <a:lstStyle/>
          <a:p>
            <a:endParaRPr lang="en-US" dirty="0" smtClean="0"/>
          </a:p>
        </p:txBody>
      </p:sp>
      <p:sp>
        <p:nvSpPr>
          <p:cNvPr id="2027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27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27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27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10854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0854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0854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0855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05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05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05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05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05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05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kumimoji="0" lang="en-US" smtClean="0"/>
              <a:t>Copyright © 2012 Pearson Education, Inc. Publishing as Prentice Hall</a:t>
            </a:r>
            <a:endParaRPr kumimoji="0" lang="en-US"/>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400800"/>
            <a:ext cx="6046435" cy="32067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659165" y="6356350"/>
            <a:ext cx="7265635" cy="365125"/>
          </a:xfrm>
        </p:spPr>
        <p:txBody>
          <a:bodyPr/>
          <a:lstStyle/>
          <a:p>
            <a:pPr>
              <a:defRPr/>
            </a:pPr>
            <a:r>
              <a:rPr lang="en-US"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659165" y="6356350"/>
            <a:ext cx="7113235" cy="365125"/>
          </a:xfrm>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2012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3418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81.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79.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0"/>
            <a:ext cx="9144000" cy="1614487"/>
          </a:xfrm>
        </p:spPr>
        <p:txBody>
          <a:bodyPr/>
          <a:lstStyle/>
          <a:p>
            <a:pPr algn="ctr"/>
            <a:r>
              <a:rPr lang="en-US" sz="4800" dirty="0" smtClean="0"/>
              <a:t>Computers Are Your Future</a:t>
            </a:r>
            <a:br>
              <a:rPr lang="en-US" sz="4800" dirty="0" smtClean="0"/>
            </a:br>
            <a:r>
              <a:rPr lang="en-US" sz="2800" dirty="0" smtClean="0"/>
              <a:t>Twelfth Edition</a:t>
            </a:r>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Chapter 3: Input/Output and Storage</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590800"/>
            <a:ext cx="3369889" cy="3867149"/>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113666" name="Content Placeholder 7"/>
          <p:cNvSpPr>
            <a:spLocks noGrp="1"/>
          </p:cNvSpPr>
          <p:nvPr>
            <p:ph idx="1"/>
          </p:nvPr>
        </p:nvSpPr>
        <p:spPr>
          <a:xfrm>
            <a:off x="762000" y="1828800"/>
            <a:ext cx="8040687" cy="4114800"/>
          </a:xfrm>
        </p:spPr>
        <p:txBody>
          <a:bodyPr/>
          <a:lstStyle/>
          <a:p>
            <a:r>
              <a:rPr lang="en-US" sz="3600" b="1" dirty="0" smtClean="0">
                <a:solidFill>
                  <a:schemeClr val="tx1"/>
                </a:solidFill>
                <a:latin typeface="Tahoma" pitchFamily="34" charset="0"/>
                <a:ea typeface="Tahoma" pitchFamily="34" charset="0"/>
                <a:cs typeface="Tahoma" pitchFamily="34" charset="0"/>
              </a:rPr>
              <a:t>Key matrix</a:t>
            </a:r>
          </a:p>
          <a:p>
            <a:pPr lvl="1"/>
            <a:r>
              <a:rPr lang="en-US" sz="2400" dirty="0">
                <a:solidFill>
                  <a:schemeClr val="tx1"/>
                </a:solidFill>
                <a:latin typeface="Tahoma" pitchFamily="34" charset="0"/>
                <a:ea typeface="Tahoma" pitchFamily="34" charset="0"/>
                <a:cs typeface="Tahoma" pitchFamily="34" charset="0"/>
              </a:rPr>
              <a:t>G</a:t>
            </a:r>
            <a:r>
              <a:rPr lang="en-US" sz="2400" dirty="0" smtClean="0">
                <a:solidFill>
                  <a:schemeClr val="tx1"/>
                </a:solidFill>
                <a:latin typeface="Tahoma" pitchFamily="34" charset="0"/>
                <a:ea typeface="Tahoma" pitchFamily="34" charset="0"/>
                <a:cs typeface="Tahoma" pitchFamily="34" charset="0"/>
              </a:rPr>
              <a:t>rid of circuits located under the keys</a:t>
            </a:r>
            <a:endParaRPr lang="en-US" dirty="0" smtClean="0">
              <a:solidFill>
                <a:schemeClr val="tx1"/>
              </a:solidFill>
              <a:latin typeface="Tahoma" pitchFamily="34" charset="0"/>
              <a:ea typeface="Tahoma" pitchFamily="34" charset="0"/>
              <a:cs typeface="Tahoma" pitchFamily="34" charset="0"/>
            </a:endParaRPr>
          </a:p>
          <a:p>
            <a:r>
              <a:rPr lang="en-US" sz="3600" b="1" dirty="0" smtClean="0">
                <a:solidFill>
                  <a:schemeClr val="tx1"/>
                </a:solidFill>
                <a:latin typeface="Tahoma" pitchFamily="34" charset="0"/>
                <a:ea typeface="Tahoma" pitchFamily="34" charset="0"/>
                <a:cs typeface="Tahoma" pitchFamily="34" charset="0"/>
              </a:rPr>
              <a:t>Character map</a:t>
            </a:r>
          </a:p>
          <a:p>
            <a:pPr lvl="1"/>
            <a:r>
              <a:rPr lang="en-US" sz="2400" dirty="0" smtClean="0">
                <a:solidFill>
                  <a:schemeClr val="tx1"/>
                </a:solidFill>
                <a:latin typeface="Tahoma" pitchFamily="34" charset="0"/>
                <a:ea typeface="Tahoma" pitchFamily="34" charset="0"/>
                <a:cs typeface="Tahoma" pitchFamily="34" charset="0"/>
              </a:rPr>
              <a:t>Chart that tells the processor what key has been pressed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Tree>
    <p:extLst>
      <p:ext uri="{BB962C8B-B14F-4D97-AF65-F5344CB8AC3E}">
        <p14:creationId xmlns:p14="http://schemas.microsoft.com/office/powerpoint/2010/main" val="2911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09570" name="Content Placeholder 7"/>
          <p:cNvSpPr>
            <a:spLocks noGrp="1"/>
          </p:cNvSpPr>
          <p:nvPr>
            <p:ph idx="1"/>
          </p:nvPr>
        </p:nvSpPr>
        <p:spPr>
          <a:xfrm>
            <a:off x="762001" y="1828800"/>
            <a:ext cx="8077200" cy="4114800"/>
          </a:xfrm>
        </p:spPr>
        <p:txBody>
          <a:bodyPr/>
          <a:lstStyle/>
          <a:p>
            <a:r>
              <a:rPr lang="en-US" sz="3600" b="1" dirty="0" smtClean="0">
                <a:solidFill>
                  <a:schemeClr val="tx1"/>
                </a:solidFill>
                <a:latin typeface="Tahoma" pitchFamily="34" charset="0"/>
                <a:ea typeface="Tahoma" pitchFamily="34" charset="0"/>
                <a:cs typeface="Tahoma" pitchFamily="34" charset="0"/>
              </a:rPr>
              <a:t>Insertion point</a:t>
            </a:r>
          </a:p>
          <a:p>
            <a:pPr lvl="1"/>
            <a:r>
              <a:rPr lang="en-US" sz="2400" dirty="0" smtClean="0">
                <a:solidFill>
                  <a:schemeClr val="tx1"/>
                </a:solidFill>
                <a:latin typeface="Tahoma" pitchFamily="34" charset="0"/>
                <a:ea typeface="Tahoma" pitchFamily="34" charset="0"/>
                <a:cs typeface="Tahoma" pitchFamily="34" charset="0"/>
              </a:rPr>
              <a:t>Blinking </a:t>
            </a:r>
            <a:r>
              <a:rPr lang="en-US" sz="2400" dirty="0">
                <a:solidFill>
                  <a:schemeClr val="tx1"/>
                </a:solidFill>
                <a:latin typeface="Tahoma" pitchFamily="34" charset="0"/>
                <a:ea typeface="Tahoma" pitchFamily="34" charset="0"/>
                <a:cs typeface="Tahoma" pitchFamily="34" charset="0"/>
              </a:rPr>
              <a:t>vertical line, underscore, or highlighted </a:t>
            </a:r>
            <a:r>
              <a:rPr lang="en-US" sz="2400" dirty="0" smtClean="0">
                <a:solidFill>
                  <a:schemeClr val="tx1"/>
                </a:solidFill>
                <a:latin typeface="Tahoma" pitchFamily="34" charset="0"/>
                <a:ea typeface="Tahoma" pitchFamily="34" charset="0"/>
                <a:cs typeface="Tahoma" pitchFamily="34" charset="0"/>
              </a:rPr>
              <a:t>box</a:t>
            </a:r>
            <a:endParaRPr lang="en-US" sz="2400" dirty="0">
              <a:solidFill>
                <a:schemeClr val="tx1"/>
              </a:solidFill>
              <a:latin typeface="Tahoma" pitchFamily="34" charset="0"/>
              <a:ea typeface="Tahoma" pitchFamily="34" charset="0"/>
              <a:cs typeface="Tahoma" pitchFamily="34" charset="0"/>
            </a:endParaRPr>
          </a:p>
          <a:p>
            <a:r>
              <a:rPr lang="en-US" sz="3600" b="1" dirty="0">
                <a:solidFill>
                  <a:schemeClr val="tx1"/>
                </a:solidFill>
                <a:latin typeface="Tahoma" pitchFamily="34" charset="0"/>
                <a:ea typeface="Tahoma" pitchFamily="34" charset="0"/>
                <a:cs typeface="Tahoma" pitchFamily="34" charset="0"/>
              </a:rPr>
              <a:t>Wireless </a:t>
            </a:r>
            <a:r>
              <a:rPr lang="en-US" sz="3600" b="1" dirty="0" smtClean="0">
                <a:solidFill>
                  <a:schemeClr val="tx1"/>
                </a:solidFill>
                <a:latin typeface="Tahoma" pitchFamily="34" charset="0"/>
                <a:ea typeface="Tahoma" pitchFamily="34" charset="0"/>
                <a:cs typeface="Tahoma" pitchFamily="34" charset="0"/>
              </a:rPr>
              <a:t>keyboards</a:t>
            </a:r>
          </a:p>
          <a:p>
            <a:pPr lvl="1"/>
            <a:r>
              <a:rPr lang="en-US" sz="2400" dirty="0" smtClean="0">
                <a:solidFill>
                  <a:schemeClr val="tx1"/>
                </a:solidFill>
                <a:latin typeface="Tahoma" pitchFamily="34" charset="0"/>
                <a:ea typeface="Tahoma" pitchFamily="34" charset="0"/>
                <a:cs typeface="Tahoma" pitchFamily="34" charset="0"/>
              </a:rPr>
              <a:t>Connect </a:t>
            </a:r>
            <a:r>
              <a:rPr lang="en-US" sz="2400" dirty="0">
                <a:solidFill>
                  <a:schemeClr val="tx1"/>
                </a:solidFill>
                <a:latin typeface="Tahoma" pitchFamily="34" charset="0"/>
                <a:ea typeface="Tahoma" pitchFamily="34" charset="0"/>
                <a:cs typeface="Tahoma" pitchFamily="34" charset="0"/>
              </a:rPr>
              <a:t>to the computer through infrared (IR), radio frequency (RF), or Bluetooth </a:t>
            </a:r>
            <a:r>
              <a:rPr lang="en-US" sz="2400" dirty="0" smtClean="0">
                <a:solidFill>
                  <a:schemeClr val="tx1"/>
                </a:solidFill>
                <a:latin typeface="Tahoma" pitchFamily="34" charset="0"/>
                <a:ea typeface="Tahoma" pitchFamily="34" charset="0"/>
                <a:cs typeface="Tahoma" pitchFamily="34" charset="0"/>
              </a:rPr>
              <a:t>connections</a:t>
            </a:r>
            <a:endParaRPr lang="en-US" sz="2400" b="1" dirty="0">
              <a:solidFill>
                <a:schemeClr val="tx1"/>
              </a:solidFill>
              <a:latin typeface="Tahoma" pitchFamily="34" charset="0"/>
              <a:ea typeface="Tahoma" pitchFamily="34" charset="0"/>
              <a:cs typeface="Tahoma" pitchFamily="34" charset="0"/>
            </a:endParaRPr>
          </a:p>
          <a:p>
            <a:pPr>
              <a:buFont typeface="Wingdings" pitchFamily="2" charset="2"/>
              <a:buNone/>
            </a:pP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extLst>
      <p:ext uri="{BB962C8B-B14F-4D97-AF65-F5344CB8AC3E}">
        <p14:creationId xmlns:p14="http://schemas.microsoft.com/office/powerpoint/2010/main" val="270087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113666" name="Content Placeholder 7"/>
          <p:cNvSpPr>
            <a:spLocks noGrp="1"/>
          </p:cNvSpPr>
          <p:nvPr>
            <p:ph idx="1"/>
          </p:nvPr>
        </p:nvSpPr>
        <p:spPr>
          <a:xfrm>
            <a:off x="762000" y="1828800"/>
            <a:ext cx="8040687"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Keyboards</a:t>
            </a:r>
          </a:p>
          <a:p>
            <a:pPr lvl="1"/>
            <a:r>
              <a:rPr lang="en-US" sz="2400" dirty="0" smtClean="0">
                <a:solidFill>
                  <a:schemeClr val="tx1"/>
                </a:solidFill>
                <a:latin typeface="Tahoma" pitchFamily="34" charset="0"/>
                <a:ea typeface="Tahoma" pitchFamily="34" charset="0"/>
                <a:cs typeface="Tahoma" pitchFamily="34" charset="0"/>
              </a:rPr>
              <a:t>Connect with:</a:t>
            </a:r>
          </a:p>
          <a:p>
            <a:pPr lvl="2"/>
            <a:r>
              <a:rPr lang="en-US" sz="2400" dirty="0" smtClean="0">
                <a:solidFill>
                  <a:schemeClr val="tx1"/>
                </a:solidFill>
                <a:latin typeface="Tahoma" pitchFamily="34" charset="0"/>
                <a:ea typeface="Tahoma" pitchFamily="34" charset="0"/>
                <a:cs typeface="Tahoma" pitchFamily="34" charset="0"/>
              </a:rPr>
              <a:t>Universal Serial Bus (USB) connector</a:t>
            </a:r>
          </a:p>
          <a:p>
            <a:pPr lvl="2"/>
            <a:r>
              <a:rPr lang="en-US" sz="2400" dirty="0" smtClean="0">
                <a:solidFill>
                  <a:schemeClr val="tx1"/>
                </a:solidFill>
                <a:latin typeface="Tahoma" pitchFamily="34" charset="0"/>
                <a:ea typeface="Tahoma" pitchFamily="34" charset="0"/>
                <a:cs typeface="Tahoma" pitchFamily="34" charset="0"/>
              </a:rPr>
              <a:t>PS/2 cable</a:t>
            </a:r>
          </a:p>
          <a:p>
            <a:pPr lvl="2"/>
            <a:r>
              <a:rPr lang="en-US" sz="2400" dirty="0" smtClean="0">
                <a:solidFill>
                  <a:schemeClr val="tx1"/>
                </a:solidFill>
                <a:latin typeface="Tahoma" pitchFamily="34" charset="0"/>
                <a:ea typeface="Tahoma" pitchFamily="34" charset="0"/>
                <a:cs typeface="Tahoma" pitchFamily="34" charset="0"/>
              </a:rPr>
              <a:t>Infrared </a:t>
            </a:r>
          </a:p>
          <a:p>
            <a:pPr lvl="2"/>
            <a:r>
              <a:rPr lang="en-US" sz="2400" dirty="0" smtClean="0">
                <a:solidFill>
                  <a:schemeClr val="tx1"/>
                </a:solidFill>
                <a:latin typeface="Tahoma" pitchFamily="34" charset="0"/>
                <a:ea typeface="Tahoma" pitchFamily="34" charset="0"/>
                <a:cs typeface="Tahoma" pitchFamily="34" charset="0"/>
              </a:rPr>
              <a:t>Radio frequency</a:t>
            </a:r>
          </a:p>
          <a:p>
            <a:pPr lvl="2"/>
            <a:r>
              <a:rPr lang="en-US" sz="2400" dirty="0" smtClean="0">
                <a:solidFill>
                  <a:schemeClr val="tx1"/>
                </a:solidFill>
                <a:latin typeface="Tahoma" pitchFamily="34" charset="0"/>
                <a:ea typeface="Tahoma" pitchFamily="34" charset="0"/>
                <a:cs typeface="Tahoma" pitchFamily="34" charset="0"/>
              </a:rPr>
              <a:t>Bluetooth</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extLst>
      <p:ext uri="{BB962C8B-B14F-4D97-AF65-F5344CB8AC3E}">
        <p14:creationId xmlns:p14="http://schemas.microsoft.com/office/powerpoint/2010/main" val="39198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113666" name="Content Placeholder 7"/>
          <p:cNvSpPr>
            <a:spLocks noGrp="1"/>
          </p:cNvSpPr>
          <p:nvPr>
            <p:ph idx="1"/>
          </p:nvPr>
        </p:nvSpPr>
        <p:spPr>
          <a:xfrm>
            <a:off x="762000" y="1828800"/>
            <a:ext cx="83820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Special keyboard keys include:</a:t>
            </a:r>
          </a:p>
          <a:p>
            <a:pPr lvl="1">
              <a:spcBef>
                <a:spcPct val="0"/>
              </a:spcBef>
            </a:pPr>
            <a:r>
              <a:rPr lang="en-US" sz="2400" b="1" dirty="0" smtClean="0">
                <a:solidFill>
                  <a:schemeClr val="tx1"/>
                </a:solidFill>
                <a:latin typeface="Tahoma" pitchFamily="34" charset="0"/>
                <a:ea typeface="Tahoma" pitchFamily="34" charset="0"/>
                <a:cs typeface="Tahoma" pitchFamily="34" charset="0"/>
              </a:rPr>
              <a:t>Cursor movement keys (arrow keys)</a:t>
            </a:r>
            <a:r>
              <a:rPr lang="en-US" sz="2400" dirty="0" smtClean="0">
                <a:solidFill>
                  <a:schemeClr val="tx1"/>
                </a:solidFill>
                <a:latin typeface="Tahoma" pitchFamily="34" charset="0"/>
                <a:ea typeface="Tahoma" pitchFamily="34" charset="0"/>
                <a:cs typeface="Tahoma" pitchFamily="34" charset="0"/>
              </a:rPr>
              <a:t>—set of four keys that move the cursor up, down, right, or left</a:t>
            </a:r>
            <a:endParaRPr lang="en-US" sz="2400" b="1" dirty="0" smtClean="0">
              <a:solidFill>
                <a:schemeClr val="tx1"/>
              </a:solidFill>
              <a:latin typeface="Tahoma" pitchFamily="34" charset="0"/>
              <a:ea typeface="Tahoma" pitchFamily="34" charset="0"/>
              <a:cs typeface="Tahoma" pitchFamily="34" charset="0"/>
            </a:endParaRPr>
          </a:p>
          <a:p>
            <a:pPr lvl="1">
              <a:spcBef>
                <a:spcPct val="0"/>
              </a:spcBef>
            </a:pPr>
            <a:r>
              <a:rPr lang="en-US" sz="2400" b="1" dirty="0" smtClean="0">
                <a:solidFill>
                  <a:schemeClr val="tx1"/>
                </a:solidFill>
                <a:latin typeface="Tahoma" pitchFamily="34" charset="0"/>
                <a:ea typeface="Tahoma" pitchFamily="34" charset="0"/>
                <a:cs typeface="Tahoma" pitchFamily="34" charset="0"/>
              </a:rPr>
              <a:t>Toggle keys</a:t>
            </a:r>
            <a:r>
              <a:rPr lang="en-US" sz="2400" dirty="0" smtClean="0">
                <a:solidFill>
                  <a:schemeClr val="tx1"/>
                </a:solidFill>
                <a:latin typeface="Tahoma" pitchFamily="34" charset="0"/>
                <a:ea typeface="Tahoma" pitchFamily="34" charset="0"/>
                <a:cs typeface="Tahoma" pitchFamily="34" charset="0"/>
              </a:rPr>
              <a:t>—either on or off</a:t>
            </a:r>
          </a:p>
          <a:p>
            <a:pPr lvl="1">
              <a:spcBef>
                <a:spcPct val="0"/>
              </a:spcBef>
            </a:pPr>
            <a:r>
              <a:rPr lang="en-US" sz="2400" b="1" dirty="0" smtClean="0">
                <a:solidFill>
                  <a:schemeClr val="tx1"/>
                </a:solidFill>
                <a:latin typeface="Tahoma" pitchFamily="34" charset="0"/>
                <a:ea typeface="Tahoma" pitchFamily="34" charset="0"/>
                <a:cs typeface="Tahoma" pitchFamily="34" charset="0"/>
              </a:rPr>
              <a:t>Function keys</a:t>
            </a:r>
            <a:r>
              <a:rPr lang="en-US" sz="2400" dirty="0" smtClean="0">
                <a:solidFill>
                  <a:schemeClr val="tx1"/>
                </a:solidFill>
                <a:latin typeface="Tahoma" pitchFamily="34" charset="0"/>
                <a:ea typeface="Tahoma" pitchFamily="34" charset="0"/>
                <a:cs typeface="Tahoma" pitchFamily="34" charset="0"/>
              </a:rPr>
              <a:t>—perform specific actions depending on the program</a:t>
            </a:r>
          </a:p>
          <a:p>
            <a:pPr lvl="1">
              <a:spcBef>
                <a:spcPct val="0"/>
              </a:spcBef>
            </a:pPr>
            <a:r>
              <a:rPr lang="en-US" sz="2400" b="1" dirty="0" smtClean="0">
                <a:solidFill>
                  <a:schemeClr val="tx1"/>
                </a:solidFill>
                <a:latin typeface="Tahoma" pitchFamily="34" charset="0"/>
                <a:ea typeface="Tahoma" pitchFamily="34" charset="0"/>
                <a:cs typeface="Tahoma" pitchFamily="34" charset="0"/>
              </a:rPr>
              <a:t>Modifier keys</a:t>
            </a:r>
            <a:r>
              <a:rPr lang="en-US" sz="2400" dirty="0" smtClean="0">
                <a:solidFill>
                  <a:schemeClr val="tx1"/>
                </a:solidFill>
                <a:latin typeface="Tahoma" pitchFamily="34" charset="0"/>
                <a:ea typeface="Tahoma" pitchFamily="34" charset="0"/>
                <a:cs typeface="Tahoma" pitchFamily="34" charset="0"/>
              </a:rPr>
              <a:t>—used for shortcuts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Tree>
    <p:extLst>
      <p:ext uri="{BB962C8B-B14F-4D97-AF65-F5344CB8AC3E}">
        <p14:creationId xmlns:p14="http://schemas.microsoft.com/office/powerpoint/2010/main" val="368965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113666" name="Content Placeholder 7"/>
          <p:cNvSpPr>
            <a:spLocks noGrp="1"/>
          </p:cNvSpPr>
          <p:nvPr>
            <p:ph idx="1"/>
          </p:nvPr>
        </p:nvSpPr>
        <p:spPr>
          <a:xfrm>
            <a:off x="0" y="1676400"/>
            <a:ext cx="5638800" cy="4648200"/>
          </a:xfrm>
        </p:spPr>
        <p:txBody>
          <a:bodyPr>
            <a:normAutofit fontScale="92500" lnSpcReduction="10000"/>
          </a:bodyPr>
          <a:lstStyle/>
          <a:p>
            <a:pPr>
              <a:spcBef>
                <a:spcPct val="0"/>
              </a:spcBef>
            </a:pPr>
            <a:r>
              <a:rPr lang="en-US" b="1" dirty="0" smtClean="0">
                <a:solidFill>
                  <a:schemeClr val="tx1"/>
                </a:solidFill>
                <a:latin typeface="Tahoma" pitchFamily="34" charset="0"/>
                <a:ea typeface="Tahoma" pitchFamily="34" charset="0"/>
                <a:cs typeface="Tahoma" pitchFamily="34" charset="0"/>
              </a:rPr>
              <a:t>Alternate keyboards</a:t>
            </a:r>
          </a:p>
          <a:p>
            <a:pPr lvl="1">
              <a:spcBef>
                <a:spcPct val="0"/>
              </a:spcBef>
            </a:pPr>
            <a:r>
              <a:rPr lang="en-US" sz="2400" b="1" dirty="0" smtClean="0">
                <a:solidFill>
                  <a:schemeClr val="tx1"/>
                </a:solidFill>
                <a:latin typeface="Tahoma" pitchFamily="34" charset="0"/>
                <a:ea typeface="Tahoma" pitchFamily="34" charset="0"/>
                <a:cs typeface="Tahoma" pitchFamily="34" charset="0"/>
              </a:rPr>
              <a:t>Virtual</a:t>
            </a:r>
            <a:r>
              <a:rPr lang="en-US" sz="2400" dirty="0" smtClean="0">
                <a:solidFill>
                  <a:schemeClr val="tx1"/>
                </a:solidFill>
                <a:latin typeface="Tahoma" pitchFamily="34" charset="0"/>
                <a:ea typeface="Tahoma" pitchFamily="34" charset="0"/>
                <a:cs typeface="Tahoma" pitchFamily="34" charset="0"/>
              </a:rPr>
              <a:t> (soft keyboard or on-screen keyboard)—a touch-sensitive screen; accepts input with a stylus or finger</a:t>
            </a:r>
          </a:p>
          <a:p>
            <a:pPr lvl="1">
              <a:spcBef>
                <a:spcPct val="0"/>
              </a:spcBef>
            </a:pPr>
            <a:r>
              <a:rPr lang="en-US" sz="2400" b="1" dirty="0" smtClean="0">
                <a:solidFill>
                  <a:schemeClr val="tx1"/>
                </a:solidFill>
                <a:latin typeface="Tahoma" pitchFamily="34" charset="0"/>
                <a:ea typeface="Tahoma" pitchFamily="34" charset="0"/>
                <a:cs typeface="Tahoma" pitchFamily="34" charset="0"/>
              </a:rPr>
              <a:t>Smartphone</a:t>
            </a:r>
          </a:p>
          <a:p>
            <a:pPr lvl="2">
              <a:spcBef>
                <a:spcPct val="0"/>
              </a:spcBef>
            </a:pPr>
            <a:r>
              <a:rPr lang="en-US" sz="2400" b="1" dirty="0" smtClean="0">
                <a:solidFill>
                  <a:schemeClr val="tx1"/>
                </a:solidFill>
                <a:latin typeface="Tahoma" pitchFamily="34" charset="0"/>
                <a:ea typeface="Tahoma" pitchFamily="34" charset="0"/>
                <a:cs typeface="Tahoma" pitchFamily="34" charset="0"/>
              </a:rPr>
              <a:t>Mini-keyboard</a:t>
            </a:r>
            <a:r>
              <a:rPr lang="en-US" sz="2400" dirty="0" smtClean="0">
                <a:solidFill>
                  <a:schemeClr val="tx1"/>
                </a:solidFill>
                <a:latin typeface="Tahoma" pitchFamily="34" charset="0"/>
                <a:ea typeface="Tahoma" pitchFamily="34" charset="0"/>
                <a:cs typeface="Tahoma" pitchFamily="34" charset="0"/>
              </a:rPr>
              <a:t>—keys for each letter of the alphabet; option on many smartphones</a:t>
            </a:r>
          </a:p>
          <a:p>
            <a:pPr lvl="2">
              <a:spcBef>
                <a:spcPct val="0"/>
              </a:spcBef>
            </a:pPr>
            <a:r>
              <a:rPr lang="en-US" sz="2400" b="1" dirty="0" smtClean="0">
                <a:solidFill>
                  <a:schemeClr val="tx1"/>
                </a:solidFill>
                <a:latin typeface="Tahoma" pitchFamily="34" charset="0"/>
                <a:ea typeface="Tahoma" pitchFamily="34" charset="0"/>
                <a:cs typeface="Tahoma" pitchFamily="34" charset="0"/>
              </a:rPr>
              <a:t>Keypad</a:t>
            </a:r>
            <a:r>
              <a:rPr lang="en-US" sz="2400" dirty="0" smtClean="0">
                <a:solidFill>
                  <a:schemeClr val="tx1"/>
                </a:solidFill>
                <a:latin typeface="Tahoma" pitchFamily="34" charset="0"/>
                <a:ea typeface="Tahoma" pitchFamily="34" charset="0"/>
                <a:cs typeface="Tahoma" pitchFamily="34" charset="0"/>
              </a:rPr>
              <a:t>—smaller, more compact, has keys that represent multiple letters </a:t>
            </a:r>
          </a:p>
          <a:p>
            <a:pPr lvl="1">
              <a:spcBef>
                <a:spcPct val="0"/>
              </a:spcBef>
            </a:pPr>
            <a:r>
              <a:rPr lang="en-US" sz="2400" dirty="0" smtClean="0">
                <a:solidFill>
                  <a:schemeClr val="tx1"/>
                </a:solidFill>
                <a:latin typeface="Tahoma" pitchFamily="34" charset="0"/>
                <a:ea typeface="Tahoma" pitchFamily="34" charset="0"/>
                <a:cs typeface="Tahoma" pitchFamily="34" charset="0"/>
              </a:rPr>
              <a:t>V</a:t>
            </a:r>
            <a:r>
              <a:rPr lang="en-US" sz="2400" b="1" dirty="0" smtClean="0">
                <a:solidFill>
                  <a:schemeClr val="tx1"/>
                </a:solidFill>
                <a:latin typeface="Tahoma" pitchFamily="34" charset="0"/>
                <a:ea typeface="Tahoma" pitchFamily="34" charset="0"/>
                <a:cs typeface="Tahoma" pitchFamily="34" charset="0"/>
              </a:rPr>
              <a:t>irtual laser</a:t>
            </a:r>
            <a:r>
              <a:rPr lang="en-US" sz="2400" dirty="0" smtClean="0">
                <a:solidFill>
                  <a:schemeClr val="tx1"/>
                </a:solidFill>
                <a:latin typeface="Tahoma" pitchFamily="34" charset="0"/>
                <a:ea typeface="Tahoma" pitchFamily="34" charset="0"/>
                <a:cs typeface="Tahoma" pitchFamily="34" charset="0"/>
              </a:rPr>
              <a:t>—used with devices as smartphones, an alternate way to do e-mail, word processing, spreadsheets</a:t>
            </a:r>
          </a:p>
          <a:p>
            <a:pPr lvl="1">
              <a:spcBef>
                <a:spcPct val="0"/>
              </a:spcBef>
              <a:buNone/>
            </a:pPr>
            <a:endParaRPr lang="en-US" dirty="0" smtClean="0"/>
          </a:p>
          <a:p>
            <a:pPr lvl="1">
              <a:spcBef>
                <a:spcPct val="0"/>
              </a:spcBef>
            </a:pPr>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35208"/>
            <a:ext cx="2839030" cy="4078403"/>
          </a:xfrm>
          <a:prstGeom prst="rect">
            <a:avLst/>
          </a:prstGeom>
        </p:spPr>
      </p:pic>
    </p:spTree>
    <p:extLst>
      <p:ext uri="{BB962C8B-B14F-4D97-AF65-F5344CB8AC3E}">
        <p14:creationId xmlns:p14="http://schemas.microsoft.com/office/powerpoint/2010/main" val="158851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113666" name="Content Placeholder 7"/>
          <p:cNvSpPr>
            <a:spLocks noGrp="1"/>
          </p:cNvSpPr>
          <p:nvPr>
            <p:ph sz="half" idx="4294967295"/>
          </p:nvPr>
        </p:nvSpPr>
        <p:spPr>
          <a:xfrm>
            <a:off x="35859" y="1810902"/>
            <a:ext cx="8458200" cy="2743200"/>
          </a:xfrm>
          <a:prstGeom prst="rect">
            <a:avLst/>
          </a:prstGeo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Alternate keyboards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Flexible keyboards</a:t>
            </a:r>
            <a:r>
              <a:rPr lang="en-US" sz="2400" dirty="0" smtClean="0">
                <a:solidFill>
                  <a:schemeClr val="tx1"/>
                </a:solidFill>
                <a:latin typeface="Tahoma" pitchFamily="34" charset="0"/>
                <a:ea typeface="Tahoma" pitchFamily="34" charset="0"/>
                <a:cs typeface="Tahoma" pitchFamily="34" charset="0"/>
              </a:rPr>
              <a:t>—full-sized, lightweight portable devices</a:t>
            </a:r>
          </a:p>
          <a:p>
            <a:pPr lvl="1">
              <a:spcBef>
                <a:spcPct val="0"/>
              </a:spcBef>
            </a:pPr>
            <a:r>
              <a:rPr lang="en-US" sz="2400" dirty="0" smtClean="0">
                <a:solidFill>
                  <a:schemeClr val="tx1"/>
                </a:solidFill>
                <a:latin typeface="Tahoma" pitchFamily="34" charset="0"/>
                <a:ea typeface="Tahoma" pitchFamily="34" charset="0"/>
                <a:cs typeface="Tahoma" pitchFamily="34" charset="0"/>
              </a:rPr>
              <a:t>Wireless keyboards for </a:t>
            </a:r>
            <a:r>
              <a:rPr lang="en-US" sz="2400" b="1" dirty="0" smtClean="0">
                <a:solidFill>
                  <a:schemeClr val="tx1"/>
                </a:solidFill>
                <a:latin typeface="Tahoma" pitchFamily="34" charset="0"/>
                <a:ea typeface="Tahoma" pitchFamily="34" charset="0"/>
                <a:cs typeface="Tahoma" pitchFamily="34" charset="0"/>
              </a:rPr>
              <a:t>media center PCs</a:t>
            </a:r>
            <a:r>
              <a:rPr lang="en-US" sz="2400" dirty="0" smtClean="0">
                <a:solidFill>
                  <a:schemeClr val="tx1"/>
                </a:solidFill>
                <a:latin typeface="Tahoma" pitchFamily="34" charset="0"/>
                <a:ea typeface="Tahoma" pitchFamily="34" charset="0"/>
                <a:cs typeface="Tahoma" pitchFamily="34" charset="0"/>
              </a:rPr>
              <a:t>—allow users to control media components</a:t>
            </a:r>
          </a:p>
          <a:p>
            <a:pPr marL="0" indent="0">
              <a:spcBef>
                <a:spcPct val="0"/>
              </a:spcBef>
              <a:buNone/>
            </a:pPr>
            <a:endParaRPr lang="en-US" dirty="0" smtClean="0"/>
          </a:p>
          <a:p>
            <a:pPr>
              <a:spcBef>
                <a:spcPct val="0"/>
              </a:spcBef>
            </a:pP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2514600" y="3962400"/>
            <a:ext cx="4003675" cy="2097804"/>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15</a:t>
            </a:fld>
            <a:endParaRPr lang="en-US" dirty="0"/>
          </a:p>
        </p:txBody>
      </p:sp>
    </p:spTree>
    <p:extLst>
      <p:ext uri="{BB962C8B-B14F-4D97-AF65-F5344CB8AC3E}">
        <p14:creationId xmlns:p14="http://schemas.microsoft.com/office/powerpoint/2010/main" val="149674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idx="1"/>
          </p:nvPr>
        </p:nvSpPr>
        <p:spPr>
          <a:xfrm>
            <a:off x="762001" y="1828800"/>
            <a:ext cx="4419599" cy="4114800"/>
          </a:xfrm>
        </p:spPr>
        <p:txBody>
          <a:bodyPr>
            <a:normAutofit/>
          </a:bodyPr>
          <a:lstStyle/>
          <a:p>
            <a:pPr>
              <a:spcBef>
                <a:spcPct val="0"/>
              </a:spcBef>
            </a:pPr>
            <a:r>
              <a:rPr lang="en-US" b="1" dirty="0" smtClean="0">
                <a:solidFill>
                  <a:schemeClr val="tx1"/>
                </a:solidFill>
                <a:latin typeface="Tahoma" pitchFamily="34" charset="0"/>
                <a:ea typeface="Tahoma" pitchFamily="34" charset="0"/>
                <a:cs typeface="Tahoma" pitchFamily="34" charset="0"/>
              </a:rPr>
              <a:t>Media center PCs</a:t>
            </a:r>
          </a:p>
          <a:p>
            <a:pPr lvl="1">
              <a:spcBef>
                <a:spcPct val="0"/>
              </a:spcBef>
            </a:pPr>
            <a:r>
              <a:rPr lang="en-US" sz="2400" dirty="0" smtClean="0">
                <a:solidFill>
                  <a:schemeClr val="tx1"/>
                </a:solidFill>
                <a:latin typeface="Tahoma" pitchFamily="34" charset="0"/>
                <a:ea typeface="Tahoma" pitchFamily="34" charset="0"/>
                <a:cs typeface="Tahoma" pitchFamily="34" charset="0"/>
              </a:rPr>
              <a:t>All-in-one entertainment devices</a:t>
            </a:r>
          </a:p>
          <a:p>
            <a:pPr lvl="1">
              <a:spcBef>
                <a:spcPct val="0"/>
              </a:spcBef>
            </a:pPr>
            <a:r>
              <a:rPr lang="en-US" sz="2400" dirty="0" smtClean="0">
                <a:solidFill>
                  <a:schemeClr val="tx1"/>
                </a:solidFill>
                <a:latin typeface="Tahoma" pitchFamily="34" charset="0"/>
                <a:ea typeface="Tahoma" pitchFamily="34" charset="0"/>
                <a:cs typeface="Tahoma" pitchFamily="34" charset="0"/>
              </a:rPr>
              <a:t>Make it easy to access photos, TV, movies, and online media by using a remote control</a:t>
            </a:r>
          </a:p>
          <a:p>
            <a:pPr lvl="1">
              <a:spcBef>
                <a:spcPct val="0"/>
              </a:spcBef>
            </a:pPr>
            <a:r>
              <a:rPr lang="en-US" sz="2400" dirty="0" smtClean="0">
                <a:solidFill>
                  <a:schemeClr val="tx1"/>
                </a:solidFill>
                <a:latin typeface="Tahoma" pitchFamily="34" charset="0"/>
                <a:ea typeface="Tahoma" pitchFamily="34" charset="0"/>
                <a:cs typeface="Tahoma" pitchFamily="34" charset="0"/>
              </a:rPr>
              <a:t>Uses</a:t>
            </a:r>
          </a:p>
          <a:p>
            <a:pPr lvl="2">
              <a:spcBef>
                <a:spcPct val="0"/>
              </a:spcBef>
            </a:pPr>
            <a:r>
              <a:rPr lang="en-US" sz="2400" dirty="0" smtClean="0">
                <a:solidFill>
                  <a:schemeClr val="tx1"/>
                </a:solidFill>
                <a:latin typeface="Tahoma" pitchFamily="34" charset="0"/>
                <a:ea typeface="Tahoma" pitchFamily="34" charset="0"/>
                <a:cs typeface="Tahoma" pitchFamily="34" charset="0"/>
              </a:rPr>
              <a:t>Remote controls</a:t>
            </a:r>
          </a:p>
          <a:p>
            <a:pPr lvl="2">
              <a:spcBef>
                <a:spcPct val="0"/>
              </a:spcBef>
            </a:pPr>
            <a:r>
              <a:rPr lang="en-US" sz="2400" dirty="0" smtClean="0">
                <a:solidFill>
                  <a:schemeClr val="tx1"/>
                </a:solidFill>
                <a:latin typeface="Tahoma" pitchFamily="34" charset="0"/>
                <a:ea typeface="Tahoma" pitchFamily="34" charset="0"/>
                <a:cs typeface="Tahoma" pitchFamily="34" charset="0"/>
              </a:rPr>
              <a:t>Remote miniature keyboards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1200"/>
            <a:ext cx="3429000" cy="3379591"/>
          </a:xfrm>
          <a:prstGeom prst="rect">
            <a:avLst/>
          </a:prstGeom>
        </p:spPr>
      </p:pic>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19810" name="Content Placeholder 6"/>
          <p:cNvSpPr>
            <a:spLocks noGrp="1"/>
          </p:cNvSpPr>
          <p:nvPr>
            <p:ph sz="half" idx="4294967295"/>
          </p:nvPr>
        </p:nvSpPr>
        <p:spPr>
          <a:xfrm>
            <a:off x="381000" y="1828800"/>
            <a:ext cx="4191000" cy="4419600"/>
          </a:xfrm>
          <a:prstGeom prst="rect">
            <a:avLst/>
          </a:prstGeom>
        </p:spPr>
        <p:txBody>
          <a:bodyPr>
            <a:normAutofit/>
          </a:bodyPr>
          <a:lstStyle/>
          <a:p>
            <a:r>
              <a:rPr lang="en-US" sz="3600" b="1" dirty="0" smtClean="0">
                <a:solidFill>
                  <a:schemeClr val="tx1"/>
                </a:solidFill>
                <a:latin typeface="Tahoma" pitchFamily="34" charset="0"/>
                <a:ea typeface="Tahoma" pitchFamily="34" charset="0"/>
                <a:cs typeface="Tahoma" pitchFamily="34" charset="0"/>
              </a:rPr>
              <a:t>Pointing device</a:t>
            </a:r>
          </a:p>
          <a:p>
            <a:pPr lvl="1"/>
            <a:r>
              <a:rPr lang="en-US" sz="2400" dirty="0" smtClean="0">
                <a:solidFill>
                  <a:schemeClr val="tx1"/>
                </a:solidFill>
                <a:latin typeface="Tahoma" pitchFamily="34" charset="0"/>
                <a:ea typeface="Tahoma" pitchFamily="34" charset="0"/>
                <a:cs typeface="Tahoma" pitchFamily="34" charset="0"/>
              </a:rPr>
              <a:t>Controls an on-screen pointer’s movements</a:t>
            </a:r>
          </a:p>
          <a:p>
            <a:r>
              <a:rPr lang="en-US" sz="3600" b="1" dirty="0" smtClean="0">
                <a:solidFill>
                  <a:schemeClr val="tx1"/>
                </a:solidFill>
                <a:latin typeface="Tahoma" pitchFamily="34" charset="0"/>
                <a:ea typeface="Tahoma" pitchFamily="34" charset="0"/>
                <a:cs typeface="Tahoma" pitchFamily="34" charset="0"/>
              </a:rPr>
              <a:t>Pointer</a:t>
            </a:r>
          </a:p>
          <a:p>
            <a:pPr lvl="1"/>
            <a:r>
              <a:rPr lang="en-US" sz="2400" dirty="0">
                <a:solidFill>
                  <a:schemeClr val="tx1"/>
                </a:solidFill>
                <a:latin typeface="Tahoma" pitchFamily="34" charset="0"/>
                <a:ea typeface="Tahoma" pitchFamily="34" charset="0"/>
                <a:cs typeface="Tahoma" pitchFamily="34" charset="0"/>
              </a:rPr>
              <a:t>O</a:t>
            </a:r>
            <a:r>
              <a:rPr lang="en-US" sz="2400" dirty="0" smtClean="0">
                <a:solidFill>
                  <a:schemeClr val="tx1"/>
                </a:solidFill>
                <a:latin typeface="Tahoma" pitchFamily="34" charset="0"/>
                <a:ea typeface="Tahoma" pitchFamily="34" charset="0"/>
                <a:cs typeface="Tahoma" pitchFamily="34" charset="0"/>
              </a:rPr>
              <a:t>n-screen symbol that signifies the command, input, or possible response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00"/>
            <a:ext cx="4583401" cy="3810000"/>
          </a:xfrm>
          <a:prstGeom prst="rect">
            <a:avLst/>
          </a:prstGeom>
        </p:spPr>
      </p:pic>
    </p:spTree>
    <p:extLst>
      <p:ext uri="{BB962C8B-B14F-4D97-AF65-F5344CB8AC3E}">
        <p14:creationId xmlns:p14="http://schemas.microsoft.com/office/powerpoint/2010/main" val="25048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21858" name="Content Placeholder 10"/>
          <p:cNvSpPr>
            <a:spLocks noGrp="1"/>
          </p:cNvSpPr>
          <p:nvPr>
            <p:ph sz="half" idx="2"/>
          </p:nvPr>
        </p:nvSpPr>
        <p:spPr>
          <a:xfrm>
            <a:off x="762000" y="1981200"/>
            <a:ext cx="83058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Mice</a:t>
            </a:r>
          </a:p>
          <a:p>
            <a:pPr lvl="1"/>
            <a:r>
              <a:rPr lang="en-US" sz="2400" b="1" dirty="0" smtClean="0">
                <a:solidFill>
                  <a:schemeClr val="tx1"/>
                </a:solidFill>
                <a:latin typeface="Tahoma" pitchFamily="34" charset="0"/>
                <a:ea typeface="Tahoma" pitchFamily="34" charset="0"/>
                <a:cs typeface="Tahoma" pitchFamily="34" charset="0"/>
              </a:rPr>
              <a:t>Optical</a:t>
            </a:r>
            <a:r>
              <a:rPr lang="en-US" sz="2400" dirty="0" smtClean="0">
                <a:solidFill>
                  <a:schemeClr val="tx1"/>
                </a:solidFill>
                <a:latin typeface="Tahoma" pitchFamily="34" charset="0"/>
                <a:ea typeface="Tahoma" pitchFamily="34" charset="0"/>
                <a:cs typeface="Tahoma" pitchFamily="34" charset="0"/>
              </a:rPr>
              <a:t>—most popular pointing device</a:t>
            </a:r>
          </a:p>
          <a:p>
            <a:pPr lvl="1"/>
            <a:r>
              <a:rPr lang="en-US" sz="2400" b="1" dirty="0" smtClean="0">
                <a:solidFill>
                  <a:schemeClr val="tx1"/>
                </a:solidFill>
                <a:latin typeface="Tahoma" pitchFamily="34" charset="0"/>
                <a:ea typeface="Tahoma" pitchFamily="34" charset="0"/>
                <a:cs typeface="Tahoma" pitchFamily="34" charset="0"/>
              </a:rPr>
              <a:t>Travel</a:t>
            </a:r>
            <a:r>
              <a:rPr lang="en-US" sz="2400" dirty="0" smtClean="0">
                <a:solidFill>
                  <a:schemeClr val="tx1"/>
                </a:solidFill>
                <a:latin typeface="Tahoma" pitchFamily="34" charset="0"/>
                <a:ea typeface="Tahoma" pitchFamily="34" charset="0"/>
                <a:cs typeface="Tahoma" pitchFamily="34" charset="0"/>
              </a:rPr>
              <a:t>—all the capabilities of a normal mouse, half the size</a:t>
            </a:r>
          </a:p>
          <a:p>
            <a:pPr lvl="1"/>
            <a:r>
              <a:rPr lang="en-US" sz="2400" b="1" dirty="0" smtClean="0">
                <a:solidFill>
                  <a:schemeClr val="tx1"/>
                </a:solidFill>
                <a:latin typeface="Tahoma" pitchFamily="34" charset="0"/>
                <a:ea typeface="Tahoma" pitchFamily="34" charset="0"/>
                <a:cs typeface="Tahoma" pitchFamily="34" charset="0"/>
              </a:rPr>
              <a:t>Wheel</a:t>
            </a:r>
            <a:r>
              <a:rPr lang="en-US" sz="2400" dirty="0" smtClean="0">
                <a:solidFill>
                  <a:schemeClr val="tx1"/>
                </a:solidFill>
                <a:latin typeface="Tahoma" pitchFamily="34" charset="0"/>
                <a:ea typeface="Tahoma" pitchFamily="34" charset="0"/>
                <a:cs typeface="Tahoma" pitchFamily="34" charset="0"/>
              </a:rPr>
              <a:t>—has a wheel for easy vertical scrolling</a:t>
            </a:r>
          </a:p>
          <a:p>
            <a:pPr lvl="1"/>
            <a:r>
              <a:rPr lang="en-US" sz="2400" b="1" dirty="0" smtClean="0">
                <a:solidFill>
                  <a:schemeClr val="tx1"/>
                </a:solidFill>
                <a:latin typeface="Tahoma" pitchFamily="34" charset="0"/>
                <a:ea typeface="Tahoma" pitchFamily="34" charset="0"/>
                <a:cs typeface="Tahoma" pitchFamily="34" charset="0"/>
              </a:rPr>
              <a:t>Wireless</a:t>
            </a:r>
            <a:r>
              <a:rPr lang="en-US" sz="2400" dirty="0" smtClean="0">
                <a:solidFill>
                  <a:schemeClr val="tx1"/>
                </a:solidFill>
                <a:latin typeface="Tahoma" pitchFamily="34" charset="0"/>
                <a:ea typeface="Tahoma" pitchFamily="34" charset="0"/>
                <a:cs typeface="Tahoma" pitchFamily="34" charset="0"/>
              </a:rPr>
              <a:t>—connects through an infrared or radio signal (</a:t>
            </a:r>
            <a:r>
              <a:rPr lang="en-US" sz="2400" dirty="0" err="1" smtClean="0">
                <a:solidFill>
                  <a:schemeClr val="tx1"/>
                </a:solidFill>
                <a:latin typeface="Tahoma" pitchFamily="34" charset="0"/>
                <a:ea typeface="Tahoma" pitchFamily="34" charset="0"/>
                <a:cs typeface="Tahoma" pitchFamily="34" charset="0"/>
              </a:rPr>
              <a:t>RF</a:t>
            </a:r>
            <a:r>
              <a:rPr lang="en-US" sz="2400"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Air—</a:t>
            </a:r>
            <a:r>
              <a:rPr lang="en-US" sz="2400" dirty="0" smtClean="0">
                <a:solidFill>
                  <a:schemeClr val="tx1"/>
                </a:solidFill>
                <a:latin typeface="Tahoma" pitchFamily="34" charset="0"/>
                <a:ea typeface="Tahoma" pitchFamily="34" charset="0"/>
                <a:cs typeface="Tahoma" pitchFamily="34" charset="0"/>
              </a:rPr>
              <a:t>does not need to work on a surface, works as it moves through the air</a:t>
            </a:r>
          </a:p>
          <a:p>
            <a:endParaRPr lang="en-US" sz="2400"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18</a:t>
            </a:fld>
            <a:endParaRPr lang="en-US" dirty="0"/>
          </a:p>
        </p:txBody>
      </p:sp>
    </p:spTree>
    <p:extLst>
      <p:ext uri="{BB962C8B-B14F-4D97-AF65-F5344CB8AC3E}">
        <p14:creationId xmlns:p14="http://schemas.microsoft.com/office/powerpoint/2010/main" val="54120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23906" name="Content Placeholder 6"/>
          <p:cNvSpPr>
            <a:spLocks noGrp="1"/>
          </p:cNvSpPr>
          <p:nvPr>
            <p:ph idx="1"/>
          </p:nvPr>
        </p:nvSpPr>
        <p:spPr>
          <a:xfrm>
            <a:off x="762000" y="1981200"/>
            <a:ext cx="7772400" cy="41148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Mice alternatives</a:t>
            </a:r>
          </a:p>
          <a:p>
            <a:pPr lvl="1">
              <a:spcBef>
                <a:spcPct val="0"/>
              </a:spcBef>
            </a:pPr>
            <a:r>
              <a:rPr lang="en-US" sz="2400" dirty="0" smtClean="0">
                <a:solidFill>
                  <a:schemeClr val="tx1"/>
                </a:solidFill>
                <a:latin typeface="Tahoma" pitchFamily="34" charset="0"/>
                <a:ea typeface="Tahoma" pitchFamily="34" charset="0"/>
                <a:cs typeface="Tahoma" pitchFamily="34" charset="0"/>
              </a:rPr>
              <a:t>Trackball</a:t>
            </a:r>
          </a:p>
          <a:p>
            <a:pPr lvl="1">
              <a:spcBef>
                <a:spcPct val="0"/>
              </a:spcBef>
            </a:pPr>
            <a:r>
              <a:rPr lang="en-US" sz="2400" dirty="0" smtClean="0">
                <a:solidFill>
                  <a:schemeClr val="tx1"/>
                </a:solidFill>
                <a:latin typeface="Tahoma" pitchFamily="34" charset="0"/>
                <a:ea typeface="Tahoma" pitchFamily="34" charset="0"/>
                <a:cs typeface="Tahoma" pitchFamily="34" charset="0"/>
              </a:rPr>
              <a:t>Pointing stick</a:t>
            </a:r>
          </a:p>
          <a:p>
            <a:pPr lvl="1">
              <a:spcBef>
                <a:spcPct val="0"/>
              </a:spcBef>
            </a:pPr>
            <a:r>
              <a:rPr lang="en-US" sz="2400" dirty="0" smtClean="0">
                <a:solidFill>
                  <a:schemeClr val="tx1"/>
                </a:solidFill>
                <a:latin typeface="Tahoma" pitchFamily="34" charset="0"/>
                <a:ea typeface="Tahoma" pitchFamily="34" charset="0"/>
                <a:cs typeface="Tahoma" pitchFamily="34" charset="0"/>
              </a:rPr>
              <a:t>Touchpad (also called a </a:t>
            </a:r>
            <a:r>
              <a:rPr lang="en-US" sz="2400" dirty="0" err="1" smtClean="0">
                <a:solidFill>
                  <a:schemeClr val="tx1"/>
                </a:solidFill>
                <a:latin typeface="Tahoma" pitchFamily="34" charset="0"/>
                <a:ea typeface="Tahoma" pitchFamily="34" charset="0"/>
                <a:cs typeface="Tahoma" pitchFamily="34" charset="0"/>
              </a:rPr>
              <a:t>trackpad</a:t>
            </a:r>
            <a:r>
              <a:rPr lang="en-US" sz="2400" dirty="0" smtClean="0">
                <a:solidFill>
                  <a:schemeClr val="tx1"/>
                </a:solidFill>
                <a:latin typeface="Tahoma" pitchFamily="34" charset="0"/>
                <a:ea typeface="Tahoma" pitchFamily="34" charset="0"/>
                <a:cs typeface="Tahoma" pitchFamily="34" charset="0"/>
              </a:rPr>
              <a:t>)</a:t>
            </a:r>
          </a:p>
          <a:p>
            <a:pPr lvl="1">
              <a:spcBef>
                <a:spcPct val="0"/>
              </a:spcBef>
            </a:pPr>
            <a:r>
              <a:rPr lang="en-US" sz="2400" dirty="0" smtClean="0">
                <a:solidFill>
                  <a:schemeClr val="tx1"/>
                </a:solidFill>
                <a:latin typeface="Tahoma" pitchFamily="34" charset="0"/>
                <a:ea typeface="Tahoma" pitchFamily="34" charset="0"/>
                <a:cs typeface="Tahoma" pitchFamily="34" charset="0"/>
              </a:rPr>
              <a:t>Click wheel</a:t>
            </a:r>
          </a:p>
          <a:p>
            <a:pPr lvl="1">
              <a:spcBef>
                <a:spcPct val="0"/>
              </a:spcBef>
            </a:pPr>
            <a:r>
              <a:rPr lang="en-US" sz="2400" dirty="0" smtClean="0">
                <a:solidFill>
                  <a:schemeClr val="tx1"/>
                </a:solidFill>
                <a:latin typeface="Tahoma" pitchFamily="34" charset="0"/>
                <a:ea typeface="Tahoma" pitchFamily="34" charset="0"/>
                <a:cs typeface="Tahoma" pitchFamily="34" charset="0"/>
              </a:rPr>
              <a:t>Joystick</a:t>
            </a:r>
          </a:p>
          <a:p>
            <a:pPr lvl="1">
              <a:spcBef>
                <a:spcPct val="0"/>
              </a:spcBef>
            </a:pPr>
            <a:r>
              <a:rPr lang="en-US" sz="2400" dirty="0">
                <a:solidFill>
                  <a:schemeClr val="tx1"/>
                </a:solidFill>
                <a:latin typeface="Tahoma" pitchFamily="34" charset="0"/>
                <a:ea typeface="Tahoma" pitchFamily="34" charset="0"/>
                <a:cs typeface="Tahoma" pitchFamily="34" charset="0"/>
              </a:rPr>
              <a:t>Stylus</a:t>
            </a:r>
          </a:p>
          <a:p>
            <a:pPr lvl="1">
              <a:spcBef>
                <a:spcPct val="0"/>
              </a:spcBef>
            </a:pPr>
            <a:r>
              <a:rPr lang="en-US" sz="2400" dirty="0" smtClean="0">
                <a:solidFill>
                  <a:schemeClr val="tx1"/>
                </a:solidFill>
                <a:latin typeface="Tahoma" pitchFamily="34" charset="0"/>
                <a:ea typeface="Tahoma" pitchFamily="34" charset="0"/>
                <a:cs typeface="Tahoma" pitchFamily="34" charset="0"/>
              </a:rPr>
              <a:t>Touch screen</a:t>
            </a:r>
          </a:p>
          <a:p>
            <a:pPr lvl="1"/>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Tree>
    <p:extLst>
      <p:ext uri="{BB962C8B-B14F-4D97-AF65-F5344CB8AC3E}">
        <p14:creationId xmlns:p14="http://schemas.microsoft.com/office/powerpoint/2010/main" val="1063578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0" y="-8792"/>
            <a:ext cx="9144000" cy="1608992"/>
          </a:xfrm>
        </p:spPr>
        <p:txBody>
          <a:bodyPr/>
          <a:lstStyle/>
          <a:p>
            <a:pPr eaLnBrk="1" hangingPunct="1"/>
            <a:r>
              <a:rPr lang="en-US" dirty="0" smtClean="0"/>
              <a:t>Input/Output &amp; Storage</a:t>
            </a:r>
          </a:p>
        </p:txBody>
      </p:sp>
      <p:pic>
        <p:nvPicPr>
          <p:cNvPr id="1026" name="Picture 2"/>
          <p:cNvPicPr>
            <a:picLocks noChangeAspect="1" noChangeArrowheads="1"/>
          </p:cNvPicPr>
          <p:nvPr/>
        </p:nvPicPr>
        <p:blipFill>
          <a:blip r:embed="rId3" cstate="print"/>
          <a:srcRect/>
          <a:stretch>
            <a:fillRect/>
          </a:stretch>
        </p:blipFill>
        <p:spPr bwMode="auto">
          <a:xfrm>
            <a:off x="1524000" y="2133600"/>
            <a:ext cx="6019800" cy="4021259"/>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Tree>
    <p:extLst>
      <p:ext uri="{BB962C8B-B14F-4D97-AF65-F5344CB8AC3E}">
        <p14:creationId xmlns:p14="http://schemas.microsoft.com/office/powerpoint/2010/main" val="326148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25954" name="Content Placeholder 6"/>
          <p:cNvSpPr>
            <a:spLocks noGrp="1"/>
          </p:cNvSpPr>
          <p:nvPr>
            <p:ph idx="1"/>
          </p:nvPr>
        </p:nvSpPr>
        <p:spPr>
          <a:xfrm>
            <a:off x="228600" y="1600200"/>
            <a:ext cx="8915400" cy="4495800"/>
          </a:xfrm>
        </p:spPr>
        <p:txBody>
          <a:bodyPr>
            <a:no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Alternative input devices include:</a:t>
            </a:r>
          </a:p>
          <a:p>
            <a:pPr lvl="1">
              <a:spcBef>
                <a:spcPct val="0"/>
              </a:spcBef>
            </a:pPr>
            <a:r>
              <a:rPr lang="en-US" sz="2400" dirty="0" smtClean="0">
                <a:solidFill>
                  <a:schemeClr val="tx1"/>
                </a:solidFill>
                <a:latin typeface="Tahoma" pitchFamily="34" charset="0"/>
                <a:ea typeface="Tahoma" pitchFamily="34" charset="0"/>
                <a:cs typeface="Tahoma" pitchFamily="34" charset="0"/>
              </a:rPr>
              <a:t>Microphones for speech or voice recognition</a:t>
            </a:r>
          </a:p>
          <a:p>
            <a:pPr lvl="1">
              <a:spcBef>
                <a:spcPct val="0"/>
              </a:spcBef>
            </a:pPr>
            <a:r>
              <a:rPr lang="en-US" sz="2400" dirty="0" smtClean="0">
                <a:solidFill>
                  <a:schemeClr val="tx1"/>
                </a:solidFill>
                <a:latin typeface="Tahoma" pitchFamily="34" charset="0"/>
                <a:ea typeface="Tahoma" pitchFamily="34" charset="0"/>
                <a:cs typeface="Tahoma" pitchFamily="34" charset="0"/>
              </a:rPr>
              <a:t>Scanner for optical character recognition (OCR)</a:t>
            </a:r>
          </a:p>
          <a:p>
            <a:pPr lvl="1">
              <a:spcBef>
                <a:spcPct val="0"/>
              </a:spcBef>
            </a:pPr>
            <a:r>
              <a:rPr lang="en-US" sz="2400" dirty="0" smtClean="0">
                <a:solidFill>
                  <a:schemeClr val="tx1"/>
                </a:solidFill>
                <a:latin typeface="Tahoma" pitchFamily="34" charset="0"/>
                <a:ea typeface="Tahoma" pitchFamily="34" charset="0"/>
                <a:cs typeface="Tahoma" pitchFamily="34" charset="0"/>
              </a:rPr>
              <a:t>Bar code reader</a:t>
            </a:r>
          </a:p>
          <a:p>
            <a:pPr lvl="1">
              <a:spcBef>
                <a:spcPct val="0"/>
              </a:spcBef>
            </a:pPr>
            <a:r>
              <a:rPr lang="en-US" sz="2400" dirty="0" smtClean="0">
                <a:solidFill>
                  <a:schemeClr val="tx1"/>
                </a:solidFill>
                <a:latin typeface="Tahoma" pitchFamily="34" charset="0"/>
                <a:ea typeface="Tahoma" pitchFamily="34" charset="0"/>
                <a:cs typeface="Tahoma" pitchFamily="34" charset="0"/>
              </a:rPr>
              <a:t>Optical mark reader (OMR)</a:t>
            </a:r>
          </a:p>
          <a:p>
            <a:pPr lvl="1">
              <a:spcBef>
                <a:spcPct val="0"/>
              </a:spcBef>
            </a:pPr>
            <a:r>
              <a:rPr lang="en-US" sz="2400" dirty="0" smtClean="0">
                <a:solidFill>
                  <a:schemeClr val="tx1"/>
                </a:solidFill>
                <a:latin typeface="Tahoma" pitchFamily="34" charset="0"/>
                <a:ea typeface="Tahoma" pitchFamily="34" charset="0"/>
                <a:cs typeface="Tahoma" pitchFamily="34" charset="0"/>
              </a:rPr>
              <a:t>Radio frequency identification (RFID reader)</a:t>
            </a:r>
          </a:p>
          <a:p>
            <a:pPr lvl="1">
              <a:spcBef>
                <a:spcPct val="0"/>
              </a:spcBef>
            </a:pPr>
            <a:r>
              <a:rPr lang="en-US" sz="2400" dirty="0" smtClean="0">
                <a:solidFill>
                  <a:schemeClr val="tx1"/>
                </a:solidFill>
                <a:latin typeface="Tahoma" pitchFamily="34" charset="0"/>
                <a:ea typeface="Tahoma" pitchFamily="34" charset="0"/>
                <a:cs typeface="Tahoma" pitchFamily="34" charset="0"/>
              </a:rPr>
              <a:t>Magnetic-ink character recognition (MICR reader)</a:t>
            </a:r>
          </a:p>
          <a:p>
            <a:pPr lvl="1">
              <a:spcBef>
                <a:spcPct val="0"/>
              </a:spcBef>
            </a:pPr>
            <a:r>
              <a:rPr lang="en-US" sz="2400" dirty="0" smtClean="0">
                <a:solidFill>
                  <a:schemeClr val="tx1"/>
                </a:solidFill>
                <a:latin typeface="Tahoma" pitchFamily="34" charset="0"/>
                <a:ea typeface="Tahoma" pitchFamily="34" charset="0"/>
                <a:cs typeface="Tahoma" pitchFamily="34" charset="0"/>
              </a:rPr>
              <a:t>Magnetic stripe care reader</a:t>
            </a:r>
          </a:p>
          <a:p>
            <a:pPr lvl="1">
              <a:spcBef>
                <a:spcPct val="0"/>
              </a:spcBef>
            </a:pPr>
            <a:r>
              <a:rPr lang="en-US" sz="2400" dirty="0" smtClean="0">
                <a:solidFill>
                  <a:schemeClr val="tx1"/>
                </a:solidFill>
                <a:latin typeface="Tahoma" pitchFamily="34" charset="0"/>
                <a:ea typeface="Tahoma" pitchFamily="34" charset="0"/>
                <a:cs typeface="Tahoma" pitchFamily="34" charset="0"/>
              </a:rPr>
              <a:t>Biometric input device</a:t>
            </a:r>
          </a:p>
          <a:p>
            <a:pPr lvl="1">
              <a:spcBef>
                <a:spcPct val="0"/>
              </a:spcBef>
            </a:pPr>
            <a:r>
              <a:rPr lang="en-US" sz="2400" dirty="0" smtClean="0">
                <a:solidFill>
                  <a:schemeClr val="tx1"/>
                </a:solidFill>
                <a:latin typeface="Tahoma" pitchFamily="34" charset="0"/>
                <a:ea typeface="Tahoma" pitchFamily="34" charset="0"/>
                <a:cs typeface="Tahoma" pitchFamily="34" charset="0"/>
              </a:rPr>
              <a:t>Digital cameras and digital video cameras</a:t>
            </a:r>
          </a:p>
          <a:p>
            <a:pPr lvl="1">
              <a:spcBef>
                <a:spcPct val="0"/>
              </a:spcBef>
            </a:pPr>
            <a:r>
              <a:rPr lang="en-US" sz="2400" dirty="0" smtClean="0">
                <a:solidFill>
                  <a:schemeClr val="tx1"/>
                </a:solidFill>
                <a:latin typeface="Tahoma" pitchFamily="34" charset="0"/>
                <a:ea typeface="Tahoma" pitchFamily="34" charset="0"/>
                <a:cs typeface="Tahoma" pitchFamily="34" charset="0"/>
              </a:rPr>
              <a:t>Webcams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Tree>
    <p:extLst>
      <p:ext uri="{BB962C8B-B14F-4D97-AF65-F5344CB8AC3E}">
        <p14:creationId xmlns:p14="http://schemas.microsoft.com/office/powerpoint/2010/main" val="87676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Input Devices: </a:t>
            </a:r>
            <a:br>
              <a:rPr lang="en-US" dirty="0"/>
            </a:br>
            <a:r>
              <a:rPr lang="en-US" dirty="0"/>
              <a:t>Giving Commands</a:t>
            </a:r>
            <a:endParaRPr lang="en-US" dirty="0" smtClean="0">
              <a:solidFill>
                <a:srgbClr val="00206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799" y="1809097"/>
            <a:ext cx="5791201" cy="413450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6204" y="4455468"/>
            <a:ext cx="5429867" cy="1488132"/>
          </a:xfrm>
          <a:prstGeom prst="rect">
            <a:avLst/>
          </a:prstGeom>
        </p:spPr>
      </p:pic>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28004" name="Content Placeholder 8"/>
          <p:cNvSpPr>
            <a:spLocks noGrp="1"/>
          </p:cNvSpPr>
          <p:nvPr>
            <p:ph sz="half" idx="2"/>
          </p:nvPr>
        </p:nvSpPr>
        <p:spPr>
          <a:xfrm>
            <a:off x="762000" y="1981200"/>
            <a:ext cx="7239000" cy="41148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Output devices</a:t>
            </a:r>
          </a:p>
          <a:p>
            <a:pPr lvl="1">
              <a:spcBef>
                <a:spcPct val="0"/>
              </a:spcBef>
            </a:pPr>
            <a:r>
              <a:rPr lang="en-US" sz="2400" dirty="0" smtClean="0">
                <a:solidFill>
                  <a:schemeClr val="tx1"/>
                </a:solidFill>
                <a:latin typeface="Tahoma" pitchFamily="34" charset="0"/>
                <a:ea typeface="Tahoma" pitchFamily="34" charset="0"/>
                <a:cs typeface="Tahoma" pitchFamily="34" charset="0"/>
              </a:rPr>
              <a:t>Enable users to see, hear, or feel the end result of processing operations</a:t>
            </a:r>
          </a:p>
          <a:p>
            <a:pPr lvl="1">
              <a:spcBef>
                <a:spcPct val="0"/>
              </a:spcBef>
            </a:pPr>
            <a:r>
              <a:rPr lang="en-US" sz="2400" dirty="0" smtClean="0">
                <a:solidFill>
                  <a:schemeClr val="tx1"/>
                </a:solidFill>
                <a:latin typeface="Tahoma" pitchFamily="34" charset="0"/>
                <a:ea typeface="Tahoma" pitchFamily="34" charset="0"/>
                <a:cs typeface="Tahoma" pitchFamily="34" charset="0"/>
              </a:rPr>
              <a:t>The two most popular output devices</a:t>
            </a:r>
          </a:p>
          <a:p>
            <a:pPr lvl="2">
              <a:spcBef>
                <a:spcPct val="0"/>
              </a:spcBef>
            </a:pPr>
            <a:r>
              <a:rPr lang="en-US" sz="2400" b="1" dirty="0" smtClean="0">
                <a:solidFill>
                  <a:schemeClr val="tx1"/>
                </a:solidFill>
                <a:latin typeface="Tahoma" pitchFamily="34" charset="0"/>
                <a:ea typeface="Tahoma" pitchFamily="34" charset="0"/>
                <a:cs typeface="Tahoma" pitchFamily="34" charset="0"/>
              </a:rPr>
              <a:t>Monitors</a:t>
            </a:r>
            <a:r>
              <a:rPr lang="en-US" sz="2400" dirty="0" smtClean="0">
                <a:solidFill>
                  <a:schemeClr val="tx1"/>
                </a:solidFill>
                <a:latin typeface="Tahoma" pitchFamily="34" charset="0"/>
                <a:ea typeface="Tahoma" pitchFamily="34" charset="0"/>
                <a:cs typeface="Tahoma" pitchFamily="34" charset="0"/>
              </a:rPr>
              <a:t> (also called displays)</a:t>
            </a:r>
            <a:endParaRPr lang="en-US" sz="2400" b="1" dirty="0" smtClean="0">
              <a:solidFill>
                <a:schemeClr val="tx1"/>
              </a:solidFill>
              <a:latin typeface="Tahoma" pitchFamily="34" charset="0"/>
              <a:ea typeface="Tahoma" pitchFamily="34" charset="0"/>
              <a:cs typeface="Tahoma" pitchFamily="34" charset="0"/>
            </a:endParaRPr>
          </a:p>
          <a:p>
            <a:pPr lvl="2">
              <a:spcBef>
                <a:spcPct val="0"/>
              </a:spcBef>
            </a:pPr>
            <a:r>
              <a:rPr lang="en-US" sz="2400" b="1" dirty="0" smtClean="0">
                <a:solidFill>
                  <a:schemeClr val="tx1"/>
                </a:solidFill>
                <a:latin typeface="Tahoma" pitchFamily="34" charset="0"/>
                <a:ea typeface="Tahoma" pitchFamily="34" charset="0"/>
                <a:cs typeface="Tahoma" pitchFamily="34" charset="0"/>
              </a:rPr>
              <a:t>Printers</a:t>
            </a:r>
          </a:p>
          <a:p>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22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4" y="4572000"/>
            <a:ext cx="7467600" cy="1539240"/>
          </a:xfrm>
          <a:prstGeom prst="rect">
            <a:avLst/>
          </a:prstGeom>
        </p:spPr>
      </p:pic>
    </p:spTree>
    <p:extLst>
      <p:ext uri="{BB962C8B-B14F-4D97-AF65-F5344CB8AC3E}">
        <p14:creationId xmlns:p14="http://schemas.microsoft.com/office/powerpoint/2010/main" val="225710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30050" name="Content Placeholder 7"/>
          <p:cNvSpPr>
            <a:spLocks noGrp="1"/>
          </p:cNvSpPr>
          <p:nvPr>
            <p:ph idx="1"/>
          </p:nvPr>
        </p:nvSpPr>
        <p:spPr>
          <a:xfrm>
            <a:off x="762000" y="1981200"/>
            <a:ext cx="77724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Monitors</a:t>
            </a:r>
          </a:p>
          <a:p>
            <a:pPr lvl="1"/>
            <a:r>
              <a:rPr lang="en-US" sz="2400" dirty="0" smtClean="0">
                <a:solidFill>
                  <a:schemeClr val="tx1"/>
                </a:solidFill>
                <a:latin typeface="Tahoma" pitchFamily="34" charset="0"/>
                <a:ea typeface="Tahoma" pitchFamily="34" charset="0"/>
                <a:cs typeface="Tahoma" pitchFamily="34" charset="0"/>
              </a:rPr>
              <a:t>Display a temporary copy (</a:t>
            </a:r>
            <a:r>
              <a:rPr lang="en-US" sz="2400" b="1" dirty="0" smtClean="0">
                <a:solidFill>
                  <a:schemeClr val="tx1"/>
                </a:solidFill>
                <a:latin typeface="Tahoma" pitchFamily="34" charset="0"/>
                <a:ea typeface="Tahoma" pitchFamily="34" charset="0"/>
                <a:cs typeface="Tahoma" pitchFamily="34" charset="0"/>
              </a:rPr>
              <a:t>soft copy</a:t>
            </a:r>
            <a:r>
              <a:rPr lang="en-US" sz="2400" dirty="0" smtClean="0">
                <a:solidFill>
                  <a:schemeClr val="tx1"/>
                </a:solidFill>
                <a:latin typeface="Tahoma" pitchFamily="34" charset="0"/>
                <a:ea typeface="Tahoma" pitchFamily="34" charset="0"/>
                <a:cs typeface="Tahoma" pitchFamily="34" charset="0"/>
              </a:rPr>
              <a:t>) of processed data</a:t>
            </a:r>
          </a:p>
          <a:p>
            <a:pPr lvl="1"/>
            <a:r>
              <a:rPr lang="en-US" sz="2400" dirty="0" smtClean="0">
                <a:solidFill>
                  <a:schemeClr val="tx1"/>
                </a:solidFill>
                <a:latin typeface="Tahoma" pitchFamily="34" charset="0"/>
                <a:ea typeface="Tahoma" pitchFamily="34" charset="0"/>
                <a:cs typeface="Tahoma" pitchFamily="34" charset="0"/>
              </a:rPr>
              <a:t>Types of monitors include:</a:t>
            </a:r>
          </a:p>
          <a:p>
            <a:pPr lvl="2"/>
            <a:r>
              <a:rPr lang="en-US" sz="2400" b="1" dirty="0" smtClean="0">
                <a:solidFill>
                  <a:schemeClr val="tx1"/>
                </a:solidFill>
                <a:latin typeface="Tahoma" pitchFamily="34" charset="0"/>
                <a:ea typeface="Tahoma" pitchFamily="34" charset="0"/>
                <a:cs typeface="Tahoma" pitchFamily="34" charset="0"/>
              </a:rPr>
              <a:t>Cathode-ray tube (CRT)</a:t>
            </a:r>
            <a:r>
              <a:rPr lang="en-US" sz="2400" dirty="0" smtClean="0">
                <a:solidFill>
                  <a:schemeClr val="tx1"/>
                </a:solidFill>
                <a:latin typeface="Tahoma" pitchFamily="34" charset="0"/>
                <a:ea typeface="Tahoma" pitchFamily="34" charset="0"/>
                <a:cs typeface="Tahoma" pitchFamily="34" charset="0"/>
              </a:rPr>
              <a:t>—legacy technology</a:t>
            </a:r>
          </a:p>
          <a:p>
            <a:pPr lvl="2"/>
            <a:r>
              <a:rPr lang="en-US" sz="2400" b="1" dirty="0" smtClean="0">
                <a:solidFill>
                  <a:schemeClr val="tx1"/>
                </a:solidFill>
                <a:latin typeface="Tahoma" pitchFamily="34" charset="0"/>
                <a:ea typeface="Tahoma" pitchFamily="34" charset="0"/>
                <a:cs typeface="Tahoma" pitchFamily="34" charset="0"/>
              </a:rPr>
              <a:t>Liquid crystal display (LCD)</a:t>
            </a:r>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extLst>
      <p:ext uri="{BB962C8B-B14F-4D97-AF65-F5344CB8AC3E}">
        <p14:creationId xmlns:p14="http://schemas.microsoft.com/office/powerpoint/2010/main" val="10397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34146" name="Content Placeholder 5"/>
          <p:cNvSpPr>
            <a:spLocks noGrp="1"/>
          </p:cNvSpPr>
          <p:nvPr>
            <p:ph idx="1"/>
          </p:nvPr>
        </p:nvSpPr>
        <p:spPr>
          <a:xfrm>
            <a:off x="762000" y="1981200"/>
            <a:ext cx="77724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Monitors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LCD (</a:t>
            </a:r>
            <a:r>
              <a:rPr lang="en-US" sz="2400" b="1" dirty="0" smtClean="0">
                <a:solidFill>
                  <a:schemeClr val="tx1"/>
                </a:solidFill>
                <a:latin typeface="Tahoma" pitchFamily="34" charset="0"/>
                <a:ea typeface="Tahoma" pitchFamily="34" charset="0"/>
                <a:cs typeface="Tahoma" pitchFamily="34" charset="0"/>
              </a:rPr>
              <a:t>flat-panel</a:t>
            </a:r>
            <a:r>
              <a:rPr lang="en-US" sz="2400" dirty="0" smtClean="0">
                <a:solidFill>
                  <a:schemeClr val="tx1"/>
                </a:solidFill>
                <a:latin typeface="Tahoma" pitchFamily="34" charset="0"/>
                <a:ea typeface="Tahoma" pitchFamily="34" charset="0"/>
                <a:cs typeface="Tahoma" pitchFamily="34" charset="0"/>
              </a:rPr>
              <a:t>)</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displays:</a:t>
            </a:r>
          </a:p>
          <a:p>
            <a:pPr lvl="2"/>
            <a:r>
              <a:rPr lang="en-US" sz="2400" dirty="0" smtClean="0">
                <a:solidFill>
                  <a:schemeClr val="tx1"/>
                </a:solidFill>
                <a:latin typeface="Tahoma" pitchFamily="34" charset="0"/>
                <a:ea typeface="Tahoma" pitchFamily="34" charset="0"/>
                <a:cs typeface="Tahoma" pitchFamily="34" charset="0"/>
              </a:rPr>
              <a:t>Have a thin profile</a:t>
            </a:r>
          </a:p>
          <a:p>
            <a:pPr lvl="2"/>
            <a:r>
              <a:rPr lang="en-US" sz="2400" dirty="0" smtClean="0">
                <a:solidFill>
                  <a:schemeClr val="tx1"/>
                </a:solidFill>
                <a:latin typeface="Tahoma" pitchFamily="34" charset="0"/>
                <a:ea typeface="Tahoma" pitchFamily="34" charset="0"/>
                <a:cs typeface="Tahoma" pitchFamily="34" charset="0"/>
              </a:rPr>
              <a:t>Are used with newer desktops and notebooks </a:t>
            </a:r>
          </a:p>
          <a:p>
            <a:pPr lvl="2"/>
            <a:r>
              <a:rPr lang="en-US" sz="2400" dirty="0" smtClean="0">
                <a:solidFill>
                  <a:schemeClr val="tx1"/>
                </a:solidFill>
                <a:latin typeface="Tahoma" pitchFamily="34" charset="0"/>
                <a:ea typeface="Tahoma" pitchFamily="34" charset="0"/>
                <a:cs typeface="Tahoma" pitchFamily="34" charset="0"/>
              </a:rPr>
              <a:t>Have largely replaced CRT monitors</a:t>
            </a:r>
          </a:p>
          <a:p>
            <a:pPr lvl="2"/>
            <a:r>
              <a:rPr lang="en-US" sz="2400" dirty="0" smtClean="0">
                <a:solidFill>
                  <a:schemeClr val="tx1"/>
                </a:solidFill>
                <a:latin typeface="Tahoma" pitchFamily="34" charset="0"/>
                <a:ea typeface="Tahoma" pitchFamily="34" charset="0"/>
                <a:cs typeface="Tahoma" pitchFamily="34" charset="0"/>
              </a:rPr>
              <a:t>May accommodate high-definition video</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73686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36194" name="Content Placeholder 5"/>
          <p:cNvSpPr>
            <a:spLocks noGrp="1"/>
          </p:cNvSpPr>
          <p:nvPr>
            <p:ph idx="1"/>
          </p:nvPr>
        </p:nvSpPr>
        <p:spPr>
          <a:xfrm>
            <a:off x="762000" y="1676400"/>
            <a:ext cx="7772400" cy="44958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Monitors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Passive-matrix</a:t>
            </a:r>
            <a:r>
              <a:rPr lang="en-US" sz="2400" dirty="0" smtClean="0">
                <a:solidFill>
                  <a:schemeClr val="tx1"/>
                </a:solidFill>
                <a:latin typeface="Tahoma" pitchFamily="34" charset="0"/>
                <a:ea typeface="Tahoma" pitchFamily="34" charset="0"/>
                <a:cs typeface="Tahoma" pitchFamily="34" charset="0"/>
              </a:rPr>
              <a:t> (</a:t>
            </a:r>
            <a:r>
              <a:rPr lang="en-US" sz="2400" dirty="0">
                <a:solidFill>
                  <a:schemeClr val="tx1"/>
                </a:solidFill>
                <a:latin typeface="Tahoma" pitchFamily="34" charset="0"/>
                <a:ea typeface="Tahoma" pitchFamily="34" charset="0"/>
                <a:cs typeface="Tahoma" pitchFamily="34" charset="0"/>
              </a:rPr>
              <a:t>Also known as dual </a:t>
            </a:r>
            <a:r>
              <a:rPr lang="en-US" sz="2400" dirty="0" smtClean="0">
                <a:solidFill>
                  <a:schemeClr val="tx1"/>
                </a:solidFill>
                <a:latin typeface="Tahoma" pitchFamily="34" charset="0"/>
                <a:ea typeface="Tahoma" pitchFamily="34" charset="0"/>
                <a:cs typeface="Tahoma" pitchFamily="34" charset="0"/>
              </a:rPr>
              <a:t>scans)</a:t>
            </a:r>
            <a:endParaRPr lang="en-US" sz="2400" dirty="0">
              <a:solidFill>
                <a:schemeClr val="tx1"/>
              </a:solidFill>
              <a:latin typeface="Tahoma" pitchFamily="34" charset="0"/>
              <a:ea typeface="Tahoma" pitchFamily="34" charset="0"/>
              <a:cs typeface="Tahoma" pitchFamily="34" charset="0"/>
            </a:endParaRPr>
          </a:p>
          <a:p>
            <a:pPr lvl="2"/>
            <a:r>
              <a:rPr lang="en-US" sz="2400" dirty="0" smtClean="0">
                <a:solidFill>
                  <a:schemeClr val="tx1"/>
                </a:solidFill>
                <a:latin typeface="Tahoma" pitchFamily="34" charset="0"/>
                <a:ea typeface="Tahoma" pitchFamily="34" charset="0"/>
                <a:cs typeface="Tahoma" pitchFamily="34" charset="0"/>
              </a:rPr>
              <a:t>Least expensive</a:t>
            </a:r>
          </a:p>
          <a:p>
            <a:pPr lvl="2"/>
            <a:r>
              <a:rPr lang="en-US" sz="2400" dirty="0" smtClean="0">
                <a:solidFill>
                  <a:schemeClr val="tx1"/>
                </a:solidFill>
                <a:latin typeface="Tahoma" pitchFamily="34" charset="0"/>
                <a:ea typeface="Tahoma" pitchFamily="34" charset="0"/>
                <a:cs typeface="Tahoma" pitchFamily="34" charset="0"/>
              </a:rPr>
              <a:t>Too slow for full-motion video</a:t>
            </a:r>
          </a:p>
          <a:p>
            <a:pPr lvl="2"/>
            <a:r>
              <a:rPr lang="en-US" sz="2400" dirty="0" smtClean="0">
                <a:solidFill>
                  <a:schemeClr val="tx1"/>
                </a:solidFill>
                <a:latin typeface="Tahoma" pitchFamily="34" charset="0"/>
                <a:ea typeface="Tahoma" pitchFamily="34" charset="0"/>
                <a:cs typeface="Tahoma" pitchFamily="34" charset="0"/>
              </a:rPr>
              <a:t>Electrical current charges groups of pixels</a:t>
            </a:r>
          </a:p>
          <a:p>
            <a:pPr lvl="1"/>
            <a:r>
              <a:rPr lang="en-US" sz="2400" b="1" dirty="0" smtClean="0">
                <a:solidFill>
                  <a:schemeClr val="tx1"/>
                </a:solidFill>
                <a:latin typeface="Tahoma" pitchFamily="34" charset="0"/>
                <a:ea typeface="Tahoma" pitchFamily="34" charset="0"/>
                <a:cs typeface="Tahoma" pitchFamily="34" charset="0"/>
              </a:rPr>
              <a:t>Active-matrix </a:t>
            </a:r>
            <a:r>
              <a:rPr lang="en-US" sz="2400" dirty="0" smtClean="0">
                <a:solidFill>
                  <a:schemeClr val="tx1"/>
                </a:solidFill>
                <a:latin typeface="Tahoma" pitchFamily="34" charset="0"/>
                <a:ea typeface="Tahoma" pitchFamily="34" charset="0"/>
                <a:cs typeface="Tahoma" pitchFamily="34" charset="0"/>
              </a:rPr>
              <a:t>(also known as </a:t>
            </a:r>
            <a:r>
              <a:rPr lang="en-US" sz="2400" b="1" dirty="0" smtClean="0">
                <a:solidFill>
                  <a:schemeClr val="tx1"/>
                </a:solidFill>
                <a:latin typeface="Tahoma" pitchFamily="34" charset="0"/>
                <a:ea typeface="Tahoma" pitchFamily="34" charset="0"/>
                <a:cs typeface="Tahoma" pitchFamily="34" charset="0"/>
              </a:rPr>
              <a:t>thin-film transistor [</a:t>
            </a:r>
            <a:r>
              <a:rPr lang="en-US" sz="2400" b="1" dirty="0" err="1" smtClean="0">
                <a:solidFill>
                  <a:schemeClr val="tx1"/>
                </a:solidFill>
                <a:latin typeface="Tahoma" pitchFamily="34" charset="0"/>
                <a:ea typeface="Tahoma" pitchFamily="34" charset="0"/>
                <a:cs typeface="Tahoma" pitchFamily="34" charset="0"/>
              </a:rPr>
              <a:t>TFT</a:t>
            </a:r>
            <a:r>
              <a:rPr lang="en-US" sz="2400" b="1" dirty="0">
                <a:solidFill>
                  <a:schemeClr val="tx1"/>
                </a:solidFill>
                <a:latin typeface="Tahoma" pitchFamily="34" charset="0"/>
                <a:ea typeface="Tahoma" pitchFamily="34" charset="0"/>
                <a:cs typeface="Tahoma" pitchFamily="34" charset="0"/>
              </a:rPr>
              <a:t>]</a:t>
            </a:r>
            <a:r>
              <a:rPr lang="en-US" sz="2400" dirty="0" smtClean="0">
                <a:solidFill>
                  <a:schemeClr val="tx1"/>
                </a:solidFill>
                <a:latin typeface="Tahoma" pitchFamily="34" charset="0"/>
                <a:ea typeface="Tahoma" pitchFamily="34" charset="0"/>
                <a:cs typeface="Tahoma" pitchFamily="34" charset="0"/>
              </a:rPr>
              <a:t> technology)</a:t>
            </a:r>
          </a:p>
          <a:p>
            <a:pPr lvl="2"/>
            <a:r>
              <a:rPr lang="en-US" sz="2400" dirty="0" smtClean="0">
                <a:solidFill>
                  <a:schemeClr val="tx1"/>
                </a:solidFill>
                <a:latin typeface="Tahoma" pitchFamily="34" charset="0"/>
                <a:ea typeface="Tahoma" pitchFamily="34" charset="0"/>
                <a:cs typeface="Tahoma" pitchFamily="34" charset="0"/>
              </a:rPr>
              <a:t>Used for better on-screen color quality</a:t>
            </a:r>
          </a:p>
          <a:p>
            <a:pPr lvl="2"/>
            <a:r>
              <a:rPr lang="en-US" sz="2400" dirty="0" smtClean="0">
                <a:solidFill>
                  <a:schemeClr val="tx1"/>
                </a:solidFill>
                <a:latin typeface="Tahoma" pitchFamily="34" charset="0"/>
                <a:ea typeface="Tahoma" pitchFamily="34" charset="0"/>
                <a:cs typeface="Tahoma" pitchFamily="34" charset="0"/>
              </a:rPr>
              <a:t>Charges each pixel individually as needed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258997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38242" name="Content Placeholder 5"/>
          <p:cNvSpPr>
            <a:spLocks noGrp="1"/>
          </p:cNvSpPr>
          <p:nvPr>
            <p:ph idx="1"/>
          </p:nvPr>
        </p:nvSpPr>
        <p:spPr>
          <a:xfrm>
            <a:off x="762000" y="1981200"/>
            <a:ext cx="83820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Monitors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Size is diagonal measurement</a:t>
            </a:r>
          </a:p>
          <a:p>
            <a:pPr lvl="1"/>
            <a:r>
              <a:rPr lang="en-US" sz="2400" dirty="0" smtClean="0">
                <a:solidFill>
                  <a:schemeClr val="tx1"/>
                </a:solidFill>
                <a:latin typeface="Tahoma" pitchFamily="34" charset="0"/>
                <a:ea typeface="Tahoma" pitchFamily="34" charset="0"/>
                <a:cs typeface="Tahoma" pitchFamily="34" charset="0"/>
              </a:rPr>
              <a:t>Size is straightforward for LCDs but more complex for CRTs.</a:t>
            </a:r>
          </a:p>
          <a:p>
            <a:pPr lvl="1"/>
            <a:r>
              <a:rPr lang="en-US" sz="2400" dirty="0" smtClean="0">
                <a:solidFill>
                  <a:schemeClr val="tx1"/>
                </a:solidFill>
                <a:latin typeface="Tahoma" pitchFamily="34" charset="0"/>
                <a:ea typeface="Tahoma" pitchFamily="34" charset="0"/>
                <a:cs typeface="Tahoma" pitchFamily="34" charset="0"/>
              </a:rPr>
              <a:t>Quoted size—the size of the screen</a:t>
            </a:r>
          </a:p>
          <a:p>
            <a:pPr lvl="1"/>
            <a:r>
              <a:rPr lang="en-US" sz="2400" dirty="0" smtClean="0">
                <a:solidFill>
                  <a:schemeClr val="tx1"/>
                </a:solidFill>
                <a:latin typeface="Tahoma" pitchFamily="34" charset="0"/>
                <a:ea typeface="Tahoma" pitchFamily="34" charset="0"/>
                <a:cs typeface="Tahoma" pitchFamily="34" charset="0"/>
              </a:rPr>
              <a:t>Viewable area—the area unobstructed by the housing</a:t>
            </a:r>
          </a:p>
          <a:p>
            <a:pPr lvl="1"/>
            <a:r>
              <a:rPr lang="en-US" sz="2400" dirty="0" smtClean="0">
                <a:solidFill>
                  <a:schemeClr val="tx1"/>
                </a:solidFill>
                <a:latin typeface="Tahoma" pitchFamily="34" charset="0"/>
                <a:ea typeface="Tahoma" pitchFamily="34" charset="0"/>
                <a:cs typeface="Tahoma" pitchFamily="34" charset="0"/>
              </a:rPr>
              <a:t>Both must be disclosed by the manufacturer.</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269686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40290" name="Content Placeholder 5"/>
          <p:cNvSpPr>
            <a:spLocks noGrp="1"/>
          </p:cNvSpPr>
          <p:nvPr>
            <p:ph idx="1"/>
          </p:nvPr>
        </p:nvSpPr>
        <p:spPr>
          <a:xfrm>
            <a:off x="773723" y="1981200"/>
            <a:ext cx="8153400" cy="4114800"/>
          </a:xfrm>
        </p:spPr>
        <p:txBody>
          <a:bodyPr/>
          <a:lstStyle/>
          <a:p>
            <a:r>
              <a:rPr lang="en-US" sz="3600" b="1" dirty="0" smtClean="0">
                <a:solidFill>
                  <a:schemeClr val="tx1"/>
                </a:solidFill>
                <a:latin typeface="Tahoma" pitchFamily="34" charset="0"/>
                <a:ea typeface="Tahoma" pitchFamily="34" charset="0"/>
                <a:cs typeface="Tahoma" pitchFamily="34" charset="0"/>
              </a:rPr>
              <a:t>Resolution</a:t>
            </a:r>
          </a:p>
          <a:p>
            <a:pPr lvl="1"/>
            <a:r>
              <a:rPr lang="en-US" sz="2400" dirty="0" smtClean="0">
                <a:solidFill>
                  <a:schemeClr val="tx1"/>
                </a:solidFill>
                <a:latin typeface="Tahoma" pitchFamily="34" charset="0"/>
                <a:ea typeface="Tahoma" pitchFamily="34" charset="0"/>
                <a:cs typeface="Tahoma" pitchFamily="34" charset="0"/>
              </a:rPr>
              <a:t>Refers to the sharpness of an image</a:t>
            </a:r>
          </a:p>
          <a:p>
            <a:pPr lvl="1"/>
            <a:r>
              <a:rPr lang="en-US" sz="2400" dirty="0" smtClean="0">
                <a:solidFill>
                  <a:schemeClr val="tx1"/>
                </a:solidFill>
                <a:latin typeface="Tahoma" pitchFamily="34" charset="0"/>
                <a:ea typeface="Tahoma" pitchFamily="34" charset="0"/>
                <a:cs typeface="Tahoma" pitchFamily="34" charset="0"/>
              </a:rPr>
              <a:t>Number of pixels (picture elements) controls the resolution</a:t>
            </a:r>
          </a:p>
          <a:p>
            <a:pPr lvl="1"/>
            <a:r>
              <a:rPr lang="en-US" sz="2400" b="1" dirty="0" smtClean="0">
                <a:solidFill>
                  <a:schemeClr val="tx1"/>
                </a:solidFill>
                <a:latin typeface="Tahoma" pitchFamily="34" charset="0"/>
                <a:ea typeface="Tahoma" pitchFamily="34" charset="0"/>
                <a:cs typeface="Tahoma" pitchFamily="34" charset="0"/>
              </a:rPr>
              <a:t>Video Graphics Array (VGA)</a:t>
            </a:r>
            <a:r>
              <a:rPr lang="en-US" sz="2400" dirty="0" smtClean="0">
                <a:solidFill>
                  <a:schemeClr val="tx1"/>
                </a:solidFill>
                <a:latin typeface="Tahoma" pitchFamily="34" charset="0"/>
                <a:ea typeface="Tahoma" pitchFamily="34" charset="0"/>
                <a:cs typeface="Tahoma" pitchFamily="34" charset="0"/>
              </a:rPr>
              <a:t>—lowest resolution standard (640 × 480)</a:t>
            </a:r>
          </a:p>
          <a:p>
            <a:pPr lvl="1"/>
            <a:r>
              <a:rPr lang="en-US" sz="2400" b="1" dirty="0" smtClean="0">
                <a:solidFill>
                  <a:schemeClr val="tx1"/>
                </a:solidFill>
                <a:latin typeface="Tahoma" pitchFamily="34" charset="0"/>
                <a:ea typeface="Tahoma" pitchFamily="34" charset="0"/>
                <a:cs typeface="Tahoma" pitchFamily="34" charset="0"/>
              </a:rPr>
              <a:t>Extended Graphics  Array (</a:t>
            </a:r>
            <a:r>
              <a:rPr lang="en-US" sz="2400" b="1" dirty="0" err="1" smtClean="0">
                <a:solidFill>
                  <a:schemeClr val="tx1"/>
                </a:solidFill>
                <a:latin typeface="Tahoma" pitchFamily="34" charset="0"/>
                <a:ea typeface="Tahoma" pitchFamily="34" charset="0"/>
                <a:cs typeface="Tahoma" pitchFamily="34" charset="0"/>
              </a:rPr>
              <a:t>XGA</a:t>
            </a:r>
            <a:r>
              <a:rPr lang="en-US" sz="2400" b="1" dirty="0" smtClean="0">
                <a:solidFill>
                  <a:schemeClr val="tx1"/>
                </a:solidFill>
                <a:latin typeface="Tahoma" pitchFamily="34" charset="0"/>
                <a:ea typeface="Tahoma" pitchFamily="34" charset="0"/>
                <a:cs typeface="Tahoma" pitchFamily="34" charset="0"/>
              </a:rPr>
              <a:t>)</a:t>
            </a:r>
            <a:r>
              <a:rPr lang="en-US" sz="2400" dirty="0" smtClean="0">
                <a:solidFill>
                  <a:schemeClr val="tx1"/>
                </a:solidFill>
                <a:latin typeface="Tahoma" pitchFamily="34" charset="0"/>
                <a:ea typeface="Tahoma" pitchFamily="34" charset="0"/>
                <a:cs typeface="Tahoma" pitchFamily="34" charset="0"/>
              </a:rPr>
              <a:t>—most used </a:t>
            </a:r>
            <a:r>
              <a:rPr lang="en-US" sz="2400" dirty="0">
                <a:solidFill>
                  <a:schemeClr val="tx1"/>
                </a:solidFill>
                <a:latin typeface="Tahoma" pitchFamily="34" charset="0"/>
                <a:ea typeface="Tahoma" pitchFamily="34" charset="0"/>
                <a:cs typeface="Tahoma" pitchFamily="34" charset="0"/>
              </a:rPr>
              <a:t>by computers </a:t>
            </a:r>
            <a:r>
              <a:rPr lang="en-US" sz="2400" dirty="0" smtClean="0">
                <a:solidFill>
                  <a:schemeClr val="tx1"/>
                </a:solidFill>
                <a:latin typeface="Tahoma" pitchFamily="34" charset="0"/>
                <a:ea typeface="Tahoma" pitchFamily="34" charset="0"/>
                <a:cs typeface="Tahoma" pitchFamily="34" charset="0"/>
              </a:rPr>
              <a:t>today (1024 × 768) </a:t>
            </a:r>
          </a:p>
          <a:p>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extLst>
      <p:ext uri="{BB962C8B-B14F-4D97-AF65-F5344CB8AC3E}">
        <p14:creationId xmlns:p14="http://schemas.microsoft.com/office/powerpoint/2010/main" val="212830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Output Devices: </a:t>
            </a:r>
            <a:br>
              <a:rPr lang="en-US" dirty="0"/>
            </a:br>
            <a:r>
              <a:rPr lang="en-US" dirty="0"/>
              <a:t>Engaging Our Senses</a:t>
            </a:r>
            <a:endParaRPr lang="en-US" dirty="0" smtClean="0">
              <a:solidFill>
                <a:srgbClr val="002060"/>
              </a:solidFill>
            </a:endParaRPr>
          </a:p>
        </p:txBody>
      </p:sp>
      <p:sp>
        <p:nvSpPr>
          <p:cNvPr id="113666" name="Content Placeholder 7"/>
          <p:cNvSpPr>
            <a:spLocks noGrp="1"/>
          </p:cNvSpPr>
          <p:nvPr>
            <p:ph idx="1"/>
          </p:nvPr>
        </p:nvSpPr>
        <p:spPr>
          <a:xfrm>
            <a:off x="533400" y="1981200"/>
            <a:ext cx="8610600" cy="4343400"/>
          </a:xfrm>
        </p:spPr>
        <p:txBody>
          <a:bodyPr>
            <a:normAutofit fontScale="85000" lnSpcReduction="20000"/>
          </a:bodyPr>
          <a:lstStyle/>
          <a:p>
            <a:r>
              <a:rPr lang="en-US" sz="3900" b="1" dirty="0">
                <a:solidFill>
                  <a:schemeClr val="tx1"/>
                </a:solidFill>
                <a:latin typeface="Tahoma" pitchFamily="34" charset="0"/>
                <a:ea typeface="Tahoma" pitchFamily="34" charset="0"/>
                <a:cs typeface="Tahoma" pitchFamily="34" charset="0"/>
              </a:rPr>
              <a:t>Field-emission displays (FEDs)</a:t>
            </a:r>
          </a:p>
          <a:p>
            <a:pPr lvl="1"/>
            <a:r>
              <a:rPr lang="en-US" sz="2800" dirty="0">
                <a:solidFill>
                  <a:schemeClr val="tx1"/>
                </a:solidFill>
                <a:latin typeface="Tahoma" pitchFamily="34" charset="0"/>
                <a:ea typeface="Tahoma" pitchFamily="34" charset="0"/>
                <a:cs typeface="Tahoma" pitchFamily="34" charset="0"/>
              </a:rPr>
              <a:t>Considered more </a:t>
            </a:r>
            <a:r>
              <a:rPr lang="en-US" sz="2800" dirty="0" smtClean="0">
                <a:solidFill>
                  <a:schemeClr val="tx1"/>
                </a:solidFill>
                <a:latin typeface="Tahoma" pitchFamily="34" charset="0"/>
                <a:ea typeface="Tahoma" pitchFamily="34" charset="0"/>
                <a:cs typeface="Tahoma" pitchFamily="34" charset="0"/>
              </a:rPr>
              <a:t>rugged; </a:t>
            </a:r>
            <a:r>
              <a:rPr lang="en-US" sz="2800" dirty="0">
                <a:solidFill>
                  <a:schemeClr val="tx1"/>
                </a:solidFill>
                <a:latin typeface="Tahoma" pitchFamily="34" charset="0"/>
                <a:ea typeface="Tahoma" pitchFamily="34" charset="0"/>
                <a:cs typeface="Tahoma" pitchFamily="34" charset="0"/>
              </a:rPr>
              <a:t>better in harsh environments</a:t>
            </a:r>
          </a:p>
          <a:p>
            <a:pPr lvl="1"/>
            <a:r>
              <a:rPr lang="en-US" sz="2800" dirty="0">
                <a:solidFill>
                  <a:schemeClr val="tx1"/>
                </a:solidFill>
                <a:latin typeface="Tahoma" pitchFamily="34" charset="0"/>
                <a:ea typeface="Tahoma" pitchFamily="34" charset="0"/>
                <a:cs typeface="Tahoma" pitchFamily="34" charset="0"/>
              </a:rPr>
              <a:t>Operate similar to an LCD monitor</a:t>
            </a:r>
          </a:p>
          <a:p>
            <a:pPr lvl="1"/>
            <a:r>
              <a:rPr lang="en-US" sz="2800" dirty="0">
                <a:solidFill>
                  <a:schemeClr val="tx1"/>
                </a:solidFill>
                <a:latin typeface="Tahoma" pitchFamily="34" charset="0"/>
                <a:ea typeface="Tahoma" pitchFamily="34" charset="0"/>
                <a:cs typeface="Tahoma" pitchFamily="34" charset="0"/>
              </a:rPr>
              <a:t>Tiny stationary carbon nanotubes illuminate each on-screen </a:t>
            </a:r>
            <a:r>
              <a:rPr lang="en-US" sz="2800" dirty="0" smtClean="0">
                <a:solidFill>
                  <a:schemeClr val="tx1"/>
                </a:solidFill>
                <a:latin typeface="Tahoma" pitchFamily="34" charset="0"/>
                <a:ea typeface="Tahoma" pitchFamily="34" charset="0"/>
                <a:cs typeface="Tahoma" pitchFamily="34" charset="0"/>
              </a:rPr>
              <a:t>pixel</a:t>
            </a:r>
          </a:p>
          <a:p>
            <a:r>
              <a:rPr lang="en-US" sz="3900" b="1" dirty="0" smtClean="0">
                <a:solidFill>
                  <a:schemeClr val="tx1"/>
                </a:solidFill>
                <a:latin typeface="Tahoma" pitchFamily="34" charset="0"/>
                <a:ea typeface="Tahoma" pitchFamily="34" charset="0"/>
                <a:cs typeface="Tahoma" pitchFamily="34" charset="0"/>
              </a:rPr>
              <a:t>Televisions as monitors</a:t>
            </a:r>
          </a:p>
          <a:p>
            <a:pPr lvl="1"/>
            <a:r>
              <a:rPr lang="en-US" sz="2600" dirty="0" smtClean="0">
                <a:solidFill>
                  <a:schemeClr val="tx1"/>
                </a:solidFill>
                <a:latin typeface="Tahoma" pitchFamily="34" charset="0"/>
                <a:ea typeface="Tahoma" pitchFamily="34" charset="0"/>
                <a:cs typeface="Tahoma" pitchFamily="34" charset="0"/>
              </a:rPr>
              <a:t>High-definition (HDTVs)</a:t>
            </a:r>
          </a:p>
          <a:p>
            <a:pPr lvl="1"/>
            <a:r>
              <a:rPr lang="en-US" sz="2600" dirty="0" smtClean="0">
                <a:solidFill>
                  <a:schemeClr val="tx1"/>
                </a:solidFill>
                <a:latin typeface="Tahoma" pitchFamily="34" charset="0"/>
                <a:ea typeface="Tahoma" pitchFamily="34" charset="0"/>
                <a:cs typeface="Tahoma" pitchFamily="34" charset="0"/>
              </a:rPr>
              <a:t>Higher resolution  (usually 1920 × 1080 or better)</a:t>
            </a:r>
          </a:p>
          <a:p>
            <a:pPr lvl="1"/>
            <a:r>
              <a:rPr lang="en-US" sz="2600" dirty="0" smtClean="0">
                <a:solidFill>
                  <a:schemeClr val="tx1"/>
                </a:solidFill>
                <a:latin typeface="Tahoma" pitchFamily="34" charset="0"/>
                <a:ea typeface="Tahoma" pitchFamily="34" charset="0"/>
                <a:cs typeface="Tahoma" pitchFamily="34" charset="0"/>
              </a:rPr>
              <a:t>Require a HDTV tuner</a:t>
            </a:r>
          </a:p>
          <a:p>
            <a:pPr lvl="1"/>
            <a:r>
              <a:rPr lang="en-US" sz="2600" dirty="0" smtClean="0">
                <a:solidFill>
                  <a:schemeClr val="tx1"/>
                </a:solidFill>
                <a:latin typeface="Tahoma" pitchFamily="34" charset="0"/>
                <a:ea typeface="Tahoma" pitchFamily="34" charset="0"/>
                <a:cs typeface="Tahoma" pitchFamily="34" charset="0"/>
              </a:rPr>
              <a:t>Needs a video card with </a:t>
            </a:r>
            <a:r>
              <a:rPr lang="en-US" sz="2600" b="1" dirty="0" smtClean="0">
                <a:solidFill>
                  <a:schemeClr val="tx1"/>
                </a:solidFill>
                <a:latin typeface="Tahoma" pitchFamily="34" charset="0"/>
                <a:ea typeface="Tahoma" pitchFamily="34" charset="0"/>
                <a:cs typeface="Tahoma" pitchFamily="34" charset="0"/>
              </a:rPr>
              <a:t>digital video interface (DVI) </a:t>
            </a:r>
            <a:r>
              <a:rPr lang="en-US" sz="2600" dirty="0" smtClean="0">
                <a:solidFill>
                  <a:schemeClr val="tx1"/>
                </a:solidFill>
                <a:latin typeface="Tahoma" pitchFamily="34" charset="0"/>
                <a:ea typeface="Tahoma" pitchFamily="34" charset="0"/>
                <a:cs typeface="Tahoma" pitchFamily="34" charset="0"/>
              </a:rPr>
              <a:t>or </a:t>
            </a:r>
            <a:r>
              <a:rPr lang="en-US" sz="2600" b="1" dirty="0" smtClean="0">
                <a:solidFill>
                  <a:schemeClr val="tx1"/>
                </a:solidFill>
                <a:latin typeface="Tahoma" pitchFamily="34" charset="0"/>
                <a:ea typeface="Tahoma" pitchFamily="34" charset="0"/>
                <a:cs typeface="Tahoma" pitchFamily="34" charset="0"/>
              </a:rPr>
              <a:t>high-definition multimedia interface (HDMI)</a:t>
            </a:r>
            <a:r>
              <a:rPr lang="en-US" sz="2600" dirty="0" smtClean="0">
                <a:solidFill>
                  <a:schemeClr val="tx1"/>
                </a:solidFill>
                <a:latin typeface="Tahoma" pitchFamily="34" charset="0"/>
                <a:ea typeface="Tahoma" pitchFamily="34" charset="0"/>
                <a:cs typeface="Tahoma" pitchFamily="34" charset="0"/>
              </a:rPr>
              <a:t> port on PC</a:t>
            </a:r>
          </a:p>
          <a:p>
            <a:pPr>
              <a:spcBef>
                <a:spcPct val="0"/>
              </a:spcBef>
            </a:pPr>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Output Devices: </a:t>
            </a:r>
            <a:br>
              <a:rPr lang="en-US" dirty="0"/>
            </a:br>
            <a:r>
              <a:rPr lang="en-US" dirty="0"/>
              <a:t>Engaging Our Senses</a:t>
            </a:r>
            <a:endParaRPr lang="en-US" dirty="0" smtClean="0">
              <a:solidFill>
                <a:srgbClr val="002060"/>
              </a:solidFill>
            </a:endParaRPr>
          </a:p>
        </p:txBody>
      </p:sp>
      <p:sp>
        <p:nvSpPr>
          <p:cNvPr id="113666" name="Content Placeholder 7"/>
          <p:cNvSpPr>
            <a:spLocks noGrp="1"/>
          </p:cNvSpPr>
          <p:nvPr>
            <p:ph idx="1"/>
          </p:nvPr>
        </p:nvSpPr>
        <p:spPr>
          <a:xfrm>
            <a:off x="4267200" y="1981200"/>
            <a:ext cx="4495799" cy="4114800"/>
          </a:xfrm>
        </p:spPr>
        <p:txBody>
          <a:bodyPr>
            <a:normAutofit/>
          </a:bodyPr>
          <a:lstStyle/>
          <a:p>
            <a:r>
              <a:rPr lang="en-US" b="1" dirty="0">
                <a:solidFill>
                  <a:schemeClr val="tx1"/>
                </a:solidFill>
                <a:latin typeface="Tahoma" pitchFamily="34" charset="0"/>
                <a:ea typeface="Tahoma" pitchFamily="34" charset="0"/>
                <a:cs typeface="Tahoma" pitchFamily="34" charset="0"/>
              </a:rPr>
              <a:t>Organic light emitting diode (OLED) displays</a:t>
            </a:r>
            <a:r>
              <a:rPr lang="en-US" dirty="0">
                <a:solidFill>
                  <a:schemeClr val="tx1"/>
                </a:solidFill>
                <a:latin typeface="Tahoma" pitchFamily="34" charset="0"/>
                <a:ea typeface="Tahoma" pitchFamily="34" charset="0"/>
                <a:cs typeface="Tahoma" pitchFamily="34" charset="0"/>
              </a:rPr>
              <a:t> </a:t>
            </a:r>
          </a:p>
          <a:p>
            <a:pPr lvl="1"/>
            <a:r>
              <a:rPr lang="en-US" sz="1800" dirty="0">
                <a:solidFill>
                  <a:schemeClr val="tx1"/>
                </a:solidFill>
                <a:latin typeface="Tahoma" pitchFamily="34" charset="0"/>
                <a:ea typeface="Tahoma" pitchFamily="34" charset="0"/>
                <a:cs typeface="Tahoma" pitchFamily="34" charset="0"/>
              </a:rPr>
              <a:t>Emit light rather than modulate transmitted or reflected light</a:t>
            </a:r>
          </a:p>
          <a:p>
            <a:r>
              <a:rPr lang="en-US" b="1" dirty="0">
                <a:solidFill>
                  <a:schemeClr val="tx1"/>
                </a:solidFill>
                <a:latin typeface="Tahoma" pitchFamily="34" charset="0"/>
                <a:ea typeface="Tahoma" pitchFamily="34" charset="0"/>
                <a:cs typeface="Tahoma" pitchFamily="34" charset="0"/>
              </a:rPr>
              <a:t>Flexible OLED displays (FOLED)</a:t>
            </a:r>
          </a:p>
          <a:p>
            <a:pPr lvl="1"/>
            <a:r>
              <a:rPr lang="en-US" sz="1800" dirty="0">
                <a:solidFill>
                  <a:schemeClr val="tx1"/>
                </a:solidFill>
                <a:latin typeface="Tahoma" pitchFamily="34" charset="0"/>
                <a:ea typeface="Tahoma" pitchFamily="34" charset="0"/>
                <a:cs typeface="Tahoma" pitchFamily="34" charset="0"/>
              </a:rPr>
              <a:t>Can be paper thin and appear as posters on the wall</a:t>
            </a:r>
          </a:p>
          <a:p>
            <a:pPr lvl="1"/>
            <a:r>
              <a:rPr lang="en-US" sz="1800" dirty="0">
                <a:solidFill>
                  <a:schemeClr val="tx1"/>
                </a:solidFill>
                <a:latin typeface="Tahoma" pitchFamily="34" charset="0"/>
                <a:ea typeface="Tahoma" pitchFamily="34" charset="0"/>
                <a:cs typeface="Tahoma" pitchFamily="34" charset="0"/>
              </a:rPr>
              <a:t>Can be </a:t>
            </a:r>
            <a:r>
              <a:rPr lang="en-US" sz="1800" dirty="0" smtClean="0">
                <a:solidFill>
                  <a:schemeClr val="tx1"/>
                </a:solidFill>
                <a:latin typeface="Tahoma" pitchFamily="34" charset="0"/>
                <a:ea typeface="Tahoma" pitchFamily="34" charset="0"/>
                <a:cs typeface="Tahoma" pitchFamily="34" charset="0"/>
              </a:rPr>
              <a:t>worn </a:t>
            </a:r>
            <a:r>
              <a:rPr lang="en-US" sz="1800" dirty="0">
                <a:solidFill>
                  <a:schemeClr val="tx1"/>
                </a:solidFill>
                <a:latin typeface="Tahoma" pitchFamily="34" charset="0"/>
                <a:ea typeface="Tahoma" pitchFamily="34" charset="0"/>
                <a:cs typeface="Tahoma" pitchFamily="34" charset="0"/>
              </a:rPr>
              <a:t>on wrist and used to watch movies or surf the Web</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3707780" cy="2895600"/>
          </a:xfrm>
          <a:prstGeom prst="rect">
            <a:avLst/>
          </a:prstGeom>
        </p:spPr>
      </p:pic>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101378" name="Rectangle 3"/>
          <p:cNvSpPr>
            <a:spLocks noGrp="1" noChangeArrowheads="1"/>
          </p:cNvSpPr>
          <p:nvPr>
            <p:ph type="body" idx="1"/>
          </p:nvPr>
        </p:nvSpPr>
        <p:spPr>
          <a:xfrm>
            <a:off x="685800" y="1828800"/>
            <a:ext cx="7772400" cy="4230688"/>
          </a:xfrm>
        </p:spPr>
        <p:txBody>
          <a:bodyPr lIns="182562" tIns="46038" rIns="182562" bIns="46038">
            <a:normAutofit/>
          </a:bodyPr>
          <a:lstStyle/>
          <a:p>
            <a:pPr eaLnBrk="1" hangingPunct="1"/>
            <a:r>
              <a:rPr lang="en-US" sz="3200" dirty="0" smtClean="0">
                <a:solidFill>
                  <a:schemeClr val="tx1"/>
                </a:solidFill>
                <a:latin typeface="Tahoma" pitchFamily="34" charset="0"/>
                <a:ea typeface="Tahoma" pitchFamily="34" charset="0"/>
                <a:cs typeface="Tahoma" pitchFamily="34" charset="0"/>
              </a:rPr>
              <a:t>Explain the various types of keyboards and the purpose of the special keys on the keyboard, identify the commonly  used pointing devices, and list alternative input devices.</a:t>
            </a:r>
          </a:p>
          <a:p>
            <a:pPr eaLnBrk="1" hangingPunct="1"/>
            <a:r>
              <a:rPr lang="en-US" sz="3200" dirty="0" smtClean="0">
                <a:solidFill>
                  <a:schemeClr val="tx1"/>
                </a:solidFill>
                <a:latin typeface="Tahoma" pitchFamily="34" charset="0"/>
                <a:ea typeface="Tahoma" pitchFamily="34" charset="0"/>
                <a:cs typeface="Tahoma" pitchFamily="34" charset="0"/>
              </a:rPr>
              <a:t>List the types of monitors and the characteristics that determine a monitor’s quality.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extLst>
      <p:ext uri="{BB962C8B-B14F-4D97-AF65-F5344CB8AC3E}">
        <p14:creationId xmlns:p14="http://schemas.microsoft.com/office/powerpoint/2010/main" val="313615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44386" name="Content Placeholder 6"/>
          <p:cNvSpPr>
            <a:spLocks noGrp="1"/>
          </p:cNvSpPr>
          <p:nvPr>
            <p:ph idx="1"/>
          </p:nvPr>
        </p:nvSpPr>
        <p:spPr>
          <a:xfrm>
            <a:off x="762000" y="1981200"/>
            <a:ext cx="7772400" cy="44196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Printers</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Supply a </a:t>
            </a:r>
            <a:r>
              <a:rPr lang="en-US" sz="2400" b="1" dirty="0" smtClean="0">
                <a:solidFill>
                  <a:schemeClr val="tx1"/>
                </a:solidFill>
                <a:latin typeface="Tahoma" pitchFamily="34" charset="0"/>
                <a:ea typeface="Tahoma" pitchFamily="34" charset="0"/>
                <a:cs typeface="Tahoma" pitchFamily="34" charset="0"/>
              </a:rPr>
              <a:t>hard copy</a:t>
            </a:r>
            <a:r>
              <a:rPr lang="en-US" sz="2400" dirty="0" smtClean="0">
                <a:solidFill>
                  <a:schemeClr val="tx1"/>
                </a:solidFill>
                <a:latin typeface="Tahoma" pitchFamily="34" charset="0"/>
                <a:ea typeface="Tahoma" pitchFamily="34" charset="0"/>
                <a:cs typeface="Tahoma" pitchFamily="34" charset="0"/>
              </a:rPr>
              <a:t> of output displayed on a computer’s monitor</a:t>
            </a:r>
          </a:p>
          <a:p>
            <a:pPr lvl="1">
              <a:spcBef>
                <a:spcPct val="0"/>
              </a:spcBef>
            </a:pPr>
            <a:r>
              <a:rPr lang="en-US" sz="2400" dirty="0" smtClean="0">
                <a:solidFill>
                  <a:schemeClr val="tx1"/>
                </a:solidFill>
                <a:latin typeface="Tahoma" pitchFamily="34" charset="0"/>
                <a:ea typeface="Tahoma" pitchFamily="34" charset="0"/>
                <a:cs typeface="Tahoma" pitchFamily="34" charset="0"/>
              </a:rPr>
              <a:t>Types include:</a:t>
            </a:r>
          </a:p>
          <a:p>
            <a:pPr lvl="2">
              <a:spcBef>
                <a:spcPct val="0"/>
              </a:spcBef>
            </a:pPr>
            <a:r>
              <a:rPr lang="en-US" sz="2400" dirty="0" smtClean="0">
                <a:solidFill>
                  <a:schemeClr val="tx1"/>
                </a:solidFill>
                <a:latin typeface="Tahoma" pitchFamily="34" charset="0"/>
                <a:ea typeface="Tahoma" pitchFamily="34" charset="0"/>
                <a:cs typeface="Tahoma" pitchFamily="34" charset="0"/>
              </a:rPr>
              <a:t>Inkjet</a:t>
            </a:r>
          </a:p>
          <a:p>
            <a:pPr lvl="2">
              <a:spcBef>
                <a:spcPct val="0"/>
              </a:spcBef>
            </a:pPr>
            <a:r>
              <a:rPr lang="en-US" sz="2400" dirty="0" smtClean="0">
                <a:solidFill>
                  <a:schemeClr val="tx1"/>
                </a:solidFill>
                <a:latin typeface="Tahoma" pitchFamily="34" charset="0"/>
                <a:ea typeface="Tahoma" pitchFamily="34" charset="0"/>
                <a:cs typeface="Tahoma" pitchFamily="34" charset="0"/>
              </a:rPr>
              <a:t>Laser</a:t>
            </a:r>
          </a:p>
          <a:p>
            <a:pPr lvl="2">
              <a:spcBef>
                <a:spcPct val="0"/>
              </a:spcBef>
            </a:pPr>
            <a:r>
              <a:rPr lang="en-US" sz="2400" dirty="0" smtClean="0">
                <a:solidFill>
                  <a:schemeClr val="tx1"/>
                </a:solidFill>
                <a:latin typeface="Tahoma" pitchFamily="34" charset="0"/>
                <a:ea typeface="Tahoma" pitchFamily="34" charset="0"/>
                <a:cs typeface="Tahoma" pitchFamily="34" charset="0"/>
              </a:rPr>
              <a:t>Dot-matrix</a:t>
            </a:r>
          </a:p>
          <a:p>
            <a:pPr lvl="2">
              <a:spcBef>
                <a:spcPct val="0"/>
              </a:spcBef>
            </a:pPr>
            <a:r>
              <a:rPr lang="en-US" sz="2400" dirty="0" smtClean="0">
                <a:solidFill>
                  <a:schemeClr val="tx1"/>
                </a:solidFill>
                <a:latin typeface="Tahoma" pitchFamily="34" charset="0"/>
                <a:ea typeface="Tahoma" pitchFamily="34" charset="0"/>
                <a:cs typeface="Tahoma" pitchFamily="34" charset="0"/>
              </a:rPr>
              <a:t>Thermal-transfer (sometimes called dye sublimation printers)</a:t>
            </a:r>
          </a:p>
          <a:p>
            <a:pPr lvl="2">
              <a:spcBef>
                <a:spcPct val="0"/>
              </a:spcBef>
            </a:pPr>
            <a:r>
              <a:rPr lang="en-US" sz="2400" dirty="0" smtClean="0">
                <a:solidFill>
                  <a:schemeClr val="tx1"/>
                </a:solidFill>
                <a:latin typeface="Tahoma" pitchFamily="34" charset="0"/>
                <a:ea typeface="Tahoma" pitchFamily="34" charset="0"/>
                <a:cs typeface="Tahoma" pitchFamily="34" charset="0"/>
              </a:rPr>
              <a:t>Photo</a:t>
            </a:r>
          </a:p>
          <a:p>
            <a:pPr lvl="2">
              <a:spcBef>
                <a:spcPct val="0"/>
              </a:spcBef>
            </a:pPr>
            <a:r>
              <a:rPr lang="en-US" sz="2400" dirty="0" smtClean="0">
                <a:solidFill>
                  <a:schemeClr val="tx1"/>
                </a:solidFill>
                <a:latin typeface="Tahoma" pitchFamily="34" charset="0"/>
                <a:ea typeface="Tahoma" pitchFamily="34" charset="0"/>
                <a:cs typeface="Tahoma" pitchFamily="34" charset="0"/>
              </a:rPr>
              <a:t>Plotters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Tree>
    <p:extLst>
      <p:ext uri="{BB962C8B-B14F-4D97-AF65-F5344CB8AC3E}">
        <p14:creationId xmlns:p14="http://schemas.microsoft.com/office/powerpoint/2010/main" val="395019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46434" name="Content Placeholder 6"/>
          <p:cNvSpPr>
            <a:spLocks noGrp="1"/>
          </p:cNvSpPr>
          <p:nvPr>
            <p:ph idx="1"/>
          </p:nvPr>
        </p:nvSpPr>
        <p:spPr>
          <a:xfrm>
            <a:off x="722313" y="1981200"/>
            <a:ext cx="8040687" cy="4230688"/>
          </a:xfrm>
        </p:spPr>
        <p:txBody>
          <a:bodyPr>
            <a:normAutofit/>
          </a:bodyPr>
          <a:lstStyle/>
          <a:p>
            <a:pPr>
              <a:spcBef>
                <a:spcPct val="0"/>
              </a:spcBef>
            </a:pPr>
            <a:r>
              <a:rPr lang="en-US" b="1" dirty="0" smtClean="0">
                <a:solidFill>
                  <a:schemeClr val="tx1"/>
                </a:solidFill>
                <a:latin typeface="Tahoma" pitchFamily="34" charset="0"/>
                <a:ea typeface="Tahoma" pitchFamily="34" charset="0"/>
                <a:cs typeface="Tahoma" pitchFamily="34" charset="0"/>
              </a:rPr>
              <a:t>Printers (</a:t>
            </a:r>
            <a:r>
              <a:rPr lang="en-US" b="1" dirty="0" err="1" smtClean="0">
                <a:solidFill>
                  <a:schemeClr val="tx1"/>
                </a:solidFill>
                <a:latin typeface="Tahoma" pitchFamily="34" charset="0"/>
                <a:ea typeface="Tahoma" pitchFamily="34" charset="0"/>
                <a:cs typeface="Tahoma" pitchFamily="34" charset="0"/>
              </a:rPr>
              <a:t>con’t</a:t>
            </a:r>
            <a:r>
              <a:rPr lang="en-US"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a:solidFill>
                  <a:schemeClr val="tx1"/>
                </a:solidFill>
                <a:latin typeface="Tahoma" pitchFamily="34" charset="0"/>
                <a:ea typeface="Tahoma" pitchFamily="34" charset="0"/>
                <a:cs typeface="Tahoma" pitchFamily="34" charset="0"/>
              </a:rPr>
              <a:t>Inkjet </a:t>
            </a:r>
            <a:r>
              <a:rPr lang="en-US" sz="2400" dirty="0" smtClean="0">
                <a:solidFill>
                  <a:schemeClr val="tx1"/>
                </a:solidFill>
                <a:latin typeface="Tahoma" pitchFamily="34" charset="0"/>
                <a:ea typeface="Tahoma" pitchFamily="34" charset="0"/>
                <a:cs typeface="Tahoma" pitchFamily="34" charset="0"/>
              </a:rPr>
              <a:t>(nonimpact)—popular with home users</a:t>
            </a:r>
          </a:p>
          <a:p>
            <a:pPr lvl="2">
              <a:spcBef>
                <a:spcPct val="0"/>
              </a:spcBef>
            </a:pPr>
            <a:r>
              <a:rPr lang="en-US" sz="2400" dirty="0" smtClean="0">
                <a:solidFill>
                  <a:schemeClr val="tx1"/>
                </a:solidFill>
                <a:latin typeface="Tahoma" pitchFamily="34" charset="0"/>
                <a:ea typeface="Tahoma" pitchFamily="34" charset="0"/>
                <a:cs typeface="Tahoma" pitchFamily="34" charset="0"/>
              </a:rPr>
              <a:t>Provide excellent images—made up of small dots</a:t>
            </a:r>
            <a:endParaRPr lang="en-US" sz="2400" dirty="0">
              <a:solidFill>
                <a:schemeClr val="tx1"/>
              </a:solidFill>
              <a:latin typeface="Tahoma" pitchFamily="34" charset="0"/>
              <a:ea typeface="Tahoma" pitchFamily="34" charset="0"/>
              <a:cs typeface="Tahoma" pitchFamily="34" charset="0"/>
            </a:endParaRPr>
          </a:p>
          <a:p>
            <a:pPr lvl="2">
              <a:spcBef>
                <a:spcPct val="0"/>
              </a:spcBef>
            </a:pPr>
            <a:r>
              <a:rPr lang="en-US" sz="2400" dirty="0" smtClean="0">
                <a:solidFill>
                  <a:schemeClr val="tx1"/>
                </a:solidFill>
                <a:latin typeface="Tahoma" pitchFamily="34" charset="0"/>
                <a:ea typeface="Tahoma" pitchFamily="34" charset="0"/>
                <a:cs typeface="Tahoma" pitchFamily="34" charset="0"/>
              </a:rPr>
              <a:t>Advantages:</a:t>
            </a:r>
          </a:p>
          <a:p>
            <a:pPr lvl="3">
              <a:spcBef>
                <a:spcPct val="0"/>
              </a:spcBef>
            </a:pPr>
            <a:r>
              <a:rPr lang="en-US" sz="2000" dirty="0" smtClean="0">
                <a:solidFill>
                  <a:schemeClr val="tx1"/>
                </a:solidFill>
                <a:latin typeface="Tahoma" pitchFamily="34" charset="0"/>
                <a:ea typeface="Tahoma" pitchFamily="34" charset="0"/>
                <a:cs typeface="Tahoma" pitchFamily="34" charset="0"/>
              </a:rPr>
              <a:t>Inexpensive</a:t>
            </a:r>
          </a:p>
          <a:p>
            <a:pPr lvl="3">
              <a:spcBef>
                <a:spcPct val="0"/>
              </a:spcBef>
            </a:pPr>
            <a:r>
              <a:rPr lang="en-US" sz="2000" dirty="0" smtClean="0">
                <a:solidFill>
                  <a:schemeClr val="tx1"/>
                </a:solidFill>
                <a:latin typeface="Tahoma" pitchFamily="34" charset="0"/>
                <a:ea typeface="Tahoma" pitchFamily="34" charset="0"/>
                <a:cs typeface="Tahoma" pitchFamily="34" charset="0"/>
              </a:rPr>
              <a:t>Generate professional color output</a:t>
            </a:r>
          </a:p>
          <a:p>
            <a:pPr marL="1200150" lvl="3" indent="-342900">
              <a:spcBef>
                <a:spcPct val="0"/>
              </a:spcBef>
              <a:buSzPct val="60000"/>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Disadvantages:</a:t>
            </a:r>
            <a:endParaRPr lang="en-US" sz="2400" b="1" dirty="0" smtClean="0">
              <a:solidFill>
                <a:schemeClr val="tx1"/>
              </a:solidFill>
              <a:latin typeface="Tahoma" pitchFamily="34" charset="0"/>
              <a:ea typeface="Tahoma" pitchFamily="34" charset="0"/>
              <a:cs typeface="Tahoma" pitchFamily="34" charset="0"/>
            </a:endParaRPr>
          </a:p>
          <a:p>
            <a:pPr lvl="3">
              <a:spcBef>
                <a:spcPct val="0"/>
              </a:spcBef>
            </a:pPr>
            <a:r>
              <a:rPr lang="en-US" sz="2000" dirty="0" smtClean="0">
                <a:solidFill>
                  <a:schemeClr val="tx1"/>
                </a:solidFill>
                <a:latin typeface="Tahoma" pitchFamily="34" charset="0"/>
                <a:ea typeface="Tahoma" pitchFamily="34" charset="0"/>
                <a:cs typeface="Tahoma" pitchFamily="34" charset="0"/>
              </a:rPr>
              <a:t>Relatively slow</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308463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48482" name="Content Placeholder 6"/>
          <p:cNvSpPr>
            <a:spLocks noGrp="1"/>
          </p:cNvSpPr>
          <p:nvPr>
            <p:ph idx="1"/>
          </p:nvPr>
        </p:nvSpPr>
        <p:spPr>
          <a:xfrm>
            <a:off x="722313" y="1981200"/>
            <a:ext cx="7812087" cy="4230688"/>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Printers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Laser</a:t>
            </a:r>
            <a:r>
              <a:rPr lang="en-US" sz="2400" dirty="0" smtClean="0">
                <a:solidFill>
                  <a:schemeClr val="tx1"/>
                </a:solidFill>
                <a:latin typeface="Tahoma" pitchFamily="34" charset="0"/>
                <a:ea typeface="Tahoma" pitchFamily="34" charset="0"/>
                <a:cs typeface="Tahoma" pitchFamily="34" charset="0"/>
              </a:rPr>
              <a:t> (nonimpact) </a:t>
            </a:r>
          </a:p>
          <a:p>
            <a:pPr lvl="2">
              <a:spcBef>
                <a:spcPct val="0"/>
              </a:spcBef>
            </a:pPr>
            <a:r>
              <a:rPr lang="en-US" sz="2400" dirty="0">
                <a:solidFill>
                  <a:schemeClr val="tx1"/>
                </a:solidFill>
                <a:latin typeface="Tahoma" pitchFamily="34" charset="0"/>
                <a:ea typeface="Tahoma" pitchFamily="34" charset="0"/>
                <a:cs typeface="Tahoma" pitchFamily="34" charset="0"/>
              </a:rPr>
              <a:t>U</a:t>
            </a:r>
            <a:r>
              <a:rPr lang="en-US" sz="2400" dirty="0" smtClean="0">
                <a:solidFill>
                  <a:schemeClr val="tx1"/>
                </a:solidFill>
                <a:latin typeface="Tahoma" pitchFamily="34" charset="0"/>
                <a:ea typeface="Tahoma" pitchFamily="34" charset="0"/>
                <a:cs typeface="Tahoma" pitchFamily="34" charset="0"/>
              </a:rPr>
              <a:t>se electrostatic reproductive technology to produce high-quality output</a:t>
            </a:r>
          </a:p>
          <a:p>
            <a:pPr lvl="2">
              <a:spcBef>
                <a:spcPct val="0"/>
              </a:spcBef>
            </a:pPr>
            <a:r>
              <a:rPr lang="en-US" sz="2400" dirty="0" smtClean="0">
                <a:solidFill>
                  <a:schemeClr val="tx1"/>
                </a:solidFill>
                <a:latin typeface="Tahoma" pitchFamily="34" charset="0"/>
                <a:ea typeface="Tahoma" pitchFamily="34" charset="0"/>
                <a:cs typeface="Tahoma" pitchFamily="34" charset="0"/>
              </a:rPr>
              <a:t>Advantages:</a:t>
            </a:r>
          </a:p>
          <a:p>
            <a:pPr lvl="3">
              <a:spcBef>
                <a:spcPct val="0"/>
              </a:spcBef>
            </a:pPr>
            <a:r>
              <a:rPr lang="en-US" sz="2000" dirty="0" smtClean="0">
                <a:solidFill>
                  <a:schemeClr val="tx1"/>
                </a:solidFill>
                <a:latin typeface="Tahoma" pitchFamily="34" charset="0"/>
                <a:ea typeface="Tahoma" pitchFamily="34" charset="0"/>
                <a:cs typeface="Tahoma" pitchFamily="34" charset="0"/>
              </a:rPr>
              <a:t>High-resolution </a:t>
            </a:r>
          </a:p>
          <a:p>
            <a:pPr lvl="3">
              <a:spcBef>
                <a:spcPct val="0"/>
              </a:spcBef>
            </a:pPr>
            <a:r>
              <a:rPr lang="en-US" sz="2000" dirty="0" smtClean="0">
                <a:solidFill>
                  <a:schemeClr val="tx1"/>
                </a:solidFill>
                <a:latin typeface="Tahoma" pitchFamily="34" charset="0"/>
                <a:ea typeface="Tahoma" pitchFamily="34" charset="0"/>
                <a:cs typeface="Tahoma" pitchFamily="34" charset="0"/>
              </a:rPr>
              <a:t>Print faster than inkjet printers</a:t>
            </a:r>
          </a:p>
          <a:p>
            <a:pPr lvl="3">
              <a:spcBef>
                <a:spcPct val="0"/>
              </a:spcBef>
            </a:pPr>
            <a:r>
              <a:rPr lang="en-US" sz="2000" dirty="0" smtClean="0">
                <a:solidFill>
                  <a:schemeClr val="tx1"/>
                </a:solidFill>
                <a:latin typeface="Tahoma" pitchFamily="34" charset="0"/>
                <a:ea typeface="Tahoma" pitchFamily="34" charset="0"/>
                <a:cs typeface="Tahoma" pitchFamily="34" charset="0"/>
              </a:rPr>
              <a:t>Black-and-white printing costs less per page than inkjet printing</a:t>
            </a:r>
          </a:p>
          <a:p>
            <a:pPr lvl="2">
              <a:spcBef>
                <a:spcPct val="0"/>
              </a:spcBef>
            </a:pPr>
            <a:r>
              <a:rPr lang="en-US" sz="2400" dirty="0" smtClean="0">
                <a:solidFill>
                  <a:schemeClr val="tx1"/>
                </a:solidFill>
                <a:latin typeface="Tahoma" pitchFamily="34" charset="0"/>
                <a:ea typeface="Tahoma" pitchFamily="34" charset="0"/>
                <a:cs typeface="Tahoma" pitchFamily="34" charset="0"/>
              </a:rPr>
              <a:t>Disadvantages</a:t>
            </a:r>
          </a:p>
          <a:p>
            <a:pPr lvl="3">
              <a:spcBef>
                <a:spcPct val="0"/>
              </a:spcBef>
            </a:pPr>
            <a:r>
              <a:rPr lang="en-US" sz="2000" dirty="0" smtClean="0">
                <a:solidFill>
                  <a:schemeClr val="tx1"/>
                </a:solidFill>
                <a:latin typeface="Tahoma" pitchFamily="34" charset="0"/>
                <a:ea typeface="Tahoma" pitchFamily="34" charset="0"/>
                <a:cs typeface="Tahoma" pitchFamily="34" charset="0"/>
              </a:rPr>
              <a:t>Color laser printers more expensive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Tree>
    <p:extLst>
      <p:ext uri="{BB962C8B-B14F-4D97-AF65-F5344CB8AC3E}">
        <p14:creationId xmlns:p14="http://schemas.microsoft.com/office/powerpoint/2010/main" val="38630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50530" name="Content Placeholder 6"/>
          <p:cNvSpPr>
            <a:spLocks noGrp="1"/>
          </p:cNvSpPr>
          <p:nvPr>
            <p:ph idx="1"/>
          </p:nvPr>
        </p:nvSpPr>
        <p:spPr>
          <a:xfrm>
            <a:off x="722313" y="1981200"/>
            <a:ext cx="8421687" cy="4230688"/>
          </a:xfrm>
        </p:spPr>
        <p:txBody>
          <a:bodyPr>
            <a:normAutofit/>
          </a:bodyPr>
          <a:lstStyle/>
          <a:p>
            <a:pPr>
              <a:spcBef>
                <a:spcPct val="0"/>
              </a:spcBef>
            </a:pPr>
            <a:r>
              <a:rPr lang="en-US" sz="3600" b="1" dirty="0" smtClean="0">
                <a:solidFill>
                  <a:schemeClr val="tx1"/>
                </a:solidFill>
              </a:rPr>
              <a:t>Printers (</a:t>
            </a:r>
            <a:r>
              <a:rPr lang="en-US" sz="3600" b="1" dirty="0" err="1" smtClean="0">
                <a:solidFill>
                  <a:schemeClr val="tx1"/>
                </a:solidFill>
              </a:rPr>
              <a:t>con’t</a:t>
            </a:r>
            <a:r>
              <a:rPr lang="en-US" sz="3600" b="1" dirty="0" smtClean="0">
                <a:solidFill>
                  <a:schemeClr val="tx1"/>
                </a:solidFill>
              </a:rPr>
              <a:t>.)</a:t>
            </a:r>
            <a:r>
              <a:rPr lang="en-US" b="1" dirty="0" smtClean="0">
                <a:solidFill>
                  <a:schemeClr val="tx1"/>
                </a:solidFill>
              </a:rPr>
              <a:t> </a:t>
            </a:r>
          </a:p>
          <a:p>
            <a:pPr lvl="1">
              <a:spcBef>
                <a:spcPct val="0"/>
              </a:spcBef>
            </a:pPr>
            <a:r>
              <a:rPr lang="en-US" sz="2400" b="1" dirty="0" smtClean="0">
                <a:solidFill>
                  <a:schemeClr val="tx1"/>
                </a:solidFill>
              </a:rPr>
              <a:t>Dot-matrix</a:t>
            </a:r>
            <a:r>
              <a:rPr lang="en-US" sz="2400" dirty="0" smtClean="0">
                <a:solidFill>
                  <a:schemeClr val="tx1"/>
                </a:solidFill>
              </a:rPr>
              <a:t> (impact) </a:t>
            </a:r>
          </a:p>
          <a:p>
            <a:pPr lvl="2">
              <a:spcBef>
                <a:spcPct val="0"/>
              </a:spcBef>
            </a:pPr>
            <a:r>
              <a:rPr lang="en-US" sz="2400" dirty="0" smtClean="0">
                <a:solidFill>
                  <a:schemeClr val="tx1"/>
                </a:solidFill>
              </a:rPr>
              <a:t>Older, less popular </a:t>
            </a:r>
          </a:p>
          <a:p>
            <a:pPr lvl="2">
              <a:spcBef>
                <a:spcPct val="0"/>
              </a:spcBef>
            </a:pPr>
            <a:r>
              <a:rPr lang="en-US" sz="2400" dirty="0" smtClean="0">
                <a:solidFill>
                  <a:schemeClr val="tx1"/>
                </a:solidFill>
              </a:rPr>
              <a:t>Used mostly for printing multipart forms and backup copies</a:t>
            </a:r>
          </a:p>
          <a:p>
            <a:pPr lvl="2">
              <a:spcBef>
                <a:spcPct val="0"/>
              </a:spcBef>
            </a:pPr>
            <a:r>
              <a:rPr lang="en-US" sz="2400" dirty="0" smtClean="0">
                <a:solidFill>
                  <a:schemeClr val="tx1"/>
                </a:solidFill>
              </a:rPr>
              <a:t>Advantages </a:t>
            </a:r>
          </a:p>
          <a:p>
            <a:pPr lvl="3">
              <a:spcBef>
                <a:spcPct val="0"/>
              </a:spcBef>
            </a:pPr>
            <a:r>
              <a:rPr lang="en-US" sz="2000" dirty="0" smtClean="0">
                <a:solidFill>
                  <a:schemeClr val="tx1"/>
                </a:solidFill>
              </a:rPr>
              <a:t>Able to print 3,000 lines per minute</a:t>
            </a:r>
          </a:p>
          <a:p>
            <a:pPr lvl="2">
              <a:spcBef>
                <a:spcPct val="0"/>
              </a:spcBef>
            </a:pPr>
            <a:r>
              <a:rPr lang="en-US" sz="2400" dirty="0" smtClean="0">
                <a:solidFill>
                  <a:schemeClr val="tx1"/>
                </a:solidFill>
              </a:rPr>
              <a:t>Disadvantages</a:t>
            </a:r>
            <a:endParaRPr lang="en-US" sz="2400" b="1" dirty="0" smtClean="0">
              <a:solidFill>
                <a:schemeClr val="tx1"/>
              </a:solidFill>
            </a:endParaRPr>
          </a:p>
          <a:p>
            <a:pPr lvl="3">
              <a:spcBef>
                <a:spcPct val="0"/>
              </a:spcBef>
            </a:pPr>
            <a:r>
              <a:rPr lang="en-US" sz="2000" dirty="0" smtClean="0">
                <a:solidFill>
                  <a:schemeClr val="tx1"/>
                </a:solidFill>
              </a:rPr>
              <a:t>Poor print quality</a:t>
            </a:r>
          </a:p>
          <a:p>
            <a:pPr lvl="3">
              <a:spcBef>
                <a:spcPct val="0"/>
              </a:spcBef>
            </a:pPr>
            <a:r>
              <a:rPr lang="en-US" sz="2000" dirty="0" smtClean="0">
                <a:solidFill>
                  <a:schemeClr val="tx1"/>
                </a:solidFill>
              </a:rPr>
              <a:t>Noisy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Tree>
    <p:extLst>
      <p:ext uri="{BB962C8B-B14F-4D97-AF65-F5344CB8AC3E}">
        <p14:creationId xmlns:p14="http://schemas.microsoft.com/office/powerpoint/2010/main" val="185857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52578" name="Content Placeholder 6"/>
          <p:cNvSpPr>
            <a:spLocks noGrp="1"/>
          </p:cNvSpPr>
          <p:nvPr>
            <p:ph idx="1"/>
          </p:nvPr>
        </p:nvSpPr>
        <p:spPr>
          <a:xfrm>
            <a:off x="722313" y="1981200"/>
            <a:ext cx="8421687" cy="44196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Printers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a:solidFill>
                  <a:schemeClr val="tx1"/>
                </a:solidFill>
                <a:latin typeface="Tahoma" pitchFamily="34" charset="0"/>
                <a:ea typeface="Tahoma" pitchFamily="34" charset="0"/>
                <a:cs typeface="Tahoma" pitchFamily="34" charset="0"/>
              </a:rPr>
              <a:t>Thermal-transfer </a:t>
            </a:r>
            <a:r>
              <a:rPr lang="en-US" sz="2400" dirty="0" smtClean="0">
                <a:solidFill>
                  <a:schemeClr val="tx1"/>
                </a:solidFill>
                <a:latin typeface="Tahoma" pitchFamily="34" charset="0"/>
                <a:ea typeface="Tahoma" pitchFamily="34" charset="0"/>
                <a:cs typeface="Tahoma" pitchFamily="34" charset="0"/>
              </a:rPr>
              <a:t>(</a:t>
            </a:r>
            <a:r>
              <a:rPr lang="en-US" sz="2400" b="1" dirty="0" smtClean="0">
                <a:solidFill>
                  <a:schemeClr val="tx1"/>
                </a:solidFill>
                <a:latin typeface="Tahoma" pitchFamily="34" charset="0"/>
                <a:ea typeface="Tahoma" pitchFamily="34" charset="0"/>
                <a:cs typeface="Tahoma" pitchFamily="34" charset="0"/>
              </a:rPr>
              <a:t>dye sublimation printers)</a:t>
            </a:r>
            <a:endParaRPr lang="en-US" sz="2400" dirty="0" smtClean="0">
              <a:solidFill>
                <a:schemeClr val="tx1"/>
              </a:solidFill>
              <a:latin typeface="Tahoma" pitchFamily="34" charset="0"/>
              <a:ea typeface="Tahoma" pitchFamily="34" charset="0"/>
              <a:cs typeface="Tahoma" pitchFamily="34" charset="0"/>
            </a:endParaRPr>
          </a:p>
          <a:p>
            <a:pPr lvl="2">
              <a:spcBef>
                <a:spcPct val="0"/>
              </a:spcBef>
            </a:pPr>
            <a:r>
              <a:rPr lang="en-US" sz="2400" dirty="0" smtClean="0">
                <a:solidFill>
                  <a:schemeClr val="tx1"/>
                </a:solidFill>
                <a:latin typeface="Tahoma" pitchFamily="34" charset="0"/>
                <a:ea typeface="Tahoma" pitchFamily="34" charset="0"/>
                <a:cs typeface="Tahoma" pitchFamily="34" charset="0"/>
              </a:rPr>
              <a:t>Thermal-wax or direct thermal</a:t>
            </a:r>
          </a:p>
          <a:p>
            <a:pPr lvl="2">
              <a:spcBef>
                <a:spcPct val="0"/>
              </a:spcBef>
            </a:pPr>
            <a:r>
              <a:rPr lang="en-US" sz="2400" dirty="0" smtClean="0">
                <a:solidFill>
                  <a:schemeClr val="tx1"/>
                </a:solidFill>
                <a:latin typeface="Tahoma" pitchFamily="34" charset="0"/>
                <a:ea typeface="Tahoma" pitchFamily="34" charset="0"/>
                <a:cs typeface="Tahoma" pitchFamily="34" charset="0"/>
              </a:rPr>
              <a:t>Use heat process</a:t>
            </a:r>
          </a:p>
          <a:p>
            <a:pPr lvl="2">
              <a:spcBef>
                <a:spcPct val="0"/>
              </a:spcBef>
            </a:pPr>
            <a:r>
              <a:rPr lang="en-US" sz="2400" dirty="0" smtClean="0">
                <a:solidFill>
                  <a:schemeClr val="tx1"/>
                </a:solidFill>
                <a:latin typeface="Tahoma" pitchFamily="34" charset="0"/>
                <a:ea typeface="Tahoma" pitchFamily="34" charset="0"/>
                <a:cs typeface="Tahoma" pitchFamily="34" charset="0"/>
              </a:rPr>
              <a:t>Advantages</a:t>
            </a:r>
            <a:endParaRPr lang="en-US" sz="2400" b="1" dirty="0" smtClean="0">
              <a:solidFill>
                <a:schemeClr val="tx1"/>
              </a:solidFill>
              <a:latin typeface="Tahoma" pitchFamily="34" charset="0"/>
              <a:ea typeface="Tahoma" pitchFamily="34" charset="0"/>
              <a:cs typeface="Tahoma" pitchFamily="34" charset="0"/>
            </a:endParaRPr>
          </a:p>
          <a:p>
            <a:pPr lvl="3">
              <a:spcBef>
                <a:spcPct val="0"/>
              </a:spcBef>
            </a:pPr>
            <a:r>
              <a:rPr lang="en-US" sz="2000" dirty="0" smtClean="0">
                <a:solidFill>
                  <a:schemeClr val="tx1"/>
                </a:solidFill>
                <a:latin typeface="Tahoma" pitchFamily="34" charset="0"/>
                <a:ea typeface="Tahoma" pitchFamily="34" charset="0"/>
                <a:cs typeface="Tahoma" pitchFamily="34" charset="0"/>
              </a:rPr>
              <a:t>High-quality images from the high-quality thermal-wax printers</a:t>
            </a:r>
          </a:p>
          <a:p>
            <a:pPr lvl="3">
              <a:spcBef>
                <a:spcPct val="0"/>
              </a:spcBef>
            </a:pPr>
            <a:r>
              <a:rPr lang="en-US" sz="2000" dirty="0" smtClean="0">
                <a:solidFill>
                  <a:schemeClr val="tx1"/>
                </a:solidFill>
                <a:latin typeface="Tahoma" pitchFamily="34" charset="0"/>
                <a:ea typeface="Tahoma" pitchFamily="34" charset="0"/>
                <a:cs typeface="Tahoma" pitchFamily="34" charset="0"/>
              </a:rPr>
              <a:t>Popular for mobile printing</a:t>
            </a:r>
          </a:p>
          <a:p>
            <a:pPr lvl="2">
              <a:spcBef>
                <a:spcPct val="0"/>
              </a:spcBef>
            </a:pPr>
            <a:r>
              <a:rPr lang="en-US" sz="2400" dirty="0" smtClean="0">
                <a:solidFill>
                  <a:schemeClr val="tx1"/>
                </a:solidFill>
                <a:latin typeface="Tahoma" pitchFamily="34" charset="0"/>
                <a:ea typeface="Tahoma" pitchFamily="34" charset="0"/>
                <a:cs typeface="Tahoma" pitchFamily="34" charset="0"/>
              </a:rPr>
              <a:t>Disadvantages</a:t>
            </a:r>
            <a:endParaRPr lang="en-US" sz="2400" b="1" dirty="0" smtClean="0">
              <a:solidFill>
                <a:schemeClr val="tx1"/>
              </a:solidFill>
              <a:latin typeface="Tahoma" pitchFamily="34" charset="0"/>
              <a:ea typeface="Tahoma" pitchFamily="34" charset="0"/>
              <a:cs typeface="Tahoma" pitchFamily="34" charset="0"/>
            </a:endParaRPr>
          </a:p>
          <a:p>
            <a:pPr lvl="3">
              <a:spcBef>
                <a:spcPct val="0"/>
              </a:spcBef>
            </a:pPr>
            <a:r>
              <a:rPr lang="en-US" sz="2000" dirty="0" smtClean="0">
                <a:solidFill>
                  <a:schemeClr val="tx1"/>
                </a:solidFill>
                <a:latin typeface="Tahoma" pitchFamily="34" charset="0"/>
                <a:ea typeface="Tahoma" pitchFamily="34" charset="0"/>
                <a:cs typeface="Tahoma" pitchFamily="34" charset="0"/>
              </a:rPr>
              <a:t>High-quality thermal printers expensive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extLst>
      <p:ext uri="{BB962C8B-B14F-4D97-AF65-F5344CB8AC3E}">
        <p14:creationId xmlns:p14="http://schemas.microsoft.com/office/powerpoint/2010/main" val="372367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54626" name="Content Placeholder 6"/>
          <p:cNvSpPr>
            <a:spLocks noGrp="1"/>
          </p:cNvSpPr>
          <p:nvPr>
            <p:ph idx="1"/>
          </p:nvPr>
        </p:nvSpPr>
        <p:spPr>
          <a:xfrm>
            <a:off x="1" y="1676400"/>
            <a:ext cx="5334000" cy="4535488"/>
          </a:xfrm>
        </p:spPr>
        <p:txBody>
          <a:bodyPr>
            <a:no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Printers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Photo</a:t>
            </a:r>
          </a:p>
          <a:p>
            <a:pPr lvl="2">
              <a:spcBef>
                <a:spcPct val="0"/>
              </a:spcBef>
            </a:pPr>
            <a:r>
              <a:rPr lang="en-US" sz="2400" dirty="0" smtClean="0">
                <a:solidFill>
                  <a:schemeClr val="tx1"/>
                </a:solidFill>
                <a:latin typeface="Tahoma" pitchFamily="34" charset="0"/>
                <a:ea typeface="Tahoma" pitchFamily="34" charset="0"/>
                <a:cs typeface="Tahoma" pitchFamily="34" charset="0"/>
              </a:rPr>
              <a:t>Uses special ink and paper</a:t>
            </a:r>
          </a:p>
          <a:p>
            <a:pPr lvl="2">
              <a:spcBef>
                <a:spcPct val="0"/>
              </a:spcBef>
            </a:pPr>
            <a:r>
              <a:rPr lang="en-US" sz="2400" dirty="0" smtClean="0">
                <a:solidFill>
                  <a:schemeClr val="tx1"/>
                </a:solidFill>
                <a:latin typeface="Tahoma" pitchFamily="34" charset="0"/>
                <a:ea typeface="Tahoma" pitchFamily="34" charset="0"/>
                <a:cs typeface="Tahoma" pitchFamily="34" charset="0"/>
              </a:rPr>
              <a:t>Often are inkjet printers</a:t>
            </a:r>
          </a:p>
          <a:p>
            <a:pPr lvl="2">
              <a:spcBef>
                <a:spcPct val="0"/>
              </a:spcBef>
            </a:pPr>
            <a:r>
              <a:rPr lang="en-US" sz="2400" dirty="0" smtClean="0">
                <a:solidFill>
                  <a:schemeClr val="tx1"/>
                </a:solidFill>
                <a:latin typeface="Tahoma" pitchFamily="34" charset="0"/>
                <a:ea typeface="Tahoma" pitchFamily="34" charset="0"/>
                <a:cs typeface="Tahoma" pitchFamily="34" charset="0"/>
              </a:rPr>
              <a:t>Prints directly from a digital camera or memory card</a:t>
            </a:r>
          </a:p>
          <a:p>
            <a:pPr lvl="1">
              <a:spcBef>
                <a:spcPct val="0"/>
              </a:spcBef>
            </a:pPr>
            <a:r>
              <a:rPr lang="en-US" sz="2400" b="1" dirty="0" smtClean="0">
                <a:solidFill>
                  <a:schemeClr val="tx1"/>
                </a:solidFill>
                <a:latin typeface="Tahoma" pitchFamily="34" charset="0"/>
                <a:ea typeface="Tahoma" pitchFamily="34" charset="0"/>
                <a:cs typeface="Tahoma" pitchFamily="34" charset="0"/>
              </a:rPr>
              <a:t>Plotters </a:t>
            </a:r>
          </a:p>
          <a:p>
            <a:pPr lvl="2">
              <a:spcBef>
                <a:spcPct val="0"/>
              </a:spcBef>
            </a:pPr>
            <a:r>
              <a:rPr lang="en-US" sz="2400" dirty="0" smtClean="0">
                <a:solidFill>
                  <a:schemeClr val="tx1"/>
                </a:solidFill>
                <a:latin typeface="Tahoma" pitchFamily="34" charset="0"/>
                <a:ea typeface="Tahoma" pitchFamily="34" charset="0"/>
                <a:cs typeface="Tahoma" pitchFamily="34" charset="0"/>
              </a:rPr>
              <a:t>Produce images through moving ink pens</a:t>
            </a:r>
          </a:p>
          <a:p>
            <a:pPr lvl="2">
              <a:spcBef>
                <a:spcPct val="0"/>
              </a:spcBef>
            </a:pPr>
            <a:r>
              <a:rPr lang="en-US" sz="2400" dirty="0" smtClean="0">
                <a:solidFill>
                  <a:schemeClr val="tx1"/>
                </a:solidFill>
                <a:latin typeface="Tahoma" pitchFamily="34" charset="0"/>
                <a:ea typeface="Tahoma" pitchFamily="34" charset="0"/>
                <a:cs typeface="Tahoma" pitchFamily="34" charset="0"/>
              </a:rPr>
              <a:t>Used for making oversized prints (i.e., maps, charts, blueprints)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811" y="1981200"/>
            <a:ext cx="3598793" cy="3886200"/>
          </a:xfrm>
          <a:prstGeom prst="rect">
            <a:avLst/>
          </a:prstGeom>
        </p:spPr>
      </p:pic>
    </p:spTree>
    <p:extLst>
      <p:ext uri="{BB962C8B-B14F-4D97-AF65-F5344CB8AC3E}">
        <p14:creationId xmlns:p14="http://schemas.microsoft.com/office/powerpoint/2010/main" val="156399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9144000" cy="1600200"/>
          </a:xfrm>
        </p:spPr>
        <p:txBody>
          <a:bodyPr/>
          <a:lstStyle/>
          <a:p>
            <a:pPr eaLnBrk="1" hangingPunct="1"/>
            <a:r>
              <a:rPr lang="en-US" dirty="0" smtClean="0"/>
              <a:t>Output Devices: </a:t>
            </a:r>
            <a:br>
              <a:rPr lang="en-US" dirty="0" smtClean="0"/>
            </a:br>
            <a:r>
              <a:rPr lang="en-US" dirty="0" smtClean="0"/>
              <a:t>Engaging Our Senses</a:t>
            </a:r>
          </a:p>
        </p:txBody>
      </p:sp>
      <p:sp>
        <p:nvSpPr>
          <p:cNvPr id="156674" name="Content Placeholder 6"/>
          <p:cNvSpPr>
            <a:spLocks noGrp="1"/>
          </p:cNvSpPr>
          <p:nvPr>
            <p:ph sz="half" idx="4294967295"/>
          </p:nvPr>
        </p:nvSpPr>
        <p:spPr>
          <a:xfrm>
            <a:off x="685800" y="1676400"/>
            <a:ext cx="7543800" cy="4456113"/>
          </a:xfrm>
          <a:prstGeom prst="rect">
            <a:avLst/>
          </a:prstGeo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Other output devices include:</a:t>
            </a:r>
          </a:p>
          <a:p>
            <a:pPr lvl="1">
              <a:spcBef>
                <a:spcPct val="0"/>
              </a:spcBef>
            </a:pPr>
            <a:r>
              <a:rPr lang="en-US" sz="2400" dirty="0" smtClean="0">
                <a:solidFill>
                  <a:schemeClr val="tx1"/>
                </a:solidFill>
                <a:latin typeface="Tahoma" pitchFamily="34" charset="0"/>
                <a:ea typeface="Tahoma" pitchFamily="34" charset="0"/>
                <a:cs typeface="Tahoma" pitchFamily="34" charset="0"/>
              </a:rPr>
              <a:t>Speakers</a:t>
            </a:r>
          </a:p>
          <a:p>
            <a:pPr lvl="1">
              <a:spcBef>
                <a:spcPct val="0"/>
              </a:spcBef>
            </a:pPr>
            <a:r>
              <a:rPr lang="en-US" sz="2400" dirty="0" smtClean="0">
                <a:solidFill>
                  <a:schemeClr val="tx1"/>
                </a:solidFill>
                <a:latin typeface="Tahoma" pitchFamily="34" charset="0"/>
                <a:ea typeface="Tahoma" pitchFamily="34" charset="0"/>
                <a:cs typeface="Tahoma" pitchFamily="34" charset="0"/>
              </a:rPr>
              <a:t>LCD projectors</a:t>
            </a:r>
          </a:p>
          <a:p>
            <a:pPr lvl="1">
              <a:spcBef>
                <a:spcPct val="0"/>
              </a:spcBef>
            </a:pPr>
            <a:r>
              <a:rPr lang="en-US" sz="2400" dirty="0" smtClean="0">
                <a:solidFill>
                  <a:schemeClr val="tx1"/>
                </a:solidFill>
                <a:latin typeface="Tahoma" pitchFamily="34" charset="0"/>
                <a:ea typeface="Tahoma" pitchFamily="34" charset="0"/>
                <a:cs typeface="Tahoma" pitchFamily="34" charset="0"/>
              </a:rPr>
              <a:t>DLP (digital light-processing) projectors</a:t>
            </a:r>
          </a:p>
          <a:p>
            <a:pPr lvl="1">
              <a:spcBef>
                <a:spcPct val="0"/>
              </a:spcBef>
            </a:pPr>
            <a:r>
              <a:rPr lang="en-US" sz="2400" dirty="0" smtClean="0">
                <a:solidFill>
                  <a:schemeClr val="tx1"/>
                </a:solidFill>
                <a:latin typeface="Tahoma" pitchFamily="34" charset="0"/>
                <a:ea typeface="Tahoma" pitchFamily="34" charset="0"/>
                <a:cs typeface="Tahoma" pitchFamily="34" charset="0"/>
              </a:rPr>
              <a:t>Multifunction devices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36</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052764"/>
            <a:ext cx="3191138" cy="166223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4388" y="3891453"/>
            <a:ext cx="3352800" cy="1984858"/>
          </a:xfrm>
          <a:prstGeom prst="rect">
            <a:avLst/>
          </a:prstGeom>
        </p:spPr>
      </p:pic>
    </p:spTree>
    <p:extLst>
      <p:ext uri="{BB962C8B-B14F-4D97-AF65-F5344CB8AC3E}">
        <p14:creationId xmlns:p14="http://schemas.microsoft.com/office/powerpoint/2010/main" val="120523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58722" name="Content Placeholder 6"/>
          <p:cNvSpPr>
            <a:spLocks noGrp="1"/>
          </p:cNvSpPr>
          <p:nvPr>
            <p:ph idx="1"/>
          </p:nvPr>
        </p:nvSpPr>
        <p:spPr>
          <a:xfrm>
            <a:off x="762000" y="1981200"/>
            <a:ext cx="7772400" cy="3846513"/>
          </a:xfrm>
        </p:spPr>
        <p:txBody>
          <a:bodyPr/>
          <a:lstStyle/>
          <a:p>
            <a:pPr>
              <a:spcBef>
                <a:spcPts val="25"/>
              </a:spcBef>
            </a:pPr>
            <a:r>
              <a:rPr lang="en-US" sz="3600" b="1" dirty="0" smtClean="0">
                <a:solidFill>
                  <a:schemeClr val="tx1"/>
                </a:solidFill>
                <a:latin typeface="Tahoma" pitchFamily="34" charset="0"/>
                <a:ea typeface="Tahoma" pitchFamily="34" charset="0"/>
                <a:cs typeface="Tahoma" pitchFamily="34" charset="0"/>
              </a:rPr>
              <a:t>Storage</a:t>
            </a:r>
          </a:p>
          <a:p>
            <a:pPr lvl="1">
              <a:spcBef>
                <a:spcPts val="25"/>
              </a:spcBef>
            </a:pPr>
            <a:r>
              <a:rPr lang="en-US" sz="2400" dirty="0" smtClean="0">
                <a:solidFill>
                  <a:schemeClr val="tx1"/>
                </a:solidFill>
                <a:latin typeface="Tahoma" pitchFamily="34" charset="0"/>
                <a:ea typeface="Tahoma" pitchFamily="34" charset="0"/>
                <a:cs typeface="Tahoma" pitchFamily="34" charset="0"/>
              </a:rPr>
              <a:t>Process of saving software and data</a:t>
            </a:r>
          </a:p>
          <a:p>
            <a:pPr lvl="1">
              <a:spcBef>
                <a:spcPts val="25"/>
              </a:spcBef>
            </a:pPr>
            <a:r>
              <a:rPr lang="en-US" sz="2400" dirty="0" smtClean="0">
                <a:solidFill>
                  <a:schemeClr val="tx1"/>
                </a:solidFill>
                <a:latin typeface="Tahoma" pitchFamily="34" charset="0"/>
                <a:ea typeface="Tahoma" pitchFamily="34" charset="0"/>
                <a:cs typeface="Tahoma" pitchFamily="34" charset="0"/>
              </a:rPr>
              <a:t>Also called </a:t>
            </a:r>
            <a:r>
              <a:rPr lang="en-US" sz="2400" b="1" dirty="0" smtClean="0">
                <a:solidFill>
                  <a:schemeClr val="tx1"/>
                </a:solidFill>
                <a:latin typeface="Tahoma" pitchFamily="34" charset="0"/>
                <a:ea typeface="Tahoma" pitchFamily="34" charset="0"/>
                <a:cs typeface="Tahoma" pitchFamily="34" charset="0"/>
              </a:rPr>
              <a:t>mass storage, auxiliary storage</a:t>
            </a:r>
            <a:r>
              <a:rPr lang="en-US" sz="2400" dirty="0" smtClean="0">
                <a:solidFill>
                  <a:schemeClr val="tx1"/>
                </a:solidFill>
                <a:latin typeface="Tahoma" pitchFamily="34" charset="0"/>
                <a:ea typeface="Tahoma" pitchFamily="34" charset="0"/>
                <a:cs typeface="Tahoma" pitchFamily="34" charset="0"/>
              </a:rPr>
              <a:t>, or </a:t>
            </a:r>
            <a:r>
              <a:rPr lang="en-US" sz="2400" b="1" dirty="0" smtClean="0">
                <a:solidFill>
                  <a:schemeClr val="tx1"/>
                </a:solidFill>
                <a:latin typeface="Tahoma" pitchFamily="34" charset="0"/>
                <a:ea typeface="Tahoma" pitchFamily="34" charset="0"/>
                <a:cs typeface="Tahoma" pitchFamily="34" charset="0"/>
              </a:rPr>
              <a:t>secondary storage</a:t>
            </a:r>
            <a:endParaRPr lang="en-US" sz="2400" dirty="0" smtClean="0">
              <a:solidFill>
                <a:schemeClr val="tx1"/>
              </a:solidFill>
              <a:latin typeface="Tahoma" pitchFamily="34" charset="0"/>
              <a:ea typeface="Tahoma" pitchFamily="34" charset="0"/>
              <a:cs typeface="Tahoma" pitchFamily="34" charset="0"/>
            </a:endParaRPr>
          </a:p>
          <a:p>
            <a:pPr lvl="1">
              <a:spcBef>
                <a:spcPct val="0"/>
              </a:spcBef>
              <a:buFont typeface="Wingdings" pitchFamily="2" charset="2"/>
              <a:buNone/>
            </a:pPr>
            <a:endParaRPr lang="en-US" b="1" dirty="0" smtClean="0"/>
          </a:p>
          <a:p>
            <a:pPr>
              <a:spcBef>
                <a:spcPct val="0"/>
              </a:spcBef>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Tree>
    <p:extLst>
      <p:ext uri="{BB962C8B-B14F-4D97-AF65-F5344CB8AC3E}">
        <p14:creationId xmlns:p14="http://schemas.microsoft.com/office/powerpoint/2010/main" val="221900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60770" name="Content Placeholder 6"/>
          <p:cNvSpPr>
            <a:spLocks noGrp="1"/>
          </p:cNvSpPr>
          <p:nvPr>
            <p:ph idx="1"/>
          </p:nvPr>
        </p:nvSpPr>
        <p:spPr>
          <a:xfrm>
            <a:off x="685800" y="1981200"/>
            <a:ext cx="7924800" cy="3922713"/>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Storage devices</a:t>
            </a:r>
            <a:endParaRPr lang="en-US"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Hardware </a:t>
            </a:r>
            <a:r>
              <a:rPr lang="en-US" sz="2400" dirty="0">
                <a:solidFill>
                  <a:schemeClr val="tx1"/>
                </a:solidFill>
                <a:latin typeface="Tahoma" pitchFamily="34" charset="0"/>
                <a:ea typeface="Tahoma" pitchFamily="34" charset="0"/>
                <a:cs typeface="Tahoma" pitchFamily="34" charset="0"/>
              </a:rPr>
              <a:t>that contains the tools to place </a:t>
            </a:r>
            <a:r>
              <a:rPr lang="en-US" sz="2400" dirty="0" smtClean="0">
                <a:solidFill>
                  <a:schemeClr val="tx1"/>
                </a:solidFill>
                <a:latin typeface="Tahoma" pitchFamily="34" charset="0"/>
                <a:ea typeface="Tahoma" pitchFamily="34" charset="0"/>
                <a:cs typeface="Tahoma" pitchFamily="34" charset="0"/>
              </a:rPr>
              <a:t>data </a:t>
            </a:r>
            <a:r>
              <a:rPr lang="en-US" sz="2400" dirty="0">
                <a:solidFill>
                  <a:schemeClr val="tx1"/>
                </a:solidFill>
                <a:latin typeface="Tahoma" pitchFamily="34" charset="0"/>
                <a:ea typeface="Tahoma" pitchFamily="34" charset="0"/>
                <a:cs typeface="Tahoma" pitchFamily="34" charset="0"/>
              </a:rPr>
              <a:t>on the </a:t>
            </a:r>
            <a:r>
              <a:rPr lang="en-US" sz="2400" b="1" dirty="0">
                <a:solidFill>
                  <a:schemeClr val="tx1"/>
                </a:solidFill>
                <a:latin typeface="Tahoma" pitchFamily="34" charset="0"/>
                <a:ea typeface="Tahoma" pitchFamily="34" charset="0"/>
                <a:cs typeface="Tahoma" pitchFamily="34" charset="0"/>
              </a:rPr>
              <a:t>recording media</a:t>
            </a:r>
          </a:p>
          <a:p>
            <a:pPr lvl="1">
              <a:spcBef>
                <a:spcPct val="0"/>
              </a:spcBef>
            </a:pPr>
            <a:r>
              <a:rPr lang="en-US" sz="2400" b="1" dirty="0" smtClean="0">
                <a:solidFill>
                  <a:schemeClr val="tx1"/>
                </a:solidFill>
                <a:latin typeface="Tahoma" pitchFamily="34" charset="0"/>
                <a:ea typeface="Tahoma" pitchFamily="34" charset="0"/>
                <a:cs typeface="Tahoma" pitchFamily="34" charset="0"/>
              </a:rPr>
              <a:t>Recording media</a:t>
            </a:r>
            <a:r>
              <a:rPr lang="en-US" sz="2400" dirty="0" smtClean="0">
                <a:solidFill>
                  <a:schemeClr val="tx1"/>
                </a:solidFill>
                <a:latin typeface="Tahoma" pitchFamily="34" charset="0"/>
                <a:ea typeface="Tahoma" pitchFamily="34" charset="0"/>
                <a:cs typeface="Tahoma" pitchFamily="34" charset="0"/>
              </a:rPr>
              <a:t>—hold data</a:t>
            </a:r>
          </a:p>
          <a:p>
            <a:pPr lvl="2">
              <a:spcBef>
                <a:spcPct val="0"/>
              </a:spcBef>
            </a:pPr>
            <a:r>
              <a:rPr lang="en-US" sz="2400" dirty="0" smtClean="0">
                <a:solidFill>
                  <a:schemeClr val="tx1"/>
                </a:solidFill>
                <a:latin typeface="Tahoma" pitchFamily="34" charset="0"/>
                <a:ea typeface="Tahoma" pitchFamily="34" charset="0"/>
                <a:cs typeface="Tahoma" pitchFamily="34" charset="0"/>
              </a:rPr>
              <a:t>Hard disks</a:t>
            </a:r>
          </a:p>
          <a:p>
            <a:pPr lvl="2">
              <a:spcBef>
                <a:spcPct val="0"/>
              </a:spcBef>
            </a:pPr>
            <a:r>
              <a:rPr lang="en-US" sz="2400" dirty="0" smtClean="0">
                <a:solidFill>
                  <a:schemeClr val="tx1"/>
                </a:solidFill>
                <a:latin typeface="Tahoma" pitchFamily="34" charset="0"/>
                <a:ea typeface="Tahoma" pitchFamily="34" charset="0"/>
                <a:cs typeface="Tahoma" pitchFamily="34" charset="0"/>
              </a:rPr>
              <a:t>Floppy disks </a:t>
            </a:r>
          </a:p>
          <a:p>
            <a:pPr lvl="2">
              <a:spcBef>
                <a:spcPct val="0"/>
              </a:spcBef>
            </a:pPr>
            <a:r>
              <a:rPr lang="en-US" sz="2400" dirty="0" smtClean="0">
                <a:solidFill>
                  <a:schemeClr val="tx1"/>
                </a:solidFill>
                <a:latin typeface="Tahoma" pitchFamily="34" charset="0"/>
                <a:ea typeface="Tahoma" pitchFamily="34" charset="0"/>
                <a:cs typeface="Tahoma" pitchFamily="34" charset="0"/>
              </a:rPr>
              <a:t>Flash memory</a:t>
            </a:r>
          </a:p>
          <a:p>
            <a:pPr lvl="2">
              <a:spcBef>
                <a:spcPct val="0"/>
              </a:spcBef>
            </a:pPr>
            <a:r>
              <a:rPr lang="en-US" sz="2400" dirty="0" smtClean="0">
                <a:solidFill>
                  <a:schemeClr val="tx1"/>
                </a:solidFill>
                <a:latin typeface="Tahoma" pitchFamily="34" charset="0"/>
                <a:ea typeface="Tahoma" pitchFamily="34" charset="0"/>
                <a:cs typeface="Tahoma" pitchFamily="34" charset="0"/>
              </a:rPr>
              <a:t>CDs and DVDs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Tree>
    <p:extLst>
      <p:ext uri="{BB962C8B-B14F-4D97-AF65-F5344CB8AC3E}">
        <p14:creationId xmlns:p14="http://schemas.microsoft.com/office/powerpoint/2010/main" val="291994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24000"/>
            <a:ext cx="5486400" cy="4915099"/>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Tree>
    <p:extLst>
      <p:ext uri="{BB962C8B-B14F-4D97-AF65-F5344CB8AC3E}">
        <p14:creationId xmlns:p14="http://schemas.microsoft.com/office/powerpoint/2010/main" val="291994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762000" y="1828800"/>
            <a:ext cx="7772400" cy="4114800"/>
          </a:xfrm>
        </p:spPr>
        <p:txBody>
          <a:bodyPr>
            <a:noAutofit/>
          </a:bodyPr>
          <a:lstStyle/>
          <a:p>
            <a:r>
              <a:rPr lang="en-US" sz="3200" dirty="0" smtClean="0">
                <a:solidFill>
                  <a:schemeClr val="tx1"/>
                </a:solidFill>
                <a:latin typeface="Tahoma" pitchFamily="34" charset="0"/>
                <a:ea typeface="Tahoma" pitchFamily="34" charset="0"/>
                <a:cs typeface="Tahoma" pitchFamily="34" charset="0"/>
              </a:rPr>
              <a:t>Identify the two major types of printers and indicate the advantages and disadvantages of each.</a:t>
            </a:r>
          </a:p>
          <a:p>
            <a:r>
              <a:rPr lang="en-US" sz="3200" dirty="0" smtClean="0">
                <a:solidFill>
                  <a:schemeClr val="tx1"/>
                </a:solidFill>
                <a:latin typeface="Tahoma" pitchFamily="34" charset="0"/>
                <a:ea typeface="Tahoma" pitchFamily="34" charset="0"/>
                <a:cs typeface="Tahoma" pitchFamily="34" charset="0"/>
              </a:rPr>
              <a:t>Distinguish between memory and storage.</a:t>
            </a:r>
          </a:p>
          <a:p>
            <a:r>
              <a:rPr lang="en-US" sz="3200" dirty="0" smtClean="0">
                <a:solidFill>
                  <a:schemeClr val="tx1"/>
                </a:solidFill>
                <a:latin typeface="Tahoma" pitchFamily="34" charset="0"/>
                <a:ea typeface="Tahoma" pitchFamily="34" charset="0"/>
                <a:cs typeface="Tahoma" pitchFamily="34" charset="0"/>
              </a:rPr>
              <a:t>Discuss how storage media and devices are categorized and how data is stored on a hard drive.</a:t>
            </a:r>
          </a:p>
        </p:txBody>
      </p:sp>
      <p:sp>
        <p:nvSpPr>
          <p:cNvPr id="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extLst>
      <p:ext uri="{BB962C8B-B14F-4D97-AF65-F5344CB8AC3E}">
        <p14:creationId xmlns:p14="http://schemas.microsoft.com/office/powerpoint/2010/main" val="70705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62818" name="Content Placeholder 6"/>
          <p:cNvSpPr>
            <a:spLocks noGrp="1"/>
          </p:cNvSpPr>
          <p:nvPr>
            <p:ph idx="1"/>
          </p:nvPr>
        </p:nvSpPr>
        <p:spPr>
          <a:xfrm>
            <a:off x="762000" y="1981200"/>
            <a:ext cx="7772400" cy="3922713"/>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Memory (RAM) versus storage</a:t>
            </a:r>
          </a:p>
          <a:p>
            <a:pPr lvl="1">
              <a:spcBef>
                <a:spcPct val="0"/>
              </a:spcBef>
            </a:pPr>
            <a:r>
              <a:rPr lang="en-US" sz="2400" dirty="0" smtClean="0">
                <a:solidFill>
                  <a:schemeClr val="tx1"/>
                </a:solidFill>
                <a:latin typeface="Tahoma" pitchFamily="34" charset="0"/>
                <a:ea typeface="Tahoma" pitchFamily="34" charset="0"/>
                <a:cs typeface="Tahoma" pitchFamily="34" charset="0"/>
              </a:rPr>
              <a:t>Storage devices retain data even if power is turned off</a:t>
            </a:r>
          </a:p>
          <a:p>
            <a:pPr lvl="1">
              <a:spcBef>
                <a:spcPct val="0"/>
              </a:spcBef>
            </a:pPr>
            <a:r>
              <a:rPr lang="en-US" sz="2400" dirty="0">
                <a:solidFill>
                  <a:schemeClr val="tx1"/>
                </a:solidFill>
                <a:latin typeface="Tahoma" pitchFamily="34" charset="0"/>
                <a:ea typeface="Tahoma" pitchFamily="34" charset="0"/>
                <a:cs typeface="Tahoma" pitchFamily="34" charset="0"/>
              </a:rPr>
              <a:t>D</a:t>
            </a:r>
            <a:r>
              <a:rPr lang="en-US" sz="2400" dirty="0" smtClean="0">
                <a:solidFill>
                  <a:schemeClr val="tx1"/>
                </a:solidFill>
                <a:latin typeface="Tahoma" pitchFamily="34" charset="0"/>
                <a:ea typeface="Tahoma" pitchFamily="34" charset="0"/>
                <a:cs typeface="Tahoma" pitchFamily="34" charset="0"/>
              </a:rPr>
              <a:t>ata stored in memory (RAM) will be lost</a:t>
            </a:r>
          </a:p>
          <a:p>
            <a:pPr lvl="1">
              <a:spcBef>
                <a:spcPct val="0"/>
              </a:spcBef>
            </a:pPr>
            <a:r>
              <a:rPr lang="en-US" sz="2400" dirty="0" smtClean="0">
                <a:solidFill>
                  <a:schemeClr val="tx1"/>
                </a:solidFill>
                <a:latin typeface="Tahoma" pitchFamily="34" charset="0"/>
                <a:ea typeface="Tahoma" pitchFamily="34" charset="0"/>
                <a:cs typeface="Tahoma" pitchFamily="34" charset="0"/>
              </a:rPr>
              <a:t>Storage devices are less expensive than memory</a:t>
            </a:r>
            <a:endParaRPr lang="en-US" sz="2400" b="1" dirty="0" smtClean="0">
              <a:solidFill>
                <a:schemeClr val="tx1"/>
              </a:solidFill>
              <a:latin typeface="Tahoma" pitchFamily="34" charset="0"/>
              <a:ea typeface="Tahoma" pitchFamily="34" charset="0"/>
              <a:cs typeface="Tahoma" pitchFamily="34" charset="0"/>
            </a:endParaRPr>
          </a:p>
          <a:p>
            <a:pPr>
              <a:spcBef>
                <a:spcPct val="0"/>
              </a:spcBef>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157829"/>
            <a:ext cx="6705600" cy="2318569"/>
          </a:xfrm>
          <a:prstGeom prst="rect">
            <a:avLst/>
          </a:prstGeom>
        </p:spPr>
      </p:pic>
    </p:spTree>
    <p:extLst>
      <p:ext uri="{BB962C8B-B14F-4D97-AF65-F5344CB8AC3E}">
        <p14:creationId xmlns:p14="http://schemas.microsoft.com/office/powerpoint/2010/main" val="198664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64866" name="Content Placeholder 6"/>
          <p:cNvSpPr>
            <a:spLocks noGrp="1"/>
          </p:cNvSpPr>
          <p:nvPr>
            <p:ph idx="1"/>
          </p:nvPr>
        </p:nvSpPr>
        <p:spPr>
          <a:xfrm>
            <a:off x="762000" y="2020887"/>
            <a:ext cx="8497887" cy="4227513"/>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Memory (RAM)</a:t>
            </a:r>
          </a:p>
          <a:p>
            <a:pPr lvl="1">
              <a:spcBef>
                <a:spcPct val="0"/>
              </a:spcBef>
            </a:pPr>
            <a:r>
              <a:rPr lang="en-US" sz="2400" dirty="0" smtClean="0">
                <a:solidFill>
                  <a:schemeClr val="tx1"/>
                </a:solidFill>
                <a:latin typeface="Tahoma" pitchFamily="34" charset="0"/>
                <a:ea typeface="Tahoma" pitchFamily="34" charset="0"/>
                <a:cs typeface="Tahoma" pitchFamily="34" charset="0"/>
              </a:rPr>
              <a:t>Primary memory</a:t>
            </a:r>
          </a:p>
          <a:p>
            <a:pPr lvl="1">
              <a:spcBef>
                <a:spcPct val="0"/>
              </a:spcBef>
            </a:pPr>
            <a:r>
              <a:rPr lang="en-US" sz="2400" dirty="0" smtClean="0">
                <a:solidFill>
                  <a:schemeClr val="tx1"/>
                </a:solidFill>
                <a:latin typeface="Tahoma" pitchFamily="34" charset="0"/>
                <a:ea typeface="Tahoma" pitchFamily="34" charset="0"/>
                <a:cs typeface="Tahoma" pitchFamily="34" charset="0"/>
              </a:rPr>
              <a:t>Temporary holding area for items in use</a:t>
            </a:r>
          </a:p>
          <a:p>
            <a:pPr lvl="1">
              <a:spcBef>
                <a:spcPct val="0"/>
              </a:spcBef>
            </a:pPr>
            <a:r>
              <a:rPr lang="en-US" sz="2400" b="1" dirty="0" smtClean="0">
                <a:solidFill>
                  <a:schemeClr val="tx1"/>
                </a:solidFill>
                <a:latin typeface="Tahoma" pitchFamily="34" charset="0"/>
                <a:ea typeface="Tahoma" pitchFamily="34" charset="0"/>
                <a:cs typeface="Tahoma" pitchFamily="34" charset="0"/>
              </a:rPr>
              <a:t>Primary </a:t>
            </a:r>
            <a:r>
              <a:rPr lang="en-US" sz="2400" b="1" dirty="0">
                <a:solidFill>
                  <a:schemeClr val="tx1"/>
                </a:solidFill>
                <a:latin typeface="Tahoma" pitchFamily="34" charset="0"/>
                <a:ea typeface="Tahoma" pitchFamily="34" charset="0"/>
                <a:cs typeface="Tahoma" pitchFamily="34" charset="0"/>
              </a:rPr>
              <a:t>storage</a:t>
            </a:r>
            <a:endParaRPr lang="en-US" sz="2400" b="1" dirty="0" smtClean="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Storage devices</a:t>
            </a:r>
          </a:p>
          <a:p>
            <a:pPr lvl="1">
              <a:spcBef>
                <a:spcPct val="0"/>
              </a:spcBef>
            </a:pPr>
            <a:r>
              <a:rPr lang="en-US" sz="2400" dirty="0" smtClean="0">
                <a:solidFill>
                  <a:schemeClr val="tx1"/>
                </a:solidFill>
                <a:latin typeface="Tahoma" pitchFamily="34" charset="0"/>
                <a:ea typeface="Tahoma" pitchFamily="34" charset="0"/>
                <a:cs typeface="Tahoma" pitchFamily="34" charset="0"/>
              </a:rPr>
              <a:t>Required during the computer system’s start-up operations</a:t>
            </a:r>
          </a:p>
          <a:p>
            <a:pPr lvl="1">
              <a:spcBef>
                <a:spcPct val="0"/>
              </a:spcBef>
            </a:pPr>
            <a:r>
              <a:rPr lang="en-US" sz="2400" dirty="0" smtClean="0">
                <a:solidFill>
                  <a:schemeClr val="tx1"/>
                </a:solidFill>
                <a:latin typeface="Tahoma" pitchFamily="34" charset="0"/>
                <a:ea typeface="Tahoma" pitchFamily="34" charset="0"/>
                <a:cs typeface="Tahoma" pitchFamily="34" charset="0"/>
              </a:rPr>
              <a:t>Used as an output device for saving data</a:t>
            </a:r>
          </a:p>
          <a:p>
            <a:pPr lvl="1">
              <a:spcBef>
                <a:spcPct val="0"/>
              </a:spcBef>
            </a:pPr>
            <a:endParaRPr lang="en-US" sz="2400" dirty="0" smtClean="0">
              <a:solidFill>
                <a:schemeClr val="tx1"/>
              </a:solidFill>
              <a:latin typeface="Tahoma" pitchFamily="34" charset="0"/>
              <a:ea typeface="Tahoma" pitchFamily="34" charset="0"/>
              <a:cs typeface="Tahoma" pitchFamily="34" charset="0"/>
            </a:endParaRPr>
          </a:p>
          <a:p>
            <a:pPr>
              <a:spcBef>
                <a:spcPct val="0"/>
              </a:spcBef>
              <a:buFont typeface="Wingdings" pitchFamily="2" charset="2"/>
              <a:buNone/>
            </a:pPr>
            <a:endParaRPr lang="en-US" dirty="0" smtClean="0"/>
          </a:p>
          <a:p>
            <a:pPr lvl="1">
              <a:spcBef>
                <a:spcPct val="0"/>
              </a:spcBef>
              <a:buFont typeface="Wingdings" pitchFamily="2" charset="2"/>
              <a:buNone/>
            </a:pPr>
            <a:endParaRPr lang="en-US" b="1" dirty="0" smtClean="0"/>
          </a:p>
          <a:p>
            <a:pPr>
              <a:spcBef>
                <a:spcPct val="0"/>
              </a:spcBef>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Tree>
    <p:extLst>
      <p:ext uri="{BB962C8B-B14F-4D97-AF65-F5344CB8AC3E}">
        <p14:creationId xmlns:p14="http://schemas.microsoft.com/office/powerpoint/2010/main" val="45600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66914" name="Content Placeholder 10"/>
          <p:cNvSpPr>
            <a:spLocks noGrp="1"/>
          </p:cNvSpPr>
          <p:nvPr>
            <p:ph idx="1"/>
          </p:nvPr>
        </p:nvSpPr>
        <p:spPr>
          <a:xfrm>
            <a:off x="762000" y="1981200"/>
            <a:ext cx="7924800" cy="4114800"/>
          </a:xfrm>
        </p:spPr>
        <p:txBody>
          <a:bodyPr>
            <a:normAutofit/>
          </a:bodyPr>
          <a:lstStyle/>
          <a:p>
            <a:r>
              <a:rPr lang="en-US" b="1" dirty="0" smtClean="0">
                <a:solidFill>
                  <a:schemeClr val="tx1"/>
                </a:solidFill>
                <a:latin typeface="Tahoma" pitchFamily="34" charset="0"/>
                <a:ea typeface="Tahoma" pitchFamily="34" charset="0"/>
                <a:cs typeface="Tahoma" pitchFamily="34" charset="0"/>
              </a:rPr>
              <a:t>Hard disk drive (hard drive)</a:t>
            </a:r>
            <a:endParaRPr lang="en-US"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Most important storage device</a:t>
            </a:r>
          </a:p>
          <a:p>
            <a:pPr lvl="1"/>
            <a:r>
              <a:rPr lang="en-US" sz="2400" dirty="0" smtClean="0">
                <a:solidFill>
                  <a:schemeClr val="tx1"/>
                </a:solidFill>
                <a:latin typeface="Tahoma" pitchFamily="34" charset="0"/>
                <a:ea typeface="Tahoma" pitchFamily="34" charset="0"/>
                <a:cs typeface="Tahoma" pitchFamily="34" charset="0"/>
              </a:rPr>
              <a:t>High-capacity, high-speed device</a:t>
            </a:r>
          </a:p>
          <a:p>
            <a:pPr lvl="1"/>
            <a:r>
              <a:rPr lang="en-US" sz="2400" dirty="0" smtClean="0">
                <a:solidFill>
                  <a:schemeClr val="tx1"/>
                </a:solidFill>
                <a:latin typeface="Tahoma" pitchFamily="34" charset="0"/>
                <a:ea typeface="Tahoma" pitchFamily="34" charset="0"/>
                <a:cs typeface="Tahoma" pitchFamily="34" charset="0"/>
              </a:rPr>
              <a:t>Considered </a:t>
            </a:r>
            <a:r>
              <a:rPr lang="en-US" sz="2400" b="1" dirty="0" smtClean="0">
                <a:solidFill>
                  <a:schemeClr val="tx1"/>
                </a:solidFill>
                <a:latin typeface="Tahoma" pitchFamily="34" charset="0"/>
                <a:ea typeface="Tahoma" pitchFamily="34" charset="0"/>
                <a:cs typeface="Tahoma" pitchFamily="34" charset="0"/>
              </a:rPr>
              <a:t>secondary storage </a:t>
            </a:r>
            <a:r>
              <a:rPr lang="en-US" sz="2400" dirty="0" smtClean="0">
                <a:solidFill>
                  <a:schemeClr val="tx1"/>
                </a:solidFill>
                <a:latin typeface="Tahoma" pitchFamily="34" charset="0"/>
                <a:ea typeface="Tahoma" pitchFamily="34" charset="0"/>
                <a:cs typeface="Tahoma" pitchFamily="34" charset="0"/>
              </a:rPr>
              <a:t>(</a:t>
            </a:r>
            <a:r>
              <a:rPr lang="en-US" sz="2400" b="1" dirty="0" smtClean="0">
                <a:solidFill>
                  <a:schemeClr val="tx1"/>
                </a:solidFill>
                <a:latin typeface="Tahoma" pitchFamily="34" charset="0"/>
                <a:ea typeface="Tahoma" pitchFamily="34" charset="0"/>
                <a:cs typeface="Tahoma" pitchFamily="34" charset="0"/>
              </a:rPr>
              <a:t>online; fixed storage</a:t>
            </a:r>
            <a:r>
              <a:rPr lang="en-US" sz="2400" dirty="0" smtClean="0">
                <a:solidFill>
                  <a:schemeClr val="tx1"/>
                </a:solidFill>
                <a:latin typeface="Tahoma" pitchFamily="34" charset="0"/>
                <a:ea typeface="Tahoma" pitchFamily="34" charset="0"/>
                <a:cs typeface="Tahoma" pitchFamily="34" charset="0"/>
              </a:rPr>
              <a:t>), compared with memory/RAM, which is categorized as primary storage</a:t>
            </a:r>
          </a:p>
          <a:p>
            <a:pPr lvl="1"/>
            <a:r>
              <a:rPr lang="en-US" sz="2400" dirty="0" smtClean="0">
                <a:solidFill>
                  <a:schemeClr val="tx1"/>
                </a:solidFill>
                <a:latin typeface="Tahoma" pitchFamily="34" charset="0"/>
                <a:ea typeface="Tahoma" pitchFamily="34" charset="0"/>
                <a:cs typeface="Tahoma" pitchFamily="34" charset="0"/>
              </a:rPr>
              <a:t>R</a:t>
            </a:r>
            <a:r>
              <a:rPr lang="en-US" sz="2400" b="1" dirty="0" smtClean="0">
                <a:solidFill>
                  <a:schemeClr val="tx1"/>
                </a:solidFill>
                <a:latin typeface="Tahoma" pitchFamily="34" charset="0"/>
                <a:ea typeface="Tahoma" pitchFamily="34" charset="0"/>
                <a:cs typeface="Tahoma" pitchFamily="34" charset="0"/>
              </a:rPr>
              <a:t>andom </a:t>
            </a:r>
            <a:r>
              <a:rPr lang="en-US" sz="2400" b="1" dirty="0">
                <a:solidFill>
                  <a:schemeClr val="tx1"/>
                </a:solidFill>
                <a:latin typeface="Tahoma" pitchFamily="34" charset="0"/>
                <a:ea typeface="Tahoma" pitchFamily="34" charset="0"/>
                <a:cs typeface="Tahoma" pitchFamily="34" charset="0"/>
              </a:rPr>
              <a:t>access storage </a:t>
            </a:r>
            <a:r>
              <a:rPr lang="en-US" sz="2400" b="1" dirty="0" smtClean="0">
                <a:solidFill>
                  <a:schemeClr val="tx1"/>
                </a:solidFill>
                <a:latin typeface="Tahoma" pitchFamily="34" charset="0"/>
                <a:ea typeface="Tahoma" pitchFamily="34" charset="0"/>
                <a:cs typeface="Tahoma" pitchFamily="34" charset="0"/>
              </a:rPr>
              <a:t>devices</a:t>
            </a:r>
            <a:r>
              <a:rPr lang="en-US" sz="2400" dirty="0" smtClean="0">
                <a:solidFill>
                  <a:schemeClr val="tx1"/>
                </a:solidFill>
                <a:latin typeface="Tahoma" pitchFamily="34" charset="0"/>
                <a:ea typeface="Tahoma" pitchFamily="34" charset="0"/>
                <a:cs typeface="Tahoma" pitchFamily="34" charset="0"/>
              </a:rPr>
              <a:t>—permit </a:t>
            </a:r>
            <a:r>
              <a:rPr lang="en-US" sz="2400" dirty="0">
                <a:solidFill>
                  <a:schemeClr val="tx1"/>
                </a:solidFill>
                <a:latin typeface="Tahoma" pitchFamily="34" charset="0"/>
                <a:ea typeface="Tahoma" pitchFamily="34" charset="0"/>
                <a:cs typeface="Tahoma" pitchFamily="34" charset="0"/>
              </a:rPr>
              <a:t>direct retrieval of desired data</a:t>
            </a:r>
          </a:p>
          <a:p>
            <a:pPr lvl="1"/>
            <a:r>
              <a:rPr lang="en-US" sz="2400" dirty="0">
                <a:solidFill>
                  <a:schemeClr val="tx1"/>
                </a:solidFill>
                <a:latin typeface="Tahoma" pitchFamily="34" charset="0"/>
                <a:ea typeface="Tahoma" pitchFamily="34" charset="0"/>
                <a:cs typeface="Tahoma" pitchFamily="34" charset="0"/>
              </a:rPr>
              <a:t>Contain a coating of magnetic material used for data storage</a:t>
            </a:r>
          </a:p>
          <a:p>
            <a:pPr lvl="1"/>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Tree>
    <p:extLst>
      <p:ext uri="{BB962C8B-B14F-4D97-AF65-F5344CB8AC3E}">
        <p14:creationId xmlns:p14="http://schemas.microsoft.com/office/powerpoint/2010/main" val="162673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71010" name="Content Placeholder 10"/>
          <p:cNvSpPr>
            <a:spLocks noGrp="1"/>
          </p:cNvSpPr>
          <p:nvPr>
            <p:ph idx="1"/>
          </p:nvPr>
        </p:nvSpPr>
        <p:spPr>
          <a:xfrm>
            <a:off x="722313" y="1981200"/>
            <a:ext cx="7812087" cy="4572000"/>
          </a:xfrm>
        </p:spPr>
        <p:txBody>
          <a:bodyPr/>
          <a:lstStyle/>
          <a:p>
            <a:pPr>
              <a:spcBef>
                <a:spcPct val="0"/>
              </a:spcBef>
            </a:pPr>
            <a:r>
              <a:rPr lang="en-US" b="1" dirty="0" smtClean="0">
                <a:solidFill>
                  <a:schemeClr val="tx1"/>
                </a:solidFill>
                <a:latin typeface="Tahoma" pitchFamily="34" charset="0"/>
                <a:ea typeface="Tahoma" pitchFamily="34" charset="0"/>
                <a:cs typeface="Tahoma" pitchFamily="34" charset="0"/>
              </a:rPr>
              <a:t>Platters</a:t>
            </a:r>
            <a:r>
              <a:rPr lang="en-US" dirty="0" smtClean="0">
                <a:solidFill>
                  <a:schemeClr val="tx1"/>
                </a:solidFill>
                <a:latin typeface="Tahoma" pitchFamily="34" charset="0"/>
                <a:ea typeface="Tahoma" pitchFamily="34" charset="0"/>
                <a:cs typeface="Tahoma" pitchFamily="34" charset="0"/>
              </a:rPr>
              <a:t>—rapidly rotating disks on which programs, data, and processed results are stored</a:t>
            </a:r>
          </a:p>
          <a:p>
            <a:pPr>
              <a:spcBef>
                <a:spcPct val="0"/>
              </a:spcBef>
            </a:pPr>
            <a:r>
              <a:rPr lang="en-US" b="1" dirty="0" smtClean="0">
                <a:solidFill>
                  <a:schemeClr val="tx1"/>
                </a:solidFill>
                <a:latin typeface="Tahoma" pitchFamily="34" charset="0"/>
                <a:ea typeface="Tahoma" pitchFamily="34" charset="0"/>
                <a:cs typeface="Tahoma" pitchFamily="34" charset="0"/>
              </a:rPr>
              <a:t>Tracks</a:t>
            </a:r>
            <a:r>
              <a:rPr lang="en-US" dirty="0" smtClean="0">
                <a:solidFill>
                  <a:schemeClr val="tx1"/>
                </a:solidFill>
                <a:latin typeface="Tahoma" pitchFamily="34" charset="0"/>
                <a:ea typeface="Tahoma" pitchFamily="34" charset="0"/>
                <a:cs typeface="Tahoma" pitchFamily="34" charset="0"/>
              </a:rPr>
              <a:t>—concentric </a:t>
            </a:r>
            <a:r>
              <a:rPr lang="en-US" dirty="0">
                <a:solidFill>
                  <a:schemeClr val="tx1"/>
                </a:solidFill>
                <a:latin typeface="Tahoma" pitchFamily="34" charset="0"/>
                <a:ea typeface="Tahoma" pitchFamily="34" charset="0"/>
                <a:cs typeface="Tahoma" pitchFamily="34" charset="0"/>
              </a:rPr>
              <a:t>bands </a:t>
            </a:r>
            <a:r>
              <a:rPr lang="en-US" dirty="0" smtClean="0">
                <a:solidFill>
                  <a:schemeClr val="tx1"/>
                </a:solidFill>
                <a:latin typeface="Tahoma" pitchFamily="34" charset="0"/>
                <a:ea typeface="Tahoma" pitchFamily="34" charset="0"/>
                <a:cs typeface="Tahoma" pitchFamily="34" charset="0"/>
              </a:rPr>
              <a:t>on which data is recorded</a:t>
            </a:r>
          </a:p>
          <a:p>
            <a:pPr lvl="1">
              <a:spcBef>
                <a:spcPct val="0"/>
              </a:spcBef>
            </a:pPr>
            <a:r>
              <a:rPr lang="en-US" sz="2400" dirty="0" smtClean="0">
                <a:solidFill>
                  <a:schemeClr val="tx1"/>
                </a:solidFill>
                <a:latin typeface="Tahoma" pitchFamily="34" charset="0"/>
                <a:ea typeface="Tahoma" pitchFamily="34" charset="0"/>
                <a:cs typeface="Tahoma" pitchFamily="34" charset="0"/>
              </a:rPr>
              <a:t>Are divided into </a:t>
            </a:r>
            <a:r>
              <a:rPr lang="en-US" sz="2400" b="1" dirty="0" smtClean="0">
                <a:solidFill>
                  <a:schemeClr val="tx1"/>
                </a:solidFill>
                <a:latin typeface="Tahoma" pitchFamily="34" charset="0"/>
                <a:ea typeface="Tahoma" pitchFamily="34" charset="0"/>
                <a:cs typeface="Tahoma" pitchFamily="34" charset="0"/>
              </a:rPr>
              <a:t>sectors</a:t>
            </a:r>
            <a:endParaRPr lang="en-US" sz="24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Two or more sectors is a </a:t>
            </a:r>
            <a:r>
              <a:rPr lang="en-US" sz="2400" b="1" dirty="0" smtClean="0">
                <a:solidFill>
                  <a:schemeClr val="tx1"/>
                </a:solidFill>
                <a:latin typeface="Tahoma" pitchFamily="34" charset="0"/>
                <a:ea typeface="Tahoma" pitchFamily="34" charset="0"/>
                <a:cs typeface="Tahoma" pitchFamily="34" charset="0"/>
              </a:rPr>
              <a:t>cluster</a:t>
            </a:r>
            <a:r>
              <a:rPr lang="en-US" sz="2400" dirty="0">
                <a:solidFill>
                  <a:schemeClr val="tx1"/>
                </a:solidFill>
                <a:latin typeface="Tahoma" pitchFamily="34" charset="0"/>
                <a:ea typeface="Tahoma" pitchFamily="34" charset="0"/>
                <a:cs typeface="Tahoma" pitchFamily="34" charset="0"/>
              </a:rPr>
              <a:t>.</a:t>
            </a:r>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Tree>
    <p:extLst>
      <p:ext uri="{BB962C8B-B14F-4D97-AF65-F5344CB8AC3E}">
        <p14:creationId xmlns:p14="http://schemas.microsoft.com/office/powerpoint/2010/main" val="87382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752600"/>
            <a:ext cx="7315200" cy="4092687"/>
          </a:xfrm>
        </p:spPr>
      </p:pic>
    </p:spTree>
    <p:extLst>
      <p:ext uri="{BB962C8B-B14F-4D97-AF65-F5344CB8AC3E}">
        <p14:creationId xmlns:p14="http://schemas.microsoft.com/office/powerpoint/2010/main" val="321279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75106" name="Content Placeholder 5"/>
          <p:cNvSpPr>
            <a:spLocks noGrp="1"/>
          </p:cNvSpPr>
          <p:nvPr>
            <p:ph idx="1"/>
          </p:nvPr>
        </p:nvSpPr>
        <p:spPr>
          <a:xfrm>
            <a:off x="762000" y="1828800"/>
            <a:ext cx="8153400" cy="4306888"/>
          </a:xfrm>
        </p:spPr>
        <p:txBody>
          <a:bodyPr>
            <a:normAutofit fontScale="85000" lnSpcReduction="20000"/>
          </a:bodyPr>
          <a:lstStyle/>
          <a:p>
            <a:r>
              <a:rPr lang="en-US" sz="3600" b="1" dirty="0" smtClean="0">
                <a:solidFill>
                  <a:schemeClr val="tx1"/>
                </a:solidFill>
                <a:latin typeface="Tahoma" pitchFamily="34" charset="0"/>
                <a:ea typeface="Tahoma" pitchFamily="34" charset="0"/>
                <a:cs typeface="Tahoma" pitchFamily="34" charset="0"/>
              </a:rPr>
              <a:t>The computer’s operating system stores a file’s name and its location on the disk in </a:t>
            </a:r>
            <a:r>
              <a:rPr lang="en-US" sz="3600" b="1" dirty="0">
                <a:solidFill>
                  <a:schemeClr val="tx1"/>
                </a:solidFill>
                <a:latin typeface="Tahoma" pitchFamily="34" charset="0"/>
                <a:ea typeface="Tahoma" pitchFamily="34" charset="0"/>
                <a:cs typeface="Tahoma" pitchFamily="34" charset="0"/>
              </a:rPr>
              <a:t>a </a:t>
            </a:r>
            <a:r>
              <a:rPr lang="en-US" sz="3600" b="1" dirty="0" smtClean="0">
                <a:solidFill>
                  <a:schemeClr val="tx1"/>
                </a:solidFill>
                <a:latin typeface="Tahoma" pitchFamily="34" charset="0"/>
                <a:ea typeface="Tahoma" pitchFamily="34" charset="0"/>
                <a:cs typeface="Tahoma" pitchFamily="34" charset="0"/>
              </a:rPr>
              <a:t>table. </a:t>
            </a:r>
          </a:p>
          <a:p>
            <a:r>
              <a:rPr lang="en-US" sz="3900" b="1" dirty="0" smtClean="0">
                <a:solidFill>
                  <a:schemeClr val="tx1"/>
                </a:solidFill>
                <a:latin typeface="Tahoma" pitchFamily="34" charset="0"/>
                <a:ea typeface="Tahoma" pitchFamily="34" charset="0"/>
                <a:cs typeface="Tahoma" pitchFamily="34" charset="0"/>
              </a:rPr>
              <a:t>New technology file system (</a:t>
            </a:r>
            <a:r>
              <a:rPr lang="en-US" sz="3900" b="1" dirty="0" err="1" smtClean="0">
                <a:solidFill>
                  <a:schemeClr val="tx1"/>
                </a:solidFill>
                <a:latin typeface="Tahoma" pitchFamily="34" charset="0"/>
                <a:ea typeface="Tahoma" pitchFamily="34" charset="0"/>
                <a:cs typeface="Tahoma" pitchFamily="34" charset="0"/>
              </a:rPr>
              <a:t>NTFS</a:t>
            </a:r>
            <a:r>
              <a:rPr lang="en-US" sz="3900" b="1" dirty="0" smtClean="0">
                <a:solidFill>
                  <a:schemeClr val="tx1"/>
                </a:solidFill>
                <a:latin typeface="Tahoma" pitchFamily="34" charset="0"/>
                <a:ea typeface="Tahoma" pitchFamily="34" charset="0"/>
                <a:cs typeface="Tahoma" pitchFamily="34" charset="0"/>
              </a:rPr>
              <a:t>)</a:t>
            </a:r>
          </a:p>
          <a:p>
            <a:pPr lvl="1"/>
            <a:r>
              <a:rPr lang="en-US" sz="2800" dirty="0" smtClean="0">
                <a:solidFill>
                  <a:schemeClr val="tx1"/>
                </a:solidFill>
                <a:latin typeface="Tahoma" pitchFamily="34" charset="0"/>
                <a:ea typeface="Tahoma" pitchFamily="34" charset="0"/>
                <a:cs typeface="Tahoma" pitchFamily="34" charset="0"/>
              </a:rPr>
              <a:t>The present system used for tracking file locations in:</a:t>
            </a:r>
          </a:p>
          <a:p>
            <a:pPr lvl="2"/>
            <a:r>
              <a:rPr lang="en-US" sz="2800" dirty="0" smtClean="0">
                <a:solidFill>
                  <a:schemeClr val="tx1"/>
                </a:solidFill>
                <a:latin typeface="Tahoma" pitchFamily="34" charset="0"/>
                <a:ea typeface="Tahoma" pitchFamily="34" charset="0"/>
                <a:cs typeface="Tahoma" pitchFamily="34" charset="0"/>
              </a:rPr>
              <a:t>Windows NT</a:t>
            </a:r>
          </a:p>
          <a:p>
            <a:pPr lvl="2"/>
            <a:r>
              <a:rPr lang="en-US" sz="2800" dirty="0" smtClean="0">
                <a:solidFill>
                  <a:schemeClr val="tx1"/>
                </a:solidFill>
                <a:latin typeface="Tahoma" pitchFamily="34" charset="0"/>
                <a:ea typeface="Tahoma" pitchFamily="34" charset="0"/>
                <a:cs typeface="Tahoma" pitchFamily="34" charset="0"/>
              </a:rPr>
              <a:t>Windows 2000</a:t>
            </a:r>
          </a:p>
          <a:p>
            <a:pPr lvl="2"/>
            <a:r>
              <a:rPr lang="en-US" sz="2800" dirty="0" smtClean="0">
                <a:solidFill>
                  <a:schemeClr val="tx1"/>
                </a:solidFill>
                <a:latin typeface="Tahoma" pitchFamily="34" charset="0"/>
                <a:ea typeface="Tahoma" pitchFamily="34" charset="0"/>
                <a:cs typeface="Tahoma" pitchFamily="34" charset="0"/>
              </a:rPr>
              <a:t>Windows XP</a:t>
            </a:r>
          </a:p>
          <a:p>
            <a:pPr lvl="2"/>
            <a:r>
              <a:rPr lang="en-US" sz="2800" dirty="0" smtClean="0">
                <a:solidFill>
                  <a:schemeClr val="tx1"/>
                </a:solidFill>
                <a:latin typeface="Tahoma" pitchFamily="34" charset="0"/>
                <a:ea typeface="Tahoma" pitchFamily="34" charset="0"/>
                <a:cs typeface="Tahoma" pitchFamily="34" charset="0"/>
              </a:rPr>
              <a:t>Windows Vista</a:t>
            </a:r>
          </a:p>
          <a:p>
            <a:pPr lvl="2"/>
            <a:r>
              <a:rPr lang="en-US" sz="2800" dirty="0" smtClean="0">
                <a:solidFill>
                  <a:schemeClr val="tx1"/>
                </a:solidFill>
                <a:latin typeface="Tahoma" pitchFamily="34" charset="0"/>
                <a:ea typeface="Tahoma" pitchFamily="34" charset="0"/>
                <a:cs typeface="Tahoma" pitchFamily="34" charset="0"/>
              </a:rPr>
              <a:t>Windows 7</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Tree>
    <p:extLst>
      <p:ext uri="{BB962C8B-B14F-4D97-AF65-F5344CB8AC3E}">
        <p14:creationId xmlns:p14="http://schemas.microsoft.com/office/powerpoint/2010/main" val="107081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77154" name="Content Placeholder 10"/>
          <p:cNvSpPr>
            <a:spLocks noGrp="1"/>
          </p:cNvSpPr>
          <p:nvPr>
            <p:ph idx="1"/>
          </p:nvPr>
        </p:nvSpPr>
        <p:spPr>
          <a:xfrm>
            <a:off x="722313" y="1828800"/>
            <a:ext cx="8040687" cy="45720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Partitions</a:t>
            </a:r>
          </a:p>
          <a:p>
            <a:pPr lvl="1">
              <a:spcBef>
                <a:spcPct val="0"/>
              </a:spcBef>
            </a:pPr>
            <a:r>
              <a:rPr lang="en-US" sz="2400" dirty="0" smtClean="0">
                <a:solidFill>
                  <a:schemeClr val="tx1"/>
                </a:solidFill>
                <a:latin typeface="Tahoma" pitchFamily="34" charset="0"/>
                <a:ea typeface="Tahoma" pitchFamily="34" charset="0"/>
                <a:cs typeface="Tahoma" pitchFamily="34" charset="0"/>
              </a:rPr>
              <a:t>Portion of a hard disk set aside as if it were a physically separate disk</a:t>
            </a:r>
          </a:p>
          <a:p>
            <a:pPr lvl="1">
              <a:spcBef>
                <a:spcPct val="0"/>
              </a:spcBef>
            </a:pPr>
            <a:r>
              <a:rPr lang="en-US" sz="2400" dirty="0" smtClean="0">
                <a:solidFill>
                  <a:schemeClr val="tx1"/>
                </a:solidFill>
                <a:latin typeface="Tahoma" pitchFamily="34" charset="0"/>
                <a:ea typeface="Tahoma" pitchFamily="34" charset="0"/>
                <a:cs typeface="Tahoma" pitchFamily="34" charset="0"/>
              </a:rPr>
              <a:t>Often used to house different operating systems</a:t>
            </a:r>
          </a:p>
          <a:p>
            <a:pPr lvl="1">
              <a:spcBef>
                <a:spcPct val="0"/>
              </a:spcBef>
            </a:pPr>
            <a:r>
              <a:rPr lang="en-US" sz="2400" dirty="0" smtClean="0">
                <a:solidFill>
                  <a:schemeClr val="tx1"/>
                </a:solidFill>
                <a:latin typeface="Tahoma" pitchFamily="34" charset="0"/>
                <a:ea typeface="Tahoma" pitchFamily="34" charset="0"/>
                <a:cs typeface="Tahoma" pitchFamily="34" charset="0"/>
              </a:rPr>
              <a:t>Allows users to use programs developed for different systems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Tree>
    <p:extLst>
      <p:ext uri="{BB962C8B-B14F-4D97-AF65-F5344CB8AC3E}">
        <p14:creationId xmlns:p14="http://schemas.microsoft.com/office/powerpoint/2010/main" val="91005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81250" name="Content Placeholder 6"/>
          <p:cNvSpPr>
            <a:spLocks noGrp="1"/>
          </p:cNvSpPr>
          <p:nvPr>
            <p:ph idx="1"/>
          </p:nvPr>
        </p:nvSpPr>
        <p:spPr>
          <a:xfrm>
            <a:off x="762000" y="1981200"/>
            <a:ext cx="8001000" cy="4114800"/>
          </a:xfrm>
        </p:spPr>
        <p:txBody>
          <a:bodyPr/>
          <a:lstStyle/>
          <a:p>
            <a:r>
              <a:rPr lang="en-US" sz="3600" b="1" dirty="0" smtClean="0">
                <a:solidFill>
                  <a:schemeClr val="tx1"/>
                </a:solidFill>
                <a:latin typeface="Tahoma" pitchFamily="34" charset="0"/>
                <a:ea typeface="Tahoma" pitchFamily="34" charset="0"/>
                <a:cs typeface="Tahoma" pitchFamily="34" charset="0"/>
              </a:rPr>
              <a:t>Hard disk performance</a:t>
            </a:r>
            <a:r>
              <a:rPr lang="en-US"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Affected by </a:t>
            </a:r>
            <a:r>
              <a:rPr lang="en-US" sz="2400" b="1" dirty="0" smtClean="0">
                <a:solidFill>
                  <a:schemeClr val="tx1"/>
                </a:solidFill>
                <a:latin typeface="Tahoma" pitchFamily="34" charset="0"/>
                <a:ea typeface="Tahoma" pitchFamily="34" charset="0"/>
                <a:cs typeface="Tahoma" pitchFamily="34" charset="0"/>
              </a:rPr>
              <a:t>bad sectors</a:t>
            </a:r>
            <a:r>
              <a:rPr lang="en-US" sz="2400" dirty="0" smtClean="0">
                <a:solidFill>
                  <a:schemeClr val="tx1"/>
                </a:solidFill>
                <a:latin typeface="Tahoma" pitchFamily="34" charset="0"/>
                <a:ea typeface="Tahoma" pitchFamily="34" charset="0"/>
                <a:cs typeface="Tahoma" pitchFamily="34" charset="0"/>
              </a:rPr>
              <a:t>—damaged portions of the disk that cannot reliably hold data</a:t>
            </a:r>
          </a:p>
          <a:p>
            <a:pPr lvl="1"/>
            <a:r>
              <a:rPr lang="en-US" sz="2400" b="1" dirty="0">
                <a:solidFill>
                  <a:schemeClr val="tx1"/>
                </a:solidFill>
                <a:latin typeface="Tahoma" pitchFamily="34" charset="0"/>
                <a:ea typeface="Tahoma" pitchFamily="34" charset="0"/>
                <a:cs typeface="Tahoma" pitchFamily="34" charset="0"/>
              </a:rPr>
              <a:t>Positioning </a:t>
            </a:r>
            <a:r>
              <a:rPr lang="en-US" sz="2400" b="1" dirty="0" smtClean="0">
                <a:solidFill>
                  <a:schemeClr val="tx1"/>
                </a:solidFill>
                <a:latin typeface="Tahoma" pitchFamily="34" charset="0"/>
                <a:ea typeface="Tahoma" pitchFamily="34" charset="0"/>
                <a:cs typeface="Tahoma" pitchFamily="34" charset="0"/>
              </a:rPr>
              <a:t>performance</a:t>
            </a:r>
            <a:r>
              <a:rPr lang="en-US" sz="2400" dirty="0" smtClean="0">
                <a:solidFill>
                  <a:schemeClr val="tx1"/>
                </a:solidFill>
                <a:latin typeface="Tahoma" pitchFamily="34" charset="0"/>
                <a:ea typeface="Tahoma" pitchFamily="34" charset="0"/>
                <a:cs typeface="Tahoma" pitchFamily="34" charset="0"/>
              </a:rPr>
              <a:t>—how </a:t>
            </a:r>
            <a:r>
              <a:rPr lang="en-US" sz="2400" dirty="0">
                <a:solidFill>
                  <a:schemeClr val="tx1"/>
                </a:solidFill>
                <a:latin typeface="Tahoma" pitchFamily="34" charset="0"/>
                <a:ea typeface="Tahoma" pitchFamily="34" charset="0"/>
                <a:cs typeface="Tahoma" pitchFamily="34" charset="0"/>
              </a:rPr>
              <a:t>quickly the read/write head can get into position to transfer data</a:t>
            </a:r>
          </a:p>
          <a:p>
            <a:pPr lvl="1"/>
            <a:r>
              <a:rPr lang="en-US" sz="2400" b="1" dirty="0">
                <a:solidFill>
                  <a:schemeClr val="tx1"/>
                </a:solidFill>
                <a:latin typeface="Tahoma" pitchFamily="34" charset="0"/>
                <a:ea typeface="Tahoma" pitchFamily="34" charset="0"/>
                <a:cs typeface="Tahoma" pitchFamily="34" charset="0"/>
              </a:rPr>
              <a:t>Transfer </a:t>
            </a:r>
            <a:r>
              <a:rPr lang="en-US" sz="2400" b="1" dirty="0" smtClean="0">
                <a:solidFill>
                  <a:schemeClr val="tx1"/>
                </a:solidFill>
                <a:latin typeface="Tahoma" pitchFamily="34" charset="0"/>
                <a:ea typeface="Tahoma" pitchFamily="34" charset="0"/>
                <a:cs typeface="Tahoma" pitchFamily="34" charset="0"/>
              </a:rPr>
              <a:t>performance</a:t>
            </a:r>
            <a:r>
              <a:rPr lang="en-US" sz="2400" dirty="0" smtClean="0">
                <a:solidFill>
                  <a:schemeClr val="tx1"/>
                </a:solidFill>
                <a:latin typeface="Tahoma" pitchFamily="34" charset="0"/>
                <a:ea typeface="Tahoma" pitchFamily="34" charset="0"/>
                <a:cs typeface="Tahoma" pitchFamily="34" charset="0"/>
              </a:rPr>
              <a:t>—how </a:t>
            </a:r>
            <a:r>
              <a:rPr lang="en-US" sz="2400" dirty="0">
                <a:solidFill>
                  <a:schemeClr val="tx1"/>
                </a:solidFill>
                <a:latin typeface="Tahoma" pitchFamily="34" charset="0"/>
                <a:ea typeface="Tahoma" pitchFamily="34" charset="0"/>
                <a:cs typeface="Tahoma" pitchFamily="34" charset="0"/>
              </a:rPr>
              <a:t>quickly the transfer is made from the disk to storage</a:t>
            </a:r>
          </a:p>
          <a:p>
            <a:pPr lvl="1"/>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Tree>
    <p:extLst>
      <p:ext uri="{BB962C8B-B14F-4D97-AF65-F5344CB8AC3E}">
        <p14:creationId xmlns:p14="http://schemas.microsoft.com/office/powerpoint/2010/main" val="262885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85346" name="Content Placeholder 6"/>
          <p:cNvSpPr>
            <a:spLocks noGrp="1"/>
          </p:cNvSpPr>
          <p:nvPr>
            <p:ph idx="1"/>
          </p:nvPr>
        </p:nvSpPr>
        <p:spPr>
          <a:xfrm>
            <a:off x="762000" y="1981200"/>
            <a:ext cx="77724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Hard disk performance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Disk cache</a:t>
            </a:r>
            <a:r>
              <a:rPr lang="en-US" sz="2400" dirty="0" smtClean="0">
                <a:solidFill>
                  <a:schemeClr val="tx1"/>
                </a:solidFill>
                <a:latin typeface="Tahoma" pitchFamily="34" charset="0"/>
                <a:ea typeface="Tahoma" pitchFamily="34" charset="0"/>
                <a:cs typeface="Tahoma" pitchFamily="34" charset="0"/>
              </a:rPr>
              <a:t>—type of cache memory</a:t>
            </a:r>
          </a:p>
          <a:p>
            <a:pPr lvl="2"/>
            <a:r>
              <a:rPr lang="en-US" sz="2400" dirty="0" smtClean="0">
                <a:solidFill>
                  <a:schemeClr val="tx1"/>
                </a:solidFill>
                <a:latin typeface="Tahoma" pitchFamily="34" charset="0"/>
                <a:ea typeface="Tahoma" pitchFamily="34" charset="0"/>
                <a:cs typeface="Tahoma" pitchFamily="34" charset="0"/>
              </a:rPr>
              <a:t>CPU looks here first before the hard disk</a:t>
            </a:r>
          </a:p>
          <a:p>
            <a:pPr lvl="2"/>
            <a:r>
              <a:rPr lang="en-US" sz="2400" dirty="0" smtClean="0">
                <a:solidFill>
                  <a:schemeClr val="tx1"/>
                </a:solidFill>
                <a:latin typeface="Tahoma" pitchFamily="34" charset="0"/>
                <a:ea typeface="Tahoma" pitchFamily="34" charset="0"/>
                <a:cs typeface="Tahoma" pitchFamily="34" charset="0"/>
              </a:rPr>
              <a:t>Using the disk cache speeds up data retrieval</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38600"/>
            <a:ext cx="6934200" cy="2330799"/>
          </a:xfrm>
          <a:prstGeom prst="rect">
            <a:avLst/>
          </a:prstGeom>
        </p:spPr>
      </p:pic>
    </p:spTree>
    <p:extLst>
      <p:ext uri="{BB962C8B-B14F-4D97-AF65-F5344CB8AC3E}">
        <p14:creationId xmlns:p14="http://schemas.microsoft.com/office/powerpoint/2010/main" val="321786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79202" name="Content Placeholder 5"/>
          <p:cNvSpPr>
            <a:spLocks noGrp="1"/>
          </p:cNvSpPr>
          <p:nvPr>
            <p:ph idx="1"/>
          </p:nvPr>
        </p:nvSpPr>
        <p:spPr>
          <a:xfrm>
            <a:off x="762000" y="1981200"/>
            <a:ext cx="83820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Network attached storage (NAS)</a:t>
            </a:r>
            <a:endParaRPr lang="en-US"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Permits retrieval or storage of data by any computer connected to the network</a:t>
            </a:r>
          </a:p>
          <a:p>
            <a:r>
              <a:rPr lang="en-US" sz="3600" b="1" dirty="0" smtClean="0">
                <a:solidFill>
                  <a:schemeClr val="tx1"/>
                </a:solidFill>
                <a:latin typeface="Tahoma" pitchFamily="34" charset="0"/>
                <a:ea typeface="Tahoma" pitchFamily="34" charset="0"/>
                <a:cs typeface="Tahoma" pitchFamily="34" charset="0"/>
              </a:rPr>
              <a:t>Remote storage (Internet hard drive)</a:t>
            </a:r>
          </a:p>
          <a:p>
            <a:pPr lvl="1"/>
            <a:r>
              <a:rPr lang="en-US" sz="2400" dirty="0" smtClean="0">
                <a:solidFill>
                  <a:schemeClr val="tx1"/>
                </a:solidFill>
                <a:latin typeface="Tahoma" pitchFamily="34" charset="0"/>
                <a:ea typeface="Tahoma" pitchFamily="34" charset="0"/>
                <a:cs typeface="Tahoma" pitchFamily="34" charset="0"/>
              </a:rPr>
              <a:t>Storage on a server that is available through the Internet</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Tree>
    <p:extLst>
      <p:ext uri="{BB962C8B-B14F-4D97-AF65-F5344CB8AC3E}">
        <p14:creationId xmlns:p14="http://schemas.microsoft.com/office/powerpoint/2010/main" val="127438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762000" y="1828800"/>
            <a:ext cx="7772400" cy="4114800"/>
          </a:xfrm>
        </p:spPr>
        <p:txBody>
          <a:bodyPr>
            <a:normAutofit/>
          </a:bodyPr>
          <a:lstStyle/>
          <a:p>
            <a:r>
              <a:rPr lang="en-US" sz="3200" dirty="0" smtClean="0">
                <a:solidFill>
                  <a:schemeClr val="tx1"/>
                </a:solidFill>
                <a:latin typeface="Tahoma" pitchFamily="34" charset="0"/>
                <a:ea typeface="Tahoma" pitchFamily="34" charset="0"/>
                <a:cs typeface="Tahoma" pitchFamily="34" charset="0"/>
              </a:rPr>
              <a:t>List factors that affect hard disk performance.</a:t>
            </a:r>
          </a:p>
          <a:p>
            <a:r>
              <a:rPr lang="en-US" sz="3200" dirty="0" smtClean="0">
                <a:solidFill>
                  <a:schemeClr val="tx1"/>
                </a:solidFill>
                <a:latin typeface="Tahoma" pitchFamily="34" charset="0"/>
                <a:ea typeface="Tahoma" pitchFamily="34" charset="0"/>
                <a:cs typeface="Tahoma" pitchFamily="34" charset="0"/>
              </a:rPr>
              <a:t>Explain how data is stored on flash drives.</a:t>
            </a:r>
          </a:p>
        </p:txBody>
      </p:sp>
      <p:sp>
        <p:nvSpPr>
          <p:cNvPr id="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extLst>
      <p:ext uri="{BB962C8B-B14F-4D97-AF65-F5344CB8AC3E}">
        <p14:creationId xmlns:p14="http://schemas.microsoft.com/office/powerpoint/2010/main" val="330831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87394" name="Content Placeholder 6"/>
          <p:cNvSpPr>
            <a:spLocks noGrp="1"/>
          </p:cNvSpPr>
          <p:nvPr>
            <p:ph idx="1"/>
          </p:nvPr>
        </p:nvSpPr>
        <p:spPr>
          <a:xfrm>
            <a:off x="762000" y="1600200"/>
            <a:ext cx="83820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Flash drive</a:t>
            </a:r>
            <a:r>
              <a:rPr lang="en-US" sz="3600" dirty="0" smtClean="0">
                <a:solidFill>
                  <a:schemeClr val="tx1"/>
                </a:solidFill>
                <a:latin typeface="Tahoma" pitchFamily="34" charset="0"/>
                <a:ea typeface="Tahoma" pitchFamily="34" charset="0"/>
                <a:cs typeface="Tahoma" pitchFamily="34" charset="0"/>
              </a:rPr>
              <a:t> (</a:t>
            </a:r>
            <a:r>
              <a:rPr lang="en-US" sz="3600" b="1" dirty="0" smtClean="0">
                <a:solidFill>
                  <a:schemeClr val="tx1"/>
                </a:solidFill>
                <a:latin typeface="Tahoma" pitchFamily="34" charset="0"/>
                <a:ea typeface="Tahoma" pitchFamily="34" charset="0"/>
                <a:cs typeface="Tahoma" pitchFamily="34" charset="0"/>
              </a:rPr>
              <a:t>solid-state drive [</a:t>
            </a:r>
            <a:r>
              <a:rPr lang="en-US" sz="3600" b="1" dirty="0" err="1" smtClean="0">
                <a:solidFill>
                  <a:schemeClr val="tx1"/>
                </a:solidFill>
                <a:latin typeface="Tahoma" pitchFamily="34" charset="0"/>
                <a:ea typeface="Tahoma" pitchFamily="34" charset="0"/>
                <a:cs typeface="Tahoma" pitchFamily="34" charset="0"/>
              </a:rPr>
              <a:t>SSD</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dirty="0" smtClean="0">
                <a:solidFill>
                  <a:schemeClr val="tx1"/>
                </a:solidFill>
                <a:latin typeface="Tahoma" pitchFamily="34" charset="0"/>
                <a:ea typeface="Tahoma" pitchFamily="34" charset="0"/>
                <a:cs typeface="Tahoma" pitchFamily="34" charset="0"/>
              </a:rPr>
              <a:t>Storage devices that use solid-state circuitry; have no moving parts</a:t>
            </a:r>
          </a:p>
          <a:p>
            <a:pPr lvl="1">
              <a:spcBef>
                <a:spcPct val="0"/>
              </a:spcBef>
            </a:pPr>
            <a:r>
              <a:rPr lang="en-US" sz="2400" dirty="0" smtClean="0">
                <a:solidFill>
                  <a:schemeClr val="tx1"/>
                </a:solidFill>
                <a:latin typeface="Tahoma" pitchFamily="34" charset="0"/>
                <a:ea typeface="Tahoma" pitchFamily="34" charset="0"/>
                <a:cs typeface="Tahoma" pitchFamily="34" charset="0"/>
              </a:rPr>
              <a:t>Increasing </a:t>
            </a:r>
            <a:r>
              <a:rPr lang="en-US" sz="2400" dirty="0">
                <a:solidFill>
                  <a:schemeClr val="tx1"/>
                </a:solidFill>
                <a:latin typeface="Tahoma" pitchFamily="34" charset="0"/>
                <a:ea typeface="Tahoma" pitchFamily="34" charset="0"/>
                <a:cs typeface="Tahoma" pitchFamily="34" charset="0"/>
              </a:rPr>
              <a:t>in use</a:t>
            </a:r>
            <a:endParaRPr lang="en-US" sz="2400" dirty="0" smtClean="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Flash memory</a:t>
            </a:r>
          </a:p>
          <a:p>
            <a:pPr lvl="1">
              <a:spcBef>
                <a:spcPct val="0"/>
              </a:spcBef>
            </a:pPr>
            <a:r>
              <a:rPr lang="en-US" sz="2400" dirty="0" smtClean="0">
                <a:solidFill>
                  <a:schemeClr val="tx1"/>
                </a:solidFill>
                <a:latin typeface="Tahoma" pitchFamily="34" charset="0"/>
                <a:ea typeface="Tahoma" pitchFamily="34" charset="0"/>
                <a:cs typeface="Tahoma" pitchFamily="34" charset="0"/>
              </a:rPr>
              <a:t>Nonvolatile electronic memory stored in </a:t>
            </a:r>
            <a:r>
              <a:rPr lang="en-US" sz="2400" b="1" dirty="0" smtClean="0">
                <a:solidFill>
                  <a:schemeClr val="tx1"/>
                </a:solidFill>
                <a:latin typeface="Tahoma" pitchFamily="34" charset="0"/>
                <a:ea typeface="Tahoma" pitchFamily="34" charset="0"/>
                <a:cs typeface="Tahoma" pitchFamily="34" charset="0"/>
              </a:rPr>
              <a:t>blocks</a:t>
            </a:r>
            <a:r>
              <a:rPr lang="en-US" sz="2400" dirty="0" smtClean="0">
                <a:solidFill>
                  <a:schemeClr val="tx1"/>
                </a:solidFill>
                <a:latin typeface="Tahoma" pitchFamily="34" charset="0"/>
                <a:ea typeface="Tahoma" pitchFamily="34" charset="0"/>
                <a:cs typeface="Tahoma" pitchFamily="34" charset="0"/>
              </a:rPr>
              <a:t> on a chip</a:t>
            </a:r>
            <a:endParaRPr lang="en-US" sz="2400" dirty="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Limited to 100,000 write cycles</a:t>
            </a:r>
          </a:p>
          <a:p>
            <a:pPr>
              <a:spcBef>
                <a:spcPct val="0"/>
              </a:spcBef>
            </a:pP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Tree>
    <p:extLst>
      <p:ext uri="{BB962C8B-B14F-4D97-AF65-F5344CB8AC3E}">
        <p14:creationId xmlns:p14="http://schemas.microsoft.com/office/powerpoint/2010/main" val="3924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89442" name="Content Placeholder 6"/>
          <p:cNvSpPr>
            <a:spLocks noGrp="1"/>
          </p:cNvSpPr>
          <p:nvPr>
            <p:ph idx="1"/>
          </p:nvPr>
        </p:nvSpPr>
        <p:spPr>
          <a:xfrm>
            <a:off x="762000" y="1676400"/>
            <a:ext cx="8382000" cy="46482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Hybrid hard drives (</a:t>
            </a:r>
            <a:r>
              <a:rPr lang="en-US" sz="3600" b="1" dirty="0" err="1" smtClean="0">
                <a:solidFill>
                  <a:schemeClr val="tx1"/>
                </a:solidFill>
                <a:latin typeface="Tahoma" pitchFamily="34" charset="0"/>
                <a:ea typeface="Tahoma" pitchFamily="34" charset="0"/>
                <a:cs typeface="Tahoma" pitchFamily="34" charset="0"/>
              </a:rPr>
              <a:t>HHDs</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dirty="0" smtClean="0">
                <a:solidFill>
                  <a:schemeClr val="tx1"/>
                </a:solidFill>
                <a:latin typeface="Tahoma" pitchFamily="34" charset="0"/>
                <a:ea typeface="Tahoma" pitchFamily="34" charset="0"/>
                <a:cs typeface="Tahoma" pitchFamily="34" charset="0"/>
              </a:rPr>
              <a:t>Incorporate flash technology to speed up the boot process</a:t>
            </a:r>
          </a:p>
          <a:p>
            <a:pPr>
              <a:spcBef>
                <a:spcPct val="0"/>
              </a:spcBef>
            </a:pPr>
            <a:r>
              <a:rPr lang="en-US" sz="3600" b="1" dirty="0" smtClean="0">
                <a:solidFill>
                  <a:schemeClr val="tx1"/>
                </a:solidFill>
                <a:latin typeface="Tahoma" pitchFamily="34" charset="0"/>
                <a:ea typeface="Tahoma" pitchFamily="34" charset="0"/>
                <a:cs typeface="Tahoma" pitchFamily="34" charset="0"/>
              </a:rPr>
              <a:t>USB flash drives (memory stick, thumb drive, jump drive)</a:t>
            </a:r>
          </a:p>
          <a:p>
            <a:pPr lvl="1">
              <a:spcBef>
                <a:spcPct val="0"/>
              </a:spcBef>
            </a:pPr>
            <a:r>
              <a:rPr lang="en-US" sz="2400" dirty="0" smtClean="0">
                <a:solidFill>
                  <a:schemeClr val="tx1"/>
                </a:solidFill>
                <a:latin typeface="Tahoma" pitchFamily="34" charset="0"/>
                <a:ea typeface="Tahoma" pitchFamily="34" charset="0"/>
                <a:cs typeface="Tahoma" pitchFamily="34" charset="0"/>
              </a:rPr>
              <a:t>Popular </a:t>
            </a:r>
            <a:r>
              <a:rPr lang="en-US" sz="2400" b="1" dirty="0" smtClean="0">
                <a:solidFill>
                  <a:schemeClr val="tx1"/>
                </a:solidFill>
                <a:latin typeface="Tahoma" pitchFamily="34" charset="0"/>
                <a:ea typeface="Tahoma" pitchFamily="34" charset="0"/>
                <a:cs typeface="Tahoma" pitchFamily="34" charset="0"/>
              </a:rPr>
              <a:t>portable </a:t>
            </a:r>
            <a:r>
              <a:rPr lang="en-US" sz="2400" dirty="0" smtClean="0">
                <a:solidFill>
                  <a:schemeClr val="tx1"/>
                </a:solidFill>
                <a:latin typeface="Tahoma" pitchFamily="34" charset="0"/>
                <a:ea typeface="Tahoma" pitchFamily="34" charset="0"/>
                <a:cs typeface="Tahoma" pitchFamily="34" charset="0"/>
              </a:rPr>
              <a:t>or</a:t>
            </a:r>
            <a:r>
              <a:rPr lang="en-US" sz="2400" b="1" dirty="0" smtClean="0">
                <a:solidFill>
                  <a:schemeClr val="tx1"/>
                </a:solidFill>
                <a:latin typeface="Tahoma" pitchFamily="34" charset="0"/>
                <a:ea typeface="Tahoma" pitchFamily="34" charset="0"/>
                <a:cs typeface="Tahoma" pitchFamily="34" charset="0"/>
              </a:rPr>
              <a:t> removable storage devices</a:t>
            </a:r>
          </a:p>
          <a:p>
            <a:pPr lvl="1">
              <a:spcBef>
                <a:spcPct val="0"/>
              </a:spcBef>
            </a:pPr>
            <a:r>
              <a:rPr lang="en-US" sz="2400" dirty="0" smtClean="0">
                <a:solidFill>
                  <a:schemeClr val="tx1"/>
                </a:solidFill>
                <a:latin typeface="Tahoma" pitchFamily="34" charset="0"/>
                <a:ea typeface="Tahoma" pitchFamily="34" charset="0"/>
                <a:cs typeface="Tahoma" pitchFamily="34" charset="0"/>
              </a:rPr>
              <a:t>Replace legacy technology of floppy disks and Zip disks</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require a device driver</a:t>
            </a:r>
          </a:p>
          <a:p>
            <a:pPr lvl="1">
              <a:spcBef>
                <a:spcPct val="0"/>
              </a:spcBef>
            </a:pPr>
            <a:r>
              <a:rPr lang="en-US" sz="2400" dirty="0" smtClean="0">
                <a:solidFill>
                  <a:schemeClr val="tx1"/>
                </a:solidFill>
                <a:latin typeface="Tahoma" pitchFamily="34" charset="0"/>
                <a:ea typeface="Tahoma" pitchFamily="34" charset="0"/>
                <a:cs typeface="Tahoma" pitchFamily="34" charset="0"/>
              </a:rPr>
              <a:t>Should be removed only when not actively in use</a:t>
            </a:r>
          </a:p>
          <a:p>
            <a:pPr lvl="1">
              <a:spcBef>
                <a:spcPct val="0"/>
              </a:spcBef>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Tree>
    <p:extLst>
      <p:ext uri="{BB962C8B-B14F-4D97-AF65-F5344CB8AC3E}">
        <p14:creationId xmlns:p14="http://schemas.microsoft.com/office/powerpoint/2010/main" val="392961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91490" name="Content Placeholder 6"/>
          <p:cNvSpPr>
            <a:spLocks noGrp="1"/>
          </p:cNvSpPr>
          <p:nvPr>
            <p:ph idx="1"/>
          </p:nvPr>
        </p:nvSpPr>
        <p:spPr>
          <a:xfrm>
            <a:off x="762000" y="1600200"/>
            <a:ext cx="8382000" cy="4724400"/>
          </a:xfrm>
        </p:spPr>
        <p:txBody>
          <a:bodyPr>
            <a:normAutofit lnSpcReduction="10000"/>
          </a:bodyPr>
          <a:lstStyle/>
          <a:p>
            <a:r>
              <a:rPr lang="en-US" sz="3600" b="1" dirty="0" smtClean="0">
                <a:solidFill>
                  <a:schemeClr val="tx1"/>
                </a:solidFill>
                <a:latin typeface="Tahoma" pitchFamily="34" charset="0"/>
                <a:ea typeface="Tahoma" pitchFamily="34" charset="0"/>
                <a:cs typeface="Tahoma" pitchFamily="34" charset="0"/>
              </a:rPr>
              <a:t>CD drives and DVD drives</a:t>
            </a:r>
            <a:r>
              <a:rPr lang="en-US" dirty="0" smtClean="0">
                <a:solidFill>
                  <a:schemeClr val="tx1"/>
                </a:solidFill>
                <a:latin typeface="Tahoma" pitchFamily="34" charset="0"/>
                <a:ea typeface="Tahoma" pitchFamily="34" charset="0"/>
                <a:cs typeface="Tahoma" pitchFamily="34" charset="0"/>
              </a:rPr>
              <a:t> </a:t>
            </a:r>
          </a:p>
          <a:p>
            <a:pPr lvl="1"/>
            <a:r>
              <a:rPr lang="en-US" sz="2400" b="1" dirty="0" smtClean="0">
                <a:solidFill>
                  <a:schemeClr val="tx1"/>
                </a:solidFill>
                <a:latin typeface="Tahoma" pitchFamily="34" charset="0"/>
                <a:ea typeface="Tahoma" pitchFamily="34" charset="0"/>
                <a:cs typeface="Tahoma" pitchFamily="34" charset="0"/>
              </a:rPr>
              <a:t>Optical storage devices </a:t>
            </a:r>
          </a:p>
          <a:p>
            <a:pPr lvl="1"/>
            <a:r>
              <a:rPr lang="en-US" sz="2400" dirty="0" smtClean="0">
                <a:solidFill>
                  <a:schemeClr val="tx1"/>
                </a:solidFill>
                <a:latin typeface="Tahoma" pitchFamily="34" charset="0"/>
                <a:ea typeface="Tahoma" pitchFamily="34" charset="0"/>
                <a:cs typeface="Tahoma" pitchFamily="34" charset="0"/>
              </a:rPr>
              <a:t>Use laser beams to store data through: </a:t>
            </a:r>
          </a:p>
          <a:p>
            <a:pPr lvl="2"/>
            <a:r>
              <a:rPr lang="en-US" sz="2400" b="1" dirty="0" smtClean="0">
                <a:solidFill>
                  <a:schemeClr val="tx1"/>
                </a:solidFill>
                <a:latin typeface="Tahoma" pitchFamily="34" charset="0"/>
                <a:ea typeface="Tahoma" pitchFamily="34" charset="0"/>
                <a:cs typeface="Tahoma" pitchFamily="34" charset="0"/>
              </a:rPr>
              <a:t>Pits</a:t>
            </a:r>
            <a:r>
              <a:rPr lang="en-US" sz="2400" dirty="0" smtClean="0">
                <a:solidFill>
                  <a:schemeClr val="tx1"/>
                </a:solidFill>
                <a:latin typeface="Tahoma" pitchFamily="34" charset="0"/>
                <a:ea typeface="Tahoma" pitchFamily="34" charset="0"/>
                <a:cs typeface="Tahoma" pitchFamily="34" charset="0"/>
              </a:rPr>
              <a:t>,</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the indentations, a binary 0</a:t>
            </a:r>
          </a:p>
          <a:p>
            <a:pPr lvl="2"/>
            <a:r>
              <a:rPr lang="en-US" sz="2400" b="1" dirty="0" smtClean="0">
                <a:solidFill>
                  <a:schemeClr val="tx1"/>
                </a:solidFill>
                <a:latin typeface="Tahoma" pitchFamily="34" charset="0"/>
                <a:ea typeface="Tahoma" pitchFamily="34" charset="0"/>
                <a:cs typeface="Tahoma" pitchFamily="34" charset="0"/>
              </a:rPr>
              <a:t>Lands</a:t>
            </a:r>
            <a:r>
              <a:rPr lang="en-US" sz="2400" dirty="0" smtClean="0">
                <a:solidFill>
                  <a:schemeClr val="tx1"/>
                </a:solidFill>
                <a:latin typeface="Tahoma" pitchFamily="34" charset="0"/>
                <a:ea typeface="Tahoma" pitchFamily="34" charset="0"/>
                <a:cs typeface="Tahoma" pitchFamily="34" charset="0"/>
              </a:rPr>
              <a:t>, the flat reflective areas, a binary 1</a:t>
            </a:r>
          </a:p>
          <a:p>
            <a:r>
              <a:rPr lang="en-US" sz="3600" b="1" dirty="0" smtClean="0">
                <a:solidFill>
                  <a:schemeClr val="tx1"/>
                </a:solidFill>
                <a:latin typeface="Tahoma" pitchFamily="34" charset="0"/>
                <a:ea typeface="Tahoma" pitchFamily="34" charset="0"/>
                <a:cs typeface="Tahoma" pitchFamily="34" charset="0"/>
              </a:rPr>
              <a:t>Optical </a:t>
            </a:r>
            <a:r>
              <a:rPr lang="en-US" sz="3600" b="1" dirty="0">
                <a:solidFill>
                  <a:schemeClr val="tx1"/>
                </a:solidFill>
                <a:latin typeface="Tahoma" pitchFamily="34" charset="0"/>
                <a:ea typeface="Tahoma" pitchFamily="34" charset="0"/>
                <a:cs typeface="Tahoma" pitchFamily="34" charset="0"/>
              </a:rPr>
              <a:t>discs</a:t>
            </a:r>
          </a:p>
          <a:p>
            <a:pPr lvl="1"/>
            <a:r>
              <a:rPr lang="en-US" sz="2400" b="1" dirty="0">
                <a:solidFill>
                  <a:schemeClr val="tx1"/>
                </a:solidFill>
                <a:latin typeface="Tahoma" pitchFamily="34" charset="0"/>
                <a:ea typeface="Tahoma" pitchFamily="34" charset="0"/>
                <a:cs typeface="Tahoma" pitchFamily="34" charset="0"/>
              </a:rPr>
              <a:t>CD-ROM </a:t>
            </a:r>
            <a:r>
              <a:rPr lang="en-US" sz="2400" dirty="0">
                <a:solidFill>
                  <a:schemeClr val="tx1"/>
                </a:solidFill>
                <a:latin typeface="Tahoma" pitchFamily="34" charset="0"/>
                <a:ea typeface="Tahoma" pitchFamily="34" charset="0"/>
                <a:cs typeface="Tahoma" pitchFamily="34" charset="0"/>
              </a:rPr>
              <a:t>or </a:t>
            </a:r>
            <a:r>
              <a:rPr lang="en-US" sz="2400" b="1" dirty="0">
                <a:solidFill>
                  <a:schemeClr val="tx1"/>
                </a:solidFill>
                <a:latin typeface="Tahoma" pitchFamily="34" charset="0"/>
                <a:ea typeface="Tahoma" pitchFamily="34" charset="0"/>
                <a:cs typeface="Tahoma" pitchFamily="34" charset="0"/>
              </a:rPr>
              <a:t>DVD-ROM (compact or digital video disc read-only memory) </a:t>
            </a:r>
          </a:p>
          <a:p>
            <a:pPr lvl="1"/>
            <a:r>
              <a:rPr lang="en-US" sz="2400" dirty="0">
                <a:solidFill>
                  <a:schemeClr val="tx1"/>
                </a:solidFill>
                <a:latin typeface="Tahoma" pitchFamily="34" charset="0"/>
                <a:ea typeface="Tahoma" pitchFamily="34" charset="0"/>
                <a:cs typeface="Tahoma" pitchFamily="34" charset="0"/>
              </a:rPr>
              <a:t>Data can be </a:t>
            </a:r>
            <a:r>
              <a:rPr lang="en-US" sz="2400" dirty="0" smtClean="0">
                <a:solidFill>
                  <a:schemeClr val="tx1"/>
                </a:solidFill>
                <a:latin typeface="Tahoma" pitchFamily="34" charset="0"/>
                <a:ea typeface="Tahoma" pitchFamily="34" charset="0"/>
                <a:cs typeface="Tahoma" pitchFamily="34" charset="0"/>
              </a:rPr>
              <a:t>read, </a:t>
            </a:r>
            <a:r>
              <a:rPr lang="en-US" sz="2400" dirty="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altered</a:t>
            </a:r>
            <a:endParaRPr lang="en-US" sz="2400" dirty="0">
              <a:solidFill>
                <a:schemeClr val="tx1"/>
              </a:solidFill>
              <a:latin typeface="Tahoma" pitchFamily="34" charset="0"/>
              <a:ea typeface="Tahoma" pitchFamily="34" charset="0"/>
              <a:cs typeface="Tahoma" pitchFamily="34" charset="0"/>
            </a:endParaRPr>
          </a:p>
          <a:p>
            <a:pPr lvl="1"/>
            <a:r>
              <a:rPr lang="en-US" sz="2400" dirty="0">
                <a:solidFill>
                  <a:schemeClr val="tx1"/>
                </a:solidFill>
                <a:latin typeface="Tahoma" pitchFamily="34" charset="0"/>
                <a:ea typeface="Tahoma" pitchFamily="34" charset="0"/>
                <a:cs typeface="Tahoma" pitchFamily="34" charset="0"/>
              </a:rPr>
              <a:t>Most </a:t>
            </a:r>
            <a:r>
              <a:rPr lang="en-US" sz="2400" dirty="0" smtClean="0">
                <a:solidFill>
                  <a:schemeClr val="tx1"/>
                </a:solidFill>
                <a:latin typeface="Tahoma" pitchFamily="34" charset="0"/>
                <a:ea typeface="Tahoma" pitchFamily="34" charset="0"/>
                <a:cs typeface="Tahoma" pitchFamily="34" charset="0"/>
              </a:rPr>
              <a:t>popular, </a:t>
            </a:r>
            <a:r>
              <a:rPr lang="en-US" sz="2400" dirty="0">
                <a:solidFill>
                  <a:schemeClr val="tx1"/>
                </a:solidFill>
                <a:latin typeface="Tahoma" pitchFamily="34" charset="0"/>
                <a:ea typeface="Tahoma" pitchFamily="34" charset="0"/>
                <a:cs typeface="Tahoma" pitchFamily="34" charset="0"/>
              </a:rPr>
              <a:t>least </a:t>
            </a:r>
            <a:r>
              <a:rPr lang="en-US" sz="2400" dirty="0" smtClean="0">
                <a:solidFill>
                  <a:schemeClr val="tx1"/>
                </a:solidFill>
                <a:latin typeface="Tahoma" pitchFamily="34" charset="0"/>
                <a:ea typeface="Tahoma" pitchFamily="34" charset="0"/>
                <a:cs typeface="Tahoma" pitchFamily="34" charset="0"/>
              </a:rPr>
              <a:t>expensive</a:t>
            </a:r>
            <a:endParaRPr lang="en-US" sz="2400" dirty="0">
              <a:solidFill>
                <a:schemeClr val="tx1"/>
              </a:solidFill>
              <a:latin typeface="Tahoma" pitchFamily="34" charset="0"/>
              <a:ea typeface="Tahoma" pitchFamily="34" charset="0"/>
              <a:cs typeface="Tahoma" pitchFamily="34" charset="0"/>
            </a:endParaRPr>
          </a:p>
          <a:p>
            <a:pPr lvl="2"/>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52</a:t>
            </a:fld>
            <a:endParaRPr kumimoji="0" lang="en-US"/>
          </a:p>
        </p:txBody>
      </p:sp>
    </p:spTree>
    <p:extLst>
      <p:ext uri="{BB962C8B-B14F-4D97-AF65-F5344CB8AC3E}">
        <p14:creationId xmlns:p14="http://schemas.microsoft.com/office/powerpoint/2010/main" val="95663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Storage: Holding Data</a:t>
            </a:r>
            <a:br>
              <a:rPr lang="en-US" dirty="0"/>
            </a:br>
            <a:r>
              <a:rPr lang="en-US" dirty="0"/>
              <a:t>for Future Use</a:t>
            </a:r>
            <a:endParaRPr lang="en-US" dirty="0" smtClean="0">
              <a:solidFill>
                <a:srgbClr val="00206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53</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676400"/>
            <a:ext cx="2590800" cy="4038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0" y="1524000"/>
            <a:ext cx="5181600" cy="4642029"/>
          </a:xfrm>
          <a:prstGeom prst="rect">
            <a:avLst/>
          </a:prstGeom>
        </p:spPr>
      </p:pic>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93538" name="Content Placeholder 6"/>
          <p:cNvSpPr>
            <a:spLocks noGrp="1"/>
          </p:cNvSpPr>
          <p:nvPr>
            <p:ph sz="half" idx="4294967295"/>
          </p:nvPr>
        </p:nvSpPr>
        <p:spPr>
          <a:xfrm>
            <a:off x="152400" y="2667000"/>
            <a:ext cx="4724400" cy="3581400"/>
          </a:xfrm>
          <a:prstGeom prst="rect">
            <a:avLst/>
          </a:prstGeom>
        </p:spPr>
        <p:txBody>
          <a:bodyPr>
            <a:normAutofit/>
          </a:bodyPr>
          <a:lstStyle/>
          <a:p>
            <a:pPr lvl="1">
              <a:spcBef>
                <a:spcPct val="0"/>
              </a:spcBef>
            </a:pPr>
            <a:r>
              <a:rPr lang="en-US" sz="2400" dirty="0" smtClean="0">
                <a:solidFill>
                  <a:schemeClr val="tx1"/>
                </a:solidFill>
                <a:latin typeface="Tahoma" pitchFamily="34" charset="0"/>
                <a:ea typeface="Tahoma" pitchFamily="34" charset="0"/>
                <a:cs typeface="Tahoma" pitchFamily="34" charset="0"/>
              </a:rPr>
              <a:t>CD-R (CD-recordable)</a:t>
            </a:r>
          </a:p>
          <a:p>
            <a:pPr lvl="1">
              <a:spcBef>
                <a:spcPct val="0"/>
              </a:spcBef>
            </a:pPr>
            <a:r>
              <a:rPr lang="en-US" sz="2400" dirty="0" smtClean="0">
                <a:solidFill>
                  <a:schemeClr val="tx1"/>
                </a:solidFill>
                <a:latin typeface="Tahoma" pitchFamily="34" charset="0"/>
                <a:ea typeface="Tahoma" pitchFamily="34" charset="0"/>
                <a:cs typeface="Tahoma" pitchFamily="34" charset="0"/>
              </a:rPr>
              <a:t>CD-RW (CD-rewritable)</a:t>
            </a:r>
          </a:p>
          <a:p>
            <a:pPr lvl="1">
              <a:spcBef>
                <a:spcPct val="0"/>
              </a:spcBef>
            </a:pPr>
            <a:r>
              <a:rPr lang="en-US" sz="2400" dirty="0" err="1" smtClean="0">
                <a:solidFill>
                  <a:schemeClr val="tx1"/>
                </a:solidFill>
                <a:latin typeface="Tahoma" pitchFamily="34" charset="0"/>
                <a:ea typeface="Tahoma" pitchFamily="34" charset="0"/>
                <a:cs typeface="Tahoma" pitchFamily="34" charset="0"/>
              </a:rPr>
              <a:t>DVD+R</a:t>
            </a:r>
            <a:r>
              <a:rPr lang="en-US" sz="2400" dirty="0" smtClean="0">
                <a:solidFill>
                  <a:schemeClr val="tx1"/>
                </a:solidFill>
                <a:latin typeface="Tahoma" pitchFamily="34" charset="0"/>
                <a:ea typeface="Tahoma" pitchFamily="34" charset="0"/>
                <a:cs typeface="Tahoma" pitchFamily="34" charset="0"/>
              </a:rPr>
              <a:t> (DVD recordable; plus)</a:t>
            </a:r>
          </a:p>
          <a:p>
            <a:pPr lvl="1">
              <a:spcBef>
                <a:spcPct val="0"/>
              </a:spcBef>
            </a:pPr>
            <a:r>
              <a:rPr lang="en-US" sz="2400" dirty="0" smtClean="0">
                <a:solidFill>
                  <a:schemeClr val="tx1"/>
                </a:solidFill>
                <a:latin typeface="Tahoma" pitchFamily="34" charset="0"/>
                <a:ea typeface="Tahoma" pitchFamily="34" charset="0"/>
                <a:cs typeface="Tahoma" pitchFamily="34" charset="0"/>
              </a:rPr>
              <a:t>DVD-R (DVD recordable; dash)</a:t>
            </a:r>
            <a:endParaRPr lang="en-US" sz="2400" b="1" dirty="0" smtClean="0">
              <a:solidFill>
                <a:schemeClr val="tx1"/>
              </a:solidFill>
              <a:latin typeface="Tahoma" pitchFamily="34" charset="0"/>
              <a:ea typeface="Tahoma" pitchFamily="34" charset="0"/>
              <a:cs typeface="Tahoma" pitchFamily="34" charset="0"/>
            </a:endParaRPr>
          </a:p>
        </p:txBody>
      </p:sp>
      <p:sp>
        <p:nvSpPr>
          <p:cNvPr id="193539" name="Content Placeholder 5"/>
          <p:cNvSpPr>
            <a:spLocks noGrp="1"/>
          </p:cNvSpPr>
          <p:nvPr>
            <p:ph sz="half" idx="2"/>
          </p:nvPr>
        </p:nvSpPr>
        <p:spPr>
          <a:xfrm>
            <a:off x="4419600" y="2667000"/>
            <a:ext cx="4724400" cy="3733800"/>
          </a:xfrm>
        </p:spPr>
        <p:txBody>
          <a:bodyPr>
            <a:noAutofit/>
          </a:bodyPr>
          <a:lstStyle/>
          <a:p>
            <a:pPr lvl="1">
              <a:spcBef>
                <a:spcPct val="0"/>
              </a:spcBef>
            </a:pPr>
            <a:r>
              <a:rPr lang="en-US" sz="2400" dirty="0" err="1" smtClean="0">
                <a:solidFill>
                  <a:schemeClr val="tx1"/>
                </a:solidFill>
                <a:latin typeface="Tahoma" pitchFamily="34" charset="0"/>
                <a:ea typeface="Tahoma" pitchFamily="34" charset="0"/>
                <a:cs typeface="Tahoma" pitchFamily="34" charset="0"/>
              </a:rPr>
              <a:t>DVD+RW</a:t>
            </a:r>
            <a:r>
              <a:rPr lang="en-US" sz="2400" dirty="0" smtClean="0">
                <a:solidFill>
                  <a:schemeClr val="tx1"/>
                </a:solidFill>
                <a:latin typeface="Tahoma" pitchFamily="34" charset="0"/>
                <a:ea typeface="Tahoma" pitchFamily="34" charset="0"/>
                <a:cs typeface="Tahoma" pitchFamily="34" charset="0"/>
              </a:rPr>
              <a:t> (DVD rewritable; plus)</a:t>
            </a:r>
          </a:p>
          <a:p>
            <a:pPr lvl="1">
              <a:spcBef>
                <a:spcPct val="0"/>
              </a:spcBef>
            </a:pPr>
            <a:r>
              <a:rPr lang="en-US" sz="2400" dirty="0" smtClean="0">
                <a:solidFill>
                  <a:schemeClr val="tx1"/>
                </a:solidFill>
                <a:latin typeface="Tahoma" pitchFamily="34" charset="0"/>
                <a:ea typeface="Tahoma" pitchFamily="34" charset="0"/>
                <a:cs typeface="Tahoma" pitchFamily="34" charset="0"/>
              </a:rPr>
              <a:t>DVD-</a:t>
            </a:r>
            <a:r>
              <a:rPr lang="en-US" sz="2400" dirty="0" err="1" smtClean="0">
                <a:solidFill>
                  <a:schemeClr val="tx1"/>
                </a:solidFill>
                <a:latin typeface="Tahoma" pitchFamily="34" charset="0"/>
                <a:ea typeface="Tahoma" pitchFamily="34" charset="0"/>
                <a:cs typeface="Tahoma" pitchFamily="34" charset="0"/>
              </a:rPr>
              <a:t>RW</a:t>
            </a:r>
            <a:r>
              <a:rPr lang="en-US" sz="2400" dirty="0" smtClean="0">
                <a:solidFill>
                  <a:schemeClr val="tx1"/>
                </a:solidFill>
                <a:latin typeface="Tahoma" pitchFamily="34" charset="0"/>
                <a:ea typeface="Tahoma" pitchFamily="34" charset="0"/>
                <a:cs typeface="Tahoma" pitchFamily="34" charset="0"/>
              </a:rPr>
              <a:t> (DVD rewritable; dash)</a:t>
            </a:r>
          </a:p>
          <a:p>
            <a:pPr lvl="1">
              <a:spcBef>
                <a:spcPct val="0"/>
              </a:spcBef>
            </a:pPr>
            <a:r>
              <a:rPr lang="en-US" sz="2400" dirty="0" smtClean="0">
                <a:solidFill>
                  <a:schemeClr val="tx1"/>
                </a:solidFill>
                <a:latin typeface="Tahoma" pitchFamily="34" charset="0"/>
                <a:ea typeface="Tahoma" pitchFamily="34" charset="0"/>
                <a:cs typeface="Tahoma" pitchFamily="34" charset="0"/>
              </a:rPr>
              <a:t>BD-ROM (Blu-ray Disc read only)</a:t>
            </a:r>
          </a:p>
          <a:p>
            <a:pPr lvl="1">
              <a:spcBef>
                <a:spcPct val="0"/>
              </a:spcBef>
            </a:pPr>
            <a:r>
              <a:rPr lang="en-US" sz="2400" dirty="0" smtClean="0">
                <a:solidFill>
                  <a:schemeClr val="tx1"/>
                </a:solidFill>
                <a:latin typeface="Tahoma" pitchFamily="34" charset="0"/>
                <a:ea typeface="Tahoma" pitchFamily="34" charset="0"/>
                <a:cs typeface="Tahoma" pitchFamily="34" charset="0"/>
              </a:rPr>
              <a:t>BD-R (BD recordable)</a:t>
            </a:r>
          </a:p>
          <a:p>
            <a:pPr lvl="1">
              <a:spcBef>
                <a:spcPct val="0"/>
              </a:spcBef>
            </a:pPr>
            <a:r>
              <a:rPr lang="en-US" sz="2400" dirty="0" smtClean="0">
                <a:solidFill>
                  <a:schemeClr val="tx1"/>
                </a:solidFill>
                <a:latin typeface="Tahoma" pitchFamily="34" charset="0"/>
                <a:ea typeface="Tahoma" pitchFamily="34" charset="0"/>
                <a:cs typeface="Tahoma" pitchFamily="34" charset="0"/>
              </a:rPr>
              <a:t>BD-RE (</a:t>
            </a:r>
            <a:r>
              <a:rPr lang="en-US" sz="2400" dirty="0" err="1" smtClean="0">
                <a:solidFill>
                  <a:schemeClr val="tx1"/>
                </a:solidFill>
                <a:latin typeface="Tahoma" pitchFamily="34" charset="0"/>
                <a:ea typeface="Tahoma" pitchFamily="34" charset="0"/>
                <a:cs typeface="Tahoma" pitchFamily="34" charset="0"/>
              </a:rPr>
              <a:t>BDisc</a:t>
            </a:r>
            <a:r>
              <a:rPr lang="en-US" sz="2400" dirty="0" smtClean="0">
                <a:solidFill>
                  <a:schemeClr val="tx1"/>
                </a:solidFill>
                <a:latin typeface="Tahoma" pitchFamily="34" charset="0"/>
                <a:ea typeface="Tahoma" pitchFamily="34" charset="0"/>
                <a:cs typeface="Tahoma" pitchFamily="34" charset="0"/>
              </a:rPr>
              <a:t> rewritable)</a:t>
            </a:r>
          </a:p>
        </p:txBody>
      </p:sp>
      <p:sp>
        <p:nvSpPr>
          <p:cNvPr id="7" name="Rectangle 6"/>
          <p:cNvSpPr/>
          <p:nvPr/>
        </p:nvSpPr>
        <p:spPr>
          <a:xfrm>
            <a:off x="914400" y="2057400"/>
            <a:ext cx="8129148" cy="646331"/>
          </a:xfrm>
          <a:prstGeom prst="rect">
            <a:avLst/>
          </a:prstGeom>
        </p:spPr>
        <p:txBody>
          <a:bodyPr wrap="none">
            <a:spAutoFit/>
          </a:bodyPr>
          <a:lstStyle/>
          <a:p>
            <a:r>
              <a:rPr lang="en-US" sz="3600" b="1" dirty="0" smtClean="0">
                <a:latin typeface="Tahoma" pitchFamily="34" charset="0"/>
                <a:ea typeface="Tahoma" pitchFamily="34" charset="0"/>
                <a:cs typeface="Tahoma" pitchFamily="34" charset="0"/>
              </a:rPr>
              <a:t>Additional types of optical storage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54</a:t>
            </a:fld>
            <a:endParaRPr lang="en-US" dirty="0"/>
          </a:p>
        </p:txBody>
      </p:sp>
    </p:spTree>
    <p:extLst>
      <p:ext uri="{BB962C8B-B14F-4D97-AF65-F5344CB8AC3E}">
        <p14:creationId xmlns:p14="http://schemas.microsoft.com/office/powerpoint/2010/main" val="148243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95586" name="Content Placeholder 6"/>
          <p:cNvSpPr>
            <a:spLocks noGrp="1"/>
          </p:cNvSpPr>
          <p:nvPr>
            <p:ph idx="1"/>
          </p:nvPr>
        </p:nvSpPr>
        <p:spPr>
          <a:xfrm>
            <a:off x="798513" y="1981200"/>
            <a:ext cx="7735887"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Protect your discs</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expose discs to excessive heat or sunlight.</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touch the underside of the disc—</a:t>
            </a:r>
            <a:r>
              <a:rPr lang="en-US" sz="2400" dirty="0">
                <a:solidFill>
                  <a:schemeClr val="tx1"/>
                </a:solidFill>
                <a:latin typeface="Tahoma" pitchFamily="34" charset="0"/>
                <a:ea typeface="Tahoma" pitchFamily="34" charset="0"/>
                <a:cs typeface="Tahoma" pitchFamily="34" charset="0"/>
              </a:rPr>
              <a:t>h</a:t>
            </a:r>
            <a:r>
              <a:rPr lang="en-US" sz="2400" dirty="0" smtClean="0">
                <a:solidFill>
                  <a:schemeClr val="tx1"/>
                </a:solidFill>
                <a:latin typeface="Tahoma" pitchFamily="34" charset="0"/>
                <a:ea typeface="Tahoma" pitchFamily="34" charset="0"/>
                <a:cs typeface="Tahoma" pitchFamily="34" charset="0"/>
              </a:rPr>
              <a:t>old the edges.</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write on the label side of the disc with a hard implement.</a:t>
            </a:r>
          </a:p>
          <a:p>
            <a:pPr lvl="1">
              <a:spcBef>
                <a:spcPct val="0"/>
              </a:spcBef>
            </a:pPr>
            <a:r>
              <a:rPr lang="en-US" sz="2400" dirty="0" smtClean="0">
                <a:solidFill>
                  <a:schemeClr val="tx1"/>
                </a:solidFill>
                <a:latin typeface="Tahoma" pitchFamily="34" charset="0"/>
                <a:ea typeface="Tahoma" pitchFamily="34" charset="0"/>
                <a:cs typeface="Tahoma" pitchFamily="34" charset="0"/>
              </a:rPr>
              <a:t>Do not stack discs.</a:t>
            </a:r>
          </a:p>
          <a:p>
            <a:pPr lvl="1">
              <a:spcBef>
                <a:spcPct val="0"/>
              </a:spcBef>
            </a:pPr>
            <a:r>
              <a:rPr lang="en-US" sz="2400" dirty="0" smtClean="0">
                <a:solidFill>
                  <a:schemeClr val="tx1"/>
                </a:solidFill>
                <a:latin typeface="Tahoma" pitchFamily="34" charset="0"/>
                <a:ea typeface="Tahoma" pitchFamily="34" charset="0"/>
                <a:cs typeface="Tahoma" pitchFamily="34" charset="0"/>
              </a:rPr>
              <a:t>Store discs in cases when not in use.</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55</a:t>
            </a:fld>
            <a:endParaRPr kumimoji="0" lang="en-US"/>
          </a:p>
        </p:txBody>
      </p:sp>
    </p:spTree>
    <p:extLst>
      <p:ext uri="{BB962C8B-B14F-4D97-AF65-F5344CB8AC3E}">
        <p14:creationId xmlns:p14="http://schemas.microsoft.com/office/powerpoint/2010/main" val="428270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97634" name="Content Placeholder 6"/>
          <p:cNvSpPr>
            <a:spLocks noGrp="1"/>
          </p:cNvSpPr>
          <p:nvPr>
            <p:ph idx="1"/>
          </p:nvPr>
        </p:nvSpPr>
        <p:spPr>
          <a:xfrm>
            <a:off x="722313" y="1905000"/>
            <a:ext cx="7431087" cy="4114800"/>
          </a:xfrm>
        </p:spPr>
        <p:txBody>
          <a:bodyPr/>
          <a:lstStyle/>
          <a:p>
            <a:r>
              <a:rPr lang="en-US" sz="3600" b="1" dirty="0" smtClean="0">
                <a:solidFill>
                  <a:schemeClr val="tx1"/>
                </a:solidFill>
                <a:latin typeface="Tahoma" pitchFamily="34" charset="0"/>
                <a:ea typeface="Tahoma" pitchFamily="34" charset="0"/>
                <a:cs typeface="Tahoma" pitchFamily="34" charset="0"/>
              </a:rPr>
              <a:t>Solid-state storage devices</a:t>
            </a:r>
            <a:r>
              <a:rPr lang="en-US" b="1"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No moving parts </a:t>
            </a:r>
          </a:p>
          <a:p>
            <a:pPr lvl="1"/>
            <a:r>
              <a:rPr lang="en-US" sz="2400" dirty="0" smtClean="0">
                <a:solidFill>
                  <a:schemeClr val="tx1"/>
                </a:solidFill>
                <a:latin typeface="Tahoma" pitchFamily="34" charset="0"/>
                <a:ea typeface="Tahoma" pitchFamily="34" charset="0"/>
                <a:cs typeface="Tahoma" pitchFamily="34" charset="0"/>
              </a:rPr>
              <a:t>Nonvolatile</a:t>
            </a:r>
          </a:p>
          <a:p>
            <a:r>
              <a:rPr lang="en-US" sz="3600" b="1" dirty="0" smtClean="0">
                <a:solidFill>
                  <a:schemeClr val="tx1"/>
                </a:solidFill>
                <a:latin typeface="Tahoma" pitchFamily="34" charset="0"/>
                <a:ea typeface="Tahoma" pitchFamily="34" charset="0"/>
                <a:cs typeface="Tahoma" pitchFamily="34" charset="0"/>
              </a:rPr>
              <a:t>ExpressCard</a:t>
            </a:r>
            <a:r>
              <a:rPr lang="en-US" b="1"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Notebook accessory—size of a credit card</a:t>
            </a:r>
          </a:p>
          <a:p>
            <a:pPr lvl="1"/>
            <a:r>
              <a:rPr lang="en-US" sz="2400" dirty="0" smtClean="0">
                <a:solidFill>
                  <a:schemeClr val="tx1"/>
                </a:solidFill>
                <a:latin typeface="Tahoma" pitchFamily="34" charset="0"/>
                <a:ea typeface="Tahoma" pitchFamily="34" charset="0"/>
                <a:cs typeface="Tahoma" pitchFamily="34" charset="0"/>
              </a:rPr>
              <a:t>Can be used as a modem, as extra memory, or as a network adapter</a:t>
            </a:r>
          </a:p>
          <a:p>
            <a:pPr lvl="1">
              <a:buFont typeface="Wingdings" pitchFamily="2" charset="2"/>
              <a:buNone/>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56</a:t>
            </a:fld>
            <a:endParaRPr kumimoji="0" lang="en-US"/>
          </a:p>
        </p:txBody>
      </p:sp>
    </p:spTree>
    <p:extLst>
      <p:ext uri="{BB962C8B-B14F-4D97-AF65-F5344CB8AC3E}">
        <p14:creationId xmlns:p14="http://schemas.microsoft.com/office/powerpoint/2010/main" val="375677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199682" name="Content Placeholder 6"/>
          <p:cNvSpPr>
            <a:spLocks noGrp="1"/>
          </p:cNvSpPr>
          <p:nvPr>
            <p:ph idx="1"/>
          </p:nvPr>
        </p:nvSpPr>
        <p:spPr>
          <a:xfrm>
            <a:off x="228601" y="1905000"/>
            <a:ext cx="5029200" cy="4114800"/>
          </a:xfrm>
        </p:spPr>
        <p:txBody>
          <a:bodyPr>
            <a:normAutofit/>
          </a:bodyPr>
          <a:lstStyle/>
          <a:p>
            <a:r>
              <a:rPr lang="en-US" sz="3200" b="1" dirty="0" smtClean="0">
                <a:solidFill>
                  <a:schemeClr val="tx1"/>
                </a:solidFill>
                <a:latin typeface="Tahoma" pitchFamily="34" charset="0"/>
                <a:ea typeface="Tahoma" pitchFamily="34" charset="0"/>
                <a:cs typeface="Tahoma" pitchFamily="34" charset="0"/>
              </a:rPr>
              <a:t>Flash memory cards</a:t>
            </a:r>
            <a:r>
              <a:rPr lang="en-US"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Solid-state storage device </a:t>
            </a:r>
          </a:p>
          <a:p>
            <a:pPr lvl="1"/>
            <a:r>
              <a:rPr lang="en-US" sz="2400" dirty="0" smtClean="0">
                <a:solidFill>
                  <a:schemeClr val="tx1"/>
                </a:solidFill>
                <a:latin typeface="Tahoma" pitchFamily="34" charset="0"/>
                <a:ea typeface="Tahoma" pitchFamily="34" charset="0"/>
                <a:cs typeface="Tahoma" pitchFamily="34" charset="0"/>
              </a:rPr>
              <a:t>Used with MP3 players, smartphones, digital cameras</a:t>
            </a:r>
          </a:p>
          <a:p>
            <a:r>
              <a:rPr lang="en-US" sz="3200" b="1" dirty="0" smtClean="0">
                <a:solidFill>
                  <a:schemeClr val="tx1"/>
                </a:solidFill>
                <a:latin typeface="Tahoma" pitchFamily="34" charset="0"/>
                <a:ea typeface="Tahoma" pitchFamily="34" charset="0"/>
                <a:cs typeface="Tahoma" pitchFamily="34" charset="0"/>
              </a:rPr>
              <a:t>Flash memory reader</a:t>
            </a:r>
          </a:p>
          <a:p>
            <a:pPr lvl="1"/>
            <a:r>
              <a:rPr lang="en-US" sz="2400" dirty="0" smtClean="0">
                <a:solidFill>
                  <a:schemeClr val="tx1"/>
                </a:solidFill>
                <a:latin typeface="Tahoma" pitchFamily="34" charset="0"/>
                <a:ea typeface="Tahoma" pitchFamily="34" charset="0"/>
                <a:cs typeface="Tahoma" pitchFamily="34" charset="0"/>
              </a:rPr>
              <a:t>Slot or compartment allows access to files stored on the card</a:t>
            </a:r>
          </a:p>
          <a:p>
            <a:pPr lvl="1">
              <a:buFont typeface="Wingdings" pitchFamily="2" charset="2"/>
              <a:buNone/>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57</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1828800"/>
            <a:ext cx="3567953" cy="3505200"/>
          </a:xfrm>
          <a:prstGeom prst="rect">
            <a:avLst/>
          </a:prstGeom>
        </p:spPr>
      </p:pic>
    </p:spTree>
    <p:extLst>
      <p:ext uri="{BB962C8B-B14F-4D97-AF65-F5344CB8AC3E}">
        <p14:creationId xmlns:p14="http://schemas.microsoft.com/office/powerpoint/2010/main" val="117321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Storage: Holding Data</a:t>
            </a:r>
            <a:br>
              <a:rPr lang="en-US" dirty="0"/>
            </a:br>
            <a:r>
              <a:rPr lang="en-US" dirty="0"/>
              <a:t>for Future Use</a:t>
            </a:r>
            <a:endParaRPr lang="en-US" dirty="0" smtClean="0">
              <a:solidFill>
                <a:srgbClr val="002060"/>
              </a:solidFill>
            </a:endParaRPr>
          </a:p>
        </p:txBody>
      </p:sp>
      <p:sp>
        <p:nvSpPr>
          <p:cNvPr id="113666" name="Content Placeholder 7"/>
          <p:cNvSpPr>
            <a:spLocks noGrp="1"/>
          </p:cNvSpPr>
          <p:nvPr>
            <p:ph idx="1"/>
          </p:nvPr>
        </p:nvSpPr>
        <p:spPr>
          <a:xfrm>
            <a:off x="304799" y="1981200"/>
            <a:ext cx="4876801" cy="4343400"/>
          </a:xfrm>
        </p:spPr>
        <p:txBody>
          <a:bodyPr>
            <a:normAutofit fontScale="92500" lnSpcReduction="20000"/>
          </a:bodyPr>
          <a:lstStyle/>
          <a:p>
            <a:r>
              <a:rPr lang="en-US" sz="3200" b="1" dirty="0">
                <a:solidFill>
                  <a:schemeClr val="tx1"/>
                </a:solidFill>
                <a:latin typeface="Tahoma" pitchFamily="34" charset="0"/>
                <a:ea typeface="Tahoma" pitchFamily="34" charset="0"/>
                <a:cs typeface="Tahoma" pitchFamily="34" charset="0"/>
              </a:rPr>
              <a:t>Smart card/chip card/integrated circuit card (ICC)</a:t>
            </a:r>
          </a:p>
          <a:p>
            <a:pPr lvl="1"/>
            <a:r>
              <a:rPr lang="en-US" sz="2600" dirty="0">
                <a:solidFill>
                  <a:schemeClr val="tx1"/>
                </a:solidFill>
                <a:latin typeface="Tahoma" pitchFamily="34" charset="0"/>
                <a:ea typeface="Tahoma" pitchFamily="34" charset="0"/>
                <a:cs typeface="Tahoma" pitchFamily="34" charset="0"/>
              </a:rPr>
              <a:t>Combines flash memory with a small microprocessor</a:t>
            </a:r>
            <a:endParaRPr lang="en-US" sz="2600" b="1" dirty="0">
              <a:solidFill>
                <a:schemeClr val="tx1"/>
              </a:solidFill>
              <a:latin typeface="Tahoma" pitchFamily="34" charset="0"/>
              <a:ea typeface="Tahoma" pitchFamily="34" charset="0"/>
              <a:cs typeface="Tahoma" pitchFamily="34" charset="0"/>
            </a:endParaRPr>
          </a:p>
          <a:p>
            <a:pPr lvl="1"/>
            <a:r>
              <a:rPr lang="en-US" sz="2600" dirty="0" smtClean="0">
                <a:solidFill>
                  <a:schemeClr val="tx1"/>
                </a:solidFill>
                <a:latin typeface="Tahoma" pitchFamily="34" charset="0"/>
                <a:ea typeface="Tahoma" pitchFamily="34" charset="0"/>
                <a:cs typeface="Tahoma" pitchFamily="34" charset="0"/>
              </a:rPr>
              <a:t>Stores </a:t>
            </a:r>
            <a:r>
              <a:rPr lang="en-US" sz="2600" dirty="0">
                <a:solidFill>
                  <a:schemeClr val="tx1"/>
                </a:solidFill>
                <a:latin typeface="Tahoma" pitchFamily="34" charset="0"/>
                <a:ea typeface="Tahoma" pitchFamily="34" charset="0"/>
                <a:cs typeface="Tahoma" pitchFamily="34" charset="0"/>
              </a:rPr>
              <a:t>and </a:t>
            </a:r>
            <a:r>
              <a:rPr lang="en-US" sz="2600" dirty="0" smtClean="0">
                <a:solidFill>
                  <a:schemeClr val="tx1"/>
                </a:solidFill>
                <a:latin typeface="Tahoma" pitchFamily="34" charset="0"/>
                <a:ea typeface="Tahoma" pitchFamily="34" charset="0"/>
                <a:cs typeface="Tahoma" pitchFamily="34" charset="0"/>
              </a:rPr>
              <a:t>processes </a:t>
            </a:r>
            <a:r>
              <a:rPr lang="en-US" sz="2600" dirty="0">
                <a:solidFill>
                  <a:schemeClr val="tx1"/>
                </a:solidFill>
                <a:latin typeface="Tahoma" pitchFamily="34" charset="0"/>
                <a:ea typeface="Tahoma" pitchFamily="34" charset="0"/>
                <a:cs typeface="Tahoma" pitchFamily="34" charset="0"/>
              </a:rPr>
              <a:t>information</a:t>
            </a:r>
          </a:p>
          <a:p>
            <a:pPr lvl="1"/>
            <a:r>
              <a:rPr lang="en-US" sz="2600" b="1" dirty="0">
                <a:solidFill>
                  <a:schemeClr val="tx1"/>
                </a:solidFill>
                <a:latin typeface="Tahoma" pitchFamily="34" charset="0"/>
                <a:ea typeface="Tahoma" pitchFamily="34" charset="0"/>
                <a:cs typeface="Tahoma" pitchFamily="34" charset="0"/>
              </a:rPr>
              <a:t>Digital cash </a:t>
            </a:r>
            <a:r>
              <a:rPr lang="en-US" sz="2600" b="1" dirty="0" smtClean="0">
                <a:solidFill>
                  <a:schemeClr val="tx1"/>
                </a:solidFill>
                <a:latin typeface="Tahoma" pitchFamily="34" charset="0"/>
                <a:ea typeface="Tahoma" pitchFamily="34" charset="0"/>
                <a:cs typeface="Tahoma" pitchFamily="34" charset="0"/>
              </a:rPr>
              <a:t>system</a:t>
            </a:r>
            <a:r>
              <a:rPr lang="en-US" sz="2600" dirty="0" smtClean="0">
                <a:solidFill>
                  <a:schemeClr val="tx1"/>
                </a:solidFill>
                <a:latin typeface="Tahoma" pitchFamily="34" charset="0"/>
                <a:ea typeface="Tahoma" pitchFamily="34" charset="0"/>
                <a:cs typeface="Tahoma" pitchFamily="34" charset="0"/>
              </a:rPr>
              <a:t>—smart </a:t>
            </a:r>
            <a:r>
              <a:rPr lang="en-US" sz="2600" dirty="0">
                <a:solidFill>
                  <a:schemeClr val="tx1"/>
                </a:solidFill>
                <a:latin typeface="Tahoma" pitchFamily="34" charset="0"/>
                <a:ea typeface="Tahoma" pitchFamily="34" charset="0"/>
                <a:cs typeface="Tahoma" pitchFamily="34" charset="0"/>
              </a:rPr>
              <a:t>card application </a:t>
            </a:r>
            <a:r>
              <a:rPr lang="en-US" sz="2600" dirty="0" smtClean="0">
                <a:solidFill>
                  <a:schemeClr val="tx1"/>
                </a:solidFill>
                <a:latin typeface="Tahoma" pitchFamily="34" charset="0"/>
                <a:ea typeface="Tahoma" pitchFamily="34" charset="0"/>
                <a:cs typeface="Tahoma" pitchFamily="34" charset="0"/>
              </a:rPr>
              <a:t>enables </a:t>
            </a:r>
            <a:r>
              <a:rPr lang="en-US" sz="2600" dirty="0">
                <a:solidFill>
                  <a:schemeClr val="tx1"/>
                </a:solidFill>
                <a:latin typeface="Tahoma" pitchFamily="34" charset="0"/>
                <a:ea typeface="Tahoma" pitchFamily="34" charset="0"/>
                <a:cs typeface="Tahoma" pitchFamily="34" charset="0"/>
              </a:rPr>
              <a:t>users to purchase a prepaid amount of electronically stored money</a:t>
            </a:r>
          </a:p>
          <a:p>
            <a:pPr lvl="1">
              <a:buFont typeface="Wingdings" pitchFamily="2" charset="2"/>
              <a:buNone/>
            </a:pPr>
            <a:endParaRPr lang="en-US" b="1" dirty="0"/>
          </a:p>
          <a:p>
            <a:pPr marL="0" indent="0">
              <a:spcBef>
                <a:spcPct val="0"/>
              </a:spcBef>
              <a:buNone/>
            </a:pPr>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828799"/>
            <a:ext cx="2971800" cy="3980089"/>
          </a:xfrm>
          <a:prstGeom prst="rect">
            <a:avLst/>
          </a:prstGeom>
        </p:spPr>
      </p:pic>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201730" name="Content Placeholder 6"/>
          <p:cNvSpPr>
            <a:spLocks noGrp="1"/>
          </p:cNvSpPr>
          <p:nvPr>
            <p:ph idx="1"/>
          </p:nvPr>
        </p:nvSpPr>
        <p:spPr>
          <a:xfrm>
            <a:off x="722313" y="1981200"/>
            <a:ext cx="7735887"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Holographic storage</a:t>
            </a:r>
            <a:r>
              <a:rPr lang="en-US"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May make high-density storage possible </a:t>
            </a:r>
          </a:p>
          <a:p>
            <a:pPr lvl="1"/>
            <a:r>
              <a:rPr lang="en-US" sz="2400" dirty="0" smtClean="0">
                <a:solidFill>
                  <a:schemeClr val="tx1"/>
                </a:solidFill>
                <a:latin typeface="Tahoma" pitchFamily="34" charset="0"/>
                <a:ea typeface="Tahoma" pitchFamily="34" charset="0"/>
                <a:cs typeface="Tahoma" pitchFamily="34" charset="0"/>
              </a:rPr>
              <a:t>Able to create 3-D images</a:t>
            </a:r>
          </a:p>
          <a:p>
            <a:r>
              <a:rPr lang="en-US" sz="3600" b="1" dirty="0" smtClean="0">
                <a:solidFill>
                  <a:schemeClr val="tx1"/>
                </a:solidFill>
                <a:latin typeface="Tahoma" pitchFamily="34" charset="0"/>
                <a:ea typeface="Tahoma" pitchFamily="34" charset="0"/>
                <a:cs typeface="Tahoma" pitchFamily="34" charset="0"/>
              </a:rPr>
              <a:t>Eye-Fi wireless memory card</a:t>
            </a:r>
            <a:r>
              <a:rPr lang="en-US" sz="3600"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Combines standard flash memory card features with wireless circuitry </a:t>
            </a:r>
          </a:p>
          <a:p>
            <a:pPr lvl="1"/>
            <a:r>
              <a:rPr lang="en-US" sz="2400" dirty="0" smtClean="0">
                <a:solidFill>
                  <a:schemeClr val="tx1"/>
                </a:solidFill>
                <a:latin typeface="Tahoma" pitchFamily="34" charset="0"/>
                <a:ea typeface="Tahoma" pitchFamily="34" charset="0"/>
                <a:cs typeface="Tahoma" pitchFamily="34" charset="0"/>
              </a:rPr>
              <a:t>Enables a direct wireless network connection to devices such as digital cameras</a:t>
            </a:r>
          </a:p>
          <a:p>
            <a:pPr lvl="1">
              <a:buFont typeface="Wingdings" pitchFamily="2" charset="2"/>
              <a:buNone/>
            </a:pPr>
            <a:endParaRPr lang="en-US" b="1"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59</a:t>
            </a:fld>
            <a:endParaRPr kumimoji="0" lang="en-US"/>
          </a:p>
        </p:txBody>
      </p:sp>
    </p:spTree>
    <p:extLst>
      <p:ext uri="{BB962C8B-B14F-4D97-AF65-F5344CB8AC3E}">
        <p14:creationId xmlns:p14="http://schemas.microsoft.com/office/powerpoint/2010/main" val="114307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Objectives </a:t>
            </a:r>
            <a:endParaRPr lang="en-US" dirty="0" smtClean="0">
              <a:solidFill>
                <a:srgbClr val="002060"/>
              </a:solidFill>
            </a:endParaRPr>
          </a:p>
        </p:txBody>
      </p:sp>
      <p:sp>
        <p:nvSpPr>
          <p:cNvPr id="113666" name="Content Placeholder 7"/>
          <p:cNvSpPr>
            <a:spLocks noGrp="1"/>
          </p:cNvSpPr>
          <p:nvPr>
            <p:ph idx="1"/>
          </p:nvPr>
        </p:nvSpPr>
        <p:spPr>
          <a:xfrm>
            <a:off x="762000" y="1828800"/>
            <a:ext cx="8040687" cy="4114800"/>
          </a:xfrm>
        </p:spPr>
        <p:txBody>
          <a:bodyPr/>
          <a:lstStyle/>
          <a:p>
            <a:r>
              <a:rPr lang="en-US" sz="3200" dirty="0">
                <a:solidFill>
                  <a:schemeClr val="tx1"/>
                </a:solidFill>
                <a:latin typeface="Tahoma" pitchFamily="34" charset="0"/>
                <a:ea typeface="Tahoma" pitchFamily="34" charset="0"/>
                <a:cs typeface="Tahoma" pitchFamily="34" charset="0"/>
              </a:rPr>
              <a:t>List and compare the various optical storage media and devices available for personal computers.</a:t>
            </a:r>
          </a:p>
          <a:p>
            <a:r>
              <a:rPr lang="en-US" sz="3200" dirty="0">
                <a:solidFill>
                  <a:schemeClr val="tx1"/>
                </a:solidFill>
                <a:latin typeface="Tahoma" pitchFamily="34" charset="0"/>
                <a:ea typeface="Tahoma" pitchFamily="34" charset="0"/>
                <a:cs typeface="Tahoma" pitchFamily="34" charset="0"/>
              </a:rPr>
              <a:t>Describe solid-state storage devices and compare them with other types of storage devices.</a:t>
            </a:r>
          </a:p>
          <a:p>
            <a:pPr>
              <a:buFont typeface="Wingdings" pitchFamily="2" charset="2"/>
              <a:buNone/>
            </a:pPr>
            <a:endParaRPr lang="en-US" dirty="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0" y="0"/>
            <a:ext cx="9144000" cy="1600200"/>
          </a:xfrm>
        </p:spPr>
        <p:txBody>
          <a:bodyPr/>
          <a:lstStyle/>
          <a:p>
            <a:pPr eaLnBrk="1" hangingPunct="1"/>
            <a:r>
              <a:rPr lang="en-US" dirty="0" smtClean="0"/>
              <a:t>Storage: Holding Data</a:t>
            </a:r>
            <a:br>
              <a:rPr lang="en-US" dirty="0" smtClean="0"/>
            </a:br>
            <a:r>
              <a:rPr lang="en-US" dirty="0" smtClean="0"/>
              <a:t>for Future Use</a:t>
            </a:r>
          </a:p>
        </p:txBody>
      </p:sp>
      <p:sp>
        <p:nvSpPr>
          <p:cNvPr id="201730" name="Content Placeholder 6"/>
          <p:cNvSpPr>
            <a:spLocks noGrp="1"/>
          </p:cNvSpPr>
          <p:nvPr>
            <p:ph idx="1"/>
          </p:nvPr>
        </p:nvSpPr>
        <p:spPr>
          <a:xfrm>
            <a:off x="722313" y="1981200"/>
            <a:ext cx="7888287"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Racetrack memory</a:t>
            </a:r>
            <a:r>
              <a:rPr lang="en-US"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Under development—possible replacement for flash memory and hard drives </a:t>
            </a:r>
          </a:p>
          <a:p>
            <a:pPr lvl="1"/>
            <a:r>
              <a:rPr lang="en-US" sz="2400" dirty="0" smtClean="0">
                <a:solidFill>
                  <a:schemeClr val="tx1"/>
                </a:solidFill>
                <a:latin typeface="Tahoma" pitchFamily="34" charset="0"/>
                <a:ea typeface="Tahoma" pitchFamily="34" charset="0"/>
                <a:cs typeface="Tahoma" pitchFamily="34" charset="0"/>
              </a:rPr>
              <a:t>Will operate at higher speeds and consume less power</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60</a:t>
            </a:fld>
            <a:endParaRPr kumimoji="0" lang="en-US"/>
          </a:p>
        </p:txBody>
      </p:sp>
    </p:spTree>
    <p:extLst>
      <p:ext uri="{BB962C8B-B14F-4D97-AF65-F5344CB8AC3E}">
        <p14:creationId xmlns:p14="http://schemas.microsoft.com/office/powerpoint/2010/main" val="13522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a:t>Storage: Holding Data</a:t>
            </a:r>
            <a:br>
              <a:rPr lang="en-US" dirty="0"/>
            </a:br>
            <a:r>
              <a:rPr lang="en-US" dirty="0"/>
              <a:t>for Future Use</a:t>
            </a:r>
            <a:endParaRPr lang="en-US" dirty="0" smtClean="0">
              <a:solidFill>
                <a:srgbClr val="002060"/>
              </a:solidFill>
            </a:endParaRPr>
          </a:p>
        </p:txBody>
      </p:sp>
      <p:sp>
        <p:nvSpPr>
          <p:cNvPr id="113666" name="Content Placeholder 7"/>
          <p:cNvSpPr>
            <a:spLocks noGrp="1"/>
          </p:cNvSpPr>
          <p:nvPr>
            <p:ph idx="1"/>
          </p:nvPr>
        </p:nvSpPr>
        <p:spPr>
          <a:xfrm>
            <a:off x="646113" y="1981200"/>
            <a:ext cx="8116887" cy="4419600"/>
          </a:xfrm>
        </p:spPr>
        <p:txBody>
          <a:bodyPr/>
          <a:lstStyle/>
          <a:p>
            <a:pPr marL="342900" lvl="1" indent="-342900">
              <a:buFont typeface="Arial" pitchFamily="34" charset="0"/>
              <a:buChar char="•"/>
            </a:pPr>
            <a:r>
              <a:rPr lang="en-US" sz="3600" b="1" dirty="0" smtClean="0">
                <a:solidFill>
                  <a:schemeClr val="tx1"/>
                </a:solidFill>
                <a:latin typeface="Tahoma" pitchFamily="34" charset="0"/>
                <a:ea typeface="Tahoma" pitchFamily="34" charset="0"/>
                <a:cs typeface="Tahoma" pitchFamily="34" charset="0"/>
              </a:rPr>
              <a:t>Backup</a:t>
            </a:r>
          </a:p>
          <a:p>
            <a:pPr marL="742950" lvl="2" indent="-342900">
              <a:buFont typeface="Courier New" pitchFamily="49" charset="0"/>
              <a:buChar char="o"/>
            </a:pPr>
            <a:r>
              <a:rPr lang="en-US" sz="2400" dirty="0" smtClean="0">
                <a:solidFill>
                  <a:schemeClr val="tx1"/>
                </a:solidFill>
                <a:latin typeface="Tahoma" pitchFamily="34" charset="0"/>
                <a:ea typeface="Tahoma" pitchFamily="34" charset="0"/>
                <a:cs typeface="Tahoma" pitchFamily="34" charset="0"/>
              </a:rPr>
              <a:t>Copy </a:t>
            </a:r>
            <a:r>
              <a:rPr lang="en-US" sz="2400" dirty="0">
                <a:solidFill>
                  <a:schemeClr val="tx1"/>
                </a:solidFill>
                <a:latin typeface="Tahoma" pitchFamily="34" charset="0"/>
                <a:ea typeface="Tahoma" pitchFamily="34" charset="0"/>
                <a:cs typeface="Tahoma" pitchFamily="34" charset="0"/>
              </a:rPr>
              <a:t>of programs, data, and information created in one secondary storage medium </a:t>
            </a:r>
            <a:r>
              <a:rPr lang="en-US" sz="2400" dirty="0" smtClean="0">
                <a:solidFill>
                  <a:schemeClr val="tx1"/>
                </a:solidFill>
                <a:latin typeface="Tahoma" pitchFamily="34" charset="0"/>
                <a:ea typeface="Tahoma" pitchFamily="34" charset="0"/>
                <a:cs typeface="Tahoma" pitchFamily="34" charset="0"/>
              </a:rPr>
              <a:t>duplicated </a:t>
            </a:r>
            <a:r>
              <a:rPr lang="en-US" sz="2400" dirty="0">
                <a:solidFill>
                  <a:schemeClr val="tx1"/>
                </a:solidFill>
                <a:latin typeface="Tahoma" pitchFamily="34" charset="0"/>
                <a:ea typeface="Tahoma" pitchFamily="34" charset="0"/>
                <a:cs typeface="Tahoma" pitchFamily="34" charset="0"/>
              </a:rPr>
              <a:t>to </a:t>
            </a:r>
            <a:r>
              <a:rPr lang="en-US" sz="2400" dirty="0" smtClean="0">
                <a:solidFill>
                  <a:schemeClr val="tx1"/>
                </a:solidFill>
                <a:latin typeface="Tahoma" pitchFamily="34" charset="0"/>
                <a:ea typeface="Tahoma" pitchFamily="34" charset="0"/>
                <a:cs typeface="Tahoma" pitchFamily="34" charset="0"/>
              </a:rPr>
              <a:t>another</a:t>
            </a:r>
            <a:endParaRPr lang="en-US" sz="2400" dirty="0">
              <a:solidFill>
                <a:schemeClr val="tx1"/>
              </a:solidFill>
              <a:latin typeface="Tahoma" pitchFamily="34" charset="0"/>
              <a:ea typeface="Tahoma" pitchFamily="34" charset="0"/>
              <a:cs typeface="Tahoma" pitchFamily="34" charset="0"/>
            </a:endParaRPr>
          </a:p>
          <a:p>
            <a:pPr lvl="1"/>
            <a:r>
              <a:rPr lang="en-US" sz="2400" b="1" dirty="0" smtClean="0">
                <a:solidFill>
                  <a:schemeClr val="tx1"/>
                </a:solidFill>
                <a:latin typeface="Tahoma" pitchFamily="34" charset="0"/>
                <a:ea typeface="Tahoma" pitchFamily="34" charset="0"/>
                <a:cs typeface="Tahoma" pitchFamily="34" charset="0"/>
              </a:rPr>
              <a:t>Secondary storage devices, </a:t>
            </a:r>
            <a:r>
              <a:rPr lang="en-US" sz="2400" dirty="0" smtClean="0">
                <a:solidFill>
                  <a:schemeClr val="tx1"/>
                </a:solidFill>
                <a:latin typeface="Tahoma" pitchFamily="34" charset="0"/>
                <a:ea typeface="Tahoma" pitchFamily="34" charset="0"/>
                <a:cs typeface="Tahoma" pitchFamily="34" charset="0"/>
              </a:rPr>
              <a:t>such as USB drives and portable (external) hard drives, can be damaged or “lost.”</a:t>
            </a:r>
          </a:p>
          <a:p>
            <a:pPr lvl="1"/>
            <a:r>
              <a:rPr lang="en-US" sz="2400" dirty="0" smtClean="0">
                <a:solidFill>
                  <a:schemeClr val="tx1"/>
                </a:solidFill>
                <a:latin typeface="Tahoma" pitchFamily="34" charset="0"/>
                <a:ea typeface="Tahoma" pitchFamily="34" charset="0"/>
                <a:cs typeface="Tahoma" pitchFamily="34" charset="0"/>
              </a:rPr>
              <a:t>Prevents permanent loss of programs, data, and information</a:t>
            </a:r>
          </a:p>
          <a:p>
            <a:pPr lvl="1"/>
            <a:r>
              <a:rPr lang="en-US" sz="2400" dirty="0" smtClean="0">
                <a:solidFill>
                  <a:schemeClr val="tx1"/>
                </a:solidFill>
                <a:latin typeface="Tahoma" pitchFamily="34" charset="0"/>
                <a:ea typeface="Tahoma" pitchFamily="34" charset="0"/>
                <a:cs typeface="Tahoma" pitchFamily="34" charset="0"/>
              </a:rPr>
              <a:t>Keep on a regular schedule </a:t>
            </a:r>
            <a:endParaRPr lang="en-US" sz="2400" dirty="0">
              <a:solidFill>
                <a:schemeClr val="tx1"/>
              </a:solidFill>
              <a:latin typeface="Tahoma" pitchFamily="34" charset="0"/>
              <a:ea typeface="Tahoma" pitchFamily="34" charset="0"/>
              <a:cs typeface="Tahoma" pitchFamily="34" charset="0"/>
            </a:endParaRPr>
          </a:p>
          <a:p>
            <a:pPr>
              <a:spcBef>
                <a:spcPct val="0"/>
              </a:spcBef>
            </a:pPr>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61</a:t>
            </a:fld>
            <a:endParaRPr kumimoji="0" lang="en-US"/>
          </a:p>
        </p:txBody>
      </p:sp>
    </p:spTree>
    <p:extLst>
      <p:ext uri="{BB962C8B-B14F-4D97-AF65-F5344CB8AC3E}">
        <p14:creationId xmlns:p14="http://schemas.microsoft.com/office/powerpoint/2010/main" val="377538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203778" name="Rectangle 3"/>
          <p:cNvSpPr>
            <a:spLocks noGrp="1" noChangeArrowheads="1"/>
          </p:cNvSpPr>
          <p:nvPr>
            <p:ph type="body" idx="1"/>
          </p:nvPr>
        </p:nvSpPr>
        <p:spPr>
          <a:xfrm>
            <a:off x="762000" y="1981200"/>
            <a:ext cx="8077200" cy="4419600"/>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Explain the various types of keyboards and the purpose of the special keys on the keyboard, identify the commonly  used pointing devices, and list alternative input devices.</a:t>
            </a:r>
          </a:p>
          <a:p>
            <a:r>
              <a:rPr lang="en-US" sz="3200" dirty="0">
                <a:solidFill>
                  <a:schemeClr val="tx1"/>
                </a:solidFill>
                <a:latin typeface="Tahoma" pitchFamily="34" charset="0"/>
                <a:ea typeface="Tahoma" pitchFamily="34" charset="0"/>
                <a:cs typeface="Tahoma" pitchFamily="34" charset="0"/>
              </a:rPr>
              <a:t>List the types of monitors and the characteristics that determine a monitor’s quality.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62</a:t>
            </a:fld>
            <a:endParaRPr kumimoji="0" lang="en-US"/>
          </a:p>
        </p:txBody>
      </p:sp>
    </p:spTree>
    <p:extLst>
      <p:ext uri="{BB962C8B-B14F-4D97-AF65-F5344CB8AC3E}">
        <p14:creationId xmlns:p14="http://schemas.microsoft.com/office/powerpoint/2010/main" val="334809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204802" name="Rectangle 3"/>
          <p:cNvSpPr>
            <a:spLocks noGrp="1" noChangeArrowheads="1"/>
          </p:cNvSpPr>
          <p:nvPr>
            <p:ph type="body" idx="1"/>
          </p:nvPr>
        </p:nvSpPr>
        <p:spPr>
          <a:xfrm>
            <a:off x="762000" y="1905000"/>
            <a:ext cx="8077200" cy="4419600"/>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Identify the two major types of printers and indicate the advantages and disadvantages of each.</a:t>
            </a:r>
          </a:p>
          <a:p>
            <a:r>
              <a:rPr lang="en-US" sz="3200" dirty="0">
                <a:solidFill>
                  <a:schemeClr val="tx1"/>
                </a:solidFill>
                <a:latin typeface="Tahoma" pitchFamily="34" charset="0"/>
                <a:ea typeface="Tahoma" pitchFamily="34" charset="0"/>
                <a:cs typeface="Tahoma" pitchFamily="34" charset="0"/>
              </a:rPr>
              <a:t>Distinguish between memory and storage.</a:t>
            </a:r>
          </a:p>
          <a:p>
            <a:r>
              <a:rPr lang="en-US" sz="3200" dirty="0">
                <a:solidFill>
                  <a:schemeClr val="tx1"/>
                </a:solidFill>
                <a:latin typeface="Tahoma" pitchFamily="34" charset="0"/>
                <a:ea typeface="Tahoma" pitchFamily="34" charset="0"/>
                <a:cs typeface="Tahoma" pitchFamily="34" charset="0"/>
              </a:rPr>
              <a:t>Discuss how storage media and devices are categorized and how data is stored on a hard drive.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63</a:t>
            </a:fld>
            <a:endParaRPr kumimoji="0" lang="en-US"/>
          </a:p>
        </p:txBody>
      </p:sp>
    </p:spTree>
    <p:extLst>
      <p:ext uri="{BB962C8B-B14F-4D97-AF65-F5344CB8AC3E}">
        <p14:creationId xmlns:p14="http://schemas.microsoft.com/office/powerpoint/2010/main" val="167716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205826" name="Rectangle 3"/>
          <p:cNvSpPr>
            <a:spLocks noGrp="1" noChangeArrowheads="1"/>
          </p:cNvSpPr>
          <p:nvPr>
            <p:ph type="body" idx="1"/>
          </p:nvPr>
        </p:nvSpPr>
        <p:spPr>
          <a:xfrm>
            <a:off x="762000" y="1905000"/>
            <a:ext cx="8077200" cy="4419600"/>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List factors that affect hard disk performance.</a:t>
            </a:r>
          </a:p>
          <a:p>
            <a:r>
              <a:rPr lang="en-US" sz="3200" dirty="0">
                <a:solidFill>
                  <a:schemeClr val="tx1"/>
                </a:solidFill>
                <a:latin typeface="Tahoma" pitchFamily="34" charset="0"/>
                <a:ea typeface="Tahoma" pitchFamily="34" charset="0"/>
                <a:cs typeface="Tahoma" pitchFamily="34" charset="0"/>
              </a:rPr>
              <a:t>Explain how data is stored on flash drives</a:t>
            </a:r>
            <a:r>
              <a:rPr lang="en-US" sz="3200" dirty="0" smtClean="0">
                <a:solidFill>
                  <a:schemeClr val="tx1"/>
                </a:solidFill>
                <a:latin typeface="Tahoma" pitchFamily="34" charset="0"/>
                <a:ea typeface="Tahoma" pitchFamily="34" charset="0"/>
                <a:cs typeface="Tahoma" pitchFamily="34" charset="0"/>
              </a:rPr>
              <a:t>.</a:t>
            </a:r>
            <a:endParaRPr lang="en-US" sz="3200" dirty="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64</a:t>
            </a:fld>
            <a:endParaRPr kumimoji="0" lang="en-US"/>
          </a:p>
        </p:txBody>
      </p:sp>
    </p:spTree>
    <p:extLst>
      <p:ext uri="{BB962C8B-B14F-4D97-AF65-F5344CB8AC3E}">
        <p14:creationId xmlns:p14="http://schemas.microsoft.com/office/powerpoint/2010/main" val="3072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0" y="0"/>
            <a:ext cx="9144000" cy="1600200"/>
          </a:xfrm>
        </p:spPr>
        <p:txBody>
          <a:bodyPr/>
          <a:lstStyle/>
          <a:p>
            <a:r>
              <a:rPr lang="en-US" dirty="0" smtClean="0"/>
              <a:t>Summary</a:t>
            </a:r>
            <a:endParaRPr lang="en-US" dirty="0" smtClean="0">
              <a:solidFill>
                <a:srgbClr val="002060"/>
              </a:solidFill>
            </a:endParaRPr>
          </a:p>
        </p:txBody>
      </p:sp>
      <p:sp>
        <p:nvSpPr>
          <p:cNvPr id="113666" name="Content Placeholder 7"/>
          <p:cNvSpPr>
            <a:spLocks noGrp="1"/>
          </p:cNvSpPr>
          <p:nvPr>
            <p:ph idx="1"/>
          </p:nvPr>
        </p:nvSpPr>
        <p:spPr>
          <a:xfrm>
            <a:off x="646113" y="1981200"/>
            <a:ext cx="8040687" cy="4114800"/>
          </a:xfrm>
        </p:spPr>
        <p:txBody>
          <a:bodyPr/>
          <a:lstStyle/>
          <a:p>
            <a:r>
              <a:rPr lang="en-US" sz="3200" dirty="0">
                <a:solidFill>
                  <a:schemeClr val="tx1"/>
                </a:solidFill>
                <a:latin typeface="Tahoma" pitchFamily="34" charset="0"/>
                <a:ea typeface="Tahoma" pitchFamily="34" charset="0"/>
                <a:cs typeface="Tahoma" pitchFamily="34" charset="0"/>
              </a:rPr>
              <a:t>List and compare the various optical storage media and devices available for personal computers.</a:t>
            </a:r>
          </a:p>
          <a:p>
            <a:r>
              <a:rPr lang="en-US" sz="3200" dirty="0">
                <a:solidFill>
                  <a:schemeClr val="tx1"/>
                </a:solidFill>
                <a:latin typeface="Tahoma" pitchFamily="34" charset="0"/>
                <a:ea typeface="Tahoma" pitchFamily="34" charset="0"/>
                <a:cs typeface="Tahoma" pitchFamily="34" charset="0"/>
              </a:rPr>
              <a:t>Describe solid-state storage devices and compare them with other types of storage devices.</a:t>
            </a:r>
          </a:p>
          <a:p>
            <a:pPr>
              <a:buFont typeface="Wingdings" pitchFamily="2" charset="2"/>
              <a:buNone/>
            </a:pPr>
            <a:endParaRPr lang="en-US" dirty="0"/>
          </a:p>
          <a:p>
            <a:pPr>
              <a:spcBef>
                <a:spcPct val="0"/>
              </a:spcBef>
            </a:pPr>
            <a:endParaRPr lang="en-US" dirty="0" smtClean="0">
              <a:solidFill>
                <a:srgbClr val="FF0000"/>
              </a:solidFill>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65</a:t>
            </a:fld>
            <a:endParaRPr kumimoji="0" lang="en-US"/>
          </a:p>
        </p:txBody>
      </p:sp>
    </p:spTree>
    <p:extLst>
      <p:ext uri="{BB962C8B-B14F-4D97-AF65-F5344CB8AC3E}">
        <p14:creationId xmlns:p14="http://schemas.microsoft.com/office/powerpoint/2010/main" val="380533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66</a:t>
            </a:fld>
            <a:endParaRPr lang="en-US"/>
          </a:p>
        </p:txBody>
      </p:sp>
      <p:sp>
        <p:nvSpPr>
          <p:cNvPr id="7" name="Footer Placeholder 1"/>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07522" name="Content Placeholder 7"/>
          <p:cNvSpPr>
            <a:spLocks noGrp="1"/>
          </p:cNvSpPr>
          <p:nvPr>
            <p:ph idx="1"/>
          </p:nvPr>
        </p:nvSpPr>
        <p:spPr>
          <a:xfrm>
            <a:off x="762000" y="1828800"/>
            <a:ext cx="7772400" cy="41148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Input</a:t>
            </a:r>
          </a:p>
          <a:p>
            <a:pPr lvl="1"/>
            <a:r>
              <a:rPr lang="en-US" sz="2400" dirty="0" smtClean="0">
                <a:solidFill>
                  <a:schemeClr val="tx1"/>
                </a:solidFill>
                <a:latin typeface="Tahoma" pitchFamily="34" charset="0"/>
                <a:ea typeface="Tahoma" pitchFamily="34" charset="0"/>
                <a:cs typeface="Tahoma" pitchFamily="34" charset="0"/>
              </a:rPr>
              <a:t>Data or instructions entered into a computer</a:t>
            </a:r>
            <a:r>
              <a:rPr lang="en-US" sz="2800" dirty="0" smtClean="0">
                <a:solidFill>
                  <a:schemeClr val="tx1"/>
                </a:solidFill>
                <a:latin typeface="Tahoma" pitchFamily="34" charset="0"/>
                <a:ea typeface="Tahoma" pitchFamily="34" charset="0"/>
                <a:cs typeface="Tahoma" pitchFamily="34" charset="0"/>
              </a:rPr>
              <a:t> </a:t>
            </a:r>
          </a:p>
          <a:p>
            <a:r>
              <a:rPr lang="en-US" sz="3600" b="1" dirty="0" smtClean="0">
                <a:solidFill>
                  <a:schemeClr val="tx1"/>
                </a:solidFill>
                <a:latin typeface="Tahoma" pitchFamily="34" charset="0"/>
                <a:ea typeface="Tahoma" pitchFamily="34" charset="0"/>
                <a:cs typeface="Tahoma" pitchFamily="34" charset="0"/>
              </a:rPr>
              <a:t>Input device</a:t>
            </a:r>
          </a:p>
          <a:p>
            <a:pPr lvl="1"/>
            <a:r>
              <a:rPr lang="en-US" sz="2400" dirty="0" smtClean="0">
                <a:solidFill>
                  <a:schemeClr val="tx1"/>
                </a:solidFill>
                <a:latin typeface="Tahoma" pitchFamily="34" charset="0"/>
                <a:ea typeface="Tahoma" pitchFamily="34" charset="0"/>
                <a:cs typeface="Tahoma" pitchFamily="34" charset="0"/>
              </a:rPr>
              <a:t>Hardware that gives users the ability to enter data and instructions into the computer’s random access memory (RAM)</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extLst>
      <p:ext uri="{BB962C8B-B14F-4D97-AF65-F5344CB8AC3E}">
        <p14:creationId xmlns:p14="http://schemas.microsoft.com/office/powerpoint/2010/main" val="245779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sp>
        <p:nvSpPr>
          <p:cNvPr id="109570" name="Content Placeholder 7"/>
          <p:cNvSpPr>
            <a:spLocks noGrp="1"/>
          </p:cNvSpPr>
          <p:nvPr>
            <p:ph idx="1"/>
          </p:nvPr>
        </p:nvSpPr>
        <p:spPr>
          <a:xfrm>
            <a:off x="762001" y="1828800"/>
            <a:ext cx="8305800" cy="41148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Input device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Keyboard</a:t>
            </a:r>
          </a:p>
          <a:p>
            <a:pPr lvl="2">
              <a:spcBef>
                <a:spcPct val="0"/>
              </a:spcBef>
            </a:pPr>
            <a:r>
              <a:rPr lang="en-US" sz="2400" dirty="0" smtClean="0">
                <a:solidFill>
                  <a:schemeClr val="tx1"/>
                </a:solidFill>
                <a:latin typeface="Tahoma" pitchFamily="34" charset="0"/>
                <a:ea typeface="Tahoma" pitchFamily="34" charset="0"/>
                <a:cs typeface="Tahoma" pitchFamily="34" charset="0"/>
              </a:rPr>
              <a:t>Most common input device—enables data and instruction entry through the use of a variety of keys</a:t>
            </a:r>
          </a:p>
          <a:p>
            <a:pPr lvl="1">
              <a:spcBef>
                <a:spcPct val="0"/>
              </a:spcBef>
            </a:pPr>
            <a:r>
              <a:rPr lang="en-US" sz="2400" b="1" dirty="0" smtClean="0">
                <a:solidFill>
                  <a:schemeClr val="tx1"/>
                </a:solidFill>
                <a:latin typeface="Tahoma" pitchFamily="34" charset="0"/>
                <a:ea typeface="Tahoma" pitchFamily="34" charset="0"/>
                <a:cs typeface="Tahoma" pitchFamily="34" charset="0"/>
              </a:rPr>
              <a:t>Enhanced keyboards</a:t>
            </a:r>
            <a:r>
              <a:rPr lang="en-US" sz="2400" dirty="0" smtClean="0">
                <a:solidFill>
                  <a:schemeClr val="tx1"/>
                </a:solidFill>
                <a:latin typeface="Tahoma" pitchFamily="34" charset="0"/>
                <a:ea typeface="Tahoma" pitchFamily="34" charset="0"/>
                <a:cs typeface="Tahoma" pitchFamily="34" charset="0"/>
              </a:rPr>
              <a:t>—additional keys, such as media control buttons to adjust speaker volume, or Internet control buttons that open e-mail, a browser, or a search window with a single keystroke</a:t>
            </a:r>
          </a:p>
          <a:p>
            <a:pPr>
              <a:buFont typeface="Wingdings" pitchFamily="2" charset="2"/>
              <a:buNone/>
            </a:pP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extLst>
      <p:ext uri="{BB962C8B-B14F-4D97-AF65-F5344CB8AC3E}">
        <p14:creationId xmlns:p14="http://schemas.microsoft.com/office/powerpoint/2010/main" val="193896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0" y="0"/>
            <a:ext cx="9144000" cy="1600200"/>
          </a:xfrm>
        </p:spPr>
        <p:txBody>
          <a:bodyPr/>
          <a:lstStyle/>
          <a:p>
            <a:pPr eaLnBrk="1" hangingPunct="1"/>
            <a:r>
              <a:rPr lang="en-US" dirty="0" smtClean="0"/>
              <a:t>Input Devices: </a:t>
            </a:r>
            <a:br>
              <a:rPr lang="en-US" dirty="0" smtClean="0"/>
            </a:br>
            <a:r>
              <a:rPr lang="en-US" dirty="0" smtClean="0"/>
              <a:t>Giving Commands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7924800" cy="4755414"/>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270087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2C2F71-1DAB-48BF-8B9F-933800BD0E93}"/>
</file>

<file path=customXml/itemProps2.xml><?xml version="1.0" encoding="utf-8"?>
<ds:datastoreItem xmlns:ds="http://schemas.openxmlformats.org/officeDocument/2006/customXml" ds:itemID="{9DD5A8B6-B69A-4520-A272-38557393DEE0}"/>
</file>

<file path=customXml/itemProps3.xml><?xml version="1.0" encoding="utf-8"?>
<ds:datastoreItem xmlns:ds="http://schemas.openxmlformats.org/officeDocument/2006/customXml" ds:itemID="{735CBC60-3518-495D-9C86-C7D87F35C06D}"/>
</file>

<file path=docProps/app.xml><?xml version="1.0" encoding="utf-8"?>
<Properties xmlns="http://schemas.openxmlformats.org/officeDocument/2006/extended-properties" xmlns:vt="http://schemas.openxmlformats.org/officeDocument/2006/docPropsVTypes">
  <Template>Staff training presentation</Template>
  <TotalTime>5879</TotalTime>
  <Words>3532</Words>
  <Application>Microsoft Office PowerPoint</Application>
  <PresentationFormat>On-screen Show (4:3)</PresentationFormat>
  <Paragraphs>784</Paragraphs>
  <Slides>66</Slides>
  <Notes>66</Notes>
  <HiddenSlides>0</HiddenSlides>
  <MMClips>0</MMClips>
  <ScaleCrop>false</ScaleCrop>
  <HeadingPairs>
    <vt:vector size="4" baseType="variant">
      <vt:variant>
        <vt:lpstr>Theme</vt:lpstr>
      </vt:variant>
      <vt:variant>
        <vt:i4>8</vt:i4>
      </vt:variant>
      <vt:variant>
        <vt:lpstr>Slide Titles</vt:lpstr>
      </vt:variant>
      <vt:variant>
        <vt:i4>66</vt:i4>
      </vt:variant>
    </vt:vector>
  </HeadingPairs>
  <TitlesOfParts>
    <vt:vector size="74" baseType="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Input/Output &amp; Storage</vt:lpstr>
      <vt:lpstr>Objectives </vt:lpstr>
      <vt:lpstr>Objectives </vt:lpstr>
      <vt:lpstr>Objectives </vt:lpstr>
      <vt:lpstr>Objectives </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Summary</vt:lpstr>
      <vt:lpstr>Summary</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halide</cp:lastModifiedBy>
  <cp:revision>2</cp:revision>
  <dcterms:created xsi:type="dcterms:W3CDTF">2008-05-17T17:07:47Z</dcterms:created>
  <dcterms:modified xsi:type="dcterms:W3CDTF">2017-03-10T08:34:44Z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