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6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presentation.xml" ContentType="application/vnd.openxmlformats-officedocument.presentationml.presentation.main+xml"/>
  <Override PartName="/ppt/slides/slide6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6.xml" ContentType="application/vnd.openxmlformats-officedocument.presentationml.slide+xml"/>
  <Override PartName="/ppt/slides/slide54.xml" ContentType="application/vnd.openxmlformats-officedocument.presentationml.slide+xml"/>
  <Override PartName="/ppt/slides/slide67.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8.xml" ContentType="application/vnd.openxmlformats-officedocument.presentationml.slideLayou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notesSlides/notesSlide49.xml" ContentType="application/vnd.openxmlformats-officedocument.presentationml.notesSlide+xml"/>
  <Override PartName="/ppt/notesSlides/notesSlide41.xml" ContentType="application/vnd.openxmlformats-officedocument.presentationml.notesSlide+xml"/>
  <Override PartName="/ppt/slideLayouts/slideLayout20.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Masters/slideMaster1.xml" ContentType="application/vnd.openxmlformats-officedocument.presentationml.slideMaster+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50.xml" ContentType="application/vnd.openxmlformats-officedocument.presentationml.notesSlide+xml"/>
  <Override PartName="/ppt/slideLayouts/slideLayout5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notesSlides/notesSlide62.xml" ContentType="application/vnd.openxmlformats-officedocument.presentationml.notesSlide+xml"/>
  <Override PartName="/ppt/notesSlides/notesSlide66.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56.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notesSlides/notesSlide59.xml" ContentType="application/vnd.openxmlformats-officedocument.presentationml.notesSlide+xml"/>
  <Override PartName="/ppt/slideLayouts/slideLayout53.xml" ContentType="application/vnd.openxmlformats-officedocument.presentationml.slideLayou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0.xml" ContentType="application/vnd.openxmlformats-officedocument.presentationml.notesSlide+xml"/>
  <Override PartName="/ppt/notesSlides/notesSlide69.xml" ContentType="application/vnd.openxmlformats-officedocument.presentationml.notesSlide+xml"/>
  <Override PartName="/ppt/notesSlides/notesSlide67.xml" ContentType="application/vnd.openxmlformats-officedocument.presentationml.notesSlide+xml"/>
  <Override PartName="/ppt/notesSlides/notesSlide55.xml" ContentType="application/vnd.openxmlformats-officedocument.presentationml.notesSlide+xml"/>
  <Override PartName="/ppt/slideLayouts/slideLayout54.xml" ContentType="application/vnd.openxmlformats-officedocument.presentationml.slideLayou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70.xml" ContentType="application/vnd.openxmlformats-officedocument.presentationml.notesSlide+xml"/>
  <Override PartName="/ppt/notesSlides/notesSlide54.xml" ContentType="application/vnd.openxmlformats-officedocument.presentationml.notesSlide+xml"/>
  <Override PartName="/ppt/notesSlides/notesSlide71.xml" ContentType="application/vnd.openxmlformats-officedocument.presentationml.notesSlide+xml"/>
  <Override PartName="/ppt/notesMasters/notesMaster1.xml" ContentType="application/vnd.openxmlformats-officedocument.presentationml.notesMaster+xml"/>
  <Override PartName="/ppt/theme/theme7.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6.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733" r:id="rId2"/>
    <p:sldMasterId id="2147483721" r:id="rId3"/>
    <p:sldMasterId id="2147483709" r:id="rId4"/>
    <p:sldMasterId id="2147483697" r:id="rId5"/>
    <p:sldMasterId id="2147483685" r:id="rId6"/>
    <p:sldMasterId id="2147483673" r:id="rId7"/>
    <p:sldMasterId id="2147483858" r:id="rId8"/>
  </p:sldMasterIdLst>
  <p:notesMasterIdLst>
    <p:notesMasterId r:id="rId80"/>
  </p:notesMasterIdLst>
  <p:handoutMasterIdLst>
    <p:handoutMasterId r:id="rId81"/>
  </p:handoutMasterIdLst>
  <p:sldIdLst>
    <p:sldId id="271" r:id="rId9"/>
    <p:sldId id="303" r:id="rId10"/>
    <p:sldId id="304" r:id="rId11"/>
    <p:sldId id="305" r:id="rId12"/>
    <p:sldId id="307" r:id="rId13"/>
    <p:sldId id="361" r:id="rId14"/>
    <p:sldId id="308" r:id="rId15"/>
    <p:sldId id="383" r:id="rId16"/>
    <p:sldId id="362" r:id="rId17"/>
    <p:sldId id="309" r:id="rId18"/>
    <p:sldId id="363" r:id="rId19"/>
    <p:sldId id="364" r:id="rId20"/>
    <p:sldId id="310" r:id="rId21"/>
    <p:sldId id="311" r:id="rId22"/>
    <p:sldId id="365" r:id="rId23"/>
    <p:sldId id="312" r:id="rId24"/>
    <p:sldId id="313" r:id="rId25"/>
    <p:sldId id="314" r:id="rId26"/>
    <p:sldId id="315" r:id="rId27"/>
    <p:sldId id="316" r:id="rId28"/>
    <p:sldId id="366" r:id="rId29"/>
    <p:sldId id="367" r:id="rId30"/>
    <p:sldId id="318" r:id="rId31"/>
    <p:sldId id="368" r:id="rId32"/>
    <p:sldId id="369" r:id="rId33"/>
    <p:sldId id="319" r:id="rId34"/>
    <p:sldId id="320" r:id="rId35"/>
    <p:sldId id="321" r:id="rId36"/>
    <p:sldId id="322" r:id="rId37"/>
    <p:sldId id="323" r:id="rId38"/>
    <p:sldId id="324" r:id="rId39"/>
    <p:sldId id="370" r:id="rId40"/>
    <p:sldId id="382" r:id="rId41"/>
    <p:sldId id="325" r:id="rId42"/>
    <p:sldId id="372" r:id="rId43"/>
    <p:sldId id="326" r:id="rId44"/>
    <p:sldId id="373" r:id="rId45"/>
    <p:sldId id="327" r:id="rId46"/>
    <p:sldId id="330" r:id="rId47"/>
    <p:sldId id="329" r:id="rId48"/>
    <p:sldId id="331" r:id="rId49"/>
    <p:sldId id="332" r:id="rId50"/>
    <p:sldId id="333" r:id="rId51"/>
    <p:sldId id="375" r:id="rId52"/>
    <p:sldId id="334" r:id="rId53"/>
    <p:sldId id="335" r:id="rId54"/>
    <p:sldId id="376" r:id="rId55"/>
    <p:sldId id="377" r:id="rId56"/>
    <p:sldId id="337" r:id="rId57"/>
    <p:sldId id="338" r:id="rId58"/>
    <p:sldId id="339" r:id="rId59"/>
    <p:sldId id="340" r:id="rId60"/>
    <p:sldId id="341" r:id="rId61"/>
    <p:sldId id="343" r:id="rId62"/>
    <p:sldId id="378" r:id="rId63"/>
    <p:sldId id="344" r:id="rId64"/>
    <p:sldId id="345" r:id="rId65"/>
    <p:sldId id="346" r:id="rId66"/>
    <p:sldId id="347" r:id="rId67"/>
    <p:sldId id="348" r:id="rId68"/>
    <p:sldId id="349" r:id="rId69"/>
    <p:sldId id="350" r:id="rId70"/>
    <p:sldId id="351" r:id="rId71"/>
    <p:sldId id="342" r:id="rId72"/>
    <p:sldId id="352" r:id="rId73"/>
    <p:sldId id="379" r:id="rId74"/>
    <p:sldId id="380" r:id="rId75"/>
    <p:sldId id="358" r:id="rId76"/>
    <p:sldId id="359" r:id="rId77"/>
    <p:sldId id="360" r:id="rId78"/>
    <p:sldId id="272" r:id="rId7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1" clrIdx="2"/>
  <p:cmAuthor id="3" name=" Donna Madsen" initials="DM" lastIdx="18" clrIdx="3"/>
  <p:cmAuthor id="4" name="Tiffany Bottolfson" initials="tmb" lastIdx="14" clrIdx="4"/>
  <p:cmAuthor id="5" name="Barbara" initials="BHE" lastIdx="1" clrIdx="5"/>
  <p:cmAuthor id="6" name="Judy Ann Levine" initials="jal"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7" autoAdjust="0"/>
    <p:restoredTop sz="94796" autoAdjust="0"/>
  </p:normalViewPr>
  <p:slideViewPr>
    <p:cSldViewPr>
      <p:cViewPr>
        <p:scale>
          <a:sx n="70" d="100"/>
          <a:sy n="70" d="100"/>
        </p:scale>
        <p:origin x="-1620" y="-138"/>
      </p:cViewPr>
      <p:guideLst>
        <p:guide orient="horz" pos="2160"/>
        <p:guide pos="2880"/>
      </p:guideLst>
    </p:cSldViewPr>
  </p:slideViewPr>
  <p:outlineViewPr>
    <p:cViewPr>
      <p:scale>
        <a:sx n="33" d="100"/>
        <a:sy n="33" d="100"/>
      </p:scale>
      <p:origin x="36" y="22062"/>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customXml" Target="../customXml/item1.xml"/><Relationship Id="rId61" Type="http://schemas.openxmlformats.org/officeDocument/2006/relationships/slide" Target="slides/slide53.xml"/><Relationship Id="rId82" Type="http://schemas.openxmlformats.org/officeDocument/2006/relationships/commentAuthors" Target="commentAuthors.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extLst>
      <p:ext uri="{BB962C8B-B14F-4D97-AF65-F5344CB8AC3E}">
        <p14:creationId xmlns:p14="http://schemas.microsoft.com/office/powerpoint/2010/main" val="1105610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extLst>
      <p:ext uri="{BB962C8B-B14F-4D97-AF65-F5344CB8AC3E}">
        <p14:creationId xmlns:p14="http://schemas.microsoft.com/office/powerpoint/2010/main" val="42039219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ln/>
        </p:spPr>
      </p:sp>
      <p:sp>
        <p:nvSpPr>
          <p:cNvPr id="185346"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r>
              <a:rPr lang="en-US" dirty="0" smtClean="0"/>
              <a:t>Click to add notes</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smtClean="0"/>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defRPr/>
            </a:pPr>
            <a:fld id="{4C467257-E832-4478-B490-5B033862A14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Copyright © 2012 Pearson Education, Inc. Publishing as Prentice Hall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659165" y="6477000"/>
            <a:ext cx="5665435" cy="24447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kumimoji="0" lang="en-US" smtClean="0"/>
              <a:t>Copyright © 2012 Pearson Education, Inc. Publishing as Prentice Hall</a:t>
            </a:r>
            <a:endParaRPr kumimoji="0" lang="en-US"/>
          </a:p>
        </p:txBody>
      </p:sp>
      <p:sp>
        <p:nvSpPr>
          <p:cNvPr id="6" name="Slide Number Placeholder 5"/>
          <p:cNvSpPr>
            <a:spLocks noGrp="1"/>
          </p:cNvSpPr>
          <p:nvPr>
            <p:ph type="sldNum" sz="quarter" idx="12"/>
          </p:nvPr>
        </p:nvSpPr>
        <p:spPr/>
        <p:txBody>
          <a:bodyPr/>
          <a:lstStyle/>
          <a:p>
            <a:pPr>
              <a:defRPr/>
            </a:pPr>
            <a:fld id="{11625734-4DC8-41BB-B315-E2E1BFA14A2D}"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400800"/>
            <a:ext cx="6046435" cy="320675"/>
          </a:xfrm>
        </p:spPr>
        <p:txBody>
          <a:bodyPr/>
          <a:lstStyle/>
          <a:p>
            <a:pPr>
              <a:defRPr/>
            </a:pPr>
            <a:r>
              <a:rPr lang="en-US"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ADECFD27-E205-4F2F-9A8F-1FE9A8E016E3}"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a:xfrm>
            <a:off x="659165" y="6356350"/>
            <a:ext cx="7265635" cy="365125"/>
          </a:xfrm>
        </p:spPr>
        <p:txBody>
          <a:bodyPr/>
          <a:lstStyle/>
          <a:p>
            <a:pPr>
              <a:defRPr/>
            </a:pPr>
            <a:r>
              <a:rPr lang="en-US" smtClean="0"/>
              <a:t>Copyright © 2012 Pearson Education, Inc. Publishing as Prentice Hall</a:t>
            </a:r>
            <a:endParaRPr lang="en-US" dirty="0"/>
          </a:p>
        </p:txBody>
      </p:sp>
      <p:sp>
        <p:nvSpPr>
          <p:cNvPr id="9" name="Slide Number Placeholder 8"/>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659165" y="6356350"/>
            <a:ext cx="7113235" cy="365125"/>
          </a:xfrm>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C08AE460-6C33-432D-98AF-D0A31A72975B}"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 2012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3418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9165" y="6356350"/>
            <a:ext cx="7418035" cy="365125"/>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59165" y="6356350"/>
            <a:ext cx="7341835" cy="365125"/>
          </a:xfrm>
        </p:spPr>
        <p:txBody>
          <a:body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fld id="{F6C63492-723D-4E8B-AF7B-8520966CC4B8}" type="slidenum">
              <a:rPr lang="en-US" smtClean="0"/>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7772400" cy="594360"/>
          </a:xfrm>
        </p:spPr>
        <p:txBody>
          <a:bodyPr anchor="b"/>
          <a:lstStyle>
            <a:lvl1pPr algn="ctr">
              <a:defRPr sz="2200" b="1"/>
            </a:lvl1pPr>
          </a:lstStyle>
          <a:p>
            <a:r>
              <a:rPr lang="en-US" smtClean="0"/>
              <a:t>Click to edit Master title style</a:t>
            </a:r>
            <a:endParaRPr lang="en-US" dirty="0"/>
          </a:p>
        </p:txBody>
      </p:sp>
      <p:sp>
        <p:nvSpPr>
          <p:cNvPr id="6" name="Footer Placeholder 5"/>
          <p:cNvSpPr>
            <a:spLocks noGrp="1"/>
          </p:cNvSpPr>
          <p:nvPr>
            <p:ph type="ftr" sz="quarter" idx="11"/>
          </p:nvPr>
        </p:nvSpPr>
        <p:spPr>
          <a:xfrm>
            <a:off x="304800" y="6324600"/>
            <a:ext cx="7848600" cy="365760"/>
          </a:xfrm>
        </p:spPr>
        <p:txBody>
          <a:bodyPr/>
          <a:lstStyle/>
          <a:p>
            <a:pPr>
              <a:defRPr/>
            </a:pPr>
            <a:r>
              <a:rPr lang="en-US" dirty="0" smtClean="0"/>
              <a:t>Copyright © 2012 Pearson Education, Inc. Publishing as Prentice Hall</a:t>
            </a:r>
            <a:endParaRPr lang="en-US" dirty="0"/>
          </a:p>
        </p:txBody>
      </p:sp>
      <p:sp>
        <p:nvSpPr>
          <p:cNvPr id="7" name="Slide Number Placeholder 6"/>
          <p:cNvSpPr>
            <a:spLocks noGrp="1"/>
          </p:cNvSpPr>
          <p:nvPr>
            <p:ph type="sldNum" sz="quarter" idx="12"/>
          </p:nvPr>
        </p:nvSpPr>
        <p:spPr/>
        <p:txBody>
          <a:bodyPr/>
          <a:lstStyle/>
          <a:p>
            <a:pPr>
              <a:defRPr/>
            </a:pPr>
            <a:fld id="{35184BC9-E88D-4E64-AE5A-8E8E8897FE7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2012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Slide Number Placeholder 8"/>
          <p:cNvSpPr>
            <a:spLocks noGrp="1"/>
          </p:cNvSpPr>
          <p:nvPr>
            <p:ph type="sldNum" sz="quarter" idx="11"/>
          </p:nvPr>
        </p:nvSpPr>
        <p:spPr/>
        <p:txBody>
          <a:bodyPr/>
          <a:lstStyle/>
          <a:p>
            <a:pPr>
              <a:defRPr/>
            </a:pPr>
            <a:fld id="{0D3CC13B-E2EF-47BB-B3FF-09D7E675F32E}" type="slidenum">
              <a:rPr lang="en-US" smtClean="0"/>
              <a:pPr>
                <a:defRPr/>
              </a:pPr>
              <a:t>‹#›</a:t>
            </a:fld>
            <a:endParaRPr lang="en-US" dirty="0"/>
          </a:p>
        </p:txBody>
      </p:sp>
      <p:sp>
        <p:nvSpPr>
          <p:cNvPr id="10" name="Footer Placeholder 9"/>
          <p:cNvSpPr>
            <a:spLocks noGrp="1"/>
          </p:cNvSpPr>
          <p:nvPr>
            <p:ph type="ftr" sz="quarter" idx="12"/>
          </p:nvPr>
        </p:nvSpPr>
        <p:spPr>
          <a:xfrm>
            <a:off x="381000" y="6324600"/>
            <a:ext cx="7696200" cy="365760"/>
          </a:xfrm>
        </p:spPr>
        <p:txBody>
          <a:bodyPr/>
          <a:lstStyle/>
          <a:p>
            <a:pPr>
              <a:defRPr/>
            </a:pPr>
            <a:r>
              <a:rPr lang="en-US" dirty="0" smtClean="0"/>
              <a:t>Copyright © 2012 Pearson Education, Inc. Publishing as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Copyright © 2012 Pearson Education, Inc. Publishing as Prentice Hall</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BC2AE529-F438-4BCD-8C30-F4B4DA3443E6}"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42" r:id="rId12"/>
    <p:sldLayoutId id="2147483843" r:id="rId13"/>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79.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1.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2.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84.xml"/><Relationship Id="rId4" Type="http://schemas.openxmlformats.org/officeDocument/2006/relationships/image" Target="cid:3287383400_217756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0"/>
            <a:ext cx="9143999" cy="1600200"/>
          </a:xfrm>
        </p:spPr>
        <p:txBody>
          <a:bodyPr/>
          <a:lstStyle/>
          <a:p>
            <a:pPr algn="ctr"/>
            <a:r>
              <a:rPr lang="en-US" sz="4800" dirty="0" smtClean="0"/>
              <a:t>Computers Are Your Future</a:t>
            </a:r>
            <a:br>
              <a:rPr lang="en-US" sz="4800" dirty="0" smtClean="0"/>
            </a:br>
            <a:r>
              <a:rPr lang="en-US" sz="2800" dirty="0" smtClean="0"/>
              <a:t>Twelfth Edition</a:t>
            </a:r>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Chapter 6: The Internet and the World Wide Web</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590800"/>
            <a:ext cx="3369889" cy="3867149"/>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Content Placeholder 11"/>
          <p:cNvSpPr>
            <a:spLocks noGrp="1"/>
          </p:cNvSpPr>
          <p:nvPr>
            <p:ph sz="half" idx="2"/>
          </p:nvPr>
        </p:nvSpPr>
        <p:spPr>
          <a:xfrm>
            <a:off x="685800" y="1905000"/>
            <a:ext cx="7467600" cy="4419600"/>
          </a:xfrm>
        </p:spPr>
        <p:txBody>
          <a:bodyPr>
            <a:normAutofit/>
          </a:bodyPr>
          <a:lstStyle/>
          <a:p>
            <a:pPr eaLnBrk="1" hangingPunct="1"/>
            <a:r>
              <a:rPr lang="en-US" sz="3200" b="1" dirty="0" smtClean="0">
                <a:solidFill>
                  <a:schemeClr val="tx1"/>
                </a:solidFill>
                <a:latin typeface="Tahoma" pitchFamily="34" charset="0"/>
                <a:ea typeface="Tahoma" pitchFamily="34" charset="0"/>
                <a:cs typeface="Tahoma" pitchFamily="34" charset="0"/>
              </a:rPr>
              <a:t>Interoperability</a:t>
            </a:r>
          </a:p>
          <a:p>
            <a:pPr lvl="1"/>
            <a:r>
              <a:rPr lang="en-US" sz="2400" dirty="0" smtClean="0">
                <a:solidFill>
                  <a:schemeClr val="tx1"/>
                </a:solidFill>
                <a:latin typeface="Tahoma" pitchFamily="34" charset="0"/>
                <a:ea typeface="Tahoma" pitchFamily="34" charset="0"/>
                <a:cs typeface="Tahoma" pitchFamily="34" charset="0"/>
              </a:rPr>
              <a:t>Ability to work with different brands and models of computers</a:t>
            </a:r>
            <a:r>
              <a:rPr lang="en-US" sz="1800" dirty="0" smtClean="0">
                <a:solidFill>
                  <a:schemeClr val="tx1"/>
                </a:solidFill>
                <a:latin typeface="Tahoma" pitchFamily="34" charset="0"/>
                <a:ea typeface="Tahoma" pitchFamily="34" charset="0"/>
                <a:cs typeface="Tahoma" pitchFamily="34" charset="0"/>
              </a:rPr>
              <a:t> </a:t>
            </a:r>
          </a:p>
          <a:p>
            <a:pPr eaLnBrk="1" hangingPunct="1"/>
            <a:r>
              <a:rPr lang="en-US" sz="3200" b="1" dirty="0" smtClean="0">
                <a:solidFill>
                  <a:schemeClr val="tx1"/>
                </a:solidFill>
                <a:latin typeface="Tahoma" pitchFamily="34" charset="0"/>
                <a:ea typeface="Tahoma" pitchFamily="34" charset="0"/>
                <a:cs typeface="Tahoma" pitchFamily="34" charset="0"/>
              </a:rPr>
              <a:t>Transmission Control Protocol/Internet Protocol (TCP/IP)</a:t>
            </a:r>
          </a:p>
          <a:p>
            <a:pPr lvl="1"/>
            <a:r>
              <a:rPr lang="en-US" sz="2400" dirty="0" smtClean="0">
                <a:solidFill>
                  <a:schemeClr val="tx1"/>
                </a:solidFill>
                <a:latin typeface="Tahoma" pitchFamily="34" charset="0"/>
                <a:ea typeface="Tahoma" pitchFamily="34" charset="0"/>
                <a:cs typeface="Tahoma" pitchFamily="34" charset="0"/>
              </a:rPr>
              <a:t>Provides methods for packaging and transmitting information</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10</a:t>
            </a:fld>
            <a:endParaRPr lang="en-US" dirty="0"/>
          </a:p>
        </p:txBody>
      </p:sp>
      <p:sp>
        <p:nvSpPr>
          <p:cNvPr id="8"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spTree>
    <p:extLst>
      <p:ext uri="{BB962C8B-B14F-4D97-AF65-F5344CB8AC3E}">
        <p14:creationId xmlns:p14="http://schemas.microsoft.com/office/powerpoint/2010/main" val="284443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sp>
        <p:nvSpPr>
          <p:cNvPr id="106498" name="Rectangle 3"/>
          <p:cNvSpPr>
            <a:spLocks noGrp="1" noChangeArrowheads="1"/>
          </p:cNvSpPr>
          <p:nvPr>
            <p:ph idx="1"/>
          </p:nvPr>
        </p:nvSpPr>
        <p:spPr>
          <a:xfrm>
            <a:off x="685800" y="1676400"/>
            <a:ext cx="8458200" cy="4343400"/>
          </a:xfrm>
        </p:spPr>
        <p:txBody>
          <a:bodyPr lIns="182562" tIns="46038" rIns="182562" bIns="46038">
            <a:normAutofit/>
          </a:bodyPr>
          <a:lstStyle/>
          <a:p>
            <a:pPr eaLnBrk="1" hangingPunct="1"/>
            <a:r>
              <a:rPr lang="en-US" sz="3600" b="1" dirty="0" smtClean="0">
                <a:solidFill>
                  <a:schemeClr val="tx1"/>
                </a:solidFill>
                <a:latin typeface="Tahoma" pitchFamily="34" charset="0"/>
                <a:ea typeface="Tahoma" pitchFamily="34" charset="0"/>
                <a:cs typeface="Tahoma" pitchFamily="34" charset="0"/>
              </a:rPr>
              <a:t>Transmission Control Protocol</a:t>
            </a:r>
          </a:p>
          <a:p>
            <a:pPr lvl="1"/>
            <a:r>
              <a:rPr lang="en-US" sz="2400" dirty="0" smtClean="0">
                <a:solidFill>
                  <a:schemeClr val="tx1"/>
                </a:solidFill>
                <a:latin typeface="Tahoma" pitchFamily="34" charset="0"/>
                <a:ea typeface="Tahoma" pitchFamily="34" charset="0"/>
                <a:cs typeface="Tahoma" pitchFamily="34" charset="0"/>
              </a:rPr>
              <a:t>Manages assembling of a message or file into smaller packets </a:t>
            </a:r>
            <a:r>
              <a:rPr lang="en-US" sz="2400" dirty="0">
                <a:solidFill>
                  <a:schemeClr val="tx1"/>
                </a:solidFill>
                <a:latin typeface="Tahoma" pitchFamily="34" charset="0"/>
                <a:ea typeface="Tahoma" pitchFamily="34" charset="0"/>
                <a:cs typeface="Tahoma" pitchFamily="34" charset="0"/>
              </a:rPr>
              <a:t>	</a:t>
            </a:r>
            <a:endParaRPr lang="en-US" sz="2400" dirty="0" smtClean="0">
              <a:solidFill>
                <a:schemeClr val="tx1"/>
              </a:solidFill>
              <a:latin typeface="Tahoma" pitchFamily="34" charset="0"/>
              <a:ea typeface="Tahoma" pitchFamily="34" charset="0"/>
              <a:cs typeface="Tahoma" pitchFamily="34" charset="0"/>
            </a:endParaRPr>
          </a:p>
          <a:p>
            <a:pPr lvl="2"/>
            <a:r>
              <a:rPr lang="en-US" sz="2400" dirty="0" smtClean="0">
                <a:solidFill>
                  <a:schemeClr val="tx1"/>
                </a:solidFill>
                <a:latin typeface="Tahoma" pitchFamily="34" charset="0"/>
                <a:ea typeface="Tahoma" pitchFamily="34" charset="0"/>
                <a:cs typeface="Tahoma" pitchFamily="34" charset="0"/>
              </a:rPr>
              <a:t>Packets are transmitted over Internet</a:t>
            </a:r>
          </a:p>
          <a:p>
            <a:pPr lvl="2"/>
            <a:r>
              <a:rPr lang="en-US" sz="2400" dirty="0" smtClean="0">
                <a:solidFill>
                  <a:schemeClr val="tx1"/>
                </a:solidFill>
                <a:latin typeface="Tahoma" pitchFamily="34" charset="0"/>
                <a:ea typeface="Tahoma" pitchFamily="34" charset="0"/>
                <a:cs typeface="Tahoma" pitchFamily="34" charset="0"/>
              </a:rPr>
              <a:t>TCP layer on the destination computer reassembles the packets into the original message</a:t>
            </a:r>
          </a:p>
          <a:p>
            <a:r>
              <a:rPr lang="en-US" sz="3600" b="1" dirty="0" smtClean="0">
                <a:solidFill>
                  <a:schemeClr val="tx1"/>
                </a:solidFill>
                <a:latin typeface="Tahoma" pitchFamily="34" charset="0"/>
                <a:ea typeface="Tahoma" pitchFamily="34" charset="0"/>
                <a:cs typeface="Tahoma" pitchFamily="34" charset="0"/>
              </a:rPr>
              <a:t>Internet Protocol</a:t>
            </a:r>
          </a:p>
          <a:p>
            <a:pPr lvl="1"/>
            <a:r>
              <a:rPr lang="en-US" sz="2400" dirty="0" smtClean="0">
                <a:solidFill>
                  <a:schemeClr val="tx1"/>
                </a:solidFill>
                <a:latin typeface="Tahoma" pitchFamily="34" charset="0"/>
                <a:ea typeface="Tahoma" pitchFamily="34" charset="0"/>
                <a:cs typeface="Tahoma" pitchFamily="34" charset="0"/>
              </a:rPr>
              <a:t>Handles the address part of each packet so that it gets to the right destination</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extLst>
      <p:ext uri="{BB962C8B-B14F-4D97-AF65-F5344CB8AC3E}">
        <p14:creationId xmlns:p14="http://schemas.microsoft.com/office/powerpoint/2010/main" val="93258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00200"/>
            <a:ext cx="6858000" cy="4724400"/>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extLst>
      <p:ext uri="{BB962C8B-B14F-4D97-AF65-F5344CB8AC3E}">
        <p14:creationId xmlns:p14="http://schemas.microsoft.com/office/powerpoint/2010/main" val="93258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Accessing the Internet: </a:t>
            </a:r>
            <a:br>
              <a:rPr lang="en-US" dirty="0" smtClean="0"/>
            </a:br>
            <a:r>
              <a:rPr lang="en-US" dirty="0" smtClean="0"/>
              <a:t>Going Online</a:t>
            </a:r>
          </a:p>
        </p:txBody>
      </p:sp>
      <p:sp>
        <p:nvSpPr>
          <p:cNvPr id="112642" name="Content Placeholder 11"/>
          <p:cNvSpPr>
            <a:spLocks noGrp="1"/>
          </p:cNvSpPr>
          <p:nvPr>
            <p:ph idx="1"/>
          </p:nvPr>
        </p:nvSpPr>
        <p:spPr>
          <a:xfrm>
            <a:off x="762000" y="1676400"/>
            <a:ext cx="8382000" cy="46482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Internet service providers (ISPs)</a:t>
            </a:r>
          </a:p>
          <a:p>
            <a:pPr lvl="1"/>
            <a:r>
              <a:rPr lang="en-US" sz="2400" dirty="0" smtClean="0">
                <a:solidFill>
                  <a:schemeClr val="tx1"/>
                </a:solidFill>
                <a:latin typeface="Tahoma" pitchFamily="34" charset="0"/>
                <a:ea typeface="Tahoma" pitchFamily="34" charset="0"/>
                <a:cs typeface="Tahoma" pitchFamily="34" charset="0"/>
              </a:rPr>
              <a:t>Supply and sustain user connections to the Internet</a:t>
            </a:r>
          </a:p>
          <a:p>
            <a:pPr lvl="1"/>
            <a:r>
              <a:rPr lang="en-US" sz="2400" dirty="0" smtClean="0">
                <a:solidFill>
                  <a:schemeClr val="tx1"/>
                </a:solidFill>
                <a:latin typeface="Tahoma" pitchFamily="34" charset="0"/>
                <a:ea typeface="Tahoma" pitchFamily="34" charset="0"/>
                <a:cs typeface="Tahoma" pitchFamily="34" charset="0"/>
              </a:rPr>
              <a:t>Maintain the hardware and software</a:t>
            </a:r>
          </a:p>
          <a:p>
            <a:pPr lvl="1"/>
            <a:r>
              <a:rPr lang="en-US" sz="2400" dirty="0" smtClean="0">
                <a:solidFill>
                  <a:schemeClr val="tx1"/>
                </a:solidFill>
                <a:latin typeface="Tahoma" pitchFamily="34" charset="0"/>
                <a:ea typeface="Tahoma" pitchFamily="34" charset="0"/>
                <a:cs typeface="Tahoma" pitchFamily="34" charset="0"/>
              </a:rPr>
              <a:t>Protect their sites and networks from outside threats</a:t>
            </a:r>
          </a:p>
          <a:p>
            <a:r>
              <a:rPr lang="en-US" sz="3600" b="1" dirty="0" smtClean="0">
                <a:solidFill>
                  <a:schemeClr val="tx1"/>
                </a:solidFill>
                <a:latin typeface="Tahoma" pitchFamily="34" charset="0"/>
                <a:ea typeface="Tahoma" pitchFamily="34" charset="0"/>
                <a:cs typeface="Tahoma" pitchFamily="34" charset="0"/>
              </a:rPr>
              <a:t>Online service provider (OSP)</a:t>
            </a:r>
          </a:p>
          <a:p>
            <a:pPr lvl="1"/>
            <a:r>
              <a:rPr lang="en-US" sz="2400" dirty="0" smtClean="0">
                <a:solidFill>
                  <a:schemeClr val="tx1"/>
                </a:solidFill>
                <a:latin typeface="Tahoma" pitchFamily="34" charset="0"/>
                <a:ea typeface="Tahoma" pitchFamily="34" charset="0"/>
                <a:cs typeface="Tahoma" pitchFamily="34" charset="0"/>
              </a:rPr>
              <a:t>A for-profit firm that provides a proprietary network</a:t>
            </a:r>
          </a:p>
          <a:p>
            <a:pPr lvl="1"/>
            <a:r>
              <a:rPr lang="en-US" sz="2400" dirty="0" smtClean="0">
                <a:solidFill>
                  <a:schemeClr val="tx1"/>
                </a:solidFill>
                <a:latin typeface="Tahoma" pitchFamily="34" charset="0"/>
                <a:ea typeface="Tahoma" pitchFamily="34" charset="0"/>
                <a:cs typeface="Tahoma" pitchFamily="34" charset="0"/>
              </a:rPr>
              <a:t>Offers special services only available to subscribers</a:t>
            </a:r>
          </a:p>
          <a:p>
            <a:pPr lvl="1"/>
            <a:r>
              <a:rPr lang="en-US" sz="2400" dirty="0" smtClean="0">
                <a:solidFill>
                  <a:schemeClr val="tx1"/>
                </a:solidFill>
                <a:latin typeface="Tahoma" pitchFamily="34" charset="0"/>
                <a:ea typeface="Tahoma" pitchFamily="34" charset="0"/>
                <a:cs typeface="Tahoma" pitchFamily="34" charset="0"/>
              </a:rPr>
              <a:t>Examples: MSN and AOL</a:t>
            </a:r>
          </a:p>
          <a:p>
            <a:pPr lvl="1"/>
            <a:endParaRPr lang="en-US" sz="1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Tree>
    <p:extLst>
      <p:ext uri="{BB962C8B-B14F-4D97-AF65-F5344CB8AC3E}">
        <p14:creationId xmlns:p14="http://schemas.microsoft.com/office/powerpoint/2010/main" val="152909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Accessing the Internet: </a:t>
            </a:r>
            <a:br>
              <a:rPr lang="en-US" dirty="0" smtClean="0"/>
            </a:br>
            <a:r>
              <a:rPr lang="en-US" dirty="0" smtClean="0"/>
              <a:t>Going Online</a:t>
            </a:r>
          </a:p>
        </p:txBody>
      </p:sp>
      <p:sp>
        <p:nvSpPr>
          <p:cNvPr id="114690" name="Content Placeholder 11"/>
          <p:cNvSpPr>
            <a:spLocks noGrp="1"/>
          </p:cNvSpPr>
          <p:nvPr>
            <p:ph idx="1"/>
          </p:nvPr>
        </p:nvSpPr>
        <p:spPr>
          <a:xfrm>
            <a:off x="533400" y="1676400"/>
            <a:ext cx="8382000" cy="4648200"/>
          </a:xfrm>
        </p:spPr>
        <p:txBody>
          <a:bodyPr>
            <a:normAutofit/>
          </a:bodyPr>
          <a:lstStyle/>
          <a:p>
            <a:r>
              <a:rPr lang="en-US" sz="3600" b="1" dirty="0">
                <a:solidFill>
                  <a:schemeClr val="tx1"/>
                </a:solidFill>
                <a:latin typeface="Tahoma" pitchFamily="34" charset="0"/>
                <a:ea typeface="Tahoma" pitchFamily="34" charset="0"/>
                <a:cs typeface="Tahoma" pitchFamily="34" charset="0"/>
              </a:rPr>
              <a:t>Wireless Internet service provider</a:t>
            </a:r>
          </a:p>
          <a:p>
            <a:pPr lvl="1"/>
            <a:r>
              <a:rPr lang="en-US" sz="2400" dirty="0" smtClean="0">
                <a:solidFill>
                  <a:schemeClr val="tx1"/>
                </a:solidFill>
                <a:latin typeface="Tahoma" pitchFamily="34" charset="0"/>
                <a:ea typeface="Tahoma" pitchFamily="34" charset="0"/>
                <a:cs typeface="Tahoma" pitchFamily="34" charset="0"/>
              </a:rPr>
              <a:t>Company </a:t>
            </a:r>
            <a:r>
              <a:rPr lang="en-US" sz="2400" dirty="0">
                <a:solidFill>
                  <a:schemeClr val="tx1"/>
                </a:solidFill>
                <a:latin typeface="Tahoma" pitchFamily="34" charset="0"/>
                <a:ea typeface="Tahoma" pitchFamily="34" charset="0"/>
                <a:cs typeface="Tahoma" pitchFamily="34" charset="0"/>
              </a:rPr>
              <a:t>that provides wireless Internet </a:t>
            </a:r>
            <a:r>
              <a:rPr lang="en-US" sz="2400" dirty="0" smtClean="0">
                <a:solidFill>
                  <a:schemeClr val="tx1"/>
                </a:solidFill>
                <a:latin typeface="Tahoma" pitchFamily="34" charset="0"/>
                <a:ea typeface="Tahoma" pitchFamily="34" charset="0"/>
                <a:cs typeface="Tahoma" pitchFamily="34" charset="0"/>
              </a:rPr>
              <a:t>access</a:t>
            </a:r>
            <a:endParaRPr lang="en-US" sz="2400"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Examples: AT&amp;T</a:t>
            </a:r>
            <a:r>
              <a:rPr lang="en-US" sz="2400" dirty="0">
                <a:solidFill>
                  <a:schemeClr val="tx1"/>
                </a:solidFill>
                <a:latin typeface="Tahoma" pitchFamily="34" charset="0"/>
                <a:ea typeface="Tahoma" pitchFamily="34" charset="0"/>
                <a:cs typeface="Tahoma" pitchFamily="34" charset="0"/>
              </a:rPr>
              <a:t>, T-Mobile, and Verizon Wireless</a:t>
            </a:r>
          </a:p>
          <a:p>
            <a:r>
              <a:rPr lang="en-US" sz="3600" b="1" dirty="0" smtClean="0">
                <a:solidFill>
                  <a:schemeClr val="tx1"/>
                </a:solidFill>
                <a:latin typeface="Tahoma" pitchFamily="34" charset="0"/>
                <a:ea typeface="Tahoma" pitchFamily="34" charset="0"/>
                <a:cs typeface="Tahoma" pitchFamily="34" charset="0"/>
              </a:rPr>
              <a:t>Hot spot</a:t>
            </a:r>
            <a:endParaRPr lang="en-US" sz="3600" dirty="0" smtClean="0">
              <a:solidFill>
                <a:schemeClr val="tx1"/>
              </a:solidFill>
              <a:latin typeface="Tahoma" pitchFamily="34" charset="0"/>
              <a:ea typeface="Tahoma" pitchFamily="34" charset="0"/>
              <a:cs typeface="Tahoma" pitchFamily="34" charset="0"/>
            </a:endParaRPr>
          </a:p>
          <a:p>
            <a:pPr lvl="1"/>
            <a:r>
              <a:rPr lang="en-US" sz="2400" dirty="0">
                <a:solidFill>
                  <a:schemeClr val="tx1"/>
                </a:solidFill>
                <a:latin typeface="Tahoma" pitchFamily="34" charset="0"/>
                <a:ea typeface="Tahoma" pitchFamily="34" charset="0"/>
                <a:cs typeface="Tahoma" pitchFamily="34" charset="0"/>
              </a:rPr>
              <a:t>P</a:t>
            </a:r>
            <a:r>
              <a:rPr lang="en-US" sz="2400" dirty="0" smtClean="0">
                <a:solidFill>
                  <a:schemeClr val="tx1"/>
                </a:solidFill>
                <a:latin typeface="Tahoma" pitchFamily="34" charset="0"/>
                <a:ea typeface="Tahoma" pitchFamily="34" charset="0"/>
                <a:cs typeface="Tahoma" pitchFamily="34" charset="0"/>
              </a:rPr>
              <a:t>ublic location that provides Internet access for wireless devices</a:t>
            </a:r>
          </a:p>
          <a:p>
            <a:pPr lvl="1"/>
            <a:r>
              <a:rPr lang="en-US" sz="2400" dirty="0" smtClean="0">
                <a:solidFill>
                  <a:schemeClr val="tx1"/>
                </a:solidFill>
                <a:latin typeface="Tahoma" pitchFamily="34" charset="0"/>
                <a:ea typeface="Tahoma" pitchFamily="34" charset="0"/>
                <a:cs typeface="Tahoma" pitchFamily="34" charset="0"/>
              </a:rPr>
              <a:t>Examples: airport, college campus, or coffee shop</a:t>
            </a:r>
          </a:p>
          <a:p>
            <a:pPr lvl="1"/>
            <a:endParaRPr lang="en-US" sz="20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Tree>
    <p:extLst>
      <p:ext uri="{BB962C8B-B14F-4D97-AF65-F5344CB8AC3E}">
        <p14:creationId xmlns:p14="http://schemas.microsoft.com/office/powerpoint/2010/main" val="202686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Accessing the Internet: </a:t>
            </a:r>
            <a:br>
              <a:rPr lang="en-US" dirty="0" smtClean="0"/>
            </a:br>
            <a:r>
              <a:rPr lang="en-US" dirty="0" smtClean="0"/>
              <a:t>Going Online</a:t>
            </a:r>
          </a:p>
        </p:txBody>
      </p:sp>
      <p:sp>
        <p:nvSpPr>
          <p:cNvPr id="114690" name="Content Placeholder 11"/>
          <p:cNvSpPr>
            <a:spLocks noGrp="1"/>
          </p:cNvSpPr>
          <p:nvPr>
            <p:ph idx="1"/>
          </p:nvPr>
        </p:nvSpPr>
        <p:spPr>
          <a:xfrm>
            <a:off x="457200" y="1524000"/>
            <a:ext cx="8382000" cy="50292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Methods to access the Internet</a:t>
            </a:r>
          </a:p>
          <a:p>
            <a:pPr lvl="1"/>
            <a:r>
              <a:rPr lang="en-US" sz="2400" b="1" dirty="0" smtClean="0">
                <a:solidFill>
                  <a:schemeClr val="tx1"/>
                </a:solidFill>
                <a:latin typeface="Tahoma" pitchFamily="34" charset="0"/>
                <a:ea typeface="Tahoma" pitchFamily="34" charset="0"/>
                <a:cs typeface="Tahoma" pitchFamily="34" charset="0"/>
              </a:rPr>
              <a:t>Dial-up access</a:t>
            </a:r>
            <a:r>
              <a:rPr lang="en-US" sz="2400" dirty="0" smtClean="0">
                <a:solidFill>
                  <a:schemeClr val="tx1"/>
                </a:solidFill>
                <a:latin typeface="Tahoma" pitchFamily="34" charset="0"/>
                <a:ea typeface="Tahoma" pitchFamily="34" charset="0"/>
                <a:cs typeface="Tahoma" pitchFamily="34" charset="0"/>
              </a:rPr>
              <a:t>—uses modem and telephone line</a:t>
            </a:r>
          </a:p>
          <a:p>
            <a:pPr lvl="1"/>
            <a:r>
              <a:rPr lang="en-US" sz="2400" b="1" dirty="0" smtClean="0">
                <a:solidFill>
                  <a:schemeClr val="tx1"/>
                </a:solidFill>
                <a:latin typeface="Tahoma" pitchFamily="34" charset="0"/>
                <a:ea typeface="Tahoma" pitchFamily="34" charset="0"/>
                <a:cs typeface="Tahoma" pitchFamily="34" charset="0"/>
              </a:rPr>
              <a:t>Digital subscriber line (DSL)</a:t>
            </a:r>
            <a:r>
              <a:rPr lang="en-US" sz="2400" dirty="0" smtClean="0">
                <a:solidFill>
                  <a:schemeClr val="tx1"/>
                </a:solidFill>
                <a:latin typeface="Tahoma" pitchFamily="34" charset="0"/>
                <a:ea typeface="Tahoma" pitchFamily="34" charset="0"/>
                <a:cs typeface="Tahoma" pitchFamily="34" charset="0"/>
              </a:rPr>
              <a:t>—high-speed online connection—external modem with telephone lines</a:t>
            </a:r>
          </a:p>
          <a:p>
            <a:pPr lvl="1"/>
            <a:r>
              <a:rPr lang="en-US" sz="2400" b="1" dirty="0" smtClean="0">
                <a:solidFill>
                  <a:schemeClr val="tx1"/>
                </a:solidFill>
                <a:latin typeface="Tahoma" pitchFamily="34" charset="0"/>
                <a:ea typeface="Tahoma" pitchFamily="34" charset="0"/>
                <a:cs typeface="Tahoma" pitchFamily="34" charset="0"/>
              </a:rPr>
              <a:t>Cable access</a:t>
            </a:r>
            <a:r>
              <a:rPr lang="en-US" sz="2400" dirty="0" smtClean="0">
                <a:solidFill>
                  <a:schemeClr val="tx1"/>
                </a:solidFill>
                <a:latin typeface="Tahoma" pitchFamily="34" charset="0"/>
                <a:ea typeface="Tahoma" pitchFamily="34" charset="0"/>
                <a:cs typeface="Tahoma" pitchFamily="34" charset="0"/>
              </a:rPr>
              <a:t>—high-speed Internet connection—cable modem not a phone line</a:t>
            </a:r>
          </a:p>
          <a:p>
            <a:pPr lvl="1"/>
            <a:r>
              <a:rPr lang="en-US" sz="2400" b="1" dirty="0" smtClean="0">
                <a:solidFill>
                  <a:schemeClr val="tx1"/>
                </a:solidFill>
                <a:latin typeface="Tahoma" pitchFamily="34" charset="0"/>
                <a:ea typeface="Tahoma" pitchFamily="34" charset="0"/>
                <a:cs typeface="Tahoma" pitchFamily="34" charset="0"/>
              </a:rPr>
              <a:t>Satellite</a:t>
            </a:r>
            <a:r>
              <a:rPr lang="en-US" sz="2400" dirty="0" smtClean="0">
                <a:solidFill>
                  <a:schemeClr val="tx1"/>
                </a:solidFill>
                <a:latin typeface="Tahoma" pitchFamily="34" charset="0"/>
                <a:ea typeface="Tahoma" pitchFamily="34" charset="0"/>
                <a:cs typeface="Tahoma" pitchFamily="34" charset="0"/>
              </a:rPr>
              <a:t>—high-speed Internet service with antenna and dish connected to indoor receive unit (IRU) and indoor transmit unit (</a:t>
            </a:r>
            <a:r>
              <a:rPr lang="en-US" sz="2400" dirty="0" err="1" smtClean="0">
                <a:solidFill>
                  <a:schemeClr val="tx1"/>
                </a:solidFill>
                <a:latin typeface="Tahoma" pitchFamily="34" charset="0"/>
                <a:ea typeface="Tahoma" pitchFamily="34" charset="0"/>
                <a:cs typeface="Tahoma" pitchFamily="34" charset="0"/>
              </a:rPr>
              <a:t>IRU</a:t>
            </a:r>
            <a:r>
              <a:rPr lang="en-US" sz="2400" dirty="0" smtClean="0">
                <a:solidFill>
                  <a:schemeClr val="tx1"/>
                </a:solidFill>
                <a:latin typeface="Tahoma" pitchFamily="34" charset="0"/>
                <a:ea typeface="Tahoma" pitchFamily="34" charset="0"/>
                <a:cs typeface="Tahoma" pitchFamily="34" charset="0"/>
              </a:rPr>
              <a:t>)</a:t>
            </a:r>
            <a:endParaRPr lang="en-US" sz="2400" b="1" dirty="0" smtClean="0">
              <a:solidFill>
                <a:schemeClr val="tx1"/>
              </a:solidFill>
              <a:latin typeface="Tahoma" pitchFamily="34" charset="0"/>
              <a:ea typeface="Tahoma" pitchFamily="34" charset="0"/>
              <a:cs typeface="Tahoma" pitchFamily="34" charset="0"/>
            </a:endParaRPr>
          </a:p>
          <a:p>
            <a:pPr lvl="1"/>
            <a:r>
              <a:rPr lang="en-US" sz="2400" b="1" dirty="0" smtClean="0">
                <a:solidFill>
                  <a:schemeClr val="tx1"/>
                </a:solidFill>
                <a:latin typeface="Tahoma" pitchFamily="34" charset="0"/>
                <a:ea typeface="Tahoma" pitchFamily="34" charset="0"/>
                <a:cs typeface="Tahoma" pitchFamily="34" charset="0"/>
              </a:rPr>
              <a:t>Fiber-optic service</a:t>
            </a:r>
            <a:r>
              <a:rPr lang="en-US" sz="2400" dirty="0" smtClean="0">
                <a:solidFill>
                  <a:schemeClr val="tx1"/>
                </a:solidFill>
                <a:latin typeface="Tahoma" pitchFamily="34" charset="0"/>
                <a:ea typeface="Tahoma" pitchFamily="34" charset="0"/>
                <a:cs typeface="Tahoma" pitchFamily="34" charset="0"/>
              </a:rPr>
              <a:t>—high-speed Internet—fiber-optic lines direct</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Tree>
    <p:extLst>
      <p:ext uri="{BB962C8B-B14F-4D97-AF65-F5344CB8AC3E}">
        <p14:creationId xmlns:p14="http://schemas.microsoft.com/office/powerpoint/2010/main" val="361053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Accessing the Internet: </a:t>
            </a:r>
            <a:br>
              <a:rPr lang="en-US" dirty="0" smtClean="0"/>
            </a:br>
            <a:r>
              <a:rPr lang="en-US" dirty="0" smtClean="0"/>
              <a:t>Going Online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321040" cy="3962400"/>
          </a:xfrm>
        </p:spPr>
      </p:pic>
    </p:spTree>
    <p:extLst>
      <p:ext uri="{BB962C8B-B14F-4D97-AF65-F5344CB8AC3E}">
        <p14:creationId xmlns:p14="http://schemas.microsoft.com/office/powerpoint/2010/main" val="76473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20834" name="Content Placeholder 5"/>
          <p:cNvSpPr>
            <a:spLocks noGrp="1"/>
          </p:cNvSpPr>
          <p:nvPr>
            <p:ph idx="1"/>
          </p:nvPr>
        </p:nvSpPr>
        <p:spPr>
          <a:xfrm>
            <a:off x="457200" y="1905000"/>
            <a:ext cx="8382000" cy="4114800"/>
          </a:xfrm>
        </p:spPr>
        <p:txBody>
          <a:bodyPr>
            <a:normAutofit fontScale="77500" lnSpcReduction="20000"/>
          </a:bodyPr>
          <a:lstStyle/>
          <a:p>
            <a:r>
              <a:rPr lang="en-US" sz="5100" b="1" dirty="0" smtClean="0">
                <a:solidFill>
                  <a:schemeClr val="tx1"/>
                </a:solidFill>
                <a:latin typeface="Tahoma" pitchFamily="34" charset="0"/>
                <a:ea typeface="Tahoma" pitchFamily="34" charset="0"/>
                <a:cs typeface="Tahoma" pitchFamily="34" charset="0"/>
              </a:rPr>
              <a:t>World Wide Web (also known as the Web or WWW</a:t>
            </a:r>
            <a:r>
              <a:rPr lang="en-US" sz="5100" b="1" dirty="0">
                <a:solidFill>
                  <a:schemeClr val="tx1"/>
                </a:solidFill>
                <a:latin typeface="Tahoma" pitchFamily="34" charset="0"/>
                <a:ea typeface="Tahoma" pitchFamily="34" charset="0"/>
                <a:cs typeface="Tahoma" pitchFamily="34" charset="0"/>
              </a:rPr>
              <a:t>)</a:t>
            </a:r>
            <a:endParaRPr lang="en-US" sz="5100" b="1" dirty="0" smtClean="0">
              <a:solidFill>
                <a:schemeClr val="tx1"/>
              </a:solidFill>
              <a:latin typeface="Tahoma" pitchFamily="34" charset="0"/>
              <a:ea typeface="Tahoma" pitchFamily="34" charset="0"/>
              <a:cs typeface="Tahoma" pitchFamily="34" charset="0"/>
            </a:endParaRPr>
          </a:p>
          <a:p>
            <a:pPr lvl="1"/>
            <a:r>
              <a:rPr lang="en-US" sz="3100" dirty="0" smtClean="0">
                <a:solidFill>
                  <a:schemeClr val="tx1"/>
                </a:solidFill>
                <a:latin typeface="Tahoma" pitchFamily="34" charset="0"/>
                <a:ea typeface="Tahoma" pitchFamily="34" charset="0"/>
                <a:cs typeface="Tahoma" pitchFamily="34" charset="0"/>
              </a:rPr>
              <a:t>Contains billions of documents</a:t>
            </a:r>
          </a:p>
          <a:p>
            <a:pPr lvl="1"/>
            <a:r>
              <a:rPr lang="en-US" sz="3100" dirty="0" smtClean="0">
                <a:solidFill>
                  <a:schemeClr val="tx1"/>
                </a:solidFill>
                <a:latin typeface="Tahoma" pitchFamily="34" charset="0"/>
                <a:ea typeface="Tahoma" pitchFamily="34" charset="0"/>
                <a:cs typeface="Tahoma" pitchFamily="34" charset="0"/>
              </a:rPr>
              <a:t>Part of the Internet</a:t>
            </a:r>
          </a:p>
          <a:p>
            <a:pPr lvl="1"/>
            <a:r>
              <a:rPr lang="en-US" sz="3100" dirty="0" smtClean="0">
                <a:solidFill>
                  <a:schemeClr val="tx1"/>
                </a:solidFill>
                <a:latin typeface="Tahoma" pitchFamily="34" charset="0"/>
                <a:ea typeface="Tahoma" pitchFamily="34" charset="0"/>
                <a:cs typeface="Tahoma" pitchFamily="34" charset="0"/>
              </a:rPr>
              <a:t>Uses the Internet to transport information</a:t>
            </a:r>
          </a:p>
          <a:p>
            <a:pPr lvl="1"/>
            <a:r>
              <a:rPr lang="en-US" sz="3100" dirty="0" smtClean="0">
                <a:solidFill>
                  <a:schemeClr val="tx1"/>
                </a:solidFill>
                <a:latin typeface="Tahoma" pitchFamily="34" charset="0"/>
                <a:ea typeface="Tahoma" pitchFamily="34" charset="0"/>
                <a:cs typeface="Tahoma" pitchFamily="34" charset="0"/>
              </a:rPr>
              <a:t>Separate entity from the Internet</a:t>
            </a:r>
          </a:p>
          <a:p>
            <a:pPr lvl="1"/>
            <a:r>
              <a:rPr lang="en-US" sz="3100" dirty="0" smtClean="0">
                <a:solidFill>
                  <a:schemeClr val="tx1"/>
                </a:solidFill>
                <a:latin typeface="Tahoma" pitchFamily="34" charset="0"/>
                <a:ea typeface="Tahoma" pitchFamily="34" charset="0"/>
                <a:cs typeface="Tahoma" pitchFamily="34" charset="0"/>
              </a:rPr>
              <a:t>No one owns the Web</a:t>
            </a:r>
          </a:p>
          <a:p>
            <a:pPr lvl="1"/>
            <a:r>
              <a:rPr lang="en-US" sz="3100" dirty="0" smtClean="0">
                <a:solidFill>
                  <a:schemeClr val="tx1"/>
                </a:solidFill>
                <a:latin typeface="Tahoma" pitchFamily="34" charset="0"/>
                <a:ea typeface="Tahoma" pitchFamily="34" charset="0"/>
                <a:cs typeface="Tahoma" pitchFamily="34" charset="0"/>
              </a:rPr>
              <a:t>Standards and guidelines for the Web are published by the World Wide Web Consortium (W3C)</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Tree>
    <p:extLst>
      <p:ext uri="{BB962C8B-B14F-4D97-AF65-F5344CB8AC3E}">
        <p14:creationId xmlns:p14="http://schemas.microsoft.com/office/powerpoint/2010/main" val="150486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1" name="Content Placeholder 10"/>
          <p:cNvSpPr>
            <a:spLocks noGrp="1"/>
          </p:cNvSpPr>
          <p:nvPr>
            <p:ph sz="half" idx="2"/>
          </p:nvPr>
        </p:nvSpPr>
        <p:spPr>
          <a:xfrm>
            <a:off x="4419600" y="1905000"/>
            <a:ext cx="4191000" cy="4114800"/>
          </a:xfrm>
        </p:spPr>
        <p:txBody>
          <a:bodyPr>
            <a:noAutofit/>
          </a:bodyPr>
          <a:lstStyle/>
          <a:p>
            <a:r>
              <a:rPr lang="en-US" sz="3200" b="1" dirty="0" smtClean="0">
                <a:solidFill>
                  <a:schemeClr val="tx1"/>
                </a:solidFill>
                <a:latin typeface="Tahoma" pitchFamily="34" charset="0"/>
                <a:ea typeface="Tahoma" pitchFamily="34" charset="0"/>
                <a:cs typeface="Tahoma" pitchFamily="34" charset="0"/>
              </a:rPr>
              <a:t>Web contains the information. </a:t>
            </a:r>
          </a:p>
          <a:p>
            <a:r>
              <a:rPr lang="en-US" sz="3200" b="1" dirty="0" smtClean="0">
                <a:solidFill>
                  <a:schemeClr val="tx1"/>
                </a:solidFill>
                <a:latin typeface="Tahoma" pitchFamily="34" charset="0"/>
                <a:ea typeface="Tahoma" pitchFamily="34" charset="0"/>
                <a:cs typeface="Tahoma" pitchFamily="34" charset="0"/>
              </a:rPr>
              <a:t>Internet transports information to and from users.</a:t>
            </a:r>
          </a:p>
        </p:txBody>
      </p:sp>
      <p:pic>
        <p:nvPicPr>
          <p:cNvPr id="3074" name="Picture 2"/>
          <p:cNvPicPr>
            <a:picLocks noGrp="1" noChangeAspect="1" noChangeArrowheads="1"/>
          </p:cNvPicPr>
          <p:nvPr>
            <p:ph sz="half" idx="4294967295"/>
          </p:nvPr>
        </p:nvPicPr>
        <p:blipFill>
          <a:blip r:embed="rId3" cstate="print"/>
          <a:srcRect/>
          <a:stretch>
            <a:fillRect/>
          </a:stretch>
        </p:blipFill>
        <p:spPr bwMode="auto">
          <a:xfrm>
            <a:off x="1219200" y="1752600"/>
            <a:ext cx="3045819" cy="4267200"/>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18</a:t>
            </a:fld>
            <a:endParaRPr lang="en-US" dirty="0"/>
          </a:p>
        </p:txBody>
      </p:sp>
    </p:spTree>
    <p:extLst>
      <p:ext uri="{BB962C8B-B14F-4D97-AF65-F5344CB8AC3E}">
        <p14:creationId xmlns:p14="http://schemas.microsoft.com/office/powerpoint/2010/main" val="383276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24932" name="Content Placeholder 5"/>
          <p:cNvSpPr>
            <a:spLocks noGrp="1"/>
          </p:cNvSpPr>
          <p:nvPr>
            <p:ph idx="1"/>
          </p:nvPr>
        </p:nvSpPr>
        <p:spPr>
          <a:xfrm>
            <a:off x="762000" y="1600200"/>
            <a:ext cx="8382000" cy="42672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Web page</a:t>
            </a:r>
          </a:p>
          <a:p>
            <a:pPr lvl="1"/>
            <a:r>
              <a:rPr lang="en-US" sz="2200" dirty="0" smtClean="0">
                <a:solidFill>
                  <a:schemeClr val="tx1"/>
                </a:solidFill>
                <a:latin typeface="Tahoma" pitchFamily="34" charset="0"/>
                <a:ea typeface="Tahoma" pitchFamily="34" charset="0"/>
                <a:cs typeface="Tahoma" pitchFamily="34" charset="0"/>
              </a:rPr>
              <a:t>Document that may include text, graphics, sound, animation, and video</a:t>
            </a:r>
          </a:p>
          <a:p>
            <a:r>
              <a:rPr lang="en-US" sz="3600" b="1" dirty="0" smtClean="0">
                <a:solidFill>
                  <a:schemeClr val="tx1"/>
                </a:solidFill>
                <a:latin typeface="Tahoma" pitchFamily="34" charset="0"/>
                <a:ea typeface="Tahoma" pitchFamily="34" charset="0"/>
                <a:cs typeface="Tahoma" pitchFamily="34" charset="0"/>
              </a:rPr>
              <a:t>Web browser</a:t>
            </a:r>
          </a:p>
          <a:p>
            <a:pPr lvl="1"/>
            <a:r>
              <a:rPr lang="en-US" sz="2200" dirty="0" smtClean="0">
                <a:solidFill>
                  <a:schemeClr val="tx1"/>
                </a:solidFill>
                <a:latin typeface="Tahoma" pitchFamily="34" charset="0"/>
                <a:ea typeface="Tahoma" pitchFamily="34" charset="0"/>
                <a:cs typeface="Tahoma" pitchFamily="34" charset="0"/>
              </a:rPr>
              <a:t>Program </a:t>
            </a:r>
            <a:r>
              <a:rPr lang="en-US" sz="2200" dirty="0">
                <a:solidFill>
                  <a:schemeClr val="tx1"/>
                </a:solidFill>
                <a:latin typeface="Tahoma" pitchFamily="34" charset="0"/>
                <a:ea typeface="Tahoma" pitchFamily="34" charset="0"/>
                <a:cs typeface="Tahoma" pitchFamily="34" charset="0"/>
              </a:rPr>
              <a:t>that displays Web pages and linked </a:t>
            </a:r>
            <a:r>
              <a:rPr lang="en-US" sz="2200" dirty="0" smtClean="0">
                <a:solidFill>
                  <a:schemeClr val="tx1"/>
                </a:solidFill>
                <a:latin typeface="Tahoma" pitchFamily="34" charset="0"/>
                <a:ea typeface="Tahoma" pitchFamily="34" charset="0"/>
                <a:cs typeface="Tahoma" pitchFamily="34" charset="0"/>
              </a:rPr>
              <a:t>items</a:t>
            </a:r>
            <a:endParaRPr lang="en-US" sz="2200" b="1" dirty="0">
              <a:solidFill>
                <a:schemeClr val="tx1"/>
              </a:solidFill>
              <a:latin typeface="Tahoma" pitchFamily="34" charset="0"/>
              <a:ea typeface="Tahoma" pitchFamily="34" charset="0"/>
              <a:cs typeface="Tahoma" pitchFamily="34" charset="0"/>
            </a:endParaRPr>
          </a:p>
          <a:p>
            <a:r>
              <a:rPr lang="en-US" sz="3600" b="1" dirty="0" smtClean="0">
                <a:solidFill>
                  <a:schemeClr val="tx1"/>
                </a:solidFill>
                <a:latin typeface="Tahoma" pitchFamily="34" charset="0"/>
                <a:ea typeface="Tahoma" pitchFamily="34" charset="0"/>
                <a:cs typeface="Tahoma" pitchFamily="34" charset="0"/>
              </a:rPr>
              <a:t>Web site</a:t>
            </a:r>
          </a:p>
          <a:p>
            <a:pPr lvl="1"/>
            <a:r>
              <a:rPr lang="en-US" sz="2200" dirty="0" smtClean="0">
                <a:solidFill>
                  <a:schemeClr val="tx1"/>
                </a:solidFill>
                <a:latin typeface="Tahoma" pitchFamily="34" charset="0"/>
                <a:ea typeface="Tahoma" pitchFamily="34" charset="0"/>
                <a:cs typeface="Tahoma" pitchFamily="34" charset="0"/>
              </a:rPr>
              <a:t>Collection of Web pages</a:t>
            </a:r>
          </a:p>
          <a:p>
            <a:pPr lvl="2"/>
            <a:r>
              <a:rPr lang="en-US" sz="2200" dirty="0" smtClean="0">
                <a:solidFill>
                  <a:schemeClr val="tx1"/>
                </a:solidFill>
                <a:latin typeface="Tahoma" pitchFamily="34" charset="0"/>
                <a:ea typeface="Tahoma" pitchFamily="34" charset="0"/>
                <a:cs typeface="Tahoma" pitchFamily="34" charset="0"/>
              </a:rPr>
              <a:t>Typically contains a </a:t>
            </a:r>
            <a:r>
              <a:rPr lang="en-US" sz="2200" b="1" dirty="0" smtClean="0">
                <a:solidFill>
                  <a:schemeClr val="tx1"/>
                </a:solidFill>
                <a:latin typeface="Tahoma" pitchFamily="34" charset="0"/>
                <a:ea typeface="Tahoma" pitchFamily="34" charset="0"/>
                <a:cs typeface="Tahoma" pitchFamily="34" charset="0"/>
              </a:rPr>
              <a:t>home page </a:t>
            </a:r>
            <a:r>
              <a:rPr lang="en-US" sz="2200" dirty="0" smtClean="0">
                <a:solidFill>
                  <a:schemeClr val="tx1"/>
                </a:solidFill>
                <a:latin typeface="Tahoma" pitchFamily="34" charset="0"/>
                <a:ea typeface="Tahoma" pitchFamily="34" charset="0"/>
                <a:cs typeface="Tahoma" pitchFamily="34" charset="0"/>
              </a:rPr>
              <a:t>(also called an </a:t>
            </a:r>
            <a:r>
              <a:rPr lang="en-US" sz="2200" b="1" dirty="0" smtClean="0">
                <a:solidFill>
                  <a:schemeClr val="tx1"/>
                </a:solidFill>
                <a:latin typeface="Tahoma" pitchFamily="34" charset="0"/>
                <a:ea typeface="Tahoma" pitchFamily="34" charset="0"/>
                <a:cs typeface="Tahoma" pitchFamily="34" charset="0"/>
              </a:rPr>
              <a:t>index page</a:t>
            </a:r>
            <a:r>
              <a:rPr lang="en-US" sz="2200" dirty="0" smtClean="0">
                <a:solidFill>
                  <a:schemeClr val="tx1"/>
                </a:solidFill>
                <a:latin typeface="Tahoma" pitchFamily="34" charset="0"/>
                <a:ea typeface="Tahoma" pitchFamily="34" charset="0"/>
                <a:cs typeface="Tahoma" pitchFamily="34" charset="0"/>
              </a:rPr>
              <a:t>)—default page displayed when you enter a site</a:t>
            </a:r>
          </a:p>
          <a:p>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Tree>
    <p:extLst>
      <p:ext uri="{BB962C8B-B14F-4D97-AF65-F5344CB8AC3E}">
        <p14:creationId xmlns:p14="http://schemas.microsoft.com/office/powerpoint/2010/main" val="382791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101378" name="Rectangle 3"/>
          <p:cNvSpPr>
            <a:spLocks noGrp="1" noChangeArrowheads="1"/>
          </p:cNvSpPr>
          <p:nvPr>
            <p:ph type="body" idx="1"/>
          </p:nvPr>
        </p:nvSpPr>
        <p:spPr>
          <a:xfrm>
            <a:off x="685800" y="1905000"/>
            <a:ext cx="7772400" cy="4306887"/>
          </a:xfrm>
        </p:spPr>
        <p:txBody>
          <a:bodyPr lIns="182562" tIns="46038" rIns="182562" bIns="46038">
            <a:normAutofit/>
          </a:bodyPr>
          <a:lstStyle/>
          <a:p>
            <a:pPr eaLnBrk="1" hangingPunct="1"/>
            <a:r>
              <a:rPr lang="en-US" sz="3200" dirty="0" smtClean="0">
                <a:solidFill>
                  <a:srgbClr val="000000"/>
                </a:solidFill>
                <a:latin typeface="Tahoma" pitchFamily="34" charset="0"/>
                <a:ea typeface="Tahoma" pitchFamily="34" charset="0"/>
                <a:cs typeface="Tahoma" pitchFamily="34" charset="0"/>
              </a:rPr>
              <a:t>Define the Internet, and explain how it works.</a:t>
            </a:r>
          </a:p>
          <a:p>
            <a:pPr eaLnBrk="1" hangingPunct="1"/>
            <a:r>
              <a:rPr lang="en-US" sz="3200" dirty="0" smtClean="0">
                <a:solidFill>
                  <a:srgbClr val="000000"/>
                </a:solidFill>
                <a:latin typeface="Tahoma" pitchFamily="34" charset="0"/>
                <a:ea typeface="Tahoma" pitchFamily="34" charset="0"/>
                <a:cs typeface="Tahoma" pitchFamily="34" charset="0"/>
              </a:rPr>
              <a:t>Describe methods for accessing the Internet.</a:t>
            </a:r>
          </a:p>
          <a:p>
            <a:pPr eaLnBrk="1" hangingPunct="1"/>
            <a:r>
              <a:rPr lang="en-US" sz="3200" dirty="0" smtClean="0">
                <a:solidFill>
                  <a:srgbClr val="000000"/>
                </a:solidFill>
                <a:latin typeface="Tahoma" pitchFamily="34" charset="0"/>
                <a:ea typeface="Tahoma" pitchFamily="34" charset="0"/>
                <a:cs typeface="Tahoma" pitchFamily="34" charset="0"/>
              </a:rPr>
              <a:t>Differentiate between the Internet and the World Wide Web, and describe the elements that enable Web content to be displayed.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Tree>
    <p:extLst>
      <p:ext uri="{BB962C8B-B14F-4D97-AF65-F5344CB8AC3E}">
        <p14:creationId xmlns:p14="http://schemas.microsoft.com/office/powerpoint/2010/main" val="95757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26980" name="Content Placeholder 5"/>
          <p:cNvSpPr>
            <a:spLocks noGrp="1"/>
          </p:cNvSpPr>
          <p:nvPr>
            <p:ph idx="1"/>
          </p:nvPr>
        </p:nvSpPr>
        <p:spPr>
          <a:xfrm>
            <a:off x="762000" y="1600200"/>
            <a:ext cx="8382000" cy="4419600"/>
          </a:xfrm>
        </p:spPr>
        <p:txBody>
          <a:bodyPr>
            <a:normAutofit fontScale="92500" lnSpcReduction="20000"/>
          </a:bodyPr>
          <a:lstStyle/>
          <a:p>
            <a:r>
              <a:rPr lang="en-US" sz="3600" b="1" dirty="0" smtClean="0">
                <a:solidFill>
                  <a:schemeClr val="tx1"/>
                </a:solidFill>
                <a:latin typeface="Tahoma" pitchFamily="34" charset="0"/>
                <a:ea typeface="Tahoma" pitchFamily="34" charset="0"/>
                <a:cs typeface="Tahoma" pitchFamily="34" charset="0"/>
              </a:rPr>
              <a:t>Hypertext</a:t>
            </a:r>
          </a:p>
          <a:p>
            <a:pPr lvl="1"/>
            <a:r>
              <a:rPr lang="en-US" sz="2400" dirty="0" smtClean="0">
                <a:solidFill>
                  <a:schemeClr val="tx1"/>
                </a:solidFill>
                <a:latin typeface="Tahoma" pitchFamily="34" charset="0"/>
                <a:ea typeface="Tahoma" pitchFamily="34" charset="0"/>
                <a:cs typeface="Tahoma" pitchFamily="34" charset="0"/>
              </a:rPr>
              <a:t>Uses links </a:t>
            </a:r>
            <a:r>
              <a:rPr lang="en-US" sz="2400" dirty="0">
                <a:solidFill>
                  <a:schemeClr val="tx1"/>
                </a:solidFill>
                <a:latin typeface="Tahoma" pitchFamily="34" charset="0"/>
                <a:ea typeface="Tahoma" pitchFamily="34" charset="0"/>
                <a:cs typeface="Tahoma" pitchFamily="34" charset="0"/>
              </a:rPr>
              <a:t>to </a:t>
            </a:r>
            <a:r>
              <a:rPr lang="en-US" sz="2400" dirty="0" smtClean="0">
                <a:solidFill>
                  <a:schemeClr val="tx1"/>
                </a:solidFill>
                <a:latin typeface="Tahoma" pitchFamily="34" charset="0"/>
                <a:ea typeface="Tahoma" pitchFamily="34" charset="0"/>
                <a:cs typeface="Tahoma" pitchFamily="34" charset="0"/>
              </a:rPr>
              <a:t>connect to </a:t>
            </a:r>
            <a:r>
              <a:rPr lang="en-US" sz="2400" dirty="0">
                <a:solidFill>
                  <a:schemeClr val="tx1"/>
                </a:solidFill>
                <a:latin typeface="Tahoma" pitchFamily="34" charset="0"/>
                <a:ea typeface="Tahoma" pitchFamily="34" charset="0"/>
                <a:cs typeface="Tahoma" pitchFamily="34" charset="0"/>
              </a:rPr>
              <a:t>additional related </a:t>
            </a:r>
            <a:r>
              <a:rPr lang="en-US" sz="2400" dirty="0" smtClean="0">
                <a:solidFill>
                  <a:schemeClr val="tx1"/>
                </a:solidFill>
                <a:latin typeface="Tahoma" pitchFamily="34" charset="0"/>
                <a:ea typeface="Tahoma" pitchFamily="34" charset="0"/>
                <a:cs typeface="Tahoma" pitchFamily="34" charset="0"/>
              </a:rPr>
              <a:t>information</a:t>
            </a:r>
            <a:endParaRPr lang="en-US" sz="2400" dirty="0">
              <a:solidFill>
                <a:schemeClr val="tx1"/>
              </a:solidFill>
              <a:latin typeface="Tahoma" pitchFamily="34" charset="0"/>
              <a:ea typeface="Tahoma" pitchFamily="34" charset="0"/>
              <a:cs typeface="Tahoma" pitchFamily="34" charset="0"/>
            </a:endParaRPr>
          </a:p>
          <a:p>
            <a:r>
              <a:rPr lang="en-US" sz="3600" b="1" dirty="0" smtClean="0">
                <a:solidFill>
                  <a:schemeClr val="tx1"/>
                </a:solidFill>
                <a:latin typeface="Tahoma" pitchFamily="34" charset="0"/>
                <a:ea typeface="Tahoma" pitchFamily="34" charset="0"/>
                <a:cs typeface="Tahoma" pitchFamily="34" charset="0"/>
              </a:rPr>
              <a:t>Hyperlinks</a:t>
            </a:r>
            <a:r>
              <a:rPr lang="en-US" sz="3600" dirty="0" smtClean="0">
                <a:solidFill>
                  <a:schemeClr val="tx1"/>
                </a:solidFill>
                <a:latin typeface="Tahoma" pitchFamily="34" charset="0"/>
                <a:ea typeface="Tahoma" pitchFamily="34" charset="0"/>
                <a:cs typeface="Tahoma" pitchFamily="34" charset="0"/>
              </a:rPr>
              <a:t> or </a:t>
            </a:r>
            <a:r>
              <a:rPr lang="en-US" sz="3600" b="1" dirty="0" smtClean="0">
                <a:solidFill>
                  <a:schemeClr val="tx1"/>
                </a:solidFill>
                <a:latin typeface="Tahoma" pitchFamily="34" charset="0"/>
                <a:ea typeface="Tahoma" pitchFamily="34" charset="0"/>
                <a:cs typeface="Tahoma" pitchFamily="34" charset="0"/>
              </a:rPr>
              <a:t>links</a:t>
            </a:r>
          </a:p>
          <a:p>
            <a:pPr lvl="1"/>
            <a:r>
              <a:rPr lang="en-US" sz="2400" dirty="0" smtClean="0">
                <a:solidFill>
                  <a:schemeClr val="tx1"/>
                </a:solidFill>
                <a:latin typeface="Tahoma" pitchFamily="34" charset="0"/>
                <a:ea typeface="Tahoma" pitchFamily="34" charset="0"/>
                <a:cs typeface="Tahoma" pitchFamily="34" charset="0"/>
              </a:rPr>
              <a:t>Words and images that bring other documents into view when clicked</a:t>
            </a:r>
          </a:p>
          <a:p>
            <a:r>
              <a:rPr lang="en-US" sz="3600" b="1" dirty="0" smtClean="0">
                <a:solidFill>
                  <a:schemeClr val="tx1"/>
                </a:solidFill>
                <a:latin typeface="Tahoma" pitchFamily="34" charset="0"/>
                <a:ea typeface="Tahoma" pitchFamily="34" charset="0"/>
                <a:cs typeface="Tahoma" pitchFamily="34" charset="0"/>
              </a:rPr>
              <a:t>Hypertext Markup Language (HTML)</a:t>
            </a:r>
          </a:p>
          <a:p>
            <a:pPr lvl="1"/>
            <a:r>
              <a:rPr lang="en-US" sz="2400" dirty="0" smtClean="0">
                <a:solidFill>
                  <a:schemeClr val="tx1"/>
                </a:solidFill>
                <a:latin typeface="Tahoma" pitchFamily="34" charset="0"/>
                <a:ea typeface="Tahoma" pitchFamily="34" charset="0"/>
                <a:cs typeface="Tahoma" pitchFamily="34" charset="0"/>
              </a:rPr>
              <a:t>Uses tags to specify how a Web page should display</a:t>
            </a:r>
          </a:p>
          <a:p>
            <a:r>
              <a:rPr lang="en-US" sz="3600" b="1" dirty="0">
                <a:solidFill>
                  <a:schemeClr val="tx1"/>
                </a:solidFill>
                <a:latin typeface="Tahoma" pitchFamily="34" charset="0"/>
                <a:ea typeface="Tahoma" pitchFamily="34" charset="0"/>
                <a:cs typeface="Tahoma" pitchFamily="34" charset="0"/>
              </a:rPr>
              <a:t>Extensible Hypertext Markup Language (</a:t>
            </a:r>
            <a:r>
              <a:rPr lang="en-US" sz="3600" b="1" dirty="0" err="1" smtClean="0">
                <a:solidFill>
                  <a:schemeClr val="tx1"/>
                </a:solidFill>
                <a:latin typeface="Tahoma" pitchFamily="34" charset="0"/>
                <a:ea typeface="Tahoma" pitchFamily="34" charset="0"/>
                <a:cs typeface="Tahoma" pitchFamily="34" charset="0"/>
              </a:rPr>
              <a:t>XHTML</a:t>
            </a:r>
            <a:r>
              <a:rPr lang="en-US" sz="36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HTML </a:t>
            </a:r>
            <a:r>
              <a:rPr lang="en-US" sz="2400" dirty="0">
                <a:solidFill>
                  <a:schemeClr val="tx1"/>
                </a:solidFill>
                <a:latin typeface="Tahoma" pitchFamily="34" charset="0"/>
                <a:ea typeface="Tahoma" pitchFamily="34" charset="0"/>
                <a:cs typeface="Tahoma" pitchFamily="34" charset="0"/>
              </a:rPr>
              <a:t>combined with </a:t>
            </a:r>
            <a:r>
              <a:rPr lang="en-US" sz="2400" b="1" dirty="0">
                <a:solidFill>
                  <a:schemeClr val="tx1"/>
                </a:solidFill>
                <a:latin typeface="Tahoma" pitchFamily="34" charset="0"/>
                <a:ea typeface="Tahoma" pitchFamily="34" charset="0"/>
                <a:cs typeface="Tahoma" pitchFamily="34" charset="0"/>
              </a:rPr>
              <a:t>Extensible Markup Language (XML) </a:t>
            </a:r>
            <a:r>
              <a:rPr lang="en-US" sz="2400" dirty="0">
                <a:solidFill>
                  <a:schemeClr val="tx1"/>
                </a:solidFill>
                <a:latin typeface="Tahoma" pitchFamily="34" charset="0"/>
                <a:ea typeface="Tahoma" pitchFamily="34" charset="0"/>
                <a:cs typeface="Tahoma" pitchFamily="34" charset="0"/>
              </a:rPr>
              <a:t>to reduce the complexity of </a:t>
            </a:r>
            <a:r>
              <a:rPr lang="en-US" sz="2400" dirty="0" smtClean="0">
                <a:solidFill>
                  <a:schemeClr val="tx1"/>
                </a:solidFill>
                <a:latin typeface="Tahoma" pitchFamily="34" charset="0"/>
                <a:ea typeface="Tahoma" pitchFamily="34" charset="0"/>
                <a:cs typeface="Tahoma" pitchFamily="34" charset="0"/>
              </a:rPr>
              <a:t>HTML</a:t>
            </a:r>
            <a:endParaRPr lang="en-US" sz="2400" dirty="0">
              <a:solidFill>
                <a:schemeClr val="tx1"/>
              </a:solidFill>
              <a:latin typeface="Tahoma" pitchFamily="34" charset="0"/>
              <a:ea typeface="Tahoma" pitchFamily="34" charset="0"/>
              <a:cs typeface="Tahoma" pitchFamily="34" charset="0"/>
            </a:endParaRPr>
          </a:p>
          <a:p>
            <a:endParaRPr lang="en-US"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Tree>
    <p:extLst>
      <p:ext uri="{BB962C8B-B14F-4D97-AF65-F5344CB8AC3E}">
        <p14:creationId xmlns:p14="http://schemas.microsoft.com/office/powerpoint/2010/main" val="194319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752599"/>
            <a:ext cx="6629400" cy="4278923"/>
          </a:xfrm>
        </p:spPr>
      </p:pic>
    </p:spTree>
    <p:extLst>
      <p:ext uri="{BB962C8B-B14F-4D97-AF65-F5344CB8AC3E}">
        <p14:creationId xmlns:p14="http://schemas.microsoft.com/office/powerpoint/2010/main" val="165029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31074" name="Content Placeholder 5"/>
          <p:cNvSpPr>
            <a:spLocks noGrp="1"/>
          </p:cNvSpPr>
          <p:nvPr>
            <p:ph idx="1"/>
          </p:nvPr>
        </p:nvSpPr>
        <p:spPr>
          <a:xfrm>
            <a:off x="762000" y="1600200"/>
            <a:ext cx="8382000" cy="4648200"/>
          </a:xfrm>
        </p:spPr>
        <p:txBody>
          <a:bodyPr>
            <a:noAutofit/>
          </a:bodyPr>
          <a:lstStyle/>
          <a:p>
            <a:pPr>
              <a:spcBef>
                <a:spcPct val="0"/>
              </a:spcBef>
            </a:pPr>
            <a:r>
              <a:rPr lang="en-US" sz="3200" b="1" dirty="0" smtClean="0">
                <a:solidFill>
                  <a:schemeClr val="tx1"/>
                </a:solidFill>
                <a:latin typeface="Tahoma" pitchFamily="34" charset="0"/>
                <a:ea typeface="Tahoma" pitchFamily="34" charset="0"/>
                <a:cs typeface="Tahoma" pitchFamily="34" charset="0"/>
              </a:rPr>
              <a:t>Distributed hypermedia system</a:t>
            </a:r>
          </a:p>
          <a:p>
            <a:pPr lvl="1">
              <a:spcBef>
                <a:spcPct val="0"/>
              </a:spcBef>
            </a:pPr>
            <a:r>
              <a:rPr lang="en-US" sz="2000" dirty="0" smtClean="0">
                <a:solidFill>
                  <a:schemeClr val="tx1"/>
                </a:solidFill>
                <a:latin typeface="Tahoma" pitchFamily="34" charset="0"/>
                <a:ea typeface="Tahoma" pitchFamily="34" charset="0"/>
                <a:cs typeface="Tahoma" pitchFamily="34" charset="0"/>
              </a:rPr>
              <a:t>Network-based content development system</a:t>
            </a:r>
          </a:p>
          <a:p>
            <a:pPr lvl="1">
              <a:spcBef>
                <a:spcPct val="0"/>
              </a:spcBef>
            </a:pPr>
            <a:r>
              <a:rPr lang="en-US" sz="2000" dirty="0" smtClean="0">
                <a:solidFill>
                  <a:schemeClr val="tx1"/>
                </a:solidFill>
                <a:latin typeface="Tahoma" pitchFamily="34" charset="0"/>
                <a:ea typeface="Tahoma" pitchFamily="34" charset="0"/>
                <a:cs typeface="Tahoma" pitchFamily="34" charset="0"/>
              </a:rPr>
              <a:t>Uses multimedia resources as a means to of navigation or illustration</a:t>
            </a:r>
          </a:p>
          <a:p>
            <a:pPr>
              <a:spcBef>
                <a:spcPct val="0"/>
              </a:spcBef>
            </a:pPr>
            <a:r>
              <a:rPr lang="en-US" sz="3200" b="1" dirty="0" smtClean="0">
                <a:solidFill>
                  <a:schemeClr val="tx1"/>
                </a:solidFill>
                <a:latin typeface="Tahoma" pitchFamily="34" charset="0"/>
                <a:ea typeface="Tahoma" pitchFamily="34" charset="0"/>
                <a:cs typeface="Tahoma" pitchFamily="34" charset="0"/>
              </a:rPr>
              <a:t>Web 2.0</a:t>
            </a:r>
          </a:p>
          <a:p>
            <a:pPr lvl="1">
              <a:spcBef>
                <a:spcPct val="0"/>
              </a:spcBef>
            </a:pPr>
            <a:r>
              <a:rPr lang="en-US" sz="2000" dirty="0" smtClean="0">
                <a:solidFill>
                  <a:schemeClr val="tx1"/>
                </a:solidFill>
                <a:latin typeface="Tahoma" pitchFamily="34" charset="0"/>
                <a:ea typeface="Tahoma" pitchFamily="34" charset="0"/>
                <a:cs typeface="Tahoma" pitchFamily="34" charset="0"/>
              </a:rPr>
              <a:t>Current generation of the Web</a:t>
            </a:r>
          </a:p>
          <a:p>
            <a:pPr lvl="1">
              <a:spcBef>
                <a:spcPct val="0"/>
              </a:spcBef>
            </a:pPr>
            <a:r>
              <a:rPr lang="en-US" sz="2000" dirty="0" smtClean="0">
                <a:solidFill>
                  <a:schemeClr val="tx1"/>
                </a:solidFill>
                <a:latin typeface="Tahoma" pitchFamily="34" charset="0"/>
                <a:ea typeface="Tahoma" pitchFamily="34" charset="0"/>
                <a:cs typeface="Tahoma" pitchFamily="34" charset="0"/>
              </a:rPr>
              <a:t>Provides opportunities to collaborate, interface, and create new content using blogs, Wikis, and podcasts</a:t>
            </a:r>
          </a:p>
          <a:p>
            <a:pPr>
              <a:spcBef>
                <a:spcPct val="0"/>
              </a:spcBef>
            </a:pPr>
            <a:r>
              <a:rPr lang="en-US" sz="3200" b="1" dirty="0" smtClean="0">
                <a:solidFill>
                  <a:schemeClr val="tx1"/>
                </a:solidFill>
                <a:latin typeface="Tahoma" pitchFamily="34" charset="0"/>
                <a:ea typeface="Tahoma" pitchFamily="34" charset="0"/>
                <a:cs typeface="Tahoma" pitchFamily="34" charset="0"/>
              </a:rPr>
              <a:t>Some issues with Web distribution include:</a:t>
            </a:r>
          </a:p>
          <a:p>
            <a:pPr lvl="1">
              <a:spcBef>
                <a:spcPct val="0"/>
              </a:spcBef>
            </a:pPr>
            <a:r>
              <a:rPr lang="en-US" sz="2000" dirty="0" smtClean="0">
                <a:solidFill>
                  <a:schemeClr val="tx1"/>
                </a:solidFill>
                <a:latin typeface="Tahoma" pitchFamily="34" charset="0"/>
                <a:ea typeface="Tahoma" pitchFamily="34" charset="0"/>
                <a:cs typeface="Tahoma" pitchFamily="34" charset="0"/>
              </a:rPr>
              <a:t>Dead links (also known as broken links)</a:t>
            </a:r>
          </a:p>
          <a:p>
            <a:pPr lvl="1">
              <a:spcBef>
                <a:spcPct val="0"/>
              </a:spcBef>
            </a:pPr>
            <a:r>
              <a:rPr lang="en-US" sz="2000" dirty="0" smtClean="0">
                <a:solidFill>
                  <a:schemeClr val="tx1"/>
                </a:solidFill>
                <a:latin typeface="Tahoma" pitchFamily="34" charset="0"/>
                <a:ea typeface="Tahoma" pitchFamily="34" charset="0"/>
                <a:cs typeface="Tahoma" pitchFamily="34" charset="0"/>
              </a:rPr>
              <a:t>Information posted on the Web is not validated.</a:t>
            </a:r>
          </a:p>
          <a:p>
            <a:pPr lvl="1">
              <a:spcBef>
                <a:spcPct val="0"/>
              </a:spcBef>
            </a:pPr>
            <a:r>
              <a:rPr lang="en-US" sz="2000" dirty="0" smtClean="0">
                <a:solidFill>
                  <a:schemeClr val="tx1"/>
                </a:solidFill>
                <a:latin typeface="Tahoma" pitchFamily="34" charset="0"/>
                <a:ea typeface="Tahoma" pitchFamily="34" charset="0"/>
                <a:cs typeface="Tahoma" pitchFamily="34" charset="0"/>
              </a:rPr>
              <a:t>Information overload due to too much data</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extLst>
      <p:ext uri="{BB962C8B-B14F-4D97-AF65-F5344CB8AC3E}">
        <p14:creationId xmlns:p14="http://schemas.microsoft.com/office/powerpoint/2010/main" val="147959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31074" name="Content Placeholder 5"/>
          <p:cNvSpPr>
            <a:spLocks noGrp="1"/>
          </p:cNvSpPr>
          <p:nvPr>
            <p:ph idx="1"/>
          </p:nvPr>
        </p:nvSpPr>
        <p:spPr>
          <a:xfrm>
            <a:off x="762000" y="1524000"/>
            <a:ext cx="7772400" cy="4495800"/>
          </a:xfrm>
        </p:spPr>
        <p:txBody>
          <a:bodyPr>
            <a:normAutofit/>
          </a:bodyPr>
          <a:lstStyle/>
          <a:p>
            <a:pPr>
              <a:spcBef>
                <a:spcPct val="0"/>
              </a:spcBef>
            </a:pPr>
            <a:r>
              <a:rPr lang="en-US" sz="3200" b="1" dirty="0" smtClean="0">
                <a:solidFill>
                  <a:schemeClr val="tx1"/>
                </a:solidFill>
                <a:latin typeface="Tahoma" pitchFamily="34" charset="0"/>
                <a:ea typeface="Tahoma" pitchFamily="34" charset="0"/>
                <a:cs typeface="Tahoma" pitchFamily="34" charset="0"/>
              </a:rPr>
              <a:t>The most popular Web browsers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362200"/>
            <a:ext cx="6629400" cy="3238162"/>
          </a:xfrm>
          <a:prstGeom prst="rect">
            <a:avLst/>
          </a:prstGeom>
        </p:spPr>
      </p:pic>
    </p:spTree>
    <p:extLst>
      <p:ext uri="{BB962C8B-B14F-4D97-AF65-F5344CB8AC3E}">
        <p14:creationId xmlns:p14="http://schemas.microsoft.com/office/powerpoint/2010/main" val="327384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31074" name="Content Placeholder 5"/>
          <p:cNvSpPr>
            <a:spLocks noGrp="1"/>
          </p:cNvSpPr>
          <p:nvPr>
            <p:ph idx="1"/>
          </p:nvPr>
        </p:nvSpPr>
        <p:spPr>
          <a:xfrm>
            <a:off x="685800" y="1600200"/>
            <a:ext cx="8458200" cy="4724400"/>
          </a:xfrm>
        </p:spPr>
        <p:txBody>
          <a:bodyPr>
            <a:no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Plug-ins</a:t>
            </a:r>
          </a:p>
          <a:p>
            <a:pPr lvl="1">
              <a:spcBef>
                <a:spcPct val="0"/>
              </a:spcBef>
            </a:pPr>
            <a:r>
              <a:rPr lang="en-US" sz="2000" dirty="0" smtClean="0">
                <a:solidFill>
                  <a:schemeClr val="tx1"/>
                </a:solidFill>
                <a:latin typeface="Tahoma" pitchFamily="34" charset="0"/>
                <a:ea typeface="Tahoma" pitchFamily="34" charset="0"/>
                <a:cs typeface="Tahoma" pitchFamily="34" charset="0"/>
              </a:rPr>
              <a:t>Additional software programs to extend the ability of the browser</a:t>
            </a:r>
          </a:p>
          <a:p>
            <a:pPr lvl="1">
              <a:spcBef>
                <a:spcPct val="0"/>
              </a:spcBef>
            </a:pPr>
            <a:r>
              <a:rPr lang="en-US" sz="2000" dirty="0" smtClean="0">
                <a:solidFill>
                  <a:schemeClr val="tx1"/>
                </a:solidFill>
                <a:latin typeface="Tahoma" pitchFamily="34" charset="0"/>
                <a:ea typeface="Tahoma" pitchFamily="34" charset="0"/>
                <a:cs typeface="Tahoma" pitchFamily="34" charset="0"/>
              </a:rPr>
              <a:t>Examples:</a:t>
            </a:r>
          </a:p>
          <a:p>
            <a:pPr lvl="2">
              <a:spcBef>
                <a:spcPct val="0"/>
              </a:spcBef>
            </a:pPr>
            <a:r>
              <a:rPr lang="en-US" sz="2000" dirty="0" smtClean="0">
                <a:solidFill>
                  <a:schemeClr val="tx1"/>
                </a:solidFill>
                <a:latin typeface="Tahoma" pitchFamily="34" charset="0"/>
                <a:ea typeface="Tahoma" pitchFamily="34" charset="0"/>
                <a:cs typeface="Tahoma" pitchFamily="34" charset="0"/>
              </a:rPr>
              <a:t>Acrobat Reader</a:t>
            </a:r>
          </a:p>
          <a:p>
            <a:pPr lvl="2">
              <a:spcBef>
                <a:spcPct val="0"/>
              </a:spcBef>
            </a:pPr>
            <a:r>
              <a:rPr lang="en-US" sz="2000" dirty="0" smtClean="0">
                <a:solidFill>
                  <a:schemeClr val="tx1"/>
                </a:solidFill>
                <a:latin typeface="Tahoma" pitchFamily="34" charset="0"/>
                <a:ea typeface="Tahoma" pitchFamily="34" charset="0"/>
                <a:cs typeface="Tahoma" pitchFamily="34" charset="0"/>
              </a:rPr>
              <a:t>Adobe Flash Player</a:t>
            </a:r>
          </a:p>
          <a:p>
            <a:pPr lvl="2">
              <a:spcBef>
                <a:spcPct val="0"/>
              </a:spcBef>
            </a:pPr>
            <a:r>
              <a:rPr lang="en-US" sz="2000" dirty="0" smtClean="0">
                <a:solidFill>
                  <a:schemeClr val="tx1"/>
                </a:solidFill>
                <a:latin typeface="Tahoma" pitchFamily="34" charset="0"/>
                <a:ea typeface="Tahoma" pitchFamily="34" charset="0"/>
                <a:cs typeface="Tahoma" pitchFamily="34" charset="0"/>
              </a:rPr>
              <a:t>Adobe Shockwave Player</a:t>
            </a:r>
          </a:p>
          <a:p>
            <a:pPr lvl="2">
              <a:spcBef>
                <a:spcPct val="0"/>
              </a:spcBef>
            </a:pPr>
            <a:r>
              <a:rPr lang="en-US" sz="2000" dirty="0" smtClean="0">
                <a:solidFill>
                  <a:schemeClr val="tx1"/>
                </a:solidFill>
                <a:latin typeface="Tahoma" pitchFamily="34" charset="0"/>
                <a:ea typeface="Tahoma" pitchFamily="34" charset="0"/>
                <a:cs typeface="Tahoma" pitchFamily="34" charset="0"/>
              </a:rPr>
              <a:t>Apple QuickTime</a:t>
            </a:r>
          </a:p>
          <a:p>
            <a:pPr lvl="2">
              <a:spcBef>
                <a:spcPct val="0"/>
              </a:spcBef>
            </a:pPr>
            <a:r>
              <a:rPr lang="en-US" sz="2000" dirty="0" smtClean="0">
                <a:solidFill>
                  <a:schemeClr val="tx1"/>
                </a:solidFill>
                <a:latin typeface="Tahoma" pitchFamily="34" charset="0"/>
                <a:ea typeface="Tahoma" pitchFamily="34" charset="0"/>
                <a:cs typeface="Tahoma" pitchFamily="34" charset="0"/>
              </a:rPr>
              <a:t>Real Player</a:t>
            </a:r>
          </a:p>
          <a:p>
            <a:pPr lvl="2">
              <a:spcBef>
                <a:spcPct val="0"/>
              </a:spcBef>
            </a:pPr>
            <a:r>
              <a:rPr lang="en-US" sz="2000" dirty="0" smtClean="0">
                <a:solidFill>
                  <a:schemeClr val="tx1"/>
                </a:solidFill>
                <a:latin typeface="Tahoma" pitchFamily="34" charset="0"/>
                <a:ea typeface="Tahoma" pitchFamily="34" charset="0"/>
                <a:cs typeface="Tahoma" pitchFamily="34" charset="0"/>
              </a:rPr>
              <a:t>Windows Media Player</a:t>
            </a:r>
          </a:p>
          <a:p>
            <a:pPr>
              <a:spcBef>
                <a:spcPct val="0"/>
              </a:spcBef>
            </a:pPr>
            <a:r>
              <a:rPr lang="en-US" sz="3600" b="1" dirty="0">
                <a:solidFill>
                  <a:schemeClr val="tx1"/>
                </a:solidFill>
                <a:latin typeface="Tahoma" pitchFamily="34" charset="0"/>
                <a:ea typeface="Tahoma" pitchFamily="34" charset="0"/>
                <a:cs typeface="Tahoma" pitchFamily="34" charset="0"/>
              </a:rPr>
              <a:t>B</a:t>
            </a:r>
            <a:r>
              <a:rPr lang="en-US" sz="3600" b="1" dirty="0" smtClean="0">
                <a:solidFill>
                  <a:schemeClr val="tx1"/>
                </a:solidFill>
                <a:latin typeface="Tahoma" pitchFamily="34" charset="0"/>
                <a:ea typeface="Tahoma" pitchFamily="34" charset="0"/>
                <a:cs typeface="Tahoma" pitchFamily="34" charset="0"/>
              </a:rPr>
              <a:t>rowser cache</a:t>
            </a:r>
          </a:p>
          <a:p>
            <a:pPr lvl="1">
              <a:spcBef>
                <a:spcPct val="0"/>
              </a:spcBef>
            </a:pPr>
            <a:r>
              <a:rPr lang="en-US" sz="2000" dirty="0" smtClean="0">
                <a:solidFill>
                  <a:schemeClr val="tx1"/>
                </a:solidFill>
                <a:latin typeface="Tahoma" pitchFamily="34" charset="0"/>
                <a:ea typeface="Tahoma" pitchFamily="34" charset="0"/>
                <a:cs typeface="Tahoma" pitchFamily="34" charset="0"/>
              </a:rPr>
              <a:t>Stores Web page files and graphics on a computer hard drive when the user visits a site for the first time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147959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76399"/>
            <a:ext cx="8001000" cy="4559793"/>
          </a:xfrm>
        </p:spPr>
      </p:pic>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147959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The Internet and the Web: What’s the Difference?</a:t>
            </a:r>
          </a:p>
        </p:txBody>
      </p:sp>
      <p:sp>
        <p:nvSpPr>
          <p:cNvPr id="131074" name="Content Placeholder 5"/>
          <p:cNvSpPr>
            <a:spLocks noGrp="1"/>
          </p:cNvSpPr>
          <p:nvPr>
            <p:ph idx="1"/>
          </p:nvPr>
        </p:nvSpPr>
        <p:spPr>
          <a:xfrm>
            <a:off x="762000" y="1905000"/>
            <a:ext cx="7772400" cy="4114800"/>
          </a:xfrm>
        </p:spPr>
        <p:txBody>
          <a:bodyPr>
            <a:normAutofit/>
          </a:bodyPr>
          <a:lstStyle/>
          <a:p>
            <a:pPr>
              <a:spcBef>
                <a:spcPct val="0"/>
              </a:spcBef>
            </a:pPr>
            <a:r>
              <a:rPr lang="en-US" sz="3600" b="1" dirty="0">
                <a:solidFill>
                  <a:schemeClr val="tx1"/>
                </a:solidFill>
                <a:latin typeface="Tahoma" pitchFamily="34" charset="0"/>
                <a:ea typeface="Tahoma" pitchFamily="34" charset="0"/>
                <a:cs typeface="Tahoma" pitchFamily="34" charset="0"/>
              </a:rPr>
              <a:t>Web </a:t>
            </a:r>
            <a:r>
              <a:rPr lang="en-US" sz="3600" b="1" dirty="0" smtClean="0">
                <a:solidFill>
                  <a:schemeClr val="tx1"/>
                </a:solidFill>
                <a:latin typeface="Tahoma" pitchFamily="34" charset="0"/>
                <a:ea typeface="Tahoma" pitchFamily="34" charset="0"/>
                <a:cs typeface="Tahoma" pitchFamily="34" charset="0"/>
              </a:rPr>
              <a:t>servers</a:t>
            </a:r>
          </a:p>
          <a:p>
            <a:pPr lvl="1">
              <a:spcBef>
                <a:spcPct val="0"/>
              </a:spcBef>
            </a:pPr>
            <a:r>
              <a:rPr lang="en-US" sz="2400" dirty="0" smtClean="0">
                <a:solidFill>
                  <a:schemeClr val="tx1"/>
                </a:solidFill>
                <a:latin typeface="Tahoma" pitchFamily="34" charset="0"/>
                <a:ea typeface="Tahoma" pitchFamily="34" charset="0"/>
                <a:cs typeface="Tahoma" pitchFamily="34" charset="0"/>
              </a:rPr>
              <a:t>Web sites and their associated information are stored here</a:t>
            </a:r>
          </a:p>
          <a:p>
            <a:pPr lvl="1">
              <a:spcBef>
                <a:spcPct val="0"/>
              </a:spcBef>
            </a:pPr>
            <a:r>
              <a:rPr lang="en-US" sz="2400" dirty="0" smtClean="0">
                <a:solidFill>
                  <a:schemeClr val="tx1"/>
                </a:solidFill>
                <a:latin typeface="Tahoma" pitchFamily="34" charset="0"/>
                <a:ea typeface="Tahoma" pitchFamily="34" charset="0"/>
                <a:cs typeface="Tahoma" pitchFamily="34" charset="0"/>
              </a:rPr>
              <a:t>Used to recognize information requests, process the requests, and send the requested documents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107210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a:t>
            </a:r>
            <a:br>
              <a:rPr lang="en-US" dirty="0" smtClean="0"/>
            </a:br>
            <a:r>
              <a:rPr lang="en-US" dirty="0" smtClean="0"/>
              <a:t>on the Web</a:t>
            </a:r>
          </a:p>
        </p:txBody>
      </p:sp>
      <p:sp>
        <p:nvSpPr>
          <p:cNvPr id="133122" name="Content Placeholder 5"/>
          <p:cNvSpPr>
            <a:spLocks noGrp="1"/>
          </p:cNvSpPr>
          <p:nvPr>
            <p:ph idx="1"/>
          </p:nvPr>
        </p:nvSpPr>
        <p:spPr>
          <a:xfrm>
            <a:off x="762000" y="1905000"/>
            <a:ext cx="7772400" cy="4114800"/>
          </a:xfrm>
        </p:spPr>
        <p:txBody>
          <a:bodyPr>
            <a:normAutofit/>
          </a:bodyPr>
          <a:lstStyle/>
          <a:p>
            <a:pPr>
              <a:spcBef>
                <a:spcPct val="0"/>
              </a:spcBef>
            </a:pPr>
            <a:r>
              <a:rPr lang="en-US" sz="2800" b="1" dirty="0">
                <a:solidFill>
                  <a:schemeClr val="tx1"/>
                </a:solidFill>
                <a:latin typeface="Tahoma" pitchFamily="34" charset="0"/>
                <a:ea typeface="Tahoma" pitchFamily="34" charset="0"/>
                <a:cs typeface="Tahoma" pitchFamily="34" charset="0"/>
              </a:rPr>
              <a:t>Internet Protocol (IP) </a:t>
            </a:r>
            <a:r>
              <a:rPr lang="en-US" sz="2800" b="1" dirty="0" smtClean="0">
                <a:solidFill>
                  <a:schemeClr val="tx1"/>
                </a:solidFill>
                <a:latin typeface="Tahoma" pitchFamily="34" charset="0"/>
                <a:ea typeface="Tahoma" pitchFamily="34" charset="0"/>
                <a:cs typeface="Tahoma" pitchFamily="34" charset="0"/>
              </a:rPr>
              <a:t>address</a:t>
            </a:r>
          </a:p>
          <a:p>
            <a:pPr lvl="1">
              <a:spcBef>
                <a:spcPct val="0"/>
              </a:spcBef>
            </a:pPr>
            <a:r>
              <a:rPr lang="en-US" sz="2000" dirty="0" smtClean="0">
                <a:solidFill>
                  <a:schemeClr val="tx1"/>
                </a:solidFill>
                <a:latin typeface="Tahoma" pitchFamily="34" charset="0"/>
                <a:ea typeface="Tahoma" pitchFamily="34" charset="0"/>
                <a:cs typeface="Tahoma" pitchFamily="34" charset="0"/>
              </a:rPr>
              <a:t>Every device connected to the Internet, including PCs and servers, is given a unique network identifier</a:t>
            </a:r>
          </a:p>
          <a:p>
            <a:pPr lvl="1">
              <a:spcBef>
                <a:spcPct val="0"/>
              </a:spcBef>
            </a:pPr>
            <a:r>
              <a:rPr lang="en-US" sz="2000" dirty="0" smtClean="0">
                <a:solidFill>
                  <a:schemeClr val="tx1"/>
                </a:solidFill>
                <a:latin typeface="Tahoma" pitchFamily="34" charset="0"/>
                <a:ea typeface="Tahoma" pitchFamily="34" charset="0"/>
                <a:cs typeface="Tahoma" pitchFamily="34" charset="0"/>
              </a:rPr>
              <a:t>Numerical identification and logical address</a:t>
            </a:r>
          </a:p>
          <a:p>
            <a:pPr>
              <a:spcBef>
                <a:spcPct val="0"/>
              </a:spcBef>
            </a:pPr>
            <a:r>
              <a:rPr lang="en-US" sz="2800" b="1" dirty="0">
                <a:solidFill>
                  <a:schemeClr val="tx1"/>
                </a:solidFill>
                <a:latin typeface="Tahoma" pitchFamily="34" charset="0"/>
                <a:ea typeface="Tahoma" pitchFamily="34" charset="0"/>
                <a:cs typeface="Tahoma" pitchFamily="34" charset="0"/>
              </a:rPr>
              <a:t>Uniform Resource Locator (URL</a:t>
            </a:r>
            <a:r>
              <a:rPr lang="en-US" sz="2800" b="1" dirty="0" smtClean="0">
                <a:solidFill>
                  <a:schemeClr val="tx1"/>
                </a:solidFill>
                <a:latin typeface="Tahoma" pitchFamily="34" charset="0"/>
                <a:ea typeface="Tahoma" pitchFamily="34" charset="0"/>
                <a:cs typeface="Tahoma" pitchFamily="34" charset="0"/>
              </a:rPr>
              <a:t>)</a:t>
            </a:r>
          </a:p>
          <a:p>
            <a:pPr lvl="1">
              <a:spcBef>
                <a:spcPct val="0"/>
              </a:spcBef>
            </a:pPr>
            <a:r>
              <a:rPr lang="en-US" sz="2000" dirty="0" smtClean="0">
                <a:solidFill>
                  <a:schemeClr val="tx1"/>
                </a:solidFill>
                <a:latin typeface="Tahoma" pitchFamily="34" charset="0"/>
                <a:ea typeface="Tahoma" pitchFamily="34" charset="0"/>
                <a:cs typeface="Tahoma" pitchFamily="34" charset="0"/>
              </a:rPr>
              <a:t>Identifies Internet resource’s type and location</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extLst>
      <p:ext uri="{BB962C8B-B14F-4D97-AF65-F5344CB8AC3E}">
        <p14:creationId xmlns:p14="http://schemas.microsoft.com/office/powerpoint/2010/main" val="345357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135170" name="Content Placeholder 5"/>
          <p:cNvSpPr>
            <a:spLocks noGrp="1"/>
          </p:cNvSpPr>
          <p:nvPr>
            <p:ph idx="1"/>
          </p:nvPr>
        </p:nvSpPr>
        <p:spPr>
          <a:xfrm>
            <a:off x="762000" y="1905000"/>
            <a:ext cx="77724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Complete URL is made up of the Hypertext Transfer Protocol (HTTP), domain name, path, and resource name.</a:t>
            </a:r>
          </a:p>
          <a:p>
            <a:pPr>
              <a:spcBef>
                <a:spcPct val="0"/>
              </a:spcBef>
              <a:buFont typeface="Wingdings" pitchFamily="2" charset="2"/>
              <a:buNone/>
            </a:pPr>
            <a:endParaRPr lang="en-US" sz="32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extLst>
      <p:ext uri="{BB962C8B-B14F-4D97-AF65-F5344CB8AC3E}">
        <p14:creationId xmlns:p14="http://schemas.microsoft.com/office/powerpoint/2010/main" val="117806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137218" name="Content Placeholder 9"/>
          <p:cNvSpPr>
            <a:spLocks noGrp="1"/>
          </p:cNvSpPr>
          <p:nvPr>
            <p:ph idx="1"/>
          </p:nvPr>
        </p:nvSpPr>
        <p:spPr>
          <a:xfrm>
            <a:off x="762000" y="1905000"/>
            <a:ext cx="8382000" cy="4495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Surfing the Web</a:t>
            </a:r>
          </a:p>
          <a:p>
            <a:pPr lvl="1"/>
            <a:r>
              <a:rPr lang="en-US" sz="2400" dirty="0" smtClean="0">
                <a:solidFill>
                  <a:schemeClr val="tx1"/>
                </a:solidFill>
                <a:latin typeface="Tahoma" pitchFamily="34" charset="0"/>
                <a:ea typeface="Tahoma" pitchFamily="34" charset="0"/>
                <a:cs typeface="Tahoma" pitchFamily="34" charset="0"/>
              </a:rPr>
              <a:t>Type a URL into the address bar</a:t>
            </a:r>
          </a:p>
          <a:p>
            <a:pPr lvl="1"/>
            <a:r>
              <a:rPr lang="en-US" sz="2400" dirty="0" smtClean="0">
                <a:solidFill>
                  <a:schemeClr val="tx1"/>
                </a:solidFill>
                <a:latin typeface="Tahoma" pitchFamily="34" charset="0"/>
                <a:ea typeface="Tahoma" pitchFamily="34" charset="0"/>
                <a:cs typeface="Tahoma" pitchFamily="34" charset="0"/>
              </a:rPr>
              <a:t>Click a tab in the browser window</a:t>
            </a:r>
          </a:p>
          <a:p>
            <a:pPr lvl="1"/>
            <a:r>
              <a:rPr lang="en-US" sz="2400" dirty="0" smtClean="0">
                <a:solidFill>
                  <a:schemeClr val="tx1"/>
                </a:solidFill>
                <a:latin typeface="Tahoma" pitchFamily="34" charset="0"/>
                <a:ea typeface="Tahoma" pitchFamily="34" charset="0"/>
                <a:cs typeface="Tahoma" pitchFamily="34" charset="0"/>
              </a:rPr>
              <a:t>Click a hyperlink</a:t>
            </a:r>
          </a:p>
          <a:p>
            <a:r>
              <a:rPr lang="en-US" sz="3600" b="1" dirty="0" smtClean="0">
                <a:solidFill>
                  <a:schemeClr val="tx1"/>
                </a:solidFill>
                <a:latin typeface="Tahoma" pitchFamily="34" charset="0"/>
                <a:ea typeface="Tahoma" pitchFamily="34" charset="0"/>
                <a:cs typeface="Tahoma" pitchFamily="34" charset="0"/>
              </a:rPr>
              <a:t>History list</a:t>
            </a:r>
          </a:p>
          <a:p>
            <a:pPr lvl="1"/>
            <a:r>
              <a:rPr lang="en-US" sz="2400" dirty="0" smtClean="0">
                <a:solidFill>
                  <a:schemeClr val="tx1"/>
                </a:solidFill>
                <a:latin typeface="Tahoma" pitchFamily="34" charset="0"/>
                <a:ea typeface="Tahoma" pitchFamily="34" charset="0"/>
                <a:cs typeface="Tahoma" pitchFamily="34" charset="0"/>
              </a:rPr>
              <a:t>Compiles a list of the Web pages visited</a:t>
            </a:r>
          </a:p>
          <a:p>
            <a:r>
              <a:rPr lang="en-US" sz="3600" b="1" dirty="0" smtClean="0">
                <a:solidFill>
                  <a:schemeClr val="tx1"/>
                </a:solidFill>
                <a:latin typeface="Tahoma" pitchFamily="34" charset="0"/>
                <a:ea typeface="Tahoma" pitchFamily="34" charset="0"/>
                <a:cs typeface="Tahoma" pitchFamily="34" charset="0"/>
              </a:rPr>
              <a:t>Favorites or Bookmarks feature</a:t>
            </a:r>
          </a:p>
          <a:p>
            <a:pPr lvl="1"/>
            <a:r>
              <a:rPr lang="en-US" sz="2400" dirty="0">
                <a:solidFill>
                  <a:schemeClr val="tx1"/>
                </a:solidFill>
                <a:latin typeface="Tahoma" pitchFamily="34" charset="0"/>
                <a:ea typeface="Tahoma" pitchFamily="34" charset="0"/>
                <a:cs typeface="Tahoma" pitchFamily="34" charset="0"/>
              </a:rPr>
              <a:t>A</a:t>
            </a:r>
            <a:r>
              <a:rPr lang="en-US" sz="2400" dirty="0" smtClean="0">
                <a:solidFill>
                  <a:schemeClr val="tx1"/>
                </a:solidFill>
                <a:latin typeface="Tahoma" pitchFamily="34" charset="0"/>
                <a:ea typeface="Tahoma" pitchFamily="34" charset="0"/>
                <a:cs typeface="Tahoma" pitchFamily="34" charset="0"/>
              </a:rPr>
              <a:t>llows Web pages visited often to be marked</a:t>
            </a:r>
          </a:p>
          <a:p>
            <a:pPr lvl="1"/>
            <a:endParaRPr lang="en-US" sz="1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Tree>
    <p:extLst>
      <p:ext uri="{BB962C8B-B14F-4D97-AF65-F5344CB8AC3E}">
        <p14:creationId xmlns:p14="http://schemas.microsoft.com/office/powerpoint/2010/main" val="171535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102402" name="Rectangle 3"/>
          <p:cNvSpPr>
            <a:spLocks noGrp="1" noChangeArrowheads="1"/>
          </p:cNvSpPr>
          <p:nvPr>
            <p:ph type="body" idx="1"/>
          </p:nvPr>
        </p:nvSpPr>
        <p:spPr>
          <a:xfrm>
            <a:off x="685800" y="1905000"/>
            <a:ext cx="7772400" cy="4230687"/>
          </a:xfrm>
        </p:spPr>
        <p:txBody>
          <a:bodyPr lIns="182562" tIns="46038" rIns="182562" bIns="46038">
            <a:normAutofit/>
          </a:bodyPr>
          <a:lstStyle/>
          <a:p>
            <a:r>
              <a:rPr lang="en-US" sz="3200" dirty="0">
                <a:solidFill>
                  <a:srgbClr val="000000"/>
                </a:solidFill>
                <a:latin typeface="Tahoma" pitchFamily="34" charset="0"/>
                <a:ea typeface="Tahoma" pitchFamily="34" charset="0"/>
                <a:cs typeface="Tahoma" pitchFamily="34" charset="0"/>
              </a:rPr>
              <a:t>Describe several methods of finding information on the Web including the use of a URL, surfing, conducting searches, and sharing with other Web users through RSS feeds, blogs, wikis, and podcasts.</a:t>
            </a:r>
          </a:p>
          <a:p>
            <a:pPr eaLnBrk="1" hangingPunct="1"/>
            <a:r>
              <a:rPr lang="en-US" sz="3200" dirty="0" smtClean="0">
                <a:solidFill>
                  <a:srgbClr val="000000"/>
                </a:solidFill>
                <a:latin typeface="Tahoma" pitchFamily="34" charset="0"/>
                <a:ea typeface="Tahoma" pitchFamily="34" charset="0"/>
                <a:cs typeface="Tahoma" pitchFamily="34" charset="0"/>
              </a:rPr>
              <a:t>Identify features to look for when evaluating a Web site or its content.</a:t>
            </a:r>
          </a:p>
          <a:p>
            <a:pPr eaLnBrk="1" hangingPunct="1"/>
            <a:endParaRPr lang="en-US" sz="2800" dirty="0" smtClean="0">
              <a:solidFill>
                <a:srgbClr val="000000"/>
              </a:solidFill>
              <a:latin typeface="Tahoma" pitchFamily="34" charset="0"/>
              <a:ea typeface="Tahoma" pitchFamily="34" charset="0"/>
              <a:cs typeface="Tahoma" pitchFamily="34" charset="0"/>
            </a:endParaRPr>
          </a:p>
          <a:p>
            <a:pPr eaLnBrk="1" hangingPunct="1"/>
            <a:endParaRPr lang="en-US" sz="2800" dirty="0" smtClean="0">
              <a:solidFill>
                <a:srgbClr val="000000"/>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extLst>
      <p:ext uri="{BB962C8B-B14F-4D97-AF65-F5344CB8AC3E}">
        <p14:creationId xmlns:p14="http://schemas.microsoft.com/office/powerpoint/2010/main" val="241901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828800"/>
            <a:ext cx="7391400" cy="4109784"/>
          </a:xfrm>
        </p:spPr>
      </p:pic>
    </p:spTree>
    <p:extLst>
      <p:ext uri="{BB962C8B-B14F-4D97-AF65-F5344CB8AC3E}">
        <p14:creationId xmlns:p14="http://schemas.microsoft.com/office/powerpoint/2010/main" val="118496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141316" name="Content Placeholder 6"/>
          <p:cNvSpPr>
            <a:spLocks noGrp="1"/>
          </p:cNvSpPr>
          <p:nvPr>
            <p:ph idx="1"/>
          </p:nvPr>
        </p:nvSpPr>
        <p:spPr>
          <a:xfrm>
            <a:off x="762000" y="1905000"/>
            <a:ext cx="83820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Downloading</a:t>
            </a:r>
          </a:p>
          <a:p>
            <a:pPr lvl="1"/>
            <a:r>
              <a:rPr lang="en-US" sz="2400" dirty="0" smtClean="0">
                <a:solidFill>
                  <a:schemeClr val="tx1"/>
                </a:solidFill>
                <a:latin typeface="Tahoma" pitchFamily="34" charset="0"/>
                <a:ea typeface="Tahoma" pitchFamily="34" charset="0"/>
                <a:cs typeface="Tahoma" pitchFamily="34" charset="0"/>
              </a:rPr>
              <a:t>Process of transferring a file or document from one computer to user’s computer</a:t>
            </a:r>
          </a:p>
          <a:p>
            <a:r>
              <a:rPr lang="en-US" sz="3600" b="1" dirty="0" smtClean="0">
                <a:solidFill>
                  <a:schemeClr val="tx1"/>
                </a:solidFill>
                <a:latin typeface="Tahoma" pitchFamily="34" charset="0"/>
                <a:ea typeface="Tahoma" pitchFamily="34" charset="0"/>
                <a:cs typeface="Tahoma" pitchFamily="34" charset="0"/>
              </a:rPr>
              <a:t>Uploading</a:t>
            </a:r>
            <a:endParaRPr lang="en-US" sz="36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Process of transferring a file or document from user’s computer to another computer</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244119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
        <p:nvSpPr>
          <p:cNvPr id="4" name="Content Placeholder 3"/>
          <p:cNvSpPr>
            <a:spLocks noGrp="1"/>
          </p:cNvSpPr>
          <p:nvPr>
            <p:ph idx="1"/>
          </p:nvPr>
        </p:nvSpPr>
        <p:spPr>
          <a:xfrm>
            <a:off x="762000" y="1600200"/>
            <a:ext cx="8382000" cy="4830763"/>
          </a:xfrm>
        </p:spPr>
        <p:txBody>
          <a:bodyPr>
            <a:normAutofit/>
          </a:bodyPr>
          <a:lstStyle/>
          <a:p>
            <a:r>
              <a:rPr lang="en-US" sz="3600" b="1" dirty="0">
                <a:solidFill>
                  <a:schemeClr val="tx1"/>
                </a:solidFill>
                <a:latin typeface="Tahoma" pitchFamily="34" charset="0"/>
                <a:ea typeface="Tahoma" pitchFamily="34" charset="0"/>
                <a:cs typeface="Tahoma" pitchFamily="34" charset="0"/>
              </a:rPr>
              <a:t>Really Simple Syndication (</a:t>
            </a:r>
            <a:r>
              <a:rPr lang="en-US" sz="3600" b="1" dirty="0" smtClean="0">
                <a:solidFill>
                  <a:schemeClr val="tx1"/>
                </a:solidFill>
                <a:latin typeface="Tahoma" pitchFamily="34" charset="0"/>
                <a:ea typeface="Tahoma" pitchFamily="34" charset="0"/>
                <a:cs typeface="Tahoma" pitchFamily="34" charset="0"/>
              </a:rPr>
              <a:t>RSS)</a:t>
            </a:r>
          </a:p>
          <a:p>
            <a:pPr lvl="1"/>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onnection </a:t>
            </a:r>
            <a:r>
              <a:rPr lang="en-US" sz="2400" dirty="0">
                <a:solidFill>
                  <a:schemeClr val="tx1"/>
                </a:solidFill>
                <a:latin typeface="Tahoma" pitchFamily="34" charset="0"/>
                <a:ea typeface="Tahoma" pitchFamily="34" charset="0"/>
                <a:cs typeface="Tahoma" pitchFamily="34" charset="0"/>
              </a:rPr>
              <a:t>to a Web site that allows users to receive constant </a:t>
            </a:r>
            <a:r>
              <a:rPr lang="en-US" sz="2400" dirty="0" smtClean="0">
                <a:solidFill>
                  <a:schemeClr val="tx1"/>
                </a:solidFill>
                <a:latin typeface="Tahoma" pitchFamily="34" charset="0"/>
                <a:ea typeface="Tahoma" pitchFamily="34" charset="0"/>
                <a:cs typeface="Tahoma" pitchFamily="34" charset="0"/>
              </a:rPr>
              <a:t>updates</a:t>
            </a:r>
          </a:p>
          <a:p>
            <a:r>
              <a:rPr lang="en-US" sz="3600" b="1" dirty="0" smtClean="0">
                <a:solidFill>
                  <a:schemeClr val="tx1"/>
                </a:solidFill>
                <a:latin typeface="Tahoma" pitchFamily="34" charset="0"/>
                <a:ea typeface="Tahoma" pitchFamily="34" charset="0"/>
                <a:cs typeface="Tahoma" pitchFamily="34" charset="0"/>
              </a:rPr>
              <a:t>Aggregator</a:t>
            </a:r>
          </a:p>
          <a:p>
            <a:pPr lvl="1"/>
            <a:r>
              <a:rPr lang="en-US" sz="2400" dirty="0" smtClean="0">
                <a:solidFill>
                  <a:schemeClr val="tx1"/>
                </a:solidFill>
                <a:latin typeface="Tahoma" pitchFamily="34" charset="0"/>
                <a:ea typeface="Tahoma" pitchFamily="34" charset="0"/>
                <a:cs typeface="Tahoma" pitchFamily="34" charset="0"/>
              </a:rPr>
              <a:t>Regularly</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checks each site on your subscriptions list and sends alerts if new information has been published</a:t>
            </a:r>
            <a:endParaRPr lang="en-US" sz="2400" dirty="0">
              <a:solidFill>
                <a:schemeClr val="tx1"/>
              </a:solidFill>
              <a:latin typeface="Tahoma" pitchFamily="34" charset="0"/>
              <a:ea typeface="Tahoma" pitchFamily="34" charset="0"/>
              <a:cs typeface="Tahoma" pitchFamily="34" charset="0"/>
            </a:endParaRPr>
          </a:p>
          <a:p>
            <a:endParaRPr lang="en-US" sz="28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6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
        <p:nvSpPr>
          <p:cNvPr id="4" name="Content Placeholder 3"/>
          <p:cNvSpPr>
            <a:spLocks noGrp="1"/>
          </p:cNvSpPr>
          <p:nvPr>
            <p:ph idx="1"/>
          </p:nvPr>
        </p:nvSpPr>
        <p:spPr>
          <a:xfrm>
            <a:off x="762000" y="1905000"/>
            <a:ext cx="8305800" cy="4525963"/>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Wiki (short for the Hawaiian word for “fast”)</a:t>
            </a:r>
          </a:p>
          <a:p>
            <a:pPr lvl="1"/>
            <a:r>
              <a:rPr lang="en-US" sz="2400" dirty="0" smtClean="0">
                <a:solidFill>
                  <a:schemeClr val="tx1"/>
                </a:solidFill>
                <a:latin typeface="Tahoma" pitchFamily="34" charset="0"/>
                <a:ea typeface="Tahoma" pitchFamily="34" charset="0"/>
                <a:cs typeface="Tahoma" pitchFamily="34" charset="0"/>
              </a:rPr>
              <a:t>Simple Web page where any visitor can post text or images, change posted information, and track earlier changes</a:t>
            </a:r>
          </a:p>
          <a:p>
            <a:r>
              <a:rPr lang="en-US" sz="3600" b="1" dirty="0" smtClean="0">
                <a:solidFill>
                  <a:schemeClr val="tx1"/>
                </a:solidFill>
                <a:latin typeface="Tahoma" pitchFamily="34" charset="0"/>
                <a:ea typeface="Tahoma" pitchFamily="34" charset="0"/>
                <a:cs typeface="Tahoma" pitchFamily="34" charset="0"/>
              </a:rPr>
              <a:t>Blog (short for Weblog)</a:t>
            </a:r>
          </a:p>
          <a:p>
            <a:pPr lvl="1"/>
            <a:r>
              <a:rPr lang="en-US" sz="2400" dirty="0" smtClean="0">
                <a:solidFill>
                  <a:schemeClr val="tx1"/>
                </a:solidFill>
                <a:latin typeface="Tahoma" pitchFamily="34" charset="0"/>
                <a:ea typeface="Tahoma" pitchFamily="34" charset="0"/>
                <a:cs typeface="Tahoma" pitchFamily="34" charset="0"/>
              </a:rPr>
              <a:t>Internet equivalent of a journal or diary where bloggers post opinions, thoughts, and interesting links</a:t>
            </a:r>
          </a:p>
        </p:txBody>
      </p:sp>
    </p:spTree>
    <p:extLst>
      <p:ext uri="{BB962C8B-B14F-4D97-AF65-F5344CB8AC3E}">
        <p14:creationId xmlns:p14="http://schemas.microsoft.com/office/powerpoint/2010/main" val="105184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43364" name="Content Placeholder 6"/>
          <p:cNvSpPr>
            <a:spLocks noGrp="1"/>
          </p:cNvSpPr>
          <p:nvPr>
            <p:ph idx="1"/>
          </p:nvPr>
        </p:nvSpPr>
        <p:spPr>
          <a:xfrm>
            <a:off x="762000" y="1676400"/>
            <a:ext cx="8382000" cy="4343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Subject guide</a:t>
            </a:r>
          </a:p>
          <a:p>
            <a:pPr lvl="1"/>
            <a:r>
              <a:rPr lang="en-US" sz="2400" dirty="0" smtClean="0">
                <a:solidFill>
                  <a:schemeClr val="tx1"/>
                </a:solidFill>
                <a:latin typeface="Tahoma" pitchFamily="34" charset="0"/>
                <a:ea typeface="Tahoma" pitchFamily="34" charset="0"/>
                <a:cs typeface="Tahoma" pitchFamily="34" charset="0"/>
              </a:rPr>
              <a:t>Web pages grouped under specific headings—offered by some search sites</a:t>
            </a:r>
          </a:p>
          <a:p>
            <a:r>
              <a:rPr lang="en-US" sz="3600" b="1" dirty="0" smtClean="0">
                <a:solidFill>
                  <a:schemeClr val="tx1"/>
                </a:solidFill>
                <a:latin typeface="Tahoma" pitchFamily="34" charset="0"/>
                <a:ea typeface="Tahoma" pitchFamily="34" charset="0"/>
                <a:cs typeface="Tahoma" pitchFamily="34" charset="0"/>
              </a:rPr>
              <a:t>Portal</a:t>
            </a:r>
          </a:p>
          <a:p>
            <a:pPr lvl="1"/>
            <a:r>
              <a:rPr lang="en-US" sz="2400" dirty="0" smtClean="0">
                <a:solidFill>
                  <a:schemeClr val="tx1"/>
                </a:solidFill>
                <a:latin typeface="Tahoma" pitchFamily="34" charset="0"/>
                <a:ea typeface="Tahoma" pitchFamily="34" charset="0"/>
                <a:cs typeface="Tahoma" pitchFamily="34" charset="0"/>
              </a:rPr>
              <a:t>Web page that acts as a gateway to diverse sources and presents them in an organized way</a:t>
            </a:r>
          </a:p>
          <a:p>
            <a:r>
              <a:rPr lang="en-US" sz="3600" b="1" dirty="0" smtClean="0">
                <a:solidFill>
                  <a:schemeClr val="tx1"/>
                </a:solidFill>
                <a:latin typeface="Tahoma" pitchFamily="34" charset="0"/>
                <a:ea typeface="Tahoma" pitchFamily="34" charset="0"/>
                <a:cs typeface="Tahoma" pitchFamily="34" charset="0"/>
              </a:rPr>
              <a:t>Clickstream</a:t>
            </a:r>
          </a:p>
          <a:p>
            <a:pPr lvl="1"/>
            <a:r>
              <a:rPr lang="en-US" sz="2400" dirty="0">
                <a:solidFill>
                  <a:schemeClr val="tx1"/>
                </a:solidFill>
                <a:latin typeface="Tahoma" pitchFamily="34" charset="0"/>
                <a:ea typeface="Tahoma" pitchFamily="34" charset="0"/>
                <a:cs typeface="Tahoma" pitchFamily="34" charset="0"/>
              </a:rPr>
              <a:t>T</a:t>
            </a:r>
            <a:r>
              <a:rPr lang="en-US" sz="2400" dirty="0" smtClean="0">
                <a:solidFill>
                  <a:schemeClr val="tx1"/>
                </a:solidFill>
                <a:latin typeface="Tahoma" pitchFamily="34" charset="0"/>
                <a:ea typeface="Tahoma" pitchFamily="34" charset="0"/>
                <a:cs typeface="Tahoma" pitchFamily="34" charset="0"/>
              </a:rPr>
              <a:t>rail of Web links followed to arrive at a particular site</a:t>
            </a:r>
          </a:p>
          <a:p>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extLst>
      <p:ext uri="{BB962C8B-B14F-4D97-AF65-F5344CB8AC3E}">
        <p14:creationId xmlns:p14="http://schemas.microsoft.com/office/powerpoint/2010/main" val="127686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52600"/>
            <a:ext cx="7239000" cy="4129759"/>
          </a:xfrm>
        </p:spPr>
      </p:pic>
    </p:spTree>
    <p:extLst>
      <p:ext uri="{BB962C8B-B14F-4D97-AF65-F5344CB8AC3E}">
        <p14:creationId xmlns:p14="http://schemas.microsoft.com/office/powerpoint/2010/main" val="12336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45411" name="Content Placeholder 6"/>
          <p:cNvSpPr>
            <a:spLocks noGrp="1"/>
          </p:cNvSpPr>
          <p:nvPr>
            <p:ph idx="1"/>
          </p:nvPr>
        </p:nvSpPr>
        <p:spPr>
          <a:xfrm>
            <a:off x="760412" y="1600200"/>
            <a:ext cx="8002588" cy="46482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Search engines</a:t>
            </a:r>
          </a:p>
          <a:p>
            <a:pPr lvl="1">
              <a:spcBef>
                <a:spcPct val="0"/>
              </a:spcBef>
            </a:pPr>
            <a:r>
              <a:rPr lang="en-US" sz="2400" dirty="0" smtClean="0">
                <a:solidFill>
                  <a:schemeClr val="tx1"/>
                </a:solidFill>
                <a:latin typeface="Tahoma" pitchFamily="34" charset="0"/>
                <a:ea typeface="Tahoma" pitchFamily="34" charset="0"/>
                <a:cs typeface="Tahoma" pitchFamily="34" charset="0"/>
              </a:rPr>
              <a:t>Index databases of Web pages to enable fast information searches</a:t>
            </a:r>
          </a:p>
          <a:p>
            <a:pPr>
              <a:spcBef>
                <a:spcPct val="0"/>
              </a:spcBef>
            </a:pPr>
            <a:r>
              <a:rPr lang="en-US" sz="3600" b="1" dirty="0" smtClean="0">
                <a:solidFill>
                  <a:schemeClr val="tx1"/>
                </a:solidFill>
                <a:latin typeface="Tahoma" pitchFamily="34" charset="0"/>
                <a:ea typeface="Tahoma" pitchFamily="34" charset="0"/>
                <a:cs typeface="Tahoma" pitchFamily="34" charset="0"/>
              </a:rPr>
              <a:t>Spiders</a:t>
            </a:r>
          </a:p>
          <a:p>
            <a:pPr lvl="1">
              <a:spcBef>
                <a:spcPct val="0"/>
              </a:spcBef>
            </a:pPr>
            <a:r>
              <a:rPr lang="en-US" sz="2400" dirty="0" smtClean="0">
                <a:solidFill>
                  <a:schemeClr val="tx1"/>
                </a:solidFill>
                <a:latin typeface="Tahoma" pitchFamily="34" charset="0"/>
                <a:ea typeface="Tahoma" pitchFamily="34" charset="0"/>
                <a:cs typeface="Tahoma" pitchFamily="34" charset="0"/>
              </a:rPr>
              <a:t>Programs that roam the Web to add new Web pages to search engine indexes</a:t>
            </a:r>
          </a:p>
          <a:p>
            <a:r>
              <a:rPr lang="en-US" sz="3600" b="1" dirty="0" smtClean="0">
                <a:solidFill>
                  <a:schemeClr val="tx1"/>
                </a:solidFill>
                <a:latin typeface="Tahoma" pitchFamily="34" charset="0"/>
                <a:ea typeface="Tahoma" pitchFamily="34" charset="0"/>
                <a:cs typeface="Tahoma" pitchFamily="34" charset="0"/>
              </a:rPr>
              <a:t>Link rot</a:t>
            </a:r>
          </a:p>
          <a:p>
            <a:pPr lvl="1"/>
            <a:r>
              <a:rPr lang="en-US" sz="2400" dirty="0" smtClean="0">
                <a:solidFill>
                  <a:schemeClr val="tx1"/>
                </a:solidFill>
                <a:latin typeface="Tahoma" pitchFamily="34" charset="0"/>
                <a:ea typeface="Tahoma" pitchFamily="34" charset="0"/>
                <a:cs typeface="Tahoma" pitchFamily="34" charset="0"/>
              </a:rPr>
              <a:t>Results from hyperlinks that no longer work or Web pages that have been removed or restructured</a:t>
            </a:r>
          </a:p>
          <a:p>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Tree>
    <p:extLst>
      <p:ext uri="{BB962C8B-B14F-4D97-AF65-F5344CB8AC3E}">
        <p14:creationId xmlns:p14="http://schemas.microsoft.com/office/powerpoint/2010/main" val="140835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Finding Information</a:t>
            </a:r>
            <a:br>
              <a:rPr lang="en-US" dirty="0"/>
            </a:br>
            <a:r>
              <a:rPr lang="en-US" dirty="0"/>
              <a:t>on the Web</a:t>
            </a:r>
            <a:endParaRPr lang="en-US" dirty="0" smtClean="0"/>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06394" y="1828800"/>
            <a:ext cx="3780406" cy="4267200"/>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575815"/>
            <a:ext cx="4038600" cy="4703513"/>
          </a:xfrm>
          <a:prstGeom prst="rect">
            <a:avLst/>
          </a:prstGeom>
        </p:spPr>
      </p:pic>
    </p:spTree>
    <p:extLst>
      <p:ext uri="{BB962C8B-B14F-4D97-AF65-F5344CB8AC3E}">
        <p14:creationId xmlns:p14="http://schemas.microsoft.com/office/powerpoint/2010/main" val="12336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47458" name="Content Placeholder 6"/>
          <p:cNvSpPr>
            <a:spLocks noGrp="1"/>
          </p:cNvSpPr>
          <p:nvPr>
            <p:ph idx="1"/>
          </p:nvPr>
        </p:nvSpPr>
        <p:spPr>
          <a:xfrm>
            <a:off x="76200" y="1905000"/>
            <a:ext cx="4495800" cy="4343400"/>
          </a:xfrm>
        </p:spPr>
        <p:txBody>
          <a:bodyPr>
            <a:normAutofit/>
          </a:bodyPr>
          <a:lstStyle/>
          <a:p>
            <a:r>
              <a:rPr lang="en-US" sz="3200" b="1" dirty="0" smtClean="0">
                <a:solidFill>
                  <a:schemeClr val="tx1"/>
                </a:solidFill>
                <a:latin typeface="Tahoma" pitchFamily="34" charset="0"/>
                <a:ea typeface="Tahoma" pitchFamily="34" charset="0"/>
                <a:cs typeface="Tahoma" pitchFamily="34" charset="0"/>
              </a:rPr>
              <a:t>Specialized search engines</a:t>
            </a:r>
          </a:p>
          <a:p>
            <a:pPr lvl="1"/>
            <a:r>
              <a:rPr lang="en-US" sz="2400" dirty="0" smtClean="0">
                <a:solidFill>
                  <a:schemeClr val="tx1"/>
                </a:solidFill>
                <a:latin typeface="Tahoma" pitchFamily="34" charset="0"/>
                <a:ea typeface="Tahoma" pitchFamily="34" charset="0"/>
                <a:cs typeface="Tahoma" pitchFamily="34" charset="0"/>
              </a:rPr>
              <a:t>Index information, such as job advertisements, and names and addresses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28800"/>
            <a:ext cx="4072525" cy="3886200"/>
          </a:xfrm>
          <a:prstGeom prst="rect">
            <a:avLst/>
          </a:prstGeom>
        </p:spPr>
      </p:pic>
    </p:spTree>
    <p:extLst>
      <p:ext uri="{BB962C8B-B14F-4D97-AF65-F5344CB8AC3E}">
        <p14:creationId xmlns:p14="http://schemas.microsoft.com/office/powerpoint/2010/main" val="419329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53602" name="Content Placeholder 6"/>
          <p:cNvSpPr>
            <a:spLocks noGrp="1"/>
          </p:cNvSpPr>
          <p:nvPr>
            <p:ph idx="1"/>
          </p:nvPr>
        </p:nvSpPr>
        <p:spPr>
          <a:xfrm>
            <a:off x="762000" y="1524000"/>
            <a:ext cx="8382000" cy="4876800"/>
          </a:xfrm>
        </p:spPr>
        <p:txBody>
          <a:bodyPr>
            <a:normAutofit lnSpcReduction="10000"/>
          </a:bodyPr>
          <a:lstStyle/>
          <a:p>
            <a:pPr>
              <a:spcBef>
                <a:spcPct val="0"/>
              </a:spcBef>
            </a:pPr>
            <a:r>
              <a:rPr lang="en-US" sz="3600" b="1" dirty="0">
                <a:solidFill>
                  <a:schemeClr val="tx1"/>
                </a:solidFill>
                <a:latin typeface="Tahoma" pitchFamily="34" charset="0"/>
                <a:ea typeface="Tahoma" pitchFamily="34" charset="0"/>
                <a:cs typeface="Tahoma" pitchFamily="34" charset="0"/>
              </a:rPr>
              <a:t>Search </a:t>
            </a:r>
            <a:r>
              <a:rPr lang="en-US" sz="3600" b="1" dirty="0" smtClean="0">
                <a:solidFill>
                  <a:schemeClr val="tx1"/>
                </a:solidFill>
                <a:latin typeface="Tahoma" pitchFamily="34" charset="0"/>
                <a:ea typeface="Tahoma" pitchFamily="34" charset="0"/>
                <a:cs typeface="Tahoma" pitchFamily="34" charset="0"/>
              </a:rPr>
              <a:t>operators</a:t>
            </a:r>
          </a:p>
          <a:p>
            <a:pPr lvl="1">
              <a:spcBef>
                <a:spcPct val="0"/>
              </a:spcBef>
            </a:pPr>
            <a:r>
              <a:rPr lang="en-US" sz="2400" dirty="0" smtClean="0">
                <a:solidFill>
                  <a:schemeClr val="tx1"/>
                </a:solidFill>
                <a:latin typeface="Tahoma" pitchFamily="34" charset="0"/>
                <a:ea typeface="Tahoma" pitchFamily="34" charset="0"/>
                <a:cs typeface="Tahoma" pitchFamily="34" charset="0"/>
              </a:rPr>
              <a:t>Perform </a:t>
            </a:r>
            <a:r>
              <a:rPr lang="en-US" sz="2400" dirty="0">
                <a:solidFill>
                  <a:schemeClr val="tx1"/>
                </a:solidFill>
                <a:latin typeface="Tahoma" pitchFamily="34" charset="0"/>
                <a:ea typeface="Tahoma" pitchFamily="34" charset="0"/>
                <a:cs typeface="Tahoma" pitchFamily="34" charset="0"/>
              </a:rPr>
              <a:t>complex </a:t>
            </a:r>
            <a:r>
              <a:rPr lang="en-US" sz="2400" dirty="0" smtClean="0">
                <a:solidFill>
                  <a:schemeClr val="tx1"/>
                </a:solidFill>
                <a:latin typeface="Tahoma" pitchFamily="34" charset="0"/>
                <a:ea typeface="Tahoma" pitchFamily="34" charset="0"/>
                <a:cs typeface="Tahoma" pitchFamily="34" charset="0"/>
              </a:rPr>
              <a:t>searches</a:t>
            </a:r>
            <a:endParaRPr lang="en-US" sz="2400" dirty="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Wildcard symbols (also called truncation symbols</a:t>
            </a:r>
            <a:r>
              <a:rPr lang="en-US" sz="3600" dirty="0" smtClean="0">
                <a:solidFill>
                  <a:schemeClr val="tx1"/>
                </a:solidFill>
                <a:latin typeface="Tahoma" pitchFamily="34" charset="0"/>
                <a:ea typeface="Tahoma" pitchFamily="34" charset="0"/>
                <a:cs typeface="Tahoma" pitchFamily="34" charset="0"/>
              </a:rPr>
              <a:t>)</a:t>
            </a:r>
          </a:p>
          <a:p>
            <a:pPr lvl="1">
              <a:spcBef>
                <a:spcPct val="0"/>
              </a:spcBef>
            </a:pPr>
            <a:r>
              <a:rPr lang="en-US" sz="2400" dirty="0" smtClean="0">
                <a:solidFill>
                  <a:schemeClr val="tx1"/>
                </a:solidFill>
                <a:latin typeface="Tahoma" pitchFamily="34" charset="0"/>
                <a:ea typeface="Tahoma" pitchFamily="34" charset="0"/>
                <a:cs typeface="Tahoma" pitchFamily="34" charset="0"/>
              </a:rPr>
              <a:t>Replace the zero or additional characters in search words to improve search accuracy</a:t>
            </a:r>
          </a:p>
          <a:p>
            <a:pPr lvl="1">
              <a:spcBef>
                <a:spcPct val="0"/>
              </a:spcBef>
            </a:pPr>
            <a:r>
              <a:rPr lang="en-US" sz="2400" dirty="0" smtClean="0">
                <a:solidFill>
                  <a:schemeClr val="tx1"/>
                </a:solidFill>
                <a:latin typeface="Tahoma" pitchFamily="34" charset="0"/>
                <a:ea typeface="Tahoma" pitchFamily="34" charset="0"/>
                <a:cs typeface="Tahoma" pitchFamily="34" charset="0"/>
              </a:rPr>
              <a:t>Examples: </a:t>
            </a:r>
            <a:r>
              <a:rPr lang="en-US" sz="2400" dirty="0">
                <a:solidFill>
                  <a:schemeClr val="tx1"/>
                </a:solidFill>
                <a:latin typeface="Tahoma" pitchFamily="34" charset="0"/>
                <a:ea typeface="Tahoma" pitchFamily="34" charset="0"/>
                <a:cs typeface="Tahoma" pitchFamily="34" charset="0"/>
              </a:rPr>
              <a:t>? and </a:t>
            </a:r>
            <a:r>
              <a:rPr lang="en-US" sz="2400" dirty="0" smtClean="0">
                <a:solidFill>
                  <a:schemeClr val="tx1"/>
                </a:solidFill>
                <a:latin typeface="Tahoma" pitchFamily="34" charset="0"/>
                <a:ea typeface="Tahoma" pitchFamily="34" charset="0"/>
                <a:cs typeface="Tahoma" pitchFamily="34" charset="0"/>
              </a:rPr>
              <a:t>*</a:t>
            </a:r>
          </a:p>
          <a:p>
            <a:pPr>
              <a:spcBef>
                <a:spcPct val="0"/>
              </a:spcBef>
            </a:pPr>
            <a:r>
              <a:rPr lang="en-US" sz="3600" b="1" dirty="0" smtClean="0">
                <a:solidFill>
                  <a:schemeClr val="tx1"/>
                </a:solidFill>
                <a:latin typeface="Tahoma" pitchFamily="34" charset="0"/>
                <a:ea typeface="Tahoma" pitchFamily="34" charset="0"/>
                <a:cs typeface="Tahoma" pitchFamily="34" charset="0"/>
              </a:rPr>
              <a:t>Phrase searching</a:t>
            </a:r>
          </a:p>
          <a:p>
            <a:pPr lvl="1">
              <a:spcBef>
                <a:spcPct val="0"/>
              </a:spcBef>
            </a:pPr>
            <a:r>
              <a:rPr lang="en-US" sz="2400" dirty="0" smtClean="0">
                <a:solidFill>
                  <a:schemeClr val="tx1"/>
                </a:solidFill>
                <a:latin typeface="Tahoma" pitchFamily="34" charset="0"/>
                <a:ea typeface="Tahoma" pitchFamily="34" charset="0"/>
                <a:cs typeface="Tahoma" pitchFamily="34" charset="0"/>
              </a:rPr>
              <a:t>Place quotation marks around a phrase to create a complete unit for search purposes</a:t>
            </a:r>
          </a:p>
          <a:p>
            <a:pPr lvl="1">
              <a:spcBef>
                <a:spcPct val="0"/>
              </a:spcBef>
            </a:pPr>
            <a:r>
              <a:rPr lang="en-US" sz="2400" dirty="0" smtClean="0">
                <a:solidFill>
                  <a:schemeClr val="tx1"/>
                </a:solidFill>
                <a:latin typeface="Tahoma" pitchFamily="34" charset="0"/>
                <a:ea typeface="Tahoma" pitchFamily="34" charset="0"/>
                <a:cs typeface="Tahoma" pitchFamily="34" charset="0"/>
              </a:rPr>
              <a:t>The result—search engines retrieve only those sites that contain the exact phrase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Tree>
    <p:extLst>
      <p:ext uri="{BB962C8B-B14F-4D97-AF65-F5344CB8AC3E}">
        <p14:creationId xmlns:p14="http://schemas.microsoft.com/office/powerpoint/2010/main" val="361393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Objectives </a:t>
            </a:r>
          </a:p>
        </p:txBody>
      </p:sp>
      <p:sp>
        <p:nvSpPr>
          <p:cNvPr id="103426" name="Rectangle 3"/>
          <p:cNvSpPr>
            <a:spLocks noGrp="1" noChangeArrowheads="1"/>
          </p:cNvSpPr>
          <p:nvPr>
            <p:ph type="body" idx="1"/>
          </p:nvPr>
        </p:nvSpPr>
        <p:spPr>
          <a:xfrm>
            <a:off x="685800" y="1905000"/>
            <a:ext cx="7924800" cy="4230687"/>
          </a:xfrm>
        </p:spPr>
        <p:txBody>
          <a:bodyPr lIns="182562" tIns="46038" rIns="182562" bIns="46038">
            <a:normAutofit/>
          </a:bodyPr>
          <a:lstStyle/>
          <a:p>
            <a:pPr eaLnBrk="1" hangingPunct="1"/>
            <a:r>
              <a:rPr lang="en-US" sz="3200" dirty="0" smtClean="0">
                <a:solidFill>
                  <a:srgbClr val="000000"/>
                </a:solidFill>
                <a:latin typeface="Tahoma" pitchFamily="34" charset="0"/>
                <a:ea typeface="Tahoma" pitchFamily="34" charset="0"/>
                <a:cs typeface="Tahoma" pitchFamily="34" charset="0"/>
              </a:rPr>
              <a:t>List the most popular Internet services, and explain what they do.</a:t>
            </a:r>
          </a:p>
          <a:p>
            <a:pPr eaLnBrk="1" hangingPunct="1"/>
            <a:r>
              <a:rPr lang="en-US" sz="3200" dirty="0" smtClean="0">
                <a:solidFill>
                  <a:srgbClr val="000000"/>
                </a:solidFill>
                <a:latin typeface="Tahoma" pitchFamily="34" charset="0"/>
                <a:ea typeface="Tahoma" pitchFamily="34" charset="0"/>
                <a:cs typeface="Tahoma" pitchFamily="34" charset="0"/>
              </a:rPr>
              <a:t>Describe the three types of e-commerce.</a:t>
            </a:r>
          </a:p>
          <a:p>
            <a:pPr eaLnBrk="1" hangingPunct="1"/>
            <a:r>
              <a:rPr lang="en-US" sz="3200" dirty="0" smtClean="0">
                <a:solidFill>
                  <a:srgbClr val="000000"/>
                </a:solidFill>
                <a:latin typeface="Tahoma" pitchFamily="34" charset="0"/>
                <a:ea typeface="Tahoma" pitchFamily="34" charset="0"/>
                <a:cs typeface="Tahoma" pitchFamily="34" charset="0"/>
              </a:rPr>
              <a:t>List the rules of netiquette.</a:t>
            </a:r>
          </a:p>
          <a:p>
            <a:pPr eaLnBrk="1" hangingPunct="1"/>
            <a:r>
              <a:rPr lang="en-US" sz="3200" dirty="0" smtClean="0">
                <a:solidFill>
                  <a:srgbClr val="000000"/>
                </a:solidFill>
                <a:latin typeface="Tahoma" pitchFamily="34" charset="0"/>
                <a:ea typeface="Tahoma" pitchFamily="34" charset="0"/>
                <a:cs typeface="Tahoma" pitchFamily="34" charset="0"/>
              </a:rPr>
              <a:t>List safe surfing procedures, and identify hazards of the Web. </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extLst>
      <p:ext uri="{BB962C8B-B14F-4D97-AF65-F5344CB8AC3E}">
        <p14:creationId xmlns:p14="http://schemas.microsoft.com/office/powerpoint/2010/main" val="417920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51554" name="Content Placeholder 6"/>
          <p:cNvSpPr>
            <a:spLocks noGrp="1"/>
          </p:cNvSpPr>
          <p:nvPr>
            <p:ph idx="1"/>
          </p:nvPr>
        </p:nvSpPr>
        <p:spPr>
          <a:xfrm>
            <a:off x="762000" y="1905000"/>
            <a:ext cx="7848600" cy="4495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Inclusion operators</a:t>
            </a:r>
          </a:p>
          <a:p>
            <a:pPr lvl="1">
              <a:spcBef>
                <a:spcPct val="0"/>
              </a:spcBef>
            </a:pPr>
            <a:r>
              <a:rPr lang="en-US" sz="2400" dirty="0" smtClean="0">
                <a:solidFill>
                  <a:schemeClr val="tx1"/>
                </a:solidFill>
                <a:latin typeface="Tahoma" pitchFamily="34" charset="0"/>
                <a:ea typeface="Tahoma" pitchFamily="34" charset="0"/>
                <a:cs typeface="Tahoma" pitchFamily="34" charset="0"/>
              </a:rPr>
              <a:t>Used so only Web pages including those criteria are retrieved</a:t>
            </a:r>
            <a:endParaRPr lang="en-US" sz="2400" dirty="0">
              <a:solidFill>
                <a:schemeClr val="tx1"/>
              </a:solidFill>
              <a:latin typeface="Tahoma" pitchFamily="34" charset="0"/>
              <a:ea typeface="Tahoma" pitchFamily="34" charset="0"/>
              <a:cs typeface="Tahoma" pitchFamily="34" charset="0"/>
            </a:endParaRPr>
          </a:p>
          <a:p>
            <a:pPr lvl="1">
              <a:spcBef>
                <a:spcPct val="0"/>
              </a:spcBef>
            </a:pPr>
            <a:r>
              <a:rPr lang="en-US" sz="2400" dirty="0">
                <a:solidFill>
                  <a:schemeClr val="tx1"/>
                </a:solidFill>
                <a:latin typeface="Tahoma" pitchFamily="34" charset="0"/>
                <a:ea typeface="Tahoma" pitchFamily="34" charset="0"/>
                <a:cs typeface="Tahoma" pitchFamily="34" charset="0"/>
              </a:rPr>
              <a:t>Example: p</a:t>
            </a:r>
            <a:r>
              <a:rPr lang="en-US" sz="2400" dirty="0" smtClean="0">
                <a:solidFill>
                  <a:schemeClr val="tx1"/>
                </a:solidFill>
                <a:latin typeface="Tahoma" pitchFamily="34" charset="0"/>
                <a:ea typeface="Tahoma" pitchFamily="34" charset="0"/>
                <a:cs typeface="Tahoma" pitchFamily="34" charset="0"/>
              </a:rPr>
              <a:t>lus </a:t>
            </a:r>
            <a:r>
              <a:rPr lang="en-US" sz="2400" dirty="0">
                <a:solidFill>
                  <a:schemeClr val="tx1"/>
                </a:solidFill>
                <a:latin typeface="Tahoma" pitchFamily="34" charset="0"/>
                <a:ea typeface="Tahoma" pitchFamily="34" charset="0"/>
                <a:cs typeface="Tahoma" pitchFamily="34" charset="0"/>
              </a:rPr>
              <a:t>sign </a:t>
            </a:r>
            <a:r>
              <a:rPr lang="en-US" sz="2400" dirty="0" smtClean="0">
                <a:solidFill>
                  <a:schemeClr val="tx1"/>
                </a:solidFill>
                <a:latin typeface="Tahoma" pitchFamily="34" charset="0"/>
                <a:ea typeface="Tahoma" pitchFamily="34" charset="0"/>
                <a:cs typeface="Tahoma" pitchFamily="34" charset="0"/>
              </a:rPr>
              <a:t>(+) </a:t>
            </a:r>
          </a:p>
          <a:p>
            <a:pPr>
              <a:spcBef>
                <a:spcPct val="0"/>
              </a:spcBef>
            </a:pPr>
            <a:r>
              <a:rPr lang="en-US" sz="3600" b="1" dirty="0" smtClean="0">
                <a:solidFill>
                  <a:schemeClr val="tx1"/>
                </a:solidFill>
                <a:latin typeface="Tahoma" pitchFamily="34" charset="0"/>
                <a:ea typeface="Tahoma" pitchFamily="34" charset="0"/>
                <a:cs typeface="Tahoma" pitchFamily="34" charset="0"/>
              </a:rPr>
              <a:t>Exclusion operators</a:t>
            </a:r>
          </a:p>
          <a:p>
            <a:pPr lvl="1">
              <a:spcBef>
                <a:spcPct val="0"/>
              </a:spcBef>
            </a:pPr>
            <a:r>
              <a:rPr lang="en-US" sz="2400" dirty="0" smtClean="0">
                <a:solidFill>
                  <a:schemeClr val="tx1"/>
                </a:solidFill>
                <a:latin typeface="Tahoma" pitchFamily="34" charset="0"/>
                <a:ea typeface="Tahoma" pitchFamily="34" charset="0"/>
                <a:cs typeface="Tahoma" pitchFamily="34" charset="0"/>
              </a:rPr>
              <a:t>Used so only Web pages excluding those criteria are retrieved</a:t>
            </a:r>
          </a:p>
          <a:p>
            <a:pPr lvl="1">
              <a:spcBef>
                <a:spcPct val="0"/>
              </a:spcBef>
            </a:pPr>
            <a:r>
              <a:rPr lang="en-US" sz="2400" dirty="0" smtClean="0">
                <a:solidFill>
                  <a:schemeClr val="tx1"/>
                </a:solidFill>
                <a:latin typeface="Tahoma" pitchFamily="34" charset="0"/>
                <a:ea typeface="Tahoma" pitchFamily="34" charset="0"/>
                <a:cs typeface="Tahoma" pitchFamily="34" charset="0"/>
              </a:rPr>
              <a:t>Example: minus </a:t>
            </a:r>
            <a:r>
              <a:rPr lang="en-US" sz="2400" dirty="0">
                <a:solidFill>
                  <a:schemeClr val="tx1"/>
                </a:solidFill>
                <a:latin typeface="Tahoma" pitchFamily="34" charset="0"/>
                <a:ea typeface="Tahoma" pitchFamily="34" charset="0"/>
                <a:cs typeface="Tahoma" pitchFamily="34" charset="0"/>
              </a:rPr>
              <a:t>sign </a:t>
            </a:r>
            <a:r>
              <a:rPr lang="en-US" sz="2400" dirty="0" smtClean="0">
                <a:solidFill>
                  <a:schemeClr val="tx1"/>
                </a:solidFill>
                <a:latin typeface="Tahoma" pitchFamily="34" charset="0"/>
                <a:ea typeface="Tahoma" pitchFamily="34" charset="0"/>
                <a:cs typeface="Tahoma" pitchFamily="34" charset="0"/>
              </a:rPr>
              <a:t>(-) </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Tree>
    <p:extLst>
      <p:ext uri="{BB962C8B-B14F-4D97-AF65-F5344CB8AC3E}">
        <p14:creationId xmlns:p14="http://schemas.microsoft.com/office/powerpoint/2010/main" val="52943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Finding Information </a:t>
            </a:r>
            <a:br>
              <a:rPr lang="en-US" dirty="0" smtClean="0"/>
            </a:br>
            <a:r>
              <a:rPr lang="en-US" dirty="0" smtClean="0"/>
              <a:t>on the Web</a:t>
            </a:r>
          </a:p>
        </p:txBody>
      </p:sp>
      <p:sp>
        <p:nvSpPr>
          <p:cNvPr id="157700" name="Content Placeholder 6"/>
          <p:cNvSpPr>
            <a:spLocks noGrp="1"/>
          </p:cNvSpPr>
          <p:nvPr>
            <p:ph idx="1"/>
          </p:nvPr>
        </p:nvSpPr>
        <p:spPr>
          <a:xfrm>
            <a:off x="762000" y="1600200"/>
            <a:ext cx="8382000" cy="47244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Boolean searches</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dirty="0" smtClean="0">
                <a:solidFill>
                  <a:schemeClr val="tx1"/>
                </a:solidFill>
                <a:latin typeface="Tahoma" pitchFamily="34" charset="0"/>
                <a:ea typeface="Tahoma" pitchFamily="34" charset="0"/>
                <a:cs typeface="Tahoma" pitchFamily="34" charset="0"/>
              </a:rPr>
              <a:t>L</a:t>
            </a:r>
            <a:r>
              <a:rPr lang="en-US" sz="2400" dirty="0" smtClean="0">
                <a:solidFill>
                  <a:schemeClr val="tx1"/>
                </a:solidFill>
                <a:latin typeface="Tahoma" pitchFamily="34" charset="0"/>
                <a:ea typeface="Tahoma" pitchFamily="34" charset="0"/>
                <a:cs typeface="Tahoma" pitchFamily="34" charset="0"/>
              </a:rPr>
              <a:t>ink search words by using logical operators such as AND, OR, and NOT</a:t>
            </a:r>
          </a:p>
          <a:p>
            <a:pPr lvl="1">
              <a:spcBef>
                <a:spcPct val="0"/>
              </a:spcBef>
            </a:pPr>
            <a:r>
              <a:rPr lang="en-US" sz="2400" dirty="0" smtClean="0">
                <a:solidFill>
                  <a:schemeClr val="tx1"/>
                </a:solidFill>
                <a:latin typeface="Tahoma" pitchFamily="34" charset="0"/>
                <a:ea typeface="Tahoma" pitchFamily="34" charset="0"/>
                <a:cs typeface="Tahoma" pitchFamily="34" charset="0"/>
              </a:rPr>
              <a:t>Using the AND, OR, and NOT logical operators provides additional criteria for a search engine to use when retrieving documents</a:t>
            </a:r>
          </a:p>
          <a:p>
            <a:pPr>
              <a:spcBef>
                <a:spcPct val="0"/>
              </a:spcBef>
            </a:pPr>
            <a:r>
              <a:rPr lang="en-US" sz="3600" b="1" dirty="0" smtClean="0">
                <a:solidFill>
                  <a:schemeClr val="tx1"/>
                </a:solidFill>
                <a:latin typeface="Tahoma" pitchFamily="34" charset="0"/>
                <a:ea typeface="Tahoma" pitchFamily="34" charset="0"/>
                <a:cs typeface="Tahoma" pitchFamily="34" charset="0"/>
              </a:rPr>
              <a:t>Nesting</a:t>
            </a:r>
          </a:p>
          <a:p>
            <a:pPr lvl="1">
              <a:spcBef>
                <a:spcPct val="0"/>
              </a:spcBef>
            </a:pPr>
            <a:r>
              <a:rPr lang="en-US" sz="2400" dirty="0" smtClean="0">
                <a:solidFill>
                  <a:schemeClr val="tx1"/>
                </a:solidFill>
                <a:latin typeface="Tahoma" pitchFamily="34" charset="0"/>
                <a:ea typeface="Tahoma" pitchFamily="34" charset="0"/>
                <a:cs typeface="Tahoma" pitchFamily="34" charset="0"/>
              </a:rPr>
              <a:t>A Boolean search operator that uses parentheses</a:t>
            </a:r>
          </a:p>
          <a:p>
            <a:pPr lvl="1">
              <a:spcBef>
                <a:spcPct val="0"/>
              </a:spcBef>
            </a:pPr>
            <a:r>
              <a:rPr lang="en-US" sz="2400" dirty="0" smtClean="0">
                <a:solidFill>
                  <a:schemeClr val="tx1"/>
                </a:solidFill>
                <a:latin typeface="Tahoma" pitchFamily="34" charset="0"/>
                <a:ea typeface="Tahoma" pitchFamily="34" charset="0"/>
                <a:cs typeface="Tahoma" pitchFamily="34" charset="0"/>
              </a:rPr>
              <a:t>The search engine evaluates the expression from left to right, and searches for content in the parentheses first</a:t>
            </a:r>
          </a:p>
          <a:p>
            <a:pPr>
              <a:spcBef>
                <a:spcPct val="0"/>
              </a:spcBef>
            </a:pPr>
            <a:endParaRPr lang="en-US"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Tree>
    <p:extLst>
      <p:ext uri="{BB962C8B-B14F-4D97-AF65-F5344CB8AC3E}">
        <p14:creationId xmlns:p14="http://schemas.microsoft.com/office/powerpoint/2010/main" val="237028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Using Information </a:t>
            </a:r>
            <a:br>
              <a:rPr lang="en-US" dirty="0" smtClean="0"/>
            </a:br>
            <a:r>
              <a:rPr lang="en-US" dirty="0" smtClean="0"/>
              <a:t>from the Web</a:t>
            </a:r>
          </a:p>
        </p:txBody>
      </p:sp>
      <p:sp>
        <p:nvSpPr>
          <p:cNvPr id="161794" name="Content Placeholder 6"/>
          <p:cNvSpPr>
            <a:spLocks noGrp="1"/>
          </p:cNvSpPr>
          <p:nvPr>
            <p:ph idx="1"/>
          </p:nvPr>
        </p:nvSpPr>
        <p:spPr>
          <a:xfrm>
            <a:off x="762000" y="1676400"/>
            <a:ext cx="8382000" cy="46482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Evaluate information obtained from the Web:</a:t>
            </a:r>
          </a:p>
          <a:p>
            <a:pPr lvl="1"/>
            <a:r>
              <a:rPr lang="en-US" sz="2400" dirty="0" smtClean="0">
                <a:solidFill>
                  <a:schemeClr val="tx1"/>
                </a:solidFill>
                <a:latin typeface="Tahoma" pitchFamily="34" charset="0"/>
                <a:ea typeface="Tahoma" pitchFamily="34" charset="0"/>
                <a:cs typeface="Tahoma" pitchFamily="34" charset="0"/>
              </a:rPr>
              <a:t>Who is author?</a:t>
            </a:r>
          </a:p>
          <a:p>
            <a:pPr lvl="1"/>
            <a:r>
              <a:rPr lang="en-US" sz="2400" dirty="0" smtClean="0">
                <a:solidFill>
                  <a:schemeClr val="tx1"/>
                </a:solidFill>
                <a:latin typeface="Tahoma" pitchFamily="34" charset="0"/>
                <a:ea typeface="Tahoma" pitchFamily="34" charset="0"/>
                <a:cs typeface="Tahoma" pitchFamily="34" charset="0"/>
              </a:rPr>
              <a:t>Does the author reference sources?</a:t>
            </a:r>
          </a:p>
          <a:p>
            <a:pPr lvl="1"/>
            <a:r>
              <a:rPr lang="en-US" sz="2400" dirty="0" smtClean="0">
                <a:solidFill>
                  <a:schemeClr val="tx1"/>
                </a:solidFill>
                <a:latin typeface="Tahoma" pitchFamily="34" charset="0"/>
                <a:ea typeface="Tahoma" pitchFamily="34" charset="0"/>
                <a:cs typeface="Tahoma" pitchFamily="34" charset="0"/>
              </a:rPr>
              <a:t>Who is the Web page affiliated with? Who pays for it?</a:t>
            </a:r>
          </a:p>
          <a:p>
            <a:pPr lvl="1"/>
            <a:r>
              <a:rPr lang="en-US" sz="2400" dirty="0" smtClean="0">
                <a:solidFill>
                  <a:schemeClr val="tx1"/>
                </a:solidFill>
                <a:latin typeface="Tahoma" pitchFamily="34" charset="0"/>
                <a:ea typeface="Tahoma" pitchFamily="34" charset="0"/>
                <a:cs typeface="Tahoma" pitchFamily="34" charset="0"/>
              </a:rPr>
              <a:t>Is the language objective/dispassionate or strident/argumentative?</a:t>
            </a:r>
          </a:p>
          <a:p>
            <a:pPr lvl="1"/>
            <a:r>
              <a:rPr lang="en-US" sz="2400" dirty="0" smtClean="0">
                <a:solidFill>
                  <a:schemeClr val="tx1"/>
                </a:solidFill>
                <a:latin typeface="Tahoma" pitchFamily="34" charset="0"/>
                <a:ea typeface="Tahoma" pitchFamily="34" charset="0"/>
                <a:cs typeface="Tahoma" pitchFamily="34" charset="0"/>
              </a:rPr>
              <a:t>What is the purpose of the page?</a:t>
            </a:r>
          </a:p>
          <a:p>
            <a:pPr lvl="1"/>
            <a:r>
              <a:rPr lang="en-US" sz="2400" dirty="0" smtClean="0">
                <a:solidFill>
                  <a:schemeClr val="tx1"/>
                </a:solidFill>
                <a:latin typeface="Tahoma" pitchFamily="34" charset="0"/>
                <a:ea typeface="Tahoma" pitchFamily="34" charset="0"/>
                <a:cs typeface="Tahoma" pitchFamily="34" charset="0"/>
              </a:rPr>
              <a:t>Does the information appear to be accurate?</a:t>
            </a:r>
          </a:p>
          <a:p>
            <a:pPr lvl="1"/>
            <a:r>
              <a:rPr lang="en-US" sz="2400" dirty="0" smtClean="0">
                <a:solidFill>
                  <a:schemeClr val="tx1"/>
                </a:solidFill>
                <a:latin typeface="Tahoma" pitchFamily="34" charset="0"/>
                <a:ea typeface="Tahoma" pitchFamily="34" charset="0"/>
                <a:cs typeface="Tahoma" pitchFamily="34" charset="0"/>
              </a:rPr>
              <a:t>Is the page current?</a:t>
            </a:r>
            <a:endParaRPr lang="en-US" sz="2400" dirty="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Tree>
    <p:extLst>
      <p:ext uri="{BB962C8B-B14F-4D97-AF65-F5344CB8AC3E}">
        <p14:creationId xmlns:p14="http://schemas.microsoft.com/office/powerpoint/2010/main" val="300531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0" y="0"/>
            <a:ext cx="9144000" cy="1600200"/>
          </a:xfrm>
        </p:spPr>
        <p:txBody>
          <a:bodyPr lIns="92075" tIns="46038" rIns="92075" bIns="46038" anchor="b"/>
          <a:lstStyle/>
          <a:p>
            <a:r>
              <a:rPr lang="en-US" dirty="0"/>
              <a:t>Using Information </a:t>
            </a:r>
            <a:br>
              <a:rPr lang="en-US" dirty="0"/>
            </a:br>
            <a:r>
              <a:rPr lang="en-US" dirty="0"/>
              <a:t>from the Web</a:t>
            </a:r>
            <a:endParaRPr lang="en-US" dirty="0" smtClean="0"/>
          </a:p>
        </p:txBody>
      </p:sp>
      <p:sp>
        <p:nvSpPr>
          <p:cNvPr id="163842" name="Content Placeholder 6"/>
          <p:cNvSpPr>
            <a:spLocks noGrp="1"/>
          </p:cNvSpPr>
          <p:nvPr>
            <p:ph idx="1"/>
          </p:nvPr>
        </p:nvSpPr>
        <p:spPr>
          <a:xfrm>
            <a:off x="762000" y="1676400"/>
            <a:ext cx="8382000" cy="4343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Use Web information for schoolwork.</a:t>
            </a:r>
            <a:r>
              <a:rPr lang="en-US" sz="3200" dirty="0" smtClean="0">
                <a:solidFill>
                  <a:schemeClr val="tx1"/>
                </a:solidFill>
                <a:latin typeface="Tahoma" pitchFamily="34" charset="0"/>
                <a:ea typeface="Tahoma" pitchFamily="34" charset="0"/>
                <a:cs typeface="Tahoma" pitchFamily="34" charset="0"/>
              </a:rPr>
              <a:t> </a:t>
            </a:r>
          </a:p>
          <a:p>
            <a:pPr lvl="1"/>
            <a:r>
              <a:rPr lang="en-US" sz="2400" dirty="0" smtClean="0">
                <a:solidFill>
                  <a:schemeClr val="tx1"/>
                </a:solidFill>
                <a:latin typeface="Tahoma" pitchFamily="34" charset="0"/>
                <a:ea typeface="Tahoma" pitchFamily="34" charset="0"/>
                <a:cs typeface="Tahoma" pitchFamily="34" charset="0"/>
              </a:rPr>
              <a:t>Access authoritative online sources.</a:t>
            </a:r>
          </a:p>
          <a:p>
            <a:pPr lvl="1"/>
            <a:r>
              <a:rPr lang="en-US" sz="2400" dirty="0" smtClean="0">
                <a:solidFill>
                  <a:schemeClr val="tx1"/>
                </a:solidFill>
                <a:latin typeface="Tahoma" pitchFamily="34" charset="0"/>
                <a:ea typeface="Tahoma" pitchFamily="34" charset="0"/>
                <a:cs typeface="Tahoma" pitchFamily="34" charset="0"/>
              </a:rPr>
              <a:t>Locate published works.</a:t>
            </a:r>
          </a:p>
          <a:p>
            <a:pPr lvl="1"/>
            <a:r>
              <a:rPr lang="en-US" sz="2400" dirty="0" smtClean="0">
                <a:solidFill>
                  <a:schemeClr val="tx1"/>
                </a:solidFill>
                <a:latin typeface="Tahoma" pitchFamily="34" charset="0"/>
                <a:ea typeface="Tahoma" pitchFamily="34" charset="0"/>
                <a:cs typeface="Tahoma" pitchFamily="34" charset="0"/>
              </a:rPr>
              <a:t>Provide appropriate online and offline reference citations in your work.</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Tree>
    <p:extLst>
      <p:ext uri="{BB962C8B-B14F-4D97-AF65-F5344CB8AC3E}">
        <p14:creationId xmlns:p14="http://schemas.microsoft.com/office/powerpoint/2010/main" val="153500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0"/>
            <a:ext cx="9144000" cy="1600200"/>
          </a:xfrm>
        </p:spPr>
        <p:txBody>
          <a:bodyPr lIns="92075" tIns="46038" rIns="92075" bIns="46038" anchor="b"/>
          <a:lstStyle/>
          <a:p>
            <a:r>
              <a:rPr lang="en-US" dirty="0"/>
              <a:t>Exploring </a:t>
            </a:r>
            <a:r>
              <a:rPr lang="en-US" dirty="0" smtClean="0"/>
              <a:t>Internet</a:t>
            </a:r>
            <a:br>
              <a:rPr lang="en-US" dirty="0" smtClean="0"/>
            </a:br>
            <a:r>
              <a:rPr lang="en-US" dirty="0" smtClean="0"/>
              <a:t>Services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
        <p:nvSpPr>
          <p:cNvPr id="4" name="Content Placeholder 3"/>
          <p:cNvSpPr>
            <a:spLocks noGrp="1"/>
          </p:cNvSpPr>
          <p:nvPr>
            <p:ph idx="1"/>
          </p:nvPr>
        </p:nvSpPr>
        <p:spPr>
          <a:xfrm>
            <a:off x="609600" y="1600201"/>
            <a:ext cx="8001000" cy="1905000"/>
          </a:xfrm>
        </p:spPr>
        <p:txBody>
          <a:bodyPr>
            <a:normAutofit/>
          </a:bodyPr>
          <a:lstStyle/>
          <a:p>
            <a:r>
              <a:rPr lang="en-US" sz="3200" b="1" dirty="0" smtClean="0">
                <a:solidFill>
                  <a:schemeClr val="tx1"/>
                </a:solidFill>
                <a:latin typeface="Tahoma" pitchFamily="34" charset="0"/>
                <a:ea typeface="Tahoma" pitchFamily="34" charset="0"/>
                <a:cs typeface="Tahoma" pitchFamily="34" charset="0"/>
              </a:rPr>
              <a:t>Internet service</a:t>
            </a:r>
          </a:p>
          <a:p>
            <a:pPr lvl="1"/>
            <a:r>
              <a:rPr lang="en-US" sz="2400" dirty="0" smtClean="0">
                <a:solidFill>
                  <a:schemeClr val="tx1"/>
                </a:solidFill>
                <a:latin typeface="Tahoma" pitchFamily="34" charset="0"/>
                <a:ea typeface="Tahoma" pitchFamily="34" charset="0"/>
                <a:cs typeface="Tahoma" pitchFamily="34" charset="0"/>
              </a:rPr>
              <a:t>Set </a:t>
            </a:r>
            <a:r>
              <a:rPr lang="en-US" sz="2400" dirty="0">
                <a:solidFill>
                  <a:schemeClr val="tx1"/>
                </a:solidFill>
                <a:latin typeface="Tahoma" pitchFamily="34" charset="0"/>
                <a:ea typeface="Tahoma" pitchFamily="34" charset="0"/>
                <a:cs typeface="Tahoma" pitchFamily="34" charset="0"/>
              </a:rPr>
              <a:t>of standards or protocols that identify how computers communicate through the </a:t>
            </a:r>
            <a:r>
              <a:rPr lang="en-US" sz="2400" dirty="0" smtClean="0">
                <a:solidFill>
                  <a:schemeClr val="tx1"/>
                </a:solidFill>
                <a:latin typeface="Tahoma" pitchFamily="34" charset="0"/>
                <a:ea typeface="Tahoma" pitchFamily="34" charset="0"/>
                <a:cs typeface="Tahoma" pitchFamily="34" charset="0"/>
              </a:rPr>
              <a:t>Internet</a:t>
            </a:r>
            <a:endParaRPr lang="en-US" sz="2400" dirty="0">
              <a:solidFill>
                <a:schemeClr val="tx1"/>
              </a:solidFill>
              <a:latin typeface="Tahoma" pitchFamily="34" charset="0"/>
              <a:ea typeface="Tahoma" pitchFamily="34" charset="0"/>
              <a:cs typeface="Tahoma" pitchFamily="34" charset="0"/>
            </a:endParaRPr>
          </a:p>
          <a:p>
            <a:endParaRPr lang="en-US" sz="2800" dirty="0">
              <a:solidFill>
                <a:schemeClr val="tx1"/>
              </a:solidFill>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971800"/>
            <a:ext cx="6629400" cy="3505200"/>
          </a:xfrm>
          <a:prstGeom prst="rect">
            <a:avLst/>
          </a:prstGeom>
        </p:spPr>
      </p:pic>
    </p:spTree>
    <p:extLst>
      <p:ext uri="{BB962C8B-B14F-4D97-AF65-F5344CB8AC3E}">
        <p14:creationId xmlns:p14="http://schemas.microsoft.com/office/powerpoint/2010/main" val="123360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67938" name="Content Placeholder 6"/>
          <p:cNvSpPr>
            <a:spLocks noGrp="1"/>
          </p:cNvSpPr>
          <p:nvPr>
            <p:ph idx="1"/>
          </p:nvPr>
        </p:nvSpPr>
        <p:spPr>
          <a:xfrm>
            <a:off x="762000" y="1905000"/>
            <a:ext cx="77724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Electronic mail (e-mail)</a:t>
            </a:r>
          </a:p>
          <a:p>
            <a:pPr lvl="1"/>
            <a:r>
              <a:rPr lang="en-US" sz="2400" dirty="0">
                <a:solidFill>
                  <a:schemeClr val="tx1"/>
                </a:solidFill>
                <a:latin typeface="Tahoma" pitchFamily="34" charset="0"/>
                <a:ea typeface="Tahoma" pitchFamily="34" charset="0"/>
                <a:cs typeface="Tahoma" pitchFamily="34" charset="0"/>
              </a:rPr>
              <a:t>T</a:t>
            </a:r>
            <a:r>
              <a:rPr lang="en-US" sz="2400" dirty="0" smtClean="0">
                <a:solidFill>
                  <a:schemeClr val="tx1"/>
                </a:solidFill>
                <a:latin typeface="Tahoma" pitchFamily="34" charset="0"/>
                <a:ea typeface="Tahoma" pitchFamily="34" charset="0"/>
                <a:cs typeface="Tahoma" pitchFamily="34" charset="0"/>
              </a:rPr>
              <a:t>ype of application software that makes sending and receiving messages through computer networks possible</a:t>
            </a:r>
          </a:p>
          <a:p>
            <a:r>
              <a:rPr lang="en-US" sz="3600" b="1" dirty="0" smtClean="0">
                <a:solidFill>
                  <a:schemeClr val="tx1"/>
                </a:solidFill>
                <a:latin typeface="Tahoma" pitchFamily="34" charset="0"/>
                <a:ea typeface="Tahoma" pitchFamily="34" charset="0"/>
                <a:cs typeface="Tahoma" pitchFamily="34" charset="0"/>
              </a:rPr>
              <a:t>E-mail attachment</a:t>
            </a:r>
          </a:p>
          <a:p>
            <a:pPr lvl="1"/>
            <a:r>
              <a:rPr lang="en-US" sz="2400" dirty="0" smtClean="0">
                <a:solidFill>
                  <a:schemeClr val="tx1"/>
                </a:solidFill>
                <a:latin typeface="Tahoma" pitchFamily="34" charset="0"/>
                <a:ea typeface="Tahoma" pitchFamily="34" charset="0"/>
                <a:cs typeface="Tahoma" pitchFamily="34" charset="0"/>
              </a:rPr>
              <a:t>Computer file included with an e-mail message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Tree>
    <p:extLst>
      <p:ext uri="{BB962C8B-B14F-4D97-AF65-F5344CB8AC3E}">
        <p14:creationId xmlns:p14="http://schemas.microsoft.com/office/powerpoint/2010/main" val="2631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69986" name="Content Placeholder 6"/>
          <p:cNvSpPr>
            <a:spLocks noGrp="1"/>
          </p:cNvSpPr>
          <p:nvPr>
            <p:ph idx="1"/>
          </p:nvPr>
        </p:nvSpPr>
        <p:spPr>
          <a:xfrm>
            <a:off x="762000" y="1905000"/>
            <a:ext cx="7848600" cy="41148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E-mail address</a:t>
            </a:r>
          </a:p>
          <a:p>
            <a:pPr lvl="1"/>
            <a:r>
              <a:rPr lang="en-US" sz="2400" dirty="0" smtClean="0">
                <a:solidFill>
                  <a:schemeClr val="tx1"/>
                </a:solidFill>
                <a:latin typeface="Tahoma" pitchFamily="34" charset="0"/>
                <a:ea typeface="Tahoma" pitchFamily="34" charset="0"/>
                <a:cs typeface="Tahoma" pitchFamily="34" charset="0"/>
              </a:rPr>
              <a:t>Unique cyberspace address for each individual</a:t>
            </a:r>
          </a:p>
          <a:p>
            <a:pPr lvl="1"/>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onsists of a user name, the name of the hosting e-mail service, and the top-level domain</a:t>
            </a:r>
          </a:p>
          <a:p>
            <a:r>
              <a:rPr lang="en-US" sz="3600" b="1" dirty="0" smtClean="0">
                <a:solidFill>
                  <a:schemeClr val="tx1"/>
                </a:solidFill>
                <a:latin typeface="Tahoma" pitchFamily="34" charset="0"/>
                <a:ea typeface="Tahoma" pitchFamily="34" charset="0"/>
                <a:cs typeface="Tahoma" pitchFamily="34" charset="0"/>
              </a:rPr>
              <a:t>Spam</a:t>
            </a:r>
          </a:p>
          <a:p>
            <a:pPr lvl="1"/>
            <a:r>
              <a:rPr lang="en-US" sz="2400" dirty="0" smtClean="0">
                <a:solidFill>
                  <a:schemeClr val="tx1"/>
                </a:solidFill>
                <a:latin typeface="Tahoma" pitchFamily="34" charset="0"/>
                <a:ea typeface="Tahoma" pitchFamily="34" charset="0"/>
                <a:cs typeface="Tahoma" pitchFamily="34" charset="0"/>
              </a:rPr>
              <a:t>Unsolicited e-mails, </a:t>
            </a:r>
            <a:r>
              <a:rPr lang="en-US" sz="2400" dirty="0">
                <a:solidFill>
                  <a:schemeClr val="tx1"/>
                </a:solidFill>
                <a:latin typeface="Tahoma" pitchFamily="34" charset="0"/>
                <a:ea typeface="Tahoma" pitchFamily="34" charset="0"/>
                <a:cs typeface="Tahoma" pitchFamily="34" charset="0"/>
              </a:rPr>
              <a:t>usually from </a:t>
            </a:r>
            <a:r>
              <a:rPr lang="en-US" sz="2400" dirty="0" smtClean="0">
                <a:solidFill>
                  <a:schemeClr val="tx1"/>
                </a:solidFill>
                <a:latin typeface="Tahoma" pitchFamily="34" charset="0"/>
                <a:ea typeface="Tahoma" pitchFamily="34" charset="0"/>
                <a:cs typeface="Tahoma" pitchFamily="34" charset="0"/>
              </a:rPr>
              <a:t>advertisers</a:t>
            </a:r>
          </a:p>
          <a:p>
            <a:pPr lvl="1"/>
            <a:r>
              <a:rPr lang="en-US" sz="2400" dirty="0" smtClean="0">
                <a:solidFill>
                  <a:schemeClr val="tx1"/>
                </a:solidFill>
                <a:latin typeface="Tahoma" pitchFamily="34" charset="0"/>
                <a:ea typeface="Tahoma" pitchFamily="34" charset="0"/>
                <a:cs typeface="Tahoma" pitchFamily="34" charset="0"/>
              </a:rPr>
              <a:t>Do </a:t>
            </a:r>
            <a:r>
              <a:rPr lang="en-US" sz="2400" dirty="0">
                <a:solidFill>
                  <a:schemeClr val="tx1"/>
                </a:solidFill>
                <a:latin typeface="Tahoma" pitchFamily="34" charset="0"/>
                <a:ea typeface="Tahoma" pitchFamily="34" charset="0"/>
                <a:cs typeface="Tahoma" pitchFamily="34" charset="0"/>
              </a:rPr>
              <a:t>not open </a:t>
            </a:r>
            <a:r>
              <a:rPr lang="en-US" sz="2400" dirty="0" smtClean="0">
                <a:solidFill>
                  <a:schemeClr val="tx1"/>
                </a:solidFill>
                <a:latin typeface="Tahoma" pitchFamily="34" charset="0"/>
                <a:ea typeface="Tahoma" pitchFamily="34" charset="0"/>
                <a:cs typeface="Tahoma" pitchFamily="34" charset="0"/>
              </a:rPr>
              <a:t>spam</a:t>
            </a:r>
            <a:endParaRPr lang="en-US" sz="2400" dirty="0">
              <a:solidFill>
                <a:schemeClr val="tx1"/>
              </a:solidFill>
              <a:latin typeface="Tahoma" pitchFamily="34" charset="0"/>
              <a:ea typeface="Tahoma" pitchFamily="34" charset="0"/>
              <a:cs typeface="Tahoma" pitchFamily="34" charset="0"/>
            </a:endParaRPr>
          </a:p>
          <a:p>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Tree>
    <p:extLst>
      <p:ext uri="{BB962C8B-B14F-4D97-AF65-F5344CB8AC3E}">
        <p14:creationId xmlns:p14="http://schemas.microsoft.com/office/powerpoint/2010/main" val="275147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69986" name="Content Placeholder 6"/>
          <p:cNvSpPr>
            <a:spLocks noGrp="1"/>
          </p:cNvSpPr>
          <p:nvPr>
            <p:ph idx="1"/>
          </p:nvPr>
        </p:nvSpPr>
        <p:spPr>
          <a:xfrm>
            <a:off x="762000" y="1600200"/>
            <a:ext cx="7696200" cy="4572000"/>
          </a:xfrm>
        </p:spPr>
        <p:txBody>
          <a:bodyPr>
            <a:normAutofit/>
          </a:bodyPr>
          <a:lstStyle/>
          <a:p>
            <a:r>
              <a:rPr lang="en-US" sz="2800" b="1" dirty="0" smtClean="0">
                <a:solidFill>
                  <a:schemeClr val="tx1"/>
                </a:solidFill>
                <a:latin typeface="Tahoma" pitchFamily="34" charset="0"/>
                <a:ea typeface="Tahoma" pitchFamily="34" charset="0"/>
                <a:cs typeface="Tahoma" pitchFamily="34" charset="0"/>
              </a:rPr>
              <a:t>Malware</a:t>
            </a:r>
          </a:p>
          <a:p>
            <a:pPr lvl="1"/>
            <a:r>
              <a:rPr lang="en-US" sz="2400" dirty="0" smtClean="0">
                <a:solidFill>
                  <a:schemeClr val="tx1"/>
                </a:solidFill>
                <a:latin typeface="Tahoma" pitchFamily="34" charset="0"/>
                <a:ea typeface="Tahoma" pitchFamily="34" charset="0"/>
                <a:cs typeface="Tahoma" pitchFamily="34" charset="0"/>
              </a:rPr>
              <a:t>Malicious software that places a computer in the spammer’s control</a:t>
            </a:r>
          </a:p>
          <a:p>
            <a:r>
              <a:rPr lang="en-US" sz="2800" b="1" dirty="0" smtClean="0">
                <a:solidFill>
                  <a:schemeClr val="tx1"/>
                </a:solidFill>
                <a:latin typeface="Tahoma" pitchFamily="34" charset="0"/>
                <a:ea typeface="Tahoma" pitchFamily="34" charset="0"/>
                <a:cs typeface="Tahoma" pitchFamily="34" charset="0"/>
              </a:rPr>
              <a:t>Spyware</a:t>
            </a:r>
          </a:p>
          <a:p>
            <a:pPr lvl="1"/>
            <a:r>
              <a:rPr lang="en-US" sz="2400" dirty="0">
                <a:solidFill>
                  <a:schemeClr val="tx1"/>
                </a:solidFill>
                <a:latin typeface="Tahoma" pitchFamily="34" charset="0"/>
                <a:ea typeface="Tahoma" pitchFamily="34" charset="0"/>
                <a:cs typeface="Tahoma" pitchFamily="34" charset="0"/>
              </a:rPr>
              <a:t>G</a:t>
            </a:r>
            <a:r>
              <a:rPr lang="en-US" sz="2400" dirty="0" smtClean="0">
                <a:solidFill>
                  <a:schemeClr val="tx1"/>
                </a:solidFill>
                <a:latin typeface="Tahoma" pitchFamily="34" charset="0"/>
                <a:ea typeface="Tahoma" pitchFamily="34" charset="0"/>
                <a:cs typeface="Tahoma" pitchFamily="34" charset="0"/>
              </a:rPr>
              <a:t>athers data from a system without knowledge</a:t>
            </a:r>
          </a:p>
          <a:p>
            <a:r>
              <a:rPr lang="en-US" sz="2800" b="1" dirty="0" smtClean="0">
                <a:solidFill>
                  <a:schemeClr val="tx1"/>
                </a:solidFill>
                <a:latin typeface="Tahoma" pitchFamily="34" charset="0"/>
                <a:ea typeface="Tahoma" pitchFamily="34" charset="0"/>
                <a:cs typeface="Tahoma" pitchFamily="34" charset="0"/>
              </a:rPr>
              <a:t>Botnet</a:t>
            </a:r>
          </a:p>
          <a:p>
            <a:pPr lvl="1"/>
            <a:r>
              <a:rPr lang="en-US" sz="2400" dirty="0" smtClean="0">
                <a:solidFill>
                  <a:schemeClr val="tx1"/>
                </a:solidFill>
                <a:latin typeface="Tahoma" pitchFamily="34" charset="0"/>
                <a:ea typeface="Tahoma" pitchFamily="34" charset="0"/>
                <a:cs typeface="Tahoma" pitchFamily="34" charset="0"/>
              </a:rPr>
              <a:t>Set of infected computers that</a:t>
            </a:r>
          </a:p>
          <a:p>
            <a:pPr marL="457200" lvl="1" indent="0">
              <a:buNone/>
            </a:pPr>
            <a:r>
              <a:rPr lang="en-US" sz="2400" dirty="0" smtClean="0">
                <a:solidFill>
                  <a:schemeClr val="tx1"/>
                </a:solidFill>
                <a:latin typeface="Tahoma" pitchFamily="34" charset="0"/>
                <a:ea typeface="Tahoma" pitchFamily="34" charset="0"/>
                <a:cs typeface="Tahoma" pitchFamily="34" charset="0"/>
              </a:rPr>
              <a:t> places computers under the </a:t>
            </a:r>
          </a:p>
          <a:p>
            <a:pPr marL="457200" lvl="1" indent="0">
              <a:buNone/>
            </a:pPr>
            <a:r>
              <a:rPr lang="en-US" sz="2400" dirty="0" smtClean="0">
                <a:solidFill>
                  <a:schemeClr val="tx1"/>
                </a:solidFill>
                <a:latin typeface="Tahoma" pitchFamily="34" charset="0"/>
                <a:ea typeface="Tahoma" pitchFamily="34" charset="0"/>
                <a:cs typeface="Tahoma" pitchFamily="34" charset="0"/>
              </a:rPr>
              <a:t>control of a </a:t>
            </a:r>
            <a:r>
              <a:rPr lang="en-US" sz="2400" b="1" dirty="0" smtClean="0">
                <a:solidFill>
                  <a:schemeClr val="tx1"/>
                </a:solidFill>
                <a:latin typeface="Tahoma" pitchFamily="34" charset="0"/>
                <a:ea typeface="Tahoma" pitchFamily="34" charset="0"/>
                <a:cs typeface="Tahoma" pitchFamily="34" charset="0"/>
              </a:rPr>
              <a:t>bot herder</a:t>
            </a:r>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86200"/>
            <a:ext cx="3333750" cy="2571750"/>
          </a:xfrm>
          <a:prstGeom prst="rect">
            <a:avLst/>
          </a:prstGeom>
        </p:spPr>
      </p:pic>
    </p:spTree>
    <p:extLst>
      <p:ext uri="{BB962C8B-B14F-4D97-AF65-F5344CB8AC3E}">
        <p14:creationId xmlns:p14="http://schemas.microsoft.com/office/powerpoint/2010/main" val="72516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69986" name="Content Placeholder 6"/>
          <p:cNvSpPr>
            <a:spLocks noGrp="1"/>
          </p:cNvSpPr>
          <p:nvPr>
            <p:ph idx="1"/>
          </p:nvPr>
        </p:nvSpPr>
        <p:spPr>
          <a:xfrm>
            <a:off x="762000" y="1981200"/>
            <a:ext cx="8077200" cy="4114800"/>
          </a:xfrm>
        </p:spPr>
        <p:txBody>
          <a:bodyPr/>
          <a:lstStyle/>
          <a:p>
            <a:r>
              <a:rPr lang="en-US" dirty="0" smtClean="0"/>
              <a: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65193"/>
            <a:ext cx="8176022" cy="3812275"/>
          </a:xfrm>
          <a:prstGeom prst="rect">
            <a:avLst/>
          </a:prstGeom>
        </p:spPr>
      </p:pic>
    </p:spTree>
    <p:extLst>
      <p:ext uri="{BB962C8B-B14F-4D97-AF65-F5344CB8AC3E}">
        <p14:creationId xmlns:p14="http://schemas.microsoft.com/office/powerpoint/2010/main" val="72516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74082" name="Content Placeholder 6"/>
          <p:cNvSpPr>
            <a:spLocks noGrp="1"/>
          </p:cNvSpPr>
          <p:nvPr>
            <p:ph idx="1"/>
          </p:nvPr>
        </p:nvSpPr>
        <p:spPr>
          <a:xfrm>
            <a:off x="762000" y="1905000"/>
            <a:ext cx="8382000" cy="4419600"/>
          </a:xfrm>
        </p:spPr>
        <p:txBody>
          <a:bodyPr>
            <a:normAutofit/>
          </a:bodyPr>
          <a:lstStyle/>
          <a:p>
            <a:r>
              <a:rPr lang="en-US" sz="2800" b="1" dirty="0" smtClean="0">
                <a:solidFill>
                  <a:schemeClr val="tx1"/>
                </a:solidFill>
                <a:latin typeface="Tahoma" pitchFamily="34" charset="0"/>
                <a:ea typeface="Tahoma" pitchFamily="34" charset="0"/>
                <a:cs typeface="Tahoma" pitchFamily="34" charset="0"/>
              </a:rPr>
              <a:t>Instant messaging (IM) systems</a:t>
            </a:r>
            <a:endParaRPr lang="en-US" sz="28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Allow immediate, real-time communication with contacts</a:t>
            </a:r>
          </a:p>
          <a:p>
            <a:pPr lvl="2"/>
            <a:r>
              <a:rPr lang="en-US" sz="2400" dirty="0" smtClean="0">
                <a:solidFill>
                  <a:schemeClr val="tx1"/>
                </a:solidFill>
                <a:latin typeface="Tahoma" pitchFamily="34" charset="0"/>
                <a:ea typeface="Tahoma" pitchFamily="34" charset="0"/>
                <a:cs typeface="Tahoma" pitchFamily="34" charset="0"/>
              </a:rPr>
              <a:t>Requires additional software</a:t>
            </a:r>
          </a:p>
          <a:p>
            <a:pPr lvl="2"/>
            <a:r>
              <a:rPr lang="en-US" sz="2400" dirty="0" smtClean="0">
                <a:solidFill>
                  <a:schemeClr val="tx1"/>
                </a:solidFill>
                <a:latin typeface="Tahoma" pitchFamily="34" charset="0"/>
                <a:ea typeface="Tahoma" pitchFamily="34" charset="0"/>
                <a:cs typeface="Tahoma" pitchFamily="34" charset="0"/>
              </a:rPr>
              <a:t>Notifies users when a contact is connected to the Internet</a:t>
            </a:r>
          </a:p>
          <a:p>
            <a:pPr lvl="2"/>
            <a:r>
              <a:rPr lang="en-US" sz="2400" b="1" dirty="0" err="1" smtClean="0">
                <a:solidFill>
                  <a:schemeClr val="tx1"/>
                </a:solidFill>
                <a:latin typeface="Tahoma" pitchFamily="34" charset="0"/>
                <a:ea typeface="Tahoma" pitchFamily="34" charset="0"/>
                <a:cs typeface="Tahoma" pitchFamily="34" charset="0"/>
              </a:rPr>
              <a:t>Spimming</a:t>
            </a:r>
            <a:r>
              <a:rPr lang="en-US" sz="2400" dirty="0" smtClean="0">
                <a:solidFill>
                  <a:schemeClr val="tx1"/>
                </a:solidFill>
                <a:latin typeface="Tahoma" pitchFamily="34" charset="0"/>
                <a:ea typeface="Tahoma" pitchFamily="34" charset="0"/>
                <a:cs typeface="Tahoma" pitchFamily="34" charset="0"/>
              </a:rPr>
              <a:t>—spam for instant messaging</a:t>
            </a:r>
          </a:p>
          <a:p>
            <a:pPr lvl="1"/>
            <a:endParaRPr lang="en-US" sz="18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Tree>
    <p:extLst>
      <p:ext uri="{BB962C8B-B14F-4D97-AF65-F5344CB8AC3E}">
        <p14:creationId xmlns:p14="http://schemas.microsoft.com/office/powerpoint/2010/main" val="317240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sp>
        <p:nvSpPr>
          <p:cNvPr id="106498" name="Rectangle 3"/>
          <p:cNvSpPr>
            <a:spLocks noGrp="1" noChangeArrowheads="1"/>
          </p:cNvSpPr>
          <p:nvPr>
            <p:ph idx="1"/>
          </p:nvPr>
        </p:nvSpPr>
        <p:spPr>
          <a:xfrm>
            <a:off x="685800" y="1524000"/>
            <a:ext cx="8458200" cy="4953000"/>
          </a:xfrm>
        </p:spPr>
        <p:txBody>
          <a:bodyPr lIns="182562" tIns="46038" rIns="182562" bIns="46038">
            <a:noAutofit/>
          </a:bodyPr>
          <a:lstStyle/>
          <a:p>
            <a:r>
              <a:rPr lang="en-US" sz="3600" b="1" dirty="0" smtClean="0">
                <a:solidFill>
                  <a:srgbClr val="000000"/>
                </a:solidFill>
                <a:latin typeface="Tahoma" pitchFamily="34" charset="0"/>
                <a:ea typeface="Tahoma" pitchFamily="34" charset="0"/>
                <a:cs typeface="Tahoma" pitchFamily="34" charset="0"/>
              </a:rPr>
              <a:t>Internet</a:t>
            </a:r>
          </a:p>
          <a:p>
            <a:pPr lvl="1"/>
            <a:r>
              <a:rPr lang="en-US" sz="2200" dirty="0" smtClean="0">
                <a:solidFill>
                  <a:srgbClr val="000000"/>
                </a:solidFill>
                <a:latin typeface="Tahoma" pitchFamily="34" charset="0"/>
                <a:ea typeface="Tahoma" pitchFamily="34" charset="0"/>
                <a:cs typeface="Tahoma" pitchFamily="34" charset="0"/>
              </a:rPr>
              <a:t>Global </a:t>
            </a:r>
            <a:r>
              <a:rPr lang="en-US" sz="2200" dirty="0">
                <a:solidFill>
                  <a:srgbClr val="000000"/>
                </a:solidFill>
                <a:latin typeface="Tahoma" pitchFamily="34" charset="0"/>
                <a:ea typeface="Tahoma" pitchFamily="34" charset="0"/>
                <a:cs typeface="Tahoma" pitchFamily="34" charset="0"/>
              </a:rPr>
              <a:t>system of </a:t>
            </a:r>
            <a:r>
              <a:rPr lang="en-US" sz="2200" dirty="0" smtClean="0">
                <a:solidFill>
                  <a:srgbClr val="000000"/>
                </a:solidFill>
                <a:latin typeface="Tahoma" pitchFamily="34" charset="0"/>
                <a:ea typeface="Tahoma" pitchFamily="34" charset="0"/>
                <a:cs typeface="Tahoma" pitchFamily="34" charset="0"/>
              </a:rPr>
              <a:t>computers of thousands of privately and publicly owned computers and networks</a:t>
            </a:r>
          </a:p>
          <a:p>
            <a:pPr lvl="1"/>
            <a:r>
              <a:rPr lang="en-US" sz="2200" dirty="0">
                <a:solidFill>
                  <a:srgbClr val="000000"/>
                </a:solidFill>
                <a:latin typeface="Tahoma" pitchFamily="34" charset="0"/>
                <a:ea typeface="Tahoma" pitchFamily="34" charset="0"/>
                <a:cs typeface="Tahoma" pitchFamily="34" charset="0"/>
              </a:rPr>
              <a:t>A</a:t>
            </a:r>
            <a:r>
              <a:rPr lang="en-US" sz="2200" dirty="0" smtClean="0">
                <a:solidFill>
                  <a:srgbClr val="000000"/>
                </a:solidFill>
                <a:latin typeface="Tahoma" pitchFamily="34" charset="0"/>
                <a:ea typeface="Tahoma" pitchFamily="34" charset="0"/>
                <a:cs typeface="Tahoma" pitchFamily="34" charset="0"/>
              </a:rPr>
              <a:t>lso known as the Net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extLst>
      <p:ext uri="{BB962C8B-B14F-4D97-AF65-F5344CB8AC3E}">
        <p14:creationId xmlns:p14="http://schemas.microsoft.com/office/powerpoint/2010/main" val="312958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6705600" cy="4648200"/>
          </a:xfrm>
          <a:prstGeom prst="rect">
            <a:avLst/>
          </a:prstGeom>
        </p:spPr>
      </p:pic>
    </p:spTree>
    <p:extLst>
      <p:ext uri="{BB962C8B-B14F-4D97-AF65-F5344CB8AC3E}">
        <p14:creationId xmlns:p14="http://schemas.microsoft.com/office/powerpoint/2010/main" val="412426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76130" name="Content Placeholder 6"/>
          <p:cNvSpPr>
            <a:spLocks noGrp="1"/>
          </p:cNvSpPr>
          <p:nvPr>
            <p:ph idx="1"/>
          </p:nvPr>
        </p:nvSpPr>
        <p:spPr>
          <a:xfrm>
            <a:off x="762000" y="1905000"/>
            <a:ext cx="83820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Internet relay chat (IRC)</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pecial type of Internet service that gives users the ability to join chat groups called </a:t>
            </a:r>
            <a:r>
              <a:rPr lang="en-US" sz="2400" b="1" dirty="0" smtClean="0">
                <a:solidFill>
                  <a:schemeClr val="tx1"/>
                </a:solidFill>
                <a:latin typeface="Tahoma" pitchFamily="34" charset="0"/>
                <a:ea typeface="Tahoma" pitchFamily="34" charset="0"/>
                <a:cs typeface="Tahoma" pitchFamily="34" charset="0"/>
              </a:rPr>
              <a:t>channels</a:t>
            </a:r>
            <a:endParaRPr lang="en-US" sz="2400" dirty="0" smtClean="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Social networking</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a:solidFill>
                  <a:schemeClr val="tx1"/>
                </a:solidFill>
                <a:latin typeface="Tahoma" pitchFamily="34" charset="0"/>
                <a:ea typeface="Tahoma" pitchFamily="34" charset="0"/>
                <a:cs typeface="Tahoma" pitchFamily="34" charset="0"/>
              </a:rPr>
              <a:t>H</a:t>
            </a:r>
            <a:r>
              <a:rPr lang="en-US" sz="2400" dirty="0" smtClean="0">
                <a:solidFill>
                  <a:schemeClr val="tx1"/>
                </a:solidFill>
                <a:latin typeface="Tahoma" pitchFamily="34" charset="0"/>
                <a:ea typeface="Tahoma" pitchFamily="34" charset="0"/>
                <a:cs typeface="Tahoma" pitchFamily="34" charset="0"/>
              </a:rPr>
              <a:t>elps people connect</a:t>
            </a:r>
          </a:p>
          <a:p>
            <a:pPr lvl="1">
              <a:spcBef>
                <a:spcPct val="0"/>
              </a:spcBef>
            </a:pPr>
            <a:r>
              <a:rPr lang="en-US" sz="2400" dirty="0" smtClean="0">
                <a:solidFill>
                  <a:schemeClr val="tx1"/>
                </a:solidFill>
                <a:latin typeface="Tahoma" pitchFamily="34" charset="0"/>
                <a:ea typeface="Tahoma" pitchFamily="34" charset="0"/>
                <a:cs typeface="Tahoma" pitchFamily="34" charset="0"/>
              </a:rPr>
              <a:t>Sites such as MySpace provide the ability to create large communities online.</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Tree>
    <p:extLst>
      <p:ext uri="{BB962C8B-B14F-4D97-AF65-F5344CB8AC3E}">
        <p14:creationId xmlns:p14="http://schemas.microsoft.com/office/powerpoint/2010/main" val="39307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80226" name="Content Placeholder 6"/>
          <p:cNvSpPr>
            <a:spLocks noGrp="1"/>
          </p:cNvSpPr>
          <p:nvPr>
            <p:ph idx="1"/>
          </p:nvPr>
        </p:nvSpPr>
        <p:spPr>
          <a:xfrm>
            <a:off x="762000" y="1600200"/>
            <a:ext cx="8382000" cy="48006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Usenet</a:t>
            </a:r>
          </a:p>
          <a:p>
            <a:pPr lvl="1">
              <a:spcBef>
                <a:spcPct val="0"/>
              </a:spcBef>
            </a:pPr>
            <a:r>
              <a:rPr lang="en-US" sz="2400" dirty="0">
                <a:solidFill>
                  <a:schemeClr val="tx1"/>
                </a:solidFill>
                <a:latin typeface="Tahoma" pitchFamily="34" charset="0"/>
                <a:ea typeface="Tahoma" pitchFamily="34" charset="0"/>
                <a:cs typeface="Tahoma" pitchFamily="34" charset="0"/>
              </a:rPr>
              <a:t>W</a:t>
            </a:r>
            <a:r>
              <a:rPr lang="en-US" sz="2400" dirty="0" smtClean="0">
                <a:solidFill>
                  <a:schemeClr val="tx1"/>
                </a:solidFill>
                <a:latin typeface="Tahoma" pitchFamily="34" charset="0"/>
                <a:ea typeface="Tahoma" pitchFamily="34" charset="0"/>
                <a:cs typeface="Tahoma" pitchFamily="34" charset="0"/>
              </a:rPr>
              <a:t>orldwide discussion system available through the Internet</a:t>
            </a:r>
          </a:p>
          <a:p>
            <a:pPr lvl="1">
              <a:spcBef>
                <a:spcPct val="0"/>
              </a:spcBef>
            </a:pPr>
            <a:r>
              <a:rPr lang="en-US" sz="2400" dirty="0" smtClean="0">
                <a:solidFill>
                  <a:schemeClr val="tx1"/>
                </a:solidFill>
                <a:latin typeface="Tahoma" pitchFamily="34" charset="0"/>
                <a:ea typeface="Tahoma" pitchFamily="34" charset="0"/>
                <a:cs typeface="Tahoma" pitchFamily="34" charset="0"/>
              </a:rPr>
              <a:t>Made up of many </a:t>
            </a:r>
            <a:r>
              <a:rPr lang="en-US" sz="2400" b="1" dirty="0" smtClean="0">
                <a:solidFill>
                  <a:schemeClr val="tx1"/>
                </a:solidFill>
                <a:latin typeface="Tahoma" pitchFamily="34" charset="0"/>
                <a:ea typeface="Tahoma" pitchFamily="34" charset="0"/>
                <a:cs typeface="Tahoma" pitchFamily="34" charset="0"/>
              </a:rPr>
              <a:t>newsgroups</a:t>
            </a:r>
            <a:r>
              <a:rPr lang="en-US" sz="2400" dirty="0" smtClean="0">
                <a:solidFill>
                  <a:schemeClr val="tx1"/>
                </a:solidFill>
                <a:latin typeface="Tahoma" pitchFamily="34" charset="0"/>
                <a:ea typeface="Tahoma" pitchFamily="34" charset="0"/>
                <a:cs typeface="Tahoma" pitchFamily="34" charset="0"/>
              </a:rPr>
              <a:t>—discussion groups dedicated to one topic</a:t>
            </a:r>
          </a:p>
          <a:p>
            <a:pPr lvl="1">
              <a:spcBef>
                <a:spcPct val="0"/>
              </a:spcBef>
            </a:pPr>
            <a:r>
              <a:rPr lang="en-US" sz="2400" dirty="0" smtClean="0">
                <a:solidFill>
                  <a:schemeClr val="tx1"/>
                </a:solidFill>
                <a:latin typeface="Tahoma" pitchFamily="34" charset="0"/>
                <a:ea typeface="Tahoma" pitchFamily="34" charset="0"/>
                <a:cs typeface="Tahoma" pitchFamily="34" charset="0"/>
              </a:rPr>
              <a:t>Discussions within newsgroups are in </a:t>
            </a:r>
            <a:r>
              <a:rPr lang="en-US" sz="2400" b="1" dirty="0" smtClean="0">
                <a:solidFill>
                  <a:schemeClr val="tx1"/>
                </a:solidFill>
                <a:latin typeface="Tahoma" pitchFamily="34" charset="0"/>
                <a:ea typeface="Tahoma" pitchFamily="34" charset="0"/>
                <a:cs typeface="Tahoma" pitchFamily="34" charset="0"/>
              </a:rPr>
              <a:t>threads</a:t>
            </a:r>
            <a:r>
              <a:rPr lang="en-US" sz="2400" dirty="0" smtClean="0">
                <a:solidFill>
                  <a:schemeClr val="tx1"/>
                </a:solidFill>
                <a:latin typeface="Tahoma" pitchFamily="34" charset="0"/>
                <a:ea typeface="Tahoma" pitchFamily="34" charset="0"/>
                <a:cs typeface="Tahoma" pitchFamily="34" charset="0"/>
              </a:rPr>
              <a:t>—groupings of commentaries on a particular subject</a:t>
            </a:r>
          </a:p>
          <a:p>
            <a:pPr lvl="2">
              <a:spcBef>
                <a:spcPct val="0"/>
              </a:spcBef>
            </a:pPr>
            <a:r>
              <a:rPr lang="en-US" sz="2400" b="1" dirty="0">
                <a:solidFill>
                  <a:schemeClr val="tx1"/>
                </a:solidFill>
                <a:latin typeface="Tahoma" pitchFamily="34" charset="0"/>
                <a:ea typeface="Tahoma" pitchFamily="34" charset="0"/>
                <a:cs typeface="Tahoma" pitchFamily="34" charset="0"/>
              </a:rPr>
              <a:t>Standard </a:t>
            </a:r>
            <a:r>
              <a:rPr lang="en-US" sz="2400" b="1" dirty="0" smtClean="0">
                <a:solidFill>
                  <a:schemeClr val="tx1"/>
                </a:solidFill>
                <a:latin typeface="Tahoma" pitchFamily="34" charset="0"/>
                <a:ea typeface="Tahoma" pitchFamily="34" charset="0"/>
                <a:cs typeface="Tahoma" pitchFamily="34" charset="0"/>
              </a:rPr>
              <a:t>newsgroups</a:t>
            </a:r>
            <a:r>
              <a:rPr lang="en-US" sz="2400" dirty="0" smtClean="0">
                <a:solidFill>
                  <a:schemeClr val="tx1"/>
                </a:solidFill>
                <a:latin typeface="Tahoma" pitchFamily="34" charset="0"/>
                <a:ea typeface="Tahoma" pitchFamily="34" charset="0"/>
                <a:cs typeface="Tahoma" pitchFamily="34" charset="0"/>
              </a:rPr>
              <a:t>—of </a:t>
            </a:r>
            <a:r>
              <a:rPr lang="en-US" sz="2400" dirty="0">
                <a:solidFill>
                  <a:schemeClr val="tx1"/>
                </a:solidFill>
                <a:latin typeface="Tahoma" pitchFamily="34" charset="0"/>
                <a:ea typeface="Tahoma" pitchFamily="34" charset="0"/>
                <a:cs typeface="Tahoma" pitchFamily="34" charset="0"/>
              </a:rPr>
              <a:t>high-quality discussions</a:t>
            </a:r>
          </a:p>
          <a:p>
            <a:pPr lvl="2">
              <a:spcBef>
                <a:spcPct val="0"/>
              </a:spcBef>
            </a:pPr>
            <a:r>
              <a:rPr lang="en-US" sz="2400" b="1" dirty="0">
                <a:solidFill>
                  <a:schemeClr val="tx1"/>
                </a:solidFill>
                <a:latin typeface="Tahoma" pitchFamily="34" charset="0"/>
                <a:ea typeface="Tahoma" pitchFamily="34" charset="0"/>
                <a:cs typeface="Tahoma" pitchFamily="34" charset="0"/>
              </a:rPr>
              <a:t>Alt </a:t>
            </a:r>
            <a:r>
              <a:rPr lang="en-US" sz="2400" b="1" dirty="0" smtClean="0">
                <a:solidFill>
                  <a:schemeClr val="tx1"/>
                </a:solidFill>
                <a:latin typeface="Tahoma" pitchFamily="34" charset="0"/>
                <a:ea typeface="Tahoma" pitchFamily="34" charset="0"/>
                <a:cs typeface="Tahoma" pitchFamily="34" charset="0"/>
              </a:rPr>
              <a:t>newsgroups</a:t>
            </a:r>
            <a:r>
              <a:rPr lang="en-US" sz="2400" dirty="0" smtClean="0">
                <a:solidFill>
                  <a:schemeClr val="tx1"/>
                </a:solidFill>
                <a:latin typeface="Tahoma" pitchFamily="34" charset="0"/>
                <a:ea typeface="Tahoma" pitchFamily="34" charset="0"/>
                <a:cs typeface="Tahoma" pitchFamily="34" charset="0"/>
              </a:rPr>
              <a:t>—created </a:t>
            </a:r>
            <a:r>
              <a:rPr lang="en-US" sz="2400" dirty="0">
                <a:solidFill>
                  <a:schemeClr val="tx1"/>
                </a:solidFill>
                <a:latin typeface="Tahoma" pitchFamily="34" charset="0"/>
                <a:ea typeface="Tahoma" pitchFamily="34" charset="0"/>
                <a:cs typeface="Tahoma" pitchFamily="34" charset="0"/>
              </a:rPr>
              <a:t>by anyone </a:t>
            </a:r>
          </a:p>
          <a:p>
            <a:pPr lvl="2">
              <a:spcBef>
                <a:spcPct val="0"/>
              </a:spcBef>
            </a:pPr>
            <a:r>
              <a:rPr lang="en-US" sz="2400" b="1" dirty="0">
                <a:solidFill>
                  <a:schemeClr val="tx1"/>
                </a:solidFill>
                <a:latin typeface="Tahoma" pitchFamily="34" charset="0"/>
                <a:ea typeface="Tahoma" pitchFamily="34" charset="0"/>
                <a:cs typeface="Tahoma" pitchFamily="34" charset="0"/>
              </a:rPr>
              <a:t>Biz </a:t>
            </a:r>
            <a:r>
              <a:rPr lang="en-US" sz="2400" b="1" dirty="0" smtClean="0">
                <a:solidFill>
                  <a:schemeClr val="tx1"/>
                </a:solidFill>
                <a:latin typeface="Tahoma" pitchFamily="34" charset="0"/>
                <a:ea typeface="Tahoma" pitchFamily="34" charset="0"/>
                <a:cs typeface="Tahoma" pitchFamily="34" charset="0"/>
              </a:rPr>
              <a:t>newsgroups</a:t>
            </a:r>
            <a:r>
              <a:rPr lang="en-US" sz="2400" dirty="0" smtClean="0">
                <a:solidFill>
                  <a:schemeClr val="tx1"/>
                </a:solidFill>
                <a:latin typeface="Tahoma" pitchFamily="34" charset="0"/>
                <a:ea typeface="Tahoma" pitchFamily="34" charset="0"/>
                <a:cs typeface="Tahoma" pitchFamily="34" charset="0"/>
              </a:rPr>
              <a:t>—devoted </a:t>
            </a:r>
            <a:r>
              <a:rPr lang="en-US" sz="2400" dirty="0">
                <a:solidFill>
                  <a:schemeClr val="tx1"/>
                </a:solidFill>
                <a:latin typeface="Tahoma" pitchFamily="34" charset="0"/>
                <a:ea typeface="Tahoma" pitchFamily="34" charset="0"/>
                <a:cs typeface="Tahoma" pitchFamily="34" charset="0"/>
              </a:rPr>
              <a:t>to commercial use</a:t>
            </a:r>
          </a:p>
          <a:p>
            <a:pPr lvl="1">
              <a:spcBef>
                <a:spcPct val="0"/>
              </a:spcBef>
            </a:pPr>
            <a:endParaRPr lang="en-US" sz="2400" dirty="0" smtClean="0">
              <a:solidFill>
                <a:schemeClr val="tx1"/>
              </a:solidFill>
              <a:latin typeface="Tahoma" pitchFamily="34" charset="0"/>
              <a:ea typeface="Tahoma" pitchFamily="34" charset="0"/>
              <a:cs typeface="Tahoma" pitchFamily="34" charset="0"/>
            </a:endParaRPr>
          </a:p>
          <a:p>
            <a:pPr>
              <a:spcBef>
                <a:spcPct val="0"/>
              </a:spcBef>
            </a:pPr>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52</a:t>
            </a:fld>
            <a:endParaRPr kumimoji="0" lang="en-US"/>
          </a:p>
        </p:txBody>
      </p:sp>
    </p:spTree>
    <p:extLst>
      <p:ext uri="{BB962C8B-B14F-4D97-AF65-F5344CB8AC3E}">
        <p14:creationId xmlns:p14="http://schemas.microsoft.com/office/powerpoint/2010/main" val="159647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82274" name="Content Placeholder 6"/>
          <p:cNvSpPr>
            <a:spLocks noGrp="1"/>
          </p:cNvSpPr>
          <p:nvPr>
            <p:ph idx="1"/>
          </p:nvPr>
        </p:nvSpPr>
        <p:spPr>
          <a:xfrm>
            <a:off x="762000" y="1905000"/>
            <a:ext cx="7772400" cy="4114800"/>
          </a:xfrm>
        </p:spPr>
        <p:txBody>
          <a:bodyPr>
            <a:normAutofit/>
          </a:bodyPr>
          <a:lstStyle/>
          <a:p>
            <a:pPr>
              <a:spcBef>
                <a:spcPct val="0"/>
              </a:spcBef>
            </a:pPr>
            <a:r>
              <a:rPr lang="en-US" sz="3600" b="1" dirty="0">
                <a:solidFill>
                  <a:schemeClr val="tx1"/>
                </a:solidFill>
                <a:latin typeface="Tahoma" pitchFamily="34" charset="0"/>
                <a:ea typeface="Tahoma" pitchFamily="34" charset="0"/>
                <a:cs typeface="Tahoma" pitchFamily="34" charset="0"/>
              </a:rPr>
              <a:t>Message board</a:t>
            </a:r>
          </a:p>
          <a:p>
            <a:pPr lvl="1">
              <a:spcBef>
                <a:spcPct val="0"/>
              </a:spcBef>
            </a:pPr>
            <a:r>
              <a:rPr lang="en-US" sz="2400" dirty="0">
                <a:solidFill>
                  <a:schemeClr val="tx1"/>
                </a:solidFill>
                <a:latin typeface="Tahoma" pitchFamily="34" charset="0"/>
                <a:ea typeface="Tahoma" pitchFamily="34" charset="0"/>
                <a:cs typeface="Tahoma" pitchFamily="34" charset="0"/>
              </a:rPr>
              <a:t>Similar to a newsgroup</a:t>
            </a:r>
          </a:p>
          <a:p>
            <a:pPr lvl="1">
              <a:spcBef>
                <a:spcPct val="0"/>
              </a:spcBef>
            </a:pPr>
            <a:r>
              <a:rPr lang="en-US" sz="2400" dirty="0">
                <a:solidFill>
                  <a:schemeClr val="tx1"/>
                </a:solidFill>
                <a:latin typeface="Tahoma" pitchFamily="34" charset="0"/>
                <a:ea typeface="Tahoma" pitchFamily="34" charset="0"/>
                <a:cs typeface="Tahoma" pitchFamily="34" charset="0"/>
              </a:rPr>
              <a:t>Easier to use</a:t>
            </a:r>
          </a:p>
          <a:p>
            <a:pPr lvl="1">
              <a:spcBef>
                <a:spcPct val="0"/>
              </a:spcBef>
            </a:pPr>
            <a:r>
              <a:rPr lang="en-US" sz="2400" dirty="0">
                <a:solidFill>
                  <a:schemeClr val="tx1"/>
                </a:solidFill>
                <a:latin typeface="Tahoma" pitchFamily="34" charset="0"/>
                <a:ea typeface="Tahoma" pitchFamily="34" charset="0"/>
                <a:cs typeface="Tahoma" pitchFamily="34" charset="0"/>
              </a:rPr>
              <a:t>Does not require a newsreader</a:t>
            </a:r>
          </a:p>
          <a:p>
            <a:pPr>
              <a:spcBef>
                <a:spcPct val="0"/>
              </a:spcBef>
            </a:pPr>
            <a:endParaRPr lang="en-US" sz="32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53</a:t>
            </a:fld>
            <a:endParaRPr kumimoji="0" lang="en-US"/>
          </a:p>
        </p:txBody>
      </p:sp>
    </p:spTree>
    <p:extLst>
      <p:ext uri="{BB962C8B-B14F-4D97-AF65-F5344CB8AC3E}">
        <p14:creationId xmlns:p14="http://schemas.microsoft.com/office/powerpoint/2010/main" val="278927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86370" name="Content Placeholder 6"/>
          <p:cNvSpPr>
            <a:spLocks noGrp="1"/>
          </p:cNvSpPr>
          <p:nvPr>
            <p:ph idx="1"/>
          </p:nvPr>
        </p:nvSpPr>
        <p:spPr>
          <a:xfrm>
            <a:off x="762000" y="1905000"/>
            <a:ext cx="76962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Electronic mailing lists</a:t>
            </a:r>
          </a:p>
          <a:p>
            <a:pPr lvl="1">
              <a:spcBef>
                <a:spcPct val="0"/>
              </a:spcBef>
            </a:pPr>
            <a:r>
              <a:rPr lang="en-US" sz="2400" dirty="0" smtClean="0">
                <a:solidFill>
                  <a:schemeClr val="tx1"/>
                </a:solidFill>
                <a:latin typeface="Tahoma" pitchFamily="34" charset="0"/>
                <a:ea typeface="Tahoma" pitchFamily="34" charset="0"/>
                <a:cs typeface="Tahoma" pitchFamily="34" charset="0"/>
              </a:rPr>
              <a:t>Similar to newsgroups and forums, except that:</a:t>
            </a:r>
          </a:p>
          <a:p>
            <a:pPr lvl="2">
              <a:spcBef>
                <a:spcPct val="0"/>
              </a:spcBef>
            </a:pPr>
            <a:r>
              <a:rPr lang="en-US" sz="2400" dirty="0" smtClean="0">
                <a:solidFill>
                  <a:schemeClr val="tx1"/>
                </a:solidFill>
                <a:latin typeface="Tahoma" pitchFamily="34" charset="0"/>
                <a:ea typeface="Tahoma" pitchFamily="34" charset="0"/>
                <a:cs typeface="Tahoma" pitchFamily="34" charset="0"/>
              </a:rPr>
              <a:t>Only subscribers can receive and view messages.</a:t>
            </a:r>
          </a:p>
          <a:p>
            <a:pPr lvl="2">
              <a:spcBef>
                <a:spcPct val="0"/>
              </a:spcBef>
            </a:pPr>
            <a:r>
              <a:rPr lang="en-US" sz="2400" dirty="0" smtClean="0">
                <a:solidFill>
                  <a:schemeClr val="tx1"/>
                </a:solidFill>
                <a:latin typeface="Tahoma" pitchFamily="34" charset="0"/>
                <a:ea typeface="Tahoma" pitchFamily="34" charset="0"/>
                <a:cs typeface="Tahoma" pitchFamily="34" charset="0"/>
              </a:rPr>
              <a:t>Messages posted to the mailing list are automatically sent to everyone on the list.</a:t>
            </a:r>
          </a:p>
          <a:p>
            <a:pPr lvl="1">
              <a:spcBef>
                <a:spcPct val="0"/>
              </a:spcBef>
            </a:pPr>
            <a:r>
              <a:rPr lang="en-US" sz="2400" dirty="0" smtClean="0">
                <a:solidFill>
                  <a:schemeClr val="tx1"/>
                </a:solidFill>
                <a:latin typeface="Tahoma" pitchFamily="34" charset="0"/>
                <a:ea typeface="Tahoma" pitchFamily="34" charset="0"/>
                <a:cs typeface="Tahoma" pitchFamily="34" charset="0"/>
              </a:rPr>
              <a:t>Majordomo is a common freeware electronic mailing list manager.</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54</a:t>
            </a:fld>
            <a:endParaRPr kumimoji="0" lang="en-US"/>
          </a:p>
        </p:txBody>
      </p:sp>
    </p:spTree>
    <p:extLst>
      <p:ext uri="{BB962C8B-B14F-4D97-AF65-F5344CB8AC3E}">
        <p14:creationId xmlns:p14="http://schemas.microsoft.com/office/powerpoint/2010/main" val="421327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78179" name="Content Placeholder 9"/>
          <p:cNvSpPr>
            <a:spLocks noGrp="1"/>
          </p:cNvSpPr>
          <p:nvPr>
            <p:ph idx="1"/>
          </p:nvPr>
        </p:nvSpPr>
        <p:spPr>
          <a:xfrm>
            <a:off x="762000" y="1600200"/>
            <a:ext cx="8382000" cy="4724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VoIP (Voice over Internet Protocol)</a:t>
            </a:r>
          </a:p>
          <a:p>
            <a:pPr lvl="1"/>
            <a:r>
              <a:rPr lang="en-US" sz="2400" dirty="0" smtClean="0">
                <a:solidFill>
                  <a:schemeClr val="tx1"/>
                </a:solidFill>
                <a:latin typeface="Tahoma" pitchFamily="34" charset="0"/>
                <a:ea typeface="Tahoma" pitchFamily="34" charset="0"/>
                <a:cs typeface="Tahoma" pitchFamily="34" charset="0"/>
              </a:rPr>
              <a:t>Users can speak to others over a broadband Internet connection instead of an analog phone line</a:t>
            </a:r>
          </a:p>
          <a:p>
            <a:pPr lvl="1"/>
            <a:r>
              <a:rPr lang="en-US" sz="2400" dirty="0" smtClean="0">
                <a:solidFill>
                  <a:schemeClr val="tx1"/>
                </a:solidFill>
                <a:latin typeface="Tahoma" pitchFamily="34" charset="0"/>
                <a:ea typeface="Tahoma" pitchFamily="34" charset="0"/>
                <a:cs typeface="Tahoma" pitchFamily="34" charset="0"/>
              </a:rPr>
              <a:t>Requires a broadband Internet connection</a:t>
            </a:r>
            <a:endParaRPr lang="en-US" sz="2400" dirty="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A VoIP service provider such as Skype</a:t>
            </a:r>
          </a:p>
          <a:p>
            <a:pPr lvl="1"/>
            <a:r>
              <a:rPr lang="en-US" sz="2400" dirty="0" smtClean="0">
                <a:solidFill>
                  <a:schemeClr val="tx1"/>
                </a:solidFill>
                <a:latin typeface="Tahoma" pitchFamily="34" charset="0"/>
                <a:ea typeface="Tahoma" pitchFamily="34" charset="0"/>
                <a:cs typeface="Tahoma" pitchFamily="34" charset="0"/>
              </a:rPr>
              <a:t>A VoIP adapter or computer with supporting software</a:t>
            </a:r>
          </a:p>
          <a:p>
            <a:pPr lvl="1"/>
            <a:r>
              <a:rPr lang="en-US" sz="2400" dirty="0" smtClean="0">
                <a:solidFill>
                  <a:schemeClr val="tx1"/>
                </a:solidFill>
                <a:latin typeface="Tahoma" pitchFamily="34" charset="0"/>
                <a:ea typeface="Tahoma" pitchFamily="34" charset="0"/>
                <a:cs typeface="Tahoma" pitchFamily="34" charset="0"/>
              </a:rPr>
              <a:t>Calls are usually free to others using the same service.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55</a:t>
            </a:fld>
            <a:endParaRPr kumimoji="0" lang="en-US"/>
          </a:p>
        </p:txBody>
      </p:sp>
    </p:spTree>
    <p:extLst>
      <p:ext uri="{BB962C8B-B14F-4D97-AF65-F5344CB8AC3E}">
        <p14:creationId xmlns:p14="http://schemas.microsoft.com/office/powerpoint/2010/main" val="126784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Exploring Internet</a:t>
            </a:r>
            <a:br>
              <a:rPr lang="en-US" dirty="0" smtClean="0"/>
            </a:br>
            <a:r>
              <a:rPr lang="en-US" dirty="0" smtClean="0"/>
              <a:t>Services</a:t>
            </a:r>
          </a:p>
        </p:txBody>
      </p:sp>
      <p:sp>
        <p:nvSpPr>
          <p:cNvPr id="178179" name="Content Placeholder 9"/>
          <p:cNvSpPr>
            <a:spLocks noGrp="1"/>
          </p:cNvSpPr>
          <p:nvPr>
            <p:ph idx="1"/>
          </p:nvPr>
        </p:nvSpPr>
        <p:spPr>
          <a:xfrm>
            <a:off x="762000" y="1600200"/>
            <a:ext cx="8382000" cy="44196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File Transfer Protocol (FTP)</a:t>
            </a:r>
            <a:endParaRPr lang="en-US" sz="3600" dirty="0" smtClean="0">
              <a:solidFill>
                <a:schemeClr val="tx1"/>
              </a:solidFill>
              <a:latin typeface="Tahoma" pitchFamily="34" charset="0"/>
              <a:ea typeface="Tahoma" pitchFamily="34" charset="0"/>
              <a:cs typeface="Tahoma" pitchFamily="34" charset="0"/>
            </a:endParaRPr>
          </a:p>
          <a:p>
            <a:pPr lvl="1"/>
            <a:r>
              <a:rPr lang="en-US" sz="2400" dirty="0" smtClean="0">
                <a:solidFill>
                  <a:schemeClr val="tx1"/>
                </a:solidFill>
                <a:latin typeface="Tahoma" pitchFamily="34" charset="0"/>
                <a:ea typeface="Tahoma" pitchFamily="34" charset="0"/>
                <a:cs typeface="Tahoma" pitchFamily="34" charset="0"/>
              </a:rPr>
              <a:t>Method to transfer files over the Internet</a:t>
            </a:r>
          </a:p>
          <a:p>
            <a:pPr lvl="1"/>
            <a:r>
              <a:rPr lang="en-US" sz="2400" dirty="0" smtClean="0">
                <a:solidFill>
                  <a:schemeClr val="tx1"/>
                </a:solidFill>
                <a:latin typeface="Tahoma" pitchFamily="34" charset="0"/>
                <a:ea typeface="Tahoma" pitchFamily="34" charset="0"/>
                <a:cs typeface="Tahoma" pitchFamily="34" charset="0"/>
              </a:rPr>
              <a:t>Use when files are too large to attach to e-mails</a:t>
            </a:r>
          </a:p>
          <a:p>
            <a:pPr lvl="1"/>
            <a:r>
              <a:rPr lang="en-US" sz="2400" dirty="0" smtClean="0">
                <a:solidFill>
                  <a:schemeClr val="tx1"/>
                </a:solidFill>
                <a:latin typeface="Tahoma" pitchFamily="34" charset="0"/>
                <a:ea typeface="Tahoma" pitchFamily="34" charset="0"/>
                <a:cs typeface="Tahoma" pitchFamily="34" charset="0"/>
              </a:rPr>
              <a:t>Usually requires a user name and a password</a:t>
            </a:r>
          </a:p>
          <a:p>
            <a:pPr lvl="1"/>
            <a:r>
              <a:rPr lang="en-US" sz="2400" dirty="0" smtClean="0">
                <a:solidFill>
                  <a:schemeClr val="tx1"/>
                </a:solidFill>
                <a:latin typeface="Tahoma" pitchFamily="34" charset="0"/>
                <a:ea typeface="Tahoma" pitchFamily="34" charset="0"/>
                <a:cs typeface="Tahoma" pitchFamily="34" charset="0"/>
              </a:rPr>
              <a:t>Use to upload Web pages</a:t>
            </a:r>
          </a:p>
          <a:p>
            <a:r>
              <a:rPr lang="en-US" sz="3600" b="1" dirty="0" smtClean="0">
                <a:solidFill>
                  <a:schemeClr val="tx1"/>
                </a:solidFill>
                <a:latin typeface="Tahoma" pitchFamily="34" charset="0"/>
                <a:ea typeface="Tahoma" pitchFamily="34" charset="0"/>
                <a:cs typeface="Tahoma" pitchFamily="34" charset="0"/>
              </a:rPr>
              <a:t>Anonymous FTP</a:t>
            </a:r>
            <a:endParaRPr lang="en-US" sz="3600" dirty="0" smtClean="0">
              <a:solidFill>
                <a:schemeClr val="tx1"/>
              </a:solidFill>
              <a:latin typeface="Tahoma" pitchFamily="34" charset="0"/>
              <a:ea typeface="Tahoma" pitchFamily="34" charset="0"/>
              <a:cs typeface="Tahoma" pitchFamily="34" charset="0"/>
            </a:endParaRPr>
          </a:p>
          <a:p>
            <a:pPr lvl="1"/>
            <a:r>
              <a:rPr lang="en-US" sz="2400" dirty="0">
                <a:solidFill>
                  <a:schemeClr val="tx1"/>
                </a:solidFill>
                <a:latin typeface="Tahoma" pitchFamily="34" charset="0"/>
                <a:ea typeface="Tahoma" pitchFamily="34" charset="0"/>
                <a:cs typeface="Tahoma" pitchFamily="34" charset="0"/>
              </a:rPr>
              <a:t>F</a:t>
            </a:r>
            <a:r>
              <a:rPr lang="en-US" sz="2400" dirty="0" smtClean="0">
                <a:solidFill>
                  <a:schemeClr val="tx1"/>
                </a:solidFill>
                <a:latin typeface="Tahoma" pitchFamily="34" charset="0"/>
                <a:ea typeface="Tahoma" pitchFamily="34" charset="0"/>
                <a:cs typeface="Tahoma" pitchFamily="34" charset="0"/>
              </a:rPr>
              <a:t>iles are available publicly available for downloading</a:t>
            </a:r>
          </a:p>
          <a:p>
            <a:pPr lvl="1"/>
            <a:r>
              <a:rPr lang="en-US" sz="2400" dirty="0" smtClean="0">
                <a:solidFill>
                  <a:schemeClr val="tx1"/>
                </a:solidFill>
                <a:latin typeface="Tahoma" pitchFamily="34" charset="0"/>
                <a:ea typeface="Tahoma" pitchFamily="34" charset="0"/>
                <a:cs typeface="Tahoma" pitchFamily="34" charset="0"/>
              </a:rPr>
              <a:t>Lack of security</a:t>
            </a:r>
          </a:p>
          <a:p>
            <a:pPr lvl="1"/>
            <a:r>
              <a:rPr lang="en-US" sz="2400" dirty="0" smtClean="0">
                <a:solidFill>
                  <a:schemeClr val="tx1"/>
                </a:solidFill>
                <a:latin typeface="Tahoma" pitchFamily="34" charset="0"/>
                <a:ea typeface="Tahoma" pitchFamily="34" charset="0"/>
                <a:cs typeface="Tahoma" pitchFamily="34" charset="0"/>
              </a:rPr>
              <a:t>Do not send sensitive material</a:t>
            </a:r>
          </a:p>
          <a:p>
            <a:pPr lvl="1"/>
            <a:endParaRPr lang="en-US" sz="1800" dirty="0">
              <a:solidFill>
                <a:schemeClr val="tx1"/>
              </a:solidFill>
              <a:latin typeface="Tahoma" pitchFamily="34" charset="0"/>
              <a:ea typeface="Tahoma" pitchFamily="34" charset="0"/>
              <a:cs typeface="Tahoma" pitchFamily="34" charset="0"/>
            </a:endParaRPr>
          </a:p>
          <a:p>
            <a:pPr lvl="1"/>
            <a:endParaRPr lang="en-US" sz="1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56</a:t>
            </a:fld>
            <a:endParaRPr kumimoji="0" lang="en-US"/>
          </a:p>
        </p:txBody>
      </p:sp>
    </p:spTree>
    <p:extLst>
      <p:ext uri="{BB962C8B-B14F-4D97-AF65-F5344CB8AC3E}">
        <p14:creationId xmlns:p14="http://schemas.microsoft.com/office/powerpoint/2010/main" val="96229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10668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762000" y="1371600"/>
            <a:ext cx="8382000" cy="4648200"/>
          </a:xfrm>
        </p:spPr>
        <p:txBody>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E-commerce</a:t>
            </a:r>
          </a:p>
          <a:p>
            <a:pPr lvl="1">
              <a:spcBef>
                <a:spcPct val="0"/>
              </a:spcBef>
            </a:pPr>
            <a:r>
              <a:rPr lang="en-US" sz="2400" dirty="0">
                <a:solidFill>
                  <a:schemeClr val="tx1"/>
                </a:solidFill>
                <a:latin typeface="Tahoma" pitchFamily="34" charset="0"/>
                <a:ea typeface="Tahoma" pitchFamily="34" charset="0"/>
                <a:cs typeface="Tahoma" pitchFamily="34" charset="0"/>
              </a:rPr>
              <a:t>C</a:t>
            </a:r>
            <a:r>
              <a:rPr lang="en-US" sz="2400" dirty="0" smtClean="0">
                <a:solidFill>
                  <a:schemeClr val="tx1"/>
                </a:solidFill>
                <a:latin typeface="Tahoma" pitchFamily="34" charset="0"/>
                <a:ea typeface="Tahoma" pitchFamily="34" charset="0"/>
                <a:cs typeface="Tahoma" pitchFamily="34" charset="0"/>
              </a:rPr>
              <a:t>onducting business through the use of networks or the Internet</a:t>
            </a:r>
          </a:p>
          <a:p>
            <a:pPr>
              <a:spcBef>
                <a:spcPct val="0"/>
              </a:spcBef>
            </a:pPr>
            <a:r>
              <a:rPr lang="en-US" sz="3600" b="1" dirty="0" smtClean="0">
                <a:solidFill>
                  <a:schemeClr val="tx1"/>
                </a:solidFill>
                <a:latin typeface="Tahoma" pitchFamily="34" charset="0"/>
                <a:ea typeface="Tahoma" pitchFamily="34" charset="0"/>
                <a:cs typeface="Tahoma" pitchFamily="34" charset="0"/>
              </a:rPr>
              <a:t>E-</a:t>
            </a:r>
            <a:r>
              <a:rPr lang="en-US" sz="3600" b="1" dirty="0" err="1" smtClean="0">
                <a:solidFill>
                  <a:schemeClr val="tx1"/>
                </a:solidFill>
                <a:latin typeface="Tahoma" pitchFamily="34" charset="0"/>
                <a:ea typeface="Tahoma" pitchFamily="34" charset="0"/>
                <a:cs typeface="Tahoma" pitchFamily="34" charset="0"/>
              </a:rPr>
              <a:t>tailers</a:t>
            </a:r>
            <a:r>
              <a:rPr lang="en-US" sz="3600" b="1" dirty="0" smtClean="0">
                <a:solidFill>
                  <a:schemeClr val="tx1"/>
                </a:solidFill>
                <a:latin typeface="Tahoma" pitchFamily="34" charset="0"/>
                <a:ea typeface="Tahoma" pitchFamily="34" charset="0"/>
                <a:cs typeface="Tahoma" pitchFamily="34" charset="0"/>
              </a:rPr>
              <a:t> (Web-based retailers)</a:t>
            </a:r>
          </a:p>
          <a:p>
            <a:pPr lvl="1">
              <a:spcBef>
                <a:spcPct val="0"/>
              </a:spcBef>
            </a:pPr>
            <a:r>
              <a:rPr lang="en-US" sz="2400" dirty="0">
                <a:solidFill>
                  <a:schemeClr val="tx1"/>
                </a:solidFill>
                <a:latin typeface="Tahoma" pitchFamily="34" charset="0"/>
                <a:ea typeface="Tahoma" pitchFamily="34" charset="0"/>
                <a:cs typeface="Tahoma" pitchFamily="34" charset="0"/>
              </a:rPr>
              <a:t>O</a:t>
            </a:r>
            <a:r>
              <a:rPr lang="en-US" sz="2400" dirty="0" smtClean="0">
                <a:solidFill>
                  <a:schemeClr val="tx1"/>
                </a:solidFill>
                <a:latin typeface="Tahoma" pitchFamily="34" charset="0"/>
                <a:ea typeface="Tahoma" pitchFamily="34" charset="0"/>
                <a:cs typeface="Tahoma" pitchFamily="34" charset="0"/>
              </a:rPr>
              <a:t>nline merchants</a:t>
            </a:r>
            <a:endParaRPr lang="en-US" sz="2400" b="1" dirty="0" smtClean="0">
              <a:solidFill>
                <a:schemeClr val="tx1"/>
              </a:solidFill>
              <a:latin typeface="Tahoma" pitchFamily="34" charset="0"/>
              <a:ea typeface="Tahoma" pitchFamily="34" charset="0"/>
              <a:cs typeface="Tahoma" pitchFamily="34" charset="0"/>
            </a:endParaRPr>
          </a:p>
          <a:p>
            <a:pPr>
              <a:spcBef>
                <a:spcPct val="0"/>
              </a:spcBef>
            </a:pPr>
            <a:r>
              <a:rPr lang="en-US" sz="3600" b="1" dirty="0" smtClean="0">
                <a:solidFill>
                  <a:schemeClr val="tx1"/>
                </a:solidFill>
                <a:latin typeface="Tahoma" pitchFamily="34" charset="0"/>
                <a:ea typeface="Tahoma" pitchFamily="34" charset="0"/>
                <a:cs typeface="Tahoma" pitchFamily="34" charset="0"/>
              </a:rPr>
              <a:t>Business-to-business (B2B) e-commerce</a:t>
            </a:r>
          </a:p>
          <a:p>
            <a:pPr lvl="1">
              <a:spcBef>
                <a:spcPct val="0"/>
              </a:spcBef>
            </a:pPr>
            <a:r>
              <a:rPr lang="en-US" sz="2400" dirty="0">
                <a:solidFill>
                  <a:schemeClr val="tx1"/>
                </a:solidFill>
                <a:latin typeface="Tahoma" pitchFamily="34" charset="0"/>
                <a:ea typeface="Tahoma" pitchFamily="34" charset="0"/>
                <a:cs typeface="Tahoma" pitchFamily="34" charset="0"/>
              </a:rPr>
              <a:t>R</a:t>
            </a:r>
            <a:r>
              <a:rPr lang="en-US" sz="2400" dirty="0" smtClean="0">
                <a:solidFill>
                  <a:schemeClr val="tx1"/>
                </a:solidFill>
                <a:latin typeface="Tahoma" pitchFamily="34" charset="0"/>
                <a:ea typeface="Tahoma" pitchFamily="34" charset="0"/>
                <a:cs typeface="Tahoma" pitchFamily="34" charset="0"/>
              </a:rPr>
              <a:t>efers to a business providing supplies to other businesses via the Internet</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57</a:t>
            </a:fld>
            <a:endParaRPr kumimoji="0" lang="en-US"/>
          </a:p>
        </p:txBody>
      </p:sp>
    </p:spTree>
    <p:extLst>
      <p:ext uri="{BB962C8B-B14F-4D97-AF65-F5344CB8AC3E}">
        <p14:creationId xmlns:p14="http://schemas.microsoft.com/office/powerpoint/2010/main" val="81851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9906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762000" y="1066800"/>
            <a:ext cx="8382000" cy="51054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Consumer-to-consumer (C2C) e-commerce</a:t>
            </a:r>
          </a:p>
          <a:p>
            <a:pPr lvl="1">
              <a:spcBef>
                <a:spcPct val="0"/>
              </a:spcBef>
            </a:pPr>
            <a:r>
              <a:rPr lang="en-US" sz="2400" dirty="0" smtClean="0">
                <a:solidFill>
                  <a:schemeClr val="tx1"/>
                </a:solidFill>
                <a:latin typeface="Tahoma" pitchFamily="34" charset="0"/>
                <a:ea typeface="Tahoma" pitchFamily="34" charset="0"/>
                <a:cs typeface="Tahoma" pitchFamily="34" charset="0"/>
              </a:rPr>
              <a:t>Refers to the exchange of business between individuals</a:t>
            </a:r>
          </a:p>
          <a:p>
            <a:pPr lvl="1">
              <a:spcBef>
                <a:spcPct val="0"/>
              </a:spcBef>
            </a:pPr>
            <a:r>
              <a:rPr lang="en-US" sz="2400" dirty="0" smtClean="0">
                <a:solidFill>
                  <a:schemeClr val="tx1"/>
                </a:solidFill>
                <a:latin typeface="Tahoma" pitchFamily="34" charset="0"/>
                <a:ea typeface="Tahoma" pitchFamily="34" charset="0"/>
                <a:cs typeface="Tahoma" pitchFamily="34" charset="0"/>
              </a:rPr>
              <a:t>Example: eBay</a:t>
            </a:r>
          </a:p>
          <a:p>
            <a:pPr>
              <a:spcBef>
                <a:spcPct val="0"/>
              </a:spcBef>
            </a:pPr>
            <a:r>
              <a:rPr lang="en-US" sz="3600" b="1" dirty="0" smtClean="0">
                <a:solidFill>
                  <a:schemeClr val="tx1"/>
                </a:solidFill>
                <a:latin typeface="Tahoma" pitchFamily="34" charset="0"/>
                <a:ea typeface="Tahoma" pitchFamily="34" charset="0"/>
                <a:cs typeface="Tahoma" pitchFamily="34" charset="0"/>
              </a:rPr>
              <a:t>Business-to-consumer (B2C) e-commerce</a:t>
            </a:r>
          </a:p>
          <a:p>
            <a:pPr lvl="1">
              <a:spcBef>
                <a:spcPct val="0"/>
              </a:spcBef>
            </a:pPr>
            <a:r>
              <a:rPr lang="en-US" sz="2400" dirty="0" smtClean="0">
                <a:solidFill>
                  <a:schemeClr val="tx1"/>
                </a:solidFill>
                <a:latin typeface="Tahoma" pitchFamily="34" charset="0"/>
                <a:ea typeface="Tahoma" pitchFamily="34" charset="0"/>
                <a:cs typeface="Tahoma" pitchFamily="34" charset="0"/>
              </a:rPr>
              <a:t>Refers to shopping online rather than at a physical store</a:t>
            </a:r>
            <a:endParaRPr lang="en-US" sz="2400" b="1"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58</a:t>
            </a:fld>
            <a:endParaRPr kumimoji="0" lang="en-US"/>
          </a:p>
        </p:txBody>
      </p:sp>
    </p:spTree>
    <p:extLst>
      <p:ext uri="{BB962C8B-B14F-4D97-AF65-F5344CB8AC3E}">
        <p14:creationId xmlns:p14="http://schemas.microsoft.com/office/powerpoint/2010/main" val="159366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9144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762000" y="1905000"/>
            <a:ext cx="7620000" cy="41148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Online shopping</a:t>
            </a:r>
          </a:p>
          <a:p>
            <a:pPr lvl="1">
              <a:spcBef>
                <a:spcPct val="0"/>
              </a:spcBef>
            </a:pPr>
            <a:r>
              <a:rPr lang="en-US" sz="2400" dirty="0" smtClean="0">
                <a:solidFill>
                  <a:schemeClr val="tx1"/>
                </a:solidFill>
                <a:latin typeface="Tahoma" pitchFamily="34" charset="0"/>
                <a:ea typeface="Tahoma" pitchFamily="34" charset="0"/>
                <a:cs typeface="Tahoma" pitchFamily="34" charset="0"/>
              </a:rPr>
              <a:t>Shop for good deals</a:t>
            </a:r>
          </a:p>
          <a:p>
            <a:pPr lvl="1">
              <a:spcBef>
                <a:spcPct val="0"/>
              </a:spcBef>
            </a:pPr>
            <a:r>
              <a:rPr lang="en-US" sz="2400" dirty="0" smtClean="0">
                <a:solidFill>
                  <a:schemeClr val="tx1"/>
                </a:solidFill>
                <a:latin typeface="Tahoma" pitchFamily="34" charset="0"/>
                <a:ea typeface="Tahoma" pitchFamily="34" charset="0"/>
                <a:cs typeface="Tahoma" pitchFamily="34" charset="0"/>
              </a:rPr>
              <a:t>Use shopping portals to compare prices and products</a:t>
            </a:r>
          </a:p>
          <a:p>
            <a:pPr lvl="2">
              <a:spcBef>
                <a:spcPct val="0"/>
              </a:spcBef>
            </a:pPr>
            <a:r>
              <a:rPr lang="en-US" sz="2400" dirty="0" smtClean="0">
                <a:solidFill>
                  <a:schemeClr val="tx1"/>
                </a:solidFill>
                <a:latin typeface="Tahoma" pitchFamily="34" charset="0"/>
                <a:ea typeface="Tahoma" pitchFamily="34" charset="0"/>
                <a:cs typeface="Tahoma" pitchFamily="34" charset="0"/>
              </a:rPr>
              <a:t>Example:</a:t>
            </a:r>
            <a:r>
              <a:rPr lang="en-US" sz="2400" dirty="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PriceGrabber.com </a:t>
            </a:r>
          </a:p>
          <a:p>
            <a:pPr lvl="1">
              <a:spcBef>
                <a:spcPct val="0"/>
              </a:spcBef>
            </a:pPr>
            <a:r>
              <a:rPr lang="en-US" sz="2400" dirty="0" smtClean="0">
                <a:solidFill>
                  <a:schemeClr val="tx1"/>
                </a:solidFill>
                <a:latin typeface="Tahoma" pitchFamily="34" charset="0"/>
                <a:ea typeface="Tahoma" pitchFamily="34" charset="0"/>
                <a:cs typeface="Tahoma" pitchFamily="34" charset="0"/>
              </a:rPr>
              <a:t>Look for coupons and rebates</a:t>
            </a:r>
          </a:p>
          <a:p>
            <a:pPr lvl="1">
              <a:spcBef>
                <a:spcPct val="0"/>
              </a:spcBef>
            </a:pPr>
            <a:endParaRPr lang="en-US" sz="20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59</a:t>
            </a:fld>
            <a:endParaRPr kumimoji="0" lang="en-US"/>
          </a:p>
        </p:txBody>
      </p:sp>
    </p:spTree>
    <p:extLst>
      <p:ext uri="{BB962C8B-B14F-4D97-AF65-F5344CB8AC3E}">
        <p14:creationId xmlns:p14="http://schemas.microsoft.com/office/powerpoint/2010/main" val="386966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sp>
        <p:nvSpPr>
          <p:cNvPr id="106498" name="Rectangle 3"/>
          <p:cNvSpPr>
            <a:spLocks noGrp="1" noChangeArrowheads="1"/>
          </p:cNvSpPr>
          <p:nvPr>
            <p:ph idx="1"/>
          </p:nvPr>
        </p:nvSpPr>
        <p:spPr>
          <a:xfrm>
            <a:off x="0" y="1752600"/>
            <a:ext cx="4572000" cy="4495800"/>
          </a:xfrm>
        </p:spPr>
        <p:txBody>
          <a:bodyPr lIns="182562" tIns="46038" rIns="182562" bIns="46038">
            <a:noAutofit/>
          </a:bodyPr>
          <a:lstStyle/>
          <a:p>
            <a:pPr eaLnBrk="1" hangingPunct="1"/>
            <a:r>
              <a:rPr lang="en-US" sz="3000" b="1" dirty="0" smtClean="0">
                <a:solidFill>
                  <a:schemeClr val="tx1"/>
                </a:solidFill>
                <a:latin typeface="Tahoma" pitchFamily="34" charset="0"/>
                <a:ea typeface="Tahoma" pitchFamily="34" charset="0"/>
                <a:cs typeface="Tahoma" pitchFamily="34" charset="0"/>
              </a:rPr>
              <a:t>Internet</a:t>
            </a:r>
            <a:r>
              <a:rPr lang="en-US" sz="3000" dirty="0" smtClean="0">
                <a:solidFill>
                  <a:schemeClr val="tx1"/>
                </a:solidFill>
                <a:latin typeface="Tahoma" pitchFamily="34" charset="0"/>
                <a:ea typeface="Tahoma" pitchFamily="34" charset="0"/>
                <a:cs typeface="Tahoma" pitchFamily="34" charset="0"/>
              </a:rPr>
              <a:t>—composed of more than 750 million hosts</a:t>
            </a:r>
          </a:p>
          <a:p>
            <a:pPr eaLnBrk="1" hangingPunct="1"/>
            <a:r>
              <a:rPr lang="en-US" sz="3000" b="1" dirty="0" smtClean="0">
                <a:solidFill>
                  <a:schemeClr val="tx1"/>
                </a:solidFill>
                <a:latin typeface="Tahoma" pitchFamily="34" charset="0"/>
                <a:ea typeface="Tahoma" pitchFamily="34" charset="0"/>
                <a:cs typeface="Tahoma" pitchFamily="34" charset="0"/>
              </a:rPr>
              <a:t>Host</a:t>
            </a:r>
            <a:r>
              <a:rPr lang="en-US" sz="3000" dirty="0" smtClean="0">
                <a:solidFill>
                  <a:schemeClr val="tx1"/>
                </a:solidFill>
                <a:latin typeface="Tahoma" pitchFamily="34" charset="0"/>
                <a:ea typeface="Tahoma" pitchFamily="34" charset="0"/>
                <a:cs typeface="Tahoma" pitchFamily="34" charset="0"/>
              </a:rPr>
              <a:t>—computer that has two-way access to other computers</a:t>
            </a:r>
            <a:r>
              <a:rPr lang="en-US" sz="3200" dirty="0" smtClean="0">
                <a:solidFill>
                  <a:schemeClr val="tx1"/>
                </a:solidFill>
                <a:latin typeface="Tahoma" pitchFamily="34" charset="0"/>
                <a:ea typeface="Tahoma" pitchFamily="34" charset="0"/>
                <a:cs typeface="Tahoma" pitchFamily="34" charset="0"/>
              </a:rPr>
              <a:t>:</a:t>
            </a:r>
          </a:p>
          <a:p>
            <a:pPr lvl="1"/>
            <a:r>
              <a:rPr lang="en-US" sz="2000" dirty="0" smtClean="0">
                <a:solidFill>
                  <a:schemeClr val="tx1"/>
                </a:solidFill>
                <a:latin typeface="Tahoma" pitchFamily="34" charset="0"/>
                <a:ea typeface="Tahoma" pitchFamily="34" charset="0"/>
                <a:cs typeface="Tahoma" pitchFamily="34" charset="0"/>
              </a:rPr>
              <a:t>Receives requests </a:t>
            </a:r>
          </a:p>
          <a:p>
            <a:pPr lvl="1"/>
            <a:r>
              <a:rPr lang="en-US" sz="2000" dirty="0" smtClean="0">
                <a:solidFill>
                  <a:schemeClr val="tx1"/>
                </a:solidFill>
                <a:latin typeface="Tahoma" pitchFamily="34" charset="0"/>
                <a:ea typeface="Tahoma" pitchFamily="34" charset="0"/>
                <a:cs typeface="Tahoma" pitchFamily="34" charset="0"/>
              </a:rPr>
              <a:t>Replies to those requests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57400"/>
            <a:ext cx="3810000" cy="3276600"/>
          </a:xfrm>
          <a:prstGeom prst="rect">
            <a:avLst/>
          </a:prstGeom>
        </p:spPr>
      </p:pic>
    </p:spTree>
    <p:extLst>
      <p:ext uri="{BB962C8B-B14F-4D97-AF65-F5344CB8AC3E}">
        <p14:creationId xmlns:p14="http://schemas.microsoft.com/office/powerpoint/2010/main" val="93258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9906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762000" y="1066800"/>
            <a:ext cx="8001000" cy="5257800"/>
          </a:xfrm>
        </p:spPr>
        <p:txBody>
          <a:bodyPr>
            <a:noAutofit/>
          </a:bodyPr>
          <a:lstStyle/>
          <a:p>
            <a:pPr marL="0" indent="0">
              <a:spcBef>
                <a:spcPct val="0"/>
              </a:spcBef>
              <a:buNone/>
            </a:pPr>
            <a:endParaRPr lang="en-US" sz="2000" dirty="0" smtClean="0">
              <a:solidFill>
                <a:schemeClr val="tx1"/>
              </a:solidFill>
              <a:latin typeface="Tahoma" pitchFamily="34" charset="0"/>
              <a:ea typeface="Tahoma" pitchFamily="34" charset="0"/>
              <a:cs typeface="Tahoma" pitchFamily="34" charset="0"/>
            </a:endParaRPr>
          </a:p>
          <a:p>
            <a:pPr>
              <a:spcBef>
                <a:spcPct val="0"/>
              </a:spcBef>
            </a:pPr>
            <a:r>
              <a:rPr lang="en-US" sz="3200" b="1" dirty="0" smtClean="0">
                <a:solidFill>
                  <a:schemeClr val="tx1"/>
                </a:solidFill>
                <a:latin typeface="Tahoma" pitchFamily="34" charset="0"/>
                <a:ea typeface="Tahoma" pitchFamily="34" charset="0"/>
                <a:cs typeface="Tahoma" pitchFamily="34" charset="0"/>
              </a:rPr>
              <a:t>Drawbacks to B2C e-commerce</a:t>
            </a:r>
          </a:p>
          <a:p>
            <a:pPr lvl="1">
              <a:spcBef>
                <a:spcPct val="0"/>
              </a:spcBef>
            </a:pPr>
            <a:r>
              <a:rPr lang="en-US" sz="2000" dirty="0" smtClean="0">
                <a:solidFill>
                  <a:schemeClr val="tx1"/>
                </a:solidFill>
                <a:latin typeface="Tahoma" pitchFamily="34" charset="0"/>
                <a:ea typeface="Tahoma" pitchFamily="34" charset="0"/>
                <a:cs typeface="Tahoma" pitchFamily="34" charset="0"/>
              </a:rPr>
              <a:t>Buyers miss speaking with real sales clerks.</a:t>
            </a:r>
          </a:p>
          <a:p>
            <a:pPr lvl="1">
              <a:spcBef>
                <a:spcPct val="0"/>
              </a:spcBef>
            </a:pPr>
            <a:r>
              <a:rPr lang="en-US" sz="2000" dirty="0" smtClean="0">
                <a:solidFill>
                  <a:schemeClr val="tx1"/>
                </a:solidFill>
                <a:latin typeface="Tahoma" pitchFamily="34" charset="0"/>
                <a:ea typeface="Tahoma" pitchFamily="34" charset="0"/>
                <a:cs typeface="Tahoma" pitchFamily="34" charset="0"/>
              </a:rPr>
              <a:t>Buyers cannot touch merchandise before purchase.</a:t>
            </a:r>
          </a:p>
          <a:p>
            <a:pPr lvl="1">
              <a:spcBef>
                <a:spcPct val="0"/>
              </a:spcBef>
            </a:pPr>
            <a:r>
              <a:rPr lang="en-US" sz="2000" dirty="0" smtClean="0">
                <a:solidFill>
                  <a:schemeClr val="tx1"/>
                </a:solidFill>
                <a:latin typeface="Tahoma" pitchFamily="34" charset="0"/>
                <a:ea typeface="Tahoma" pitchFamily="34" charset="0"/>
                <a:cs typeface="Tahoma" pitchFamily="34" charset="0"/>
              </a:rPr>
              <a:t>Buyers have to wait for delivery of merchandise.</a:t>
            </a:r>
          </a:p>
          <a:p>
            <a:pPr>
              <a:spcBef>
                <a:spcPct val="0"/>
              </a:spcBef>
            </a:pPr>
            <a:r>
              <a:rPr lang="en-US" sz="3200" b="1" dirty="0" smtClean="0">
                <a:solidFill>
                  <a:schemeClr val="tx1"/>
                </a:solidFill>
                <a:latin typeface="Tahoma" pitchFamily="34" charset="0"/>
                <a:ea typeface="Tahoma" pitchFamily="34" charset="0"/>
                <a:cs typeface="Tahoma" pitchFamily="34" charset="0"/>
              </a:rPr>
              <a:t>Online e-commerce solutions to drawbacks</a:t>
            </a:r>
          </a:p>
          <a:p>
            <a:pPr lvl="1">
              <a:spcBef>
                <a:spcPct val="0"/>
              </a:spcBef>
            </a:pPr>
            <a:r>
              <a:rPr lang="en-US" sz="2000" dirty="0" smtClean="0">
                <a:solidFill>
                  <a:schemeClr val="tx1"/>
                </a:solidFill>
                <a:latin typeface="Tahoma" pitchFamily="34" charset="0"/>
                <a:ea typeface="Tahoma" pitchFamily="34" charset="0"/>
                <a:cs typeface="Tahoma" pitchFamily="34" charset="0"/>
              </a:rPr>
              <a:t>Online chats with live customer service representatives</a:t>
            </a:r>
          </a:p>
          <a:p>
            <a:pPr lvl="1">
              <a:spcBef>
                <a:spcPct val="0"/>
              </a:spcBef>
            </a:pPr>
            <a:r>
              <a:rPr lang="en-US" sz="2000" dirty="0" smtClean="0">
                <a:solidFill>
                  <a:schemeClr val="tx1"/>
                </a:solidFill>
                <a:latin typeface="Tahoma" pitchFamily="34" charset="0"/>
                <a:ea typeface="Tahoma" pitchFamily="34" charset="0"/>
                <a:cs typeface="Tahoma" pitchFamily="34" charset="0"/>
              </a:rPr>
              <a:t>Provide a wide variety of shipping options</a:t>
            </a:r>
          </a:p>
          <a:p>
            <a:pPr lvl="1">
              <a:spcBef>
                <a:spcPct val="0"/>
              </a:spcBef>
            </a:pPr>
            <a:r>
              <a:rPr lang="en-US" sz="2000" dirty="0" smtClean="0">
                <a:solidFill>
                  <a:schemeClr val="tx1"/>
                </a:solidFill>
                <a:latin typeface="Tahoma" pitchFamily="34" charset="0"/>
                <a:ea typeface="Tahoma" pitchFamily="34" charset="0"/>
                <a:cs typeface="Tahoma" pitchFamily="34" charset="0"/>
              </a:rPr>
              <a:t>Provide good customer service by responding quickly to customer inquiries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60</a:t>
            </a:fld>
            <a:endParaRPr kumimoji="0" lang="en-US"/>
          </a:p>
        </p:txBody>
      </p:sp>
    </p:spTree>
    <p:extLst>
      <p:ext uri="{BB962C8B-B14F-4D97-AF65-F5344CB8AC3E}">
        <p14:creationId xmlns:p14="http://schemas.microsoft.com/office/powerpoint/2010/main" val="22745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1066800"/>
          </a:xfrm>
        </p:spPr>
        <p:txBody>
          <a:bodyPr lIns="92075" tIns="46038" rIns="92075" bIns="46038" anchor="b"/>
          <a:lstStyle/>
          <a:p>
            <a:pPr eaLnBrk="1" hangingPunct="1"/>
            <a:r>
              <a:rPr lang="en-US" dirty="0" smtClean="0"/>
              <a:t>E-Commerce</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61</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92" y="1389068"/>
            <a:ext cx="7105707" cy="4490329"/>
          </a:xfrm>
          <a:prstGeom prst="rect">
            <a:avLst/>
          </a:prstGeom>
        </p:spPr>
      </p:pic>
    </p:spTree>
    <p:extLst>
      <p:ext uri="{BB962C8B-B14F-4D97-AF65-F5344CB8AC3E}">
        <p14:creationId xmlns:p14="http://schemas.microsoft.com/office/powerpoint/2010/main" val="6509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9906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381000" y="1219200"/>
            <a:ext cx="3962400" cy="4800600"/>
          </a:xfrm>
        </p:spPr>
        <p:txBody>
          <a:bodyPr>
            <a:normAutofit/>
          </a:bodyPr>
          <a:lstStyle/>
          <a:p>
            <a:pPr>
              <a:spcBef>
                <a:spcPct val="0"/>
              </a:spcBef>
            </a:pPr>
            <a:r>
              <a:rPr lang="en-US" sz="3200" b="1" dirty="0" smtClean="0">
                <a:solidFill>
                  <a:schemeClr val="tx1"/>
                </a:solidFill>
                <a:latin typeface="Tahoma" pitchFamily="34" charset="0"/>
                <a:ea typeface="Tahoma" pitchFamily="34" charset="0"/>
                <a:cs typeface="Tahoma" pitchFamily="34" charset="0"/>
              </a:rPr>
              <a:t>Building your own business</a:t>
            </a:r>
          </a:p>
          <a:p>
            <a:pPr marL="0" indent="0">
              <a:spcBef>
                <a:spcPct val="0"/>
              </a:spcBef>
              <a:buNone/>
            </a:pPr>
            <a:endParaRPr lang="en-US" sz="3200" b="1" dirty="0" smtClean="0">
              <a:solidFill>
                <a:schemeClr val="tx1"/>
              </a:solidFill>
              <a:latin typeface="Tahoma" pitchFamily="34" charset="0"/>
              <a:ea typeface="Tahoma" pitchFamily="34" charset="0"/>
              <a:cs typeface="Tahoma" pitchFamily="34" charset="0"/>
            </a:endParaRPr>
          </a:p>
          <a:p>
            <a:pPr lvl="1">
              <a:spcBef>
                <a:spcPct val="0"/>
              </a:spcBef>
            </a:pPr>
            <a:r>
              <a:rPr lang="en-US" sz="2000" dirty="0" smtClean="0">
                <a:solidFill>
                  <a:schemeClr val="tx1"/>
                </a:solidFill>
                <a:latin typeface="Tahoma" pitchFamily="34" charset="0"/>
                <a:ea typeface="Tahoma" pitchFamily="34" charset="0"/>
                <a:cs typeface="Tahoma" pitchFamily="34" charset="0"/>
              </a:rPr>
              <a:t>Only needs </a:t>
            </a:r>
            <a:r>
              <a:rPr lang="en-US" sz="2000" dirty="0">
                <a:solidFill>
                  <a:schemeClr val="tx1"/>
                </a:solidFill>
                <a:latin typeface="Tahoma" pitchFamily="34" charset="0"/>
                <a:ea typeface="Tahoma" pitchFamily="34" charset="0"/>
                <a:cs typeface="Tahoma" pitchFamily="34" charset="0"/>
              </a:rPr>
              <a:t>a </a:t>
            </a:r>
            <a:r>
              <a:rPr lang="en-US" sz="2000" dirty="0" smtClean="0">
                <a:solidFill>
                  <a:schemeClr val="tx1"/>
                </a:solidFill>
                <a:latin typeface="Tahoma" pitchFamily="34" charset="0"/>
                <a:ea typeface="Tahoma" pitchFamily="34" charset="0"/>
                <a:cs typeface="Tahoma" pitchFamily="34" charset="0"/>
              </a:rPr>
              <a:t>low capital investment</a:t>
            </a:r>
          </a:p>
          <a:p>
            <a:pPr lvl="1">
              <a:spcBef>
                <a:spcPct val="0"/>
              </a:spcBef>
            </a:pPr>
            <a:r>
              <a:rPr lang="en-US" sz="2000" dirty="0" smtClean="0">
                <a:solidFill>
                  <a:schemeClr val="tx1"/>
                </a:solidFill>
                <a:latin typeface="Tahoma" pitchFamily="34" charset="0"/>
                <a:ea typeface="Tahoma" pitchFamily="34" charset="0"/>
                <a:cs typeface="Tahoma" pitchFamily="34" charset="0"/>
              </a:rPr>
              <a:t>Requires an ISP, a Web site, and the ability to ship purchases</a:t>
            </a:r>
          </a:p>
          <a:p>
            <a:pPr lvl="1">
              <a:spcBef>
                <a:spcPct val="0"/>
              </a:spcBef>
            </a:pPr>
            <a:endParaRPr lang="en-US" sz="20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62</a:t>
            </a:fld>
            <a:endParaRPr kumimoji="0"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66800"/>
            <a:ext cx="3810000" cy="4944026"/>
          </a:xfrm>
          <a:prstGeom prst="rect">
            <a:avLst/>
          </a:prstGeom>
        </p:spPr>
      </p:pic>
    </p:spTree>
    <p:extLst>
      <p:ext uri="{BB962C8B-B14F-4D97-AF65-F5344CB8AC3E}">
        <p14:creationId xmlns:p14="http://schemas.microsoft.com/office/powerpoint/2010/main" val="9903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1066800"/>
          </a:xfrm>
        </p:spPr>
        <p:txBody>
          <a:bodyPr lIns="92075" tIns="46038" rIns="92075" bIns="46038" anchor="b"/>
          <a:lstStyle/>
          <a:p>
            <a:pPr eaLnBrk="1" hangingPunct="1"/>
            <a:r>
              <a:rPr lang="en-US" dirty="0" smtClean="0"/>
              <a:t>E-Commerce</a:t>
            </a:r>
          </a:p>
        </p:txBody>
      </p:sp>
      <p:sp>
        <p:nvSpPr>
          <p:cNvPr id="186370" name="Content Placeholder 6"/>
          <p:cNvSpPr>
            <a:spLocks noGrp="1"/>
          </p:cNvSpPr>
          <p:nvPr>
            <p:ph idx="1"/>
          </p:nvPr>
        </p:nvSpPr>
        <p:spPr>
          <a:xfrm>
            <a:off x="762000" y="1371600"/>
            <a:ext cx="8382000" cy="46482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Other growth areas</a:t>
            </a:r>
          </a:p>
          <a:p>
            <a:pPr lvl="1">
              <a:spcBef>
                <a:spcPct val="0"/>
              </a:spcBef>
            </a:pPr>
            <a:r>
              <a:rPr lang="en-US" sz="2400" dirty="0" smtClean="0">
                <a:solidFill>
                  <a:schemeClr val="tx1"/>
                </a:solidFill>
                <a:latin typeface="Tahoma" pitchFamily="34" charset="0"/>
                <a:ea typeface="Tahoma" pitchFamily="34" charset="0"/>
                <a:cs typeface="Tahoma" pitchFamily="34" charset="0"/>
              </a:rPr>
              <a:t>Travel reservations</a:t>
            </a:r>
          </a:p>
          <a:p>
            <a:pPr lvl="1">
              <a:spcBef>
                <a:spcPct val="0"/>
              </a:spcBef>
            </a:pPr>
            <a:r>
              <a:rPr lang="en-US" sz="2400" dirty="0" smtClean="0">
                <a:solidFill>
                  <a:schemeClr val="tx1"/>
                </a:solidFill>
                <a:latin typeface="Tahoma" pitchFamily="34" charset="0"/>
                <a:ea typeface="Tahoma" pitchFamily="34" charset="0"/>
                <a:cs typeface="Tahoma" pitchFamily="34" charset="0"/>
              </a:rPr>
              <a:t>Banking</a:t>
            </a:r>
          </a:p>
          <a:p>
            <a:pPr lvl="1">
              <a:spcBef>
                <a:spcPct val="0"/>
              </a:spcBef>
            </a:pPr>
            <a:r>
              <a:rPr lang="en-US" sz="2400" dirty="0" smtClean="0">
                <a:solidFill>
                  <a:schemeClr val="tx1"/>
                </a:solidFill>
                <a:latin typeface="Tahoma" pitchFamily="34" charset="0"/>
                <a:ea typeface="Tahoma" pitchFamily="34" charset="0"/>
                <a:cs typeface="Tahoma" pitchFamily="34" charset="0"/>
              </a:rPr>
              <a:t>Online stock trading</a:t>
            </a:r>
          </a:p>
          <a:p>
            <a:pPr lvl="1">
              <a:spcBef>
                <a:spcPct val="0"/>
              </a:spcBef>
            </a:pPr>
            <a:r>
              <a:rPr lang="en-US" sz="2400" dirty="0" smtClean="0">
                <a:solidFill>
                  <a:schemeClr val="tx1"/>
                </a:solidFill>
                <a:latin typeface="Tahoma" pitchFamily="34" charset="0"/>
                <a:ea typeface="Tahoma" pitchFamily="34" charset="0"/>
                <a:cs typeface="Tahoma" pitchFamily="34" charset="0"/>
              </a:rPr>
              <a:t>Nonretail services, such as health, news, and dating services</a:t>
            </a:r>
          </a:p>
          <a:p>
            <a:pPr lvl="1">
              <a:spcBef>
                <a:spcPct val="0"/>
              </a:spcBef>
            </a:pPr>
            <a:endParaRPr lang="en-US" sz="24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63</a:t>
            </a:fld>
            <a:endParaRPr kumimoji="0" lang="en-US"/>
          </a:p>
        </p:txBody>
      </p:sp>
    </p:spTree>
    <p:extLst>
      <p:ext uri="{BB962C8B-B14F-4D97-AF65-F5344CB8AC3E}">
        <p14:creationId xmlns:p14="http://schemas.microsoft.com/office/powerpoint/2010/main" val="106505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0"/>
            <a:ext cx="9144000" cy="1219200"/>
          </a:xfrm>
        </p:spPr>
        <p:txBody>
          <a:bodyPr lIns="92075" tIns="46038" rIns="92075" bIns="46038" anchor="b"/>
          <a:lstStyle/>
          <a:p>
            <a:pPr eaLnBrk="1" hangingPunct="1"/>
            <a:r>
              <a:rPr lang="en-US" dirty="0" smtClean="0"/>
              <a:t>Rules of Netiquette</a:t>
            </a:r>
          </a:p>
        </p:txBody>
      </p:sp>
      <p:sp>
        <p:nvSpPr>
          <p:cNvPr id="184322" name="Content Placeholder 6"/>
          <p:cNvSpPr>
            <a:spLocks noGrp="1"/>
          </p:cNvSpPr>
          <p:nvPr>
            <p:ph idx="1"/>
          </p:nvPr>
        </p:nvSpPr>
        <p:spPr>
          <a:xfrm>
            <a:off x="762000" y="1447800"/>
            <a:ext cx="8382000" cy="45720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Netiquette</a:t>
            </a:r>
          </a:p>
          <a:p>
            <a:pPr lvl="1">
              <a:spcBef>
                <a:spcPct val="0"/>
              </a:spcBef>
            </a:pPr>
            <a:r>
              <a:rPr lang="en-US" sz="2400" dirty="0" smtClean="0">
                <a:solidFill>
                  <a:schemeClr val="tx1"/>
                </a:solidFill>
                <a:latin typeface="Tahoma" pitchFamily="34" charset="0"/>
                <a:ea typeface="Tahoma" pitchFamily="34" charset="0"/>
                <a:cs typeface="Tahoma" pitchFamily="34" charset="0"/>
              </a:rPr>
              <a:t>Series of guidelines for good manners when using an Internet service</a:t>
            </a:r>
          </a:p>
          <a:p>
            <a:pPr>
              <a:spcBef>
                <a:spcPct val="0"/>
              </a:spcBef>
            </a:pPr>
            <a:r>
              <a:rPr lang="en-US" sz="3600" b="1" dirty="0" smtClean="0">
                <a:solidFill>
                  <a:schemeClr val="tx1"/>
                </a:solidFill>
                <a:latin typeface="Tahoma" pitchFamily="34" charset="0"/>
                <a:ea typeface="Tahoma" pitchFamily="34" charset="0"/>
                <a:cs typeface="Tahoma" pitchFamily="34" charset="0"/>
              </a:rPr>
              <a:t>Flames</a:t>
            </a:r>
            <a:endParaRPr lang="en-US" sz="3600" dirty="0" smtClean="0">
              <a:solidFill>
                <a:schemeClr val="tx1"/>
              </a:solidFill>
              <a:latin typeface="Tahoma" pitchFamily="34" charset="0"/>
              <a:ea typeface="Tahoma" pitchFamily="34" charset="0"/>
              <a:cs typeface="Tahoma" pitchFamily="34" charset="0"/>
            </a:endParaRPr>
          </a:p>
          <a:p>
            <a:pPr lvl="1">
              <a:spcBef>
                <a:spcPct val="0"/>
              </a:spcBef>
            </a:pPr>
            <a:r>
              <a:rPr lang="en-US" sz="2400" dirty="0">
                <a:solidFill>
                  <a:schemeClr val="tx1"/>
                </a:solidFill>
                <a:latin typeface="Tahoma" pitchFamily="34" charset="0"/>
                <a:ea typeface="Tahoma" pitchFamily="34" charset="0"/>
                <a:cs typeface="Tahoma" pitchFamily="34" charset="0"/>
              </a:rPr>
              <a:t>A</a:t>
            </a:r>
            <a:r>
              <a:rPr lang="en-US" sz="2400" dirty="0" smtClean="0">
                <a:solidFill>
                  <a:schemeClr val="tx1"/>
                </a:solidFill>
                <a:latin typeface="Tahoma" pitchFamily="34" charset="0"/>
                <a:ea typeface="Tahoma" pitchFamily="34" charset="0"/>
                <a:cs typeface="Tahoma" pitchFamily="34" charset="0"/>
              </a:rPr>
              <a:t>ngry messages sent by other users</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64</a:t>
            </a:fld>
            <a:endParaRPr kumimoji="0" lang="en-US"/>
          </a:p>
        </p:txBody>
      </p:sp>
    </p:spTree>
    <p:extLst>
      <p:ext uri="{BB962C8B-B14F-4D97-AF65-F5344CB8AC3E}">
        <p14:creationId xmlns:p14="http://schemas.microsoft.com/office/powerpoint/2010/main" val="416932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a:xfrm>
            <a:off x="0" y="0"/>
            <a:ext cx="9144000" cy="1143000"/>
          </a:xfrm>
        </p:spPr>
        <p:txBody>
          <a:bodyPr lIns="92075" tIns="46038" rIns="92075" bIns="46038" anchor="b"/>
          <a:lstStyle/>
          <a:p>
            <a:pPr eaLnBrk="1" hangingPunct="1"/>
            <a:r>
              <a:rPr lang="en-US" dirty="0" smtClean="0"/>
              <a:t>Safe Surfing</a:t>
            </a:r>
          </a:p>
        </p:txBody>
      </p:sp>
      <p:sp>
        <p:nvSpPr>
          <p:cNvPr id="186370" name="Content Placeholder 6"/>
          <p:cNvSpPr>
            <a:spLocks noGrp="1"/>
          </p:cNvSpPr>
          <p:nvPr>
            <p:ph idx="1"/>
          </p:nvPr>
        </p:nvSpPr>
        <p:spPr>
          <a:xfrm>
            <a:off x="762000" y="1143000"/>
            <a:ext cx="7772400" cy="5181600"/>
          </a:xfrm>
        </p:spPr>
        <p:txBody>
          <a:bodyPr>
            <a:normAutofit/>
          </a:bodyPr>
          <a:lstStyle/>
          <a:p>
            <a:pPr>
              <a:spcBef>
                <a:spcPct val="0"/>
              </a:spcBef>
            </a:pPr>
            <a:r>
              <a:rPr lang="en-US" sz="3600" b="1" dirty="0" smtClean="0">
                <a:solidFill>
                  <a:schemeClr val="tx1"/>
                </a:solidFill>
                <a:latin typeface="Tahoma" pitchFamily="34" charset="0"/>
                <a:ea typeface="Tahoma" pitchFamily="34" charset="0"/>
                <a:cs typeface="Tahoma" pitchFamily="34" charset="0"/>
              </a:rPr>
              <a:t>Guidelines for safe surfing</a:t>
            </a:r>
          </a:p>
          <a:p>
            <a:pPr lvl="1">
              <a:spcBef>
                <a:spcPct val="0"/>
              </a:spcBef>
            </a:pPr>
            <a:r>
              <a:rPr lang="en-US" sz="2400" dirty="0" smtClean="0">
                <a:solidFill>
                  <a:schemeClr val="tx1"/>
                </a:solidFill>
                <a:latin typeface="Tahoma" pitchFamily="34" charset="0"/>
                <a:ea typeface="Tahoma" pitchFamily="34" charset="0"/>
                <a:cs typeface="Tahoma" pitchFamily="34" charset="0"/>
              </a:rPr>
              <a:t>Never give out identifying information.</a:t>
            </a:r>
          </a:p>
          <a:p>
            <a:pPr lvl="1">
              <a:spcBef>
                <a:spcPct val="0"/>
              </a:spcBef>
            </a:pPr>
            <a:r>
              <a:rPr lang="en-US" sz="2400" dirty="0" smtClean="0">
                <a:solidFill>
                  <a:schemeClr val="tx1"/>
                </a:solidFill>
                <a:latin typeface="Tahoma" pitchFamily="34" charset="0"/>
                <a:ea typeface="Tahoma" pitchFamily="34" charset="0"/>
                <a:cs typeface="Tahoma" pitchFamily="34" charset="0"/>
              </a:rPr>
              <a:t>Never respond to suggestive messages.</a:t>
            </a:r>
          </a:p>
          <a:p>
            <a:pPr lvl="1">
              <a:spcBef>
                <a:spcPct val="0"/>
              </a:spcBef>
            </a:pPr>
            <a:r>
              <a:rPr lang="en-US" sz="2400" dirty="0" smtClean="0">
                <a:solidFill>
                  <a:schemeClr val="tx1"/>
                </a:solidFill>
                <a:latin typeface="Tahoma" pitchFamily="34" charset="0"/>
                <a:ea typeface="Tahoma" pitchFamily="34" charset="0"/>
                <a:cs typeface="Tahoma" pitchFamily="34" charset="0"/>
              </a:rPr>
              <a:t>Never open e-mail from an unknown source.</a:t>
            </a:r>
          </a:p>
          <a:p>
            <a:pPr lvl="1">
              <a:spcBef>
                <a:spcPct val="0"/>
              </a:spcBef>
            </a:pPr>
            <a:r>
              <a:rPr lang="en-US" sz="2400" dirty="0" smtClean="0">
                <a:solidFill>
                  <a:schemeClr val="tx1"/>
                </a:solidFill>
                <a:latin typeface="Tahoma" pitchFamily="34" charset="0"/>
                <a:ea typeface="Tahoma" pitchFamily="34" charset="0"/>
                <a:cs typeface="Tahoma" pitchFamily="34" charset="0"/>
              </a:rPr>
              <a:t>Never allow a child to make arrangements for a face-to-face meeting alone.</a:t>
            </a:r>
          </a:p>
          <a:p>
            <a:pPr lvl="1">
              <a:spcBef>
                <a:spcPct val="0"/>
              </a:spcBef>
            </a:pPr>
            <a:r>
              <a:rPr lang="en-US" sz="2400" dirty="0" smtClean="0">
                <a:solidFill>
                  <a:schemeClr val="tx1"/>
                </a:solidFill>
                <a:latin typeface="Tahoma" pitchFamily="34" charset="0"/>
                <a:ea typeface="Tahoma" pitchFamily="34" charset="0"/>
                <a:cs typeface="Tahoma" pitchFamily="34" charset="0"/>
              </a:rPr>
              <a:t>Remember individuals online may not be who they claim to be.</a:t>
            </a:r>
          </a:p>
          <a:p>
            <a:pPr lvl="1">
              <a:spcBef>
                <a:spcPct val="0"/>
              </a:spcBef>
            </a:pPr>
            <a:r>
              <a:rPr lang="en-US" sz="2400" dirty="0" smtClean="0">
                <a:solidFill>
                  <a:schemeClr val="tx1"/>
                </a:solidFill>
                <a:latin typeface="Tahoma" pitchFamily="34" charset="0"/>
                <a:ea typeface="Tahoma" pitchFamily="34" charset="0"/>
                <a:cs typeface="Tahoma" pitchFamily="34" charset="0"/>
              </a:rPr>
              <a:t>Set reasonable rules and guidelines for computer use by children.</a:t>
            </a:r>
          </a:p>
          <a:p>
            <a:pPr lvl="1">
              <a:spcBef>
                <a:spcPct val="0"/>
              </a:spcBef>
            </a:pPr>
            <a:r>
              <a:rPr lang="en-US" sz="2400" dirty="0" smtClean="0">
                <a:solidFill>
                  <a:schemeClr val="tx1"/>
                </a:solidFill>
                <a:latin typeface="Tahoma" pitchFamily="34" charset="0"/>
                <a:ea typeface="Tahoma" pitchFamily="34" charset="0"/>
                <a:cs typeface="Tahoma" pitchFamily="34" charset="0"/>
              </a:rPr>
              <a:t>Make using the computer a family activity.</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65</a:t>
            </a:fld>
            <a:endParaRPr kumimoji="0" lang="en-US"/>
          </a:p>
        </p:txBody>
      </p:sp>
    </p:spTree>
    <p:extLst>
      <p:ext uri="{BB962C8B-B14F-4D97-AF65-F5344CB8AC3E}">
        <p14:creationId xmlns:p14="http://schemas.microsoft.com/office/powerpoint/2010/main" val="81486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0"/>
            <a:ext cx="9144000" cy="1143000"/>
          </a:xfrm>
        </p:spPr>
        <p:txBody>
          <a:bodyPr lIns="92075" tIns="46038" rIns="92075" bIns="46038" anchor="b"/>
          <a:lstStyle/>
          <a:p>
            <a:pPr eaLnBrk="1" hangingPunct="1"/>
            <a:r>
              <a:rPr lang="en-US" dirty="0" smtClean="0"/>
              <a:t>Safe Surfing</a:t>
            </a:r>
          </a:p>
        </p:txBody>
      </p:sp>
      <p:sp>
        <p:nvSpPr>
          <p:cNvPr id="178179" name="Content Placeholder 9"/>
          <p:cNvSpPr>
            <a:spLocks noGrp="1"/>
          </p:cNvSpPr>
          <p:nvPr>
            <p:ph idx="1"/>
          </p:nvPr>
        </p:nvSpPr>
        <p:spPr>
          <a:xfrm>
            <a:off x="762000" y="1295400"/>
            <a:ext cx="8382000" cy="4724400"/>
          </a:xfrm>
        </p:spPr>
        <p:txBody>
          <a:bodyPr>
            <a:normAutofit/>
          </a:bodyPr>
          <a:lstStyle/>
          <a:p>
            <a:r>
              <a:rPr lang="en-US" sz="3600" b="1" dirty="0" smtClean="0">
                <a:solidFill>
                  <a:schemeClr val="tx1"/>
                </a:solidFill>
                <a:latin typeface="Tahoma" pitchFamily="34" charset="0"/>
                <a:ea typeface="Tahoma" pitchFamily="34" charset="0"/>
                <a:cs typeface="Tahoma" pitchFamily="34" charset="0"/>
              </a:rPr>
              <a:t>Additional online hazards to avoid:</a:t>
            </a:r>
          </a:p>
          <a:p>
            <a:pPr lvl="1"/>
            <a:r>
              <a:rPr lang="en-US" sz="2400" dirty="0" smtClean="0">
                <a:solidFill>
                  <a:schemeClr val="tx1"/>
                </a:solidFill>
                <a:latin typeface="Tahoma" pitchFamily="34" charset="0"/>
                <a:ea typeface="Tahoma" pitchFamily="34" charset="0"/>
                <a:cs typeface="Tahoma" pitchFamily="34" charset="0"/>
              </a:rPr>
              <a:t>Malware</a:t>
            </a:r>
          </a:p>
          <a:p>
            <a:pPr lvl="1"/>
            <a:r>
              <a:rPr lang="en-US" sz="2400" dirty="0" smtClean="0">
                <a:solidFill>
                  <a:schemeClr val="tx1"/>
                </a:solidFill>
                <a:latin typeface="Tahoma" pitchFamily="34" charset="0"/>
                <a:ea typeface="Tahoma" pitchFamily="34" charset="0"/>
                <a:cs typeface="Tahoma" pitchFamily="34" charset="0"/>
              </a:rPr>
              <a:t>Identity theft</a:t>
            </a:r>
          </a:p>
          <a:p>
            <a:pPr lvl="1"/>
            <a:r>
              <a:rPr lang="en-US" sz="2400" dirty="0" smtClean="0">
                <a:solidFill>
                  <a:schemeClr val="tx1"/>
                </a:solidFill>
                <a:latin typeface="Tahoma" pitchFamily="34" charset="0"/>
                <a:ea typeface="Tahoma" pitchFamily="34" charset="0"/>
                <a:cs typeface="Tahoma" pitchFamily="34" charset="0"/>
              </a:rPr>
              <a:t>Threats to you and your family</a:t>
            </a:r>
          </a:p>
          <a:p>
            <a:pPr lvl="1"/>
            <a:r>
              <a:rPr lang="en-US" sz="2400" dirty="0" smtClean="0">
                <a:solidFill>
                  <a:schemeClr val="tx1"/>
                </a:solidFill>
                <a:latin typeface="Tahoma" pitchFamily="34" charset="0"/>
                <a:ea typeface="Tahoma" pitchFamily="34" charset="0"/>
                <a:cs typeface="Tahoma" pitchFamily="34" charset="0"/>
              </a:rPr>
              <a:t>Unscrupulous vendors</a:t>
            </a:r>
            <a:endParaRPr lang="en-US" sz="2400" dirty="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66</a:t>
            </a:fld>
            <a:endParaRPr kumimoji="0" lang="en-US"/>
          </a:p>
        </p:txBody>
      </p:sp>
    </p:spTree>
    <p:extLst>
      <p:ext uri="{BB962C8B-B14F-4D97-AF65-F5344CB8AC3E}">
        <p14:creationId xmlns:p14="http://schemas.microsoft.com/office/powerpoint/2010/main" val="126784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0"/>
            <a:ext cx="9144000" cy="1143000"/>
          </a:xfrm>
        </p:spPr>
        <p:txBody>
          <a:bodyPr lIns="92075" tIns="46038" rIns="92075" bIns="46038" anchor="b"/>
          <a:lstStyle/>
          <a:p>
            <a:pPr eaLnBrk="1" hangingPunct="1"/>
            <a:r>
              <a:rPr lang="en-US" dirty="0" smtClean="0"/>
              <a:t>Safe Surfing</a:t>
            </a:r>
          </a:p>
        </p:txBody>
      </p:sp>
      <p:sp>
        <p:nvSpPr>
          <p:cNvPr id="178179" name="Content Placeholder 9"/>
          <p:cNvSpPr>
            <a:spLocks noGrp="1"/>
          </p:cNvSpPr>
          <p:nvPr>
            <p:ph idx="1"/>
          </p:nvPr>
        </p:nvSpPr>
        <p:spPr>
          <a:xfrm>
            <a:off x="609600" y="1295400"/>
            <a:ext cx="8458200" cy="5029200"/>
          </a:xfrm>
        </p:spPr>
        <p:txBody>
          <a:bodyPr>
            <a:noAutofit/>
          </a:bodyPr>
          <a:lstStyle/>
          <a:p>
            <a:r>
              <a:rPr lang="en-US" sz="3600" b="1" dirty="0" smtClean="0">
                <a:solidFill>
                  <a:schemeClr val="tx1"/>
                </a:solidFill>
                <a:latin typeface="Tahoma" pitchFamily="34" charset="0"/>
                <a:ea typeface="Tahoma" pitchFamily="34" charset="0"/>
                <a:cs typeface="Tahoma" pitchFamily="34" charset="0"/>
              </a:rPr>
              <a:t>Protecting your identity</a:t>
            </a:r>
          </a:p>
          <a:p>
            <a:pPr lvl="1"/>
            <a:r>
              <a:rPr lang="en-US" sz="2200" dirty="0" smtClean="0">
                <a:solidFill>
                  <a:schemeClr val="tx1"/>
                </a:solidFill>
                <a:latin typeface="Tahoma" pitchFamily="34" charset="0"/>
                <a:ea typeface="Tahoma" pitchFamily="34" charset="0"/>
                <a:cs typeface="Tahoma" pitchFamily="34" charset="0"/>
              </a:rPr>
              <a:t>Avoid shoulder-surfers, people who stand close enough to see PIN numbers</a:t>
            </a:r>
          </a:p>
          <a:p>
            <a:pPr lvl="1"/>
            <a:r>
              <a:rPr lang="en-US" sz="2200" dirty="0" smtClean="0">
                <a:solidFill>
                  <a:schemeClr val="tx1"/>
                </a:solidFill>
                <a:latin typeface="Tahoma" pitchFamily="34" charset="0"/>
                <a:ea typeface="Tahoma" pitchFamily="34" charset="0"/>
                <a:cs typeface="Tahoma" pitchFamily="34" charset="0"/>
              </a:rPr>
              <a:t>Look for secure Web site features before entering information.</a:t>
            </a:r>
          </a:p>
          <a:p>
            <a:pPr lvl="2"/>
            <a:r>
              <a:rPr lang="en-US" sz="2200" dirty="0" smtClean="0">
                <a:solidFill>
                  <a:schemeClr val="tx1"/>
                </a:solidFill>
                <a:latin typeface="Tahoma" pitchFamily="34" charset="0"/>
                <a:ea typeface="Tahoma" pitchFamily="34" charset="0"/>
                <a:cs typeface="Tahoma" pitchFamily="34" charset="0"/>
              </a:rPr>
              <a:t>https:// in the address instead of http://</a:t>
            </a:r>
          </a:p>
          <a:p>
            <a:pPr lvl="2"/>
            <a:r>
              <a:rPr lang="en-US" sz="2200" dirty="0" smtClean="0">
                <a:solidFill>
                  <a:schemeClr val="tx1"/>
                </a:solidFill>
                <a:latin typeface="Tahoma" pitchFamily="34" charset="0"/>
                <a:ea typeface="Tahoma" pitchFamily="34" charset="0"/>
                <a:cs typeface="Tahoma" pitchFamily="34" charset="0"/>
              </a:rPr>
              <a:t>Site seal provided by a security vendor such as VeriSign</a:t>
            </a:r>
          </a:p>
          <a:p>
            <a:pPr lvl="2"/>
            <a:r>
              <a:rPr lang="en-US" sz="2200" dirty="0" smtClean="0">
                <a:solidFill>
                  <a:schemeClr val="tx1"/>
                </a:solidFill>
                <a:latin typeface="Tahoma" pitchFamily="34" charset="0"/>
                <a:ea typeface="Tahoma" pitchFamily="34" charset="0"/>
                <a:cs typeface="Tahoma" pitchFamily="34" charset="0"/>
              </a:rPr>
              <a:t>Logo from other site-security entities, such as Verified by Visa</a:t>
            </a:r>
          </a:p>
          <a:p>
            <a:pPr lvl="2"/>
            <a:r>
              <a:rPr lang="en-US" sz="2200" dirty="0" smtClean="0">
                <a:solidFill>
                  <a:schemeClr val="tx1"/>
                </a:solidFill>
                <a:latin typeface="Tahoma" pitchFamily="34" charset="0"/>
                <a:ea typeface="Tahoma" pitchFamily="34" charset="0"/>
                <a:cs typeface="Tahoma" pitchFamily="34" charset="0"/>
              </a:rPr>
              <a:t>Message box that identifies you are entering or leaving a secure site</a:t>
            </a:r>
          </a:p>
          <a:p>
            <a:pPr lvl="1"/>
            <a:endParaRPr lang="en-US" sz="1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67</a:t>
            </a:fld>
            <a:endParaRPr kumimoji="0" lang="en-US"/>
          </a:p>
        </p:txBody>
      </p:sp>
    </p:spTree>
    <p:extLst>
      <p:ext uri="{BB962C8B-B14F-4D97-AF65-F5344CB8AC3E}">
        <p14:creationId xmlns:p14="http://schemas.microsoft.com/office/powerpoint/2010/main" val="126784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101378" name="Rectangle 3"/>
          <p:cNvSpPr>
            <a:spLocks noGrp="1" noChangeArrowheads="1"/>
          </p:cNvSpPr>
          <p:nvPr>
            <p:ph type="body" idx="1"/>
          </p:nvPr>
        </p:nvSpPr>
        <p:spPr>
          <a:xfrm>
            <a:off x="685800" y="1752600"/>
            <a:ext cx="8305800" cy="4459287"/>
          </a:xfrm>
        </p:spPr>
        <p:txBody>
          <a:bodyPr lIns="182562" tIns="46038" rIns="182562" bIns="46038">
            <a:normAutofit/>
          </a:bodyPr>
          <a:lstStyle/>
          <a:p>
            <a:pPr eaLnBrk="1" hangingPunct="1"/>
            <a:r>
              <a:rPr lang="en-US" sz="3200" dirty="0" smtClean="0">
                <a:solidFill>
                  <a:schemeClr val="tx1"/>
                </a:solidFill>
                <a:latin typeface="Tahoma" pitchFamily="34" charset="0"/>
                <a:ea typeface="Tahoma" pitchFamily="34" charset="0"/>
                <a:cs typeface="Tahoma" pitchFamily="34" charset="0"/>
              </a:rPr>
              <a:t>Define the Internet, and explain how it works.</a:t>
            </a:r>
          </a:p>
          <a:p>
            <a:pPr eaLnBrk="1" hangingPunct="1"/>
            <a:r>
              <a:rPr lang="en-US" sz="3200" dirty="0" smtClean="0">
                <a:solidFill>
                  <a:schemeClr val="tx1"/>
                </a:solidFill>
                <a:latin typeface="Tahoma" pitchFamily="34" charset="0"/>
                <a:ea typeface="Tahoma" pitchFamily="34" charset="0"/>
                <a:cs typeface="Tahoma" pitchFamily="34" charset="0"/>
              </a:rPr>
              <a:t>Describe methods for accessing the Internet.</a:t>
            </a:r>
          </a:p>
          <a:p>
            <a:pPr eaLnBrk="1" hangingPunct="1"/>
            <a:r>
              <a:rPr lang="en-US" sz="3200" dirty="0" smtClean="0">
                <a:solidFill>
                  <a:schemeClr val="tx1"/>
                </a:solidFill>
                <a:latin typeface="Tahoma" pitchFamily="34" charset="0"/>
                <a:ea typeface="Tahoma" pitchFamily="34" charset="0"/>
                <a:cs typeface="Tahoma" pitchFamily="34" charset="0"/>
              </a:rPr>
              <a:t>Differentiate between the Internet and the World Wide Web, and describe the elements that enable Web content to be displayed.</a:t>
            </a: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68</a:t>
            </a:fld>
            <a:endParaRPr kumimoji="0" lang="en-US"/>
          </a:p>
        </p:txBody>
      </p:sp>
    </p:spTree>
    <p:extLst>
      <p:ext uri="{BB962C8B-B14F-4D97-AF65-F5344CB8AC3E}">
        <p14:creationId xmlns:p14="http://schemas.microsoft.com/office/powerpoint/2010/main" val="325343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102402" name="Rectangle 3"/>
          <p:cNvSpPr>
            <a:spLocks noGrp="1" noChangeArrowheads="1"/>
          </p:cNvSpPr>
          <p:nvPr>
            <p:ph type="body" idx="1"/>
          </p:nvPr>
        </p:nvSpPr>
        <p:spPr>
          <a:xfrm>
            <a:off x="685800" y="1905000"/>
            <a:ext cx="7772400" cy="4230687"/>
          </a:xfrm>
        </p:spPr>
        <p:txBody>
          <a:bodyPr lIns="182562" tIns="46038" rIns="182562" bIns="46038">
            <a:normAutofit/>
          </a:bodyPr>
          <a:lstStyle/>
          <a:p>
            <a:r>
              <a:rPr lang="en-US" sz="3200" dirty="0">
                <a:solidFill>
                  <a:schemeClr val="tx1"/>
                </a:solidFill>
                <a:latin typeface="Tahoma" pitchFamily="34" charset="0"/>
                <a:ea typeface="Tahoma" pitchFamily="34" charset="0"/>
                <a:cs typeface="Tahoma" pitchFamily="34" charset="0"/>
              </a:rPr>
              <a:t>Describe several methods of finding information on the Web including the use of a URL, surfing, conducting searches, and sharing with other Web users through RSS feeds, blogs, wikis, and podcasts.</a:t>
            </a:r>
          </a:p>
          <a:p>
            <a:pPr eaLnBrk="1" hangingPunct="1"/>
            <a:r>
              <a:rPr lang="en-US" sz="3200" dirty="0" smtClean="0">
                <a:solidFill>
                  <a:schemeClr val="tx1"/>
                </a:solidFill>
                <a:latin typeface="Tahoma" pitchFamily="34" charset="0"/>
                <a:ea typeface="Tahoma" pitchFamily="34" charset="0"/>
                <a:cs typeface="Tahoma" pitchFamily="34" charset="0"/>
              </a:rPr>
              <a:t>Identify features to look for when evaluating a Web site or its content.</a:t>
            </a:r>
          </a:p>
          <a:p>
            <a:pPr eaLnBrk="1" hangingPunct="1"/>
            <a:endParaRPr lang="en-US" sz="2800" dirty="0" smtClean="0">
              <a:solidFill>
                <a:schemeClr val="tx1"/>
              </a:solidFill>
              <a:latin typeface="Tahoma" pitchFamily="34" charset="0"/>
              <a:ea typeface="Tahoma" pitchFamily="34" charset="0"/>
              <a:cs typeface="Tahoma" pitchFamily="34" charset="0"/>
            </a:endParaRPr>
          </a:p>
          <a:p>
            <a:pPr eaLnBrk="1" hangingPunct="1"/>
            <a:endParaRPr lang="en-US" sz="2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69</a:t>
            </a:fld>
            <a:endParaRPr kumimoji="0" lang="en-US"/>
          </a:p>
        </p:txBody>
      </p:sp>
    </p:spTree>
    <p:extLst>
      <p:ext uri="{BB962C8B-B14F-4D97-AF65-F5344CB8AC3E}">
        <p14:creationId xmlns:p14="http://schemas.microsoft.com/office/powerpoint/2010/main" val="279289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11"/>
          <p:cNvSpPr>
            <a:spLocks noGrp="1"/>
          </p:cNvSpPr>
          <p:nvPr>
            <p:ph sz="half" idx="4294967295"/>
          </p:nvPr>
        </p:nvSpPr>
        <p:spPr>
          <a:xfrm>
            <a:off x="609600" y="1828800"/>
            <a:ext cx="7772400" cy="4267200"/>
          </a:xfrm>
          <a:prstGeom prst="rect">
            <a:avLst/>
          </a:prstGeom>
        </p:spPr>
        <p:txBody>
          <a:bodyPr>
            <a:noAutofit/>
          </a:bodyPr>
          <a:lstStyle/>
          <a:p>
            <a:r>
              <a:rPr lang="en-US" sz="2800" dirty="0" smtClean="0">
                <a:solidFill>
                  <a:schemeClr val="tx1"/>
                </a:solidFill>
                <a:latin typeface="Tahoma" pitchFamily="34" charset="0"/>
                <a:ea typeface="Tahoma" pitchFamily="34" charset="0"/>
                <a:cs typeface="Tahoma" pitchFamily="34" charset="0"/>
              </a:rPr>
              <a:t>Volunteers maintain the Internet networks.</a:t>
            </a:r>
          </a:p>
          <a:p>
            <a:r>
              <a:rPr lang="en-US" sz="2800" dirty="0" smtClean="0">
                <a:solidFill>
                  <a:schemeClr val="tx1"/>
                </a:solidFill>
                <a:latin typeface="Tahoma" pitchFamily="34" charset="0"/>
                <a:ea typeface="Tahoma" pitchFamily="34" charset="0"/>
                <a:cs typeface="Tahoma" pitchFamily="34" charset="0"/>
              </a:rPr>
              <a:t>Private and public groups provide the equipment.</a:t>
            </a:r>
          </a:p>
          <a:p>
            <a:r>
              <a:rPr lang="en-US" sz="2800" b="1" dirty="0" smtClean="0">
                <a:solidFill>
                  <a:schemeClr val="tx1"/>
                </a:solidFill>
                <a:latin typeface="Tahoma" pitchFamily="34" charset="0"/>
                <a:ea typeface="Tahoma" pitchFamily="34" charset="0"/>
                <a:cs typeface="Tahoma" pitchFamily="34" charset="0"/>
              </a:rPr>
              <a:t>Network service providers (</a:t>
            </a:r>
            <a:r>
              <a:rPr lang="en-US" sz="2800" b="1" dirty="0" err="1" smtClean="0">
                <a:solidFill>
                  <a:schemeClr val="tx1"/>
                </a:solidFill>
                <a:latin typeface="Tahoma" pitchFamily="34" charset="0"/>
                <a:ea typeface="Tahoma" pitchFamily="34" charset="0"/>
                <a:cs typeface="Tahoma" pitchFamily="34" charset="0"/>
              </a:rPr>
              <a:t>NSPs</a:t>
            </a:r>
            <a:r>
              <a:rPr lang="en-US" sz="28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Maintain the </a:t>
            </a:r>
            <a:r>
              <a:rPr lang="en-US" sz="2400" b="1" dirty="0" smtClean="0">
                <a:solidFill>
                  <a:schemeClr val="tx1"/>
                </a:solidFill>
                <a:latin typeface="Tahoma" pitchFamily="34" charset="0"/>
                <a:ea typeface="Tahoma" pitchFamily="34" charset="0"/>
                <a:cs typeface="Tahoma" pitchFamily="34" charset="0"/>
              </a:rPr>
              <a:t>Internet backbone</a:t>
            </a:r>
            <a:r>
              <a:rPr lang="en-US" sz="2400" dirty="0" smtClean="0">
                <a:solidFill>
                  <a:schemeClr val="tx1"/>
                </a:solidFill>
                <a:latin typeface="Tahoma" pitchFamily="34" charset="0"/>
                <a:ea typeface="Tahoma" pitchFamily="34" charset="0"/>
                <a:cs typeface="Tahoma" pitchFamily="34" charset="0"/>
              </a:rPr>
              <a:t>—the main high-speed routes</a:t>
            </a:r>
            <a:endParaRPr lang="en-US" sz="2400" b="1" dirty="0" smtClean="0">
              <a:solidFill>
                <a:schemeClr val="tx1"/>
              </a:solidFill>
              <a:latin typeface="Tahoma" pitchFamily="34" charset="0"/>
              <a:ea typeface="Tahoma" pitchFamily="34" charset="0"/>
              <a:cs typeface="Tahoma" pitchFamily="34" charset="0"/>
            </a:endParaRPr>
          </a:p>
          <a:p>
            <a:pPr lvl="1"/>
            <a:endParaRPr lang="en-US"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a:defRPr/>
            </a:pPr>
            <a:fld id="{ADECFD27-E205-4F2F-9A8F-1FE9A8E016E3}" type="slidenum">
              <a:rPr lang="en-US" smtClean="0"/>
              <a:pPr>
                <a:defRPr/>
              </a:pPr>
              <a:t>7</a:t>
            </a:fld>
            <a:endParaRPr lang="en-US" dirty="0"/>
          </a:p>
        </p:txBody>
      </p:sp>
      <p:sp>
        <p:nvSpPr>
          <p:cNvPr id="9"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Is the Internet and How Does It Work?</a:t>
            </a:r>
          </a:p>
        </p:txBody>
      </p:sp>
    </p:spTree>
    <p:extLst>
      <p:ext uri="{BB962C8B-B14F-4D97-AF65-F5344CB8AC3E}">
        <p14:creationId xmlns:p14="http://schemas.microsoft.com/office/powerpoint/2010/main" val="2757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Summary</a:t>
            </a:r>
          </a:p>
        </p:txBody>
      </p:sp>
      <p:sp>
        <p:nvSpPr>
          <p:cNvPr id="103426" name="Rectangle 3"/>
          <p:cNvSpPr>
            <a:spLocks noGrp="1" noChangeArrowheads="1"/>
          </p:cNvSpPr>
          <p:nvPr>
            <p:ph type="body" idx="1"/>
          </p:nvPr>
        </p:nvSpPr>
        <p:spPr>
          <a:xfrm>
            <a:off x="685800" y="1905000"/>
            <a:ext cx="8153400" cy="4230687"/>
          </a:xfrm>
        </p:spPr>
        <p:txBody>
          <a:bodyPr lIns="182562" tIns="46038" rIns="182562" bIns="46038">
            <a:normAutofit/>
          </a:bodyPr>
          <a:lstStyle/>
          <a:p>
            <a:pPr eaLnBrk="1" hangingPunct="1"/>
            <a:r>
              <a:rPr lang="en-US" sz="3200" dirty="0" smtClean="0">
                <a:solidFill>
                  <a:schemeClr val="tx1"/>
                </a:solidFill>
                <a:latin typeface="Tahoma" pitchFamily="34" charset="0"/>
                <a:ea typeface="Tahoma" pitchFamily="34" charset="0"/>
                <a:cs typeface="Tahoma" pitchFamily="34" charset="0"/>
              </a:rPr>
              <a:t>List the most popular Internet services, and explain what they do.</a:t>
            </a:r>
          </a:p>
          <a:p>
            <a:pPr eaLnBrk="1" hangingPunct="1"/>
            <a:r>
              <a:rPr lang="en-US" sz="3200" dirty="0" smtClean="0">
                <a:solidFill>
                  <a:schemeClr val="tx1"/>
                </a:solidFill>
                <a:latin typeface="Tahoma" pitchFamily="34" charset="0"/>
                <a:ea typeface="Tahoma" pitchFamily="34" charset="0"/>
                <a:cs typeface="Tahoma" pitchFamily="34" charset="0"/>
              </a:rPr>
              <a:t>Describe the three types of e-commerce.</a:t>
            </a:r>
          </a:p>
          <a:p>
            <a:pPr eaLnBrk="1" hangingPunct="1"/>
            <a:r>
              <a:rPr lang="en-US" sz="3200" dirty="0" smtClean="0">
                <a:solidFill>
                  <a:schemeClr val="tx1"/>
                </a:solidFill>
                <a:latin typeface="Tahoma" pitchFamily="34" charset="0"/>
                <a:ea typeface="Tahoma" pitchFamily="34" charset="0"/>
                <a:cs typeface="Tahoma" pitchFamily="34" charset="0"/>
              </a:rPr>
              <a:t>List the rules of netiquette.</a:t>
            </a:r>
          </a:p>
          <a:p>
            <a:pPr eaLnBrk="1" hangingPunct="1"/>
            <a:r>
              <a:rPr lang="en-US" sz="3200" dirty="0" smtClean="0">
                <a:solidFill>
                  <a:schemeClr val="tx1"/>
                </a:solidFill>
                <a:latin typeface="Tahoma" pitchFamily="34" charset="0"/>
                <a:ea typeface="Tahoma" pitchFamily="34" charset="0"/>
                <a:cs typeface="Tahoma" pitchFamily="34" charset="0"/>
              </a:rPr>
              <a:t>List safe surfing procedures, and identify hazards of the Web. </a:t>
            </a:r>
          </a:p>
        </p:txBody>
      </p:sp>
      <p:sp>
        <p:nvSpPr>
          <p:cNvPr id="2" name="Footer Placeholder 1"/>
          <p:cNvSpPr>
            <a:spLocks noGrp="1"/>
          </p:cNvSpPr>
          <p:nvPr>
            <p:ph type="ftr" sz="quarter" idx="11"/>
          </p:nvPr>
        </p:nvSpPr>
        <p:spPr/>
        <p:txBody>
          <a:bodyPr/>
          <a:lstStyle/>
          <a:p>
            <a:pPr>
              <a:defRPr/>
            </a:pPr>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70</a:t>
            </a:fld>
            <a:endParaRPr kumimoji="0" lang="en-US"/>
          </a:p>
        </p:txBody>
      </p:sp>
    </p:spTree>
    <p:extLst>
      <p:ext uri="{BB962C8B-B14F-4D97-AF65-F5344CB8AC3E}">
        <p14:creationId xmlns:p14="http://schemas.microsoft.com/office/powerpoint/2010/main" val="406662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0" y="923131"/>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2012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2" name="Footer Placeholder 1"/>
          <p:cNvSpPr>
            <a:spLocks noGrp="1"/>
          </p:cNvSpPr>
          <p:nvPr>
            <p:ph type="ftr" sz="quarter" idx="11"/>
          </p:nvPr>
        </p:nvSpPr>
        <p:spPr>
          <a:xfrm>
            <a:off x="659165" y="6356350"/>
            <a:ext cx="6503635" cy="365125"/>
          </a:xfrm>
        </p:spPr>
        <p:txBody>
          <a:bodyPr/>
          <a:lstStyle/>
          <a:p>
            <a:r>
              <a:rPr lang="en-US" dirty="0"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71</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Internet and How Does It Work?</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9200" y="1524000"/>
            <a:ext cx="6781800" cy="4730262"/>
          </a:xfrm>
        </p:spPr>
      </p:pic>
      <p:sp>
        <p:nvSpPr>
          <p:cNvPr id="4" name="Footer Placeholder 3"/>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fld id="{ADECFD27-E205-4F2F-9A8F-1FE9A8E016E3}"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9144000" cy="1600200"/>
          </a:xfrm>
        </p:spPr>
        <p:txBody>
          <a:bodyPr lIns="92075" tIns="46038" rIns="92075" bIns="46038" anchor="b"/>
          <a:lstStyle/>
          <a:p>
            <a:pPr eaLnBrk="1" hangingPunct="1"/>
            <a:r>
              <a:rPr lang="en-US" dirty="0" smtClean="0"/>
              <a:t>What </a:t>
            </a:r>
            <a:r>
              <a:rPr lang="en-US" dirty="0"/>
              <a:t>I</a:t>
            </a:r>
            <a:r>
              <a:rPr lang="en-US" dirty="0" smtClean="0"/>
              <a:t>s the Internet and How Does It Work?</a:t>
            </a:r>
          </a:p>
        </p:txBody>
      </p:sp>
      <p:sp>
        <p:nvSpPr>
          <p:cNvPr id="106498" name="Rectangle 3"/>
          <p:cNvSpPr>
            <a:spLocks noGrp="1" noChangeArrowheads="1"/>
          </p:cNvSpPr>
          <p:nvPr>
            <p:ph idx="1"/>
          </p:nvPr>
        </p:nvSpPr>
        <p:spPr>
          <a:xfrm>
            <a:off x="685800" y="1905000"/>
            <a:ext cx="7772400" cy="4114800"/>
          </a:xfrm>
        </p:spPr>
        <p:txBody>
          <a:bodyPr lIns="182562" tIns="46038" rIns="182562" bIns="46038">
            <a:normAutofit/>
          </a:bodyPr>
          <a:lstStyle/>
          <a:p>
            <a:r>
              <a:rPr lang="en-US" sz="3600" b="1" dirty="0" smtClean="0">
                <a:solidFill>
                  <a:schemeClr val="tx1"/>
                </a:solidFill>
                <a:latin typeface="Tahoma" pitchFamily="34" charset="0"/>
                <a:ea typeface="Tahoma" pitchFamily="34" charset="0"/>
                <a:cs typeface="Tahoma" pitchFamily="34" charset="0"/>
              </a:rPr>
              <a:t>Network </a:t>
            </a:r>
            <a:r>
              <a:rPr lang="en-US" sz="3600" b="1" dirty="0">
                <a:solidFill>
                  <a:schemeClr val="tx1"/>
                </a:solidFill>
                <a:latin typeface="Tahoma" pitchFamily="34" charset="0"/>
                <a:ea typeface="Tahoma" pitchFamily="34" charset="0"/>
                <a:cs typeface="Tahoma" pitchFamily="34" charset="0"/>
              </a:rPr>
              <a:t>access points (</a:t>
            </a:r>
            <a:r>
              <a:rPr lang="en-US" sz="3600" b="1" dirty="0" err="1">
                <a:solidFill>
                  <a:schemeClr val="tx1"/>
                </a:solidFill>
                <a:latin typeface="Tahoma" pitchFamily="34" charset="0"/>
                <a:ea typeface="Tahoma" pitchFamily="34" charset="0"/>
                <a:cs typeface="Tahoma" pitchFamily="34" charset="0"/>
              </a:rPr>
              <a:t>NAPs</a:t>
            </a:r>
            <a:r>
              <a:rPr lang="en-US" sz="3600" b="1" dirty="0" smtClean="0">
                <a:solidFill>
                  <a:schemeClr val="tx1"/>
                </a:solidFill>
                <a:latin typeface="Tahoma" pitchFamily="34" charset="0"/>
                <a:ea typeface="Tahoma" pitchFamily="34" charset="0"/>
                <a:cs typeface="Tahoma" pitchFamily="34" charset="0"/>
              </a:rPr>
              <a:t>)</a:t>
            </a:r>
          </a:p>
          <a:p>
            <a:pPr lvl="1"/>
            <a:r>
              <a:rPr lang="en-US" sz="2400" dirty="0" smtClean="0">
                <a:solidFill>
                  <a:schemeClr val="tx1"/>
                </a:solidFill>
                <a:latin typeface="Tahoma" pitchFamily="34" charset="0"/>
                <a:ea typeface="Tahoma" pitchFamily="34" charset="0"/>
                <a:cs typeface="Tahoma" pitchFamily="34" charset="0"/>
              </a:rPr>
              <a:t>How </a:t>
            </a:r>
            <a:r>
              <a:rPr lang="en-US" sz="2400" dirty="0" err="1" smtClean="0">
                <a:solidFill>
                  <a:schemeClr val="tx1"/>
                </a:solidFill>
                <a:latin typeface="Tahoma" pitchFamily="34" charset="0"/>
                <a:ea typeface="Tahoma" pitchFamily="34" charset="0"/>
                <a:cs typeface="Tahoma" pitchFamily="34" charset="0"/>
              </a:rPr>
              <a:t>NSPs</a:t>
            </a:r>
            <a:r>
              <a:rPr lang="en-US" sz="2400" dirty="0" smtClean="0">
                <a:solidFill>
                  <a:schemeClr val="tx1"/>
                </a:solidFill>
                <a:latin typeface="Tahoma" pitchFamily="34" charset="0"/>
                <a:ea typeface="Tahoma" pitchFamily="34" charset="0"/>
                <a:cs typeface="Tahoma" pitchFamily="34" charset="0"/>
              </a:rPr>
              <a:t> are linked</a:t>
            </a:r>
            <a:endParaRPr lang="en-US" sz="2400" b="1" dirty="0" smtClean="0">
              <a:solidFill>
                <a:schemeClr val="tx1"/>
              </a:solidFill>
              <a:latin typeface="Tahoma" pitchFamily="34" charset="0"/>
              <a:ea typeface="Tahoma" pitchFamily="34" charset="0"/>
              <a:cs typeface="Tahoma" pitchFamily="34" charset="0"/>
            </a:endParaRPr>
          </a:p>
          <a:p>
            <a:pPr lvl="1"/>
            <a:r>
              <a:rPr lang="en-US" sz="2400" dirty="0" err="1" smtClean="0">
                <a:solidFill>
                  <a:schemeClr val="tx1"/>
                </a:solidFill>
                <a:latin typeface="Tahoma" pitchFamily="34" charset="0"/>
                <a:ea typeface="Tahoma" pitchFamily="34" charset="0"/>
                <a:cs typeface="Tahoma" pitchFamily="34" charset="0"/>
              </a:rPr>
              <a:t>NAPs</a:t>
            </a:r>
            <a:r>
              <a:rPr lang="en-US" sz="2400" dirty="0" smtClean="0">
                <a:solidFill>
                  <a:schemeClr val="tx1"/>
                </a:solidFill>
                <a:latin typeface="Tahoma" pitchFamily="34" charset="0"/>
                <a:ea typeface="Tahoma" pitchFamily="34" charset="0"/>
                <a:cs typeface="Tahoma" pitchFamily="34" charset="0"/>
              </a:rPr>
              <a:t> allow data to start on one network then cross over to another network</a:t>
            </a:r>
          </a:p>
          <a:p>
            <a:r>
              <a:rPr lang="en-US" sz="3600" b="1" dirty="0" smtClean="0">
                <a:solidFill>
                  <a:schemeClr val="tx1"/>
                </a:solidFill>
                <a:latin typeface="Tahoma" pitchFamily="34" charset="0"/>
                <a:ea typeface="Tahoma" pitchFamily="34" charset="0"/>
                <a:cs typeface="Tahoma" pitchFamily="34" charset="0"/>
              </a:rPr>
              <a:t>Routers</a:t>
            </a:r>
          </a:p>
          <a:p>
            <a:pPr lvl="1"/>
            <a:r>
              <a:rPr lang="en-US" sz="2400" dirty="0">
                <a:solidFill>
                  <a:schemeClr val="tx1"/>
                </a:solidFill>
                <a:latin typeface="Tahoma" pitchFamily="34" charset="0"/>
                <a:ea typeface="Tahoma" pitchFamily="34" charset="0"/>
                <a:cs typeface="Tahoma" pitchFamily="34" charset="0"/>
              </a:rPr>
              <a:t>S</a:t>
            </a:r>
            <a:r>
              <a:rPr lang="en-US" sz="2400" dirty="0" smtClean="0">
                <a:solidFill>
                  <a:schemeClr val="tx1"/>
                </a:solidFill>
                <a:latin typeface="Tahoma" pitchFamily="34" charset="0"/>
                <a:ea typeface="Tahoma" pitchFamily="34" charset="0"/>
                <a:cs typeface="Tahoma" pitchFamily="34" charset="0"/>
              </a:rPr>
              <a:t>pecialized devices that connect networks, locate the best path of transmission, and ensure that data reaches its destination</a:t>
            </a:r>
          </a:p>
          <a:p>
            <a:pPr lvl="1"/>
            <a:endParaRPr lang="en-US" sz="1800" dirty="0" smtClean="0">
              <a:solidFill>
                <a:schemeClr val="tx1"/>
              </a:solidFill>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pPr>
              <a:defRPr/>
            </a:pPr>
            <a:r>
              <a:rPr lang="en-US" smtClean="0"/>
              <a:t>Copyright © 2012 Pearson Education, Inc. Publishing as Prentice Hall</a:t>
            </a:r>
            <a:endParaRPr lang="en-US"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93258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3A4182B5530489CC2976CC62E1276" ma:contentTypeVersion="" ma:contentTypeDescription="Create a new document." ma:contentTypeScope="" ma:versionID="866f50106f7554e010a59502dc762bb6">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75E4E2-DE48-4EE5-8809-199A95CC360B}"/>
</file>

<file path=customXml/itemProps2.xml><?xml version="1.0" encoding="utf-8"?>
<ds:datastoreItem xmlns:ds="http://schemas.openxmlformats.org/officeDocument/2006/customXml" ds:itemID="{E30F4601-E429-4A38-91A3-2273E38BB0CA}"/>
</file>

<file path=customXml/itemProps3.xml><?xml version="1.0" encoding="utf-8"?>
<ds:datastoreItem xmlns:ds="http://schemas.openxmlformats.org/officeDocument/2006/customXml" ds:itemID="{5F2E55F8-E91B-4A20-B417-228F76399908}"/>
</file>

<file path=docProps/app.xml><?xml version="1.0" encoding="utf-8"?>
<Properties xmlns="http://schemas.openxmlformats.org/officeDocument/2006/extended-properties" xmlns:vt="http://schemas.openxmlformats.org/officeDocument/2006/docPropsVTypes">
  <Template>Staff training presentation</Template>
  <TotalTime>6191</TotalTime>
  <Words>3869</Words>
  <Application>Microsoft Office PowerPoint</Application>
  <PresentationFormat>On-screen Show (4:3)</PresentationFormat>
  <Paragraphs>825</Paragraphs>
  <Slides>71</Slides>
  <Notes>71</Notes>
  <HiddenSlides>0</HiddenSlides>
  <MMClips>0</MMClips>
  <ScaleCrop>false</ScaleCrop>
  <HeadingPairs>
    <vt:vector size="4" baseType="variant">
      <vt:variant>
        <vt:lpstr>Theme</vt:lpstr>
      </vt:variant>
      <vt:variant>
        <vt:i4>8</vt:i4>
      </vt:variant>
      <vt:variant>
        <vt:lpstr>Slide Titles</vt:lpstr>
      </vt:variant>
      <vt:variant>
        <vt:i4>71</vt:i4>
      </vt:variant>
    </vt:vector>
  </HeadingPairs>
  <TitlesOfParts>
    <vt:vector size="79" baseType="lpstr">
      <vt:lpstr>6_Custom Design</vt:lpstr>
      <vt:lpstr>5_Custom Design</vt:lpstr>
      <vt:lpstr>4_Custom Design</vt:lpstr>
      <vt:lpstr>3_Custom Design</vt:lpstr>
      <vt:lpstr>2_Custom Design</vt:lpstr>
      <vt:lpstr>1_Custom Design</vt:lpstr>
      <vt:lpstr>Custom Design</vt:lpstr>
      <vt:lpstr>Executive</vt:lpstr>
      <vt:lpstr>Computers Are Your Future Twelfth Edition</vt:lpstr>
      <vt:lpstr>Objectives </vt:lpstr>
      <vt:lpstr>Objectives </vt:lpstr>
      <vt:lpstr>Objectives </vt:lpstr>
      <vt:lpstr>What Is the Internet and How Does It Work?</vt:lpstr>
      <vt:lpstr>What Is the Internet and How Does It Work?</vt:lpstr>
      <vt:lpstr>What Is the Internet and How Does It Work?</vt:lpstr>
      <vt:lpstr>What Is the Internet and How Does It Work?</vt:lpstr>
      <vt:lpstr>What Is the Internet and How Does It Work?</vt:lpstr>
      <vt:lpstr>What Is the Internet and How Does It Work?</vt:lpstr>
      <vt:lpstr>What Is the Internet and How Does It Work?</vt:lpstr>
      <vt:lpstr>What is the Internet and How Does It Work?</vt:lpstr>
      <vt:lpstr>Accessing the Internet:  Going Online</vt:lpstr>
      <vt:lpstr>Accessing the Internet:  Going Online</vt:lpstr>
      <vt:lpstr>Accessing the Internet:  Going Online</vt:lpstr>
      <vt:lpstr>Accessing the Internet:  Going Online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The Internet and the Web: What’s the Difference?</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Finding Information  on the Web</vt:lpstr>
      <vt:lpstr>Using Information  from the Web</vt:lpstr>
      <vt:lpstr>Using Information  from the Web</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Exploring Internet Services</vt:lpstr>
      <vt:lpstr>E-Commerce</vt:lpstr>
      <vt:lpstr>E-Commerce</vt:lpstr>
      <vt:lpstr>E-Commerce</vt:lpstr>
      <vt:lpstr>E-Commerce</vt:lpstr>
      <vt:lpstr>E-Commerce</vt:lpstr>
      <vt:lpstr>E-Commerce</vt:lpstr>
      <vt:lpstr>E-Commerce</vt:lpstr>
      <vt:lpstr>Rules of Netiquette</vt:lpstr>
      <vt:lpstr>Safe Surfing</vt:lpstr>
      <vt:lpstr>Safe Surfing</vt:lpstr>
      <vt:lpstr>Safe Surfing</vt:lpstr>
      <vt:lpstr>Summary</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Twelfth Edition</dc:title>
  <dc:creator>Computers Are Your Future</dc:creator>
  <cp:lastModifiedBy>halide</cp:lastModifiedBy>
  <cp:revision>5</cp:revision>
  <dcterms:created xsi:type="dcterms:W3CDTF">2008-05-17T17:07:47Z</dcterms:created>
  <dcterms:modified xsi:type="dcterms:W3CDTF">2017-03-31T12:26:19Z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y fmtid="{D5CDD505-2E9C-101B-9397-08002B2CF9AE}" pid="3" name="ContentTypeId">
    <vt:lpwstr>0x0101004063A4182B5530489CC2976CC62E1276</vt:lpwstr>
  </property>
</Properties>
</file>