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57.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presentation.xml" ContentType="application/vnd.openxmlformats-officedocument.presentationml.presentation.main+xml"/>
  <Override PartName="/ppt/slides/slide5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54.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8.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4.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9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notesSlides/notesSlide24.xml" ContentType="application/vnd.openxmlformats-officedocument.presentationml.notesSlide+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Masters/slideMaster1.xml" ContentType="application/vnd.openxmlformats-officedocument.presentationml.slideMaster+xml"/>
  <Override PartName="/ppt/slideLayouts/slideLayout42.xml" ContentType="application/vnd.openxmlformats-officedocument.presentationml.slideLayout+xml"/>
  <Override PartName="/ppt/notesSlides/notesSlide25.xml" ContentType="application/vnd.openxmlformats-officedocument.presentationml.notes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43.xml" ContentType="application/vnd.openxmlformats-officedocument.presentationml.slideLayout+xml"/>
  <Override PartName="/ppt/notesSlides/notesSlide38.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handoutMasters/handoutMaster1.xml" ContentType="application/vnd.openxmlformats-officedocument.presentationml.handoutMaster+xml"/>
  <Override PartName="/ppt/theme/theme6.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7.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5" r:id="rId1"/>
    <p:sldMasterId id="2147483733" r:id="rId2"/>
    <p:sldMasterId id="2147483721" r:id="rId3"/>
    <p:sldMasterId id="2147483709" r:id="rId4"/>
    <p:sldMasterId id="2147483697" r:id="rId5"/>
    <p:sldMasterId id="2147483685" r:id="rId6"/>
    <p:sldMasterId id="2147483673" r:id="rId7"/>
    <p:sldMasterId id="2147483858" r:id="rId8"/>
  </p:sldMasterIdLst>
  <p:notesMasterIdLst>
    <p:notesMasterId r:id="rId68"/>
  </p:notesMasterIdLst>
  <p:handoutMasterIdLst>
    <p:handoutMasterId r:id="rId69"/>
  </p:handoutMasterIdLst>
  <p:sldIdLst>
    <p:sldId id="271" r:id="rId9"/>
    <p:sldId id="267" r:id="rId10"/>
    <p:sldId id="259" r:id="rId11"/>
    <p:sldId id="274" r:id="rId12"/>
    <p:sldId id="273" r:id="rId13"/>
    <p:sldId id="309" r:id="rId14"/>
    <p:sldId id="310" r:id="rId15"/>
    <p:sldId id="311" r:id="rId16"/>
    <p:sldId id="313" r:id="rId17"/>
    <p:sldId id="314"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257" r:id="rId31"/>
    <p:sldId id="304" r:id="rId32"/>
    <p:sldId id="315" r:id="rId33"/>
    <p:sldId id="269" r:id="rId34"/>
    <p:sldId id="276" r:id="rId35"/>
    <p:sldId id="316" r:id="rId36"/>
    <p:sldId id="278" r:id="rId37"/>
    <p:sldId id="280" r:id="rId38"/>
    <p:sldId id="279" r:id="rId39"/>
    <p:sldId id="281" r:id="rId40"/>
    <p:sldId id="319" r:id="rId41"/>
    <p:sldId id="284" r:id="rId42"/>
    <p:sldId id="282" r:id="rId43"/>
    <p:sldId id="285" r:id="rId44"/>
    <p:sldId id="286" r:id="rId45"/>
    <p:sldId id="288" r:id="rId46"/>
    <p:sldId id="320" r:id="rId47"/>
    <p:sldId id="289" r:id="rId48"/>
    <p:sldId id="290" r:id="rId49"/>
    <p:sldId id="308" r:id="rId50"/>
    <p:sldId id="321" r:id="rId51"/>
    <p:sldId id="291" r:id="rId52"/>
    <p:sldId id="323" r:id="rId53"/>
    <p:sldId id="306" r:id="rId54"/>
    <p:sldId id="305" r:id="rId55"/>
    <p:sldId id="325" r:id="rId56"/>
    <p:sldId id="326" r:id="rId57"/>
    <p:sldId id="324" r:id="rId58"/>
    <p:sldId id="296" r:id="rId59"/>
    <p:sldId id="295" r:id="rId60"/>
    <p:sldId id="297" r:id="rId61"/>
    <p:sldId id="298" r:id="rId62"/>
    <p:sldId id="299" r:id="rId63"/>
    <p:sldId id="263" r:id="rId64"/>
    <p:sldId id="300" r:id="rId65"/>
    <p:sldId id="301" r:id="rId66"/>
    <p:sldId id="272" r:id="rId67"/>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cLaughlin" initials="JM" lastIdx="5" clrIdx="0"/>
  <p:cmAuthor id="1" name="Andi" initials="A" lastIdx="1" clrIdx="1"/>
  <p:cmAuthor id="2" name="Linda" initials="L" lastIdx="2" clrIdx="2"/>
  <p:cmAuthor id="3" name=" Donna Madsen" initials="DM" lastIdx="18" clrIdx="3"/>
  <p:cmAuthor id="4" name="Tiffany Bottolfson" initials="tmb" lastIdx="14" clrIdx="4"/>
  <p:cmAuthor id="5" name="Barbara" initials="BHE" lastIdx="2" clrIdx="5"/>
  <p:cmAuthor id="6" name="Judy Ann Levine" initials="jal"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97" autoAdjust="0"/>
    <p:restoredTop sz="94955" autoAdjust="0"/>
  </p:normalViewPr>
  <p:slideViewPr>
    <p:cSldViewPr>
      <p:cViewPr>
        <p:scale>
          <a:sx n="70" d="100"/>
          <a:sy n="70" d="100"/>
        </p:scale>
        <p:origin x="-1548" y="-96"/>
      </p:cViewPr>
      <p:guideLst>
        <p:guide orient="horz" pos="2160"/>
        <p:guide pos="2880"/>
      </p:guideLst>
    </p:cSldViewPr>
  </p:slideViewPr>
  <p:outlineViewPr>
    <p:cViewPr>
      <p:scale>
        <a:sx n="33" d="100"/>
        <a:sy n="33" d="100"/>
      </p:scale>
      <p:origin x="36" y="2206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234"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notesMaster" Target="notesMasters/notesMaster1.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handoutMaster" Target="handoutMasters/handoutMaster1.xml"/><Relationship Id="rId77" Type="http://schemas.openxmlformats.org/officeDocument/2006/relationships/customXml" Target="../customXml/item3.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commentAuthors" Target="commentAuthors.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customXml" Target="../customXml/item2.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5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algn="r" defTabSz="930275" eaLnBrk="0" hangingPunct="0">
              <a:defRPr kumimoji="1" sz="1200">
                <a:latin typeface="Tahoma" pitchFamily="34" charset="0"/>
                <a:cs typeface="+mn-cs"/>
              </a:defRPr>
            </a:lvl1pPr>
          </a:lstStyle>
          <a:p>
            <a:pPr>
              <a:defRPr/>
            </a:pPr>
            <a:endParaRPr lang="en-US" dirty="0"/>
          </a:p>
        </p:txBody>
      </p:sp>
      <p:sp>
        <p:nvSpPr>
          <p:cNvPr id="1946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6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algn="r" defTabSz="930275" eaLnBrk="0" hangingPunct="0">
              <a:defRPr kumimoji="1" sz="1200">
                <a:latin typeface="Tahoma" pitchFamily="34" charset="0"/>
                <a:cs typeface="+mn-cs"/>
              </a:defRPr>
            </a:lvl1pPr>
          </a:lstStyle>
          <a:p>
            <a:pPr>
              <a:defRPr/>
            </a:pPr>
            <a:fld id="{3B456121-521D-4DBF-A17A-DFBA40B87544}" type="slidenum">
              <a:rPr lang="en-US"/>
              <a:pPr>
                <a:defRPr/>
              </a:pPr>
              <a:t>‹#›</a:t>
            </a:fld>
            <a:endParaRPr lang="en-US" dirty="0"/>
          </a:p>
        </p:txBody>
      </p:sp>
    </p:spTree>
    <p:extLst>
      <p:ext uri="{BB962C8B-B14F-4D97-AF65-F5344CB8AC3E}">
        <p14:creationId xmlns:p14="http://schemas.microsoft.com/office/powerpoint/2010/main" val="1105610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1"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07/16/96</a:t>
            </a:r>
            <a:endParaRPr lang="en-US" sz="1200" dirty="0"/>
          </a:p>
        </p:txBody>
      </p:sp>
      <p:sp>
        <p:nvSpPr>
          <p:cNvPr id="96260" name="Rectangle 4"/>
          <p:cNvSpPr>
            <a:spLocks noGrp="1" noRot="1" noChangeAspect="1" noChangeArrowheads="1"/>
          </p:cNvSpPr>
          <p:nvPr>
            <p:ph type="sldImg" idx="2"/>
          </p:nvPr>
        </p:nvSpPr>
        <p:spPr bwMode="auto">
          <a:xfrm>
            <a:off x="1177925" y="696913"/>
            <a:ext cx="4641850" cy="34813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a:effectLst/>
        </p:spPr>
        <p:txBody>
          <a:bodyPr vert="horz" wrap="square" lIns="93675" tIns="46838" rIns="93675" bIns="468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5"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a:t>
            </a:r>
            <a:endParaRPr lang="en-US" sz="1200" dirty="0"/>
          </a:p>
        </p:txBody>
      </p:sp>
    </p:spTree>
    <p:extLst>
      <p:ext uri="{BB962C8B-B14F-4D97-AF65-F5344CB8AC3E}">
        <p14:creationId xmlns:p14="http://schemas.microsoft.com/office/powerpoint/2010/main" val="420392190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extLst>
      <p:ext uri="{BB962C8B-B14F-4D97-AF65-F5344CB8AC3E}">
        <p14:creationId xmlns:p14="http://schemas.microsoft.com/office/powerpoint/2010/main" val="144222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p:spPr>
        <p:txBody>
          <a:bodyPr/>
          <a:lstStyle/>
          <a:p>
            <a:endParaRPr lang="en-US" dirty="0" smtClean="0"/>
          </a:p>
        </p:txBody>
      </p:sp>
      <p:sp>
        <p:nvSpPr>
          <p:cNvPr id="56324" name="Header Placeholder 3"/>
          <p:cNvSpPr>
            <a:spLocks noGrp="1"/>
          </p:cNvSpPr>
          <p:nvPr>
            <p:ph type="hdr" sz="quarter"/>
          </p:nvPr>
        </p:nvSpPr>
        <p:spPr/>
        <p:txBody>
          <a:bodyPr/>
          <a:lstStyle/>
          <a:p>
            <a:pPr>
              <a:defRPr/>
            </a:pPr>
            <a:r>
              <a:rPr lang="en-US" dirty="0" smtClean="0"/>
              <a:t>*</a:t>
            </a:r>
            <a:endParaRPr lang="en-US" sz="1200" dirty="0" smtClean="0"/>
          </a:p>
        </p:txBody>
      </p:sp>
      <p:sp>
        <p:nvSpPr>
          <p:cNvPr id="56325" name="Date Placeholder 4"/>
          <p:cNvSpPr>
            <a:spLocks noGrp="1"/>
          </p:cNvSpPr>
          <p:nvPr>
            <p:ph type="dt" sz="quarter" idx="1"/>
          </p:nvPr>
        </p:nvSpPr>
        <p:spPr/>
        <p:txBody>
          <a:bodyPr/>
          <a:lstStyle/>
          <a:p>
            <a:pPr>
              <a:defRPr/>
            </a:pPr>
            <a:r>
              <a:rPr lang="en-US" dirty="0" smtClean="0"/>
              <a:t>07/16/96</a:t>
            </a:r>
            <a:endParaRPr lang="en-US" sz="1200" dirty="0" smtClean="0"/>
          </a:p>
        </p:txBody>
      </p:sp>
      <p:sp>
        <p:nvSpPr>
          <p:cNvPr id="56326" name="Footer Placeholder 5"/>
          <p:cNvSpPr>
            <a:spLocks noGrp="1"/>
          </p:cNvSpPr>
          <p:nvPr>
            <p:ph type="ftr" sz="quarter" idx="4"/>
          </p:nvPr>
        </p:nvSpPr>
        <p:spPr/>
        <p:txBody>
          <a:bodyPr/>
          <a:lstStyle/>
          <a:p>
            <a:pPr>
              <a:defRPr/>
            </a:pPr>
            <a:r>
              <a:rPr lang="en-US" dirty="0" smtClean="0"/>
              <a:t>*</a:t>
            </a:r>
            <a:endParaRPr lang="en-US" sz="1200" dirty="0" smtClean="0"/>
          </a:p>
        </p:txBody>
      </p:sp>
      <p:sp>
        <p:nvSpPr>
          <p:cNvPr id="56327" name="Slide Number Placeholder 6"/>
          <p:cNvSpPr>
            <a:spLocks noGrp="1"/>
          </p:cNvSpPr>
          <p:nvPr>
            <p:ph type="sldNum" sz="quarter" idx="5"/>
          </p:nvPr>
        </p:nvSpPr>
        <p:spPr/>
        <p:txBody>
          <a:bodyPr/>
          <a:lstStyle/>
          <a:p>
            <a:pPr>
              <a:defRPr/>
            </a:pPr>
            <a:r>
              <a:rPr lang="en-US" dirty="0" smtClean="0"/>
              <a:t>##</a:t>
            </a:r>
            <a:endParaRPr lang="en-US" sz="12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p:spPr>
        <p:txBody>
          <a:bodyPr/>
          <a:lstStyle/>
          <a:p>
            <a:endParaRPr lang="en-US" dirty="0" smtClean="0"/>
          </a:p>
        </p:txBody>
      </p:sp>
      <p:sp>
        <p:nvSpPr>
          <p:cNvPr id="53252" name="Header Placeholder 3"/>
          <p:cNvSpPr>
            <a:spLocks noGrp="1"/>
          </p:cNvSpPr>
          <p:nvPr>
            <p:ph type="hdr" sz="quarter"/>
          </p:nvPr>
        </p:nvSpPr>
        <p:spPr/>
        <p:txBody>
          <a:bodyPr/>
          <a:lstStyle/>
          <a:p>
            <a:pPr>
              <a:defRPr/>
            </a:pPr>
            <a:r>
              <a:rPr lang="en-US" dirty="0" smtClean="0"/>
              <a:t>*</a:t>
            </a:r>
            <a:endParaRPr lang="en-US" sz="1200" dirty="0" smtClean="0"/>
          </a:p>
        </p:txBody>
      </p:sp>
      <p:sp>
        <p:nvSpPr>
          <p:cNvPr id="53253" name="Date Placeholder 4"/>
          <p:cNvSpPr>
            <a:spLocks noGrp="1"/>
          </p:cNvSpPr>
          <p:nvPr>
            <p:ph type="dt" sz="quarter" idx="1"/>
          </p:nvPr>
        </p:nvSpPr>
        <p:spPr/>
        <p:txBody>
          <a:bodyPr/>
          <a:lstStyle/>
          <a:p>
            <a:pPr>
              <a:defRPr/>
            </a:pPr>
            <a:r>
              <a:rPr lang="en-US" dirty="0" smtClean="0"/>
              <a:t>07/16/96</a:t>
            </a:r>
            <a:endParaRPr lang="en-US" sz="1200" dirty="0" smtClean="0"/>
          </a:p>
        </p:txBody>
      </p:sp>
      <p:sp>
        <p:nvSpPr>
          <p:cNvPr id="53254" name="Footer Placeholder 5"/>
          <p:cNvSpPr>
            <a:spLocks noGrp="1"/>
          </p:cNvSpPr>
          <p:nvPr>
            <p:ph type="ftr" sz="quarter" idx="4"/>
          </p:nvPr>
        </p:nvSpPr>
        <p:spPr/>
        <p:txBody>
          <a:bodyPr/>
          <a:lstStyle/>
          <a:p>
            <a:pPr>
              <a:defRPr/>
            </a:pPr>
            <a:r>
              <a:rPr lang="en-US" dirty="0" smtClean="0"/>
              <a:t>*</a:t>
            </a:r>
            <a:endParaRPr lang="en-US" sz="1200" dirty="0" smtClean="0"/>
          </a:p>
        </p:txBody>
      </p:sp>
      <p:sp>
        <p:nvSpPr>
          <p:cNvPr id="53255" name="Slide Number Placeholder 6"/>
          <p:cNvSpPr>
            <a:spLocks noGrp="1"/>
          </p:cNvSpPr>
          <p:nvPr>
            <p:ph type="sldNum" sz="quarter" idx="5"/>
          </p:nvPr>
        </p:nvSpPr>
        <p:spPr/>
        <p:txBody>
          <a:bodyPr/>
          <a:lstStyle/>
          <a:p>
            <a:pPr>
              <a:defRPr/>
            </a:pPr>
            <a:r>
              <a:rPr lang="en-US" dirty="0" smtClean="0"/>
              <a:t>##</a:t>
            </a:r>
            <a:endParaRPr lang="en-US"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extLst>
      <p:ext uri="{BB962C8B-B14F-4D97-AF65-F5344CB8AC3E}">
        <p14:creationId xmlns:p14="http://schemas.microsoft.com/office/powerpoint/2010/main" val="144222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p:spPr>
        <p:txBody>
          <a:bodyPr/>
          <a:lstStyle/>
          <a:p>
            <a:endParaRPr lang="en-US" dirty="0" smtClean="0"/>
          </a:p>
        </p:txBody>
      </p:sp>
      <p:sp>
        <p:nvSpPr>
          <p:cNvPr id="57348" name="Header Placeholder 3"/>
          <p:cNvSpPr>
            <a:spLocks noGrp="1"/>
          </p:cNvSpPr>
          <p:nvPr>
            <p:ph type="hdr" sz="quarter"/>
          </p:nvPr>
        </p:nvSpPr>
        <p:spPr/>
        <p:txBody>
          <a:bodyPr/>
          <a:lstStyle/>
          <a:p>
            <a:pPr>
              <a:defRPr/>
            </a:pPr>
            <a:r>
              <a:rPr lang="en-US" dirty="0" smtClean="0"/>
              <a:t>*</a:t>
            </a:r>
            <a:endParaRPr lang="en-US" sz="1200" dirty="0" smtClean="0"/>
          </a:p>
        </p:txBody>
      </p:sp>
      <p:sp>
        <p:nvSpPr>
          <p:cNvPr id="57349" name="Date Placeholder 4"/>
          <p:cNvSpPr>
            <a:spLocks noGrp="1"/>
          </p:cNvSpPr>
          <p:nvPr>
            <p:ph type="dt" sz="quarter" idx="1"/>
          </p:nvPr>
        </p:nvSpPr>
        <p:spPr/>
        <p:txBody>
          <a:bodyPr/>
          <a:lstStyle/>
          <a:p>
            <a:pPr>
              <a:defRPr/>
            </a:pPr>
            <a:r>
              <a:rPr lang="en-US" dirty="0" smtClean="0"/>
              <a:t>07/16/96</a:t>
            </a:r>
            <a:endParaRPr lang="en-US" sz="1200" dirty="0" smtClean="0"/>
          </a:p>
        </p:txBody>
      </p:sp>
      <p:sp>
        <p:nvSpPr>
          <p:cNvPr id="57350" name="Footer Placeholder 5"/>
          <p:cNvSpPr>
            <a:spLocks noGrp="1"/>
          </p:cNvSpPr>
          <p:nvPr>
            <p:ph type="ftr" sz="quarter" idx="4"/>
          </p:nvPr>
        </p:nvSpPr>
        <p:spPr/>
        <p:txBody>
          <a:bodyPr/>
          <a:lstStyle/>
          <a:p>
            <a:pPr>
              <a:defRPr/>
            </a:pPr>
            <a:r>
              <a:rPr lang="en-US" dirty="0" smtClean="0"/>
              <a:t>*</a:t>
            </a:r>
            <a:endParaRPr lang="en-US" sz="1200" dirty="0" smtClean="0"/>
          </a:p>
        </p:txBody>
      </p:sp>
      <p:sp>
        <p:nvSpPr>
          <p:cNvPr id="57351" name="Slide Number Placeholder 6"/>
          <p:cNvSpPr>
            <a:spLocks noGrp="1"/>
          </p:cNvSpPr>
          <p:nvPr>
            <p:ph type="sldNum" sz="quarter" idx="5"/>
          </p:nvPr>
        </p:nvSpPr>
        <p:spPr/>
        <p:txBody>
          <a:bodyPr/>
          <a:lstStyle/>
          <a:p>
            <a:pPr>
              <a:defRPr/>
            </a:pPr>
            <a:r>
              <a:rPr lang="en-US" dirty="0" smtClean="0"/>
              <a:t>##</a:t>
            </a:r>
            <a:endParaRPr lang="en-US" sz="12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extLst>
      <p:ext uri="{BB962C8B-B14F-4D97-AF65-F5344CB8AC3E}">
        <p14:creationId xmlns:p14="http://schemas.microsoft.com/office/powerpoint/2010/main" val="144222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extLst>
      <p:ext uri="{BB962C8B-B14F-4D97-AF65-F5344CB8AC3E}">
        <p14:creationId xmlns:p14="http://schemas.microsoft.com/office/powerpoint/2010/main" val="144222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1185863" y="703263"/>
            <a:ext cx="4625975" cy="3468687"/>
          </a:xfrm>
          <a:ln/>
        </p:spPr>
      </p:sp>
      <p:sp>
        <p:nvSpPr>
          <p:cNvPr id="100354" name="Rectangle 3"/>
          <p:cNvSpPr>
            <a:spLocks noGrp="1" noChangeArrowheads="1"/>
          </p:cNvSpPr>
          <p:nvPr>
            <p:ph type="body" idx="1"/>
          </p:nvPr>
        </p:nvSpPr>
        <p:spPr>
          <a:noFill/>
          <a:ln/>
        </p:spPr>
        <p:txBody>
          <a:bodyPr lIns="92062" tIns="45223" rIns="92062" bIns="45223"/>
          <a:lstStyle/>
          <a:p>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endParaRPr lang="en-US" dirty="0" smtClean="0"/>
          </a:p>
        </p:txBody>
      </p:sp>
      <p:sp>
        <p:nvSpPr>
          <p:cNvPr id="54276" name="Header Placeholder 3"/>
          <p:cNvSpPr>
            <a:spLocks noGrp="1"/>
          </p:cNvSpPr>
          <p:nvPr>
            <p:ph type="hdr" sz="quarter"/>
          </p:nvPr>
        </p:nvSpPr>
        <p:spPr/>
        <p:txBody>
          <a:bodyPr/>
          <a:lstStyle/>
          <a:p>
            <a:pPr>
              <a:defRPr/>
            </a:pPr>
            <a:r>
              <a:rPr lang="en-US" dirty="0" smtClean="0"/>
              <a:t>*</a:t>
            </a:r>
            <a:endParaRPr lang="en-US" sz="1200" dirty="0" smtClean="0"/>
          </a:p>
        </p:txBody>
      </p:sp>
      <p:sp>
        <p:nvSpPr>
          <p:cNvPr id="54277" name="Date Placeholder 4"/>
          <p:cNvSpPr>
            <a:spLocks noGrp="1"/>
          </p:cNvSpPr>
          <p:nvPr>
            <p:ph type="dt" sz="quarter" idx="1"/>
          </p:nvPr>
        </p:nvSpPr>
        <p:spPr/>
        <p:txBody>
          <a:bodyPr/>
          <a:lstStyle/>
          <a:p>
            <a:pPr>
              <a:defRPr/>
            </a:pPr>
            <a:r>
              <a:rPr lang="en-US" dirty="0" smtClean="0"/>
              <a:t>07/16/96</a:t>
            </a:r>
            <a:endParaRPr lang="en-US" sz="1200" dirty="0" smtClean="0"/>
          </a:p>
        </p:txBody>
      </p:sp>
      <p:sp>
        <p:nvSpPr>
          <p:cNvPr id="54278" name="Footer Placeholder 5"/>
          <p:cNvSpPr>
            <a:spLocks noGrp="1"/>
          </p:cNvSpPr>
          <p:nvPr>
            <p:ph type="ftr" sz="quarter" idx="4"/>
          </p:nvPr>
        </p:nvSpPr>
        <p:spPr/>
        <p:txBody>
          <a:bodyPr/>
          <a:lstStyle/>
          <a:p>
            <a:pPr>
              <a:defRPr/>
            </a:pPr>
            <a:r>
              <a:rPr lang="en-US" dirty="0" smtClean="0"/>
              <a:t>*</a:t>
            </a:r>
            <a:endParaRPr lang="en-US" sz="1200" dirty="0" smtClean="0"/>
          </a:p>
        </p:txBody>
      </p:sp>
      <p:sp>
        <p:nvSpPr>
          <p:cNvPr id="54279" name="Slide Number Placeholder 6"/>
          <p:cNvSpPr>
            <a:spLocks noGrp="1"/>
          </p:cNvSpPr>
          <p:nvPr>
            <p:ph type="sldNum" sz="quarter" idx="5"/>
          </p:nvPr>
        </p:nvSpPr>
        <p:spPr/>
        <p:txBody>
          <a:bodyPr/>
          <a:lstStyle/>
          <a:p>
            <a:pPr>
              <a:defRPr/>
            </a:pPr>
            <a:r>
              <a:rPr lang="en-US" dirty="0" smtClean="0"/>
              <a:t>##</a:t>
            </a:r>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672B18-CA00-47B9-A2B3-937E3591BDA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9589F8-CD95-4ADF-939C-BF4D038E8308}"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E199CC-17B6-41D1-AB9E-83F17E451228}"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7E1F01-2358-4955-B506-2D27167A4925}"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EBC6E2-7798-43CD-8D58-74AFA50A74EE}"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5F5150-DFBA-43BE-9E94-292A22173D03}"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DA41F8-B3A0-4A2D-BEA6-762845536611}"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9E5CA5-1621-4547-AA7E-99049CD2BEC4}"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1C2B7B4-4D27-456A-A5E2-D8513A1FC304}"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48D4B2B-D9F8-453F-815E-044B9FB115A3}"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820F77-DC59-4538-993A-DF7E94671496}"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5981F6-CD9D-4A5F-87A1-23E8182A1546}"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8C7B97-9EC4-4AED-A991-1CBD8CB0D7DD}"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5CC8E6-1326-4E9C-85F5-272F358F02DC}"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2291F7-127A-48BB-802F-6D50CF8ECD47}"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AB8545-8D23-4D54-B011-67E32F1E1420}"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B82AA1-0253-4438-9861-251ED4083826}"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BBF8180-5B3A-44E4-AC78-36FAA4A00A68}"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25DCF8-8D0D-49E4-B2ED-8E9947EA663D}"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220FED-C52D-49BF-B6C6-157E15E277E6}"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5BB8DCA-FD74-45CE-8496-08FBBCD46989}"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C857F35-0660-4231-853E-48D2DC3A688D}"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1842CD-21BC-4C2A-95AF-5CE4146A59DE}"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4EB683C-4BE2-4B52-8196-77DF81B90406}"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46A5F13-35BB-4CE0-ADBF-D3C3F063FD88}"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EE3529-66AE-4BE4-8B82-39A71105C62B}"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FA4603-38AD-4F26-92B2-99CC6DE91E94}"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40BFA7-DF07-4067-AF0E-B0D52E380E49}"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8DBE8E-6151-403D-820C-BEC024E2E9DB}"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DE2408-C500-46D9-BDC9-099592430CF7}" type="slidenum">
              <a:rPr lang="en-US"/>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266D4F2-361E-47F4-8633-9958BB33D9F6}" type="slidenum">
              <a:rPr lang="en-US"/>
              <a:pPr>
                <a:defRPr/>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9674A9E-A401-4826-8BFD-0F6E144B9826}" type="slidenum">
              <a:rPr lang="en-US"/>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4C969D3-9EC5-4D8F-8147-B578AFBB39F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B0CEE5-3A49-4214-B874-EF36E97B8FC1}"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54A76A1-01C4-4253-9BF5-A2616A09AFDA}" type="slidenum">
              <a:rPr lang="en-US"/>
              <a:pPr>
                <a:defRPr/>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430EB67-EF41-4D0D-9BED-E4E8493CF0DC}" type="slidenum">
              <a:rPr lang="en-US"/>
              <a:pPr>
                <a:defRPr/>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1540E7-9A83-4CB2-87F6-F021C2D4E308}" type="slidenum">
              <a:rPr lang="en-US"/>
              <a:pPr>
                <a:defRPr/>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3DCC85-E28A-4136-80B6-A03BE8624610}" type="slidenum">
              <a:rPr lang="en-US"/>
              <a:pPr>
                <a:defRPr/>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55D103-C265-4B83-AB4C-EEB1DF0F95DD}" type="slidenum">
              <a:rPr lang="en-US"/>
              <a:pPr>
                <a:defRPr/>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DA7DAE-1CC3-4688-9C4B-0B02206FD35B}" type="slidenum">
              <a:rPr lang="en-US"/>
              <a:pPr>
                <a:defRPr/>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1913C3-1FF2-42BB-8251-1647D70EA79B}" type="slidenum">
              <a:rPr lang="en-US"/>
              <a:pPr>
                <a:defRPr/>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AEA883-DF87-4022-9C6A-266E032F48AC}" type="slidenum">
              <a:rPr lang="en-US"/>
              <a:pPr>
                <a:defRPr/>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360A7E-5229-40C9-8693-D7426273D345}"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46603BA-CE8D-4BA8-BA35-735A664D71F9}"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400637-52D4-40F5-A1D6-D4AA439157DD}"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813C20E-77C3-42BB-8B96-3E9DB14CC8E2}" type="slidenum">
              <a:rPr lang="en-US"/>
              <a:pPr>
                <a:defRPr/>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071683B-5E92-4771-98A4-0957D8237343}"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CB30CE-09E0-4522-9FE3-54AEF0A67231}"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6B7DBD-949D-45B8-8796-536BE154992D}" type="slidenum">
              <a:rPr lang="en-US"/>
              <a:pPr>
                <a:defRPr/>
              </a:pPr>
              <a:t>‹#›</a:t>
            </a:fld>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97BBBF-1601-4009-96D3-4561EAEC2E79}" type="slidenum">
              <a:rPr lang="en-US"/>
              <a:pPr>
                <a:defRPr/>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C6067C-3E8E-4D66-B87E-345BD5EDB41D}" type="slidenum">
              <a:rPr lang="en-US"/>
              <a:pPr>
                <a:defRPr/>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80E7EE-7DFB-4E2D-887F-73054042FC34}" type="slidenum">
              <a:rPr lang="en-US"/>
              <a:pPr>
                <a:defRPr/>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09F0A8-4A37-48A0-A7E3-F35A1C6CC2A6}" type="slidenum">
              <a:rPr lang="en-US"/>
              <a:pPr>
                <a:defRPr/>
              </a:pPr>
              <a:t>‹#›</a:t>
            </a:fld>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CF357D-EBE8-4DD9-9020-D3B88CF4581A}" type="slidenum">
              <a:rPr lang="en-US"/>
              <a:pPr>
                <a:defRPr/>
              </a:pPr>
              <a:t>‹#›</a:t>
            </a:fld>
            <a:endParaRPr lang="en-US"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A918CB-DAA5-401A-BD2B-32F02A70CA6F}"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99B832-F223-4534-B9CF-6D6391C73940}"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BD3EBF7-57A8-4562-8074-05FC84579D8B}" type="slidenum">
              <a:rPr lang="en-US"/>
              <a:pPr>
                <a:defRPr/>
              </a:pPr>
              <a:t>‹#›</a:t>
            </a:fld>
            <a:endParaRPr lang="en-US"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9C779B8-4BC7-45B8-B452-2235B56C088A}" type="slidenum">
              <a:rPr lang="en-US"/>
              <a:pPr>
                <a:defRPr/>
              </a:pPr>
              <a:t>‹#›</a:t>
            </a:fld>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65C23E7-6E4C-4407-9495-1076819F1D1F}" type="slidenum">
              <a:rPr lang="en-US"/>
              <a:pPr>
                <a:defRPr/>
              </a:pPr>
              <a:t>‹#›</a:t>
            </a:fld>
            <a:endParaRPr 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8D2AAE6-8C46-4635-ABBF-91AD9D45495B}" type="slidenum">
              <a:rPr lang="en-US"/>
              <a:pPr>
                <a:defRPr/>
              </a:pPr>
              <a:t>‹#›</a:t>
            </a:fld>
            <a:endParaRPr lang="en-US"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C0A559A-75E4-4F76-8FE0-D09A740328B3}" type="slidenum">
              <a:rPr lang="en-US"/>
              <a:pPr>
                <a:defRPr/>
              </a:pPr>
              <a:t>‹#›</a:t>
            </a:fld>
            <a:endParaRPr 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A363C8-DF8E-4EF2-86EC-2C924460BD27}" type="slidenum">
              <a:rPr lang="en-US"/>
              <a:pPr>
                <a:defRPr/>
              </a:pPr>
              <a:t>‹#›</a:t>
            </a:fld>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839710-E884-41E7-A772-E626858EC09C}" type="slidenum">
              <a:rPr lang="en-US"/>
              <a:pPr>
                <a:defRPr/>
              </a:pPr>
              <a:t>‹#›</a:t>
            </a:fld>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CA463C-682A-462A-B338-61CEE47BDE81}" type="slidenum">
              <a:rPr lang="en-US"/>
              <a:pPr>
                <a:defRPr/>
              </a:pPr>
              <a:t>‹#›</a:t>
            </a:fld>
            <a:endParaRPr 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4336D9-F5AB-45BC-AA5B-6879DCBFA5A1}" type="slidenum">
              <a:rPr lang="en-US"/>
              <a:pPr>
                <a:defRPr/>
              </a:pPr>
              <a:t>‹#›</a:t>
            </a:fld>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ACEDB9-BCD9-4AE9-917C-9CD97C27A496}"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AC6F71B-1864-4987-9D2F-AB735607B5B8}"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801C6E-D96F-48FC-98C3-E1AC70052946}" type="slidenum">
              <a:rPr lang="en-US"/>
              <a:pPr>
                <a:defRPr/>
              </a:pPr>
              <a:t>‹#›</a:t>
            </a:fld>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8C8041A-B71D-416F-AA72-F1D69EFCF308}" type="slidenum">
              <a:rPr lang="en-US"/>
              <a:pPr>
                <a:defRPr/>
              </a:pPr>
              <a:t>‹#›</a:t>
            </a:fld>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D7F9641-8088-4FBB-80E6-56D7C3839C33}" type="slidenum">
              <a:rPr lang="en-US"/>
              <a:pPr>
                <a:defRPr/>
              </a:pPr>
              <a:t>‹#›</a:t>
            </a:fld>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1884029-ABDC-4C75-804A-5D4AF2508C09}" type="slidenum">
              <a:rPr lang="en-US"/>
              <a:pPr>
                <a:defRPr/>
              </a:pPr>
              <a:t>‹#›</a:t>
            </a:fld>
            <a:endParaRPr lang="en-US" dirty="0"/>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AC5E94-978D-4F02-B8F2-97989D43BDD4}" type="slidenum">
              <a:rPr lang="en-US"/>
              <a:pPr>
                <a:defRPr/>
              </a:pPr>
              <a:t>‹#›</a:t>
            </a:fld>
            <a:endParaRPr lang="en-US" dirty="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A1150C-345F-499B-9970-5765A35EAC04}" type="slidenum">
              <a:rPr lang="en-US"/>
              <a:pPr>
                <a:defRPr/>
              </a:pPr>
              <a:t>‹#›</a:t>
            </a:fld>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52FD9D-802D-42ED-90AE-87D1BDEF9C82}" type="slidenum">
              <a:rPr lang="en-US"/>
              <a:pPr>
                <a:defRPr/>
              </a:pPr>
              <a:t>‹#›</a:t>
            </a:fld>
            <a:endParaRPr 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02DE13-222E-4AE8-A1BB-1CAA55C28E67}" type="slidenum">
              <a:rPr lang="en-US"/>
              <a:pPr>
                <a:defRPr/>
              </a:pPr>
              <a:t>‹#›</a:t>
            </a:fld>
            <a:endParaRPr lang="en-US" dirty="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pPr>
              <a:defRPr/>
            </a:pPr>
            <a:fld id="{4C467257-E832-4478-B490-5B033862A145}"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smtClean="0"/>
              <a:t>Copyright © 2012  Pearson Education, Inc. Publishing as Prentice Hall</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1"/>
          </p:nvPr>
        </p:nvSpPr>
        <p:spPr>
          <a:xfrm>
            <a:off x="659165" y="6477000"/>
            <a:ext cx="5665435" cy="24447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FFD8EC-1BC4-4ED8-A379-10F2B1CDEE50}" type="slidenum">
              <a:rPr lang="en-US"/>
              <a:pPr>
                <a:defRPr/>
              </a:pPr>
              <a:t>‹#›</a:t>
            </a:fld>
            <a:endParaRPr lang="en-US" dirty="0"/>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kumimoji="0" lang="en-US" smtClean="0"/>
              <a:t>Copyright © 2012  Pearson Education, Inc. Publishing as Prentice Hall</a:t>
            </a:r>
            <a:endParaRPr kumimoji="0" lang="en-US"/>
          </a:p>
        </p:txBody>
      </p:sp>
      <p:sp>
        <p:nvSpPr>
          <p:cNvPr id="6" name="Slide Number Placeholder 5"/>
          <p:cNvSpPr>
            <a:spLocks noGrp="1"/>
          </p:cNvSpPr>
          <p:nvPr>
            <p:ph type="sldNum" sz="quarter" idx="12"/>
          </p:nvPr>
        </p:nvSpPr>
        <p:spPr/>
        <p:txBody>
          <a:bodyPr/>
          <a:lstStyle/>
          <a:p>
            <a:pPr>
              <a:defRPr/>
            </a:pPr>
            <a:fld id="{11625734-4DC8-41BB-B315-E2E1BFA14A2D}" type="slidenum">
              <a:rPr lang="en-US" smtClean="0"/>
              <a:pPr>
                <a:defRPr/>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Footer Placeholder 5"/>
          <p:cNvSpPr>
            <a:spLocks noGrp="1"/>
          </p:cNvSpPr>
          <p:nvPr>
            <p:ph type="ftr" sz="quarter" idx="11"/>
          </p:nvPr>
        </p:nvSpPr>
        <p:spPr>
          <a:xfrm>
            <a:off x="659165" y="6400800"/>
            <a:ext cx="6046435" cy="320675"/>
          </a:xfrm>
        </p:spPr>
        <p:txBody>
          <a:bodyPr/>
          <a:lstStyle/>
          <a:p>
            <a:pPr>
              <a:defRPr/>
            </a:pPr>
            <a:r>
              <a:rPr lang="en-US"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ADECFD27-E205-4F2F-9A8F-1FE9A8E016E3}" type="slidenum">
              <a:rPr lang="en-US" smtClean="0"/>
              <a:pPr>
                <a:defRPr/>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a:xfrm>
            <a:off x="659165" y="6356350"/>
            <a:ext cx="7265635" cy="365125"/>
          </a:xfrm>
        </p:spPr>
        <p:txBody>
          <a:bodyPr/>
          <a:lstStyle/>
          <a:p>
            <a:pPr>
              <a:defRPr/>
            </a:pPr>
            <a:r>
              <a:rPr lang="en-US" smtClean="0"/>
              <a:t>Copyright © 2012  Pearson Education, Inc. Publishing as Prentice Hall</a:t>
            </a:r>
            <a:endParaRPr lang="en-US" dirty="0"/>
          </a:p>
        </p:txBody>
      </p:sp>
      <p:sp>
        <p:nvSpPr>
          <p:cNvPr id="9" name="Slide Number Placeholder 8"/>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659165" y="6356350"/>
            <a:ext cx="7113235" cy="365125"/>
          </a:xfrm>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a:defRPr/>
            </a:pPr>
            <a:fld id="{C08AE460-6C33-432D-98AF-D0A31A72975B}" type="slidenum">
              <a:rPr lang="en-US" smtClean="0"/>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 2012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59165" y="6356350"/>
            <a:ext cx="7341835" cy="365125"/>
          </a:xfrm>
        </p:spPr>
        <p:txBody>
          <a:bodyPr/>
          <a:lstStyle/>
          <a:p>
            <a:pPr>
              <a:defRPr/>
            </a:pPr>
            <a:r>
              <a:rPr lang="en-US"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59165" y="6356350"/>
            <a:ext cx="7418035" cy="365125"/>
          </a:xfrm>
        </p:spPr>
        <p:txBody>
          <a:bodyPr/>
          <a:lstStyle/>
          <a:p>
            <a:pPr>
              <a:defRPr/>
            </a:pPr>
            <a:r>
              <a:rPr lang="en-US"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59165" y="6356350"/>
            <a:ext cx="7341835" cy="36512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59165" y="6356350"/>
            <a:ext cx="7341835" cy="36512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10200"/>
            <a:ext cx="7772400" cy="594360"/>
          </a:xfrm>
        </p:spPr>
        <p:txBody>
          <a:bodyPr anchor="b"/>
          <a:lstStyle>
            <a:lvl1pPr algn="ctr">
              <a:defRPr sz="2200" b="1"/>
            </a:lvl1pPr>
          </a:lstStyle>
          <a:p>
            <a:r>
              <a:rPr lang="en-US" smtClean="0"/>
              <a:t>Click to edit Master title style</a:t>
            </a:r>
            <a:endParaRPr lang="en-US" dirty="0"/>
          </a:p>
        </p:txBody>
      </p:sp>
      <p:sp>
        <p:nvSpPr>
          <p:cNvPr id="6" name="Footer Placeholder 5"/>
          <p:cNvSpPr>
            <a:spLocks noGrp="1"/>
          </p:cNvSpPr>
          <p:nvPr>
            <p:ph type="ftr" sz="quarter" idx="11"/>
          </p:nvPr>
        </p:nvSpPr>
        <p:spPr>
          <a:xfrm>
            <a:off x="304800" y="6324600"/>
            <a:ext cx="7848600" cy="365760"/>
          </a:xfrm>
        </p:spPr>
        <p:txBody>
          <a:bodyPr/>
          <a:lstStyle/>
          <a:p>
            <a:pPr>
              <a:defRPr/>
            </a:pPr>
            <a:r>
              <a:rPr lang="en-US"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35184BC9-E88D-4E64-AE5A-8E8E8897FE73}" type="slidenum">
              <a:rPr lang="en-US" smtClean="0"/>
              <a:pPr>
                <a:defRPr/>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C20840-A167-4FBD-900D-5FB0E058522D}" type="slidenum">
              <a:rPr lang="en-US"/>
              <a:pPr>
                <a:defRPr/>
              </a:pPr>
              <a:t>‹#›</a:t>
            </a:fld>
            <a:endParaRPr lang="en-US" dirty="0"/>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9" name="Slide Number Placeholder 8"/>
          <p:cNvSpPr>
            <a:spLocks noGrp="1"/>
          </p:cNvSpPr>
          <p:nvPr>
            <p:ph type="sldNum" sz="quarter" idx="11"/>
          </p:nvPr>
        </p:nvSpPr>
        <p:spPr/>
        <p:txBody>
          <a:bodyPr/>
          <a:lstStyle/>
          <a:p>
            <a:pPr>
              <a:defRPr/>
            </a:pPr>
            <a:fld id="{0D3CC13B-E2EF-47BB-B3FF-09D7E675F32E}" type="slidenum">
              <a:rPr lang="en-US" smtClean="0"/>
              <a:pPr>
                <a:defRPr/>
              </a:pPr>
              <a:t>‹#›</a:t>
            </a:fld>
            <a:endParaRPr lang="en-US" dirty="0"/>
          </a:p>
        </p:txBody>
      </p:sp>
      <p:sp>
        <p:nvSpPr>
          <p:cNvPr id="10" name="Footer Placeholder 9"/>
          <p:cNvSpPr>
            <a:spLocks noGrp="1"/>
          </p:cNvSpPr>
          <p:nvPr>
            <p:ph type="ftr" sz="quarter" idx="12"/>
          </p:nvPr>
        </p:nvSpPr>
        <p:spPr>
          <a:xfrm>
            <a:off x="381000" y="6324600"/>
            <a:ext cx="7696200" cy="365760"/>
          </a:xfrm>
        </p:spPr>
        <p:txBody>
          <a:bodyPr/>
          <a:lstStyle/>
          <a:p>
            <a:pPr>
              <a:defRPr/>
            </a:pPr>
            <a:r>
              <a:rPr lang="en-US" smtClean="0"/>
              <a:t>Copyright © 2012  Pearson Education, Inc. Publishing as Prentice Hall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C2AE529-F438-4BCD-8C30-F4B4DA3443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63" r:id="rId2"/>
    <p:sldLayoutId id="2147483762" r:id="rId3"/>
    <p:sldLayoutId id="2147483761" r:id="rId4"/>
    <p:sldLayoutId id="2147483760" r:id="rId5"/>
    <p:sldLayoutId id="2147483759" r:id="rId6"/>
    <p:sldLayoutId id="2147483758" r:id="rId7"/>
    <p:sldLayoutId id="2147483757" r:id="rId8"/>
    <p:sldLayoutId id="2147483756" r:id="rId9"/>
    <p:sldLayoutId id="2147483755" r:id="rId10"/>
    <p:sldLayoutId id="2147483754"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0BDF16DF-55C7-405E-B630-101528E3D1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4" r:id="rId2"/>
    <p:sldLayoutId id="2147483773" r:id="rId3"/>
    <p:sldLayoutId id="2147483772" r:id="rId4"/>
    <p:sldLayoutId id="2147483771" r:id="rId5"/>
    <p:sldLayoutId id="2147483770" r:id="rId6"/>
    <p:sldLayoutId id="2147483769" r:id="rId7"/>
    <p:sldLayoutId id="2147483768" r:id="rId8"/>
    <p:sldLayoutId id="2147483767" r:id="rId9"/>
    <p:sldLayoutId id="2147483766" r:id="rId10"/>
    <p:sldLayoutId id="2147483765"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E3D1E967-BE6C-4613-B5D5-7F48702C2F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 id="2147483776"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6FC7868D-58DA-4536-B00F-2A3965CB12B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7" r:id="rId1"/>
    <p:sldLayoutId id="2147483796" r:id="rId2"/>
    <p:sldLayoutId id="2147483795" r:id="rId3"/>
    <p:sldLayoutId id="2147483794" r:id="rId4"/>
    <p:sldLayoutId id="2147483793" r:id="rId5"/>
    <p:sldLayoutId id="2147483792" r:id="rId6"/>
    <p:sldLayoutId id="2147483791" r:id="rId7"/>
    <p:sldLayoutId id="2147483790" r:id="rId8"/>
    <p:sldLayoutId id="2147483789" r:id="rId9"/>
    <p:sldLayoutId id="2147483788" r:id="rId10"/>
    <p:sldLayoutId id="2147483787"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93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4CFC36D7-9866-447F-9534-382343A8BC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8" r:id="rId1"/>
    <p:sldLayoutId id="2147483807" r:id="rId2"/>
    <p:sldLayoutId id="2147483806" r:id="rId3"/>
    <p:sldLayoutId id="2147483805" r:id="rId4"/>
    <p:sldLayoutId id="2147483804" r:id="rId5"/>
    <p:sldLayoutId id="2147483803" r:id="rId6"/>
    <p:sldLayoutId id="2147483802" r:id="rId7"/>
    <p:sldLayoutId id="2147483801" r:id="rId8"/>
    <p:sldLayoutId id="2147483800" r:id="rId9"/>
    <p:sldLayoutId id="2147483799" r:id="rId10"/>
    <p:sldLayoutId id="2147483798"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6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E36728FA-F189-4232-822B-572A04F1278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9" r:id="rId1"/>
    <p:sldLayoutId id="2147483818" r:id="rId2"/>
    <p:sldLayoutId id="2147483817" r:id="rId3"/>
    <p:sldLayoutId id="2147483816" r:id="rId4"/>
    <p:sldLayoutId id="2147483815" r:id="rId5"/>
    <p:sldLayoutId id="2147483814" r:id="rId6"/>
    <p:sldLayoutId id="2147483813" r:id="rId7"/>
    <p:sldLayoutId id="2147483812" r:id="rId8"/>
    <p:sldLayoutId id="2147483811" r:id="rId9"/>
    <p:sldLayoutId id="2147483810" r:id="rId10"/>
    <p:sldLayoutId id="2147483809"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2098B8F3-AEA4-42AA-90E7-84C2CB2A4B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29" r:id="rId2"/>
    <p:sldLayoutId id="2147483828" r:id="rId3"/>
    <p:sldLayoutId id="2147483827" r:id="rId4"/>
    <p:sldLayoutId id="2147483826" r:id="rId5"/>
    <p:sldLayoutId id="2147483825" r:id="rId6"/>
    <p:sldLayoutId id="2147483824" r:id="rId7"/>
    <p:sldLayoutId id="2147483823" r:id="rId8"/>
    <p:sldLayoutId id="2147483822" r:id="rId9"/>
    <p:sldLayoutId id="2147483821" r:id="rId10"/>
    <p:sldLayoutId id="2147483820"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BC2AE529-F438-4BCD-8C30-F4B4DA3443E6}" type="slidenum">
              <a:rPr lang="en-US" smtClean="0"/>
              <a:pPr>
                <a:defRPr/>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42" r:id="rId12"/>
    <p:sldLayoutId id="2147483843" r:id="rId13"/>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81.xml"/><Relationship Id="rId5" Type="http://schemas.openxmlformats.org/officeDocument/2006/relationships/image" Target="../media/image17.jpeg"/><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84.xml"/><Relationship Id="rId4" Type="http://schemas.openxmlformats.org/officeDocument/2006/relationships/image" Target="cid:3287383400_217756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762000" y="228600"/>
            <a:ext cx="7793037" cy="1462087"/>
          </a:xfrm>
        </p:spPr>
        <p:txBody>
          <a:bodyPr/>
          <a:lstStyle/>
          <a:p>
            <a:pPr algn="ctr"/>
            <a:r>
              <a:rPr lang="en-US" sz="4800" dirty="0" smtClean="0"/>
              <a:t>Computers Are Your Future</a:t>
            </a:r>
            <a:br>
              <a:rPr lang="en-US" sz="4800" dirty="0" smtClean="0"/>
            </a:br>
            <a:r>
              <a:rPr lang="en-US" sz="2800" dirty="0" smtClean="0"/>
              <a:t>Twelfth Edition</a:t>
            </a:r>
          </a:p>
        </p:txBody>
      </p:sp>
      <p:sp>
        <p:nvSpPr>
          <p:cNvPr id="98306" name="Content Placeholder 2"/>
          <p:cNvSpPr>
            <a:spLocks noGrp="1"/>
          </p:cNvSpPr>
          <p:nvPr>
            <p:ph idx="1"/>
          </p:nvPr>
        </p:nvSpPr>
        <p:spPr>
          <a:xfrm>
            <a:off x="685800" y="1981200"/>
            <a:ext cx="7772400" cy="4114800"/>
          </a:xfrm>
        </p:spPr>
        <p:txBody>
          <a:bodyPr/>
          <a:lstStyle/>
          <a:p>
            <a:pPr algn="ctr">
              <a:buFont typeface="Wingdings" pitchFamily="2" charset="2"/>
              <a:buNone/>
            </a:pPr>
            <a:r>
              <a:rPr lang="en-US" dirty="0" smtClean="0"/>
              <a:t>Chapter 1: Computers and You</a:t>
            </a:r>
          </a:p>
          <a:p>
            <a:pPr>
              <a:buFont typeface="Wingdings" pitchFamily="2" charset="2"/>
              <a:buNone/>
            </a:pPr>
            <a:endParaRPr lang="en-US" dirty="0" smtClean="0"/>
          </a:p>
          <a:p>
            <a:pPr>
              <a:buFont typeface="Wingdings" pitchFamily="2" charset="2"/>
              <a:buNone/>
            </a:pPr>
            <a:r>
              <a:rPr lang="en-US" dirty="0" smtClean="0"/>
              <a:t> </a:t>
            </a:r>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2590800"/>
            <a:ext cx="3369889" cy="3867149"/>
          </a:xfrm>
          <a:prstGeom prst="rect">
            <a:avLst/>
          </a:prstGeom>
        </p:spPr>
      </p:pic>
      <p:sp>
        <p:nvSpPr>
          <p:cNvPr id="6" name="Slide Number Placeholder 5"/>
          <p:cNvSpPr>
            <a:spLocks noGrp="1"/>
          </p:cNvSpPr>
          <p:nvPr>
            <p:ph type="sldNum" sz="quarter" idx="12"/>
          </p:nvPr>
        </p:nvSpPr>
        <p:spPr/>
        <p:txBody>
          <a:bodyPr/>
          <a:lstStyle/>
          <a:p>
            <a:fld id="{D5BBC35B-A44B-4119-B8DA-DE9E3DFADA20}" type="slidenum">
              <a:rPr kumimoji="0" lang="en-US" smtClean="0"/>
              <a:pPr/>
              <a:t>1</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600" b="1" dirty="0" smtClean="0">
                <a:solidFill>
                  <a:schemeClr val="tx1"/>
                </a:solidFill>
                <a:latin typeface="Tahoma" pitchFamily="34" charset="0"/>
                <a:ea typeface="Tahoma" pitchFamily="34" charset="0"/>
                <a:cs typeface="Tahoma" pitchFamily="34" charset="0"/>
              </a:rPr>
              <a:t>Before computers</a:t>
            </a:r>
          </a:p>
          <a:p>
            <a:pPr lvl="1"/>
            <a:r>
              <a:rPr lang="en-US" sz="2800" dirty="0">
                <a:solidFill>
                  <a:schemeClr val="tx1"/>
                </a:solidFill>
                <a:latin typeface="Tahoma" pitchFamily="34" charset="0"/>
                <a:ea typeface="Tahoma" pitchFamily="34" charset="0"/>
                <a:cs typeface="Tahoma" pitchFamily="34" charset="0"/>
              </a:rPr>
              <a:t>T</a:t>
            </a:r>
            <a:r>
              <a:rPr lang="en-US" sz="2800" dirty="0" smtClean="0">
                <a:solidFill>
                  <a:schemeClr val="tx1"/>
                </a:solidFill>
                <a:latin typeface="Tahoma" pitchFamily="34" charset="0"/>
                <a:ea typeface="Tahoma" pitchFamily="34" charset="0"/>
                <a:cs typeface="Tahoma" pitchFamily="34" charset="0"/>
              </a:rPr>
              <a:t>here were</a:t>
            </a:r>
            <a:endParaRPr lang="en-US" dirty="0">
              <a:solidFill>
                <a:schemeClr val="tx1"/>
              </a:solidFill>
              <a:latin typeface="Tahoma" pitchFamily="34" charset="0"/>
              <a:ea typeface="Tahoma" pitchFamily="34" charset="0"/>
              <a:cs typeface="Tahoma" pitchFamily="34" charset="0"/>
            </a:endParaRPr>
          </a:p>
          <a:p>
            <a:pPr lvl="2"/>
            <a:r>
              <a:rPr lang="en-US" sz="2400" dirty="0" smtClean="0">
                <a:solidFill>
                  <a:schemeClr val="tx1"/>
                </a:solidFill>
                <a:latin typeface="Tahoma" pitchFamily="34" charset="0"/>
                <a:ea typeface="Tahoma" pitchFamily="34" charset="0"/>
                <a:cs typeface="Tahoma" pitchFamily="34" charset="0"/>
              </a:rPr>
              <a:t>No telephone answering machines</a:t>
            </a:r>
          </a:p>
          <a:p>
            <a:pPr lvl="2"/>
            <a:r>
              <a:rPr lang="en-US" sz="2400" dirty="0" smtClean="0">
                <a:solidFill>
                  <a:schemeClr val="tx1"/>
                </a:solidFill>
                <a:latin typeface="Tahoma" pitchFamily="34" charset="0"/>
                <a:ea typeface="Tahoma" pitchFamily="34" charset="0"/>
                <a:cs typeface="Tahoma" pitchFamily="34" charset="0"/>
              </a:rPr>
              <a:t>No handheld calculators</a:t>
            </a:r>
          </a:p>
          <a:p>
            <a:pPr lvl="2"/>
            <a:r>
              <a:rPr lang="en-US" sz="2400" dirty="0" smtClean="0">
                <a:solidFill>
                  <a:schemeClr val="tx1"/>
                </a:solidFill>
                <a:latin typeface="Tahoma" pitchFamily="34" charset="0"/>
                <a:ea typeface="Tahoma" pitchFamily="34" charset="0"/>
                <a:cs typeface="Tahoma" pitchFamily="34" charset="0"/>
              </a:rPr>
              <a:t>No fax machines</a:t>
            </a:r>
          </a:p>
          <a:p>
            <a:pPr lvl="2"/>
            <a:r>
              <a:rPr lang="en-US" sz="2400" dirty="0" smtClean="0">
                <a:solidFill>
                  <a:schemeClr val="tx1"/>
                </a:solidFill>
                <a:latin typeface="Tahoma" pitchFamily="34" charset="0"/>
                <a:ea typeface="Tahoma" pitchFamily="34" charset="0"/>
                <a:cs typeface="Tahoma" pitchFamily="34" charset="0"/>
              </a:rPr>
              <a:t>No personal computers</a:t>
            </a:r>
          </a:p>
          <a:p>
            <a:pPr lvl="1"/>
            <a:r>
              <a:rPr lang="en-US" sz="2800" dirty="0" smtClean="0">
                <a:solidFill>
                  <a:schemeClr val="tx1"/>
                </a:solidFill>
                <a:latin typeface="Tahoma" pitchFamily="34" charset="0"/>
                <a:ea typeface="Tahoma" pitchFamily="34" charset="0"/>
                <a:cs typeface="Tahoma" pitchFamily="34" charset="0"/>
              </a:rPr>
              <a:t>People</a:t>
            </a:r>
          </a:p>
          <a:p>
            <a:pPr lvl="2"/>
            <a:r>
              <a:rPr lang="en-US" sz="2400" dirty="0" smtClean="0">
                <a:solidFill>
                  <a:schemeClr val="tx1"/>
                </a:solidFill>
                <a:latin typeface="Tahoma" pitchFamily="34" charset="0"/>
                <a:ea typeface="Tahoma" pitchFamily="34" charset="0"/>
                <a:cs typeface="Tahoma" pitchFamily="34" charset="0"/>
              </a:rPr>
              <a:t>Wrote letters by hand or with a typewriter</a:t>
            </a:r>
          </a:p>
          <a:p>
            <a:pPr lvl="2"/>
            <a:r>
              <a:rPr lang="en-US" sz="2400" dirty="0" smtClean="0">
                <a:solidFill>
                  <a:schemeClr val="tx1"/>
                </a:solidFill>
                <a:latin typeface="Tahoma" pitchFamily="34" charset="0"/>
                <a:ea typeface="Tahoma" pitchFamily="34" charset="0"/>
                <a:cs typeface="Tahoma" pitchFamily="34" charset="0"/>
              </a:rPr>
              <a:t>Kept track of data and numbers in ledgers</a:t>
            </a:r>
          </a:p>
          <a:p>
            <a:pPr lvl="2"/>
            <a:r>
              <a:rPr lang="en-US" sz="2400" dirty="0" smtClean="0">
                <a:solidFill>
                  <a:schemeClr val="tx1"/>
                </a:solidFill>
                <a:latin typeface="Tahoma" pitchFamily="34" charset="0"/>
                <a:ea typeface="Tahoma" pitchFamily="34" charset="0"/>
                <a:cs typeface="Tahoma" pitchFamily="34" charset="0"/>
              </a:rPr>
              <a:t>Communicated in person or over the telephone</a:t>
            </a:r>
            <a:endParaRPr lang="en-US" sz="2400" dirty="0">
              <a:solidFill>
                <a:schemeClr val="tx1"/>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a:t>
            </a:fld>
            <a:endParaRPr kumimoji="0" lang="en-US"/>
          </a:p>
        </p:txBody>
      </p:sp>
      <p:sp>
        <p:nvSpPr>
          <p:cNvPr id="6" name="Rectangle 2"/>
          <p:cNvSpPr>
            <a:spLocks noGrp="1" noChangeArrowheads="1"/>
          </p:cNvSpPr>
          <p:nvPr>
            <p:ph type="title"/>
          </p:nvPr>
        </p:nvSpPr>
        <p:spPr/>
        <p:txBody>
          <a:bodyPr lIns="92075" tIns="46038" rIns="92075" bIns="46038" anchor="ctr"/>
          <a:lstStyle/>
          <a:p>
            <a:pPr eaLnBrk="1" hangingPunct="1"/>
            <a:r>
              <a:rPr lang="en-US" dirty="0" smtClean="0"/>
              <a:t>Computers: Yesterday, Today, and Tomorrow</a:t>
            </a:r>
          </a:p>
        </p:txBody>
      </p:sp>
    </p:spTree>
    <p:extLst>
      <p:ext uri="{BB962C8B-B14F-4D97-AF65-F5344CB8AC3E}">
        <p14:creationId xmlns:p14="http://schemas.microsoft.com/office/powerpoint/2010/main" val="1831481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Why learn about computers?</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Pervasive computing</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Also known as ubiquitous computing</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Computers have become an integral part of our lives</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Basic computer literacy</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Knowing about and understanding computers and their uses is an essential skill today for everyone</a:t>
            </a:r>
          </a:p>
          <a:p>
            <a:endParaRPr lang="tr-TR" dirty="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11</a:t>
            </a:fld>
            <a:endParaRPr kumimoji="0" lang="en-US"/>
          </a:p>
        </p:txBody>
      </p:sp>
    </p:spTree>
    <p:extLst>
      <p:ext uri="{BB962C8B-B14F-4D97-AF65-F5344CB8AC3E}">
        <p14:creationId xmlns:p14="http://schemas.microsoft.com/office/powerpoint/2010/main" val="354857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Before 1980</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Computers were large, expensive</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Very few people had access to them</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Computers were mostly used for high-volume processing tasks</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Microcomputers in the early 80s</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Inexpensive personal computers</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Computer use increased dramatically</a:t>
            </a:r>
          </a:p>
          <a:p>
            <a:pPr marL="0" indent="0">
              <a:lnSpc>
                <a:spcPct val="90000"/>
              </a:lnSpc>
              <a:spcAft>
                <a:spcPct val="20000"/>
              </a:spcAft>
              <a:buNone/>
              <a:defRPr/>
            </a:pPr>
            <a:endParaRPr lang="en-US" dirty="0"/>
          </a:p>
          <a:p>
            <a:pPr marL="914400" lvl="2" indent="0">
              <a:lnSpc>
                <a:spcPct val="90000"/>
              </a:lnSpc>
              <a:spcAft>
                <a:spcPct val="20000"/>
              </a:spcAft>
              <a:buNone/>
              <a:defRPr/>
            </a:pPr>
            <a:endParaRPr lang="en-US" sz="2000" dirty="0"/>
          </a:p>
          <a:p>
            <a:pPr>
              <a:defRPr/>
            </a:pPr>
            <a:endParaRPr lang="en-US" dirty="0"/>
          </a:p>
          <a:p>
            <a:endParaRPr lang="tr-TR" dirty="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12</a:t>
            </a:fld>
            <a:endParaRPr kumimoji="0" lang="en-US"/>
          </a:p>
        </p:txBody>
      </p:sp>
    </p:spTree>
    <p:extLst>
      <p:ext uri="{BB962C8B-B14F-4D97-AF65-F5344CB8AC3E}">
        <p14:creationId xmlns:p14="http://schemas.microsoft.com/office/powerpoint/2010/main" val="2991701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70000" lnSpcReduction="20000"/>
          </a:bodyPr>
          <a:lstStyle/>
          <a:p>
            <a:pPr lvl="1">
              <a:spcAft>
                <a:spcPct val="20000"/>
              </a:spcAft>
              <a:defRPr/>
            </a:pPr>
            <a:r>
              <a:rPr lang="en-US" sz="3100" dirty="0">
                <a:solidFill>
                  <a:schemeClr val="tx1"/>
                </a:solidFill>
                <a:latin typeface="Tahoma" pitchFamily="34" charset="0"/>
                <a:ea typeface="Tahoma" pitchFamily="34" charset="0"/>
                <a:cs typeface="Tahoma" pitchFamily="34" charset="0"/>
              </a:rPr>
              <a:t>Today</a:t>
            </a:r>
          </a:p>
          <a:p>
            <a:pPr lvl="1">
              <a:spcAft>
                <a:spcPct val="20000"/>
              </a:spcAft>
              <a:defRPr/>
            </a:pPr>
            <a:r>
              <a:rPr lang="en-US" sz="3100" dirty="0">
                <a:solidFill>
                  <a:schemeClr val="tx1"/>
                </a:solidFill>
                <a:latin typeface="Tahoma" pitchFamily="34" charset="0"/>
                <a:ea typeface="Tahoma" pitchFamily="34" charset="0"/>
                <a:cs typeface="Tahoma" pitchFamily="34" charset="0"/>
              </a:rPr>
              <a:t>More than 80% of US households include a computer, and most use computers at work</a:t>
            </a:r>
          </a:p>
          <a:p>
            <a:pPr lvl="1">
              <a:spcAft>
                <a:spcPct val="20000"/>
              </a:spcAft>
              <a:defRPr/>
            </a:pPr>
            <a:r>
              <a:rPr lang="en-US" sz="3100" dirty="0">
                <a:solidFill>
                  <a:schemeClr val="tx1"/>
                </a:solidFill>
                <a:latin typeface="Tahoma" pitchFamily="34" charset="0"/>
                <a:ea typeface="Tahoma" pitchFamily="34" charset="0"/>
                <a:cs typeface="Tahoma" pitchFamily="34" charset="0"/>
              </a:rPr>
              <a:t>Electronic devices are converging into single units with multiple capabilities</a:t>
            </a:r>
          </a:p>
          <a:p>
            <a:pPr lvl="1">
              <a:spcAft>
                <a:spcPct val="20000"/>
              </a:spcAft>
              <a:defRPr/>
            </a:pPr>
            <a:r>
              <a:rPr lang="en-US" sz="3100" dirty="0">
                <a:solidFill>
                  <a:schemeClr val="tx1"/>
                </a:solidFill>
                <a:latin typeface="Tahoma" pitchFamily="34" charset="0"/>
                <a:ea typeface="Tahoma" pitchFamily="34" charset="0"/>
                <a:cs typeface="Tahoma" pitchFamily="34" charset="0"/>
              </a:rPr>
              <a:t>Computer is no longer an isolated productivity tool</a:t>
            </a:r>
          </a:p>
          <a:p>
            <a:pPr lvl="1">
              <a:spcAft>
                <a:spcPct val="20000"/>
              </a:spcAft>
              <a:defRPr/>
            </a:pPr>
            <a:r>
              <a:rPr lang="en-US" sz="3100" dirty="0">
                <a:solidFill>
                  <a:schemeClr val="tx1"/>
                </a:solidFill>
                <a:latin typeface="Tahoma" pitchFamily="34" charset="0"/>
                <a:ea typeface="Tahoma" pitchFamily="34" charset="0"/>
                <a:cs typeface="Tahoma" pitchFamily="34" charset="0"/>
              </a:rPr>
              <a:t>Check e-mail on living room television</a:t>
            </a:r>
          </a:p>
          <a:p>
            <a:pPr lvl="1">
              <a:spcAft>
                <a:spcPct val="20000"/>
              </a:spcAft>
              <a:defRPr/>
            </a:pPr>
            <a:r>
              <a:rPr lang="en-US" sz="3100" dirty="0">
                <a:solidFill>
                  <a:schemeClr val="tx1"/>
                </a:solidFill>
                <a:latin typeface="Tahoma" pitchFamily="34" charset="0"/>
                <a:ea typeface="Tahoma" pitchFamily="34" charset="0"/>
                <a:cs typeface="Tahoma" pitchFamily="34" charset="0"/>
              </a:rPr>
              <a:t>View internet content on mobile phone or other mobile device</a:t>
            </a:r>
          </a:p>
          <a:p>
            <a:pPr lvl="1">
              <a:defRPr/>
            </a:pPr>
            <a:r>
              <a:rPr lang="en-US" sz="3100" dirty="0">
                <a:solidFill>
                  <a:schemeClr val="tx1"/>
                </a:solidFill>
                <a:latin typeface="Tahoma" pitchFamily="34" charset="0"/>
                <a:ea typeface="Tahoma" pitchFamily="34" charset="0"/>
                <a:cs typeface="Tahoma" pitchFamily="34" charset="0"/>
              </a:rPr>
              <a:t>Computer literacy</a:t>
            </a:r>
          </a:p>
          <a:p>
            <a:pPr lvl="1">
              <a:defRPr/>
            </a:pPr>
            <a:r>
              <a:rPr lang="en-US" sz="3100" dirty="0">
                <a:solidFill>
                  <a:schemeClr val="tx1"/>
                </a:solidFill>
                <a:latin typeface="Tahoma" pitchFamily="34" charset="0"/>
                <a:ea typeface="Tahoma" pitchFamily="34" charset="0"/>
                <a:cs typeface="Tahoma" pitchFamily="34" charset="0"/>
              </a:rPr>
              <a:t>Knowing about and understanding computers and their uses is an essential skill for everyone</a:t>
            </a:r>
          </a:p>
          <a:p>
            <a:pPr lvl="1">
              <a:defRPr/>
            </a:pPr>
            <a:endParaRPr lang="en-US" sz="3100" dirty="0">
              <a:solidFill>
                <a:schemeClr val="tx1"/>
              </a:solidFill>
              <a:latin typeface="Tahoma" pitchFamily="34" charset="0"/>
              <a:ea typeface="Tahoma" pitchFamily="34" charset="0"/>
              <a:cs typeface="Tahoma" pitchFamily="34" charset="0"/>
            </a:endParaRPr>
          </a:p>
          <a:p>
            <a:endParaRPr lang="tr-TR" dirty="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13</a:t>
            </a:fld>
            <a:endParaRPr kumimoji="0" lang="en-US"/>
          </a:p>
        </p:txBody>
      </p:sp>
    </p:spTree>
    <p:extLst>
      <p:ext uri="{BB962C8B-B14F-4D97-AF65-F5344CB8AC3E}">
        <p14:creationId xmlns:p14="http://schemas.microsoft.com/office/powerpoint/2010/main" val="2920985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lnSpcReduction="10000"/>
          </a:bodyPr>
          <a:lstStyle/>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Computers used for a variety of tasks:</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Looking up information and news</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Exchanging e-mail</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Shopping and paying bills</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Watching TV and videos</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Downloading music and movies</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Organizing digital photographs</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Playing games</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Making vacation plans</a:t>
            </a:r>
          </a:p>
          <a:p>
            <a:pPr marL="0" indent="0">
              <a:buNone/>
              <a:defRPr/>
            </a:pPr>
            <a:endParaRPr lang="en-US" dirty="0"/>
          </a:p>
          <a:p>
            <a:endParaRPr lang="tr-TR" dirty="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14</a:t>
            </a:fld>
            <a:endParaRPr kumimoji="0" lang="en-US"/>
          </a:p>
        </p:txBody>
      </p:sp>
    </p:spTree>
    <p:extLst>
      <p:ext uri="{BB962C8B-B14F-4D97-AF65-F5344CB8AC3E}">
        <p14:creationId xmlns:p14="http://schemas.microsoft.com/office/powerpoint/2010/main" val="6577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pPr lvl="1">
              <a:lnSpc>
                <a:spcPct val="80000"/>
              </a:lnSpc>
            </a:pPr>
            <a:r>
              <a:rPr lang="en-US" sz="2900" dirty="0">
                <a:solidFill>
                  <a:schemeClr val="tx1"/>
                </a:solidFill>
                <a:latin typeface="Tahoma" pitchFamily="34" charset="0"/>
                <a:ea typeface="Tahoma" pitchFamily="34" charset="0"/>
                <a:cs typeface="Tahoma" pitchFamily="34" charset="0"/>
              </a:rPr>
              <a:t>Wireless networking</a:t>
            </a:r>
          </a:p>
          <a:p>
            <a:pPr lvl="1">
              <a:lnSpc>
                <a:spcPct val="80000"/>
              </a:lnSpc>
            </a:pPr>
            <a:r>
              <a:rPr lang="en-US" sz="2900" dirty="0">
                <a:solidFill>
                  <a:schemeClr val="tx1"/>
                </a:solidFill>
                <a:latin typeface="Tahoma" pitchFamily="34" charset="0"/>
                <a:ea typeface="Tahoma" pitchFamily="34" charset="0"/>
                <a:cs typeface="Tahoma" pitchFamily="34" charset="0"/>
              </a:rPr>
              <a:t>Computers can be used in nearly any location</a:t>
            </a:r>
          </a:p>
          <a:p>
            <a:pPr lvl="1">
              <a:lnSpc>
                <a:spcPct val="80000"/>
              </a:lnSpc>
            </a:pPr>
            <a:r>
              <a:rPr lang="en-US" sz="2900" dirty="0">
                <a:solidFill>
                  <a:schemeClr val="tx1"/>
                </a:solidFill>
                <a:latin typeface="Tahoma" pitchFamily="34" charset="0"/>
                <a:ea typeface="Tahoma" pitchFamily="34" charset="0"/>
                <a:cs typeface="Tahoma" pitchFamily="34" charset="0"/>
              </a:rPr>
              <a:t>Smart appliances</a:t>
            </a:r>
          </a:p>
          <a:p>
            <a:pPr lvl="1">
              <a:lnSpc>
                <a:spcPct val="80000"/>
              </a:lnSpc>
            </a:pPr>
            <a:r>
              <a:rPr lang="en-US" sz="2900" dirty="0">
                <a:solidFill>
                  <a:schemeClr val="tx1"/>
                </a:solidFill>
                <a:latin typeface="Tahoma" pitchFamily="34" charset="0"/>
                <a:ea typeface="Tahoma" pitchFamily="34" charset="0"/>
                <a:cs typeface="Tahoma" pitchFamily="34" charset="0"/>
              </a:rPr>
              <a:t>Traditional appliances with built-in computer or communication technology</a:t>
            </a:r>
          </a:p>
          <a:p>
            <a:pPr lvl="1">
              <a:lnSpc>
                <a:spcPct val="80000"/>
              </a:lnSpc>
            </a:pPr>
            <a:r>
              <a:rPr lang="en-US" sz="2900" dirty="0">
                <a:solidFill>
                  <a:schemeClr val="tx1"/>
                </a:solidFill>
                <a:latin typeface="Tahoma" pitchFamily="34" charset="0"/>
                <a:ea typeface="Tahoma" pitchFamily="34" charset="0"/>
                <a:cs typeface="Tahoma" pitchFamily="34" charset="0"/>
              </a:rPr>
              <a:t>Smart homes</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Household tasks are monitored and controlled by a main computer in the house</a:t>
            </a:r>
          </a:p>
          <a:p>
            <a:pPr lvl="1">
              <a:lnSpc>
                <a:spcPct val="80000"/>
              </a:lnSpc>
            </a:pPr>
            <a:endParaRPr lang="en-US" sz="2900" dirty="0">
              <a:solidFill>
                <a:schemeClr val="tx1"/>
              </a:solidFill>
              <a:latin typeface="Tahoma" pitchFamily="34" charset="0"/>
              <a:ea typeface="Tahoma" pitchFamily="34" charset="0"/>
              <a:cs typeface="Tahoma" pitchFamily="34" charset="0"/>
            </a:endParaRPr>
          </a:p>
          <a:p>
            <a:endParaRPr lang="tr-TR" dirty="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15</a:t>
            </a:fld>
            <a:endParaRPr kumimoji="0" lang="en-US"/>
          </a:p>
        </p:txBody>
      </p:sp>
    </p:spTree>
    <p:extLst>
      <p:ext uri="{BB962C8B-B14F-4D97-AF65-F5344CB8AC3E}">
        <p14:creationId xmlns:p14="http://schemas.microsoft.com/office/powerpoint/2010/main" val="39262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lnSpcReduction="10000"/>
          </a:bodyPr>
          <a:lstStyle/>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The computer as we know it is a fairly recent invention</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The history of computers is often referred to in terms of generations</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Each new generation is characterized by a major technological development</a:t>
            </a:r>
          </a:p>
          <a:p>
            <a:pPr lvl="1">
              <a:lnSpc>
                <a:spcPct val="80000"/>
              </a:lnSpc>
              <a:spcAft>
                <a:spcPct val="20000"/>
              </a:spcAft>
            </a:pPr>
            <a:r>
              <a:rPr lang="en-US" sz="2900" dirty="0" err="1">
                <a:solidFill>
                  <a:schemeClr val="tx1"/>
                </a:solidFill>
                <a:latin typeface="Tahoma" pitchFamily="34" charset="0"/>
                <a:ea typeface="Tahoma" pitchFamily="34" charset="0"/>
                <a:cs typeface="Tahoma" pitchFamily="34" charset="0"/>
              </a:rPr>
              <a:t>Precomputers</a:t>
            </a:r>
            <a:r>
              <a:rPr lang="en-US" sz="2900" dirty="0">
                <a:solidFill>
                  <a:schemeClr val="tx1"/>
                </a:solidFill>
                <a:latin typeface="Tahoma" pitchFamily="34" charset="0"/>
                <a:ea typeface="Tahoma" pitchFamily="34" charset="0"/>
                <a:cs typeface="Tahoma" pitchFamily="34" charset="0"/>
              </a:rPr>
              <a:t> and early computers (before 1946)</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Abacus, slide rule, mechanical calculator</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Punch Card Tabulating Machine and Sorter</a:t>
            </a:r>
          </a:p>
          <a:p>
            <a:pPr lvl="1">
              <a:lnSpc>
                <a:spcPct val="80000"/>
              </a:lnSpc>
            </a:pPr>
            <a:endParaRPr lang="en-US" sz="2900" dirty="0">
              <a:solidFill>
                <a:schemeClr val="tx1"/>
              </a:solidFill>
              <a:latin typeface="Tahoma" pitchFamily="34" charset="0"/>
              <a:ea typeface="Tahoma" pitchFamily="34" charset="0"/>
              <a:cs typeface="Tahoma" pitchFamily="34" charset="0"/>
            </a:endParaRPr>
          </a:p>
          <a:p>
            <a:endParaRPr lang="tr-TR" dirty="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16</a:t>
            </a:fld>
            <a:endParaRPr kumimoji="0" lang="en-US"/>
          </a:p>
        </p:txBody>
      </p:sp>
    </p:spTree>
    <p:extLst>
      <p:ext uri="{BB962C8B-B14F-4D97-AF65-F5344CB8AC3E}">
        <p14:creationId xmlns:p14="http://schemas.microsoft.com/office/powerpoint/2010/main" val="107732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17</a:t>
            </a:fld>
            <a:endParaRPr kumimoji="0" lang="en-US"/>
          </a:p>
        </p:txBody>
      </p:sp>
      <p:pic>
        <p:nvPicPr>
          <p:cNvPr id="6" name="Picture 2"/>
          <p:cNvPicPr>
            <a:picLocks noGrp="1" noChangeAspect="1" noChangeArrowheads="1"/>
          </p:cNvPicPr>
          <p:nvPr>
            <p:ph idx="1"/>
          </p:nvPr>
        </p:nvPicPr>
        <p:blipFill>
          <a:blip r:embed="rId2" cstate="print"/>
          <a:stretch>
            <a:fillRect/>
          </a:stretch>
        </p:blipFill>
        <p:spPr bwMode="auto">
          <a:xfrm>
            <a:off x="1524000" y="1676400"/>
            <a:ext cx="5638800" cy="4419600"/>
          </a:xfrm>
          <a:prstGeom prst="rect">
            <a:avLst/>
          </a:prstGeom>
          <a:noFill/>
          <a:ln w="9525">
            <a:noFill/>
            <a:miter lim="800000"/>
            <a:headEnd/>
            <a:tailEnd/>
          </a:ln>
        </p:spPr>
      </p:pic>
    </p:spTree>
    <p:extLst>
      <p:ext uri="{BB962C8B-B14F-4D97-AF65-F5344CB8AC3E}">
        <p14:creationId xmlns:p14="http://schemas.microsoft.com/office/powerpoint/2010/main" val="354131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92500" lnSpcReduction="20000"/>
          </a:bodyPr>
          <a:lstStyle/>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First-generation computers (1946-1957)</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Enormous and powered by vacuum tubes</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Used a great deal of electricity and generated a lot of heat</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ENIAC and UNIVAC</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Second-generation computers (1958-1963)</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Used transistors</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Computers were smaller, more powerful, cheaper, more energy-efficient, and more reliable</a:t>
            </a:r>
          </a:p>
          <a:p>
            <a:pPr lvl="1">
              <a:lnSpc>
                <a:spcPct val="80000"/>
              </a:lnSpc>
              <a:spcAft>
                <a:spcPct val="20000"/>
              </a:spcAft>
            </a:pPr>
            <a:r>
              <a:rPr lang="en-US" sz="2900" dirty="0">
                <a:solidFill>
                  <a:schemeClr val="tx1"/>
                </a:solidFill>
                <a:latin typeface="Tahoma" pitchFamily="34" charset="0"/>
                <a:ea typeface="Tahoma" pitchFamily="34" charset="0"/>
                <a:cs typeface="Tahoma" pitchFamily="34" charset="0"/>
              </a:rPr>
              <a:t>Punch cards and magnetic tape were used to input and store data</a:t>
            </a:r>
          </a:p>
          <a:p>
            <a:pPr lvl="1">
              <a:lnSpc>
                <a:spcPct val="80000"/>
              </a:lnSpc>
            </a:pPr>
            <a:endParaRPr lang="en-US" sz="2900" dirty="0">
              <a:solidFill>
                <a:schemeClr val="tx1"/>
              </a:solidFill>
              <a:latin typeface="Tahoma" pitchFamily="34" charset="0"/>
              <a:ea typeface="Tahoma" pitchFamily="34" charset="0"/>
              <a:cs typeface="Tahoma" pitchFamily="34" charset="0"/>
            </a:endParaRPr>
          </a:p>
          <a:p>
            <a:endParaRPr lang="tr-TR" dirty="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18</a:t>
            </a:fld>
            <a:endParaRPr kumimoji="0" lang="en-US"/>
          </a:p>
        </p:txBody>
      </p:sp>
    </p:spTree>
    <p:extLst>
      <p:ext uri="{BB962C8B-B14F-4D97-AF65-F5344CB8AC3E}">
        <p14:creationId xmlns:p14="http://schemas.microsoft.com/office/powerpoint/2010/main" val="3236177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tr-TR"/>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19</a:t>
            </a:fld>
            <a:endParaRPr kumimoji="0" lang="en-US"/>
          </a:p>
        </p:txBody>
      </p:sp>
      <p:pic>
        <p:nvPicPr>
          <p:cNvPr id="9" name="Picture 2"/>
          <p:cNvPicPr>
            <a:picLocks noGrp="1" noChangeAspect="1" noChangeArrowheads="1"/>
          </p:cNvPicPr>
          <p:nvPr>
            <p:ph sz="quarter" idx="13"/>
          </p:nvPr>
        </p:nvPicPr>
        <p:blipFill>
          <a:blip r:embed="rId2" cstate="print"/>
          <a:srcRect/>
          <a:stretch>
            <a:fillRect/>
          </a:stretch>
        </p:blipFill>
        <p:spPr bwMode="auto">
          <a:xfrm>
            <a:off x="457200" y="1676400"/>
            <a:ext cx="4343400" cy="4419599"/>
          </a:xfrm>
          <a:prstGeom prst="rect">
            <a:avLst/>
          </a:prstGeom>
          <a:noFill/>
          <a:ln w="9525">
            <a:noFill/>
            <a:miter lim="800000"/>
            <a:headEnd/>
            <a:tailEnd/>
          </a:ln>
        </p:spPr>
      </p:pic>
      <p:pic>
        <p:nvPicPr>
          <p:cNvPr id="10" name="Picture 4"/>
          <p:cNvPicPr>
            <a:picLocks noGrp="1" noChangeAspect="1" noChangeArrowheads="1"/>
          </p:cNvPicPr>
          <p:nvPr>
            <p:ph sz="half" idx="2"/>
          </p:nvPr>
        </p:nvPicPr>
        <p:blipFill>
          <a:blip r:embed="rId3" cstate="print"/>
          <a:srcRect/>
          <a:stretch>
            <a:fillRect/>
          </a:stretch>
        </p:blipFill>
        <p:spPr bwMode="auto">
          <a:xfrm>
            <a:off x="4648200" y="1752600"/>
            <a:ext cx="3810000" cy="4419599"/>
          </a:xfrm>
          <a:prstGeom prst="rect">
            <a:avLst/>
          </a:prstGeom>
          <a:noFill/>
          <a:ln w="9525">
            <a:noFill/>
            <a:miter lim="800000"/>
            <a:headEnd/>
            <a:tailEnd/>
          </a:ln>
        </p:spPr>
      </p:pic>
    </p:spTree>
    <p:extLst>
      <p:ext uri="{BB962C8B-B14F-4D97-AF65-F5344CB8AC3E}">
        <p14:creationId xmlns:p14="http://schemas.microsoft.com/office/powerpoint/2010/main" val="189508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0" y="228600"/>
            <a:ext cx="8943975" cy="1157287"/>
          </a:xfrm>
        </p:spPr>
        <p:txBody>
          <a:bodyPr/>
          <a:lstStyle/>
          <a:p>
            <a:pPr eaLnBrk="1" hangingPunct="1"/>
            <a:r>
              <a:rPr lang="en-US" dirty="0" smtClean="0"/>
              <a:t>Computers and You</a:t>
            </a:r>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a:xfrm>
            <a:off x="8588536" y="6324600"/>
            <a:ext cx="548640" cy="396240"/>
          </a:xfrm>
        </p:spPr>
        <p:txBody>
          <a:bodyPr/>
          <a:lstStyle/>
          <a:p>
            <a:pPr>
              <a:defRPr/>
            </a:pPr>
            <a:fld id="{1C0E1050-1ACA-4BE4-97C2-0DF2DFD38778}" type="slidenum">
              <a:rPr lang="en-US" smtClean="0"/>
              <a:pPr>
                <a:defRPr/>
              </a:pPr>
              <a:t>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676400"/>
            <a:ext cx="5562600" cy="37035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tr-TR"/>
          </a:p>
        </p:txBody>
      </p:sp>
      <p:sp>
        <p:nvSpPr>
          <p:cNvPr id="8" name="Content Placeholder 7"/>
          <p:cNvSpPr>
            <a:spLocks noGrp="1"/>
          </p:cNvSpPr>
          <p:nvPr>
            <p:ph idx="1"/>
          </p:nvPr>
        </p:nvSpPr>
        <p:spPr/>
        <p:txBody>
          <a:bodyPr>
            <a:noAutofit/>
          </a:bodyPr>
          <a:lstStyle/>
          <a:p>
            <a:pPr lvl="1">
              <a:lnSpc>
                <a:spcPct val="80000"/>
              </a:lnSpc>
              <a:spcAft>
                <a:spcPct val="20000"/>
              </a:spcAft>
              <a:defRPr/>
            </a:pPr>
            <a:r>
              <a:rPr lang="en-US" sz="2400" dirty="0">
                <a:solidFill>
                  <a:schemeClr val="tx1"/>
                </a:solidFill>
                <a:latin typeface="Tahoma" pitchFamily="34" charset="0"/>
                <a:ea typeface="Tahoma" pitchFamily="34" charset="0"/>
                <a:cs typeface="Tahoma" pitchFamily="34" charset="0"/>
              </a:rPr>
              <a:t>Third-generation computers (1964-1970)</a:t>
            </a:r>
          </a:p>
          <a:p>
            <a:pPr lvl="1">
              <a:lnSpc>
                <a:spcPct val="80000"/>
              </a:lnSpc>
              <a:spcAft>
                <a:spcPct val="20000"/>
              </a:spcAft>
              <a:defRPr/>
            </a:pPr>
            <a:r>
              <a:rPr lang="en-US" sz="2400" dirty="0">
                <a:solidFill>
                  <a:schemeClr val="tx1"/>
                </a:solidFill>
                <a:latin typeface="Tahoma" pitchFamily="34" charset="0"/>
                <a:ea typeface="Tahoma" pitchFamily="34" charset="0"/>
                <a:cs typeface="Tahoma" pitchFamily="34" charset="0"/>
              </a:rPr>
              <a:t>Used integrated circuits (ICs)</a:t>
            </a:r>
          </a:p>
          <a:p>
            <a:pPr lvl="1">
              <a:lnSpc>
                <a:spcPct val="80000"/>
              </a:lnSpc>
              <a:spcAft>
                <a:spcPct val="20000"/>
              </a:spcAft>
              <a:defRPr/>
            </a:pPr>
            <a:r>
              <a:rPr lang="en-US" sz="2400" dirty="0">
                <a:solidFill>
                  <a:schemeClr val="tx1"/>
                </a:solidFill>
                <a:latin typeface="Tahoma" pitchFamily="34" charset="0"/>
                <a:ea typeface="Tahoma" pitchFamily="34" charset="0"/>
                <a:cs typeface="Tahoma" pitchFamily="34" charset="0"/>
              </a:rPr>
              <a:t>Keyboards and monitors introduced</a:t>
            </a:r>
          </a:p>
          <a:p>
            <a:pPr lvl="1">
              <a:lnSpc>
                <a:spcPct val="80000"/>
              </a:lnSpc>
              <a:spcAft>
                <a:spcPct val="20000"/>
              </a:spcAft>
              <a:defRPr/>
            </a:pPr>
            <a:r>
              <a:rPr lang="en-US" sz="2400" dirty="0">
                <a:solidFill>
                  <a:schemeClr val="tx1"/>
                </a:solidFill>
                <a:latin typeface="Tahoma" pitchFamily="34" charset="0"/>
                <a:ea typeface="Tahoma" pitchFamily="34" charset="0"/>
                <a:cs typeface="Tahoma" pitchFamily="34" charset="0"/>
              </a:rPr>
              <a:t>Fourth-generation computers (1971-present)</a:t>
            </a:r>
          </a:p>
          <a:p>
            <a:pPr lvl="1">
              <a:lnSpc>
                <a:spcPct val="80000"/>
              </a:lnSpc>
              <a:spcAft>
                <a:spcPct val="20000"/>
              </a:spcAft>
              <a:defRPr/>
            </a:pPr>
            <a:r>
              <a:rPr lang="en-US" sz="2400" dirty="0">
                <a:solidFill>
                  <a:schemeClr val="tx1"/>
                </a:solidFill>
                <a:latin typeface="Tahoma" pitchFamily="34" charset="0"/>
                <a:ea typeface="Tahoma" pitchFamily="34" charset="0"/>
                <a:cs typeface="Tahoma" pitchFamily="34" charset="0"/>
              </a:rPr>
              <a:t>Use microprocessors</a:t>
            </a:r>
          </a:p>
          <a:p>
            <a:pPr lvl="1">
              <a:lnSpc>
                <a:spcPct val="80000"/>
              </a:lnSpc>
              <a:spcAft>
                <a:spcPct val="20000"/>
              </a:spcAft>
              <a:defRPr/>
            </a:pPr>
            <a:r>
              <a:rPr lang="en-US" sz="2400" dirty="0">
                <a:solidFill>
                  <a:schemeClr val="tx1"/>
                </a:solidFill>
                <a:latin typeface="Tahoma" pitchFamily="34" charset="0"/>
                <a:ea typeface="Tahoma" pitchFamily="34" charset="0"/>
                <a:cs typeface="Tahoma" pitchFamily="34" charset="0"/>
              </a:rPr>
              <a:t>IBM PC, Apple Macintosh</a:t>
            </a:r>
          </a:p>
          <a:p>
            <a:pPr lvl="1">
              <a:lnSpc>
                <a:spcPct val="80000"/>
              </a:lnSpc>
              <a:spcAft>
                <a:spcPct val="20000"/>
              </a:spcAft>
              <a:defRPr/>
            </a:pPr>
            <a:r>
              <a:rPr lang="en-US" sz="2400" dirty="0">
                <a:solidFill>
                  <a:schemeClr val="tx1"/>
                </a:solidFill>
                <a:latin typeface="Tahoma" pitchFamily="34" charset="0"/>
                <a:ea typeface="Tahoma" pitchFamily="34" charset="0"/>
                <a:cs typeface="Tahoma" pitchFamily="34" charset="0"/>
              </a:rPr>
              <a:t>Use keyboards, mice, monitors, and printers</a:t>
            </a:r>
          </a:p>
          <a:p>
            <a:pPr lvl="1">
              <a:lnSpc>
                <a:spcPct val="80000"/>
              </a:lnSpc>
              <a:spcAft>
                <a:spcPct val="20000"/>
              </a:spcAft>
              <a:defRPr/>
            </a:pPr>
            <a:r>
              <a:rPr lang="en-US" sz="2400" dirty="0">
                <a:solidFill>
                  <a:schemeClr val="tx1"/>
                </a:solidFill>
                <a:latin typeface="Tahoma" pitchFamily="34" charset="0"/>
                <a:ea typeface="Tahoma" pitchFamily="34" charset="0"/>
                <a:cs typeface="Tahoma" pitchFamily="34" charset="0"/>
              </a:rPr>
              <a:t>Use magnetic disks, flash memory, and optical disks for storage</a:t>
            </a:r>
          </a:p>
          <a:p>
            <a:pPr lvl="1">
              <a:lnSpc>
                <a:spcPct val="80000"/>
              </a:lnSpc>
              <a:spcAft>
                <a:spcPct val="20000"/>
              </a:spcAft>
              <a:defRPr/>
            </a:pPr>
            <a:r>
              <a:rPr lang="en-US" sz="2400" dirty="0">
                <a:solidFill>
                  <a:schemeClr val="tx1"/>
                </a:solidFill>
                <a:latin typeface="Tahoma" pitchFamily="34" charset="0"/>
                <a:ea typeface="Tahoma" pitchFamily="34" charset="0"/>
                <a:cs typeface="Tahoma" pitchFamily="34" charset="0"/>
              </a:rPr>
              <a:t>Computer networks, wireless technologies, Internet introduced</a:t>
            </a:r>
          </a:p>
          <a:p>
            <a:pPr lvl="1">
              <a:lnSpc>
                <a:spcPct val="80000"/>
              </a:lnSpc>
              <a:defRPr/>
            </a:pPr>
            <a:endParaRPr lang="en-US" sz="2400" dirty="0">
              <a:solidFill>
                <a:schemeClr val="tx1"/>
              </a:solidFill>
              <a:latin typeface="Tahoma" pitchFamily="34" charset="0"/>
              <a:ea typeface="Tahoma" pitchFamily="34" charset="0"/>
              <a:cs typeface="Tahoma" pitchFamily="34" charset="0"/>
            </a:endParaRPr>
          </a:p>
          <a:p>
            <a:pPr lvl="1">
              <a:lnSpc>
                <a:spcPct val="80000"/>
              </a:lnSpc>
            </a:pPr>
            <a:endParaRPr lang="tr-TR" sz="2400" dirty="0">
              <a:solidFill>
                <a:schemeClr val="tx1"/>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a:defRPr/>
            </a:pPr>
            <a:fld id="{ADECFD27-E205-4F2F-9A8F-1FE9A8E016E3}" type="slidenum">
              <a:rPr lang="en-US" smtClean="0"/>
              <a:pPr>
                <a:defRPr/>
              </a:pPr>
              <a:t>20</a:t>
            </a:fld>
            <a:endParaRPr lang="en-US" dirty="0"/>
          </a:p>
        </p:txBody>
      </p:sp>
    </p:spTree>
    <p:extLst>
      <p:ext uri="{BB962C8B-B14F-4D97-AF65-F5344CB8AC3E}">
        <p14:creationId xmlns:p14="http://schemas.microsoft.com/office/powerpoint/2010/main" val="1450548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tr-TR"/>
          </a:p>
        </p:txBody>
      </p:sp>
      <p:sp>
        <p:nvSpPr>
          <p:cNvPr id="10" name="Content Placeholder 9"/>
          <p:cNvSpPr>
            <a:spLocks noGrp="1"/>
          </p:cNvSpPr>
          <p:nvPr>
            <p:ph sz="half" idx="2"/>
          </p:nvPr>
        </p:nvSpPr>
        <p:spPr/>
        <p:txBody>
          <a:bodyPr/>
          <a:lstStyle/>
          <a:p>
            <a:endParaRPr lang="tr-TR" dirty="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a:defRPr/>
            </a:pPr>
            <a:fld id="{ADECFD27-E205-4F2F-9A8F-1FE9A8E016E3}" type="slidenum">
              <a:rPr lang="en-US" smtClean="0"/>
              <a:pPr>
                <a:defRPr/>
              </a:pPr>
              <a:t>21</a:t>
            </a:fld>
            <a:endParaRPr lang="en-US" dirty="0"/>
          </a:p>
        </p:txBody>
      </p:sp>
      <p:pic>
        <p:nvPicPr>
          <p:cNvPr id="12" name="Picture 2"/>
          <p:cNvPicPr>
            <a:picLocks noGrp="1" noChangeAspect="1" noChangeArrowheads="1"/>
          </p:cNvPicPr>
          <p:nvPr>
            <p:ph sz="quarter" idx="13"/>
          </p:nvPr>
        </p:nvPicPr>
        <p:blipFill>
          <a:blip r:embed="rId2" cstate="print"/>
          <a:srcRect/>
          <a:stretch>
            <a:fillRect/>
          </a:stretch>
        </p:blipFill>
        <p:spPr bwMode="auto">
          <a:xfrm>
            <a:off x="1281112" y="1770466"/>
            <a:ext cx="3290888" cy="4630334"/>
          </a:xfrm>
          <a:prstGeom prst="rect">
            <a:avLst/>
          </a:prstGeom>
          <a:noFill/>
          <a:ln w="9525">
            <a:noFill/>
            <a:miter lim="800000"/>
            <a:headEnd/>
            <a:tailEnd/>
          </a:ln>
        </p:spPr>
      </p:pic>
      <p:grpSp>
        <p:nvGrpSpPr>
          <p:cNvPr id="13" name="Group 12"/>
          <p:cNvGrpSpPr/>
          <p:nvPr/>
        </p:nvGrpSpPr>
        <p:grpSpPr>
          <a:xfrm>
            <a:off x="4648200" y="1770466"/>
            <a:ext cx="3933825" cy="4401734"/>
            <a:chOff x="5292080" y="1770466"/>
            <a:chExt cx="3289945" cy="3530197"/>
          </a:xfrm>
        </p:grpSpPr>
        <p:pic>
          <p:nvPicPr>
            <p:cNvPr id="14" name="Picture 4"/>
            <p:cNvPicPr>
              <a:picLocks noChangeAspect="1" noChangeArrowheads="1"/>
            </p:cNvPicPr>
            <p:nvPr/>
          </p:nvPicPr>
          <p:blipFill>
            <a:blip r:embed="rId3" cstate="print"/>
            <a:srcRect/>
            <a:stretch>
              <a:fillRect/>
            </a:stretch>
          </p:blipFill>
          <p:spPr bwMode="auto">
            <a:xfrm>
              <a:off x="5292725" y="4365625"/>
              <a:ext cx="3289300" cy="935038"/>
            </a:xfrm>
            <a:prstGeom prst="rect">
              <a:avLst/>
            </a:prstGeom>
            <a:noFill/>
            <a:ln w="9525">
              <a:noFill/>
              <a:miter lim="800000"/>
              <a:headEnd/>
              <a:tailEnd/>
            </a:ln>
          </p:spPr>
        </p:pic>
        <p:pic>
          <p:nvPicPr>
            <p:cNvPr id="15" name="Picture 3"/>
            <p:cNvPicPr>
              <a:picLocks noChangeAspect="1" noChangeArrowheads="1"/>
            </p:cNvPicPr>
            <p:nvPr/>
          </p:nvPicPr>
          <p:blipFill>
            <a:blip r:embed="rId4" cstate="print"/>
            <a:srcRect/>
            <a:stretch>
              <a:fillRect/>
            </a:stretch>
          </p:blipFill>
          <p:spPr bwMode="auto">
            <a:xfrm>
              <a:off x="5292080" y="1770466"/>
              <a:ext cx="2736304" cy="2552864"/>
            </a:xfrm>
            <a:prstGeom prst="rect">
              <a:avLst/>
            </a:prstGeom>
            <a:noFill/>
            <a:ln w="9525">
              <a:noFill/>
              <a:miter lim="800000"/>
              <a:headEnd/>
              <a:tailEnd/>
            </a:ln>
          </p:spPr>
        </p:pic>
      </p:grpSp>
    </p:spTree>
    <p:extLst>
      <p:ext uri="{BB962C8B-B14F-4D97-AF65-F5344CB8AC3E}">
        <p14:creationId xmlns:p14="http://schemas.microsoft.com/office/powerpoint/2010/main" val="291106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tr-TR"/>
          </a:p>
        </p:txBody>
      </p:sp>
      <p:sp>
        <p:nvSpPr>
          <p:cNvPr id="8" name="Content Placeholder 7"/>
          <p:cNvSpPr>
            <a:spLocks noGrp="1"/>
          </p:cNvSpPr>
          <p:nvPr>
            <p:ph idx="1"/>
          </p:nvPr>
        </p:nvSpPr>
        <p:spPr/>
        <p:txBody>
          <a:bodyPr>
            <a:normAutofit/>
          </a:bodyPr>
          <a:lstStyle/>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Fifth-generation (now and the future)</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Infancy stage</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No precise classification</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May be based on artificial intelligence (AI)</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Will likely use voice and touch input</a:t>
            </a:r>
          </a:p>
          <a:p>
            <a:pPr lvl="1">
              <a:lnSpc>
                <a:spcPct val="80000"/>
              </a:lnSpc>
              <a:spcAft>
                <a:spcPct val="20000"/>
              </a:spcAft>
              <a:defRPr/>
            </a:pPr>
            <a:r>
              <a:rPr lang="en-US" sz="2900" dirty="0">
                <a:solidFill>
                  <a:schemeClr val="tx1"/>
                </a:solidFill>
                <a:latin typeface="Tahoma" pitchFamily="34" charset="0"/>
                <a:ea typeface="Tahoma" pitchFamily="34" charset="0"/>
                <a:cs typeface="Tahoma" pitchFamily="34" charset="0"/>
              </a:rPr>
              <a:t>May be based on optical computers and utilize nanotechnology</a:t>
            </a:r>
          </a:p>
          <a:p>
            <a:pPr lvl="1">
              <a:lnSpc>
                <a:spcPct val="80000"/>
              </a:lnSpc>
              <a:defRPr/>
            </a:pPr>
            <a:endParaRPr lang="en-US" sz="2900" dirty="0">
              <a:solidFill>
                <a:schemeClr val="tx1"/>
              </a:solidFill>
              <a:latin typeface="Tahoma" pitchFamily="34" charset="0"/>
              <a:ea typeface="Tahoma" pitchFamily="34" charset="0"/>
              <a:cs typeface="Tahoma" pitchFamily="34" charset="0"/>
            </a:endParaRPr>
          </a:p>
          <a:p>
            <a:pPr lvl="1">
              <a:lnSpc>
                <a:spcPct val="80000"/>
              </a:lnSpc>
            </a:pPr>
            <a:endParaRPr lang="tr-TR" sz="2900" dirty="0">
              <a:solidFill>
                <a:schemeClr val="tx1"/>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a:defRPr/>
            </a:pPr>
            <a:fld id="{ADECFD27-E205-4F2F-9A8F-1FE9A8E016E3}" type="slidenum">
              <a:rPr lang="en-US" smtClean="0"/>
              <a:pPr>
                <a:defRPr/>
              </a:pPr>
              <a:t>22</a:t>
            </a:fld>
            <a:endParaRPr lang="en-US" dirty="0"/>
          </a:p>
        </p:txBody>
      </p:sp>
    </p:spTree>
    <p:extLst>
      <p:ext uri="{BB962C8B-B14F-4D97-AF65-F5344CB8AC3E}">
        <p14:creationId xmlns:p14="http://schemas.microsoft.com/office/powerpoint/2010/main" val="353278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07522" name="Rectangle 3"/>
          <p:cNvSpPr>
            <a:spLocks noGrp="1" noChangeArrowheads="1"/>
          </p:cNvSpPr>
          <p:nvPr>
            <p:ph idx="1"/>
          </p:nvPr>
        </p:nvSpPr>
        <p:spPr/>
        <p:txBody>
          <a:bodyPr lIns="182562" tIns="46038" rIns="182562" bIns="46038"/>
          <a:lstStyle/>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Computer</a:t>
            </a:r>
            <a:r>
              <a:rPr lang="en-US" sz="3600" dirty="0" smtClean="0">
                <a:solidFill>
                  <a:schemeClr val="tx1"/>
                </a:solidFill>
                <a:latin typeface="Tahoma" pitchFamily="34" charset="0"/>
                <a:ea typeface="Tahoma" pitchFamily="34" charset="0"/>
                <a:cs typeface="Tahoma" pitchFamily="34" charset="0"/>
              </a:rPr>
              <a:t>—device that performs the information-processing cycle</a:t>
            </a:r>
          </a:p>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Information-processing cycle</a:t>
            </a:r>
          </a:p>
          <a:p>
            <a:pPr lvl="1">
              <a:spcBef>
                <a:spcPct val="0"/>
              </a:spcBef>
            </a:pPr>
            <a:r>
              <a:rPr lang="en-US" sz="2800" dirty="0" smtClean="0">
                <a:solidFill>
                  <a:schemeClr val="tx1"/>
                </a:solidFill>
                <a:latin typeface="Tahoma" pitchFamily="34" charset="0"/>
                <a:ea typeface="Tahoma" pitchFamily="34" charset="0"/>
                <a:cs typeface="Tahoma" pitchFamily="34" charset="0"/>
              </a:rPr>
              <a:t>Consists of four basic operations:</a:t>
            </a:r>
          </a:p>
          <a:p>
            <a:pPr lvl="2">
              <a:spcBef>
                <a:spcPct val="0"/>
              </a:spcBef>
            </a:pPr>
            <a:r>
              <a:rPr lang="en-US" sz="2800" dirty="0" smtClean="0">
                <a:solidFill>
                  <a:schemeClr val="tx1"/>
                </a:solidFill>
                <a:latin typeface="Tahoma" pitchFamily="34" charset="0"/>
                <a:ea typeface="Tahoma" pitchFamily="34" charset="0"/>
                <a:cs typeface="Tahoma" pitchFamily="34" charset="0"/>
              </a:rPr>
              <a:t>Input</a:t>
            </a:r>
          </a:p>
          <a:p>
            <a:pPr lvl="2">
              <a:spcBef>
                <a:spcPct val="0"/>
              </a:spcBef>
            </a:pPr>
            <a:r>
              <a:rPr lang="en-US" sz="2800" dirty="0" smtClean="0">
                <a:solidFill>
                  <a:schemeClr val="tx1"/>
                </a:solidFill>
                <a:latin typeface="Tahoma" pitchFamily="34" charset="0"/>
                <a:ea typeface="Tahoma" pitchFamily="34" charset="0"/>
                <a:cs typeface="Tahoma" pitchFamily="34" charset="0"/>
              </a:rPr>
              <a:t>Processing</a:t>
            </a:r>
          </a:p>
          <a:p>
            <a:pPr lvl="2">
              <a:spcBef>
                <a:spcPct val="0"/>
              </a:spcBef>
            </a:pPr>
            <a:r>
              <a:rPr lang="en-US" sz="2800" dirty="0" smtClean="0">
                <a:solidFill>
                  <a:schemeClr val="tx1"/>
                </a:solidFill>
                <a:latin typeface="Tahoma" pitchFamily="34" charset="0"/>
                <a:ea typeface="Tahoma" pitchFamily="34" charset="0"/>
                <a:cs typeface="Tahoma" pitchFamily="34" charset="0"/>
              </a:rPr>
              <a:t>Output</a:t>
            </a:r>
          </a:p>
          <a:p>
            <a:pPr lvl="2">
              <a:spcBef>
                <a:spcPct val="0"/>
              </a:spcBef>
            </a:pPr>
            <a:r>
              <a:rPr lang="en-US" sz="2800" dirty="0" smtClean="0">
                <a:solidFill>
                  <a:schemeClr val="tx1"/>
                </a:solidFill>
                <a:latin typeface="Tahoma" pitchFamily="34" charset="0"/>
                <a:ea typeface="Tahoma" pitchFamily="34" charset="0"/>
                <a:cs typeface="Tahoma" pitchFamily="34" charset="0"/>
              </a:rPr>
              <a:t>Storage </a:t>
            </a:r>
          </a:p>
          <a:p>
            <a:pPr eaLnBrk="1" hangingPunct="1">
              <a:spcBef>
                <a:spcPct val="0"/>
              </a:spcBef>
            </a:pPr>
            <a:endParaRPr lang="en-US" dirty="0" smtClean="0"/>
          </a:p>
        </p:txBody>
      </p:sp>
      <p:sp>
        <p:nvSpPr>
          <p:cNvPr id="9" name="Footer Placeholder 8"/>
          <p:cNvSpPr>
            <a:spLocks noGrp="1"/>
          </p:cNvSpPr>
          <p:nvPr>
            <p:ph type="ftr" sz="quarter" idx="11"/>
          </p:nvPr>
        </p:nvSpPr>
        <p:spPr/>
        <p:txBody>
          <a:bodyPr/>
          <a:lstStyle/>
          <a:p>
            <a:pPr>
              <a:defRPr/>
            </a:pPr>
            <a:r>
              <a:rPr lang="en-US" smtClean="0">
                <a:solidFill>
                  <a:srgbClr val="000000"/>
                </a:solidFill>
              </a:rPr>
              <a:t>Copyright © 2012  Pearson Education, Inc. Publishing as Prentice Hall</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23</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8" name="Title 1"/>
          <p:cNvSpPr>
            <a:spLocks noGrp="1"/>
          </p:cNvSpPr>
          <p:nvPr>
            <p:ph type="title"/>
          </p:nvPr>
        </p:nvSpPr>
        <p:spPr/>
        <p:txBody>
          <a:bodyPr anchor="ctr"/>
          <a:lstStyle/>
          <a:p>
            <a:r>
              <a:rPr lang="en-US" dirty="0" smtClean="0"/>
              <a:t>Computer Fundamentals</a:t>
            </a: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24</a:t>
            </a:fld>
            <a:endParaRPr kumimoji="0"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219200"/>
            <a:ext cx="3962400" cy="51724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8" name="Title 1"/>
          <p:cNvSpPr>
            <a:spLocks noGrp="1"/>
          </p:cNvSpPr>
          <p:nvPr>
            <p:ph type="title"/>
          </p:nvPr>
        </p:nvSpPr>
        <p:spPr/>
        <p:txBody>
          <a:bodyPr anchor="ctr"/>
          <a:lstStyle/>
          <a:p>
            <a:r>
              <a:rPr lang="en-US" dirty="0" smtClean="0"/>
              <a:t>Computer Fundamentals</a:t>
            </a: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25</a:t>
            </a:fld>
            <a:endParaRPr kumimoji="0"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71600"/>
            <a:ext cx="7752264" cy="4191000"/>
          </a:xfrm>
          <a:prstGeom prst="rect">
            <a:avLst/>
          </a:prstGeom>
        </p:spPr>
      </p:pic>
    </p:spTree>
    <p:extLst>
      <p:ext uri="{BB962C8B-B14F-4D97-AF65-F5344CB8AC3E}">
        <p14:creationId xmlns:p14="http://schemas.microsoft.com/office/powerpoint/2010/main" val="306272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1618" name="Rectangle 3"/>
          <p:cNvSpPr>
            <a:spLocks noGrp="1" noChangeArrowheads="1"/>
          </p:cNvSpPr>
          <p:nvPr>
            <p:ph idx="1"/>
          </p:nvPr>
        </p:nvSpPr>
        <p:spPr>
          <a:xfrm>
            <a:off x="914400" y="2017713"/>
            <a:ext cx="7772400" cy="4114800"/>
          </a:xfrm>
        </p:spPr>
        <p:txBody>
          <a:bodyPr lIns="182562" tIns="46038" rIns="182562" bIns="46038">
            <a:noAutofit/>
          </a:bodyPr>
          <a:lstStyle/>
          <a:p>
            <a:pPr eaLnBrk="1" hangingPunct="1"/>
            <a:r>
              <a:rPr lang="en-US" sz="3600" b="1" dirty="0" smtClean="0">
                <a:solidFill>
                  <a:schemeClr val="tx1"/>
                </a:solidFill>
                <a:latin typeface="Tahoma" pitchFamily="34" charset="0"/>
                <a:ea typeface="Tahoma" pitchFamily="34" charset="0"/>
                <a:cs typeface="Tahoma" pitchFamily="34" charset="0"/>
              </a:rPr>
              <a:t>Computer system—</a:t>
            </a:r>
            <a:r>
              <a:rPr lang="en-US" sz="3600" dirty="0" smtClean="0">
                <a:solidFill>
                  <a:schemeClr val="tx1"/>
                </a:solidFill>
                <a:latin typeface="Tahoma" pitchFamily="34" charset="0"/>
                <a:ea typeface="Tahoma" pitchFamily="34" charset="0"/>
                <a:cs typeface="Tahoma" pitchFamily="34" charset="0"/>
              </a:rPr>
              <a:t>group of associated components that work together</a:t>
            </a:r>
          </a:p>
          <a:p>
            <a:pPr lvl="1" eaLnBrk="1" hangingPunct="1"/>
            <a:r>
              <a:rPr lang="en-US" sz="2400" dirty="0" smtClean="0">
                <a:solidFill>
                  <a:schemeClr val="tx1"/>
                </a:solidFill>
                <a:latin typeface="Tahoma" pitchFamily="34" charset="0"/>
                <a:ea typeface="Tahoma" pitchFamily="34" charset="0"/>
                <a:cs typeface="Tahoma" pitchFamily="34" charset="0"/>
              </a:rPr>
              <a:t>Hardware</a:t>
            </a:r>
          </a:p>
          <a:p>
            <a:pPr lvl="1" eaLnBrk="1" hangingPunct="1"/>
            <a:r>
              <a:rPr lang="en-US" sz="2400" dirty="0" smtClean="0">
                <a:solidFill>
                  <a:schemeClr val="tx1"/>
                </a:solidFill>
                <a:latin typeface="Tahoma" pitchFamily="34" charset="0"/>
                <a:ea typeface="Tahoma" pitchFamily="34" charset="0"/>
                <a:cs typeface="Tahoma" pitchFamily="34" charset="0"/>
              </a:rPr>
              <a:t>Software</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26</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2642" name="Rectangle 3"/>
          <p:cNvSpPr>
            <a:spLocks noGrp="1" noChangeArrowheads="1"/>
          </p:cNvSpPr>
          <p:nvPr>
            <p:ph idx="1"/>
          </p:nvPr>
        </p:nvSpPr>
        <p:spPr>
          <a:xfrm>
            <a:off x="914400" y="2017713"/>
            <a:ext cx="7772400" cy="4114800"/>
          </a:xfrm>
        </p:spPr>
        <p:txBody>
          <a:bodyPr lIns="182562" tIns="46038" rIns="182562" bIns="46038">
            <a:normAutofit/>
          </a:bodyPr>
          <a:lstStyle/>
          <a:p>
            <a:pPr eaLnBrk="1" hangingPunct="1"/>
            <a:r>
              <a:rPr lang="en-US" sz="3600" b="1" dirty="0" smtClean="0">
                <a:solidFill>
                  <a:schemeClr val="tx1"/>
                </a:solidFill>
                <a:latin typeface="Tahoma" pitchFamily="34" charset="0"/>
                <a:ea typeface="Tahoma" pitchFamily="34" charset="0"/>
                <a:cs typeface="Tahoma" pitchFamily="34" charset="0"/>
              </a:rPr>
              <a:t>Hardware</a:t>
            </a:r>
          </a:p>
          <a:p>
            <a:pPr lvl="1"/>
            <a:r>
              <a:rPr lang="en-US" sz="2400" dirty="0" smtClean="0">
                <a:solidFill>
                  <a:schemeClr val="tx1"/>
                </a:solidFill>
                <a:latin typeface="Tahoma" pitchFamily="34" charset="0"/>
                <a:ea typeface="Tahoma" pitchFamily="34" charset="0"/>
                <a:cs typeface="Tahoma" pitchFamily="34" charset="0"/>
              </a:rPr>
              <a:t>Physical parts of the computer</a:t>
            </a:r>
          </a:p>
          <a:p>
            <a:pPr lvl="1"/>
            <a:r>
              <a:rPr lang="en-US" sz="2400" dirty="0" smtClean="0">
                <a:solidFill>
                  <a:schemeClr val="tx1"/>
                </a:solidFill>
                <a:latin typeface="Tahoma" pitchFamily="34" charset="0"/>
                <a:ea typeface="Tahoma" pitchFamily="34" charset="0"/>
                <a:cs typeface="Tahoma" pitchFamily="34" charset="0"/>
              </a:rPr>
              <a:t>Includes such components as the system unit, monitor, keyboard, and printer</a:t>
            </a:r>
          </a:p>
          <a:p>
            <a:pPr eaLnBrk="1" hangingPunct="1"/>
            <a:r>
              <a:rPr lang="en-US" sz="3600" b="1" dirty="0" smtClean="0">
                <a:solidFill>
                  <a:schemeClr val="tx1"/>
                </a:solidFill>
                <a:latin typeface="Tahoma" pitchFamily="34" charset="0"/>
                <a:ea typeface="Tahoma" pitchFamily="34" charset="0"/>
                <a:cs typeface="Tahoma" pitchFamily="34" charset="0"/>
              </a:rPr>
              <a:t>Motherboard</a:t>
            </a:r>
          </a:p>
          <a:p>
            <a:pPr lvl="1"/>
            <a:r>
              <a:rPr lang="en-US" sz="2800" dirty="0" smtClean="0">
                <a:solidFill>
                  <a:schemeClr val="tx1"/>
                </a:solidFill>
                <a:latin typeface="Tahoma" pitchFamily="34" charset="0"/>
                <a:ea typeface="Tahoma" pitchFamily="34" charset="0"/>
                <a:cs typeface="Tahoma" pitchFamily="34" charset="0"/>
              </a:rPr>
              <a:t>Circuit board that connects the central processing unit(s) to the other system components</a:t>
            </a:r>
          </a:p>
          <a:p>
            <a:pPr eaLnBrk="1" hangingPunct="1"/>
            <a:endParaRPr lang="en-US" dirty="0" smtClean="0"/>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27</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2642" name="Rectangle 3"/>
          <p:cNvSpPr>
            <a:spLocks noGrp="1" noChangeArrowheads="1"/>
          </p:cNvSpPr>
          <p:nvPr>
            <p:ph idx="1"/>
          </p:nvPr>
        </p:nvSpPr>
        <p:spPr>
          <a:xfrm>
            <a:off x="914400" y="2017713"/>
            <a:ext cx="7772400" cy="4114800"/>
          </a:xfrm>
        </p:spPr>
        <p:txBody>
          <a:bodyPr lIns="182562" tIns="46038" rIns="182562" bIns="46038"/>
          <a:lstStyle/>
          <a:p>
            <a:pPr eaLnBrk="1" hangingPunct="1"/>
            <a:r>
              <a:rPr lang="en-US" sz="3600" b="1" dirty="0" smtClean="0">
                <a:solidFill>
                  <a:schemeClr val="tx1"/>
                </a:solidFill>
                <a:latin typeface="Tahoma" pitchFamily="34" charset="0"/>
                <a:ea typeface="Tahoma" pitchFamily="34" charset="0"/>
                <a:cs typeface="Tahoma" pitchFamily="34" charset="0"/>
              </a:rPr>
              <a:t>System unit</a:t>
            </a:r>
            <a:endParaRPr lang="en-US" sz="3600" dirty="0" smtClean="0">
              <a:solidFill>
                <a:schemeClr val="tx1"/>
              </a:solidFill>
              <a:latin typeface="Tahoma" pitchFamily="34" charset="0"/>
              <a:ea typeface="Tahoma" pitchFamily="34" charset="0"/>
              <a:cs typeface="Tahoma" pitchFamily="34" charset="0"/>
            </a:endParaRPr>
          </a:p>
          <a:p>
            <a:pPr lvl="1"/>
            <a:r>
              <a:rPr lang="en-US" sz="2800" dirty="0">
                <a:solidFill>
                  <a:schemeClr val="tx1"/>
                </a:solidFill>
                <a:latin typeface="Tahoma" pitchFamily="34" charset="0"/>
                <a:ea typeface="Tahoma" pitchFamily="34" charset="0"/>
                <a:cs typeface="Tahoma" pitchFamily="34" charset="0"/>
              </a:rPr>
              <a:t>B</a:t>
            </a:r>
            <a:r>
              <a:rPr lang="en-US" sz="2800" dirty="0" smtClean="0">
                <a:solidFill>
                  <a:schemeClr val="tx1"/>
                </a:solidFill>
                <a:latin typeface="Tahoma" pitchFamily="34" charset="0"/>
                <a:ea typeface="Tahoma" pitchFamily="34" charset="0"/>
                <a:cs typeface="Tahoma" pitchFamily="34" charset="0"/>
              </a:rPr>
              <a:t>ase unit of the computer—made up of the plastic or metal enclosure, the motherboard, and the integrated peripherals</a:t>
            </a:r>
          </a:p>
          <a:p>
            <a:pPr eaLnBrk="1" hangingPunct="1"/>
            <a:endParaRPr lang="en-US" b="1" dirty="0" smtClean="0"/>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28</a:t>
            </a:fld>
            <a:endParaRPr kumimoji="0" lang="en-US"/>
          </a:p>
        </p:txBody>
      </p:sp>
    </p:spTree>
    <p:extLst>
      <p:ext uri="{BB962C8B-B14F-4D97-AF65-F5344CB8AC3E}">
        <p14:creationId xmlns:p14="http://schemas.microsoft.com/office/powerpoint/2010/main" val="405359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5714" name="Rectangle 3"/>
          <p:cNvSpPr>
            <a:spLocks noGrp="1" noChangeArrowheads="1"/>
          </p:cNvSpPr>
          <p:nvPr>
            <p:ph idx="1"/>
          </p:nvPr>
        </p:nvSpPr>
        <p:spPr>
          <a:xfrm>
            <a:off x="838200" y="1905000"/>
            <a:ext cx="7772400" cy="4114800"/>
          </a:xfrm>
        </p:spPr>
        <p:txBody>
          <a:bodyPr lIns="182562" tIns="46038" rIns="182562" bIns="46038">
            <a:normAutofit/>
          </a:bodyPr>
          <a:lstStyle/>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Input</a:t>
            </a:r>
          </a:p>
          <a:p>
            <a:pPr lvl="1">
              <a:spcBef>
                <a:spcPct val="0"/>
              </a:spcBef>
            </a:pPr>
            <a:r>
              <a:rPr lang="en-US" sz="2400" dirty="0" smtClean="0">
                <a:solidFill>
                  <a:schemeClr val="tx1"/>
                </a:solidFill>
                <a:latin typeface="Tahoma" pitchFamily="34" charset="0"/>
                <a:ea typeface="Tahoma" pitchFamily="34" charset="0"/>
                <a:cs typeface="Tahoma" pitchFamily="34" charset="0"/>
              </a:rPr>
              <a:t>First operation of the information-processing cycle, enables the computer to accept data</a:t>
            </a:r>
            <a:endParaRPr lang="en-US" sz="2400" dirty="0">
              <a:solidFill>
                <a:schemeClr val="tx1"/>
              </a:solidFill>
              <a:latin typeface="Tahoma" pitchFamily="34" charset="0"/>
              <a:ea typeface="Tahoma" pitchFamily="34" charset="0"/>
              <a:cs typeface="Tahoma" pitchFamily="34" charset="0"/>
            </a:endParaRPr>
          </a:p>
          <a:p>
            <a:pPr lvl="1">
              <a:spcBef>
                <a:spcPct val="0"/>
              </a:spcBef>
            </a:pPr>
            <a:r>
              <a:rPr lang="en-US" sz="2400" dirty="0" smtClean="0">
                <a:solidFill>
                  <a:schemeClr val="tx1"/>
                </a:solidFill>
                <a:latin typeface="Tahoma" pitchFamily="34" charset="0"/>
                <a:ea typeface="Tahoma" pitchFamily="34" charset="0"/>
                <a:cs typeface="Tahoma" pitchFamily="34" charset="0"/>
              </a:rPr>
              <a:t>Data</a:t>
            </a:r>
          </a:p>
          <a:p>
            <a:pPr lvl="2">
              <a:spcBef>
                <a:spcPct val="0"/>
              </a:spcBef>
            </a:pPr>
            <a:r>
              <a:rPr lang="en-US" sz="2400" dirty="0" smtClean="0">
                <a:solidFill>
                  <a:schemeClr val="tx1"/>
                </a:solidFill>
                <a:latin typeface="Tahoma" pitchFamily="34" charset="0"/>
                <a:ea typeface="Tahoma" pitchFamily="34" charset="0"/>
                <a:cs typeface="Tahoma" pitchFamily="34" charset="0"/>
              </a:rPr>
              <a:t>Facts that are raw and unorganized</a:t>
            </a:r>
          </a:p>
          <a:p>
            <a:pPr lvl="2">
              <a:spcBef>
                <a:spcPct val="0"/>
              </a:spcBef>
            </a:pPr>
            <a:r>
              <a:rPr lang="en-US" sz="2400" dirty="0" smtClean="0">
                <a:solidFill>
                  <a:schemeClr val="tx1"/>
                </a:solidFill>
                <a:latin typeface="Tahoma" pitchFamily="34" charset="0"/>
                <a:ea typeface="Tahoma" pitchFamily="34" charset="0"/>
                <a:cs typeface="Tahoma" pitchFamily="34" charset="0"/>
              </a:rPr>
              <a:t>Entered into the computer for processing through the use of input devices such as a keyboard or mouse</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29</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pPr eaLnBrk="1" hangingPunct="1"/>
            <a:r>
              <a:rPr lang="en-US" dirty="0" smtClean="0"/>
              <a:t>Objectives </a:t>
            </a:r>
          </a:p>
        </p:txBody>
      </p:sp>
      <p:sp>
        <p:nvSpPr>
          <p:cNvPr id="103426" name="Rectangle 3"/>
          <p:cNvSpPr>
            <a:spLocks noGrp="1" noChangeArrowheads="1"/>
          </p:cNvSpPr>
          <p:nvPr>
            <p:ph idx="1"/>
          </p:nvPr>
        </p:nvSpPr>
        <p:spPr/>
        <p:txBody>
          <a:bodyPr lIns="182562" tIns="46038" rIns="182562" bIns="46038">
            <a:normAutofit/>
          </a:bodyPr>
          <a:lstStyle/>
          <a:p>
            <a:r>
              <a:rPr lang="en-US" sz="3200" dirty="0">
                <a:solidFill>
                  <a:schemeClr val="tx1"/>
                </a:solidFill>
                <a:latin typeface="Tahoma" pitchFamily="34" charset="0"/>
                <a:ea typeface="Tahoma" pitchFamily="34" charset="0"/>
                <a:cs typeface="Tahoma" pitchFamily="34" charset="0"/>
              </a:rPr>
              <a:t>List some important milestones in computer evolution. </a:t>
            </a:r>
            <a:endParaRPr lang="tr-TR" sz="3200" dirty="0">
              <a:solidFill>
                <a:schemeClr val="tx1"/>
              </a:solidFill>
              <a:latin typeface="Tahoma" pitchFamily="34" charset="0"/>
              <a:ea typeface="Tahoma" pitchFamily="34" charset="0"/>
              <a:cs typeface="Tahoma" pitchFamily="34" charset="0"/>
            </a:endParaRPr>
          </a:p>
          <a:p>
            <a:r>
              <a:rPr lang="en-US" sz="3200" dirty="0" smtClean="0">
                <a:solidFill>
                  <a:schemeClr val="tx1"/>
                </a:solidFill>
                <a:latin typeface="Tahoma" pitchFamily="34" charset="0"/>
                <a:ea typeface="Tahoma" pitchFamily="34" charset="0"/>
                <a:cs typeface="Tahoma" pitchFamily="34" charset="0"/>
              </a:rPr>
              <a:t>Define </a:t>
            </a:r>
            <a:r>
              <a:rPr lang="en-US" sz="3200" dirty="0" smtClean="0">
                <a:solidFill>
                  <a:schemeClr val="tx1"/>
                </a:solidFill>
                <a:latin typeface="Tahoma" pitchFamily="34" charset="0"/>
                <a:ea typeface="Tahoma" pitchFamily="34" charset="0"/>
                <a:cs typeface="Tahoma" pitchFamily="34" charset="0"/>
              </a:rPr>
              <a:t>the word </a:t>
            </a:r>
            <a:r>
              <a:rPr lang="en-US" sz="3200" i="1" dirty="0" smtClean="0">
                <a:solidFill>
                  <a:schemeClr val="tx1"/>
                </a:solidFill>
                <a:latin typeface="Tahoma" pitchFamily="34" charset="0"/>
                <a:ea typeface="Tahoma" pitchFamily="34" charset="0"/>
                <a:cs typeface="Tahoma" pitchFamily="34" charset="0"/>
              </a:rPr>
              <a:t>computer</a:t>
            </a:r>
            <a:r>
              <a:rPr lang="en-US" sz="3200" dirty="0" smtClean="0">
                <a:solidFill>
                  <a:schemeClr val="tx1"/>
                </a:solidFill>
                <a:latin typeface="Tahoma" pitchFamily="34" charset="0"/>
                <a:ea typeface="Tahoma" pitchFamily="34" charset="0"/>
                <a:cs typeface="Tahoma" pitchFamily="34" charset="0"/>
              </a:rPr>
              <a:t> and name the four basic operations that a computer performs.</a:t>
            </a:r>
          </a:p>
          <a:p>
            <a:pPr eaLnBrk="1" hangingPunct="1"/>
            <a:r>
              <a:rPr lang="en-US" sz="3200" dirty="0" smtClean="0">
                <a:solidFill>
                  <a:schemeClr val="tx1"/>
                </a:solidFill>
                <a:latin typeface="Tahoma" pitchFamily="34" charset="0"/>
                <a:ea typeface="Tahoma" pitchFamily="34" charset="0"/>
                <a:cs typeface="Tahoma" pitchFamily="34" charset="0"/>
              </a:rPr>
              <a:t>Describe the two main components of a computer system: hardware and software.</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3</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6738" name="Rectangle 3"/>
          <p:cNvSpPr>
            <a:spLocks noGrp="1" noChangeArrowheads="1"/>
          </p:cNvSpPr>
          <p:nvPr>
            <p:ph idx="1"/>
          </p:nvPr>
        </p:nvSpPr>
        <p:spPr>
          <a:xfrm>
            <a:off x="762000" y="1828800"/>
            <a:ext cx="8001000" cy="4303713"/>
          </a:xfrm>
        </p:spPr>
        <p:txBody>
          <a:bodyPr lIns="182562" tIns="46038" rIns="182562" bIns="46038">
            <a:noAutofit/>
          </a:bodyPr>
          <a:lstStyle/>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Processing</a:t>
            </a:r>
            <a:endParaRPr lang="en-US" sz="3600" dirty="0" smtClean="0">
              <a:solidFill>
                <a:schemeClr val="tx1"/>
              </a:solidFill>
              <a:latin typeface="Tahoma" pitchFamily="34" charset="0"/>
              <a:ea typeface="Tahoma" pitchFamily="34" charset="0"/>
              <a:cs typeface="Tahoma" pitchFamily="34" charset="0"/>
            </a:endParaRPr>
          </a:p>
          <a:p>
            <a:pPr lvl="1">
              <a:spcBef>
                <a:spcPct val="0"/>
              </a:spcBef>
            </a:pPr>
            <a:r>
              <a:rPr lang="en-US" sz="2400" dirty="0" smtClean="0">
                <a:solidFill>
                  <a:schemeClr val="tx1"/>
                </a:solidFill>
                <a:latin typeface="Tahoma" pitchFamily="34" charset="0"/>
                <a:ea typeface="Tahoma" pitchFamily="34" charset="0"/>
                <a:cs typeface="Tahoma" pitchFamily="34" charset="0"/>
              </a:rPr>
              <a:t>Second operation of the information-processing cycle, converts data into information</a:t>
            </a:r>
            <a:r>
              <a:rPr lang="en-US" sz="2800" dirty="0" smtClean="0">
                <a:solidFill>
                  <a:schemeClr val="tx1"/>
                </a:solidFill>
                <a:latin typeface="Tahoma" pitchFamily="34" charset="0"/>
                <a:ea typeface="Tahoma" pitchFamily="34" charset="0"/>
                <a:cs typeface="Tahoma" pitchFamily="34" charset="0"/>
              </a:rPr>
              <a:t> </a:t>
            </a:r>
          </a:p>
          <a:p>
            <a:pPr lvl="1" eaLnBrk="1" hangingPunct="1">
              <a:spcBef>
                <a:spcPct val="0"/>
              </a:spcBef>
            </a:pPr>
            <a:r>
              <a:rPr lang="en-US" sz="2400" dirty="0" smtClean="0">
                <a:solidFill>
                  <a:schemeClr val="tx1"/>
                </a:solidFill>
                <a:latin typeface="Tahoma" pitchFamily="34" charset="0"/>
                <a:ea typeface="Tahoma" pitchFamily="34" charset="0"/>
                <a:cs typeface="Tahoma" pitchFamily="34" charset="0"/>
              </a:rPr>
              <a:t>Information refers to consolidated, organized, processed data. </a:t>
            </a:r>
          </a:p>
          <a:p>
            <a:pPr lvl="1" eaLnBrk="1" hangingPunct="1">
              <a:spcBef>
                <a:spcPct val="0"/>
              </a:spcBef>
            </a:pPr>
            <a:r>
              <a:rPr lang="en-US" sz="2400" dirty="0" smtClean="0">
                <a:solidFill>
                  <a:schemeClr val="tx1"/>
                </a:solidFill>
                <a:latin typeface="Tahoma" pitchFamily="34" charset="0"/>
                <a:ea typeface="Tahoma" pitchFamily="34" charset="0"/>
                <a:cs typeface="Tahoma" pitchFamily="34" charset="0"/>
              </a:rPr>
              <a:t>The central processing unit (CPU) processes data into information.</a:t>
            </a:r>
          </a:p>
          <a:p>
            <a:pPr lvl="1" eaLnBrk="1" hangingPunct="1">
              <a:spcBef>
                <a:spcPct val="0"/>
              </a:spcBef>
            </a:pPr>
            <a:r>
              <a:rPr lang="en-US" sz="2400" dirty="0" smtClean="0">
                <a:solidFill>
                  <a:schemeClr val="tx1"/>
                </a:solidFill>
                <a:latin typeface="Tahoma" pitchFamily="34" charset="0"/>
                <a:ea typeface="Tahoma" pitchFamily="34" charset="0"/>
                <a:cs typeface="Tahoma" pitchFamily="34" charset="0"/>
              </a:rPr>
              <a:t>Random access memory (RAM) temporarily stores programs and data needed by the CPU.</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30</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7762" name="Rectangle 3"/>
          <p:cNvSpPr>
            <a:spLocks noGrp="1" noChangeArrowheads="1"/>
          </p:cNvSpPr>
          <p:nvPr>
            <p:ph idx="1"/>
          </p:nvPr>
        </p:nvSpPr>
        <p:spPr>
          <a:xfrm>
            <a:off x="762000" y="1905000"/>
            <a:ext cx="7772400" cy="4114800"/>
          </a:xfrm>
        </p:spPr>
        <p:txBody>
          <a:bodyPr lIns="182562" tIns="46038" rIns="182562" bIns="46038">
            <a:normAutofit/>
          </a:bodyPr>
          <a:lstStyle/>
          <a:p>
            <a:pPr eaLnBrk="1" hangingPunct="1"/>
            <a:r>
              <a:rPr lang="en-US" sz="3600" b="1" dirty="0" smtClean="0">
                <a:solidFill>
                  <a:schemeClr val="tx1"/>
                </a:solidFill>
                <a:latin typeface="Tahoma" pitchFamily="34" charset="0"/>
                <a:ea typeface="Tahoma" pitchFamily="34" charset="0"/>
                <a:cs typeface="Tahoma" pitchFamily="34" charset="0"/>
              </a:rPr>
              <a:t>Output</a:t>
            </a:r>
            <a:endParaRPr lang="en-US" sz="3600" dirty="0" smtClean="0">
              <a:solidFill>
                <a:schemeClr val="tx1"/>
              </a:solidFill>
              <a:latin typeface="Tahoma" pitchFamily="34" charset="0"/>
              <a:ea typeface="Tahoma" pitchFamily="34" charset="0"/>
              <a:cs typeface="Tahoma" pitchFamily="34" charset="0"/>
            </a:endParaRPr>
          </a:p>
          <a:p>
            <a:pPr lvl="1"/>
            <a:r>
              <a:rPr lang="en-US" sz="2400" dirty="0">
                <a:solidFill>
                  <a:schemeClr val="tx1"/>
                </a:solidFill>
                <a:latin typeface="Tahoma" pitchFamily="34" charset="0"/>
                <a:ea typeface="Tahoma" pitchFamily="34" charset="0"/>
                <a:cs typeface="Tahoma" pitchFamily="34" charset="0"/>
              </a:rPr>
              <a:t>T</a:t>
            </a:r>
            <a:r>
              <a:rPr lang="en-US" sz="2400" dirty="0" smtClean="0">
                <a:solidFill>
                  <a:schemeClr val="tx1"/>
                </a:solidFill>
                <a:latin typeface="Tahoma" pitchFamily="34" charset="0"/>
                <a:ea typeface="Tahoma" pitchFamily="34" charset="0"/>
                <a:cs typeface="Tahoma" pitchFamily="34" charset="0"/>
              </a:rPr>
              <a:t>hird operation of the information-processing cycle, requires output devices,</a:t>
            </a:r>
            <a:r>
              <a:rPr lang="en-US" sz="2400" b="1" dirty="0" smtClean="0">
                <a:solidFill>
                  <a:schemeClr val="tx1"/>
                </a:solidFill>
                <a:latin typeface="Tahoma" pitchFamily="34" charset="0"/>
                <a:ea typeface="Tahoma" pitchFamily="34" charset="0"/>
                <a:cs typeface="Tahoma" pitchFamily="34" charset="0"/>
              </a:rPr>
              <a:t> </a:t>
            </a:r>
            <a:r>
              <a:rPr lang="en-US" sz="2400" dirty="0" smtClean="0">
                <a:solidFill>
                  <a:schemeClr val="tx1"/>
                </a:solidFill>
                <a:latin typeface="Tahoma" pitchFamily="34" charset="0"/>
                <a:ea typeface="Tahoma" pitchFamily="34" charset="0"/>
                <a:cs typeface="Tahoma" pitchFamily="34" charset="0"/>
              </a:rPr>
              <a:t>such as monitors and printers to display results for people to see or hear</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31</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8786" name="Rectangle 3"/>
          <p:cNvSpPr>
            <a:spLocks noGrp="1" noChangeArrowheads="1"/>
          </p:cNvSpPr>
          <p:nvPr>
            <p:ph idx="1"/>
          </p:nvPr>
        </p:nvSpPr>
        <p:spPr>
          <a:xfrm>
            <a:off x="762000" y="1981200"/>
            <a:ext cx="7772400" cy="4154487"/>
          </a:xfrm>
        </p:spPr>
        <p:txBody>
          <a:bodyPr lIns="182562" tIns="46038" rIns="182562" bIns="46038">
            <a:noAutofit/>
          </a:bodyPr>
          <a:lstStyle/>
          <a:p>
            <a:pPr eaLnBrk="1" hangingPunct="1"/>
            <a:r>
              <a:rPr lang="en-US" sz="3600" b="1" dirty="0" smtClean="0">
                <a:solidFill>
                  <a:schemeClr val="tx1"/>
                </a:solidFill>
                <a:latin typeface="Tahoma" pitchFamily="34" charset="0"/>
                <a:ea typeface="Tahoma" pitchFamily="34" charset="0"/>
                <a:cs typeface="Tahoma" pitchFamily="34" charset="0"/>
              </a:rPr>
              <a:t>Storage</a:t>
            </a:r>
          </a:p>
          <a:p>
            <a:pPr lvl="1"/>
            <a:r>
              <a:rPr lang="en-US" sz="2400" dirty="0">
                <a:solidFill>
                  <a:schemeClr val="tx1"/>
                </a:solidFill>
                <a:latin typeface="Tahoma" pitchFamily="34" charset="0"/>
                <a:ea typeface="Tahoma" pitchFamily="34" charset="0"/>
                <a:cs typeface="Tahoma" pitchFamily="34" charset="0"/>
              </a:rPr>
              <a:t>F</a:t>
            </a:r>
            <a:r>
              <a:rPr lang="en-US" sz="2400" dirty="0" smtClean="0">
                <a:solidFill>
                  <a:schemeClr val="tx1"/>
                </a:solidFill>
                <a:latin typeface="Tahoma" pitchFamily="34" charset="0"/>
                <a:ea typeface="Tahoma" pitchFamily="34" charset="0"/>
                <a:cs typeface="Tahoma" pitchFamily="34" charset="0"/>
              </a:rPr>
              <a:t>ourth operation of the information-processing cycle, holds programs, software, and data that the computer system uses</a:t>
            </a:r>
          </a:p>
          <a:p>
            <a:pPr lvl="1" eaLnBrk="1" hangingPunct="1"/>
            <a:r>
              <a:rPr lang="en-US" sz="2400" b="1" dirty="0" smtClean="0">
                <a:solidFill>
                  <a:schemeClr val="tx1"/>
                </a:solidFill>
                <a:latin typeface="Tahoma" pitchFamily="34" charset="0"/>
                <a:ea typeface="Tahoma" pitchFamily="34" charset="0"/>
                <a:cs typeface="Tahoma" pitchFamily="34" charset="0"/>
              </a:rPr>
              <a:t>Storage devices</a:t>
            </a:r>
          </a:p>
          <a:p>
            <a:pPr lvl="2"/>
            <a:r>
              <a:rPr lang="en-US" sz="2400" dirty="0" smtClean="0">
                <a:solidFill>
                  <a:schemeClr val="tx1"/>
                </a:solidFill>
                <a:latin typeface="Tahoma" pitchFamily="34" charset="0"/>
                <a:ea typeface="Tahoma" pitchFamily="34" charset="0"/>
                <a:cs typeface="Tahoma" pitchFamily="34" charset="0"/>
              </a:rPr>
              <a:t>Hard drives, CD and DVD drives, and media card readers—used with USB drives and flash memory cards</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32</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05000"/>
            <a:ext cx="8079905" cy="3048000"/>
          </a:xfrm>
        </p:spPr>
      </p:pic>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33</a:t>
            </a:fld>
            <a:endParaRPr kumimoji="0" lang="en-US"/>
          </a:p>
        </p:txBody>
      </p:sp>
      <p:sp>
        <p:nvSpPr>
          <p:cNvPr id="6"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Tree>
    <p:extLst>
      <p:ext uri="{BB962C8B-B14F-4D97-AF65-F5344CB8AC3E}">
        <p14:creationId xmlns:p14="http://schemas.microsoft.com/office/powerpoint/2010/main" val="2962576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34</a:t>
            </a:fld>
            <a:endParaRPr kumimoji="0"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199"/>
            <a:ext cx="7924800" cy="3996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9810" name="Rectangle 3"/>
          <p:cNvSpPr>
            <a:spLocks noGrp="1" noChangeArrowheads="1"/>
          </p:cNvSpPr>
          <p:nvPr>
            <p:ph idx="1"/>
          </p:nvPr>
        </p:nvSpPr>
        <p:spPr>
          <a:xfrm>
            <a:off x="533400" y="1905000"/>
            <a:ext cx="8421688" cy="4495800"/>
          </a:xfrm>
        </p:spPr>
        <p:txBody>
          <a:bodyPr lIns="182562" tIns="46038" rIns="182562" bIns="46038">
            <a:noAutofit/>
          </a:bodyPr>
          <a:lstStyle/>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Communications</a:t>
            </a:r>
          </a:p>
          <a:p>
            <a:pPr lvl="1">
              <a:spcBef>
                <a:spcPct val="0"/>
              </a:spcBef>
            </a:pPr>
            <a:r>
              <a:rPr lang="en-US" sz="2400" dirty="0">
                <a:solidFill>
                  <a:schemeClr val="tx1"/>
                </a:solidFill>
                <a:latin typeface="Tahoma" pitchFamily="34" charset="0"/>
                <a:ea typeface="Tahoma" pitchFamily="34" charset="0"/>
                <a:cs typeface="Tahoma" pitchFamily="34" charset="0"/>
              </a:rPr>
              <a:t>H</a:t>
            </a:r>
            <a:r>
              <a:rPr lang="en-US" sz="2400" dirty="0" smtClean="0">
                <a:solidFill>
                  <a:schemeClr val="tx1"/>
                </a:solidFill>
                <a:latin typeface="Tahoma" pitchFamily="34" charset="0"/>
                <a:ea typeface="Tahoma" pitchFamily="34" charset="0"/>
                <a:cs typeface="Tahoma" pitchFamily="34" charset="0"/>
              </a:rPr>
              <a:t>igh-speed movement of data or information</a:t>
            </a:r>
          </a:p>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Communication device</a:t>
            </a:r>
          </a:p>
          <a:p>
            <a:pPr lvl="1">
              <a:spcBef>
                <a:spcPct val="0"/>
              </a:spcBef>
            </a:pPr>
            <a:r>
              <a:rPr lang="en-US" sz="2400" dirty="0" smtClean="0">
                <a:solidFill>
                  <a:schemeClr val="tx1"/>
                </a:solidFill>
                <a:latin typeface="Tahoma" pitchFamily="34" charset="0"/>
                <a:ea typeface="Tahoma" pitchFamily="34" charset="0"/>
                <a:cs typeface="Tahoma" pitchFamily="34" charset="0"/>
              </a:rPr>
              <a:t>Hardware component that moves data in and out of a computer</a:t>
            </a:r>
          </a:p>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Network</a:t>
            </a:r>
          </a:p>
          <a:p>
            <a:pPr lvl="1">
              <a:spcBef>
                <a:spcPct val="0"/>
              </a:spcBef>
            </a:pPr>
            <a:r>
              <a:rPr lang="en-US" sz="2400" dirty="0" smtClean="0">
                <a:solidFill>
                  <a:schemeClr val="tx1"/>
                </a:solidFill>
                <a:latin typeface="Tahoma" pitchFamily="34" charset="0"/>
                <a:ea typeface="Tahoma" pitchFamily="34" charset="0"/>
                <a:cs typeface="Tahoma" pitchFamily="34" charset="0"/>
              </a:rPr>
              <a:t>Connects two or more computers to share input/output devices and other resources through the use of a </a:t>
            </a:r>
            <a:r>
              <a:rPr lang="en-US" sz="2400" b="1" dirty="0" smtClean="0">
                <a:solidFill>
                  <a:schemeClr val="tx1"/>
                </a:solidFill>
                <a:latin typeface="Tahoma" pitchFamily="34" charset="0"/>
                <a:ea typeface="Tahoma" pitchFamily="34" charset="0"/>
                <a:cs typeface="Tahoma" pitchFamily="34" charset="0"/>
              </a:rPr>
              <a:t>network interface card</a:t>
            </a:r>
            <a:endParaRPr lang="en-US" sz="2400" dirty="0" smtClean="0">
              <a:solidFill>
                <a:schemeClr val="tx1"/>
              </a:solidFill>
              <a:latin typeface="Tahoma" pitchFamily="34" charset="0"/>
              <a:ea typeface="Tahoma" pitchFamily="34" charset="0"/>
              <a:cs typeface="Tahoma" pitchFamily="34" charset="0"/>
            </a:endParaRP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35</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lIns="92075" tIns="46038" rIns="92075" bIns="46038" anchor="ctr"/>
          <a:lstStyle/>
          <a:p>
            <a:pPr eaLnBrk="1" hangingPunct="1"/>
            <a:r>
              <a:rPr lang="en-US" dirty="0" smtClean="0"/>
              <a:t>Types of Computers</a:t>
            </a:r>
          </a:p>
        </p:txBody>
      </p:sp>
      <p:sp>
        <p:nvSpPr>
          <p:cNvPr id="122882" name="Rectangle 3"/>
          <p:cNvSpPr>
            <a:spLocks noGrp="1" noChangeArrowheads="1"/>
          </p:cNvSpPr>
          <p:nvPr>
            <p:ph idx="1"/>
          </p:nvPr>
        </p:nvSpPr>
        <p:spPr>
          <a:xfrm>
            <a:off x="762000" y="1981200"/>
            <a:ext cx="7772400" cy="4114800"/>
          </a:xfrm>
        </p:spPr>
        <p:txBody>
          <a:bodyPr lIns="182562" tIns="46038" rIns="182562" bIns="46038"/>
          <a:lstStyle/>
          <a:p>
            <a:pPr eaLnBrk="1" hangingPunct="1"/>
            <a:r>
              <a:rPr lang="en-US" sz="3600" b="1" dirty="0" smtClean="0">
                <a:solidFill>
                  <a:schemeClr val="tx1"/>
                </a:solidFill>
                <a:latin typeface="Tahoma" pitchFamily="34" charset="0"/>
                <a:ea typeface="Tahoma" pitchFamily="34" charset="0"/>
                <a:cs typeface="Tahoma" pitchFamily="34" charset="0"/>
              </a:rPr>
              <a:t>Computers can be separated into two main types:</a:t>
            </a:r>
          </a:p>
          <a:p>
            <a:pPr lvl="1" eaLnBrk="1" hangingPunct="1"/>
            <a:r>
              <a:rPr lang="en-US" sz="2400" b="1" dirty="0" smtClean="0">
                <a:solidFill>
                  <a:schemeClr val="tx1"/>
                </a:solidFill>
                <a:latin typeface="Tahoma" pitchFamily="34" charset="0"/>
                <a:ea typeface="Tahoma" pitchFamily="34" charset="0"/>
                <a:cs typeface="Tahoma" pitchFamily="34" charset="0"/>
              </a:rPr>
              <a:t>Individual—</a:t>
            </a:r>
            <a:r>
              <a:rPr lang="en-US" sz="2400" dirty="0" smtClean="0">
                <a:solidFill>
                  <a:schemeClr val="tx1"/>
                </a:solidFill>
                <a:latin typeface="Tahoma" pitchFamily="34" charset="0"/>
                <a:ea typeface="Tahoma" pitchFamily="34" charset="0"/>
                <a:cs typeface="Tahoma" pitchFamily="34" charset="0"/>
              </a:rPr>
              <a:t>designed for one user at a time</a:t>
            </a:r>
          </a:p>
          <a:p>
            <a:pPr lvl="1" eaLnBrk="1" hangingPunct="1"/>
            <a:r>
              <a:rPr lang="en-US" sz="2400" b="1" dirty="0" smtClean="0">
                <a:solidFill>
                  <a:schemeClr val="tx1"/>
                </a:solidFill>
                <a:latin typeface="Tahoma" pitchFamily="34" charset="0"/>
                <a:ea typeface="Tahoma" pitchFamily="34" charset="0"/>
                <a:cs typeface="Tahoma" pitchFamily="34" charset="0"/>
              </a:rPr>
              <a:t>Organization—</a:t>
            </a:r>
            <a:r>
              <a:rPr lang="en-US" sz="2400" dirty="0" smtClean="0">
                <a:solidFill>
                  <a:schemeClr val="tx1"/>
                </a:solidFill>
                <a:latin typeface="Tahoma" pitchFamily="34" charset="0"/>
                <a:ea typeface="Tahoma" pitchFamily="34" charset="0"/>
                <a:cs typeface="Tahoma" pitchFamily="34" charset="0"/>
              </a:rPr>
              <a:t>designed to be used by many people at the same time</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36</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lIns="92075" tIns="46038" rIns="92075" bIns="46038" anchor="ctr"/>
          <a:lstStyle/>
          <a:p>
            <a:pPr eaLnBrk="1" hangingPunct="1"/>
            <a:r>
              <a:rPr lang="en-US" dirty="0" smtClean="0"/>
              <a:t>Types of Computers</a:t>
            </a:r>
          </a:p>
        </p:txBody>
      </p:sp>
      <p:sp>
        <p:nvSpPr>
          <p:cNvPr id="125954" name="Rectangle 3"/>
          <p:cNvSpPr>
            <a:spLocks noGrp="1" noChangeArrowheads="1"/>
          </p:cNvSpPr>
          <p:nvPr>
            <p:ph idx="1"/>
          </p:nvPr>
        </p:nvSpPr>
        <p:spPr>
          <a:xfrm>
            <a:off x="685800" y="1295400"/>
            <a:ext cx="8077200" cy="5257800"/>
          </a:xfrm>
        </p:spPr>
        <p:txBody>
          <a:bodyPr lIns="182562" tIns="46038" rIns="182562" bIns="46038">
            <a:normAutofit fontScale="55000" lnSpcReduction="20000"/>
          </a:bodyPr>
          <a:lstStyle/>
          <a:p>
            <a:pPr eaLnBrk="1" hangingPunct="1"/>
            <a:r>
              <a:rPr lang="en-US" sz="5800" b="1" dirty="0" smtClean="0">
                <a:solidFill>
                  <a:schemeClr val="tx1"/>
                </a:solidFill>
                <a:latin typeface="Tahoma" pitchFamily="34" charset="0"/>
                <a:ea typeface="Tahoma" pitchFamily="34" charset="0"/>
                <a:cs typeface="Tahoma" pitchFamily="34" charset="0"/>
              </a:rPr>
              <a:t>Individual computers</a:t>
            </a:r>
          </a:p>
          <a:p>
            <a:pPr lvl="1" eaLnBrk="1" hangingPunct="1"/>
            <a:r>
              <a:rPr lang="en-US" sz="3800" b="1" dirty="0" smtClean="0">
                <a:solidFill>
                  <a:schemeClr val="tx1"/>
                </a:solidFill>
                <a:latin typeface="Tahoma" pitchFamily="34" charset="0"/>
                <a:ea typeface="Tahoma" pitchFamily="34" charset="0"/>
                <a:cs typeface="Tahoma" pitchFamily="34" charset="0"/>
              </a:rPr>
              <a:t>Personal computers (PCs)</a:t>
            </a:r>
            <a:r>
              <a:rPr lang="en-US" sz="3800" dirty="0" smtClean="0">
                <a:solidFill>
                  <a:schemeClr val="tx1"/>
                </a:solidFill>
                <a:latin typeface="Tahoma" pitchFamily="34" charset="0"/>
                <a:ea typeface="Tahoma" pitchFamily="34" charset="0"/>
                <a:cs typeface="Tahoma" pitchFamily="34" charset="0"/>
              </a:rPr>
              <a:t>—either Mac (Apple’s Macintosh) systems or IBM-compatible systems</a:t>
            </a:r>
          </a:p>
          <a:p>
            <a:pPr lvl="1" eaLnBrk="1" hangingPunct="1"/>
            <a:r>
              <a:rPr lang="en-US" sz="3800" b="1" dirty="0" smtClean="0">
                <a:solidFill>
                  <a:schemeClr val="tx1"/>
                </a:solidFill>
                <a:latin typeface="Tahoma" pitchFamily="34" charset="0"/>
                <a:ea typeface="Tahoma" pitchFamily="34" charset="0"/>
                <a:cs typeface="Tahoma" pitchFamily="34" charset="0"/>
              </a:rPr>
              <a:t>Desktop computers</a:t>
            </a:r>
            <a:r>
              <a:rPr lang="en-US" sz="3800" b="0" dirty="0" smtClean="0">
                <a:solidFill>
                  <a:schemeClr val="tx1"/>
                </a:solidFill>
                <a:latin typeface="Tahoma" pitchFamily="34" charset="0"/>
                <a:ea typeface="Tahoma" pitchFamily="34" charset="0"/>
                <a:cs typeface="Tahoma" pitchFamily="34" charset="0"/>
              </a:rPr>
              <a:t>—</a:t>
            </a:r>
            <a:r>
              <a:rPr lang="en-US" sz="3800" b="0" baseline="0" dirty="0" smtClean="0">
                <a:solidFill>
                  <a:schemeClr val="tx1"/>
                </a:solidFill>
                <a:latin typeface="Tahoma" pitchFamily="34" charset="0"/>
                <a:ea typeface="Tahoma" pitchFamily="34" charset="0"/>
                <a:cs typeface="Tahoma" pitchFamily="34" charset="0"/>
              </a:rPr>
              <a:t>designed for home</a:t>
            </a:r>
            <a:r>
              <a:rPr lang="en-US" sz="3800" b="0" dirty="0" smtClean="0">
                <a:solidFill>
                  <a:schemeClr val="tx1"/>
                </a:solidFill>
                <a:latin typeface="Tahoma" pitchFamily="34" charset="0"/>
                <a:ea typeface="Tahoma" pitchFamily="34" charset="0"/>
                <a:cs typeface="Tahoma" pitchFamily="34" charset="0"/>
              </a:rPr>
              <a:t> or office </a:t>
            </a:r>
            <a:r>
              <a:rPr lang="en-US" sz="3800" b="0" baseline="0" dirty="0" smtClean="0">
                <a:solidFill>
                  <a:schemeClr val="tx1"/>
                </a:solidFill>
                <a:latin typeface="Tahoma" pitchFamily="34" charset="0"/>
                <a:ea typeface="Tahoma" pitchFamily="34" charset="0"/>
                <a:cs typeface="Tahoma" pitchFamily="34" charset="0"/>
              </a:rPr>
              <a:t>use, now include </a:t>
            </a:r>
            <a:r>
              <a:rPr lang="en-US" sz="3800" baseline="0" dirty="0" smtClean="0">
                <a:solidFill>
                  <a:schemeClr val="tx1"/>
                </a:solidFill>
                <a:latin typeface="Tahoma" pitchFamily="34" charset="0"/>
                <a:ea typeface="Tahoma" pitchFamily="34" charset="0"/>
                <a:cs typeface="Tahoma" pitchFamily="34" charset="0"/>
              </a:rPr>
              <a:t>all-in-one computers</a:t>
            </a:r>
            <a:r>
              <a:rPr lang="en-US" sz="3800" b="0" baseline="0" dirty="0" smtClean="0">
                <a:solidFill>
                  <a:schemeClr val="tx1"/>
                </a:solidFill>
                <a:latin typeface="Tahoma" pitchFamily="34" charset="0"/>
                <a:ea typeface="Tahoma" pitchFamily="34" charset="0"/>
                <a:cs typeface="Tahoma" pitchFamily="34" charset="0"/>
              </a:rPr>
              <a:t> that combine the system unit and the monitor</a:t>
            </a:r>
          </a:p>
          <a:p>
            <a:pPr lvl="1" eaLnBrk="1" hangingPunct="1"/>
            <a:r>
              <a:rPr lang="en-US" sz="3800" b="1" dirty="0" smtClean="0">
                <a:solidFill>
                  <a:schemeClr val="tx1"/>
                </a:solidFill>
                <a:latin typeface="Tahoma" pitchFamily="34" charset="0"/>
                <a:ea typeface="Tahoma" pitchFamily="34" charset="0"/>
                <a:cs typeface="Tahoma" pitchFamily="34" charset="0"/>
              </a:rPr>
              <a:t>Portable computers </a:t>
            </a:r>
            <a:r>
              <a:rPr lang="en-US" sz="3800" dirty="0" smtClean="0">
                <a:solidFill>
                  <a:schemeClr val="tx1"/>
                </a:solidFill>
                <a:latin typeface="Tahoma" pitchFamily="34" charset="0"/>
                <a:ea typeface="Tahoma" pitchFamily="34" charset="0"/>
                <a:cs typeface="Tahoma" pitchFamily="34" charset="0"/>
              </a:rPr>
              <a:t>include notebooks, subnotebooks, and table PCs</a:t>
            </a:r>
          </a:p>
          <a:p>
            <a:pPr lvl="2"/>
            <a:r>
              <a:rPr lang="en-US" sz="3800" dirty="0" smtClean="0">
                <a:solidFill>
                  <a:schemeClr val="tx1"/>
                </a:solidFill>
                <a:latin typeface="Tahoma" pitchFamily="34" charset="0"/>
                <a:ea typeface="Tahoma" pitchFamily="34" charset="0"/>
                <a:cs typeface="Tahoma" pitchFamily="34" charset="0"/>
              </a:rPr>
              <a:t>Notebooks—small </a:t>
            </a:r>
            <a:r>
              <a:rPr lang="en-US" sz="3800" dirty="0">
                <a:solidFill>
                  <a:schemeClr val="tx1"/>
                </a:solidFill>
                <a:latin typeface="Tahoma" pitchFamily="34" charset="0"/>
                <a:ea typeface="Tahoma" pitchFamily="34" charset="0"/>
                <a:cs typeface="Tahoma" pitchFamily="34" charset="0"/>
              </a:rPr>
              <a:t>enough for easy computer </a:t>
            </a:r>
            <a:r>
              <a:rPr lang="en-US" sz="3800" dirty="0" smtClean="0">
                <a:solidFill>
                  <a:schemeClr val="tx1"/>
                </a:solidFill>
                <a:latin typeface="Tahoma" pitchFamily="34" charset="0"/>
                <a:ea typeface="Tahoma" pitchFamily="34" charset="0"/>
                <a:cs typeface="Tahoma" pitchFamily="34" charset="0"/>
              </a:rPr>
              <a:t>mobility</a:t>
            </a:r>
            <a:endParaRPr lang="en-US" sz="3800" dirty="0">
              <a:solidFill>
                <a:schemeClr val="tx1"/>
              </a:solidFill>
              <a:latin typeface="Tahoma" pitchFamily="34" charset="0"/>
              <a:ea typeface="Tahoma" pitchFamily="34" charset="0"/>
              <a:cs typeface="Tahoma" pitchFamily="34" charset="0"/>
            </a:endParaRPr>
          </a:p>
          <a:p>
            <a:pPr lvl="2"/>
            <a:r>
              <a:rPr lang="en-US" sz="3800" dirty="0" smtClean="0">
                <a:solidFill>
                  <a:schemeClr val="tx1"/>
                </a:solidFill>
                <a:latin typeface="Tahoma" pitchFamily="34" charset="0"/>
                <a:ea typeface="Tahoma" pitchFamily="34" charset="0"/>
                <a:cs typeface="Tahoma" pitchFamily="34" charset="0"/>
              </a:rPr>
              <a:t>Subnotebooks—run </a:t>
            </a:r>
            <a:r>
              <a:rPr lang="en-US" sz="3800" dirty="0">
                <a:solidFill>
                  <a:schemeClr val="tx1"/>
                </a:solidFill>
                <a:latin typeface="Tahoma" pitchFamily="34" charset="0"/>
                <a:ea typeface="Tahoma" pitchFamily="34" charset="0"/>
                <a:cs typeface="Tahoma" pitchFamily="34" charset="0"/>
              </a:rPr>
              <a:t>full desktop operating systems but have fewer components than notebooks, weigh less, </a:t>
            </a:r>
            <a:r>
              <a:rPr lang="en-US" sz="3800" dirty="0" smtClean="0">
                <a:solidFill>
                  <a:schemeClr val="tx1"/>
                </a:solidFill>
                <a:latin typeface="Tahoma" pitchFamily="34" charset="0"/>
                <a:ea typeface="Tahoma" pitchFamily="34" charset="0"/>
                <a:cs typeface="Tahoma" pitchFamily="34" charset="0"/>
              </a:rPr>
              <a:t>are smaller</a:t>
            </a:r>
            <a:endParaRPr lang="en-US" sz="3800" dirty="0">
              <a:solidFill>
                <a:schemeClr val="tx1"/>
              </a:solidFill>
              <a:latin typeface="Tahoma" pitchFamily="34" charset="0"/>
              <a:ea typeface="Tahoma" pitchFamily="34" charset="0"/>
              <a:cs typeface="Tahoma" pitchFamily="34" charset="0"/>
            </a:endParaRPr>
          </a:p>
          <a:p>
            <a:pPr lvl="2"/>
            <a:r>
              <a:rPr lang="en-US" sz="3800" dirty="0">
                <a:solidFill>
                  <a:schemeClr val="tx1"/>
                </a:solidFill>
                <a:latin typeface="Tahoma" pitchFamily="34" charset="0"/>
                <a:ea typeface="Tahoma" pitchFamily="34" charset="0"/>
                <a:cs typeface="Tahoma" pitchFamily="34" charset="0"/>
              </a:rPr>
              <a:t>Tablet </a:t>
            </a:r>
            <a:r>
              <a:rPr lang="en-US" sz="3800" dirty="0" smtClean="0">
                <a:solidFill>
                  <a:schemeClr val="tx1"/>
                </a:solidFill>
                <a:latin typeface="Tahoma" pitchFamily="34" charset="0"/>
                <a:ea typeface="Tahoma" pitchFamily="34" charset="0"/>
                <a:cs typeface="Tahoma" pitchFamily="34" charset="0"/>
              </a:rPr>
              <a:t>PCs—input </a:t>
            </a:r>
            <a:r>
              <a:rPr lang="en-US" sz="3800" dirty="0">
                <a:solidFill>
                  <a:schemeClr val="tx1"/>
                </a:solidFill>
                <a:latin typeface="Tahoma" pitchFamily="34" charset="0"/>
                <a:ea typeface="Tahoma" pitchFamily="34" charset="0"/>
                <a:cs typeface="Tahoma" pitchFamily="34" charset="0"/>
              </a:rPr>
              <a:t>data with a keyboard or </a:t>
            </a:r>
            <a:r>
              <a:rPr lang="en-US" sz="3800" dirty="0" smtClean="0">
                <a:solidFill>
                  <a:schemeClr val="tx1"/>
                </a:solidFill>
                <a:latin typeface="Tahoma" pitchFamily="34" charset="0"/>
                <a:ea typeface="Tahoma" pitchFamily="34" charset="0"/>
                <a:cs typeface="Tahoma" pitchFamily="34" charset="0"/>
              </a:rPr>
              <a:t>mouse; </a:t>
            </a:r>
            <a:r>
              <a:rPr lang="en-US" sz="3800" dirty="0">
                <a:solidFill>
                  <a:schemeClr val="tx1"/>
                </a:solidFill>
                <a:latin typeface="Tahoma" pitchFamily="34" charset="0"/>
                <a:ea typeface="Tahoma" pitchFamily="34" charset="0"/>
                <a:cs typeface="Tahoma" pitchFamily="34" charset="0"/>
              </a:rPr>
              <a:t>can write on the monitor with a special pen or </a:t>
            </a:r>
            <a:r>
              <a:rPr lang="en-US" sz="3800" dirty="0" smtClean="0">
                <a:solidFill>
                  <a:schemeClr val="tx1"/>
                </a:solidFill>
                <a:latin typeface="Tahoma" pitchFamily="34" charset="0"/>
                <a:ea typeface="Tahoma" pitchFamily="34" charset="0"/>
                <a:cs typeface="Tahoma" pitchFamily="34" charset="0"/>
              </a:rPr>
              <a:t>stylus</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37</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lIns="92075" tIns="46038" rIns="92075" bIns="46038" anchor="ctr"/>
          <a:lstStyle/>
          <a:p>
            <a:pPr eaLnBrk="1" hangingPunct="1"/>
            <a:r>
              <a:rPr lang="en-US" dirty="0" smtClean="0"/>
              <a:t>Types of Computers</a:t>
            </a:r>
          </a:p>
        </p:txBody>
      </p:sp>
      <p:sp>
        <p:nvSpPr>
          <p:cNvPr id="128002" name="Rectangle 3"/>
          <p:cNvSpPr>
            <a:spLocks noGrp="1" noChangeArrowheads="1"/>
          </p:cNvSpPr>
          <p:nvPr>
            <p:ph idx="1"/>
          </p:nvPr>
        </p:nvSpPr>
        <p:spPr>
          <a:xfrm>
            <a:off x="685800" y="1752600"/>
            <a:ext cx="8229600" cy="4419600"/>
          </a:xfrm>
        </p:spPr>
        <p:txBody>
          <a:bodyPr lIns="182562" tIns="46038" rIns="182562" bIns="46038">
            <a:normAutofit fontScale="92500"/>
          </a:bodyPr>
          <a:lstStyle/>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Individual computers (</a:t>
            </a:r>
            <a:r>
              <a:rPr lang="en-US" sz="3600" b="1" dirty="0" err="1" smtClean="0">
                <a:solidFill>
                  <a:schemeClr val="tx1"/>
                </a:solidFill>
                <a:latin typeface="Tahoma" pitchFamily="34" charset="0"/>
                <a:ea typeface="Tahoma" pitchFamily="34" charset="0"/>
                <a:cs typeface="Tahoma" pitchFamily="34" charset="0"/>
              </a:rPr>
              <a:t>con’t</a:t>
            </a:r>
            <a:r>
              <a:rPr lang="en-US" sz="3600" b="1" dirty="0" smtClean="0">
                <a:solidFill>
                  <a:schemeClr val="tx1"/>
                </a:solidFill>
                <a:latin typeface="Tahoma" pitchFamily="34" charset="0"/>
                <a:ea typeface="Tahoma" pitchFamily="34" charset="0"/>
                <a:cs typeface="Tahoma" pitchFamily="34" charset="0"/>
              </a:rPr>
              <a:t>.)</a:t>
            </a:r>
          </a:p>
          <a:p>
            <a:pPr lvl="1" fontAlgn="base">
              <a:spcBef>
                <a:spcPct val="0"/>
              </a:spcBef>
              <a:spcAft>
                <a:spcPct val="0"/>
              </a:spcAft>
              <a:buClr>
                <a:schemeClr val="bg1">
                  <a:lumMod val="50000"/>
                </a:schemeClr>
              </a:buClr>
              <a:buSzPct val="100000"/>
              <a:defRPr/>
            </a:pPr>
            <a:r>
              <a:rPr lang="en-US" sz="2400" b="1" dirty="0">
                <a:solidFill>
                  <a:schemeClr val="tx1"/>
                </a:solidFill>
                <a:latin typeface="Tahoma" pitchFamily="34" charset="0"/>
                <a:ea typeface="Tahoma" pitchFamily="34" charset="0"/>
                <a:cs typeface="Tahoma" pitchFamily="34" charset="0"/>
              </a:rPr>
              <a:t>Wireless devices—</a:t>
            </a:r>
            <a:r>
              <a:rPr lang="en-US" sz="2400" dirty="0">
                <a:solidFill>
                  <a:schemeClr val="tx1"/>
                </a:solidFill>
                <a:latin typeface="Tahoma" pitchFamily="34" charset="0"/>
                <a:ea typeface="Tahoma" pitchFamily="34" charset="0"/>
                <a:cs typeface="Tahoma" pitchFamily="34" charset="0"/>
              </a:rPr>
              <a:t>handheld computers, netbooks,  personal digital assistants (PDAs), smartphones, </a:t>
            </a:r>
            <a:r>
              <a:rPr lang="en-US" sz="2400" dirty="0" smtClean="0">
                <a:solidFill>
                  <a:schemeClr val="tx1"/>
                </a:solidFill>
                <a:latin typeface="Tahoma" pitchFamily="34" charset="0"/>
                <a:ea typeface="Tahoma" pitchFamily="34" charset="0"/>
                <a:cs typeface="Tahoma" pitchFamily="34" charset="0"/>
              </a:rPr>
              <a:t>e-books</a:t>
            </a:r>
          </a:p>
          <a:p>
            <a:pPr lvl="2" fontAlgn="base">
              <a:spcBef>
                <a:spcPct val="0"/>
              </a:spcBef>
              <a:spcAft>
                <a:spcPct val="0"/>
              </a:spcAft>
              <a:buClr>
                <a:schemeClr val="bg1">
                  <a:lumMod val="50000"/>
                </a:schemeClr>
              </a:buClr>
              <a:buSzPct val="100000"/>
              <a:defRPr/>
            </a:pPr>
            <a:r>
              <a:rPr lang="en-US" sz="2400" dirty="0" smtClean="0">
                <a:solidFill>
                  <a:schemeClr val="tx1"/>
                </a:solidFill>
                <a:latin typeface="Tahoma" pitchFamily="34" charset="0"/>
                <a:ea typeface="Tahoma" pitchFamily="34" charset="0"/>
                <a:cs typeface="Tahoma" pitchFamily="34" charset="0"/>
              </a:rPr>
              <a:t>Netbooks</a:t>
            </a:r>
            <a:r>
              <a:rPr lang="en-US" sz="2400" b="0" dirty="0" smtClean="0">
                <a:solidFill>
                  <a:schemeClr val="tx1"/>
                </a:solidFill>
                <a:latin typeface="Tahoma" pitchFamily="34" charset="0"/>
                <a:ea typeface="Tahoma" pitchFamily="34" charset="0"/>
                <a:cs typeface="Tahoma" pitchFamily="34" charset="0"/>
              </a:rPr>
              <a:t>—</a:t>
            </a:r>
            <a:r>
              <a:rPr lang="en-US" sz="2400" b="0" baseline="0" dirty="0" smtClean="0">
                <a:solidFill>
                  <a:schemeClr val="tx1"/>
                </a:solidFill>
                <a:latin typeface="Tahoma" pitchFamily="34" charset="0"/>
                <a:ea typeface="Tahoma" pitchFamily="34" charset="0"/>
                <a:cs typeface="Tahoma" pitchFamily="34" charset="0"/>
              </a:rPr>
              <a:t>small, inexpensive notebooks designed primarily for wireless Web browsing and e-mail</a:t>
            </a:r>
          </a:p>
          <a:p>
            <a:pPr lvl="2" indent="-285750" fontAlgn="base">
              <a:spcBef>
                <a:spcPct val="0"/>
              </a:spcBef>
              <a:spcAft>
                <a:spcPct val="0"/>
              </a:spcAft>
              <a:buClr>
                <a:schemeClr val="bg1">
                  <a:lumMod val="50000"/>
                </a:schemeClr>
              </a:buClr>
              <a:buSzPct val="100000"/>
              <a:defRPr/>
            </a:pPr>
            <a:r>
              <a:rPr lang="en-US" sz="2400" dirty="0" smtClean="0">
                <a:solidFill>
                  <a:schemeClr val="tx1"/>
                </a:solidFill>
                <a:latin typeface="Tahoma" pitchFamily="34" charset="0"/>
                <a:ea typeface="Tahoma" pitchFamily="34" charset="0"/>
                <a:cs typeface="Tahoma" pitchFamily="34" charset="0"/>
              </a:rPr>
              <a:t>Smartphones—combine the capabilities of handheld computers, such as PDAs, and mobile phones </a:t>
            </a:r>
          </a:p>
          <a:p>
            <a:pPr marL="740664" lvl="2" indent="-342900" fontAlgn="base">
              <a:spcBef>
                <a:spcPct val="0"/>
              </a:spcBef>
              <a:spcAft>
                <a:spcPct val="0"/>
              </a:spcAft>
              <a:buClr>
                <a:schemeClr val="bg1">
                  <a:lumMod val="50000"/>
                </a:schemeClr>
              </a:buClr>
              <a:buSzPct val="100000"/>
              <a:buFont typeface="Courier New" pitchFamily="49" charset="0"/>
              <a:buChar char="o"/>
              <a:defRPr/>
            </a:pPr>
            <a:r>
              <a:rPr lang="en-US" sz="2400" dirty="0" smtClean="0">
                <a:solidFill>
                  <a:schemeClr val="tx1"/>
                </a:solidFill>
                <a:latin typeface="Tahoma" pitchFamily="34" charset="0"/>
                <a:ea typeface="Tahoma" pitchFamily="34" charset="0"/>
                <a:cs typeface="Tahoma" pitchFamily="34" charset="0"/>
              </a:rPr>
              <a:t>Professional workstations</a:t>
            </a:r>
            <a:r>
              <a:rPr lang="en-US" sz="2400" baseline="0" dirty="0" smtClean="0">
                <a:solidFill>
                  <a:schemeClr val="tx1"/>
                </a:solidFill>
                <a:latin typeface="Tahoma" pitchFamily="34" charset="0"/>
                <a:ea typeface="Tahoma" pitchFamily="34" charset="0"/>
                <a:cs typeface="Tahoma" pitchFamily="34" charset="0"/>
              </a:rPr>
              <a:t>—</a:t>
            </a:r>
            <a:r>
              <a:rPr lang="en-US" sz="2400" b="0" baseline="0" dirty="0" smtClean="0">
                <a:solidFill>
                  <a:schemeClr val="tx1"/>
                </a:solidFill>
                <a:latin typeface="Tahoma" pitchFamily="34" charset="0"/>
                <a:ea typeface="Tahoma" pitchFamily="34" charset="0"/>
                <a:cs typeface="Tahoma" pitchFamily="34" charset="0"/>
              </a:rPr>
              <a:t>intended for technical applications that need powerful processing and output</a:t>
            </a:r>
            <a:endParaRPr lang="en-US" sz="2400" b="1" dirty="0" smtClean="0">
              <a:solidFill>
                <a:schemeClr val="tx1"/>
              </a:solidFill>
              <a:latin typeface="Tahoma" pitchFamily="34" charset="0"/>
              <a:ea typeface="Tahoma" pitchFamily="34" charset="0"/>
              <a:cs typeface="Tahoma" pitchFamily="34" charset="0"/>
            </a:endParaRP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38</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838200"/>
            <a:ext cx="6553200" cy="5638800"/>
          </a:xfrm>
        </p:spPr>
      </p:pic>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39</a:t>
            </a:fld>
            <a:endParaRPr kumimoji="0" lang="en-US"/>
          </a:p>
        </p:txBody>
      </p:sp>
      <p:sp>
        <p:nvSpPr>
          <p:cNvPr id="6" name="Rectangle 2"/>
          <p:cNvSpPr>
            <a:spLocks noGrp="1" noChangeArrowheads="1"/>
          </p:cNvSpPr>
          <p:nvPr>
            <p:ph type="title"/>
          </p:nvPr>
        </p:nvSpPr>
        <p:spPr>
          <a:xfrm>
            <a:off x="457200" y="0"/>
            <a:ext cx="8229600" cy="1143000"/>
          </a:xfrm>
        </p:spPr>
        <p:txBody>
          <a:bodyPr lIns="92075" tIns="46038" rIns="92075" bIns="46038" anchor="ctr"/>
          <a:lstStyle/>
          <a:p>
            <a:r>
              <a:rPr lang="en-US" dirty="0"/>
              <a:t>Types of Computers</a:t>
            </a:r>
            <a:endParaRPr lang="en-US" dirty="0" smtClean="0"/>
          </a:p>
        </p:txBody>
      </p:sp>
    </p:spTree>
    <p:extLst>
      <p:ext uri="{BB962C8B-B14F-4D97-AF65-F5344CB8AC3E}">
        <p14:creationId xmlns:p14="http://schemas.microsoft.com/office/powerpoint/2010/main" val="2962576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lIns="92075" tIns="46038" rIns="92075" bIns="46038" anchor="ctr"/>
          <a:lstStyle/>
          <a:p>
            <a:pPr eaLnBrk="1" hangingPunct="1"/>
            <a:r>
              <a:rPr lang="en-US" dirty="0" smtClean="0"/>
              <a:t>Objectives </a:t>
            </a:r>
          </a:p>
        </p:txBody>
      </p:sp>
      <p:sp>
        <p:nvSpPr>
          <p:cNvPr id="104450" name="Rectangle 3"/>
          <p:cNvSpPr>
            <a:spLocks noGrp="1" noChangeArrowheads="1"/>
          </p:cNvSpPr>
          <p:nvPr>
            <p:ph idx="1"/>
          </p:nvPr>
        </p:nvSpPr>
        <p:spPr/>
        <p:txBody>
          <a:bodyPr lIns="182562" tIns="46038" rIns="182562" bIns="46038"/>
          <a:lstStyle/>
          <a:p>
            <a:pPr eaLnBrk="1" hangingPunct="1"/>
            <a:r>
              <a:rPr lang="en-US" sz="3200" dirty="0" smtClean="0">
                <a:solidFill>
                  <a:schemeClr val="tx1"/>
                </a:solidFill>
                <a:latin typeface="Tahoma" pitchFamily="34" charset="0"/>
                <a:ea typeface="Tahoma" pitchFamily="34" charset="0"/>
                <a:cs typeface="Tahoma" pitchFamily="34" charset="0"/>
              </a:rPr>
              <a:t>Provide examples of hardware devices that handle input, processing, output, and storage tasks.</a:t>
            </a:r>
          </a:p>
          <a:p>
            <a:pPr eaLnBrk="1" hangingPunct="1"/>
            <a:r>
              <a:rPr lang="en-US" sz="3200" dirty="0" smtClean="0">
                <a:solidFill>
                  <a:schemeClr val="tx1"/>
                </a:solidFill>
                <a:latin typeface="Tahoma" pitchFamily="34" charset="0"/>
                <a:ea typeface="Tahoma" pitchFamily="34" charset="0"/>
                <a:cs typeface="Tahoma" pitchFamily="34" charset="0"/>
              </a:rPr>
              <a:t>Give an example of the information processing cycle in action.</a:t>
            </a:r>
          </a:p>
          <a:p>
            <a:pPr eaLnBrk="1" hangingPunct="1"/>
            <a:r>
              <a:rPr lang="en-US" sz="3200" dirty="0" smtClean="0">
                <a:solidFill>
                  <a:schemeClr val="tx1"/>
                </a:solidFill>
                <a:latin typeface="Tahoma" pitchFamily="34" charset="0"/>
                <a:ea typeface="Tahoma" pitchFamily="34" charset="0"/>
                <a:cs typeface="Tahoma" pitchFamily="34" charset="0"/>
              </a:rPr>
              <a:t>Discuss the two major categories and the various types of computers.</a:t>
            </a:r>
          </a:p>
          <a:p>
            <a:pPr eaLnBrk="1" hangingPunct="1">
              <a:buFont typeface="Wingdings" pitchFamily="2" charset="2"/>
              <a:buNone/>
            </a:pPr>
            <a:endParaRPr lang="en-US" dirty="0" smtClean="0"/>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4</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lIns="92075" tIns="46038" rIns="92075" bIns="46038" anchor="ctr"/>
          <a:lstStyle/>
          <a:p>
            <a:pPr eaLnBrk="1" hangingPunct="1"/>
            <a:r>
              <a:rPr lang="en-US" dirty="0" smtClean="0"/>
              <a:t>Types of Computers</a:t>
            </a:r>
          </a:p>
        </p:txBody>
      </p:sp>
      <p:sp>
        <p:nvSpPr>
          <p:cNvPr id="129026" name="Rectangle 3"/>
          <p:cNvSpPr>
            <a:spLocks noGrp="1" noChangeArrowheads="1"/>
          </p:cNvSpPr>
          <p:nvPr>
            <p:ph idx="1"/>
          </p:nvPr>
        </p:nvSpPr>
        <p:spPr>
          <a:xfrm>
            <a:off x="685800" y="1752600"/>
            <a:ext cx="8269288" cy="4648200"/>
          </a:xfrm>
        </p:spPr>
        <p:txBody>
          <a:bodyPr lIns="182562" tIns="46038" rIns="182562" bIns="46038"/>
          <a:lstStyle/>
          <a:p>
            <a:pPr eaLnBrk="1" hangingPunct="1"/>
            <a:r>
              <a:rPr lang="en-US" sz="3600" b="1" dirty="0" smtClean="0">
                <a:solidFill>
                  <a:schemeClr val="tx1"/>
                </a:solidFill>
                <a:latin typeface="Tahoma" pitchFamily="34" charset="0"/>
                <a:ea typeface="Tahoma" pitchFamily="34" charset="0"/>
                <a:cs typeface="Tahoma" pitchFamily="34" charset="0"/>
              </a:rPr>
              <a:t>Organization computers</a:t>
            </a:r>
          </a:p>
          <a:p>
            <a:pPr lvl="1" eaLnBrk="1" hangingPunct="1"/>
            <a:r>
              <a:rPr lang="en-US" sz="2400" b="1" dirty="0" smtClean="0">
                <a:solidFill>
                  <a:schemeClr val="tx1"/>
                </a:solidFill>
                <a:latin typeface="Tahoma" pitchFamily="34" charset="0"/>
                <a:ea typeface="Tahoma" pitchFamily="34" charset="0"/>
                <a:cs typeface="Tahoma" pitchFamily="34" charset="0"/>
              </a:rPr>
              <a:t>Servers—</a:t>
            </a:r>
            <a:r>
              <a:rPr lang="en-US" sz="2400" dirty="0" smtClean="0">
                <a:solidFill>
                  <a:schemeClr val="tx1"/>
                </a:solidFill>
                <a:latin typeface="Tahoma" pitchFamily="34" charset="0"/>
                <a:ea typeface="Tahoma" pitchFamily="34" charset="0"/>
                <a:cs typeface="Tahoma" pitchFamily="34" charset="0"/>
              </a:rPr>
              <a:t>enable users connected to a computer network to have access to the network’s programs, hardware, and data</a:t>
            </a:r>
          </a:p>
          <a:p>
            <a:pPr lvl="1" eaLnBrk="1" hangingPunct="1"/>
            <a:r>
              <a:rPr lang="en-US" sz="2400" b="1" dirty="0" smtClean="0">
                <a:solidFill>
                  <a:schemeClr val="tx1"/>
                </a:solidFill>
                <a:latin typeface="Tahoma" pitchFamily="34" charset="0"/>
                <a:ea typeface="Tahoma" pitchFamily="34" charset="0"/>
                <a:cs typeface="Tahoma" pitchFamily="34" charset="0"/>
              </a:rPr>
              <a:t>Clients</a:t>
            </a:r>
            <a:r>
              <a:rPr lang="en-US" sz="2400" dirty="0" smtClean="0">
                <a:solidFill>
                  <a:schemeClr val="tx1"/>
                </a:solidFill>
                <a:latin typeface="Tahoma" pitchFamily="34" charset="0"/>
                <a:ea typeface="Tahoma" pitchFamily="34" charset="0"/>
                <a:cs typeface="Tahoma" pitchFamily="34" charset="0"/>
              </a:rPr>
              <a:t>—include the user computers connected to the network</a:t>
            </a:r>
          </a:p>
          <a:p>
            <a:pPr lvl="1" eaLnBrk="1" hangingPunct="1"/>
            <a:r>
              <a:rPr lang="en-US" sz="2400" b="1" dirty="0" smtClean="0">
                <a:solidFill>
                  <a:schemeClr val="tx1"/>
                </a:solidFill>
                <a:latin typeface="Tahoma" pitchFamily="34" charset="0"/>
                <a:ea typeface="Tahoma" pitchFamily="34" charset="0"/>
                <a:cs typeface="Tahoma" pitchFamily="34" charset="0"/>
              </a:rPr>
              <a:t>Client/server network</a:t>
            </a:r>
            <a:r>
              <a:rPr lang="en-US" sz="2400" dirty="0" smtClean="0">
                <a:solidFill>
                  <a:schemeClr val="tx1"/>
                </a:solidFill>
                <a:latin typeface="Tahoma" pitchFamily="34" charset="0"/>
                <a:ea typeface="Tahoma" pitchFamily="34" charset="0"/>
                <a:cs typeface="Tahoma" pitchFamily="34" charset="0"/>
              </a:rPr>
              <a:t>—includes the use of client computers with centralized servers</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8" name="Slide Number Placeholder 7"/>
          <p:cNvSpPr>
            <a:spLocks noGrp="1"/>
          </p:cNvSpPr>
          <p:nvPr>
            <p:ph type="sldNum" sz="quarter" idx="12"/>
          </p:nvPr>
        </p:nvSpPr>
        <p:spPr>
          <a:xfrm>
            <a:off x="8586261" y="6324600"/>
            <a:ext cx="548640" cy="396240"/>
          </a:xfrm>
        </p:spPr>
        <p:txBody>
          <a:bodyPr/>
          <a:lstStyle/>
          <a:p>
            <a:pPr>
              <a:defRPr/>
            </a:pPr>
            <a:fld id="{909974C8-7A15-4086-9984-42A1A7E28A32}" type="slidenum">
              <a:rPr lang="en-US"/>
              <a:pPr>
                <a:defRPr/>
              </a:pPr>
              <a:t>40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p:txBody>
          <a:bodyPr lIns="92075" tIns="46038" rIns="92075" bIns="46038" anchor="ctr"/>
          <a:lstStyle/>
          <a:p>
            <a:pPr eaLnBrk="1" hangingPunct="1"/>
            <a:r>
              <a:rPr lang="en-US" dirty="0" smtClean="0"/>
              <a:t>Types of Computers</a:t>
            </a:r>
          </a:p>
        </p:txBody>
      </p:sp>
      <p:sp>
        <p:nvSpPr>
          <p:cNvPr id="130050" name="Rectangle 3"/>
          <p:cNvSpPr>
            <a:spLocks noGrp="1" noChangeArrowheads="1"/>
          </p:cNvSpPr>
          <p:nvPr>
            <p:ph idx="1"/>
          </p:nvPr>
        </p:nvSpPr>
        <p:spPr>
          <a:xfrm>
            <a:off x="685800" y="1752600"/>
            <a:ext cx="8193088" cy="4648200"/>
          </a:xfrm>
        </p:spPr>
        <p:txBody>
          <a:bodyPr lIns="182562" tIns="46038" rIns="182562" bIns="46038">
            <a:normAutofit/>
          </a:bodyPr>
          <a:lstStyle/>
          <a:p>
            <a:pPr>
              <a:spcBef>
                <a:spcPct val="0"/>
              </a:spcBef>
            </a:pPr>
            <a:r>
              <a:rPr lang="en-US" sz="3600" b="1" dirty="0">
                <a:solidFill>
                  <a:schemeClr val="tx1"/>
                </a:solidFill>
                <a:latin typeface="Tahoma" pitchFamily="34" charset="0"/>
                <a:ea typeface="Tahoma" pitchFamily="34" charset="0"/>
                <a:cs typeface="Tahoma" pitchFamily="34" charset="0"/>
              </a:rPr>
              <a:t>Organization </a:t>
            </a:r>
            <a:r>
              <a:rPr lang="en-US" sz="3600" b="1" dirty="0" smtClean="0">
                <a:solidFill>
                  <a:schemeClr val="tx1"/>
                </a:solidFill>
                <a:latin typeface="Tahoma" pitchFamily="34" charset="0"/>
                <a:ea typeface="Tahoma" pitchFamily="34" charset="0"/>
                <a:cs typeface="Tahoma" pitchFamily="34" charset="0"/>
              </a:rPr>
              <a:t>computers (</a:t>
            </a:r>
            <a:r>
              <a:rPr lang="en-US" sz="3600" b="1" dirty="0" err="1" smtClean="0">
                <a:solidFill>
                  <a:schemeClr val="tx1"/>
                </a:solidFill>
                <a:latin typeface="Tahoma" pitchFamily="34" charset="0"/>
                <a:ea typeface="Tahoma" pitchFamily="34" charset="0"/>
                <a:cs typeface="Tahoma" pitchFamily="34" charset="0"/>
              </a:rPr>
              <a:t>con’d</a:t>
            </a:r>
            <a:r>
              <a:rPr lang="en-US" sz="3600" b="1" dirty="0" smtClean="0">
                <a:solidFill>
                  <a:schemeClr val="tx1"/>
                </a:solidFill>
                <a:latin typeface="Tahoma" pitchFamily="34" charset="0"/>
                <a:ea typeface="Tahoma" pitchFamily="34" charset="0"/>
                <a:cs typeface="Tahoma" pitchFamily="34" charset="0"/>
              </a:rPr>
              <a:t>.)</a:t>
            </a:r>
          </a:p>
          <a:p>
            <a:pPr lvl="1" eaLnBrk="1" hangingPunct="1">
              <a:spcBef>
                <a:spcPct val="0"/>
              </a:spcBef>
            </a:pPr>
            <a:r>
              <a:rPr lang="en-US" sz="2400" b="1" dirty="0" smtClean="0">
                <a:solidFill>
                  <a:schemeClr val="tx1"/>
                </a:solidFill>
                <a:latin typeface="Tahoma" pitchFamily="34" charset="0"/>
                <a:ea typeface="Tahoma" pitchFamily="34" charset="0"/>
                <a:cs typeface="Tahoma" pitchFamily="34" charset="0"/>
              </a:rPr>
              <a:t>Minicomputers (midrange servers)</a:t>
            </a:r>
            <a:r>
              <a:rPr lang="en-US" sz="2400" dirty="0" smtClean="0">
                <a:solidFill>
                  <a:schemeClr val="tx1"/>
                </a:solidFill>
                <a:latin typeface="Tahoma" pitchFamily="34" charset="0"/>
                <a:ea typeface="Tahoma" pitchFamily="34" charset="0"/>
                <a:cs typeface="Tahoma" pitchFamily="34" charset="0"/>
              </a:rPr>
              <a:t>—designed to meet the needs of smaller companies or businesses</a:t>
            </a:r>
          </a:p>
          <a:p>
            <a:pPr lvl="1" eaLnBrk="1" hangingPunct="1">
              <a:spcBef>
                <a:spcPct val="0"/>
              </a:spcBef>
            </a:pPr>
            <a:r>
              <a:rPr lang="en-US" sz="2400" b="1" dirty="0" smtClean="0">
                <a:solidFill>
                  <a:schemeClr val="tx1"/>
                </a:solidFill>
                <a:latin typeface="Tahoma" pitchFamily="34" charset="0"/>
                <a:ea typeface="Tahoma" pitchFamily="34" charset="0"/>
                <a:cs typeface="Tahoma" pitchFamily="34" charset="0"/>
              </a:rPr>
              <a:t>Mainframes</a:t>
            </a:r>
            <a:r>
              <a:rPr lang="en-US" sz="2400" dirty="0" smtClean="0">
                <a:solidFill>
                  <a:schemeClr val="tx1"/>
                </a:solidFill>
                <a:latin typeface="Tahoma" pitchFamily="34" charset="0"/>
                <a:ea typeface="Tahoma" pitchFamily="34" charset="0"/>
                <a:cs typeface="Tahoma" pitchFamily="34" charset="0"/>
              </a:rPr>
              <a:t>—very large processing jobs to meet the needs of large companies or agencies of the government</a:t>
            </a:r>
          </a:p>
          <a:p>
            <a:pPr lvl="1" eaLnBrk="1" hangingPunct="1">
              <a:spcBef>
                <a:spcPct val="0"/>
              </a:spcBef>
            </a:pPr>
            <a:r>
              <a:rPr lang="en-US" sz="2400" b="1" dirty="0" smtClean="0">
                <a:solidFill>
                  <a:schemeClr val="tx1"/>
                </a:solidFill>
                <a:latin typeface="Tahoma" pitchFamily="34" charset="0"/>
                <a:ea typeface="Tahoma" pitchFamily="34" charset="0"/>
                <a:cs typeface="Tahoma" pitchFamily="34" charset="0"/>
              </a:rPr>
              <a:t>Supercomputers</a:t>
            </a:r>
            <a:r>
              <a:rPr lang="en-US" sz="2400" dirty="0" smtClean="0">
                <a:solidFill>
                  <a:schemeClr val="tx1"/>
                </a:solidFill>
                <a:latin typeface="Tahoma" pitchFamily="34" charset="0"/>
                <a:ea typeface="Tahoma" pitchFamily="34" charset="0"/>
                <a:cs typeface="Tahoma" pitchFamily="34" charset="0"/>
              </a:rPr>
              <a:t>—able to perform extremely high-speed processing and show underlying patterns</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41</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lIns="92075" tIns="46038" rIns="92075" bIns="46038" anchor="ctr"/>
          <a:lstStyle/>
          <a:p>
            <a:pPr eaLnBrk="1" hangingPunct="1"/>
            <a:r>
              <a:rPr lang="en-US" dirty="0" smtClean="0"/>
              <a:t>Types of Computers</a:t>
            </a:r>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a:defRPr/>
            </a:pPr>
            <a:fld id="{4AB7B6B5-EE87-4D92-83A3-B6E896EF2A0C}" type="slidenum">
              <a:rPr lang="en-US" smtClean="0"/>
              <a:pPr>
                <a:defRPr/>
              </a:pPr>
              <a:t>42</a:t>
            </a:fld>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2743200"/>
            <a:ext cx="914400" cy="205938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1436094"/>
            <a:ext cx="3505200" cy="23368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4000" y="3498088"/>
            <a:ext cx="3352800" cy="2235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tx1"/>
                </a:solidFill>
              </a:rPr>
              <a:t>The Digital Divide</a:t>
            </a:r>
            <a:endParaRPr lang="en-US" dirty="0">
              <a:solidFill>
                <a:schemeClr val="tx1"/>
              </a:solidFill>
            </a:endParaRPr>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43</a:t>
            </a:fld>
            <a:endParaRPr kumimoji="0" lang="en-US"/>
          </a:p>
        </p:txBody>
      </p:sp>
      <p:sp>
        <p:nvSpPr>
          <p:cNvPr id="6" name="Rectangle 2"/>
          <p:cNvSpPr>
            <a:spLocks noGrp="1" noChangeArrowheads="1"/>
          </p:cNvSpPr>
          <p:nvPr>
            <p:ph type="title"/>
          </p:nvPr>
        </p:nvSpPr>
        <p:spPr/>
        <p:txBody>
          <a:bodyPr lIns="92075" tIns="46038" rIns="92075" bIns="46038" anchor="ctr"/>
          <a:lstStyle/>
          <a:p>
            <a:r>
              <a:rPr lang="en-US" dirty="0"/>
              <a:t>Computers, Society, </a:t>
            </a:r>
            <a:r>
              <a:rPr lang="en-US" dirty="0" smtClean="0"/>
              <a:t>and </a:t>
            </a:r>
            <a:r>
              <a:rPr lang="en-US" dirty="0"/>
              <a:t>You</a:t>
            </a: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133600"/>
            <a:ext cx="5943600" cy="4131013"/>
          </a:xfrm>
          <a:prstGeom prst="rect">
            <a:avLst/>
          </a:prstGeom>
        </p:spPr>
      </p:pic>
    </p:spTree>
    <p:extLst>
      <p:ext uri="{BB962C8B-B14F-4D97-AF65-F5344CB8AC3E}">
        <p14:creationId xmlns:p14="http://schemas.microsoft.com/office/powerpoint/2010/main" val="2962576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lIns="92075" tIns="46038" rIns="92075" bIns="46038" anchor="ctr"/>
          <a:lstStyle/>
          <a:p>
            <a:pPr eaLnBrk="1" hangingPunct="1"/>
            <a:r>
              <a:rPr lang="en-US" dirty="0" smtClean="0"/>
              <a:t>Computers, Society, and You</a:t>
            </a:r>
          </a:p>
        </p:txBody>
      </p:sp>
      <p:sp>
        <p:nvSpPr>
          <p:cNvPr id="133122" name="Rectangle 3"/>
          <p:cNvSpPr>
            <a:spLocks noGrp="1" noChangeArrowheads="1"/>
          </p:cNvSpPr>
          <p:nvPr>
            <p:ph idx="1"/>
          </p:nvPr>
        </p:nvSpPr>
        <p:spPr>
          <a:xfrm>
            <a:off x="533400" y="1905000"/>
            <a:ext cx="8421688" cy="4459288"/>
          </a:xfrm>
        </p:spPr>
        <p:txBody>
          <a:bodyPr lIns="182562" tIns="46038" rIns="182562" bIns="46038">
            <a:normAutofit/>
          </a:bodyPr>
          <a:lstStyle/>
          <a:p>
            <a:pPr eaLnBrk="1" hangingPunct="1">
              <a:spcBef>
                <a:spcPct val="0"/>
              </a:spcBef>
            </a:pPr>
            <a:r>
              <a:rPr lang="en-US" sz="3900" b="1" dirty="0" smtClean="0">
                <a:solidFill>
                  <a:schemeClr val="tx1"/>
                </a:solidFill>
                <a:latin typeface="Tahoma" pitchFamily="34" charset="0"/>
                <a:ea typeface="Tahoma" pitchFamily="34" charset="0"/>
                <a:cs typeface="Tahoma" pitchFamily="34" charset="0"/>
              </a:rPr>
              <a:t>Web-based applications</a:t>
            </a:r>
          </a:p>
          <a:p>
            <a:pPr lvl="1" eaLnBrk="1" hangingPunct="1">
              <a:spcBef>
                <a:spcPct val="0"/>
              </a:spcBef>
            </a:pPr>
            <a:r>
              <a:rPr lang="en-US" sz="2600" b="1" dirty="0" smtClean="0">
                <a:solidFill>
                  <a:schemeClr val="tx1"/>
                </a:solidFill>
                <a:latin typeface="Tahoma" pitchFamily="34" charset="0"/>
                <a:ea typeface="Tahoma" pitchFamily="34" charset="0"/>
                <a:cs typeface="Tahoma" pitchFamily="34" charset="0"/>
              </a:rPr>
              <a:t>Internet messaging (IM)</a:t>
            </a:r>
            <a:r>
              <a:rPr lang="en-US" sz="2600" dirty="0" smtClean="0">
                <a:solidFill>
                  <a:schemeClr val="tx1"/>
                </a:solidFill>
                <a:latin typeface="Tahoma" pitchFamily="34" charset="0"/>
                <a:ea typeface="Tahoma" pitchFamily="34" charset="0"/>
                <a:cs typeface="Tahoma" pitchFamily="34" charset="0"/>
              </a:rPr>
              <a:t>—free, real-time connection</a:t>
            </a:r>
          </a:p>
          <a:p>
            <a:pPr lvl="2">
              <a:spcBef>
                <a:spcPct val="0"/>
              </a:spcBef>
            </a:pPr>
            <a:r>
              <a:rPr lang="en-US" sz="2600" dirty="0" smtClean="0">
                <a:solidFill>
                  <a:schemeClr val="tx1"/>
                </a:solidFill>
                <a:latin typeface="Tahoma" pitchFamily="34" charset="0"/>
                <a:ea typeface="Tahoma" pitchFamily="34" charset="0"/>
                <a:cs typeface="Tahoma" pitchFamily="34" charset="0"/>
              </a:rPr>
              <a:t>Two or more parties can use a buddy list to identify and restrict the contacts the person wishes to communicate with</a:t>
            </a:r>
          </a:p>
          <a:p>
            <a:pPr lvl="1">
              <a:spcBef>
                <a:spcPct val="0"/>
              </a:spcBef>
            </a:pPr>
            <a:r>
              <a:rPr lang="en-US" sz="2600" b="1" dirty="0" smtClean="0">
                <a:solidFill>
                  <a:schemeClr val="tx1"/>
                </a:solidFill>
                <a:latin typeface="Tahoma" pitchFamily="34" charset="0"/>
                <a:ea typeface="Tahoma" pitchFamily="34" charset="0"/>
                <a:cs typeface="Tahoma" pitchFamily="34" charset="0"/>
              </a:rPr>
              <a:t>Social networks—</a:t>
            </a:r>
            <a:r>
              <a:rPr lang="en-US" sz="2600" dirty="0" smtClean="0">
                <a:solidFill>
                  <a:schemeClr val="tx1"/>
                </a:solidFill>
                <a:latin typeface="Tahoma" pitchFamily="34" charset="0"/>
                <a:ea typeface="Tahoma" pitchFamily="34" charset="0"/>
                <a:cs typeface="Tahoma" pitchFamily="34" charset="0"/>
              </a:rPr>
              <a:t>include Facebook, </a:t>
            </a:r>
            <a:r>
              <a:rPr lang="en-US" sz="2600" baseline="0" dirty="0" smtClean="0">
                <a:solidFill>
                  <a:schemeClr val="tx1"/>
                </a:solidFill>
                <a:latin typeface="Tahoma" pitchFamily="34" charset="0"/>
                <a:ea typeface="Tahoma" pitchFamily="34" charset="0"/>
                <a:cs typeface="Tahoma" pitchFamily="34" charset="0"/>
              </a:rPr>
              <a:t>MySpace</a:t>
            </a:r>
            <a:r>
              <a:rPr lang="en-US" sz="2600" dirty="0" smtClean="0">
                <a:solidFill>
                  <a:schemeClr val="tx1"/>
                </a:solidFill>
                <a:latin typeface="Tahoma" pitchFamily="34" charset="0"/>
                <a:ea typeface="Tahoma" pitchFamily="34" charset="0"/>
                <a:cs typeface="Tahoma" pitchFamily="34" charset="0"/>
              </a:rPr>
              <a:t>, LinkedIn, and Twitter</a:t>
            </a:r>
            <a:endParaRPr lang="en-US" sz="2600" baseline="0" dirty="0" smtClean="0">
              <a:solidFill>
                <a:schemeClr val="tx1"/>
              </a:solidFill>
              <a:latin typeface="Tahoma" pitchFamily="34" charset="0"/>
              <a:ea typeface="Tahoma" pitchFamily="34" charset="0"/>
              <a:cs typeface="Tahoma" pitchFamily="34" charset="0"/>
            </a:endParaRPr>
          </a:p>
          <a:p>
            <a:pPr lvl="1">
              <a:spcBef>
                <a:spcPct val="0"/>
              </a:spcBef>
            </a:pPr>
            <a:endParaRPr lang="en-US" dirty="0" smtClean="0"/>
          </a:p>
          <a:p>
            <a:pPr lvl="1" eaLnBrk="1" hangingPunct="1">
              <a:spcBef>
                <a:spcPct val="0"/>
              </a:spcBef>
            </a:pPr>
            <a:endParaRPr lang="en-US" dirty="0" smtClean="0">
              <a:solidFill>
                <a:srgbClr val="FF0000"/>
              </a:solidFill>
            </a:endParaRP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44</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sz="5800" b="1" dirty="0" smtClean="0">
                <a:solidFill>
                  <a:schemeClr val="tx1"/>
                </a:solidFill>
                <a:latin typeface="Tahoma" pitchFamily="34" charset="0"/>
                <a:ea typeface="Tahoma" pitchFamily="34" charset="0"/>
                <a:cs typeface="Tahoma" pitchFamily="34" charset="0"/>
              </a:rPr>
              <a:t>Collaborative work</a:t>
            </a:r>
          </a:p>
          <a:p>
            <a:pPr lvl="1"/>
            <a:r>
              <a:rPr lang="en-US" sz="3800" b="1" dirty="0" smtClean="0">
                <a:solidFill>
                  <a:schemeClr val="tx1"/>
                </a:solidFill>
                <a:latin typeface="Tahoma" pitchFamily="34" charset="0"/>
                <a:ea typeface="Tahoma" pitchFamily="34" charset="0"/>
                <a:cs typeface="Tahoma" pitchFamily="34" charset="0"/>
              </a:rPr>
              <a:t>Computer forensics</a:t>
            </a:r>
            <a:r>
              <a:rPr lang="en-US" sz="3800" dirty="0" smtClean="0">
                <a:solidFill>
                  <a:schemeClr val="tx1"/>
                </a:solidFill>
                <a:latin typeface="Tahoma" pitchFamily="34" charset="0"/>
                <a:ea typeface="Tahoma" pitchFamily="34" charset="0"/>
                <a:cs typeface="Tahoma" pitchFamily="34" charset="0"/>
              </a:rPr>
              <a:t>—branch of forensic science that deals with legal evidence found on computers, and is used to find and apprehend criminals</a:t>
            </a:r>
          </a:p>
          <a:p>
            <a:pPr lvl="1"/>
            <a:r>
              <a:rPr lang="en-US" sz="3800" dirty="0" smtClean="0">
                <a:solidFill>
                  <a:schemeClr val="tx1"/>
                </a:solidFill>
                <a:latin typeface="Tahoma" pitchFamily="34" charset="0"/>
                <a:ea typeface="Tahoma" pitchFamily="34" charset="0"/>
                <a:cs typeface="Tahoma" pitchFamily="34" charset="0"/>
              </a:rPr>
              <a:t>Collaborative software includes:</a:t>
            </a:r>
          </a:p>
          <a:p>
            <a:pPr lvl="2"/>
            <a:r>
              <a:rPr lang="en-US" sz="3800" dirty="0" smtClean="0">
                <a:solidFill>
                  <a:schemeClr val="tx1"/>
                </a:solidFill>
                <a:latin typeface="Tahoma" pitchFamily="34" charset="0"/>
                <a:ea typeface="Tahoma" pitchFamily="34" charset="0"/>
                <a:cs typeface="Tahoma" pitchFamily="34" charset="0"/>
              </a:rPr>
              <a:t>Google Docs—free Web-based word processor and spreadsheet</a:t>
            </a:r>
          </a:p>
          <a:p>
            <a:pPr lvl="2"/>
            <a:r>
              <a:rPr lang="en-US" sz="3800" dirty="0" smtClean="0">
                <a:solidFill>
                  <a:schemeClr val="tx1"/>
                </a:solidFill>
                <a:latin typeface="Tahoma" pitchFamily="34" charset="0"/>
                <a:ea typeface="Tahoma" pitchFamily="34" charset="0"/>
                <a:cs typeface="Tahoma" pitchFamily="34" charset="0"/>
              </a:rPr>
              <a:t>Wiki—collection of Web pages designed to let anyone with access contribute or modify content</a:t>
            </a:r>
          </a:p>
          <a:p>
            <a:pPr lvl="2"/>
            <a:r>
              <a:rPr lang="en-US" sz="3800" dirty="0" smtClean="0">
                <a:solidFill>
                  <a:schemeClr val="tx1"/>
                </a:solidFill>
                <a:latin typeface="Tahoma" pitchFamily="34" charset="0"/>
                <a:ea typeface="Tahoma" pitchFamily="34" charset="0"/>
                <a:cs typeface="Tahoma" pitchFamily="34" charset="0"/>
              </a:rPr>
              <a:t>Google Groups—free service that helps users connect, share information, and communicate effectively over the Web</a:t>
            </a:r>
          </a:p>
          <a:p>
            <a:pPr marL="457200" lvl="1" indent="0">
              <a:buNone/>
            </a:pP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45</a:t>
            </a:fld>
            <a:endParaRPr kumimoji="0" lang="en-US"/>
          </a:p>
        </p:txBody>
      </p:sp>
      <p:sp>
        <p:nvSpPr>
          <p:cNvPr id="6" name="Rectangle 2"/>
          <p:cNvSpPr>
            <a:spLocks noGrp="1" noChangeArrowheads="1"/>
          </p:cNvSpPr>
          <p:nvPr>
            <p:ph type="title"/>
          </p:nvPr>
        </p:nvSpPr>
        <p:spPr/>
        <p:txBody>
          <a:bodyPr lIns="92075" tIns="46038" rIns="92075" bIns="46038" anchor="ctr"/>
          <a:lstStyle/>
          <a:p>
            <a:pPr eaLnBrk="1" hangingPunct="1"/>
            <a:r>
              <a:rPr lang="en-US" dirty="0" smtClean="0"/>
              <a:t>Computers, Society, and You</a:t>
            </a:r>
          </a:p>
        </p:txBody>
      </p:sp>
    </p:spTree>
    <p:extLst>
      <p:ext uri="{BB962C8B-B14F-4D97-AF65-F5344CB8AC3E}">
        <p14:creationId xmlns:p14="http://schemas.microsoft.com/office/powerpoint/2010/main" val="29625762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lIns="92075" tIns="46038" rIns="92075" bIns="46038" anchor="ctr"/>
          <a:lstStyle/>
          <a:p>
            <a:pPr eaLnBrk="1" hangingPunct="1"/>
            <a:r>
              <a:rPr lang="en-US" dirty="0" smtClean="0"/>
              <a:t>Computers, Society, and You</a:t>
            </a:r>
          </a:p>
        </p:txBody>
      </p:sp>
      <p:sp>
        <p:nvSpPr>
          <p:cNvPr id="133122" name="Rectangle 3"/>
          <p:cNvSpPr>
            <a:spLocks noGrp="1" noChangeArrowheads="1"/>
          </p:cNvSpPr>
          <p:nvPr>
            <p:ph idx="1"/>
          </p:nvPr>
        </p:nvSpPr>
        <p:spPr>
          <a:xfrm>
            <a:off x="533400" y="1905000"/>
            <a:ext cx="8421688" cy="4459288"/>
          </a:xfrm>
        </p:spPr>
        <p:txBody>
          <a:bodyPr lIns="182562" tIns="46038" rIns="182562" bIns="46038"/>
          <a:lstStyle/>
          <a:p>
            <a:pPr eaLnBrk="1" hangingPunct="1">
              <a:spcBef>
                <a:spcPct val="0"/>
              </a:spcBef>
            </a:pPr>
            <a:r>
              <a:rPr lang="en-US" b="1" dirty="0" smtClean="0">
                <a:solidFill>
                  <a:schemeClr val="tx1"/>
                </a:solidFill>
                <a:latin typeface="Tahoma" pitchFamily="34" charset="0"/>
                <a:ea typeface="Tahoma" pitchFamily="34" charset="0"/>
                <a:cs typeface="Tahoma" pitchFamily="34" charset="0"/>
              </a:rPr>
              <a:t>Advantages and Disadvantages of Computer Use</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46</a:t>
            </a:fld>
            <a:endParaRPr kumimoji="0"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90800"/>
            <a:ext cx="8503920"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lIns="92075" tIns="46038" rIns="92075" bIns="46038" anchor="ctr"/>
          <a:lstStyle/>
          <a:p>
            <a:pPr eaLnBrk="1" hangingPunct="1"/>
            <a:r>
              <a:rPr lang="en-US" dirty="0" smtClean="0"/>
              <a:t>Computers, Society, and You</a:t>
            </a:r>
          </a:p>
        </p:txBody>
      </p:sp>
      <p:sp>
        <p:nvSpPr>
          <p:cNvPr id="133122" name="Rectangle 3"/>
          <p:cNvSpPr>
            <a:spLocks noGrp="1" noChangeArrowheads="1"/>
          </p:cNvSpPr>
          <p:nvPr>
            <p:ph idx="1"/>
          </p:nvPr>
        </p:nvSpPr>
        <p:spPr>
          <a:xfrm>
            <a:off x="533400" y="1905000"/>
            <a:ext cx="8421688" cy="4459288"/>
          </a:xfrm>
        </p:spPr>
        <p:txBody>
          <a:bodyPr lIns="182562" tIns="46038" rIns="182562" bIns="46038">
            <a:normAutofit/>
          </a:bodyPr>
          <a:lstStyle/>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When using computer hardware:</a:t>
            </a:r>
          </a:p>
          <a:p>
            <a:pPr lvl="1" eaLnBrk="1" hangingPunct="1">
              <a:spcBef>
                <a:spcPct val="0"/>
              </a:spcBef>
            </a:pPr>
            <a:r>
              <a:rPr lang="en-US" sz="2400" dirty="0" smtClean="0">
                <a:solidFill>
                  <a:schemeClr val="tx1"/>
                </a:solidFill>
                <a:latin typeface="Tahoma" pitchFamily="34" charset="0"/>
                <a:ea typeface="Tahoma" pitchFamily="34" charset="0"/>
                <a:cs typeface="Tahoma" pitchFamily="34" charset="0"/>
              </a:rPr>
              <a:t>Do not plug too many devices into electrical outlets.</a:t>
            </a:r>
          </a:p>
          <a:p>
            <a:pPr lvl="1" eaLnBrk="1" hangingPunct="1">
              <a:spcBef>
                <a:spcPct val="0"/>
              </a:spcBef>
            </a:pPr>
            <a:r>
              <a:rPr lang="en-US" sz="2400" dirty="0" smtClean="0">
                <a:solidFill>
                  <a:schemeClr val="tx1"/>
                </a:solidFill>
                <a:latin typeface="Tahoma" pitchFamily="34" charset="0"/>
                <a:ea typeface="Tahoma" pitchFamily="34" charset="0"/>
                <a:cs typeface="Tahoma" pitchFamily="34" charset="0"/>
              </a:rPr>
              <a:t>Use surge protectors.</a:t>
            </a:r>
          </a:p>
          <a:p>
            <a:pPr lvl="1" eaLnBrk="1" hangingPunct="1">
              <a:spcBef>
                <a:spcPct val="0"/>
              </a:spcBef>
            </a:pPr>
            <a:r>
              <a:rPr lang="en-US" sz="2400" dirty="0" smtClean="0">
                <a:solidFill>
                  <a:schemeClr val="tx1"/>
                </a:solidFill>
                <a:latin typeface="Tahoma" pitchFamily="34" charset="0"/>
                <a:ea typeface="Tahoma" pitchFamily="34" charset="0"/>
                <a:cs typeface="Tahoma" pitchFamily="34" charset="0"/>
              </a:rPr>
              <a:t>Place hardware where it can’t fall or be damaged.</a:t>
            </a:r>
          </a:p>
          <a:p>
            <a:pPr lvl="1" eaLnBrk="1" hangingPunct="1">
              <a:spcBef>
                <a:spcPct val="0"/>
              </a:spcBef>
            </a:pPr>
            <a:r>
              <a:rPr lang="en-US" sz="2400" dirty="0" smtClean="0">
                <a:solidFill>
                  <a:schemeClr val="tx1"/>
                </a:solidFill>
                <a:latin typeface="Tahoma" pitchFamily="34" charset="0"/>
                <a:ea typeface="Tahoma" pitchFamily="34" charset="0"/>
                <a:cs typeface="Tahoma" pitchFamily="34" charset="0"/>
              </a:rPr>
              <a:t>Provide adequate space for air circulation around hardware.</a:t>
            </a:r>
          </a:p>
          <a:p>
            <a:pPr lvl="1" eaLnBrk="1" hangingPunct="1">
              <a:spcBef>
                <a:spcPct val="0"/>
              </a:spcBef>
            </a:pPr>
            <a:r>
              <a:rPr lang="en-US" sz="2400" dirty="0" smtClean="0">
                <a:solidFill>
                  <a:schemeClr val="tx1"/>
                </a:solidFill>
                <a:latin typeface="Tahoma" pitchFamily="34" charset="0"/>
                <a:ea typeface="Tahoma" pitchFamily="34" charset="0"/>
                <a:cs typeface="Tahoma" pitchFamily="34" charset="0"/>
              </a:rPr>
              <a:t>Securely fasten computer cables, cords, </a:t>
            </a:r>
            <a:br>
              <a:rPr lang="en-US" sz="2400" dirty="0" smtClean="0">
                <a:solidFill>
                  <a:schemeClr val="tx1"/>
                </a:solidFill>
                <a:latin typeface="Tahoma" pitchFamily="34" charset="0"/>
                <a:ea typeface="Tahoma" pitchFamily="34" charset="0"/>
                <a:cs typeface="Tahoma" pitchFamily="34" charset="0"/>
              </a:rPr>
            </a:br>
            <a:r>
              <a:rPr lang="en-US" sz="2400" dirty="0" smtClean="0">
                <a:solidFill>
                  <a:schemeClr val="tx1"/>
                </a:solidFill>
                <a:latin typeface="Tahoma" pitchFamily="34" charset="0"/>
                <a:ea typeface="Tahoma" pitchFamily="34" charset="0"/>
                <a:cs typeface="Tahoma" pitchFamily="34" charset="0"/>
              </a:rPr>
              <a:t>and wires.</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47</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sz="3600" b="1" dirty="0" smtClean="0">
                <a:solidFill>
                  <a:schemeClr val="tx1"/>
                </a:solidFill>
                <a:latin typeface="Tahoma" pitchFamily="34" charset="0"/>
                <a:ea typeface="Tahoma" pitchFamily="34" charset="0"/>
                <a:cs typeface="Tahoma" pitchFamily="34" charset="0"/>
              </a:rPr>
              <a:t>Ergonomics</a:t>
            </a:r>
            <a:r>
              <a:rPr lang="en-US" sz="3600" dirty="0" smtClean="0">
                <a:solidFill>
                  <a:schemeClr val="tx1"/>
                </a:solidFill>
                <a:latin typeface="Tahoma" pitchFamily="34" charset="0"/>
                <a:ea typeface="Tahoma" pitchFamily="34" charset="0"/>
                <a:cs typeface="Tahoma" pitchFamily="34" charset="0"/>
              </a:rPr>
              <a:t>—field </a:t>
            </a:r>
            <a:r>
              <a:rPr lang="en-US" sz="3600" dirty="0">
                <a:solidFill>
                  <a:schemeClr val="tx1"/>
                </a:solidFill>
                <a:latin typeface="Tahoma" pitchFamily="34" charset="0"/>
                <a:ea typeface="Tahoma" pitchFamily="34" charset="0"/>
                <a:cs typeface="Tahoma" pitchFamily="34" charset="0"/>
              </a:rPr>
              <a:t>of </a:t>
            </a:r>
            <a:r>
              <a:rPr lang="en-US" sz="3600" dirty="0" smtClean="0">
                <a:solidFill>
                  <a:schemeClr val="tx1"/>
                </a:solidFill>
                <a:latin typeface="Tahoma" pitchFamily="34" charset="0"/>
                <a:ea typeface="Tahoma" pitchFamily="34" charset="0"/>
                <a:cs typeface="Tahoma" pitchFamily="34" charset="0"/>
              </a:rPr>
              <a:t>study </a:t>
            </a:r>
            <a:r>
              <a:rPr lang="en-US" sz="3600" dirty="0">
                <a:solidFill>
                  <a:schemeClr val="tx1"/>
                </a:solidFill>
                <a:latin typeface="Tahoma" pitchFamily="34" charset="0"/>
                <a:ea typeface="Tahoma" pitchFamily="34" charset="0"/>
                <a:cs typeface="Tahoma" pitchFamily="34" charset="0"/>
              </a:rPr>
              <a:t>concerned with the fit between people and their work </a:t>
            </a:r>
            <a:r>
              <a:rPr lang="en-US" sz="3600" dirty="0" smtClean="0">
                <a:solidFill>
                  <a:schemeClr val="tx1"/>
                </a:solidFill>
                <a:latin typeface="Tahoma" pitchFamily="34" charset="0"/>
                <a:ea typeface="Tahoma" pitchFamily="34" charset="0"/>
                <a:cs typeface="Tahoma" pitchFamily="34" charset="0"/>
              </a:rPr>
              <a:t>environment</a:t>
            </a:r>
          </a:p>
          <a:p>
            <a:pPr lvl="0"/>
            <a:r>
              <a:rPr lang="en-US" sz="3600" b="1" dirty="0" smtClean="0">
                <a:solidFill>
                  <a:schemeClr val="tx1"/>
                </a:solidFill>
                <a:latin typeface="Tahoma" pitchFamily="34" charset="0"/>
                <a:ea typeface="Tahoma" pitchFamily="34" charset="0"/>
                <a:cs typeface="Tahoma" pitchFamily="34" charset="0"/>
              </a:rPr>
              <a:t>Carpal tunnel syndrome </a:t>
            </a:r>
            <a:r>
              <a:rPr lang="en-US" sz="3600" dirty="0" smtClean="0">
                <a:solidFill>
                  <a:schemeClr val="tx1"/>
                </a:solidFill>
                <a:latin typeface="Tahoma" pitchFamily="34" charset="0"/>
                <a:ea typeface="Tahoma" pitchFamily="34" charset="0"/>
                <a:cs typeface="Tahoma" pitchFamily="34" charset="0"/>
              </a:rPr>
              <a:t>(repetitive strain injury or cumulative trauma disorder)—caused by repeated motions that damage nerves in hands, wrists, and arms</a:t>
            </a:r>
            <a:endParaRPr lang="en-US" sz="3600" dirty="0">
              <a:solidFill>
                <a:schemeClr val="tx1"/>
              </a:solidFill>
              <a:latin typeface="Tahoma" pitchFamily="34" charset="0"/>
              <a:ea typeface="Tahoma" pitchFamily="34" charset="0"/>
              <a:cs typeface="Tahoma" pitchFamily="34" charset="0"/>
            </a:endParaRPr>
          </a:p>
          <a:p>
            <a:endParaRPr lang="en-US" dirty="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48</a:t>
            </a:fld>
            <a:endParaRPr kumimoji="0" lang="en-US"/>
          </a:p>
        </p:txBody>
      </p:sp>
      <p:sp>
        <p:nvSpPr>
          <p:cNvPr id="6" name="Rectangle 2"/>
          <p:cNvSpPr>
            <a:spLocks noGrp="1" noChangeArrowheads="1"/>
          </p:cNvSpPr>
          <p:nvPr>
            <p:ph type="title"/>
          </p:nvPr>
        </p:nvSpPr>
        <p:spPr/>
        <p:txBody>
          <a:bodyPr lIns="92075" tIns="46038" rIns="92075" bIns="46038" anchor="ctr"/>
          <a:lstStyle/>
          <a:p>
            <a:pPr eaLnBrk="1" hangingPunct="1"/>
            <a:r>
              <a:rPr lang="en-US" dirty="0" smtClean="0"/>
              <a:t>Computers, Society, and You</a:t>
            </a:r>
          </a:p>
        </p:txBody>
      </p:sp>
    </p:spTree>
    <p:extLst>
      <p:ext uri="{BB962C8B-B14F-4D97-AF65-F5344CB8AC3E}">
        <p14:creationId xmlns:p14="http://schemas.microsoft.com/office/powerpoint/2010/main" val="23087141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lIns="92075" tIns="46038" rIns="92075" bIns="46038" anchor="ctr"/>
          <a:lstStyle/>
          <a:p>
            <a:pPr eaLnBrk="1" hangingPunct="1"/>
            <a:r>
              <a:rPr lang="en-US" dirty="0" smtClean="0"/>
              <a:t>Computers, Society, and You</a:t>
            </a:r>
          </a:p>
        </p:txBody>
      </p:sp>
      <p:sp>
        <p:nvSpPr>
          <p:cNvPr id="133122" name="Rectangle 3"/>
          <p:cNvSpPr>
            <a:spLocks noGrp="1" noChangeArrowheads="1"/>
          </p:cNvSpPr>
          <p:nvPr>
            <p:ph idx="1"/>
          </p:nvPr>
        </p:nvSpPr>
        <p:spPr>
          <a:xfrm>
            <a:off x="533400" y="1905000"/>
            <a:ext cx="8421688" cy="4459288"/>
          </a:xfrm>
        </p:spPr>
        <p:txBody>
          <a:bodyPr lIns="182562" tIns="46038" rIns="182562" bIns="46038">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Promote safety and comfort</a:t>
            </a:r>
          </a:p>
          <a:p>
            <a:pPr lvl="1">
              <a:spcBef>
                <a:spcPct val="0"/>
              </a:spcBef>
            </a:pPr>
            <a:r>
              <a:rPr lang="en-US" sz="2400" dirty="0" smtClean="0">
                <a:solidFill>
                  <a:schemeClr val="tx1"/>
                </a:solidFill>
                <a:latin typeface="Tahoma" pitchFamily="34" charset="0"/>
                <a:ea typeface="Tahoma" pitchFamily="34" charset="0"/>
                <a:cs typeface="Tahoma" pitchFamily="34" charset="0"/>
              </a:rPr>
              <a:t>Position top of your monitor at eye level</a:t>
            </a:r>
          </a:p>
          <a:p>
            <a:pPr lvl="1">
              <a:spcBef>
                <a:spcPct val="0"/>
              </a:spcBef>
            </a:pPr>
            <a:r>
              <a:rPr lang="en-US" sz="2400" dirty="0" smtClean="0">
                <a:solidFill>
                  <a:schemeClr val="tx1"/>
                </a:solidFill>
                <a:latin typeface="Tahoma" pitchFamily="34" charset="0"/>
                <a:ea typeface="Tahoma" pitchFamily="34" charset="0"/>
                <a:cs typeface="Tahoma" pitchFamily="34" charset="0"/>
              </a:rPr>
              <a:t>Tilt the monitor back 10 to 20 degrees</a:t>
            </a:r>
          </a:p>
          <a:p>
            <a:pPr lvl="1">
              <a:spcBef>
                <a:spcPct val="0"/>
              </a:spcBef>
            </a:pPr>
            <a:r>
              <a:rPr lang="en-US" sz="2400" dirty="0" smtClean="0">
                <a:solidFill>
                  <a:schemeClr val="tx1"/>
                </a:solidFill>
                <a:latin typeface="Tahoma" pitchFamily="34" charset="0"/>
                <a:ea typeface="Tahoma" pitchFamily="34" charset="0"/>
                <a:cs typeface="Tahoma" pitchFamily="34" charset="0"/>
              </a:rPr>
              <a:t>Place it at least 20” from your eyes</a:t>
            </a:r>
          </a:p>
          <a:p>
            <a:pPr lvl="1">
              <a:spcBef>
                <a:spcPct val="0"/>
              </a:spcBef>
            </a:pPr>
            <a:r>
              <a:rPr lang="en-US" sz="2400" dirty="0" smtClean="0">
                <a:solidFill>
                  <a:schemeClr val="tx1"/>
                </a:solidFill>
                <a:latin typeface="Tahoma" pitchFamily="34" charset="0"/>
                <a:ea typeface="Tahoma" pitchFamily="34" charset="0"/>
                <a:cs typeface="Tahoma" pitchFamily="34" charset="0"/>
              </a:rPr>
              <a:t>Keep your wrists flat—use a wrist rest if needed</a:t>
            </a:r>
          </a:p>
          <a:p>
            <a:pPr lvl="1">
              <a:spcBef>
                <a:spcPct val="0"/>
              </a:spcBef>
            </a:pPr>
            <a:r>
              <a:rPr lang="en-US" sz="2400" dirty="0" smtClean="0">
                <a:solidFill>
                  <a:schemeClr val="tx1"/>
                </a:solidFill>
                <a:latin typeface="Tahoma" pitchFamily="34" charset="0"/>
                <a:ea typeface="Tahoma" pitchFamily="34" charset="0"/>
                <a:cs typeface="Tahoma" pitchFamily="34" charset="0"/>
              </a:rPr>
              <a:t>Rest your eyes often by focusing on an object 20 or more feet away</a:t>
            </a:r>
          </a:p>
          <a:p>
            <a:pPr lvl="1">
              <a:spcBef>
                <a:spcPct val="0"/>
              </a:spcBef>
            </a:pPr>
            <a:r>
              <a:rPr lang="en-US" sz="2400" dirty="0" smtClean="0">
                <a:solidFill>
                  <a:schemeClr val="tx1"/>
                </a:solidFill>
                <a:latin typeface="Tahoma" pitchFamily="34" charset="0"/>
                <a:ea typeface="Tahoma" pitchFamily="34" charset="0"/>
                <a:cs typeface="Tahoma" pitchFamily="34" charset="0"/>
              </a:rPr>
              <a:t>Stand and stretch periodically</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49</a:t>
            </a:fld>
            <a:endParaRPr kumimoji="0" lang="en-US"/>
          </a:p>
        </p:txBody>
      </p:sp>
    </p:spTree>
    <p:extLst>
      <p:ext uri="{BB962C8B-B14F-4D97-AF65-F5344CB8AC3E}">
        <p14:creationId xmlns:p14="http://schemas.microsoft.com/office/powerpoint/2010/main" val="1028089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lIns="92075" tIns="46038" rIns="92075" bIns="46038" anchor="ctr"/>
          <a:lstStyle/>
          <a:p>
            <a:pPr eaLnBrk="1" hangingPunct="1"/>
            <a:r>
              <a:rPr lang="en-US" dirty="0" smtClean="0"/>
              <a:t>Objectives </a:t>
            </a:r>
          </a:p>
        </p:txBody>
      </p:sp>
      <p:sp>
        <p:nvSpPr>
          <p:cNvPr id="105474" name="Rectangle 3"/>
          <p:cNvSpPr>
            <a:spLocks noGrp="1" noChangeArrowheads="1"/>
          </p:cNvSpPr>
          <p:nvPr>
            <p:ph idx="1"/>
          </p:nvPr>
        </p:nvSpPr>
        <p:spPr/>
        <p:txBody>
          <a:bodyPr lIns="182562" tIns="46038" rIns="182562" bIns="46038"/>
          <a:lstStyle/>
          <a:p>
            <a:pPr eaLnBrk="1" hangingPunct="1"/>
            <a:r>
              <a:rPr lang="en-US" sz="3200" dirty="0" smtClean="0">
                <a:solidFill>
                  <a:schemeClr val="tx1"/>
                </a:solidFill>
                <a:latin typeface="Tahoma" pitchFamily="34" charset="0"/>
                <a:ea typeface="Tahoma" pitchFamily="34" charset="0"/>
                <a:cs typeface="Tahoma" pitchFamily="34" charset="0"/>
              </a:rPr>
              <a:t>Explain the advantages and disadvantages of computer use.</a:t>
            </a:r>
          </a:p>
          <a:p>
            <a:pPr eaLnBrk="1" hangingPunct="1"/>
            <a:r>
              <a:rPr lang="en-US" sz="3200" dirty="0" smtClean="0">
                <a:solidFill>
                  <a:schemeClr val="tx1"/>
                </a:solidFill>
                <a:latin typeface="Tahoma" pitchFamily="34" charset="0"/>
                <a:ea typeface="Tahoma" pitchFamily="34" charset="0"/>
                <a:cs typeface="Tahoma" pitchFamily="34" charset="0"/>
              </a:rPr>
              <a:t>Recognize the ethical and societal impacts of computer usage.</a:t>
            </a:r>
          </a:p>
          <a:p>
            <a:r>
              <a:rPr lang="en-US" sz="3200" dirty="0">
                <a:solidFill>
                  <a:schemeClr val="tx1"/>
                </a:solidFill>
                <a:latin typeface="Tahoma" pitchFamily="34" charset="0"/>
                <a:ea typeface="Tahoma" pitchFamily="34" charset="0"/>
                <a:cs typeface="Tahoma" pitchFamily="34" charset="0"/>
              </a:rPr>
              <a:t>Discuss how computers affect employment.</a:t>
            </a:r>
          </a:p>
          <a:p>
            <a:r>
              <a:rPr lang="en-US" sz="3200" dirty="0">
                <a:solidFill>
                  <a:schemeClr val="tx1"/>
                </a:solidFill>
                <a:latin typeface="Tahoma" pitchFamily="34" charset="0"/>
                <a:ea typeface="Tahoma" pitchFamily="34" charset="0"/>
                <a:cs typeface="Tahoma" pitchFamily="34" charset="0"/>
              </a:rPr>
              <a:t>List ways to be a responsible computer user.</a:t>
            </a:r>
          </a:p>
          <a:p>
            <a:pPr eaLnBrk="1" hangingPunct="1"/>
            <a:endParaRPr lang="en-US" sz="3200" dirty="0">
              <a:solidFill>
                <a:schemeClr val="tx1"/>
              </a:solidFill>
              <a:latin typeface="Tahoma" pitchFamily="34" charset="0"/>
              <a:ea typeface="Tahoma" pitchFamily="34" charset="0"/>
              <a:cs typeface="Tahoma" pitchFamily="34" charset="0"/>
            </a:endParaRPr>
          </a:p>
          <a:p>
            <a:pPr marL="0" indent="0" eaLnBrk="1" hangingPunct="1">
              <a:buNone/>
            </a:pPr>
            <a:endParaRPr lang="en-US" dirty="0" smtClean="0"/>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5</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lIns="92075" tIns="46038" rIns="92075" bIns="46038" anchor="ctr"/>
          <a:lstStyle/>
          <a:p>
            <a:pPr eaLnBrk="1" hangingPunct="1"/>
            <a:r>
              <a:rPr lang="en-US" dirty="0" smtClean="0"/>
              <a:t>Computers, Society, and You</a:t>
            </a:r>
          </a:p>
        </p:txBody>
      </p:sp>
      <p:sp>
        <p:nvSpPr>
          <p:cNvPr id="133122" name="Rectangle 3"/>
          <p:cNvSpPr>
            <a:spLocks noGrp="1" noChangeArrowheads="1"/>
          </p:cNvSpPr>
          <p:nvPr>
            <p:ph idx="1"/>
          </p:nvPr>
        </p:nvSpPr>
        <p:spPr>
          <a:xfrm>
            <a:off x="533400" y="1905000"/>
            <a:ext cx="8421688" cy="4459288"/>
          </a:xfrm>
        </p:spPr>
        <p:txBody>
          <a:bodyPr lIns="182562" tIns="46038" rIns="182562" bIns="46038"/>
          <a:lstStyle/>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Software programs</a:t>
            </a:r>
          </a:p>
          <a:p>
            <a:pPr lvl="1">
              <a:spcBef>
                <a:spcPct val="0"/>
              </a:spcBef>
            </a:pPr>
            <a:r>
              <a:rPr lang="en-US" sz="2800" dirty="0" smtClean="0">
                <a:solidFill>
                  <a:schemeClr val="tx1"/>
                </a:solidFill>
                <a:latin typeface="Tahoma" pitchFamily="34" charset="0"/>
                <a:ea typeface="Tahoma" pitchFamily="34" charset="0"/>
                <a:cs typeface="Tahoma" pitchFamily="34" charset="0"/>
              </a:rPr>
              <a:t>Contain flaws</a:t>
            </a:r>
          </a:p>
          <a:p>
            <a:pPr lvl="2">
              <a:spcBef>
                <a:spcPct val="0"/>
              </a:spcBef>
            </a:pPr>
            <a:r>
              <a:rPr lang="en-US" sz="2400" dirty="0" smtClean="0">
                <a:solidFill>
                  <a:schemeClr val="tx1"/>
                </a:solidFill>
                <a:latin typeface="Tahoma" pitchFamily="34" charset="0"/>
                <a:ea typeface="Tahoma" pitchFamily="34" charset="0"/>
                <a:cs typeface="Tahoma" pitchFamily="34" charset="0"/>
              </a:rPr>
              <a:t>Errors cause programs to run slowly or miscalculate.</a:t>
            </a:r>
          </a:p>
          <a:p>
            <a:pPr lvl="2">
              <a:spcBef>
                <a:spcPct val="0"/>
              </a:spcBef>
            </a:pPr>
            <a:r>
              <a:rPr lang="en-US" sz="2400" dirty="0" smtClean="0">
                <a:solidFill>
                  <a:schemeClr val="tx1"/>
                </a:solidFill>
                <a:latin typeface="Tahoma" pitchFamily="34" charset="0"/>
                <a:ea typeface="Tahoma" pitchFamily="34" charset="0"/>
                <a:cs typeface="Tahoma" pitchFamily="34" charset="0"/>
              </a:rPr>
              <a:t>Bugs are almost impossible to eliminate completely.</a:t>
            </a:r>
          </a:p>
          <a:p>
            <a:pPr lvl="1" eaLnBrk="1" hangingPunct="1">
              <a:spcBef>
                <a:spcPct val="0"/>
              </a:spcBef>
            </a:pPr>
            <a:endParaRPr lang="en-US" dirty="0" smtClean="0"/>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50</a:t>
            </a:fld>
            <a:endParaRPr kumimoji="0" lang="en-US"/>
          </a:p>
        </p:txBody>
      </p:sp>
    </p:spTree>
    <p:extLst>
      <p:ext uri="{BB962C8B-B14F-4D97-AF65-F5344CB8AC3E}">
        <p14:creationId xmlns:p14="http://schemas.microsoft.com/office/powerpoint/2010/main" val="3956308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lIns="92075" tIns="46038" rIns="92075" bIns="46038" anchor="ctr"/>
          <a:lstStyle/>
          <a:p>
            <a:pPr eaLnBrk="1" hangingPunct="1"/>
            <a:r>
              <a:rPr lang="en-US" dirty="0" smtClean="0"/>
              <a:t>Computers, Society, and You</a:t>
            </a:r>
          </a:p>
        </p:txBody>
      </p:sp>
      <p:sp>
        <p:nvSpPr>
          <p:cNvPr id="136194" name="Rectangle 3"/>
          <p:cNvSpPr>
            <a:spLocks noGrp="1" noChangeArrowheads="1"/>
          </p:cNvSpPr>
          <p:nvPr>
            <p:ph idx="1"/>
          </p:nvPr>
        </p:nvSpPr>
        <p:spPr>
          <a:xfrm>
            <a:off x="685800" y="1524000"/>
            <a:ext cx="7772400" cy="4648200"/>
          </a:xfrm>
        </p:spPr>
        <p:txBody>
          <a:bodyPr lIns="182562" tIns="46038" rIns="182562" bIns="46038"/>
          <a:lstStyle/>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Computer ethics</a:t>
            </a:r>
          </a:p>
          <a:p>
            <a:pPr lvl="1">
              <a:spcBef>
                <a:spcPct val="0"/>
              </a:spcBef>
            </a:pPr>
            <a:r>
              <a:rPr lang="en-US" sz="2800" dirty="0" smtClean="0">
                <a:solidFill>
                  <a:schemeClr val="tx1"/>
                </a:solidFill>
                <a:latin typeface="Tahoma" pitchFamily="34" charset="0"/>
                <a:ea typeface="Tahoma" pitchFamily="34" charset="0"/>
                <a:cs typeface="Tahoma" pitchFamily="34" charset="0"/>
              </a:rPr>
              <a:t>Moral dilemmas relating to computer usage</a:t>
            </a:r>
          </a:p>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Digital piracy</a:t>
            </a:r>
          </a:p>
          <a:p>
            <a:pPr lvl="1">
              <a:spcBef>
                <a:spcPct val="0"/>
              </a:spcBef>
            </a:pPr>
            <a:r>
              <a:rPr lang="en-US" sz="2400" dirty="0" smtClean="0">
                <a:solidFill>
                  <a:schemeClr val="tx1"/>
                </a:solidFill>
                <a:latin typeface="Tahoma" pitchFamily="34" charset="0"/>
                <a:ea typeface="Tahoma" pitchFamily="34" charset="0"/>
                <a:cs typeface="Tahoma" pitchFamily="34" charset="0"/>
              </a:rPr>
              <a:t>Unauthorized reproduction and distribution of computer-based media</a:t>
            </a:r>
          </a:p>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Unethical behavior</a:t>
            </a:r>
          </a:p>
          <a:p>
            <a:pPr lvl="1">
              <a:spcBef>
                <a:spcPct val="0"/>
              </a:spcBef>
            </a:pPr>
            <a:r>
              <a:rPr lang="en-US" sz="2400" dirty="0">
                <a:solidFill>
                  <a:schemeClr val="tx1"/>
                </a:solidFill>
                <a:latin typeface="Tahoma" pitchFamily="34" charset="0"/>
                <a:ea typeface="Tahoma" pitchFamily="34" charset="0"/>
                <a:cs typeface="Tahoma" pitchFamily="34" charset="0"/>
              </a:rPr>
              <a:t>S</a:t>
            </a:r>
            <a:r>
              <a:rPr lang="en-US" sz="2400" dirty="0" smtClean="0">
                <a:solidFill>
                  <a:schemeClr val="tx1"/>
                </a:solidFill>
                <a:latin typeface="Tahoma" pitchFamily="34" charset="0"/>
                <a:ea typeface="Tahoma" pitchFamily="34" charset="0"/>
                <a:cs typeface="Tahoma" pitchFamily="34" charset="0"/>
              </a:rPr>
              <a:t>ending viruses, stealing credit card information, computer stalking, and  installing illegitimate copies of software on computers</a:t>
            </a:r>
            <a:endParaRPr lang="en-US" dirty="0" smtClean="0">
              <a:solidFill>
                <a:schemeClr val="tx1"/>
              </a:solidFill>
              <a:latin typeface="Tahoma" pitchFamily="34" charset="0"/>
              <a:ea typeface="Tahoma" pitchFamily="34" charset="0"/>
              <a:cs typeface="Tahoma" pitchFamily="34" charset="0"/>
            </a:endParaRPr>
          </a:p>
          <a:p>
            <a:pPr lvl="1" eaLnBrk="1" hangingPunct="1">
              <a:spcBef>
                <a:spcPct val="0"/>
              </a:spcBef>
            </a:pPr>
            <a:endParaRPr lang="en-US" dirty="0" smtClean="0"/>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51</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lIns="92075" tIns="46038" rIns="92075" bIns="46038" anchor="ctr"/>
          <a:lstStyle/>
          <a:p>
            <a:pPr eaLnBrk="1" hangingPunct="1"/>
            <a:r>
              <a:rPr lang="en-US" dirty="0" smtClean="0"/>
              <a:t>Computers, Society, and You</a:t>
            </a:r>
          </a:p>
        </p:txBody>
      </p:sp>
      <p:sp>
        <p:nvSpPr>
          <p:cNvPr id="137218" name="Rectangle 3"/>
          <p:cNvSpPr>
            <a:spLocks noGrp="1" noChangeArrowheads="1"/>
          </p:cNvSpPr>
          <p:nvPr>
            <p:ph idx="1"/>
          </p:nvPr>
        </p:nvSpPr>
        <p:spPr>
          <a:xfrm>
            <a:off x="762000" y="1981200"/>
            <a:ext cx="7772400" cy="4114800"/>
          </a:xfrm>
        </p:spPr>
        <p:txBody>
          <a:bodyPr lIns="182562" tIns="46038" rIns="182562" bIns="46038">
            <a:normAutofit/>
          </a:bodyPr>
          <a:lstStyle/>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Computers provide those who are disabled and disadvantaged with added support and opportunities</a:t>
            </a:r>
          </a:p>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E-learning</a:t>
            </a:r>
          </a:p>
          <a:p>
            <a:pPr lvl="1">
              <a:spcBef>
                <a:spcPct val="0"/>
              </a:spcBef>
            </a:pPr>
            <a:r>
              <a:rPr lang="en-US" sz="2400" dirty="0" smtClean="0">
                <a:solidFill>
                  <a:schemeClr val="tx1"/>
                </a:solidFill>
                <a:latin typeface="Tahoma" pitchFamily="34" charset="0"/>
                <a:ea typeface="Tahoma" pitchFamily="34" charset="0"/>
                <a:cs typeface="Tahoma" pitchFamily="34" charset="0"/>
              </a:rPr>
              <a:t>Learning without requiring students to be at a specific location at a specific time</a:t>
            </a:r>
            <a:endParaRPr lang="en-US" sz="2400" b="1" dirty="0" smtClean="0">
              <a:solidFill>
                <a:schemeClr val="tx1"/>
              </a:solidFill>
              <a:latin typeface="Tahoma" pitchFamily="34" charset="0"/>
              <a:ea typeface="Tahoma" pitchFamily="34" charset="0"/>
              <a:cs typeface="Tahoma" pitchFamily="34" charset="0"/>
            </a:endParaRP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52</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lIns="92075" tIns="46038" rIns="92075" bIns="46038" anchor="ctr"/>
          <a:lstStyle/>
          <a:p>
            <a:pPr eaLnBrk="1" hangingPunct="1"/>
            <a:r>
              <a:rPr lang="en-US" dirty="0" smtClean="0"/>
              <a:t>Computers, Society, and You</a:t>
            </a:r>
          </a:p>
        </p:txBody>
      </p:sp>
      <p:sp>
        <p:nvSpPr>
          <p:cNvPr id="138242" name="Rectangle 3"/>
          <p:cNvSpPr>
            <a:spLocks noGrp="1" noChangeArrowheads="1"/>
          </p:cNvSpPr>
          <p:nvPr>
            <p:ph idx="1"/>
          </p:nvPr>
        </p:nvSpPr>
        <p:spPr>
          <a:xfrm>
            <a:off x="533400" y="1524000"/>
            <a:ext cx="8382000" cy="4876800"/>
          </a:xfrm>
        </p:spPr>
        <p:txBody>
          <a:bodyPr lIns="182562" tIns="46038" rIns="182562" bIns="46038">
            <a:no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Automation</a:t>
            </a:r>
          </a:p>
          <a:p>
            <a:pPr lvl="1">
              <a:spcBef>
                <a:spcPct val="0"/>
              </a:spcBef>
            </a:pPr>
            <a:r>
              <a:rPr lang="en-US" sz="2800" dirty="0">
                <a:solidFill>
                  <a:schemeClr val="tx1"/>
                </a:solidFill>
                <a:latin typeface="Tahoma" pitchFamily="34" charset="0"/>
                <a:ea typeface="Tahoma" pitchFamily="34" charset="0"/>
                <a:cs typeface="Tahoma" pitchFamily="34" charset="0"/>
              </a:rPr>
              <a:t>R</a:t>
            </a:r>
            <a:r>
              <a:rPr lang="en-US" sz="2800" dirty="0" smtClean="0">
                <a:solidFill>
                  <a:schemeClr val="tx1"/>
                </a:solidFill>
                <a:latin typeface="Tahoma" pitchFamily="34" charset="0"/>
                <a:ea typeface="Tahoma" pitchFamily="34" charset="0"/>
                <a:cs typeface="Tahoma" pitchFamily="34" charset="0"/>
              </a:rPr>
              <a:t>eplacement of people by machines and computers</a:t>
            </a:r>
          </a:p>
          <a:p>
            <a:pPr>
              <a:spcBef>
                <a:spcPct val="0"/>
              </a:spcBef>
            </a:pPr>
            <a:r>
              <a:rPr lang="en-US" sz="3600" b="1" dirty="0" smtClean="0">
                <a:solidFill>
                  <a:schemeClr val="tx1"/>
                </a:solidFill>
                <a:latin typeface="Tahoma" pitchFamily="34" charset="0"/>
                <a:ea typeface="Tahoma" pitchFamily="34" charset="0"/>
                <a:cs typeface="Tahoma" pitchFamily="34" charset="0"/>
              </a:rPr>
              <a:t>Outsourcing</a:t>
            </a:r>
          </a:p>
          <a:p>
            <a:pPr lvl="1">
              <a:spcBef>
                <a:spcPct val="0"/>
              </a:spcBef>
            </a:pPr>
            <a:r>
              <a:rPr lang="en-US" sz="2400" dirty="0">
                <a:solidFill>
                  <a:schemeClr val="tx1"/>
                </a:solidFill>
                <a:latin typeface="Tahoma" pitchFamily="34" charset="0"/>
                <a:ea typeface="Tahoma" pitchFamily="34" charset="0"/>
                <a:cs typeface="Tahoma" pitchFamily="34" charset="0"/>
              </a:rPr>
              <a:t>S</a:t>
            </a:r>
            <a:r>
              <a:rPr lang="en-US" sz="2400" dirty="0" smtClean="0">
                <a:solidFill>
                  <a:schemeClr val="tx1"/>
                </a:solidFill>
                <a:latin typeface="Tahoma" pitchFamily="34" charset="0"/>
                <a:ea typeface="Tahoma" pitchFamily="34" charset="0"/>
                <a:cs typeface="Tahoma" pitchFamily="34" charset="0"/>
              </a:rPr>
              <a:t>ubcontracting of portions of a job to a third party to reduce cost, time, and energy.</a:t>
            </a:r>
          </a:p>
          <a:p>
            <a:pPr>
              <a:spcBef>
                <a:spcPct val="0"/>
              </a:spcBef>
            </a:pPr>
            <a:r>
              <a:rPr lang="en-US" sz="3600" b="1" dirty="0" smtClean="0">
                <a:solidFill>
                  <a:schemeClr val="tx1"/>
                </a:solidFill>
                <a:latin typeface="Tahoma" pitchFamily="34" charset="0"/>
                <a:ea typeface="Tahoma" pitchFamily="34" charset="0"/>
                <a:cs typeface="Tahoma" pitchFamily="34" charset="0"/>
              </a:rPr>
              <a:t>Computer technology</a:t>
            </a:r>
            <a:endParaRPr lang="en-US" dirty="0">
              <a:solidFill>
                <a:schemeClr val="tx1"/>
              </a:solidFill>
              <a:latin typeface="Tahoma" pitchFamily="34" charset="0"/>
              <a:ea typeface="Tahoma" pitchFamily="34" charset="0"/>
              <a:cs typeface="Tahoma" pitchFamily="34" charset="0"/>
            </a:endParaRPr>
          </a:p>
          <a:p>
            <a:pPr lvl="1">
              <a:spcBef>
                <a:spcPct val="0"/>
              </a:spcBef>
            </a:pPr>
            <a:r>
              <a:rPr lang="en-US" sz="2400" dirty="0" smtClean="0">
                <a:solidFill>
                  <a:schemeClr val="tx1"/>
                </a:solidFill>
                <a:latin typeface="Tahoma" pitchFamily="34" charset="0"/>
                <a:ea typeface="Tahoma" pitchFamily="34" charset="0"/>
                <a:cs typeface="Tahoma" pitchFamily="34" charset="0"/>
              </a:rPr>
              <a:t>Aided globalization and the resulting outsourcing of jobs, as well as structural unemployment—the obsolescence of certain jobs.</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53</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lIns="92075" tIns="46038" rIns="92075" bIns="46038" anchor="ctr"/>
          <a:lstStyle/>
          <a:p>
            <a:pPr eaLnBrk="1" hangingPunct="1"/>
            <a:r>
              <a:rPr lang="en-US" dirty="0" smtClean="0"/>
              <a:t>Computers, Society, and You</a:t>
            </a:r>
          </a:p>
        </p:txBody>
      </p:sp>
      <p:sp>
        <p:nvSpPr>
          <p:cNvPr id="139266" name="Rectangle 3"/>
          <p:cNvSpPr>
            <a:spLocks noGrp="1" noChangeArrowheads="1"/>
          </p:cNvSpPr>
          <p:nvPr>
            <p:ph idx="1"/>
          </p:nvPr>
        </p:nvSpPr>
        <p:spPr>
          <a:xfrm>
            <a:off x="838200" y="1981200"/>
            <a:ext cx="7848600" cy="4495800"/>
          </a:xfrm>
        </p:spPr>
        <p:txBody>
          <a:bodyPr lIns="182562" tIns="46038" rIns="182562" bIns="46038">
            <a:normAutofit/>
          </a:bodyPr>
          <a:lstStyle/>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Be a responsible computer user:</a:t>
            </a:r>
          </a:p>
          <a:p>
            <a:pPr lvl="1" eaLnBrk="1" hangingPunct="1">
              <a:spcBef>
                <a:spcPct val="0"/>
              </a:spcBef>
            </a:pPr>
            <a:r>
              <a:rPr lang="en-US" sz="2600" dirty="0" smtClean="0">
                <a:solidFill>
                  <a:schemeClr val="tx1"/>
                </a:solidFill>
                <a:latin typeface="Tahoma" pitchFamily="34" charset="0"/>
                <a:ea typeface="Tahoma" pitchFamily="34" charset="0"/>
                <a:cs typeface="Tahoma" pitchFamily="34" charset="0"/>
              </a:rPr>
              <a:t>Understand how your computer use affects others.</a:t>
            </a:r>
          </a:p>
          <a:p>
            <a:pPr lvl="1" eaLnBrk="1" hangingPunct="1">
              <a:spcBef>
                <a:spcPct val="0"/>
              </a:spcBef>
            </a:pPr>
            <a:r>
              <a:rPr lang="en-US" sz="2600" dirty="0" smtClean="0">
                <a:solidFill>
                  <a:schemeClr val="tx1"/>
                </a:solidFill>
                <a:latin typeface="Tahoma" pitchFamily="34" charset="0"/>
                <a:ea typeface="Tahoma" pitchFamily="34" charset="0"/>
                <a:cs typeface="Tahoma" pitchFamily="34" charset="0"/>
              </a:rPr>
              <a:t>Obey</a:t>
            </a:r>
            <a:r>
              <a:rPr lang="en-US" sz="2600" baseline="0" dirty="0" smtClean="0">
                <a:solidFill>
                  <a:schemeClr val="tx1"/>
                </a:solidFill>
                <a:latin typeface="Tahoma" pitchFamily="34" charset="0"/>
                <a:ea typeface="Tahoma" pitchFamily="34" charset="0"/>
                <a:cs typeface="Tahoma" pitchFamily="34" charset="0"/>
              </a:rPr>
              <a:t> laws and</a:t>
            </a:r>
            <a:r>
              <a:rPr lang="en-US" sz="2600" dirty="0" smtClean="0">
                <a:solidFill>
                  <a:schemeClr val="tx1"/>
                </a:solidFill>
                <a:latin typeface="Tahoma" pitchFamily="34" charset="0"/>
                <a:ea typeface="Tahoma" pitchFamily="34" charset="0"/>
                <a:cs typeface="Tahoma" pitchFamily="34" charset="0"/>
              </a:rPr>
              <a:t> conform to</a:t>
            </a:r>
            <a:r>
              <a:rPr lang="en-US" sz="2600" baseline="0" dirty="0" smtClean="0">
                <a:solidFill>
                  <a:schemeClr val="tx1"/>
                </a:solidFill>
                <a:latin typeface="Tahoma" pitchFamily="34" charset="0"/>
                <a:ea typeface="Tahoma" pitchFamily="34" charset="0"/>
                <a:cs typeface="Tahoma" pitchFamily="34" charset="0"/>
              </a:rPr>
              <a:t> requests regarding use of cell phones.</a:t>
            </a:r>
            <a:endParaRPr lang="en-US" sz="2600" dirty="0" smtClean="0">
              <a:solidFill>
                <a:schemeClr val="tx1"/>
              </a:solidFill>
              <a:latin typeface="Tahoma" pitchFamily="34" charset="0"/>
              <a:ea typeface="Tahoma" pitchFamily="34" charset="0"/>
              <a:cs typeface="Tahoma" pitchFamily="34" charset="0"/>
            </a:endParaRPr>
          </a:p>
          <a:p>
            <a:pPr lvl="1" eaLnBrk="1" hangingPunct="1">
              <a:spcBef>
                <a:spcPct val="0"/>
              </a:spcBef>
            </a:pPr>
            <a:r>
              <a:rPr lang="en-US" sz="2600" dirty="0" smtClean="0">
                <a:solidFill>
                  <a:schemeClr val="tx1"/>
                </a:solidFill>
                <a:latin typeface="Tahoma" pitchFamily="34" charset="0"/>
                <a:ea typeface="Tahoma" pitchFamily="34" charset="0"/>
                <a:cs typeface="Tahoma" pitchFamily="34" charset="0"/>
              </a:rPr>
              <a:t>Be aware of </a:t>
            </a:r>
            <a:r>
              <a:rPr lang="en-US" sz="2600" b="1" dirty="0" smtClean="0">
                <a:solidFill>
                  <a:schemeClr val="tx1"/>
                </a:solidFill>
                <a:latin typeface="Tahoma" pitchFamily="34" charset="0"/>
                <a:ea typeface="Tahoma" pitchFamily="34" charset="0"/>
                <a:cs typeface="Tahoma" pitchFamily="34" charset="0"/>
              </a:rPr>
              <a:t>e-waste </a:t>
            </a:r>
            <a:r>
              <a:rPr lang="en-US" sz="2600" dirty="0" smtClean="0">
                <a:solidFill>
                  <a:schemeClr val="tx1"/>
                </a:solidFill>
                <a:latin typeface="Tahoma" pitchFamily="34" charset="0"/>
                <a:ea typeface="Tahoma" pitchFamily="34" charset="0"/>
                <a:cs typeface="Tahoma" pitchFamily="34" charset="0"/>
              </a:rPr>
              <a:t>and the proper disposal of outdated computer hardware.</a:t>
            </a:r>
          </a:p>
          <a:p>
            <a:pPr eaLnBrk="1" hangingPunct="1">
              <a:spcBef>
                <a:spcPct val="0"/>
              </a:spcBef>
            </a:pPr>
            <a:endParaRPr lang="en-US" dirty="0" smtClean="0"/>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54</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lIns="92075" tIns="46038" rIns="92075" bIns="46038" anchor="ctr"/>
          <a:lstStyle/>
          <a:p>
            <a:pPr eaLnBrk="1" hangingPunct="1"/>
            <a:r>
              <a:rPr lang="en-US" dirty="0" smtClean="0"/>
              <a:t>Computers, Society, and You</a:t>
            </a:r>
          </a:p>
        </p:txBody>
      </p:sp>
      <p:sp>
        <p:nvSpPr>
          <p:cNvPr id="140290" name="Rectangle 3"/>
          <p:cNvSpPr>
            <a:spLocks noGrp="1" noChangeArrowheads="1"/>
          </p:cNvSpPr>
          <p:nvPr>
            <p:ph idx="1"/>
          </p:nvPr>
        </p:nvSpPr>
        <p:spPr>
          <a:xfrm>
            <a:off x="762000" y="1981200"/>
            <a:ext cx="7467600" cy="3886200"/>
          </a:xfrm>
        </p:spPr>
        <p:txBody>
          <a:bodyPr lIns="182562" tIns="46038" rIns="182562" bIns="46038">
            <a:normAutofit/>
          </a:bodyPr>
          <a:lstStyle/>
          <a:p>
            <a:pPr eaLnBrk="1" hangingPunct="1">
              <a:spcBef>
                <a:spcPct val="0"/>
              </a:spcBef>
            </a:pPr>
            <a:r>
              <a:rPr lang="en-US" sz="3600" b="1" dirty="0" smtClean="0">
                <a:solidFill>
                  <a:schemeClr val="tx1"/>
                </a:solidFill>
                <a:latin typeface="Tahoma" pitchFamily="34" charset="0"/>
                <a:ea typeface="Tahoma" pitchFamily="34" charset="0"/>
                <a:cs typeface="Tahoma" pitchFamily="34" charset="0"/>
              </a:rPr>
              <a:t>Advances in computer technology</a:t>
            </a:r>
          </a:p>
          <a:p>
            <a:pPr lvl="1" eaLnBrk="1" hangingPunct="1">
              <a:spcBef>
                <a:spcPct val="0"/>
              </a:spcBef>
            </a:pPr>
            <a:r>
              <a:rPr lang="en-US" sz="2400" dirty="0" smtClean="0">
                <a:solidFill>
                  <a:schemeClr val="tx1"/>
                </a:solidFill>
                <a:latin typeface="Tahoma" pitchFamily="34" charset="0"/>
                <a:ea typeface="Tahoma" pitchFamily="34" charset="0"/>
                <a:cs typeface="Tahoma" pitchFamily="34" charset="0"/>
              </a:rPr>
              <a:t>Upgrade software to obtain the latest software features.</a:t>
            </a:r>
          </a:p>
          <a:p>
            <a:pPr lvl="1" eaLnBrk="1" hangingPunct="1">
              <a:spcBef>
                <a:spcPct val="0"/>
              </a:spcBef>
            </a:pPr>
            <a:r>
              <a:rPr lang="en-US" sz="2400" dirty="0" smtClean="0">
                <a:solidFill>
                  <a:schemeClr val="tx1"/>
                </a:solidFill>
                <a:latin typeface="Tahoma" pitchFamily="34" charset="0"/>
                <a:ea typeface="Tahoma" pitchFamily="34" charset="0"/>
                <a:cs typeface="Tahoma" pitchFamily="34" charset="0"/>
              </a:rPr>
              <a:t>Stay informed to help avoid computer viruses.</a:t>
            </a:r>
          </a:p>
          <a:p>
            <a:pPr lvl="1" eaLnBrk="1" hangingPunct="1">
              <a:spcBef>
                <a:spcPct val="0"/>
              </a:spcBef>
              <a:buFont typeface="Wingdings" pitchFamily="2" charset="2"/>
              <a:buNone/>
            </a:pPr>
            <a:endParaRPr lang="en-US" dirty="0" smtClean="0"/>
          </a:p>
          <a:p>
            <a:pPr lvl="1" eaLnBrk="1" hangingPunct="1">
              <a:spcBef>
                <a:spcPct val="0"/>
              </a:spcBef>
            </a:pPr>
            <a:endParaRPr lang="en-US" dirty="0" smtClean="0"/>
          </a:p>
          <a:p>
            <a:pPr eaLnBrk="1" hangingPunct="1">
              <a:spcBef>
                <a:spcPct val="0"/>
              </a:spcBef>
            </a:pPr>
            <a:endParaRPr lang="en-US" dirty="0" smtClean="0"/>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55</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lIns="92075" tIns="46038" rIns="92075" bIns="46038" anchor="ctr"/>
          <a:lstStyle/>
          <a:p>
            <a:pPr eaLnBrk="1" hangingPunct="1"/>
            <a:r>
              <a:rPr lang="en-US" dirty="0" smtClean="0"/>
              <a:t>Summary</a:t>
            </a:r>
          </a:p>
        </p:txBody>
      </p:sp>
      <p:sp>
        <p:nvSpPr>
          <p:cNvPr id="141314" name="Rectangle 3"/>
          <p:cNvSpPr>
            <a:spLocks noGrp="1" noChangeArrowheads="1"/>
          </p:cNvSpPr>
          <p:nvPr>
            <p:ph idx="1"/>
          </p:nvPr>
        </p:nvSpPr>
        <p:spPr>
          <a:xfrm>
            <a:off x="762000" y="1981200"/>
            <a:ext cx="7772400" cy="4114800"/>
          </a:xfrm>
        </p:spPr>
        <p:txBody>
          <a:bodyPr lIns="182562" tIns="46038" rIns="182562" bIns="46038">
            <a:normAutofit/>
          </a:bodyPr>
          <a:lstStyle/>
          <a:p>
            <a:r>
              <a:rPr lang="en-US" sz="3200" dirty="0">
                <a:solidFill>
                  <a:schemeClr val="tx1"/>
                </a:solidFill>
                <a:latin typeface="Tahoma" pitchFamily="34" charset="0"/>
                <a:ea typeface="Tahoma" pitchFamily="34" charset="0"/>
                <a:cs typeface="Tahoma" pitchFamily="34" charset="0"/>
              </a:rPr>
              <a:t>Define the word </a:t>
            </a:r>
            <a:r>
              <a:rPr lang="en-US" sz="3200" i="1" dirty="0">
                <a:solidFill>
                  <a:schemeClr val="tx1"/>
                </a:solidFill>
                <a:latin typeface="Tahoma" pitchFamily="34" charset="0"/>
                <a:ea typeface="Tahoma" pitchFamily="34" charset="0"/>
                <a:cs typeface="Tahoma" pitchFamily="34" charset="0"/>
              </a:rPr>
              <a:t>computer</a:t>
            </a:r>
            <a:r>
              <a:rPr lang="en-US" sz="3200" dirty="0">
                <a:solidFill>
                  <a:schemeClr val="tx1"/>
                </a:solidFill>
                <a:latin typeface="Tahoma" pitchFamily="34" charset="0"/>
                <a:ea typeface="Tahoma" pitchFamily="34" charset="0"/>
                <a:cs typeface="Tahoma" pitchFamily="34" charset="0"/>
              </a:rPr>
              <a:t> and name the four basic operations that a computer performs.</a:t>
            </a:r>
          </a:p>
          <a:p>
            <a:r>
              <a:rPr lang="en-US" sz="3200" dirty="0">
                <a:solidFill>
                  <a:schemeClr val="tx1"/>
                </a:solidFill>
                <a:latin typeface="Tahoma" pitchFamily="34" charset="0"/>
                <a:ea typeface="Tahoma" pitchFamily="34" charset="0"/>
                <a:cs typeface="Tahoma" pitchFamily="34" charset="0"/>
              </a:rPr>
              <a:t>Describe the two main components of a computer system: hardware and software.</a:t>
            </a:r>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56</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lIns="92075" tIns="46038" rIns="92075" bIns="46038" anchor="ctr"/>
          <a:lstStyle/>
          <a:p>
            <a:pPr eaLnBrk="1" hangingPunct="1"/>
            <a:r>
              <a:rPr lang="en-US" dirty="0" smtClean="0"/>
              <a:t>Summary</a:t>
            </a:r>
          </a:p>
        </p:txBody>
      </p:sp>
      <p:sp>
        <p:nvSpPr>
          <p:cNvPr id="142338" name="Rectangle 3"/>
          <p:cNvSpPr>
            <a:spLocks noGrp="1" noChangeArrowheads="1"/>
          </p:cNvSpPr>
          <p:nvPr>
            <p:ph idx="1"/>
          </p:nvPr>
        </p:nvSpPr>
        <p:spPr>
          <a:xfrm>
            <a:off x="762000" y="1981200"/>
            <a:ext cx="7772400" cy="4114800"/>
          </a:xfrm>
        </p:spPr>
        <p:txBody>
          <a:bodyPr lIns="182562" tIns="46038" rIns="182562" bIns="46038"/>
          <a:lstStyle/>
          <a:p>
            <a:r>
              <a:rPr lang="en-US" sz="3200" dirty="0">
                <a:solidFill>
                  <a:schemeClr val="tx1"/>
                </a:solidFill>
                <a:latin typeface="Tahoma" pitchFamily="34" charset="0"/>
                <a:ea typeface="Tahoma" pitchFamily="34" charset="0"/>
                <a:cs typeface="Tahoma" pitchFamily="34" charset="0"/>
              </a:rPr>
              <a:t>Provide examples of hardware devices that handle input, processing, output, and storage tasks.</a:t>
            </a:r>
          </a:p>
          <a:p>
            <a:r>
              <a:rPr lang="en-US" sz="3200" dirty="0">
                <a:solidFill>
                  <a:schemeClr val="tx1"/>
                </a:solidFill>
                <a:latin typeface="Tahoma" pitchFamily="34" charset="0"/>
                <a:ea typeface="Tahoma" pitchFamily="34" charset="0"/>
                <a:cs typeface="Tahoma" pitchFamily="34" charset="0"/>
              </a:rPr>
              <a:t>Give an example of the </a:t>
            </a:r>
            <a:r>
              <a:rPr lang="en-US" sz="3200" dirty="0" smtClean="0">
                <a:solidFill>
                  <a:schemeClr val="tx1"/>
                </a:solidFill>
                <a:latin typeface="Tahoma" pitchFamily="34" charset="0"/>
                <a:ea typeface="Tahoma" pitchFamily="34" charset="0"/>
                <a:cs typeface="Tahoma" pitchFamily="34" charset="0"/>
              </a:rPr>
              <a:t>information processing </a:t>
            </a:r>
            <a:r>
              <a:rPr lang="en-US" sz="3200" dirty="0">
                <a:solidFill>
                  <a:schemeClr val="tx1"/>
                </a:solidFill>
                <a:latin typeface="Tahoma" pitchFamily="34" charset="0"/>
                <a:ea typeface="Tahoma" pitchFamily="34" charset="0"/>
                <a:cs typeface="Tahoma" pitchFamily="34" charset="0"/>
              </a:rPr>
              <a:t>cycle in action.</a:t>
            </a:r>
          </a:p>
          <a:p>
            <a:r>
              <a:rPr lang="en-US" sz="3200" dirty="0">
                <a:solidFill>
                  <a:schemeClr val="tx1"/>
                </a:solidFill>
                <a:latin typeface="Tahoma" pitchFamily="34" charset="0"/>
                <a:ea typeface="Tahoma" pitchFamily="34" charset="0"/>
                <a:cs typeface="Tahoma" pitchFamily="34" charset="0"/>
              </a:rPr>
              <a:t>Discuss the two major categories and the various types of computers.</a:t>
            </a:r>
          </a:p>
          <a:p>
            <a:pPr eaLnBrk="1" hangingPunct="1"/>
            <a:endParaRPr lang="en-US" dirty="0" smtClean="0"/>
          </a:p>
        </p:txBody>
      </p:sp>
      <p:sp>
        <p:nvSpPr>
          <p:cNvPr id="9" name="Footer Placeholder 8"/>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57</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lIns="92075" tIns="46038" rIns="92075" bIns="46038" anchor="ctr"/>
          <a:lstStyle/>
          <a:p>
            <a:pPr eaLnBrk="1" hangingPunct="1"/>
            <a:r>
              <a:rPr lang="en-US" dirty="0" smtClean="0"/>
              <a:t>Summary</a:t>
            </a:r>
          </a:p>
        </p:txBody>
      </p:sp>
      <p:sp>
        <p:nvSpPr>
          <p:cNvPr id="143362" name="Rectangle 3"/>
          <p:cNvSpPr>
            <a:spLocks noGrp="1" noChangeArrowheads="1"/>
          </p:cNvSpPr>
          <p:nvPr>
            <p:ph idx="1"/>
          </p:nvPr>
        </p:nvSpPr>
        <p:spPr>
          <a:xfrm>
            <a:off x="762000" y="1524000"/>
            <a:ext cx="7772400" cy="4572000"/>
          </a:xfrm>
        </p:spPr>
        <p:txBody>
          <a:bodyPr lIns="182562" tIns="46038" rIns="182562" bIns="46038">
            <a:normAutofit/>
          </a:bodyPr>
          <a:lstStyle/>
          <a:p>
            <a:r>
              <a:rPr lang="en-US" sz="3200" dirty="0">
                <a:solidFill>
                  <a:schemeClr val="tx1"/>
                </a:solidFill>
                <a:latin typeface="Tahoma" pitchFamily="34" charset="0"/>
                <a:ea typeface="Tahoma" pitchFamily="34" charset="0"/>
                <a:cs typeface="Tahoma" pitchFamily="34" charset="0"/>
              </a:rPr>
              <a:t>Explain the advantages and disadvantages of computer use.</a:t>
            </a:r>
          </a:p>
          <a:p>
            <a:r>
              <a:rPr lang="en-US" sz="3200" dirty="0">
                <a:solidFill>
                  <a:schemeClr val="tx1"/>
                </a:solidFill>
                <a:latin typeface="Tahoma" pitchFamily="34" charset="0"/>
                <a:ea typeface="Tahoma" pitchFamily="34" charset="0"/>
                <a:cs typeface="Tahoma" pitchFamily="34" charset="0"/>
              </a:rPr>
              <a:t>Recognize the ethical and societal impacts of computer usage</a:t>
            </a:r>
            <a:r>
              <a:rPr lang="en-US" sz="3200" dirty="0" smtClean="0">
                <a:solidFill>
                  <a:schemeClr val="tx1"/>
                </a:solidFill>
                <a:latin typeface="Tahoma" pitchFamily="34" charset="0"/>
                <a:ea typeface="Tahoma" pitchFamily="34" charset="0"/>
                <a:cs typeface="Tahoma" pitchFamily="34" charset="0"/>
              </a:rPr>
              <a:t>.</a:t>
            </a:r>
          </a:p>
          <a:p>
            <a:r>
              <a:rPr lang="en-US" sz="3200" dirty="0">
                <a:solidFill>
                  <a:schemeClr val="tx1"/>
                </a:solidFill>
                <a:latin typeface="Tahoma" pitchFamily="34" charset="0"/>
                <a:ea typeface="Tahoma" pitchFamily="34" charset="0"/>
                <a:cs typeface="Tahoma" pitchFamily="34" charset="0"/>
              </a:rPr>
              <a:t>Discuss how computers affect employment.</a:t>
            </a:r>
          </a:p>
          <a:p>
            <a:r>
              <a:rPr lang="en-US" sz="3200" dirty="0">
                <a:solidFill>
                  <a:schemeClr val="tx1"/>
                </a:solidFill>
                <a:latin typeface="Tahoma" pitchFamily="34" charset="0"/>
                <a:ea typeface="Tahoma" pitchFamily="34" charset="0"/>
                <a:cs typeface="Tahoma" pitchFamily="34" charset="0"/>
              </a:rPr>
              <a:t>List ways to be a responsible computer user</a:t>
            </a:r>
            <a:r>
              <a:rPr lang="en-US" sz="3200" dirty="0" smtClean="0">
                <a:solidFill>
                  <a:schemeClr val="tx1"/>
                </a:solidFill>
                <a:latin typeface="Tahoma" pitchFamily="34" charset="0"/>
                <a:ea typeface="Tahoma" pitchFamily="34" charset="0"/>
                <a:cs typeface="Tahoma" pitchFamily="34" charset="0"/>
              </a:rPr>
              <a:t>.</a:t>
            </a:r>
            <a:endParaRPr lang="en-US" sz="3200" dirty="0">
              <a:solidFill>
                <a:schemeClr val="tx1"/>
              </a:solidFill>
              <a:latin typeface="Tahoma" pitchFamily="34" charset="0"/>
              <a:ea typeface="Tahoma" pitchFamily="34" charset="0"/>
              <a:cs typeface="Tahoma" pitchFamily="34" charset="0"/>
            </a:endParaRPr>
          </a:p>
          <a:p>
            <a:pPr marL="0" indent="0">
              <a:buNone/>
            </a:pPr>
            <a:endParaRPr lang="en-US" dirty="0"/>
          </a:p>
        </p:txBody>
      </p:sp>
      <p:sp>
        <p:nvSpPr>
          <p:cNvPr id="9" name="Footer Placeholder 8"/>
          <p:cNvSpPr>
            <a:spLocks noGrp="1"/>
          </p:cNvSpPr>
          <p:nvPr>
            <p:ph type="ftr" sz="quarter" idx="11"/>
          </p:nvPr>
        </p:nvSpPr>
        <p:spPr/>
        <p:txBody>
          <a:bodyPr/>
          <a:lstStyle/>
          <a:p>
            <a:pPr>
              <a:defRPr/>
            </a:pPr>
            <a:r>
              <a:rPr lang="en-US" dirty="0"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58</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eaLnBrk="0" hangingPunct="0"/>
            <a:endParaRPr lang="en-US" dirty="0"/>
          </a:p>
        </p:txBody>
      </p:sp>
      <p:pic>
        <p:nvPicPr>
          <p:cNvPr id="99331" name="Picture 4" descr="cid:3287383400_2177562"/>
          <p:cNvPicPr>
            <a:picLocks noChangeAspect="1" noChangeArrowheads="1"/>
          </p:cNvPicPr>
          <p:nvPr/>
        </p:nvPicPr>
        <p:blipFill>
          <a:blip r:embed="rId3" r:link="rId4" cstate="print"/>
          <a:srcRect/>
          <a:stretch>
            <a:fillRect/>
          </a:stretch>
        </p:blipFill>
        <p:spPr bwMode="auto">
          <a:xfrm>
            <a:off x="0" y="923131"/>
            <a:ext cx="8423275" cy="2747963"/>
          </a:xfrm>
          <a:prstGeom prst="rect">
            <a:avLst/>
          </a:prstGeom>
          <a:solidFill>
            <a:schemeClr val="hlink"/>
          </a:solidFill>
          <a:ln w="9525">
            <a:solidFill>
              <a:schemeClr val="bg1"/>
            </a:solidFill>
            <a:miter lim="800000"/>
            <a:headEnd/>
            <a:tailEnd/>
          </a:ln>
        </p:spPr>
      </p:pic>
      <p:sp>
        <p:nvSpPr>
          <p:cNvPr id="99332"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eaLnBrk="0" hangingPunct="0"/>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Copyright © </a:t>
            </a:r>
            <a:r>
              <a:rPr lang="en-US" dirty="0" smtClean="0">
                <a:solidFill>
                  <a:srgbClr val="000000"/>
                </a:solidFill>
                <a:effectLst>
                  <a:outerShdw blurRad="38100" dist="38100" dir="2700000" algn="tl">
                    <a:srgbClr val="C0C0C0"/>
                  </a:outerShdw>
                </a:effectLst>
                <a:latin typeface="Tahoma" pitchFamily="34" charset="0"/>
                <a:cs typeface="Arial" pitchFamily="34" charset="0"/>
              </a:rPr>
              <a:t>2012 </a:t>
            </a:r>
            <a:r>
              <a:rPr lang="en-US" dirty="0">
                <a:solidFill>
                  <a:srgbClr val="000000"/>
                </a:solidFill>
                <a:effectLst>
                  <a:outerShdw blurRad="38100" dist="38100" dir="2700000" algn="tl">
                    <a:srgbClr val="C0C0C0"/>
                  </a:outerShdw>
                </a:effectLst>
                <a:latin typeface="Tahoma" pitchFamily="34" charset="0"/>
                <a:cs typeface="Arial" pitchFamily="34" charset="0"/>
              </a:rPr>
              <a:t>Pearson Education, Inc.  </a:t>
            </a:r>
          </a:p>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Publishing as Prentice Hall</a:t>
            </a:r>
            <a:endParaRPr lang="en-US" dirty="0">
              <a:solidFill>
                <a:srgbClr val="000000"/>
              </a:solidFill>
              <a:effectLst>
                <a:outerShdw blurRad="38100" dist="38100" dir="2700000" algn="tl">
                  <a:srgbClr val="C0C0C0"/>
                </a:outerShdw>
              </a:effectLst>
              <a:cs typeface="Arial" pitchFamily="34" charset="0"/>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59</a:t>
            </a:fld>
            <a:endParaRPr lang="en-US"/>
          </a:p>
        </p:txBody>
      </p:sp>
      <p:sp>
        <p:nvSpPr>
          <p:cNvPr id="7" name="Footer Placeholder 8"/>
          <p:cNvSpPr>
            <a:spLocks noGrp="1"/>
          </p:cNvSpPr>
          <p:nvPr>
            <p:ph type="ftr" sz="quarter" idx="11"/>
          </p:nvPr>
        </p:nvSpPr>
        <p:spPr>
          <a:xfrm>
            <a:off x="659165" y="6477000"/>
            <a:ext cx="5665435" cy="244475"/>
          </a:xfrm>
        </p:spPr>
        <p:txBody>
          <a:bodyPr/>
          <a:lstStyle/>
          <a:p>
            <a:pPr>
              <a:defRPr/>
            </a:pPr>
            <a:r>
              <a:rPr lang="en-US" dirty="0" smtClean="0"/>
              <a:t>Copyright © 2012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sz="3600" b="1" dirty="0" smtClean="0">
                <a:solidFill>
                  <a:schemeClr val="tx1"/>
                </a:solidFill>
                <a:latin typeface="Tahoma" pitchFamily="34" charset="0"/>
                <a:ea typeface="Tahoma" pitchFamily="34" charset="0"/>
                <a:cs typeface="Tahoma" pitchFamily="34" charset="0"/>
              </a:rPr>
              <a:t>Computers</a:t>
            </a:r>
          </a:p>
          <a:p>
            <a:pPr lvl="1"/>
            <a:r>
              <a:rPr lang="en-US" sz="2800" dirty="0" smtClean="0">
                <a:solidFill>
                  <a:schemeClr val="tx1"/>
                </a:solidFill>
                <a:latin typeface="Tahoma" pitchFamily="34" charset="0"/>
                <a:ea typeface="Tahoma" pitchFamily="34" charset="0"/>
                <a:cs typeface="Tahoma" pitchFamily="34" charset="0"/>
              </a:rPr>
              <a:t>Integral to our daily lives</a:t>
            </a:r>
          </a:p>
          <a:p>
            <a:pPr lvl="1"/>
            <a:r>
              <a:rPr lang="en-US" sz="2800" dirty="0" smtClean="0">
                <a:solidFill>
                  <a:schemeClr val="tx1"/>
                </a:solidFill>
                <a:latin typeface="Tahoma" pitchFamily="34" charset="0"/>
                <a:ea typeface="Tahoma" pitchFamily="34" charset="0"/>
                <a:cs typeface="Tahoma" pitchFamily="34" charset="0"/>
              </a:rPr>
              <a:t>Millions use computers daily.</a:t>
            </a:r>
          </a:p>
          <a:p>
            <a:r>
              <a:rPr lang="en-US" sz="3600" b="1" dirty="0" smtClean="0">
                <a:solidFill>
                  <a:schemeClr val="tx1"/>
                </a:solidFill>
                <a:latin typeface="Tahoma" pitchFamily="34" charset="0"/>
                <a:ea typeface="Tahoma" pitchFamily="34" charset="0"/>
                <a:cs typeface="Tahoma" pitchFamily="34" charset="0"/>
              </a:rPr>
              <a:t>Applications</a:t>
            </a:r>
            <a:endParaRPr lang="en-US" sz="3600" dirty="0" smtClean="0">
              <a:solidFill>
                <a:schemeClr val="tx1"/>
              </a:solidFill>
              <a:latin typeface="Tahoma" pitchFamily="34" charset="0"/>
              <a:ea typeface="Tahoma" pitchFamily="34" charset="0"/>
              <a:cs typeface="Tahoma" pitchFamily="34" charset="0"/>
            </a:endParaRPr>
          </a:p>
          <a:p>
            <a:pPr lvl="1"/>
            <a:r>
              <a:rPr lang="en-US" sz="2600" dirty="0" smtClean="0">
                <a:solidFill>
                  <a:schemeClr val="tx1"/>
                </a:solidFill>
                <a:latin typeface="Tahoma" pitchFamily="34" charset="0"/>
                <a:ea typeface="Tahoma" pitchFamily="34" charset="0"/>
                <a:cs typeface="Tahoma" pitchFamily="34" charset="0"/>
              </a:rPr>
              <a:t>Word processors</a:t>
            </a:r>
          </a:p>
          <a:p>
            <a:pPr lvl="1"/>
            <a:r>
              <a:rPr lang="en-US" sz="2600" dirty="0" smtClean="0">
                <a:solidFill>
                  <a:schemeClr val="tx1"/>
                </a:solidFill>
                <a:latin typeface="Tahoma" pitchFamily="34" charset="0"/>
                <a:ea typeface="Tahoma" pitchFamily="34" charset="0"/>
                <a:cs typeface="Tahoma" pitchFamily="34" charset="0"/>
              </a:rPr>
              <a:t>Internet</a:t>
            </a:r>
          </a:p>
          <a:p>
            <a:pPr lvl="1"/>
            <a:r>
              <a:rPr lang="en-US" sz="2600" dirty="0" smtClean="0">
                <a:solidFill>
                  <a:schemeClr val="tx1"/>
                </a:solidFill>
                <a:latin typeface="Tahoma" pitchFamily="34" charset="0"/>
                <a:ea typeface="Tahoma" pitchFamily="34" charset="0"/>
                <a:cs typeface="Tahoma" pitchFamily="34" charset="0"/>
              </a:rPr>
              <a:t>Online banking</a:t>
            </a:r>
          </a:p>
          <a:p>
            <a:pPr lvl="1"/>
            <a:r>
              <a:rPr lang="en-US" sz="2600" dirty="0" smtClean="0">
                <a:solidFill>
                  <a:schemeClr val="tx1"/>
                </a:solidFill>
                <a:latin typeface="Tahoma" pitchFamily="34" charset="0"/>
                <a:ea typeface="Tahoma" pitchFamily="34" charset="0"/>
                <a:cs typeface="Tahoma" pitchFamily="34" charset="0"/>
              </a:rPr>
              <a:t>Online classes</a:t>
            </a:r>
          </a:p>
          <a:p>
            <a:pPr lvl="1"/>
            <a:r>
              <a:rPr lang="en-US" sz="2600" dirty="0" smtClean="0">
                <a:solidFill>
                  <a:schemeClr val="tx1"/>
                </a:solidFill>
                <a:latin typeface="Tahoma" pitchFamily="34" charset="0"/>
                <a:ea typeface="Tahoma" pitchFamily="34" charset="0"/>
                <a:cs typeface="Tahoma" pitchFamily="34" charset="0"/>
              </a:rPr>
              <a:t>GPS systems</a:t>
            </a:r>
          </a:p>
          <a:p>
            <a:pPr lvl="1"/>
            <a:r>
              <a:rPr lang="en-US" sz="2600" dirty="0" smtClean="0">
                <a:solidFill>
                  <a:schemeClr val="tx1"/>
                </a:solidFill>
                <a:latin typeface="Tahoma" pitchFamily="34" charset="0"/>
                <a:ea typeface="Tahoma" pitchFamily="34" charset="0"/>
                <a:cs typeface="Tahoma" pitchFamily="34" charset="0"/>
              </a:rPr>
              <a:t>ATM machines</a:t>
            </a:r>
          </a:p>
          <a:p>
            <a:pPr lvl="1"/>
            <a:r>
              <a:rPr lang="en-US" sz="2600" dirty="0" smtClean="0">
                <a:solidFill>
                  <a:schemeClr val="tx1"/>
                </a:solidFill>
                <a:latin typeface="Tahoma" pitchFamily="34" charset="0"/>
                <a:ea typeface="Tahoma" pitchFamily="34" charset="0"/>
                <a:cs typeface="Tahoma" pitchFamily="34" charset="0"/>
              </a:rPr>
              <a:t>Mobile phones</a:t>
            </a:r>
          </a:p>
          <a:p>
            <a:pPr lvl="1"/>
            <a:r>
              <a:rPr lang="en-US" sz="2600" dirty="0" smtClean="0">
                <a:solidFill>
                  <a:schemeClr val="tx1"/>
                </a:solidFill>
                <a:latin typeface="Tahoma" pitchFamily="34" charset="0"/>
                <a:ea typeface="Tahoma" pitchFamily="34" charset="0"/>
                <a:cs typeface="Tahoma" pitchFamily="34" charset="0"/>
              </a:rPr>
              <a:t>Weather prediction</a:t>
            </a:r>
            <a:endParaRPr lang="en-US" sz="2600" dirty="0">
              <a:solidFill>
                <a:schemeClr val="tx1"/>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a:t>
            </a:fld>
            <a:endParaRPr kumimoji="0" lang="en-US"/>
          </a:p>
        </p:txBody>
      </p:sp>
      <p:sp>
        <p:nvSpPr>
          <p:cNvPr id="6" name="Rectangle 2"/>
          <p:cNvSpPr>
            <a:spLocks noGrp="1" noChangeArrowheads="1"/>
          </p:cNvSpPr>
          <p:nvPr>
            <p:ph type="title"/>
          </p:nvPr>
        </p:nvSpPr>
        <p:spPr/>
        <p:txBody>
          <a:bodyPr lIns="92075" tIns="46038" rIns="92075" bIns="46038" anchor="ctr"/>
          <a:lstStyle/>
          <a:p>
            <a:pPr eaLnBrk="1" hangingPunct="1"/>
            <a:r>
              <a:rPr lang="en-US" dirty="0" smtClean="0"/>
              <a:t>Computers: Yesterday, Today, and Tomorrow</a:t>
            </a:r>
          </a:p>
        </p:txBody>
      </p:sp>
    </p:spTree>
    <p:extLst>
      <p:ext uri="{BB962C8B-B14F-4D97-AF65-F5344CB8AC3E}">
        <p14:creationId xmlns:p14="http://schemas.microsoft.com/office/powerpoint/2010/main" val="1100573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chemeClr val="tx1"/>
                </a:solidFill>
                <a:latin typeface="Tahoma" pitchFamily="34" charset="0"/>
                <a:ea typeface="Tahoma" pitchFamily="34" charset="0"/>
                <a:cs typeface="Tahoma" pitchFamily="34" charset="0"/>
              </a:rPr>
              <a:t>Computers (</a:t>
            </a:r>
            <a:r>
              <a:rPr lang="en-US" b="1" dirty="0" err="1" smtClean="0">
                <a:solidFill>
                  <a:schemeClr val="tx1"/>
                </a:solidFill>
                <a:latin typeface="Tahoma" pitchFamily="34" charset="0"/>
                <a:ea typeface="Tahoma" pitchFamily="34" charset="0"/>
                <a:cs typeface="Tahoma" pitchFamily="34" charset="0"/>
              </a:rPr>
              <a:t>con’t</a:t>
            </a:r>
            <a:r>
              <a:rPr lang="en-US" b="1" dirty="0" smtClean="0">
                <a:solidFill>
                  <a:schemeClr val="tx1"/>
                </a:solidFill>
                <a:latin typeface="Tahoma" pitchFamily="34" charset="0"/>
                <a:ea typeface="Tahoma" pitchFamily="34" charset="0"/>
                <a:cs typeface="Tahoma" pitchFamily="34" charset="0"/>
              </a:rPr>
              <a:t>.)</a:t>
            </a:r>
          </a:p>
          <a:p>
            <a:pPr lvl="1"/>
            <a:r>
              <a:rPr lang="en-US" sz="2400" dirty="0" smtClean="0">
                <a:solidFill>
                  <a:schemeClr val="tx1"/>
                </a:solidFill>
                <a:latin typeface="Tahoma" pitchFamily="34" charset="0"/>
                <a:ea typeface="Tahoma" pitchFamily="34" charset="0"/>
                <a:cs typeface="Tahoma" pitchFamily="34" charset="0"/>
              </a:rPr>
              <a:t>Used at:</a:t>
            </a:r>
          </a:p>
          <a:p>
            <a:pPr lvl="2"/>
            <a:r>
              <a:rPr lang="en-US" sz="2400" dirty="0" smtClean="0">
                <a:solidFill>
                  <a:schemeClr val="tx1"/>
                </a:solidFill>
                <a:latin typeface="Tahoma" pitchFamily="34" charset="0"/>
                <a:ea typeface="Tahoma" pitchFamily="34" charset="0"/>
                <a:cs typeface="Tahoma" pitchFamily="34" charset="0"/>
              </a:rPr>
              <a:t>Home</a:t>
            </a:r>
          </a:p>
          <a:p>
            <a:pPr lvl="2"/>
            <a:r>
              <a:rPr lang="en-US" sz="2400" dirty="0" smtClean="0">
                <a:solidFill>
                  <a:schemeClr val="tx1"/>
                </a:solidFill>
                <a:latin typeface="Tahoma" pitchFamily="34" charset="0"/>
                <a:ea typeface="Tahoma" pitchFamily="34" charset="0"/>
                <a:cs typeface="Tahoma" pitchFamily="34" charset="0"/>
              </a:rPr>
              <a:t>Work</a:t>
            </a:r>
          </a:p>
          <a:p>
            <a:pPr lvl="2"/>
            <a:r>
              <a:rPr lang="en-US" sz="2400" dirty="0" smtClean="0">
                <a:solidFill>
                  <a:schemeClr val="tx1"/>
                </a:solidFill>
                <a:latin typeface="Tahoma" pitchFamily="34" charset="0"/>
                <a:ea typeface="Tahoma" pitchFamily="34" charset="0"/>
                <a:cs typeface="Tahoma" pitchFamily="34" charset="0"/>
              </a:rPr>
              <a:t>School</a:t>
            </a:r>
          </a:p>
          <a:p>
            <a:pPr lvl="1"/>
            <a:r>
              <a:rPr lang="en-US" sz="2400" dirty="0" smtClean="0">
                <a:solidFill>
                  <a:schemeClr val="tx1"/>
                </a:solidFill>
                <a:latin typeface="Tahoma" pitchFamily="34" charset="0"/>
                <a:ea typeface="Tahoma" pitchFamily="34" charset="0"/>
                <a:cs typeface="Tahoma" pitchFamily="34" charset="0"/>
              </a:rPr>
              <a:t>Embedded into:</a:t>
            </a:r>
          </a:p>
          <a:p>
            <a:pPr lvl="2"/>
            <a:r>
              <a:rPr lang="en-US" sz="2400" dirty="0" smtClean="0">
                <a:solidFill>
                  <a:schemeClr val="tx1"/>
                </a:solidFill>
                <a:latin typeface="Tahoma" pitchFamily="34" charset="0"/>
                <a:ea typeface="Tahoma" pitchFamily="34" charset="0"/>
                <a:cs typeface="Tahoma" pitchFamily="34" charset="0"/>
              </a:rPr>
              <a:t>Cars</a:t>
            </a:r>
          </a:p>
          <a:p>
            <a:pPr lvl="2"/>
            <a:r>
              <a:rPr lang="en-US" sz="2400" dirty="0" smtClean="0">
                <a:solidFill>
                  <a:schemeClr val="tx1"/>
                </a:solidFill>
                <a:latin typeface="Tahoma" pitchFamily="34" charset="0"/>
                <a:ea typeface="Tahoma" pitchFamily="34" charset="0"/>
                <a:cs typeface="Tahoma" pitchFamily="34" charset="0"/>
              </a:rPr>
              <a:t>Phones</a:t>
            </a:r>
          </a:p>
          <a:p>
            <a:pPr lvl="2"/>
            <a:r>
              <a:rPr lang="en-US" sz="2400" dirty="0" smtClean="0">
                <a:solidFill>
                  <a:schemeClr val="tx1"/>
                </a:solidFill>
                <a:latin typeface="Tahoma" pitchFamily="34" charset="0"/>
                <a:ea typeface="Tahoma" pitchFamily="34" charset="0"/>
                <a:cs typeface="Tahoma" pitchFamily="34" charset="0"/>
              </a:rPr>
              <a:t>Cameras</a:t>
            </a:r>
          </a:p>
          <a:p>
            <a:pPr lvl="1"/>
            <a:endParaRPr lang="en-US" dirty="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a:t>
            </a:fld>
            <a:endParaRPr kumimoji="0" lang="en-US"/>
          </a:p>
        </p:txBody>
      </p:sp>
      <p:sp>
        <p:nvSpPr>
          <p:cNvPr id="6" name="Rectangle 2"/>
          <p:cNvSpPr>
            <a:spLocks noGrp="1" noChangeArrowheads="1"/>
          </p:cNvSpPr>
          <p:nvPr>
            <p:ph type="title"/>
          </p:nvPr>
        </p:nvSpPr>
        <p:spPr/>
        <p:txBody>
          <a:bodyPr lIns="92075" tIns="46038" rIns="92075" bIns="46038" anchor="ctr"/>
          <a:lstStyle/>
          <a:p>
            <a:pPr eaLnBrk="1" hangingPunct="1"/>
            <a:r>
              <a:rPr lang="en-US" dirty="0" smtClean="0"/>
              <a:t>Computers: Yesterday, Today, and Tomorrow</a:t>
            </a:r>
          </a:p>
        </p:txBody>
      </p:sp>
    </p:spTree>
    <p:extLst>
      <p:ext uri="{BB962C8B-B14F-4D97-AF65-F5344CB8AC3E}">
        <p14:creationId xmlns:p14="http://schemas.microsoft.com/office/powerpoint/2010/main" val="295720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10600" cy="4525963"/>
          </a:xfrm>
        </p:spPr>
        <p:txBody>
          <a:bodyPr>
            <a:normAutofit fontScale="85000" lnSpcReduction="20000"/>
          </a:bodyPr>
          <a:lstStyle/>
          <a:p>
            <a:r>
              <a:rPr lang="en-US" sz="5100" b="1" dirty="0" smtClean="0">
                <a:solidFill>
                  <a:schemeClr val="tx1"/>
                </a:solidFill>
                <a:latin typeface="Tahoma" pitchFamily="34" charset="0"/>
                <a:ea typeface="Tahoma" pitchFamily="34" charset="0"/>
                <a:cs typeface="Tahoma" pitchFamily="34" charset="0"/>
              </a:rPr>
              <a:t>History of Computers 1939–1981</a:t>
            </a:r>
          </a:p>
          <a:p>
            <a:pPr lvl="1"/>
            <a:r>
              <a:rPr lang="en-US" sz="3400" dirty="0" smtClean="0">
                <a:solidFill>
                  <a:schemeClr val="tx1"/>
                </a:solidFill>
                <a:latin typeface="Tahoma" pitchFamily="34" charset="0"/>
                <a:ea typeface="Tahoma" pitchFamily="34" charset="0"/>
                <a:cs typeface="Tahoma" pitchFamily="34" charset="0"/>
              </a:rPr>
              <a:t>Hewlett-Packard founded–1939</a:t>
            </a:r>
          </a:p>
          <a:p>
            <a:pPr lvl="1"/>
            <a:r>
              <a:rPr lang="en-US" sz="3400" dirty="0" smtClean="0">
                <a:solidFill>
                  <a:schemeClr val="tx1"/>
                </a:solidFill>
                <a:latin typeface="Tahoma" pitchFamily="34" charset="0"/>
                <a:ea typeface="Tahoma" pitchFamily="34" charset="0"/>
                <a:cs typeface="Tahoma" pitchFamily="34" charset="0"/>
              </a:rPr>
              <a:t>ENIAC unveiled (increased computing speed by 1,000x)–1946</a:t>
            </a:r>
          </a:p>
          <a:p>
            <a:pPr lvl="1"/>
            <a:r>
              <a:rPr lang="en-US" sz="3400" dirty="0" smtClean="0">
                <a:solidFill>
                  <a:schemeClr val="tx1"/>
                </a:solidFill>
                <a:latin typeface="Tahoma" pitchFamily="34" charset="0"/>
                <a:ea typeface="Tahoma" pitchFamily="34" charset="0"/>
                <a:cs typeface="Tahoma" pitchFamily="34" charset="0"/>
              </a:rPr>
              <a:t>Commodore Business Machines founded–1965</a:t>
            </a:r>
          </a:p>
          <a:p>
            <a:pPr lvl="1"/>
            <a:r>
              <a:rPr lang="en-US" sz="3400" dirty="0" smtClean="0">
                <a:solidFill>
                  <a:schemeClr val="tx1"/>
                </a:solidFill>
                <a:latin typeface="Tahoma" pitchFamily="34" charset="0"/>
                <a:ea typeface="Tahoma" pitchFamily="34" charset="0"/>
                <a:cs typeface="Tahoma" pitchFamily="34" charset="0"/>
              </a:rPr>
              <a:t>Xerox opens Palo Alto Research Center–1970</a:t>
            </a:r>
          </a:p>
          <a:p>
            <a:pPr lvl="1"/>
            <a:r>
              <a:rPr lang="en-US" sz="3400" dirty="0" smtClean="0">
                <a:solidFill>
                  <a:schemeClr val="tx1"/>
                </a:solidFill>
                <a:latin typeface="Tahoma" pitchFamily="34" charset="0"/>
                <a:ea typeface="Tahoma" pitchFamily="34" charset="0"/>
                <a:cs typeface="Tahoma" pitchFamily="34" charset="0"/>
              </a:rPr>
              <a:t>Steve Wozniak designed the Apple I–1976</a:t>
            </a:r>
          </a:p>
          <a:p>
            <a:pPr lvl="1"/>
            <a:r>
              <a:rPr lang="en-US" sz="3400" dirty="0" smtClean="0">
                <a:solidFill>
                  <a:schemeClr val="tx1"/>
                </a:solidFill>
                <a:latin typeface="Tahoma" pitchFamily="34" charset="0"/>
                <a:ea typeface="Tahoma" pitchFamily="34" charset="0"/>
                <a:cs typeface="Tahoma" pitchFamily="34" charset="0"/>
              </a:rPr>
              <a:t>IBM introduced the PC–1981</a:t>
            </a:r>
          </a:p>
          <a:p>
            <a:pPr marL="457200" lvl="1" indent="0">
              <a:buNone/>
            </a:pPr>
            <a:endParaRPr lang="en-US" dirty="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a:t>
            </a:fld>
            <a:endParaRPr kumimoji="0" lang="en-US"/>
          </a:p>
        </p:txBody>
      </p:sp>
      <p:sp>
        <p:nvSpPr>
          <p:cNvPr id="6" name="Rectangle 2"/>
          <p:cNvSpPr>
            <a:spLocks noGrp="1" noChangeArrowheads="1"/>
          </p:cNvSpPr>
          <p:nvPr>
            <p:ph type="title"/>
          </p:nvPr>
        </p:nvSpPr>
        <p:spPr/>
        <p:txBody>
          <a:bodyPr lIns="92075" tIns="46038" rIns="92075" bIns="46038" anchor="ctr"/>
          <a:lstStyle/>
          <a:p>
            <a:pPr eaLnBrk="1" hangingPunct="1"/>
            <a:r>
              <a:rPr lang="en-US" dirty="0" smtClean="0"/>
              <a:t>Computers: Yesterday, Today, and Tomorrow</a:t>
            </a:r>
          </a:p>
        </p:txBody>
      </p:sp>
    </p:spTree>
    <p:extLst>
      <p:ext uri="{BB962C8B-B14F-4D97-AF65-F5344CB8AC3E}">
        <p14:creationId xmlns:p14="http://schemas.microsoft.com/office/powerpoint/2010/main" val="1938974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b="1" dirty="0">
                <a:solidFill>
                  <a:schemeClr val="tx1"/>
                </a:solidFill>
                <a:latin typeface="Tahoma" pitchFamily="34" charset="0"/>
                <a:ea typeface="Tahoma" pitchFamily="34" charset="0"/>
                <a:cs typeface="Tahoma" pitchFamily="34" charset="0"/>
              </a:rPr>
              <a:t>History of Computers </a:t>
            </a:r>
            <a:r>
              <a:rPr lang="en-US" sz="3600" b="1" dirty="0" smtClean="0">
                <a:solidFill>
                  <a:schemeClr val="tx1"/>
                </a:solidFill>
                <a:latin typeface="Tahoma" pitchFamily="34" charset="0"/>
                <a:ea typeface="Tahoma" pitchFamily="34" charset="0"/>
                <a:cs typeface="Tahoma" pitchFamily="34" charset="0"/>
              </a:rPr>
              <a:t>1990–2009</a:t>
            </a:r>
          </a:p>
          <a:p>
            <a:pPr lvl="1"/>
            <a:r>
              <a:rPr lang="en-US" sz="2400" dirty="0">
                <a:solidFill>
                  <a:schemeClr val="tx1"/>
                </a:solidFill>
                <a:latin typeface="Tahoma" pitchFamily="34" charset="0"/>
                <a:ea typeface="Tahoma" pitchFamily="34" charset="0"/>
                <a:cs typeface="Tahoma" pitchFamily="34" charset="0"/>
              </a:rPr>
              <a:t>HTML developed; World Wide Web born–1990</a:t>
            </a:r>
          </a:p>
          <a:p>
            <a:pPr lvl="1"/>
            <a:r>
              <a:rPr lang="en-US" sz="2400" dirty="0">
                <a:solidFill>
                  <a:schemeClr val="tx1"/>
                </a:solidFill>
                <a:latin typeface="Tahoma" pitchFamily="34" charset="0"/>
                <a:ea typeface="Tahoma" pitchFamily="34" charset="0"/>
                <a:cs typeface="Tahoma" pitchFamily="34" charset="0"/>
              </a:rPr>
              <a:t>Netscape and Yahoo founded–1994</a:t>
            </a:r>
          </a:p>
          <a:p>
            <a:pPr lvl="1"/>
            <a:r>
              <a:rPr lang="en-US" sz="2400" dirty="0">
                <a:solidFill>
                  <a:schemeClr val="tx1"/>
                </a:solidFill>
                <a:latin typeface="Tahoma" pitchFamily="34" charset="0"/>
                <a:ea typeface="Tahoma" pitchFamily="34" charset="0"/>
                <a:cs typeface="Tahoma" pitchFamily="34" charset="0"/>
              </a:rPr>
              <a:t>Microsoft releases Windows 95–1995</a:t>
            </a:r>
          </a:p>
          <a:p>
            <a:pPr lvl="1"/>
            <a:r>
              <a:rPr lang="en-US" sz="2400" dirty="0" smtClean="0">
                <a:solidFill>
                  <a:schemeClr val="tx1"/>
                </a:solidFill>
                <a:latin typeface="Tahoma" pitchFamily="34" charset="0"/>
                <a:ea typeface="Tahoma" pitchFamily="34" charset="0"/>
                <a:cs typeface="Tahoma" pitchFamily="34" charset="0"/>
              </a:rPr>
              <a:t>Microsoft’s Bill Gates resigns–2000</a:t>
            </a:r>
          </a:p>
          <a:p>
            <a:pPr lvl="1"/>
            <a:r>
              <a:rPr lang="en-US" sz="2400" dirty="0" smtClean="0">
                <a:solidFill>
                  <a:schemeClr val="tx1"/>
                </a:solidFill>
                <a:latin typeface="Tahoma" pitchFamily="34" charset="0"/>
                <a:ea typeface="Tahoma" pitchFamily="34" charset="0"/>
                <a:cs typeface="Tahoma" pitchFamily="34" charset="0"/>
              </a:rPr>
              <a:t>YouTube founded; Windows Vista announced–2005</a:t>
            </a:r>
          </a:p>
          <a:p>
            <a:pPr lvl="1"/>
            <a:r>
              <a:rPr lang="en-US" sz="2400" dirty="0" smtClean="0">
                <a:solidFill>
                  <a:schemeClr val="tx1"/>
                </a:solidFill>
                <a:latin typeface="Tahoma" pitchFamily="34" charset="0"/>
                <a:ea typeface="Tahoma" pitchFamily="34" charset="0"/>
                <a:cs typeface="Tahoma" pitchFamily="34" charset="0"/>
              </a:rPr>
              <a:t>Amazon releases the Kindle; Google releases Android–2007</a:t>
            </a:r>
          </a:p>
          <a:p>
            <a:pPr lvl="1"/>
            <a:r>
              <a:rPr lang="en-US" sz="2400" dirty="0" smtClean="0">
                <a:solidFill>
                  <a:schemeClr val="tx1"/>
                </a:solidFill>
                <a:latin typeface="Tahoma" pitchFamily="34" charset="0"/>
                <a:ea typeface="Tahoma" pitchFamily="34" charset="0"/>
                <a:cs typeface="Tahoma" pitchFamily="34" charset="0"/>
              </a:rPr>
              <a:t>Microsoft releases Windows 7–2009</a:t>
            </a:r>
            <a:endParaRPr lang="en-US" sz="2400" dirty="0">
              <a:solidFill>
                <a:schemeClr val="tx1"/>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a:t>
            </a:fld>
            <a:endParaRPr kumimoji="0" lang="en-US"/>
          </a:p>
        </p:txBody>
      </p:sp>
      <p:sp>
        <p:nvSpPr>
          <p:cNvPr id="6" name="Rectangle 2"/>
          <p:cNvSpPr>
            <a:spLocks noGrp="1" noChangeArrowheads="1"/>
          </p:cNvSpPr>
          <p:nvPr>
            <p:ph type="title"/>
          </p:nvPr>
        </p:nvSpPr>
        <p:spPr/>
        <p:txBody>
          <a:bodyPr lIns="92075" tIns="46038" rIns="92075" bIns="46038" anchor="ctr"/>
          <a:lstStyle/>
          <a:p>
            <a:pPr eaLnBrk="1" hangingPunct="1"/>
            <a:r>
              <a:rPr lang="en-US" dirty="0" smtClean="0"/>
              <a:t>Computers: Yesterday, Today, and Tomorrow</a:t>
            </a:r>
          </a:p>
        </p:txBody>
      </p:sp>
    </p:spTree>
    <p:extLst>
      <p:ext uri="{BB962C8B-B14F-4D97-AF65-F5344CB8AC3E}">
        <p14:creationId xmlns:p14="http://schemas.microsoft.com/office/powerpoint/2010/main" val="1658610344"/>
      </p:ext>
    </p:extLst>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6_Custom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63A4182B5530489CC2976CC62E1276" ma:contentTypeVersion="" ma:contentTypeDescription="Create a new document." ma:contentTypeScope="" ma:versionID="866f50106f7554e010a59502dc762bb6">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0FFB08F-0117-4133-925D-E2870D7BE8F6}"/>
</file>

<file path=customXml/itemProps2.xml><?xml version="1.0" encoding="utf-8"?>
<ds:datastoreItem xmlns:ds="http://schemas.openxmlformats.org/officeDocument/2006/customXml" ds:itemID="{65E479AC-F00B-424B-9F46-1FFD239C09F0}"/>
</file>

<file path=customXml/itemProps3.xml><?xml version="1.0" encoding="utf-8"?>
<ds:datastoreItem xmlns:ds="http://schemas.openxmlformats.org/officeDocument/2006/customXml" ds:itemID="{90A3AAAE-6CC1-48C4-AB66-CCF2C93B29E5}"/>
</file>

<file path=docProps/app.xml><?xml version="1.0" encoding="utf-8"?>
<Properties xmlns="http://schemas.openxmlformats.org/officeDocument/2006/extended-properties" xmlns:vt="http://schemas.openxmlformats.org/officeDocument/2006/docPropsVTypes">
  <Template>Staff training presentation</Template>
  <TotalTime>5319</TotalTime>
  <Words>2965</Words>
  <Application>Microsoft Office PowerPoint</Application>
  <PresentationFormat>On-screen Show (4:3)</PresentationFormat>
  <Paragraphs>580</Paragraphs>
  <Slides>59</Slides>
  <Notes>41</Notes>
  <HiddenSlides>0</HiddenSlides>
  <MMClips>0</MMClips>
  <ScaleCrop>false</ScaleCrop>
  <HeadingPairs>
    <vt:vector size="4" baseType="variant">
      <vt:variant>
        <vt:lpstr>Theme</vt:lpstr>
      </vt:variant>
      <vt:variant>
        <vt:i4>8</vt:i4>
      </vt:variant>
      <vt:variant>
        <vt:lpstr>Slide Titles</vt:lpstr>
      </vt:variant>
      <vt:variant>
        <vt:i4>59</vt:i4>
      </vt:variant>
    </vt:vector>
  </HeadingPairs>
  <TitlesOfParts>
    <vt:vector size="67" baseType="lpstr">
      <vt:lpstr>6_Custom Design</vt:lpstr>
      <vt:lpstr>5_Custom Design</vt:lpstr>
      <vt:lpstr>4_Custom Design</vt:lpstr>
      <vt:lpstr>3_Custom Design</vt:lpstr>
      <vt:lpstr>2_Custom Design</vt:lpstr>
      <vt:lpstr>1_Custom Design</vt:lpstr>
      <vt:lpstr>Custom Design</vt:lpstr>
      <vt:lpstr>Executive</vt:lpstr>
      <vt:lpstr>Computers Are Your Future Twelfth Edition</vt:lpstr>
      <vt:lpstr>Computers and You</vt:lpstr>
      <vt:lpstr>Objectives </vt:lpstr>
      <vt:lpstr>Objectives </vt:lpstr>
      <vt:lpstr>Objectives </vt:lpstr>
      <vt:lpstr>Computers: Yesterday, Today, and Tomorrow</vt:lpstr>
      <vt:lpstr>Computers: Yesterday, Today, and Tomorrow</vt:lpstr>
      <vt:lpstr>Computers: Yesterday, Today, and Tomorrow</vt:lpstr>
      <vt:lpstr>Computers: Yesterday, Today, and Tomorrow</vt:lpstr>
      <vt:lpstr>Computers: Yesterday, Today, and Tomorrow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Computer Fundamentals</vt:lpstr>
      <vt:lpstr>Computer Fundamentals</vt:lpstr>
      <vt:lpstr>Computer Fundamentals</vt:lpstr>
      <vt:lpstr>Computer Fundamentals</vt:lpstr>
      <vt:lpstr>Computer Fundamentals</vt:lpstr>
      <vt:lpstr>Computer Fundamentals</vt:lpstr>
      <vt:lpstr>Computer Fundamentals</vt:lpstr>
      <vt:lpstr>Computer Fundamentals</vt:lpstr>
      <vt:lpstr>Computer Fundamentals</vt:lpstr>
      <vt:lpstr>Computer Fundamentals</vt:lpstr>
      <vt:lpstr>Computer Fundamentals</vt:lpstr>
      <vt:lpstr>Computer Fundamentals</vt:lpstr>
      <vt:lpstr>Computer Fundamentals</vt:lpstr>
      <vt:lpstr>Types of Computers</vt:lpstr>
      <vt:lpstr>Types of Computers</vt:lpstr>
      <vt:lpstr>Types of Computers</vt:lpstr>
      <vt:lpstr>Types of Computers</vt:lpstr>
      <vt:lpstr>Types of Computers</vt:lpstr>
      <vt:lpstr>Types of Computers</vt:lpstr>
      <vt:lpstr>Types of Computers</vt:lpstr>
      <vt:lpstr>Computers, Society, and You</vt:lpstr>
      <vt:lpstr>Computers, Society, and You</vt:lpstr>
      <vt:lpstr>Computers, Society, and You</vt:lpstr>
      <vt:lpstr>Computers, Society, and You</vt:lpstr>
      <vt:lpstr>Computers, Society, and You</vt:lpstr>
      <vt:lpstr>Computers, Society, and You</vt:lpstr>
      <vt:lpstr>Computers, Society, and You</vt:lpstr>
      <vt:lpstr>Computers, Society, and You</vt:lpstr>
      <vt:lpstr>Computers, Society, and You</vt:lpstr>
      <vt:lpstr>Computers, Society, and You</vt:lpstr>
      <vt:lpstr>Computers, Society, and You</vt:lpstr>
      <vt:lpstr>Computers, Society, and You</vt:lpstr>
      <vt:lpstr>Computers, Society, and You</vt:lpstr>
      <vt:lpstr>Summary</vt:lpstr>
      <vt:lpstr>Summary</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Computers Are Your Future Twelfth Edition</dc:title>
  <dc:creator>Computers Are Your Future</dc:creator>
  <cp:lastModifiedBy>halide</cp:lastModifiedBy>
  <cp:revision>6</cp:revision>
  <dcterms:created xsi:type="dcterms:W3CDTF">2008-05-17T17:07:47Z</dcterms:created>
  <dcterms:modified xsi:type="dcterms:W3CDTF">2017-02-20T07:12:27Z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TC010130221033</vt:lpwstr>
  </property>
  <property fmtid="{D5CDD505-2E9C-101B-9397-08002B2CF9AE}" pid="3" name="ContentTypeId">
    <vt:lpwstr>0x0101004063A4182B5530489CC2976CC62E1276</vt:lpwstr>
  </property>
</Properties>
</file>