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2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Masters/slideMaster2.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Masters/slideMaster1.xml" ContentType="application/vnd.openxmlformats-officedocument.presentationml.slideMaster+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66.xml" ContentType="application/vnd.openxmlformats-officedocument.presentationml.slideLayout+xml"/>
  <Override PartName="/ppt/slideLayouts/slideLayout61.xml" ContentType="application/vnd.openxmlformats-officedocument.presentationml.slideLayout+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22.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slideLayouts/slideLayout67.xml" ContentType="application/vnd.openxmlformats-officedocument.presentationml.slideLayout+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slideLayouts/slideLayout8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77.xml" ContentType="application/vnd.openxmlformats-officedocument.presentationml.slideLayout+xml"/>
  <Override PartName="/ppt/notesSlides/notesSlide14.xml" ContentType="application/vnd.openxmlformats-officedocument.presentationml.notesSlide+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8.xml" ContentType="application/vnd.openxmlformats-officedocument.presentationml.slideLayout+xml"/>
  <Override PartName="/ppt/slideLayouts/slideLayout82.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9.xml" ContentType="application/vnd.openxmlformats-officedocument.theme+xml"/>
  <Override PartName="/ppt/theme/theme8.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5" r:id="rId1"/>
    <p:sldMasterId id="2147483733" r:id="rId2"/>
    <p:sldMasterId id="2147483721" r:id="rId3"/>
    <p:sldMasterId id="2147483709" r:id="rId4"/>
    <p:sldMasterId id="2147483697" r:id="rId5"/>
    <p:sldMasterId id="2147483685" r:id="rId6"/>
    <p:sldMasterId id="2147483673" r:id="rId7"/>
    <p:sldMasterId id="2147483858" r:id="rId8"/>
  </p:sldMasterIdLst>
  <p:notesMasterIdLst>
    <p:notesMasterId r:id="rId32"/>
  </p:notesMasterIdLst>
  <p:handoutMasterIdLst>
    <p:handoutMasterId r:id="rId33"/>
  </p:handoutMasterIdLst>
  <p:sldIdLst>
    <p:sldId id="271" r:id="rId9"/>
    <p:sldId id="267" r:id="rId10"/>
    <p:sldId id="259" r:id="rId11"/>
    <p:sldId id="302" r:id="rId12"/>
    <p:sldId id="303" r:id="rId13"/>
    <p:sldId id="319" r:id="rId14"/>
    <p:sldId id="304" r:id="rId15"/>
    <p:sldId id="305" r:id="rId16"/>
    <p:sldId id="322" r:id="rId17"/>
    <p:sldId id="306" r:id="rId18"/>
    <p:sldId id="320" r:id="rId19"/>
    <p:sldId id="307" r:id="rId20"/>
    <p:sldId id="308" r:id="rId21"/>
    <p:sldId id="309" r:id="rId22"/>
    <p:sldId id="310" r:id="rId23"/>
    <p:sldId id="311" r:id="rId24"/>
    <p:sldId id="312" r:id="rId25"/>
    <p:sldId id="313" r:id="rId26"/>
    <p:sldId id="314" r:id="rId27"/>
    <p:sldId id="315" r:id="rId28"/>
    <p:sldId id="321" r:id="rId29"/>
    <p:sldId id="318" r:id="rId30"/>
    <p:sldId id="272" r:id="rId31"/>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cLaughlin" initials="JM" lastIdx="5" clrIdx="0"/>
  <p:cmAuthor id="7" name="Maureen Zaboski" initials="MZ" lastIdx="6" clrIdx="7"/>
  <p:cmAuthor id="1" name="Andi" initials="A" lastIdx="1" clrIdx="1"/>
  <p:cmAuthor id="2" name="Linda" initials="L" lastIdx="1" clrIdx="2"/>
  <p:cmAuthor id="3" name=" Donna Madsen" initials="DM" lastIdx="18" clrIdx="3"/>
  <p:cmAuthor id="4" name="Tiffany Bottolfson" initials="tmb" lastIdx="14" clrIdx="4"/>
  <p:cmAuthor id="5" name="Barbara" initials="BHE" lastIdx="3" clrIdx="5"/>
  <p:cmAuthor id="6" name="Judy Ann Levine" initials="jal"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8307" autoAdjust="0"/>
  </p:normalViewPr>
  <p:slideViewPr>
    <p:cSldViewPr>
      <p:cViewPr>
        <p:scale>
          <a:sx n="71" d="100"/>
          <a:sy n="71" d="100"/>
        </p:scale>
        <p:origin x="-1356" y="96"/>
      </p:cViewPr>
      <p:guideLst>
        <p:guide orient="horz" pos="2160"/>
        <p:guide pos="2880"/>
      </p:guideLst>
    </p:cSldViewPr>
  </p:slideViewPr>
  <p:outlineViewPr>
    <p:cViewPr>
      <p:scale>
        <a:sx n="33" d="100"/>
        <a:sy n="33" d="100"/>
      </p:scale>
      <p:origin x="0" y="187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84" y="-84"/>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ustomXml" Target="../customXml/item1.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5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algn="r" defTabSz="930275" eaLnBrk="0" hangingPunct="0">
              <a:defRPr kumimoji="1" sz="1200">
                <a:latin typeface="Tahoma" pitchFamily="34" charset="0"/>
                <a:cs typeface="+mn-cs"/>
              </a:defRPr>
            </a:lvl1pPr>
          </a:lstStyle>
          <a:p>
            <a:pPr>
              <a:defRPr/>
            </a:pPr>
            <a:endParaRPr lang="en-US" dirty="0"/>
          </a:p>
        </p:txBody>
      </p:sp>
      <p:sp>
        <p:nvSpPr>
          <p:cNvPr id="1946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6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algn="r" defTabSz="930275" eaLnBrk="0" hangingPunct="0">
              <a:defRPr kumimoji="1" sz="1200">
                <a:latin typeface="Tahoma" pitchFamily="34" charset="0"/>
                <a:cs typeface="+mn-cs"/>
              </a:defRPr>
            </a:lvl1pPr>
          </a:lstStyle>
          <a:p>
            <a:pPr>
              <a:defRPr/>
            </a:pPr>
            <a:fld id="{3B456121-521D-4DBF-A17A-DFBA40B87544}" type="slidenum">
              <a:rPr lang="en-US"/>
              <a:pPr>
                <a:defRPr/>
              </a:pPr>
              <a:t>‹#›</a:t>
            </a:fld>
            <a:endParaRPr lang="en-US" dirty="0"/>
          </a:p>
        </p:txBody>
      </p:sp>
    </p:spTree>
    <p:extLst>
      <p:ext uri="{BB962C8B-B14F-4D97-AF65-F5344CB8AC3E}">
        <p14:creationId xmlns:p14="http://schemas.microsoft.com/office/powerpoint/2010/main" val="1105610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1"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07/16/96</a:t>
            </a:r>
            <a:endParaRPr lang="en-US" sz="1200" dirty="0"/>
          </a:p>
        </p:txBody>
      </p:sp>
      <p:sp>
        <p:nvSpPr>
          <p:cNvPr id="96260" name="Rectangle 4"/>
          <p:cNvSpPr>
            <a:spLocks noGrp="1" noRot="1" noChangeAspect="1" noChangeArrowheads="1"/>
          </p:cNvSpPr>
          <p:nvPr>
            <p:ph type="sldImg" idx="2"/>
          </p:nvPr>
        </p:nvSpPr>
        <p:spPr bwMode="auto">
          <a:xfrm>
            <a:off x="1177925" y="696913"/>
            <a:ext cx="4641850" cy="34813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a:effectLst/>
        </p:spPr>
        <p:txBody>
          <a:bodyPr vert="horz" wrap="square" lIns="93675" tIns="46838" rIns="93675" bIns="468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5"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a:t>
            </a:r>
            <a:endParaRPr lang="en-US" sz="1200" dirty="0"/>
          </a:p>
        </p:txBody>
      </p:sp>
    </p:spTree>
    <p:extLst>
      <p:ext uri="{BB962C8B-B14F-4D97-AF65-F5344CB8AC3E}">
        <p14:creationId xmlns:p14="http://schemas.microsoft.com/office/powerpoint/2010/main" val="420392190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p:spPr>
        <p:txBody>
          <a:bodyPr/>
          <a:lstStyle/>
          <a:p>
            <a:endParaRPr lang="en-US" dirty="0" smtClean="0"/>
          </a:p>
        </p:txBody>
      </p:sp>
      <p:sp>
        <p:nvSpPr>
          <p:cNvPr id="53252" name="Header Placeholder 3"/>
          <p:cNvSpPr>
            <a:spLocks noGrp="1"/>
          </p:cNvSpPr>
          <p:nvPr>
            <p:ph type="hdr" sz="quarter"/>
          </p:nvPr>
        </p:nvSpPr>
        <p:spPr/>
        <p:txBody>
          <a:bodyPr/>
          <a:lstStyle/>
          <a:p>
            <a:pPr>
              <a:defRPr/>
            </a:pPr>
            <a:r>
              <a:rPr lang="en-US" dirty="0" smtClean="0"/>
              <a:t>*</a:t>
            </a:r>
            <a:endParaRPr lang="en-US" sz="1200" dirty="0" smtClean="0"/>
          </a:p>
        </p:txBody>
      </p:sp>
      <p:sp>
        <p:nvSpPr>
          <p:cNvPr id="53253" name="Date Placeholder 4"/>
          <p:cNvSpPr>
            <a:spLocks noGrp="1"/>
          </p:cNvSpPr>
          <p:nvPr>
            <p:ph type="dt" sz="quarter" idx="1"/>
          </p:nvPr>
        </p:nvSpPr>
        <p:spPr/>
        <p:txBody>
          <a:bodyPr/>
          <a:lstStyle/>
          <a:p>
            <a:pPr>
              <a:defRPr/>
            </a:pPr>
            <a:r>
              <a:rPr lang="en-US" dirty="0" smtClean="0"/>
              <a:t>07/16/96</a:t>
            </a:r>
            <a:endParaRPr lang="en-US" sz="1200" dirty="0" smtClean="0"/>
          </a:p>
        </p:txBody>
      </p:sp>
      <p:sp>
        <p:nvSpPr>
          <p:cNvPr id="53254" name="Footer Placeholder 5"/>
          <p:cNvSpPr>
            <a:spLocks noGrp="1"/>
          </p:cNvSpPr>
          <p:nvPr>
            <p:ph type="ftr" sz="quarter" idx="4"/>
          </p:nvPr>
        </p:nvSpPr>
        <p:spPr/>
        <p:txBody>
          <a:bodyPr/>
          <a:lstStyle/>
          <a:p>
            <a:pPr>
              <a:defRPr/>
            </a:pPr>
            <a:r>
              <a:rPr lang="en-US" dirty="0" smtClean="0"/>
              <a:t>*</a:t>
            </a:r>
            <a:endParaRPr lang="en-US" sz="1200" dirty="0" smtClean="0"/>
          </a:p>
        </p:txBody>
      </p:sp>
      <p:sp>
        <p:nvSpPr>
          <p:cNvPr id="53255" name="Slide Number Placeholder 6"/>
          <p:cNvSpPr>
            <a:spLocks noGrp="1"/>
          </p:cNvSpPr>
          <p:nvPr>
            <p:ph type="sldNum" sz="quarter" idx="5"/>
          </p:nvPr>
        </p:nvSpPr>
        <p:spPr/>
        <p:txBody>
          <a:bodyPr/>
          <a:lstStyle/>
          <a:p>
            <a:pPr>
              <a:defRPr/>
            </a:pPr>
            <a:r>
              <a:rPr lang="en-US" dirty="0" smtClean="0"/>
              <a:t>##</a:t>
            </a:r>
            <a:endParaRPr lang="en-US"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1185863" y="703263"/>
            <a:ext cx="4625975" cy="3468687"/>
          </a:xfrm>
          <a:ln/>
        </p:spPr>
      </p:sp>
      <p:sp>
        <p:nvSpPr>
          <p:cNvPr id="100354" name="Rectangle 3"/>
          <p:cNvSpPr>
            <a:spLocks noGrp="1" noChangeArrowheads="1"/>
          </p:cNvSpPr>
          <p:nvPr>
            <p:ph type="body" idx="1"/>
          </p:nvPr>
        </p:nvSpPr>
        <p:spPr>
          <a:noFill/>
          <a:ln/>
        </p:spPr>
        <p:txBody>
          <a:bodyPr lIns="92062" tIns="45223" rIns="92062" bIns="45223"/>
          <a:lstStyle/>
          <a:p>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672B18-CA00-47B9-A2B3-937E3591BDA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9589F8-CD95-4ADF-939C-BF4D038E8308}"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E199CC-17B6-41D1-AB9E-83F17E451228}"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7E1F01-2358-4955-B506-2D27167A4925}"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EBC6E2-7798-43CD-8D58-74AFA50A74EE}"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5F5150-DFBA-43BE-9E94-292A22173D03}"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DA41F8-B3A0-4A2D-BEA6-762845536611}"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9E5CA5-1621-4547-AA7E-99049CD2BEC4}"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1C2B7B4-4D27-456A-A5E2-D8513A1FC304}"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48D4B2B-D9F8-453F-815E-044B9FB115A3}"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820F77-DC59-4538-993A-DF7E94671496}"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5981F6-CD9D-4A5F-87A1-23E8182A1546}"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8C7B97-9EC4-4AED-A991-1CBD8CB0D7DD}"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5CC8E6-1326-4E9C-85F5-272F358F02DC}"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2291F7-127A-48BB-802F-6D50CF8ECD47}"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AB8545-8D23-4D54-B011-67E32F1E1420}"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B82AA1-0253-4438-9861-251ED4083826}"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BBF8180-5B3A-44E4-AC78-36FAA4A00A68}"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25DCF8-8D0D-49E4-B2ED-8E9947EA663D}"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220FED-C52D-49BF-B6C6-157E15E277E6}"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5BB8DCA-FD74-45CE-8496-08FBBCD46989}"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C857F35-0660-4231-853E-48D2DC3A688D}"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1842CD-21BC-4C2A-95AF-5CE4146A59DE}"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4EB683C-4BE2-4B52-8196-77DF81B90406}"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46A5F13-35BB-4CE0-ADBF-D3C3F063FD88}"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EE3529-66AE-4BE4-8B82-39A71105C62B}"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FA4603-38AD-4F26-92B2-99CC6DE91E94}"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40BFA7-DF07-4067-AF0E-B0D52E380E49}"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8DBE8E-6151-403D-820C-BEC024E2E9DB}"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DE2408-C500-46D9-BDC9-099592430CF7}" type="slidenum">
              <a:rPr lang="en-US"/>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266D4F2-361E-47F4-8633-9958BB33D9F6}" type="slidenum">
              <a:rPr lang="en-US"/>
              <a:pPr>
                <a:defRPr/>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9674A9E-A401-4826-8BFD-0F6E144B9826}" type="slidenum">
              <a:rPr lang="en-US"/>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4C969D3-9EC5-4D8F-8147-B578AFBB39F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B0CEE5-3A49-4214-B874-EF36E97B8FC1}"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54A76A1-01C4-4253-9BF5-A2616A09AFDA}" type="slidenum">
              <a:rPr lang="en-US"/>
              <a:pPr>
                <a:defRPr/>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430EB67-EF41-4D0D-9BED-E4E8493CF0DC}" type="slidenum">
              <a:rPr lang="en-US"/>
              <a:pPr>
                <a:defRPr/>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1540E7-9A83-4CB2-87F6-F021C2D4E308}" type="slidenum">
              <a:rPr lang="en-US"/>
              <a:pPr>
                <a:defRPr/>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3DCC85-E28A-4136-80B6-A03BE8624610}" type="slidenum">
              <a:rPr lang="en-US"/>
              <a:pPr>
                <a:defRPr/>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55D103-C265-4B83-AB4C-EEB1DF0F95DD}" type="slidenum">
              <a:rPr lang="en-US"/>
              <a:pPr>
                <a:defRPr/>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DA7DAE-1CC3-4688-9C4B-0B02206FD35B}" type="slidenum">
              <a:rPr lang="en-US"/>
              <a:pPr>
                <a:defRPr/>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1913C3-1FF2-42BB-8251-1647D70EA79B}" type="slidenum">
              <a:rPr lang="en-US"/>
              <a:pPr>
                <a:defRPr/>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AEA883-DF87-4022-9C6A-266E032F48AC}" type="slidenum">
              <a:rPr lang="en-US"/>
              <a:pPr>
                <a:defRPr/>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360A7E-5229-40C9-8693-D7426273D345}"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46603BA-CE8D-4BA8-BA35-735A664D71F9}"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400637-52D4-40F5-A1D6-D4AA439157DD}"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813C20E-77C3-42BB-8B96-3E9DB14CC8E2}" type="slidenum">
              <a:rPr lang="en-US"/>
              <a:pPr>
                <a:defRPr/>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071683B-5E92-4771-98A4-0957D8237343}"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CB30CE-09E0-4522-9FE3-54AEF0A67231}"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6B7DBD-949D-45B8-8796-536BE154992D}" type="slidenum">
              <a:rPr lang="en-US"/>
              <a:pPr>
                <a:defRPr/>
              </a:pPr>
              <a:t>‹#›</a:t>
            </a:fld>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97BBBF-1601-4009-96D3-4561EAEC2E79}" type="slidenum">
              <a:rPr lang="en-US"/>
              <a:pPr>
                <a:defRPr/>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C6067C-3E8E-4D66-B87E-345BD5EDB41D}" type="slidenum">
              <a:rPr lang="en-US"/>
              <a:pPr>
                <a:defRPr/>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80E7EE-7DFB-4E2D-887F-73054042FC34}" type="slidenum">
              <a:rPr lang="en-US"/>
              <a:pPr>
                <a:defRPr/>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09F0A8-4A37-48A0-A7E3-F35A1C6CC2A6}" type="slidenum">
              <a:rPr lang="en-US"/>
              <a:pPr>
                <a:defRPr/>
              </a:pPr>
              <a:t>‹#›</a:t>
            </a:fld>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CF357D-EBE8-4DD9-9020-D3B88CF4581A}" type="slidenum">
              <a:rPr lang="en-US"/>
              <a:pPr>
                <a:defRPr/>
              </a:pPr>
              <a:t>‹#›</a:t>
            </a:fld>
            <a:endParaRPr lang="en-US"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A918CB-DAA5-401A-BD2B-32F02A70CA6F}"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99B832-F223-4534-B9CF-6D6391C73940}"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BD3EBF7-57A8-4562-8074-05FC84579D8B}" type="slidenum">
              <a:rPr lang="en-US"/>
              <a:pPr>
                <a:defRPr/>
              </a:pPr>
              <a:t>‹#›</a:t>
            </a:fld>
            <a:endParaRPr lang="en-US"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9C779B8-4BC7-45B8-B452-2235B56C088A}" type="slidenum">
              <a:rPr lang="en-US"/>
              <a:pPr>
                <a:defRPr/>
              </a:pPr>
              <a:t>‹#›</a:t>
            </a:fld>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65C23E7-6E4C-4407-9495-1076819F1D1F}" type="slidenum">
              <a:rPr lang="en-US"/>
              <a:pPr>
                <a:defRPr/>
              </a:pPr>
              <a:t>‹#›</a:t>
            </a:fld>
            <a:endParaRPr 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8D2AAE6-8C46-4635-ABBF-91AD9D45495B}" type="slidenum">
              <a:rPr lang="en-US"/>
              <a:pPr>
                <a:defRPr/>
              </a:pPr>
              <a:t>‹#›</a:t>
            </a:fld>
            <a:endParaRPr lang="en-US"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C0A559A-75E4-4F76-8FE0-D09A740328B3}" type="slidenum">
              <a:rPr lang="en-US"/>
              <a:pPr>
                <a:defRPr/>
              </a:pPr>
              <a:t>‹#›</a:t>
            </a:fld>
            <a:endParaRPr 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A363C8-DF8E-4EF2-86EC-2C924460BD27}" type="slidenum">
              <a:rPr lang="en-US"/>
              <a:pPr>
                <a:defRPr/>
              </a:pPr>
              <a:t>‹#›</a:t>
            </a:fld>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839710-E884-41E7-A772-E626858EC09C}" type="slidenum">
              <a:rPr lang="en-US"/>
              <a:pPr>
                <a:defRPr/>
              </a:pPr>
              <a:t>‹#›</a:t>
            </a:fld>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CA463C-682A-462A-B338-61CEE47BDE81}" type="slidenum">
              <a:rPr lang="en-US"/>
              <a:pPr>
                <a:defRPr/>
              </a:pPr>
              <a:t>‹#›</a:t>
            </a:fld>
            <a:endParaRPr 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4336D9-F5AB-45BC-AA5B-6879DCBFA5A1}" type="slidenum">
              <a:rPr lang="en-US"/>
              <a:pPr>
                <a:defRPr/>
              </a:pPr>
              <a:t>‹#›</a:t>
            </a:fld>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ACEDB9-BCD9-4AE9-917C-9CD97C27A496}"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AC6F71B-1864-4987-9D2F-AB735607B5B8}"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801C6E-D96F-48FC-98C3-E1AC70052946}" type="slidenum">
              <a:rPr lang="en-US"/>
              <a:pPr>
                <a:defRPr/>
              </a:pPr>
              <a:t>‹#›</a:t>
            </a:fld>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8C8041A-B71D-416F-AA72-F1D69EFCF308}" type="slidenum">
              <a:rPr lang="en-US"/>
              <a:pPr>
                <a:defRPr/>
              </a:pPr>
              <a:t>‹#›</a:t>
            </a:fld>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D7F9641-8088-4FBB-80E6-56D7C3839C33}" type="slidenum">
              <a:rPr lang="en-US"/>
              <a:pPr>
                <a:defRPr/>
              </a:pPr>
              <a:t>‹#›</a:t>
            </a:fld>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1884029-ABDC-4C75-804A-5D4AF2508C09}" type="slidenum">
              <a:rPr lang="en-US"/>
              <a:pPr>
                <a:defRPr/>
              </a:pPr>
              <a:t>‹#›</a:t>
            </a:fld>
            <a:endParaRPr lang="en-US" dirty="0"/>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AC5E94-978D-4F02-B8F2-97989D43BDD4}" type="slidenum">
              <a:rPr lang="en-US"/>
              <a:pPr>
                <a:defRPr/>
              </a:pPr>
              <a:t>‹#›</a:t>
            </a:fld>
            <a:endParaRPr lang="en-US" dirty="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A1150C-345F-499B-9970-5765A35EAC04}" type="slidenum">
              <a:rPr lang="en-US"/>
              <a:pPr>
                <a:defRPr/>
              </a:pPr>
              <a:t>‹#›</a:t>
            </a:fld>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52FD9D-802D-42ED-90AE-87D1BDEF9C82}" type="slidenum">
              <a:rPr lang="en-US"/>
              <a:pPr>
                <a:defRPr/>
              </a:pPr>
              <a:t>‹#›</a:t>
            </a:fld>
            <a:endParaRPr 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02DE13-222E-4AE8-A1BB-1CAA55C28E67}" type="slidenum">
              <a:rPr lang="en-US"/>
              <a:pPr>
                <a:defRPr/>
              </a:pPr>
              <a:t>‹#›</a:t>
            </a:fld>
            <a:endParaRPr lang="en-US" dirty="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4AF466F-BDA4-4F18-9C7B-FF0A9A1B0E80}" type="datetime1">
              <a:rPr lang="en-US" smtClean="0"/>
              <a:pPr/>
              <a:t>3/3/2014</a:t>
            </a:fld>
            <a:endParaRPr lang="en-US"/>
          </a:p>
        </p:txBody>
      </p:sp>
      <p:sp>
        <p:nvSpPr>
          <p:cNvPr id="8" name="Slide Number Placeholder 7"/>
          <p:cNvSpPr>
            <a:spLocks noGrp="1"/>
          </p:cNvSpPr>
          <p:nvPr>
            <p:ph type="sldNum" sz="quarter" idx="11"/>
          </p:nvPr>
        </p:nvSpPr>
        <p:spPr/>
        <p:txBody>
          <a:bodyPr/>
          <a:lstStyle/>
          <a:p>
            <a:pPr>
              <a:defRPr/>
            </a:pPr>
            <a:fld id="{4C467257-E832-4478-B490-5B033862A145}"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dirty="0" smtClean="0"/>
              <a:t>Copyright © 2012 Pearson Education, Inc. Publishing as Prentice Hall</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1"/>
          </p:nvPr>
        </p:nvSpPr>
        <p:spPr>
          <a:xfrm>
            <a:off x="762000" y="6324601"/>
            <a:ext cx="5562600" cy="381000"/>
          </a:xfrm>
        </p:spPr>
        <p:txBody>
          <a:bodyPr/>
          <a:lstStyle/>
          <a:p>
            <a:pPr>
              <a:defRPr/>
            </a:pPr>
            <a:r>
              <a:rPr lang="en-US" dirty="0"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FFD8EC-1BC4-4ED8-A379-10F2B1CDEE50}" type="slidenum">
              <a:rPr lang="en-US"/>
              <a:pPr>
                <a:defRPr/>
              </a:pPr>
              <a:t>‹#›</a:t>
            </a:fld>
            <a:endParaRPr lang="en-US" dirty="0"/>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11625734-4DC8-41BB-B315-E2E1BFA14A2D}" type="slidenum">
              <a:rPr lang="en-US" smtClean="0"/>
              <a:pPr>
                <a:defRPr/>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Footer Placeholder 5"/>
          <p:cNvSpPr>
            <a:spLocks noGrp="1"/>
          </p:cNvSpPr>
          <p:nvPr>
            <p:ph type="ftr" sz="quarter" idx="11"/>
          </p:nvPr>
        </p:nvSpPr>
        <p:spPr>
          <a:xfrm>
            <a:off x="762000" y="6400800"/>
            <a:ext cx="6046435" cy="244475"/>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ADECFD27-E205-4F2F-9A8F-1FE9A8E016E3}" type="slidenum">
              <a:rPr lang="en-US" smtClean="0"/>
              <a:pPr>
                <a:defRPr/>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a:xfrm>
            <a:off x="762000" y="6324600"/>
            <a:ext cx="7265635" cy="365125"/>
          </a:xfrm>
        </p:spPr>
        <p:txBody>
          <a:bodyPr/>
          <a:lstStyle/>
          <a:p>
            <a:pPr>
              <a:defRPr/>
            </a:pPr>
            <a:r>
              <a:rPr lang="en-US" dirty="0" smtClean="0"/>
              <a:t>Copyright © 2012 Pearson Education, Inc. Publishing as Prentice Hall</a:t>
            </a:r>
            <a:endParaRPr lang="en-US" dirty="0"/>
          </a:p>
        </p:txBody>
      </p:sp>
      <p:sp>
        <p:nvSpPr>
          <p:cNvPr id="9" name="Slide Number Placeholder 8"/>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762000" y="6324600"/>
            <a:ext cx="7010400" cy="396875"/>
          </a:xfrm>
        </p:spPr>
        <p:txBody>
          <a:bodyPr/>
          <a:lstStyle/>
          <a:p>
            <a:pPr>
              <a:defRPr/>
            </a:pPr>
            <a:r>
              <a:rPr lang="en-US" dirty="0"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a:defRPr/>
            </a:pPr>
            <a:fld id="{C08AE460-6C33-432D-98AF-D0A31A72975B}" type="slidenum">
              <a:rPr lang="en-US" smtClean="0"/>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762000" y="6356350"/>
            <a:ext cx="7239000" cy="365125"/>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59165" y="6356350"/>
            <a:ext cx="7418035" cy="365125"/>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59165" y="6356350"/>
            <a:ext cx="7341835" cy="36512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59165" y="6356350"/>
            <a:ext cx="7341835" cy="36512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10200"/>
            <a:ext cx="7772400" cy="594360"/>
          </a:xfrm>
        </p:spPr>
        <p:txBody>
          <a:bodyPr anchor="b"/>
          <a:lstStyle>
            <a:lvl1pPr algn="ctr">
              <a:defRPr sz="2200" b="1"/>
            </a:lvl1pPr>
          </a:lstStyle>
          <a:p>
            <a:r>
              <a:rPr lang="en-US" smtClean="0"/>
              <a:t>Click to edit Master title style</a:t>
            </a:r>
            <a:endParaRPr lang="en-US" dirty="0"/>
          </a:p>
        </p:txBody>
      </p:sp>
      <p:sp>
        <p:nvSpPr>
          <p:cNvPr id="6" name="Footer Placeholder 5"/>
          <p:cNvSpPr>
            <a:spLocks noGrp="1"/>
          </p:cNvSpPr>
          <p:nvPr>
            <p:ph type="ftr" sz="quarter" idx="11"/>
          </p:nvPr>
        </p:nvSpPr>
        <p:spPr>
          <a:xfrm>
            <a:off x="304800" y="6324600"/>
            <a:ext cx="7848600" cy="365760"/>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35184BC9-E88D-4E64-AE5A-8E8E8897FE73}" type="slidenum">
              <a:rPr lang="en-US" smtClean="0"/>
              <a:pPr>
                <a:defRPr/>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C20840-A167-4FBD-900D-5FB0E058522D}" type="slidenum">
              <a:rPr lang="en-US"/>
              <a:pPr>
                <a:defRPr/>
              </a:pPr>
              <a:t>‹#›</a:t>
            </a:fld>
            <a:endParaRPr lang="en-US" dirty="0"/>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9" name="Slide Number Placeholder 8"/>
          <p:cNvSpPr>
            <a:spLocks noGrp="1"/>
          </p:cNvSpPr>
          <p:nvPr>
            <p:ph type="sldNum" sz="quarter" idx="11"/>
          </p:nvPr>
        </p:nvSpPr>
        <p:spPr/>
        <p:txBody>
          <a:bodyPr/>
          <a:lstStyle/>
          <a:p>
            <a:pPr>
              <a:defRPr/>
            </a:pPr>
            <a:fld id="{0D3CC13B-E2EF-47BB-B3FF-09D7E675F32E}" type="slidenum">
              <a:rPr lang="en-US" smtClean="0"/>
              <a:pPr>
                <a:defRPr/>
              </a:pPr>
              <a:t>‹#›</a:t>
            </a:fld>
            <a:endParaRPr lang="en-US" dirty="0"/>
          </a:p>
        </p:txBody>
      </p:sp>
      <p:sp>
        <p:nvSpPr>
          <p:cNvPr id="10" name="Footer Placeholder 9"/>
          <p:cNvSpPr>
            <a:spLocks noGrp="1"/>
          </p:cNvSpPr>
          <p:nvPr>
            <p:ph type="ftr" sz="quarter" idx="12"/>
          </p:nvPr>
        </p:nvSpPr>
        <p:spPr>
          <a:xfrm>
            <a:off x="381000" y="6324600"/>
            <a:ext cx="7696200" cy="365760"/>
          </a:xfrm>
        </p:spPr>
        <p:txBody>
          <a:bodyPr/>
          <a:lstStyle/>
          <a:p>
            <a:pPr>
              <a:defRPr/>
            </a:pPr>
            <a:r>
              <a:rPr lang="en-US" dirty="0" smtClean="0"/>
              <a:t>Copyright © 2012 Pearson Education, Inc. Publishing as Prentice Hall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C2AE529-F438-4BCD-8C30-F4B4DA3443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63" r:id="rId2"/>
    <p:sldLayoutId id="2147483762" r:id="rId3"/>
    <p:sldLayoutId id="2147483761" r:id="rId4"/>
    <p:sldLayoutId id="2147483760" r:id="rId5"/>
    <p:sldLayoutId id="2147483759" r:id="rId6"/>
    <p:sldLayoutId id="2147483758" r:id="rId7"/>
    <p:sldLayoutId id="2147483757" r:id="rId8"/>
    <p:sldLayoutId id="2147483756" r:id="rId9"/>
    <p:sldLayoutId id="2147483755" r:id="rId10"/>
    <p:sldLayoutId id="2147483754"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0BDF16DF-55C7-405E-B630-101528E3D1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4" r:id="rId2"/>
    <p:sldLayoutId id="2147483773" r:id="rId3"/>
    <p:sldLayoutId id="2147483772" r:id="rId4"/>
    <p:sldLayoutId id="2147483771" r:id="rId5"/>
    <p:sldLayoutId id="2147483770" r:id="rId6"/>
    <p:sldLayoutId id="2147483769" r:id="rId7"/>
    <p:sldLayoutId id="2147483768" r:id="rId8"/>
    <p:sldLayoutId id="2147483767" r:id="rId9"/>
    <p:sldLayoutId id="2147483766" r:id="rId10"/>
    <p:sldLayoutId id="2147483765"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E3D1E967-BE6C-4613-B5D5-7F48702C2F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 id="2147483776"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6FC7868D-58DA-4536-B00F-2A3965CB12B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7" r:id="rId1"/>
    <p:sldLayoutId id="2147483796" r:id="rId2"/>
    <p:sldLayoutId id="2147483795" r:id="rId3"/>
    <p:sldLayoutId id="2147483794" r:id="rId4"/>
    <p:sldLayoutId id="2147483793" r:id="rId5"/>
    <p:sldLayoutId id="2147483792" r:id="rId6"/>
    <p:sldLayoutId id="2147483791" r:id="rId7"/>
    <p:sldLayoutId id="2147483790" r:id="rId8"/>
    <p:sldLayoutId id="2147483789" r:id="rId9"/>
    <p:sldLayoutId id="2147483788" r:id="rId10"/>
    <p:sldLayoutId id="2147483787"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93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4CFC36D7-9866-447F-9534-382343A8BC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8" r:id="rId1"/>
    <p:sldLayoutId id="2147483807" r:id="rId2"/>
    <p:sldLayoutId id="2147483806" r:id="rId3"/>
    <p:sldLayoutId id="2147483805" r:id="rId4"/>
    <p:sldLayoutId id="2147483804" r:id="rId5"/>
    <p:sldLayoutId id="2147483803" r:id="rId6"/>
    <p:sldLayoutId id="2147483802" r:id="rId7"/>
    <p:sldLayoutId id="2147483801" r:id="rId8"/>
    <p:sldLayoutId id="2147483800" r:id="rId9"/>
    <p:sldLayoutId id="2147483799" r:id="rId10"/>
    <p:sldLayoutId id="2147483798"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6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E36728FA-F189-4232-822B-572A04F1278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9" r:id="rId1"/>
    <p:sldLayoutId id="2147483818" r:id="rId2"/>
    <p:sldLayoutId id="2147483817" r:id="rId3"/>
    <p:sldLayoutId id="2147483816" r:id="rId4"/>
    <p:sldLayoutId id="2147483815" r:id="rId5"/>
    <p:sldLayoutId id="2147483814" r:id="rId6"/>
    <p:sldLayoutId id="2147483813" r:id="rId7"/>
    <p:sldLayoutId id="2147483812" r:id="rId8"/>
    <p:sldLayoutId id="2147483811" r:id="rId9"/>
    <p:sldLayoutId id="2147483810" r:id="rId10"/>
    <p:sldLayoutId id="2147483809"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2098B8F3-AEA4-42AA-90E7-84C2CB2A4B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29" r:id="rId2"/>
    <p:sldLayoutId id="2147483828" r:id="rId3"/>
    <p:sldLayoutId id="2147483827" r:id="rId4"/>
    <p:sldLayoutId id="2147483826" r:id="rId5"/>
    <p:sldLayoutId id="2147483825" r:id="rId6"/>
    <p:sldLayoutId id="2147483824" r:id="rId7"/>
    <p:sldLayoutId id="2147483823" r:id="rId8"/>
    <p:sldLayoutId id="2147483822" r:id="rId9"/>
    <p:sldLayoutId id="2147483821" r:id="rId10"/>
    <p:sldLayoutId id="2147483820"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dirty="0"/>
          </a:p>
        </p:txBody>
      </p:sp>
      <p:sp>
        <p:nvSpPr>
          <p:cNvPr id="5" name="Footer Placeholder 4"/>
          <p:cNvSpPr>
            <a:spLocks noGrp="1"/>
          </p:cNvSpPr>
          <p:nvPr>
            <p:ph type="ftr" sz="quarter" idx="3"/>
          </p:nvPr>
        </p:nvSpPr>
        <p:spPr>
          <a:xfrm>
            <a:off x="762000" y="6324600"/>
            <a:ext cx="54864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r>
              <a:rPr lang="en-US" dirty="0"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8610600" y="6356350"/>
            <a:ext cx="494653"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BC2AE529-F438-4BCD-8C30-F4B4DA3443E6}" type="slidenum">
              <a:rPr lang="en-US" smtClean="0"/>
              <a:pPr>
                <a:defRPr/>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42" r:id="rId12"/>
    <p:sldLayoutId id="2147483843" r:id="rId13"/>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84.xml"/><Relationship Id="rId4" Type="http://schemas.openxmlformats.org/officeDocument/2006/relationships/image" Target="cid:3287383400_217756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762000" y="228600"/>
            <a:ext cx="7793037" cy="1462087"/>
          </a:xfrm>
        </p:spPr>
        <p:txBody>
          <a:bodyPr/>
          <a:lstStyle/>
          <a:p>
            <a:pPr algn="ctr"/>
            <a:r>
              <a:rPr lang="en-US" sz="4800" dirty="0" smtClean="0"/>
              <a:t>Computers Are Your Future</a:t>
            </a:r>
            <a:br>
              <a:rPr lang="en-US" sz="4800" dirty="0" smtClean="0"/>
            </a:br>
            <a:r>
              <a:rPr lang="en-US" sz="2800" dirty="0" smtClean="0"/>
              <a:t>Twelfth Edition</a:t>
            </a:r>
            <a:endParaRPr lang="en-US" sz="3200" dirty="0" smtClean="0"/>
          </a:p>
        </p:txBody>
      </p:sp>
      <p:sp>
        <p:nvSpPr>
          <p:cNvPr id="98306" name="Content Placeholder 2"/>
          <p:cNvSpPr>
            <a:spLocks noGrp="1"/>
          </p:cNvSpPr>
          <p:nvPr>
            <p:ph idx="1"/>
          </p:nvPr>
        </p:nvSpPr>
        <p:spPr>
          <a:xfrm>
            <a:off x="685800" y="1981200"/>
            <a:ext cx="7772400" cy="4114800"/>
          </a:xfrm>
        </p:spPr>
        <p:txBody>
          <a:bodyPr/>
          <a:lstStyle/>
          <a:p>
            <a:pPr algn="ctr">
              <a:buFont typeface="Wingdings" pitchFamily="2" charset="2"/>
              <a:buNone/>
            </a:pPr>
            <a:r>
              <a:rPr lang="en-US" dirty="0" smtClean="0"/>
              <a:t>Spotlight 1: Ethics</a:t>
            </a:r>
          </a:p>
          <a:p>
            <a:pPr>
              <a:buFont typeface="Wingdings" pitchFamily="2" charset="2"/>
              <a:buNone/>
            </a:pPr>
            <a:endParaRPr lang="en-US" dirty="0" smtClean="0"/>
          </a:p>
          <a:p>
            <a:pPr>
              <a:buFont typeface="Wingdings" pitchFamily="2" charset="2"/>
              <a:buNone/>
            </a:pPr>
            <a:r>
              <a:rPr lang="en-US" dirty="0" smtClean="0"/>
              <a:t> </a:t>
            </a:r>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p:txBody>
      </p:sp>
      <p:sp>
        <p:nvSpPr>
          <p:cNvPr id="4" name="Footer Placeholder 3"/>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590801"/>
            <a:ext cx="3141289" cy="3657600"/>
          </a:xfrm>
          <a:prstGeom prst="rect">
            <a:avLst/>
          </a:prstGeom>
        </p:spPr>
      </p:pic>
      <p:sp>
        <p:nvSpPr>
          <p:cNvPr id="6" name="Slide Number Placeholder 4"/>
          <p:cNvSpPr>
            <a:spLocks noGrp="1"/>
          </p:cNvSpPr>
          <p:nvPr>
            <p:ph type="sldNum" sz="quarter" idx="12"/>
          </p:nvPr>
        </p:nvSpPr>
        <p:spPr>
          <a:xfrm>
            <a:off x="8595360" y="6324600"/>
            <a:ext cx="548640" cy="396240"/>
          </a:xfrm>
        </p:spPr>
        <p:txBody>
          <a:bodyPr/>
          <a:lstStyle/>
          <a:p>
            <a:pPr>
              <a:defRPr/>
            </a:pPr>
            <a:fld id="{1C0E1050-1ACA-4BE4-97C2-0DF2DFD38778}" type="slidenum">
              <a:rPr lang="en-US" smtClean="0"/>
              <a:pPr>
                <a:defRPr/>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Computer Ethics </a:t>
            </a:r>
            <a:br>
              <a:rPr lang="en-US" dirty="0" smtClean="0"/>
            </a:br>
            <a:r>
              <a:rPr lang="en-US" dirty="0" smtClean="0"/>
              <a:t>for Computer Users</a:t>
            </a:r>
          </a:p>
        </p:txBody>
      </p:sp>
      <p:sp>
        <p:nvSpPr>
          <p:cNvPr id="103426" name="Rectangle 3"/>
          <p:cNvSpPr>
            <a:spLocks noGrp="1" noChangeArrowheads="1"/>
          </p:cNvSpPr>
          <p:nvPr>
            <p:ph idx="1"/>
          </p:nvPr>
        </p:nvSpPr>
        <p:spPr>
          <a:xfrm>
            <a:off x="457200" y="1600200"/>
            <a:ext cx="4724400" cy="4525963"/>
          </a:xfrm>
        </p:spPr>
        <p:txBody>
          <a:bodyPr lIns="182562" tIns="46038" rIns="182562" bIns="46038"/>
          <a:lstStyle/>
          <a:p>
            <a:r>
              <a:rPr lang="en-US" sz="3600" b="1" dirty="0" smtClean="0">
                <a:solidFill>
                  <a:schemeClr val="tx1"/>
                </a:solidFill>
                <a:latin typeface="Tahoma" pitchFamily="34" charset="0"/>
                <a:ea typeface="Tahoma" pitchFamily="34" charset="0"/>
                <a:cs typeface="Tahoma" pitchFamily="34" charset="0"/>
              </a:rPr>
              <a:t>Netiquette</a:t>
            </a:r>
          </a:p>
          <a:p>
            <a:pPr lvl="1"/>
            <a:r>
              <a:rPr lang="en-US" sz="2400" dirty="0" smtClean="0">
                <a:solidFill>
                  <a:schemeClr val="tx1"/>
                </a:solidFill>
                <a:latin typeface="Tahoma" pitchFamily="34" charset="0"/>
                <a:ea typeface="Tahoma" pitchFamily="34" charset="0"/>
                <a:cs typeface="Tahoma" pitchFamily="34" charset="0"/>
              </a:rPr>
              <a:t>Guidelines for using the Internet</a:t>
            </a:r>
          </a:p>
          <a:p>
            <a:pPr lvl="1"/>
            <a:r>
              <a:rPr lang="en-US" sz="2400" dirty="0" smtClean="0">
                <a:solidFill>
                  <a:schemeClr val="tx1"/>
                </a:solidFill>
                <a:latin typeface="Tahoma" pitchFamily="34" charset="0"/>
                <a:ea typeface="Tahoma" pitchFamily="34" charset="0"/>
                <a:cs typeface="Tahoma" pitchFamily="34" charset="0"/>
              </a:rPr>
              <a:t>More respectful environment</a:t>
            </a:r>
          </a:p>
          <a:p>
            <a:pPr lvl="1"/>
            <a:r>
              <a:rPr lang="en-US" sz="2400" b="1" dirty="0">
                <a:solidFill>
                  <a:schemeClr val="tx1"/>
                </a:solidFill>
                <a:latin typeface="Tahoma" pitchFamily="34" charset="0"/>
                <a:ea typeface="Tahoma" pitchFamily="34" charset="0"/>
                <a:cs typeface="Tahoma" pitchFamily="34" charset="0"/>
              </a:rPr>
              <a:t>Discussion Forums</a:t>
            </a:r>
          </a:p>
          <a:p>
            <a:pPr lvl="2"/>
            <a:r>
              <a:rPr lang="en-US" sz="2400" dirty="0">
                <a:solidFill>
                  <a:schemeClr val="tx1"/>
                </a:solidFill>
                <a:latin typeface="Tahoma" pitchFamily="34" charset="0"/>
                <a:ea typeface="Tahoma" pitchFamily="34" charset="0"/>
                <a:cs typeface="Tahoma" pitchFamily="34" charset="0"/>
              </a:rPr>
              <a:t>Postings should be helpful or ask question</a:t>
            </a:r>
          </a:p>
          <a:p>
            <a:pPr lvl="2"/>
            <a:r>
              <a:rPr lang="en-US" sz="2400" dirty="0">
                <a:solidFill>
                  <a:schemeClr val="tx1"/>
                </a:solidFill>
                <a:latin typeface="Tahoma" pitchFamily="34" charset="0"/>
                <a:ea typeface="Tahoma" pitchFamily="34" charset="0"/>
                <a:cs typeface="Tahoma" pitchFamily="34" charset="0"/>
              </a:rPr>
              <a:t>Never post in </a:t>
            </a:r>
            <a:r>
              <a:rPr lang="en-US" sz="2400" dirty="0" smtClean="0">
                <a:solidFill>
                  <a:schemeClr val="tx1"/>
                </a:solidFill>
                <a:latin typeface="Tahoma" pitchFamily="34" charset="0"/>
                <a:ea typeface="Tahoma" pitchFamily="34" charset="0"/>
                <a:cs typeface="Tahoma" pitchFamily="34" charset="0"/>
              </a:rPr>
              <a:t>anger</a:t>
            </a:r>
            <a:endParaRPr lang="en-US" sz="2400" dirty="0">
              <a:solidFill>
                <a:schemeClr val="tx1"/>
              </a:solidFill>
              <a:latin typeface="Tahoma" pitchFamily="34" charset="0"/>
              <a:ea typeface="Tahoma" pitchFamily="34" charset="0"/>
              <a:cs typeface="Tahoma" pitchFamily="34" charset="0"/>
            </a:endParaRPr>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10</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828800"/>
            <a:ext cx="3355848" cy="3657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Computer Ethics </a:t>
            </a:r>
            <a:br>
              <a:rPr lang="en-US" dirty="0" smtClean="0"/>
            </a:br>
            <a:r>
              <a:rPr lang="en-US" dirty="0" smtClean="0"/>
              <a:t>for Computer Users</a:t>
            </a:r>
          </a:p>
        </p:txBody>
      </p:sp>
      <p:sp>
        <p:nvSpPr>
          <p:cNvPr id="103426" name="Rectangle 3"/>
          <p:cNvSpPr>
            <a:spLocks noGrp="1" noChangeArrowheads="1"/>
          </p:cNvSpPr>
          <p:nvPr>
            <p:ph idx="1"/>
          </p:nvPr>
        </p:nvSpPr>
        <p:spPr>
          <a:xfrm>
            <a:off x="457200" y="1600200"/>
            <a:ext cx="8686800" cy="4525963"/>
          </a:xfrm>
        </p:spPr>
        <p:txBody>
          <a:bodyPr lIns="182562" tIns="46038" rIns="182562" bIns="46038">
            <a:noAutofit/>
          </a:bodyPr>
          <a:lstStyle/>
          <a:p>
            <a:r>
              <a:rPr lang="en-US" sz="3600" b="1" dirty="0" smtClean="0">
                <a:solidFill>
                  <a:schemeClr val="tx1"/>
                </a:solidFill>
                <a:latin typeface="Tahoma" pitchFamily="34" charset="0"/>
                <a:ea typeface="Tahoma" pitchFamily="34" charset="0"/>
                <a:cs typeface="Tahoma" pitchFamily="34" charset="0"/>
              </a:rPr>
              <a:t>Netiquette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r>
              <a:rPr lang="en-US" sz="2400" b="1" dirty="0" smtClean="0">
                <a:solidFill>
                  <a:schemeClr val="tx1"/>
                </a:solidFill>
                <a:latin typeface="Tahoma" pitchFamily="34" charset="0"/>
                <a:ea typeface="Tahoma" pitchFamily="34" charset="0"/>
                <a:cs typeface="Tahoma" pitchFamily="34" charset="0"/>
              </a:rPr>
              <a:t>E-mail</a:t>
            </a:r>
          </a:p>
          <a:p>
            <a:pPr lvl="2"/>
            <a:r>
              <a:rPr lang="en-US" sz="2400" dirty="0" smtClean="0">
                <a:solidFill>
                  <a:schemeClr val="tx1"/>
                </a:solidFill>
                <a:latin typeface="Tahoma" pitchFamily="34" charset="0"/>
                <a:ea typeface="Tahoma" pitchFamily="34" charset="0"/>
                <a:cs typeface="Tahoma" pitchFamily="34" charset="0"/>
              </a:rPr>
              <a:t>Check daily</a:t>
            </a:r>
          </a:p>
          <a:p>
            <a:pPr lvl="2"/>
            <a:r>
              <a:rPr lang="en-US" sz="2400" dirty="0" smtClean="0">
                <a:solidFill>
                  <a:schemeClr val="tx1"/>
                </a:solidFill>
                <a:latin typeface="Tahoma" pitchFamily="34" charset="0"/>
                <a:ea typeface="Tahoma" pitchFamily="34" charset="0"/>
                <a:cs typeface="Tahoma" pitchFamily="34" charset="0"/>
              </a:rPr>
              <a:t>E-mail is not private; be professional</a:t>
            </a:r>
          </a:p>
          <a:p>
            <a:pPr lvl="1"/>
            <a:r>
              <a:rPr lang="en-US" sz="2400" b="1" dirty="0" smtClean="0">
                <a:solidFill>
                  <a:schemeClr val="tx1"/>
                </a:solidFill>
                <a:latin typeface="Tahoma" pitchFamily="34" charset="0"/>
                <a:ea typeface="Tahoma" pitchFamily="34" charset="0"/>
                <a:cs typeface="Tahoma" pitchFamily="34" charset="0"/>
              </a:rPr>
              <a:t>Instant Messages</a:t>
            </a:r>
          </a:p>
          <a:p>
            <a:pPr lvl="2"/>
            <a:r>
              <a:rPr lang="en-US" sz="2400" dirty="0" smtClean="0">
                <a:solidFill>
                  <a:schemeClr val="tx1"/>
                </a:solidFill>
                <a:latin typeface="Tahoma" pitchFamily="34" charset="0"/>
                <a:ea typeface="Tahoma" pitchFamily="34" charset="0"/>
                <a:cs typeface="Tahoma" pitchFamily="34" charset="0"/>
              </a:rPr>
              <a:t>Ideal for brief conversations</a:t>
            </a:r>
          </a:p>
          <a:p>
            <a:pPr lvl="2"/>
            <a:r>
              <a:rPr lang="en-US" sz="2400" dirty="0" smtClean="0">
                <a:solidFill>
                  <a:schemeClr val="tx1"/>
                </a:solidFill>
                <a:latin typeface="Tahoma" pitchFamily="34" charset="0"/>
                <a:ea typeface="Tahoma" pitchFamily="34" charset="0"/>
                <a:cs typeface="Tahoma" pitchFamily="34" charset="0"/>
              </a:rPr>
              <a:t>Don’t share bad news or major announcements</a:t>
            </a:r>
          </a:p>
          <a:p>
            <a:pPr lvl="1"/>
            <a:r>
              <a:rPr lang="en-US" sz="2400" b="1" dirty="0" smtClean="0">
                <a:solidFill>
                  <a:schemeClr val="tx1"/>
                </a:solidFill>
                <a:latin typeface="Tahoma" pitchFamily="34" charset="0"/>
                <a:ea typeface="Tahoma" pitchFamily="34" charset="0"/>
                <a:cs typeface="Tahoma" pitchFamily="34" charset="0"/>
              </a:rPr>
              <a:t>Chat Rooms</a:t>
            </a:r>
          </a:p>
          <a:p>
            <a:pPr lvl="2"/>
            <a:r>
              <a:rPr lang="en-US" sz="2400" dirty="0" smtClean="0">
                <a:solidFill>
                  <a:schemeClr val="tx1"/>
                </a:solidFill>
                <a:latin typeface="Tahoma" pitchFamily="34" charset="0"/>
                <a:ea typeface="Tahoma" pitchFamily="34" charset="0"/>
                <a:cs typeface="Tahoma" pitchFamily="34" charset="0"/>
              </a:rPr>
              <a:t>Follow rules</a:t>
            </a:r>
          </a:p>
          <a:p>
            <a:pPr lvl="2"/>
            <a:r>
              <a:rPr lang="en-US" sz="2400" dirty="0" smtClean="0">
                <a:solidFill>
                  <a:schemeClr val="tx1"/>
                </a:solidFill>
                <a:latin typeface="Tahoma" pitchFamily="34" charset="0"/>
                <a:ea typeface="Tahoma" pitchFamily="34" charset="0"/>
                <a:cs typeface="Tahoma" pitchFamily="34" charset="0"/>
              </a:rPr>
              <a:t>Respect others; avoid foul language</a:t>
            </a:r>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11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Computer Games: Too Much Violence?</a:t>
            </a:r>
          </a:p>
        </p:txBody>
      </p:sp>
      <p:sp>
        <p:nvSpPr>
          <p:cNvPr id="103426" name="Rectangle 3"/>
          <p:cNvSpPr>
            <a:spLocks noGrp="1" noChangeArrowheads="1"/>
          </p:cNvSpPr>
          <p:nvPr>
            <p:ph idx="1"/>
          </p:nvPr>
        </p:nvSpPr>
        <p:spPr>
          <a:xfrm>
            <a:off x="457200" y="1676400"/>
            <a:ext cx="8686800" cy="2057399"/>
          </a:xfrm>
        </p:spPr>
        <p:txBody>
          <a:bodyPr lIns="182562" tIns="46038" rIns="182562" bIns="46038">
            <a:normAutofit fontScale="70000" lnSpcReduction="20000"/>
          </a:bodyPr>
          <a:lstStyle/>
          <a:p>
            <a:r>
              <a:rPr lang="en-US" sz="5100" b="1" dirty="0" smtClean="0">
                <a:solidFill>
                  <a:schemeClr val="tx1"/>
                </a:solidFill>
                <a:latin typeface="Tahoma" pitchFamily="34" charset="0"/>
                <a:ea typeface="Tahoma" pitchFamily="34" charset="0"/>
                <a:cs typeface="Tahoma" pitchFamily="34" charset="0"/>
              </a:rPr>
              <a:t>Video gaming</a:t>
            </a:r>
          </a:p>
          <a:p>
            <a:pPr lvl="1"/>
            <a:r>
              <a:rPr lang="en-US" sz="3400" dirty="0" smtClean="0">
                <a:solidFill>
                  <a:schemeClr val="tx1"/>
                </a:solidFill>
                <a:latin typeface="Tahoma" pitchFamily="34" charset="0"/>
                <a:ea typeface="Tahoma" pitchFamily="34" charset="0"/>
                <a:cs typeface="Tahoma" pitchFamily="34" charset="0"/>
              </a:rPr>
              <a:t>Growing</a:t>
            </a:r>
          </a:p>
          <a:p>
            <a:pPr lvl="1"/>
            <a:r>
              <a:rPr lang="en-US" sz="3400" dirty="0">
                <a:solidFill>
                  <a:schemeClr val="tx1"/>
                </a:solidFill>
                <a:latin typeface="Tahoma" pitchFamily="34" charset="0"/>
                <a:ea typeface="Tahoma" pitchFamily="34" charset="0"/>
                <a:cs typeface="Tahoma" pitchFamily="34" charset="0"/>
              </a:rPr>
              <a:t>P</a:t>
            </a:r>
            <a:r>
              <a:rPr lang="en-US" sz="3400" dirty="0" smtClean="0">
                <a:solidFill>
                  <a:schemeClr val="tx1"/>
                </a:solidFill>
                <a:latin typeface="Tahoma" pitchFamily="34" charset="0"/>
                <a:ea typeface="Tahoma" pitchFamily="34" charset="0"/>
                <a:cs typeface="Tahoma" pitchFamily="34" charset="0"/>
              </a:rPr>
              <a:t>sychologists are not in agreement regarding the effects of playing violent computer video games</a:t>
            </a:r>
          </a:p>
          <a:p>
            <a:pPr lvl="2"/>
            <a:r>
              <a:rPr lang="en-US" sz="3400" dirty="0" smtClean="0">
                <a:solidFill>
                  <a:schemeClr val="tx1"/>
                </a:solidFill>
                <a:latin typeface="Tahoma" pitchFamily="34" charset="0"/>
                <a:ea typeface="Tahoma" pitchFamily="34" charset="0"/>
                <a:cs typeface="Tahoma" pitchFamily="34" charset="0"/>
              </a:rPr>
              <a:t>Are becoming more violent</a:t>
            </a:r>
          </a:p>
          <a:p>
            <a:pPr eaLnBrk="1" hangingPunct="1"/>
            <a:endParaRPr lang="en-US" dirty="0" smtClean="0"/>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12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572435"/>
            <a:ext cx="7016496" cy="25725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Computer Ethics </a:t>
            </a:r>
            <a:br>
              <a:rPr lang="en-US" dirty="0" smtClean="0"/>
            </a:br>
            <a:r>
              <a:rPr lang="en-US" dirty="0" smtClean="0"/>
              <a:t>for Organizations</a:t>
            </a:r>
          </a:p>
        </p:txBody>
      </p:sp>
      <p:sp>
        <p:nvSpPr>
          <p:cNvPr id="103426" name="Rectangle 3"/>
          <p:cNvSpPr>
            <a:spLocks noGrp="1" noChangeArrowheads="1"/>
          </p:cNvSpPr>
          <p:nvPr>
            <p:ph idx="1"/>
          </p:nvPr>
        </p:nvSpPr>
        <p:spPr>
          <a:xfrm>
            <a:off x="457200" y="1752600"/>
            <a:ext cx="8686800" cy="2438400"/>
          </a:xfrm>
        </p:spPr>
        <p:txBody>
          <a:bodyPr lIns="182562" tIns="46038" rIns="182562" bIns="46038">
            <a:normAutofit fontScale="70000" lnSpcReduction="20000"/>
          </a:bodyPr>
          <a:lstStyle/>
          <a:p>
            <a:r>
              <a:rPr lang="en-US" sz="3900" b="1" dirty="0" smtClean="0">
                <a:solidFill>
                  <a:schemeClr val="tx1"/>
                </a:solidFill>
                <a:latin typeface="Tahoma" pitchFamily="34" charset="0"/>
                <a:ea typeface="Tahoma" pitchFamily="34" charset="0"/>
                <a:cs typeface="Tahoma" pitchFamily="34" charset="0"/>
              </a:rPr>
              <a:t>Employees—should not conduct personal business on computers at work</a:t>
            </a:r>
          </a:p>
          <a:p>
            <a:r>
              <a:rPr lang="en-US" sz="3900" b="1" dirty="0" smtClean="0">
                <a:solidFill>
                  <a:schemeClr val="tx1"/>
                </a:solidFill>
                <a:latin typeface="Tahoma" pitchFamily="34" charset="0"/>
                <a:ea typeface="Tahoma" pitchFamily="34" charset="0"/>
                <a:cs typeface="Tahoma" pitchFamily="34" charset="0"/>
              </a:rPr>
              <a:t>Businesses should protect data</a:t>
            </a:r>
          </a:p>
          <a:p>
            <a:pPr lvl="1"/>
            <a:r>
              <a:rPr lang="en-US" sz="3100" dirty="0" smtClean="0">
                <a:solidFill>
                  <a:schemeClr val="tx1"/>
                </a:solidFill>
                <a:latin typeface="Tahoma" pitchFamily="34" charset="0"/>
                <a:ea typeface="Tahoma" pitchFamily="34" charset="0"/>
                <a:cs typeface="Tahoma" pitchFamily="34" charset="0"/>
              </a:rPr>
              <a:t>From being lost or damaged and from inaccuracies and misuse</a:t>
            </a:r>
          </a:p>
          <a:p>
            <a:pPr lvl="2"/>
            <a:r>
              <a:rPr lang="en-US" sz="2400" b="1" dirty="0" smtClean="0">
                <a:solidFill>
                  <a:schemeClr val="tx1"/>
                </a:solidFill>
                <a:latin typeface="Tahoma" pitchFamily="34" charset="0"/>
                <a:ea typeface="Tahoma" pitchFamily="34" charset="0"/>
                <a:cs typeface="Tahoma" pitchFamily="34" charset="0"/>
              </a:rPr>
              <a:t>Backup procedures</a:t>
            </a:r>
          </a:p>
          <a:p>
            <a:pPr lvl="2"/>
            <a:r>
              <a:rPr lang="en-US" sz="2400" b="1" dirty="0" smtClean="0">
                <a:solidFill>
                  <a:schemeClr val="tx1"/>
                </a:solidFill>
                <a:latin typeface="Tahoma" pitchFamily="34" charset="0"/>
                <a:ea typeface="Tahoma" pitchFamily="34" charset="0"/>
                <a:cs typeface="Tahoma" pitchFamily="34" charset="0"/>
              </a:rPr>
              <a:t>Continuous backups</a:t>
            </a:r>
          </a:p>
          <a:p>
            <a:pPr lvl="1"/>
            <a:endParaRPr lang="en-US" dirty="0" smtClean="0"/>
          </a:p>
          <a:p>
            <a:pPr eaLnBrk="1" hangingPunct="1"/>
            <a:endParaRPr lang="en-US" dirty="0" smtClean="0"/>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13</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419600"/>
            <a:ext cx="6934200" cy="15118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0" y="152400"/>
            <a:ext cx="9144000" cy="1600200"/>
          </a:xfrm>
        </p:spPr>
        <p:txBody>
          <a:bodyPr lIns="92075" tIns="46038" rIns="92075" bIns="46038" anchor="ctr"/>
          <a:lstStyle/>
          <a:p>
            <a:r>
              <a:rPr lang="en-US" dirty="0" smtClean="0"/>
              <a:t>Computer Ethics </a:t>
            </a:r>
            <a:br>
              <a:rPr lang="en-US" dirty="0" smtClean="0"/>
            </a:br>
            <a:r>
              <a:rPr lang="en-US" dirty="0" smtClean="0"/>
              <a:t>for Computer Professionals</a:t>
            </a:r>
          </a:p>
        </p:txBody>
      </p:sp>
      <p:sp>
        <p:nvSpPr>
          <p:cNvPr id="103426" name="Rectangle 3"/>
          <p:cNvSpPr>
            <a:spLocks noGrp="1" noChangeArrowheads="1"/>
          </p:cNvSpPr>
          <p:nvPr>
            <p:ph idx="1"/>
          </p:nvPr>
        </p:nvSpPr>
        <p:spPr/>
        <p:txBody>
          <a:bodyPr lIns="182562" tIns="46038" rIns="182562" bIns="46038"/>
          <a:lstStyle/>
          <a:p>
            <a:r>
              <a:rPr lang="en-US" sz="3600" b="1" dirty="0" smtClean="0">
                <a:solidFill>
                  <a:schemeClr val="tx1"/>
                </a:solidFill>
                <a:latin typeface="Tahoma" pitchFamily="34" charset="0"/>
                <a:ea typeface="Tahoma" pitchFamily="34" charset="0"/>
                <a:cs typeface="Tahoma" pitchFamily="34" charset="0"/>
              </a:rPr>
              <a:t>Codes of conduct</a:t>
            </a:r>
            <a:endParaRPr lang="en-US" sz="3600" dirty="0" smtClean="0">
              <a:solidFill>
                <a:schemeClr val="tx1"/>
              </a:solidFill>
              <a:latin typeface="Tahoma" pitchFamily="34" charset="0"/>
              <a:ea typeface="Tahoma" pitchFamily="34" charset="0"/>
              <a:cs typeface="Tahoma" pitchFamily="34" charset="0"/>
            </a:endParaRPr>
          </a:p>
          <a:p>
            <a:pPr lvl="1"/>
            <a:r>
              <a:rPr lang="en-US" sz="2400" b="1" dirty="0" smtClean="0">
                <a:solidFill>
                  <a:schemeClr val="tx1"/>
                </a:solidFill>
                <a:latin typeface="Tahoma" pitchFamily="34" charset="0"/>
                <a:ea typeface="Tahoma" pitchFamily="34" charset="0"/>
                <a:cs typeface="Tahoma" pitchFamily="34" charset="0"/>
              </a:rPr>
              <a:t>ACM</a:t>
            </a:r>
          </a:p>
          <a:p>
            <a:pPr lvl="1"/>
            <a:r>
              <a:rPr lang="en-US" sz="2400" b="1" dirty="0" smtClean="0">
                <a:solidFill>
                  <a:schemeClr val="tx1"/>
                </a:solidFill>
                <a:latin typeface="Tahoma" pitchFamily="34" charset="0"/>
                <a:ea typeface="Tahoma" pitchFamily="34" charset="0"/>
                <a:cs typeface="Tahoma" pitchFamily="34" charset="0"/>
              </a:rPr>
              <a:t>Institute for Certification of Computing Professionals</a:t>
            </a:r>
          </a:p>
          <a:p>
            <a:r>
              <a:rPr lang="en-US" sz="3600" b="1" dirty="0" smtClean="0">
                <a:solidFill>
                  <a:srgbClr val="FF0000"/>
                </a:solidFill>
                <a:latin typeface="Tahoma" pitchFamily="34" charset="0"/>
                <a:ea typeface="Tahoma" pitchFamily="34" charset="0"/>
                <a:cs typeface="Tahoma" pitchFamily="34" charset="0"/>
              </a:rPr>
              <a:t>Code of ethics </a:t>
            </a:r>
            <a:r>
              <a:rPr lang="en-US" sz="3600" b="1" dirty="0" smtClean="0">
                <a:solidFill>
                  <a:schemeClr val="tx1"/>
                </a:solidFill>
                <a:latin typeface="Tahoma" pitchFamily="34" charset="0"/>
                <a:ea typeface="Tahoma" pitchFamily="34" charset="0"/>
                <a:cs typeface="Tahoma" pitchFamily="34" charset="0"/>
              </a:rPr>
              <a:t>for computer professionals are:</a:t>
            </a:r>
          </a:p>
          <a:p>
            <a:pPr lvl="1"/>
            <a:r>
              <a:rPr lang="en-US" sz="2400" b="1" dirty="0" smtClean="0">
                <a:solidFill>
                  <a:srgbClr val="FF0000"/>
                </a:solidFill>
                <a:latin typeface="Tahoma" pitchFamily="34" charset="0"/>
                <a:ea typeface="Tahoma" pitchFamily="34" charset="0"/>
                <a:cs typeface="Tahoma" pitchFamily="34" charset="0"/>
              </a:rPr>
              <a:t>Protecting human life</a:t>
            </a:r>
          </a:p>
          <a:p>
            <a:pPr lvl="1"/>
            <a:r>
              <a:rPr lang="en-US" sz="2400" dirty="0" smtClean="0">
                <a:solidFill>
                  <a:schemeClr val="tx1"/>
                </a:solidFill>
                <a:latin typeface="Tahoma" pitchFamily="34" charset="0"/>
                <a:ea typeface="Tahoma" pitchFamily="34" charset="0"/>
                <a:cs typeface="Tahoma" pitchFamily="34" charset="0"/>
              </a:rPr>
              <a:t>Safeguarding others from harm or injury</a:t>
            </a:r>
          </a:p>
          <a:p>
            <a:pPr eaLnBrk="1" hangingPunct="1"/>
            <a:endParaRPr lang="en-US" dirty="0" smtClean="0"/>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14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It’s Not Just Unethical, </a:t>
            </a:r>
            <a:br>
              <a:rPr lang="en-US" dirty="0" smtClean="0"/>
            </a:br>
            <a:r>
              <a:rPr lang="en-US" dirty="0" smtClean="0"/>
              <a:t>It’s Illegal Too</a:t>
            </a:r>
          </a:p>
        </p:txBody>
      </p:sp>
      <p:sp>
        <p:nvSpPr>
          <p:cNvPr id="103426" name="Rectangle 3"/>
          <p:cNvSpPr>
            <a:spLocks noGrp="1" noChangeArrowheads="1"/>
          </p:cNvSpPr>
          <p:nvPr>
            <p:ph idx="1"/>
          </p:nvPr>
        </p:nvSpPr>
        <p:spPr>
          <a:xfrm>
            <a:off x="457200" y="1600200"/>
            <a:ext cx="4229100" cy="4525963"/>
          </a:xfrm>
        </p:spPr>
        <p:txBody>
          <a:bodyPr lIns="182562" tIns="46038" rIns="182562" bIns="46038"/>
          <a:lstStyle/>
          <a:p>
            <a:r>
              <a:rPr lang="en-US" sz="3600" b="1" dirty="0" smtClean="0">
                <a:solidFill>
                  <a:schemeClr val="tx1"/>
                </a:solidFill>
                <a:latin typeface="Tahoma" pitchFamily="34" charset="0"/>
                <a:ea typeface="Tahoma" pitchFamily="34" charset="0"/>
                <a:cs typeface="Tahoma" pitchFamily="34" charset="0"/>
              </a:rPr>
              <a:t>Plagiarism</a:t>
            </a:r>
            <a:endParaRPr lang="en-US" sz="3600" dirty="0" smtClean="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Use of another’s ideas, writings, or intellectual property without permission; unethical and illegal</a:t>
            </a:r>
          </a:p>
          <a:p>
            <a:pPr lvl="1"/>
            <a:r>
              <a:rPr lang="en-US" sz="2400" dirty="0" smtClean="0">
                <a:solidFill>
                  <a:schemeClr val="tx1"/>
                </a:solidFill>
                <a:latin typeface="Tahoma" pitchFamily="34" charset="0"/>
                <a:ea typeface="Tahoma" pitchFamily="34" charset="0"/>
                <a:cs typeface="Tahoma" pitchFamily="34" charset="0"/>
              </a:rPr>
              <a:t>Practiced for a long time; it’s now easier—because of the Internet</a:t>
            </a:r>
          </a:p>
          <a:p>
            <a:pPr eaLnBrk="1" hangingPunct="1"/>
            <a:endParaRPr lang="en-US" dirty="0" smtClean="0"/>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15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828800"/>
            <a:ext cx="4495800" cy="426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It’s Not Just Unethical, </a:t>
            </a:r>
            <a:br>
              <a:rPr lang="en-US" dirty="0" smtClean="0"/>
            </a:br>
            <a:r>
              <a:rPr lang="en-US" dirty="0" smtClean="0"/>
              <a:t>It’s Illegal Too</a:t>
            </a:r>
          </a:p>
        </p:txBody>
      </p:sp>
      <p:sp>
        <p:nvSpPr>
          <p:cNvPr id="103426" name="Rectangle 3"/>
          <p:cNvSpPr>
            <a:spLocks noGrp="1" noChangeArrowheads="1"/>
          </p:cNvSpPr>
          <p:nvPr>
            <p:ph idx="1"/>
          </p:nvPr>
        </p:nvSpPr>
        <p:spPr>
          <a:xfrm>
            <a:off x="457200" y="1600200"/>
            <a:ext cx="8686800" cy="4525963"/>
          </a:xfrm>
        </p:spPr>
        <p:txBody>
          <a:bodyPr lIns="182562" tIns="46038" rIns="182562" bIns="46038">
            <a:normAutofit/>
          </a:bodyPr>
          <a:lstStyle/>
          <a:p>
            <a:r>
              <a:rPr lang="en-US" sz="3600" b="1" dirty="0" smtClean="0">
                <a:solidFill>
                  <a:schemeClr val="tx1"/>
                </a:solidFill>
                <a:latin typeface="Tahoma" pitchFamily="34" charset="0"/>
                <a:ea typeface="Tahoma" pitchFamily="34" charset="0"/>
                <a:cs typeface="Tahoma" pitchFamily="34" charset="0"/>
              </a:rPr>
              <a:t>Copyright infringement</a:t>
            </a:r>
          </a:p>
          <a:p>
            <a:pPr lvl="1"/>
            <a:r>
              <a:rPr lang="en-US" sz="2400" dirty="0" smtClean="0">
                <a:solidFill>
                  <a:schemeClr val="tx1"/>
                </a:solidFill>
                <a:latin typeface="Tahoma" pitchFamily="34" charset="0"/>
                <a:ea typeface="Tahoma" pitchFamily="34" charset="0"/>
                <a:cs typeface="Tahoma" pitchFamily="34" charset="0"/>
              </a:rPr>
              <a:t>When copyrighted material is plagiarized</a:t>
            </a:r>
          </a:p>
          <a:p>
            <a:r>
              <a:rPr lang="en-US" b="1" dirty="0" smtClean="0">
                <a:solidFill>
                  <a:schemeClr val="tx1"/>
                </a:solidFill>
                <a:latin typeface="Tahoma" pitchFamily="34" charset="0"/>
                <a:ea typeface="Tahoma" pitchFamily="34" charset="0"/>
                <a:cs typeface="Tahoma" pitchFamily="34" charset="0"/>
              </a:rPr>
              <a:t>Fair use</a:t>
            </a:r>
          </a:p>
          <a:p>
            <a:pPr lvl="1"/>
            <a:r>
              <a:rPr lang="en-US" sz="2400" dirty="0" smtClean="0">
                <a:solidFill>
                  <a:schemeClr val="tx1"/>
                </a:solidFill>
                <a:latin typeface="Tahoma" pitchFamily="34" charset="0"/>
                <a:ea typeface="Tahoma" pitchFamily="34" charset="0"/>
                <a:cs typeface="Tahoma" pitchFamily="34" charset="0"/>
              </a:rPr>
              <a:t>Allows</a:t>
            </a:r>
            <a:r>
              <a:rPr lang="en-US" sz="2400" i="1" dirty="0" smtClean="0">
                <a:solidFill>
                  <a:schemeClr val="tx1"/>
                </a:solidFill>
                <a:latin typeface="Tahoma" pitchFamily="34" charset="0"/>
                <a:ea typeface="Tahoma" pitchFamily="34" charset="0"/>
                <a:cs typeface="Tahoma" pitchFamily="34" charset="0"/>
              </a:rPr>
              <a:t> </a:t>
            </a:r>
            <a:r>
              <a:rPr lang="en-US" sz="2400" i="1" dirty="0" smtClean="0">
                <a:solidFill>
                  <a:srgbClr val="FF0000"/>
                </a:solidFill>
                <a:latin typeface="Tahoma" pitchFamily="34" charset="0"/>
                <a:ea typeface="Tahoma" pitchFamily="34" charset="0"/>
                <a:cs typeface="Tahoma" pitchFamily="34" charset="0"/>
              </a:rPr>
              <a:t>limited </a:t>
            </a:r>
            <a:r>
              <a:rPr lang="en-US" sz="2400" dirty="0" smtClean="0">
                <a:solidFill>
                  <a:srgbClr val="FF0000"/>
                </a:solidFill>
                <a:latin typeface="Tahoma" pitchFamily="34" charset="0"/>
                <a:ea typeface="Tahoma" pitchFamily="34" charset="0"/>
                <a:cs typeface="Tahoma" pitchFamily="34" charset="0"/>
              </a:rPr>
              <a:t>use </a:t>
            </a:r>
            <a:r>
              <a:rPr lang="en-US" sz="2400" dirty="0" smtClean="0">
                <a:solidFill>
                  <a:schemeClr val="tx1"/>
                </a:solidFill>
                <a:latin typeface="Tahoma" pitchFamily="34" charset="0"/>
                <a:ea typeface="Tahoma" pitchFamily="34" charset="0"/>
                <a:cs typeface="Tahoma" pitchFamily="34" charset="0"/>
              </a:rPr>
              <a:t>of copyrighted material for research, education, and commentary</a:t>
            </a:r>
          </a:p>
          <a:p>
            <a:pPr lvl="1"/>
            <a:r>
              <a:rPr lang="en-US" sz="2400" dirty="0" smtClean="0">
                <a:solidFill>
                  <a:schemeClr val="tx1"/>
                </a:solidFill>
                <a:latin typeface="Tahoma" pitchFamily="34" charset="0"/>
                <a:ea typeface="Tahoma" pitchFamily="34" charset="0"/>
                <a:cs typeface="Tahoma" pitchFamily="34" charset="0"/>
              </a:rPr>
              <a:t>Brief selection for purpose of commentary, parody, news reporting, research, and education</a:t>
            </a:r>
          </a:p>
          <a:p>
            <a:pPr lvl="1"/>
            <a:r>
              <a:rPr lang="en-US" sz="2400" dirty="0" smtClean="0">
                <a:solidFill>
                  <a:schemeClr val="tx1"/>
                </a:solidFill>
                <a:latin typeface="Tahoma" pitchFamily="34" charset="0"/>
                <a:ea typeface="Tahoma" pitchFamily="34" charset="0"/>
                <a:cs typeface="Tahoma" pitchFamily="34" charset="0"/>
              </a:rPr>
              <a:t>Do not </a:t>
            </a:r>
            <a:r>
              <a:rPr lang="en-US" sz="2400" dirty="0" smtClean="0">
                <a:solidFill>
                  <a:srgbClr val="FF0000"/>
                </a:solidFill>
                <a:latin typeface="Tahoma" pitchFamily="34" charset="0"/>
                <a:ea typeface="Tahoma" pitchFamily="34" charset="0"/>
                <a:cs typeface="Tahoma" pitchFamily="34" charset="0"/>
              </a:rPr>
              <a:t>compromise</a:t>
            </a:r>
            <a:r>
              <a:rPr lang="en-US" sz="2400" dirty="0" smtClean="0">
                <a:solidFill>
                  <a:schemeClr val="tx1"/>
                </a:solidFill>
                <a:latin typeface="Tahoma" pitchFamily="34" charset="0"/>
                <a:ea typeface="Tahoma" pitchFamily="34" charset="0"/>
                <a:cs typeface="Tahoma" pitchFamily="34" charset="0"/>
              </a:rPr>
              <a:t> the commercial value of the original work</a:t>
            </a:r>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16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It’s Not Just Unethical, </a:t>
            </a:r>
            <a:br>
              <a:rPr lang="en-US" dirty="0" smtClean="0"/>
            </a:br>
            <a:r>
              <a:rPr lang="en-US" dirty="0" smtClean="0"/>
              <a:t>It’s Illegal Too</a:t>
            </a:r>
          </a:p>
        </p:txBody>
      </p:sp>
      <p:sp>
        <p:nvSpPr>
          <p:cNvPr id="103426" name="Rectangle 3"/>
          <p:cNvSpPr>
            <a:spLocks noGrp="1" noChangeArrowheads="1"/>
          </p:cNvSpPr>
          <p:nvPr>
            <p:ph idx="1"/>
          </p:nvPr>
        </p:nvSpPr>
        <p:spPr>
          <a:xfrm>
            <a:off x="457200" y="1600200"/>
            <a:ext cx="8686800" cy="4525963"/>
          </a:xfrm>
        </p:spPr>
        <p:txBody>
          <a:bodyPr lIns="182562" tIns="46038" rIns="182562" bIns="46038"/>
          <a:lstStyle/>
          <a:p>
            <a:r>
              <a:rPr lang="en-US" sz="3600" b="1" dirty="0" smtClean="0">
                <a:solidFill>
                  <a:schemeClr val="tx1"/>
                </a:solidFill>
                <a:latin typeface="Tahoma" pitchFamily="34" charset="0"/>
                <a:ea typeface="Tahoma" pitchFamily="34" charset="0"/>
                <a:cs typeface="Tahoma" pitchFamily="34" charset="0"/>
              </a:rPr>
              <a:t>Libel</a:t>
            </a:r>
          </a:p>
          <a:p>
            <a:pPr lvl="1"/>
            <a:r>
              <a:rPr lang="en-US" sz="2400" dirty="0" smtClean="0">
                <a:solidFill>
                  <a:schemeClr val="tx1"/>
                </a:solidFill>
                <a:latin typeface="Tahoma" pitchFamily="34" charset="0"/>
                <a:ea typeface="Tahoma" pitchFamily="34" charset="0"/>
                <a:cs typeface="Tahoma" pitchFamily="34" charset="0"/>
              </a:rPr>
              <a:t>Publication of </a:t>
            </a:r>
            <a:r>
              <a:rPr lang="en-US" sz="2400" dirty="0" smtClean="0">
                <a:solidFill>
                  <a:srgbClr val="FF0000"/>
                </a:solidFill>
                <a:latin typeface="Tahoma" pitchFamily="34" charset="0"/>
                <a:ea typeface="Tahoma" pitchFamily="34" charset="0"/>
                <a:cs typeface="Tahoma" pitchFamily="34" charset="0"/>
              </a:rPr>
              <a:t>false statements </a:t>
            </a:r>
            <a:r>
              <a:rPr lang="en-US" sz="2400" dirty="0" smtClean="0">
                <a:solidFill>
                  <a:schemeClr val="tx1"/>
                </a:solidFill>
                <a:latin typeface="Tahoma" pitchFamily="34" charset="0"/>
                <a:ea typeface="Tahoma" pitchFamily="34" charset="0"/>
                <a:cs typeface="Tahoma" pitchFamily="34" charset="0"/>
              </a:rPr>
              <a:t>about a person or business that results in injury to the person or business</a:t>
            </a:r>
          </a:p>
          <a:p>
            <a:pPr lvl="2"/>
            <a:r>
              <a:rPr lang="en-US" sz="2400" dirty="0" smtClean="0">
                <a:solidFill>
                  <a:schemeClr val="tx1"/>
                </a:solidFill>
                <a:latin typeface="Tahoma" pitchFamily="34" charset="0"/>
                <a:ea typeface="Tahoma" pitchFamily="34" charset="0"/>
                <a:cs typeface="Tahoma" pitchFamily="34" charset="0"/>
              </a:rPr>
              <a:t>Ease of computer use increases cases of libel</a:t>
            </a:r>
          </a:p>
          <a:p>
            <a:pPr lvl="2"/>
            <a:r>
              <a:rPr lang="en-US" sz="2400" dirty="0" smtClean="0">
                <a:solidFill>
                  <a:schemeClr val="tx1"/>
                </a:solidFill>
                <a:latin typeface="Tahoma" pitchFamily="34" charset="0"/>
                <a:ea typeface="Tahoma" pitchFamily="34" charset="0"/>
                <a:cs typeface="Tahoma" pitchFamily="34" charset="0"/>
              </a:rPr>
              <a:t>Posting a document on the Internet is publishing it</a:t>
            </a:r>
          </a:p>
          <a:p>
            <a:pPr lvl="2"/>
            <a:r>
              <a:rPr lang="en-US" sz="2400" dirty="0" smtClean="0">
                <a:solidFill>
                  <a:schemeClr val="tx1"/>
                </a:solidFill>
                <a:latin typeface="Tahoma" pitchFamily="34" charset="0"/>
                <a:ea typeface="Tahoma" pitchFamily="34" charset="0"/>
                <a:cs typeface="Tahoma" pitchFamily="34" charset="0"/>
              </a:rPr>
              <a:t>Be sure that anything you publish is true</a:t>
            </a:r>
          </a:p>
          <a:p>
            <a:pPr eaLnBrk="1" hangingPunct="1"/>
            <a:endParaRPr lang="en-US" dirty="0" smtClean="0"/>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It’s Not Just Unethical, </a:t>
            </a:r>
            <a:br>
              <a:rPr lang="en-US" dirty="0" smtClean="0"/>
            </a:br>
            <a:r>
              <a:rPr lang="en-US" dirty="0" smtClean="0"/>
              <a:t>It’s Illegal Too</a:t>
            </a:r>
          </a:p>
        </p:txBody>
      </p:sp>
      <p:sp>
        <p:nvSpPr>
          <p:cNvPr id="103426" name="Rectangle 3"/>
          <p:cNvSpPr>
            <a:spLocks noGrp="1" noChangeArrowheads="1"/>
          </p:cNvSpPr>
          <p:nvPr>
            <p:ph idx="1"/>
          </p:nvPr>
        </p:nvSpPr>
        <p:spPr>
          <a:xfrm>
            <a:off x="457200" y="1752600"/>
            <a:ext cx="3962400" cy="4373563"/>
          </a:xfrm>
        </p:spPr>
        <p:txBody>
          <a:bodyPr lIns="182562" tIns="46038" rIns="182562" bIns="46038">
            <a:normAutofit fontScale="47500" lnSpcReduction="20000"/>
          </a:bodyPr>
          <a:lstStyle/>
          <a:p>
            <a:pPr>
              <a:spcBef>
                <a:spcPct val="0"/>
              </a:spcBef>
            </a:pPr>
            <a:r>
              <a:rPr lang="en-US" sz="5800" b="1" dirty="0" smtClean="0">
                <a:solidFill>
                  <a:schemeClr val="tx1"/>
                </a:solidFill>
                <a:latin typeface="Tahoma" pitchFamily="34" charset="0"/>
                <a:ea typeface="Tahoma" pitchFamily="34" charset="0"/>
                <a:cs typeface="Tahoma" pitchFamily="34" charset="0"/>
              </a:rPr>
              <a:t>Software piracy</a:t>
            </a:r>
            <a:endParaRPr lang="en-US" sz="5800" dirty="0" smtClean="0">
              <a:solidFill>
                <a:schemeClr val="tx1"/>
              </a:solidFill>
              <a:latin typeface="Tahoma" pitchFamily="34" charset="0"/>
              <a:ea typeface="Tahoma" pitchFamily="34" charset="0"/>
              <a:cs typeface="Tahoma" pitchFamily="34" charset="0"/>
            </a:endParaRPr>
          </a:p>
          <a:p>
            <a:pPr lvl="1">
              <a:spcBef>
                <a:spcPct val="0"/>
              </a:spcBef>
            </a:pPr>
            <a:r>
              <a:rPr lang="en-US" sz="4400" dirty="0">
                <a:solidFill>
                  <a:schemeClr val="tx1"/>
                </a:solidFill>
                <a:latin typeface="Tahoma" pitchFamily="34" charset="0"/>
                <a:ea typeface="Tahoma" pitchFamily="34" charset="0"/>
                <a:cs typeface="Tahoma" pitchFamily="34" charset="0"/>
              </a:rPr>
              <a:t>C</a:t>
            </a:r>
            <a:r>
              <a:rPr lang="en-US" sz="4400" dirty="0" smtClean="0">
                <a:solidFill>
                  <a:schemeClr val="tx1"/>
                </a:solidFill>
                <a:latin typeface="Tahoma" pitchFamily="34" charset="0"/>
                <a:ea typeface="Tahoma" pitchFamily="34" charset="0"/>
                <a:cs typeface="Tahoma" pitchFamily="34" charset="0"/>
              </a:rPr>
              <a:t>opying or distributing copyrighted software</a:t>
            </a:r>
          </a:p>
          <a:p>
            <a:pPr lvl="1">
              <a:spcBef>
                <a:spcPct val="0"/>
              </a:spcBef>
            </a:pPr>
            <a:r>
              <a:rPr lang="en-US" sz="4400" dirty="0" smtClean="0">
                <a:solidFill>
                  <a:schemeClr val="tx1"/>
                </a:solidFill>
                <a:latin typeface="Tahoma" pitchFamily="34" charset="0"/>
                <a:ea typeface="Tahoma" pitchFamily="34" charset="0"/>
                <a:cs typeface="Tahoma" pitchFamily="34" charset="0"/>
              </a:rPr>
              <a:t>Industry loses billions a year</a:t>
            </a:r>
          </a:p>
          <a:p>
            <a:pPr>
              <a:spcBef>
                <a:spcPct val="0"/>
              </a:spcBef>
            </a:pPr>
            <a:r>
              <a:rPr lang="en-US" sz="5800" b="1" dirty="0" smtClean="0">
                <a:solidFill>
                  <a:schemeClr val="tx1"/>
                </a:solidFill>
                <a:latin typeface="Tahoma" pitchFamily="34" charset="0"/>
                <a:ea typeface="Tahoma" pitchFamily="34" charset="0"/>
                <a:cs typeface="Tahoma" pitchFamily="34" charset="0"/>
              </a:rPr>
              <a:t>Software license</a:t>
            </a:r>
          </a:p>
          <a:p>
            <a:pPr lvl="1">
              <a:spcBef>
                <a:spcPct val="0"/>
              </a:spcBef>
            </a:pPr>
            <a:r>
              <a:rPr lang="en-US" sz="4400" dirty="0" smtClean="0">
                <a:solidFill>
                  <a:schemeClr val="tx1"/>
                </a:solidFill>
                <a:latin typeface="Tahoma" pitchFamily="34" charset="0"/>
                <a:ea typeface="Tahoma" pitchFamily="34" charset="0"/>
                <a:cs typeface="Tahoma" pitchFamily="34" charset="0"/>
              </a:rPr>
              <a:t>Grants the right to back up and install the software</a:t>
            </a:r>
          </a:p>
          <a:p>
            <a:pPr lvl="1">
              <a:spcBef>
                <a:spcPct val="0"/>
              </a:spcBef>
            </a:pPr>
            <a:r>
              <a:rPr lang="en-US" sz="4400" dirty="0" smtClean="0">
                <a:solidFill>
                  <a:schemeClr val="tx1"/>
                </a:solidFill>
                <a:latin typeface="Tahoma" pitchFamily="34" charset="0"/>
                <a:ea typeface="Tahoma" pitchFamily="34" charset="0"/>
                <a:cs typeface="Tahoma" pitchFamily="34" charset="0"/>
              </a:rPr>
              <a:t>Determines how many computers</a:t>
            </a:r>
          </a:p>
          <a:p>
            <a:pPr lvl="1">
              <a:spcBef>
                <a:spcPct val="0"/>
              </a:spcBef>
            </a:pPr>
            <a:r>
              <a:rPr lang="en-US" sz="4400" dirty="0" smtClean="0">
                <a:solidFill>
                  <a:schemeClr val="tx1"/>
                </a:solidFill>
                <a:latin typeface="Tahoma" pitchFamily="34" charset="0"/>
                <a:ea typeface="Tahoma" pitchFamily="34" charset="0"/>
                <a:cs typeface="Tahoma" pitchFamily="34" charset="0"/>
              </a:rPr>
              <a:t>Making copies for others is illegal</a:t>
            </a:r>
          </a:p>
          <a:p>
            <a:pPr eaLnBrk="1" hangingPunct="1"/>
            <a:endParaRPr lang="en-US" dirty="0" smtClean="0"/>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18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76400"/>
            <a:ext cx="4194048" cy="4241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It’s Not Just Unethical, </a:t>
            </a:r>
            <a:br>
              <a:rPr lang="en-US" dirty="0" smtClean="0"/>
            </a:br>
            <a:r>
              <a:rPr lang="en-US" dirty="0" smtClean="0"/>
              <a:t>It’s Illegal Too</a:t>
            </a:r>
          </a:p>
        </p:txBody>
      </p:sp>
      <p:sp>
        <p:nvSpPr>
          <p:cNvPr id="103426" name="Rectangle 3"/>
          <p:cNvSpPr>
            <a:spLocks noGrp="1" noChangeArrowheads="1"/>
          </p:cNvSpPr>
          <p:nvPr>
            <p:ph idx="1"/>
          </p:nvPr>
        </p:nvSpPr>
        <p:spPr>
          <a:xfrm>
            <a:off x="457200" y="1600200"/>
            <a:ext cx="8686800" cy="4525963"/>
          </a:xfrm>
        </p:spPr>
        <p:txBody>
          <a:bodyPr lIns="182562" tIns="46038" rIns="182562" bIns="46038"/>
          <a:lstStyle/>
          <a:p>
            <a:r>
              <a:rPr lang="en-US" sz="3600" b="1" dirty="0" smtClean="0">
                <a:solidFill>
                  <a:schemeClr val="tx1"/>
                </a:solidFill>
                <a:latin typeface="Tahoma" pitchFamily="34" charset="0"/>
                <a:ea typeface="Tahoma" pitchFamily="34" charset="0"/>
                <a:cs typeface="Tahoma" pitchFamily="34" charset="0"/>
              </a:rPr>
              <a:t>Public domain software</a:t>
            </a:r>
          </a:p>
          <a:p>
            <a:pPr lvl="1"/>
            <a:r>
              <a:rPr lang="en-US" sz="2400" dirty="0" smtClean="0">
                <a:solidFill>
                  <a:schemeClr val="tx1"/>
                </a:solidFill>
                <a:latin typeface="Tahoma" pitchFamily="34" charset="0"/>
                <a:ea typeface="Tahoma" pitchFamily="34" charset="0"/>
                <a:cs typeface="Tahoma" pitchFamily="34" charset="0"/>
              </a:rPr>
              <a:t>Free to users</a:t>
            </a:r>
          </a:p>
          <a:p>
            <a:pPr lvl="1"/>
            <a:r>
              <a:rPr lang="en-US" sz="2400" dirty="0" smtClean="0">
                <a:solidFill>
                  <a:schemeClr val="tx1"/>
                </a:solidFill>
                <a:latin typeface="Tahoma" pitchFamily="34" charset="0"/>
                <a:ea typeface="Tahoma" pitchFamily="34" charset="0"/>
                <a:cs typeface="Tahoma" pitchFamily="34" charset="0"/>
              </a:rPr>
              <a:t>May be copied and modified</a:t>
            </a:r>
            <a:r>
              <a:rPr lang="en-US" sz="2400" b="1" dirty="0" smtClean="0">
                <a:solidFill>
                  <a:schemeClr val="tx1"/>
                </a:solidFill>
                <a:latin typeface="Tahoma" pitchFamily="34" charset="0"/>
                <a:ea typeface="Tahoma" pitchFamily="34" charset="0"/>
                <a:cs typeface="Tahoma" pitchFamily="34" charset="0"/>
              </a:rPr>
              <a:t> </a:t>
            </a:r>
          </a:p>
          <a:p>
            <a:r>
              <a:rPr lang="en-US" sz="3600" b="1" dirty="0" smtClean="0">
                <a:solidFill>
                  <a:schemeClr val="tx1"/>
                </a:solidFill>
                <a:latin typeface="Tahoma" pitchFamily="34" charset="0"/>
                <a:ea typeface="Tahoma" pitchFamily="34" charset="0"/>
                <a:cs typeface="Tahoma" pitchFamily="34" charset="0"/>
              </a:rPr>
              <a:t>Shareware</a:t>
            </a:r>
          </a:p>
          <a:p>
            <a:pPr lvl="1"/>
            <a:r>
              <a:rPr lang="en-US" sz="2400" dirty="0" smtClean="0">
                <a:solidFill>
                  <a:schemeClr val="tx1"/>
                </a:solidFill>
                <a:latin typeface="Tahoma" pitchFamily="34" charset="0"/>
                <a:ea typeface="Tahoma" pitchFamily="34" charset="0"/>
                <a:cs typeface="Tahoma" pitchFamily="34" charset="0"/>
              </a:rPr>
              <a:t>Users may use during a trial or evaluation period</a:t>
            </a:r>
          </a:p>
          <a:p>
            <a:pPr lvl="1"/>
            <a:r>
              <a:rPr lang="en-US" sz="2400" dirty="0" smtClean="0">
                <a:solidFill>
                  <a:schemeClr val="tx1"/>
                </a:solidFill>
                <a:latin typeface="Tahoma" pitchFamily="34" charset="0"/>
                <a:ea typeface="Tahoma" pitchFamily="34" charset="0"/>
                <a:cs typeface="Tahoma" pitchFamily="34" charset="0"/>
              </a:rPr>
              <a:t>Users must buy the software to continue use</a:t>
            </a:r>
          </a:p>
          <a:p>
            <a:pPr lvl="2"/>
            <a:r>
              <a:rPr lang="en-US" sz="2400" b="1" dirty="0" smtClean="0">
                <a:solidFill>
                  <a:schemeClr val="tx1"/>
                </a:solidFill>
                <a:latin typeface="Tahoma" pitchFamily="34" charset="0"/>
                <a:ea typeface="Tahoma" pitchFamily="34" charset="0"/>
                <a:cs typeface="Tahoma" pitchFamily="34" charset="0"/>
              </a:rPr>
              <a:t>Registration fee</a:t>
            </a:r>
          </a:p>
          <a:p>
            <a:pPr eaLnBrk="1" hangingPunct="1"/>
            <a:endParaRPr lang="en-US" dirty="0" smtClean="0"/>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19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0" y="228600"/>
            <a:ext cx="8943975" cy="1157287"/>
          </a:xfrm>
        </p:spPr>
        <p:txBody>
          <a:bodyPr/>
          <a:lstStyle/>
          <a:p>
            <a:pPr eaLnBrk="1" hangingPunct="1"/>
            <a:r>
              <a:rPr lang="en-US" dirty="0" smtClean="0"/>
              <a:t>Ethics</a:t>
            </a:r>
          </a:p>
        </p:txBody>
      </p:sp>
      <p:sp>
        <p:nvSpPr>
          <p:cNvPr id="4" name="Footer Placeholder 3"/>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5" name="Slide Number Placeholder 4"/>
          <p:cNvSpPr>
            <a:spLocks noGrp="1"/>
          </p:cNvSpPr>
          <p:nvPr>
            <p:ph type="sldNum" sz="quarter" idx="12"/>
          </p:nvPr>
        </p:nvSpPr>
        <p:spPr>
          <a:xfrm>
            <a:off x="8595360" y="6324600"/>
            <a:ext cx="548640" cy="396240"/>
          </a:xfrm>
        </p:spPr>
        <p:txBody>
          <a:bodyPr/>
          <a:lstStyle/>
          <a:p>
            <a:pPr>
              <a:defRPr/>
            </a:pPr>
            <a:fld id="{1C0E1050-1ACA-4BE4-97C2-0DF2DFD38778}" type="slidenum">
              <a:rPr lang="en-US" smtClean="0"/>
              <a:pPr>
                <a:defRPr/>
              </a:pPr>
              <a:t>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38835"/>
            <a:ext cx="6431947" cy="426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It’s Not Just Unethical, </a:t>
            </a:r>
            <a:br>
              <a:rPr lang="en-US" dirty="0" smtClean="0"/>
            </a:br>
            <a:r>
              <a:rPr lang="en-US" dirty="0" smtClean="0"/>
              <a:t>It’s Illegal Too</a:t>
            </a:r>
          </a:p>
        </p:txBody>
      </p:sp>
      <p:sp>
        <p:nvSpPr>
          <p:cNvPr id="103426" name="Rectangle 3"/>
          <p:cNvSpPr>
            <a:spLocks noGrp="1" noChangeArrowheads="1"/>
          </p:cNvSpPr>
          <p:nvPr>
            <p:ph idx="1"/>
          </p:nvPr>
        </p:nvSpPr>
        <p:spPr>
          <a:xfrm>
            <a:off x="457200" y="1676400"/>
            <a:ext cx="8686800" cy="4572000"/>
          </a:xfrm>
        </p:spPr>
        <p:txBody>
          <a:bodyPr lIns="182562" tIns="46038" rIns="182562" bIns="46038">
            <a:normAutofit fontScale="92500" lnSpcReduction="10000"/>
          </a:bodyPr>
          <a:lstStyle/>
          <a:p>
            <a:r>
              <a:rPr lang="en-US" sz="3600" b="1" dirty="0" smtClean="0">
                <a:solidFill>
                  <a:schemeClr val="tx1"/>
                </a:solidFill>
                <a:latin typeface="Tahoma" pitchFamily="34" charset="0"/>
                <a:ea typeface="Tahoma" pitchFamily="34" charset="0"/>
                <a:cs typeface="Tahoma" pitchFamily="34" charset="0"/>
              </a:rPr>
              <a:t>General Public License (GPL)</a:t>
            </a:r>
          </a:p>
          <a:p>
            <a:pPr lvl="1"/>
            <a:r>
              <a:rPr lang="en-US" sz="2400" dirty="0" smtClean="0">
                <a:solidFill>
                  <a:schemeClr val="tx1"/>
                </a:solidFill>
                <a:latin typeface="Tahoma" pitchFamily="34" charset="0"/>
                <a:ea typeface="Tahoma" pitchFamily="34" charset="0"/>
                <a:cs typeface="Tahoma" pitchFamily="34" charset="0"/>
              </a:rPr>
              <a:t>Under the auspices of the Free Software Foundation</a:t>
            </a:r>
          </a:p>
          <a:p>
            <a:pPr lvl="1"/>
            <a:r>
              <a:rPr lang="en-US" sz="2400" dirty="0" smtClean="0">
                <a:solidFill>
                  <a:schemeClr val="tx1"/>
                </a:solidFill>
                <a:latin typeface="Tahoma" pitchFamily="34" charset="0"/>
                <a:ea typeface="Tahoma" pitchFamily="34" charset="0"/>
                <a:cs typeface="Tahoma" pitchFamily="34" charset="0"/>
              </a:rPr>
              <a:t>Users may copy, use, and modify as long as software is not sold</a:t>
            </a:r>
          </a:p>
          <a:p>
            <a:r>
              <a:rPr lang="en-US" sz="3600" b="1" dirty="0" smtClean="0">
                <a:solidFill>
                  <a:schemeClr val="tx1"/>
                </a:solidFill>
                <a:latin typeface="Tahoma" pitchFamily="34" charset="0"/>
                <a:ea typeface="Tahoma" pitchFamily="34" charset="0"/>
                <a:cs typeface="Tahoma" pitchFamily="34" charset="0"/>
              </a:rPr>
              <a:t>Site license</a:t>
            </a:r>
          </a:p>
          <a:p>
            <a:pPr lvl="1"/>
            <a:r>
              <a:rPr lang="en-US" sz="2400" dirty="0">
                <a:solidFill>
                  <a:schemeClr val="tx1"/>
                </a:solidFill>
                <a:latin typeface="Tahoma" pitchFamily="34" charset="0"/>
                <a:ea typeface="Tahoma" pitchFamily="34" charset="0"/>
                <a:cs typeface="Tahoma" pitchFamily="34" charset="0"/>
              </a:rPr>
              <a:t>C</a:t>
            </a:r>
            <a:r>
              <a:rPr lang="en-US" sz="2400" dirty="0" smtClean="0">
                <a:solidFill>
                  <a:schemeClr val="tx1"/>
                </a:solidFill>
                <a:latin typeface="Tahoma" pitchFamily="34" charset="0"/>
                <a:ea typeface="Tahoma" pitchFamily="34" charset="0"/>
                <a:cs typeface="Tahoma" pitchFamily="34" charset="0"/>
              </a:rPr>
              <a:t>ontract that permits the installation of software on multiple computers at a reduced cost</a:t>
            </a:r>
          </a:p>
          <a:p>
            <a:r>
              <a:rPr lang="en-US" sz="3600" b="1" dirty="0" smtClean="0">
                <a:solidFill>
                  <a:schemeClr val="tx1"/>
                </a:solidFill>
                <a:latin typeface="Tahoma" pitchFamily="34" charset="0"/>
                <a:ea typeface="Tahoma" pitchFamily="34" charset="0"/>
                <a:cs typeface="Tahoma" pitchFamily="34" charset="0"/>
              </a:rPr>
              <a:t>Copyright protection schemes</a:t>
            </a:r>
          </a:p>
          <a:p>
            <a:pPr lvl="1"/>
            <a:r>
              <a:rPr lang="en-US" sz="2400" dirty="0" smtClean="0">
                <a:solidFill>
                  <a:schemeClr val="tx1"/>
                </a:solidFill>
                <a:latin typeface="Tahoma" pitchFamily="34" charset="0"/>
                <a:ea typeface="Tahoma" pitchFamily="34" charset="0"/>
                <a:cs typeface="Tahoma" pitchFamily="34" charset="0"/>
              </a:rPr>
              <a:t>Thwart illegal use of programs</a:t>
            </a:r>
          </a:p>
          <a:p>
            <a:r>
              <a:rPr lang="en-US" sz="3600" dirty="0" smtClean="0">
                <a:solidFill>
                  <a:schemeClr val="tx1"/>
                </a:solidFill>
                <a:latin typeface="Tahoma" pitchFamily="34" charset="0"/>
                <a:ea typeface="Tahoma" pitchFamily="34" charset="0"/>
                <a:cs typeface="Tahoma" pitchFamily="34" charset="0"/>
              </a:rPr>
              <a:t>Software becoming </a:t>
            </a:r>
            <a:r>
              <a:rPr lang="en-US" sz="3600" b="1" dirty="0" smtClean="0">
                <a:solidFill>
                  <a:schemeClr val="tx1"/>
                </a:solidFill>
                <a:latin typeface="Tahoma" pitchFamily="34" charset="0"/>
                <a:ea typeface="Tahoma" pitchFamily="34" charset="0"/>
                <a:cs typeface="Tahoma" pitchFamily="34" charset="0"/>
              </a:rPr>
              <a:t>machine dependent</a:t>
            </a:r>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20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It’s Not Just Unethical, </a:t>
            </a:r>
            <a:br>
              <a:rPr lang="en-US" dirty="0" smtClean="0"/>
            </a:br>
            <a:r>
              <a:rPr lang="en-US" dirty="0" smtClean="0"/>
              <a:t>It’s Illegal Too</a:t>
            </a:r>
          </a:p>
        </p:txBody>
      </p:sp>
      <p:sp>
        <p:nvSpPr>
          <p:cNvPr id="103426" name="Rectangle 3"/>
          <p:cNvSpPr>
            <a:spLocks noGrp="1" noChangeArrowheads="1"/>
          </p:cNvSpPr>
          <p:nvPr>
            <p:ph idx="1"/>
          </p:nvPr>
        </p:nvSpPr>
        <p:spPr>
          <a:xfrm>
            <a:off x="457200" y="1600200"/>
            <a:ext cx="8458200" cy="4525963"/>
          </a:xfrm>
        </p:spPr>
        <p:txBody>
          <a:bodyPr lIns="182562" tIns="46038" rIns="182562" bIns="46038">
            <a:noAutofit/>
          </a:bodyPr>
          <a:lstStyle/>
          <a:p>
            <a:r>
              <a:rPr lang="en-US" sz="3600" b="1" dirty="0" smtClean="0">
                <a:solidFill>
                  <a:schemeClr val="tx1"/>
                </a:solidFill>
                <a:latin typeface="Tahoma" pitchFamily="34" charset="0"/>
                <a:ea typeface="Tahoma" pitchFamily="34" charset="0"/>
                <a:cs typeface="Tahoma" pitchFamily="34" charset="0"/>
              </a:rPr>
              <a:t>Illegal:</a:t>
            </a:r>
          </a:p>
          <a:p>
            <a:pPr lvl="1"/>
            <a:r>
              <a:rPr lang="en-US" sz="2400" dirty="0" smtClean="0">
                <a:solidFill>
                  <a:schemeClr val="tx1"/>
                </a:solidFill>
                <a:latin typeface="Tahoma" pitchFamily="34" charset="0"/>
                <a:ea typeface="Tahoma" pitchFamily="34" charset="0"/>
                <a:cs typeface="Tahoma" pitchFamily="34" charset="0"/>
              </a:rPr>
              <a:t>To use shareware past expiration date without paying registration fee</a:t>
            </a:r>
          </a:p>
          <a:p>
            <a:pPr lvl="1"/>
            <a:r>
              <a:rPr lang="en-US" sz="2400" dirty="0" smtClean="0">
                <a:solidFill>
                  <a:schemeClr val="tx1"/>
                </a:solidFill>
                <a:latin typeface="Tahoma" pitchFamily="34" charset="0"/>
                <a:ea typeface="Tahoma" pitchFamily="34" charset="0"/>
                <a:cs typeface="Tahoma" pitchFamily="34" charset="0"/>
              </a:rPr>
              <a:t>To violate terms of software license</a:t>
            </a:r>
          </a:p>
          <a:p>
            <a:pPr lvl="1"/>
            <a:r>
              <a:rPr lang="en-US" sz="2400" dirty="0" smtClean="0">
                <a:solidFill>
                  <a:schemeClr val="tx1"/>
                </a:solidFill>
                <a:latin typeface="Tahoma" pitchFamily="34" charset="0"/>
                <a:ea typeface="Tahoma" pitchFamily="34" charset="0"/>
                <a:cs typeface="Tahoma" pitchFamily="34" charset="0"/>
              </a:rPr>
              <a:t>To make copies of site-licensed programs for home</a:t>
            </a:r>
          </a:p>
          <a:p>
            <a:pPr lvl="1"/>
            <a:r>
              <a:rPr lang="en-US" sz="2400" dirty="0" smtClean="0">
                <a:solidFill>
                  <a:schemeClr val="tx1"/>
                </a:solidFill>
                <a:latin typeface="Tahoma" pitchFamily="34" charset="0"/>
                <a:ea typeface="Tahoma" pitchFamily="34" charset="0"/>
                <a:cs typeface="Tahoma" pitchFamily="34" charset="0"/>
              </a:rPr>
              <a:t>To give or sell copies of commercial software to others</a:t>
            </a:r>
          </a:p>
          <a:p>
            <a:pPr lvl="1"/>
            <a:r>
              <a:rPr lang="en-US" sz="2400" dirty="0" smtClean="0">
                <a:solidFill>
                  <a:schemeClr val="tx1"/>
                </a:solidFill>
                <a:latin typeface="Tahoma" pitchFamily="34" charset="0"/>
                <a:ea typeface="Tahoma" pitchFamily="34" charset="0"/>
                <a:cs typeface="Tahoma" pitchFamily="34" charset="0"/>
              </a:rPr>
              <a:t>To incorporate all or part of GPL program offered for sale</a:t>
            </a:r>
          </a:p>
          <a:p>
            <a:r>
              <a:rPr lang="en-US" sz="3600" b="1" dirty="0" smtClean="0">
                <a:solidFill>
                  <a:schemeClr val="tx1"/>
                </a:solidFill>
                <a:latin typeface="Tahoma" pitchFamily="34" charset="0"/>
                <a:ea typeface="Tahoma" pitchFamily="34" charset="0"/>
                <a:cs typeface="Tahoma" pitchFamily="34" charset="0"/>
              </a:rPr>
              <a:t>Protect yourself</a:t>
            </a:r>
          </a:p>
          <a:p>
            <a:pPr lvl="1"/>
            <a:r>
              <a:rPr lang="en-US" sz="2400" dirty="0" smtClean="0">
                <a:solidFill>
                  <a:schemeClr val="tx1"/>
                </a:solidFill>
                <a:latin typeface="Tahoma" pitchFamily="34" charset="0"/>
                <a:ea typeface="Tahoma" pitchFamily="34" charset="0"/>
                <a:cs typeface="Tahoma" pitchFamily="34" charset="0"/>
              </a:rPr>
              <a:t>Make sure you have a </a:t>
            </a:r>
            <a:r>
              <a:rPr lang="en-US" sz="2400" b="1" dirty="0" smtClean="0">
                <a:solidFill>
                  <a:schemeClr val="tx1"/>
                </a:solidFill>
                <a:latin typeface="Tahoma" pitchFamily="34" charset="0"/>
                <a:ea typeface="Tahoma" pitchFamily="34" charset="0"/>
                <a:cs typeface="Tahoma" pitchFamily="34" charset="0"/>
              </a:rPr>
              <a:t>product registration key</a:t>
            </a:r>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21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It’s Not Just Unethical, </a:t>
            </a:r>
            <a:br>
              <a:rPr lang="en-US" dirty="0" smtClean="0"/>
            </a:br>
            <a:r>
              <a:rPr lang="en-US" dirty="0" smtClean="0"/>
              <a:t>It’s Illegal Too</a:t>
            </a:r>
          </a:p>
        </p:txBody>
      </p:sp>
      <p:sp>
        <p:nvSpPr>
          <p:cNvPr id="103426" name="Rectangle 3"/>
          <p:cNvSpPr>
            <a:spLocks noGrp="1" noChangeArrowheads="1"/>
          </p:cNvSpPr>
          <p:nvPr>
            <p:ph idx="1"/>
          </p:nvPr>
        </p:nvSpPr>
        <p:spPr>
          <a:xfrm>
            <a:off x="457200" y="1600200"/>
            <a:ext cx="4800600" cy="4525963"/>
          </a:xfrm>
        </p:spPr>
        <p:txBody>
          <a:bodyPr lIns="182562" tIns="46038" rIns="182562" bIns="46038">
            <a:normAutofit/>
          </a:bodyPr>
          <a:lstStyle/>
          <a:p>
            <a:r>
              <a:rPr lang="en-US" sz="3600" b="1" dirty="0" smtClean="0">
                <a:solidFill>
                  <a:schemeClr val="tx1"/>
                </a:solidFill>
                <a:latin typeface="Tahoma" pitchFamily="34" charset="0"/>
                <a:ea typeface="Tahoma" pitchFamily="34" charset="0"/>
                <a:cs typeface="Tahoma" pitchFamily="34" charset="0"/>
              </a:rPr>
              <a:t>File Sharing</a:t>
            </a:r>
          </a:p>
          <a:p>
            <a:pPr lvl="1"/>
            <a:r>
              <a:rPr lang="en-US" sz="2400" dirty="0" smtClean="0">
                <a:solidFill>
                  <a:schemeClr val="tx1"/>
                </a:solidFill>
                <a:latin typeface="Tahoma" pitchFamily="34" charset="0"/>
                <a:ea typeface="Tahoma" pitchFamily="34" charset="0"/>
                <a:cs typeface="Tahoma" pitchFamily="34" charset="0"/>
              </a:rPr>
              <a:t>May result in fines or jail terms</a:t>
            </a:r>
          </a:p>
          <a:p>
            <a:pPr lvl="1"/>
            <a:r>
              <a:rPr lang="en-US" sz="2400" dirty="0" smtClean="0">
                <a:solidFill>
                  <a:schemeClr val="tx1"/>
                </a:solidFill>
                <a:latin typeface="Tahoma" pitchFamily="34" charset="0"/>
                <a:ea typeface="Tahoma" pitchFamily="34" charset="0"/>
                <a:cs typeface="Tahoma" pitchFamily="34" charset="0"/>
              </a:rPr>
              <a:t>Refers to either downloading copyrighted files or uploading the files to share</a:t>
            </a:r>
          </a:p>
          <a:p>
            <a:pPr lvl="2"/>
            <a:r>
              <a:rPr lang="en-US" sz="2400" dirty="0" smtClean="0">
                <a:solidFill>
                  <a:schemeClr val="tx1"/>
                </a:solidFill>
                <a:latin typeface="Tahoma" pitchFamily="34" charset="0"/>
                <a:ea typeface="Tahoma" pitchFamily="34" charset="0"/>
                <a:cs typeface="Tahoma" pitchFamily="34" charset="0"/>
              </a:rPr>
              <a:t>Lost income, loss of jobs, earnings, and tax revenue</a:t>
            </a:r>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22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676400"/>
            <a:ext cx="3962400" cy="4191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eaLnBrk="0" hangingPunct="0"/>
            <a:endParaRPr lang="en-US" dirty="0"/>
          </a:p>
        </p:txBody>
      </p:sp>
      <p:pic>
        <p:nvPicPr>
          <p:cNvPr id="99331" name="Picture 4" descr="cid:3287383400_2177562"/>
          <p:cNvPicPr>
            <a:picLocks noChangeAspect="1" noChangeArrowheads="1"/>
          </p:cNvPicPr>
          <p:nvPr/>
        </p:nvPicPr>
        <p:blipFill>
          <a:blip r:embed="rId3" r:link="rId4" cstate="print"/>
          <a:srcRect/>
          <a:stretch>
            <a:fillRect/>
          </a:stretch>
        </p:blipFill>
        <p:spPr bwMode="auto">
          <a:xfrm>
            <a:off x="0" y="923131"/>
            <a:ext cx="8423275" cy="2747963"/>
          </a:xfrm>
          <a:prstGeom prst="rect">
            <a:avLst/>
          </a:prstGeom>
          <a:solidFill>
            <a:schemeClr val="hlink"/>
          </a:solidFill>
          <a:ln w="9525">
            <a:solidFill>
              <a:schemeClr val="bg1"/>
            </a:solidFill>
            <a:miter lim="800000"/>
            <a:headEnd/>
            <a:tailEnd/>
          </a:ln>
        </p:spPr>
      </p:pic>
      <p:sp>
        <p:nvSpPr>
          <p:cNvPr id="99332"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eaLnBrk="0" hangingPunct="0"/>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Copyright © </a:t>
            </a:r>
            <a:r>
              <a:rPr lang="en-US" dirty="0" smtClean="0">
                <a:solidFill>
                  <a:srgbClr val="000000"/>
                </a:solidFill>
                <a:effectLst>
                  <a:outerShdw blurRad="38100" dist="38100" dir="2700000" algn="tl">
                    <a:srgbClr val="C0C0C0"/>
                  </a:outerShdw>
                </a:effectLst>
                <a:latin typeface="Tahoma" pitchFamily="34" charset="0"/>
                <a:cs typeface="Arial" pitchFamily="34" charset="0"/>
              </a:rPr>
              <a:t>2012 </a:t>
            </a:r>
            <a:r>
              <a:rPr lang="en-US" dirty="0">
                <a:solidFill>
                  <a:srgbClr val="000000"/>
                </a:solidFill>
                <a:effectLst>
                  <a:outerShdw blurRad="38100" dist="38100" dir="2700000" algn="tl">
                    <a:srgbClr val="C0C0C0"/>
                  </a:outerShdw>
                </a:effectLst>
                <a:latin typeface="Tahoma" pitchFamily="34" charset="0"/>
                <a:cs typeface="Arial" pitchFamily="34" charset="0"/>
              </a:rPr>
              <a:t>Pearson Education, Inc.  </a:t>
            </a:r>
          </a:p>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Publishing as Prentice Hall</a:t>
            </a:r>
            <a:endParaRPr lang="en-US" dirty="0">
              <a:solidFill>
                <a:srgbClr val="000000"/>
              </a:solidFill>
              <a:effectLst>
                <a:outerShdw blurRad="38100" dist="38100" dir="2700000" algn="tl">
                  <a:srgbClr val="C0C0C0"/>
                </a:outerShdw>
              </a:effectLst>
              <a:cs typeface="Arial" pitchFamily="34" charset="0"/>
            </a:endParaRPr>
          </a:p>
        </p:txBody>
      </p:sp>
      <p:sp>
        <p:nvSpPr>
          <p:cNvPr id="6"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7"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23</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Computer Ethics </a:t>
            </a:r>
            <a:br>
              <a:rPr lang="en-US" dirty="0" smtClean="0"/>
            </a:br>
            <a:r>
              <a:rPr lang="en-US" dirty="0" smtClean="0"/>
              <a:t>for Computer Users</a:t>
            </a:r>
          </a:p>
        </p:txBody>
      </p:sp>
      <p:sp>
        <p:nvSpPr>
          <p:cNvPr id="103426" name="Rectangle 3"/>
          <p:cNvSpPr>
            <a:spLocks noGrp="1" noChangeArrowheads="1"/>
          </p:cNvSpPr>
          <p:nvPr>
            <p:ph idx="1"/>
          </p:nvPr>
        </p:nvSpPr>
        <p:spPr/>
        <p:txBody>
          <a:bodyPr lIns="182562" tIns="46038" rIns="182562" bIns="46038">
            <a:normAutofit/>
          </a:bodyPr>
          <a:lstStyle/>
          <a:p>
            <a:r>
              <a:rPr lang="en-US" sz="3600" b="1" dirty="0" smtClean="0">
                <a:solidFill>
                  <a:schemeClr val="tx1"/>
                </a:solidFill>
                <a:latin typeface="Tahoma" pitchFamily="34" charset="0"/>
                <a:ea typeface="Tahoma" pitchFamily="34" charset="0"/>
                <a:cs typeface="Tahoma" pitchFamily="34" charset="0"/>
              </a:rPr>
              <a:t>Computer ethics</a:t>
            </a:r>
            <a:endParaRPr lang="en-US" sz="3600" dirty="0" smtClean="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Take basic ethical principles and applies them to daily computer use</a:t>
            </a:r>
          </a:p>
          <a:p>
            <a:r>
              <a:rPr lang="en-US" sz="3600" b="1" dirty="0" smtClean="0">
                <a:solidFill>
                  <a:schemeClr val="tx1"/>
                </a:solidFill>
                <a:latin typeface="Tahoma" pitchFamily="34" charset="0"/>
                <a:ea typeface="Tahoma" pitchFamily="34" charset="0"/>
                <a:cs typeface="Tahoma" pitchFamily="34" charset="0"/>
              </a:rPr>
              <a:t>Ethical principle</a:t>
            </a:r>
          </a:p>
          <a:p>
            <a:pPr lvl="1"/>
            <a:r>
              <a:rPr lang="en-US" sz="2400" dirty="0" smtClean="0">
                <a:solidFill>
                  <a:schemeClr val="tx1"/>
                </a:solidFill>
                <a:latin typeface="Tahoma" pitchFamily="34" charset="0"/>
                <a:ea typeface="Tahoma" pitchFamily="34" charset="0"/>
                <a:cs typeface="Tahoma" pitchFamily="34" charset="0"/>
              </a:rPr>
              <a:t>Justification used to determine whether a rule or act is morally right or wrong</a:t>
            </a:r>
          </a:p>
          <a:p>
            <a:pPr lvl="1"/>
            <a:r>
              <a:rPr lang="en-US" sz="2400" dirty="0" smtClean="0">
                <a:solidFill>
                  <a:schemeClr val="tx1"/>
                </a:solidFill>
                <a:latin typeface="Tahoma" pitchFamily="34" charset="0"/>
                <a:ea typeface="Tahoma" pitchFamily="34" charset="0"/>
                <a:cs typeface="Tahoma" pitchFamily="34" charset="0"/>
              </a:rPr>
              <a:t>Uses standards that promote trust, fairness, good behavior, and kindness</a:t>
            </a:r>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Computer Ethics </a:t>
            </a:r>
            <a:br>
              <a:rPr lang="en-US" dirty="0" smtClean="0"/>
            </a:br>
            <a:r>
              <a:rPr lang="en-US" dirty="0" smtClean="0"/>
              <a:t>for Computer Users</a:t>
            </a:r>
          </a:p>
        </p:txBody>
      </p:sp>
      <p:sp>
        <p:nvSpPr>
          <p:cNvPr id="103426" name="Rectangle 3"/>
          <p:cNvSpPr>
            <a:spLocks noGrp="1" noChangeArrowheads="1"/>
          </p:cNvSpPr>
          <p:nvPr>
            <p:ph idx="1"/>
          </p:nvPr>
        </p:nvSpPr>
        <p:spPr>
          <a:xfrm>
            <a:off x="457200" y="1600200"/>
            <a:ext cx="3886200" cy="4525963"/>
          </a:xfrm>
        </p:spPr>
        <p:txBody>
          <a:bodyPr lIns="182562" tIns="46038" rIns="182562" bIns="46038">
            <a:normAutofit/>
          </a:bodyPr>
          <a:lstStyle/>
          <a:p>
            <a:r>
              <a:rPr lang="en-US" sz="3600" b="1" dirty="0" smtClean="0">
                <a:solidFill>
                  <a:schemeClr val="tx1"/>
                </a:solidFill>
                <a:latin typeface="Tahoma" pitchFamily="34" charset="0"/>
                <a:ea typeface="Tahoma" pitchFamily="34" charset="0"/>
                <a:cs typeface="Tahoma" pitchFamily="34" charset="0"/>
              </a:rPr>
              <a:t>Follow your school’s code of conduct:</a:t>
            </a:r>
          </a:p>
          <a:p>
            <a:pPr lvl="1"/>
            <a:r>
              <a:rPr lang="en-US" sz="2400" b="1" dirty="0" smtClean="0">
                <a:solidFill>
                  <a:schemeClr val="tx1"/>
                </a:solidFill>
                <a:latin typeface="Tahoma" pitchFamily="34" charset="0"/>
                <a:ea typeface="Tahoma" pitchFamily="34" charset="0"/>
                <a:cs typeface="Tahoma" pitchFamily="34" charset="0"/>
              </a:rPr>
              <a:t>Acceptable-use policy (code of conduct)</a:t>
            </a:r>
            <a:r>
              <a:rPr lang="en-US" sz="2400" dirty="0" smtClean="0">
                <a:solidFill>
                  <a:schemeClr val="tx1"/>
                </a:solidFill>
                <a:latin typeface="Tahoma" pitchFamily="34" charset="0"/>
                <a:ea typeface="Tahoma" pitchFamily="34" charset="0"/>
                <a:cs typeface="Tahoma" pitchFamily="34" charset="0"/>
              </a:rPr>
              <a:t>—set of rules to follow when using computers at school or a place of business </a:t>
            </a:r>
          </a:p>
          <a:p>
            <a:pPr eaLnBrk="1" hangingPunct="1"/>
            <a:endParaRPr lang="en-US" dirty="0" smtClean="0"/>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4</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641438"/>
            <a:ext cx="4495800" cy="4373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Computer Ethics </a:t>
            </a:r>
            <a:br>
              <a:rPr lang="en-US" dirty="0" smtClean="0"/>
            </a:br>
            <a:r>
              <a:rPr lang="en-US" dirty="0" smtClean="0"/>
              <a:t>for Computer Users</a:t>
            </a:r>
          </a:p>
        </p:txBody>
      </p:sp>
      <p:sp>
        <p:nvSpPr>
          <p:cNvPr id="103426" name="Rectangle 3"/>
          <p:cNvSpPr>
            <a:spLocks noGrp="1" noChangeArrowheads="1"/>
          </p:cNvSpPr>
          <p:nvPr>
            <p:ph idx="1"/>
          </p:nvPr>
        </p:nvSpPr>
        <p:spPr/>
        <p:txBody>
          <a:bodyPr lIns="182562" tIns="46038" rIns="182562" bIns="46038">
            <a:normAutofit/>
          </a:bodyPr>
          <a:lstStyle/>
          <a:p>
            <a:r>
              <a:rPr lang="en-US" sz="3600" b="1" dirty="0" smtClean="0">
                <a:solidFill>
                  <a:schemeClr val="tx1"/>
                </a:solidFill>
                <a:latin typeface="Tahoma" pitchFamily="34" charset="0"/>
                <a:ea typeface="Tahoma" pitchFamily="34" charset="0"/>
                <a:cs typeface="Tahoma" pitchFamily="34" charset="0"/>
              </a:rPr>
              <a:t>Rules for using school and business computers:</a:t>
            </a:r>
          </a:p>
          <a:p>
            <a:pPr lvl="1">
              <a:spcBef>
                <a:spcPct val="0"/>
              </a:spcBef>
            </a:pPr>
            <a:r>
              <a:rPr lang="en-US" sz="2400" b="1" dirty="0" smtClean="0">
                <a:solidFill>
                  <a:schemeClr val="tx1"/>
                </a:solidFill>
                <a:latin typeface="Tahoma" pitchFamily="34" charset="0"/>
                <a:ea typeface="Tahoma" pitchFamily="34" charset="0"/>
                <a:cs typeface="Tahoma" pitchFamily="34" charset="0"/>
              </a:rPr>
              <a:t>Respect yourself</a:t>
            </a:r>
          </a:p>
          <a:p>
            <a:pPr lvl="2">
              <a:spcBef>
                <a:spcPct val="0"/>
              </a:spcBef>
            </a:pPr>
            <a:r>
              <a:rPr lang="en-US" sz="2400" dirty="0" smtClean="0">
                <a:solidFill>
                  <a:schemeClr val="tx1"/>
                </a:solidFill>
                <a:latin typeface="Tahoma" pitchFamily="34" charset="0"/>
                <a:ea typeface="Tahoma" pitchFamily="34" charset="0"/>
                <a:cs typeface="Tahoma" pitchFamily="34" charset="0"/>
              </a:rPr>
              <a:t>Don’t give account passwords to others</a:t>
            </a:r>
          </a:p>
          <a:p>
            <a:pPr lvl="2">
              <a:spcBef>
                <a:spcPct val="0"/>
              </a:spcBef>
            </a:pPr>
            <a:r>
              <a:rPr lang="en-US" sz="2400" dirty="0" smtClean="0">
                <a:solidFill>
                  <a:schemeClr val="tx1"/>
                </a:solidFill>
                <a:latin typeface="Tahoma" pitchFamily="34" charset="0"/>
                <a:ea typeface="Tahoma" pitchFamily="34" charset="0"/>
                <a:cs typeface="Tahoma" pitchFamily="34" charset="0"/>
              </a:rPr>
              <a:t>Don’t use the Internet inappropriately</a:t>
            </a:r>
          </a:p>
          <a:p>
            <a:pPr lvl="1">
              <a:spcBef>
                <a:spcPct val="0"/>
              </a:spcBef>
            </a:pPr>
            <a:r>
              <a:rPr lang="en-US" sz="2400" b="1" dirty="0" smtClean="0">
                <a:solidFill>
                  <a:schemeClr val="tx1"/>
                </a:solidFill>
                <a:latin typeface="Tahoma" pitchFamily="34" charset="0"/>
                <a:ea typeface="Tahoma" pitchFamily="34" charset="0"/>
                <a:cs typeface="Tahoma" pitchFamily="34" charset="0"/>
              </a:rPr>
              <a:t>Respect others</a:t>
            </a:r>
          </a:p>
          <a:p>
            <a:pPr lvl="2">
              <a:spcBef>
                <a:spcPct val="0"/>
              </a:spcBef>
            </a:pPr>
            <a:r>
              <a:rPr lang="en-US" sz="2400" dirty="0" smtClean="0">
                <a:solidFill>
                  <a:schemeClr val="tx1"/>
                </a:solidFill>
                <a:latin typeface="Tahoma" pitchFamily="34" charset="0"/>
                <a:ea typeface="Tahoma" pitchFamily="34" charset="0"/>
                <a:cs typeface="Tahoma" pitchFamily="34" charset="0"/>
              </a:rPr>
              <a:t>Do not threaten or harass anyone</a:t>
            </a:r>
          </a:p>
          <a:p>
            <a:pPr lvl="2">
              <a:spcBef>
                <a:spcPct val="0"/>
              </a:spcBef>
            </a:pPr>
            <a:r>
              <a:rPr lang="en-US" sz="2400" dirty="0" smtClean="0">
                <a:solidFill>
                  <a:schemeClr val="tx1"/>
                </a:solidFill>
                <a:latin typeface="Tahoma" pitchFamily="34" charset="0"/>
                <a:ea typeface="Tahoma" pitchFamily="34" charset="0"/>
                <a:cs typeface="Tahoma" pitchFamily="34" charset="0"/>
              </a:rPr>
              <a:t>Share computer resources</a:t>
            </a:r>
          </a:p>
          <a:p>
            <a:pPr lvl="2">
              <a:spcBef>
                <a:spcPct val="0"/>
              </a:spcBef>
            </a:pPr>
            <a:r>
              <a:rPr lang="en-US" sz="2400" dirty="0" smtClean="0">
                <a:solidFill>
                  <a:schemeClr val="tx1"/>
                </a:solidFill>
                <a:latin typeface="Tahoma" pitchFamily="34" charset="0"/>
                <a:ea typeface="Tahoma" pitchFamily="34" charset="0"/>
                <a:cs typeface="Tahoma" pitchFamily="34" charset="0"/>
              </a:rPr>
              <a:t>Act professionally</a:t>
            </a:r>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Computer Ethics </a:t>
            </a:r>
            <a:br>
              <a:rPr lang="en-US" dirty="0" smtClean="0"/>
            </a:br>
            <a:r>
              <a:rPr lang="en-US" dirty="0" smtClean="0"/>
              <a:t>for Computer Users</a:t>
            </a:r>
          </a:p>
        </p:txBody>
      </p:sp>
      <p:sp>
        <p:nvSpPr>
          <p:cNvPr id="103426" name="Rectangle 3"/>
          <p:cNvSpPr>
            <a:spLocks noGrp="1" noChangeArrowheads="1"/>
          </p:cNvSpPr>
          <p:nvPr>
            <p:ph idx="1"/>
          </p:nvPr>
        </p:nvSpPr>
        <p:spPr>
          <a:xfrm>
            <a:off x="457200" y="1600200"/>
            <a:ext cx="8686800" cy="4525963"/>
          </a:xfrm>
        </p:spPr>
        <p:txBody>
          <a:bodyPr lIns="182562" tIns="46038" rIns="182562" bIns="46038">
            <a:normAutofit/>
          </a:bodyPr>
          <a:lstStyle/>
          <a:p>
            <a:r>
              <a:rPr lang="en-US" sz="3600" b="1" dirty="0" smtClean="0">
                <a:solidFill>
                  <a:schemeClr val="tx1"/>
                </a:solidFill>
                <a:latin typeface="Tahoma" pitchFamily="34" charset="0"/>
                <a:ea typeface="Tahoma" pitchFamily="34" charset="0"/>
                <a:cs typeface="Tahoma" pitchFamily="34" charset="0"/>
              </a:rPr>
              <a:t>Rules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a:spcBef>
                <a:spcPct val="0"/>
              </a:spcBef>
            </a:pPr>
            <a:r>
              <a:rPr lang="en-US" sz="2400" b="1" dirty="0" smtClean="0">
                <a:solidFill>
                  <a:schemeClr val="tx1"/>
                </a:solidFill>
                <a:latin typeface="Tahoma" pitchFamily="34" charset="0"/>
                <a:ea typeface="Tahoma" pitchFamily="34" charset="0"/>
                <a:cs typeface="Tahoma" pitchFamily="34" charset="0"/>
              </a:rPr>
              <a:t>Respect academic integrity</a:t>
            </a:r>
          </a:p>
          <a:p>
            <a:pPr lvl="2">
              <a:spcBef>
                <a:spcPct val="0"/>
              </a:spcBef>
            </a:pPr>
            <a:r>
              <a:rPr lang="en-US" sz="2400" dirty="0" smtClean="0">
                <a:solidFill>
                  <a:schemeClr val="tx1"/>
                </a:solidFill>
                <a:latin typeface="Tahoma" pitchFamily="34" charset="0"/>
                <a:ea typeface="Tahoma" pitchFamily="34" charset="0"/>
                <a:cs typeface="Tahoma" pitchFamily="34" charset="0"/>
              </a:rPr>
              <a:t>Cite text copied from the Internet</a:t>
            </a:r>
          </a:p>
          <a:p>
            <a:pPr lvl="2">
              <a:spcBef>
                <a:spcPct val="0"/>
              </a:spcBef>
            </a:pPr>
            <a:r>
              <a:rPr lang="en-US" sz="2400" dirty="0" smtClean="0">
                <a:solidFill>
                  <a:schemeClr val="tx1"/>
                </a:solidFill>
                <a:latin typeface="Tahoma" pitchFamily="34" charset="0"/>
                <a:ea typeface="Tahoma" pitchFamily="34" charset="0"/>
                <a:cs typeface="Tahoma" pitchFamily="34" charset="0"/>
              </a:rPr>
              <a:t>Obtain permission to use pictures from the Internet</a:t>
            </a:r>
          </a:p>
          <a:p>
            <a:pPr lvl="2">
              <a:spcBef>
                <a:spcPct val="0"/>
              </a:spcBef>
            </a:pPr>
            <a:r>
              <a:rPr lang="en-US" sz="2400" dirty="0" smtClean="0">
                <a:solidFill>
                  <a:schemeClr val="tx1"/>
                </a:solidFill>
                <a:latin typeface="Tahoma" pitchFamily="34" charset="0"/>
                <a:ea typeface="Tahoma" pitchFamily="34" charset="0"/>
                <a:cs typeface="Tahoma" pitchFamily="34" charset="0"/>
              </a:rPr>
              <a:t>Don’t copy or distribute software unless you have permission to do so</a:t>
            </a:r>
          </a:p>
          <a:p>
            <a:pPr lvl="1">
              <a:spcBef>
                <a:spcPct val="0"/>
              </a:spcBef>
            </a:pPr>
            <a:r>
              <a:rPr lang="en-US" sz="2400" dirty="0" smtClean="0">
                <a:solidFill>
                  <a:schemeClr val="tx1"/>
                </a:solidFill>
                <a:latin typeface="Tahoma" pitchFamily="34" charset="0"/>
                <a:ea typeface="Tahoma" pitchFamily="34" charset="0"/>
                <a:cs typeface="Tahoma" pitchFamily="34" charset="0"/>
              </a:rPr>
              <a:t>Classroom computer etiquette is an important academic issue</a:t>
            </a:r>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Computer Ethics</a:t>
            </a:r>
            <a:br>
              <a:rPr lang="en-US" dirty="0" smtClean="0"/>
            </a:br>
            <a:r>
              <a:rPr lang="en-US" dirty="0" smtClean="0"/>
              <a:t>for Computer Users</a:t>
            </a:r>
          </a:p>
        </p:txBody>
      </p:sp>
      <p:sp>
        <p:nvSpPr>
          <p:cNvPr id="103426" name="Rectangle 3"/>
          <p:cNvSpPr>
            <a:spLocks noGrp="1" noChangeArrowheads="1"/>
          </p:cNvSpPr>
          <p:nvPr>
            <p:ph idx="1"/>
          </p:nvPr>
        </p:nvSpPr>
        <p:spPr/>
        <p:txBody>
          <a:bodyPr lIns="182562" tIns="46038" rIns="182562" bIns="46038"/>
          <a:lstStyle/>
          <a:p>
            <a:r>
              <a:rPr lang="en-US" sz="3600" b="1" dirty="0" smtClean="0">
                <a:solidFill>
                  <a:schemeClr val="tx1"/>
                </a:solidFill>
                <a:latin typeface="Tahoma" pitchFamily="34" charset="0"/>
                <a:ea typeface="Tahoma" pitchFamily="34" charset="0"/>
                <a:cs typeface="Tahoma" pitchFamily="34" charset="0"/>
              </a:rPr>
              <a:t>Ten Commandments for Computer Ethics—Background</a:t>
            </a:r>
          </a:p>
          <a:p>
            <a:pPr lvl="1"/>
            <a:r>
              <a:rPr lang="en-US" sz="2400" dirty="0" smtClean="0">
                <a:solidFill>
                  <a:schemeClr val="tx1"/>
                </a:solidFill>
                <a:latin typeface="Tahoma" pitchFamily="34" charset="0"/>
                <a:ea typeface="Tahoma" pitchFamily="34" charset="0"/>
                <a:cs typeface="Tahoma" pitchFamily="34" charset="0"/>
              </a:rPr>
              <a:t>Developed by the Computer Ethics Institute of the Brookings Institution</a:t>
            </a:r>
          </a:p>
          <a:p>
            <a:pPr lvl="1"/>
            <a:r>
              <a:rPr lang="en-US" sz="2400" dirty="0" smtClean="0">
                <a:solidFill>
                  <a:schemeClr val="tx1"/>
                </a:solidFill>
                <a:latin typeface="Tahoma" pitchFamily="34" charset="0"/>
                <a:ea typeface="Tahoma" pitchFamily="34" charset="0"/>
                <a:cs typeface="Tahoma" pitchFamily="34" charset="0"/>
              </a:rPr>
              <a:t>Applicable for computer programmers, system designers, and all computer users</a:t>
            </a:r>
          </a:p>
          <a:p>
            <a:pPr eaLnBrk="1" hangingPunct="1"/>
            <a:endParaRPr lang="en-US" dirty="0" smtClean="0"/>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Computer Ethics </a:t>
            </a:r>
            <a:br>
              <a:rPr lang="en-US" dirty="0" smtClean="0"/>
            </a:br>
            <a:r>
              <a:rPr lang="en-US" dirty="0" smtClean="0"/>
              <a:t>for Computer Users</a:t>
            </a:r>
          </a:p>
        </p:txBody>
      </p:sp>
      <p:sp>
        <p:nvSpPr>
          <p:cNvPr id="103426" name="Rectangle 3"/>
          <p:cNvSpPr>
            <a:spLocks noGrp="1" noChangeArrowheads="1"/>
          </p:cNvSpPr>
          <p:nvPr>
            <p:ph idx="1"/>
          </p:nvPr>
        </p:nvSpPr>
        <p:spPr>
          <a:xfrm>
            <a:off x="457200" y="1600200"/>
            <a:ext cx="8686800" cy="4800600"/>
          </a:xfrm>
        </p:spPr>
        <p:txBody>
          <a:bodyPr lIns="182562" tIns="46038" rIns="182562" bIns="46038">
            <a:normAutofit/>
          </a:bodyPr>
          <a:lstStyle/>
          <a:p>
            <a:r>
              <a:rPr lang="en-US" sz="3600" b="1" dirty="0" smtClean="0">
                <a:solidFill>
                  <a:schemeClr val="tx1"/>
                </a:solidFill>
                <a:latin typeface="Tahoma" pitchFamily="34" charset="0"/>
                <a:ea typeface="Tahoma" pitchFamily="34" charset="0"/>
                <a:cs typeface="Tahoma" pitchFamily="34" charset="0"/>
              </a:rPr>
              <a:t>Ten Commandments:</a:t>
            </a:r>
          </a:p>
          <a:p>
            <a:pPr marL="914400" lvl="1" indent="-457200">
              <a:buFont typeface="+mj-lt"/>
              <a:buAutoNum type="arabicPeriod"/>
            </a:pPr>
            <a:r>
              <a:rPr lang="tr-TR" sz="2400" dirty="0" smtClean="0">
                <a:solidFill>
                  <a:schemeClr val="tx1"/>
                </a:solidFill>
                <a:latin typeface="Tahoma" pitchFamily="34" charset="0"/>
                <a:ea typeface="Tahoma" pitchFamily="34" charset="0"/>
                <a:cs typeface="Tahoma" pitchFamily="34" charset="0"/>
              </a:rPr>
              <a:t>Do not </a:t>
            </a:r>
            <a:r>
              <a:rPr lang="en-US" sz="2400" dirty="0" smtClean="0">
                <a:solidFill>
                  <a:schemeClr val="tx1"/>
                </a:solidFill>
                <a:latin typeface="Tahoma" pitchFamily="34" charset="0"/>
                <a:ea typeface="Tahoma" pitchFamily="34" charset="0"/>
                <a:cs typeface="Tahoma" pitchFamily="34" charset="0"/>
              </a:rPr>
              <a:t>use </a:t>
            </a:r>
            <a:r>
              <a:rPr lang="en-US" sz="2400" dirty="0" smtClean="0">
                <a:solidFill>
                  <a:schemeClr val="tx1"/>
                </a:solidFill>
                <a:latin typeface="Tahoma" pitchFamily="34" charset="0"/>
                <a:ea typeface="Tahoma" pitchFamily="34" charset="0"/>
                <a:cs typeface="Tahoma" pitchFamily="34" charset="0"/>
              </a:rPr>
              <a:t>a computer to harm other people</a:t>
            </a:r>
          </a:p>
          <a:p>
            <a:pPr marL="914400" lvl="1" indent="-457200">
              <a:buFont typeface="+mj-lt"/>
              <a:buAutoNum type="arabicPeriod"/>
            </a:pPr>
            <a:r>
              <a:rPr lang="tr-TR" sz="2400" dirty="0" smtClean="0">
                <a:solidFill>
                  <a:schemeClr val="tx1"/>
                </a:solidFill>
                <a:latin typeface="Tahoma" pitchFamily="34" charset="0"/>
                <a:ea typeface="Tahoma" pitchFamily="34" charset="0"/>
                <a:cs typeface="Tahoma" pitchFamily="34" charset="0"/>
              </a:rPr>
              <a:t>Do </a:t>
            </a:r>
            <a:r>
              <a:rPr lang="en-US" sz="2400" dirty="0" smtClean="0">
                <a:solidFill>
                  <a:schemeClr val="tx1"/>
                </a:solidFill>
                <a:latin typeface="Tahoma" pitchFamily="34" charset="0"/>
                <a:ea typeface="Tahoma" pitchFamily="34" charset="0"/>
                <a:cs typeface="Tahoma" pitchFamily="34" charset="0"/>
              </a:rPr>
              <a:t>not </a:t>
            </a:r>
            <a:r>
              <a:rPr lang="en-US" sz="2400" dirty="0" smtClean="0">
                <a:solidFill>
                  <a:schemeClr val="tx1"/>
                </a:solidFill>
                <a:latin typeface="Tahoma" pitchFamily="34" charset="0"/>
                <a:ea typeface="Tahoma" pitchFamily="34" charset="0"/>
                <a:cs typeface="Tahoma" pitchFamily="34" charset="0"/>
              </a:rPr>
              <a:t>interfere with other people’s computer work</a:t>
            </a:r>
          </a:p>
          <a:p>
            <a:pPr marL="914400" lvl="1" indent="-457200">
              <a:buFont typeface="+mj-lt"/>
              <a:buAutoNum type="arabicPeriod"/>
            </a:pPr>
            <a:r>
              <a:rPr lang="tr-TR" sz="2400" dirty="0" smtClean="0">
                <a:solidFill>
                  <a:schemeClr val="tx1"/>
                </a:solidFill>
                <a:latin typeface="Tahoma" pitchFamily="34" charset="0"/>
                <a:ea typeface="Tahoma" pitchFamily="34" charset="0"/>
                <a:cs typeface="Tahoma" pitchFamily="34" charset="0"/>
              </a:rPr>
              <a:t>Do </a:t>
            </a:r>
            <a:r>
              <a:rPr lang="en-US" sz="2400" dirty="0" smtClean="0">
                <a:solidFill>
                  <a:schemeClr val="tx1"/>
                </a:solidFill>
                <a:latin typeface="Tahoma" pitchFamily="34" charset="0"/>
                <a:ea typeface="Tahoma" pitchFamily="34" charset="0"/>
                <a:cs typeface="Tahoma" pitchFamily="34" charset="0"/>
              </a:rPr>
              <a:t>not </a:t>
            </a:r>
            <a:r>
              <a:rPr lang="en-US" sz="2400" dirty="0" smtClean="0">
                <a:solidFill>
                  <a:schemeClr val="tx1"/>
                </a:solidFill>
                <a:latin typeface="Tahoma" pitchFamily="34" charset="0"/>
                <a:ea typeface="Tahoma" pitchFamily="34" charset="0"/>
                <a:cs typeface="Tahoma" pitchFamily="34" charset="0"/>
              </a:rPr>
              <a:t>snoop around in other’s computer files</a:t>
            </a:r>
          </a:p>
          <a:p>
            <a:pPr marL="914400" lvl="1" indent="-457200">
              <a:buFont typeface="+mj-lt"/>
              <a:buAutoNum type="arabicPeriod"/>
            </a:pPr>
            <a:r>
              <a:rPr lang="tr-TR" sz="2400" dirty="0" smtClean="0">
                <a:solidFill>
                  <a:schemeClr val="tx1"/>
                </a:solidFill>
                <a:latin typeface="Tahoma" pitchFamily="34" charset="0"/>
                <a:ea typeface="Tahoma" pitchFamily="34" charset="0"/>
                <a:cs typeface="Tahoma" pitchFamily="34" charset="0"/>
              </a:rPr>
              <a:t>Do </a:t>
            </a:r>
            <a:r>
              <a:rPr lang="en-US" sz="2400" dirty="0" smtClean="0">
                <a:solidFill>
                  <a:schemeClr val="tx1"/>
                </a:solidFill>
                <a:latin typeface="Tahoma" pitchFamily="34" charset="0"/>
                <a:ea typeface="Tahoma" pitchFamily="34" charset="0"/>
                <a:cs typeface="Tahoma" pitchFamily="34" charset="0"/>
              </a:rPr>
              <a:t>not </a:t>
            </a:r>
            <a:r>
              <a:rPr lang="en-US" sz="2400" dirty="0" smtClean="0">
                <a:solidFill>
                  <a:schemeClr val="tx1"/>
                </a:solidFill>
                <a:latin typeface="Tahoma" pitchFamily="34" charset="0"/>
                <a:ea typeface="Tahoma" pitchFamily="34" charset="0"/>
                <a:cs typeface="Tahoma" pitchFamily="34" charset="0"/>
              </a:rPr>
              <a:t>use a computer to steal</a:t>
            </a:r>
          </a:p>
          <a:p>
            <a:pPr marL="914400" lvl="1" indent="-457200">
              <a:buFont typeface="+mj-lt"/>
              <a:buAutoNum type="arabicPeriod"/>
            </a:pPr>
            <a:r>
              <a:rPr lang="tr-TR" sz="2400" dirty="0" smtClean="0">
                <a:solidFill>
                  <a:schemeClr val="tx1"/>
                </a:solidFill>
                <a:latin typeface="Tahoma" pitchFamily="34" charset="0"/>
                <a:ea typeface="Tahoma" pitchFamily="34" charset="0"/>
                <a:cs typeface="Tahoma" pitchFamily="34" charset="0"/>
              </a:rPr>
              <a:t>Do </a:t>
            </a:r>
            <a:r>
              <a:rPr lang="en-US" sz="2400" dirty="0" smtClean="0">
                <a:solidFill>
                  <a:schemeClr val="tx1"/>
                </a:solidFill>
                <a:latin typeface="Tahoma" pitchFamily="34" charset="0"/>
                <a:ea typeface="Tahoma" pitchFamily="34" charset="0"/>
                <a:cs typeface="Tahoma" pitchFamily="34" charset="0"/>
              </a:rPr>
              <a:t>not </a:t>
            </a:r>
            <a:r>
              <a:rPr lang="en-US" sz="2400" dirty="0" smtClean="0">
                <a:solidFill>
                  <a:schemeClr val="tx1"/>
                </a:solidFill>
                <a:latin typeface="Tahoma" pitchFamily="34" charset="0"/>
                <a:ea typeface="Tahoma" pitchFamily="34" charset="0"/>
                <a:cs typeface="Tahoma" pitchFamily="34" charset="0"/>
              </a:rPr>
              <a:t>use a computer to bear false witness</a:t>
            </a:r>
          </a:p>
          <a:p>
            <a:pPr eaLnBrk="1" hangingPunct="1">
              <a:buNone/>
            </a:pPr>
            <a:endParaRPr lang="en-US" dirty="0" smtClean="0"/>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r>
              <a:rPr lang="en-US" dirty="0" smtClean="0"/>
              <a:t>Computer Ethics </a:t>
            </a:r>
            <a:br>
              <a:rPr lang="en-US" dirty="0" smtClean="0"/>
            </a:br>
            <a:r>
              <a:rPr lang="en-US" dirty="0" smtClean="0"/>
              <a:t>for Computer Users</a:t>
            </a:r>
          </a:p>
        </p:txBody>
      </p:sp>
      <p:sp>
        <p:nvSpPr>
          <p:cNvPr id="103426" name="Rectangle 3"/>
          <p:cNvSpPr>
            <a:spLocks noGrp="1" noChangeArrowheads="1"/>
          </p:cNvSpPr>
          <p:nvPr>
            <p:ph idx="1"/>
          </p:nvPr>
        </p:nvSpPr>
        <p:spPr>
          <a:xfrm>
            <a:off x="457200" y="1600200"/>
            <a:ext cx="8686800" cy="4800600"/>
          </a:xfrm>
        </p:spPr>
        <p:txBody>
          <a:bodyPr lIns="182562" tIns="46038" rIns="182562" bIns="46038">
            <a:normAutofit/>
          </a:bodyPr>
          <a:lstStyle/>
          <a:p>
            <a:r>
              <a:rPr lang="en-US" sz="3600" b="1" dirty="0" smtClean="0">
                <a:solidFill>
                  <a:schemeClr val="tx1"/>
                </a:solidFill>
                <a:latin typeface="Tahoma" pitchFamily="34" charset="0"/>
                <a:ea typeface="Tahoma" pitchFamily="34" charset="0"/>
                <a:cs typeface="Tahoma" pitchFamily="34" charset="0"/>
              </a:rPr>
              <a:t>Ten Commandments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marL="914400" lvl="1" indent="-457200">
              <a:buFont typeface="+mj-lt"/>
              <a:buAutoNum type="arabicPeriod" startAt="6"/>
            </a:pPr>
            <a:r>
              <a:rPr lang="tr-TR" sz="2400" dirty="0" smtClean="0">
                <a:solidFill>
                  <a:schemeClr val="tx1"/>
                </a:solidFill>
                <a:latin typeface="Tahoma" pitchFamily="34" charset="0"/>
                <a:ea typeface="Tahoma" pitchFamily="34" charset="0"/>
                <a:cs typeface="Tahoma" pitchFamily="34" charset="0"/>
              </a:rPr>
              <a:t>Do </a:t>
            </a:r>
            <a:r>
              <a:rPr lang="en-US" sz="2400" dirty="0" smtClean="0">
                <a:solidFill>
                  <a:schemeClr val="tx1"/>
                </a:solidFill>
                <a:latin typeface="Tahoma" pitchFamily="34" charset="0"/>
                <a:ea typeface="Tahoma" pitchFamily="34" charset="0"/>
                <a:cs typeface="Tahoma" pitchFamily="34" charset="0"/>
              </a:rPr>
              <a:t>not </a:t>
            </a:r>
            <a:r>
              <a:rPr lang="en-US" sz="2400" dirty="0" smtClean="0">
                <a:solidFill>
                  <a:schemeClr val="tx1"/>
                </a:solidFill>
                <a:latin typeface="Tahoma" pitchFamily="34" charset="0"/>
                <a:ea typeface="Tahoma" pitchFamily="34" charset="0"/>
                <a:cs typeface="Tahoma" pitchFamily="34" charset="0"/>
              </a:rPr>
              <a:t>copy or use proprietary software for which you have not paid</a:t>
            </a:r>
          </a:p>
          <a:p>
            <a:pPr marL="914400" lvl="1" indent="-457200">
              <a:buFont typeface="+mj-lt"/>
              <a:buAutoNum type="arabicPeriod" startAt="6"/>
            </a:pPr>
            <a:r>
              <a:rPr lang="tr-TR" sz="2400" dirty="0" smtClean="0">
                <a:solidFill>
                  <a:schemeClr val="tx1"/>
                </a:solidFill>
                <a:latin typeface="Tahoma" pitchFamily="34" charset="0"/>
                <a:ea typeface="Tahoma" pitchFamily="34" charset="0"/>
                <a:cs typeface="Tahoma" pitchFamily="34" charset="0"/>
              </a:rPr>
              <a:t>Do </a:t>
            </a:r>
            <a:r>
              <a:rPr lang="en-US" sz="2400" dirty="0" smtClean="0">
                <a:solidFill>
                  <a:schemeClr val="tx1"/>
                </a:solidFill>
                <a:latin typeface="Tahoma" pitchFamily="34" charset="0"/>
                <a:ea typeface="Tahoma" pitchFamily="34" charset="0"/>
                <a:cs typeface="Tahoma" pitchFamily="34" charset="0"/>
              </a:rPr>
              <a:t>not </a:t>
            </a:r>
            <a:r>
              <a:rPr lang="en-US" sz="2400" dirty="0" smtClean="0">
                <a:solidFill>
                  <a:schemeClr val="tx1"/>
                </a:solidFill>
                <a:latin typeface="Tahoma" pitchFamily="34" charset="0"/>
                <a:ea typeface="Tahoma" pitchFamily="34" charset="0"/>
                <a:cs typeface="Tahoma" pitchFamily="34" charset="0"/>
              </a:rPr>
              <a:t>use other’s computer resources without authorization or proper compensation</a:t>
            </a:r>
          </a:p>
          <a:p>
            <a:pPr marL="914400" lvl="1" indent="-457200">
              <a:buFont typeface="+mj-lt"/>
              <a:buAutoNum type="arabicPeriod" startAt="6"/>
            </a:pPr>
            <a:r>
              <a:rPr lang="tr-TR" sz="2400" dirty="0" smtClean="0">
                <a:solidFill>
                  <a:schemeClr val="tx1"/>
                </a:solidFill>
                <a:latin typeface="Tahoma" pitchFamily="34" charset="0"/>
                <a:ea typeface="Tahoma" pitchFamily="34" charset="0"/>
                <a:cs typeface="Tahoma" pitchFamily="34" charset="0"/>
              </a:rPr>
              <a:t>Do </a:t>
            </a:r>
            <a:r>
              <a:rPr lang="en-US" sz="2400" dirty="0" smtClean="0">
                <a:solidFill>
                  <a:schemeClr val="tx1"/>
                </a:solidFill>
                <a:latin typeface="Tahoma" pitchFamily="34" charset="0"/>
                <a:ea typeface="Tahoma" pitchFamily="34" charset="0"/>
                <a:cs typeface="Tahoma" pitchFamily="34" charset="0"/>
              </a:rPr>
              <a:t>not </a:t>
            </a:r>
            <a:r>
              <a:rPr lang="en-US" sz="2400" dirty="0" smtClean="0">
                <a:solidFill>
                  <a:schemeClr val="tx1"/>
                </a:solidFill>
                <a:latin typeface="Tahoma" pitchFamily="34" charset="0"/>
                <a:ea typeface="Tahoma" pitchFamily="34" charset="0"/>
                <a:cs typeface="Tahoma" pitchFamily="34" charset="0"/>
              </a:rPr>
              <a:t>appropriate other’s intellectual output</a:t>
            </a:r>
          </a:p>
          <a:p>
            <a:pPr marL="914400" lvl="1" indent="-457200">
              <a:buFont typeface="+mj-lt"/>
              <a:buAutoNum type="arabicPeriod" startAt="6"/>
            </a:pPr>
            <a:r>
              <a:rPr lang="tr-TR" sz="2400" dirty="0" smtClean="0">
                <a:solidFill>
                  <a:schemeClr val="tx1"/>
                </a:solidFill>
                <a:latin typeface="Tahoma" pitchFamily="34" charset="0"/>
                <a:ea typeface="Tahoma" pitchFamily="34" charset="0"/>
                <a:cs typeface="Tahoma" pitchFamily="34" charset="0"/>
              </a:rPr>
              <a:t>Do </a:t>
            </a:r>
            <a:r>
              <a:rPr lang="en-US" sz="2400" dirty="0" smtClean="0">
                <a:solidFill>
                  <a:schemeClr val="tx1"/>
                </a:solidFill>
                <a:latin typeface="Tahoma" pitchFamily="34" charset="0"/>
                <a:ea typeface="Tahoma" pitchFamily="34" charset="0"/>
                <a:cs typeface="Tahoma" pitchFamily="34" charset="0"/>
              </a:rPr>
              <a:t>think </a:t>
            </a:r>
            <a:r>
              <a:rPr lang="en-US" sz="2400" dirty="0" smtClean="0">
                <a:solidFill>
                  <a:schemeClr val="tx1"/>
                </a:solidFill>
                <a:latin typeface="Tahoma" pitchFamily="34" charset="0"/>
                <a:ea typeface="Tahoma" pitchFamily="34" charset="0"/>
                <a:cs typeface="Tahoma" pitchFamily="34" charset="0"/>
              </a:rPr>
              <a:t>about social consequences of the program you are writing or system you are designing </a:t>
            </a:r>
          </a:p>
          <a:p>
            <a:pPr marL="914400" lvl="1" indent="-457200">
              <a:buFont typeface="+mj-lt"/>
              <a:buAutoNum type="arabicPeriod" startAt="6"/>
            </a:pPr>
            <a:r>
              <a:rPr lang="tr-TR" sz="2400" dirty="0" smtClean="0">
                <a:solidFill>
                  <a:schemeClr val="tx1"/>
                </a:solidFill>
                <a:latin typeface="Tahoma" pitchFamily="34" charset="0"/>
                <a:ea typeface="Tahoma" pitchFamily="34" charset="0"/>
                <a:cs typeface="Tahoma" pitchFamily="34" charset="0"/>
              </a:rPr>
              <a:t> A</a:t>
            </a:r>
            <a:r>
              <a:rPr lang="en-US" sz="2400" dirty="0" err="1" smtClean="0">
                <a:solidFill>
                  <a:schemeClr val="tx1"/>
                </a:solidFill>
                <a:latin typeface="Tahoma" pitchFamily="34" charset="0"/>
                <a:ea typeface="Tahoma" pitchFamily="34" charset="0"/>
                <a:cs typeface="Tahoma" pitchFamily="34" charset="0"/>
              </a:rPr>
              <a:t>lways</a:t>
            </a:r>
            <a:r>
              <a:rPr lang="en-US" sz="2400" dirty="0" smtClean="0">
                <a:solidFill>
                  <a:schemeClr val="tx1"/>
                </a:solidFill>
                <a:latin typeface="Tahoma" pitchFamily="34" charset="0"/>
                <a:ea typeface="Tahoma" pitchFamily="34" charset="0"/>
                <a:cs typeface="Tahoma" pitchFamily="34" charset="0"/>
              </a:rPr>
              <a:t> </a:t>
            </a:r>
            <a:r>
              <a:rPr lang="en-US" sz="2400" dirty="0" smtClean="0">
                <a:solidFill>
                  <a:schemeClr val="tx1"/>
                </a:solidFill>
                <a:latin typeface="Tahoma" pitchFamily="34" charset="0"/>
                <a:ea typeface="Tahoma" pitchFamily="34" charset="0"/>
                <a:cs typeface="Tahoma" pitchFamily="34" charset="0"/>
              </a:rPr>
              <a:t>use a computer in ways that ensure consideration and respect for your fellow human beings</a:t>
            </a:r>
          </a:p>
          <a:p>
            <a:pPr eaLnBrk="1" hangingPunct="1"/>
            <a:endParaRPr lang="en-US" dirty="0" smtClean="0"/>
          </a:p>
        </p:txBody>
      </p:sp>
      <p:sp>
        <p:nvSpPr>
          <p:cNvPr id="9" name="Footer Placeholder 8"/>
          <p:cNvSpPr>
            <a:spLocks noGrp="1"/>
          </p:cNvSpPr>
          <p:nvPr>
            <p:ph type="ftr" sz="quarter" idx="11"/>
          </p:nvPr>
        </p:nvSpPr>
        <p:spPr>
          <a:xfrm>
            <a:off x="685800" y="6400800"/>
            <a:ext cx="5665435" cy="244475"/>
          </a:xfrm>
        </p:spPr>
        <p:txBody>
          <a:bodyPr/>
          <a:lstStyle/>
          <a:p>
            <a:pPr>
              <a:defRPr/>
            </a:pPr>
            <a:r>
              <a:rPr lang="en-US" dirty="0"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95360" y="6324600"/>
            <a:ext cx="548640" cy="396240"/>
          </a:xfrm>
        </p:spPr>
        <p:txBody>
          <a:bodyPr/>
          <a:lstStyle/>
          <a:p>
            <a:pPr>
              <a:defRPr/>
            </a:pPr>
            <a:fld id="{2CAF1827-633F-43AE-9EB7-A58A06DC8149}" type="slidenum">
              <a:rPr lang="en-US"/>
              <a:pPr>
                <a:defRPr/>
              </a:pPr>
              <a:t>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6_Custom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63A4182B5530489CC2976CC62E1276" ma:contentTypeVersion="" ma:contentTypeDescription="Create a new document." ma:contentTypeScope="" ma:versionID="866f50106f7554e010a59502dc762bb6">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364E9D-DE35-47FC-9E93-6BE27287DDD1}"/>
</file>

<file path=customXml/itemProps2.xml><?xml version="1.0" encoding="utf-8"?>
<ds:datastoreItem xmlns:ds="http://schemas.openxmlformats.org/officeDocument/2006/customXml" ds:itemID="{CC301218-3A70-45A2-B468-F6F6EE566178}"/>
</file>

<file path=customXml/itemProps3.xml><?xml version="1.0" encoding="utf-8"?>
<ds:datastoreItem xmlns:ds="http://schemas.openxmlformats.org/officeDocument/2006/customXml" ds:itemID="{CDF402B0-29DD-4C69-B8A8-25A18F13B417}"/>
</file>

<file path=docProps/app.xml><?xml version="1.0" encoding="utf-8"?>
<Properties xmlns="http://schemas.openxmlformats.org/officeDocument/2006/extended-properties" xmlns:vt="http://schemas.openxmlformats.org/officeDocument/2006/docPropsVTypes">
  <Template>Staff training presentation</Template>
  <TotalTime>5025</TotalTime>
  <Words>1285</Words>
  <Application>Microsoft Office PowerPoint</Application>
  <PresentationFormat>On-screen Show (4:3)</PresentationFormat>
  <Paragraphs>278</Paragraphs>
  <Slides>23</Slides>
  <Notes>23</Notes>
  <HiddenSlides>0</HiddenSlides>
  <MMClips>0</MMClips>
  <ScaleCrop>false</ScaleCrop>
  <HeadingPairs>
    <vt:vector size="4" baseType="variant">
      <vt:variant>
        <vt:lpstr>Theme</vt:lpstr>
      </vt:variant>
      <vt:variant>
        <vt:i4>8</vt:i4>
      </vt:variant>
      <vt:variant>
        <vt:lpstr>Slide Titles</vt:lpstr>
      </vt:variant>
      <vt:variant>
        <vt:i4>23</vt:i4>
      </vt:variant>
    </vt:vector>
  </HeadingPairs>
  <TitlesOfParts>
    <vt:vector size="31" baseType="lpstr">
      <vt:lpstr>6_Custom Design</vt:lpstr>
      <vt:lpstr>5_Custom Design</vt:lpstr>
      <vt:lpstr>4_Custom Design</vt:lpstr>
      <vt:lpstr>3_Custom Design</vt:lpstr>
      <vt:lpstr>2_Custom Design</vt:lpstr>
      <vt:lpstr>1_Custom Design</vt:lpstr>
      <vt:lpstr>Custom Design</vt:lpstr>
      <vt:lpstr>Executive</vt:lpstr>
      <vt:lpstr>Computers Are Your Future Twelfth Edition</vt:lpstr>
      <vt:lpstr>Ethics</vt:lpstr>
      <vt:lpstr>Computer Ethics  for Computer Users</vt:lpstr>
      <vt:lpstr>Computer Ethics  for Computer Users</vt:lpstr>
      <vt:lpstr>Computer Ethics  for Computer Users</vt:lpstr>
      <vt:lpstr>Computer Ethics  for Computer Users</vt:lpstr>
      <vt:lpstr>Computer Ethics for Computer Users</vt:lpstr>
      <vt:lpstr>Computer Ethics  for Computer Users</vt:lpstr>
      <vt:lpstr>Computer Ethics  for Computer Users</vt:lpstr>
      <vt:lpstr>Computer Ethics  for Computer Users</vt:lpstr>
      <vt:lpstr>Computer Ethics  for Computer Users</vt:lpstr>
      <vt:lpstr>Computer Games: Too Much Violence?</vt:lpstr>
      <vt:lpstr>Computer Ethics  for Organizations</vt:lpstr>
      <vt:lpstr>Computer Ethics  for Computer Professionals</vt:lpstr>
      <vt:lpstr>It’s Not Just Unethical,  It’s Illegal Too</vt:lpstr>
      <vt:lpstr>It’s Not Just Unethical,  It’s Illegal Too</vt:lpstr>
      <vt:lpstr>It’s Not Just Unethical,  It’s Illegal Too</vt:lpstr>
      <vt:lpstr>It’s Not Just Unethical,  It’s Illegal Too</vt:lpstr>
      <vt:lpstr>It’s Not Just Unethical,  It’s Illegal Too</vt:lpstr>
      <vt:lpstr>It’s Not Just Unethical,  It’s Illegal Too</vt:lpstr>
      <vt:lpstr>It’s Not Just Unethical,  It’s Illegal Too</vt:lpstr>
      <vt:lpstr>It’s Not Just Unethical,  It’s Illegal Too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Computers Are Your Future Twelfth Edition</dc:title>
  <dc:creator>Computers Are Your Future</dc:creator>
  <cp:lastModifiedBy>sct</cp:lastModifiedBy>
  <cp:revision>5</cp:revision>
  <dcterms:created xsi:type="dcterms:W3CDTF">2010-12-07T00:17:47Z</dcterms:created>
  <dcterms:modified xsi:type="dcterms:W3CDTF">2014-03-03T12:40:05Z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TC010130221033</vt:lpwstr>
  </property>
  <property fmtid="{D5CDD505-2E9C-101B-9397-08002B2CF9AE}" pid="3" name="ContentTypeId">
    <vt:lpwstr>0x0101004063A4182B5530489CC2976CC62E1276</vt:lpwstr>
  </property>
</Properties>
</file>