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338" r:id="rId2"/>
    <p:sldId id="257" r:id="rId3"/>
    <p:sldId id="329" r:id="rId4"/>
    <p:sldId id="371" r:id="rId5"/>
    <p:sldId id="339" r:id="rId6"/>
    <p:sldId id="341" r:id="rId7"/>
    <p:sldId id="340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1" r:id="rId29"/>
    <p:sldId id="363" r:id="rId30"/>
    <p:sldId id="364" r:id="rId31"/>
    <p:sldId id="365" r:id="rId32"/>
    <p:sldId id="366" r:id="rId33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CCCC00"/>
    <a:srgbClr val="003399"/>
    <a:srgbClr val="0033CC"/>
    <a:srgbClr val="3333FF"/>
    <a:srgbClr val="FF0000"/>
    <a:srgbClr val="D5DCE3"/>
    <a:srgbClr val="D99529"/>
    <a:srgbClr val="415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98" autoAdjust="0"/>
    <p:restoredTop sz="93809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D6BA8-4B46-4016-87C6-3EA75DC5E2AB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EB82-BE9C-4B4C-87EB-395406C4DF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9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4716661"/>
            <a:ext cx="4986126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5EB9FF5-92FB-4FB1-839D-501D28C7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4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79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26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alphaModFix amt="90000"/>
            <a:lum/>
          </a:blip>
          <a:srcRect/>
          <a:stretch>
            <a:fillRect t="-4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84" y="274638"/>
            <a:ext cx="6959116" cy="814102"/>
          </a:xfrm>
        </p:spPr>
        <p:txBody>
          <a:bodyPr>
            <a:normAutofit/>
          </a:bodyPr>
          <a:lstStyle>
            <a:lvl1pPr algn="l">
              <a:defRPr sz="3200">
                <a:latin typeface="Arial Black" pitchFamily="34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605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540" y="6356350"/>
            <a:ext cx="6012668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 smtClean="0"/>
              <a:t>Understanding Computers in a Changing Society,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fld id="{C3ABFBA9-C098-4728-8E54-92D6EAA153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6772"/>
            <a:ext cx="9144000" cy="7200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684" y="274638"/>
            <a:ext cx="6959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78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FBA9-C098-4728-8E54-92D6EAA15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755576" y="6519446"/>
            <a:ext cx="7537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© 2013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C0C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Cengage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Learning. All Rights Reserved. This edition is intended for use outside of the U.S. only, with content that may be different from the U.S. Edition.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 not be scanned, copied, duplicated, or posted to a publicly accessible website, in whole or in part.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2" r:id="rId3"/>
  </p:sldLayoutIdLst>
  <p:transition>
    <p:random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200400"/>
            <a:ext cx="6696744" cy="2800767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Chapter 6</a:t>
            </a: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Ethics and Intellectual Property Rights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640960" cy="169277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Understanding Computers 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 a Changing Society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Deborah Morley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ea typeface="ＭＳ Ｐゴシック" pitchFamily="34" charset="-128"/>
              </a:rPr>
              <a:t>Patents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Protect </a:t>
            </a:r>
            <a:r>
              <a:rPr lang="en-US" dirty="0">
                <a:ea typeface="ＭＳ Ｐゴシック" pitchFamily="34" charset="-128"/>
              </a:rPr>
              <a:t>inventions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Lasts for 20 years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Can also protect a business practice or procedure</a:t>
            </a:r>
          </a:p>
          <a:p>
            <a:pPr lvl="3"/>
            <a:r>
              <a:rPr lang="en-US" dirty="0" err="1">
                <a:ea typeface="ＭＳ Ｐゴシック" pitchFamily="34" charset="-128"/>
              </a:rPr>
              <a:t>Priceline.com’s</a:t>
            </a:r>
            <a:r>
              <a:rPr lang="en-US" dirty="0">
                <a:ea typeface="ＭＳ Ｐゴシック" pitchFamily="34" charset="-128"/>
              </a:rPr>
              <a:t> name-your-own-price</a:t>
            </a:r>
          </a:p>
          <a:p>
            <a:pPr lvl="3"/>
            <a:r>
              <a:rPr lang="en-US" dirty="0" err="1">
                <a:ea typeface="ＭＳ Ｐゴシック" pitchFamily="34" charset="-128"/>
              </a:rPr>
              <a:t>Amazon.com’s</a:t>
            </a:r>
            <a:r>
              <a:rPr lang="en-US" dirty="0">
                <a:ea typeface="ＭＳ Ｐゴシック" pitchFamily="34" charset="-128"/>
              </a:rPr>
              <a:t> one-click purchase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Difficult, expensive, and hard </a:t>
            </a:r>
            <a:r>
              <a:rPr lang="en-US" dirty="0">
                <a:ea typeface="ＭＳ Ｐゴシック" pitchFamily="34" charset="-128"/>
              </a:rPr>
              <a:t>to get but can be very lucrative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39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8905"/>
            <a:ext cx="3854363" cy="46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924944"/>
            <a:ext cx="1832929" cy="9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72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78853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ea typeface="ＭＳ Ｐゴシック" pitchFamily="34" charset="-128"/>
              </a:rPr>
              <a:t>Ethics</a:t>
            </a:r>
          </a:p>
          <a:p>
            <a:pPr lvl="1"/>
            <a:r>
              <a:rPr lang="en-US" sz="2600" dirty="0" smtClean="0">
                <a:ea typeface="ＭＳ Ｐゴシック" pitchFamily="34" charset="-128"/>
              </a:rPr>
              <a:t>Overall </a:t>
            </a:r>
            <a:r>
              <a:rPr lang="en-US" sz="2600" dirty="0">
                <a:ea typeface="ＭＳ Ｐゴシック" pitchFamily="34" charset="-128"/>
              </a:rPr>
              <a:t>standards of moral conduct</a:t>
            </a:r>
          </a:p>
          <a:p>
            <a:pPr lvl="1"/>
            <a:r>
              <a:rPr lang="en-US" sz="2600" dirty="0">
                <a:ea typeface="ＭＳ Ｐゴシック" pitchFamily="34" charset="-128"/>
              </a:rPr>
              <a:t>Can vary with individual and religious beliefs, country, race, or culture</a:t>
            </a:r>
          </a:p>
          <a:p>
            <a:pPr lvl="1"/>
            <a:r>
              <a:rPr lang="en-US" sz="2600" dirty="0">
                <a:ea typeface="ＭＳ Ｐゴシック" pitchFamily="34" charset="-128"/>
              </a:rPr>
              <a:t>Personal E</a:t>
            </a:r>
            <a:r>
              <a:rPr lang="en-US" sz="2600" dirty="0" smtClean="0">
                <a:ea typeface="ＭＳ Ｐゴシック" pitchFamily="34" charset="-128"/>
              </a:rPr>
              <a:t>thics</a:t>
            </a:r>
          </a:p>
          <a:p>
            <a:pPr lvl="2"/>
            <a:r>
              <a:rPr lang="en-US" sz="2600" dirty="0" smtClean="0">
                <a:ea typeface="ＭＳ Ｐゴシック" pitchFamily="34" charset="-128"/>
              </a:rPr>
              <a:t>Guide </a:t>
            </a:r>
            <a:r>
              <a:rPr lang="en-US" sz="2600" dirty="0">
                <a:ea typeface="ＭＳ Ｐゴシック" pitchFamily="34" charset="-128"/>
              </a:rPr>
              <a:t>an individual’s personal behavior</a:t>
            </a:r>
          </a:p>
          <a:p>
            <a:pPr lvl="1"/>
            <a:r>
              <a:rPr lang="en-US" sz="2600" dirty="0">
                <a:ea typeface="ＭＳ Ｐゴシック" pitchFamily="34" charset="-128"/>
              </a:rPr>
              <a:t>Business </a:t>
            </a:r>
            <a:r>
              <a:rPr lang="en-US" sz="2600" dirty="0" smtClean="0">
                <a:ea typeface="ＭＳ Ｐゴシック" pitchFamily="34" charset="-128"/>
              </a:rPr>
              <a:t>Ethics</a:t>
            </a:r>
          </a:p>
          <a:p>
            <a:pPr lvl="2"/>
            <a:r>
              <a:rPr lang="en-US" sz="2600" dirty="0" smtClean="0">
                <a:ea typeface="ＭＳ Ｐゴシック" pitchFamily="34" charset="-128"/>
              </a:rPr>
              <a:t>Guide </a:t>
            </a:r>
            <a:r>
              <a:rPr lang="en-US" sz="2600" dirty="0">
                <a:ea typeface="ＭＳ Ｐゴシック" pitchFamily="34" charset="-128"/>
              </a:rPr>
              <a:t>a business’s policies, decisions, and actions</a:t>
            </a:r>
          </a:p>
          <a:p>
            <a:pPr lvl="1"/>
            <a:r>
              <a:rPr lang="en-US" sz="2600" dirty="0">
                <a:ea typeface="ＭＳ Ｐゴシック" pitchFamily="34" charset="-128"/>
              </a:rPr>
              <a:t>Computer </a:t>
            </a:r>
            <a:r>
              <a:rPr lang="en-US" sz="2600" dirty="0" smtClean="0">
                <a:ea typeface="ＭＳ Ｐゴシック" pitchFamily="34" charset="-128"/>
              </a:rPr>
              <a:t>Ethics</a:t>
            </a:r>
          </a:p>
          <a:p>
            <a:pPr lvl="2"/>
            <a:r>
              <a:rPr lang="en-US" sz="2600" dirty="0" smtClean="0">
                <a:ea typeface="ＭＳ Ｐゴシック" pitchFamily="34" charset="-128"/>
              </a:rPr>
              <a:t>Concern </a:t>
            </a:r>
            <a:r>
              <a:rPr lang="en-US" sz="2600" dirty="0">
                <a:ea typeface="ＭＳ Ｐゴシック" pitchFamily="34" charset="-128"/>
              </a:rPr>
              <a:t>moral conduct related to computer use </a:t>
            </a:r>
          </a:p>
          <a:p>
            <a:pPr lvl="1"/>
            <a:r>
              <a:rPr lang="en-US" sz="2600" dirty="0">
                <a:ea typeface="ＭＳ Ｐゴシック" pitchFamily="34" charset="-128"/>
              </a:rPr>
              <a:t>Individuals and businesses need to make ethical decisions every day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96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Use of Copyrighted Material</a:t>
            </a:r>
          </a:p>
          <a:p>
            <a:pPr lvl="1"/>
            <a:r>
              <a:rPr lang="en-US" dirty="0" smtClean="0"/>
              <a:t>Books and Web-based Articles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Plagiarism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Presenting someone else’s work as your own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Violation of the copyright law and an unethical act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Need </a:t>
            </a:r>
            <a:r>
              <a:rPr lang="en-US" dirty="0">
                <a:ea typeface="ＭＳ Ｐゴシック" pitchFamily="34" charset="-128"/>
              </a:rPr>
              <a:t>to properly credit sources to avoid plagiarism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Colleges and  universities have strict consequences for </a:t>
            </a:r>
            <a:r>
              <a:rPr lang="en-US" dirty="0">
                <a:ea typeface="ＭＳ Ｐゴシック" pitchFamily="34" charset="-128"/>
              </a:rPr>
              <a:t>plagiarism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Online tests </a:t>
            </a:r>
            <a:r>
              <a:rPr lang="en-US" dirty="0" smtClean="0">
                <a:ea typeface="ＭＳ Ｐゴシック" pitchFamily="34" charset="-128"/>
              </a:rPr>
              <a:t>for plagiarism </a:t>
            </a:r>
            <a:r>
              <a:rPr lang="en-US" dirty="0">
                <a:ea typeface="ＭＳ Ｐゴシック" pitchFamily="34" charset="-128"/>
              </a:rPr>
              <a:t>are </a:t>
            </a:r>
            <a:r>
              <a:rPr lang="en-US" dirty="0" smtClean="0">
                <a:ea typeface="ＭＳ Ｐゴシック" pitchFamily="34" charset="-128"/>
              </a:rPr>
              <a:t>available </a:t>
            </a:r>
            <a:r>
              <a:rPr lang="en-US" dirty="0">
                <a:ea typeface="ＭＳ Ｐゴシック" pitchFamily="34" charset="-128"/>
              </a:rPr>
              <a:t>and widely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used by schools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3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3" y="1720606"/>
            <a:ext cx="6665590" cy="42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577695" cy="10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02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Music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ea typeface="ＭＳ Ｐゴシック" pitchFamily="34" charset="-128"/>
              </a:rPr>
              <a:t>Debate began with Napster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ea typeface="ＭＳ Ｐゴシック" pitchFamily="34" charset="-128"/>
              </a:rPr>
              <a:t>Still concerns surrounding P2P file sharing sites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ea typeface="ＭＳ Ｐゴシック" pitchFamily="34" charset="-128"/>
              </a:rPr>
              <a:t>Copying purchased songs for personal use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usually considered fair use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In the past, DRM controls were used to prevent downloaded songs from being copied to other devices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dirty="0" smtClean="0">
                <a:ea typeface="ＭＳ Ｐゴシック" pitchFamily="34" charset="-128"/>
              </a:rPr>
              <a:t>Many </a:t>
            </a:r>
            <a:r>
              <a:rPr lang="en-US" dirty="0">
                <a:ea typeface="ＭＳ Ｐゴシック" pitchFamily="34" charset="-128"/>
              </a:rPr>
              <a:t>downloads today </a:t>
            </a:r>
            <a:r>
              <a:rPr lang="en-US" dirty="0" smtClean="0">
                <a:ea typeface="ＭＳ Ｐゴシック" pitchFamily="34" charset="-128"/>
              </a:rPr>
              <a:t>are </a:t>
            </a:r>
            <a:r>
              <a:rPr lang="en-US" dirty="0">
                <a:ea typeface="ＭＳ Ｐゴシック" pitchFamily="34" charset="-128"/>
              </a:rPr>
              <a:t>DRM-free MP3 format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dirty="0">
                <a:ea typeface="ＭＳ Ｐゴシック" pitchFamily="34" charset="-128"/>
              </a:rPr>
              <a:t>RIAA </a:t>
            </a:r>
            <a:r>
              <a:rPr lang="en-US" dirty="0" smtClean="0">
                <a:ea typeface="ＭＳ Ｐゴシック" pitchFamily="34" charset="-128"/>
              </a:rPr>
              <a:t>is still suing individuals for violating music copyrights</a:t>
            </a:r>
            <a:endParaRPr lang="en-US" dirty="0">
              <a:ea typeface="ＭＳ Ｐゴシック" pitchFamily="34" charset="-128"/>
            </a:endParaRP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70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4798876" cy="4605375"/>
          </a:xfrm>
        </p:spPr>
        <p:txBody>
          <a:bodyPr/>
          <a:lstStyle/>
          <a:p>
            <a:pPr lvl="1"/>
            <a:r>
              <a:rPr lang="en-US" dirty="0" smtClean="0"/>
              <a:t>E-books</a:t>
            </a:r>
          </a:p>
          <a:p>
            <a:pPr lvl="2"/>
            <a:r>
              <a:rPr lang="en-US" dirty="0" smtClean="0"/>
              <a:t>Relatively new technology that has become widely popular</a:t>
            </a:r>
          </a:p>
          <a:p>
            <a:pPr lvl="2"/>
            <a:r>
              <a:rPr lang="en-US" dirty="0" smtClean="0"/>
              <a:t>Legal and ethical issues similar to those found in the digital music industry exist</a:t>
            </a:r>
          </a:p>
          <a:p>
            <a:pPr lvl="2"/>
            <a:r>
              <a:rPr lang="en-US" dirty="0" smtClean="0"/>
              <a:t>Piracy of e-books is growing rapidly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076088" cy="45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373216"/>
            <a:ext cx="1408745" cy="79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894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dirty="0" smtClean="0"/>
              <a:t>Movies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ea typeface="ＭＳ Ｐゴシック" pitchFamily="34" charset="-128"/>
              </a:rPr>
              <a:t>Movie piracy is high (illegal copies, recording pre-release movies to create DVDs, etc.)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ea typeface="ＭＳ Ｐゴシック" pitchFamily="34" charset="-128"/>
              </a:rPr>
              <a:t>Distributing bootleg copies of movies is illegal and unethical</a:t>
            </a:r>
          </a:p>
          <a:p>
            <a:pPr lvl="3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ea typeface="ＭＳ Ｐゴシック" pitchFamily="34" charset="-128"/>
              </a:rPr>
              <a:t>Often happens via the Internet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ea typeface="ＭＳ Ｐゴシック" pitchFamily="34" charset="-128"/>
              </a:rPr>
              <a:t>DRM controls on downloaded movies can slow piracy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ea typeface="ＭＳ Ｐゴシック" pitchFamily="34" charset="-128"/>
              </a:rPr>
              <a:t>Legal prosecution for copyright violations for both music and movies is </a:t>
            </a:r>
            <a:r>
              <a:rPr lang="en-US" sz="2600" dirty="0" smtClean="0">
                <a:ea typeface="ＭＳ Ｐゴシック" pitchFamily="34" charset="-128"/>
              </a:rPr>
              <a:t>increasing</a:t>
            </a:r>
          </a:p>
          <a:p>
            <a:pPr lvl="2">
              <a:spcBef>
                <a:spcPct val="10000"/>
              </a:spcBef>
              <a:spcAft>
                <a:spcPct val="10000"/>
              </a:spcAft>
            </a:pPr>
            <a:r>
              <a:rPr lang="en-US" sz="2600" dirty="0" smtClean="0">
                <a:ea typeface="ＭＳ Ｐゴシック" pitchFamily="34" charset="-128"/>
              </a:rPr>
              <a:t>Family Entertainment and Copyright Act of 2005</a:t>
            </a:r>
          </a:p>
          <a:p>
            <a:pPr lvl="3">
              <a:spcBef>
                <a:spcPct val="10000"/>
              </a:spcBef>
              <a:spcAft>
                <a:spcPct val="10000"/>
              </a:spcAft>
            </a:pPr>
            <a:r>
              <a:rPr lang="en-US" sz="2600" dirty="0" smtClean="0">
                <a:ea typeface="ＭＳ Ｐゴシック" pitchFamily="34" charset="-128"/>
              </a:rPr>
              <a:t>Illegal to transmit or record a movie during a performance at a U.S. movie theatre</a:t>
            </a:r>
            <a:endParaRPr lang="en-US" sz="2600" dirty="0">
              <a:ea typeface="ＭＳ Ｐゴシック" pitchFamily="34" charset="-128"/>
            </a:endParaRPr>
          </a:p>
          <a:p>
            <a:pPr lvl="3">
              <a:spcBef>
                <a:spcPct val="10000"/>
              </a:spcBef>
              <a:spcAft>
                <a:spcPct val="10000"/>
              </a:spcAft>
            </a:pPr>
            <a:r>
              <a:rPr lang="en-US" sz="2600" dirty="0" smtClean="0">
                <a:ea typeface="ＭＳ Ｐゴシック" pitchFamily="34" charset="-128"/>
              </a:rPr>
              <a:t>Typically </a:t>
            </a:r>
            <a:r>
              <a:rPr lang="en-US" sz="2600" dirty="0">
                <a:ea typeface="ＭＳ Ｐゴシック" pitchFamily="34" charset="-128"/>
              </a:rPr>
              <a:t>aimed at bootleggers and </a:t>
            </a:r>
            <a:r>
              <a:rPr lang="en-US" sz="2600" dirty="0" err="1" smtClean="0">
                <a:ea typeface="ＭＳ Ｐゴシック" pitchFamily="34" charset="-128"/>
              </a:rPr>
              <a:t>cammers</a:t>
            </a:r>
            <a:endParaRPr lang="en-US" sz="2600" dirty="0" smtClean="0">
              <a:ea typeface="ＭＳ Ｐゴシック" pitchFamily="34" charset="-128"/>
            </a:endParaRP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0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To help  identify and prosecute a </a:t>
            </a:r>
            <a:r>
              <a:rPr lang="en-US" dirty="0" err="1" smtClean="0"/>
              <a:t>cammer</a:t>
            </a:r>
            <a:r>
              <a:rPr lang="en-US" dirty="0" smtClean="0"/>
              <a:t>, invisible digital watermarks are embedded in each print released to a theatre</a:t>
            </a:r>
          </a:p>
          <a:p>
            <a:pPr lvl="2"/>
            <a:r>
              <a:rPr lang="en-US" dirty="0" smtClean="0"/>
              <a:t>Distributing bootleg copies of movies via the Internet is illegal and unethical</a:t>
            </a:r>
          </a:p>
          <a:p>
            <a:pPr lvl="3"/>
            <a:r>
              <a:rPr lang="en-US" dirty="0" smtClean="0"/>
              <a:t>FBI Piracy Warning Seal used as a reminder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7763"/>
            <a:ext cx="4896544" cy="165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4526697"/>
            <a:ext cx="1512168" cy="70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372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Ethical Use of Resources and Information</a:t>
            </a:r>
          </a:p>
          <a:p>
            <a:pPr lvl="1"/>
            <a:r>
              <a:rPr lang="en-US" dirty="0" smtClean="0"/>
              <a:t>Ethical Use of School or Company Resources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Code of </a:t>
            </a:r>
            <a:r>
              <a:rPr lang="en-US" dirty="0" smtClean="0">
                <a:ea typeface="ＭＳ Ｐゴシック" pitchFamily="34" charset="-128"/>
              </a:rPr>
              <a:t>Conduct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Policy </a:t>
            </a:r>
            <a:r>
              <a:rPr lang="en-US" dirty="0">
                <a:ea typeface="ＭＳ Ｐゴシック" pitchFamily="34" charset="-128"/>
              </a:rPr>
              <a:t>that specifies allowable use of resources by students or employees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Students and employees should be familiar with what is considered acceptable use of resources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Code of </a:t>
            </a:r>
            <a:r>
              <a:rPr lang="en-US" dirty="0" smtClean="0">
                <a:ea typeface="ＭＳ Ｐゴシック" pitchFamily="34" charset="-128"/>
              </a:rPr>
              <a:t>Ethics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Policy</a:t>
            </a:r>
            <a:r>
              <a:rPr lang="en-US" dirty="0">
                <a:ea typeface="ＭＳ Ｐゴシック" pitchFamily="34" charset="-128"/>
              </a:rPr>
              <a:t>, typically for an industry or organization, that specifies overall moral guidelines adopted by that industry or organization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06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684" y="260648"/>
            <a:ext cx="6959116" cy="814102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dirty="0" smtClean="0"/>
              <a:t>Learning Objectives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Understand the different types of intellectual property rights and how they relate to computer use.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Explain what is meant by the term “ethics.”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Provide several examples of unethical behavior in  the use of intellectual property and in computer-related matters.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Explain what computer hoaxes and digital manipulation are and how they relate to computer ethics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 startAt="5"/>
            </a:pPr>
            <a:r>
              <a:rPr lang="en-US" dirty="0">
                <a:ea typeface="ＭＳ Ｐゴシック" pitchFamily="34" charset="-128"/>
              </a:rPr>
              <a:t>Understand how ethics can impact business practices and decision making.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AutoNum type="arabicPeriod" startAt="5"/>
            </a:pPr>
            <a:r>
              <a:rPr lang="en-US" dirty="0">
                <a:ea typeface="ＭＳ Ｐゴシック" pitchFamily="34" charset="-128"/>
              </a:rPr>
              <a:t>Discuss the current status of legislation related to intellectual property rights and ethics.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Computers in a Changing Society,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16385" name="Rectangle 2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16216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2AC74985-B3F9-4808-BF43-89033990A6A4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2220" y="63453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BFBA9-C098-4728-8E54-92D6EAA1538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ea typeface="ＭＳ Ｐゴシック" pitchFamily="34" charset="-128"/>
              </a:rPr>
              <a:t>Whistleblowers have some protection under the </a:t>
            </a:r>
            <a:r>
              <a:rPr lang="en-US" dirty="0" smtClean="0">
                <a:ea typeface="ＭＳ Ｐゴシック" pitchFamily="34" charset="-128"/>
              </a:rPr>
              <a:t>law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Sarbanes-Oxley Act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4884"/>
            <a:ext cx="4969743" cy="37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2987946"/>
            <a:ext cx="1524414" cy="65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051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ea typeface="ＭＳ Ｐゴシック" pitchFamily="34" charset="-128"/>
              </a:rPr>
              <a:t>Ethical Use of Employee and Customer Information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Businesses need to decide what is ethical use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of employee and customer information and what is not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Business schools are </a:t>
            </a:r>
            <a:r>
              <a:rPr lang="en-US" dirty="0" smtClean="0">
                <a:ea typeface="ＭＳ Ｐゴシック" pitchFamily="34" charset="-128"/>
              </a:rPr>
              <a:t>including corporate business ethics in their training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Some businesses make ethics training mandatory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/>
              <a:t>Cheating and Falsifying Information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Cheating at high schools and </a:t>
            </a:r>
            <a:r>
              <a:rPr lang="en-US" dirty="0" smtClean="0">
                <a:ea typeface="ＭＳ Ｐゴシック" pitchFamily="34" charset="-128"/>
              </a:rPr>
              <a:t>colleges </a:t>
            </a:r>
            <a:r>
              <a:rPr lang="en-US" dirty="0">
                <a:ea typeface="ＭＳ Ｐゴシック" pitchFamily="34" charset="-128"/>
              </a:rPr>
              <a:t>is rampant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Can be reduced by academic </a:t>
            </a:r>
            <a:r>
              <a:rPr lang="en-US" dirty="0" smtClean="0">
                <a:ea typeface="ＭＳ Ｐゴシック" pitchFamily="34" charset="-128"/>
              </a:rPr>
              <a:t>honor </a:t>
            </a:r>
            <a:r>
              <a:rPr lang="en-US" dirty="0">
                <a:ea typeface="ＭＳ Ｐゴシック" pitchFamily="34" charset="-128"/>
              </a:rPr>
              <a:t>codes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Résumé padding is </a:t>
            </a:r>
            <a:r>
              <a:rPr lang="en-US" dirty="0" smtClean="0">
                <a:ea typeface="ＭＳ Ｐゴシック" pitchFamily="34" charset="-128"/>
              </a:rPr>
              <a:t>dishonest and unethical  and is widespread</a:t>
            </a:r>
            <a:endParaRPr lang="en-US" dirty="0">
              <a:ea typeface="ＭＳ Ｐゴシック" pitchFamily="34" charset="-128"/>
            </a:endParaRP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3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4294"/>
            <a:ext cx="3749441" cy="46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4715"/>
            <a:ext cx="1656184" cy="15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512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Hoaxes and Digital Manipulation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Computer </a:t>
            </a:r>
            <a:r>
              <a:rPr lang="en-US" dirty="0" smtClean="0">
                <a:ea typeface="ＭＳ Ｐゴシック" pitchFamily="34" charset="-128"/>
              </a:rPr>
              <a:t>Hoaxes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An </a:t>
            </a:r>
            <a:r>
              <a:rPr lang="en-US" dirty="0">
                <a:ea typeface="ＭＳ Ｐゴシック" pitchFamily="34" charset="-128"/>
              </a:rPr>
              <a:t>inaccurate statement </a:t>
            </a:r>
            <a:r>
              <a:rPr lang="en-US" dirty="0" smtClean="0">
                <a:ea typeface="ＭＳ Ｐゴシック" pitchFamily="34" charset="-128"/>
              </a:rPr>
              <a:t>or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story spread through </a:t>
            </a:r>
            <a:r>
              <a:rPr lang="en-US" dirty="0" smtClean="0">
                <a:ea typeface="ＭＳ Ｐゴシック" pitchFamily="34" charset="-128"/>
              </a:rPr>
              <a:t>the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use of computers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Often sent via e-mail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Often related to viruses,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health issues, political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issues, etc.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Double-check information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before passing on to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others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8012"/>
            <a:ext cx="3744416" cy="3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85648"/>
            <a:ext cx="1512168" cy="12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893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Data Manipulation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Digitally </a:t>
            </a:r>
            <a:r>
              <a:rPr lang="en-US" dirty="0">
                <a:ea typeface="ＭＳ Ｐゴシック" pitchFamily="34" charset="-128"/>
              </a:rPr>
              <a:t>altering text, images, photographs, music, and other digital content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Some beneficial ethical uses (aging photos of runaways, altering photos of wanted criminals, etc.)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Use by media is more controversial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Difficult to tell in the future if a historical photo was manipulated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78" y="4526097"/>
            <a:ext cx="4709533" cy="16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4776256"/>
            <a:ext cx="1712917" cy="13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5301208"/>
            <a:ext cx="1491439" cy="87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84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Ethical Business Practices and Decision Making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Fraudulent Reporting </a:t>
            </a:r>
            <a:r>
              <a:rPr lang="en-US" dirty="0">
                <a:ea typeface="ＭＳ Ｐゴシック" pitchFamily="34" charset="-128"/>
              </a:rPr>
              <a:t>and </a:t>
            </a:r>
            <a:r>
              <a:rPr lang="en-US" dirty="0" smtClean="0">
                <a:ea typeface="ＭＳ Ｐゴシック" pitchFamily="34" charset="-128"/>
              </a:rPr>
              <a:t>Other Scandalous Activities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Sarbanes-Oxley Act of </a:t>
            </a:r>
            <a:r>
              <a:rPr lang="en-US" dirty="0" smtClean="0">
                <a:ea typeface="ＭＳ Ｐゴシック" pitchFamily="34" charset="-128"/>
              </a:rPr>
              <a:t>2002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Includes </a:t>
            </a:r>
            <a:r>
              <a:rPr lang="en-US" dirty="0">
                <a:ea typeface="ＭＳ Ｐゴシック" pitchFamily="34" charset="-128"/>
              </a:rPr>
              <a:t>provisions to improve the quality of financial </a:t>
            </a:r>
            <a:r>
              <a:rPr lang="en-US" dirty="0" smtClean="0">
                <a:ea typeface="ＭＳ Ｐゴシック" pitchFamily="34" charset="-128"/>
              </a:rPr>
              <a:t>reporting, independent audits, and accounting services for public companies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Increases penalties for corporate wrongdoing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Protects the objectivity and independence of securities analysts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Requires CEOs and CFOs to vouch personally for the truth and fairness of their company’s disclosures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87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68052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ea typeface="ＭＳ Ｐゴシック" pitchFamily="34" charset="-128"/>
              </a:rPr>
              <a:t>Ethically </a:t>
            </a:r>
            <a:r>
              <a:rPr lang="en-US" dirty="0" smtClean="0">
                <a:ea typeface="ＭＳ Ｐゴシック" pitchFamily="34" charset="-128"/>
              </a:rPr>
              <a:t>Questionable Products </a:t>
            </a:r>
            <a:r>
              <a:rPr lang="en-US" dirty="0">
                <a:ea typeface="ＭＳ Ｐゴシック" pitchFamily="34" charset="-128"/>
              </a:rPr>
              <a:t>or </a:t>
            </a:r>
            <a:r>
              <a:rPr lang="en-US" dirty="0" smtClean="0">
                <a:ea typeface="ＭＳ Ｐゴシック" pitchFamily="34" charset="-128"/>
              </a:rPr>
              <a:t>Services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To sell or not sell products </a:t>
            </a:r>
            <a:r>
              <a:rPr lang="en-US" dirty="0">
                <a:ea typeface="ＭＳ Ｐゴシック" pitchFamily="34" charset="-128"/>
              </a:rPr>
              <a:t>or services some individuals find </a:t>
            </a:r>
            <a:r>
              <a:rPr lang="en-US" dirty="0" smtClean="0">
                <a:ea typeface="ＭＳ Ｐゴシック" pitchFamily="34" charset="-128"/>
              </a:rPr>
              <a:t>objectionable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How, if at all, to monitor customer uploaded content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Implementation of age verification systems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Social networking sites are strongly encouraged to add such systems to protect children from on-line predators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To comply with state and federal laws, adult internet sites should also implement age verification systems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07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9878"/>
            <a:ext cx="7065036" cy="457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1840808"/>
            <a:ext cx="1764196" cy="248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064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ct val="20000"/>
              </a:spcAft>
            </a:pPr>
            <a:r>
              <a:rPr lang="en-US" dirty="0" smtClean="0">
                <a:ea typeface="ＭＳ Ｐゴシック" pitchFamily="34" charset="-128"/>
              </a:rPr>
              <a:t>Vaporware</a:t>
            </a:r>
          </a:p>
          <a:p>
            <a:pPr lvl="2">
              <a:spcAft>
                <a:spcPct val="20000"/>
              </a:spcAft>
            </a:pPr>
            <a:r>
              <a:rPr lang="en-US" dirty="0" smtClean="0">
                <a:ea typeface="ＭＳ Ｐゴシック" pitchFamily="34" charset="-128"/>
              </a:rPr>
              <a:t>Announced hardware and software products </a:t>
            </a:r>
            <a:r>
              <a:rPr lang="en-US" dirty="0">
                <a:ea typeface="ＭＳ Ｐゴシック" pitchFamily="34" charset="-128"/>
              </a:rPr>
              <a:t>that </a:t>
            </a:r>
            <a:r>
              <a:rPr lang="en-US" dirty="0" smtClean="0">
                <a:ea typeface="ＭＳ Ｐゴシック" pitchFamily="34" charset="-128"/>
              </a:rPr>
              <a:t>are not yet and may never be available</a:t>
            </a:r>
            <a:endParaRPr lang="en-US" dirty="0">
              <a:ea typeface="ＭＳ Ｐゴシック" pitchFamily="34" charset="-128"/>
            </a:endParaRPr>
          </a:p>
          <a:p>
            <a:pPr lvl="1">
              <a:spcAft>
                <a:spcPct val="20000"/>
              </a:spcAft>
            </a:pPr>
            <a:r>
              <a:rPr lang="en-US" dirty="0">
                <a:ea typeface="ＭＳ Ｐゴシック" pitchFamily="34" charset="-128"/>
              </a:rPr>
              <a:t>Workplace M</a:t>
            </a:r>
            <a:r>
              <a:rPr lang="en-US" dirty="0" smtClean="0">
                <a:ea typeface="ＭＳ Ｐゴシック" pitchFamily="34" charset="-128"/>
              </a:rPr>
              <a:t>onitoring</a:t>
            </a:r>
          </a:p>
          <a:p>
            <a:pPr lvl="2">
              <a:spcAft>
                <a:spcPct val="20000"/>
              </a:spcAft>
            </a:pPr>
            <a:r>
              <a:rPr lang="en-US" dirty="0" smtClean="0">
                <a:ea typeface="ＭＳ Ｐゴシック" pitchFamily="34" charset="-128"/>
              </a:rPr>
              <a:t>Majority of businesses monitor employees in some way</a:t>
            </a:r>
          </a:p>
          <a:p>
            <a:pPr lvl="2">
              <a:spcAft>
                <a:spcPct val="20000"/>
              </a:spcAft>
            </a:pPr>
            <a:r>
              <a:rPr lang="en-US" dirty="0" smtClean="0">
                <a:ea typeface="ＭＳ Ｐゴシック" pitchFamily="34" charset="-128"/>
              </a:rPr>
              <a:t>Ethically, employees should be made aware of such monitoring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0982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Cultural Considerations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Ethics vary within a country as well as from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country to country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Some acts may be socially acceptable or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ethical in one country, but not another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Laws also vary from country to country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Individuals and businesses need to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consider both legal and ethical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issues in global transactions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Some business schools and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corporations are including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diversity and cross-cultural training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6" y="4190663"/>
            <a:ext cx="2555776" cy="16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82938"/>
            <a:ext cx="1548171" cy="20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802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cs typeface="Times New Roman" pitchFamily="18" charset="0"/>
              </a:rPr>
              <a:t>This chapter covers: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Various types of intellectual property rights</a:t>
            </a:r>
          </a:p>
          <a:p>
            <a:pPr lvl="1">
              <a:spcAft>
                <a:spcPct val="40000"/>
              </a:spcAft>
            </a:pPr>
            <a:r>
              <a:rPr lang="en-US" dirty="0">
                <a:ea typeface="ＭＳ Ｐゴシック" pitchFamily="34" charset="-128"/>
              </a:rPr>
              <a:t>A discussion of ethics in the context of computer use and specifically: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Ethical use </a:t>
            </a:r>
            <a:r>
              <a:rPr lang="en-US" dirty="0">
                <a:ea typeface="ＭＳ Ｐゴシック" pitchFamily="34" charset="-128"/>
              </a:rPr>
              <a:t>of copyrighted materials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Ethical use </a:t>
            </a:r>
            <a:r>
              <a:rPr lang="en-US" dirty="0">
                <a:ea typeface="ＭＳ Ｐゴシック" pitchFamily="34" charset="-128"/>
              </a:rPr>
              <a:t>of resources and information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Unethical use of digital </a:t>
            </a:r>
            <a:r>
              <a:rPr lang="en-US" dirty="0">
                <a:ea typeface="ＭＳ Ｐゴシック" pitchFamily="34" charset="-128"/>
              </a:rPr>
              <a:t>manipulation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Ethical business </a:t>
            </a:r>
            <a:r>
              <a:rPr lang="en-US" dirty="0">
                <a:ea typeface="ＭＳ Ｐゴシック" pitchFamily="34" charset="-128"/>
              </a:rPr>
              <a:t>practices and decision making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Impact of cultural differences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Legislation </a:t>
            </a:r>
            <a:r>
              <a:rPr lang="en-US" dirty="0">
                <a:ea typeface="ＭＳ Ｐゴシック" pitchFamily="34" charset="-128"/>
              </a:rPr>
              <a:t>related to these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Understanding Computers in a Changing Society,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20481" name="Rectangle 21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8DF3FB40-63F5-4D60-9F34-6432DE2DC6EB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2220" y="63453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BFBA9-C098-4728-8E54-92D6EAA1538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Legislation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Protect Intellectual Property Rights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Family </a:t>
            </a:r>
            <a:r>
              <a:rPr lang="en-US" dirty="0">
                <a:ea typeface="ＭＳ Ｐゴシック" pitchFamily="34" charset="-128"/>
              </a:rPr>
              <a:t>Entertainment and Copyright Act of 2005 (FECA)</a:t>
            </a:r>
          </a:p>
          <a:p>
            <a:pPr lvl="1">
              <a:spcBef>
                <a:spcPts val="500"/>
              </a:spcBef>
            </a:pPr>
            <a:r>
              <a:rPr lang="en-US" dirty="0">
                <a:ea typeface="ＭＳ Ｐゴシック" pitchFamily="34" charset="-128"/>
              </a:rPr>
              <a:t>U.S. </a:t>
            </a:r>
            <a:r>
              <a:rPr lang="en-US" dirty="0" err="1">
                <a:ea typeface="ＭＳ Ｐゴシック" pitchFamily="34" charset="-128"/>
              </a:rPr>
              <a:t>Anticybersquatting</a:t>
            </a:r>
            <a:r>
              <a:rPr lang="en-US" dirty="0">
                <a:ea typeface="ＭＳ Ｐゴシック" pitchFamily="34" charset="-128"/>
              </a:rPr>
              <a:t> Consumer Protection </a:t>
            </a:r>
            <a:r>
              <a:rPr lang="en-US" dirty="0" smtClean="0">
                <a:ea typeface="ＭＳ Ｐゴシック" pitchFamily="34" charset="-128"/>
              </a:rPr>
              <a:t>Act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Copyright Term Extension Act</a:t>
            </a:r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500"/>
              </a:spcBef>
            </a:pPr>
            <a:r>
              <a:rPr lang="en-US" dirty="0">
                <a:ea typeface="ＭＳ Ｐゴシック" pitchFamily="34" charset="-128"/>
              </a:rPr>
              <a:t>Digital Millennium Copyright Act (DMCA)</a:t>
            </a:r>
          </a:p>
          <a:p>
            <a:pPr>
              <a:spcBef>
                <a:spcPts val="500"/>
              </a:spcBef>
            </a:pPr>
            <a:r>
              <a:rPr lang="en-US" dirty="0">
                <a:ea typeface="ＭＳ Ｐゴシック" pitchFamily="34" charset="-128"/>
              </a:rPr>
              <a:t>Ethical </a:t>
            </a:r>
            <a:r>
              <a:rPr lang="en-US" dirty="0" smtClean="0">
                <a:ea typeface="ＭＳ Ｐゴシック" pitchFamily="34" charset="-128"/>
              </a:rPr>
              <a:t>Legislation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More difficult to pass or keep once passed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Communications Decency Act (1996)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Children’s Online Privacy Protection Act</a:t>
            </a:r>
          </a:p>
          <a:p>
            <a:pPr lvl="1">
              <a:spcBef>
                <a:spcPts val="500"/>
              </a:spcBef>
            </a:pPr>
            <a:r>
              <a:rPr lang="en-US" dirty="0" smtClean="0">
                <a:ea typeface="ＭＳ Ｐゴシック" pitchFamily="34" charset="-128"/>
              </a:rPr>
              <a:t>Sarbanes-Oxley Act (Corporate Responsibility Act)</a:t>
            </a:r>
          </a:p>
          <a:p>
            <a:pPr lvl="1">
              <a:spcBef>
                <a:spcPts val="5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1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Legislation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2" y="1572103"/>
            <a:ext cx="6978682" cy="469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10" y="3284984"/>
            <a:ext cx="1430660" cy="10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2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Intellectual Property Rights</a:t>
            </a:r>
          </a:p>
          <a:p>
            <a:r>
              <a:rPr lang="en-US" dirty="0">
                <a:ea typeface="ＭＳ Ｐゴシック" pitchFamily="34" charset="-128"/>
              </a:rPr>
              <a:t>Ethics</a:t>
            </a:r>
          </a:p>
          <a:p>
            <a:r>
              <a:rPr lang="en-US" dirty="0">
                <a:ea typeface="ＭＳ Ｐゴシック" pitchFamily="34" charset="-128"/>
              </a:rPr>
              <a:t>Related Legislation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34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Intellectual </a:t>
            </a:r>
            <a:r>
              <a:rPr lang="en-US" dirty="0" smtClean="0">
                <a:ea typeface="ＭＳ Ｐゴシック" pitchFamily="34" charset="-128"/>
              </a:rPr>
              <a:t>Property Rights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Legal rights </a:t>
            </a:r>
            <a:r>
              <a:rPr lang="en-US" dirty="0">
                <a:ea typeface="ＭＳ Ｐゴシック" pitchFamily="34" charset="-128"/>
              </a:rPr>
              <a:t>to which creators of original creative works are </a:t>
            </a:r>
            <a:r>
              <a:rPr lang="en-US" dirty="0" smtClean="0">
                <a:ea typeface="ＭＳ Ｐゴシック" pitchFamily="34" charset="-128"/>
              </a:rPr>
              <a:t>entitled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Indicates who has the right to use, perform, or display a creative work and what can legally be done with that work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Copyrights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Form </a:t>
            </a:r>
            <a:r>
              <a:rPr lang="en-US" dirty="0">
                <a:ea typeface="ＭＳ Ｐゴシック" pitchFamily="34" charset="-128"/>
              </a:rPr>
              <a:t>of protection available </a:t>
            </a: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dirty="0">
                <a:ea typeface="ＭＳ Ｐゴシック" pitchFamily="34" charset="-128"/>
              </a:rPr>
              <a:t>the creator of original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artistic </a:t>
            </a:r>
            <a:r>
              <a:rPr lang="en-US" dirty="0">
                <a:ea typeface="ＭＳ Ｐゴシック" pitchFamily="34" charset="-128"/>
              </a:rPr>
              <a:t>or literary works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Last until 70 years after creator’s </a:t>
            </a:r>
            <a:r>
              <a:rPr lang="en-US" dirty="0" smtClean="0">
                <a:ea typeface="ＭＳ Ｐゴシック" pitchFamily="34" charset="-128"/>
              </a:rPr>
              <a:t>death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73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Corporate </a:t>
            </a:r>
            <a:r>
              <a:rPr lang="en-US" dirty="0">
                <a:ea typeface="ＭＳ Ｐゴシック" pitchFamily="34" charset="-128"/>
              </a:rPr>
              <a:t>copyrights or anonymous </a:t>
            </a:r>
            <a:r>
              <a:rPr lang="en-US" dirty="0" smtClean="0">
                <a:ea typeface="ＭＳ Ｐゴシック" pitchFamily="34" charset="-128"/>
              </a:rPr>
              <a:t>works </a:t>
            </a:r>
            <a:r>
              <a:rPr lang="en-US" dirty="0">
                <a:ea typeface="ＭＳ Ｐゴシック" pitchFamily="34" charset="-128"/>
              </a:rPr>
              <a:t>last 95 years from date of publication or 120 years from date of creation, </a:t>
            </a:r>
            <a:r>
              <a:rPr lang="en-US" dirty="0" smtClean="0">
                <a:ea typeface="ＭＳ Ｐゴシック" pitchFamily="34" charset="-128"/>
              </a:rPr>
              <a:t>whichever </a:t>
            </a:r>
            <a:r>
              <a:rPr lang="en-US" dirty="0">
                <a:ea typeface="ＭＳ Ｐゴシック" pitchFamily="34" charset="-128"/>
              </a:rPr>
              <a:t>is shorter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Can be registered with U.S. Copyright Office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609020"/>
            <a:ext cx="3906203" cy="27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69059"/>
            <a:ext cx="1626474" cy="170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906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86054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600" dirty="0" smtClean="0"/>
              <a:t>Once a copyrighted item is purchased, the material cannot be legally duplicated or portrayed as your own creation</a:t>
            </a:r>
          </a:p>
          <a:p>
            <a:pPr lvl="2"/>
            <a:r>
              <a:rPr lang="en-US" sz="2600" dirty="0"/>
              <a:t>Digital Watermarks</a:t>
            </a:r>
          </a:p>
          <a:p>
            <a:pPr lvl="3"/>
            <a:r>
              <a:rPr lang="en-US" sz="2600" dirty="0"/>
              <a:t>Subtle alteration of digital content that is not noticeable but that can identify the copyright holder</a:t>
            </a:r>
          </a:p>
          <a:p>
            <a:pPr lvl="2"/>
            <a:r>
              <a:rPr lang="en-US" sz="2600" dirty="0"/>
              <a:t>Digital Rights Management (DRM) Software</a:t>
            </a:r>
          </a:p>
          <a:p>
            <a:pPr lvl="3"/>
            <a:r>
              <a:rPr lang="en-US" sz="2600" dirty="0"/>
              <a:t>Controls use of the copyrighted work</a:t>
            </a:r>
          </a:p>
          <a:p>
            <a:pPr lvl="3"/>
            <a:r>
              <a:rPr lang="en-US" sz="2600" dirty="0"/>
              <a:t>Can limit who can view, print, or copy a document</a:t>
            </a:r>
          </a:p>
          <a:p>
            <a:pPr lvl="3"/>
            <a:r>
              <a:rPr lang="en-US" sz="2600" dirty="0"/>
              <a:t>Can control use of downloaded content (number of devices a file can be copied to, expiration of VOD movie, etc</a:t>
            </a:r>
            <a:r>
              <a:rPr lang="en-US" sz="2600" dirty="0" smtClean="0"/>
              <a:t>.)</a:t>
            </a:r>
          </a:p>
          <a:p>
            <a:pPr lvl="2">
              <a:buFontTx/>
              <a:buChar char="•"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0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45" y="1592796"/>
            <a:ext cx="5317807" cy="45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76" y="3318543"/>
            <a:ext cx="1791684" cy="5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14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ea typeface="ＭＳ Ｐゴシック" pitchFamily="34" charset="-128"/>
              </a:rPr>
              <a:t>Trademarks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>
                <a:ea typeface="ＭＳ Ｐゴシック" pitchFamily="34" charset="-128"/>
              </a:rPr>
              <a:t>word, phrase, symbol, or design that identifies goods or </a:t>
            </a:r>
            <a:r>
              <a:rPr lang="en-US" dirty="0" smtClean="0">
                <a:ea typeface="ＭＳ Ｐゴシック" pitchFamily="34" charset="-128"/>
              </a:rPr>
              <a:t>services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If used to identify a service is also called a service mark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Trademarks claimed but not registered with the U.S. Patent and Trademark Office can use the mark ™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Nonregistered service marks can use the symbol </a:t>
            </a:r>
            <a:r>
              <a:rPr lang="en-US" sz="1600" b="1" baseline="44000" dirty="0" smtClean="0">
                <a:ea typeface="ＭＳ Ｐゴシック" pitchFamily="34" charset="-128"/>
              </a:rPr>
              <a:t>SM</a:t>
            </a:r>
            <a:r>
              <a:rPr lang="en-US" b="1" dirty="0">
                <a:ea typeface="ＭＳ Ｐゴシック" pitchFamily="34" charset="-128"/>
              </a:rPr>
              <a:t> </a:t>
            </a:r>
            <a:endParaRPr lang="en-US" b="1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Trademarks last 10 years and are renewable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Includes protection for domain names (cybersquatting and </a:t>
            </a:r>
            <a:r>
              <a:rPr lang="en-US" dirty="0" err="1">
                <a:ea typeface="ＭＳ Ｐゴシック" pitchFamily="34" charset="-128"/>
              </a:rPr>
              <a:t>typosquatting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Domain name disputes can be brought to the World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Intellectual Property Organization (</a:t>
            </a:r>
            <a:r>
              <a:rPr lang="en-US" dirty="0" smtClean="0">
                <a:ea typeface="ＭＳ Ｐゴシック" pitchFamily="34" charset="-128"/>
              </a:rPr>
              <a:t>WIPO)</a:t>
            </a:r>
            <a:endParaRPr lang="en-US" dirty="0"/>
          </a:p>
          <a:p>
            <a:pPr marL="914400" lvl="2" indent="0"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172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Computers in a Changing Society,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FBA9-C098-4728-8E54-92D6EAA153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8" y="1952836"/>
            <a:ext cx="6345332" cy="35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40" y="2225613"/>
            <a:ext cx="1791071" cy="78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390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3A4182B5530489CC2976CC62E1276" ma:contentTypeVersion="" ma:contentTypeDescription="Create a new document." ma:contentTypeScope="" ma:versionID="866f50106f7554e010a59502dc762b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06B141-7D6E-4F29-8357-14528977CE08}"/>
</file>

<file path=customXml/itemProps2.xml><?xml version="1.0" encoding="utf-8"?>
<ds:datastoreItem xmlns:ds="http://schemas.openxmlformats.org/officeDocument/2006/customXml" ds:itemID="{9EA3EA02-AC5D-426C-9271-7CAA8D4475FC}"/>
</file>

<file path=customXml/itemProps3.xml><?xml version="1.0" encoding="utf-8"?>
<ds:datastoreItem xmlns:ds="http://schemas.openxmlformats.org/officeDocument/2006/customXml" ds:itemID="{643AFD28-2378-463D-9F49-A334642329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9529</TotalTime>
  <Words>1462</Words>
  <Application>Microsoft Office PowerPoint</Application>
  <PresentationFormat>On-screen Show (4:3)</PresentationFormat>
  <Paragraphs>253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Ebrima</vt:lpstr>
      <vt:lpstr>Times New Roman</vt:lpstr>
      <vt:lpstr>Custom Design</vt:lpstr>
      <vt:lpstr>PowerPoint Presentation</vt:lpstr>
      <vt:lpstr>Learning Objectives</vt:lpstr>
      <vt:lpstr>Overview</vt:lpstr>
      <vt:lpstr>Intellectual Property Rights</vt:lpstr>
      <vt:lpstr>Intellectual Property Rights</vt:lpstr>
      <vt:lpstr>Intellectual Property Rights</vt:lpstr>
      <vt:lpstr>Intellectual Property Rights</vt:lpstr>
      <vt:lpstr>Intellectual Property Rights</vt:lpstr>
      <vt:lpstr>Intellectual Property Rights</vt:lpstr>
      <vt:lpstr>Intellectual Property Rights</vt:lpstr>
      <vt:lpstr>Intellectual Property Rights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Ethics</vt:lpstr>
      <vt:lpstr>Related Legislation</vt:lpstr>
      <vt:lpstr>Related Legislation</vt:lpstr>
      <vt:lpstr>Summary</vt:lpstr>
    </vt:vector>
  </TitlesOfParts>
  <Company>Course Technology/Thomson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Computers, Chapter 1</dc:title>
  <dc:creator>Jim Innis</dc:creator>
  <cp:lastModifiedBy>halide</cp:lastModifiedBy>
  <cp:revision>639</cp:revision>
  <cp:lastPrinted>2019-09-30T09:02:15Z</cp:lastPrinted>
  <dcterms:created xsi:type="dcterms:W3CDTF">2001-10-31T20:12:47Z</dcterms:created>
  <dcterms:modified xsi:type="dcterms:W3CDTF">2019-09-30T09:04:56Z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0x0101004063A4182B5530489CC2976CC62E1276</vt:lpwstr>
  </property>
</Properties>
</file>