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53.xml" ContentType="application/vnd.openxmlformats-officedocument.presentationml.slide+xml"/>
  <Override PartName="/ppt/slides/slide52.xml" ContentType="application/vnd.openxmlformats-officedocument.presentationml.slide+xml"/>
  <Override PartName="/ppt/slides/slide51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34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11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26" r:id="rId1"/>
  </p:sldMasterIdLst>
  <p:notesMasterIdLst>
    <p:notesMasterId r:id="rId55"/>
  </p:notesMasterIdLst>
  <p:handoutMasterIdLst>
    <p:handoutMasterId r:id="rId56"/>
  </p:handout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5" r:id="rId26"/>
    <p:sldId id="284" r:id="rId27"/>
    <p:sldId id="286" r:id="rId28"/>
    <p:sldId id="287" r:id="rId29"/>
    <p:sldId id="288" r:id="rId30"/>
    <p:sldId id="289" r:id="rId31"/>
    <p:sldId id="290" r:id="rId32"/>
    <p:sldId id="292" r:id="rId33"/>
    <p:sldId id="297" r:id="rId34"/>
    <p:sldId id="298" r:id="rId35"/>
    <p:sldId id="299" r:id="rId36"/>
    <p:sldId id="300" r:id="rId37"/>
    <p:sldId id="301" r:id="rId38"/>
    <p:sldId id="302" r:id="rId39"/>
    <p:sldId id="303" r:id="rId40"/>
    <p:sldId id="307" r:id="rId41"/>
    <p:sldId id="329" r:id="rId42"/>
    <p:sldId id="308" r:id="rId43"/>
    <p:sldId id="309" r:id="rId44"/>
    <p:sldId id="310" r:id="rId45"/>
    <p:sldId id="312" r:id="rId46"/>
    <p:sldId id="313" r:id="rId47"/>
    <p:sldId id="315" r:id="rId48"/>
    <p:sldId id="316" r:id="rId49"/>
    <p:sldId id="317" r:id="rId50"/>
    <p:sldId id="322" r:id="rId51"/>
    <p:sldId id="324" r:id="rId52"/>
    <p:sldId id="327" r:id="rId53"/>
    <p:sldId id="328" r:id="rId5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640" y="-108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63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customXml" Target="../customXml/item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724EFDD-12AE-4990-BC08-632976E66EC7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3104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BTEP205-İşletim Sistemleri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7528F7FD-866D-46C5-B69C-380A4CBF2E6C}" type="datetimeFigureOut">
              <a:rPr lang="tr-TR"/>
              <a:pPr>
                <a:defRPr/>
              </a:pPr>
              <a:t>5.10.2015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pPr lvl="0"/>
            <a:endParaRPr lang="tr-T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194" y="4560086"/>
            <a:ext cx="5852814" cy="432031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tr-T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r>
              <a:rPr lang="tr-TR"/>
              <a:t>Dr.Ahmet Rizaner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</a:defRPr>
            </a:lvl1pPr>
          </a:lstStyle>
          <a:p>
            <a:pPr>
              <a:defRPr/>
            </a:pPr>
            <a:fld id="{DB908651-8657-42E6-9866-478A0CB9A22D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532110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tr-TR" smtClean="0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933307-DC71-43A9-BC72-E8FF9162ABB6}" type="slidenum">
              <a:rPr lang="tr-TR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tr-TR">
              <a:latin typeface="Calibri" pitchFamily="34" charset="0"/>
            </a:endParaRPr>
          </a:p>
        </p:txBody>
      </p:sp>
      <p:sp>
        <p:nvSpPr>
          <p:cNvPr id="10245" name="Header Placeholder 5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latin typeface="Calibri" pitchFamily="34" charset="0"/>
              </a:rPr>
              <a:t>BTEP205-İşletim Sistemleri</a:t>
            </a:r>
            <a:endParaRPr lang="tr-TR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1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244408" y="6376243"/>
            <a:ext cx="4683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36543-FBF8-44EE-8960-9FCC14DABE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 bwMode="auto">
          <a:xfrm>
            <a:off x="684213" y="6375400"/>
            <a:ext cx="7991475" cy="366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37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97928CF-D895-4B4C-8338-6C6D31B42977}" type="slidenum">
              <a:rPr lang="en-US" sz="1400">
                <a:solidFill>
                  <a:schemeClr val="tx2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40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24408"/>
            <a:ext cx="8229600" cy="6843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980728"/>
            <a:ext cx="8229600" cy="51762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21C2-522A-460D-A40A-C49B0ED3A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3" y="6375400"/>
            <a:ext cx="79914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– Bilgisayara Giriş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357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5095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EETE101 – Bilgisayara Giriş</a:t>
            </a:r>
            <a:endParaRPr lang="tr-T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CB880-5203-4EB0-BB32-17401FA3E3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72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84213" y="6356350"/>
            <a:ext cx="79914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dirty="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tr-TR" smtClean="0"/>
              <a:t>EETE101 – Bilgisayara Giriş</a:t>
            </a:r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75688" y="0"/>
            <a:ext cx="468312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17F573C4-6BB1-4CF7-8AA3-E208CD667B0D}" type="slidenum">
              <a:rPr lang="tr-TR"/>
              <a:pPr>
                <a:defRPr/>
              </a:pPr>
              <a:t>‹#›</a:t>
            </a:fld>
            <a:endParaRPr lang="tr-TR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tr-TR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t.emu.edu.tr/courses/it/comp190/userfiles/images/yenibilgisay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797052"/>
            <a:ext cx="2569680" cy="214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06767" y="5157192"/>
            <a:ext cx="6858000" cy="432048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İLGİ</a:t>
            </a:r>
            <a:r>
              <a:rPr lang="en-US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SAYARA G</a:t>
            </a: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İRİŞ</a:t>
            </a:r>
            <a:endParaRPr lang="tr-TR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242392" y="4005064"/>
            <a:ext cx="6858000" cy="936104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buFont typeface="Wingdings 3"/>
              <a:buNone/>
              <a:defRPr/>
            </a:pPr>
            <a:r>
              <a:rPr lang="tr-TR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EETE101 - Bilgisayara Giriş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5920" y="1179909"/>
            <a:ext cx="8352928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Elektrik ve Elektronik Teknolojisi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Bilgisayar </a:t>
            </a: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ve Teknoloji Yüksek Okulu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Doğu Akdeniz Üniversitesi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91275"/>
            <a:ext cx="25050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29487"/>
            <a:ext cx="23145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33362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5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İşyerinde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algn="just">
              <a:defRPr/>
            </a:pPr>
            <a:r>
              <a:rPr lang="en-US" dirty="0" err="1"/>
              <a:t>Bilgisayarlar</a:t>
            </a:r>
            <a:r>
              <a:rPr lang="en-US" dirty="0"/>
              <a:t> </a:t>
            </a:r>
            <a:r>
              <a:rPr lang="en-US" dirty="0" err="1"/>
              <a:t>karar</a:t>
            </a:r>
            <a:r>
              <a:rPr lang="en-US" dirty="0"/>
              <a:t> </a:t>
            </a:r>
            <a:r>
              <a:rPr lang="en-US" dirty="0" err="1"/>
              <a:t>verme</a:t>
            </a:r>
            <a:r>
              <a:rPr lang="en-US" dirty="0"/>
              <a:t>, </a:t>
            </a:r>
            <a:r>
              <a:rPr lang="en-US" dirty="0" err="1"/>
              <a:t>üretkenlik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evrensel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aracı</a:t>
            </a:r>
            <a:r>
              <a:rPr lang="en-US" dirty="0"/>
              <a:t> </a:t>
            </a:r>
            <a:r>
              <a:rPr lang="en-US" dirty="0" err="1"/>
              <a:t>haline</a:t>
            </a:r>
            <a:r>
              <a:rPr lang="en-US" dirty="0"/>
              <a:t> </a:t>
            </a:r>
            <a:r>
              <a:rPr lang="en-US" dirty="0" err="1"/>
              <a:t>gelmiştir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tr-TR" dirty="0"/>
              <a:t>Farklı konumlardaki tüm personeller tarafından kullanılır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Erişim</a:t>
            </a:r>
            <a:r>
              <a:rPr lang="en-US" dirty="0"/>
              <a:t> </a:t>
            </a:r>
            <a:r>
              <a:rPr lang="en-US" dirty="0" err="1"/>
              <a:t>kontrolü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en-US" dirty="0" err="1"/>
              <a:t>güvenlik</a:t>
            </a:r>
            <a:r>
              <a:rPr lang="en-US" dirty="0"/>
              <a:t> </a:t>
            </a:r>
            <a:r>
              <a:rPr lang="en-US" dirty="0" err="1"/>
              <a:t>önlemleri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</a:t>
            </a:r>
            <a:r>
              <a:rPr lang="tr-TR" dirty="0"/>
              <a:t>ır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Hizmet</a:t>
            </a:r>
            <a:r>
              <a:rPr lang="en-US" dirty="0"/>
              <a:t> </a:t>
            </a:r>
            <a:r>
              <a:rPr lang="en-US" dirty="0" err="1"/>
              <a:t>uzmanları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kullanımı</a:t>
            </a:r>
            <a:r>
              <a:rPr lang="en-US" dirty="0"/>
              <a:t> </a:t>
            </a:r>
            <a:r>
              <a:rPr lang="tr-TR" dirty="0"/>
              <a:t>her geçen gün </a:t>
            </a:r>
            <a:r>
              <a:rPr lang="en-US" dirty="0" err="1"/>
              <a:t>ar</a:t>
            </a:r>
            <a:r>
              <a:rPr lang="tr-TR" dirty="0"/>
              <a:t>tmaktadır</a:t>
            </a:r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tr-TR" dirty="0"/>
              <a:t>Askeri amaçlar için, ordu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yaygın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biçimde</a:t>
            </a:r>
            <a:r>
              <a:rPr lang="en-US" dirty="0"/>
              <a:t> </a:t>
            </a:r>
            <a:r>
              <a:rPr lang="en-US" dirty="0" err="1"/>
              <a:t>kullan</a:t>
            </a:r>
            <a:r>
              <a:rPr lang="tr-TR" dirty="0"/>
              <a:t>ılmaktadır</a:t>
            </a:r>
            <a:endParaRPr lang="en-US" dirty="0"/>
          </a:p>
          <a:p>
            <a:pPr lvl="1" algn="just">
              <a:buFont typeface="Wingdings" panose="05000000000000000000" pitchFamily="2" charset="2"/>
              <a:buChar char="§"/>
              <a:defRPr/>
            </a:pPr>
            <a:r>
              <a:rPr lang="tr-TR" dirty="0"/>
              <a:t>Teknoloji hızla gelişip değiştiğinden, t</a:t>
            </a:r>
            <a:r>
              <a:rPr lang="en-US" dirty="0" err="1"/>
              <a:t>üm</a:t>
            </a:r>
            <a:r>
              <a:rPr lang="en-US" dirty="0"/>
              <a:t> </a:t>
            </a:r>
            <a:r>
              <a:rPr lang="tr-TR" dirty="0"/>
              <a:t>ç</a:t>
            </a:r>
            <a:r>
              <a:rPr lang="en-US" dirty="0" err="1"/>
              <a:t>alışanlar</a:t>
            </a:r>
            <a:r>
              <a:rPr lang="en-US" dirty="0"/>
              <a:t> </a:t>
            </a:r>
            <a:r>
              <a:rPr lang="en-US" dirty="0" err="1"/>
              <a:t>sürekli</a:t>
            </a:r>
            <a:r>
              <a:rPr lang="tr-TR" dirty="0"/>
              <a:t> olarak,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becerilerini</a:t>
            </a:r>
            <a:r>
              <a:rPr lang="en-US" dirty="0"/>
              <a:t> </a:t>
            </a:r>
            <a:r>
              <a:rPr lang="en-US" dirty="0" err="1"/>
              <a:t>yenileme</a:t>
            </a:r>
            <a:r>
              <a:rPr lang="tr-TR" dirty="0"/>
              <a:t>leri</a:t>
            </a:r>
            <a:r>
              <a:rPr lang="en-US" dirty="0"/>
              <a:t> </a:t>
            </a:r>
            <a:r>
              <a:rPr lang="en-US" dirty="0" err="1"/>
              <a:t>ger</a:t>
            </a:r>
            <a:r>
              <a:rPr lang="tr-TR" dirty="0"/>
              <a:t>ekir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80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ea typeface="Ebrima" charset="0"/>
                <a:cs typeface="Ebrima" charset="0"/>
              </a:rPr>
              <a:t>İşyerinde Bilgisayar </a:t>
            </a:r>
            <a:r>
              <a:rPr lang="tr-TR" dirty="0" smtClean="0">
                <a:ea typeface="Ebrima" charset="0"/>
                <a:cs typeface="Ebrima" charset="0"/>
              </a:rPr>
              <a:t>Kullanımı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34" y="1532384"/>
            <a:ext cx="49911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834" y="3725813"/>
            <a:ext cx="49530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87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Günlük Yaşamda </a:t>
            </a:r>
            <a:r>
              <a:rPr lang="tr-TR" dirty="0">
                <a:ea typeface="Ebrima" charset="0"/>
                <a:cs typeface="Ebrima" charset="0"/>
              </a:rPr>
              <a:t>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Bilgisayarlar</a:t>
            </a:r>
            <a:r>
              <a:rPr lang="tr-TR" dirty="0"/>
              <a:t>la</a:t>
            </a:r>
            <a:r>
              <a:rPr lang="en-US" dirty="0"/>
              <a:t> </a:t>
            </a:r>
            <a:r>
              <a:rPr lang="en-US" dirty="0" err="1"/>
              <a:t>günlük</a:t>
            </a:r>
            <a:r>
              <a:rPr lang="en-US" dirty="0"/>
              <a:t> </a:t>
            </a:r>
            <a:r>
              <a:rPr lang="en-US" dirty="0" err="1"/>
              <a:t>yaşamın</a:t>
            </a:r>
            <a:r>
              <a:rPr lang="en-US" dirty="0"/>
              <a:t> </a:t>
            </a:r>
            <a:r>
              <a:rPr lang="en-US" dirty="0" err="1"/>
              <a:t>neredeyse</a:t>
            </a:r>
            <a:r>
              <a:rPr lang="en-US" dirty="0"/>
              <a:t> her </a:t>
            </a:r>
            <a:r>
              <a:rPr lang="en-US" dirty="0" err="1"/>
              <a:t>alanında</a:t>
            </a:r>
            <a:r>
              <a:rPr lang="en-US" dirty="0"/>
              <a:t> </a:t>
            </a:r>
            <a:r>
              <a:rPr lang="en-US" dirty="0" err="1"/>
              <a:t>karşılaşı</a:t>
            </a:r>
            <a:r>
              <a:rPr lang="tr-TR" dirty="0"/>
              <a:t>yoruz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Tüketici </a:t>
            </a:r>
            <a:r>
              <a:rPr lang="en-US" dirty="0"/>
              <a:t>kiosk</a:t>
            </a:r>
            <a:r>
              <a:rPr lang="tr-TR" dirty="0"/>
              <a:t>ları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Kiosk sistemleri; dokunmatik ekranlı, bilgi ve servis amaçlı kullanılan, elektronik terminallerdir.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ATM </a:t>
            </a:r>
            <a:r>
              <a:rPr lang="en-US" dirty="0" err="1"/>
              <a:t>işlemleri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Perakende</a:t>
            </a:r>
            <a:r>
              <a:rPr lang="en-US" dirty="0"/>
              <a:t> </a:t>
            </a:r>
            <a:r>
              <a:rPr lang="en-US" dirty="0" err="1"/>
              <a:t>mağazalarında</a:t>
            </a:r>
            <a:r>
              <a:rPr lang="en-US" dirty="0"/>
              <a:t> POS </a:t>
            </a:r>
            <a:r>
              <a:rPr lang="en-US" dirty="0" err="1"/>
              <a:t>sistemler</a:t>
            </a:r>
            <a:r>
              <a:rPr lang="tr-TR" dirty="0"/>
              <a:t>i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Tüketici</a:t>
            </a:r>
            <a:r>
              <a:rPr lang="en-US" dirty="0"/>
              <a:t> </a:t>
            </a:r>
            <a:r>
              <a:rPr lang="en-US" dirty="0" err="1"/>
              <a:t>kimlik</a:t>
            </a:r>
            <a:r>
              <a:rPr lang="en-US" dirty="0"/>
              <a:t> </a:t>
            </a:r>
            <a:r>
              <a:rPr lang="en-US" dirty="0" err="1"/>
              <a:t>doğrulama</a:t>
            </a:r>
            <a:r>
              <a:rPr lang="en-US" dirty="0"/>
              <a:t> </a:t>
            </a:r>
            <a:r>
              <a:rPr lang="en-US" dirty="0" err="1"/>
              <a:t>sistemleri</a:t>
            </a:r>
            <a:endParaRPr lang="tr-TR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GPS </a:t>
            </a:r>
            <a:r>
              <a:rPr lang="tr-TR" dirty="0"/>
              <a:t>sistemleri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Taşınabilir bilgisayarlar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13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nedir ? 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>
                <a:cs typeface="Times New Roman" pitchFamily="18" charset="0"/>
              </a:rPr>
              <a:t>Bilgisayar</a:t>
            </a:r>
            <a:endParaRPr lang="en-US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Verilen bilgileri saklayan, gerektiğinde bu bilgileri hızlı bir şekilde istenilen amaca uygun kullanmayı sağlayan/işleyen, mantıksal ve aritmetiksel işlemleri çok hızlı biçimde yapan bir makinedir. 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Bilgisayarlar, kendisine verilen komutları izler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Bu komutlar bilgisayarın neyi nasıl yapması gerektiğini belirleyen programlardır.</a:t>
            </a:r>
            <a:endParaRPr lang="en-US" sz="2600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>
                <a:cs typeface="Times New Roman" pitchFamily="18" charset="0"/>
              </a:rPr>
              <a:t>Temel işlemler</a:t>
            </a:r>
            <a:endParaRPr lang="en-US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Girdi</a:t>
            </a:r>
            <a:r>
              <a:rPr lang="en-US" sz="2600" dirty="0"/>
              <a:t>: </a:t>
            </a:r>
            <a:r>
              <a:rPr lang="tr-TR" sz="2600" dirty="0"/>
              <a:t>Bilgisayara veri girme işlemi</a:t>
            </a:r>
            <a:endParaRPr lang="en-US" sz="26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İşlem</a:t>
            </a:r>
            <a:r>
              <a:rPr lang="en-US" sz="2600" dirty="0"/>
              <a:t>: </a:t>
            </a:r>
            <a:r>
              <a:rPr lang="en-US" sz="2600" dirty="0" err="1"/>
              <a:t>Veriler</a:t>
            </a:r>
            <a:r>
              <a:rPr lang="en-US" sz="2600" dirty="0"/>
              <a:t> </a:t>
            </a:r>
            <a:r>
              <a:rPr lang="en-US" sz="2600" dirty="0" err="1"/>
              <a:t>üzerinde</a:t>
            </a:r>
            <a:r>
              <a:rPr lang="en-US" sz="2600" dirty="0"/>
              <a:t> </a:t>
            </a:r>
            <a:r>
              <a:rPr lang="en-US" sz="2600" dirty="0" err="1"/>
              <a:t>işlem</a:t>
            </a:r>
            <a:r>
              <a:rPr lang="en-US" sz="2600" dirty="0"/>
              <a:t> </a:t>
            </a:r>
            <a:r>
              <a:rPr lang="en-US" sz="2600" dirty="0" err="1"/>
              <a:t>gerçekleştirme</a:t>
            </a:r>
            <a:endParaRPr lang="tr-TR" sz="26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Çıktı</a:t>
            </a:r>
            <a:r>
              <a:rPr lang="en-US" sz="2600" dirty="0"/>
              <a:t>: </a:t>
            </a:r>
            <a:r>
              <a:rPr lang="tr-TR" sz="2600" dirty="0"/>
              <a:t>Sonuçların bilgisayardan sunulması</a:t>
            </a:r>
            <a:endParaRPr lang="en-US" sz="26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>
                <a:cs typeface="Times New Roman" pitchFamily="18" charset="0"/>
              </a:rPr>
              <a:t>Kaydetme</a:t>
            </a:r>
            <a:r>
              <a:rPr lang="en-US" sz="2600" dirty="0"/>
              <a:t>: </a:t>
            </a:r>
            <a:r>
              <a:rPr lang="tr-TR" sz="2600" dirty="0"/>
              <a:t>İleride kullanmak için verileri, programları veya çıktıyı saklama</a:t>
            </a:r>
            <a:endParaRPr lang="en-US" sz="26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/>
              <a:t>Haberleşme</a:t>
            </a:r>
            <a:r>
              <a:rPr lang="en-US" sz="2600" dirty="0"/>
              <a:t>: </a:t>
            </a:r>
            <a:r>
              <a:rPr lang="en-US" sz="2600" dirty="0" err="1"/>
              <a:t>Veri</a:t>
            </a:r>
            <a:r>
              <a:rPr lang="tr-TR" sz="2600" dirty="0"/>
              <a:t>leri</a:t>
            </a:r>
            <a:r>
              <a:rPr lang="en-US" sz="2600" dirty="0"/>
              <a:t> </a:t>
            </a:r>
            <a:r>
              <a:rPr lang="en-US" sz="2600" dirty="0" err="1"/>
              <a:t>göndermek</a:t>
            </a:r>
            <a:r>
              <a:rPr lang="en-US" sz="2600" dirty="0"/>
              <a:t> </a:t>
            </a:r>
            <a:r>
              <a:rPr lang="en-US" sz="2600" dirty="0" err="1"/>
              <a:t>veya</a:t>
            </a:r>
            <a:r>
              <a:rPr lang="en-US" sz="2600" dirty="0"/>
              <a:t> </a:t>
            </a:r>
            <a:r>
              <a:rPr lang="en-US" sz="2600" dirty="0" err="1"/>
              <a:t>almak</a:t>
            </a:r>
            <a:endParaRPr lang="en-US" dirty="0"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267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nedir ? 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294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7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Veri ve Bilgi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Veri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Ham</a:t>
            </a:r>
            <a:r>
              <a:rPr lang="en-US" dirty="0" smtClean="0"/>
              <a:t>,</a:t>
            </a:r>
            <a:r>
              <a:rPr lang="tr-TR" dirty="0" smtClean="0"/>
              <a:t> işlenmemiş</a:t>
            </a:r>
            <a:r>
              <a:rPr lang="en-US" dirty="0" smtClean="0"/>
              <a:t> </a:t>
            </a:r>
            <a:r>
              <a:rPr lang="tr-TR" dirty="0"/>
              <a:t>gerçektir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Metin</a:t>
            </a:r>
            <a:r>
              <a:rPr lang="en-US" dirty="0"/>
              <a:t>, </a:t>
            </a:r>
            <a:r>
              <a:rPr lang="en-US" dirty="0" err="1"/>
              <a:t>grafik</a:t>
            </a:r>
            <a:r>
              <a:rPr lang="en-US" dirty="0"/>
              <a:t>, </a:t>
            </a:r>
            <a:r>
              <a:rPr lang="en-US" dirty="0" err="1"/>
              <a:t>ses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video </a:t>
            </a:r>
            <a:r>
              <a:rPr lang="en-US" dirty="0" err="1"/>
              <a:t>şeklinde</a:t>
            </a:r>
            <a:r>
              <a:rPr lang="en-US" dirty="0"/>
              <a:t> </a:t>
            </a:r>
            <a:r>
              <a:rPr lang="en-US" dirty="0" err="1"/>
              <a:t>olabilir</a:t>
            </a:r>
            <a:endParaRPr lang="tr-TR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Bilgi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İşlenmiş, anlamlı hale gelmiş veridir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Bilgi İşleme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Veriyi</a:t>
            </a:r>
            <a:r>
              <a:rPr lang="en-US" dirty="0"/>
              <a:t> </a:t>
            </a:r>
            <a:r>
              <a:rPr lang="en-US" dirty="0" err="1"/>
              <a:t>bilgiye</a:t>
            </a:r>
            <a:r>
              <a:rPr lang="en-US" dirty="0"/>
              <a:t> </a:t>
            </a:r>
            <a:r>
              <a:rPr lang="en-US" dirty="0" err="1"/>
              <a:t>dönüştürme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44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tr-TR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 smtClean="0"/>
              <a:t>Bilgisayarların</a:t>
            </a:r>
            <a:r>
              <a:rPr lang="en-US" dirty="0" smtClean="0"/>
              <a:t> </a:t>
            </a:r>
            <a:r>
              <a:rPr lang="en-US" dirty="0" err="1"/>
              <a:t>tarihi</a:t>
            </a:r>
            <a:r>
              <a:rPr lang="en-US" dirty="0"/>
              <a:t> </a:t>
            </a:r>
            <a:r>
              <a:rPr lang="en-US" dirty="0" err="1"/>
              <a:t>genellikle</a:t>
            </a:r>
            <a:r>
              <a:rPr lang="en-US" dirty="0"/>
              <a:t> </a:t>
            </a:r>
            <a:r>
              <a:rPr lang="en-US" dirty="0" err="1"/>
              <a:t>nesiller</a:t>
            </a:r>
            <a:r>
              <a:rPr lang="en-US" dirty="0"/>
              <a:t> </a:t>
            </a:r>
            <a:r>
              <a:rPr lang="tr-TR" dirty="0"/>
              <a:t>olarak tanımlanır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Her </a:t>
            </a:r>
            <a:r>
              <a:rPr lang="en-US" dirty="0" err="1"/>
              <a:t>yeni</a:t>
            </a:r>
            <a:r>
              <a:rPr lang="en-US" dirty="0"/>
              <a:t> </a:t>
            </a:r>
            <a:r>
              <a:rPr lang="en-US" dirty="0" err="1"/>
              <a:t>nesil</a:t>
            </a:r>
            <a:r>
              <a:rPr lang="en-US" dirty="0"/>
              <a:t> </a:t>
            </a:r>
            <a:r>
              <a:rPr lang="en-US" dirty="0" err="1"/>
              <a:t>önemli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teknolojik</a:t>
            </a:r>
            <a:r>
              <a:rPr lang="en-US" dirty="0"/>
              <a:t> </a:t>
            </a:r>
            <a:r>
              <a:rPr lang="en-US" dirty="0" err="1"/>
              <a:t>gelişme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tr-TR" dirty="0"/>
              <a:t>ayrılır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İlk bilgisayarlar</a:t>
            </a:r>
            <a:r>
              <a:rPr lang="en-US" dirty="0"/>
              <a:t>(1946</a:t>
            </a:r>
            <a:r>
              <a:rPr lang="tr-TR" dirty="0"/>
              <a:t>’dan önce</a:t>
            </a:r>
            <a:r>
              <a:rPr lang="en-US" dirty="0"/>
              <a:t>)</a:t>
            </a:r>
            <a:endParaRPr lang="tr-TR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Elektro-mekanik</a:t>
            </a:r>
            <a:r>
              <a:rPr lang="en-US" dirty="0"/>
              <a:t> </a:t>
            </a:r>
            <a:r>
              <a:rPr lang="en-US" dirty="0" err="1"/>
              <a:t>Çağ</a:t>
            </a:r>
            <a:r>
              <a:rPr lang="en-US" dirty="0"/>
              <a:t> 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Ø"/>
            </a:pPr>
            <a:r>
              <a:rPr lang="nn-NO" dirty="0"/>
              <a:t>Abaküs, </a:t>
            </a:r>
            <a:r>
              <a:rPr lang="tr-TR" dirty="0"/>
              <a:t>sürgülü cetvel,</a:t>
            </a:r>
            <a:r>
              <a:rPr lang="nn-NO" dirty="0"/>
              <a:t> </a:t>
            </a:r>
            <a:r>
              <a:rPr lang="tr-TR" dirty="0"/>
              <a:t>mekanik </a:t>
            </a:r>
            <a:r>
              <a:rPr lang="nn-NO" dirty="0"/>
              <a:t>hesap makinesi</a:t>
            </a:r>
            <a:endParaRPr lang="tr-TR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5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Birinci nesil bilgisayarlar</a:t>
            </a:r>
            <a:r>
              <a:rPr lang="en-US" dirty="0"/>
              <a:t>(1946-1957)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Yapımında, lambaların (vakumlu tüpler) kullanıldığı ilk bilgisayarlardır. 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Kullanılan bu kısa ömürlü lambalar çok yer kaplıyor, çok enerji tüketiyor ve etrafa oldukça fazla ısı yayıyor, pahalı soğutma sistemlerine ihtiyaç duyuyorlardı.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sz="2500" dirty="0"/>
              <a:t>Savaş sırasında bilgisayar alanındaki çalışmalar çok daha hızlı bir şekilde geliştirilmiştir.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ENIAC </a:t>
            </a:r>
            <a:r>
              <a:rPr lang="tr-TR" dirty="0"/>
              <a:t>ve</a:t>
            </a:r>
            <a:r>
              <a:rPr lang="en-US" dirty="0"/>
              <a:t> UNIVAC</a:t>
            </a:r>
            <a:endParaRPr lang="tr-TR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 smtClean="0"/>
              <a:t>1946 </a:t>
            </a:r>
            <a:r>
              <a:rPr lang="tr-TR" dirty="0"/>
              <a:t>yılında</a:t>
            </a:r>
            <a:r>
              <a:rPr lang="tr-TR" dirty="0" smtClean="0"/>
              <a:t>, geliştirilen ENIAC </a:t>
            </a:r>
            <a:r>
              <a:rPr lang="tr-TR" dirty="0"/>
              <a:t>(</a:t>
            </a:r>
            <a:r>
              <a:rPr lang="en-US" dirty="0"/>
              <a:t>Electronic Numerical Integration and Calculator</a:t>
            </a:r>
            <a:r>
              <a:rPr lang="tr-TR" dirty="0" smtClean="0"/>
              <a:t>) tarihteki ilk bilgisayardır.</a:t>
            </a:r>
            <a:endParaRPr lang="tr-TR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 smtClean="0"/>
              <a:t>Ticari </a:t>
            </a:r>
            <a:r>
              <a:rPr lang="tr-TR" dirty="0"/>
              <a:t>amaçlı ilk bilgisayar aynı teknolojiyle, UNIVAC adıyla 1952 yılında piyasaya sürüldü. </a:t>
            </a:r>
            <a:endParaRPr lang="en-US" dirty="0"/>
          </a:p>
          <a:p>
            <a:pPr algn="just"/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15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tr-TR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İkinci nesil bilgisayarlar</a:t>
            </a:r>
            <a:r>
              <a:rPr lang="en-US" dirty="0"/>
              <a:t>(1958-1963)</a:t>
            </a:r>
            <a:endParaRPr lang="tr-TR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Bu </a:t>
            </a:r>
            <a:r>
              <a:rPr lang="en-US" dirty="0" err="1"/>
              <a:t>dönem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transist</a:t>
            </a:r>
            <a:r>
              <a:rPr lang="tr-TR" dirty="0"/>
              <a:t>ö</a:t>
            </a:r>
            <a:r>
              <a:rPr lang="en-US" dirty="0" err="1"/>
              <a:t>rler</a:t>
            </a:r>
            <a:r>
              <a:rPr lang="en-US" dirty="0"/>
              <a:t> </a:t>
            </a:r>
            <a:r>
              <a:rPr lang="en-US" dirty="0" err="1"/>
              <a:t>kullanılmaya</a:t>
            </a:r>
            <a:r>
              <a:rPr lang="en-US" dirty="0"/>
              <a:t> </a:t>
            </a:r>
            <a:r>
              <a:rPr lang="en-US" dirty="0" err="1"/>
              <a:t>başlandı</a:t>
            </a:r>
            <a:r>
              <a:rPr lang="tr-TR" dirty="0"/>
              <a:t>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endParaRPr lang="tr-TR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Bilgisayarlar birinci nesil bilgisayarlara göre, artık daha küçük, daha güçlü, </a:t>
            </a:r>
            <a:r>
              <a:rPr lang="tr-TR" dirty="0" smtClean="0"/>
              <a:t>ucuz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/>
              <a:t>daha </a:t>
            </a:r>
            <a:r>
              <a:rPr lang="tr-TR" dirty="0" smtClean="0"/>
              <a:t>verimliydi</a:t>
            </a:r>
            <a:r>
              <a:rPr lang="tr-TR" dirty="0"/>
              <a:t>.</a:t>
            </a:r>
            <a:endParaRPr lang="en-US" dirty="0"/>
          </a:p>
          <a:p>
            <a:pPr algn="just"/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03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Dersin Amacı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tr-TR" dirty="0" smtClean="0"/>
              <a:t>Bilgisayarın </a:t>
            </a:r>
            <a:r>
              <a:rPr lang="tr-TR" dirty="0"/>
              <a:t>temel </a:t>
            </a:r>
            <a:r>
              <a:rPr lang="tr-TR" dirty="0" smtClean="0"/>
              <a:t>işlemlerini anlamak</a:t>
            </a:r>
            <a:endParaRPr lang="en-US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tr-TR" dirty="0" smtClean="0"/>
              <a:t>Bilgisayarların geçmişi ve geleceği hakkında fikir sahibi olmak</a:t>
            </a:r>
            <a:endParaRPr lang="tr-TR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tr-TR" dirty="0" smtClean="0"/>
              <a:t>Yazılımlar hakkında bilgi sahibi olmak</a:t>
            </a:r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tr-TR" dirty="0" smtClean="0"/>
              <a:t>Bilgisayarların </a:t>
            </a:r>
            <a:r>
              <a:rPr lang="tr-TR" dirty="0"/>
              <a:t>temel türlerini </a:t>
            </a:r>
            <a:r>
              <a:rPr lang="tr-TR" dirty="0" smtClean="0"/>
              <a:t>sıralamak</a:t>
            </a:r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tr-TR" dirty="0" smtClean="0"/>
              <a:t>A</a:t>
            </a:r>
            <a:r>
              <a:rPr lang="en-US" dirty="0"/>
              <a:t>ğ</a:t>
            </a:r>
            <a:r>
              <a:rPr lang="tr-TR" dirty="0"/>
              <a:t> ve İ</a:t>
            </a:r>
            <a:r>
              <a:rPr lang="en-US" dirty="0" err="1"/>
              <a:t>nternet</a:t>
            </a:r>
            <a:r>
              <a:rPr lang="en-US" dirty="0"/>
              <a:t> </a:t>
            </a:r>
            <a:r>
              <a:rPr lang="tr-TR" dirty="0"/>
              <a:t>kavramlarını </a:t>
            </a:r>
            <a:r>
              <a:rPr lang="tr-TR" dirty="0" smtClean="0"/>
              <a:t>tanımlamak</a:t>
            </a:r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r>
              <a:rPr lang="tr-TR" dirty="0" smtClean="0"/>
              <a:t>Bilgisayarların toplumdaki </a:t>
            </a:r>
            <a:r>
              <a:rPr lang="tr-TR" dirty="0"/>
              <a:t>yerini belirlemek</a:t>
            </a:r>
            <a:endParaRPr lang="en-US" dirty="0"/>
          </a:p>
          <a:p>
            <a:pPr marL="514350" indent="-514350" algn="just">
              <a:lnSpc>
                <a:spcPct val="90000"/>
              </a:lnSpc>
              <a:spcAft>
                <a:spcPct val="20000"/>
              </a:spcAft>
              <a:buFont typeface="+mj-lt"/>
              <a:buAutoNum type="arabicPeriod"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41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6792"/>
            <a:ext cx="7554043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0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Üçüncü </a:t>
            </a:r>
            <a:r>
              <a:rPr lang="tr-TR" dirty="0"/>
              <a:t>nesil bilgisayarlar</a:t>
            </a:r>
            <a:r>
              <a:rPr lang="en-US" dirty="0"/>
              <a:t>(1964-1970)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Bilgisayarlarda üçüncü kuşağın, transistörlerin yerine yüzlerce transistörün işlevini yerine getirebilen </a:t>
            </a:r>
            <a:r>
              <a:rPr lang="tr-TR" i="1" dirty="0"/>
              <a:t>Entegre </a:t>
            </a:r>
            <a:r>
              <a:rPr lang="tr-TR" dirty="0"/>
              <a:t>devrelerin</a:t>
            </a:r>
            <a:r>
              <a:rPr lang="tr-TR" i="1" dirty="0"/>
              <a:t> (</a:t>
            </a:r>
            <a:r>
              <a:rPr lang="en-US" dirty="0"/>
              <a:t>integrated circuits</a:t>
            </a:r>
            <a:r>
              <a:rPr lang="tr-TR" dirty="0"/>
              <a:t>)</a:t>
            </a:r>
            <a:r>
              <a:rPr lang="en-US" dirty="0"/>
              <a:t> (ICs)</a:t>
            </a:r>
            <a:r>
              <a:rPr lang="tr-TR" dirty="0"/>
              <a:t> kullanılmasıyla başladığı kabul edilir. 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smtClean="0"/>
              <a:t>K</a:t>
            </a:r>
            <a:r>
              <a:rPr lang="tr-TR" dirty="0" smtClean="0"/>
              <a:t>lavyeler kullanılmaya </a:t>
            </a:r>
            <a:r>
              <a:rPr lang="tr-TR" dirty="0"/>
              <a:t>başlandı.</a:t>
            </a:r>
            <a:endParaRPr lang="en-US" dirty="0"/>
          </a:p>
          <a:p>
            <a:pPr algn="just"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7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Dördüncü </a:t>
            </a:r>
            <a:r>
              <a:rPr lang="tr-TR" dirty="0"/>
              <a:t>nesil bilgisayarlar</a:t>
            </a:r>
            <a:r>
              <a:rPr lang="en-US" dirty="0"/>
              <a:t>(1971-</a:t>
            </a:r>
            <a:r>
              <a:rPr lang="tr-TR" dirty="0"/>
              <a:t>1995</a:t>
            </a:r>
            <a:r>
              <a:rPr lang="en-US" dirty="0"/>
              <a:t>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Dördüncü kuşak, mikroişlemcilerin üretilmesiyle birlikte başlayan kuşaktır.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dirty="0"/>
              <a:t>IBM PC, </a:t>
            </a:r>
            <a:r>
              <a:rPr lang="tr-TR" dirty="0" smtClean="0"/>
              <a:t> </a:t>
            </a:r>
            <a:r>
              <a:rPr lang="en-US" dirty="0" smtClean="0"/>
              <a:t>Apple </a:t>
            </a:r>
            <a:r>
              <a:rPr lang="en-US" dirty="0"/>
              <a:t>Macintosh</a:t>
            </a:r>
            <a:endParaRPr lang="tr-TR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Günümüzde, </a:t>
            </a:r>
            <a:r>
              <a:rPr lang="en-US" dirty="0" err="1"/>
              <a:t>bilgisayarlarımızda</a:t>
            </a:r>
            <a:r>
              <a:rPr lang="en-US" dirty="0"/>
              <a:t> </a:t>
            </a:r>
            <a:r>
              <a:rPr lang="en-US" dirty="0" err="1"/>
              <a:t>kullandığımız</a:t>
            </a:r>
            <a:r>
              <a:rPr lang="en-US" dirty="0"/>
              <a:t> </a:t>
            </a:r>
            <a:r>
              <a:rPr lang="en-US" dirty="0" err="1"/>
              <a:t>çevre</a:t>
            </a:r>
            <a:r>
              <a:rPr lang="en-US" dirty="0"/>
              <a:t> </a:t>
            </a:r>
            <a:r>
              <a:rPr lang="en-US" dirty="0" err="1"/>
              <a:t>birimleri</a:t>
            </a:r>
            <a:r>
              <a:rPr lang="en-US" dirty="0"/>
              <a:t> </a:t>
            </a:r>
            <a:r>
              <a:rPr lang="en-US" dirty="0" err="1"/>
              <a:t>olan</a:t>
            </a:r>
            <a:r>
              <a:rPr lang="en-US" dirty="0"/>
              <a:t> </a:t>
            </a:r>
            <a:r>
              <a:rPr lang="tr-TR" dirty="0"/>
              <a:t>klavyeler, fareler, monitorler ve yazıcılar geliştirildi.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Manyetik diskler, </a:t>
            </a:r>
            <a:r>
              <a:rPr lang="tr-TR" dirty="0" smtClean="0"/>
              <a:t>flash </a:t>
            </a:r>
            <a:r>
              <a:rPr lang="tr-TR" dirty="0"/>
              <a:t>bellekler ve optik diskler verileri saklama ve yedekleme işlemleri için kullanıldı.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Bilgisayar ağları, kablosuz teknoloji ve </a:t>
            </a:r>
            <a:r>
              <a:rPr lang="tr-TR" dirty="0" smtClean="0"/>
              <a:t>İnternet </a:t>
            </a:r>
            <a:r>
              <a:rPr lang="tr-TR" dirty="0"/>
              <a:t>kullanılmaya başlandı</a:t>
            </a:r>
            <a:r>
              <a:rPr lang="tr-TR" dirty="0" smtClean="0"/>
              <a:t>.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49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1650"/>
            <a:ext cx="7969205" cy="388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26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Nesillerle Bilgisayar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Beşinci </a:t>
            </a:r>
            <a:r>
              <a:rPr lang="tr-TR" dirty="0"/>
              <a:t>nesil bilgisayarlar</a:t>
            </a:r>
            <a:r>
              <a:rPr lang="en-US" dirty="0"/>
              <a:t> (</a:t>
            </a:r>
            <a:r>
              <a:rPr lang="tr-TR" dirty="0"/>
              <a:t>şimdi ve sonrası</a:t>
            </a:r>
            <a:r>
              <a:rPr lang="en-US" dirty="0"/>
              <a:t>)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Bugün tamamen beşinci kuşak bilgisayar olarak tanımlanabilecek bir makine henüz yok. 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Günümüzdeki mevcut makineler, özellikle de paralel işlem sistemleri, bu kuşak bilgisayarların bazı özelliklerini taşımaya başlamışlardır.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Beşinci kuşak bilgisayarlarda ön plana insan gibi düşünebilen (en azından belli bir alanda) ve insan gibi hissedebilen (duyan, gören) makinelerin tasarlanması </a:t>
            </a:r>
            <a:r>
              <a:rPr lang="tr-TR" dirty="0" smtClean="0"/>
              <a:t>çıkmaktadır (yapay zeka). </a:t>
            </a:r>
            <a:endParaRPr lang="tr-TR" dirty="0"/>
          </a:p>
          <a:p>
            <a:pPr marL="457200" lvl="1" indent="0" algn="just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2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Temel Bileşenler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pPr algn="just"/>
            <a:r>
              <a:rPr lang="tr-TR" dirty="0"/>
              <a:t>Bilgisayarı oluşturan ve çalışmasına yardımcı olan öğeler temel bileşenler olarak adlandırılır.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 Donanım ve Yazılım olarak ikiye ayrılır.</a:t>
            </a:r>
          </a:p>
          <a:p>
            <a:pPr marL="0" indent="0">
              <a:buNone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128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Donanım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cs typeface="Times New Roman" pitchFamily="18" charset="0"/>
              </a:rPr>
              <a:t>Donanım, fi</a:t>
            </a:r>
            <a:r>
              <a:rPr lang="tr-TR" altLang="tr-TR" dirty="0" smtClean="0">
                <a:cs typeface="Times New Roman" pitchFamily="18" charset="0"/>
              </a:rPr>
              <a:t>ziksel </a:t>
            </a:r>
            <a:r>
              <a:rPr lang="tr-TR" altLang="tr-TR" dirty="0">
                <a:cs typeface="Times New Roman" pitchFamily="18" charset="0"/>
              </a:rPr>
              <a:t>olarak bir bilgisayarı oluşturan tüm birimlerdir</a:t>
            </a:r>
            <a:r>
              <a:rPr lang="tr-TR" altLang="tr-TR" dirty="0" smtClean="0">
                <a:cs typeface="Times New Roman" pitchFamily="18" charset="0"/>
              </a:rPr>
              <a:t>. 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altLang="tr-TR" dirty="0" smtClean="0">
                <a:cs typeface="Times New Roman" pitchFamily="18" charset="0"/>
              </a:rPr>
              <a:t>Donanımı elle </a:t>
            </a:r>
            <a:r>
              <a:rPr lang="tr-TR" altLang="tr-TR" dirty="0">
                <a:cs typeface="Times New Roman" pitchFamily="18" charset="0"/>
              </a:rPr>
              <a:t>tutulur, gözle görülür tüm parçalar olarak da tanımlayabiliriz. </a:t>
            </a:r>
            <a:endParaRPr lang="en-US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r>
              <a:rPr lang="tr-TR" dirty="0">
                <a:cs typeface="Times New Roman" pitchFamily="18" charset="0"/>
              </a:rPr>
              <a:t>İç Donanım</a:t>
            </a:r>
            <a:endParaRPr lang="en-US" dirty="0">
              <a:cs typeface="Times New Roman" pitchFamily="18" charset="0"/>
            </a:endParaRPr>
          </a:p>
          <a:p>
            <a:pPr lvl="3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dirty="0" err="1">
                <a:cs typeface="Times New Roman" pitchFamily="18" charset="0"/>
              </a:rPr>
              <a:t>Bilgisayarın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kasasının</a:t>
            </a:r>
            <a:r>
              <a:rPr lang="en-US" dirty="0">
                <a:cs typeface="Times New Roman" pitchFamily="18" charset="0"/>
              </a:rPr>
              <a:t> (</a:t>
            </a:r>
            <a:r>
              <a:rPr lang="en-US" dirty="0" err="1">
                <a:cs typeface="Times New Roman" pitchFamily="18" charset="0"/>
              </a:rPr>
              <a:t>sistem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ünitesinin</a:t>
            </a:r>
            <a:r>
              <a:rPr lang="en-US" dirty="0">
                <a:cs typeface="Times New Roman" pitchFamily="18" charset="0"/>
              </a:rPr>
              <a:t>) </a:t>
            </a:r>
            <a:r>
              <a:rPr lang="en-US" dirty="0" err="1">
                <a:cs typeface="Times New Roman" pitchFamily="18" charset="0"/>
              </a:rPr>
              <a:t>iç</a:t>
            </a:r>
            <a:r>
              <a:rPr lang="tr-TR" dirty="0">
                <a:cs typeface="Times New Roman" pitchFamily="18" charset="0"/>
              </a:rPr>
              <a:t>erisinde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bulunan</a:t>
            </a:r>
            <a:r>
              <a:rPr lang="tr-TR" dirty="0">
                <a:cs typeface="Times New Roman" pitchFamily="18" charset="0"/>
              </a:rPr>
              <a:t> tüm parçalardır.</a:t>
            </a:r>
            <a:endParaRPr lang="en-US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r>
              <a:rPr lang="tr-TR" dirty="0">
                <a:cs typeface="Times New Roman" pitchFamily="18" charset="0"/>
              </a:rPr>
              <a:t>Dış Donanım</a:t>
            </a:r>
            <a:endParaRPr lang="en-US" dirty="0">
              <a:cs typeface="Times New Roman" pitchFamily="18" charset="0"/>
            </a:endParaRPr>
          </a:p>
          <a:p>
            <a:pPr lvl="3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dirty="0" err="1">
                <a:cs typeface="Times New Roman" pitchFamily="18" charset="0"/>
              </a:rPr>
              <a:t>Sistem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ünitesinin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dışında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bulunan</a:t>
            </a:r>
            <a:r>
              <a:rPr lang="tr-TR" dirty="0">
                <a:cs typeface="Times New Roman" pitchFamily="18" charset="0"/>
              </a:rPr>
              <a:t> parçalardır.</a:t>
            </a:r>
          </a:p>
          <a:p>
            <a:pPr lvl="3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dirty="0" err="1">
                <a:cs typeface="Times New Roman" pitchFamily="18" charset="0"/>
              </a:rPr>
              <a:t>Kablolu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veya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kablosuz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bağlantı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ile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bilgisayara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bağla</a:t>
            </a:r>
            <a:r>
              <a:rPr lang="tr-TR" dirty="0">
                <a:cs typeface="Times New Roman" pitchFamily="18" charset="0"/>
              </a:rPr>
              <a:t>nır.</a:t>
            </a:r>
            <a:endParaRPr lang="en-US" dirty="0"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56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Donanım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tr-TR" dirty="0"/>
              <a:t>Giriş Aygıtları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Bilgisayarı veri girişi sağlamak için kullanılır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Klavyeler</a:t>
            </a:r>
            <a:r>
              <a:rPr lang="en-US" dirty="0"/>
              <a:t>, </a:t>
            </a:r>
            <a:r>
              <a:rPr lang="en-US" dirty="0" err="1"/>
              <a:t>fareler</a:t>
            </a:r>
            <a:r>
              <a:rPr lang="en-US" dirty="0"/>
              <a:t>, </a:t>
            </a:r>
            <a:r>
              <a:rPr lang="en-US" dirty="0" err="1"/>
              <a:t>tarayıcılar</a:t>
            </a:r>
            <a:r>
              <a:rPr lang="en-US" dirty="0"/>
              <a:t>, </a:t>
            </a:r>
            <a:r>
              <a:rPr lang="en-US" dirty="0" err="1"/>
              <a:t>kameralar</a:t>
            </a:r>
            <a:r>
              <a:rPr lang="en-US" dirty="0"/>
              <a:t>, </a:t>
            </a:r>
            <a:r>
              <a:rPr lang="en-US" dirty="0" err="1"/>
              <a:t>mikrofonlar</a:t>
            </a:r>
            <a:r>
              <a:rPr lang="en-US" dirty="0"/>
              <a:t>, joystick</a:t>
            </a:r>
            <a:r>
              <a:rPr lang="tr-TR" dirty="0"/>
              <a:t>ler</a:t>
            </a:r>
            <a:r>
              <a:rPr lang="en-US" dirty="0"/>
              <a:t>, touch pad, </a:t>
            </a:r>
            <a:r>
              <a:rPr lang="en-US" dirty="0" err="1"/>
              <a:t>dokunmatik</a:t>
            </a:r>
            <a:r>
              <a:rPr lang="en-US" dirty="0"/>
              <a:t> </a:t>
            </a:r>
            <a:r>
              <a:rPr lang="en-US" dirty="0" err="1"/>
              <a:t>ekranlar</a:t>
            </a:r>
            <a:r>
              <a:rPr lang="en-US" dirty="0"/>
              <a:t>, </a:t>
            </a:r>
            <a:r>
              <a:rPr lang="en-US" dirty="0" err="1"/>
              <a:t>parmak</a:t>
            </a:r>
            <a:r>
              <a:rPr lang="en-US" dirty="0"/>
              <a:t> </a:t>
            </a:r>
            <a:r>
              <a:rPr lang="en-US" dirty="0" err="1"/>
              <a:t>izi</a:t>
            </a:r>
            <a:r>
              <a:rPr lang="en-US" dirty="0"/>
              <a:t> </a:t>
            </a:r>
            <a:r>
              <a:rPr lang="en-US" dirty="0" err="1"/>
              <a:t>okuyucular</a:t>
            </a:r>
            <a:r>
              <a:rPr lang="en-US" dirty="0"/>
              <a:t> </a:t>
            </a:r>
            <a:r>
              <a:rPr lang="tr-TR" dirty="0"/>
              <a:t>vs..</a:t>
            </a: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endParaRPr lang="en-US" dirty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dirty="0" err="1"/>
              <a:t>İşlem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ygıtları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Hesaplamalar</a:t>
            </a:r>
            <a:r>
              <a:rPr lang="tr-TR" dirty="0"/>
              <a:t>ı</a:t>
            </a:r>
            <a:r>
              <a:rPr lang="en-US" dirty="0"/>
              <a:t> yap</a:t>
            </a:r>
            <a:r>
              <a:rPr lang="tr-TR" dirty="0"/>
              <a:t>ar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bilgisayarın</a:t>
            </a:r>
            <a:r>
              <a:rPr lang="en-US" dirty="0"/>
              <a:t> </a:t>
            </a:r>
            <a:r>
              <a:rPr lang="en-US" dirty="0" err="1"/>
              <a:t>çalışmasını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tr-TR" dirty="0"/>
              <a:t> eder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/>
              <a:t>Central processing unit (CPU)</a:t>
            </a:r>
            <a:r>
              <a:rPr lang="tr-TR" dirty="0"/>
              <a:t> Merkezi işlem birimi</a:t>
            </a:r>
            <a:r>
              <a:rPr lang="en-US" dirty="0"/>
              <a:t> </a:t>
            </a:r>
            <a:r>
              <a:rPr lang="tr-TR" dirty="0"/>
              <a:t>ve bellek</a:t>
            </a: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tr-TR" dirty="0"/>
              <a:t>Ç</a:t>
            </a:r>
            <a:r>
              <a:rPr lang="en-US" dirty="0" err="1"/>
              <a:t>ıkış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ygıtları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Mevcut sonuçları kullanıcıya sunar</a:t>
            </a: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Monitörler</a:t>
            </a:r>
            <a:r>
              <a:rPr lang="en-US" dirty="0"/>
              <a:t>, </a:t>
            </a:r>
            <a:r>
              <a:rPr lang="en-US" dirty="0" err="1"/>
              <a:t>yazıcılar</a:t>
            </a:r>
            <a:r>
              <a:rPr lang="en-US" dirty="0"/>
              <a:t>, </a:t>
            </a:r>
            <a:r>
              <a:rPr lang="en-US" dirty="0" err="1"/>
              <a:t>hoparlörler</a:t>
            </a:r>
            <a:r>
              <a:rPr lang="en-US" dirty="0"/>
              <a:t>, </a:t>
            </a:r>
            <a:r>
              <a:rPr lang="en-US" dirty="0" err="1"/>
              <a:t>projektörler</a:t>
            </a:r>
            <a:r>
              <a:rPr lang="tr-TR" dirty="0"/>
              <a:t> vs..</a:t>
            </a:r>
            <a:endParaRPr lang="en-US" dirty="0"/>
          </a:p>
          <a:p>
            <a:pPr algn="just"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58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Donanım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tr-TR" dirty="0"/>
          </a:p>
          <a:p>
            <a:pPr algn="just"/>
            <a:r>
              <a:rPr lang="tr-TR" dirty="0"/>
              <a:t>D</a:t>
            </a:r>
            <a:r>
              <a:rPr lang="en-US" dirty="0" err="1"/>
              <a:t>epolama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ygıtları</a:t>
            </a:r>
            <a:endParaRPr lang="en-US" dirty="0"/>
          </a:p>
          <a:p>
            <a:pPr lvl="1" algn="just"/>
            <a:r>
              <a:rPr lang="en-US" dirty="0" err="1"/>
              <a:t>Veri</a:t>
            </a:r>
            <a:r>
              <a:rPr lang="tr-TR" dirty="0"/>
              <a:t>leri saklamak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kullanılır</a:t>
            </a:r>
            <a:endParaRPr lang="tr-TR" dirty="0"/>
          </a:p>
          <a:p>
            <a:pPr lvl="1" algn="just"/>
            <a:r>
              <a:rPr lang="en-US" dirty="0" err="1"/>
              <a:t>Sabit</a:t>
            </a:r>
            <a:r>
              <a:rPr lang="en-US" dirty="0"/>
              <a:t> </a:t>
            </a:r>
            <a:r>
              <a:rPr lang="en-US" dirty="0" err="1"/>
              <a:t>diskler</a:t>
            </a:r>
            <a:r>
              <a:rPr lang="en-US" dirty="0"/>
              <a:t>, CD / DVD </a:t>
            </a:r>
            <a:r>
              <a:rPr lang="en-US" dirty="0" err="1"/>
              <a:t>diskleri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sürücüleri</a:t>
            </a:r>
            <a:r>
              <a:rPr lang="en-US" dirty="0"/>
              <a:t>, USB flash </a:t>
            </a:r>
            <a:r>
              <a:rPr lang="en-US" dirty="0" err="1"/>
              <a:t>sürücüler</a:t>
            </a:r>
            <a:r>
              <a:rPr lang="tr-TR" dirty="0" smtClean="0"/>
              <a:t>..</a:t>
            </a:r>
          </a:p>
          <a:p>
            <a:pPr lvl="1" algn="just"/>
            <a:endParaRPr lang="en-US" dirty="0"/>
          </a:p>
          <a:p>
            <a:pPr algn="just"/>
            <a:r>
              <a:rPr lang="en-US" dirty="0" err="1"/>
              <a:t>Haberleşme</a:t>
            </a:r>
            <a:r>
              <a:rPr lang="en-US" dirty="0"/>
              <a:t> </a:t>
            </a:r>
            <a:r>
              <a:rPr lang="tr-TR" dirty="0"/>
              <a:t>A</a:t>
            </a:r>
            <a:r>
              <a:rPr lang="en-US" dirty="0" err="1"/>
              <a:t>ygıtları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Kullanıcıların</a:t>
            </a:r>
            <a:r>
              <a:rPr lang="tr-TR" dirty="0"/>
              <a:t>,</a:t>
            </a:r>
            <a:r>
              <a:rPr lang="en-US" dirty="0"/>
              <a:t> </a:t>
            </a:r>
            <a:r>
              <a:rPr lang="en-US" dirty="0" err="1"/>
              <a:t>başkaları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iletişim</a:t>
            </a:r>
            <a:r>
              <a:rPr lang="en-US" dirty="0"/>
              <a:t> </a:t>
            </a:r>
            <a:r>
              <a:rPr lang="en-US" dirty="0" err="1"/>
              <a:t>kurma</a:t>
            </a:r>
            <a:r>
              <a:rPr lang="tr-TR" dirty="0"/>
              <a:t>sı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</a:t>
            </a:r>
            <a:r>
              <a:rPr lang="en-US" dirty="0" err="1"/>
              <a:t>bilgilere</a:t>
            </a:r>
            <a:r>
              <a:rPr lang="en-US" dirty="0"/>
              <a:t> </a:t>
            </a:r>
            <a:r>
              <a:rPr lang="en-US" dirty="0" err="1"/>
              <a:t>eri</a:t>
            </a:r>
            <a:r>
              <a:rPr lang="tr-TR" dirty="0"/>
              <a:t>şmesi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/>
              <a:t>kullanılır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Modemler</a:t>
            </a:r>
            <a:r>
              <a:rPr lang="en-US" dirty="0"/>
              <a:t>, </a:t>
            </a:r>
            <a:r>
              <a:rPr lang="en-US" dirty="0" err="1"/>
              <a:t>ağ</a:t>
            </a:r>
            <a:r>
              <a:rPr lang="en-US" dirty="0"/>
              <a:t> </a:t>
            </a:r>
            <a:r>
              <a:rPr lang="en-US" dirty="0" err="1"/>
              <a:t>adaptörleri</a:t>
            </a:r>
            <a:r>
              <a:rPr lang="tr-TR" dirty="0"/>
              <a:t>...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20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Donanım</a:t>
            </a:r>
            <a:endParaRPr lang="tr-TR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96751"/>
            <a:ext cx="7488832" cy="509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37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Bilgisayar Dünyası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en-US" dirty="0"/>
              <a:t>1980</a:t>
            </a:r>
            <a:r>
              <a:rPr lang="tr-TR" dirty="0"/>
              <a:t>’den </a:t>
            </a:r>
            <a:r>
              <a:rPr lang="tr-TR" dirty="0" smtClean="0"/>
              <a:t>önce bilgisayarlar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 smtClean="0"/>
              <a:t>Çok </a:t>
            </a:r>
            <a:r>
              <a:rPr lang="tr-TR" sz="2600" dirty="0"/>
              <a:t>büyük ve pahalıydı</a:t>
            </a:r>
            <a:endParaRPr lang="en-US" sz="26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/>
              <a:t>Ulaşılabilirliği sınırlıydı ve az sayıda insan tarafından erişimleri mümkündü</a:t>
            </a:r>
            <a:endParaRPr lang="en-US" sz="26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/>
              <a:t>Ç</a:t>
            </a:r>
            <a:r>
              <a:rPr lang="en-US" sz="2600" dirty="0" err="1"/>
              <a:t>oğunlukla</a:t>
            </a:r>
            <a:r>
              <a:rPr lang="tr-TR" sz="2600" dirty="0"/>
              <a:t>,</a:t>
            </a:r>
            <a:r>
              <a:rPr lang="en-US" sz="2600" dirty="0"/>
              <a:t> </a:t>
            </a:r>
            <a:r>
              <a:rPr lang="tr-TR" sz="2600" dirty="0"/>
              <a:t>fazla miktardaki</a:t>
            </a:r>
            <a:r>
              <a:rPr lang="en-US" sz="2600" dirty="0"/>
              <a:t> </a:t>
            </a:r>
            <a:r>
              <a:rPr lang="tr-TR" sz="2600" dirty="0"/>
              <a:t>(yüksek hacimli) </a:t>
            </a:r>
            <a:r>
              <a:rPr lang="en-US" sz="2600" dirty="0" err="1"/>
              <a:t>işlem</a:t>
            </a:r>
            <a:r>
              <a:rPr lang="tr-TR" sz="2600" dirty="0"/>
              <a:t>ler </a:t>
            </a:r>
            <a:r>
              <a:rPr lang="en-US" sz="2600" dirty="0" err="1"/>
              <a:t>için</a:t>
            </a:r>
            <a:r>
              <a:rPr lang="en-US" sz="2600" dirty="0"/>
              <a:t> </a:t>
            </a:r>
            <a:r>
              <a:rPr lang="en-US" sz="2600" dirty="0" err="1"/>
              <a:t>kullanıl</a:t>
            </a:r>
            <a:r>
              <a:rPr lang="tr-TR" sz="2600" dirty="0"/>
              <a:t>ıyordu</a:t>
            </a:r>
            <a:endParaRPr lang="en-US" sz="2600" dirty="0"/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80'lerin </a:t>
            </a:r>
            <a:r>
              <a:rPr lang="en-US" dirty="0" err="1"/>
              <a:t>başında</a:t>
            </a:r>
            <a:r>
              <a:rPr lang="tr-TR" dirty="0"/>
              <a:t> </a:t>
            </a:r>
            <a:r>
              <a:rPr lang="en-US" dirty="0" err="1" smtClean="0"/>
              <a:t>bilgisayarlar</a:t>
            </a:r>
            <a:r>
              <a:rPr lang="tr-TR" dirty="0" smtClean="0"/>
              <a:t> 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/>
              <a:t>Daha ucuz ve ulaşılabilirdi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/>
              <a:t>Kişisel bilgisayarlar kullanılmaya başlandı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sz="2600" dirty="0"/>
              <a:t>Kullanımı önemli ölçüde arttı</a:t>
            </a:r>
            <a:endParaRPr lang="en-US" sz="2600" dirty="0"/>
          </a:p>
          <a:p>
            <a:pPr marL="0" indent="0" algn="just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en-US" dirty="0"/>
          </a:p>
          <a:p>
            <a:pPr marL="914400" lvl="2" indent="0" algn="just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en-US" dirty="0"/>
          </a:p>
          <a:p>
            <a:pPr algn="just"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25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Yazılım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91264" cy="4937760"/>
          </a:xfrm>
        </p:spPr>
        <p:txBody>
          <a:bodyPr/>
          <a:lstStyle/>
          <a:p>
            <a:pPr lvl="1" algn="just">
              <a:lnSpc>
                <a:spcPct val="90000"/>
              </a:lnSpc>
            </a:pPr>
            <a:endParaRPr lang="tr-TR" sz="2900" dirty="0" smtClean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r>
              <a:rPr lang="tr-TR" sz="2900" dirty="0" smtClean="0">
                <a:ea typeface="Times New Roman" charset="0"/>
                <a:cs typeface="Times New Roman" charset="0"/>
              </a:rPr>
              <a:t>Yazılım, d</a:t>
            </a:r>
            <a:r>
              <a:rPr lang="tr-TR" altLang="tr-TR" sz="2500" dirty="0" smtClean="0">
                <a:ea typeface="Times New Roman" charset="0"/>
                <a:cs typeface="Times New Roman" charset="0"/>
              </a:rPr>
              <a:t>onanımı </a:t>
            </a:r>
            <a:r>
              <a:rPr lang="tr-TR" altLang="tr-TR" sz="2500" dirty="0">
                <a:ea typeface="Times New Roman" charset="0"/>
                <a:cs typeface="Times New Roman" charset="0"/>
              </a:rPr>
              <a:t>kullanmak için gerekli programlardır.</a:t>
            </a:r>
          </a:p>
          <a:p>
            <a:pPr lvl="1" algn="just">
              <a:lnSpc>
                <a:spcPct val="90000"/>
              </a:lnSpc>
            </a:pPr>
            <a:endParaRPr lang="tr-TR" sz="2800" dirty="0" smtClean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r>
              <a:rPr lang="en-US" sz="2800" dirty="0" err="1" smtClean="0">
                <a:ea typeface="Times New Roman" charset="0"/>
                <a:cs typeface="Times New Roman" charset="0"/>
              </a:rPr>
              <a:t>Bir</a:t>
            </a:r>
            <a:r>
              <a:rPr lang="en-US" sz="2800" dirty="0" smtClean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işi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bilgisayara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yaptırmak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ancak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belirli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kodların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belirli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bir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sıra</a:t>
            </a:r>
            <a:r>
              <a:rPr lang="tr-TR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doğrultusunda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tr-TR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kullanılması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ile</a:t>
            </a:r>
            <a:r>
              <a:rPr lang="en-US" sz="2800" dirty="0">
                <a:ea typeface="Times New Roman" charset="0"/>
                <a:cs typeface="Times New Roman" charset="0"/>
              </a:rPr>
              <a:t> </a:t>
            </a:r>
            <a:r>
              <a:rPr lang="en-US" sz="2800" dirty="0" err="1">
                <a:ea typeface="Times New Roman" charset="0"/>
                <a:cs typeface="Times New Roman" charset="0"/>
              </a:rPr>
              <a:t>olanaklıdır</a:t>
            </a:r>
            <a:r>
              <a:rPr lang="en-US" sz="2800" dirty="0">
                <a:ea typeface="Times New Roman" charset="0"/>
                <a:cs typeface="Times New Roman" charset="0"/>
              </a:rPr>
              <a:t>. </a:t>
            </a:r>
            <a:endParaRPr lang="tr-TR" sz="2800" dirty="0">
              <a:ea typeface="Times New Roman" charset="0"/>
              <a:cs typeface="Times New Roman" charset="0"/>
            </a:endParaRPr>
          </a:p>
          <a:p>
            <a:pPr lvl="2" algn="just">
              <a:lnSpc>
                <a:spcPct val="90000"/>
              </a:lnSpc>
            </a:pPr>
            <a:r>
              <a:rPr lang="tr-TR" sz="2500" dirty="0" smtClean="0">
                <a:ea typeface="Times New Roman" charset="0"/>
                <a:cs typeface="Times New Roman" charset="0"/>
              </a:rPr>
              <a:t>Sistem </a:t>
            </a:r>
            <a:r>
              <a:rPr lang="tr-TR" sz="2500" dirty="0">
                <a:ea typeface="Times New Roman" charset="0"/>
                <a:cs typeface="Times New Roman" charset="0"/>
              </a:rPr>
              <a:t>Yazılımları (işletim </a:t>
            </a:r>
            <a:r>
              <a:rPr lang="tr-TR" sz="2500" dirty="0" smtClean="0">
                <a:ea typeface="Times New Roman" charset="0"/>
                <a:cs typeface="Times New Roman" charset="0"/>
              </a:rPr>
              <a:t>sistemi)</a:t>
            </a:r>
          </a:p>
          <a:p>
            <a:pPr lvl="2" algn="just">
              <a:lnSpc>
                <a:spcPct val="90000"/>
              </a:lnSpc>
            </a:pPr>
            <a:r>
              <a:rPr lang="tr-TR" sz="2500" dirty="0" smtClean="0">
                <a:ea typeface="Times New Roman" charset="0"/>
                <a:cs typeface="Times New Roman" charset="0"/>
              </a:rPr>
              <a:t>Uygulama </a:t>
            </a:r>
            <a:r>
              <a:rPr lang="tr-TR" sz="2500" dirty="0">
                <a:ea typeface="Times New Roman" charset="0"/>
                <a:cs typeface="Times New Roman" charset="0"/>
              </a:rPr>
              <a:t>Yazılımları (paket programlar)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85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Yazılım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457200" lvl="1" indent="0" algn="just">
              <a:lnSpc>
                <a:spcPct val="90000"/>
              </a:lnSpc>
              <a:buNone/>
            </a:pPr>
            <a:endParaRPr lang="en-US" dirty="0">
              <a:ea typeface="Times New Roman" charset="0"/>
              <a:cs typeface="Times New Roman" charset="0"/>
            </a:endParaRPr>
          </a:p>
          <a:p>
            <a:pPr algn="just">
              <a:lnSpc>
                <a:spcPct val="90000"/>
              </a:lnSpc>
            </a:pPr>
            <a:r>
              <a:rPr lang="tr-TR" dirty="0">
                <a:ea typeface="Times New Roman" charset="0"/>
                <a:cs typeface="Times New Roman" charset="0"/>
              </a:rPr>
              <a:t>Sistem Yazılımları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r>
              <a:rPr lang="en-US" dirty="0" err="1">
                <a:ea typeface="Times New Roman" charset="0"/>
                <a:cs typeface="Times New Roman" charset="0"/>
              </a:rPr>
              <a:t>Bilgisayarın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açılması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bir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programın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çalışabilmesi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bir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belgenin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oluşturulabilmesi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gibi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işlemlerle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kullanıcının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klavyeye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bastığında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bir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harfin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görülmesi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yazdıklarını</a:t>
            </a:r>
            <a:r>
              <a:rPr lang="en-US" dirty="0">
                <a:ea typeface="Times New Roman" charset="0"/>
                <a:cs typeface="Times New Roman" charset="0"/>
              </a:rPr>
              <a:t> disk </a:t>
            </a:r>
            <a:r>
              <a:rPr lang="en-US" dirty="0" err="1">
                <a:ea typeface="Times New Roman" charset="0"/>
                <a:cs typeface="Times New Roman" charset="0"/>
              </a:rPr>
              <a:t>ya</a:t>
            </a:r>
            <a:r>
              <a:rPr lang="en-US" dirty="0">
                <a:ea typeface="Times New Roman" charset="0"/>
                <a:cs typeface="Times New Roman" charset="0"/>
              </a:rPr>
              <a:t> da </a:t>
            </a:r>
            <a:r>
              <a:rPr lang="en-US" dirty="0" err="1">
                <a:ea typeface="Times New Roman" charset="0"/>
                <a:cs typeface="Times New Roman" charset="0"/>
              </a:rPr>
              <a:t>disket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üzerinde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saklayabilmesi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dosyalara</a:t>
            </a:r>
            <a:r>
              <a:rPr lang="en-US" dirty="0">
                <a:ea typeface="Times New Roman" charset="0"/>
                <a:cs typeface="Times New Roman" charset="0"/>
              </a:rPr>
              <a:t> ad </a:t>
            </a:r>
            <a:r>
              <a:rPr lang="en-US" dirty="0" err="1">
                <a:ea typeface="Times New Roman" charset="0"/>
                <a:cs typeface="Times New Roman" charset="0"/>
              </a:rPr>
              <a:t>verilmesi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dosyaların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silinmesi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yazdırılması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ve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benzerleri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işlemlerin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yapılması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işletim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sisteminin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görevleri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arasındadı</a:t>
            </a:r>
            <a:r>
              <a:rPr lang="tr-TR" dirty="0">
                <a:ea typeface="Times New Roman" charset="0"/>
                <a:cs typeface="Times New Roman" charset="0"/>
              </a:rPr>
              <a:t>r.</a:t>
            </a:r>
          </a:p>
          <a:p>
            <a:pPr lvl="1" algn="just">
              <a:lnSpc>
                <a:spcPct val="90000"/>
              </a:lnSpc>
            </a:pPr>
            <a:endParaRPr lang="tr-TR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r>
              <a:rPr lang="tr-TR" dirty="0">
                <a:ea typeface="Times New Roman" charset="0"/>
                <a:cs typeface="Times New Roman" charset="0"/>
              </a:rPr>
              <a:t>İ</a:t>
            </a:r>
            <a:r>
              <a:rPr lang="en-US" dirty="0" err="1">
                <a:ea typeface="Times New Roman" charset="0"/>
                <a:cs typeface="Times New Roman" charset="0"/>
              </a:rPr>
              <a:t>şletim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sistemi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bilgisayarların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çalışabilmesi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için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gereken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temel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yazılımdır</a:t>
            </a:r>
            <a:r>
              <a:rPr lang="en-US" dirty="0">
                <a:ea typeface="Times New Roman" charset="0"/>
                <a:cs typeface="Times New Roman" charset="0"/>
              </a:rPr>
              <a:t>. </a:t>
            </a:r>
            <a:endParaRPr lang="tr-TR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endParaRPr lang="tr-TR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r>
              <a:rPr lang="en-US" dirty="0">
                <a:ea typeface="Times New Roman" charset="0"/>
                <a:cs typeface="Times New Roman" charset="0"/>
              </a:rPr>
              <a:t>Windows, Mac OS, Linux, </a:t>
            </a:r>
            <a:r>
              <a:rPr lang="tr-TR" dirty="0">
                <a:ea typeface="Times New Roman" charset="0"/>
                <a:cs typeface="Times New Roman" charset="0"/>
              </a:rPr>
              <a:t>vs</a:t>
            </a:r>
            <a:r>
              <a:rPr lang="en-US" dirty="0">
                <a:ea typeface="Times New Roman" charset="0"/>
                <a:cs typeface="Times New Roman" charset="0"/>
              </a:rPr>
              <a:t>.</a:t>
            </a:r>
          </a:p>
          <a:p>
            <a:pPr algn="just">
              <a:lnSpc>
                <a:spcPct val="90000"/>
              </a:lnSpc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1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Uygulama Yazılımları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>
                <a:ea typeface="Times New Roman" charset="0"/>
                <a:cs typeface="Times New Roman" charset="0"/>
              </a:rPr>
              <a:t>Uygulama Programları</a:t>
            </a:r>
            <a:endParaRPr lang="en-US" sz="3000" dirty="0">
              <a:cs typeface="Times New Roman" pitchFamily="18" charset="0"/>
            </a:endParaRPr>
          </a:p>
          <a:p>
            <a:pPr lvl="1"/>
            <a:r>
              <a:rPr lang="tr-TR" sz="2600" dirty="0">
                <a:cs typeface="Times New Roman" pitchFamily="18" charset="0"/>
              </a:rPr>
              <a:t>Belirli bir görevi yapabilmesi amacı ile hazırlanan, çalışmak için bir işletim sistemine ihtiyaç duyan programlardır.</a:t>
            </a:r>
            <a:endParaRPr lang="en-US" sz="26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Fotograf </a:t>
            </a:r>
            <a:r>
              <a:rPr lang="tr-TR" sz="2200" dirty="0" smtClean="0">
                <a:cs typeface="Times New Roman" pitchFamily="18" charset="0"/>
              </a:rPr>
              <a:t>düzenleme (Adobe Photoshop)</a:t>
            </a:r>
            <a:endParaRPr lang="en-US" sz="22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Web sayfası </a:t>
            </a:r>
            <a:r>
              <a:rPr lang="tr-TR" sz="2200" dirty="0" smtClean="0">
                <a:cs typeface="Times New Roman" pitchFamily="18" charset="0"/>
              </a:rPr>
              <a:t>görüntüleme (Gogle Chrome)</a:t>
            </a:r>
            <a:endParaRPr lang="en-US" sz="22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Elektronik posta </a:t>
            </a:r>
            <a:r>
              <a:rPr lang="tr-TR" sz="2200" dirty="0" smtClean="0">
                <a:cs typeface="Times New Roman" pitchFamily="18" charset="0"/>
              </a:rPr>
              <a:t>alma/gönderme (Microsoft Outlook)</a:t>
            </a:r>
            <a:endParaRPr lang="en-US" sz="22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CD/DVD yazdırma </a:t>
            </a:r>
            <a:r>
              <a:rPr lang="tr-TR" sz="2200" dirty="0" smtClean="0">
                <a:cs typeface="Times New Roman" pitchFamily="18" charset="0"/>
              </a:rPr>
              <a:t>(Nero)</a:t>
            </a:r>
            <a:endParaRPr lang="en-US" sz="22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Tasarım yapma</a:t>
            </a:r>
            <a:endParaRPr lang="en-US" sz="2200" dirty="0">
              <a:cs typeface="Times New Roman" pitchFamily="18" charset="0"/>
            </a:endParaRP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Bilgisayar oyunları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Muhasebe programları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Programlama dilleri derleyicileri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sz="2200" dirty="0">
                <a:cs typeface="Times New Roman" pitchFamily="18" charset="0"/>
              </a:rPr>
              <a:t>Kelime işlemci vs.. (Microsoft </a:t>
            </a:r>
            <a:r>
              <a:rPr lang="tr-TR" sz="2200" dirty="0" smtClean="0">
                <a:cs typeface="Times New Roman" pitchFamily="18" charset="0"/>
              </a:rPr>
              <a:t>Word)</a:t>
            </a:r>
            <a:endParaRPr lang="en-US" sz="2200" dirty="0">
              <a:cs typeface="Times New Roman" pitchFamily="18" charset="0"/>
            </a:endParaRPr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Bilgisayarlar Türleri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72816"/>
            <a:ext cx="8229600" cy="4384144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tr-TR" dirty="0" smtClean="0"/>
              <a:t>Temel bilgisayarlar türleri aşağıdaki gibidir: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G</a:t>
            </a:r>
            <a:r>
              <a:rPr lang="en-US" dirty="0" err="1"/>
              <a:t>ömülü</a:t>
            </a:r>
            <a:r>
              <a:rPr lang="en-US" dirty="0"/>
              <a:t> </a:t>
            </a:r>
            <a:r>
              <a:rPr lang="tr-TR" dirty="0"/>
              <a:t>B</a:t>
            </a:r>
            <a:r>
              <a:rPr lang="en-US" dirty="0" err="1"/>
              <a:t>ilgisayarlar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Mobil</a:t>
            </a:r>
            <a:r>
              <a:rPr lang="tr-TR" dirty="0"/>
              <a:t> Cihazlar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Kişisel Bilgisayarlar (PC</a:t>
            </a:r>
            <a:r>
              <a:rPr lang="tr-TR" dirty="0" smtClean="0"/>
              <a:t>)</a:t>
            </a:r>
            <a:endParaRPr lang="en-US" dirty="0" smtClean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 smtClean="0"/>
              <a:t>Sunucu</a:t>
            </a:r>
            <a:r>
              <a:rPr lang="en-US" dirty="0" smtClean="0"/>
              <a:t> </a:t>
            </a:r>
            <a:r>
              <a:rPr lang="en-US" dirty="0" err="1" smtClean="0"/>
              <a:t>Bilgisayarlar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/>
              <a:t>Mainframe </a:t>
            </a:r>
            <a:r>
              <a:rPr lang="tr-TR" dirty="0"/>
              <a:t>Bilgisayarlar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/>
              <a:t>S</a:t>
            </a:r>
            <a:r>
              <a:rPr lang="tr-TR" dirty="0" smtClean="0"/>
              <a:t>ü</a:t>
            </a:r>
            <a:r>
              <a:rPr lang="en-US" dirty="0" smtClean="0"/>
              <a:t>per</a:t>
            </a:r>
            <a:r>
              <a:rPr lang="tr-TR" dirty="0"/>
              <a:t>bilgisayarlar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224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Gömülü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456152"/>
          </a:xfrm>
        </p:spPr>
        <p:txBody>
          <a:bodyPr>
            <a:normAutofit/>
          </a:bodyPr>
          <a:lstStyle/>
          <a:p>
            <a:pPr marL="342900" lvl="1" indent="-342900" algn="just">
              <a:lnSpc>
                <a:spcPct val="90000"/>
              </a:lnSpc>
              <a:buFont typeface="Arial" pitchFamily="34" charset="0"/>
              <a:buChar char="•"/>
            </a:pPr>
            <a:r>
              <a:rPr lang="tr-TR" sz="2800" dirty="0"/>
              <a:t>G</a:t>
            </a:r>
            <a:r>
              <a:rPr lang="en-US" sz="2800" dirty="0" err="1"/>
              <a:t>ömülü</a:t>
            </a:r>
            <a:r>
              <a:rPr lang="en-US" sz="2800" dirty="0"/>
              <a:t> </a:t>
            </a:r>
            <a:r>
              <a:rPr lang="tr-TR" sz="2800" dirty="0"/>
              <a:t>B</a:t>
            </a:r>
            <a:r>
              <a:rPr lang="en-US" sz="2800" dirty="0" err="1" smtClean="0"/>
              <a:t>ilgisayarlar</a:t>
            </a:r>
            <a:endParaRPr lang="tr-TR" sz="2800" dirty="0" smtClean="0"/>
          </a:p>
          <a:p>
            <a:pPr lvl="1" algn="just">
              <a:lnSpc>
                <a:spcPct val="90000"/>
              </a:lnSpc>
            </a:pPr>
            <a:r>
              <a:rPr lang="tr-TR" dirty="0" smtClean="0"/>
              <a:t>Bir </a:t>
            </a:r>
            <a:r>
              <a:rPr lang="tr-TR" dirty="0"/>
              <a:t>üründe bileşen olarak işlev gören, özel amaçlı bilgisayarlardır</a:t>
            </a:r>
            <a:r>
              <a:rPr lang="tr-TR" dirty="0" smtClean="0"/>
              <a:t>.</a:t>
            </a:r>
          </a:p>
          <a:p>
            <a:pPr lvl="1" algn="just">
              <a:lnSpc>
                <a:spcPct val="90000"/>
              </a:lnSpc>
            </a:pP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en-US" dirty="0" err="1"/>
              <a:t>Genel</a:t>
            </a:r>
            <a:r>
              <a:rPr lang="en-US" dirty="0"/>
              <a:t> </a:t>
            </a:r>
            <a:r>
              <a:rPr lang="en-US" dirty="0" err="1"/>
              <a:t>amaçlı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gibi</a:t>
            </a:r>
            <a:r>
              <a:rPr lang="en-US" dirty="0"/>
              <a:t> </a:t>
            </a:r>
            <a:r>
              <a:rPr lang="en-US" dirty="0" err="1"/>
              <a:t>kullanılamaz</a:t>
            </a:r>
            <a:r>
              <a:rPr lang="tr-TR" dirty="0"/>
              <a:t>.</a:t>
            </a:r>
            <a:endParaRPr lang="en-US" dirty="0"/>
          </a:p>
          <a:p>
            <a:pPr lvl="3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Ev aletleri</a:t>
            </a:r>
          </a:p>
          <a:p>
            <a:pPr lvl="3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Sulama sistemleri</a:t>
            </a:r>
            <a:endParaRPr lang="en-US" sz="2000" dirty="0"/>
          </a:p>
          <a:p>
            <a:pPr lvl="3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Termostatlar</a:t>
            </a:r>
            <a:endParaRPr lang="en-US" sz="2000" dirty="0"/>
          </a:p>
          <a:p>
            <a:pPr lvl="3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Dikiş</a:t>
            </a:r>
            <a:r>
              <a:rPr lang="en-US" sz="2000" dirty="0"/>
              <a:t> </a:t>
            </a:r>
            <a:r>
              <a:rPr lang="en-US" sz="2000" dirty="0" err="1"/>
              <a:t>makineleri</a:t>
            </a:r>
            <a:endParaRPr lang="en-US" sz="2000" dirty="0"/>
          </a:p>
          <a:p>
            <a:pPr lvl="3" algn="just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tr-TR" sz="2000" dirty="0"/>
              <a:t>Otomobiller</a:t>
            </a:r>
          </a:p>
          <a:p>
            <a:pPr lvl="4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tr-TR" sz="1800" dirty="0"/>
              <a:t>Kitlenmeyen frenler</a:t>
            </a:r>
          </a:p>
          <a:p>
            <a:pPr lvl="4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tr-TR" sz="1800" dirty="0"/>
              <a:t>Hız sabitleyiciler</a:t>
            </a:r>
          </a:p>
          <a:p>
            <a:pPr lvl="4" algn="just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tr-TR" sz="1800" dirty="0"/>
              <a:t>Hava yastığı kontrolörü</a:t>
            </a:r>
            <a:endParaRPr lang="en-US" sz="1800" dirty="0"/>
          </a:p>
          <a:p>
            <a:pPr algn="just"/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Ebrima" charset="0"/>
                <a:cs typeface="Ebrima" charset="0"/>
              </a:rPr>
              <a:t>Mobil</a:t>
            </a:r>
            <a:r>
              <a:rPr lang="tr-TR" dirty="0">
                <a:ea typeface="Ebrima" charset="0"/>
                <a:cs typeface="Ebrima" charset="0"/>
              </a:rPr>
              <a:t> Cihazlar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>
              <a:ea typeface="Times New Roman" charset="0"/>
              <a:cs typeface="Times New Roman" charset="0"/>
            </a:endParaRPr>
          </a:p>
          <a:p>
            <a:r>
              <a:rPr lang="en-US" dirty="0" smtClean="0">
                <a:ea typeface="Times New Roman" charset="0"/>
                <a:cs typeface="Times New Roman" charset="0"/>
              </a:rPr>
              <a:t>Mobil </a:t>
            </a:r>
            <a:r>
              <a:rPr lang="tr-TR" dirty="0">
                <a:ea typeface="Times New Roman" charset="0"/>
                <a:cs typeface="Times New Roman" charset="0"/>
              </a:rPr>
              <a:t>Cihazlar</a:t>
            </a:r>
          </a:p>
          <a:p>
            <a:pPr lvl="1"/>
            <a:r>
              <a:rPr lang="tr-TR" dirty="0" smtClean="0">
                <a:ea typeface="Times New Roman" charset="0"/>
                <a:cs typeface="Times New Roman" charset="0"/>
              </a:rPr>
              <a:t>Elde </a:t>
            </a:r>
            <a:r>
              <a:rPr lang="tr-TR" dirty="0">
                <a:ea typeface="Times New Roman" charset="0"/>
                <a:cs typeface="Times New Roman" charset="0"/>
              </a:rPr>
              <a:t>taşınabilecek kadar küçük cihazlardır</a:t>
            </a:r>
          </a:p>
          <a:p>
            <a:pPr marL="457200" lvl="1" indent="0">
              <a:buNone/>
            </a:pPr>
            <a:endParaRPr lang="en-US" dirty="0">
              <a:ea typeface="Times New Roman" charset="0"/>
              <a:cs typeface="Times New Roman" charset="0"/>
            </a:endParaRPr>
          </a:p>
          <a:p>
            <a:pPr lvl="1"/>
            <a:r>
              <a:rPr lang="tr-TR" dirty="0">
                <a:ea typeface="Times New Roman" charset="0"/>
                <a:cs typeface="Times New Roman" charset="0"/>
              </a:rPr>
              <a:t>Genellikle dokunmatik ekranlı olarak üretilirler</a:t>
            </a:r>
          </a:p>
          <a:p>
            <a:pPr lvl="2"/>
            <a:r>
              <a:rPr lang="tr-TR" dirty="0" smtClean="0">
                <a:ea typeface="Times New Roman" charset="0"/>
                <a:cs typeface="Times New Roman" charset="0"/>
              </a:rPr>
              <a:t>Akıllı </a:t>
            </a:r>
            <a:r>
              <a:rPr lang="tr-TR" dirty="0">
                <a:ea typeface="Times New Roman" charset="0"/>
                <a:cs typeface="Times New Roman" charset="0"/>
              </a:rPr>
              <a:t>telefonlar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2"/>
            <a:r>
              <a:rPr lang="en-US" dirty="0" err="1">
                <a:ea typeface="Times New Roman" charset="0"/>
                <a:cs typeface="Times New Roman" charset="0"/>
              </a:rPr>
              <a:t>Taşınabilir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oyun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cihazları</a:t>
            </a:r>
            <a:endParaRPr lang="tr-TR" dirty="0">
              <a:ea typeface="Times New Roman" charset="0"/>
              <a:cs typeface="Times New Roman" charset="0"/>
            </a:endParaRPr>
          </a:p>
          <a:p>
            <a:pPr lvl="2"/>
            <a:r>
              <a:rPr lang="tr-TR" dirty="0">
                <a:ea typeface="Times New Roman" charset="0"/>
                <a:cs typeface="Times New Roman" charset="0"/>
              </a:rPr>
              <a:t>Taşınabilen dijital medya oynatıcıları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2"/>
            <a:r>
              <a:rPr lang="tr-TR" dirty="0" smtClean="0">
                <a:ea typeface="Times New Roman" charset="0"/>
                <a:cs typeface="Times New Roman" charset="0"/>
              </a:rPr>
              <a:t>Tablet bilgisayarlar</a:t>
            </a:r>
            <a:endParaRPr lang="en-US" dirty="0">
              <a:ea typeface="Times New Roman" charset="0"/>
              <a:cs typeface="Times New Roman" charset="0"/>
            </a:endParaRPr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75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Kişisel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Bef>
                <a:spcPts val="500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endParaRPr lang="tr-TR" dirty="0" smtClean="0">
              <a:cs typeface="Times New Roman" pitchFamily="18" charset="0"/>
            </a:endParaRPr>
          </a:p>
          <a:p>
            <a:pPr algn="just">
              <a:spcBef>
                <a:spcPts val="500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r>
              <a:rPr lang="tr-TR" dirty="0" smtClean="0">
                <a:cs typeface="Times New Roman" pitchFamily="18" charset="0"/>
              </a:rPr>
              <a:t>Kişisel </a:t>
            </a:r>
            <a:r>
              <a:rPr lang="tr-TR" dirty="0">
                <a:cs typeface="Times New Roman" pitchFamily="18" charset="0"/>
              </a:rPr>
              <a:t>Bilgisayar</a:t>
            </a:r>
          </a:p>
          <a:p>
            <a:pPr lvl="1" algn="just">
              <a:spcAft>
                <a:spcPct val="50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 smtClean="0">
                <a:cs typeface="Times New Roman" pitchFamily="18" charset="0"/>
              </a:rPr>
              <a:t>Aynı </a:t>
            </a:r>
            <a:r>
              <a:rPr lang="tr-TR" dirty="0">
                <a:cs typeface="Times New Roman" pitchFamily="18" charset="0"/>
              </a:rPr>
              <a:t>anda tek bir kişi tarafından kullanılmak üzere tasarlanmış küçük bilgisayarlardır.</a:t>
            </a:r>
          </a:p>
          <a:p>
            <a:pPr marL="800100" lvl="1" indent="-342900" algn="just">
              <a:spcAft>
                <a:spcPct val="5000"/>
              </a:spcAft>
              <a:buFont typeface="Wingdings" panose="05000000000000000000" pitchFamily="2" charset="2"/>
              <a:buChar char="ü"/>
              <a:defRPr/>
            </a:pPr>
            <a:endParaRPr lang="es-EC" dirty="0">
              <a:cs typeface="Times New Roman" pitchFamily="18" charset="0"/>
            </a:endParaRPr>
          </a:p>
          <a:p>
            <a:pPr lvl="1" algn="just">
              <a:spcAft>
                <a:spcPct val="50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/>
              <a:t>Microbilgisayar olarak da bilinir</a:t>
            </a:r>
          </a:p>
          <a:p>
            <a:pPr marL="800100" lvl="1" indent="-342900" algn="just">
              <a:spcAft>
                <a:spcPct val="5000"/>
              </a:spcAft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lvl="1" algn="just">
              <a:spcAft>
                <a:spcPct val="5000"/>
              </a:spcAft>
              <a:buFont typeface="Wingdings" panose="05000000000000000000" pitchFamily="2" charset="2"/>
              <a:buChar char="ü"/>
              <a:defRPr/>
            </a:pPr>
            <a:r>
              <a:rPr lang="tr-TR" dirty="0">
                <a:cs typeface="Times New Roman" pitchFamily="18" charset="0"/>
              </a:rPr>
              <a:t>Farklı boyutlarda ve şekillerde olabilir</a:t>
            </a: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5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Kişisel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500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>
              <a:spcBef>
                <a:spcPts val="500"/>
              </a:spcBef>
              <a:spcAft>
                <a:spcPct val="5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Masaüstü </a:t>
            </a:r>
            <a:r>
              <a:rPr lang="tr-TR" dirty="0"/>
              <a:t>Bilgisayar</a:t>
            </a:r>
            <a:endParaRPr lang="en-US" dirty="0"/>
          </a:p>
          <a:p>
            <a:pPr lvl="1">
              <a:spcAft>
                <a:spcPct val="5000"/>
              </a:spcAft>
              <a:buFont typeface="Arial" pitchFamily="34" charset="0"/>
              <a:buChar char="–"/>
              <a:defRPr/>
            </a:pPr>
            <a:r>
              <a:rPr lang="tr-TR" dirty="0"/>
              <a:t>Masa üzerine sığacak biçimde tasarlanmışlardır</a:t>
            </a:r>
            <a:endParaRPr lang="en-US" dirty="0"/>
          </a:p>
          <a:p>
            <a:pPr lvl="1">
              <a:spcAft>
                <a:spcPct val="5000"/>
              </a:spcAft>
              <a:buFont typeface="Arial" pitchFamily="34" charset="0"/>
              <a:buChar char="–"/>
              <a:defRPr/>
            </a:pPr>
            <a:r>
              <a:rPr lang="tr-TR" dirty="0"/>
              <a:t>Farklı şekillerde üretilirler</a:t>
            </a:r>
            <a:endParaRPr lang="en-US" dirty="0"/>
          </a:p>
          <a:p>
            <a:pPr lvl="1">
              <a:spcAft>
                <a:spcPct val="5000"/>
              </a:spcAft>
              <a:buFont typeface="Arial" pitchFamily="34" charset="0"/>
              <a:buChar char="–"/>
              <a:defRPr/>
            </a:pPr>
            <a:r>
              <a:rPr lang="tr-TR" dirty="0" smtClean="0"/>
              <a:t>Taşınabilir </a:t>
            </a:r>
            <a:r>
              <a:rPr lang="tr-TR" dirty="0"/>
              <a:t>değildirler</a:t>
            </a:r>
          </a:p>
          <a:p>
            <a:pPr marL="457200" lvl="1" indent="0">
              <a:spcAft>
                <a:spcPct val="5000"/>
              </a:spcAft>
              <a:buNone/>
              <a:defRPr/>
            </a:pPr>
            <a:endParaRPr lang="en-US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47"/>
          <a:stretch/>
        </p:blipFill>
        <p:spPr bwMode="auto">
          <a:xfrm>
            <a:off x="1369637" y="3805100"/>
            <a:ext cx="6200585" cy="2304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93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Taşınabilir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endParaRPr lang="tr-TR" dirty="0" smtClean="0"/>
          </a:p>
          <a:p>
            <a:pPr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Taşınabilir </a:t>
            </a:r>
            <a:r>
              <a:rPr lang="tr-TR" dirty="0"/>
              <a:t>Bilgisayarlar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tr-TR" dirty="0" smtClean="0"/>
              <a:t>Kolaylıkla </a:t>
            </a:r>
            <a:r>
              <a:rPr lang="tr-TR" dirty="0"/>
              <a:t>taşınabilir şekilde tasarlanmıştır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err="1"/>
              <a:t>Tamamen</a:t>
            </a:r>
            <a:r>
              <a:rPr lang="en-US" dirty="0"/>
              <a:t> </a:t>
            </a:r>
            <a:r>
              <a:rPr lang="en-US" dirty="0" err="1"/>
              <a:t>işlevsel</a:t>
            </a:r>
            <a:r>
              <a:rPr lang="en-US" dirty="0"/>
              <a:t> </a:t>
            </a:r>
            <a:r>
              <a:rPr lang="en-US" dirty="0" err="1"/>
              <a:t>bilgisayarlar</a:t>
            </a:r>
            <a:r>
              <a:rPr lang="tr-TR" dirty="0"/>
              <a:t>dır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defRPr/>
            </a:pPr>
            <a:endParaRPr lang="en-US" dirty="0"/>
          </a:p>
          <a:p>
            <a:pPr lvl="2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tr-TR" dirty="0"/>
              <a:t>Dizüstü bilgisayarlar</a:t>
            </a:r>
            <a:endParaRPr lang="en-US" dirty="0"/>
          </a:p>
          <a:p>
            <a:pPr lvl="3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/>
              <a:t>Genellikle, kapaklı (midye) şeklinde üretilirler</a:t>
            </a:r>
          </a:p>
          <a:p>
            <a:pPr lvl="2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  <a:defRPr/>
            </a:pPr>
            <a:r>
              <a:rPr lang="en-US" dirty="0" smtClean="0"/>
              <a:t>Tablet</a:t>
            </a:r>
            <a:r>
              <a:rPr lang="tr-TR" dirty="0"/>
              <a:t> </a:t>
            </a:r>
            <a:r>
              <a:rPr lang="tr-TR" dirty="0" smtClean="0"/>
              <a:t>bilgisayarlar</a:t>
            </a:r>
            <a:endParaRPr lang="en-US" dirty="0"/>
          </a:p>
          <a:p>
            <a:pPr lvl="3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/>
              <a:t>Dijital kalem ve/ya dokunmatik ekranlıdır</a:t>
            </a:r>
            <a:endParaRPr lang="en-US" dirty="0"/>
          </a:p>
          <a:p>
            <a:pPr marL="457200" lvl="1" indent="0">
              <a:buNone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57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Taşınabilir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r>
              <a:rPr lang="en-US" dirty="0"/>
              <a:t>Netbook</a:t>
            </a:r>
          </a:p>
          <a:p>
            <a:pPr lvl="2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Geleneksel</a:t>
            </a:r>
            <a:r>
              <a:rPr lang="en-US" dirty="0"/>
              <a:t> </a:t>
            </a:r>
            <a:r>
              <a:rPr lang="en-US" dirty="0" err="1"/>
              <a:t>dizüstü</a:t>
            </a:r>
            <a:r>
              <a:rPr lang="en-US" dirty="0"/>
              <a:t> </a:t>
            </a:r>
            <a:r>
              <a:rPr lang="en-US" dirty="0" err="1"/>
              <a:t>bilgisayarlar</a:t>
            </a:r>
            <a:r>
              <a:rPr lang="tr-TR" dirty="0"/>
              <a:t>dan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küçük</a:t>
            </a:r>
            <a:r>
              <a:rPr lang="en-US" dirty="0"/>
              <a:t>,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hafif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daha</a:t>
            </a:r>
            <a:r>
              <a:rPr lang="en-US" dirty="0"/>
              <a:t> </a:t>
            </a:r>
            <a:r>
              <a:rPr lang="tr-TR" dirty="0"/>
              <a:t>ucuzdur</a:t>
            </a:r>
            <a:endParaRPr lang="en-US" dirty="0"/>
          </a:p>
          <a:p>
            <a:pPr lvl="2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Daha</a:t>
            </a:r>
            <a:r>
              <a:rPr lang="en-US" dirty="0"/>
              <a:t> </a:t>
            </a:r>
            <a:r>
              <a:rPr lang="en-US" dirty="0" err="1"/>
              <a:t>uzun</a:t>
            </a:r>
            <a:r>
              <a:rPr lang="en-US" dirty="0"/>
              <a:t> </a:t>
            </a:r>
            <a:r>
              <a:rPr lang="en-US" dirty="0" err="1"/>
              <a:t>pil</a:t>
            </a:r>
            <a:r>
              <a:rPr lang="en-US" dirty="0"/>
              <a:t> </a:t>
            </a:r>
            <a:r>
              <a:rPr lang="en-US" dirty="0" err="1"/>
              <a:t>ömrü</a:t>
            </a:r>
            <a:r>
              <a:rPr lang="tr-TR" dirty="0"/>
              <a:t> vardır</a:t>
            </a:r>
            <a:endParaRPr lang="en-US" dirty="0"/>
          </a:p>
          <a:p>
            <a:pPr lvl="2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ü"/>
              <a:defRPr/>
            </a:pPr>
            <a:r>
              <a:rPr lang="en-US" dirty="0" err="1"/>
              <a:t>Öğrenciler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iş</a:t>
            </a:r>
            <a:r>
              <a:rPr lang="en-US" dirty="0"/>
              <a:t> </a:t>
            </a:r>
            <a:r>
              <a:rPr lang="en-US" dirty="0" err="1"/>
              <a:t>seyahat</a:t>
            </a:r>
            <a:r>
              <a:rPr lang="tr-TR" dirty="0"/>
              <a:t>lerine</a:t>
            </a:r>
            <a:r>
              <a:rPr lang="en-US" dirty="0"/>
              <a:t> </a:t>
            </a:r>
            <a:r>
              <a:rPr lang="tr-TR" dirty="0"/>
              <a:t>çıkanlar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/>
              <a:t>uygundur</a:t>
            </a:r>
            <a:endParaRPr lang="en-US" dirty="0"/>
          </a:p>
          <a:p>
            <a:pPr marL="914400" lvl="2" indent="0">
              <a:lnSpc>
                <a:spcPct val="90000"/>
              </a:lnSpc>
              <a:spcAft>
                <a:spcPct val="20000"/>
              </a:spcAft>
              <a:buNone/>
              <a:defRPr/>
            </a:pP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73056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Dünyası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968552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•"/>
              <a:defRPr/>
            </a:pPr>
            <a:r>
              <a:rPr lang="tr-TR" dirty="0" smtClean="0"/>
              <a:t>Günümüzde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 smtClean="0"/>
              <a:t>Hayatımızın her alanında bilgisayarlar ve bilgi teknolojileri kullanılmaktadır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 smtClean="0"/>
              <a:t>B</a:t>
            </a:r>
            <a:r>
              <a:rPr lang="en-US" dirty="0" err="1" smtClean="0"/>
              <a:t>ilgisayar</a:t>
            </a:r>
            <a:r>
              <a:rPr lang="tr-TR" dirty="0"/>
              <a:t>lar</a:t>
            </a:r>
            <a:r>
              <a:rPr lang="en-US" dirty="0"/>
              <a:t> </a:t>
            </a:r>
            <a:r>
              <a:rPr lang="en-US" dirty="0" err="1"/>
              <a:t>artık</a:t>
            </a:r>
            <a:r>
              <a:rPr lang="en-US" dirty="0"/>
              <a:t> </a:t>
            </a:r>
            <a:r>
              <a:rPr lang="tr-TR" dirty="0"/>
              <a:t>daha </a:t>
            </a:r>
            <a:r>
              <a:rPr lang="en-US" dirty="0" err="1"/>
              <a:t>verimli</a:t>
            </a:r>
            <a:r>
              <a:rPr lang="tr-TR" dirty="0" smtClean="0"/>
              <a:t>dir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 smtClean="0"/>
              <a:t>Bir </a:t>
            </a:r>
            <a:r>
              <a:rPr lang="tr-TR" dirty="0"/>
              <a:t>çok farklı işlemi bulundugumuz yeri değiştirmeden </a:t>
            </a:r>
            <a:r>
              <a:rPr lang="tr-TR" dirty="0" smtClean="0"/>
              <a:t>gerçekleştirebiliriz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 smtClean="0"/>
              <a:t>Elektronik </a:t>
            </a:r>
            <a:r>
              <a:rPr lang="tr-TR" dirty="0"/>
              <a:t>postalarımıza oturma odamızdaki televizyon aracılığı ile </a:t>
            </a:r>
            <a:r>
              <a:rPr lang="tr-TR" dirty="0" smtClean="0"/>
              <a:t>ulaşabiliriz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  <a:defRPr/>
            </a:pPr>
            <a:r>
              <a:rPr lang="en-US" dirty="0" err="1" smtClean="0"/>
              <a:t>Cep</a:t>
            </a:r>
            <a:r>
              <a:rPr lang="en-US" dirty="0" smtClean="0"/>
              <a:t> </a:t>
            </a:r>
            <a:r>
              <a:rPr lang="en-US" dirty="0" err="1"/>
              <a:t>telefonu</a:t>
            </a:r>
            <a:r>
              <a:rPr lang="en-US" dirty="0"/>
              <a:t> </a:t>
            </a:r>
            <a:r>
              <a:rPr lang="en-US" dirty="0" err="1"/>
              <a:t>ya</a:t>
            </a:r>
            <a:r>
              <a:rPr lang="en-US" dirty="0"/>
              <a:t> da </a:t>
            </a:r>
            <a:r>
              <a:rPr lang="en-US" dirty="0" err="1"/>
              <a:t>diğer</a:t>
            </a:r>
            <a:r>
              <a:rPr lang="en-US" dirty="0"/>
              <a:t> </a:t>
            </a:r>
            <a:r>
              <a:rPr lang="tr-TR" dirty="0"/>
              <a:t>taşınabilir</a:t>
            </a:r>
            <a:r>
              <a:rPr lang="en-US" dirty="0"/>
              <a:t> </a:t>
            </a:r>
            <a:r>
              <a:rPr lang="en-US" dirty="0" err="1"/>
              <a:t>cihaz</a:t>
            </a:r>
            <a:r>
              <a:rPr lang="tr-TR" dirty="0"/>
              <a:t>larla internete erişebiliriz</a:t>
            </a:r>
            <a:endParaRPr lang="en-US" dirty="0"/>
          </a:p>
          <a:p>
            <a:pPr marL="457200" lvl="1" indent="0" algn="just">
              <a:buNone/>
              <a:defRPr/>
            </a:pPr>
            <a:endParaRPr lang="en-US" dirty="0"/>
          </a:p>
          <a:p>
            <a:endParaRPr lang="tr-TR" sz="23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09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Ebrima" charset="0"/>
                <a:cs typeface="Ebrima" charset="0"/>
              </a:rPr>
              <a:t>Sunucu</a:t>
            </a:r>
            <a:r>
              <a:rPr lang="en-US" dirty="0" smtClean="0">
                <a:ea typeface="Ebrima" charset="0"/>
                <a:cs typeface="Ebrima" charset="0"/>
              </a:rPr>
              <a:t> 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en-US" dirty="0" err="1" smtClean="0"/>
              <a:t>Sunucu</a:t>
            </a:r>
            <a:r>
              <a:rPr lang="en-US" dirty="0" smtClean="0"/>
              <a:t> </a:t>
            </a:r>
            <a:r>
              <a:rPr lang="tr-TR" dirty="0" smtClean="0"/>
              <a:t>Bilgisayarlar</a:t>
            </a:r>
            <a:endParaRPr lang="en-US" dirty="0"/>
          </a:p>
          <a:p>
            <a:pPr lvl="1" algn="just" fontAlgn="auto">
              <a:lnSpc>
                <a:spcPct val="90000"/>
              </a:lnSpc>
              <a:spcAft>
                <a:spcPct val="20000"/>
              </a:spcAft>
              <a:buFont typeface="Arial" pitchFamily="34" charset="0"/>
              <a:buChar char="–"/>
              <a:defRPr/>
            </a:pPr>
            <a:r>
              <a:rPr lang="tr-TR" sz="2400" dirty="0">
                <a:ea typeface="Times New Roman" charset="0"/>
                <a:cs typeface="Times New Roman" charset="0"/>
              </a:rPr>
              <a:t>Küçük ağlardaki p</a:t>
            </a:r>
            <a:r>
              <a:rPr lang="en-US" sz="2400" dirty="0" err="1">
                <a:ea typeface="Times New Roman" charset="0"/>
                <a:cs typeface="Times New Roman" charset="0"/>
              </a:rPr>
              <a:t>rogramları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ve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verileri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barındırmak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için</a:t>
            </a:r>
            <a:r>
              <a:rPr lang="tr-TR" sz="2400" dirty="0">
                <a:ea typeface="Times New Roman" charset="0"/>
                <a:cs typeface="Times New Roman" charset="0"/>
              </a:rPr>
              <a:t> k</a:t>
            </a:r>
            <a:r>
              <a:rPr lang="en-US" sz="2400" dirty="0" err="1">
                <a:ea typeface="Times New Roman" charset="0"/>
                <a:cs typeface="Times New Roman" charset="0"/>
              </a:rPr>
              <a:t>ullanılan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orta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en-US" sz="2400" dirty="0" err="1">
                <a:ea typeface="Times New Roman" charset="0"/>
                <a:cs typeface="Times New Roman" charset="0"/>
              </a:rPr>
              <a:t>ölçekli</a:t>
            </a:r>
            <a:r>
              <a:rPr lang="en-US" sz="2400" dirty="0">
                <a:ea typeface="Times New Roman" charset="0"/>
                <a:cs typeface="Times New Roman" charset="0"/>
              </a:rPr>
              <a:t> </a:t>
            </a:r>
            <a:r>
              <a:rPr lang="tr-TR" sz="2400" dirty="0">
                <a:ea typeface="Times New Roman" charset="0"/>
                <a:cs typeface="Times New Roman" charset="0"/>
              </a:rPr>
              <a:t>bir </a:t>
            </a:r>
            <a:r>
              <a:rPr lang="en-US" sz="2400" dirty="0">
                <a:ea typeface="Times New Roman" charset="0"/>
                <a:cs typeface="Times New Roman" charset="0"/>
              </a:rPr>
              <a:t>bilgisayar</a:t>
            </a:r>
            <a:r>
              <a:rPr lang="tr-TR" sz="2400" dirty="0" smtClean="0">
                <a:ea typeface="Times New Roman" charset="0"/>
                <a:cs typeface="Times New Roman" charset="0"/>
              </a:rPr>
              <a:t>dır</a:t>
            </a:r>
            <a:r>
              <a:rPr lang="en-US" sz="2400" dirty="0" smtClean="0">
                <a:ea typeface="Times New Roman" charset="0"/>
                <a:cs typeface="Times New Roman" charset="0"/>
              </a:rPr>
              <a:t>.</a:t>
            </a:r>
            <a:endParaRPr lang="tr-TR" sz="2400" dirty="0">
              <a:ea typeface="Times New Roman" charset="0"/>
              <a:cs typeface="Times New Roman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238461" cy="288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41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Ebrima" charset="0"/>
                <a:cs typeface="Ebrima" charset="0"/>
              </a:rPr>
              <a:t>Mainframe 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</a:pPr>
            <a:endParaRPr lang="tr-TR" dirty="0" smtClean="0"/>
          </a:p>
          <a:p>
            <a:pPr algn="just">
              <a:lnSpc>
                <a:spcPct val="90000"/>
              </a:lnSpc>
            </a:pPr>
            <a:r>
              <a:rPr lang="en-US" dirty="0" smtClean="0"/>
              <a:t>Mainframe </a:t>
            </a:r>
            <a:r>
              <a:rPr lang="tr-TR" dirty="0"/>
              <a:t>Bilgisayarlar</a:t>
            </a:r>
            <a:endParaRPr lang="en-US" dirty="0"/>
          </a:p>
          <a:p>
            <a:pPr lvl="1" algn="just">
              <a:lnSpc>
                <a:spcPct val="90000"/>
              </a:lnSpc>
            </a:pPr>
            <a:r>
              <a:rPr lang="tr-TR" dirty="0"/>
              <a:t>B</a:t>
            </a:r>
            <a:r>
              <a:rPr lang="en-US" dirty="0" err="1"/>
              <a:t>üyük</a:t>
            </a:r>
            <a:r>
              <a:rPr lang="en-US" dirty="0"/>
              <a:t> </a:t>
            </a:r>
            <a:r>
              <a:rPr lang="en-US" dirty="0" err="1"/>
              <a:t>miktarlarda</a:t>
            </a:r>
            <a:r>
              <a:rPr lang="en-US" dirty="0"/>
              <a:t> </a:t>
            </a:r>
            <a:r>
              <a:rPr lang="en-US" dirty="0" err="1"/>
              <a:t>veri</a:t>
            </a:r>
            <a:r>
              <a:rPr lang="tr-TR" dirty="0"/>
              <a:t>leri</a:t>
            </a:r>
            <a:r>
              <a:rPr lang="en-US" dirty="0"/>
              <a:t> </a:t>
            </a:r>
            <a:r>
              <a:rPr lang="en-US" dirty="0" err="1"/>
              <a:t>yönetmek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tr-TR" dirty="0"/>
              <a:t>, b</a:t>
            </a:r>
            <a:r>
              <a:rPr lang="en-US" dirty="0" err="1"/>
              <a:t>irçok</a:t>
            </a:r>
            <a:r>
              <a:rPr lang="en-US" dirty="0"/>
              <a:t> </a:t>
            </a:r>
            <a:r>
              <a:rPr lang="en-US" dirty="0" err="1"/>
              <a:t>büyük</a:t>
            </a:r>
            <a:r>
              <a:rPr lang="en-US" dirty="0"/>
              <a:t> </a:t>
            </a:r>
            <a:r>
              <a:rPr lang="en-US" dirty="0" err="1"/>
              <a:t>kuruluş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kullanılan</a:t>
            </a:r>
            <a:r>
              <a:rPr lang="en-US" dirty="0"/>
              <a:t> </a:t>
            </a:r>
            <a:r>
              <a:rPr lang="en-US" dirty="0" err="1"/>
              <a:t>güçlü</a:t>
            </a:r>
            <a:r>
              <a:rPr lang="en-US" dirty="0"/>
              <a:t> </a:t>
            </a:r>
            <a:r>
              <a:rPr lang="en-US" dirty="0" err="1"/>
              <a:t>bilgisayar</a:t>
            </a:r>
            <a:r>
              <a:rPr lang="tr-TR" dirty="0"/>
              <a:t>lardır</a:t>
            </a:r>
          </a:p>
          <a:p>
            <a:pPr lvl="1" algn="just">
              <a:lnSpc>
                <a:spcPct val="90000"/>
              </a:lnSpc>
            </a:pPr>
            <a:r>
              <a:rPr lang="tr-TR" dirty="0"/>
              <a:t>1000'e yakın  kullanıcıyı destekleyebilen, büyük miktarlarda giriş, çıkış ve depolama aktivitelerin yönetim kapasitesine sahiplerdir</a:t>
            </a:r>
          </a:p>
          <a:p>
            <a:pPr lvl="1" algn="just">
              <a:lnSpc>
                <a:spcPct val="90000"/>
              </a:lnSpc>
            </a:pPr>
            <a:r>
              <a:rPr lang="tr-TR" dirty="0"/>
              <a:t>Isı ve havadaki nem değişikliklerine ve toza  daha duyarlı olduklarından kontrol odalarında bulundurulurlar</a:t>
            </a:r>
          </a:p>
          <a:p>
            <a:pPr lvl="1" algn="just">
              <a:lnSpc>
                <a:spcPct val="90000"/>
              </a:lnSpc>
            </a:pPr>
            <a:r>
              <a:rPr lang="tr-TR" dirty="0">
                <a:ea typeface="Times New Roman" charset="0"/>
                <a:cs typeface="Times New Roman" charset="0"/>
              </a:rPr>
              <a:t>Büyük h</a:t>
            </a:r>
            <a:r>
              <a:rPr lang="en-US" dirty="0" err="1">
                <a:ea typeface="Times New Roman" charset="0"/>
                <a:cs typeface="Times New Roman" charset="0"/>
              </a:rPr>
              <a:t>astaneler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üniversiteler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büyük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işletmeler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bankalar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devlet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daireleri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için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tr-TR" dirty="0">
                <a:ea typeface="Times New Roman" charset="0"/>
                <a:cs typeface="Times New Roman" charset="0"/>
              </a:rPr>
              <a:t>s</a:t>
            </a:r>
            <a:r>
              <a:rPr lang="en-US" dirty="0" err="1">
                <a:ea typeface="Times New Roman" charset="0"/>
                <a:cs typeface="Times New Roman" charset="0"/>
              </a:rPr>
              <a:t>tandart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tr-TR" dirty="0">
                <a:ea typeface="Times New Roman" charset="0"/>
                <a:cs typeface="Times New Roman" charset="0"/>
              </a:rPr>
              <a:t>bir </a:t>
            </a:r>
            <a:r>
              <a:rPr lang="en-US" dirty="0" err="1">
                <a:ea typeface="Times New Roman" charset="0"/>
                <a:cs typeface="Times New Roman" charset="0"/>
              </a:rPr>
              <a:t>seçim</a:t>
            </a:r>
            <a:r>
              <a:rPr lang="tr-TR" dirty="0">
                <a:ea typeface="Times New Roman" charset="0"/>
                <a:cs typeface="Times New Roman" charset="0"/>
              </a:rPr>
              <a:t>dir</a:t>
            </a:r>
          </a:p>
          <a:p>
            <a:pPr lvl="1" algn="just">
              <a:lnSpc>
                <a:spcPct val="90000"/>
              </a:lnSpc>
            </a:pPr>
            <a:r>
              <a:rPr lang="en-US" dirty="0" err="1" smtClean="0">
                <a:ea typeface="Times New Roman" charset="0"/>
                <a:cs typeface="Times New Roman" charset="0"/>
              </a:rPr>
              <a:t>Genellikle</a:t>
            </a:r>
            <a:r>
              <a:rPr lang="en-US" dirty="0" smtClean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günde</a:t>
            </a:r>
            <a:r>
              <a:rPr lang="en-US" dirty="0">
                <a:ea typeface="Times New Roman" charset="0"/>
                <a:cs typeface="Times New Roman" charset="0"/>
              </a:rPr>
              <a:t> 24 </a:t>
            </a:r>
            <a:r>
              <a:rPr lang="en-US" dirty="0" err="1">
                <a:ea typeface="Times New Roman" charset="0"/>
                <a:cs typeface="Times New Roman" charset="0"/>
              </a:rPr>
              <a:t>saat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tr-TR" dirty="0">
                <a:ea typeface="Times New Roman" charset="0"/>
                <a:cs typeface="Times New Roman" charset="0"/>
              </a:rPr>
              <a:t>kesintisiz </a:t>
            </a:r>
            <a:r>
              <a:rPr lang="en-US" dirty="0" err="1">
                <a:ea typeface="Times New Roman" charset="0"/>
                <a:cs typeface="Times New Roman" charset="0"/>
              </a:rPr>
              <a:t>çalışır</a:t>
            </a:r>
            <a:endParaRPr lang="tr-TR" dirty="0">
              <a:ea typeface="Times New Roman" charset="0"/>
              <a:cs typeface="Times New Roman" charset="0"/>
            </a:endParaRPr>
          </a:p>
          <a:p>
            <a:pPr lvl="1" algn="just">
              <a:lnSpc>
                <a:spcPct val="90000"/>
              </a:lnSpc>
            </a:pPr>
            <a:endParaRPr lang="en-US" dirty="0">
              <a:ea typeface="Times New Roman" charset="0"/>
              <a:cs typeface="Times New Roman" charset="0"/>
            </a:endParaRPr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7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Ebrima" charset="0"/>
                <a:cs typeface="Ebrima" charset="0"/>
              </a:rPr>
              <a:t>Mainframe 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72816"/>
            <a:ext cx="37242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10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Ebrima" charset="0"/>
                <a:cs typeface="Ebrima" charset="0"/>
              </a:rPr>
              <a:t>S</a:t>
            </a:r>
            <a:r>
              <a:rPr lang="tr-TR" dirty="0" smtClean="0">
                <a:ea typeface="Ebrima" charset="0"/>
                <a:cs typeface="Ebrima" charset="0"/>
              </a:rPr>
              <a:t>ü</a:t>
            </a:r>
            <a:r>
              <a:rPr lang="en-US" dirty="0" smtClean="0">
                <a:ea typeface="Ebrima" charset="0"/>
                <a:cs typeface="Ebrima" charset="0"/>
              </a:rPr>
              <a:t>per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 algn="just">
              <a:spcBef>
                <a:spcPts val="500"/>
              </a:spcBef>
              <a:spcAft>
                <a:spcPct val="5000"/>
              </a:spcAft>
            </a:pPr>
            <a:r>
              <a:rPr lang="en-US" dirty="0" smtClean="0">
                <a:ea typeface="Times New Roman" charset="0"/>
                <a:cs typeface="Times New Roman" charset="0"/>
              </a:rPr>
              <a:t>S</a:t>
            </a:r>
            <a:r>
              <a:rPr lang="tr-TR" dirty="0" smtClean="0">
                <a:ea typeface="Times New Roman" charset="0"/>
                <a:cs typeface="Times New Roman" charset="0"/>
              </a:rPr>
              <a:t>ü</a:t>
            </a:r>
            <a:r>
              <a:rPr lang="en-US" dirty="0" smtClean="0">
                <a:ea typeface="Times New Roman" charset="0"/>
                <a:cs typeface="Times New Roman" charset="0"/>
              </a:rPr>
              <a:t>per</a:t>
            </a:r>
            <a:r>
              <a:rPr lang="tr-TR" dirty="0" smtClean="0">
                <a:ea typeface="Times New Roman" charset="0"/>
                <a:cs typeface="Times New Roman" charset="0"/>
              </a:rPr>
              <a:t>bilgisayar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 algn="just">
              <a:spcAft>
                <a:spcPct val="5000"/>
              </a:spcAft>
            </a:pPr>
            <a:r>
              <a:rPr lang="en-US" dirty="0" err="1">
                <a:ea typeface="Times New Roman" charset="0"/>
                <a:cs typeface="Times New Roman" charset="0"/>
              </a:rPr>
              <a:t>Bilgisayarın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hızlı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pahalı</a:t>
            </a:r>
            <a:r>
              <a:rPr lang="en-US" dirty="0">
                <a:ea typeface="Times New Roman" charset="0"/>
                <a:cs typeface="Times New Roman" charset="0"/>
              </a:rPr>
              <a:t>, </a:t>
            </a:r>
            <a:r>
              <a:rPr lang="en-US" dirty="0" err="1">
                <a:ea typeface="Times New Roman" charset="0"/>
                <a:cs typeface="Times New Roman" charset="0"/>
              </a:rPr>
              <a:t>en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güçlü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türü</a:t>
            </a:r>
            <a:r>
              <a:rPr lang="tr-TR" dirty="0">
                <a:ea typeface="Times New Roman" charset="0"/>
                <a:cs typeface="Times New Roman" charset="0"/>
              </a:rPr>
              <a:t>dür</a:t>
            </a:r>
          </a:p>
          <a:p>
            <a:pPr lvl="1" algn="just">
              <a:spcAft>
                <a:spcPct val="5000"/>
              </a:spcAft>
            </a:pPr>
            <a:endParaRPr lang="en-US" dirty="0">
              <a:ea typeface="Times New Roman" charset="0"/>
              <a:cs typeface="Times New Roman" charset="0"/>
            </a:endParaRPr>
          </a:p>
          <a:p>
            <a:pPr lvl="1" algn="just">
              <a:spcAft>
                <a:spcPct val="5000"/>
              </a:spcAft>
            </a:pPr>
            <a:r>
              <a:rPr lang="tr-TR" dirty="0"/>
              <a:t>Bilimsel araştırmalarda, matematiksel işlemler, hesaplamalar, ileri düzey problemleri çözmede ve meteoroloji tahminleri gibi karmaşık uygulamalarda  </a:t>
            </a:r>
            <a:r>
              <a:rPr lang="tr-TR" dirty="0" smtClean="0"/>
              <a:t>kullanılırlar</a:t>
            </a:r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515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Ebrima" charset="0"/>
                <a:cs typeface="Ebrima" charset="0"/>
              </a:rPr>
              <a:t>S</a:t>
            </a:r>
            <a:r>
              <a:rPr lang="tr-TR" dirty="0" smtClean="0">
                <a:ea typeface="Ebrima" charset="0"/>
                <a:cs typeface="Ebrima" charset="0"/>
              </a:rPr>
              <a:t>ü</a:t>
            </a:r>
            <a:r>
              <a:rPr lang="en-US" dirty="0" smtClean="0">
                <a:ea typeface="Ebrima" charset="0"/>
                <a:cs typeface="Ebrima" charset="0"/>
              </a:rPr>
              <a:t>per</a:t>
            </a:r>
            <a:r>
              <a:rPr lang="tr-TR" dirty="0">
                <a:ea typeface="Ebrima" charset="0"/>
                <a:cs typeface="Ebrima" charset="0"/>
              </a:rPr>
              <a:t>bilgisayarlar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611505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9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8229600" cy="4744184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endParaRPr lang="tr-TR" dirty="0" smtClean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tr-TR" dirty="0" smtClean="0"/>
              <a:t>Bilgisayar </a:t>
            </a:r>
            <a:r>
              <a:rPr lang="tr-TR" dirty="0"/>
              <a:t>Ağları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Birden</a:t>
            </a:r>
            <a:r>
              <a:rPr lang="en-US" dirty="0"/>
              <a:t> </a:t>
            </a:r>
            <a:r>
              <a:rPr lang="en-US" dirty="0" err="1"/>
              <a:t>çok</a:t>
            </a:r>
            <a:r>
              <a:rPr lang="en-US" dirty="0"/>
              <a:t> </a:t>
            </a:r>
            <a:r>
              <a:rPr lang="en-US" dirty="0" err="1"/>
              <a:t>bilgisayarın</a:t>
            </a:r>
            <a:r>
              <a:rPr lang="en-US" dirty="0"/>
              <a:t> </a:t>
            </a:r>
            <a:r>
              <a:rPr lang="en-US" dirty="0" err="1"/>
              <a:t>birbirine</a:t>
            </a:r>
            <a:r>
              <a:rPr lang="en-US" dirty="0"/>
              <a:t> </a:t>
            </a:r>
            <a:r>
              <a:rPr lang="en-US" dirty="0" err="1"/>
              <a:t>bağlanarak</a:t>
            </a:r>
            <a:r>
              <a:rPr lang="en-US" dirty="0"/>
              <a:t> </a:t>
            </a:r>
            <a:r>
              <a:rPr lang="en-US" dirty="0" err="1"/>
              <a:t>kaynakları</a:t>
            </a:r>
            <a:r>
              <a:rPr lang="en-US" dirty="0"/>
              <a:t> </a:t>
            </a:r>
            <a:r>
              <a:rPr lang="en-US" dirty="0" err="1"/>
              <a:t>paylaşma</a:t>
            </a:r>
            <a:r>
              <a:rPr lang="tr-TR" dirty="0" smtClean="0"/>
              <a:t>sıdır. 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 smtClean="0"/>
              <a:t>Amaç:</a:t>
            </a:r>
            <a:endParaRPr lang="tr-TR" dirty="0"/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tr-TR" dirty="0"/>
              <a:t>Veri Paylaşımı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tr-TR" dirty="0"/>
              <a:t>Haberleşme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tr-TR" dirty="0"/>
              <a:t>Yazılım Paylaşımı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tr-TR" dirty="0"/>
              <a:t>Donanım Paylaşımı</a:t>
            </a:r>
          </a:p>
          <a:p>
            <a:pPr lvl="2" algn="just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q"/>
            </a:pPr>
            <a:r>
              <a:rPr lang="tr-TR" dirty="0"/>
              <a:t>Ortak Çalışma Grupları vs..</a:t>
            </a:r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03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700808"/>
            <a:ext cx="8229600" cy="4456152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Bilgisayar</a:t>
            </a:r>
            <a:r>
              <a:rPr lang="en-US" dirty="0"/>
              <a:t> </a:t>
            </a:r>
            <a:r>
              <a:rPr lang="en-US" dirty="0" err="1"/>
              <a:t>ağları</a:t>
            </a:r>
            <a:r>
              <a:rPr lang="tr-TR" dirty="0"/>
              <a:t>nın</a:t>
            </a:r>
            <a:r>
              <a:rPr lang="en-US" dirty="0"/>
              <a:t> </a:t>
            </a:r>
            <a:r>
              <a:rPr lang="en-US" dirty="0" err="1"/>
              <a:t>çeşitli</a:t>
            </a:r>
            <a:r>
              <a:rPr lang="en-US" dirty="0"/>
              <a:t> </a:t>
            </a:r>
            <a:r>
              <a:rPr lang="en-US" dirty="0" err="1"/>
              <a:t>boyutlar</a:t>
            </a:r>
            <a:r>
              <a:rPr lang="tr-TR" dirty="0"/>
              <a:t>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türleri</a:t>
            </a:r>
            <a:r>
              <a:rPr lang="en-US" dirty="0"/>
              <a:t> </a:t>
            </a:r>
            <a:r>
              <a:rPr lang="en-US" dirty="0" err="1"/>
              <a:t>var</a:t>
            </a:r>
            <a:r>
              <a:rPr lang="tr-TR" dirty="0"/>
              <a:t>dır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sz="2200" dirty="0"/>
              <a:t>Ev Ağları</a:t>
            </a:r>
            <a:endParaRPr lang="en-US" sz="22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sz="2200" dirty="0"/>
              <a:t>Okul ve Küçük İşyeri Ağları</a:t>
            </a:r>
            <a:endParaRPr lang="en-US" sz="22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sz="2200" dirty="0"/>
              <a:t>Büyük Kurum Ağları</a:t>
            </a:r>
            <a:endParaRPr lang="en-US" sz="22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sz="2200" dirty="0"/>
              <a:t>Kablosuz Kamu Ağları</a:t>
            </a:r>
            <a:endParaRPr lang="en-US" sz="2200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sz="2200" dirty="0" smtClean="0"/>
              <a:t>İ</a:t>
            </a:r>
            <a:r>
              <a:rPr lang="en-US" sz="2200" dirty="0" err="1" smtClean="0"/>
              <a:t>nternet</a:t>
            </a:r>
            <a:endParaRPr lang="en-US" dirty="0"/>
          </a:p>
          <a:p>
            <a:pPr algn="just"/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0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tr-TR" dirty="0"/>
              <a:t>İ</a:t>
            </a:r>
            <a:r>
              <a:rPr lang="en-US" dirty="0" err="1"/>
              <a:t>nternet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2000" dirty="0" err="1"/>
              <a:t>Dünyadaki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büyük</a:t>
            </a:r>
            <a:r>
              <a:rPr lang="en-US" sz="2000" dirty="0"/>
              <a:t> </a:t>
            </a:r>
            <a:r>
              <a:rPr lang="en-US" sz="2000" dirty="0" err="1"/>
              <a:t>ve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tanınmış</a:t>
            </a:r>
            <a:r>
              <a:rPr lang="en-US" sz="2000" dirty="0"/>
              <a:t> </a:t>
            </a:r>
            <a:r>
              <a:rPr lang="en-US" sz="2000" dirty="0" err="1"/>
              <a:t>bilgisayar</a:t>
            </a:r>
            <a:r>
              <a:rPr lang="en-US" sz="2000" dirty="0"/>
              <a:t> </a:t>
            </a:r>
            <a:r>
              <a:rPr lang="en-US" sz="2000" dirty="0" err="1"/>
              <a:t>ağı</a:t>
            </a:r>
            <a:r>
              <a:rPr lang="tr-TR" sz="2000" dirty="0"/>
              <a:t>dır</a:t>
            </a:r>
            <a:endParaRPr lang="en-US" sz="2000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tr-TR" sz="2000" dirty="0"/>
              <a:t>Kullanıcılar</a:t>
            </a:r>
            <a:r>
              <a:rPr lang="en-US" sz="2000" dirty="0"/>
              <a:t> </a:t>
            </a:r>
            <a:r>
              <a:rPr lang="en-US" sz="2000" dirty="0" err="1"/>
              <a:t>bir</a:t>
            </a:r>
            <a:r>
              <a:rPr lang="en-US" sz="2000" dirty="0"/>
              <a:t> </a:t>
            </a:r>
            <a:r>
              <a:rPr lang="tr-TR" sz="2000" dirty="0"/>
              <a:t>İ</a:t>
            </a:r>
            <a:r>
              <a:rPr lang="en-US" sz="2000" dirty="0" err="1"/>
              <a:t>nternet</a:t>
            </a:r>
            <a:r>
              <a:rPr lang="en-US" sz="2000" dirty="0"/>
              <a:t> </a:t>
            </a:r>
            <a:r>
              <a:rPr lang="tr-TR" sz="2000" dirty="0"/>
              <a:t>S</a:t>
            </a:r>
            <a:r>
              <a:rPr lang="en-US" sz="2000" dirty="0" err="1"/>
              <a:t>ervis</a:t>
            </a:r>
            <a:r>
              <a:rPr lang="en-US" sz="2000" dirty="0"/>
              <a:t> </a:t>
            </a:r>
            <a:r>
              <a:rPr lang="tr-TR" sz="2000" dirty="0"/>
              <a:t>S</a:t>
            </a:r>
            <a:r>
              <a:rPr lang="en-US" sz="2000" dirty="0" err="1"/>
              <a:t>ağlayıcısı</a:t>
            </a:r>
            <a:r>
              <a:rPr lang="en-US" sz="2000" dirty="0"/>
              <a:t> </a:t>
            </a:r>
            <a:r>
              <a:rPr lang="en-US" sz="2000" dirty="0" err="1"/>
              <a:t>kullanarak</a:t>
            </a:r>
            <a:r>
              <a:rPr lang="en-US" sz="2000" dirty="0"/>
              <a:t> </a:t>
            </a:r>
            <a:r>
              <a:rPr lang="en-US" sz="2000" dirty="0" err="1"/>
              <a:t>Internet'e</a:t>
            </a:r>
            <a:r>
              <a:rPr lang="en-US" sz="2000" dirty="0"/>
              <a:t> </a:t>
            </a:r>
            <a:r>
              <a:rPr lang="en-US" sz="2000" dirty="0" err="1"/>
              <a:t>bağlan</a:t>
            </a:r>
            <a:r>
              <a:rPr lang="tr-TR" sz="2000" dirty="0"/>
              <a:t>abilirler</a:t>
            </a:r>
            <a:endParaRPr lang="en-US" sz="2000" dirty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endParaRPr lang="tr-TR" dirty="0" smtClean="0"/>
          </a:p>
          <a:p>
            <a:pPr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/>
              <a:t>WWW </a:t>
            </a:r>
            <a:r>
              <a:rPr lang="tr-TR" dirty="0"/>
              <a:t>(</a:t>
            </a:r>
            <a:r>
              <a:rPr lang="en-US" dirty="0"/>
              <a:t>World Wide Web</a:t>
            </a:r>
            <a:r>
              <a:rPr lang="tr-TR" dirty="0"/>
              <a:t>) - Dünya Çapında Ağ</a:t>
            </a:r>
            <a:endParaRPr lang="en-US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tr-TR" sz="2000" dirty="0"/>
              <a:t>İnternet üzerindeki servislerden biridir</a:t>
            </a: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tr-TR" sz="2000" dirty="0"/>
              <a:t>Web sözcüğü ile de ifade edilir</a:t>
            </a: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tr-TR" sz="2000" dirty="0"/>
              <a:t>İnternet üzerinde yazı, grafik, resim, ses ve hareketli görüntülerden oluşan dökümanları uzaktaki bilgisayarlara iletir.</a:t>
            </a:r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2000" dirty="0" smtClean="0"/>
              <a:t>Web </a:t>
            </a:r>
            <a:r>
              <a:rPr lang="en-US" sz="2000" dirty="0" err="1"/>
              <a:t>siteleri</a:t>
            </a:r>
            <a:r>
              <a:rPr lang="tr-TR" sz="2000" dirty="0"/>
              <a:t>,</a:t>
            </a:r>
            <a:r>
              <a:rPr lang="en-US" sz="2000" dirty="0"/>
              <a:t> Web </a:t>
            </a:r>
            <a:r>
              <a:rPr lang="en-US" sz="2000" dirty="0" err="1"/>
              <a:t>sunucularında</a:t>
            </a:r>
            <a:r>
              <a:rPr lang="en-US" sz="2000" dirty="0"/>
              <a:t> </a:t>
            </a:r>
            <a:r>
              <a:rPr lang="tr-TR" sz="2000" dirty="0"/>
              <a:t> </a:t>
            </a:r>
            <a:r>
              <a:rPr lang="en-US" sz="2000" dirty="0" err="1"/>
              <a:t>saklanan</a:t>
            </a:r>
            <a:r>
              <a:rPr lang="en-US" sz="2000" dirty="0"/>
              <a:t> Web </a:t>
            </a:r>
            <a:r>
              <a:rPr lang="en-US" sz="2000" dirty="0" err="1"/>
              <a:t>sayfaları</a:t>
            </a:r>
            <a:r>
              <a:rPr lang="tr-TR" sz="2000" dirty="0"/>
              <a:t>nı</a:t>
            </a:r>
            <a:r>
              <a:rPr lang="en-US" sz="2000" dirty="0"/>
              <a:t> </a:t>
            </a:r>
            <a:r>
              <a:rPr lang="en-US" sz="2000" dirty="0" err="1"/>
              <a:t>içerir</a:t>
            </a:r>
            <a:endParaRPr lang="en-US" sz="2000" dirty="0"/>
          </a:p>
          <a:p>
            <a:pPr lvl="1" algn="just">
              <a:lnSpc>
                <a:spcPct val="90000"/>
              </a:lnSpc>
              <a:spcBef>
                <a:spcPct val="15000"/>
              </a:spcBef>
              <a:spcAft>
                <a:spcPct val="15000"/>
              </a:spcAft>
              <a:defRPr/>
            </a:pPr>
            <a:r>
              <a:rPr lang="en-US" sz="2000" dirty="0"/>
              <a:t>Web </a:t>
            </a:r>
            <a:r>
              <a:rPr lang="en-US" sz="2000" dirty="0" err="1"/>
              <a:t>sayfaları</a:t>
            </a:r>
            <a:r>
              <a:rPr lang="en-US" sz="2000" dirty="0"/>
              <a:t> (Internet Explorer, Chrome, Safari, Firefox, Opera</a:t>
            </a:r>
            <a:r>
              <a:rPr lang="tr-TR" sz="2000" dirty="0"/>
              <a:t>...</a:t>
            </a:r>
            <a:r>
              <a:rPr lang="en-US" sz="2000" dirty="0"/>
              <a:t>) </a:t>
            </a:r>
            <a:r>
              <a:rPr lang="tr-TR" sz="2000" dirty="0"/>
              <a:t>gibi </a:t>
            </a:r>
            <a:r>
              <a:rPr lang="en-US" sz="2000" dirty="0" err="1"/>
              <a:t>bir</a:t>
            </a:r>
            <a:r>
              <a:rPr lang="en-US" sz="2000" dirty="0"/>
              <a:t> Web </a:t>
            </a:r>
            <a:r>
              <a:rPr lang="en-US" sz="2000" dirty="0" err="1"/>
              <a:t>tarayıcısı</a:t>
            </a:r>
            <a:r>
              <a:rPr lang="en-US" sz="2000" dirty="0"/>
              <a:t> </a:t>
            </a:r>
            <a:r>
              <a:rPr lang="en-US" sz="2000" dirty="0" err="1"/>
              <a:t>kullanarak</a:t>
            </a:r>
            <a:r>
              <a:rPr lang="en-US" sz="2000" dirty="0"/>
              <a:t> </a:t>
            </a:r>
            <a:r>
              <a:rPr lang="tr-TR" sz="2000" dirty="0"/>
              <a:t>görüntülenir</a:t>
            </a:r>
            <a:endParaRPr lang="en-US" sz="2000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6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endParaRPr lang="tr-TR" dirty="0" smtClean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tr-TR" dirty="0" smtClean="0"/>
              <a:t>İnternet veya ağa b</a:t>
            </a:r>
            <a:r>
              <a:rPr lang="en-US" dirty="0" err="1" smtClean="0"/>
              <a:t>ağla</a:t>
            </a:r>
            <a:r>
              <a:rPr lang="tr-TR" dirty="0"/>
              <a:t>n</a:t>
            </a:r>
            <a:r>
              <a:rPr lang="en-US" dirty="0" err="1"/>
              <a:t>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modem </a:t>
            </a:r>
            <a:r>
              <a:rPr lang="en-US" dirty="0" err="1"/>
              <a:t>veya</a:t>
            </a:r>
            <a:r>
              <a:rPr lang="en-US" dirty="0"/>
              <a:t> </a:t>
            </a:r>
            <a:r>
              <a:rPr lang="en-US" dirty="0" err="1"/>
              <a:t>ağ</a:t>
            </a:r>
            <a:r>
              <a:rPr lang="en-US" dirty="0"/>
              <a:t> </a:t>
            </a:r>
            <a:r>
              <a:rPr lang="en-US" dirty="0" err="1"/>
              <a:t>bağdaştırıcısı</a:t>
            </a:r>
            <a:r>
              <a:rPr lang="en-US" dirty="0"/>
              <a:t> </a:t>
            </a:r>
            <a:r>
              <a:rPr lang="en-US" dirty="0" err="1" smtClean="0"/>
              <a:t>gerekir</a:t>
            </a:r>
            <a:r>
              <a:rPr lang="tr-TR" dirty="0" smtClean="0"/>
              <a:t>.</a:t>
            </a:r>
            <a:endParaRPr lang="en-US" dirty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endParaRPr lang="tr-TR" dirty="0" smtClean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err="1" smtClean="0"/>
              <a:t>Bazı</a:t>
            </a:r>
            <a:r>
              <a:rPr lang="en-US" dirty="0" smtClean="0"/>
              <a:t> </a:t>
            </a:r>
            <a:r>
              <a:rPr lang="en-US" dirty="0" err="1"/>
              <a:t>ağlar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kullanıcı</a:t>
            </a:r>
            <a:r>
              <a:rPr lang="en-US" dirty="0"/>
              <a:t> </a:t>
            </a:r>
            <a:r>
              <a:rPr lang="en-US" dirty="0" err="1"/>
              <a:t>adı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şifre</a:t>
            </a:r>
            <a:r>
              <a:rPr lang="en-US" dirty="0"/>
              <a:t> </a:t>
            </a:r>
            <a:r>
              <a:rPr lang="en-US" dirty="0" err="1" smtClean="0"/>
              <a:t>gerektirir</a:t>
            </a:r>
            <a:r>
              <a:rPr lang="tr-TR" dirty="0" smtClean="0"/>
              <a:t>.</a:t>
            </a:r>
            <a:endParaRPr lang="tr-TR" dirty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endParaRPr lang="tr-TR" dirty="0"/>
          </a:p>
          <a:p>
            <a:pPr algn="just">
              <a:lnSpc>
                <a:spcPct val="90000"/>
              </a:lnSpc>
              <a:spcBef>
                <a:spcPct val="5000"/>
              </a:spcBef>
              <a:spcAft>
                <a:spcPct val="5000"/>
              </a:spcAft>
            </a:pPr>
            <a:r>
              <a:rPr lang="en-US" dirty="0" smtClean="0"/>
              <a:t>IP </a:t>
            </a:r>
            <a:r>
              <a:rPr lang="en-US" dirty="0"/>
              <a:t>(Internet Protocol) ad</a:t>
            </a:r>
            <a:r>
              <a:rPr lang="tr-TR" dirty="0" smtClean="0"/>
              <a:t>resi, b</a:t>
            </a:r>
            <a:r>
              <a:rPr lang="en-US" dirty="0" err="1" smtClean="0"/>
              <a:t>ilgisayarları</a:t>
            </a:r>
            <a:r>
              <a:rPr lang="en-US" dirty="0" smtClean="0"/>
              <a:t> </a:t>
            </a:r>
            <a:r>
              <a:rPr lang="en-US" dirty="0" err="1"/>
              <a:t>tanımlayan</a:t>
            </a:r>
            <a:r>
              <a:rPr lang="en-US" dirty="0"/>
              <a:t> </a:t>
            </a:r>
            <a:r>
              <a:rPr lang="en-US" dirty="0" err="1"/>
              <a:t>sayısal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tr-TR" dirty="0" smtClean="0"/>
              <a:t>dir (ör: </a:t>
            </a:r>
            <a:r>
              <a:rPr lang="en-US" dirty="0" smtClean="0"/>
              <a:t>207.46.197.32)</a:t>
            </a:r>
            <a:r>
              <a:rPr lang="tr-TR" dirty="0" smtClean="0"/>
              <a:t>. Bu adresler </a:t>
            </a:r>
            <a:r>
              <a:rPr lang="en-US" dirty="0"/>
              <a:t>internet </a:t>
            </a:r>
            <a:r>
              <a:rPr lang="en-US" dirty="0" err="1"/>
              <a:t>üzerinde</a:t>
            </a:r>
            <a:r>
              <a:rPr lang="tr-TR" dirty="0"/>
              <a:t>n</a:t>
            </a:r>
            <a:r>
              <a:rPr lang="en-US" dirty="0"/>
              <a:t> </a:t>
            </a:r>
            <a:r>
              <a:rPr lang="en-US" dirty="0" err="1"/>
              <a:t>kaynaklara</a:t>
            </a:r>
            <a:r>
              <a:rPr lang="en-US" dirty="0"/>
              <a:t> </a:t>
            </a:r>
            <a:r>
              <a:rPr lang="en-US" dirty="0" err="1"/>
              <a:t>erişmek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 smtClean="0"/>
              <a:t>kullanılır</a:t>
            </a:r>
            <a:r>
              <a:rPr lang="tr-TR" dirty="0" smtClean="0"/>
              <a:t>.</a:t>
            </a:r>
            <a:endParaRPr lang="tr-TR" dirty="0"/>
          </a:p>
          <a:p>
            <a:pPr algn="just"/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02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8229600" cy="4528160"/>
          </a:xfrm>
        </p:spPr>
        <p:txBody>
          <a:bodyPr/>
          <a:lstStyle/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Alan</a:t>
            </a:r>
            <a:r>
              <a:rPr lang="en-US" dirty="0"/>
              <a:t> </a:t>
            </a:r>
            <a:r>
              <a:rPr lang="tr-TR" dirty="0"/>
              <a:t>adı</a:t>
            </a:r>
            <a:endParaRPr lang="en-US" dirty="0"/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Bilgisayarları</a:t>
            </a:r>
            <a:r>
              <a:rPr lang="en-US" dirty="0"/>
              <a:t> </a:t>
            </a:r>
            <a:r>
              <a:rPr lang="en-US" dirty="0" err="1"/>
              <a:t>tanımlayan</a:t>
            </a:r>
            <a:r>
              <a:rPr lang="en-US" dirty="0"/>
              <a:t> </a:t>
            </a:r>
            <a:r>
              <a:rPr lang="tr-TR" dirty="0"/>
              <a:t>m</a:t>
            </a:r>
            <a:r>
              <a:rPr lang="en-US" dirty="0" err="1"/>
              <a:t>etin</a:t>
            </a:r>
            <a:r>
              <a:rPr lang="en-US" dirty="0"/>
              <a:t> </a:t>
            </a:r>
            <a:r>
              <a:rPr lang="en-US" dirty="0" err="1"/>
              <a:t>tabanlı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tr-TR" dirty="0" smtClean="0"/>
              <a:t>dir    </a:t>
            </a:r>
            <a:r>
              <a:rPr lang="en-US" dirty="0"/>
              <a:t>(microsoft.com</a:t>
            </a:r>
            <a:r>
              <a:rPr lang="en-US" dirty="0" smtClean="0"/>
              <a:t>)</a:t>
            </a:r>
            <a:endParaRPr lang="tr-TR" dirty="0"/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IP </a:t>
            </a:r>
            <a:r>
              <a:rPr lang="tr-TR" dirty="0"/>
              <a:t>adresleri numaralardann oluşur ve eşsizdir. Alan</a:t>
            </a:r>
            <a:r>
              <a:rPr lang="en-US" dirty="0"/>
              <a:t> </a:t>
            </a:r>
            <a:r>
              <a:rPr lang="tr-TR" dirty="0"/>
              <a:t>adı, IP adresinin karşılığıdır</a:t>
            </a:r>
          </a:p>
          <a:p>
            <a:pPr lvl="2"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/>
              <a:t>Uniform </a:t>
            </a:r>
            <a:r>
              <a:rPr lang="en-US" dirty="0"/>
              <a:t>resource locators (URLs</a:t>
            </a:r>
            <a:r>
              <a:rPr lang="en-US" dirty="0" smtClean="0"/>
              <a:t>)</a:t>
            </a:r>
            <a:r>
              <a:rPr lang="tr-TR" dirty="0" smtClean="0"/>
              <a:t>-</a:t>
            </a:r>
            <a:r>
              <a:rPr lang="en-US" altLang="tr-TR" dirty="0" err="1" smtClean="0"/>
              <a:t>Tekdüzen</a:t>
            </a:r>
            <a:r>
              <a:rPr lang="en-US" altLang="tr-TR" dirty="0" smtClean="0"/>
              <a:t> </a:t>
            </a:r>
            <a:r>
              <a:rPr lang="en-US" altLang="tr-TR" dirty="0" err="1"/>
              <a:t>Kaynak</a:t>
            </a:r>
            <a:r>
              <a:rPr lang="en-US" altLang="tr-TR" dirty="0"/>
              <a:t> </a:t>
            </a:r>
            <a:r>
              <a:rPr lang="en-US" altLang="tr-TR" dirty="0" err="1"/>
              <a:t>Konum</a:t>
            </a:r>
            <a:r>
              <a:rPr lang="en-US" altLang="tr-TR" dirty="0"/>
              <a:t> </a:t>
            </a:r>
            <a:r>
              <a:rPr lang="en-US" altLang="tr-TR" dirty="0" err="1"/>
              <a:t>Belirleyicisi</a:t>
            </a:r>
            <a:r>
              <a:rPr lang="tr-TR" altLang="tr-TR" dirty="0"/>
              <a:t> </a:t>
            </a:r>
            <a:endParaRPr lang="en-US" dirty="0"/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Web </a:t>
            </a:r>
            <a:r>
              <a:rPr lang="en-US" dirty="0" err="1"/>
              <a:t>sayfalarını</a:t>
            </a:r>
            <a:r>
              <a:rPr lang="en-US" dirty="0"/>
              <a:t> </a:t>
            </a:r>
            <a:r>
              <a:rPr lang="en-US" dirty="0" err="1"/>
              <a:t>tanımla</a:t>
            </a:r>
            <a:r>
              <a:rPr lang="tr-TR" dirty="0"/>
              <a:t>r</a:t>
            </a:r>
            <a:r>
              <a:rPr lang="en-US" dirty="0"/>
              <a:t> (http://twitter.com/jobs/index.html)</a:t>
            </a: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endParaRPr lang="tr-TR" dirty="0" smtClean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smtClean="0"/>
              <a:t>E</a:t>
            </a:r>
            <a:r>
              <a:rPr lang="tr-TR" dirty="0"/>
              <a:t>lektronik posta</a:t>
            </a:r>
            <a:r>
              <a:rPr lang="en-US" dirty="0"/>
              <a:t> </a:t>
            </a:r>
            <a:r>
              <a:rPr lang="en-US" dirty="0" err="1"/>
              <a:t>adres</a:t>
            </a:r>
            <a:r>
              <a:rPr lang="tr-TR" dirty="0"/>
              <a:t>i</a:t>
            </a:r>
            <a:endParaRPr lang="en-US" dirty="0"/>
          </a:p>
          <a:p>
            <a:pPr lvl="2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E-</a:t>
            </a:r>
            <a:r>
              <a:rPr lang="en-US" dirty="0" err="1"/>
              <a:t>posta</a:t>
            </a:r>
            <a:r>
              <a:rPr lang="en-US" dirty="0"/>
              <a:t> </a:t>
            </a:r>
            <a:r>
              <a:rPr lang="en-US" dirty="0" err="1"/>
              <a:t>alışverişi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tr-TR" dirty="0"/>
              <a:t>kullanıcıları</a:t>
            </a:r>
            <a:r>
              <a:rPr lang="en-US" dirty="0"/>
              <a:t> </a:t>
            </a:r>
            <a:r>
              <a:rPr lang="en-US" dirty="0" err="1"/>
              <a:t>tanımlar</a:t>
            </a:r>
            <a:r>
              <a:rPr lang="en-US" dirty="0"/>
              <a:t> (jsmith@cengage.com)</a:t>
            </a:r>
          </a:p>
          <a:p>
            <a:pPr lvl="1" algn="just">
              <a:lnSpc>
                <a:spcPct val="90000"/>
              </a:lnSpc>
            </a:pPr>
            <a:endParaRPr lang="tr-TR" dirty="0" smtClean="0"/>
          </a:p>
          <a:p>
            <a:pPr algn="just"/>
            <a:endParaRPr lang="en-US" dirty="0"/>
          </a:p>
          <a:p>
            <a:endParaRPr lang="tr-TR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25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67217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  <a:defRPr/>
            </a:pPr>
            <a:r>
              <a:rPr lang="tr-TR" dirty="0"/>
              <a:t>Kişisel bilgisayarlar çeşitli </a:t>
            </a:r>
            <a:r>
              <a:rPr lang="tr-TR" dirty="0" smtClean="0"/>
              <a:t>amaçlara </a:t>
            </a:r>
            <a:r>
              <a:rPr lang="tr-TR" dirty="0"/>
              <a:t>kullanılabilir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en-US" dirty="0" err="1"/>
              <a:t>Bilgi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haber</a:t>
            </a:r>
            <a:r>
              <a:rPr lang="en-US" dirty="0"/>
              <a:t> </a:t>
            </a:r>
            <a:r>
              <a:rPr lang="en-US" dirty="0" err="1"/>
              <a:t>ara</a:t>
            </a:r>
            <a:r>
              <a:rPr lang="tr-TR" dirty="0"/>
              <a:t>mak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Elektronik posta aracılığı ile haberleşmek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Alışveriş yapmak, fatura ödemek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Televizyon ya da video izlemek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Müzik dinlemek, film seyretmek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Dijital fotografları düzenlemek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Oyun oynamak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  <a:buFont typeface="Wingdings" panose="05000000000000000000" pitchFamily="2" charset="2"/>
              <a:buChar char="§"/>
              <a:defRPr/>
            </a:pPr>
            <a:r>
              <a:rPr lang="tr-TR" dirty="0"/>
              <a:t>Tatil organizyasyonları </a:t>
            </a:r>
            <a:r>
              <a:rPr lang="tr-TR" dirty="0" smtClean="0"/>
              <a:t>yapmak</a:t>
            </a:r>
            <a:endParaRPr lang="en-US" dirty="0"/>
          </a:p>
          <a:p>
            <a:pPr marL="0" indent="0">
              <a:buNone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4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8229600" cy="4816192"/>
          </a:xfrm>
        </p:spPr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en-US" dirty="0"/>
              <a:t>Web </a:t>
            </a:r>
            <a:r>
              <a:rPr lang="tr-TR" dirty="0"/>
              <a:t>tarayıcısı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Web sayfalarını görüntülemek için kullanılır</a:t>
            </a:r>
            <a:endParaRPr lang="en-US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Ana Sayfa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Bir web sitesinin ilk giriş sayfasıdır</a:t>
            </a:r>
            <a:endParaRPr lang="en-US" dirty="0"/>
          </a:p>
          <a:p>
            <a:pPr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Bir web sayfasına gitmek için kullanılan yöntemler</a:t>
            </a:r>
            <a:r>
              <a:rPr lang="en-US" dirty="0"/>
              <a:t>: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Adres</a:t>
            </a:r>
            <a:r>
              <a:rPr lang="en-US" dirty="0"/>
              <a:t> </a:t>
            </a:r>
            <a:r>
              <a:rPr lang="en-US" dirty="0" err="1"/>
              <a:t>çubuğuna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URL </a:t>
            </a:r>
            <a:r>
              <a:rPr lang="en-US" dirty="0" err="1"/>
              <a:t>yaz</a:t>
            </a:r>
            <a:r>
              <a:rPr lang="tr-TR" dirty="0"/>
              <a:t>ılır</a:t>
            </a:r>
            <a:endParaRPr lang="en-US" dirty="0"/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en-US" dirty="0" err="1"/>
              <a:t>Diğer</a:t>
            </a:r>
            <a:r>
              <a:rPr lang="en-US" dirty="0"/>
              <a:t> Web </a:t>
            </a:r>
            <a:r>
              <a:rPr lang="en-US" dirty="0" err="1"/>
              <a:t>sayfalarına</a:t>
            </a:r>
            <a:r>
              <a:rPr lang="en-US" dirty="0"/>
              <a:t> </a:t>
            </a:r>
            <a:r>
              <a:rPr lang="en-US" dirty="0" err="1"/>
              <a:t>bağlı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köprü</a:t>
            </a:r>
            <a:r>
              <a:rPr lang="tr-TR" dirty="0" smtClean="0"/>
              <a:t>ye (link) </a:t>
            </a:r>
            <a:r>
              <a:rPr lang="tr-TR" dirty="0"/>
              <a:t>tıklanır</a:t>
            </a:r>
            <a:r>
              <a:rPr lang="en-US" dirty="0"/>
              <a:t> –</a:t>
            </a:r>
            <a:r>
              <a:rPr lang="tr-TR" dirty="0"/>
              <a:t>metin, grafik vs.. olabilir</a:t>
            </a:r>
          </a:p>
          <a:p>
            <a:pPr lvl="1" algn="just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Favorite/Bookmark (sık kullanılan/yer imi verilmiş bir web sayfası ) ve ya </a:t>
            </a:r>
            <a:r>
              <a:rPr lang="en-US" dirty="0"/>
              <a:t>History</a:t>
            </a:r>
            <a:r>
              <a:rPr lang="tr-TR" dirty="0"/>
              <a:t> (Geçmiş Listesi) den seçilerek</a:t>
            </a:r>
          </a:p>
          <a:p>
            <a:pPr algn="just"/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6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Bilgisayar Ağları ve Internet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4114800" cy="452816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endParaRPr lang="tr-TR" dirty="0" smtClean="0"/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tr-TR" dirty="0" smtClean="0"/>
              <a:t>Arama </a:t>
            </a:r>
            <a:r>
              <a:rPr lang="tr-TR" dirty="0"/>
              <a:t>Motoru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Yazdığınız kelimeleri kullanarak, onları içeren web sayfalarını bulan  bir web sitesidir.</a:t>
            </a: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3682388" cy="4363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874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Ebrima" charset="0"/>
                <a:cs typeface="Ebrima" charset="0"/>
              </a:rPr>
              <a:t>Bilgisayarlar</a:t>
            </a:r>
            <a:r>
              <a:rPr lang="en-US" dirty="0">
                <a:ea typeface="Ebrima" charset="0"/>
                <a:cs typeface="Ebrima" charset="0"/>
              </a:rPr>
              <a:t> </a:t>
            </a:r>
            <a:r>
              <a:rPr lang="en-US" dirty="0" err="1">
                <a:ea typeface="Ebrima" charset="0"/>
                <a:cs typeface="Ebrima" charset="0"/>
              </a:rPr>
              <a:t>ve</a:t>
            </a:r>
            <a:r>
              <a:rPr lang="en-US" dirty="0">
                <a:ea typeface="Ebrima" charset="0"/>
                <a:cs typeface="Ebrima" charset="0"/>
              </a:rPr>
              <a:t> </a:t>
            </a:r>
            <a:r>
              <a:rPr lang="en-US" dirty="0" err="1">
                <a:ea typeface="Ebrima" charset="0"/>
                <a:cs typeface="Ebrima" charset="0"/>
              </a:rPr>
              <a:t>Toplum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cs typeface="Times New Roman" pitchFamily="18" charset="0"/>
              </a:rPr>
              <a:t>Geçtiğimiz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 smtClean="0">
                <a:cs typeface="Times New Roman" pitchFamily="18" charset="0"/>
              </a:rPr>
              <a:t>y</a:t>
            </a:r>
            <a:r>
              <a:rPr lang="en-US" dirty="0" err="1" smtClean="0">
                <a:cs typeface="Times New Roman" pitchFamily="18" charset="0"/>
              </a:rPr>
              <a:t>ıl</a:t>
            </a:r>
            <a:r>
              <a:rPr lang="tr-TR" dirty="0" smtClean="0">
                <a:cs typeface="Times New Roman" pitchFamily="18" charset="0"/>
              </a:rPr>
              <a:t>larda,</a:t>
            </a:r>
            <a:r>
              <a:rPr lang="en-US" dirty="0" smtClean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teknoloji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önemli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ölçüde </a:t>
            </a:r>
            <a:r>
              <a:rPr lang="en-US" dirty="0" err="1">
                <a:cs typeface="Times New Roman" pitchFamily="18" charset="0"/>
              </a:rPr>
              <a:t>gelişme</a:t>
            </a:r>
            <a:r>
              <a:rPr lang="tr-TR" dirty="0">
                <a:cs typeface="Times New Roman" pitchFamily="18" charset="0"/>
              </a:rPr>
              <a:t> göstermiştir</a:t>
            </a: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tr-TR" dirty="0">
                <a:cs typeface="Times New Roman" pitchFamily="18" charset="0"/>
              </a:rPr>
              <a:t>Bu da bireylerin evi,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iş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yeri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ve </a:t>
            </a:r>
            <a:r>
              <a:rPr lang="en-US" dirty="0" err="1">
                <a:cs typeface="Times New Roman" pitchFamily="18" charset="0"/>
              </a:rPr>
              <a:t>günlük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yaşam</a:t>
            </a:r>
            <a:r>
              <a:rPr lang="tr-TR" dirty="0">
                <a:cs typeface="Times New Roman" pitchFamily="18" charset="0"/>
              </a:rPr>
              <a:t>ı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üzerinde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belirgin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bir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etki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ol</a:t>
            </a:r>
            <a:r>
              <a:rPr lang="tr-TR" dirty="0">
                <a:cs typeface="Times New Roman" pitchFamily="18" charset="0"/>
              </a:rPr>
              <a:t>uşturmuştur</a:t>
            </a:r>
            <a:endParaRPr lang="en-US" dirty="0">
              <a:cs typeface="Times New Roman" pitchFamily="18" charset="0"/>
            </a:endParaRPr>
          </a:p>
          <a:p>
            <a:pPr algn="just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tr-TR" dirty="0" smtClean="0">
                <a:cs typeface="Times New Roman" pitchFamily="18" charset="0"/>
              </a:rPr>
              <a:t>Örneğin bilgisayarlar</a:t>
            </a:r>
            <a:endParaRPr lang="en-US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dirty="0">
                <a:cs typeface="Times New Roman" pitchFamily="18" charset="0"/>
              </a:rPr>
              <a:t>Bir ürünü tasarlarken üç boyutlu olarak görme imkanı, üzerinde deneme yapma </a:t>
            </a:r>
            <a:r>
              <a:rPr lang="tr-TR" dirty="0" smtClean="0">
                <a:cs typeface="Times New Roman" pitchFamily="18" charset="0"/>
              </a:rPr>
              <a:t>olanağı sağlar</a:t>
            </a:r>
            <a:endParaRPr lang="en-US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dirty="0">
                <a:cs typeface="Times New Roman" pitchFamily="18" charset="0"/>
              </a:rPr>
              <a:t>Erken </a:t>
            </a:r>
            <a:r>
              <a:rPr lang="en-US" dirty="0" err="1">
                <a:cs typeface="Times New Roman" pitchFamily="18" charset="0"/>
              </a:rPr>
              <a:t>tıbbi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tanı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ve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daha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etkili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 smtClean="0">
                <a:cs typeface="Times New Roman" pitchFamily="18" charset="0"/>
              </a:rPr>
              <a:t>tedavi</a:t>
            </a:r>
            <a:r>
              <a:rPr lang="tr-TR" dirty="0" smtClean="0">
                <a:cs typeface="Times New Roman" pitchFamily="18" charset="0"/>
              </a:rPr>
              <a:t> imkanı sunar</a:t>
            </a:r>
            <a:endParaRPr lang="en-US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en-US" dirty="0" err="1">
                <a:cs typeface="Times New Roman" pitchFamily="18" charset="0"/>
              </a:rPr>
              <a:t>Fiziksel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engelli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bireylerin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iş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görevleri</a:t>
            </a:r>
            <a:r>
              <a:rPr lang="tr-TR" dirty="0">
                <a:cs typeface="Times New Roman" pitchFamily="18" charset="0"/>
              </a:rPr>
              <a:t>ni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gerçekleştirmek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için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gerekli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tr-TR" dirty="0">
                <a:cs typeface="Times New Roman" pitchFamily="18" charset="0"/>
              </a:rPr>
              <a:t>c</a:t>
            </a:r>
            <a:r>
              <a:rPr lang="en-US" dirty="0" err="1" smtClean="0">
                <a:cs typeface="Times New Roman" pitchFamily="18" charset="0"/>
              </a:rPr>
              <a:t>ihazlar</a:t>
            </a:r>
            <a:r>
              <a:rPr lang="tr-TR" dirty="0" smtClean="0">
                <a:cs typeface="Times New Roman" pitchFamily="18" charset="0"/>
              </a:rPr>
              <a:t>ın yapımını sağlar</a:t>
            </a:r>
            <a:endParaRPr lang="en-US" dirty="0">
              <a:cs typeface="Times New Roman" pitchFamily="18" charset="0"/>
            </a:endParaRPr>
          </a:p>
          <a:p>
            <a:pPr lvl="1" algn="just">
              <a:lnSpc>
                <a:spcPct val="90000"/>
              </a:lnSpc>
              <a:spcAft>
                <a:spcPct val="20000"/>
              </a:spcAft>
              <a:buFont typeface="Courier New" panose="02070309020205020404" pitchFamily="49" charset="0"/>
              <a:buChar char="o"/>
              <a:defRPr/>
            </a:pPr>
            <a:r>
              <a:rPr lang="tr-TR" dirty="0">
                <a:cs typeface="Times New Roman" pitchFamily="18" charset="0"/>
              </a:rPr>
              <a:t>Hızlı ve kolay bilgi </a:t>
            </a:r>
            <a:r>
              <a:rPr lang="tr-TR" dirty="0" smtClean="0">
                <a:cs typeface="Times New Roman" pitchFamily="18" charset="0"/>
              </a:rPr>
              <a:t>alışverişi imkanı sunar</a:t>
            </a:r>
            <a:endParaRPr lang="en-US" dirty="0"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07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ea typeface="Ebrima" charset="0"/>
                <a:cs typeface="Ebrima" charset="0"/>
              </a:rPr>
              <a:t>Bilgisayarlar</a:t>
            </a:r>
            <a:r>
              <a:rPr lang="en-US" dirty="0">
                <a:ea typeface="Ebrima" charset="0"/>
                <a:cs typeface="Ebrima" charset="0"/>
              </a:rPr>
              <a:t> </a:t>
            </a:r>
            <a:r>
              <a:rPr lang="en-US" dirty="0" err="1">
                <a:ea typeface="Ebrima" charset="0"/>
                <a:cs typeface="Ebrima" charset="0"/>
              </a:rPr>
              <a:t>ve</a:t>
            </a:r>
            <a:r>
              <a:rPr lang="en-US" dirty="0">
                <a:ea typeface="Ebrima" charset="0"/>
                <a:cs typeface="Ebrima" charset="0"/>
              </a:rPr>
              <a:t> </a:t>
            </a:r>
            <a:r>
              <a:rPr lang="en-US" dirty="0" err="1">
                <a:ea typeface="Ebrima" charset="0"/>
                <a:cs typeface="Ebrima" charset="0"/>
              </a:rPr>
              <a:t>Toplum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988840"/>
            <a:ext cx="8229600" cy="416812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tr-TR" dirty="0">
                <a:ea typeface="Times New Roman" charset="0"/>
                <a:cs typeface="Times New Roman" charset="0"/>
              </a:rPr>
              <a:t>Bilgisayarın toplum için bazı riskleri: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>
                <a:ea typeface="Times New Roman" charset="0"/>
                <a:cs typeface="Times New Roman" charset="0"/>
              </a:rPr>
              <a:t>Stres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ve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sağlık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sorunları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>
                <a:ea typeface="Times New Roman" charset="0"/>
                <a:cs typeface="Times New Roman" charset="0"/>
              </a:rPr>
              <a:t>İstenmeyen Elektronik Postalar (Spam)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>
                <a:ea typeface="Times New Roman" charset="0"/>
                <a:cs typeface="Times New Roman" charset="0"/>
              </a:rPr>
              <a:t>Bilgisayar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virüsleri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ve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kötü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amaçlı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yazılım</a:t>
            </a:r>
            <a:r>
              <a:rPr lang="tr-TR" dirty="0">
                <a:ea typeface="Times New Roman" charset="0"/>
                <a:cs typeface="Times New Roman" charset="0"/>
              </a:rPr>
              <a:t>lar (Malware)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>
                <a:ea typeface="Times New Roman" charset="0"/>
                <a:cs typeface="Times New Roman" charset="0"/>
              </a:rPr>
              <a:t>Kimlik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hırsızlığı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ve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tr-TR" dirty="0">
                <a:ea typeface="Times New Roman" charset="0"/>
                <a:cs typeface="Times New Roman" charset="0"/>
              </a:rPr>
              <a:t>elektronik dolandırıcılık</a:t>
            </a:r>
            <a:endParaRPr lang="en-US" dirty="0">
              <a:ea typeface="Times New Roman" charset="0"/>
              <a:cs typeface="Times New Roman" charset="0"/>
            </a:endParaRPr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en-US" dirty="0" err="1">
                <a:ea typeface="Times New Roman" charset="0"/>
                <a:cs typeface="Times New Roman" charset="0"/>
              </a:rPr>
              <a:t>Gizlilik</a:t>
            </a:r>
            <a:r>
              <a:rPr lang="en-US" dirty="0">
                <a:ea typeface="Times New Roman" charset="0"/>
                <a:cs typeface="Times New Roman" charset="0"/>
              </a:rPr>
              <a:t> </a:t>
            </a:r>
            <a:r>
              <a:rPr lang="en-US" dirty="0" err="1">
                <a:ea typeface="Times New Roman" charset="0"/>
                <a:cs typeface="Times New Roman" charset="0"/>
              </a:rPr>
              <a:t>sorunları</a:t>
            </a:r>
            <a:endParaRPr lang="en-US" dirty="0">
              <a:ea typeface="Times New Roman" charset="0"/>
              <a:cs typeface="Times New Roman" charset="0"/>
            </a:endParaRPr>
          </a:p>
          <a:p>
            <a:pPr>
              <a:lnSpc>
                <a:spcPct val="90000"/>
              </a:lnSpc>
              <a:spcAft>
                <a:spcPct val="20000"/>
              </a:spcAft>
            </a:pPr>
            <a:endParaRPr lang="en-US" dirty="0"/>
          </a:p>
          <a:p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70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8229600" cy="4600168"/>
          </a:xfrm>
        </p:spPr>
        <p:txBody>
          <a:bodyPr/>
          <a:lstStyle/>
          <a:p>
            <a:r>
              <a:rPr lang="tr-TR" dirty="0"/>
              <a:t>Kablosuz Ağ</a:t>
            </a:r>
            <a:endParaRPr lang="en-US" dirty="0"/>
          </a:p>
          <a:p>
            <a:pPr lvl="1"/>
            <a:r>
              <a:rPr lang="en-US" dirty="0" err="1"/>
              <a:t>Bilgisayar</a:t>
            </a:r>
            <a:r>
              <a:rPr lang="tr-TR" dirty="0"/>
              <a:t>lar</a:t>
            </a:r>
            <a:r>
              <a:rPr lang="en-US" dirty="0"/>
              <a:t> her </a:t>
            </a:r>
            <a:r>
              <a:rPr lang="en-US" dirty="0" err="1"/>
              <a:t>yerde</a:t>
            </a:r>
            <a:r>
              <a:rPr lang="tr-TR" dirty="0"/>
              <a:t> kablo sınırları olmadan</a:t>
            </a:r>
            <a:r>
              <a:rPr lang="en-US" dirty="0"/>
              <a:t> </a:t>
            </a:r>
            <a:r>
              <a:rPr lang="en-US" dirty="0" err="1"/>
              <a:t>kullanılabilir</a:t>
            </a:r>
            <a:endParaRPr lang="tr-TR" dirty="0"/>
          </a:p>
          <a:p>
            <a:pPr lvl="1"/>
            <a:endParaRPr lang="en-US" dirty="0"/>
          </a:p>
          <a:p>
            <a:r>
              <a:rPr lang="tr-TR" dirty="0"/>
              <a:t>Akıllı cihazlar</a:t>
            </a:r>
            <a:endParaRPr lang="en-US" dirty="0"/>
          </a:p>
          <a:p>
            <a:pPr lvl="1" algn="just"/>
            <a:r>
              <a:rPr lang="tr-TR" dirty="0"/>
              <a:t>Geleneksel cihazlar geliştirildi ve bu sayede, kullanıcı istekleri tek bir cihazla karşılanabilir hale getirildi</a:t>
            </a:r>
          </a:p>
          <a:p>
            <a:pPr lvl="1" algn="just"/>
            <a:endParaRPr lang="en-US" dirty="0"/>
          </a:p>
          <a:p>
            <a:r>
              <a:rPr lang="tr-TR" dirty="0"/>
              <a:t>Akıllı Evler</a:t>
            </a:r>
            <a:endParaRPr lang="en-US" dirty="0"/>
          </a:p>
          <a:p>
            <a:pPr lvl="1">
              <a:lnSpc>
                <a:spcPct val="90000"/>
              </a:lnSpc>
              <a:spcAft>
                <a:spcPct val="20000"/>
              </a:spcAft>
            </a:pPr>
            <a:r>
              <a:rPr lang="tr-TR" dirty="0"/>
              <a:t>Bilgisayarlar tarafından, ev işleri ve evde bulunan diğer cihazlar kontrol edilebilir ve izlenebilir</a:t>
            </a: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96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Günümüzde Bilgisayarlar</a:t>
            </a:r>
            <a:endParaRPr lang="tr-T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68960"/>
            <a:ext cx="245745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77072"/>
            <a:ext cx="246697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00808"/>
            <a:ext cx="24098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6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0901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tr-TR" altLang="tr-TR" dirty="0"/>
              <a:t>Hemen her alanda kullanılan bilgisayar teknolojisi, eğitime de girmiş, günümüzde yoğun biçimde kullanılmaktadır.</a:t>
            </a:r>
          </a:p>
          <a:p>
            <a:pPr algn="just"/>
            <a:r>
              <a:rPr lang="tr-TR" altLang="tr-TR" dirty="0"/>
              <a:t>Hepimizin bildiği gibi, eğitimin amaçlarından biri de, bireyleri toplumun gereksinmeleri doğrultusunda yetiştirmektir. </a:t>
            </a:r>
          </a:p>
          <a:p>
            <a:pPr algn="just"/>
            <a:r>
              <a:rPr lang="tr-TR" altLang="tr-TR" dirty="0"/>
              <a:t>Bu nedenle, günümüzde eğitim sistemleri, bilgi çağına uygun, bilgi toplumu üyesinin özelliklerini taşıyan bireyler yetiştirmekle yükümlüdür.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tr-TR" altLang="tr-TR" dirty="0"/>
              <a:t>Dersler bilgisayarlı ortamlarda işlenmektedir.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tr-TR" altLang="tr-TR" dirty="0"/>
              <a:t>Çoğu okulda, elektronik kitaplar ve elektronik ders notları kullanılmaktadır.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tr-TR" dirty="0"/>
              <a:t>Özellikle kolejlerde ve üniversitelerde k</a:t>
            </a:r>
            <a:r>
              <a:rPr lang="en-US" dirty="0" err="1"/>
              <a:t>ablosuz</a:t>
            </a:r>
            <a:r>
              <a:rPr lang="en-US" dirty="0"/>
              <a:t> </a:t>
            </a:r>
            <a:r>
              <a:rPr lang="en-US" dirty="0" err="1"/>
              <a:t>bağlantı</a:t>
            </a:r>
            <a:r>
              <a:rPr lang="en-US" dirty="0"/>
              <a:t> </a:t>
            </a:r>
            <a:r>
              <a:rPr lang="en-US" dirty="0" err="1"/>
              <a:t>noktaları</a:t>
            </a:r>
            <a:r>
              <a:rPr lang="tr-TR" dirty="0"/>
              <a:t> bulunmaktadır.</a:t>
            </a:r>
            <a:endParaRPr lang="tr-TR" altLang="tr-TR" dirty="0"/>
          </a:p>
          <a:p>
            <a:pPr lvl="1">
              <a:buFont typeface="Wingdings" panose="05000000000000000000" pitchFamily="2" charset="2"/>
              <a:buChar char="§"/>
              <a:defRPr/>
            </a:pPr>
            <a:r>
              <a:rPr lang="tr-TR" dirty="0"/>
              <a:t>Bu sayede öğrenciler, </a:t>
            </a:r>
            <a:r>
              <a:rPr lang="en-US" dirty="0" err="1"/>
              <a:t>kişisel</a:t>
            </a:r>
            <a:r>
              <a:rPr lang="en-US" dirty="0"/>
              <a:t> </a:t>
            </a:r>
            <a:r>
              <a:rPr lang="en-US" dirty="0" err="1"/>
              <a:t>dizüstü</a:t>
            </a:r>
            <a:r>
              <a:rPr lang="en-US" dirty="0"/>
              <a:t> </a:t>
            </a:r>
            <a:r>
              <a:rPr lang="en-US" dirty="0" err="1"/>
              <a:t>bilgisayarlar</a:t>
            </a:r>
            <a:r>
              <a:rPr lang="tr-TR" dirty="0"/>
              <a:t>ı ve/ya diğer akıllı cihazlar ile bu</a:t>
            </a:r>
            <a:r>
              <a:rPr lang="en-US" dirty="0"/>
              <a:t> </a:t>
            </a:r>
            <a:r>
              <a:rPr lang="en-US" dirty="0" err="1"/>
              <a:t>ağ</a:t>
            </a:r>
            <a:r>
              <a:rPr lang="tr-TR" dirty="0"/>
              <a:t>a</a:t>
            </a:r>
            <a:r>
              <a:rPr lang="en-US" dirty="0"/>
              <a:t> </a:t>
            </a:r>
            <a:r>
              <a:rPr lang="en-US" dirty="0" err="1"/>
              <a:t>bağlan</a:t>
            </a:r>
            <a:r>
              <a:rPr lang="tr-TR" dirty="0"/>
              <a:t>abilirler.</a:t>
            </a:r>
            <a:endParaRPr lang="en-US" dirty="0"/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63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ea typeface="Ebrima" charset="0"/>
                <a:cs typeface="Ebrima" charset="0"/>
              </a:rPr>
              <a:t>Eğitimde Bilgisayar Kullanımı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defRPr/>
            </a:pPr>
            <a:endParaRPr lang="tr-TR" dirty="0" smtClean="0"/>
          </a:p>
          <a:p>
            <a:pPr>
              <a:defRPr/>
            </a:pPr>
            <a:r>
              <a:rPr lang="en-US" dirty="0" err="1" smtClean="0"/>
              <a:t>Uzaktan</a:t>
            </a:r>
            <a:r>
              <a:rPr lang="en-US" dirty="0" smtClean="0"/>
              <a:t> </a:t>
            </a:r>
            <a:r>
              <a:rPr lang="tr-TR" dirty="0"/>
              <a:t>E</a:t>
            </a:r>
            <a:r>
              <a:rPr lang="en-US" dirty="0" err="1"/>
              <a:t>ğitim</a:t>
            </a:r>
            <a:endParaRPr lang="tr-TR" dirty="0"/>
          </a:p>
          <a:p>
            <a:pPr lvl="1" algn="just">
              <a:defRPr/>
            </a:pPr>
            <a:r>
              <a:rPr lang="tr-TR" dirty="0" smtClean="0"/>
              <a:t>En </a:t>
            </a:r>
            <a:r>
              <a:rPr lang="tr-TR" dirty="0"/>
              <a:t>temel anlatımla, iletişim teknolojileri kullanılarak zaman ve mekandan bağımsız, öğrencilerin eğitim almalarının sağlanmasıdır. </a:t>
            </a:r>
          </a:p>
          <a:p>
            <a:pPr lvl="1" algn="just">
              <a:defRPr/>
            </a:pPr>
            <a:endParaRPr lang="tr-TR" dirty="0"/>
          </a:p>
          <a:p>
            <a:pPr lvl="1" algn="just">
              <a:defRPr/>
            </a:pPr>
            <a:r>
              <a:rPr lang="tr-TR" dirty="0"/>
              <a:t>Bu imkan özellikle, yaşadıkları yerlerde eğitim olanakları kısıtlı olanlara, ya da çalıştığı için iş saatlerinde eğitimine, kişisel gelişimine zaman ayıramayan bireylere yöneliktir.</a:t>
            </a:r>
            <a:endParaRPr lang="en-US" dirty="0"/>
          </a:p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3136543-FBF8-44EE-8960-9FCC14DABE7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tr-TR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EETE101 – Bilgisayara Giriş</a:t>
            </a:r>
            <a:endParaRPr lang="tr-TR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9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795D6255606F4482C385287F2C18B0" ma:contentTypeVersion="" ma:contentTypeDescription="Create a new document." ma:contentTypeScope="" ma:versionID="2be623077326cc3aebf0398d3591ca9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145685A-80B6-4D64-B121-2AADE5F62231}"/>
</file>

<file path=customXml/itemProps2.xml><?xml version="1.0" encoding="utf-8"?>
<ds:datastoreItem xmlns:ds="http://schemas.openxmlformats.org/officeDocument/2006/customXml" ds:itemID="{7173E3F2-6368-40E6-BC3D-B0C3D47FC673}"/>
</file>

<file path=customXml/itemProps3.xml><?xml version="1.0" encoding="utf-8"?>
<ds:datastoreItem xmlns:ds="http://schemas.openxmlformats.org/officeDocument/2006/customXml" ds:itemID="{66D5231F-9661-4F81-8740-334FFCA5F635}"/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770</TotalTime>
  <Words>2276</Words>
  <Application>Microsoft Office PowerPoint</Application>
  <PresentationFormat>On-screen Show (4:3)</PresentationFormat>
  <Paragraphs>477</Paragraphs>
  <Slides>53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Origin</vt:lpstr>
      <vt:lpstr>BİLGİSAYARA GİRİŞ</vt:lpstr>
      <vt:lpstr>Dersin Amacı</vt:lpstr>
      <vt:lpstr>Bilgisayar Dünyası</vt:lpstr>
      <vt:lpstr>Bilgisayar Dünyası</vt:lpstr>
      <vt:lpstr>Günümüzde Bilgisayarlar</vt:lpstr>
      <vt:lpstr>Günümüzde Bilgisayarlar</vt:lpstr>
      <vt:lpstr>Günümüzde Bilgisayarlar</vt:lpstr>
      <vt:lpstr>Eğitimde Bilgisayar Kullanımı</vt:lpstr>
      <vt:lpstr>Eğitimde Bilgisayar Kullanımı</vt:lpstr>
      <vt:lpstr>Eğitimde Bilgisayar Kullanımı</vt:lpstr>
      <vt:lpstr>İşyerinde Bilgisayar Kullanımı</vt:lpstr>
      <vt:lpstr>İşyerinde Bilgisayar Kullanımı</vt:lpstr>
      <vt:lpstr>Günlük Yaşamda Bilgisayar Kullanımı</vt:lpstr>
      <vt:lpstr>Bilgisayar nedir ? </vt:lpstr>
      <vt:lpstr>Bilgisayar nedir ? </vt:lpstr>
      <vt:lpstr>Veri ve Bilgi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Nesillerle Bilgisayar</vt:lpstr>
      <vt:lpstr>Temel Bileşenler</vt:lpstr>
      <vt:lpstr>Donanım</vt:lpstr>
      <vt:lpstr>Donanım</vt:lpstr>
      <vt:lpstr>Donanım</vt:lpstr>
      <vt:lpstr>Donanım</vt:lpstr>
      <vt:lpstr>Yazılım</vt:lpstr>
      <vt:lpstr>Yazılım</vt:lpstr>
      <vt:lpstr>Uygulama Yazılımları</vt:lpstr>
      <vt:lpstr>Bilgisayarlar Türleri</vt:lpstr>
      <vt:lpstr>Gömülü Bilgisayarlar</vt:lpstr>
      <vt:lpstr>Mobil Cihazlar</vt:lpstr>
      <vt:lpstr>Kişisel Bilgisayarlar</vt:lpstr>
      <vt:lpstr>Kişisel Bilgisayarlar</vt:lpstr>
      <vt:lpstr>Taşınabilir Bilgisayarlar</vt:lpstr>
      <vt:lpstr>Taşınabilir Bilgisayarlar</vt:lpstr>
      <vt:lpstr>Sunucu Bilgisayarlar</vt:lpstr>
      <vt:lpstr>Mainframe Bilgisayarlar</vt:lpstr>
      <vt:lpstr>Mainframe Bilgisayarlar</vt:lpstr>
      <vt:lpstr>Süperbilgisayarlar</vt:lpstr>
      <vt:lpstr>Süperbilgisayarlar</vt:lpstr>
      <vt:lpstr>Bilgisayar Ağları ve Internet</vt:lpstr>
      <vt:lpstr>Bilgisayar Ağları ve Internet</vt:lpstr>
      <vt:lpstr>Bilgisayar Ağları ve Internet</vt:lpstr>
      <vt:lpstr>Bilgisayar Ağları ve Internet</vt:lpstr>
      <vt:lpstr>Bilgisayar Ağları ve Internet</vt:lpstr>
      <vt:lpstr>Bilgisayar Ağları ve Internet</vt:lpstr>
      <vt:lpstr>Bilgisayar Ağları ve Internet</vt:lpstr>
      <vt:lpstr>Bilgisayarlar ve Toplum</vt:lpstr>
      <vt:lpstr>Bilgisayarlar ve Toplum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Bilgisayara Giriş</dc:title>
  <dc:creator>Husnu Bayramoglu</dc:creator>
  <cp:lastModifiedBy>Husnu Bayramoglu</cp:lastModifiedBy>
  <cp:revision>112</cp:revision>
  <cp:lastPrinted>2012-09-24T10:43:55Z</cp:lastPrinted>
  <dcterms:created xsi:type="dcterms:W3CDTF">2010-08-05T14:41:53Z</dcterms:created>
  <dcterms:modified xsi:type="dcterms:W3CDTF">2015-10-05T18:01:56Z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0x010100CE795D6255606F4482C385287F2C18B0</vt:lpwstr>
  </property>
</Properties>
</file>