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43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1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4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8"/>
  </p:notesMasterIdLst>
  <p:sldIdLst>
    <p:sldId id="31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93" r:id="rId20"/>
    <p:sldId id="294" r:id="rId21"/>
    <p:sldId id="295" r:id="rId22"/>
    <p:sldId id="317" r:id="rId23"/>
    <p:sldId id="318" r:id="rId24"/>
    <p:sldId id="319" r:id="rId25"/>
    <p:sldId id="296" r:id="rId26"/>
    <p:sldId id="297" r:id="rId27"/>
    <p:sldId id="298" r:id="rId28"/>
    <p:sldId id="299" r:id="rId29"/>
    <p:sldId id="300" r:id="rId30"/>
    <p:sldId id="320" r:id="rId31"/>
    <p:sldId id="321" r:id="rId32"/>
    <p:sldId id="322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4" r:id="rId4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55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A00D-93B9-487F-B0D5-22B27E6DE95C}" type="datetimeFigureOut">
              <a:rPr lang="tr-TR" smtClean="0"/>
              <a:t>16.10.2015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7082DF-4BC7-44C0-8C03-59BC6B2DEC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6819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378560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811026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243491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675957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933307-DC71-43A9-BC72-E8FF9162ABB6}" type="slidenum">
              <a:rPr lang="tr-T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tr-TR">
              <a:latin typeface="Calibri" pitchFamily="34" charset="0"/>
            </a:endParaRPr>
          </a:p>
        </p:txBody>
      </p:sp>
      <p:sp>
        <p:nvSpPr>
          <p:cNvPr id="10245" name="Header Placeholder 5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378560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811026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243491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675957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latin typeface="Calibri" pitchFamily="34" charset="0"/>
              </a:rPr>
              <a:t>BTEP205-İşletim Sistemleri</a:t>
            </a:r>
            <a:endParaRPr lang="tr-TR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91A20976-C52B-454E-BECB-B561CEC3788F}" type="datetime1">
              <a:rPr lang="tr-TR" smtClean="0"/>
              <a:t>16.10.2015</a:t>
            </a:fld>
            <a:endParaRPr lang="tr-T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tr-T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1A952B8-C51E-406D-B7AB-F0A63DBD404B}" type="slidenum">
              <a:rPr lang="tr-TR" smtClean="0"/>
              <a:t>‹#›</a:t>
            </a:fld>
            <a:endParaRPr lang="tr-TR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4555C-10AA-417D-94E4-6C6F75F6C18E}" type="datetime1">
              <a:rPr lang="tr-TR" smtClean="0"/>
              <a:t>16.10.2015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52B8-C51E-406D-B7AB-F0A63DBD404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37618-0CFC-4BC3-9542-6754950ABFE7}" type="datetime1">
              <a:rPr lang="tr-TR" smtClean="0"/>
              <a:t>16.10.2015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52B8-C51E-406D-B7AB-F0A63DBD404B}" type="slidenum">
              <a:rPr lang="tr-TR" smtClean="0"/>
              <a:t>‹#›</a:t>
            </a:fld>
            <a:endParaRPr lang="tr-T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5848-57FA-42AF-B58D-0EA95C407E63}" type="datetime1">
              <a:rPr lang="tr-TR" smtClean="0"/>
              <a:t>16.10.2015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52B8-C51E-406D-B7AB-F0A63DBD404B}" type="slidenum">
              <a:rPr lang="tr-TR" smtClean="0"/>
              <a:t>‹#›</a:t>
            </a:fld>
            <a:endParaRPr lang="tr-T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A7557A60-B2F5-438A-B911-EBEDD384643F}" type="datetime1">
              <a:rPr lang="tr-TR" smtClean="0"/>
              <a:t>16.10.2015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1A952B8-C51E-406D-B7AB-F0A63DBD404B}" type="slidenum">
              <a:rPr lang="tr-TR" smtClean="0"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D6C6-A4C0-405A-88CF-F611ECA5E54B}" type="datetime1">
              <a:rPr lang="tr-TR" smtClean="0"/>
              <a:t>16.10.2015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52B8-C51E-406D-B7AB-F0A63DBD404B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FA23-7799-461A-BC48-624CA71687C4}" type="datetime1">
              <a:rPr lang="tr-TR" smtClean="0"/>
              <a:t>16.10.2015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52B8-C51E-406D-B7AB-F0A63DBD404B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849B-78E2-4647-8EF9-0B76EC53A65B}" type="datetime1">
              <a:rPr lang="tr-TR" smtClean="0"/>
              <a:t>16.10.2015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52B8-C51E-406D-B7AB-F0A63DBD404B}" type="slidenum">
              <a:rPr lang="tr-TR" smtClean="0"/>
              <a:t>‹#›</a:t>
            </a:fld>
            <a:endParaRPr lang="tr-TR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F2E2F-96A0-404C-916A-F7EA492949F9}" type="datetime1">
              <a:rPr lang="tr-TR" smtClean="0"/>
              <a:t>16.10.2015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52B8-C51E-406D-B7AB-F0A63DBD404B}" type="slidenum">
              <a:rPr lang="tr-TR" smtClean="0"/>
              <a:t>‹#›</a:t>
            </a:fld>
            <a:endParaRPr lang="tr-TR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A0C65-6D1D-46E7-B41F-8542CD54E83D}" type="datetime1">
              <a:rPr lang="tr-TR" smtClean="0"/>
              <a:t>16.10.2015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52B8-C51E-406D-B7AB-F0A63DBD404B}" type="slidenum">
              <a:rPr lang="tr-TR" smtClean="0"/>
              <a:t>‹#›</a:t>
            </a:fld>
            <a:endParaRPr lang="tr-T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63EC-67CA-4767-839F-D1D3F34A07FE}" type="datetime1">
              <a:rPr lang="tr-TR" smtClean="0"/>
              <a:t>16.10.2015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52B8-C51E-406D-B7AB-F0A63DBD404B}" type="slidenum">
              <a:rPr lang="tr-TR" smtClean="0"/>
              <a:t>‹#›</a:t>
            </a:fld>
            <a:endParaRPr lang="tr-T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53B322B-1F01-457D-AD40-F71DC0205765}" type="datetime1">
              <a:rPr lang="tr-TR" smtClean="0"/>
              <a:t>16.10.2015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1A952B8-C51E-406D-B7AB-F0A63DBD404B}" type="slidenum">
              <a:rPr lang="tr-TR" smtClean="0"/>
              <a:t>‹#›</a:t>
            </a:fld>
            <a:endParaRPr lang="tr-TR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ct.emu.edu.tr/courses/it/comp190/userfiles/images/yenibilgisay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797052"/>
            <a:ext cx="2569680" cy="214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206767" y="5157192"/>
            <a:ext cx="6858000" cy="432048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DONANIM VE YAZILIM</a:t>
            </a:r>
            <a:endParaRPr lang="tr-T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42392" y="4005064"/>
            <a:ext cx="6858000" cy="936104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buFont typeface="Wingdings 3"/>
              <a:buNone/>
              <a:defRPr/>
            </a:pPr>
            <a:r>
              <a:rPr lang="tr-T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EETE101 - Bilgisayara Giriş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5920" y="1179909"/>
            <a:ext cx="8352928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Elektrik ve Elektronik Teknolojisi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Bilgisayar </a:t>
            </a:r>
            <a:r>
              <a:rPr lang="tr-T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ve Teknoloji Yüksek Okulu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Doğu Akdeniz Üniversitesi</a:t>
            </a:r>
          </a:p>
        </p:txBody>
      </p:sp>
    </p:spTree>
    <p:extLst>
      <p:ext uri="{BB962C8B-B14F-4D97-AF65-F5344CB8AC3E}">
        <p14:creationId xmlns:p14="http://schemas.microsoft.com/office/powerpoint/2010/main" val="287103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Sistem Ünitesindeki Birimler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52B8-C51E-406D-B7AB-F0A63DBD404B}" type="slidenum">
              <a:rPr lang="tr-TR" smtClean="0"/>
              <a:t>10</a:t>
            </a:fld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b="1" dirty="0">
                <a:ea typeface="ＭＳ Ｐゴシック" pitchFamily="34" charset="-128"/>
              </a:rPr>
              <a:t>Sistem ünitesi</a:t>
            </a:r>
            <a:endParaRPr lang="en-US" b="1" dirty="0">
              <a:ea typeface="ＭＳ Ｐゴシック" pitchFamily="34" charset="-128"/>
            </a:endParaRPr>
          </a:p>
          <a:p>
            <a:pPr lvl="1" algn="just"/>
            <a:r>
              <a:rPr lang="tr-TR" dirty="0">
                <a:ea typeface="ＭＳ Ｐゴシック" pitchFamily="34" charset="-128"/>
              </a:rPr>
              <a:t>Bilgisayar kasası ve içindeki bileşenleri ifade eder.</a:t>
            </a:r>
            <a:endParaRPr lang="en-US" dirty="0">
              <a:ea typeface="ＭＳ Ｐゴシック" pitchFamily="34" charset="-128"/>
            </a:endParaRPr>
          </a:p>
          <a:p>
            <a:pPr lvl="1" algn="just"/>
            <a:r>
              <a:rPr lang="tr-TR" dirty="0">
                <a:ea typeface="ＭＳ Ｐゴシック" pitchFamily="34" charset="-128"/>
              </a:rPr>
              <a:t>Bileşenler; anakart, işlemci, bellekler, depolama aygıtları, güç ünitesi, soğutucu fan ve giriş/çıkış birimlerini bilgisayara bağlamak için kullanılan arayüzleri içerir.</a:t>
            </a:r>
          </a:p>
          <a:p>
            <a:pPr lvl="1" algn="just"/>
            <a:endParaRPr lang="tr-TR" dirty="0">
              <a:ea typeface="ＭＳ Ｐゴシック" pitchFamily="34" charset="-128"/>
            </a:endParaRPr>
          </a:p>
          <a:p>
            <a:pPr lvl="1" algn="just"/>
            <a:r>
              <a:rPr lang="tr-TR" b="1" dirty="0">
                <a:ea typeface="ＭＳ Ｐゴシック" pitchFamily="34" charset="-128"/>
              </a:rPr>
              <a:t>Anakart</a:t>
            </a:r>
            <a:endParaRPr lang="en-US" b="1" dirty="0"/>
          </a:p>
          <a:p>
            <a:pPr lvl="2" algn="just"/>
            <a:r>
              <a:rPr lang="tr-TR" dirty="0">
                <a:ea typeface="ＭＳ Ｐゴシック" pitchFamily="34" charset="-128"/>
              </a:rPr>
              <a:t>Sistem ünitesindeki ana devre kartıdır.</a:t>
            </a:r>
          </a:p>
          <a:p>
            <a:pPr lvl="2" algn="just"/>
            <a:r>
              <a:rPr lang="tr-TR" dirty="0">
                <a:ea typeface="ＭＳ Ｐゴシック" pitchFamily="34" charset="-128"/>
              </a:rPr>
              <a:t>Sistem ünitesindeki bileşenlerin tümü doğrudan veya kablo ile anakarta bağlanırlar.</a:t>
            </a:r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515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Sistem Ünitesindeki Birimler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52B8-C51E-406D-B7AB-F0A63DBD404B}" type="slidenum">
              <a:rPr lang="tr-TR" smtClean="0"/>
              <a:t>11</a:t>
            </a:fld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 algn="just"/>
            <a:r>
              <a:rPr lang="tr-TR" b="1" dirty="0">
                <a:ea typeface="ＭＳ Ｐゴシック" pitchFamily="34" charset="-128"/>
              </a:rPr>
              <a:t>Bağlantı noktaları (p</a:t>
            </a:r>
            <a:r>
              <a:rPr lang="en-US" b="1" dirty="0">
                <a:ea typeface="ＭＳ Ｐゴシック" pitchFamily="34" charset="-128"/>
              </a:rPr>
              <a:t>orts</a:t>
            </a:r>
            <a:r>
              <a:rPr lang="tr-TR" b="1" dirty="0">
                <a:ea typeface="ＭＳ Ｐゴシック" pitchFamily="34" charset="-128"/>
              </a:rPr>
              <a:t>)</a:t>
            </a:r>
            <a:endParaRPr lang="en-US" b="1" dirty="0">
              <a:ea typeface="ＭＳ Ｐゴシック" pitchFamily="34" charset="-128"/>
            </a:endParaRPr>
          </a:p>
          <a:p>
            <a:pPr lvl="2" algn="just"/>
            <a:r>
              <a:rPr lang="tr-TR" sz="2200" dirty="0">
                <a:ea typeface="ＭＳ Ｐゴシック" pitchFamily="34" charset="-128"/>
              </a:rPr>
              <a:t>Bilgisayar kasasının dış kısmındaki bağlantı noktalarıdır.</a:t>
            </a:r>
          </a:p>
          <a:p>
            <a:pPr lvl="2" algn="just"/>
            <a:r>
              <a:rPr lang="tr-TR" sz="2200" dirty="0">
                <a:ea typeface="ＭＳ Ｐゴシック" pitchFamily="34" charset="-128"/>
              </a:rPr>
              <a:t>Anakarta entegre olabileceği gibi genişleme yuvasına takılan kartlarla da bağlantı noktaları yaratılabilir.</a:t>
            </a:r>
            <a:endParaRPr lang="en-US" sz="2200" dirty="0">
              <a:ea typeface="ＭＳ Ｐゴシック" pitchFamily="34" charset="-128"/>
            </a:endParaRPr>
          </a:p>
          <a:p>
            <a:pPr lvl="2" algn="just"/>
            <a:r>
              <a:rPr lang="tr-TR" sz="2200" dirty="0">
                <a:ea typeface="ＭＳ Ｐゴシック" pitchFamily="34" charset="-128"/>
              </a:rPr>
              <a:t>Çeşitli giriş/çıkış aygıtlarını bilgisayara bağlamak için kullanılır.</a:t>
            </a:r>
            <a:endParaRPr lang="en-US" sz="2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26623"/>
            <a:ext cx="4905375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123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Sistem Ünitesindeki Birimler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52B8-C51E-406D-B7AB-F0A63DBD404B}" type="slidenum">
              <a:rPr lang="tr-TR" smtClean="0"/>
              <a:t>12</a:t>
            </a:fld>
            <a:endParaRPr lang="tr-TR"/>
          </a:p>
        </p:txBody>
      </p:sp>
      <p:sp>
        <p:nvSpPr>
          <p:cNvPr id="4" name="Rectangle 3"/>
          <p:cNvSpPr/>
          <p:nvPr/>
        </p:nvSpPr>
        <p:spPr>
          <a:xfrm>
            <a:off x="2269538" y="1268760"/>
            <a:ext cx="4555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b="1" u="sng" dirty="0">
                <a:ea typeface="ＭＳ Ｐゴシック" pitchFamily="34" charset="-128"/>
              </a:rPr>
              <a:t>Sistem ünitesi içerisinin genel görünümü</a:t>
            </a:r>
            <a:endParaRPr lang="en-US" b="1" u="sng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8391525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675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Sistem Ünitesindeki Birimler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52B8-C51E-406D-B7AB-F0A63DBD404B}" type="slidenum">
              <a:rPr lang="tr-TR" smtClean="0"/>
              <a:t>13</a:t>
            </a:fld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 algn="just"/>
            <a:r>
              <a:rPr lang="tr-TR" b="1" dirty="0"/>
              <a:t>İşlemci </a:t>
            </a:r>
            <a:r>
              <a:rPr lang="en-US" b="1" dirty="0"/>
              <a:t>(CPU)</a:t>
            </a:r>
          </a:p>
          <a:p>
            <a:pPr lvl="2" algn="just"/>
            <a:r>
              <a:rPr lang="tr-TR" dirty="0">
                <a:ea typeface="ＭＳ Ｐゴシック" pitchFamily="34" charset="-128"/>
              </a:rPr>
              <a:t>Birçok küçük devre ve bileşenin biraraya gelerek oluşturduğu  ve anakarta doğrudan bağlanan birimdir</a:t>
            </a:r>
            <a:r>
              <a:rPr lang="tr-TR" dirty="0" smtClean="0">
                <a:ea typeface="ＭＳ Ｐゴシック" pitchFamily="34" charset="-128"/>
              </a:rPr>
              <a:t>.</a:t>
            </a:r>
          </a:p>
          <a:p>
            <a:pPr lvl="2" algn="just"/>
            <a:endParaRPr lang="tr-TR" dirty="0">
              <a:ea typeface="ＭＳ Ｐゴシック" pitchFamily="34" charset="-128"/>
            </a:endParaRPr>
          </a:p>
          <a:p>
            <a:pPr lvl="2" algn="just"/>
            <a:r>
              <a:rPr lang="tr-TR" dirty="0">
                <a:ea typeface="ＭＳ Ｐゴシック" pitchFamily="34" charset="-128"/>
              </a:rPr>
              <a:t>Mikroişlemci olarak da adlandırılır</a:t>
            </a:r>
            <a:r>
              <a:rPr lang="tr-TR" dirty="0" smtClean="0">
                <a:ea typeface="ＭＳ Ｐゴシック" pitchFamily="34" charset="-128"/>
              </a:rPr>
              <a:t>.</a:t>
            </a:r>
          </a:p>
          <a:p>
            <a:pPr lvl="2" algn="just"/>
            <a:endParaRPr lang="en-US" dirty="0">
              <a:ea typeface="ＭＳ Ｐゴシック" pitchFamily="34" charset="-128"/>
            </a:endParaRPr>
          </a:p>
          <a:p>
            <a:pPr lvl="2" algn="just"/>
            <a:r>
              <a:rPr lang="tr-TR" dirty="0">
                <a:ea typeface="ＭＳ Ｐゴシック" pitchFamily="34" charset="-128"/>
              </a:rPr>
              <a:t>İki temel birimden oluşur</a:t>
            </a:r>
            <a:r>
              <a:rPr lang="tr-TR" dirty="0" smtClean="0">
                <a:ea typeface="ＭＳ Ｐゴシック" pitchFamily="34" charset="-128"/>
              </a:rPr>
              <a:t>:</a:t>
            </a:r>
          </a:p>
          <a:p>
            <a:pPr lvl="2" algn="just"/>
            <a:endParaRPr lang="en-US" dirty="0">
              <a:ea typeface="ＭＳ Ｐゴシック" pitchFamily="34" charset="-128"/>
            </a:endParaRPr>
          </a:p>
          <a:p>
            <a:pPr lvl="3" algn="just"/>
            <a:r>
              <a:rPr lang="tr-TR" b="1" dirty="0">
                <a:ea typeface="ＭＳ Ｐゴシック" pitchFamily="34" charset="-128"/>
              </a:rPr>
              <a:t>Aritmetik mantık birimi (ALU)</a:t>
            </a:r>
            <a:r>
              <a:rPr lang="tr-TR" dirty="0">
                <a:ea typeface="ＭＳ Ｐゴシック" pitchFamily="34" charset="-128"/>
              </a:rPr>
              <a:t> hem matematiksel hem de mantıksal işlemlerin yapıldığı birimdir.</a:t>
            </a:r>
          </a:p>
          <a:p>
            <a:pPr lvl="3" algn="just"/>
            <a:r>
              <a:rPr lang="tr-TR" b="1" dirty="0">
                <a:ea typeface="ＭＳ Ｐゴシック" pitchFamily="34" charset="-128"/>
              </a:rPr>
              <a:t>Kontrol ünitesi</a:t>
            </a:r>
            <a:r>
              <a:rPr lang="tr-TR" dirty="0">
                <a:ea typeface="ＭＳ Ｐゴシック" pitchFamily="34" charset="-128"/>
              </a:rPr>
              <a:t>, işlemci içerisindeki işlemleri koordine ve kontrol eder.</a:t>
            </a:r>
            <a:endParaRPr lang="en-US" dirty="0"/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2824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Sistem Ünitesindeki Birimler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52B8-C51E-406D-B7AB-F0A63DBD404B}" type="slidenum">
              <a:rPr lang="tr-TR" smtClean="0"/>
              <a:t>14</a:t>
            </a:fld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2" algn="just"/>
            <a:endParaRPr lang="en-US" dirty="0" smtClean="0">
              <a:ea typeface="ＭＳ Ｐゴシック" pitchFamily="34" charset="-128"/>
            </a:endParaRPr>
          </a:p>
          <a:p>
            <a:pPr lvl="2" algn="just"/>
            <a:r>
              <a:rPr lang="tr-TR" dirty="0" smtClean="0">
                <a:ea typeface="ＭＳ Ｐゴシック" pitchFamily="34" charset="-128"/>
              </a:rPr>
              <a:t>İşlemci </a:t>
            </a:r>
            <a:r>
              <a:rPr lang="tr-TR" dirty="0">
                <a:ea typeface="ＭＳ Ｐゴシック" pitchFamily="34" charset="-128"/>
              </a:rPr>
              <a:t>hızı </a:t>
            </a:r>
            <a:r>
              <a:rPr lang="tr-TR" b="1" dirty="0">
                <a:ea typeface="ＭＳ Ｐゴシック" pitchFamily="34" charset="-128"/>
              </a:rPr>
              <a:t>Hertz (Hz)</a:t>
            </a:r>
            <a:r>
              <a:rPr lang="tr-TR" dirty="0">
                <a:ea typeface="ＭＳ Ｐゴシック" pitchFamily="34" charset="-128"/>
              </a:rPr>
              <a:t> cinsinden ölçülür. Günümüzde megahertz (MHz) ve gigahertz (GHz) seviyesinde hızlardan bahsedilebilir.</a:t>
            </a:r>
            <a:endParaRPr lang="en-US" dirty="0">
              <a:ea typeface="ＭＳ Ｐゴシック" pitchFamily="34" charset="-128"/>
            </a:endParaRPr>
          </a:p>
          <a:p>
            <a:pPr lvl="2" algn="just"/>
            <a:r>
              <a:rPr lang="tr-TR" dirty="0">
                <a:ea typeface="ＭＳ Ｐゴシック" pitchFamily="34" charset="-128"/>
              </a:rPr>
              <a:t>Günümüzdeki kişisel bilgisayarların birçoğu Intel ve AMD firmasının ürettiği çok çekirdekli işlemciler kullanmaktadır.</a:t>
            </a:r>
            <a:endParaRPr lang="en-US" dirty="0">
              <a:ea typeface="ＭＳ Ｐゴシック" pitchFamily="34" charset="-128"/>
            </a:endParaRPr>
          </a:p>
          <a:p>
            <a:pPr algn="just"/>
            <a:endParaRPr lang="en-US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767" y="3936619"/>
            <a:ext cx="2456033" cy="2113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://t0.gstatic.com/images?q=tbn:ANd9GcQO3_XF7FaBhhd4hkImHnDDXbZ9wtvTWvqi6lzAuOgkMhQ9CBiro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162" y="3814762"/>
            <a:ext cx="2357438" cy="235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49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Sistem Ünitesindeki Birimler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52B8-C51E-406D-B7AB-F0A63DBD404B}" type="slidenum">
              <a:rPr lang="tr-TR" smtClean="0"/>
              <a:t>15</a:t>
            </a:fld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 algn="just"/>
            <a:r>
              <a:rPr lang="tr-TR" sz="2400" b="1" dirty="0"/>
              <a:t>Bellekler</a:t>
            </a:r>
            <a:endParaRPr lang="en-US" sz="2400" b="1" dirty="0"/>
          </a:p>
          <a:p>
            <a:pPr lvl="2" algn="just"/>
            <a:r>
              <a:rPr lang="tr-TR" sz="2400" dirty="0">
                <a:ea typeface="ＭＳ Ｐゴシック" pitchFamily="34" charset="-128"/>
              </a:rPr>
              <a:t>Bilgisayarda bulunan hafıza birimleridir.</a:t>
            </a:r>
          </a:p>
          <a:p>
            <a:pPr lvl="2" algn="just"/>
            <a:r>
              <a:rPr lang="tr-TR" sz="2400" dirty="0">
                <a:ea typeface="ＭＳ Ｐゴシック" pitchFamily="34" charset="-128"/>
              </a:rPr>
              <a:t>Bellek kapasitesi bayt cinsinden ifade edilmektedir.</a:t>
            </a:r>
            <a:endParaRPr lang="en-US" sz="2400" dirty="0">
              <a:ea typeface="ＭＳ Ｐゴシック" pitchFamily="34" charset="-128"/>
            </a:endParaRPr>
          </a:p>
          <a:p>
            <a:pPr lvl="1" algn="just"/>
            <a:endParaRPr lang="tr-TR" sz="2400" dirty="0">
              <a:ea typeface="ＭＳ Ｐゴシック" pitchFamily="34" charset="-128"/>
            </a:endParaRPr>
          </a:p>
          <a:p>
            <a:pPr lvl="2" algn="just"/>
            <a:r>
              <a:rPr lang="tr-TR" sz="2400" b="1" dirty="0">
                <a:ea typeface="ＭＳ Ｐゴシック" pitchFamily="34" charset="-128"/>
              </a:rPr>
              <a:t>Rasgele Erişimli Bellek (</a:t>
            </a:r>
            <a:r>
              <a:rPr lang="en-US" sz="2400" b="1" dirty="0">
                <a:ea typeface="ＭＳ Ｐゴシック" pitchFamily="34" charset="-128"/>
              </a:rPr>
              <a:t>RAM</a:t>
            </a:r>
            <a:r>
              <a:rPr lang="tr-TR" sz="2400" b="1" dirty="0">
                <a:ea typeface="ＭＳ Ｐゴシック" pitchFamily="34" charset="-128"/>
              </a:rPr>
              <a:t>)</a:t>
            </a:r>
            <a:endParaRPr lang="en-US" sz="2400" b="1" dirty="0">
              <a:ea typeface="ＭＳ Ｐゴシック" pitchFamily="34" charset="-128"/>
            </a:endParaRPr>
          </a:p>
          <a:p>
            <a:pPr lvl="3" algn="just"/>
            <a:r>
              <a:rPr lang="tr-TR" sz="2000" dirty="0">
                <a:ea typeface="ＭＳ Ｐゴシック" pitchFamily="34" charset="-128"/>
              </a:rPr>
              <a:t>Geçici bir bellek türüdür. Bilgisayar kapandığında içindeki bilgiler silinmektedir.</a:t>
            </a:r>
            <a:endParaRPr lang="en-US" sz="2000" dirty="0">
              <a:ea typeface="ＭＳ Ｐゴシック" pitchFamily="34" charset="-128"/>
            </a:endParaRPr>
          </a:p>
          <a:p>
            <a:pPr lvl="3" algn="just"/>
            <a:r>
              <a:rPr lang="tr-TR" sz="2000" dirty="0">
                <a:ea typeface="ＭＳ Ｐゴシック" pitchFamily="34" charset="-128"/>
              </a:rPr>
              <a:t>İşletim sisteminin gerekli kısımları ve kullanıcı programlarını çalıştırmak için gereken bilgiler belleğin içerisinde tutulur.</a:t>
            </a:r>
          </a:p>
          <a:p>
            <a:pPr algn="just"/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45446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Sistem Ünitesindeki Birimler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52B8-C51E-406D-B7AB-F0A63DBD404B}" type="slidenum">
              <a:rPr lang="tr-TR" smtClean="0"/>
              <a:t>16</a:t>
            </a:fld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9144000" cy="493776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tr-TR" sz="2000" b="1" dirty="0">
              <a:ea typeface="ＭＳ Ｐゴシック" pitchFamily="34" charset="-128"/>
            </a:endParaRPr>
          </a:p>
          <a:p>
            <a:pPr marL="57150" indent="0">
              <a:buNone/>
            </a:pPr>
            <a:endParaRPr lang="tr-TR" sz="2000" b="1" dirty="0">
              <a:ea typeface="ＭＳ Ｐゴシック" pitchFamily="34" charset="-128"/>
            </a:endParaRPr>
          </a:p>
          <a:p>
            <a:pPr marL="57150" indent="0">
              <a:buNone/>
            </a:pPr>
            <a:r>
              <a:rPr lang="en-US" sz="2000" b="1" dirty="0" smtClean="0">
                <a:ea typeface="ＭＳ Ｐゴシック" pitchFamily="34" charset="-128"/>
              </a:rPr>
              <a:t>   </a:t>
            </a:r>
            <a:r>
              <a:rPr lang="tr-TR" sz="2000" b="1" dirty="0" smtClean="0">
                <a:ea typeface="ＭＳ Ｐゴシック" pitchFamily="34" charset="-128"/>
              </a:rPr>
              <a:t>Dizüstü </a:t>
            </a:r>
            <a:r>
              <a:rPr lang="tr-TR" sz="2000" b="1" dirty="0">
                <a:ea typeface="ＭＳ Ｐゴシック" pitchFamily="34" charset="-128"/>
              </a:rPr>
              <a:t>bilgisayar RAM belleği	       Masaüstü bilgisayar RAM belleği</a:t>
            </a:r>
            <a:endParaRPr lang="en-US" sz="2000" b="1" dirty="0">
              <a:ea typeface="ＭＳ Ｐゴシック" pitchFamily="34" charset="-128"/>
            </a:endParaRPr>
          </a:p>
        </p:txBody>
      </p:sp>
      <p:pic>
        <p:nvPicPr>
          <p:cNvPr id="5" name="Picture 2" descr="http://salestores.com/stores/images/images_747/KTLTP3B2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08920"/>
            <a:ext cx="1770049" cy="133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officespecialties.com/images_products/6158_bi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14900" y="2564904"/>
            <a:ext cx="2857500" cy="164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66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Sistem Ünitesindeki Birimler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52B8-C51E-406D-B7AB-F0A63DBD404B}" type="slidenum">
              <a:rPr lang="tr-TR" smtClean="0"/>
              <a:t>17</a:t>
            </a:fld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8229600" cy="4384144"/>
          </a:xfrm>
        </p:spPr>
        <p:txBody>
          <a:bodyPr>
            <a:normAutofit/>
          </a:bodyPr>
          <a:lstStyle/>
          <a:p>
            <a:pPr lvl="1" algn="just"/>
            <a:r>
              <a:rPr lang="tr-TR" sz="3100" b="1" dirty="0">
                <a:ea typeface="ＭＳ Ｐゴシック" pitchFamily="34" charset="-128"/>
              </a:rPr>
              <a:t>Salt Okunur Bellek (</a:t>
            </a:r>
            <a:r>
              <a:rPr lang="en-US" sz="3100" b="1" dirty="0">
                <a:ea typeface="ＭＳ Ｐゴシック" pitchFamily="34" charset="-128"/>
              </a:rPr>
              <a:t>ROM</a:t>
            </a:r>
            <a:r>
              <a:rPr lang="tr-TR" sz="3100" b="1" dirty="0">
                <a:ea typeface="ＭＳ Ｐゴシック" pitchFamily="34" charset="-128"/>
              </a:rPr>
              <a:t>)</a:t>
            </a:r>
            <a:endParaRPr lang="en-US" sz="3100" b="1" dirty="0">
              <a:ea typeface="ＭＳ Ｐゴシック" pitchFamily="34" charset="-128"/>
            </a:endParaRPr>
          </a:p>
          <a:p>
            <a:pPr lvl="2" algn="just"/>
            <a:r>
              <a:rPr lang="tr-TR" sz="2600" dirty="0">
                <a:ea typeface="ＭＳ Ｐゴシック" pitchFamily="34" charset="-128"/>
              </a:rPr>
              <a:t>Genellikle anakarta entegre edilmiş ve içindeki bilgilerin kalıcı olarak tutulduğu bellek türüdür.</a:t>
            </a:r>
          </a:p>
          <a:p>
            <a:pPr lvl="2" algn="just"/>
            <a:r>
              <a:rPr lang="tr-TR" sz="2600" dirty="0">
                <a:ea typeface="ＭＳ Ｐゴシック" pitchFamily="34" charset="-128"/>
              </a:rPr>
              <a:t>Bilgisayar kapansa da içindeki bilgiler silinmeyecektir.</a:t>
            </a:r>
          </a:p>
          <a:p>
            <a:pPr lvl="2" algn="just"/>
            <a:r>
              <a:rPr lang="tr-TR" sz="2600" dirty="0">
                <a:ea typeface="ＭＳ Ｐゴシック" pitchFamily="34" charset="-128"/>
              </a:rPr>
              <a:t>Üzerine bilgi yazılamayan, sadece içindeki bilginin okunabildiği bellek türüdür.</a:t>
            </a:r>
            <a:endParaRPr lang="en-US" sz="26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618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Sistem Ünitesindeki Birimler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52B8-C51E-406D-B7AB-F0A63DBD404B}" type="slidenum">
              <a:rPr lang="tr-TR" smtClean="0"/>
              <a:t>18</a:t>
            </a:fld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 algn="just"/>
            <a:r>
              <a:rPr lang="en-US" sz="3500" b="1" dirty="0">
                <a:ea typeface="ＭＳ Ｐゴシック" pitchFamily="34" charset="-128"/>
              </a:rPr>
              <a:t>Flash </a:t>
            </a:r>
            <a:r>
              <a:rPr lang="tr-TR" sz="3500" b="1" dirty="0">
                <a:ea typeface="ＭＳ Ｐゴシック" pitchFamily="34" charset="-128"/>
              </a:rPr>
              <a:t>bellek</a:t>
            </a:r>
            <a:endParaRPr lang="en-US" sz="3500" b="1" dirty="0">
              <a:ea typeface="ＭＳ Ｐゴシック" pitchFamily="34" charset="-128"/>
            </a:endParaRPr>
          </a:p>
          <a:p>
            <a:pPr lvl="2" algn="just"/>
            <a:r>
              <a:rPr lang="tr-TR" sz="3000" dirty="0" smtClean="0">
                <a:ea typeface="ＭＳ Ｐゴシック" pitchFamily="34" charset="-128"/>
              </a:rPr>
              <a:t>Fla</a:t>
            </a:r>
            <a:r>
              <a:rPr lang="en-US" sz="3000" dirty="0">
                <a:ea typeface="ＭＳ Ｐゴシック" pitchFamily="34" charset="-128"/>
              </a:rPr>
              <a:t>s</a:t>
            </a:r>
            <a:r>
              <a:rPr lang="tr-TR" sz="3000" dirty="0" smtClean="0">
                <a:ea typeface="ＭＳ Ｐゴシック" pitchFamily="34" charset="-128"/>
              </a:rPr>
              <a:t>h </a:t>
            </a:r>
            <a:r>
              <a:rPr lang="tr-TR" sz="3000" dirty="0">
                <a:ea typeface="ＭＳ Ｐゴシック" pitchFamily="34" charset="-128"/>
              </a:rPr>
              <a:t>bellekler, günümüzde ROM belleklerin yerini almaktadır. </a:t>
            </a:r>
          </a:p>
          <a:p>
            <a:pPr lvl="2" algn="just"/>
            <a:r>
              <a:rPr lang="tr-TR" sz="3000" dirty="0">
                <a:ea typeface="ＭＳ Ｐゴシック" pitchFamily="34" charset="-128"/>
              </a:rPr>
              <a:t>Bunun nedeni, flash belleklerin içerisindeki bilginin istenildiğinde silinebilir ve güncellenebilir olmasıdır.</a:t>
            </a:r>
          </a:p>
          <a:p>
            <a:pPr lvl="2" algn="just"/>
            <a:r>
              <a:rPr lang="tr-TR" sz="3000" dirty="0">
                <a:ea typeface="ＭＳ Ｐゴシック" pitchFamily="34" charset="-128"/>
              </a:rPr>
              <a:t>Bu bellek türü, depolama birimlerinde de kullanılmaktadır.</a:t>
            </a:r>
            <a:endParaRPr lang="en-US" sz="3000" dirty="0"/>
          </a:p>
          <a:p>
            <a:pPr algn="just"/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252779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Depolama Birimleri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52B8-C51E-406D-B7AB-F0A63DBD404B}" type="slidenum">
              <a:rPr lang="tr-TR" smtClean="0"/>
              <a:t>19</a:t>
            </a:fld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endParaRPr lang="tr-TR" b="1" dirty="0" smtClean="0"/>
          </a:p>
          <a:p>
            <a:pPr algn="just"/>
            <a:r>
              <a:rPr lang="tr-TR" b="1" dirty="0" smtClean="0"/>
              <a:t>Depolama </a:t>
            </a:r>
            <a:r>
              <a:rPr lang="tr-TR" b="1" dirty="0"/>
              <a:t>Sistemleri</a:t>
            </a:r>
            <a:endParaRPr lang="en-US" b="1" dirty="0"/>
          </a:p>
          <a:p>
            <a:pPr lvl="1" algn="just"/>
            <a:r>
              <a:rPr lang="tr-TR" dirty="0">
                <a:ea typeface="ＭＳ Ｐゴシック" pitchFamily="34" charset="-128"/>
              </a:rPr>
              <a:t>Bilgilerin kalıcı olarak saklanabileceği sistemlerdir.</a:t>
            </a:r>
          </a:p>
          <a:p>
            <a:pPr lvl="1" algn="just"/>
            <a:r>
              <a:rPr lang="tr-TR" dirty="0">
                <a:ea typeface="ＭＳ Ｐゴシック" pitchFamily="34" charset="-128"/>
              </a:rPr>
              <a:t>Veri, depolama sistemlerine </a:t>
            </a:r>
            <a:r>
              <a:rPr lang="tr-TR" b="1" dirty="0">
                <a:ea typeface="ＭＳ Ｐゴシック" pitchFamily="34" charset="-128"/>
              </a:rPr>
              <a:t>manyetik </a:t>
            </a:r>
            <a:r>
              <a:rPr lang="tr-TR" dirty="0">
                <a:ea typeface="ＭＳ Ｐゴシック" pitchFamily="34" charset="-128"/>
              </a:rPr>
              <a:t>veya </a:t>
            </a:r>
            <a:r>
              <a:rPr lang="tr-TR" b="1" dirty="0">
                <a:ea typeface="ＭＳ Ｐゴシック" pitchFamily="34" charset="-128"/>
              </a:rPr>
              <a:t>optik </a:t>
            </a:r>
            <a:r>
              <a:rPr lang="tr-TR" dirty="0">
                <a:ea typeface="ＭＳ Ｐゴシック" pitchFamily="34" charset="-128"/>
              </a:rPr>
              <a:t>olarak kaydedilebilir.</a:t>
            </a:r>
          </a:p>
          <a:p>
            <a:pPr lvl="1" algn="just"/>
            <a:r>
              <a:rPr lang="tr-TR" dirty="0">
                <a:ea typeface="ＭＳ Ｐゴシック" pitchFamily="34" charset="-128"/>
              </a:rPr>
              <a:t>Manyetik depolama aygıtları veriyi farklı manyetik dizilerle ifade ederken, optik aygıtlar lazer ışığını kullanır. Flash bellekler ise veriyi elektronlarla ifade eder.</a:t>
            </a:r>
          </a:p>
          <a:p>
            <a:pPr lvl="1" algn="just"/>
            <a:r>
              <a:rPr lang="tr-TR" dirty="0">
                <a:ea typeface="ＭＳ Ｐゴシック" pitchFamily="34" charset="-128"/>
              </a:rPr>
              <a:t>Sabit disk manyetik depolama aygıtına, CD ve DVD de optik aygıtlara örnek olarak verilebilir.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8398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ea typeface="Ebrima" charset="0"/>
                <a:cs typeface="Ebrima" charset="0"/>
              </a:rPr>
              <a:t>Dersin</a:t>
            </a:r>
            <a:r>
              <a:rPr lang="en-US" dirty="0" smtClean="0">
                <a:ea typeface="Ebrima" charset="0"/>
                <a:cs typeface="Ebrima" charset="0"/>
              </a:rPr>
              <a:t> </a:t>
            </a:r>
            <a:r>
              <a:rPr lang="en-US" dirty="0" err="1" smtClean="0">
                <a:ea typeface="Ebrima" charset="0"/>
                <a:cs typeface="Ebrima" charset="0"/>
              </a:rPr>
              <a:t>Amac</a:t>
            </a:r>
            <a:r>
              <a:rPr lang="tr-TR" dirty="0" smtClean="0">
                <a:ea typeface="Ebrima" charset="0"/>
                <a:cs typeface="Ebrima" charset="0"/>
              </a:rPr>
              <a:t>ı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29600" cy="4672176"/>
          </a:xfrm>
        </p:spPr>
        <p:txBody>
          <a:bodyPr/>
          <a:lstStyle/>
          <a:p>
            <a:pPr marL="457200" indent="-457200" algn="just">
              <a:spcAft>
                <a:spcPts val="800"/>
              </a:spcAft>
              <a:buFontTx/>
              <a:buAutoNum type="arabicPeriod"/>
            </a:pPr>
            <a:endParaRPr lang="tr-TR" dirty="0">
              <a:ea typeface="ＭＳ Ｐゴシック" pitchFamily="34" charset="-128"/>
            </a:endParaRPr>
          </a:p>
          <a:p>
            <a:pPr marL="457200" indent="-457200" algn="just">
              <a:spcAft>
                <a:spcPts val="800"/>
              </a:spcAft>
              <a:buFontTx/>
              <a:buAutoNum type="arabicPeriod"/>
            </a:pPr>
            <a:r>
              <a:rPr lang="tr-TR" dirty="0">
                <a:ea typeface="ＭＳ Ｐゴシック" pitchFamily="34" charset="-128"/>
              </a:rPr>
              <a:t>Bilgisayarda verinin nasıl ifade edildiğini anlamak.</a:t>
            </a:r>
            <a:endParaRPr lang="en-US" dirty="0">
              <a:ea typeface="ＭＳ Ｐゴシック" pitchFamily="34" charset="-128"/>
            </a:endParaRPr>
          </a:p>
          <a:p>
            <a:pPr marL="457200" indent="-457200" algn="just">
              <a:spcAft>
                <a:spcPts val="800"/>
              </a:spcAft>
              <a:buFontTx/>
              <a:buAutoNum type="arabicPeriod"/>
            </a:pPr>
            <a:r>
              <a:rPr lang="tr-TR" dirty="0" smtClean="0">
                <a:ea typeface="ＭＳ Ｐゴシック" pitchFamily="34" charset="-128"/>
              </a:rPr>
              <a:t>Sistem </a:t>
            </a:r>
            <a:r>
              <a:rPr lang="tr-TR" dirty="0">
                <a:ea typeface="ＭＳ Ｐゴシック" pitchFamily="34" charset="-128"/>
              </a:rPr>
              <a:t>ünitesinde bulunan temel donanım birimlerinden anakart, işlemci ve belleklerin işlevlerini </a:t>
            </a:r>
            <a:r>
              <a:rPr lang="tr-TR" dirty="0" smtClean="0">
                <a:ea typeface="ＭＳ Ｐゴシック" pitchFamily="34" charset="-128"/>
              </a:rPr>
              <a:t>açıklamak.</a:t>
            </a:r>
          </a:p>
          <a:p>
            <a:pPr marL="457200" indent="-457200" algn="just">
              <a:spcAft>
                <a:spcPts val="800"/>
              </a:spcAft>
              <a:buFontTx/>
              <a:buAutoNum type="arabicPeriod"/>
            </a:pPr>
            <a:r>
              <a:rPr lang="tr-TR" dirty="0" smtClean="0">
                <a:ea typeface="ＭＳ Ｐゴシック" pitchFamily="34" charset="-128"/>
              </a:rPr>
              <a:t>Depolama </a:t>
            </a:r>
            <a:r>
              <a:rPr lang="tr-TR" dirty="0">
                <a:ea typeface="ＭＳ Ｐゴシック" pitchFamily="34" charset="-128"/>
              </a:rPr>
              <a:t>birimleri ile bellekler arasındaki farkı tespit </a:t>
            </a:r>
            <a:r>
              <a:rPr lang="tr-TR" dirty="0" smtClean="0">
                <a:ea typeface="ＭＳ Ｐゴシック" pitchFamily="34" charset="-128"/>
              </a:rPr>
              <a:t>etmek.</a:t>
            </a:r>
          </a:p>
          <a:p>
            <a:pPr marL="457200" indent="-457200" algn="just">
              <a:spcAft>
                <a:spcPts val="800"/>
              </a:spcAft>
              <a:buFontTx/>
              <a:buAutoNum type="arabicPeriod"/>
            </a:pPr>
            <a:r>
              <a:rPr lang="tr-TR" dirty="0" smtClean="0">
                <a:ea typeface="ＭＳ Ｐゴシック" pitchFamily="34" charset="-128"/>
              </a:rPr>
              <a:t>İletişim </a:t>
            </a:r>
            <a:r>
              <a:rPr lang="tr-TR" dirty="0">
                <a:ea typeface="ＭＳ Ｐゴシック" pitchFamily="34" charset="-128"/>
              </a:rPr>
              <a:t>birimlerinin amaçlarını </a:t>
            </a:r>
            <a:r>
              <a:rPr lang="tr-TR" dirty="0" smtClean="0">
                <a:ea typeface="ＭＳ Ｐゴシック" pitchFamily="34" charset="-128"/>
              </a:rPr>
              <a:t>açıklamak.</a:t>
            </a:r>
          </a:p>
          <a:p>
            <a:pPr marL="457200" indent="-457200" algn="just">
              <a:spcAft>
                <a:spcPts val="800"/>
              </a:spcAft>
              <a:buFontTx/>
              <a:buAutoNum type="arabicPeriod"/>
            </a:pPr>
            <a:r>
              <a:rPr lang="tr-TR" dirty="0" smtClean="0">
                <a:ea typeface="ＭＳ Ｐゴシック" pitchFamily="34" charset="-128"/>
              </a:rPr>
              <a:t>Temel </a:t>
            </a:r>
            <a:r>
              <a:rPr lang="tr-TR" dirty="0">
                <a:ea typeface="ＭＳ Ｐゴシック" pitchFamily="34" charset="-128"/>
              </a:rPr>
              <a:t>yazılım kavramlarını anlamak.</a:t>
            </a:r>
            <a:endParaRPr lang="en-US" dirty="0"/>
          </a:p>
          <a:p>
            <a:pPr marL="457200" indent="-457200" algn="just">
              <a:spcAft>
                <a:spcPts val="800"/>
              </a:spcAft>
              <a:buFontTx/>
              <a:buAutoNum type="arabicPeriod"/>
            </a:pPr>
            <a:endParaRPr lang="tr-TR" dirty="0">
              <a:ea typeface="ＭＳ Ｐゴシック" pitchFamily="34" charset="-128"/>
            </a:endParaRPr>
          </a:p>
          <a:p>
            <a:pPr marL="0" indent="0" algn="just">
              <a:spcAft>
                <a:spcPts val="800"/>
              </a:spcAft>
              <a:buNone/>
            </a:pPr>
            <a:endParaRPr lang="en-US" dirty="0"/>
          </a:p>
          <a:p>
            <a:pPr algn="just"/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52B8-C51E-406D-B7AB-F0A63DBD404B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377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Depolama Birimleri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52B8-C51E-406D-B7AB-F0A63DBD404B}" type="slidenum">
              <a:rPr lang="tr-TR" smtClean="0"/>
              <a:t>20</a:t>
            </a:fld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 algn="just"/>
            <a:endParaRPr lang="tr-TR" b="1" dirty="0" smtClean="0"/>
          </a:p>
          <a:p>
            <a:pPr lvl="1" algn="just"/>
            <a:r>
              <a:rPr lang="tr-TR" b="1" dirty="0" smtClean="0"/>
              <a:t>Sabit </a:t>
            </a:r>
            <a:r>
              <a:rPr lang="tr-TR" b="1" dirty="0"/>
              <a:t>Sürücüler</a:t>
            </a:r>
          </a:p>
          <a:p>
            <a:pPr lvl="2" algn="just"/>
            <a:r>
              <a:rPr lang="tr-TR" dirty="0">
                <a:ea typeface="ＭＳ Ｐゴシック" pitchFamily="34" charset="-128"/>
              </a:rPr>
              <a:t>Kullanıcıların programlarını ve verilerini kaydetmek için kullanılan sürücülerdir.</a:t>
            </a:r>
            <a:endParaRPr lang="en-US" dirty="0">
              <a:ea typeface="ＭＳ Ｐゴシック" pitchFamily="34" charset="-128"/>
            </a:endParaRPr>
          </a:p>
          <a:p>
            <a:pPr lvl="2" algn="just"/>
            <a:endParaRPr lang="tr-TR" dirty="0">
              <a:ea typeface="ＭＳ Ｐゴシック" pitchFamily="34" charset="-128"/>
            </a:endParaRPr>
          </a:p>
          <a:p>
            <a:pPr lvl="2" algn="just"/>
            <a:r>
              <a:rPr lang="tr-TR" b="1" dirty="0">
                <a:ea typeface="ＭＳ Ｐゴシック" pitchFamily="34" charset="-128"/>
              </a:rPr>
              <a:t>Manyetik Sabit Sürücüler</a:t>
            </a:r>
            <a:endParaRPr lang="en-US" b="1" dirty="0">
              <a:ea typeface="ＭＳ Ｐゴシック" pitchFamily="34" charset="-128"/>
            </a:endParaRPr>
          </a:p>
          <a:p>
            <a:pPr lvl="3" algn="just"/>
            <a:r>
              <a:rPr lang="tr-TR" dirty="0">
                <a:ea typeface="ＭＳ Ｐゴシック" pitchFamily="34" charset="-128"/>
              </a:rPr>
              <a:t>Üzerinde iz (track) ve kesimlerin (sector) bulunduğu plakalardan (platter) oluşmaktadır.</a:t>
            </a:r>
            <a:endParaRPr lang="en-US" dirty="0">
              <a:ea typeface="ＭＳ Ｐゴシック" pitchFamily="34" charset="-128"/>
            </a:endParaRPr>
          </a:p>
          <a:p>
            <a:pPr lvl="3" algn="just"/>
            <a:r>
              <a:rPr lang="tr-TR" dirty="0">
                <a:ea typeface="ＭＳ Ｐゴシック" pitchFamily="34" charset="-128"/>
              </a:rPr>
              <a:t>Okuma ve yazma işlemini gerçekleştirmek için plaka üzerine yerleştirilmiş okuma/yazma kafaları bulunmaktadır. </a:t>
            </a:r>
            <a:endParaRPr lang="en-US" dirty="0">
              <a:ea typeface="ＭＳ Ｐゴシック" pitchFamily="34" charset="-128"/>
            </a:endParaRP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1609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Depolama Birimleri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52B8-C51E-406D-B7AB-F0A63DBD404B}" type="slidenum">
              <a:rPr lang="tr-TR" smtClean="0"/>
              <a:t>21</a:t>
            </a:fld>
            <a:endParaRPr lang="tr-TR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925637"/>
            <a:ext cx="7086600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624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Autofit/>
          </a:bodyPr>
          <a:lstStyle/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Sabit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diskler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kapasiteleri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devir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sayılarıyla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anılır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Sabit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disklerin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kapasite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si 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ayt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birimi ile ifade edilir.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Devir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sayısı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ise 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rpm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otation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inute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dakika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başına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dönüş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sayısı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olarak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birimlendirilir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sabit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disk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plakalarının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dakikadaki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dönüş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sayısını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belirtir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–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tr-TR" dirty="0"/>
              <a:t>Depolama Birimleri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2419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Sabit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disk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üzerinde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bilgiler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iz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(track)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kesim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(sector)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diye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adlandırılan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alanlarda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tutulur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Sektör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izler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düşük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seviyeli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formatlama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(low-level formatting)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işlemiyle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üretici firma tarafından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plakalar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üzerinde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oluşturulur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Depolama Birimleri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85063"/>
            <a:ext cx="4032448" cy="2870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–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839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işlemden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sonra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yüksek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seviyeli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formatlama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(high-level formatting)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işlemi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gerçekleştirilir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işlemle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sektörlere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FAT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(File Allocation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Table–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Dosya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Ayırma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Tablosu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NTFS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(New Technology File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system-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Yeni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Teknoloji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Dosya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Sistemi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gibi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dosya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depolama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yapıları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yazılır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Böylece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sabit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disk,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üzerine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dosya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yazılabilecek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duruma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hazırlanmış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olur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Depolama Birimleri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–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192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Depolama Birimleri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52B8-C51E-406D-B7AB-F0A63DBD404B}" type="slidenum">
              <a:rPr lang="tr-TR" smtClean="0"/>
              <a:t>25</a:t>
            </a:fld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51520" y="1219200"/>
            <a:ext cx="8435280" cy="4937760"/>
          </a:xfrm>
        </p:spPr>
        <p:txBody>
          <a:bodyPr>
            <a:normAutofit/>
          </a:bodyPr>
          <a:lstStyle/>
          <a:p>
            <a:pPr lvl="2" algn="just"/>
            <a:r>
              <a:rPr lang="tr-TR" b="1" dirty="0">
                <a:ea typeface="ＭＳ Ｐゴシック" pitchFamily="34" charset="-128"/>
              </a:rPr>
              <a:t>Katı Hal Sürücüleri </a:t>
            </a:r>
            <a:r>
              <a:rPr lang="en-US" b="1" dirty="0">
                <a:ea typeface="ＭＳ Ｐゴシック" pitchFamily="34" charset="-128"/>
              </a:rPr>
              <a:t>(SSD)</a:t>
            </a:r>
          </a:p>
          <a:p>
            <a:pPr lvl="3" algn="just"/>
            <a:r>
              <a:rPr lang="tr-TR" dirty="0">
                <a:ea typeface="ＭＳ Ｐゴシック" pitchFamily="34" charset="-128"/>
              </a:rPr>
              <a:t>Dönen plakalar yerine flash bellekte kullanılan teknoloji kullanılmaktadır. </a:t>
            </a:r>
          </a:p>
          <a:p>
            <a:pPr lvl="3" algn="just"/>
            <a:r>
              <a:rPr lang="tr-TR" dirty="0">
                <a:ea typeface="ＭＳ Ｐゴシック" pitchFamily="34" charset="-128"/>
              </a:rPr>
              <a:t>Daha az enerji kullanır, daha az ısı açığa çıkarır ve daha hızlıdırlar. </a:t>
            </a:r>
          </a:p>
          <a:p>
            <a:pPr lvl="3" algn="just"/>
            <a:r>
              <a:rPr lang="tr-TR" dirty="0">
                <a:ea typeface="ＭＳ Ｐゴシック" pitchFamily="34" charset="-128"/>
              </a:rPr>
              <a:t>Düşme, çarpma ve sarsıntılara daha dayanıklıdırlar.</a:t>
            </a:r>
            <a:endParaRPr lang="en-US" dirty="0">
              <a:ea typeface="ＭＳ Ｐゴシック" pitchFamily="34" charset="-128"/>
            </a:endParaRPr>
          </a:p>
          <a:p>
            <a:pPr lvl="3" algn="just"/>
            <a:r>
              <a:rPr lang="tr-TR" dirty="0">
                <a:ea typeface="ＭＳ Ｐゴシック" pitchFamily="34" charset="-128"/>
              </a:rPr>
              <a:t>Hareketli mekanik parçaları olmadığı için daha sessizdirler.</a:t>
            </a:r>
            <a:endParaRPr lang="en-US" dirty="0">
              <a:ea typeface="ＭＳ Ｐゴシック" pitchFamily="34" charset="-128"/>
            </a:endParaRPr>
          </a:p>
          <a:p>
            <a:pPr lvl="3" algn="just"/>
            <a:r>
              <a:rPr lang="tr-TR" dirty="0">
                <a:ea typeface="ＭＳ Ｐゴシック" pitchFamily="34" charset="-128"/>
              </a:rPr>
              <a:t>Özellikle taşınabilir bilgisayarlar ve cep telefonları için kullanışlıdırlar.</a:t>
            </a:r>
            <a:endParaRPr lang="en-US" dirty="0">
              <a:ea typeface="ＭＳ Ｐゴシック" pitchFamily="34" charset="-128"/>
            </a:endParaRPr>
          </a:p>
          <a:p>
            <a:pPr lvl="1" algn="just"/>
            <a:endParaRPr lang="en-US" dirty="0"/>
          </a:p>
        </p:txBody>
      </p:sp>
      <p:pic>
        <p:nvPicPr>
          <p:cNvPr id="5" name="Picture 12" descr="https://encrypted-tbn0.gstatic.com/images?q=tbn:ANd9GcTApvYjyoNRkeYggWbySWgw6zzTqBZvf-4jpUVrbkWwWX4dgI2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573016"/>
            <a:ext cx="1527149" cy="204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96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Depolama Birimleri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52B8-C51E-406D-B7AB-F0A63DBD404B}" type="slidenum">
              <a:rPr lang="tr-TR" smtClean="0"/>
              <a:t>26</a:t>
            </a:fld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8229600" cy="4384144"/>
          </a:xfrm>
        </p:spPr>
        <p:txBody>
          <a:bodyPr/>
          <a:lstStyle/>
          <a:p>
            <a:pPr lvl="2" algn="just"/>
            <a:r>
              <a:rPr lang="tr-TR" b="1" dirty="0">
                <a:ea typeface="ＭＳ Ｐゴシック" pitchFamily="34" charset="-128"/>
              </a:rPr>
              <a:t>Melez (Hibrid) Sürücüler</a:t>
            </a:r>
            <a:endParaRPr lang="en-US" b="1" dirty="0">
              <a:ea typeface="ＭＳ Ｐゴシック" pitchFamily="34" charset="-128"/>
            </a:endParaRPr>
          </a:p>
          <a:p>
            <a:pPr lvl="3" algn="just"/>
            <a:r>
              <a:rPr lang="tr-TR" dirty="0">
                <a:ea typeface="ＭＳ Ｐゴシック" pitchFamily="34" charset="-128"/>
              </a:rPr>
              <a:t>İçerisinde hem dönen plakalar hem de flash bellek taşıyan sürücülerdir.</a:t>
            </a:r>
          </a:p>
          <a:p>
            <a:pPr lvl="3" algn="just"/>
            <a:r>
              <a:rPr lang="tr-TR" dirty="0">
                <a:ea typeface="ＭＳ Ｐゴシック" pitchFamily="34" charset="-128"/>
              </a:rPr>
              <a:t>Katı hal sürücülerinden daha ucuzdurlar.</a:t>
            </a:r>
            <a:endParaRPr lang="en-US" dirty="0"/>
          </a:p>
        </p:txBody>
      </p:sp>
      <p:pic>
        <p:nvPicPr>
          <p:cNvPr id="5" name="Picture 2" descr="http://cnet4.cbsistatic.com/hub/i/2010/10/25/5a6b2a09-fdc4-11e2-8c7c-d4ae52e62bcc/04513aac5f0b7f26ba99fd527de9eda8/seagate-momentus-xt-hybrid-dr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385703"/>
            <a:ext cx="2770909" cy="294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99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Depolama Birimleri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52B8-C51E-406D-B7AB-F0A63DBD404B}" type="slidenum">
              <a:rPr lang="tr-TR" smtClean="0"/>
              <a:t>27</a:t>
            </a:fld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700808"/>
            <a:ext cx="8229600" cy="4456152"/>
          </a:xfrm>
        </p:spPr>
        <p:txBody>
          <a:bodyPr>
            <a:normAutofit/>
          </a:bodyPr>
          <a:lstStyle/>
          <a:p>
            <a:pPr lvl="2" algn="just"/>
            <a:r>
              <a:rPr lang="tr-TR" b="1" dirty="0"/>
              <a:t>İçteki Sabit Sürücüler</a:t>
            </a:r>
            <a:endParaRPr lang="en-US" b="1" dirty="0"/>
          </a:p>
          <a:p>
            <a:pPr lvl="3" algn="just"/>
            <a:r>
              <a:rPr lang="tr-TR" dirty="0"/>
              <a:t>Sistem ünitesi içine konumlandırılan sürücülerdir. </a:t>
            </a:r>
          </a:p>
          <a:p>
            <a:pPr lvl="3" algn="just"/>
            <a:r>
              <a:rPr lang="tr-TR" dirty="0"/>
              <a:t>Program ve bilgi kaydı yapmak için hemen hemen tüm bilgisayarlarda bulunur. </a:t>
            </a:r>
          </a:p>
          <a:p>
            <a:pPr lvl="2" algn="just"/>
            <a:endParaRPr lang="tr-TR" dirty="0"/>
          </a:p>
          <a:p>
            <a:pPr lvl="2" algn="just"/>
            <a:r>
              <a:rPr lang="tr-TR" b="1" dirty="0"/>
              <a:t>Taşınabilir Sabit Sürücüler</a:t>
            </a:r>
            <a:endParaRPr lang="en-US" b="1" dirty="0"/>
          </a:p>
          <a:p>
            <a:pPr lvl="3" algn="just"/>
            <a:r>
              <a:rPr lang="tr-TR" dirty="0"/>
              <a:t>Bir bilgisayardan diğerine bilgi taşıyabilmek için kullnanılan sürücülerdir.</a:t>
            </a:r>
            <a:endParaRPr lang="en-US" dirty="0"/>
          </a:p>
          <a:p>
            <a:pPr lvl="3" algn="just"/>
            <a:r>
              <a:rPr lang="tr-TR" dirty="0"/>
              <a:t>Günümüzde 500GB’tan 4TB’a kadar birçok büyüklükte bulunmaktadır.</a:t>
            </a:r>
            <a:endParaRPr lang="en-US" dirty="0"/>
          </a:p>
          <a:p>
            <a:pPr lvl="3" algn="just"/>
            <a:r>
              <a:rPr lang="tr-TR" dirty="0"/>
              <a:t>Taşınması kolay olsun diye genellikle küçük boyutludurlar. </a:t>
            </a:r>
          </a:p>
          <a:p>
            <a:pPr lvl="3" algn="just"/>
            <a:r>
              <a:rPr lang="tr-TR" dirty="0"/>
              <a:t>Birçoğunun bilgisayara bağlantısı USB portu ile sağlanır.</a:t>
            </a:r>
            <a:endParaRPr lang="en-US" dirty="0"/>
          </a:p>
        </p:txBody>
      </p:sp>
      <p:pic>
        <p:nvPicPr>
          <p:cNvPr id="5" name="Picture 4" descr="https://encrypted-tbn0.gstatic.com/images?q=tbn:ANd9GcTaL2_SZak_OdtI_APtgiCLmSRvRRcipwN4qWAkN-wH2a12j1NL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19872" y="5224287"/>
            <a:ext cx="1679896" cy="111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27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Depolama Birimleri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52B8-C51E-406D-B7AB-F0A63DBD404B}" type="slidenum">
              <a:rPr lang="tr-TR" smtClean="0"/>
              <a:t>28</a:t>
            </a:fld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 b="1" dirty="0" err="1"/>
              <a:t>Opti</a:t>
            </a:r>
            <a:r>
              <a:rPr lang="tr-TR" b="1" dirty="0"/>
              <a:t>k Diskler ve Sürücüler</a:t>
            </a:r>
            <a:endParaRPr lang="en-US" b="1" dirty="0"/>
          </a:p>
          <a:p>
            <a:pPr lvl="1" algn="just"/>
            <a:r>
              <a:rPr lang="tr-TR" dirty="0">
                <a:ea typeface="ＭＳ Ｐゴシック" pitchFamily="34" charset="-128"/>
              </a:rPr>
              <a:t>Optik disklerde veri, lazer ışığı kullanılarak okunur ve yazılır. </a:t>
            </a:r>
          </a:p>
          <a:p>
            <a:pPr lvl="1" algn="just"/>
            <a:r>
              <a:rPr lang="tr-TR" dirty="0">
                <a:ea typeface="ＭＳ Ｐゴシック" pitchFamily="34" charset="-128"/>
              </a:rPr>
              <a:t>CD, DVD ve Blu-Ray diskler optik disklere örnek olarak verilebilir.</a:t>
            </a:r>
            <a:endParaRPr lang="en-US" dirty="0">
              <a:ea typeface="ＭＳ Ｐゴシック" pitchFamily="34" charset="-128"/>
            </a:endParaRPr>
          </a:p>
          <a:p>
            <a:pPr lvl="1" algn="just"/>
            <a:r>
              <a:rPr lang="tr-TR" dirty="0"/>
              <a:t>Diskler tek bir izden (track) ve birçok kesimden (sector) oluşur. Veri, diskin her iki tarafına da kaydedilebilir.</a:t>
            </a:r>
          </a:p>
          <a:p>
            <a:pPr lvl="1" algn="just"/>
            <a:r>
              <a:rPr lang="tr-TR" dirty="0"/>
              <a:t>Diskin kapasitesi kullanılan biçime, katman (layer) ve taraf sayısına göre değişir.</a:t>
            </a:r>
          </a:p>
          <a:p>
            <a:pPr lvl="1" algn="just"/>
            <a:r>
              <a:rPr lang="en-US" dirty="0">
                <a:ea typeface="ＭＳ Ｐゴシック" pitchFamily="34" charset="-128"/>
              </a:rPr>
              <a:t>La</a:t>
            </a:r>
            <a:r>
              <a:rPr lang="tr-TR" dirty="0">
                <a:ea typeface="ＭＳ Ｐゴシック" pitchFamily="34" charset="-128"/>
              </a:rPr>
              <a:t>ze</a:t>
            </a:r>
            <a:r>
              <a:rPr lang="en-US" dirty="0">
                <a:ea typeface="ＭＳ Ｐゴシック" pitchFamily="34" charset="-128"/>
              </a:rPr>
              <a:t>r</a:t>
            </a:r>
            <a:r>
              <a:rPr lang="tr-TR" dirty="0">
                <a:ea typeface="ＭＳ Ｐゴシック" pitchFamily="34" charset="-128"/>
              </a:rPr>
              <a:t> ışığı ile yüzey üzerinde çukurlar (pits) ve tepeler (lands) oluşturulur. Böylece ikilik sayı sistemi ile ifade edilen veri diske yazılmış olur.</a:t>
            </a:r>
            <a:endParaRPr lang="en-US" dirty="0"/>
          </a:p>
          <a:p>
            <a:pPr lvl="1" algn="just"/>
            <a:endParaRPr 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805" y="-1662"/>
            <a:ext cx="2703195" cy="113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209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Depolama Birimleri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52B8-C51E-406D-B7AB-F0A63DBD404B}" type="slidenum">
              <a:rPr lang="tr-TR" smtClean="0"/>
              <a:t>29</a:t>
            </a:fld>
            <a:endParaRPr lang="tr-T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6276023" cy="4851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57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Sayısal (dijital) veri nasıl ifade edilir?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52B8-C51E-406D-B7AB-F0A63DBD404B}" type="slidenum">
              <a:rPr lang="tr-TR" smtClean="0"/>
              <a:t>3</a:t>
            </a:fld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8229600" cy="4528160"/>
          </a:xfrm>
        </p:spPr>
        <p:txBody>
          <a:bodyPr>
            <a:normAutofit lnSpcReduction="10000"/>
          </a:bodyPr>
          <a:lstStyle/>
          <a:p>
            <a:pPr algn="just"/>
            <a:r>
              <a:rPr lang="tr-TR" dirty="0">
                <a:ea typeface="ＭＳ Ｐゴシック" pitchFamily="34" charset="-128"/>
              </a:rPr>
              <a:t>Günümüzdeki sayısal bilgisayarların çoğu veriyi ifade edebilmek için </a:t>
            </a:r>
            <a:r>
              <a:rPr lang="tr-TR" b="1" dirty="0" smtClean="0">
                <a:solidFill>
                  <a:srgbClr val="FF0000"/>
                </a:solidFill>
                <a:ea typeface="ＭＳ Ｐゴシック" pitchFamily="34" charset="-128"/>
              </a:rPr>
              <a:t>ikili </a:t>
            </a:r>
            <a:r>
              <a:rPr lang="tr-TR" b="1" dirty="0">
                <a:solidFill>
                  <a:srgbClr val="FF0000"/>
                </a:solidFill>
                <a:ea typeface="ＭＳ Ｐゴシック" pitchFamily="34" charset="-128"/>
              </a:rPr>
              <a:t>sayı sistemini</a:t>
            </a:r>
            <a:r>
              <a:rPr lang="tr-TR" dirty="0">
                <a:ea typeface="ＭＳ Ｐゴシック" pitchFamily="34" charset="-128"/>
              </a:rPr>
              <a:t> kullanırlar.</a:t>
            </a:r>
          </a:p>
          <a:p>
            <a:pPr algn="just"/>
            <a:endParaRPr lang="tr-TR" dirty="0">
              <a:ea typeface="ＭＳ Ｐゴシック" pitchFamily="34" charset="-128"/>
            </a:endParaRPr>
          </a:p>
          <a:p>
            <a:pPr algn="just"/>
            <a:r>
              <a:rPr lang="tr-TR" dirty="0">
                <a:ea typeface="ＭＳ Ｐゴシック" pitchFamily="34" charset="-128"/>
              </a:rPr>
              <a:t>Böylece bilgisayarda veriyi ifade edebilmek için sadece iki sayı kullanılabilir: </a:t>
            </a:r>
            <a:r>
              <a:rPr lang="tr-TR" b="1" dirty="0">
                <a:ea typeface="ＭＳ Ｐゴシック" pitchFamily="34" charset="-128"/>
              </a:rPr>
              <a:t>0</a:t>
            </a:r>
            <a:r>
              <a:rPr lang="tr-TR" dirty="0">
                <a:ea typeface="ＭＳ Ｐゴシック" pitchFamily="34" charset="-128"/>
              </a:rPr>
              <a:t> ve </a:t>
            </a:r>
            <a:r>
              <a:rPr lang="tr-TR" b="1" dirty="0">
                <a:ea typeface="ＭＳ Ｐゴシック" pitchFamily="34" charset="-128"/>
              </a:rPr>
              <a:t>1</a:t>
            </a:r>
            <a:r>
              <a:rPr lang="tr-TR" dirty="0">
                <a:ea typeface="ＭＳ Ｐゴシック" pitchFamily="34" charset="-128"/>
              </a:rPr>
              <a:t>.</a:t>
            </a:r>
            <a:endParaRPr lang="en-US" dirty="0">
              <a:ea typeface="ＭＳ Ｐゴシック" pitchFamily="34" charset="-128"/>
            </a:endParaRPr>
          </a:p>
          <a:p>
            <a:pPr algn="just"/>
            <a:endParaRPr lang="tr-TR" dirty="0">
              <a:ea typeface="ＭＳ Ｐゴシック" pitchFamily="34" charset="-128"/>
            </a:endParaRPr>
          </a:p>
          <a:p>
            <a:pPr algn="just"/>
            <a:r>
              <a:rPr lang="tr-TR" dirty="0">
                <a:ea typeface="ＭＳ Ｐゴシック" pitchFamily="34" charset="-128"/>
              </a:rPr>
              <a:t>Bilgisyarlarda işlenen verilerin tümü ikilik sayı sistemi ile ifade edilmelidir.</a:t>
            </a:r>
          </a:p>
          <a:p>
            <a:pPr algn="just"/>
            <a:endParaRPr lang="tr-TR" dirty="0">
              <a:ea typeface="ＭＳ Ｐゴシック" pitchFamily="34" charset="-128"/>
            </a:endParaRPr>
          </a:p>
          <a:p>
            <a:pPr algn="just"/>
            <a:r>
              <a:rPr lang="tr-TR" dirty="0">
                <a:ea typeface="ＭＳ Ｐゴシック" pitchFamily="34" charset="-128"/>
              </a:rPr>
              <a:t>Bunun için giriş birimlerinden gönderilen bilgi gerektiği şekilde ikilik sayı sistemindeki veriye dönüştürülür. </a:t>
            </a:r>
          </a:p>
        </p:txBody>
      </p:sp>
    </p:spTree>
    <p:extLst>
      <p:ext uri="{BB962C8B-B14F-4D97-AF65-F5344CB8AC3E}">
        <p14:creationId xmlns:p14="http://schemas.microsoft.com/office/powerpoint/2010/main" val="320248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Optik disklerden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yaklaşık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1,2mm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kalınlığında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olup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polikarbonat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plastikten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üretilmiş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tir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Polikarbonat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malzeme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biçimlendirildikten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sonra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ince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yansıtıcı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alüminyum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tabakayla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kaplanır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Depolama Birimleri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337" y="3933056"/>
            <a:ext cx="5430943" cy="1860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–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6086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CD’ler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manyetik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disklerden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farklı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olarak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spiral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şeklinde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izden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(track)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oluşma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ktadır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800" y="2924944"/>
            <a:ext cx="2566392" cy="275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–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tr-TR" dirty="0"/>
              <a:t>Depolama Birimleri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1793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268760"/>
            <a:ext cx="8458200" cy="4525963"/>
          </a:xfrm>
        </p:spPr>
        <p:txBody>
          <a:bodyPr>
            <a:noAutofit/>
          </a:bodyPr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Diğer bir optik disk olan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DVD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dış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görünümüyle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CD’ye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çok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benzer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akat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CD’ye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göre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üretim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teknolojisinin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daha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ileri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olması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nedeniyle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çok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daha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fazla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kapasiteye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sahiptir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DVD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disklerin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en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önemli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farklarında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birisi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de çift taraflı ve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katmanlı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olarak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üretilebilmeleridir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Depolama Birimleri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–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65104"/>
            <a:ext cx="88011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84266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Depolama Birimleri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52B8-C51E-406D-B7AB-F0A63DBD404B}" type="slidenum">
              <a:rPr lang="tr-TR" smtClean="0"/>
              <a:t>33</a:t>
            </a:fld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lvl="1" algn="just"/>
            <a:r>
              <a:rPr lang="tr-TR" sz="2600" b="1" dirty="0"/>
              <a:t>Salt okunur optik diskler</a:t>
            </a:r>
          </a:p>
          <a:p>
            <a:pPr lvl="2" algn="just"/>
            <a:r>
              <a:rPr lang="tr-TR" sz="2600" dirty="0"/>
              <a:t>İçerisine bilgi yazılmış olarak satılırlar. İçindeki bilgiyi silmek veya değiştirmek mümkün değildir. </a:t>
            </a:r>
          </a:p>
          <a:p>
            <a:pPr lvl="2" algn="just"/>
            <a:r>
              <a:rPr lang="tr-TR" sz="2600" dirty="0"/>
              <a:t>Ör: </a:t>
            </a:r>
            <a:r>
              <a:rPr lang="en-US" sz="2600" dirty="0"/>
              <a:t>CD-ROM, DVD-ROM </a:t>
            </a:r>
            <a:r>
              <a:rPr lang="tr-TR" sz="2600" dirty="0"/>
              <a:t>ve</a:t>
            </a:r>
            <a:r>
              <a:rPr lang="en-US" sz="2600" dirty="0"/>
              <a:t> BD-ROM</a:t>
            </a:r>
          </a:p>
          <a:p>
            <a:pPr lvl="1" algn="just"/>
            <a:r>
              <a:rPr lang="tr-TR" sz="2600" b="1" dirty="0"/>
              <a:t>Kaydedilebilir optik diskler</a:t>
            </a:r>
          </a:p>
          <a:p>
            <a:pPr lvl="2" algn="just"/>
            <a:r>
              <a:rPr lang="tr-TR" sz="2600" dirty="0"/>
              <a:t>İçerisine sadece bir kez bilgi yazılabilen, daha sonra içindeki bilginin silinemediği ve değiştirilemediği optik disklerdir.</a:t>
            </a:r>
          </a:p>
          <a:p>
            <a:pPr lvl="2" algn="just"/>
            <a:r>
              <a:rPr lang="tr-TR" sz="2600" dirty="0"/>
              <a:t>Ör: </a:t>
            </a:r>
            <a:r>
              <a:rPr lang="en-US" sz="2600" dirty="0"/>
              <a:t>CD-R, DVD-R</a:t>
            </a:r>
            <a:r>
              <a:rPr lang="tr-TR" sz="2600" dirty="0"/>
              <a:t> ve </a:t>
            </a:r>
            <a:r>
              <a:rPr lang="en-US" sz="2600" dirty="0"/>
              <a:t>BD-R</a:t>
            </a:r>
            <a:endParaRPr lang="tr-TR" sz="2600" dirty="0"/>
          </a:p>
          <a:p>
            <a:pPr lvl="1" algn="just"/>
            <a:r>
              <a:rPr lang="tr-TR" sz="2600" b="1" dirty="0"/>
              <a:t>Tekrar yazılabilir optik diskler</a:t>
            </a:r>
          </a:p>
          <a:p>
            <a:pPr lvl="2" algn="just"/>
            <a:r>
              <a:rPr lang="tr-TR" sz="2600" dirty="0"/>
              <a:t>Üzerine birden fazla kez bilginin yazılabildiği ve silinebildiği optik disklerdir.</a:t>
            </a:r>
          </a:p>
          <a:p>
            <a:pPr lvl="2" algn="just"/>
            <a:r>
              <a:rPr lang="tr-TR" sz="2600" dirty="0"/>
              <a:t>Ör: </a:t>
            </a:r>
            <a:r>
              <a:rPr lang="en-US" sz="2800" dirty="0"/>
              <a:t>CD-RW, DVD-RW, DVD+RW</a:t>
            </a:r>
            <a:r>
              <a:rPr lang="tr-TR" sz="2800" dirty="0"/>
              <a:t> ve </a:t>
            </a:r>
            <a:r>
              <a:rPr lang="en-US" sz="2800" dirty="0"/>
              <a:t>BD-RE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63467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Depolama Birimleri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52B8-C51E-406D-B7AB-F0A63DBD404B}" type="slidenum">
              <a:rPr lang="tr-TR" smtClean="0"/>
              <a:t>34</a:t>
            </a:fld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700808"/>
            <a:ext cx="8229600" cy="4096112"/>
          </a:xfrm>
        </p:spPr>
        <p:txBody>
          <a:bodyPr/>
          <a:lstStyle/>
          <a:p>
            <a:pPr algn="just"/>
            <a:r>
              <a:rPr lang="tr-TR" b="1" dirty="0"/>
              <a:t>Flash bellek kayıt sistemleri</a:t>
            </a:r>
            <a:endParaRPr lang="en-US" b="1" dirty="0"/>
          </a:p>
          <a:p>
            <a:pPr lvl="1" algn="just"/>
            <a:r>
              <a:rPr lang="tr-TR" sz="2600" dirty="0">
                <a:ea typeface="ＭＳ Ｐゴシック" pitchFamily="34" charset="-128"/>
              </a:rPr>
              <a:t>İçerisinde çiplerin bulunduğu ve verinin elektronlarla ifade edildiği bellek türüdür.</a:t>
            </a:r>
          </a:p>
          <a:p>
            <a:pPr lvl="1" algn="just"/>
            <a:r>
              <a:rPr lang="tr-TR" sz="2600" dirty="0">
                <a:ea typeface="ＭＳ Ｐゴシック" pitchFamily="34" charset="-128"/>
              </a:rPr>
              <a:t>İçerisinde hareketli parça olmadığı için kolay bozulmazlar. Çarpma ve sarsıntıya karşı daha dirençlidirler. </a:t>
            </a:r>
          </a:p>
          <a:p>
            <a:pPr lvl="1" algn="just"/>
            <a:r>
              <a:rPr lang="tr-TR" sz="2600" dirty="0">
                <a:ea typeface="ＭＳ Ｐゴシック" pitchFamily="34" charset="-128"/>
              </a:rPr>
              <a:t>Sessiz ve küçüktürler, az enerji harcarlar.</a:t>
            </a:r>
            <a:endParaRPr lang="en-US" sz="2600" dirty="0">
              <a:ea typeface="ＭＳ Ｐゴシック" pitchFamily="34" charset="-128"/>
            </a:endParaRPr>
          </a:p>
          <a:p>
            <a:pPr lvl="1" algn="just"/>
            <a:r>
              <a:rPr lang="tr-TR" sz="2600" dirty="0">
                <a:ea typeface="ＭＳ Ｐゴシック" pitchFamily="34" charset="-128"/>
              </a:rPr>
              <a:t>Günümüzde bilgisayarlarda sıklıkla kullanılmaktadır.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80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Depolama Birimleri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52B8-C51E-406D-B7AB-F0A63DBD404B}" type="slidenum">
              <a:rPr lang="tr-TR" smtClean="0"/>
              <a:t>35</a:t>
            </a:fld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8229600" cy="4384144"/>
          </a:xfrm>
        </p:spPr>
        <p:txBody>
          <a:bodyPr/>
          <a:lstStyle/>
          <a:p>
            <a:pPr lvl="1" algn="just"/>
            <a:r>
              <a:rPr lang="tr-TR" sz="2600" b="1" dirty="0"/>
              <a:t>Flash bellekler</a:t>
            </a:r>
            <a:endParaRPr lang="en-US" sz="2600" b="1" dirty="0"/>
          </a:p>
          <a:p>
            <a:pPr lvl="2" algn="just">
              <a:spcBef>
                <a:spcPct val="0"/>
              </a:spcBef>
              <a:spcAft>
                <a:spcPts val="500"/>
              </a:spcAft>
            </a:pPr>
            <a:r>
              <a:rPr lang="tr-TR" sz="2600" dirty="0">
                <a:ea typeface="ＭＳ Ｐゴシック" pitchFamily="34" charset="-128"/>
              </a:rPr>
              <a:t>İçerisinde küçük çiplerin bulunduğu kartlardır. </a:t>
            </a:r>
          </a:p>
          <a:p>
            <a:pPr lvl="2" algn="just">
              <a:spcBef>
                <a:spcPct val="0"/>
              </a:spcBef>
              <a:spcAft>
                <a:spcPts val="500"/>
              </a:spcAft>
            </a:pPr>
            <a:r>
              <a:rPr lang="tr-TR" sz="2600" dirty="0">
                <a:ea typeface="ＭＳ Ｐゴシック" pitchFamily="34" charset="-128"/>
              </a:rPr>
              <a:t>Kart okuyucular kullanılarak içindeki bilgiye ulaşılabilir.</a:t>
            </a:r>
            <a:endParaRPr lang="en-US" sz="2600" dirty="0">
              <a:ea typeface="ＭＳ Ｐゴシック" pitchFamily="34" charset="-128"/>
            </a:endParaRPr>
          </a:p>
          <a:p>
            <a:pPr lvl="2" algn="just">
              <a:spcBef>
                <a:spcPct val="0"/>
              </a:spcBef>
              <a:spcAft>
                <a:spcPts val="500"/>
              </a:spcAft>
            </a:pPr>
            <a:r>
              <a:rPr lang="tr-TR" sz="2600" dirty="0">
                <a:ea typeface="ＭＳ Ｐゴシック" pitchFamily="34" charset="-128"/>
              </a:rPr>
              <a:t>Masaüstü ve dizüstü bilgisayarlarda, sayısal kameralarda, taşınabilir medya oynatıcılarda ve cep telefonlarında kullanılmaktadır.</a:t>
            </a:r>
          </a:p>
          <a:p>
            <a:pPr lvl="2" algn="just">
              <a:spcBef>
                <a:spcPct val="0"/>
              </a:spcBef>
              <a:spcAft>
                <a:spcPts val="500"/>
              </a:spcAft>
            </a:pPr>
            <a:r>
              <a:rPr lang="tr-TR" sz="2600" dirty="0">
                <a:ea typeface="ＭＳ Ｐゴシック" pitchFamily="34" charset="-128"/>
              </a:rPr>
              <a:t>En sık kullanılanları SD, mini-SD ve micro-SD olarak adlandırlır.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65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Depolama Birimleri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52B8-C51E-406D-B7AB-F0A63DBD404B}" type="slidenum">
              <a:rPr lang="tr-TR" smtClean="0"/>
              <a:t>36</a:t>
            </a:fld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endParaRPr lang="tr-TR" sz="2600" b="1" dirty="0"/>
          </a:p>
          <a:p>
            <a:pPr marL="457200" lvl="1" indent="0">
              <a:buNone/>
            </a:pPr>
            <a:r>
              <a:rPr lang="tr-TR" sz="2600" b="1" dirty="0"/>
              <a:t>        </a:t>
            </a:r>
            <a:endParaRPr lang="tr-TR" sz="2600" b="1" dirty="0" smtClean="0"/>
          </a:p>
          <a:p>
            <a:pPr marL="457200" lvl="1" indent="0">
              <a:buNone/>
            </a:pPr>
            <a:endParaRPr lang="tr-TR" sz="2600" b="1" dirty="0"/>
          </a:p>
          <a:p>
            <a:pPr marL="457200" lvl="1" indent="0">
              <a:buNone/>
            </a:pPr>
            <a:endParaRPr lang="tr-TR" sz="2600" b="1" dirty="0" smtClean="0"/>
          </a:p>
          <a:p>
            <a:pPr marL="457200" lvl="1" indent="0">
              <a:buNone/>
            </a:pPr>
            <a:endParaRPr lang="tr-TR" sz="2600" b="1" dirty="0"/>
          </a:p>
          <a:p>
            <a:pPr marL="457200" lvl="1" indent="0">
              <a:buNone/>
            </a:pPr>
            <a:endParaRPr lang="tr-TR" sz="2600" b="1" dirty="0" smtClean="0"/>
          </a:p>
          <a:p>
            <a:pPr marL="457200" lvl="1" indent="0">
              <a:buNone/>
            </a:pPr>
            <a:endParaRPr lang="tr-TR" sz="2600" b="1" dirty="0"/>
          </a:p>
          <a:p>
            <a:pPr marL="457200" lvl="1" indent="0">
              <a:buNone/>
            </a:pPr>
            <a:endParaRPr lang="tr-TR" sz="2600" b="1" dirty="0" smtClean="0"/>
          </a:p>
          <a:p>
            <a:pPr marL="457200" lvl="1" indent="0">
              <a:buNone/>
            </a:pPr>
            <a:r>
              <a:rPr lang="en-US" sz="2600" b="1" dirty="0" smtClean="0"/>
              <a:t>      </a:t>
            </a:r>
            <a:r>
              <a:rPr lang="tr-TR" sz="2600" b="1" dirty="0" smtClean="0"/>
              <a:t>Kart </a:t>
            </a:r>
            <a:r>
              <a:rPr lang="tr-TR" sz="2600" b="1" dirty="0"/>
              <a:t>Okuyucu  				</a:t>
            </a:r>
          </a:p>
          <a:p>
            <a:pPr marL="457200" lvl="1" indent="0">
              <a:buNone/>
            </a:pPr>
            <a:endParaRPr lang="tr-TR" sz="2600" b="1" dirty="0"/>
          </a:p>
          <a:p>
            <a:pPr marL="457200" lvl="1" indent="0">
              <a:buNone/>
            </a:pPr>
            <a:endParaRPr lang="tr-TR" sz="2600" b="1" dirty="0"/>
          </a:p>
          <a:p>
            <a:pPr marL="457200" lvl="1" indent="0">
              <a:buNone/>
            </a:pPr>
            <a:r>
              <a:rPr lang="tr-TR" sz="2600" b="1" dirty="0"/>
              <a:t>	 				         Flash Bellekler</a:t>
            </a:r>
            <a:endParaRPr lang="en-US" sz="2600" b="1" dirty="0"/>
          </a:p>
          <a:p>
            <a:endParaRPr lang="tr-T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31640" y="2225715"/>
            <a:ext cx="2421228" cy="1995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SD-Kart cesitle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24744"/>
            <a:ext cx="2945362" cy="444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37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Depolama Birimleri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52B8-C51E-406D-B7AB-F0A63DBD404B}" type="slidenum">
              <a:rPr lang="tr-TR" smtClean="0"/>
              <a:t>37</a:t>
            </a:fld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8229600" cy="4312136"/>
          </a:xfrm>
        </p:spPr>
        <p:txBody>
          <a:bodyPr/>
          <a:lstStyle/>
          <a:p>
            <a:pPr lvl="1" algn="just"/>
            <a:r>
              <a:rPr lang="en-US" sz="2600" b="1" dirty="0"/>
              <a:t>USB Flash </a:t>
            </a:r>
            <a:r>
              <a:rPr lang="tr-TR" sz="2600" b="1" dirty="0"/>
              <a:t>Bellekler</a:t>
            </a:r>
            <a:endParaRPr lang="en-US" sz="2600" b="1" dirty="0"/>
          </a:p>
          <a:p>
            <a:pPr lvl="2" algn="just"/>
            <a:r>
              <a:rPr lang="tr-TR" sz="2600" dirty="0">
                <a:ea typeface="ＭＳ Ｐゴシック" pitchFamily="34" charset="-128"/>
              </a:rPr>
              <a:t>USB arabirime sahip flash belleklerdir.</a:t>
            </a:r>
          </a:p>
          <a:p>
            <a:pPr lvl="2" algn="just"/>
            <a:r>
              <a:rPr lang="tr-TR" sz="2600" dirty="0"/>
              <a:t>Taşıması kolay ve kullanışlı bellek türleridir.</a:t>
            </a:r>
          </a:p>
          <a:p>
            <a:pPr lvl="2" algn="just"/>
            <a:r>
              <a:rPr lang="tr-TR" sz="2600" dirty="0"/>
              <a:t>Birçok farklı boyutları vardır (2GB - 256GB).</a:t>
            </a:r>
            <a:endParaRPr lang="en-US" dirty="0">
              <a:ea typeface="ＭＳ Ｐゴシック" pitchFamily="34" charset="-128"/>
            </a:endParaRPr>
          </a:p>
          <a:p>
            <a:pPr lvl="2" algn="just"/>
            <a:endParaRPr lang="en-US" dirty="0">
              <a:ea typeface="ＭＳ Ｐゴシック" pitchFamily="34" charset="-128"/>
            </a:endParaRPr>
          </a:p>
          <a:p>
            <a:pPr lvl="2" algn="just"/>
            <a:endParaRPr lang="en-US" dirty="0"/>
          </a:p>
        </p:txBody>
      </p:sp>
      <p:pic>
        <p:nvPicPr>
          <p:cNvPr id="6" name="Picture 10" descr="https://encrypted-tbn0.gstatic.com/images?q=tbn:ANd9GcSNM1sacE11TQUyT5llUZc7m9a4mDtCTH4XlXm2oXY_JP-ACKP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731418"/>
            <a:ext cx="2593182" cy="259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44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Depolama Birimleri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52B8-C51E-406D-B7AB-F0A63DBD404B}" type="slidenum">
              <a:rPr lang="tr-TR" smtClean="0"/>
              <a:t>38</a:t>
            </a:fld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8229600" cy="4384144"/>
          </a:xfrm>
        </p:spPr>
        <p:txBody>
          <a:bodyPr/>
          <a:lstStyle/>
          <a:p>
            <a:pPr algn="just"/>
            <a:r>
              <a:rPr lang="tr-TR" b="1" dirty="0"/>
              <a:t>Uzaktan Kayıt Sistemleri</a:t>
            </a:r>
            <a:endParaRPr lang="en-US" b="1" dirty="0"/>
          </a:p>
          <a:p>
            <a:pPr lvl="1" algn="just"/>
            <a:r>
              <a:rPr lang="tr-TR" dirty="0">
                <a:ea typeface="ＭＳ Ｐゴシック" pitchFamily="34" charset="-128"/>
              </a:rPr>
              <a:t>Bilgisayara doğrudan bağlantısının olmadığı, ağ veya İnternet üzerinden bağlantının sağlandığı kayıt sistemleridir.</a:t>
            </a:r>
            <a:endParaRPr lang="en-US" dirty="0">
              <a:ea typeface="ＭＳ Ｐゴシック" pitchFamily="34" charset="-128"/>
            </a:endParaRPr>
          </a:p>
          <a:p>
            <a:pPr lvl="1" algn="just"/>
            <a:r>
              <a:rPr lang="tr-TR" dirty="0">
                <a:ea typeface="ＭＳ Ｐゴシック" pitchFamily="34" charset="-128"/>
              </a:rPr>
              <a:t>Bulut kayıt (cloud storage) olarak da bilinir.</a:t>
            </a:r>
          </a:p>
          <a:p>
            <a:pPr lvl="1" algn="just"/>
            <a:r>
              <a:rPr lang="tr-TR" dirty="0">
                <a:ea typeface="ＭＳ Ｐゴシック" pitchFamily="34" charset="-128"/>
              </a:rPr>
              <a:t>Örnek olarak </a:t>
            </a:r>
            <a:r>
              <a:rPr lang="en-US" i="1" dirty="0">
                <a:ea typeface="ＭＳ Ｐゴシック" pitchFamily="34" charset="-128"/>
              </a:rPr>
              <a:t>Google Docs</a:t>
            </a:r>
            <a:r>
              <a:rPr lang="en-US" dirty="0">
                <a:ea typeface="ＭＳ Ｐゴシック" pitchFamily="34" charset="-128"/>
              </a:rPr>
              <a:t>, </a:t>
            </a:r>
            <a:r>
              <a:rPr lang="en-US" i="1" dirty="0">
                <a:ea typeface="ＭＳ Ｐゴシック" pitchFamily="34" charset="-128"/>
              </a:rPr>
              <a:t>Flickr</a:t>
            </a:r>
            <a:r>
              <a:rPr lang="tr-TR" i="1" dirty="0">
                <a:ea typeface="ＭＳ Ｐゴシック" pitchFamily="34" charset="-128"/>
              </a:rPr>
              <a:t> </a:t>
            </a:r>
            <a:r>
              <a:rPr lang="tr-TR" dirty="0">
                <a:ea typeface="ＭＳ Ｐゴシック" pitchFamily="34" charset="-128"/>
              </a:rPr>
              <a:t>ve</a:t>
            </a:r>
            <a:r>
              <a:rPr lang="en-US" i="1" dirty="0">
                <a:ea typeface="ＭＳ Ｐゴシック" pitchFamily="34" charset="-128"/>
              </a:rPr>
              <a:t> Facebook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tr-TR" dirty="0">
                <a:ea typeface="ＭＳ Ｐゴシック" pitchFamily="34" charset="-128"/>
              </a:rPr>
              <a:t>verilebilir. </a:t>
            </a:r>
          </a:p>
          <a:p>
            <a:pPr lvl="1" algn="just"/>
            <a:r>
              <a:rPr lang="tr-TR" dirty="0">
                <a:ea typeface="ＭＳ Ｐゴシック" pitchFamily="34" charset="-128"/>
              </a:rPr>
              <a:t>İnternet bağlantısının olduğu heryerden bilgilere ulaşılabilir.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22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Depolama Birimleri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52B8-C51E-406D-B7AB-F0A63DBD404B}" type="slidenum">
              <a:rPr lang="tr-TR" smtClean="0"/>
              <a:t>39</a:t>
            </a:fld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tr-TR" b="1" dirty="0"/>
              <a:t>Akıllı Kartlar (Smart Cards)</a:t>
            </a:r>
            <a:endParaRPr lang="en-US" b="1" dirty="0"/>
          </a:p>
          <a:p>
            <a:pPr lvl="1" algn="just"/>
            <a:r>
              <a:rPr lang="tr-TR" dirty="0">
                <a:ea typeface="ＭＳ Ｐゴシック" pitchFamily="34" charset="-128"/>
              </a:rPr>
              <a:t>Kredi kartı boyutlarında olan ve içerisinde küçük deverelerin olduğu plastik kartdır. </a:t>
            </a:r>
          </a:p>
          <a:p>
            <a:pPr lvl="1" algn="just"/>
            <a:r>
              <a:rPr lang="tr-TR" dirty="0">
                <a:ea typeface="ＭＳ Ｐゴシック" pitchFamily="34" charset="-128"/>
              </a:rPr>
              <a:t>İçerisinde 64KB veya daha az bilgi barındırır. Amaç veri depolama değil daha çok kimlik tanımlama bilgilerinin kolay yapılabilmesidir.</a:t>
            </a:r>
            <a:endParaRPr lang="en-US" dirty="0">
              <a:ea typeface="ＭＳ Ｐゴシック" pitchFamily="34" charset="-128"/>
            </a:endParaRPr>
          </a:p>
          <a:p>
            <a:pPr lvl="1" algn="just"/>
            <a:r>
              <a:rPr lang="tr-TR" dirty="0">
                <a:ea typeface="ＭＳ Ｐゴシック" pitchFamily="34" charset="-128"/>
              </a:rPr>
              <a:t>İçindeki bilgi akıllı kart okuyucular tarafından okunabilir.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9" y="4077072"/>
            <a:ext cx="3801341" cy="2251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628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Sayısal (dijital) veri nasıl ifade edilir?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52B8-C51E-406D-B7AB-F0A63DBD404B}" type="slidenum">
              <a:rPr lang="tr-TR" smtClean="0"/>
              <a:t>4</a:t>
            </a:fld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554960" cy="4937760"/>
          </a:xfrm>
        </p:spPr>
        <p:txBody>
          <a:bodyPr>
            <a:normAutofit fontScale="92500"/>
          </a:bodyPr>
          <a:lstStyle/>
          <a:p>
            <a:pPr lvl="1" algn="just"/>
            <a:r>
              <a:rPr lang="tr-TR" sz="2600" b="1" dirty="0">
                <a:ea typeface="ＭＳ Ｐゴシック" pitchFamily="34" charset="-128"/>
              </a:rPr>
              <a:t>Bit</a:t>
            </a:r>
            <a:endParaRPr lang="en-US" sz="2600" b="1" dirty="0">
              <a:ea typeface="ＭＳ Ｐゴシック" pitchFamily="34" charset="-128"/>
            </a:endParaRPr>
          </a:p>
          <a:p>
            <a:pPr lvl="2" algn="just"/>
            <a:r>
              <a:rPr lang="tr-TR" sz="2600" dirty="0">
                <a:ea typeface="ＭＳ Ｐゴシック" pitchFamily="34" charset="-128"/>
              </a:rPr>
              <a:t>Bilgisayar içerisindeki en küçük veri birimidir</a:t>
            </a:r>
            <a:r>
              <a:rPr lang="en-US" sz="2600" dirty="0">
                <a:ea typeface="ＭＳ Ｐゴシック" pitchFamily="34" charset="-128"/>
              </a:rPr>
              <a:t>.</a:t>
            </a:r>
            <a:endParaRPr lang="tr-TR" sz="2600" dirty="0">
              <a:ea typeface="ＭＳ Ｐゴシック" pitchFamily="34" charset="-128"/>
            </a:endParaRPr>
          </a:p>
          <a:p>
            <a:pPr lvl="2" algn="just"/>
            <a:r>
              <a:rPr lang="tr-TR" sz="2600" b="1" dirty="0">
                <a:ea typeface="ＭＳ Ｐゴシック" pitchFamily="34" charset="-128"/>
              </a:rPr>
              <a:t>0</a:t>
            </a:r>
            <a:r>
              <a:rPr lang="tr-TR" sz="2600" dirty="0">
                <a:ea typeface="ＭＳ Ｐゴシック" pitchFamily="34" charset="-128"/>
              </a:rPr>
              <a:t> veya </a:t>
            </a:r>
            <a:r>
              <a:rPr lang="tr-TR" sz="2600" b="1" dirty="0">
                <a:ea typeface="ＭＳ Ｐゴシック" pitchFamily="34" charset="-128"/>
              </a:rPr>
              <a:t>1</a:t>
            </a:r>
            <a:r>
              <a:rPr lang="tr-TR" sz="2600" dirty="0">
                <a:ea typeface="ＭＳ Ｐゴシック" pitchFamily="34" charset="-128"/>
              </a:rPr>
              <a:t> değerini alabilir</a:t>
            </a:r>
            <a:r>
              <a:rPr lang="en-US" sz="2600" dirty="0">
                <a:ea typeface="ＭＳ Ｐゴシック" pitchFamily="34" charset="-128"/>
              </a:rPr>
              <a:t>.</a:t>
            </a:r>
            <a:endParaRPr lang="tr-TR" sz="2600" dirty="0">
              <a:ea typeface="ＭＳ Ｐゴシック" pitchFamily="34" charset="-128"/>
            </a:endParaRPr>
          </a:p>
          <a:p>
            <a:pPr lvl="2" algn="just"/>
            <a:r>
              <a:rPr lang="tr-TR" sz="2600" dirty="0">
                <a:ea typeface="ＭＳ Ｐゴシック" pitchFamily="34" charset="-128"/>
              </a:rPr>
              <a:t>Genellikle birçok bitin bir araya gelmesiyle anlamlı veri oluşturulur</a:t>
            </a:r>
            <a:r>
              <a:rPr lang="en-US" sz="2600" dirty="0">
                <a:ea typeface="ＭＳ Ｐゴシック" pitchFamily="34" charset="-128"/>
              </a:rPr>
              <a:t>.</a:t>
            </a:r>
          </a:p>
          <a:p>
            <a:pPr lvl="1" algn="just"/>
            <a:endParaRPr lang="en-US" sz="2600" b="1" dirty="0">
              <a:ea typeface="ＭＳ Ｐゴシック" pitchFamily="34" charset="-128"/>
            </a:endParaRPr>
          </a:p>
          <a:p>
            <a:pPr lvl="1" algn="just"/>
            <a:r>
              <a:rPr lang="en-US" sz="2600" b="1" dirty="0">
                <a:ea typeface="ＭＳ Ｐゴシック" pitchFamily="34" charset="-128"/>
              </a:rPr>
              <a:t>B</a:t>
            </a:r>
            <a:r>
              <a:rPr lang="tr-TR" sz="2600" b="1" dirty="0">
                <a:ea typeface="ＭＳ Ｐゴシック" pitchFamily="34" charset="-128"/>
              </a:rPr>
              <a:t>ayt</a:t>
            </a:r>
            <a:endParaRPr lang="en-US" sz="2600" b="1" dirty="0">
              <a:ea typeface="ＭＳ Ｐゴシック" pitchFamily="34" charset="-128"/>
            </a:endParaRPr>
          </a:p>
          <a:p>
            <a:pPr lvl="2" algn="just"/>
            <a:r>
              <a:rPr lang="tr-TR" sz="2600" dirty="0">
                <a:ea typeface="ＭＳ Ｐゴシック" pitchFamily="34" charset="-128"/>
              </a:rPr>
              <a:t>1 bayt 8 bitten oluşur</a:t>
            </a:r>
            <a:r>
              <a:rPr lang="en-US" sz="2600" dirty="0">
                <a:ea typeface="ＭＳ Ｐゴシック" pitchFamily="34" charset="-128"/>
              </a:rPr>
              <a:t>.</a:t>
            </a:r>
            <a:r>
              <a:rPr lang="tr-TR" sz="2600" dirty="0">
                <a:ea typeface="ＭＳ Ｐゴシック" pitchFamily="34" charset="-128"/>
              </a:rPr>
              <a:t> </a:t>
            </a:r>
            <a:endParaRPr lang="en-US" sz="2600" dirty="0">
              <a:ea typeface="ＭＳ Ｐゴシック" pitchFamily="34" charset="-128"/>
            </a:endParaRPr>
          </a:p>
          <a:p>
            <a:pPr lvl="2" algn="just"/>
            <a:r>
              <a:rPr lang="tr-TR" sz="2600" dirty="0">
                <a:ea typeface="ＭＳ Ｐゴシック" pitchFamily="34" charset="-128"/>
              </a:rPr>
              <a:t>Büyük miktardaki verileri ifade etmek için çeşitli ön ekler kullanılır</a:t>
            </a:r>
            <a:r>
              <a:rPr lang="en-US" sz="2600" dirty="0">
                <a:ea typeface="ＭＳ Ｐゴシック" pitchFamily="34" charset="-128"/>
              </a:rPr>
              <a:t> (</a:t>
            </a:r>
            <a:r>
              <a:rPr lang="tr-TR" sz="2600" dirty="0">
                <a:ea typeface="ＭＳ Ｐゴシック" pitchFamily="34" charset="-128"/>
              </a:rPr>
              <a:t>ör: </a:t>
            </a:r>
            <a:r>
              <a:rPr lang="en-US" sz="2600" dirty="0">
                <a:ea typeface="ＭＳ Ｐゴシック" pitchFamily="34" charset="-128"/>
              </a:rPr>
              <a:t>KB, MB, </a:t>
            </a:r>
            <a:r>
              <a:rPr lang="tr-TR" sz="2600" dirty="0">
                <a:ea typeface="ＭＳ Ｐゴシック" pitchFamily="34" charset="-128"/>
              </a:rPr>
              <a:t>..</a:t>
            </a:r>
            <a:r>
              <a:rPr lang="en-US" sz="2600" dirty="0">
                <a:ea typeface="ＭＳ Ｐゴシック" pitchFamily="34" charset="-128"/>
              </a:rPr>
              <a:t>.).</a:t>
            </a:r>
          </a:p>
          <a:p>
            <a:pPr marL="914400" lvl="2" indent="0" algn="just">
              <a:buNone/>
            </a:pPr>
            <a:endParaRPr lang="en-US" dirty="0">
              <a:ea typeface="ＭＳ Ｐゴシック" pitchFamily="34" charset="-128"/>
            </a:endParaRPr>
          </a:p>
          <a:p>
            <a:pPr lvl="1" algn="just"/>
            <a:endParaRPr lang="en-US" dirty="0">
              <a:ea typeface="ＭＳ Ｐゴシック" pitchFamily="34" charset="-128"/>
            </a:endParaRPr>
          </a:p>
          <a:p>
            <a:pPr lvl="1" algn="just"/>
            <a:endParaRPr lang="en-US" dirty="0"/>
          </a:p>
          <a:p>
            <a:pPr algn="just"/>
            <a:endParaRPr lang="tr-T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829085"/>
            <a:ext cx="2604707" cy="4114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033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Depolama Birimleri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52B8-C51E-406D-B7AB-F0A63DBD404B}" type="slidenum">
              <a:rPr lang="tr-TR" smtClean="0"/>
              <a:t>40</a:t>
            </a:fld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 algn="just"/>
            <a:endParaRPr lang="tr-TR" dirty="0"/>
          </a:p>
          <a:p>
            <a:pPr lvl="1" algn="just"/>
            <a:r>
              <a:rPr lang="tr-TR" dirty="0"/>
              <a:t>Günümüz bilgisayarlarında tek bir depolama aygıtı kullanmak yerine birden fazla seçeneği kullanmak çok daha caziptir.</a:t>
            </a:r>
          </a:p>
          <a:p>
            <a:pPr lvl="1" algn="just"/>
            <a:endParaRPr lang="tr-TR" dirty="0"/>
          </a:p>
          <a:p>
            <a:pPr lvl="1" algn="just"/>
            <a:r>
              <a:rPr lang="tr-TR" dirty="0"/>
              <a:t>Bu yüzden günümüz bilgisayarlarında sabit sürücü, optik sürücüler, flash bellek kart okuyucuları ve USB flash belleklerin kullanımı için USB portlar mevcuttur.</a:t>
            </a:r>
            <a:endParaRPr lang="en-US" dirty="0"/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6646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İletişim Birimleri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52B8-C51E-406D-B7AB-F0A63DBD404B}" type="slidenum">
              <a:rPr lang="tr-TR" smtClean="0"/>
              <a:t>41</a:t>
            </a:fld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700808"/>
            <a:ext cx="8229600" cy="4456152"/>
          </a:xfrm>
        </p:spPr>
        <p:txBody>
          <a:bodyPr/>
          <a:lstStyle/>
          <a:p>
            <a:pPr algn="just"/>
            <a:r>
              <a:rPr lang="tr-TR" dirty="0">
                <a:ea typeface="ＭＳ Ｐゴシック" pitchFamily="34" charset="-128"/>
              </a:rPr>
              <a:t>Bir bilgisayarın başka aygıtlarla ağ veya İnternet üzerinden haberleşmesini sağlayan birimlerdir.</a:t>
            </a:r>
            <a:endParaRPr lang="en-US" dirty="0">
              <a:ea typeface="ＭＳ Ｐゴシック" pitchFamily="34" charset="-128"/>
            </a:endParaRPr>
          </a:p>
          <a:p>
            <a:pPr lvl="1" algn="just"/>
            <a:r>
              <a:rPr lang="tr-TR" b="1" dirty="0">
                <a:ea typeface="ＭＳ Ｐゴシック" pitchFamily="34" charset="-128"/>
              </a:rPr>
              <a:t>Ağ Kartları</a:t>
            </a:r>
            <a:r>
              <a:rPr lang="en-US" b="1" dirty="0">
                <a:ea typeface="ＭＳ Ｐゴシック" pitchFamily="34" charset="-128"/>
              </a:rPr>
              <a:t> (NIC)</a:t>
            </a:r>
          </a:p>
          <a:p>
            <a:pPr lvl="2" algn="just"/>
            <a:r>
              <a:rPr lang="tr-TR" sz="2300" dirty="0">
                <a:ea typeface="ＭＳ Ｐゴシック" pitchFamily="34" charset="-128"/>
              </a:rPr>
              <a:t>Bir bilgisayarı ağa bağlamaya yarayan elektronik devredir. </a:t>
            </a:r>
          </a:p>
          <a:p>
            <a:pPr lvl="2" algn="just"/>
            <a:r>
              <a:rPr lang="tr-TR" sz="2300" dirty="0">
                <a:ea typeface="ＭＳ Ｐゴシック" pitchFamily="34" charset="-128"/>
              </a:rPr>
              <a:t>Hangi ağ kartının kullanılacağı ağın yapısı ve ağ kablosunun türüne bağlıdır. </a:t>
            </a:r>
            <a:endParaRPr lang="en-US" sz="2300" dirty="0">
              <a:ea typeface="ＭＳ Ｐゴシック" pitchFamily="34" charset="-128"/>
            </a:endParaRPr>
          </a:p>
          <a:p>
            <a:pPr lvl="1" algn="just"/>
            <a:r>
              <a:rPr lang="en-US" b="1" dirty="0">
                <a:ea typeface="ＭＳ Ｐゴシック" pitchFamily="34" charset="-128"/>
              </a:rPr>
              <a:t>Modem</a:t>
            </a:r>
          </a:p>
          <a:p>
            <a:pPr lvl="2" algn="just"/>
            <a:r>
              <a:rPr lang="tr-TR" sz="2300" dirty="0">
                <a:ea typeface="ＭＳ Ｐゴシック" pitchFamily="34" charset="-128"/>
              </a:rPr>
              <a:t>Bir bilgisayarı telefon hattı üzerinden başka bir bilgisayara veya farklı bir ağa (genellikle İnternet) bağlamak için kullanılır.</a:t>
            </a:r>
          </a:p>
          <a:p>
            <a:pPr algn="just"/>
            <a:endParaRPr lang="tr-TR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997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İletişim Birimleri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52B8-C51E-406D-B7AB-F0A63DBD404B}" type="slidenum">
              <a:rPr lang="tr-TR" smtClean="0"/>
              <a:t>42</a:t>
            </a:fld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 algn="just"/>
            <a:endParaRPr lang="tr-TR" dirty="0">
              <a:ea typeface="ＭＳ Ｐゴシック" pitchFamily="34" charset="-128"/>
            </a:endParaRPr>
          </a:p>
          <a:p>
            <a:pPr lvl="1" algn="just"/>
            <a:r>
              <a:rPr lang="tr-TR" dirty="0">
                <a:ea typeface="ＭＳ Ｐゴシック" pitchFamily="34" charset="-128"/>
              </a:rPr>
              <a:t>Diğer iletişim aygıtlarına h</a:t>
            </a:r>
            <a:r>
              <a:rPr lang="en-US" dirty="0" err="1">
                <a:ea typeface="ＭＳ Ｐゴシック" pitchFamily="34" charset="-128"/>
              </a:rPr>
              <a:t>ub</a:t>
            </a:r>
            <a:r>
              <a:rPr lang="en-US" dirty="0">
                <a:ea typeface="ＭＳ Ｐゴシック" pitchFamily="34" charset="-128"/>
              </a:rPr>
              <a:t>, </a:t>
            </a:r>
            <a:r>
              <a:rPr lang="tr-TR" dirty="0" smtClean="0">
                <a:ea typeface="ＭＳ Ｐゴシック" pitchFamily="34" charset="-128"/>
              </a:rPr>
              <a:t>ana</a:t>
            </a:r>
            <a:r>
              <a:rPr lang="en-US" dirty="0" smtClean="0">
                <a:ea typeface="ＭＳ Ｐゴシック" pitchFamily="34" charset="-128"/>
              </a:rPr>
              <a:t>h</a:t>
            </a:r>
            <a:r>
              <a:rPr lang="tr-TR" dirty="0" smtClean="0">
                <a:ea typeface="ＭＳ Ｐゴシック" pitchFamily="34" charset="-128"/>
              </a:rPr>
              <a:t>tar </a:t>
            </a:r>
            <a:r>
              <a:rPr lang="tr-TR" dirty="0">
                <a:ea typeface="ＭＳ Ｐゴシック" pitchFamily="34" charset="-128"/>
              </a:rPr>
              <a:t>(</a:t>
            </a:r>
            <a:r>
              <a:rPr lang="en-US" dirty="0">
                <a:ea typeface="ＭＳ Ｐゴシック" pitchFamily="34" charset="-128"/>
              </a:rPr>
              <a:t>switch</a:t>
            </a:r>
            <a:r>
              <a:rPr lang="tr-TR" dirty="0">
                <a:ea typeface="ＭＳ Ｐゴシック" pitchFamily="34" charset="-128"/>
              </a:rPr>
              <a:t>)</a:t>
            </a:r>
            <a:r>
              <a:rPr lang="en-US" dirty="0">
                <a:ea typeface="ＭＳ Ｐゴシック" pitchFamily="34" charset="-128"/>
              </a:rPr>
              <a:t>, </a:t>
            </a:r>
            <a:r>
              <a:rPr lang="tr-TR" dirty="0">
                <a:ea typeface="ＭＳ Ｐゴシック" pitchFamily="34" charset="-128"/>
              </a:rPr>
              <a:t>yönlendirici (</a:t>
            </a:r>
            <a:r>
              <a:rPr lang="en-US" dirty="0">
                <a:ea typeface="ＭＳ Ｐゴシック" pitchFamily="34" charset="-128"/>
              </a:rPr>
              <a:t>router</a:t>
            </a:r>
            <a:r>
              <a:rPr lang="tr-TR" dirty="0">
                <a:ea typeface="ＭＳ Ｐゴシック" pitchFamily="34" charset="-128"/>
              </a:rPr>
              <a:t>) ve erişim noktası (access point) örnek olarak verilebilir. </a:t>
            </a:r>
            <a:endParaRPr lang="en-US" dirty="0"/>
          </a:p>
          <a:p>
            <a:pPr lvl="1" algn="just"/>
            <a:r>
              <a:rPr lang="tr-TR" dirty="0">
                <a:ea typeface="ＭＳ Ｐゴシック" pitchFamily="34" charset="-128"/>
              </a:rPr>
              <a:t>Kablosuz ağlarda en sık kullanılan aygıtlar kablosuz erişim noktaları ve kablosuz yönlendiricilerdir.</a:t>
            </a:r>
            <a:endParaRPr lang="en-US" dirty="0">
              <a:ea typeface="ＭＳ Ｐゴシック" pitchFamily="34" charset="-128"/>
            </a:endParaRPr>
          </a:p>
          <a:p>
            <a:pPr lvl="1" algn="just"/>
            <a:r>
              <a:rPr lang="tr-TR" dirty="0">
                <a:ea typeface="ＭＳ Ｐゴシック" pitchFamily="34" charset="-128"/>
              </a:rPr>
              <a:t>Tekrarlayıcılar (r</a:t>
            </a:r>
            <a:r>
              <a:rPr lang="en-US" dirty="0" err="1">
                <a:ea typeface="ＭＳ Ｐゴシック" pitchFamily="34" charset="-128"/>
              </a:rPr>
              <a:t>epeaters</a:t>
            </a:r>
            <a:r>
              <a:rPr lang="tr-TR" dirty="0">
                <a:ea typeface="ＭＳ Ｐゴシック" pitchFamily="34" charset="-128"/>
              </a:rPr>
              <a:t>) kablosuz ağın menzilini artırmak için kullanılabilir.</a:t>
            </a:r>
            <a:endParaRPr lang="en-US" dirty="0">
              <a:ea typeface="ＭＳ Ｐゴシック" pitchFamily="34" charset="-128"/>
            </a:endParaRPr>
          </a:p>
          <a:p>
            <a:pPr lvl="1" algn="just"/>
            <a:r>
              <a:rPr lang="tr-TR" dirty="0">
                <a:ea typeface="ＭＳ Ｐゴシック" pitchFamily="34" charset="-128"/>
              </a:rPr>
              <a:t>Kablolu ağlarda ise ağın türüne göre </a:t>
            </a:r>
            <a:r>
              <a:rPr lang="tr-TR" b="1" dirty="0">
                <a:ea typeface="ＭＳ Ｐゴシック" pitchFamily="34" charset="-128"/>
              </a:rPr>
              <a:t>çift-bükümlü</a:t>
            </a:r>
            <a:r>
              <a:rPr lang="tr-TR" dirty="0">
                <a:ea typeface="ＭＳ Ｐゴシック" pitchFamily="34" charset="-128"/>
              </a:rPr>
              <a:t>, </a:t>
            </a:r>
            <a:r>
              <a:rPr lang="tr-TR" b="1" dirty="0">
                <a:ea typeface="ＭＳ Ｐゴシック" pitchFamily="34" charset="-128"/>
              </a:rPr>
              <a:t>koaksiyel  </a:t>
            </a:r>
            <a:r>
              <a:rPr lang="tr-TR" dirty="0">
                <a:ea typeface="ＭＳ Ｐゴシック" pitchFamily="34" charset="-128"/>
              </a:rPr>
              <a:t>veya </a:t>
            </a:r>
            <a:r>
              <a:rPr lang="tr-TR" b="1" dirty="0">
                <a:ea typeface="ＭＳ Ｐゴシック" pitchFamily="34" charset="-128"/>
              </a:rPr>
              <a:t>fiber optik</a:t>
            </a:r>
            <a:r>
              <a:rPr lang="tr-TR" dirty="0">
                <a:ea typeface="ＭＳ Ｐゴシック" pitchFamily="34" charset="-128"/>
              </a:rPr>
              <a:t> kablo kullanılabilir.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50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İletişim Birimleri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30503" y="5982928"/>
            <a:ext cx="1981200" cy="365760"/>
          </a:xfrm>
        </p:spPr>
        <p:txBody>
          <a:bodyPr/>
          <a:lstStyle/>
          <a:p>
            <a:fld id="{71A952B8-C51E-406D-B7AB-F0A63DBD404B}" type="slidenum">
              <a:rPr lang="tr-TR" smtClean="0"/>
              <a:t>43</a:t>
            </a:fld>
            <a:endParaRPr lang="tr-TR"/>
          </a:p>
        </p:txBody>
      </p:sp>
      <p:pic>
        <p:nvPicPr>
          <p:cNvPr id="20" name="Picture 19" descr="Etherne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7149" y="1289067"/>
            <a:ext cx="3076706" cy="193057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570549" y="3219646"/>
            <a:ext cx="1766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 smtClean="0"/>
              <a:t>Ağ kartı (NIC)</a:t>
            </a:r>
            <a:endParaRPr lang="en-US" sz="1800" b="1" dirty="0"/>
          </a:p>
        </p:txBody>
      </p:sp>
      <p:pic>
        <p:nvPicPr>
          <p:cNvPr id="22" name="Picture 21" descr="usb-kablosuz-ag-karti-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6889" y="1988778"/>
            <a:ext cx="2113625" cy="59712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70255" y="2598378"/>
            <a:ext cx="2705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 smtClean="0"/>
              <a:t>Kablosuz USB ağ kartı</a:t>
            </a:r>
            <a:endParaRPr lang="en-US" sz="1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953054" y="5822114"/>
            <a:ext cx="2189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/>
              <a:t>Hub</a:t>
            </a:r>
            <a:endParaRPr lang="en-US" sz="1800" b="1" dirty="0"/>
          </a:p>
        </p:txBody>
      </p:sp>
      <p:pic>
        <p:nvPicPr>
          <p:cNvPr id="25" name="Picture 2" descr="http://image.made-in-china.com/2f0j00eiTtLUflIEmo/Ethernet-Switch-Hubs-5ports-8ports-10-100Mbps-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6455" y="4091953"/>
            <a:ext cx="3532436" cy="178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252" y="3905446"/>
            <a:ext cx="4616403" cy="214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5871191" y="603904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 smtClean="0"/>
              <a:t>Anahtar (</a:t>
            </a:r>
            <a:r>
              <a:rPr lang="tr-TR" sz="1800" b="1" dirty="0" err="1" smtClean="0"/>
              <a:t>Switch</a:t>
            </a:r>
            <a:r>
              <a:rPr lang="tr-TR" sz="1800" b="1" dirty="0" smtClean="0"/>
              <a:t>)</a:t>
            </a:r>
            <a:endParaRPr lang="en-US" sz="1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418655" y="3207978"/>
            <a:ext cx="2566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 smtClean="0"/>
              <a:t>Kablosuz yönlendirici</a:t>
            </a:r>
            <a:endParaRPr lang="en-US" sz="1800" b="1" dirty="0"/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216" y="1150578"/>
            <a:ext cx="2257425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168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Yazılım Temelleri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52B8-C51E-406D-B7AB-F0A63DBD404B}" type="slidenum">
              <a:rPr lang="tr-TR" smtClean="0"/>
              <a:t>44</a:t>
            </a:fld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4744184"/>
          </a:xfrm>
        </p:spPr>
        <p:txBody>
          <a:bodyPr>
            <a:noAutofit/>
          </a:bodyPr>
          <a:lstStyle/>
          <a:p>
            <a:pPr lvl="1" algn="just"/>
            <a:r>
              <a:rPr lang="tr-TR" sz="2000" b="1" dirty="0"/>
              <a:t>Yazılım Hakları</a:t>
            </a:r>
            <a:endParaRPr lang="en-US" sz="2000" b="1" dirty="0"/>
          </a:p>
          <a:p>
            <a:pPr lvl="2" algn="just"/>
            <a:r>
              <a:rPr lang="tr-TR" dirty="0">
                <a:ea typeface="ＭＳ Ｐゴシック" pitchFamily="34" charset="-128"/>
              </a:rPr>
              <a:t>Kullanılacak olan yazılımın kullanıcı haklarını tanımlar.</a:t>
            </a:r>
          </a:p>
          <a:p>
            <a:pPr lvl="1" algn="just"/>
            <a:endParaRPr lang="tr-TR" sz="2000" dirty="0">
              <a:ea typeface="ＭＳ Ｐゴシック" pitchFamily="34" charset="-128"/>
            </a:endParaRPr>
          </a:p>
          <a:p>
            <a:pPr lvl="1" algn="just"/>
            <a:r>
              <a:rPr lang="tr-TR" sz="2000" b="1" dirty="0">
                <a:ea typeface="ＭＳ Ｐゴシック" pitchFamily="34" charset="-128"/>
              </a:rPr>
              <a:t>Yazılım Lisansı</a:t>
            </a:r>
            <a:endParaRPr lang="en-US" sz="2000" b="1" dirty="0">
              <a:ea typeface="ＭＳ Ｐゴシック" pitchFamily="34" charset="-128"/>
            </a:endParaRPr>
          </a:p>
          <a:p>
            <a:pPr lvl="2" algn="just"/>
            <a:r>
              <a:rPr lang="tr-TR" dirty="0">
                <a:ea typeface="ＭＳ Ｐゴシック" pitchFamily="34" charset="-128"/>
              </a:rPr>
              <a:t>Yazılımın kullanılacağı koşulları tanımlar. </a:t>
            </a:r>
          </a:p>
          <a:p>
            <a:pPr lvl="2" algn="just"/>
            <a:r>
              <a:rPr lang="tr-TR" dirty="0">
                <a:ea typeface="ＭＳ Ｐゴシック" pitchFamily="34" charset="-128"/>
              </a:rPr>
              <a:t>Ör: yazılımın kaç bilgisayara kurulabileceği, kullanım süresi,...</a:t>
            </a:r>
            <a:endParaRPr lang="en-US" dirty="0">
              <a:ea typeface="ＭＳ Ｐゴシック" pitchFamily="34" charset="-128"/>
            </a:endParaRPr>
          </a:p>
          <a:p>
            <a:pPr lvl="1" algn="just"/>
            <a:endParaRPr lang="tr-TR" sz="2000" dirty="0">
              <a:ea typeface="ＭＳ Ｐゴシック" pitchFamily="34" charset="-128"/>
            </a:endParaRPr>
          </a:p>
          <a:p>
            <a:pPr lvl="1" algn="just"/>
            <a:r>
              <a:rPr lang="tr-TR" sz="2000" b="1" dirty="0">
                <a:ea typeface="ＭＳ Ｐゴシック" pitchFamily="34" charset="-128"/>
              </a:rPr>
              <a:t>Yazılım kategorileri</a:t>
            </a:r>
            <a:r>
              <a:rPr lang="tr-TR" sz="2000" dirty="0">
                <a:ea typeface="ＭＳ Ｐゴシック" pitchFamily="34" charset="-128"/>
              </a:rPr>
              <a:t> aşağıdaki gibi tanımlanabilir:</a:t>
            </a:r>
            <a:endParaRPr lang="en-US" sz="2000" dirty="0">
              <a:ea typeface="ＭＳ Ｐゴシック" pitchFamily="34" charset="-128"/>
            </a:endParaRPr>
          </a:p>
          <a:p>
            <a:pPr lvl="2" algn="just"/>
            <a:r>
              <a:rPr lang="tr-TR" dirty="0">
                <a:ea typeface="ＭＳ Ｐゴシック" pitchFamily="34" charset="-128"/>
              </a:rPr>
              <a:t>Ticari (commercial): Kar amacı ile geliştirilip satılan yazılımlar</a:t>
            </a:r>
            <a:endParaRPr lang="en-US" dirty="0">
              <a:ea typeface="ＭＳ Ｐゴシック" pitchFamily="34" charset="-128"/>
            </a:endParaRPr>
          </a:p>
          <a:p>
            <a:pPr lvl="2" algn="just"/>
            <a:r>
              <a:rPr lang="tr-TR" dirty="0">
                <a:ea typeface="ＭＳ Ｐゴシック" pitchFamily="34" charset="-128"/>
              </a:rPr>
              <a:t>Ücretli (shareware)</a:t>
            </a:r>
            <a:r>
              <a:rPr lang="en-US" dirty="0">
                <a:ea typeface="ＭＳ Ｐゴシック" pitchFamily="34" charset="-128"/>
              </a:rPr>
              <a:t>: </a:t>
            </a:r>
            <a:r>
              <a:rPr lang="tr-TR" dirty="0">
                <a:ea typeface="ＭＳ Ｐゴシック" pitchFamily="34" charset="-128"/>
              </a:rPr>
              <a:t>Deneme süresinin ücretsiz olduğu ancak bu süre sonunda satın alınması gereken yazılımlar</a:t>
            </a:r>
          </a:p>
          <a:p>
            <a:pPr lvl="2" algn="just"/>
            <a:r>
              <a:rPr lang="tr-TR" dirty="0">
                <a:ea typeface="ＭＳ Ｐゴシック" pitchFamily="34" charset="-128"/>
              </a:rPr>
              <a:t>Ücretsiz (freeware)</a:t>
            </a:r>
            <a:r>
              <a:rPr lang="en-US" dirty="0">
                <a:ea typeface="ＭＳ Ｐゴシック" pitchFamily="34" charset="-128"/>
              </a:rPr>
              <a:t>: </a:t>
            </a:r>
            <a:r>
              <a:rPr lang="tr-TR" dirty="0">
                <a:ea typeface="ＭＳ Ｐゴシック" pitchFamily="34" charset="-128"/>
              </a:rPr>
              <a:t>Bedava yazılımlar</a:t>
            </a:r>
            <a:endParaRPr lang="en-US" dirty="0">
              <a:ea typeface="ＭＳ Ｐゴシック" pitchFamily="34" charset="-128"/>
            </a:endParaRPr>
          </a:p>
          <a:p>
            <a:pPr lvl="2" algn="just"/>
            <a:r>
              <a:rPr lang="tr-TR" dirty="0">
                <a:ea typeface="ＭＳ Ｐゴシック" pitchFamily="34" charset="-128"/>
              </a:rPr>
              <a:t>Açık kaynak kodlu (open source)</a:t>
            </a:r>
            <a:r>
              <a:rPr lang="en-US" dirty="0">
                <a:ea typeface="ＭＳ Ｐゴシック" pitchFamily="34" charset="-128"/>
              </a:rPr>
              <a:t>: </a:t>
            </a:r>
            <a:r>
              <a:rPr lang="tr-TR" dirty="0">
                <a:ea typeface="ＭＳ Ｐゴシック" pitchFamily="34" charset="-128"/>
              </a:rPr>
              <a:t>Kaynak kodunun kamuya açık olduğu yazılımlar</a:t>
            </a:r>
            <a:endParaRPr lang="en-US" dirty="0">
              <a:ea typeface="ＭＳ Ｐゴシック" pitchFamily="34" charset="-128"/>
            </a:endParaRPr>
          </a:p>
          <a:p>
            <a:pPr lvl="1" algn="just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8796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Yazılım Temelleri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52B8-C51E-406D-B7AB-F0A63DBD404B}" type="slidenum">
              <a:rPr lang="tr-TR" smtClean="0"/>
              <a:t>45</a:t>
            </a:fld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8229600" cy="4456152"/>
          </a:xfrm>
        </p:spPr>
        <p:txBody>
          <a:bodyPr>
            <a:noAutofit/>
          </a:bodyPr>
          <a:lstStyle/>
          <a:p>
            <a:pPr lvl="1" algn="just">
              <a:spcBef>
                <a:spcPct val="0"/>
              </a:spcBef>
              <a:spcAft>
                <a:spcPts val="500"/>
              </a:spcAft>
            </a:pPr>
            <a:r>
              <a:rPr lang="tr-TR" sz="2200" b="1" dirty="0" smtClean="0">
                <a:ea typeface="ＭＳ Ｐゴシック" pitchFamily="34" charset="-128"/>
              </a:rPr>
              <a:t>Yüklü Yazılımlar</a:t>
            </a:r>
            <a:endParaRPr lang="en-US" sz="2200" b="1" dirty="0" smtClean="0">
              <a:ea typeface="ＭＳ Ｐゴシック" pitchFamily="34" charset="-128"/>
            </a:endParaRPr>
          </a:p>
          <a:p>
            <a:pPr lvl="2" algn="just">
              <a:spcBef>
                <a:spcPct val="0"/>
              </a:spcBef>
              <a:spcAft>
                <a:spcPts val="500"/>
              </a:spcAft>
            </a:pPr>
            <a:r>
              <a:rPr lang="tr-TR" sz="2200" dirty="0" smtClean="0">
                <a:ea typeface="ＭＳ Ｐゴシック" pitchFamily="34" charset="-128"/>
              </a:rPr>
              <a:t>Bilgisayara yüklenmiş ve oradan çalışan yazılımlardır. </a:t>
            </a:r>
          </a:p>
          <a:p>
            <a:pPr lvl="2" algn="just">
              <a:spcBef>
                <a:spcPct val="0"/>
              </a:spcBef>
              <a:spcAft>
                <a:spcPts val="500"/>
              </a:spcAft>
            </a:pPr>
            <a:r>
              <a:rPr lang="tr-TR" sz="2200" dirty="0" smtClean="0">
                <a:ea typeface="ＭＳ Ｐゴシック" pitchFamily="34" charset="-128"/>
              </a:rPr>
              <a:t>En sık kullnılan yazılım türüdür.</a:t>
            </a:r>
            <a:endParaRPr lang="en-US" sz="2200" dirty="0" smtClean="0">
              <a:ea typeface="ＭＳ Ｐゴシック" pitchFamily="34" charset="-128"/>
            </a:endParaRPr>
          </a:p>
          <a:p>
            <a:pPr lvl="1" algn="just">
              <a:spcBef>
                <a:spcPct val="0"/>
              </a:spcBef>
              <a:spcAft>
                <a:spcPts val="500"/>
              </a:spcAft>
            </a:pPr>
            <a:endParaRPr lang="tr-TR" sz="2200" dirty="0" smtClean="0">
              <a:ea typeface="ＭＳ Ｐゴシック" pitchFamily="34" charset="-128"/>
            </a:endParaRPr>
          </a:p>
          <a:p>
            <a:pPr lvl="1" algn="just">
              <a:spcBef>
                <a:spcPct val="0"/>
              </a:spcBef>
              <a:spcAft>
                <a:spcPts val="500"/>
              </a:spcAft>
            </a:pPr>
            <a:r>
              <a:rPr lang="tr-TR" sz="2200" b="1" dirty="0" smtClean="0">
                <a:ea typeface="ＭＳ Ｐゴシック" pitchFamily="34" charset="-128"/>
              </a:rPr>
              <a:t>Ağ </a:t>
            </a:r>
            <a:r>
              <a:rPr lang="tr-TR" sz="2200" b="1" dirty="0">
                <a:ea typeface="ＭＳ Ｐゴシック" pitchFamily="34" charset="-128"/>
              </a:rPr>
              <a:t>Tabanlı Yazılımlar</a:t>
            </a:r>
            <a:endParaRPr lang="en-US" sz="2200" b="1" dirty="0">
              <a:ea typeface="ＭＳ Ｐゴシック" pitchFamily="34" charset="-128"/>
            </a:endParaRPr>
          </a:p>
          <a:p>
            <a:pPr lvl="2" algn="just">
              <a:spcBef>
                <a:spcPct val="0"/>
              </a:spcBef>
              <a:spcAft>
                <a:spcPts val="500"/>
              </a:spcAft>
            </a:pPr>
            <a:r>
              <a:rPr lang="tr-TR" sz="2200" dirty="0">
                <a:ea typeface="ＭＳ Ｐゴシック" pitchFamily="34" charset="-128"/>
              </a:rPr>
              <a:t>Kullanıcıların ağ üzerinden ulaşabileceği yazılımlardır. </a:t>
            </a:r>
            <a:endParaRPr lang="en-US" sz="2200" dirty="0">
              <a:ea typeface="ＭＳ Ｐゴシック" pitchFamily="34" charset="-128"/>
            </a:endParaRPr>
          </a:p>
          <a:p>
            <a:pPr lvl="2" algn="just">
              <a:spcBef>
                <a:spcPct val="0"/>
              </a:spcBef>
              <a:spcAft>
                <a:spcPts val="500"/>
              </a:spcAft>
            </a:pPr>
            <a:r>
              <a:rPr lang="tr-TR" sz="2200" dirty="0">
                <a:ea typeface="ＭＳ Ｐゴシック" pitchFamily="34" charset="-128"/>
              </a:rPr>
              <a:t>İnternet bağlantısının olduğu her yerden bu yazılımlara ulaşılabilir. </a:t>
            </a:r>
            <a:endParaRPr lang="en-US" sz="2200" dirty="0">
              <a:ea typeface="ＭＳ Ｐゴシック" pitchFamily="34" charset="-128"/>
            </a:endParaRPr>
          </a:p>
          <a:p>
            <a:pPr lvl="2" algn="just">
              <a:spcBef>
                <a:spcPct val="0"/>
              </a:spcBef>
              <a:spcAft>
                <a:spcPts val="500"/>
              </a:spcAft>
            </a:pPr>
            <a:r>
              <a:rPr lang="tr-TR" sz="2200" dirty="0">
                <a:ea typeface="ＭＳ Ｐゴシック" pitchFamily="34" charset="-128"/>
              </a:rPr>
              <a:t>Ağın ve İnternetin hızına bağlı olarak yüklü yazılımlara göre daha yavaş olabilirler.</a:t>
            </a:r>
            <a:endParaRPr lang="en-US" sz="2200" dirty="0">
              <a:ea typeface="ＭＳ Ｐゴシック" pitchFamily="34" charset="-128"/>
            </a:endParaRPr>
          </a:p>
          <a:p>
            <a:pPr lvl="2" algn="just">
              <a:spcBef>
                <a:spcPct val="0"/>
              </a:spcBef>
              <a:spcAft>
                <a:spcPts val="500"/>
              </a:spcAft>
            </a:pPr>
            <a:r>
              <a:rPr lang="tr-TR" sz="2200" dirty="0">
                <a:ea typeface="ＭＳ Ｐゴシック" pitchFamily="34" charset="-128"/>
              </a:rPr>
              <a:t>Yazılımın kurulu olduğu sunucu bilgisayar çalışmıyorsa, yazılıma ulaşmak mümkün olmayacaktır.</a:t>
            </a:r>
            <a:endParaRPr lang="en-US" sz="2200" dirty="0"/>
          </a:p>
          <a:p>
            <a:pPr lvl="1" algn="just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29031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Yazılım Temelleri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52B8-C51E-406D-B7AB-F0A63DBD404B}" type="slidenum">
              <a:rPr lang="tr-TR" smtClean="0"/>
              <a:t>46</a:t>
            </a:fld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844824"/>
            <a:ext cx="8229600" cy="4312136"/>
          </a:xfrm>
        </p:spPr>
        <p:txBody>
          <a:bodyPr/>
          <a:lstStyle/>
          <a:p>
            <a:pPr lvl="1" algn="just"/>
            <a:r>
              <a:rPr lang="tr-TR" b="1" dirty="0"/>
              <a:t>Masaüstü Yazılımları</a:t>
            </a:r>
            <a:endParaRPr lang="en-US" b="1" dirty="0"/>
          </a:p>
          <a:p>
            <a:pPr lvl="2" algn="just"/>
            <a:r>
              <a:rPr lang="tr-TR" dirty="0">
                <a:ea typeface="ＭＳ Ｐゴシック" pitchFamily="34" charset="-128"/>
              </a:rPr>
              <a:t>Masaüstü ve dizüstü bilgisayarlarda kullanılan yazılımlardır.</a:t>
            </a:r>
          </a:p>
          <a:p>
            <a:pPr lvl="2" algn="just"/>
            <a:endParaRPr lang="en-US" dirty="0">
              <a:ea typeface="ＭＳ Ｐゴシック" pitchFamily="34" charset="-128"/>
            </a:endParaRPr>
          </a:p>
          <a:p>
            <a:pPr lvl="1" algn="just"/>
            <a:r>
              <a:rPr lang="tr-TR" b="1" dirty="0">
                <a:ea typeface="ＭＳ Ｐゴシック" pitchFamily="34" charset="-128"/>
              </a:rPr>
              <a:t>Mobil Yazılımlar</a:t>
            </a:r>
            <a:endParaRPr lang="en-US" b="1" dirty="0">
              <a:ea typeface="ＭＳ Ｐゴシック" pitchFamily="34" charset="-128"/>
            </a:endParaRPr>
          </a:p>
          <a:p>
            <a:pPr lvl="2" algn="just"/>
            <a:r>
              <a:rPr lang="tr-TR" dirty="0">
                <a:ea typeface="ＭＳ Ｐゴシック" pitchFamily="34" charset="-128"/>
              </a:rPr>
              <a:t>Cep telefonu ve tablet bilgisayarlar gibi mobil aygıtlar için geliştirilen yazılımlardır. </a:t>
            </a:r>
            <a:endParaRPr lang="en-US" dirty="0">
              <a:ea typeface="ＭＳ Ｐゴシック" pitchFamily="34" charset="-128"/>
            </a:endParaRPr>
          </a:p>
          <a:p>
            <a:pPr lvl="2" algn="just"/>
            <a:r>
              <a:rPr lang="tr-TR" dirty="0">
                <a:ea typeface="ＭＳ Ｐゴシック" pitchFamily="34" charset="-128"/>
              </a:rPr>
              <a:t>Genellikle İnternet üzerinden indirilerek kurulan yazılımlardır. </a:t>
            </a:r>
            <a:endParaRPr lang="en-US" dirty="0">
              <a:ea typeface="ＭＳ Ｐゴシック" pitchFamily="34" charset="-128"/>
            </a:endParaRPr>
          </a:p>
          <a:p>
            <a:pPr lvl="2" algn="just"/>
            <a:r>
              <a:rPr lang="tr-TR" dirty="0">
                <a:ea typeface="ＭＳ Ｐゴシック" pitchFamily="34" charset="-128"/>
              </a:rPr>
              <a:t>Bu tür yazılımlarda bilgi girişi dokunmatik ekranla veya ekran klavyesi ile yapılabilir.</a:t>
            </a:r>
            <a:endParaRPr lang="en-US" dirty="0"/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8058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Sayısal (dijital) veri nasıl ifade edilir?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52B8-C51E-406D-B7AB-F0A63DBD404B}" type="slidenum">
              <a:rPr lang="tr-TR" smtClean="0"/>
              <a:t>5</a:t>
            </a:fld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4968552"/>
          </a:xfrm>
        </p:spPr>
        <p:txBody>
          <a:bodyPr>
            <a:normAutofit/>
          </a:bodyPr>
          <a:lstStyle/>
          <a:p>
            <a:pPr lvl="1" algn="just"/>
            <a:endParaRPr lang="en-US" b="1" dirty="0">
              <a:ea typeface="ＭＳ Ｐゴシック" pitchFamily="34" charset="-128"/>
            </a:endParaRPr>
          </a:p>
          <a:p>
            <a:pPr lvl="1" algn="just"/>
            <a:r>
              <a:rPr lang="tr-TR" b="1" dirty="0">
                <a:ea typeface="ＭＳ Ｐゴシック" pitchFamily="34" charset="-128"/>
              </a:rPr>
              <a:t>Sayı Sistemleri</a:t>
            </a:r>
            <a:endParaRPr lang="en-US" b="1" dirty="0">
              <a:ea typeface="ＭＳ Ｐゴシック" pitchFamily="34" charset="-128"/>
            </a:endParaRPr>
          </a:p>
          <a:p>
            <a:pPr lvl="2" algn="just"/>
            <a:r>
              <a:rPr lang="tr-TR" dirty="0">
                <a:ea typeface="ＭＳ Ｐゴシック" pitchFamily="34" charset="-128"/>
              </a:rPr>
              <a:t>Sayıları ifade etme yöntemleridir</a:t>
            </a:r>
            <a:r>
              <a:rPr lang="en-US" dirty="0">
                <a:ea typeface="ＭＳ Ｐゴシック" pitchFamily="34" charset="-128"/>
              </a:rPr>
              <a:t>.</a:t>
            </a:r>
          </a:p>
          <a:p>
            <a:pPr lvl="2" algn="just"/>
            <a:r>
              <a:rPr lang="tr-TR" dirty="0">
                <a:ea typeface="ＭＳ Ｐゴシック" pitchFamily="34" charset="-128"/>
              </a:rPr>
              <a:t>Onluk sayı sisteminde toplam on tane sembolle tüm sayılar ifade edilebilir (0, 1, 2, 3, 4, 5, 6, 7, 8, 9).</a:t>
            </a:r>
            <a:endParaRPr lang="en-US" dirty="0">
              <a:ea typeface="ＭＳ Ｐゴシック" pitchFamily="34" charset="-128"/>
            </a:endParaRPr>
          </a:p>
          <a:p>
            <a:pPr lvl="2" algn="just"/>
            <a:r>
              <a:rPr lang="tr-TR" dirty="0">
                <a:ea typeface="ＭＳ Ｐゴシック" pitchFamily="34" charset="-128"/>
              </a:rPr>
              <a:t>İkilik sayı sisteminde ise sadece iki sembol tüm sayıları ifade etmek için kullanılır (0 ve 1</a:t>
            </a:r>
            <a:r>
              <a:rPr lang="en-US" dirty="0">
                <a:ea typeface="ＭＳ Ｐゴシック" pitchFamily="34" charset="-128"/>
              </a:rPr>
              <a:t>)</a:t>
            </a:r>
            <a:r>
              <a:rPr lang="tr-TR" dirty="0">
                <a:ea typeface="ＭＳ Ｐゴシック" pitchFamily="34" charset="-128"/>
              </a:rPr>
              <a:t>.</a:t>
            </a:r>
            <a:endParaRPr lang="en-US" dirty="0">
              <a:ea typeface="ＭＳ Ｐゴシック" pitchFamily="34" charset="-128"/>
            </a:endParaRPr>
          </a:p>
          <a:p>
            <a:pPr lvl="2" algn="just"/>
            <a:r>
              <a:rPr lang="tr-TR" dirty="0"/>
              <a:t>Her iki sayı sisteminde de, sayı basamaklarının yerine göre taban değeri aynı kalırken ve üssü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/>
              <a:t>değişi</a:t>
            </a:r>
            <a:r>
              <a:rPr lang="en-US" dirty="0"/>
              <a:t>k de</a:t>
            </a:r>
            <a:r>
              <a:rPr lang="tr-TR" dirty="0"/>
              <a:t>ğer alır.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04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Sayısal (dijital) veri nasıl ifade edilir?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52B8-C51E-406D-B7AB-F0A63DBD404B}" type="slidenum">
              <a:rPr lang="tr-TR" smtClean="0"/>
              <a:t>6</a:t>
            </a:fld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07504" y="1484784"/>
            <a:ext cx="8928992" cy="4672176"/>
          </a:xfrm>
        </p:spPr>
        <p:txBody>
          <a:bodyPr/>
          <a:lstStyle/>
          <a:p>
            <a:pPr marL="57150" indent="0">
              <a:buNone/>
            </a:pPr>
            <a:endParaRPr lang="tr-TR" dirty="0">
              <a:ea typeface="ＭＳ Ｐゴシック" pitchFamily="34" charset="-128"/>
            </a:endParaRPr>
          </a:p>
          <a:p>
            <a:pPr marL="57150" indent="0">
              <a:buNone/>
            </a:pPr>
            <a:r>
              <a:rPr lang="tr-TR" b="1" dirty="0">
                <a:ea typeface="ＭＳ Ｐゴシック" pitchFamily="34" charset="-128"/>
              </a:rPr>
              <a:t>Örnek:</a:t>
            </a:r>
          </a:p>
          <a:p>
            <a:pPr marL="57150" indent="0">
              <a:buNone/>
            </a:pPr>
            <a:endParaRPr lang="tr-TR" dirty="0">
              <a:ea typeface="ＭＳ Ｐゴシック" pitchFamily="34" charset="-128"/>
            </a:endParaRPr>
          </a:p>
          <a:p>
            <a:pPr marL="57150" indent="0">
              <a:buNone/>
            </a:pPr>
            <a:r>
              <a:rPr lang="tr-TR" b="1" dirty="0">
                <a:ea typeface="ＭＳ Ｐゴシック" pitchFamily="34" charset="-128"/>
              </a:rPr>
              <a:t>      Onluk sayı sistemi			 </a:t>
            </a:r>
            <a:r>
              <a:rPr lang="tr-TR" b="1" dirty="0" smtClean="0">
                <a:ea typeface="ＭＳ Ｐゴシック" pitchFamily="34" charset="-128"/>
              </a:rPr>
              <a:t> </a:t>
            </a:r>
            <a:r>
              <a:rPr lang="tr-TR" b="1" dirty="0">
                <a:ea typeface="ＭＳ Ｐゴシック" pitchFamily="34" charset="-128"/>
              </a:rPr>
              <a:t>İkili</a:t>
            </a:r>
            <a:r>
              <a:rPr lang="en-US" b="1" dirty="0">
                <a:ea typeface="ＭＳ Ｐゴシック" pitchFamily="34" charset="-128"/>
              </a:rPr>
              <a:t>k</a:t>
            </a:r>
            <a:r>
              <a:rPr lang="tr-TR" b="1" dirty="0">
                <a:ea typeface="ＭＳ Ｐゴシック" pitchFamily="34" charset="-128"/>
              </a:rPr>
              <a:t> sayı sistemi</a:t>
            </a:r>
            <a:endParaRPr lang="en-US" b="1" dirty="0">
              <a:ea typeface="ＭＳ Ｐゴシック" pitchFamily="34" charset="-12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55723"/>
              </p:ext>
            </p:extLst>
          </p:nvPr>
        </p:nvGraphicFramePr>
        <p:xfrm>
          <a:off x="467544" y="3573016"/>
          <a:ext cx="4176464" cy="1508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0690"/>
                <a:gridCol w="215195"/>
                <a:gridCol w="709075"/>
                <a:gridCol w="215195"/>
                <a:gridCol w="591219"/>
                <a:gridCol w="215195"/>
                <a:gridCol w="554085"/>
                <a:gridCol w="9658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5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3</a:t>
                      </a:r>
                      <a:endParaRPr lang="en-US" sz="20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4</a:t>
                      </a:r>
                      <a:endParaRPr lang="en-US" sz="20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2</a:t>
                      </a:r>
                      <a:endParaRPr lang="en-US" sz="20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10</a:t>
                      </a:r>
                      <a:r>
                        <a:rPr lang="tr-TR" b="1" baseline="30000" dirty="0" smtClean="0"/>
                        <a:t>3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10</a:t>
                      </a:r>
                      <a:r>
                        <a:rPr lang="tr-TR" b="1" baseline="30000" dirty="0" smtClean="0"/>
                        <a:t>2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10</a:t>
                      </a:r>
                      <a:r>
                        <a:rPr lang="tr-TR" b="1" baseline="30000" dirty="0" smtClean="0"/>
                        <a:t>1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10</a:t>
                      </a:r>
                      <a:r>
                        <a:rPr lang="tr-TR" b="1" baseline="30000" dirty="0" smtClean="0"/>
                        <a:t>0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1000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100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10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1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5000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+300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+40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+2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= 5342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939564"/>
              </p:ext>
            </p:extLst>
          </p:nvPr>
        </p:nvGraphicFramePr>
        <p:xfrm>
          <a:off x="5004048" y="3573016"/>
          <a:ext cx="3960178" cy="1508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8818"/>
                <a:gridCol w="208280"/>
                <a:gridCol w="697230"/>
                <a:gridCol w="208280"/>
                <a:gridCol w="581342"/>
                <a:gridCol w="208280"/>
                <a:gridCol w="544830"/>
                <a:gridCol w="81311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1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0</a:t>
                      </a:r>
                      <a:endParaRPr lang="en-US" sz="20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1</a:t>
                      </a:r>
                      <a:endParaRPr lang="en-US" sz="20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1</a:t>
                      </a:r>
                      <a:endParaRPr lang="en-US" sz="20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b="1" baseline="0" dirty="0" smtClean="0"/>
                        <a:t>2</a:t>
                      </a:r>
                      <a:r>
                        <a:rPr lang="tr-TR" b="1" baseline="30000" dirty="0" smtClean="0"/>
                        <a:t>3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baseline="0" dirty="0" smtClean="0"/>
                        <a:t>2</a:t>
                      </a:r>
                      <a:r>
                        <a:rPr lang="tr-TR" b="1" baseline="30000" dirty="0" smtClean="0"/>
                        <a:t>2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baseline="0" dirty="0" smtClean="0"/>
                        <a:t>2</a:t>
                      </a:r>
                      <a:r>
                        <a:rPr lang="tr-TR" b="1" baseline="30000" dirty="0" smtClean="0"/>
                        <a:t>1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baseline="0" dirty="0" smtClean="0"/>
                        <a:t>2</a:t>
                      </a:r>
                      <a:r>
                        <a:rPr lang="tr-TR" b="1" baseline="30000" dirty="0" smtClean="0"/>
                        <a:t>0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8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4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2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1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8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+0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+2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+1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= 11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372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Sayısal (dijital) veri nasıl ifade edilir?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52B8-C51E-406D-B7AB-F0A63DBD404B}" type="slidenum">
              <a:rPr lang="tr-TR" smtClean="0"/>
              <a:t>7</a:t>
            </a:fld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8229600" cy="4600168"/>
          </a:xfrm>
        </p:spPr>
        <p:txBody>
          <a:bodyPr>
            <a:normAutofit fontScale="92500"/>
          </a:bodyPr>
          <a:lstStyle/>
          <a:p>
            <a:pPr lvl="1" algn="just">
              <a:spcAft>
                <a:spcPts val="500"/>
              </a:spcAft>
              <a:defRPr/>
            </a:pPr>
            <a:r>
              <a:rPr lang="tr-TR" sz="2600" b="1" dirty="0"/>
              <a:t>Kodlama Sistemleri</a:t>
            </a:r>
            <a:endParaRPr lang="en-US" sz="2600" b="1" dirty="0"/>
          </a:p>
          <a:p>
            <a:pPr lvl="2" algn="just">
              <a:spcAft>
                <a:spcPts val="500"/>
              </a:spcAft>
              <a:defRPr/>
            </a:pPr>
            <a:r>
              <a:rPr lang="tr-TR" sz="2600" dirty="0"/>
              <a:t>Metin tabanlı verileri ifade etmek için kullanılır.</a:t>
            </a:r>
            <a:endParaRPr lang="en-US" sz="2600" dirty="0"/>
          </a:p>
          <a:p>
            <a:pPr lvl="2" algn="just">
              <a:spcAft>
                <a:spcPts val="500"/>
              </a:spcAft>
              <a:defRPr/>
            </a:pPr>
            <a:r>
              <a:rPr lang="tr-TR" sz="2600" dirty="0"/>
              <a:t>Geleneksel olarak kullanılanı </a:t>
            </a:r>
            <a:r>
              <a:rPr lang="en-US" sz="2600" b="1" dirty="0"/>
              <a:t>ASCII</a:t>
            </a:r>
            <a:r>
              <a:rPr lang="en-US" sz="2600" dirty="0"/>
              <a:t> (American Standard Code for Information Interchange)</a:t>
            </a:r>
            <a:r>
              <a:rPr lang="tr-TR" sz="2600" dirty="0"/>
              <a:t> olarak adlandırlır.</a:t>
            </a:r>
            <a:endParaRPr lang="en-US" sz="2600" dirty="0"/>
          </a:p>
          <a:p>
            <a:pPr lvl="3" algn="just">
              <a:spcAft>
                <a:spcPts val="500"/>
              </a:spcAft>
              <a:defRPr/>
            </a:pPr>
            <a:r>
              <a:rPr lang="tr-TR" sz="2600" dirty="0"/>
              <a:t>Gerçekte </a:t>
            </a:r>
            <a:r>
              <a:rPr lang="en-US" sz="2600" dirty="0"/>
              <a:t>7-</a:t>
            </a:r>
            <a:r>
              <a:rPr lang="tr-TR" sz="2600" dirty="0"/>
              <a:t>tabanlı</a:t>
            </a:r>
            <a:r>
              <a:rPr lang="en-US" sz="2600" dirty="0"/>
              <a:t> (7-bit) </a:t>
            </a:r>
            <a:r>
              <a:rPr lang="tr-TR" sz="2600" dirty="0"/>
              <a:t>kodlama kullanmaktadır, ancak 8 bitlik geliştirilmiş versiyonu da bulunmaktadır.</a:t>
            </a:r>
          </a:p>
          <a:p>
            <a:pPr lvl="3" algn="just">
              <a:spcAft>
                <a:spcPts val="500"/>
              </a:spcAft>
              <a:defRPr/>
            </a:pPr>
            <a:r>
              <a:rPr lang="en-US" sz="2600" dirty="0"/>
              <a:t>8</a:t>
            </a:r>
            <a:r>
              <a:rPr lang="tr-TR" sz="2600" dirty="0"/>
              <a:t> </a:t>
            </a:r>
            <a:r>
              <a:rPr lang="en-US" sz="2600" dirty="0"/>
              <a:t>bit </a:t>
            </a:r>
            <a:r>
              <a:rPr lang="tr-TR" sz="2600" dirty="0"/>
              <a:t>ile </a:t>
            </a:r>
            <a:r>
              <a:rPr lang="en-US" sz="2600" dirty="0"/>
              <a:t>256 </a:t>
            </a:r>
            <a:r>
              <a:rPr lang="tr-TR" sz="2600" dirty="0"/>
              <a:t>farklı karakter ifade edilebilir (2</a:t>
            </a:r>
            <a:r>
              <a:rPr lang="tr-TR" sz="2600" baseline="30000" dirty="0"/>
              <a:t>8</a:t>
            </a:r>
            <a:r>
              <a:rPr lang="tr-TR" sz="2600" dirty="0"/>
              <a:t>=256).</a:t>
            </a:r>
            <a:endParaRPr lang="en-US" sz="2600" dirty="0"/>
          </a:p>
          <a:p>
            <a:pPr lvl="3" algn="just">
              <a:spcAft>
                <a:spcPts val="500"/>
              </a:spcAft>
              <a:defRPr/>
            </a:pPr>
            <a:r>
              <a:rPr lang="tr-TR" sz="2600" dirty="0"/>
              <a:t>İngilizcede kullanılan Latin alfabesindeki karakterlerle sınırlıdır.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32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Sayısal (dijital) veri nasıl ifade edilir?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52B8-C51E-406D-B7AB-F0A63DBD404B}" type="slidenum">
              <a:rPr lang="tr-TR" smtClean="0"/>
              <a:t>8</a:t>
            </a:fld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 algn="just">
              <a:spcBef>
                <a:spcPct val="10000"/>
              </a:spcBef>
              <a:spcAft>
                <a:spcPts val="500"/>
              </a:spcAft>
              <a:defRPr/>
            </a:pPr>
            <a:endParaRPr lang="tr-TR" sz="2700" dirty="0"/>
          </a:p>
          <a:p>
            <a:pPr lvl="1" algn="just">
              <a:spcBef>
                <a:spcPct val="10000"/>
              </a:spcBef>
              <a:spcAft>
                <a:spcPts val="500"/>
              </a:spcAft>
              <a:defRPr/>
            </a:pPr>
            <a:r>
              <a:rPr lang="tr-TR" sz="2700" dirty="0"/>
              <a:t>Eski (antik) veya modern dillerde bulunan karakterleri ifade edebilmek için günümüzde kullanılan kodlama sistemi </a:t>
            </a:r>
            <a:r>
              <a:rPr lang="en-US" sz="2700" b="1" dirty="0"/>
              <a:t>Unicode</a:t>
            </a:r>
            <a:r>
              <a:rPr lang="tr-TR" sz="2700" b="1" dirty="0"/>
              <a:t> </a:t>
            </a:r>
            <a:r>
              <a:rPr lang="tr-TR" sz="2700" dirty="0"/>
              <a:t>olarak adlandırılır</a:t>
            </a:r>
            <a:r>
              <a:rPr lang="tr-TR" sz="2700" dirty="0" smtClean="0"/>
              <a:t>.</a:t>
            </a:r>
          </a:p>
          <a:p>
            <a:pPr lvl="1" algn="just">
              <a:spcBef>
                <a:spcPct val="10000"/>
              </a:spcBef>
              <a:spcAft>
                <a:spcPts val="500"/>
              </a:spcAft>
              <a:defRPr/>
            </a:pPr>
            <a:endParaRPr lang="en-US" sz="2700" dirty="0"/>
          </a:p>
          <a:p>
            <a:pPr marL="1108710" lvl="1" indent="-342900" algn="just">
              <a:spcBef>
                <a:spcPct val="10000"/>
              </a:spcBef>
              <a:spcAft>
                <a:spcPts val="500"/>
              </a:spcAft>
              <a:buFont typeface="Arial" charset="0"/>
              <a:buChar char="−"/>
              <a:defRPr/>
            </a:pPr>
            <a:r>
              <a:rPr lang="tr-TR" sz="2500" dirty="0"/>
              <a:t>Her karakter 0’lar ve 1’ler kullanılarak ifade edilir.</a:t>
            </a:r>
            <a:endParaRPr lang="en-US" sz="2500" dirty="0"/>
          </a:p>
          <a:p>
            <a:pPr marL="1108710" lvl="1" indent="-342900" algn="just">
              <a:spcBef>
                <a:spcPct val="10000"/>
              </a:spcBef>
              <a:spcAft>
                <a:spcPts val="500"/>
              </a:spcAft>
              <a:buFont typeface="Arial" charset="0"/>
              <a:buChar char="−"/>
              <a:defRPr/>
            </a:pPr>
            <a:r>
              <a:rPr lang="tr-TR" sz="2500" dirty="0"/>
              <a:t>Her karakter için gereken ifade farklı uzunlukta olabilir (</a:t>
            </a:r>
            <a:r>
              <a:rPr lang="en-US" sz="2500" dirty="0"/>
              <a:t>8</a:t>
            </a:r>
            <a:r>
              <a:rPr lang="tr-TR" sz="2500" dirty="0"/>
              <a:t> ile </a:t>
            </a:r>
            <a:r>
              <a:rPr lang="en-US" sz="2500" dirty="0"/>
              <a:t>32 bit</a:t>
            </a:r>
            <a:r>
              <a:rPr lang="tr-TR" sz="2500" dirty="0"/>
              <a:t> arasında</a:t>
            </a:r>
            <a:r>
              <a:rPr lang="en-US" sz="2500" dirty="0"/>
              <a:t>)</a:t>
            </a:r>
            <a:r>
              <a:rPr lang="tr-TR" sz="2500" dirty="0"/>
              <a:t>.</a:t>
            </a:r>
          </a:p>
          <a:p>
            <a:pPr marL="1108710" lvl="1" indent="-342900" algn="just">
              <a:spcBef>
                <a:spcPct val="10000"/>
              </a:spcBef>
              <a:spcAft>
                <a:spcPts val="500"/>
              </a:spcAft>
              <a:buFont typeface="Arial" charset="0"/>
              <a:buChar char="−"/>
              <a:defRPr/>
            </a:pPr>
            <a:r>
              <a:rPr lang="tr-TR" sz="2500" dirty="0"/>
              <a:t>Bir milyon farklı karakter Unicode ile ifade edilebilir.</a:t>
            </a:r>
            <a:endParaRPr lang="en-US" sz="2500" dirty="0"/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2410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Sayısal (dijital) veri nasıl ifade edilir?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52B8-C51E-406D-B7AB-F0A63DBD404B}" type="slidenum">
              <a:rPr lang="tr-TR" smtClean="0"/>
              <a:t>9</a:t>
            </a:fld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090120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tr-TR" b="1" dirty="0">
                <a:ea typeface="ＭＳ Ｐゴシック" pitchFamily="34" charset="-128"/>
              </a:rPr>
              <a:t>Örnek:</a:t>
            </a:r>
          </a:p>
          <a:p>
            <a:pPr marL="57150" indent="0">
              <a:buNone/>
            </a:pPr>
            <a:r>
              <a:rPr lang="tr-TR" b="1" dirty="0">
                <a:ea typeface="ＭＳ Ｐゴシック" pitchFamily="34" charset="-128"/>
              </a:rPr>
              <a:t>                    </a:t>
            </a:r>
            <a:endParaRPr lang="en-US" b="1" dirty="0">
              <a:ea typeface="ＭＳ Ｐゴシック" pitchFamily="34" charset="-128"/>
            </a:endParaRPr>
          </a:p>
          <a:p>
            <a:endParaRPr lang="tr-T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04" y="1628800"/>
            <a:ext cx="3238596" cy="478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71554" y="1639036"/>
            <a:ext cx="3049082" cy="2459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410095" y="46531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00050" algn="just"/>
            <a:r>
              <a:rPr lang="tr-TR" dirty="0">
                <a:ea typeface="ＭＳ Ｐゴシック" pitchFamily="34" charset="-128"/>
              </a:rPr>
              <a:t>Yukarıda görülen birçok farklı karakter </a:t>
            </a:r>
            <a:r>
              <a:rPr lang="tr-TR" b="1" dirty="0">
                <a:ea typeface="ＭＳ Ｐゴシック" pitchFamily="34" charset="-128"/>
              </a:rPr>
              <a:t>Unicode </a:t>
            </a:r>
            <a:r>
              <a:rPr lang="tr-TR" dirty="0">
                <a:ea typeface="ＭＳ Ｐゴシック" pitchFamily="34" charset="-128"/>
              </a:rPr>
              <a:t>ile 0’lar ve 1’ler kullanılarak ifade edilebilirken, ASCII kod ile ifade edilemezler.</a:t>
            </a:r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194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795D6255606F4482C385287F2C18B0" ma:contentTypeVersion="" ma:contentTypeDescription="Create a new document." ma:contentTypeScope="" ma:versionID="2be623077326cc3aebf0398d3591ca9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2B9232D-F074-452C-8F42-33906906C393}"/>
</file>

<file path=customXml/itemProps2.xml><?xml version="1.0" encoding="utf-8"?>
<ds:datastoreItem xmlns:ds="http://schemas.openxmlformats.org/officeDocument/2006/customXml" ds:itemID="{6D4EDF3B-BF4B-4529-8CCD-57027542F797}"/>
</file>

<file path=customXml/itemProps3.xml><?xml version="1.0" encoding="utf-8"?>
<ds:datastoreItem xmlns:ds="http://schemas.openxmlformats.org/officeDocument/2006/customXml" ds:itemID="{1CB12B37-6900-4F6A-8E88-E2CF486D3770}"/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274</TotalTime>
  <Words>2147</Words>
  <Application>Microsoft Office PowerPoint</Application>
  <PresentationFormat>On-screen Show (4:3)</PresentationFormat>
  <Paragraphs>378</Paragraphs>
  <Slides>46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Origin</vt:lpstr>
      <vt:lpstr>DONANIM VE YAZILIM</vt:lpstr>
      <vt:lpstr>Dersin Amacı</vt:lpstr>
      <vt:lpstr>Sayısal (dijital) veri nasıl ifade edilir?</vt:lpstr>
      <vt:lpstr>Sayısal (dijital) veri nasıl ifade edilir?</vt:lpstr>
      <vt:lpstr>Sayısal (dijital) veri nasıl ifade edilir?</vt:lpstr>
      <vt:lpstr>Sayısal (dijital) veri nasıl ifade edilir?</vt:lpstr>
      <vt:lpstr>Sayısal (dijital) veri nasıl ifade edilir?</vt:lpstr>
      <vt:lpstr>Sayısal (dijital) veri nasıl ifade edilir?</vt:lpstr>
      <vt:lpstr>Sayısal (dijital) veri nasıl ifade edilir?</vt:lpstr>
      <vt:lpstr>Sistem Ünitesindeki Birimler</vt:lpstr>
      <vt:lpstr>Sistem Ünitesindeki Birimler</vt:lpstr>
      <vt:lpstr>Sistem Ünitesindeki Birimler</vt:lpstr>
      <vt:lpstr>Sistem Ünitesindeki Birimler</vt:lpstr>
      <vt:lpstr>Sistem Ünitesindeki Birimler</vt:lpstr>
      <vt:lpstr>Sistem Ünitesindeki Birimler</vt:lpstr>
      <vt:lpstr>Sistem Ünitesindeki Birimler</vt:lpstr>
      <vt:lpstr>Sistem Ünitesindeki Birimler</vt:lpstr>
      <vt:lpstr>Sistem Ünitesindeki Birimler</vt:lpstr>
      <vt:lpstr>Depolama Birimleri</vt:lpstr>
      <vt:lpstr>Depolama Birimleri</vt:lpstr>
      <vt:lpstr>Depolama Birimleri</vt:lpstr>
      <vt:lpstr>Depolama Birimleri</vt:lpstr>
      <vt:lpstr>Depolama Birimleri</vt:lpstr>
      <vt:lpstr>Depolama Birimleri</vt:lpstr>
      <vt:lpstr>Depolama Birimleri</vt:lpstr>
      <vt:lpstr>Depolama Birimleri</vt:lpstr>
      <vt:lpstr>Depolama Birimleri</vt:lpstr>
      <vt:lpstr>Depolama Birimleri</vt:lpstr>
      <vt:lpstr>Depolama Birimleri</vt:lpstr>
      <vt:lpstr>Depolama Birimleri</vt:lpstr>
      <vt:lpstr>Depolama Birimleri</vt:lpstr>
      <vt:lpstr>Depolama Birimleri</vt:lpstr>
      <vt:lpstr>Depolama Birimleri</vt:lpstr>
      <vt:lpstr>Depolama Birimleri</vt:lpstr>
      <vt:lpstr>Depolama Birimleri</vt:lpstr>
      <vt:lpstr>Depolama Birimleri</vt:lpstr>
      <vt:lpstr>Depolama Birimleri</vt:lpstr>
      <vt:lpstr>Depolama Birimleri</vt:lpstr>
      <vt:lpstr>Depolama Birimleri</vt:lpstr>
      <vt:lpstr>Depolama Birimleri</vt:lpstr>
      <vt:lpstr>İletişim Birimleri</vt:lpstr>
      <vt:lpstr>İletişim Birimleri</vt:lpstr>
      <vt:lpstr>İletişim Birimleri</vt:lpstr>
      <vt:lpstr>Yazılım Temelleri</vt:lpstr>
      <vt:lpstr>Yazılım Temelleri</vt:lpstr>
      <vt:lpstr>Yazılım Temelleri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Donanım v e Yazılım</dc:title>
  <dc:creator>Husnu Bayramoglu</dc:creator>
  <cp:lastModifiedBy>Husnu Bayramoglu</cp:lastModifiedBy>
  <cp:revision>91</cp:revision>
  <dcterms:created xsi:type="dcterms:W3CDTF">2014-10-08T12:48:45Z</dcterms:created>
  <dcterms:modified xsi:type="dcterms:W3CDTF">2015-10-16T20:21:53Z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0x010100CE795D6255606F4482C385287F2C18B0</vt:lpwstr>
  </property>
</Properties>
</file>