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46"/>
  </p:notesMasterIdLst>
  <p:handoutMasterIdLst>
    <p:handoutMasterId r:id="rId47"/>
  </p:handoutMasterIdLst>
  <p:sldIdLst>
    <p:sldId id="373" r:id="rId2"/>
    <p:sldId id="283" r:id="rId3"/>
    <p:sldId id="288" r:id="rId4"/>
    <p:sldId id="289" r:id="rId5"/>
    <p:sldId id="374" r:id="rId6"/>
    <p:sldId id="375" r:id="rId7"/>
    <p:sldId id="318" r:id="rId8"/>
    <p:sldId id="290" r:id="rId9"/>
    <p:sldId id="291" r:id="rId10"/>
    <p:sldId id="292" r:id="rId11"/>
    <p:sldId id="293" r:id="rId12"/>
    <p:sldId id="294" r:id="rId13"/>
    <p:sldId id="295" r:id="rId14"/>
    <p:sldId id="296" r:id="rId15"/>
    <p:sldId id="297" r:id="rId16"/>
    <p:sldId id="298" r:id="rId17"/>
    <p:sldId id="319" r:id="rId18"/>
    <p:sldId id="301" r:id="rId19"/>
    <p:sldId id="302" r:id="rId20"/>
    <p:sldId id="300" r:id="rId21"/>
    <p:sldId id="303" r:id="rId22"/>
    <p:sldId id="376" r:id="rId23"/>
    <p:sldId id="377" r:id="rId24"/>
    <p:sldId id="378" r:id="rId25"/>
    <p:sldId id="304" r:id="rId26"/>
    <p:sldId id="305" r:id="rId27"/>
    <p:sldId id="306" r:id="rId28"/>
    <p:sldId id="379" r:id="rId29"/>
    <p:sldId id="307" r:id="rId30"/>
    <p:sldId id="320" r:id="rId31"/>
    <p:sldId id="308" r:id="rId32"/>
    <p:sldId id="380" r:id="rId33"/>
    <p:sldId id="309" r:id="rId34"/>
    <p:sldId id="310" r:id="rId35"/>
    <p:sldId id="311" r:id="rId36"/>
    <p:sldId id="312" r:id="rId37"/>
    <p:sldId id="313" r:id="rId38"/>
    <p:sldId id="314" r:id="rId39"/>
    <p:sldId id="315" r:id="rId40"/>
    <p:sldId id="383" r:id="rId41"/>
    <p:sldId id="316" r:id="rId42"/>
    <p:sldId id="381" r:id="rId43"/>
    <p:sldId id="382" r:id="rId44"/>
    <p:sldId id="317" r:id="rId4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40"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6" name="Header Placeholder 5"/>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7" name="Footer Placeholder 6"/>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a:t>BTEP205 İşletim Sistemleri</a:t>
            </a:r>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16.10.2015</a:t>
            </a:fld>
            <a:endParaRPr lang="tr-T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Dr.Ahmet Rizaner</a:t>
            </a: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a:latin typeface="Calibri" pitchFamily="34" charset="0"/>
              </a:rPr>
              <a:t>BTEP205 İşletim Sistemleri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14</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54CF83-DAAC-4433-A349-629C60BF536D}" type="slidenum">
              <a:rPr lang="en-GB" smtClean="0"/>
              <a:pPr>
                <a:defRPr/>
              </a:pPr>
              <a:t>15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16</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17</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18</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20</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21</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26</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27</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29</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30</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31</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33</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34</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35</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36</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37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38</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39</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41</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44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4" y="3648075"/>
            <a:ext cx="7843589"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914400" y="5048250"/>
            <a:ext cx="7834064"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120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3136543-FBF8-44EE-8960-9FCC14DABE76}" type="slidenum">
              <a:rPr lang="en-US"/>
              <a:pPr>
                <a:defRPr/>
              </a:pPr>
              <a:t>‹#›</a:t>
            </a:fld>
            <a:endParaRPr lang="en-US"/>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25163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675688" y="0"/>
            <a:ext cx="468312" cy="365125"/>
          </a:xfrm>
          <a:prstGeom prst="rect">
            <a:avLst/>
          </a:prstGeom>
        </p:spPr>
        <p:txBody>
          <a:bodyPr/>
          <a:lstStyle/>
          <a:p>
            <a:pPr algn="r" fontAlgn="auto">
              <a:spcBef>
                <a:spcPts val="0"/>
              </a:spcBef>
              <a:spcAft>
                <a:spcPts val="0"/>
              </a:spcAft>
              <a:defRPr/>
            </a:pPr>
            <a:fld id="{B97928CF-D895-4B4C-8338-6C6D31B42977}" type="slidenum">
              <a:rPr lang="en-US" sz="1400">
                <a:solidFill>
                  <a:schemeClr val="tx2"/>
                </a:solidFill>
                <a:latin typeface="+mn-lt"/>
              </a:rPr>
              <a:pPr algn="r" fontAlgn="auto">
                <a:spcBef>
                  <a:spcPts val="0"/>
                </a:spcBef>
                <a:spcAft>
                  <a:spcPts val="0"/>
                </a:spcAft>
                <a:defRPr/>
              </a:pPr>
              <a:t>‹#›</a:t>
            </a:fld>
            <a:endParaRPr lang="en-US" sz="1400">
              <a:solidFill>
                <a:schemeClr val="tx2"/>
              </a:solidFill>
              <a:latin typeface="+mn-lt"/>
            </a:endParaRPr>
          </a:p>
        </p:txBody>
      </p:sp>
      <p:sp>
        <p:nvSpPr>
          <p:cNvPr id="7" name="Title 1"/>
          <p:cNvSpPr>
            <a:spLocks noGrp="1"/>
          </p:cNvSpPr>
          <p:nvPr>
            <p:ph type="title"/>
          </p:nvPr>
        </p:nvSpPr>
        <p:spPr>
          <a:xfrm>
            <a:off x="457200" y="224408"/>
            <a:ext cx="8229600" cy="684312"/>
          </a:xfrm>
        </p:spPr>
        <p:txBody>
          <a:bodyPr/>
          <a:lstStyle/>
          <a:p>
            <a:r>
              <a:rPr lang="en-US" smtClean="0"/>
              <a:t>Click to edit Master title style</a:t>
            </a:r>
            <a:endParaRPr lang="en-US"/>
          </a:p>
        </p:txBody>
      </p:sp>
      <p:sp>
        <p:nvSpPr>
          <p:cNvPr id="10" name="Content Placeholder 7"/>
          <p:cNvSpPr>
            <a:spLocks noGrp="1"/>
          </p:cNvSpPr>
          <p:nvPr>
            <p:ph sz="quarter" idx="1"/>
          </p:nvPr>
        </p:nvSpPr>
        <p:spPr>
          <a:xfrm>
            <a:off x="457200" y="980728"/>
            <a:ext cx="8229600" cy="5176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0"/>
          </p:nvPr>
        </p:nvSpPr>
        <p:spPr/>
        <p:txBody>
          <a:bodyPr/>
          <a:lstStyle>
            <a:lvl1pPr>
              <a:defRPr/>
            </a:lvl1pPr>
          </a:lstStyle>
          <a:p>
            <a:pPr>
              <a:defRPr/>
            </a:pPr>
            <a:fld id="{72AB21C2-522A-460D-A40A-C49B0ED3A2C8}" type="slidenum">
              <a:rPr lang="en-US"/>
              <a:pPr>
                <a:defRPr/>
              </a:pPr>
              <a:t>‹#›</a:t>
            </a:fld>
            <a:endParaRPr lang="en-US"/>
          </a:p>
        </p:txBody>
      </p:sp>
      <p:sp>
        <p:nvSpPr>
          <p:cNvPr id="9" name="Footer Placeholder 4"/>
          <p:cNvSpPr>
            <a:spLocks noGrp="1"/>
          </p:cNvSpPr>
          <p:nvPr>
            <p:ph type="ftr" sz="quarter" idx="11"/>
          </p:nvPr>
        </p:nvSpPr>
        <p:spPr>
          <a:xfrm>
            <a:off x="684213" y="6375400"/>
            <a:ext cx="7991475" cy="366713"/>
          </a:xfrm>
        </p:spPr>
        <p:txBody>
          <a:bodyPr/>
          <a:lstStyle>
            <a:lvl1pPr>
              <a:defRPr/>
            </a:lvl1pPr>
          </a:lstStyle>
          <a:p>
            <a:pPr>
              <a:defRPr/>
            </a:pPr>
            <a:r>
              <a:rPr lang="tr-TR" smtClean="0"/>
              <a:t>EETE101 – Bilgisayara Giriş</a:t>
            </a:r>
            <a:endParaRPr lang="tr-TR"/>
          </a:p>
        </p:txBody>
      </p:sp>
    </p:spTree>
    <p:extLst>
      <p:ext uri="{BB962C8B-B14F-4D97-AF65-F5344CB8AC3E}">
        <p14:creationId xmlns:p14="http://schemas.microsoft.com/office/powerpoint/2010/main" val="613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tr-TR" smtClean="0"/>
              <a:t>EETE101 – Bilgisayara Giriş</a:t>
            </a:r>
            <a:endParaRPr lang="tr-TR"/>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400" dirty="0" smtClean="0">
                <a:solidFill>
                  <a:schemeClr val="tx2"/>
                </a:solidFill>
                <a:latin typeface="+mn-lt"/>
              </a:defRPr>
            </a:lvl1pPr>
          </a:lstStyle>
          <a:p>
            <a:pPr>
              <a:defRPr/>
            </a:pPr>
            <a:r>
              <a:rPr lang="tr-TR" smtClean="0"/>
              <a:t>EETE101 – Bilgisayara Giriş</a:t>
            </a:r>
            <a:endParaRPr lang="tr-TR"/>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7F573C4-6BB1-4CF7-8AA3-E208CD667B0D}" type="slidenum">
              <a:rPr lang="tr-TR"/>
              <a:pPr>
                <a:defRPr/>
              </a:pPr>
              <a:t>‹#›</a:t>
            </a:fld>
            <a:endParaRPr lang="tr-TR">
              <a:solidFill>
                <a:srgbClr val="FFFFFF"/>
              </a:solidFill>
              <a:latin typeface="+mj-lt"/>
              <a:ea typeface="+mj-ea"/>
              <a:cs typeface="+mj-cs"/>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tr-T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92696"/>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206766" y="5157192"/>
            <a:ext cx="7582081" cy="432048"/>
          </a:xfrm>
        </p:spPr>
        <p:txBody>
          <a:bodyPr>
            <a:noAutofit/>
          </a:bodyPr>
          <a:lstStyle/>
          <a:p>
            <a:pPr algn="l" fontAlgn="auto">
              <a:spcAft>
                <a:spcPts val="0"/>
              </a:spcAft>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r>
              <a:rPr lang="tr-TR"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İRİŞ/ÇIKIŞ BİRİMLERİ</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Subtitle 1"/>
          <p:cNvSpPr>
            <a:spLocks noGrp="1"/>
          </p:cNvSpPr>
          <p:nvPr>
            <p:ph type="subTitle" idx="1"/>
          </p:nvPr>
        </p:nvSpPr>
        <p:spPr>
          <a:xfrm>
            <a:off x="1242392" y="4005064"/>
            <a:ext cx="6858000" cy="936104"/>
          </a:xfrm>
        </p:spPr>
        <p:txBody>
          <a:bodyPr>
            <a:noAutofit/>
          </a:bodyPr>
          <a:lstStyle/>
          <a:p>
            <a:pPr algn="l" fontAlgn="auto">
              <a:spcAft>
                <a:spcPts val="0"/>
              </a:spcAft>
              <a:buFont typeface="Wingdings 3"/>
              <a:buNone/>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EETE101 - Bilgisayara Giriş</a:t>
            </a:r>
          </a:p>
        </p:txBody>
      </p:sp>
      <p:sp>
        <p:nvSpPr>
          <p:cNvPr id="5" name="TextBox 4"/>
          <p:cNvSpPr txBox="1"/>
          <p:nvPr/>
        </p:nvSpPr>
        <p:spPr>
          <a:xfrm>
            <a:off x="435920" y="1107901"/>
            <a:ext cx="8352928" cy="1384995"/>
          </a:xfrm>
          <a:prstGeom prst="rect">
            <a:avLst/>
          </a:prstGeom>
          <a:noFill/>
        </p:spPr>
        <p:txBody>
          <a:bodyPr>
            <a:spAutoFit/>
          </a:bodyPr>
          <a:lstStyle/>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Elektrik ve Elektronik Teknolojisi</a:t>
            </a:r>
          </a:p>
          <a:p>
            <a:pP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Bilgisayar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ve Teknoloji Yüksek Okulu</a:t>
            </a:r>
          </a:p>
          <a:p>
            <a:pP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Doğu Akdeniz Üniversitesi</a:t>
            </a:r>
          </a:p>
        </p:txBody>
      </p:sp>
    </p:spTree>
    <p:extLst>
      <p:ext uri="{BB962C8B-B14F-4D97-AF65-F5344CB8AC3E}">
        <p14:creationId xmlns:p14="http://schemas.microsoft.com/office/powerpoint/2010/main" val="420400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defRPr/>
            </a:pPr>
            <a:endParaRPr lang="tr-TR" dirty="0" smtClean="0">
              <a:latin typeface="Times New Roman" pitchFamily="18" charset="0"/>
              <a:cs typeface="Times New Roman" pitchFamily="18" charset="0"/>
            </a:endParaRPr>
          </a:p>
          <a:p>
            <a:pPr>
              <a:defRPr/>
            </a:pPr>
            <a:r>
              <a:rPr lang="tr-TR" dirty="0" smtClean="0">
                <a:latin typeface="Times New Roman" pitchFamily="18" charset="0"/>
                <a:cs typeface="Times New Roman" pitchFamily="18" charset="0"/>
              </a:rPr>
              <a:t>Klavyeler </a:t>
            </a:r>
            <a:r>
              <a:rPr lang="tr-TR" dirty="0">
                <a:latin typeface="Times New Roman" pitchFamily="18" charset="0"/>
                <a:cs typeface="Times New Roman" pitchFamily="18" charset="0"/>
              </a:rPr>
              <a:t>üzerinde beş</a:t>
            </a:r>
            <a:r>
              <a:rPr lang="tr-TR" b="1" dirty="0">
                <a:latin typeface="Times New Roman" pitchFamily="18" charset="0"/>
                <a:cs typeface="Times New Roman" pitchFamily="18" charset="0"/>
              </a:rPr>
              <a:t> tuş grubu</a:t>
            </a:r>
            <a:r>
              <a:rPr lang="tr-TR" dirty="0">
                <a:latin typeface="Times New Roman" pitchFamily="18" charset="0"/>
                <a:cs typeface="Times New Roman" pitchFamily="18" charset="0"/>
              </a:rPr>
              <a:t> bulunur:</a:t>
            </a:r>
          </a:p>
          <a:p>
            <a:pPr marL="598932" lvl="1" indent="-342900">
              <a:defRPr/>
            </a:pPr>
            <a:r>
              <a:rPr lang="tr-TR" sz="2600" b="1" dirty="0">
                <a:latin typeface="Times New Roman" pitchFamily="18" charset="0"/>
                <a:cs typeface="Times New Roman" pitchFamily="18" charset="0"/>
              </a:rPr>
              <a:t>Fonksiyon tuşları</a:t>
            </a:r>
          </a:p>
          <a:p>
            <a:pPr marL="598932" lvl="1" indent="-342900">
              <a:defRPr/>
            </a:pPr>
            <a:r>
              <a:rPr lang="tr-TR" sz="2600" b="1" dirty="0">
                <a:latin typeface="Times New Roman" pitchFamily="18" charset="0"/>
                <a:cs typeface="Times New Roman" pitchFamily="18" charset="0"/>
              </a:rPr>
              <a:t>Daktilo tuşları</a:t>
            </a:r>
          </a:p>
          <a:p>
            <a:pPr marL="598932" lvl="1" indent="-342900">
              <a:defRPr/>
            </a:pPr>
            <a:r>
              <a:rPr lang="tr-TR" sz="2600" b="1" dirty="0">
                <a:latin typeface="Times New Roman" pitchFamily="18" charset="0"/>
                <a:cs typeface="Times New Roman" pitchFamily="18" charset="0"/>
              </a:rPr>
              <a:t>Nümerik tuşlar</a:t>
            </a:r>
          </a:p>
          <a:p>
            <a:pPr marL="598932" lvl="1" indent="-342900">
              <a:defRPr/>
            </a:pPr>
            <a:r>
              <a:rPr lang="tr-TR" sz="2600" b="1" dirty="0">
                <a:latin typeface="Times New Roman" pitchFamily="18" charset="0"/>
                <a:cs typeface="Times New Roman" pitchFamily="18" charset="0"/>
              </a:rPr>
              <a:t>Yön tuşları</a:t>
            </a:r>
          </a:p>
          <a:p>
            <a:pPr marL="598932" lvl="1" indent="-342900">
              <a:defRPr/>
            </a:pPr>
            <a:r>
              <a:rPr lang="tr-TR" sz="2600" b="1" dirty="0">
                <a:latin typeface="Times New Roman" pitchFamily="18" charset="0"/>
                <a:cs typeface="Times New Roman" pitchFamily="18" charset="0"/>
              </a:rPr>
              <a:t>Özel </a:t>
            </a:r>
            <a:r>
              <a:rPr lang="en-US" sz="2600" b="1" dirty="0" smtClean="0">
                <a:latin typeface="Times New Roman" pitchFamily="18" charset="0"/>
                <a:cs typeface="Times New Roman" pitchFamily="18" charset="0"/>
              </a:rPr>
              <a:t>g</a:t>
            </a:r>
            <a:r>
              <a:rPr lang="tr-TR" sz="2600" b="1" dirty="0" smtClean="0">
                <a:latin typeface="Times New Roman" pitchFamily="18" charset="0"/>
                <a:cs typeface="Times New Roman" pitchFamily="18" charset="0"/>
              </a:rPr>
              <a:t>örevli </a:t>
            </a:r>
            <a:r>
              <a:rPr lang="tr-TR" sz="2600" b="1" dirty="0">
                <a:latin typeface="Times New Roman" pitchFamily="18" charset="0"/>
                <a:cs typeface="Times New Roman" pitchFamily="18" charset="0"/>
              </a:rPr>
              <a:t>tuşlar</a:t>
            </a:r>
          </a:p>
          <a:p>
            <a:pPr eaLnBrk="1" hangingPunct="1"/>
            <a:endParaRPr lang="tr-TR" b="1" dirty="0" smtClean="0">
              <a:latin typeface="Times New Roman" pitchFamily="18" charset="0"/>
              <a:cs typeface="Times New Roman" pitchFamily="18" charset="0"/>
            </a:endParaRPr>
          </a:p>
        </p:txBody>
      </p:sp>
      <p:sp>
        <p:nvSpPr>
          <p:cNvPr id="6"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10</a:t>
            </a:fld>
            <a:endParaRPr lang="en-US"/>
          </a:p>
        </p:txBody>
      </p:sp>
    </p:spTree>
    <p:extLst>
      <p:ext uri="{BB962C8B-B14F-4D97-AF65-F5344CB8AC3E}">
        <p14:creationId xmlns:p14="http://schemas.microsoft.com/office/powerpoint/2010/main" val="338502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435280" cy="4937760"/>
          </a:xfrm>
        </p:spPr>
        <p:txBody>
          <a:bodyPr>
            <a:noAutofit/>
          </a:bodyPr>
          <a:lstStyle/>
          <a:p>
            <a:pPr eaLnBrk="1" hangingPunct="1"/>
            <a:r>
              <a:rPr lang="tr-TR" b="1" dirty="0" smtClean="0">
                <a:latin typeface="Times New Roman" pitchFamily="18" charset="0"/>
                <a:cs typeface="Times New Roman" pitchFamily="18" charset="0"/>
              </a:rPr>
              <a:t>Fonksiyon Tuşları</a:t>
            </a:r>
          </a:p>
          <a:p>
            <a:pPr lvl="1" eaLnBrk="1" hangingPunct="1"/>
            <a:r>
              <a:rPr lang="tr-TR" sz="2600" dirty="0" smtClean="0">
                <a:latin typeface="Times New Roman" pitchFamily="18" charset="0"/>
                <a:cs typeface="Times New Roman" pitchFamily="18" charset="0"/>
              </a:rPr>
              <a:t>Bu tuşlar her programda ve işletim sisteminde farklı görevler alabilir. </a:t>
            </a:r>
          </a:p>
          <a:p>
            <a:pPr lvl="1" eaLnBrk="1" hangingPunct="1"/>
            <a:r>
              <a:rPr lang="tr-TR" sz="2600" dirty="0" smtClean="0">
                <a:latin typeface="Times New Roman" pitchFamily="18" charset="0"/>
                <a:cs typeface="Times New Roman" pitchFamily="18" charset="0"/>
              </a:rPr>
              <a:t>F1’den F12’ye kadar, toplam 12 tane fonksiyon tuşu bulunur.</a:t>
            </a:r>
          </a:p>
          <a:p>
            <a:pPr lvl="1" eaLnBrk="1" hangingPunct="1"/>
            <a:r>
              <a:rPr lang="tr-TR" sz="2600" dirty="0" smtClean="0">
                <a:latin typeface="Times New Roman" pitchFamily="18" charset="0"/>
                <a:cs typeface="Times New Roman" pitchFamily="18" charset="0"/>
              </a:rPr>
              <a:t>Genel olarak F1 yardım </a:t>
            </a:r>
            <a:r>
              <a:rPr lang="en-US" sz="2600" dirty="0" smtClean="0">
                <a:latin typeface="Times New Roman" pitchFamily="18" charset="0"/>
                <a:cs typeface="Times New Roman" pitchFamily="18" charset="0"/>
              </a:rPr>
              <a:t>k</a:t>
            </a:r>
            <a:r>
              <a:rPr lang="tr-TR" sz="2600" dirty="0" smtClean="0">
                <a:latin typeface="Times New Roman" pitchFamily="18" charset="0"/>
                <a:cs typeface="Times New Roman" pitchFamily="18" charset="0"/>
              </a:rPr>
              <a:t>ısayolu olarak kullanılmaktadır.</a:t>
            </a:r>
          </a:p>
        </p:txBody>
      </p:sp>
      <p:pic>
        <p:nvPicPr>
          <p:cNvPr id="28678" name="Picture 10" descr="fonksiyontuşları.jpg"/>
          <p:cNvPicPr>
            <a:picLocks noChangeAspect="1"/>
          </p:cNvPicPr>
          <p:nvPr/>
        </p:nvPicPr>
        <p:blipFill>
          <a:blip r:embed="rId3"/>
          <a:srcRect/>
          <a:stretch>
            <a:fillRect/>
          </a:stretch>
        </p:blipFill>
        <p:spPr bwMode="auto">
          <a:xfrm>
            <a:off x="2195736" y="3933056"/>
            <a:ext cx="4392488" cy="2131549"/>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11</a:t>
            </a:fld>
            <a:endParaRPr lang="en-US"/>
          </a:p>
        </p:txBody>
      </p:sp>
    </p:spTree>
    <p:extLst>
      <p:ext uri="{BB962C8B-B14F-4D97-AF65-F5344CB8AC3E}">
        <p14:creationId xmlns:p14="http://schemas.microsoft.com/office/powerpoint/2010/main" val="194005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1"/>
          </p:nvPr>
        </p:nvSpPr>
        <p:spPr/>
        <p:txBody>
          <a:bodyPr>
            <a:normAutofit/>
          </a:bodyPr>
          <a:lstStyle/>
          <a:p>
            <a:pPr eaLnBrk="1" hangingPunct="1"/>
            <a:endParaRPr lang="tr-TR" b="1" dirty="0" smtClean="0">
              <a:latin typeface="Times New Roman" pitchFamily="18" charset="0"/>
              <a:cs typeface="Times New Roman" pitchFamily="18" charset="0"/>
            </a:endParaRPr>
          </a:p>
          <a:p>
            <a:pPr eaLnBrk="1" hangingPunct="1"/>
            <a:r>
              <a:rPr lang="tr-TR" b="1" dirty="0" smtClean="0">
                <a:latin typeface="Times New Roman" pitchFamily="18" charset="0"/>
                <a:cs typeface="Times New Roman" pitchFamily="18" charset="0"/>
              </a:rPr>
              <a:t>Daktilo Tuşları</a:t>
            </a:r>
          </a:p>
          <a:p>
            <a:pPr lvl="1" eaLnBrk="1" hangingPunct="1"/>
            <a:r>
              <a:rPr lang="tr-TR" sz="2600" dirty="0" smtClean="0">
                <a:latin typeface="Times New Roman" pitchFamily="18" charset="0"/>
                <a:cs typeface="Times New Roman" pitchFamily="18" charset="0"/>
              </a:rPr>
              <a:t>Bu bölümde </a:t>
            </a:r>
            <a:r>
              <a:rPr lang="tr-TR" sz="2600" dirty="0">
                <a:latin typeface="Times New Roman" pitchFamily="18" charset="0"/>
                <a:cs typeface="Times New Roman" pitchFamily="18" charset="0"/>
              </a:rPr>
              <a:t>A</a:t>
            </a:r>
            <a:r>
              <a:rPr lang="tr-TR" sz="2600" dirty="0" smtClean="0">
                <a:latin typeface="Times New Roman" pitchFamily="18" charset="0"/>
                <a:cs typeface="Times New Roman" pitchFamily="18" charset="0"/>
              </a:rPr>
              <a:t>-Z arası harfler ile 0-9 arası rakamlar ve noktalama işaretleri (!, ^, “, ;, :, ?, *) tuşları bulunur.</a:t>
            </a:r>
          </a:p>
        </p:txBody>
      </p:sp>
      <p:pic>
        <p:nvPicPr>
          <p:cNvPr id="28679" name="Picture 11" descr="daktilotuşları.jpg"/>
          <p:cNvPicPr>
            <a:picLocks noChangeAspect="1"/>
          </p:cNvPicPr>
          <p:nvPr/>
        </p:nvPicPr>
        <p:blipFill>
          <a:blip r:embed="rId3"/>
          <a:srcRect/>
          <a:stretch>
            <a:fillRect/>
          </a:stretch>
        </p:blipFill>
        <p:spPr bwMode="auto">
          <a:xfrm>
            <a:off x="1806942" y="3434100"/>
            <a:ext cx="4493250" cy="2227148"/>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83136543-FBF8-44EE-8960-9FCC14DABE76}" type="slidenum">
              <a:rPr lang="en-US" smtClean="0"/>
              <a:pPr>
                <a:defRPr/>
              </a:pPr>
              <a:t>12</a:t>
            </a:fld>
            <a:endParaRPr lang="en-US"/>
          </a:p>
        </p:txBody>
      </p:sp>
    </p:spTree>
    <p:extLst>
      <p:ext uri="{BB962C8B-B14F-4D97-AF65-F5344CB8AC3E}">
        <p14:creationId xmlns:p14="http://schemas.microsoft.com/office/powerpoint/2010/main" val="285018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
          </p:nvPr>
        </p:nvSpPr>
        <p:spPr/>
        <p:txBody>
          <a:bodyPr>
            <a:noAutofit/>
          </a:bodyPr>
          <a:lstStyle/>
          <a:p>
            <a:pPr eaLnBrk="1" hangingPunct="1"/>
            <a:r>
              <a:rPr lang="tr-TR" b="1" dirty="0" smtClean="0">
                <a:latin typeface="Times New Roman" pitchFamily="18" charset="0"/>
                <a:cs typeface="Times New Roman" pitchFamily="18" charset="0"/>
              </a:rPr>
              <a:t>Nümerik Tuşlar</a:t>
            </a:r>
          </a:p>
          <a:p>
            <a:pPr lvl="1" eaLnBrk="1" hangingPunct="1"/>
            <a:r>
              <a:rPr lang="tr-TR" sz="2600" dirty="0" smtClean="0">
                <a:latin typeface="Times New Roman" pitchFamily="18" charset="0"/>
                <a:cs typeface="Times New Roman" pitchFamily="18" charset="0"/>
              </a:rPr>
              <a:t>Bu kısımda 0-9 arası rakamlar ile bazı özel fonksiyonlu tuşlar bulunur. Rakamlar “</a:t>
            </a:r>
            <a:r>
              <a:rPr lang="tr-TR" sz="2600" b="1" i="1" dirty="0" smtClean="0">
                <a:latin typeface="Times New Roman" pitchFamily="18" charset="0"/>
                <a:cs typeface="Times New Roman" pitchFamily="18" charset="0"/>
              </a:rPr>
              <a:t>Num Lock</a:t>
            </a:r>
            <a:r>
              <a:rPr lang="tr-TR" sz="2600" dirty="0" smtClean="0">
                <a:latin typeface="Times New Roman" pitchFamily="18" charset="0"/>
                <a:cs typeface="Times New Roman" pitchFamily="18" charset="0"/>
              </a:rPr>
              <a:t>” tuşu basılı ve ışık yanık ise çalışır. </a:t>
            </a:r>
          </a:p>
          <a:p>
            <a:pPr lvl="1" eaLnBrk="1" hangingPunct="1"/>
            <a:r>
              <a:rPr lang="tr-TR" sz="2600" dirty="0" smtClean="0">
                <a:latin typeface="Times New Roman" pitchFamily="18" charset="0"/>
                <a:cs typeface="Times New Roman" pitchFamily="18" charset="0"/>
              </a:rPr>
              <a:t>Bu tuş kapatılıp ışık söndüğünde bu tuşlara ait diğer fonksiyonlar çalışmaya başlamaktadır.</a:t>
            </a:r>
          </a:p>
        </p:txBody>
      </p:sp>
      <p:pic>
        <p:nvPicPr>
          <p:cNvPr id="28680" name="Picture 12" descr="Numeriktuşlar.jpg"/>
          <p:cNvPicPr>
            <a:picLocks noChangeAspect="1"/>
          </p:cNvPicPr>
          <p:nvPr/>
        </p:nvPicPr>
        <p:blipFill>
          <a:blip r:embed="rId3"/>
          <a:srcRect/>
          <a:stretch>
            <a:fillRect/>
          </a:stretch>
        </p:blipFill>
        <p:spPr bwMode="auto">
          <a:xfrm>
            <a:off x="1987221" y="3861048"/>
            <a:ext cx="4601003" cy="2202904"/>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13</a:t>
            </a:fld>
            <a:endParaRPr lang="en-US"/>
          </a:p>
        </p:txBody>
      </p:sp>
    </p:spTree>
    <p:extLst>
      <p:ext uri="{BB962C8B-B14F-4D97-AF65-F5344CB8AC3E}">
        <p14:creationId xmlns:p14="http://schemas.microsoft.com/office/powerpoint/2010/main" val="274743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
          </p:nvPr>
        </p:nvSpPr>
        <p:spPr/>
        <p:txBody>
          <a:bodyPr>
            <a:noAutofit/>
          </a:bodyPr>
          <a:lstStyle/>
          <a:p>
            <a:pPr eaLnBrk="1" hangingPunct="1"/>
            <a:r>
              <a:rPr lang="tr-TR" b="1" dirty="0" smtClean="0">
                <a:latin typeface="Times New Roman" pitchFamily="18" charset="0"/>
                <a:cs typeface="Times New Roman" pitchFamily="18" charset="0"/>
              </a:rPr>
              <a:t>Yön Tuşları</a:t>
            </a:r>
          </a:p>
          <a:p>
            <a:pPr lvl="1" eaLnBrk="1" hangingPunct="1"/>
            <a:r>
              <a:rPr lang="tr-TR" sz="2600" dirty="0" smtClean="0">
                <a:latin typeface="Times New Roman" pitchFamily="18" charset="0"/>
                <a:cs typeface="Times New Roman" pitchFamily="18" charset="0"/>
              </a:rPr>
              <a:t>Daktilo tuşları ile nümerik tuşların arasında ve klavyenin alt kısmında yer alırlar.</a:t>
            </a:r>
          </a:p>
          <a:p>
            <a:pPr lvl="1" eaLnBrk="1" hangingPunct="1"/>
            <a:r>
              <a:rPr lang="tr-TR" sz="2600" dirty="0" smtClean="0">
                <a:latin typeface="Times New Roman" pitchFamily="18" charset="0"/>
                <a:cs typeface="Times New Roman" pitchFamily="18" charset="0"/>
              </a:rPr>
              <a:t>İmleci sağa, sola, yukarı ve aşağıya hareket ettirmek için kullanılırlar.</a:t>
            </a:r>
          </a:p>
        </p:txBody>
      </p:sp>
      <p:pic>
        <p:nvPicPr>
          <p:cNvPr id="12" name="Picture 11" descr="yöntuşları.jpg"/>
          <p:cNvPicPr>
            <a:picLocks noChangeAspect="1"/>
          </p:cNvPicPr>
          <p:nvPr/>
        </p:nvPicPr>
        <p:blipFill>
          <a:blip r:embed="rId3"/>
          <a:srcRect/>
          <a:stretch>
            <a:fillRect/>
          </a:stretch>
        </p:blipFill>
        <p:spPr bwMode="auto">
          <a:xfrm>
            <a:off x="1979712" y="3573016"/>
            <a:ext cx="4774560" cy="2223864"/>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14</a:t>
            </a:fld>
            <a:endParaRPr lang="en-US"/>
          </a:p>
        </p:txBody>
      </p:sp>
    </p:spTree>
    <p:extLst>
      <p:ext uri="{BB962C8B-B14F-4D97-AF65-F5344CB8AC3E}">
        <p14:creationId xmlns:p14="http://schemas.microsoft.com/office/powerpoint/2010/main" val="391257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
          </p:nvPr>
        </p:nvSpPr>
        <p:spPr>
          <a:xfrm>
            <a:off x="323528" y="1227544"/>
            <a:ext cx="8640960" cy="4937760"/>
          </a:xfrm>
        </p:spPr>
        <p:txBody>
          <a:bodyPr>
            <a:noAutofit/>
          </a:bodyPr>
          <a:lstStyle/>
          <a:p>
            <a:pPr eaLnBrk="1" hangingPunct="1"/>
            <a:r>
              <a:rPr lang="tr-TR" sz="2400" b="1" dirty="0" smtClean="0">
                <a:latin typeface="Times New Roman" pitchFamily="18" charset="0"/>
                <a:cs typeface="Times New Roman" pitchFamily="18" charset="0"/>
              </a:rPr>
              <a:t>Özel Görevli Tuşlar</a:t>
            </a:r>
          </a:p>
          <a:p>
            <a:pPr lvl="1" eaLnBrk="1" hangingPunct="1"/>
            <a:r>
              <a:rPr lang="tr-TR" sz="2400" dirty="0" smtClean="0">
                <a:latin typeface="Times New Roman" pitchFamily="18" charset="0"/>
                <a:cs typeface="Times New Roman" pitchFamily="18" charset="0"/>
              </a:rPr>
              <a:t>Geriye doğru silme yapabilen </a:t>
            </a:r>
            <a:r>
              <a:rPr lang="tr-TR" sz="2400" b="1" dirty="0" smtClean="0">
                <a:latin typeface="Times New Roman" pitchFamily="18" charset="0"/>
                <a:cs typeface="Times New Roman" pitchFamily="18" charset="0"/>
              </a:rPr>
              <a:t>Backspace</a:t>
            </a:r>
            <a:r>
              <a:rPr lang="tr-TR" sz="2400" dirty="0" smtClean="0">
                <a:latin typeface="Times New Roman" pitchFamily="18" charset="0"/>
                <a:cs typeface="Times New Roman" pitchFamily="18" charset="0"/>
              </a:rPr>
              <a:t>, ileriye doğru silme yapabilen </a:t>
            </a:r>
            <a:r>
              <a:rPr lang="tr-TR" sz="2400" b="1" dirty="0" smtClean="0">
                <a:latin typeface="Times New Roman" pitchFamily="18" charset="0"/>
                <a:cs typeface="Times New Roman" pitchFamily="18" charset="0"/>
              </a:rPr>
              <a:t>Delete</a:t>
            </a:r>
            <a:r>
              <a:rPr lang="tr-TR" sz="2400" dirty="0" smtClean="0">
                <a:latin typeface="Times New Roman" pitchFamily="18" charset="0"/>
                <a:cs typeface="Times New Roman" pitchFamily="18" charset="0"/>
              </a:rPr>
              <a:t>, harflerin büyük ya da küçük yazılmasını sağlayan </a:t>
            </a:r>
            <a:r>
              <a:rPr lang="tr-TR" sz="2400" b="1" dirty="0" smtClean="0">
                <a:latin typeface="Times New Roman" pitchFamily="18" charset="0"/>
                <a:cs typeface="Times New Roman" pitchFamily="18" charset="0"/>
              </a:rPr>
              <a:t>Caps Lock</a:t>
            </a:r>
            <a:r>
              <a:rPr lang="tr-TR" sz="2400" dirty="0" smtClean="0">
                <a:latin typeface="Times New Roman" pitchFamily="18" charset="0"/>
                <a:cs typeface="Times New Roman" pitchFamily="18" charset="0"/>
              </a:rPr>
              <a:t>, yazı yazarken kelimelerin arasında boşluk bırakmaya yarayan </a:t>
            </a:r>
            <a:r>
              <a:rPr lang="tr-TR" sz="2400" b="1" i="1" dirty="0" smtClean="0">
                <a:latin typeface="Times New Roman" pitchFamily="18" charset="0"/>
                <a:cs typeface="Times New Roman" pitchFamily="18" charset="0"/>
              </a:rPr>
              <a:t>Space (Boşluk) </a:t>
            </a:r>
            <a:r>
              <a:rPr lang="tr-TR" sz="2400" dirty="0" smtClean="0">
                <a:latin typeface="Times New Roman" pitchFamily="18" charset="0"/>
                <a:cs typeface="Times New Roman" pitchFamily="18" charset="0"/>
              </a:rPr>
              <a:t>gibi tuşlardır.</a:t>
            </a:r>
          </a:p>
          <a:p>
            <a:pPr lvl="1" eaLnBrk="1" hangingPunct="1"/>
            <a:r>
              <a:rPr lang="tr-TR" sz="2400" dirty="0" smtClean="0">
                <a:latin typeface="Times New Roman" pitchFamily="18" charset="0"/>
                <a:cs typeface="Times New Roman" pitchFamily="18" charset="0"/>
              </a:rPr>
              <a:t>Bunların dışında imlecin ekrandaki hareketliliğini sağlayan </a:t>
            </a:r>
            <a:r>
              <a:rPr lang="tr-TR" sz="2400" b="1" i="1" dirty="0" smtClean="0">
                <a:latin typeface="Times New Roman" pitchFamily="18" charset="0"/>
                <a:cs typeface="Times New Roman" pitchFamily="18" charset="0"/>
              </a:rPr>
              <a:t>Home</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End</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Page Up</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Page Down</a:t>
            </a:r>
            <a:r>
              <a:rPr lang="tr-TR" sz="2400" i="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tuşları ile </a:t>
            </a:r>
            <a:r>
              <a:rPr lang="tr-TR" sz="2400" b="1" i="1" dirty="0" smtClean="0">
                <a:latin typeface="Times New Roman" pitchFamily="18" charset="0"/>
                <a:cs typeface="Times New Roman" pitchFamily="18" charset="0"/>
              </a:rPr>
              <a:t>Ctrl</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Alt</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AltGr</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Tab</a:t>
            </a:r>
            <a:r>
              <a:rPr lang="tr-TR" sz="2400" i="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ve </a:t>
            </a:r>
            <a:r>
              <a:rPr lang="tr-TR" sz="2400" b="1" i="1" dirty="0" smtClean="0">
                <a:latin typeface="Times New Roman" pitchFamily="18" charset="0"/>
                <a:cs typeface="Times New Roman" pitchFamily="18" charset="0"/>
              </a:rPr>
              <a:t>Enter</a:t>
            </a:r>
            <a:r>
              <a:rPr lang="tr-TR" sz="2400" dirty="0" smtClean="0">
                <a:latin typeface="Times New Roman" pitchFamily="18" charset="0"/>
                <a:cs typeface="Times New Roman" pitchFamily="18" charset="0"/>
              </a:rPr>
              <a:t> gibi tuşlar da bulunmaktadır.</a:t>
            </a:r>
          </a:p>
        </p:txBody>
      </p:sp>
      <p:pic>
        <p:nvPicPr>
          <p:cNvPr id="29702" name="Picture 12" descr="özelgörevlituşlar.jpg"/>
          <p:cNvPicPr>
            <a:picLocks noChangeAspect="1"/>
          </p:cNvPicPr>
          <p:nvPr/>
        </p:nvPicPr>
        <p:blipFill>
          <a:blip r:embed="rId3"/>
          <a:srcRect/>
          <a:stretch>
            <a:fillRect/>
          </a:stretch>
        </p:blipFill>
        <p:spPr bwMode="auto">
          <a:xfrm>
            <a:off x="2329408" y="4365104"/>
            <a:ext cx="4114800" cy="1884459"/>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83136543-FBF8-44EE-8960-9FCC14DABE76}" type="slidenum">
              <a:rPr lang="en-US" smtClean="0"/>
              <a:pPr>
                <a:defRPr/>
              </a:pPr>
              <a:t>15</a:t>
            </a:fld>
            <a:endParaRPr lang="en-US"/>
          </a:p>
        </p:txBody>
      </p:sp>
    </p:spTree>
    <p:extLst>
      <p:ext uri="{BB962C8B-B14F-4D97-AF65-F5344CB8AC3E}">
        <p14:creationId xmlns:p14="http://schemas.microsoft.com/office/powerpoint/2010/main" val="319956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a:t>
            </a:r>
            <a:r>
              <a:rPr lang="tr-TR" sz="4000" dirty="0" smtClean="0">
                <a:latin typeface="Times New Roman" pitchFamily="18" charset="0"/>
                <a:cs typeface="Times New Roman" pitchFamily="18" charset="0"/>
              </a:rPr>
              <a:t>(Mouse</a:t>
            </a:r>
            <a:r>
              <a:rPr lang="tr-TR" sz="4000" dirty="0">
                <a:latin typeface="Times New Roman" pitchFamily="18" charset="0"/>
                <a:cs typeface="Times New Roman" pitchFamily="18" charset="0"/>
              </a:rPr>
              <a:t>)</a:t>
            </a:r>
            <a:endParaRPr lang="en-GB" sz="4000" b="1"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pPr eaLnBrk="1" hangingPunct="1"/>
            <a:endParaRPr lang="en-US" dirty="0" smtClean="0">
              <a:latin typeface="Times New Roman" pitchFamily="18" charset="0"/>
              <a:cs typeface="Times New Roman" pitchFamily="18" charset="0"/>
            </a:endParaRPr>
          </a:p>
          <a:p>
            <a:pPr eaLnBrk="1" hangingPunct="1"/>
            <a:r>
              <a:rPr lang="tr-TR" b="1" dirty="0" smtClean="0">
                <a:solidFill>
                  <a:srgbClr val="FF0000"/>
                </a:solidFill>
                <a:latin typeface="Times New Roman" pitchFamily="18" charset="0"/>
                <a:cs typeface="Times New Roman" pitchFamily="18" charset="0"/>
              </a:rPr>
              <a:t>Fare</a:t>
            </a:r>
            <a:r>
              <a:rPr lang="tr-TR" dirty="0" smtClean="0">
                <a:latin typeface="Times New Roman" pitchFamily="18" charset="0"/>
                <a:cs typeface="Times New Roman" pitchFamily="18" charset="0"/>
              </a:rPr>
              <a:t>, ekranda çeşitli noktaları çeşitli biçimlerde uyararak bilgisayara bilgi ya da tercihlerin iletilmesini sağlayan cihazdır.</a:t>
            </a:r>
            <a:endParaRPr lang="en-US" dirty="0" smtClean="0">
              <a:latin typeface="Times New Roman" pitchFamily="18" charset="0"/>
              <a:cs typeface="Times New Roman" pitchFamily="18" charset="0"/>
            </a:endParaRPr>
          </a:p>
          <a:p>
            <a:pPr eaLnBrk="1" hangingPunct="1"/>
            <a:endParaRPr lang="tr-TR" dirty="0" smtClean="0">
              <a:latin typeface="Times New Roman" pitchFamily="18" charset="0"/>
              <a:cs typeface="Times New Roman" pitchFamily="18" charset="0"/>
            </a:endParaRPr>
          </a:p>
          <a:p>
            <a:pPr eaLnBrk="1" hangingPunct="1"/>
            <a:r>
              <a:rPr lang="en-US" dirty="0" err="1" smtClean="0">
                <a:latin typeface="Times New Roman" pitchFamily="18" charset="0"/>
                <a:cs typeface="Times New Roman" pitchFamily="18" charset="0"/>
              </a:rPr>
              <a:t>Kullan</a:t>
            </a:r>
            <a:r>
              <a:rPr lang="tr-TR" dirty="0" smtClean="0">
                <a:latin typeface="Times New Roman" pitchFamily="18" charset="0"/>
                <a:cs typeface="Times New Roman" pitchFamily="18" charset="0"/>
              </a:rPr>
              <a:t>ıcılar fare ile ekrandaki </a:t>
            </a:r>
            <a:r>
              <a:rPr lang="tr-TR" b="1" dirty="0" smtClean="0">
                <a:latin typeface="Times New Roman" pitchFamily="18" charset="0"/>
                <a:cs typeface="Times New Roman" pitchFamily="18" charset="0"/>
              </a:rPr>
              <a:t>işaretçiği</a:t>
            </a:r>
            <a:r>
              <a:rPr lang="tr-TR" dirty="0" smtClean="0">
                <a:latin typeface="Times New Roman" pitchFamily="18" charset="0"/>
                <a:cs typeface="Times New Roman" pitchFamily="18" charset="0"/>
              </a:rPr>
              <a:t> (pointer) </a:t>
            </a:r>
            <a:r>
              <a:rPr lang="tr-TR" dirty="0">
                <a:latin typeface="Times New Roman" pitchFamily="18" charset="0"/>
                <a:cs typeface="Times New Roman" pitchFamily="18" charset="0"/>
              </a:rPr>
              <a:t>kullanarak </a:t>
            </a:r>
            <a:r>
              <a:rPr lang="tr-TR" dirty="0" smtClean="0">
                <a:latin typeface="Times New Roman" pitchFamily="18" charset="0"/>
                <a:cs typeface="Times New Roman" pitchFamily="18" charset="0"/>
              </a:rPr>
              <a:t>isteklerini bilgisayar ortamına aktarabilirler.</a:t>
            </a:r>
            <a:endParaRPr lang="en-US" dirty="0" smtClean="0">
              <a:latin typeface="Times New Roman" pitchFamily="18" charset="0"/>
              <a:cs typeface="Times New Roman" pitchFamily="18" charset="0"/>
            </a:endParaRPr>
          </a:p>
          <a:p>
            <a:pPr eaLnBrk="1" hangingPunct="1"/>
            <a:endParaRPr lang="tr-TR" dirty="0" smtClean="0">
              <a:latin typeface="Times New Roman" pitchFamily="18" charset="0"/>
              <a:cs typeface="Times New Roman" pitchFamily="18" charset="0"/>
            </a:endParaRPr>
          </a:p>
          <a:p>
            <a:pPr eaLnBrk="1" hangingPunct="1"/>
            <a:r>
              <a:rPr lang="tr-TR" dirty="0" smtClean="0">
                <a:latin typeface="Times New Roman" pitchFamily="18" charset="0"/>
                <a:cs typeface="Times New Roman" pitchFamily="18" charset="0"/>
              </a:rPr>
              <a:t>Günümüzde hem kablolu hem de kablosuz fareler kullanılmaktadır. </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16</a:t>
            </a:fld>
            <a:endParaRPr lang="en-US"/>
          </a:p>
        </p:txBody>
      </p:sp>
    </p:spTree>
    <p:extLst>
      <p:ext uri="{BB962C8B-B14F-4D97-AF65-F5344CB8AC3E}">
        <p14:creationId xmlns:p14="http://schemas.microsoft.com/office/powerpoint/2010/main" val="117908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a:t>
            </a:r>
            <a:r>
              <a:rPr lang="tr-TR" sz="4000" dirty="0" smtClean="0">
                <a:latin typeface="Times New Roman" pitchFamily="18" charset="0"/>
                <a:cs typeface="Times New Roman" pitchFamily="18" charset="0"/>
              </a:rPr>
              <a:t>(Mouse</a:t>
            </a:r>
            <a:r>
              <a:rPr lang="tr-TR" sz="4000" dirty="0">
                <a:latin typeface="Times New Roman" pitchFamily="18" charset="0"/>
                <a:cs typeface="Times New Roman" pitchFamily="18" charset="0"/>
              </a:rPr>
              <a:t>)</a:t>
            </a:r>
            <a:endParaRPr lang="en-GB" sz="4000" b="1"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pPr eaLnBrk="1" hangingPunct="1"/>
            <a:endParaRPr lang="en-US" dirty="0" smtClean="0">
              <a:latin typeface="Times New Roman" pitchFamily="18" charset="0"/>
              <a:cs typeface="Times New Roman" pitchFamily="18" charset="0"/>
            </a:endParaRPr>
          </a:p>
          <a:p>
            <a:pPr eaLnBrk="1" hangingPunct="1"/>
            <a:r>
              <a:rPr lang="tr-TR" dirty="0" smtClean="0">
                <a:latin typeface="Times New Roman" pitchFamily="18" charset="0"/>
                <a:cs typeface="Times New Roman" pitchFamily="18" charset="0"/>
              </a:rPr>
              <a:t>Kullandıkları teknolojilere göre farklı türlerde fareler bulunmaktadır. </a:t>
            </a:r>
          </a:p>
          <a:p>
            <a:pPr eaLnBrk="1" hangingPunct="1"/>
            <a:endParaRPr lang="tr-TR" dirty="0">
              <a:latin typeface="Times New Roman" pitchFamily="18" charset="0"/>
              <a:cs typeface="Times New Roman" pitchFamily="18" charset="0"/>
            </a:endParaRPr>
          </a:p>
          <a:p>
            <a:pPr eaLnBrk="1" hangingPunct="1"/>
            <a:r>
              <a:rPr lang="tr-TR" dirty="0" smtClean="0">
                <a:latin typeface="Times New Roman" pitchFamily="18" charset="0"/>
                <a:cs typeface="Times New Roman" pitchFamily="18" charset="0"/>
              </a:rPr>
              <a:t>Bunlar </a:t>
            </a:r>
            <a:r>
              <a:rPr lang="tr-TR" b="1" dirty="0" smtClean="0">
                <a:latin typeface="Times New Roman" pitchFamily="18" charset="0"/>
                <a:cs typeface="Times New Roman" pitchFamily="18" charset="0"/>
              </a:rPr>
              <a:t>optik fare, lazer fare, iz topu faresi, </a:t>
            </a:r>
            <a:r>
              <a:rPr lang="tr-TR" b="1" dirty="0">
                <a:latin typeface="Times New Roman" pitchFamily="18" charset="0"/>
                <a:cs typeface="Times New Roman" pitchFamily="18" charset="0"/>
              </a:rPr>
              <a:t>yol </a:t>
            </a:r>
            <a:r>
              <a:rPr lang="tr-TR" b="1" dirty="0" smtClean="0">
                <a:latin typeface="Times New Roman" pitchFamily="18" charset="0"/>
                <a:cs typeface="Times New Roman" pitchFamily="18" charset="0"/>
              </a:rPr>
              <a:t>faresi </a:t>
            </a:r>
            <a:r>
              <a:rPr lang="tr-TR" dirty="0" smtClean="0">
                <a:latin typeface="Times New Roman" pitchFamily="18" charset="0"/>
                <a:cs typeface="Times New Roman" pitchFamily="18" charset="0"/>
              </a:rPr>
              <a:t>ve </a:t>
            </a:r>
            <a:r>
              <a:rPr lang="tr-TR" b="1" dirty="0" smtClean="0">
                <a:latin typeface="Times New Roman" pitchFamily="18" charset="0"/>
                <a:cs typeface="Times New Roman" pitchFamily="18" charset="0"/>
              </a:rPr>
              <a:t>dokunmatik (touchpad) faredir</a:t>
            </a:r>
            <a:r>
              <a:rPr lang="tr-TR" dirty="0" smtClean="0">
                <a:latin typeface="Times New Roman" pitchFamily="18" charset="0"/>
                <a:cs typeface="Times New Roman" pitchFamily="18" charset="0"/>
              </a:rPr>
              <a:t>.</a:t>
            </a:r>
          </a:p>
          <a:p>
            <a:pPr eaLnBrk="1" hangingPunct="1"/>
            <a:endParaRPr lang="tr-TR" dirty="0">
              <a:latin typeface="Times New Roman" pitchFamily="18" charset="0"/>
              <a:cs typeface="Times New Roman" pitchFamily="18" charset="0"/>
            </a:endParaRPr>
          </a:p>
          <a:p>
            <a:pPr eaLnBrk="1" hangingPunct="1"/>
            <a:r>
              <a:rPr lang="tr-TR" dirty="0" smtClean="0">
                <a:latin typeface="Times New Roman" pitchFamily="18" charset="0"/>
                <a:cs typeface="Times New Roman" pitchFamily="18" charset="0"/>
              </a:rPr>
              <a:t>Günümüzde masaüstü bilgisayarlarda optik ve lazer, disüztü bilgisayarlarda ise dokunmatik fare sıklıkla kullanılmaktadır.</a:t>
            </a:r>
            <a:endParaRPr lang="en-GB"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17</a:t>
            </a:fld>
            <a:endParaRPr lang="en-US"/>
          </a:p>
        </p:txBody>
      </p:sp>
    </p:spTree>
    <p:extLst>
      <p:ext uri="{BB962C8B-B14F-4D97-AF65-F5344CB8AC3E}">
        <p14:creationId xmlns:p14="http://schemas.microsoft.com/office/powerpoint/2010/main" val="147713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(Mouse)</a:t>
            </a:r>
            <a:endParaRPr lang="en-GB" sz="4000" b="1" dirty="0">
              <a:latin typeface="Times New Roman" pitchFamily="18" charset="0"/>
              <a:cs typeface="Times New Roman" pitchFamily="18" charset="0"/>
            </a:endParaRPr>
          </a:p>
        </p:txBody>
      </p:sp>
      <p:sp>
        <p:nvSpPr>
          <p:cNvPr id="8" name="Content Placeholder 2"/>
          <p:cNvSpPr>
            <a:spLocks noGrp="1"/>
          </p:cNvSpPr>
          <p:nvPr>
            <p:ph sz="quarter" idx="1"/>
          </p:nvPr>
        </p:nvSpPr>
        <p:spPr/>
        <p:txBody>
          <a:bodyPr>
            <a:noAutofit/>
          </a:bodyPr>
          <a:lstStyle/>
          <a:p>
            <a:pPr eaLnBrk="1" hangingPunct="1"/>
            <a:r>
              <a:rPr lang="tr-TR" b="1" dirty="0" smtClean="0">
                <a:latin typeface="Times New Roman" pitchFamily="18" charset="0"/>
                <a:cs typeface="Times New Roman" pitchFamily="18" charset="0"/>
              </a:rPr>
              <a:t>Optik Fare</a:t>
            </a:r>
          </a:p>
          <a:p>
            <a:pPr lvl="1" eaLnBrk="1" hangingPunct="1"/>
            <a:r>
              <a:rPr lang="tr-TR" sz="2600" dirty="0" smtClean="0">
                <a:latin typeface="Times New Roman" pitchFamily="18" charset="0"/>
                <a:cs typeface="Times New Roman" pitchFamily="18" charset="0"/>
              </a:rPr>
              <a:t>Bu farelerde mekanik unsurlar yoktur.</a:t>
            </a:r>
          </a:p>
          <a:p>
            <a:pPr lvl="1"/>
            <a:r>
              <a:rPr lang="tr-TR" sz="2600" dirty="0" smtClean="0">
                <a:latin typeface="Times New Roman" pitchFamily="18" charset="0"/>
                <a:cs typeface="Times New Roman" pitchFamily="18" charset="0"/>
              </a:rPr>
              <a:t>A</a:t>
            </a:r>
            <a:r>
              <a:rPr lang="en-US" sz="2600" dirty="0" err="1" smtClean="0">
                <a:latin typeface="Times New Roman" pitchFamily="18" charset="0"/>
                <a:cs typeface="Times New Roman" pitchFamily="18" charset="0"/>
              </a:rPr>
              <a:t>lt</a:t>
            </a:r>
            <a:r>
              <a:rPr lang="tr-TR" sz="2600" dirty="0" smtClean="0">
                <a:latin typeface="Times New Roman" pitchFamily="18" charset="0"/>
                <a:cs typeface="Times New Roman" pitchFamily="18" charset="0"/>
              </a:rPr>
              <a:t>ında </a:t>
            </a:r>
            <a:r>
              <a:rPr lang="en-US" sz="2600" dirty="0" err="1" smtClean="0">
                <a:latin typeface="Times New Roman" pitchFamily="18" charset="0"/>
                <a:cs typeface="Times New Roman" pitchFamily="18" charset="0"/>
              </a:rPr>
              <a:t>bulunan</a:t>
            </a:r>
            <a:r>
              <a:rPr lang="en-US" sz="2600" dirty="0" smtClean="0">
                <a:latin typeface="Times New Roman" pitchFamily="18" charset="0"/>
                <a:cs typeface="Times New Roman" pitchFamily="18" charset="0"/>
              </a:rPr>
              <a:t> LED</a:t>
            </a:r>
            <a:r>
              <a:rPr lang="tr-TR" sz="2600" dirty="0" smtClean="0">
                <a:latin typeface="Times New Roman" pitchFamily="18" charset="0"/>
                <a:cs typeface="Times New Roman" pitchFamily="18" charset="0"/>
              </a:rPr>
              <a:t> lambanın </a:t>
            </a:r>
            <a:r>
              <a:rPr lang="en-US" sz="2600" dirty="0" err="1" smtClean="0">
                <a:latin typeface="Times New Roman" pitchFamily="18" charset="0"/>
                <a:cs typeface="Times New Roman" pitchFamily="18" charset="0"/>
              </a:rPr>
              <a:t>yaydığı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ışı</a:t>
            </a:r>
            <a:r>
              <a:rPr lang="tr-TR" sz="2600" dirty="0" smtClean="0">
                <a:latin typeface="Times New Roman" pitchFamily="18" charset="0"/>
                <a:cs typeface="Times New Roman" pitchFamily="18" charset="0"/>
              </a:rPr>
              <a:t>k </a:t>
            </a:r>
            <a:r>
              <a:rPr lang="en-US" sz="2600" dirty="0" err="1" smtClean="0">
                <a:latin typeface="Times New Roman" pitchFamily="18" charset="0"/>
                <a:cs typeface="Times New Roman" pitchFamily="18" charset="0"/>
              </a:rPr>
              <a:t>ile</a:t>
            </a:r>
            <a:r>
              <a:rPr lang="en-US" sz="2600" dirty="0" smtClean="0">
                <a:latin typeface="Times New Roman" pitchFamily="18" charset="0"/>
                <a:cs typeface="Times New Roman" pitchFamily="18" charset="0"/>
              </a:rPr>
              <a:t> </a:t>
            </a:r>
            <a:r>
              <a:rPr lang="tr-TR" sz="2600" dirty="0" smtClean="0">
                <a:latin typeface="Times New Roman" pitchFamily="18" charset="0"/>
                <a:cs typeface="Times New Roman" pitchFamily="18" charset="0"/>
              </a:rPr>
              <a:t>bulunduğu zemindeki hareketi sensörler aracılığıyla algılar ve ekrandaki işaretciği de ona göre hareket ettirir.</a:t>
            </a:r>
          </a:p>
        </p:txBody>
      </p:sp>
      <p:pic>
        <p:nvPicPr>
          <p:cNvPr id="2052" name="Picture 4" descr="http://www.geeky-gadgets.com/wp-content/uploads/2008/12/usb-mino-mouse3.jpg"/>
          <p:cNvPicPr>
            <a:picLocks noChangeAspect="1" noChangeArrowheads="1"/>
          </p:cNvPicPr>
          <p:nvPr/>
        </p:nvPicPr>
        <p:blipFill rotWithShape="1">
          <a:blip r:embed="rId3">
            <a:extLst>
              <a:ext uri="{28A0092B-C50C-407E-A947-70E740481C1C}">
                <a14:useLocalDpi xmlns:a14="http://schemas.microsoft.com/office/drawing/2010/main" val="0"/>
              </a:ext>
            </a:extLst>
          </a:blip>
          <a:srcRect t="18854" b="16573"/>
          <a:stretch/>
        </p:blipFill>
        <p:spPr bwMode="auto">
          <a:xfrm>
            <a:off x="2362200" y="3559546"/>
            <a:ext cx="4191000" cy="20296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18</a:t>
            </a:fld>
            <a:endParaRPr lang="en-US"/>
          </a:p>
        </p:txBody>
      </p:sp>
    </p:spTree>
    <p:extLst>
      <p:ext uri="{BB962C8B-B14F-4D97-AF65-F5344CB8AC3E}">
        <p14:creationId xmlns:p14="http://schemas.microsoft.com/office/powerpoint/2010/main" val="243282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(Mouse)</a:t>
            </a:r>
            <a:endParaRPr lang="en-GB" sz="4000" b="1" dirty="0">
              <a:latin typeface="Times New Roman" pitchFamily="18" charset="0"/>
              <a:cs typeface="Times New Roman" pitchFamily="18" charset="0"/>
            </a:endParaRPr>
          </a:p>
        </p:txBody>
      </p:sp>
      <p:sp>
        <p:nvSpPr>
          <p:cNvPr id="11" name="Content Placeholder 2"/>
          <p:cNvSpPr>
            <a:spLocks noGrp="1"/>
          </p:cNvSpPr>
          <p:nvPr>
            <p:ph sz="quarter" idx="1"/>
          </p:nvPr>
        </p:nvSpPr>
        <p:spPr/>
        <p:txBody>
          <a:bodyPr>
            <a:noAutofit/>
          </a:bodyPr>
          <a:lstStyle/>
          <a:p>
            <a:pPr eaLnBrk="1" hangingPunct="1"/>
            <a:r>
              <a:rPr lang="tr-TR" b="1" dirty="0" smtClean="0">
                <a:latin typeface="Times New Roman" pitchFamily="18" charset="0"/>
                <a:cs typeface="Times New Roman" pitchFamily="18" charset="0"/>
              </a:rPr>
              <a:t>Lazer Fare</a:t>
            </a:r>
          </a:p>
          <a:p>
            <a:pPr lvl="1"/>
            <a:r>
              <a:rPr lang="en-US" sz="2600" dirty="0" smtClean="0">
                <a:latin typeface="Times New Roman" pitchFamily="18" charset="0"/>
                <a:cs typeface="Times New Roman" pitchFamily="18" charset="0"/>
              </a:rPr>
              <a:t>Bu </a:t>
            </a:r>
            <a:r>
              <a:rPr lang="en-US" sz="2600" dirty="0" err="1" smtClean="0">
                <a:latin typeface="Times New Roman" pitchFamily="18" charset="0"/>
                <a:cs typeface="Times New Roman" pitchFamily="18" charset="0"/>
              </a:rPr>
              <a:t>tür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fareler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altlarında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bulunan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lazer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ışık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kaynağının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yaydığı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ışıklar</a:t>
            </a:r>
            <a:r>
              <a:rPr lang="en-US" sz="2600" dirty="0" smtClean="0">
                <a:latin typeface="Times New Roman" pitchFamily="18" charset="0"/>
                <a:cs typeface="Times New Roman" pitchFamily="18" charset="0"/>
              </a:rPr>
              <a:t> </a:t>
            </a:r>
            <a:r>
              <a:rPr lang="tr-TR" sz="2600" dirty="0" smtClean="0">
                <a:latin typeface="Times New Roman" pitchFamily="18" charset="0"/>
                <a:cs typeface="Times New Roman" pitchFamily="18" charset="0"/>
              </a:rPr>
              <a:t>aracılığı</a:t>
            </a:r>
            <a:r>
              <a:rPr lang="en-US" sz="2600" dirty="0" err="1" smtClean="0">
                <a:latin typeface="Times New Roman" pitchFamily="18" charset="0"/>
                <a:cs typeface="Times New Roman" pitchFamily="18" charset="0"/>
              </a:rPr>
              <a:t>yla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hareketi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algılarlar</a:t>
            </a:r>
            <a:r>
              <a:rPr lang="en-US" sz="2600" dirty="0" smtClean="0">
                <a:latin typeface="Times New Roman" pitchFamily="18" charset="0"/>
                <a:cs typeface="Times New Roman" pitchFamily="18" charset="0"/>
              </a:rPr>
              <a:t>. </a:t>
            </a:r>
            <a:endParaRPr lang="tr-TR" sz="2600" dirty="0" smtClean="0">
              <a:latin typeface="Times New Roman" pitchFamily="18" charset="0"/>
              <a:cs typeface="Times New Roman" pitchFamily="18" charset="0"/>
            </a:endParaRPr>
          </a:p>
          <a:p>
            <a:pPr lvl="1"/>
            <a:r>
              <a:rPr lang="tr-TR" sz="2600" dirty="0" smtClean="0">
                <a:latin typeface="Times New Roman" pitchFamily="18" charset="0"/>
                <a:cs typeface="Times New Roman" pitchFamily="18" charset="0"/>
              </a:rPr>
              <a:t>İşaretciğin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hareketlerine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çok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yüksek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hassasiyet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isteyenler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için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uygun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seçenektir</a:t>
            </a:r>
            <a:r>
              <a:rPr lang="en-US" sz="2600" dirty="0" smtClean="0">
                <a:latin typeface="Times New Roman" pitchFamily="18" charset="0"/>
                <a:cs typeface="Times New Roman" pitchFamily="18" charset="0"/>
              </a:rPr>
              <a:t>.</a:t>
            </a:r>
            <a:endParaRPr lang="tr-TR" sz="2600"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2402172" y="3537056"/>
            <a:ext cx="3770028" cy="2628248"/>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19</a:t>
            </a:fld>
            <a:endParaRPr lang="en-US"/>
          </a:p>
        </p:txBody>
      </p:sp>
    </p:spTree>
    <p:extLst>
      <p:ext uri="{BB962C8B-B14F-4D97-AF65-F5344CB8AC3E}">
        <p14:creationId xmlns:p14="http://schemas.microsoft.com/office/powerpoint/2010/main" val="90474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tr-TR" sz="4000" dirty="0" smtClean="0">
                <a:latin typeface="Times New Roman" pitchFamily="18" charset="0"/>
                <a:cs typeface="Times New Roman" pitchFamily="18" charset="0"/>
              </a:rPr>
              <a:t>Dersin Amacı</a:t>
            </a:r>
          </a:p>
        </p:txBody>
      </p:sp>
      <p:sp>
        <p:nvSpPr>
          <p:cNvPr id="11268" name="Content Placeholder 4"/>
          <p:cNvSpPr>
            <a:spLocks noGrp="1"/>
          </p:cNvSpPr>
          <p:nvPr>
            <p:ph sz="quarter" idx="1"/>
          </p:nvPr>
        </p:nvSpPr>
        <p:spPr/>
        <p:txBody>
          <a:bodyPr/>
          <a:lstStyle/>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Temel giriş ve çıkış birimlerini tanımlamak.</a:t>
            </a: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Farklı türlerdeki bilgisayar ekranlarını (monitör) listelemek ve açıklamak.</a:t>
            </a: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Yazıcı türlerini ve çalışma mantıklarını açıklamak.</a:t>
            </a:r>
          </a:p>
        </p:txBody>
      </p:sp>
      <p:sp>
        <p:nvSpPr>
          <p:cNvPr id="1126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dirty="0"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defRPr/>
            </a:pPr>
            <a:fld id="{83136543-FBF8-44EE-8960-9FCC14DABE76}" type="slidenum">
              <a:rPr lang="en-US" smtClean="0"/>
              <a:pPr>
                <a:defRPr/>
              </a:pPr>
              <a:t>2</a:t>
            </a:fld>
            <a:endParaRPr lang="en-US"/>
          </a:p>
        </p:txBody>
      </p:sp>
    </p:spTree>
    <p:extLst>
      <p:ext uri="{BB962C8B-B14F-4D97-AF65-F5344CB8AC3E}">
        <p14:creationId xmlns:p14="http://schemas.microsoft.com/office/powerpoint/2010/main" val="2845665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(Mouse)</a:t>
            </a:r>
            <a:endParaRPr lang="en-GB" sz="4000" b="1" dirty="0">
              <a:latin typeface="Times New Roman" pitchFamily="18" charset="0"/>
              <a:cs typeface="Times New Roman" pitchFamily="18" charset="0"/>
            </a:endParaRPr>
          </a:p>
        </p:txBody>
      </p:sp>
      <p:sp>
        <p:nvSpPr>
          <p:cNvPr id="9" name="Content Placeholder 2"/>
          <p:cNvSpPr>
            <a:spLocks noGrp="1"/>
          </p:cNvSpPr>
          <p:nvPr>
            <p:ph sz="quarter" idx="1"/>
          </p:nvPr>
        </p:nvSpPr>
        <p:spPr/>
        <p:txBody>
          <a:bodyPr>
            <a:normAutofit/>
          </a:bodyPr>
          <a:lstStyle/>
          <a:p>
            <a:pPr eaLnBrk="1" hangingPunct="1"/>
            <a:r>
              <a:rPr lang="tr-TR" b="1" dirty="0" smtClean="0">
                <a:latin typeface="Times New Roman" pitchFamily="18" charset="0"/>
                <a:cs typeface="Times New Roman" pitchFamily="18" charset="0"/>
              </a:rPr>
              <a:t>İz Topu ve Yol Faresi</a:t>
            </a:r>
          </a:p>
          <a:p>
            <a:pPr lvl="1" eaLnBrk="1" hangingPunct="1"/>
            <a:r>
              <a:rPr lang="tr-TR" sz="2400" dirty="0">
                <a:latin typeface="Times New Roman" pitchFamily="18" charset="0"/>
                <a:cs typeface="Times New Roman" pitchFamily="18" charset="0"/>
              </a:rPr>
              <a:t>Yol faresi ile iz topu aynı prensipte çalışır. </a:t>
            </a:r>
            <a:r>
              <a:rPr lang="tr-TR" sz="2400" dirty="0" smtClean="0">
                <a:latin typeface="Times New Roman" pitchFamily="18" charset="0"/>
                <a:cs typeface="Times New Roman" pitchFamily="18" charset="0"/>
              </a:rPr>
              <a:t>Bu tür farelerde bulunan mekanik top hareket ettirildiğinde, bu hareketi algılayan silindirler </a:t>
            </a:r>
            <a:r>
              <a:rPr lang="tr-TR" sz="2400" dirty="0">
                <a:latin typeface="Times New Roman" pitchFamily="18" charset="0"/>
                <a:cs typeface="Times New Roman" pitchFamily="18" charset="0"/>
              </a:rPr>
              <a:t>aracılığıyla </a:t>
            </a:r>
            <a:r>
              <a:rPr lang="tr-TR" sz="2400" dirty="0" smtClean="0">
                <a:latin typeface="Times New Roman" pitchFamily="18" charset="0"/>
                <a:cs typeface="Times New Roman" pitchFamily="18" charset="0"/>
              </a:rPr>
              <a:t>kullanıcı istekleri bilgisayara </a:t>
            </a:r>
            <a:r>
              <a:rPr lang="tr-TR" sz="2400" dirty="0">
                <a:latin typeface="Times New Roman" pitchFamily="18" charset="0"/>
                <a:cs typeface="Times New Roman" pitchFamily="18" charset="0"/>
              </a:rPr>
              <a:t>aktarılır</a:t>
            </a:r>
            <a:r>
              <a:rPr lang="tr-TR" sz="2400" dirty="0" smtClean="0">
                <a:latin typeface="Times New Roman" pitchFamily="18" charset="0"/>
                <a:cs typeface="Times New Roman" pitchFamily="18" charset="0"/>
              </a:rPr>
              <a:t>.</a:t>
            </a:r>
          </a:p>
          <a:p>
            <a:pPr lvl="1" eaLnBrk="1" hangingPunct="1"/>
            <a:r>
              <a:rPr lang="tr-TR" sz="2400" dirty="0" smtClean="0">
                <a:latin typeface="Times New Roman" pitchFamily="18" charset="0"/>
                <a:cs typeface="Times New Roman" pitchFamily="18" charset="0"/>
              </a:rPr>
              <a:t>İz topu farede hareketi sağlayan mekanik top üsttedir ve parmakla hareket ettirilir, yol faresinde ise alttadır.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90" y="4032360"/>
            <a:ext cx="4850990" cy="227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20</a:t>
            </a:fld>
            <a:endParaRPr lang="en-US"/>
          </a:p>
        </p:txBody>
      </p:sp>
    </p:spTree>
    <p:extLst>
      <p:ext uri="{BB962C8B-B14F-4D97-AF65-F5344CB8AC3E}">
        <p14:creationId xmlns:p14="http://schemas.microsoft.com/office/powerpoint/2010/main" val="229466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sz="4000" dirty="0">
                <a:latin typeface="Times New Roman" pitchFamily="18" charset="0"/>
                <a:cs typeface="Times New Roman" pitchFamily="18" charset="0"/>
              </a:rPr>
              <a:t>Fare (Mouse)</a:t>
            </a:r>
            <a:endParaRPr lang="en-GB" sz="4000" b="1" dirty="0">
              <a:latin typeface="Times New Roman" pitchFamily="18" charset="0"/>
              <a:cs typeface="Times New Roman" pitchFamily="18" charset="0"/>
            </a:endParaRPr>
          </a:p>
        </p:txBody>
      </p:sp>
      <p:sp>
        <p:nvSpPr>
          <p:cNvPr id="8" name="Content Placeholder 2"/>
          <p:cNvSpPr>
            <a:spLocks noGrp="1"/>
          </p:cNvSpPr>
          <p:nvPr>
            <p:ph sz="quarter" idx="1"/>
          </p:nvPr>
        </p:nvSpPr>
        <p:spPr/>
        <p:txBody>
          <a:bodyPr>
            <a:noAutofit/>
          </a:bodyPr>
          <a:lstStyle/>
          <a:p>
            <a:r>
              <a:rPr lang="tr-TR" b="1" dirty="0">
                <a:latin typeface="Times New Roman" pitchFamily="18" charset="0"/>
                <a:cs typeface="Times New Roman" pitchFamily="18" charset="0"/>
              </a:rPr>
              <a:t>Dokunmatik </a:t>
            </a:r>
            <a:r>
              <a:rPr lang="tr-TR" b="1" dirty="0" smtClean="0">
                <a:latin typeface="Times New Roman" pitchFamily="18" charset="0"/>
                <a:cs typeface="Times New Roman" pitchFamily="18" charset="0"/>
              </a:rPr>
              <a:t>(Touchpad) Fare</a:t>
            </a:r>
          </a:p>
          <a:p>
            <a:pPr lvl="1"/>
            <a:r>
              <a:rPr lang="en-US" sz="2400" dirty="0" smtClean="0">
                <a:latin typeface="Times New Roman" pitchFamily="18" charset="0"/>
                <a:cs typeface="Times New Roman" pitchFamily="18" charset="0"/>
              </a:rPr>
              <a:t>Touchpad </a:t>
            </a:r>
            <a:r>
              <a:rPr lang="en-US" sz="2400" dirty="0" err="1" smtClean="0">
                <a:latin typeface="Times New Roman" pitchFamily="18" charset="0"/>
                <a:cs typeface="Times New Roman" pitchFamily="18" charset="0"/>
              </a:rPr>
              <a:t>birimi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genellikle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dizüstü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bilgisayarlarda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görülür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Dizüstü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bilgisayarlarının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klavyelerinin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hemen</a:t>
            </a:r>
            <a:r>
              <a:rPr lang="en-US" sz="2400" dirty="0" smtClean="0">
                <a:latin typeface="Times New Roman" pitchFamily="18" charset="0"/>
                <a:cs typeface="Times New Roman" pitchFamily="18" charset="0"/>
              </a:rPr>
              <a:t> alt </a:t>
            </a:r>
            <a:r>
              <a:rPr lang="en-US" sz="2400" dirty="0" err="1" smtClean="0">
                <a:latin typeface="Times New Roman" pitchFamily="18" charset="0"/>
                <a:cs typeface="Times New Roman" pitchFamily="18" charset="0"/>
              </a:rPr>
              <a:t>tarafında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bulunur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Kullanıcı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parmağını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temas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ettirerek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işaretçi</a:t>
            </a:r>
            <a:r>
              <a:rPr lang="tr-TR" sz="2400" dirty="0" smtClean="0">
                <a:latin typeface="Times New Roman" pitchFamily="18" charset="0"/>
                <a:cs typeface="Times New Roman" pitchFamily="18" charset="0"/>
              </a:rPr>
              <a:t>ğ</a:t>
            </a: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hareketi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sağlanır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Tıklama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işlemi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parmakla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vurma</a:t>
            </a:r>
            <a:r>
              <a:rPr lang="tr-TR" sz="2400" dirty="0" smtClean="0">
                <a:latin typeface="Times New Roman" pitchFamily="18" charset="0"/>
                <a:cs typeface="Times New Roman" pitchFamily="18" charset="0"/>
              </a:rPr>
              <a:t> 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sağlanır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p:txBody>
      </p:sp>
      <p:pic>
        <p:nvPicPr>
          <p:cNvPr id="3" name="Picture 2" descr="http://alpha.akihabaranews.com/wp-content/uploads/images/8/38/16738/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65" b="14423"/>
          <a:stretch/>
        </p:blipFill>
        <p:spPr bwMode="auto">
          <a:xfrm>
            <a:off x="2686050" y="3843550"/>
            <a:ext cx="3200400" cy="24293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21</a:t>
            </a:fld>
            <a:endParaRPr lang="en-US"/>
          </a:p>
        </p:txBody>
      </p:sp>
    </p:spTree>
    <p:extLst>
      <p:ext uri="{BB962C8B-B14F-4D97-AF65-F5344CB8AC3E}">
        <p14:creationId xmlns:p14="http://schemas.microsoft.com/office/powerpoint/2010/main" val="41921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tr-TR" sz="4000" dirty="0">
                <a:latin typeface="Times New Roman" pitchFamily="18" charset="0"/>
                <a:cs typeface="Times New Roman" pitchFamily="18" charset="0"/>
              </a:rPr>
              <a:t>Kalem (</a:t>
            </a:r>
            <a:r>
              <a:rPr lang="en-US" sz="4000" dirty="0">
                <a:latin typeface="Times New Roman" pitchFamily="18" charset="0"/>
                <a:cs typeface="Times New Roman" pitchFamily="18" charset="0"/>
              </a:rPr>
              <a:t>Pen</a:t>
            </a:r>
            <a:r>
              <a:rPr lang="tr-TR"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22</a:t>
            </a:fld>
            <a:endParaRPr lang="tr-TR"/>
          </a:p>
        </p:txBody>
      </p:sp>
      <p:sp>
        <p:nvSpPr>
          <p:cNvPr id="4" name="Content Placeholder 3"/>
          <p:cNvSpPr>
            <a:spLocks noGrp="1"/>
          </p:cNvSpPr>
          <p:nvPr>
            <p:ph sz="quarter" idx="1"/>
          </p:nvPr>
        </p:nvSpPr>
        <p:spPr/>
        <p:txBody>
          <a:bodyPr/>
          <a:lstStyle/>
          <a:p>
            <a:pPr lvl="1" algn="just"/>
            <a:r>
              <a:rPr lang="tr-TR" dirty="0" smtClean="0">
                <a:ea typeface="ＭＳ Ｐゴシック" pitchFamily="34" charset="-128"/>
              </a:rPr>
              <a:t>Elektronik </a:t>
            </a:r>
            <a:r>
              <a:rPr lang="tr-TR" dirty="0">
                <a:ea typeface="ＭＳ Ｐゴシック" pitchFamily="34" charset="-128"/>
              </a:rPr>
              <a:t>olarak ekrandan objeler seçmeyi, çizim yapmayı ve yazı yazmayı sağlar.</a:t>
            </a:r>
            <a:endParaRPr lang="en-US" dirty="0">
              <a:ea typeface="ＭＳ Ｐゴシック" pitchFamily="34" charset="-128"/>
            </a:endParaRPr>
          </a:p>
          <a:p>
            <a:pPr lvl="1" algn="just"/>
            <a:r>
              <a:rPr lang="tr-TR" dirty="0">
                <a:ea typeface="ＭＳ Ｐゴシック" pitchFamily="34" charset="-128"/>
              </a:rPr>
              <a:t>Kişisel bilgisayarlarda, tablet bilgisayarlarda ve mobil aygıtlarda kullanılabilir.</a:t>
            </a:r>
            <a:endParaRPr lang="en-US" dirty="0">
              <a:ea typeface="ＭＳ Ｐゴシック" pitchFamily="34" charset="-128"/>
            </a:endParaRPr>
          </a:p>
          <a:p>
            <a:pPr lvl="1" algn="just"/>
            <a:r>
              <a:rPr lang="tr-TR" dirty="0">
                <a:ea typeface="ＭＳ Ｐゴシック" pitchFamily="34" charset="-128"/>
              </a:rPr>
              <a:t>Grafik tasarım ve animasyonlarda daha sık kullanılmaktadır.</a:t>
            </a:r>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95736" y="4005064"/>
            <a:ext cx="2192408" cy="195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56265" y="3937080"/>
            <a:ext cx="2090779"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63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Dokunmatik Ekranlar</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23</a:t>
            </a:fld>
            <a:endParaRPr lang="tr-TR"/>
          </a:p>
        </p:txBody>
      </p:sp>
      <p:sp>
        <p:nvSpPr>
          <p:cNvPr id="4" name="Content Placeholder 3"/>
          <p:cNvSpPr>
            <a:spLocks noGrp="1"/>
          </p:cNvSpPr>
          <p:nvPr>
            <p:ph sz="quarter" idx="1"/>
          </p:nvPr>
        </p:nvSpPr>
        <p:spPr/>
        <p:txBody>
          <a:bodyPr/>
          <a:lstStyle/>
          <a:p>
            <a:pPr algn="just"/>
            <a:r>
              <a:rPr lang="tr-TR" dirty="0" smtClean="0"/>
              <a:t>Kişisel </a:t>
            </a:r>
            <a:r>
              <a:rPr lang="tr-TR" dirty="0"/>
              <a:t>bilgisayarlarda, mobil aygıtlarda ve cep telefonlarında kullanımı çok yaygınlaşmıştır.</a:t>
            </a:r>
            <a:endParaRPr lang="en-US" dirty="0"/>
          </a:p>
          <a:p>
            <a:pPr algn="just"/>
            <a:r>
              <a:rPr lang="tr-TR" dirty="0"/>
              <a:t>Birçoğu, çok noktadan dokunmayı algılayıp işleyebilmektedir. </a:t>
            </a:r>
            <a:endParaRPr lang="en-US" dirty="0"/>
          </a:p>
          <a:p>
            <a:pPr lvl="1" algn="just"/>
            <a:endParaRPr lang="tr-TR"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75656" y="3717032"/>
            <a:ext cx="2935004" cy="217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28938" y="3732057"/>
            <a:ext cx="2924412" cy="217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86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smtClean="0">
                <a:latin typeface="Times New Roman" pitchFamily="18" charset="0"/>
                <a:cs typeface="Times New Roman" pitchFamily="18" charset="0"/>
              </a:rPr>
              <a:t>Joystick ve Dokunmatik Fare</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24</a:t>
            </a:fld>
            <a:endParaRPr lang="tr-TR"/>
          </a:p>
        </p:txBody>
      </p:sp>
      <p:sp>
        <p:nvSpPr>
          <p:cNvPr id="4" name="Content Placeholder 3"/>
          <p:cNvSpPr>
            <a:spLocks noGrp="1"/>
          </p:cNvSpPr>
          <p:nvPr>
            <p:ph sz="quarter" idx="1"/>
          </p:nvPr>
        </p:nvSpPr>
        <p:spPr/>
        <p:txBody>
          <a:bodyPr>
            <a:normAutofit/>
          </a:bodyPr>
          <a:lstStyle/>
          <a:p>
            <a:pPr algn="just"/>
            <a:r>
              <a:rPr lang="tr-TR" dirty="0"/>
              <a:t>Oyun aygıtları (joystick), kontrol düğmeleri ve dizüstü bilgisayarlarda bulunan dokunmatik fare (touchpad) diğer işaret aygıtları olarak sayılabilir.</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314" y="3044666"/>
            <a:ext cx="5647373"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0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Tarayıcı (Scanner)</a:t>
            </a:r>
            <a:endParaRPr lang="en-GB" sz="4000"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Fotoğraf, gazete kupürü, yazılı bir kağıt, resim veya grafikleri bilgisayar ortamına aktarmayı sağlayan aygıta </a:t>
            </a:r>
            <a:r>
              <a:rPr lang="tr-TR" b="1" dirty="0" smtClean="0">
                <a:solidFill>
                  <a:srgbClr val="FF0000"/>
                </a:solidFill>
                <a:latin typeface="Times New Roman" pitchFamily="18" charset="0"/>
                <a:cs typeface="Times New Roman" pitchFamily="18" charset="0"/>
              </a:rPr>
              <a:t>tarayıcı</a:t>
            </a:r>
            <a:r>
              <a:rPr lang="tr-TR" dirty="0" smtClean="0">
                <a:solidFill>
                  <a:srgbClr val="FF0000"/>
                </a:solidFill>
                <a:latin typeface="Times New Roman" pitchFamily="18" charset="0"/>
                <a:cs typeface="Times New Roman" pitchFamily="18" charset="0"/>
              </a:rPr>
              <a:t> </a:t>
            </a:r>
            <a:r>
              <a:rPr lang="tr-TR" dirty="0" smtClean="0">
                <a:latin typeface="Times New Roman" pitchFamily="18" charset="0"/>
                <a:cs typeface="Times New Roman" pitchFamily="18" charset="0"/>
              </a:rPr>
              <a:t>denir. </a:t>
            </a:r>
            <a:endParaRPr lang="tr-TR"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2871192" y="2880320"/>
            <a:ext cx="3429000" cy="3429000"/>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25</a:t>
            </a:fld>
            <a:endParaRPr lang="en-US"/>
          </a:p>
        </p:txBody>
      </p:sp>
    </p:spTree>
    <p:extLst>
      <p:ext uri="{BB962C8B-B14F-4D97-AF65-F5344CB8AC3E}">
        <p14:creationId xmlns:p14="http://schemas.microsoft.com/office/powerpoint/2010/main" val="179790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Tarayıcı (Scanner)</a:t>
            </a:r>
            <a:endParaRPr lang="en-GB" sz="4000" dirty="0">
              <a:latin typeface="Times New Roman" pitchFamily="18" charset="0"/>
              <a:cs typeface="Times New Roman" pitchFamily="18" charset="0"/>
            </a:endParaRPr>
          </a:p>
        </p:txBody>
      </p:sp>
      <p:sp>
        <p:nvSpPr>
          <p:cNvPr id="38915" name="Content Placeholder 2"/>
          <p:cNvSpPr>
            <a:spLocks noGrp="1"/>
          </p:cNvSpPr>
          <p:nvPr>
            <p:ph sz="quarter" idx="1"/>
          </p:nvPr>
        </p:nvSpPr>
        <p:spPr/>
        <p:txBody>
          <a:bodyPr>
            <a:noAutofit/>
          </a:bodyPr>
          <a:lstStyle/>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Taranacak </a:t>
            </a:r>
            <a:r>
              <a:rPr lang="tr-TR" dirty="0">
                <a:latin typeface="Times New Roman" pitchFamily="18" charset="0"/>
                <a:cs typeface="Times New Roman" pitchFamily="18" charset="0"/>
              </a:rPr>
              <a:t>nesne (kağıt) tarayıcının kapağının içerisine konulur ve üst tarafından alta doğru satır satır ışığa duyarlı elektronik elemanlar tarafından taranarak </a:t>
            </a:r>
            <a:r>
              <a:rPr lang="tr-TR" dirty="0" smtClean="0">
                <a:latin typeface="Times New Roman" pitchFamily="18" charset="0"/>
                <a:cs typeface="Times New Roman" pitchFamily="18" charset="0"/>
              </a:rPr>
              <a:t>bilgisayar ortamına aktarılır. </a:t>
            </a:r>
            <a:endParaRPr lang="tr-TR" dirty="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Taramanın </a:t>
            </a:r>
            <a:r>
              <a:rPr lang="tr-TR" dirty="0">
                <a:latin typeface="Times New Roman" pitchFamily="18" charset="0"/>
                <a:cs typeface="Times New Roman" pitchFamily="18" charset="0"/>
              </a:rPr>
              <a:t>daha iyi yapılabilmesi için nesne, bir ışık kaynağı ile aydınlatılır. </a:t>
            </a:r>
            <a:r>
              <a:rPr lang="tr-TR" dirty="0" smtClean="0">
                <a:latin typeface="Times New Roman" pitchFamily="18" charset="0"/>
                <a:cs typeface="Times New Roman" pitchFamily="18" charset="0"/>
              </a:rPr>
              <a:t>Taranması </a:t>
            </a:r>
            <a:r>
              <a:rPr lang="tr-TR" dirty="0">
                <a:latin typeface="Times New Roman" pitchFamily="18" charset="0"/>
                <a:cs typeface="Times New Roman" pitchFamily="18" charset="0"/>
              </a:rPr>
              <a:t>istenen görüntü, üzerinden ışık kaynağı geçtikten sonra bir mercek aracılığıyla, fotoelektrik hücrelerden oluşmuş bir görüntü algılayıcı (image sensor) üzerine düşürülür. </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26</a:t>
            </a:fld>
            <a:endParaRPr lang="en-US"/>
          </a:p>
        </p:txBody>
      </p:sp>
    </p:spTree>
    <p:extLst>
      <p:ext uri="{BB962C8B-B14F-4D97-AF65-F5344CB8AC3E}">
        <p14:creationId xmlns:p14="http://schemas.microsoft.com/office/powerpoint/2010/main" val="22460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Tarayıcı (Scanner)</a:t>
            </a:r>
            <a:endParaRPr lang="en-GB" sz="4000" dirty="0">
              <a:latin typeface="Times New Roman" pitchFamily="18" charset="0"/>
              <a:cs typeface="Times New Roman" pitchFamily="18" charset="0"/>
            </a:endParaRPr>
          </a:p>
        </p:txBody>
      </p:sp>
      <p:sp>
        <p:nvSpPr>
          <p:cNvPr id="38915" name="Content Placeholder 2"/>
          <p:cNvSpPr>
            <a:spLocks noGrp="1"/>
          </p:cNvSpPr>
          <p:nvPr>
            <p:ph sz="quarter" idx="1"/>
          </p:nvPr>
        </p:nvSpPr>
        <p:spPr>
          <a:xfrm>
            <a:off x="323528" y="1219200"/>
            <a:ext cx="8686800" cy="4937760"/>
          </a:xfrm>
        </p:spPr>
        <p:txBody>
          <a:bodyPr>
            <a:noAutofit/>
          </a:bodyPr>
          <a:lstStyle/>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Taranan dokümanlar bilgisayar ortamına fotoğraf dosyası olarak aktarılır.</a:t>
            </a:r>
          </a:p>
          <a:p>
            <a:endParaRPr lang="tr-TR" dirty="0">
              <a:latin typeface="Times New Roman" pitchFamily="18" charset="0"/>
              <a:cs typeface="Times New Roman" pitchFamily="18" charset="0"/>
            </a:endParaRPr>
          </a:p>
          <a:p>
            <a:r>
              <a:rPr lang="tr-TR" b="1" dirty="0">
                <a:latin typeface="Times New Roman" pitchFamily="18" charset="0"/>
                <a:cs typeface="Times New Roman" pitchFamily="18" charset="0"/>
              </a:rPr>
              <a:t>Optik </a:t>
            </a:r>
            <a:r>
              <a:rPr lang="tr-TR" b="1" dirty="0" smtClean="0">
                <a:latin typeface="Times New Roman" pitchFamily="18" charset="0"/>
                <a:cs typeface="Times New Roman" pitchFamily="18" charset="0"/>
              </a:rPr>
              <a:t>Karakter Tanıma</a:t>
            </a:r>
            <a:r>
              <a:rPr lang="tr-TR" dirty="0" smtClean="0">
                <a:latin typeface="Times New Roman" pitchFamily="18" charset="0"/>
                <a:cs typeface="Times New Roman" pitchFamily="18" charset="0"/>
              </a:rPr>
              <a:t> (Optical Character Recognition-</a:t>
            </a:r>
            <a:r>
              <a:rPr lang="tr-TR" b="1" dirty="0" smtClean="0">
                <a:latin typeface="Times New Roman" pitchFamily="18" charset="0"/>
                <a:cs typeface="Times New Roman" pitchFamily="18" charset="0"/>
              </a:rPr>
              <a:t>OCR</a:t>
            </a:r>
            <a:r>
              <a:rPr lang="tr-TR" dirty="0" smtClean="0">
                <a:latin typeface="Times New Roman" pitchFamily="18" charset="0"/>
                <a:cs typeface="Times New Roman" pitchFamily="18" charset="0"/>
              </a:rPr>
              <a:t>)</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özelliği olan tarayıcılar, taranan belgenin metin dosyası olarak aktarılmasına olanak sağlar.</a:t>
            </a:r>
          </a:p>
          <a:p>
            <a:pPr lvl="1"/>
            <a:r>
              <a:rPr lang="tr-TR" sz="2600" dirty="0" smtClean="0">
                <a:latin typeface="Times New Roman" pitchFamily="18" charset="0"/>
                <a:cs typeface="Times New Roman" pitchFamily="18" charset="0"/>
              </a:rPr>
              <a:t>Böylece kağıt ortamındaki bir yazı, insan eliyle herhangi bir müdahaleye ve klavyeden tekrar veri girişine gerek kalmadan bilgisayara aktarılabilir. </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27</a:t>
            </a:fld>
            <a:endParaRPr lang="en-US"/>
          </a:p>
        </p:txBody>
      </p:sp>
    </p:spTree>
    <p:extLst>
      <p:ext uri="{BB962C8B-B14F-4D97-AF65-F5344CB8AC3E}">
        <p14:creationId xmlns:p14="http://schemas.microsoft.com/office/powerpoint/2010/main" val="115257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Tarayıcı (Scanner)</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28</a:t>
            </a:fld>
            <a:endParaRPr lang="tr-TR"/>
          </a:p>
        </p:txBody>
      </p:sp>
      <p:sp>
        <p:nvSpPr>
          <p:cNvPr id="4" name="Content Placeholder 3"/>
          <p:cNvSpPr>
            <a:spLocks noGrp="1"/>
          </p:cNvSpPr>
          <p:nvPr>
            <p:ph sz="quarter" idx="1"/>
          </p:nvPr>
        </p:nvSpPr>
        <p:spPr/>
        <p:txBody>
          <a:bodyPr/>
          <a:lstStyle/>
          <a:p>
            <a:pPr marL="914400" lvl="2" indent="0">
              <a:buNone/>
            </a:pPr>
            <a:endParaRPr lang="tr-TR" dirty="0">
              <a:ea typeface="ＭＳ Ｐゴシック" pitchFamily="34" charset="-128"/>
            </a:endParaRPr>
          </a:p>
          <a:p>
            <a:pPr marL="914400" lvl="2" indent="0">
              <a:buNone/>
            </a:pPr>
            <a:endParaRPr lang="tr-TR" dirty="0">
              <a:ea typeface="ＭＳ Ｐゴシック" pitchFamily="34" charset="-128"/>
            </a:endParaRPr>
          </a:p>
          <a:p>
            <a:pPr marL="914400" lvl="2" indent="0">
              <a:buNone/>
            </a:pPr>
            <a:r>
              <a:rPr lang="tr-TR" b="1" dirty="0">
                <a:ea typeface="ＭＳ Ｐゴシック" pitchFamily="34" charset="-128"/>
              </a:rPr>
              <a:t>Düzyataklı tarayıcı		Elle tutulan tarayıcı</a:t>
            </a:r>
            <a:endParaRPr lang="en-US" b="1" dirty="0"/>
          </a:p>
        </p:txBody>
      </p:sp>
      <p:pic>
        <p:nvPicPr>
          <p:cNvPr id="5" name="Picture 4" descr="http://www.free-press-release.com/uploads/news/2010/08/05/1280995480_img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53000" y="3374884"/>
            <a:ext cx="2927566" cy="1730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4.bp.blogspot.com/-Uw_Xh3VItzc/TyD-kVuRNjI/AAAAAAAACR4/A8P67RXZfK8/s1600/tarayic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71600" y="2971800"/>
            <a:ext cx="2895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56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Mikrofon</a:t>
            </a:r>
            <a:endParaRPr lang="en-GB" sz="4000" b="1" dirty="0">
              <a:latin typeface="Times New Roman" pitchFamily="18" charset="0"/>
              <a:cs typeface="Times New Roman" pitchFamily="18" charset="0"/>
            </a:endParaRPr>
          </a:p>
        </p:txBody>
      </p:sp>
      <p:sp>
        <p:nvSpPr>
          <p:cNvPr id="38915" name="Content Placeholder 2"/>
          <p:cNvSpPr>
            <a:spLocks noGrp="1"/>
          </p:cNvSpPr>
          <p:nvPr>
            <p:ph sz="quarter" idx="1"/>
          </p:nvPr>
        </p:nvSpPr>
        <p:spPr>
          <a:xfrm>
            <a:off x="395536" y="1196752"/>
            <a:ext cx="7355160" cy="4937760"/>
          </a:xfrm>
        </p:spPr>
        <p:txBody>
          <a:bodyPr>
            <a:noAutofit/>
          </a:bodyPr>
          <a:lstStyle/>
          <a:p>
            <a:r>
              <a:rPr lang="tr-TR" b="1" dirty="0" smtClean="0">
                <a:solidFill>
                  <a:srgbClr val="FF0000"/>
                </a:solidFill>
                <a:latin typeface="Times New Roman" pitchFamily="18" charset="0"/>
                <a:cs typeface="Times New Roman" pitchFamily="18" charset="0"/>
              </a:rPr>
              <a:t>Mikrofon</a:t>
            </a:r>
            <a:r>
              <a:rPr lang="tr-TR" dirty="0" smtClean="0">
                <a:latin typeface="Times New Roman" pitchFamily="18" charset="0"/>
                <a:cs typeface="Times New Roman" pitchFamily="18" charset="0"/>
              </a:rPr>
              <a:t>, ses dalgalarını elektriksel titreşimlere çeviren, elektroakustik bir cihazdır. </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Bütün mikrofonlar ses dalgalarına tepki gösteren çeşitli şekillerde yapılmış diyafram ya da benzeri bir elemana sahiptir. </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Mikrofona gelen ses dalgaları diyaframa çarpar ve ses basıncındaki değişikliklere göre diyafram içe veya dışa doğru hareket ederek mekanik titreşim yapar. Bu titreşimler sonucunda mikrofonun çıkış uçlarında bir gerilim meydana gelir.</a:t>
            </a:r>
          </a:p>
        </p:txBody>
      </p:sp>
      <p:pic>
        <p:nvPicPr>
          <p:cNvPr id="6146" name="Picture 2"/>
          <p:cNvPicPr>
            <a:picLocks noChangeAspect="1" noChangeArrowheads="1"/>
          </p:cNvPicPr>
          <p:nvPr/>
        </p:nvPicPr>
        <p:blipFill rotWithShape="1">
          <a:blip r:embed="rId3" cstate="print"/>
          <a:srcRect l="23231" r="10462"/>
          <a:stretch/>
        </p:blipFill>
        <p:spPr bwMode="auto">
          <a:xfrm>
            <a:off x="7716653" y="2121768"/>
            <a:ext cx="1319843" cy="2819400"/>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29</a:t>
            </a:fld>
            <a:endParaRPr lang="en-US"/>
          </a:p>
        </p:txBody>
      </p:sp>
    </p:spTree>
    <p:extLst>
      <p:ext uri="{BB962C8B-B14F-4D97-AF65-F5344CB8AC3E}">
        <p14:creationId xmlns:p14="http://schemas.microsoft.com/office/powerpoint/2010/main" val="385245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atin typeface="Times New Roman" pitchFamily="18" charset="0"/>
                <a:cs typeface="Times New Roman" pitchFamily="18" charset="0"/>
              </a:rPr>
              <a:t>G</a:t>
            </a:r>
            <a:r>
              <a:rPr lang="tr-TR" sz="4000" dirty="0" smtClean="0">
                <a:latin typeface="Times New Roman" pitchFamily="18" charset="0"/>
                <a:cs typeface="Times New Roman" pitchFamily="18" charset="0"/>
              </a:rPr>
              <a:t>iriş Birimleri</a:t>
            </a:r>
            <a:endParaRPr lang="en-GB" sz="40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endParaRPr lang="en-US" sz="2800" dirty="0" smtClean="0">
              <a:latin typeface="Times New Roman" pitchFamily="18" charset="0"/>
              <a:cs typeface="Times New Roman" pitchFamily="18" charset="0"/>
            </a:endParaRPr>
          </a:p>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Kullanıcının bilgisayara komut ve veri girişi yapmasını sağlayan birimlerere </a:t>
            </a:r>
            <a:r>
              <a:rPr lang="tr-TR" sz="2800" b="1" dirty="0" smtClean="0">
                <a:solidFill>
                  <a:srgbClr val="FF0000"/>
                </a:solidFill>
                <a:latin typeface="Times New Roman" pitchFamily="18" charset="0"/>
                <a:cs typeface="Times New Roman" pitchFamily="18" charset="0"/>
              </a:rPr>
              <a:t>giriş birimi</a:t>
            </a:r>
            <a:r>
              <a:rPr lang="tr-TR" sz="2800" dirty="0" smtClean="0">
                <a:latin typeface="Times New Roman" pitchFamily="18" charset="0"/>
                <a:cs typeface="Times New Roman" pitchFamily="18" charset="0"/>
              </a:rPr>
              <a:t> denir.</a:t>
            </a: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Giriş birimlerine </a:t>
            </a:r>
            <a:r>
              <a:rPr lang="tr-TR" sz="2800" b="1" dirty="0" smtClean="0">
                <a:latin typeface="Times New Roman" pitchFamily="18" charset="0"/>
                <a:cs typeface="Times New Roman" pitchFamily="18" charset="0"/>
              </a:rPr>
              <a:t>klavye, fare (mouse), tarayıcı (scanner) </a:t>
            </a:r>
            <a:r>
              <a:rPr lang="tr-TR" sz="2800" dirty="0" smtClean="0">
                <a:latin typeface="Times New Roman" pitchFamily="18" charset="0"/>
                <a:cs typeface="Times New Roman" pitchFamily="18" charset="0"/>
              </a:rPr>
              <a:t>ve </a:t>
            </a:r>
            <a:r>
              <a:rPr lang="tr-TR" sz="2800" b="1" dirty="0" smtClean="0">
                <a:latin typeface="Times New Roman" pitchFamily="18" charset="0"/>
                <a:cs typeface="Times New Roman" pitchFamily="18" charset="0"/>
              </a:rPr>
              <a:t>mikrofon </a:t>
            </a:r>
            <a:r>
              <a:rPr lang="tr-TR" sz="2800" dirty="0" smtClean="0">
                <a:latin typeface="Times New Roman" pitchFamily="18" charset="0"/>
                <a:cs typeface="Times New Roman" pitchFamily="18" charset="0"/>
              </a:rPr>
              <a:t>örnek olarak verilebilir.</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a:t>
            </a:fld>
            <a:endParaRPr lang="en-US"/>
          </a:p>
        </p:txBody>
      </p:sp>
    </p:spTree>
    <p:extLst>
      <p:ext uri="{BB962C8B-B14F-4D97-AF65-F5344CB8AC3E}">
        <p14:creationId xmlns:p14="http://schemas.microsoft.com/office/powerpoint/2010/main" val="407194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latin typeface="Times New Roman" pitchFamily="18" charset="0"/>
                <a:cs typeface="Times New Roman" pitchFamily="18" charset="0"/>
              </a:rPr>
              <a:t>Çıkış Birimleri</a:t>
            </a:r>
            <a:endParaRPr lang="en-GB" sz="40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endParaRPr lang="en-US" sz="2800" dirty="0" smtClean="0">
              <a:latin typeface="Times New Roman" pitchFamily="18" charset="0"/>
              <a:cs typeface="Times New Roman" pitchFamily="18" charset="0"/>
            </a:endParaRPr>
          </a:p>
          <a:p>
            <a:pPr marL="109728" indent="0">
              <a:buNone/>
            </a:pP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Bilgisayarın kullanıcıya uyarı ya da sonuçları iletmesini sağlayan birimlere </a:t>
            </a:r>
            <a:r>
              <a:rPr lang="tr-TR" sz="2800" b="1" dirty="0" smtClean="0">
                <a:solidFill>
                  <a:srgbClr val="FF0000"/>
                </a:solidFill>
                <a:latin typeface="Times New Roman" pitchFamily="18" charset="0"/>
                <a:cs typeface="Times New Roman" pitchFamily="18" charset="0"/>
              </a:rPr>
              <a:t>çıkış birimi</a:t>
            </a:r>
            <a:r>
              <a:rPr lang="tr-TR" sz="2800" dirty="0" smtClean="0">
                <a:solidFill>
                  <a:srgbClr val="FF0000"/>
                </a:solidFill>
                <a:latin typeface="Times New Roman" pitchFamily="18" charset="0"/>
                <a:cs typeface="Times New Roman" pitchFamily="18" charset="0"/>
              </a:rPr>
              <a:t> </a:t>
            </a:r>
            <a:r>
              <a:rPr lang="tr-TR" sz="2800" dirty="0" smtClean="0">
                <a:latin typeface="Times New Roman" pitchFamily="18" charset="0"/>
                <a:cs typeface="Times New Roman" pitchFamily="18" charset="0"/>
              </a:rPr>
              <a:t>denir.</a:t>
            </a:r>
          </a:p>
          <a:p>
            <a:endParaRPr lang="tr-TR" sz="2800" dirty="0">
              <a:latin typeface="Times New Roman" pitchFamily="18" charset="0"/>
              <a:cs typeface="Times New Roman" pitchFamily="18" charset="0"/>
            </a:endParaRPr>
          </a:p>
          <a:p>
            <a:r>
              <a:rPr lang="tr-TR" sz="2800" b="1" dirty="0" smtClean="0">
                <a:latin typeface="Times New Roman" pitchFamily="18" charset="0"/>
                <a:cs typeface="Times New Roman" pitchFamily="18" charset="0"/>
              </a:rPr>
              <a:t>Ekran (monitör), yazıcı (printer) </a:t>
            </a:r>
            <a:r>
              <a:rPr lang="tr-TR" sz="2800" dirty="0" smtClean="0">
                <a:latin typeface="Times New Roman" pitchFamily="18" charset="0"/>
                <a:cs typeface="Times New Roman" pitchFamily="18" charset="0"/>
              </a:rPr>
              <a:t>ve </a:t>
            </a:r>
            <a:r>
              <a:rPr lang="tr-TR" sz="2800" b="1" dirty="0" smtClean="0">
                <a:latin typeface="Times New Roman" pitchFamily="18" charset="0"/>
                <a:cs typeface="Times New Roman" pitchFamily="18" charset="0"/>
              </a:rPr>
              <a:t>hoparlör </a:t>
            </a:r>
            <a:r>
              <a:rPr lang="tr-TR" sz="2800" dirty="0" smtClean="0">
                <a:latin typeface="Times New Roman" pitchFamily="18" charset="0"/>
                <a:cs typeface="Times New Roman" pitchFamily="18" charset="0"/>
              </a:rPr>
              <a:t>çıkış birimlerine örnek olarak verilebilir.</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30</a:t>
            </a:fld>
            <a:endParaRPr lang="en-US"/>
          </a:p>
        </p:txBody>
      </p:sp>
    </p:spTree>
    <p:extLst>
      <p:ext uri="{BB962C8B-B14F-4D97-AF65-F5344CB8AC3E}">
        <p14:creationId xmlns:p14="http://schemas.microsoft.com/office/powerpoint/2010/main" val="375825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sz="4000" dirty="0" smtClean="0">
                <a:latin typeface="Times New Roman" pitchFamily="18" charset="0"/>
                <a:cs typeface="Times New Roman" pitchFamily="18" charset="0"/>
              </a:rPr>
              <a:t>Ekran (Monitör)</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r>
              <a:rPr lang="tr-TR" b="1" i="1" dirty="0" smtClean="0">
                <a:solidFill>
                  <a:srgbClr val="FF0000"/>
                </a:solidFill>
                <a:latin typeface="Times New Roman" pitchFamily="18" charset="0"/>
                <a:cs typeface="Times New Roman" pitchFamily="18" charset="0"/>
              </a:rPr>
              <a:t>Ekran</a:t>
            </a:r>
            <a:r>
              <a:rPr lang="tr-TR" dirty="0" smtClean="0">
                <a:latin typeface="Times New Roman" pitchFamily="18" charset="0"/>
                <a:cs typeface="Times New Roman" pitchFamily="18" charset="0"/>
              </a:rPr>
              <a:t>, bilgisayarın mikroişlemcisinden gönderilen sinyalleri gözün görebileceği şekilde görüntüye dönüştüren cihazdır. </a:t>
            </a:r>
          </a:p>
          <a:p>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Ekranların iki önemli özelliği vardır: </a:t>
            </a:r>
            <a:r>
              <a:rPr lang="tr-TR" b="1" dirty="0" smtClean="0">
                <a:latin typeface="Times New Roman" pitchFamily="18" charset="0"/>
                <a:cs typeface="Times New Roman" pitchFamily="18" charset="0"/>
              </a:rPr>
              <a:t>ekran boyutu</a:t>
            </a:r>
            <a:r>
              <a:rPr lang="tr-TR" dirty="0" smtClean="0">
                <a:latin typeface="Times New Roman" pitchFamily="18" charset="0"/>
                <a:cs typeface="Times New Roman" pitchFamily="18" charset="0"/>
              </a:rPr>
              <a:t> ve </a:t>
            </a:r>
            <a:r>
              <a:rPr lang="tr-TR" b="1" dirty="0" smtClean="0">
                <a:latin typeface="Times New Roman" pitchFamily="18" charset="0"/>
                <a:cs typeface="Times New Roman" pitchFamily="18" charset="0"/>
              </a:rPr>
              <a:t>ekran çözünürlüğü</a:t>
            </a:r>
            <a:r>
              <a:rPr lang="tr-TR" dirty="0" smtClean="0">
                <a:latin typeface="Times New Roman" pitchFamily="18" charset="0"/>
                <a:cs typeface="Times New Roman" pitchFamily="18" charset="0"/>
              </a:rPr>
              <a:t>. </a:t>
            </a:r>
            <a:r>
              <a:rPr lang="tr-TR" sz="2600" b="1" dirty="0" smtClean="0">
                <a:latin typeface="Times New Roman" pitchFamily="18" charset="0"/>
                <a:cs typeface="Times New Roman" pitchFamily="18" charset="0"/>
              </a:rPr>
              <a:t>Çözünürlük</a:t>
            </a:r>
            <a:r>
              <a:rPr lang="tr-TR" sz="2600" dirty="0" smtClean="0">
                <a:latin typeface="Times New Roman" pitchFamily="18" charset="0"/>
                <a:cs typeface="Times New Roman" pitchFamily="18" charset="0"/>
              </a:rPr>
              <a:t>, ekranda gösterilebilen satır ve sütun sayısını belirtmektedir.</a:t>
            </a:r>
          </a:p>
          <a:p>
            <a:endParaRPr lang="tr-T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a:t>
            </a:r>
            <a:r>
              <a:rPr lang="tr-TR" dirty="0">
                <a:latin typeface="Times New Roman" pitchFamily="18" charset="0"/>
                <a:cs typeface="Times New Roman" pitchFamily="18" charset="0"/>
              </a:rPr>
              <a:t>ünümüzde farklı ekran teknolojileri vardır: </a:t>
            </a:r>
            <a:r>
              <a:rPr lang="tr-TR" b="1" dirty="0">
                <a:latin typeface="Times New Roman" pitchFamily="18" charset="0"/>
                <a:cs typeface="Times New Roman" pitchFamily="18" charset="0"/>
              </a:rPr>
              <a:t>CRT (Cathode Ray Tube), LCD (Liquid Crystal Display), plazma</a:t>
            </a:r>
            <a:r>
              <a:rPr lang="tr-TR" dirty="0">
                <a:latin typeface="Times New Roman" pitchFamily="18" charset="0"/>
                <a:cs typeface="Times New Roman" pitchFamily="18" charset="0"/>
              </a:rPr>
              <a:t> ve </a:t>
            </a:r>
            <a:r>
              <a:rPr lang="tr-TR" b="1" dirty="0">
                <a:latin typeface="Times New Roman" pitchFamily="18" charset="0"/>
                <a:cs typeface="Times New Roman" pitchFamily="18" charset="0"/>
              </a:rPr>
              <a:t>LED monitör</a:t>
            </a:r>
            <a:r>
              <a:rPr lang="tr-TR" dirty="0">
                <a:latin typeface="Times New Roman" pitchFamily="18" charset="0"/>
                <a:cs typeface="Times New Roman" pitchFamily="18" charset="0"/>
              </a:rPr>
              <a:t>. </a:t>
            </a:r>
          </a:p>
          <a:p>
            <a:pPr marL="274638" lvl="1" indent="0">
              <a:buNone/>
            </a:pPr>
            <a:endParaRPr lang="en-US" sz="2600" dirty="0" smtClean="0">
              <a:latin typeface="Times New Roman" pitchFamily="18" charset="0"/>
              <a:cs typeface="Times New Roman" pitchFamily="18" charset="0"/>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31</a:t>
            </a:fld>
            <a:endParaRPr lang="en-US"/>
          </a:p>
        </p:txBody>
      </p:sp>
    </p:spTree>
    <p:extLst>
      <p:ext uri="{BB962C8B-B14F-4D97-AF65-F5344CB8AC3E}">
        <p14:creationId xmlns:p14="http://schemas.microsoft.com/office/powerpoint/2010/main" val="6535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Ekran (Monitör)</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32</a:t>
            </a:fld>
            <a:endParaRPr lang="tr-TR"/>
          </a:p>
        </p:txBody>
      </p:sp>
      <p:sp>
        <p:nvSpPr>
          <p:cNvPr id="6" name="Content Placeholder 5"/>
          <p:cNvSpPr>
            <a:spLocks noGrp="1"/>
          </p:cNvSpPr>
          <p:nvPr>
            <p:ph sz="quarter" idx="1"/>
          </p:nvPr>
        </p:nvSpPr>
        <p:spPr/>
        <p:txBody>
          <a:bodyPr/>
          <a:lstStyle/>
          <a:p>
            <a:pPr lvl="1" algn="just"/>
            <a:r>
              <a:rPr lang="en-US" b="1" dirty="0">
                <a:ea typeface="ＭＳ Ｐゴシック" pitchFamily="34" charset="-128"/>
              </a:rPr>
              <a:t>Pi</a:t>
            </a:r>
            <a:r>
              <a:rPr lang="tr-TR" b="1" dirty="0">
                <a:ea typeface="ＭＳ Ｐゴシック" pitchFamily="34" charset="-128"/>
              </a:rPr>
              <a:t>ks</a:t>
            </a:r>
            <a:r>
              <a:rPr lang="en-US" b="1" dirty="0">
                <a:ea typeface="ＭＳ Ｐゴシック" pitchFamily="34" charset="-128"/>
              </a:rPr>
              <a:t>el</a:t>
            </a:r>
          </a:p>
          <a:p>
            <a:pPr lvl="2" algn="just"/>
            <a:r>
              <a:rPr lang="tr-TR" dirty="0">
                <a:ea typeface="ＭＳ Ｐゴシック" pitchFamily="34" charset="-128"/>
              </a:rPr>
              <a:t>Ekrandaki görüntüyü oluşturmaya yarayan en küçük birimdir. </a:t>
            </a:r>
            <a:endParaRPr lang="en-US" dirty="0">
              <a:ea typeface="ＭＳ Ｐゴシック" pitchFamily="34" charset="-128"/>
            </a:endParaRPr>
          </a:p>
          <a:p>
            <a:pPr lvl="2" algn="just"/>
            <a:r>
              <a:rPr lang="tr-TR" dirty="0">
                <a:ea typeface="ＭＳ Ｐゴシック" pitchFamily="34" charset="-128"/>
              </a:rPr>
              <a:t>Ekrandaki piksel sayısı, ekranın çözünürlüğünü belirler. </a:t>
            </a:r>
            <a:endParaRPr lang="en-US" dirty="0">
              <a:ea typeface="ＭＳ Ｐゴシック" pitchFamily="34" charset="-128"/>
            </a:endParaRPr>
          </a:p>
          <a:p>
            <a:pPr lvl="2" algn="just"/>
            <a:r>
              <a:rPr lang="tr-TR" dirty="0">
                <a:ea typeface="ＭＳ Ｐゴシック" pitchFamily="34" charset="-128"/>
              </a:rPr>
              <a:t>Yüksek çözünürlükle ekranda daha fazla bilgi aynı anda görüntülenebilir ancak simgeler daha küçük olacaktır.</a:t>
            </a:r>
            <a:endParaRPr lang="en-US" dirty="0">
              <a:ea typeface="ＭＳ Ｐゴシック" pitchFamily="34" charset="-128"/>
            </a:endParaRPr>
          </a:p>
          <a:p>
            <a:pPr algn="just"/>
            <a:endParaRPr lang="en-US" dirty="0"/>
          </a:p>
          <a:p>
            <a:pPr algn="just"/>
            <a:endParaRPr lang="tr-TR"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40"/>
          <a:stretch/>
        </p:blipFill>
        <p:spPr bwMode="auto">
          <a:xfrm>
            <a:off x="899592" y="3356992"/>
            <a:ext cx="6720571" cy="240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247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sz="4000" dirty="0" smtClean="0">
                <a:latin typeface="Times New Roman" pitchFamily="18" charset="0"/>
                <a:cs typeface="Times New Roman" pitchFamily="18" charset="0"/>
              </a:rPr>
              <a:t>Ekran (Monitör)</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CRT </a:t>
            </a:r>
            <a:r>
              <a:rPr lang="tr-TR" dirty="0" smtClean="0">
                <a:latin typeface="Times New Roman" pitchFamily="18" charset="0"/>
                <a:cs typeface="Times New Roman" pitchFamily="18" charset="0"/>
              </a:rPr>
              <a:t>monitörler en eski monitor tipidir, çok yer kaplar, enerji tasarrufu yok denecek kadar azdır.</a:t>
            </a:r>
          </a:p>
        </p:txBody>
      </p:sp>
      <p:pic>
        <p:nvPicPr>
          <p:cNvPr id="5122" name="Picture 2" descr="http://www.elecdoc.com.au/assets/images/Monitor_C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705100"/>
            <a:ext cx="3314700"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33</a:t>
            </a:fld>
            <a:endParaRPr lang="en-US"/>
          </a:p>
        </p:txBody>
      </p:sp>
    </p:spTree>
    <p:extLst>
      <p:ext uri="{BB962C8B-B14F-4D97-AF65-F5344CB8AC3E}">
        <p14:creationId xmlns:p14="http://schemas.microsoft.com/office/powerpoint/2010/main" val="380557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Ekran (Monitör)</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LCD </a:t>
            </a:r>
            <a:r>
              <a:rPr lang="tr-TR" dirty="0" smtClean="0">
                <a:latin typeface="Times New Roman" pitchFamily="18" charset="0"/>
                <a:cs typeface="Times New Roman" pitchFamily="18" charset="0"/>
              </a:rPr>
              <a:t>monitörler enerji tasarrufu ve kullanım kolaylığı sağlar. Görüntüyü elde etmek için sıvı kristal bir yapı barındırır.</a:t>
            </a:r>
            <a:endParaRPr lang="en-GB"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2514600" y="2949283"/>
            <a:ext cx="3429000" cy="2927989"/>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34</a:t>
            </a:fld>
            <a:endParaRPr lang="en-US"/>
          </a:p>
        </p:txBody>
      </p:sp>
    </p:spTree>
    <p:extLst>
      <p:ext uri="{BB962C8B-B14F-4D97-AF65-F5344CB8AC3E}">
        <p14:creationId xmlns:p14="http://schemas.microsoft.com/office/powerpoint/2010/main" val="91637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Ekran (Monitör)</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Plazma </a:t>
            </a:r>
            <a:r>
              <a:rPr lang="tr-TR" dirty="0" smtClean="0">
                <a:latin typeface="Times New Roman" pitchFamily="18" charset="0"/>
                <a:cs typeface="Times New Roman" pitchFamily="18" charset="0"/>
              </a:rPr>
              <a:t>monitörler de</a:t>
            </a:r>
            <a:r>
              <a:rPr lang="tr-TR" b="1" dirty="0" smtClean="0">
                <a:latin typeface="Times New Roman" pitchFamily="18" charset="0"/>
                <a:cs typeface="Times New Roman" pitchFamily="18" charset="0"/>
              </a:rPr>
              <a:t> </a:t>
            </a: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ullanım kolaylığı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a:t>
            </a:r>
            <a:r>
              <a:rPr lang="tr-TR" dirty="0" smtClean="0">
                <a:latin typeface="Times New Roman" pitchFamily="18" charset="0"/>
                <a:cs typeface="Times New Roman" pitchFamily="18" charset="0"/>
              </a:rPr>
              <a:t>ğlar. LCD monitörlerdeki sıvı kristal yapı yerine görüntü iyon dengesi olan bir plazma ortamda elde edilir. </a:t>
            </a:r>
          </a:p>
        </p:txBody>
      </p:sp>
      <p:pic>
        <p:nvPicPr>
          <p:cNvPr id="5" name="Picture 3"/>
          <p:cNvPicPr>
            <a:picLocks noChangeAspect="1" noChangeArrowheads="1"/>
          </p:cNvPicPr>
          <p:nvPr/>
        </p:nvPicPr>
        <p:blipFill>
          <a:blip r:embed="rId3"/>
          <a:srcRect/>
          <a:stretch>
            <a:fillRect/>
          </a:stretch>
        </p:blipFill>
        <p:spPr bwMode="auto">
          <a:xfrm>
            <a:off x="2771800" y="3068960"/>
            <a:ext cx="2867006" cy="3096344"/>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35</a:t>
            </a:fld>
            <a:endParaRPr lang="en-US"/>
          </a:p>
        </p:txBody>
      </p:sp>
    </p:spTree>
    <p:extLst>
      <p:ext uri="{BB962C8B-B14F-4D97-AF65-F5344CB8AC3E}">
        <p14:creationId xmlns:p14="http://schemas.microsoft.com/office/powerpoint/2010/main" val="237021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Ekran (Monitör)</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tr-TR" b="1" dirty="0" smtClean="0">
                <a:latin typeface="Times New Roman" pitchFamily="18" charset="0"/>
                <a:cs typeface="Times New Roman" pitchFamily="18" charset="0"/>
              </a:rPr>
              <a:t>LED </a:t>
            </a:r>
            <a:r>
              <a:rPr lang="tr-TR" dirty="0" smtClean="0">
                <a:latin typeface="Times New Roman" pitchFamily="18" charset="0"/>
                <a:cs typeface="Times New Roman" pitchFamily="18" charset="0"/>
              </a:rPr>
              <a:t>monitörler led lambaların bir araya gelmesinden oluşmaktadır. Bu ledler elektronik çipler tarafından kontrol edilirek ışık gücü azaltılır veya çoğaltılır. Bu sayede her ledden farklı ışık güçleri elde edilir. Ekrandaki her bir noktanın altında kırmızı, yeşil ve mavi (Red, Green, Blue-RGB) olmak üzere en az üç tane led lamba bulunmaktadır.</a:t>
            </a:r>
            <a:endParaRPr lang="en-GB"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rotWithShape="1">
          <a:blip r:embed="rId3"/>
          <a:srcRect t="9156" b="4750"/>
          <a:stretch/>
        </p:blipFill>
        <p:spPr bwMode="auto">
          <a:xfrm>
            <a:off x="2987824" y="3717032"/>
            <a:ext cx="3672408" cy="2560092"/>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36</a:t>
            </a:fld>
            <a:endParaRPr lang="en-US"/>
          </a:p>
        </p:txBody>
      </p:sp>
    </p:spTree>
    <p:extLst>
      <p:ext uri="{BB962C8B-B14F-4D97-AF65-F5344CB8AC3E}">
        <p14:creationId xmlns:p14="http://schemas.microsoft.com/office/powerpoint/2010/main" val="399489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eaLnBrk="1" hangingPunct="1">
              <a:defRPr/>
            </a:pPr>
            <a:r>
              <a:rPr lang="tr-TR" sz="4000" dirty="0" smtClean="0">
                <a:latin typeface="Times New Roman" pitchFamily="18" charset="0"/>
                <a:cs typeface="Times New Roman" pitchFamily="18" charset="0"/>
              </a:rPr>
              <a:t>Yazıcı (Printer)</a:t>
            </a:r>
            <a:endParaRPr lang="en-GB" sz="4000"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endParaRPr lang="tr-TR" b="1" dirty="0" smtClean="0">
              <a:solidFill>
                <a:srgbClr val="FF0000"/>
              </a:solidFill>
              <a:latin typeface="Times New Roman" pitchFamily="18" charset="0"/>
              <a:cs typeface="Times New Roman" pitchFamily="18" charset="0"/>
            </a:endParaRPr>
          </a:p>
          <a:p>
            <a:r>
              <a:rPr lang="tr-TR" b="1" dirty="0" smtClean="0">
                <a:solidFill>
                  <a:srgbClr val="FF0000"/>
                </a:solidFill>
                <a:latin typeface="Times New Roman" pitchFamily="18" charset="0"/>
                <a:cs typeface="Times New Roman" pitchFamily="18" charset="0"/>
              </a:rPr>
              <a:t>Yazıcı</a:t>
            </a:r>
            <a:r>
              <a:rPr lang="tr-TR" b="1" dirty="0" smtClean="0">
                <a:latin typeface="Times New Roman" pitchFamily="18" charset="0"/>
                <a:cs typeface="Times New Roman" pitchFamily="18" charset="0"/>
              </a:rPr>
              <a:t>,</a:t>
            </a:r>
            <a:r>
              <a:rPr lang="tr-TR" b="1" i="1" dirty="0" smtClean="0">
                <a:latin typeface="Times New Roman" pitchFamily="18" charset="0"/>
                <a:cs typeface="Times New Roman" pitchFamily="18" charset="0"/>
              </a:rPr>
              <a:t> </a:t>
            </a:r>
            <a:r>
              <a:rPr lang="tr-TR" dirty="0">
                <a:latin typeface="Times New Roman" pitchFamily="18" charset="0"/>
                <a:cs typeface="Times New Roman" pitchFamily="18" charset="0"/>
              </a:rPr>
              <a:t>b</a:t>
            </a:r>
            <a:r>
              <a:rPr lang="tr-TR" dirty="0" smtClean="0">
                <a:latin typeface="Times New Roman" pitchFamily="18" charset="0"/>
                <a:cs typeface="Times New Roman" pitchFamily="18" charset="0"/>
              </a:rPr>
              <a:t>ilgisayardaki bilgilerin kağıt üzerinde gösterilmesini sağlayan en önemli çıkış birimidir. </a:t>
            </a: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Yazıcılar </a:t>
            </a:r>
            <a:r>
              <a:rPr lang="tr-TR" dirty="0">
                <a:latin typeface="Times New Roman" pitchFamily="18" charset="0"/>
                <a:cs typeface="Times New Roman" pitchFamily="18" charset="0"/>
              </a:rPr>
              <a:t>basımda kullandıkları teknolojiye göre genel olarak </a:t>
            </a:r>
            <a:r>
              <a:rPr lang="tr-TR" dirty="0" smtClean="0">
                <a:latin typeface="Times New Roman" pitchFamily="18" charset="0"/>
                <a:cs typeface="Times New Roman" pitchFamily="18" charset="0"/>
              </a:rPr>
              <a:t>üç </a:t>
            </a:r>
            <a:r>
              <a:rPr lang="tr-TR" dirty="0">
                <a:latin typeface="Times New Roman" pitchFamily="18" charset="0"/>
                <a:cs typeface="Times New Roman" pitchFamily="18" charset="0"/>
              </a:rPr>
              <a:t>sınıfa </a:t>
            </a:r>
            <a:r>
              <a:rPr lang="tr-TR" dirty="0" smtClean="0">
                <a:latin typeface="Times New Roman" pitchFamily="18" charset="0"/>
                <a:cs typeface="Times New Roman" pitchFamily="18" charset="0"/>
              </a:rPr>
              <a:t>ayrılırlar: </a:t>
            </a:r>
            <a:r>
              <a:rPr lang="tr-TR" b="1" dirty="0" smtClean="0">
                <a:latin typeface="Times New Roman" pitchFamily="18" charset="0"/>
                <a:cs typeface="Times New Roman" pitchFamily="18" charset="0"/>
              </a:rPr>
              <a:t>nokta vuruşlu, mürekkep püskürtmeli </a:t>
            </a:r>
            <a:r>
              <a:rPr lang="tr-TR" dirty="0" smtClean="0">
                <a:latin typeface="Times New Roman" pitchFamily="18" charset="0"/>
                <a:cs typeface="Times New Roman" pitchFamily="18" charset="0"/>
              </a:rPr>
              <a:t>ve</a:t>
            </a:r>
            <a:r>
              <a:rPr lang="tr-TR" b="1" dirty="0" smtClean="0">
                <a:latin typeface="Times New Roman" pitchFamily="18" charset="0"/>
                <a:cs typeface="Times New Roman" pitchFamily="18" charset="0"/>
              </a:rPr>
              <a:t> lazer yazıcılar.</a:t>
            </a:r>
            <a:endParaRPr lang="tr-TR" b="1" dirty="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37</a:t>
            </a:fld>
            <a:endParaRPr lang="en-US"/>
          </a:p>
        </p:txBody>
      </p:sp>
    </p:spTree>
    <p:extLst>
      <p:ext uri="{BB962C8B-B14F-4D97-AF65-F5344CB8AC3E}">
        <p14:creationId xmlns:p14="http://schemas.microsoft.com/office/powerpoint/2010/main" val="373826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Yazıcı (Printer)</a:t>
            </a:r>
            <a:endParaRPr lang="en-GB" sz="4000" b="1" dirty="0">
              <a:latin typeface="Times New Roman" pitchFamily="18" charset="0"/>
              <a:cs typeface="Times New Roman" pitchFamily="18" charset="0"/>
            </a:endParaRPr>
          </a:p>
        </p:txBody>
      </p:sp>
      <p:sp>
        <p:nvSpPr>
          <p:cNvPr id="30723" name="Content Placeholder 2"/>
          <p:cNvSpPr>
            <a:spLocks noGrp="1"/>
          </p:cNvSpPr>
          <p:nvPr>
            <p:ph sz="quarter" idx="1"/>
          </p:nvPr>
        </p:nvSpPr>
        <p:spPr>
          <a:xfrm>
            <a:off x="539552" y="1219200"/>
            <a:ext cx="8424936" cy="4937760"/>
          </a:xfrm>
        </p:spPr>
        <p:txBody>
          <a:bodyPr>
            <a:normAutofit/>
          </a:bodyPr>
          <a:lstStyle/>
          <a:p>
            <a:r>
              <a:rPr lang="tr-TR" b="1" dirty="0" smtClean="0">
                <a:latin typeface="Times New Roman" pitchFamily="18" charset="0"/>
                <a:cs typeface="Times New Roman" pitchFamily="18" charset="0"/>
              </a:rPr>
              <a:t>Nokta </a:t>
            </a:r>
            <a:r>
              <a:rPr lang="tr-TR" b="1" dirty="0">
                <a:latin typeface="Times New Roman" pitchFamily="18" charset="0"/>
                <a:cs typeface="Times New Roman" pitchFamily="18" charset="0"/>
              </a:rPr>
              <a:t>v</a:t>
            </a:r>
            <a:r>
              <a:rPr lang="tr-TR" b="1" dirty="0" smtClean="0">
                <a:latin typeface="Times New Roman" pitchFamily="18" charset="0"/>
                <a:cs typeface="Times New Roman" pitchFamily="18" charset="0"/>
              </a:rPr>
              <a:t>uruşlu yazıcılar, </a:t>
            </a:r>
            <a:r>
              <a:rPr lang="tr-TR" dirty="0" smtClean="0">
                <a:latin typeface="Times New Roman" pitchFamily="18" charset="0"/>
                <a:cs typeface="Times New Roman" pitchFamily="18" charset="0"/>
              </a:rPr>
              <a:t>bir sutün halinde dizilmiş iğnelerin mürekkepli şeride vurması yardımıyla, kağıt üzerinde noktalar oluşturulur. Her harf farklı nokta kombinasyonlarından oluşur. </a:t>
            </a:r>
          </a:p>
          <a:p>
            <a:r>
              <a:rPr lang="tr-TR" dirty="0" smtClean="0">
                <a:latin typeface="Times New Roman" pitchFamily="18" charset="0"/>
                <a:cs typeface="Times New Roman" pitchFamily="18" charset="0"/>
              </a:rPr>
              <a:t>Bu tür yazıcılar gürültülü ve son derece yavaş olmalarına karşın ucuz olmaları sebebiyle ülkemizde özellikle devlet dairelerinde yaygın şekilde kullanılmaktadır.</a:t>
            </a:r>
          </a:p>
        </p:txBody>
      </p:sp>
      <p:pic>
        <p:nvPicPr>
          <p:cNvPr id="6146" name="Picture 2" descr="http://www.yasamdizayni.com/wp-content/uploads/2011/12/2012-nokta-vuru%C5%9Flu-yaz%C4%B1c%C4%B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33" b="8775"/>
          <a:stretch/>
        </p:blipFill>
        <p:spPr bwMode="auto">
          <a:xfrm>
            <a:off x="3013335" y="4165285"/>
            <a:ext cx="2710793" cy="21440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38</a:t>
            </a:fld>
            <a:endParaRPr lang="en-US"/>
          </a:p>
        </p:txBody>
      </p:sp>
    </p:spTree>
    <p:extLst>
      <p:ext uri="{BB962C8B-B14F-4D97-AF65-F5344CB8AC3E}">
        <p14:creationId xmlns:p14="http://schemas.microsoft.com/office/powerpoint/2010/main" val="361459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Yazıcı </a:t>
            </a:r>
            <a:r>
              <a:rPr lang="tr-TR" sz="4000" dirty="0" smtClean="0">
                <a:latin typeface="Times New Roman" pitchFamily="18" charset="0"/>
                <a:cs typeface="Times New Roman" pitchFamily="18" charset="0"/>
              </a:rPr>
              <a:t>(</a:t>
            </a:r>
            <a:r>
              <a:rPr lang="tr-TR" sz="4000" dirty="0">
                <a:latin typeface="Times New Roman" pitchFamily="18" charset="0"/>
                <a:cs typeface="Times New Roman" pitchFamily="18" charset="0"/>
              </a:rPr>
              <a:t>Printer)</a:t>
            </a:r>
            <a:endParaRPr lang="en-GB" sz="4000" b="1"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r>
              <a:rPr lang="tr-TR" b="1" dirty="0" smtClean="0">
                <a:latin typeface="Times New Roman" pitchFamily="18" charset="0"/>
                <a:cs typeface="Times New Roman" pitchFamily="18" charset="0"/>
              </a:rPr>
              <a:t>Mürekkep püskürtmeli yazıcılar,</a:t>
            </a:r>
            <a:r>
              <a:rPr lang="tr-TR" dirty="0" smtClean="0">
                <a:latin typeface="Times New Roman" pitchFamily="18" charset="0"/>
                <a:cs typeface="Times New Roman" pitchFamily="18" charset="0"/>
              </a:rPr>
              <a:t> resimleri ve karakterleri oluşturmak için vuruşsuz bir yöntem kullanırlar. Yazıcı kafası kağıda değmez, bunun yerine kağıda mürekkep damlacıkları püskürtür. Özellikle evlerde kişisel kullanım için uygun bir teknolojidir.</a:t>
            </a:r>
          </a:p>
        </p:txBody>
      </p:sp>
      <p:pic>
        <p:nvPicPr>
          <p:cNvPr id="7170" name="Picture 2" descr="http://www.biriyilik.com/wp-content/uploads/2009/11/yazici-print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5520" b="18514"/>
          <a:stretch/>
        </p:blipFill>
        <p:spPr bwMode="auto">
          <a:xfrm>
            <a:off x="2590800" y="3501008"/>
            <a:ext cx="3810000" cy="251329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39</a:t>
            </a:fld>
            <a:endParaRPr lang="en-US"/>
          </a:p>
        </p:txBody>
      </p:sp>
    </p:spTree>
    <p:extLst>
      <p:ext uri="{BB962C8B-B14F-4D97-AF65-F5344CB8AC3E}">
        <p14:creationId xmlns:p14="http://schemas.microsoft.com/office/powerpoint/2010/main" val="75686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eaLnBrk="1" hangingPunct="1"/>
            <a:endParaRPr lang="en-US" dirty="0" smtClean="0">
              <a:latin typeface="Times New Roman" pitchFamily="18" charset="0"/>
              <a:cs typeface="Times New Roman" pitchFamily="18" charset="0"/>
            </a:endParaRPr>
          </a:p>
          <a:p>
            <a:pPr eaLnBrk="1" hangingPunct="1"/>
            <a:r>
              <a:rPr lang="tr-TR" b="1" dirty="0" smtClean="0">
                <a:solidFill>
                  <a:srgbClr val="FF0000"/>
                </a:solidFill>
                <a:latin typeface="Times New Roman" pitchFamily="18" charset="0"/>
                <a:cs typeface="Times New Roman" pitchFamily="18" charset="0"/>
              </a:rPr>
              <a:t>Klavye</a:t>
            </a:r>
            <a:r>
              <a:rPr lang="tr-TR" dirty="0" smtClean="0">
                <a:latin typeface="Times New Roman" pitchFamily="18" charset="0"/>
                <a:cs typeface="Times New Roman" pitchFamily="18" charset="0"/>
              </a:rPr>
              <a:t>, en sık kullanılan giriş birimidir.</a:t>
            </a:r>
          </a:p>
          <a:p>
            <a:pPr eaLnBrk="1" hangingPunct="1"/>
            <a:r>
              <a:rPr lang="tr-TR" dirty="0" smtClean="0">
                <a:latin typeface="Times New Roman" pitchFamily="18" charset="0"/>
                <a:cs typeface="Times New Roman" pitchFamily="18" charset="0"/>
              </a:rPr>
              <a:t>Klavyenin bağlantı yeri ve kablosu aracılığı ile klavyeden vurulan tuşların bilgisi işlemciye ulaşır ve işlemci de bunu ana bellek aracılığıyla uygulamaya koyar. </a:t>
            </a:r>
          </a:p>
        </p:txBody>
      </p:sp>
      <p:pic>
        <p:nvPicPr>
          <p:cNvPr id="24580" name="Picture 3"/>
          <p:cNvPicPr>
            <a:picLocks noChangeAspect="1" noChangeArrowheads="1"/>
          </p:cNvPicPr>
          <p:nvPr/>
        </p:nvPicPr>
        <p:blipFill>
          <a:blip r:embed="rId3" cstate="print">
            <a:lum bright="20000"/>
          </a:blip>
          <a:srcRect/>
          <a:stretch>
            <a:fillRect/>
          </a:stretch>
        </p:blipFill>
        <p:spPr bwMode="auto">
          <a:xfrm>
            <a:off x="2302486" y="3717032"/>
            <a:ext cx="4069714" cy="22098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a:t>
            </a:fld>
            <a:endParaRPr lang="en-US"/>
          </a:p>
        </p:txBody>
      </p:sp>
    </p:spTree>
    <p:extLst>
      <p:ext uri="{BB962C8B-B14F-4D97-AF65-F5344CB8AC3E}">
        <p14:creationId xmlns:p14="http://schemas.microsoft.com/office/powerpoint/2010/main" val="376926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Yazıcı (Printer)</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40</a:t>
            </a:fld>
            <a:endParaRPr lang="tr-TR"/>
          </a:p>
        </p:txBody>
      </p:sp>
      <p:sp>
        <p:nvSpPr>
          <p:cNvPr id="4" name="Content Placeholder 3"/>
          <p:cNvSpPr>
            <a:spLocks noGrp="1"/>
          </p:cNvSpPr>
          <p:nvPr>
            <p:ph sz="quarter" idx="1"/>
          </p:nvPr>
        </p:nvSpPr>
        <p:spPr/>
        <p:txBody>
          <a:bodyPr>
            <a:normAutofit/>
          </a:bodyPr>
          <a:lstStyle/>
          <a:p>
            <a:pPr lvl="1" algn="just"/>
            <a:r>
              <a:rPr lang="tr-TR" b="1" dirty="0">
                <a:ea typeface="ＭＳ Ｐゴシック" pitchFamily="34" charset="-128"/>
              </a:rPr>
              <a:t>Mürekkep Püskürtmeli Yazıcılar</a:t>
            </a:r>
            <a:endParaRPr lang="en-US" b="1" dirty="0">
              <a:ea typeface="ＭＳ Ｐゴシック" pitchFamily="34" charset="-128"/>
            </a:endParaRPr>
          </a:p>
          <a:p>
            <a:pPr lvl="2" algn="just"/>
            <a:r>
              <a:rPr lang="tr-TR" dirty="0">
                <a:ea typeface="ＭＳ Ｐゴシック" pitchFamily="34" charset="-128"/>
              </a:rPr>
              <a:t>Lazer yazıcılara göre daha ucuz olmalarına rağmen mürekkep kartuşları pahalıdır. </a:t>
            </a:r>
          </a:p>
          <a:p>
            <a:pPr lvl="2" algn="just"/>
            <a:r>
              <a:rPr lang="tr-TR" dirty="0">
                <a:ea typeface="ＭＳ Ｐゴシック" pitchFamily="34" charset="-128"/>
              </a:rPr>
              <a:t>İyi kalitede ve renkli baskı yapabilirler. </a:t>
            </a:r>
          </a:p>
          <a:p>
            <a:pPr lvl="3" algn="just"/>
            <a:endParaRPr lang="tr-TR" dirty="0">
              <a:ea typeface="ＭＳ Ｐゴシック" pitchFamily="34" charset="-128"/>
            </a:endParaRPr>
          </a:p>
          <a:p>
            <a:pPr lvl="3" algn="just"/>
            <a:endParaRPr lang="tr-TR" dirty="0">
              <a:ea typeface="ＭＳ Ｐゴシック" pitchFamily="34" charset="-128"/>
            </a:endParaRPr>
          </a:p>
          <a:p>
            <a:pPr lvl="3" algn="just"/>
            <a:endParaRPr lang="tr-TR" dirty="0">
              <a:ea typeface="ＭＳ Ｐゴシック" pitchFamily="34" charset="-128"/>
            </a:endParaRPr>
          </a:p>
          <a:p>
            <a:pPr lvl="3" algn="just"/>
            <a:endParaRPr lang="tr-TR" dirty="0">
              <a:ea typeface="ＭＳ Ｐゴシック" pitchFamily="34" charset="-128"/>
            </a:endParaRPr>
          </a:p>
          <a:p>
            <a:pPr lvl="3" algn="just"/>
            <a:endParaRPr lang="tr-TR" dirty="0">
              <a:ea typeface="ＭＳ Ｐゴシック" pitchFamily="34" charset="-128"/>
            </a:endParaRPr>
          </a:p>
          <a:p>
            <a:pPr lvl="3" algn="just"/>
            <a:endParaRPr lang="tr-TR" dirty="0">
              <a:ea typeface="ＭＳ Ｐゴシック" pitchFamily="34" charset="-128"/>
            </a:endParaRPr>
          </a:p>
          <a:p>
            <a:pPr lvl="2" algn="just"/>
            <a:endParaRPr lang="tr-TR" dirty="0">
              <a:ea typeface="ＭＳ Ｐゴシック" pitchFamily="34" charset="-128"/>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24534" y="2996952"/>
            <a:ext cx="3179022" cy="176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033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52"/>
            <a:ext cx="8229600" cy="990600"/>
          </a:xfrm>
        </p:spPr>
        <p:txBody>
          <a:bodyPr/>
          <a:lstStyle/>
          <a:p>
            <a:pPr>
              <a:defRPr/>
            </a:pPr>
            <a:r>
              <a:rPr lang="tr-TR" sz="4000" dirty="0">
                <a:latin typeface="Times New Roman" pitchFamily="18" charset="0"/>
                <a:cs typeface="Times New Roman" pitchFamily="18" charset="0"/>
              </a:rPr>
              <a:t>Yazıcı (Printer)</a:t>
            </a:r>
            <a:endParaRPr lang="en-GB" sz="4000" b="1" dirty="0">
              <a:latin typeface="Times New Roman" pitchFamily="18" charset="0"/>
              <a:cs typeface="Times New Roman" pitchFamily="18" charset="0"/>
            </a:endParaRPr>
          </a:p>
        </p:txBody>
      </p:sp>
      <p:sp>
        <p:nvSpPr>
          <p:cNvPr id="30723" name="Content Placeholder 2"/>
          <p:cNvSpPr>
            <a:spLocks noGrp="1"/>
          </p:cNvSpPr>
          <p:nvPr>
            <p:ph sz="quarter" idx="1"/>
          </p:nvPr>
        </p:nvSpPr>
        <p:spPr/>
        <p:txBody>
          <a:bodyPr>
            <a:normAutofit/>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Lazer </a:t>
            </a:r>
            <a:r>
              <a:rPr lang="tr-TR" b="1" dirty="0">
                <a:latin typeface="Times New Roman" pitchFamily="18" charset="0"/>
                <a:cs typeface="Times New Roman" pitchFamily="18" charset="0"/>
              </a:rPr>
              <a:t>y</a:t>
            </a:r>
            <a:r>
              <a:rPr lang="tr-TR" b="1" dirty="0" smtClean="0">
                <a:latin typeface="Times New Roman" pitchFamily="18" charset="0"/>
                <a:cs typeface="Times New Roman" pitchFamily="18" charset="0"/>
              </a:rPr>
              <a:t>azıcılarda</a:t>
            </a:r>
            <a:r>
              <a:rPr lang="tr-TR" dirty="0" smtClean="0">
                <a:latin typeface="Times New Roman" pitchFamily="18" charset="0"/>
                <a:cs typeface="Times New Roman" pitchFamily="18" charset="0"/>
              </a:rPr>
              <a:t> kullanılan baskı yöntemi fotokopi makinesindekine benzemektedir. Lazer yazıcılar satır satır yazmak yerine sayfa sayfa yazarlar. Bu yüzden çok hızlıdırlar ve katileli baskı yapabilirler.</a:t>
            </a:r>
          </a:p>
        </p:txBody>
      </p:sp>
      <p:pic>
        <p:nvPicPr>
          <p:cNvPr id="6" name="Picture 2"/>
          <p:cNvPicPr>
            <a:picLocks noChangeAspect="1" noChangeArrowheads="1"/>
          </p:cNvPicPr>
          <p:nvPr/>
        </p:nvPicPr>
        <p:blipFill>
          <a:blip r:embed="rId3"/>
          <a:srcRect/>
          <a:stretch>
            <a:fillRect/>
          </a:stretch>
        </p:blipFill>
        <p:spPr bwMode="auto">
          <a:xfrm>
            <a:off x="2559823" y="3488779"/>
            <a:ext cx="3616926" cy="2676525"/>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41</a:t>
            </a:fld>
            <a:endParaRPr lang="en-US"/>
          </a:p>
        </p:txBody>
      </p:sp>
    </p:spTree>
    <p:extLst>
      <p:ext uri="{BB962C8B-B14F-4D97-AF65-F5344CB8AC3E}">
        <p14:creationId xmlns:p14="http://schemas.microsoft.com/office/powerpoint/2010/main" val="137976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Yazıcı (Printer)</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42</a:t>
            </a:fld>
            <a:endParaRPr lang="tr-TR"/>
          </a:p>
        </p:txBody>
      </p:sp>
      <p:sp>
        <p:nvSpPr>
          <p:cNvPr id="4" name="Content Placeholder 3"/>
          <p:cNvSpPr>
            <a:spLocks noGrp="1"/>
          </p:cNvSpPr>
          <p:nvPr>
            <p:ph sz="quarter" idx="1"/>
          </p:nvPr>
        </p:nvSpPr>
        <p:spPr/>
        <p:txBody>
          <a:bodyPr>
            <a:normAutofit/>
          </a:bodyPr>
          <a:lstStyle/>
          <a:p>
            <a:pPr lvl="2" algn="just"/>
            <a:endParaRPr lang="tr-TR" b="1" dirty="0">
              <a:ea typeface="ＭＳ Ｐゴシック" pitchFamily="34" charset="-128"/>
            </a:endParaRPr>
          </a:p>
          <a:p>
            <a:pPr lvl="1" algn="just"/>
            <a:r>
              <a:rPr lang="en-US" b="1" dirty="0">
                <a:ea typeface="ＭＳ Ｐゴシック" pitchFamily="34" charset="-128"/>
              </a:rPr>
              <a:t>La</a:t>
            </a:r>
            <a:r>
              <a:rPr lang="tr-TR" b="1" dirty="0">
                <a:ea typeface="ＭＳ Ｐゴシック" pitchFamily="34" charset="-128"/>
              </a:rPr>
              <a:t>z</a:t>
            </a:r>
            <a:r>
              <a:rPr lang="en-US" b="1" dirty="0" err="1">
                <a:ea typeface="ＭＳ Ｐゴシック" pitchFamily="34" charset="-128"/>
              </a:rPr>
              <a:t>er</a:t>
            </a:r>
            <a:r>
              <a:rPr lang="en-US" b="1" dirty="0">
                <a:ea typeface="ＭＳ Ｐゴシック" pitchFamily="34" charset="-128"/>
              </a:rPr>
              <a:t> </a:t>
            </a:r>
            <a:r>
              <a:rPr lang="tr-TR" b="1" dirty="0">
                <a:ea typeface="ＭＳ Ｐゴシック" pitchFamily="34" charset="-128"/>
              </a:rPr>
              <a:t>Yazıcılar</a:t>
            </a:r>
            <a:endParaRPr lang="en-US" b="1" dirty="0">
              <a:ea typeface="ＭＳ Ｐゴシック" pitchFamily="34" charset="-128"/>
            </a:endParaRPr>
          </a:p>
          <a:p>
            <a:pPr lvl="2" algn="just"/>
            <a:r>
              <a:rPr lang="tr-TR" dirty="0">
                <a:cs typeface="Times New Roman" pitchFamily="18" charset="0"/>
              </a:rPr>
              <a:t>Lazer yazıcılarda fotokopi makinelerinde olduğu gibi toner</a:t>
            </a:r>
            <a:r>
              <a:rPr lang="tr-TR" b="1" dirty="0">
                <a:cs typeface="Times New Roman" pitchFamily="18" charset="0"/>
              </a:rPr>
              <a:t> </a:t>
            </a:r>
            <a:r>
              <a:rPr lang="tr-TR" dirty="0">
                <a:cs typeface="Times New Roman" pitchFamily="18" charset="0"/>
              </a:rPr>
              <a:t>kullanılmaktadır. </a:t>
            </a:r>
          </a:p>
          <a:p>
            <a:pPr lvl="2" algn="just"/>
            <a:r>
              <a:rPr lang="tr-TR" b="1" dirty="0">
                <a:cs typeface="Times New Roman" pitchFamily="18" charset="0"/>
              </a:rPr>
              <a:t>Toner</a:t>
            </a:r>
            <a:r>
              <a:rPr lang="tr-TR" dirty="0">
                <a:cs typeface="Times New Roman" pitchFamily="18" charset="0"/>
              </a:rPr>
              <a:t>, kurutulmuş toz mürekkep taneciklerine verilen isimdir. </a:t>
            </a:r>
          </a:p>
          <a:p>
            <a:pPr lvl="2" algn="just"/>
            <a:r>
              <a:rPr lang="tr-TR" dirty="0">
                <a:cs typeface="Times New Roman" pitchFamily="18" charset="0"/>
              </a:rPr>
              <a:t>Toner tanecikleri, bilgisayardan gelen veriler yardımı ile kağıt üzerine basılır.</a:t>
            </a:r>
          </a:p>
          <a:p>
            <a:pPr lvl="2" algn="just"/>
            <a:r>
              <a:rPr lang="tr-TR" dirty="0">
                <a:cs typeface="Times New Roman" pitchFamily="18" charset="0"/>
              </a:rPr>
              <a:t>Lazer yazıcıların sessiz çalışmaları, kaliteli ve hızlı baskı yapmaları en büyük özellikleridir. </a:t>
            </a:r>
          </a:p>
          <a:p>
            <a:pPr lvl="3" algn="just"/>
            <a:endParaRPr lang="tr-TR" dirty="0">
              <a:cs typeface="Times New Roman" pitchFamily="18" charset="0"/>
            </a:endParaRPr>
          </a:p>
          <a:p>
            <a:pPr algn="just"/>
            <a:endParaRPr lang="en-US" dirty="0"/>
          </a:p>
        </p:txBody>
      </p:sp>
    </p:spTree>
    <p:extLst>
      <p:ext uri="{BB962C8B-B14F-4D97-AF65-F5344CB8AC3E}">
        <p14:creationId xmlns:p14="http://schemas.microsoft.com/office/powerpoint/2010/main" val="3647145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Yazıcı (Printer)</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43</a:t>
            </a:fld>
            <a:endParaRPr lang="tr-TR"/>
          </a:p>
        </p:txBody>
      </p:sp>
      <p:sp>
        <p:nvSpPr>
          <p:cNvPr id="4" name="Content Placeholder 3"/>
          <p:cNvSpPr>
            <a:spLocks noGrp="1"/>
          </p:cNvSpPr>
          <p:nvPr>
            <p:ph sz="quarter" idx="1"/>
          </p:nvPr>
        </p:nvSpPr>
        <p:spPr/>
        <p:txBody>
          <a:bodyPr/>
          <a:lstStyle/>
          <a:p>
            <a:pPr marL="274320" lvl="1">
              <a:spcBef>
                <a:spcPts val="600"/>
              </a:spcBef>
              <a:buClr>
                <a:schemeClr val="accent1"/>
              </a:buClr>
            </a:pPr>
            <a:r>
              <a:rPr lang="en-US" b="1" u="sng" dirty="0">
                <a:ea typeface="ＭＳ Ｐゴシック" pitchFamily="34" charset="-128"/>
              </a:rPr>
              <a:t>La</a:t>
            </a:r>
            <a:r>
              <a:rPr lang="tr-TR" b="1" u="sng" dirty="0">
                <a:ea typeface="ＭＳ Ｐゴシック" pitchFamily="34" charset="-128"/>
              </a:rPr>
              <a:t>z</a:t>
            </a:r>
            <a:r>
              <a:rPr lang="en-US" b="1" u="sng" dirty="0">
                <a:ea typeface="ＭＳ Ｐゴシック" pitchFamily="34" charset="-128"/>
              </a:rPr>
              <a:t>e</a:t>
            </a:r>
            <a:r>
              <a:rPr lang="tr-TR" b="1" u="sng" dirty="0">
                <a:ea typeface="ＭＳ Ｐゴシック" pitchFamily="34" charset="-128"/>
              </a:rPr>
              <a:t>r yazıcının çalışma prensibi</a:t>
            </a:r>
            <a:endParaRPr lang="en-US" b="1" u="sng" dirty="0"/>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64706"/>
            <a:ext cx="8256270" cy="472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146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Hoparlör</a:t>
            </a:r>
            <a:endParaRPr lang="en-GB" sz="4000" b="1" dirty="0">
              <a:latin typeface="Times New Roman" pitchFamily="18" charset="0"/>
              <a:cs typeface="Times New Roman" pitchFamily="18" charset="0"/>
            </a:endParaRPr>
          </a:p>
        </p:txBody>
      </p:sp>
      <p:sp>
        <p:nvSpPr>
          <p:cNvPr id="30723" name="Content Placeholder 2"/>
          <p:cNvSpPr>
            <a:spLocks noGrp="1"/>
          </p:cNvSpPr>
          <p:nvPr>
            <p:ph sz="quarter" idx="1"/>
          </p:nvPr>
        </p:nvSpPr>
        <p:spPr>
          <a:xfrm>
            <a:off x="395536" y="1196752"/>
            <a:ext cx="8640960" cy="4937760"/>
          </a:xfrm>
        </p:spPr>
        <p:txBody>
          <a:bodyPr>
            <a:normAutofit/>
          </a:bodyPr>
          <a:lstStyle/>
          <a:p>
            <a:r>
              <a:rPr lang="tr-TR" b="1" dirty="0" smtClean="0">
                <a:solidFill>
                  <a:srgbClr val="FF0000"/>
                </a:solidFill>
                <a:latin typeface="Times New Roman" pitchFamily="18" charset="0"/>
                <a:cs typeface="Times New Roman" pitchFamily="18" charset="0"/>
              </a:rPr>
              <a:t>Hoparlör</a:t>
            </a:r>
            <a:r>
              <a:rPr lang="tr-TR" dirty="0" smtClean="0">
                <a:latin typeface="Times New Roman" pitchFamily="18" charset="0"/>
                <a:cs typeface="Times New Roman" pitchFamily="18" charset="0"/>
              </a:rPr>
              <a:t>, elektrik akımı değişimlerini ses titreşimlerine çeviren aygıttır. </a:t>
            </a:r>
          </a:p>
          <a:p>
            <a:r>
              <a:rPr lang="tr-TR" dirty="0" smtClean="0">
                <a:latin typeface="Times New Roman" pitchFamily="18" charset="0"/>
                <a:cs typeface="Times New Roman" pitchFamily="18" charset="0"/>
              </a:rPr>
              <a:t>Bilgisayarlarda en az bir sağ bir de sol olmak üzere çift halinde bulunurlar. Bunun yanında 4+1, 5+1 ve 7+1 hoparlörler de piyasada satılmaktadır. </a:t>
            </a:r>
            <a:r>
              <a:rPr lang="tr-TR" b="1" dirty="0" smtClean="0">
                <a:latin typeface="Times New Roman" pitchFamily="18" charset="0"/>
                <a:cs typeface="Times New Roman" pitchFamily="18" charset="0"/>
              </a:rPr>
              <a:t>4</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5</a:t>
            </a:r>
            <a:r>
              <a:rPr lang="tr-TR" dirty="0" smtClean="0">
                <a:latin typeface="Times New Roman" pitchFamily="18" charset="0"/>
                <a:cs typeface="Times New Roman" pitchFamily="18" charset="0"/>
              </a:rPr>
              <a:t> ve </a:t>
            </a:r>
            <a:r>
              <a:rPr lang="tr-TR" b="1" dirty="0" smtClean="0">
                <a:latin typeface="Times New Roman" pitchFamily="18" charset="0"/>
                <a:cs typeface="Times New Roman" pitchFamily="18" charset="0"/>
              </a:rPr>
              <a:t>7</a:t>
            </a:r>
            <a:r>
              <a:rPr lang="tr-TR" dirty="0" smtClean="0">
                <a:latin typeface="Times New Roman" pitchFamily="18" charset="0"/>
                <a:cs typeface="Times New Roman" pitchFamily="18" charset="0"/>
              </a:rPr>
              <a:t> rakamları hoparlör sayısını, </a:t>
            </a:r>
            <a:r>
              <a:rPr lang="tr-TR" b="1" dirty="0" smtClean="0">
                <a:latin typeface="Times New Roman" pitchFamily="18" charset="0"/>
                <a:cs typeface="Times New Roman" pitchFamily="18" charset="0"/>
              </a:rPr>
              <a:t>+1</a:t>
            </a:r>
            <a:r>
              <a:rPr lang="tr-TR" dirty="0" smtClean="0">
                <a:latin typeface="Times New Roman" pitchFamily="18" charset="0"/>
                <a:cs typeface="Times New Roman" pitchFamily="18" charset="0"/>
              </a:rPr>
              <a:t> ise hoparlörlerin yanında bas (kalın) sesleri çıkarmak için bir de subwoofer olduğunu belirtmektedir.</a:t>
            </a:r>
          </a:p>
        </p:txBody>
      </p:sp>
      <p:pic>
        <p:nvPicPr>
          <p:cNvPr id="5122" name="Picture 2"/>
          <p:cNvPicPr>
            <a:picLocks noChangeAspect="1" noChangeArrowheads="1"/>
          </p:cNvPicPr>
          <p:nvPr/>
        </p:nvPicPr>
        <p:blipFill>
          <a:blip r:embed="rId3"/>
          <a:srcRect/>
          <a:stretch>
            <a:fillRect/>
          </a:stretch>
        </p:blipFill>
        <p:spPr bwMode="auto">
          <a:xfrm>
            <a:off x="2743200" y="4149080"/>
            <a:ext cx="3268960" cy="2182945"/>
          </a:xfrm>
          <a:prstGeom prst="rect">
            <a:avLst/>
          </a:prstGeom>
          <a:noFill/>
          <a:ln w="9525">
            <a:noFill/>
            <a:miter lim="800000"/>
            <a:headEnd/>
            <a:tailEnd/>
          </a:ln>
          <a:effec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44</a:t>
            </a:fld>
            <a:endParaRPr lang="en-US"/>
          </a:p>
        </p:txBody>
      </p:sp>
    </p:spTree>
    <p:extLst>
      <p:ext uri="{BB962C8B-B14F-4D97-AF65-F5344CB8AC3E}">
        <p14:creationId xmlns:p14="http://schemas.microsoft.com/office/powerpoint/2010/main" val="32278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smtClean="0">
                <a:latin typeface="Times New Roman" pitchFamily="18" charset="0"/>
                <a:cs typeface="Times New Roman" pitchFamily="18" charset="0"/>
              </a:rPr>
              <a:t>Klavye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5</a:t>
            </a:fld>
            <a:endParaRPr lang="tr-TR"/>
          </a:p>
        </p:txBody>
      </p:sp>
      <p:sp>
        <p:nvSpPr>
          <p:cNvPr id="4" name="Content Placeholder 3"/>
          <p:cNvSpPr>
            <a:spLocks noGrp="1"/>
          </p:cNvSpPr>
          <p:nvPr>
            <p:ph sz="quarter" idx="1"/>
          </p:nvPr>
        </p:nvSpPr>
        <p:spPr/>
        <p:txBody>
          <a:bodyPr/>
          <a:lstStyle/>
          <a:p>
            <a:pPr lvl="1" algn="just"/>
            <a:endParaRPr lang="tr-TR" dirty="0">
              <a:ea typeface="ＭＳ Ｐゴシック" pitchFamily="34" charset="-128"/>
            </a:endParaRPr>
          </a:p>
          <a:p>
            <a:pPr lvl="1" algn="just"/>
            <a:endParaRPr lang="tr-TR" dirty="0" smtClean="0">
              <a:ea typeface="ＭＳ Ｐゴシック" pitchFamily="34" charset="-128"/>
            </a:endParaRPr>
          </a:p>
          <a:p>
            <a:pPr lvl="1" algn="just"/>
            <a:r>
              <a:rPr lang="tr-TR" dirty="0" smtClean="0">
                <a:ea typeface="ＭＳ Ｐゴシック" pitchFamily="34" charset="-128"/>
              </a:rPr>
              <a:t>Bilgisayara </a:t>
            </a:r>
            <a:r>
              <a:rPr lang="tr-TR" dirty="0">
                <a:ea typeface="ＭＳ Ｐゴシック" pitchFamily="34" charset="-128"/>
              </a:rPr>
              <a:t>yazı yazarak veri girişi yapmayı sağlar.</a:t>
            </a:r>
          </a:p>
          <a:p>
            <a:pPr lvl="1" algn="just"/>
            <a:r>
              <a:rPr lang="tr-TR" dirty="0">
                <a:ea typeface="ＭＳ Ｐゴシック" pitchFamily="34" charset="-128"/>
              </a:rPr>
              <a:t>Bilgisayara entegre, kablolu ve kablosuz olan çeşitleri vardır.</a:t>
            </a:r>
            <a:endParaRPr lang="en-US" dirty="0">
              <a:ea typeface="ＭＳ Ｐゴシック" pitchFamily="34" charset="-128"/>
            </a:endParaRPr>
          </a:p>
          <a:p>
            <a:pPr lvl="1" algn="just"/>
            <a:r>
              <a:rPr lang="tr-TR" dirty="0">
                <a:ea typeface="ＭＳ Ｐゴシック" pitchFamily="34" charset="-128"/>
              </a:rPr>
              <a:t>Hemen hemen tüm masaüstü ve dizüstü bilgisayarlarda kullanılmaktadır</a:t>
            </a:r>
            <a:r>
              <a:rPr lang="tr-TR" dirty="0" smtClean="0">
                <a:ea typeface="ＭＳ Ｐゴシック" pitchFamily="34" charset="-128"/>
              </a:rPr>
              <a:t>.</a:t>
            </a:r>
          </a:p>
          <a:p>
            <a:pPr lvl="1" algn="just"/>
            <a:endParaRPr lang="en-US" dirty="0">
              <a:ea typeface="ＭＳ Ｐゴシック" pitchFamily="34" charset="-128"/>
            </a:endParaRPr>
          </a:p>
        </p:txBody>
      </p:sp>
      <p:pic>
        <p:nvPicPr>
          <p:cNvPr id="5" name="Picture 4" descr="http://www.geeky-gadgets.com/wp-content/uploads/2011/04/Scosche-freeKEY-Flexible-Keyboa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29000" y="4221088"/>
            <a:ext cx="2888265" cy="205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8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latin typeface="Times New Roman" pitchFamily="18" charset="0"/>
                <a:cs typeface="Times New Roman" pitchFamily="18" charset="0"/>
              </a:rPr>
              <a:t>Klavye</a:t>
            </a:r>
            <a:endParaRPr lang="en-US" sz="4000" dirty="0"/>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71A952B8-C51E-406D-B7AB-F0A63DBD404B}" type="slidenum">
              <a:rPr lang="tr-TR" smtClean="0"/>
              <a:t>6</a:t>
            </a:fld>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62918" cy="4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99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eaLnBrk="1" hangingPunct="1"/>
            <a:endParaRPr lang="tr-TR" dirty="0" smtClean="0">
              <a:latin typeface="Times New Roman" pitchFamily="18" charset="0"/>
              <a:cs typeface="Times New Roman" pitchFamily="18" charset="0"/>
            </a:endParaRPr>
          </a:p>
          <a:p>
            <a:pPr eaLnBrk="1" hangingPunct="1"/>
            <a:r>
              <a:rPr lang="tr-TR" dirty="0" smtClean="0">
                <a:latin typeface="Times New Roman" pitchFamily="18" charset="0"/>
                <a:cs typeface="Times New Roman" pitchFamily="18" charset="0"/>
              </a:rPr>
              <a:t>Günümüzde klavyeler aşağıdaki teknolojileri kullanarak bilgi aktarımı yap</a:t>
            </a:r>
            <a:r>
              <a:rPr lang="en-US" dirty="0" err="1" smtClean="0">
                <a:latin typeface="Times New Roman" pitchFamily="18" charset="0"/>
                <a:cs typeface="Times New Roman" pitchFamily="18" charset="0"/>
              </a:rPr>
              <a:t>maktad</a:t>
            </a:r>
            <a:r>
              <a:rPr lang="tr-TR" dirty="0" smtClean="0">
                <a:latin typeface="Times New Roman" pitchFamily="18" charset="0"/>
                <a:cs typeface="Times New Roman" pitchFamily="18" charset="0"/>
              </a:rPr>
              <a:t>ır:</a:t>
            </a:r>
          </a:p>
          <a:p>
            <a:pPr lvl="1"/>
            <a:r>
              <a:rPr lang="tr-TR" sz="2400" b="1" dirty="0" smtClean="0">
                <a:latin typeface="Times New Roman" pitchFamily="18" charset="0"/>
                <a:cs typeface="Times New Roman" pitchFamily="18" charset="0"/>
              </a:rPr>
              <a:t>USB (Universal Serial Bus) konnektörü</a:t>
            </a:r>
          </a:p>
          <a:p>
            <a:pPr lvl="1"/>
            <a:r>
              <a:rPr lang="tr-TR" sz="2400" b="1" dirty="0" smtClean="0">
                <a:latin typeface="Times New Roman" pitchFamily="18" charset="0"/>
                <a:cs typeface="Times New Roman" pitchFamily="18" charset="0"/>
              </a:rPr>
              <a:t>PS/2 konnektörü</a:t>
            </a:r>
          </a:p>
          <a:p>
            <a:pPr lvl="1"/>
            <a:r>
              <a:rPr lang="tr-TR" sz="2400" b="1" dirty="0" smtClean="0">
                <a:latin typeface="Times New Roman" pitchFamily="18" charset="0"/>
                <a:cs typeface="Times New Roman" pitchFamily="18" charset="0"/>
              </a:rPr>
              <a:t>Kızılötesi</a:t>
            </a:r>
          </a:p>
          <a:p>
            <a:pPr lvl="1"/>
            <a:r>
              <a:rPr lang="tr-TR" sz="2400" b="1" dirty="0" smtClean="0">
                <a:latin typeface="Times New Roman" pitchFamily="18" charset="0"/>
                <a:cs typeface="Times New Roman" pitchFamily="18" charset="0"/>
              </a:rPr>
              <a:t>Radyo frekansı</a:t>
            </a:r>
          </a:p>
          <a:p>
            <a:pPr lvl="1"/>
            <a:r>
              <a:rPr lang="tr-TR" sz="2400" b="1" dirty="0" smtClean="0">
                <a:latin typeface="Times New Roman" pitchFamily="18" charset="0"/>
                <a:cs typeface="Times New Roman" pitchFamily="18" charset="0"/>
              </a:rPr>
              <a:t>Bluetooth</a:t>
            </a:r>
            <a:endParaRPr lang="en-GB" sz="2400" b="1" dirty="0" smtClean="0">
              <a:latin typeface="Times New Roman" pitchFamily="18" charset="0"/>
              <a:cs typeface="Times New Roman" pitchFamily="18" charset="0"/>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7</a:t>
            </a:fld>
            <a:endParaRPr lang="en-US"/>
          </a:p>
        </p:txBody>
      </p:sp>
    </p:spTree>
    <p:extLst>
      <p:ext uri="{BB962C8B-B14F-4D97-AF65-F5344CB8AC3E}">
        <p14:creationId xmlns:p14="http://schemas.microsoft.com/office/powerpoint/2010/main" val="301315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eaLnBrk="1" hangingPunct="1"/>
            <a:endParaRPr lang="tr-TR" sz="2400" dirty="0" smtClean="0">
              <a:latin typeface="Times New Roman" pitchFamily="18" charset="0"/>
              <a:cs typeface="Times New Roman" pitchFamily="18" charset="0"/>
            </a:endParaRPr>
          </a:p>
          <a:p>
            <a:pPr eaLnBrk="1" hangingPunct="1"/>
            <a:r>
              <a:rPr lang="tr-TR" sz="2400" dirty="0" smtClean="0">
                <a:latin typeface="Times New Roman" pitchFamily="18" charset="0"/>
                <a:cs typeface="Times New Roman" pitchFamily="18" charset="0"/>
              </a:rPr>
              <a:t>Ülkemizde </a:t>
            </a:r>
            <a:r>
              <a:rPr lang="tr-TR" sz="2400" b="1" dirty="0" smtClean="0">
                <a:latin typeface="Times New Roman" pitchFamily="18" charset="0"/>
                <a:cs typeface="Times New Roman" pitchFamily="18" charset="0"/>
              </a:rPr>
              <a:t>F </a:t>
            </a:r>
            <a:r>
              <a:rPr lang="tr-TR" sz="2400" dirty="0" smtClean="0">
                <a:latin typeface="Times New Roman" pitchFamily="18" charset="0"/>
                <a:cs typeface="Times New Roman" pitchFamily="18" charset="0"/>
              </a:rPr>
              <a:t>ve</a:t>
            </a:r>
            <a:r>
              <a:rPr lang="tr-TR" sz="2400" b="1" dirty="0" smtClean="0">
                <a:latin typeface="Times New Roman" pitchFamily="18" charset="0"/>
                <a:cs typeface="Times New Roman" pitchFamily="18" charset="0"/>
              </a:rPr>
              <a:t> Q</a:t>
            </a:r>
            <a:r>
              <a:rPr lang="tr-TR" sz="2400" dirty="0" smtClean="0">
                <a:latin typeface="Times New Roman" pitchFamily="18" charset="0"/>
                <a:cs typeface="Times New Roman" pitchFamily="18" charset="0"/>
              </a:rPr>
              <a:t> olmak üzere iki tür klavye kullanılmaktadır. </a:t>
            </a:r>
          </a:p>
          <a:p>
            <a:pPr lvl="1"/>
            <a:endParaRPr lang="tr-TR" sz="2400" dirty="0" smtClean="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F-klavyeler</a:t>
            </a:r>
            <a:r>
              <a:rPr lang="tr-TR" sz="2400" dirty="0" smtClean="0">
                <a:latin typeface="Times New Roman" pitchFamily="18" charset="0"/>
                <a:cs typeface="Times New Roman" pitchFamily="18" charset="0"/>
              </a:rPr>
              <a:t>, harflerin Türkçe’deki kullanım sıklığına göre tuşların klavye üzerine dizildiği klavye türüdür.</a:t>
            </a:r>
          </a:p>
        </p:txBody>
      </p:sp>
      <p:pic>
        <p:nvPicPr>
          <p:cNvPr id="1026" name="Picture 2" descr="http://onfinite.com/libraries/1312563/a6e.jpg"/>
          <p:cNvPicPr>
            <a:picLocks noChangeAspect="1" noChangeArrowheads="1"/>
          </p:cNvPicPr>
          <p:nvPr/>
        </p:nvPicPr>
        <p:blipFill rotWithShape="1">
          <a:blip r:embed="rId3">
            <a:extLst>
              <a:ext uri="{28A0092B-C50C-407E-A947-70E740481C1C}">
                <a14:useLocalDpi xmlns:a14="http://schemas.microsoft.com/office/drawing/2010/main" val="0"/>
              </a:ext>
            </a:extLst>
          </a:blip>
          <a:srcRect t="53253"/>
          <a:stretch/>
        </p:blipFill>
        <p:spPr bwMode="auto">
          <a:xfrm>
            <a:off x="1200150" y="3429000"/>
            <a:ext cx="6877050" cy="18879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8</a:t>
            </a:fld>
            <a:endParaRPr lang="en-US"/>
          </a:p>
        </p:txBody>
      </p:sp>
    </p:spTree>
    <p:extLst>
      <p:ext uri="{BB962C8B-B14F-4D97-AF65-F5344CB8AC3E}">
        <p14:creationId xmlns:p14="http://schemas.microsoft.com/office/powerpoint/2010/main" val="27909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lvl="1"/>
            <a:endParaRPr lang="tr-TR" sz="2400" dirty="0" smtClean="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Q-klavyeler</a:t>
            </a:r>
            <a:r>
              <a:rPr lang="tr-TR" sz="2400" dirty="0" smtClean="0">
                <a:latin typeface="Times New Roman" pitchFamily="18" charset="0"/>
                <a:cs typeface="Times New Roman" pitchFamily="18" charset="0"/>
              </a:rPr>
              <a:t> ise harflerin İngilizce’deki </a:t>
            </a:r>
            <a:r>
              <a:rPr lang="tr-TR" sz="2400" dirty="0">
                <a:latin typeface="Times New Roman" pitchFamily="18" charset="0"/>
                <a:cs typeface="Times New Roman" pitchFamily="18" charset="0"/>
              </a:rPr>
              <a:t>kullanım sıklığına göre tuşların klavye üzerine dizildiği klavye türüdür.</a:t>
            </a:r>
            <a:endParaRPr lang="tr-TR" sz="2400" dirty="0" smtClean="0">
              <a:latin typeface="Times New Roman" pitchFamily="18" charset="0"/>
              <a:cs typeface="Times New Roman" pitchFamily="18" charset="0"/>
            </a:endParaRPr>
          </a:p>
        </p:txBody>
      </p:sp>
      <p:pic>
        <p:nvPicPr>
          <p:cNvPr id="1028" name="Picture 4" descr="http://onfinite.com/libraries/1312563/a6e.jpg"/>
          <p:cNvPicPr>
            <a:picLocks noChangeAspect="1" noChangeArrowheads="1"/>
          </p:cNvPicPr>
          <p:nvPr/>
        </p:nvPicPr>
        <p:blipFill rotWithShape="1">
          <a:blip r:embed="rId3">
            <a:extLst>
              <a:ext uri="{28A0092B-C50C-407E-A947-70E740481C1C}">
                <a14:useLocalDpi xmlns:a14="http://schemas.microsoft.com/office/drawing/2010/main" val="0"/>
              </a:ext>
            </a:extLst>
          </a:blip>
          <a:srcRect b="53591"/>
          <a:stretch/>
        </p:blipFill>
        <p:spPr bwMode="auto">
          <a:xfrm>
            <a:off x="1200150" y="2634827"/>
            <a:ext cx="6877050" cy="187429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152400"/>
            <a:ext cx="8229600" cy="990600"/>
          </a:xfrm>
        </p:spPr>
        <p:txBody>
          <a:bodyPr/>
          <a:lstStyle/>
          <a:p>
            <a:pPr eaLnBrk="1" hangingPunct="1">
              <a:defRPr/>
            </a:pPr>
            <a:r>
              <a:rPr lang="tr-TR" sz="4000" dirty="0" smtClean="0">
                <a:latin typeface="Times New Roman" pitchFamily="18" charset="0"/>
                <a:cs typeface="Times New Roman" pitchFamily="18" charset="0"/>
              </a:rPr>
              <a:t>Klavye</a:t>
            </a:r>
            <a:endParaRPr lang="en-GB" sz="400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cs typeface="Times New Roman" pitchFamily="18" charset="0"/>
              </a:rPr>
              <a:t>EETE101 – Bilgisayara Giriş</a:t>
            </a:r>
            <a:endParaRPr lang="tr-TR"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9</a:t>
            </a:fld>
            <a:endParaRPr lang="en-US"/>
          </a:p>
        </p:txBody>
      </p:sp>
    </p:spTree>
    <p:extLst>
      <p:ext uri="{BB962C8B-B14F-4D97-AF65-F5344CB8AC3E}">
        <p14:creationId xmlns:p14="http://schemas.microsoft.com/office/powerpoint/2010/main" val="75914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B3310-2632-49A3-9DB4-AA64F703C42A}"/>
</file>

<file path=customXml/itemProps2.xml><?xml version="1.0" encoding="utf-8"?>
<ds:datastoreItem xmlns:ds="http://schemas.openxmlformats.org/officeDocument/2006/customXml" ds:itemID="{10198C10-CE91-4401-90E5-8105C37D3C65}"/>
</file>

<file path=customXml/itemProps3.xml><?xml version="1.0" encoding="utf-8"?>
<ds:datastoreItem xmlns:ds="http://schemas.openxmlformats.org/officeDocument/2006/customXml" ds:itemID="{6569EB57-DE12-4019-A61B-BF68CDF34D09}"/>
</file>

<file path=docProps/app.xml><?xml version="1.0" encoding="utf-8"?>
<Properties xmlns="http://schemas.openxmlformats.org/officeDocument/2006/extended-properties" xmlns:vt="http://schemas.openxmlformats.org/officeDocument/2006/docPropsVTypes">
  <Template>Origin</Template>
  <TotalTime>1215</TotalTime>
  <Words>1778</Words>
  <Application>Microsoft Office PowerPoint</Application>
  <PresentationFormat>On-screen Show (4:3)</PresentationFormat>
  <Paragraphs>312</Paragraphs>
  <Slides>44</Slides>
  <Notes>33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Origin</vt:lpstr>
      <vt:lpstr>GİRİŞ/ÇIKIŞ BİRİMLERİ</vt:lpstr>
      <vt:lpstr>Dersin Amacı</vt:lpstr>
      <vt:lpstr>Giriş Birimleri</vt:lpstr>
      <vt:lpstr>Klavye</vt:lpstr>
      <vt:lpstr>Klavye</vt:lpstr>
      <vt:lpstr>Klavye</vt:lpstr>
      <vt:lpstr>Klavye</vt:lpstr>
      <vt:lpstr>Klavye</vt:lpstr>
      <vt:lpstr>Klavye</vt:lpstr>
      <vt:lpstr>Klavye</vt:lpstr>
      <vt:lpstr>Klavye</vt:lpstr>
      <vt:lpstr>Klavye</vt:lpstr>
      <vt:lpstr>Klavye</vt:lpstr>
      <vt:lpstr>Klavye</vt:lpstr>
      <vt:lpstr>Klavye</vt:lpstr>
      <vt:lpstr>Fare (Mouse)</vt:lpstr>
      <vt:lpstr>Fare (Mouse)</vt:lpstr>
      <vt:lpstr>Fare (Mouse)</vt:lpstr>
      <vt:lpstr>Fare (Mouse)</vt:lpstr>
      <vt:lpstr>Fare (Mouse)</vt:lpstr>
      <vt:lpstr>Fare (Mouse)</vt:lpstr>
      <vt:lpstr>Kalem (Pen)</vt:lpstr>
      <vt:lpstr>Dokunmatik Ekranlar</vt:lpstr>
      <vt:lpstr>Joystick ve Dokunmatik Fare</vt:lpstr>
      <vt:lpstr>Tarayıcı (Scanner)</vt:lpstr>
      <vt:lpstr>Tarayıcı (Scanner)</vt:lpstr>
      <vt:lpstr>Tarayıcı (Scanner)</vt:lpstr>
      <vt:lpstr>Tarayıcı (Scanner)</vt:lpstr>
      <vt:lpstr>Mikrofon</vt:lpstr>
      <vt:lpstr>Çıkış Birimleri</vt:lpstr>
      <vt:lpstr>Ekran (Monitör)</vt:lpstr>
      <vt:lpstr>Ekran (Monitör)</vt:lpstr>
      <vt:lpstr>Ekran (Monitör)</vt:lpstr>
      <vt:lpstr>Ekran (Monitör)</vt:lpstr>
      <vt:lpstr>Ekran (Monitör)</vt:lpstr>
      <vt:lpstr>Ekran (Monitör)</vt:lpstr>
      <vt:lpstr>Yazıcı (Printer)</vt:lpstr>
      <vt:lpstr>Yazıcı (Printer)</vt:lpstr>
      <vt:lpstr>Yazıcı (Printer)</vt:lpstr>
      <vt:lpstr>Yazıcı (Printer)</vt:lpstr>
      <vt:lpstr>Yazıcı (Printer)</vt:lpstr>
      <vt:lpstr>Yazıcı (Printer)</vt:lpstr>
      <vt:lpstr>Yazıcı (Printer)</vt:lpstr>
      <vt:lpstr>Hoparlör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Giriş-Çıkış ve Depolama Birimleri</dc:title>
  <dc:creator>Husnu Bayramoglu</dc:creator>
  <cp:lastModifiedBy>Husnu Bayramoglu</cp:lastModifiedBy>
  <cp:revision>143</cp:revision>
  <dcterms:created xsi:type="dcterms:W3CDTF">2010-08-05T14:41:53Z</dcterms:created>
  <dcterms:modified xsi:type="dcterms:W3CDTF">2015-10-16T20:18:42Z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