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6" r:id="rId1"/>
  </p:sldMasterIdLst>
  <p:notesMasterIdLst>
    <p:notesMasterId r:id="rId37"/>
  </p:notesMasterIdLst>
  <p:handoutMasterIdLst>
    <p:handoutMasterId r:id="rId38"/>
  </p:handoutMasterIdLst>
  <p:sldIdLst>
    <p:sldId id="373" r:id="rId2"/>
    <p:sldId id="283" r:id="rId3"/>
    <p:sldId id="375" r:id="rId4"/>
    <p:sldId id="376" r:id="rId5"/>
    <p:sldId id="425" r:id="rId6"/>
    <p:sldId id="379" r:id="rId7"/>
    <p:sldId id="427" r:id="rId8"/>
    <p:sldId id="380" r:id="rId9"/>
    <p:sldId id="377" r:id="rId10"/>
    <p:sldId id="378" r:id="rId11"/>
    <p:sldId id="426" r:id="rId12"/>
    <p:sldId id="381" r:id="rId13"/>
    <p:sldId id="382" r:id="rId14"/>
    <p:sldId id="428" r:id="rId15"/>
    <p:sldId id="389" r:id="rId16"/>
    <p:sldId id="390" r:id="rId17"/>
    <p:sldId id="387" r:id="rId18"/>
    <p:sldId id="429" r:id="rId19"/>
    <p:sldId id="430" r:id="rId20"/>
    <p:sldId id="431" r:id="rId21"/>
    <p:sldId id="432" r:id="rId22"/>
    <p:sldId id="434" r:id="rId23"/>
    <p:sldId id="397" r:id="rId24"/>
    <p:sldId id="400" r:id="rId25"/>
    <p:sldId id="401" r:id="rId26"/>
    <p:sldId id="402" r:id="rId27"/>
    <p:sldId id="403" r:id="rId28"/>
    <p:sldId id="404" r:id="rId29"/>
    <p:sldId id="435" r:id="rId30"/>
    <p:sldId id="405" r:id="rId31"/>
    <p:sldId id="406" r:id="rId32"/>
    <p:sldId id="410" r:id="rId33"/>
    <p:sldId id="415" r:id="rId34"/>
    <p:sldId id="391" r:id="rId35"/>
    <p:sldId id="421" r:id="rId3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640"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724EFDD-12AE-4990-BC08-632976E66EC7}" type="slidenum">
              <a:rPr lang="tr-TR"/>
              <a:pPr>
                <a:defRPr/>
              </a:pPr>
              <a:t>‹#›</a:t>
            </a:fld>
            <a:endParaRPr lang="tr-TR"/>
          </a:p>
        </p:txBody>
      </p:sp>
      <p:sp>
        <p:nvSpPr>
          <p:cNvPr id="6" name="Header Placeholder 5"/>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7" name="Footer Placeholder 6"/>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1683104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smtClean="0">
                <a:latin typeface="+mn-lt"/>
              </a:defRPr>
            </a:lvl1pPr>
          </a:lstStyle>
          <a:p>
            <a:pPr>
              <a:defRPr/>
            </a:pPr>
            <a:r>
              <a:rPr lang="tr-TR"/>
              <a:t>BTEP205 İşletim Sistemleri</a:t>
            </a:r>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defRPr>
            </a:lvl1pPr>
          </a:lstStyle>
          <a:p>
            <a:pPr>
              <a:defRPr/>
            </a:pPr>
            <a:fld id="{7528F7FD-866D-46C5-B69C-380A4CBF2E6C}" type="datetimeFigureOut">
              <a:rPr lang="tr-TR"/>
              <a:pPr>
                <a:defRPr/>
              </a:pPr>
              <a:t>8.11.2015</a:t>
            </a:fld>
            <a:endParaRPr lang="tr-T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tr-TR"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smtClean="0">
                <a:latin typeface="+mn-lt"/>
              </a:defRPr>
            </a:lvl1pPr>
          </a:lstStyle>
          <a:p>
            <a:pPr>
              <a:defRPr/>
            </a:pPr>
            <a:r>
              <a:rPr lang="tr-TR"/>
              <a:t>Dr.Ahmet Rizaner</a:t>
            </a:r>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defRPr>
            </a:lvl1pPr>
          </a:lstStyle>
          <a:p>
            <a:pPr>
              <a:defRPr/>
            </a:pPr>
            <a:fld id="{DB908651-8657-42E6-9866-478A0CB9A22D}" type="slidenum">
              <a:rPr lang="tr-TR"/>
              <a:pPr>
                <a:defRPr/>
              </a:pPr>
              <a:t>‹#›</a:t>
            </a:fld>
            <a:endParaRPr lang="tr-TR"/>
          </a:p>
        </p:txBody>
      </p:sp>
    </p:spTree>
    <p:extLst>
      <p:ext uri="{BB962C8B-B14F-4D97-AF65-F5344CB8AC3E}">
        <p14:creationId xmlns:p14="http://schemas.microsoft.com/office/powerpoint/2010/main" val="2955321104"/>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5B933307-DC71-43A9-BC72-E8FF9162ABB6}" type="slidenum">
              <a:rPr lang="tr-TR">
                <a:latin typeface="Calibri" pitchFamily="34" charset="0"/>
              </a:rPr>
              <a:pPr fontAlgn="base">
                <a:spcBef>
                  <a:spcPct val="0"/>
                </a:spcBef>
                <a:spcAft>
                  <a:spcPct val="0"/>
                </a:spcAft>
              </a:pPr>
              <a:t>1</a:t>
            </a:fld>
            <a:endParaRPr lang="tr-TR">
              <a:latin typeface="Calibri" pitchFamily="34" charset="0"/>
            </a:endParaRPr>
          </a:p>
        </p:txBody>
      </p:sp>
      <p:sp>
        <p:nvSpPr>
          <p:cNvPr id="10244"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a:latin typeface="Calibri" pitchFamily="34" charset="0"/>
              </a:rPr>
              <a:t>Dr.Ahmet Rizaner</a:t>
            </a:r>
          </a:p>
        </p:txBody>
      </p:sp>
      <p:sp>
        <p:nvSpPr>
          <p:cNvPr id="10245"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a:latin typeface="Calibri" pitchFamily="34" charset="0"/>
              </a:rPr>
              <a:t>BTEP205 İşletim Sistemleri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 name="Slide Number Placeholder 3"/>
          <p:cNvSpPr>
            <a:spLocks noGrp="1"/>
          </p:cNvSpPr>
          <p:nvPr>
            <p:ph type="sldNum" sz="quarter" idx="5"/>
          </p:nvPr>
        </p:nvSpPr>
        <p:spPr/>
        <p:txBody>
          <a:bodyPr/>
          <a:lstStyle/>
          <a:p>
            <a:pPr>
              <a:defRPr/>
            </a:pPr>
            <a:fld id="{28BACACD-6521-4BBD-8807-D82A60BA303C}"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 name="Slide Number Placeholder 3"/>
          <p:cNvSpPr>
            <a:spLocks noGrp="1"/>
          </p:cNvSpPr>
          <p:nvPr>
            <p:ph type="sldNum" sz="quarter" idx="5"/>
          </p:nvPr>
        </p:nvSpPr>
        <p:spPr/>
        <p:txBody>
          <a:bodyPr/>
          <a:lstStyle/>
          <a:p>
            <a:pPr>
              <a:defRPr/>
            </a:pPr>
            <a:fld id="{403B9134-18B0-4694-8465-942BEA745CA2}"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 name="Slide Number Placeholder 3"/>
          <p:cNvSpPr>
            <a:spLocks noGrp="1"/>
          </p:cNvSpPr>
          <p:nvPr>
            <p:ph type="sldNum" sz="quarter" idx="5"/>
          </p:nvPr>
        </p:nvSpPr>
        <p:spPr/>
        <p:txBody>
          <a:bodyPr/>
          <a:lstStyle/>
          <a:p>
            <a:pPr>
              <a:defRPr/>
            </a:pPr>
            <a:fld id="{403B9134-18B0-4694-8465-942BEA745CA2}"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044CCBB-F463-46B3-A592-50FDB1AA6242}" type="slidenum">
              <a:rPr lang="en-GB" smtClean="0"/>
              <a:pPr eaLnBrk="1" hangingPunct="1"/>
              <a:t>10</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044CCBB-F463-46B3-A592-50FDB1AA6242}" type="slidenum">
              <a:rPr lang="en-GB" smtClean="0"/>
              <a:pPr eaLnBrk="1" hangingPunct="1"/>
              <a:t>11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4" y="3648075"/>
            <a:ext cx="7843589"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914400" y="5048250"/>
            <a:ext cx="7834064"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112042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solidFill>
                  <a:schemeClr val="tx2"/>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3136543-FBF8-44EE-8960-9FCC14DABE76}" type="slidenum">
              <a:rPr lang="en-US"/>
              <a:pPr>
                <a:defRPr/>
              </a:pPr>
              <a:t>‹#›</a:t>
            </a:fld>
            <a:endParaRPr lang="en-US"/>
          </a:p>
        </p:txBody>
      </p:sp>
      <p:sp>
        <p:nvSpPr>
          <p:cNvPr id="6"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25163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675688" y="0"/>
            <a:ext cx="468312" cy="365125"/>
          </a:xfrm>
          <a:prstGeom prst="rect">
            <a:avLst/>
          </a:prstGeom>
        </p:spPr>
        <p:txBody>
          <a:bodyPr/>
          <a:lstStyle/>
          <a:p>
            <a:pPr algn="r" fontAlgn="auto">
              <a:spcBef>
                <a:spcPts val="0"/>
              </a:spcBef>
              <a:spcAft>
                <a:spcPts val="0"/>
              </a:spcAft>
              <a:defRPr/>
            </a:pPr>
            <a:fld id="{B97928CF-D895-4B4C-8338-6C6D31B42977}" type="slidenum">
              <a:rPr lang="en-US" sz="1400">
                <a:solidFill>
                  <a:schemeClr val="tx2"/>
                </a:solidFill>
                <a:latin typeface="+mn-lt"/>
              </a:rPr>
              <a:pPr algn="r" fontAlgn="auto">
                <a:spcBef>
                  <a:spcPts val="0"/>
                </a:spcBef>
                <a:spcAft>
                  <a:spcPts val="0"/>
                </a:spcAft>
                <a:defRPr/>
              </a:pPr>
              <a:t>‹#›</a:t>
            </a:fld>
            <a:endParaRPr lang="en-US" sz="1400">
              <a:solidFill>
                <a:schemeClr val="tx2"/>
              </a:solidFill>
              <a:latin typeface="+mn-lt"/>
            </a:endParaRPr>
          </a:p>
        </p:txBody>
      </p:sp>
      <p:sp>
        <p:nvSpPr>
          <p:cNvPr id="7" name="Title 1"/>
          <p:cNvSpPr>
            <a:spLocks noGrp="1"/>
          </p:cNvSpPr>
          <p:nvPr>
            <p:ph type="title"/>
          </p:nvPr>
        </p:nvSpPr>
        <p:spPr>
          <a:xfrm>
            <a:off x="457200" y="224408"/>
            <a:ext cx="8229600" cy="684312"/>
          </a:xfrm>
        </p:spPr>
        <p:txBody>
          <a:bodyPr/>
          <a:lstStyle/>
          <a:p>
            <a:r>
              <a:rPr lang="en-US" smtClean="0"/>
              <a:t>Click to edit Master title style</a:t>
            </a:r>
            <a:endParaRPr lang="en-US"/>
          </a:p>
        </p:txBody>
      </p:sp>
      <p:sp>
        <p:nvSpPr>
          <p:cNvPr id="10" name="Content Placeholder 7"/>
          <p:cNvSpPr>
            <a:spLocks noGrp="1"/>
          </p:cNvSpPr>
          <p:nvPr>
            <p:ph sz="quarter" idx="1"/>
          </p:nvPr>
        </p:nvSpPr>
        <p:spPr>
          <a:xfrm>
            <a:off x="457200" y="980728"/>
            <a:ext cx="8229600" cy="5176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10"/>
          </p:nvPr>
        </p:nvSpPr>
        <p:spPr/>
        <p:txBody>
          <a:bodyPr/>
          <a:lstStyle>
            <a:lvl1pPr>
              <a:defRPr/>
            </a:lvl1pPr>
          </a:lstStyle>
          <a:p>
            <a:pPr>
              <a:defRPr/>
            </a:pPr>
            <a:fld id="{72AB21C2-522A-460D-A40A-C49B0ED3A2C8}" type="slidenum">
              <a:rPr lang="en-US"/>
              <a:pPr>
                <a:defRPr/>
              </a:pPr>
              <a:t>‹#›</a:t>
            </a:fld>
            <a:endParaRPr lang="en-US"/>
          </a:p>
        </p:txBody>
      </p:sp>
      <p:sp>
        <p:nvSpPr>
          <p:cNvPr id="9" name="Footer Placeholder 4"/>
          <p:cNvSpPr>
            <a:spLocks noGrp="1"/>
          </p:cNvSpPr>
          <p:nvPr>
            <p:ph type="ftr" sz="quarter" idx="11"/>
          </p:nvPr>
        </p:nvSpPr>
        <p:spPr>
          <a:xfrm>
            <a:off x="684213" y="6375400"/>
            <a:ext cx="7991475" cy="366713"/>
          </a:xfrm>
        </p:spPr>
        <p:txBody>
          <a:bodyPr/>
          <a:lstStyle>
            <a:lvl1pPr>
              <a:defRPr/>
            </a:lvl1pPr>
          </a:lstStyle>
          <a:p>
            <a:pPr>
              <a:defRPr/>
            </a:pPr>
            <a:r>
              <a:rPr lang="tr-TR" smtClean="0"/>
              <a:t>EETE101 - Bilgisayara Giriş</a:t>
            </a:r>
            <a:endParaRPr lang="tr-TR"/>
          </a:p>
        </p:txBody>
      </p:sp>
    </p:spTree>
    <p:extLst>
      <p:ext uri="{BB962C8B-B14F-4D97-AF65-F5344CB8AC3E}">
        <p14:creationId xmlns:p14="http://schemas.microsoft.com/office/powerpoint/2010/main" val="61357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412550957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2"/>
          <p:cNvSpPr>
            <a:spLocks noGrp="1"/>
          </p:cNvSpPr>
          <p:nvPr>
            <p:ph type="ftr" sz="quarter" idx="11"/>
          </p:nvPr>
        </p:nvSpPr>
        <p:spPr>
          <a:xfrm>
            <a:off x="684213" y="6375400"/>
            <a:ext cx="7991475" cy="365125"/>
          </a:xfrm>
        </p:spPr>
        <p:txBody>
          <a:bodyPr/>
          <a:lstStyle>
            <a:lvl1pPr>
              <a:defRPr>
                <a:latin typeface="Times New Roman" pitchFamily="18" charset="0"/>
                <a:cs typeface="Times New Roman" pitchFamily="18" charset="0"/>
              </a:defRPr>
            </a:lvl1pPr>
          </a:lstStyle>
          <a:p>
            <a:pPr>
              <a:defRPr/>
            </a:pPr>
            <a:r>
              <a:rPr lang="tr-TR" smtClean="0"/>
              <a:t>EETE101 - Bilgisayara Giriş</a:t>
            </a:r>
            <a:endParaRPr lang="tr-TR" dirty="0"/>
          </a:p>
        </p:txBody>
      </p:sp>
      <p:sp>
        <p:nvSpPr>
          <p:cNvPr id="6" name="Slide Number Placeholder 3"/>
          <p:cNvSpPr>
            <a:spLocks noGrp="1"/>
          </p:cNvSpPr>
          <p:nvPr>
            <p:ph type="sldNum" sz="quarter" idx="12"/>
          </p:nvPr>
        </p:nvSpPr>
        <p:spPr/>
        <p:txBody>
          <a:bodyPr/>
          <a:lstStyle>
            <a:lvl1pPr>
              <a:defRPr/>
            </a:lvl1pPr>
          </a:lstStyle>
          <a:p>
            <a:pPr>
              <a:defRPr/>
            </a:pPr>
            <a:fld id="{233CB880-5203-4EB0-BB32-17401FA3E376}" type="slidenum">
              <a:rPr lang="en-US"/>
              <a:pPr>
                <a:defRPr/>
              </a:pPr>
              <a:t>‹#›</a:t>
            </a:fld>
            <a:endParaRPr lang="en-US"/>
          </a:p>
        </p:txBody>
      </p:sp>
    </p:spTree>
    <p:extLst>
      <p:ext uri="{BB962C8B-B14F-4D97-AF65-F5344CB8AC3E}">
        <p14:creationId xmlns:p14="http://schemas.microsoft.com/office/powerpoint/2010/main" val="1039672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 name="Footer Placeholder 2"/>
          <p:cNvSpPr>
            <a:spLocks noGrp="1"/>
          </p:cNvSpPr>
          <p:nvPr>
            <p:ph type="ftr" sz="quarter" idx="3"/>
          </p:nvPr>
        </p:nvSpPr>
        <p:spPr>
          <a:xfrm>
            <a:off x="684213" y="6356350"/>
            <a:ext cx="7991475" cy="365125"/>
          </a:xfrm>
          <a:prstGeom prst="rect">
            <a:avLst/>
          </a:prstGeom>
        </p:spPr>
        <p:txBody>
          <a:bodyPr vert="horz"/>
          <a:lstStyle>
            <a:lvl1pPr algn="l" eaLnBrk="1" fontAlgn="auto" latinLnBrk="0" hangingPunct="1">
              <a:spcBef>
                <a:spcPts val="0"/>
              </a:spcBef>
              <a:spcAft>
                <a:spcPts val="0"/>
              </a:spcAft>
              <a:defRPr kumimoji="0" sz="1400" dirty="0" smtClean="0">
                <a:solidFill>
                  <a:schemeClr val="tx2"/>
                </a:solidFill>
                <a:latin typeface="+mn-lt"/>
              </a:defRPr>
            </a:lvl1pPr>
          </a:lstStyle>
          <a:p>
            <a:pPr>
              <a:defRPr/>
            </a:pPr>
            <a:r>
              <a:rPr lang="tr-TR" smtClean="0"/>
              <a:t>EETE101 - Bilgisayara Giriş</a:t>
            </a:r>
            <a:endParaRPr lang="tr-TR"/>
          </a:p>
        </p:txBody>
      </p:sp>
      <p:sp>
        <p:nvSpPr>
          <p:cNvPr id="23" name="Slide Number Placeholder 22"/>
          <p:cNvSpPr>
            <a:spLocks noGrp="1"/>
          </p:cNvSpPr>
          <p:nvPr>
            <p:ph type="sldNum" sz="quarter" idx="4"/>
          </p:nvPr>
        </p:nvSpPr>
        <p:spPr>
          <a:xfrm>
            <a:off x="8675688" y="0"/>
            <a:ext cx="468312" cy="365125"/>
          </a:xfrm>
          <a:prstGeom prst="rect">
            <a:avLst/>
          </a:prstGeom>
        </p:spPr>
        <p:txBody>
          <a:bodyPr vert="horz"/>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17F573C4-6BB1-4CF7-8AA3-E208CD667B0D}" type="slidenum">
              <a:rPr lang="tr-TR"/>
              <a:pPr>
                <a:defRPr/>
              </a:pPr>
              <a:t>‹#›</a:t>
            </a:fld>
            <a:endParaRPr lang="tr-TR">
              <a:solidFill>
                <a:srgbClr val="FFFFFF"/>
              </a:solidFill>
              <a:latin typeface="+mj-lt"/>
              <a:ea typeface="+mj-ea"/>
              <a:cs typeface="+mj-cs"/>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tr-TR"/>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t.emu.edu.tr/courses/it/comp190/userfiles/images/yenibilgisay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809" y="797052"/>
            <a:ext cx="2569680" cy="214693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206766" y="5157192"/>
            <a:ext cx="7772723" cy="432048"/>
          </a:xfrm>
        </p:spPr>
        <p:txBody>
          <a:bodyPr>
            <a:noAutofit/>
          </a:bodyPr>
          <a:lstStyle/>
          <a:p>
            <a:pPr algn="l" fontAlgn="auto">
              <a:spcAft>
                <a:spcPts val="0"/>
              </a:spcAft>
              <a:defRPr/>
            </a:pPr>
            <a:r>
              <a:rPr lang="tr-TR"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NTERNET’</a:t>
            </a:r>
            <a:r>
              <a:rPr lang="tr-TR"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 ALTYAPISI VE KULLANIMI</a:t>
            </a:r>
            <a:endParaRPr lang="tr-TR"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Subtitle 1"/>
          <p:cNvSpPr>
            <a:spLocks noGrp="1"/>
          </p:cNvSpPr>
          <p:nvPr>
            <p:ph type="subTitle" idx="1"/>
          </p:nvPr>
        </p:nvSpPr>
        <p:spPr>
          <a:xfrm>
            <a:off x="1242392" y="4005064"/>
            <a:ext cx="6858000" cy="936104"/>
          </a:xfrm>
        </p:spPr>
        <p:txBody>
          <a:bodyPr>
            <a:noAutofit/>
          </a:bodyPr>
          <a:lstStyle/>
          <a:p>
            <a:pPr algn="l" fontAlgn="auto">
              <a:spcAft>
                <a:spcPts val="0"/>
              </a:spcAft>
              <a:buFont typeface="Wingdings 3"/>
              <a:buNone/>
              <a:defRPr/>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EETE101 - Bilgisayara Giriş</a:t>
            </a:r>
          </a:p>
        </p:txBody>
      </p:sp>
      <p:sp>
        <p:nvSpPr>
          <p:cNvPr id="5" name="TextBox 4"/>
          <p:cNvSpPr txBox="1"/>
          <p:nvPr/>
        </p:nvSpPr>
        <p:spPr>
          <a:xfrm>
            <a:off x="435920" y="1124744"/>
            <a:ext cx="8352928" cy="1384995"/>
          </a:xfrm>
          <a:prstGeom prst="rect">
            <a:avLst/>
          </a:prstGeom>
          <a:noFill/>
        </p:spPr>
        <p:txBody>
          <a:bodyPr>
            <a:spAutoFit/>
          </a:bodyPr>
          <a:lstStyle/>
          <a:p>
            <a:pPr fontAlgn="auto">
              <a:spcBef>
                <a:spcPts val="0"/>
              </a:spcBef>
              <a:spcAft>
                <a:spcPts val="0"/>
              </a:spcAft>
              <a:defRPr/>
            </a:pP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Elektrik ve Elektronik Teknolojisi</a:t>
            </a:r>
          </a:p>
          <a:p>
            <a:pPr fontAlgn="auto">
              <a:spcBef>
                <a:spcPts val="0"/>
              </a:spcBef>
              <a:spcAft>
                <a:spcPts val="0"/>
              </a:spcAft>
              <a:defRPr/>
            </a:pP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Bilgisayar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ve Teknoloji Yüksek Okulu</a:t>
            </a:r>
          </a:p>
          <a:p>
            <a:pPr fontAlgn="auto">
              <a:spcBef>
                <a:spcPts val="0"/>
              </a:spcBef>
              <a:spcAft>
                <a:spcPts val="0"/>
              </a:spcAft>
              <a:defRPr/>
            </a:pP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Doğu Akdeniz Üniversitesi</a:t>
            </a:r>
          </a:p>
        </p:txBody>
      </p:sp>
    </p:spTree>
    <p:extLst>
      <p:ext uri="{BB962C8B-B14F-4D97-AF65-F5344CB8AC3E}">
        <p14:creationId xmlns:p14="http://schemas.microsoft.com/office/powerpoint/2010/main" val="420400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tr-TR" dirty="0" smtClean="0"/>
              <a:t>Internet Explorer</a:t>
            </a:r>
          </a:p>
        </p:txBody>
      </p:sp>
      <p:sp>
        <p:nvSpPr>
          <p:cNvPr id="19458" name="Content Placeholder 2"/>
          <p:cNvSpPr>
            <a:spLocks noGrp="1"/>
          </p:cNvSpPr>
          <p:nvPr>
            <p:ph sz="quarter" idx="1"/>
          </p:nvPr>
        </p:nvSpPr>
        <p:spPr/>
        <p:txBody>
          <a:bodyPr/>
          <a:lstStyle/>
          <a:p>
            <a:pPr eaLnBrk="1" hangingPunct="1"/>
            <a:endParaRPr lang="tr-TR" sz="2400" dirty="0" smtClean="0"/>
          </a:p>
          <a:p>
            <a:pPr eaLnBrk="1" hangingPunct="1"/>
            <a:r>
              <a:rPr lang="tr-TR" sz="2400" dirty="0" smtClean="0"/>
              <a:t>Windows işletim sistemi dünyada en çok kullanılan işletim sistemidir. Bu işletim sistemindeki varsayılan web tarayıcısı da </a:t>
            </a:r>
            <a:r>
              <a:rPr lang="tr-TR" sz="2400" b="1" dirty="0" smtClean="0"/>
              <a:t>Internet Explorer</a:t>
            </a:r>
            <a:r>
              <a:rPr lang="tr-TR" sz="2400" dirty="0" smtClean="0"/>
              <a:t>’dir.</a:t>
            </a:r>
          </a:p>
          <a:p>
            <a:pPr eaLnBrk="1" hangingPunct="1"/>
            <a:endParaRPr lang="tr-TR" sz="2400" dirty="0" smtClean="0"/>
          </a:p>
          <a:p>
            <a:pPr eaLnBrk="1" hangingPunct="1"/>
            <a:r>
              <a:rPr lang="tr-TR" sz="2400" dirty="0" smtClean="0"/>
              <a:t>Internet Explorer programını kullanarak İnternet üzerinde yapılabilecek birçok aktivite vardır. Bu programla:</a:t>
            </a:r>
          </a:p>
          <a:p>
            <a:pPr lvl="1" eaLnBrk="1" hangingPunct="1"/>
            <a:r>
              <a:rPr lang="tr-TR" sz="2400" dirty="0" smtClean="0"/>
              <a:t>gazeteleri okuyabilir, </a:t>
            </a:r>
          </a:p>
          <a:p>
            <a:pPr lvl="1" eaLnBrk="1" hangingPunct="1"/>
            <a:r>
              <a:rPr lang="tr-TR" sz="2400" dirty="0" smtClean="0"/>
              <a:t>uçak, otel rezervasyonu yaptırabilir,</a:t>
            </a:r>
          </a:p>
          <a:p>
            <a:pPr lvl="1" eaLnBrk="1" hangingPunct="1"/>
            <a:r>
              <a:rPr lang="tr-TR" sz="2400" dirty="0" smtClean="0"/>
              <a:t>ilgilendiğiniz bir alan ile ilgili detaylı bilgilere erişebilirsiniz.</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10</a:t>
            </a:fld>
            <a:endParaRPr lang="en-US"/>
          </a:p>
        </p:txBody>
      </p:sp>
      <p:pic>
        <p:nvPicPr>
          <p:cNvPr id="6" name="Picture 2" descr="http://t0.gstatic.com/images?q=tbn:ANd9GcToDSqU-SQ5xm0_DRaQ87GMr6bypsvyfsQHcQtkVf6lg1hVBjhA"/>
          <p:cNvPicPr>
            <a:picLocks noChangeAspect="1" noChangeArrowheads="1"/>
          </p:cNvPicPr>
          <p:nvPr/>
        </p:nvPicPr>
        <p:blipFill rotWithShape="1">
          <a:blip r:embed="rId3">
            <a:extLst>
              <a:ext uri="{28A0092B-C50C-407E-A947-70E740481C1C}">
                <a14:useLocalDpi xmlns:a14="http://schemas.microsoft.com/office/drawing/2010/main" val="0"/>
              </a:ext>
            </a:extLst>
          </a:blip>
          <a:srcRect l="13220" r="11310" b="16350"/>
          <a:stretch/>
        </p:blipFill>
        <p:spPr bwMode="auto">
          <a:xfrm>
            <a:off x="7463214" y="188640"/>
            <a:ext cx="1141234" cy="92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00258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tr-TR" dirty="0" smtClean="0"/>
              <a:t>Internet Explorer</a:t>
            </a:r>
          </a:p>
        </p:txBody>
      </p:sp>
      <p:sp>
        <p:nvSpPr>
          <p:cNvPr id="19458" name="Content Placeholder 2"/>
          <p:cNvSpPr>
            <a:spLocks noGrp="1"/>
          </p:cNvSpPr>
          <p:nvPr>
            <p:ph sz="quarter" idx="1"/>
          </p:nvPr>
        </p:nvSpPr>
        <p:spPr/>
        <p:txBody>
          <a:bodyPr/>
          <a:lstStyle/>
          <a:p>
            <a:r>
              <a:rPr lang="tr-TR" sz="2400" dirty="0" smtClean="0"/>
              <a:t>Programı çalıştırdığınızda aşağıdaki pencere açılacaktır. </a:t>
            </a:r>
          </a:p>
          <a:p>
            <a:r>
              <a:rPr lang="tr-TR" sz="2400" dirty="0" smtClean="0"/>
              <a:t>Adres çubuğu kullanılarak web sayfalarına ulaşılabilir.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11</a:t>
            </a:fld>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636" b="10436"/>
          <a:stretch/>
        </p:blipFill>
        <p:spPr bwMode="auto">
          <a:xfrm>
            <a:off x="1403648" y="2276872"/>
            <a:ext cx="6131345" cy="387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719761" y="2466104"/>
            <a:ext cx="4248472" cy="287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5515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dirty="0" smtClean="0"/>
              <a:t>Internet Explorer</a:t>
            </a:r>
            <a:endParaRPr lang="tr-TR" dirty="0" smtClean="0"/>
          </a:p>
        </p:txBody>
      </p:sp>
      <p:sp>
        <p:nvSpPr>
          <p:cNvPr id="3" name="Content Placeholder 2"/>
          <p:cNvSpPr>
            <a:spLocks noGrp="1"/>
          </p:cNvSpPr>
          <p:nvPr>
            <p:ph sz="quarter" idx="1"/>
          </p:nvPr>
        </p:nvSpPr>
        <p:spPr/>
        <p:txBody>
          <a:bodyPr/>
          <a:lstStyle/>
          <a:p>
            <a:pPr>
              <a:defRPr/>
            </a:pPr>
            <a:endParaRPr lang="tr-TR" sz="2400" dirty="0" smtClean="0"/>
          </a:p>
          <a:p>
            <a:pPr>
              <a:defRPr/>
            </a:pPr>
            <a:r>
              <a:rPr lang="tr-TR" sz="2400" dirty="0" smtClean="0"/>
              <a:t>Internet Explorer programı ile aynı anda </a:t>
            </a:r>
            <a:r>
              <a:rPr lang="tr-TR" sz="2400" b="1" dirty="0" smtClean="0"/>
              <a:t>birden fazla web sayfası </a:t>
            </a:r>
            <a:r>
              <a:rPr lang="tr-TR" sz="2400" dirty="0" smtClean="0"/>
              <a:t>açmak mümkündür.</a:t>
            </a:r>
          </a:p>
          <a:p>
            <a:pPr>
              <a:defRPr/>
            </a:pPr>
            <a:r>
              <a:rPr lang="tr-TR" sz="2400" dirty="0" smtClean="0"/>
              <a:t>Yeni bir sayfa açmak için yeni bir sekmenin (new tab) açılması gerekir.</a:t>
            </a:r>
          </a:p>
          <a:p>
            <a:pPr>
              <a:defRPr/>
            </a:pPr>
            <a:r>
              <a:rPr lang="tr-TR" sz="2400" dirty="0" smtClean="0"/>
              <a:t>Bu işlem klavyedeki </a:t>
            </a:r>
            <a:r>
              <a:rPr lang="tr-TR" sz="2400" b="1" dirty="0" smtClean="0"/>
              <a:t>CTRL+T </a:t>
            </a:r>
            <a:r>
              <a:rPr lang="tr-TR" sz="2400" dirty="0" smtClean="0"/>
              <a:t>tuşları ile de hızlı bir şekilde yapılabilir.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629" y="4293096"/>
            <a:ext cx="6934743" cy="154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27273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dirty="0"/>
              <a:t>Internet Explorer</a:t>
            </a:r>
            <a:endParaRPr lang="tr-TR" sz="3600" dirty="0" smtClean="0"/>
          </a:p>
        </p:txBody>
      </p:sp>
      <p:sp>
        <p:nvSpPr>
          <p:cNvPr id="3" name="Content Placeholder 2"/>
          <p:cNvSpPr>
            <a:spLocks noGrp="1"/>
          </p:cNvSpPr>
          <p:nvPr>
            <p:ph sz="quarter" idx="1"/>
          </p:nvPr>
        </p:nvSpPr>
        <p:spPr>
          <a:xfrm>
            <a:off x="457200" y="1219200"/>
            <a:ext cx="5266928" cy="4937760"/>
          </a:xfrm>
        </p:spPr>
        <p:txBody>
          <a:bodyPr/>
          <a:lstStyle/>
          <a:p>
            <a:pPr>
              <a:defRPr/>
            </a:pPr>
            <a:r>
              <a:rPr lang="tr-TR" sz="2400" dirty="0" smtClean="0"/>
              <a:t>Internet Explorer programıyla </a:t>
            </a:r>
            <a:r>
              <a:rPr lang="tr-TR" sz="2400" b="1" dirty="0" smtClean="0"/>
              <a:t>başlangıç sayfası</a:t>
            </a:r>
            <a:r>
              <a:rPr lang="tr-TR" sz="2400" dirty="0" smtClean="0"/>
              <a:t> ayarlamak mümkündür.</a:t>
            </a:r>
          </a:p>
          <a:p>
            <a:pPr>
              <a:defRPr/>
            </a:pPr>
            <a:r>
              <a:rPr lang="tr-TR" sz="2400" dirty="0" smtClean="0"/>
              <a:t>Başlangıç sayfası, Internet Explorer programı açıldığı zaman otomatik olarak açılacak olan web sayfasını ifade eder.</a:t>
            </a:r>
          </a:p>
          <a:p>
            <a:pPr>
              <a:defRPr/>
            </a:pPr>
            <a:r>
              <a:rPr lang="tr-TR" sz="2400" dirty="0" smtClean="0"/>
              <a:t>Örneğin, başlangıç sayfasını </a:t>
            </a:r>
            <a:r>
              <a:rPr lang="tr-TR" sz="2400" u="sng" dirty="0" smtClean="0">
                <a:solidFill>
                  <a:srgbClr val="0070C0"/>
                </a:solidFill>
              </a:rPr>
              <a:t>www.google.com.tr</a:t>
            </a:r>
            <a:r>
              <a:rPr lang="tr-TR" sz="2400" dirty="0" smtClean="0"/>
              <a:t> olarak ayarlamak için </a:t>
            </a:r>
            <a:r>
              <a:rPr lang="tr-TR" sz="2400" b="1" dirty="0" smtClean="0"/>
              <a:t>Araçlar</a:t>
            </a:r>
            <a:r>
              <a:rPr lang="tr-TR" sz="2400" dirty="0" smtClean="0"/>
              <a:t> (Tools) menüsünden </a:t>
            </a:r>
            <a:r>
              <a:rPr lang="tr-TR" sz="2400" b="1" dirty="0" smtClean="0"/>
              <a:t>İnternet Seçenekleri </a:t>
            </a:r>
            <a:r>
              <a:rPr lang="tr-TR" sz="2400" dirty="0" smtClean="0"/>
              <a:t>(Internet Options) açılmalıdır.</a:t>
            </a:r>
            <a:endParaRPr lang="tr-TR" sz="2400" dirty="0">
              <a:solidFill>
                <a:schemeClr val="accent1">
                  <a:lumMod val="75000"/>
                </a:schemeClr>
              </a:solidFill>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077" y="1196752"/>
            <a:ext cx="2839403"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053077" y="5852636"/>
            <a:ext cx="2180138" cy="4209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78938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445" y="1183104"/>
            <a:ext cx="40290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2"/>
          <p:cNvSpPr>
            <a:spLocks noGrp="1" noChangeArrowheads="1"/>
          </p:cNvSpPr>
          <p:nvPr>
            <p:ph type="title"/>
          </p:nvPr>
        </p:nvSpPr>
        <p:spPr/>
        <p:txBody>
          <a:bodyPr/>
          <a:lstStyle/>
          <a:p>
            <a:r>
              <a:rPr lang="en-US" dirty="0"/>
              <a:t>Internet Explorer</a:t>
            </a:r>
            <a:endParaRPr lang="tr-TR" sz="3600" dirty="0" smtClean="0"/>
          </a:p>
        </p:txBody>
      </p:sp>
      <p:sp>
        <p:nvSpPr>
          <p:cNvPr id="3" name="Content Placeholder 2"/>
          <p:cNvSpPr>
            <a:spLocks noGrp="1"/>
          </p:cNvSpPr>
          <p:nvPr>
            <p:ph sz="quarter" idx="1"/>
          </p:nvPr>
        </p:nvSpPr>
        <p:spPr>
          <a:xfrm>
            <a:off x="457200" y="1219200"/>
            <a:ext cx="3898776" cy="4937760"/>
          </a:xfrm>
        </p:spPr>
        <p:txBody>
          <a:bodyPr/>
          <a:lstStyle/>
          <a:p>
            <a:pPr>
              <a:defRPr/>
            </a:pPr>
            <a:endParaRPr lang="tr-TR" sz="2400" dirty="0" smtClean="0"/>
          </a:p>
          <a:p>
            <a:pPr>
              <a:defRPr/>
            </a:pPr>
            <a:endParaRPr lang="tr-TR" sz="2400" dirty="0"/>
          </a:p>
          <a:p>
            <a:pPr>
              <a:defRPr/>
            </a:pPr>
            <a:r>
              <a:rPr lang="tr-TR" sz="2400" dirty="0" smtClean="0"/>
              <a:t>Açılan pencerenin </a:t>
            </a:r>
            <a:r>
              <a:rPr lang="tr-TR" sz="2400" b="1" dirty="0" smtClean="0"/>
              <a:t>Genel </a:t>
            </a:r>
            <a:r>
              <a:rPr lang="tr-TR" sz="2400" dirty="0" smtClean="0"/>
              <a:t>(General) sekmesinde başlangıç sayfasının adresi ayarlanabilir.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14</a:t>
            </a:fld>
            <a:endParaRPr lang="en-US"/>
          </a:p>
        </p:txBody>
      </p:sp>
      <p:sp>
        <p:nvSpPr>
          <p:cNvPr id="8" name="Oval 7"/>
          <p:cNvSpPr/>
          <p:nvPr/>
        </p:nvSpPr>
        <p:spPr>
          <a:xfrm>
            <a:off x="5056158" y="2132856"/>
            <a:ext cx="2180138" cy="4209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40903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2"/>
          <p:cNvSpPr>
            <a:spLocks noGrp="1" noChangeArrowheads="1"/>
          </p:cNvSpPr>
          <p:nvPr>
            <p:ph type="title"/>
          </p:nvPr>
        </p:nvSpPr>
        <p:spPr/>
        <p:txBody>
          <a:bodyPr/>
          <a:lstStyle/>
          <a:p>
            <a:r>
              <a:rPr lang="en-US" dirty="0"/>
              <a:t>Internet Explorer</a:t>
            </a:r>
            <a:endParaRPr lang="tr-TR" dirty="0" smtClean="0"/>
          </a:p>
        </p:txBody>
      </p:sp>
      <p:sp>
        <p:nvSpPr>
          <p:cNvPr id="30722" name="Content Placeholder 2"/>
          <p:cNvSpPr>
            <a:spLocks noGrp="1"/>
          </p:cNvSpPr>
          <p:nvPr>
            <p:ph sz="quarter" idx="1"/>
          </p:nvPr>
        </p:nvSpPr>
        <p:spPr>
          <a:xfrm>
            <a:off x="457200" y="1219200"/>
            <a:ext cx="5237163" cy="4937760"/>
          </a:xfrm>
        </p:spPr>
        <p:txBody>
          <a:bodyPr/>
          <a:lstStyle/>
          <a:p>
            <a:r>
              <a:rPr lang="tr-TR" sz="2400" dirty="0" smtClean="0"/>
              <a:t>Internet Explorer programında sık kullanılan web siteleri, </a:t>
            </a:r>
            <a:r>
              <a:rPr lang="tr-TR" sz="2400" b="1" dirty="0" smtClean="0"/>
              <a:t>favori siteler listesine </a:t>
            </a:r>
            <a:r>
              <a:rPr lang="tr-TR" sz="2400" dirty="0" smtClean="0"/>
              <a:t>eklenebilir. Böylece bu sayfalara daha kolay erişim sağlanabilir.</a:t>
            </a:r>
          </a:p>
          <a:p>
            <a:r>
              <a:rPr lang="tr-TR" sz="2400" dirty="0" smtClean="0"/>
              <a:t>Bir sayfayı sık kullanılanlara eklemek için </a:t>
            </a:r>
            <a:r>
              <a:rPr lang="tr-TR" sz="2400" b="1" dirty="0" smtClean="0"/>
              <a:t>Favoriler </a:t>
            </a:r>
            <a:r>
              <a:rPr lang="tr-TR" sz="2400" dirty="0" smtClean="0"/>
              <a:t>(Favorites) düğmesi tılandıktan sonra açılan pencereden de </a:t>
            </a:r>
            <a:r>
              <a:rPr lang="tr-TR" sz="2400" b="1" dirty="0" smtClean="0"/>
              <a:t>Favorilere Ekle</a:t>
            </a:r>
            <a:r>
              <a:rPr lang="tr-TR" sz="2400" dirty="0" smtClean="0"/>
              <a:t> (Add to Favorites) seçilmelidir.</a:t>
            </a:r>
          </a:p>
          <a:p>
            <a:r>
              <a:rPr lang="tr-TR" sz="2400" dirty="0" smtClean="0"/>
              <a:t>Son olarak da ekranda beliren pencereden Ekle (Add) düğmesine tıklanmalıdır.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15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093" y="1196752"/>
            <a:ext cx="3083291" cy="147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633" y="4793297"/>
            <a:ext cx="3198855" cy="143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5696832" y="1863664"/>
            <a:ext cx="1489064" cy="3162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44339"/>
          <a:stretch/>
        </p:blipFill>
        <p:spPr bwMode="auto">
          <a:xfrm>
            <a:off x="6081342" y="2852936"/>
            <a:ext cx="2710295" cy="167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6012160" y="3616775"/>
            <a:ext cx="1489064" cy="3162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83384" y="5877272"/>
            <a:ext cx="764125" cy="261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71742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r>
              <a:rPr lang="tr-TR" dirty="0" smtClean="0"/>
              <a:t>Internet Explorer</a:t>
            </a:r>
          </a:p>
        </p:txBody>
      </p:sp>
      <p:sp>
        <p:nvSpPr>
          <p:cNvPr id="31746" name="Content Placeholder 2"/>
          <p:cNvSpPr>
            <a:spLocks noGrp="1"/>
          </p:cNvSpPr>
          <p:nvPr>
            <p:ph sz="quarter" idx="1"/>
          </p:nvPr>
        </p:nvSpPr>
        <p:spPr>
          <a:xfrm>
            <a:off x="457200" y="1219200"/>
            <a:ext cx="5050904" cy="4937760"/>
          </a:xfrm>
        </p:spPr>
        <p:txBody>
          <a:bodyPr/>
          <a:lstStyle/>
          <a:p>
            <a:endParaRPr lang="tr-TR" sz="2400" dirty="0" smtClean="0"/>
          </a:p>
          <a:p>
            <a:r>
              <a:rPr lang="tr-TR" sz="2400" dirty="0" smtClean="0"/>
              <a:t>Favori siteler listesindeki sık kullanılan bir adresi silmek için yine Favoriler düğmesine tıklanıp yandaki pencere açılmalıdır. </a:t>
            </a:r>
          </a:p>
          <a:p>
            <a:endParaRPr lang="tr-TR" sz="2400" dirty="0" smtClean="0"/>
          </a:p>
          <a:p>
            <a:r>
              <a:rPr lang="tr-TR" sz="2400" dirty="0" smtClean="0"/>
              <a:t>Silinmesi istenenen seçeneğin üzerine fare ile sağ tıklayıp </a:t>
            </a:r>
            <a:r>
              <a:rPr lang="tr-TR" sz="2400" b="1" dirty="0" smtClean="0"/>
              <a:t>Sil</a:t>
            </a:r>
            <a:r>
              <a:rPr lang="tr-TR" sz="2400" dirty="0" smtClean="0"/>
              <a:t> (delete) seçeneğinin seçilmesi gerekir.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16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646" y="1323364"/>
            <a:ext cx="3111818" cy="491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300192" y="5400662"/>
            <a:ext cx="1489064" cy="261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90939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tr-TR" dirty="0"/>
              <a:t>Internet Explorer</a:t>
            </a:r>
            <a:endParaRPr lang="tr-TR" dirty="0" smtClean="0"/>
          </a:p>
        </p:txBody>
      </p:sp>
      <p:sp>
        <p:nvSpPr>
          <p:cNvPr id="3" name="Content Placeholder 2"/>
          <p:cNvSpPr>
            <a:spLocks noGrp="1"/>
          </p:cNvSpPr>
          <p:nvPr>
            <p:ph sz="quarter" idx="1"/>
          </p:nvPr>
        </p:nvSpPr>
        <p:spPr>
          <a:xfrm>
            <a:off x="395536" y="1299552"/>
            <a:ext cx="4618856" cy="4937760"/>
          </a:xfrm>
        </p:spPr>
        <p:txBody>
          <a:bodyPr/>
          <a:lstStyle/>
          <a:p>
            <a:pPr>
              <a:defRPr/>
            </a:pPr>
            <a:endParaRPr lang="tr-TR" sz="2400" dirty="0" smtClean="0"/>
          </a:p>
          <a:p>
            <a:pPr>
              <a:defRPr/>
            </a:pPr>
            <a:r>
              <a:rPr lang="en-US" sz="2400" dirty="0" smtClean="0"/>
              <a:t>Z</a:t>
            </a:r>
            <a:r>
              <a:rPr lang="tr-TR" sz="2400" dirty="0" smtClean="0"/>
              <a:t>iyaret edilen adresler ve web sayfalarının bilgilerini silmek için </a:t>
            </a:r>
            <a:r>
              <a:rPr lang="tr-TR" sz="2400" b="1" dirty="0" smtClean="0"/>
              <a:t>Araçlar </a:t>
            </a:r>
            <a:r>
              <a:rPr lang="tr-TR" sz="2400" dirty="0" smtClean="0"/>
              <a:t>(Tools) menüsünden </a:t>
            </a:r>
            <a:r>
              <a:rPr lang="tr-TR" sz="2400" b="1" dirty="0" smtClean="0"/>
              <a:t>İnternet Seçenekleri </a:t>
            </a:r>
            <a:r>
              <a:rPr lang="tr-TR" sz="2400" dirty="0" smtClean="0"/>
              <a:t>(Internet Options) seçildikten sonra açılan sayfada </a:t>
            </a:r>
            <a:r>
              <a:rPr lang="tr-TR" sz="2400" b="1" dirty="0" smtClean="0"/>
              <a:t>Sil </a:t>
            </a:r>
            <a:r>
              <a:rPr lang="tr-TR" sz="2400" dirty="0" smtClean="0"/>
              <a:t>(Delete) düğmesine tıklamak gerekir.</a:t>
            </a:r>
            <a:endParaRPr lang="tr-TR" sz="2000" dirty="0"/>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336720"/>
            <a:ext cx="3662795" cy="468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621596" y="3713264"/>
            <a:ext cx="1118756" cy="261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50578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tr-TR" dirty="0"/>
              <a:t>Internet Explorer</a:t>
            </a:r>
            <a:endParaRPr lang="tr-TR" dirty="0" smtClean="0"/>
          </a:p>
        </p:txBody>
      </p:sp>
      <p:sp>
        <p:nvSpPr>
          <p:cNvPr id="3" name="Content Placeholder 2"/>
          <p:cNvSpPr>
            <a:spLocks noGrp="1"/>
          </p:cNvSpPr>
          <p:nvPr>
            <p:ph sz="quarter" idx="1"/>
          </p:nvPr>
        </p:nvSpPr>
        <p:spPr>
          <a:xfrm>
            <a:off x="395535" y="1299552"/>
            <a:ext cx="8343315" cy="4937760"/>
          </a:xfrm>
        </p:spPr>
        <p:txBody>
          <a:bodyPr/>
          <a:lstStyle/>
          <a:p>
            <a:pPr>
              <a:defRPr/>
            </a:pPr>
            <a:r>
              <a:rPr lang="tr-TR" sz="2400" dirty="0" smtClean="0"/>
              <a:t>Açılan pencerede silmek istenilen bilgileri seçip yine </a:t>
            </a:r>
            <a:r>
              <a:rPr lang="tr-TR" sz="2400" b="1" dirty="0" smtClean="0"/>
              <a:t>Sil </a:t>
            </a:r>
            <a:r>
              <a:rPr lang="tr-TR" sz="2400" dirty="0" smtClean="0"/>
              <a:t>(Delete) düğmesine tıklamak gerekir.</a:t>
            </a:r>
            <a:endParaRPr lang="tr-TR" sz="2000" dirty="0"/>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245" y="2109661"/>
            <a:ext cx="3480955" cy="419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45730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dirty="0" err="1" smtClean="0"/>
              <a:t>Arama</a:t>
            </a:r>
            <a:r>
              <a:rPr lang="en-US" dirty="0" smtClean="0"/>
              <a:t> </a:t>
            </a:r>
            <a:r>
              <a:rPr lang="en-US" dirty="0" err="1" smtClean="0"/>
              <a:t>Motoru</a:t>
            </a:r>
            <a:endParaRPr lang="tr-TR" dirty="0" smtClean="0"/>
          </a:p>
        </p:txBody>
      </p:sp>
      <p:sp>
        <p:nvSpPr>
          <p:cNvPr id="3" name="Content Placeholder 2"/>
          <p:cNvSpPr>
            <a:spLocks noGrp="1"/>
          </p:cNvSpPr>
          <p:nvPr>
            <p:ph sz="quarter" idx="1"/>
          </p:nvPr>
        </p:nvSpPr>
        <p:spPr>
          <a:xfrm>
            <a:off x="395535" y="1299552"/>
            <a:ext cx="8343315" cy="4937760"/>
          </a:xfrm>
        </p:spPr>
        <p:txBody>
          <a:bodyPr/>
          <a:lstStyle/>
          <a:p>
            <a:pPr>
              <a:defRPr/>
            </a:pPr>
            <a:endParaRPr lang="tr-TR" sz="2400" dirty="0" smtClean="0"/>
          </a:p>
          <a:p>
            <a:pPr>
              <a:defRPr/>
            </a:pPr>
            <a:r>
              <a:rPr lang="tr-TR" sz="2400" dirty="0" smtClean="0"/>
              <a:t>İ</a:t>
            </a:r>
            <a:r>
              <a:rPr lang="en-US" sz="2400" dirty="0" err="1" smtClean="0"/>
              <a:t>nternet</a:t>
            </a:r>
            <a:r>
              <a:rPr lang="tr-TR" sz="2400" dirty="0" smtClean="0"/>
              <a:t> üzerindeki bilgi miktarı çok fazladır. İstenilen bilgiye daha kolay ulaşmak için </a:t>
            </a:r>
            <a:r>
              <a:rPr lang="tr-TR" sz="2400" b="1" dirty="0" smtClean="0"/>
              <a:t>arama motorları</a:t>
            </a:r>
            <a:r>
              <a:rPr lang="tr-TR" sz="2400" dirty="0" smtClean="0"/>
              <a:t> kullanılmaktadır.</a:t>
            </a:r>
          </a:p>
          <a:p>
            <a:pPr>
              <a:defRPr/>
            </a:pPr>
            <a:endParaRPr lang="tr-TR" sz="2400" dirty="0" smtClean="0"/>
          </a:p>
          <a:p>
            <a:pPr>
              <a:defRPr/>
            </a:pPr>
            <a:r>
              <a:rPr lang="tr-TR" sz="2400" dirty="0" smtClean="0"/>
              <a:t>Arama motorlarına </a:t>
            </a:r>
            <a:r>
              <a:rPr lang="tr-TR" sz="2400" b="1" dirty="0" smtClean="0"/>
              <a:t>www.google.com</a:t>
            </a:r>
            <a:r>
              <a:rPr lang="tr-TR" sz="2400" dirty="0" smtClean="0"/>
              <a:t>, </a:t>
            </a:r>
            <a:r>
              <a:rPr lang="tr-TR" sz="2400" b="1" dirty="0" smtClean="0"/>
              <a:t>www.yahoo.com</a:t>
            </a:r>
            <a:r>
              <a:rPr lang="tr-TR" sz="2400" dirty="0" smtClean="0"/>
              <a:t>, </a:t>
            </a:r>
            <a:r>
              <a:rPr lang="tr-TR" sz="2400" b="1" dirty="0" smtClean="0"/>
              <a:t>www.altavista.com</a:t>
            </a:r>
            <a:r>
              <a:rPr lang="tr-TR" sz="2400" dirty="0" smtClean="0"/>
              <a:t>,  </a:t>
            </a:r>
            <a:r>
              <a:rPr lang="tr-TR" sz="2400" b="1" dirty="0" smtClean="0"/>
              <a:t>www.arabul.com</a:t>
            </a:r>
            <a:r>
              <a:rPr lang="tr-TR" sz="2400" dirty="0" smtClean="0"/>
              <a:t>, </a:t>
            </a:r>
            <a:r>
              <a:rPr lang="tr-TR" sz="2400" b="1" dirty="0" smtClean="0"/>
              <a:t>www.yandex.com.tr</a:t>
            </a:r>
            <a:r>
              <a:rPr lang="tr-TR" sz="2400" dirty="0" smtClean="0"/>
              <a:t> örnek olarak verilebilir.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19</a:t>
            </a:fld>
            <a:endParaRPr lang="en-US"/>
          </a:p>
        </p:txBody>
      </p:sp>
      <p:pic>
        <p:nvPicPr>
          <p:cNvPr id="5" name="Picture 2" descr="http://t0.gstatic.com/images?q=tbn:ANd9GcQt05FRdcvBUewE4Aj5wVilI65tJG7SaGZVLsI1MuYYmi07P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00" y="4974759"/>
            <a:ext cx="1789068" cy="1190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TBMmJszDcvggFM9rgENR34YZTKZpgf4Uu9xciS4V05Dfa5HHC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342" y="5241763"/>
            <a:ext cx="1950690" cy="511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Q5I5eu0qJGWpcw3c0Wjls1Cn6WJUn2_lemE1JHTJE214tM8d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888621"/>
            <a:ext cx="1512168" cy="11326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2.gstatic.com/images?q=tbn:ANd9GcSs6zKeCE8zoeGBi24IapMaPYSEJVYf79sjec91v2G-lZ4BJ33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785707"/>
            <a:ext cx="1235581" cy="123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9325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sz="4000" dirty="0" smtClean="0">
                <a:latin typeface="Times New Roman" pitchFamily="18" charset="0"/>
                <a:cs typeface="Times New Roman" pitchFamily="18" charset="0"/>
              </a:rPr>
              <a:t>Amaçlarımız</a:t>
            </a:r>
          </a:p>
        </p:txBody>
      </p:sp>
      <p:sp>
        <p:nvSpPr>
          <p:cNvPr id="11268" name="Content Placeholder 4"/>
          <p:cNvSpPr>
            <a:spLocks noGrp="1"/>
          </p:cNvSpPr>
          <p:nvPr>
            <p:ph sz="quarter" idx="1"/>
          </p:nvPr>
        </p:nvSpPr>
        <p:spPr/>
        <p:txBody>
          <a:bodyPr/>
          <a:lstStyle/>
          <a:p>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İ</a:t>
            </a:r>
            <a:r>
              <a:rPr lang="en-US" sz="2800" dirty="0" err="1" smtClean="0"/>
              <a:t>nternet</a:t>
            </a:r>
            <a:r>
              <a:rPr lang="en-US" sz="2800" dirty="0" smtClean="0"/>
              <a:t> </a:t>
            </a:r>
            <a:r>
              <a:rPr lang="en-US" sz="2800" dirty="0" err="1" smtClean="0"/>
              <a:t>ve</a:t>
            </a:r>
            <a:r>
              <a:rPr lang="en-US" sz="2800" dirty="0" smtClean="0"/>
              <a:t> a</a:t>
            </a:r>
            <a:r>
              <a:rPr lang="tr-TR" sz="2800" dirty="0" smtClean="0"/>
              <a:t>ğ kavramlarını t</a:t>
            </a:r>
            <a:r>
              <a:rPr lang="tr-TR" sz="2800" dirty="0" smtClean="0">
                <a:latin typeface="Times New Roman" pitchFamily="18" charset="0"/>
                <a:cs typeface="Times New Roman" pitchFamily="18" charset="0"/>
              </a:rPr>
              <a:t>anımlamak.</a:t>
            </a:r>
          </a:p>
          <a:p>
            <a:endParaRPr lang="tr-TR" sz="2800"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İnternet’in nasıl çalıştığını açıklamak.</a:t>
            </a:r>
          </a:p>
          <a:p>
            <a:endParaRPr lang="tr-TR" sz="2800"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Elektronik posta ve sohbet kavramlarını açıklamak.</a:t>
            </a:r>
          </a:p>
          <a:p>
            <a:endParaRPr lang="tr-TR" sz="2800" dirty="0"/>
          </a:p>
          <a:p>
            <a:r>
              <a:rPr lang="tr-TR" sz="2800" dirty="0" smtClean="0">
                <a:latin typeface="Times New Roman" pitchFamily="18" charset="0"/>
                <a:cs typeface="Times New Roman" pitchFamily="18" charset="0"/>
              </a:rPr>
              <a:t>Dosya transferi ve arama motoru kavramlarını tanımlamak.</a:t>
            </a: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defRPr/>
            </a:pPr>
            <a:fld id="{83136543-FBF8-44EE-8960-9FCC14DABE76}" type="slidenum">
              <a:rPr lang="en-US" smtClean="0"/>
              <a:pPr>
                <a:defRPr/>
              </a:pPr>
              <a:t>2</a:t>
            </a:fld>
            <a:endParaRPr lang="en-US"/>
          </a:p>
        </p:txBody>
      </p:sp>
    </p:spTree>
    <p:extLst>
      <p:ext uri="{BB962C8B-B14F-4D97-AF65-F5344CB8AC3E}">
        <p14:creationId xmlns:p14="http://schemas.microsoft.com/office/powerpoint/2010/main" val="2845665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dirty="0" err="1" smtClean="0"/>
              <a:t>Arama</a:t>
            </a:r>
            <a:r>
              <a:rPr lang="en-US" dirty="0" smtClean="0"/>
              <a:t> </a:t>
            </a:r>
            <a:r>
              <a:rPr lang="en-US" dirty="0" err="1" smtClean="0"/>
              <a:t>Motoru</a:t>
            </a:r>
            <a:endParaRPr lang="tr-TR" dirty="0" smtClean="0"/>
          </a:p>
        </p:txBody>
      </p:sp>
      <p:sp>
        <p:nvSpPr>
          <p:cNvPr id="3" name="Content Placeholder 2"/>
          <p:cNvSpPr>
            <a:spLocks noGrp="1"/>
          </p:cNvSpPr>
          <p:nvPr>
            <p:ph sz="quarter" idx="1"/>
          </p:nvPr>
        </p:nvSpPr>
        <p:spPr>
          <a:xfrm>
            <a:off x="395535" y="1299552"/>
            <a:ext cx="8343315" cy="4937760"/>
          </a:xfrm>
        </p:spPr>
        <p:txBody>
          <a:bodyPr/>
          <a:lstStyle/>
          <a:p>
            <a:pPr>
              <a:defRPr/>
            </a:pPr>
            <a:r>
              <a:rPr lang="tr-TR" sz="2400" dirty="0" smtClean="0"/>
              <a:t>Arama motorlarını kullanırken yazılacak kelimeleri doğru şekilde yazmak aranılan sayfaların daha kolay bulunmasını sağlar.</a:t>
            </a:r>
          </a:p>
          <a:p>
            <a:pPr>
              <a:defRPr/>
            </a:pPr>
            <a:endParaRPr lang="tr-TR" sz="2400" dirty="0"/>
          </a:p>
          <a:p>
            <a:pPr>
              <a:defRPr/>
            </a:pPr>
            <a:r>
              <a:rPr lang="tr-TR" sz="2400" dirty="0" smtClean="0"/>
              <a:t>Örneğin arama motoruna </a:t>
            </a:r>
            <a:r>
              <a:rPr lang="tr-TR" sz="2400" b="1" i="1" dirty="0" smtClean="0"/>
              <a:t>elektrik teknolojisi </a:t>
            </a:r>
            <a:r>
              <a:rPr lang="tr-TR" sz="2400" dirty="0" smtClean="0"/>
              <a:t>yazılacak olursa, içerisinde hem </a:t>
            </a:r>
            <a:r>
              <a:rPr lang="tr-TR" sz="2400" b="1" i="1" dirty="0" smtClean="0"/>
              <a:t>elektrik </a:t>
            </a:r>
            <a:r>
              <a:rPr lang="tr-TR" sz="2400" dirty="0" smtClean="0"/>
              <a:t>hem de </a:t>
            </a:r>
            <a:r>
              <a:rPr lang="tr-TR" sz="2400" b="1" i="1" dirty="0" smtClean="0"/>
              <a:t>teknolojisi </a:t>
            </a:r>
            <a:r>
              <a:rPr lang="tr-TR" sz="2400" dirty="0" smtClean="0"/>
              <a:t>kelimeleri geçen tüm siteler görüntülenecektir.</a:t>
            </a:r>
          </a:p>
          <a:p>
            <a:pPr>
              <a:defRPr/>
            </a:pPr>
            <a:endParaRPr lang="tr-TR" sz="2400" dirty="0"/>
          </a:p>
          <a:p>
            <a:pPr>
              <a:defRPr/>
            </a:pPr>
            <a:r>
              <a:rPr lang="tr-TR" sz="2400" dirty="0" smtClean="0"/>
              <a:t>Aynı arama </a:t>
            </a:r>
            <a:r>
              <a:rPr lang="tr-TR" sz="2400" b="1" dirty="0" smtClean="0"/>
              <a:t>çift tırnak</a:t>
            </a:r>
            <a:r>
              <a:rPr lang="tr-TR" sz="2400" dirty="0" smtClean="0"/>
              <a:t> işareti kullanılarak </a:t>
            </a:r>
            <a:r>
              <a:rPr lang="en-US" sz="2400" b="1" i="1" dirty="0" smtClean="0"/>
              <a:t>“</a:t>
            </a:r>
            <a:r>
              <a:rPr lang="en-US" sz="2400" b="1" i="1" dirty="0" err="1" smtClean="0"/>
              <a:t>elektrik</a:t>
            </a:r>
            <a:r>
              <a:rPr lang="en-US" sz="2400" b="1" i="1" dirty="0" smtClean="0"/>
              <a:t> </a:t>
            </a:r>
            <a:r>
              <a:rPr lang="en-US" sz="2400" b="1" i="1" dirty="0" err="1" smtClean="0"/>
              <a:t>teknolojisi</a:t>
            </a:r>
            <a:r>
              <a:rPr lang="en-US" sz="2400" b="1" i="1" dirty="0" smtClean="0"/>
              <a:t>”</a:t>
            </a:r>
            <a:r>
              <a:rPr lang="en-US" sz="2400" dirty="0" smtClean="0"/>
              <a:t> </a:t>
            </a:r>
            <a:r>
              <a:rPr lang="en-US" sz="2400" dirty="0" err="1" smtClean="0"/>
              <a:t>olarak</a:t>
            </a:r>
            <a:r>
              <a:rPr lang="en-US" sz="2400" dirty="0" smtClean="0"/>
              <a:t> yap</a:t>
            </a:r>
            <a:r>
              <a:rPr lang="tr-TR" sz="2400" dirty="0" smtClean="0"/>
              <a:t>ılırsa, içerisinde bu iki kelimenin birlikte geçtiği sayfalar görüntülenecektir. Böylece aramalar kısıtlanabilir.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20</a:t>
            </a:fld>
            <a:endParaRPr lang="en-US"/>
          </a:p>
        </p:txBody>
      </p:sp>
    </p:spTree>
    <p:extLst>
      <p:ext uri="{BB962C8B-B14F-4D97-AF65-F5344CB8AC3E}">
        <p14:creationId xmlns:p14="http://schemas.microsoft.com/office/powerpoint/2010/main" val="199981060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dirty="0" err="1" smtClean="0"/>
              <a:t>Arama</a:t>
            </a:r>
            <a:r>
              <a:rPr lang="en-US" dirty="0" smtClean="0"/>
              <a:t> </a:t>
            </a:r>
            <a:r>
              <a:rPr lang="en-US" dirty="0" err="1" smtClean="0"/>
              <a:t>Motoru</a:t>
            </a:r>
            <a:endParaRPr lang="tr-TR" dirty="0" smtClean="0"/>
          </a:p>
        </p:txBody>
      </p:sp>
      <p:sp>
        <p:nvSpPr>
          <p:cNvPr id="3" name="Content Placeholder 2"/>
          <p:cNvSpPr>
            <a:spLocks noGrp="1"/>
          </p:cNvSpPr>
          <p:nvPr>
            <p:ph sz="quarter" idx="1"/>
          </p:nvPr>
        </p:nvSpPr>
        <p:spPr>
          <a:xfrm>
            <a:off x="395535" y="1299552"/>
            <a:ext cx="8343315" cy="4937760"/>
          </a:xfrm>
        </p:spPr>
        <p:txBody>
          <a:bodyPr/>
          <a:lstStyle/>
          <a:p>
            <a:pPr>
              <a:defRPr/>
            </a:pPr>
            <a:r>
              <a:rPr lang="tr-TR" sz="2400" dirty="0" smtClean="0"/>
              <a:t>Arama motorlarında </a:t>
            </a:r>
            <a:r>
              <a:rPr lang="en-US" sz="3200" b="1" dirty="0" smtClean="0"/>
              <a:t>‘</a:t>
            </a:r>
            <a:r>
              <a:rPr lang="tr-TR" sz="3200" b="1" dirty="0" smtClean="0"/>
              <a:t>+</a:t>
            </a:r>
            <a:r>
              <a:rPr lang="en-US" sz="3200" b="1" dirty="0" smtClean="0"/>
              <a:t>’</a:t>
            </a:r>
            <a:r>
              <a:rPr lang="tr-TR" sz="2400" dirty="0" smtClean="0"/>
              <a:t> ve </a:t>
            </a:r>
            <a:r>
              <a:rPr lang="en-US" sz="3200" b="1" dirty="0" smtClean="0"/>
              <a:t>‘</a:t>
            </a:r>
            <a:r>
              <a:rPr lang="tr-TR" sz="3200" b="1" dirty="0"/>
              <a:t>–</a:t>
            </a:r>
            <a:r>
              <a:rPr lang="en-US" sz="3200" b="1" dirty="0" smtClean="0"/>
              <a:t>’</a:t>
            </a:r>
            <a:r>
              <a:rPr lang="tr-TR" sz="2400" dirty="0" smtClean="0"/>
              <a:t>  işaretleri de kullanılabilir. </a:t>
            </a:r>
          </a:p>
          <a:p>
            <a:pPr>
              <a:defRPr/>
            </a:pPr>
            <a:endParaRPr lang="tr-TR" sz="2400" dirty="0" smtClean="0"/>
          </a:p>
          <a:p>
            <a:pPr>
              <a:defRPr/>
            </a:pPr>
            <a:r>
              <a:rPr lang="tr-TR" sz="2400" dirty="0" smtClean="0"/>
              <a:t>Yapılan aramada herhangi bir kelimenin çıkan sonuçlarda kesinlikle </a:t>
            </a:r>
            <a:r>
              <a:rPr lang="tr-TR" sz="2400" b="1" dirty="0" smtClean="0"/>
              <a:t>bulunmaması </a:t>
            </a:r>
            <a:r>
              <a:rPr lang="tr-TR" sz="2400" dirty="0" smtClean="0"/>
              <a:t>istenirse </a:t>
            </a:r>
            <a:r>
              <a:rPr lang="en-US" sz="3200" b="1" dirty="0"/>
              <a:t>‘</a:t>
            </a:r>
            <a:r>
              <a:rPr lang="tr-TR" sz="3200" b="1" dirty="0" smtClean="0"/>
              <a:t>–</a:t>
            </a:r>
            <a:r>
              <a:rPr lang="en-US" sz="3200" b="1" dirty="0" smtClean="0"/>
              <a:t>’ </a:t>
            </a:r>
            <a:r>
              <a:rPr lang="tr-TR" sz="2400" dirty="0" smtClean="0"/>
              <a:t>işareti kullanılabilir.</a:t>
            </a:r>
          </a:p>
          <a:p>
            <a:pPr lvl="1">
              <a:defRPr/>
            </a:pPr>
            <a:r>
              <a:rPr lang="tr-TR" sz="2100" dirty="0" smtClean="0"/>
              <a:t>Ör: web tarayıcısı -firefox</a:t>
            </a:r>
          </a:p>
          <a:p>
            <a:pPr>
              <a:defRPr/>
            </a:pPr>
            <a:endParaRPr lang="tr-TR" sz="2400" dirty="0" smtClean="0"/>
          </a:p>
          <a:p>
            <a:pPr>
              <a:defRPr/>
            </a:pPr>
            <a:r>
              <a:rPr lang="tr-TR" sz="2400" dirty="0" smtClean="0"/>
              <a:t>Yapılan </a:t>
            </a:r>
            <a:r>
              <a:rPr lang="tr-TR" sz="2400" dirty="0"/>
              <a:t>aramada herhangi bir kelimenin çıkan sonuçlarda kesinlikle </a:t>
            </a:r>
            <a:r>
              <a:rPr lang="tr-TR" sz="2400" b="1" dirty="0" smtClean="0"/>
              <a:t>bulunması </a:t>
            </a:r>
            <a:r>
              <a:rPr lang="tr-TR" sz="2400" dirty="0"/>
              <a:t>istenirse </a:t>
            </a:r>
            <a:r>
              <a:rPr lang="en-US" sz="3200" b="1" dirty="0" smtClean="0"/>
              <a:t>‘</a:t>
            </a:r>
            <a:r>
              <a:rPr lang="tr-TR" sz="3200" b="1" dirty="0" smtClean="0"/>
              <a:t>+</a:t>
            </a:r>
            <a:r>
              <a:rPr lang="en-US" sz="3200" b="1" dirty="0" smtClean="0"/>
              <a:t>’ </a:t>
            </a:r>
            <a:r>
              <a:rPr lang="tr-TR" sz="2400" dirty="0" smtClean="0"/>
              <a:t>şareti kullanılabilir.</a:t>
            </a:r>
          </a:p>
          <a:p>
            <a:pPr lvl="1">
              <a:defRPr/>
            </a:pPr>
            <a:r>
              <a:rPr lang="tr-TR" sz="2100" dirty="0" smtClean="0"/>
              <a:t>Ör</a:t>
            </a:r>
            <a:r>
              <a:rPr lang="tr-TR" sz="2100" dirty="0"/>
              <a:t>: web tarayıcısı </a:t>
            </a:r>
            <a:r>
              <a:rPr lang="tr-TR" sz="2100" dirty="0" smtClean="0"/>
              <a:t>+chrome</a:t>
            </a:r>
            <a:endParaRPr lang="tr-TR" sz="2400" dirty="0"/>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21</a:t>
            </a:fld>
            <a:endParaRPr lang="en-US"/>
          </a:p>
        </p:txBody>
      </p:sp>
    </p:spTree>
    <p:extLst>
      <p:ext uri="{BB962C8B-B14F-4D97-AF65-F5344CB8AC3E}">
        <p14:creationId xmlns:p14="http://schemas.microsoft.com/office/powerpoint/2010/main" val="205917400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tr-TR" sz="3600" dirty="0" smtClean="0"/>
              <a:t>İnternet’in </a:t>
            </a:r>
            <a:r>
              <a:rPr lang="tr-TR" sz="3600" dirty="0"/>
              <a:t>İletişim </a:t>
            </a:r>
            <a:r>
              <a:rPr lang="tr-TR" sz="3600" dirty="0" smtClean="0"/>
              <a:t>Amacıyla </a:t>
            </a:r>
            <a:r>
              <a:rPr lang="tr-TR" sz="3600" dirty="0"/>
              <a:t>Kullanımı</a:t>
            </a:r>
            <a:endParaRPr lang="tr-TR" sz="3600" dirty="0" smtClean="0"/>
          </a:p>
        </p:txBody>
      </p:sp>
      <p:sp>
        <p:nvSpPr>
          <p:cNvPr id="3" name="Content Placeholder 2"/>
          <p:cNvSpPr>
            <a:spLocks noGrp="1"/>
          </p:cNvSpPr>
          <p:nvPr>
            <p:ph sz="quarter" idx="1"/>
          </p:nvPr>
        </p:nvSpPr>
        <p:spPr>
          <a:xfrm>
            <a:off x="395535" y="1299552"/>
            <a:ext cx="8343315" cy="4937760"/>
          </a:xfrm>
        </p:spPr>
        <p:txBody>
          <a:bodyPr/>
          <a:lstStyle/>
          <a:p>
            <a:pPr>
              <a:defRPr/>
            </a:pPr>
            <a:endParaRPr lang="tr-TR" sz="2400" dirty="0" smtClean="0"/>
          </a:p>
          <a:p>
            <a:pPr>
              <a:defRPr/>
            </a:pPr>
            <a:r>
              <a:rPr lang="tr-TR" sz="2400" dirty="0" smtClean="0"/>
              <a:t>İnternet aracılığıyla iletişim kurmak için en çok kullanılan yöntemler </a:t>
            </a:r>
            <a:r>
              <a:rPr lang="tr-TR" sz="2400" b="1" dirty="0" smtClean="0"/>
              <a:t>elektronik posta </a:t>
            </a:r>
            <a:r>
              <a:rPr lang="tr-TR" sz="2400" dirty="0" smtClean="0"/>
              <a:t>ve </a:t>
            </a:r>
            <a:r>
              <a:rPr lang="tr-TR" sz="2400" b="1" dirty="0" smtClean="0"/>
              <a:t>sohbet programlarıdır</a:t>
            </a:r>
            <a:r>
              <a:rPr lang="tr-TR" sz="2400" dirty="0" smtClean="0"/>
              <a:t>.</a:t>
            </a:r>
          </a:p>
          <a:p>
            <a:pPr>
              <a:defRPr/>
            </a:pPr>
            <a:endParaRPr lang="tr-TR" sz="2400" dirty="0"/>
          </a:p>
          <a:p>
            <a:pPr>
              <a:defRPr/>
            </a:pPr>
            <a:r>
              <a:rPr lang="tr-TR" sz="2400" dirty="0"/>
              <a:t>Elektronik posta, iki ya da daha fazla kullanıcının farklı alanlarda birbiri ile bilgisayar ağı üzerinden haberleşmesini sağlamaktır</a:t>
            </a:r>
            <a:r>
              <a:rPr lang="tr-TR" sz="2400" dirty="0" smtClean="0"/>
              <a:t>.</a:t>
            </a:r>
          </a:p>
          <a:p>
            <a:pPr>
              <a:defRPr/>
            </a:pPr>
            <a:endParaRPr lang="tr-TR" sz="2400" dirty="0"/>
          </a:p>
          <a:p>
            <a:pPr>
              <a:defRPr/>
            </a:pPr>
            <a:r>
              <a:rPr lang="tr-TR" sz="2400" dirty="0"/>
              <a:t>İnternet’in yaygın </a:t>
            </a:r>
            <a:r>
              <a:rPr lang="tr-TR" sz="2400" dirty="0" smtClean="0"/>
              <a:t>kullanım </a:t>
            </a:r>
            <a:r>
              <a:rPr lang="tr-TR" sz="2400" dirty="0"/>
              <a:t>alanlarından birisi </a:t>
            </a:r>
            <a:r>
              <a:rPr lang="tr-TR" sz="2400" dirty="0" smtClean="0"/>
              <a:t>de </a:t>
            </a:r>
            <a:r>
              <a:rPr lang="tr-TR" sz="2400" dirty="0"/>
              <a:t>sohbet amaçlı </a:t>
            </a:r>
            <a:r>
              <a:rPr lang="tr-TR" sz="2400" dirty="0" smtClean="0"/>
              <a:t>yazılımlardır.</a:t>
            </a:r>
            <a:endParaRPr lang="tr-TR" sz="2400" dirty="0"/>
          </a:p>
          <a:p>
            <a:pPr>
              <a:defRPr/>
            </a:pPr>
            <a:endParaRPr lang="tr-TR" sz="2400" dirty="0"/>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22</a:t>
            </a:fld>
            <a:endParaRPr lang="en-US"/>
          </a:p>
        </p:txBody>
      </p:sp>
    </p:spTree>
    <p:extLst>
      <p:ext uri="{BB962C8B-B14F-4D97-AF65-F5344CB8AC3E}">
        <p14:creationId xmlns:p14="http://schemas.microsoft.com/office/powerpoint/2010/main" val="378616509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tr-TR" dirty="0" smtClean="0"/>
              <a:t>Elektronik Posta</a:t>
            </a:r>
          </a:p>
        </p:txBody>
      </p:sp>
      <p:sp>
        <p:nvSpPr>
          <p:cNvPr id="38915" name="Rectangle 3"/>
          <p:cNvSpPr>
            <a:spLocks noGrp="1" noChangeArrowheads="1"/>
          </p:cNvSpPr>
          <p:nvPr>
            <p:ph sz="quarter" idx="1"/>
          </p:nvPr>
        </p:nvSpPr>
        <p:spPr/>
        <p:txBody>
          <a:bodyPr/>
          <a:lstStyle/>
          <a:p>
            <a:pPr>
              <a:lnSpc>
                <a:spcPct val="90000"/>
              </a:lnSpc>
            </a:pPr>
            <a:r>
              <a:rPr lang="tr-TR" sz="2400" dirty="0" smtClean="0"/>
              <a:t>E-posta hizmetinden yararlanmak için öncelikle bir elektronik posta adresine ve bir elektronik posta hesabına sahip olmak gerekir. Ayrıca e-posta gönderilecek kişinin de e-posta adresini bilmek gerekir.</a:t>
            </a:r>
            <a:endParaRPr lang="tr-TR" sz="2400" dirty="0"/>
          </a:p>
          <a:p>
            <a:pPr>
              <a:lnSpc>
                <a:spcPct val="90000"/>
              </a:lnSpc>
            </a:pPr>
            <a:r>
              <a:rPr lang="tr-TR" sz="2400" dirty="0" smtClean="0"/>
              <a:t>Elektronik posta oldukça hızlı bir iletişim yöntemidir.  Gönderilen e-posta uygun koşullarda bir kaç dakika içinde yerine ulaşır.</a:t>
            </a:r>
          </a:p>
          <a:p>
            <a:pPr>
              <a:lnSpc>
                <a:spcPct val="90000"/>
              </a:lnSpc>
            </a:pPr>
            <a:r>
              <a:rPr lang="tr-TR" sz="2400" dirty="0" smtClean="0"/>
              <a:t>Göndericinin ve alıcının aynı anda karşılıklı olarak bilgisayar başında olmalarına gerek yoktur.</a:t>
            </a:r>
          </a:p>
          <a:p>
            <a:pPr>
              <a:lnSpc>
                <a:spcPct val="90000"/>
              </a:lnSpc>
            </a:pPr>
            <a:r>
              <a:rPr lang="tr-TR" sz="2400" b="1" dirty="0" smtClean="0"/>
              <a:t>Microsoft Outlook</a:t>
            </a:r>
            <a:r>
              <a:rPr lang="tr-TR" sz="2400" dirty="0" smtClean="0"/>
              <a:t>, elektronik posta programlarına örnek olarak verilebilir.</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085184"/>
            <a:ext cx="1374005" cy="116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23</a:t>
            </a:fld>
            <a:endParaRPr lang="en-US"/>
          </a:p>
        </p:txBody>
      </p:sp>
    </p:spTree>
    <p:extLst>
      <p:ext uri="{BB962C8B-B14F-4D97-AF65-F5344CB8AC3E}">
        <p14:creationId xmlns:p14="http://schemas.microsoft.com/office/powerpoint/2010/main" val="260865541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tr-TR" dirty="0" smtClean="0"/>
              <a:t>Sohbet Programları</a:t>
            </a:r>
          </a:p>
        </p:txBody>
      </p:sp>
      <p:sp>
        <p:nvSpPr>
          <p:cNvPr id="41987" name="Rectangle 3"/>
          <p:cNvSpPr>
            <a:spLocks noGrp="1" noChangeArrowheads="1"/>
          </p:cNvSpPr>
          <p:nvPr>
            <p:ph sz="quarter" idx="1"/>
          </p:nvPr>
        </p:nvSpPr>
        <p:spPr/>
        <p:txBody>
          <a:bodyPr/>
          <a:lstStyle/>
          <a:p>
            <a:endParaRPr lang="tr-TR" sz="2400" dirty="0" smtClean="0"/>
          </a:p>
          <a:p>
            <a:r>
              <a:rPr lang="tr-TR" sz="2400" dirty="0" smtClean="0"/>
              <a:t>Sohbet yazılımlarında, hem göndericinin hem de alıcının aynı anda karşılıklı olarak bilgisayar başında olması gerekir. </a:t>
            </a:r>
          </a:p>
          <a:p>
            <a:endParaRPr lang="tr-TR" sz="2400" dirty="0"/>
          </a:p>
          <a:p>
            <a:r>
              <a:rPr lang="en-US" sz="2400" b="1" dirty="0" smtClean="0"/>
              <a:t>Facebook</a:t>
            </a:r>
            <a:r>
              <a:rPr lang="tr-TR" sz="2400" b="1" dirty="0" smtClean="0"/>
              <a:t> Messenger</a:t>
            </a:r>
            <a:r>
              <a:rPr lang="tr-TR" sz="2400" dirty="0" smtClean="0"/>
              <a:t> sohbet programlarına örnek olarak verilebilir.	</a:t>
            </a:r>
          </a:p>
          <a:p>
            <a:pPr marL="0" indent="0">
              <a:buNone/>
            </a:pPr>
            <a:r>
              <a:rPr lang="tr-TR" sz="2400" dirty="0" smtClean="0"/>
              <a:t>	</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222" y="3894931"/>
            <a:ext cx="18478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24</a:t>
            </a:fld>
            <a:endParaRPr lang="en-US"/>
          </a:p>
        </p:txBody>
      </p:sp>
    </p:spTree>
    <p:extLst>
      <p:ext uri="{BB962C8B-B14F-4D97-AF65-F5344CB8AC3E}">
        <p14:creationId xmlns:p14="http://schemas.microsoft.com/office/powerpoint/2010/main" val="57087480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tr-TR" sz="3200" dirty="0" smtClean="0"/>
              <a:t>İnternet Üzerinde</a:t>
            </a:r>
            <a:r>
              <a:rPr lang="en-US" sz="3200" dirty="0" smtClean="0"/>
              <a:t> B</a:t>
            </a:r>
            <a:r>
              <a:rPr lang="tr-TR" sz="3200" dirty="0" smtClean="0"/>
              <a:t>ilgisayarlar Arası İletişim</a:t>
            </a:r>
          </a:p>
        </p:txBody>
      </p:sp>
      <p:sp>
        <p:nvSpPr>
          <p:cNvPr id="43011" name="Rectangle 3"/>
          <p:cNvSpPr>
            <a:spLocks noGrp="1" noChangeArrowheads="1"/>
          </p:cNvSpPr>
          <p:nvPr>
            <p:ph sz="quarter" idx="1"/>
          </p:nvPr>
        </p:nvSpPr>
        <p:spPr/>
        <p:txBody>
          <a:bodyPr/>
          <a:lstStyle/>
          <a:p>
            <a:endParaRPr lang="tr-TR" sz="2400" dirty="0" smtClean="0"/>
          </a:p>
          <a:p>
            <a:r>
              <a:rPr lang="tr-TR" sz="2400" dirty="0" smtClean="0"/>
              <a:t>Web tarayıcı programlar kullanılarak web sayfaları ziyaret edilebilir.</a:t>
            </a:r>
          </a:p>
          <a:p>
            <a:endParaRPr lang="tr-TR" sz="2400" dirty="0" smtClean="0"/>
          </a:p>
          <a:p>
            <a:r>
              <a:rPr lang="tr-TR" sz="2400" dirty="0" smtClean="0"/>
              <a:t>Web sayfaları, aslında sunucu bilgisayarlar üzerindeki dosyalardan oluşmaktadır. </a:t>
            </a:r>
          </a:p>
          <a:p>
            <a:endParaRPr lang="tr-TR" sz="2400" dirty="0" smtClean="0"/>
          </a:p>
          <a:p>
            <a:r>
              <a:rPr lang="tr-TR" sz="2400" dirty="0" smtClean="0"/>
              <a:t>Web tarayıcı programlar bu dosyaların bulunduğu bilgisayarlara istek yollar ve bu dosyaların bilgisayar ekranlarında görüntülenmesini sağlar.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25</a:t>
            </a:fld>
            <a:endParaRPr lang="en-US"/>
          </a:p>
        </p:txBody>
      </p:sp>
    </p:spTree>
    <p:extLst>
      <p:ext uri="{BB962C8B-B14F-4D97-AF65-F5344CB8AC3E}">
        <p14:creationId xmlns:p14="http://schemas.microsoft.com/office/powerpoint/2010/main" val="12111212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tr-TR" sz="3200" dirty="0"/>
              <a:t>İnternet Üzerinde</a:t>
            </a:r>
            <a:r>
              <a:rPr lang="en-US" sz="3200" dirty="0"/>
              <a:t> B</a:t>
            </a:r>
            <a:r>
              <a:rPr lang="tr-TR" sz="3200" dirty="0"/>
              <a:t>ilgisayarlar Arası İletişim</a:t>
            </a:r>
            <a:endParaRPr lang="tr-TR" sz="3200" dirty="0" smtClean="0"/>
          </a:p>
        </p:txBody>
      </p:sp>
      <p:sp>
        <p:nvSpPr>
          <p:cNvPr id="44035" name="Rectangle 3"/>
          <p:cNvSpPr>
            <a:spLocks noGrp="1" noChangeArrowheads="1"/>
          </p:cNvSpPr>
          <p:nvPr>
            <p:ph sz="quarter" idx="1"/>
          </p:nvPr>
        </p:nvSpPr>
        <p:spPr/>
        <p:txBody>
          <a:bodyPr/>
          <a:lstStyle/>
          <a:p>
            <a:r>
              <a:rPr lang="tr-TR" sz="2400" dirty="0" smtClean="0"/>
              <a:t>İnternet üzerindeki bilgisayarlar iletişim kurabilmek için karşı bilgisayarın IP adresini kullanır.</a:t>
            </a:r>
          </a:p>
          <a:p>
            <a:endParaRPr lang="tr-TR" sz="2400" dirty="0" smtClean="0"/>
          </a:p>
          <a:p>
            <a:r>
              <a:rPr lang="tr-TR" sz="2400" dirty="0" smtClean="0"/>
              <a:t>Örneğin, Anadolu Üniversitesi internet sunucusunun IP numarası 193.140.20.52’dir. Ancak bu sunucuya ulaşmak için kullanılan adres </a:t>
            </a:r>
            <a:r>
              <a:rPr lang="tr-TR" sz="2400" b="1" dirty="0" smtClean="0"/>
              <a:t>www.anadolu.edu.tr</a:t>
            </a:r>
            <a:r>
              <a:rPr lang="tr-TR" sz="2400" dirty="0" smtClean="0"/>
              <a:t>’dir. İnternet üzerindeki sunucuların isimleri IP numaralarıyla eşleşmiş durumdadır.ü</a:t>
            </a:r>
          </a:p>
          <a:p>
            <a:pPr marL="0" indent="0">
              <a:buNone/>
            </a:pPr>
            <a:endParaRPr lang="tr-TR" sz="2400" dirty="0" smtClean="0"/>
          </a:p>
          <a:p>
            <a:r>
              <a:rPr lang="tr-TR" sz="2400" dirty="0" smtClean="0"/>
              <a:t>İnternet üzerindeki sunucu bilgisayarlar değişik tür ve içeriklerde bilgiler sunarlar. Yazı ve resim için </a:t>
            </a:r>
            <a:r>
              <a:rPr lang="en-US" sz="2400" b="1" dirty="0"/>
              <a:t>w</a:t>
            </a:r>
            <a:r>
              <a:rPr lang="tr-TR" sz="2400" b="1" dirty="0" smtClean="0"/>
              <a:t>eb (www)</a:t>
            </a:r>
            <a:r>
              <a:rPr lang="tr-TR" sz="2400" dirty="0" smtClean="0"/>
              <a:t> sunucularına, program ve dosya için </a:t>
            </a:r>
            <a:r>
              <a:rPr lang="tr-TR" sz="2400" b="1" dirty="0" smtClean="0"/>
              <a:t>ftp</a:t>
            </a:r>
            <a:r>
              <a:rPr lang="tr-TR" sz="2400" dirty="0" smtClean="0"/>
              <a:t> sunucularına, bir mesaj iletmek için ise </a:t>
            </a:r>
            <a:r>
              <a:rPr lang="tr-TR" sz="2400" b="1" dirty="0" smtClean="0"/>
              <a:t>e-posta</a:t>
            </a:r>
            <a:r>
              <a:rPr lang="tr-TR" sz="2400" dirty="0" smtClean="0"/>
              <a:t> sunucularına ulaşılmalıdır.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26</a:t>
            </a:fld>
            <a:endParaRPr lang="en-US"/>
          </a:p>
        </p:txBody>
      </p:sp>
    </p:spTree>
    <p:extLst>
      <p:ext uri="{BB962C8B-B14F-4D97-AF65-F5344CB8AC3E}">
        <p14:creationId xmlns:p14="http://schemas.microsoft.com/office/powerpoint/2010/main" val="134431410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tr-TR" sz="3200" dirty="0"/>
              <a:t>İnternet Üzerinde</a:t>
            </a:r>
            <a:r>
              <a:rPr lang="en-US" sz="3200" dirty="0"/>
              <a:t> B</a:t>
            </a:r>
            <a:r>
              <a:rPr lang="tr-TR" sz="3200" dirty="0"/>
              <a:t>ilgisayarlar Arası İletişim</a:t>
            </a:r>
            <a:endParaRPr lang="tr-TR" sz="3200" dirty="0" smtClean="0"/>
          </a:p>
        </p:txBody>
      </p:sp>
      <p:sp>
        <p:nvSpPr>
          <p:cNvPr id="45059" name="Rectangle 3"/>
          <p:cNvSpPr>
            <a:spLocks noGrp="1" noChangeArrowheads="1"/>
          </p:cNvSpPr>
          <p:nvPr>
            <p:ph sz="quarter" idx="1"/>
          </p:nvPr>
        </p:nvSpPr>
        <p:spPr/>
        <p:txBody>
          <a:bodyPr/>
          <a:lstStyle/>
          <a:p>
            <a:pPr>
              <a:lnSpc>
                <a:spcPct val="90000"/>
              </a:lnSpc>
            </a:pPr>
            <a:r>
              <a:rPr lang="tr-TR" sz="2400" dirty="0" smtClean="0"/>
              <a:t>İnternette konuşulan dilin adı </a:t>
            </a:r>
            <a:r>
              <a:rPr lang="tr-TR" sz="2400" b="1" dirty="0" smtClean="0"/>
              <a:t>TCP/IP</a:t>
            </a:r>
            <a:r>
              <a:rPr lang="tr-TR" sz="2400" dirty="0" smtClean="0"/>
              <a:t> protokolüdür. Bilgisayarlarda bu dilin kullanılmasını sağlayan ve işletim sisteminde bulunan </a:t>
            </a:r>
            <a:r>
              <a:rPr lang="tr-TR" sz="2400" b="1" dirty="0" smtClean="0"/>
              <a:t>sürücü yazılımları </a:t>
            </a:r>
            <a:r>
              <a:rPr lang="tr-TR" sz="2400" dirty="0" smtClean="0"/>
              <a:t>vardır.</a:t>
            </a:r>
          </a:p>
          <a:p>
            <a:pPr>
              <a:lnSpc>
                <a:spcPct val="90000"/>
              </a:lnSpc>
            </a:pPr>
            <a:endParaRPr lang="tr-TR" sz="2400" dirty="0" smtClean="0"/>
          </a:p>
          <a:p>
            <a:pPr>
              <a:lnSpc>
                <a:spcPct val="90000"/>
              </a:lnSpc>
            </a:pPr>
            <a:r>
              <a:rPr lang="tr-TR" sz="2400" dirty="0" smtClean="0"/>
              <a:t>Sürücü yazılımları, kablolu veya kablosuz ağ bağlantı kartları üzerinden TCP/IP protokolü ile diğer bilgisayarlarla iletişim kurarlar.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27</a:t>
            </a:fld>
            <a:endParaRPr lang="en-US"/>
          </a:p>
        </p:txBody>
      </p:sp>
      <p:pic>
        <p:nvPicPr>
          <p:cNvPr id="1026" name="Picture 2" descr="http://www.emrecabi.com/resimler/computer%20networ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096" y="3857396"/>
            <a:ext cx="2985040" cy="223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7153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tr-TR" sz="3200" dirty="0"/>
              <a:t>İnternet Üzerinde</a:t>
            </a:r>
            <a:r>
              <a:rPr lang="en-US" sz="3200" dirty="0"/>
              <a:t> B</a:t>
            </a:r>
            <a:r>
              <a:rPr lang="tr-TR" sz="3200" dirty="0"/>
              <a:t>ilgisayarlar Arası İletişim</a:t>
            </a:r>
            <a:endParaRPr lang="tr-TR" sz="3200" dirty="0" smtClean="0"/>
          </a:p>
        </p:txBody>
      </p:sp>
      <p:sp>
        <p:nvSpPr>
          <p:cNvPr id="46083" name="Rectangle 3"/>
          <p:cNvSpPr>
            <a:spLocks noGrp="1" noChangeArrowheads="1"/>
          </p:cNvSpPr>
          <p:nvPr>
            <p:ph sz="quarter" idx="1"/>
          </p:nvPr>
        </p:nvSpPr>
        <p:spPr/>
        <p:txBody>
          <a:bodyPr/>
          <a:lstStyle/>
          <a:p>
            <a:r>
              <a:rPr lang="tr-TR" sz="2400" dirty="0" smtClean="0"/>
              <a:t>TCP/IP protokolü, </a:t>
            </a:r>
            <a:r>
              <a:rPr lang="tr-TR" sz="2400" b="1" dirty="0" smtClean="0"/>
              <a:t>IP</a:t>
            </a:r>
            <a:r>
              <a:rPr lang="tr-TR" sz="2400" dirty="0" smtClean="0"/>
              <a:t>(İnternet Protokolü) ve </a:t>
            </a:r>
            <a:r>
              <a:rPr lang="tr-TR" sz="2400" b="1" dirty="0" smtClean="0"/>
              <a:t> TCP</a:t>
            </a:r>
            <a:r>
              <a:rPr lang="tr-TR" sz="2400" dirty="0" smtClean="0"/>
              <a:t>(Aktarım Kontrol Protokolü) olmak üzere iki parçadan oluşur.</a:t>
            </a:r>
          </a:p>
          <a:p>
            <a:r>
              <a:rPr lang="tr-TR" sz="2400" b="1" dirty="0" smtClean="0"/>
              <a:t>İnternet protokolü </a:t>
            </a:r>
            <a:r>
              <a:rPr lang="tr-TR" sz="2400" dirty="0" smtClean="0"/>
              <a:t>bir bilgisayardan başka bir bilgisayara mesaj gönderileceği zaman gerekli olan IP numarasının bulunmasını sağlar. Öncellikle IP numarasına bakılarak hedef bilgisayarın yerel ağ alanı üstünde olup olmadığına bakılır. Eğer mesaj ağ dışındaki bir bilgisayara yollanacaksa, yerel ağ dışındaki bir bilgisayara ulaşmayı sağlayan yönlendiriciye ihtiyaç vardır.</a:t>
            </a:r>
          </a:p>
          <a:p>
            <a:r>
              <a:rPr lang="tr-TR" sz="2400" b="1" dirty="0" smtClean="0"/>
              <a:t>Aktarım kontrol protokolü</a:t>
            </a:r>
            <a:r>
              <a:rPr lang="tr-TR" sz="2400" dirty="0"/>
              <a:t>, bir bilgisayardan diğerine gönderilecek iletiyi, ağ üzerinde gönderilebilecek uzunlukta küçük paketlere böler.</a:t>
            </a:r>
          </a:p>
          <a:p>
            <a:endParaRPr lang="tr-TR" sz="2400" dirty="0" smtClean="0"/>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28</a:t>
            </a:fld>
            <a:endParaRPr lang="en-US"/>
          </a:p>
        </p:txBody>
      </p:sp>
    </p:spTree>
    <p:extLst>
      <p:ext uri="{BB962C8B-B14F-4D97-AF65-F5344CB8AC3E}">
        <p14:creationId xmlns:p14="http://schemas.microsoft.com/office/powerpoint/2010/main" val="323071208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tr-TR" sz="3200" dirty="0"/>
              <a:t>İnternet Üzerinde</a:t>
            </a:r>
            <a:r>
              <a:rPr lang="en-US" sz="3200" dirty="0"/>
              <a:t> B</a:t>
            </a:r>
            <a:r>
              <a:rPr lang="tr-TR" sz="3200" dirty="0"/>
              <a:t>ilgisayarlar Arası İletişim</a:t>
            </a:r>
            <a:endParaRPr lang="tr-TR" sz="3200" dirty="0" smtClean="0"/>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29</a:t>
            </a:fld>
            <a:endParaRPr 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734" y="1351488"/>
            <a:ext cx="5798562" cy="4885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9819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tr-TR" dirty="0" smtClean="0"/>
              <a:t>İnternet nedir?</a:t>
            </a:r>
          </a:p>
        </p:txBody>
      </p:sp>
      <p:sp>
        <p:nvSpPr>
          <p:cNvPr id="16387" name="Content Placeholder 2"/>
          <p:cNvSpPr>
            <a:spLocks noGrp="1"/>
          </p:cNvSpPr>
          <p:nvPr>
            <p:ph sz="quarter" idx="1"/>
          </p:nvPr>
        </p:nvSpPr>
        <p:spPr/>
        <p:txBody>
          <a:bodyPr/>
          <a:lstStyle/>
          <a:p>
            <a:r>
              <a:rPr lang="tr-TR" sz="2400" dirty="0" smtClean="0"/>
              <a:t>Bilgisayarlara kaydedilmiş olan bilginin paylaşımını sağlayan şey, bilgisayarların birbirleriyle iletişim kurabilmesidir. </a:t>
            </a:r>
          </a:p>
          <a:p>
            <a:r>
              <a:rPr lang="tr-TR" sz="2400" dirty="0" smtClean="0"/>
              <a:t>Dünya üzerinde yer alan bilgisayar ağlarının birbirlerine bağlanmaları </a:t>
            </a:r>
            <a:r>
              <a:rPr lang="tr-TR" sz="2400" b="1" dirty="0" smtClean="0"/>
              <a:t>İnternet </a:t>
            </a:r>
            <a:r>
              <a:rPr lang="tr-TR" sz="2400" dirty="0" smtClean="0"/>
              <a:t>aracılığı ile gerçekleşmektedir.</a:t>
            </a:r>
          </a:p>
        </p:txBody>
      </p:sp>
      <p:sp>
        <p:nvSpPr>
          <p:cNvPr id="16388" name="Slide Number Placeholder 3"/>
          <p:cNvSpPr txBox="1">
            <a:spLocks noGrp="1"/>
          </p:cNvSpPr>
          <p:nvPr/>
        </p:nvSpPr>
        <p:spPr bwMode="auto">
          <a:xfrm>
            <a:off x="7002463" y="65643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200">
              <a:solidFill>
                <a:schemeClr val="accent1"/>
              </a:solidFill>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a:t>
            </a:fld>
            <a:endParaRPr 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106" y="2924944"/>
            <a:ext cx="329406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72809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sz="quarter" idx="1"/>
          </p:nvPr>
        </p:nvSpPr>
        <p:spPr/>
        <p:txBody>
          <a:bodyPr/>
          <a:lstStyle/>
          <a:p>
            <a:r>
              <a:rPr lang="tr-TR" sz="2400" dirty="0" smtClean="0"/>
              <a:t>Bilgisayarlarda kullanılan web tarayıcısı programlarda adres çubuğuna IP numarası değil sitenin bilinen web adresi yazılır.</a:t>
            </a:r>
          </a:p>
          <a:p>
            <a:r>
              <a:rPr lang="tr-TR" sz="2400" dirty="0" smtClean="0"/>
              <a:t>Web adreslerini isimden IP numarasına, IP numarasından da isme çevirme işlemi </a:t>
            </a:r>
            <a:r>
              <a:rPr lang="tr-TR" sz="2400" b="1" dirty="0" smtClean="0"/>
              <a:t>DNS sunucusu (Alan Adı Sunucusu) </a:t>
            </a:r>
            <a:r>
              <a:rPr lang="tr-TR" sz="2400" dirty="0" smtClean="0"/>
              <a:t>adı verilen bir bilgisayar tarafından yapılır.</a:t>
            </a:r>
          </a:p>
          <a:p>
            <a:r>
              <a:rPr lang="tr-TR" sz="2400" dirty="0" smtClean="0"/>
              <a:t>Çevirme işlemi DNS sunucusunda çalışan bir yazılım ile gerçekleştirilir. Her yerel alan ağında bir ya da birden fazla DNS sunucusu bulunabilir.</a:t>
            </a:r>
            <a:endParaRPr lang="tr-TR" sz="2400" b="1" dirty="0" smtClean="0"/>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30</a:t>
            </a:fld>
            <a:endParaRPr lang="en-US"/>
          </a:p>
        </p:txBody>
      </p:sp>
      <p:sp>
        <p:nvSpPr>
          <p:cNvPr id="8" name="Rectangle 2"/>
          <p:cNvSpPr>
            <a:spLocks noGrp="1" noChangeArrowheads="1"/>
          </p:cNvSpPr>
          <p:nvPr>
            <p:ph type="title"/>
          </p:nvPr>
        </p:nvSpPr>
        <p:spPr>
          <a:xfrm>
            <a:off x="457200" y="152400"/>
            <a:ext cx="8229600" cy="990600"/>
          </a:xfrm>
        </p:spPr>
        <p:txBody>
          <a:bodyPr/>
          <a:lstStyle/>
          <a:p>
            <a:r>
              <a:rPr lang="tr-TR" sz="3200" dirty="0"/>
              <a:t>İnternet Üzerinde</a:t>
            </a:r>
            <a:r>
              <a:rPr lang="en-US" sz="3200" dirty="0"/>
              <a:t> B</a:t>
            </a:r>
            <a:r>
              <a:rPr lang="tr-TR" sz="3200" dirty="0"/>
              <a:t>ilgisayarlar Arası İletişim</a:t>
            </a:r>
            <a:endParaRPr lang="tr-TR" sz="3200" dirty="0" smtClean="0"/>
          </a:p>
        </p:txBody>
      </p:sp>
      <p:pic>
        <p:nvPicPr>
          <p:cNvPr id="2050" name="Picture 2" descr="http://www.techcavern.com/wp-content/uploads/2012/02/D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756" y="4374315"/>
            <a:ext cx="2253340" cy="186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4603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tr-TR" sz="3200" dirty="0"/>
              <a:t>İnternet Üzerinde</a:t>
            </a:r>
            <a:r>
              <a:rPr lang="en-US" sz="3200" dirty="0"/>
              <a:t> B</a:t>
            </a:r>
            <a:r>
              <a:rPr lang="tr-TR" sz="3200" dirty="0"/>
              <a:t>ilgisayarlar Arası İletişim</a:t>
            </a:r>
            <a:endParaRPr lang="tr-TR" sz="3200" dirty="0" smtClean="0"/>
          </a:p>
        </p:txBody>
      </p:sp>
      <p:sp>
        <p:nvSpPr>
          <p:cNvPr id="48131" name="Rectangle 3"/>
          <p:cNvSpPr>
            <a:spLocks noGrp="1" noChangeArrowheads="1"/>
          </p:cNvSpPr>
          <p:nvPr>
            <p:ph sz="quarter" idx="1"/>
          </p:nvPr>
        </p:nvSpPr>
        <p:spPr/>
        <p:txBody>
          <a:bodyPr/>
          <a:lstStyle/>
          <a:p>
            <a:pPr>
              <a:lnSpc>
                <a:spcPct val="90000"/>
              </a:lnSpc>
            </a:pPr>
            <a:r>
              <a:rPr lang="tr-TR" sz="2400" dirty="0" smtClean="0"/>
              <a:t>Web adresleri birbirinden nokta işaretleriyle ayrılmış üç ana parçadan oluşur.</a:t>
            </a:r>
            <a:endParaRPr lang="en-US" sz="2400" dirty="0" smtClean="0"/>
          </a:p>
          <a:p>
            <a:pPr lvl="1">
              <a:lnSpc>
                <a:spcPct val="90000"/>
              </a:lnSpc>
            </a:pPr>
            <a:r>
              <a:rPr lang="tr-TR" sz="2100" dirty="0" smtClean="0"/>
              <a:t>İlk parça, </a:t>
            </a:r>
            <a:r>
              <a:rPr lang="tr-TR" sz="2100" b="1" dirty="0" smtClean="0"/>
              <a:t>kuruluşu tanımlayıcı kısaltma </a:t>
            </a:r>
            <a:r>
              <a:rPr lang="tr-TR" sz="2100" dirty="0" smtClean="0"/>
              <a:t>olarak kullanılır.</a:t>
            </a:r>
            <a:endParaRPr lang="tr-TR" sz="2100" dirty="0"/>
          </a:p>
          <a:p>
            <a:pPr lvl="1">
              <a:lnSpc>
                <a:spcPct val="90000"/>
              </a:lnSpc>
            </a:pPr>
            <a:r>
              <a:rPr lang="tr-TR" sz="2100" dirty="0" smtClean="0"/>
              <a:t>İkinci parça </a:t>
            </a:r>
            <a:r>
              <a:rPr lang="tr-TR" sz="2100" b="1" dirty="0" smtClean="0"/>
              <a:t>alan adı tipidir</a:t>
            </a:r>
            <a:r>
              <a:rPr lang="tr-TR" sz="2100" dirty="0" smtClean="0"/>
              <a:t>. Örneğin mil (askeri kurumlar), gov (devlet kurumnları), edu (eğitim kurumları), net </a:t>
            </a:r>
            <a:r>
              <a:rPr lang="en-US" sz="2100" dirty="0"/>
              <a:t>(</a:t>
            </a:r>
            <a:r>
              <a:rPr lang="tr-TR" sz="2100" dirty="0" smtClean="0"/>
              <a:t>internet ağı işleten kurumlar), org (kar amacı gütmeyen organizasyonlar), com (ticari amaçlı kullanılan kurumlar) gibi.</a:t>
            </a:r>
          </a:p>
          <a:p>
            <a:pPr lvl="1">
              <a:lnSpc>
                <a:spcPct val="90000"/>
              </a:lnSpc>
            </a:pPr>
            <a:r>
              <a:rPr lang="tr-TR" sz="2100" dirty="0" smtClean="0"/>
              <a:t>Üçüncü parça da </a:t>
            </a:r>
            <a:r>
              <a:rPr lang="tr-TR" sz="2100" b="1" dirty="0" smtClean="0"/>
              <a:t>ülke kodunu </a:t>
            </a:r>
            <a:r>
              <a:rPr lang="tr-TR" sz="2100" dirty="0" smtClean="0"/>
              <a:t>belirtir. Örneğin tr (Türkiye), uk (ingiltere) ve ru (Rusya) gibi.</a:t>
            </a:r>
          </a:p>
          <a:p>
            <a:pPr>
              <a:lnSpc>
                <a:spcPct val="90000"/>
              </a:lnSpc>
              <a:buFont typeface="Wingdings" pitchFamily="2" charset="2"/>
              <a:buNone/>
            </a:pPr>
            <a:endParaRPr lang="tr-TR" sz="2400" b="1" dirty="0" smtClean="0"/>
          </a:p>
        </p:txBody>
      </p:sp>
      <p:pic>
        <p:nvPicPr>
          <p:cNvPr id="481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615" y="4365104"/>
            <a:ext cx="3918585" cy="1751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dirty="0"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31</a:t>
            </a:fld>
            <a:endParaRPr lang="en-US"/>
          </a:p>
        </p:txBody>
      </p:sp>
    </p:spTree>
    <p:extLst>
      <p:ext uri="{BB962C8B-B14F-4D97-AF65-F5344CB8AC3E}">
        <p14:creationId xmlns:p14="http://schemas.microsoft.com/office/powerpoint/2010/main" val="186366553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tr-TR" smtClean="0"/>
              <a:t>İnternet</a:t>
            </a:r>
            <a:r>
              <a:rPr lang="en-US" smtClean="0"/>
              <a:t> Sunucular</a:t>
            </a:r>
            <a:r>
              <a:rPr lang="tr-TR" smtClean="0"/>
              <a:t>ı</a:t>
            </a:r>
          </a:p>
        </p:txBody>
      </p:sp>
      <p:sp>
        <p:nvSpPr>
          <p:cNvPr id="52227" name="Rectangle 3"/>
          <p:cNvSpPr>
            <a:spLocks noGrp="1" noChangeArrowheads="1"/>
          </p:cNvSpPr>
          <p:nvPr>
            <p:ph sz="quarter" idx="1"/>
          </p:nvPr>
        </p:nvSpPr>
        <p:spPr/>
        <p:txBody>
          <a:bodyPr/>
          <a:lstStyle/>
          <a:p>
            <a:r>
              <a:rPr lang="tr-TR" sz="2400" dirty="0" smtClean="0"/>
              <a:t>İnternet ortamından her türlü bilgi internet sunucuları aracılığı ile alınır. </a:t>
            </a:r>
          </a:p>
          <a:p>
            <a:endParaRPr lang="tr-TR" sz="2400" dirty="0" smtClean="0"/>
          </a:p>
          <a:p>
            <a:r>
              <a:rPr lang="tr-TR" sz="2400" dirty="0" smtClean="0"/>
              <a:t>En çok kullanılan internet sunucuları </a:t>
            </a:r>
            <a:r>
              <a:rPr lang="tr-TR" sz="2400" b="1" dirty="0" smtClean="0"/>
              <a:t>web (www) sunucusu</a:t>
            </a:r>
            <a:r>
              <a:rPr lang="tr-TR" sz="2400" dirty="0" smtClean="0"/>
              <a:t>, </a:t>
            </a:r>
            <a:r>
              <a:rPr lang="tr-TR" sz="2400" b="1" dirty="0" smtClean="0"/>
              <a:t>dosya transfer (FTP) sunucusu</a:t>
            </a:r>
            <a:r>
              <a:rPr lang="tr-TR" sz="2400" dirty="0" smtClean="0"/>
              <a:t> ve </a:t>
            </a:r>
            <a:r>
              <a:rPr lang="tr-TR" sz="2400" b="1" dirty="0" smtClean="0"/>
              <a:t>e-posta sunucusudur</a:t>
            </a:r>
            <a:r>
              <a:rPr lang="tr-TR" sz="2400" dirty="0" smtClean="0"/>
              <a:t>.</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32</a:t>
            </a:fld>
            <a:endParaRPr lang="en-US"/>
          </a:p>
        </p:txBody>
      </p:sp>
      <p:pic>
        <p:nvPicPr>
          <p:cNvPr id="3074" name="Picture 2" descr="http://t1.gstatic.com/images?q=tbn:ANd9GcSBoGThRu_-E3KbMvO2l3jQmUyaibzojerO7w0ep4xTX6hgKxkd"/>
          <p:cNvPicPr>
            <a:picLocks noChangeAspect="1" noChangeArrowheads="1"/>
          </p:cNvPicPr>
          <p:nvPr/>
        </p:nvPicPr>
        <p:blipFill rotWithShape="1">
          <a:blip r:embed="rId2">
            <a:extLst>
              <a:ext uri="{28A0092B-C50C-407E-A947-70E740481C1C}">
                <a14:useLocalDpi xmlns:a14="http://schemas.microsoft.com/office/drawing/2010/main" val="0"/>
              </a:ext>
            </a:extLst>
          </a:blip>
          <a:srcRect r="3657" b="3985"/>
          <a:stretch/>
        </p:blipFill>
        <p:spPr bwMode="auto">
          <a:xfrm>
            <a:off x="2642452" y="3429000"/>
            <a:ext cx="3479793" cy="261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10288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tr-TR" dirty="0" smtClean="0"/>
              <a:t>Web (www) Sunucuları</a:t>
            </a:r>
          </a:p>
        </p:txBody>
      </p:sp>
      <p:sp>
        <p:nvSpPr>
          <p:cNvPr id="57347" name="Rectangle 3"/>
          <p:cNvSpPr>
            <a:spLocks noGrp="1" noChangeArrowheads="1"/>
          </p:cNvSpPr>
          <p:nvPr>
            <p:ph sz="quarter" idx="1"/>
          </p:nvPr>
        </p:nvSpPr>
        <p:spPr/>
        <p:txBody>
          <a:bodyPr/>
          <a:lstStyle/>
          <a:p>
            <a:endParaRPr lang="tr-TR" sz="2400" dirty="0" smtClean="0"/>
          </a:p>
          <a:p>
            <a:r>
              <a:rPr lang="en-US" sz="2400" dirty="0" err="1" smtClean="0"/>
              <a:t>İnternette</a:t>
            </a:r>
            <a:r>
              <a:rPr lang="en-US" sz="2400" dirty="0" smtClean="0"/>
              <a:t> </a:t>
            </a:r>
            <a:r>
              <a:rPr lang="en-US" sz="2400" dirty="0"/>
              <a:t>site </a:t>
            </a:r>
            <a:r>
              <a:rPr lang="en-US" sz="2400" dirty="0" err="1"/>
              <a:t>yayınlamak</a:t>
            </a:r>
            <a:r>
              <a:rPr lang="en-US" sz="2400" dirty="0"/>
              <a:t> </a:t>
            </a:r>
            <a:r>
              <a:rPr lang="en-US" sz="2400" dirty="0" err="1"/>
              <a:t>için</a:t>
            </a:r>
            <a:r>
              <a:rPr lang="en-US" sz="2400" dirty="0"/>
              <a:t> </a:t>
            </a:r>
            <a:r>
              <a:rPr lang="en-US" sz="2400" dirty="0" err="1"/>
              <a:t>özel</a:t>
            </a:r>
            <a:r>
              <a:rPr lang="en-US" sz="2400" dirty="0"/>
              <a:t> </a:t>
            </a:r>
            <a:r>
              <a:rPr lang="en-US" sz="2400" dirty="0" err="1"/>
              <a:t>olarak</a:t>
            </a:r>
            <a:r>
              <a:rPr lang="en-US" sz="2400" dirty="0"/>
              <a:t> </a:t>
            </a:r>
            <a:r>
              <a:rPr lang="en-US" sz="2400" dirty="0" err="1"/>
              <a:t>üretilmiş</a:t>
            </a:r>
            <a:r>
              <a:rPr lang="en-US" sz="2400" dirty="0"/>
              <a:t>, </a:t>
            </a:r>
            <a:r>
              <a:rPr lang="en-US" sz="2400" dirty="0" err="1"/>
              <a:t>internete</a:t>
            </a:r>
            <a:r>
              <a:rPr lang="en-US" sz="2400" dirty="0"/>
              <a:t> </a:t>
            </a:r>
            <a:r>
              <a:rPr lang="en-US" sz="2400" dirty="0" err="1"/>
              <a:t>hızlı</a:t>
            </a:r>
            <a:r>
              <a:rPr lang="en-US" sz="2400" dirty="0"/>
              <a:t> </a:t>
            </a:r>
            <a:r>
              <a:rPr lang="en-US" sz="2400" dirty="0" err="1"/>
              <a:t>bağlantısı</a:t>
            </a:r>
            <a:r>
              <a:rPr lang="en-US" sz="2400" dirty="0"/>
              <a:t> </a:t>
            </a:r>
            <a:r>
              <a:rPr lang="en-US" sz="2400" dirty="0" err="1"/>
              <a:t>olan</a:t>
            </a:r>
            <a:r>
              <a:rPr lang="en-US" sz="2400" dirty="0"/>
              <a:t>, </a:t>
            </a:r>
            <a:r>
              <a:rPr lang="en-US" sz="2400" dirty="0" err="1"/>
              <a:t>yüzlerce</a:t>
            </a:r>
            <a:r>
              <a:rPr lang="en-US" sz="2400" dirty="0"/>
              <a:t> </a:t>
            </a:r>
            <a:r>
              <a:rPr lang="en-US" sz="2400" dirty="0" err="1"/>
              <a:t>kullanıcıya</a:t>
            </a:r>
            <a:r>
              <a:rPr lang="en-US" sz="2400" dirty="0"/>
              <a:t> </a:t>
            </a:r>
            <a:r>
              <a:rPr lang="en-US" sz="2400" dirty="0" err="1"/>
              <a:t>aynı</a:t>
            </a:r>
            <a:r>
              <a:rPr lang="en-US" sz="2400" dirty="0"/>
              <a:t> </a:t>
            </a:r>
            <a:r>
              <a:rPr lang="en-US" sz="2400" dirty="0" err="1"/>
              <a:t>anda</a:t>
            </a:r>
            <a:r>
              <a:rPr lang="en-US" sz="2400" dirty="0"/>
              <a:t> </a:t>
            </a:r>
            <a:r>
              <a:rPr lang="en-US" sz="2400" dirty="0" err="1"/>
              <a:t>hizmet</a:t>
            </a:r>
            <a:r>
              <a:rPr lang="en-US" sz="2400" dirty="0"/>
              <a:t> </a:t>
            </a:r>
            <a:r>
              <a:rPr lang="en-US" sz="2400" dirty="0" err="1"/>
              <a:t>verebilecek</a:t>
            </a:r>
            <a:r>
              <a:rPr lang="en-US" sz="2400" dirty="0"/>
              <a:t> </a:t>
            </a:r>
            <a:r>
              <a:rPr lang="en-US" sz="2400" dirty="0" err="1"/>
              <a:t>bir</a:t>
            </a:r>
            <a:r>
              <a:rPr lang="en-US" sz="2400" dirty="0"/>
              <a:t> </a:t>
            </a:r>
            <a:r>
              <a:rPr lang="tr-TR" sz="2400" dirty="0" smtClean="0"/>
              <a:t>sunucu </a:t>
            </a:r>
            <a:r>
              <a:rPr lang="en-US" sz="2400" dirty="0" err="1" smtClean="0"/>
              <a:t>bilgisayarda</a:t>
            </a:r>
            <a:r>
              <a:rPr lang="en-US" sz="2400" dirty="0" smtClean="0"/>
              <a:t> </a:t>
            </a:r>
            <a:r>
              <a:rPr lang="en-US" sz="2400" dirty="0" err="1" smtClean="0"/>
              <a:t>dosyaların</a:t>
            </a:r>
            <a:r>
              <a:rPr lang="en-US" sz="2400" dirty="0" smtClean="0"/>
              <a:t> </a:t>
            </a:r>
            <a:r>
              <a:rPr lang="en-US" sz="2400" dirty="0" err="1"/>
              <a:t>saklanması</a:t>
            </a:r>
            <a:r>
              <a:rPr lang="en-US" sz="2400" dirty="0"/>
              <a:t> </a:t>
            </a:r>
            <a:r>
              <a:rPr lang="en-US" sz="2400" dirty="0" err="1"/>
              <a:t>gerekir</a:t>
            </a:r>
            <a:r>
              <a:rPr lang="en-US" sz="2400" dirty="0"/>
              <a:t>. </a:t>
            </a:r>
            <a:endParaRPr lang="tr-TR" sz="2400" dirty="0" smtClean="0"/>
          </a:p>
          <a:p>
            <a:endParaRPr lang="tr-TR" sz="2400" dirty="0" smtClean="0"/>
          </a:p>
          <a:p>
            <a:r>
              <a:rPr lang="en-US" sz="2400" dirty="0" smtClean="0"/>
              <a:t>Web site</a:t>
            </a:r>
            <a:r>
              <a:rPr lang="tr-TR" sz="2400" dirty="0" smtClean="0"/>
              <a:t>sine</a:t>
            </a:r>
            <a:r>
              <a:rPr lang="en-US" sz="2400" dirty="0" smtClean="0"/>
              <a:t> </a:t>
            </a:r>
            <a:r>
              <a:rPr lang="en-US" sz="2400" dirty="0" err="1"/>
              <a:t>ait</a:t>
            </a:r>
            <a:r>
              <a:rPr lang="en-US" sz="2400" dirty="0"/>
              <a:t> </a:t>
            </a:r>
            <a:r>
              <a:rPr lang="en-US" sz="2400" dirty="0" err="1"/>
              <a:t>dosyalar</a:t>
            </a:r>
            <a:r>
              <a:rPr lang="en-US" sz="2400" dirty="0"/>
              <a:t> </a:t>
            </a:r>
            <a:r>
              <a:rPr lang="en-US" sz="2400" dirty="0" err="1"/>
              <a:t>için</a:t>
            </a:r>
            <a:r>
              <a:rPr lang="en-US" sz="2400" dirty="0"/>
              <a:t> </a:t>
            </a:r>
            <a:r>
              <a:rPr lang="en-US" sz="2400" dirty="0" err="1"/>
              <a:t>depo</a:t>
            </a:r>
            <a:r>
              <a:rPr lang="en-US" sz="2400" dirty="0"/>
              <a:t> </a:t>
            </a:r>
            <a:r>
              <a:rPr lang="en-US" sz="2400" dirty="0" err="1"/>
              <a:t>vazifesi</a:t>
            </a:r>
            <a:r>
              <a:rPr lang="en-US" sz="2400" dirty="0"/>
              <a:t> </a:t>
            </a:r>
            <a:r>
              <a:rPr lang="en-US" sz="2400" dirty="0" err="1"/>
              <a:t>gören</a:t>
            </a:r>
            <a:r>
              <a:rPr lang="en-US" sz="2400" dirty="0"/>
              <a:t> </a:t>
            </a:r>
            <a:r>
              <a:rPr lang="en-US" sz="2400" dirty="0" err="1"/>
              <a:t>ve</a:t>
            </a:r>
            <a:r>
              <a:rPr lang="en-US" sz="2400" dirty="0"/>
              <a:t> internet </a:t>
            </a:r>
            <a:r>
              <a:rPr lang="en-US" sz="2400" dirty="0" err="1"/>
              <a:t>kullanıcılarının</a:t>
            </a:r>
            <a:r>
              <a:rPr lang="en-US" sz="2400" dirty="0"/>
              <a:t> </a:t>
            </a:r>
            <a:r>
              <a:rPr lang="en-US" sz="2400" dirty="0" err="1"/>
              <a:t>erişimine</a:t>
            </a:r>
            <a:r>
              <a:rPr lang="en-US" sz="2400" dirty="0"/>
              <a:t> </a:t>
            </a:r>
            <a:r>
              <a:rPr lang="en-US" sz="2400" dirty="0" err="1"/>
              <a:t>sunan</a:t>
            </a:r>
            <a:r>
              <a:rPr lang="en-US" sz="2400" dirty="0"/>
              <a:t> </a:t>
            </a:r>
            <a:r>
              <a:rPr lang="en-US" sz="2400" dirty="0" err="1"/>
              <a:t>bilgisayarlara</a:t>
            </a:r>
            <a:r>
              <a:rPr lang="en-US" sz="2400" dirty="0"/>
              <a:t> </a:t>
            </a:r>
            <a:r>
              <a:rPr lang="en-US" sz="2400" b="1" dirty="0"/>
              <a:t>web </a:t>
            </a:r>
            <a:r>
              <a:rPr lang="tr-TR" sz="2400" b="1" dirty="0" smtClean="0"/>
              <a:t>(www) </a:t>
            </a:r>
            <a:r>
              <a:rPr lang="en-US" sz="2400" b="1" dirty="0" err="1" smtClean="0"/>
              <a:t>sunucusu</a:t>
            </a:r>
            <a:r>
              <a:rPr lang="tr-TR" sz="2400" b="1" dirty="0"/>
              <a:t> </a:t>
            </a:r>
            <a:r>
              <a:rPr lang="en-US" sz="2400" dirty="0" err="1" smtClean="0"/>
              <a:t>denir</a:t>
            </a:r>
            <a:r>
              <a:rPr lang="en-US" sz="2400" dirty="0" smtClean="0"/>
              <a:t>.</a:t>
            </a:r>
            <a:endParaRPr lang="tr-TR" sz="2400" dirty="0" smtClean="0"/>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33</a:t>
            </a:fld>
            <a:endParaRPr lang="en-US"/>
          </a:p>
        </p:txBody>
      </p:sp>
    </p:spTree>
    <p:extLst>
      <p:ext uri="{BB962C8B-B14F-4D97-AF65-F5344CB8AC3E}">
        <p14:creationId xmlns:p14="http://schemas.microsoft.com/office/powerpoint/2010/main" val="95168725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tr-TR" sz="3600" dirty="0" smtClean="0"/>
              <a:t>Dosya Transfer Protokolü (FTP)</a:t>
            </a:r>
          </a:p>
        </p:txBody>
      </p:sp>
      <p:sp>
        <p:nvSpPr>
          <p:cNvPr id="32771" name="Rectangle 3"/>
          <p:cNvSpPr>
            <a:spLocks noGrp="1" noChangeArrowheads="1"/>
          </p:cNvSpPr>
          <p:nvPr>
            <p:ph sz="quarter" idx="1"/>
          </p:nvPr>
        </p:nvSpPr>
        <p:spPr/>
        <p:txBody>
          <a:bodyPr/>
          <a:lstStyle/>
          <a:p>
            <a:endParaRPr lang="tr-TR" sz="2400" dirty="0" smtClean="0"/>
          </a:p>
          <a:p>
            <a:r>
              <a:rPr lang="tr-TR" sz="2400" dirty="0" smtClean="0"/>
              <a:t>Dosya Transfer Protokolü (FTP) kullanan sunucular, burada bulunan yazılımların </a:t>
            </a:r>
            <a:r>
              <a:rPr lang="en-US" sz="2400" dirty="0" err="1" smtClean="0"/>
              <a:t>ve</a:t>
            </a:r>
            <a:r>
              <a:rPr lang="en-US" sz="2400" dirty="0" smtClean="0"/>
              <a:t> </a:t>
            </a:r>
            <a:r>
              <a:rPr lang="en-US" sz="2400" dirty="0" err="1" smtClean="0"/>
              <a:t>dosyalar</a:t>
            </a:r>
            <a:r>
              <a:rPr lang="tr-TR" sz="2400" dirty="0" smtClean="0"/>
              <a:t>ı</a:t>
            </a:r>
            <a:r>
              <a:rPr lang="en-US" sz="2400" dirty="0" smtClean="0"/>
              <a:t>n </a:t>
            </a:r>
            <a:r>
              <a:rPr lang="tr-TR" sz="2400" dirty="0" smtClean="0"/>
              <a:t>başka bilgisayarlara transfer edilebilmesi için kullanılan bir teknolojidir.</a:t>
            </a:r>
          </a:p>
          <a:p>
            <a:pPr marL="742950" lvl="1" indent="-285750" eaLnBrk="0" hangingPunct="0">
              <a:spcBef>
                <a:spcPct val="20000"/>
              </a:spcBef>
              <a:buSzPct val="50000"/>
              <a:buFont typeface="Wingdings 2" pitchFamily="18" charset="2"/>
              <a:buNone/>
            </a:pPr>
            <a:endParaRPr lang="tr-TR" sz="2400" dirty="0"/>
          </a:p>
          <a:p>
            <a:endParaRPr lang="tr-TR" sz="2400" dirty="0" smtClean="0"/>
          </a:p>
          <a:p>
            <a:endParaRPr lang="tr-TR" sz="2400" dirty="0" smtClean="0"/>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232" y="3212976"/>
            <a:ext cx="4572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34</a:t>
            </a:fld>
            <a:endParaRPr lang="en-US"/>
          </a:p>
        </p:txBody>
      </p:sp>
    </p:spTree>
    <p:extLst>
      <p:ext uri="{BB962C8B-B14F-4D97-AF65-F5344CB8AC3E}">
        <p14:creationId xmlns:p14="http://schemas.microsoft.com/office/powerpoint/2010/main" val="46015676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tr-TR" dirty="0" smtClean="0"/>
              <a:t>E-Posta Sunucuları</a:t>
            </a:r>
          </a:p>
        </p:txBody>
      </p:sp>
      <p:sp>
        <p:nvSpPr>
          <p:cNvPr id="63491" name="Rectangle 3"/>
          <p:cNvSpPr>
            <a:spLocks noGrp="1" noChangeArrowheads="1"/>
          </p:cNvSpPr>
          <p:nvPr>
            <p:ph sz="quarter" idx="1"/>
          </p:nvPr>
        </p:nvSpPr>
        <p:spPr/>
        <p:txBody>
          <a:bodyPr/>
          <a:lstStyle/>
          <a:p>
            <a:r>
              <a:rPr lang="tr-TR" sz="2400" dirty="0" smtClean="0"/>
              <a:t>İnternette kullanıcılar arasındaki e-posta iletişimi yaygın olarak kullanılan bir etkinliktir. E-posta</a:t>
            </a:r>
            <a:r>
              <a:rPr lang="tr-TR" sz="2400" dirty="0"/>
              <a:t>, üzerinde alıcının adı ve adresinin bulunduğu elektronik bir yazıdır.</a:t>
            </a:r>
            <a:endParaRPr lang="tr-TR" sz="2400" dirty="0" smtClean="0"/>
          </a:p>
          <a:p>
            <a:r>
              <a:rPr lang="tr-TR" sz="2400" dirty="0" smtClean="0"/>
              <a:t>E-posta mesajı ucuz, hızlı ve kolay bir iletişim yoludur. </a:t>
            </a:r>
          </a:p>
          <a:p>
            <a:r>
              <a:rPr lang="tr-TR" sz="2400" dirty="0" smtClean="0"/>
              <a:t>E-posta adresi iki bölümden oluşmaktadır: </a:t>
            </a:r>
            <a:r>
              <a:rPr lang="tr-TR" sz="2400" b="1" dirty="0" smtClean="0"/>
              <a:t>e-posta sunucusu</a:t>
            </a:r>
            <a:r>
              <a:rPr lang="tr-TR" sz="2400" dirty="0" smtClean="0"/>
              <a:t> denilen bilgisayarın adı ve bu bilgisayarın üzerinde bulunan kullanıcı posta kutusunun adı.	</a:t>
            </a: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510" y="4459788"/>
            <a:ext cx="3295650" cy="181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35</a:t>
            </a:fld>
            <a:endParaRPr lang="en-US"/>
          </a:p>
        </p:txBody>
      </p:sp>
    </p:spTree>
    <p:extLst>
      <p:ext uri="{BB962C8B-B14F-4D97-AF65-F5344CB8AC3E}">
        <p14:creationId xmlns:p14="http://schemas.microsoft.com/office/powerpoint/2010/main" val="47467452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tr-TR" dirty="0" smtClean="0"/>
              <a:t>İnternet nedir?</a:t>
            </a:r>
          </a:p>
        </p:txBody>
      </p:sp>
      <p:sp>
        <p:nvSpPr>
          <p:cNvPr id="17411" name="Content Placeholder 2"/>
          <p:cNvSpPr>
            <a:spLocks noGrp="1"/>
          </p:cNvSpPr>
          <p:nvPr>
            <p:ph sz="quarter" idx="1"/>
          </p:nvPr>
        </p:nvSpPr>
        <p:spPr/>
        <p:txBody>
          <a:bodyPr/>
          <a:lstStyle/>
          <a:p>
            <a:endParaRPr lang="tr-TR" sz="2400" dirty="0" smtClean="0"/>
          </a:p>
          <a:p>
            <a:r>
              <a:rPr lang="tr-TR" sz="2400" dirty="0" smtClean="0"/>
              <a:t>Dünya üzerinde yer alan bilgisayar ağlarının birbirlerine bağlanarak meydana getirdikleri  büyük ağa </a:t>
            </a:r>
            <a:r>
              <a:rPr lang="tr-TR" sz="2400" b="1" dirty="0" smtClean="0"/>
              <a:t>İnternet </a:t>
            </a:r>
            <a:r>
              <a:rPr lang="tr-TR" sz="2400" dirty="0" smtClean="0"/>
              <a:t>denir.</a:t>
            </a:r>
          </a:p>
          <a:p>
            <a:endParaRPr lang="tr-TR" sz="2400" dirty="0" smtClean="0"/>
          </a:p>
          <a:p>
            <a:r>
              <a:rPr lang="tr-TR" sz="2400" dirty="0" smtClean="0"/>
              <a:t>Kendisi de bilgisayar ve iletişim teknolojisinin bir ürünü </a:t>
            </a:r>
            <a:r>
              <a:rPr lang="tr-TR" sz="2400" smtClean="0"/>
              <a:t>olan İnternet, </a:t>
            </a:r>
            <a:r>
              <a:rPr lang="tr-TR" sz="2400" dirty="0" smtClean="0"/>
              <a:t>bilginin sunulduğu, dağıtıldığı ve değişimin yapıldığı çok büyük bir dağıtım kanalı olduğu gibi aynı zamanda bilginin bir ticaret aracı olarak görüldüğü bir alan kullanılmaktadır.</a:t>
            </a:r>
          </a:p>
          <a:p>
            <a:pPr>
              <a:buFont typeface="Wingdings" pitchFamily="2" charset="2"/>
              <a:buNone/>
            </a:pPr>
            <a:endParaRPr lang="tr-TR" sz="1800" dirty="0" smtClean="0"/>
          </a:p>
          <a:p>
            <a:pPr>
              <a:buFont typeface="Wingdings" pitchFamily="2" charset="2"/>
              <a:buNone/>
            </a:pPr>
            <a:r>
              <a:rPr lang="tr-TR" sz="1800" dirty="0" smtClean="0"/>
              <a:t>		</a:t>
            </a:r>
          </a:p>
        </p:txBody>
      </p:sp>
      <p:sp>
        <p:nvSpPr>
          <p:cNvPr id="17412" name="Slide Number Placeholder 3"/>
          <p:cNvSpPr txBox="1">
            <a:spLocks noGrp="1"/>
          </p:cNvSpPr>
          <p:nvPr/>
        </p:nvSpPr>
        <p:spPr bwMode="auto">
          <a:xfrm>
            <a:off x="7002463" y="65643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200">
              <a:solidFill>
                <a:schemeClr val="accent1"/>
              </a:solidFill>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4</a:t>
            </a:fld>
            <a:endParaRPr lang="en-US"/>
          </a:p>
        </p:txBody>
      </p:sp>
    </p:spTree>
    <p:extLst>
      <p:ext uri="{BB962C8B-B14F-4D97-AF65-F5344CB8AC3E}">
        <p14:creationId xmlns:p14="http://schemas.microsoft.com/office/powerpoint/2010/main" val="280502753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tr-TR" dirty="0" smtClean="0"/>
              <a:t>İnternet nedir?</a:t>
            </a:r>
          </a:p>
        </p:txBody>
      </p:sp>
      <p:sp>
        <p:nvSpPr>
          <p:cNvPr id="17411" name="Content Placeholder 2"/>
          <p:cNvSpPr>
            <a:spLocks noGrp="1"/>
          </p:cNvSpPr>
          <p:nvPr>
            <p:ph sz="quarter" idx="1"/>
          </p:nvPr>
        </p:nvSpPr>
        <p:spPr/>
        <p:txBody>
          <a:bodyPr/>
          <a:lstStyle/>
          <a:p>
            <a:pPr>
              <a:defRPr/>
            </a:pPr>
            <a:endParaRPr lang="tr-TR" sz="2400" dirty="0" smtClean="0"/>
          </a:p>
          <a:p>
            <a:pPr>
              <a:defRPr/>
            </a:pPr>
            <a:r>
              <a:rPr lang="tr-TR" sz="2400" dirty="0" smtClean="0"/>
              <a:t>Dünya </a:t>
            </a:r>
            <a:r>
              <a:rPr lang="tr-TR" sz="2400" dirty="0"/>
              <a:t>ölçüsünde üniversiteler, araştırma kurumları, kamu ve devlet kuruluşları, kar amacı gütmeyen kuruluşlar, bilgisayar işletmeleri, kar amacı güden diğer ticari kuruluşlar, internet bağlantı ve altyapı hizmeti veren işletmeler, meslek kuruluşları, sivil toplum örgütleri, bireyler, özel ilgi grupları, </a:t>
            </a:r>
            <a:r>
              <a:rPr lang="tr-TR" sz="2400" dirty="0" smtClean="0"/>
              <a:t>kısaca internet ortamında her </a:t>
            </a:r>
            <a:r>
              <a:rPr lang="tr-TR" sz="2400" dirty="0"/>
              <a:t>türden kullanıcı bulunmaktadır. </a:t>
            </a:r>
            <a:endParaRPr lang="tr-TR" sz="2400" dirty="0" smtClean="0"/>
          </a:p>
          <a:p>
            <a:pPr>
              <a:defRPr/>
            </a:pPr>
            <a:endParaRPr lang="tr-TR" sz="2400" dirty="0" smtClean="0"/>
          </a:p>
          <a:p>
            <a:pPr>
              <a:defRPr/>
            </a:pPr>
            <a:r>
              <a:rPr lang="tr-TR" sz="2400" dirty="0" smtClean="0"/>
              <a:t>Bu </a:t>
            </a:r>
            <a:r>
              <a:rPr lang="tr-TR" sz="2400" dirty="0"/>
              <a:t>kadar farklı nitelikte kullanıcının bir araya gelerek oluşturduğu internet ağında her türlü bilgiyi bulmak mümkündür.</a:t>
            </a:r>
          </a:p>
          <a:p>
            <a:pPr marL="342900" indent="-342900" eaLnBrk="0" hangingPunct="0">
              <a:spcBef>
                <a:spcPct val="20000"/>
              </a:spcBef>
              <a:buFont typeface="Wingdings" pitchFamily="2" charset="2"/>
              <a:buNone/>
              <a:defRPr/>
            </a:pPr>
            <a:endParaRPr lang="tr-TR" sz="1600" kern="0" dirty="0"/>
          </a:p>
        </p:txBody>
      </p:sp>
      <p:sp>
        <p:nvSpPr>
          <p:cNvPr id="17412" name="Slide Number Placeholder 3"/>
          <p:cNvSpPr txBox="1">
            <a:spLocks noGrp="1"/>
          </p:cNvSpPr>
          <p:nvPr/>
        </p:nvSpPr>
        <p:spPr bwMode="auto">
          <a:xfrm>
            <a:off x="7002463" y="65643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200">
              <a:solidFill>
                <a:schemeClr val="accent1"/>
              </a:solidFill>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5</a:t>
            </a:fld>
            <a:endParaRPr lang="en-US"/>
          </a:p>
        </p:txBody>
      </p:sp>
    </p:spTree>
    <p:extLst>
      <p:ext uri="{BB962C8B-B14F-4D97-AF65-F5344CB8AC3E}">
        <p14:creationId xmlns:p14="http://schemas.microsoft.com/office/powerpoint/2010/main" val="182682082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tr-TR" dirty="0" smtClean="0"/>
              <a:t>İnternet’e Bağlanmak</a:t>
            </a:r>
          </a:p>
        </p:txBody>
      </p:sp>
      <p:sp>
        <p:nvSpPr>
          <p:cNvPr id="20482" name="Content Placeholder 2"/>
          <p:cNvSpPr>
            <a:spLocks noGrp="1"/>
          </p:cNvSpPr>
          <p:nvPr>
            <p:ph sz="quarter" idx="1"/>
          </p:nvPr>
        </p:nvSpPr>
        <p:spPr/>
        <p:txBody>
          <a:bodyPr/>
          <a:lstStyle/>
          <a:p>
            <a:r>
              <a:rPr lang="tr-TR" sz="2400" dirty="0" smtClean="0"/>
              <a:t>Günümüzde İnternet’e bağlanmak için özellikle </a:t>
            </a:r>
            <a:r>
              <a:rPr lang="tr-TR" sz="2400" b="1" dirty="0" smtClean="0"/>
              <a:t>kablosuz ağlar</a:t>
            </a:r>
            <a:r>
              <a:rPr lang="tr-TR" sz="2400" dirty="0" smtClean="0"/>
              <a:t> sıklıkla kullanılmaktadır.</a:t>
            </a:r>
          </a:p>
          <a:p>
            <a:endParaRPr lang="tr-TR" sz="2400" dirty="0" smtClean="0"/>
          </a:p>
          <a:p>
            <a:r>
              <a:rPr lang="tr-TR" sz="2400" dirty="0" smtClean="0"/>
              <a:t>Kablosuz ağlara bağlanabilmek için bilgisayarınızın kablosuz ağa bağlanma özelliğinin olması gerekmektedir. Bu özellik günümüzdeki tüm dizüstü  bilgisayarlarda bulunmaktadır. </a:t>
            </a:r>
          </a:p>
          <a:p>
            <a:endParaRPr lang="tr-TR" sz="2400" dirty="0" smtClean="0"/>
          </a:p>
          <a:p>
            <a:r>
              <a:rPr lang="tr-TR" sz="2400" dirty="0" smtClean="0"/>
              <a:t>Kablosuz ağlara bağlanmak için görev çubuğunda bulunan bildirim alanında yer alan Kablosuz ağ simgesinin üzerine tıklamak gerekir.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6</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281" t="93862"/>
          <a:stretch/>
        </p:blipFill>
        <p:spPr bwMode="auto">
          <a:xfrm>
            <a:off x="2627784" y="5356277"/>
            <a:ext cx="3998922" cy="81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213322" y="5507856"/>
            <a:ext cx="790726" cy="7294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0994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tr-TR" dirty="0" smtClean="0"/>
              <a:t>İnternet’e Bağlanmak</a:t>
            </a:r>
          </a:p>
        </p:txBody>
      </p:sp>
      <p:sp>
        <p:nvSpPr>
          <p:cNvPr id="20482" name="Content Placeholder 2"/>
          <p:cNvSpPr>
            <a:spLocks noGrp="1"/>
          </p:cNvSpPr>
          <p:nvPr>
            <p:ph sz="quarter" idx="1"/>
          </p:nvPr>
        </p:nvSpPr>
        <p:spPr>
          <a:xfrm>
            <a:off x="457200" y="1219200"/>
            <a:ext cx="4906888" cy="4937760"/>
          </a:xfrm>
        </p:spPr>
        <p:txBody>
          <a:bodyPr/>
          <a:lstStyle/>
          <a:p>
            <a:endParaRPr lang="tr-TR" sz="2400" dirty="0" smtClean="0"/>
          </a:p>
          <a:p>
            <a:endParaRPr lang="tr-TR" sz="2400" dirty="0"/>
          </a:p>
          <a:p>
            <a:r>
              <a:rPr lang="tr-TR" sz="2400" dirty="0" smtClean="0"/>
              <a:t>Açılacak olan listede, bulunduğunuz ortamdaki kablosuz ağlar listelenecektir.</a:t>
            </a:r>
          </a:p>
          <a:p>
            <a:r>
              <a:rPr lang="tr-TR" sz="2400" dirty="0" smtClean="0"/>
              <a:t>Uygun bir kablosuz ağ seçeneğinin üzerine fare ile çift tıklayarak bu ağa bağlanılabilir.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410" y="1556792"/>
            <a:ext cx="3227070" cy="455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51238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İnternet’e Bağlanmak</a:t>
            </a:r>
            <a:endParaRPr lang="en-US" dirty="0"/>
          </a:p>
        </p:txBody>
      </p:sp>
      <p:sp>
        <p:nvSpPr>
          <p:cNvPr id="3" name="Content Placeholder 2"/>
          <p:cNvSpPr>
            <a:spLocks noGrp="1"/>
          </p:cNvSpPr>
          <p:nvPr>
            <p:ph sz="quarter" idx="1"/>
          </p:nvPr>
        </p:nvSpPr>
        <p:spPr/>
        <p:txBody>
          <a:bodyPr/>
          <a:lstStyle/>
          <a:p>
            <a:pPr>
              <a:defRPr/>
            </a:pPr>
            <a:r>
              <a:rPr lang="tr-TR" sz="2400" dirty="0" smtClean="0"/>
              <a:t>Kablosuz ağlar listesinde her bağlantının sinyal gücü kademeli bir şekilde gösterilmektedir.</a:t>
            </a:r>
          </a:p>
          <a:p>
            <a:pPr>
              <a:defRPr/>
            </a:pPr>
            <a:r>
              <a:rPr lang="tr-TR" sz="2400" dirty="0" smtClean="0"/>
              <a:t>Bunun dışında sinyal gücü göstergesinin üzerindeki sarı zırh işareti o kablosuz ağın şifresinin olmadığını gösterir. Şifre olmaması ağın güvenliksiz olduğunu göstermez, sadece şifre koruması olmadığını belirtir.</a:t>
            </a:r>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8</a:t>
            </a:fld>
            <a:endParaRPr lang="en-US"/>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8" t="37751" b="29871"/>
          <a:stretch/>
        </p:blipFill>
        <p:spPr bwMode="auto">
          <a:xfrm>
            <a:off x="2195736" y="3789040"/>
            <a:ext cx="445819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75080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dirty="0" smtClean="0"/>
              <a:t>İnternet</a:t>
            </a:r>
            <a:r>
              <a:rPr lang="en-US" dirty="0" smtClean="0"/>
              <a:t>’</a:t>
            </a:r>
            <a:r>
              <a:rPr lang="tr-TR" dirty="0" smtClean="0"/>
              <a:t>i Kullanmak</a:t>
            </a:r>
          </a:p>
        </p:txBody>
      </p:sp>
      <p:sp>
        <p:nvSpPr>
          <p:cNvPr id="18435" name="Rectangle 3"/>
          <p:cNvSpPr>
            <a:spLocks noGrp="1" noChangeArrowheads="1"/>
          </p:cNvSpPr>
          <p:nvPr>
            <p:ph sz="quarter" idx="1"/>
          </p:nvPr>
        </p:nvSpPr>
        <p:spPr/>
        <p:txBody>
          <a:bodyPr/>
          <a:lstStyle/>
          <a:p>
            <a:pPr>
              <a:lnSpc>
                <a:spcPct val="80000"/>
              </a:lnSpc>
            </a:pPr>
            <a:endParaRPr lang="tr-TR" sz="2400" dirty="0" smtClean="0"/>
          </a:p>
          <a:p>
            <a:pPr>
              <a:lnSpc>
                <a:spcPct val="80000"/>
              </a:lnSpc>
            </a:pPr>
            <a:r>
              <a:rPr lang="tr-TR" sz="2400" dirty="0" smtClean="0"/>
              <a:t>İnternet’e erişmek için, kişisel bilgisayarlardaki işletim sisteminin içerisinde bulunan </a:t>
            </a:r>
            <a:r>
              <a:rPr lang="tr-TR" sz="2400" b="1" dirty="0" smtClean="0"/>
              <a:t>web tarayıcısı</a:t>
            </a:r>
            <a:r>
              <a:rPr lang="tr-TR" sz="2400" dirty="0" smtClean="0"/>
              <a:t> programlar kullanılmaktadır.</a:t>
            </a:r>
          </a:p>
          <a:p>
            <a:pPr>
              <a:lnSpc>
                <a:spcPct val="80000"/>
              </a:lnSpc>
            </a:pPr>
            <a:endParaRPr lang="tr-TR" sz="2400" dirty="0" smtClean="0"/>
          </a:p>
          <a:p>
            <a:pPr>
              <a:lnSpc>
                <a:spcPct val="80000"/>
              </a:lnSpc>
            </a:pPr>
            <a:r>
              <a:rPr lang="tr-TR" sz="2400" dirty="0" smtClean="0"/>
              <a:t>Örneğin, Windows işletim sistemlerinde </a:t>
            </a:r>
            <a:r>
              <a:rPr lang="tr-TR" sz="2400" b="1" dirty="0" smtClean="0"/>
              <a:t>Internet Explorer</a:t>
            </a:r>
            <a:r>
              <a:rPr lang="tr-TR" sz="2400" dirty="0" smtClean="0"/>
              <a:t>, Linux işletim sistemlerinde ise </a:t>
            </a:r>
            <a:r>
              <a:rPr lang="tr-TR" sz="2400" b="1" dirty="0" smtClean="0"/>
              <a:t>Mozilla Firefox </a:t>
            </a:r>
            <a:r>
              <a:rPr lang="tr-TR" sz="2400" dirty="0" smtClean="0"/>
              <a:t>varsayılan web tarayıcısıdır.</a:t>
            </a:r>
          </a:p>
          <a:p>
            <a:pPr>
              <a:lnSpc>
                <a:spcPct val="80000"/>
              </a:lnSpc>
            </a:pPr>
            <a:endParaRPr lang="tr-TR" sz="2400" dirty="0" smtClean="0"/>
          </a:p>
          <a:p>
            <a:pPr>
              <a:lnSpc>
                <a:spcPct val="80000"/>
              </a:lnSpc>
            </a:pPr>
            <a:r>
              <a:rPr lang="tr-TR" sz="2400" dirty="0" smtClean="0"/>
              <a:t>Günümüzde </a:t>
            </a:r>
            <a:r>
              <a:rPr lang="tr-TR" sz="2400" b="1" dirty="0" smtClean="0"/>
              <a:t>Google Chrome </a:t>
            </a:r>
            <a:r>
              <a:rPr lang="tr-TR" sz="2400" dirty="0" smtClean="0"/>
              <a:t>web tarayıcısı da sıklıkla kullanılmaktadır.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9</a:t>
            </a:fld>
            <a:endParaRPr lang="en-US"/>
          </a:p>
        </p:txBody>
      </p:sp>
      <p:pic>
        <p:nvPicPr>
          <p:cNvPr id="1026" name="Picture 2" descr="http://t0.gstatic.com/images?q=tbn:ANd9GcToDSqU-SQ5xm0_DRaQ87GMr6bypsvyfsQHcQtkVf6lg1hVBjhA"/>
          <p:cNvPicPr>
            <a:picLocks noChangeAspect="1" noChangeArrowheads="1"/>
          </p:cNvPicPr>
          <p:nvPr/>
        </p:nvPicPr>
        <p:blipFill rotWithShape="1">
          <a:blip r:embed="rId2">
            <a:extLst>
              <a:ext uri="{28A0092B-C50C-407E-A947-70E740481C1C}">
                <a14:useLocalDpi xmlns:a14="http://schemas.microsoft.com/office/drawing/2010/main" val="0"/>
              </a:ext>
            </a:extLst>
          </a:blip>
          <a:srcRect l="13220" r="11310" b="16350"/>
          <a:stretch/>
        </p:blipFill>
        <p:spPr bwMode="auto">
          <a:xfrm>
            <a:off x="1825508" y="5033366"/>
            <a:ext cx="1141234" cy="9269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3.gstatic.com/images?q=tbn:ANd9GcRJzfYfUJw6UTaSDKa5NnOEHT611S-yQK9DTianWqmVLIa8w9u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978" y="5023310"/>
            <a:ext cx="1446869" cy="1033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5013176"/>
            <a:ext cx="10763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383032"/>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795D6255606F4482C385287F2C18B0" ma:contentTypeVersion="" ma:contentTypeDescription="Create a new document." ma:contentTypeScope="" ma:versionID="2be623077326cc3aebf0398d3591ca9a">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DAA6D4-8C1B-40B3-93C8-1657E72933CB}"/>
</file>

<file path=customXml/itemProps2.xml><?xml version="1.0" encoding="utf-8"?>
<ds:datastoreItem xmlns:ds="http://schemas.openxmlformats.org/officeDocument/2006/customXml" ds:itemID="{1724979A-973F-49E5-8BBC-9A686476FAE1}"/>
</file>

<file path=customXml/itemProps3.xml><?xml version="1.0" encoding="utf-8"?>
<ds:datastoreItem xmlns:ds="http://schemas.openxmlformats.org/officeDocument/2006/customXml" ds:itemID="{8B103CF7-F4F3-4969-BF33-370459ED2019}"/>
</file>

<file path=docProps/app.xml><?xml version="1.0" encoding="utf-8"?>
<Properties xmlns="http://schemas.openxmlformats.org/officeDocument/2006/extended-properties" xmlns:vt="http://schemas.openxmlformats.org/officeDocument/2006/docPropsVTypes">
  <Template>Origin</Template>
  <TotalTime>1598</TotalTime>
  <Words>1791</Words>
  <Application>Microsoft Office PowerPoint</Application>
  <PresentationFormat>On-screen Show (4:3)</PresentationFormat>
  <Paragraphs>249</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Origin</vt:lpstr>
      <vt:lpstr>İNTERNET’İN ALTYAPISI VE KULLANIMI</vt:lpstr>
      <vt:lpstr>Amaçlarımız</vt:lpstr>
      <vt:lpstr>İnternet nedir?</vt:lpstr>
      <vt:lpstr>İnternet nedir?</vt:lpstr>
      <vt:lpstr>İnternet nedir?</vt:lpstr>
      <vt:lpstr>İnternet’e Bağlanmak</vt:lpstr>
      <vt:lpstr>İnternet’e Bağlanmak</vt:lpstr>
      <vt:lpstr>İnternet’e Bağlanmak</vt:lpstr>
      <vt:lpstr>İnternet’i Kullanmak</vt:lpstr>
      <vt:lpstr>Internet Explorer</vt:lpstr>
      <vt:lpstr>Internet Explorer</vt:lpstr>
      <vt:lpstr>Internet Explorer</vt:lpstr>
      <vt:lpstr>Internet Explorer</vt:lpstr>
      <vt:lpstr>Internet Explorer</vt:lpstr>
      <vt:lpstr>Internet Explorer</vt:lpstr>
      <vt:lpstr>Internet Explorer</vt:lpstr>
      <vt:lpstr>Internet Explorer</vt:lpstr>
      <vt:lpstr>Internet Explorer</vt:lpstr>
      <vt:lpstr>Arama Motoru</vt:lpstr>
      <vt:lpstr>Arama Motoru</vt:lpstr>
      <vt:lpstr>Arama Motoru</vt:lpstr>
      <vt:lpstr>İnternet’in İletişim Amacıyla Kullanımı</vt:lpstr>
      <vt:lpstr>Elektronik Posta</vt:lpstr>
      <vt:lpstr>Sohbet Programları</vt:lpstr>
      <vt:lpstr>İnternet Üzerinde Bilgisayarlar Arası İletişim</vt:lpstr>
      <vt:lpstr>İnternet Üzerinde Bilgisayarlar Arası İletişim</vt:lpstr>
      <vt:lpstr>İnternet Üzerinde Bilgisayarlar Arası İletişim</vt:lpstr>
      <vt:lpstr>İnternet Üzerinde Bilgisayarlar Arası İletişim</vt:lpstr>
      <vt:lpstr>İnternet Üzerinde Bilgisayarlar Arası İletişim</vt:lpstr>
      <vt:lpstr>İnternet Üzerinde Bilgisayarlar Arası İletişim</vt:lpstr>
      <vt:lpstr>İnternet Üzerinde Bilgisayarlar Arası İletişim</vt:lpstr>
      <vt:lpstr>İnternet Sunucuları</vt:lpstr>
      <vt:lpstr>Web (www) Sunucuları</vt:lpstr>
      <vt:lpstr>Dosya Transfer Protokolü (FTP)</vt:lpstr>
      <vt:lpstr>E-Posta Sunucuları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İnternet'in Altyapısı ve Kullanımı</dc:title>
  <dc:creator>Husnu Bayramoglu</dc:creator>
  <cp:lastModifiedBy>Husnu Bayramoglu</cp:lastModifiedBy>
  <cp:revision>188</cp:revision>
  <dcterms:created xsi:type="dcterms:W3CDTF">2010-08-05T14:41:53Z</dcterms:created>
  <dcterms:modified xsi:type="dcterms:W3CDTF">2015-11-08T16:35:31Z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0x010100CE795D6255606F4482C385287F2C18B0</vt:lpwstr>
  </property>
</Properties>
</file>