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36"/>
  </p:notesMasterIdLst>
  <p:handoutMasterIdLst>
    <p:handoutMasterId r:id="rId37"/>
  </p:handoutMasterIdLst>
  <p:sldIdLst>
    <p:sldId id="373" r:id="rId2"/>
    <p:sldId id="283" r:id="rId3"/>
    <p:sldId id="374" r:id="rId4"/>
    <p:sldId id="407" r:id="rId5"/>
    <p:sldId id="375" r:id="rId6"/>
    <p:sldId id="377" r:id="rId7"/>
    <p:sldId id="378" r:id="rId8"/>
    <p:sldId id="379" r:id="rId9"/>
    <p:sldId id="380" r:id="rId10"/>
    <p:sldId id="408" r:id="rId11"/>
    <p:sldId id="381" r:id="rId12"/>
    <p:sldId id="382" r:id="rId13"/>
    <p:sldId id="383" r:id="rId14"/>
    <p:sldId id="385" r:id="rId15"/>
    <p:sldId id="409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6" r:id="rId25"/>
    <p:sldId id="410" r:id="rId26"/>
    <p:sldId id="411" r:id="rId27"/>
    <p:sldId id="399" r:id="rId28"/>
    <p:sldId id="400" r:id="rId29"/>
    <p:sldId id="401" r:id="rId30"/>
    <p:sldId id="402" r:id="rId31"/>
    <p:sldId id="404" r:id="rId32"/>
    <p:sldId id="405" r:id="rId33"/>
    <p:sldId id="412" r:id="rId34"/>
    <p:sldId id="284" r:id="rId3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BTEP205 İşletim Sistemleri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17.11.2012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Dr.Ahmet Rizaner</a:t>
            </a: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Calibri" pitchFamily="34" charset="0"/>
              </a:rPr>
              <a:t>BTEP205 İşletim Sistemleri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C9B16-E439-4B6F-A2D2-115C3D34CB2F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CD11D7E0-EF7F-440B-8D9A-EED3F433F12F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4" y="3648075"/>
            <a:ext cx="7843589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834064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75688" y="0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EETE101 - Bilgisayara Giriş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F573C4-6BB1-4CF7-8AA3-E208CD667B0D}" type="slidenum">
              <a:rPr lang="tr-TR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09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6" y="5157192"/>
            <a:ext cx="7772723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KEL</a:t>
            </a: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İME İŞLEMCİLER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(B</a:t>
            </a:r>
            <a:r>
              <a:rPr lang="tr-TR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ölüm 1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tr-T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24744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  <p:extLst>
      <p:ext uri="{BB962C8B-B14F-4D97-AF65-F5344CB8AC3E}">
        <p14:creationId xmlns:p14="http://schemas.microsoft.com/office/powerpoint/2010/main" val="4204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dirty="0" smtClean="0"/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889552" cy="16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13690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tr-TR" sz="2400" dirty="0" smtClean="0"/>
          </a:p>
          <a:p>
            <a:pPr eaLnBrk="1" hangingPunct="1">
              <a:defRPr/>
            </a:pPr>
            <a:r>
              <a:rPr lang="tr-TR" sz="2400" dirty="0" smtClean="0"/>
              <a:t>Sekmelerin içindeki gruplarda bulunan düğmelerin yanında bulunan</a:t>
            </a:r>
            <a:r>
              <a:rPr lang="en-US" sz="2400" dirty="0" smtClean="0"/>
              <a:t> ok</a:t>
            </a:r>
            <a:r>
              <a:rPr lang="tr-TR" sz="2400" dirty="0" smtClean="0"/>
              <a:t> görünümlü seçeneğe tıklandığı zaman</a:t>
            </a:r>
            <a:r>
              <a:rPr lang="en-US" sz="2400" dirty="0" smtClean="0"/>
              <a:t>, </a:t>
            </a:r>
            <a:r>
              <a:rPr lang="tr-TR" sz="2400" dirty="0" smtClean="0"/>
              <a:t>o düğmenin detayları ekranda belirecektir.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8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Sekmelerin altında bulunan çalışma alanı, metinlerin oluşturulacağı alandır.</a:t>
            </a:r>
            <a:endParaRPr lang="en-US" sz="2800" dirty="0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/>
          <a:stretch/>
        </p:blipFill>
        <p:spPr bwMode="auto">
          <a:xfrm>
            <a:off x="611560" y="2132856"/>
            <a:ext cx="8130540" cy="41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6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6856" y="1299592"/>
            <a:ext cx="8229600" cy="42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Microsoft Word 2010’da d</a:t>
            </a:r>
            <a:r>
              <a:rPr lang="en-US" sz="2400" dirty="0" err="1" smtClean="0"/>
              <a:t>osya</a:t>
            </a:r>
            <a:r>
              <a:rPr lang="tr-TR" sz="2400" dirty="0" smtClean="0"/>
              <a:t>ları kaydetmek için </a:t>
            </a:r>
            <a:r>
              <a:rPr lang="en-US" sz="2400" b="1" dirty="0" smtClean="0"/>
              <a:t>File </a:t>
            </a:r>
            <a:r>
              <a:rPr lang="tr-TR" sz="2400" b="1" dirty="0"/>
              <a:t>(Dosya)</a:t>
            </a:r>
            <a:r>
              <a:rPr lang="tr-TR" sz="2400" dirty="0"/>
              <a:t> menüsü içerisindeki </a:t>
            </a:r>
            <a:r>
              <a:rPr lang="tr-TR" sz="2400" b="1" dirty="0"/>
              <a:t>Save (Kaydet)</a:t>
            </a:r>
            <a:r>
              <a:rPr lang="tr-TR" sz="2400" dirty="0"/>
              <a:t> </a:t>
            </a:r>
            <a:r>
              <a:rPr lang="tr-TR" sz="2400" dirty="0" smtClean="0"/>
              <a:t>seçeneği kullanılmaktadır.</a:t>
            </a:r>
          </a:p>
          <a:p>
            <a:r>
              <a:rPr lang="en-US" sz="2400" dirty="0" err="1"/>
              <a:t>Dosya</a:t>
            </a:r>
            <a:r>
              <a:rPr lang="tr-TR" sz="2400" dirty="0"/>
              <a:t>yı f</a:t>
            </a:r>
            <a:r>
              <a:rPr lang="en-US" sz="2400" dirty="0" err="1"/>
              <a:t>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 smtClean="0"/>
              <a:t>bir </a:t>
            </a:r>
            <a:r>
              <a:rPr lang="en-US" sz="2400" dirty="0" err="1" smtClean="0"/>
              <a:t>isimle</a:t>
            </a:r>
            <a:r>
              <a:rPr lang="en-US" sz="2400" dirty="0" smtClean="0"/>
              <a:t> </a:t>
            </a:r>
            <a:r>
              <a:rPr lang="tr-TR" sz="2400" dirty="0" smtClean="0"/>
              <a:t>veya </a:t>
            </a:r>
            <a:r>
              <a:rPr lang="en-US" sz="2400" dirty="0" err="1" smtClean="0"/>
              <a:t>farkl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klas</a:t>
            </a:r>
            <a:r>
              <a:rPr lang="tr-TR" sz="2400" dirty="0"/>
              <a:t>ö</a:t>
            </a:r>
            <a:r>
              <a:rPr lang="en-US" sz="2400" dirty="0"/>
              <a:t>re </a:t>
            </a:r>
            <a:r>
              <a:rPr lang="en-US" sz="2400" dirty="0" err="1" smtClean="0"/>
              <a:t>kay</a:t>
            </a:r>
            <a:r>
              <a:rPr lang="tr-TR" sz="2400" dirty="0" smtClean="0"/>
              <a:t>detmek </a:t>
            </a:r>
            <a:r>
              <a:rPr lang="tr-TR" sz="2400" dirty="0"/>
              <a:t>için </a:t>
            </a:r>
            <a:r>
              <a:rPr lang="tr-TR" sz="2400" b="1" dirty="0"/>
              <a:t>File (Dosya)</a:t>
            </a:r>
            <a:r>
              <a:rPr lang="tr-TR" sz="2400" dirty="0"/>
              <a:t> menüsünden </a:t>
            </a:r>
            <a:r>
              <a:rPr lang="tr-TR" sz="2400" b="1" dirty="0"/>
              <a:t>Save as </a:t>
            </a:r>
            <a:r>
              <a:rPr lang="tr-TR" sz="2400" b="1" dirty="0" smtClean="0"/>
              <a:t>(Farklı </a:t>
            </a:r>
            <a:r>
              <a:rPr lang="tr-TR" sz="2400" b="1" dirty="0"/>
              <a:t>kaydet)</a:t>
            </a:r>
            <a:r>
              <a:rPr lang="tr-TR" sz="2400" dirty="0"/>
              <a:t> seçeneğinin seçilmesi </a:t>
            </a:r>
            <a:r>
              <a:rPr lang="tr-TR" sz="2400" dirty="0" smtClean="0"/>
              <a:t>gerekmektedir.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70895"/>
            <a:ext cx="20097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sz="36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82752" cy="4937760"/>
          </a:xfrm>
        </p:spPr>
        <p:txBody>
          <a:bodyPr/>
          <a:lstStyle/>
          <a:p>
            <a:endParaRPr lang="tr-TR" sz="2200" dirty="0" smtClean="0"/>
          </a:p>
          <a:p>
            <a:r>
              <a:rPr lang="en-US" sz="2200" dirty="0" err="1" smtClean="0"/>
              <a:t>Dosyalar</a:t>
            </a:r>
            <a:r>
              <a:rPr lang="tr-TR" sz="2200" dirty="0"/>
              <a:t>ı</a:t>
            </a:r>
            <a:r>
              <a:rPr lang="en-US" sz="2200" dirty="0"/>
              <a:t> </a:t>
            </a:r>
            <a:r>
              <a:rPr lang="en-US" sz="2200" dirty="0" err="1"/>
              <a:t>kaydederken</a:t>
            </a:r>
            <a:r>
              <a:rPr lang="en-US" sz="2200" dirty="0"/>
              <a:t> </a:t>
            </a:r>
            <a:r>
              <a:rPr lang="tr-TR" sz="2200" dirty="0"/>
              <a:t>dosyaya </a:t>
            </a:r>
            <a:r>
              <a:rPr lang="tr-TR" sz="2200" b="1" dirty="0"/>
              <a:t>isim vermek </a:t>
            </a:r>
            <a:r>
              <a:rPr lang="tr-TR" sz="2200" dirty="0"/>
              <a:t>ve dosyanın kaydedileceği </a:t>
            </a:r>
            <a:r>
              <a:rPr lang="tr-TR" sz="2200" b="1" dirty="0"/>
              <a:t>klasörü seçmek</a:t>
            </a:r>
            <a:r>
              <a:rPr lang="tr-TR" sz="2200" dirty="0"/>
              <a:t> önemlidir</a:t>
            </a:r>
            <a:r>
              <a:rPr lang="tr-TR" sz="2200" dirty="0" smtClean="0"/>
              <a:t>.</a:t>
            </a:r>
          </a:p>
          <a:p>
            <a:endParaRPr lang="tr-TR" sz="2200" dirty="0" smtClean="0"/>
          </a:p>
          <a:p>
            <a:r>
              <a:rPr lang="en-US" sz="2200" dirty="0" err="1" smtClean="0"/>
              <a:t>Dosya</a:t>
            </a:r>
            <a:r>
              <a:rPr lang="tr-TR" sz="2200" dirty="0"/>
              <a:t>yı</a:t>
            </a:r>
            <a:r>
              <a:rPr lang="en-US" sz="2200" dirty="0"/>
              <a:t> </a:t>
            </a:r>
            <a:r>
              <a:rPr lang="en-US" sz="2200" dirty="0" err="1"/>
              <a:t>farkl</a:t>
            </a:r>
            <a:r>
              <a:rPr lang="tr-TR" sz="2200" dirty="0"/>
              <a:t>ı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dosya</a:t>
            </a:r>
            <a:r>
              <a:rPr lang="en-US" sz="2200" dirty="0"/>
              <a:t> format</a:t>
            </a:r>
            <a:r>
              <a:rPr lang="tr-TR" sz="2200" dirty="0"/>
              <a:t>ı</a:t>
            </a:r>
            <a:r>
              <a:rPr lang="en-US" sz="2200" dirty="0" err="1"/>
              <a:t>nda</a:t>
            </a:r>
            <a:r>
              <a:rPr lang="en-US" sz="2200" dirty="0"/>
              <a:t> </a:t>
            </a:r>
            <a:r>
              <a:rPr lang="en-US" sz="2200" dirty="0" err="1"/>
              <a:t>kayd</a:t>
            </a:r>
            <a:r>
              <a:rPr lang="tr-TR" sz="2200" dirty="0"/>
              <a:t>etmek için kayıt işlemi yapılırken dosya ismi girildikten sonra </a:t>
            </a:r>
            <a:r>
              <a:rPr lang="tr-TR" sz="2200" b="1" dirty="0"/>
              <a:t>Save as type (kayıt tipi) </a:t>
            </a:r>
            <a:r>
              <a:rPr lang="tr-TR" sz="2200" dirty="0"/>
              <a:t>seçilmelidir</a:t>
            </a:r>
            <a:r>
              <a:rPr lang="tr-TR" sz="2200" b="1" dirty="0"/>
              <a:t>.</a:t>
            </a:r>
            <a:endParaRPr lang="tr-TR" sz="2200" dirty="0"/>
          </a:p>
          <a:p>
            <a:endParaRPr lang="en-US" sz="2200" dirty="0"/>
          </a:p>
          <a:p>
            <a:pPr eaLnBrk="1" hangingPunct="1"/>
            <a:endParaRPr lang="en-US" sz="2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824412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2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MS Word 2010’da</a:t>
            </a:r>
            <a:r>
              <a:rPr lang="en-US" sz="2400" dirty="0" smtClean="0"/>
              <a:t> </a:t>
            </a:r>
            <a:r>
              <a:rPr lang="en-US" sz="2400" dirty="0" err="1" smtClean="0"/>
              <a:t>belgeyi</a:t>
            </a:r>
            <a:r>
              <a:rPr lang="en-US" sz="2400" dirty="0" smtClean="0"/>
              <a:t> </a:t>
            </a:r>
            <a:r>
              <a:rPr lang="en-US" sz="2400" dirty="0" err="1" smtClean="0"/>
              <a:t>kapatman</a:t>
            </a:r>
            <a:r>
              <a:rPr lang="tr-TR" sz="2400" dirty="0" smtClean="0"/>
              <a:t>ı</a:t>
            </a:r>
            <a:r>
              <a:rPr lang="en-US" sz="2400" dirty="0" smtClean="0"/>
              <a:t>n </a:t>
            </a:r>
            <a:r>
              <a:rPr lang="en-US" sz="2400" dirty="0" err="1" smtClean="0"/>
              <a:t>farkl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yollar</a:t>
            </a:r>
            <a:r>
              <a:rPr lang="tr-TR" sz="2400" dirty="0" smtClean="0"/>
              <a:t>ı vardır.</a:t>
            </a:r>
          </a:p>
          <a:p>
            <a:pPr lvl="1"/>
            <a:r>
              <a:rPr lang="tr-TR" sz="2400" dirty="0"/>
              <a:t>Sadece belgeyi kapatıp, Word programının açık kalması için </a:t>
            </a:r>
            <a:r>
              <a:rPr lang="tr-TR" sz="2400" b="1" dirty="0"/>
              <a:t>File (</a:t>
            </a:r>
            <a:r>
              <a:rPr lang="en-US" sz="2400" b="1" dirty="0" err="1"/>
              <a:t>Dosya</a:t>
            </a:r>
            <a:r>
              <a:rPr lang="tr-TR" sz="2400" b="1" dirty="0"/>
              <a:t>)</a:t>
            </a:r>
            <a:r>
              <a:rPr lang="en-US" sz="2400" b="1" dirty="0"/>
              <a:t> </a:t>
            </a:r>
            <a:r>
              <a:rPr lang="en-US" sz="2400" dirty="0"/>
              <a:t>men</a:t>
            </a:r>
            <a:r>
              <a:rPr lang="tr-TR" sz="2400" dirty="0"/>
              <a:t>ü</a:t>
            </a:r>
            <a:r>
              <a:rPr lang="en-US" sz="2400" dirty="0"/>
              <a:t>s</a:t>
            </a:r>
            <a:r>
              <a:rPr lang="tr-TR" sz="2400" dirty="0"/>
              <a:t>ü</a:t>
            </a:r>
            <a:r>
              <a:rPr lang="en-US" sz="2400" dirty="0"/>
              <a:t>n</a:t>
            </a:r>
            <a:r>
              <a:rPr lang="tr-TR" sz="2400" dirty="0"/>
              <a:t>deki</a:t>
            </a:r>
            <a:r>
              <a:rPr lang="en-US" sz="2400" dirty="0"/>
              <a:t> </a:t>
            </a:r>
            <a:r>
              <a:rPr lang="tr-TR" sz="2400" b="1" dirty="0"/>
              <a:t>Close</a:t>
            </a:r>
            <a:r>
              <a:rPr lang="en-US" sz="2400" b="1" dirty="0"/>
              <a:t> </a:t>
            </a:r>
            <a:r>
              <a:rPr lang="tr-TR" sz="2400" b="1" dirty="0"/>
              <a:t>(kapat)</a:t>
            </a:r>
            <a:r>
              <a:rPr lang="tr-TR" sz="2400" dirty="0"/>
              <a:t> seçeneği kullanılabilir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 err="1" smtClean="0"/>
              <a:t>Ekran</a:t>
            </a:r>
            <a:r>
              <a:rPr lang="tr-TR" sz="2400" dirty="0" smtClean="0"/>
              <a:t>ı</a:t>
            </a:r>
            <a:r>
              <a:rPr lang="en-US" sz="2400" dirty="0" smtClean="0"/>
              <a:t>n </a:t>
            </a:r>
            <a:r>
              <a:rPr lang="en-US" sz="2400" dirty="0" err="1" smtClean="0"/>
              <a:t>sa</a:t>
            </a:r>
            <a:r>
              <a:rPr lang="tr-TR" sz="2400" dirty="0" smtClean="0"/>
              <a:t>ğ</a:t>
            </a:r>
            <a:r>
              <a:rPr lang="en-US" sz="2400" dirty="0" smtClean="0"/>
              <a:t> </a:t>
            </a:r>
            <a:r>
              <a:rPr lang="tr-TR" sz="2400" dirty="0" smtClean="0"/>
              <a:t>ü</a:t>
            </a:r>
            <a:r>
              <a:rPr lang="en-US" sz="2400" dirty="0" err="1" smtClean="0"/>
              <a:t>st</a:t>
            </a:r>
            <a:r>
              <a:rPr lang="en-US" sz="2400" dirty="0" smtClean="0"/>
              <a:t> </a:t>
            </a:r>
            <a:r>
              <a:rPr lang="en-US" sz="2400" dirty="0" err="1" smtClean="0"/>
              <a:t>taraf</a:t>
            </a:r>
            <a:r>
              <a:rPr lang="tr-TR" sz="2400" dirty="0" smtClean="0"/>
              <a:t>ı</a:t>
            </a:r>
            <a:r>
              <a:rPr lang="en-US" sz="2400" dirty="0" err="1" smtClean="0"/>
              <a:t>nda</a:t>
            </a:r>
            <a:r>
              <a:rPr lang="en-US" sz="2400" dirty="0" smtClean="0"/>
              <a:t> </a:t>
            </a:r>
            <a:r>
              <a:rPr lang="en-US" sz="2400" dirty="0" err="1" smtClean="0"/>
              <a:t>bulunan</a:t>
            </a:r>
            <a:r>
              <a:rPr lang="en-US" sz="2400" dirty="0" smtClean="0"/>
              <a:t> </a:t>
            </a:r>
            <a:r>
              <a:rPr lang="tr-TR" sz="2400" b="1" dirty="0" smtClean="0"/>
              <a:t>‘X’</a:t>
            </a:r>
            <a:r>
              <a:rPr lang="en-US" sz="2400" dirty="0" smtClean="0"/>
              <a:t> d</a:t>
            </a:r>
            <a:r>
              <a:rPr lang="tr-TR" sz="2400" dirty="0" smtClean="0"/>
              <a:t>üğ</a:t>
            </a:r>
            <a:r>
              <a:rPr lang="en-US" sz="2400" dirty="0" err="1" smtClean="0"/>
              <a:t>mesi</a:t>
            </a:r>
            <a:r>
              <a:rPr lang="en-US" sz="2400" dirty="0" smtClean="0"/>
              <a:t> </a:t>
            </a:r>
            <a:r>
              <a:rPr lang="en-US" sz="2400" dirty="0" err="1" smtClean="0"/>
              <a:t>kullan</a:t>
            </a:r>
            <a:r>
              <a:rPr lang="tr-TR" sz="2400" dirty="0" smtClean="0"/>
              <a:t>ılarak açık olan belgeyi ve Word programı kapatılabilir.</a:t>
            </a:r>
          </a:p>
          <a:p>
            <a:pPr lvl="1"/>
            <a:r>
              <a:rPr lang="tr-TR" sz="2400" dirty="0" smtClean="0"/>
              <a:t>Yine hem belgeyi hem de Word programını kapatmak için </a:t>
            </a:r>
            <a:r>
              <a:rPr lang="tr-TR" sz="2400" b="1" dirty="0" smtClean="0"/>
              <a:t>File (Dosya)</a:t>
            </a:r>
            <a:r>
              <a:rPr lang="tr-TR" sz="2400" dirty="0" smtClean="0"/>
              <a:t> menüsünden </a:t>
            </a:r>
            <a:r>
              <a:rPr lang="tr-TR" sz="2400" b="1" dirty="0" smtClean="0"/>
              <a:t>Exit (Çıkış)</a:t>
            </a:r>
            <a:r>
              <a:rPr lang="tr-TR" sz="2400" dirty="0" smtClean="0"/>
              <a:t> seçeneği seçilebilir veya klavyeden </a:t>
            </a:r>
            <a:r>
              <a:rPr lang="tr-TR" sz="2400" b="1" dirty="0" smtClean="0"/>
              <a:t>ALT+F4</a:t>
            </a:r>
            <a:r>
              <a:rPr lang="tr-TR" sz="2400" dirty="0" smtClean="0"/>
              <a:t> tuşları kısayol olarak kullanılabilir.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24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Eğer kapattığınız belgede değişiklikler yapılmışsa, Word programı değişikliklerin kaydedilmeden kapatılmaması için </a:t>
            </a:r>
            <a:r>
              <a:rPr lang="tr-TR" sz="2400" b="1" dirty="0" smtClean="0"/>
              <a:t>onay sorusu </a:t>
            </a:r>
            <a:r>
              <a:rPr lang="tr-TR" sz="2400" dirty="0" smtClean="0"/>
              <a:t>soracaktır.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7200"/>
            <a:ext cx="4563999" cy="145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2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Daha önceden k</a:t>
            </a:r>
            <a:r>
              <a:rPr lang="en-US" sz="2400" dirty="0" err="1" smtClean="0"/>
              <a:t>aydedilmi</a:t>
            </a:r>
            <a:r>
              <a:rPr lang="tr-TR" sz="2400" dirty="0" smtClean="0"/>
              <a:t>ş</a:t>
            </a:r>
            <a:r>
              <a:rPr lang="en-US" sz="2400" dirty="0" smtClean="0"/>
              <a:t> </a:t>
            </a:r>
            <a:r>
              <a:rPr lang="tr-TR" sz="2400" dirty="0" smtClean="0"/>
              <a:t>dosyaları açmak için </a:t>
            </a:r>
            <a:r>
              <a:rPr lang="tr-TR" sz="2400" b="1" dirty="0" smtClean="0"/>
              <a:t>File (Dosya)</a:t>
            </a:r>
            <a:r>
              <a:rPr lang="tr-TR" sz="2400" dirty="0" smtClean="0"/>
              <a:t> menüsü kullanılmaktadır.</a:t>
            </a:r>
            <a:endParaRPr lang="en-US" sz="2800" dirty="0" smtClean="0"/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16002"/>
            <a:ext cx="431958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2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sz="36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86808" cy="4937760"/>
          </a:xfrm>
        </p:spPr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Açılması istenen dosya </a:t>
            </a:r>
            <a:r>
              <a:rPr lang="en-US" sz="2400" i="1" dirty="0" smtClean="0"/>
              <a:t>“</a:t>
            </a:r>
            <a:r>
              <a:rPr lang="en-US" sz="2400" b="1" i="1" dirty="0"/>
              <a:t>s</a:t>
            </a:r>
            <a:r>
              <a:rPr lang="tr-TR" sz="2400" b="1" i="1" dirty="0" smtClean="0"/>
              <a:t>on kullanılan (Recent)</a:t>
            </a:r>
            <a:r>
              <a:rPr lang="en-US" sz="2400" i="1" dirty="0" smtClean="0"/>
              <a:t>”</a:t>
            </a:r>
            <a:r>
              <a:rPr lang="tr-TR" sz="2400" dirty="0" smtClean="0"/>
              <a:t> dosyalar</a:t>
            </a:r>
            <a:r>
              <a:rPr lang="tr-TR" sz="2400" dirty="0"/>
              <a:t> </a:t>
            </a:r>
            <a:r>
              <a:rPr lang="tr-TR" sz="2400" dirty="0" smtClean="0"/>
              <a:t>listesindeyse, dosya daha hızlı açılabilir.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r="17051"/>
          <a:stretch/>
        </p:blipFill>
        <p:spPr bwMode="auto">
          <a:xfrm>
            <a:off x="4884573" y="1335971"/>
            <a:ext cx="3791883" cy="473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6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7" b="41862"/>
          <a:stretch>
            <a:fillRect/>
          </a:stretch>
        </p:blipFill>
        <p:spPr bwMode="auto">
          <a:xfrm>
            <a:off x="4514721" y="1348323"/>
            <a:ext cx="4428490" cy="46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98776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Yeni </a:t>
            </a:r>
            <a:r>
              <a:rPr lang="tr-TR" sz="2400" dirty="0"/>
              <a:t>bir word belgesi açmak için </a:t>
            </a:r>
            <a:r>
              <a:rPr lang="tr-TR" sz="2400" b="1" dirty="0"/>
              <a:t>File (Dosya)</a:t>
            </a:r>
            <a:r>
              <a:rPr lang="tr-TR" sz="2400" dirty="0"/>
              <a:t> menüsünden </a:t>
            </a:r>
            <a:r>
              <a:rPr lang="tr-TR" sz="2400" b="1" dirty="0"/>
              <a:t>New (Yeni)</a:t>
            </a:r>
            <a:r>
              <a:rPr lang="tr-TR" sz="2400" dirty="0"/>
              <a:t> seçeneği </a:t>
            </a:r>
            <a:r>
              <a:rPr lang="tr-TR" sz="2400" dirty="0" smtClean="0"/>
              <a:t>seçilmeli ve burada </a:t>
            </a:r>
            <a:r>
              <a:rPr lang="tr-TR" sz="2400" dirty="0"/>
              <a:t>da </a:t>
            </a:r>
            <a:r>
              <a:rPr lang="tr-TR" sz="2400" b="1" dirty="0"/>
              <a:t>Blank d</a:t>
            </a:r>
            <a:r>
              <a:rPr lang="tr-TR" sz="2400" b="1" dirty="0" smtClean="0"/>
              <a:t>ocument </a:t>
            </a:r>
            <a:r>
              <a:rPr lang="tr-TR" sz="2400" b="1" dirty="0"/>
              <a:t>(boş doküman)</a:t>
            </a:r>
            <a:r>
              <a:rPr lang="tr-TR" sz="2400" dirty="0"/>
              <a:t> seçilmelidir.</a:t>
            </a:r>
          </a:p>
          <a:p>
            <a:pPr eaLnBrk="1" hangingPunct="1"/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7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Microsoft Word </a:t>
            </a:r>
            <a:r>
              <a:rPr lang="tr-TR" dirty="0" smtClean="0"/>
              <a:t>2010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Bir word belgesi üzerinde </a:t>
            </a:r>
            <a:r>
              <a:rPr lang="tr-TR" sz="2400" b="1" dirty="0" smtClean="0"/>
              <a:t>hareket etmek </a:t>
            </a:r>
            <a:r>
              <a:rPr lang="tr-TR" sz="2400" dirty="0" smtClean="0"/>
              <a:t>için yön tuşları dışında farklı seçenekler vardır.</a:t>
            </a:r>
          </a:p>
          <a:p>
            <a:pPr lvl="1"/>
            <a:r>
              <a:rPr lang="en-US" sz="2400" dirty="0" smtClean="0"/>
              <a:t>Sat</a:t>
            </a:r>
            <a:r>
              <a:rPr lang="tr-TR" sz="2400" dirty="0" smtClean="0"/>
              <a:t>ı</a:t>
            </a:r>
            <a:r>
              <a:rPr lang="en-US" sz="2400" dirty="0" smtClean="0"/>
              <a:t>r </a:t>
            </a:r>
            <a:r>
              <a:rPr lang="en-US" sz="2400" dirty="0" err="1" smtClean="0"/>
              <a:t>ba</a:t>
            </a:r>
            <a:r>
              <a:rPr lang="tr-TR" sz="2400" dirty="0" smtClean="0"/>
              <a:t>şı</a:t>
            </a:r>
            <a:r>
              <a:rPr lang="en-US" sz="2400" dirty="0" err="1" smtClean="0"/>
              <a:t>na</a:t>
            </a:r>
            <a:r>
              <a:rPr lang="en-US" sz="2400" dirty="0" smtClean="0"/>
              <a:t> g</a:t>
            </a:r>
            <a:r>
              <a:rPr lang="tr-TR" sz="2400" dirty="0" smtClean="0"/>
              <a:t>itmek için</a:t>
            </a:r>
            <a:r>
              <a:rPr lang="en-US" sz="2400" dirty="0" smtClean="0"/>
              <a:t> HOME</a:t>
            </a:r>
            <a:r>
              <a:rPr lang="tr-TR" sz="2400" dirty="0" smtClean="0"/>
              <a:t>,</a:t>
            </a:r>
            <a:endParaRPr lang="en-US" sz="2400" dirty="0" smtClean="0"/>
          </a:p>
          <a:p>
            <a:pPr lvl="1"/>
            <a:r>
              <a:rPr lang="en-US" sz="2400" dirty="0" smtClean="0"/>
              <a:t>Sat</a:t>
            </a:r>
            <a:r>
              <a:rPr lang="tr-TR" sz="2400" dirty="0" smtClean="0"/>
              <a:t>ı</a:t>
            </a:r>
            <a:r>
              <a:rPr lang="en-US" sz="2400" dirty="0" smtClean="0"/>
              <a:t>r </a:t>
            </a:r>
            <a:r>
              <a:rPr lang="en-US" sz="2400" dirty="0" err="1" smtClean="0"/>
              <a:t>sonuna</a:t>
            </a:r>
            <a:r>
              <a:rPr lang="en-US" sz="2400" dirty="0" smtClean="0"/>
              <a:t> g</a:t>
            </a:r>
            <a:r>
              <a:rPr lang="tr-TR" sz="2400" dirty="0" smtClean="0"/>
              <a:t>itmek</a:t>
            </a:r>
            <a:r>
              <a:rPr lang="en-US" sz="2400" dirty="0" smtClean="0"/>
              <a:t> </a:t>
            </a:r>
            <a:r>
              <a:rPr lang="tr-TR" sz="2400" dirty="0" smtClean="0">
                <a:sym typeface="Wingdings" pitchFamily="2" charset="2"/>
              </a:rPr>
              <a:t>için</a:t>
            </a:r>
            <a:r>
              <a:rPr lang="en-US" sz="2400" dirty="0" smtClean="0">
                <a:sym typeface="Wingdings" pitchFamily="2" charset="2"/>
              </a:rPr>
              <a:t> END</a:t>
            </a:r>
            <a:r>
              <a:rPr lang="tr-TR" sz="2400" dirty="0" smtClean="0">
                <a:sym typeface="Wingdings" pitchFamily="2" charset="2"/>
              </a:rPr>
              <a:t>,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err="1" smtClean="0">
                <a:sym typeface="Wingdings" pitchFamily="2" charset="2"/>
              </a:rPr>
              <a:t>Belgenin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ba</a:t>
            </a:r>
            <a:r>
              <a:rPr lang="tr-TR" sz="2400" dirty="0" smtClean="0">
                <a:sym typeface="Wingdings" pitchFamily="2" charset="2"/>
              </a:rPr>
              <a:t>şı</a:t>
            </a:r>
            <a:r>
              <a:rPr lang="en-US" sz="2400" dirty="0" err="1" smtClean="0">
                <a:sym typeface="Wingdings" pitchFamily="2" charset="2"/>
              </a:rPr>
              <a:t>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gitmek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tr-TR" sz="2400" dirty="0" smtClean="0">
                <a:sym typeface="Wingdings" pitchFamily="2" charset="2"/>
              </a:rPr>
              <a:t>için</a:t>
            </a:r>
            <a:r>
              <a:rPr lang="en-US" sz="2400" dirty="0" smtClean="0">
                <a:sym typeface="Wingdings" pitchFamily="2" charset="2"/>
              </a:rPr>
              <a:t> CTRL+HOME</a:t>
            </a:r>
            <a:r>
              <a:rPr lang="tr-TR" sz="2400" dirty="0" smtClean="0">
                <a:sym typeface="Wingdings" pitchFamily="2" charset="2"/>
              </a:rPr>
              <a:t>,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err="1" smtClean="0">
                <a:sym typeface="Wingdings" pitchFamily="2" charset="2"/>
              </a:rPr>
              <a:t>Belgenin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tr-TR" sz="2400" dirty="0" smtClean="0">
                <a:sym typeface="Wingdings" pitchFamily="2" charset="2"/>
              </a:rPr>
              <a:t>sonu</a:t>
            </a:r>
            <a:r>
              <a:rPr lang="en-US" sz="2400" dirty="0" err="1" smtClean="0">
                <a:sym typeface="Wingdings" pitchFamily="2" charset="2"/>
              </a:rPr>
              <a:t>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gitmek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tr-TR" sz="2400" dirty="0" smtClean="0">
                <a:sym typeface="Wingdings" pitchFamily="2" charset="2"/>
              </a:rPr>
              <a:t>için</a:t>
            </a:r>
            <a:r>
              <a:rPr lang="en-US" sz="2400" dirty="0" smtClean="0">
                <a:sym typeface="Wingdings" pitchFamily="2" charset="2"/>
              </a:rPr>
              <a:t> CTRL+</a:t>
            </a:r>
            <a:r>
              <a:rPr lang="tr-TR" sz="2400" dirty="0" smtClean="0">
                <a:sym typeface="Wingdings" pitchFamily="2" charset="2"/>
              </a:rPr>
              <a:t>END tuşları kullanılabilir.</a:t>
            </a: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6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Amaçlarımız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Kelime işlemcilerin işlevlerini öğrenmek.</a:t>
            </a:r>
          </a:p>
          <a:p>
            <a:endParaRPr lang="tr-TR" sz="2800" dirty="0"/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Başlıca kelime işlemcileri tanımak.</a:t>
            </a:r>
          </a:p>
          <a:p>
            <a:endParaRPr lang="tr-TR" sz="2800" dirty="0"/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Microsoft Word 2010 programı hakkında temel bilgileri öğrenmek.</a:t>
            </a:r>
          </a:p>
          <a:p>
            <a:endParaRPr lang="tr-TR" sz="2800" dirty="0" smtClean="0"/>
          </a:p>
          <a:p>
            <a:r>
              <a:rPr lang="tr-TR" sz="2800" dirty="0" smtClean="0"/>
              <a:t>Microsoft </a:t>
            </a:r>
            <a:r>
              <a:rPr lang="tr-TR" sz="2800" dirty="0"/>
              <a:t>Word 2010’da metin biçimlendirmek.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Bir belge içerisinde özellike kopyalama ve yapıştırma işlemleri için mutlaka </a:t>
            </a:r>
            <a:r>
              <a:rPr lang="tr-TR" sz="2400" b="1" dirty="0" smtClean="0"/>
              <a:t>seçim </a:t>
            </a:r>
            <a:r>
              <a:rPr lang="tr-TR" sz="2400" dirty="0" smtClean="0"/>
              <a:t>yapılması gerekir. Belgedeki seçim işlemleri fare ile yapılabileceği gibi klavyedeki CTRL, SHIFT ve yön tuşları da kullanılabilir.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Seçim işlemleri için bazı kısayollar da kullanılabilir. Örneğin, bir k</a:t>
            </a:r>
            <a:r>
              <a:rPr lang="en-US" sz="2400" dirty="0" err="1" smtClean="0"/>
              <a:t>elime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kelimenin üzerine </a:t>
            </a:r>
            <a:r>
              <a:rPr lang="tr-TR" sz="2400" b="1" dirty="0" smtClean="0"/>
              <a:t>çift tıklamak</a:t>
            </a:r>
            <a:r>
              <a:rPr lang="tr-TR" sz="2400" dirty="0" smtClean="0"/>
              <a:t>, bir p</a:t>
            </a:r>
            <a:r>
              <a:rPr lang="en-US" sz="2400" dirty="0" err="1" smtClean="0"/>
              <a:t>aragraf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paragraf içindeki herhangi bir kelimenin üzerine </a:t>
            </a:r>
            <a:r>
              <a:rPr lang="tr-TR" sz="2400" b="1" dirty="0" smtClean="0"/>
              <a:t>üç kez</a:t>
            </a:r>
            <a:r>
              <a:rPr lang="tr-TR" sz="2400" dirty="0" smtClean="0"/>
              <a:t> tıklanabilir.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en-US" sz="2400" dirty="0" err="1" smtClean="0"/>
              <a:t>Belgenin</a:t>
            </a:r>
            <a:r>
              <a:rPr lang="en-US" sz="2400" dirty="0" smtClean="0"/>
              <a:t> </a:t>
            </a:r>
            <a:r>
              <a:rPr lang="en-US" sz="2400" dirty="0" err="1" smtClean="0"/>
              <a:t>tamam</a:t>
            </a:r>
            <a:r>
              <a:rPr lang="tr-TR" sz="2400" dirty="0" smtClean="0"/>
              <a:t>ı</a:t>
            </a:r>
            <a:r>
              <a:rPr lang="en-US" sz="2400" dirty="0" smtClean="0"/>
              <a:t>n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tr-TR" sz="2400" dirty="0" smtClean="0"/>
              <a:t> için de klavyedeki </a:t>
            </a:r>
            <a:r>
              <a:rPr lang="en-US" sz="2400" b="1" dirty="0" smtClean="0"/>
              <a:t>CTRL+A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tr-TR" sz="2400" dirty="0" smtClean="0"/>
              <a:t>şları kullanılabilir.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6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400" dirty="0" smtClean="0"/>
          </a:p>
          <a:p>
            <a:pPr eaLnBrk="1" hangingPunct="1"/>
            <a:r>
              <a:rPr lang="en-US" sz="2400" dirty="0" err="1" smtClean="0"/>
              <a:t>Birbirinden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ba</a:t>
            </a:r>
            <a:r>
              <a:rPr lang="tr-TR" sz="2400" b="1" dirty="0" smtClean="0"/>
              <a:t>ğı</a:t>
            </a:r>
            <a:r>
              <a:rPr lang="en-US" sz="2400" b="1" dirty="0" err="1" smtClean="0"/>
              <a:t>ms</a:t>
            </a:r>
            <a:r>
              <a:rPr lang="tr-TR" sz="2400" b="1" dirty="0" smtClean="0"/>
              <a:t>ı</a:t>
            </a:r>
            <a:r>
              <a:rPr lang="en-US" sz="2400" b="1" dirty="0" smtClean="0"/>
              <a:t>z </a:t>
            </a:r>
            <a:r>
              <a:rPr lang="tr-TR" sz="2400" dirty="0" smtClean="0"/>
              <a:t>kelime ve </a:t>
            </a:r>
            <a:r>
              <a:rPr lang="en-US" sz="2400" dirty="0" smtClean="0"/>
              <a:t>sat</a:t>
            </a:r>
            <a:r>
              <a:rPr lang="tr-TR" sz="2400" dirty="0" smtClean="0"/>
              <a:t>ı</a:t>
            </a:r>
            <a:r>
              <a:rPr lang="en-US" sz="2400" dirty="0" err="1" smtClean="0"/>
              <a:t>rlar</a:t>
            </a:r>
            <a:r>
              <a:rPr lang="tr-TR" sz="2400" dirty="0" smtClean="0"/>
              <a:t>ı</a:t>
            </a:r>
            <a:r>
              <a:rPr lang="en-US" sz="2400" dirty="0" smtClean="0"/>
              <a:t> se</a:t>
            </a:r>
            <a:r>
              <a:rPr lang="tr-TR" sz="2400" dirty="0" smtClean="0"/>
              <a:t>ç</a:t>
            </a:r>
            <a:r>
              <a:rPr lang="en-US" sz="2400" dirty="0" err="1" smtClean="0"/>
              <a:t>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</a:t>
            </a:r>
            <a:r>
              <a:rPr lang="tr-TR" sz="2400" dirty="0"/>
              <a:t> </a:t>
            </a:r>
            <a:r>
              <a:rPr lang="en-US" sz="2400" dirty="0" smtClean="0"/>
              <a:t>CTRL </a:t>
            </a:r>
            <a:r>
              <a:rPr lang="en-US" sz="2400" dirty="0" err="1" smtClean="0"/>
              <a:t>tu</a:t>
            </a:r>
            <a:r>
              <a:rPr lang="tr-TR" sz="2400" dirty="0" smtClean="0"/>
              <a:t>ş</a:t>
            </a:r>
            <a:r>
              <a:rPr lang="en-US" sz="2400" dirty="0" err="1" smtClean="0"/>
              <a:t>unu</a:t>
            </a:r>
            <a:r>
              <a:rPr lang="en-US" sz="2400" dirty="0" smtClean="0"/>
              <a:t> bas</a:t>
            </a:r>
            <a:r>
              <a:rPr lang="tr-TR" sz="2400" dirty="0" smtClean="0"/>
              <a:t>ı</a:t>
            </a:r>
            <a:r>
              <a:rPr lang="en-US" sz="2400" dirty="0" smtClean="0"/>
              <a:t>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tutarak</a:t>
            </a:r>
            <a:r>
              <a:rPr lang="en-US" sz="2400" dirty="0" smtClean="0"/>
              <a:t>  </a:t>
            </a:r>
            <a:r>
              <a:rPr lang="tr-TR" sz="2400" dirty="0" smtClean="0"/>
              <a:t>seçimler yapılmalıdır.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25" y="2535517"/>
            <a:ext cx="6091095" cy="38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9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94" y="2276872"/>
            <a:ext cx="4958454" cy="1842485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US" smtClean="0"/>
              <a:t>Microsoft Word </a:t>
            </a:r>
            <a:r>
              <a:rPr lang="tr-TR" smtClean="0"/>
              <a:t>2010</a:t>
            </a:r>
            <a:endParaRPr lang="en-US" sz="36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8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Tek tek harfleri silmek için klavyedeki </a:t>
            </a:r>
            <a:r>
              <a:rPr lang="tr-TR" sz="2400" b="1" dirty="0" smtClean="0"/>
              <a:t>Delete </a:t>
            </a:r>
            <a:r>
              <a:rPr lang="tr-TR" sz="2400" dirty="0" smtClean="0"/>
              <a:t>ve </a:t>
            </a:r>
            <a:r>
              <a:rPr lang="tr-TR" sz="2400" b="1" dirty="0" smtClean="0"/>
              <a:t>Backspace </a:t>
            </a:r>
            <a:r>
              <a:rPr lang="tr-TR" sz="2400" dirty="0" smtClean="0"/>
              <a:t>tuşları kullanılır.</a:t>
            </a:r>
          </a:p>
          <a:p>
            <a:endParaRPr lang="tr-TR" sz="2400" b="1" dirty="0" smtClean="0"/>
          </a:p>
          <a:p>
            <a:endParaRPr lang="tr-TR" sz="2400" b="1" dirty="0"/>
          </a:p>
          <a:p>
            <a:endParaRPr lang="tr-TR" sz="2400" b="1" dirty="0" smtClean="0"/>
          </a:p>
          <a:p>
            <a:endParaRPr lang="tr-TR" sz="2400" b="1" dirty="0"/>
          </a:p>
          <a:p>
            <a:endParaRPr lang="tr-TR" sz="2400" b="1" dirty="0" smtClean="0"/>
          </a:p>
          <a:p>
            <a:endParaRPr lang="tr-TR" sz="2400" dirty="0" smtClean="0"/>
          </a:p>
          <a:p>
            <a:r>
              <a:rPr lang="tr-TR" sz="2400" dirty="0" smtClean="0"/>
              <a:t>B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/>
              <a:t>kelime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 smtClean="0"/>
              <a:t>paragraf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silmek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en-US" sz="2400" dirty="0" err="1"/>
              <a:t>kelime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 se</a:t>
            </a:r>
            <a:r>
              <a:rPr lang="tr-TR" sz="2400" dirty="0"/>
              <a:t>ç</a:t>
            </a:r>
            <a:r>
              <a:rPr lang="en-US" sz="2400" dirty="0" err="1"/>
              <a:t>tikten</a:t>
            </a:r>
            <a:r>
              <a:rPr lang="en-US" sz="2400" dirty="0"/>
              <a:t> </a:t>
            </a:r>
            <a:r>
              <a:rPr lang="tr-TR" sz="2400" dirty="0" smtClean="0"/>
              <a:t>s</a:t>
            </a:r>
            <a:r>
              <a:rPr lang="en-US" sz="2400" dirty="0" err="1"/>
              <a:t>onra</a:t>
            </a:r>
            <a:r>
              <a:rPr lang="en-US" sz="2400" dirty="0"/>
              <a:t> </a:t>
            </a:r>
            <a:r>
              <a:rPr lang="en-US" sz="2400" b="1" dirty="0"/>
              <a:t>Delete </a:t>
            </a:r>
            <a:r>
              <a:rPr lang="tr-TR" sz="2400" dirty="0" smtClean="0"/>
              <a:t>veya  </a:t>
            </a:r>
            <a:r>
              <a:rPr lang="tr-TR" sz="2400" b="1" dirty="0" smtClean="0"/>
              <a:t>Backspace </a:t>
            </a:r>
            <a:r>
              <a:rPr lang="en-US" sz="2400" dirty="0" err="1" smtClean="0"/>
              <a:t>tu</a:t>
            </a:r>
            <a:r>
              <a:rPr lang="tr-TR" sz="2400" dirty="0"/>
              <a:t>ş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 smtClean="0"/>
              <a:t>basma</a:t>
            </a:r>
            <a:r>
              <a:rPr lang="tr-TR" sz="2400" dirty="0" smtClean="0"/>
              <a:t>k gerekir.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872821" cy="1656505"/>
          </a:xfrm>
        </p:spPr>
      </p:pic>
      <p:pic>
        <p:nvPicPr>
          <p:cNvPr id="266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71" y="3818344"/>
            <a:ext cx="5058887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n-US" dirty="0" smtClean="0"/>
              <a:t>Microsoft Word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8363272" cy="48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Metinleri k</a:t>
            </a:r>
            <a:r>
              <a:rPr lang="en-US" sz="2400" dirty="0" err="1" smtClean="0"/>
              <a:t>opyalamak</a:t>
            </a:r>
            <a:r>
              <a:rPr lang="en-US" sz="2400" dirty="0" smtClean="0"/>
              <a:t> </a:t>
            </a:r>
            <a:r>
              <a:rPr lang="en-US" sz="2400" dirty="0" err="1"/>
              <a:t>veya</a:t>
            </a:r>
            <a:r>
              <a:rPr lang="en-US" sz="2400" dirty="0"/>
              <a:t> ta</a:t>
            </a:r>
            <a:r>
              <a:rPr lang="tr-TR" sz="2400" dirty="0"/>
              <a:t>şı</a:t>
            </a:r>
            <a:r>
              <a:rPr lang="en-US" sz="2400" dirty="0" err="1"/>
              <a:t>mak</a:t>
            </a:r>
            <a:r>
              <a:rPr lang="en-US" sz="2400" dirty="0"/>
              <a:t> </a:t>
            </a:r>
            <a:r>
              <a:rPr lang="tr-TR" sz="2400" dirty="0" smtClean="0"/>
              <a:t>iç</a:t>
            </a:r>
            <a:r>
              <a:rPr lang="en-US" sz="2400" dirty="0"/>
              <a:t>in </a:t>
            </a:r>
            <a:endParaRPr lang="tr-TR" sz="2400" dirty="0" smtClean="0"/>
          </a:p>
          <a:p>
            <a:pPr marL="0" indent="287338">
              <a:buNone/>
            </a:pPr>
            <a:r>
              <a:rPr lang="en-US" sz="2400" dirty="0" err="1" smtClean="0"/>
              <a:t>kullan</a:t>
            </a:r>
            <a:r>
              <a:rPr lang="tr-TR" sz="2400" dirty="0" smtClean="0"/>
              <a:t>ılan düğmeler Home (G</a:t>
            </a:r>
            <a:r>
              <a:rPr lang="en-US" sz="2400" dirty="0" err="1" smtClean="0"/>
              <a:t>iri</a:t>
            </a:r>
            <a:r>
              <a:rPr lang="tr-TR" sz="2400" dirty="0" smtClean="0"/>
              <a:t>ş) </a:t>
            </a:r>
          </a:p>
          <a:p>
            <a:pPr marL="0" indent="287338">
              <a:buNone/>
            </a:pPr>
            <a:r>
              <a:rPr lang="tr-TR" sz="2400" dirty="0" smtClean="0"/>
              <a:t>sekmesinde </a:t>
            </a:r>
            <a:r>
              <a:rPr lang="en-US" sz="2400" dirty="0" err="1" smtClean="0"/>
              <a:t>bulunmaktad</a:t>
            </a:r>
            <a:r>
              <a:rPr lang="tr-TR" sz="2400" dirty="0"/>
              <a:t>ı</a:t>
            </a:r>
            <a:r>
              <a:rPr lang="en-US" sz="2400" dirty="0"/>
              <a:t>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eaLnBrk="1" hangingPunct="1">
              <a:defRPr/>
            </a:pPr>
            <a:endParaRPr lang="tr-TR" sz="2400" dirty="0" smtClean="0"/>
          </a:p>
          <a:p>
            <a:pPr eaLnBrk="1" hangingPunct="1">
              <a:defRPr/>
            </a:pPr>
            <a:r>
              <a:rPr lang="en-US" sz="2400" dirty="0" smtClean="0"/>
              <a:t>Di</a:t>
            </a:r>
            <a:r>
              <a:rPr lang="tr-TR" sz="2400" dirty="0"/>
              <a:t>ğ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tr-TR" sz="2400" dirty="0" smtClean="0"/>
              <a:t>seçenek ise,</a:t>
            </a:r>
            <a:r>
              <a:rPr lang="en-US" sz="2400" dirty="0" smtClean="0"/>
              <a:t> </a:t>
            </a:r>
            <a:r>
              <a:rPr lang="en-US" sz="2400" dirty="0" err="1" smtClean="0"/>
              <a:t>metni</a:t>
            </a:r>
            <a:r>
              <a:rPr lang="en-US" sz="2400" dirty="0" smtClean="0"/>
              <a:t> </a:t>
            </a:r>
            <a:r>
              <a:rPr lang="en-US" sz="2400" dirty="0"/>
              <a:t>se</a:t>
            </a:r>
            <a:r>
              <a:rPr lang="tr-TR" sz="2400" dirty="0"/>
              <a:t>ç</a:t>
            </a:r>
            <a:r>
              <a:rPr lang="en-US" sz="2400" dirty="0" err="1"/>
              <a:t>tikten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smtClean="0"/>
              <a:t>fare</a:t>
            </a:r>
            <a:r>
              <a:rPr lang="tr-TR" sz="2400" dirty="0" smtClean="0"/>
              <a:t>yi sağ tıklamak ve açılan menüdeki seçenekleri kullanmaktır.</a:t>
            </a:r>
            <a:endParaRPr lang="en-US" sz="2400" dirty="0" err="1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b="1" dirty="0" smtClean="0"/>
              <a:t>Metinleri biçimlendirmek </a:t>
            </a:r>
            <a:r>
              <a:rPr lang="tr-TR" sz="2400" dirty="0" smtClean="0"/>
              <a:t>için Home (Giriş) sekmesindeki seçenekler kullanılmaktadır.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Y</a:t>
            </a:r>
            <a:r>
              <a:rPr lang="en-US" sz="2400" dirty="0" err="1" smtClean="0"/>
              <a:t>az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tr-TR" sz="2400" dirty="0" err="1"/>
              <a:t>b</a:t>
            </a:r>
            <a:r>
              <a:rPr lang="en-US" sz="2400" dirty="0" err="1" smtClean="0"/>
              <a:t>oyutunu</a:t>
            </a:r>
            <a:r>
              <a:rPr lang="en-US" sz="2400" dirty="0" smtClean="0"/>
              <a:t> </a:t>
            </a:r>
            <a:r>
              <a:rPr lang="tr-TR" sz="2400" dirty="0" smtClean="0"/>
              <a:t>bü</a:t>
            </a:r>
            <a:r>
              <a:rPr lang="en-US" sz="2400" dirty="0" smtClean="0"/>
              <a:t>y</a:t>
            </a:r>
            <a:r>
              <a:rPr lang="tr-TR" sz="2400" dirty="0" smtClean="0"/>
              <a:t>ü</a:t>
            </a:r>
            <a:r>
              <a:rPr lang="en-US" sz="2400" dirty="0" err="1" smtClean="0"/>
              <a:t>tmek</a:t>
            </a:r>
            <a:r>
              <a:rPr lang="tr-TR" sz="2400" dirty="0" smtClean="0"/>
              <a:t> ve küçü</a:t>
            </a:r>
            <a:r>
              <a:rPr lang="en-US" sz="2400" dirty="0" err="1" smtClean="0"/>
              <a:t>ltmek</a:t>
            </a:r>
            <a:r>
              <a:rPr lang="tr-TR" sz="2400" dirty="0" smtClean="0"/>
              <a:t> için aşağıda gösterilen seçenekler kullanılabilir.</a:t>
            </a:r>
            <a:endParaRPr lang="en-US" sz="2800" dirty="0" smtClean="0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75" y="3307042"/>
            <a:ext cx="5297774" cy="285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Metinleri</a:t>
            </a:r>
            <a:r>
              <a:rPr lang="en-US" dirty="0" smtClean="0"/>
              <a:t> Bi</a:t>
            </a:r>
            <a:r>
              <a:rPr lang="tr-TR" dirty="0" smtClean="0"/>
              <a:t>ç</a:t>
            </a:r>
            <a:r>
              <a:rPr lang="en-US" dirty="0" err="1" smtClean="0"/>
              <a:t>imlendirmek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1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Yazıyı vurgulayarak (kalın), sağa yatık ve altı çizili yazdırmak için aşağıda gösterilen seçenekler kullanılmaktadır.</a:t>
            </a:r>
            <a:endParaRPr lang="en-US" sz="2800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3673" y="2780928"/>
            <a:ext cx="5997233" cy="28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Metinleri</a:t>
            </a:r>
            <a:r>
              <a:rPr lang="en-US" dirty="0" smtClean="0"/>
              <a:t> Bi</a:t>
            </a:r>
            <a:r>
              <a:rPr lang="tr-TR" dirty="0" smtClean="0"/>
              <a:t>ç</a:t>
            </a:r>
            <a:r>
              <a:rPr lang="en-US" dirty="0" err="1" smtClean="0"/>
              <a:t>imlendirmek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03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Yazı tipini değiştirmek için de Home (Giriş) sekmesi kullanılır.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400" dirty="0"/>
              <a:t>Se</a:t>
            </a:r>
            <a:r>
              <a:rPr lang="tr-TR" sz="2400" dirty="0" smtClean="0"/>
              <a:t>çilen</a:t>
            </a:r>
            <a:r>
              <a:rPr lang="en-US" sz="2400" dirty="0" smtClean="0"/>
              <a:t> </a:t>
            </a:r>
            <a:r>
              <a:rPr lang="en-US" sz="2400" dirty="0" err="1"/>
              <a:t>yaz</a:t>
            </a:r>
            <a:r>
              <a:rPr lang="tr-TR" sz="2400" dirty="0"/>
              <a:t>ı</a:t>
            </a:r>
            <a:r>
              <a:rPr lang="en-US" sz="2400" dirty="0"/>
              <a:t> tipi an</a:t>
            </a:r>
            <a:r>
              <a:rPr lang="tr-TR" sz="2400" dirty="0"/>
              <a:t>ı</a:t>
            </a:r>
            <a:r>
              <a:rPr lang="en-US" sz="2400" dirty="0" err="1"/>
              <a:t>nda</a:t>
            </a:r>
            <a:r>
              <a:rPr lang="en-US" sz="2400" dirty="0"/>
              <a:t> se</a:t>
            </a:r>
            <a:r>
              <a:rPr lang="tr-TR" sz="2400" dirty="0"/>
              <a:t>ç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tr-TR" sz="2400" dirty="0"/>
              <a:t>ü</a:t>
            </a:r>
            <a:r>
              <a:rPr lang="en-US" sz="2400" dirty="0" err="1"/>
              <a:t>zerinde</a:t>
            </a:r>
            <a:r>
              <a:rPr lang="en-US" sz="2400" dirty="0"/>
              <a:t> g</a:t>
            </a:r>
            <a:r>
              <a:rPr lang="tr-TR" sz="2400" dirty="0"/>
              <a:t>ö</a:t>
            </a:r>
            <a:r>
              <a:rPr lang="en-US" sz="2400" dirty="0" err="1"/>
              <a:t>sterilir</a:t>
            </a:r>
            <a:r>
              <a:rPr lang="en-US" sz="2400" dirty="0" smtClean="0"/>
              <a:t>.</a:t>
            </a:r>
            <a:endParaRPr lang="en-US" sz="2800" dirty="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b="31378"/>
          <a:stretch/>
        </p:blipFill>
        <p:spPr bwMode="auto">
          <a:xfrm>
            <a:off x="989876" y="2378091"/>
            <a:ext cx="7182524" cy="378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Metinleri</a:t>
            </a:r>
            <a:r>
              <a:rPr lang="en-US" dirty="0" smtClean="0"/>
              <a:t> Bi</a:t>
            </a:r>
            <a:r>
              <a:rPr lang="tr-TR" dirty="0" smtClean="0"/>
              <a:t>ç</a:t>
            </a:r>
            <a:r>
              <a:rPr lang="en-US" dirty="0" err="1" smtClean="0"/>
              <a:t>imlendirmek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Metinleri</a:t>
            </a:r>
            <a:r>
              <a:rPr lang="en-US" dirty="0" smtClean="0"/>
              <a:t> Bi</a:t>
            </a:r>
            <a:r>
              <a:rPr lang="tr-TR" dirty="0" smtClean="0"/>
              <a:t>ç</a:t>
            </a:r>
            <a:r>
              <a:rPr lang="en-US" dirty="0" err="1" smtClean="0"/>
              <a:t>imlendirmek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Genelde bir yazının iptal edildiğini belirtmek için kullanılan m</a:t>
            </a:r>
            <a:r>
              <a:rPr lang="en-US" sz="2400" dirty="0" err="1" smtClean="0"/>
              <a:t>etinlerin</a:t>
            </a:r>
            <a:r>
              <a:rPr lang="en-US" sz="2400" dirty="0" smtClean="0"/>
              <a:t> </a:t>
            </a:r>
            <a:r>
              <a:rPr lang="en-US" sz="2400" dirty="0" err="1" smtClean="0"/>
              <a:t>ortas</a:t>
            </a:r>
            <a:r>
              <a:rPr lang="tr-TR" sz="2400" dirty="0" smtClean="0"/>
              <a:t>ı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tr-TR" sz="2400" dirty="0" err="1"/>
              <a:t>ç</a:t>
            </a:r>
            <a:r>
              <a:rPr lang="en-US" sz="2400" dirty="0" err="1" smtClean="0"/>
              <a:t>izgi</a:t>
            </a:r>
            <a:r>
              <a:rPr lang="en-US" sz="2400" dirty="0" smtClean="0"/>
              <a:t> </a:t>
            </a:r>
            <a:r>
              <a:rPr lang="tr-TR" sz="2400" dirty="0"/>
              <a:t>ç</a:t>
            </a:r>
            <a:r>
              <a:rPr lang="en-US" sz="2400" dirty="0" err="1" smtClean="0"/>
              <a:t>ekmek</a:t>
            </a:r>
            <a:r>
              <a:rPr lang="tr-TR" sz="2400" dirty="0"/>
              <a:t> </a:t>
            </a:r>
            <a:r>
              <a:rPr lang="tr-TR" sz="2400" dirty="0" smtClean="0"/>
              <a:t>için aşağıda gösterilen düğme kulanılmaktadır.</a:t>
            </a: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2800" dirty="0" smtClean="0"/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29" y="5011260"/>
            <a:ext cx="3146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t="9458"/>
          <a:stretch/>
        </p:blipFill>
        <p:spPr bwMode="auto">
          <a:xfrm>
            <a:off x="1922922" y="2636912"/>
            <a:ext cx="4233254" cy="23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84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Metinleri Bi</a:t>
            </a:r>
            <a:r>
              <a:rPr lang="tr-TR" smtClean="0"/>
              <a:t>ç</a:t>
            </a:r>
            <a:r>
              <a:rPr lang="en-US" smtClean="0"/>
              <a:t>imlendirmek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sz="24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2400" dirty="0" smtClean="0"/>
              <a:t>Metinlerin içindeki yazıları </a:t>
            </a:r>
            <a:r>
              <a:rPr lang="en-US" sz="2400" dirty="0" smtClean="0"/>
              <a:t>b</a:t>
            </a:r>
            <a:r>
              <a:rPr lang="tr-TR" sz="2400" dirty="0" smtClean="0"/>
              <a:t>ü</a:t>
            </a:r>
            <a:r>
              <a:rPr lang="en-US" sz="2400" dirty="0" smtClean="0"/>
              <a:t>y</a:t>
            </a:r>
            <a:r>
              <a:rPr lang="tr-TR" sz="2400" dirty="0" smtClean="0"/>
              <a:t>ü</a:t>
            </a:r>
            <a:r>
              <a:rPr lang="en-US" sz="2400" dirty="0" smtClean="0"/>
              <a:t>k </a:t>
            </a:r>
            <a:r>
              <a:rPr lang="en-US" sz="2400" dirty="0" err="1" smtClean="0"/>
              <a:t>harf</a:t>
            </a:r>
            <a:r>
              <a:rPr lang="en-US" sz="2400" dirty="0" smtClean="0"/>
              <a:t> </a:t>
            </a:r>
            <a:r>
              <a:rPr lang="tr-TR" sz="2400" dirty="0" smtClean="0"/>
              <a:t>veya </a:t>
            </a:r>
            <a:r>
              <a:rPr lang="en-US" sz="2400" dirty="0" smtClean="0"/>
              <a:t>k</a:t>
            </a:r>
            <a:r>
              <a:rPr lang="tr-TR" sz="2400" dirty="0" smtClean="0"/>
              <a:t>üçü</a:t>
            </a:r>
            <a:r>
              <a:rPr lang="en-US" sz="2400" dirty="0" smtClean="0"/>
              <a:t>k </a:t>
            </a:r>
            <a:r>
              <a:rPr lang="en-US" sz="2400" dirty="0" err="1" smtClean="0"/>
              <a:t>harf</a:t>
            </a:r>
            <a:r>
              <a:rPr lang="en-US" sz="2400" dirty="0" smtClean="0"/>
              <a:t> </a:t>
            </a:r>
            <a:r>
              <a:rPr lang="tr-TR" sz="2400" dirty="0" smtClean="0"/>
              <a:t>olarak </a:t>
            </a:r>
            <a:r>
              <a:rPr lang="en-US" sz="2400" dirty="0" smtClean="0"/>
              <a:t>de</a:t>
            </a:r>
            <a:r>
              <a:rPr lang="tr-TR" sz="2400" dirty="0" smtClean="0"/>
              <a:t>ğ</a:t>
            </a:r>
            <a:r>
              <a:rPr lang="en-US" sz="2400" dirty="0" smtClean="0"/>
              <a:t>i</a:t>
            </a:r>
            <a:r>
              <a:rPr lang="tr-TR" sz="2400" dirty="0" smtClean="0"/>
              <a:t>ş</a:t>
            </a:r>
            <a:r>
              <a:rPr lang="en-US" sz="2400" dirty="0" err="1" smtClean="0"/>
              <a:t>tirmek</a:t>
            </a:r>
            <a:r>
              <a:rPr lang="en-US" sz="2400" dirty="0" smtClean="0"/>
              <a:t> i</a:t>
            </a:r>
            <a:r>
              <a:rPr lang="tr-TR" sz="2400" dirty="0" smtClean="0"/>
              <a:t>ç</a:t>
            </a:r>
            <a:r>
              <a:rPr lang="en-US" sz="2400" dirty="0" smtClean="0"/>
              <a:t>in </a:t>
            </a:r>
            <a:r>
              <a:rPr lang="tr-TR" sz="2400" dirty="0" smtClean="0"/>
              <a:t>de </a:t>
            </a:r>
            <a:r>
              <a:rPr lang="en-US" sz="2400" b="1" dirty="0" smtClean="0"/>
              <a:t>Home</a:t>
            </a:r>
            <a:r>
              <a:rPr lang="en-US" sz="2400" dirty="0" smtClean="0"/>
              <a:t> </a:t>
            </a:r>
            <a:r>
              <a:rPr lang="tr-TR" sz="2400" dirty="0" smtClean="0"/>
              <a:t>(Giriş) </a:t>
            </a:r>
            <a:r>
              <a:rPr lang="en-US" sz="2400" dirty="0" err="1" smtClean="0"/>
              <a:t>sekmesi</a:t>
            </a:r>
            <a:r>
              <a:rPr lang="tr-TR" sz="2400" dirty="0" smtClean="0"/>
              <a:t> kullanılmaktadır.</a:t>
            </a: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sz="2400" dirty="0" smtClean="0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1943"/>
            <a:ext cx="527716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3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Metinleri Bi</a:t>
            </a:r>
            <a:r>
              <a:rPr lang="tr-TR" smtClean="0"/>
              <a:t>ç</a:t>
            </a:r>
            <a:r>
              <a:rPr lang="en-US" smtClean="0"/>
              <a:t>imlendirmek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600" dirty="0" smtClean="0"/>
          </a:p>
          <a:p>
            <a:pPr eaLnBrk="1" hangingPunct="1"/>
            <a:r>
              <a:rPr lang="en-US" sz="2600" dirty="0" err="1" smtClean="0"/>
              <a:t>Metinleri</a:t>
            </a:r>
            <a:r>
              <a:rPr lang="en-US" sz="2600" dirty="0" smtClean="0"/>
              <a:t> </a:t>
            </a:r>
            <a:r>
              <a:rPr lang="tr-TR" sz="2600" dirty="0" smtClean="0"/>
              <a:t>biçimlendirmede kullanılan daha birçok seçenek vardır.</a:t>
            </a:r>
            <a:endParaRPr lang="en-US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" y="2870428"/>
            <a:ext cx="7177088" cy="24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Kelime İşlemcilerin İşlevler</a:t>
            </a:r>
            <a:r>
              <a:rPr lang="en-US" dirty="0" smtClean="0"/>
              <a:t>i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Kelime işlemci yazılımlar kullanılarak metinler yaratılabilir, düzeltme, saklama ve yazdırma işlevleri yapılabilir.</a:t>
            </a:r>
          </a:p>
          <a:p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programlar</a:t>
            </a:r>
            <a:r>
              <a:rPr lang="en-US" dirty="0"/>
              <a:t> </a:t>
            </a:r>
            <a:r>
              <a:rPr lang="en-US" dirty="0" err="1"/>
              <a:t>günümüzde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dokümanları</a:t>
            </a:r>
            <a:r>
              <a:rPr lang="en-US" dirty="0"/>
              <a:t> </a:t>
            </a:r>
            <a:r>
              <a:rPr lang="en-US" dirty="0" err="1"/>
              <a:t>içerisindeki</a:t>
            </a:r>
            <a:r>
              <a:rPr lang="en-US" dirty="0"/>
              <a:t> </a:t>
            </a:r>
            <a:r>
              <a:rPr lang="en-US" dirty="0" err="1"/>
              <a:t>resimler</a:t>
            </a:r>
            <a:r>
              <a:rPr lang="en-US" dirty="0"/>
              <a:t>, </a:t>
            </a:r>
            <a:r>
              <a:rPr lang="en-US" dirty="0" err="1"/>
              <a:t>grafikler</a:t>
            </a:r>
            <a:r>
              <a:rPr lang="en-US" dirty="0"/>
              <a:t>, </a:t>
            </a:r>
            <a:r>
              <a:rPr lang="en-US" dirty="0" err="1"/>
              <a:t>tablolar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eklentilerle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dosya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kaydetme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biçimlendirme</a:t>
            </a:r>
            <a:r>
              <a:rPr lang="en-US" dirty="0"/>
              <a:t> </a:t>
            </a:r>
            <a:r>
              <a:rPr lang="en-US" dirty="0" err="1"/>
              <a:t>özelliğine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3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Metinleri Bi</a:t>
            </a:r>
            <a:r>
              <a:rPr lang="tr-TR" smtClean="0"/>
              <a:t>ç</a:t>
            </a:r>
            <a:r>
              <a:rPr lang="en-US" smtClean="0"/>
              <a:t>imlendirmek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Metinleri biçimlendirmede kullanılan diğer seçenekleri görmek için, sekmenin içindeki yazı tipi grubunun sağ altındaki ok işareti tıklanmalıdır.</a:t>
            </a:r>
            <a:endParaRPr lang="en-US" sz="2800" dirty="0" smtClean="0"/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20" y="2421636"/>
            <a:ext cx="3144088" cy="395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27" y="2617807"/>
            <a:ext cx="4002405" cy="19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Paragraflar</a:t>
            </a:r>
            <a:r>
              <a:rPr lang="tr-TR" dirty="0" smtClean="0"/>
              <a:t>ı </a:t>
            </a:r>
            <a:r>
              <a:rPr lang="en-US" dirty="0" smtClean="0"/>
              <a:t>Bi</a:t>
            </a:r>
            <a:r>
              <a:rPr lang="tr-TR" dirty="0" smtClean="0"/>
              <a:t>ç</a:t>
            </a:r>
            <a:r>
              <a:rPr lang="en-US" dirty="0" err="1" smtClean="0"/>
              <a:t>imlendirmek</a:t>
            </a:r>
            <a:r>
              <a:rPr lang="en-US" dirty="0" smtClean="0"/>
              <a:t> </a:t>
            </a:r>
          </a:p>
        </p:txBody>
      </p:sp>
      <p:pic>
        <p:nvPicPr>
          <p:cNvPr id="36869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44646"/>
            <a:ext cx="4523853" cy="300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91264" cy="17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/>
          </a:p>
          <a:p>
            <a:r>
              <a:rPr lang="en-US" sz="2400" dirty="0" err="1" smtClean="0"/>
              <a:t>Paragraflarla</a:t>
            </a:r>
            <a:r>
              <a:rPr lang="en-US" sz="2400" dirty="0" smtClean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bi</a:t>
            </a:r>
            <a:r>
              <a:rPr lang="tr-TR" sz="2400" dirty="0"/>
              <a:t>ç</a:t>
            </a:r>
            <a:r>
              <a:rPr lang="en-US" sz="2400" dirty="0" err="1"/>
              <a:t>imlendirme</a:t>
            </a:r>
            <a:r>
              <a:rPr lang="en-US" sz="2400" dirty="0"/>
              <a:t> i</a:t>
            </a:r>
            <a:r>
              <a:rPr lang="tr-TR" sz="2400" dirty="0"/>
              <a:t>ş</a:t>
            </a:r>
            <a:r>
              <a:rPr lang="en-US" sz="2400" dirty="0" err="1"/>
              <a:t>lemlerini</a:t>
            </a:r>
            <a:r>
              <a:rPr lang="en-US" sz="2400" dirty="0"/>
              <a:t> </a:t>
            </a:r>
            <a:r>
              <a:rPr lang="en-US" sz="2400" dirty="0" err="1"/>
              <a:t>yapmak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en-US" sz="2400" b="1" dirty="0"/>
              <a:t>Home</a:t>
            </a:r>
            <a:r>
              <a:rPr lang="en-US" sz="2400" dirty="0"/>
              <a:t> </a:t>
            </a:r>
            <a:r>
              <a:rPr lang="tr-TR" sz="2400" b="1" dirty="0" smtClean="0"/>
              <a:t>(Giriş)</a:t>
            </a:r>
            <a:r>
              <a:rPr lang="tr-TR" sz="2400" dirty="0" smtClean="0"/>
              <a:t> </a:t>
            </a:r>
            <a:r>
              <a:rPr lang="en-US" sz="2400" dirty="0" err="1" smtClean="0"/>
              <a:t>sekmesindeki</a:t>
            </a:r>
            <a:r>
              <a:rPr lang="en-US" sz="2400" dirty="0" smtClean="0"/>
              <a:t> </a:t>
            </a:r>
            <a:r>
              <a:rPr lang="en-US" sz="2400" b="1" dirty="0"/>
              <a:t>Paragraph</a:t>
            </a:r>
            <a:r>
              <a:rPr lang="en-US" sz="2400" dirty="0"/>
              <a:t> </a:t>
            </a:r>
            <a:r>
              <a:rPr lang="tr-TR" sz="2400" b="1" dirty="0" smtClean="0"/>
              <a:t>(paragraf)</a:t>
            </a:r>
            <a:r>
              <a:rPr lang="tr-TR" sz="2400" dirty="0" smtClean="0"/>
              <a:t> </a:t>
            </a:r>
            <a:r>
              <a:rPr lang="en-US" sz="2400" dirty="0" err="1" smtClean="0"/>
              <a:t>grubundaki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tr-TR" sz="2400" dirty="0"/>
              <a:t>üğ</a:t>
            </a:r>
            <a:r>
              <a:rPr lang="en-US" sz="2400" dirty="0" err="1"/>
              <a:t>meler</a:t>
            </a:r>
            <a:r>
              <a:rPr lang="en-US" sz="2400" dirty="0"/>
              <a:t> </a:t>
            </a:r>
            <a:r>
              <a:rPr lang="en-US" sz="2400" dirty="0" err="1"/>
              <a:t>kullan</a:t>
            </a:r>
            <a:r>
              <a:rPr lang="tr-TR" sz="2400" dirty="0"/>
              <a:t>ı</a:t>
            </a:r>
            <a:r>
              <a:rPr lang="en-US" sz="2400" dirty="0"/>
              <a:t>l</a:t>
            </a:r>
            <a:r>
              <a:rPr lang="tr-TR" sz="2400" dirty="0"/>
              <a:t>ı</a:t>
            </a:r>
            <a:r>
              <a:rPr lang="en-US" sz="2400" dirty="0"/>
              <a:t>r.</a:t>
            </a:r>
          </a:p>
          <a:p>
            <a:endParaRPr lang="tr-TR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34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Paragraflar</a:t>
            </a:r>
            <a:r>
              <a:rPr lang="tr-TR" dirty="0"/>
              <a:t>ı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imlendirmek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82326"/>
            <a:ext cx="3499485" cy="478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410329" y="3687459"/>
            <a:ext cx="3735229" cy="965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1412776"/>
            <a:ext cx="52565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Detaylı p</a:t>
            </a:r>
            <a:r>
              <a:rPr lang="en-US" sz="2400" dirty="0" err="1" smtClean="0"/>
              <a:t>aragraf</a:t>
            </a:r>
            <a:r>
              <a:rPr lang="tr-TR" sz="2400" dirty="0" smtClean="0"/>
              <a:t> ayarları için paragraf grubunun sağ altında bulunan ok tıklanarak paragraf seçenekleri açılmalıdır.</a:t>
            </a:r>
          </a:p>
          <a:p>
            <a:pPr eaLnBrk="1" hangingPunct="1">
              <a:defRPr/>
            </a:pPr>
            <a:endParaRPr lang="tr-TR" sz="2400" dirty="0" smtClean="0"/>
          </a:p>
          <a:p>
            <a:pPr eaLnBrk="1" hangingPunct="1">
              <a:defRPr/>
            </a:pP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n di</a:t>
            </a:r>
            <a:r>
              <a:rPr lang="tr-TR" sz="2400" dirty="0"/>
              <a:t>ğ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paragraflarla</a:t>
            </a:r>
            <a:r>
              <a:rPr lang="en-US" sz="2400" dirty="0"/>
              <a:t> </a:t>
            </a:r>
            <a:r>
              <a:rPr lang="en-US" sz="2400" dirty="0" err="1"/>
              <a:t>aras</a:t>
            </a:r>
            <a:r>
              <a:rPr lang="tr-TR" sz="2400" dirty="0"/>
              <a:t>ı</a:t>
            </a:r>
            <a:r>
              <a:rPr lang="en-US" sz="2400" dirty="0" err="1"/>
              <a:t>ndaki</a:t>
            </a:r>
            <a:r>
              <a:rPr lang="en-US" sz="2400" dirty="0"/>
              <a:t> </a:t>
            </a:r>
            <a:r>
              <a:rPr lang="en-US" sz="2400" dirty="0" err="1"/>
              <a:t>bo</a:t>
            </a:r>
            <a:r>
              <a:rPr lang="tr-TR" sz="2400" dirty="0"/>
              <a:t>ş</a:t>
            </a:r>
            <a:r>
              <a:rPr lang="en-US" sz="2400" dirty="0" err="1"/>
              <a:t>lu</a:t>
            </a:r>
            <a:r>
              <a:rPr lang="tr-TR" sz="2400" dirty="0"/>
              <a:t>ğ</a:t>
            </a:r>
            <a:r>
              <a:rPr lang="en-US" sz="2400" dirty="0"/>
              <a:t>u </a:t>
            </a:r>
            <a:r>
              <a:rPr lang="en-US" sz="2400" dirty="0" err="1"/>
              <a:t>belirlemek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</a:t>
            </a:r>
            <a:r>
              <a:rPr lang="en-US" sz="2400" b="1" dirty="0" smtClean="0"/>
              <a:t>Spacing</a:t>
            </a:r>
            <a:r>
              <a:rPr lang="tr-TR" sz="2400" b="1" dirty="0" smtClean="0"/>
              <a:t> (boşluk)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tr-TR" sz="2400" dirty="0"/>
              <a:t>ö</a:t>
            </a:r>
            <a:r>
              <a:rPr lang="en-US" sz="2400" dirty="0"/>
              <a:t>l</a:t>
            </a:r>
            <a:r>
              <a:rPr lang="tr-TR" sz="2400" dirty="0"/>
              <a:t>ü</a:t>
            </a:r>
            <a:r>
              <a:rPr lang="en-US" sz="2400" dirty="0"/>
              <a:t>m</a:t>
            </a:r>
            <a:r>
              <a:rPr lang="tr-TR" sz="2400" dirty="0"/>
              <a:t>ü</a:t>
            </a:r>
            <a:r>
              <a:rPr lang="en-US" sz="2400" dirty="0" err="1"/>
              <a:t>ndeki</a:t>
            </a:r>
            <a:r>
              <a:rPr lang="en-US" sz="2400" dirty="0"/>
              <a:t> </a:t>
            </a:r>
            <a:r>
              <a:rPr lang="en-US" sz="2400" b="1" dirty="0"/>
              <a:t>Before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b="1" dirty="0"/>
              <a:t>After</a:t>
            </a:r>
            <a:r>
              <a:rPr lang="en-US" sz="2400" dirty="0"/>
              <a:t> se</a:t>
            </a:r>
            <a:r>
              <a:rPr lang="tr-TR" sz="2400" dirty="0"/>
              <a:t>ç</a:t>
            </a:r>
            <a:r>
              <a:rPr lang="en-US" sz="2400" dirty="0" err="1"/>
              <a:t>enekleri</a:t>
            </a:r>
            <a:r>
              <a:rPr lang="tr-TR" sz="2400" dirty="0" smtClean="0"/>
              <a:t>, s</a:t>
            </a:r>
            <a:r>
              <a:rPr lang="en-US" sz="2400" dirty="0" smtClean="0"/>
              <a:t>e</a:t>
            </a:r>
            <a:r>
              <a:rPr lang="tr-TR" sz="2400" dirty="0"/>
              <a:t>ç</a:t>
            </a:r>
            <a:r>
              <a:rPr lang="en-US" sz="2400" dirty="0" err="1"/>
              <a:t>ilen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tr-TR" sz="2400" dirty="0"/>
              <a:t>ı</a:t>
            </a:r>
            <a:r>
              <a:rPr lang="en-US" sz="2400" dirty="0"/>
              <a:t>n i</a:t>
            </a:r>
            <a:r>
              <a:rPr lang="tr-TR" sz="2400" dirty="0"/>
              <a:t>ç</a:t>
            </a:r>
            <a:r>
              <a:rPr lang="en-US" sz="2400" dirty="0" err="1"/>
              <a:t>erisindeki</a:t>
            </a:r>
            <a:r>
              <a:rPr lang="en-US" sz="2400" dirty="0"/>
              <a:t> sat</a:t>
            </a:r>
            <a:r>
              <a:rPr lang="tr-TR" sz="2400" dirty="0"/>
              <a:t>ı</a:t>
            </a:r>
            <a:r>
              <a:rPr lang="en-US" sz="2400" dirty="0"/>
              <a:t>r </a:t>
            </a:r>
            <a:r>
              <a:rPr lang="en-US" sz="2400" dirty="0" err="1"/>
              <a:t>aral</a:t>
            </a:r>
            <a:r>
              <a:rPr lang="tr-TR" sz="2400" dirty="0"/>
              <a:t>ığı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tr-TR" sz="2400" dirty="0"/>
              <a:t>ç</a:t>
            </a:r>
            <a:r>
              <a:rPr lang="en-US" sz="2400" dirty="0"/>
              <a:t>o</a:t>
            </a:r>
            <a:r>
              <a:rPr lang="tr-TR" sz="2400" dirty="0"/>
              <a:t>ğ</a:t>
            </a:r>
            <a:r>
              <a:rPr lang="en-US" sz="2400" dirty="0" err="1"/>
              <a:t>altmak</a:t>
            </a:r>
            <a:r>
              <a:rPr lang="en-US" sz="2400" dirty="0"/>
              <a:t> i</a:t>
            </a:r>
            <a:r>
              <a:rPr lang="tr-TR" sz="2400" dirty="0"/>
              <a:t>ç</a:t>
            </a:r>
            <a:r>
              <a:rPr lang="en-US" sz="2400" dirty="0"/>
              <a:t>in de </a:t>
            </a:r>
            <a:r>
              <a:rPr lang="en-US" sz="2400" b="1" dirty="0"/>
              <a:t>Line </a:t>
            </a:r>
            <a:r>
              <a:rPr lang="en-US" sz="2400" b="1" dirty="0" smtClean="0"/>
              <a:t>Spacing (sat</a:t>
            </a:r>
            <a:r>
              <a:rPr lang="tr-TR" sz="2400" b="1" smtClean="0"/>
              <a:t>ır arası boşluk</a:t>
            </a:r>
            <a:r>
              <a:rPr lang="en-US" sz="2400" b="1" smtClean="0"/>
              <a:t>)</a:t>
            </a:r>
            <a:r>
              <a:rPr lang="en-US" sz="2400" smtClean="0"/>
              <a:t> </a:t>
            </a:r>
            <a:r>
              <a:rPr lang="en-US" sz="2400" dirty="0"/>
              <a:t>se</a:t>
            </a:r>
            <a:r>
              <a:rPr lang="tr-TR" sz="2400" dirty="0"/>
              <a:t>ç</a:t>
            </a:r>
            <a:r>
              <a:rPr lang="en-US" sz="2400" dirty="0" err="1"/>
              <a:t>ene</a:t>
            </a:r>
            <a:r>
              <a:rPr lang="tr-TR" sz="2400" dirty="0"/>
              <a:t>ğ</a:t>
            </a:r>
            <a:r>
              <a:rPr lang="en-US" sz="2400" dirty="0"/>
              <a:t>i</a:t>
            </a:r>
            <a:r>
              <a:rPr lang="tr-TR" sz="2400" dirty="0"/>
              <a:t> kullanılmalıdır.</a:t>
            </a:r>
            <a:endParaRPr lang="en-US" sz="2400" dirty="0"/>
          </a:p>
          <a:p>
            <a:endParaRPr lang="tr-TR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47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Paragraflar</a:t>
            </a:r>
            <a:r>
              <a:rPr lang="tr-TR" dirty="0"/>
              <a:t>ı </a:t>
            </a:r>
            <a:r>
              <a:rPr lang="en-US" dirty="0"/>
              <a:t>Bi</a:t>
            </a:r>
            <a:r>
              <a:rPr lang="tr-TR" dirty="0"/>
              <a:t>ç</a:t>
            </a:r>
            <a:r>
              <a:rPr lang="en-US" dirty="0" err="1"/>
              <a:t>imlendirmek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1196752"/>
            <a:ext cx="849694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ea typeface="Tahoma" pitchFamily="34" charset="0"/>
              </a:rPr>
              <a:t>S</a:t>
            </a:r>
            <a:r>
              <a:rPr lang="tr-TR" sz="2400" b="1" dirty="0">
                <a:ea typeface="Tahoma" pitchFamily="34" charset="0"/>
              </a:rPr>
              <a:t>ı</a:t>
            </a:r>
            <a:r>
              <a:rPr lang="en-US" sz="2400" b="1" dirty="0" err="1">
                <a:ea typeface="Tahoma" pitchFamily="34" charset="0"/>
              </a:rPr>
              <a:t>ral</a:t>
            </a:r>
            <a:r>
              <a:rPr lang="tr-TR" sz="2400" b="1" dirty="0">
                <a:ea typeface="Tahoma" pitchFamily="34" charset="0"/>
              </a:rPr>
              <a:t>ı</a:t>
            </a:r>
            <a:r>
              <a:rPr lang="en-US" sz="2400" b="1" dirty="0">
                <a:ea typeface="Tahoma" pitchFamily="34" charset="0"/>
              </a:rPr>
              <a:t> </a:t>
            </a:r>
            <a:r>
              <a:rPr lang="en-US" sz="2400" b="1" dirty="0" smtClean="0">
                <a:ea typeface="Tahoma" pitchFamily="34" charset="0"/>
              </a:rPr>
              <a:t>(</a:t>
            </a:r>
            <a:r>
              <a:rPr lang="tr-TR" sz="2400" b="1" dirty="0" err="1" smtClean="0">
                <a:ea typeface="Tahoma" pitchFamily="34" charset="0"/>
              </a:rPr>
              <a:t>n</a:t>
            </a:r>
            <a:r>
              <a:rPr lang="en-US" sz="2400" b="1" dirty="0" err="1" smtClean="0">
                <a:ea typeface="Tahoma" pitchFamily="34" charset="0"/>
              </a:rPr>
              <a:t>umaral</a:t>
            </a:r>
            <a:r>
              <a:rPr lang="tr-TR" sz="2400" b="1" dirty="0">
                <a:ea typeface="Tahoma" pitchFamily="34" charset="0"/>
              </a:rPr>
              <a:t>ı</a:t>
            </a:r>
            <a:r>
              <a:rPr lang="en-US" sz="2400" b="1" dirty="0">
                <a:ea typeface="Tahoma" pitchFamily="34" charset="0"/>
              </a:rPr>
              <a:t>)</a:t>
            </a:r>
            <a:r>
              <a:rPr lang="en-US" sz="2400" dirty="0">
                <a:ea typeface="Tahoma" pitchFamily="34" charset="0"/>
              </a:rPr>
              <a:t> </a:t>
            </a:r>
            <a:r>
              <a:rPr lang="tr-TR" sz="2400" dirty="0">
                <a:ea typeface="Tahoma" pitchFamily="34" charset="0"/>
              </a:rPr>
              <a:t> veya </a:t>
            </a:r>
            <a:r>
              <a:rPr lang="tr-TR" sz="2400" b="1" dirty="0" smtClean="0">
                <a:ea typeface="Tahoma" pitchFamily="34" charset="0"/>
              </a:rPr>
              <a:t>m</a:t>
            </a:r>
            <a:r>
              <a:rPr lang="en-US" sz="2400" b="1" dirty="0" err="1" smtClean="0">
                <a:ea typeface="Tahoma" pitchFamily="34" charset="0"/>
              </a:rPr>
              <a:t>addeli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l</a:t>
            </a:r>
            <a:r>
              <a:rPr lang="en-US" sz="2400" dirty="0" err="1" smtClean="0">
                <a:ea typeface="Tahoma" pitchFamily="34" charset="0"/>
              </a:rPr>
              <a:t>iste</a:t>
            </a:r>
            <a:r>
              <a:rPr lang="en-US" sz="2400" dirty="0" smtClean="0">
                <a:ea typeface="Tahoma" pitchFamily="34" charset="0"/>
              </a:rPr>
              <a:t> </a:t>
            </a:r>
            <a:r>
              <a:rPr lang="tr-TR" sz="2400" dirty="0" err="1" smtClean="0">
                <a:ea typeface="Tahoma" pitchFamily="34" charset="0"/>
              </a:rPr>
              <a:t>o</a:t>
            </a:r>
            <a:r>
              <a:rPr lang="en-US" sz="2400" dirty="0" err="1" smtClean="0">
                <a:ea typeface="Tahoma" pitchFamily="34" charset="0"/>
              </a:rPr>
              <a:t>lu</a:t>
            </a:r>
            <a:r>
              <a:rPr lang="tr-TR" sz="2400" dirty="0">
                <a:ea typeface="Tahoma" pitchFamily="34" charset="0"/>
              </a:rPr>
              <a:t>ş</a:t>
            </a:r>
            <a:r>
              <a:rPr lang="en-US" sz="2400" dirty="0" err="1">
                <a:ea typeface="Tahoma" pitchFamily="34" charset="0"/>
              </a:rPr>
              <a:t>turma</a:t>
            </a:r>
            <a:r>
              <a:rPr lang="tr-TR" sz="2400" dirty="0">
                <a:ea typeface="Tahoma" pitchFamily="34" charset="0"/>
              </a:rPr>
              <a:t>k için </a:t>
            </a:r>
            <a:r>
              <a:rPr lang="tr-TR" sz="2400" dirty="0" smtClean="0">
                <a:ea typeface="Tahoma" pitchFamily="34" charset="0"/>
              </a:rPr>
              <a:t>Home (Giriş) sekmesinin Paragraph (paragraf) grubunundaki düğmeler </a:t>
            </a:r>
            <a:r>
              <a:rPr lang="tr-TR" sz="2400" dirty="0">
                <a:ea typeface="Tahoma" pitchFamily="34" charset="0"/>
              </a:rPr>
              <a:t>kullanılabilir.</a:t>
            </a:r>
            <a:endParaRPr lang="en-US" sz="2400" dirty="0">
              <a:ea typeface="Tahoma" pitchFamily="34" charset="0"/>
            </a:endParaRPr>
          </a:p>
          <a:p>
            <a:endParaRPr lang="tr-TR" sz="2400" dirty="0" smtClean="0">
              <a:ea typeface="Tahom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50" b="87759"/>
          <a:stretch>
            <a:fillRect/>
          </a:stretch>
        </p:blipFill>
        <p:spPr bwMode="auto">
          <a:xfrm>
            <a:off x="516072" y="2762641"/>
            <a:ext cx="6288176" cy="124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/>
          <a:srcRect l="26193" t="32722" r="63841" b="50156"/>
          <a:stretch/>
        </p:blipFill>
        <p:spPr bwMode="auto">
          <a:xfrm>
            <a:off x="5364088" y="4657878"/>
            <a:ext cx="1336116" cy="1435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31891" r="64068" b="50989"/>
          <a:stretch/>
        </p:blipFill>
        <p:spPr bwMode="auto">
          <a:xfrm>
            <a:off x="7328151" y="2708920"/>
            <a:ext cx="1420313" cy="1435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6032146" y="3717032"/>
            <a:ext cx="0" cy="940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00204" y="3426630"/>
            <a:ext cx="627947" cy="146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8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99592" y="1070248"/>
            <a:ext cx="792088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KELİME İŞLEMCİLER (Bölüm 1)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EETE101 - Bilgisayara Giriş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CB880-5203-4EB0-BB32-17401FA3E3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Kelime İşlemciler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Kelime </a:t>
            </a:r>
            <a:r>
              <a:rPr lang="tr-TR" dirty="0"/>
              <a:t>işlemci yazılımlarının başlıcaları Microsoft firmasının ticari ürünü olan </a:t>
            </a:r>
            <a:r>
              <a:rPr lang="tr-TR" b="1" dirty="0"/>
              <a:t>Microsoft Office</a:t>
            </a:r>
            <a:r>
              <a:rPr lang="tr-TR" dirty="0"/>
              <a:t> ve Sun Microsystems firmasının açık ürünü olan </a:t>
            </a:r>
            <a:r>
              <a:rPr lang="tr-TR" b="1" dirty="0"/>
              <a:t>Open Office </a:t>
            </a:r>
            <a:r>
              <a:rPr lang="tr-TR" dirty="0"/>
              <a:t>paketleridir.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paketlerin içerisinde sadece kelime işlemci yazılımı değil elektronik tablo işlemcisi ve sunum hazırlama gibi genel ofis ihtiyaçlarını karşılamak üzere üretilmiş olan programlar da bulunmaktadır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6" name="Picture 2" descr="http://www.hofstra.edu/images/studentaffairs/StudentServices/IT/itscs/scs_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2" y="2955803"/>
            <a:ext cx="1399506" cy="119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banish.com/wp-content/uploads/2012/09/openoff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04964"/>
            <a:ext cx="1200133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tr-TR" sz="2500" dirty="0" smtClean="0"/>
          </a:p>
          <a:p>
            <a:pPr eaLnBrk="1" hangingPunct="1"/>
            <a:r>
              <a:rPr lang="tr-TR" sz="2500" dirty="0" smtClean="0"/>
              <a:t>Günümüzde en çok kullanılan kelime işlemci programı Microsoft Office 2010 paketi içerisinde bulunan </a:t>
            </a:r>
            <a:r>
              <a:rPr lang="tr-TR" sz="2500" b="1" dirty="0" smtClean="0"/>
              <a:t>Microsoft Word 2010</a:t>
            </a:r>
            <a:r>
              <a:rPr lang="tr-TR" sz="2500" dirty="0" smtClean="0"/>
              <a:t>’dur.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Kelime İşlemciler</a:t>
            </a:r>
            <a:endParaRPr lang="en-GB" dirty="0" smtClean="0"/>
          </a:p>
        </p:txBody>
      </p:sp>
      <p:pic>
        <p:nvPicPr>
          <p:cNvPr id="2050" name="Picture 2" descr="http://best-officesuites.com/images/Microsoft%20Word%20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3974"/>
            <a:ext cx="1771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2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254752" cy="4937760"/>
          </a:xfrm>
        </p:spPr>
        <p:txBody>
          <a:bodyPr/>
          <a:lstStyle/>
          <a:p>
            <a:r>
              <a:rPr lang="tr-TR" dirty="0" smtClean="0"/>
              <a:t>Microsoft Word 2010 programını çalıştırmak için kullanılabilecek en kolay yöntem, başlat menüsü içerisindeki arama kutusunu kullanmaktır.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582320"/>
            <a:ext cx="7391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4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525488"/>
            <a:ext cx="8496944" cy="4495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Arial" charset="0"/>
              <a:buChar char="•"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3486"/>
            <a:ext cx="8728364" cy="188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0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4104456" cy="4937760"/>
          </a:xfrm>
        </p:spPr>
        <p:txBody>
          <a:bodyPr/>
          <a:lstStyle/>
          <a:p>
            <a:endParaRPr lang="tr-TR" sz="2400" dirty="0" smtClean="0"/>
          </a:p>
          <a:p>
            <a:r>
              <a:rPr lang="tr-TR" sz="2400" dirty="0" smtClean="0"/>
              <a:t>İlk </a:t>
            </a:r>
            <a:r>
              <a:rPr lang="tr-TR" sz="2400" dirty="0"/>
              <a:t>sekme </a:t>
            </a:r>
            <a:r>
              <a:rPr lang="en-US" sz="2400" b="1" dirty="0"/>
              <a:t>File</a:t>
            </a:r>
            <a:r>
              <a:rPr lang="tr-TR" sz="2400" b="1" dirty="0"/>
              <a:t> (Dosya)</a:t>
            </a:r>
            <a:r>
              <a:rPr lang="en-US" sz="2400" dirty="0"/>
              <a:t> men</a:t>
            </a:r>
            <a:r>
              <a:rPr lang="tr-TR" sz="2400" dirty="0"/>
              <a:t>ü</a:t>
            </a:r>
            <a:r>
              <a:rPr lang="en-US" sz="2400" dirty="0"/>
              <a:t>s</a:t>
            </a:r>
            <a:r>
              <a:rPr lang="tr-TR" sz="2400" dirty="0"/>
              <a:t>üdür ve </a:t>
            </a:r>
            <a:r>
              <a:rPr lang="en-US" sz="2400" dirty="0" err="1"/>
              <a:t>dosyalar</a:t>
            </a:r>
            <a:r>
              <a:rPr lang="tr-TR" sz="2400" dirty="0"/>
              <a:t>ı</a:t>
            </a:r>
            <a:r>
              <a:rPr lang="en-US" sz="2400" dirty="0"/>
              <a:t> a</a:t>
            </a:r>
            <a:r>
              <a:rPr lang="tr-TR" sz="2400" dirty="0"/>
              <a:t>ç</a:t>
            </a:r>
            <a:r>
              <a:rPr lang="en-US" sz="2400" dirty="0"/>
              <a:t>ma, </a:t>
            </a:r>
            <a:r>
              <a:rPr lang="en-US" sz="2400" dirty="0" err="1"/>
              <a:t>kaydetme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en </a:t>
            </a:r>
            <a:r>
              <a:rPr lang="tr-TR" sz="2400" dirty="0"/>
              <a:t>sı</a:t>
            </a:r>
            <a:r>
              <a:rPr lang="en-US" sz="2400" dirty="0"/>
              <a:t>k yap</a:t>
            </a:r>
            <a:r>
              <a:rPr lang="tr-TR" sz="2400" dirty="0"/>
              <a:t>ı</a:t>
            </a:r>
            <a:r>
              <a:rPr lang="en-US" sz="2400" dirty="0" err="1"/>
              <a:t>lan</a:t>
            </a:r>
            <a:r>
              <a:rPr lang="en-US" sz="2400" dirty="0"/>
              <a:t> i</a:t>
            </a:r>
            <a:r>
              <a:rPr lang="tr-TR" sz="2400" dirty="0"/>
              <a:t>ş</a:t>
            </a:r>
            <a:r>
              <a:rPr lang="en-US" sz="2400" dirty="0" err="1"/>
              <a:t>lemler</a:t>
            </a:r>
            <a:r>
              <a:rPr lang="tr-TR" sz="2400" dirty="0"/>
              <a:t> bu menüdeki seçekler ile yapılabilir</a:t>
            </a:r>
            <a:r>
              <a:rPr lang="tr-TR" sz="2400" dirty="0" smtClean="0"/>
              <a:t>. </a:t>
            </a:r>
          </a:p>
          <a:p>
            <a:endParaRPr lang="tr-TR" sz="2400" b="1" dirty="0"/>
          </a:p>
          <a:p>
            <a:r>
              <a:rPr lang="en-US" sz="2400" b="1" dirty="0" smtClean="0"/>
              <a:t>File</a:t>
            </a:r>
            <a:r>
              <a:rPr lang="tr-TR" sz="2400" b="1" dirty="0" smtClean="0"/>
              <a:t> (Dosya)</a:t>
            </a:r>
            <a:r>
              <a:rPr lang="en-US" sz="2400" dirty="0" smtClean="0"/>
              <a:t> men</a:t>
            </a:r>
            <a:r>
              <a:rPr lang="tr-TR" sz="2400" dirty="0" smtClean="0"/>
              <a:t>ü</a:t>
            </a:r>
            <a:r>
              <a:rPr lang="en-US" sz="2400" dirty="0" smtClean="0"/>
              <a:t>s</a:t>
            </a:r>
            <a:r>
              <a:rPr lang="tr-TR" sz="2400" dirty="0" smtClean="0"/>
              <a:t>ü ilk olarak açıldığında son kullanılan dosyaların listesi ekranda görünecektir.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Word </a:t>
            </a:r>
            <a:r>
              <a:rPr lang="tr-TR" dirty="0" smtClean="0"/>
              <a:t>2010</a:t>
            </a:r>
            <a:endParaRPr lang="en-US" sz="3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1"/>
          <a:stretch/>
        </p:blipFill>
        <p:spPr bwMode="auto">
          <a:xfrm>
            <a:off x="4211960" y="1628800"/>
            <a:ext cx="4790364" cy="391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6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Microsoft Word </a:t>
            </a:r>
            <a:r>
              <a:rPr lang="tr-TR" dirty="0"/>
              <a:t>2010</a:t>
            </a:r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95536" y="1268760"/>
            <a:ext cx="828092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/>
              <a:t>Home (Giriş)</a:t>
            </a:r>
            <a:r>
              <a:rPr lang="en-US" sz="2400" dirty="0" smtClean="0"/>
              <a:t> </a:t>
            </a:r>
            <a:r>
              <a:rPr lang="tr-TR" sz="2400" dirty="0" smtClean="0"/>
              <a:t>sekmesinin içerisinde yaratılan metinlerin yazı tipi ayarlarının yapılabileceği seçenekler gruplandırılmıştır.</a:t>
            </a:r>
          </a:p>
          <a:p>
            <a:r>
              <a:rPr lang="tr-TR" sz="2400" dirty="0" smtClean="0"/>
              <a:t>Her sekmenin içerisi de gruplara ayrılmıştır. Örneğin Home (Giriş) sekmesinin içerisinde </a:t>
            </a:r>
            <a:r>
              <a:rPr lang="tr-TR" sz="2400" b="1" dirty="0" smtClean="0"/>
              <a:t>yazı tipi grubu</a:t>
            </a:r>
            <a:r>
              <a:rPr lang="tr-TR" sz="2400" dirty="0" smtClean="0"/>
              <a:t>, </a:t>
            </a:r>
            <a:r>
              <a:rPr lang="tr-TR" sz="2400" b="1" dirty="0" smtClean="0"/>
              <a:t>paragraf grubu</a:t>
            </a:r>
            <a:r>
              <a:rPr lang="tr-TR" sz="2400" dirty="0" smtClean="0"/>
              <a:t> ve </a:t>
            </a:r>
            <a:r>
              <a:rPr lang="tr-TR" sz="2400" b="1" dirty="0" smtClean="0"/>
              <a:t>stiller grubu</a:t>
            </a:r>
            <a:r>
              <a:rPr lang="tr-TR" sz="2400" dirty="0" smtClean="0"/>
              <a:t> bulunmaktadır.</a:t>
            </a: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2"/>
          <a:stretch/>
        </p:blipFill>
        <p:spPr bwMode="auto">
          <a:xfrm>
            <a:off x="928752" y="3429000"/>
            <a:ext cx="7099632" cy="268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EETE101 -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56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3F22E7-E14E-4ABB-9E69-7BFBCFFF1663}"/>
</file>

<file path=customXml/itemProps2.xml><?xml version="1.0" encoding="utf-8"?>
<ds:datastoreItem xmlns:ds="http://schemas.openxmlformats.org/officeDocument/2006/customXml" ds:itemID="{40753637-6DF5-47ED-9171-573A894761BB}"/>
</file>

<file path=customXml/itemProps3.xml><?xml version="1.0" encoding="utf-8"?>
<ds:datastoreItem xmlns:ds="http://schemas.openxmlformats.org/officeDocument/2006/customXml" ds:itemID="{87393555-C917-424B-9EB5-8ECC46DE3424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1939</TotalTime>
  <Words>1450</Words>
  <Application>Microsoft Office PowerPoint</Application>
  <PresentationFormat>On-screen Show (4:3)</PresentationFormat>
  <Paragraphs>208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KELİME İŞLEMCİLER (Bölüm 1)</vt:lpstr>
      <vt:lpstr>Amaçlarımız</vt:lpstr>
      <vt:lpstr>Kelime İşlemcilerin İşlevleri</vt:lpstr>
      <vt:lpstr>Kelime İşlemciler</vt:lpstr>
      <vt:lpstr>Kelime İşlemciler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Microsoft Word 2010</vt:lpstr>
      <vt:lpstr>PowerPoint Presentation</vt:lpstr>
      <vt:lpstr>PowerPoint Presentation</vt:lpstr>
      <vt:lpstr>Metinleri Biçimlendirmek</vt:lpstr>
      <vt:lpstr>Metinleri Biçimlendirmek</vt:lpstr>
      <vt:lpstr>Metinleri Biçimlendirmek</vt:lpstr>
      <vt:lpstr>Metinleri Biçimlendirmek</vt:lpstr>
      <vt:lpstr>Metinleri Biçimlendirmek</vt:lpstr>
      <vt:lpstr>Metinleri Biçimlendirmek</vt:lpstr>
      <vt:lpstr>Metinleri Biçimlendirmek</vt:lpstr>
      <vt:lpstr>Paragrafları Biçimlendirmek </vt:lpstr>
      <vt:lpstr>Paragrafları Biçimlendirmek </vt:lpstr>
      <vt:lpstr>Paragrafları Biçimlendirmek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Kelime İşlemciler</dc:title>
  <dc:creator>Husnu Bayramoglu</dc:creator>
  <cp:lastModifiedBy>Husnu Bayramoglu</cp:lastModifiedBy>
  <cp:revision>206</cp:revision>
  <dcterms:created xsi:type="dcterms:W3CDTF">2010-08-05T14:41:53Z</dcterms:created>
  <dcterms:modified xsi:type="dcterms:W3CDTF">2012-11-17T17:37:30Z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