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6" r:id="rId1"/>
  </p:sldMasterIdLst>
  <p:notesMasterIdLst>
    <p:notesMasterId r:id="rId41"/>
  </p:notesMasterIdLst>
  <p:handoutMasterIdLst>
    <p:handoutMasterId r:id="rId42"/>
  </p:handoutMasterIdLst>
  <p:sldIdLst>
    <p:sldId id="373" r:id="rId2"/>
    <p:sldId id="283" r:id="rId3"/>
    <p:sldId id="374" r:id="rId4"/>
    <p:sldId id="375" r:id="rId5"/>
    <p:sldId id="376" r:id="rId6"/>
    <p:sldId id="425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90" r:id="rId20"/>
    <p:sldId id="391" r:id="rId21"/>
    <p:sldId id="392" r:id="rId22"/>
    <p:sldId id="394" r:id="rId23"/>
    <p:sldId id="395" r:id="rId24"/>
    <p:sldId id="396" r:id="rId25"/>
    <p:sldId id="400" r:id="rId26"/>
    <p:sldId id="402" r:id="rId27"/>
    <p:sldId id="403" r:id="rId28"/>
    <p:sldId id="404" r:id="rId29"/>
    <p:sldId id="406" r:id="rId30"/>
    <p:sldId id="407" r:id="rId31"/>
    <p:sldId id="408" r:id="rId32"/>
    <p:sldId id="410" r:id="rId33"/>
    <p:sldId id="412" r:id="rId34"/>
    <p:sldId id="413" r:id="rId35"/>
    <p:sldId id="414" r:id="rId36"/>
    <p:sldId id="416" r:id="rId37"/>
    <p:sldId id="420" r:id="rId38"/>
    <p:sldId id="421" r:id="rId39"/>
    <p:sldId id="284" r:id="rId4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640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4EFDD-12AE-4990-BC08-632976E66E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04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BTEP205 İşletim Sistemleri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28F7FD-866D-46C5-B69C-380A4CBF2E6C}" type="datetimeFigureOut">
              <a:rPr lang="tr-TR"/>
              <a:pPr>
                <a:defRPr/>
              </a:pPr>
              <a:t>24.11.2012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Dr.Ahmet Rizaner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908651-8657-42E6-9866-478A0CB9A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2110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latin typeface="Calibri" pitchFamily="34" charset="0"/>
              </a:rPr>
              <a:t>Dr.Ahmet Rizaner</a:t>
            </a: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latin typeface="Calibri" pitchFamily="34" charset="0"/>
              </a:rPr>
              <a:t>BTEP205 İşletim Sistemleri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4" y="3648075"/>
            <a:ext cx="7843589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834064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36543-FBF8-44EE-8960-9FCC14DAB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 sz="40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75688" y="0"/>
            <a:ext cx="4683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36543-FBF8-44EE-8960-9FCC14DAB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50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3" y="6375400"/>
            <a:ext cx="7991475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tr-TR" smtClean="0"/>
              <a:t>EETE101 - Bilgisayara Giriş</a:t>
            </a:r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B880-5203-4EB0-BB32-17401FA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EETE101 - Bilgisayara Giriş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C49AA-C8DA-48FC-9E4C-36C788C44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4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79914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EETE101 - Bilgisayara Giriş</a:t>
            </a:r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7F573C4-6BB1-4CF7-8AA3-E208CD667B0D}" type="slidenum">
              <a:rPr lang="tr-TR"/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09" y="797052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06766" y="5157192"/>
            <a:ext cx="7772723" cy="432048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KEL</a:t>
            </a:r>
            <a:r>
              <a:rPr lang="tr-T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İME İŞLEMCİLER</a:t>
            </a: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(B</a:t>
            </a:r>
            <a:r>
              <a:rPr lang="tr-T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ölüm </a:t>
            </a: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2)</a:t>
            </a:r>
            <a:endParaRPr lang="tr-T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42392" y="4005064"/>
            <a:ext cx="6858000" cy="93610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EETE101 - Bilgisayara Giriş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920" y="1124744"/>
            <a:ext cx="835292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Elektrik ve Elektronik Teknolojisi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ve Teknoloji Yüksek Okulu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Doğu Akdeniz Üniversitesi</a:t>
            </a:r>
          </a:p>
        </p:txBody>
      </p:sp>
    </p:spTree>
    <p:extLst>
      <p:ext uri="{BB962C8B-B14F-4D97-AF65-F5344CB8AC3E}">
        <p14:creationId xmlns:p14="http://schemas.microsoft.com/office/powerpoint/2010/main" val="42040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Tablolar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</a:t>
            </a:r>
            <a:r>
              <a:rPr lang="en-US" dirty="0" smtClean="0"/>
              <a:t>al</a:t>
            </a:r>
            <a:r>
              <a:rPr lang="tr-TR" dirty="0" smtClean="0"/>
              <a:t>ış</a:t>
            </a:r>
            <a:r>
              <a:rPr lang="en-US" dirty="0" err="1" smtClean="0"/>
              <a:t>mak</a:t>
            </a: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endParaRPr lang="tr-TR" sz="2400" dirty="0"/>
          </a:p>
          <a:p>
            <a:pPr algn="just" eaLnBrk="1" hangingPunct="1"/>
            <a:r>
              <a:rPr lang="en-US" sz="2400" dirty="0" err="1"/>
              <a:t>Tablo</a:t>
            </a:r>
            <a:r>
              <a:rPr lang="en-US" sz="2400" dirty="0"/>
              <a:t> </a:t>
            </a:r>
            <a:r>
              <a:rPr lang="tr-TR" sz="2400" dirty="0"/>
              <a:t>içindeki bir </a:t>
            </a:r>
            <a:r>
              <a:rPr lang="tr-TR" sz="2400" dirty="0" smtClean="0"/>
              <a:t>sütunu seçmek de satır seçmeye benzer.</a:t>
            </a:r>
          </a:p>
          <a:p>
            <a:pPr algn="just" eaLnBrk="1" hangingPunct="1"/>
            <a:endParaRPr lang="tr-TR" sz="2400" dirty="0" smtClean="0"/>
          </a:p>
          <a:p>
            <a:pPr algn="just" eaLnBrk="1" hangingPunct="1"/>
            <a:r>
              <a:rPr lang="tr-TR" sz="2400" dirty="0" smtClean="0"/>
              <a:t>Fare </a:t>
            </a:r>
            <a:r>
              <a:rPr lang="tr-TR" sz="2400" dirty="0"/>
              <a:t>ile </a:t>
            </a:r>
            <a:r>
              <a:rPr lang="tr-TR" sz="2400" dirty="0" smtClean="0"/>
              <a:t>seçilmek istenen sütunun başına </a:t>
            </a:r>
            <a:r>
              <a:rPr lang="tr-TR" sz="2400" dirty="0"/>
              <a:t>gelip, işaretçiğin şekli </a:t>
            </a:r>
            <a:r>
              <a:rPr lang="tr-TR" sz="2400" dirty="0" smtClean="0"/>
              <a:t>değiştiği zaman bir kez </a:t>
            </a:r>
            <a:r>
              <a:rPr lang="tr-TR" sz="2400" dirty="0"/>
              <a:t>tıklamak gerekir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1229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" y="3572469"/>
            <a:ext cx="8291265" cy="158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86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dirty="0" smtClean="0"/>
          </a:p>
        </p:txBody>
      </p:sp>
      <p:pic>
        <p:nvPicPr>
          <p:cNvPr id="13316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49"/>
          <a:stretch/>
        </p:blipFill>
        <p:spPr>
          <a:xfrm>
            <a:off x="2195736" y="3429000"/>
            <a:ext cx="3600000" cy="2490484"/>
          </a:xfrm>
        </p:spPr>
      </p:pic>
      <p:sp>
        <p:nvSpPr>
          <p:cNvPr id="15" name="TextBox 14"/>
          <p:cNvSpPr txBox="1"/>
          <p:nvPr/>
        </p:nvSpPr>
        <p:spPr>
          <a:xfrm>
            <a:off x="5724128" y="4481823"/>
            <a:ext cx="1584176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Sola sütun ekler</a:t>
            </a:r>
          </a:p>
          <a:p>
            <a:pPr>
              <a:defRPr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Sağa sütun ekler</a:t>
            </a:r>
          </a:p>
          <a:p>
            <a:pPr>
              <a:defRPr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Üste satır ekler</a:t>
            </a:r>
          </a:p>
          <a:p>
            <a:pPr>
              <a:defRPr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Alta satır ekler</a:t>
            </a:r>
          </a:p>
          <a:p>
            <a:pPr>
              <a:defRPr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Hücre ekler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597528" y="4653135"/>
            <a:ext cx="216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93760" y="4896455"/>
            <a:ext cx="216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0072" y="5119439"/>
            <a:ext cx="5603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05486" y="5312839"/>
            <a:ext cx="546876" cy="91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04744" y="5544527"/>
            <a:ext cx="877744" cy="187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95536" y="1219200"/>
            <a:ext cx="8352928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 smtClean="0"/>
              <a:t>Tabloya </a:t>
            </a:r>
            <a:r>
              <a:rPr lang="tr-TR" sz="2400" dirty="0"/>
              <a:t>satır, sütun veya hücre </a:t>
            </a:r>
            <a:r>
              <a:rPr lang="tr-TR" sz="2400" b="1" dirty="0"/>
              <a:t>eklemek</a:t>
            </a:r>
            <a:r>
              <a:rPr lang="tr-TR" sz="2400" dirty="0"/>
              <a:t> için ilk olarak eklemek </a:t>
            </a:r>
            <a:r>
              <a:rPr lang="tr-TR" sz="2400" dirty="0" smtClean="0"/>
              <a:t>istenilen hücrenin içerisinde fare ile sağ tıklamak gerekir.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Açılan menüdeki </a:t>
            </a:r>
            <a:r>
              <a:rPr lang="tr-TR" sz="2400" b="1" dirty="0" smtClean="0"/>
              <a:t>Insert (Ekle)</a:t>
            </a:r>
            <a:r>
              <a:rPr lang="tr-TR" sz="2400" dirty="0" smtClean="0"/>
              <a:t> seçeneğini kullanarak satır, sütun veya hücre ekelenebilir.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0793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95536" y="1268760"/>
            <a:ext cx="8352928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 smtClean="0"/>
              <a:t>Tabloda </a:t>
            </a:r>
            <a:r>
              <a:rPr lang="tr-TR" sz="2400" dirty="0"/>
              <a:t>satır, sütun veya hücre </a:t>
            </a:r>
            <a:r>
              <a:rPr lang="tr-TR" sz="2400" b="1" dirty="0"/>
              <a:t>silmek</a:t>
            </a:r>
            <a:r>
              <a:rPr lang="tr-TR" sz="2400" dirty="0"/>
              <a:t> </a:t>
            </a:r>
            <a:r>
              <a:rPr lang="tr-TR" sz="2400" dirty="0" smtClean="0"/>
              <a:t>için </a:t>
            </a:r>
            <a:r>
              <a:rPr lang="tr-TR" sz="2400" b="1" dirty="0"/>
              <a:t>Layout (Görünüm) </a:t>
            </a:r>
            <a:r>
              <a:rPr lang="tr-TR" sz="2400" dirty="0"/>
              <a:t>sekmesi kullanılabilir.</a:t>
            </a:r>
          </a:p>
          <a:p>
            <a:pPr>
              <a:defRPr/>
            </a:pPr>
            <a:r>
              <a:rPr lang="tr-TR" sz="2400" dirty="0"/>
              <a:t>İlk </a:t>
            </a:r>
            <a:r>
              <a:rPr lang="tr-TR" sz="2400" dirty="0" smtClean="0"/>
              <a:t>olarak imleç, silmek istenilen hücrenin içerisine getirilmelidir. </a:t>
            </a:r>
          </a:p>
          <a:p>
            <a:pPr>
              <a:defRPr/>
            </a:pPr>
            <a:r>
              <a:rPr lang="tr-TR" sz="2400" b="1" dirty="0" smtClean="0"/>
              <a:t>Layout (Görünüm)</a:t>
            </a:r>
            <a:r>
              <a:rPr lang="tr-TR" sz="2400" dirty="0" smtClean="0"/>
              <a:t> sekmesindeki </a:t>
            </a:r>
            <a:r>
              <a:rPr lang="tr-TR" sz="2400" b="1" dirty="0" smtClean="0"/>
              <a:t>Delete (Sil)</a:t>
            </a:r>
            <a:r>
              <a:rPr lang="tr-TR" sz="2400" dirty="0" smtClean="0"/>
              <a:t> düğmesine tıklayıp buradaki seçeneklerle silme işlemi gerçekleştirilebilir.</a:t>
            </a: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dirty="0" smtClean="0"/>
          </a:p>
        </p:txBody>
      </p:sp>
      <p:pic>
        <p:nvPicPr>
          <p:cNvPr id="14339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97" y="3711224"/>
            <a:ext cx="2985715" cy="2598096"/>
          </a:xfrm>
        </p:spPr>
      </p:pic>
      <p:sp>
        <p:nvSpPr>
          <p:cNvPr id="10" name="TextBox 9"/>
          <p:cNvSpPr txBox="1"/>
          <p:nvPr/>
        </p:nvSpPr>
        <p:spPr>
          <a:xfrm>
            <a:off x="5429944" y="5047703"/>
            <a:ext cx="1518320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tr-TR" sz="1600" dirty="0">
                <a:latin typeface="+mn-lt"/>
                <a:cs typeface="+mn-cs"/>
              </a:rPr>
              <a:t>Hücreleri sil </a:t>
            </a:r>
            <a:endParaRPr lang="tr-TR" sz="1600" dirty="0" smtClean="0">
              <a:latin typeface="+mn-lt"/>
              <a:cs typeface="+mn-cs"/>
            </a:endParaRPr>
          </a:p>
          <a:p>
            <a:pPr>
              <a:spcBef>
                <a:spcPts val="600"/>
              </a:spcBef>
              <a:defRPr/>
            </a:pPr>
            <a:r>
              <a:rPr lang="tr-TR" sz="1600" dirty="0" smtClean="0">
                <a:latin typeface="+mn-lt"/>
                <a:cs typeface="+mn-cs"/>
              </a:rPr>
              <a:t>Sütunu sil</a:t>
            </a:r>
          </a:p>
          <a:p>
            <a:pPr>
              <a:spcBef>
                <a:spcPts val="600"/>
              </a:spcBef>
              <a:defRPr/>
            </a:pPr>
            <a:r>
              <a:rPr lang="tr-TR" sz="1600" dirty="0" smtClean="0">
                <a:latin typeface="+mn-lt"/>
                <a:cs typeface="+mn-cs"/>
              </a:rPr>
              <a:t>Satırı sil</a:t>
            </a:r>
            <a:endParaRPr lang="tr-TR" sz="1600" dirty="0">
              <a:latin typeface="+mn-lt"/>
              <a:cs typeface="+mn-cs"/>
            </a:endParaRPr>
          </a:p>
          <a:p>
            <a:pPr>
              <a:spcBef>
                <a:spcPts val="600"/>
              </a:spcBef>
              <a:defRPr/>
            </a:pPr>
            <a:r>
              <a:rPr lang="tr-TR" sz="1600" dirty="0" smtClean="0">
                <a:latin typeface="+mn-lt"/>
                <a:cs typeface="+mn-cs"/>
              </a:rPr>
              <a:t>Tabloyu sil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781872" y="5301208"/>
            <a:ext cx="692392" cy="1306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977645" y="5589240"/>
            <a:ext cx="496619" cy="936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81872" y="5920254"/>
            <a:ext cx="6923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48856" y="6124646"/>
            <a:ext cx="725408" cy="91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2098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5536" y="1268760"/>
            <a:ext cx="8352928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 smtClean="0"/>
              <a:t>Tabloda </a:t>
            </a:r>
            <a:r>
              <a:rPr lang="tr-TR" sz="2400" b="1" dirty="0" smtClean="0"/>
              <a:t>hücreleri birleştirmek </a:t>
            </a:r>
            <a:r>
              <a:rPr lang="tr-TR" sz="2400" dirty="0" smtClean="0"/>
              <a:t>için </a:t>
            </a:r>
            <a:r>
              <a:rPr lang="tr-TR" sz="2400" b="1" dirty="0" smtClean="0"/>
              <a:t>Layout (Görünüm)</a:t>
            </a:r>
            <a:r>
              <a:rPr lang="tr-TR" sz="2400" dirty="0" smtClean="0"/>
              <a:t> sekmesi kullanılabilir.</a:t>
            </a:r>
          </a:p>
          <a:p>
            <a:pPr algn="just"/>
            <a:endParaRPr lang="tr-TR" sz="2400" dirty="0"/>
          </a:p>
          <a:p>
            <a:pPr marL="0" indent="0" algn="just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     </a:t>
            </a:r>
            <a:r>
              <a:rPr lang="tr-TR" sz="2400" b="1" dirty="0" smtClean="0"/>
              <a:t>Önce</a:t>
            </a:r>
          </a:p>
          <a:p>
            <a:pPr algn="just"/>
            <a:endParaRPr lang="tr-TR" sz="2400" dirty="0"/>
          </a:p>
          <a:p>
            <a:pPr algn="just"/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endParaRPr lang="tr-TR" sz="2400" dirty="0" smtClean="0"/>
          </a:p>
          <a:p>
            <a:pPr marL="0" indent="0" algn="just">
              <a:buNone/>
            </a:pPr>
            <a:r>
              <a:rPr lang="tr-TR" sz="2400" dirty="0" smtClean="0"/>
              <a:t>	</a:t>
            </a:r>
            <a:r>
              <a:rPr lang="tr-TR" sz="2400" b="1" dirty="0" smtClean="0"/>
              <a:t>Sonra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41972921"/>
              </p:ext>
            </p:extLst>
          </p:nvPr>
        </p:nvGraphicFramePr>
        <p:xfrm>
          <a:off x="2483768" y="2286744"/>
          <a:ext cx="6048672" cy="741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2016224"/>
              </a:tblGrid>
              <a:tr h="3706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6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905579"/>
              </p:ext>
            </p:extLst>
          </p:nvPr>
        </p:nvGraphicFramePr>
        <p:xfrm>
          <a:off x="2399779" y="5567958"/>
          <a:ext cx="6196014" cy="7413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5338"/>
                <a:gridCol w="2065338"/>
                <a:gridCol w="2065338"/>
              </a:tblGrid>
              <a:tr h="370681">
                <a:tc grid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5078091" y="3068988"/>
            <a:ext cx="416365" cy="346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86" y="3430240"/>
            <a:ext cx="6181725" cy="181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5036474" y="5224644"/>
            <a:ext cx="416365" cy="286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76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95536" y="1268760"/>
            <a:ext cx="8352928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 smtClean="0"/>
              <a:t>Tabloda</a:t>
            </a:r>
            <a:r>
              <a:rPr lang="en-US" sz="2400" dirty="0" smtClean="0"/>
              <a:t> b</a:t>
            </a:r>
            <a:r>
              <a:rPr lang="tr-TR" sz="2400" dirty="0" smtClean="0"/>
              <a:t>irleştirilen bir </a:t>
            </a:r>
            <a:r>
              <a:rPr lang="tr-TR" sz="2400" b="1" dirty="0" smtClean="0"/>
              <a:t>hücreyi bölmek</a:t>
            </a:r>
            <a:r>
              <a:rPr lang="tr-TR" sz="2400" dirty="0" smtClean="0"/>
              <a:t> için </a:t>
            </a:r>
            <a:r>
              <a:rPr lang="tr-TR" sz="2400" b="1" dirty="0" smtClean="0"/>
              <a:t>Layout (Görünüm)</a:t>
            </a:r>
            <a:r>
              <a:rPr lang="tr-TR" sz="2400" dirty="0" smtClean="0"/>
              <a:t> sekmesi kullanılabilir.</a:t>
            </a:r>
          </a:p>
          <a:p>
            <a:pPr algn="just"/>
            <a:endParaRPr lang="tr-TR" sz="2400" dirty="0"/>
          </a:p>
          <a:p>
            <a:pPr marL="0" indent="0" algn="just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     </a:t>
            </a:r>
            <a:r>
              <a:rPr lang="tr-TR" sz="2400" b="1" dirty="0" smtClean="0"/>
              <a:t>Önce</a:t>
            </a:r>
          </a:p>
          <a:p>
            <a:pPr algn="just"/>
            <a:endParaRPr lang="tr-TR" sz="2400" dirty="0"/>
          </a:p>
          <a:p>
            <a:pPr algn="just"/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endParaRPr lang="tr-TR" sz="2400" dirty="0" smtClean="0"/>
          </a:p>
          <a:p>
            <a:pPr marL="0" indent="0" algn="just">
              <a:buNone/>
            </a:pPr>
            <a:r>
              <a:rPr lang="tr-TR" sz="2400" dirty="0" smtClean="0"/>
              <a:t>	</a:t>
            </a:r>
            <a:r>
              <a:rPr lang="tr-TR" sz="2400" b="1" dirty="0" smtClean="0"/>
              <a:t>Sonra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954100"/>
              </p:ext>
            </p:extLst>
          </p:nvPr>
        </p:nvGraphicFramePr>
        <p:xfrm>
          <a:off x="2411760" y="2274912"/>
          <a:ext cx="6196014" cy="81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5338"/>
                <a:gridCol w="2065338"/>
                <a:gridCol w="2065338"/>
              </a:tblGrid>
              <a:tr h="403597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957962"/>
              </p:ext>
            </p:extLst>
          </p:nvPr>
        </p:nvGraphicFramePr>
        <p:xfrm>
          <a:off x="2411760" y="5424512"/>
          <a:ext cx="6196014" cy="81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5338"/>
                <a:gridCol w="1032669"/>
                <a:gridCol w="1032669"/>
                <a:gridCol w="2065338"/>
              </a:tblGrid>
              <a:tr h="403597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3491880" y="3192016"/>
            <a:ext cx="609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490792" y="5013176"/>
            <a:ext cx="609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6358259" y="3940200"/>
            <a:ext cx="609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418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56992"/>
            <a:ext cx="198024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47" y="3563466"/>
            <a:ext cx="41433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882179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 smtClean="0"/>
              <a:t>Tabloları hızlı bir şekilde biçimlendirmek için </a:t>
            </a:r>
            <a:r>
              <a:rPr lang="tr-TR" sz="2400" b="1" dirty="0" smtClean="0"/>
              <a:t>Design (Dizayn)</a:t>
            </a:r>
            <a:r>
              <a:rPr lang="tr-TR" sz="2400" dirty="0" smtClean="0"/>
              <a:t> sekmesindeki </a:t>
            </a:r>
            <a:r>
              <a:rPr lang="tr-TR" sz="2400" b="1" dirty="0" smtClean="0"/>
              <a:t>Table Styles (Tablo Stilleri) </a:t>
            </a:r>
            <a:r>
              <a:rPr lang="tr-TR" sz="2400" dirty="0" smtClean="0"/>
              <a:t>grubundaki seçenekler kullanılabilir.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93"/>
          <a:stretch/>
        </p:blipFill>
        <p:spPr bwMode="auto">
          <a:xfrm>
            <a:off x="695667" y="2766721"/>
            <a:ext cx="6684645" cy="174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64696" b="3939"/>
          <a:stretch/>
        </p:blipFill>
        <p:spPr bwMode="auto">
          <a:xfrm>
            <a:off x="3924659" y="4964300"/>
            <a:ext cx="4854849" cy="120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580112" y="3906871"/>
            <a:ext cx="432048" cy="11783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377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sz="2400" dirty="0" smtClean="0"/>
              <a:t>Dizayn sekmesinden hücrelerin gölgelendirmesi, yani arka plan renklendirmesi yapılmaktadır.</a:t>
            </a:r>
          </a:p>
          <a:p>
            <a:pPr>
              <a:defRPr/>
            </a:pPr>
            <a:r>
              <a:rPr lang="tr-TR" sz="2400" dirty="0" smtClean="0"/>
              <a:t>Bunun için </a:t>
            </a:r>
            <a:r>
              <a:rPr lang="tr-TR" sz="2400" b="1" dirty="0" smtClean="0"/>
              <a:t>Shading (Gölgelendirme)</a:t>
            </a:r>
            <a:r>
              <a:rPr lang="tr-TR" sz="2400" dirty="0" smtClean="0"/>
              <a:t> düğmesinden bir renk seçilip uygulanabilir.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373" y="3119020"/>
            <a:ext cx="5469255" cy="290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5103191" y="3689736"/>
            <a:ext cx="1428258" cy="3833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136640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sz="2400" dirty="0" smtClean="0"/>
              <a:t>Tablo içindeki hücre içeriklerini hizalamak için ilk olarak istenilen hücrelerin seçilip, Layout (Görünüm) sekmesindeki </a:t>
            </a:r>
            <a:r>
              <a:rPr lang="tr-TR" sz="2400" b="1" dirty="0" smtClean="0"/>
              <a:t>Alignment (Hizalama)</a:t>
            </a:r>
            <a:r>
              <a:rPr lang="tr-TR" sz="2400" dirty="0" smtClean="0"/>
              <a:t> grubundaki düğmeler kullanılmalıdır.</a:t>
            </a: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552" y="2802032"/>
            <a:ext cx="5046897" cy="27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3503782" y="3555756"/>
            <a:ext cx="1428258" cy="16014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92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 smtClean="0"/>
              <a:t>Hücre içerisindekilerin yönünü değiştirmek Layout (Görünüm) sekmesindeki </a:t>
            </a:r>
            <a:r>
              <a:rPr lang="tr-TR" sz="2400" b="1" dirty="0" smtClean="0"/>
              <a:t>Text Direction (Yazı Yönü) </a:t>
            </a:r>
            <a:r>
              <a:rPr lang="tr-TR" sz="2400" dirty="0" smtClean="0"/>
              <a:t>düğmesi ile değiştirilebilir.</a:t>
            </a:r>
            <a:endParaRPr lang="en-US" sz="2400" dirty="0" smtClean="0"/>
          </a:p>
        </p:txBody>
      </p:sp>
      <p:pic>
        <p:nvPicPr>
          <p:cNvPr id="20483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9" y="2588813"/>
            <a:ext cx="3849886" cy="3282375"/>
          </a:xfrm>
        </p:spPr>
      </p:pic>
      <p:pic>
        <p:nvPicPr>
          <p:cNvPr id="204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52" y="3362698"/>
            <a:ext cx="1906444" cy="271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55776" y="3501008"/>
            <a:ext cx="3312368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429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227816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 smtClean="0"/>
              <a:t>Tablo içerisinde fare ile sağ tıklayıp </a:t>
            </a:r>
            <a:r>
              <a:rPr lang="tr-TR" sz="2400" b="1" dirty="0" smtClean="0"/>
              <a:t>Table Properties (Tablo Özellikleri) </a:t>
            </a:r>
            <a:r>
              <a:rPr lang="tr-TR" sz="2400" dirty="0" smtClean="0"/>
              <a:t>seçilirse, açılan pencereden birçok tablo özelliğine  ulaşılabilir.</a:t>
            </a:r>
            <a:endParaRPr lang="en-US" sz="2400" dirty="0" smtClean="0"/>
          </a:p>
        </p:txBody>
      </p:sp>
      <p:pic>
        <p:nvPicPr>
          <p:cNvPr id="22532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3" y="2101792"/>
            <a:ext cx="7114286" cy="4228572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627595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Amaçlarımız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Kelime işlemciler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tablolar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çalışmak.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800" dirty="0" smtClean="0"/>
          </a:p>
          <a:p>
            <a:r>
              <a:rPr lang="en-US" sz="2800" dirty="0" err="1" smtClean="0"/>
              <a:t>Sayfa</a:t>
            </a:r>
            <a:r>
              <a:rPr lang="en-US" sz="2800" dirty="0" smtClean="0"/>
              <a:t> yap</a:t>
            </a:r>
            <a:r>
              <a:rPr lang="tr-TR" sz="2800" dirty="0" smtClean="0"/>
              <a:t>ısı ile nasıl çalışılacağını öğrenmek.</a:t>
            </a:r>
          </a:p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/>
              <a:t>Belgeye nasıl eklentiler yapıldığını öğrenmek.</a:t>
            </a:r>
          </a:p>
          <a:p>
            <a:endParaRPr lang="tr-TR" sz="2800" dirty="0"/>
          </a:p>
          <a:p>
            <a:r>
              <a:rPr lang="tr-TR" sz="2800" dirty="0" smtClean="0"/>
              <a:t>Belgeyi yazdırma işlemini tanımlamak.</a:t>
            </a:r>
            <a:endParaRPr lang="tr-TR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227816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 smtClean="0"/>
              <a:t>Word programında dökümanlar genellikle A4 sayfa boyutunda yaratılmaktadır. </a:t>
            </a:r>
          </a:p>
          <a:p>
            <a:pPr algn="just"/>
            <a:r>
              <a:rPr lang="tr-TR" sz="2400" dirty="0" smtClean="0"/>
              <a:t>Bir A4 sayfası 21cm genişlik ve 29.7cm uzunluğa sahiptir.</a:t>
            </a:r>
          </a:p>
          <a:p>
            <a:pPr algn="just"/>
            <a:r>
              <a:rPr lang="tr-TR" sz="2400" dirty="0" smtClean="0"/>
              <a:t>Sayfanın boyutunu ve </a:t>
            </a:r>
            <a:r>
              <a:rPr lang="tr-TR" sz="2400" dirty="0"/>
              <a:t>yönelimini değiştirmek için </a:t>
            </a:r>
            <a:r>
              <a:rPr lang="tr-TR" sz="2400" b="1" dirty="0"/>
              <a:t>Page Layout </a:t>
            </a:r>
            <a:r>
              <a:rPr lang="tr-TR" sz="2400" b="1" dirty="0" smtClean="0"/>
              <a:t>(Sayfa Yapısı)</a:t>
            </a:r>
            <a:r>
              <a:rPr lang="tr-TR" sz="2400" dirty="0" smtClean="0"/>
              <a:t> sekmesindeki </a:t>
            </a:r>
            <a:r>
              <a:rPr lang="tr-TR" sz="2400" b="1" dirty="0"/>
              <a:t>Page Setup </a:t>
            </a:r>
            <a:r>
              <a:rPr lang="tr-TR" sz="2400" b="1" dirty="0" smtClean="0"/>
              <a:t>(Sayfa Ayarları) </a:t>
            </a:r>
            <a:r>
              <a:rPr lang="tr-TR" sz="2400" dirty="0" smtClean="0"/>
              <a:t>grubundaki düğmeler kullanılmaktadır.</a:t>
            </a:r>
            <a:endParaRPr lang="en-US" sz="2400" dirty="0"/>
          </a:p>
          <a:p>
            <a:pPr algn="just"/>
            <a:endParaRPr lang="tr-TR" sz="2400" dirty="0" smtClean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Sayfa Yapısı ile Çalışmak</a:t>
            </a:r>
            <a:endParaRPr lang="en-US" dirty="0" smtClean="0"/>
          </a:p>
        </p:txBody>
      </p:sp>
      <p:pic>
        <p:nvPicPr>
          <p:cNvPr id="2355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61048"/>
            <a:ext cx="6985849" cy="1589594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90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39552" y="1227816"/>
            <a:ext cx="4042792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Sayfanın </a:t>
            </a:r>
            <a:r>
              <a:rPr lang="tr-TR" sz="2400" b="1" dirty="0" smtClean="0"/>
              <a:t>kenar </a:t>
            </a:r>
            <a:r>
              <a:rPr lang="tr-TR" sz="2400" b="1" dirty="0"/>
              <a:t>boşluklarını </a:t>
            </a:r>
            <a:r>
              <a:rPr lang="tr-TR" sz="2400" dirty="0" smtClean="0"/>
              <a:t>ayarlamak için Page </a:t>
            </a:r>
            <a:r>
              <a:rPr lang="tr-TR" sz="2400" dirty="0"/>
              <a:t>Layout </a:t>
            </a:r>
            <a:r>
              <a:rPr lang="tr-TR" sz="2400" dirty="0" smtClean="0"/>
              <a:t>(Sayfa Yapısı) sekmesinde </a:t>
            </a:r>
            <a:r>
              <a:rPr lang="tr-TR" sz="2400" dirty="0"/>
              <a:t>bulunan </a:t>
            </a:r>
            <a:r>
              <a:rPr lang="tr-TR" sz="2400" b="1" dirty="0"/>
              <a:t>Margins </a:t>
            </a:r>
            <a:r>
              <a:rPr lang="tr-TR" sz="2400" b="1" dirty="0" smtClean="0"/>
              <a:t>(Kenar Boşlukları)</a:t>
            </a:r>
            <a:r>
              <a:rPr lang="tr-TR" sz="2400" dirty="0" smtClean="0"/>
              <a:t> düğmesi kullanılmaktadır.</a:t>
            </a:r>
            <a:endParaRPr lang="tr-TR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Sayfa Yapısı ile Çalışmak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27607"/>
            <a:ext cx="3151909" cy="490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693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 smtClean="0"/>
              <a:t>Word programında oluşturulan dökümanlar dikey durumdadır.  </a:t>
            </a:r>
          </a:p>
          <a:p>
            <a:r>
              <a:rPr lang="tr-TR" sz="2400" dirty="0" smtClean="0"/>
              <a:t>Yatay konumda olabilmesi için Page Layout (Sayfa Yapısı) sekmesindeki </a:t>
            </a:r>
            <a:r>
              <a:rPr lang="tr-TR" sz="2400" b="1" dirty="0" smtClean="0"/>
              <a:t>Orientation (Yönlendirme)</a:t>
            </a:r>
            <a:r>
              <a:rPr lang="tr-TR" sz="2400" dirty="0" smtClean="0"/>
              <a:t> düğmesi kullanılmalıdır.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Sayfa Yapısı ile Çalışmak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30634"/>
            <a:ext cx="3411474" cy="255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3215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Sayfa Yapısı ile Çalışmak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02832" cy="4937760"/>
          </a:xfrm>
        </p:spPr>
        <p:txBody>
          <a:bodyPr/>
          <a:lstStyle/>
          <a:p>
            <a:endParaRPr lang="tr-TR" sz="2400" dirty="0" smtClean="0"/>
          </a:p>
          <a:p>
            <a:r>
              <a:rPr lang="tr-TR" sz="2400" dirty="0" smtClean="0"/>
              <a:t>Sayfanın boyutunu değiştirmek için Page Layout (Sayfa Yapısı) sekmesindeki </a:t>
            </a:r>
            <a:r>
              <a:rPr lang="tr-TR" sz="2400" b="1" dirty="0" smtClean="0"/>
              <a:t>Size (Sayfa Boyutu)</a:t>
            </a:r>
            <a:r>
              <a:rPr lang="tr-TR" sz="2400" dirty="0" smtClean="0"/>
              <a:t> düğmesi kullanılmaktadır.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01630"/>
            <a:ext cx="3394364" cy="493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538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Metinleri Sütunlara Bölmek</a:t>
            </a:r>
            <a:endParaRPr lang="en-US" dirty="0" smtClean="0"/>
          </a:p>
        </p:txBody>
      </p:sp>
      <p:sp>
        <p:nvSpPr>
          <p:cNvPr id="28676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 smtClean="0"/>
              <a:t>Yaratılan metinleri sayfa içerisinde sutünlara bölmek için Page Layout (Sayfa Yapısı) sekmesindeki </a:t>
            </a:r>
            <a:r>
              <a:rPr lang="tr-TR" sz="2400" b="1" dirty="0" smtClean="0"/>
              <a:t>Columns (Sütunlar) </a:t>
            </a:r>
            <a:r>
              <a:rPr lang="tr-TR" sz="2400" dirty="0" smtClean="0"/>
              <a:t>düğmesi kullanılmalıdır.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1" r="54612" b="42745"/>
          <a:stretch/>
        </p:blipFill>
        <p:spPr bwMode="auto">
          <a:xfrm>
            <a:off x="950201" y="2708920"/>
            <a:ext cx="2613687" cy="34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4" t="56901"/>
          <a:stretch/>
        </p:blipFill>
        <p:spPr bwMode="auto">
          <a:xfrm>
            <a:off x="4139952" y="3501008"/>
            <a:ext cx="4662710" cy="194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059832" y="4358736"/>
            <a:ext cx="1368152" cy="656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2851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 smtClean="0"/>
              <a:t>Belgeye </a:t>
            </a:r>
            <a:r>
              <a:rPr lang="tr-TR" sz="2400" b="1" dirty="0" smtClean="0"/>
              <a:t>sayfa </a:t>
            </a:r>
            <a:r>
              <a:rPr lang="tr-TR" sz="2400" b="1" dirty="0"/>
              <a:t>numaraları </a:t>
            </a:r>
            <a:r>
              <a:rPr lang="tr-TR" sz="2400" dirty="0" smtClean="0"/>
              <a:t>eklemek için </a:t>
            </a:r>
            <a:r>
              <a:rPr lang="tr-TR" sz="2400" b="1" dirty="0" smtClean="0"/>
              <a:t>Insert (Ekle)</a:t>
            </a:r>
            <a:r>
              <a:rPr lang="tr-TR" sz="2400" dirty="0" smtClean="0"/>
              <a:t> sekmesindeki </a:t>
            </a:r>
            <a:r>
              <a:rPr lang="tr-TR" sz="2400" b="1" dirty="0" smtClean="0"/>
              <a:t>Page Numbers (Sayfa Numaraları) </a:t>
            </a:r>
            <a:r>
              <a:rPr lang="tr-TR" sz="2400" dirty="0" smtClean="0"/>
              <a:t>düğmesi kulanılmalıdır.</a:t>
            </a:r>
          </a:p>
          <a:p>
            <a:r>
              <a:rPr lang="tr-TR" sz="2400" dirty="0" smtClean="0"/>
              <a:t>Sayfa numaraları sayfanın üstüne veya altına yerleştirilebilir. </a:t>
            </a:r>
            <a:endParaRPr lang="en-US" sz="2400" dirty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/>
          <a:stretch/>
        </p:blipFill>
        <p:spPr bwMode="auto">
          <a:xfrm>
            <a:off x="1416480" y="2924944"/>
            <a:ext cx="6179856" cy="322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12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dirty="0" err="1" smtClean="0">
                <a:ea typeface="Tahoma" pitchFamily="34" charset="0"/>
              </a:rPr>
              <a:t>Bel</a:t>
            </a:r>
            <a:r>
              <a:rPr lang="tr-TR" sz="2400" dirty="0" smtClean="0">
                <a:ea typeface="Tahoma" pitchFamily="34" charset="0"/>
              </a:rPr>
              <a:t>genin kenar boşlukları içerisindeki alana da yazı yazılabilir. Bu yazılara </a:t>
            </a:r>
            <a:r>
              <a:rPr lang="tr-TR" sz="2400" b="1" dirty="0" smtClean="0">
                <a:ea typeface="Tahoma" pitchFamily="34" charset="0"/>
              </a:rPr>
              <a:t>üst ve alt bilgi</a:t>
            </a:r>
            <a:r>
              <a:rPr lang="tr-TR" sz="2400" dirty="0" smtClean="0">
                <a:ea typeface="Tahoma" pitchFamily="34" charset="0"/>
              </a:rPr>
              <a:t> denilir.</a:t>
            </a:r>
            <a:endParaRPr lang="tr-TR" sz="2400" dirty="0">
              <a:ea typeface="Tahoma" pitchFamily="34" charset="0"/>
            </a:endParaRPr>
          </a:p>
          <a:p>
            <a:pPr eaLnBrk="1" hangingPunct="1"/>
            <a:r>
              <a:rPr lang="tr-TR" sz="2400" dirty="0" smtClean="0">
                <a:ea typeface="Tahoma" pitchFamily="34" charset="0"/>
              </a:rPr>
              <a:t>Sayfaya üst ve alt bilgi eklemek için </a:t>
            </a:r>
            <a:r>
              <a:rPr lang="tr-TR" sz="2400" b="1" dirty="0" smtClean="0">
                <a:ea typeface="Tahoma" pitchFamily="34" charset="0"/>
              </a:rPr>
              <a:t>Insert (Ekle)</a:t>
            </a:r>
            <a:r>
              <a:rPr lang="tr-TR" sz="2400" dirty="0" smtClean="0">
                <a:ea typeface="Tahoma" pitchFamily="34" charset="0"/>
              </a:rPr>
              <a:t> sekmesindeki </a:t>
            </a:r>
            <a:r>
              <a:rPr lang="tr-TR" sz="2400" b="1" dirty="0" smtClean="0">
                <a:ea typeface="Tahoma" pitchFamily="34" charset="0"/>
              </a:rPr>
              <a:t>Header (üst bilgi)</a:t>
            </a:r>
            <a:r>
              <a:rPr lang="tr-TR" sz="2400" dirty="0" smtClean="0">
                <a:ea typeface="Tahoma" pitchFamily="34" charset="0"/>
              </a:rPr>
              <a:t> ve </a:t>
            </a:r>
            <a:r>
              <a:rPr lang="tr-TR" sz="2400" b="1" dirty="0" smtClean="0">
                <a:ea typeface="Tahoma" pitchFamily="34" charset="0"/>
              </a:rPr>
              <a:t>Footer (alt bilgi)</a:t>
            </a:r>
            <a:r>
              <a:rPr lang="tr-TR" sz="2400" dirty="0" smtClean="0">
                <a:ea typeface="Tahoma" pitchFamily="34" charset="0"/>
              </a:rPr>
              <a:t> düğmeleri kullanılmaktadır.</a:t>
            </a:r>
            <a:endParaRPr lang="en-US" sz="2400" dirty="0">
              <a:ea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06" y="3390674"/>
            <a:ext cx="7353110" cy="255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2764713" y="3678706"/>
            <a:ext cx="1298416" cy="1323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930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4"/>
          <p:cNvSpPr txBox="1">
            <a:spLocks/>
          </p:cNvSpPr>
          <p:nvPr/>
        </p:nvSpPr>
        <p:spPr bwMode="auto">
          <a:xfrm>
            <a:off x="457200" y="1227544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Üst bilgi </a:t>
            </a:r>
            <a:r>
              <a:rPr lang="tr-TR" sz="2400" dirty="0"/>
              <a:t>veya </a:t>
            </a:r>
            <a:r>
              <a:rPr lang="tr-TR" sz="2400" dirty="0" smtClean="0"/>
              <a:t>alt bilgi üzerinde değişiklikler yapmak için, bu bilgiler sayfaya eklendiği zaman oluşan </a:t>
            </a:r>
            <a:r>
              <a:rPr lang="tr-TR" sz="2400" b="1" dirty="0" smtClean="0"/>
              <a:t>Header &amp; Footer (Üst bilgi ve Alt bilgi)</a:t>
            </a:r>
            <a:r>
              <a:rPr lang="tr-TR" sz="2400" dirty="0" smtClean="0"/>
              <a:t> sekmesindeki seçenekler kullanılabilir.</a:t>
            </a:r>
            <a:endParaRPr lang="en-US" sz="2400" dirty="0" err="1" smtClean="0">
              <a:ea typeface="Tahoma" pitchFamily="34" charset="0"/>
            </a:endParaRPr>
          </a:p>
        </p:txBody>
      </p:sp>
      <p:pic>
        <p:nvPicPr>
          <p:cNvPr id="35844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88781"/>
            <a:ext cx="8229600" cy="1128251"/>
          </a:xfrm>
        </p:spPr>
      </p:pic>
      <p:cxnSp>
        <p:nvCxnSpPr>
          <p:cNvPr id="17" name="Elbow Connector 16"/>
          <p:cNvCxnSpPr/>
          <p:nvPr/>
        </p:nvCxnSpPr>
        <p:spPr>
          <a:xfrm flipV="1">
            <a:off x="3352800" y="3132138"/>
            <a:ext cx="1447800" cy="9906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TextBox 24"/>
          <p:cNvSpPr txBox="1">
            <a:spLocks noChangeArrowheads="1"/>
          </p:cNvSpPr>
          <p:nvPr/>
        </p:nvSpPr>
        <p:spPr bwMode="auto">
          <a:xfrm>
            <a:off x="1311275" y="3886200"/>
            <a:ext cx="2041525" cy="7842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sz="1500">
                <a:latin typeface="Calibri" pitchFamily="34" charset="0"/>
              </a:rPr>
              <a:t>İlk sayfada farklı üstbilgi</a:t>
            </a:r>
          </a:p>
          <a:p>
            <a:pPr eaLnBrk="1" hangingPunct="1"/>
            <a:r>
              <a:rPr lang="tr-TR" sz="1500">
                <a:latin typeface="Calibri" pitchFamily="34" charset="0"/>
              </a:rPr>
              <a:t>veya altbilgi olmasını </a:t>
            </a:r>
          </a:p>
          <a:p>
            <a:pPr eaLnBrk="1" hangingPunct="1"/>
            <a:r>
              <a:rPr lang="tr-TR" sz="1500">
                <a:latin typeface="Calibri" pitchFamily="34" charset="0"/>
              </a:rPr>
              <a:t>sağlayabilirsiniz.</a:t>
            </a:r>
            <a:endParaRPr lang="en-US" sz="1500">
              <a:latin typeface="Calibri" pitchFamily="34" charset="0"/>
            </a:endParaRPr>
          </a:p>
        </p:txBody>
      </p:sp>
      <p:sp>
        <p:nvSpPr>
          <p:cNvPr id="35848" name="TextBox 41"/>
          <p:cNvSpPr txBox="1">
            <a:spLocks noChangeArrowheads="1"/>
          </p:cNvSpPr>
          <p:nvPr/>
        </p:nvSpPr>
        <p:spPr bwMode="auto">
          <a:xfrm>
            <a:off x="2426493" y="5007415"/>
            <a:ext cx="1852613" cy="1016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sz="1500" dirty="0">
                <a:latin typeface="Calibri" pitchFamily="34" charset="0"/>
              </a:rPr>
              <a:t>Tek ve çift sayfalarda</a:t>
            </a:r>
          </a:p>
          <a:p>
            <a:pPr eaLnBrk="1" hangingPunct="1"/>
            <a:r>
              <a:rPr lang="tr-TR" sz="1500" dirty="0">
                <a:latin typeface="Calibri" pitchFamily="34" charset="0"/>
              </a:rPr>
              <a:t>farklı üstbilgi</a:t>
            </a:r>
          </a:p>
          <a:p>
            <a:pPr eaLnBrk="1" hangingPunct="1"/>
            <a:r>
              <a:rPr lang="tr-TR" sz="1500" dirty="0">
                <a:latin typeface="Calibri" pitchFamily="34" charset="0"/>
              </a:rPr>
              <a:t>veya altbilgi olmasını </a:t>
            </a:r>
          </a:p>
          <a:p>
            <a:pPr eaLnBrk="1" hangingPunct="1"/>
            <a:r>
              <a:rPr lang="tr-TR" sz="1500" dirty="0">
                <a:latin typeface="Calibri" pitchFamily="34" charset="0"/>
              </a:rPr>
              <a:t>sağlayabilirsiniz.</a:t>
            </a:r>
            <a:endParaRPr lang="en-US" sz="1500" dirty="0">
              <a:latin typeface="Calibri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5868144" y="3132139"/>
            <a:ext cx="1512168" cy="194515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0" name="TextBox 54"/>
          <p:cNvSpPr txBox="1">
            <a:spLocks noChangeArrowheads="1"/>
          </p:cNvSpPr>
          <p:nvPr/>
        </p:nvSpPr>
        <p:spPr bwMode="auto">
          <a:xfrm>
            <a:off x="5242520" y="5077296"/>
            <a:ext cx="1957388" cy="1016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sz="1500" dirty="0">
                <a:latin typeface="Calibri" pitchFamily="34" charset="0"/>
              </a:rPr>
              <a:t>Üstbilgi ve altbilginin sayfaya göre mesafesini buradan belirleyebilirsiniz.</a:t>
            </a:r>
            <a:endParaRPr lang="en-US" sz="1500" dirty="0">
              <a:latin typeface="Calibri" pitchFamily="34" charset="0"/>
            </a:endParaRPr>
          </a:p>
        </p:txBody>
      </p:sp>
      <p:cxnSp>
        <p:nvCxnSpPr>
          <p:cNvPr id="58" name="Elbow Connector 57"/>
          <p:cNvCxnSpPr/>
          <p:nvPr/>
        </p:nvCxnSpPr>
        <p:spPr>
          <a:xfrm rot="5400000" flipH="1" flipV="1">
            <a:off x="3739182" y="3890888"/>
            <a:ext cx="1599978" cy="65442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6228184" y="3404071"/>
            <a:ext cx="1131168" cy="167322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8604448" y="3649663"/>
            <a:ext cx="6350" cy="5413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4" name="TextBox 67"/>
          <p:cNvSpPr txBox="1">
            <a:spLocks noChangeArrowheads="1"/>
          </p:cNvSpPr>
          <p:nvPr/>
        </p:nvSpPr>
        <p:spPr bwMode="auto">
          <a:xfrm>
            <a:off x="7592888" y="4191000"/>
            <a:ext cx="1371600" cy="147732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sz="1500" dirty="0">
                <a:latin typeface="Calibri" pitchFamily="34" charset="0"/>
              </a:rPr>
              <a:t>Gerekli düzenlemeler yapılınca </a:t>
            </a:r>
            <a:r>
              <a:rPr lang="tr-TR" sz="1500" dirty="0" smtClean="0">
                <a:latin typeface="Calibri" pitchFamily="34" charset="0"/>
              </a:rPr>
              <a:t>Close  (Kapat) düğmesi tıklanmalıdır.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5569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457200" y="1227544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Üst bilgi veya alt bilgiyi kaldırmak için yine Insert (Ekle) sekmesindeki bu bilgileri eklemek için kullanılan aynı düğmeler kullanılabilir.</a:t>
            </a:r>
          </a:p>
          <a:p>
            <a:r>
              <a:rPr lang="tr-TR" sz="2400" dirty="0" smtClean="0"/>
              <a:t>Düğme tıklandıktan sonra </a:t>
            </a:r>
            <a:r>
              <a:rPr lang="tr-TR" sz="2400" b="1" dirty="0" smtClean="0"/>
              <a:t>Remove Header (üts bilgiyi kaldır)  </a:t>
            </a:r>
            <a:r>
              <a:rPr lang="tr-TR" sz="2400" dirty="0" smtClean="0"/>
              <a:t>veya </a:t>
            </a:r>
            <a:r>
              <a:rPr lang="tr-TR" sz="2400" b="1" dirty="0" smtClean="0"/>
              <a:t>Remove Footer (altbilgiyi kaldır)</a:t>
            </a:r>
            <a:r>
              <a:rPr lang="tr-TR" sz="2400" dirty="0" smtClean="0"/>
              <a:t> seçenekleri seçilmelidir.</a:t>
            </a:r>
          </a:p>
        </p:txBody>
      </p:sp>
      <p:pic>
        <p:nvPicPr>
          <p:cNvPr id="3686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8453"/>
            <a:ext cx="2958148" cy="223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44" y="3573016"/>
            <a:ext cx="2616232" cy="228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33688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57200" y="1227544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400" dirty="0" smtClean="0"/>
          </a:p>
          <a:p>
            <a:r>
              <a:rPr lang="tr-TR" sz="2400" dirty="0" smtClean="0"/>
              <a:t>Oluşturulan belgeye farklı türdeki resim şekilleri </a:t>
            </a:r>
            <a:r>
              <a:rPr lang="tr-TR" sz="2400" b="1" dirty="0" smtClean="0"/>
              <a:t>Insert (Ekle) </a:t>
            </a:r>
            <a:r>
              <a:rPr lang="tr-TR" sz="2400" dirty="0" smtClean="0"/>
              <a:t>sekmesindeki </a:t>
            </a:r>
            <a:r>
              <a:rPr lang="tr-TR" sz="2400" b="1" dirty="0" smtClean="0"/>
              <a:t>Illustrations (Çizimler)</a:t>
            </a:r>
            <a:r>
              <a:rPr lang="tr-TR" sz="2400" dirty="0" smtClean="0"/>
              <a:t> grubundaki düğmeler kullanılarak eklenebilir.</a:t>
            </a:r>
            <a:endParaRPr lang="tr-TR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9699"/>
            <a:ext cx="83439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032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Tablolar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</a:t>
            </a:r>
            <a:r>
              <a:rPr lang="en-US" dirty="0" smtClean="0"/>
              <a:t>al</a:t>
            </a:r>
            <a:r>
              <a:rPr lang="tr-TR" dirty="0" smtClean="0"/>
              <a:t>ış</a:t>
            </a:r>
            <a:r>
              <a:rPr lang="en-US" dirty="0" err="1" smtClean="0"/>
              <a:t>mak</a:t>
            </a:r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Word 2010’da </a:t>
            </a:r>
            <a:r>
              <a:rPr lang="en-US" sz="2400" b="1" dirty="0" smtClean="0"/>
              <a:t>Insert (</a:t>
            </a:r>
            <a:r>
              <a:rPr lang="en-US" sz="2400" b="1" dirty="0" err="1" smtClean="0"/>
              <a:t>Ekle</a:t>
            </a:r>
            <a:r>
              <a:rPr lang="en-US" sz="2400" b="1" dirty="0" smtClean="0"/>
              <a:t>)</a:t>
            </a:r>
            <a:r>
              <a:rPr lang="en-US" sz="2400" dirty="0" smtClean="0"/>
              <a:t> </a:t>
            </a:r>
            <a:r>
              <a:rPr lang="en-US" sz="2400" dirty="0" err="1" smtClean="0"/>
              <a:t>sekmesindeki</a:t>
            </a:r>
            <a:r>
              <a:rPr lang="en-US" sz="2400" dirty="0" smtClean="0"/>
              <a:t> </a:t>
            </a:r>
            <a:r>
              <a:rPr lang="en-US" sz="2400" b="1" dirty="0" smtClean="0"/>
              <a:t>Table (</a:t>
            </a:r>
            <a:r>
              <a:rPr lang="en-US" sz="2400" b="1" dirty="0" err="1" smtClean="0"/>
              <a:t>Tablo</a:t>
            </a:r>
            <a:r>
              <a:rPr lang="en-US" sz="2400" b="1" dirty="0" smtClean="0"/>
              <a:t>) </a:t>
            </a:r>
            <a:r>
              <a:rPr lang="en-US" sz="2400" dirty="0" smtClean="0"/>
              <a:t>d</a:t>
            </a:r>
            <a:r>
              <a:rPr lang="tr-TR" sz="2400" dirty="0" smtClean="0"/>
              <a:t>üğmesi kullanılarak metnin içerisine </a:t>
            </a:r>
            <a:r>
              <a:rPr lang="en-US" sz="2400" dirty="0" err="1" smtClean="0"/>
              <a:t>tablo</a:t>
            </a:r>
            <a:r>
              <a:rPr lang="tr-TR" sz="2400" dirty="0" smtClean="0"/>
              <a:t> eklenebilir.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793" y="2145848"/>
            <a:ext cx="3826383" cy="409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1900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457200" y="1227544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Belgeye resim eklemek için </a:t>
            </a:r>
            <a:r>
              <a:rPr lang="tr-TR" sz="2400" b="1" dirty="0" smtClean="0"/>
              <a:t>Resim ekle</a:t>
            </a:r>
            <a:r>
              <a:rPr lang="tr-TR" sz="2400" dirty="0" smtClean="0"/>
              <a:t> düğmesine tıklandıktan sonra açılan pencereden resmi seçmek gerekir.</a:t>
            </a:r>
          </a:p>
        </p:txBody>
      </p:sp>
      <p:pic>
        <p:nvPicPr>
          <p:cNvPr id="39939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56" y="2462913"/>
            <a:ext cx="3380953" cy="1038095"/>
          </a:xfrm>
        </p:spPr>
      </p:pic>
      <p:sp>
        <p:nvSpPr>
          <p:cNvPr id="11" name="Bent-Up Arrow 10"/>
          <p:cNvSpPr/>
          <p:nvPr/>
        </p:nvSpPr>
        <p:spPr>
          <a:xfrm rot="5400000">
            <a:off x="2270436" y="2711612"/>
            <a:ext cx="1008111" cy="2154857"/>
          </a:xfrm>
          <a:prstGeom prst="ben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994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3" y="3748088"/>
            <a:ext cx="399097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32465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457200" y="1227544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Belgeye eklenen </a:t>
            </a:r>
            <a:r>
              <a:rPr lang="tr-TR" sz="2400" b="1" dirty="0" smtClean="0"/>
              <a:t>resmin boyutunu değiştirmek </a:t>
            </a:r>
            <a:r>
              <a:rPr lang="tr-TR" sz="2400" dirty="0" smtClean="0"/>
              <a:t>için ilk olarak resmin üzerine bir kez fare ile tıklamak, daha sonra da resmin kenarlarında beliren notkaları fare ile tutup çekmek gerekir.</a:t>
            </a:r>
          </a:p>
        </p:txBody>
      </p:sp>
      <p:pic>
        <p:nvPicPr>
          <p:cNvPr id="40963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88" y="2604545"/>
            <a:ext cx="3428572" cy="3272727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1409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sz="2400" dirty="0" smtClean="0"/>
              <a:t>Belgeye eklenen resmin özelliklerini değiştirmek için fare ile resmi seçtikten sonra açılan </a:t>
            </a:r>
            <a:r>
              <a:rPr lang="tr-TR" sz="2400" b="1" dirty="0" smtClean="0"/>
              <a:t>Format (Biçimlendir) </a:t>
            </a:r>
            <a:r>
              <a:rPr lang="tr-TR" sz="2400" dirty="0" smtClean="0"/>
              <a:t>sekmesindeki seçenekler kullanılabilir.</a:t>
            </a:r>
          </a:p>
          <a:p>
            <a:pPr>
              <a:defRPr/>
            </a:pPr>
            <a:r>
              <a:rPr lang="tr-TR" sz="2400" dirty="0" smtClean="0"/>
              <a:t>Bu sekme kullanılarak resmin boyutu veya resmin belge içindeki konumu değiştirilebilir.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3" y="3421732"/>
            <a:ext cx="748093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954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2400" dirty="0" smtClean="0"/>
              <a:t>Belgeye hazır resim eklemek için ilk olarak </a:t>
            </a:r>
            <a:r>
              <a:rPr lang="tr-TR" sz="2400" b="1" dirty="0"/>
              <a:t>h</a:t>
            </a:r>
            <a:r>
              <a:rPr lang="tr-TR" sz="2400" b="1" dirty="0" smtClean="0"/>
              <a:t>azır resim ekle</a:t>
            </a:r>
            <a:r>
              <a:rPr lang="tr-TR" sz="2400" dirty="0" smtClean="0"/>
              <a:t> düğmesi tıklamak gerekir.</a:t>
            </a:r>
          </a:p>
          <a:p>
            <a:pPr>
              <a:defRPr/>
            </a:pPr>
            <a:r>
              <a:rPr lang="tr-TR" sz="2400" dirty="0" smtClean="0"/>
              <a:t>Açılan pencereden istenilen konuya göre resim arayıp belgeye eklenebilir.</a:t>
            </a:r>
          </a:p>
        </p:txBody>
      </p:sp>
      <p:pic>
        <p:nvPicPr>
          <p:cNvPr id="45059" name="Content Placeholder 7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/>
          <a:stretch/>
        </p:blipFill>
        <p:spPr>
          <a:xfrm>
            <a:off x="4406306" y="3050035"/>
            <a:ext cx="3694086" cy="3259285"/>
          </a:xfrm>
          <a:ln>
            <a:solidFill>
              <a:schemeClr val="tx1"/>
            </a:solidFill>
          </a:ln>
        </p:spPr>
      </p:pic>
      <p:pic>
        <p:nvPicPr>
          <p:cNvPr id="45062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924944"/>
            <a:ext cx="33813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ent-Up Arrow 10"/>
          <p:cNvSpPr/>
          <p:nvPr/>
        </p:nvSpPr>
        <p:spPr>
          <a:xfrm rot="5400000">
            <a:off x="3565987" y="1990939"/>
            <a:ext cx="766575" cy="4413802"/>
          </a:xfrm>
          <a:prstGeom prst="ben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7564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Belgeye şekil eklemek için </a:t>
            </a:r>
            <a:r>
              <a:rPr lang="tr-TR" sz="2400" b="1" dirty="0" smtClean="0"/>
              <a:t>şekil ekle </a:t>
            </a:r>
            <a:r>
              <a:rPr lang="tr-TR" sz="2400" dirty="0" smtClean="0"/>
              <a:t>düğmesine tıklandıktan sonra, istenilen şeklin seçilmesi gerekir.</a:t>
            </a:r>
          </a:p>
          <a:p>
            <a:pPr>
              <a:defRPr/>
            </a:pPr>
            <a:r>
              <a:rPr lang="tr-TR" sz="2400" dirty="0" smtClean="0"/>
              <a:t>Seçilen şekil, metnin içerisine fare kullanılarak çizilebilir.</a:t>
            </a:r>
          </a:p>
        </p:txBody>
      </p:sp>
      <p:pic>
        <p:nvPicPr>
          <p:cNvPr id="46083" name="Content Placeholder 7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39"/>
          <a:stretch/>
        </p:blipFill>
        <p:spPr>
          <a:xfrm>
            <a:off x="5220072" y="3413919"/>
            <a:ext cx="2323810" cy="2595174"/>
          </a:xfrm>
        </p:spPr>
      </p:pic>
      <p:pic>
        <p:nvPicPr>
          <p:cNvPr id="46085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879"/>
            <a:ext cx="33813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ent-Up Arrow 6"/>
          <p:cNvSpPr/>
          <p:nvPr/>
        </p:nvSpPr>
        <p:spPr>
          <a:xfrm rot="5400000">
            <a:off x="3419028" y="3081561"/>
            <a:ext cx="746920" cy="2905472"/>
          </a:xfrm>
          <a:prstGeom prst="ben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75216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2400" dirty="0" smtClean="0"/>
              <a:t>Belgeye hazır şekil eklemek için </a:t>
            </a:r>
            <a:r>
              <a:rPr lang="tr-TR" sz="2400" b="1" dirty="0" smtClean="0"/>
              <a:t>hazır şekil ekle </a:t>
            </a:r>
            <a:r>
              <a:rPr lang="tr-TR" sz="2400" dirty="0" smtClean="0"/>
              <a:t>düğmesine tıklandıktan sonra, istenilen şeklin seçilmesi gerekir.</a:t>
            </a:r>
          </a:p>
          <a:p>
            <a:pPr>
              <a:defRPr/>
            </a:pPr>
            <a:r>
              <a:rPr lang="tr-TR" sz="2400" dirty="0" smtClean="0"/>
              <a:t>Şekil eklendikten sonra açılan </a:t>
            </a:r>
            <a:r>
              <a:rPr lang="tr-TR" sz="2400" b="1" dirty="0" smtClean="0"/>
              <a:t>Design (Dizayn) </a:t>
            </a:r>
            <a:r>
              <a:rPr lang="tr-TR" sz="2400" dirty="0" smtClean="0"/>
              <a:t>ve </a:t>
            </a:r>
            <a:r>
              <a:rPr lang="tr-TR" sz="2400" b="1" dirty="0" smtClean="0"/>
              <a:t>Format (Biçimlendir) </a:t>
            </a:r>
            <a:r>
              <a:rPr lang="tr-TR" sz="2400" dirty="0" smtClean="0"/>
              <a:t>sekmelerinden şeklin üzerinde değişiklikler yapılabilir.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17582"/>
            <a:ext cx="35623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99" y="3569083"/>
            <a:ext cx="4066065" cy="25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Bent-Up Arrow 15"/>
          <p:cNvSpPr/>
          <p:nvPr/>
        </p:nvSpPr>
        <p:spPr>
          <a:xfrm rot="5400000">
            <a:off x="3372383" y="3953705"/>
            <a:ext cx="746920" cy="1804069"/>
          </a:xfrm>
          <a:prstGeom prst="ben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2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467544" y="1219200"/>
            <a:ext cx="4109628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Belgeye süslü yazı eklemek için ilk olarak </a:t>
            </a:r>
            <a:r>
              <a:rPr lang="tr-TR" sz="2400" b="1" dirty="0" smtClean="0"/>
              <a:t>süslü yazı ekle </a:t>
            </a:r>
            <a:r>
              <a:rPr lang="tr-TR" sz="2400" dirty="0" smtClean="0"/>
              <a:t>düğmesine tıklamak gerekir. </a:t>
            </a:r>
          </a:p>
          <a:p>
            <a:pPr>
              <a:defRPr/>
            </a:pPr>
            <a:endParaRPr lang="tr-TR" sz="2400" dirty="0"/>
          </a:p>
          <a:p>
            <a:pPr>
              <a:defRPr/>
            </a:pPr>
            <a:r>
              <a:rPr lang="tr-TR" sz="2400" dirty="0" smtClean="0"/>
              <a:t>Daha sonra istenilen yazı türü seçilmelidir.</a:t>
            </a:r>
          </a:p>
          <a:p>
            <a:pPr>
              <a:defRPr/>
            </a:pP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Örnek: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35" y="1425685"/>
            <a:ext cx="3583305" cy="457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13176"/>
            <a:ext cx="3883905" cy="76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592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467544" y="1219200"/>
            <a:ext cx="8136904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2400" dirty="0" smtClean="0"/>
              <a:t>Belgeyi yazdırmak için </a:t>
            </a:r>
            <a:r>
              <a:rPr lang="tr-TR" sz="2400" b="1" dirty="0" smtClean="0"/>
              <a:t>File (Dosya)</a:t>
            </a:r>
            <a:r>
              <a:rPr lang="tr-TR" sz="2400" dirty="0" smtClean="0"/>
              <a:t> sekmesindeki </a:t>
            </a:r>
            <a:r>
              <a:rPr lang="tr-TR" sz="2400" b="1" dirty="0" smtClean="0"/>
              <a:t>Print (Yazdır)</a:t>
            </a:r>
            <a:r>
              <a:rPr lang="tr-TR" sz="2400" dirty="0" smtClean="0"/>
              <a:t> seçeneği seçilmelidir.</a:t>
            </a:r>
          </a:p>
          <a:p>
            <a:pPr>
              <a:defRPr/>
            </a:pPr>
            <a:r>
              <a:rPr lang="tr-TR" sz="2400" dirty="0" smtClean="0"/>
              <a:t>Belge yazdırılmadan metnin son halini görebilmek için </a:t>
            </a:r>
            <a:r>
              <a:rPr lang="tr-TR" sz="2400" b="1" dirty="0" smtClean="0"/>
              <a:t>Print Preview (Baskı Önizleme)</a:t>
            </a:r>
            <a:r>
              <a:rPr lang="tr-TR" sz="2400" dirty="0" smtClean="0"/>
              <a:t> açılacaktır.</a:t>
            </a: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Belgeyi Yazdırmak</a:t>
            </a:r>
            <a:endParaRPr lang="en-US" dirty="0" smtClean="0"/>
          </a:p>
        </p:txBody>
      </p:sp>
      <p:pic>
        <p:nvPicPr>
          <p:cNvPr id="53251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86" b="44066"/>
          <a:stretch/>
        </p:blipFill>
        <p:spPr>
          <a:xfrm>
            <a:off x="1217102" y="2958750"/>
            <a:ext cx="6163210" cy="306253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082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Belgeyi Yazdırmak</a:t>
            </a:r>
            <a:endParaRPr lang="en-US" dirty="0" smtClean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467543" y="1219200"/>
            <a:ext cx="3648569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Baskı önizleme kullanılarak yazdırılacak belgenin ayarları değiştirilebilir.</a:t>
            </a:r>
          </a:p>
          <a:p>
            <a:pPr>
              <a:defRPr/>
            </a:pP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Tüm ayarlar yapılınca </a:t>
            </a:r>
            <a:r>
              <a:rPr lang="tr-TR" sz="2400" b="1" dirty="0" smtClean="0"/>
              <a:t>Print (Yazdır)</a:t>
            </a:r>
            <a:r>
              <a:rPr lang="tr-TR" sz="2400" dirty="0" smtClean="0"/>
              <a:t> düğmesine tıklamak gerekir.</a:t>
            </a:r>
            <a:endParaRPr lang="tr-TR" sz="2400" dirty="0"/>
          </a:p>
          <a:p>
            <a:pPr>
              <a:defRPr/>
            </a:pPr>
            <a:endParaRPr lang="tr-TR" sz="2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0"/>
          <a:stretch/>
        </p:blipFill>
        <p:spPr bwMode="auto">
          <a:xfrm>
            <a:off x="3923928" y="1280120"/>
            <a:ext cx="510836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>
          <a:xfrm>
            <a:off x="5061930" y="1694550"/>
            <a:ext cx="806214" cy="9039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16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899592" y="1070248"/>
            <a:ext cx="7920880" cy="99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KELİME İŞLEMCİLER (Bölüm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onu Sonu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EETE101 - Bilgisayara Giriş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CB880-5203-4EB0-BB32-17401FA3E37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Tablolar ile </a:t>
            </a:r>
            <a:r>
              <a:rPr lang="tr-TR" smtClean="0"/>
              <a:t>Ç</a:t>
            </a:r>
            <a:r>
              <a:rPr lang="en-US" smtClean="0"/>
              <a:t>al</a:t>
            </a:r>
            <a:r>
              <a:rPr lang="tr-TR" smtClean="0"/>
              <a:t>ış</a:t>
            </a:r>
            <a:r>
              <a:rPr lang="en-US" smtClean="0"/>
              <a:t>mak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02832" cy="4937760"/>
          </a:xfrm>
        </p:spPr>
        <p:txBody>
          <a:bodyPr/>
          <a:lstStyle/>
          <a:p>
            <a:endParaRPr lang="tr-TR" sz="2400" dirty="0" smtClean="0"/>
          </a:p>
          <a:p>
            <a:r>
              <a:rPr lang="tr-TR" sz="2400" dirty="0" smtClean="0"/>
              <a:t>Eğer eklenecek tablonun satır ve sütun sayısı ekranda görünen kutu sayısından fazla ise, </a:t>
            </a:r>
            <a:r>
              <a:rPr lang="tr-TR" sz="2400" b="1" dirty="0" smtClean="0"/>
              <a:t>Insert Table (Tablo Ekle)</a:t>
            </a:r>
            <a:r>
              <a:rPr lang="tr-TR" sz="2400" dirty="0" smtClean="0"/>
              <a:t> seçeneği seçilerek istenildiği kadar satır ve sütun sayısı yaratılabilir.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820" y="1422583"/>
            <a:ext cx="3855720" cy="453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85848" y="4478056"/>
            <a:ext cx="1728192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72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Tablolar ile </a:t>
            </a:r>
            <a:r>
              <a:rPr lang="tr-TR" smtClean="0"/>
              <a:t>Ç</a:t>
            </a:r>
            <a:r>
              <a:rPr lang="en-US" smtClean="0"/>
              <a:t>al</a:t>
            </a:r>
            <a:r>
              <a:rPr lang="tr-TR" smtClean="0"/>
              <a:t>ış</a:t>
            </a:r>
            <a:r>
              <a:rPr lang="en-US" smtClean="0"/>
              <a:t>mak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sz="2400" dirty="0"/>
              <a:t>Eklenen tablonun satır ve sütunlarının kesiştiği her bir kutuya </a:t>
            </a:r>
            <a:r>
              <a:rPr lang="tr-TR" sz="2400" b="1" dirty="0"/>
              <a:t>hücre</a:t>
            </a:r>
            <a:r>
              <a:rPr lang="tr-TR" sz="2400" dirty="0"/>
              <a:t> denir.</a:t>
            </a:r>
            <a:endParaRPr lang="en-US" sz="2400" dirty="0"/>
          </a:p>
          <a:p>
            <a:pPr algn="just" eaLnBrk="1" hangingPunct="1"/>
            <a:endParaRPr lang="tr-TR" sz="2400" dirty="0" smtClean="0"/>
          </a:p>
          <a:p>
            <a:pPr algn="just" eaLnBrk="1" hangingPunct="1"/>
            <a:endParaRPr lang="tr-TR" sz="2400" dirty="0"/>
          </a:p>
          <a:p>
            <a:pPr algn="just" eaLnBrk="1" hangingPunct="1"/>
            <a:endParaRPr lang="tr-TR" sz="2400" dirty="0" smtClean="0"/>
          </a:p>
          <a:p>
            <a:pPr algn="just" eaLnBrk="1" hangingPunct="1"/>
            <a:endParaRPr lang="tr-TR" sz="2400" dirty="0" smtClean="0"/>
          </a:p>
          <a:p>
            <a:pPr algn="just" eaLnBrk="1" hangingPunct="1"/>
            <a:r>
              <a:rPr lang="tr-TR" sz="2400" dirty="0" smtClean="0"/>
              <a:t>Tablo içerisinde hareket etmek için klayvenin </a:t>
            </a:r>
            <a:r>
              <a:rPr lang="tr-TR" sz="2400" b="1" dirty="0" smtClean="0"/>
              <a:t>yön tuşları </a:t>
            </a:r>
            <a:r>
              <a:rPr lang="tr-TR" sz="2400" dirty="0" smtClean="0"/>
              <a:t>veya </a:t>
            </a:r>
            <a:r>
              <a:rPr lang="tr-TR" sz="2400" b="1" dirty="0" smtClean="0"/>
              <a:t>sekme (Tab)</a:t>
            </a:r>
            <a:r>
              <a:rPr lang="tr-TR" sz="2400" dirty="0" smtClean="0"/>
              <a:t> tuşu kullanılabilir. Yön tuşları ile istenilen yöne, sekme tuşu ile de bir sonraki hücreye geçiş yapılabilir.</a:t>
            </a:r>
          </a:p>
          <a:p>
            <a:pPr algn="just" eaLnBrk="1" hangingPunct="1"/>
            <a:r>
              <a:rPr lang="tr-TR" sz="2400" dirty="0" smtClean="0"/>
              <a:t>Sekme tuşu tablonun son hücresinde kullanıldığı zaman otomatik olarak tabloya yeni bir satır eklemektedir.</a:t>
            </a: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30" y="2139224"/>
            <a:ext cx="6427506" cy="142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9731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Tablolar ile </a:t>
            </a:r>
            <a:r>
              <a:rPr lang="tr-TR" smtClean="0"/>
              <a:t>Ç</a:t>
            </a:r>
            <a:r>
              <a:rPr lang="en-US" smtClean="0"/>
              <a:t>al</a:t>
            </a:r>
            <a:r>
              <a:rPr lang="tr-TR" smtClean="0"/>
              <a:t>ış</a:t>
            </a:r>
            <a:r>
              <a:rPr lang="en-US" smtClean="0"/>
              <a:t>mak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sz="2400" dirty="0" smtClean="0"/>
              <a:t>Metnin içerisine tablo eklendiği zaman, tablolara özel olarak yukardaki menü alanındaki sekmelere iki tane yeni sekme eklenecektir. 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Bunlar </a:t>
            </a:r>
            <a:r>
              <a:rPr lang="tr-TR" sz="2400" b="1" dirty="0" smtClean="0"/>
              <a:t>Design (Dizayn)</a:t>
            </a:r>
            <a:r>
              <a:rPr lang="tr-TR" sz="2400" dirty="0" smtClean="0"/>
              <a:t> ve </a:t>
            </a:r>
            <a:r>
              <a:rPr lang="tr-TR" sz="2400" b="1" dirty="0" smtClean="0"/>
              <a:t>Layout (Görünüm)</a:t>
            </a:r>
            <a:r>
              <a:rPr lang="tr-TR" sz="2400" dirty="0" smtClean="0"/>
              <a:t> sekmeleridir.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7168015" cy="203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5580112" y="3861048"/>
            <a:ext cx="2300223" cy="561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91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363216"/>
            <a:ext cx="8229600" cy="458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 smtClean="0"/>
              <a:t>Hücreleri</a:t>
            </a:r>
            <a:r>
              <a:rPr lang="tr-TR" sz="2400" dirty="0"/>
              <a:t>, sütunları, satırları genişletmek veya daraltmak </a:t>
            </a:r>
            <a:r>
              <a:rPr lang="tr-TR" sz="2400" dirty="0" smtClean="0"/>
              <a:t>için ilk olarak fare ile boyutu değiştirilmek istenen hücrenin sınırındaki çizginin üzerine gidilmelidir.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Farenin şekli değiştiği noktada, fare ile çizgi tutulup istenilen boyuta getirebilir.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Tablolar ile </a:t>
            </a:r>
            <a:r>
              <a:rPr lang="tr-TR" smtClean="0"/>
              <a:t>Ç</a:t>
            </a:r>
            <a:r>
              <a:rPr lang="en-US" smtClean="0"/>
              <a:t>al</a:t>
            </a:r>
            <a:r>
              <a:rPr lang="tr-TR" smtClean="0"/>
              <a:t>ış</a:t>
            </a:r>
            <a:r>
              <a:rPr lang="en-US" smtClean="0"/>
              <a:t>mak</a:t>
            </a:r>
          </a:p>
        </p:txBody>
      </p:sp>
      <p:pic>
        <p:nvPicPr>
          <p:cNvPr id="9219" name="Content Placeholder 1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0"/>
          <a:stretch/>
        </p:blipFill>
        <p:spPr>
          <a:xfrm>
            <a:off x="1863141" y="3717032"/>
            <a:ext cx="5661187" cy="208179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777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Tablolar ile </a:t>
            </a:r>
            <a:r>
              <a:rPr lang="tr-TR" smtClean="0"/>
              <a:t>Ç</a:t>
            </a:r>
            <a:r>
              <a:rPr lang="en-US" smtClean="0"/>
              <a:t>al</a:t>
            </a:r>
            <a:r>
              <a:rPr lang="tr-TR" smtClean="0"/>
              <a:t>ış</a:t>
            </a:r>
            <a:r>
              <a:rPr lang="en-US" smtClean="0"/>
              <a:t>mak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sz="2400" dirty="0"/>
              <a:t>Hücreleri, sütunları, satırları genişletmek veya daraltmak için </a:t>
            </a:r>
            <a:r>
              <a:rPr lang="tr-TR" sz="2400" dirty="0" smtClean="0"/>
              <a:t>kullanılabilecek diğer bir yöntem, metnin içindeki tablonun istenilen hücresinin içerisindeyken </a:t>
            </a:r>
            <a:r>
              <a:rPr lang="tr-TR" sz="2400" b="1" dirty="0" smtClean="0"/>
              <a:t>Layout (Görünüm)</a:t>
            </a:r>
            <a:r>
              <a:rPr lang="tr-TR" sz="2400" dirty="0" smtClean="0"/>
              <a:t> sekmesindeki </a:t>
            </a:r>
            <a:r>
              <a:rPr lang="tr-TR" sz="2400" b="1" dirty="0" smtClean="0"/>
              <a:t>Cell Size (Hücre Boyutu)</a:t>
            </a:r>
            <a:r>
              <a:rPr lang="tr-TR" sz="2400" dirty="0" smtClean="0"/>
              <a:t> grubundaki ayarları kullanmaktır.</a:t>
            </a:r>
            <a:endParaRPr lang="en-US" sz="2400" dirty="0" smtClean="0"/>
          </a:p>
        </p:txBody>
      </p:sp>
      <p:pic>
        <p:nvPicPr>
          <p:cNvPr id="1024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35" y="3127847"/>
            <a:ext cx="6300855" cy="315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34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Tablolar ile </a:t>
            </a:r>
            <a:r>
              <a:rPr lang="tr-TR" smtClean="0"/>
              <a:t>Ç</a:t>
            </a:r>
            <a:r>
              <a:rPr lang="en-US" smtClean="0"/>
              <a:t>al</a:t>
            </a:r>
            <a:r>
              <a:rPr lang="tr-TR" smtClean="0"/>
              <a:t>ış</a:t>
            </a:r>
            <a:r>
              <a:rPr lang="en-US" smtClean="0"/>
              <a:t>mak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endParaRPr lang="tr-TR" sz="2400" dirty="0" smtClean="0"/>
          </a:p>
          <a:p>
            <a:pPr algn="just" eaLnBrk="1" hangingPunct="1"/>
            <a:r>
              <a:rPr lang="en-US" sz="2400" dirty="0" err="1" smtClean="0"/>
              <a:t>Tablo</a:t>
            </a:r>
            <a:r>
              <a:rPr lang="en-US" sz="2400" dirty="0" smtClean="0"/>
              <a:t> </a:t>
            </a:r>
            <a:r>
              <a:rPr lang="tr-TR" sz="2400" dirty="0" smtClean="0"/>
              <a:t>içindeki bir satırı seçmek için fare ile satırın başına gelip, işaretçiğin şekli yana yatık olduğu zaman çift tıklamak gerekir.</a:t>
            </a:r>
          </a:p>
        </p:txBody>
      </p:sp>
      <p:pic>
        <p:nvPicPr>
          <p:cNvPr id="112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658921" cy="205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84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95D6255606F4482C385287F2C18B0" ma:contentTypeVersion="" ma:contentTypeDescription="Create a new document." ma:contentTypeScope="" ma:versionID="2be623077326cc3aebf0398d3591ca9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6BE162-1C0E-4EBE-AACA-30BC8411AB2F}"/>
</file>

<file path=customXml/itemProps2.xml><?xml version="1.0" encoding="utf-8"?>
<ds:datastoreItem xmlns:ds="http://schemas.openxmlformats.org/officeDocument/2006/customXml" ds:itemID="{6D1FCBEB-C269-441C-B7B2-96F7D4CF857E}"/>
</file>

<file path=customXml/itemProps3.xml><?xml version="1.0" encoding="utf-8"?>
<ds:datastoreItem xmlns:ds="http://schemas.openxmlformats.org/officeDocument/2006/customXml" ds:itemID="{4E5F5CD9-C2E8-4CB7-86FD-9D1B841576F1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2217</TotalTime>
  <Words>1473</Words>
  <Application>Microsoft Office PowerPoint</Application>
  <PresentationFormat>On-screen Show (4:3)</PresentationFormat>
  <Paragraphs>246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Origin</vt:lpstr>
      <vt:lpstr>KELİME İŞLEMCİLER (Bölüm 2)</vt:lpstr>
      <vt:lpstr>Amaçlarımız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Sayfa Yapısı ile Çalışmak</vt:lpstr>
      <vt:lpstr>Sayfa Yapısı ile Çalışmak</vt:lpstr>
      <vt:lpstr>Sayfa Yapısı ile Çalışmak</vt:lpstr>
      <vt:lpstr>Sayfa Yapısı ile Çalışmak</vt:lpstr>
      <vt:lpstr>Metinleri Sütunlara Bölmek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Belgeyi Yazdırmak</vt:lpstr>
      <vt:lpstr>Belgeyi Yazdırmak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Kelime İşlemciler</dc:title>
  <dc:creator>Husnu Bayramoglu</dc:creator>
  <cp:lastModifiedBy>Husnu Bayramoglu</cp:lastModifiedBy>
  <cp:revision>236</cp:revision>
  <dcterms:created xsi:type="dcterms:W3CDTF">2010-08-05T14:41:53Z</dcterms:created>
  <dcterms:modified xsi:type="dcterms:W3CDTF">2012-11-24T22:06:25Z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0x010100CE795D6255606F4482C385287F2C18B0</vt:lpwstr>
  </property>
</Properties>
</file>