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0.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31.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37.xml" ContentType="application/vnd.openxmlformats-officedocument.presentationml.slide+xml"/>
  <Override PartName="/ppt/slides/slide1.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26" r:id="rId1"/>
  </p:sldMasterIdLst>
  <p:notesMasterIdLst>
    <p:notesMasterId r:id="rId48"/>
  </p:notesMasterIdLst>
  <p:handoutMasterIdLst>
    <p:handoutMasterId r:id="rId49"/>
  </p:handoutMasterIdLst>
  <p:sldIdLst>
    <p:sldId id="373" r:id="rId2"/>
    <p:sldId id="283" r:id="rId3"/>
    <p:sldId id="374" r:id="rId4"/>
    <p:sldId id="375" r:id="rId5"/>
    <p:sldId id="424" r:id="rId6"/>
    <p:sldId id="425" r:id="rId7"/>
    <p:sldId id="426" r:id="rId8"/>
    <p:sldId id="427" r:id="rId9"/>
    <p:sldId id="384" r:id="rId10"/>
    <p:sldId id="428" r:id="rId11"/>
    <p:sldId id="387" r:id="rId12"/>
    <p:sldId id="429" r:id="rId13"/>
    <p:sldId id="430" r:id="rId14"/>
    <p:sldId id="389" r:id="rId15"/>
    <p:sldId id="431" r:id="rId16"/>
    <p:sldId id="432" r:id="rId17"/>
    <p:sldId id="433" r:id="rId18"/>
    <p:sldId id="434" r:id="rId19"/>
    <p:sldId id="435" r:id="rId20"/>
    <p:sldId id="436" r:id="rId21"/>
    <p:sldId id="397" r:id="rId22"/>
    <p:sldId id="398" r:id="rId23"/>
    <p:sldId id="399" r:id="rId24"/>
    <p:sldId id="400" r:id="rId25"/>
    <p:sldId id="401" r:id="rId26"/>
    <p:sldId id="402" r:id="rId27"/>
    <p:sldId id="403" r:id="rId28"/>
    <p:sldId id="404" r:id="rId29"/>
    <p:sldId id="437" r:id="rId30"/>
    <p:sldId id="405" r:id="rId31"/>
    <p:sldId id="406" r:id="rId32"/>
    <p:sldId id="408" r:id="rId33"/>
    <p:sldId id="409" r:id="rId34"/>
    <p:sldId id="410" r:id="rId35"/>
    <p:sldId id="411" r:id="rId36"/>
    <p:sldId id="412" r:id="rId37"/>
    <p:sldId id="413" r:id="rId38"/>
    <p:sldId id="414" r:id="rId39"/>
    <p:sldId id="415" r:id="rId40"/>
    <p:sldId id="416" r:id="rId41"/>
    <p:sldId id="438" r:id="rId42"/>
    <p:sldId id="439" r:id="rId43"/>
    <p:sldId id="418" r:id="rId44"/>
    <p:sldId id="420" r:id="rId45"/>
    <p:sldId id="422" r:id="rId46"/>
    <p:sldId id="284" r:id="rId47"/>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080" y="-84"/>
      </p:cViewPr>
      <p:guideLst>
        <p:guide orient="horz" pos="2160"/>
        <p:guide pos="2880"/>
      </p:guideLst>
    </p:cSldViewPr>
  </p:slideViewPr>
  <p:notesTextViewPr>
    <p:cViewPr>
      <p:scale>
        <a:sx n="100" d="100"/>
        <a:sy n="100" d="100"/>
      </p:scale>
      <p:origin x="0" y="0"/>
    </p:cViewPr>
  </p:notesTextViewPr>
  <p:notesViewPr>
    <p:cSldViewPr>
      <p:cViewPr varScale="1">
        <p:scale>
          <a:sx n="50" d="100"/>
          <a:sy n="50" d="100"/>
        </p:scale>
        <p:origin x="-2640" y="-108"/>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55"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4724EFDD-12AE-4990-BC08-632976E66EC7}" type="slidenum">
              <a:rPr lang="tr-TR"/>
              <a:pPr>
                <a:defRPr/>
              </a:pPr>
              <a:t>‹#›</a:t>
            </a:fld>
            <a:endParaRPr lang="tr-TR"/>
          </a:p>
        </p:txBody>
      </p:sp>
      <p:sp>
        <p:nvSpPr>
          <p:cNvPr id="6" name="Header Placeholder 5"/>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n-US"/>
          </a:p>
        </p:txBody>
      </p:sp>
      <p:sp>
        <p:nvSpPr>
          <p:cNvPr id="7" name="Footer Placeholder 6"/>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316831046"/>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9048" tIns="49524" rIns="99048" bIns="49524" rtlCol="0"/>
          <a:lstStyle>
            <a:lvl1pPr algn="l" fontAlgn="auto">
              <a:spcBef>
                <a:spcPts val="0"/>
              </a:spcBef>
              <a:spcAft>
                <a:spcPts val="0"/>
              </a:spcAft>
              <a:defRPr sz="1300" smtClean="0">
                <a:latin typeface="+mn-lt"/>
              </a:defRPr>
            </a:lvl1pPr>
          </a:lstStyle>
          <a:p>
            <a:pPr>
              <a:defRPr/>
            </a:pPr>
            <a:r>
              <a:rPr lang="tr-TR"/>
              <a:t>BTEP205 İşletim Sistemleri</a:t>
            </a:r>
          </a:p>
        </p:txBody>
      </p:sp>
      <p:sp>
        <p:nvSpPr>
          <p:cNvPr id="3" name="Date Placeholder 2"/>
          <p:cNvSpPr>
            <a:spLocks noGrp="1"/>
          </p:cNvSpPr>
          <p:nvPr>
            <p:ph type="dt" idx="1"/>
          </p:nvPr>
        </p:nvSpPr>
        <p:spPr>
          <a:xfrm>
            <a:off x="4021138" y="0"/>
            <a:ext cx="3076575" cy="511175"/>
          </a:xfrm>
          <a:prstGeom prst="rect">
            <a:avLst/>
          </a:prstGeom>
        </p:spPr>
        <p:txBody>
          <a:bodyPr vert="horz" lIns="99048" tIns="49524" rIns="99048" bIns="49524" rtlCol="0"/>
          <a:lstStyle>
            <a:lvl1pPr algn="r" fontAlgn="auto">
              <a:spcBef>
                <a:spcPts val="0"/>
              </a:spcBef>
              <a:spcAft>
                <a:spcPts val="0"/>
              </a:spcAft>
              <a:defRPr sz="1300" smtClean="0">
                <a:latin typeface="+mn-lt"/>
              </a:defRPr>
            </a:lvl1pPr>
          </a:lstStyle>
          <a:p>
            <a:pPr>
              <a:defRPr/>
            </a:pPr>
            <a:fld id="{7528F7FD-866D-46C5-B69C-380A4CBF2E6C}" type="datetimeFigureOut">
              <a:rPr lang="tr-TR"/>
              <a:pPr>
                <a:defRPr/>
              </a:pPr>
              <a:t>06.12.2012</a:t>
            </a:fld>
            <a:endParaRPr lang="tr-TR"/>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tr-TR" noProof="0"/>
          </a:p>
        </p:txBody>
      </p:sp>
      <p:sp>
        <p:nvSpPr>
          <p:cNvPr id="5" name="Notes Placeholder 4"/>
          <p:cNvSpPr>
            <a:spLocks noGrp="1"/>
          </p:cNvSpPr>
          <p:nvPr>
            <p:ph type="body" sz="quarter" idx="3"/>
          </p:nvPr>
        </p:nvSpPr>
        <p:spPr>
          <a:xfrm>
            <a:off x="709613" y="4860925"/>
            <a:ext cx="5680075" cy="4605338"/>
          </a:xfrm>
          <a:prstGeom prst="rect">
            <a:avLst/>
          </a:prstGeom>
        </p:spPr>
        <p:txBody>
          <a:bodyPr vert="horz" lIns="99048" tIns="49524" rIns="99048" bIns="4952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tr-TR" noProof="0"/>
          </a:p>
        </p:txBody>
      </p:sp>
      <p:sp>
        <p:nvSpPr>
          <p:cNvPr id="6" name="Footer Placeholder 5"/>
          <p:cNvSpPr>
            <a:spLocks noGrp="1"/>
          </p:cNvSpPr>
          <p:nvPr>
            <p:ph type="ftr" sz="quarter" idx="4"/>
          </p:nvPr>
        </p:nvSpPr>
        <p:spPr>
          <a:xfrm>
            <a:off x="0" y="9721850"/>
            <a:ext cx="3076575" cy="511175"/>
          </a:xfrm>
          <a:prstGeom prst="rect">
            <a:avLst/>
          </a:prstGeom>
        </p:spPr>
        <p:txBody>
          <a:bodyPr vert="horz" lIns="99048" tIns="49524" rIns="99048" bIns="49524" rtlCol="0" anchor="b"/>
          <a:lstStyle>
            <a:lvl1pPr algn="l" fontAlgn="auto">
              <a:spcBef>
                <a:spcPts val="0"/>
              </a:spcBef>
              <a:spcAft>
                <a:spcPts val="0"/>
              </a:spcAft>
              <a:defRPr sz="1300" smtClean="0">
                <a:latin typeface="+mn-lt"/>
              </a:defRPr>
            </a:lvl1pPr>
          </a:lstStyle>
          <a:p>
            <a:pPr>
              <a:defRPr/>
            </a:pPr>
            <a:r>
              <a:rPr lang="tr-TR"/>
              <a:t>Dr.Ahmet Rizaner</a:t>
            </a:r>
          </a:p>
        </p:txBody>
      </p:sp>
      <p:sp>
        <p:nvSpPr>
          <p:cNvPr id="7" name="Slide Number Placeholder 6"/>
          <p:cNvSpPr>
            <a:spLocks noGrp="1"/>
          </p:cNvSpPr>
          <p:nvPr>
            <p:ph type="sldNum" sz="quarter" idx="5"/>
          </p:nvPr>
        </p:nvSpPr>
        <p:spPr>
          <a:xfrm>
            <a:off x="4021138" y="9721850"/>
            <a:ext cx="3076575" cy="511175"/>
          </a:xfrm>
          <a:prstGeom prst="rect">
            <a:avLst/>
          </a:prstGeom>
        </p:spPr>
        <p:txBody>
          <a:bodyPr vert="horz" lIns="99048" tIns="49524" rIns="99048" bIns="49524" rtlCol="0" anchor="b"/>
          <a:lstStyle>
            <a:lvl1pPr algn="r" fontAlgn="auto">
              <a:spcBef>
                <a:spcPts val="0"/>
              </a:spcBef>
              <a:spcAft>
                <a:spcPts val="0"/>
              </a:spcAft>
              <a:defRPr sz="1300" smtClean="0">
                <a:latin typeface="+mn-lt"/>
              </a:defRPr>
            </a:lvl1pPr>
          </a:lstStyle>
          <a:p>
            <a:pPr>
              <a:defRPr/>
            </a:pPr>
            <a:fld id="{DB908651-8657-42E6-9866-478A0CB9A22D}" type="slidenum">
              <a:rPr lang="tr-TR"/>
              <a:pPr>
                <a:defRPr/>
              </a:pPr>
              <a:t>‹#›</a:t>
            </a:fld>
            <a:endParaRPr lang="tr-TR"/>
          </a:p>
        </p:txBody>
      </p:sp>
    </p:spTree>
    <p:extLst>
      <p:ext uri="{BB962C8B-B14F-4D97-AF65-F5344CB8AC3E}">
        <p14:creationId xmlns:p14="http://schemas.microsoft.com/office/powerpoint/2010/main" val="2955321104"/>
      </p:ext>
    </p:extLst>
  </p:cSld>
  <p:clrMap bg1="lt1" tx1="dk1" bg2="lt2" tx2="dk2" accent1="accent1" accent2="accent2" accent3="accent3" accent4="accent4" accent5="accent5" accent6="accent6" hlink="hlink" folHlink="folHlink"/>
  <p:hf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02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fontAlgn="base">
              <a:spcBef>
                <a:spcPct val="0"/>
              </a:spcBef>
              <a:spcAft>
                <a:spcPct val="0"/>
              </a:spcAft>
            </a:pPr>
            <a:fld id="{5B933307-DC71-43A9-BC72-E8FF9162ABB6}" type="slidenum">
              <a:rPr lang="tr-TR">
                <a:latin typeface="Calibri" pitchFamily="34" charset="0"/>
              </a:rPr>
              <a:pPr fontAlgn="base">
                <a:spcBef>
                  <a:spcPct val="0"/>
                </a:spcBef>
                <a:spcAft>
                  <a:spcPct val="0"/>
                </a:spcAft>
              </a:pPr>
              <a:t>1</a:t>
            </a:fld>
            <a:endParaRPr lang="tr-TR">
              <a:latin typeface="Calibri" pitchFamily="34" charset="0"/>
            </a:endParaRPr>
          </a:p>
        </p:txBody>
      </p:sp>
      <p:sp>
        <p:nvSpPr>
          <p:cNvPr id="10244"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fontAlgn="base">
              <a:spcBef>
                <a:spcPct val="0"/>
              </a:spcBef>
              <a:spcAft>
                <a:spcPct val="0"/>
              </a:spcAft>
            </a:pPr>
            <a:r>
              <a:rPr lang="tr-TR">
                <a:latin typeface="Calibri" pitchFamily="34" charset="0"/>
              </a:rPr>
              <a:t>Dr.Ahmet Rizaner</a:t>
            </a:r>
          </a:p>
        </p:txBody>
      </p:sp>
      <p:sp>
        <p:nvSpPr>
          <p:cNvPr id="10245" name="Header Placeholder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fontAlgn="base">
              <a:spcBef>
                <a:spcPct val="0"/>
              </a:spcBef>
              <a:spcAft>
                <a:spcPct val="0"/>
              </a:spcAft>
            </a:pPr>
            <a:r>
              <a:rPr lang="tr-TR">
                <a:latin typeface="Calibri" pitchFamily="34" charset="0"/>
              </a:rPr>
              <a:t>BTEP205 İşletim Sistemleri</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a:noFill/>
        </p:spPr>
        <p:txBody>
          <a:bodyPr/>
          <a:lstStyle/>
          <a:p>
            <a:pPr eaLnBrk="1" hangingPunct="1">
              <a:spcBef>
                <a:spcPct val="0"/>
              </a:spcBef>
            </a:pPr>
            <a:endParaRPr lang="en-GB" smtClean="0"/>
          </a:p>
        </p:txBody>
      </p:sp>
      <p:sp>
        <p:nvSpPr>
          <p:cNvPr id="74756" name="Slide Number Placeholder 3"/>
          <p:cNvSpPr>
            <a:spLocks noGrp="1"/>
          </p:cNvSpPr>
          <p:nvPr>
            <p:ph type="sldNum" sz="quarter" idx="5"/>
          </p:nvPr>
        </p:nvSpPr>
        <p:spPr>
          <a:noFill/>
        </p:spPr>
        <p:txBody>
          <a:bodyPr/>
          <a:lstStyle>
            <a:lvl1pPr defTabSz="990600" eaLnBrk="0" hangingPunct="0">
              <a:defRPr>
                <a:solidFill>
                  <a:schemeClr val="tx1"/>
                </a:solidFill>
                <a:latin typeface="Arial" charset="0"/>
                <a:cs typeface="Arial" charset="0"/>
              </a:defRPr>
            </a:lvl1pPr>
            <a:lvl2pPr marL="742950" indent="-285750" defTabSz="990600" eaLnBrk="0" hangingPunct="0">
              <a:defRPr>
                <a:solidFill>
                  <a:schemeClr val="tx1"/>
                </a:solidFill>
                <a:latin typeface="Arial" charset="0"/>
                <a:cs typeface="Arial" charset="0"/>
              </a:defRPr>
            </a:lvl2pPr>
            <a:lvl3pPr marL="1143000" indent="-228600" defTabSz="990600" eaLnBrk="0" hangingPunct="0">
              <a:defRPr>
                <a:solidFill>
                  <a:schemeClr val="tx1"/>
                </a:solidFill>
                <a:latin typeface="Arial" charset="0"/>
                <a:cs typeface="Arial" charset="0"/>
              </a:defRPr>
            </a:lvl3pPr>
            <a:lvl4pPr marL="1600200" indent="-228600" defTabSz="990600" eaLnBrk="0" hangingPunct="0">
              <a:defRPr>
                <a:solidFill>
                  <a:schemeClr val="tx1"/>
                </a:solidFill>
                <a:latin typeface="Arial" charset="0"/>
                <a:cs typeface="Arial" charset="0"/>
              </a:defRPr>
            </a:lvl4pPr>
            <a:lvl5pPr marL="2057400" indent="-228600" defTabSz="990600" eaLnBrk="0" hangingPunct="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pPr eaLnBrk="1" hangingPunct="1"/>
            <a:fld id="{5006B9AF-8B58-438D-B342-D7D352DE9847}" type="slidenum">
              <a:rPr lang="en-GB" smtClean="0"/>
              <a:pPr eaLnBrk="1" hangingPunct="1"/>
              <a:t>21</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0"/>
          <p:cNvSpPr/>
          <p:nvPr/>
        </p:nvSpPr>
        <p:spPr>
          <a:xfrm>
            <a:off x="904874" y="3648075"/>
            <a:ext cx="7843589"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32"/>
          <p:cNvSpPr/>
          <p:nvPr/>
        </p:nvSpPr>
        <p:spPr>
          <a:xfrm>
            <a:off x="914400" y="5048250"/>
            <a:ext cx="7834064"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21"/>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en-US" smtClean="0"/>
              <a:t>Click to edit Master title style</a:t>
            </a:r>
            <a:endParaRPr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Tree>
    <p:extLst>
      <p:ext uri="{BB962C8B-B14F-4D97-AF65-F5344CB8AC3E}">
        <p14:creationId xmlns:p14="http://schemas.microsoft.com/office/powerpoint/2010/main" val="1120429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b="0">
                <a:solidFill>
                  <a:schemeClr val="tx2"/>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8" name="Content Placeholder 7"/>
          <p:cNvSpPr>
            <a:spLocks noGrp="1"/>
          </p:cNvSpPr>
          <p:nvPr>
            <p:ph sz="quarter" idx="1"/>
          </p:nvPr>
        </p:nvSpPr>
        <p:spPr>
          <a:xfrm>
            <a:off x="457200" y="1219200"/>
            <a:ext cx="8229600" cy="4937760"/>
          </a:xfrm>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83136543-FBF8-44EE-8960-9FCC14DABE76}" type="slidenum">
              <a:rPr lang="en-US"/>
              <a:pPr>
                <a:defRPr/>
              </a:pPr>
              <a:t>‹#›</a:t>
            </a:fld>
            <a:endParaRPr lang="en-US"/>
          </a:p>
        </p:txBody>
      </p:sp>
      <p:sp>
        <p:nvSpPr>
          <p:cNvPr id="6" name="Footer Placeholder 2"/>
          <p:cNvSpPr>
            <a:spLocks noGrp="1"/>
          </p:cNvSpPr>
          <p:nvPr>
            <p:ph type="ftr" sz="quarter" idx="10"/>
          </p:nvPr>
        </p:nvSpPr>
        <p:spPr bwMode="auto">
          <a:xfrm>
            <a:off x="684213" y="6375400"/>
            <a:ext cx="7991475" cy="366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225163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11" name="Title 1"/>
          <p:cNvSpPr>
            <a:spLocks noGrp="1"/>
          </p:cNvSpPr>
          <p:nvPr>
            <p:ph type="title"/>
          </p:nvPr>
        </p:nvSpPr>
        <p:spPr>
          <a:xfrm>
            <a:off x="457200" y="152400"/>
            <a:ext cx="8229600" cy="990600"/>
          </a:xfrm>
        </p:spPr>
        <p:txBody>
          <a:bodyPr/>
          <a:lstStyle>
            <a:lvl1pPr>
              <a:defRPr sz="4000" b="0">
                <a:solidFill>
                  <a:schemeClr val="tx2"/>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12" name="Content Placeholder 7"/>
          <p:cNvSpPr>
            <a:spLocks noGrp="1"/>
          </p:cNvSpPr>
          <p:nvPr>
            <p:ph sz="quarter" idx="1"/>
          </p:nvPr>
        </p:nvSpPr>
        <p:spPr>
          <a:xfrm>
            <a:off x="457200" y="1219200"/>
            <a:ext cx="8229600" cy="4937760"/>
          </a:xfrm>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a:spLocks noGrp="1"/>
          </p:cNvSpPr>
          <p:nvPr>
            <p:ph type="sldNum" sz="quarter" idx="11"/>
          </p:nvPr>
        </p:nvSpPr>
        <p:spPr>
          <a:xfrm>
            <a:off x="8675688" y="0"/>
            <a:ext cx="468312" cy="365125"/>
          </a:xfrm>
        </p:spPr>
        <p:txBody>
          <a:bodyPr/>
          <a:lstStyle>
            <a:lvl1pPr>
              <a:defRPr/>
            </a:lvl1pPr>
          </a:lstStyle>
          <a:p>
            <a:pPr>
              <a:defRPr/>
            </a:pPr>
            <a:fld id="{83136543-FBF8-44EE-8960-9FCC14DABE76}" type="slidenum">
              <a:rPr lang="en-US"/>
              <a:pPr>
                <a:defRPr/>
              </a:pPr>
              <a:t>‹#›</a:t>
            </a:fld>
            <a:endParaRPr lang="en-US"/>
          </a:p>
        </p:txBody>
      </p:sp>
      <p:sp>
        <p:nvSpPr>
          <p:cNvPr id="14" name="Footer Placeholder 2"/>
          <p:cNvSpPr>
            <a:spLocks noGrp="1"/>
          </p:cNvSpPr>
          <p:nvPr>
            <p:ph type="ftr" sz="quarter" idx="10"/>
          </p:nvPr>
        </p:nvSpPr>
        <p:spPr bwMode="auto">
          <a:xfrm>
            <a:off x="684213" y="6375400"/>
            <a:ext cx="7991475" cy="366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613570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6"/>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219200" y="2971800"/>
            <a:ext cx="6858000" cy="1066800"/>
          </a:xfrm>
        </p:spPr>
        <p:txBody>
          <a:bodyPr anchor="t"/>
          <a:lstStyle>
            <a:lvl1pPr algn="r">
              <a:buNone/>
              <a:defRPr sz="3200" b="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Tree>
    <p:extLst>
      <p:ext uri="{BB962C8B-B14F-4D97-AF65-F5344CB8AC3E}">
        <p14:creationId xmlns:p14="http://schemas.microsoft.com/office/powerpoint/2010/main" val="4125509577"/>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3" name="Isosceles Triangle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Date Placeholder 1"/>
          <p:cNvSpPr>
            <a:spLocks noGrp="1"/>
          </p:cNvSpPr>
          <p:nvPr>
            <p:ph type="dt" sz="half" idx="10"/>
          </p:nvPr>
        </p:nvSpPr>
        <p:spPr>
          <a:xfrm>
            <a:off x="6400800" y="6356350"/>
            <a:ext cx="2289175"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5" name="Footer Placeholder 2"/>
          <p:cNvSpPr>
            <a:spLocks noGrp="1"/>
          </p:cNvSpPr>
          <p:nvPr>
            <p:ph type="ftr" sz="quarter" idx="11"/>
          </p:nvPr>
        </p:nvSpPr>
        <p:spPr>
          <a:xfrm>
            <a:off x="684213" y="6375400"/>
            <a:ext cx="7991475" cy="365125"/>
          </a:xfrm>
        </p:spPr>
        <p:txBody>
          <a:bodyPr/>
          <a:lstStyle>
            <a:lvl1pPr>
              <a:defRPr>
                <a:latin typeface="Times New Roman" pitchFamily="18" charset="0"/>
                <a:cs typeface="Times New Roman" pitchFamily="18" charset="0"/>
              </a:defRPr>
            </a:lvl1pPr>
          </a:lstStyle>
          <a:p>
            <a:pPr>
              <a:defRPr/>
            </a:pPr>
            <a:r>
              <a:rPr lang="tr-TR" smtClean="0"/>
              <a:t>EETE101 - Bilgisayara Giriş</a:t>
            </a:r>
            <a:endParaRPr lang="tr-TR" dirty="0"/>
          </a:p>
        </p:txBody>
      </p:sp>
      <p:sp>
        <p:nvSpPr>
          <p:cNvPr id="6" name="Slide Number Placeholder 3"/>
          <p:cNvSpPr>
            <a:spLocks noGrp="1"/>
          </p:cNvSpPr>
          <p:nvPr>
            <p:ph type="sldNum" sz="quarter" idx="12"/>
          </p:nvPr>
        </p:nvSpPr>
        <p:spPr/>
        <p:txBody>
          <a:bodyPr/>
          <a:lstStyle>
            <a:lvl1pPr>
              <a:defRPr/>
            </a:lvl1pPr>
          </a:lstStyle>
          <a:p>
            <a:pPr>
              <a:defRPr/>
            </a:pPr>
            <a:fld id="{233CB880-5203-4EB0-BB32-17401FA3E376}" type="slidenum">
              <a:rPr lang="en-US"/>
              <a:pPr>
                <a:defRPr/>
              </a:pPr>
              <a:t>‹#›</a:t>
            </a:fld>
            <a:endParaRPr lang="en-US"/>
          </a:p>
        </p:txBody>
      </p:sp>
    </p:spTree>
    <p:extLst>
      <p:ext uri="{BB962C8B-B14F-4D97-AF65-F5344CB8AC3E}">
        <p14:creationId xmlns:p14="http://schemas.microsoft.com/office/powerpoint/2010/main" val="1039672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95400"/>
            <a:ext cx="4038600" cy="5026025"/>
          </a:xfrm>
        </p:spPr>
        <p:txBody>
          <a:bodyPr/>
          <a:lstStyle>
            <a:lvl1pPr>
              <a:defRPr sz="2800">
                <a:latin typeface="Times New Roman" pitchFamily="18" charset="0"/>
                <a:cs typeface="Times New Roman" pitchFamily="18" charset="0"/>
              </a:defRPr>
            </a:lvl1pPr>
            <a:lvl2pPr>
              <a:defRPr sz="2400">
                <a:latin typeface="Times New Roman" pitchFamily="18" charset="0"/>
                <a:cs typeface="Times New Roman" pitchFamily="18" charset="0"/>
              </a:defRPr>
            </a:lvl2pPr>
            <a:lvl3pPr>
              <a:defRPr sz="2000">
                <a:latin typeface="Times New Roman" pitchFamily="18" charset="0"/>
                <a:cs typeface="Times New Roman" pitchFamily="18" charset="0"/>
              </a:defRPr>
            </a:lvl3pPr>
            <a:lvl4pPr>
              <a:defRPr sz="1800">
                <a:latin typeface="Times New Roman" pitchFamily="18" charset="0"/>
                <a:cs typeface="Times New Roman" pitchFamily="18" charset="0"/>
              </a:defRPr>
            </a:lvl4pPr>
            <a:lvl5pPr>
              <a:defRPr sz="1800">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95400"/>
            <a:ext cx="4038600" cy="5026025"/>
          </a:xfrm>
        </p:spPr>
        <p:txBody>
          <a:bodyPr/>
          <a:lstStyle>
            <a:lvl1pPr>
              <a:defRPr sz="2800">
                <a:latin typeface="Times New Roman" pitchFamily="18" charset="0"/>
                <a:cs typeface="Times New Roman" pitchFamily="18" charset="0"/>
              </a:defRPr>
            </a:lvl1pPr>
            <a:lvl2pPr>
              <a:defRPr sz="2400">
                <a:latin typeface="Times New Roman" pitchFamily="18" charset="0"/>
                <a:cs typeface="Times New Roman" pitchFamily="18" charset="0"/>
              </a:defRPr>
            </a:lvl2pPr>
            <a:lvl3pPr>
              <a:defRPr sz="2000">
                <a:latin typeface="Times New Roman" pitchFamily="18" charset="0"/>
                <a:cs typeface="Times New Roman" pitchFamily="18" charset="0"/>
              </a:defRPr>
            </a:lvl3pPr>
            <a:lvl4pPr>
              <a:defRPr sz="1800">
                <a:latin typeface="Times New Roman" pitchFamily="18" charset="0"/>
                <a:cs typeface="Times New Roman" pitchFamily="18" charset="0"/>
              </a:defRPr>
            </a:lvl4pPr>
            <a:lvl5pPr>
              <a:defRPr sz="1800">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noChangeArrowheads="1"/>
          </p:cNvSpPr>
          <p:nvPr>
            <p:ph type="dt" sz="half" idx="10"/>
          </p:nvPr>
        </p:nvSpPr>
        <p:spPr>
          <a:xfrm>
            <a:off x="457200" y="6521450"/>
            <a:ext cx="2133600" cy="244475"/>
          </a:xfrm>
          <a:prstGeom prst="rect">
            <a:avLst/>
          </a:prstGeom>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r>
              <a:rPr lang="tr-TR" smtClean="0"/>
              <a:t>EETE101 - Bilgisayara Giriş</a:t>
            </a: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D9AC49AA-C8DA-48FC-9E4C-36C788C44207}" type="slidenum">
              <a:rPr lang="en-US"/>
              <a:pPr>
                <a:defRPr/>
              </a:pPr>
              <a:t>‹#›</a:t>
            </a:fld>
            <a:endParaRPr lang="en-US"/>
          </a:p>
        </p:txBody>
      </p:sp>
    </p:spTree>
    <p:extLst>
      <p:ext uri="{BB962C8B-B14F-4D97-AF65-F5344CB8AC3E}">
        <p14:creationId xmlns:p14="http://schemas.microsoft.com/office/powerpoint/2010/main" val="13831480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457200" y="152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tr-TR" smtClean="0"/>
              <a:t>Click to edit Master title style</a:t>
            </a:r>
          </a:p>
        </p:txBody>
      </p:sp>
      <p:sp>
        <p:nvSpPr>
          <p:cNvPr id="1027" name="Text Placeholder 12"/>
          <p:cNvSpPr>
            <a:spLocks noGrp="1"/>
          </p:cNvSpPr>
          <p:nvPr>
            <p:ph type="body" idx="1"/>
          </p:nvPr>
        </p:nvSpPr>
        <p:spPr bwMode="auto">
          <a:xfrm>
            <a:off x="457200" y="1219200"/>
            <a:ext cx="8229600"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p>
        </p:txBody>
      </p:sp>
      <p:sp>
        <p:nvSpPr>
          <p:cNvPr id="3" name="Footer Placeholder 2"/>
          <p:cNvSpPr>
            <a:spLocks noGrp="1"/>
          </p:cNvSpPr>
          <p:nvPr>
            <p:ph type="ftr" sz="quarter" idx="3"/>
          </p:nvPr>
        </p:nvSpPr>
        <p:spPr>
          <a:xfrm>
            <a:off x="684213" y="6356350"/>
            <a:ext cx="7991475" cy="365125"/>
          </a:xfrm>
          <a:prstGeom prst="rect">
            <a:avLst/>
          </a:prstGeom>
        </p:spPr>
        <p:txBody>
          <a:bodyPr vert="horz"/>
          <a:lstStyle>
            <a:lvl1pPr algn="l" eaLnBrk="1" fontAlgn="auto" latinLnBrk="0" hangingPunct="1">
              <a:spcBef>
                <a:spcPts val="0"/>
              </a:spcBef>
              <a:spcAft>
                <a:spcPts val="0"/>
              </a:spcAft>
              <a:defRPr kumimoji="0" sz="1400" dirty="0" smtClean="0">
                <a:solidFill>
                  <a:schemeClr val="tx2"/>
                </a:solidFill>
                <a:latin typeface="+mn-lt"/>
              </a:defRPr>
            </a:lvl1pPr>
          </a:lstStyle>
          <a:p>
            <a:pPr>
              <a:defRPr/>
            </a:pPr>
            <a:r>
              <a:rPr lang="tr-TR" smtClean="0"/>
              <a:t>EETE101 - Bilgisayara Giriş</a:t>
            </a:r>
            <a:endParaRPr lang="tr-TR"/>
          </a:p>
        </p:txBody>
      </p:sp>
      <p:sp>
        <p:nvSpPr>
          <p:cNvPr id="23" name="Slide Number Placeholder 22"/>
          <p:cNvSpPr>
            <a:spLocks noGrp="1"/>
          </p:cNvSpPr>
          <p:nvPr>
            <p:ph type="sldNum" sz="quarter" idx="4"/>
          </p:nvPr>
        </p:nvSpPr>
        <p:spPr>
          <a:xfrm>
            <a:off x="8675688" y="0"/>
            <a:ext cx="468312" cy="365125"/>
          </a:xfrm>
          <a:prstGeom prst="rect">
            <a:avLst/>
          </a:prstGeom>
        </p:spPr>
        <p:txBody>
          <a:bodyPr vert="horz"/>
          <a:lstStyle>
            <a:lvl1pPr algn="r" eaLnBrk="1" fontAlgn="auto" latinLnBrk="0" hangingPunct="1">
              <a:spcBef>
                <a:spcPts val="0"/>
              </a:spcBef>
              <a:spcAft>
                <a:spcPts val="0"/>
              </a:spcAft>
              <a:defRPr kumimoji="0" sz="1400" smtClean="0">
                <a:solidFill>
                  <a:schemeClr val="tx2"/>
                </a:solidFill>
                <a:latin typeface="+mn-lt"/>
              </a:defRPr>
            </a:lvl1pPr>
          </a:lstStyle>
          <a:p>
            <a:pPr>
              <a:defRPr/>
            </a:pPr>
            <a:fld id="{17F573C4-6BB1-4CF7-8AA3-E208CD667B0D}" type="slidenum">
              <a:rPr lang="tr-TR"/>
              <a:pPr>
                <a:defRPr/>
              </a:pPr>
              <a:t>‹#›</a:t>
            </a:fld>
            <a:endParaRPr lang="tr-TR">
              <a:solidFill>
                <a:srgbClr val="FFFFFF"/>
              </a:solidFill>
              <a:latin typeface="+mj-lt"/>
              <a:ea typeface="+mj-ea"/>
              <a:cs typeface="+mj-cs"/>
            </a:endParaRPr>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tr-TR">
              <a:latin typeface="+mn-lt"/>
            </a:endParaRPr>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tr-TR">
              <a:latin typeface="+mn-lt"/>
            </a:endParaRPr>
          </a:p>
        </p:txBody>
      </p:sp>
      <p:sp>
        <p:nvSpPr>
          <p:cNvPr id="10" name="Isosceles Triangle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tr-TR"/>
          </a:p>
        </p:txBody>
      </p:sp>
    </p:spTree>
  </p:cSld>
  <p:clrMap bg1="lt1" tx1="dk1" bg2="lt2" tx2="dk2" accent1="accent1" accent2="accent2" accent3="accent3" accent4="accent4" accent5="accent5" accent6="accent6" hlink="hlink" folHlink="folHlink"/>
  <p:sldLayoutIdLst>
    <p:sldLayoutId id="2147484232" r:id="rId1"/>
    <p:sldLayoutId id="2147484233" r:id="rId2"/>
    <p:sldLayoutId id="2147484234" r:id="rId3"/>
    <p:sldLayoutId id="2147484235" r:id="rId4"/>
    <p:sldLayoutId id="2147484236" r:id="rId5"/>
    <p:sldLayoutId id="2147484237" r:id="rId6"/>
  </p:sldLayoutIdLst>
  <p:hf hdr="0" dt="0"/>
  <p:txStyles>
    <p:titleStyle>
      <a:lvl1pPr algn="l" rtl="0" fontAlgn="base">
        <a:spcBef>
          <a:spcPct val="0"/>
        </a:spcBef>
        <a:spcAft>
          <a:spcPct val="0"/>
        </a:spcAft>
        <a:defRPr sz="3200" kern="1200">
          <a:solidFill>
            <a:schemeClr val="tx2"/>
          </a:solidFill>
          <a:latin typeface="+mj-lt"/>
          <a:ea typeface="+mj-ea"/>
          <a:cs typeface="+mj-cs"/>
        </a:defRPr>
      </a:lvl1pPr>
      <a:lvl2pPr algn="l" rtl="0" fontAlgn="base">
        <a:spcBef>
          <a:spcPct val="0"/>
        </a:spcBef>
        <a:spcAft>
          <a:spcPct val="0"/>
        </a:spcAft>
        <a:defRPr sz="3200">
          <a:solidFill>
            <a:schemeClr val="tx2"/>
          </a:solidFill>
          <a:latin typeface="Bookman Old Style" pitchFamily="18" charset="0"/>
        </a:defRPr>
      </a:lvl2pPr>
      <a:lvl3pPr algn="l" rtl="0" fontAlgn="base">
        <a:spcBef>
          <a:spcPct val="0"/>
        </a:spcBef>
        <a:spcAft>
          <a:spcPct val="0"/>
        </a:spcAft>
        <a:defRPr sz="3200">
          <a:solidFill>
            <a:schemeClr val="tx2"/>
          </a:solidFill>
          <a:latin typeface="Bookman Old Style" pitchFamily="18" charset="0"/>
        </a:defRPr>
      </a:lvl3pPr>
      <a:lvl4pPr algn="l" rtl="0" fontAlgn="base">
        <a:spcBef>
          <a:spcPct val="0"/>
        </a:spcBef>
        <a:spcAft>
          <a:spcPct val="0"/>
        </a:spcAft>
        <a:defRPr sz="3200">
          <a:solidFill>
            <a:schemeClr val="tx2"/>
          </a:solidFill>
          <a:latin typeface="Bookman Old Style" pitchFamily="18" charset="0"/>
        </a:defRPr>
      </a:lvl4pPr>
      <a:lvl5pPr algn="l" rtl="0" fontAlgn="base">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273050" indent="-273050" algn="l" rtl="0" fontAlgn="base">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fontAlgn="base">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fontAlgn="base">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fontAlgn="base">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fontAlgn="base">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t.emu.edu.tr/courses/it/comp190/userfiles/images/yenibilgisay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9809" y="797052"/>
            <a:ext cx="2569680" cy="214693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ctrTitle"/>
          </p:nvPr>
        </p:nvSpPr>
        <p:spPr>
          <a:xfrm>
            <a:off x="1206766" y="5157192"/>
            <a:ext cx="7772723" cy="432048"/>
          </a:xfrm>
        </p:spPr>
        <p:txBody>
          <a:bodyPr>
            <a:noAutofit/>
          </a:bodyPr>
          <a:lstStyle/>
          <a:p>
            <a:pPr algn="l" fontAlgn="auto">
              <a:spcAft>
                <a:spcPts val="0"/>
              </a:spcAft>
              <a:defRPr/>
            </a:pPr>
            <a:r>
              <a:rPr lang="tr-TR" sz="2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İŞLEM TABLOLARI</a:t>
            </a:r>
            <a:r>
              <a:rPr lang="en-US" sz="2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(B</a:t>
            </a:r>
            <a:r>
              <a:rPr lang="tr-TR" sz="2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ölüm </a:t>
            </a:r>
            <a:r>
              <a:rPr lang="en-US" sz="2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a:t>
            </a:r>
            <a:r>
              <a:rPr lang="en-US" sz="2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tr-TR" sz="2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 name="Subtitle 1"/>
          <p:cNvSpPr>
            <a:spLocks noGrp="1"/>
          </p:cNvSpPr>
          <p:nvPr>
            <p:ph type="subTitle" idx="1"/>
          </p:nvPr>
        </p:nvSpPr>
        <p:spPr>
          <a:xfrm>
            <a:off x="1242392" y="4005064"/>
            <a:ext cx="6858000" cy="936104"/>
          </a:xfrm>
        </p:spPr>
        <p:txBody>
          <a:bodyPr>
            <a:noAutofit/>
          </a:bodyPr>
          <a:lstStyle/>
          <a:p>
            <a:pPr algn="l" fontAlgn="auto">
              <a:spcAft>
                <a:spcPts val="0"/>
              </a:spcAft>
              <a:buFont typeface="Wingdings 3"/>
              <a:buNone/>
              <a:defRPr/>
            </a:pPr>
            <a:r>
              <a:rPr lang="tr-TR"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EETE101 - Bilgisayara Giriş</a:t>
            </a:r>
          </a:p>
        </p:txBody>
      </p:sp>
      <p:sp>
        <p:nvSpPr>
          <p:cNvPr id="5" name="TextBox 4"/>
          <p:cNvSpPr txBox="1"/>
          <p:nvPr/>
        </p:nvSpPr>
        <p:spPr>
          <a:xfrm>
            <a:off x="435920" y="1124744"/>
            <a:ext cx="8352928" cy="1384995"/>
          </a:xfrm>
          <a:prstGeom prst="rect">
            <a:avLst/>
          </a:prstGeom>
          <a:noFill/>
        </p:spPr>
        <p:txBody>
          <a:bodyPr>
            <a:spAutoFit/>
          </a:bodyPr>
          <a:lstStyle/>
          <a:p>
            <a:pPr fontAlgn="auto">
              <a:spcBef>
                <a:spcPts val="0"/>
              </a:spcBef>
              <a:spcAft>
                <a:spcPts val="0"/>
              </a:spcAft>
              <a:defRPr/>
            </a:pPr>
            <a:r>
              <a:rPr lang="tr-T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Elektrik ve Elektronik Teknolojisi</a:t>
            </a:r>
          </a:p>
          <a:p>
            <a:pPr fontAlgn="auto">
              <a:spcBef>
                <a:spcPts val="0"/>
              </a:spcBef>
              <a:spcAft>
                <a:spcPts val="0"/>
              </a:spcAft>
              <a:defRPr/>
            </a:pPr>
            <a:r>
              <a:rPr lang="tr-T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Bilgisayar </a:t>
            </a:r>
            <a:r>
              <a:rPr lang="tr-T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ve Teknoloji Yüksek Okulu</a:t>
            </a:r>
          </a:p>
          <a:p>
            <a:pPr fontAlgn="auto">
              <a:spcBef>
                <a:spcPts val="0"/>
              </a:spcBef>
              <a:spcAft>
                <a:spcPts val="0"/>
              </a:spcAft>
              <a:defRPr/>
            </a:pPr>
            <a:r>
              <a:rPr lang="tr-T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Doğu Akdeniz Üniversitesi</a:t>
            </a:r>
          </a:p>
        </p:txBody>
      </p:sp>
    </p:spTree>
    <p:extLst>
      <p:ext uri="{BB962C8B-B14F-4D97-AF65-F5344CB8AC3E}">
        <p14:creationId xmlns:p14="http://schemas.microsoft.com/office/powerpoint/2010/main" val="42040032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lstStyle/>
          <a:p>
            <a:r>
              <a:rPr lang="en-US" dirty="0" smtClean="0"/>
              <a:t>Excel</a:t>
            </a:r>
            <a:r>
              <a:rPr lang="tr-TR" dirty="0" smtClean="0"/>
              <a:t>’de</a:t>
            </a:r>
            <a:r>
              <a:rPr lang="en-US" dirty="0" smtClean="0"/>
              <a:t> B</a:t>
            </a:r>
            <a:r>
              <a:rPr lang="tr-TR" dirty="0" smtClean="0"/>
              <a:t>içimlendirme</a:t>
            </a:r>
          </a:p>
        </p:txBody>
      </p:sp>
      <p:sp>
        <p:nvSpPr>
          <p:cNvPr id="3" name="Content Placeholder 2"/>
          <p:cNvSpPr>
            <a:spLocks noGrp="1"/>
          </p:cNvSpPr>
          <p:nvPr>
            <p:ph sz="quarter" idx="1"/>
          </p:nvPr>
        </p:nvSpPr>
        <p:spPr/>
        <p:txBody>
          <a:bodyPr/>
          <a:lstStyle/>
          <a:p>
            <a:pPr>
              <a:defRPr/>
            </a:pPr>
            <a:r>
              <a:rPr lang="en-US" sz="2400" dirty="0" smtClean="0"/>
              <a:t>Excel</a:t>
            </a:r>
            <a:r>
              <a:rPr lang="tr-TR" sz="2400" dirty="0" smtClean="0"/>
              <a:t>’de rakamlar binlik basamaklara ayrılabilir, yüzdelik olarak </a:t>
            </a:r>
            <a:r>
              <a:rPr lang="en-US" sz="2400" dirty="0" err="1" smtClean="0"/>
              <a:t>yazd</a:t>
            </a:r>
            <a:r>
              <a:rPr lang="tr-TR" sz="2400" dirty="0" smtClean="0"/>
              <a:t>ırılabilir veya para birimi eklenebilir.</a:t>
            </a:r>
          </a:p>
          <a:p>
            <a:pPr>
              <a:defRPr/>
            </a:pPr>
            <a:r>
              <a:rPr lang="tr-TR" sz="2400" dirty="0" smtClean="0"/>
              <a:t>Sayıları biçimlendirmek için Home (giriş) sekmesinde yer alan Number (sayı) grubundaki düğmeler kullanılmaktadır.</a:t>
            </a:r>
          </a:p>
          <a:p>
            <a:pPr>
              <a:defRPr/>
            </a:pPr>
            <a:r>
              <a:rPr lang="tr-TR" sz="2400" dirty="0" smtClean="0"/>
              <a:t>Sayıları </a:t>
            </a:r>
            <a:r>
              <a:rPr lang="tr-TR" sz="2400" b="1" dirty="0" smtClean="0"/>
              <a:t>binlik basamaklara ayırmak </a:t>
            </a:r>
            <a:r>
              <a:rPr lang="tr-TR" sz="2400" dirty="0" smtClean="0"/>
              <a:t>için virgül (,) düğmesi kullanılmaktadır.</a:t>
            </a:r>
          </a:p>
        </p:txBody>
      </p:sp>
      <p:sp>
        <p:nvSpPr>
          <p:cNvPr id="4" name="Footer Placeholder 3"/>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5" name="Slide Number Placeholder 4"/>
          <p:cNvSpPr>
            <a:spLocks noGrp="1"/>
          </p:cNvSpPr>
          <p:nvPr>
            <p:ph type="sldNum" sz="quarter" idx="11"/>
          </p:nvPr>
        </p:nvSpPr>
        <p:spPr/>
        <p:txBody>
          <a:bodyPr/>
          <a:lstStyle/>
          <a:p>
            <a:pPr>
              <a:defRPr/>
            </a:pPr>
            <a:fld id="{83136543-FBF8-44EE-8960-9FCC14DABE76}" type="slidenum">
              <a:rPr lang="en-US" smtClean="0"/>
              <a:pPr>
                <a:defRPr/>
              </a:pPr>
              <a:t>10</a:t>
            </a:fld>
            <a:endParaRPr lang="en-US"/>
          </a:p>
        </p:txBody>
      </p:sp>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3687465"/>
            <a:ext cx="1720758" cy="2261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3810260"/>
            <a:ext cx="1668714" cy="2261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3865" y="4632238"/>
            <a:ext cx="2420303" cy="1083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Straight Arrow Connector 10"/>
          <p:cNvCxnSpPr/>
          <p:nvPr/>
        </p:nvCxnSpPr>
        <p:spPr>
          <a:xfrm flipV="1">
            <a:off x="3253301" y="5085184"/>
            <a:ext cx="1620715" cy="21602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292080" y="5193196"/>
            <a:ext cx="1584176" cy="16172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2903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p:txBody>
          <a:bodyPr/>
          <a:lstStyle/>
          <a:p>
            <a:r>
              <a:rPr lang="en-US" dirty="0"/>
              <a:t>Excel</a:t>
            </a:r>
            <a:r>
              <a:rPr lang="tr-TR" dirty="0"/>
              <a:t>’de</a:t>
            </a:r>
            <a:r>
              <a:rPr lang="en-US" dirty="0"/>
              <a:t> B</a:t>
            </a:r>
            <a:r>
              <a:rPr lang="tr-TR" dirty="0"/>
              <a:t>içimlendirme</a:t>
            </a:r>
            <a:endParaRPr lang="tr-TR" b="1" dirty="0" smtClean="0"/>
          </a:p>
        </p:txBody>
      </p:sp>
      <p:sp>
        <p:nvSpPr>
          <p:cNvPr id="3" name="Content Placeholder 2"/>
          <p:cNvSpPr>
            <a:spLocks noGrp="1"/>
          </p:cNvSpPr>
          <p:nvPr>
            <p:ph sz="quarter" idx="1"/>
          </p:nvPr>
        </p:nvSpPr>
        <p:spPr/>
        <p:txBody>
          <a:bodyPr/>
          <a:lstStyle/>
          <a:p>
            <a:pPr>
              <a:defRPr/>
            </a:pPr>
            <a:endParaRPr lang="tr-TR" sz="2400" dirty="0" smtClean="0"/>
          </a:p>
          <a:p>
            <a:pPr>
              <a:defRPr/>
            </a:pPr>
            <a:r>
              <a:rPr lang="tr-TR" sz="2400" dirty="0" smtClean="0"/>
              <a:t>Rakamlar binlik basamaklara ayrıldığı zaman, kuruş hanesi iki basamaklı olarak görünür.</a:t>
            </a:r>
          </a:p>
          <a:p>
            <a:pPr>
              <a:defRPr/>
            </a:pPr>
            <a:endParaRPr lang="tr-TR" sz="2400" dirty="0" smtClean="0"/>
          </a:p>
          <a:p>
            <a:pPr>
              <a:defRPr/>
            </a:pPr>
            <a:r>
              <a:rPr lang="tr-TR" sz="2400" dirty="0" smtClean="0"/>
              <a:t>Kuruş hanesindeki </a:t>
            </a:r>
            <a:r>
              <a:rPr lang="tr-TR" sz="2400" b="1" dirty="0" smtClean="0"/>
              <a:t>basamak sayısı </a:t>
            </a:r>
            <a:r>
              <a:rPr lang="tr-TR" sz="2400" dirty="0" smtClean="0"/>
              <a:t>değiştirilebilir.</a:t>
            </a:r>
            <a:endParaRPr lang="tr-TR" sz="2400" dirty="0"/>
          </a:p>
        </p:txBody>
      </p:sp>
      <p:sp>
        <p:nvSpPr>
          <p:cNvPr id="4" name="Footer Placeholder 3"/>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5" name="Slide Number Placeholder 4"/>
          <p:cNvSpPr>
            <a:spLocks noGrp="1"/>
          </p:cNvSpPr>
          <p:nvPr>
            <p:ph type="sldNum" sz="quarter" idx="11"/>
          </p:nvPr>
        </p:nvSpPr>
        <p:spPr/>
        <p:txBody>
          <a:bodyPr/>
          <a:lstStyle/>
          <a:p>
            <a:pPr>
              <a:defRPr/>
            </a:pPr>
            <a:fld id="{83136543-FBF8-44EE-8960-9FCC14DABE76}" type="slidenum">
              <a:rPr lang="en-US" smtClean="0"/>
              <a:pPr>
                <a:defRPr/>
              </a:pPr>
              <a:t>11</a:t>
            </a:fld>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3429000"/>
            <a:ext cx="2486025"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4793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p:txBody>
          <a:bodyPr/>
          <a:lstStyle/>
          <a:p>
            <a:r>
              <a:rPr lang="en-US" dirty="0"/>
              <a:t>Excel</a:t>
            </a:r>
            <a:r>
              <a:rPr lang="tr-TR" dirty="0"/>
              <a:t>’de</a:t>
            </a:r>
            <a:r>
              <a:rPr lang="en-US" dirty="0"/>
              <a:t> B</a:t>
            </a:r>
            <a:r>
              <a:rPr lang="tr-TR" dirty="0"/>
              <a:t>içimlendirme</a:t>
            </a:r>
            <a:endParaRPr lang="tr-TR" b="1" dirty="0" smtClean="0"/>
          </a:p>
        </p:txBody>
      </p:sp>
      <p:sp>
        <p:nvSpPr>
          <p:cNvPr id="3" name="Content Placeholder 2"/>
          <p:cNvSpPr>
            <a:spLocks noGrp="1"/>
          </p:cNvSpPr>
          <p:nvPr>
            <p:ph sz="quarter" idx="1"/>
          </p:nvPr>
        </p:nvSpPr>
        <p:spPr/>
        <p:txBody>
          <a:bodyPr/>
          <a:lstStyle/>
          <a:p>
            <a:pPr>
              <a:defRPr/>
            </a:pPr>
            <a:endParaRPr lang="tr-TR" sz="2400" dirty="0" smtClean="0"/>
          </a:p>
          <a:p>
            <a:pPr>
              <a:defRPr/>
            </a:pPr>
            <a:r>
              <a:rPr lang="tr-TR" sz="2400" dirty="0" smtClean="0"/>
              <a:t>Hücrelerdeki rakamlara </a:t>
            </a:r>
            <a:r>
              <a:rPr lang="tr-TR" sz="2400" b="1" dirty="0" smtClean="0"/>
              <a:t>para birimi </a:t>
            </a:r>
            <a:r>
              <a:rPr lang="tr-TR" sz="2400" dirty="0"/>
              <a:t>uygulanabilir</a:t>
            </a:r>
            <a:r>
              <a:rPr lang="tr-TR" sz="2400" dirty="0" smtClean="0"/>
              <a:t>.</a:t>
            </a:r>
          </a:p>
          <a:p>
            <a:pPr>
              <a:defRPr/>
            </a:pPr>
            <a:r>
              <a:rPr lang="tr-TR" sz="2400" dirty="0" smtClean="0"/>
              <a:t>Para birimleri doğrudan hücre içerisinde rakamların yanına yazılırsa, bu hücrelerdeki bilgi artık rakan değil metin bilgisi olarak değerlendirilecektir.</a:t>
            </a:r>
            <a:endParaRPr lang="tr-TR" sz="2400" dirty="0"/>
          </a:p>
        </p:txBody>
      </p:sp>
      <p:sp>
        <p:nvSpPr>
          <p:cNvPr id="4" name="Footer Placeholder 3"/>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5" name="Slide Number Placeholder 4"/>
          <p:cNvSpPr>
            <a:spLocks noGrp="1"/>
          </p:cNvSpPr>
          <p:nvPr>
            <p:ph type="sldNum" sz="quarter" idx="11"/>
          </p:nvPr>
        </p:nvSpPr>
        <p:spPr/>
        <p:txBody>
          <a:bodyPr/>
          <a:lstStyle/>
          <a:p>
            <a:pPr>
              <a:defRPr/>
            </a:pPr>
            <a:fld id="{83136543-FBF8-44EE-8960-9FCC14DABE76}" type="slidenum">
              <a:rPr lang="en-US" smtClean="0"/>
              <a:pPr>
                <a:defRPr/>
              </a:pPr>
              <a:t>12</a:t>
            </a:fld>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036" y="3419588"/>
            <a:ext cx="2087563"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1899" y="3629138"/>
            <a:ext cx="214312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7033" y="4003129"/>
            <a:ext cx="1857375" cy="216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Straight Arrow Connector 10"/>
          <p:cNvCxnSpPr/>
          <p:nvPr/>
        </p:nvCxnSpPr>
        <p:spPr>
          <a:xfrm>
            <a:off x="1635299" y="4184763"/>
            <a:ext cx="2159000" cy="730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946873" y="4257788"/>
            <a:ext cx="1944216" cy="107954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1844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p:txBody>
          <a:bodyPr/>
          <a:lstStyle/>
          <a:p>
            <a:r>
              <a:rPr lang="en-US" dirty="0"/>
              <a:t>Excel</a:t>
            </a:r>
            <a:r>
              <a:rPr lang="tr-TR" dirty="0"/>
              <a:t>’de</a:t>
            </a:r>
            <a:r>
              <a:rPr lang="en-US" dirty="0"/>
              <a:t> B</a:t>
            </a:r>
            <a:r>
              <a:rPr lang="tr-TR" dirty="0"/>
              <a:t>içimlendirme</a:t>
            </a:r>
            <a:endParaRPr lang="tr-TR" b="1" dirty="0" smtClean="0"/>
          </a:p>
        </p:txBody>
      </p:sp>
      <p:sp>
        <p:nvSpPr>
          <p:cNvPr id="3" name="Content Placeholder 2"/>
          <p:cNvSpPr>
            <a:spLocks noGrp="1"/>
          </p:cNvSpPr>
          <p:nvPr>
            <p:ph sz="quarter" idx="1"/>
          </p:nvPr>
        </p:nvSpPr>
        <p:spPr/>
        <p:txBody>
          <a:bodyPr/>
          <a:lstStyle/>
          <a:p>
            <a:pPr>
              <a:defRPr/>
            </a:pPr>
            <a:endParaRPr lang="tr-TR" sz="2400" dirty="0" smtClean="0"/>
          </a:p>
          <a:p>
            <a:pPr>
              <a:defRPr/>
            </a:pPr>
            <a:r>
              <a:rPr lang="tr-TR" sz="2400" dirty="0" smtClean="0"/>
              <a:t>Hücrelerdeki rakamlar </a:t>
            </a:r>
            <a:r>
              <a:rPr lang="tr-TR" sz="2400" b="1" dirty="0" smtClean="0"/>
              <a:t>yüzdelik değeri</a:t>
            </a:r>
            <a:r>
              <a:rPr lang="tr-TR" sz="2400" dirty="0" smtClean="0"/>
              <a:t> olarak atanabilir.</a:t>
            </a:r>
          </a:p>
          <a:p>
            <a:pPr>
              <a:defRPr/>
            </a:pPr>
            <a:r>
              <a:rPr lang="tr-TR" sz="2400" dirty="0" smtClean="0"/>
              <a:t>Bunun için hücreler seçildikten sonra </a:t>
            </a:r>
            <a:r>
              <a:rPr lang="tr-TR" sz="2400" b="1" dirty="0" smtClean="0"/>
              <a:t>%</a:t>
            </a:r>
            <a:r>
              <a:rPr lang="tr-TR" sz="2400" dirty="0" smtClean="0"/>
              <a:t> düğmesi kullanılmalıdır.</a:t>
            </a:r>
            <a:endParaRPr lang="tr-TR" sz="2400" dirty="0"/>
          </a:p>
        </p:txBody>
      </p:sp>
      <p:sp>
        <p:nvSpPr>
          <p:cNvPr id="4" name="Footer Placeholder 3"/>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5" name="Slide Number Placeholder 4"/>
          <p:cNvSpPr>
            <a:spLocks noGrp="1"/>
          </p:cNvSpPr>
          <p:nvPr>
            <p:ph type="sldNum" sz="quarter" idx="11"/>
          </p:nvPr>
        </p:nvSpPr>
        <p:spPr/>
        <p:txBody>
          <a:bodyPr/>
          <a:lstStyle/>
          <a:p>
            <a:pPr>
              <a:defRPr/>
            </a:pPr>
            <a:fld id="{83136543-FBF8-44EE-8960-9FCC14DABE76}" type="slidenum">
              <a:rPr lang="en-US" smtClean="0"/>
              <a:pPr>
                <a:defRPr/>
              </a:pPr>
              <a:t>13</a:t>
            </a:fld>
            <a:endParaRPr lang="en-US"/>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4772" y="3448400"/>
            <a:ext cx="6505575"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6596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a:defRPr/>
            </a:pPr>
            <a:r>
              <a:rPr lang="tr-TR" sz="2200" dirty="0" smtClean="0"/>
              <a:t>Excel programın</a:t>
            </a:r>
            <a:r>
              <a:rPr lang="en-US" sz="2200" dirty="0" smtClean="0"/>
              <a:t>da</a:t>
            </a:r>
            <a:r>
              <a:rPr lang="tr-TR" sz="2200" dirty="0" smtClean="0"/>
              <a:t> hazır hücre stilleri kullanarak, hücre gölgelendirmeleri oldukça hızlı bir şekilde biçimlendirilebilir. </a:t>
            </a:r>
          </a:p>
          <a:p>
            <a:pPr>
              <a:defRPr/>
            </a:pPr>
            <a:r>
              <a:rPr lang="tr-TR" sz="2200" dirty="0" smtClean="0"/>
              <a:t>Bunun için Home </a:t>
            </a:r>
            <a:r>
              <a:rPr lang="tr-TR" sz="2200" dirty="0"/>
              <a:t>(giriş) sekmesinde bulunan Styles (stiller) grubundaki Cell </a:t>
            </a:r>
            <a:r>
              <a:rPr lang="tr-TR" sz="2200" dirty="0" smtClean="0"/>
              <a:t>Styles (</a:t>
            </a:r>
            <a:r>
              <a:rPr lang="tr-TR" sz="2200" dirty="0"/>
              <a:t>hücre stilleri) düğmesi kullanılmaktadır</a:t>
            </a:r>
            <a:r>
              <a:rPr lang="tr-TR" sz="2200" dirty="0" smtClean="0"/>
              <a:t>.</a:t>
            </a:r>
          </a:p>
        </p:txBody>
      </p:sp>
      <p:pic>
        <p:nvPicPr>
          <p:cNvPr id="6963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19" r="43552" b="22164"/>
          <a:stretch/>
        </p:blipFill>
        <p:spPr bwMode="auto">
          <a:xfrm>
            <a:off x="1043608" y="2949591"/>
            <a:ext cx="3062557" cy="3115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5" name="Slide Number Placeholder 4"/>
          <p:cNvSpPr>
            <a:spLocks noGrp="1"/>
          </p:cNvSpPr>
          <p:nvPr>
            <p:ph type="sldNum" sz="quarter" idx="11"/>
          </p:nvPr>
        </p:nvSpPr>
        <p:spPr/>
        <p:txBody>
          <a:bodyPr/>
          <a:lstStyle/>
          <a:p>
            <a:pPr>
              <a:defRPr/>
            </a:pPr>
            <a:fld id="{83136543-FBF8-44EE-8960-9FCC14DABE76}" type="slidenum">
              <a:rPr lang="en-US" smtClean="0"/>
              <a:pPr>
                <a:defRPr/>
              </a:pPr>
              <a:t>14</a:t>
            </a:fld>
            <a:endParaRPr lang="en-US"/>
          </a:p>
        </p:txBody>
      </p:sp>
      <p:sp>
        <p:nvSpPr>
          <p:cNvPr id="8" name="Rectangle 2"/>
          <p:cNvSpPr>
            <a:spLocks noGrp="1" noChangeArrowheads="1"/>
          </p:cNvSpPr>
          <p:nvPr>
            <p:ph type="title"/>
          </p:nvPr>
        </p:nvSpPr>
        <p:spPr>
          <a:xfrm>
            <a:off x="457200" y="152400"/>
            <a:ext cx="8229600" cy="990600"/>
          </a:xfrm>
        </p:spPr>
        <p:txBody>
          <a:bodyPr/>
          <a:lstStyle/>
          <a:p>
            <a:r>
              <a:rPr lang="en-US" dirty="0"/>
              <a:t>Excel</a:t>
            </a:r>
            <a:r>
              <a:rPr lang="tr-TR" dirty="0"/>
              <a:t>’de</a:t>
            </a:r>
            <a:r>
              <a:rPr lang="en-US" dirty="0"/>
              <a:t> B</a:t>
            </a:r>
            <a:r>
              <a:rPr lang="tr-TR" dirty="0"/>
              <a:t>içimlendirme</a:t>
            </a:r>
            <a:endParaRPr lang="tr-TR" b="1" dirty="0" smtClean="0"/>
          </a:p>
        </p:txBody>
      </p:sp>
      <p:pic>
        <p:nvPicPr>
          <p:cNvPr id="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31704"/>
          <a:stretch/>
        </p:blipFill>
        <p:spPr bwMode="auto">
          <a:xfrm>
            <a:off x="4822009" y="3832820"/>
            <a:ext cx="3317644"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Left Brace 9"/>
          <p:cNvSpPr/>
          <p:nvPr/>
        </p:nvSpPr>
        <p:spPr>
          <a:xfrm>
            <a:off x="4318127" y="5344120"/>
            <a:ext cx="647700" cy="96520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tr-TR"/>
          </a:p>
        </p:txBody>
      </p:sp>
      <p:cxnSp>
        <p:nvCxnSpPr>
          <p:cNvPr id="13" name="Straight Arrow Connector 12"/>
          <p:cNvCxnSpPr/>
          <p:nvPr/>
        </p:nvCxnSpPr>
        <p:spPr>
          <a:xfrm>
            <a:off x="3559079" y="5776837"/>
            <a:ext cx="829594" cy="4988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4809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a:defRPr/>
            </a:pPr>
            <a:r>
              <a:rPr lang="tr-TR" sz="2400" dirty="0"/>
              <a:t>Hücreleri tek tek renklendirmek yerine Format as Table (tablo olarak biçimlendir) düğmesi ile </a:t>
            </a:r>
            <a:r>
              <a:rPr lang="tr-TR" sz="2400" dirty="0" smtClean="0"/>
              <a:t>hücrelere </a:t>
            </a:r>
            <a:r>
              <a:rPr lang="tr-TR" sz="2400" dirty="0"/>
              <a:t>farklı stiller </a:t>
            </a:r>
            <a:r>
              <a:rPr lang="tr-TR" sz="2400" dirty="0" smtClean="0"/>
              <a:t>uygulanabilir ve tablo görünümü verilebilir.</a:t>
            </a:r>
            <a:endParaRPr lang="tr-TR" sz="2400" dirty="0"/>
          </a:p>
        </p:txBody>
      </p:sp>
      <p:sp>
        <p:nvSpPr>
          <p:cNvPr id="4" name="Footer Placeholder 3"/>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5" name="Slide Number Placeholder 4"/>
          <p:cNvSpPr>
            <a:spLocks noGrp="1"/>
          </p:cNvSpPr>
          <p:nvPr>
            <p:ph type="sldNum" sz="quarter" idx="11"/>
          </p:nvPr>
        </p:nvSpPr>
        <p:spPr/>
        <p:txBody>
          <a:bodyPr/>
          <a:lstStyle/>
          <a:p>
            <a:pPr>
              <a:defRPr/>
            </a:pPr>
            <a:fld id="{83136543-FBF8-44EE-8960-9FCC14DABE76}" type="slidenum">
              <a:rPr lang="en-US" smtClean="0"/>
              <a:pPr>
                <a:defRPr/>
              </a:pPr>
              <a:t>15</a:t>
            </a:fld>
            <a:endParaRPr lang="en-US"/>
          </a:p>
        </p:txBody>
      </p:sp>
      <p:sp>
        <p:nvSpPr>
          <p:cNvPr id="8" name="Rectangle 2"/>
          <p:cNvSpPr>
            <a:spLocks noGrp="1" noChangeArrowheads="1"/>
          </p:cNvSpPr>
          <p:nvPr>
            <p:ph type="title"/>
          </p:nvPr>
        </p:nvSpPr>
        <p:spPr>
          <a:xfrm>
            <a:off x="457200" y="152400"/>
            <a:ext cx="8229600" cy="990600"/>
          </a:xfrm>
        </p:spPr>
        <p:txBody>
          <a:bodyPr/>
          <a:lstStyle/>
          <a:p>
            <a:r>
              <a:rPr lang="en-US" dirty="0"/>
              <a:t>Excel</a:t>
            </a:r>
            <a:r>
              <a:rPr lang="tr-TR" dirty="0"/>
              <a:t>’de</a:t>
            </a:r>
            <a:r>
              <a:rPr lang="en-US" dirty="0"/>
              <a:t> B</a:t>
            </a:r>
            <a:r>
              <a:rPr lang="tr-TR" dirty="0"/>
              <a:t>içimlendirme</a:t>
            </a:r>
            <a:endParaRPr lang="tr-TR" b="1" dirty="0" smtClean="0"/>
          </a:p>
        </p:txBody>
      </p:sp>
      <p:pic>
        <p:nvPicPr>
          <p:cNvPr id="1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306" r="16385" b="33171"/>
          <a:stretch/>
        </p:blipFill>
        <p:spPr bwMode="auto">
          <a:xfrm>
            <a:off x="1604052" y="2763688"/>
            <a:ext cx="5337611" cy="2897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7038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a:defRPr/>
            </a:pPr>
            <a:r>
              <a:rPr lang="tr-TR" sz="2400" b="1" dirty="0" smtClean="0"/>
              <a:t>Yapılan biçimlendirmeleri kaldırmak </a:t>
            </a:r>
            <a:r>
              <a:rPr lang="tr-TR" sz="2400" dirty="0" smtClean="0"/>
              <a:t>için</a:t>
            </a:r>
            <a:r>
              <a:rPr lang="tr-TR" sz="2400" dirty="0"/>
              <a:t>, Home </a:t>
            </a:r>
            <a:r>
              <a:rPr lang="tr-TR" sz="2400" dirty="0" smtClean="0"/>
              <a:t>(giriş) sekmesinde </a:t>
            </a:r>
            <a:r>
              <a:rPr lang="tr-TR" sz="2400" dirty="0"/>
              <a:t>yer alan Editing </a:t>
            </a:r>
            <a:r>
              <a:rPr lang="tr-TR" sz="2400" dirty="0" smtClean="0"/>
              <a:t>(düzenleme) grubundaki </a:t>
            </a:r>
            <a:r>
              <a:rPr lang="tr-TR" sz="2400" dirty="0"/>
              <a:t>Clear (temizle) </a:t>
            </a:r>
            <a:r>
              <a:rPr lang="tr-TR" sz="2400" dirty="0" smtClean="0"/>
              <a:t>düğmesi kullanılmalıdır.</a:t>
            </a:r>
            <a:endParaRPr lang="tr-TR" sz="2400" dirty="0"/>
          </a:p>
        </p:txBody>
      </p:sp>
      <p:sp>
        <p:nvSpPr>
          <p:cNvPr id="4" name="Footer Placeholder 3"/>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5" name="Slide Number Placeholder 4"/>
          <p:cNvSpPr>
            <a:spLocks noGrp="1"/>
          </p:cNvSpPr>
          <p:nvPr>
            <p:ph type="sldNum" sz="quarter" idx="11"/>
          </p:nvPr>
        </p:nvSpPr>
        <p:spPr/>
        <p:txBody>
          <a:bodyPr/>
          <a:lstStyle/>
          <a:p>
            <a:pPr>
              <a:defRPr/>
            </a:pPr>
            <a:fld id="{83136543-FBF8-44EE-8960-9FCC14DABE76}" type="slidenum">
              <a:rPr lang="en-US" smtClean="0"/>
              <a:pPr>
                <a:defRPr/>
              </a:pPr>
              <a:t>16</a:t>
            </a:fld>
            <a:endParaRPr lang="en-US"/>
          </a:p>
        </p:txBody>
      </p:sp>
      <p:sp>
        <p:nvSpPr>
          <p:cNvPr id="8" name="Rectangle 2"/>
          <p:cNvSpPr>
            <a:spLocks noGrp="1" noChangeArrowheads="1"/>
          </p:cNvSpPr>
          <p:nvPr>
            <p:ph type="title"/>
          </p:nvPr>
        </p:nvSpPr>
        <p:spPr>
          <a:xfrm>
            <a:off x="457200" y="152400"/>
            <a:ext cx="8229600" cy="990600"/>
          </a:xfrm>
        </p:spPr>
        <p:txBody>
          <a:bodyPr/>
          <a:lstStyle/>
          <a:p>
            <a:r>
              <a:rPr lang="en-US" dirty="0"/>
              <a:t>Excel</a:t>
            </a:r>
            <a:r>
              <a:rPr lang="tr-TR" dirty="0"/>
              <a:t>’de</a:t>
            </a:r>
            <a:r>
              <a:rPr lang="en-US" dirty="0"/>
              <a:t> B</a:t>
            </a:r>
            <a:r>
              <a:rPr lang="tr-TR" dirty="0"/>
              <a:t>içimlendirme</a:t>
            </a:r>
            <a:endParaRPr lang="tr-TR" b="1" dirty="0" smtClean="0"/>
          </a:p>
        </p:txBody>
      </p:sp>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l="76903" t="2" b="61133"/>
          <a:stretch>
            <a:fillRect/>
          </a:stretch>
        </p:blipFill>
        <p:spPr bwMode="auto">
          <a:xfrm>
            <a:off x="2555776" y="2564904"/>
            <a:ext cx="3405712" cy="3584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5722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a:defRPr/>
            </a:pPr>
            <a:r>
              <a:rPr lang="en-US" sz="2400" dirty="0" err="1" smtClean="0"/>
              <a:t>Excel’de</a:t>
            </a:r>
            <a:r>
              <a:rPr lang="en-US" sz="2400" dirty="0" smtClean="0"/>
              <a:t> h</a:t>
            </a:r>
            <a:r>
              <a:rPr lang="tr-TR" sz="2400" dirty="0" smtClean="0"/>
              <a:t>ücreler </a:t>
            </a:r>
            <a:r>
              <a:rPr lang="tr-TR" sz="2400" b="1" dirty="0" smtClean="0"/>
              <a:t>koşullu olarak biçimlendirilebilir</a:t>
            </a:r>
            <a:r>
              <a:rPr lang="tr-TR" sz="2400" dirty="0" smtClean="0"/>
              <a:t>.</a:t>
            </a:r>
          </a:p>
          <a:p>
            <a:pPr>
              <a:defRPr/>
            </a:pPr>
            <a:endParaRPr lang="tr-TR" sz="2400" dirty="0" smtClean="0"/>
          </a:p>
          <a:p>
            <a:pPr>
              <a:defRPr/>
            </a:pPr>
            <a:r>
              <a:rPr lang="tr-TR" sz="2400" dirty="0" smtClean="0"/>
              <a:t>Örnek olarak, aşağıdaki bilgilerin bulunduğu bir excel dosyası olduğunu varsayınız.</a:t>
            </a:r>
          </a:p>
        </p:txBody>
      </p:sp>
      <p:sp>
        <p:nvSpPr>
          <p:cNvPr id="4" name="Footer Placeholder 3"/>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5" name="Slide Number Placeholder 4"/>
          <p:cNvSpPr>
            <a:spLocks noGrp="1"/>
          </p:cNvSpPr>
          <p:nvPr>
            <p:ph type="sldNum" sz="quarter" idx="11"/>
          </p:nvPr>
        </p:nvSpPr>
        <p:spPr/>
        <p:txBody>
          <a:bodyPr/>
          <a:lstStyle/>
          <a:p>
            <a:pPr>
              <a:defRPr/>
            </a:pPr>
            <a:fld id="{83136543-FBF8-44EE-8960-9FCC14DABE76}" type="slidenum">
              <a:rPr lang="en-US" smtClean="0"/>
              <a:pPr>
                <a:defRPr/>
              </a:pPr>
              <a:t>17</a:t>
            </a:fld>
            <a:endParaRPr lang="en-US"/>
          </a:p>
        </p:txBody>
      </p:sp>
      <p:sp>
        <p:nvSpPr>
          <p:cNvPr id="8" name="Rectangle 2"/>
          <p:cNvSpPr>
            <a:spLocks noGrp="1" noChangeArrowheads="1"/>
          </p:cNvSpPr>
          <p:nvPr>
            <p:ph type="title"/>
          </p:nvPr>
        </p:nvSpPr>
        <p:spPr>
          <a:xfrm>
            <a:off x="457200" y="152400"/>
            <a:ext cx="8229600" cy="990600"/>
          </a:xfrm>
        </p:spPr>
        <p:txBody>
          <a:bodyPr/>
          <a:lstStyle/>
          <a:p>
            <a:r>
              <a:rPr lang="en-US" dirty="0"/>
              <a:t>Excel</a:t>
            </a:r>
            <a:r>
              <a:rPr lang="tr-TR" dirty="0"/>
              <a:t>’de</a:t>
            </a:r>
            <a:r>
              <a:rPr lang="en-US" dirty="0"/>
              <a:t> B</a:t>
            </a:r>
            <a:r>
              <a:rPr lang="tr-TR" dirty="0"/>
              <a:t>içimlendirme</a:t>
            </a:r>
            <a:endParaRPr lang="tr-TR" b="1" dirty="0" smtClean="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7647" y="2996952"/>
            <a:ext cx="4830128" cy="3027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8474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219200"/>
            <a:ext cx="4179507" cy="4937760"/>
          </a:xfrm>
        </p:spPr>
        <p:txBody>
          <a:bodyPr/>
          <a:lstStyle/>
          <a:p>
            <a:pPr>
              <a:defRPr/>
            </a:pPr>
            <a:endParaRPr lang="tr-TR" sz="2000" dirty="0" smtClean="0"/>
          </a:p>
          <a:p>
            <a:pPr>
              <a:defRPr/>
            </a:pPr>
            <a:r>
              <a:rPr lang="tr-TR" sz="2000" dirty="0" smtClean="0"/>
              <a:t>Kıdem </a:t>
            </a:r>
            <a:r>
              <a:rPr lang="tr-TR" sz="2000" dirty="0"/>
              <a:t>sütununda değeri 5’ten büyük olanları işaretlemek </a:t>
            </a:r>
            <a:r>
              <a:rPr lang="tr-TR" sz="2000" dirty="0" smtClean="0"/>
              <a:t>için</a:t>
            </a:r>
            <a:r>
              <a:rPr lang="tr-TR" sz="2000" b="1" dirty="0" smtClean="0"/>
              <a:t> </a:t>
            </a:r>
            <a:r>
              <a:rPr lang="tr-TR" sz="2000" dirty="0" smtClean="0"/>
              <a:t>Home (giriş) sekmesinde </a:t>
            </a:r>
            <a:r>
              <a:rPr lang="tr-TR" sz="2000" dirty="0"/>
              <a:t>bulunan Styles </a:t>
            </a:r>
            <a:r>
              <a:rPr lang="tr-TR" sz="2000" dirty="0" smtClean="0"/>
              <a:t>(stiller) grubundaki </a:t>
            </a:r>
            <a:r>
              <a:rPr lang="tr-TR" sz="2000" dirty="0"/>
              <a:t>Conditional </a:t>
            </a:r>
            <a:r>
              <a:rPr lang="tr-TR" sz="2000" dirty="0" smtClean="0"/>
              <a:t>Formatting </a:t>
            </a:r>
            <a:r>
              <a:rPr lang="tr-TR" sz="2000" dirty="0"/>
              <a:t>(koşullu biçimlendirme) </a:t>
            </a:r>
            <a:r>
              <a:rPr lang="tr-TR" sz="2000" dirty="0" smtClean="0"/>
              <a:t>düğmesi seçilmelidir.</a:t>
            </a:r>
          </a:p>
          <a:p>
            <a:pPr>
              <a:defRPr/>
            </a:pPr>
            <a:endParaRPr lang="tr-TR" sz="2000" dirty="0" smtClean="0"/>
          </a:p>
          <a:p>
            <a:pPr>
              <a:defRPr/>
            </a:pPr>
            <a:r>
              <a:rPr lang="tr-TR" sz="2000" dirty="0" smtClean="0"/>
              <a:t>Açılan </a:t>
            </a:r>
            <a:r>
              <a:rPr lang="tr-TR" sz="2000" dirty="0"/>
              <a:t>menüden Highlight </a:t>
            </a:r>
            <a:r>
              <a:rPr lang="tr-TR" sz="2000" dirty="0" smtClean="0"/>
              <a:t>Cells </a:t>
            </a:r>
            <a:r>
              <a:rPr lang="tr-TR" sz="2000" dirty="0"/>
              <a:t>Rules </a:t>
            </a:r>
            <a:r>
              <a:rPr lang="tr-TR" sz="2000" dirty="0" smtClean="0"/>
              <a:t>(hücreleri işaretleme kuralı) seçeneğinden </a:t>
            </a:r>
            <a:r>
              <a:rPr lang="tr-TR" sz="2000" dirty="0"/>
              <a:t>ve Greater Than (büyüktür) </a:t>
            </a:r>
            <a:r>
              <a:rPr lang="tr-TR" sz="2000" dirty="0" smtClean="0"/>
              <a:t>seçilmelidir.</a:t>
            </a:r>
            <a:endParaRPr lang="tr-TR" sz="2000" b="1" dirty="0" smtClean="0"/>
          </a:p>
        </p:txBody>
      </p:sp>
      <p:sp>
        <p:nvSpPr>
          <p:cNvPr id="4" name="Footer Placeholder 3"/>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5" name="Slide Number Placeholder 4"/>
          <p:cNvSpPr>
            <a:spLocks noGrp="1"/>
          </p:cNvSpPr>
          <p:nvPr>
            <p:ph type="sldNum" sz="quarter" idx="11"/>
          </p:nvPr>
        </p:nvSpPr>
        <p:spPr/>
        <p:txBody>
          <a:bodyPr/>
          <a:lstStyle/>
          <a:p>
            <a:pPr>
              <a:defRPr/>
            </a:pPr>
            <a:fld id="{83136543-FBF8-44EE-8960-9FCC14DABE76}" type="slidenum">
              <a:rPr lang="en-US" smtClean="0"/>
              <a:pPr>
                <a:defRPr/>
              </a:pPr>
              <a:t>18</a:t>
            </a:fld>
            <a:endParaRPr lang="en-US"/>
          </a:p>
        </p:txBody>
      </p:sp>
      <p:sp>
        <p:nvSpPr>
          <p:cNvPr id="8" name="Rectangle 2"/>
          <p:cNvSpPr>
            <a:spLocks noGrp="1" noChangeArrowheads="1"/>
          </p:cNvSpPr>
          <p:nvPr>
            <p:ph type="title"/>
          </p:nvPr>
        </p:nvSpPr>
        <p:spPr>
          <a:xfrm>
            <a:off x="457200" y="152400"/>
            <a:ext cx="8229600" cy="990600"/>
          </a:xfrm>
        </p:spPr>
        <p:txBody>
          <a:bodyPr/>
          <a:lstStyle/>
          <a:p>
            <a:r>
              <a:rPr lang="en-US" dirty="0"/>
              <a:t>Excel</a:t>
            </a:r>
            <a:r>
              <a:rPr lang="tr-TR" dirty="0"/>
              <a:t>’de</a:t>
            </a:r>
            <a:r>
              <a:rPr lang="en-US" dirty="0"/>
              <a:t> B</a:t>
            </a:r>
            <a:r>
              <a:rPr lang="tr-TR" dirty="0"/>
              <a:t>içimlendirme</a:t>
            </a:r>
            <a:endParaRPr lang="tr-TR" b="1" dirty="0" smtClean="0"/>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2093"/>
          <a:stretch/>
        </p:blipFill>
        <p:spPr bwMode="auto">
          <a:xfrm>
            <a:off x="4636707" y="1556792"/>
            <a:ext cx="4471797" cy="4295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2965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219200"/>
            <a:ext cx="8291264" cy="4937760"/>
          </a:xfrm>
        </p:spPr>
        <p:txBody>
          <a:bodyPr/>
          <a:lstStyle/>
          <a:p>
            <a:pPr>
              <a:defRPr/>
            </a:pPr>
            <a:r>
              <a:rPr lang="tr-TR" sz="2400" dirty="0" smtClean="0"/>
              <a:t>Açılan pencerede ayarlar yapılıp sonuç elde edilebilir.</a:t>
            </a:r>
          </a:p>
        </p:txBody>
      </p:sp>
      <p:sp>
        <p:nvSpPr>
          <p:cNvPr id="4" name="Footer Placeholder 3"/>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5" name="Slide Number Placeholder 4"/>
          <p:cNvSpPr>
            <a:spLocks noGrp="1"/>
          </p:cNvSpPr>
          <p:nvPr>
            <p:ph type="sldNum" sz="quarter" idx="11"/>
          </p:nvPr>
        </p:nvSpPr>
        <p:spPr/>
        <p:txBody>
          <a:bodyPr/>
          <a:lstStyle/>
          <a:p>
            <a:pPr>
              <a:defRPr/>
            </a:pPr>
            <a:fld id="{83136543-FBF8-44EE-8960-9FCC14DABE76}" type="slidenum">
              <a:rPr lang="en-US" smtClean="0"/>
              <a:pPr>
                <a:defRPr/>
              </a:pPr>
              <a:t>19</a:t>
            </a:fld>
            <a:endParaRPr lang="en-US"/>
          </a:p>
        </p:txBody>
      </p:sp>
      <p:sp>
        <p:nvSpPr>
          <p:cNvPr id="8" name="Rectangle 2"/>
          <p:cNvSpPr>
            <a:spLocks noGrp="1" noChangeArrowheads="1"/>
          </p:cNvSpPr>
          <p:nvPr>
            <p:ph type="title"/>
          </p:nvPr>
        </p:nvSpPr>
        <p:spPr>
          <a:xfrm>
            <a:off x="457200" y="152400"/>
            <a:ext cx="8229600" cy="990600"/>
          </a:xfrm>
        </p:spPr>
        <p:txBody>
          <a:bodyPr/>
          <a:lstStyle/>
          <a:p>
            <a:r>
              <a:rPr lang="en-US" dirty="0"/>
              <a:t>Excel</a:t>
            </a:r>
            <a:r>
              <a:rPr lang="tr-TR" dirty="0"/>
              <a:t>’de</a:t>
            </a:r>
            <a:r>
              <a:rPr lang="en-US" dirty="0"/>
              <a:t> B</a:t>
            </a:r>
            <a:r>
              <a:rPr lang="tr-TR" dirty="0"/>
              <a:t>içimlendirme</a:t>
            </a:r>
            <a:endParaRPr lang="tr-TR" b="1" dirty="0" smtClean="0"/>
          </a:p>
        </p:txBody>
      </p:sp>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9931" y="3717032"/>
            <a:ext cx="2996565" cy="2385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015480"/>
            <a:ext cx="494347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Arrow Connector 11"/>
          <p:cNvCxnSpPr/>
          <p:nvPr/>
        </p:nvCxnSpPr>
        <p:spPr>
          <a:xfrm>
            <a:off x="4211960" y="3356992"/>
            <a:ext cx="1827971" cy="100811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0319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p:txBody>
          <a:bodyPr/>
          <a:lstStyle/>
          <a:p>
            <a:r>
              <a:rPr lang="tr-TR" sz="4000" dirty="0" smtClean="0">
                <a:latin typeface="Times New Roman" pitchFamily="18" charset="0"/>
                <a:cs typeface="Times New Roman" pitchFamily="18" charset="0"/>
              </a:rPr>
              <a:t>Amaçlarımız</a:t>
            </a:r>
          </a:p>
        </p:txBody>
      </p:sp>
      <p:sp>
        <p:nvSpPr>
          <p:cNvPr id="11268" name="Content Placeholder 4"/>
          <p:cNvSpPr>
            <a:spLocks noGrp="1"/>
          </p:cNvSpPr>
          <p:nvPr>
            <p:ph sz="quarter" idx="1"/>
          </p:nvPr>
        </p:nvSpPr>
        <p:spPr/>
        <p:txBody>
          <a:bodyPr/>
          <a:lstStyle/>
          <a:p>
            <a:endParaRPr lang="tr-TR" sz="2800" dirty="0" smtClean="0">
              <a:latin typeface="Times New Roman" pitchFamily="18" charset="0"/>
              <a:cs typeface="Times New Roman" pitchFamily="18" charset="0"/>
            </a:endParaRPr>
          </a:p>
          <a:p>
            <a:r>
              <a:rPr lang="tr-TR" sz="2800" dirty="0" smtClean="0"/>
              <a:t>Excel 2010’da hücre biçimlendirmesini öğrenmek.</a:t>
            </a:r>
          </a:p>
          <a:p>
            <a:endParaRPr lang="tr-TR" sz="2800" dirty="0"/>
          </a:p>
          <a:p>
            <a:r>
              <a:rPr lang="en-US" sz="2800" dirty="0" err="1" smtClean="0"/>
              <a:t>Sayfa</a:t>
            </a:r>
            <a:r>
              <a:rPr lang="en-US" sz="2800" dirty="0" smtClean="0"/>
              <a:t> yap</a:t>
            </a:r>
            <a:r>
              <a:rPr lang="tr-TR" sz="2800" dirty="0" smtClean="0"/>
              <a:t>ısı ile çalışmak.</a:t>
            </a:r>
          </a:p>
          <a:p>
            <a:endParaRPr lang="tr-TR" sz="2800" dirty="0"/>
          </a:p>
          <a:p>
            <a:r>
              <a:rPr lang="tr-TR" sz="2800" dirty="0" smtClean="0"/>
              <a:t>Listeleri düzenlemek ve a</a:t>
            </a:r>
            <a:r>
              <a:rPr lang="en-US" sz="2800" dirty="0" err="1" smtClean="0"/>
              <a:t>lt</a:t>
            </a:r>
            <a:r>
              <a:rPr lang="tr-TR" sz="2800" dirty="0" smtClean="0"/>
              <a:t> toplam  hesaplatmak.</a:t>
            </a:r>
          </a:p>
          <a:p>
            <a:endParaRPr lang="tr-TR" sz="2800" dirty="0"/>
          </a:p>
          <a:p>
            <a:r>
              <a:rPr lang="tr-TR" sz="2800" dirty="0" smtClean="0"/>
              <a:t>Excel 2010’da grafiklerle uğraşmak</a:t>
            </a:r>
            <a:r>
              <a:rPr lang="en-US" sz="2800" dirty="0" smtClean="0"/>
              <a:t>.</a:t>
            </a:r>
            <a:endParaRPr lang="tr-TR" sz="3200" dirty="0"/>
          </a:p>
        </p:txBody>
      </p:sp>
      <p:sp>
        <p:nvSpPr>
          <p:cNvPr id="3" name="Footer Placeholder 2"/>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4" name="Slide Number Placeholder 3"/>
          <p:cNvSpPr>
            <a:spLocks noGrp="1"/>
          </p:cNvSpPr>
          <p:nvPr>
            <p:ph type="sldNum" sz="quarter" idx="11"/>
          </p:nvPr>
        </p:nvSpPr>
        <p:spPr/>
        <p:txBody>
          <a:bodyPr/>
          <a:lstStyle/>
          <a:p>
            <a:pPr>
              <a:defRPr/>
            </a:pPr>
            <a:fld id="{83136543-FBF8-44EE-8960-9FCC14DABE76}" type="slidenum">
              <a:rPr lang="en-US" smtClean="0"/>
              <a:pPr>
                <a:defRPr/>
              </a:pPr>
              <a:t>2</a:t>
            </a:fld>
            <a:endParaRPr lang="en-US"/>
          </a:p>
        </p:txBody>
      </p:sp>
    </p:spTree>
    <p:extLst>
      <p:ext uri="{BB962C8B-B14F-4D97-AF65-F5344CB8AC3E}">
        <p14:creationId xmlns:p14="http://schemas.microsoft.com/office/powerpoint/2010/main" val="28456652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219200"/>
            <a:ext cx="8291264" cy="4937760"/>
          </a:xfrm>
        </p:spPr>
        <p:txBody>
          <a:bodyPr/>
          <a:lstStyle/>
          <a:p>
            <a:pPr>
              <a:defRPr/>
            </a:pPr>
            <a:r>
              <a:rPr lang="tr-TR" sz="2400" b="1" dirty="0" smtClean="0"/>
              <a:t>Hücrelere açıklama veya yorum eklemek için h</a:t>
            </a:r>
            <a:r>
              <a:rPr lang="tr-TR" sz="2400" dirty="0" smtClean="0"/>
              <a:t>ücre </a:t>
            </a:r>
            <a:r>
              <a:rPr lang="tr-TR" sz="2400" dirty="0"/>
              <a:t>üzerinde </a:t>
            </a:r>
            <a:r>
              <a:rPr lang="tr-TR" sz="2400" dirty="0" smtClean="0"/>
              <a:t>fare ile sağ tıklayıp </a:t>
            </a:r>
            <a:r>
              <a:rPr lang="tr-TR" sz="2400" dirty="0"/>
              <a:t>Insert </a:t>
            </a:r>
            <a:r>
              <a:rPr lang="tr-TR" sz="2400" dirty="0" smtClean="0"/>
              <a:t>Comment (yorum ekle) </a:t>
            </a:r>
            <a:r>
              <a:rPr lang="tr-TR" sz="2400" dirty="0"/>
              <a:t>veya Review (gözden geçir) sekmesindeki Comments </a:t>
            </a:r>
            <a:r>
              <a:rPr lang="tr-TR" sz="2400" dirty="0" smtClean="0"/>
              <a:t>(Yorumlar) </a:t>
            </a:r>
            <a:r>
              <a:rPr lang="tr-TR" sz="2400" dirty="0"/>
              <a:t>grubundaki New Comment (yeni </a:t>
            </a:r>
            <a:r>
              <a:rPr lang="tr-TR" sz="2400" dirty="0" smtClean="0"/>
              <a:t>yorum) düğmesi seçilmelidir.</a:t>
            </a:r>
          </a:p>
          <a:p>
            <a:pPr>
              <a:defRPr/>
            </a:pPr>
            <a:r>
              <a:rPr lang="tr-TR" sz="2400" dirty="0" smtClean="0"/>
              <a:t>Eklenen yorumlar yazıcıdan alınan çıktıda görünmemektedir.</a:t>
            </a:r>
          </a:p>
        </p:txBody>
      </p:sp>
      <p:sp>
        <p:nvSpPr>
          <p:cNvPr id="4" name="Footer Placeholder 3"/>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5" name="Slide Number Placeholder 4"/>
          <p:cNvSpPr>
            <a:spLocks noGrp="1"/>
          </p:cNvSpPr>
          <p:nvPr>
            <p:ph type="sldNum" sz="quarter" idx="11"/>
          </p:nvPr>
        </p:nvSpPr>
        <p:spPr/>
        <p:txBody>
          <a:bodyPr/>
          <a:lstStyle/>
          <a:p>
            <a:pPr>
              <a:defRPr/>
            </a:pPr>
            <a:fld id="{83136543-FBF8-44EE-8960-9FCC14DABE76}" type="slidenum">
              <a:rPr lang="en-US" smtClean="0"/>
              <a:pPr>
                <a:defRPr/>
              </a:pPr>
              <a:t>20</a:t>
            </a:fld>
            <a:endParaRPr lang="en-US"/>
          </a:p>
        </p:txBody>
      </p:sp>
      <p:sp>
        <p:nvSpPr>
          <p:cNvPr id="8" name="Rectangle 2"/>
          <p:cNvSpPr>
            <a:spLocks noGrp="1" noChangeArrowheads="1"/>
          </p:cNvSpPr>
          <p:nvPr>
            <p:ph type="title"/>
          </p:nvPr>
        </p:nvSpPr>
        <p:spPr>
          <a:xfrm>
            <a:off x="457200" y="152400"/>
            <a:ext cx="8229600" cy="990600"/>
          </a:xfrm>
        </p:spPr>
        <p:txBody>
          <a:bodyPr/>
          <a:lstStyle/>
          <a:p>
            <a:r>
              <a:rPr lang="en-US" dirty="0"/>
              <a:t>Excel</a:t>
            </a:r>
            <a:r>
              <a:rPr lang="tr-TR" dirty="0"/>
              <a:t>’de</a:t>
            </a:r>
            <a:r>
              <a:rPr lang="en-US" dirty="0"/>
              <a:t> B</a:t>
            </a:r>
            <a:r>
              <a:rPr lang="tr-TR" dirty="0"/>
              <a:t>içimlendirme</a:t>
            </a:r>
            <a:endParaRPr lang="tr-TR" b="1" dirty="0" smtClean="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3093" y="3423121"/>
            <a:ext cx="3190875" cy="267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3937992"/>
            <a:ext cx="321945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398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Sayfa </a:t>
            </a:r>
            <a:r>
              <a:rPr lang="tr-TR" dirty="0"/>
              <a:t>Yapısı ile Çalışmak</a:t>
            </a:r>
            <a:endParaRPr lang="en-US" dirty="0"/>
          </a:p>
        </p:txBody>
      </p:sp>
      <p:sp>
        <p:nvSpPr>
          <p:cNvPr id="39939" name="Content Placeholder 2"/>
          <p:cNvSpPr>
            <a:spLocks noGrp="1"/>
          </p:cNvSpPr>
          <p:nvPr>
            <p:ph sz="quarter" idx="1"/>
          </p:nvPr>
        </p:nvSpPr>
        <p:spPr>
          <a:xfrm>
            <a:off x="457200" y="1219200"/>
            <a:ext cx="4042792" cy="4937760"/>
          </a:xfrm>
        </p:spPr>
        <p:txBody>
          <a:bodyPr/>
          <a:lstStyle/>
          <a:p>
            <a:pPr eaLnBrk="1" hangingPunct="1"/>
            <a:endParaRPr lang="tr-TR" sz="2400" dirty="0" smtClean="0"/>
          </a:p>
          <a:p>
            <a:pPr eaLnBrk="1" hangingPunct="1"/>
            <a:r>
              <a:rPr lang="tr-TR" sz="2400" dirty="0" smtClean="0"/>
              <a:t>Page Layout (sayfa düzeni) kısmında yer alan, Themes (temalar) grubundaki seçenekleri kullanarak </a:t>
            </a:r>
            <a:r>
              <a:rPr lang="tr-TR" sz="2400" b="1" dirty="0" smtClean="0"/>
              <a:t>sayfalar </a:t>
            </a:r>
            <a:r>
              <a:rPr lang="tr-TR" sz="2400" dirty="0" smtClean="0"/>
              <a:t>hızlı bir şekilde biçimlendirilebilir.</a:t>
            </a:r>
          </a:p>
        </p:txBody>
      </p:sp>
      <p:pic>
        <p:nvPicPr>
          <p:cNvPr id="3994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1340768"/>
            <a:ext cx="4494848" cy="458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5" name="Slide Number Placeholder 4"/>
          <p:cNvSpPr>
            <a:spLocks noGrp="1"/>
          </p:cNvSpPr>
          <p:nvPr>
            <p:ph type="sldNum" sz="quarter" idx="11"/>
          </p:nvPr>
        </p:nvSpPr>
        <p:spPr/>
        <p:txBody>
          <a:bodyPr/>
          <a:lstStyle/>
          <a:p>
            <a:pPr>
              <a:defRPr/>
            </a:pPr>
            <a:fld id="{83136543-FBF8-44EE-8960-9FCC14DABE76}" type="slidenum">
              <a:rPr lang="en-US" smtClean="0"/>
              <a:pPr>
                <a:defRPr/>
              </a:pPr>
              <a:t>21</a:t>
            </a:fld>
            <a:endParaRPr lang="en-US"/>
          </a:p>
        </p:txBody>
      </p:sp>
    </p:spTree>
    <p:extLst>
      <p:ext uri="{BB962C8B-B14F-4D97-AF65-F5344CB8AC3E}">
        <p14:creationId xmlns:p14="http://schemas.microsoft.com/office/powerpoint/2010/main" val="233401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Content Placeholder 2"/>
          <p:cNvSpPr>
            <a:spLocks noGrp="1"/>
          </p:cNvSpPr>
          <p:nvPr>
            <p:ph sz="quarter" idx="1"/>
          </p:nvPr>
        </p:nvSpPr>
        <p:spPr>
          <a:xfrm>
            <a:off x="457200" y="1219200"/>
            <a:ext cx="4042792" cy="4937760"/>
          </a:xfrm>
        </p:spPr>
        <p:txBody>
          <a:bodyPr/>
          <a:lstStyle/>
          <a:p>
            <a:endParaRPr lang="tr-TR" sz="2200" dirty="0" smtClean="0"/>
          </a:p>
          <a:p>
            <a:r>
              <a:rPr lang="tr-TR" sz="2200" dirty="0" smtClean="0"/>
              <a:t>Page Layout (sayfa düzeni) sekmesinde bulunan Breaks (kesme) düğmesi kullanılarak, belge istenilen satırdan sayafalara bölünebilir.</a:t>
            </a:r>
          </a:p>
          <a:p>
            <a:endParaRPr lang="tr-TR" sz="2200" dirty="0" smtClean="0"/>
          </a:p>
          <a:p>
            <a:r>
              <a:rPr lang="tr-TR" sz="2200" dirty="0" smtClean="0"/>
              <a:t>Bunun için yeni sayfaya kaydırmak istenilen satırı seçip, Breaks (kesme) düğmesindeki </a:t>
            </a:r>
            <a:r>
              <a:rPr lang="tr-TR" sz="2200" b="1" dirty="0" smtClean="0"/>
              <a:t>Insert page break (sayfa kesmesi ekle) </a:t>
            </a:r>
            <a:r>
              <a:rPr lang="tr-TR" sz="2200" dirty="0" smtClean="0"/>
              <a:t>seçilmelidir.</a:t>
            </a:r>
          </a:p>
        </p:txBody>
      </p:sp>
      <p:pic>
        <p:nvPicPr>
          <p:cNvPr id="409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1184" y="1916832"/>
            <a:ext cx="4395312" cy="3392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4" name="Slide Number Placeholder 3"/>
          <p:cNvSpPr>
            <a:spLocks noGrp="1"/>
          </p:cNvSpPr>
          <p:nvPr>
            <p:ph type="sldNum" sz="quarter" idx="11"/>
          </p:nvPr>
        </p:nvSpPr>
        <p:spPr/>
        <p:txBody>
          <a:bodyPr/>
          <a:lstStyle/>
          <a:p>
            <a:pPr>
              <a:defRPr/>
            </a:pPr>
            <a:fld id="{83136543-FBF8-44EE-8960-9FCC14DABE76}" type="slidenum">
              <a:rPr lang="en-US" smtClean="0"/>
              <a:pPr>
                <a:defRPr/>
              </a:pPr>
              <a:t>22</a:t>
            </a:fld>
            <a:endParaRPr lang="en-US"/>
          </a:p>
        </p:txBody>
      </p:sp>
      <p:sp>
        <p:nvSpPr>
          <p:cNvPr id="8" name="Title 1"/>
          <p:cNvSpPr>
            <a:spLocks noGrp="1"/>
          </p:cNvSpPr>
          <p:nvPr>
            <p:ph type="title"/>
          </p:nvPr>
        </p:nvSpPr>
        <p:spPr>
          <a:xfrm>
            <a:off x="457200" y="152400"/>
            <a:ext cx="8229600" cy="990600"/>
          </a:xfrm>
        </p:spPr>
        <p:txBody>
          <a:bodyPr/>
          <a:lstStyle/>
          <a:p>
            <a:r>
              <a:rPr lang="tr-TR" dirty="0" smtClean="0"/>
              <a:t>Sayfa </a:t>
            </a:r>
            <a:r>
              <a:rPr lang="tr-TR" dirty="0"/>
              <a:t>Yapısı ile Çalışmak</a:t>
            </a:r>
            <a:endParaRPr lang="en-US" dirty="0"/>
          </a:p>
        </p:txBody>
      </p:sp>
      <p:sp>
        <p:nvSpPr>
          <p:cNvPr id="5" name="Oval 4"/>
          <p:cNvSpPr/>
          <p:nvPr/>
        </p:nvSpPr>
        <p:spPr>
          <a:xfrm>
            <a:off x="7452320" y="2722568"/>
            <a:ext cx="1504967" cy="29755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8657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tr-TR" dirty="0"/>
              <a:t>Sayfa Yapısı ile Çalışmak</a:t>
            </a:r>
            <a:endParaRPr lang="en-US" dirty="0"/>
          </a:p>
        </p:txBody>
      </p:sp>
      <p:sp>
        <p:nvSpPr>
          <p:cNvPr id="3" name="Content Placeholder 2"/>
          <p:cNvSpPr>
            <a:spLocks noGrp="1"/>
          </p:cNvSpPr>
          <p:nvPr>
            <p:ph sz="quarter" idx="1"/>
          </p:nvPr>
        </p:nvSpPr>
        <p:spPr/>
        <p:txBody>
          <a:bodyPr/>
          <a:lstStyle/>
          <a:p>
            <a:pPr>
              <a:defRPr/>
            </a:pPr>
            <a:r>
              <a:rPr lang="tr-TR" sz="2400" dirty="0" smtClean="0"/>
              <a:t>Excel’de sayfalara arka plan resmi eklenebilir bunun için Page Layout  (sayfa düzeni) sekmesindeki Page Setup (sayfa düzeni) grubundaki Background (arka plan) düğmesi kullanılmalıdır.</a:t>
            </a:r>
          </a:p>
          <a:p>
            <a:pPr>
              <a:defRPr/>
            </a:pPr>
            <a:r>
              <a:rPr lang="tr-TR" sz="2400" dirty="0" smtClean="0"/>
              <a:t>Ön tanımlı ayarlar ile yazıcıdan çıktı alındığında, arka plan resmi kağıt üzerine basılmayacaktır.</a:t>
            </a:r>
          </a:p>
          <a:p>
            <a:pPr>
              <a:defRPr/>
            </a:pPr>
            <a:endParaRPr lang="tr-TR" sz="2400" dirty="0"/>
          </a:p>
        </p:txBody>
      </p:sp>
      <p:pic>
        <p:nvPicPr>
          <p:cNvPr id="419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502100"/>
            <a:ext cx="3533775"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8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4398005"/>
            <a:ext cx="3628231" cy="1917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a:off x="3735200" y="4398005"/>
            <a:ext cx="1368152" cy="18312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6" name="Slide Number Placeholder 5"/>
          <p:cNvSpPr>
            <a:spLocks noGrp="1"/>
          </p:cNvSpPr>
          <p:nvPr>
            <p:ph type="sldNum" sz="quarter" idx="11"/>
          </p:nvPr>
        </p:nvSpPr>
        <p:spPr/>
        <p:txBody>
          <a:bodyPr/>
          <a:lstStyle/>
          <a:p>
            <a:pPr>
              <a:defRPr/>
            </a:pPr>
            <a:fld id="{83136543-FBF8-44EE-8960-9FCC14DABE76}" type="slidenum">
              <a:rPr lang="en-US" smtClean="0"/>
              <a:pPr>
                <a:defRPr/>
              </a:pPr>
              <a:t>23</a:t>
            </a:fld>
            <a:endParaRPr lang="en-US"/>
          </a:p>
        </p:txBody>
      </p:sp>
    </p:spTree>
    <p:extLst>
      <p:ext uri="{BB962C8B-B14F-4D97-AF65-F5344CB8AC3E}">
        <p14:creationId xmlns:p14="http://schemas.microsoft.com/office/powerpoint/2010/main" val="1423117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tr-TR" dirty="0" smtClean="0"/>
              <a:t>Sayfa </a:t>
            </a:r>
            <a:r>
              <a:rPr lang="tr-TR" dirty="0"/>
              <a:t>Yapısı ile Çalışmak</a:t>
            </a:r>
            <a:endParaRPr lang="en-US" dirty="0"/>
          </a:p>
        </p:txBody>
      </p:sp>
      <p:sp>
        <p:nvSpPr>
          <p:cNvPr id="43011" name="Content Placeholder 2"/>
          <p:cNvSpPr>
            <a:spLocks noGrp="1"/>
          </p:cNvSpPr>
          <p:nvPr>
            <p:ph sz="quarter" idx="1"/>
          </p:nvPr>
        </p:nvSpPr>
        <p:spPr/>
        <p:txBody>
          <a:bodyPr/>
          <a:lstStyle/>
          <a:p>
            <a:pPr algn="just"/>
            <a:r>
              <a:rPr lang="tr-TR" sz="2400" dirty="0" smtClean="0"/>
              <a:t>Excel’de satır ve sütunların sınırlarını gösteren kılavuz çizgilerini ekrandan kaldırmak mümkündür.</a:t>
            </a:r>
          </a:p>
          <a:p>
            <a:pPr algn="just"/>
            <a:r>
              <a:rPr lang="tr-TR" sz="2400" dirty="0" smtClean="0"/>
              <a:t>Bunun için Page Layout (sayfa düzeni) sekmesinde yer alan Sheet Options (sayfa seçenekleri) grubundaki onay kutuları kullanılmalıdır.</a:t>
            </a:r>
          </a:p>
        </p:txBody>
      </p:sp>
      <p:sp>
        <p:nvSpPr>
          <p:cNvPr id="3" name="Footer Placeholder 2"/>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4" name="Slide Number Placeholder 3"/>
          <p:cNvSpPr>
            <a:spLocks noGrp="1"/>
          </p:cNvSpPr>
          <p:nvPr>
            <p:ph type="sldNum" sz="quarter" idx="11"/>
          </p:nvPr>
        </p:nvSpPr>
        <p:spPr/>
        <p:txBody>
          <a:bodyPr/>
          <a:lstStyle/>
          <a:p>
            <a:pPr>
              <a:defRPr/>
            </a:pPr>
            <a:fld id="{83136543-FBF8-44EE-8960-9FCC14DABE76}" type="slidenum">
              <a:rPr lang="en-US" smtClean="0"/>
              <a:pPr>
                <a:defRPr/>
              </a:pPr>
              <a:t>24</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385" y="3312795"/>
            <a:ext cx="5815013" cy="2556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6945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err="1" smtClean="0"/>
              <a:t>Liste</a:t>
            </a:r>
            <a:r>
              <a:rPr lang="tr-TR" dirty="0" smtClean="0"/>
              <a:t>ler</a:t>
            </a:r>
            <a:r>
              <a:rPr lang="en-US" dirty="0" smtClean="0"/>
              <a:t> </a:t>
            </a:r>
            <a:r>
              <a:rPr lang="en-US" dirty="0" err="1" smtClean="0"/>
              <a:t>ile</a:t>
            </a:r>
            <a:r>
              <a:rPr lang="en-US" dirty="0" smtClean="0"/>
              <a:t> </a:t>
            </a:r>
            <a:r>
              <a:rPr lang="tr-TR" dirty="0" smtClean="0"/>
              <a:t>Çalışmak</a:t>
            </a:r>
            <a:endParaRPr lang="en-US" dirty="0"/>
          </a:p>
        </p:txBody>
      </p:sp>
      <p:sp>
        <p:nvSpPr>
          <p:cNvPr id="3" name="Content Placeholder 2"/>
          <p:cNvSpPr>
            <a:spLocks noGrp="1"/>
          </p:cNvSpPr>
          <p:nvPr>
            <p:ph sz="quarter" idx="1"/>
          </p:nvPr>
        </p:nvSpPr>
        <p:spPr/>
        <p:txBody>
          <a:bodyPr/>
          <a:lstStyle/>
          <a:p>
            <a:pPr>
              <a:defRPr/>
            </a:pPr>
            <a:r>
              <a:rPr lang="tr-TR" sz="2400" dirty="0" smtClean="0"/>
              <a:t>Excel’de oluşturulan listeler artan veya azalan şekilde </a:t>
            </a:r>
            <a:r>
              <a:rPr lang="tr-TR" sz="2400" b="1" dirty="0" smtClean="0"/>
              <a:t>sıralanabilir</a:t>
            </a:r>
            <a:r>
              <a:rPr lang="tr-TR" sz="2400" dirty="0" smtClean="0"/>
              <a:t>.</a:t>
            </a:r>
          </a:p>
          <a:p>
            <a:pPr>
              <a:defRPr/>
            </a:pPr>
            <a:r>
              <a:rPr lang="tr-TR" sz="2400" dirty="0" smtClean="0"/>
              <a:t>Sıralama yapmak için Home (giriş) sekmesinde yer alan Editing (düzenleme) grubundaki Sort &amp; Filter (sırala ve filtrele) düğmesi kullanılmalıdır.</a:t>
            </a:r>
            <a:endParaRPr lang="tr-TR" sz="2400" dirty="0"/>
          </a:p>
        </p:txBody>
      </p:sp>
      <p:sp>
        <p:nvSpPr>
          <p:cNvPr id="4" name="Footer Placeholder 3"/>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5" name="Slide Number Placeholder 4"/>
          <p:cNvSpPr>
            <a:spLocks noGrp="1"/>
          </p:cNvSpPr>
          <p:nvPr>
            <p:ph type="sldNum" sz="quarter" idx="11"/>
          </p:nvPr>
        </p:nvSpPr>
        <p:spPr/>
        <p:txBody>
          <a:bodyPr/>
          <a:lstStyle/>
          <a:p>
            <a:pPr>
              <a:defRPr/>
            </a:pPr>
            <a:fld id="{83136543-FBF8-44EE-8960-9FCC14DABE76}" type="slidenum">
              <a:rPr lang="en-US" smtClean="0"/>
              <a:pPr>
                <a:defRPr/>
              </a:pPr>
              <a:t>25</a:t>
            </a:fld>
            <a:endParaRPr 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5501" y="3210336"/>
            <a:ext cx="5267040" cy="284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2567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err="1" smtClean="0"/>
              <a:t>Liste</a:t>
            </a:r>
            <a:r>
              <a:rPr lang="tr-TR" dirty="0" smtClean="0"/>
              <a:t>ler</a:t>
            </a:r>
            <a:r>
              <a:rPr lang="en-US" dirty="0" smtClean="0"/>
              <a:t> </a:t>
            </a:r>
            <a:r>
              <a:rPr lang="en-US" dirty="0" err="1" smtClean="0"/>
              <a:t>ile</a:t>
            </a:r>
            <a:r>
              <a:rPr lang="en-US" dirty="0" smtClean="0"/>
              <a:t> </a:t>
            </a:r>
            <a:r>
              <a:rPr lang="tr-TR" dirty="0" smtClean="0"/>
              <a:t>Çalışmak</a:t>
            </a:r>
            <a:endParaRPr lang="en-US" dirty="0"/>
          </a:p>
        </p:txBody>
      </p:sp>
      <p:sp>
        <p:nvSpPr>
          <p:cNvPr id="3" name="Content Placeholder 2"/>
          <p:cNvSpPr>
            <a:spLocks noGrp="1"/>
          </p:cNvSpPr>
          <p:nvPr>
            <p:ph sz="quarter" idx="1"/>
          </p:nvPr>
        </p:nvSpPr>
        <p:spPr/>
        <p:txBody>
          <a:bodyPr/>
          <a:lstStyle/>
          <a:p>
            <a:pPr>
              <a:defRPr/>
            </a:pPr>
            <a:r>
              <a:rPr lang="tr-TR" sz="2200" dirty="0" smtClean="0"/>
              <a:t>Örneğin, aşağıdaki bilgilerin olduğu bir excel dosyası olduğunu varsayınız.</a:t>
            </a:r>
          </a:p>
          <a:p>
            <a:pPr>
              <a:defRPr/>
            </a:pPr>
            <a:r>
              <a:rPr lang="tr-TR" sz="2200" dirty="0" smtClean="0"/>
              <a:t>Maaş sütununa göre sıralama yapmak için bu sütundaki bir hücreye tıklayıp, alfabetik olarak sırala (A-Z) seçeneği seçilmelidir.</a:t>
            </a:r>
          </a:p>
          <a:p>
            <a:pPr>
              <a:defRPr/>
            </a:pPr>
            <a:r>
              <a:rPr lang="tr-TR" sz="2200" dirty="0" smtClean="0"/>
              <a:t>Sadece maaş sütunundaki satırlar değil, tablodaki tüm satırların sırası sıralanan maaş sütununa değişecektir.</a:t>
            </a:r>
            <a:endParaRPr lang="tr-TR" sz="2200" dirty="0"/>
          </a:p>
        </p:txBody>
      </p:sp>
      <p:pic>
        <p:nvPicPr>
          <p:cNvPr id="4506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573016"/>
            <a:ext cx="3913909" cy="1636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6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4653136"/>
            <a:ext cx="3951695" cy="1637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6" name="Slide Number Placeholder 5"/>
          <p:cNvSpPr>
            <a:spLocks noGrp="1"/>
          </p:cNvSpPr>
          <p:nvPr>
            <p:ph type="sldNum" sz="quarter" idx="11"/>
          </p:nvPr>
        </p:nvSpPr>
        <p:spPr/>
        <p:txBody>
          <a:bodyPr/>
          <a:lstStyle/>
          <a:p>
            <a:pPr>
              <a:defRPr/>
            </a:pPr>
            <a:fld id="{83136543-FBF8-44EE-8960-9FCC14DABE76}" type="slidenum">
              <a:rPr lang="en-US" smtClean="0"/>
              <a:pPr>
                <a:defRPr/>
              </a:pPr>
              <a:t>26</a:t>
            </a:fld>
            <a:endParaRPr lang="en-US"/>
          </a:p>
        </p:txBody>
      </p:sp>
      <p:cxnSp>
        <p:nvCxnSpPr>
          <p:cNvPr id="7" name="Straight Arrow Connector 6"/>
          <p:cNvCxnSpPr/>
          <p:nvPr/>
        </p:nvCxnSpPr>
        <p:spPr>
          <a:xfrm>
            <a:off x="4716016" y="4077072"/>
            <a:ext cx="3413221" cy="57606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1212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err="1" smtClean="0"/>
              <a:t>Liste</a:t>
            </a:r>
            <a:r>
              <a:rPr lang="tr-TR" dirty="0" smtClean="0"/>
              <a:t>ler</a:t>
            </a:r>
            <a:r>
              <a:rPr lang="en-US" dirty="0" smtClean="0"/>
              <a:t> </a:t>
            </a:r>
            <a:r>
              <a:rPr lang="en-US" dirty="0" err="1" smtClean="0"/>
              <a:t>ile</a:t>
            </a:r>
            <a:r>
              <a:rPr lang="en-US" dirty="0" smtClean="0"/>
              <a:t> </a:t>
            </a:r>
            <a:r>
              <a:rPr lang="tr-TR" dirty="0" smtClean="0"/>
              <a:t>Çalışmak</a:t>
            </a:r>
            <a:endParaRPr lang="en-US" dirty="0"/>
          </a:p>
        </p:txBody>
      </p:sp>
      <p:sp>
        <p:nvSpPr>
          <p:cNvPr id="46083" name="Content Placeholder 2"/>
          <p:cNvSpPr>
            <a:spLocks noGrp="1"/>
          </p:cNvSpPr>
          <p:nvPr>
            <p:ph sz="quarter" idx="1"/>
          </p:nvPr>
        </p:nvSpPr>
        <p:spPr/>
        <p:txBody>
          <a:bodyPr/>
          <a:lstStyle/>
          <a:p>
            <a:endParaRPr lang="tr-TR" sz="2400" dirty="0" smtClean="0"/>
          </a:p>
          <a:p>
            <a:r>
              <a:rPr lang="tr-TR" sz="2400" dirty="0" smtClean="0"/>
              <a:t>Listeler </a:t>
            </a:r>
            <a:r>
              <a:rPr lang="tr-TR" sz="2400" b="1" dirty="0" smtClean="0"/>
              <a:t>hücre renklerine</a:t>
            </a:r>
            <a:r>
              <a:rPr lang="tr-TR" sz="2400" dirty="0" smtClean="0"/>
              <a:t> göre sıralanabilir.</a:t>
            </a:r>
          </a:p>
          <a:p>
            <a:endParaRPr lang="tr-TR" sz="2400" dirty="0" smtClean="0"/>
          </a:p>
          <a:p>
            <a:r>
              <a:rPr lang="tr-TR" sz="2400" dirty="0" smtClean="0"/>
              <a:t>Bunun dışında </a:t>
            </a:r>
            <a:r>
              <a:rPr lang="tr-TR" sz="2400" b="1" dirty="0" smtClean="0"/>
              <a:t>birden fazla </a:t>
            </a:r>
            <a:r>
              <a:rPr lang="tr-TR" sz="2400" dirty="0" smtClean="0"/>
              <a:t>düzeyde sıralama yapmak da mümkündür.</a:t>
            </a:r>
          </a:p>
          <a:p>
            <a:endParaRPr lang="tr-TR" sz="2400" dirty="0" smtClean="0"/>
          </a:p>
          <a:p>
            <a:r>
              <a:rPr lang="tr-TR" sz="2400" dirty="0" smtClean="0"/>
              <a:t>Daha önceki örnekte koşullu biçimlendirme ile renklendirilen kıdem sütunundaki hücreleri renklerine göre, ardından da maaş bilgisine göre sıralama yapmak için, tablodaki bir hücre üzerine tıkladıktan sonra Custom Sort (sıralama düzenle) seçeneği seçilmelidir.</a:t>
            </a:r>
          </a:p>
        </p:txBody>
      </p:sp>
      <p:sp>
        <p:nvSpPr>
          <p:cNvPr id="3" name="Footer Placeholder 2"/>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4" name="Slide Number Placeholder 3"/>
          <p:cNvSpPr>
            <a:spLocks noGrp="1"/>
          </p:cNvSpPr>
          <p:nvPr>
            <p:ph type="sldNum" sz="quarter" idx="11"/>
          </p:nvPr>
        </p:nvSpPr>
        <p:spPr/>
        <p:txBody>
          <a:bodyPr/>
          <a:lstStyle/>
          <a:p>
            <a:pPr>
              <a:defRPr/>
            </a:pPr>
            <a:fld id="{83136543-FBF8-44EE-8960-9FCC14DABE76}" type="slidenum">
              <a:rPr lang="en-US" smtClean="0"/>
              <a:pPr>
                <a:defRPr/>
              </a:pPr>
              <a:t>27</a:t>
            </a:fld>
            <a:endParaRPr lang="en-US"/>
          </a:p>
        </p:txBody>
      </p:sp>
    </p:spTree>
    <p:extLst>
      <p:ext uri="{BB962C8B-B14F-4D97-AF65-F5344CB8AC3E}">
        <p14:creationId xmlns:p14="http://schemas.microsoft.com/office/powerpoint/2010/main" val="3956420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err="1" smtClean="0"/>
              <a:t>Liste</a:t>
            </a:r>
            <a:r>
              <a:rPr lang="tr-TR" dirty="0" smtClean="0"/>
              <a:t>ler</a:t>
            </a:r>
            <a:r>
              <a:rPr lang="en-US" dirty="0" smtClean="0"/>
              <a:t> </a:t>
            </a:r>
            <a:r>
              <a:rPr lang="en-US" dirty="0" err="1" smtClean="0"/>
              <a:t>ile</a:t>
            </a:r>
            <a:r>
              <a:rPr lang="en-US" dirty="0" smtClean="0"/>
              <a:t> </a:t>
            </a:r>
            <a:r>
              <a:rPr lang="tr-TR" dirty="0" smtClean="0"/>
              <a:t>Çalışmak</a:t>
            </a:r>
            <a:endParaRPr lang="en-US" dirty="0"/>
          </a:p>
        </p:txBody>
      </p:sp>
      <p:sp>
        <p:nvSpPr>
          <p:cNvPr id="47107" name="Content Placeholder 2"/>
          <p:cNvSpPr>
            <a:spLocks noGrp="1"/>
          </p:cNvSpPr>
          <p:nvPr>
            <p:ph sz="quarter" idx="1"/>
          </p:nvPr>
        </p:nvSpPr>
        <p:spPr/>
        <p:txBody>
          <a:bodyPr/>
          <a:lstStyle/>
          <a:p>
            <a:endParaRPr lang="tr-TR" sz="2400" dirty="0" smtClean="0"/>
          </a:p>
          <a:p>
            <a:r>
              <a:rPr lang="tr-TR" sz="2400" dirty="0" smtClean="0"/>
              <a:t>Açılan pencereden ilk olarak kıdem sütununu seçip sıralama koşulu olarak da cell color (hücre rengi) seçilmelidir.</a:t>
            </a:r>
          </a:p>
          <a:p>
            <a:endParaRPr lang="tr-TR" sz="2400" dirty="0" smtClean="0"/>
          </a:p>
          <a:p>
            <a:r>
              <a:rPr lang="tr-TR" sz="2400" dirty="0" smtClean="0"/>
              <a:t>İkinci sıralama düzeyini eklemek için Add level (düzey ekle), istenildiğinde çıkarmak için de Delete level (düzeyi kaldır) seçenekleri seçilmelidir.</a:t>
            </a:r>
          </a:p>
          <a:p>
            <a:endParaRPr lang="tr-TR" sz="2400" dirty="0" smtClean="0"/>
          </a:p>
          <a:p>
            <a:r>
              <a:rPr lang="tr-TR" sz="2400" dirty="0" smtClean="0"/>
              <a:t>İkinci düzey eklendikten sonra maaş sütunu seçilip artan maaşa göre sıralama yapılabilir.</a:t>
            </a:r>
          </a:p>
        </p:txBody>
      </p:sp>
      <p:sp>
        <p:nvSpPr>
          <p:cNvPr id="3" name="Footer Placeholder 2"/>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4" name="Slide Number Placeholder 3"/>
          <p:cNvSpPr>
            <a:spLocks noGrp="1"/>
          </p:cNvSpPr>
          <p:nvPr>
            <p:ph type="sldNum" sz="quarter" idx="11"/>
          </p:nvPr>
        </p:nvSpPr>
        <p:spPr/>
        <p:txBody>
          <a:bodyPr/>
          <a:lstStyle/>
          <a:p>
            <a:pPr>
              <a:defRPr/>
            </a:pPr>
            <a:fld id="{83136543-FBF8-44EE-8960-9FCC14DABE76}" type="slidenum">
              <a:rPr lang="en-US" smtClean="0"/>
              <a:pPr>
                <a:defRPr/>
              </a:pPr>
              <a:t>28</a:t>
            </a:fld>
            <a:endParaRPr lang="en-US"/>
          </a:p>
        </p:txBody>
      </p:sp>
    </p:spTree>
    <p:extLst>
      <p:ext uri="{BB962C8B-B14F-4D97-AF65-F5344CB8AC3E}">
        <p14:creationId xmlns:p14="http://schemas.microsoft.com/office/powerpoint/2010/main" val="1996374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err="1" smtClean="0"/>
              <a:t>Liste</a:t>
            </a:r>
            <a:r>
              <a:rPr lang="tr-TR" dirty="0" smtClean="0"/>
              <a:t>ler</a:t>
            </a:r>
            <a:r>
              <a:rPr lang="en-US" dirty="0" smtClean="0"/>
              <a:t> </a:t>
            </a:r>
            <a:r>
              <a:rPr lang="en-US" dirty="0" err="1" smtClean="0"/>
              <a:t>ile</a:t>
            </a:r>
            <a:r>
              <a:rPr lang="en-US" dirty="0" smtClean="0"/>
              <a:t> </a:t>
            </a:r>
            <a:r>
              <a:rPr lang="tr-TR" dirty="0" smtClean="0"/>
              <a:t>Çalışmak</a:t>
            </a:r>
            <a:endParaRPr lang="en-US" dirty="0"/>
          </a:p>
        </p:txBody>
      </p:sp>
      <p:pic>
        <p:nvPicPr>
          <p:cNvPr id="4710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2071" y="4289544"/>
            <a:ext cx="4602417" cy="1947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4" name="Slide Number Placeholder 3"/>
          <p:cNvSpPr>
            <a:spLocks noGrp="1"/>
          </p:cNvSpPr>
          <p:nvPr>
            <p:ph type="sldNum" sz="quarter" idx="11"/>
          </p:nvPr>
        </p:nvSpPr>
        <p:spPr/>
        <p:txBody>
          <a:bodyPr/>
          <a:lstStyle/>
          <a:p>
            <a:pPr>
              <a:defRPr/>
            </a:pPr>
            <a:fld id="{83136543-FBF8-44EE-8960-9FCC14DABE76}" type="slidenum">
              <a:rPr lang="en-US" smtClean="0"/>
              <a:pPr>
                <a:defRPr/>
              </a:pPr>
              <a:t>29</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20" y="1292551"/>
            <a:ext cx="6336880" cy="2644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a:off x="5288312" y="3744328"/>
            <a:ext cx="1656184" cy="57251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5257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p:txBody>
          <a:bodyPr/>
          <a:lstStyle/>
          <a:p>
            <a:r>
              <a:rPr lang="tr-TR" dirty="0" smtClean="0"/>
              <a:t>Excel’de </a:t>
            </a:r>
            <a:r>
              <a:rPr lang="en-US" dirty="0" smtClean="0"/>
              <a:t>B</a:t>
            </a:r>
            <a:r>
              <a:rPr lang="tr-TR" dirty="0" smtClean="0"/>
              <a:t>içimlendirme</a:t>
            </a:r>
          </a:p>
        </p:txBody>
      </p:sp>
      <p:sp>
        <p:nvSpPr>
          <p:cNvPr id="54275" name="Content Placeholder 2"/>
          <p:cNvSpPr>
            <a:spLocks noGrp="1"/>
          </p:cNvSpPr>
          <p:nvPr>
            <p:ph sz="quarter" idx="1"/>
          </p:nvPr>
        </p:nvSpPr>
        <p:spPr/>
        <p:txBody>
          <a:bodyPr/>
          <a:lstStyle/>
          <a:p>
            <a:endParaRPr lang="tr-TR" sz="2400" b="1" dirty="0" smtClean="0"/>
          </a:p>
          <a:p>
            <a:r>
              <a:rPr lang="tr-TR" sz="2400" b="1" dirty="0" smtClean="0"/>
              <a:t>Hücre </a:t>
            </a:r>
            <a:r>
              <a:rPr lang="tr-TR" sz="2400" b="1" dirty="0"/>
              <a:t>z</a:t>
            </a:r>
            <a:r>
              <a:rPr lang="tr-TR" sz="2400" b="1" dirty="0" smtClean="0"/>
              <a:t>eminlerini renklendirmek</a:t>
            </a:r>
            <a:r>
              <a:rPr lang="tr-TR" sz="2400" dirty="0" smtClean="0"/>
              <a:t> için Home (giriş) sekmesinde bulunan Font (Yazı Tipi) grubunda yer alan Fill Color (Dolgu Rengi) düğmesi kullanılmaktadır.</a:t>
            </a:r>
          </a:p>
        </p:txBody>
      </p:sp>
      <p:sp>
        <p:nvSpPr>
          <p:cNvPr id="3" name="Footer Placeholder 2"/>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4" name="Slide Number Placeholder 3"/>
          <p:cNvSpPr>
            <a:spLocks noGrp="1"/>
          </p:cNvSpPr>
          <p:nvPr>
            <p:ph type="sldNum" sz="quarter" idx="11"/>
          </p:nvPr>
        </p:nvSpPr>
        <p:spPr/>
        <p:txBody>
          <a:bodyPr/>
          <a:lstStyle/>
          <a:p>
            <a:pPr>
              <a:defRPr/>
            </a:pPr>
            <a:fld id="{83136543-FBF8-44EE-8960-9FCC14DABE76}" type="slidenum">
              <a:rPr lang="en-US" smtClean="0"/>
              <a:pPr>
                <a:defRPr/>
              </a:pPr>
              <a:t>3</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429000"/>
            <a:ext cx="8203883" cy="1760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8808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en-US" dirty="0" err="1" smtClean="0"/>
              <a:t>Liste</a:t>
            </a:r>
            <a:r>
              <a:rPr lang="tr-TR" dirty="0" smtClean="0"/>
              <a:t>ler</a:t>
            </a:r>
            <a:r>
              <a:rPr lang="en-US" dirty="0" smtClean="0"/>
              <a:t> </a:t>
            </a:r>
            <a:r>
              <a:rPr lang="en-US" dirty="0" err="1" smtClean="0"/>
              <a:t>ile</a:t>
            </a:r>
            <a:r>
              <a:rPr lang="en-US" dirty="0" smtClean="0"/>
              <a:t> </a:t>
            </a:r>
            <a:r>
              <a:rPr lang="tr-TR" dirty="0" smtClean="0"/>
              <a:t>Çalışmak</a:t>
            </a:r>
            <a:endParaRPr lang="en-US" dirty="0"/>
          </a:p>
        </p:txBody>
      </p:sp>
      <p:sp>
        <p:nvSpPr>
          <p:cNvPr id="3" name="Content Placeholder 2"/>
          <p:cNvSpPr>
            <a:spLocks noGrp="1"/>
          </p:cNvSpPr>
          <p:nvPr>
            <p:ph sz="quarter" idx="1"/>
          </p:nvPr>
        </p:nvSpPr>
        <p:spPr/>
        <p:txBody>
          <a:bodyPr/>
          <a:lstStyle/>
          <a:p>
            <a:pPr>
              <a:defRPr/>
            </a:pPr>
            <a:endParaRPr lang="tr-TR" sz="2400" dirty="0" smtClean="0"/>
          </a:p>
          <a:p>
            <a:pPr>
              <a:defRPr/>
            </a:pPr>
            <a:r>
              <a:rPr lang="tr-TR" sz="2400" dirty="0" smtClean="0"/>
              <a:t>Listelere filtre uygulamak, binlerce verinin içinden istenilen veriye daha kolay ulaşmayı sağlar.</a:t>
            </a:r>
          </a:p>
          <a:p>
            <a:pPr>
              <a:defRPr/>
            </a:pPr>
            <a:endParaRPr lang="tr-TR" sz="2400" dirty="0" smtClean="0"/>
          </a:p>
          <a:p>
            <a:pPr>
              <a:defRPr/>
            </a:pPr>
            <a:r>
              <a:rPr lang="tr-TR" sz="2400" dirty="0" smtClean="0"/>
              <a:t>Bunun için tablo içindeki bir hücreye tıkladıktan sonra Filter (Filtrele) seçeneği seçilmelidir. Sütunların en üstünde ok işaretleri belirecektir.</a:t>
            </a:r>
            <a:endParaRPr lang="tr-TR" sz="2400" dirty="0"/>
          </a:p>
        </p:txBody>
      </p:sp>
      <p:pic>
        <p:nvPicPr>
          <p:cNvPr id="4813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4287487"/>
            <a:ext cx="6871355" cy="1229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5" name="Slide Number Placeholder 4"/>
          <p:cNvSpPr>
            <a:spLocks noGrp="1"/>
          </p:cNvSpPr>
          <p:nvPr>
            <p:ph type="sldNum" sz="quarter" idx="11"/>
          </p:nvPr>
        </p:nvSpPr>
        <p:spPr/>
        <p:txBody>
          <a:bodyPr/>
          <a:lstStyle/>
          <a:p>
            <a:pPr>
              <a:defRPr/>
            </a:pPr>
            <a:fld id="{83136543-FBF8-44EE-8960-9FCC14DABE76}" type="slidenum">
              <a:rPr lang="en-US" smtClean="0"/>
              <a:pPr>
                <a:defRPr/>
              </a:pPr>
              <a:t>30</a:t>
            </a:fld>
            <a:endParaRPr lang="en-US"/>
          </a:p>
        </p:txBody>
      </p:sp>
    </p:spTree>
    <p:extLst>
      <p:ext uri="{BB962C8B-B14F-4D97-AF65-F5344CB8AC3E}">
        <p14:creationId xmlns:p14="http://schemas.microsoft.com/office/powerpoint/2010/main" val="662715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err="1" smtClean="0"/>
              <a:t>Liste</a:t>
            </a:r>
            <a:r>
              <a:rPr lang="tr-TR" dirty="0" smtClean="0"/>
              <a:t>ler</a:t>
            </a:r>
            <a:r>
              <a:rPr lang="en-US" dirty="0" smtClean="0"/>
              <a:t> </a:t>
            </a:r>
            <a:r>
              <a:rPr lang="en-US" dirty="0" err="1" smtClean="0"/>
              <a:t>ile</a:t>
            </a:r>
            <a:r>
              <a:rPr lang="en-US" dirty="0" smtClean="0"/>
              <a:t> </a:t>
            </a:r>
            <a:r>
              <a:rPr lang="tr-TR" dirty="0" smtClean="0"/>
              <a:t>Çalışmak</a:t>
            </a:r>
            <a:endParaRPr lang="en-US" dirty="0"/>
          </a:p>
        </p:txBody>
      </p:sp>
      <p:sp>
        <p:nvSpPr>
          <p:cNvPr id="49155" name="Content Placeholder 2"/>
          <p:cNvSpPr>
            <a:spLocks noGrp="1"/>
          </p:cNvSpPr>
          <p:nvPr>
            <p:ph sz="quarter" idx="1"/>
          </p:nvPr>
        </p:nvSpPr>
        <p:spPr/>
        <p:txBody>
          <a:bodyPr/>
          <a:lstStyle/>
          <a:p>
            <a:r>
              <a:rPr lang="tr-TR" sz="2400" dirty="0" smtClean="0"/>
              <a:t>Örneğin kıdem ifadesinin yanındaki ok tıklanınca, açılan pencereden filtreleme ayarları yapılabilir.</a:t>
            </a:r>
          </a:p>
          <a:p>
            <a:r>
              <a:rPr lang="tr-TR" sz="2400" dirty="0"/>
              <a:t>Kıdemi 5 yıl olanları seçmek için sadece 5 </a:t>
            </a:r>
            <a:r>
              <a:rPr lang="tr-TR" sz="2400" dirty="0" smtClean="0"/>
              <a:t>ifadesi seçili bırakılmalıdır.</a:t>
            </a:r>
          </a:p>
        </p:txBody>
      </p:sp>
      <p:sp>
        <p:nvSpPr>
          <p:cNvPr id="3" name="Footer Placeholder 2"/>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4" name="Slide Number Placeholder 3"/>
          <p:cNvSpPr>
            <a:spLocks noGrp="1"/>
          </p:cNvSpPr>
          <p:nvPr>
            <p:ph type="sldNum" sz="quarter" idx="11"/>
          </p:nvPr>
        </p:nvSpPr>
        <p:spPr/>
        <p:txBody>
          <a:bodyPr/>
          <a:lstStyle/>
          <a:p>
            <a:pPr>
              <a:defRPr/>
            </a:pPr>
            <a:fld id="{83136543-FBF8-44EE-8960-9FCC14DABE76}" type="slidenum">
              <a:rPr lang="en-US" smtClean="0"/>
              <a:pPr>
                <a:defRPr/>
              </a:pPr>
              <a:t>31</a:t>
            </a:fld>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6570" y="4077072"/>
            <a:ext cx="4435475" cy="822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2877171"/>
            <a:ext cx="2574112" cy="3432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Arrow Connector 9"/>
          <p:cNvCxnSpPr/>
          <p:nvPr/>
        </p:nvCxnSpPr>
        <p:spPr>
          <a:xfrm flipV="1">
            <a:off x="2195736" y="4797152"/>
            <a:ext cx="4752528" cy="36004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3803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a:t>
            </a:r>
            <a:r>
              <a:rPr lang="tr-TR" dirty="0" smtClean="0"/>
              <a:t>lt</a:t>
            </a:r>
            <a:r>
              <a:rPr lang="en-US" dirty="0" smtClean="0"/>
              <a:t> </a:t>
            </a:r>
            <a:r>
              <a:rPr lang="en-US" dirty="0" err="1" smtClean="0"/>
              <a:t>Toplam</a:t>
            </a:r>
            <a:r>
              <a:rPr lang="en-US" dirty="0" smtClean="0"/>
              <a:t> </a:t>
            </a:r>
            <a:r>
              <a:rPr lang="en-US" dirty="0" err="1" smtClean="0"/>
              <a:t>Hesaplatmak</a:t>
            </a:r>
            <a:endParaRPr lang="en-US" dirty="0"/>
          </a:p>
        </p:txBody>
      </p:sp>
      <p:sp>
        <p:nvSpPr>
          <p:cNvPr id="51203" name="Content Placeholder 2"/>
          <p:cNvSpPr>
            <a:spLocks noGrp="1"/>
          </p:cNvSpPr>
          <p:nvPr>
            <p:ph sz="quarter" idx="1"/>
          </p:nvPr>
        </p:nvSpPr>
        <p:spPr>
          <a:xfrm>
            <a:off x="277688" y="1219200"/>
            <a:ext cx="8686800" cy="4937760"/>
          </a:xfrm>
        </p:spPr>
        <p:txBody>
          <a:bodyPr/>
          <a:lstStyle/>
          <a:p>
            <a:pPr>
              <a:defRPr/>
            </a:pPr>
            <a:r>
              <a:rPr lang="tr-TR" sz="2400" b="1" dirty="0" smtClean="0"/>
              <a:t>Alt toplamlar</a:t>
            </a:r>
            <a:r>
              <a:rPr lang="tr-TR" sz="2400" dirty="0" smtClean="0"/>
              <a:t>, oluşturulan listelerdeki bir sütunda aynı olan verilerden yararlanarak, başka bir sütunundaki verilerin toplamını bulmak için kullanılır.</a:t>
            </a:r>
          </a:p>
          <a:p>
            <a:pPr>
              <a:defRPr/>
            </a:pPr>
            <a:r>
              <a:rPr lang="tr-TR" sz="2400" dirty="0" smtClean="0"/>
              <a:t>Aşağıdaki tabloda, bölümlere göre maaşlar toplamını hesaplatmak için ilk olarak tablonun bölümü sütununa göre sıralanması gerekir.</a:t>
            </a:r>
          </a:p>
        </p:txBody>
      </p:sp>
      <p:pic>
        <p:nvPicPr>
          <p:cNvPr id="512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3545" y="3367811"/>
            <a:ext cx="4798695" cy="2797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7" name="Slide Number Placeholder 6"/>
          <p:cNvSpPr>
            <a:spLocks noGrp="1"/>
          </p:cNvSpPr>
          <p:nvPr>
            <p:ph type="sldNum" sz="quarter" idx="11"/>
          </p:nvPr>
        </p:nvSpPr>
        <p:spPr/>
        <p:txBody>
          <a:bodyPr/>
          <a:lstStyle/>
          <a:p>
            <a:pPr>
              <a:defRPr/>
            </a:pPr>
            <a:fld id="{83136543-FBF8-44EE-8960-9FCC14DABE76}" type="slidenum">
              <a:rPr lang="en-US" smtClean="0"/>
              <a:pPr>
                <a:defRPr/>
              </a:pPr>
              <a:t>32</a:t>
            </a:fld>
            <a:endParaRPr lang="en-US"/>
          </a:p>
        </p:txBody>
      </p:sp>
    </p:spTree>
    <p:extLst>
      <p:ext uri="{BB962C8B-B14F-4D97-AF65-F5344CB8AC3E}">
        <p14:creationId xmlns:p14="http://schemas.microsoft.com/office/powerpoint/2010/main" val="2005873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a:t>
            </a:r>
            <a:r>
              <a:rPr lang="tr-TR" dirty="0"/>
              <a:t>lt</a:t>
            </a:r>
            <a:r>
              <a:rPr lang="en-US" dirty="0"/>
              <a:t> </a:t>
            </a:r>
            <a:r>
              <a:rPr lang="en-US" dirty="0" err="1"/>
              <a:t>Toplam</a:t>
            </a:r>
            <a:r>
              <a:rPr lang="en-US" dirty="0"/>
              <a:t> </a:t>
            </a:r>
            <a:r>
              <a:rPr lang="en-US" dirty="0" err="1"/>
              <a:t>Hesaplatmak</a:t>
            </a:r>
            <a:endParaRPr lang="en-US" dirty="0"/>
          </a:p>
        </p:txBody>
      </p:sp>
      <p:sp>
        <p:nvSpPr>
          <p:cNvPr id="52227" name="Content Placeholder 2"/>
          <p:cNvSpPr>
            <a:spLocks noGrp="1"/>
          </p:cNvSpPr>
          <p:nvPr>
            <p:ph sz="quarter" idx="1"/>
          </p:nvPr>
        </p:nvSpPr>
        <p:spPr/>
        <p:txBody>
          <a:bodyPr/>
          <a:lstStyle/>
          <a:p>
            <a:r>
              <a:rPr lang="tr-TR" sz="2200" dirty="0" smtClean="0"/>
              <a:t>Daha sonra, tablodaki bir hücreye tıklayıp Data (veri) sekmesindeki Outline (anahat) grubunda bulunan SubTotal (alt toplam) düğmesi kullanılmalıdır.</a:t>
            </a:r>
          </a:p>
          <a:p>
            <a:r>
              <a:rPr lang="tr-TR" sz="2200" dirty="0" smtClean="0"/>
              <a:t>Açılan pencereden ayarlar yapılıp, alt toplamlar hesaplanabilir.</a:t>
            </a:r>
          </a:p>
        </p:txBody>
      </p:sp>
      <p:sp>
        <p:nvSpPr>
          <p:cNvPr id="5" name="Footer Placeholder 4"/>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7" name="Slide Number Placeholder 6"/>
          <p:cNvSpPr>
            <a:spLocks noGrp="1"/>
          </p:cNvSpPr>
          <p:nvPr>
            <p:ph type="sldNum" sz="quarter" idx="11"/>
          </p:nvPr>
        </p:nvSpPr>
        <p:spPr/>
        <p:txBody>
          <a:bodyPr/>
          <a:lstStyle/>
          <a:p>
            <a:pPr>
              <a:defRPr/>
            </a:pPr>
            <a:fld id="{83136543-FBF8-44EE-8960-9FCC14DABE76}" type="slidenum">
              <a:rPr lang="en-US" smtClean="0"/>
              <a:pPr>
                <a:defRPr/>
              </a:pPr>
              <a:t>33</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834289"/>
            <a:ext cx="5048250" cy="3403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994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a:t>
            </a:r>
            <a:r>
              <a:rPr lang="tr-TR" dirty="0"/>
              <a:t>lt</a:t>
            </a:r>
            <a:r>
              <a:rPr lang="en-US" dirty="0"/>
              <a:t> </a:t>
            </a:r>
            <a:r>
              <a:rPr lang="en-US" dirty="0" err="1"/>
              <a:t>Toplam</a:t>
            </a:r>
            <a:r>
              <a:rPr lang="en-US" dirty="0"/>
              <a:t> </a:t>
            </a:r>
            <a:r>
              <a:rPr lang="en-US" dirty="0" err="1"/>
              <a:t>Hesaplatmak</a:t>
            </a:r>
            <a:endParaRPr lang="en-US" dirty="0"/>
          </a:p>
        </p:txBody>
      </p:sp>
      <p:sp>
        <p:nvSpPr>
          <p:cNvPr id="53251" name="Content Placeholder 2"/>
          <p:cNvSpPr>
            <a:spLocks noGrp="1"/>
          </p:cNvSpPr>
          <p:nvPr>
            <p:ph sz="quarter" idx="1"/>
          </p:nvPr>
        </p:nvSpPr>
        <p:spPr/>
        <p:txBody>
          <a:bodyPr/>
          <a:lstStyle/>
          <a:p>
            <a:r>
              <a:rPr lang="tr-TR" sz="2400" dirty="0" smtClean="0"/>
              <a:t>Ayarlar yapılıp alt toplamlar hesaplandığında tablo görüntüsü aşağıdaki gibi olacaktır.</a:t>
            </a:r>
          </a:p>
        </p:txBody>
      </p:sp>
      <p:pic>
        <p:nvPicPr>
          <p:cNvPr id="532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0750" y="2132856"/>
            <a:ext cx="5542598" cy="4054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7" name="Slide Number Placeholder 6"/>
          <p:cNvSpPr>
            <a:spLocks noGrp="1"/>
          </p:cNvSpPr>
          <p:nvPr>
            <p:ph type="sldNum" sz="quarter" idx="11"/>
          </p:nvPr>
        </p:nvSpPr>
        <p:spPr/>
        <p:txBody>
          <a:bodyPr/>
          <a:lstStyle/>
          <a:p>
            <a:pPr>
              <a:defRPr/>
            </a:pPr>
            <a:fld id="{83136543-FBF8-44EE-8960-9FCC14DABE76}" type="slidenum">
              <a:rPr lang="en-US" smtClean="0"/>
              <a:pPr>
                <a:defRPr/>
              </a:pPr>
              <a:t>34</a:t>
            </a:fld>
            <a:endParaRPr lang="en-US"/>
          </a:p>
        </p:txBody>
      </p:sp>
    </p:spTree>
    <p:extLst>
      <p:ext uri="{BB962C8B-B14F-4D97-AF65-F5344CB8AC3E}">
        <p14:creationId xmlns:p14="http://schemas.microsoft.com/office/powerpoint/2010/main" val="3661647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tr-TR" dirty="0" smtClean="0"/>
              <a:t>Grafikler Oluşturmak</a:t>
            </a:r>
            <a:endParaRPr lang="en-US" dirty="0"/>
          </a:p>
        </p:txBody>
      </p:sp>
      <p:sp>
        <p:nvSpPr>
          <p:cNvPr id="3" name="Content Placeholder 2"/>
          <p:cNvSpPr>
            <a:spLocks noGrp="1"/>
          </p:cNvSpPr>
          <p:nvPr>
            <p:ph sz="quarter" idx="1"/>
          </p:nvPr>
        </p:nvSpPr>
        <p:spPr/>
        <p:txBody>
          <a:bodyPr/>
          <a:lstStyle/>
          <a:p>
            <a:pPr>
              <a:defRPr/>
            </a:pPr>
            <a:r>
              <a:rPr lang="en-US" sz="2400" dirty="0" smtClean="0"/>
              <a:t>Excel’</a:t>
            </a:r>
            <a:r>
              <a:rPr lang="tr-TR" sz="2400" dirty="0" smtClean="0"/>
              <a:t>in en güçlü olduğu alanlardan biri de </a:t>
            </a:r>
            <a:r>
              <a:rPr lang="en-US" sz="2400" b="1" dirty="0" err="1" smtClean="0"/>
              <a:t>grafik</a:t>
            </a:r>
            <a:r>
              <a:rPr lang="en-US" sz="2400" b="1" dirty="0" smtClean="0"/>
              <a:t> </a:t>
            </a:r>
            <a:r>
              <a:rPr lang="tr-TR" sz="2400" b="1" dirty="0" smtClean="0"/>
              <a:t>oluşturmaktır</a:t>
            </a:r>
            <a:r>
              <a:rPr lang="tr-TR" sz="2400" dirty="0" smtClean="0"/>
              <a:t>.</a:t>
            </a:r>
          </a:p>
          <a:p>
            <a:pPr>
              <a:defRPr/>
            </a:pPr>
            <a:r>
              <a:rPr lang="tr-TR" sz="2400" dirty="0" smtClean="0"/>
              <a:t>Örneğin, aş</a:t>
            </a:r>
            <a:r>
              <a:rPr lang="tr-TR" sz="2400" dirty="0" smtClean="0"/>
              <a:t>ağıdaki  tabloda bulunan satış</a:t>
            </a:r>
            <a:r>
              <a:rPr lang="tr-TR" sz="2400" dirty="0" smtClean="0"/>
              <a:t>, servis ve bakım </a:t>
            </a:r>
            <a:r>
              <a:rPr lang="tr-TR" sz="2400" dirty="0" smtClean="0"/>
              <a:t>bölümlerinin kazanç </a:t>
            </a:r>
            <a:r>
              <a:rPr lang="tr-TR" sz="2400" dirty="0" smtClean="0"/>
              <a:t>değerlerini </a:t>
            </a:r>
            <a:r>
              <a:rPr lang="tr-TR" sz="2400" dirty="0" smtClean="0"/>
              <a:t>grafiğe yansıtmak için ilk olarak fare ile tablonun tüm hücreleri seçilmelidir.</a:t>
            </a:r>
            <a:endParaRPr lang="tr-TR" sz="2400" dirty="0" smtClean="0"/>
          </a:p>
        </p:txBody>
      </p:sp>
      <p:sp>
        <p:nvSpPr>
          <p:cNvPr id="7" name="Footer Placeholder 6"/>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8" name="Slide Number Placeholder 7"/>
          <p:cNvSpPr>
            <a:spLocks noGrp="1"/>
          </p:cNvSpPr>
          <p:nvPr>
            <p:ph type="sldNum" sz="quarter" idx="11"/>
          </p:nvPr>
        </p:nvSpPr>
        <p:spPr/>
        <p:txBody>
          <a:bodyPr/>
          <a:lstStyle/>
          <a:p>
            <a:pPr>
              <a:defRPr/>
            </a:pPr>
            <a:fld id="{83136543-FBF8-44EE-8960-9FCC14DABE76}" type="slidenum">
              <a:rPr lang="en-US" smtClean="0"/>
              <a:pPr>
                <a:defRPr/>
              </a:pPr>
              <a:t>35</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3429000"/>
            <a:ext cx="5228273" cy="258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8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tr-TR" dirty="0"/>
              <a:t>Grafikler Oluşturmak</a:t>
            </a:r>
            <a:endParaRPr lang="en-US" dirty="0"/>
          </a:p>
        </p:txBody>
      </p:sp>
      <p:sp>
        <p:nvSpPr>
          <p:cNvPr id="3" name="Content Placeholder 2"/>
          <p:cNvSpPr>
            <a:spLocks noGrp="1"/>
          </p:cNvSpPr>
          <p:nvPr>
            <p:ph sz="quarter" idx="1"/>
          </p:nvPr>
        </p:nvSpPr>
        <p:spPr/>
        <p:txBody>
          <a:bodyPr/>
          <a:lstStyle/>
          <a:p>
            <a:pPr>
              <a:defRPr/>
            </a:pPr>
            <a:r>
              <a:rPr lang="tr-TR" sz="2400" dirty="0" smtClean="0"/>
              <a:t>Daha sonra Insert </a:t>
            </a:r>
            <a:r>
              <a:rPr lang="tr-TR" sz="2400" dirty="0" smtClean="0"/>
              <a:t>(ekle) sekmesinde bulunan Charts (grafikler) grubundan </a:t>
            </a:r>
            <a:r>
              <a:rPr lang="tr-TR" sz="2400" dirty="0" smtClean="0"/>
              <a:t>grafiğin türü seçilmelidir.</a:t>
            </a:r>
            <a:endParaRPr lang="tr-TR" sz="2400" dirty="0"/>
          </a:p>
        </p:txBody>
      </p:sp>
      <p:pic>
        <p:nvPicPr>
          <p:cNvPr id="553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4187" y="2089674"/>
            <a:ext cx="4704223" cy="4118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8" name="Slide Number Placeholder 7"/>
          <p:cNvSpPr>
            <a:spLocks noGrp="1"/>
          </p:cNvSpPr>
          <p:nvPr>
            <p:ph type="sldNum" sz="quarter" idx="11"/>
          </p:nvPr>
        </p:nvSpPr>
        <p:spPr/>
        <p:txBody>
          <a:bodyPr/>
          <a:lstStyle/>
          <a:p>
            <a:pPr>
              <a:defRPr/>
            </a:pPr>
            <a:fld id="{83136543-FBF8-44EE-8960-9FCC14DABE76}" type="slidenum">
              <a:rPr lang="en-US" smtClean="0"/>
              <a:pPr>
                <a:defRPr/>
              </a:pPr>
              <a:t>36</a:t>
            </a:fld>
            <a:endParaRPr lang="en-US"/>
          </a:p>
        </p:txBody>
      </p:sp>
    </p:spTree>
    <p:extLst>
      <p:ext uri="{BB962C8B-B14F-4D97-AF65-F5344CB8AC3E}">
        <p14:creationId xmlns:p14="http://schemas.microsoft.com/office/powerpoint/2010/main" val="2701332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a:t>Grafikler Oluşturmak</a:t>
            </a:r>
            <a:endParaRPr lang="en-US" dirty="0"/>
          </a:p>
        </p:txBody>
      </p:sp>
      <p:sp>
        <p:nvSpPr>
          <p:cNvPr id="56323" name="Content Placeholder 2"/>
          <p:cNvSpPr>
            <a:spLocks noGrp="1"/>
          </p:cNvSpPr>
          <p:nvPr>
            <p:ph sz="quarter" idx="1"/>
          </p:nvPr>
        </p:nvSpPr>
        <p:spPr/>
        <p:txBody>
          <a:bodyPr/>
          <a:lstStyle/>
          <a:p>
            <a:r>
              <a:rPr lang="tr-TR" sz="2400" dirty="0" smtClean="0"/>
              <a:t>Excel, seçilen tabloyu analiz ederek satır ve sütun başlıklarını, bir de değerleri kullanarak grafiği oluşturacaktır.</a:t>
            </a:r>
            <a:endParaRPr lang="tr-TR" sz="2000" dirty="0" smtClean="0"/>
          </a:p>
        </p:txBody>
      </p:sp>
      <p:pic>
        <p:nvPicPr>
          <p:cNvPr id="563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5450" y="2132856"/>
            <a:ext cx="5334000" cy="417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7" name="Slide Number Placeholder 6"/>
          <p:cNvSpPr>
            <a:spLocks noGrp="1"/>
          </p:cNvSpPr>
          <p:nvPr>
            <p:ph type="sldNum" sz="quarter" idx="11"/>
          </p:nvPr>
        </p:nvSpPr>
        <p:spPr/>
        <p:txBody>
          <a:bodyPr/>
          <a:lstStyle/>
          <a:p>
            <a:pPr>
              <a:defRPr/>
            </a:pPr>
            <a:fld id="{83136543-FBF8-44EE-8960-9FCC14DABE76}" type="slidenum">
              <a:rPr lang="en-US" smtClean="0"/>
              <a:pPr>
                <a:defRPr/>
              </a:pPr>
              <a:t>37</a:t>
            </a:fld>
            <a:endParaRPr lang="en-US"/>
          </a:p>
        </p:txBody>
      </p:sp>
    </p:spTree>
    <p:extLst>
      <p:ext uri="{BB962C8B-B14F-4D97-AF65-F5344CB8AC3E}">
        <p14:creationId xmlns:p14="http://schemas.microsoft.com/office/powerpoint/2010/main" val="3744092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a:t>Grafikler Oluşturmak</a:t>
            </a:r>
            <a:endParaRPr lang="en-US" dirty="0"/>
          </a:p>
        </p:txBody>
      </p:sp>
      <p:sp>
        <p:nvSpPr>
          <p:cNvPr id="57347" name="Content Placeholder 2"/>
          <p:cNvSpPr>
            <a:spLocks noGrp="1"/>
          </p:cNvSpPr>
          <p:nvPr>
            <p:ph sz="quarter" idx="1"/>
          </p:nvPr>
        </p:nvSpPr>
        <p:spPr/>
        <p:txBody>
          <a:bodyPr/>
          <a:lstStyle/>
          <a:p>
            <a:pPr>
              <a:defRPr/>
            </a:pPr>
            <a:endParaRPr lang="tr-TR" sz="2400" dirty="0" smtClean="0"/>
          </a:p>
          <a:p>
            <a:pPr>
              <a:defRPr/>
            </a:pPr>
            <a:r>
              <a:rPr lang="tr-TR" sz="2400" dirty="0" smtClean="0"/>
              <a:t>Eklenen grafiğin görünüm stili, grafik seçili iken açılan Design (Tasarım</a:t>
            </a:r>
            <a:r>
              <a:rPr lang="tr-TR" sz="2400" dirty="0"/>
              <a:t>) sekmesinde yer alan olan Chart Styles (grafik seçenekleri) kısmından değiştirilebilir</a:t>
            </a:r>
            <a:r>
              <a:rPr lang="tr-TR" sz="2400" dirty="0" smtClean="0"/>
              <a:t>.</a:t>
            </a:r>
          </a:p>
        </p:txBody>
      </p:sp>
      <p:sp>
        <p:nvSpPr>
          <p:cNvPr id="5" name="Footer Placeholder 4"/>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7" name="Slide Number Placeholder 6"/>
          <p:cNvSpPr>
            <a:spLocks noGrp="1"/>
          </p:cNvSpPr>
          <p:nvPr>
            <p:ph type="sldNum" sz="quarter" idx="11"/>
          </p:nvPr>
        </p:nvSpPr>
        <p:spPr/>
        <p:txBody>
          <a:bodyPr/>
          <a:lstStyle/>
          <a:p>
            <a:pPr>
              <a:defRPr/>
            </a:pPr>
            <a:fld id="{83136543-FBF8-44EE-8960-9FCC14DABE76}" type="slidenum">
              <a:rPr lang="en-US" smtClean="0"/>
              <a:pPr>
                <a:defRPr/>
              </a:pPr>
              <a:t>38</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772" y="3170659"/>
            <a:ext cx="8267700"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9362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tr-TR" dirty="0"/>
              <a:t>Grafikler Oluşturmak</a:t>
            </a:r>
            <a:endParaRPr lang="en-US" dirty="0"/>
          </a:p>
        </p:txBody>
      </p:sp>
      <p:sp>
        <p:nvSpPr>
          <p:cNvPr id="3" name="Content Placeholder 2"/>
          <p:cNvSpPr>
            <a:spLocks noGrp="1"/>
          </p:cNvSpPr>
          <p:nvPr>
            <p:ph sz="quarter" idx="1"/>
          </p:nvPr>
        </p:nvSpPr>
        <p:spPr/>
        <p:txBody>
          <a:bodyPr/>
          <a:lstStyle/>
          <a:p>
            <a:pPr>
              <a:defRPr/>
            </a:pPr>
            <a:r>
              <a:rPr lang="tr-TR" sz="2400" dirty="0" smtClean="0"/>
              <a:t>Eklenen grafiğin türü değiştirilmek istenirse, grafik seçildikten sonra Design (Tasarım) sekmesindeki </a:t>
            </a:r>
            <a:r>
              <a:rPr lang="tr-TR" sz="2400" dirty="0" smtClean="0"/>
              <a:t>Type (tür) </a:t>
            </a:r>
            <a:r>
              <a:rPr lang="tr-TR" sz="2400" dirty="0" smtClean="0"/>
              <a:t>grubunda bulunan Change </a:t>
            </a:r>
            <a:r>
              <a:rPr lang="tr-TR" sz="2400" dirty="0" smtClean="0"/>
              <a:t>Chart Type (grafik türünü değiştir) </a:t>
            </a:r>
            <a:r>
              <a:rPr lang="tr-TR" sz="2400" dirty="0" smtClean="0"/>
              <a:t>düğmesi kullanılmalıdır.</a:t>
            </a:r>
          </a:p>
          <a:p>
            <a:pPr>
              <a:defRPr/>
            </a:pPr>
            <a:r>
              <a:rPr lang="tr-TR" sz="2400" dirty="0" smtClean="0"/>
              <a:t>Ancak her grafik türü, her türlü bilgiyi doğru yansıtmayabilir.</a:t>
            </a:r>
            <a:endParaRPr lang="tr-TR" sz="2000" dirty="0" smtClean="0"/>
          </a:p>
        </p:txBody>
      </p:sp>
      <p:pic>
        <p:nvPicPr>
          <p:cNvPr id="583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634712"/>
            <a:ext cx="1417606" cy="1394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373" name="Picture 4" descr="C:\Users\user\AppData\Local\Temp\SNAGHTML42b16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3320793"/>
            <a:ext cx="4189557" cy="2844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9" name="Slide Number Placeholder 8"/>
          <p:cNvSpPr>
            <a:spLocks noGrp="1"/>
          </p:cNvSpPr>
          <p:nvPr>
            <p:ph type="sldNum" sz="quarter" idx="11"/>
          </p:nvPr>
        </p:nvSpPr>
        <p:spPr/>
        <p:txBody>
          <a:bodyPr/>
          <a:lstStyle/>
          <a:p>
            <a:pPr>
              <a:defRPr/>
            </a:pPr>
            <a:fld id="{83136543-FBF8-44EE-8960-9FCC14DABE76}" type="slidenum">
              <a:rPr lang="en-US" smtClean="0"/>
              <a:pPr>
                <a:defRPr/>
              </a:pPr>
              <a:t>39</a:t>
            </a:fld>
            <a:endParaRPr lang="en-US"/>
          </a:p>
        </p:txBody>
      </p:sp>
      <p:cxnSp>
        <p:nvCxnSpPr>
          <p:cNvPr id="10" name="Straight Arrow Connector 9"/>
          <p:cNvCxnSpPr/>
          <p:nvPr/>
        </p:nvCxnSpPr>
        <p:spPr>
          <a:xfrm flipV="1">
            <a:off x="1680403" y="4437112"/>
            <a:ext cx="1955493" cy="14401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3429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Content Placeholder 2"/>
          <p:cNvSpPr>
            <a:spLocks noGrp="1"/>
          </p:cNvSpPr>
          <p:nvPr>
            <p:ph sz="quarter" idx="1"/>
          </p:nvPr>
        </p:nvSpPr>
        <p:spPr/>
        <p:txBody>
          <a:bodyPr/>
          <a:lstStyle/>
          <a:p>
            <a:endParaRPr lang="tr-TR" sz="2400" dirty="0" smtClean="0"/>
          </a:p>
          <a:p>
            <a:r>
              <a:rPr lang="tr-TR" sz="2400" dirty="0" smtClean="0"/>
              <a:t>Excel programında çalışırken hücrelerin kenar çizgileri (kılavuz çizgileri) görünür fakat çıktı alınınca bu çizgiler kağıt üzerinde görünmez. </a:t>
            </a:r>
          </a:p>
          <a:p>
            <a:endParaRPr lang="tr-TR" sz="2400" b="1" dirty="0" smtClean="0"/>
          </a:p>
          <a:p>
            <a:r>
              <a:rPr lang="tr-TR" sz="2400" b="1" dirty="0" smtClean="0"/>
              <a:t>Hücrelerinize </a:t>
            </a:r>
            <a:r>
              <a:rPr lang="tr-TR" sz="2400" b="1" dirty="0"/>
              <a:t>kenarlık uygulamak </a:t>
            </a:r>
            <a:r>
              <a:rPr lang="tr-TR" sz="2400" dirty="0"/>
              <a:t>için, Home </a:t>
            </a:r>
            <a:r>
              <a:rPr lang="tr-TR" sz="2400" dirty="0" smtClean="0"/>
              <a:t>(Giriş) sekmesinde </a:t>
            </a:r>
            <a:r>
              <a:rPr lang="tr-TR" sz="2400" dirty="0"/>
              <a:t>yer alan  Font </a:t>
            </a:r>
            <a:r>
              <a:rPr lang="tr-TR" sz="2400" dirty="0" smtClean="0"/>
              <a:t>(Yazı Tipi) grubundaki </a:t>
            </a:r>
            <a:r>
              <a:rPr lang="tr-TR" sz="2400" dirty="0"/>
              <a:t>Border (kenarlık) </a:t>
            </a:r>
            <a:r>
              <a:rPr lang="tr-TR" sz="2400" dirty="0" smtClean="0"/>
              <a:t>düğmesi kullanılmaktadır.</a:t>
            </a:r>
            <a:endParaRPr lang="tr-TR" sz="2400" dirty="0"/>
          </a:p>
        </p:txBody>
      </p:sp>
      <p:sp>
        <p:nvSpPr>
          <p:cNvPr id="3" name="Footer Placeholder 2"/>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4" name="Slide Number Placeholder 3"/>
          <p:cNvSpPr>
            <a:spLocks noGrp="1"/>
          </p:cNvSpPr>
          <p:nvPr>
            <p:ph type="sldNum" sz="quarter" idx="11"/>
          </p:nvPr>
        </p:nvSpPr>
        <p:spPr/>
        <p:txBody>
          <a:bodyPr/>
          <a:lstStyle/>
          <a:p>
            <a:pPr>
              <a:defRPr/>
            </a:pPr>
            <a:fld id="{83136543-FBF8-44EE-8960-9FCC14DABE76}" type="slidenum">
              <a:rPr lang="en-US" smtClean="0"/>
              <a:pPr>
                <a:defRPr/>
              </a:pPr>
              <a:t>4</a:t>
            </a:fld>
            <a:endParaRPr lang="en-US"/>
          </a:p>
        </p:txBody>
      </p:sp>
      <p:sp>
        <p:nvSpPr>
          <p:cNvPr id="10" name="Rectangle 2"/>
          <p:cNvSpPr>
            <a:spLocks noGrp="1" noChangeArrowheads="1"/>
          </p:cNvSpPr>
          <p:nvPr>
            <p:ph type="title"/>
          </p:nvPr>
        </p:nvSpPr>
        <p:spPr>
          <a:xfrm>
            <a:off x="457200" y="152400"/>
            <a:ext cx="8229600" cy="990600"/>
          </a:xfrm>
        </p:spPr>
        <p:txBody>
          <a:bodyPr/>
          <a:lstStyle/>
          <a:p>
            <a:r>
              <a:rPr lang="tr-TR" dirty="0" smtClean="0"/>
              <a:t>Excel’de </a:t>
            </a:r>
            <a:r>
              <a:rPr lang="en-US" dirty="0" smtClean="0"/>
              <a:t>B</a:t>
            </a:r>
            <a:r>
              <a:rPr lang="tr-TR" dirty="0" smtClean="0"/>
              <a:t>içimlendirme</a:t>
            </a:r>
          </a:p>
        </p:txBody>
      </p:sp>
    </p:spTree>
    <p:extLst>
      <p:ext uri="{BB962C8B-B14F-4D97-AF65-F5344CB8AC3E}">
        <p14:creationId xmlns:p14="http://schemas.microsoft.com/office/powerpoint/2010/main" val="2780683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tr-TR" dirty="0"/>
              <a:t>Grafikler Oluşturmak</a:t>
            </a:r>
            <a:endParaRPr lang="en-US" dirty="0"/>
          </a:p>
        </p:txBody>
      </p:sp>
      <p:sp>
        <p:nvSpPr>
          <p:cNvPr id="3" name="Content Placeholder 2"/>
          <p:cNvSpPr>
            <a:spLocks noGrp="1"/>
          </p:cNvSpPr>
          <p:nvPr>
            <p:ph sz="quarter" idx="1"/>
          </p:nvPr>
        </p:nvSpPr>
        <p:spPr/>
        <p:txBody>
          <a:bodyPr/>
          <a:lstStyle/>
          <a:p>
            <a:pPr>
              <a:defRPr/>
            </a:pPr>
            <a:endParaRPr lang="tr-TR" sz="2400" dirty="0" smtClean="0"/>
          </a:p>
          <a:p>
            <a:pPr>
              <a:defRPr/>
            </a:pPr>
            <a:r>
              <a:rPr lang="tr-TR" sz="2400" dirty="0" smtClean="0"/>
              <a:t>Grafik üzerine </a:t>
            </a:r>
            <a:r>
              <a:rPr lang="tr-TR" sz="2400" b="1" dirty="0" smtClean="0"/>
              <a:t>bilgi eklemek </a:t>
            </a:r>
            <a:r>
              <a:rPr lang="tr-TR" sz="2400" dirty="0" smtClean="0"/>
              <a:t>için grafik seçildikten sonra açılan Layout (görünüm) sekmesinde yer alan Labels (etiketler) grubundaki  düğmeler kullanılmaktadır.</a:t>
            </a:r>
            <a:endParaRPr lang="tr-TR" sz="2400" dirty="0"/>
          </a:p>
        </p:txBody>
      </p:sp>
      <p:sp>
        <p:nvSpPr>
          <p:cNvPr id="7" name="Footer Placeholder 6"/>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8" name="Slide Number Placeholder 7"/>
          <p:cNvSpPr>
            <a:spLocks noGrp="1"/>
          </p:cNvSpPr>
          <p:nvPr>
            <p:ph type="sldNum" sz="quarter" idx="11"/>
          </p:nvPr>
        </p:nvSpPr>
        <p:spPr/>
        <p:txBody>
          <a:bodyPr/>
          <a:lstStyle/>
          <a:p>
            <a:pPr>
              <a:defRPr/>
            </a:pPr>
            <a:fld id="{83136543-FBF8-44EE-8960-9FCC14DABE76}" type="slidenum">
              <a:rPr lang="en-US" smtClean="0"/>
              <a:pPr>
                <a:defRPr/>
              </a:pPr>
              <a:t>40</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9055" y="3284984"/>
            <a:ext cx="6569393" cy="2166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3073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tr-TR" dirty="0"/>
              <a:t>Grafikler Oluşturmak</a:t>
            </a:r>
            <a:endParaRPr lang="en-US" dirty="0"/>
          </a:p>
        </p:txBody>
      </p:sp>
      <p:sp>
        <p:nvSpPr>
          <p:cNvPr id="3" name="Content Placeholder 2"/>
          <p:cNvSpPr>
            <a:spLocks noGrp="1"/>
          </p:cNvSpPr>
          <p:nvPr>
            <p:ph sz="quarter" idx="1"/>
          </p:nvPr>
        </p:nvSpPr>
        <p:spPr/>
        <p:txBody>
          <a:bodyPr/>
          <a:lstStyle/>
          <a:p>
            <a:pPr>
              <a:defRPr/>
            </a:pPr>
            <a:r>
              <a:rPr lang="tr-TR" sz="2400" dirty="0" smtClean="0"/>
              <a:t>Grafiğe </a:t>
            </a:r>
            <a:r>
              <a:rPr lang="tr-TR" sz="2400" b="1" dirty="0" smtClean="0"/>
              <a:t>başlık </a:t>
            </a:r>
            <a:r>
              <a:rPr lang="tr-TR" sz="2400" b="1" dirty="0" smtClean="0"/>
              <a:t>eklemek </a:t>
            </a:r>
            <a:r>
              <a:rPr lang="tr-TR" sz="2400" dirty="0" smtClean="0"/>
              <a:t>için Chart Title (grafik başlığı) düğmesi kullanılmalıdır.</a:t>
            </a:r>
            <a:endParaRPr lang="tr-TR" sz="2400" dirty="0" smtClean="0"/>
          </a:p>
        </p:txBody>
      </p:sp>
      <p:pic>
        <p:nvPicPr>
          <p:cNvPr id="6042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41399"/>
          <a:stretch/>
        </p:blipFill>
        <p:spPr bwMode="auto">
          <a:xfrm>
            <a:off x="1030871" y="2420888"/>
            <a:ext cx="2389001"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oter Placeholder 6"/>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8" name="Slide Number Placeholder 7"/>
          <p:cNvSpPr>
            <a:spLocks noGrp="1"/>
          </p:cNvSpPr>
          <p:nvPr>
            <p:ph type="sldNum" sz="quarter" idx="11"/>
          </p:nvPr>
        </p:nvSpPr>
        <p:spPr/>
        <p:txBody>
          <a:bodyPr/>
          <a:lstStyle/>
          <a:p>
            <a:pPr>
              <a:defRPr/>
            </a:pPr>
            <a:fld id="{83136543-FBF8-44EE-8960-9FCC14DABE76}" type="slidenum">
              <a:rPr lang="en-US" smtClean="0"/>
              <a:pPr>
                <a:defRPr/>
              </a:pPr>
              <a:t>41</a:t>
            </a:fld>
            <a:endParaRPr lang="en-US"/>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0317" y="3238834"/>
            <a:ext cx="3850075" cy="2998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Arrow Connector 9"/>
          <p:cNvCxnSpPr/>
          <p:nvPr/>
        </p:nvCxnSpPr>
        <p:spPr>
          <a:xfrm flipV="1">
            <a:off x="3226631" y="4293096"/>
            <a:ext cx="2366877" cy="14401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0989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314" t="5215" r="24463" b="6444"/>
          <a:stretch/>
        </p:blipFill>
        <p:spPr bwMode="auto">
          <a:xfrm>
            <a:off x="4716016" y="3068960"/>
            <a:ext cx="4343127" cy="3236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p:txBody>
          <a:bodyPr/>
          <a:lstStyle/>
          <a:p>
            <a:r>
              <a:rPr lang="tr-TR" dirty="0"/>
              <a:t>Grafikler Oluşturmak</a:t>
            </a:r>
            <a:endParaRPr lang="en-US" dirty="0"/>
          </a:p>
        </p:txBody>
      </p:sp>
      <p:sp>
        <p:nvSpPr>
          <p:cNvPr id="3" name="Content Placeholder 2"/>
          <p:cNvSpPr>
            <a:spLocks noGrp="1"/>
          </p:cNvSpPr>
          <p:nvPr>
            <p:ph sz="quarter" idx="1"/>
          </p:nvPr>
        </p:nvSpPr>
        <p:spPr/>
        <p:txBody>
          <a:bodyPr/>
          <a:lstStyle/>
          <a:p>
            <a:pPr>
              <a:defRPr/>
            </a:pPr>
            <a:r>
              <a:rPr lang="tr-TR" sz="2400" dirty="0" smtClean="0"/>
              <a:t>Grafik </a:t>
            </a:r>
            <a:r>
              <a:rPr lang="tr-TR" sz="2400" b="1" dirty="0" smtClean="0"/>
              <a:t>eksenlerine başlık </a:t>
            </a:r>
            <a:r>
              <a:rPr lang="tr-TR" sz="2400" b="1" dirty="0" smtClean="0"/>
              <a:t>eklemek </a:t>
            </a:r>
            <a:r>
              <a:rPr lang="tr-TR" sz="2400" dirty="0" smtClean="0"/>
              <a:t>için Axis Titles (eksen başlıkları) düğmesi kullanılmalıdır.</a:t>
            </a:r>
            <a:endParaRPr lang="tr-TR" sz="2400" dirty="0" smtClean="0"/>
          </a:p>
        </p:txBody>
      </p:sp>
      <p:sp>
        <p:nvSpPr>
          <p:cNvPr id="7" name="Footer Placeholder 6"/>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8" name="Slide Number Placeholder 7"/>
          <p:cNvSpPr>
            <a:spLocks noGrp="1"/>
          </p:cNvSpPr>
          <p:nvPr>
            <p:ph type="sldNum" sz="quarter" idx="11"/>
          </p:nvPr>
        </p:nvSpPr>
        <p:spPr/>
        <p:txBody>
          <a:bodyPr/>
          <a:lstStyle/>
          <a:p>
            <a:pPr>
              <a:defRPr/>
            </a:pPr>
            <a:fld id="{83136543-FBF8-44EE-8960-9FCC14DABE76}" type="slidenum">
              <a:rPr lang="en-US" smtClean="0"/>
              <a:pPr>
                <a:defRPr/>
              </a:pPr>
              <a:t>42</a:t>
            </a:fld>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472" y="2155665"/>
            <a:ext cx="4684568" cy="1896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Elbow Connector 11"/>
          <p:cNvCxnSpPr/>
          <p:nvPr/>
        </p:nvCxnSpPr>
        <p:spPr>
          <a:xfrm>
            <a:off x="3347864" y="3861048"/>
            <a:ext cx="1368152" cy="1152128"/>
          </a:xfrm>
          <a:prstGeom prst="bentConnector3">
            <a:avLst>
              <a:gd name="adj1" fmla="val 123"/>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5661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tr-TR" dirty="0"/>
              <a:t>Grafikler Oluşturmak</a:t>
            </a:r>
            <a:endParaRPr lang="en-US" dirty="0"/>
          </a:p>
        </p:txBody>
      </p:sp>
      <p:sp>
        <p:nvSpPr>
          <p:cNvPr id="3" name="Content Placeholder 2"/>
          <p:cNvSpPr>
            <a:spLocks noGrp="1"/>
          </p:cNvSpPr>
          <p:nvPr>
            <p:ph sz="quarter" idx="1"/>
          </p:nvPr>
        </p:nvSpPr>
        <p:spPr>
          <a:xfrm>
            <a:off x="457200" y="1219200"/>
            <a:ext cx="8219256" cy="4937760"/>
          </a:xfrm>
        </p:spPr>
        <p:txBody>
          <a:bodyPr/>
          <a:lstStyle/>
          <a:p>
            <a:pPr>
              <a:defRPr/>
            </a:pPr>
            <a:r>
              <a:rPr lang="tr-TR" sz="2400" dirty="0" smtClean="0"/>
              <a:t>Grafiklere</a:t>
            </a:r>
            <a:r>
              <a:rPr lang="tr-TR" sz="2400" dirty="0" smtClean="0"/>
              <a:t>, üzerindeki </a:t>
            </a:r>
            <a:r>
              <a:rPr lang="tr-TR" sz="2400" dirty="0" smtClean="0"/>
              <a:t>renklerin </a:t>
            </a:r>
            <a:r>
              <a:rPr lang="tr-TR" sz="2400" dirty="0" smtClean="0"/>
              <a:t>ne anlam </a:t>
            </a:r>
            <a:r>
              <a:rPr lang="tr-TR" sz="2400" dirty="0" smtClean="0"/>
              <a:t>ifade </a:t>
            </a:r>
            <a:r>
              <a:rPr lang="tr-TR" sz="2400" dirty="0" smtClean="0"/>
              <a:t>ettiğini anlatan </a:t>
            </a:r>
            <a:r>
              <a:rPr lang="tr-TR" sz="2400" b="1" dirty="0" smtClean="0"/>
              <a:t>gösterge </a:t>
            </a:r>
            <a:r>
              <a:rPr lang="tr-TR" sz="2400" dirty="0" smtClean="0"/>
              <a:t>(legend) </a:t>
            </a:r>
            <a:r>
              <a:rPr lang="tr-TR" sz="2400" dirty="0" smtClean="0"/>
              <a:t>eklenebilir. </a:t>
            </a:r>
            <a:r>
              <a:rPr lang="tr-TR" sz="2400" dirty="0" smtClean="0"/>
              <a:t>Bunun için Legend (gösterge) düğmesi kullanılmaktadır.</a:t>
            </a:r>
            <a:endParaRPr lang="tr-TR" sz="2400" dirty="0"/>
          </a:p>
        </p:txBody>
      </p:sp>
      <p:pic>
        <p:nvPicPr>
          <p:cNvPr id="624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586" y="2481244"/>
            <a:ext cx="2938318" cy="3797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oter Placeholder 6"/>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8" name="Slide Number Placeholder 7"/>
          <p:cNvSpPr>
            <a:spLocks noGrp="1"/>
          </p:cNvSpPr>
          <p:nvPr>
            <p:ph type="sldNum" sz="quarter" idx="11"/>
          </p:nvPr>
        </p:nvSpPr>
        <p:spPr/>
        <p:txBody>
          <a:bodyPr/>
          <a:lstStyle/>
          <a:p>
            <a:pPr>
              <a:defRPr/>
            </a:pPr>
            <a:fld id="{83136543-FBF8-44EE-8960-9FCC14DABE76}" type="slidenum">
              <a:rPr lang="en-US" smtClean="0"/>
              <a:pPr>
                <a:defRPr/>
              </a:pPr>
              <a:t>43</a:t>
            </a:fld>
            <a:endParaRPr lang="en-US"/>
          </a:p>
        </p:txBody>
      </p:sp>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773" t="24602"/>
          <a:stretch/>
        </p:blipFill>
        <p:spPr bwMode="auto">
          <a:xfrm>
            <a:off x="4099447" y="3134208"/>
            <a:ext cx="4898009" cy="3001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Arrow Connector 9"/>
          <p:cNvCxnSpPr/>
          <p:nvPr/>
        </p:nvCxnSpPr>
        <p:spPr>
          <a:xfrm>
            <a:off x="3042416" y="5038810"/>
            <a:ext cx="2681712" cy="78712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3121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tr-TR" dirty="0"/>
              <a:t>Grafikler Oluşturmak</a:t>
            </a:r>
            <a:endParaRPr lang="en-US" dirty="0"/>
          </a:p>
        </p:txBody>
      </p:sp>
      <p:sp>
        <p:nvSpPr>
          <p:cNvPr id="3" name="Content Placeholder 2"/>
          <p:cNvSpPr>
            <a:spLocks noGrp="1"/>
          </p:cNvSpPr>
          <p:nvPr>
            <p:ph sz="quarter" idx="1"/>
          </p:nvPr>
        </p:nvSpPr>
        <p:spPr/>
        <p:txBody>
          <a:bodyPr/>
          <a:lstStyle/>
          <a:p>
            <a:pPr>
              <a:defRPr/>
            </a:pPr>
            <a:r>
              <a:rPr lang="tr-TR" sz="2400" dirty="0" smtClean="0"/>
              <a:t>Grafiğe </a:t>
            </a:r>
            <a:r>
              <a:rPr lang="tr-TR" sz="2400" b="1" dirty="0" smtClean="0"/>
              <a:t>veri etiketleri </a:t>
            </a:r>
            <a:r>
              <a:rPr lang="tr-TR" sz="2400" dirty="0" smtClean="0"/>
              <a:t>eklenerek, grafikteki şekillerin sahip olduğu değerler grafikte gösterilebilir.</a:t>
            </a:r>
            <a:endParaRPr lang="tr-TR" sz="2400" dirty="0" smtClean="0"/>
          </a:p>
        </p:txBody>
      </p:sp>
      <p:sp>
        <p:nvSpPr>
          <p:cNvPr id="7" name="Footer Placeholder 6"/>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8" name="Slide Number Placeholder 7"/>
          <p:cNvSpPr>
            <a:spLocks noGrp="1"/>
          </p:cNvSpPr>
          <p:nvPr>
            <p:ph type="sldNum" sz="quarter" idx="11"/>
          </p:nvPr>
        </p:nvSpPr>
        <p:spPr/>
        <p:txBody>
          <a:bodyPr/>
          <a:lstStyle/>
          <a:p>
            <a:pPr>
              <a:defRPr/>
            </a:pPr>
            <a:fld id="{83136543-FBF8-44EE-8960-9FCC14DABE76}" type="slidenum">
              <a:rPr lang="en-US" smtClean="0"/>
              <a:pPr>
                <a:defRPr/>
              </a:pPr>
              <a:t>44</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132856"/>
            <a:ext cx="2352675"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4122" y="2920162"/>
            <a:ext cx="5543646" cy="3330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Arrow Connector 9"/>
          <p:cNvCxnSpPr/>
          <p:nvPr/>
        </p:nvCxnSpPr>
        <p:spPr>
          <a:xfrm>
            <a:off x="2785448" y="3501008"/>
            <a:ext cx="3024336" cy="28803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8011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a:t>Grafikler Oluşturmak</a:t>
            </a:r>
            <a:endParaRPr lang="en-US" dirty="0"/>
          </a:p>
        </p:txBody>
      </p:sp>
      <p:sp>
        <p:nvSpPr>
          <p:cNvPr id="66563" name="Content Placeholder 2"/>
          <p:cNvSpPr>
            <a:spLocks noGrp="1"/>
          </p:cNvSpPr>
          <p:nvPr>
            <p:ph sz="quarter" idx="1"/>
          </p:nvPr>
        </p:nvSpPr>
        <p:spPr/>
        <p:txBody>
          <a:bodyPr/>
          <a:lstStyle/>
          <a:p>
            <a:r>
              <a:rPr lang="tr-TR" sz="2400" dirty="0" smtClean="0"/>
              <a:t>Grafiği </a:t>
            </a:r>
            <a:r>
              <a:rPr lang="tr-TR" sz="2400" dirty="0" smtClean="0"/>
              <a:t>oluşturan </a:t>
            </a:r>
            <a:r>
              <a:rPr lang="tr-TR" sz="2400" b="1" dirty="0" smtClean="0"/>
              <a:t>tablonun değerlerini </a:t>
            </a:r>
            <a:r>
              <a:rPr lang="tr-TR" sz="2400" dirty="0" smtClean="0"/>
              <a:t>grafiğin içerisinde görüntülemek mümkündür. </a:t>
            </a:r>
          </a:p>
          <a:p>
            <a:r>
              <a:rPr lang="tr-TR" sz="2400" dirty="0" smtClean="0"/>
              <a:t>Bunun için Data Table (veri tablosu) düğmesi kullanılmalıdır.</a:t>
            </a:r>
            <a:endParaRPr lang="tr-TR" sz="2400" dirty="0" smtClean="0"/>
          </a:p>
        </p:txBody>
      </p:sp>
      <p:pic>
        <p:nvPicPr>
          <p:cNvPr id="6656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755" t="24990"/>
          <a:stretch/>
        </p:blipFill>
        <p:spPr bwMode="auto">
          <a:xfrm>
            <a:off x="3707904" y="3068960"/>
            <a:ext cx="5374763" cy="323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6" name="Slide Number Placeholder 5"/>
          <p:cNvSpPr>
            <a:spLocks noGrp="1"/>
          </p:cNvSpPr>
          <p:nvPr>
            <p:ph type="sldNum" sz="quarter" idx="11"/>
          </p:nvPr>
        </p:nvSpPr>
        <p:spPr/>
        <p:txBody>
          <a:bodyPr/>
          <a:lstStyle/>
          <a:p>
            <a:pPr>
              <a:defRPr/>
            </a:pPr>
            <a:fld id="{83136543-FBF8-44EE-8960-9FCC14DABE76}" type="slidenum">
              <a:rPr lang="en-US" smtClean="0"/>
              <a:pPr>
                <a:defRPr/>
              </a:pPr>
              <a:t>45</a:t>
            </a:fld>
            <a:endParaRPr 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690700"/>
            <a:ext cx="2828925"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Arrow Connector 9"/>
          <p:cNvCxnSpPr/>
          <p:nvPr/>
        </p:nvCxnSpPr>
        <p:spPr>
          <a:xfrm>
            <a:off x="3131840" y="4256339"/>
            <a:ext cx="1008112" cy="82357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6217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899592" y="1070248"/>
            <a:ext cx="7920880" cy="990600"/>
          </a:xfrm>
          <a:prstGeom prst="rect">
            <a:avLst/>
          </a:prstGeom>
        </p:spPr>
        <p:txBody>
          <a:bodyPr>
            <a:normAutofit fontScale="92500" lnSpcReduction="10000"/>
          </a:bodyPr>
          <a:lstStyle/>
          <a:p>
            <a:pPr algn="r" fontAlgn="auto">
              <a:spcAft>
                <a:spcPts val="0"/>
              </a:spcAft>
              <a:defRPr/>
            </a:pPr>
            <a:r>
              <a:rPr lang="tr-TR"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İŞLEM TABLOLARI (Bölüm </a:t>
            </a:r>
            <a:r>
              <a:rPr lang="tr-TR"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a:t>
            </a:r>
            <a:endParaRPr lang="tr-TR"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r" fontAlgn="auto">
              <a:spcAft>
                <a:spcPts val="0"/>
              </a:spcAft>
              <a:defRPr/>
            </a:pPr>
            <a:r>
              <a:rPr lang="tr-TR"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K</a:t>
            </a:r>
            <a:r>
              <a:rPr lang="tr-TR"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t>onu Sonu</a:t>
            </a:r>
            <a:endParaRPr lang="tr-TR"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endParaRPr>
          </a:p>
        </p:txBody>
      </p:sp>
      <p:sp>
        <p:nvSpPr>
          <p:cNvPr id="3" name="Footer Placeholder 2"/>
          <p:cNvSpPr>
            <a:spLocks noGrp="1"/>
          </p:cNvSpPr>
          <p:nvPr>
            <p:ph type="ftr" sz="quarter" idx="11"/>
          </p:nvPr>
        </p:nvSpPr>
        <p:spPr/>
        <p:txBody>
          <a:bodyPr/>
          <a:lstStyle/>
          <a:p>
            <a:pPr>
              <a:defRPr/>
            </a:pPr>
            <a:r>
              <a:rPr lang="tr-TR" smtClean="0"/>
              <a:t>EETE101 - Bilgisayara Giriş</a:t>
            </a:r>
            <a:endParaRPr lang="tr-TR" dirty="0"/>
          </a:p>
        </p:txBody>
      </p:sp>
      <p:sp>
        <p:nvSpPr>
          <p:cNvPr id="4" name="Slide Number Placeholder 3"/>
          <p:cNvSpPr>
            <a:spLocks noGrp="1"/>
          </p:cNvSpPr>
          <p:nvPr>
            <p:ph type="sldNum" sz="quarter" idx="12"/>
          </p:nvPr>
        </p:nvSpPr>
        <p:spPr/>
        <p:txBody>
          <a:bodyPr/>
          <a:lstStyle/>
          <a:p>
            <a:pPr>
              <a:defRPr/>
            </a:pPr>
            <a:fld id="{233CB880-5203-4EB0-BB32-17401FA3E376}" type="slidenum">
              <a:rPr lang="en-US" smtClean="0"/>
              <a:pPr>
                <a:defRPr/>
              </a:pPr>
              <a:t>46</a:t>
            </a:fld>
            <a:endParaRPr lang="en-US"/>
          </a:p>
        </p:txBody>
      </p:sp>
    </p:spTree>
    <p:extLst>
      <p:ext uri="{BB962C8B-B14F-4D97-AF65-F5344CB8AC3E}">
        <p14:creationId xmlns:p14="http://schemas.microsoft.com/office/powerpoint/2010/main" val="38262283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Content Placeholder 2"/>
          <p:cNvSpPr>
            <a:spLocks noGrp="1"/>
          </p:cNvSpPr>
          <p:nvPr>
            <p:ph sz="quarter" idx="1"/>
          </p:nvPr>
        </p:nvSpPr>
        <p:spPr>
          <a:xfrm>
            <a:off x="457200" y="1219200"/>
            <a:ext cx="3682752" cy="4937760"/>
          </a:xfrm>
        </p:spPr>
        <p:txBody>
          <a:bodyPr/>
          <a:lstStyle/>
          <a:p>
            <a:endParaRPr lang="tr-TR" sz="2400" dirty="0" smtClean="0"/>
          </a:p>
          <a:p>
            <a:endParaRPr lang="tr-TR" sz="2400" dirty="0"/>
          </a:p>
          <a:p>
            <a:r>
              <a:rPr lang="tr-TR" sz="2400" dirty="0" smtClean="0"/>
              <a:t>Kenar çizgilerini uygulamak için, düğme tıklandığında açılan seçenekler kullanılmaktadır.</a:t>
            </a:r>
          </a:p>
        </p:txBody>
      </p:sp>
      <p:sp>
        <p:nvSpPr>
          <p:cNvPr id="3" name="Footer Placeholder 2"/>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4" name="Slide Number Placeholder 3"/>
          <p:cNvSpPr>
            <a:spLocks noGrp="1"/>
          </p:cNvSpPr>
          <p:nvPr>
            <p:ph type="sldNum" sz="quarter" idx="11"/>
          </p:nvPr>
        </p:nvSpPr>
        <p:spPr/>
        <p:txBody>
          <a:bodyPr/>
          <a:lstStyle/>
          <a:p>
            <a:pPr>
              <a:defRPr/>
            </a:pPr>
            <a:fld id="{83136543-FBF8-44EE-8960-9FCC14DABE76}" type="slidenum">
              <a:rPr lang="en-US" smtClean="0"/>
              <a:pPr>
                <a:defRPr/>
              </a:pPr>
              <a:t>5</a:t>
            </a:fld>
            <a:endParaRPr lang="en-US"/>
          </a:p>
        </p:txBody>
      </p:sp>
      <p:sp>
        <p:nvSpPr>
          <p:cNvPr id="10" name="Rectangle 2"/>
          <p:cNvSpPr>
            <a:spLocks noGrp="1" noChangeArrowheads="1"/>
          </p:cNvSpPr>
          <p:nvPr>
            <p:ph type="title"/>
          </p:nvPr>
        </p:nvSpPr>
        <p:spPr>
          <a:xfrm>
            <a:off x="457200" y="152400"/>
            <a:ext cx="8229600" cy="990600"/>
          </a:xfrm>
        </p:spPr>
        <p:txBody>
          <a:bodyPr/>
          <a:lstStyle/>
          <a:p>
            <a:r>
              <a:rPr lang="tr-TR" dirty="0" smtClean="0"/>
              <a:t>Excel’de </a:t>
            </a:r>
            <a:r>
              <a:rPr lang="en-US" dirty="0" smtClean="0"/>
              <a:t>B</a:t>
            </a:r>
            <a:r>
              <a:rPr lang="tr-TR" dirty="0" smtClean="0"/>
              <a:t>içimlendirme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1340768"/>
            <a:ext cx="4805795" cy="4866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2548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4" name="Slide Number Placeholder 3"/>
          <p:cNvSpPr>
            <a:spLocks noGrp="1"/>
          </p:cNvSpPr>
          <p:nvPr>
            <p:ph type="sldNum" sz="quarter" idx="11"/>
          </p:nvPr>
        </p:nvSpPr>
        <p:spPr/>
        <p:txBody>
          <a:bodyPr/>
          <a:lstStyle/>
          <a:p>
            <a:pPr>
              <a:defRPr/>
            </a:pPr>
            <a:fld id="{83136543-FBF8-44EE-8960-9FCC14DABE76}" type="slidenum">
              <a:rPr lang="en-US" smtClean="0"/>
              <a:pPr>
                <a:defRPr/>
              </a:pPr>
              <a:t>6</a:t>
            </a:fld>
            <a:endParaRPr lang="en-US"/>
          </a:p>
        </p:txBody>
      </p:sp>
      <p:sp>
        <p:nvSpPr>
          <p:cNvPr id="10" name="Rectangle 2"/>
          <p:cNvSpPr>
            <a:spLocks noGrp="1" noChangeArrowheads="1"/>
          </p:cNvSpPr>
          <p:nvPr>
            <p:ph type="title"/>
          </p:nvPr>
        </p:nvSpPr>
        <p:spPr>
          <a:xfrm>
            <a:off x="457200" y="152400"/>
            <a:ext cx="8229600" cy="990600"/>
          </a:xfrm>
        </p:spPr>
        <p:txBody>
          <a:bodyPr/>
          <a:lstStyle/>
          <a:p>
            <a:r>
              <a:rPr lang="tr-TR" dirty="0" smtClean="0"/>
              <a:t>Excel’de </a:t>
            </a:r>
            <a:r>
              <a:rPr lang="en-US" dirty="0" smtClean="0"/>
              <a:t>B</a:t>
            </a:r>
            <a:r>
              <a:rPr lang="tr-TR" dirty="0" smtClean="0"/>
              <a:t>içimlendirme</a:t>
            </a:r>
          </a:p>
        </p:txBody>
      </p:sp>
      <p:sp>
        <p:nvSpPr>
          <p:cNvPr id="8" name="Content Placeholder 2"/>
          <p:cNvSpPr>
            <a:spLocks noGrp="1"/>
          </p:cNvSpPr>
          <p:nvPr>
            <p:ph sz="quarter" idx="1"/>
          </p:nvPr>
        </p:nvSpPr>
        <p:spPr>
          <a:xfrm>
            <a:off x="457200" y="1219200"/>
            <a:ext cx="4186808" cy="4937760"/>
          </a:xfrm>
        </p:spPr>
        <p:txBody>
          <a:bodyPr/>
          <a:lstStyle/>
          <a:p>
            <a:endParaRPr lang="tr-TR" sz="2400" b="1" dirty="0" smtClean="0"/>
          </a:p>
          <a:p>
            <a:endParaRPr lang="tr-TR" sz="2400" b="1" dirty="0" smtClean="0"/>
          </a:p>
          <a:p>
            <a:r>
              <a:rPr lang="tr-TR" sz="2400" b="1" dirty="0" smtClean="0"/>
              <a:t>Hücrelerin içerisindekileri hizalamak </a:t>
            </a:r>
            <a:r>
              <a:rPr lang="tr-TR" sz="2400" dirty="0" smtClean="0"/>
              <a:t>için Home (Giriş) sekmesinde bulunan Alignment (hizalama) grubundaki hizalama düğmeleri kullanılmaktadır.</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4402" y="1347700"/>
            <a:ext cx="3928078" cy="4817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3737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4" name="Slide Number Placeholder 3"/>
          <p:cNvSpPr>
            <a:spLocks noGrp="1"/>
          </p:cNvSpPr>
          <p:nvPr>
            <p:ph type="sldNum" sz="quarter" idx="11"/>
          </p:nvPr>
        </p:nvSpPr>
        <p:spPr/>
        <p:txBody>
          <a:bodyPr/>
          <a:lstStyle/>
          <a:p>
            <a:pPr>
              <a:defRPr/>
            </a:pPr>
            <a:fld id="{83136543-FBF8-44EE-8960-9FCC14DABE76}" type="slidenum">
              <a:rPr lang="en-US" smtClean="0"/>
              <a:pPr>
                <a:defRPr/>
              </a:pPr>
              <a:t>7</a:t>
            </a:fld>
            <a:endParaRPr lang="en-US"/>
          </a:p>
        </p:txBody>
      </p:sp>
      <p:sp>
        <p:nvSpPr>
          <p:cNvPr id="10" name="Rectangle 2"/>
          <p:cNvSpPr>
            <a:spLocks noGrp="1" noChangeArrowheads="1"/>
          </p:cNvSpPr>
          <p:nvPr>
            <p:ph type="title"/>
          </p:nvPr>
        </p:nvSpPr>
        <p:spPr>
          <a:xfrm>
            <a:off x="457200" y="152400"/>
            <a:ext cx="8229600" cy="990600"/>
          </a:xfrm>
        </p:spPr>
        <p:txBody>
          <a:bodyPr/>
          <a:lstStyle/>
          <a:p>
            <a:r>
              <a:rPr lang="tr-TR" dirty="0" smtClean="0"/>
              <a:t>Excel’de </a:t>
            </a:r>
            <a:r>
              <a:rPr lang="en-US" dirty="0" smtClean="0"/>
              <a:t>B</a:t>
            </a:r>
            <a:r>
              <a:rPr lang="tr-TR" dirty="0" smtClean="0"/>
              <a:t>içimlendirme</a:t>
            </a:r>
          </a:p>
        </p:txBody>
      </p:sp>
      <p:sp>
        <p:nvSpPr>
          <p:cNvPr id="8" name="Content Placeholder 2"/>
          <p:cNvSpPr>
            <a:spLocks noGrp="1"/>
          </p:cNvSpPr>
          <p:nvPr>
            <p:ph sz="quarter" idx="1"/>
          </p:nvPr>
        </p:nvSpPr>
        <p:spPr>
          <a:xfrm>
            <a:off x="457200" y="1219200"/>
            <a:ext cx="8147248" cy="4937760"/>
          </a:xfrm>
        </p:spPr>
        <p:txBody>
          <a:bodyPr/>
          <a:lstStyle/>
          <a:p>
            <a:endParaRPr lang="tr-TR" sz="2400" b="1" dirty="0" smtClean="0"/>
          </a:p>
          <a:p>
            <a:r>
              <a:rPr lang="tr-TR" sz="2400" b="1" dirty="0" smtClean="0"/>
              <a:t>Hücre içeriklerini belirli bir açıda </a:t>
            </a:r>
            <a:r>
              <a:rPr lang="tr-TR" sz="2400" dirty="0" smtClean="0"/>
              <a:t>yazdırmak Alignment (hizalama) grubundaki </a:t>
            </a:r>
            <a:r>
              <a:rPr lang="tr-TR" sz="2400" dirty="0"/>
              <a:t>Orientation</a:t>
            </a:r>
            <a:r>
              <a:rPr lang="en-US" sz="2400" dirty="0"/>
              <a:t> </a:t>
            </a:r>
            <a:r>
              <a:rPr lang="tr-TR" sz="2400" dirty="0"/>
              <a:t>(yönlendirme) düğmesini </a:t>
            </a:r>
            <a:r>
              <a:rPr lang="tr-TR" sz="2400" dirty="0" smtClean="0"/>
              <a:t>kullanılmaktadır.</a:t>
            </a:r>
            <a:endParaRPr lang="tr-TR" sz="2400" dirty="0"/>
          </a:p>
          <a:p>
            <a:pPr marL="0" indent="0">
              <a:buNone/>
            </a:pPr>
            <a:endParaRPr lang="tr-TR" sz="2400" dirty="0" smtClean="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140968"/>
            <a:ext cx="7726742" cy="2230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2871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4" name="Slide Number Placeholder 3"/>
          <p:cNvSpPr>
            <a:spLocks noGrp="1"/>
          </p:cNvSpPr>
          <p:nvPr>
            <p:ph type="sldNum" sz="quarter" idx="11"/>
          </p:nvPr>
        </p:nvSpPr>
        <p:spPr/>
        <p:txBody>
          <a:bodyPr/>
          <a:lstStyle/>
          <a:p>
            <a:pPr>
              <a:defRPr/>
            </a:pPr>
            <a:fld id="{83136543-FBF8-44EE-8960-9FCC14DABE76}" type="slidenum">
              <a:rPr lang="en-US" smtClean="0"/>
              <a:pPr>
                <a:defRPr/>
              </a:pPr>
              <a:t>8</a:t>
            </a:fld>
            <a:endParaRPr lang="en-US"/>
          </a:p>
        </p:txBody>
      </p:sp>
      <p:sp>
        <p:nvSpPr>
          <p:cNvPr id="10" name="Rectangle 2"/>
          <p:cNvSpPr>
            <a:spLocks noGrp="1" noChangeArrowheads="1"/>
          </p:cNvSpPr>
          <p:nvPr>
            <p:ph type="title"/>
          </p:nvPr>
        </p:nvSpPr>
        <p:spPr>
          <a:xfrm>
            <a:off x="457200" y="152400"/>
            <a:ext cx="8229600" cy="990600"/>
          </a:xfrm>
        </p:spPr>
        <p:txBody>
          <a:bodyPr/>
          <a:lstStyle/>
          <a:p>
            <a:r>
              <a:rPr lang="tr-TR" dirty="0" smtClean="0"/>
              <a:t>Excel’de </a:t>
            </a:r>
            <a:r>
              <a:rPr lang="en-US" dirty="0" smtClean="0"/>
              <a:t>B</a:t>
            </a:r>
            <a:r>
              <a:rPr lang="tr-TR" dirty="0" smtClean="0"/>
              <a:t>içimlendirme</a:t>
            </a:r>
          </a:p>
        </p:txBody>
      </p:sp>
      <p:sp>
        <p:nvSpPr>
          <p:cNvPr id="9" name="Content Placeholder 2"/>
          <p:cNvSpPr>
            <a:spLocks noGrp="1"/>
          </p:cNvSpPr>
          <p:nvPr>
            <p:ph sz="quarter" idx="1"/>
          </p:nvPr>
        </p:nvSpPr>
        <p:spPr>
          <a:xfrm>
            <a:off x="457200" y="1219200"/>
            <a:ext cx="8229600" cy="4937760"/>
          </a:xfrm>
        </p:spPr>
        <p:txBody>
          <a:bodyPr/>
          <a:lstStyle/>
          <a:p>
            <a:endParaRPr lang="tr-TR" sz="2400" b="1" dirty="0" smtClean="0"/>
          </a:p>
          <a:p>
            <a:r>
              <a:rPr lang="tr-TR" sz="2400" b="1" dirty="0" smtClean="0"/>
              <a:t>Hücreleri birleştirmek ve bölmek</a:t>
            </a:r>
            <a:r>
              <a:rPr lang="tr-TR" sz="2400" dirty="0" smtClean="0"/>
              <a:t> için Alignment (Hizalama) grubundaki Merge &amp; Center (Böl ve ortala) düğmesi kullanılmaktadır.</a:t>
            </a:r>
          </a:p>
        </p:txBody>
      </p:sp>
      <p:pic>
        <p:nvPicPr>
          <p:cNvPr id="1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493"/>
          <a:stretch/>
        </p:blipFill>
        <p:spPr bwMode="auto">
          <a:xfrm>
            <a:off x="611560" y="3419261"/>
            <a:ext cx="8463273" cy="1665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3976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2808"/>
          <a:stretch/>
        </p:blipFill>
        <p:spPr bwMode="auto">
          <a:xfrm>
            <a:off x="5052153" y="4764129"/>
            <a:ext cx="3912335" cy="967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2"/>
          <p:cNvSpPr>
            <a:spLocks noGrp="1" noChangeArrowheads="1"/>
          </p:cNvSpPr>
          <p:nvPr>
            <p:ph type="title"/>
          </p:nvPr>
        </p:nvSpPr>
        <p:spPr/>
        <p:txBody>
          <a:bodyPr/>
          <a:lstStyle/>
          <a:p>
            <a:r>
              <a:rPr lang="tr-TR" dirty="0"/>
              <a:t>Excel’de </a:t>
            </a:r>
            <a:r>
              <a:rPr lang="en-US" dirty="0"/>
              <a:t>B</a:t>
            </a:r>
            <a:r>
              <a:rPr lang="tr-TR" dirty="0"/>
              <a:t>içimlendirme</a:t>
            </a:r>
            <a:endParaRPr lang="tr-TR" dirty="0" smtClean="0"/>
          </a:p>
        </p:txBody>
      </p:sp>
      <p:sp>
        <p:nvSpPr>
          <p:cNvPr id="64515" name="Content Placeholder 2"/>
          <p:cNvSpPr>
            <a:spLocks noGrp="1"/>
          </p:cNvSpPr>
          <p:nvPr>
            <p:ph sz="quarter" idx="1"/>
          </p:nvPr>
        </p:nvSpPr>
        <p:spPr/>
        <p:txBody>
          <a:bodyPr/>
          <a:lstStyle/>
          <a:p>
            <a:pPr algn="just"/>
            <a:r>
              <a:rPr lang="tr-TR" sz="2400" dirty="0" smtClean="0"/>
              <a:t>Örneğin aşağıdaki resimde görülen </a:t>
            </a:r>
            <a:r>
              <a:rPr lang="en-US" sz="2400" dirty="0" smtClean="0"/>
              <a:t>“</a:t>
            </a:r>
            <a:r>
              <a:rPr lang="tr-TR" sz="2400" dirty="0" smtClean="0"/>
              <a:t>Servis Hizmetleri</a:t>
            </a:r>
            <a:r>
              <a:rPr lang="en-US" sz="2400" dirty="0" smtClean="0"/>
              <a:t>”</a:t>
            </a:r>
            <a:r>
              <a:rPr lang="tr-TR" sz="2400" dirty="0" smtClean="0"/>
              <a:t> başlığını </a:t>
            </a:r>
            <a:r>
              <a:rPr lang="en-US" sz="2400" dirty="0" smtClean="0"/>
              <a:t>b</a:t>
            </a:r>
            <a:r>
              <a:rPr lang="tr-TR" sz="2400" dirty="0" smtClean="0"/>
              <a:t>irleştirmek ve ortalamak için </a:t>
            </a:r>
            <a:r>
              <a:rPr lang="en-US" sz="2400" dirty="0" smtClean="0"/>
              <a:t>b</a:t>
            </a:r>
            <a:r>
              <a:rPr lang="tr-TR" sz="2400" dirty="0" smtClean="0"/>
              <a:t>aşlığı seçip </a:t>
            </a:r>
            <a:r>
              <a:rPr lang="tr-TR" sz="2400" b="1" dirty="0" smtClean="0"/>
              <a:t>Merge</a:t>
            </a:r>
            <a:r>
              <a:rPr lang="en-US" sz="2400" b="1" dirty="0"/>
              <a:t> </a:t>
            </a:r>
            <a:r>
              <a:rPr lang="en-US" sz="2400" b="1" dirty="0" smtClean="0"/>
              <a:t>&amp;</a:t>
            </a:r>
            <a:r>
              <a:rPr lang="tr-TR" sz="2400" b="1" dirty="0" smtClean="0"/>
              <a:t> Center </a:t>
            </a:r>
            <a:r>
              <a:rPr lang="tr-TR" sz="2400" dirty="0" smtClean="0"/>
              <a:t>düğmesine tıkla</a:t>
            </a:r>
            <a:r>
              <a:rPr lang="en-US" sz="2400" dirty="0" err="1" smtClean="0"/>
              <a:t>mak</a:t>
            </a:r>
            <a:r>
              <a:rPr lang="en-US" sz="2400" dirty="0" smtClean="0"/>
              <a:t> </a:t>
            </a:r>
            <a:r>
              <a:rPr lang="en-US" sz="2400" dirty="0" err="1" smtClean="0"/>
              <a:t>gerekir</a:t>
            </a:r>
            <a:r>
              <a:rPr lang="en-US" sz="2400" dirty="0" smtClean="0"/>
              <a:t>.</a:t>
            </a:r>
            <a:endParaRPr lang="tr-TR" sz="2400" dirty="0" smtClean="0"/>
          </a:p>
          <a:p>
            <a:pPr marL="0" indent="0" algn="just">
              <a:buFont typeface="Brush Script MT" pitchFamily="66" charset="0"/>
              <a:buNone/>
            </a:pPr>
            <a:endParaRPr lang="tr-TR" sz="2400" dirty="0" smtClean="0"/>
          </a:p>
          <a:p>
            <a:pPr marL="0" indent="0" algn="just">
              <a:buFont typeface="Brush Script MT" pitchFamily="66" charset="0"/>
              <a:buNone/>
            </a:pPr>
            <a:endParaRPr lang="tr-TR" sz="2400" dirty="0" smtClean="0"/>
          </a:p>
        </p:txBody>
      </p:sp>
      <p:pic>
        <p:nvPicPr>
          <p:cNvPr id="6451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26069"/>
          <a:stretch/>
        </p:blipFill>
        <p:spPr bwMode="auto">
          <a:xfrm>
            <a:off x="610741" y="2907629"/>
            <a:ext cx="4105275" cy="881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51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4778" y="3990578"/>
            <a:ext cx="1857375"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a:off x="3194778" y="3348334"/>
            <a:ext cx="1017182" cy="76970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4" name="Slide Number Placeholder 3"/>
          <p:cNvSpPr>
            <a:spLocks noGrp="1"/>
          </p:cNvSpPr>
          <p:nvPr>
            <p:ph type="sldNum" sz="quarter" idx="11"/>
          </p:nvPr>
        </p:nvSpPr>
        <p:spPr/>
        <p:txBody>
          <a:bodyPr/>
          <a:lstStyle/>
          <a:p>
            <a:pPr>
              <a:defRPr/>
            </a:pPr>
            <a:fld id="{83136543-FBF8-44EE-8960-9FCC14DABE76}" type="slidenum">
              <a:rPr lang="en-US" smtClean="0"/>
              <a:pPr>
                <a:defRPr/>
              </a:pPr>
              <a:t>9</a:t>
            </a:fld>
            <a:endParaRPr lang="en-US"/>
          </a:p>
        </p:txBody>
      </p:sp>
      <p:cxnSp>
        <p:nvCxnSpPr>
          <p:cNvPr id="13" name="Straight Arrow Connector 12"/>
          <p:cNvCxnSpPr/>
          <p:nvPr/>
        </p:nvCxnSpPr>
        <p:spPr>
          <a:xfrm>
            <a:off x="4254230" y="4437112"/>
            <a:ext cx="1595845" cy="62763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6090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E795D6255606F4482C385287F2C18B0" ma:contentTypeVersion="" ma:contentTypeDescription="Create a new document." ma:contentTypeScope="" ma:versionID="2be623077326cc3aebf0398d3591ca9a">
  <xsd:schema xmlns:xsd="http://www.w3.org/2001/XMLSchema" xmlns:xs="http://www.w3.org/2001/XMLSchema" xmlns:p="http://schemas.microsoft.com/office/2006/metadata/properties" xmlns:ns1="http://schemas.microsoft.com/sharepoint/v3" targetNamespace="http://schemas.microsoft.com/office/2006/metadata/properties" ma:root="true" ma:fieldsID="53aad9280c7bc17f35f657eabd183f1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F5F61AF-3A7E-402A-9BFD-CED281A037D4}"/>
</file>

<file path=customXml/itemProps2.xml><?xml version="1.0" encoding="utf-8"?>
<ds:datastoreItem xmlns:ds="http://schemas.openxmlformats.org/officeDocument/2006/customXml" ds:itemID="{04848332-BBB2-409B-A26B-CCF192D4AD09}"/>
</file>

<file path=customXml/itemProps3.xml><?xml version="1.0" encoding="utf-8"?>
<ds:datastoreItem xmlns:ds="http://schemas.openxmlformats.org/officeDocument/2006/customXml" ds:itemID="{BD8A8480-DF4A-471E-B334-0A8DA63CBF16}"/>
</file>

<file path=docProps/app.xml><?xml version="1.0" encoding="utf-8"?>
<Properties xmlns="http://schemas.openxmlformats.org/officeDocument/2006/extended-properties" xmlns:vt="http://schemas.openxmlformats.org/officeDocument/2006/docPropsVTypes">
  <Template>Origin</Template>
  <TotalTime>2436</TotalTime>
  <Words>1640</Words>
  <Application>Microsoft Office PowerPoint</Application>
  <PresentationFormat>On-screen Show (4:3)</PresentationFormat>
  <Paragraphs>251</Paragraphs>
  <Slides>46</Slides>
  <Notes>2</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Origin</vt:lpstr>
      <vt:lpstr>İŞLEM TABLOLARI (Bölüm 2)</vt:lpstr>
      <vt:lpstr>Amaçlarımız</vt:lpstr>
      <vt:lpstr>Excel’de Biçimlendirme</vt:lpstr>
      <vt:lpstr>Excel’de Biçimlendirme</vt:lpstr>
      <vt:lpstr>Excel’de Biçimlendirme</vt:lpstr>
      <vt:lpstr>Excel’de Biçimlendirme</vt:lpstr>
      <vt:lpstr>Excel’de Biçimlendirme</vt:lpstr>
      <vt:lpstr>Excel’de Biçimlendirme</vt:lpstr>
      <vt:lpstr>Excel’de Biçimlendirme</vt:lpstr>
      <vt:lpstr>Excel’de Biçimlendirme</vt:lpstr>
      <vt:lpstr>Excel’de Biçimlendirme</vt:lpstr>
      <vt:lpstr>Excel’de Biçimlendirme</vt:lpstr>
      <vt:lpstr>Excel’de Biçimlendirme</vt:lpstr>
      <vt:lpstr>Excel’de Biçimlendirme</vt:lpstr>
      <vt:lpstr>Excel’de Biçimlendirme</vt:lpstr>
      <vt:lpstr>Excel’de Biçimlendirme</vt:lpstr>
      <vt:lpstr>Excel’de Biçimlendirme</vt:lpstr>
      <vt:lpstr>Excel’de Biçimlendirme</vt:lpstr>
      <vt:lpstr>Excel’de Biçimlendirme</vt:lpstr>
      <vt:lpstr>Excel’de Biçimlendirme</vt:lpstr>
      <vt:lpstr>Sayfa Yapısı ile Çalışmak</vt:lpstr>
      <vt:lpstr>Sayfa Yapısı ile Çalışmak</vt:lpstr>
      <vt:lpstr>Sayfa Yapısı ile Çalışmak</vt:lpstr>
      <vt:lpstr>Sayfa Yapısı ile Çalışmak</vt:lpstr>
      <vt:lpstr>Listeler ile Çalışmak</vt:lpstr>
      <vt:lpstr>Listeler ile Çalışmak</vt:lpstr>
      <vt:lpstr>Listeler ile Çalışmak</vt:lpstr>
      <vt:lpstr>Listeler ile Çalışmak</vt:lpstr>
      <vt:lpstr>Listeler ile Çalışmak</vt:lpstr>
      <vt:lpstr>Listeler ile Çalışmak</vt:lpstr>
      <vt:lpstr>Listeler ile Çalışmak</vt:lpstr>
      <vt:lpstr>Alt Toplam Hesaplatmak</vt:lpstr>
      <vt:lpstr>Alt Toplam Hesaplatmak</vt:lpstr>
      <vt:lpstr>Alt Toplam Hesaplatmak</vt:lpstr>
      <vt:lpstr>Grafikler Oluşturmak</vt:lpstr>
      <vt:lpstr>Grafikler Oluşturmak</vt:lpstr>
      <vt:lpstr>Grafikler Oluşturmak</vt:lpstr>
      <vt:lpstr>Grafikler Oluşturmak</vt:lpstr>
      <vt:lpstr>Grafikler Oluşturmak</vt:lpstr>
      <vt:lpstr>Grafikler Oluşturmak</vt:lpstr>
      <vt:lpstr>Grafikler Oluşturmak</vt:lpstr>
      <vt:lpstr>Grafikler Oluşturmak</vt:lpstr>
      <vt:lpstr>Grafikler Oluşturmak</vt:lpstr>
      <vt:lpstr>Grafikler Oluşturmak</vt:lpstr>
      <vt:lpstr>Grafikler Oluşturmak</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İşlem Tabloları</dc:title>
  <dc:creator>Husnu Bayramoglu</dc:creator>
  <cp:lastModifiedBy>Husnu Bayramoglu</cp:lastModifiedBy>
  <cp:revision>269</cp:revision>
  <dcterms:created xsi:type="dcterms:W3CDTF">2010-08-05T14:41:53Z</dcterms:created>
  <dcterms:modified xsi:type="dcterms:W3CDTF">2012-12-06T22:12:25Z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0x010100CE795D6255606F4482C385287F2C18B0</vt:lpwstr>
  </property>
</Properties>
</file>