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6" r:id="rId3"/>
    <p:sldId id="297" r:id="rId4"/>
    <p:sldId id="298" r:id="rId5"/>
    <p:sldId id="299" r:id="rId6"/>
    <p:sldId id="322" r:id="rId7"/>
    <p:sldId id="301" r:id="rId8"/>
    <p:sldId id="300" r:id="rId9"/>
    <p:sldId id="323" r:id="rId10"/>
    <p:sldId id="302" r:id="rId11"/>
    <p:sldId id="324" r:id="rId12"/>
    <p:sldId id="303" r:id="rId13"/>
    <p:sldId id="304" r:id="rId14"/>
    <p:sldId id="305" r:id="rId15"/>
    <p:sldId id="306" r:id="rId16"/>
    <p:sldId id="325" r:id="rId17"/>
    <p:sldId id="307" r:id="rId18"/>
    <p:sldId id="308" r:id="rId19"/>
    <p:sldId id="326" r:id="rId20"/>
    <p:sldId id="327" r:id="rId21"/>
    <p:sldId id="311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15" r:id="rId32"/>
    <p:sldId id="338" r:id="rId33"/>
    <p:sldId id="339" r:id="rId34"/>
    <p:sldId id="340" r:id="rId35"/>
    <p:sldId id="316" r:id="rId36"/>
    <p:sldId id="341" r:id="rId37"/>
    <p:sldId id="318" r:id="rId38"/>
    <p:sldId id="317" r:id="rId39"/>
    <p:sldId id="342" r:id="rId40"/>
    <p:sldId id="319" r:id="rId41"/>
    <p:sldId id="320" r:id="rId42"/>
    <p:sldId id="321" r:id="rId43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DE120D-ABFC-4EFD-8F99-3A3D5C497227}" type="datetime1">
              <a:rPr lang="en-US" smtClean="0"/>
              <a:t>3/18/2015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B1AC03-CEC2-4BF3-B92B-2AA44002AADD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6B391-6621-4C59-AF97-B5E45A4DD78A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2C6E77CA-6744-44C0-B60B-86D2F1E0AE53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135045-C8D6-4C91-B7AB-B15B2583C56B}" type="datetime1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8A8AD-D370-48F0-9702-F6DF63CA3D25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51FCF8-E823-437A-A9B5-B966F4AE26BD}" type="datetime1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CCAC2D-A29C-4C93-BB99-25F05767D7DA}" type="datetime1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EFB101-A9A4-4886-B403-CC2C0CFC88B9}" type="datetime1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E7281C-B543-4E97-BD14-1BA2254A5CD0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859700-0DDD-44E1-B670-A20675182C31}" type="datetime1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0ACA63-A0B1-488E-97A3-778CD60F9602}" type="datetime1">
              <a:rPr lang="en-US" smtClean="0"/>
              <a:t>3/18/2015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ANAKARTLAR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Veri Yolları (BUS)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Anakart üzerindeki bileşenlerin birbirleriyle etkileşimde bulunmasını sağlarlar.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Veri yolları geliştirilme sırası ile:</a:t>
            </a:r>
          </a:p>
          <a:p>
            <a:pPr marL="850392" lvl="1" indent="-457200">
              <a:buFont typeface="+mj-lt"/>
              <a:buAutoNum type="alphaLcParenR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ISA (Industry Standard Architecture)</a:t>
            </a:r>
          </a:p>
          <a:p>
            <a:pPr marL="850392" lvl="1" indent="-457200">
              <a:buFont typeface="+mj-lt"/>
              <a:buAutoNum type="alphaLcParenR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 (Peripheral Component Interconnect)</a:t>
            </a:r>
          </a:p>
          <a:p>
            <a:pPr marL="850392" lvl="1" indent="-457200">
              <a:buFont typeface="+mj-lt"/>
              <a:buAutoNum type="alphaLcParenR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AGP (Advanced Graphic Port)</a:t>
            </a:r>
          </a:p>
          <a:p>
            <a:pPr marL="850392" lvl="1" indent="-457200">
              <a:buFont typeface="+mj-lt"/>
              <a:buAutoNum type="alphaLcParenR"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PCIe (Peripheral Component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Interconnect Express)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2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Veri Yolları (BUS)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 veri yolları, aynı zamanda bu yolları ile uyumlu çalışan ek donanım kartlarına slotlar ile bağlanabilir.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ISA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tamamen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terkedilmi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üretilen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donan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birimleri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yolunu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destekleyecek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ekilde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üretilmektedir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kartlar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AGP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veriyolu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yerini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zl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ışı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yoluna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rakmaktad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0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ISA (Industry Standard Architecture)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1984 yılında geliştirilmiş bir veri yoludur.</a:t>
            </a:r>
          </a:p>
          <a:p>
            <a:pPr lvl="2"/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ISA veri yolu kullanımı tamamen terkedilmiştir.</a:t>
            </a:r>
          </a:p>
          <a:p>
            <a:pPr lvl="2"/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ISA yuvaları siyah renktedir.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Anakartın Bileşenleri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76600"/>
            <a:ext cx="587417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Peripheral Component Interconnect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günümüz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masaüstü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performansa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bir veri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yuvalar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beyaz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renktedir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Anakartın Bileşenleri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276600"/>
            <a:ext cx="5781675" cy="257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9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AGP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Accelerated Graph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Port)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Hızlandırılmış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port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anlamına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AGP,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sadece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yoludur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nedenle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yolunun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genişliği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ekran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çalışmış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AGP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yolları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Pentium II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üstünü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destekleyen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anakartlarda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bulunmaktadır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Anakartın Bileşenleri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267200"/>
            <a:ext cx="3810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5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17637"/>
            <a:ext cx="8686800" cy="4525963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 Express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yıllarda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geliştirilen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protokol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PCI Express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slotların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zayıf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noktaları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elimine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ip, d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aha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genişliği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güncel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işletim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sistemleriyle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uyumluluk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tr-TR" dirty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3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534400" cy="4525963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PCI Express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1060704" lvl="2" indent="-457200">
              <a:buFont typeface="Arial" pitchFamily="34" charset="0"/>
              <a:buChar char="•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Express'in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geliştirilmesiyle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AGP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bağlantı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kullanılmaz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olmuştur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1060704" lvl="2" indent="-457200">
              <a:buFont typeface="Arial" pitchFamily="34" charset="0"/>
              <a:buChar char="•"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x16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slot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AGP 8x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bağlantıdan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transferine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izin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verir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52800"/>
            <a:ext cx="2819400" cy="315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tr-TR" dirty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2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Portlar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Konnek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törler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Anakartın dış birimlerle bağlantı kurduğu özel yapılardır. Bağlantı kurulacak birim ile iletişim kurmaya uygun fiziksel yapıdadır. 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Portların bir kısmı kasanın içindedir ve bu portlara hard disk gibi kasa içine monte edilen birimler bağlanır.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Bazı portlar ise kasa yüzeyinde anakarta monteli şekilde bulunur. Bu portlara kasa dışından ulaşılır ve mikrofon, hoparlör gibi kasa dışında bulunması gereken cihazlar bağlanır.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6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Portlar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Konnek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törler (Kasa Dışı)</a:t>
            </a:r>
          </a:p>
          <a:p>
            <a:pPr>
              <a:buNone/>
            </a:pP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1) PS/2 Fare Portu: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Yeşil renkte olan bu port, PS/2 bağlantılı fareler içindir.</a:t>
            </a: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2) PS/2 Klavye Portu: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Mor renkte olan bu porta klavye bağlanır.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047875"/>
            <a:ext cx="568270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Portlar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Konnek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törler (Kasa Dışı)</a:t>
            </a: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3) Seri Port: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9-pin’li COM porta seri aygıtlar bağlanabilir. Daha çok elektronik aygıtları programlamakta kullanılmaktadır.</a:t>
            </a: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VGA Port: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15-pin’li VGA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monitör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bağlanır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Port: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25-pin’li port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konnektörlere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daha çok eski tip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scanner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aygıtlar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takılabilir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USB Port: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Günümüzde USB portlara neredeyse her tür harici cihaz bağlanabilir. Özelliği, seri ve paralel portlara göre çok daha hızlı olmasıdır.</a:t>
            </a:r>
          </a:p>
          <a:p>
            <a:pPr lvl="1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"/>
            <a:ext cx="2895600" cy="11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parçalarını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barındıran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parçaların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iletişimini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devredir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yuvası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yuvaları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genişleme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yuvaları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BIOS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bileşenlerin bağlantı noktaları yer almak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PC'nin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özelliklere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olabileceğini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belirleyen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bileşendir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Çünkü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bileşenler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PC'ye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hangi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ve kapasitede bileşenler takılabileceğini belirler.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tr-TR" dirty="0" smtClean="0"/>
              <a:t>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2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Portlar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Konnek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törler (Kasa Dışı)</a:t>
            </a:r>
          </a:p>
          <a:p>
            <a:pPr lvl="1"/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7) LAN Port: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Yerel alan ağlarında ağa bağlanmak için kullanılır.</a:t>
            </a: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Ses Girişi: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Açık mavi renkte olan bu porta teyp, CD, DVD çalar ya da diğer ses kaynakları bağlanabilir.</a:t>
            </a: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Ses Çıkışı: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Açık yeşil renkte olan bu porta kulaklık, hoparlör takılabilir.</a:t>
            </a: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) Mikrofon Girişi: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Pembe renkte olan bu porta mikrofon takılabilir.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76200"/>
            <a:ext cx="2895600" cy="11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53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91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Portlar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Konnek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törler (Kasa İçi)</a:t>
            </a:r>
          </a:p>
          <a:p>
            <a:pPr lvl="1"/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205" y="1868677"/>
            <a:ext cx="4358640" cy="450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9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 İşlemci Soketi: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 üzerinde işlemciyi takmak için bir soket veya slot bulunur. Soket, yassı dikdörtgen şeklindeki işlemciler için iki düzlem üzerine (enine ve boyuna) uzanan iğnelerin oturduğu yuvaya verilen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isimdir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http://www.technopat.net/wp-content/uploads/2013/11/MSI-Z87-G43-2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34" y="3586976"/>
            <a:ext cx="3548566" cy="26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29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Fan Konnektörleri: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Soğutucu fanların kablosunun takıldığı konnektörlerdir. Örneğin CPU fanı, mikroişlemci için tasarlanmış ve devir kontrolü de bulunan bir türüdür.</a:t>
            </a: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8730" t="14000" r="8730" b="14000"/>
          <a:stretch>
            <a:fillRect/>
          </a:stretch>
        </p:blipFill>
        <p:spPr bwMode="auto">
          <a:xfrm>
            <a:off x="2971800" y="3440723"/>
            <a:ext cx="2844800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Bellek Yuvaları: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Sistem belleklerinin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takıldığı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yerlerdir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709" y="2443201"/>
            <a:ext cx="5746148" cy="27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981200" y="3235453"/>
            <a:ext cx="4978908" cy="1793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7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Güç Konnektörleri: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Güç kaynağının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anakarta bağlandığı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konnektörlerdir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lum contrast="10000"/>
          </a:blip>
          <a:srcRect l="41552" t="87372" r="26388" b="2665"/>
          <a:stretch/>
        </p:blipFill>
        <p:spPr bwMode="auto">
          <a:xfrm>
            <a:off x="1676400" y="3200400"/>
            <a:ext cx="5411541" cy="14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895600" y="3505200"/>
            <a:ext cx="3352800" cy="10972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83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PATA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Bağlantısı: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Hard disk ve CD sürücülerinin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bağlanması için kullanılır. Bir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porta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birden fazla cihaz bağlanacaksa MASTER ve SLAVE cihazlar jumper ayarları ile belirlenmelidir.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43" y="3423974"/>
            <a:ext cx="3872484" cy="29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2142" y="4164152"/>
            <a:ext cx="2673858" cy="1703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0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SATA Konnektörleri: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Serial ATA (SATA)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birimi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son zamanlarda sabit disk ve CD, DVD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okuyucularda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hızla yaygınlaşmaktadır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SATA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kabloları çok daha incedir.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3985"/>
            <a:ext cx="4400550" cy="193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 rot="1181035">
            <a:off x="2209800" y="3657845"/>
            <a:ext cx="2819400" cy="13159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3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Sistem Panel Konnektörleri: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Anakartın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kullanıcılar tarafından kontrol edilmesini veya sistemin çalışma durumunun ledler ile bildirilmesini sağlayan paneldir.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147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3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BIOS Pili: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BIOS,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sistem açılışında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gerekli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olan bilgiler ve sistemin neleri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desteklediği ile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ilgili bilgiler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 BIOS Pili 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 üzerinde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elektrik akımı olmadığı durumlarda bazı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önemli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bilgilerin tutulması amacıyla kullanılan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küçük bir güce sahip pildir.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2" descr="http://2.bp.blogspot.com/-xePrnu0PA-A/Upg-m8Y38DI/AAAAAAAABAM/_wGrDDb7CkI/s1600/625-cmos-batt1-s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3030"/>
            <a:ext cx="3148760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4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222" t="1383" r="2222" b="2665"/>
          <a:stretch>
            <a:fillRect/>
          </a:stretch>
        </p:blipFill>
        <p:spPr bwMode="auto">
          <a:xfrm>
            <a:off x="1635764" y="1410586"/>
            <a:ext cx="5450836" cy="45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Anakart</a:t>
            </a:r>
            <a:r>
              <a:rPr lang="tr-TR" smtClean="0"/>
              <a:t> nedir?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26459" y="5867400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Anakart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(i7 işlemci)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4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19472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) Floppy Bağlantısı: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Disket sürücüsünün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anakarta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bağlanması için kullanılır.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0"/>
            <a:ext cx="1790700" cy="18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8" t="83164" r="25273"/>
          <a:stretch/>
        </p:blipFill>
        <p:spPr bwMode="auto">
          <a:xfrm>
            <a:off x="2129097" y="2925527"/>
            <a:ext cx="4442462" cy="141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971800" y="3429000"/>
            <a:ext cx="2514600" cy="6248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4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BIOS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kelimesi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'in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Çıkış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kısaltmasıdır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monte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edilmiş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salt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okunabilir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türü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'da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kayıtlıdır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BIOS’un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kısmı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sisteminizi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açtığınızda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çalışır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görevini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tamamlar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işletim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sisteminiz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görevi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devraldığında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BIOS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sessizce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kenara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çekilir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BIOS'da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bazı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ayarlamalar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yapılabilir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durumda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BIOS’da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yaptığınız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ayarları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kaydetmek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gerekmektedir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Complimentary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Metal Oxide Semiconductor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(CMOS)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BIOS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ayarlarının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kaydedildiği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yerdir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 BIOS’ları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8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BIOS’un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fonksiyonu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vard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aç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ığı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donan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kontrolü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yaparak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olmad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tespit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etmek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ower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devaml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tazelemek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gerçekle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tiriliyor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aç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ığı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bloklar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rezerve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bloklara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hakk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yazmak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ılım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donan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lamak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 BIOS’ları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üretilen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sistemlerinde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BIOS’lar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okunan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Read Only Memory –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okunur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entegrelerinden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üretilirken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sürekli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gelişen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birimlerinin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hızını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yakalayabilmek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BIOS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güncellemeleri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gerekmektedir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yüzden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günümüzdeki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anakartlarda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entegreleri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EEPROM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Electrically Erasable Programmable ROM –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olarak silinebilen ve programlanan salt okunur bellek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türünde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olup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tekrar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programlanabilmektedir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err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 BIOS’ları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37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Çeşitleri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markaların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ürettikleri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BIOS’lar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Bunlar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Phoenix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BIOS’tur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Phoenix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AWARD BIOS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birleşerek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anakartlarda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ikisinin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ürünü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BIOS’lardan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kullanılmaya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başlanmıştır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 BIOS’ları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5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Anakartların üretimi sırasında uyulması gereken standartlar belirlenmiştir. 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 standartlarda anakartın boyutundan vida yerleşimine, hatta slot ve soketlerin yerleşim yerine ve boyutlarına kadar her şeyi tanımlamıştır (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Motherboard Form Factors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Anakart üreticileri, bu standartlara uyarak üretim yapmaktadırlar. Böylece anakartların kasalara yerleşiminde ve ek donanım birimlerinin takılmasında sorun yaşanmamaktadır.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Boyutları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6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Anakartlar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larına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üretilmektedir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ATX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Micro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ATX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Flex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ATX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BTX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gelişen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teknoloji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anakartlar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sürekli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bileşenler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eklemektedir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yüzden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standartları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eğişmektedir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Örneğin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geliştirildiğinde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ATX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standartı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yenilenmiştir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yüzden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yukarıda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belirtilen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dört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standardın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alt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versiyonları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Boyutları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1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Boyutları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20979"/>
              </p:ext>
            </p:extLst>
          </p:nvPr>
        </p:nvGraphicFramePr>
        <p:xfrm>
          <a:off x="2209800" y="2562225"/>
          <a:ext cx="4267200" cy="22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5"/>
                <a:gridCol w="2226365"/>
              </a:tblGrid>
              <a:tr h="44767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Anakart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Boyut (mm)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ATX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305x244</a:t>
                      </a:r>
                      <a:endParaRPr lang="en-US" b="1" dirty="0"/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Micro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ATX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244x244</a:t>
                      </a:r>
                      <a:endParaRPr lang="en-US" b="1" dirty="0"/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Flex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dirty="0" smtClean="0"/>
                        <a:t>ATX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229x191</a:t>
                      </a:r>
                      <a:endParaRPr lang="en-US" b="1" dirty="0"/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BTX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325x266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033271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icro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8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5837" y="4736909"/>
            <a:ext cx="1600200" cy="749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ATX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Boyutları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5826" y="1868220"/>
            <a:ext cx="2784231" cy="3072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2230"/>
            <a:ext cx="4135582" cy="2784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6116782" y="4736909"/>
            <a:ext cx="2341418" cy="7494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Micro ATX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0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0" y="5105400"/>
            <a:ext cx="1600200" cy="749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BTX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Boyutları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3963"/>
          <a:stretch/>
        </p:blipFill>
        <p:spPr bwMode="auto">
          <a:xfrm flipV="1">
            <a:off x="838200" y="2298122"/>
            <a:ext cx="3477491" cy="252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0845"/>
            <a:ext cx="3493940" cy="3683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627911" y="4813109"/>
            <a:ext cx="2341418" cy="7494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Flex ATX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7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görevi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genişletme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yuvalarına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takılacak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akışını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sağlamaktır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nakart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birimlerin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seti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(chipset)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verilen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entegre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devrelere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gözlenir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entegreler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anakartın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beynidir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nakart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bileşenleri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taşıyıcı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(BUS)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verilen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iletken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hatlarla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doğrudan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setine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bağlıdır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Anakart</a:t>
            </a:r>
            <a:r>
              <a:rPr lang="tr-TR" dirty="0"/>
              <a:t>ı</a:t>
            </a:r>
            <a:r>
              <a:rPr lang="tr-TR" dirty="0" smtClean="0"/>
              <a:t>n çalışması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0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XT Anakartlar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İlk kişisel bilgisayarlarda kullanılan anakartlardır.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8086 veya 8088 mikroişlemcileri üzerinde sabit olarak taşırlar.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Çeşitleri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343400" cy="32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78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AT Anakartlar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Görünüm olarak g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ünümüzde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anakartlara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benzeyen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PS/2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desteği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anakartlardır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ISA, PCI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AGP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yolları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değiştirilebilir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desteği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Çeşitleri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0"/>
            <a:ext cx="3581400" cy="31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3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300" b="1" smtClean="0">
                <a:latin typeface="Times New Roman" pitchFamily="18" charset="0"/>
                <a:cs typeface="Times New Roman" pitchFamily="18" charset="0"/>
              </a:rPr>
              <a:t>ATX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Anakartlar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Kendinden önceki anakart standartlarına göre daha fazla giriş/ çıkış birimi sunar. Bellek yuvaları orta kısımda yer alır ve erişimi kolaydır.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ATX anakartları kullanmak için ATX kasalar gerekir.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İşletim sisteminin özelliklerine göre güç yönetimi düzenlenebilir. Örneğin Windows işletim sistemi kapatıldığında bilgisayarın otomatik olarak kapatılması sağlanabilir.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Anakart</a:t>
            </a:r>
            <a:r>
              <a:rPr lang="en-US" dirty="0" smtClean="0"/>
              <a:t> </a:t>
            </a:r>
            <a:r>
              <a:rPr lang="tr-TR" dirty="0" smtClean="0"/>
              <a:t>Çeşitleri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2769"/>
            <a:ext cx="3810000" cy="2784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1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Yonga Seti (chipset)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nakartın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beynini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oluşturan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entegre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devrelerdir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PC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içindeki bileşenler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arasındaki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akışını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denetlerler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akışı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PC'nin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pek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parçasının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işlemesi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performansı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açısından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sistemlerde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PC'nin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farkl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bile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levlerini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denetlerdi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sistemlerde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maliyeti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dü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ürmek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tasar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basitle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tirmek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uyumluluk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lamak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yongalar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seti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düzenlendi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Yonga Seti (chipset)</a:t>
            </a:r>
          </a:p>
          <a:p>
            <a:pPr lvl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AMD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retilmektedir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Bunların yanında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Silicon Integrated Systems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), Acer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Labs Inc. (ALI), VIA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üretici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firmaların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geliştirdiği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popüler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setleri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Chipset’lerdeki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gelişmeler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işlemcilerdeki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gelişmelere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ilerlemektedir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geliştirildi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bunu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işlemciye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aktaracak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Chipsetler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geliştirilir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6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18214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2709" y="4343400"/>
            <a:ext cx="18724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Yonga Seti (chipset)</a:t>
            </a:r>
          </a:p>
          <a:p>
            <a:pPr lvl="1"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Anakart yonga setleri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Kuzey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Köprüsü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Güney Köprüsü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adı verilen iki adet yongadan oluşur.</a:t>
            </a:r>
          </a:p>
          <a:p>
            <a:pPr lvl="1"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Kuzey Köprüsü CPU, sistem ana belleği ve grafik alt sistemi arasında bir köprü vazifesi görür ve yine kendi üzerinden Güney köprüsünün yukarıda bahsedilen bileşenlerle bağlantısını sağlar.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Bu yüzden ana sistem performansı üzerinde çok büyük etkisi vardır.</a:t>
            </a:r>
          </a:p>
          <a:p>
            <a:pPr lvl="1" algn="just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Güney Köprüsü ise IDE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SATA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aygıtların, floppy sürücülerin, USB, PCI, PS/2 ve seri portların yönetimini üstlenir.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8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37236"/>
            <a:ext cx="8229600" cy="514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Anakarkın Yonga Setleri (chipset)</a:t>
            </a:r>
          </a:p>
          <a:p>
            <a:pPr lvl="1"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Anakartın Bileşenleri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96000" cy="404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4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831AC-E7B1-4738-8546-180B9D96E4A9}"/>
</file>

<file path=customXml/itemProps2.xml><?xml version="1.0" encoding="utf-8"?>
<ds:datastoreItem xmlns:ds="http://schemas.openxmlformats.org/officeDocument/2006/customXml" ds:itemID="{EAED3D16-A681-400F-B22E-4DFFC0DD2870}"/>
</file>

<file path=customXml/itemProps3.xml><?xml version="1.0" encoding="utf-8"?>
<ds:datastoreItem xmlns:ds="http://schemas.openxmlformats.org/officeDocument/2006/customXml" ds:itemID="{5776C3C6-2608-4855-BC81-DB450CFE3FA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508</TotalTime>
  <Words>1835</Words>
  <Application>Microsoft Office PowerPoint</Application>
  <PresentationFormat>On-screen Show (4:3)</PresentationFormat>
  <Paragraphs>257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EETE264 – BİLGİSAYAR DONANIMINA GİRİŞ</vt:lpstr>
      <vt:lpstr>Anakart nedir?</vt:lpstr>
      <vt:lpstr>PowerPoint Presentation</vt:lpstr>
      <vt:lpstr>Anakartın çalışması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Anakartın Bileşenleri</vt:lpstr>
      <vt:lpstr>Anakart BIOS’ları</vt:lpstr>
      <vt:lpstr>Anakart BIOS’ları</vt:lpstr>
      <vt:lpstr>Anakart BIOS’ları</vt:lpstr>
      <vt:lpstr>Anakart BIOS’ları</vt:lpstr>
      <vt:lpstr>Anakart Boyutları</vt:lpstr>
      <vt:lpstr>Anakart Boyutları</vt:lpstr>
      <vt:lpstr>Anakart Boyutları</vt:lpstr>
      <vt:lpstr>Anakart Boyutları</vt:lpstr>
      <vt:lpstr>Anakart Boyutları</vt:lpstr>
      <vt:lpstr>Anakart Çeşitleri</vt:lpstr>
      <vt:lpstr>Anakart Çeşitleri</vt:lpstr>
      <vt:lpstr>Anakart Çeşitleri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Anakartlar</dc:title>
  <dc:creator>Husnu Bayramoglu</dc:creator>
  <cp:lastModifiedBy>Husnu Bayramoglu</cp:lastModifiedBy>
  <cp:revision>79</cp:revision>
  <dcterms:created xsi:type="dcterms:W3CDTF">2011-02-16T14:56:01Z</dcterms:created>
  <dcterms:modified xsi:type="dcterms:W3CDTF">2015-03-18T21:19:09Z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