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7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97" r:id="rId3"/>
    <p:sldId id="344" r:id="rId4"/>
    <p:sldId id="298" r:id="rId5"/>
    <p:sldId id="299" r:id="rId6"/>
    <p:sldId id="341" r:id="rId7"/>
    <p:sldId id="342" r:id="rId8"/>
    <p:sldId id="301" r:id="rId9"/>
    <p:sldId id="302" r:id="rId10"/>
    <p:sldId id="345" r:id="rId11"/>
    <p:sldId id="303" r:id="rId12"/>
    <p:sldId id="304" r:id="rId13"/>
    <p:sldId id="305" r:id="rId14"/>
    <p:sldId id="346" r:id="rId15"/>
    <p:sldId id="307" r:id="rId16"/>
    <p:sldId id="347" r:id="rId17"/>
    <p:sldId id="309" r:id="rId18"/>
    <p:sldId id="310" r:id="rId19"/>
    <p:sldId id="311" r:id="rId20"/>
    <p:sldId id="312" r:id="rId21"/>
    <p:sldId id="370" r:id="rId22"/>
    <p:sldId id="368" r:id="rId23"/>
    <p:sldId id="369" r:id="rId24"/>
    <p:sldId id="348" r:id="rId25"/>
    <p:sldId id="349" r:id="rId26"/>
    <p:sldId id="317" r:id="rId27"/>
    <p:sldId id="318" r:id="rId28"/>
    <p:sldId id="350" r:id="rId29"/>
    <p:sldId id="319" r:id="rId30"/>
    <p:sldId id="320" r:id="rId31"/>
    <p:sldId id="321" r:id="rId32"/>
    <p:sldId id="322" r:id="rId33"/>
    <p:sldId id="351" r:id="rId34"/>
    <p:sldId id="352" r:id="rId35"/>
    <p:sldId id="323" r:id="rId36"/>
    <p:sldId id="355" r:id="rId37"/>
    <p:sldId id="324" r:id="rId38"/>
    <p:sldId id="326" r:id="rId39"/>
    <p:sldId id="327" r:id="rId40"/>
    <p:sldId id="328" r:id="rId41"/>
    <p:sldId id="329" r:id="rId42"/>
    <p:sldId id="359" r:id="rId43"/>
    <p:sldId id="330" r:id="rId44"/>
    <p:sldId id="331" r:id="rId45"/>
    <p:sldId id="332" r:id="rId46"/>
    <p:sldId id="333" r:id="rId47"/>
    <p:sldId id="335" r:id="rId48"/>
    <p:sldId id="362" r:id="rId49"/>
    <p:sldId id="336" r:id="rId50"/>
    <p:sldId id="337" r:id="rId51"/>
    <p:sldId id="365" r:id="rId52"/>
    <p:sldId id="366" r:id="rId53"/>
    <p:sldId id="367" r:id="rId54"/>
    <p:sldId id="338" r:id="rId55"/>
    <p:sldId id="363" r:id="rId56"/>
    <p:sldId id="339" r:id="rId57"/>
    <p:sldId id="340" r:id="rId58"/>
    <p:sldId id="364" r:id="rId59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21C1A9-2FB0-440F-A2B2-7FBCD4707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F7B8C4-0CFC-4D8F-ABC4-FA974E875A1E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D75D914-6CC8-4784-9D80-095FF6972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C569AF-02DC-4F97-89E6-6A45784E772E}" type="datetime1">
              <a:rPr lang="en-US" smtClean="0"/>
              <a:t>3/25/2015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algn="ctr"/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 userDrawn="1"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18" name="Picture 29" descr="dau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28D90-99D9-4AC6-A185-F781FF7B5A81}" type="datetime1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21DA07-308B-4D50-84E0-6C333166490F}" type="datetime1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1272" y="6407944"/>
            <a:ext cx="1920240" cy="365760"/>
          </a:xfrm>
        </p:spPr>
        <p:txBody>
          <a:bodyPr/>
          <a:lstStyle>
            <a:extLst/>
          </a:lstStyle>
          <a:p>
            <a:fld id="{A98A5F35-6A52-4F41-9B29-1886DE98B939}" type="datetime1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4312" y="6407944"/>
            <a:ext cx="2350681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>
            <a:lvl1pPr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00DCF-2166-4C1F-82DB-1F13695FF13C}" type="datetime1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9AEEC-396A-4F0E-8E83-6E7A51607C03}" type="datetime1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FA35-4728-42DD-9813-5927E5CA83E1}" type="datetime1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2D331-5B2C-4010-B170-AC40DE7F9177}" type="datetime1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DCF1-B3D0-4707-BE80-F863389472B8}" type="datetime1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896D2B-C46B-4035-B3C5-5D4E6CF61648}" type="datetime1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F95593-4D35-4E5C-92B2-0A656D574C6A}" type="datetime1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DDA4DF-8913-439F-B646-6FF0767B42A0}" type="datetime1">
              <a:rPr lang="en-US" smtClean="0"/>
              <a:t>3/25/2015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tr-T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İŞLEMCİLER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5" name="Picture 29" descr="dau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(Cache) 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İşlemci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ihtiyaç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duyduğu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komutu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bellekte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aradığı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yoksa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önbelleğe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yoksa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sırasıyla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hafıza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bellekten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hızlıdır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belleklerin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kimisi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hızda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çalışır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İşlemcinin yapısı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9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Birimi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İşlemciye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gönderilen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komutların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çözülüp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komutun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geldiğinin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tanımlanması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işletilmesini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İşlemci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dışındaki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birimlerin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çalışmasını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İşlemcinin yapısı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5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oluşturan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çeşitli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birimler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sürekli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taşınır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Örneğin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klavye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tuşa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bastığımızda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tuşun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karşılığı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karakteri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ekranda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görürüz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İşlemci,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giriş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aldığı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çıkış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aktarmıştır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İşlemcinin yapısı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8468" y="4008120"/>
            <a:ext cx="2945205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2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İşlemcilerde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zamanda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yapabildiği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sayısı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tanımlanmaktadır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İşlemci hızı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Hertz(Hz)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birimi ile ifade edilir.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saniyede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yapılan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Bin adet işlem </a:t>
            </a:r>
            <a:r>
              <a:rPr lang="tr-TR" sz="1900" b="1" dirty="0" smtClean="0">
                <a:latin typeface="Times New Roman" pitchFamily="18" charset="0"/>
                <a:cs typeface="Times New Roman" pitchFamily="18" charset="0"/>
              </a:rPr>
              <a:t>KHz (Kilohertz)</a:t>
            </a:r>
          </a:p>
          <a:p>
            <a:pPr lvl="1"/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ilyon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adet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Mhz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(Megahertz)</a:t>
            </a:r>
            <a:endParaRPr lang="tr-T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ilyar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adet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(Gigahertz)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tanımlanır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tr-TR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hızı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1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Üreticiler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artırmak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fiziksel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boyutunu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küçültüp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işlemciyi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çalıştırabilmek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gereken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voltaj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miktarını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dolayısıyla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ısısını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azaltmışlardır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çıkan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ısıyı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azaltmanın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verdiği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avantajla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aşırı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ısınmadan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korkmaksızın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çekirdek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yükseltmişlerdir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hızı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5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İşlemcinin en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tutarlı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sonuçlar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verdiği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denir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üretici 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firmalar tarafından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basılır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Aslında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etiketinde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3.2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yazılı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3.4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3.6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çalışabilir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Özetle her işlemcinin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iki hız 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değeri vardır. Birincisi, işlemcinin sınır hız değeri, ikincisi üreticinin riske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girmeksizin işlemcinin 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dengeli çalışabileceği hızı gösteren hız değeri.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hızı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3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aşımı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(overclock)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üreticinin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etikette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belirlediği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değerinden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değerlerde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çalıştırılması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işlemidir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Bu durum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donanımların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zorlanması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ömürlerinin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kısalması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anlamına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geliyor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aşımı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yapılmış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sistemlerde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ısı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üreteceğinden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durumlarda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 fazla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önem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kazanmaktadır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hızı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4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yönetmek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etmek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yollarını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içerisinde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hem de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işlemciyle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birimler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hatları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bulunmaktadır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İletişim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hatları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sinyali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geçebilecek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iletken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hatlardır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hatların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sayısı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modeline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değişir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yolları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114800"/>
            <a:ext cx="3886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7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İletişim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hatları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üç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halinde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incelenebilir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Adres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(Address Bus)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İşlemcinin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yazacağı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okuyacağı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hafıza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hücresinin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çevre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birimlerinin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İşlemci,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adresleri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birimlere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ulaşmak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ulaşabileceği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maksimum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sayısı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yolundaki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sayısı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ilişkilidir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genellikle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kullanıldığından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yönlüdür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denilebilir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yolları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0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(Data Bus)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İşlemci,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hafıza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elemanları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çevresel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birimleriyle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çift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yönlü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akışını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sayısına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yolları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olması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çalışması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anlamına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(Control Bus)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İşlemcinin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birimleri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yönetmek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zamanlamayı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senkronizasyon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sağlamak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amacı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kullandığı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sinyallerin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gönderildiği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yoldur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yolları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6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2300" b="1" dirty="0" err="1" smtClean="0">
                <a:latin typeface="Times New Roman" pitchFamily="18" charset="0"/>
                <a:cs typeface="Times New Roman" pitchFamily="18" charset="0"/>
              </a:rPr>
              <a:t>İşlemci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birimlerinin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çalışmasını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birimler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arasındaki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(data)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akışını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eden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işleme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görevlerini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yerine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getiren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aygıttır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Aslında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işlemciler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sadece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bilgisayarlarda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bulunan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donanım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değildir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sistemlerin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çoğunda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spcBef>
                <a:spcPct val="50000"/>
              </a:spcBef>
            </a:pP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Örneğin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otomatik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çamaşır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makinesi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otomatik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bulaşık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makinesi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fabrikalardaki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otomatik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cihazlar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dirty="0" err="1" smtClean="0">
                <a:latin typeface="Times New Roman" pitchFamily="18" charset="0"/>
                <a:cs typeface="Times New Roman" pitchFamily="18" charset="0"/>
              </a:rPr>
              <a:t>televizyon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,...  </a:t>
            </a:r>
          </a:p>
          <a:p>
            <a:pPr>
              <a:spcBef>
                <a:spcPct val="50000"/>
              </a:spcBef>
            </a:pP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İşlemci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yerine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 smtClean="0">
                <a:latin typeface="Times New Roman" pitchFamily="18" charset="0"/>
                <a:cs typeface="Times New Roman" pitchFamily="18" charset="0"/>
              </a:rPr>
              <a:t>mikroişlemci</a:t>
            </a:r>
            <a:r>
              <a:rPr lang="en-GB" sz="2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 smtClean="0">
                <a:latin typeface="Times New Roman" pitchFamily="18" charset="0"/>
                <a:cs typeface="Times New Roman" pitchFamily="18" charset="0"/>
              </a:rPr>
              <a:t>Merkezi</a:t>
            </a:r>
            <a:r>
              <a:rPr lang="en-GB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 smtClean="0">
                <a:latin typeface="Times New Roman" pitchFamily="18" charset="0"/>
                <a:cs typeface="Times New Roman" pitchFamily="18" charset="0"/>
              </a:rPr>
              <a:t>İşlem</a:t>
            </a:r>
            <a:r>
              <a:rPr lang="en-GB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 smtClean="0">
                <a:latin typeface="Times New Roman" pitchFamily="18" charset="0"/>
                <a:cs typeface="Times New Roman" pitchFamily="18" charset="0"/>
              </a:rPr>
              <a:t>Birimi</a:t>
            </a:r>
            <a:r>
              <a:rPr lang="en-GB" sz="2300" b="1" dirty="0" smtClean="0">
                <a:latin typeface="Times New Roman" pitchFamily="18" charset="0"/>
                <a:cs typeface="Times New Roman" pitchFamily="18" charset="0"/>
              </a:rPr>
              <a:t> (MİB)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smtClean="0">
                <a:latin typeface="Times New Roman" pitchFamily="18" charset="0"/>
                <a:cs typeface="Times New Roman" pitchFamily="18" charset="0"/>
              </a:rPr>
              <a:t>Central Processing Unit (CPU)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isimleri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sıklıkla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kullanıl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ır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nedir?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3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İşlemcilerin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şekil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boyut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harici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özellikleri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özelliklere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paketi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denir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İşlemcilerin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gelişim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süreçlerinde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üreticiler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işlemcileri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bağlayan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ayak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sayılarının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artması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ısınmalarını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engellemek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amacıyla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yapılan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değişiklikler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amaçlarla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değişik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paketlemeler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kullanmaktadır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paketleri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38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Eskiden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sabitlenmiş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üretiliyordu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İşlemci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arızalandığında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onların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birbirinden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bağımsız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tamir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edilmesini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mümkün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olmuyordu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nedenle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takılıp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sökülmesini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yuvaları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geliştirildi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İşlemciler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takılma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şekillerine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soket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slot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olmak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şekle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paketleri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4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Soket İşlemci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üretilmiş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modelidir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yüzeyinde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isimleri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yüzeyinde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türüne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sayıda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noktası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Takıldıkları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anakarta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yardımı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tutturulurlar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Anakarttaki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sokete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seçilmelidir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</a:t>
            </a:r>
            <a:r>
              <a:rPr lang="tr-TR" dirty="0"/>
              <a:t>p</a:t>
            </a:r>
            <a:r>
              <a:rPr lang="tr-TR" dirty="0" smtClean="0"/>
              <a:t>aketleri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 descr="http://2.bp.blogspot.com/-Msw0KGqeGVM/TZQhbFG-i3I/AAAAAAAAADM/Ew-fYOzJnv0/s1600/socket_1155_islemci_yuv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26" y="4266823"/>
            <a:ext cx="2688306" cy="20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5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Slot İşlemci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Dikdörtgen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kart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üretilen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modelidir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Diklemesine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anakartın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edilirler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bileşenleri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kart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Kartın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kısmında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bulunan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bağlantı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noktaları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anakarta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bağlanır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İşlemcinin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korunması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dış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kılıfı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Kılıfın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yüzeylerine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soğutucu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takılmaktadır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işlemcilerin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üretimi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durdurulmuştur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</a:t>
            </a:r>
            <a:r>
              <a:rPr lang="tr-TR" dirty="0"/>
              <a:t>p</a:t>
            </a:r>
            <a:r>
              <a:rPr lang="tr-TR" dirty="0" smtClean="0"/>
              <a:t>aketleri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 r="69393" b="21949"/>
          <a:stretch/>
        </p:blipFill>
        <p:spPr bwMode="auto">
          <a:xfrm>
            <a:off x="2434846" y="4685959"/>
            <a:ext cx="3553410" cy="132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942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5259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tarafında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çeşitli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sayıda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bulunduran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paketlemesine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PGA (pin grid array)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ismi verilir (ör: intel Pentium 4).</a:t>
            </a:r>
          </a:p>
          <a:p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lot tipi işlemci paketlemesine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SEC (single edge cartidge)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verilir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(Ör: Intel Pentium II işlemci).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paketleri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 descr="http://cdn.cpu-world.com/CPUs/Pentium-II/S_Intel-B80522P266512%20%28front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88" y="4510024"/>
            <a:ext cx="2649682" cy="16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QOqzo23oNu7FXbYZ3I2jZeQdjvTRm4Nk7JdlVOCo2zil79VAJC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08" y="4509715"/>
            <a:ext cx="2770909" cy="16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TivIxNxkHnWVaj7p9XlylK8OCFduggx-Nqgbkj6NPlt7dUx17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9"/>
          <a:stretch/>
        </p:blipFill>
        <p:spPr bwMode="auto">
          <a:xfrm>
            <a:off x="2879680" y="2214007"/>
            <a:ext cx="2602281" cy="14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58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paketleme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LGA (land grid array)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paketinde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ayaklarının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yerini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iletimini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iletim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noktaları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almıştır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Pin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yerine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iletim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noktalarının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kullanımı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sinyallerinin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iletim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yolunu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kısaltmış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böylelikle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sinyal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iletim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artmıştır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(ör: intel i7)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paketleri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8" b="60737"/>
          <a:stretch/>
        </p:blipFill>
        <p:spPr bwMode="auto">
          <a:xfrm>
            <a:off x="2936840" y="3017451"/>
            <a:ext cx="2728957" cy="246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423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Intel, AMD, Cyrix, Motorola,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Mostek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NexGen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birçok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firma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üretmektedir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İşlemci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piyasasında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birçok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üretici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olmasına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rağmen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AMD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(Advanced Micro Devices)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firmalarının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piyasanın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büyükleri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olduklarını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görüyoruz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üreticileri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92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1971 yılında Intel tarafından piyasaya sürülen, ilk işlemci olarak kabul edilen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4004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işlemcisinin sadece 16 pini vardı ve anakarta sabitlenmiş haldeydi.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1978 yılında üretilen 8086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kişisel bilgisayarlar için kullanılan ilk işlemciydi.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8086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işlemcisi 16 bitlik, 5 mhz hızında çalışan bir işlemciydi.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296761" cy="136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76600" y="5541309"/>
            <a:ext cx="2590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sz="2000" b="1" dirty="0" smtClean="0"/>
              <a:t>Intel 8086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3631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firması, yeni işlemcilerini eskileriyle uyumlu olacak şekilde üretmiştir. Böylelikle hazırlanmış olan programlar yeni işlemcilerle de uyumlu bir şekilde çalışabilmiştir. </a:t>
            </a: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80286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80386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80486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işlemcileri yaygın olarak kullanılmıştır.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16242" r="17273" b="17395"/>
          <a:stretch/>
        </p:blipFill>
        <p:spPr bwMode="auto">
          <a:xfrm>
            <a:off x="3200400" y="3886200"/>
            <a:ext cx="18687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34145" y="5687290"/>
            <a:ext cx="2590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sz="2000" b="1" dirty="0" smtClean="0"/>
              <a:t>Intel 80386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3634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işlemci 1993 yılında piyasaya sürüldü. Intel’in beşinci kuşak işlemcileri serisini oluşturur.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Pentium, Pentium Pro ve Pentium MMX sürümleri piyasaya çıkmıştır.  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Pentium’e eklenen MMX (Multi Media Extension / Çoklu Ortam Eklentisi) teknolojisi çoklu ortam uygulamalarında kolaylık sağlamıştır.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2133600" cy="213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6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nedir?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44" y="1447800"/>
            <a:ext cx="433175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438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1997 yılında piyasaya sürülen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Pentium II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işlemcisi, Pentium MMX ile Pentium PRO işlemcilerinin özelliklerinin birleştirilmesi ile geliştirilmiştir.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Intel, Pentium II işlemcisi ile daha önce kullanılmayan slot tipi paketleme kullanılmıştır.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7" y="3912734"/>
            <a:ext cx="3669970" cy="147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97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Pentium II işlemcisi, son kullanıcılar için pahalı olduğundan Intel firması, işlemcinin özelliklerinde kimi değişiklikler yaparak fiyatı uygun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Celeron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işlemcileri piyasaya sürmüştür.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Celeron işlemcilerde maliyeti yüksek olan önbellek miktarının düşük olması fiyatı düşürmüştür. 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Celeron işlemciler bilgisayarı yazı yazmak, internette gezinmek gibi bilgisayarı zorlamayan programları kullananlar daha için uygundur.  </a:t>
            </a: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849" r="6363" b="13394"/>
          <a:stretch/>
        </p:blipFill>
        <p:spPr bwMode="auto">
          <a:xfrm>
            <a:off x="3366655" y="4509655"/>
            <a:ext cx="2261705" cy="189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69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İlave 3D (üç boyutlu ) komutları sayesinde ileri grafik, akışkan (streaming) ses-video işlemlerinde başarılı olan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Pentium III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1999 yılında piyasaya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sürülmüştür.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2122410" cy="215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48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Pentium 4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veri yolunun genişliği 64 bit’e çıkarılmıştır.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Pentium 4 işlemcisi DVD, MP3, video işleme, internet üzerinden video gönderimi gibi yüksek miktarlarda veri transferi gerektiren uygulamalarda daha başarılı sonuçlar vermiştir.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39773"/>
            <a:ext cx="2227627" cy="222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3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Xeon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Intel’in sunucu bilgisayarlar için ürettiği işlemci türüdür.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657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32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Dual Core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işlemciler, İntel’in geliştirdiği ilk çift çekirdek mantığı ile çalışan işlemcidir.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unovteck.files.wordpress.com/2010/01/processor-dual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148760" cy="27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49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İntel’in geliştirdiği 64-bit işlemciler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İtanium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serisi olarak adlandırılmıştır.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7055"/>
          <a:stretch/>
        </p:blipFill>
        <p:spPr bwMode="auto">
          <a:xfrm>
            <a:off x="685800" y="3352800"/>
            <a:ext cx="2356482" cy="202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Intel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4" y="3352800"/>
            <a:ext cx="2206095" cy="186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2341"/>
            <a:ext cx="2456033" cy="211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874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AMD firmasının ürettiği işlemcilerden en çok kullanılanı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Athlon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işlemci olmuştur.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AMD’nin bu modeli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3.2 GHz hızlara kadar ulaşmıştır.  </a:t>
            </a:r>
          </a:p>
          <a:p>
            <a:pPr lvl="1"/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AMD İşlemciler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0.gstatic.com/images?q=tbn:ANd9GcQO3_XF7FaBhhd4hkImHnDDXbZ9wtvTWvqi6lzAuOgkMhQ9CBir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3" y="3124200"/>
            <a:ext cx="2357438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84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HT (Hyper Threading)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Teknolojisi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kalitede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ağır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veritabanı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uygulamaları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birçok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zorunluluğu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getirmektedir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kullanılabilir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Ancak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pahalıya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 tip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yerine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kullanılabilecek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ucuz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çözümlerden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Hyper-Threading (HT)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teknolojisi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birbirinden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bağımsız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işleyebilmektedir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 Threading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teknolojisi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birkaç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yazılımı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çalıştırırken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randımanı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artırmaya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yarayan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teknolojidir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teknolojileri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27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3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HT (Hyper Threading)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Teknolojisi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teknolojileri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799"/>
            <a:ext cx="2999146" cy="304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559" y="2209800"/>
            <a:ext cx="3017341" cy="304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8421"/>
          <a:stretch>
            <a:fillRect/>
          </a:stretch>
        </p:blipFill>
        <p:spPr bwMode="auto">
          <a:xfrm>
            <a:off x="6108114" y="2215597"/>
            <a:ext cx="3035886" cy="3042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1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Mikroişlemciler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milyonlarca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transistörden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oluşmaktadır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sinyalleri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bunların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akar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Devrede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sinyalinin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olması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sinyalinin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olmaması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ifade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edilir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basit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sayma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ikilik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düzen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sayılarını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kullanarak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Bu sayıların kapladıkları alana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bit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adı verilir.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Komut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vb.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kavramların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ikili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sayı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ifadesine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makine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dili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makine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kodu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denir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nedir?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31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Çift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Çekirdekli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İşlemciler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(Dual-core Processors)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Çift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çekirdekli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fiziksel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frekansta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çalışan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yürütme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çalıştırma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biriminden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çekirdek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çekirdek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paketi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çipset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belleği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İki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çekirdeğin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olması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çoklu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uygulama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çalıştırma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olanağı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teknolojileri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284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83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04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Çift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Çekirdekli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İşlemciler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(Dual-core Processors)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teknolojileri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22" y="2330173"/>
            <a:ext cx="3031823" cy="3003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1648" y="2318644"/>
            <a:ext cx="3098889" cy="3015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3433" y="2310562"/>
            <a:ext cx="2974848" cy="302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36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046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eknolojisine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ift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b="1" dirty="0" err="1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ekirdekli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şlemciler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teknolojileri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6"/>
          <a:stretch/>
        </p:blipFill>
        <p:spPr bwMode="auto">
          <a:xfrm>
            <a:off x="1" y="2281238"/>
            <a:ext cx="3048000" cy="290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54" y="2276474"/>
            <a:ext cx="3074635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34" y="2276475"/>
            <a:ext cx="2964214" cy="2905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95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Centrino Teknolojisi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Intel’in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dizüstü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bilgisayarlar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geliştirdiği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teknolojidir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güç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ısınmayı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boyutunu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küçülterek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dizüstü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boyutlarını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küçültmeyi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süresini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artırmayı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kablosuz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internete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girmeyi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performans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sağlamayı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amaçlayan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teknolojidir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teknolojileri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20689" r="24483" b="21839"/>
          <a:stretch/>
        </p:blipFill>
        <p:spPr bwMode="auto">
          <a:xfrm>
            <a:off x="3334360" y="3844720"/>
            <a:ext cx="2082089" cy="20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54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r="44335" b="57008"/>
          <a:stretch/>
        </p:blipFill>
        <p:spPr bwMode="auto">
          <a:xfrm>
            <a:off x="228600" y="3197859"/>
            <a:ext cx="8763581" cy="224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/>
          </a:bodyPr>
          <a:lstStyle/>
          <a:p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Windows’ta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(Computer)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simgesine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sağ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tıklayarak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Özellikler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seçeneği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seçilince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açılan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pencereden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markası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model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özellikleri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öğrenilebilir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İşlemciyi tanıma yolu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57600" y="4114800"/>
            <a:ext cx="4953000" cy="592931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70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devre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elemanı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çalışırken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ısınır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yoğun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elemanlarının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ısınmaları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düzeydedir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Belli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değerden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ısı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işlemciye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zarar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vermektedir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nedenle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işlemcilere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düzeneği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takılmalıdır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aşamadan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İşlemcinin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ısıyı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emerek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ısısını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azaltma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milen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ısıyı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dağıtarak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uzaklaştırma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soğutması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04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Soğutucu malzemeler 3 kısımdan olusur.</a:t>
            </a:r>
          </a:p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Soğutucu 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İşlemcinin üzerine yerleştirilen ve işlemcinin çekirdeğindeki ısıyı kanatlarına çeken metallerdir. </a:t>
            </a:r>
          </a:p>
          <a:p>
            <a:pPr lvl="1"/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Soğutucular alüminyum ve bakır metallerinden yapılır. </a:t>
            </a:r>
          </a:p>
          <a:p>
            <a:pPr lvl="1"/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Tamamı alüminyum olan, işlemci üzerine oturan kısmı bakır, geri kalanı alüminyum olan soğutucular; tamamı bakır olan soğutucular vardır. Bakırın ısı iletimi alüminyumdan daha fazladır. </a:t>
            </a: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soğutması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419600"/>
            <a:ext cx="4876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73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Termal Macun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İşlemci ve soğutucunun yüzeyleri dümdüz gibi gözükse de aslında gözle görülemeyecek düzeyde pürüzlere sahiptirler. İşlemcinin üzerine soğutucuyu yerleştirdiğimizde aralarında hiçbir şekilde boşluk kalmadığını düşünebiliriz.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Fakat aralarında gözle göremediğimiz mikroskobik düzeyde boşluklar bulunur. Bu boşluklar havayla doludur. Isı iletimini daha iyi gerçekleştirmek için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termal macun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geliştirilmiştir.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soğutması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648200"/>
            <a:ext cx="487225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269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Termal Macun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Termal macun; işlemcinin üzerine sürülen, ısıyı oldukça hızlı soğutucuya ileten, üzerinde tutmayan ve bu şekilde işlemcinin ısısını düşürmeye yarayan bileşiktir.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Termal macun, termal pasta, termal arayüz materyali, ısı iletici macun, termal bileşik gibi adlarla da anılır.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Genelde beyaz bir tutkala benzer.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soğutması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026" name="Picture 2" descr="http://t0.gstatic.com/images?q=tbn:ANd9GcTVSp29yBIF3fLWqV01r6nMFq-YR8QzVJ-Qellyaae1SURIJwwt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40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Termal Macun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Termal macunların iletimini artırmak için içeriklerine çok çok ince öğütülmüş bakır, alüminyum, gümüş gibi maddelerin tozları eklenmektedir.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madde tozları birbirlerine değdiği zaman, sanki arada metal bir yüzey varmış gibi başarılı ısı iletimi sağlar.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tür macunlar dışarıya taşıp işlemci veya ana kartın iletken kısımlarına temas ederlerse kısa devreye neden olabilirler.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Genellikle bir pirinç tanesi büyüklüğünde macun kullanmak ve bunu olabildiğince ince bir tabaka şeklinde sürmek uygundur.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soğutması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7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sayı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grupları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yapmak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içerisinde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komut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(instruction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set)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mevcuttur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komutlar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sorumlu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matematiksel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mantıksal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gerçekleştirir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İşlemciye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gönderilen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yapması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gerektiğini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söyleyen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komutlara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programlar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denir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</a:t>
            </a:r>
            <a:r>
              <a:rPr lang="tr-TR" dirty="0"/>
              <a:t>n</a:t>
            </a:r>
            <a:r>
              <a:rPr lang="tr-TR" dirty="0" smtClean="0"/>
              <a:t>edir?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56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Termal Macun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Eğer işlemcinizi değiştirecek, fakat aynı soğutucuyu kullanacaksanız; soğutucu  üzerindeki eskiden kalma termal macunu temizleyip yenisini sürmeniz gerekmektedir.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Ayrıca herhangi bir nedenle işlemcinizi çıkarıp geri taktıysanız termal macunu yenilemeniz gerekir.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soğutması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0"/>
            <a:ext cx="2591602" cy="243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2442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Fanlar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Fanlar bilgisayar sistemlerinde ısınan donanımlar üzerindeki ısıyı dağıtmak amacıyla kullanılan pervanelerdir.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Fanlarda işlemci üzerine sabitlenmeyi sağlayan mandal/kilit düzeneği ve kanatları döndürmeye yarayan motor bulunmaktadır.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Soğutucunun üzerine yerleştirilirler.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Fan motorunun gereksinim duyduğu elektrik, ana karttaki "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CPU Fan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" yazılı bağlantı noktasına takılan enerji kablosuyla sağlanır. </a:t>
            </a:r>
          </a:p>
          <a:p>
            <a:pPr lvl="1"/>
            <a:r>
              <a:rPr lang="tr-TR" dirty="0">
                <a:latin typeface="Times New Roman" pitchFamily="18" charset="0"/>
                <a:cs typeface="Times New Roman" pitchFamily="18" charset="0"/>
              </a:rPr>
              <a:t>Fanlar tozlandıklarında daha yavaş ve gürültülü çalışır. Bu nedenle belirli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aralıklarla fanları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tozlardan arındırmak ve yağlamak gerekmektedir.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soğutması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01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Fanlar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Fanın hareket ettirebildiği hava miktarı dakikada fit küp (cubic feet per minute=CFM) şeklinde ölçülür.</a:t>
            </a: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soğutması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19400"/>
            <a:ext cx="486378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81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Fanlar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Günümüzde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fanın soğutma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etkinliğini artırmak hem de görünüşü çekici kılmak amacıyla çok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çeşitli tasarımlarda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fanlar üretilmektedir.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 soğutması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200401"/>
            <a:ext cx="5113335" cy="252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90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avayla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Havalı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soğutucu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fanın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bulunduğu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düzeneğidir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yaygın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türüdür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işlemcilerin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geçen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gün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soğutulmaya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ihtiyaç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göstermesi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sistemlerinin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gelişmesine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olmuştur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Havalı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soğutmada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soğutucu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ısıyı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ısıyı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işlemciden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uzaklaştırır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Soğutma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8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Havayla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tür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soğutucunun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yapıldığı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malzeme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soğutucu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arasındaki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macunun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kalitesine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uygulanmasına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fanın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kalitesine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fanın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kullanılmasına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bağlıdır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Soğutma çeşitleri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81400"/>
            <a:ext cx="2133600" cy="239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41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/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Su soğutma sistemi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işlemci üzerindeki ısının suya aktarıldığı, suyun ısısının da radyatör-fan düzeneği vasıtasıyla dağıtıldığı sistemdir. </a:t>
            </a:r>
          </a:p>
          <a:p>
            <a:pPr lvl="1"/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Su soğutma sistemi hava soğutmalı sistemden daha az gürültü üretir, fakat su soğutma sistemleri iyi bir hava soğutmalı sistemden daha pahalıdır.   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Soğutma çeşitleri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505200"/>
            <a:ext cx="4038600" cy="273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61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Isı Borulu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soğutma sisteminde, işlemcinin ısısı soğutucu vasıtasıyla içinde özel bir sıvı olan ısı borularına (heat pipes) aktarılır.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Özel sıvı çok çabuk buharlaşabilen ve yoğunlaşabilen bir sıvıdır. İşlemci üzerindeki ısı,soğutucu bloğun içinde bulunan boruların içindeki sıvıyı buharlaştırır. 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Soğutma </a:t>
            </a:r>
            <a:r>
              <a:rPr lang="tr-TR" dirty="0"/>
              <a:t>ç</a:t>
            </a:r>
            <a:r>
              <a:rPr lang="tr-TR" dirty="0" smtClean="0"/>
              <a:t>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830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Isı Borulu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Soğutma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Buharlaşarak yukarı doğru hareket eden sıvı, ısısını salarak boruların üst kısmında tekrar yoğunlaşır ve aşağı iner. 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Sıvının bu hareketiyle işlemci ısısı işlemciden uzaklaştırılmış olur. </a:t>
            </a: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Soğutma </a:t>
            </a:r>
            <a:r>
              <a:rPr lang="tr-TR" dirty="0"/>
              <a:t>ç</a:t>
            </a:r>
            <a:r>
              <a:rPr lang="tr-TR" dirty="0" smtClean="0"/>
              <a:t>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07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programlar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diskte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(hard disk)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tutulur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saniyede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milyonlarca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hatta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milyarlarca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komutu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işleyebilir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disk,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komut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hızına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ulaşamaz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sorunu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ortadan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kaldırmak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programlar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diskten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alınarak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Rasgele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Erişimli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'e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(Random Access Memory (RAM))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yüklenir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buradan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işlemciye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aktarılır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İşlemcinin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yaptığı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sonucunda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ürettiği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RAM’e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oradan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diske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alınarak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orada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tutulur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Programlar nerede tutulur?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953000"/>
            <a:ext cx="55497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0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Genel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yapısı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aşağıda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belirtilmiştir: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İşlemcinin yapısı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537" y="2217678"/>
            <a:ext cx="6414863" cy="25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5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Çekirdek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(Core) </a:t>
            </a:r>
          </a:p>
          <a:p>
            <a:pPr lvl="1"/>
            <a:r>
              <a:rPr lang="tr-TR" dirty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ekirdek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diye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bahsedilen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aslında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fiziksel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anlamda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kendisidir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çalıştırma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işlemlerini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yapan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bölümdür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Çalıştırma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(execution unit)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bilinir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Aritmetik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Mantık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Birimi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Aritmetic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Logic Unit (ALU))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İşlemci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gerçekleştirile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matematiksel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mantıksal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işlemlerin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yapıldığı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bölümdür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İşlemcinin yapısı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9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(Cache) 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Sistem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belleğinden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(RAM)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çoğunlukla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CPU’nun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hızına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yetişemezler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çözmek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CPU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hafızalar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çalışmakta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komutların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verilerin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geçici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saklandığı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hafızalardır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İşlemcinin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komutları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yüklemesini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hafıza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genellikle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üm kısımdan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İşlemcinin yapısı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10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F5C373-7916-4FE1-92CF-B636ECE09194}"/>
</file>

<file path=customXml/itemProps2.xml><?xml version="1.0" encoding="utf-8"?>
<ds:datastoreItem xmlns:ds="http://schemas.openxmlformats.org/officeDocument/2006/customXml" ds:itemID="{FB914B0D-1558-490E-B256-61BF5EA20E65}"/>
</file>

<file path=customXml/itemProps3.xml><?xml version="1.0" encoding="utf-8"?>
<ds:datastoreItem xmlns:ds="http://schemas.openxmlformats.org/officeDocument/2006/customXml" ds:itemID="{C69FAE5D-F687-4308-9296-7F1D04F08C89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838</TotalTime>
  <Words>2590</Words>
  <Application>Microsoft Office PowerPoint</Application>
  <PresentationFormat>On-screen Show (4:3)</PresentationFormat>
  <Paragraphs>324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Concourse</vt:lpstr>
      <vt:lpstr>EETE264 – BİLGİSAYAR DONANIMINA GİRİŞ</vt:lpstr>
      <vt:lpstr>İşlemci nedir?</vt:lpstr>
      <vt:lpstr>İşlemci nedir?</vt:lpstr>
      <vt:lpstr>İşlemci nedir?</vt:lpstr>
      <vt:lpstr>İşlemci nedir?</vt:lpstr>
      <vt:lpstr>Programlar nerede tutulur?</vt:lpstr>
      <vt:lpstr>İşlemcinin yapısı</vt:lpstr>
      <vt:lpstr>İşlemcinin yapısı</vt:lpstr>
      <vt:lpstr>İşlemcinin yapısı</vt:lpstr>
      <vt:lpstr>İşlemcinin yapısı</vt:lpstr>
      <vt:lpstr>İşlemcinin yapısı</vt:lpstr>
      <vt:lpstr>İşlemcinin yapısı</vt:lpstr>
      <vt:lpstr>İşlemci hızı</vt:lpstr>
      <vt:lpstr>İşlemci hızı</vt:lpstr>
      <vt:lpstr>İşlemci hızı</vt:lpstr>
      <vt:lpstr>İşlemci hızı</vt:lpstr>
      <vt:lpstr>İletişim yolları</vt:lpstr>
      <vt:lpstr>İletişim yolları</vt:lpstr>
      <vt:lpstr>İletişim yolları</vt:lpstr>
      <vt:lpstr>İşlemci paketleri</vt:lpstr>
      <vt:lpstr>İşlemci paketleri</vt:lpstr>
      <vt:lpstr>İşlemci paketleri</vt:lpstr>
      <vt:lpstr>İşlemci paketleri</vt:lpstr>
      <vt:lpstr>İşlemci paketleri</vt:lpstr>
      <vt:lpstr>İşlemci paketleri</vt:lpstr>
      <vt:lpstr>İşlemci üreticileri</vt:lpstr>
      <vt:lpstr>Intel İşlemciler</vt:lpstr>
      <vt:lpstr>Intel İşlemciler</vt:lpstr>
      <vt:lpstr>Intel İşlemciler</vt:lpstr>
      <vt:lpstr>Intel İşlemciler</vt:lpstr>
      <vt:lpstr>Intel İşlemciler</vt:lpstr>
      <vt:lpstr>Intel İşlemciler</vt:lpstr>
      <vt:lpstr>Intel İşlemciler</vt:lpstr>
      <vt:lpstr>Intel İşlemciler</vt:lpstr>
      <vt:lpstr>Intel İşlemciler</vt:lpstr>
      <vt:lpstr>Intel İşlemciler</vt:lpstr>
      <vt:lpstr>AMD İşlemciler</vt:lpstr>
      <vt:lpstr>İşlemci teknolojileri</vt:lpstr>
      <vt:lpstr>İşlemci teknolojileri</vt:lpstr>
      <vt:lpstr>İşlemci teknolojileri</vt:lpstr>
      <vt:lpstr>İşlemci teknolojileri</vt:lpstr>
      <vt:lpstr>İşlemci teknolojileri</vt:lpstr>
      <vt:lpstr>İşlemci teknolojileri</vt:lpstr>
      <vt:lpstr>İşlemciyi tanıma yolu</vt:lpstr>
      <vt:lpstr>İşlemci soğutması</vt:lpstr>
      <vt:lpstr>İşlemci soğutması</vt:lpstr>
      <vt:lpstr>İşlemci soğutması</vt:lpstr>
      <vt:lpstr>İşlemci soğutması</vt:lpstr>
      <vt:lpstr>İşlemci soğutması</vt:lpstr>
      <vt:lpstr>İşlemci soğutması</vt:lpstr>
      <vt:lpstr>İşlemci soğutması</vt:lpstr>
      <vt:lpstr>İşlemci soğutması</vt:lpstr>
      <vt:lpstr>İşlemci soğutması</vt:lpstr>
      <vt:lpstr>Soğutma çeşitleri</vt:lpstr>
      <vt:lpstr>Soğutma çeşitleri</vt:lpstr>
      <vt:lpstr>Soğutma çeşitleri</vt:lpstr>
      <vt:lpstr>Soğutma çeşitleri</vt:lpstr>
      <vt:lpstr>Soğutma çeşitleri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İşlemciler</dc:title>
  <dc:creator>Husnu Bayramoglu</dc:creator>
  <cp:lastModifiedBy>Husnu Bayramoglu</cp:lastModifiedBy>
  <cp:revision>108</cp:revision>
  <dcterms:created xsi:type="dcterms:W3CDTF">2011-02-16T14:56:01Z</dcterms:created>
  <dcterms:modified xsi:type="dcterms:W3CDTF">2015-03-25T22:00:37Z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