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99" r:id="rId3"/>
    <p:sldId id="300" r:id="rId4"/>
    <p:sldId id="301" r:id="rId5"/>
    <p:sldId id="302" r:id="rId6"/>
    <p:sldId id="303" r:id="rId7"/>
    <p:sldId id="338" r:id="rId8"/>
    <p:sldId id="304" r:id="rId9"/>
    <p:sldId id="305" r:id="rId10"/>
    <p:sldId id="339" r:id="rId11"/>
    <p:sldId id="306" r:id="rId12"/>
    <p:sldId id="340" r:id="rId13"/>
    <p:sldId id="307" r:id="rId14"/>
    <p:sldId id="308" r:id="rId15"/>
    <p:sldId id="309" r:id="rId16"/>
    <p:sldId id="310" r:id="rId17"/>
    <p:sldId id="341" r:id="rId18"/>
    <p:sldId id="311" r:id="rId19"/>
    <p:sldId id="342" r:id="rId20"/>
    <p:sldId id="312" r:id="rId21"/>
    <p:sldId id="313" r:id="rId22"/>
    <p:sldId id="314" r:id="rId23"/>
    <p:sldId id="315" r:id="rId24"/>
    <p:sldId id="317" r:id="rId25"/>
    <p:sldId id="316" r:id="rId26"/>
    <p:sldId id="343" r:id="rId27"/>
    <p:sldId id="319" r:id="rId28"/>
    <p:sldId id="320" r:id="rId29"/>
    <p:sldId id="344" r:id="rId30"/>
    <p:sldId id="322" r:id="rId31"/>
    <p:sldId id="323" r:id="rId32"/>
    <p:sldId id="324" r:id="rId33"/>
    <p:sldId id="325" r:id="rId34"/>
    <p:sldId id="328" r:id="rId35"/>
    <p:sldId id="327" r:id="rId36"/>
    <p:sldId id="345" r:id="rId37"/>
    <p:sldId id="326" r:id="rId38"/>
    <p:sldId id="329" r:id="rId39"/>
    <p:sldId id="331" r:id="rId40"/>
    <p:sldId id="347" r:id="rId41"/>
    <p:sldId id="346" r:id="rId42"/>
    <p:sldId id="330" r:id="rId43"/>
    <p:sldId id="333" r:id="rId44"/>
    <p:sldId id="334" r:id="rId45"/>
    <p:sldId id="336" r:id="rId46"/>
    <p:sldId id="337" r:id="rId47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-2172" y="-108"/>
      </p:cViewPr>
      <p:guideLst>
        <p:guide orient="horz" pos="3223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721C1A9-2FB0-440F-A2B2-7FBCD4707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34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F7B8C4-0CFC-4D8F-ABC4-FA974E875A1E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FD75D914-6CC8-4784-9D80-095FF69720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4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D67B67-7A28-467F-9D4A-C643B6EC7ABD}" type="datetime1">
              <a:rPr lang="en-US" smtClean="0"/>
              <a:t>4/10/2015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algn="ctr"/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 userDrawn="1"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18" name="Picture 29" descr="dau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F957FF-F53D-45F3-9E6D-E482B03A2855}" type="datetime1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8499E8-3615-43D0-AEBA-0E3E1987A9C7}" type="datetime1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1272" y="6407944"/>
            <a:ext cx="1920240" cy="365760"/>
          </a:xfrm>
        </p:spPr>
        <p:txBody>
          <a:bodyPr/>
          <a:lstStyle>
            <a:extLst/>
          </a:lstStyle>
          <a:p>
            <a:fld id="{2A8F358D-F846-44C2-BA16-920EC6B6185B}" type="datetime1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14312" y="6407944"/>
            <a:ext cx="2350681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407944"/>
            <a:ext cx="707232" cy="365125"/>
          </a:xfrm>
        </p:spPr>
        <p:txBody>
          <a:bodyPr/>
          <a:lstStyle>
            <a:lvl1pPr>
              <a:defRPr sz="1100" b="1">
                <a:solidFill>
                  <a:schemeClr val="accent1">
                    <a:lumMod val="75000"/>
                  </a:schemeClr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1295400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5C88C3-CE50-465F-BACE-9901A1B2E73E}" type="datetime1">
              <a:rPr lang="en-US" smtClean="0"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B47943A-6FF2-4301-B542-0F3F4FB982E8}" type="datetime1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623DFA-2AB0-4145-9E7C-33CB679B7E98}" type="datetime1">
              <a:rPr lang="en-US" smtClean="0"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983945-5412-4F78-86F3-02B279DD7F77}" type="datetime1">
              <a:rPr lang="en-US" smtClean="0"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722B79-7157-49A4-B975-F17A94ABB8AB}" type="datetime1">
              <a:rPr lang="en-US" smtClean="0"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EA1DCEE-D97A-48D5-A4AE-AC53CBA605F9}" type="datetime1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A06EBB9-CAE0-4C1A-8F72-F985465F8C2C}" type="datetime1">
              <a:rPr lang="en-US" smtClean="0"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65EECF4-2AB2-41B8-80B0-CABBD467163A}" type="datetime1">
              <a:rPr lang="en-US" smtClean="0"/>
              <a:t>4/10/2015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500462B-8695-4B74-9646-33A7AF4A3F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110" y="2667000"/>
            <a:ext cx="2819400" cy="106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315200" cy="839161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effectLst/>
                <a:latin typeface="Corbel" pitchFamily="34" charset="0"/>
              </a:rPr>
              <a:t>EETE264 – </a:t>
            </a:r>
            <a:r>
              <a:rPr lang="tr-TR" sz="2800" dirty="0" smtClean="0">
                <a:effectLst/>
                <a:latin typeface="Corbel" pitchFamily="34" charset="0"/>
              </a:rPr>
              <a:t>BİLGİSAYAR DONANIMINA GİRİŞ</a:t>
            </a:r>
            <a:endParaRPr lang="en-US" sz="2800" dirty="0">
              <a:effectLst/>
              <a:latin typeface="Corbe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7200" y="4343400"/>
            <a:ext cx="8295410" cy="666304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DONANIM KARTLARI</a:t>
            </a:r>
            <a:endParaRPr lang="en-US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34"/>
          <p:cNvSpPr txBox="1">
            <a:spLocks noChangeArrowheads="1"/>
          </p:cNvSpPr>
          <p:nvPr/>
        </p:nvSpPr>
        <p:spPr bwMode="auto">
          <a:xfrm>
            <a:off x="2545251" y="332509"/>
            <a:ext cx="57552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Doğu Akdeniz Üniversitesi</a:t>
            </a:r>
          </a:p>
          <a:p>
            <a:pPr algn="ctr">
              <a:defRPr/>
            </a:pPr>
            <a:r>
              <a:rPr lang="tr-TR" sz="2800" b="1" dirty="0">
                <a:solidFill>
                  <a:schemeClr val="tx2"/>
                </a:solidFill>
                <a:latin typeface="Corbel" pitchFamily="34" charset="0"/>
              </a:rPr>
              <a:t>Bilgisayar ve Teknoloji Yüksek Okulu</a:t>
            </a:r>
          </a:p>
          <a:p>
            <a:pPr algn="ctr">
              <a:defRPr/>
            </a:pPr>
            <a:r>
              <a:rPr lang="tr-TR" sz="2800" b="1" dirty="0" smtClean="0">
                <a:solidFill>
                  <a:schemeClr val="tx2"/>
                </a:solidFill>
                <a:latin typeface="Corbel" pitchFamily="34" charset="0"/>
              </a:rPr>
              <a:t>Elektrik ve Elektronik Teknolojisi</a:t>
            </a:r>
            <a:endParaRPr lang="en-US" sz="2800" b="1" dirty="0">
              <a:solidFill>
                <a:schemeClr val="tx2"/>
              </a:solidFill>
              <a:latin typeface="Corbel" pitchFamily="34" charset="0"/>
            </a:endParaRPr>
          </a:p>
        </p:txBody>
      </p:sp>
      <p:pic>
        <p:nvPicPr>
          <p:cNvPr id="5" name="Picture 29" descr="dau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399" y="228601"/>
            <a:ext cx="1676401" cy="16763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Dijital Analog Çevirici (RAMDAC) </a:t>
            </a:r>
          </a:p>
          <a:p>
            <a:pPr lvl="1">
              <a:spcBef>
                <a:spcPct val="50000"/>
              </a:spcBef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RAMDAC’in verileri dönüştürme ve aktarma hızı, ekran tazelenme hızını belirler. </a:t>
            </a:r>
          </a:p>
          <a:p>
            <a:pPr lvl="1">
              <a:spcBef>
                <a:spcPct val="50000"/>
              </a:spcBef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Bu hız </a:t>
            </a:r>
            <a:r>
              <a:rPr lang="tr-TR" sz="2200" b="1" i="1" dirty="0">
                <a:latin typeface="Times New Roman" pitchFamily="18" charset="0"/>
                <a:cs typeface="Times New Roman" pitchFamily="18" charset="0"/>
              </a:rPr>
              <a:t>Hertz (Hz)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 cinsinden ölçülür.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Örneğin monitörün ekran tazeleme hızı 75 Hz olarak ayarlanmışsa görüntü saniyede 75 defa yenilenir.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LCD ekranlar dijital sinyalleri görüntüleyebildikleri için, ekran kartının görüntü belleğindeki görüntülenecek veriler RAMDAC’e gitmeden direkt olarak ekran kartının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DVI (Digital Visual Interface)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çıkışına aktarılır.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27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Video BIOS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Ekran kartı içindeki tüm veri akışını düzenler ve ekran kartı bileşenleri arasındaki koordinasyonu sağlar.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işlemleri yapabilmesi için için video bios içinde bir yazılım vardır.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27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Çıkış Bağlantıları </a:t>
            </a:r>
          </a:p>
          <a:p>
            <a:pPr lvl="1">
              <a:spcBef>
                <a:spcPct val="50000"/>
              </a:spcBef>
            </a:pP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VGA-OUT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: CRT monitörlerin ve projeksiyon aygıtlarının bağlandığı ve bu aygıtlara görüntü aktarıldığı çıkış portudur.</a:t>
            </a:r>
          </a:p>
          <a:p>
            <a:pPr lvl="1"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DVI-OUT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: Dijital cihazlara ve LCD ekranlara görüntü aktaran çıkış portudur.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HDMI-OUT: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Dijital cihazlara ve LCD ekranlara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üksek çözünürlükde görüntü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aktaran çıkış portudur.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VIDEO-IN/OUT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: Televizyon, video, VCD-DVD player gibi aygıtlardan görüntü alan veya aktaran porttur.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07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Çıkış Bağlantıları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6629400" cy="39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279106" y="1566446"/>
            <a:ext cx="2864894" cy="2319754"/>
            <a:chOff x="6279106" y="1447800"/>
            <a:chExt cx="2864894" cy="231975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3" t="27719" r="26783" b="18241"/>
            <a:stretch/>
          </p:blipFill>
          <p:spPr bwMode="auto">
            <a:xfrm>
              <a:off x="6279106" y="1447800"/>
              <a:ext cx="2864894" cy="153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6705600" y="2575351"/>
              <a:ext cx="914400" cy="47264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7391400" y="3048000"/>
              <a:ext cx="228600" cy="4572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315200" y="3429000"/>
              <a:ext cx="13195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latin typeface="Bell MT" pitchFamily="18" charset="0"/>
                </a:rPr>
                <a:t>HDMI-OUT</a:t>
              </a:r>
              <a:endParaRPr lang="en-US" sz="1600" b="1" dirty="0">
                <a:latin typeface="Bell MT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670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Soğutma Sistemi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kartlarında da bilgisayar işlemcisi üzerinde bulanan soğutma sistemi gibi ekran kartının görüntü işlemcisi üzerinde soğutma sistemi vardır.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Soğutma sistemi, ısınan görüntü işlemcisini (GPU) soğutmak amacıyla kullanılır.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002616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3124200" y="3962400"/>
            <a:ext cx="2667000" cy="1354667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370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Z-Buffer (Tampon Bellek)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İki boyutlu görüntülerde yatay (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ve düşey (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olmak üzere iki boyut vardır. Üç boyutlu görüntülerde derinlik boyutu da vardır.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Z-Buffer üç boyutlu ortamdaki nesnelerin görüntülenmesi için kullanılır. Üçüncü boyut (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bilgisi bu bellekte saklanır.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 üç boyutlu görüntüler oluşturabilmek için bu tampon belleğini kullanır.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Z-Buffer, 3D (üç boyutlu) desteği olan ekran kartlarında bulunmaktadır. Günümüz ekran kartlarının tümünde 3D desteği bulunmaktadır.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5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V-Sync 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Monitörün tazeleme hızını tespit edip, monitörün tazeleme hızına göre görüntüyü monitöre gönderir.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744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Video Codec 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Video görüntüleri sıkıştırılmış formattadır. Bu görüntülerin monitörde görüntülenebilmesi için ilk önce sıkışrıtılmış görüntü dosyalarının çözülmesi gerekir. 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Bu görüntüler sabit disk, cd-rom veya dvd-romdan okunup ekrana gönderilmeden hemen önce çözülür. 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Sıkıştırılmış verileri çözme işi ise CPU ve ekran kartını zorlar. Sıkıştırılmış görüntülerin çözümü için çeşitli yazılım ve donanım geliştirilmiştir.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kartlarındaki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video codec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birimi sıkıştırılmış görüntüleri CPU’nun yükünü de azaltacak şeklide çözmeye yarar.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37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646237"/>
            <a:ext cx="89154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Ekran kartları genelde aşağıdaki özelliklerine göre değerlendirilirler:</a:t>
            </a:r>
          </a:p>
          <a:p>
            <a:pPr lvl="1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Çözünürlük</a:t>
            </a:r>
          </a:p>
          <a:p>
            <a:pPr lvl="1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Renk Derinliği</a:t>
            </a:r>
          </a:p>
          <a:p>
            <a:pPr lvl="1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Tazelenme Hızı</a:t>
            </a:r>
          </a:p>
          <a:p>
            <a:pPr lvl="1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Görüntü Arayüzü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Özellikleri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7946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Çözünürlük </a:t>
            </a:r>
          </a:p>
          <a:p>
            <a:pPr lvl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Görüntü üzerinde her rengi oluşturmak için kontrol edilebilecek en küçük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noktaya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i="1" dirty="0" smtClean="0">
                <a:latin typeface="Times New Roman" pitchFamily="18" charset="0"/>
                <a:cs typeface="Times New Roman" pitchFamily="18" charset="0"/>
              </a:rPr>
              <a:t>piksel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denir. </a:t>
            </a:r>
          </a:p>
          <a:p>
            <a:pPr lvl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Çözünürlük ise ekranda görünen piksel sayısıdır. Örneğin çözünürlük 1600x1200 ise yatayda 1600, düşeyde 1200 piksel olduğunu gösterir. </a:t>
            </a:r>
          </a:p>
          <a:p>
            <a:pPr lvl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Çözünürlük artarsa görüntü kalitesi de artar. Ancak çözünürlük artırılırsa belleğe olan ihtiyaç da artacaktır.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Özellikleri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038600"/>
            <a:ext cx="3276600" cy="243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5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Donanım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artlarını temel olarak 2 gruba ayırabiliriz:</a:t>
            </a:r>
          </a:p>
          <a:p>
            <a:pPr marL="850392" lvl="1" indent="-457200">
              <a:spcBef>
                <a:spcPct val="50000"/>
              </a:spcBef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Ekran Kartı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850392" lvl="1" indent="-457200">
              <a:spcBef>
                <a:spcPct val="50000"/>
              </a:spcBef>
              <a:buFont typeface="+mj-lt"/>
              <a:buAutoNum type="arabicPeriod"/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Ek Donanım Kartları </a:t>
            </a:r>
          </a:p>
          <a:p>
            <a:pPr lvl="3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Ses kartı</a:t>
            </a:r>
          </a:p>
          <a:p>
            <a:pPr lvl="3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Modem kartı</a:t>
            </a:r>
          </a:p>
          <a:p>
            <a:pPr lvl="3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Ethernet kartı</a:t>
            </a:r>
          </a:p>
          <a:p>
            <a:pPr lvl="3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Tv kartı</a:t>
            </a:r>
            <a:endParaRPr lang="en-GB" sz="24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Donan</a:t>
            </a:r>
            <a:r>
              <a:rPr lang="tr-TR" dirty="0" smtClean="0"/>
              <a:t>ım kartları nelerdir?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17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Renk Derinliği </a:t>
            </a:r>
          </a:p>
          <a:p>
            <a:pPr lvl="1">
              <a:spcBef>
                <a:spcPct val="50000"/>
              </a:spcBef>
            </a:pP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Renk derinliği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bir pikselin alabileceği renk miktarıdır.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Renk derinliği artarsa her pikselin alabileceği renk sayısı da artar.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Piksellerin renk çeşitliliğinin artması görüntünün gerçeğe yakın olmasını sağlar.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Piksellerdeki renkler kırmızı, yeşil ve mavi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ed,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reen,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lue (RGB)) renklerinin karışımından oluşur.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Renk derinliği arttıkça piksellerdeki veri miktarı da artar. Bu artış ekran kartı görüntü işlemcisinin işleyeceği veri miktarını da artırır ve daha fazla görüntü belleğine ihtiyaç duyulur.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Özellikleri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14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Tazelenme Hızı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Bir ekran kartında, RAMDAC birimi ekran kartı belleğinin (video RAM) içeriğini okumaktan sorumlu aygıtdır.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RAMDAC’in veriyi dijitalden analoğa dönüştürmesi ve aktarması tazeleme hızını belirlemektedir.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Bir ekran kartının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tazelenme hızı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RAMDAC’in görüntü sinyallerini saniyede kaç kere monitöre göndereceğini belirlemektedir. </a:t>
            </a:r>
          </a:p>
          <a:p>
            <a:pPr lvl="1">
              <a:spcBef>
                <a:spcPct val="50000"/>
              </a:spcBef>
            </a:pP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u aynı zamanda monitörün de tazelenme hızıdır. Tazeleme hızı düşük olursa görüntüde titreşime neden olur.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 tazelenme hız birimi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Hertz (Hz)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ile ifade edilir.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Özellikleri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316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Tazelenme Hızı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Yüksek çözünürlükte görüntü sağlamak için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nterlacing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isimli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teknik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geli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ştirilmiştir.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Bu tekniğe göre her tazeleme sırasında ekranın sadece yarısı tazelenir. Önce tek numaralı sonra çift numaralı satırlar tazelenerek yüksek çözünürlük hızı sağlanır.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Ancak, bu tekniği kullanan monitörlerde animasyonların görüntülemesi sırasında sorun çıkmaktadır.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Özellikleri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04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Görüntü Arayüzü</a:t>
            </a:r>
          </a:p>
          <a:p>
            <a:pPr lvl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Görüntü arayüzü ekran kartının çözünürlük ve renk derinliğini belirler ve ekran kartının görüntü kalitesi etkilemektedir. </a:t>
            </a:r>
          </a:p>
          <a:p>
            <a:pPr lvl="1">
              <a:spcBef>
                <a:spcPct val="50000"/>
              </a:spcBef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Çeşitli görüntü arayüzleri ve maksimum çözünürlük değerleri aşağıdaki tabloda görülmektedir.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Özellikleri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34734"/>
              </p:ext>
            </p:extLst>
          </p:nvPr>
        </p:nvGraphicFramePr>
        <p:xfrm>
          <a:off x="1786064" y="3264725"/>
          <a:ext cx="5845811" cy="2979420"/>
        </p:xfrm>
        <a:graphic>
          <a:graphicData uri="http://schemas.openxmlformats.org/drawingml/2006/table">
            <a:tbl>
              <a:tblPr/>
              <a:tblGrid>
                <a:gridCol w="4608513"/>
                <a:gridCol w="1237298"/>
              </a:tblGrid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Görüntü Arayüzü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Çözünürlük</a:t>
                      </a:r>
                      <a:endParaRPr lang="en-US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VGA (Video Graphics Array) 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640x480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SVGA (Super Video Graphics Array) 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800x600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XGA (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eXtended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Video Graphics Array) 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1024x768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WXGA (Wide eXtended Video Graphics Array) 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1200x768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SXGA (Super </a:t>
                      </a:r>
                      <a:r>
                        <a:rPr lang="en-US" sz="1400" b="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eXtended</a:t>
                      </a: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Video Graphics Array)  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1280x1024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SXGA+ (Super eXtended Video Graphics Array Plus) 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1400x1050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WSXGA+ (Wide Super eXtended Video Graphics Array Plus)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1680x1050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UXGA (Ultra eXtended Video Graphics Array) 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1600x1200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WUXGA (Wide Ultra eXtended Video Graphics Array) 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1920x1200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QXGA (Quad eXtended Graphics Array) 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2048x1536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QSXGA (Quad Super eXtended Graphics Array)  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2560x2048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17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Çalışması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49244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2095500"/>
            <a:ext cx="1905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19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Bilgisayarın işlemcisi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CPU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tarafından işlenen veriler anakart ile ekran kartının görüntü belleğine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video RAM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aktarılır. 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Görüntü işlemcisi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GPU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), görüntü belleğindeki verileri işler ve görüntü hesaplamalarını yaptıktan sonra bu bilgileri tekrar görüntü belleğine gönderir. 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Dijital veriler buradan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RAMDAC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birimi sayesinde monitörde görüntülenecek şekilde analaog sinyallere dönüştürülüp, ekran kartının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VGA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çıkışına gönderilir.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DVI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çıkışı kullanılıyorsa veriler RAMDAC birimine uğramadan doğrudan bu çıkışa yönlendirilir.)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Bu işlemler sırasında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Video BIOS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ekran kartının veri akışını kontrol eder ve düzenler. Veriyolu hızı, görüntü belleğinin kapasite büyüklüğü bu işlemlerin süresini azaltır ve görüntü kalitesini artırır.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Çalışması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60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8686799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Ekran kartları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veriyolu standardına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300" b="1" dirty="0" smtClean="0">
                <a:latin typeface="Times New Roman" pitchFamily="18" charset="0"/>
                <a:cs typeface="Times New Roman" pitchFamily="18" charset="0"/>
              </a:rPr>
              <a:t>fiziki yapılarına </a:t>
            </a:r>
            <a:r>
              <a:rPr lang="tr-TR" sz="2300" dirty="0" smtClean="0">
                <a:latin typeface="Times New Roman" pitchFamily="18" charset="0"/>
                <a:cs typeface="Times New Roman" pitchFamily="18" charset="0"/>
              </a:rPr>
              <a:t>göre sınıflandırılabilirler. </a:t>
            </a:r>
          </a:p>
          <a:p>
            <a:pPr marL="822960" lvl="1" indent="-457200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kartları veriyolu standardı olarak eskiden yeniye doğru sıralandığında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ISA, PCI, AGP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veriyollarını kullanmaktadır.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 Çeşitleri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2174" y="3276600"/>
            <a:ext cx="3769425" cy="2496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300350"/>
            <a:ext cx="3898075" cy="2496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039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93837"/>
            <a:ext cx="8458200" cy="4525963"/>
          </a:xfrm>
        </p:spPr>
        <p:txBody>
          <a:bodyPr>
            <a:noAutofit/>
          </a:bodyPr>
          <a:lstStyle/>
          <a:p>
            <a:pPr marL="822960" lvl="1" indent="-457200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Ekran kartları fiziki yapılarına göre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anakarta entegre (onboard)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ve anakartın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genişleme yuvasına takılı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olabilirler.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 Çeşitleri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5" b="33433"/>
          <a:stretch/>
        </p:blipFill>
        <p:spPr bwMode="auto">
          <a:xfrm>
            <a:off x="990600" y="3352800"/>
            <a:ext cx="372134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3200" y="2743200"/>
            <a:ext cx="3632200" cy="272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val 8"/>
          <p:cNvSpPr/>
          <p:nvPr/>
        </p:nvSpPr>
        <p:spPr>
          <a:xfrm>
            <a:off x="1905000" y="4229100"/>
            <a:ext cx="1524000" cy="87630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81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Ses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Ses kartı bilgisayardaki dijital ses verilerini analog ses sinyallerine, analog ses sinyallerini de bilgisayarda işlenebilecek dijital sinyallere dönüştürür.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Bilgisayarda ses kartı olmaması bilgisayarın çalışmasını engellemez. Ancak ses ile ilgili işlemler yapılamaz.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anakartların çoğunda ses kartları anakartla bütünleşiktir (onboard).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818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Ses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Mikrofon ya da bir müzik aygıtından girilen sesler, bilgisayar ortamında ses kartı ile işlenmektedir.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Bazı ses kartları ses kaydederken aynı anda ses de çıkarır, bu tür ses kartları "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full-duplex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" olarak nitelendirilir.</a:t>
            </a:r>
          </a:p>
          <a:p>
            <a:pPr lvl="1"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Standart ses kartları iki hoparlör ve bir kulaklığın kullanılabilmesini desteklemektedir. </a:t>
            </a:r>
          </a:p>
          <a:p>
            <a:pPr lvl="1">
              <a:spcBef>
                <a:spcPct val="50000"/>
              </a:spcBef>
            </a:pP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Günümüz ses kartları daha fazla hoparlör desteği ile seslerin gerçeğe daha yakın çıkmasını sağlamaktadırlar.  </a:t>
            </a:r>
          </a:p>
          <a:p>
            <a:pPr lvl="1"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84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kartı, mikroişlemcide (CPU) işlenen verileri monitörde görüntülenmesini sağlayan sinyallere dönüştüren bir genişleme kartıdır. 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kartları bilgisayar sistemine anakart üzerinde bulunan slotlar (genişleme yuvaları) ile bağlanırlar. 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kartlarında standart bir monitör (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VGA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) çıkışı vardır. Bilgisayardaki görüntüyü perdeye veya duvara yansıtmak için kullanılan projeksiyon aygıtları da monitörler gibi bu çıkışa bağlanır. 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Günümüzde bazı ekran kartlarında, </a:t>
            </a:r>
            <a:r>
              <a:rPr lang="tr-TR" sz="2200" dirty="0">
                <a:latin typeface="Times New Roman" pitchFamily="18" charset="0"/>
                <a:cs typeface="Times New Roman" pitchFamily="18" charset="0"/>
              </a:rPr>
              <a:t>bilgisayar görüntülerini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TV’de görüntülemek için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TV-Out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video görüntülerini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ilgisayara aktarmak için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Video-In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dijital çıktı aygıtlarını kullanmak için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DVI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HDMI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bağlantı noktaları da bulunmaktadır.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7454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341437"/>
            <a:ext cx="8991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Ses Kartı Bağlantı Portları</a:t>
            </a:r>
          </a:p>
          <a:p>
            <a:pPr lvl="1">
              <a:spcBef>
                <a:spcPts val="600"/>
              </a:spcBef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In (</a:t>
            </a:r>
            <a:r>
              <a:rPr lang="tr-TR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mavi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Teyp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CD player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Ipod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’daki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sesleri bilgisayar ortamına akarır.</a:t>
            </a:r>
          </a:p>
          <a:p>
            <a:pPr lvl="1">
              <a:spcBef>
                <a:spcPts val="600"/>
              </a:spcBef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Microphone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In (</a:t>
            </a:r>
            <a:r>
              <a:rPr lang="tr-TR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pembe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Ses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kartının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mikrofon girişidir. Dış ortamdaki seslerin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mikrofonla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bilgisayara gönderilmesini sağlar.</a:t>
            </a:r>
          </a:p>
          <a:p>
            <a:pPr lvl="1">
              <a:spcBef>
                <a:spcPts val="600"/>
              </a:spcBef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Line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Out (</a:t>
            </a:r>
            <a:r>
              <a:rPr lang="tr-TR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yeşil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İki hoparlörün ya da kulaklığın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kullanılmasını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sağlayan çıkıştır. 3D ses sistemlerinde buraya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ön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hoparlörler bağlanır.</a:t>
            </a:r>
          </a:p>
          <a:p>
            <a:pPr lvl="1">
              <a:spcBef>
                <a:spcPts val="600"/>
              </a:spcBef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Rear 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Out (siyah, </a:t>
            </a:r>
            <a:r>
              <a:rPr lang="en-US" sz="20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turuncu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3D ses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efekti için arka 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hoparlörler buraya bağlanır.</a:t>
            </a:r>
          </a:p>
          <a:p>
            <a:pPr lvl="1">
              <a:spcBef>
                <a:spcPts val="600"/>
              </a:spcBef>
            </a:pPr>
            <a:r>
              <a:rPr lang="tr-TR" sz="2000" b="1" dirty="0">
                <a:latin typeface="Times New Roman" pitchFamily="18" charset="0"/>
                <a:cs typeface="Times New Roman" pitchFamily="18" charset="0"/>
              </a:rPr>
              <a:t>Joystick/MIDI port</a:t>
            </a:r>
            <a:r>
              <a:rPr lang="tr-TR" sz="2000" dirty="0">
                <a:latin typeface="Times New Roman" pitchFamily="18" charset="0"/>
                <a:cs typeface="Times New Roman" pitchFamily="18" charset="0"/>
              </a:rPr>
              <a:t>: Joystick ve MIDI aygıtlarının bağlanmasını sağlar.</a:t>
            </a:r>
          </a:p>
          <a:p>
            <a:pPr marL="109728" indent="0">
              <a:spcBef>
                <a:spcPct val="50000"/>
              </a:spcBef>
              <a:buNone/>
            </a:pPr>
            <a:endParaRPr lang="tr-TR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5" b="22561"/>
          <a:stretch/>
        </p:blipFill>
        <p:spPr bwMode="auto">
          <a:xfrm>
            <a:off x="2504785" y="4723210"/>
            <a:ext cx="4124615" cy="150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00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Ses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Ses kartları veriyolu standardı olarak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ISA, PCI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PCIe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veriyollarını kullanmaktadır.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Fiziki yapılarına göre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anakarta entegre (onboard)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anakartın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genişleme yuvasına takılı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olarak kullanılabilirler.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751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Modem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Modemler, telefon hatlarından gelen analog sinyalleri dijital verilere ve bilgisayardaki dijital verileri telefon hatlarından iletilebilecek analog sinyallere çevirirler.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Dijital sinyallerin analog sinyallere çevrilmesine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MOdülasyon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 analog sinyallerin dijital sinyallere çevrilmesine de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DEModülasyon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denir (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MODEM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Modemler kiralık hatlar veya normal telefon hatları üzerinden verileri iletirler.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805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Modem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Yakın bir zamana kadar bilgisayarlar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nternete dial-up (çevirmeli) bağlantı kullanarak bağlanabiliyordu. 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 çoğunlukla ADSL (asimetrik sayısal abone hattı) adı verilen, mevcut telefonlar için kullanılan bakır teller üzerinden yüksek hızlı veri, ses ve görüntü iletişimini aynı anda sağlayabilen bir modem teknolojisi kullanılmaktadır.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Bu teknolojiyi kullanabilen modemlere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ADSL modem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denir.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2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>
                <a:latin typeface="Times New Roman" pitchFamily="18" charset="0"/>
                <a:cs typeface="Times New Roman" pitchFamily="18" charset="0"/>
              </a:rPr>
              <a:t>Modem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ADSL modemler son yıllarda yaygın olarak kullanılmaya başlanmıştır.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Internete bağ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lanmak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için ADSL hat ve bağlantılarını kullanır.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Dial-up (çevirmeli) modemlere göre daha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hızlı ve daha ucuz internet bağlantısı sağlar.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927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Modemler fiziki yapılarına göre 2 çeşitdirler.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Dahili Modem Kartları: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Bilgisayarda anakart üzerindeki genişleme yuvalarına takılır. Günümüzdeki dahili modemler genelde PCI veri yolunu kullanırlar. </a:t>
            </a: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20483" r="7301" b="7684"/>
          <a:stretch/>
        </p:blipFill>
        <p:spPr bwMode="auto">
          <a:xfrm>
            <a:off x="2442948" y="3301620"/>
            <a:ext cx="4162567" cy="256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1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Modemler fiziki yapılarına göre 2 çeşitdirler.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Harici Modem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ler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Harici modemler bilgisayar kasası dışında ayrı bir aygıttır. Bilgisayarın ethernet veya usb portuna kablo ile bağlanırlar. Adaptör ile enerji bağlantıları yapılır.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3163369"/>
            <a:ext cx="5024437" cy="293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52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harici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ADSL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modemin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ağlantı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oktaları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elefon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hatt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ı girişi, güç girişi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ethernet ya da USB çıkışıdır.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590800"/>
            <a:ext cx="5743575" cy="344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283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Kartı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Ethernet kartı, bilgisayar ağlarında bilgisayarla ağ arasında iletişimi sağlar.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Ethernet kartlarına network kartı, ağ arabirim kartı gibi isimler de verilmektedir. 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Ethernet kartlarının çıkış noktaları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RJ-45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veya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BNC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konektörlere uygun olarak tasarlanmıştır.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RJ-45 konektörler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çift bükümlü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kabloları, BNC konektörler </a:t>
            </a: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koaksiyel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kabloları kullanır.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95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BNC konektörlü ethernet kartları en çok 10 Mbps hızında veri iletimini sağlar.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00400"/>
            <a:ext cx="3657600" cy="27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14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7" y="1732156"/>
            <a:ext cx="5510213" cy="4135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559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93837"/>
            <a:ext cx="8305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RJ-45 konektörlü ethernet kartları 10, 100, 1000 Mbps hızlarında veri iletimi sağlarlar.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 b="8155"/>
          <a:stretch/>
        </p:blipFill>
        <p:spPr bwMode="auto">
          <a:xfrm>
            <a:off x="2971800" y="3048000"/>
            <a:ext cx="3048000" cy="256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637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Kartı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Günümüzdeki ethernet kartları RJ-45 konektörlere uygun olarak ve anakarta tümleşik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(onboard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) olarak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üretilmektedir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tr-T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Her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bir ethernet kartında sadece o karta ait olan 48 bitlik bir numara vardır. Buna </a:t>
            </a:r>
            <a:r>
              <a:rPr lang="tr-TR" sz="2400" b="1" i="1" dirty="0">
                <a:latin typeface="Times New Roman" pitchFamily="18" charset="0"/>
                <a:cs typeface="Times New Roman" pitchFamily="18" charset="0"/>
              </a:rPr>
              <a:t>MAC (Media Access Control) adresi </a:t>
            </a:r>
            <a:r>
              <a:rPr lang="tr-TR" sz="2400" dirty="0">
                <a:latin typeface="Times New Roman" pitchFamily="18" charset="0"/>
                <a:cs typeface="Times New Roman" pitchFamily="18" charset="0"/>
              </a:rPr>
              <a:t>denir. </a:t>
            </a:r>
          </a:p>
          <a:p>
            <a:pPr lvl="1"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856" y="2805752"/>
            <a:ext cx="5029199" cy="18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229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Ethernet Kartı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MAC adresi üretici firma tarafından kartın rom belleğine üretim sırasında kaydedilir ve bu numara değiştirilemez.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Bilgisayar ağlarında veri alış-verişi bu MAC adresleri kullanılarak yapılır. MAC adresi ile ethernet kartları birbirlerinden ayırt edilir. </a:t>
            </a:r>
          </a:p>
          <a:p>
            <a:pPr lvl="1">
              <a:spcBef>
                <a:spcPct val="50000"/>
              </a:spcBef>
            </a:pPr>
            <a:r>
              <a:rPr lang="tr-TR" sz="2400" b="1" i="1" dirty="0" smtClean="0">
                <a:latin typeface="Times New Roman" pitchFamily="18" charset="0"/>
                <a:cs typeface="Times New Roman" pitchFamily="18" charset="0"/>
              </a:rPr>
              <a:t>IEEE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(Institute of Electrical and Electronics Engineers) enstitüsü, bilgisayar ağları ile ilgili ağ standartlarını belirler.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Ağ kartlarının MAC adresleri IEEE tarafından belirlenip üretici firmalara verilir.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80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17637"/>
            <a:ext cx="86868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Kartı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kartları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televizyon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yayınlarının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bilgisayarda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seyredilmesini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görüntüleri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bilgisayara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kaydedilebil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mesini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kartlardır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televizyondaki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tüm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özellikler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bilgisayar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ortamına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aktarılır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Uzaktan kumanda ile tv kartı kotrol edilebilir. </a:t>
            </a:r>
          </a:p>
          <a:p>
            <a:pPr lvl="1">
              <a:spcBef>
                <a:spcPct val="50000"/>
              </a:spcBef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Bazı tv kartlarında bulunan FM radyo alıcısı ile bilgisayarda radyo kanallarını dinleme imk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nı sunmaktadır.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67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17637"/>
            <a:ext cx="8839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Chipset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temelini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oluşturur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kapasitesi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chipsete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bağlıdır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Chipset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ayarlama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değiştirme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efekleri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aynı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fazla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kanal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seyretme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çoklu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ortam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desteklemesi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yakalama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yapma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özelliğine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sahiptir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sinyalleri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alıp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görüntünün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net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biçimde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gösterilmesini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sağlayan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sinyal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işlemcisi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ne de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TV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Tuner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denir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Kaliteli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Tuner, TV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kartının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kalitesini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yükseltir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4297207"/>
            <a:ext cx="4282314" cy="210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26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 Kart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Çeşitleri</a:t>
            </a:r>
            <a:endParaRPr lang="tr-T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TV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Kartları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antenden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yayınların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görüntülenmesini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sağlar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üksek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çözünürlükteki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standartları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kartları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görüntülenebilir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(1920x1080)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endParaRPr lang="tr-TR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Analog TV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Kartları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nten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den g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analog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görüntüyü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alarak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çeşitli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yongalar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yardımıyla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anolog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dijital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çeviri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yaparak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ekrana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yansıtılır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spcBef>
                <a:spcPct val="50000"/>
              </a:spcBef>
            </a:pP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96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7"/>
            <a:ext cx="8458200" cy="4525963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TV Kart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ı Bağlantı Noktaları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Ek Donanım Kartları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905001"/>
            <a:ext cx="559974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012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Bilgisayarlarda görüntü kalitesi hem ekran kartına hem de monitöre bağlıdır. 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kartının kalitesini ise fiziksel yapısı ve kullandığı slot belirmektedir.</a:t>
            </a:r>
          </a:p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 bilgisayar sisteminin 4 bileşenini kullanır:</a:t>
            </a:r>
          </a:p>
          <a:p>
            <a:pPr lvl="1"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Anakart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kran kartına veri için bağlantı ve enerji sağlar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Mikroişlemci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er bir pikselle ne yapacağı kararını verir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Bellek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kran kartına gönderilecek bilgileri geçici olarak tutar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500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Monitör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kran kartında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gelen bilgileri görüntüler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30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kartları genel olarak aşağıdaki birimlerden oluşur:</a:t>
            </a:r>
          </a:p>
          <a:p>
            <a:pPr lvl="1">
              <a:spcBef>
                <a:spcPts val="600"/>
              </a:spcBef>
            </a:pPr>
            <a:r>
              <a:rPr lang="tr-TR" sz="2200" b="1" dirty="0">
                <a:latin typeface="Times New Roman" pitchFamily="18" charset="0"/>
                <a:cs typeface="Times New Roman" pitchFamily="18" charset="0"/>
              </a:rPr>
              <a:t>Grafik İşlemcisi </a:t>
            </a: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(Graphic Processing Unit (GPU))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Görüntü Belleği (Video RAM)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Dijital-Analog Çevirici (RAMDAC)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Video BIOS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Çıkış Bağlantıları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Soğutma Sistemi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Z-Buffer (Tampon Bellek)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V-Sync</a:t>
            </a:r>
          </a:p>
          <a:p>
            <a:pPr lvl="1">
              <a:spcBef>
                <a:spcPts val="600"/>
              </a:spcBef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Video Codec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69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Grafik İşlemcisi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Grafik işlemcisi görüntü hesaplamalarını ve görüntü işlemlerini ekran kartında gerçekleştiren bir yongadır.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Günümüz ekran kartlarındaki grafik işlemciler, işlemciye yük bindirmeden görüntü işlemleri çok başarılı bir şekilde gerçekleştirmektedir.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Grafik işlemcileri </a:t>
            </a:r>
            <a:r>
              <a:rPr lang="tr-TR" sz="2200" b="1" i="1" dirty="0" smtClean="0">
                <a:latin typeface="Times New Roman" pitchFamily="18" charset="0"/>
                <a:cs typeface="Times New Roman" pitchFamily="18" charset="0"/>
              </a:rPr>
              <a:t>GPU (Graphics Processing Unit)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adıyla adlandırılmaktadır.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68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Görüntü Belleği (Video RAM)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Görüntü ile ilgili hesaplamaların tutulduğu bellektir. Bilgisayar sistemindeki ana bellek gibi çalışır.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Görüntü belleği bilgileri grafik işlemcisinden alır ve bunları saklar.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Görüntü belleğinin büyüklüğü ekran kartının performansıyla doğru orantılıdır.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Yüksek çözünürlükle kaliteli görüntü alabilmek için görüntü belleği kapasitesinin büyük olması gerekir.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46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Dijital Analog Çevirici (RAMDAC)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kartının görüntü belleğindeki dijital (sayısal) verileri monitörde görüntülenecek  analog sinyallere dönüştürerek ekran kartının monitör çıkışına gönderir. </a:t>
            </a:r>
          </a:p>
          <a:p>
            <a:pPr lvl="1">
              <a:spcBef>
                <a:spcPct val="50000"/>
              </a:spcBef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Ekran kartının görüntü belleğini her saniye belirli sayıda tarayıp verileri alır ve analog sinyallere dönüştürüp monitöre aktarır.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Ekran Kartının Yapısı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91000"/>
            <a:ext cx="54889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0462B-8695-4B74-9646-33A7AF4A3FD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439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EB63CAE-7095-404B-88A6-840798026C00}"/>
</file>

<file path=customXml/itemProps2.xml><?xml version="1.0" encoding="utf-8"?>
<ds:datastoreItem xmlns:ds="http://schemas.openxmlformats.org/officeDocument/2006/customXml" ds:itemID="{C64C0F0C-5C20-4998-99D8-17CCA488C100}"/>
</file>

<file path=customXml/itemProps3.xml><?xml version="1.0" encoding="utf-8"?>
<ds:datastoreItem xmlns:ds="http://schemas.openxmlformats.org/officeDocument/2006/customXml" ds:itemID="{4C4FB6D5-4F6D-4743-9035-E9518ECB7492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1054</TotalTime>
  <Words>2330</Words>
  <Application>Microsoft Office PowerPoint</Application>
  <PresentationFormat>On-screen Show (4:3)</PresentationFormat>
  <Paragraphs>294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Concourse</vt:lpstr>
      <vt:lpstr>EETE264 – BİLGİSAYAR DONANIMINA GİRİŞ</vt:lpstr>
      <vt:lpstr>Donanım kartları nelerdir?</vt:lpstr>
      <vt:lpstr>Ekran Kartı</vt:lpstr>
      <vt:lpstr>Ekran Kartı</vt:lpstr>
      <vt:lpstr>Ekran Kartı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Yapısı</vt:lpstr>
      <vt:lpstr>Ekran Kartının Özellikleri</vt:lpstr>
      <vt:lpstr>Ekran Kartının Özellikleri</vt:lpstr>
      <vt:lpstr>Ekran Kartının Özellikleri</vt:lpstr>
      <vt:lpstr>Ekran Kartının Özellikleri</vt:lpstr>
      <vt:lpstr>Ekran Kartının Özellikleri</vt:lpstr>
      <vt:lpstr>Ekran Kartının Özellikleri</vt:lpstr>
      <vt:lpstr>Ekran Kartının Çalışması</vt:lpstr>
      <vt:lpstr>Ekran Kartının Çalışması</vt:lpstr>
      <vt:lpstr>Ekran Kartı Çeşitleri</vt:lpstr>
      <vt:lpstr>Ekran Kartı Çeşitleri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  <vt:lpstr>Ek Donanım Kartları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Donanım Kartları</dc:title>
  <dc:creator>Husnu Bayramoglu</dc:creator>
  <cp:lastModifiedBy>Husnu Bayramoglu</cp:lastModifiedBy>
  <cp:revision>137</cp:revision>
  <dcterms:created xsi:type="dcterms:W3CDTF">2011-02-16T14:56:01Z</dcterms:created>
  <dcterms:modified xsi:type="dcterms:W3CDTF">2015-04-10T08:23:36Z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