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slideLayouts/slideLayout4.xml" ContentType="application/vnd.openxmlformats-officedocument.presentationml.slideLayout+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303" r:id="rId3"/>
    <p:sldId id="304" r:id="rId4"/>
    <p:sldId id="335" r:id="rId5"/>
    <p:sldId id="305" r:id="rId6"/>
    <p:sldId id="306" r:id="rId7"/>
    <p:sldId id="307" r:id="rId8"/>
    <p:sldId id="308" r:id="rId9"/>
    <p:sldId id="313" r:id="rId10"/>
    <p:sldId id="336" r:id="rId11"/>
    <p:sldId id="314" r:id="rId12"/>
    <p:sldId id="315" r:id="rId13"/>
    <p:sldId id="316" r:id="rId14"/>
    <p:sldId id="317" r:id="rId15"/>
    <p:sldId id="318" r:id="rId16"/>
    <p:sldId id="319" r:id="rId17"/>
    <p:sldId id="320" r:id="rId18"/>
    <p:sldId id="321" r:id="rId19"/>
    <p:sldId id="322" r:id="rId20"/>
    <p:sldId id="323" r:id="rId21"/>
    <p:sldId id="324" r:id="rId22"/>
    <p:sldId id="337" r:id="rId23"/>
    <p:sldId id="325" r:id="rId24"/>
    <p:sldId id="326" r:id="rId25"/>
    <p:sldId id="327" r:id="rId26"/>
    <p:sldId id="328" r:id="rId27"/>
    <p:sldId id="329" r:id="rId28"/>
    <p:sldId id="338" r:id="rId29"/>
    <p:sldId id="330" r:id="rId30"/>
    <p:sldId id="339" r:id="rId31"/>
    <p:sldId id="331" r:id="rId32"/>
    <p:sldId id="332" r:id="rId33"/>
    <p:sldId id="340" r:id="rId34"/>
    <p:sldId id="333" r:id="rId35"/>
    <p:sldId id="341" r:id="rId36"/>
    <p:sldId id="334" r:id="rId3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84"/>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40" y="-108"/>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5721C1A9-2FB0-440F-A2B2-7FBCD470761F}" type="slidenum">
              <a:rPr lang="en-US" smtClean="0"/>
              <a:pPr/>
              <a:t>‹#›</a:t>
            </a:fld>
            <a:endParaRPr lang="en-US"/>
          </a:p>
        </p:txBody>
      </p:sp>
    </p:spTree>
    <p:extLst>
      <p:ext uri="{BB962C8B-B14F-4D97-AF65-F5344CB8AC3E}">
        <p14:creationId xmlns:p14="http://schemas.microsoft.com/office/powerpoint/2010/main" val="41395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EF7B8C4-0CFC-4D8F-ABC4-FA974E875A1E}" type="datetimeFigureOut">
              <a:rPr lang="en-US" smtClean="0"/>
              <a:pPr/>
              <a:t>5/25/2014</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FD75D914-6CC8-4784-9D80-095FF697202D}" type="slidenum">
              <a:rPr lang="en-US" smtClean="0"/>
              <a:pPr/>
              <a:t>‹#›</a:t>
            </a:fld>
            <a:endParaRPr lang="en-US"/>
          </a:p>
        </p:txBody>
      </p:sp>
    </p:spTree>
    <p:extLst>
      <p:ext uri="{BB962C8B-B14F-4D97-AF65-F5344CB8AC3E}">
        <p14:creationId xmlns:p14="http://schemas.microsoft.com/office/powerpoint/2010/main" val="411584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31</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32</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33</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34</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35</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A00ED85-9FD8-4842-BCD8-634E8BC759A2}" type="datetime1">
              <a:rPr lang="en-US" smtClean="0"/>
              <a:t>5/25/2014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00462B-8695-4B74-9646-33A7AF4A3FDC}" type="slidenum">
              <a:rPr lang="en-US" smtClean="0"/>
              <a:pPr/>
              <a:t>‹#›</a:t>
            </a:fld>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15" name="Subtitle 2"/>
          <p:cNvSpPr>
            <a:spLocks noGrp="1"/>
          </p:cNvSpPr>
          <p:nvPr>
            <p:ph type="subTitle" idx="1"/>
          </p:nvPr>
        </p:nvSpPr>
        <p:spPr>
          <a:xfrm>
            <a:off x="457200" y="4343400"/>
            <a:ext cx="8295410" cy="666304"/>
          </a:xfrm>
        </p:spPr>
        <p:txBody>
          <a:bodyPr>
            <a:noAutofit/>
          </a:bodyPr>
          <a:lstStyle/>
          <a:p>
            <a:pPr algn="ctr"/>
            <a:endParaRPr lang="en-US" sz="3600" b="1" i="1" dirty="0">
              <a:solidFill>
                <a:srgbClr val="FF0000"/>
              </a:solidFill>
              <a:latin typeface="Times New Roman" pitchFamily="18" charset="0"/>
              <a:cs typeface="Times New Roman" pitchFamily="18" charset="0"/>
            </a:endParaRPr>
          </a:p>
        </p:txBody>
      </p:sp>
      <p:sp>
        <p:nvSpPr>
          <p:cNvPr id="16" name="Text Box 34"/>
          <p:cNvSpPr txBox="1">
            <a:spLocks noChangeArrowheads="1"/>
          </p:cNvSpPr>
          <p:nvPr userDrawn="1"/>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18" name="Picture 29" descr="dau2.jpg"/>
          <p:cNvPicPr>
            <a:picLocks noChangeAspect="1"/>
          </p:cNvPicPr>
          <p:nvPr userDrawn="1"/>
        </p:nvPicPr>
        <p:blipFill>
          <a:blip r:embed="rId4"/>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79BC31-2716-4B1D-BC75-7CE3E765957D}" type="datetime1">
              <a:rPr lang="en-US" smtClean="0"/>
              <a:t>5/25/2014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54A8DF-1573-402C-9C25-EF7279ADB765}" type="datetime1">
              <a:rPr lang="en-US" smtClean="0"/>
              <a:t>5/25/2014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61272" y="6407944"/>
            <a:ext cx="1920240" cy="365760"/>
          </a:xfrm>
        </p:spPr>
        <p:txBody>
          <a:bodyPr/>
          <a:lstStyle>
            <a:extLst/>
          </a:lstStyle>
          <a:p>
            <a:fld id="{21B40325-1084-4085-819A-2E6A64E73B90}" type="datetime1">
              <a:rPr lang="en-US" smtClean="0"/>
              <a:t>5/25/2014</a:t>
            </a:fld>
            <a:endParaRPr lang="en-US"/>
          </a:p>
        </p:txBody>
      </p:sp>
      <p:sp>
        <p:nvSpPr>
          <p:cNvPr id="5" name="Footer Placeholder 4"/>
          <p:cNvSpPr>
            <a:spLocks noGrp="1"/>
          </p:cNvSpPr>
          <p:nvPr>
            <p:ph type="ftr" sz="quarter" idx="11"/>
          </p:nvPr>
        </p:nvSpPr>
        <p:spPr>
          <a:xfrm>
            <a:off x="4014312" y="6407944"/>
            <a:ext cx="2350681" cy="365125"/>
          </a:xfrm>
        </p:spPr>
        <p:txBody>
          <a:bodyPr/>
          <a:lstStyle>
            <a:extLst/>
          </a:lstStyle>
          <a:p>
            <a:endParaRPr lang="en-US"/>
          </a:p>
        </p:txBody>
      </p:sp>
      <p:sp>
        <p:nvSpPr>
          <p:cNvPr id="6" name="Slide Number Placeholder 5"/>
          <p:cNvSpPr>
            <a:spLocks noGrp="1"/>
          </p:cNvSpPr>
          <p:nvPr>
            <p:ph type="sldNum" sz="quarter" idx="12"/>
          </p:nvPr>
        </p:nvSpPr>
        <p:spPr>
          <a:xfrm>
            <a:off x="8305800" y="6407944"/>
            <a:ext cx="707232" cy="365125"/>
          </a:xfrm>
        </p:spPr>
        <p:txBody>
          <a:bodyPr/>
          <a:lstStyle>
            <a:lvl1pPr>
              <a:defRPr sz="1100" b="1">
                <a:solidFill>
                  <a:schemeClr val="accent1">
                    <a:lumMod val="75000"/>
                  </a:schemeClr>
                </a:solidFill>
              </a:defRPr>
            </a:lvl1pPr>
            <a:extLst/>
          </a:lstStyle>
          <a:p>
            <a:fld id="{C500462B-8695-4B74-9646-33A7AF4A3FD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cxnSp>
        <p:nvCxnSpPr>
          <p:cNvPr id="8" name="Straight Connector 7"/>
          <p:cNvCxnSpPr/>
          <p:nvPr userDrawn="1"/>
        </p:nvCxnSpPr>
        <p:spPr>
          <a:xfrm>
            <a:off x="457200" y="1295400"/>
            <a:ext cx="8229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ED075B-B44C-480D-A6D4-ACE583E1EBBF}" type="datetime1">
              <a:rPr lang="en-US" smtClean="0"/>
              <a:t>5/25/2014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031946-E9FF-4855-8A72-9F0643FEE0A1}" type="datetime1">
              <a:rPr lang="en-US" smtClean="0"/>
              <a:t>5/25/2014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F199A5-C2C2-4B7D-BEF0-6D4F704A0B8E}" type="datetime1">
              <a:rPr lang="en-US" smtClean="0"/>
              <a:t>5/25/2014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600E068-B889-495A-8510-675BE37A2DF1}" type="datetime1">
              <a:rPr lang="en-US" smtClean="0"/>
              <a:t>5/25/2014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013604-95A0-4E3C-AC14-EC576A818407}" type="datetime1">
              <a:rPr lang="en-US" smtClean="0"/>
              <a:t>5/25/2014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08CB6DB-33CA-4ADE-9468-8C66E5EA26FA}" type="datetime1">
              <a:rPr lang="en-US" smtClean="0"/>
              <a:t>5/25/2014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FCC204-5658-4405-BF40-C34EC5B903A1}" type="datetime1">
              <a:rPr lang="en-US" smtClean="0"/>
              <a:t>5/25/2014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00462B-8695-4B74-9646-33A7AF4A3FD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6012A2-6C42-48EF-8972-2C480DA1DE13}" type="datetime1">
              <a:rPr lang="en-US" smtClean="0"/>
              <a:t>5/25/2014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00462B-8695-4B74-9646-33A7AF4A3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3" name="Subtitle 2"/>
          <p:cNvSpPr>
            <a:spLocks noGrp="1"/>
          </p:cNvSpPr>
          <p:nvPr>
            <p:ph type="subTitle" idx="4294967295"/>
          </p:nvPr>
        </p:nvSpPr>
        <p:spPr>
          <a:xfrm>
            <a:off x="457200" y="4058096"/>
            <a:ext cx="8295410" cy="666304"/>
          </a:xfrm>
        </p:spPr>
        <p:txBody>
          <a:bodyPr>
            <a:noAutofit/>
          </a:bodyPr>
          <a:lstStyle/>
          <a:p>
            <a:pPr marL="109728" indent="0" algn="ctr">
              <a:buNone/>
            </a:pPr>
            <a:r>
              <a:rPr lang="en-US" sz="3600" b="1" i="1" dirty="0" smtClean="0">
                <a:solidFill>
                  <a:srgbClr val="FF0000"/>
                </a:solidFill>
                <a:latin typeface="Times New Roman" pitchFamily="18" charset="0"/>
                <a:cs typeface="Times New Roman" pitchFamily="18" charset="0"/>
              </a:rPr>
              <a:t>TARAY</a:t>
            </a:r>
            <a:r>
              <a:rPr lang="tr-TR" sz="3600" b="1" i="1" dirty="0" smtClean="0">
                <a:solidFill>
                  <a:srgbClr val="FF0000"/>
                </a:solidFill>
                <a:latin typeface="Times New Roman" pitchFamily="18" charset="0"/>
                <a:cs typeface="Times New Roman" pitchFamily="18" charset="0"/>
              </a:rPr>
              <a:t>ICILAR VE YAZICILAR</a:t>
            </a:r>
            <a:endParaRPr lang="en-US" sz="3600" b="1" i="1" dirty="0">
              <a:solidFill>
                <a:srgbClr val="FF0000"/>
              </a:solidFill>
              <a:latin typeface="Times New Roman" pitchFamily="18" charset="0"/>
              <a:cs typeface="Times New Roman" pitchFamily="18" charset="0"/>
            </a:endParaRPr>
          </a:p>
        </p:txBody>
      </p:sp>
      <p:sp>
        <p:nvSpPr>
          <p:cNvPr id="4" name="Text Box 34"/>
          <p:cNvSpPr txBox="1">
            <a:spLocks noChangeArrowheads="1"/>
          </p:cNvSpPr>
          <p:nvPr/>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5" name="Picture 29" descr="dau2.jpg"/>
          <p:cNvPicPr>
            <a:picLocks noChangeAspect="1"/>
          </p:cNvPicPr>
          <p:nvPr/>
        </p:nvPicPr>
        <p:blipFill>
          <a:blip r:embed="rId3"/>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534399" cy="4794250"/>
          </a:xfrm>
        </p:spPr>
        <p:txBody>
          <a:bodyPr>
            <a:no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Bir diğer önemli özellik de </a:t>
            </a:r>
            <a:r>
              <a:rPr lang="tr-TR" sz="2400" b="1" dirty="0" smtClean="0">
                <a:latin typeface="Times New Roman" pitchFamily="18" charset="0"/>
                <a:cs typeface="Times New Roman" pitchFamily="18" charset="0"/>
              </a:rPr>
              <a:t>keskinliktir</a:t>
            </a:r>
            <a:r>
              <a:rPr lang="tr-TR" sz="2400" dirty="0" smtClean="0">
                <a:latin typeface="Times New Roman" pitchFamily="18" charset="0"/>
                <a:cs typeface="Times New Roman" pitchFamily="18" charset="0"/>
              </a:rPr>
              <a:t>. </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Keskinlik kullanılan optik düzeneğin kalitesine ve kullanılan ışık kaynağının parlaklığına bağlıdır.</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Parlak bir xenon lamba ve yüksek kalite lensler daha berrak ve keskin bir görüntü elde edilmesini sağlar.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10</a:t>
            </a:fld>
            <a:endParaRPr lang="en-US" dirty="0"/>
          </a:p>
        </p:txBody>
      </p:sp>
    </p:spTree>
    <p:extLst>
      <p:ext uri="{BB962C8B-B14F-4D97-AF65-F5344CB8AC3E}">
        <p14:creationId xmlns:p14="http://schemas.microsoft.com/office/powerpoint/2010/main" val="229796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Tarayıcıların bir diğer özelliği de </a:t>
            </a:r>
            <a:r>
              <a:rPr lang="tr-TR" sz="2400" b="1" dirty="0" smtClean="0">
                <a:latin typeface="Times New Roman" pitchFamily="18" charset="0"/>
                <a:cs typeface="Times New Roman" pitchFamily="18" charset="0"/>
              </a:rPr>
              <a:t>bit derinliği</a:t>
            </a:r>
            <a:r>
              <a:rPr lang="tr-TR" sz="2400" dirty="0" smtClean="0">
                <a:latin typeface="Times New Roman" pitchFamily="18" charset="0"/>
                <a:cs typeface="Times New Roman" pitchFamily="18" charset="0"/>
              </a:rPr>
              <a:t> (bit-depth) ya da diğer adıyla </a:t>
            </a:r>
            <a:r>
              <a:rPr lang="tr-TR" sz="2400" b="1" dirty="0" smtClean="0">
                <a:latin typeface="Times New Roman" pitchFamily="18" charset="0"/>
                <a:cs typeface="Times New Roman" pitchFamily="18" charset="0"/>
              </a:rPr>
              <a:t>renk derinliğidir</a:t>
            </a:r>
            <a:r>
              <a:rPr lang="tr-TR" sz="2400" dirty="0" smtClean="0">
                <a:latin typeface="Times New Roman" pitchFamily="18" charset="0"/>
                <a:cs typeface="Times New Roman" pitchFamily="18" charset="0"/>
              </a:rPr>
              <a:t>. </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Bu terim tarayıcının üretebileceği renk sayısını belirtir. </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Her piksel standart gerçek rengin elde edilebilmesi için 24 bitlik renk bilgisine gerek duyar. </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11</a:t>
            </a:fld>
            <a:endParaRPr lang="en-US" dirty="0"/>
          </a:p>
        </p:txBody>
      </p:sp>
    </p:spTree>
    <p:extLst>
      <p:ext uri="{BB962C8B-B14F-4D97-AF65-F5344CB8AC3E}">
        <p14:creationId xmlns:p14="http://schemas.microsoft.com/office/powerpoint/2010/main" val="213998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dirty="0" smtClean="0">
                <a:latin typeface="Times New Roman" pitchFamily="18" charset="0"/>
                <a:cs typeface="Times New Roman" pitchFamily="18" charset="0"/>
              </a:rPr>
              <a:t>Diğer bir önemli özellik de tarayıcının hangi </a:t>
            </a:r>
            <a:r>
              <a:rPr lang="tr-TR" sz="2400" b="1" dirty="0" smtClean="0">
                <a:latin typeface="Times New Roman" pitchFamily="18" charset="0"/>
                <a:cs typeface="Times New Roman" pitchFamily="18" charset="0"/>
              </a:rPr>
              <a:t>veri arayüzü </a:t>
            </a:r>
            <a:r>
              <a:rPr lang="tr-TR" sz="2400" dirty="0" smtClean="0">
                <a:latin typeface="Times New Roman" pitchFamily="18" charset="0"/>
                <a:cs typeface="Times New Roman" pitchFamily="18" charset="0"/>
              </a:rPr>
              <a:t>ile bilgisayara bağlandığıdır. </a:t>
            </a:r>
          </a:p>
          <a:p>
            <a:r>
              <a:rPr lang="tr-TR" sz="2400" dirty="0" smtClean="0">
                <a:latin typeface="Times New Roman" pitchFamily="18" charset="0"/>
                <a:cs typeface="Times New Roman" pitchFamily="18" charset="0"/>
              </a:rPr>
              <a:t>Genel olarak aşağıdaki bağlantı arayüzleri kullanılır:</a:t>
            </a:r>
          </a:p>
          <a:p>
            <a:pPr lvl="1"/>
            <a:r>
              <a:rPr lang="tr-TR" sz="2400" b="1" dirty="0" smtClean="0">
                <a:latin typeface="Times New Roman" pitchFamily="18" charset="0"/>
                <a:cs typeface="Times New Roman" pitchFamily="18" charset="0"/>
              </a:rPr>
              <a:t>Paralel: </a:t>
            </a:r>
            <a:r>
              <a:rPr lang="tr-TR" sz="2400" dirty="0" smtClean="0">
                <a:latin typeface="Times New Roman" pitchFamily="18" charset="0"/>
                <a:cs typeface="Times New Roman" pitchFamily="18" charset="0"/>
              </a:rPr>
              <a:t>Paralel port üzerinden yapılan bu bağlantı en yavaş bağlantı yoludur. </a:t>
            </a:r>
          </a:p>
          <a:p>
            <a:pPr lvl="1"/>
            <a:r>
              <a:rPr lang="tr-TR" sz="2400" b="1" dirty="0" smtClean="0">
                <a:latin typeface="Times New Roman" pitchFamily="18" charset="0"/>
                <a:cs typeface="Times New Roman" pitchFamily="18" charset="0"/>
              </a:rPr>
              <a:t>SCSI: </a:t>
            </a:r>
            <a:r>
              <a:rPr lang="tr-TR" sz="2400" dirty="0" smtClean="0">
                <a:latin typeface="Times New Roman" pitchFamily="18" charset="0"/>
                <a:cs typeface="Times New Roman" pitchFamily="18" charset="0"/>
              </a:rPr>
              <a:t>Özel SCSI konektörü kullanan tarayıcılardır. SCSI kontrol kartıyla birlikte gelirler.</a:t>
            </a:r>
          </a:p>
          <a:p>
            <a:pPr lvl="1"/>
            <a:r>
              <a:rPr lang="tr-TR" sz="2400" b="1" dirty="0" smtClean="0">
                <a:latin typeface="Times New Roman" pitchFamily="18" charset="0"/>
                <a:cs typeface="Times New Roman" pitchFamily="18" charset="0"/>
              </a:rPr>
              <a:t>Firewire:</a:t>
            </a:r>
            <a:r>
              <a:rPr lang="tr-TR" sz="2400" dirty="0" smtClean="0">
                <a:latin typeface="Times New Roman" pitchFamily="18" charset="0"/>
                <a:cs typeface="Times New Roman" pitchFamily="18" charset="0"/>
              </a:rPr>
              <a:t> Firewire bağlantı portu, hızlı veri iletişimi sağlayan bir portdur.</a:t>
            </a:r>
          </a:p>
          <a:p>
            <a:pPr lvl="1"/>
            <a:r>
              <a:rPr lang="tr-TR" sz="2400" b="1" dirty="0" smtClean="0">
                <a:latin typeface="Times New Roman" pitchFamily="18" charset="0"/>
                <a:cs typeface="Times New Roman" pitchFamily="18" charset="0"/>
              </a:rPr>
              <a:t>USB: </a:t>
            </a:r>
            <a:r>
              <a:rPr lang="tr-TR" sz="2400" dirty="0" smtClean="0">
                <a:latin typeface="Times New Roman" pitchFamily="18" charset="0"/>
                <a:cs typeface="Times New Roman" pitchFamily="18" charset="0"/>
              </a:rPr>
              <a:t>Kullanımları kolay ve veri iletim hızı en yüksek bağlantı şeklidir.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12</a:t>
            </a:fld>
            <a:endParaRPr lang="en-US" dirty="0"/>
          </a:p>
        </p:txBody>
      </p:sp>
    </p:spTree>
    <p:extLst>
      <p:ext uri="{BB962C8B-B14F-4D97-AF65-F5344CB8AC3E}">
        <p14:creationId xmlns:p14="http://schemas.microsoft.com/office/powerpoint/2010/main" val="91509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530350"/>
            <a:ext cx="8229600" cy="4565650"/>
          </a:xfrm>
        </p:spPr>
        <p:txBody>
          <a:bodyPr>
            <a:normAutofit/>
          </a:bodyPr>
          <a:lstStyle/>
          <a:p>
            <a:r>
              <a:rPr lang="tr-TR" sz="2400" dirty="0" smtClean="0">
                <a:latin typeface="Times New Roman" pitchFamily="18" charset="0"/>
                <a:cs typeface="Times New Roman" pitchFamily="18" charset="0"/>
              </a:rPr>
              <a:t>Yazıcılar basımda kullandıkları teknolojiye göre genel olarak 3 sınıfa ayrılırlar:</a:t>
            </a:r>
            <a:endParaRPr lang="tr-TR" sz="2400" b="1" dirty="0" smtClean="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Nokta vuruşlu (dot matrix) yazıcılar</a:t>
            </a:r>
          </a:p>
          <a:p>
            <a:pPr lvl="1"/>
            <a:r>
              <a:rPr lang="tr-TR" sz="2400" b="1" dirty="0" smtClean="0">
                <a:latin typeface="Times New Roman" pitchFamily="18" charset="0"/>
                <a:cs typeface="Times New Roman" pitchFamily="18" charset="0"/>
              </a:rPr>
              <a:t>Mürekkep püskürtmeli (ink jet) yazıcılar</a:t>
            </a:r>
          </a:p>
          <a:p>
            <a:pPr lvl="1"/>
            <a:r>
              <a:rPr lang="tr-TR" sz="2400" b="1" dirty="0" smtClean="0">
                <a:latin typeface="Times New Roman" pitchFamily="18" charset="0"/>
                <a:cs typeface="Times New Roman" pitchFamily="18" charset="0"/>
              </a:rPr>
              <a:t>Lazer </a:t>
            </a:r>
            <a:r>
              <a:rPr lang="tr-TR" sz="2400" b="1" dirty="0">
                <a:latin typeface="Times New Roman" pitchFamily="18" charset="0"/>
                <a:cs typeface="Times New Roman" pitchFamily="18" charset="0"/>
              </a:rPr>
              <a:t>y</a:t>
            </a:r>
            <a:r>
              <a:rPr lang="tr-TR" sz="2400" b="1" dirty="0" smtClean="0">
                <a:latin typeface="Times New Roman" pitchFamily="18" charset="0"/>
                <a:cs typeface="Times New Roman" pitchFamily="18" charset="0"/>
              </a:rPr>
              <a:t>azıcılar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13</a:t>
            </a:fld>
            <a:endParaRPr lang="en-US" dirty="0"/>
          </a:p>
        </p:txBody>
      </p:sp>
    </p:spTree>
    <p:extLst>
      <p:ext uri="{BB962C8B-B14F-4D97-AF65-F5344CB8AC3E}">
        <p14:creationId xmlns:p14="http://schemas.microsoft.com/office/powerpoint/2010/main" val="114874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b="1" dirty="0">
                <a:latin typeface="Times New Roman" pitchFamily="18" charset="0"/>
                <a:cs typeface="Times New Roman" pitchFamily="18" charset="0"/>
              </a:rPr>
              <a:t>Nokta vuruşlu </a:t>
            </a:r>
            <a:r>
              <a:rPr lang="tr-TR" sz="2400" b="1" dirty="0" smtClean="0">
                <a:latin typeface="Times New Roman" pitchFamily="18" charset="0"/>
                <a:cs typeface="Times New Roman" pitchFamily="18" charset="0"/>
              </a:rPr>
              <a:t>(dot matrix) yazıcılar </a:t>
            </a:r>
          </a:p>
          <a:p>
            <a:pPr lvl="1"/>
            <a:r>
              <a:rPr lang="tr-TR" sz="2400" dirty="0" smtClean="0">
                <a:latin typeface="Times New Roman" pitchFamily="18" charset="0"/>
                <a:cs typeface="Times New Roman" pitchFamily="18" charset="0"/>
              </a:rPr>
              <a:t>Nokta vuruşlu yazıcılar, matris şeklinde düzenlenmiş baskı iğnelerini bilgisayardan gelen veriler doğrultusunda elektromıknatıs yardımıyla kağıt ile yazıcı kafası arasında gergin duran şeride </a:t>
            </a:r>
            <a:r>
              <a:rPr lang="en-US" sz="2400" dirty="0" err="1" smtClean="0">
                <a:latin typeface="Times New Roman" pitchFamily="18" charset="0"/>
                <a:cs typeface="Times New Roman" pitchFamily="18" charset="0"/>
              </a:rPr>
              <a:t>nokta</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vur</a:t>
            </a:r>
            <a:r>
              <a:rPr lang="en-US" sz="2400" dirty="0" smtClean="0">
                <a:latin typeface="Times New Roman" pitchFamily="18" charset="0"/>
                <a:cs typeface="Times New Roman" pitchFamily="18" charset="0"/>
              </a:rPr>
              <a:t>u</a:t>
            </a:r>
            <a:r>
              <a:rPr lang="tr-TR" sz="2400" dirty="0" smtClean="0">
                <a:latin typeface="Times New Roman" pitchFamily="18" charset="0"/>
                <a:cs typeface="Times New Roman" pitchFamily="18" charset="0"/>
              </a:rPr>
              <a:t>şu yaparak baskı yapan yazıcılardır.</a:t>
            </a:r>
          </a:p>
        </p:txBody>
      </p:sp>
      <p:pic>
        <p:nvPicPr>
          <p:cNvPr id="2050" name="Picture 2"/>
          <p:cNvPicPr>
            <a:picLocks noChangeAspect="1" noChangeArrowheads="1"/>
          </p:cNvPicPr>
          <p:nvPr/>
        </p:nvPicPr>
        <p:blipFill>
          <a:blip r:embed="rId3"/>
          <a:srcRect/>
          <a:stretch>
            <a:fillRect/>
          </a:stretch>
        </p:blipFill>
        <p:spPr bwMode="auto">
          <a:xfrm>
            <a:off x="2590800" y="3733800"/>
            <a:ext cx="3505200" cy="252319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14</a:t>
            </a:fld>
            <a:endParaRPr lang="en-US" dirty="0"/>
          </a:p>
        </p:txBody>
      </p:sp>
    </p:spTree>
    <p:extLst>
      <p:ext uri="{BB962C8B-B14F-4D97-AF65-F5344CB8AC3E}">
        <p14:creationId xmlns:p14="http://schemas.microsoft.com/office/powerpoint/2010/main" val="298115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0" y="1377950"/>
            <a:ext cx="8839200" cy="4565650"/>
          </a:xfrm>
        </p:spPr>
        <p:txBody>
          <a:bodyPr>
            <a:noAutofit/>
          </a:bodyPr>
          <a:lstStyle/>
          <a:p>
            <a:pPr lvl="1"/>
            <a:r>
              <a:rPr lang="tr-TR" sz="2400" dirty="0" smtClean="0">
                <a:latin typeface="Times New Roman" pitchFamily="18" charset="0"/>
                <a:cs typeface="Times New Roman" pitchFamily="18" charset="0"/>
              </a:rPr>
              <a:t>Nokta </a:t>
            </a:r>
            <a:r>
              <a:rPr lang="tr-TR" sz="2400" dirty="0">
                <a:latin typeface="Times New Roman" pitchFamily="18" charset="0"/>
                <a:cs typeface="Times New Roman" pitchFamily="18" charset="0"/>
              </a:rPr>
              <a:t>vuruşlu yazıcıların renkli olanları da vardır. Yazma şeritleri birkaç renkten oluşan modeller, renk gerektiren grafikler için kullanılır. Renkli nokta vuruşlu yazıcılar sınırlı sayıda renkleri elde etmek için kullanılır. </a:t>
            </a:r>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Nokta vuruşlu yazıcılar kenarlarında delikler bulunan ve </a:t>
            </a:r>
            <a:r>
              <a:rPr lang="tr-TR" sz="2400" b="1" i="1" dirty="0" smtClean="0">
                <a:latin typeface="Times New Roman" pitchFamily="18" charset="0"/>
                <a:cs typeface="Times New Roman" pitchFamily="18" charset="0"/>
              </a:rPr>
              <a:t>sürekli form</a:t>
            </a:r>
            <a:r>
              <a:rPr lang="tr-TR" sz="2400" dirty="0" smtClean="0">
                <a:latin typeface="Times New Roman" pitchFamily="18" charset="0"/>
                <a:cs typeface="Times New Roman" pitchFamily="18" charset="0"/>
              </a:rPr>
              <a:t> adı verilen kağıtlara baskı yapabildikleri gibi normal kağıt üzerine de baskı yapabilirler.</a:t>
            </a:r>
          </a:p>
          <a:p>
            <a:pPr lvl="1"/>
            <a:r>
              <a:rPr lang="tr-TR" sz="2400" dirty="0" smtClean="0">
                <a:latin typeface="Times New Roman" pitchFamily="18" charset="0"/>
                <a:cs typeface="Times New Roman" pitchFamily="18" charset="0"/>
              </a:rPr>
              <a:t>Sınırlı çözünürlük ve grafik yetenekleri, gürültülü çalışmaları, düşük hızları gibi olumsuz özellikleri olan bu tür yazıcılar; sadece harf ve rakamlardan oluşan, baskı gereksinimi olan muhasebe kayıtlarının basılması gibi işlerde halen kullanılırlar.</a:t>
            </a:r>
            <a:endParaRPr lang="tr-TR"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15</a:t>
            </a:fld>
            <a:endParaRPr lang="en-US" dirty="0"/>
          </a:p>
        </p:txBody>
      </p:sp>
    </p:spTree>
    <p:extLst>
      <p:ext uri="{BB962C8B-B14F-4D97-AF65-F5344CB8AC3E}">
        <p14:creationId xmlns:p14="http://schemas.microsoft.com/office/powerpoint/2010/main" val="137552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648200" y="3048000"/>
            <a:ext cx="4343400" cy="3482788"/>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457200" y="1447800"/>
            <a:ext cx="6553200" cy="4565650"/>
          </a:xfrm>
        </p:spPr>
        <p:txBody>
          <a:bodyPr>
            <a:normAutofit/>
          </a:bodyPr>
          <a:lstStyle/>
          <a:p>
            <a:pPr>
              <a:buNone/>
            </a:pPr>
            <a:r>
              <a:rPr lang="tr-TR" sz="2400" dirty="0" smtClean="0">
                <a:latin typeface="Times New Roman" pitchFamily="18" charset="0"/>
                <a:cs typeface="Times New Roman" pitchFamily="18" charset="0"/>
              </a:rPr>
              <a:t>Nokta vuruşlu bir yazıcının temel bileşenleri:</a:t>
            </a:r>
          </a:p>
          <a:p>
            <a:pPr marL="822960" lvl="1" indent="-457200">
              <a:buFont typeface="+mj-lt"/>
              <a:buAutoNum type="arabicPeriod"/>
            </a:pPr>
            <a:r>
              <a:rPr lang="tr-TR" sz="2400" dirty="0" smtClean="0">
                <a:latin typeface="Times New Roman" pitchFamily="18" charset="0"/>
                <a:cs typeface="Times New Roman" pitchFamily="18" charset="0"/>
              </a:rPr>
              <a:t>Şerit (kartuş üzerindeki siyah bant)</a:t>
            </a:r>
          </a:p>
          <a:p>
            <a:pPr marL="822960" lvl="1" indent="-457200">
              <a:buFont typeface="+mj-lt"/>
              <a:buAutoNum type="arabicPeriod"/>
            </a:pPr>
            <a:r>
              <a:rPr lang="tr-TR" sz="2400" dirty="0" smtClean="0">
                <a:latin typeface="Times New Roman" pitchFamily="18" charset="0"/>
                <a:cs typeface="Times New Roman" pitchFamily="18" charset="0"/>
              </a:rPr>
              <a:t>Adım Motoru (yazma kafasını hareket ettirir)</a:t>
            </a:r>
          </a:p>
          <a:p>
            <a:pPr marL="822960" lvl="1" indent="-457200">
              <a:buFont typeface="+mj-lt"/>
              <a:buAutoNum type="arabicPeriod"/>
            </a:pPr>
            <a:r>
              <a:rPr lang="tr-TR" sz="2400" dirty="0" smtClean="0">
                <a:latin typeface="Times New Roman" pitchFamily="18" charset="0"/>
                <a:cs typeface="Times New Roman" pitchFamily="18" charset="0"/>
              </a:rPr>
              <a:t>Yazma Kafası (üzerinde iğneler bulunur)</a:t>
            </a:r>
          </a:p>
          <a:p>
            <a:pPr marL="822960" lvl="1" indent="-457200">
              <a:buFont typeface="+mj-lt"/>
              <a:buAutoNum type="arabicPeriod"/>
            </a:pPr>
            <a:r>
              <a:rPr lang="tr-TR" sz="2400" dirty="0" smtClean="0">
                <a:latin typeface="Times New Roman" pitchFamily="18" charset="0"/>
                <a:cs typeface="Times New Roman" pitchFamily="18" charset="0"/>
              </a:rPr>
              <a:t>Güç Kaynağı (sisteme enerji sağlar)</a:t>
            </a:r>
          </a:p>
          <a:p>
            <a:pPr marL="822960" lvl="1" indent="-457200">
              <a:buFont typeface="+mj-lt"/>
              <a:buAutoNum type="arabicPeriod"/>
            </a:pPr>
            <a:r>
              <a:rPr lang="tr-TR" sz="2400" dirty="0" smtClean="0">
                <a:latin typeface="Times New Roman" pitchFamily="18" charset="0"/>
                <a:cs typeface="Times New Roman" pitchFamily="18" charset="0"/>
              </a:rPr>
              <a:t>Silindir (kağıdı hareket ettirir)</a:t>
            </a:r>
          </a:p>
          <a:p>
            <a:pPr marL="822960" lvl="1" indent="-457200">
              <a:buFont typeface="+mj-lt"/>
              <a:buAutoNum type="arabicPeriod"/>
            </a:pPr>
            <a:r>
              <a:rPr lang="tr-TR" sz="2400" dirty="0" smtClean="0">
                <a:latin typeface="Times New Roman" pitchFamily="18" charset="0"/>
                <a:cs typeface="Times New Roman" pitchFamily="18" charset="0"/>
              </a:rPr>
              <a:t>Kağıt (çıktı alınacak form)</a:t>
            </a:r>
            <a:endParaRPr lang="tr-TR"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16</a:t>
            </a:fld>
            <a:endParaRPr lang="en-US" dirty="0"/>
          </a:p>
        </p:txBody>
      </p:sp>
    </p:spTree>
    <p:extLst>
      <p:ext uri="{BB962C8B-B14F-4D97-AF65-F5344CB8AC3E}">
        <p14:creationId xmlns:p14="http://schemas.microsoft.com/office/powerpoint/2010/main" val="218288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Nokta Vuruşlu Yazıcıların Çalışma Prensibi</a:t>
            </a:r>
          </a:p>
          <a:p>
            <a:pPr lvl="1"/>
            <a:r>
              <a:rPr lang="tr-TR" sz="2400" dirty="0" smtClean="0">
                <a:latin typeface="Times New Roman" pitchFamily="18" charset="0"/>
                <a:cs typeface="Times New Roman" pitchFamily="18" charset="0"/>
              </a:rPr>
              <a:t>Nokta vuruşlu yazıcılar, kağıt üzerinde bir karakteri belli sayıda nokta kalıbı basarak oluşturur. </a:t>
            </a:r>
          </a:p>
          <a:p>
            <a:pPr lvl="1"/>
            <a:r>
              <a:rPr lang="tr-TR" sz="2400" dirty="0" smtClean="0">
                <a:latin typeface="Times New Roman" pitchFamily="18" charset="0"/>
                <a:cs typeface="Times New Roman" pitchFamily="18" charset="0"/>
              </a:rPr>
              <a:t>Baskı kalıpları yazıcının belleğinde tutulur. Bir karakter basılacağı zaman kalıp bellekten alınır, daha sonra da yazma kafasına iletilir. Yazma kafası üzerinde bulunan iğneler, alınan karaktere bağlı olarak şerit üzerine baskı yapar.</a:t>
            </a:r>
          </a:p>
          <a:p>
            <a:pPr lvl="1"/>
            <a:r>
              <a:rPr lang="tr-TR" sz="2400" dirty="0" smtClean="0">
                <a:latin typeface="Times New Roman" pitchFamily="18" charset="0"/>
                <a:cs typeface="Times New Roman" pitchFamily="18" charset="0"/>
              </a:rPr>
              <a:t>Yazma kafası bir adım motoru tarafından bir dişli, kayış ya da daha farklı bir yöntemle yatay olarak hareket ettirilir. Bu sayede yazıcı kafa yatayda istenilen her konuma getirilebilir.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Dikey doğrultuda kafa hareket etmez, bunun yerine kağıt dikey doğrultuda hareket eder.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17</a:t>
            </a:fld>
            <a:endParaRPr lang="en-US" dirty="0"/>
          </a:p>
        </p:txBody>
      </p:sp>
    </p:spTree>
    <p:extLst>
      <p:ext uri="{BB962C8B-B14F-4D97-AF65-F5344CB8AC3E}">
        <p14:creationId xmlns:p14="http://schemas.microsoft.com/office/powerpoint/2010/main" val="201781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pPr lvl="1"/>
            <a:r>
              <a:rPr lang="tr-TR" sz="2400" dirty="0" smtClean="0">
                <a:latin typeface="Times New Roman" pitchFamily="18" charset="0"/>
                <a:cs typeface="Times New Roman" pitchFamily="18" charset="0"/>
              </a:rPr>
              <a:t>Yazma kafası üzerindeki iğne sayısı ne kadar çok olursa baskı kalitesi de o kadar kaliteli olacak demektir. Yazma kafası 24 pin olan nokta vuruşlu yazıcıların 9 pin olan yazıcılara göre daha kaliteli baskı yapmasının nedeni de budur. </a:t>
            </a:r>
          </a:p>
          <a:p>
            <a:pPr lvl="1"/>
            <a:r>
              <a:rPr lang="tr-TR" sz="2400" dirty="0" smtClean="0">
                <a:latin typeface="Times New Roman" pitchFamily="18" charset="0"/>
                <a:cs typeface="Times New Roman" pitchFamily="18" charset="0"/>
              </a:rPr>
              <a:t>Bu yüzden, yazıcılarda pin sayısının artmasıyla birlikte fiyatı da artmaktadır. Nokta vuruşlu yazıcılarda fiyatı etkileyen bir diğer önemli faktör ise saniyede basılan sayfa sayısıdır.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18</a:t>
            </a:fld>
            <a:endParaRPr lang="en-US" dirty="0"/>
          </a:p>
        </p:txBody>
      </p:sp>
    </p:spTree>
    <p:extLst>
      <p:ext uri="{BB962C8B-B14F-4D97-AF65-F5344CB8AC3E}">
        <p14:creationId xmlns:p14="http://schemas.microsoft.com/office/powerpoint/2010/main" val="356089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Mürekkep Püskürtmeli (Ink Jet) Yazıcılar</a:t>
            </a:r>
          </a:p>
          <a:p>
            <a:pPr lvl="1"/>
            <a:r>
              <a:rPr lang="tr-TR" sz="2400" dirty="0" smtClean="0">
                <a:latin typeface="Times New Roman" pitchFamily="18" charset="0"/>
                <a:cs typeface="Times New Roman" pitchFamily="18" charset="0"/>
              </a:rPr>
              <a:t>Günümüzde uygun fiyatları ve renkli çıktı verebilmeleri sebebiyle, en yaygın kullanılan yazıcılardır. </a:t>
            </a:r>
          </a:p>
          <a:p>
            <a:pPr lvl="1"/>
            <a:r>
              <a:rPr lang="tr-TR" sz="2400" dirty="0" smtClean="0">
                <a:latin typeface="Times New Roman" pitchFamily="18" charset="0"/>
                <a:cs typeface="Times New Roman" pitchFamily="18" charset="0"/>
              </a:rPr>
              <a:t>Bu teknolojideki yazıcılar kağıt üzerine baskı yapabilmek için sıvı mürekkep kullanırlar.</a:t>
            </a:r>
          </a:p>
          <a:p>
            <a:pPr lvl="1"/>
            <a:r>
              <a:rPr lang="tr-TR" sz="2400" dirty="0" smtClean="0">
                <a:latin typeface="Times New Roman" pitchFamily="18" charset="0"/>
                <a:cs typeface="Times New Roman" pitchFamily="18" charset="0"/>
              </a:rPr>
              <a:t>Bazı modellerde özellikle fotoğraf ya da yüksek kalitede dijital imaj baskısı yapabilmek için özel kartuşlar vardır.</a:t>
            </a:r>
          </a:p>
        </p:txBody>
      </p:sp>
      <p:pic>
        <p:nvPicPr>
          <p:cNvPr id="1028" name="Picture 4" descr="http://tomlay.com/wp-content/uploads/2011/06/epsonc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793" y="4150056"/>
            <a:ext cx="2519007" cy="22399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19</a:t>
            </a:fld>
            <a:endParaRPr lang="en-US" dirty="0"/>
          </a:p>
        </p:txBody>
      </p:sp>
    </p:spTree>
    <p:extLst>
      <p:ext uri="{BB962C8B-B14F-4D97-AF65-F5344CB8AC3E}">
        <p14:creationId xmlns:p14="http://schemas.microsoft.com/office/powerpoint/2010/main" val="52392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8937" y="1371600"/>
            <a:ext cx="8450263" cy="4565650"/>
          </a:xfrm>
        </p:spPr>
        <p:txBody>
          <a:bodyPr>
            <a:normAutofit/>
          </a:bodyPr>
          <a:lstStyle/>
          <a:p>
            <a:r>
              <a:rPr lang="tr-TR" sz="2400" b="1" i="1" dirty="0" smtClean="0">
                <a:latin typeface="Times New Roman" pitchFamily="18" charset="0"/>
                <a:cs typeface="Times New Roman" pitchFamily="18" charset="0"/>
              </a:rPr>
              <a:t>Tarayıcılar</a:t>
            </a:r>
            <a:r>
              <a:rPr lang="tr-TR" sz="2400" dirty="0" smtClean="0">
                <a:latin typeface="Times New Roman" pitchFamily="18" charset="0"/>
                <a:cs typeface="Times New Roman" pitchFamily="18" charset="0"/>
              </a:rPr>
              <a:t> içlerindeki özel düzenek yardımıyla herhangi bir nesneyi optik olarak tarayan, taranan bilgiyi sayısal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dijital</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 bilgiye çeviren ve yazılım aracılığıyla elde edilen sayısal bilgiyi </a:t>
            </a:r>
            <a:r>
              <a:rPr lang="tr-TR" sz="2400" dirty="0" smtClean="0">
                <a:latin typeface="Times New Roman" pitchFamily="18" charset="0"/>
                <a:cs typeface="Times New Roman" pitchFamily="18" charset="0"/>
              </a:rPr>
              <a:t>re</a:t>
            </a:r>
            <a:r>
              <a:rPr lang="en-US" sz="2400" dirty="0" smtClean="0">
                <a:latin typeface="Times New Roman" pitchFamily="18" charset="0"/>
                <a:cs typeface="Times New Roman" pitchFamily="18" charset="0"/>
              </a:rPr>
              <a:t>s</a:t>
            </a:r>
            <a:r>
              <a:rPr lang="tr-TR" sz="2400" dirty="0" smtClean="0">
                <a:latin typeface="Times New Roman" pitchFamily="18" charset="0"/>
                <a:cs typeface="Times New Roman" pitchFamily="18" charset="0"/>
              </a:rPr>
              <a:t>im </a:t>
            </a:r>
            <a:r>
              <a:rPr lang="tr-TR" sz="2400" dirty="0" smtClean="0">
                <a:latin typeface="Times New Roman" pitchFamily="18" charset="0"/>
                <a:cs typeface="Times New Roman" pitchFamily="18" charset="0"/>
              </a:rPr>
              <a:t>dosyası olarak kaydetmeye yarayan cihazlardır.</a:t>
            </a:r>
          </a:p>
          <a:p>
            <a:r>
              <a:rPr lang="tr-TR" sz="2400" dirty="0" smtClean="0">
                <a:latin typeface="Times New Roman" pitchFamily="18" charset="0"/>
                <a:cs typeface="Times New Roman" pitchFamily="18" charset="0"/>
              </a:rPr>
              <a:t>Tarayıcıların önemli bir özelliği de </a:t>
            </a:r>
            <a:r>
              <a:rPr lang="tr-TR" sz="2400" b="1" i="1" dirty="0" smtClean="0">
                <a:latin typeface="Times New Roman" pitchFamily="18" charset="0"/>
                <a:cs typeface="Times New Roman" pitchFamily="18" charset="0"/>
              </a:rPr>
              <a:t>OCR (optical </a:t>
            </a:r>
            <a:r>
              <a:rPr lang="tr-TR" sz="2400" b="1" i="1" dirty="0">
                <a:latin typeface="Times New Roman" pitchFamily="18" charset="0"/>
                <a:cs typeface="Times New Roman" pitchFamily="18" charset="0"/>
              </a:rPr>
              <a:t>c</a:t>
            </a:r>
            <a:r>
              <a:rPr lang="tr-TR" sz="2400" b="1" i="1" dirty="0" smtClean="0">
                <a:latin typeface="Times New Roman" pitchFamily="18" charset="0"/>
                <a:cs typeface="Times New Roman" pitchFamily="18" charset="0"/>
              </a:rPr>
              <a:t>haracter recognition-optik karakter tanıma)</a:t>
            </a:r>
            <a:r>
              <a:rPr lang="tr-TR" sz="2400" dirty="0" smtClean="0">
                <a:latin typeface="Times New Roman" pitchFamily="18" charset="0"/>
                <a:cs typeface="Times New Roman" pitchFamily="18" charset="0"/>
              </a:rPr>
              <a:t> denen yazılım tekniğiyle karakterlerin de taranıp bir metin dosyası olarak kaydedilmesini sağlamaktır.</a:t>
            </a:r>
          </a:p>
        </p:txBody>
      </p:sp>
      <p:pic>
        <p:nvPicPr>
          <p:cNvPr id="1028" name="Picture 4" descr="http://4.bp.blogspot.com/-Uw_Xh3VItzc/TyD-kVuRNjI/AAAAAAAACR4/A8P67RXZfK8/s1600/tarayi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196" y="4181150"/>
            <a:ext cx="2424545" cy="24245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2</a:t>
            </a:fld>
            <a:endParaRPr lang="en-US" dirty="0"/>
          </a:p>
        </p:txBody>
      </p:sp>
    </p:spTree>
    <p:extLst>
      <p:ext uri="{BB962C8B-B14F-4D97-AF65-F5344CB8AC3E}">
        <p14:creationId xmlns:p14="http://schemas.microsoft.com/office/powerpoint/2010/main" val="318566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Mürekkep Püskürtmeli Yazıcıların Çalışma Prensibi</a:t>
            </a:r>
          </a:p>
          <a:p>
            <a:pPr lvl="1"/>
            <a:r>
              <a:rPr lang="tr-TR" sz="2400" dirty="0" smtClean="0">
                <a:latin typeface="Times New Roman" pitchFamily="18" charset="0"/>
                <a:cs typeface="Times New Roman" pitchFamily="18" charset="0"/>
              </a:rPr>
              <a:t>Mürekkep püskürtmeli yazıcılarda kartuşların takıldığı yer olan yazma kafası kağıda değmez. Bunun yerine yazma kafası, kağıda mürekkep damlacıkları püskürtür.</a:t>
            </a:r>
            <a:r>
              <a:rPr lang="en-US" sz="2400" dirty="0" smtClean="0">
                <a:latin typeface="Times New Roman" pitchFamily="18" charset="0"/>
                <a:cs typeface="Times New Roman" pitchFamily="18" charset="0"/>
              </a:rPr>
              <a:t> </a:t>
            </a: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p:txBody>
      </p:sp>
      <p:pic>
        <p:nvPicPr>
          <p:cNvPr id="1026" name="Picture 2" descr="http://galeri.pclabs.com.tr/cache/hp-officejet-6500a-plus/img_0021_600.jpg"/>
          <p:cNvPicPr>
            <a:picLocks noChangeAspect="1" noChangeArrowheads="1"/>
          </p:cNvPicPr>
          <p:nvPr/>
        </p:nvPicPr>
        <p:blipFill rotWithShape="1">
          <a:blip r:embed="rId3">
            <a:extLst>
              <a:ext uri="{28A0092B-C50C-407E-A947-70E740481C1C}">
                <a14:useLocalDpi xmlns:a14="http://schemas.microsoft.com/office/drawing/2010/main" val="0"/>
              </a:ext>
            </a:extLst>
          </a:blip>
          <a:srcRect t="8657" b="10030"/>
          <a:stretch/>
        </p:blipFill>
        <p:spPr bwMode="auto">
          <a:xfrm>
            <a:off x="1828800" y="3025253"/>
            <a:ext cx="5715000" cy="30980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500462B-8695-4B74-9646-33A7AF4A3FDC}" type="slidenum">
              <a:rPr lang="en-US" smtClean="0"/>
              <a:pPr/>
              <a:t>20</a:t>
            </a:fld>
            <a:endParaRPr lang="en-US" dirty="0"/>
          </a:p>
        </p:txBody>
      </p:sp>
    </p:spTree>
    <p:extLst>
      <p:ext uri="{BB962C8B-B14F-4D97-AF65-F5344CB8AC3E}">
        <p14:creationId xmlns:p14="http://schemas.microsoft.com/office/powerpoint/2010/main" val="34464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0" y="1377950"/>
            <a:ext cx="8763000" cy="5251450"/>
          </a:xfrm>
        </p:spPr>
        <p:txBody>
          <a:bodyPr>
            <a:normAutofit/>
          </a:bodyPr>
          <a:lstStyle/>
          <a:p>
            <a:pPr lvl="1"/>
            <a:r>
              <a:rPr lang="tr-TR" sz="2400" dirty="0" smtClean="0">
                <a:latin typeface="Times New Roman" pitchFamily="18" charset="0"/>
                <a:cs typeface="Times New Roman" pitchFamily="18" charset="0"/>
              </a:rPr>
              <a:t>Yazma kafası, bir adım motoru ile sağa sola hareket ettirilirken</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kağıt</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 merdaneler yardımıyla ileri doğru hareket eder.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Yazma kafası dikey olarak</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yerleştirilmiş birçok püskürtücü ucundan kağıda minik noktalar halinde özel bir mürekkep</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püskürtür.</a:t>
            </a:r>
            <a:endParaRPr lang="en-US" sz="2400" dirty="0" smtClean="0">
              <a:latin typeface="Times New Roman" pitchFamily="18" charset="0"/>
              <a:cs typeface="Times New Roman" pitchFamily="18" charset="0"/>
            </a:endParaRPr>
          </a:p>
          <a:p>
            <a:pPr lvl="1"/>
            <a:endParaRPr lang="en-US" sz="2400" dirty="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marL="1143000" lvl="4" indent="0">
              <a:buNone/>
            </a:pPr>
            <a:r>
              <a:rPr lang="tr-TR"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Ad</a:t>
            </a:r>
            <a:r>
              <a:rPr lang="tr-TR" sz="2400" b="1" dirty="0" smtClean="0">
                <a:latin typeface="Times New Roman" pitchFamily="18" charset="0"/>
                <a:cs typeface="Times New Roman" pitchFamily="18" charset="0"/>
              </a:rPr>
              <a:t>ı</a:t>
            </a:r>
            <a:r>
              <a:rPr lang="en-US" sz="2400" b="1" dirty="0" smtClean="0">
                <a:latin typeface="Times New Roman" pitchFamily="18" charset="0"/>
                <a:cs typeface="Times New Roman" pitchFamily="18" charset="0"/>
              </a:rPr>
              <a:t>m</a:t>
            </a:r>
            <a:r>
              <a:rPr lang="tr-TR" sz="2400" b="1" dirty="0" smtClean="0">
                <a:latin typeface="Times New Roman" pitchFamily="18" charset="0"/>
                <a:cs typeface="Times New Roman" pitchFamily="18" charset="0"/>
              </a:rPr>
              <a:t> Motoru			Merdaneler</a:t>
            </a:r>
            <a:endParaRPr lang="en-US" sz="2400" b="1" dirty="0">
              <a:latin typeface="Times New Roman" pitchFamily="18" charset="0"/>
              <a:cs typeface="Times New Roman" pitchFamily="18" charset="0"/>
            </a:endParaRPr>
          </a:p>
        </p:txBody>
      </p:sp>
      <p:pic>
        <p:nvPicPr>
          <p:cNvPr id="2050" name="Picture 2" descr="http://3.bp.blogspot.com/_S0FLqQ5tYGA/TPHObsdE4KI/AAAAAAAAAHQ/qXkImBprdsA/s400/3.png"/>
          <p:cNvPicPr>
            <a:picLocks noChangeAspect="1" noChangeArrowheads="1"/>
          </p:cNvPicPr>
          <p:nvPr/>
        </p:nvPicPr>
        <p:blipFill rotWithShape="1">
          <a:blip r:embed="rId3">
            <a:extLst>
              <a:ext uri="{28A0092B-C50C-407E-A947-70E740481C1C}">
                <a14:useLocalDpi xmlns:a14="http://schemas.microsoft.com/office/drawing/2010/main" val="0"/>
              </a:ext>
            </a:extLst>
          </a:blip>
          <a:srcRect b="5100"/>
          <a:stretch/>
        </p:blipFill>
        <p:spPr bwMode="auto">
          <a:xfrm>
            <a:off x="4572000" y="3200400"/>
            <a:ext cx="3810000" cy="2603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tasem.net/Courses/comparch/printers.files/image003.jpg"/>
          <p:cNvPicPr>
            <a:picLocks noChangeAspect="1" noChangeArrowheads="1"/>
          </p:cNvPicPr>
          <p:nvPr/>
        </p:nvPicPr>
        <p:blipFill rotWithShape="1">
          <a:blip r:embed="rId4">
            <a:extLst>
              <a:ext uri="{28A0092B-C50C-407E-A947-70E740481C1C}">
                <a14:useLocalDpi xmlns:a14="http://schemas.microsoft.com/office/drawing/2010/main" val="0"/>
              </a:ext>
            </a:extLst>
          </a:blip>
          <a:srcRect b="5055"/>
          <a:stretch/>
        </p:blipFill>
        <p:spPr bwMode="auto">
          <a:xfrm>
            <a:off x="1143000" y="3352800"/>
            <a:ext cx="2520320" cy="23929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500462B-8695-4B74-9646-33A7AF4A3FDC}" type="slidenum">
              <a:rPr lang="en-US" smtClean="0"/>
              <a:pPr/>
              <a:t>21</a:t>
            </a:fld>
            <a:endParaRPr lang="en-US" dirty="0"/>
          </a:p>
        </p:txBody>
      </p:sp>
    </p:spTree>
    <p:extLst>
      <p:ext uri="{BB962C8B-B14F-4D97-AF65-F5344CB8AC3E}">
        <p14:creationId xmlns:p14="http://schemas.microsoft.com/office/powerpoint/2010/main" val="88367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52400" y="1454150"/>
            <a:ext cx="8763000" cy="4565650"/>
          </a:xfrm>
        </p:spPr>
        <p:txBody>
          <a:bodyPr>
            <a:normAutofit/>
          </a:bodyPr>
          <a:lstStyle/>
          <a:p>
            <a:pPr lvl="1"/>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Mürekkebi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kafadan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doğru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püskürtmek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yöntem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kullanılır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endParaRPr lang="tr-TR" sz="2400" dirty="0" smtClean="0">
              <a:latin typeface="Times New Roman" pitchFamily="18" charset="0"/>
              <a:cs typeface="Times New Roman" pitchFamily="18" charset="0"/>
            </a:endParaRPr>
          </a:p>
          <a:p>
            <a:pPr lvl="1"/>
            <a:r>
              <a:rPr lang="en-US" sz="2400" smtClean="0">
                <a:latin typeface="Times New Roman" pitchFamily="18" charset="0"/>
                <a:cs typeface="Times New Roman" pitchFamily="18" charset="0"/>
              </a:rPr>
              <a:t>Bu </a:t>
            </a:r>
            <a:r>
              <a:rPr lang="en-US" sz="2400" dirty="0" smtClean="0">
                <a:latin typeface="Times New Roman" pitchFamily="18" charset="0"/>
                <a:cs typeface="Times New Roman" pitchFamily="18" charset="0"/>
              </a:rPr>
              <a:t>y</a:t>
            </a:r>
            <a:r>
              <a:rPr lang="tr-TR" sz="2400" dirty="0" smtClean="0">
                <a:latin typeface="Times New Roman" pitchFamily="18" charset="0"/>
                <a:cs typeface="Times New Roman" pitchFamily="18" charset="0"/>
              </a:rPr>
              <a:t>öntemler:</a:t>
            </a:r>
          </a:p>
          <a:p>
            <a:pPr lvl="2"/>
            <a:r>
              <a:rPr lang="tr-TR" sz="2400" b="1" dirty="0">
                <a:latin typeface="Times New Roman" pitchFamily="18" charset="0"/>
                <a:cs typeface="Times New Roman" pitchFamily="18" charset="0"/>
              </a:rPr>
              <a:t>ı</a:t>
            </a:r>
            <a:r>
              <a:rPr lang="en-US" sz="2400" b="1" dirty="0" err="1" smtClean="0">
                <a:latin typeface="Times New Roman" pitchFamily="18" charset="0"/>
                <a:cs typeface="Times New Roman" pitchFamily="18" charset="0"/>
              </a:rPr>
              <a:t>sıl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kabarcık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püskürtme</a:t>
            </a:r>
            <a:r>
              <a:rPr lang="en-US" sz="24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t</a:t>
            </a:r>
            <a:r>
              <a:rPr lang="en-US" sz="2400" b="1" dirty="0" err="1" smtClean="0">
                <a:latin typeface="Times New Roman" pitchFamily="18" charset="0"/>
                <a:cs typeface="Times New Roman" pitchFamily="18" charset="0"/>
              </a:rPr>
              <a:t>hermal</a:t>
            </a:r>
            <a:r>
              <a:rPr lang="en-US" sz="24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b</a:t>
            </a:r>
            <a:r>
              <a:rPr lang="en-US" sz="2400" b="1" dirty="0" err="1" smtClean="0">
                <a:latin typeface="Times New Roman" pitchFamily="18" charset="0"/>
                <a:cs typeface="Times New Roman" pitchFamily="18" charset="0"/>
              </a:rPr>
              <a:t>uble</a:t>
            </a:r>
            <a:r>
              <a:rPr lang="en-US" sz="24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j</a:t>
            </a:r>
            <a:r>
              <a:rPr lang="en-US" sz="2400" b="1" dirty="0" smtClean="0">
                <a:latin typeface="Times New Roman" pitchFamily="18" charset="0"/>
                <a:cs typeface="Times New Roman" pitchFamily="18" charset="0"/>
              </a:rPr>
              <a:t>et) </a:t>
            </a:r>
            <a:r>
              <a:rPr lang="tr-TR" sz="2400" b="1" dirty="0" smtClean="0">
                <a:latin typeface="Times New Roman" pitchFamily="18" charset="0"/>
                <a:cs typeface="Times New Roman" pitchFamily="18" charset="0"/>
              </a:rPr>
              <a:t>yöntemi</a:t>
            </a:r>
          </a:p>
          <a:p>
            <a:pPr lvl="2"/>
            <a:r>
              <a:rPr lang="en-US" sz="2400" b="1" dirty="0" err="1" smtClean="0">
                <a:latin typeface="Times New Roman" pitchFamily="18" charset="0"/>
                <a:cs typeface="Times New Roman" pitchFamily="18" charset="0"/>
              </a:rPr>
              <a:t>piezo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elektrik</a:t>
            </a:r>
            <a:r>
              <a:rPr lang="tr-TR" sz="2400" b="1" dirty="0" smtClean="0">
                <a:latin typeface="Times New Roman" pitchFamily="18" charset="0"/>
                <a:cs typeface="Times New Roman" pitchFamily="18" charset="0"/>
              </a:rPr>
              <a:t> yöntemi</a:t>
            </a:r>
            <a:endParaRPr lang="tr-TR"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500462B-8695-4B74-9646-33A7AF4A3FDC}" type="slidenum">
              <a:rPr lang="en-US" smtClean="0"/>
              <a:pPr/>
              <a:t>22</a:t>
            </a:fld>
            <a:endParaRPr lang="en-US" dirty="0"/>
          </a:p>
        </p:txBody>
      </p:sp>
    </p:spTree>
    <p:extLst>
      <p:ext uri="{BB962C8B-B14F-4D97-AF65-F5344CB8AC3E}">
        <p14:creationId xmlns:p14="http://schemas.microsoft.com/office/powerpoint/2010/main" val="326401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450263" cy="4565650"/>
          </a:xfrm>
        </p:spPr>
        <p:txBody>
          <a:bodyPr>
            <a:normAutofit/>
          </a:bodyPr>
          <a:lstStyle/>
          <a:p>
            <a:r>
              <a:rPr lang="tr-TR" sz="2400" b="1" dirty="0" smtClean="0">
                <a:latin typeface="Times New Roman" pitchFamily="18" charset="0"/>
                <a:cs typeface="Times New Roman" pitchFamily="18" charset="0"/>
              </a:rPr>
              <a:t>Isıl Kabarcık Püskürtme (Thermal Bubble Jet) Yöntemi</a:t>
            </a:r>
          </a:p>
          <a:p>
            <a:pPr lvl="1"/>
            <a:r>
              <a:rPr lang="tr-TR" sz="2200" dirty="0" smtClean="0">
                <a:latin typeface="Times New Roman" pitchFamily="18" charset="0"/>
                <a:cs typeface="Times New Roman" pitchFamily="18" charset="0"/>
              </a:rPr>
              <a:t>En çok kullanılan teknolojilerden biridir. Bu teknolojide mürekkep, kağıda sıcaklık yardımıyla püskürtülür.</a:t>
            </a:r>
            <a:r>
              <a:rPr lang="en-US" sz="2200" dirty="0" smtClean="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lvl="1"/>
            <a:r>
              <a:rPr lang="tr-TR" sz="2200" dirty="0" smtClean="0">
                <a:latin typeface="Times New Roman" pitchFamily="18" charset="0"/>
                <a:cs typeface="Times New Roman" pitchFamily="18" charset="0"/>
              </a:rPr>
              <a:t>Püskürtülme işlemi için mürekkep, ısıtıcı metal ile ısıtılır. Isı yardımı ile oluşturulan mürekkep baloncuğu, basıncın etkisi ile patlar ve baskı yapılan kağıt üzerine dağılır.</a:t>
            </a:r>
          </a:p>
          <a:p>
            <a:pPr lvl="1"/>
            <a:r>
              <a:rPr lang="tr-TR" sz="2200" dirty="0">
                <a:latin typeface="Times New Roman" pitchFamily="18" charset="0"/>
                <a:cs typeface="Times New Roman" pitchFamily="18" charset="0"/>
              </a:rPr>
              <a:t>Bu işlem saniyede birkaç bin defa yapılır.</a:t>
            </a:r>
            <a:endParaRPr lang="tr-TR" sz="2200"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3340359" y="3962400"/>
            <a:ext cx="2608688" cy="242454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23</a:t>
            </a:fld>
            <a:endParaRPr lang="en-US" dirty="0"/>
          </a:p>
        </p:txBody>
      </p:sp>
    </p:spTree>
    <p:extLst>
      <p:ext uri="{BB962C8B-B14F-4D97-AF65-F5344CB8AC3E}">
        <p14:creationId xmlns:p14="http://schemas.microsoft.com/office/powerpoint/2010/main" val="300537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pic>
        <p:nvPicPr>
          <p:cNvPr id="5122" name="Picture 2"/>
          <p:cNvPicPr>
            <a:picLocks noChangeAspect="1" noChangeArrowheads="1"/>
          </p:cNvPicPr>
          <p:nvPr/>
        </p:nvPicPr>
        <p:blipFill>
          <a:blip r:embed="rId3"/>
          <a:srcRect/>
          <a:stretch>
            <a:fillRect/>
          </a:stretch>
        </p:blipFill>
        <p:spPr bwMode="auto">
          <a:xfrm>
            <a:off x="457200" y="1828800"/>
            <a:ext cx="8305800" cy="325625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24</a:t>
            </a:fld>
            <a:endParaRPr lang="en-US" dirty="0"/>
          </a:p>
        </p:txBody>
      </p:sp>
    </p:spTree>
    <p:extLst>
      <p:ext uri="{BB962C8B-B14F-4D97-AF65-F5344CB8AC3E}">
        <p14:creationId xmlns:p14="http://schemas.microsoft.com/office/powerpoint/2010/main" val="89786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458200" cy="4565650"/>
          </a:xfrm>
        </p:spPr>
        <p:txBody>
          <a:bodyPr>
            <a:normAutofit/>
          </a:bodyPr>
          <a:lstStyle/>
          <a:p>
            <a:r>
              <a:rPr lang="tr-TR" sz="2400" b="1" dirty="0" smtClean="0">
                <a:latin typeface="Times New Roman" pitchFamily="18" charset="0"/>
                <a:cs typeface="Times New Roman" pitchFamily="18" charset="0"/>
              </a:rPr>
              <a:t>Piezo Elektrik Yöntemi</a:t>
            </a:r>
          </a:p>
          <a:p>
            <a:pPr lvl="1"/>
            <a:r>
              <a:rPr lang="tr-TR" sz="2400" dirty="0" smtClean="0">
                <a:latin typeface="Times New Roman" pitchFamily="18" charset="0"/>
                <a:cs typeface="Times New Roman" pitchFamily="18" charset="0"/>
              </a:rPr>
              <a:t>Bu yöntemde, basılması istenen noktacıklara karşılık gelen püskürtme uçlarındaki piezo kristale gerilim uygulanır. </a:t>
            </a:r>
          </a:p>
          <a:p>
            <a:pPr lvl="1"/>
            <a:r>
              <a:rPr lang="tr-TR" sz="2400" dirty="0" smtClean="0">
                <a:latin typeface="Times New Roman" pitchFamily="18" charset="0"/>
                <a:cs typeface="Times New Roman" pitchFamily="18" charset="0"/>
              </a:rPr>
              <a:t>Piezo kristal, bu gerilimle esneme hareketi yapar ve iç kısımdaki mürekkep haznesine basınç uygulayarak mürekkep damlasının püskürtme ucundan dışarı çıkmasını sağlar.</a:t>
            </a:r>
          </a:p>
        </p:txBody>
      </p:sp>
      <p:pic>
        <p:nvPicPr>
          <p:cNvPr id="6146" name="Picture 2"/>
          <p:cNvPicPr>
            <a:picLocks noChangeAspect="1" noChangeArrowheads="1"/>
          </p:cNvPicPr>
          <p:nvPr/>
        </p:nvPicPr>
        <p:blipFill>
          <a:blip r:embed="rId3"/>
          <a:srcRect/>
          <a:stretch>
            <a:fillRect/>
          </a:stretch>
        </p:blipFill>
        <p:spPr bwMode="auto">
          <a:xfrm>
            <a:off x="3186546" y="3810000"/>
            <a:ext cx="2770909" cy="252369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25</a:t>
            </a:fld>
            <a:endParaRPr lang="en-US" dirty="0"/>
          </a:p>
        </p:txBody>
      </p:sp>
    </p:spTree>
    <p:extLst>
      <p:ext uri="{BB962C8B-B14F-4D97-AF65-F5344CB8AC3E}">
        <p14:creationId xmlns:p14="http://schemas.microsoft.com/office/powerpoint/2010/main" val="324465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52400" y="1530350"/>
            <a:ext cx="8763000" cy="4565650"/>
          </a:xfrm>
        </p:spPr>
        <p:txBody>
          <a:bodyPr>
            <a:normAutofit/>
          </a:bodyPr>
          <a:lstStyle/>
          <a:p>
            <a:pPr lvl="1"/>
            <a:r>
              <a:rPr lang="tr-TR" sz="2200" dirty="0" smtClean="0">
                <a:latin typeface="Times New Roman" pitchFamily="18" charset="0"/>
                <a:cs typeface="Times New Roman" pitchFamily="18" charset="0"/>
              </a:rPr>
              <a:t>Bu baskı tekniğinin birçok avantajı vardır. Mürekkebin k</a:t>
            </a:r>
            <a:r>
              <a:rPr lang="en-US" sz="2200" dirty="0" smtClean="0">
                <a:latin typeface="Times New Roman" pitchFamily="18" charset="0"/>
                <a:cs typeface="Times New Roman" pitchFamily="18" charset="0"/>
              </a:rPr>
              <a:t>a</a:t>
            </a:r>
            <a:r>
              <a:rPr lang="tr-TR" sz="2200" dirty="0" smtClean="0">
                <a:latin typeface="Times New Roman" pitchFamily="18" charset="0"/>
                <a:cs typeface="Times New Roman" pitchFamily="18" charset="0"/>
              </a:rPr>
              <a:t>ğıt üzerine uygulanış şekli sayesinde püskürtülen damlanın gerek şekli gerekse miktarı konusunda önemli ölçüde kontrol sağlanabilmektedir.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26</a:t>
            </a:fld>
            <a:endParaRPr lang="en-US" dirty="0"/>
          </a:p>
        </p:txBody>
      </p:sp>
      <p:pic>
        <p:nvPicPr>
          <p:cNvPr id="7170" name="Picture 2"/>
          <p:cNvPicPr>
            <a:picLocks noChangeAspect="1" noChangeArrowheads="1"/>
          </p:cNvPicPr>
          <p:nvPr/>
        </p:nvPicPr>
        <p:blipFill>
          <a:blip r:embed="rId3"/>
          <a:srcRect/>
          <a:stretch>
            <a:fillRect/>
          </a:stretch>
        </p:blipFill>
        <p:spPr bwMode="auto">
          <a:xfrm>
            <a:off x="845128" y="2746785"/>
            <a:ext cx="7758545" cy="3119695"/>
          </a:xfrm>
          <a:prstGeom prst="rect">
            <a:avLst/>
          </a:prstGeom>
          <a:noFill/>
          <a:ln w="9525">
            <a:noFill/>
            <a:miter lim="800000"/>
            <a:headEnd/>
            <a:tailEnd/>
          </a:ln>
          <a:effectLst/>
        </p:spPr>
      </p:pic>
    </p:spTree>
    <p:extLst>
      <p:ext uri="{BB962C8B-B14F-4D97-AF65-F5344CB8AC3E}">
        <p14:creationId xmlns:p14="http://schemas.microsoft.com/office/powerpoint/2010/main" val="259688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377950"/>
            <a:ext cx="8450263" cy="4565650"/>
          </a:xfrm>
        </p:spPr>
        <p:txBody>
          <a:bodyPr>
            <a:normAutofit/>
          </a:bodyPr>
          <a:lstStyle/>
          <a:p>
            <a:r>
              <a:rPr lang="tr-TR" sz="2400" b="1" dirty="0">
                <a:latin typeface="Times New Roman" pitchFamily="18" charset="0"/>
                <a:cs typeface="Times New Roman" pitchFamily="18" charset="0"/>
              </a:rPr>
              <a:t>Lazer yazıcılar </a:t>
            </a:r>
            <a:endParaRPr lang="tr-TR" sz="2400" b="1"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Lazer yazıcılar, şu ana kadar üretilenler içinde hızlı ve kaliteli baskı yapabilen en iyi yazıcılardır. </a:t>
            </a:r>
          </a:p>
          <a:p>
            <a:pPr lvl="1"/>
            <a:r>
              <a:rPr lang="tr-TR" sz="2400" dirty="0" smtClean="0">
                <a:latin typeface="Times New Roman" pitchFamily="18" charset="0"/>
                <a:cs typeface="Times New Roman" pitchFamily="18" charset="0"/>
              </a:rPr>
              <a:t>Bu yazıcılardan, matbaa kalitesinde çıkış alınabilmektedir.</a:t>
            </a:r>
          </a:p>
        </p:txBody>
      </p:sp>
      <p:pic>
        <p:nvPicPr>
          <p:cNvPr id="1026" name="Picture 2"/>
          <p:cNvPicPr>
            <a:picLocks noChangeAspect="1" noChangeArrowheads="1"/>
          </p:cNvPicPr>
          <p:nvPr/>
        </p:nvPicPr>
        <p:blipFill>
          <a:blip r:embed="rId3"/>
          <a:srcRect/>
          <a:stretch>
            <a:fillRect/>
          </a:stretch>
        </p:blipFill>
        <p:spPr bwMode="auto">
          <a:xfrm>
            <a:off x="2819400" y="3276600"/>
            <a:ext cx="3276600" cy="290525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27</a:t>
            </a:fld>
            <a:endParaRPr lang="en-US" dirty="0"/>
          </a:p>
        </p:txBody>
      </p:sp>
    </p:spTree>
    <p:extLst>
      <p:ext uri="{BB962C8B-B14F-4D97-AF65-F5344CB8AC3E}">
        <p14:creationId xmlns:p14="http://schemas.microsoft.com/office/powerpoint/2010/main" val="265419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a:solidFill>
                  <a:schemeClr val="tx1"/>
                </a:solidFill>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377950"/>
            <a:ext cx="8450263" cy="4565650"/>
          </a:xfrm>
        </p:spPr>
        <p:txBody>
          <a:bodyPr>
            <a:normAutofit/>
          </a:bodyPr>
          <a:lstStyle/>
          <a:p>
            <a:pPr lvl="1"/>
            <a:r>
              <a:rPr lang="tr-TR" sz="2400" dirty="0" smtClean="0">
                <a:latin typeface="Times New Roman" pitchFamily="18" charset="0"/>
                <a:cs typeface="Times New Roman" pitchFamily="18" charset="0"/>
              </a:rPr>
              <a:t>Lazer yazıcılarda fotokopi makinelerinde olduğu gibi </a:t>
            </a:r>
            <a:r>
              <a:rPr lang="tr-TR" sz="2400" b="1" i="1" dirty="0" smtClean="0">
                <a:latin typeface="Times New Roman" pitchFamily="18" charset="0"/>
                <a:cs typeface="Times New Roman" pitchFamily="18" charset="0"/>
              </a:rPr>
              <a:t>toner</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kullanılmaktadır. </a:t>
            </a:r>
          </a:p>
          <a:p>
            <a:pPr lvl="1"/>
            <a:r>
              <a:rPr lang="tr-TR" sz="2400" dirty="0" smtClean="0">
                <a:latin typeface="Times New Roman" pitchFamily="18" charset="0"/>
                <a:cs typeface="Times New Roman" pitchFamily="18" charset="0"/>
              </a:rPr>
              <a:t>Toner, </a:t>
            </a:r>
            <a:r>
              <a:rPr lang="tr-TR" sz="2400" b="1" i="1" dirty="0" smtClean="0">
                <a:latin typeface="Times New Roman" pitchFamily="18" charset="0"/>
                <a:cs typeface="Times New Roman" pitchFamily="18" charset="0"/>
              </a:rPr>
              <a:t>kurutulmuş toz mürekkep taneciklerine</a:t>
            </a:r>
            <a:r>
              <a:rPr lang="tr-TR" sz="2400" i="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verilen isimdir. </a:t>
            </a:r>
          </a:p>
          <a:p>
            <a:pPr lvl="1"/>
            <a:r>
              <a:rPr lang="tr-TR" sz="2400" dirty="0" smtClean="0">
                <a:latin typeface="Times New Roman" pitchFamily="18" charset="0"/>
                <a:cs typeface="Times New Roman" pitchFamily="18" charset="0"/>
              </a:rPr>
              <a:t>Toner tanecikleri, bilgisayardan gelen veriler yardımı ile kağıt üzerine basılır.</a:t>
            </a:r>
          </a:p>
        </p:txBody>
      </p:sp>
      <p:pic>
        <p:nvPicPr>
          <p:cNvPr id="3074" name="Picture 2" descr="http://techgenie.com/wp-content/uploads/Printer-Toner.jpg"/>
          <p:cNvPicPr>
            <a:picLocks noChangeAspect="1" noChangeArrowheads="1"/>
          </p:cNvPicPr>
          <p:nvPr/>
        </p:nvPicPr>
        <p:blipFill rotWithShape="1">
          <a:blip r:embed="rId3">
            <a:extLst>
              <a:ext uri="{28A0092B-C50C-407E-A947-70E740481C1C}">
                <a14:useLocalDpi xmlns:a14="http://schemas.microsoft.com/office/drawing/2010/main" val="0"/>
              </a:ext>
            </a:extLst>
          </a:blip>
          <a:srcRect t="8923" b="14673"/>
          <a:stretch/>
        </p:blipFill>
        <p:spPr bwMode="auto">
          <a:xfrm>
            <a:off x="2514600" y="4038600"/>
            <a:ext cx="4076700" cy="20744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28</a:t>
            </a:fld>
            <a:endParaRPr lang="en-US" dirty="0"/>
          </a:p>
        </p:txBody>
      </p:sp>
    </p:spTree>
    <p:extLst>
      <p:ext uri="{BB962C8B-B14F-4D97-AF65-F5344CB8AC3E}">
        <p14:creationId xmlns:p14="http://schemas.microsoft.com/office/powerpoint/2010/main" val="277629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dirty="0" smtClean="0">
                <a:latin typeface="Times New Roman" pitchFamily="18" charset="0"/>
                <a:cs typeface="Times New Roman" pitchFamily="18" charset="0"/>
              </a:rPr>
              <a:t>Lazer yazıcıların </a:t>
            </a:r>
            <a:r>
              <a:rPr lang="tr-TR" sz="2400" b="1" dirty="0" smtClean="0">
                <a:latin typeface="Times New Roman" pitchFamily="18" charset="0"/>
                <a:cs typeface="Times New Roman" pitchFamily="18" charset="0"/>
              </a:rPr>
              <a:t>sessiz çalışmaları</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kaliteli ve hızlı baskı yapmaları </a:t>
            </a:r>
            <a:r>
              <a:rPr lang="tr-TR" sz="2400" dirty="0" smtClean="0">
                <a:latin typeface="Times New Roman" pitchFamily="18" charset="0"/>
                <a:cs typeface="Times New Roman" pitchFamily="18" charset="0"/>
              </a:rPr>
              <a:t>en büyük özellikleridir. </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Lazer yazıcıların renkli baskı yapabilenleri de üretilmektedir. Bu tip yazıcıların renki tonerlere de sahip olması gerekir.</a:t>
            </a:r>
          </a:p>
          <a:p>
            <a:endParaRPr lang="tr-TR" sz="2400" b="1" dirty="0" smtClean="0">
              <a:latin typeface="Times New Roman" pitchFamily="18" charset="0"/>
              <a:cs typeface="Times New Roman" pitchFamily="18" charset="0"/>
            </a:endParaRPr>
          </a:p>
        </p:txBody>
      </p:sp>
      <p:pic>
        <p:nvPicPr>
          <p:cNvPr id="4100" name="Picture 4" descr="http://image.made-in-china.com/2f0j00avgQeYOsYrbi/Printer-Toner-Cartridge.jpg"/>
          <p:cNvPicPr>
            <a:picLocks noChangeAspect="1" noChangeArrowheads="1"/>
          </p:cNvPicPr>
          <p:nvPr/>
        </p:nvPicPr>
        <p:blipFill rotWithShape="1">
          <a:blip r:embed="rId3">
            <a:extLst>
              <a:ext uri="{28A0092B-C50C-407E-A947-70E740481C1C}">
                <a14:useLocalDpi xmlns:a14="http://schemas.microsoft.com/office/drawing/2010/main" val="0"/>
              </a:ext>
            </a:extLst>
          </a:blip>
          <a:srcRect t="21459" b="21227"/>
          <a:stretch/>
        </p:blipFill>
        <p:spPr bwMode="auto">
          <a:xfrm>
            <a:off x="2514600" y="3429000"/>
            <a:ext cx="4118621" cy="23605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29</a:t>
            </a:fld>
            <a:endParaRPr lang="en-US" dirty="0"/>
          </a:p>
        </p:txBody>
      </p:sp>
    </p:spTree>
    <p:extLst>
      <p:ext uri="{BB962C8B-B14F-4D97-AF65-F5344CB8AC3E}">
        <p14:creationId xmlns:p14="http://schemas.microsoft.com/office/powerpoint/2010/main" val="263509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dirty="0" smtClean="0">
                <a:latin typeface="Times New Roman" pitchFamily="18" charset="0"/>
                <a:cs typeface="Times New Roman" pitchFamily="18" charset="0"/>
              </a:rPr>
              <a:t>Tarayıcılar genel olarak dört farklı türde bulunmaktadır:</a:t>
            </a:r>
          </a:p>
          <a:p>
            <a:pPr lvl="1"/>
            <a:r>
              <a:rPr lang="tr-TR" sz="2400" b="1" dirty="0" smtClean="0">
                <a:latin typeface="Times New Roman" pitchFamily="18" charset="0"/>
                <a:cs typeface="Times New Roman" pitchFamily="18" charset="0"/>
              </a:rPr>
              <a:t>Düzyataklı (flatbed) tarayıcılar</a:t>
            </a:r>
          </a:p>
          <a:p>
            <a:pPr lvl="1"/>
            <a:r>
              <a:rPr lang="tr-TR" sz="2400" b="1" dirty="0" smtClean="0">
                <a:latin typeface="Times New Roman" pitchFamily="18" charset="0"/>
                <a:cs typeface="Times New Roman" pitchFamily="18" charset="0"/>
              </a:rPr>
              <a:t>Yaprak beslemeli (sheet-fed) tarayıcılar</a:t>
            </a:r>
          </a:p>
          <a:p>
            <a:pPr lvl="1"/>
            <a:r>
              <a:rPr lang="tr-TR" sz="2400" b="1" dirty="0" smtClean="0">
                <a:latin typeface="Times New Roman" pitchFamily="18" charset="0"/>
                <a:cs typeface="Times New Roman" pitchFamily="18" charset="0"/>
              </a:rPr>
              <a:t>Elle tutulan (handheld) tarayıcılar</a:t>
            </a:r>
          </a:p>
          <a:p>
            <a:pPr lvl="1"/>
            <a:r>
              <a:rPr lang="tr-TR" sz="2400" b="1" dirty="0" smtClean="0">
                <a:latin typeface="Times New Roman" pitchFamily="18" charset="0"/>
                <a:cs typeface="Times New Roman" pitchFamily="18" charset="0"/>
              </a:rPr>
              <a:t>Tambur (drum) tarayıcılar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3</a:t>
            </a:fld>
            <a:endParaRPr lang="en-US" dirty="0"/>
          </a:p>
        </p:txBody>
      </p:sp>
    </p:spTree>
    <p:extLst>
      <p:ext uri="{BB962C8B-B14F-4D97-AF65-F5344CB8AC3E}">
        <p14:creationId xmlns:p14="http://schemas.microsoft.com/office/powerpoint/2010/main" val="427083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Lazer Yazıcıların Çalışma Prensipleri</a:t>
            </a:r>
          </a:p>
          <a:p>
            <a:pPr lvl="1"/>
            <a:r>
              <a:rPr lang="tr-TR" sz="2400" dirty="0" smtClean="0">
                <a:latin typeface="Times New Roman" pitchFamily="18" charset="0"/>
                <a:cs typeface="Times New Roman" pitchFamily="18" charset="0"/>
              </a:rPr>
              <a:t>Yazıcının belleğinde oluşturulan sayısal sayfa görünümü, lazer tabancası yardımı ile </a:t>
            </a:r>
            <a:r>
              <a:rPr lang="tr-TR" sz="2400" b="1" i="1" dirty="0" smtClean="0">
                <a:latin typeface="Times New Roman" pitchFamily="18" charset="0"/>
                <a:cs typeface="Times New Roman" pitchFamily="18" charset="0"/>
              </a:rPr>
              <a:t>drum (tambur)</a:t>
            </a:r>
            <a:r>
              <a:rPr lang="tr-TR" sz="2400" dirty="0" smtClean="0">
                <a:latin typeface="Times New Roman" pitchFamily="18" charset="0"/>
                <a:cs typeface="Times New Roman" pitchFamily="18" charset="0"/>
              </a:rPr>
              <a:t> üzerine aktarılır. </a:t>
            </a:r>
          </a:p>
          <a:p>
            <a:pPr lvl="1"/>
            <a:r>
              <a:rPr lang="tr-TR" sz="2400" dirty="0" smtClean="0">
                <a:latin typeface="Times New Roman" pitchFamily="18" charset="0"/>
                <a:cs typeface="Times New Roman" pitchFamily="18" charset="0"/>
              </a:rPr>
              <a:t>Drum’ın, lazer ışınıyla manyetize edilen bölümlerine toner yapışır. Bu şekilde, drum’a değen kağıt üzerinde istenilen karakter ve grafikler oluşur.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3657600" cy="23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30</a:t>
            </a:fld>
            <a:endParaRPr lang="en-US" dirty="0"/>
          </a:p>
        </p:txBody>
      </p:sp>
    </p:spTree>
    <p:extLst>
      <p:ext uri="{BB962C8B-B14F-4D97-AF65-F5344CB8AC3E}">
        <p14:creationId xmlns:p14="http://schemas.microsoft.com/office/powerpoint/2010/main" val="250104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76201" y="1454150"/>
            <a:ext cx="8686800" cy="4565650"/>
          </a:xfrm>
        </p:spPr>
        <p:txBody>
          <a:bodyPr>
            <a:normAutofit/>
          </a:bodyPr>
          <a:lstStyle/>
          <a:p>
            <a:pPr lvl="1"/>
            <a:r>
              <a:rPr lang="tr-TR" sz="2400" dirty="0" smtClean="0">
                <a:latin typeface="Times New Roman" pitchFamily="18" charset="0"/>
                <a:cs typeface="Times New Roman" pitchFamily="18" charset="0"/>
              </a:rPr>
              <a:t>Yazdırılacak bilgi yazıcının hafızasına kaydedilir. </a:t>
            </a:r>
          </a:p>
          <a:p>
            <a:pPr lvl="1"/>
            <a:r>
              <a:rPr lang="tr-TR" sz="2400" dirty="0" smtClean="0">
                <a:latin typeface="Times New Roman" pitchFamily="18" charset="0"/>
                <a:cs typeface="Times New Roman" pitchFamily="18" charset="0"/>
              </a:rPr>
              <a:t>Lazer yazıcının içinde bulunan </a:t>
            </a:r>
            <a:r>
              <a:rPr lang="tr-TR" sz="2400" b="1" i="1" dirty="0" smtClean="0">
                <a:latin typeface="Times New Roman" pitchFamily="18" charset="0"/>
                <a:cs typeface="Times New Roman" pitchFamily="18" charset="0"/>
              </a:rPr>
              <a:t>drum</a:t>
            </a:r>
            <a:r>
              <a:rPr lang="tr-TR" sz="2400" dirty="0" smtClean="0">
                <a:latin typeface="Times New Roman" pitchFamily="18" charset="0"/>
                <a:cs typeface="Times New Roman" pitchFamily="18" charset="0"/>
              </a:rPr>
              <a:t>, elektrostatik olarak yüklenebilen alüminyum bir silindirdir. </a:t>
            </a:r>
          </a:p>
          <a:p>
            <a:pPr lvl="1"/>
            <a:r>
              <a:rPr lang="tr-TR" sz="2400" i="1" dirty="0" smtClean="0">
                <a:latin typeface="Times New Roman" pitchFamily="18" charset="0"/>
                <a:cs typeface="Times New Roman" pitchFamily="18" charset="0"/>
              </a:rPr>
              <a:t>Drum</a:t>
            </a:r>
            <a:r>
              <a:rPr lang="tr-TR" sz="2400" dirty="0" smtClean="0">
                <a:latin typeface="Times New Roman" pitchFamily="18" charset="0"/>
                <a:cs typeface="Times New Roman" pitchFamily="18" charset="0"/>
              </a:rPr>
              <a:t>, başka bir silindir tarafından tamamıyla elektrostatik olarak pozitif (+) yüklerle yüklenir.</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35" y="3552825"/>
            <a:ext cx="298746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31</a:t>
            </a:fld>
            <a:endParaRPr lang="en-US" dirty="0"/>
          </a:p>
        </p:txBody>
      </p:sp>
    </p:spTree>
    <p:extLst>
      <p:ext uri="{BB962C8B-B14F-4D97-AF65-F5344CB8AC3E}">
        <p14:creationId xmlns:p14="http://schemas.microsoft.com/office/powerpoint/2010/main" val="336515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0" y="1454150"/>
            <a:ext cx="8847137" cy="4565650"/>
          </a:xfrm>
        </p:spPr>
        <p:txBody>
          <a:bodyPr>
            <a:normAutofit/>
          </a:bodyPr>
          <a:lstStyle/>
          <a:p>
            <a:pPr lvl="1"/>
            <a:r>
              <a:rPr lang="tr-TR" sz="2400" dirty="0" smtClean="0">
                <a:latin typeface="Times New Roman" pitchFamily="18" charset="0"/>
                <a:cs typeface="Times New Roman" pitchFamily="18" charset="0"/>
              </a:rPr>
              <a:t>Drum üstündeki bazı noktalar lazer ışını tarafından eksi (-) yükle yüklenir. </a:t>
            </a:r>
          </a:p>
          <a:p>
            <a:pPr lvl="1"/>
            <a:r>
              <a:rPr lang="tr-TR" sz="2400" dirty="0" smtClean="0">
                <a:latin typeface="Times New Roman" pitchFamily="18" charset="0"/>
                <a:cs typeface="Times New Roman" pitchFamily="18" charset="0"/>
              </a:rPr>
              <a:t>Bu eksi yükler aslında kağıda yazılacak olanların aynadaki bir  görüntüsüdür.</a:t>
            </a:r>
          </a:p>
          <a:p>
            <a:endParaRPr lang="tr-TR" sz="2400" dirty="0"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124200"/>
            <a:ext cx="2976562" cy="243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32</a:t>
            </a:fld>
            <a:endParaRPr lang="en-US" dirty="0"/>
          </a:p>
        </p:txBody>
      </p:sp>
    </p:spTree>
    <p:extLst>
      <p:ext uri="{BB962C8B-B14F-4D97-AF65-F5344CB8AC3E}">
        <p14:creationId xmlns:p14="http://schemas.microsoft.com/office/powerpoint/2010/main" val="10118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Y</a:t>
            </a:r>
            <a:r>
              <a:rPr lang="en-US" dirty="0" err="1" smtClean="0">
                <a:solidFill>
                  <a:schemeClr val="tx1"/>
                </a:solidFill>
              </a:rPr>
              <a:t>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0" y="1377950"/>
            <a:ext cx="8915400" cy="4565650"/>
          </a:xfrm>
        </p:spPr>
        <p:txBody>
          <a:bodyPr>
            <a:normAutofit/>
          </a:bodyPr>
          <a:lstStyle/>
          <a:p>
            <a:pPr lvl="1"/>
            <a:r>
              <a:rPr lang="tr-TR" sz="2400" dirty="0" smtClean="0">
                <a:latin typeface="Times New Roman" pitchFamily="18" charset="0"/>
                <a:cs typeface="Times New Roman" pitchFamily="18" charset="0"/>
              </a:rPr>
              <a:t>Bu sırada dönmekte olan drum sayesinde lazer ışınıyla negatif (-) yüklenen noktalar toner kutusunun önünden geçerler. </a:t>
            </a:r>
          </a:p>
          <a:p>
            <a:pPr lvl="1"/>
            <a:r>
              <a:rPr lang="tr-TR" sz="2400" dirty="0" smtClean="0">
                <a:latin typeface="Times New Roman" pitchFamily="18" charset="0"/>
                <a:cs typeface="Times New Roman" pitchFamily="18" charset="0"/>
              </a:rPr>
              <a:t>Toner dediğimiz mürekkep tanecikleri pozitif (+) yüklüdür. Bu sebeple drum üstündeki negatif (-) yüklü noktalar tarafından çekilirler ve drumun üstüne elektrostatik olarak yapışırlar.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26344"/>
            <a:ext cx="2743200" cy="234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33</a:t>
            </a:fld>
            <a:endParaRPr lang="en-US" dirty="0"/>
          </a:p>
        </p:txBody>
      </p:sp>
    </p:spTree>
    <p:extLst>
      <p:ext uri="{BB962C8B-B14F-4D97-AF65-F5344CB8AC3E}">
        <p14:creationId xmlns:p14="http://schemas.microsoft.com/office/powerpoint/2010/main" val="15010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 y="1377950"/>
            <a:ext cx="8763000" cy="2051050"/>
          </a:xfrm>
        </p:spPr>
        <p:txBody>
          <a:bodyPr>
            <a:noAutofit/>
          </a:bodyPr>
          <a:lstStyle/>
          <a:p>
            <a:pPr lvl="1"/>
            <a:r>
              <a:rPr lang="tr-TR" sz="2400" dirty="0" smtClean="0">
                <a:latin typeface="Times New Roman" pitchFamily="18" charset="0"/>
                <a:cs typeface="Times New Roman" pitchFamily="18" charset="0"/>
              </a:rPr>
              <a:t>Bu esnada kağıt zaten yazıcının içine girmiştir ve bir şarj silindiri tarafından negatif (-) yükle yüklenmiştir. </a:t>
            </a:r>
          </a:p>
          <a:p>
            <a:pPr lvl="1"/>
            <a:r>
              <a:rPr lang="tr-TR" sz="2400" dirty="0" smtClean="0">
                <a:latin typeface="Times New Roman" pitchFamily="18" charset="0"/>
                <a:cs typeface="Times New Roman" pitchFamily="18" charset="0"/>
              </a:rPr>
              <a:t>Drum’un dönmesiyle kağıt hizasına gelen toner parçacıkları negatif (-) yüklü kağıt tarafından kağıt üzerine çekilirler. Artık drum üstünde bulunan yazılar kağıt üstüne geçmiştir.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2931710" cy="246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34</a:t>
            </a:fld>
            <a:endParaRPr lang="en-US" dirty="0"/>
          </a:p>
        </p:txBody>
      </p:sp>
    </p:spTree>
    <p:extLst>
      <p:ext uri="{BB962C8B-B14F-4D97-AF65-F5344CB8AC3E}">
        <p14:creationId xmlns:p14="http://schemas.microsoft.com/office/powerpoint/2010/main" val="251309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Yaz</a:t>
            </a:r>
            <a:r>
              <a:rPr lang="tr-TR" dirty="0" smtClean="0">
                <a:solidFill>
                  <a:schemeClr val="tx1"/>
                </a:solidFill>
              </a:rPr>
              <a:t>ıcı</a:t>
            </a:r>
            <a:r>
              <a:rPr lang="en-US" dirty="0" err="1" smtClean="0">
                <a:solidFill>
                  <a:schemeClr val="tx1"/>
                </a:solidFill>
              </a:rPr>
              <a:t>lar</a:t>
            </a:r>
            <a:endParaRPr lang="en-GB" b="1" dirty="0" smtClean="0">
              <a:solidFill>
                <a:schemeClr val="tx1"/>
              </a:solidFill>
              <a:effectLst>
                <a:outerShdw blurRad="38100" dist="38100" dir="2700000" algn="tl">
                  <a:srgbClr val="C0C0C0"/>
                </a:outerShdw>
              </a:effectLst>
            </a:endParaRPr>
          </a:p>
        </p:txBody>
      </p:sp>
      <p:sp>
        <p:nvSpPr>
          <p:cNvPr id="6" name="Content Placeholder 2"/>
          <p:cNvSpPr>
            <a:spLocks noGrp="1"/>
          </p:cNvSpPr>
          <p:nvPr>
            <p:ph idx="4294967295"/>
          </p:nvPr>
        </p:nvSpPr>
        <p:spPr>
          <a:xfrm>
            <a:off x="0" y="1447800"/>
            <a:ext cx="8610600" cy="2590800"/>
          </a:xfrm>
        </p:spPr>
        <p:txBody>
          <a:bodyPr>
            <a:noAutofit/>
          </a:bodyPr>
          <a:lstStyle/>
          <a:p>
            <a:pPr lvl="1"/>
            <a:r>
              <a:rPr lang="tr-TR" sz="2400" dirty="0" smtClean="0">
                <a:latin typeface="Times New Roman" pitchFamily="18" charset="0"/>
                <a:cs typeface="Times New Roman" pitchFamily="18" charset="0"/>
              </a:rPr>
              <a:t>Kağıt, ısıtıcı silindir ve baskı silindirinden geçerek dışarı çıkar. </a:t>
            </a:r>
          </a:p>
          <a:p>
            <a:pPr lvl="1"/>
            <a:r>
              <a:rPr lang="tr-TR" sz="2400" dirty="0" smtClean="0">
                <a:latin typeface="Times New Roman" pitchFamily="18" charset="0"/>
                <a:cs typeface="Times New Roman" pitchFamily="18" charset="0"/>
              </a:rPr>
              <a:t>Bu iki silindirin arasından geçerken toner parçacıkları erir ve kağıt üzerine iyice kalıcı olarak yapışırlar. </a:t>
            </a:r>
          </a:p>
          <a:p>
            <a:pPr lvl="1"/>
            <a:r>
              <a:rPr lang="tr-TR" sz="2400" dirty="0" smtClean="0">
                <a:latin typeface="Times New Roman" pitchFamily="18" charset="0"/>
                <a:cs typeface="Times New Roman" pitchFamily="18" charset="0"/>
              </a:rPr>
              <a:t>Bu esnada dönmekte olan drum bir silindir tarafından deşarj edilerek nötr hale getirilir. Drum artık yeni tur için hazır haldedir.</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05225"/>
            <a:ext cx="293179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35</a:t>
            </a:fld>
            <a:endParaRPr lang="en-US" dirty="0"/>
          </a:p>
        </p:txBody>
      </p:sp>
    </p:spTree>
    <p:extLst>
      <p:ext uri="{BB962C8B-B14F-4D97-AF65-F5344CB8AC3E}">
        <p14:creationId xmlns:p14="http://schemas.microsoft.com/office/powerpoint/2010/main" val="368161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b="1" dirty="0" smtClean="0">
                <a:solidFill>
                  <a:schemeClr val="tx1"/>
                </a:solidFill>
                <a:effectLst>
                  <a:outerShdw blurRad="38100" dist="38100" dir="2700000" algn="tl">
                    <a:srgbClr val="C0C0C0"/>
                  </a:outerShdw>
                </a:effectLst>
              </a:rPr>
              <a:t>Yazıcılar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en-US" sz="2400" b="1" dirty="0">
                <a:latin typeface="Times New Roman" pitchFamily="18" charset="0"/>
                <a:cs typeface="Times New Roman" pitchFamily="18" charset="0"/>
              </a:rPr>
              <a:t>All In One (</a:t>
            </a:r>
            <a:r>
              <a:rPr lang="en-US" sz="2400" b="1" dirty="0" err="1">
                <a:latin typeface="Times New Roman" pitchFamily="18" charset="0"/>
                <a:cs typeface="Times New Roman" pitchFamily="18" charset="0"/>
              </a:rPr>
              <a:t>Çok</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Fonksiyonlu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Yazıcılar</a:t>
            </a:r>
            <a:endParaRPr lang="tr-TR" sz="2400" b="1"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Tarayıcı, faks, fotokopi ve yazıcı gibi ofis işlemlerini tek bir yazıcıda toplayan</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ürünlerdir.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Çok fonksiyonlu yazıcılar, ev ya da küçük ofisler için ideal bir seçim olacaktır.	</a:t>
            </a:r>
          </a:p>
        </p:txBody>
      </p:sp>
      <p:pic>
        <p:nvPicPr>
          <p:cNvPr id="11266" name="Picture 2" descr="http://www.livingroom.org.au/photolog/images/thumbnails/HP_Photosmart_2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78312"/>
            <a:ext cx="4267200" cy="28700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36</a:t>
            </a:fld>
            <a:endParaRPr lang="en-US" dirty="0"/>
          </a:p>
        </p:txBody>
      </p:sp>
    </p:spTree>
    <p:extLst>
      <p:ext uri="{BB962C8B-B14F-4D97-AF65-F5344CB8AC3E}">
        <p14:creationId xmlns:p14="http://schemas.microsoft.com/office/powerpoint/2010/main" val="337007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228600" y="1416050"/>
            <a:ext cx="8534400" cy="4565650"/>
          </a:xfrm>
        </p:spPr>
        <p:txBody>
          <a:bodyPr>
            <a:normAutofit/>
          </a:bodyPr>
          <a:lstStyle/>
          <a:p>
            <a:r>
              <a:rPr lang="tr-TR" sz="2400" b="1" dirty="0" smtClean="0">
                <a:latin typeface="Times New Roman" pitchFamily="18" charset="0"/>
                <a:cs typeface="Times New Roman" pitchFamily="18" charset="0"/>
              </a:rPr>
              <a:t>Düzyataklı</a:t>
            </a:r>
            <a:r>
              <a:rPr lang="en-US" sz="24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(flatbed) </a:t>
            </a:r>
            <a:r>
              <a:rPr lang="tr-TR" sz="2400" b="1" dirty="0">
                <a:latin typeface="Times New Roman" pitchFamily="18" charset="0"/>
                <a:cs typeface="Times New Roman" pitchFamily="18" charset="0"/>
              </a:rPr>
              <a:t>t</a:t>
            </a:r>
            <a:r>
              <a:rPr lang="tr-TR" sz="2400" b="1" dirty="0" smtClean="0">
                <a:latin typeface="Times New Roman" pitchFamily="18" charset="0"/>
                <a:cs typeface="Times New Roman" pitchFamily="18" charset="0"/>
              </a:rPr>
              <a:t>arayıcılar</a:t>
            </a:r>
          </a:p>
          <a:p>
            <a:pPr lvl="1"/>
            <a:r>
              <a:rPr lang="tr-TR" sz="2400" dirty="0" smtClean="0">
                <a:latin typeface="Times New Roman" pitchFamily="18" charset="0"/>
                <a:cs typeface="Times New Roman" pitchFamily="18" charset="0"/>
              </a:rPr>
              <a:t>Taşıyıcı düzenek yardımıyla okuma kafasının hareket ettirildiği ve taranan nesnenin sabit bir yatak üzerine yerleştirildiği tarayıcı türüdür.</a:t>
            </a:r>
          </a:p>
          <a:p>
            <a:pPr lvl="1"/>
            <a:r>
              <a:rPr lang="tr-TR" sz="2400" dirty="0" smtClean="0">
                <a:latin typeface="Times New Roman" pitchFamily="18" charset="0"/>
                <a:cs typeface="Times New Roman" pitchFamily="18" charset="0"/>
              </a:rPr>
              <a:t>En yaygın kullanılan tarayıcı türüdür.</a:t>
            </a:r>
          </a:p>
        </p:txBody>
      </p:sp>
      <p:pic>
        <p:nvPicPr>
          <p:cNvPr id="6" name="Picture 4" descr="http://4.bp.blogspot.com/-Uw_Xh3VItzc/TyD-kVuRNjI/AAAAAAAACR4/A8P67RXZfK8/s1600/tarayici.jpg"/>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p:blipFill>
        <p:spPr bwMode="auto">
          <a:xfrm>
            <a:off x="2971800" y="3505200"/>
            <a:ext cx="2895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4</a:t>
            </a:fld>
            <a:endParaRPr lang="en-US" dirty="0"/>
          </a:p>
        </p:txBody>
      </p:sp>
    </p:spTree>
    <p:extLst>
      <p:ext uri="{BB962C8B-B14F-4D97-AF65-F5344CB8AC3E}">
        <p14:creationId xmlns:p14="http://schemas.microsoft.com/office/powerpoint/2010/main" val="46888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530350"/>
            <a:ext cx="8534400" cy="4565650"/>
          </a:xfrm>
        </p:spPr>
        <p:txBody>
          <a:bodyPr>
            <a:normAutofit/>
          </a:bodyPr>
          <a:lstStyle/>
          <a:p>
            <a:r>
              <a:rPr lang="tr-TR" sz="2400" b="1" dirty="0" smtClean="0">
                <a:latin typeface="Times New Roman" pitchFamily="18" charset="0"/>
                <a:cs typeface="Times New Roman" pitchFamily="18" charset="0"/>
              </a:rPr>
              <a:t>Yaprak beslemeli (sheet-fed) </a:t>
            </a:r>
            <a:r>
              <a:rPr lang="tr-TR" sz="2400" b="1" dirty="0">
                <a:latin typeface="Times New Roman" pitchFamily="18" charset="0"/>
                <a:cs typeface="Times New Roman" pitchFamily="18" charset="0"/>
              </a:rPr>
              <a:t>t</a:t>
            </a:r>
            <a:r>
              <a:rPr lang="tr-TR" sz="2400" b="1" dirty="0" smtClean="0">
                <a:latin typeface="Times New Roman" pitchFamily="18" charset="0"/>
                <a:cs typeface="Times New Roman" pitchFamily="18" charset="0"/>
              </a:rPr>
              <a:t>arayıcılar</a:t>
            </a:r>
          </a:p>
          <a:p>
            <a:pPr lvl="1"/>
            <a:r>
              <a:rPr lang="tr-TR" sz="2400" dirty="0" smtClean="0">
                <a:latin typeface="Times New Roman" pitchFamily="18" charset="0"/>
                <a:cs typeface="Times New Roman" pitchFamily="18" charset="0"/>
              </a:rPr>
              <a:t>Okuma kafası durağandır ve taranacak sayfa besleme yuvasına verilir. </a:t>
            </a:r>
          </a:p>
          <a:p>
            <a:pPr lvl="1"/>
            <a:r>
              <a:rPr lang="tr-TR" sz="2400" dirty="0" smtClean="0">
                <a:latin typeface="Times New Roman" pitchFamily="18" charset="0"/>
                <a:cs typeface="Times New Roman" pitchFamily="18" charset="0"/>
              </a:rPr>
              <a:t>Sayfa hareket ettirilerek tarama işlemi gerçekleştirilir.</a:t>
            </a:r>
          </a:p>
          <a:p>
            <a:pPr lvl="1"/>
            <a:r>
              <a:rPr lang="tr-TR" sz="2400" dirty="0" smtClean="0">
                <a:latin typeface="Times New Roman" pitchFamily="18" charset="0"/>
                <a:cs typeface="Times New Roman" pitchFamily="18" charset="0"/>
              </a:rPr>
              <a:t>Yazıcıların çalışma yapısına benzemektedir.</a:t>
            </a:r>
          </a:p>
        </p:txBody>
      </p:sp>
      <p:pic>
        <p:nvPicPr>
          <p:cNvPr id="2050" name="Picture 2"/>
          <p:cNvPicPr>
            <a:picLocks noChangeAspect="1" noChangeArrowheads="1"/>
          </p:cNvPicPr>
          <p:nvPr/>
        </p:nvPicPr>
        <p:blipFill>
          <a:blip r:embed="rId3"/>
          <a:srcRect/>
          <a:stretch>
            <a:fillRect/>
          </a:stretch>
        </p:blipFill>
        <p:spPr bwMode="auto">
          <a:xfrm>
            <a:off x="1600200" y="3717036"/>
            <a:ext cx="2604705" cy="23789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53000" y="3962400"/>
            <a:ext cx="3288298" cy="1981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5</a:t>
            </a:fld>
            <a:endParaRPr lang="en-US" dirty="0"/>
          </a:p>
        </p:txBody>
      </p:sp>
    </p:spTree>
    <p:extLst>
      <p:ext uri="{BB962C8B-B14F-4D97-AF65-F5344CB8AC3E}">
        <p14:creationId xmlns:p14="http://schemas.microsoft.com/office/powerpoint/2010/main" val="257132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228600" y="1377950"/>
            <a:ext cx="8915400" cy="4565650"/>
          </a:xfrm>
        </p:spPr>
        <p:txBody>
          <a:bodyPr>
            <a:normAutofit/>
          </a:bodyPr>
          <a:lstStyle/>
          <a:p>
            <a:r>
              <a:rPr lang="tr-TR" sz="2400" b="1" dirty="0" smtClean="0">
                <a:latin typeface="Times New Roman" pitchFamily="18" charset="0"/>
                <a:cs typeface="Times New Roman" pitchFamily="18" charset="0"/>
              </a:rPr>
              <a:t>Elle tutulan (handheld) tarayıcılar</a:t>
            </a:r>
          </a:p>
          <a:p>
            <a:pPr lvl="1"/>
            <a:r>
              <a:rPr lang="tr-TR" sz="2400" dirty="0" smtClean="0">
                <a:latin typeface="Times New Roman" pitchFamily="18" charset="0"/>
                <a:cs typeface="Times New Roman" pitchFamily="18" charset="0"/>
              </a:rPr>
              <a:t>Bu tarayıcılarda taranan nesne sabit kalmakla birlikte okuma kafası taşıyıcı bir düzenek tarafından değil elle hareket ettirilir. </a:t>
            </a:r>
          </a:p>
          <a:p>
            <a:pPr lvl="1"/>
            <a:r>
              <a:rPr lang="tr-TR" sz="2400" dirty="0" smtClean="0">
                <a:latin typeface="Times New Roman" pitchFamily="18" charset="0"/>
                <a:cs typeface="Times New Roman" pitchFamily="18" charset="0"/>
              </a:rPr>
              <a:t>Tarama sırasında elin düzgün hareket etmemesi nedeniyle tarama kalitesi düşüktür, ancak hızlı tarama işleminin gerçekleştirilmesi istenen durumlar için uygundur.</a:t>
            </a:r>
          </a:p>
        </p:txBody>
      </p:sp>
      <p:pic>
        <p:nvPicPr>
          <p:cNvPr id="2052" name="Picture 4" descr="http://www.free-press-release.com/uploads/news/2010/08/05/1280995480_img0.jpg"/>
          <p:cNvPicPr>
            <a:picLocks noChangeAspect="1" noChangeArrowheads="1"/>
          </p:cNvPicPr>
          <p:nvPr/>
        </p:nvPicPr>
        <p:blipFill rotWithShape="1">
          <a:blip r:embed="rId3">
            <a:extLst>
              <a:ext uri="{28A0092B-C50C-407E-A947-70E740481C1C}">
                <a14:useLocalDpi xmlns:a14="http://schemas.microsoft.com/office/drawing/2010/main" val="0"/>
              </a:ext>
            </a:extLst>
          </a:blip>
          <a:srcRect t="21333" b="19556"/>
          <a:stretch/>
        </p:blipFill>
        <p:spPr bwMode="auto">
          <a:xfrm>
            <a:off x="2200275" y="3692856"/>
            <a:ext cx="42862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6</a:t>
            </a:fld>
            <a:endParaRPr lang="en-US" dirty="0"/>
          </a:p>
        </p:txBody>
      </p:sp>
    </p:spTree>
    <p:extLst>
      <p:ext uri="{BB962C8B-B14F-4D97-AF65-F5344CB8AC3E}">
        <p14:creationId xmlns:p14="http://schemas.microsoft.com/office/powerpoint/2010/main" val="245801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435100"/>
            <a:ext cx="8374063" cy="4565650"/>
          </a:xfrm>
        </p:spPr>
        <p:txBody>
          <a:bodyPr>
            <a:normAutofit/>
          </a:bodyPr>
          <a:lstStyle/>
          <a:p>
            <a:r>
              <a:rPr lang="tr-TR" sz="2400" b="1" dirty="0" smtClean="0">
                <a:latin typeface="Times New Roman" pitchFamily="18" charset="0"/>
                <a:cs typeface="Times New Roman" pitchFamily="18" charset="0"/>
              </a:rPr>
              <a:t>Tambur (drum) tarayıcılar</a:t>
            </a:r>
          </a:p>
          <a:p>
            <a:pPr lvl="1"/>
            <a:r>
              <a:rPr lang="tr-TR" sz="2400" dirty="0" smtClean="0">
                <a:latin typeface="Times New Roman" pitchFamily="18" charset="0"/>
                <a:cs typeface="Times New Roman" pitchFamily="18" charset="0"/>
              </a:rPr>
              <a:t>Yüksek boyutlarda ayrıntının elde edilmesi istenen yayın endüstrisi gibi alanlarda kullanılan tarayıcılardır. </a:t>
            </a:r>
          </a:p>
          <a:p>
            <a:pPr lvl="1"/>
            <a:r>
              <a:rPr lang="tr-TR" sz="2400" dirty="0" smtClean="0">
                <a:latin typeface="Times New Roman" pitchFamily="18" charset="0"/>
                <a:cs typeface="Times New Roman" pitchFamily="18" charset="0"/>
              </a:rPr>
              <a:t>Taranacak doküman cam bir silindir üzerine yerleştirilir. Silindirin ortasında nesneden yansıyan ışığı üç ayrı huzmeye bölen ve her bir huzmeyi ayrı bir renk filtresine gönderen algılayıcı vardır.</a:t>
            </a:r>
            <a:endParaRPr lang="tr-TR" sz="2000" dirty="0" smtClean="0">
              <a:latin typeface="Times New Roman" pitchFamily="18" charset="0"/>
              <a:cs typeface="Times New Roman" pitchFamily="18" charset="0"/>
            </a:endParaRPr>
          </a:p>
        </p:txBody>
      </p:sp>
      <p:pic>
        <p:nvPicPr>
          <p:cNvPr id="4100" name="Picture 4" descr="http://img.zdnet.com/techDirectory/_HOWTEK.GIF"/>
          <p:cNvPicPr>
            <a:picLocks noChangeAspect="1" noChangeArrowheads="1"/>
          </p:cNvPicPr>
          <p:nvPr/>
        </p:nvPicPr>
        <p:blipFill rotWithShape="1">
          <a:blip r:embed="rId3">
            <a:extLst>
              <a:ext uri="{28A0092B-C50C-407E-A947-70E740481C1C}">
                <a14:useLocalDpi xmlns:a14="http://schemas.microsoft.com/office/drawing/2010/main" val="0"/>
              </a:ext>
            </a:extLst>
          </a:blip>
          <a:srcRect t="15576" b="5296"/>
          <a:stretch/>
        </p:blipFill>
        <p:spPr bwMode="auto">
          <a:xfrm>
            <a:off x="2632226" y="4103424"/>
            <a:ext cx="3896281" cy="22041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7</a:t>
            </a:fld>
            <a:endParaRPr lang="en-US" dirty="0"/>
          </a:p>
        </p:txBody>
      </p:sp>
    </p:spTree>
    <p:extLst>
      <p:ext uri="{BB962C8B-B14F-4D97-AF65-F5344CB8AC3E}">
        <p14:creationId xmlns:p14="http://schemas.microsoft.com/office/powerpoint/2010/main" val="299071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454150"/>
            <a:ext cx="8229600" cy="4565650"/>
          </a:xfrm>
        </p:spPr>
        <p:txBody>
          <a:bodyPr>
            <a:normAutofit/>
          </a:bodyPr>
          <a:lstStyle/>
          <a:p>
            <a:r>
              <a:rPr lang="tr-TR" sz="2400" dirty="0" smtClean="0">
                <a:latin typeface="Times New Roman" pitchFamily="18" charset="0"/>
                <a:cs typeface="Times New Roman" pitchFamily="18" charset="0"/>
              </a:rPr>
              <a:t>En yaygın olarak kullanılan düzyataklı tarayıcının en önemli öğeleri</a:t>
            </a:r>
            <a:r>
              <a:rPr lang="en-US" sz="2400" dirty="0" smtClean="0">
                <a:latin typeface="Times New Roman" pitchFamily="18" charset="0"/>
                <a:cs typeface="Times New Roman" pitchFamily="18" charset="0"/>
              </a:rPr>
              <a:t>:</a:t>
            </a:r>
          </a:p>
          <a:p>
            <a:pPr lvl="1"/>
            <a:r>
              <a:rPr lang="tr-TR" sz="2400" dirty="0" smtClean="0">
                <a:latin typeface="Times New Roman" pitchFamily="18" charset="0"/>
                <a:cs typeface="Times New Roman" pitchFamily="18" charset="0"/>
              </a:rPr>
              <a:t>tarama yüzeyini aydınlatan </a:t>
            </a:r>
            <a:r>
              <a:rPr lang="tr-TR" sz="2400" b="1" dirty="0" smtClean="0">
                <a:latin typeface="Times New Roman" pitchFamily="18" charset="0"/>
                <a:cs typeface="Times New Roman" pitchFamily="18" charset="0"/>
              </a:rPr>
              <a:t>fl</a:t>
            </a:r>
            <a:r>
              <a:rPr lang="en-US" sz="2400" b="1" dirty="0" smtClean="0">
                <a:latin typeface="Times New Roman" pitchFamily="18" charset="0"/>
                <a:cs typeface="Times New Roman" pitchFamily="18" charset="0"/>
              </a:rPr>
              <a:t>o</a:t>
            </a:r>
            <a:r>
              <a:rPr lang="tr-TR" sz="2400" b="1" dirty="0" smtClean="0">
                <a:latin typeface="Times New Roman" pitchFamily="18" charset="0"/>
                <a:cs typeface="Times New Roman" pitchFamily="18" charset="0"/>
              </a:rPr>
              <a:t>resan lamba</a:t>
            </a:r>
            <a:endParaRPr lang="en-US" sz="2400" b="1" dirty="0" smtClean="0">
              <a:latin typeface="Times New Roman" pitchFamily="18" charset="0"/>
              <a:cs typeface="Times New Roman" pitchFamily="18" charset="0"/>
            </a:endParaRPr>
          </a:p>
          <a:p>
            <a:pPr lvl="1"/>
            <a:r>
              <a:rPr lang="en-US" sz="2400" dirty="0">
                <a:latin typeface="Times New Roman" pitchFamily="18" charset="0"/>
                <a:cs typeface="Times New Roman" pitchFamily="18" charset="0"/>
              </a:rPr>
              <a:t>t</a:t>
            </a:r>
            <a:r>
              <a:rPr lang="tr-TR" sz="2400" dirty="0" smtClean="0">
                <a:latin typeface="Times New Roman" pitchFamily="18" charset="0"/>
                <a:cs typeface="Times New Roman" pitchFamily="18" charset="0"/>
              </a:rPr>
              <a:t>arama yüzeyinden yansıyan ışığı algılayıcıya yansıtan </a:t>
            </a:r>
            <a:r>
              <a:rPr lang="tr-TR" sz="2400" b="1" dirty="0" smtClean="0">
                <a:latin typeface="Times New Roman" pitchFamily="18" charset="0"/>
                <a:cs typeface="Times New Roman" pitchFamily="18" charset="0"/>
              </a:rPr>
              <a:t>optik düzenek</a:t>
            </a:r>
            <a:r>
              <a:rPr lang="tr-TR" sz="2400" dirty="0" smtClean="0">
                <a:latin typeface="Times New Roman" pitchFamily="18" charset="0"/>
                <a:cs typeface="Times New Roman" pitchFamily="18" charset="0"/>
              </a:rPr>
              <a:t> (ayna-mercek düzeneği)</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algılayıcıdan gelen elektrik sinyalini sayısal bilgiye çeviren </a:t>
            </a:r>
            <a:r>
              <a:rPr lang="tr-TR" sz="2400" b="1" dirty="0" smtClean="0">
                <a:latin typeface="Times New Roman" pitchFamily="18" charset="0"/>
                <a:cs typeface="Times New Roman" pitchFamily="18" charset="0"/>
              </a:rPr>
              <a:t>mikroişlemci</a:t>
            </a:r>
            <a:r>
              <a:rPr lang="tr-T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okuma kafasını</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(taşıyıcı) taşıyan kolu hareket ettiren </a:t>
            </a:r>
            <a:r>
              <a:rPr lang="tr-TR" sz="2400" b="1" dirty="0" smtClean="0">
                <a:latin typeface="Times New Roman" pitchFamily="18" charset="0"/>
                <a:cs typeface="Times New Roman" pitchFamily="18" charset="0"/>
              </a:rPr>
              <a:t>adım motoru</a:t>
            </a:r>
            <a:endParaRPr lang="tr-TR"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8</a:t>
            </a:fld>
            <a:endParaRPr lang="en-US" dirty="0"/>
          </a:p>
        </p:txBody>
      </p:sp>
    </p:spTree>
    <p:extLst>
      <p:ext uri="{BB962C8B-B14F-4D97-AF65-F5344CB8AC3E}">
        <p14:creationId xmlns:p14="http://schemas.microsoft.com/office/powerpoint/2010/main" val="8215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solidFill>
                  <a:schemeClr val="tx1"/>
                </a:solidFill>
              </a:rPr>
              <a:t>Taray</a:t>
            </a:r>
            <a:r>
              <a:rPr lang="tr-TR" dirty="0" smtClean="0">
                <a:solidFill>
                  <a:schemeClr val="tx1"/>
                </a:solidFill>
              </a:rPr>
              <a:t>ıcılar</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524000"/>
            <a:ext cx="8534399" cy="4794250"/>
          </a:xfrm>
        </p:spPr>
        <p:txBody>
          <a:bodyPr>
            <a:noAutofit/>
          </a:bodyPr>
          <a:lstStyle/>
          <a:p>
            <a:r>
              <a:rPr lang="tr-TR" sz="2400" dirty="0" smtClean="0">
                <a:latin typeface="Times New Roman" pitchFamily="18" charset="0"/>
                <a:cs typeface="Times New Roman" pitchFamily="18" charset="0"/>
              </a:rPr>
              <a:t>Tarayıcıların en önemli teknik özelliği sahip oldukları </a:t>
            </a:r>
            <a:r>
              <a:rPr lang="tr-TR" sz="2400" b="1" dirty="0" smtClean="0">
                <a:latin typeface="Times New Roman" pitchFamily="18" charset="0"/>
                <a:cs typeface="Times New Roman" pitchFamily="18" charset="0"/>
              </a:rPr>
              <a:t>çözünürlüktür.</a:t>
            </a:r>
            <a:r>
              <a:rPr lang="tr-TR"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Çoğu düzyatak tarayıcı </a:t>
            </a:r>
            <a:r>
              <a:rPr lang="en-US" sz="2400" dirty="0" smtClean="0">
                <a:latin typeface="Times New Roman" pitchFamily="18" charset="0"/>
                <a:cs typeface="Times New Roman" pitchFamily="18" charset="0"/>
              </a:rPr>
              <a:t>en </a:t>
            </a:r>
            <a:r>
              <a:rPr lang="en-US" sz="2400" dirty="0" err="1" smtClean="0">
                <a:latin typeface="Times New Roman" pitchFamily="18" charset="0"/>
                <a:cs typeface="Times New Roman" pitchFamily="18" charset="0"/>
              </a:rPr>
              <a:t>az</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600x600dpi (dots per inch) çözünürlüğe sahiptir.</a:t>
            </a:r>
          </a:p>
          <a:p>
            <a:r>
              <a:rPr lang="tr-TR" sz="2400" dirty="0" smtClean="0">
                <a:latin typeface="Times New Roman" pitchFamily="18" charset="0"/>
                <a:cs typeface="Times New Roman" pitchFamily="18" charset="0"/>
              </a:rPr>
              <a:t>Bazı tarayıcılar 4800x4800 ya da 9600x9600 dpi çözünürlükte tarama işlemi yapabilmektedir. Ancak bu kadar yüksek çözünürlüklü tarama gerçek donanımsal tarama değeri değildir. </a:t>
            </a:r>
          </a:p>
          <a:p>
            <a:r>
              <a:rPr lang="tr-TR" sz="2400" b="1" dirty="0" smtClean="0">
                <a:latin typeface="Times New Roman" pitchFamily="18" charset="0"/>
                <a:cs typeface="Times New Roman" pitchFamily="18" charset="0"/>
              </a:rPr>
              <a:t>Interpolation</a:t>
            </a:r>
            <a:r>
              <a:rPr lang="tr-TR" sz="2400" dirty="0" smtClean="0">
                <a:latin typeface="Times New Roman" pitchFamily="18" charset="0"/>
                <a:cs typeface="Times New Roman" pitchFamily="18" charset="0"/>
              </a:rPr>
              <a:t> denen yazılımsal bir yöntemle tarama çözünürlüğü yükseltilir ve bu çözünürlüğe </a:t>
            </a:r>
            <a:r>
              <a:rPr lang="tr-TR" sz="2400" b="1" dirty="0" smtClean="0">
                <a:latin typeface="Times New Roman" pitchFamily="18" charset="0"/>
                <a:cs typeface="Times New Roman" pitchFamily="18" charset="0"/>
              </a:rPr>
              <a:t>yazılımsal çözünürlük </a:t>
            </a:r>
            <a:r>
              <a:rPr lang="tr-TR" sz="2400" dirty="0" smtClean="0">
                <a:latin typeface="Times New Roman" pitchFamily="18" charset="0"/>
                <a:cs typeface="Times New Roman" pitchFamily="18" charset="0"/>
              </a:rPr>
              <a:t>denir.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9</a:t>
            </a:fld>
            <a:endParaRPr lang="en-US" dirty="0"/>
          </a:p>
        </p:txBody>
      </p:sp>
    </p:spTree>
    <p:extLst>
      <p:ext uri="{BB962C8B-B14F-4D97-AF65-F5344CB8AC3E}">
        <p14:creationId xmlns:p14="http://schemas.microsoft.com/office/powerpoint/2010/main" val="80893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77DAA7-192D-4AF5-B610-801041F2355C}"/>
</file>

<file path=customXml/itemProps2.xml><?xml version="1.0" encoding="utf-8"?>
<ds:datastoreItem xmlns:ds="http://schemas.openxmlformats.org/officeDocument/2006/customXml" ds:itemID="{2184AD11-83BE-40A6-B3E0-95F731A228E7}"/>
</file>

<file path=customXml/itemProps3.xml><?xml version="1.0" encoding="utf-8"?>
<ds:datastoreItem xmlns:ds="http://schemas.openxmlformats.org/officeDocument/2006/customXml" ds:itemID="{A2FED157-E239-4F6A-BB95-D04B1DB36514}"/>
</file>

<file path=docProps/app.xml><?xml version="1.0" encoding="utf-8"?>
<Properties xmlns="http://schemas.openxmlformats.org/officeDocument/2006/extended-properties" xmlns:vt="http://schemas.openxmlformats.org/officeDocument/2006/docPropsVTypes">
  <Template>Concourse</Template>
  <TotalTime>1827</TotalTime>
  <Words>1666</Words>
  <Application>Microsoft Office PowerPoint</Application>
  <PresentationFormat>On-screen Show (4:3)</PresentationFormat>
  <Paragraphs>238</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EETE264 – BİLGİSAYAR DONANIMINA GİRİŞ</vt:lpstr>
      <vt:lpstr>Tarayıcılar</vt:lpstr>
      <vt:lpstr>Tarayıcılar</vt:lpstr>
      <vt:lpstr>Tarayıcılar</vt:lpstr>
      <vt:lpstr>Tarayıcılar</vt:lpstr>
      <vt:lpstr>Tarayıcılar</vt:lpstr>
      <vt:lpstr>Tarayıcılar</vt:lpstr>
      <vt:lpstr>Tarayıcılar</vt:lpstr>
      <vt:lpstr>Tarayıcılar</vt:lpstr>
      <vt:lpstr>Tarayıcılar</vt:lpstr>
      <vt:lpstr>Tarayıcılar</vt:lpstr>
      <vt:lpstr>Tarayıcılar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lpstr>Yazıcılar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Tarayıcılar ve Yazıcılar</dc:title>
  <dc:creator>Husnu Bayramoglu</dc:creator>
  <cp:lastModifiedBy>Husnu Bayramoglu</cp:lastModifiedBy>
  <cp:revision>214</cp:revision>
  <dcterms:created xsi:type="dcterms:W3CDTF">2011-02-16T14:56:01Z</dcterms:created>
  <dcterms:modified xsi:type="dcterms:W3CDTF">2014-05-25T20:15:03Z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