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75" r:id="rId6"/>
    <p:sldId id="281" r:id="rId7"/>
    <p:sldId id="269" r:id="rId8"/>
    <p:sldId id="271" r:id="rId9"/>
    <p:sldId id="274" r:id="rId10"/>
    <p:sldId id="276" r:id="rId11"/>
    <p:sldId id="277" r:id="rId12"/>
    <p:sldId id="278" r:id="rId13"/>
    <p:sldId id="279" r:id="rId14"/>
    <p:sldId id="28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2025"/>
    <a:srgbClr val="0D8AC7"/>
    <a:srgbClr val="5B9BD5"/>
    <a:srgbClr val="0E90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02BE-1223-4CFA-88F6-3860807AD205}" type="datetimeFigureOut">
              <a:rPr lang="en-US" smtClean="0"/>
              <a:t>22-Oct-18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4320-F381-4942-9E3E-D0C8D7FCE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036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02BE-1223-4CFA-88F6-3860807AD205}" type="datetimeFigureOut">
              <a:rPr lang="en-US" smtClean="0"/>
              <a:t>22-Oct-18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4320-F381-4942-9E3E-D0C8D7FCE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750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02BE-1223-4CFA-88F6-3860807AD205}" type="datetimeFigureOut">
              <a:rPr lang="en-US" smtClean="0"/>
              <a:t>22-Oct-18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4320-F381-4942-9E3E-D0C8D7FCE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226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02BE-1223-4CFA-88F6-3860807AD205}" type="datetimeFigureOut">
              <a:rPr lang="en-US" smtClean="0"/>
              <a:t>22-Oct-18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4320-F381-4942-9E3E-D0C8D7FCE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30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02BE-1223-4CFA-88F6-3860807AD205}" type="datetimeFigureOut">
              <a:rPr lang="en-US" smtClean="0"/>
              <a:t>22-Oct-18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4320-F381-4942-9E3E-D0C8D7FCE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60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02BE-1223-4CFA-88F6-3860807AD205}" type="datetimeFigureOut">
              <a:rPr lang="en-US" smtClean="0"/>
              <a:t>22-Oct-18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4320-F381-4942-9E3E-D0C8D7FCE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62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02BE-1223-4CFA-88F6-3860807AD205}" type="datetimeFigureOut">
              <a:rPr lang="en-US" smtClean="0"/>
              <a:t>22-Oct-18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4320-F381-4942-9E3E-D0C8D7FCE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02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02BE-1223-4CFA-88F6-3860807AD205}" type="datetimeFigureOut">
              <a:rPr lang="en-US" smtClean="0"/>
              <a:t>22-Oct-18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4320-F381-4942-9E3E-D0C8D7FCE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883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02BE-1223-4CFA-88F6-3860807AD205}" type="datetimeFigureOut">
              <a:rPr lang="en-US" smtClean="0"/>
              <a:t>22-Oct-18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4320-F381-4942-9E3E-D0C8D7FCE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943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02BE-1223-4CFA-88F6-3860807AD205}" type="datetimeFigureOut">
              <a:rPr lang="en-US" smtClean="0"/>
              <a:t>22-Oct-18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4320-F381-4942-9E3E-D0C8D7FCE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380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02BE-1223-4CFA-88F6-3860807AD205}" type="datetimeFigureOut">
              <a:rPr lang="en-US" smtClean="0"/>
              <a:t>22-Oct-18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4320-F381-4942-9E3E-D0C8D7FCE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81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302BE-1223-4CFA-88F6-3860807AD205}" type="datetimeFigureOut">
              <a:rPr lang="en-US" smtClean="0"/>
              <a:t>22-Oct-18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94320-F381-4942-9E3E-D0C8D7FCE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27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jav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11"/>
          <a:stretch/>
        </p:blipFill>
        <p:spPr bwMode="auto">
          <a:xfrm>
            <a:off x="6662038" y="2006284"/>
            <a:ext cx="3064624" cy="324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00200" y="742935"/>
            <a:ext cx="84703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800" b="1" dirty="0" smtClean="0">
                <a:solidFill>
                  <a:srgbClr val="EC2025"/>
                </a:solidFill>
                <a:latin typeface="MoolBoran" panose="020B0100010101010101" pitchFamily="34" charset="0"/>
                <a:cs typeface="MoolBoran" panose="020B0100010101010101" pitchFamily="34" charset="0"/>
              </a:rPr>
              <a:t>Advanced object oriented</a:t>
            </a:r>
            <a:endParaRPr lang="en-US" sz="8800" b="1" dirty="0">
              <a:solidFill>
                <a:srgbClr val="EC2025"/>
              </a:solidFill>
              <a:latin typeface="MoolBoran" panose="020B0100010101010101" pitchFamily="34" charset="0"/>
              <a:cs typeface="MoolBoran" panose="020B0100010101010101" pitchFamily="34" charset="0"/>
            </a:endParaRPr>
          </a:p>
        </p:txBody>
      </p:sp>
      <p:pic>
        <p:nvPicPr>
          <p:cNvPr id="9" name="Picture 6" descr="Image result for jav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05"/>
          <a:stretch/>
        </p:blipFill>
        <p:spPr bwMode="auto">
          <a:xfrm>
            <a:off x="2232864" y="843374"/>
            <a:ext cx="4113495" cy="503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4815" y="1281037"/>
            <a:ext cx="5669771" cy="2347163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6123503" y="5027806"/>
            <a:ext cx="4007223" cy="430343"/>
          </a:xfrm>
          <a:custGeom>
            <a:avLst/>
            <a:gdLst>
              <a:gd name="connsiteX0" fmla="*/ 0 w 4007223"/>
              <a:gd name="connsiteY0" fmla="*/ 403412 h 430343"/>
              <a:gd name="connsiteX1" fmla="*/ 632012 w 4007223"/>
              <a:gd name="connsiteY1" fmla="*/ 26894 h 430343"/>
              <a:gd name="connsiteX2" fmla="*/ 2487706 w 4007223"/>
              <a:gd name="connsiteY2" fmla="*/ 430306 h 430343"/>
              <a:gd name="connsiteX3" fmla="*/ 4007223 w 4007223"/>
              <a:gd name="connsiteY3" fmla="*/ 0 h 43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07223" h="430343">
                <a:moveTo>
                  <a:pt x="0" y="403412"/>
                </a:moveTo>
                <a:cubicBezTo>
                  <a:pt x="108697" y="212912"/>
                  <a:pt x="217394" y="22412"/>
                  <a:pt x="632012" y="26894"/>
                </a:cubicBezTo>
                <a:cubicBezTo>
                  <a:pt x="1046630" y="31376"/>
                  <a:pt x="1925171" y="434788"/>
                  <a:pt x="2487706" y="430306"/>
                </a:cubicBezTo>
                <a:cubicBezTo>
                  <a:pt x="3050241" y="425824"/>
                  <a:pt x="3528732" y="212912"/>
                  <a:pt x="4007223" y="0"/>
                </a:cubicBezTo>
              </a:path>
            </a:pathLst>
          </a:custGeom>
          <a:noFill/>
          <a:ln w="38100">
            <a:solidFill>
              <a:srgbClr val="0D8A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4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54790" y="107576"/>
            <a:ext cx="1226093" cy="1862898"/>
            <a:chOff x="454790" y="107576"/>
            <a:chExt cx="1226093" cy="1862898"/>
          </a:xfrm>
        </p:grpSpPr>
        <p:pic>
          <p:nvPicPr>
            <p:cNvPr id="4" name="Picture 6" descr="Image result for java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676"/>
            <a:stretch/>
          </p:blipFill>
          <p:spPr bwMode="auto">
            <a:xfrm>
              <a:off x="587091" y="107576"/>
              <a:ext cx="1093792" cy="1216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 rot="16200000">
              <a:off x="52858" y="799100"/>
              <a:ext cx="157330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400" dirty="0" smtClean="0">
                  <a:solidFill>
                    <a:srgbClr val="EC2025"/>
                  </a:solidFill>
                  <a:latin typeface="MoolBoran" panose="020B0100010101010101" pitchFamily="34" charset="0"/>
                  <a:cs typeface="MoolBoran" panose="020B0100010101010101" pitchFamily="34" charset="0"/>
                </a:rPr>
                <a:t>java</a:t>
              </a:r>
              <a:endParaRPr lang="en-US" sz="4400" dirty="0">
                <a:solidFill>
                  <a:srgbClr val="EC2025"/>
                </a:solidFill>
                <a:latin typeface="MoolBoran" panose="020B0100010101010101" pitchFamily="34" charset="0"/>
                <a:cs typeface="MoolBoran" panose="020B0100010101010101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448544" y="509250"/>
            <a:ext cx="84703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MoolBoran" panose="020B0100010101010101" pitchFamily="34" charset="0"/>
                <a:cs typeface="MoolBoran" panose="020B0100010101010101" pitchFamily="34" charset="0"/>
              </a:rPr>
              <a:t>Review of object oriented concepts</a:t>
            </a:r>
            <a:endParaRPr lang="en-US" sz="4400" dirty="0">
              <a:solidFill>
                <a:srgbClr val="FF0000"/>
              </a:solidFill>
              <a:latin typeface="MoolBoran" panose="020B0100010101010101" pitchFamily="34" charset="0"/>
              <a:cs typeface="MoolBoran" panose="020B0100010101010101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19518" y="715962"/>
            <a:ext cx="84703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latin typeface="MoolBoran" panose="020B0100010101010101" pitchFamily="34" charset="0"/>
                <a:cs typeface="MoolBoran" panose="020B0100010101010101" pitchFamily="34" charset="0"/>
              </a:rPr>
              <a:t>Variables</a:t>
            </a:r>
            <a:endParaRPr lang="en-US" sz="8800" b="1" dirty="0">
              <a:latin typeface="MoolBoran" panose="020B0100010101010101" pitchFamily="34" charset="0"/>
              <a:cs typeface="MoolBoran" panose="020B0100010101010101" pitchFamily="34" charset="0"/>
            </a:endParaRPr>
          </a:p>
        </p:txBody>
      </p:sp>
      <p:pic>
        <p:nvPicPr>
          <p:cNvPr id="8" name="Picture 2" descr="Image result for data types in ja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233" y="397167"/>
            <a:ext cx="8029912" cy="619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96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54790" y="107576"/>
            <a:ext cx="1226093" cy="1862898"/>
            <a:chOff x="454790" y="107576"/>
            <a:chExt cx="1226093" cy="1862898"/>
          </a:xfrm>
        </p:grpSpPr>
        <p:pic>
          <p:nvPicPr>
            <p:cNvPr id="4" name="Picture 6" descr="Image result for java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676"/>
            <a:stretch/>
          </p:blipFill>
          <p:spPr bwMode="auto">
            <a:xfrm>
              <a:off x="587091" y="107576"/>
              <a:ext cx="1093792" cy="1216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 rot="16200000">
              <a:off x="52858" y="799100"/>
              <a:ext cx="157330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400" dirty="0" smtClean="0">
                  <a:solidFill>
                    <a:srgbClr val="EC2025"/>
                  </a:solidFill>
                  <a:latin typeface="MoolBoran" panose="020B0100010101010101" pitchFamily="34" charset="0"/>
                  <a:cs typeface="MoolBoran" panose="020B0100010101010101" pitchFamily="34" charset="0"/>
                </a:rPr>
                <a:t>java</a:t>
              </a:r>
              <a:endParaRPr lang="en-US" sz="4400" dirty="0">
                <a:solidFill>
                  <a:srgbClr val="EC2025"/>
                </a:solidFill>
                <a:latin typeface="MoolBoran" panose="020B0100010101010101" pitchFamily="34" charset="0"/>
                <a:cs typeface="MoolBoran" panose="020B0100010101010101" pitchFamily="34" charset="0"/>
              </a:endParaRPr>
            </a:p>
          </p:txBody>
        </p:sp>
      </p:grpSp>
      <p:sp>
        <p:nvSpPr>
          <p:cNvPr id="9" name="مستطيل 26"/>
          <p:cNvSpPr/>
          <p:nvPr/>
        </p:nvSpPr>
        <p:spPr>
          <a:xfrm>
            <a:off x="1202741" y="2737919"/>
            <a:ext cx="4411996" cy="71608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مستطيل 27"/>
          <p:cNvSpPr/>
          <p:nvPr/>
        </p:nvSpPr>
        <p:spPr>
          <a:xfrm>
            <a:off x="1202741" y="3593915"/>
            <a:ext cx="4411996" cy="15941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Methods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11" name="مخطط انسيابي: معالجة متعاقبة 28"/>
          <p:cNvSpPr/>
          <p:nvPr/>
        </p:nvSpPr>
        <p:spPr>
          <a:xfrm>
            <a:off x="753979" y="2404138"/>
            <a:ext cx="5261810" cy="3118842"/>
          </a:xfrm>
          <a:prstGeom prst="flowChartAlternateProcess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02741" y="2737919"/>
            <a:ext cx="1476291" cy="71608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Instance variables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79032" y="2737918"/>
            <a:ext cx="1476291" cy="71608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Static variables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63344" y="2749776"/>
            <a:ext cx="1451393" cy="70422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Local variables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18437" t="34485" r="26821" b="8498"/>
          <a:stretch/>
        </p:blipFill>
        <p:spPr>
          <a:xfrm>
            <a:off x="6353735" y="2404138"/>
            <a:ext cx="5405128" cy="316516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00594" y="756378"/>
            <a:ext cx="113113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MoolBoran" panose="020B0100010101010101" pitchFamily="34" charset="0"/>
                <a:cs typeface="MoolBoran" panose="020B0100010101010101" pitchFamily="34" charset="0"/>
              </a:rPr>
              <a:t>Class Fields (Data)</a:t>
            </a:r>
            <a:endParaRPr lang="en-US" sz="4000" b="1" dirty="0">
              <a:solidFill>
                <a:srgbClr val="FF0000"/>
              </a:solidFill>
              <a:latin typeface="MoolBoran" panose="020B0100010101010101" pitchFamily="34" charset="0"/>
              <a:cs typeface="MoolBoran" panose="020B01000101010101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26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54790" y="107576"/>
            <a:ext cx="1226093" cy="1862898"/>
            <a:chOff x="454790" y="107576"/>
            <a:chExt cx="1226093" cy="1862898"/>
          </a:xfrm>
        </p:grpSpPr>
        <p:pic>
          <p:nvPicPr>
            <p:cNvPr id="4" name="Picture 6" descr="Image result for java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676"/>
            <a:stretch/>
          </p:blipFill>
          <p:spPr bwMode="auto">
            <a:xfrm>
              <a:off x="587091" y="107576"/>
              <a:ext cx="1093792" cy="1216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 rot="16200000">
              <a:off x="52858" y="799100"/>
              <a:ext cx="157330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400" dirty="0" smtClean="0">
                  <a:solidFill>
                    <a:srgbClr val="EC2025"/>
                  </a:solidFill>
                  <a:latin typeface="MoolBoran" panose="020B0100010101010101" pitchFamily="34" charset="0"/>
                  <a:cs typeface="MoolBoran" panose="020B0100010101010101" pitchFamily="34" charset="0"/>
                </a:rPr>
                <a:t>java</a:t>
              </a:r>
              <a:endParaRPr lang="en-US" sz="4400" dirty="0">
                <a:solidFill>
                  <a:srgbClr val="EC2025"/>
                </a:solidFill>
                <a:latin typeface="MoolBoran" panose="020B0100010101010101" pitchFamily="34" charset="0"/>
                <a:cs typeface="MoolBoran" panose="020B0100010101010101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54790" y="107576"/>
            <a:ext cx="1226093" cy="1862898"/>
            <a:chOff x="454790" y="107576"/>
            <a:chExt cx="1226093" cy="1862898"/>
          </a:xfrm>
        </p:grpSpPr>
        <p:pic>
          <p:nvPicPr>
            <p:cNvPr id="18" name="Picture 6" descr="Image result for java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676"/>
            <a:stretch/>
          </p:blipFill>
          <p:spPr bwMode="auto">
            <a:xfrm>
              <a:off x="587091" y="107576"/>
              <a:ext cx="1093792" cy="1216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 rot="16200000">
              <a:off x="52858" y="799100"/>
              <a:ext cx="157330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400" dirty="0" smtClean="0">
                  <a:solidFill>
                    <a:srgbClr val="EC2025"/>
                  </a:solidFill>
                  <a:latin typeface="MoolBoran" panose="020B0100010101010101" pitchFamily="34" charset="0"/>
                  <a:cs typeface="MoolBoran" panose="020B0100010101010101" pitchFamily="34" charset="0"/>
                </a:rPr>
                <a:t>java</a:t>
              </a:r>
              <a:endParaRPr lang="en-US" sz="4400" dirty="0">
                <a:solidFill>
                  <a:srgbClr val="EC2025"/>
                </a:solidFill>
                <a:latin typeface="MoolBoran" panose="020B0100010101010101" pitchFamily="34" charset="0"/>
                <a:cs typeface="MoolBoran" panose="020B0100010101010101" pitchFamily="34" charset="0"/>
              </a:endParaRPr>
            </a:p>
          </p:txBody>
        </p:sp>
      </p:grpSp>
      <p:pic>
        <p:nvPicPr>
          <p:cNvPr id="24" name="Picture 6" descr="http://images.clipartpanda.com/time-time-md.png"/>
          <p:cNvPicPr>
            <a:picLocks noChangeAspect="1" noChangeArrowheads="1"/>
          </p:cNvPicPr>
          <p:nvPr/>
        </p:nvPicPr>
        <p:blipFill>
          <a:blip r:embed="rId3">
            <a:duotone>
              <a:srgbClr val="9BBB59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 bwMode="auto">
          <a:xfrm>
            <a:off x="1517443" y="2351103"/>
            <a:ext cx="2857500" cy="2857500"/>
          </a:xfrm>
          <a:prstGeom prst="rect">
            <a:avLst/>
          </a:prstGeom>
          <a:noFill/>
        </p:spPr>
      </p:pic>
      <p:pic>
        <p:nvPicPr>
          <p:cNvPr id="25" name="Picture 8" descr="Think, Sitting, Thoughtful, Gingerbread Man, Cartoon"/>
          <p:cNvPicPr>
            <a:picLocks noChangeAspect="1" noChangeArrowheads="1"/>
          </p:cNvPicPr>
          <p:nvPr/>
        </p:nvPicPr>
        <p:blipFill>
          <a:blip r:embed="rId4" cstate="print">
            <a:duotone>
              <a:srgbClr val="9BBB59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 bwMode="auto">
          <a:xfrm>
            <a:off x="3990890" y="4495201"/>
            <a:ext cx="1571636" cy="1571636"/>
          </a:xfrm>
          <a:prstGeom prst="rect">
            <a:avLst/>
          </a:prstGeom>
          <a:noFill/>
        </p:spPr>
      </p:pic>
      <p:sp>
        <p:nvSpPr>
          <p:cNvPr id="26" name="وسيلة شرح على شكل سحابة 19"/>
          <p:cNvSpPr/>
          <p:nvPr/>
        </p:nvSpPr>
        <p:spPr>
          <a:xfrm>
            <a:off x="6172012" y="2553881"/>
            <a:ext cx="4540717" cy="2194560"/>
          </a:xfrm>
          <a:prstGeom prst="cloudCallout">
            <a:avLst>
              <a:gd name="adj1" fmla="val -73765"/>
              <a:gd name="adj2" fmla="val 47175"/>
            </a:avLst>
          </a:prstGeom>
          <a:noFill/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مستطيل 20"/>
          <p:cNvSpPr/>
          <p:nvPr/>
        </p:nvSpPr>
        <p:spPr>
          <a:xfrm>
            <a:off x="6517119" y="3007115"/>
            <a:ext cx="38505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Data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(instance variables)</a:t>
            </a:r>
          </a:p>
          <a:p>
            <a:pPr algn="ctr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Operations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(methods)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17443" y="509613"/>
            <a:ext cx="107676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MoolBoran" panose="020B0100010101010101" pitchFamily="34" charset="0"/>
                <a:cs typeface="MoolBoran" panose="020B0100010101010101" pitchFamily="34" charset="0"/>
              </a:rPr>
              <a:t>EXAMPLE: Implement the time of the day</a:t>
            </a:r>
            <a:endParaRPr lang="en-US" sz="4400" dirty="0">
              <a:solidFill>
                <a:srgbClr val="FF0000"/>
              </a:solidFill>
              <a:latin typeface="MoolBoran" panose="020B0100010101010101" pitchFamily="34" charset="0"/>
              <a:cs typeface="MoolBoran" panose="020B01000101010101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99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54790" y="107576"/>
            <a:ext cx="1226093" cy="1862898"/>
            <a:chOff x="454790" y="107576"/>
            <a:chExt cx="1226093" cy="1862898"/>
          </a:xfrm>
        </p:grpSpPr>
        <p:pic>
          <p:nvPicPr>
            <p:cNvPr id="4" name="Picture 6" descr="Image result for java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676"/>
            <a:stretch/>
          </p:blipFill>
          <p:spPr bwMode="auto">
            <a:xfrm>
              <a:off x="587091" y="107576"/>
              <a:ext cx="1093792" cy="1216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 rot="16200000">
              <a:off x="52858" y="799100"/>
              <a:ext cx="157330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400" dirty="0" smtClean="0">
                  <a:solidFill>
                    <a:srgbClr val="EC2025"/>
                  </a:solidFill>
                  <a:latin typeface="MoolBoran" panose="020B0100010101010101" pitchFamily="34" charset="0"/>
                  <a:cs typeface="MoolBoran" panose="020B0100010101010101" pitchFamily="34" charset="0"/>
                </a:rPr>
                <a:t>java</a:t>
              </a:r>
              <a:endParaRPr lang="en-US" sz="4400" dirty="0">
                <a:solidFill>
                  <a:srgbClr val="EC2025"/>
                </a:solidFill>
                <a:latin typeface="MoolBoran" panose="020B0100010101010101" pitchFamily="34" charset="0"/>
                <a:cs typeface="MoolBoran" panose="020B0100010101010101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54790" y="107576"/>
            <a:ext cx="1226093" cy="1862898"/>
            <a:chOff x="454790" y="107576"/>
            <a:chExt cx="1226093" cy="1862898"/>
          </a:xfrm>
        </p:grpSpPr>
        <p:pic>
          <p:nvPicPr>
            <p:cNvPr id="18" name="Picture 6" descr="Image result for java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676"/>
            <a:stretch/>
          </p:blipFill>
          <p:spPr bwMode="auto">
            <a:xfrm>
              <a:off x="587091" y="107576"/>
              <a:ext cx="1093792" cy="1216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 rot="16200000">
              <a:off x="52858" y="799100"/>
              <a:ext cx="157330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400" dirty="0" smtClean="0">
                  <a:solidFill>
                    <a:srgbClr val="EC2025"/>
                  </a:solidFill>
                  <a:latin typeface="MoolBoran" panose="020B0100010101010101" pitchFamily="34" charset="0"/>
                  <a:cs typeface="MoolBoran" panose="020B0100010101010101" pitchFamily="34" charset="0"/>
                </a:rPr>
                <a:t>java</a:t>
              </a:r>
              <a:endParaRPr lang="en-US" sz="4400" dirty="0">
                <a:solidFill>
                  <a:srgbClr val="EC2025"/>
                </a:solidFill>
                <a:latin typeface="MoolBoran" panose="020B0100010101010101" pitchFamily="34" charset="0"/>
                <a:cs typeface="MoolBoran" panose="020B0100010101010101" pitchFamily="34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448544" y="509250"/>
            <a:ext cx="84703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MoolBoran" panose="020B0100010101010101" pitchFamily="34" charset="0"/>
                <a:cs typeface="MoolBoran" panose="020B0100010101010101" pitchFamily="34" charset="0"/>
              </a:rPr>
              <a:t>Implement the time of the day</a:t>
            </a:r>
            <a:endParaRPr lang="en-US" sz="4400" dirty="0">
              <a:solidFill>
                <a:srgbClr val="FF0000"/>
              </a:solidFill>
              <a:latin typeface="MoolBoran" panose="020B0100010101010101" pitchFamily="34" charset="0"/>
              <a:cs typeface="MoolBoran" panose="020B0100010101010101" pitchFamily="34" charset="0"/>
            </a:endParaRPr>
          </a:p>
        </p:txBody>
      </p:sp>
      <p:sp>
        <p:nvSpPr>
          <p:cNvPr id="13" name="مستطيل 18"/>
          <p:cNvSpPr/>
          <p:nvPr/>
        </p:nvSpPr>
        <p:spPr>
          <a:xfrm>
            <a:off x="454790" y="1866993"/>
            <a:ext cx="5852160" cy="227139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just">
              <a:lnSpc>
                <a:spcPct val="95000"/>
              </a:lnSpc>
              <a:spcBef>
                <a:spcPct val="20000"/>
              </a:spcBef>
              <a:defRPr/>
            </a:pP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To represent time in computer memory, we use three  int variables : one to represent  the</a:t>
            </a:r>
            <a:r>
              <a:rPr 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hours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, one to represent the </a:t>
            </a:r>
            <a:r>
              <a:rPr 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minutes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, and one to represent the </a:t>
            </a:r>
            <a:r>
              <a:rPr 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seconds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.</a:t>
            </a:r>
          </a:p>
          <a:p>
            <a:pPr marL="914400" lvl="1" indent="-457200" algn="just">
              <a:lnSpc>
                <a:spcPct val="95000"/>
              </a:lnSpc>
              <a:spcBef>
                <a:spcPct val="20000"/>
              </a:spcBef>
              <a:defRPr/>
            </a:pP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	</a:t>
            </a:r>
          </a:p>
        </p:txBody>
      </p:sp>
      <p:sp>
        <p:nvSpPr>
          <p:cNvPr id="15" name="مستطيل 18"/>
          <p:cNvSpPr/>
          <p:nvPr/>
        </p:nvSpPr>
        <p:spPr>
          <a:xfrm>
            <a:off x="6866464" y="1863662"/>
            <a:ext cx="4472539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95000"/>
              </a:lnSpc>
              <a:spcBef>
                <a:spcPct val="20000"/>
              </a:spcBef>
              <a:defRPr/>
            </a:pP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We need the following methods over the data.</a:t>
            </a:r>
          </a:p>
        </p:txBody>
      </p:sp>
      <p:sp>
        <p:nvSpPr>
          <p:cNvPr id="17" name="مستطيل 15"/>
          <p:cNvSpPr/>
          <p:nvPr/>
        </p:nvSpPr>
        <p:spPr>
          <a:xfrm>
            <a:off x="7449388" y="2827846"/>
            <a:ext cx="3306690" cy="3200400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rgbClr val="9BBB59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914400" marR="0" lvl="1" indent="-457200" algn="just" defTabSz="914400" eaLnBrk="1" fontAlgn="auto" latinLnBrk="0" hangingPunct="1">
              <a:lnSpc>
                <a:spcPct val="9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05974" y="3145772"/>
            <a:ext cx="3625516" cy="2564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algn="just">
              <a:lnSpc>
                <a:spcPct val="95000"/>
              </a:lnSpc>
              <a:spcBef>
                <a:spcPct val="20000"/>
              </a:spcBef>
              <a:defRPr/>
            </a:pPr>
            <a:r>
              <a:rPr lang="en-US" sz="2100" kern="0" dirty="0">
                <a:solidFill>
                  <a:srgbClr val="00B050"/>
                </a:solidFill>
                <a:cs typeface="Times New Roman" pitchFamily="18" charset="0"/>
              </a:rPr>
              <a:t>1. Set the time.</a:t>
            </a:r>
          </a:p>
          <a:p>
            <a:pPr marL="914400" lvl="1" indent="-457200" algn="just">
              <a:lnSpc>
                <a:spcPct val="95000"/>
              </a:lnSpc>
              <a:spcBef>
                <a:spcPct val="20000"/>
              </a:spcBef>
              <a:defRPr/>
            </a:pPr>
            <a:r>
              <a:rPr lang="en-US" sz="2100" kern="0" dirty="0">
                <a:solidFill>
                  <a:srgbClr val="00B050"/>
                </a:solidFill>
                <a:cs typeface="Times New Roman" pitchFamily="18" charset="0"/>
              </a:rPr>
              <a:t>2. Retrieve the hour.</a:t>
            </a:r>
          </a:p>
          <a:p>
            <a:pPr marL="914400" lvl="1" indent="-457200" algn="just">
              <a:lnSpc>
                <a:spcPct val="95000"/>
              </a:lnSpc>
              <a:spcBef>
                <a:spcPct val="20000"/>
              </a:spcBef>
              <a:defRPr/>
            </a:pPr>
            <a:r>
              <a:rPr lang="en-US" sz="2100" kern="0" dirty="0">
                <a:solidFill>
                  <a:srgbClr val="00B050"/>
                </a:solidFill>
                <a:cs typeface="Times New Roman" pitchFamily="18" charset="0"/>
              </a:rPr>
              <a:t>3. Retrieve the minutes.</a:t>
            </a:r>
          </a:p>
          <a:p>
            <a:pPr marL="914400" lvl="1" indent="-457200" algn="just">
              <a:lnSpc>
                <a:spcPct val="95000"/>
              </a:lnSpc>
              <a:spcBef>
                <a:spcPct val="20000"/>
              </a:spcBef>
              <a:defRPr/>
            </a:pPr>
            <a:r>
              <a:rPr lang="en-US" sz="2100" kern="0" dirty="0">
                <a:solidFill>
                  <a:srgbClr val="00B050"/>
                </a:solidFill>
                <a:cs typeface="Times New Roman" pitchFamily="18" charset="0"/>
              </a:rPr>
              <a:t>4. Retrieve the seconds.</a:t>
            </a:r>
          </a:p>
          <a:p>
            <a:pPr marL="914400" lvl="1" indent="-457200" algn="just">
              <a:lnSpc>
                <a:spcPct val="95000"/>
              </a:lnSpc>
              <a:spcBef>
                <a:spcPct val="20000"/>
              </a:spcBef>
              <a:defRPr/>
            </a:pPr>
            <a:r>
              <a:rPr lang="en-US" sz="2100" kern="0" dirty="0">
                <a:solidFill>
                  <a:srgbClr val="00B050"/>
                </a:solidFill>
                <a:cs typeface="Times New Roman" pitchFamily="18" charset="0"/>
              </a:rPr>
              <a:t>5. Print the time.</a:t>
            </a:r>
          </a:p>
          <a:p>
            <a:pPr marL="914400" lvl="1" indent="-457200" algn="just">
              <a:lnSpc>
                <a:spcPct val="95000"/>
              </a:lnSpc>
              <a:spcBef>
                <a:spcPct val="20000"/>
              </a:spcBef>
              <a:defRPr/>
            </a:pPr>
            <a:r>
              <a:rPr lang="en-US" sz="2100" kern="0" dirty="0">
                <a:solidFill>
                  <a:srgbClr val="00B050"/>
                </a:solidFill>
                <a:cs typeface="Times New Roman" pitchFamily="18" charset="0"/>
              </a:rPr>
              <a:t>6. Compare two times equality.</a:t>
            </a:r>
          </a:p>
        </p:txBody>
      </p:sp>
      <p:sp>
        <p:nvSpPr>
          <p:cNvPr id="2" name="Rectangle 1"/>
          <p:cNvSpPr/>
          <p:nvPr/>
        </p:nvSpPr>
        <p:spPr>
          <a:xfrm>
            <a:off x="943091" y="3935194"/>
            <a:ext cx="52790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/>
              <a:t>Remember: </a:t>
            </a:r>
            <a:r>
              <a:rPr lang="en-US" sz="2400" dirty="0"/>
              <a:t>Each class declaration that begins </a:t>
            </a:r>
            <a:r>
              <a:rPr lang="en-US" sz="2400" dirty="0" smtClean="0"/>
              <a:t>with </a:t>
            </a:r>
            <a:r>
              <a:rPr lang="en-US" sz="2400" dirty="0"/>
              <a:t>keyword public must be stored in a file that has the same name as the class and ends with the .java file-name extension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5799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54790" y="107576"/>
            <a:ext cx="1226093" cy="1862898"/>
            <a:chOff x="454790" y="107576"/>
            <a:chExt cx="1226093" cy="1862898"/>
          </a:xfrm>
        </p:grpSpPr>
        <p:pic>
          <p:nvPicPr>
            <p:cNvPr id="4" name="Picture 6" descr="Image result for java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676"/>
            <a:stretch/>
          </p:blipFill>
          <p:spPr bwMode="auto">
            <a:xfrm>
              <a:off x="587091" y="107576"/>
              <a:ext cx="1093792" cy="1216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 rot="16200000">
              <a:off x="52858" y="799100"/>
              <a:ext cx="157330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400" dirty="0" smtClean="0">
                  <a:solidFill>
                    <a:srgbClr val="EC2025"/>
                  </a:solidFill>
                  <a:latin typeface="MoolBoran" panose="020B0100010101010101" pitchFamily="34" charset="0"/>
                  <a:cs typeface="MoolBoran" panose="020B0100010101010101" pitchFamily="34" charset="0"/>
                </a:rPr>
                <a:t>java</a:t>
              </a:r>
              <a:endParaRPr lang="en-US" sz="4400" dirty="0">
                <a:solidFill>
                  <a:srgbClr val="EC2025"/>
                </a:solidFill>
                <a:latin typeface="MoolBoran" panose="020B0100010101010101" pitchFamily="34" charset="0"/>
                <a:cs typeface="MoolBoran" panose="020B0100010101010101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54790" y="107576"/>
            <a:ext cx="1226093" cy="1862898"/>
            <a:chOff x="454790" y="107576"/>
            <a:chExt cx="1226093" cy="1862898"/>
          </a:xfrm>
        </p:grpSpPr>
        <p:pic>
          <p:nvPicPr>
            <p:cNvPr id="18" name="Picture 6" descr="Image result for java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676"/>
            <a:stretch/>
          </p:blipFill>
          <p:spPr bwMode="auto">
            <a:xfrm>
              <a:off x="587091" y="107576"/>
              <a:ext cx="1093792" cy="1216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 rot="16200000">
              <a:off x="52858" y="799100"/>
              <a:ext cx="157330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400" dirty="0" smtClean="0">
                  <a:solidFill>
                    <a:srgbClr val="EC2025"/>
                  </a:solidFill>
                  <a:latin typeface="MoolBoran" panose="020B0100010101010101" pitchFamily="34" charset="0"/>
                  <a:cs typeface="MoolBoran" panose="020B0100010101010101" pitchFamily="34" charset="0"/>
                </a:rPr>
                <a:t>java</a:t>
              </a:r>
              <a:endParaRPr lang="en-US" sz="4400" dirty="0">
                <a:solidFill>
                  <a:srgbClr val="EC2025"/>
                </a:solidFill>
                <a:latin typeface="MoolBoran" panose="020B0100010101010101" pitchFamily="34" charset="0"/>
                <a:cs typeface="MoolBoran" panose="020B0100010101010101" pitchFamily="34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448544" y="509250"/>
            <a:ext cx="84703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MoolBoran" panose="020B0100010101010101" pitchFamily="34" charset="0"/>
                <a:cs typeface="MoolBoran" panose="020B0100010101010101" pitchFamily="34" charset="0"/>
              </a:rPr>
              <a:t>REMARKS</a:t>
            </a:r>
            <a:endParaRPr lang="en-US" sz="4400" dirty="0">
              <a:solidFill>
                <a:srgbClr val="FF0000"/>
              </a:solidFill>
              <a:latin typeface="MoolBoran" panose="020B0100010101010101" pitchFamily="34" charset="0"/>
              <a:cs typeface="MoolBoran" panose="020B0100010101010101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33987" y="2477668"/>
            <a:ext cx="1029357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b="1" dirty="0" smtClean="0"/>
              <a:t>Recall</a:t>
            </a:r>
            <a:r>
              <a:rPr lang="en-US" sz="2800" dirty="0" smtClean="0"/>
              <a:t> </a:t>
            </a:r>
            <a:r>
              <a:rPr lang="en-US" sz="2800" dirty="0"/>
              <a:t>that main is a special </a:t>
            </a:r>
            <a:r>
              <a:rPr lang="en-US" sz="2800" dirty="0" smtClean="0"/>
              <a:t>method that </a:t>
            </a:r>
            <a:r>
              <a:rPr lang="en-US" sz="2800" dirty="0"/>
              <a:t>is always called automatically by the Java Virtual Machine (JVM) when you </a:t>
            </a:r>
            <a:r>
              <a:rPr lang="en-US" sz="2800" dirty="0" smtClean="0"/>
              <a:t>execute an application.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b="1" dirty="0" smtClean="0"/>
              <a:t>A </a:t>
            </a:r>
            <a:r>
              <a:rPr lang="en-US" sz="2800" b="1" dirty="0"/>
              <a:t>class that contains method </a:t>
            </a:r>
            <a:r>
              <a:rPr lang="en-US" sz="2800" b="1" dirty="0" smtClean="0"/>
              <a:t>main is </a:t>
            </a:r>
            <a:r>
              <a:rPr lang="en-US" sz="2800" b="1" dirty="0"/>
              <a:t>a Java application. </a:t>
            </a:r>
            <a:endParaRPr lang="en-US" sz="2800" b="1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6105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54790" y="107576"/>
            <a:ext cx="1226093" cy="1862898"/>
            <a:chOff x="454790" y="107576"/>
            <a:chExt cx="1226093" cy="1862898"/>
          </a:xfrm>
        </p:grpSpPr>
        <p:pic>
          <p:nvPicPr>
            <p:cNvPr id="4" name="Picture 6" descr="Image result for java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676"/>
            <a:stretch/>
          </p:blipFill>
          <p:spPr bwMode="auto">
            <a:xfrm>
              <a:off x="587091" y="107576"/>
              <a:ext cx="1093792" cy="1216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 rot="16200000">
              <a:off x="52858" y="799100"/>
              <a:ext cx="157330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400" dirty="0" smtClean="0">
                  <a:solidFill>
                    <a:srgbClr val="EC2025"/>
                  </a:solidFill>
                  <a:latin typeface="MoolBoran" panose="020B0100010101010101" pitchFamily="34" charset="0"/>
                  <a:cs typeface="MoolBoran" panose="020B0100010101010101" pitchFamily="34" charset="0"/>
                </a:rPr>
                <a:t>java</a:t>
              </a:r>
              <a:endParaRPr lang="en-US" sz="4400" dirty="0">
                <a:solidFill>
                  <a:srgbClr val="EC2025"/>
                </a:solidFill>
                <a:latin typeface="MoolBoran" panose="020B0100010101010101" pitchFamily="34" charset="0"/>
                <a:cs typeface="MoolBoran" panose="020B0100010101010101" pitchFamily="34" charset="0"/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1661223" y="2723395"/>
            <a:ext cx="2770094" cy="25549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Procedural PL</a:t>
            </a:r>
            <a:endParaRPr lang="en-US" sz="2800" dirty="0"/>
          </a:p>
        </p:txBody>
      </p:sp>
      <p:sp>
        <p:nvSpPr>
          <p:cNvPr id="10" name="Oval 9"/>
          <p:cNvSpPr/>
          <p:nvPr/>
        </p:nvSpPr>
        <p:spPr>
          <a:xfrm>
            <a:off x="7394153" y="2723394"/>
            <a:ext cx="2770094" cy="25549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Object oriented PL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680883" y="1145587"/>
            <a:ext cx="84703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MoolBoran" panose="020B0100010101010101" pitchFamily="34" charset="0"/>
                <a:cs typeface="MoolBoran" panose="020B0100010101010101" pitchFamily="34" charset="0"/>
              </a:rPr>
              <a:t>Programming languages</a:t>
            </a:r>
            <a:endParaRPr lang="en-US" sz="4400" dirty="0">
              <a:latin typeface="MoolBoran" panose="020B0100010101010101" pitchFamily="34" charset="0"/>
              <a:cs typeface="MoolBoran" panose="020B0100010101010101" pitchFamily="34" charset="0"/>
            </a:endParaRPr>
          </a:p>
        </p:txBody>
      </p:sp>
      <p:cxnSp>
        <p:nvCxnSpPr>
          <p:cNvPr id="13" name="Elbow Connector 12"/>
          <p:cNvCxnSpPr/>
          <p:nvPr/>
        </p:nvCxnSpPr>
        <p:spPr>
          <a:xfrm rot="5400000" flipH="1" flipV="1">
            <a:off x="5912733" y="-153777"/>
            <a:ext cx="1" cy="5732930"/>
          </a:xfrm>
          <a:prstGeom prst="bentConnector3">
            <a:avLst>
              <a:gd name="adj1" fmla="val 22860100000"/>
            </a:avLst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2"/>
          </p:cNvCxnSpPr>
          <p:nvPr/>
        </p:nvCxnSpPr>
        <p:spPr>
          <a:xfrm flipH="1">
            <a:off x="5916053" y="1915028"/>
            <a:ext cx="1" cy="5423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431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54790" y="107576"/>
            <a:ext cx="1226093" cy="1862898"/>
            <a:chOff x="454790" y="107576"/>
            <a:chExt cx="1226093" cy="1862898"/>
          </a:xfrm>
        </p:grpSpPr>
        <p:pic>
          <p:nvPicPr>
            <p:cNvPr id="4" name="Picture 6" descr="Image result for java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676"/>
            <a:stretch/>
          </p:blipFill>
          <p:spPr bwMode="auto">
            <a:xfrm>
              <a:off x="587091" y="107576"/>
              <a:ext cx="1093792" cy="1216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 rot="16200000">
              <a:off x="52858" y="799100"/>
              <a:ext cx="157330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400" dirty="0" smtClean="0">
                  <a:solidFill>
                    <a:srgbClr val="EC2025"/>
                  </a:solidFill>
                  <a:latin typeface="MoolBoran" panose="020B0100010101010101" pitchFamily="34" charset="0"/>
                  <a:cs typeface="MoolBoran" panose="020B0100010101010101" pitchFamily="34" charset="0"/>
                </a:rPr>
                <a:t>java</a:t>
              </a:r>
              <a:endParaRPr lang="en-US" sz="4400" dirty="0">
                <a:solidFill>
                  <a:srgbClr val="EC2025"/>
                </a:solidFill>
                <a:latin typeface="MoolBoran" panose="020B0100010101010101" pitchFamily="34" charset="0"/>
                <a:cs typeface="MoolBoran" panose="020B0100010101010101" pitchFamily="34" charset="0"/>
              </a:endParaRPr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 l="19912" t="14583" r="53148" b="51042"/>
          <a:stretch>
            <a:fillRect/>
          </a:stretch>
        </p:blipFill>
        <p:spPr bwMode="auto">
          <a:xfrm>
            <a:off x="625641" y="2878462"/>
            <a:ext cx="5083430" cy="3646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14930" t="43383" r="13965" b="4963"/>
          <a:stretch/>
        </p:blipFill>
        <p:spPr>
          <a:xfrm>
            <a:off x="1465152" y="1512833"/>
            <a:ext cx="3244833" cy="13387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9991" y="1512833"/>
            <a:ext cx="5712447" cy="49625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07072" y="594808"/>
            <a:ext cx="84703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MoolBoran" panose="020B0100010101010101" pitchFamily="34" charset="0"/>
                <a:cs typeface="MoolBoran" panose="020B0100010101010101" pitchFamily="34" charset="0"/>
              </a:rPr>
              <a:t>Programming languages</a:t>
            </a:r>
            <a:endParaRPr lang="en-US" sz="4400" dirty="0">
              <a:latin typeface="MoolBoran" panose="020B0100010101010101" pitchFamily="34" charset="0"/>
              <a:cs typeface="MoolBoran" panose="020B01000101010101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38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54790" y="107576"/>
            <a:ext cx="1226093" cy="1862898"/>
            <a:chOff x="454790" y="107576"/>
            <a:chExt cx="1226093" cy="1862898"/>
          </a:xfrm>
        </p:grpSpPr>
        <p:pic>
          <p:nvPicPr>
            <p:cNvPr id="4" name="Picture 6" descr="Image result for java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676"/>
            <a:stretch/>
          </p:blipFill>
          <p:spPr bwMode="auto">
            <a:xfrm>
              <a:off x="587091" y="107576"/>
              <a:ext cx="1093792" cy="1216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 rot="16200000">
              <a:off x="52858" y="799100"/>
              <a:ext cx="157330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400" dirty="0" smtClean="0">
                  <a:solidFill>
                    <a:srgbClr val="EC2025"/>
                  </a:solidFill>
                  <a:latin typeface="MoolBoran" panose="020B0100010101010101" pitchFamily="34" charset="0"/>
                  <a:cs typeface="MoolBoran" panose="020B0100010101010101" pitchFamily="34" charset="0"/>
                </a:rPr>
                <a:t>java</a:t>
              </a:r>
              <a:endParaRPr lang="en-US" sz="4400" dirty="0">
                <a:solidFill>
                  <a:srgbClr val="EC2025"/>
                </a:solidFill>
                <a:latin typeface="MoolBoran" panose="020B0100010101010101" pitchFamily="34" charset="0"/>
                <a:cs typeface="MoolBoran" panose="020B0100010101010101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988671" y="414379"/>
            <a:ext cx="84703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MoolBoran" panose="020B0100010101010101" pitchFamily="34" charset="0"/>
                <a:cs typeface="MoolBoran" panose="020B0100010101010101" pitchFamily="34" charset="0"/>
              </a:rPr>
              <a:t>Review of object oriented concepts</a:t>
            </a:r>
            <a:endParaRPr lang="en-US" sz="4400" dirty="0">
              <a:solidFill>
                <a:srgbClr val="FF0000"/>
              </a:solidFill>
              <a:latin typeface="MoolBoran" panose="020B0100010101010101" pitchFamily="34" charset="0"/>
              <a:cs typeface="MoolBoran" panose="020B0100010101010101" pitchFamily="34" charset="0"/>
            </a:endParaRPr>
          </a:p>
        </p:txBody>
      </p:sp>
      <p:pic>
        <p:nvPicPr>
          <p:cNvPr id="10" name="Picture 2" descr="نتيجة بحث الصور عن ‪classes examples‬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032" y="2248044"/>
            <a:ext cx="4851127" cy="362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44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54790" y="107576"/>
            <a:ext cx="1226093" cy="1862898"/>
            <a:chOff x="454790" y="107576"/>
            <a:chExt cx="1226093" cy="1862898"/>
          </a:xfrm>
        </p:grpSpPr>
        <p:pic>
          <p:nvPicPr>
            <p:cNvPr id="4" name="Picture 6" descr="Image result for java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676"/>
            <a:stretch/>
          </p:blipFill>
          <p:spPr bwMode="auto">
            <a:xfrm>
              <a:off x="587091" y="107576"/>
              <a:ext cx="1093792" cy="1216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 rot="16200000">
              <a:off x="52858" y="799100"/>
              <a:ext cx="157330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400" dirty="0" smtClean="0">
                  <a:solidFill>
                    <a:srgbClr val="EC2025"/>
                  </a:solidFill>
                  <a:latin typeface="MoolBoran" panose="020B0100010101010101" pitchFamily="34" charset="0"/>
                  <a:cs typeface="MoolBoran" panose="020B0100010101010101" pitchFamily="34" charset="0"/>
                </a:rPr>
                <a:t>java</a:t>
              </a:r>
              <a:endParaRPr lang="en-US" sz="4400" dirty="0">
                <a:solidFill>
                  <a:srgbClr val="EC2025"/>
                </a:solidFill>
                <a:latin typeface="MoolBoran" panose="020B0100010101010101" pitchFamily="34" charset="0"/>
                <a:cs typeface="MoolBoran" panose="020B0100010101010101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988671" y="414379"/>
            <a:ext cx="84703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MoolBoran" panose="020B0100010101010101" pitchFamily="34" charset="0"/>
                <a:cs typeface="MoolBoran" panose="020B0100010101010101" pitchFamily="34" charset="0"/>
              </a:rPr>
              <a:t>Review of object oriented concepts</a:t>
            </a:r>
            <a:endParaRPr lang="en-US" sz="4400" dirty="0">
              <a:solidFill>
                <a:srgbClr val="FF0000"/>
              </a:solidFill>
              <a:latin typeface="MoolBoran" panose="020B0100010101010101" pitchFamily="34" charset="0"/>
              <a:cs typeface="MoolBoran" panose="020B0100010101010101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4232" y="2110745"/>
            <a:ext cx="922019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MoolBoran" panose="020B0100010101010101" pitchFamily="34" charset="0"/>
                <a:cs typeface="MoolBoran" panose="020B0100010101010101" pitchFamily="34" charset="0"/>
              </a:rPr>
              <a:t>Private/public/protected members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MoolBoran" panose="020B0100010101010101" pitchFamily="34" charset="0"/>
                <a:cs typeface="MoolBoran" panose="020B0100010101010101" pitchFamily="34" charset="0"/>
              </a:rPr>
              <a:t>Accessor/</a:t>
            </a:r>
            <a:r>
              <a:rPr lang="en-US" sz="2800" b="1" dirty="0" err="1" smtClean="0">
                <a:latin typeface="MoolBoran" panose="020B0100010101010101" pitchFamily="34" charset="0"/>
                <a:cs typeface="MoolBoran" panose="020B0100010101010101" pitchFamily="34" charset="0"/>
              </a:rPr>
              <a:t>Mutator</a:t>
            </a:r>
            <a:r>
              <a:rPr lang="en-US" sz="2800" b="1" dirty="0" smtClean="0">
                <a:latin typeface="MoolBoran" panose="020B0100010101010101" pitchFamily="34" charset="0"/>
                <a:cs typeface="MoolBoran" panose="020B0100010101010101" pitchFamily="34" charset="0"/>
              </a:rPr>
              <a:t> </a:t>
            </a:r>
            <a:r>
              <a:rPr lang="en-US" sz="2800" b="1" dirty="0" err="1" smtClean="0">
                <a:latin typeface="MoolBoran" panose="020B0100010101010101" pitchFamily="34" charset="0"/>
                <a:cs typeface="MoolBoran" panose="020B0100010101010101" pitchFamily="34" charset="0"/>
              </a:rPr>
              <a:t>Mehods</a:t>
            </a:r>
            <a:endParaRPr lang="en-US" sz="2800" b="1" dirty="0" smtClean="0">
              <a:latin typeface="MoolBoran" panose="020B0100010101010101" pitchFamily="34" charset="0"/>
              <a:cs typeface="MoolBoran" panose="020B0100010101010101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MoolBoran" panose="020B0100010101010101" pitchFamily="34" charset="0"/>
                <a:cs typeface="MoolBoran" panose="020B0100010101010101" pitchFamily="34" charset="0"/>
              </a:rPr>
              <a:t>Constructors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MoolBoran" panose="020B0100010101010101" pitchFamily="34" charset="0"/>
                <a:cs typeface="MoolBoran" panose="020B0100010101010101" pitchFamily="34" charset="0"/>
              </a:rPr>
              <a:t>Abstraction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MoolBoran" panose="020B0100010101010101" pitchFamily="34" charset="0"/>
                <a:cs typeface="MoolBoran" panose="020B0100010101010101" pitchFamily="34" charset="0"/>
              </a:rPr>
              <a:t>Exception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MoolBoran" panose="020B0100010101010101" pitchFamily="34" charset="0"/>
                <a:cs typeface="MoolBoran" panose="020B0100010101010101" pitchFamily="34" charset="0"/>
              </a:rPr>
              <a:t>Encapsulation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MoolBoran" panose="020B0100010101010101" pitchFamily="34" charset="0"/>
                <a:cs typeface="MoolBoran" panose="020B0100010101010101" pitchFamily="34" charset="0"/>
              </a:rPr>
              <a:t>Polymorphism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 smtClean="0">
                <a:latin typeface="MoolBoran" panose="020B0100010101010101" pitchFamily="34" charset="0"/>
                <a:cs typeface="MoolBoran" panose="020B0100010101010101" pitchFamily="34" charset="0"/>
              </a:rPr>
              <a:t>Inheritence</a:t>
            </a:r>
            <a:endParaRPr lang="en-US" sz="2800" b="1" dirty="0" smtClean="0">
              <a:latin typeface="MoolBoran" panose="020B0100010101010101" pitchFamily="34" charset="0"/>
              <a:cs typeface="MoolBoran" panose="020B0100010101010101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MoolBoran" panose="020B0100010101010101" pitchFamily="34" charset="0"/>
                <a:cs typeface="MoolBoran" panose="020B0100010101010101" pitchFamily="34" charset="0"/>
              </a:rPr>
              <a:t>Composition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latin typeface="MoolBoran" panose="020B0100010101010101" pitchFamily="34" charset="0"/>
              <a:cs typeface="MoolBoran" panose="020B0100010101010101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latin typeface="MoolBoran" panose="020B0100010101010101" pitchFamily="34" charset="0"/>
              <a:cs typeface="MoolBoran" panose="020B01000101010101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04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54790" y="107576"/>
            <a:ext cx="1226093" cy="1862898"/>
            <a:chOff x="454790" y="107576"/>
            <a:chExt cx="1226093" cy="1862898"/>
          </a:xfrm>
        </p:grpSpPr>
        <p:pic>
          <p:nvPicPr>
            <p:cNvPr id="4" name="Picture 6" descr="Image result for java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676"/>
            <a:stretch/>
          </p:blipFill>
          <p:spPr bwMode="auto">
            <a:xfrm>
              <a:off x="587091" y="107576"/>
              <a:ext cx="1093792" cy="1216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 rot="16200000">
              <a:off x="52858" y="799100"/>
              <a:ext cx="157330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400" dirty="0" smtClean="0">
                  <a:solidFill>
                    <a:srgbClr val="EC2025"/>
                  </a:solidFill>
                  <a:latin typeface="MoolBoran" panose="020B0100010101010101" pitchFamily="34" charset="0"/>
                  <a:cs typeface="MoolBoran" panose="020B0100010101010101" pitchFamily="34" charset="0"/>
                </a:rPr>
                <a:t>java</a:t>
              </a:r>
              <a:endParaRPr lang="en-US" sz="4400" dirty="0">
                <a:solidFill>
                  <a:srgbClr val="EC2025"/>
                </a:solidFill>
                <a:latin typeface="MoolBoran" panose="020B0100010101010101" pitchFamily="34" charset="0"/>
                <a:cs typeface="MoolBoran" panose="020B0100010101010101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118564" y="715962"/>
            <a:ext cx="84703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MoolBoran" panose="020B0100010101010101" pitchFamily="34" charset="0"/>
                <a:cs typeface="MoolBoran" panose="020B0100010101010101" pitchFamily="34" charset="0"/>
              </a:rPr>
              <a:t>Review of object oriented concepts</a:t>
            </a:r>
            <a:endParaRPr lang="en-US" sz="4400" dirty="0">
              <a:solidFill>
                <a:srgbClr val="FF0000"/>
              </a:solidFill>
              <a:latin typeface="MoolBoran" panose="020B0100010101010101" pitchFamily="34" charset="0"/>
              <a:cs typeface="MoolBoran" panose="020B0100010101010101" pitchFamily="34" charset="0"/>
            </a:endParaRPr>
          </a:p>
        </p:txBody>
      </p:sp>
      <p:pic>
        <p:nvPicPr>
          <p:cNvPr id="7" name="Picture 2" descr="Image result for exceptio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39" b="13074"/>
          <a:stretch/>
        </p:blipFill>
        <p:spPr bwMode="auto">
          <a:xfrm>
            <a:off x="587091" y="3594538"/>
            <a:ext cx="4785788" cy="232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35421" y="2195569"/>
            <a:ext cx="98271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MoolBoran" panose="020B0100010101010101" pitchFamily="34" charset="0"/>
                <a:cs typeface="MoolBoran" panose="020B0100010101010101" pitchFamily="34" charset="0"/>
              </a:rPr>
              <a:t>Exception in Java</a:t>
            </a:r>
          </a:p>
          <a:p>
            <a:r>
              <a:rPr lang="en-US" b="1" dirty="0" smtClean="0"/>
              <a:t>is </a:t>
            </a:r>
            <a:r>
              <a:rPr lang="en-US" b="1" dirty="0"/>
              <a:t>an indication of a problem that occurs during a program’s </a:t>
            </a:r>
            <a:r>
              <a:rPr lang="en-US" b="1" dirty="0" smtClean="0"/>
              <a:t>execution. </a:t>
            </a:r>
            <a:r>
              <a:rPr lang="en-US" b="1" dirty="0"/>
              <a:t>The name “exception” implies that the problem occurs </a:t>
            </a:r>
            <a:r>
              <a:rPr lang="en-US" b="1" dirty="0">
                <a:solidFill>
                  <a:srgbClr val="DF7136"/>
                </a:solidFill>
              </a:rPr>
              <a:t>infrequently</a:t>
            </a:r>
            <a:endParaRPr lang="en-US" dirty="0"/>
          </a:p>
        </p:txBody>
      </p:sp>
      <p:pic>
        <p:nvPicPr>
          <p:cNvPr id="10" name="Picture 2" descr="Image result for exception handl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318" y="3017797"/>
            <a:ext cx="5633058" cy="313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96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54790" y="107576"/>
            <a:ext cx="1226093" cy="1862898"/>
            <a:chOff x="454790" y="107576"/>
            <a:chExt cx="1226093" cy="1862898"/>
          </a:xfrm>
        </p:grpSpPr>
        <p:pic>
          <p:nvPicPr>
            <p:cNvPr id="4" name="Picture 6" descr="Image result for java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676"/>
            <a:stretch/>
          </p:blipFill>
          <p:spPr bwMode="auto">
            <a:xfrm>
              <a:off x="587091" y="107576"/>
              <a:ext cx="1093792" cy="1216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 rot="16200000">
              <a:off x="52858" y="799100"/>
              <a:ext cx="157330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400" dirty="0" smtClean="0">
                  <a:solidFill>
                    <a:srgbClr val="EC2025"/>
                  </a:solidFill>
                  <a:latin typeface="MoolBoran" panose="020B0100010101010101" pitchFamily="34" charset="0"/>
                  <a:cs typeface="MoolBoran" panose="020B0100010101010101" pitchFamily="34" charset="0"/>
                </a:rPr>
                <a:t>java</a:t>
              </a:r>
              <a:endParaRPr lang="en-US" sz="4400" dirty="0">
                <a:solidFill>
                  <a:srgbClr val="EC2025"/>
                </a:solidFill>
                <a:latin typeface="MoolBoran" panose="020B0100010101010101" pitchFamily="34" charset="0"/>
                <a:cs typeface="MoolBoran" panose="020B0100010101010101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118564" y="414379"/>
            <a:ext cx="84703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MoolBoran" panose="020B0100010101010101" pitchFamily="34" charset="0"/>
                <a:cs typeface="MoolBoran" panose="020B0100010101010101" pitchFamily="34" charset="0"/>
              </a:rPr>
              <a:t>Review of object oriented concepts</a:t>
            </a:r>
            <a:endParaRPr lang="en-US" sz="4400" dirty="0">
              <a:solidFill>
                <a:srgbClr val="FF0000"/>
              </a:solidFill>
              <a:latin typeface="MoolBoran" panose="020B0100010101010101" pitchFamily="34" charset="0"/>
              <a:cs typeface="MoolBoran" panose="020B0100010101010101" pitchFamily="34" charset="0"/>
            </a:endParaRPr>
          </a:p>
        </p:txBody>
      </p:sp>
      <p:pic>
        <p:nvPicPr>
          <p:cNvPr id="2050" name="Picture 2" descr="Image result for Encapsulation in o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572" y="2333297"/>
            <a:ext cx="8491789" cy="316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44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54790" y="107576"/>
            <a:ext cx="1226093" cy="1862898"/>
            <a:chOff x="454790" y="107576"/>
            <a:chExt cx="1226093" cy="1862898"/>
          </a:xfrm>
        </p:grpSpPr>
        <p:pic>
          <p:nvPicPr>
            <p:cNvPr id="4" name="Picture 6" descr="Image result for java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676"/>
            <a:stretch/>
          </p:blipFill>
          <p:spPr bwMode="auto">
            <a:xfrm>
              <a:off x="587091" y="107576"/>
              <a:ext cx="1093792" cy="1216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 rot="16200000">
              <a:off x="52858" y="799100"/>
              <a:ext cx="157330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400" dirty="0" smtClean="0">
                  <a:solidFill>
                    <a:srgbClr val="EC2025"/>
                  </a:solidFill>
                  <a:latin typeface="MoolBoran" panose="020B0100010101010101" pitchFamily="34" charset="0"/>
                  <a:cs typeface="MoolBoran" panose="020B0100010101010101" pitchFamily="34" charset="0"/>
                </a:rPr>
                <a:t>java</a:t>
              </a:r>
              <a:endParaRPr lang="en-US" sz="4400" dirty="0">
                <a:solidFill>
                  <a:srgbClr val="EC2025"/>
                </a:solidFill>
                <a:latin typeface="MoolBoran" panose="020B0100010101010101" pitchFamily="34" charset="0"/>
                <a:cs typeface="MoolBoran" panose="020B0100010101010101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118564" y="220493"/>
            <a:ext cx="84703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MoolBoran" panose="020B0100010101010101" pitchFamily="34" charset="0"/>
                <a:cs typeface="MoolBoran" panose="020B0100010101010101" pitchFamily="34" charset="0"/>
              </a:rPr>
              <a:t>Review of object oriented concepts (inheritance)</a:t>
            </a:r>
            <a:endParaRPr lang="en-US" sz="4400" dirty="0">
              <a:solidFill>
                <a:srgbClr val="FF0000"/>
              </a:solidFill>
              <a:latin typeface="MoolBoran" panose="020B0100010101010101" pitchFamily="34" charset="0"/>
              <a:cs typeface="MoolBoran" panose="020B0100010101010101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2164" t="39170" r="13241" b="1103"/>
          <a:stretch/>
        </p:blipFill>
        <p:spPr>
          <a:xfrm>
            <a:off x="0" y="2658365"/>
            <a:ext cx="5741894" cy="2985052"/>
          </a:xfrm>
          <a:prstGeom prst="rect">
            <a:avLst/>
          </a:prstGeom>
        </p:spPr>
      </p:pic>
      <p:pic>
        <p:nvPicPr>
          <p:cNvPr id="7" name="Picture 2" descr="Image result for Inheritance in programm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894" y="2480878"/>
            <a:ext cx="6185231" cy="334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35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54790" y="107576"/>
            <a:ext cx="1226093" cy="1862898"/>
            <a:chOff x="454790" y="107576"/>
            <a:chExt cx="1226093" cy="1862898"/>
          </a:xfrm>
        </p:grpSpPr>
        <p:pic>
          <p:nvPicPr>
            <p:cNvPr id="4" name="Picture 6" descr="Image result for java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676"/>
            <a:stretch/>
          </p:blipFill>
          <p:spPr bwMode="auto">
            <a:xfrm>
              <a:off x="587091" y="107576"/>
              <a:ext cx="1093792" cy="1216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 rot="16200000">
              <a:off x="52858" y="799100"/>
              <a:ext cx="157330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400" dirty="0" smtClean="0">
                  <a:solidFill>
                    <a:srgbClr val="EC2025"/>
                  </a:solidFill>
                  <a:latin typeface="MoolBoran" panose="020B0100010101010101" pitchFamily="34" charset="0"/>
                  <a:cs typeface="MoolBoran" panose="020B0100010101010101" pitchFamily="34" charset="0"/>
                </a:rPr>
                <a:t>java</a:t>
              </a:r>
              <a:endParaRPr lang="en-US" sz="4400" dirty="0">
                <a:solidFill>
                  <a:srgbClr val="EC2025"/>
                </a:solidFill>
                <a:latin typeface="MoolBoran" panose="020B0100010101010101" pitchFamily="34" charset="0"/>
                <a:cs typeface="MoolBoran" panose="020B0100010101010101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448544" y="509250"/>
            <a:ext cx="84703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MoolBoran" panose="020B0100010101010101" pitchFamily="34" charset="0"/>
                <a:cs typeface="MoolBoran" panose="020B0100010101010101" pitchFamily="34" charset="0"/>
              </a:rPr>
              <a:t>Review of object oriented </a:t>
            </a:r>
            <a:r>
              <a:rPr lang="en-US" sz="4400" dirty="0" smtClean="0">
                <a:solidFill>
                  <a:srgbClr val="FF0000"/>
                </a:solidFill>
                <a:latin typeface="MoolBoran" panose="020B0100010101010101" pitchFamily="34" charset="0"/>
                <a:cs typeface="MoolBoran" panose="020B0100010101010101" pitchFamily="34" charset="0"/>
              </a:rPr>
              <a:t>concepts (composition)</a:t>
            </a:r>
            <a:endParaRPr lang="en-US" sz="4400" dirty="0">
              <a:solidFill>
                <a:srgbClr val="FF0000"/>
              </a:solidFill>
              <a:latin typeface="MoolBoran" panose="020B0100010101010101" pitchFamily="34" charset="0"/>
              <a:cs typeface="MoolBoran" panose="020B0100010101010101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9167" t="34007" r="32258" b="1103"/>
          <a:stretch/>
        </p:blipFill>
        <p:spPr>
          <a:xfrm>
            <a:off x="4142589" y="2371084"/>
            <a:ext cx="4422292" cy="332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2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066F83C90F1142A9EE5D9CD581EEB5" ma:contentTypeVersion="" ma:contentTypeDescription="Create a new document." ma:contentTypeScope="" ma:versionID="22dd307111134df4e447d2933d4d6a6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dd9e01569c44ca091a7f2b97b07808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E3064CC-2D9F-4171-A223-B173C368C8B9}"/>
</file>

<file path=customXml/itemProps2.xml><?xml version="1.0" encoding="utf-8"?>
<ds:datastoreItem xmlns:ds="http://schemas.openxmlformats.org/officeDocument/2006/customXml" ds:itemID="{F762F959-AB74-47CA-BF5A-326FF2852A51}"/>
</file>

<file path=customXml/itemProps3.xml><?xml version="1.0" encoding="utf-8"?>
<ds:datastoreItem xmlns:ds="http://schemas.openxmlformats.org/officeDocument/2006/customXml" ds:itemID="{D8DE539F-A91A-4480-AE8B-0F0A09CB9275}"/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292</Words>
  <Application>Microsoft Office PowerPoint</Application>
  <PresentationFormat>Widescreen</PresentationFormat>
  <Paragraphs>64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MoolBoran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Maha</dc:creator>
  <cp:lastModifiedBy>Hakan ALTINCAY</cp:lastModifiedBy>
  <cp:revision>192</cp:revision>
  <dcterms:created xsi:type="dcterms:W3CDTF">2018-01-17T17:27:58Z</dcterms:created>
  <dcterms:modified xsi:type="dcterms:W3CDTF">2018-10-22T07:33:14Z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0x0101004B066F83C90F1142A9EE5D9CD581EEB5</vt:lpwstr>
  </property>
</Properties>
</file>