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4"/>
  </p:sldMasterIdLst>
  <p:notesMasterIdLst>
    <p:notesMasterId r:id="rId43"/>
  </p:notesMasterIdLst>
  <p:sldIdLst>
    <p:sldId id="257" r:id="rId5"/>
    <p:sldId id="258" r:id="rId6"/>
    <p:sldId id="259" r:id="rId7"/>
    <p:sldId id="260" r:id="rId8"/>
    <p:sldId id="261" r:id="rId9"/>
    <p:sldId id="262" r:id="rId10"/>
    <p:sldId id="263" r:id="rId11"/>
    <p:sldId id="264" r:id="rId12"/>
    <p:sldId id="265" r:id="rId13"/>
    <p:sldId id="266" r:id="rId14"/>
    <p:sldId id="267" r:id="rId15"/>
    <p:sldId id="269" r:id="rId16"/>
    <p:sldId id="268"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200B73A-DFEE-43EC-9514-6239DE325D14}" type="datetimeFigureOut">
              <a:rPr lang="tr-TR"/>
              <a:pPr>
                <a:defRPr/>
              </a:pPr>
              <a:t>24.07.2019</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94C8467-732C-48A7-898C-A13DA7CB66BA}" type="slidenum">
              <a:rPr lang="tr-TR"/>
              <a:pPr>
                <a:defRPr/>
              </a:pPr>
              <a:t>‹#›</a:t>
            </a:fld>
            <a:endParaRPr lang="tr-TR"/>
          </a:p>
        </p:txBody>
      </p:sp>
    </p:spTree>
    <p:extLst>
      <p:ext uri="{BB962C8B-B14F-4D97-AF65-F5344CB8AC3E}">
        <p14:creationId xmlns:p14="http://schemas.microsoft.com/office/powerpoint/2010/main" val="3299877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184260E-C394-443D-BF34-97B7EF375D7C}"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7F27A4C-DCA0-49EF-A052-B7269BBDA4DA}" type="slidenum">
              <a:rPr lang="tr-TR" smtClean="0"/>
              <a:pPr>
                <a:defRPr/>
              </a:pPr>
              <a:t>‹#›</a:t>
            </a:fld>
            <a:endParaRPr lang="tr-TR"/>
          </a:p>
        </p:txBody>
      </p:sp>
    </p:spTree>
    <p:extLst>
      <p:ext uri="{BB962C8B-B14F-4D97-AF65-F5344CB8AC3E}">
        <p14:creationId xmlns:p14="http://schemas.microsoft.com/office/powerpoint/2010/main" val="42453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678C8F9-70FD-4A24-8C3C-F83438B3DE7B}" type="datetime1">
              <a:rPr lang="tr-TR" smtClean="0"/>
              <a:pPr>
                <a:defRPr/>
              </a:pPr>
              <a:t>24.07.2019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1448AB99-9E7D-4FEF-B130-F507828C19E7}" type="slidenum">
              <a:rPr lang="tr-TR" smtClean="0"/>
              <a:pPr>
                <a:defRPr/>
              </a:pPr>
              <a:t>‹#›</a:t>
            </a:fld>
            <a:endParaRPr lang="tr-TR"/>
          </a:p>
        </p:txBody>
      </p:sp>
    </p:spTree>
    <p:extLst>
      <p:ext uri="{BB962C8B-B14F-4D97-AF65-F5344CB8AC3E}">
        <p14:creationId xmlns:p14="http://schemas.microsoft.com/office/powerpoint/2010/main" val="21803323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678C8F9-70FD-4A24-8C3C-F83438B3DE7B}"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448AB99-9E7D-4FEF-B130-F507828C19E7}" type="slidenum">
              <a:rPr lang="tr-TR" smtClean="0"/>
              <a:pPr>
                <a:defRPr/>
              </a:pPr>
              <a:t>‹#›</a:t>
            </a:fld>
            <a:endParaRPr lang="tr-TR"/>
          </a:p>
        </p:txBody>
      </p:sp>
    </p:spTree>
    <p:extLst>
      <p:ext uri="{BB962C8B-B14F-4D97-AF65-F5344CB8AC3E}">
        <p14:creationId xmlns:p14="http://schemas.microsoft.com/office/powerpoint/2010/main" val="1525001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678C8F9-70FD-4A24-8C3C-F83438B3DE7B}"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448AB99-9E7D-4FEF-B130-F507828C19E7}" type="slidenum">
              <a:rPr lang="tr-TR" smtClean="0"/>
              <a:pPr>
                <a:defRPr/>
              </a:pPr>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89084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678C8F9-70FD-4A24-8C3C-F83438B3DE7B}"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448AB99-9E7D-4FEF-B130-F507828C19E7}" type="slidenum">
              <a:rPr lang="tr-TR" smtClean="0"/>
              <a:pPr>
                <a:defRPr/>
              </a:pPr>
              <a:t>‹#›</a:t>
            </a:fld>
            <a:endParaRPr lang="tr-TR"/>
          </a:p>
        </p:txBody>
      </p:sp>
    </p:spTree>
    <p:extLst>
      <p:ext uri="{BB962C8B-B14F-4D97-AF65-F5344CB8AC3E}">
        <p14:creationId xmlns:p14="http://schemas.microsoft.com/office/powerpoint/2010/main" val="22195627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9678C8F9-70FD-4A24-8C3C-F83438B3DE7B}" type="datetime1">
              <a:rPr lang="tr-TR" smtClean="0"/>
              <a:pPr>
                <a:defRPr/>
              </a:pPr>
              <a:t>24.07.2019</a:t>
            </a:fld>
            <a:endParaRPr lang="tr-TR"/>
          </a:p>
        </p:txBody>
      </p:sp>
      <p:sp>
        <p:nvSpPr>
          <p:cNvPr id="4"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448AB99-9E7D-4FEF-B130-F507828C19E7}" type="slidenum">
              <a:rPr lang="tr-TR" smtClean="0"/>
              <a:pPr>
                <a:defRPr/>
              </a:pPr>
              <a:t>‹#›</a:t>
            </a:fld>
            <a:endParaRPr lang="tr-TR"/>
          </a:p>
        </p:txBody>
      </p:sp>
    </p:spTree>
    <p:extLst>
      <p:ext uri="{BB962C8B-B14F-4D97-AF65-F5344CB8AC3E}">
        <p14:creationId xmlns:p14="http://schemas.microsoft.com/office/powerpoint/2010/main" val="26160507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9678C8F9-70FD-4A24-8C3C-F83438B3DE7B}" type="datetime1">
              <a:rPr lang="tr-TR" smtClean="0"/>
              <a:pPr>
                <a:defRPr/>
              </a:pPr>
              <a:t>24.07.2019</a:t>
            </a:fld>
            <a:endParaRPr lang="tr-TR"/>
          </a:p>
        </p:txBody>
      </p:sp>
      <p:sp>
        <p:nvSpPr>
          <p:cNvPr id="4"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448AB99-9E7D-4FEF-B130-F507828C19E7}" type="slidenum">
              <a:rPr lang="tr-TR" smtClean="0"/>
              <a:pPr>
                <a:defRPr/>
              </a:pPr>
              <a:t>‹#›</a:t>
            </a:fld>
            <a:endParaRPr lang="tr-TR"/>
          </a:p>
        </p:txBody>
      </p:sp>
    </p:spTree>
    <p:extLst>
      <p:ext uri="{BB962C8B-B14F-4D97-AF65-F5344CB8AC3E}">
        <p14:creationId xmlns:p14="http://schemas.microsoft.com/office/powerpoint/2010/main" val="4024797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02E6992-7B69-4E5C-9892-15E71239F64D}"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2BAB593-C8CB-4DA1-9A40-938814687C55}" type="slidenum">
              <a:rPr lang="tr-TR" smtClean="0"/>
              <a:pPr>
                <a:defRPr/>
              </a:pPr>
              <a:t>‹#›</a:t>
            </a:fld>
            <a:endParaRPr lang="tr-TR"/>
          </a:p>
        </p:txBody>
      </p:sp>
    </p:spTree>
    <p:extLst>
      <p:ext uri="{BB962C8B-B14F-4D97-AF65-F5344CB8AC3E}">
        <p14:creationId xmlns:p14="http://schemas.microsoft.com/office/powerpoint/2010/main" val="398979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B6B1D1B-3249-479A-81BF-2B3B1B2F5CCB}"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D3718E2-A671-49B2-9AFD-FB676B1737F5}" type="slidenum">
              <a:rPr lang="tr-TR" smtClean="0"/>
              <a:pPr>
                <a:defRPr/>
              </a:pPr>
              <a:t>‹#›</a:t>
            </a:fld>
            <a:endParaRPr lang="tr-TR"/>
          </a:p>
        </p:txBody>
      </p:sp>
    </p:spTree>
    <p:extLst>
      <p:ext uri="{BB962C8B-B14F-4D97-AF65-F5344CB8AC3E}">
        <p14:creationId xmlns:p14="http://schemas.microsoft.com/office/powerpoint/2010/main" val="23583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pPr>
              <a:defRPr/>
            </a:pPr>
            <a:fld id="{816BC00F-0BCF-46B0-9B45-960B4D4B81E3}"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9930249-DEF9-4837-8EFC-605AD7FA3F42}" type="slidenum">
              <a:rPr lang="tr-TR" smtClean="0"/>
              <a:pPr>
                <a:defRPr/>
              </a:pPr>
              <a:t>‹#›</a:t>
            </a:fld>
            <a:endParaRPr lang="tr-TR"/>
          </a:p>
        </p:txBody>
      </p:sp>
    </p:spTree>
    <p:extLst>
      <p:ext uri="{BB962C8B-B14F-4D97-AF65-F5344CB8AC3E}">
        <p14:creationId xmlns:p14="http://schemas.microsoft.com/office/powerpoint/2010/main" val="363802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ACF5B7C-43B8-44B2-86F1-C3902401D9AA}"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E5441DC8-0C52-476E-A8FE-E4D67B916984}" type="slidenum">
              <a:rPr lang="tr-TR" smtClean="0"/>
              <a:pPr>
                <a:defRPr/>
              </a:pPr>
              <a:t>‹#›</a:t>
            </a:fld>
            <a:endParaRPr lang="tr-TR"/>
          </a:p>
        </p:txBody>
      </p:sp>
    </p:spTree>
    <p:extLst>
      <p:ext uri="{BB962C8B-B14F-4D97-AF65-F5344CB8AC3E}">
        <p14:creationId xmlns:p14="http://schemas.microsoft.com/office/powerpoint/2010/main" val="244402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1A7F3E8A-866E-4A9F-B9C8-A7FE1CA0A0DD}" type="datetime1">
              <a:rPr lang="tr-TR" smtClean="0"/>
              <a:pPr>
                <a:defRPr/>
              </a:pPr>
              <a:t>24.07.2019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615CDC6C-BF76-4132-B85A-6F513BF3D235}" type="slidenum">
              <a:rPr lang="tr-TR" smtClean="0"/>
              <a:pPr>
                <a:defRPr/>
              </a:pPr>
              <a:t>‹#›</a:t>
            </a:fld>
            <a:endParaRPr lang="tr-TR"/>
          </a:p>
        </p:txBody>
      </p:sp>
    </p:spTree>
    <p:extLst>
      <p:ext uri="{BB962C8B-B14F-4D97-AF65-F5344CB8AC3E}">
        <p14:creationId xmlns:p14="http://schemas.microsoft.com/office/powerpoint/2010/main" val="330197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3961170-5422-4002-BE07-C07E847F045D}" type="datetime1">
              <a:rPr lang="tr-TR" smtClean="0"/>
              <a:pPr>
                <a:defRPr/>
              </a:pPr>
              <a:t>24.07.2019</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F38E15AA-24B9-4FE0-B605-5B296CCB73EB}" type="slidenum">
              <a:rPr lang="tr-TR" smtClean="0"/>
              <a:pPr>
                <a:defRPr/>
              </a:pPr>
              <a:t>‹#›</a:t>
            </a:fld>
            <a:endParaRPr lang="tr-TR"/>
          </a:p>
        </p:txBody>
      </p:sp>
    </p:spTree>
    <p:extLst>
      <p:ext uri="{BB962C8B-B14F-4D97-AF65-F5344CB8AC3E}">
        <p14:creationId xmlns:p14="http://schemas.microsoft.com/office/powerpoint/2010/main" val="23594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fld id="{2389D0B7-AFA4-41E9-AE22-078C38EEFE97}" type="datetime1">
              <a:rPr lang="tr-TR" smtClean="0"/>
              <a:pPr>
                <a:defRPr/>
              </a:pPr>
              <a:t>24.07.2019</a:t>
            </a:fld>
            <a:endParaRPr lang="tr-TR"/>
          </a:p>
        </p:txBody>
      </p:sp>
      <p:sp>
        <p:nvSpPr>
          <p:cNvPr id="5" name="Footer Placeholder 3"/>
          <p:cNvSpPr>
            <a:spLocks noGrp="1"/>
          </p:cNvSpPr>
          <p:nvPr>
            <p:ph type="ftr" sz="quarter" idx="11"/>
          </p:nvPr>
        </p:nvSpPr>
        <p:spPr/>
        <p:txBody>
          <a:bodyPr/>
          <a:lstStyle/>
          <a:p>
            <a:pPr>
              <a:defRPr/>
            </a:pPr>
            <a:endParaRPr lang="tr-TR"/>
          </a:p>
        </p:txBody>
      </p:sp>
      <p:sp>
        <p:nvSpPr>
          <p:cNvPr id="6" name="Slide Number Placeholder 4"/>
          <p:cNvSpPr>
            <a:spLocks noGrp="1"/>
          </p:cNvSpPr>
          <p:nvPr>
            <p:ph type="sldNum" sz="quarter" idx="12"/>
          </p:nvPr>
        </p:nvSpPr>
        <p:spPr/>
        <p:txBody>
          <a:bodyPr/>
          <a:lstStyle/>
          <a:p>
            <a:pPr>
              <a:defRPr/>
            </a:pPr>
            <a:fld id="{98A7310F-8809-4CBF-80C1-77CD3E20B577}" type="slidenum">
              <a:rPr lang="tr-TR" smtClean="0"/>
              <a:pPr>
                <a:defRPr/>
              </a:pPr>
              <a:t>‹#›</a:t>
            </a:fld>
            <a:endParaRPr lang="tr-TR"/>
          </a:p>
        </p:txBody>
      </p:sp>
    </p:spTree>
    <p:extLst>
      <p:ext uri="{BB962C8B-B14F-4D97-AF65-F5344CB8AC3E}">
        <p14:creationId xmlns:p14="http://schemas.microsoft.com/office/powerpoint/2010/main" val="194629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E6950B26-60A1-4723-9B01-CB7C694D2C6E}" type="datetime1">
              <a:rPr lang="tr-TR" smtClean="0"/>
              <a:pPr>
                <a:defRPr/>
              </a:pPr>
              <a:t>24.07.2019</a:t>
            </a:fld>
            <a:endParaRPr lang="tr-TR"/>
          </a:p>
        </p:txBody>
      </p:sp>
      <p:sp>
        <p:nvSpPr>
          <p:cNvPr id="5" name="Footer Placeholder 2"/>
          <p:cNvSpPr>
            <a:spLocks noGrp="1"/>
          </p:cNvSpPr>
          <p:nvPr>
            <p:ph type="ftr" sz="quarter" idx="11"/>
          </p:nvPr>
        </p:nvSpPr>
        <p:spPr/>
        <p:txBody>
          <a:bodyPr/>
          <a:lstStyle/>
          <a:p>
            <a:pPr>
              <a:defRPr/>
            </a:pPr>
            <a:endParaRPr lang="tr-TR"/>
          </a:p>
        </p:txBody>
      </p:sp>
      <p:sp>
        <p:nvSpPr>
          <p:cNvPr id="6" name="Slide Number Placeholder 3"/>
          <p:cNvSpPr>
            <a:spLocks noGrp="1"/>
          </p:cNvSpPr>
          <p:nvPr>
            <p:ph type="sldNum" sz="quarter" idx="12"/>
          </p:nvPr>
        </p:nvSpPr>
        <p:spPr/>
        <p:txBody>
          <a:bodyPr/>
          <a:lstStyle/>
          <a:p>
            <a:pPr>
              <a:defRPr/>
            </a:pPr>
            <a:fld id="{E1BBA0E9-D3F0-4404-A47E-6C06359CDB15}" type="slidenum">
              <a:rPr lang="tr-TR" smtClean="0"/>
              <a:pPr>
                <a:defRPr/>
              </a:pPr>
              <a:t>‹#›</a:t>
            </a:fld>
            <a:endParaRPr lang="tr-TR"/>
          </a:p>
        </p:txBody>
      </p:sp>
    </p:spTree>
    <p:extLst>
      <p:ext uri="{BB962C8B-B14F-4D97-AF65-F5344CB8AC3E}">
        <p14:creationId xmlns:p14="http://schemas.microsoft.com/office/powerpoint/2010/main" val="195594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fld id="{7E3A4B6A-AF6C-44C2-A034-809DEA5CA50A}" type="datetime1">
              <a:rPr lang="tr-TR" smtClean="0"/>
              <a:pPr>
                <a:defRPr/>
              </a:pPr>
              <a:t>24.07.2019</a:t>
            </a:fld>
            <a:endParaRPr lang="tr-TR"/>
          </a:p>
        </p:txBody>
      </p:sp>
      <p:sp>
        <p:nvSpPr>
          <p:cNvPr id="5" name="Footer Placeholder 5"/>
          <p:cNvSpPr>
            <a:spLocks noGrp="1"/>
          </p:cNvSpPr>
          <p:nvPr>
            <p:ph type="ftr" sz="quarter" idx="11"/>
          </p:nvPr>
        </p:nvSpPr>
        <p:spPr/>
        <p:txBody>
          <a:bodyPr/>
          <a:lstStyle/>
          <a:p>
            <a:pPr>
              <a:defRPr/>
            </a:pPr>
            <a:endParaRPr lang="tr-TR"/>
          </a:p>
        </p:txBody>
      </p:sp>
      <p:sp>
        <p:nvSpPr>
          <p:cNvPr id="6" name="Slide Number Placeholder 6"/>
          <p:cNvSpPr>
            <a:spLocks noGrp="1"/>
          </p:cNvSpPr>
          <p:nvPr>
            <p:ph type="sldNum" sz="quarter" idx="12"/>
          </p:nvPr>
        </p:nvSpPr>
        <p:spPr/>
        <p:txBody>
          <a:bodyPr/>
          <a:lstStyle/>
          <a:p>
            <a:pPr>
              <a:defRPr/>
            </a:pPr>
            <a:fld id="{356C2B9B-35E8-4A2A-B895-68A7C4DE3670}" type="slidenum">
              <a:rPr lang="tr-TR" smtClean="0"/>
              <a:pPr>
                <a:defRPr/>
              </a:pPr>
              <a:t>‹#›</a:t>
            </a:fld>
            <a:endParaRPr lang="tr-TR"/>
          </a:p>
        </p:txBody>
      </p:sp>
    </p:spTree>
    <p:extLst>
      <p:ext uri="{BB962C8B-B14F-4D97-AF65-F5344CB8AC3E}">
        <p14:creationId xmlns:p14="http://schemas.microsoft.com/office/powerpoint/2010/main" val="346879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716CEF-135E-4C7E-A2E9-9EAFED91A103}" type="datetime1">
              <a:rPr lang="tr-TR" smtClean="0"/>
              <a:pPr>
                <a:defRPr/>
              </a:pPr>
              <a:t>24.07.2019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20E8A169-041A-405C-BB73-82A5CA15B8F1}" type="slidenum">
              <a:rPr lang="tr-TR" smtClean="0"/>
              <a:pPr>
                <a:defRPr/>
              </a:pPr>
              <a:t>‹#›</a:t>
            </a:fld>
            <a:endParaRPr lang="tr-TR"/>
          </a:p>
        </p:txBody>
      </p:sp>
    </p:spTree>
    <p:extLst>
      <p:ext uri="{BB962C8B-B14F-4D97-AF65-F5344CB8AC3E}">
        <p14:creationId xmlns:p14="http://schemas.microsoft.com/office/powerpoint/2010/main" val="2159437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9678C8F9-70FD-4A24-8C3C-F83438B3DE7B}" type="datetime1">
              <a:rPr lang="tr-TR" smtClean="0"/>
              <a:pPr>
                <a:defRPr/>
              </a:pPr>
              <a:t>24.07.2019</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tr-T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1448AB99-9E7D-4FEF-B130-F507828C19E7}" type="slidenum">
              <a:rPr lang="tr-TR" smtClean="0"/>
              <a:pPr>
                <a:defRPr/>
              </a:pPr>
              <a:t>‹#›</a:t>
            </a:fld>
            <a:endParaRPr lang="tr-TR"/>
          </a:p>
        </p:txBody>
      </p:sp>
    </p:spTree>
    <p:extLst>
      <p:ext uri="{BB962C8B-B14F-4D97-AF65-F5344CB8AC3E}">
        <p14:creationId xmlns:p14="http://schemas.microsoft.com/office/powerpoint/2010/main" val="1297480338"/>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msdn.microsoft.com/en-us/asp.net/default.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tr-TR" b="1" dirty="0" smtClean="0">
                <a:solidFill>
                  <a:schemeClr val="tx2">
                    <a:satMod val="200000"/>
                  </a:schemeClr>
                </a:solidFill>
              </a:rPr>
              <a:t>ITEC 420</a:t>
            </a:r>
            <a:endParaRPr lang="tr-TR" b="1" dirty="0">
              <a:solidFill>
                <a:schemeClr val="tx2">
                  <a:satMod val="200000"/>
                </a:schemeClr>
              </a:solidFill>
            </a:endParaRPr>
          </a:p>
        </p:txBody>
      </p:sp>
      <p:sp>
        <p:nvSpPr>
          <p:cNvPr id="8196" name="Subtitle 2"/>
          <p:cNvSpPr>
            <a:spLocks noGrp="1"/>
          </p:cNvSpPr>
          <p:nvPr>
            <p:ph type="subTitle" idx="1"/>
          </p:nvPr>
        </p:nvSpPr>
        <p:spPr/>
        <p:txBody>
          <a:bodyPr>
            <a:normAutofit fontScale="92500" lnSpcReduction="20000"/>
          </a:bodyPr>
          <a:lstStyle/>
          <a:p>
            <a:r>
              <a:rPr lang="en-US" sz="3200" b="1" dirty="0"/>
              <a:t>Framework Based Internet Application</a:t>
            </a:r>
          </a:p>
        </p:txBody>
      </p:sp>
      <p:sp>
        <p:nvSpPr>
          <p:cNvPr id="8194"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8E11362-AA83-4169-8581-BFEA61FD1BFA}" type="slidenum">
              <a:rPr lang="tr-TR" smtClean="0"/>
              <a:pPr fontAlgn="base">
                <a:spcBef>
                  <a:spcPct val="0"/>
                </a:spcBef>
                <a:spcAft>
                  <a:spcPct val="0"/>
                </a:spcAft>
                <a:defRPr/>
              </a:pPr>
              <a:t>1</a:t>
            </a:fld>
            <a:endParaRPr lang="tr-TR"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369" y="224068"/>
            <a:ext cx="7772400" cy="685800"/>
          </a:xfrm>
        </p:spPr>
        <p:txBody>
          <a:bodyPr/>
          <a:lstStyle/>
          <a:p>
            <a:pPr eaLnBrk="1" hangingPunct="1">
              <a:defRPr/>
            </a:pPr>
            <a:r>
              <a:rPr lang="tr-TR" b="1" dirty="0" smtClean="0"/>
              <a:t>Designing a Web Page</a:t>
            </a:r>
            <a:endParaRPr lang="tr-TR" b="1" dirty="0"/>
          </a:p>
        </p:txBody>
      </p:sp>
      <p:sp>
        <p:nvSpPr>
          <p:cNvPr id="17411" name="Content Placeholder 2"/>
          <p:cNvSpPr>
            <a:spLocks noGrp="1"/>
          </p:cNvSpPr>
          <p:nvPr>
            <p:ph idx="1"/>
          </p:nvPr>
        </p:nvSpPr>
        <p:spPr>
          <a:xfrm>
            <a:off x="622844" y="838200"/>
            <a:ext cx="7772400" cy="5670550"/>
          </a:xfrm>
        </p:spPr>
        <p:txBody>
          <a:bodyPr>
            <a:normAutofit fontScale="92500" lnSpcReduction="10000"/>
          </a:bodyPr>
          <a:lstStyle/>
          <a:p>
            <a:pPr eaLnBrk="1" hangingPunct="1"/>
            <a:endParaRPr lang="en-US" sz="2800" dirty="0" smtClean="0"/>
          </a:p>
          <a:p>
            <a:pPr eaLnBrk="1" hangingPunct="1"/>
            <a:r>
              <a:rPr lang="tr-TR" sz="2800" dirty="0" smtClean="0"/>
              <a:t>To </a:t>
            </a:r>
            <a:r>
              <a:rPr lang="tr-TR" sz="2800" dirty="0" smtClean="0"/>
              <a:t>Start, in the solution explorer, double-click the web page you want to design. </a:t>
            </a:r>
            <a:endParaRPr lang="en-US" sz="2800" dirty="0" smtClean="0"/>
          </a:p>
          <a:p>
            <a:pPr eaLnBrk="1" hangingPunct="1"/>
            <a:endParaRPr lang="tr-TR" sz="2400" dirty="0" smtClean="0"/>
          </a:p>
          <a:p>
            <a:pPr eaLnBrk="1" hangingPunct="1"/>
            <a:r>
              <a:rPr lang="tr-TR" sz="2800" dirty="0" smtClean="0"/>
              <a:t>Visual Studio Givew three ways to look at an .aspx  page:</a:t>
            </a:r>
          </a:p>
          <a:p>
            <a:pPr lvl="1" eaLnBrk="1" hangingPunct="1"/>
            <a:r>
              <a:rPr lang="tr-TR" sz="2400" b="1" dirty="0" smtClean="0"/>
              <a:t>Design View</a:t>
            </a:r>
          </a:p>
          <a:p>
            <a:pPr lvl="2">
              <a:buFont typeface="Wingdings" panose="05000000000000000000" pitchFamily="2" charset="2"/>
              <a:buChar char="§"/>
            </a:pPr>
            <a:r>
              <a:rPr lang="tr-TR" sz="2000" dirty="0" smtClean="0"/>
              <a:t>graphical representation of what your page looks like.</a:t>
            </a:r>
          </a:p>
          <a:p>
            <a:pPr lvl="1" eaLnBrk="1" hangingPunct="1"/>
            <a:r>
              <a:rPr lang="tr-TR" sz="2400" b="1" dirty="0" smtClean="0"/>
              <a:t>Source View</a:t>
            </a:r>
          </a:p>
          <a:p>
            <a:pPr lvl="2" eaLnBrk="1" hangingPunct="1">
              <a:buFont typeface="Wingdings" panose="05000000000000000000" pitchFamily="2" charset="2"/>
              <a:buChar char="§"/>
            </a:pPr>
            <a:r>
              <a:rPr lang="tr-TR" sz="2000" dirty="0" smtClean="0"/>
              <a:t>The underlying markup, with the HTML for the page and the ASP.NET control tags.</a:t>
            </a:r>
          </a:p>
          <a:p>
            <a:pPr lvl="1" eaLnBrk="1" hangingPunct="1"/>
            <a:r>
              <a:rPr lang="tr-TR" sz="2400" b="1" dirty="0" smtClean="0"/>
              <a:t>Split View</a:t>
            </a:r>
          </a:p>
          <a:p>
            <a:pPr lvl="2" eaLnBrk="1" hangingPunct="1">
              <a:buFont typeface="Wingdings" panose="05000000000000000000" pitchFamily="2" charset="2"/>
              <a:buChar char="§"/>
            </a:pPr>
            <a:r>
              <a:rPr lang="tr-TR" sz="2000" dirty="0" smtClean="0"/>
              <a:t>Both design and split views are displayed</a:t>
            </a:r>
          </a:p>
          <a:p>
            <a:pPr marL="457207" lvl="1" indent="0" eaLnBrk="1" hangingPunct="1">
              <a:buNone/>
            </a:pPr>
            <a:endParaRPr lang="tr-TR" dirty="0" smtClean="0"/>
          </a:p>
        </p:txBody>
      </p:sp>
      <p:sp>
        <p:nvSpPr>
          <p:cNvPr id="4" name="Slide Number Placeholder 3"/>
          <p:cNvSpPr>
            <a:spLocks noGrp="1"/>
          </p:cNvSpPr>
          <p:nvPr>
            <p:ph type="sldNum" sz="quarter" idx="12"/>
          </p:nvPr>
        </p:nvSpPr>
        <p:spPr/>
        <p:txBody>
          <a:bodyPr/>
          <a:lstStyle/>
          <a:p>
            <a:pPr>
              <a:defRPr/>
            </a:pPr>
            <a:fld id="{9E9A82E6-0733-49C8-BAC1-D0F623DA8401}" type="slidenum">
              <a:rPr lang="tr-TR" smtClean="0"/>
              <a:pPr>
                <a:defRPr/>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b="1" dirty="0" smtClean="0"/>
              <a:t>Adding Web Controls</a:t>
            </a:r>
            <a:endParaRPr lang="tr-TR" b="1" dirty="0"/>
          </a:p>
        </p:txBody>
      </p:sp>
      <p:sp>
        <p:nvSpPr>
          <p:cNvPr id="18435" name="Content Placeholder 2"/>
          <p:cNvSpPr>
            <a:spLocks noGrp="1"/>
          </p:cNvSpPr>
          <p:nvPr>
            <p:ph idx="1"/>
          </p:nvPr>
        </p:nvSpPr>
        <p:spPr>
          <a:xfrm>
            <a:off x="304800" y="1295400"/>
            <a:ext cx="8202090" cy="5137150"/>
          </a:xfrm>
        </p:spPr>
        <p:txBody>
          <a:bodyPr>
            <a:normAutofit fontScale="92500" lnSpcReduction="20000"/>
          </a:bodyPr>
          <a:lstStyle/>
          <a:p>
            <a:pPr eaLnBrk="1" hangingPunct="1"/>
            <a:endParaRPr lang="en-US" dirty="0" smtClean="0"/>
          </a:p>
          <a:p>
            <a:pPr eaLnBrk="1" hangingPunct="1"/>
            <a:endParaRPr lang="en-US" dirty="0"/>
          </a:p>
          <a:p>
            <a:pPr eaLnBrk="1" hangingPunct="1">
              <a:buFont typeface="Wingdings" panose="05000000000000000000" pitchFamily="2" charset="2"/>
              <a:buChar char="q"/>
            </a:pPr>
            <a:r>
              <a:rPr lang="tr-TR" dirty="0" smtClean="0"/>
              <a:t>To </a:t>
            </a:r>
            <a:r>
              <a:rPr lang="tr-TR" dirty="0" smtClean="0"/>
              <a:t>add an ASP.NET web control, drag the  control you want from the toolbox on the left and drop it on your web page</a:t>
            </a:r>
            <a:r>
              <a:rPr lang="tr-TR" dirty="0" smtClean="0"/>
              <a:t>.</a:t>
            </a:r>
            <a:endParaRPr lang="en-US" dirty="0" smtClean="0"/>
          </a:p>
          <a:p>
            <a:pPr eaLnBrk="1" hangingPunct="1">
              <a:buFont typeface="Wingdings" panose="05000000000000000000" pitchFamily="2" charset="2"/>
              <a:buChar char="q"/>
            </a:pPr>
            <a:endParaRPr lang="tr-TR" dirty="0" smtClean="0"/>
          </a:p>
          <a:p>
            <a:pPr eaLnBrk="1" hangingPunct="1">
              <a:buFont typeface="Wingdings" panose="05000000000000000000" pitchFamily="2" charset="2"/>
              <a:buChar char="q"/>
            </a:pPr>
            <a:r>
              <a:rPr lang="tr-TR" dirty="0" smtClean="0"/>
              <a:t>You can drag-drop  both in design and source view however to do it in design view is more practical</a:t>
            </a:r>
            <a:r>
              <a:rPr lang="tr-TR" dirty="0" smtClean="0"/>
              <a:t>.</a:t>
            </a:r>
            <a:endParaRPr lang="en-US" dirty="0" smtClean="0"/>
          </a:p>
          <a:p>
            <a:pPr eaLnBrk="1" hangingPunct="1">
              <a:buFont typeface="Wingdings" panose="05000000000000000000" pitchFamily="2" charset="2"/>
              <a:buChar char="q"/>
            </a:pPr>
            <a:endParaRPr lang="tr-TR" dirty="0" smtClean="0"/>
          </a:p>
          <a:p>
            <a:pPr eaLnBrk="1" hangingPunct="1">
              <a:buFont typeface="Wingdings" panose="05000000000000000000" pitchFamily="2" charset="2"/>
              <a:buChar char="q"/>
            </a:pPr>
            <a:r>
              <a:rPr lang="tr-TR" dirty="0" smtClean="0"/>
              <a:t>Like in word elements will be positioned line by line, to add a new line just hit </a:t>
            </a:r>
            <a:r>
              <a:rPr lang="tr-TR" dirty="0" smtClean="0"/>
              <a:t>Enter</a:t>
            </a:r>
            <a:endParaRPr lang="en-US" dirty="0" smtClean="0"/>
          </a:p>
          <a:p>
            <a:pPr eaLnBrk="1" hangingPunct="1">
              <a:buFont typeface="Wingdings" panose="05000000000000000000" pitchFamily="2" charset="2"/>
              <a:buChar char="q"/>
            </a:pPr>
            <a:endParaRPr lang="tr-TR" dirty="0" smtClean="0"/>
          </a:p>
          <a:p>
            <a:pPr eaLnBrk="1" hangingPunct="1">
              <a:buFont typeface="Wingdings" panose="05000000000000000000" pitchFamily="2" charset="2"/>
              <a:buChar char="q"/>
            </a:pPr>
            <a:r>
              <a:rPr lang="tr-TR" dirty="0" smtClean="0"/>
              <a:t>To resize some of the object is not possible. </a:t>
            </a:r>
            <a:endParaRPr lang="en-US" dirty="0" smtClean="0"/>
          </a:p>
          <a:p>
            <a:pPr eaLnBrk="1" hangingPunct="1">
              <a:buFont typeface="Wingdings" panose="05000000000000000000" pitchFamily="2" charset="2"/>
              <a:buChar char="q"/>
            </a:pPr>
            <a:endParaRPr lang="tr-TR" dirty="0" smtClean="0"/>
          </a:p>
          <a:p>
            <a:pPr eaLnBrk="1" hangingPunct="1">
              <a:buFont typeface="Wingdings" panose="05000000000000000000" pitchFamily="2" charset="2"/>
              <a:buChar char="q"/>
            </a:pPr>
            <a:r>
              <a:rPr lang="tr-TR" dirty="0" smtClean="0"/>
              <a:t>From the source view it is possible to check the markup generated.</a:t>
            </a:r>
          </a:p>
        </p:txBody>
      </p:sp>
      <p:sp>
        <p:nvSpPr>
          <p:cNvPr id="4" name="Slide Number Placeholder 3"/>
          <p:cNvSpPr>
            <a:spLocks noGrp="1"/>
          </p:cNvSpPr>
          <p:nvPr>
            <p:ph type="sldNum" sz="quarter" idx="12"/>
          </p:nvPr>
        </p:nvSpPr>
        <p:spPr/>
        <p:txBody>
          <a:bodyPr/>
          <a:lstStyle/>
          <a:p>
            <a:pPr>
              <a:defRPr/>
            </a:pPr>
            <a:fld id="{23067F9B-4BCA-43A8-9B9D-002704040246}" type="slidenum">
              <a:rPr lang="tr-TR" smtClean="0"/>
              <a:pPr>
                <a:defRPr/>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b="1" dirty="0" smtClean="0"/>
              <a:t>Adding Web Controls</a:t>
            </a:r>
            <a:endParaRPr lang="tr-TR" b="1" dirty="0"/>
          </a:p>
        </p:txBody>
      </p:sp>
      <p:sp>
        <p:nvSpPr>
          <p:cNvPr id="19459" name="Content Placeholder 2"/>
          <p:cNvSpPr>
            <a:spLocks noGrp="1"/>
          </p:cNvSpPr>
          <p:nvPr>
            <p:ph idx="1"/>
          </p:nvPr>
        </p:nvSpPr>
        <p:spPr>
          <a:xfrm>
            <a:off x="484710" y="2052925"/>
            <a:ext cx="8278290" cy="4195475"/>
          </a:xfrm>
        </p:spPr>
        <p:txBody>
          <a:bodyPr/>
          <a:lstStyle/>
          <a:p>
            <a:pPr eaLnBrk="1" hangingPunct="1">
              <a:buFont typeface="Wingdings" panose="05000000000000000000" pitchFamily="2" charset="2"/>
              <a:buChar char="q"/>
            </a:pPr>
            <a:r>
              <a:rPr lang="tr-TR" dirty="0" smtClean="0"/>
              <a:t>To add controls or to edit properties such as color of a label or text on a button is also possible through the source view. </a:t>
            </a:r>
            <a:endParaRPr lang="en-US" dirty="0" smtClean="0"/>
          </a:p>
          <a:p>
            <a:pPr eaLnBrk="1" hangingPunct="1">
              <a:buFont typeface="Wingdings" panose="05000000000000000000" pitchFamily="2" charset="2"/>
              <a:buChar char="q"/>
            </a:pPr>
            <a:endParaRPr lang="tr-TR" dirty="0" smtClean="0"/>
          </a:p>
          <a:p>
            <a:pPr eaLnBrk="1" hangingPunct="1">
              <a:buFont typeface="Wingdings" panose="05000000000000000000" pitchFamily="2" charset="2"/>
              <a:buChar char="q"/>
            </a:pPr>
            <a:r>
              <a:rPr lang="tr-TR" dirty="0" smtClean="0"/>
              <a:t>The </a:t>
            </a:r>
            <a:r>
              <a:rPr lang="tr-TR" b="1" dirty="0" smtClean="0"/>
              <a:t>intellisense</a:t>
            </a:r>
            <a:r>
              <a:rPr lang="tr-TR" dirty="0" smtClean="0"/>
              <a:t> feature of the (source) editor will give you hints about the code that you are trying to type</a:t>
            </a:r>
            <a:r>
              <a:rPr lang="tr-TR" dirty="0" smtClean="0"/>
              <a:t>.</a:t>
            </a:r>
            <a:endParaRPr lang="en-US" dirty="0" smtClean="0"/>
          </a:p>
          <a:p>
            <a:pPr eaLnBrk="1" hangingPunct="1">
              <a:buFont typeface="Wingdings" panose="05000000000000000000" pitchFamily="2" charset="2"/>
              <a:buChar char="q"/>
            </a:pPr>
            <a:endParaRPr lang="tr-TR" dirty="0" smtClean="0"/>
          </a:p>
          <a:p>
            <a:pPr eaLnBrk="1" hangingPunct="1">
              <a:buFont typeface="Wingdings" panose="05000000000000000000" pitchFamily="2" charset="2"/>
              <a:buChar char="q"/>
            </a:pPr>
            <a:r>
              <a:rPr lang="tr-TR" dirty="0" smtClean="0"/>
              <a:t>Also Outlining is another feature of the editor where the code could be grouped and hide through a + - sign on left hand-side.</a:t>
            </a:r>
          </a:p>
        </p:txBody>
      </p:sp>
      <p:sp>
        <p:nvSpPr>
          <p:cNvPr id="4" name="Slide Number Placeholder 3"/>
          <p:cNvSpPr>
            <a:spLocks noGrp="1"/>
          </p:cNvSpPr>
          <p:nvPr>
            <p:ph type="sldNum" sz="quarter" idx="12"/>
          </p:nvPr>
        </p:nvSpPr>
        <p:spPr/>
        <p:txBody>
          <a:bodyPr/>
          <a:lstStyle/>
          <a:p>
            <a:pPr>
              <a:defRPr/>
            </a:pPr>
            <a:fld id="{D233BBC2-226C-430F-8D88-0EF415A18B17}" type="slidenum">
              <a:rPr lang="tr-TR" smtClean="0"/>
              <a:pPr>
                <a:defRPr/>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398"/>
            <a:ext cx="7055380" cy="1400530"/>
          </a:xfrm>
        </p:spPr>
        <p:txBody>
          <a:bodyPr/>
          <a:lstStyle/>
          <a:p>
            <a:pPr eaLnBrk="1" hangingPunct="1">
              <a:defRPr/>
            </a:pPr>
            <a:r>
              <a:rPr lang="tr-TR" b="1" dirty="0" smtClean="0"/>
              <a:t>The </a:t>
            </a:r>
            <a:r>
              <a:rPr lang="en-US" b="1" dirty="0"/>
              <a:t>P</a:t>
            </a:r>
            <a:r>
              <a:rPr lang="tr-TR" b="1" dirty="0" smtClean="0"/>
              <a:t>roperties Window</a:t>
            </a:r>
            <a:endParaRPr lang="tr-TR" b="1" dirty="0"/>
          </a:p>
        </p:txBody>
      </p:sp>
      <p:sp>
        <p:nvSpPr>
          <p:cNvPr id="20483" name="Content Placeholder 2"/>
          <p:cNvSpPr>
            <a:spLocks noGrp="1"/>
          </p:cNvSpPr>
          <p:nvPr>
            <p:ph idx="1"/>
          </p:nvPr>
        </p:nvSpPr>
        <p:spPr>
          <a:xfrm>
            <a:off x="178471" y="1824825"/>
            <a:ext cx="3657600" cy="4572000"/>
          </a:xfrm>
        </p:spPr>
        <p:txBody>
          <a:bodyPr/>
          <a:lstStyle/>
          <a:p>
            <a:pPr eaLnBrk="1" hangingPunct="1"/>
            <a:r>
              <a:rPr lang="tr-TR" dirty="0" smtClean="0"/>
              <a:t>Instead of using the source editor it is also possible to access the properties of a control through the properties window.</a:t>
            </a:r>
          </a:p>
        </p:txBody>
      </p:sp>
      <p:sp>
        <p:nvSpPr>
          <p:cNvPr id="4" name="Slide Number Placeholder 3"/>
          <p:cNvSpPr>
            <a:spLocks noGrp="1"/>
          </p:cNvSpPr>
          <p:nvPr>
            <p:ph type="sldNum" sz="quarter" idx="12"/>
          </p:nvPr>
        </p:nvSpPr>
        <p:spPr/>
        <p:txBody>
          <a:bodyPr/>
          <a:lstStyle/>
          <a:p>
            <a:pPr>
              <a:defRPr/>
            </a:pPr>
            <a:fld id="{D6345D2B-E59E-4A76-8638-05833D3D6AD8}" type="slidenum">
              <a:rPr lang="tr-TR" smtClean="0"/>
              <a:pPr>
                <a:defRPr/>
              </a:pPr>
              <a:t>13</a:t>
            </a:fld>
            <a:endParaRPr lang="tr-TR"/>
          </a:p>
        </p:txBody>
      </p:sp>
      <p:pic>
        <p:nvPicPr>
          <p:cNvPr id="20485" name="Picture 2"/>
          <p:cNvPicPr>
            <a:picLocks noChangeAspect="1" noChangeArrowheads="1"/>
          </p:cNvPicPr>
          <p:nvPr/>
        </p:nvPicPr>
        <p:blipFill>
          <a:blip r:embed="rId2" cstate="print"/>
          <a:srcRect/>
          <a:stretch>
            <a:fillRect/>
          </a:stretch>
        </p:blipFill>
        <p:spPr bwMode="auto">
          <a:xfrm>
            <a:off x="3505200" y="1295400"/>
            <a:ext cx="5457825" cy="3681961"/>
          </a:xfrm>
          <a:prstGeom prst="rect">
            <a:avLst/>
          </a:prstGeom>
          <a:noFill/>
          <a:ln w="9525">
            <a:noFill/>
            <a:miter lim="800000"/>
            <a:headEnd/>
            <a:tailEnd/>
          </a:ln>
        </p:spPr>
      </p:pic>
      <p:sp>
        <p:nvSpPr>
          <p:cNvPr id="20486" name="TextBox 5"/>
          <p:cNvSpPr txBox="1">
            <a:spLocks noChangeArrowheads="1"/>
          </p:cNvSpPr>
          <p:nvPr/>
        </p:nvSpPr>
        <p:spPr bwMode="auto">
          <a:xfrm>
            <a:off x="4509044" y="5196675"/>
            <a:ext cx="3886200" cy="1200150"/>
          </a:xfrm>
          <a:prstGeom prst="rect">
            <a:avLst/>
          </a:prstGeom>
          <a:noFill/>
          <a:ln w="9525">
            <a:noFill/>
            <a:miter lim="800000"/>
            <a:headEnd/>
            <a:tailEnd/>
          </a:ln>
        </p:spPr>
        <p:txBody>
          <a:bodyPr>
            <a:spAutoFit/>
          </a:bodyPr>
          <a:lstStyle/>
          <a:p>
            <a:r>
              <a:rPr lang="tr-TR" dirty="0"/>
              <a:t>Choose the control first by clicking on it (focus on the control) and then use properties window to reach the properties.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b="1" dirty="0" smtClean="0"/>
              <a:t>Anatomy of a Web Form</a:t>
            </a:r>
            <a:endParaRPr lang="en-US" b="1" dirty="0"/>
          </a:p>
        </p:txBody>
      </p:sp>
      <p:sp>
        <p:nvSpPr>
          <p:cNvPr id="21507" name="Content Placeholder 2"/>
          <p:cNvSpPr>
            <a:spLocks noGrp="1"/>
          </p:cNvSpPr>
          <p:nvPr>
            <p:ph idx="1"/>
          </p:nvPr>
        </p:nvSpPr>
        <p:spPr>
          <a:xfrm>
            <a:off x="609600" y="2052925"/>
            <a:ext cx="8001000" cy="4195481"/>
          </a:xfrm>
        </p:spPr>
        <p:txBody>
          <a:bodyPr/>
          <a:lstStyle/>
          <a:p>
            <a:pPr>
              <a:buFont typeface="Wingdings" panose="05000000000000000000" pitchFamily="2" charset="2"/>
              <a:buChar char="q"/>
            </a:pPr>
            <a:r>
              <a:rPr lang="tr-TR" dirty="0" smtClean="0"/>
              <a:t>Using the design view it is possible to assemble a basic web page without any HTML knowledge.</a:t>
            </a:r>
          </a:p>
          <a:p>
            <a:pPr>
              <a:buFont typeface="Wingdings" panose="05000000000000000000" pitchFamily="2" charset="2"/>
              <a:buChar char="q"/>
            </a:pPr>
            <a:endParaRPr lang="tr-TR" dirty="0" smtClean="0"/>
          </a:p>
          <a:p>
            <a:pPr>
              <a:buFont typeface="Wingdings" panose="05000000000000000000" pitchFamily="2" charset="2"/>
              <a:buChar char="q"/>
            </a:pPr>
            <a:r>
              <a:rPr lang="tr-TR" dirty="0" smtClean="0"/>
              <a:t>However it will not be long before you dip into the source view.</a:t>
            </a:r>
          </a:p>
          <a:p>
            <a:endParaRPr lang="tr-TR" dirty="0" smtClean="0"/>
          </a:p>
          <a:p>
            <a:endParaRPr lang="en-US" dirty="0" smtClean="0"/>
          </a:p>
        </p:txBody>
      </p:sp>
      <p:sp>
        <p:nvSpPr>
          <p:cNvPr id="4" name="Slide Number Placeholder 3"/>
          <p:cNvSpPr>
            <a:spLocks noGrp="1"/>
          </p:cNvSpPr>
          <p:nvPr>
            <p:ph type="sldNum" sz="quarter" idx="12"/>
          </p:nvPr>
        </p:nvSpPr>
        <p:spPr/>
        <p:txBody>
          <a:bodyPr/>
          <a:lstStyle/>
          <a:p>
            <a:pPr>
              <a:defRPr/>
            </a:pPr>
            <a:fld id="{054C17E0-BF6E-4D1C-AE11-54780A5710C2}" type="slidenum">
              <a:rPr lang="tr-TR" smtClean="0"/>
              <a:pPr>
                <a:defRPr/>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b="1" dirty="0" smtClean="0"/>
              <a:t>The Web Form Markup</a:t>
            </a:r>
            <a:endParaRPr lang="en-US" b="1" dirty="0"/>
          </a:p>
        </p:txBody>
      </p:sp>
      <p:sp>
        <p:nvSpPr>
          <p:cNvPr id="22531" name="Content Placeholder 2"/>
          <p:cNvSpPr>
            <a:spLocks noGrp="1"/>
          </p:cNvSpPr>
          <p:nvPr>
            <p:ph idx="1"/>
          </p:nvPr>
        </p:nvSpPr>
        <p:spPr>
          <a:xfrm>
            <a:off x="451372" y="1371600"/>
            <a:ext cx="8202090" cy="5181600"/>
          </a:xfrm>
        </p:spPr>
        <p:txBody>
          <a:bodyPr>
            <a:normAutofit fontScale="85000" lnSpcReduction="20000"/>
          </a:bodyPr>
          <a:lstStyle/>
          <a:p>
            <a:endParaRPr lang="en-US" sz="2800" dirty="0" smtClean="0"/>
          </a:p>
          <a:p>
            <a:r>
              <a:rPr lang="tr-TR" sz="2800" dirty="0" smtClean="0"/>
              <a:t>The </a:t>
            </a:r>
            <a:r>
              <a:rPr lang="tr-TR" sz="2800" dirty="0" smtClean="0"/>
              <a:t>source of an ASP.NET web form is not 100% HTML. It is an HTML page with extra ingredients-ASP.NET web controls</a:t>
            </a:r>
            <a:r>
              <a:rPr lang="tr-TR" sz="2800" dirty="0" smtClean="0"/>
              <a:t>.</a:t>
            </a:r>
            <a:endParaRPr lang="en-US" sz="2800" dirty="0" smtClean="0"/>
          </a:p>
          <a:p>
            <a:endParaRPr lang="tr-TR" sz="2800" dirty="0" smtClean="0"/>
          </a:p>
          <a:p>
            <a:r>
              <a:rPr lang="tr-TR" sz="2800" dirty="0" smtClean="0"/>
              <a:t>Along with standard HTML, you can add ASP.NET-only elements to our web pages.</a:t>
            </a:r>
          </a:p>
          <a:p>
            <a:endParaRPr lang="tr-TR" sz="2800" dirty="0" smtClean="0"/>
          </a:p>
          <a:p>
            <a:r>
              <a:rPr lang="tr-TR" sz="2800" dirty="0" smtClean="0"/>
              <a:t>Ex:</a:t>
            </a:r>
          </a:p>
          <a:p>
            <a:pPr lvl="1"/>
            <a:r>
              <a:rPr lang="tr-TR" sz="2400" dirty="0" smtClean="0"/>
              <a:t>&lt;asp:Button &gt; represents a clickable button that triggers a task on web server.</a:t>
            </a:r>
          </a:p>
          <a:p>
            <a:pPr lvl="1"/>
            <a:r>
              <a:rPr lang="tr-TR" sz="2400" dirty="0" smtClean="0"/>
              <a:t>When you add such an ASP.NET web control, you create an object that you can interact with in your web page code.</a:t>
            </a:r>
            <a:endParaRPr lang="en-US" sz="2400" dirty="0" smtClean="0"/>
          </a:p>
        </p:txBody>
      </p:sp>
      <p:sp>
        <p:nvSpPr>
          <p:cNvPr id="4" name="Slide Number Placeholder 3"/>
          <p:cNvSpPr>
            <a:spLocks noGrp="1"/>
          </p:cNvSpPr>
          <p:nvPr>
            <p:ph type="sldNum" sz="quarter" idx="12"/>
          </p:nvPr>
        </p:nvSpPr>
        <p:spPr/>
        <p:txBody>
          <a:bodyPr/>
          <a:lstStyle/>
          <a:p>
            <a:pPr>
              <a:defRPr/>
            </a:pPr>
            <a:fld id="{7F55E904-AAC9-4289-8F26-8A8059B59A90}" type="slidenum">
              <a:rPr lang="tr-TR" smtClean="0"/>
              <a:pPr>
                <a:defRPr/>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338"/>
            <a:ext cx="7772400" cy="401637"/>
          </a:xfrm>
        </p:spPr>
        <p:txBody>
          <a:bodyPr/>
          <a:lstStyle/>
          <a:p>
            <a:pPr>
              <a:defRPr/>
            </a:pPr>
            <a:r>
              <a:rPr lang="tr-TR" sz="1600" dirty="0" smtClean="0"/>
              <a:t>Sample</a:t>
            </a:r>
            <a:endParaRPr lang="en-US" sz="1600" dirty="0"/>
          </a:p>
        </p:txBody>
      </p:sp>
      <p:sp>
        <p:nvSpPr>
          <p:cNvPr id="3" name="Content Placeholder 2"/>
          <p:cNvSpPr>
            <a:spLocks noGrp="1"/>
          </p:cNvSpPr>
          <p:nvPr>
            <p:ph idx="1"/>
          </p:nvPr>
        </p:nvSpPr>
        <p:spPr>
          <a:xfrm>
            <a:off x="533400" y="304800"/>
            <a:ext cx="8458200" cy="5867400"/>
          </a:xfrm>
        </p:spPr>
        <p:txBody>
          <a:bodyPr>
            <a:normAutofit fontScale="85000" lnSpcReduction="20000"/>
          </a:bodyPr>
          <a:lstStyle/>
          <a:p>
            <a:pPr>
              <a:defRPr/>
            </a:pPr>
            <a:r>
              <a:rPr lang="fr-FR" sz="1800" dirty="0">
                <a:solidFill>
                  <a:srgbClr val="FFFF00"/>
                </a:solidFill>
              </a:rPr>
              <a:t>1 </a:t>
            </a:r>
            <a:r>
              <a:rPr lang="fr-FR" sz="1800" b="1" dirty="0">
                <a:solidFill>
                  <a:srgbClr val="FFFF00"/>
                </a:solidFill>
              </a:rPr>
              <a:t>&lt;%@ Page </a:t>
            </a:r>
            <a:r>
              <a:rPr lang="fr-FR" sz="1800" b="1" dirty="0" err="1">
                <a:solidFill>
                  <a:srgbClr val="FFFF00"/>
                </a:solidFill>
              </a:rPr>
              <a:t>Language</a:t>
            </a:r>
            <a:r>
              <a:rPr lang="fr-FR" sz="1800" b="1" dirty="0">
                <a:solidFill>
                  <a:srgbClr val="FFFF00"/>
                </a:solidFill>
              </a:rPr>
              <a:t>="C#" </a:t>
            </a:r>
            <a:r>
              <a:rPr lang="fr-FR" sz="1800" b="1" dirty="0" err="1">
                <a:solidFill>
                  <a:srgbClr val="FFFF00"/>
                </a:solidFill>
              </a:rPr>
              <a:t>AutoEventWireup</a:t>
            </a:r>
            <a:r>
              <a:rPr lang="fr-FR" sz="1800" b="1" dirty="0">
                <a:solidFill>
                  <a:srgbClr val="FFFF00"/>
                </a:solidFill>
              </a:rPr>
              <a:t>="</a:t>
            </a:r>
            <a:r>
              <a:rPr lang="fr-FR" sz="1800" b="1" dirty="0" err="1">
                <a:solidFill>
                  <a:srgbClr val="FFFF00"/>
                </a:solidFill>
              </a:rPr>
              <a:t>true</a:t>
            </a:r>
            <a:r>
              <a:rPr lang="fr-FR" sz="1800" b="1" dirty="0">
                <a:solidFill>
                  <a:srgbClr val="FFFF00"/>
                </a:solidFill>
              </a:rPr>
              <a:t>"</a:t>
            </a:r>
          </a:p>
          <a:p>
            <a:pPr>
              <a:defRPr/>
            </a:pPr>
            <a:r>
              <a:rPr lang="de-DE" sz="1800" dirty="0">
                <a:solidFill>
                  <a:srgbClr val="FFFF00"/>
                </a:solidFill>
              </a:rPr>
              <a:t>2 </a:t>
            </a:r>
            <a:r>
              <a:rPr lang="de-DE" sz="1800" b="1" dirty="0">
                <a:solidFill>
                  <a:srgbClr val="FFFF00"/>
                </a:solidFill>
              </a:rPr>
              <a:t>CodeFile="Default.aspx.cs" Inherits="_Default" %&gt;</a:t>
            </a:r>
          </a:p>
          <a:p>
            <a:pPr>
              <a:defRPr/>
            </a:pPr>
            <a:r>
              <a:rPr lang="en-US" sz="1800" dirty="0"/>
              <a:t>3 &lt;!DOCTYPE html PUBLIC "-//W3C//DTD XHTML 1.0 Transitional//EN"</a:t>
            </a:r>
          </a:p>
          <a:p>
            <a:pPr>
              <a:defRPr/>
            </a:pPr>
            <a:r>
              <a:rPr lang="en-US" sz="1800" dirty="0"/>
              <a:t>4 "http://www.w3.org/TR/xhtml1/DTD/xhtml1-transitional.dtd"&gt;</a:t>
            </a:r>
          </a:p>
          <a:p>
            <a:pPr>
              <a:defRPr/>
            </a:pPr>
            <a:r>
              <a:rPr lang="en-US" sz="1800" dirty="0"/>
              <a:t>5 &lt;html </a:t>
            </a:r>
            <a:r>
              <a:rPr lang="en-US" sz="1800" dirty="0" err="1"/>
              <a:t>xmlns</a:t>
            </a:r>
            <a:r>
              <a:rPr lang="en-US" sz="1800" dirty="0"/>
              <a:t>="http://www.w3.org/1999/xhtml"&gt;</a:t>
            </a:r>
          </a:p>
          <a:p>
            <a:pPr>
              <a:defRPr/>
            </a:pPr>
            <a:r>
              <a:rPr lang="en-US" sz="1800" dirty="0"/>
              <a:t>6 &lt;head </a:t>
            </a:r>
            <a:r>
              <a:rPr lang="en-US" sz="1800" b="1" dirty="0" err="1">
                <a:solidFill>
                  <a:srgbClr val="FFFF00"/>
                </a:solidFill>
              </a:rPr>
              <a:t>runat</a:t>
            </a:r>
            <a:r>
              <a:rPr lang="en-US" sz="1800" b="1" dirty="0">
                <a:solidFill>
                  <a:srgbClr val="FFFF00"/>
                </a:solidFill>
              </a:rPr>
              <a:t>="server"</a:t>
            </a:r>
            <a:r>
              <a:rPr lang="en-US" sz="1800" dirty="0"/>
              <a:t>&gt;</a:t>
            </a:r>
          </a:p>
          <a:p>
            <a:pPr>
              <a:defRPr/>
            </a:pPr>
            <a:r>
              <a:rPr lang="en-US" sz="1800" dirty="0"/>
              <a:t>7 &lt;title&gt;Untitled Page&lt;/title&gt;</a:t>
            </a:r>
          </a:p>
          <a:p>
            <a:pPr>
              <a:defRPr/>
            </a:pPr>
            <a:r>
              <a:rPr lang="en-US" sz="1800" dirty="0"/>
              <a:t>8 &lt;/head&gt;</a:t>
            </a:r>
          </a:p>
          <a:p>
            <a:pPr>
              <a:defRPr/>
            </a:pPr>
            <a:r>
              <a:rPr lang="en-US" sz="1800" dirty="0"/>
              <a:t>9 &lt;body&gt;</a:t>
            </a:r>
          </a:p>
          <a:p>
            <a:pPr>
              <a:defRPr/>
            </a:pPr>
            <a:r>
              <a:rPr lang="en-US" sz="1800" dirty="0"/>
              <a:t>10 &lt;form ID="form1" </a:t>
            </a:r>
            <a:r>
              <a:rPr lang="en-US" sz="1800" b="1" dirty="0" err="1"/>
              <a:t>runat</a:t>
            </a:r>
            <a:r>
              <a:rPr lang="en-US" sz="1800" b="1" dirty="0"/>
              <a:t>="server"</a:t>
            </a:r>
            <a:r>
              <a:rPr lang="en-US" sz="1800" dirty="0"/>
              <a:t>&gt;</a:t>
            </a:r>
          </a:p>
          <a:p>
            <a:pPr>
              <a:defRPr/>
            </a:pPr>
            <a:r>
              <a:rPr lang="en-US" sz="1800" dirty="0"/>
              <a:t>11 &lt;div&gt;</a:t>
            </a:r>
          </a:p>
          <a:p>
            <a:pPr>
              <a:defRPr/>
            </a:pPr>
            <a:r>
              <a:rPr lang="sv-SE" sz="1800" dirty="0">
                <a:solidFill>
                  <a:srgbClr val="FFFF00"/>
                </a:solidFill>
              </a:rPr>
              <a:t>12 </a:t>
            </a:r>
            <a:r>
              <a:rPr lang="sv-SE" sz="1800" b="1" dirty="0">
                <a:solidFill>
                  <a:srgbClr val="FFFF00"/>
                </a:solidFill>
              </a:rPr>
              <a:t>&lt;asp:Label ID="Label1" runat="server"</a:t>
            </a:r>
          </a:p>
          <a:p>
            <a:pPr>
              <a:defRPr/>
            </a:pPr>
            <a:r>
              <a:rPr lang="en-US" sz="1800" dirty="0">
                <a:solidFill>
                  <a:srgbClr val="FFFF00"/>
                </a:solidFill>
              </a:rPr>
              <a:t>13 </a:t>
            </a:r>
            <a:r>
              <a:rPr lang="en-US" sz="1800" b="1" dirty="0">
                <a:solidFill>
                  <a:srgbClr val="FFFF00"/>
                </a:solidFill>
              </a:rPr>
              <a:t>Text="Type something here:" /&gt;</a:t>
            </a:r>
          </a:p>
          <a:p>
            <a:pPr>
              <a:defRPr/>
            </a:pPr>
            <a:r>
              <a:rPr lang="en-US" sz="1800" dirty="0">
                <a:solidFill>
                  <a:srgbClr val="FFFF00"/>
                </a:solidFill>
              </a:rPr>
              <a:t>14 </a:t>
            </a:r>
            <a:r>
              <a:rPr lang="en-US" sz="1800" b="1" dirty="0">
                <a:solidFill>
                  <a:srgbClr val="FFFF00"/>
                </a:solidFill>
              </a:rPr>
              <a:t>&lt;</a:t>
            </a:r>
            <a:r>
              <a:rPr lang="en-US" sz="1800" b="1" dirty="0" err="1">
                <a:solidFill>
                  <a:srgbClr val="FFFF00"/>
                </a:solidFill>
              </a:rPr>
              <a:t>asp:TextBox</a:t>
            </a:r>
            <a:r>
              <a:rPr lang="en-US" sz="1800" b="1" dirty="0">
                <a:solidFill>
                  <a:srgbClr val="FFFF00"/>
                </a:solidFill>
              </a:rPr>
              <a:t> ID="TextBox1" </a:t>
            </a:r>
            <a:r>
              <a:rPr lang="en-US" sz="1800" b="1" dirty="0" err="1">
                <a:solidFill>
                  <a:srgbClr val="FFFF00"/>
                </a:solidFill>
              </a:rPr>
              <a:t>runat</a:t>
            </a:r>
            <a:r>
              <a:rPr lang="en-US" sz="1800" b="1" dirty="0">
                <a:solidFill>
                  <a:srgbClr val="FFFF00"/>
                </a:solidFill>
              </a:rPr>
              <a:t>="server" </a:t>
            </a:r>
            <a:r>
              <a:rPr lang="en-US" sz="1800" b="1" dirty="0" smtClean="0">
                <a:solidFill>
                  <a:srgbClr val="FFFF00"/>
                </a:solidFill>
              </a:rPr>
              <a:t>/&gt;</a:t>
            </a:r>
            <a:endParaRPr lang="tr-TR" sz="1800" b="1" dirty="0" smtClean="0">
              <a:solidFill>
                <a:srgbClr val="FFFF00"/>
              </a:solidFill>
            </a:endParaRPr>
          </a:p>
          <a:p>
            <a:pPr>
              <a:defRPr/>
            </a:pPr>
            <a:r>
              <a:rPr lang="en-US" sz="1800" dirty="0" smtClean="0"/>
              <a:t>15 </a:t>
            </a:r>
            <a:r>
              <a:rPr lang="en-US" sz="1800" dirty="0"/>
              <a:t>&lt;</a:t>
            </a:r>
            <a:r>
              <a:rPr lang="en-US" sz="1800" dirty="0" err="1"/>
              <a:t>br</a:t>
            </a:r>
            <a:r>
              <a:rPr lang="en-US" sz="1800" dirty="0"/>
              <a:t> /&gt;</a:t>
            </a:r>
          </a:p>
          <a:p>
            <a:pPr>
              <a:defRPr/>
            </a:pPr>
            <a:r>
              <a:rPr lang="en-US" sz="1800" dirty="0">
                <a:solidFill>
                  <a:srgbClr val="FFFF00"/>
                </a:solidFill>
              </a:rPr>
              <a:t>16 </a:t>
            </a:r>
            <a:r>
              <a:rPr lang="en-US" sz="1800" b="1" dirty="0">
                <a:solidFill>
                  <a:srgbClr val="FFFF00"/>
                </a:solidFill>
              </a:rPr>
              <a:t>&lt;</a:t>
            </a:r>
            <a:r>
              <a:rPr lang="en-US" sz="1800" b="1" dirty="0" err="1">
                <a:solidFill>
                  <a:srgbClr val="FFFF00"/>
                </a:solidFill>
              </a:rPr>
              <a:t>asp:Button</a:t>
            </a:r>
            <a:r>
              <a:rPr lang="en-US" sz="1800" b="1" dirty="0">
                <a:solidFill>
                  <a:srgbClr val="FFFF00"/>
                </a:solidFill>
              </a:rPr>
              <a:t> ID="Button1" </a:t>
            </a:r>
            <a:r>
              <a:rPr lang="en-US" sz="1800" b="1" dirty="0" err="1">
                <a:solidFill>
                  <a:srgbClr val="FFFF00"/>
                </a:solidFill>
              </a:rPr>
              <a:t>runat</a:t>
            </a:r>
            <a:r>
              <a:rPr lang="en-US" sz="1800" b="1" dirty="0">
                <a:solidFill>
                  <a:srgbClr val="FFFF00"/>
                </a:solidFill>
              </a:rPr>
              <a:t>="server" Text="Button" /&gt;</a:t>
            </a:r>
          </a:p>
          <a:p>
            <a:pPr>
              <a:defRPr/>
            </a:pPr>
            <a:r>
              <a:rPr lang="en-US" sz="1800" dirty="0"/>
              <a:t>17 &lt;/</a:t>
            </a:r>
            <a:r>
              <a:rPr lang="en-US" sz="1800" dirty="0" smtClean="0"/>
              <a:t>div&gt;</a:t>
            </a:r>
            <a:r>
              <a:rPr lang="tr-TR" sz="1800" dirty="0" smtClean="0"/>
              <a:t> </a:t>
            </a:r>
            <a:r>
              <a:rPr lang="en-US" sz="1800" dirty="0" smtClean="0"/>
              <a:t>&lt;/form&gt; </a:t>
            </a:r>
            <a:r>
              <a:rPr lang="en-US" sz="1800" dirty="0"/>
              <a:t>&lt;/</a:t>
            </a:r>
            <a:r>
              <a:rPr lang="en-US" sz="1800" dirty="0" smtClean="0"/>
              <a:t>body&gt; </a:t>
            </a:r>
            <a:r>
              <a:rPr lang="en-US" sz="1800" dirty="0"/>
              <a:t>&lt;/html</a:t>
            </a:r>
            <a:r>
              <a:rPr lang="en-US" sz="1800" dirty="0" smtClean="0"/>
              <a:t>&gt;</a:t>
            </a:r>
            <a:endParaRPr lang="tr-TR" sz="1800" dirty="0" smtClean="0"/>
          </a:p>
          <a:p>
            <a:pPr marL="68263" indent="0">
              <a:buFont typeface="Wingdings" pitchFamily="2" charset="2"/>
              <a:buNone/>
              <a:defRPr/>
            </a:pPr>
            <a:r>
              <a:rPr lang="tr-TR" sz="1800" dirty="0" smtClean="0"/>
              <a:t>Note : Highlighted text is not part of HTML</a:t>
            </a:r>
            <a:endParaRPr lang="en-US" sz="1800" dirty="0"/>
          </a:p>
        </p:txBody>
      </p:sp>
      <p:sp>
        <p:nvSpPr>
          <p:cNvPr id="4" name="Slide Number Placeholder 3"/>
          <p:cNvSpPr>
            <a:spLocks noGrp="1"/>
          </p:cNvSpPr>
          <p:nvPr>
            <p:ph type="sldNum" sz="quarter" idx="12"/>
          </p:nvPr>
        </p:nvSpPr>
        <p:spPr/>
        <p:txBody>
          <a:bodyPr/>
          <a:lstStyle/>
          <a:p>
            <a:pPr>
              <a:defRPr/>
            </a:pPr>
            <a:fld id="{173BB01D-AF36-46C5-93D4-CFB3E38596C2}" type="slidenum">
              <a:rPr lang="tr-TR" smtClean="0"/>
              <a:pPr>
                <a:defRPr/>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b="1" dirty="0" smtClean="0"/>
              <a:t>Page Directive</a:t>
            </a:r>
            <a:endParaRPr lang="en-US" b="1" dirty="0"/>
          </a:p>
        </p:txBody>
      </p:sp>
      <p:sp>
        <p:nvSpPr>
          <p:cNvPr id="24579" name="Content Placeholder 2"/>
          <p:cNvSpPr>
            <a:spLocks noGrp="1"/>
          </p:cNvSpPr>
          <p:nvPr>
            <p:ph idx="1"/>
          </p:nvPr>
        </p:nvSpPr>
        <p:spPr>
          <a:xfrm>
            <a:off x="381000" y="1752601"/>
            <a:ext cx="8229600" cy="4495806"/>
          </a:xfrm>
        </p:spPr>
        <p:txBody>
          <a:bodyPr/>
          <a:lstStyle/>
          <a:p>
            <a:r>
              <a:rPr lang="tr-TR" dirty="0" smtClean="0"/>
              <a:t>Lines 1-2:</a:t>
            </a:r>
          </a:p>
          <a:p>
            <a:pPr lvl="1"/>
            <a:r>
              <a:rPr lang="tr-TR" dirty="0" smtClean="0"/>
              <a:t>All ASP.NET web forms, consists of three sections. The first section is the page </a:t>
            </a:r>
            <a:r>
              <a:rPr lang="tr-TR" dirty="0" smtClean="0"/>
              <a:t>directive</a:t>
            </a:r>
            <a:r>
              <a:rPr lang="en-US" dirty="0" smtClean="0"/>
              <a:t>.</a:t>
            </a:r>
          </a:p>
          <a:p>
            <a:pPr lvl="1"/>
            <a:endParaRPr lang="tr-TR" dirty="0" smtClean="0"/>
          </a:p>
          <a:p>
            <a:r>
              <a:rPr lang="fr-FR" sz="1800" b="1" dirty="0" smtClean="0">
                <a:solidFill>
                  <a:srgbClr val="FFFF00"/>
                </a:solidFill>
              </a:rPr>
              <a:t>&lt;%@ Page </a:t>
            </a:r>
            <a:r>
              <a:rPr lang="fr-FR" sz="1800" b="1" dirty="0" err="1" smtClean="0">
                <a:solidFill>
                  <a:srgbClr val="FFFF00"/>
                </a:solidFill>
              </a:rPr>
              <a:t>Language</a:t>
            </a:r>
            <a:r>
              <a:rPr lang="fr-FR" sz="1800" b="1" dirty="0" smtClean="0">
                <a:solidFill>
                  <a:srgbClr val="FFFF00"/>
                </a:solidFill>
              </a:rPr>
              <a:t>="C#" </a:t>
            </a:r>
            <a:r>
              <a:rPr lang="fr-FR" sz="1800" b="1" dirty="0" err="1" smtClean="0">
                <a:solidFill>
                  <a:srgbClr val="FFFF00"/>
                </a:solidFill>
              </a:rPr>
              <a:t>AutoEventWireup</a:t>
            </a:r>
            <a:r>
              <a:rPr lang="fr-FR" sz="1800" b="1" dirty="0" smtClean="0">
                <a:solidFill>
                  <a:srgbClr val="FFFF00"/>
                </a:solidFill>
              </a:rPr>
              <a:t>="</a:t>
            </a:r>
            <a:r>
              <a:rPr lang="fr-FR" sz="1800" b="1" dirty="0" err="1" smtClean="0">
                <a:solidFill>
                  <a:srgbClr val="FFFF00"/>
                </a:solidFill>
              </a:rPr>
              <a:t>true</a:t>
            </a:r>
            <a:r>
              <a:rPr lang="fr-FR" sz="1800" b="1" dirty="0" smtClean="0">
                <a:solidFill>
                  <a:srgbClr val="FFFF00"/>
                </a:solidFill>
              </a:rPr>
              <a:t>"</a:t>
            </a:r>
          </a:p>
          <a:p>
            <a:r>
              <a:rPr lang="de-DE" sz="1800" dirty="0" smtClean="0">
                <a:solidFill>
                  <a:srgbClr val="FFFF00"/>
                </a:solidFill>
              </a:rPr>
              <a:t> </a:t>
            </a:r>
            <a:r>
              <a:rPr lang="de-DE" sz="1800" b="1" dirty="0" smtClean="0">
                <a:solidFill>
                  <a:srgbClr val="FFFF00"/>
                </a:solidFill>
              </a:rPr>
              <a:t>CodeFile="Default.aspx.cs" Inherits="_Default" </a:t>
            </a:r>
            <a:r>
              <a:rPr lang="de-DE" sz="1800" b="1" dirty="0" smtClean="0">
                <a:solidFill>
                  <a:srgbClr val="FFFF00"/>
                </a:solidFill>
              </a:rPr>
              <a:t>%&gt;</a:t>
            </a:r>
          </a:p>
          <a:p>
            <a:endParaRPr lang="de-DE" sz="1800" b="1" dirty="0">
              <a:solidFill>
                <a:srgbClr val="FFFF00"/>
              </a:solidFill>
            </a:endParaRPr>
          </a:p>
          <a:p>
            <a:r>
              <a:rPr lang="tr-TR" dirty="0" smtClean="0"/>
              <a:t>You </a:t>
            </a:r>
            <a:r>
              <a:rPr lang="tr-TR" dirty="0" smtClean="0"/>
              <a:t>dont need to modify the page directive by hand because VS maintains it for you.</a:t>
            </a:r>
          </a:p>
          <a:p>
            <a:pPr lvl="3"/>
            <a:r>
              <a:rPr lang="tr-TR" dirty="0" smtClean="0"/>
              <a:t>Pay attention the language is specified.</a:t>
            </a:r>
          </a:p>
          <a:p>
            <a:pPr lvl="3"/>
            <a:r>
              <a:rPr lang="tr-TR" dirty="0" smtClean="0"/>
              <a:t>If seperate files used code file is also specified</a:t>
            </a:r>
            <a:endParaRPr lang="en-US" dirty="0" smtClean="0"/>
          </a:p>
        </p:txBody>
      </p:sp>
      <p:sp>
        <p:nvSpPr>
          <p:cNvPr id="4" name="Slide Number Placeholder 3"/>
          <p:cNvSpPr>
            <a:spLocks noGrp="1"/>
          </p:cNvSpPr>
          <p:nvPr>
            <p:ph type="sldNum" sz="quarter" idx="12"/>
          </p:nvPr>
        </p:nvSpPr>
        <p:spPr/>
        <p:txBody>
          <a:bodyPr/>
          <a:lstStyle/>
          <a:p>
            <a:pPr>
              <a:defRPr/>
            </a:pPr>
            <a:fld id="{18A8790E-2BAE-4F28-973E-41ADCA93803C}" type="slidenum">
              <a:rPr lang="tr-TR" smtClean="0"/>
              <a:pPr>
                <a:defRPr/>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295736"/>
            <a:ext cx="7055380" cy="1400530"/>
          </a:xfrm>
        </p:spPr>
        <p:txBody>
          <a:bodyPr/>
          <a:lstStyle/>
          <a:p>
            <a:pPr>
              <a:defRPr/>
            </a:pPr>
            <a:r>
              <a:rPr lang="tr-TR" b="1" dirty="0" smtClean="0"/>
              <a:t>Doc Type</a:t>
            </a:r>
            <a:endParaRPr lang="en-US" b="1" dirty="0"/>
          </a:p>
        </p:txBody>
      </p:sp>
      <p:sp>
        <p:nvSpPr>
          <p:cNvPr id="25603" name="Content Placeholder 2"/>
          <p:cNvSpPr>
            <a:spLocks noGrp="1"/>
          </p:cNvSpPr>
          <p:nvPr>
            <p:ph idx="1"/>
          </p:nvPr>
        </p:nvSpPr>
        <p:spPr>
          <a:xfrm>
            <a:off x="484710" y="1219200"/>
            <a:ext cx="8202090" cy="5137150"/>
          </a:xfrm>
        </p:spPr>
        <p:txBody>
          <a:bodyPr/>
          <a:lstStyle/>
          <a:p>
            <a:r>
              <a:rPr lang="tr-TR" dirty="0" smtClean="0"/>
              <a:t>Lines 3-4:</a:t>
            </a:r>
          </a:p>
          <a:p>
            <a:pPr lvl="1"/>
            <a:r>
              <a:rPr lang="en-US" sz="1800" dirty="0" smtClean="0"/>
              <a:t>&lt;!DOCTYPE html PUBLIC "-//W3C//DTD XHTML 1.0 Transitional//EN"</a:t>
            </a:r>
          </a:p>
          <a:p>
            <a:pPr lvl="1"/>
            <a:r>
              <a:rPr lang="en-US" sz="1800" dirty="0" smtClean="0"/>
              <a:t>"http://www.w3.org/TR/xhtml1/DTD/xhtml1-transitional.dtd</a:t>
            </a:r>
            <a:r>
              <a:rPr lang="en-US" sz="1800" dirty="0" smtClean="0"/>
              <a:t>"&gt;</a:t>
            </a:r>
          </a:p>
          <a:p>
            <a:pPr lvl="1"/>
            <a:endParaRPr lang="en-US" sz="1800" dirty="0" smtClean="0"/>
          </a:p>
          <a:p>
            <a:r>
              <a:rPr lang="tr-TR" dirty="0" smtClean="0"/>
              <a:t>The doctype indicates the type of markup (HTML or XHTML) that you’re using to create your web page. Technically, the doctype is optional, but VS adds it automatically (in master page if you are using one</a:t>
            </a:r>
            <a:r>
              <a:rPr lang="tr-TR" dirty="0" smtClean="0"/>
              <a:t>).</a:t>
            </a:r>
            <a:endParaRPr lang="en-US" dirty="0" smtClean="0"/>
          </a:p>
          <a:p>
            <a:endParaRPr lang="tr-TR" dirty="0" smtClean="0"/>
          </a:p>
          <a:p>
            <a:r>
              <a:rPr lang="tr-TR" dirty="0" smtClean="0"/>
              <a:t>The doctype is also important because it influences how a browser interprets your web page.</a:t>
            </a:r>
            <a:endParaRPr lang="en-US" dirty="0" smtClean="0"/>
          </a:p>
        </p:txBody>
      </p:sp>
      <p:sp>
        <p:nvSpPr>
          <p:cNvPr id="4" name="Slide Number Placeholder 3"/>
          <p:cNvSpPr>
            <a:spLocks noGrp="1"/>
          </p:cNvSpPr>
          <p:nvPr>
            <p:ph type="sldNum" sz="quarter" idx="12"/>
          </p:nvPr>
        </p:nvSpPr>
        <p:spPr/>
        <p:txBody>
          <a:bodyPr/>
          <a:lstStyle/>
          <a:p>
            <a:pPr>
              <a:defRPr/>
            </a:pPr>
            <a:fld id="{D05D4C28-65A6-42A8-A6FD-50B71CD9E9ED}" type="slidenum">
              <a:rPr lang="tr-TR" smtClean="0"/>
              <a:pPr>
                <a:defRPr/>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44" y="222379"/>
            <a:ext cx="7772400" cy="914400"/>
          </a:xfrm>
        </p:spPr>
        <p:txBody>
          <a:bodyPr/>
          <a:lstStyle/>
          <a:p>
            <a:pPr>
              <a:defRPr/>
            </a:pPr>
            <a:r>
              <a:rPr lang="tr-TR" b="1" dirty="0" smtClean="0"/>
              <a:t>The Essentials of XHTML</a:t>
            </a:r>
            <a:endParaRPr lang="en-US" b="1" dirty="0"/>
          </a:p>
        </p:txBody>
      </p:sp>
      <p:sp>
        <p:nvSpPr>
          <p:cNvPr id="26627" name="Content Placeholder 2"/>
          <p:cNvSpPr>
            <a:spLocks noGrp="1"/>
          </p:cNvSpPr>
          <p:nvPr>
            <p:ph idx="1"/>
          </p:nvPr>
        </p:nvSpPr>
        <p:spPr>
          <a:xfrm>
            <a:off x="533400" y="762000"/>
            <a:ext cx="8458200" cy="5594350"/>
          </a:xfrm>
        </p:spPr>
        <p:txBody>
          <a:bodyPr>
            <a:normAutofit fontScale="92500" lnSpcReduction="10000"/>
          </a:bodyPr>
          <a:lstStyle/>
          <a:p>
            <a:endParaRPr lang="tr-TR" sz="2400" dirty="0" smtClean="0"/>
          </a:p>
          <a:p>
            <a:r>
              <a:rPr lang="tr-TR" sz="2400" dirty="0" smtClean="0"/>
              <a:t>When the page is processed by the web server, the ASP.NET web controls are converted to XHTML markup (rendering) and inserted into the page. The final is a standard XHTML document that is sent back to the browser.</a:t>
            </a:r>
          </a:p>
          <a:p>
            <a:endParaRPr lang="tr-TR" sz="2400" dirty="0" smtClean="0"/>
          </a:p>
          <a:p>
            <a:r>
              <a:rPr lang="en-US" sz="2400" dirty="0" smtClean="0"/>
              <a:t>This design gives you the best of both worlds—you can mix ordinary XHTML markup for</a:t>
            </a:r>
            <a:r>
              <a:rPr lang="tr-TR" sz="2400" dirty="0" smtClean="0"/>
              <a:t> </a:t>
            </a:r>
            <a:r>
              <a:rPr lang="en-US" sz="2400" dirty="0" smtClean="0"/>
              <a:t>the parts of your page that don’t change, and use handy ASP.NET web controls for the parts</a:t>
            </a:r>
            <a:r>
              <a:rPr lang="tr-TR" sz="2400" dirty="0" smtClean="0"/>
              <a:t> </a:t>
            </a:r>
            <a:r>
              <a:rPr lang="en-US" sz="2400" dirty="0" smtClean="0"/>
              <a:t>that need to be interactive (such as buttons, lists, text boxes, and so on) or the parts that you</a:t>
            </a:r>
            <a:r>
              <a:rPr lang="tr-TR" sz="2400" dirty="0" smtClean="0"/>
              <a:t> </a:t>
            </a:r>
            <a:r>
              <a:rPr lang="en-US" sz="2400" dirty="0" smtClean="0"/>
              <a:t>need to update with new information (for example, a block of dynamic text). This design also</a:t>
            </a:r>
            <a:r>
              <a:rPr lang="tr-TR" sz="2400" dirty="0" smtClean="0"/>
              <a:t> </a:t>
            </a:r>
            <a:r>
              <a:rPr lang="en-US" sz="2400" dirty="0" smtClean="0"/>
              <a:t>suggests that ASP.NET developers should have a solid understanding of XHTML basics before</a:t>
            </a:r>
            <a:r>
              <a:rPr lang="tr-TR" sz="2400" dirty="0" smtClean="0"/>
              <a:t> </a:t>
            </a:r>
            <a:r>
              <a:rPr lang="en-US" sz="2400" dirty="0" smtClean="0"/>
              <a:t>they begin coding web forms.</a:t>
            </a:r>
          </a:p>
        </p:txBody>
      </p:sp>
      <p:sp>
        <p:nvSpPr>
          <p:cNvPr id="4" name="Slide Number Placeholder 3"/>
          <p:cNvSpPr>
            <a:spLocks noGrp="1"/>
          </p:cNvSpPr>
          <p:nvPr>
            <p:ph type="sldNum" sz="quarter" idx="12"/>
          </p:nvPr>
        </p:nvSpPr>
        <p:spPr/>
        <p:txBody>
          <a:bodyPr/>
          <a:lstStyle/>
          <a:p>
            <a:pPr>
              <a:defRPr/>
            </a:pPr>
            <a:fld id="{852ABFE6-AE3F-4004-A788-A637C5DCD30D}" type="slidenum">
              <a:rPr lang="tr-TR" smtClean="0"/>
              <a:pPr>
                <a:defRPr/>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tr-TR" b="1" dirty="0" smtClean="0">
                <a:solidFill>
                  <a:schemeClr val="tx2">
                    <a:satMod val="200000"/>
                  </a:schemeClr>
                </a:solidFill>
              </a:rPr>
              <a:t>Creating Websites</a:t>
            </a:r>
            <a:endParaRPr lang="tr-TR" b="1" dirty="0">
              <a:solidFill>
                <a:schemeClr val="tx2">
                  <a:satMod val="200000"/>
                </a:schemeClr>
              </a:solidFill>
            </a:endParaRPr>
          </a:p>
        </p:txBody>
      </p:sp>
      <p:sp>
        <p:nvSpPr>
          <p:cNvPr id="9219" name="Content Placeholder 2"/>
          <p:cNvSpPr>
            <a:spLocks noGrp="1"/>
          </p:cNvSpPr>
          <p:nvPr>
            <p:ph idx="1"/>
          </p:nvPr>
        </p:nvSpPr>
        <p:spPr>
          <a:xfrm>
            <a:off x="484710" y="1481137"/>
            <a:ext cx="8229600" cy="5410200"/>
          </a:xfrm>
        </p:spPr>
        <p:txBody>
          <a:bodyPr/>
          <a:lstStyle/>
          <a:p>
            <a:pPr eaLnBrk="1" hangingPunct="1"/>
            <a:r>
              <a:rPr lang="tr-TR" dirty="0" smtClean="0"/>
              <a:t>When MS Visual Studio first loads, it shows a start page which includes a list of recently opened projects and the sampe page also includes links to online developer content from Microsoft’s MSDN website</a:t>
            </a:r>
            <a:r>
              <a:rPr lang="tr-TR" dirty="0" smtClean="0"/>
              <a:t>.</a:t>
            </a:r>
            <a:endParaRPr lang="en-US" dirty="0" smtClean="0"/>
          </a:p>
          <a:p>
            <a:pPr marL="0" indent="0" eaLnBrk="1" hangingPunct="1">
              <a:buNone/>
            </a:pPr>
            <a:endParaRPr lang="tr-TR" dirty="0" smtClean="0"/>
          </a:p>
          <a:p>
            <a:pPr eaLnBrk="1" hangingPunct="1"/>
            <a:r>
              <a:rPr lang="tr-TR" dirty="0" smtClean="0"/>
              <a:t>If you are new in ASP.NET than below is agood address to start with</a:t>
            </a:r>
          </a:p>
          <a:p>
            <a:pPr lvl="1" eaLnBrk="1" hangingPunct="1"/>
            <a:r>
              <a:rPr lang="tr-TR" dirty="0" smtClean="0"/>
              <a:t> </a:t>
            </a:r>
            <a:r>
              <a:rPr lang="tr-TR" sz="2000" dirty="0" smtClean="0">
                <a:hlinkClick r:id="rId2"/>
              </a:rPr>
              <a:t>http://msdn.microsoft.com/en-us/asp.net/default.aspx</a:t>
            </a:r>
            <a:endParaRPr lang="tr-TR" sz="2000" dirty="0" smtClean="0"/>
          </a:p>
          <a:p>
            <a:pPr eaLnBrk="1" hangingPunct="1"/>
            <a:endParaRPr lang="tr-TR" sz="2400" dirty="0" smtClean="0"/>
          </a:p>
          <a:p>
            <a:pPr eaLnBrk="1" hangingPunct="1"/>
            <a:endParaRPr lang="tr-TR" sz="2400" dirty="0" smtClean="0"/>
          </a:p>
        </p:txBody>
      </p:sp>
      <p:sp>
        <p:nvSpPr>
          <p:cNvPr id="9220"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DE1C1FD-C3E7-4C6E-833E-0432A67C2D94}" type="slidenum">
              <a:rPr lang="tr-TR" smtClean="0"/>
              <a:pPr fontAlgn="base">
                <a:spcBef>
                  <a:spcPct val="0"/>
                </a:spcBef>
                <a:spcAft>
                  <a:spcPct val="0"/>
                </a:spcAft>
                <a:defRPr/>
              </a:pPr>
              <a:t>2</a:t>
            </a:fld>
            <a:endParaRPr lang="tr-T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9023"/>
            <a:ext cx="7772400" cy="914400"/>
          </a:xfrm>
        </p:spPr>
        <p:txBody>
          <a:bodyPr/>
          <a:lstStyle/>
          <a:p>
            <a:pPr>
              <a:defRPr/>
            </a:pPr>
            <a:r>
              <a:rPr lang="tr-TR" b="1" dirty="0" smtClean="0"/>
              <a:t>Elements</a:t>
            </a:r>
            <a:endParaRPr lang="en-US" b="1" dirty="0"/>
          </a:p>
        </p:txBody>
      </p:sp>
      <p:sp>
        <p:nvSpPr>
          <p:cNvPr id="27651" name="Content Placeholder 2"/>
          <p:cNvSpPr>
            <a:spLocks noGrp="1"/>
          </p:cNvSpPr>
          <p:nvPr>
            <p:ph idx="1"/>
          </p:nvPr>
        </p:nvSpPr>
        <p:spPr>
          <a:xfrm>
            <a:off x="381000" y="1282959"/>
            <a:ext cx="8153400" cy="5441950"/>
          </a:xfrm>
        </p:spPr>
        <p:txBody>
          <a:bodyPr>
            <a:normAutofit lnSpcReduction="10000"/>
          </a:bodyPr>
          <a:lstStyle/>
          <a:p>
            <a:r>
              <a:rPr lang="en-US" sz="2400" dirty="0" smtClean="0"/>
              <a:t>The XHTML language defines a small set of elements that you can use—in fact, there are</a:t>
            </a:r>
            <a:r>
              <a:rPr lang="tr-TR" sz="2400" dirty="0" smtClean="0"/>
              <a:t> </a:t>
            </a:r>
            <a:r>
              <a:rPr lang="en-US" sz="2400" dirty="0" smtClean="0"/>
              <a:t>fewer than you probably expect. XHTML also defines the syntax for using these elements. A</a:t>
            </a:r>
            <a:r>
              <a:rPr lang="tr-TR" sz="2400" dirty="0" smtClean="0"/>
              <a:t> </a:t>
            </a:r>
            <a:r>
              <a:rPr lang="en-US" sz="2400" dirty="0" smtClean="0"/>
              <a:t>typical element consists of three pieces: a start tag, some content, and an end tag. Here’s an</a:t>
            </a:r>
            <a:r>
              <a:rPr lang="tr-TR" sz="2400" dirty="0" smtClean="0"/>
              <a:t> </a:t>
            </a:r>
            <a:r>
              <a:rPr lang="en-US" sz="2400" dirty="0" smtClean="0"/>
              <a:t>example:</a:t>
            </a:r>
          </a:p>
          <a:p>
            <a:pPr lvl="1">
              <a:buFont typeface="Wingdings" panose="05000000000000000000" pitchFamily="2" charset="2"/>
              <a:buChar char="§"/>
            </a:pPr>
            <a:r>
              <a:rPr lang="en-US" sz="2000" dirty="0" smtClean="0"/>
              <a:t>&lt;p&gt;This is a sentence in a paragraph.&lt;/p</a:t>
            </a:r>
            <a:r>
              <a:rPr lang="en-US" sz="2000" dirty="0" smtClean="0"/>
              <a:t>&gt;</a:t>
            </a:r>
          </a:p>
          <a:p>
            <a:pPr lvl="1">
              <a:buFont typeface="Wingdings" panose="05000000000000000000" pitchFamily="2" charset="2"/>
              <a:buChar char="§"/>
            </a:pPr>
            <a:endParaRPr lang="tr-TR" sz="2000" dirty="0" smtClean="0"/>
          </a:p>
          <a:p>
            <a:r>
              <a:rPr lang="tr-TR" sz="2400" dirty="0" smtClean="0"/>
              <a:t>As a different case, </a:t>
            </a:r>
            <a:r>
              <a:rPr lang="en-US" sz="2400" dirty="0" smtClean="0"/>
              <a:t>the &lt;</a:t>
            </a:r>
            <a:r>
              <a:rPr lang="en-US" sz="2400" dirty="0" err="1" smtClean="0"/>
              <a:t>br</a:t>
            </a:r>
            <a:r>
              <a:rPr lang="en-US" sz="2400" dirty="0" smtClean="0"/>
              <a:t>&gt; element represents a</a:t>
            </a:r>
            <a:r>
              <a:rPr lang="tr-TR" sz="2400" dirty="0" smtClean="0"/>
              <a:t> </a:t>
            </a:r>
            <a:r>
              <a:rPr lang="en-US" sz="2400" dirty="0" smtClean="0"/>
              <a:t>line break. Rather than writing &lt;</a:t>
            </a:r>
            <a:r>
              <a:rPr lang="en-US" sz="2400" dirty="0" err="1" smtClean="0"/>
              <a:t>br</a:t>
            </a:r>
            <a:r>
              <a:rPr lang="en-US" sz="2400" dirty="0" smtClean="0"/>
              <a:t>&gt;&lt;/</a:t>
            </a:r>
            <a:r>
              <a:rPr lang="en-US" sz="2400" dirty="0" err="1" smtClean="0"/>
              <a:t>br</a:t>
            </a:r>
            <a:r>
              <a:rPr lang="en-US" sz="2400" dirty="0" smtClean="0"/>
              <a:t>&gt;, you can simply use &lt;</a:t>
            </a:r>
            <a:r>
              <a:rPr lang="en-US" sz="2400" dirty="0" err="1" smtClean="0"/>
              <a:t>br</a:t>
            </a:r>
            <a:r>
              <a:rPr lang="en-US" sz="2400" dirty="0" smtClean="0"/>
              <a:t> /&gt;, as shown here:</a:t>
            </a:r>
          </a:p>
          <a:p>
            <a:pPr lvl="1">
              <a:buFont typeface="Wingdings" panose="05000000000000000000" pitchFamily="2" charset="2"/>
              <a:buChar char="§"/>
            </a:pPr>
            <a:r>
              <a:rPr lang="en-US" sz="2200" dirty="0" smtClean="0"/>
              <a:t>&lt;p&gt;This is line one.&lt;</a:t>
            </a:r>
            <a:r>
              <a:rPr lang="en-US" sz="2200" dirty="0" err="1" smtClean="0"/>
              <a:t>br</a:t>
            </a:r>
            <a:r>
              <a:rPr lang="en-US" sz="2200" dirty="0" smtClean="0"/>
              <a:t> /&gt;</a:t>
            </a:r>
          </a:p>
          <a:p>
            <a:pPr lvl="1">
              <a:buFont typeface="Wingdings" panose="05000000000000000000" pitchFamily="2" charset="2"/>
              <a:buChar char="§"/>
            </a:pPr>
            <a:r>
              <a:rPr lang="en-US" sz="2200" dirty="0" smtClean="0"/>
              <a:t>This is line three.&lt;/p</a:t>
            </a:r>
            <a:r>
              <a:rPr lang="en-US" sz="2200" dirty="0" smtClean="0"/>
              <a:t>&gt;</a:t>
            </a:r>
            <a:endParaRPr lang="tr-TR" sz="2400" dirty="0" smtClean="0"/>
          </a:p>
          <a:p>
            <a:pPr>
              <a:buFont typeface="Wingdings" pitchFamily="2" charset="2"/>
              <a:buChar char="q"/>
            </a:pPr>
            <a:r>
              <a:rPr lang="tr-TR" sz="2400" dirty="0" smtClean="0"/>
              <a:t>Note that every tag have to be closed in XHTML</a:t>
            </a:r>
            <a:endParaRPr lang="en-US" sz="2400" dirty="0" smtClean="0"/>
          </a:p>
        </p:txBody>
      </p:sp>
      <p:sp>
        <p:nvSpPr>
          <p:cNvPr id="4" name="Slide Number Placeholder 3"/>
          <p:cNvSpPr>
            <a:spLocks noGrp="1"/>
          </p:cNvSpPr>
          <p:nvPr>
            <p:ph type="sldNum" sz="quarter" idx="12"/>
          </p:nvPr>
        </p:nvSpPr>
        <p:spPr/>
        <p:txBody>
          <a:bodyPr/>
          <a:lstStyle/>
          <a:p>
            <a:pPr>
              <a:defRPr/>
            </a:pPr>
            <a:fld id="{68BC451C-8178-4A40-8A6E-7526044C2EF0}" type="slidenum">
              <a:rPr lang="tr-TR" smtClean="0"/>
              <a:pPr>
                <a:defRPr/>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3429000" cy="4800600"/>
          </a:xfrm>
        </p:spPr>
        <p:txBody>
          <a:bodyPr/>
          <a:lstStyle/>
          <a:p>
            <a:pPr>
              <a:defRPr/>
            </a:pPr>
            <a:r>
              <a:rPr lang="tr-TR" sz="1800" dirty="0" smtClean="0"/>
              <a:t>S</a:t>
            </a:r>
            <a:r>
              <a:rPr lang="en-US" sz="1800" dirty="0" err="1" smtClean="0"/>
              <a:t>ome</a:t>
            </a:r>
            <a:r>
              <a:rPr lang="en-US" sz="1800" dirty="0" smtClean="0"/>
              <a:t> of </a:t>
            </a:r>
            <a:r>
              <a:rPr lang="en-US" sz="1800" dirty="0"/>
              <a:t>the most commonly used XHTML elements. The Type </a:t>
            </a:r>
            <a:r>
              <a:rPr lang="en-US" sz="1800" dirty="0" smtClean="0"/>
              <a:t>column</a:t>
            </a:r>
            <a:r>
              <a:rPr lang="tr-TR" sz="1800" dirty="0" smtClean="0"/>
              <a:t> </a:t>
            </a:r>
            <a:r>
              <a:rPr lang="en-US" sz="1800" dirty="0" smtClean="0"/>
              <a:t>distinguishes</a:t>
            </a:r>
            <a:r>
              <a:rPr lang="tr-TR" sz="1800" dirty="0" smtClean="0"/>
              <a:t> </a:t>
            </a:r>
            <a:r>
              <a:rPr lang="en-US" sz="1800" dirty="0" smtClean="0"/>
              <a:t>between </a:t>
            </a:r>
            <a:r>
              <a:rPr lang="en-US" sz="1800" dirty="0"/>
              <a:t>two types of XHTML—those that typically hold content or other </a:t>
            </a:r>
            <a:r>
              <a:rPr lang="en-US" sz="1800" dirty="0" smtClean="0"/>
              <a:t>nested</a:t>
            </a:r>
            <a:r>
              <a:rPr lang="tr-TR" sz="1800" dirty="0" smtClean="0"/>
              <a:t> </a:t>
            </a:r>
            <a:r>
              <a:rPr lang="en-US" sz="1800" dirty="0" smtClean="0"/>
              <a:t>elements </a:t>
            </a:r>
            <a:r>
              <a:rPr lang="en-US" sz="1800" dirty="0"/>
              <a:t>(containers), and those that can be used on their own with the empty tag syntax </a:t>
            </a:r>
            <a:r>
              <a:rPr lang="en-US" sz="1800" dirty="0" smtClean="0"/>
              <a:t>you</a:t>
            </a:r>
            <a:r>
              <a:rPr lang="tr-TR" sz="1800" dirty="0" smtClean="0"/>
              <a:t> </a:t>
            </a:r>
            <a:r>
              <a:rPr lang="en-US" sz="1800" dirty="0" smtClean="0"/>
              <a:t>just considered</a:t>
            </a:r>
            <a:r>
              <a:rPr lang="tr-TR" sz="1800" dirty="0" smtClean="0"/>
              <a:t> </a:t>
            </a:r>
            <a:r>
              <a:rPr lang="en-US" sz="1800" dirty="0" smtClean="0"/>
              <a:t>(standalone</a:t>
            </a:r>
            <a:r>
              <a:rPr lang="en-US" sz="1800" dirty="0"/>
              <a:t>).</a:t>
            </a:r>
          </a:p>
        </p:txBody>
      </p:sp>
      <p:pic>
        <p:nvPicPr>
          <p:cNvPr id="33794" name="Picture 2"/>
          <p:cNvPicPr>
            <a:picLocks noGrp="1" noChangeAspect="1" noChangeArrowheads="1"/>
          </p:cNvPicPr>
          <p:nvPr>
            <p:ph idx="1"/>
          </p:nvPr>
        </p:nvPicPr>
        <p:blipFill>
          <a:blip r:embed="rId2" cstate="print"/>
          <a:stretch>
            <a:fillRect/>
          </a:stretch>
        </p:blipFill>
        <p:spPr>
          <a:xfrm>
            <a:off x="3886200" y="1676400"/>
            <a:ext cx="5097330" cy="41957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5FC40E64-4B1E-48CA-8ACF-BD4903C466AD}" type="slidenum">
              <a:rPr lang="tr-TR" smtClean="0"/>
              <a:pPr>
                <a:defRPr/>
              </a:pPr>
              <a:t>21</a:t>
            </a:fld>
            <a:endParaRPr lang="tr-TR"/>
          </a:p>
        </p:txBody>
      </p:sp>
      <p:sp>
        <p:nvSpPr>
          <p:cNvPr id="5" name="Title 1"/>
          <p:cNvSpPr txBox="1">
            <a:spLocks/>
          </p:cNvSpPr>
          <p:nvPr/>
        </p:nvSpPr>
        <p:spPr>
          <a:xfrm>
            <a:off x="622844" y="295736"/>
            <a:ext cx="7772400" cy="9144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tr-TR" b="1" dirty="0" smtClean="0"/>
              <a:t>Elements</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4D2058A-02B4-4A6D-A9E0-36DB845D3B7F}" type="slidenum">
              <a:rPr lang="tr-TR" smtClean="0"/>
              <a:pPr>
                <a:defRPr/>
              </a:pPr>
              <a:t>22</a:t>
            </a:fld>
            <a:endParaRPr lang="tr-TR"/>
          </a:p>
        </p:txBody>
      </p:sp>
      <p:pic>
        <p:nvPicPr>
          <p:cNvPr id="34818" name="Picture 2"/>
          <p:cNvPicPr>
            <a:picLocks noChangeAspect="1" noChangeArrowheads="1"/>
          </p:cNvPicPr>
          <p:nvPr/>
        </p:nvPicPr>
        <p:blipFill>
          <a:blip r:embed="rId2" cstate="print"/>
          <a:srcRect/>
          <a:stretch>
            <a:fillRect/>
          </a:stretch>
        </p:blipFill>
        <p:spPr bwMode="auto">
          <a:xfrm>
            <a:off x="1965325" y="0"/>
            <a:ext cx="5045075" cy="68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
            <a:ext cx="7772400" cy="914400"/>
          </a:xfrm>
        </p:spPr>
        <p:txBody>
          <a:bodyPr/>
          <a:lstStyle/>
          <a:p>
            <a:pPr>
              <a:defRPr/>
            </a:pPr>
            <a:r>
              <a:rPr lang="tr-TR" b="1" dirty="0" smtClean="0"/>
              <a:t>Attributes of Elements</a:t>
            </a:r>
            <a:endParaRPr lang="en-US" b="1" dirty="0"/>
          </a:p>
        </p:txBody>
      </p:sp>
      <p:sp>
        <p:nvSpPr>
          <p:cNvPr id="30723" name="Content Placeholder 2"/>
          <p:cNvSpPr>
            <a:spLocks noGrp="1"/>
          </p:cNvSpPr>
          <p:nvPr>
            <p:ph idx="1"/>
          </p:nvPr>
        </p:nvSpPr>
        <p:spPr>
          <a:xfrm>
            <a:off x="762000" y="1210136"/>
            <a:ext cx="7924800" cy="5190664"/>
          </a:xfrm>
        </p:spPr>
        <p:txBody>
          <a:bodyPr>
            <a:normAutofit lnSpcReduction="10000"/>
          </a:bodyPr>
          <a:lstStyle/>
          <a:p>
            <a:r>
              <a:rPr lang="en-US" sz="2000" dirty="0" smtClean="0"/>
              <a:t>Every XHTML document fuses together two types of information: the document content, and</a:t>
            </a:r>
            <a:r>
              <a:rPr lang="tr-TR" sz="2000" dirty="0" smtClean="0"/>
              <a:t> </a:t>
            </a:r>
            <a:r>
              <a:rPr lang="en-US" sz="2000" dirty="0" smtClean="0"/>
              <a:t>information about how that content should be presented.</a:t>
            </a:r>
            <a:endParaRPr lang="tr-TR" sz="2000" dirty="0" smtClean="0"/>
          </a:p>
          <a:p>
            <a:endParaRPr lang="tr-TR" sz="2000" dirty="0" smtClean="0"/>
          </a:p>
          <a:p>
            <a:r>
              <a:rPr lang="en-US" sz="2000" i="1" dirty="0" smtClean="0"/>
              <a:t>Attributes </a:t>
            </a:r>
            <a:r>
              <a:rPr lang="en-US" sz="2000" dirty="0" smtClean="0"/>
              <a:t>are individual pieces of information that you attach to an element, inside the</a:t>
            </a:r>
            <a:r>
              <a:rPr lang="tr-TR" sz="2000" dirty="0" smtClean="0"/>
              <a:t> </a:t>
            </a:r>
            <a:r>
              <a:rPr lang="en-US" sz="2000" dirty="0" smtClean="0"/>
              <a:t>start tag</a:t>
            </a:r>
            <a:r>
              <a:rPr lang="en-US" sz="2000" dirty="0" smtClean="0"/>
              <a:t>.</a:t>
            </a:r>
          </a:p>
          <a:p>
            <a:endParaRPr lang="tr-TR" sz="2000" dirty="0" smtClean="0"/>
          </a:p>
          <a:p>
            <a:r>
              <a:rPr lang="tr-TR" sz="2000" dirty="0" smtClean="0"/>
              <a:t>As an example:</a:t>
            </a:r>
          </a:p>
          <a:p>
            <a:pPr lvl="1">
              <a:buFont typeface="Wingdings" panose="05000000000000000000" pitchFamily="2" charset="2"/>
              <a:buChar char="§"/>
            </a:pPr>
            <a:r>
              <a:rPr lang="en-US" sz="1800" dirty="0" smtClean="0"/>
              <a:t>The &lt;a&gt; anchor element is an example of an element that uses attributes and takes content.</a:t>
            </a:r>
          </a:p>
          <a:p>
            <a:pPr lvl="1">
              <a:buFont typeface="Wingdings" panose="05000000000000000000" pitchFamily="2" charset="2"/>
              <a:buChar char="§"/>
            </a:pPr>
            <a:r>
              <a:rPr lang="en-US" sz="1800" dirty="0" smtClean="0"/>
              <a:t>The content inside the &lt;a&gt; element is the blue, underline text of the hyperlink. The </a:t>
            </a:r>
            <a:r>
              <a:rPr lang="en-US" sz="1800" dirty="0" err="1" smtClean="0"/>
              <a:t>href</a:t>
            </a:r>
            <a:r>
              <a:rPr lang="tr-TR" sz="1800" dirty="0" smtClean="0"/>
              <a:t> </a:t>
            </a:r>
            <a:r>
              <a:rPr lang="en-US" sz="1800" dirty="0" smtClean="0"/>
              <a:t>attribute defines the destination that the browser will navigate to when the link is </a:t>
            </a:r>
            <a:r>
              <a:rPr lang="tr-TR" sz="1800" dirty="0" smtClean="0"/>
              <a:t>c</a:t>
            </a:r>
            <a:r>
              <a:rPr lang="en-US" sz="1800" dirty="0" smtClean="0"/>
              <a:t>licked</a:t>
            </a:r>
            <a:r>
              <a:rPr lang="en-US" sz="1800" dirty="0" smtClean="0"/>
              <a:t>.</a:t>
            </a:r>
          </a:p>
          <a:p>
            <a:r>
              <a:rPr lang="en-US" dirty="0"/>
              <a:t>&lt;</a:t>
            </a:r>
            <a:r>
              <a:rPr lang="en-US" dirty="0" smtClean="0"/>
              <a:t>p&gt;  </a:t>
            </a:r>
            <a:r>
              <a:rPr lang="en-US" sz="2000" dirty="0" smtClean="0"/>
              <a:t>Click </a:t>
            </a:r>
            <a:r>
              <a:rPr lang="en-US" sz="2000" dirty="0" smtClean="0"/>
              <a:t>&lt;a </a:t>
            </a:r>
            <a:r>
              <a:rPr lang="tr-TR" sz="2000" dirty="0" smtClean="0"/>
              <a:t>h</a:t>
            </a:r>
            <a:r>
              <a:rPr lang="en-US" sz="2000" b="1" dirty="0" smtClean="0"/>
              <a:t>ref</a:t>
            </a:r>
            <a:r>
              <a:rPr lang="en-US" sz="2000" dirty="0" smtClean="0"/>
              <a:t>="http://www.prosetech.com"&gt;here&lt;/a&gt; to visit my website</a:t>
            </a:r>
            <a:r>
              <a:rPr lang="en-US" sz="2000" dirty="0" smtClean="0"/>
              <a:t>. &lt;/</a:t>
            </a:r>
            <a:r>
              <a:rPr lang="en-US" sz="2000" dirty="0" smtClean="0"/>
              <a:t>p&gt;</a:t>
            </a:r>
            <a:endParaRPr lang="tr-TR" sz="2000" dirty="0" smtClean="0"/>
          </a:p>
        </p:txBody>
      </p:sp>
      <p:sp>
        <p:nvSpPr>
          <p:cNvPr id="4" name="Slide Number Placeholder 3"/>
          <p:cNvSpPr>
            <a:spLocks noGrp="1"/>
          </p:cNvSpPr>
          <p:nvPr>
            <p:ph type="sldNum" sz="quarter" idx="12"/>
          </p:nvPr>
        </p:nvSpPr>
        <p:spPr/>
        <p:txBody>
          <a:bodyPr/>
          <a:lstStyle/>
          <a:p>
            <a:pPr>
              <a:defRPr/>
            </a:pPr>
            <a:fld id="{FB89E887-F8D6-417A-A799-C5FC0D6BA306}" type="slidenum">
              <a:rPr lang="tr-TR" smtClean="0"/>
              <a:pPr>
                <a:defRPr/>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179"/>
            <a:ext cx="7772400" cy="1066800"/>
          </a:xfrm>
        </p:spPr>
        <p:txBody>
          <a:bodyPr/>
          <a:lstStyle/>
          <a:p>
            <a:pPr>
              <a:defRPr/>
            </a:pPr>
            <a:r>
              <a:rPr lang="tr-TR" b="1" dirty="0" smtClean="0"/>
              <a:t>Typical Structure in VS web Forms</a:t>
            </a:r>
            <a:endParaRPr lang="en-US" b="1" dirty="0"/>
          </a:p>
        </p:txBody>
      </p:sp>
      <p:sp>
        <p:nvSpPr>
          <p:cNvPr id="3" name="Content Placeholder 2"/>
          <p:cNvSpPr>
            <a:spLocks noGrp="1"/>
          </p:cNvSpPr>
          <p:nvPr>
            <p:ph idx="1"/>
          </p:nvPr>
        </p:nvSpPr>
        <p:spPr>
          <a:xfrm>
            <a:off x="838200" y="1752600"/>
            <a:ext cx="7772400" cy="4832350"/>
          </a:xfrm>
        </p:spPr>
        <p:txBody>
          <a:bodyPr>
            <a:normAutofit fontScale="92500" lnSpcReduction="20000"/>
          </a:bodyPr>
          <a:lstStyle/>
          <a:p>
            <a:pPr marL="0" indent="0">
              <a:buNone/>
              <a:defRPr/>
            </a:pPr>
            <a:r>
              <a:rPr lang="en-US" sz="2000" dirty="0" smtClean="0"/>
              <a:t>&lt;!DOCTYPE html PUBLIC "-//W3C//DTD XHTML 1.0 Transitional//EN«</a:t>
            </a:r>
            <a:r>
              <a:rPr lang="tr-TR" sz="2000" dirty="0" smtClean="0"/>
              <a:t> </a:t>
            </a:r>
            <a:r>
              <a:rPr lang="en-US" sz="2000" dirty="0" smtClean="0"/>
              <a:t>"http://www.w3.org/TR/xhtml1/DTD/xhtml1-transitional.dtd"&gt;</a:t>
            </a:r>
            <a:endParaRPr lang="tr-TR" sz="2000" dirty="0" smtClean="0"/>
          </a:p>
          <a:p>
            <a:pPr marL="0" indent="0">
              <a:buNone/>
              <a:defRPr/>
            </a:pPr>
            <a:r>
              <a:rPr lang="en-US" sz="2000" dirty="0" smtClean="0"/>
              <a:t>&lt;</a:t>
            </a:r>
            <a:r>
              <a:rPr lang="tr-TR" sz="2000" dirty="0" smtClean="0"/>
              <a:t>h</a:t>
            </a:r>
            <a:r>
              <a:rPr lang="en-US" sz="2000" dirty="0" err="1" smtClean="0"/>
              <a:t>tml</a:t>
            </a:r>
            <a:r>
              <a:rPr lang="tr-TR" sz="2000" dirty="0" smtClean="0"/>
              <a:t> x</a:t>
            </a:r>
            <a:r>
              <a:rPr lang="en-US" sz="2000" dirty="0" err="1" smtClean="0"/>
              <a:t>mlns</a:t>
            </a:r>
            <a:r>
              <a:rPr lang="en-US" sz="2000" dirty="0"/>
              <a:t>="http://www.w3.org/1999/xhtml"&gt;</a:t>
            </a:r>
          </a:p>
          <a:p>
            <a:pPr marL="0" indent="0">
              <a:buNone/>
              <a:defRPr/>
            </a:pPr>
            <a:r>
              <a:rPr lang="en-US" sz="2000" dirty="0"/>
              <a:t>&lt;</a:t>
            </a:r>
            <a:r>
              <a:rPr lang="en-US" sz="2000" dirty="0" smtClean="0"/>
              <a:t>head&gt;</a:t>
            </a:r>
            <a:endParaRPr lang="en-US" sz="2000" dirty="0"/>
          </a:p>
          <a:p>
            <a:pPr marL="0" indent="0">
              <a:buNone/>
              <a:defRPr/>
            </a:pPr>
            <a:r>
              <a:rPr lang="en-US" sz="2000" dirty="0"/>
              <a:t>&lt;title&gt;Untitled Page&lt;/title&gt;</a:t>
            </a:r>
          </a:p>
          <a:p>
            <a:pPr marL="0" indent="0">
              <a:buNone/>
              <a:defRPr/>
            </a:pPr>
            <a:r>
              <a:rPr lang="en-US" sz="2000" dirty="0"/>
              <a:t>&lt;/head&gt;</a:t>
            </a:r>
          </a:p>
          <a:p>
            <a:pPr marL="0" indent="0">
              <a:buNone/>
              <a:defRPr/>
            </a:pPr>
            <a:r>
              <a:rPr lang="en-US" sz="2000" dirty="0"/>
              <a:t>&lt;body</a:t>
            </a:r>
            <a:r>
              <a:rPr lang="en-US" sz="2000" dirty="0" smtClean="0"/>
              <a:t>&gt;</a:t>
            </a:r>
            <a:endParaRPr lang="tr-TR" sz="2000" dirty="0" smtClean="0"/>
          </a:p>
          <a:p>
            <a:pPr marL="68263" indent="0">
              <a:buNone/>
              <a:defRPr/>
            </a:pPr>
            <a:r>
              <a:rPr lang="tr-TR" sz="2000" dirty="0" smtClean="0"/>
              <a:t>         &lt;form ID=</a:t>
            </a:r>
            <a:r>
              <a:rPr lang="en-US" sz="2000" dirty="0" smtClean="0"/>
              <a:t>"</a:t>
            </a:r>
            <a:r>
              <a:rPr lang="tr-TR" sz="2000" dirty="0" smtClean="0"/>
              <a:t>form1</a:t>
            </a:r>
            <a:r>
              <a:rPr lang="en-US" sz="2000" dirty="0" smtClean="0"/>
              <a:t>"</a:t>
            </a:r>
            <a:r>
              <a:rPr lang="tr-TR" sz="2000" dirty="0" smtClean="0"/>
              <a:t> runat=</a:t>
            </a:r>
            <a:r>
              <a:rPr lang="en-US" sz="2000" dirty="0" smtClean="0"/>
              <a:t>"</a:t>
            </a:r>
            <a:r>
              <a:rPr lang="tr-TR" sz="2000" dirty="0" smtClean="0"/>
              <a:t>server</a:t>
            </a:r>
            <a:r>
              <a:rPr lang="en-US" sz="2000" dirty="0" smtClean="0"/>
              <a:t>"</a:t>
            </a:r>
            <a:r>
              <a:rPr lang="tr-TR" sz="2000" dirty="0" smtClean="0"/>
              <a:t> &gt;</a:t>
            </a:r>
          </a:p>
          <a:p>
            <a:pPr marL="68263" indent="0">
              <a:buNone/>
              <a:defRPr/>
            </a:pPr>
            <a:r>
              <a:rPr lang="tr-TR" sz="2000" dirty="0"/>
              <a:t>	</a:t>
            </a:r>
            <a:r>
              <a:rPr lang="tr-TR" sz="2000" dirty="0" smtClean="0"/>
              <a:t>&lt;div&gt;...&lt;/div&gt;</a:t>
            </a:r>
          </a:p>
          <a:p>
            <a:pPr marL="68263" indent="0">
              <a:buNone/>
              <a:defRPr/>
            </a:pPr>
            <a:r>
              <a:rPr lang="tr-TR" sz="2000" dirty="0"/>
              <a:t> </a:t>
            </a:r>
            <a:r>
              <a:rPr lang="tr-TR" sz="2000" dirty="0" smtClean="0"/>
              <a:t>         &lt;/form&gt;</a:t>
            </a:r>
            <a:endParaRPr lang="en-US" sz="2000" dirty="0"/>
          </a:p>
          <a:p>
            <a:pPr marL="0" indent="0">
              <a:buNone/>
              <a:defRPr/>
            </a:pPr>
            <a:r>
              <a:rPr lang="en-US" sz="2000" dirty="0"/>
              <a:t>&lt;/body&gt;</a:t>
            </a:r>
          </a:p>
          <a:p>
            <a:pPr marL="0" indent="0">
              <a:buNone/>
              <a:defRPr/>
            </a:pPr>
            <a:r>
              <a:rPr lang="en-US" sz="2000" dirty="0"/>
              <a:t>&lt;/html</a:t>
            </a:r>
            <a:r>
              <a:rPr lang="en-US" sz="2000" dirty="0" smtClean="0"/>
              <a:t>&gt;</a:t>
            </a:r>
            <a:endParaRPr lang="tr-TR" sz="2000" dirty="0" smtClean="0"/>
          </a:p>
          <a:p>
            <a:pPr marL="0" indent="0">
              <a:buNone/>
              <a:defRPr/>
            </a:pPr>
            <a:r>
              <a:rPr lang="en-US" sz="2000" dirty="0" err="1" smtClean="0"/>
              <a:t>runat</a:t>
            </a:r>
            <a:r>
              <a:rPr lang="en-US" sz="2000" dirty="0" smtClean="0"/>
              <a:t>="server"</a:t>
            </a:r>
            <a:r>
              <a:rPr lang="tr-TR" sz="2000" dirty="0" smtClean="0"/>
              <a:t> the control into a server control.</a:t>
            </a:r>
            <a:endParaRPr lang="en-US" sz="2000" dirty="0"/>
          </a:p>
        </p:txBody>
      </p:sp>
      <p:sp>
        <p:nvSpPr>
          <p:cNvPr id="4" name="Slide Number Placeholder 3"/>
          <p:cNvSpPr>
            <a:spLocks noGrp="1"/>
          </p:cNvSpPr>
          <p:nvPr>
            <p:ph type="sldNum" sz="quarter" idx="12"/>
          </p:nvPr>
        </p:nvSpPr>
        <p:spPr/>
        <p:txBody>
          <a:bodyPr/>
          <a:lstStyle/>
          <a:p>
            <a:pPr>
              <a:defRPr/>
            </a:pPr>
            <a:fld id="{FF48F83A-CCF5-44CD-8CE8-1DB421D7D53E}" type="slidenum">
              <a:rPr lang="tr-TR" smtClean="0"/>
              <a:pPr>
                <a:defRPr/>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5736"/>
            <a:ext cx="7772400" cy="914400"/>
          </a:xfrm>
        </p:spPr>
        <p:txBody>
          <a:bodyPr/>
          <a:lstStyle/>
          <a:p>
            <a:pPr>
              <a:defRPr/>
            </a:pPr>
            <a:r>
              <a:rPr lang="tr-TR" b="1" dirty="0" smtClean="0"/>
              <a:t>Writing Code</a:t>
            </a:r>
            <a:endParaRPr lang="en-US" b="1" dirty="0"/>
          </a:p>
        </p:txBody>
      </p:sp>
      <p:sp>
        <p:nvSpPr>
          <p:cNvPr id="32771" name="Content Placeholder 2"/>
          <p:cNvSpPr>
            <a:spLocks noGrp="1"/>
          </p:cNvSpPr>
          <p:nvPr>
            <p:ph idx="1"/>
          </p:nvPr>
        </p:nvSpPr>
        <p:spPr>
          <a:xfrm>
            <a:off x="457200" y="1338520"/>
            <a:ext cx="8382000" cy="5017829"/>
          </a:xfrm>
        </p:spPr>
        <p:txBody>
          <a:bodyPr/>
          <a:lstStyle/>
          <a:p>
            <a:r>
              <a:rPr lang="en-US" dirty="0" smtClean="0"/>
              <a:t>Many of Visual Studio’s most welcome enhancements appear when you start to write the code</a:t>
            </a:r>
            <a:r>
              <a:rPr lang="tr-TR" dirty="0" smtClean="0"/>
              <a:t> </a:t>
            </a:r>
            <a:r>
              <a:rPr lang="en-US" dirty="0" smtClean="0"/>
              <a:t>that supports your user interface. To start coding, you need to switch to the code-behind view.</a:t>
            </a:r>
            <a:r>
              <a:rPr lang="tr-TR" dirty="0" smtClean="0"/>
              <a:t> </a:t>
            </a:r>
            <a:endParaRPr lang="en-US" dirty="0" smtClean="0"/>
          </a:p>
          <a:p>
            <a:endParaRPr lang="en-US" dirty="0"/>
          </a:p>
          <a:p>
            <a:r>
              <a:rPr lang="en-US" dirty="0" smtClean="0"/>
              <a:t>To </a:t>
            </a:r>
            <a:r>
              <a:rPr lang="en-US" dirty="0" smtClean="0"/>
              <a:t>switch back and forth, you can use two View Code or View Designer buttons, which appear</a:t>
            </a:r>
            <a:r>
              <a:rPr lang="tr-TR" dirty="0" smtClean="0"/>
              <a:t> </a:t>
            </a:r>
            <a:r>
              <a:rPr lang="en-US" dirty="0" smtClean="0"/>
              <a:t>just above the Solution Explorer window. </a:t>
            </a:r>
            <a:endParaRPr lang="en-US" dirty="0" smtClean="0"/>
          </a:p>
          <a:p>
            <a:endParaRPr lang="en-US" dirty="0"/>
          </a:p>
          <a:p>
            <a:r>
              <a:rPr lang="en-US" dirty="0" smtClean="0"/>
              <a:t>Another </a:t>
            </a:r>
            <a:r>
              <a:rPr lang="en-US" dirty="0" smtClean="0"/>
              <a:t>approach that works just as well is to </a:t>
            </a:r>
            <a:r>
              <a:rPr lang="en-US" dirty="0" err="1" smtClean="0"/>
              <a:t>doubleclick</a:t>
            </a:r>
            <a:r>
              <a:rPr lang="tr-TR" dirty="0" smtClean="0"/>
              <a:t> </a:t>
            </a:r>
            <a:r>
              <a:rPr lang="en-US" dirty="0" smtClean="0"/>
              <a:t>either the .</a:t>
            </a:r>
            <a:r>
              <a:rPr lang="en-US" dirty="0" err="1" smtClean="0"/>
              <a:t>aspx</a:t>
            </a:r>
            <a:r>
              <a:rPr lang="en-US" dirty="0" smtClean="0"/>
              <a:t> page in the Solution Explorer (to get to the designer) or the .</a:t>
            </a:r>
            <a:r>
              <a:rPr lang="en-US" dirty="0" err="1" smtClean="0"/>
              <a:t>aspx.cs</a:t>
            </a:r>
            <a:r>
              <a:rPr lang="en-US" dirty="0" smtClean="0"/>
              <a:t> page</a:t>
            </a:r>
            <a:r>
              <a:rPr lang="tr-TR" dirty="0" smtClean="0"/>
              <a:t> </a:t>
            </a:r>
            <a:r>
              <a:rPr lang="en-US" dirty="0" smtClean="0"/>
              <a:t>(to get to the code view). The “code” in question is the C# code, not the HTML markup in</a:t>
            </a:r>
            <a:r>
              <a:rPr lang="tr-TR" dirty="0" smtClean="0"/>
              <a:t> </a:t>
            </a:r>
            <a:r>
              <a:rPr lang="en-US" dirty="0" smtClean="0"/>
              <a:t>the .</a:t>
            </a:r>
            <a:r>
              <a:rPr lang="en-US" dirty="0" err="1" smtClean="0"/>
              <a:t>aspx</a:t>
            </a:r>
            <a:r>
              <a:rPr lang="en-US" dirty="0" smtClean="0"/>
              <a:t> file.</a:t>
            </a:r>
          </a:p>
        </p:txBody>
      </p:sp>
      <p:sp>
        <p:nvSpPr>
          <p:cNvPr id="4" name="Slide Number Placeholder 3"/>
          <p:cNvSpPr>
            <a:spLocks noGrp="1"/>
          </p:cNvSpPr>
          <p:nvPr>
            <p:ph type="sldNum" sz="quarter" idx="12"/>
          </p:nvPr>
        </p:nvSpPr>
        <p:spPr/>
        <p:txBody>
          <a:bodyPr/>
          <a:lstStyle/>
          <a:p>
            <a:pPr>
              <a:defRPr/>
            </a:pPr>
            <a:fld id="{DA9BED80-B9B3-45B9-9157-F23E7DC9E07A}" type="slidenum">
              <a:rPr lang="tr-TR" smtClean="0"/>
              <a:pPr>
                <a:defRPr/>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630"/>
            <a:ext cx="7772400" cy="1053898"/>
          </a:xfrm>
        </p:spPr>
        <p:txBody>
          <a:bodyPr/>
          <a:lstStyle/>
          <a:p>
            <a:pPr>
              <a:defRPr/>
            </a:pPr>
            <a:r>
              <a:rPr lang="tr-TR" sz="4000" b="1" dirty="0" smtClean="0"/>
              <a:t>The Code-Behind Class</a:t>
            </a:r>
            <a:endParaRPr lang="en-US" sz="4000" b="1" dirty="0"/>
          </a:p>
        </p:txBody>
      </p:sp>
      <p:sp>
        <p:nvSpPr>
          <p:cNvPr id="33795" name="Content Placeholder 2"/>
          <p:cNvSpPr>
            <a:spLocks noGrp="1"/>
          </p:cNvSpPr>
          <p:nvPr>
            <p:ph idx="1"/>
          </p:nvPr>
        </p:nvSpPr>
        <p:spPr>
          <a:xfrm>
            <a:off x="533400" y="1349634"/>
            <a:ext cx="7543800" cy="5006715"/>
          </a:xfrm>
        </p:spPr>
        <p:txBody>
          <a:bodyPr>
            <a:normAutofit fontScale="92500" lnSpcReduction="10000"/>
          </a:bodyPr>
          <a:lstStyle/>
          <a:p>
            <a:r>
              <a:rPr lang="en-US" sz="1600" dirty="0" smtClean="0"/>
              <a:t>When you switch to code view, you’ll see the page class for your web page. For example, if</a:t>
            </a:r>
            <a:r>
              <a:rPr lang="tr-TR" sz="1600" dirty="0" smtClean="0"/>
              <a:t> </a:t>
            </a:r>
            <a:r>
              <a:rPr lang="en-US" sz="1600" dirty="0" smtClean="0"/>
              <a:t>you’ve created a web page named </a:t>
            </a:r>
            <a:r>
              <a:rPr lang="tr-TR" sz="1600" dirty="0" smtClean="0"/>
              <a:t>S</a:t>
            </a:r>
            <a:r>
              <a:rPr lang="en-US" sz="1600" dirty="0" smtClean="0"/>
              <a:t>implePage.aspx, you’ll see a code-behind class that looks</a:t>
            </a:r>
            <a:r>
              <a:rPr lang="tr-TR" sz="1600" dirty="0" smtClean="0"/>
              <a:t> </a:t>
            </a:r>
            <a:r>
              <a:rPr lang="en-US" sz="1600" dirty="0" smtClean="0"/>
              <a:t>like this:</a:t>
            </a:r>
          </a:p>
          <a:p>
            <a:pPr marL="400056" lvl="1" indent="0">
              <a:buNone/>
            </a:pPr>
            <a:r>
              <a:rPr lang="en-US" sz="1400" dirty="0" smtClean="0"/>
              <a:t>using System</a:t>
            </a:r>
            <a:r>
              <a:rPr lang="en-US" sz="1400" dirty="0" smtClean="0"/>
              <a:t>;</a:t>
            </a:r>
          </a:p>
          <a:p>
            <a:pPr marL="400056" lvl="1" indent="0">
              <a:buNone/>
            </a:pPr>
            <a:r>
              <a:rPr lang="en-US" sz="1400" dirty="0" smtClean="0"/>
              <a:t>.</a:t>
            </a:r>
          </a:p>
          <a:p>
            <a:pPr marL="400056" lvl="1" indent="0">
              <a:buNone/>
            </a:pPr>
            <a:r>
              <a:rPr lang="en-US" sz="1400" dirty="0"/>
              <a:t>.</a:t>
            </a:r>
            <a:endParaRPr lang="en-US" sz="1400" dirty="0" smtClean="0"/>
          </a:p>
          <a:p>
            <a:pPr marL="400056" lvl="1" indent="0">
              <a:buNone/>
            </a:pPr>
            <a:r>
              <a:rPr lang="en-US" sz="1400" dirty="0" smtClean="0"/>
              <a:t>public </a:t>
            </a:r>
            <a:r>
              <a:rPr lang="en-US" sz="1400" dirty="0" smtClean="0"/>
              <a:t>partial class </a:t>
            </a:r>
            <a:r>
              <a:rPr lang="en-US" sz="1400" dirty="0" err="1" smtClean="0"/>
              <a:t>SimplePage</a:t>
            </a:r>
            <a:r>
              <a:rPr lang="en-US" sz="1400" dirty="0" smtClean="0"/>
              <a:t>: </a:t>
            </a:r>
            <a:r>
              <a:rPr lang="en-US" sz="1400" dirty="0" err="1" smtClean="0"/>
              <a:t>System.Web.UI.Page</a:t>
            </a:r>
            <a:endParaRPr lang="en-US" sz="1400" dirty="0" smtClean="0"/>
          </a:p>
          <a:p>
            <a:pPr marL="400056" lvl="1" indent="0">
              <a:buNone/>
            </a:pPr>
            <a:r>
              <a:rPr lang="en-US" sz="1400" dirty="0" smtClean="0"/>
              <a:t>{</a:t>
            </a:r>
          </a:p>
          <a:p>
            <a:pPr marL="400056" lvl="1" indent="0">
              <a:buNone/>
            </a:pPr>
            <a:r>
              <a:rPr lang="tr-TR" sz="1400" dirty="0" smtClean="0"/>
              <a:t>   </a:t>
            </a:r>
            <a:r>
              <a:rPr lang="en-US" sz="1400" dirty="0" smtClean="0"/>
              <a:t>protected void </a:t>
            </a:r>
            <a:r>
              <a:rPr lang="en-US" sz="1400" dirty="0" err="1" smtClean="0"/>
              <a:t>Page_Load</a:t>
            </a:r>
            <a:r>
              <a:rPr lang="en-US" sz="1400" dirty="0" smtClean="0"/>
              <a:t>(object sender, </a:t>
            </a:r>
            <a:r>
              <a:rPr lang="en-US" sz="1400" dirty="0" err="1" smtClean="0"/>
              <a:t>EventArgs</a:t>
            </a:r>
            <a:r>
              <a:rPr lang="en-US" sz="1400" dirty="0" smtClean="0"/>
              <a:t> e)</a:t>
            </a:r>
          </a:p>
          <a:p>
            <a:pPr marL="400056" lvl="1" indent="0">
              <a:buNone/>
            </a:pPr>
            <a:r>
              <a:rPr lang="tr-TR" sz="1400" dirty="0" smtClean="0"/>
              <a:t>   </a:t>
            </a:r>
            <a:r>
              <a:rPr lang="en-US" sz="1400" dirty="0" smtClean="0"/>
              <a:t>{</a:t>
            </a:r>
          </a:p>
          <a:p>
            <a:pPr marL="400056" lvl="1" indent="0">
              <a:buNone/>
            </a:pPr>
            <a:r>
              <a:rPr lang="tr-TR" sz="1400" dirty="0" smtClean="0"/>
              <a:t>   </a:t>
            </a:r>
            <a:r>
              <a:rPr lang="en-US" sz="1400" dirty="0" smtClean="0"/>
              <a:t>}</a:t>
            </a:r>
          </a:p>
          <a:p>
            <a:pPr marL="400056" lvl="1" indent="0">
              <a:buNone/>
            </a:pPr>
            <a:r>
              <a:rPr lang="en-US" sz="1400" dirty="0" smtClean="0"/>
              <a:t>}</a:t>
            </a:r>
          </a:p>
          <a:p>
            <a:r>
              <a:rPr lang="en-US" sz="1600" dirty="0" smtClean="0"/>
              <a:t>Just before your page class, Visual Studio imports a number of core .NET namespaces.</a:t>
            </a:r>
            <a:r>
              <a:rPr lang="tr-TR" sz="1600" dirty="0" smtClean="0"/>
              <a:t> </a:t>
            </a:r>
            <a:r>
              <a:rPr lang="en-US" sz="1600" dirty="0" smtClean="0"/>
              <a:t>These namespaces give you easy access to many commonly used ASP.NET classes.</a:t>
            </a:r>
          </a:p>
          <a:p>
            <a:r>
              <a:rPr lang="en-US" sz="1600" dirty="0" smtClean="0"/>
              <a:t>Inside your page class you can place methods, which will respond to control events. For</a:t>
            </a:r>
            <a:r>
              <a:rPr lang="tr-TR" sz="1600" dirty="0" smtClean="0"/>
              <a:t> </a:t>
            </a:r>
            <a:r>
              <a:rPr lang="en-US" sz="1600" dirty="0" smtClean="0"/>
              <a:t>example, you can add a method with code that reacts when the user clicks a button.</a:t>
            </a:r>
          </a:p>
        </p:txBody>
      </p:sp>
      <p:sp>
        <p:nvSpPr>
          <p:cNvPr id="4" name="Slide Number Placeholder 3"/>
          <p:cNvSpPr>
            <a:spLocks noGrp="1"/>
          </p:cNvSpPr>
          <p:nvPr>
            <p:ph type="sldNum" sz="quarter" idx="12"/>
          </p:nvPr>
        </p:nvSpPr>
        <p:spPr/>
        <p:txBody>
          <a:bodyPr/>
          <a:lstStyle/>
          <a:p>
            <a:pPr>
              <a:defRPr/>
            </a:pPr>
            <a:fld id="{4CEB467E-21CE-418B-9468-9D89EACD8973}" type="slidenum">
              <a:rPr lang="tr-TR" smtClean="0"/>
              <a:pPr>
                <a:defRPr/>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2" y="290972"/>
            <a:ext cx="7772400" cy="928227"/>
          </a:xfrm>
        </p:spPr>
        <p:txBody>
          <a:bodyPr/>
          <a:lstStyle/>
          <a:p>
            <a:pPr>
              <a:defRPr/>
            </a:pPr>
            <a:r>
              <a:rPr lang="tr-TR" sz="4000" b="1" dirty="0" smtClean="0"/>
              <a:t>Adding Event Handlers</a:t>
            </a:r>
            <a:endParaRPr lang="en-US" sz="4000" b="1" dirty="0"/>
          </a:p>
        </p:txBody>
      </p:sp>
      <p:sp>
        <p:nvSpPr>
          <p:cNvPr id="34819" name="Content Placeholder 2"/>
          <p:cNvSpPr>
            <a:spLocks noGrp="1"/>
          </p:cNvSpPr>
          <p:nvPr>
            <p:ph idx="1"/>
          </p:nvPr>
        </p:nvSpPr>
        <p:spPr>
          <a:xfrm>
            <a:off x="609600" y="1219200"/>
            <a:ext cx="8077200" cy="5137150"/>
          </a:xfrm>
        </p:spPr>
        <p:txBody>
          <a:bodyPr>
            <a:normAutofit fontScale="70000" lnSpcReduction="20000"/>
          </a:bodyPr>
          <a:lstStyle/>
          <a:p>
            <a:endParaRPr lang="en-US" sz="2400" dirty="0" smtClean="0"/>
          </a:p>
          <a:p>
            <a:r>
              <a:rPr lang="en-US" sz="2400" dirty="0" smtClean="0"/>
              <a:t>Most </a:t>
            </a:r>
            <a:r>
              <a:rPr lang="en-US" sz="2400" dirty="0" smtClean="0"/>
              <a:t>of the code in an ASP.NET web page is placed inside event handlers that react to web</a:t>
            </a:r>
            <a:r>
              <a:rPr lang="tr-TR" sz="2400" dirty="0" smtClean="0"/>
              <a:t> </a:t>
            </a:r>
            <a:r>
              <a:rPr lang="en-US" sz="2400" dirty="0" smtClean="0"/>
              <a:t>control events. Using Visual Studio, you have three easy ways to add an event handler to your</a:t>
            </a:r>
            <a:r>
              <a:rPr lang="tr-TR" sz="2400" dirty="0" smtClean="0"/>
              <a:t> </a:t>
            </a:r>
            <a:r>
              <a:rPr lang="en-US" sz="2400" dirty="0" smtClean="0"/>
              <a:t>code</a:t>
            </a:r>
            <a:r>
              <a:rPr lang="en-US" sz="2400" dirty="0" smtClean="0"/>
              <a:t>:</a:t>
            </a:r>
          </a:p>
          <a:p>
            <a:endParaRPr lang="en-US" sz="2400" dirty="0" smtClean="0"/>
          </a:p>
          <a:p>
            <a:r>
              <a:rPr lang="en-US" sz="2400" i="1" dirty="0" smtClean="0"/>
              <a:t>Type it in manually</a:t>
            </a:r>
            <a:r>
              <a:rPr lang="en-US" sz="2400" dirty="0" smtClean="0"/>
              <a:t>: In this case, you add the subroutine directly to the page class. You</a:t>
            </a:r>
            <a:r>
              <a:rPr lang="tr-TR" sz="2400" dirty="0" smtClean="0"/>
              <a:t> </a:t>
            </a:r>
            <a:r>
              <a:rPr lang="en-US" sz="2400" dirty="0" smtClean="0"/>
              <a:t>must specify the appropriate parameters</a:t>
            </a:r>
            <a:r>
              <a:rPr lang="en-US" sz="2400" dirty="0" smtClean="0"/>
              <a:t>.</a:t>
            </a:r>
          </a:p>
          <a:p>
            <a:endParaRPr lang="en-US" sz="2400" dirty="0" smtClean="0"/>
          </a:p>
          <a:p>
            <a:r>
              <a:rPr lang="en-US" sz="2400" i="1" dirty="0" smtClean="0"/>
              <a:t>Double-click a control in Design view</a:t>
            </a:r>
            <a:r>
              <a:rPr lang="en-US" sz="2400" dirty="0" smtClean="0"/>
              <a:t>: In this case, Visual Studio will create an event</a:t>
            </a:r>
            <a:r>
              <a:rPr lang="tr-TR" sz="2400" dirty="0" smtClean="0"/>
              <a:t> </a:t>
            </a:r>
            <a:r>
              <a:rPr lang="en-US" sz="2400" dirty="0" smtClean="0"/>
              <a:t>handler for that control’s default event, if it doesn’t already exist. For example, if you</a:t>
            </a:r>
            <a:r>
              <a:rPr lang="tr-TR" sz="2400" dirty="0" smtClean="0"/>
              <a:t> </a:t>
            </a:r>
            <a:r>
              <a:rPr lang="en-US" sz="2400" dirty="0" smtClean="0"/>
              <a:t>double-click a Button control, it will create an event handler for the </a:t>
            </a:r>
            <a:r>
              <a:rPr lang="en-US" sz="2400" dirty="0" err="1" smtClean="0"/>
              <a:t>Button.Click</a:t>
            </a:r>
            <a:r>
              <a:rPr lang="en-US" sz="2400" dirty="0" smtClean="0"/>
              <a:t> event</a:t>
            </a:r>
            <a:r>
              <a:rPr lang="en-US" sz="2400" dirty="0" smtClean="0"/>
              <a:t>.</a:t>
            </a:r>
          </a:p>
          <a:p>
            <a:endParaRPr lang="en-US" sz="2400" dirty="0" smtClean="0"/>
          </a:p>
          <a:p>
            <a:r>
              <a:rPr lang="en-US" sz="2400" i="1" dirty="0" smtClean="0"/>
              <a:t>Choose the event from the Properties window</a:t>
            </a:r>
            <a:r>
              <a:rPr lang="en-US" sz="2400" dirty="0" smtClean="0"/>
              <a:t>: Just select the control, and click the lightning</a:t>
            </a:r>
            <a:r>
              <a:rPr lang="tr-TR" sz="2400" dirty="0" smtClean="0"/>
              <a:t> </a:t>
            </a:r>
            <a:r>
              <a:rPr lang="en-US" sz="2400" dirty="0" smtClean="0"/>
              <a:t>bolt in the Properties window. You’ll see a list of all the events provided by that</a:t>
            </a:r>
            <a:r>
              <a:rPr lang="tr-TR" sz="2400" dirty="0" smtClean="0"/>
              <a:t> </a:t>
            </a:r>
            <a:r>
              <a:rPr lang="en-US" sz="2400" dirty="0" smtClean="0"/>
              <a:t>control. Double-click next to the event you want to handle, and Visual Studio will automatically</a:t>
            </a:r>
            <a:r>
              <a:rPr lang="tr-TR" sz="2400" dirty="0" smtClean="0"/>
              <a:t> </a:t>
            </a:r>
            <a:r>
              <a:rPr lang="en-US" sz="2400" dirty="0" smtClean="0"/>
              <a:t>generate the event handler in your page class.</a:t>
            </a:r>
            <a:r>
              <a:rPr lang="tr-TR" sz="2400" dirty="0" smtClean="0"/>
              <a:t> Or choose from the drop-down list.</a:t>
            </a:r>
            <a:endParaRPr lang="en-US" sz="2400" dirty="0" smtClean="0"/>
          </a:p>
        </p:txBody>
      </p:sp>
      <p:sp>
        <p:nvSpPr>
          <p:cNvPr id="4" name="Slide Number Placeholder 3"/>
          <p:cNvSpPr>
            <a:spLocks noGrp="1"/>
          </p:cNvSpPr>
          <p:nvPr>
            <p:ph type="sldNum" sz="quarter" idx="12"/>
          </p:nvPr>
        </p:nvSpPr>
        <p:spPr/>
        <p:txBody>
          <a:bodyPr/>
          <a:lstStyle/>
          <a:p>
            <a:pPr>
              <a:defRPr/>
            </a:pPr>
            <a:fld id="{D067AFE0-6E95-443A-A145-00BD1906FE20}" type="slidenum">
              <a:rPr lang="tr-TR" smtClean="0"/>
              <a:pPr>
                <a:defRPr/>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b="1" dirty="0" smtClean="0"/>
              <a:t>Adding Event Handlers</a:t>
            </a:r>
            <a:endParaRPr lang="en-US" b="1" dirty="0"/>
          </a:p>
        </p:txBody>
      </p:sp>
      <p:sp>
        <p:nvSpPr>
          <p:cNvPr id="4" name="Slide Number Placeholder 3"/>
          <p:cNvSpPr>
            <a:spLocks noGrp="1"/>
          </p:cNvSpPr>
          <p:nvPr>
            <p:ph type="sldNum" sz="quarter" idx="12"/>
          </p:nvPr>
        </p:nvSpPr>
        <p:spPr/>
        <p:txBody>
          <a:bodyPr/>
          <a:lstStyle/>
          <a:p>
            <a:pPr>
              <a:defRPr/>
            </a:pPr>
            <a:fld id="{15614720-7084-4A04-A5FA-2D07346B68E5}" type="slidenum">
              <a:rPr lang="tr-TR" smtClean="0"/>
              <a:pPr>
                <a:defRPr/>
              </a:pPr>
              <a:t>28</a:t>
            </a:fld>
            <a:endParaRPr lang="tr-T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881823"/>
            <a:ext cx="5462587" cy="440670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5736"/>
            <a:ext cx="7055380" cy="1400530"/>
          </a:xfrm>
        </p:spPr>
        <p:txBody>
          <a:bodyPr/>
          <a:lstStyle/>
          <a:p>
            <a:pPr>
              <a:defRPr/>
            </a:pPr>
            <a:r>
              <a:rPr lang="tr-TR" b="1" dirty="0" smtClean="0"/>
              <a:t>Adding Event Handlers</a:t>
            </a:r>
            <a:endParaRPr lang="en-US" b="1" dirty="0"/>
          </a:p>
        </p:txBody>
      </p:sp>
      <p:sp>
        <p:nvSpPr>
          <p:cNvPr id="36867" name="Content Placeholder 2"/>
          <p:cNvSpPr>
            <a:spLocks noGrp="1"/>
          </p:cNvSpPr>
          <p:nvPr>
            <p:ph idx="1"/>
          </p:nvPr>
        </p:nvSpPr>
        <p:spPr>
          <a:xfrm>
            <a:off x="381000" y="1295400"/>
            <a:ext cx="8610600" cy="5060950"/>
          </a:xfrm>
        </p:spPr>
        <p:txBody>
          <a:bodyPr>
            <a:normAutofit fontScale="85000" lnSpcReduction="10000"/>
          </a:bodyPr>
          <a:lstStyle/>
          <a:p>
            <a:r>
              <a:rPr lang="en-US" sz="2000" dirty="0" smtClean="0"/>
              <a:t>When you use Visual Studio to attach or create an event handler, it adjusts the control tag</a:t>
            </a:r>
            <a:r>
              <a:rPr lang="tr-TR" sz="2000" dirty="0" smtClean="0"/>
              <a:t> </a:t>
            </a:r>
            <a:r>
              <a:rPr lang="en-US" sz="2000" dirty="0" smtClean="0"/>
              <a:t>so that it’s linked to the appropriate event</a:t>
            </a:r>
            <a:r>
              <a:rPr lang="en-US" sz="2000" dirty="0" smtClean="0"/>
              <a:t>:</a:t>
            </a:r>
            <a:endParaRPr lang="en-US" sz="2000" dirty="0" smtClean="0"/>
          </a:p>
          <a:p>
            <a:pPr marL="0" indent="0">
              <a:buNone/>
            </a:pPr>
            <a:r>
              <a:rPr lang="en-US" sz="2000" dirty="0" smtClean="0"/>
              <a:t>&lt;</a:t>
            </a:r>
            <a:r>
              <a:rPr lang="en-US" sz="2000" dirty="0" err="1" smtClean="0"/>
              <a:t>asp:Button</a:t>
            </a:r>
            <a:r>
              <a:rPr lang="en-US" sz="2000" dirty="0" smtClean="0"/>
              <a:t> ID="Button1" </a:t>
            </a:r>
            <a:r>
              <a:rPr lang="en-US" sz="2000" dirty="0" err="1" smtClean="0"/>
              <a:t>runat</a:t>
            </a:r>
            <a:r>
              <a:rPr lang="en-US" sz="2000" dirty="0" smtClean="0"/>
              <a:t>="server" Text="Button" </a:t>
            </a:r>
            <a:r>
              <a:rPr lang="en-US" sz="2000" dirty="0" err="1" smtClean="0"/>
              <a:t>OnClick</a:t>
            </a:r>
            <a:r>
              <a:rPr lang="en-US" sz="2000" dirty="0" smtClean="0"/>
              <a:t>="</a:t>
            </a:r>
            <a:r>
              <a:rPr lang="en-US" sz="2000" dirty="0" smtClean="0"/>
              <a:t>Button1_Click“ /&gt;</a:t>
            </a:r>
          </a:p>
          <a:p>
            <a:pPr marL="0" indent="0">
              <a:buNone/>
            </a:pPr>
            <a:endParaRPr lang="en-US" sz="2000" dirty="0" smtClean="0"/>
          </a:p>
          <a:p>
            <a:r>
              <a:rPr lang="en-US" sz="2000" dirty="0" smtClean="0"/>
              <a:t>Inside your event handler method, you can interact with any of the control objects on</a:t>
            </a:r>
            <a:r>
              <a:rPr lang="tr-TR" sz="2000" dirty="0" smtClean="0"/>
              <a:t> </a:t>
            </a:r>
            <a:r>
              <a:rPr lang="en-US" sz="2000" dirty="0" smtClean="0"/>
              <a:t>your web page using their IDs. For example, if you’ve created a </a:t>
            </a:r>
            <a:r>
              <a:rPr lang="en-US" sz="2000" dirty="0" err="1" smtClean="0"/>
              <a:t>TextBox</a:t>
            </a:r>
            <a:r>
              <a:rPr lang="en-US" sz="2000" dirty="0" smtClean="0"/>
              <a:t> control named</a:t>
            </a:r>
            <a:r>
              <a:rPr lang="tr-TR" sz="2000" dirty="0" smtClean="0"/>
              <a:t> </a:t>
            </a:r>
            <a:r>
              <a:rPr lang="en-US" sz="2000" dirty="0" smtClean="0"/>
              <a:t>TextBox1, you can set the text using the following line of code:</a:t>
            </a:r>
          </a:p>
          <a:p>
            <a:pPr marL="0" indent="0">
              <a:buNone/>
            </a:pPr>
            <a:endParaRPr lang="en-US" sz="2000" dirty="0" smtClean="0"/>
          </a:p>
          <a:p>
            <a:pPr marL="400056" lvl="1" indent="0">
              <a:buNone/>
            </a:pPr>
            <a:r>
              <a:rPr lang="en-US" sz="1800" dirty="0" smtClean="0"/>
              <a:t>protected </a:t>
            </a:r>
            <a:r>
              <a:rPr lang="en-US" sz="1800" dirty="0" smtClean="0"/>
              <a:t>void Button1_Click(object sender, </a:t>
            </a:r>
            <a:r>
              <a:rPr lang="en-US" sz="1800" dirty="0" err="1" smtClean="0"/>
              <a:t>EventArgs</a:t>
            </a:r>
            <a:r>
              <a:rPr lang="en-US" sz="1800" dirty="0" smtClean="0"/>
              <a:t> e)</a:t>
            </a:r>
          </a:p>
          <a:p>
            <a:pPr marL="400056" lvl="1" indent="0">
              <a:buNone/>
            </a:pPr>
            <a:r>
              <a:rPr lang="en-US" sz="1800" dirty="0" smtClean="0"/>
              <a:t>{</a:t>
            </a:r>
          </a:p>
          <a:p>
            <a:pPr marL="400056" lvl="1" indent="0">
              <a:buNone/>
            </a:pPr>
            <a:r>
              <a:rPr lang="en-US" sz="1800" b="1" dirty="0" smtClean="0"/>
              <a:t>TextBox1.Text = "Here is some sample text.";</a:t>
            </a:r>
          </a:p>
          <a:p>
            <a:pPr marL="400056" lvl="1" indent="0">
              <a:buNone/>
            </a:pPr>
            <a:r>
              <a:rPr lang="en-US" sz="1800" dirty="0" smtClean="0"/>
              <a:t>}</a:t>
            </a:r>
          </a:p>
          <a:p>
            <a:pPr marL="0" indent="0">
              <a:buNone/>
            </a:pPr>
            <a:endParaRPr lang="en-US" sz="2000" dirty="0" smtClean="0"/>
          </a:p>
          <a:p>
            <a:r>
              <a:rPr lang="en-US" sz="2000" dirty="0" smtClean="0"/>
              <a:t>This is a simple event handler that reacts when Button1 is clicked and updates the text inTextBox1.</a:t>
            </a:r>
          </a:p>
        </p:txBody>
      </p:sp>
      <p:sp>
        <p:nvSpPr>
          <p:cNvPr id="4" name="Slide Number Placeholder 3"/>
          <p:cNvSpPr>
            <a:spLocks noGrp="1"/>
          </p:cNvSpPr>
          <p:nvPr>
            <p:ph type="sldNum" sz="quarter" idx="12"/>
          </p:nvPr>
        </p:nvSpPr>
        <p:spPr/>
        <p:txBody>
          <a:bodyPr/>
          <a:lstStyle/>
          <a:p>
            <a:pPr>
              <a:defRPr/>
            </a:pPr>
            <a:fld id="{D3F75CD7-FB8E-4F39-8D2A-38C6F3FFCE54}" type="slidenum">
              <a:rPr lang="tr-TR" smtClean="0"/>
              <a:pPr>
                <a:defRPr/>
              </a:pPr>
              <a:t>29</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4" y="512763"/>
            <a:ext cx="7748587" cy="914400"/>
          </a:xfrm>
        </p:spPr>
        <p:txBody>
          <a:bodyPr/>
          <a:lstStyle/>
          <a:p>
            <a:pPr eaLnBrk="1" fontAlgn="auto" hangingPunct="1">
              <a:spcAft>
                <a:spcPts val="0"/>
              </a:spcAft>
              <a:defRPr/>
            </a:pPr>
            <a:r>
              <a:rPr lang="en-US" sz="3200" dirty="0" smtClean="0">
                <a:solidFill>
                  <a:schemeClr val="tx2">
                    <a:satMod val="200000"/>
                  </a:schemeClr>
                </a:solidFill>
              </a:rPr>
              <a:t>Visual Studio 2017 Community </a:t>
            </a:r>
            <a:br>
              <a:rPr lang="en-US" sz="3200" dirty="0" smtClean="0">
                <a:solidFill>
                  <a:schemeClr val="tx2">
                    <a:satMod val="200000"/>
                  </a:schemeClr>
                </a:solidFill>
              </a:rPr>
            </a:br>
            <a:r>
              <a:rPr lang="en-US" sz="3200" dirty="0" smtClean="0">
                <a:solidFill>
                  <a:schemeClr val="tx2">
                    <a:satMod val="200000"/>
                  </a:schemeClr>
                </a:solidFill>
              </a:rPr>
              <a:t>Edition</a:t>
            </a:r>
            <a:endParaRPr lang="tr-TR" sz="3200" dirty="0">
              <a:solidFill>
                <a:schemeClr val="tx2">
                  <a:satMod val="200000"/>
                </a:schemeClr>
              </a:solidFill>
            </a:endParaRPr>
          </a:p>
        </p:txBody>
      </p:sp>
      <p:sp>
        <p:nvSpPr>
          <p:cNvPr id="10243"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1DD9B0C-1CD7-4451-8537-B2B565584936}" type="slidenum">
              <a:rPr lang="tr-TR" smtClean="0"/>
              <a:pPr fontAlgn="base">
                <a:spcBef>
                  <a:spcPct val="0"/>
                </a:spcBef>
                <a:spcAft>
                  <a:spcPct val="0"/>
                </a:spcAft>
                <a:defRPr/>
              </a:pPr>
              <a:t>3</a:t>
            </a:fld>
            <a:endParaRPr lang="tr-TR"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4" y="1676400"/>
            <a:ext cx="7719103" cy="491003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b="1" dirty="0" smtClean="0"/>
              <a:t>Visual Studio Environment</a:t>
            </a:r>
            <a:endParaRPr lang="en-US" b="1" dirty="0"/>
          </a:p>
        </p:txBody>
      </p:sp>
      <p:sp>
        <p:nvSpPr>
          <p:cNvPr id="37891" name="Content Placeholder 2"/>
          <p:cNvSpPr>
            <a:spLocks noGrp="1"/>
          </p:cNvSpPr>
          <p:nvPr>
            <p:ph idx="1"/>
          </p:nvPr>
        </p:nvSpPr>
        <p:spPr/>
        <p:txBody>
          <a:bodyPr/>
          <a:lstStyle/>
          <a:p>
            <a:r>
              <a:rPr lang="tr-TR" smtClean="0"/>
              <a:t>Intellisense</a:t>
            </a:r>
          </a:p>
          <a:p>
            <a:pPr lvl="1"/>
            <a:r>
              <a:rPr lang="tr-TR" smtClean="0"/>
              <a:t>Lists the command guessed that you will type.</a:t>
            </a:r>
          </a:p>
          <a:p>
            <a:pPr lvl="1"/>
            <a:endParaRPr lang="tr-TR" smtClean="0"/>
          </a:p>
          <a:p>
            <a:r>
              <a:rPr lang="tr-TR" smtClean="0"/>
              <a:t>Outlining</a:t>
            </a:r>
          </a:p>
          <a:p>
            <a:pPr lvl="1"/>
            <a:r>
              <a:rPr lang="tr-TR" smtClean="0"/>
              <a:t>Collapses a portion of a code.</a:t>
            </a:r>
          </a:p>
          <a:p>
            <a:pPr lvl="1"/>
            <a:endParaRPr lang="tr-TR" smtClean="0"/>
          </a:p>
          <a:p>
            <a:r>
              <a:rPr lang="tr-TR" smtClean="0"/>
              <a:t>Error Underlining</a:t>
            </a:r>
          </a:p>
          <a:p>
            <a:pPr lvl="1"/>
            <a:r>
              <a:rPr lang="tr-TR" smtClean="0"/>
              <a:t>Detects and underlines errors such as undefined variables before you run the page.</a:t>
            </a:r>
            <a:endParaRPr lang="en-US" smtClean="0"/>
          </a:p>
        </p:txBody>
      </p:sp>
      <p:sp>
        <p:nvSpPr>
          <p:cNvPr id="4" name="Slide Number Placeholder 3"/>
          <p:cNvSpPr>
            <a:spLocks noGrp="1"/>
          </p:cNvSpPr>
          <p:nvPr>
            <p:ph type="sldNum" sz="quarter" idx="12"/>
          </p:nvPr>
        </p:nvSpPr>
        <p:spPr/>
        <p:txBody>
          <a:bodyPr/>
          <a:lstStyle/>
          <a:p>
            <a:pPr>
              <a:defRPr/>
            </a:pPr>
            <a:fld id="{2B647EF1-07FD-4102-975D-3771D7CE881A}" type="slidenum">
              <a:rPr lang="tr-TR" smtClean="0"/>
              <a:pPr>
                <a:defRPr/>
              </a:pPr>
              <a:t>30</a:t>
            </a:fld>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b="1" dirty="0" smtClean="0"/>
              <a:t>Visual Studio Debugging</a:t>
            </a:r>
            <a:endParaRPr lang="en-US" b="1" dirty="0"/>
          </a:p>
        </p:txBody>
      </p:sp>
      <p:sp>
        <p:nvSpPr>
          <p:cNvPr id="38915" name="Content Placeholder 2"/>
          <p:cNvSpPr>
            <a:spLocks noGrp="1"/>
          </p:cNvSpPr>
          <p:nvPr>
            <p:ph idx="1"/>
          </p:nvPr>
        </p:nvSpPr>
        <p:spPr>
          <a:xfrm>
            <a:off x="914400" y="1219200"/>
            <a:ext cx="7772400" cy="5137150"/>
          </a:xfrm>
        </p:spPr>
        <p:txBody>
          <a:bodyPr/>
          <a:lstStyle/>
          <a:p>
            <a:pPr algn="just"/>
            <a:endParaRPr lang="en-US" dirty="0" smtClean="0"/>
          </a:p>
          <a:p>
            <a:pPr algn="just"/>
            <a:r>
              <a:rPr lang="en-US" dirty="0" smtClean="0"/>
              <a:t>Once </a:t>
            </a:r>
            <a:r>
              <a:rPr lang="en-US" dirty="0" smtClean="0"/>
              <a:t>you’ve created an application, you can compile and run it by choosing </a:t>
            </a:r>
            <a:endParaRPr lang="en-US" dirty="0" smtClean="0"/>
          </a:p>
          <a:p>
            <a:pPr algn="just"/>
            <a:r>
              <a:rPr lang="en-US" dirty="0" smtClean="0"/>
              <a:t>Debug </a:t>
            </a:r>
            <a:r>
              <a:rPr lang="tr-TR" b="1" dirty="0" smtClean="0"/>
              <a:t>-&gt; S</a:t>
            </a:r>
            <a:r>
              <a:rPr lang="en-US" dirty="0" smtClean="0"/>
              <a:t>tart</a:t>
            </a:r>
            <a:r>
              <a:rPr lang="tr-TR" dirty="0" smtClean="0"/>
              <a:t> </a:t>
            </a:r>
            <a:r>
              <a:rPr lang="en-US" dirty="0" smtClean="0"/>
              <a:t>Debugging from the menu or by clicking the </a:t>
            </a:r>
            <a:r>
              <a:rPr lang="en-US" b="1" dirty="0" smtClean="0"/>
              <a:t>Start Debugging button </a:t>
            </a:r>
            <a:r>
              <a:rPr lang="en-US" dirty="0" smtClean="0"/>
              <a:t>on the toolbar (which</a:t>
            </a:r>
            <a:r>
              <a:rPr lang="tr-TR" dirty="0" smtClean="0"/>
              <a:t> </a:t>
            </a:r>
            <a:r>
              <a:rPr lang="en-US" dirty="0" smtClean="0"/>
              <a:t>looks like a DVD-style play button). </a:t>
            </a:r>
            <a:endParaRPr lang="en-US" dirty="0" smtClean="0"/>
          </a:p>
          <a:p>
            <a:pPr algn="just"/>
            <a:endParaRPr lang="en-US" dirty="0"/>
          </a:p>
          <a:p>
            <a:pPr algn="just"/>
            <a:r>
              <a:rPr lang="en-US" dirty="0" smtClean="0"/>
              <a:t>Visual </a:t>
            </a:r>
            <a:r>
              <a:rPr lang="en-US" dirty="0" smtClean="0"/>
              <a:t>Studio launches your default web browser and</a:t>
            </a:r>
            <a:r>
              <a:rPr lang="tr-TR" dirty="0" smtClean="0"/>
              <a:t> </a:t>
            </a:r>
            <a:r>
              <a:rPr lang="en-US" dirty="0" smtClean="0"/>
              <a:t>requests the page that’s currently selected in the Solution Explorer. This is a handy trick—if</a:t>
            </a:r>
            <a:r>
              <a:rPr lang="tr-TR" dirty="0" smtClean="0"/>
              <a:t> </a:t>
            </a:r>
            <a:r>
              <a:rPr lang="en-US" dirty="0" smtClean="0"/>
              <a:t>you’re in the middle of coding SalesPage1.aspx, you’ll see </a:t>
            </a:r>
            <a:r>
              <a:rPr lang="tr-TR" dirty="0" smtClean="0"/>
              <a:t>S</a:t>
            </a:r>
            <a:r>
              <a:rPr lang="en-US" dirty="0" smtClean="0"/>
              <a:t>alesPage1.aspx appear in the</a:t>
            </a:r>
            <a:r>
              <a:rPr lang="tr-TR" dirty="0" smtClean="0"/>
              <a:t> </a:t>
            </a:r>
            <a:r>
              <a:rPr lang="en-US" dirty="0" smtClean="0"/>
              <a:t>browser, not the Default.aspx home page.</a:t>
            </a:r>
          </a:p>
        </p:txBody>
      </p:sp>
      <p:sp>
        <p:nvSpPr>
          <p:cNvPr id="4" name="Slide Number Placeholder 3"/>
          <p:cNvSpPr>
            <a:spLocks noGrp="1"/>
          </p:cNvSpPr>
          <p:nvPr>
            <p:ph type="sldNum" sz="quarter" idx="12"/>
          </p:nvPr>
        </p:nvSpPr>
        <p:spPr/>
        <p:txBody>
          <a:bodyPr/>
          <a:lstStyle/>
          <a:p>
            <a:pPr>
              <a:defRPr/>
            </a:pPr>
            <a:fld id="{4F354350-407F-4EE3-84CD-EFD8FEB5A7DA}" type="slidenum">
              <a:rPr lang="tr-TR" smtClean="0"/>
              <a:pPr>
                <a:defRPr/>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pPr>
              <a:defRPr/>
            </a:pPr>
            <a:r>
              <a:rPr lang="tr-TR" b="1" dirty="0" smtClean="0"/>
              <a:t>Debugging Details</a:t>
            </a:r>
            <a:endParaRPr lang="en-US" b="1" dirty="0"/>
          </a:p>
        </p:txBody>
      </p:sp>
      <p:sp>
        <p:nvSpPr>
          <p:cNvPr id="39939" name="Content Placeholder 2"/>
          <p:cNvSpPr>
            <a:spLocks noGrp="1"/>
          </p:cNvSpPr>
          <p:nvPr>
            <p:ph idx="1"/>
          </p:nvPr>
        </p:nvSpPr>
        <p:spPr>
          <a:xfrm>
            <a:off x="914400" y="1143000"/>
            <a:ext cx="7772400" cy="5213350"/>
          </a:xfrm>
        </p:spPr>
        <p:txBody>
          <a:bodyPr/>
          <a:lstStyle/>
          <a:p>
            <a:endParaRPr lang="en-US" dirty="0" smtClean="0"/>
          </a:p>
          <a:p>
            <a:endParaRPr lang="en-US" dirty="0"/>
          </a:p>
          <a:p>
            <a:r>
              <a:rPr lang="en-US" dirty="0" smtClean="0"/>
              <a:t>The </a:t>
            </a:r>
            <a:r>
              <a:rPr lang="en-US" dirty="0" smtClean="0"/>
              <a:t>first time you launch a web application, Visual Studio will ask you whether you want</a:t>
            </a:r>
            <a:r>
              <a:rPr lang="tr-TR" dirty="0" smtClean="0"/>
              <a:t> </a:t>
            </a:r>
            <a:r>
              <a:rPr lang="en-US" dirty="0" smtClean="0"/>
              <a:t>to configure your web application to allow debugging by adjusting its configuration file.</a:t>
            </a:r>
            <a:r>
              <a:rPr lang="tr-TR" dirty="0" smtClean="0"/>
              <a:t> </a:t>
            </a:r>
            <a:endParaRPr lang="en-US" dirty="0" smtClean="0"/>
          </a:p>
          <a:p>
            <a:endParaRPr lang="en-US" dirty="0"/>
          </a:p>
          <a:p>
            <a:r>
              <a:rPr lang="en-US" dirty="0" smtClean="0"/>
              <a:t>Choose </a:t>
            </a:r>
            <a:r>
              <a:rPr lang="en-US" dirty="0" smtClean="0"/>
              <a:t>“Modify the </a:t>
            </a:r>
            <a:r>
              <a:rPr lang="en-US" dirty="0" err="1" smtClean="0"/>
              <a:t>Web.config</a:t>
            </a:r>
            <a:r>
              <a:rPr lang="en-US" dirty="0" smtClean="0"/>
              <a:t> file to enable</a:t>
            </a:r>
            <a:r>
              <a:rPr lang="tr-TR" dirty="0" smtClean="0"/>
              <a:t> </a:t>
            </a:r>
            <a:r>
              <a:rPr lang="en-US" dirty="0" smtClean="0"/>
              <a:t>debugging.” and click OK</a:t>
            </a:r>
            <a:r>
              <a:rPr lang="en-US" dirty="0" smtClean="0"/>
              <a:t>.</a:t>
            </a:r>
          </a:p>
          <a:p>
            <a:endParaRPr lang="tr-TR" dirty="0" smtClean="0"/>
          </a:p>
          <a:p>
            <a:r>
              <a:rPr lang="en-US" dirty="0" smtClean="0"/>
              <a:t>Visual Studio may also warn you that script debugging is disabled, depending on your</a:t>
            </a:r>
            <a:r>
              <a:rPr lang="tr-TR" dirty="0" smtClean="0"/>
              <a:t> </a:t>
            </a:r>
            <a:r>
              <a:rPr lang="en-US" dirty="0" smtClean="0"/>
              <a:t>browser preferences. Script debugging is a useful tool that works with Visual Studio to help</a:t>
            </a:r>
            <a:r>
              <a:rPr lang="tr-TR" dirty="0" smtClean="0"/>
              <a:t> </a:t>
            </a:r>
            <a:r>
              <a:rPr lang="en-US" dirty="0" smtClean="0"/>
              <a:t>you debug pages that use ASP.NET AJAX</a:t>
            </a:r>
            <a:r>
              <a:rPr lang="tr-TR" dirty="0" smtClean="0"/>
              <a:t> (javascript)</a:t>
            </a:r>
            <a:endParaRPr lang="en-US" dirty="0" smtClean="0"/>
          </a:p>
        </p:txBody>
      </p:sp>
      <p:sp>
        <p:nvSpPr>
          <p:cNvPr id="4" name="Slide Number Placeholder 3"/>
          <p:cNvSpPr>
            <a:spLocks noGrp="1"/>
          </p:cNvSpPr>
          <p:nvPr>
            <p:ph type="sldNum" sz="quarter" idx="12"/>
          </p:nvPr>
        </p:nvSpPr>
        <p:spPr/>
        <p:txBody>
          <a:bodyPr/>
          <a:lstStyle/>
          <a:p>
            <a:pPr>
              <a:defRPr/>
            </a:pPr>
            <a:fld id="{29605D04-C003-46BA-9708-D72C7FE4BD54}" type="slidenum">
              <a:rPr lang="tr-TR" smtClean="0"/>
              <a:pPr>
                <a:defRPr/>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44" y="109767"/>
            <a:ext cx="7772400" cy="1139623"/>
          </a:xfrm>
        </p:spPr>
        <p:txBody>
          <a:bodyPr/>
          <a:lstStyle/>
          <a:p>
            <a:pPr>
              <a:defRPr/>
            </a:pPr>
            <a:r>
              <a:rPr lang="tr-TR" sz="4000" b="1" dirty="0" smtClean="0"/>
              <a:t>Visual Studio Web Server</a:t>
            </a:r>
            <a:endParaRPr lang="en-US" sz="4000" b="1" dirty="0"/>
          </a:p>
        </p:txBody>
      </p:sp>
      <p:sp>
        <p:nvSpPr>
          <p:cNvPr id="40963" name="Content Placeholder 2"/>
          <p:cNvSpPr>
            <a:spLocks noGrp="1"/>
          </p:cNvSpPr>
          <p:nvPr>
            <p:ph idx="1"/>
          </p:nvPr>
        </p:nvSpPr>
        <p:spPr>
          <a:xfrm>
            <a:off x="533400" y="1063422"/>
            <a:ext cx="8153400" cy="5292927"/>
          </a:xfrm>
        </p:spPr>
        <p:txBody>
          <a:bodyPr>
            <a:normAutofit fontScale="85000" lnSpcReduction="20000"/>
          </a:bodyPr>
          <a:lstStyle/>
          <a:p>
            <a:endParaRPr lang="en-US" sz="2000" dirty="0" smtClean="0"/>
          </a:p>
          <a:p>
            <a:endParaRPr lang="en-US" dirty="0"/>
          </a:p>
          <a:p>
            <a:r>
              <a:rPr lang="en-US" sz="2000" dirty="0" smtClean="0"/>
              <a:t>When </a:t>
            </a:r>
            <a:r>
              <a:rPr lang="en-US" sz="2000" dirty="0" smtClean="0"/>
              <a:t>you run a web application, Visual Studio starts its integrated web server. Behind the</a:t>
            </a:r>
            <a:r>
              <a:rPr lang="tr-TR" sz="2000" dirty="0" smtClean="0"/>
              <a:t> </a:t>
            </a:r>
            <a:r>
              <a:rPr lang="en-US" sz="2000" dirty="0" smtClean="0"/>
              <a:t>scenes, ASP.NET compiles the code for your web application, runs your web page, and then</a:t>
            </a:r>
            <a:r>
              <a:rPr lang="tr-TR" sz="2000" dirty="0" smtClean="0"/>
              <a:t> </a:t>
            </a:r>
            <a:r>
              <a:rPr lang="en-US" sz="2000" dirty="0" smtClean="0"/>
              <a:t>returns the final HTML to the browser. The first time you run a web page, you’ll see a new icon</a:t>
            </a:r>
            <a:r>
              <a:rPr lang="tr-TR" sz="2000" dirty="0" smtClean="0"/>
              <a:t> </a:t>
            </a:r>
            <a:r>
              <a:rPr lang="en-US" sz="2000" dirty="0" smtClean="0"/>
              <a:t>appear in the system tray at the bottom-right corner of the taskbar. This icon is Visual Studio’s</a:t>
            </a:r>
            <a:r>
              <a:rPr lang="tr-TR" sz="2000" dirty="0" smtClean="0"/>
              <a:t> </a:t>
            </a:r>
            <a:r>
              <a:rPr lang="en-US" sz="2000" dirty="0" smtClean="0"/>
              <a:t>test web server, which runs in the background hosting your website. The test server only runs</a:t>
            </a:r>
            <a:r>
              <a:rPr lang="tr-TR" sz="2000" dirty="0" smtClean="0"/>
              <a:t> </a:t>
            </a:r>
            <a:r>
              <a:rPr lang="en-US" sz="2000" dirty="0" smtClean="0"/>
              <a:t>while Visual Studio is running, and it only accepts requests from your computer (so other</a:t>
            </a:r>
            <a:r>
              <a:rPr lang="tr-TR" sz="2000" dirty="0" smtClean="0"/>
              <a:t> </a:t>
            </a:r>
            <a:r>
              <a:rPr lang="en-US" sz="2000" dirty="0" smtClean="0"/>
              <a:t>users can’t connect to it over a network</a:t>
            </a:r>
            <a:r>
              <a:rPr lang="en-US" sz="2000" dirty="0" smtClean="0"/>
              <a:t>).</a:t>
            </a:r>
          </a:p>
          <a:p>
            <a:endParaRPr lang="en-US" sz="2000" dirty="0" smtClean="0"/>
          </a:p>
          <a:p>
            <a:r>
              <a:rPr lang="en-US" sz="2000" dirty="0" smtClean="0"/>
              <a:t>When you run a web page, you’ll notice that the URL in the browser includes a port number.</a:t>
            </a:r>
            <a:r>
              <a:rPr lang="tr-TR" sz="2000" dirty="0" smtClean="0"/>
              <a:t> </a:t>
            </a:r>
            <a:r>
              <a:rPr lang="en-US" sz="2000" dirty="0" smtClean="0"/>
              <a:t>For example, if you run a web application in a folder named </a:t>
            </a:r>
            <a:r>
              <a:rPr lang="en-US" sz="2000" dirty="0" err="1" smtClean="0"/>
              <a:t>OnlineBank</a:t>
            </a:r>
            <a:r>
              <a:rPr lang="en-US" sz="2000" dirty="0" smtClean="0"/>
              <a:t>, you might see a</a:t>
            </a:r>
            <a:r>
              <a:rPr lang="tr-TR" sz="2000" dirty="0" smtClean="0"/>
              <a:t> </a:t>
            </a:r>
            <a:r>
              <a:rPr lang="en-US" sz="2000" dirty="0" smtClean="0"/>
              <a:t>URL like </a:t>
            </a:r>
            <a:r>
              <a:rPr lang="en-US" sz="2000" b="1" dirty="0" smtClean="0"/>
              <a:t>http://localhost:4235/OnlineBank/Default.aspx</a:t>
            </a:r>
            <a:r>
              <a:rPr lang="en-US" sz="2000" dirty="0" smtClean="0"/>
              <a:t>. This URL indicates that the web</a:t>
            </a:r>
            <a:r>
              <a:rPr lang="tr-TR" sz="2000" dirty="0" smtClean="0"/>
              <a:t> </a:t>
            </a:r>
            <a:r>
              <a:rPr lang="en-US" sz="2000" dirty="0" smtClean="0"/>
              <a:t>server is running on your computer (localhost), so its requests aren’t being sent over the</a:t>
            </a:r>
            <a:r>
              <a:rPr lang="tr-TR" sz="2000" dirty="0" smtClean="0"/>
              <a:t> </a:t>
            </a:r>
            <a:r>
              <a:rPr lang="en-US" sz="2000" dirty="0" smtClean="0"/>
              <a:t>Internet. It also indicates that all requests are being transmitted to port number 4235. That</a:t>
            </a:r>
            <a:r>
              <a:rPr lang="tr-TR" sz="2000" dirty="0" smtClean="0"/>
              <a:t> </a:t>
            </a:r>
            <a:r>
              <a:rPr lang="en-US" sz="2000" dirty="0" smtClean="0"/>
              <a:t>way, the requests won’t conflict with any other applications that might be running on your</a:t>
            </a:r>
            <a:r>
              <a:rPr lang="tr-TR" sz="2000" dirty="0" smtClean="0"/>
              <a:t> </a:t>
            </a:r>
            <a:r>
              <a:rPr lang="en-US" sz="2000" dirty="0" smtClean="0"/>
              <a:t>computer and listening for requests. Every time Visual Studio starts the integrated web server,</a:t>
            </a:r>
            <a:r>
              <a:rPr lang="tr-TR" sz="2000" dirty="0" smtClean="0"/>
              <a:t> </a:t>
            </a:r>
            <a:r>
              <a:rPr lang="en-US" sz="2000" dirty="0" smtClean="0"/>
              <a:t>it randomly chooses an available port.</a:t>
            </a:r>
          </a:p>
        </p:txBody>
      </p:sp>
      <p:sp>
        <p:nvSpPr>
          <p:cNvPr id="4" name="Slide Number Placeholder 3"/>
          <p:cNvSpPr>
            <a:spLocks noGrp="1"/>
          </p:cNvSpPr>
          <p:nvPr>
            <p:ph type="sldNum" sz="quarter" idx="12"/>
          </p:nvPr>
        </p:nvSpPr>
        <p:spPr/>
        <p:txBody>
          <a:bodyPr/>
          <a:lstStyle/>
          <a:p>
            <a:pPr>
              <a:defRPr/>
            </a:pPr>
            <a:fld id="{1691F746-1968-43F8-A5AB-A40F45419FE7}" type="slidenum">
              <a:rPr lang="tr-TR" smtClean="0"/>
              <a:pPr>
                <a:defRPr/>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44" y="379312"/>
            <a:ext cx="7772400" cy="914400"/>
          </a:xfrm>
        </p:spPr>
        <p:txBody>
          <a:bodyPr/>
          <a:lstStyle/>
          <a:p>
            <a:pPr>
              <a:defRPr/>
            </a:pPr>
            <a:r>
              <a:rPr lang="tr-TR" sz="3600" b="1" dirty="0" smtClean="0"/>
              <a:t>Visual Studio Web Server</a:t>
            </a:r>
            <a:endParaRPr lang="en-US" sz="3600" b="1" dirty="0"/>
          </a:p>
        </p:txBody>
      </p:sp>
      <p:sp>
        <p:nvSpPr>
          <p:cNvPr id="41987" name="Content Placeholder 2"/>
          <p:cNvSpPr>
            <a:spLocks noGrp="1"/>
          </p:cNvSpPr>
          <p:nvPr>
            <p:ph idx="1"/>
          </p:nvPr>
        </p:nvSpPr>
        <p:spPr>
          <a:xfrm>
            <a:off x="470444" y="1524000"/>
            <a:ext cx="7924800" cy="4679949"/>
          </a:xfrm>
        </p:spPr>
        <p:txBody>
          <a:bodyPr>
            <a:normAutofit fontScale="85000" lnSpcReduction="10000"/>
          </a:bodyPr>
          <a:lstStyle/>
          <a:p>
            <a:pPr algn="just"/>
            <a:r>
              <a:rPr lang="en-US" sz="2800" dirty="0" smtClean="0"/>
              <a:t>Visual Studio’s built-in web server also allows you to retrieve a listing of all the files in your</a:t>
            </a:r>
            <a:r>
              <a:rPr lang="tr-TR" sz="2800" dirty="0" smtClean="0"/>
              <a:t> </a:t>
            </a:r>
            <a:r>
              <a:rPr lang="en-US" sz="2800" dirty="0" smtClean="0"/>
              <a:t>website. This means if you create a web application named </a:t>
            </a:r>
            <a:r>
              <a:rPr lang="en-US" sz="2800" dirty="0" err="1" smtClean="0"/>
              <a:t>SampleSite</a:t>
            </a:r>
            <a:r>
              <a:rPr lang="en-US" sz="2800" dirty="0" smtClean="0"/>
              <a:t>, you can request it in</a:t>
            </a:r>
            <a:r>
              <a:rPr lang="tr-TR" sz="2800" dirty="0" smtClean="0"/>
              <a:t> </a:t>
            </a:r>
            <a:r>
              <a:rPr lang="en-US" sz="2800" dirty="0" smtClean="0"/>
              <a:t>the form </a:t>
            </a:r>
            <a:r>
              <a:rPr lang="tr-TR" sz="2800" dirty="0" smtClean="0"/>
              <a:t>h</a:t>
            </a:r>
            <a:r>
              <a:rPr lang="en-US" sz="2800" dirty="0" smtClean="0"/>
              <a:t>ttp://localhost:port/SampleSite (omitting the page name) to see a list of all the</a:t>
            </a:r>
            <a:r>
              <a:rPr lang="tr-TR" sz="2800" dirty="0" smtClean="0"/>
              <a:t> </a:t>
            </a:r>
            <a:r>
              <a:rPr lang="en-US" sz="2800" dirty="0" smtClean="0"/>
              <a:t>files in your web application folder</a:t>
            </a:r>
            <a:r>
              <a:rPr lang="tr-TR" sz="2800" dirty="0" smtClean="0"/>
              <a:t>. </a:t>
            </a:r>
            <a:r>
              <a:rPr lang="en-US" sz="2800" dirty="0" smtClean="0"/>
              <a:t>Then, just click the page you want to test.</a:t>
            </a:r>
            <a:endParaRPr lang="tr-TR" sz="2800" dirty="0" smtClean="0"/>
          </a:p>
          <a:p>
            <a:pPr algn="just"/>
            <a:endParaRPr lang="tr-TR" sz="2800" dirty="0" smtClean="0"/>
          </a:p>
          <a:p>
            <a:pPr algn="just"/>
            <a:r>
              <a:rPr lang="en-US" sz="2800" dirty="0" smtClean="0"/>
              <a:t>This trick won’t work if you have a Default.aspx page. If you do, any requests that don’t</a:t>
            </a:r>
            <a:r>
              <a:rPr lang="tr-TR" sz="2800" dirty="0" smtClean="0"/>
              <a:t> </a:t>
            </a:r>
            <a:r>
              <a:rPr lang="en-US" sz="2800" dirty="0" smtClean="0"/>
              <a:t>indicate the page you want are automatically redirected to this page.</a:t>
            </a:r>
            <a:endParaRPr lang="tr-TR" sz="2800" dirty="0" smtClean="0"/>
          </a:p>
          <a:p>
            <a:endParaRPr lang="en-US" sz="2800" dirty="0" smtClean="0"/>
          </a:p>
          <a:p>
            <a:endParaRPr lang="en-US" sz="2800" dirty="0" smtClean="0"/>
          </a:p>
        </p:txBody>
      </p:sp>
      <p:sp>
        <p:nvSpPr>
          <p:cNvPr id="4" name="Slide Number Placeholder 3"/>
          <p:cNvSpPr>
            <a:spLocks noGrp="1"/>
          </p:cNvSpPr>
          <p:nvPr>
            <p:ph type="sldNum" sz="quarter" idx="12"/>
          </p:nvPr>
        </p:nvSpPr>
        <p:spPr/>
        <p:txBody>
          <a:bodyPr/>
          <a:lstStyle/>
          <a:p>
            <a:pPr>
              <a:defRPr/>
            </a:pPr>
            <a:fld id="{19D0464B-E503-4094-B6BE-32D9B35B6B5A}" type="slidenum">
              <a:rPr lang="tr-TR" smtClean="0"/>
              <a:pPr>
                <a:defRPr/>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b="1" dirty="0" smtClean="0"/>
              <a:t>Single Step Debugging</a:t>
            </a:r>
            <a:endParaRPr lang="en-US" b="1" dirty="0"/>
          </a:p>
        </p:txBody>
      </p:sp>
      <p:sp>
        <p:nvSpPr>
          <p:cNvPr id="43011" name="Content Placeholder 2"/>
          <p:cNvSpPr>
            <a:spLocks noGrp="1"/>
          </p:cNvSpPr>
          <p:nvPr>
            <p:ph idx="1"/>
          </p:nvPr>
        </p:nvSpPr>
        <p:spPr>
          <a:xfrm>
            <a:off x="484710" y="1853249"/>
            <a:ext cx="8202090" cy="4395158"/>
          </a:xfrm>
        </p:spPr>
        <p:txBody>
          <a:bodyPr/>
          <a:lstStyle/>
          <a:p>
            <a:pPr marL="0" indent="0">
              <a:buNone/>
            </a:pPr>
            <a:r>
              <a:rPr lang="tr-TR" dirty="0" smtClean="0"/>
              <a:t>1. Find a location in your code and by clicking the margin put a breakpoint (red dot</a:t>
            </a:r>
            <a:r>
              <a:rPr lang="tr-TR" dirty="0" smtClean="0"/>
              <a:t>)</a:t>
            </a:r>
            <a:endParaRPr lang="en-US" dirty="0" smtClean="0"/>
          </a:p>
          <a:p>
            <a:endParaRPr lang="tr-TR" dirty="0" smtClean="0"/>
          </a:p>
          <a:p>
            <a:pPr marL="0" indent="0">
              <a:buNone/>
            </a:pPr>
            <a:r>
              <a:rPr lang="tr-TR" dirty="0" smtClean="0"/>
              <a:t>2. Start (run) your program (F5 shortkey)</a:t>
            </a:r>
          </a:p>
          <a:p>
            <a:r>
              <a:rPr lang="tr-TR" dirty="0" smtClean="0"/>
              <a:t>When execution comes to the point where you have placed the red dot( breakpoint), execution stops, and waits for you to choose from the commands available in break mode.</a:t>
            </a:r>
            <a:endParaRPr lang="en-US" dirty="0" smtClean="0"/>
          </a:p>
        </p:txBody>
      </p:sp>
      <p:sp>
        <p:nvSpPr>
          <p:cNvPr id="4" name="Slide Number Placeholder 3"/>
          <p:cNvSpPr>
            <a:spLocks noGrp="1"/>
          </p:cNvSpPr>
          <p:nvPr>
            <p:ph type="sldNum" sz="quarter" idx="12"/>
          </p:nvPr>
        </p:nvSpPr>
        <p:spPr/>
        <p:txBody>
          <a:bodyPr/>
          <a:lstStyle/>
          <a:p>
            <a:pPr>
              <a:defRPr/>
            </a:pPr>
            <a:fld id="{8A6CBD7A-7D63-4169-AA72-B6DED1C03DEC}" type="slidenum">
              <a:rPr lang="tr-TR" smtClean="0"/>
              <a:pPr>
                <a:defRPr/>
              </a:pPr>
              <a:t>35</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79274"/>
            <a:ext cx="7772400" cy="914400"/>
          </a:xfrm>
        </p:spPr>
        <p:txBody>
          <a:bodyPr/>
          <a:lstStyle/>
          <a:p>
            <a:pPr>
              <a:defRPr/>
            </a:pPr>
            <a:r>
              <a:rPr lang="tr-TR" b="1" dirty="0" smtClean="0"/>
              <a:t>Break mode commands</a:t>
            </a:r>
            <a:endParaRPr lang="en-US" b="1" dirty="0"/>
          </a:p>
        </p:txBody>
      </p:sp>
      <p:pic>
        <p:nvPicPr>
          <p:cNvPr id="36867" name="Picture 3"/>
          <p:cNvPicPr>
            <a:picLocks noGrp="1" noChangeAspect="1" noChangeArrowheads="1"/>
          </p:cNvPicPr>
          <p:nvPr>
            <p:ph idx="1"/>
          </p:nvPr>
        </p:nvPicPr>
        <p:blipFill>
          <a:blip r:embed="rId2" cstate="print"/>
          <a:stretch>
            <a:fillRect/>
          </a:stretch>
        </p:blipFill>
        <p:spPr>
          <a:xfrm>
            <a:off x="1538286" y="4784321"/>
            <a:ext cx="5610225" cy="19621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8C775276-221D-47EF-8E11-1928D7F77D0A}" type="slidenum">
              <a:rPr lang="tr-TR" smtClean="0"/>
              <a:pPr>
                <a:defRPr/>
              </a:pPr>
              <a:t>36</a:t>
            </a:fld>
            <a:endParaRPr lang="tr-TR"/>
          </a:p>
        </p:txBody>
      </p:sp>
      <p:pic>
        <p:nvPicPr>
          <p:cNvPr id="36866" name="Picture 2"/>
          <p:cNvPicPr>
            <a:picLocks noChangeAspect="1" noChangeArrowheads="1"/>
          </p:cNvPicPr>
          <p:nvPr/>
        </p:nvPicPr>
        <p:blipFill>
          <a:blip r:embed="rId3" cstate="print"/>
          <a:srcRect/>
          <a:stretch>
            <a:fillRect/>
          </a:stretch>
        </p:blipFill>
        <p:spPr bwMode="auto">
          <a:xfrm>
            <a:off x="1061243" y="1063423"/>
            <a:ext cx="656431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29973"/>
            <a:ext cx="7772400" cy="914400"/>
          </a:xfrm>
        </p:spPr>
        <p:txBody>
          <a:bodyPr/>
          <a:lstStyle/>
          <a:p>
            <a:pPr>
              <a:defRPr/>
            </a:pPr>
            <a:r>
              <a:rPr lang="tr-TR" b="1" dirty="0" smtClean="0"/>
              <a:t>Break Mode Commands Cntd.</a:t>
            </a:r>
            <a:endParaRPr lang="en-US" b="1" dirty="0"/>
          </a:p>
        </p:txBody>
      </p:sp>
      <p:sp>
        <p:nvSpPr>
          <p:cNvPr id="45059" name="Content Placeholder 2"/>
          <p:cNvSpPr>
            <a:spLocks noGrp="1"/>
          </p:cNvSpPr>
          <p:nvPr>
            <p:ph idx="1"/>
          </p:nvPr>
        </p:nvSpPr>
        <p:spPr>
          <a:xfrm>
            <a:off x="228600" y="1435358"/>
            <a:ext cx="8610600" cy="4920991"/>
          </a:xfrm>
        </p:spPr>
        <p:txBody>
          <a:bodyPr>
            <a:normAutofit fontScale="92500" lnSpcReduction="20000"/>
          </a:bodyPr>
          <a:lstStyle/>
          <a:p>
            <a:r>
              <a:rPr lang="en-US" sz="2400" dirty="0" smtClean="0"/>
              <a:t>You can switch your program into break mode at any point by clicking the Pause button</a:t>
            </a:r>
            <a:r>
              <a:rPr lang="tr-TR" sz="2400" dirty="0" smtClean="0"/>
              <a:t> </a:t>
            </a:r>
            <a:r>
              <a:rPr lang="en-US" sz="2400" dirty="0" smtClean="0"/>
              <a:t>in the toolbar or selecting Debug </a:t>
            </a:r>
            <a:r>
              <a:rPr lang="tr-TR" sz="2400" b="1" dirty="0" smtClean="0"/>
              <a:t>-&gt;</a:t>
            </a:r>
            <a:r>
              <a:rPr lang="en-US" sz="2400" b="1" dirty="0" smtClean="0"/>
              <a:t> </a:t>
            </a:r>
            <a:r>
              <a:rPr lang="en-US" sz="2400" dirty="0" smtClean="0"/>
              <a:t>Break All. This might not stop your code where you expect,</a:t>
            </a:r>
            <a:r>
              <a:rPr lang="tr-TR" sz="2400" dirty="0" smtClean="0"/>
              <a:t> </a:t>
            </a:r>
            <a:r>
              <a:rPr lang="en-US" sz="2400" dirty="0" smtClean="0"/>
              <a:t>however, so you’ll need to rummage around to get your bearings</a:t>
            </a:r>
            <a:r>
              <a:rPr lang="en-US" sz="2400" dirty="0" smtClean="0"/>
              <a:t>.</a:t>
            </a:r>
          </a:p>
          <a:p>
            <a:endParaRPr lang="tr-TR" sz="2400" dirty="0" smtClean="0"/>
          </a:p>
          <a:p>
            <a:r>
              <a:rPr lang="en-US" sz="2400" dirty="0" smtClean="0"/>
              <a:t>When debugging a large website, you might place breakpoints in different places in your</a:t>
            </a:r>
            <a:r>
              <a:rPr lang="tr-TR" sz="2400" dirty="0" smtClean="0"/>
              <a:t> </a:t>
            </a:r>
            <a:r>
              <a:rPr lang="en-US" sz="2400" dirty="0" smtClean="0"/>
              <a:t>code and in multiple web pages. To get an at-a-glance look at all the breakpoints in your web</a:t>
            </a:r>
            <a:r>
              <a:rPr lang="tr-TR" sz="2400" dirty="0" smtClean="0"/>
              <a:t> </a:t>
            </a:r>
            <a:r>
              <a:rPr lang="en-US" sz="2400" dirty="0" smtClean="0"/>
              <a:t>application, choose Debug </a:t>
            </a:r>
            <a:r>
              <a:rPr lang="tr-TR" sz="2400" b="1" dirty="0" smtClean="0"/>
              <a:t>-&gt; </a:t>
            </a:r>
            <a:r>
              <a:rPr lang="en-US" sz="2400" dirty="0" smtClean="0"/>
              <a:t>Windows </a:t>
            </a:r>
            <a:r>
              <a:rPr lang="tr-TR" sz="2400" b="1" dirty="0" smtClean="0"/>
              <a:t>-&gt;</a:t>
            </a:r>
            <a:r>
              <a:rPr lang="en-US" sz="2400" b="1" dirty="0" smtClean="0"/>
              <a:t> </a:t>
            </a:r>
            <a:r>
              <a:rPr lang="en-US" sz="2400" dirty="0" smtClean="0"/>
              <a:t>Breakpoints. You’ll see a list of all your breakpoints</a:t>
            </a:r>
            <a:r>
              <a:rPr lang="tr-TR" sz="2400" dirty="0" smtClean="0"/>
              <a:t>. </a:t>
            </a:r>
            <a:r>
              <a:rPr lang="en-US" sz="2400" dirty="0" smtClean="0"/>
              <a:t>You can jump to the location in code where a breakpoint is placed by double-clicking it in</a:t>
            </a:r>
            <a:r>
              <a:rPr lang="tr-TR" sz="2400" dirty="0" smtClean="0"/>
              <a:t> </a:t>
            </a:r>
            <a:r>
              <a:rPr lang="en-US" sz="2400" dirty="0" smtClean="0"/>
              <a:t>the list. You can also remove a breakpoint (select it and press Delete) or temporarily disable a</a:t>
            </a:r>
            <a:r>
              <a:rPr lang="tr-TR" sz="2400" dirty="0" smtClean="0"/>
              <a:t> </a:t>
            </a:r>
            <a:r>
              <a:rPr lang="en-US" sz="2400" dirty="0" smtClean="0"/>
              <a:t>breakpoint (by removing the check mark next to it). This allows you to keep a breakpoint to</a:t>
            </a:r>
            <a:r>
              <a:rPr lang="tr-TR" sz="2400" dirty="0" smtClean="0"/>
              <a:t> </a:t>
            </a:r>
            <a:r>
              <a:rPr lang="en-US" sz="2400" dirty="0" smtClean="0"/>
              <a:t>use in testing later, without leaving it active.</a:t>
            </a:r>
          </a:p>
        </p:txBody>
      </p:sp>
      <p:sp>
        <p:nvSpPr>
          <p:cNvPr id="4" name="Slide Number Placeholder 3"/>
          <p:cNvSpPr>
            <a:spLocks noGrp="1"/>
          </p:cNvSpPr>
          <p:nvPr>
            <p:ph type="sldNum" sz="quarter" idx="12"/>
          </p:nvPr>
        </p:nvSpPr>
        <p:spPr/>
        <p:txBody>
          <a:bodyPr/>
          <a:lstStyle/>
          <a:p>
            <a:pPr>
              <a:defRPr/>
            </a:pPr>
            <a:fld id="{0A28FF1F-2E8A-4B9D-8B64-CDFCF9AA5FAB}" type="slidenum">
              <a:rPr lang="tr-TR" smtClean="0"/>
              <a:pPr>
                <a:defRPr/>
              </a:pPr>
              <a:t>37</a:t>
            </a:fld>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44" y="120650"/>
            <a:ext cx="7772400" cy="914400"/>
          </a:xfrm>
        </p:spPr>
        <p:txBody>
          <a:bodyPr/>
          <a:lstStyle/>
          <a:p>
            <a:pPr>
              <a:defRPr/>
            </a:pPr>
            <a:r>
              <a:rPr lang="tr-TR" b="1" dirty="0" smtClean="0"/>
              <a:t>Variable Watches</a:t>
            </a:r>
            <a:endParaRPr lang="en-US" b="1" dirty="0"/>
          </a:p>
        </p:txBody>
      </p:sp>
      <p:sp>
        <p:nvSpPr>
          <p:cNvPr id="46083" name="Content Placeholder 2"/>
          <p:cNvSpPr>
            <a:spLocks noGrp="1"/>
          </p:cNvSpPr>
          <p:nvPr>
            <p:ph idx="1"/>
          </p:nvPr>
        </p:nvSpPr>
        <p:spPr>
          <a:xfrm>
            <a:off x="875506" y="1210136"/>
            <a:ext cx="7772400" cy="5060950"/>
          </a:xfrm>
        </p:spPr>
        <p:txBody>
          <a:bodyPr>
            <a:normAutofit fontScale="92500" lnSpcReduction="10000"/>
          </a:bodyPr>
          <a:lstStyle/>
          <a:p>
            <a:r>
              <a:rPr lang="en-US" dirty="0" smtClean="0"/>
              <a:t>In some cases, you might want to track the status of a variable without switching into break</a:t>
            </a:r>
            <a:r>
              <a:rPr lang="tr-TR" dirty="0" smtClean="0"/>
              <a:t> </a:t>
            </a:r>
            <a:r>
              <a:rPr lang="en-US" dirty="0" smtClean="0"/>
              <a:t>mode repeatedly. In this case, it’s more useful to use the Autos, Locals, and Watch windows,</a:t>
            </a:r>
            <a:r>
              <a:rPr lang="tr-TR" dirty="0" smtClean="0"/>
              <a:t> </a:t>
            </a:r>
            <a:r>
              <a:rPr lang="en-US" dirty="0" smtClean="0"/>
              <a:t>which allow you to track variables across an entire application.</a:t>
            </a:r>
            <a:endParaRPr lang="tr-TR" dirty="0" smtClean="0"/>
          </a:p>
          <a:p>
            <a:endParaRPr lang="tr-TR" dirty="0" smtClean="0"/>
          </a:p>
          <a:p>
            <a:endParaRPr lang="tr-TR" dirty="0" smtClean="0"/>
          </a:p>
          <a:p>
            <a:endParaRPr lang="tr-TR" dirty="0" smtClean="0"/>
          </a:p>
          <a:p>
            <a:endParaRPr lang="tr-TR" dirty="0" smtClean="0"/>
          </a:p>
          <a:p>
            <a:endParaRPr lang="tr-TR" dirty="0" smtClean="0"/>
          </a:p>
          <a:p>
            <a:pPr>
              <a:buFont typeface="Wingdings" pitchFamily="2" charset="2"/>
              <a:buChar char="q"/>
            </a:pPr>
            <a:endParaRPr lang="en-US" sz="2000" dirty="0" smtClean="0"/>
          </a:p>
          <a:p>
            <a:pPr>
              <a:buFont typeface="Wingdings" pitchFamily="2" charset="2"/>
              <a:buChar char="q"/>
            </a:pPr>
            <a:endParaRPr lang="en-US" dirty="0"/>
          </a:p>
          <a:p>
            <a:pPr>
              <a:buFont typeface="Wingdings" pitchFamily="2" charset="2"/>
              <a:buChar char="q"/>
            </a:pPr>
            <a:r>
              <a:rPr lang="tr-TR" sz="2000" dirty="0" smtClean="0"/>
              <a:t> </a:t>
            </a:r>
            <a:r>
              <a:rPr lang="tr-TR" sz="2000" dirty="0" smtClean="0"/>
              <a:t>If you are missing one of the Watch windows, you can show it manually by seecting it from the Debug-&gt;Windows submenu.</a:t>
            </a:r>
            <a:endParaRPr lang="en-US" sz="2000" dirty="0" smtClean="0"/>
          </a:p>
        </p:txBody>
      </p:sp>
      <p:sp>
        <p:nvSpPr>
          <p:cNvPr id="4" name="Slide Number Placeholder 3"/>
          <p:cNvSpPr>
            <a:spLocks noGrp="1"/>
          </p:cNvSpPr>
          <p:nvPr>
            <p:ph type="sldNum" sz="quarter" idx="12"/>
          </p:nvPr>
        </p:nvSpPr>
        <p:spPr/>
        <p:txBody>
          <a:bodyPr/>
          <a:lstStyle/>
          <a:p>
            <a:pPr>
              <a:defRPr/>
            </a:pPr>
            <a:fld id="{E66B4F00-53CB-4A1A-AFFE-4CEE94201CDE}" type="slidenum">
              <a:rPr lang="tr-TR" smtClean="0"/>
              <a:pPr>
                <a:defRPr/>
              </a:pPr>
              <a:t>38</a:t>
            </a:fld>
            <a:endParaRPr lang="tr-TR"/>
          </a:p>
        </p:txBody>
      </p:sp>
      <p:pic>
        <p:nvPicPr>
          <p:cNvPr id="37890" name="Picture 2"/>
          <p:cNvPicPr>
            <a:picLocks noChangeAspect="1" noChangeArrowheads="1"/>
          </p:cNvPicPr>
          <p:nvPr/>
        </p:nvPicPr>
        <p:blipFill>
          <a:blip r:embed="rId2" cstate="print"/>
          <a:srcRect/>
          <a:stretch>
            <a:fillRect/>
          </a:stretch>
        </p:blipFill>
        <p:spPr bwMode="auto">
          <a:xfrm>
            <a:off x="914400" y="2743200"/>
            <a:ext cx="769461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7" y="57806"/>
            <a:ext cx="7055380" cy="1400530"/>
          </a:xfrm>
        </p:spPr>
        <p:txBody>
          <a:bodyPr/>
          <a:lstStyle/>
          <a:p>
            <a:pPr eaLnBrk="1" fontAlgn="auto" hangingPunct="1">
              <a:spcAft>
                <a:spcPts val="0"/>
              </a:spcAft>
              <a:defRPr/>
            </a:pPr>
            <a:r>
              <a:rPr lang="tr-TR" b="1" dirty="0" smtClean="0">
                <a:solidFill>
                  <a:schemeClr val="tx2">
                    <a:satMod val="200000"/>
                  </a:schemeClr>
                </a:solidFill>
              </a:rPr>
              <a:t>Creating New Web Application</a:t>
            </a:r>
            <a:endParaRPr lang="tr-TR" b="1" dirty="0">
              <a:solidFill>
                <a:schemeClr val="tx2">
                  <a:satMod val="200000"/>
                </a:schemeClr>
              </a:solidFill>
            </a:endParaRPr>
          </a:p>
        </p:txBody>
      </p:sp>
      <p:sp>
        <p:nvSpPr>
          <p:cNvPr id="3" name="Content Placeholder 2"/>
          <p:cNvSpPr>
            <a:spLocks noGrp="1"/>
          </p:cNvSpPr>
          <p:nvPr>
            <p:ph idx="1"/>
          </p:nvPr>
        </p:nvSpPr>
        <p:spPr>
          <a:xfrm>
            <a:off x="465401" y="1600200"/>
            <a:ext cx="8153400" cy="4699952"/>
          </a:xfrm>
        </p:spPr>
        <p:txBody>
          <a:bodyPr>
            <a:normAutofit/>
          </a:bodyPr>
          <a:lstStyle/>
          <a:p>
            <a:pPr marL="525774" indent="-457200" eaLnBrk="1" fontAlgn="auto" hangingPunct="1">
              <a:spcAft>
                <a:spcPts val="0"/>
              </a:spcAft>
              <a:buFont typeface="+mj-lt"/>
              <a:buAutoNum type="arabicPeriod"/>
              <a:defRPr/>
            </a:pPr>
            <a:r>
              <a:rPr lang="tr-TR" dirty="0" smtClean="0"/>
              <a:t>Select File</a:t>
            </a:r>
            <a:r>
              <a:rPr lang="en-US" dirty="0" smtClean="0"/>
              <a:t> </a:t>
            </a:r>
            <a:r>
              <a:rPr lang="tr-TR" dirty="0" smtClean="0">
                <a:sym typeface="Wingdings" pitchFamily="2" charset="2"/>
              </a:rPr>
              <a:t>New</a:t>
            </a:r>
            <a:r>
              <a:rPr lang="en-US" dirty="0" smtClean="0">
                <a:sym typeface="Wingdings" pitchFamily="2" charset="2"/>
              </a:rPr>
              <a:t> </a:t>
            </a:r>
            <a:r>
              <a:rPr lang="tr-TR" dirty="0" smtClean="0">
                <a:sym typeface="Wingdings" pitchFamily="2" charset="2"/>
              </a:rPr>
              <a:t></a:t>
            </a:r>
            <a:r>
              <a:rPr lang="en-US" dirty="0" smtClean="0">
                <a:sym typeface="Wingdings" pitchFamily="2" charset="2"/>
              </a:rPr>
              <a:t> </a:t>
            </a:r>
            <a:r>
              <a:rPr lang="tr-TR" dirty="0" smtClean="0">
                <a:sym typeface="Wingdings" pitchFamily="2" charset="2"/>
              </a:rPr>
              <a:t>WebSite </a:t>
            </a:r>
            <a:r>
              <a:rPr lang="tr-TR" dirty="0" smtClean="0">
                <a:sym typeface="Wingdings" pitchFamily="2" charset="2"/>
              </a:rPr>
              <a:t>from the Visual Studio </a:t>
            </a:r>
            <a:r>
              <a:rPr lang="tr-TR" dirty="0" smtClean="0">
                <a:sym typeface="Wingdings" pitchFamily="2" charset="2"/>
              </a:rPr>
              <a:t>menu.</a:t>
            </a:r>
            <a:endParaRPr lang="en-US" dirty="0" smtClean="0">
              <a:sym typeface="Wingdings" pitchFamily="2" charset="2"/>
            </a:endParaRPr>
          </a:p>
          <a:p>
            <a:pPr marL="525774" indent="-457200" eaLnBrk="1" fontAlgn="auto" hangingPunct="1">
              <a:spcAft>
                <a:spcPts val="0"/>
              </a:spcAft>
              <a:buFont typeface="+mj-lt"/>
              <a:buAutoNum type="arabicPeriod"/>
              <a:defRPr/>
            </a:pPr>
            <a:endParaRPr lang="en-US" dirty="0">
              <a:sym typeface="Wingdings" pitchFamily="2" charset="2"/>
            </a:endParaRPr>
          </a:p>
          <a:p>
            <a:pPr marL="525774" indent="-457200" eaLnBrk="1" fontAlgn="auto" hangingPunct="1">
              <a:spcAft>
                <a:spcPts val="0"/>
              </a:spcAft>
              <a:buFont typeface="+mj-lt"/>
              <a:buAutoNum type="arabicPeriod"/>
              <a:defRPr/>
            </a:pPr>
            <a:r>
              <a:rPr lang="tr-TR" dirty="0" smtClean="0">
                <a:sym typeface="Wingdings" pitchFamily="2" charset="2"/>
              </a:rPr>
              <a:t>From </a:t>
            </a:r>
            <a:r>
              <a:rPr lang="tr-TR" dirty="0" smtClean="0">
                <a:sym typeface="Wingdings" pitchFamily="2" charset="2"/>
              </a:rPr>
              <a:t>the web site </a:t>
            </a:r>
            <a:r>
              <a:rPr lang="tr-TR" dirty="0" smtClean="0">
                <a:sym typeface="Wingdings" pitchFamily="2" charset="2"/>
              </a:rPr>
              <a:t>dialog, </a:t>
            </a:r>
            <a:r>
              <a:rPr lang="tr-TR" dirty="0" smtClean="0">
                <a:sym typeface="Wingdings" pitchFamily="2" charset="2"/>
              </a:rPr>
              <a:t>to build an ordinary ASP.NET application, select the </a:t>
            </a:r>
            <a:r>
              <a:rPr lang="tr-TR" b="1" dirty="0" smtClean="0">
                <a:sym typeface="Wingdings" pitchFamily="2" charset="2"/>
              </a:rPr>
              <a:t>ASP.NET Empty Web Site </a:t>
            </a:r>
            <a:r>
              <a:rPr lang="tr-TR" dirty="0" smtClean="0">
                <a:sym typeface="Wingdings" pitchFamily="2" charset="2"/>
              </a:rPr>
              <a:t>Template</a:t>
            </a:r>
            <a:r>
              <a:rPr lang="tr-TR" dirty="0" smtClean="0">
                <a:sym typeface="Wingdings" pitchFamily="2" charset="2"/>
              </a:rPr>
              <a:t>.</a:t>
            </a:r>
            <a:endParaRPr lang="tr-TR" dirty="0" smtClean="0">
              <a:sym typeface="Wingdings" pitchFamily="2" charset="2"/>
            </a:endParaRPr>
          </a:p>
          <a:p>
            <a:pPr marL="740664" lvl="1" eaLnBrk="1" fontAlgn="auto" hangingPunct="1">
              <a:spcAft>
                <a:spcPts val="0"/>
              </a:spcAft>
              <a:buFont typeface="Wingdings"/>
              <a:buChar char=""/>
              <a:defRPr/>
            </a:pPr>
            <a:r>
              <a:rPr lang="tr-TR" dirty="0" smtClean="0">
                <a:sym typeface="Wingdings" pitchFamily="2" charset="2"/>
              </a:rPr>
              <a:t>Note: Other templates start you off with additional files or configuration settings that help you build more specialized type of website (where some will be discussed later) (WFC stands for Windows communication </a:t>
            </a:r>
            <a:r>
              <a:rPr lang="tr-TR" dirty="0" smtClean="0">
                <a:sym typeface="Wingdings" pitchFamily="2" charset="2"/>
              </a:rPr>
              <a:t>Foundation)</a:t>
            </a:r>
            <a:r>
              <a:rPr lang="en-US" dirty="0" smtClean="0">
                <a:sym typeface="Wingdings" pitchFamily="2" charset="2"/>
              </a:rPr>
              <a:t>.</a:t>
            </a:r>
          </a:p>
          <a:p>
            <a:pPr marL="740664" lvl="1" eaLnBrk="1" fontAlgn="auto" hangingPunct="1">
              <a:spcAft>
                <a:spcPts val="0"/>
              </a:spcAft>
              <a:buFont typeface="Wingdings"/>
              <a:buChar char=""/>
              <a:defRPr/>
            </a:pPr>
            <a:r>
              <a:rPr lang="tr-TR" dirty="0" smtClean="0">
                <a:sym typeface="Wingdings" pitchFamily="2" charset="2"/>
              </a:rPr>
              <a:t>Then </a:t>
            </a:r>
            <a:r>
              <a:rPr lang="tr-TR" dirty="0" smtClean="0">
                <a:sym typeface="Wingdings" pitchFamily="2" charset="2"/>
              </a:rPr>
              <a:t>choose the version of </a:t>
            </a:r>
            <a:r>
              <a:rPr lang="tr-TR" b="1" dirty="0" smtClean="0">
                <a:sym typeface="Wingdings" pitchFamily="2" charset="2"/>
              </a:rPr>
              <a:t>.NET </a:t>
            </a:r>
            <a:r>
              <a:rPr lang="tr-TR" dirty="0" smtClean="0">
                <a:sym typeface="Wingdings" pitchFamily="2" charset="2"/>
              </a:rPr>
              <a:t>that you want to use. We will use </a:t>
            </a:r>
            <a:r>
              <a:rPr lang="tr-TR" dirty="0" smtClean="0">
                <a:sym typeface="Wingdings" pitchFamily="2" charset="2"/>
              </a:rPr>
              <a:t>4.</a:t>
            </a:r>
            <a:r>
              <a:rPr lang="en-US" dirty="0" smtClean="0">
                <a:sym typeface="Wingdings" pitchFamily="2" charset="2"/>
              </a:rPr>
              <a:t>6.1 in Visual Studio 2017</a:t>
            </a:r>
            <a:r>
              <a:rPr lang="tr-TR" dirty="0" smtClean="0">
                <a:sym typeface="Wingdings" pitchFamily="2" charset="2"/>
              </a:rPr>
              <a:t> </a:t>
            </a:r>
            <a:r>
              <a:rPr lang="tr-TR" dirty="0" smtClean="0">
                <a:sym typeface="Wingdings" pitchFamily="2" charset="2"/>
              </a:rPr>
              <a:t>which is the latest </a:t>
            </a:r>
            <a:r>
              <a:rPr lang="tr-TR" dirty="0" smtClean="0">
                <a:sym typeface="Wingdings" pitchFamily="2" charset="2"/>
              </a:rPr>
              <a:t>one.</a:t>
            </a:r>
            <a:endParaRPr lang="en-US" dirty="0">
              <a:sym typeface="Wingdings" pitchFamily="2" charset="2"/>
            </a:endParaRPr>
          </a:p>
          <a:p>
            <a:pPr marL="740664" lvl="1" eaLnBrk="1" fontAlgn="auto" hangingPunct="1">
              <a:spcAft>
                <a:spcPts val="0"/>
              </a:spcAft>
              <a:buFont typeface="Wingdings"/>
              <a:buChar char=""/>
              <a:defRPr/>
            </a:pPr>
            <a:r>
              <a:rPr lang="tr-TR" dirty="0" smtClean="0"/>
              <a:t>Choose </a:t>
            </a:r>
            <a:r>
              <a:rPr lang="tr-TR" dirty="0" smtClean="0"/>
              <a:t>the </a:t>
            </a:r>
            <a:r>
              <a:rPr lang="tr-TR" b="1" dirty="0" smtClean="0"/>
              <a:t>location</a:t>
            </a:r>
            <a:r>
              <a:rPr lang="tr-TR" dirty="0" smtClean="0"/>
              <a:t> for the web site, to </a:t>
            </a:r>
            <a:r>
              <a:rPr lang="tr-TR" b="1" dirty="0" smtClean="0"/>
              <a:t>store</a:t>
            </a:r>
            <a:r>
              <a:rPr lang="tr-TR" dirty="0" smtClean="0"/>
              <a:t> website files.</a:t>
            </a:r>
          </a:p>
          <a:p>
            <a:pPr marL="411480" eaLnBrk="1" fontAlgn="auto" hangingPunct="1">
              <a:spcAft>
                <a:spcPts val="0"/>
              </a:spcAft>
              <a:buFont typeface="Wingdings"/>
              <a:buChar char=""/>
              <a:defRPr/>
            </a:pPr>
            <a:endParaRPr lang="tr-TR" dirty="0"/>
          </a:p>
        </p:txBody>
      </p:sp>
      <p:sp>
        <p:nvSpPr>
          <p:cNvPr id="1126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F3A2DEE-2FB8-416E-9280-BA0335496CE8}" type="slidenum">
              <a:rPr lang="tr-TR" smtClean="0"/>
              <a:pPr fontAlgn="base">
                <a:spcBef>
                  <a:spcPct val="0"/>
                </a:spcBef>
                <a:spcAft>
                  <a:spcPct val="0"/>
                </a:spcAft>
                <a:defRPr/>
              </a:pPr>
              <a:t>4</a:t>
            </a:fld>
            <a:endParaRPr lang="tr-T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2718"/>
            <a:ext cx="7461630" cy="1400530"/>
          </a:xfrm>
        </p:spPr>
        <p:txBody>
          <a:bodyPr/>
          <a:lstStyle/>
          <a:p>
            <a:pPr eaLnBrk="1" hangingPunct="1">
              <a:defRPr/>
            </a:pPr>
            <a:r>
              <a:rPr lang="tr-TR" b="1" dirty="0" smtClean="0"/>
              <a:t>Web Sites and </a:t>
            </a:r>
            <a:r>
              <a:rPr lang="tr-TR" b="1" dirty="0" smtClean="0"/>
              <a:t>Web</a:t>
            </a:r>
            <a:r>
              <a:rPr lang="en-US" b="1" dirty="0" smtClean="0"/>
              <a:t> </a:t>
            </a:r>
            <a:r>
              <a:rPr lang="tr-TR" b="1" dirty="0" smtClean="0"/>
              <a:t>Projects</a:t>
            </a:r>
            <a:endParaRPr lang="tr-TR" b="1" dirty="0"/>
          </a:p>
        </p:txBody>
      </p:sp>
      <p:sp>
        <p:nvSpPr>
          <p:cNvPr id="12291" name="Content Placeholder 2"/>
          <p:cNvSpPr>
            <a:spLocks noGrp="1"/>
          </p:cNvSpPr>
          <p:nvPr>
            <p:ph idx="1"/>
          </p:nvPr>
        </p:nvSpPr>
        <p:spPr>
          <a:xfrm>
            <a:off x="609600" y="1853249"/>
            <a:ext cx="7696200" cy="4318952"/>
          </a:xfrm>
        </p:spPr>
        <p:txBody>
          <a:bodyPr/>
          <a:lstStyle/>
          <a:p>
            <a:pPr eaLnBrk="1" hangingPunct="1"/>
            <a:r>
              <a:rPr lang="tr-TR" dirty="0" smtClean="0"/>
              <a:t>You can create a web project by </a:t>
            </a:r>
            <a:r>
              <a:rPr lang="tr-TR" dirty="0" smtClean="0"/>
              <a:t>choosing</a:t>
            </a:r>
            <a:r>
              <a:rPr lang="en-US" dirty="0" smtClean="0"/>
              <a:t> </a:t>
            </a:r>
            <a:r>
              <a:rPr lang="tr-TR" dirty="0" smtClean="0"/>
              <a:t>File</a:t>
            </a:r>
            <a:r>
              <a:rPr lang="tr-TR" dirty="0" smtClean="0">
                <a:sym typeface="Wingdings" pitchFamily="2" charset="2"/>
              </a:rPr>
              <a:t>NewProject  and then choosing </a:t>
            </a:r>
            <a:r>
              <a:rPr lang="tr-TR" dirty="0" smtClean="0">
                <a:sym typeface="Wingdings" pitchFamily="2" charset="2"/>
              </a:rPr>
              <a:t>th</a:t>
            </a:r>
            <a:r>
              <a:rPr lang="en-US" dirty="0" smtClean="0">
                <a:sym typeface="Wingdings" pitchFamily="2" charset="2"/>
              </a:rPr>
              <a:t>e</a:t>
            </a:r>
            <a:r>
              <a:rPr lang="tr-TR" dirty="0" smtClean="0">
                <a:sym typeface="Wingdings" pitchFamily="2" charset="2"/>
              </a:rPr>
              <a:t> </a:t>
            </a:r>
            <a:r>
              <a:rPr lang="tr-TR" dirty="0" smtClean="0">
                <a:sym typeface="Wingdings" pitchFamily="2" charset="2"/>
              </a:rPr>
              <a:t>ASP.NET Web Application template</a:t>
            </a:r>
            <a:r>
              <a:rPr lang="tr-TR" dirty="0" smtClean="0">
                <a:sym typeface="Wingdings" pitchFamily="2" charset="2"/>
              </a:rPr>
              <a:t>.</a:t>
            </a:r>
            <a:endParaRPr lang="en-US" dirty="0" smtClean="0">
              <a:sym typeface="Wingdings" pitchFamily="2" charset="2"/>
            </a:endParaRPr>
          </a:p>
          <a:p>
            <a:pPr marL="0" indent="0" eaLnBrk="1" hangingPunct="1">
              <a:buNone/>
            </a:pPr>
            <a:endParaRPr lang="tr-TR" dirty="0" smtClean="0">
              <a:sym typeface="Wingdings" pitchFamily="2" charset="2"/>
            </a:endParaRPr>
          </a:p>
          <a:p>
            <a:pPr lvl="1" eaLnBrk="1" hangingPunct="1"/>
            <a:r>
              <a:rPr lang="tr-TR" dirty="0" smtClean="0">
                <a:sym typeface="Wingdings" pitchFamily="2" charset="2"/>
              </a:rPr>
              <a:t>With this kind of creation an extra project file (csproj) will be created.</a:t>
            </a:r>
          </a:p>
          <a:p>
            <a:pPr lvl="1" eaLnBrk="1" hangingPunct="1"/>
            <a:r>
              <a:rPr lang="tr-TR" dirty="0" smtClean="0">
                <a:sym typeface="Wingdings" pitchFamily="2" charset="2"/>
              </a:rPr>
              <a:t>Old way of creating web applications from VS 2005.</a:t>
            </a:r>
          </a:p>
          <a:p>
            <a:pPr eaLnBrk="1" hangingPunct="1"/>
            <a:endParaRPr lang="en-US" dirty="0" smtClean="0">
              <a:sym typeface="Wingdings" pitchFamily="2" charset="2"/>
            </a:endParaRPr>
          </a:p>
          <a:p>
            <a:pPr eaLnBrk="1" hangingPunct="1"/>
            <a:endParaRPr lang="en-US" dirty="0">
              <a:sym typeface="Wingdings" pitchFamily="2" charset="2"/>
            </a:endParaRPr>
          </a:p>
          <a:p>
            <a:pPr eaLnBrk="1" hangingPunct="1"/>
            <a:r>
              <a:rPr lang="tr-TR" dirty="0" smtClean="0">
                <a:sym typeface="Wingdings" pitchFamily="2" charset="2"/>
              </a:rPr>
              <a:t>Starting </a:t>
            </a:r>
            <a:r>
              <a:rPr lang="tr-TR" dirty="0" smtClean="0">
                <a:sym typeface="Wingdings" pitchFamily="2" charset="2"/>
              </a:rPr>
              <a:t>from VS 2008, </a:t>
            </a:r>
            <a:r>
              <a:rPr lang="tr-TR" i="1" dirty="0" smtClean="0">
                <a:sym typeface="Wingdings" pitchFamily="2" charset="2"/>
              </a:rPr>
              <a:t>projectless development</a:t>
            </a:r>
            <a:r>
              <a:rPr lang="tr-TR" dirty="0" smtClean="0">
                <a:sym typeface="Wingdings" pitchFamily="2" charset="2"/>
              </a:rPr>
              <a:t> is in charge where no additional project file is created.</a:t>
            </a:r>
            <a:endParaRPr lang="tr-TR" i="1" dirty="0" smtClean="0">
              <a:sym typeface="Wingdings" pitchFamily="2" charset="2"/>
            </a:endParaRPr>
          </a:p>
        </p:txBody>
      </p:sp>
      <p:sp>
        <p:nvSpPr>
          <p:cNvPr id="4" name="Slide Number Placeholder 3"/>
          <p:cNvSpPr>
            <a:spLocks noGrp="1"/>
          </p:cNvSpPr>
          <p:nvPr>
            <p:ph type="sldNum" sz="quarter" idx="12"/>
          </p:nvPr>
        </p:nvSpPr>
        <p:spPr/>
        <p:txBody>
          <a:bodyPr/>
          <a:lstStyle/>
          <a:p>
            <a:pPr>
              <a:defRPr/>
            </a:pPr>
            <a:fld id="{7E3AC06C-954F-4959-8E88-43F8A15ACDE1}" type="slidenum">
              <a:rPr lang="tr-TR" smtClean="0"/>
              <a:pPr>
                <a:defRPr/>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b="1" dirty="0" smtClean="0"/>
              <a:t>Hidden Solution Files</a:t>
            </a:r>
            <a:endParaRPr lang="tr-TR" b="1" dirty="0"/>
          </a:p>
        </p:txBody>
      </p:sp>
      <p:sp>
        <p:nvSpPr>
          <p:cNvPr id="13315" name="Content Placeholder 2"/>
          <p:cNvSpPr>
            <a:spLocks noGrp="1"/>
          </p:cNvSpPr>
          <p:nvPr>
            <p:ph idx="1"/>
          </p:nvPr>
        </p:nvSpPr>
        <p:spPr>
          <a:xfrm>
            <a:off x="622844" y="1524000"/>
            <a:ext cx="7772400" cy="5060950"/>
          </a:xfrm>
        </p:spPr>
        <p:txBody>
          <a:bodyPr/>
          <a:lstStyle/>
          <a:p>
            <a:pPr eaLnBrk="1" hangingPunct="1"/>
            <a:r>
              <a:rPr lang="tr-TR" dirty="0" smtClean="0"/>
              <a:t>VS </a:t>
            </a:r>
            <a:r>
              <a:rPr lang="en-US" dirty="0" smtClean="0"/>
              <a:t>version </a:t>
            </a:r>
            <a:r>
              <a:rPr lang="tr-TR" dirty="0" smtClean="0"/>
              <a:t>2010</a:t>
            </a:r>
            <a:r>
              <a:rPr lang="en-US" dirty="0" smtClean="0"/>
              <a:t> </a:t>
            </a:r>
            <a:r>
              <a:rPr lang="tr-TR" dirty="0" smtClean="0"/>
              <a:t>creates </a:t>
            </a:r>
            <a:r>
              <a:rPr lang="tr-TR" dirty="0" smtClean="0"/>
              <a:t>a solution file for each website that you are creating</a:t>
            </a:r>
            <a:r>
              <a:rPr lang="tr-TR" dirty="0" smtClean="0"/>
              <a:t>.</a:t>
            </a:r>
            <a:endParaRPr lang="en-US" dirty="0" smtClean="0"/>
          </a:p>
          <a:p>
            <a:pPr marL="0" indent="0" eaLnBrk="1" hangingPunct="1">
              <a:buNone/>
            </a:pPr>
            <a:endParaRPr lang="tr-TR" dirty="0" smtClean="0"/>
          </a:p>
          <a:p>
            <a:pPr lvl="1" eaLnBrk="1" hangingPunct="1"/>
            <a:r>
              <a:rPr lang="tr-TR" dirty="0" smtClean="0"/>
              <a:t>Each solution has two solution files with extentions .sln  and .</a:t>
            </a:r>
            <a:r>
              <a:rPr lang="tr-TR" dirty="0" smtClean="0"/>
              <a:t>suo</a:t>
            </a:r>
            <a:r>
              <a:rPr lang="en-US" dirty="0" smtClean="0"/>
              <a:t> (.</a:t>
            </a:r>
            <a:r>
              <a:rPr lang="en-US" dirty="0" err="1" smtClean="0"/>
              <a:t>config</a:t>
            </a:r>
            <a:r>
              <a:rPr lang="en-US" dirty="0" smtClean="0"/>
              <a:t> in latest version)</a:t>
            </a:r>
            <a:endParaRPr lang="tr-TR" dirty="0" smtClean="0"/>
          </a:p>
          <a:p>
            <a:pPr lvl="4" eaLnBrk="1" hangingPunct="1"/>
            <a:r>
              <a:rPr lang="tr-TR" dirty="0" smtClean="0"/>
              <a:t>These files are typically located at c:\Users\[User Name]\My Documents\Visual Studio 2008\Projects\[WebsiteFolderNAme]</a:t>
            </a:r>
          </a:p>
          <a:p>
            <a:pPr lvl="1" eaLnBrk="1" hangingPunct="1"/>
            <a:r>
              <a:rPr lang="tr-TR" dirty="0" smtClean="0"/>
              <a:t>The solution files store some Visual studio specific details that aren’t directly related too ASP.NET, such as debugging and view settings.The solution files are not essential.</a:t>
            </a:r>
          </a:p>
          <a:p>
            <a:pPr lvl="1" eaLnBrk="1" hangingPunct="1"/>
            <a:r>
              <a:rPr lang="tr-TR" dirty="0" smtClean="0"/>
              <a:t>The solution file contains a single projectless website in its simplest case.</a:t>
            </a:r>
          </a:p>
        </p:txBody>
      </p:sp>
      <p:sp>
        <p:nvSpPr>
          <p:cNvPr id="4" name="Slide Number Placeholder 3"/>
          <p:cNvSpPr>
            <a:spLocks noGrp="1"/>
          </p:cNvSpPr>
          <p:nvPr>
            <p:ph type="sldNum" sz="quarter" idx="12"/>
          </p:nvPr>
        </p:nvSpPr>
        <p:spPr/>
        <p:txBody>
          <a:bodyPr/>
          <a:lstStyle/>
          <a:p>
            <a:pPr>
              <a:defRPr/>
            </a:pPr>
            <a:fld id="{C0CFB2D3-D799-4C78-9E34-80D230E7F1BD}" type="slidenum">
              <a:rPr lang="tr-TR" smtClean="0"/>
              <a:pPr>
                <a:defRPr/>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06" y="295736"/>
            <a:ext cx="7055380" cy="1400530"/>
          </a:xfrm>
        </p:spPr>
        <p:txBody>
          <a:bodyPr/>
          <a:lstStyle/>
          <a:p>
            <a:pPr eaLnBrk="1" hangingPunct="1">
              <a:defRPr/>
            </a:pPr>
            <a:r>
              <a:rPr lang="tr-TR" b="1" dirty="0" smtClean="0"/>
              <a:t>The Solution Explorer</a:t>
            </a:r>
            <a:endParaRPr lang="tr-TR" b="1" dirty="0"/>
          </a:p>
        </p:txBody>
      </p:sp>
      <p:sp>
        <p:nvSpPr>
          <p:cNvPr id="14339" name="Content Placeholder 2"/>
          <p:cNvSpPr>
            <a:spLocks noGrp="1"/>
          </p:cNvSpPr>
          <p:nvPr>
            <p:ph idx="1"/>
          </p:nvPr>
        </p:nvSpPr>
        <p:spPr>
          <a:xfrm>
            <a:off x="914400" y="1371600"/>
            <a:ext cx="2895600" cy="4984750"/>
          </a:xfrm>
        </p:spPr>
        <p:txBody>
          <a:bodyPr>
            <a:normAutofit lnSpcReduction="10000"/>
          </a:bodyPr>
          <a:lstStyle/>
          <a:p>
            <a:pPr eaLnBrk="1" hangingPunct="1"/>
            <a:r>
              <a:rPr lang="tr-TR" dirty="0" smtClean="0"/>
              <a:t>This explorer lists all the files in your web application directory (for projectless web site). </a:t>
            </a:r>
            <a:endParaRPr lang="en-US" dirty="0" smtClean="0"/>
          </a:p>
          <a:p>
            <a:pPr eaLnBrk="1" hangingPunct="1"/>
            <a:endParaRPr lang="en-US" dirty="0" smtClean="0"/>
          </a:p>
          <a:p>
            <a:pPr eaLnBrk="1" hangingPunct="1"/>
            <a:r>
              <a:rPr lang="tr-TR" dirty="0" smtClean="0"/>
              <a:t>No </a:t>
            </a:r>
            <a:r>
              <a:rPr lang="tr-TR" dirty="0" smtClean="0"/>
              <a:t>hidden files. To list the up-to-date content sometimes you will need to refresh the explorer (if you add additional files from outside the VS environment)</a:t>
            </a:r>
          </a:p>
        </p:txBody>
      </p:sp>
      <p:sp>
        <p:nvSpPr>
          <p:cNvPr id="4" name="Slide Number Placeholder 3"/>
          <p:cNvSpPr>
            <a:spLocks noGrp="1"/>
          </p:cNvSpPr>
          <p:nvPr>
            <p:ph type="sldNum" sz="quarter" idx="12"/>
          </p:nvPr>
        </p:nvSpPr>
        <p:spPr/>
        <p:txBody>
          <a:bodyPr/>
          <a:lstStyle/>
          <a:p>
            <a:pPr>
              <a:defRPr/>
            </a:pPr>
            <a:fld id="{97CC987A-021C-45C3-B92E-B6AED7FEF9A3}" type="slidenum">
              <a:rPr lang="tr-TR" smtClean="0"/>
              <a:pPr>
                <a:defRPr/>
              </a:pPr>
              <a:t>7</a:t>
            </a:fld>
            <a:endParaRPr lang="tr-T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690" y="1371600"/>
            <a:ext cx="4553885" cy="504202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310"/>
            <a:ext cx="7772400" cy="914400"/>
          </a:xfrm>
        </p:spPr>
        <p:txBody>
          <a:bodyPr/>
          <a:lstStyle/>
          <a:p>
            <a:pPr eaLnBrk="1" hangingPunct="1">
              <a:defRPr/>
            </a:pPr>
            <a:r>
              <a:rPr lang="tr-TR" b="1" dirty="0" smtClean="0"/>
              <a:t>Adding Web Forms</a:t>
            </a:r>
            <a:endParaRPr lang="tr-TR" b="1" dirty="0"/>
          </a:p>
        </p:txBody>
      </p:sp>
      <p:sp>
        <p:nvSpPr>
          <p:cNvPr id="15363" name="Content Placeholder 2"/>
          <p:cNvSpPr>
            <a:spLocks noGrp="1"/>
          </p:cNvSpPr>
          <p:nvPr>
            <p:ph idx="1"/>
          </p:nvPr>
        </p:nvSpPr>
        <p:spPr>
          <a:xfrm>
            <a:off x="622844" y="1063423"/>
            <a:ext cx="7772400" cy="5441950"/>
          </a:xfrm>
        </p:spPr>
        <p:txBody>
          <a:bodyPr>
            <a:normAutofit fontScale="70000" lnSpcReduction="20000"/>
          </a:bodyPr>
          <a:lstStyle/>
          <a:p>
            <a:pPr eaLnBrk="1" hangingPunct="1"/>
            <a:endParaRPr lang="en-US" sz="2800" dirty="0" smtClean="0"/>
          </a:p>
          <a:p>
            <a:pPr eaLnBrk="1" hangingPunct="1"/>
            <a:r>
              <a:rPr lang="tr-TR" sz="2800" dirty="0" smtClean="0"/>
              <a:t>As </a:t>
            </a:r>
            <a:r>
              <a:rPr lang="tr-TR" sz="2800" dirty="0" smtClean="0"/>
              <a:t>you build your website you will need to add new pages or other items. </a:t>
            </a:r>
            <a:endParaRPr lang="en-US" sz="2800" dirty="0" smtClean="0"/>
          </a:p>
          <a:p>
            <a:pPr eaLnBrk="1" hangingPunct="1"/>
            <a:endParaRPr lang="en-US" sz="2800" dirty="0"/>
          </a:p>
          <a:p>
            <a:pPr eaLnBrk="1" hangingPunct="1"/>
            <a:r>
              <a:rPr lang="tr-TR" sz="2800" dirty="0" smtClean="0"/>
              <a:t>To </a:t>
            </a:r>
            <a:r>
              <a:rPr lang="tr-TR" sz="2800" dirty="0" smtClean="0"/>
              <a:t>add these choose website</a:t>
            </a:r>
            <a:r>
              <a:rPr lang="tr-TR" sz="2800" dirty="0" smtClean="0">
                <a:sym typeface="Wingdings" pitchFamily="2" charset="2"/>
              </a:rPr>
              <a:t>Add new Item from the VS menu. Then through the dialog box appeared you can create various types of files to your web application.</a:t>
            </a:r>
          </a:p>
          <a:p>
            <a:pPr lvl="1">
              <a:buFont typeface="Wingdings" panose="05000000000000000000" pitchFamily="2" charset="2"/>
              <a:buChar char="§"/>
            </a:pPr>
            <a:r>
              <a:rPr lang="tr-TR" sz="2400" dirty="0" smtClean="0">
                <a:sym typeface="Wingdings" pitchFamily="2" charset="2"/>
              </a:rPr>
              <a:t>The most </a:t>
            </a:r>
            <a:r>
              <a:rPr lang="tr-TR" sz="2000" dirty="0" smtClean="0">
                <a:sym typeface="Wingdings" pitchFamily="2" charset="2"/>
              </a:rPr>
              <a:t>common</a:t>
            </a:r>
            <a:r>
              <a:rPr lang="tr-TR" sz="2400" dirty="0" smtClean="0">
                <a:sym typeface="Wingdings" pitchFamily="2" charset="2"/>
              </a:rPr>
              <a:t> ingredient will be “web forms” – ASP.NET web pages powered with C# code</a:t>
            </a:r>
            <a:r>
              <a:rPr lang="tr-TR" sz="2400" dirty="0" smtClean="0">
                <a:sym typeface="Wingdings" pitchFamily="2" charset="2"/>
              </a:rPr>
              <a:t>.</a:t>
            </a:r>
            <a:endParaRPr lang="en-US" sz="2400" dirty="0" smtClean="0">
              <a:sym typeface="Wingdings" pitchFamily="2" charset="2"/>
            </a:endParaRPr>
          </a:p>
          <a:p>
            <a:pPr lvl="1" eaLnBrk="1" hangingPunct="1"/>
            <a:endParaRPr lang="tr-TR" sz="2400" dirty="0" smtClean="0">
              <a:sym typeface="Wingdings" pitchFamily="2" charset="2"/>
            </a:endParaRPr>
          </a:p>
          <a:p>
            <a:pPr eaLnBrk="1" hangingPunct="1"/>
            <a:r>
              <a:rPr lang="tr-TR" sz="2800" dirty="0" smtClean="0">
                <a:sym typeface="Wingdings" pitchFamily="2" charset="2"/>
              </a:rPr>
              <a:t>From the dialog that is appeared “Place code in seperate file option” allows you to choose the coding model for your web page.</a:t>
            </a:r>
          </a:p>
          <a:p>
            <a:pPr lvl="1">
              <a:buFont typeface="Wingdings" panose="05000000000000000000" pitchFamily="2" charset="2"/>
              <a:buChar char="§"/>
            </a:pPr>
            <a:r>
              <a:rPr lang="tr-TR" sz="2400" dirty="0" smtClean="0">
                <a:sym typeface="Wingdings" pitchFamily="2" charset="2"/>
              </a:rPr>
              <a:t>If checked, two seperate files for HTML and C# will be generated otherwise in the same (single) file both HTML and C# code must exists. Two use seperate files is preferrable, due to code management simplicity.</a:t>
            </a:r>
            <a:endParaRPr lang="tr-TR" sz="2400" dirty="0" smtClean="0"/>
          </a:p>
        </p:txBody>
      </p:sp>
      <p:sp>
        <p:nvSpPr>
          <p:cNvPr id="4" name="Slide Number Placeholder 3"/>
          <p:cNvSpPr>
            <a:spLocks noGrp="1"/>
          </p:cNvSpPr>
          <p:nvPr>
            <p:ph type="sldNum" sz="quarter" idx="12"/>
          </p:nvPr>
        </p:nvSpPr>
        <p:spPr/>
        <p:txBody>
          <a:bodyPr/>
          <a:lstStyle/>
          <a:p>
            <a:pPr>
              <a:defRPr/>
            </a:pPr>
            <a:fld id="{AFFF8FB3-7441-45FF-B056-7F27A2AF8F0D}" type="slidenum">
              <a:rPr lang="tr-TR" smtClean="0"/>
              <a:pPr>
                <a:defRPr/>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b="1" dirty="0" smtClean="0"/>
              <a:t>Adding Web Forms</a:t>
            </a:r>
            <a:endParaRPr lang="tr-TR" b="1" dirty="0"/>
          </a:p>
        </p:txBody>
      </p:sp>
      <p:sp>
        <p:nvSpPr>
          <p:cNvPr id="16387" name="Content Placeholder 2"/>
          <p:cNvSpPr>
            <a:spLocks noGrp="1"/>
          </p:cNvSpPr>
          <p:nvPr>
            <p:ph idx="1"/>
          </p:nvPr>
        </p:nvSpPr>
        <p:spPr>
          <a:xfrm>
            <a:off x="381000" y="2052925"/>
            <a:ext cx="8305800" cy="4195481"/>
          </a:xfrm>
        </p:spPr>
        <p:txBody>
          <a:bodyPr/>
          <a:lstStyle/>
          <a:p>
            <a:pPr eaLnBrk="1" hangingPunct="1"/>
            <a:r>
              <a:rPr lang="tr-TR" dirty="0" smtClean="0"/>
              <a:t>There exists another check box named Select Master Page, </a:t>
            </a:r>
            <a:r>
              <a:rPr lang="tr-TR" dirty="0" smtClean="0"/>
              <a:t>wh</a:t>
            </a:r>
            <a:r>
              <a:rPr lang="en-US" dirty="0" err="1" smtClean="0"/>
              <a:t>i</a:t>
            </a:r>
            <a:r>
              <a:rPr lang="tr-TR" dirty="0" smtClean="0"/>
              <a:t>ch </a:t>
            </a:r>
            <a:r>
              <a:rPr lang="tr-TR" dirty="0" smtClean="0"/>
              <a:t>allows you to create a page that uses the layout you’ve standardized in a seperate file. But at the moments do not mind it.</a:t>
            </a:r>
          </a:p>
          <a:p>
            <a:pPr lvl="1" eaLnBrk="1" hangingPunct="1">
              <a:buFont typeface="Wingdings" panose="05000000000000000000" pitchFamily="2" charset="2"/>
              <a:buChar char="§"/>
            </a:pPr>
            <a:r>
              <a:rPr lang="tr-TR" dirty="0" smtClean="0"/>
              <a:t>.aspx extension is for web page markup</a:t>
            </a:r>
          </a:p>
          <a:p>
            <a:pPr lvl="1" eaLnBrk="1" hangingPunct="1">
              <a:buFont typeface="Wingdings" panose="05000000000000000000" pitchFamily="2" charset="2"/>
              <a:buChar char="§"/>
            </a:pPr>
            <a:r>
              <a:rPr lang="tr-TR" dirty="0" smtClean="0"/>
              <a:t>.aspx.cs is the extension of the file used to store the source code for the page.</a:t>
            </a:r>
          </a:p>
        </p:txBody>
      </p:sp>
      <p:sp>
        <p:nvSpPr>
          <p:cNvPr id="4" name="Slide Number Placeholder 3"/>
          <p:cNvSpPr>
            <a:spLocks noGrp="1"/>
          </p:cNvSpPr>
          <p:nvPr>
            <p:ph type="sldNum" sz="quarter" idx="12"/>
          </p:nvPr>
        </p:nvSpPr>
        <p:spPr/>
        <p:txBody>
          <a:bodyPr/>
          <a:lstStyle/>
          <a:p>
            <a:pPr>
              <a:defRPr/>
            </a:pPr>
            <a:fld id="{4236E2E2-5C48-4033-B213-5C0A7912B7D1}" type="slidenum">
              <a:rPr lang="tr-TR" smtClean="0"/>
              <a:pPr>
                <a:defRPr/>
              </a:pPr>
              <a:t>9</a:t>
            </a:fld>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DF756DCDE86A4AAF893127053D2C7B" ma:contentTypeVersion="" ma:contentTypeDescription="Create a new document." ma:contentTypeScope="" ma:versionID="14a816a3127e5c4d23b9eed28e7f1c45">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2C5276-A4CE-4C71-97A8-C8E59692B412}"/>
</file>

<file path=customXml/itemProps2.xml><?xml version="1.0" encoding="utf-8"?>
<ds:datastoreItem xmlns:ds="http://schemas.openxmlformats.org/officeDocument/2006/customXml" ds:itemID="{DAFC72CE-391F-441F-8AEC-5D447B3688AA}"/>
</file>

<file path=customXml/itemProps3.xml><?xml version="1.0" encoding="utf-8"?>
<ds:datastoreItem xmlns:ds="http://schemas.openxmlformats.org/officeDocument/2006/customXml" ds:itemID="{B9CAA56C-4D53-423E-A02A-BE37288FABC1}"/>
</file>

<file path=docProps/app.xml><?xml version="1.0" encoding="utf-8"?>
<Properties xmlns="http://schemas.openxmlformats.org/officeDocument/2006/extended-properties" xmlns:vt="http://schemas.openxmlformats.org/officeDocument/2006/docPropsVTypes">
  <Template>Ion</Template>
  <TotalTime>339</TotalTime>
  <Words>3367</Words>
  <Application>Microsoft Office PowerPoint</Application>
  <PresentationFormat>On-screen Show (4:3)</PresentationFormat>
  <Paragraphs>298</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Gothic</vt:lpstr>
      <vt:lpstr>Wingdings</vt:lpstr>
      <vt:lpstr>Wingdings 3</vt:lpstr>
      <vt:lpstr>Ion</vt:lpstr>
      <vt:lpstr>ITEC 420</vt:lpstr>
      <vt:lpstr>Creating Websites</vt:lpstr>
      <vt:lpstr>Visual Studio 2017 Community  Edition</vt:lpstr>
      <vt:lpstr>Creating New Web Application</vt:lpstr>
      <vt:lpstr>Web Sites and Web Projects</vt:lpstr>
      <vt:lpstr>Hidden Solution Files</vt:lpstr>
      <vt:lpstr>The Solution Explorer</vt:lpstr>
      <vt:lpstr>Adding Web Forms</vt:lpstr>
      <vt:lpstr>Adding Web Forms</vt:lpstr>
      <vt:lpstr>Designing a Web Page</vt:lpstr>
      <vt:lpstr>Adding Web Controls</vt:lpstr>
      <vt:lpstr>Adding Web Controls</vt:lpstr>
      <vt:lpstr>The Properties Window</vt:lpstr>
      <vt:lpstr>Anatomy of a Web Form</vt:lpstr>
      <vt:lpstr>The Web Form Markup</vt:lpstr>
      <vt:lpstr>Sample</vt:lpstr>
      <vt:lpstr>Page Directive</vt:lpstr>
      <vt:lpstr>Doc Type</vt:lpstr>
      <vt:lpstr>The Essentials of XHTML</vt:lpstr>
      <vt:lpstr>Elements</vt:lpstr>
      <vt:lpstr>Some of the most commonly used XHTML elements. The Type column distinguishes between two types of XHTML—those that typically hold content or other nested elements (containers), and those that can be used on their own with the empty tag syntax you just considered (standalone).</vt:lpstr>
      <vt:lpstr>PowerPoint Presentation</vt:lpstr>
      <vt:lpstr>Attributes of Elements</vt:lpstr>
      <vt:lpstr>Typical Structure in VS web Forms</vt:lpstr>
      <vt:lpstr>Writing Code</vt:lpstr>
      <vt:lpstr>The Code-Behind Class</vt:lpstr>
      <vt:lpstr>Adding Event Handlers</vt:lpstr>
      <vt:lpstr>Adding Event Handlers</vt:lpstr>
      <vt:lpstr>Adding Event Handlers</vt:lpstr>
      <vt:lpstr>Visual Studio Environment</vt:lpstr>
      <vt:lpstr>Visual Studio Debugging</vt:lpstr>
      <vt:lpstr>Debugging Details</vt:lpstr>
      <vt:lpstr>Visual Studio Web Server</vt:lpstr>
      <vt:lpstr>Visual Studio Web Server</vt:lpstr>
      <vt:lpstr>Single Step Debugging</vt:lpstr>
      <vt:lpstr>Break mode commands</vt:lpstr>
      <vt:lpstr>Break Mode Commands Cntd.</vt:lpstr>
      <vt:lpstr>Variable Watches</vt:lpstr>
    </vt:vector>
  </TitlesOfParts>
  <Company>emucc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ITEC 420</dc:title>
  <dc:creator>emu</dc:creator>
  <cp:lastModifiedBy>Deshy</cp:lastModifiedBy>
  <cp:revision>54</cp:revision>
  <dcterms:created xsi:type="dcterms:W3CDTF">2009-09-28T09:04:10Z</dcterms:created>
  <dcterms:modified xsi:type="dcterms:W3CDTF">2019-07-24T07:48:13Z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0x01010018DF756DCDE86A4AAF893127053D2C7B</vt:lpwstr>
  </property>
</Properties>
</file>