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4"/>
  </p:sldMasterIdLst>
  <p:notesMasterIdLst>
    <p:notesMasterId r:id="rId26"/>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46CBE20-FBC6-420C-A11C-01F474FA01DA}" type="datetimeFigureOut">
              <a:rPr lang="tr-TR"/>
              <a:pPr>
                <a:defRPr/>
              </a:pPr>
              <a:t>28.08.2019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7A4097D-C2AC-48A6-9CE9-13A062888AEE}" type="slidenum">
              <a:rPr lang="tr-TR"/>
              <a:pPr>
                <a:defRPr/>
              </a:pPr>
              <a:t>‹#›</a:t>
            </a:fld>
            <a:endParaRPr lang="tr-TR"/>
          </a:p>
        </p:txBody>
      </p:sp>
    </p:spTree>
    <p:extLst>
      <p:ext uri="{BB962C8B-B14F-4D97-AF65-F5344CB8AC3E}">
        <p14:creationId xmlns:p14="http://schemas.microsoft.com/office/powerpoint/2010/main" val="40453588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2A03B9DF-AADE-4200-9DEB-F9C218E29CB0}"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E8A9DEC-2060-4306-A75C-A8EDE6183B87}" type="slidenum">
              <a:rPr lang="tr-TR" smtClean="0"/>
              <a:pPr>
                <a:defRPr/>
              </a:pPr>
              <a:t>‹#›</a:t>
            </a:fld>
            <a:endParaRPr lang="tr-TR"/>
          </a:p>
        </p:txBody>
      </p:sp>
    </p:spTree>
    <p:extLst>
      <p:ext uri="{BB962C8B-B14F-4D97-AF65-F5344CB8AC3E}">
        <p14:creationId xmlns:p14="http://schemas.microsoft.com/office/powerpoint/2010/main" val="2639974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1AA5A10-0145-4D27-865A-3108282533E7}" type="datetime1">
              <a:rPr lang="tr-TR" smtClean="0"/>
              <a:pPr>
                <a:defRPr/>
              </a:pPr>
              <a:t>28.08.2019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CA345D4-27DB-4CF6-BD8C-AC6F0F68846A}" type="slidenum">
              <a:rPr lang="tr-TR" smtClean="0"/>
              <a:pPr>
                <a:defRPr/>
              </a:pPr>
              <a:t>‹#›</a:t>
            </a:fld>
            <a:endParaRPr lang="tr-TR"/>
          </a:p>
        </p:txBody>
      </p:sp>
    </p:spTree>
    <p:extLst>
      <p:ext uri="{BB962C8B-B14F-4D97-AF65-F5344CB8AC3E}">
        <p14:creationId xmlns:p14="http://schemas.microsoft.com/office/powerpoint/2010/main" val="201019374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1AA5A10-0145-4D27-865A-3108282533E7}"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CA345D4-27DB-4CF6-BD8C-AC6F0F68846A}" type="slidenum">
              <a:rPr lang="tr-TR" smtClean="0"/>
              <a:pPr>
                <a:defRPr/>
              </a:pPr>
              <a:t>‹#›</a:t>
            </a:fld>
            <a:endParaRPr lang="tr-TR"/>
          </a:p>
        </p:txBody>
      </p:sp>
    </p:spTree>
    <p:extLst>
      <p:ext uri="{BB962C8B-B14F-4D97-AF65-F5344CB8AC3E}">
        <p14:creationId xmlns:p14="http://schemas.microsoft.com/office/powerpoint/2010/main" val="414654509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1AA5A10-0145-4D27-865A-3108282533E7}"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CA345D4-27DB-4CF6-BD8C-AC6F0F68846A}" type="slidenum">
              <a:rPr lang="tr-TR" smtClean="0"/>
              <a:pPr>
                <a:defRPr/>
              </a:pPr>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45956968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1AA5A10-0145-4D27-865A-3108282533E7}"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CA345D4-27DB-4CF6-BD8C-AC6F0F68846A}" type="slidenum">
              <a:rPr lang="tr-TR" smtClean="0"/>
              <a:pPr>
                <a:defRPr/>
              </a:pPr>
              <a:t>‹#›</a:t>
            </a:fld>
            <a:endParaRPr lang="tr-TR"/>
          </a:p>
        </p:txBody>
      </p:sp>
    </p:spTree>
    <p:extLst>
      <p:ext uri="{BB962C8B-B14F-4D97-AF65-F5344CB8AC3E}">
        <p14:creationId xmlns:p14="http://schemas.microsoft.com/office/powerpoint/2010/main" val="32324200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E1AA5A10-0145-4D27-865A-3108282533E7}" type="datetime1">
              <a:rPr lang="tr-TR" smtClean="0"/>
              <a:pPr>
                <a:defRPr/>
              </a:pPr>
              <a:t>28.08.2019</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CA345D4-27DB-4CF6-BD8C-AC6F0F68846A}" type="slidenum">
              <a:rPr lang="tr-TR" smtClean="0"/>
              <a:pPr>
                <a:defRPr/>
              </a:pPr>
              <a:t>‹#›</a:t>
            </a:fld>
            <a:endParaRPr lang="tr-TR"/>
          </a:p>
        </p:txBody>
      </p:sp>
    </p:spTree>
    <p:extLst>
      <p:ext uri="{BB962C8B-B14F-4D97-AF65-F5344CB8AC3E}">
        <p14:creationId xmlns:p14="http://schemas.microsoft.com/office/powerpoint/2010/main" val="138543432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E1AA5A10-0145-4D27-865A-3108282533E7}" type="datetime1">
              <a:rPr lang="tr-TR" smtClean="0"/>
              <a:pPr>
                <a:defRPr/>
              </a:pPr>
              <a:t>28.08.2019</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CA345D4-27DB-4CF6-BD8C-AC6F0F68846A}" type="slidenum">
              <a:rPr lang="tr-TR" smtClean="0"/>
              <a:pPr>
                <a:defRPr/>
              </a:pPr>
              <a:t>‹#›</a:t>
            </a:fld>
            <a:endParaRPr lang="tr-TR"/>
          </a:p>
        </p:txBody>
      </p:sp>
    </p:spTree>
    <p:extLst>
      <p:ext uri="{BB962C8B-B14F-4D97-AF65-F5344CB8AC3E}">
        <p14:creationId xmlns:p14="http://schemas.microsoft.com/office/powerpoint/2010/main" val="296954288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DC42854-E5D0-4458-B2A5-19AE864F8A21}"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E0820EF-C583-43A0-8036-5A1CA5D9E307}" type="slidenum">
              <a:rPr lang="tr-TR" smtClean="0"/>
              <a:pPr>
                <a:defRPr/>
              </a:pPr>
              <a:t>‹#›</a:t>
            </a:fld>
            <a:endParaRPr lang="tr-TR"/>
          </a:p>
        </p:txBody>
      </p:sp>
    </p:spTree>
    <p:extLst>
      <p:ext uri="{BB962C8B-B14F-4D97-AF65-F5344CB8AC3E}">
        <p14:creationId xmlns:p14="http://schemas.microsoft.com/office/powerpoint/2010/main" val="2479018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D3AEB3F-85C1-4C5F-9940-6D7E4755BF39}"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9C397EE-71D1-478E-9C59-D09EADB25BDB}" type="slidenum">
              <a:rPr lang="tr-TR" smtClean="0"/>
              <a:pPr>
                <a:defRPr/>
              </a:pPr>
              <a:t>‹#›</a:t>
            </a:fld>
            <a:endParaRPr lang="tr-TR"/>
          </a:p>
        </p:txBody>
      </p:sp>
    </p:spTree>
    <p:extLst>
      <p:ext uri="{BB962C8B-B14F-4D97-AF65-F5344CB8AC3E}">
        <p14:creationId xmlns:p14="http://schemas.microsoft.com/office/powerpoint/2010/main" val="4285066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pPr>
              <a:defRPr/>
            </a:pPr>
            <a:fld id="{D03DB95B-4CEA-4E7B-A02E-83F04C70E07E}"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0DC95BE-809F-41EE-9CE4-35343D91AB65}" type="slidenum">
              <a:rPr lang="tr-TR" smtClean="0"/>
              <a:pPr>
                <a:defRPr/>
              </a:pPr>
              <a:t>‹#›</a:t>
            </a:fld>
            <a:endParaRPr lang="tr-TR" dirty="0"/>
          </a:p>
        </p:txBody>
      </p:sp>
    </p:spTree>
    <p:extLst>
      <p:ext uri="{BB962C8B-B14F-4D97-AF65-F5344CB8AC3E}">
        <p14:creationId xmlns:p14="http://schemas.microsoft.com/office/powerpoint/2010/main" val="1944558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D61035D-677B-4A71-ADBB-2053109276E1}"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6CC051B-CF18-4BB1-8308-8C9B488C9A8F}" type="slidenum">
              <a:rPr lang="tr-TR" smtClean="0"/>
              <a:pPr>
                <a:defRPr/>
              </a:pPr>
              <a:t>‹#›</a:t>
            </a:fld>
            <a:endParaRPr lang="tr-TR"/>
          </a:p>
        </p:txBody>
      </p:sp>
    </p:spTree>
    <p:extLst>
      <p:ext uri="{BB962C8B-B14F-4D97-AF65-F5344CB8AC3E}">
        <p14:creationId xmlns:p14="http://schemas.microsoft.com/office/powerpoint/2010/main" val="2121895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005FC5F1-3088-4731-A160-FB4A80A085D5}" type="datetime1">
              <a:rPr lang="tr-TR" smtClean="0"/>
              <a:pPr>
                <a:defRPr/>
              </a:pPr>
              <a:t>28.08.2019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627A1655-3E8B-4A85-926C-06E652815E95}" type="slidenum">
              <a:rPr lang="tr-TR" smtClean="0"/>
              <a:pPr>
                <a:defRPr/>
              </a:pPr>
              <a:t>‹#›</a:t>
            </a:fld>
            <a:endParaRPr lang="tr-TR"/>
          </a:p>
        </p:txBody>
      </p:sp>
    </p:spTree>
    <p:extLst>
      <p:ext uri="{BB962C8B-B14F-4D97-AF65-F5344CB8AC3E}">
        <p14:creationId xmlns:p14="http://schemas.microsoft.com/office/powerpoint/2010/main" val="3687872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85B35EBA-32C8-4442-97C1-F33CAF319AE5}" type="datetime1">
              <a:rPr lang="tr-TR" smtClean="0"/>
              <a:pPr>
                <a:defRPr/>
              </a:pPr>
              <a:t>28.08.2019</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9169A947-8E1C-4008-8E04-1D3A5E7E3AAF}" type="slidenum">
              <a:rPr lang="tr-TR" smtClean="0"/>
              <a:pPr>
                <a:defRPr/>
              </a:pPr>
              <a:t>‹#›</a:t>
            </a:fld>
            <a:endParaRPr lang="tr-TR"/>
          </a:p>
        </p:txBody>
      </p:sp>
    </p:spTree>
    <p:extLst>
      <p:ext uri="{BB962C8B-B14F-4D97-AF65-F5344CB8AC3E}">
        <p14:creationId xmlns:p14="http://schemas.microsoft.com/office/powerpoint/2010/main" val="822798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fld id="{A9205380-A2B2-469B-ADD1-6DA8DEFF81DB}" type="datetime1">
              <a:rPr lang="tr-TR" smtClean="0"/>
              <a:pPr>
                <a:defRPr/>
              </a:pPr>
              <a:t>28.08.2019</a:t>
            </a:fld>
            <a:endParaRPr lang="tr-TR"/>
          </a:p>
        </p:txBody>
      </p:sp>
      <p:sp>
        <p:nvSpPr>
          <p:cNvPr id="5" name="Footer Placeholder 3"/>
          <p:cNvSpPr>
            <a:spLocks noGrp="1"/>
          </p:cNvSpPr>
          <p:nvPr>
            <p:ph type="ftr" sz="quarter" idx="11"/>
          </p:nvPr>
        </p:nvSpPr>
        <p:spPr/>
        <p:txBody>
          <a:bodyPr/>
          <a:lstStyle/>
          <a:p>
            <a:pPr>
              <a:defRPr/>
            </a:pPr>
            <a:endParaRPr lang="tr-TR"/>
          </a:p>
        </p:txBody>
      </p:sp>
      <p:sp>
        <p:nvSpPr>
          <p:cNvPr id="6" name="Slide Number Placeholder 4"/>
          <p:cNvSpPr>
            <a:spLocks noGrp="1"/>
          </p:cNvSpPr>
          <p:nvPr>
            <p:ph type="sldNum" sz="quarter" idx="12"/>
          </p:nvPr>
        </p:nvSpPr>
        <p:spPr/>
        <p:txBody>
          <a:bodyPr/>
          <a:lstStyle/>
          <a:p>
            <a:pPr>
              <a:defRPr/>
            </a:pPr>
            <a:fld id="{6C059FF6-09E5-43B4-9255-67C33C831245}" type="slidenum">
              <a:rPr lang="tr-TR" smtClean="0"/>
              <a:pPr>
                <a:defRPr/>
              </a:pPr>
              <a:t>‹#›</a:t>
            </a:fld>
            <a:endParaRPr lang="tr-TR"/>
          </a:p>
        </p:txBody>
      </p:sp>
    </p:spTree>
    <p:extLst>
      <p:ext uri="{BB962C8B-B14F-4D97-AF65-F5344CB8AC3E}">
        <p14:creationId xmlns:p14="http://schemas.microsoft.com/office/powerpoint/2010/main" val="3866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6EC40E13-1046-47CE-9C15-3AC944F0F8CA}" type="datetime1">
              <a:rPr lang="tr-TR" smtClean="0"/>
              <a:pPr>
                <a:defRPr/>
              </a:pPr>
              <a:t>28.08.2019</a:t>
            </a:fld>
            <a:endParaRPr lang="tr-TR"/>
          </a:p>
        </p:txBody>
      </p:sp>
      <p:sp>
        <p:nvSpPr>
          <p:cNvPr id="5" name="Footer Placeholder 2"/>
          <p:cNvSpPr>
            <a:spLocks noGrp="1"/>
          </p:cNvSpPr>
          <p:nvPr>
            <p:ph type="ftr" sz="quarter" idx="11"/>
          </p:nvPr>
        </p:nvSpPr>
        <p:spPr/>
        <p:txBody>
          <a:bodyPr/>
          <a:lstStyle/>
          <a:p>
            <a:pPr>
              <a:defRPr/>
            </a:pPr>
            <a:endParaRPr lang="tr-TR"/>
          </a:p>
        </p:txBody>
      </p:sp>
      <p:sp>
        <p:nvSpPr>
          <p:cNvPr id="6" name="Slide Number Placeholder 3"/>
          <p:cNvSpPr>
            <a:spLocks noGrp="1"/>
          </p:cNvSpPr>
          <p:nvPr>
            <p:ph type="sldNum" sz="quarter" idx="12"/>
          </p:nvPr>
        </p:nvSpPr>
        <p:spPr/>
        <p:txBody>
          <a:bodyPr/>
          <a:lstStyle/>
          <a:p>
            <a:pPr>
              <a:defRPr/>
            </a:pPr>
            <a:fld id="{7274185E-1056-4054-91AB-EF9BD3143D62}" type="slidenum">
              <a:rPr lang="tr-TR" smtClean="0"/>
              <a:pPr>
                <a:defRPr/>
              </a:pPr>
              <a:t>‹#›</a:t>
            </a:fld>
            <a:endParaRPr lang="tr-TR"/>
          </a:p>
        </p:txBody>
      </p:sp>
    </p:spTree>
    <p:extLst>
      <p:ext uri="{BB962C8B-B14F-4D97-AF65-F5344CB8AC3E}">
        <p14:creationId xmlns:p14="http://schemas.microsoft.com/office/powerpoint/2010/main" val="2354931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pPr>
              <a:defRPr/>
            </a:pPr>
            <a:fld id="{B62BE612-D7AF-4809-8896-01EAD5020BD3}" type="datetime1">
              <a:rPr lang="tr-TR" smtClean="0"/>
              <a:pPr>
                <a:defRPr/>
              </a:pPr>
              <a:t>28.08.2019</a:t>
            </a:fld>
            <a:endParaRPr lang="tr-TR"/>
          </a:p>
        </p:txBody>
      </p:sp>
      <p:sp>
        <p:nvSpPr>
          <p:cNvPr id="5" name="Footer Placeholder 5"/>
          <p:cNvSpPr>
            <a:spLocks noGrp="1"/>
          </p:cNvSpPr>
          <p:nvPr>
            <p:ph type="ftr" sz="quarter" idx="11"/>
          </p:nvPr>
        </p:nvSpPr>
        <p:spPr/>
        <p:txBody>
          <a:bodyPr/>
          <a:lstStyle/>
          <a:p>
            <a:pPr>
              <a:defRPr/>
            </a:pPr>
            <a:endParaRPr lang="tr-TR"/>
          </a:p>
        </p:txBody>
      </p:sp>
      <p:sp>
        <p:nvSpPr>
          <p:cNvPr id="6" name="Slide Number Placeholder 6"/>
          <p:cNvSpPr>
            <a:spLocks noGrp="1"/>
          </p:cNvSpPr>
          <p:nvPr>
            <p:ph type="sldNum" sz="quarter" idx="12"/>
          </p:nvPr>
        </p:nvSpPr>
        <p:spPr/>
        <p:txBody>
          <a:bodyPr/>
          <a:lstStyle/>
          <a:p>
            <a:pPr>
              <a:defRPr/>
            </a:pPr>
            <a:fld id="{EB086629-1E1C-4B69-AB63-EF7337D26A23}" type="slidenum">
              <a:rPr lang="tr-TR" smtClean="0"/>
              <a:pPr>
                <a:defRPr/>
              </a:pPr>
              <a:t>‹#›</a:t>
            </a:fld>
            <a:endParaRPr lang="tr-TR"/>
          </a:p>
        </p:txBody>
      </p:sp>
    </p:spTree>
    <p:extLst>
      <p:ext uri="{BB962C8B-B14F-4D97-AF65-F5344CB8AC3E}">
        <p14:creationId xmlns:p14="http://schemas.microsoft.com/office/powerpoint/2010/main" val="4281013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1457741-12D1-46F2-B875-EB278A7E01ED}" type="datetime1">
              <a:rPr lang="tr-TR" smtClean="0"/>
              <a:pPr>
                <a:defRPr/>
              </a:pPr>
              <a:t>28.08.2019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EB9E94E9-67BE-4462-A9BB-231E8736CAF4}" type="slidenum">
              <a:rPr lang="tr-TR" smtClean="0"/>
              <a:pPr>
                <a:defRPr/>
              </a:pPr>
              <a:t>‹#›</a:t>
            </a:fld>
            <a:endParaRPr lang="tr-TR"/>
          </a:p>
        </p:txBody>
      </p:sp>
    </p:spTree>
    <p:extLst>
      <p:ext uri="{BB962C8B-B14F-4D97-AF65-F5344CB8AC3E}">
        <p14:creationId xmlns:p14="http://schemas.microsoft.com/office/powerpoint/2010/main" val="139992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E1AA5A10-0145-4D27-865A-3108282533E7}" type="datetime1">
              <a:rPr lang="tr-TR" smtClean="0"/>
              <a:pPr>
                <a:defRPr/>
              </a:pPr>
              <a:t>28.08.2019</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CCA345D4-27DB-4CF6-BD8C-AC6F0F68846A}" type="slidenum">
              <a:rPr lang="tr-TR" smtClean="0"/>
              <a:pPr>
                <a:defRPr/>
              </a:pPr>
              <a:t>‹#›</a:t>
            </a:fld>
            <a:endParaRPr lang="tr-TR"/>
          </a:p>
        </p:txBody>
      </p:sp>
    </p:spTree>
    <p:extLst>
      <p:ext uri="{BB962C8B-B14F-4D97-AF65-F5344CB8AC3E}">
        <p14:creationId xmlns:p14="http://schemas.microsoft.com/office/powerpoint/2010/main" val="236916903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tr-TR" dirty="0" smtClean="0"/>
              <a:t>ADO.NET Fundamentals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tr-TR" smtClean="0"/>
              <a:t>Steps of Running with Direct Data Access</a:t>
            </a:r>
          </a:p>
        </p:txBody>
      </p:sp>
      <p:sp>
        <p:nvSpPr>
          <p:cNvPr id="3" name="Content Placeholder 2"/>
          <p:cNvSpPr>
            <a:spLocks noGrp="1"/>
          </p:cNvSpPr>
          <p:nvPr>
            <p:ph idx="1"/>
          </p:nvPr>
        </p:nvSpPr>
        <p:spPr>
          <a:xfrm>
            <a:off x="258369" y="1853248"/>
            <a:ext cx="8490095" cy="4816111"/>
          </a:xfrm>
        </p:spPr>
        <p:txBody>
          <a:bodyPr rtlCol="0">
            <a:normAutofit fontScale="77500" lnSpcReduction="20000"/>
          </a:bodyPr>
          <a:lstStyle/>
          <a:p>
            <a:pPr fontAlgn="auto">
              <a:spcAft>
                <a:spcPts val="0"/>
              </a:spcAft>
              <a:buFont typeface="Arial" pitchFamily="34" charset="0"/>
              <a:buChar char="•"/>
              <a:defRPr/>
            </a:pPr>
            <a:r>
              <a:rPr lang="tr-TR" dirty="0" smtClean="0"/>
              <a:t>Include ADO.NET namespaces</a:t>
            </a:r>
          </a:p>
          <a:p>
            <a:pPr lvl="1" fontAlgn="auto">
              <a:spcAft>
                <a:spcPts val="0"/>
              </a:spcAft>
              <a:buFont typeface="Arial" pitchFamily="34" charset="0"/>
              <a:buChar char="–"/>
              <a:defRPr/>
            </a:pPr>
            <a:r>
              <a:rPr lang="tr-TR" dirty="0" smtClean="0"/>
              <a:t>Using System.Data</a:t>
            </a:r>
          </a:p>
          <a:p>
            <a:pPr lvl="1" fontAlgn="auto">
              <a:spcAft>
                <a:spcPts val="0"/>
              </a:spcAft>
              <a:buFont typeface="Arial" pitchFamily="34" charset="0"/>
              <a:buChar char="–"/>
              <a:defRPr/>
            </a:pPr>
            <a:r>
              <a:rPr lang="tr-TR" dirty="0" smtClean="0"/>
              <a:t>Using System.Data.SqlCLient</a:t>
            </a:r>
          </a:p>
          <a:p>
            <a:pPr lvl="1"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1st step is to connect</a:t>
            </a:r>
          </a:p>
          <a:p>
            <a:pPr lvl="1" fontAlgn="auto">
              <a:spcAft>
                <a:spcPts val="0"/>
              </a:spcAft>
              <a:buFont typeface="Arial" pitchFamily="34" charset="0"/>
              <a:buChar char="–"/>
              <a:defRPr/>
            </a:pPr>
            <a:r>
              <a:rPr lang="tr-TR" dirty="0" smtClean="0"/>
              <a:t>For SQL Express- The Sql server Connection</a:t>
            </a:r>
          </a:p>
          <a:p>
            <a:pPr lvl="2" fontAlgn="auto">
              <a:spcAft>
                <a:spcPts val="0"/>
              </a:spcAft>
              <a:buFont typeface="Arial" pitchFamily="34" charset="0"/>
              <a:buChar char="•"/>
              <a:defRPr/>
            </a:pPr>
            <a:r>
              <a:rPr lang="tr-TR" dirty="0" smtClean="0"/>
              <a:t>SqlConnection cnn= new SqlConnection();</a:t>
            </a:r>
          </a:p>
          <a:p>
            <a:pPr lvl="2" fontAlgn="auto">
              <a:spcAft>
                <a:spcPts val="0"/>
              </a:spcAft>
              <a:buFont typeface="Arial" pitchFamily="34" charset="0"/>
              <a:buNone/>
              <a:defRPr/>
            </a:pPr>
            <a:r>
              <a:rPr lang="tr-TR" dirty="0" smtClean="0"/>
              <a:t>With Windows Authentication:</a:t>
            </a:r>
          </a:p>
          <a:p>
            <a:pPr lvl="2" fontAlgn="auto">
              <a:spcAft>
                <a:spcPts val="0"/>
              </a:spcAft>
              <a:buFont typeface="Arial" pitchFamily="34" charset="0"/>
              <a:buChar char="•"/>
              <a:defRPr/>
            </a:pPr>
            <a:r>
              <a:rPr lang="tr-TR" dirty="0" smtClean="0"/>
              <a:t>cnn.ConnectionString=@“Data Source=localhost\SQLEXPRESS;Initial Catalog=DBName;Integrated Security=SSPI”;</a:t>
            </a:r>
          </a:p>
          <a:p>
            <a:pPr lvl="2" fontAlgn="auto">
              <a:spcAft>
                <a:spcPts val="0"/>
              </a:spcAft>
              <a:buFont typeface="Arial" pitchFamily="34" charset="0"/>
              <a:buNone/>
              <a:defRPr/>
            </a:pPr>
            <a:r>
              <a:rPr lang="tr-TR" dirty="0" smtClean="0"/>
              <a:t>With Sql Server Authentication </a:t>
            </a:r>
          </a:p>
          <a:p>
            <a:pPr lvl="2" fontAlgn="auto">
              <a:spcAft>
                <a:spcPts val="0"/>
              </a:spcAft>
              <a:buFont typeface="Arial" pitchFamily="34" charset="0"/>
              <a:buChar char="•"/>
              <a:defRPr/>
            </a:pPr>
            <a:r>
              <a:rPr lang="tr-TR" dirty="0" smtClean="0"/>
              <a:t>cnn.ConnectionString=@“ Data Source=localhost\SQLEXPRESS;Initial Catalog=bloodbank;User ID=bloodbank;Password=Hello”;</a:t>
            </a:r>
          </a:p>
          <a:p>
            <a:pPr lvl="1" fontAlgn="auto">
              <a:spcAft>
                <a:spcPts val="0"/>
              </a:spcAft>
              <a:buFont typeface="Arial" pitchFamily="34" charset="0"/>
              <a:buChar char="–"/>
              <a:defRPr/>
            </a:pPr>
            <a:r>
              <a:rPr lang="tr-TR" dirty="0" smtClean="0"/>
              <a:t>For MDF file:</a:t>
            </a:r>
          </a:p>
          <a:p>
            <a:pPr lvl="2" fontAlgn="auto">
              <a:spcAft>
                <a:spcPts val="0"/>
              </a:spcAft>
              <a:buFont typeface="Arial" pitchFamily="34" charset="0"/>
              <a:buChar char="•"/>
              <a:defRPr/>
            </a:pPr>
            <a:r>
              <a:rPr lang="tr-TR" dirty="0" smtClean="0"/>
              <a:t>SqlConnection cnn= new SqlConnection();</a:t>
            </a:r>
          </a:p>
          <a:p>
            <a:pPr lvl="2" fontAlgn="auto">
              <a:spcAft>
                <a:spcPts val="0"/>
              </a:spcAft>
              <a:buFont typeface="Arial" pitchFamily="34" charset="0"/>
              <a:buChar char="•"/>
              <a:defRPr/>
            </a:pPr>
            <a:r>
              <a:rPr lang="tr-TR" dirty="0" smtClean="0"/>
              <a:t>cnn.ConnectionString=@"Data Source=localhost\SQLEXPRESS;AttachDbFilename=|DataDirectory|\AddressBook.mdf;Integrated Security=True;";  // </a:t>
            </a:r>
            <a:r>
              <a:rPr lang="en-US" dirty="0"/>
              <a:t>|</a:t>
            </a:r>
            <a:r>
              <a:rPr lang="en-US" dirty="0" err="1"/>
              <a:t>DataDirectory</a:t>
            </a:r>
            <a:r>
              <a:rPr lang="en-US" dirty="0"/>
              <a:t>| token already refers to the </a:t>
            </a:r>
            <a:r>
              <a:rPr lang="en-US" dirty="0" err="1"/>
              <a:t>App_Data</a:t>
            </a:r>
            <a:r>
              <a:rPr lang="en-US" dirty="0"/>
              <a:t> </a:t>
            </a:r>
            <a:r>
              <a:rPr lang="tr-TR" dirty="0" smtClean="0"/>
              <a:t> </a:t>
            </a:r>
            <a:r>
              <a:rPr lang="en-US" dirty="0" smtClean="0"/>
              <a:t>folder</a:t>
            </a:r>
            <a:endParaRPr lang="tr-TR" dirty="0" smtClean="0"/>
          </a:p>
        </p:txBody>
      </p:sp>
      <p:sp>
        <p:nvSpPr>
          <p:cNvPr id="4" name="Slide Number Placeholder 3"/>
          <p:cNvSpPr>
            <a:spLocks noGrp="1"/>
          </p:cNvSpPr>
          <p:nvPr>
            <p:ph type="sldNum" sz="quarter" idx="12"/>
          </p:nvPr>
        </p:nvSpPr>
        <p:spPr/>
        <p:txBody>
          <a:bodyPr/>
          <a:lstStyle/>
          <a:p>
            <a:pPr>
              <a:defRPr/>
            </a:pPr>
            <a:fld id="{26C50E3D-C08A-41BB-86BA-095F56977E88}" type="slidenum">
              <a:rPr lang="tr-TR"/>
              <a:pPr>
                <a:defRPr/>
              </a:pPr>
              <a:t>10</a:t>
            </a:fld>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536" y="347559"/>
            <a:ext cx="7055380" cy="548680"/>
          </a:xfrm>
        </p:spPr>
        <p:txBody>
          <a:bodyPr/>
          <a:lstStyle/>
          <a:p>
            <a:r>
              <a:rPr lang="tr-TR" sz="3600" b="1" dirty="0" smtClean="0"/>
              <a:t>Storing the Connection String</a:t>
            </a:r>
          </a:p>
        </p:txBody>
      </p:sp>
      <p:sp>
        <p:nvSpPr>
          <p:cNvPr id="3" name="Content Placeholder 2"/>
          <p:cNvSpPr>
            <a:spLocks noGrp="1"/>
          </p:cNvSpPr>
          <p:nvPr>
            <p:ph idx="1"/>
          </p:nvPr>
        </p:nvSpPr>
        <p:spPr>
          <a:xfrm>
            <a:off x="179512" y="1277735"/>
            <a:ext cx="8784976" cy="5580265"/>
          </a:xfrm>
        </p:spPr>
        <p:txBody>
          <a:bodyPr rtlCol="0">
            <a:normAutofit fontScale="70000" lnSpcReduction="20000"/>
          </a:bodyPr>
          <a:lstStyle/>
          <a:p>
            <a:pPr fontAlgn="auto">
              <a:spcAft>
                <a:spcPts val="0"/>
              </a:spcAft>
              <a:buFont typeface="Arial" pitchFamily="34" charset="0"/>
              <a:buChar char="•"/>
              <a:defRPr/>
            </a:pPr>
            <a:r>
              <a:rPr lang="en-US" dirty="0"/>
              <a:t>You can also create a Connection object and supply the connection string in one step </a:t>
            </a:r>
            <a:r>
              <a:rPr lang="en-US" dirty="0" smtClean="0"/>
              <a:t>by</a:t>
            </a:r>
            <a:r>
              <a:rPr lang="tr-TR" dirty="0" smtClean="0"/>
              <a:t> using </a:t>
            </a:r>
            <a:r>
              <a:rPr lang="tr-TR" dirty="0"/>
              <a:t>a dedicated constructor:</a:t>
            </a:r>
          </a:p>
          <a:p>
            <a:pPr fontAlgn="auto">
              <a:spcAft>
                <a:spcPts val="0"/>
              </a:spcAft>
              <a:buFont typeface="Arial" pitchFamily="34" charset="0"/>
              <a:buChar char="•"/>
              <a:defRPr/>
            </a:pPr>
            <a:r>
              <a:rPr lang="tr-TR" dirty="0"/>
              <a:t>SqlConnection myConnection = new SqlConnection(connectionString);</a:t>
            </a:r>
          </a:p>
          <a:p>
            <a:pPr fontAlgn="auto">
              <a:spcAft>
                <a:spcPts val="0"/>
              </a:spcAft>
              <a:buFont typeface="Arial" pitchFamily="34" charset="0"/>
              <a:buChar char="•"/>
              <a:defRPr/>
            </a:pPr>
            <a:r>
              <a:rPr lang="en-US" dirty="0"/>
              <a:t>// </a:t>
            </a:r>
            <a:r>
              <a:rPr lang="en-US" dirty="0" err="1"/>
              <a:t>myConnection.ConnectionString</a:t>
            </a:r>
            <a:r>
              <a:rPr lang="en-US" dirty="0"/>
              <a:t> is now set to </a:t>
            </a:r>
            <a:r>
              <a:rPr lang="en-US" dirty="0" err="1"/>
              <a:t>connectionString</a:t>
            </a:r>
            <a:r>
              <a:rPr lang="en-US" dirty="0"/>
              <a:t>.</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en-US" dirty="0" smtClean="0"/>
              <a:t>You </a:t>
            </a:r>
            <a:r>
              <a:rPr lang="en-US" dirty="0"/>
              <a:t>don’t need to hard-code a connection string. The &lt;</a:t>
            </a:r>
            <a:r>
              <a:rPr lang="en-US" dirty="0" err="1"/>
              <a:t>connectionStrings</a:t>
            </a:r>
            <a:r>
              <a:rPr lang="en-US" dirty="0"/>
              <a:t>&gt; section of </a:t>
            </a:r>
            <a:r>
              <a:rPr lang="en-US" dirty="0" smtClean="0"/>
              <a:t>the</a:t>
            </a:r>
            <a:r>
              <a:rPr lang="tr-TR" dirty="0" smtClean="0"/>
              <a:t> </a:t>
            </a:r>
            <a:r>
              <a:rPr lang="en-US" b="1" dirty="0" err="1" smtClean="0"/>
              <a:t>web.config</a:t>
            </a:r>
            <a:r>
              <a:rPr lang="en-US" dirty="0" smtClean="0"/>
              <a:t> </a:t>
            </a:r>
            <a:r>
              <a:rPr lang="en-US" dirty="0"/>
              <a:t>file is a handy place to store your connection strings. Here’s an example</a:t>
            </a:r>
            <a:r>
              <a:rPr lang="en-US" dirty="0" smtClean="0"/>
              <a:t>:</a:t>
            </a:r>
            <a:endParaRPr lang="tr-TR" dirty="0" smtClean="0"/>
          </a:p>
          <a:p>
            <a:pPr fontAlgn="auto">
              <a:spcAft>
                <a:spcPts val="0"/>
              </a:spcAft>
              <a:buFont typeface="Arial" pitchFamily="34" charset="0"/>
              <a:buChar char="•"/>
              <a:defRPr/>
            </a:pPr>
            <a:endParaRPr lang="en-US" dirty="0"/>
          </a:p>
          <a:p>
            <a:pPr lvl="1" fontAlgn="auto">
              <a:spcAft>
                <a:spcPts val="0"/>
              </a:spcAft>
              <a:buFont typeface="Arial" pitchFamily="34" charset="0"/>
              <a:buChar char="–"/>
              <a:defRPr/>
            </a:pPr>
            <a:r>
              <a:rPr lang="tr-TR" dirty="0"/>
              <a:t>&lt;configuration&gt;</a:t>
            </a:r>
          </a:p>
          <a:p>
            <a:pPr lvl="1" fontAlgn="auto">
              <a:spcAft>
                <a:spcPts val="0"/>
              </a:spcAft>
              <a:buFont typeface="Arial" pitchFamily="34" charset="0"/>
              <a:buChar char="–"/>
              <a:defRPr/>
            </a:pPr>
            <a:r>
              <a:rPr lang="tr-TR" dirty="0"/>
              <a:t>&lt;connectionStrings&gt;</a:t>
            </a:r>
          </a:p>
          <a:p>
            <a:pPr lvl="1" fontAlgn="auto">
              <a:spcAft>
                <a:spcPts val="0"/>
              </a:spcAft>
              <a:buFont typeface="Arial" pitchFamily="34" charset="0"/>
              <a:buChar char="–"/>
              <a:defRPr/>
            </a:pPr>
            <a:r>
              <a:rPr lang="tr-TR" dirty="0"/>
              <a:t>&lt;add name="Pubs" connectionString=</a:t>
            </a:r>
          </a:p>
          <a:p>
            <a:pPr lvl="1" fontAlgn="auto">
              <a:spcAft>
                <a:spcPts val="0"/>
              </a:spcAft>
              <a:buFont typeface="Arial" pitchFamily="34" charset="0"/>
              <a:buChar char="–"/>
              <a:defRPr/>
            </a:pPr>
            <a:r>
              <a:rPr lang="tr-TR" dirty="0"/>
              <a:t>"Data Source=localhost;Initial Catalog=Pubs;Integrated Security=SSPI"/&gt;</a:t>
            </a:r>
          </a:p>
          <a:p>
            <a:pPr lvl="1" fontAlgn="auto">
              <a:spcAft>
                <a:spcPts val="0"/>
              </a:spcAft>
              <a:buFont typeface="Arial" pitchFamily="34" charset="0"/>
              <a:buChar char="–"/>
              <a:defRPr/>
            </a:pPr>
            <a:r>
              <a:rPr lang="tr-TR" dirty="0"/>
              <a:t>&lt;/connectionStrings&gt;</a:t>
            </a:r>
          </a:p>
          <a:p>
            <a:pPr lvl="1" fontAlgn="auto">
              <a:spcAft>
                <a:spcPts val="0"/>
              </a:spcAft>
              <a:buFont typeface="Arial" pitchFamily="34" charset="0"/>
              <a:buChar char="–"/>
              <a:defRPr/>
            </a:pPr>
            <a:r>
              <a:rPr lang="tr-TR" dirty="0"/>
              <a:t>...</a:t>
            </a:r>
          </a:p>
          <a:p>
            <a:pPr lvl="1" fontAlgn="auto">
              <a:spcAft>
                <a:spcPts val="0"/>
              </a:spcAft>
              <a:buFont typeface="Arial" pitchFamily="34" charset="0"/>
              <a:buChar char="–"/>
              <a:defRPr/>
            </a:pPr>
            <a:r>
              <a:rPr lang="tr-TR" dirty="0"/>
              <a:t>&lt;/configuration&gt;</a:t>
            </a:r>
          </a:p>
          <a:p>
            <a:pPr fontAlgn="auto">
              <a:spcAft>
                <a:spcPts val="0"/>
              </a:spcAft>
              <a:buFont typeface="Arial" pitchFamily="34" charset="0"/>
              <a:buChar char="•"/>
              <a:defRPr/>
            </a:pPr>
            <a:r>
              <a:rPr lang="en-US" dirty="0"/>
              <a:t>You can then retrieve your connection string by name. First, import </a:t>
            </a:r>
            <a:r>
              <a:rPr lang="en-US" dirty="0" smtClean="0"/>
              <a:t>the</a:t>
            </a:r>
            <a:r>
              <a:rPr lang="tr-TR" dirty="0" smtClean="0"/>
              <a:t> </a:t>
            </a:r>
            <a:r>
              <a:rPr lang="en-US" dirty="0" err="1" smtClean="0"/>
              <a:t>System.Web.Configuration</a:t>
            </a:r>
            <a:r>
              <a:rPr lang="en-US" dirty="0" smtClean="0"/>
              <a:t> </a:t>
            </a:r>
            <a:r>
              <a:rPr lang="en-US" dirty="0"/>
              <a:t>namespace. Then, you can use code like this</a:t>
            </a:r>
            <a:r>
              <a:rPr lang="en-US" dirty="0" smtClean="0"/>
              <a:t>:</a:t>
            </a:r>
            <a:endParaRPr lang="tr-TR" dirty="0" smtClean="0"/>
          </a:p>
          <a:p>
            <a:pPr fontAlgn="auto">
              <a:spcAft>
                <a:spcPts val="0"/>
              </a:spcAft>
              <a:buFont typeface="Arial" pitchFamily="34" charset="0"/>
              <a:buChar char="•"/>
              <a:defRPr/>
            </a:pPr>
            <a:endParaRPr lang="en-US" dirty="0"/>
          </a:p>
          <a:p>
            <a:pPr lvl="1" fontAlgn="auto">
              <a:spcAft>
                <a:spcPts val="0"/>
              </a:spcAft>
              <a:buFont typeface="Arial" pitchFamily="34" charset="0"/>
              <a:buNone/>
              <a:defRPr/>
            </a:pPr>
            <a:r>
              <a:rPr lang="tr-TR" sz="1900" dirty="0"/>
              <a:t>string connectionString </a:t>
            </a:r>
            <a:r>
              <a:rPr lang="tr-TR" sz="1900" dirty="0" smtClean="0"/>
              <a:t>= WebConfigurationManager.ConnectionStrings</a:t>
            </a:r>
            <a:r>
              <a:rPr lang="tr-TR" sz="1900" dirty="0"/>
              <a:t>["Pubs"].ConnectionString;</a:t>
            </a:r>
          </a:p>
        </p:txBody>
      </p:sp>
      <p:sp>
        <p:nvSpPr>
          <p:cNvPr id="4" name="Slide Number Placeholder 3"/>
          <p:cNvSpPr>
            <a:spLocks noGrp="1"/>
          </p:cNvSpPr>
          <p:nvPr>
            <p:ph type="sldNum" sz="quarter" idx="12"/>
          </p:nvPr>
        </p:nvSpPr>
        <p:spPr/>
        <p:txBody>
          <a:bodyPr/>
          <a:lstStyle/>
          <a:p>
            <a:pPr>
              <a:defRPr/>
            </a:pPr>
            <a:fld id="{68A4E816-1F5E-407E-AD39-E391565771A9}" type="slidenum">
              <a:rPr lang="tr-TR"/>
              <a:pPr>
                <a:defRPr/>
              </a:pPr>
              <a:t>11</a:t>
            </a:fld>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tr-TR" smtClean="0"/>
              <a:t>Storing the Connection String</a:t>
            </a:r>
          </a:p>
        </p:txBody>
      </p:sp>
      <p:sp>
        <p:nvSpPr>
          <p:cNvPr id="14339" name="Content Placeholder 2"/>
          <p:cNvSpPr>
            <a:spLocks noGrp="1"/>
          </p:cNvSpPr>
          <p:nvPr>
            <p:ph idx="1"/>
          </p:nvPr>
        </p:nvSpPr>
        <p:spPr>
          <a:xfrm>
            <a:off x="107504" y="1853248"/>
            <a:ext cx="8856984" cy="4528079"/>
          </a:xfrm>
        </p:spPr>
        <p:txBody>
          <a:bodyPr/>
          <a:lstStyle/>
          <a:p>
            <a:endParaRPr lang="tr-TR" dirty="0" smtClean="0"/>
          </a:p>
          <a:p>
            <a:endParaRPr lang="tr-TR" dirty="0" smtClean="0"/>
          </a:p>
          <a:p>
            <a:r>
              <a:rPr lang="en-US" dirty="0" smtClean="0"/>
              <a:t>This approach helps to ensure all your web pages are using the same connection string. It</a:t>
            </a:r>
            <a:r>
              <a:rPr lang="tr-TR" dirty="0" smtClean="0"/>
              <a:t> </a:t>
            </a:r>
            <a:r>
              <a:rPr lang="en-US" dirty="0" smtClean="0"/>
              <a:t>also makes it easy for you to change the connection string for an application, without needing</a:t>
            </a:r>
            <a:r>
              <a:rPr lang="tr-TR" dirty="0" smtClean="0"/>
              <a:t> </a:t>
            </a:r>
            <a:r>
              <a:rPr lang="en-US" dirty="0" smtClean="0"/>
              <a:t>to edit the code in multiple pages. The examples in this chapter all store their connection</a:t>
            </a:r>
            <a:r>
              <a:rPr lang="tr-TR" dirty="0" smtClean="0"/>
              <a:t> </a:t>
            </a:r>
            <a:r>
              <a:rPr lang="en-US" dirty="0" smtClean="0"/>
              <a:t>strings in the </a:t>
            </a:r>
            <a:r>
              <a:rPr lang="en-US" dirty="0" err="1" smtClean="0"/>
              <a:t>web.config</a:t>
            </a:r>
            <a:r>
              <a:rPr lang="en-US" dirty="0" smtClean="0"/>
              <a:t> file in this way.</a:t>
            </a:r>
            <a:endParaRPr lang="tr-TR" dirty="0" smtClean="0"/>
          </a:p>
        </p:txBody>
      </p:sp>
      <p:sp>
        <p:nvSpPr>
          <p:cNvPr id="4" name="Slide Number Placeholder 3"/>
          <p:cNvSpPr>
            <a:spLocks noGrp="1"/>
          </p:cNvSpPr>
          <p:nvPr>
            <p:ph type="sldNum" sz="quarter" idx="12"/>
          </p:nvPr>
        </p:nvSpPr>
        <p:spPr/>
        <p:txBody>
          <a:bodyPr/>
          <a:lstStyle/>
          <a:p>
            <a:pPr>
              <a:defRPr/>
            </a:pPr>
            <a:fld id="{E7F6EF22-4DA2-41F9-910A-5FEB74AA8EC6}" type="slidenum">
              <a:rPr lang="tr-TR"/>
              <a:pPr>
                <a:defRPr/>
              </a:pPr>
              <a:t>12</a:t>
            </a:fld>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tr-TR" smtClean="0"/>
              <a:t>Making The Connection</a:t>
            </a:r>
          </a:p>
        </p:txBody>
      </p:sp>
      <p:sp>
        <p:nvSpPr>
          <p:cNvPr id="15363" name="Content Placeholder 2"/>
          <p:cNvSpPr>
            <a:spLocks noGrp="1"/>
          </p:cNvSpPr>
          <p:nvPr>
            <p:ph idx="1"/>
          </p:nvPr>
        </p:nvSpPr>
        <p:spPr>
          <a:xfrm>
            <a:off x="484710" y="1853249"/>
            <a:ext cx="8191746" cy="4600088"/>
          </a:xfrm>
        </p:spPr>
        <p:txBody>
          <a:bodyPr/>
          <a:lstStyle/>
          <a:p>
            <a:r>
              <a:rPr lang="en-US" dirty="0" smtClean="0"/>
              <a:t>Before you can perform any database operations, you need to explicitly open your</a:t>
            </a:r>
            <a:r>
              <a:rPr lang="tr-TR" dirty="0" smtClean="0"/>
              <a:t> connection:</a:t>
            </a:r>
          </a:p>
          <a:p>
            <a:endParaRPr lang="tr-TR" dirty="0" smtClean="0"/>
          </a:p>
          <a:p>
            <a:r>
              <a:rPr lang="tr-TR" b="1" dirty="0" smtClean="0"/>
              <a:t>myConnection.Open();</a:t>
            </a:r>
          </a:p>
        </p:txBody>
      </p:sp>
      <p:sp>
        <p:nvSpPr>
          <p:cNvPr id="4" name="Slide Number Placeholder 3"/>
          <p:cNvSpPr>
            <a:spLocks noGrp="1"/>
          </p:cNvSpPr>
          <p:nvPr>
            <p:ph type="sldNum" sz="quarter" idx="12"/>
          </p:nvPr>
        </p:nvSpPr>
        <p:spPr/>
        <p:txBody>
          <a:bodyPr/>
          <a:lstStyle/>
          <a:p>
            <a:pPr>
              <a:defRPr/>
            </a:pPr>
            <a:fld id="{2669A918-CADB-4B8C-A1F7-DC48F8267851}" type="slidenum">
              <a:rPr lang="tr-TR"/>
              <a:pPr>
                <a:defRPr/>
              </a:pPr>
              <a:t>13</a:t>
            </a:fld>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tr-TR" smtClean="0"/>
              <a:t>Testing Your Connection</a:t>
            </a:r>
          </a:p>
        </p:txBody>
      </p:sp>
      <p:sp>
        <p:nvSpPr>
          <p:cNvPr id="3" name="Content Placeholder 2"/>
          <p:cNvSpPr>
            <a:spLocks noGrp="1"/>
          </p:cNvSpPr>
          <p:nvPr>
            <p:ph idx="1"/>
          </p:nvPr>
        </p:nvSpPr>
        <p:spPr>
          <a:xfrm>
            <a:off x="251520" y="1412776"/>
            <a:ext cx="8784976" cy="5184575"/>
          </a:xfrm>
        </p:spPr>
        <p:txBody>
          <a:bodyPr rtlCol="0">
            <a:normAutofit fontScale="25000" lnSpcReduction="20000"/>
          </a:bodyPr>
          <a:lstStyle/>
          <a:p>
            <a:pPr fontAlgn="auto">
              <a:spcAft>
                <a:spcPts val="0"/>
              </a:spcAft>
              <a:buFont typeface="Arial" pitchFamily="34" charset="0"/>
              <a:buChar char="•"/>
              <a:defRPr/>
            </a:pPr>
            <a:r>
              <a:rPr lang="en-US" dirty="0"/>
              <a:t>// Define the ADO.NET Connection object.</a:t>
            </a:r>
          </a:p>
          <a:p>
            <a:pPr fontAlgn="auto">
              <a:spcAft>
                <a:spcPts val="0"/>
              </a:spcAft>
              <a:buFont typeface="Arial" pitchFamily="34" charset="0"/>
              <a:buChar char="•"/>
              <a:defRPr/>
            </a:pPr>
            <a:r>
              <a:rPr lang="tr-TR" dirty="0"/>
              <a:t>string connectionString </a:t>
            </a:r>
            <a:r>
              <a:rPr lang="tr-TR" dirty="0" smtClean="0"/>
              <a:t>= @"Data Source=localhost\SQLEXPRESS;AttachDbFilename=|DataDirectory|\AddressBook.mdf;Integrated Security=True;"; </a:t>
            </a:r>
            <a:endParaRPr lang="tr-TR" dirty="0"/>
          </a:p>
          <a:p>
            <a:pPr fontAlgn="auto">
              <a:spcAft>
                <a:spcPts val="0"/>
              </a:spcAft>
              <a:buFont typeface="Arial" pitchFamily="34" charset="0"/>
              <a:buChar char="•"/>
              <a:defRPr/>
            </a:pPr>
            <a:r>
              <a:rPr lang="tr-TR" dirty="0" smtClean="0"/>
              <a:t>SqlConnection </a:t>
            </a:r>
            <a:r>
              <a:rPr lang="tr-TR" dirty="0"/>
              <a:t>myConnection = new SqlConnection(connectionString);</a:t>
            </a:r>
          </a:p>
          <a:p>
            <a:pPr fontAlgn="auto">
              <a:spcAft>
                <a:spcPts val="0"/>
              </a:spcAft>
              <a:buFont typeface="Arial" pitchFamily="34" charset="0"/>
              <a:buChar char="•"/>
              <a:defRPr/>
            </a:pPr>
            <a:r>
              <a:rPr lang="tr-TR" dirty="0"/>
              <a:t>try</a:t>
            </a:r>
          </a:p>
          <a:p>
            <a:pPr fontAlgn="auto">
              <a:spcAft>
                <a:spcPts val="0"/>
              </a:spcAft>
              <a:buFont typeface="Arial" pitchFamily="34" charset="0"/>
              <a:buChar char="•"/>
              <a:defRPr/>
            </a:pPr>
            <a:r>
              <a:rPr lang="tr-TR" dirty="0"/>
              <a:t>{</a:t>
            </a:r>
          </a:p>
          <a:p>
            <a:pPr fontAlgn="auto">
              <a:spcAft>
                <a:spcPts val="0"/>
              </a:spcAft>
              <a:buFont typeface="Arial" pitchFamily="34" charset="0"/>
              <a:buChar char="•"/>
              <a:defRPr/>
            </a:pPr>
            <a:r>
              <a:rPr lang="en-US" dirty="0"/>
              <a:t>// Try to open the connection.</a:t>
            </a:r>
          </a:p>
          <a:p>
            <a:pPr fontAlgn="auto">
              <a:spcAft>
                <a:spcPts val="0"/>
              </a:spcAft>
              <a:buFont typeface="Arial" pitchFamily="34" charset="0"/>
              <a:buChar char="•"/>
              <a:defRPr/>
            </a:pPr>
            <a:r>
              <a:rPr lang="tr-TR" dirty="0"/>
              <a:t>myConnection.Open();</a:t>
            </a:r>
          </a:p>
          <a:p>
            <a:pPr fontAlgn="auto">
              <a:spcAft>
                <a:spcPts val="0"/>
              </a:spcAft>
              <a:buFont typeface="Arial" pitchFamily="34" charset="0"/>
              <a:buChar char="•"/>
              <a:defRPr/>
            </a:pPr>
            <a:r>
              <a:rPr lang="tr-TR" dirty="0"/>
              <a:t>lblInfo.Text = "&lt;b&gt;Server Version:&lt;/b&gt; " + myConnection.ServerVersion;</a:t>
            </a:r>
          </a:p>
          <a:p>
            <a:pPr fontAlgn="auto">
              <a:spcAft>
                <a:spcPts val="0"/>
              </a:spcAft>
              <a:buFont typeface="Arial" pitchFamily="34" charset="0"/>
              <a:buChar char="•"/>
              <a:defRPr/>
            </a:pPr>
            <a:r>
              <a:rPr lang="en-US" dirty="0" err="1" smtClean="0"/>
              <a:t>lblInfo.Text</a:t>
            </a:r>
            <a:r>
              <a:rPr lang="en-US" dirty="0" smtClean="0"/>
              <a:t> </a:t>
            </a:r>
            <a:r>
              <a:rPr lang="en-US" dirty="0"/>
              <a:t>+= "&lt;</a:t>
            </a:r>
            <a:r>
              <a:rPr lang="en-US" dirty="0" err="1"/>
              <a:t>br</a:t>
            </a:r>
            <a:r>
              <a:rPr lang="en-US" dirty="0"/>
              <a:t> /&gt;&lt;b&gt;Connection Is:&lt;/b&gt; " </a:t>
            </a:r>
            <a:r>
              <a:rPr lang="en-US" dirty="0" smtClean="0"/>
              <a:t>+</a:t>
            </a:r>
            <a:r>
              <a:rPr lang="tr-TR" dirty="0" smtClean="0"/>
              <a:t> myConnection.State.ToString();  </a:t>
            </a:r>
          </a:p>
          <a:p>
            <a:pPr fontAlgn="auto">
              <a:spcAft>
                <a:spcPts val="0"/>
              </a:spcAft>
              <a:buFont typeface="Arial" pitchFamily="34" charset="0"/>
              <a:buChar char="•"/>
              <a:defRPr/>
            </a:pPr>
            <a:r>
              <a:rPr lang="tr-TR" dirty="0" smtClean="0"/>
              <a:t>// connection state could be examined to check the state of connection also.</a:t>
            </a:r>
            <a:endParaRPr lang="tr-TR" dirty="0"/>
          </a:p>
          <a:p>
            <a:pPr fontAlgn="auto">
              <a:spcAft>
                <a:spcPts val="0"/>
              </a:spcAft>
              <a:buFont typeface="Arial" pitchFamily="34" charset="0"/>
              <a:buChar char="•"/>
              <a:defRPr/>
            </a:pPr>
            <a:r>
              <a:rPr lang="tr-TR" dirty="0"/>
              <a:t>}</a:t>
            </a:r>
          </a:p>
          <a:p>
            <a:pPr fontAlgn="auto">
              <a:spcAft>
                <a:spcPts val="0"/>
              </a:spcAft>
              <a:buFont typeface="Arial" pitchFamily="34" charset="0"/>
              <a:buChar char="•"/>
              <a:defRPr/>
            </a:pPr>
            <a:r>
              <a:rPr lang="tr-TR" dirty="0"/>
              <a:t>catch (Exception err)</a:t>
            </a:r>
          </a:p>
          <a:p>
            <a:pPr fontAlgn="auto">
              <a:spcAft>
                <a:spcPts val="0"/>
              </a:spcAft>
              <a:buFont typeface="Arial" pitchFamily="34" charset="0"/>
              <a:buChar char="•"/>
              <a:defRPr/>
            </a:pPr>
            <a:r>
              <a:rPr lang="tr-TR" dirty="0"/>
              <a:t>{</a:t>
            </a:r>
          </a:p>
          <a:p>
            <a:pPr fontAlgn="auto">
              <a:spcAft>
                <a:spcPts val="0"/>
              </a:spcAft>
              <a:buFont typeface="Arial" pitchFamily="34" charset="0"/>
              <a:buChar char="•"/>
              <a:defRPr/>
            </a:pPr>
            <a:r>
              <a:rPr lang="en-US" dirty="0"/>
              <a:t>// Handle an error by displaying the information.</a:t>
            </a:r>
          </a:p>
          <a:p>
            <a:pPr fontAlgn="auto">
              <a:spcAft>
                <a:spcPts val="0"/>
              </a:spcAft>
              <a:buFont typeface="Arial" pitchFamily="34" charset="0"/>
              <a:buChar char="•"/>
              <a:defRPr/>
            </a:pPr>
            <a:r>
              <a:rPr lang="en-US" dirty="0" err="1"/>
              <a:t>lblInfo.Text</a:t>
            </a:r>
            <a:r>
              <a:rPr lang="en-US" dirty="0"/>
              <a:t> = "Error reading the database. ";</a:t>
            </a:r>
          </a:p>
          <a:p>
            <a:pPr fontAlgn="auto">
              <a:spcAft>
                <a:spcPts val="0"/>
              </a:spcAft>
              <a:buFont typeface="Arial" pitchFamily="34" charset="0"/>
              <a:buChar char="•"/>
              <a:defRPr/>
            </a:pPr>
            <a:r>
              <a:rPr lang="tr-TR" dirty="0"/>
              <a:t>lblInfo.Text += err.Message;</a:t>
            </a:r>
          </a:p>
          <a:p>
            <a:pPr fontAlgn="auto">
              <a:spcAft>
                <a:spcPts val="0"/>
              </a:spcAft>
              <a:buFont typeface="Arial" pitchFamily="34" charset="0"/>
              <a:buChar char="•"/>
              <a:defRPr/>
            </a:pPr>
            <a:r>
              <a:rPr lang="tr-TR" dirty="0"/>
              <a:t>}</a:t>
            </a:r>
          </a:p>
          <a:p>
            <a:pPr fontAlgn="auto">
              <a:spcAft>
                <a:spcPts val="0"/>
              </a:spcAft>
              <a:buFont typeface="Arial" pitchFamily="34" charset="0"/>
              <a:buChar char="•"/>
              <a:defRPr/>
            </a:pPr>
            <a:r>
              <a:rPr lang="tr-TR" dirty="0"/>
              <a:t>finally</a:t>
            </a:r>
          </a:p>
          <a:p>
            <a:pPr fontAlgn="auto">
              <a:spcAft>
                <a:spcPts val="0"/>
              </a:spcAft>
              <a:buFont typeface="Arial" pitchFamily="34" charset="0"/>
              <a:buChar char="•"/>
              <a:defRPr/>
            </a:pPr>
            <a:r>
              <a:rPr lang="tr-TR" dirty="0"/>
              <a:t>{</a:t>
            </a:r>
          </a:p>
          <a:p>
            <a:pPr fontAlgn="auto">
              <a:spcAft>
                <a:spcPts val="0"/>
              </a:spcAft>
              <a:buFont typeface="Arial" pitchFamily="34" charset="0"/>
              <a:buChar char="•"/>
              <a:defRPr/>
            </a:pPr>
            <a:r>
              <a:rPr lang="en-US" dirty="0"/>
              <a:t>// Either way, make sure the connection is properly closed.</a:t>
            </a:r>
          </a:p>
          <a:p>
            <a:pPr fontAlgn="auto">
              <a:spcAft>
                <a:spcPts val="0"/>
              </a:spcAft>
              <a:buFont typeface="Arial" pitchFamily="34" charset="0"/>
              <a:buChar char="•"/>
              <a:defRPr/>
            </a:pPr>
            <a:r>
              <a:rPr lang="en-US" dirty="0"/>
              <a:t>// (Even if the connection wasn't opened successfully,</a:t>
            </a:r>
          </a:p>
          <a:p>
            <a:pPr fontAlgn="auto">
              <a:spcAft>
                <a:spcPts val="0"/>
              </a:spcAft>
              <a:buFont typeface="Arial" pitchFamily="34" charset="0"/>
              <a:buChar char="•"/>
              <a:defRPr/>
            </a:pPr>
            <a:r>
              <a:rPr lang="en-US" dirty="0"/>
              <a:t>// calling Close() won't cause an error.)</a:t>
            </a:r>
          </a:p>
          <a:p>
            <a:pPr fontAlgn="auto">
              <a:spcAft>
                <a:spcPts val="0"/>
              </a:spcAft>
              <a:buFont typeface="Arial" pitchFamily="34" charset="0"/>
              <a:buChar char="•"/>
              <a:defRPr/>
            </a:pPr>
            <a:r>
              <a:rPr lang="tr-TR" dirty="0"/>
              <a:t>myConnection.Close();</a:t>
            </a:r>
          </a:p>
          <a:p>
            <a:pPr fontAlgn="auto">
              <a:spcAft>
                <a:spcPts val="0"/>
              </a:spcAft>
              <a:buFont typeface="Arial" pitchFamily="34" charset="0"/>
              <a:buChar char="•"/>
              <a:defRPr/>
            </a:pPr>
            <a:r>
              <a:rPr lang="en-US" dirty="0" err="1"/>
              <a:t>lblInfo.Text</a:t>
            </a:r>
            <a:r>
              <a:rPr lang="en-US" dirty="0"/>
              <a:t> += "&lt;</a:t>
            </a:r>
            <a:r>
              <a:rPr lang="en-US" dirty="0" err="1"/>
              <a:t>br</a:t>
            </a:r>
            <a:r>
              <a:rPr lang="en-US" dirty="0"/>
              <a:t> /&gt;&lt;b&gt;Now Connection Is:&lt;/b&gt; ";</a:t>
            </a:r>
          </a:p>
          <a:p>
            <a:pPr fontAlgn="auto">
              <a:spcAft>
                <a:spcPts val="0"/>
              </a:spcAft>
              <a:buFont typeface="Arial" pitchFamily="34" charset="0"/>
              <a:buChar char="•"/>
              <a:defRPr/>
            </a:pPr>
            <a:r>
              <a:rPr lang="tr-TR" dirty="0"/>
              <a:t>lblInfo.Text += myConnection.State.ToString();</a:t>
            </a:r>
          </a:p>
          <a:p>
            <a:pPr fontAlgn="auto">
              <a:spcAft>
                <a:spcPts val="0"/>
              </a:spcAft>
              <a:buFont typeface="Arial" pitchFamily="34" charset="0"/>
              <a:buChar char="•"/>
              <a:defRPr/>
            </a:pPr>
            <a:r>
              <a:rPr lang="tr-TR" dirty="0"/>
              <a:t>}</a:t>
            </a:r>
          </a:p>
        </p:txBody>
      </p:sp>
      <p:sp>
        <p:nvSpPr>
          <p:cNvPr id="4" name="Slide Number Placeholder 3"/>
          <p:cNvSpPr>
            <a:spLocks noGrp="1"/>
          </p:cNvSpPr>
          <p:nvPr>
            <p:ph type="sldNum" sz="quarter" idx="12"/>
          </p:nvPr>
        </p:nvSpPr>
        <p:spPr/>
        <p:txBody>
          <a:bodyPr/>
          <a:lstStyle/>
          <a:p>
            <a:pPr>
              <a:defRPr/>
            </a:pPr>
            <a:fld id="{E3DB6A85-438D-4A49-A5E6-BADB458CF7E8}" type="slidenum">
              <a:rPr lang="tr-TR"/>
              <a:pPr>
                <a:defRPr/>
              </a:pPr>
              <a:t>14</a:t>
            </a:fld>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tr-TR" smtClean="0"/>
              <a:t>Running Commands</a:t>
            </a:r>
          </a:p>
        </p:txBody>
      </p:sp>
      <p:sp>
        <p:nvSpPr>
          <p:cNvPr id="3" name="Content Placeholder 2"/>
          <p:cNvSpPr>
            <a:spLocks noGrp="1"/>
          </p:cNvSpPr>
          <p:nvPr>
            <p:ph idx="1"/>
          </p:nvPr>
        </p:nvSpPr>
        <p:spPr>
          <a:xfrm>
            <a:off x="251520" y="1412777"/>
            <a:ext cx="8712968" cy="5040560"/>
          </a:xfrm>
        </p:spPr>
        <p:txBody>
          <a:bodyPr rtlCol="0">
            <a:normAutofit fontScale="77500" lnSpcReduction="20000"/>
          </a:bodyPr>
          <a:lstStyle/>
          <a:p>
            <a:pPr fontAlgn="auto">
              <a:spcAft>
                <a:spcPts val="0"/>
              </a:spcAft>
              <a:buFont typeface="Arial" pitchFamily="34" charset="0"/>
              <a:buChar char="•"/>
              <a:defRPr/>
            </a:pPr>
            <a:r>
              <a:rPr lang="tr-TR" dirty="0" smtClean="0"/>
              <a:t>To run queries we can use Command Objects</a:t>
            </a:r>
          </a:p>
          <a:p>
            <a:pPr fontAlgn="auto">
              <a:spcAft>
                <a:spcPts val="0"/>
              </a:spcAft>
              <a:buFont typeface="Arial" pitchFamily="34" charset="0"/>
              <a:buChar char="•"/>
              <a:defRPr/>
            </a:pPr>
            <a:r>
              <a:rPr lang="tr-TR" dirty="0" smtClean="0"/>
              <a:t>IF we are running select queries, to access the retrieved records we need  datareader or dataset object.</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Beside being several overload methods here is a sample Command preparation.</a:t>
            </a:r>
          </a:p>
          <a:p>
            <a:pPr lvl="1" fontAlgn="auto">
              <a:spcAft>
                <a:spcPts val="0"/>
              </a:spcAft>
              <a:buFont typeface="Arial" pitchFamily="34" charset="0"/>
              <a:buChar char="–"/>
              <a:defRPr/>
            </a:pPr>
            <a:r>
              <a:rPr lang="tr-TR" dirty="0" smtClean="0"/>
              <a:t>SqlCommand cmd= new SqlCommand();</a:t>
            </a:r>
          </a:p>
          <a:p>
            <a:pPr lvl="1" fontAlgn="auto">
              <a:spcAft>
                <a:spcPts val="0"/>
              </a:spcAft>
              <a:buFont typeface="Arial" pitchFamily="34" charset="0"/>
              <a:buChar char="–"/>
              <a:defRPr/>
            </a:pPr>
            <a:r>
              <a:rPr lang="tr-TR" dirty="0" smtClean="0"/>
              <a:t>cmd.Connection=cnn;        // the connection object</a:t>
            </a:r>
          </a:p>
          <a:p>
            <a:pPr lvl="1" fontAlgn="auto">
              <a:spcAft>
                <a:spcPts val="0"/>
              </a:spcAft>
              <a:buFont typeface="Arial" pitchFamily="34" charset="0"/>
              <a:buChar char="–"/>
              <a:defRPr/>
            </a:pPr>
            <a:r>
              <a:rPr lang="tr-TR" dirty="0" smtClean="0"/>
              <a:t>Cmd.CommandText=“select * from tbl”;</a:t>
            </a:r>
          </a:p>
          <a:p>
            <a:pPr lvl="1"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To run select queries: </a:t>
            </a:r>
          </a:p>
          <a:p>
            <a:pPr lvl="1" fontAlgn="auto">
              <a:spcAft>
                <a:spcPts val="0"/>
              </a:spcAft>
              <a:buFont typeface="Arial" pitchFamily="34" charset="0"/>
              <a:buChar char="–"/>
              <a:defRPr/>
            </a:pPr>
            <a:r>
              <a:rPr lang="tr-TR" dirty="0" smtClean="0"/>
              <a:t>cmd.ExecuteReader();</a:t>
            </a:r>
          </a:p>
          <a:p>
            <a:pPr lvl="2" fontAlgn="auto">
              <a:spcAft>
                <a:spcPts val="0"/>
              </a:spcAft>
              <a:buFont typeface="Arial" pitchFamily="34" charset="0"/>
              <a:buNone/>
              <a:defRPr/>
            </a:pPr>
            <a:r>
              <a:rPr lang="tr-TR" dirty="0" smtClean="0"/>
              <a:t>Or</a:t>
            </a:r>
          </a:p>
          <a:p>
            <a:pPr lvl="1" fontAlgn="auto">
              <a:spcAft>
                <a:spcPts val="0"/>
              </a:spcAft>
              <a:buFont typeface="Arial" pitchFamily="34" charset="0"/>
              <a:buChar char="–"/>
              <a:defRPr/>
            </a:pPr>
            <a:r>
              <a:rPr lang="tr-TR" dirty="0" smtClean="0"/>
              <a:t>cmd.ExecuteScalar();</a:t>
            </a:r>
          </a:p>
          <a:p>
            <a:pPr lvl="1"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To run insert,delete,update,create queries....</a:t>
            </a:r>
          </a:p>
          <a:p>
            <a:pPr lvl="1" fontAlgn="auto">
              <a:spcAft>
                <a:spcPts val="0"/>
              </a:spcAft>
              <a:buFont typeface="Arial" pitchFamily="34" charset="0"/>
              <a:buChar char="–"/>
              <a:defRPr/>
            </a:pPr>
            <a:r>
              <a:rPr lang="tr-TR" dirty="0" smtClean="0"/>
              <a:t>Cmd.ExecuteNonQuery();</a:t>
            </a:r>
            <a:endParaRPr lang="tr-TR" dirty="0"/>
          </a:p>
        </p:txBody>
      </p:sp>
      <p:sp>
        <p:nvSpPr>
          <p:cNvPr id="4" name="Slide Number Placeholder 3"/>
          <p:cNvSpPr>
            <a:spLocks noGrp="1"/>
          </p:cNvSpPr>
          <p:nvPr>
            <p:ph type="sldNum" sz="quarter" idx="12"/>
          </p:nvPr>
        </p:nvSpPr>
        <p:spPr/>
        <p:txBody>
          <a:bodyPr/>
          <a:lstStyle/>
          <a:p>
            <a:pPr>
              <a:defRPr/>
            </a:pPr>
            <a:fld id="{71C543B0-2934-42DC-8DA2-E7347EFED4AB}" type="slidenum">
              <a:rPr lang="tr-TR"/>
              <a:pPr>
                <a:defRPr/>
              </a:pPr>
              <a:t>15</a:t>
            </a:fld>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51520" y="-20686"/>
            <a:ext cx="7055380" cy="857398"/>
          </a:xfrm>
        </p:spPr>
        <p:txBody>
          <a:bodyPr/>
          <a:lstStyle/>
          <a:p>
            <a:r>
              <a:rPr lang="tr-TR" sz="3600" dirty="0" smtClean="0"/>
              <a:t>Select Queries – Retrieve Data</a:t>
            </a:r>
          </a:p>
        </p:txBody>
      </p:sp>
      <p:sp>
        <p:nvSpPr>
          <p:cNvPr id="3" name="Content Placeholder 2"/>
          <p:cNvSpPr>
            <a:spLocks noGrp="1"/>
          </p:cNvSpPr>
          <p:nvPr>
            <p:ph idx="1"/>
          </p:nvPr>
        </p:nvSpPr>
        <p:spPr>
          <a:xfrm>
            <a:off x="251520" y="1196752"/>
            <a:ext cx="8712968" cy="5472608"/>
          </a:xfrm>
        </p:spPr>
        <p:txBody>
          <a:bodyPr rtlCol="0">
            <a:normAutofit fontScale="85000" lnSpcReduction="20000"/>
          </a:bodyPr>
          <a:lstStyle/>
          <a:p>
            <a:pPr fontAlgn="auto">
              <a:spcAft>
                <a:spcPts val="0"/>
              </a:spcAft>
              <a:buFont typeface="Arial" pitchFamily="34" charset="0"/>
              <a:buChar char="•"/>
              <a:defRPr/>
            </a:pPr>
            <a:r>
              <a:rPr lang="tr-TR" dirty="0" smtClean="0"/>
              <a:t>To retrieve results quickly, DataReader is extremely simple. It gives chance to reach the results with fast-forward-only read-only access.</a:t>
            </a:r>
          </a:p>
          <a:p>
            <a:pPr lvl="1" fontAlgn="auto">
              <a:spcAft>
                <a:spcPts val="0"/>
              </a:spcAft>
              <a:buFont typeface="Arial" pitchFamily="34" charset="0"/>
              <a:buChar char="–"/>
              <a:defRPr/>
            </a:pPr>
            <a:r>
              <a:rPr lang="tr-TR" dirty="0" smtClean="0"/>
              <a:t>SqlDataReader dr=cmd.ExecuteReader();</a:t>
            </a:r>
          </a:p>
          <a:p>
            <a:pPr lvl="4" fontAlgn="auto">
              <a:spcAft>
                <a:spcPts val="0"/>
              </a:spcAft>
              <a:buFont typeface="Arial" pitchFamily="34" charset="0"/>
              <a:buChar char="»"/>
              <a:defRPr/>
            </a:pPr>
            <a:r>
              <a:rPr lang="tr-TR" dirty="0" smtClean="0"/>
              <a:t>Ps. DataReader provides better performance than the Dataset.</a:t>
            </a:r>
          </a:p>
          <a:p>
            <a:pPr fontAlgn="auto">
              <a:spcAft>
                <a:spcPts val="0"/>
              </a:spcAft>
              <a:buFont typeface="Arial" pitchFamily="34" charset="0"/>
              <a:buChar char="•"/>
              <a:defRPr/>
            </a:pPr>
            <a:r>
              <a:rPr lang="tr-TR" dirty="0" smtClean="0"/>
              <a:t>Once you create the DataReader, you retrieve a single row at a time using the Read() method.</a:t>
            </a:r>
          </a:p>
          <a:p>
            <a:pPr lvl="1" fontAlgn="auto">
              <a:spcAft>
                <a:spcPts val="0"/>
              </a:spcAft>
              <a:buFont typeface="Arial" pitchFamily="34" charset="0"/>
              <a:buChar char="–"/>
              <a:defRPr/>
            </a:pPr>
            <a:r>
              <a:rPr lang="tr-TR" dirty="0" smtClean="0"/>
              <a:t>dr.Read();</a:t>
            </a:r>
          </a:p>
          <a:p>
            <a:pPr fontAlgn="auto">
              <a:spcAft>
                <a:spcPts val="0"/>
              </a:spcAft>
              <a:buFont typeface="Arial" pitchFamily="34" charset="0"/>
              <a:buChar char="•"/>
              <a:defRPr/>
            </a:pPr>
            <a:r>
              <a:rPr lang="tr-TR" dirty="0" smtClean="0"/>
              <a:t>You can then access the records’ fields by using their field names like:</a:t>
            </a:r>
          </a:p>
          <a:p>
            <a:pPr lvl="1" fontAlgn="auto">
              <a:spcAft>
                <a:spcPts val="0"/>
              </a:spcAft>
              <a:buFont typeface="Arial" pitchFamily="34" charset="0"/>
              <a:buChar char="–"/>
              <a:defRPr/>
            </a:pPr>
            <a:r>
              <a:rPr lang="tr-TR" dirty="0" smtClean="0"/>
              <a:t>dr[“fname”] ;  // returns as string</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en-US" dirty="0" smtClean="0"/>
              <a:t>To move to the next row, use the Read() method again. If this method returns True, a row</a:t>
            </a:r>
            <a:r>
              <a:rPr lang="tr-TR" dirty="0" smtClean="0"/>
              <a:t> </a:t>
            </a:r>
            <a:r>
              <a:rPr lang="en-US" dirty="0" smtClean="0"/>
              <a:t>of information has been successfully retrieved. If it returns False, you’ve attempted to read</a:t>
            </a:r>
            <a:r>
              <a:rPr lang="tr-TR" dirty="0" smtClean="0"/>
              <a:t> </a:t>
            </a:r>
            <a:r>
              <a:rPr lang="en-US" dirty="0" smtClean="0"/>
              <a:t>past the end of your result set. There is no way to move backward to a previous row.</a:t>
            </a:r>
            <a:endParaRPr lang="tr-TR"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As soon as you’ve finished reading all the results you need, close the </a:t>
            </a:r>
            <a:r>
              <a:rPr lang="en-US" dirty="0" err="1" smtClean="0"/>
              <a:t>DataReader</a:t>
            </a:r>
            <a:r>
              <a:rPr lang="en-US" dirty="0" smtClean="0"/>
              <a:t> and</a:t>
            </a:r>
            <a:r>
              <a:rPr lang="tr-TR" dirty="0" smtClean="0"/>
              <a:t> Connection:</a:t>
            </a:r>
          </a:p>
          <a:p>
            <a:pPr lvl="1" fontAlgn="auto">
              <a:spcAft>
                <a:spcPts val="0"/>
              </a:spcAft>
              <a:buFont typeface="Arial" pitchFamily="34" charset="0"/>
              <a:buChar char="–"/>
              <a:defRPr/>
            </a:pPr>
            <a:r>
              <a:rPr lang="tr-TR" dirty="0" smtClean="0"/>
              <a:t>dr.Close();</a:t>
            </a:r>
          </a:p>
          <a:p>
            <a:pPr lvl="1" fontAlgn="auto">
              <a:spcAft>
                <a:spcPts val="0"/>
              </a:spcAft>
              <a:buFont typeface="Arial" pitchFamily="34" charset="0"/>
              <a:buChar char="–"/>
              <a:defRPr/>
            </a:pPr>
            <a:r>
              <a:rPr lang="tr-TR" dirty="0" smtClean="0"/>
              <a:t>cnn.Close();</a:t>
            </a:r>
            <a:endParaRPr lang="tr-TR" dirty="0"/>
          </a:p>
        </p:txBody>
      </p:sp>
      <p:sp>
        <p:nvSpPr>
          <p:cNvPr id="4" name="Slide Number Placeholder 3"/>
          <p:cNvSpPr>
            <a:spLocks noGrp="1"/>
          </p:cNvSpPr>
          <p:nvPr>
            <p:ph type="sldNum" sz="quarter" idx="12"/>
          </p:nvPr>
        </p:nvSpPr>
        <p:spPr/>
        <p:txBody>
          <a:bodyPr/>
          <a:lstStyle/>
          <a:p>
            <a:pPr>
              <a:defRPr/>
            </a:pPr>
            <a:fld id="{063A848C-1B3D-490C-9005-187969E264A1}" type="slidenum">
              <a:rPr lang="tr-TR"/>
              <a:pPr>
                <a:defRPr/>
              </a:pPr>
              <a:t>16</a:t>
            </a:fld>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tr-TR" smtClean="0"/>
              <a:t>Select Queries – Retrieve Data</a:t>
            </a:r>
          </a:p>
        </p:txBody>
      </p:sp>
      <p:sp>
        <p:nvSpPr>
          <p:cNvPr id="19459" name="Content Placeholder 2"/>
          <p:cNvSpPr>
            <a:spLocks noGrp="1"/>
          </p:cNvSpPr>
          <p:nvPr>
            <p:ph idx="1"/>
          </p:nvPr>
        </p:nvSpPr>
        <p:spPr>
          <a:xfrm>
            <a:off x="179512" y="1988840"/>
            <a:ext cx="8640960" cy="4536503"/>
          </a:xfrm>
        </p:spPr>
        <p:txBody>
          <a:bodyPr/>
          <a:lstStyle/>
          <a:p>
            <a:r>
              <a:rPr lang="tr-TR" dirty="0" smtClean="0"/>
              <a:t>Beside examining with the Read() method.</a:t>
            </a:r>
          </a:p>
          <a:p>
            <a:r>
              <a:rPr lang="tr-TR" dirty="0" smtClean="0"/>
              <a:t>HasRows property return true if there exists any records to retrieve, otherwise false.</a:t>
            </a:r>
          </a:p>
          <a:p>
            <a:pPr lvl="2"/>
            <a:r>
              <a:rPr lang="tr-TR" dirty="0" smtClean="0"/>
              <a:t>if (dr.HasRows)</a:t>
            </a:r>
          </a:p>
          <a:p>
            <a:pPr lvl="2"/>
            <a:r>
              <a:rPr lang="en-US" dirty="0" smtClean="0"/>
              <a:t>            Label1.Text = "There exists some records";</a:t>
            </a:r>
            <a:endParaRPr lang="tr-TR" dirty="0" smtClean="0"/>
          </a:p>
          <a:p>
            <a:r>
              <a:rPr lang="tr-TR" dirty="0" smtClean="0"/>
              <a:t>To retrieve all records such routine could be used</a:t>
            </a:r>
          </a:p>
          <a:p>
            <a:pPr lvl="1"/>
            <a:r>
              <a:rPr lang="tr-TR" dirty="0" smtClean="0"/>
              <a:t>while (dr.Read())</a:t>
            </a:r>
          </a:p>
          <a:p>
            <a:pPr lvl="2"/>
            <a:r>
              <a:rPr lang="tr-TR" dirty="0" smtClean="0"/>
              <a:t>{</a:t>
            </a:r>
          </a:p>
          <a:p>
            <a:pPr lvl="3"/>
            <a:r>
              <a:rPr lang="tr-TR" dirty="0" smtClean="0"/>
              <a:t>Label1.text+=dr[“name”]+”&lt;br/&gt;”;</a:t>
            </a:r>
          </a:p>
          <a:p>
            <a:pPr lvl="2"/>
            <a:r>
              <a:rPr lang="tr-TR" dirty="0" smtClean="0"/>
              <a:t>}</a:t>
            </a:r>
            <a:endParaRPr lang="en-US" dirty="0" smtClean="0"/>
          </a:p>
          <a:p>
            <a:pPr lvl="1"/>
            <a:endParaRPr lang="tr-TR" dirty="0" smtClean="0"/>
          </a:p>
        </p:txBody>
      </p:sp>
      <p:sp>
        <p:nvSpPr>
          <p:cNvPr id="4" name="Slide Number Placeholder 3"/>
          <p:cNvSpPr>
            <a:spLocks noGrp="1"/>
          </p:cNvSpPr>
          <p:nvPr>
            <p:ph type="sldNum" sz="quarter" idx="12"/>
          </p:nvPr>
        </p:nvSpPr>
        <p:spPr/>
        <p:txBody>
          <a:bodyPr/>
          <a:lstStyle/>
          <a:p>
            <a:pPr>
              <a:defRPr/>
            </a:pPr>
            <a:fld id="{48F6241D-2AA3-46D6-BAA6-AC66682BF9F6}" type="slidenum">
              <a:rPr lang="tr-TR"/>
              <a:pPr>
                <a:defRPr/>
              </a:pPr>
              <a:t>17</a:t>
            </a:fld>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84710" y="452718"/>
            <a:ext cx="7055380" cy="744034"/>
          </a:xfrm>
        </p:spPr>
        <p:txBody>
          <a:bodyPr/>
          <a:lstStyle/>
          <a:p>
            <a:r>
              <a:rPr lang="tr-TR" sz="3600" dirty="0" smtClean="0"/>
              <a:t>Add a Record – Insert Query</a:t>
            </a:r>
          </a:p>
        </p:txBody>
      </p:sp>
      <p:sp>
        <p:nvSpPr>
          <p:cNvPr id="3" name="Content Placeholder 2"/>
          <p:cNvSpPr>
            <a:spLocks noGrp="1"/>
          </p:cNvSpPr>
          <p:nvPr>
            <p:ph idx="1"/>
          </p:nvPr>
        </p:nvSpPr>
        <p:spPr>
          <a:xfrm>
            <a:off x="179512" y="1340768"/>
            <a:ext cx="8496944" cy="5256585"/>
          </a:xfrm>
        </p:spPr>
        <p:txBody>
          <a:bodyPr rtlCol="0">
            <a:normAutofit fontScale="85000" lnSpcReduction="20000"/>
          </a:bodyPr>
          <a:lstStyle/>
          <a:p>
            <a:pPr fontAlgn="auto">
              <a:spcAft>
                <a:spcPts val="0"/>
              </a:spcAft>
              <a:buFont typeface="Arial" pitchFamily="34" charset="0"/>
              <a:buChar char="•"/>
              <a:defRPr/>
            </a:pPr>
            <a:r>
              <a:rPr lang="tr-TR" sz="2000" dirty="0" smtClean="0"/>
              <a:t> SqlConnection cnn = new SqlConnection();</a:t>
            </a:r>
          </a:p>
          <a:p>
            <a:pPr fontAlgn="auto">
              <a:spcAft>
                <a:spcPts val="0"/>
              </a:spcAft>
              <a:buFont typeface="Arial" pitchFamily="34" charset="0"/>
              <a:buChar char="•"/>
              <a:defRPr/>
            </a:pPr>
            <a:r>
              <a:rPr lang="tr-TR" sz="2000" dirty="0" smtClean="0"/>
              <a:t> cnn.ConnectionString = @"Data Source=localhost\SQLEXPRESS;AttachDbFilename=|DataDirectory|\Database.mdf;Integrated Security=True;"; </a:t>
            </a:r>
          </a:p>
          <a:p>
            <a:pPr fontAlgn="auto">
              <a:spcAft>
                <a:spcPts val="0"/>
              </a:spcAft>
              <a:buFont typeface="Arial" pitchFamily="34" charset="0"/>
              <a:buChar char="•"/>
              <a:defRPr/>
            </a:pPr>
            <a:r>
              <a:rPr lang="tr-TR" sz="2000" dirty="0" smtClean="0"/>
              <a:t> cnn.Open();</a:t>
            </a:r>
          </a:p>
          <a:p>
            <a:pPr fontAlgn="auto">
              <a:spcAft>
                <a:spcPts val="0"/>
              </a:spcAft>
              <a:buFont typeface="Arial" pitchFamily="34" charset="0"/>
              <a:buChar char="•"/>
              <a:defRPr/>
            </a:pPr>
            <a:r>
              <a:rPr lang="tr-TR" sz="2000" dirty="0" smtClean="0"/>
              <a:t> SqlCommand cmd = new SqlCommand();</a:t>
            </a:r>
          </a:p>
          <a:p>
            <a:pPr fontAlgn="auto">
              <a:spcAft>
                <a:spcPts val="0"/>
              </a:spcAft>
              <a:buFont typeface="Arial" pitchFamily="34" charset="0"/>
              <a:buChar char="•"/>
              <a:defRPr/>
            </a:pPr>
            <a:r>
              <a:rPr lang="tr-TR" sz="2000" dirty="0" smtClean="0"/>
              <a:t> cmd.Connection = cnn;</a:t>
            </a:r>
          </a:p>
          <a:p>
            <a:pPr fontAlgn="auto">
              <a:spcAft>
                <a:spcPts val="0"/>
              </a:spcAft>
              <a:buFont typeface="Arial" pitchFamily="34" charset="0"/>
              <a:buChar char="•"/>
              <a:defRPr/>
            </a:pPr>
            <a:r>
              <a:rPr lang="tr-TR" sz="2000" dirty="0" smtClean="0"/>
              <a:t>// an imaginary query is prepared</a:t>
            </a:r>
          </a:p>
          <a:p>
            <a:pPr fontAlgn="auto">
              <a:spcAft>
                <a:spcPts val="0"/>
              </a:spcAft>
              <a:buFont typeface="Arial" pitchFamily="34" charset="0"/>
              <a:buChar char="•"/>
              <a:defRPr/>
            </a:pPr>
            <a:r>
              <a:rPr lang="tr-TR" sz="2000" dirty="0" smtClean="0"/>
              <a:t> cmd.CommandText = “insert into tbl(name,surname) values(‘“+txtName.Text+”’,’”+txtSurname.Text+”)”;</a:t>
            </a:r>
          </a:p>
          <a:p>
            <a:pPr fontAlgn="auto">
              <a:spcAft>
                <a:spcPts val="0"/>
              </a:spcAft>
              <a:buFont typeface="Arial" pitchFamily="34" charset="0"/>
              <a:buChar char="•"/>
              <a:defRPr/>
            </a:pPr>
            <a:r>
              <a:rPr lang="tr-TR" sz="2000" dirty="0" smtClean="0"/>
              <a:t>int r=cmd.ExecuteNonQuery(); // number of records affected will return  </a:t>
            </a:r>
          </a:p>
          <a:p>
            <a:pPr fontAlgn="auto">
              <a:spcAft>
                <a:spcPts val="0"/>
              </a:spcAft>
              <a:buFont typeface="Arial" pitchFamily="34" charset="0"/>
              <a:buChar char="•"/>
              <a:defRPr/>
            </a:pPr>
            <a:r>
              <a:rPr lang="tr-TR" sz="2000" dirty="0" smtClean="0"/>
              <a:t> if (r&gt;0)</a:t>
            </a:r>
          </a:p>
          <a:p>
            <a:pPr fontAlgn="auto">
              <a:spcAft>
                <a:spcPts val="0"/>
              </a:spcAft>
              <a:buFont typeface="Arial" pitchFamily="34" charset="0"/>
              <a:buChar char="•"/>
              <a:defRPr/>
            </a:pPr>
            <a:r>
              <a:rPr lang="en-US" sz="2000" dirty="0" smtClean="0"/>
              <a:t>  Label1.Text = “</a:t>
            </a:r>
            <a:r>
              <a:rPr lang="tr-TR" sz="2000" dirty="0" smtClean="0"/>
              <a:t>Record added</a:t>
            </a:r>
            <a:r>
              <a:rPr lang="en-US" sz="2000" dirty="0" smtClean="0"/>
              <a:t>";</a:t>
            </a:r>
            <a:endParaRPr lang="tr-TR" sz="2000" dirty="0" smtClean="0"/>
          </a:p>
          <a:p>
            <a:pPr fontAlgn="auto">
              <a:spcAft>
                <a:spcPts val="0"/>
              </a:spcAft>
              <a:buFont typeface="Arial" pitchFamily="34" charset="0"/>
              <a:buChar char="•"/>
              <a:defRPr/>
            </a:pPr>
            <a:endParaRPr lang="tr-TR" sz="2000" dirty="0" smtClean="0"/>
          </a:p>
          <a:p>
            <a:pPr fontAlgn="auto">
              <a:spcAft>
                <a:spcPts val="0"/>
              </a:spcAft>
              <a:buFont typeface="Arial" pitchFamily="34" charset="0"/>
              <a:buChar char="•"/>
              <a:defRPr/>
            </a:pPr>
            <a:r>
              <a:rPr lang="tr-TR" sz="2000" dirty="0" smtClean="0"/>
              <a:t>Here the problem is that if txtName or txtSurname contains special characters like ‘than query will return an error or the application will be vulnerable to sql injection attacks to avoid such problems </a:t>
            </a:r>
            <a:r>
              <a:rPr lang="tr-TR" sz="2000" b="1" u="sng" dirty="0" smtClean="0"/>
              <a:t>parameters</a:t>
            </a:r>
            <a:r>
              <a:rPr lang="tr-TR" sz="2000" dirty="0" smtClean="0"/>
              <a:t> must be used.  Officially known as parameterized commands.</a:t>
            </a:r>
            <a:endParaRPr lang="tr-TR" sz="2000" dirty="0"/>
          </a:p>
        </p:txBody>
      </p:sp>
      <p:sp>
        <p:nvSpPr>
          <p:cNvPr id="4" name="Slide Number Placeholder 3"/>
          <p:cNvSpPr>
            <a:spLocks noGrp="1"/>
          </p:cNvSpPr>
          <p:nvPr>
            <p:ph type="sldNum" sz="quarter" idx="12"/>
          </p:nvPr>
        </p:nvSpPr>
        <p:spPr/>
        <p:txBody>
          <a:bodyPr/>
          <a:lstStyle/>
          <a:p>
            <a:pPr>
              <a:defRPr/>
            </a:pPr>
            <a:fld id="{7BC80288-9870-450B-8644-C2B02FD62B76}" type="slidenum">
              <a:rPr lang="tr-TR"/>
              <a:pPr>
                <a:defRPr/>
              </a:pPr>
              <a:t>18</a:t>
            </a:fld>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tr-TR" smtClean="0"/>
              <a:t>Parameterized Queries</a:t>
            </a:r>
          </a:p>
        </p:txBody>
      </p:sp>
      <p:sp>
        <p:nvSpPr>
          <p:cNvPr id="3" name="Content Placeholder 2"/>
          <p:cNvSpPr>
            <a:spLocks noGrp="1"/>
          </p:cNvSpPr>
          <p:nvPr>
            <p:ph idx="1"/>
          </p:nvPr>
        </p:nvSpPr>
        <p:spPr>
          <a:xfrm>
            <a:off x="484710" y="1412776"/>
            <a:ext cx="8479778" cy="5184575"/>
          </a:xfrm>
        </p:spPr>
        <p:txBody>
          <a:bodyPr rtlCol="0">
            <a:normAutofit fontScale="92500" lnSpcReduction="10000"/>
          </a:bodyPr>
          <a:lstStyle/>
          <a:p>
            <a:pPr fontAlgn="auto">
              <a:spcAft>
                <a:spcPts val="0"/>
              </a:spcAft>
              <a:buFont typeface="Arial" pitchFamily="34" charset="0"/>
              <a:buChar char="•"/>
              <a:defRPr/>
            </a:pPr>
            <a:r>
              <a:rPr lang="tr-TR" dirty="0" smtClean="0"/>
              <a:t>From previous sample:</a:t>
            </a:r>
          </a:p>
          <a:p>
            <a:pPr lvl="1" fontAlgn="auto">
              <a:spcAft>
                <a:spcPts val="0"/>
              </a:spcAft>
              <a:buFont typeface="Arial" pitchFamily="34" charset="0"/>
              <a:buChar char="–"/>
              <a:defRPr/>
            </a:pPr>
            <a:r>
              <a:rPr lang="tr-TR" sz="1900" b="1" dirty="0" smtClean="0"/>
              <a:t>cmd.CommandText = “insert into tbl(name,surname) values(‘“+txtName.Text+”’,’”+txtSurname.Text+”)”;</a:t>
            </a:r>
          </a:p>
          <a:p>
            <a:pPr fontAlgn="auto">
              <a:spcAft>
                <a:spcPts val="0"/>
              </a:spcAft>
              <a:buFont typeface="Arial" pitchFamily="34" charset="0"/>
              <a:buChar char="•"/>
              <a:defRPr/>
            </a:pPr>
            <a:r>
              <a:rPr lang="tr-TR" dirty="0" smtClean="0"/>
              <a:t>cmd.CommandText = “insert into tbl(name,surname) values(@name,@surnm)”;</a:t>
            </a:r>
          </a:p>
          <a:p>
            <a:pPr fontAlgn="auto">
              <a:spcAft>
                <a:spcPts val="0"/>
              </a:spcAft>
              <a:buFont typeface="Arial" pitchFamily="34" charset="0"/>
              <a:buChar char="•"/>
              <a:defRPr/>
            </a:pPr>
            <a:r>
              <a:rPr lang="tr-TR" dirty="0" smtClean="0"/>
              <a:t>cmd.Parameters.AddWithValue(“@name”,txtName.Text)</a:t>
            </a:r>
          </a:p>
          <a:p>
            <a:pPr fontAlgn="auto">
              <a:spcAft>
                <a:spcPts val="0"/>
              </a:spcAft>
              <a:buFont typeface="Arial" pitchFamily="34" charset="0"/>
              <a:buChar char="•"/>
              <a:defRPr/>
            </a:pPr>
            <a:r>
              <a:rPr lang="tr-TR" dirty="0" smtClean="0"/>
              <a:t>cmd.Parameters.AddWithValue(“@surnm”,txtSurname.Text)</a:t>
            </a:r>
          </a:p>
          <a:p>
            <a:pPr fontAlgn="auto">
              <a:spcAft>
                <a:spcPts val="0"/>
              </a:spcAft>
              <a:buFont typeface="Arial" pitchFamily="34" charset="0"/>
              <a:buChar char="•"/>
              <a:defRPr/>
            </a:pPr>
            <a:r>
              <a:rPr lang="tr-TR" dirty="0" smtClean="0"/>
              <a:t>int r=cmd.ExecuteNonQuery();</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cmd.Parameters.Clear(); method clears all parameters created.</a:t>
            </a:r>
          </a:p>
          <a:p>
            <a:pPr fontAlgn="auto">
              <a:spcAft>
                <a:spcPts val="0"/>
              </a:spcAft>
              <a:buFont typeface="Arial" pitchFamily="34" charset="0"/>
              <a:buChar char="•"/>
              <a:defRPr/>
            </a:pPr>
            <a:r>
              <a:rPr lang="en-US" dirty="0" err="1" smtClean="0"/>
              <a:t>cmd.Parameters.Add</a:t>
            </a:r>
            <a:r>
              <a:rPr lang="en-US" dirty="0" smtClean="0"/>
              <a:t>("@name", </a:t>
            </a:r>
            <a:r>
              <a:rPr lang="en-US" dirty="0" err="1" smtClean="0"/>
              <a:t>SqlDbType.DateTime</a:t>
            </a:r>
            <a:r>
              <a:rPr lang="en-US" dirty="0" smtClean="0"/>
              <a:t>).Value = </a:t>
            </a:r>
            <a:r>
              <a:rPr lang="en-US" dirty="0" err="1" smtClean="0"/>
              <a:t>DateTime.Now</a:t>
            </a:r>
            <a:r>
              <a:rPr lang="en-US" dirty="0" smtClean="0"/>
              <a:t>;</a:t>
            </a:r>
            <a:r>
              <a:rPr lang="tr-TR" dirty="0" smtClean="0"/>
              <a:t> //could be used to define and initialize any parameter.</a:t>
            </a:r>
          </a:p>
          <a:p>
            <a:pPr fontAlgn="auto">
              <a:spcAft>
                <a:spcPts val="0"/>
              </a:spcAft>
              <a:buFont typeface="Arial" pitchFamily="34" charset="0"/>
              <a:buChar char="•"/>
              <a:defRPr/>
            </a:pPr>
            <a:r>
              <a:rPr lang="tr-TR" dirty="0" smtClean="0"/>
              <a:t>There exists several additional methods and overloads of  methods which have to be choosen (All does the same thing in grant). </a:t>
            </a:r>
            <a:endParaRPr lang="tr-TR" dirty="0"/>
          </a:p>
        </p:txBody>
      </p:sp>
      <p:sp>
        <p:nvSpPr>
          <p:cNvPr id="4" name="Slide Number Placeholder 3"/>
          <p:cNvSpPr>
            <a:spLocks noGrp="1"/>
          </p:cNvSpPr>
          <p:nvPr>
            <p:ph type="sldNum" sz="quarter" idx="12"/>
          </p:nvPr>
        </p:nvSpPr>
        <p:spPr/>
        <p:txBody>
          <a:bodyPr/>
          <a:lstStyle/>
          <a:p>
            <a:pPr>
              <a:defRPr/>
            </a:pPr>
            <a:fld id="{B056BF7B-D91F-44B1-80C3-E851876394A7}" type="slidenum">
              <a:rPr lang="tr-TR"/>
              <a:pPr>
                <a:defRPr/>
              </a:pPr>
              <a:t>19</a:t>
            </a:fld>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tr-TR" smtClean="0"/>
              <a:t>Browsing And Modifying Databases</a:t>
            </a:r>
          </a:p>
        </p:txBody>
      </p:sp>
      <p:sp>
        <p:nvSpPr>
          <p:cNvPr id="4099" name="Content Placeholder 2"/>
          <p:cNvSpPr>
            <a:spLocks noGrp="1"/>
          </p:cNvSpPr>
          <p:nvPr>
            <p:ph idx="1"/>
          </p:nvPr>
        </p:nvSpPr>
        <p:spPr>
          <a:xfrm>
            <a:off x="484710" y="1853248"/>
            <a:ext cx="8119738" cy="4456071"/>
          </a:xfrm>
        </p:spPr>
        <p:txBody>
          <a:bodyPr>
            <a:normAutofit fontScale="85000" lnSpcReduction="10000"/>
          </a:bodyPr>
          <a:lstStyle/>
          <a:p>
            <a:endParaRPr lang="tr-TR" dirty="0" smtClean="0"/>
          </a:p>
          <a:p>
            <a:r>
              <a:rPr lang="tr-TR" dirty="0" smtClean="0"/>
              <a:t>Using server explorer tab (behind toolbox), right click the Data Connections node and choose Add  Connection</a:t>
            </a:r>
          </a:p>
          <a:p>
            <a:endParaRPr lang="tr-TR" dirty="0" smtClean="0"/>
          </a:p>
          <a:p>
            <a:pPr lvl="1"/>
            <a:r>
              <a:rPr lang="tr-TR" dirty="0" smtClean="0"/>
              <a:t>If Choose Data Source window appears,  select Microsoft SQl Server and then click continue.</a:t>
            </a:r>
          </a:p>
          <a:p>
            <a:pPr lvl="1"/>
            <a:r>
              <a:rPr lang="tr-TR" dirty="0" smtClean="0"/>
              <a:t>If SQL Server Full version enter localhost, otherwise localhost\\SQLEXPRESS </a:t>
            </a:r>
          </a:p>
          <a:p>
            <a:pPr lvl="1"/>
            <a:r>
              <a:rPr lang="tr-TR" dirty="0" smtClean="0"/>
              <a:t>Test the connection to verify that it is ok.</a:t>
            </a:r>
          </a:p>
          <a:p>
            <a:pPr lvl="1"/>
            <a:r>
              <a:rPr lang="tr-TR" dirty="0" smtClean="0"/>
              <a:t>Select or Enter a Database name  from the drop down list.</a:t>
            </a:r>
          </a:p>
          <a:p>
            <a:pPr lvl="1"/>
            <a:r>
              <a:rPr lang="tr-TR" dirty="0" smtClean="0"/>
              <a:t>If you want to see more than one database in VS you’ll need to add more than one data connection.</a:t>
            </a:r>
          </a:p>
          <a:p>
            <a:pPr lvl="1"/>
            <a:r>
              <a:rPr lang="tr-TR" dirty="0" smtClean="0"/>
              <a:t>You can now focus on table and via right clicking and using Show Table Data item you can edit, add some records.</a:t>
            </a:r>
          </a:p>
          <a:p>
            <a:pPr lvl="1"/>
            <a:r>
              <a:rPr lang="tr-TR" dirty="0" smtClean="0"/>
              <a:t>You can add tables also without the need of SQl Management Studio Express.</a:t>
            </a:r>
          </a:p>
        </p:txBody>
      </p:sp>
      <p:sp>
        <p:nvSpPr>
          <p:cNvPr id="4" name="Slide Number Placeholder 3"/>
          <p:cNvSpPr>
            <a:spLocks noGrp="1"/>
          </p:cNvSpPr>
          <p:nvPr>
            <p:ph type="sldNum" sz="quarter" idx="12"/>
          </p:nvPr>
        </p:nvSpPr>
        <p:spPr/>
        <p:txBody>
          <a:bodyPr/>
          <a:lstStyle/>
          <a:p>
            <a:pPr>
              <a:defRPr/>
            </a:pPr>
            <a:fld id="{59304687-F4F4-494D-B8C0-D7CCC15C50D4}" type="slidenum">
              <a:rPr lang="tr-TR"/>
              <a:pPr>
                <a:defRPr/>
              </a:pPr>
              <a:t>2</a:t>
            </a:fld>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tr-TR" smtClean="0"/>
              <a:t>Disconnected Data	</a:t>
            </a:r>
          </a:p>
        </p:txBody>
      </p:sp>
      <p:sp>
        <p:nvSpPr>
          <p:cNvPr id="3" name="Content Placeholder 2"/>
          <p:cNvSpPr>
            <a:spLocks noGrp="1"/>
          </p:cNvSpPr>
          <p:nvPr>
            <p:ph idx="1"/>
          </p:nvPr>
        </p:nvSpPr>
        <p:spPr>
          <a:xfrm>
            <a:off x="484710" y="1340768"/>
            <a:ext cx="8335762" cy="5184575"/>
          </a:xfrm>
        </p:spPr>
        <p:txBody>
          <a:bodyPr rtlCol="0">
            <a:normAutofit fontScale="55000" lnSpcReduction="20000"/>
          </a:bodyPr>
          <a:lstStyle/>
          <a:p>
            <a:pPr fontAlgn="auto">
              <a:spcAft>
                <a:spcPts val="0"/>
              </a:spcAft>
              <a:buFont typeface="Arial" pitchFamily="34" charset="0"/>
              <a:buChar char="•"/>
              <a:defRPr/>
            </a:pPr>
            <a:r>
              <a:rPr lang="tr-TR" dirty="0" smtClean="0"/>
              <a:t>With disconnected data access, in short what you are doing is that:</a:t>
            </a:r>
          </a:p>
          <a:p>
            <a:pPr lvl="1" fontAlgn="auto">
              <a:spcAft>
                <a:spcPts val="0"/>
              </a:spcAft>
              <a:buFont typeface="Arial" pitchFamily="34" charset="0"/>
              <a:buChar char="–"/>
              <a:defRPr/>
            </a:pPr>
            <a:r>
              <a:rPr lang="tr-TR" dirty="0" smtClean="0"/>
              <a:t>A copy of the data retained in memory while your code is running.</a:t>
            </a:r>
          </a:p>
          <a:p>
            <a:pPr lvl="1" fontAlgn="auto">
              <a:spcAft>
                <a:spcPts val="0"/>
              </a:spcAft>
              <a:buFont typeface="Arial" pitchFamily="34" charset="0"/>
              <a:buChar char="–"/>
              <a:defRPr/>
            </a:pPr>
            <a:r>
              <a:rPr lang="tr-TR" dirty="0" smtClean="0"/>
              <a:t>Every client works with his local data.</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en-US" dirty="0" smtClean="0"/>
              <a:t>You fill the </a:t>
            </a:r>
            <a:r>
              <a:rPr lang="en-US" dirty="0" err="1" smtClean="0"/>
              <a:t>DataSet</a:t>
            </a:r>
            <a:r>
              <a:rPr lang="en-US" dirty="0" smtClean="0"/>
              <a:t> in much the same way that you connect a </a:t>
            </a:r>
            <a:r>
              <a:rPr lang="en-US" dirty="0" err="1" smtClean="0"/>
              <a:t>DataReader</a:t>
            </a:r>
            <a:r>
              <a:rPr lang="en-US" dirty="0" smtClean="0"/>
              <a:t>. However,</a:t>
            </a:r>
            <a:r>
              <a:rPr lang="tr-TR" dirty="0" smtClean="0"/>
              <a:t> </a:t>
            </a:r>
            <a:r>
              <a:rPr lang="en-US" dirty="0" smtClean="0"/>
              <a:t>although the </a:t>
            </a:r>
            <a:r>
              <a:rPr lang="en-US" dirty="0" err="1" smtClean="0"/>
              <a:t>DataReader</a:t>
            </a:r>
            <a:r>
              <a:rPr lang="en-US" dirty="0" smtClean="0"/>
              <a:t> holds a live connection, information in the </a:t>
            </a:r>
            <a:r>
              <a:rPr lang="en-US" dirty="0" err="1" smtClean="0"/>
              <a:t>DataSet</a:t>
            </a:r>
            <a:r>
              <a:rPr lang="en-US" dirty="0" smtClean="0"/>
              <a:t> is always</a:t>
            </a:r>
            <a:r>
              <a:rPr lang="tr-TR" dirty="0" smtClean="0"/>
              <a:t> disconnected. </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en-US" dirty="0" err="1" smtClean="0"/>
              <a:t>selectSQL</a:t>
            </a:r>
            <a:r>
              <a:rPr lang="en-US" dirty="0" smtClean="0"/>
              <a:t> = "SELECT </a:t>
            </a:r>
            <a:r>
              <a:rPr lang="en-US" dirty="0" err="1" smtClean="0"/>
              <a:t>au_lname</a:t>
            </a:r>
            <a:r>
              <a:rPr lang="en-US" dirty="0" smtClean="0"/>
              <a:t>, </a:t>
            </a:r>
            <a:r>
              <a:rPr lang="en-US" dirty="0" err="1" smtClean="0"/>
              <a:t>au_fname</a:t>
            </a:r>
            <a:r>
              <a:rPr lang="en-US" dirty="0" smtClean="0"/>
              <a:t>, </a:t>
            </a:r>
            <a:r>
              <a:rPr lang="en-US" dirty="0" err="1" smtClean="0"/>
              <a:t>au_id</a:t>
            </a:r>
            <a:r>
              <a:rPr lang="en-US" dirty="0" smtClean="0"/>
              <a:t> FROM Authors";</a:t>
            </a:r>
          </a:p>
          <a:p>
            <a:pPr fontAlgn="auto">
              <a:spcAft>
                <a:spcPts val="0"/>
              </a:spcAft>
              <a:buFont typeface="Arial" pitchFamily="34" charset="0"/>
              <a:buChar char="•"/>
              <a:defRPr/>
            </a:pPr>
            <a:r>
              <a:rPr lang="tr-TR" dirty="0" smtClean="0"/>
              <a:t>SqlConnection con = new SqlConnection(connectionString);</a:t>
            </a:r>
          </a:p>
          <a:p>
            <a:pPr fontAlgn="auto">
              <a:spcAft>
                <a:spcPts val="0"/>
              </a:spcAft>
              <a:buFont typeface="Arial" pitchFamily="34" charset="0"/>
              <a:buChar char="•"/>
              <a:defRPr/>
            </a:pPr>
            <a:r>
              <a:rPr lang="en-US" dirty="0" err="1" smtClean="0"/>
              <a:t>SqlCommand</a:t>
            </a:r>
            <a:r>
              <a:rPr lang="en-US" dirty="0" smtClean="0"/>
              <a:t> </a:t>
            </a:r>
            <a:r>
              <a:rPr lang="en-US" dirty="0" err="1" smtClean="0"/>
              <a:t>cmd</a:t>
            </a:r>
            <a:r>
              <a:rPr lang="en-US" dirty="0" smtClean="0"/>
              <a:t> = new </a:t>
            </a:r>
            <a:r>
              <a:rPr lang="en-US" dirty="0" err="1" smtClean="0"/>
              <a:t>SqlCommand</a:t>
            </a:r>
            <a:r>
              <a:rPr lang="en-US" dirty="0" smtClean="0"/>
              <a:t>(</a:t>
            </a:r>
            <a:r>
              <a:rPr lang="en-US" dirty="0" err="1" smtClean="0"/>
              <a:t>selectSQL</a:t>
            </a:r>
            <a:r>
              <a:rPr lang="en-US" dirty="0" smtClean="0"/>
              <a:t>, con);</a:t>
            </a:r>
          </a:p>
          <a:p>
            <a:pPr fontAlgn="auto">
              <a:spcAft>
                <a:spcPts val="0"/>
              </a:spcAft>
              <a:buFont typeface="Arial" pitchFamily="34" charset="0"/>
              <a:buChar char="•"/>
              <a:defRPr/>
            </a:pPr>
            <a:endParaRPr lang="tr-TR" b="1" dirty="0" smtClean="0"/>
          </a:p>
          <a:p>
            <a:pPr fontAlgn="auto">
              <a:spcAft>
                <a:spcPts val="0"/>
              </a:spcAft>
              <a:buFont typeface="Arial" pitchFamily="34" charset="0"/>
              <a:buChar char="•"/>
              <a:defRPr/>
            </a:pPr>
            <a:r>
              <a:rPr lang="tr-TR" b="1" dirty="0" smtClean="0"/>
              <a:t>SqlDataAdapter adapter = new SqlDataAdapter(cmd);</a:t>
            </a:r>
          </a:p>
          <a:p>
            <a:pPr fontAlgn="auto">
              <a:spcAft>
                <a:spcPts val="0"/>
              </a:spcAft>
              <a:buFont typeface="Arial" pitchFamily="34" charset="0"/>
              <a:buChar char="•"/>
              <a:defRPr/>
            </a:pPr>
            <a:r>
              <a:rPr lang="tr-TR" b="1" dirty="0" smtClean="0"/>
              <a:t>DataSet dsPubs = new DataSet();</a:t>
            </a:r>
          </a:p>
          <a:p>
            <a:pPr fontAlgn="auto">
              <a:spcAft>
                <a:spcPts val="0"/>
              </a:spcAft>
              <a:buFont typeface="Arial" pitchFamily="34" charset="0"/>
              <a:buChar char="•"/>
              <a:defRPr/>
            </a:pPr>
            <a:r>
              <a:rPr lang="tr-TR" dirty="0" smtClean="0"/>
              <a:t>con.Open();</a:t>
            </a:r>
          </a:p>
          <a:p>
            <a:pPr fontAlgn="auto">
              <a:spcAft>
                <a:spcPts val="0"/>
              </a:spcAft>
              <a:buFont typeface="Arial" pitchFamily="34" charset="0"/>
              <a:buChar char="•"/>
              <a:defRPr/>
            </a:pPr>
            <a:r>
              <a:rPr lang="en-US" b="1" dirty="0" smtClean="0"/>
              <a:t>// All the information in transferred with one command.</a:t>
            </a:r>
          </a:p>
          <a:p>
            <a:pPr fontAlgn="auto">
              <a:spcAft>
                <a:spcPts val="0"/>
              </a:spcAft>
              <a:buFont typeface="Arial" pitchFamily="34" charset="0"/>
              <a:buChar char="•"/>
              <a:defRPr/>
            </a:pPr>
            <a:r>
              <a:rPr lang="en-US" b="1" dirty="0" smtClean="0"/>
              <a:t>// This command creates a new </a:t>
            </a:r>
            <a:r>
              <a:rPr lang="en-US" b="1" dirty="0" err="1" smtClean="0"/>
              <a:t>DataTable</a:t>
            </a:r>
            <a:r>
              <a:rPr lang="en-US" b="1" dirty="0" smtClean="0"/>
              <a:t> (named Authors)</a:t>
            </a:r>
          </a:p>
          <a:p>
            <a:pPr fontAlgn="auto">
              <a:spcAft>
                <a:spcPts val="0"/>
              </a:spcAft>
              <a:buFont typeface="Arial" pitchFamily="34" charset="0"/>
              <a:buChar char="•"/>
              <a:defRPr/>
            </a:pPr>
            <a:r>
              <a:rPr lang="tr-TR" b="1" dirty="0" smtClean="0"/>
              <a:t>// inside the DataSet.</a:t>
            </a:r>
          </a:p>
          <a:p>
            <a:pPr fontAlgn="auto">
              <a:spcAft>
                <a:spcPts val="0"/>
              </a:spcAft>
              <a:buFont typeface="Arial" pitchFamily="34" charset="0"/>
              <a:buChar char="•"/>
              <a:defRPr/>
            </a:pPr>
            <a:r>
              <a:rPr lang="tr-TR" b="1" dirty="0" smtClean="0"/>
              <a:t>adapter.Fill(dsPubs, "Authors");</a:t>
            </a:r>
            <a:endParaRPr lang="tr-TR" dirty="0" smtClean="0"/>
          </a:p>
          <a:p>
            <a:pPr fontAlgn="auto">
              <a:spcAft>
                <a:spcPts val="0"/>
              </a:spcAft>
              <a:buFont typeface="Arial" pitchFamily="34" charset="0"/>
              <a:buChar char="•"/>
              <a:defRPr/>
            </a:pPr>
            <a:r>
              <a:rPr lang="tr-TR" dirty="0" smtClean="0"/>
              <a:t>con.Close();</a:t>
            </a:r>
          </a:p>
        </p:txBody>
      </p:sp>
      <p:sp>
        <p:nvSpPr>
          <p:cNvPr id="4" name="Slide Number Placeholder 3"/>
          <p:cNvSpPr>
            <a:spLocks noGrp="1"/>
          </p:cNvSpPr>
          <p:nvPr>
            <p:ph type="sldNum" sz="quarter" idx="12"/>
          </p:nvPr>
        </p:nvSpPr>
        <p:spPr/>
        <p:txBody>
          <a:bodyPr/>
          <a:lstStyle/>
          <a:p>
            <a:pPr>
              <a:defRPr/>
            </a:pPr>
            <a:fld id="{8B121538-865E-4EF6-B95F-A4BA782EA86D}" type="slidenum">
              <a:rPr lang="tr-TR"/>
              <a:pPr>
                <a:defRPr/>
              </a:pPr>
              <a:t>20</a:t>
            </a:fld>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1560" y="295736"/>
            <a:ext cx="7055380" cy="610705"/>
          </a:xfrm>
        </p:spPr>
        <p:txBody>
          <a:bodyPr/>
          <a:lstStyle/>
          <a:p>
            <a:r>
              <a:rPr lang="tr-TR" sz="2800" dirty="0" smtClean="0"/>
              <a:t>Notes on Disconnected Data </a:t>
            </a:r>
          </a:p>
        </p:txBody>
      </p:sp>
      <p:sp>
        <p:nvSpPr>
          <p:cNvPr id="3" name="Content Placeholder 2"/>
          <p:cNvSpPr>
            <a:spLocks noGrp="1"/>
          </p:cNvSpPr>
          <p:nvPr>
            <p:ph idx="1"/>
          </p:nvPr>
        </p:nvSpPr>
        <p:spPr>
          <a:xfrm>
            <a:off x="179512" y="1196752"/>
            <a:ext cx="8712968" cy="5544616"/>
          </a:xfrm>
        </p:spPr>
        <p:txBody>
          <a:bodyPr rtlCol="0">
            <a:normAutofit fontScale="92500" lnSpcReduction="20000"/>
          </a:bodyPr>
          <a:lstStyle/>
          <a:p>
            <a:pPr fontAlgn="auto">
              <a:spcAft>
                <a:spcPts val="0"/>
              </a:spcAft>
              <a:buFont typeface="Arial" pitchFamily="34" charset="0"/>
              <a:buChar char="•"/>
              <a:defRPr/>
            </a:pPr>
            <a:r>
              <a:rPr lang="en-US" dirty="0" smtClean="0"/>
              <a:t>If you want to extract records from a database and place them in a </a:t>
            </a:r>
            <a:r>
              <a:rPr lang="en-US" dirty="0" err="1" smtClean="0"/>
              <a:t>DataSet</a:t>
            </a:r>
            <a:r>
              <a:rPr lang="en-US" dirty="0" smtClean="0"/>
              <a:t>, you need</a:t>
            </a:r>
            <a:r>
              <a:rPr lang="tr-TR" dirty="0" smtClean="0"/>
              <a:t> </a:t>
            </a:r>
            <a:r>
              <a:rPr lang="en-US" dirty="0" smtClean="0"/>
              <a:t>to use a </a:t>
            </a:r>
            <a:r>
              <a:rPr lang="en-US" dirty="0" err="1" smtClean="0"/>
              <a:t>DataAdapter</a:t>
            </a:r>
            <a:r>
              <a:rPr lang="en-US" dirty="0" smtClean="0"/>
              <a:t>. Every </a:t>
            </a:r>
            <a:r>
              <a:rPr lang="en-US" dirty="0" err="1" smtClean="0"/>
              <a:t>DataAdapter</a:t>
            </a:r>
            <a:r>
              <a:rPr lang="en-US" dirty="0" smtClean="0"/>
              <a:t> can hold four commands: </a:t>
            </a:r>
            <a:r>
              <a:rPr lang="en-US" dirty="0" err="1" smtClean="0"/>
              <a:t>SelectCommand</a:t>
            </a:r>
            <a:r>
              <a:rPr lang="en-US" dirty="0" smtClean="0"/>
              <a:t>,</a:t>
            </a:r>
            <a:r>
              <a:rPr lang="tr-TR" dirty="0" smtClean="0"/>
              <a:t> </a:t>
            </a:r>
            <a:r>
              <a:rPr lang="en-US" dirty="0" err="1" smtClean="0"/>
              <a:t>InsertCommand</a:t>
            </a:r>
            <a:r>
              <a:rPr lang="en-US" dirty="0" smtClean="0"/>
              <a:t>, </a:t>
            </a:r>
            <a:r>
              <a:rPr lang="en-US" dirty="0" err="1" smtClean="0"/>
              <a:t>UpdateCommand</a:t>
            </a:r>
            <a:r>
              <a:rPr lang="en-US" dirty="0" smtClean="0"/>
              <a:t>, and </a:t>
            </a:r>
            <a:r>
              <a:rPr lang="en-US" dirty="0" err="1" smtClean="0"/>
              <a:t>DeleteCommand</a:t>
            </a:r>
            <a:r>
              <a:rPr lang="en-US" dirty="0" smtClean="0"/>
              <a:t>. This allows you to use a single</a:t>
            </a:r>
            <a:r>
              <a:rPr lang="tr-TR" dirty="0" smtClean="0"/>
              <a:t> </a:t>
            </a:r>
            <a:r>
              <a:rPr lang="en-US" dirty="0" err="1" smtClean="0"/>
              <a:t>DataAdapter</a:t>
            </a:r>
            <a:r>
              <a:rPr lang="en-US" dirty="0" smtClean="0"/>
              <a:t> object for multiple tasks. The Command object supplied in the constructor is</a:t>
            </a:r>
            <a:r>
              <a:rPr lang="tr-TR" dirty="0" smtClean="0"/>
              <a:t> </a:t>
            </a:r>
            <a:r>
              <a:rPr lang="en-US" dirty="0" smtClean="0"/>
              <a:t>automatically assigned to the </a:t>
            </a:r>
            <a:r>
              <a:rPr lang="en-US" dirty="0" err="1" smtClean="0"/>
              <a:t>DataAdapter.SelectCommand</a:t>
            </a:r>
            <a:r>
              <a:rPr lang="en-US" dirty="0" smtClean="0"/>
              <a:t> property. </a:t>
            </a:r>
            <a:endParaRPr lang="tr-TR" dirty="0" smtClean="0"/>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en-US" dirty="0" smtClean="0"/>
              <a:t>The </a:t>
            </a:r>
            <a:r>
              <a:rPr lang="en-US" dirty="0" err="1" smtClean="0"/>
              <a:t>DataAdapter.Fill</a:t>
            </a:r>
            <a:r>
              <a:rPr lang="en-US" dirty="0" smtClean="0"/>
              <a:t>() method takes a </a:t>
            </a:r>
            <a:r>
              <a:rPr lang="en-US" dirty="0" err="1" smtClean="0"/>
              <a:t>DataSet</a:t>
            </a:r>
            <a:r>
              <a:rPr lang="en-US" dirty="0" smtClean="0"/>
              <a:t> and inserts one table of information. In</a:t>
            </a:r>
            <a:r>
              <a:rPr lang="tr-TR" dirty="0" smtClean="0"/>
              <a:t> </a:t>
            </a:r>
            <a:r>
              <a:rPr lang="en-US" dirty="0" smtClean="0"/>
              <a:t>this case, the table is named Authors, but any name could be used. That name is used later to</a:t>
            </a:r>
            <a:r>
              <a:rPr lang="tr-TR" dirty="0" smtClean="0"/>
              <a:t> </a:t>
            </a:r>
            <a:r>
              <a:rPr lang="en-US" dirty="0" smtClean="0"/>
              <a:t>access the appropriate table in the </a:t>
            </a:r>
            <a:r>
              <a:rPr lang="en-US" dirty="0" err="1" smtClean="0"/>
              <a:t>DataSet</a:t>
            </a:r>
            <a:r>
              <a:rPr lang="en-US" dirty="0" smtClean="0"/>
              <a:t>.</a:t>
            </a:r>
            <a:endParaRPr lang="tr-TR"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To access the individual </a:t>
            </a:r>
            <a:r>
              <a:rPr lang="en-US" dirty="0" err="1" smtClean="0"/>
              <a:t>DataRows</a:t>
            </a:r>
            <a:r>
              <a:rPr lang="en-US" dirty="0" smtClean="0"/>
              <a:t>, you can loop through the Rows collection of the</a:t>
            </a:r>
            <a:r>
              <a:rPr lang="tr-TR" dirty="0" smtClean="0"/>
              <a:t> </a:t>
            </a:r>
            <a:r>
              <a:rPr lang="en-US" dirty="0" smtClean="0"/>
              <a:t>appropriate table. Each piece of information is accessed using the field name, as it was with</a:t>
            </a:r>
            <a:r>
              <a:rPr lang="tr-TR" dirty="0" smtClean="0"/>
              <a:t>the DataReader.</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Datasets have their own capabilities which have to be examined in a special section. Like Dataset.Tables[“tbl”].find to locate a record and so ...</a:t>
            </a:r>
            <a:endParaRPr lang="tr-TR" dirty="0"/>
          </a:p>
        </p:txBody>
      </p:sp>
      <p:sp>
        <p:nvSpPr>
          <p:cNvPr id="4" name="Slide Number Placeholder 3"/>
          <p:cNvSpPr>
            <a:spLocks noGrp="1"/>
          </p:cNvSpPr>
          <p:nvPr>
            <p:ph type="sldNum" sz="quarter" idx="12"/>
          </p:nvPr>
        </p:nvSpPr>
        <p:spPr/>
        <p:txBody>
          <a:bodyPr/>
          <a:lstStyle/>
          <a:p>
            <a:pPr>
              <a:defRPr/>
            </a:pPr>
            <a:fld id="{7325A899-B67F-429E-A34B-32BEB62CF519}" type="slidenum">
              <a:rPr lang="tr-TR"/>
              <a:pPr>
                <a:defRPr/>
              </a:pPr>
              <a:t>21</a:t>
            </a:fld>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tr-TR" smtClean="0"/>
              <a:t>Running Queries in Visual Studio</a:t>
            </a:r>
          </a:p>
        </p:txBody>
      </p:sp>
      <p:sp>
        <p:nvSpPr>
          <p:cNvPr id="5123" name="Content Placeholder 2"/>
          <p:cNvSpPr>
            <a:spLocks noGrp="1"/>
          </p:cNvSpPr>
          <p:nvPr>
            <p:ph idx="1"/>
          </p:nvPr>
        </p:nvSpPr>
        <p:spPr>
          <a:xfrm>
            <a:off x="484710" y="2052925"/>
            <a:ext cx="8407770" cy="4328403"/>
          </a:xfrm>
        </p:spPr>
        <p:txBody>
          <a:bodyPr>
            <a:normAutofit fontScale="92500" lnSpcReduction="10000"/>
          </a:bodyPr>
          <a:lstStyle/>
          <a:p>
            <a:r>
              <a:rPr lang="tr-TR" dirty="0" smtClean="0"/>
              <a:t>Right-click you connection, and choose New Query.</a:t>
            </a:r>
          </a:p>
          <a:p>
            <a:endParaRPr lang="tr-TR" dirty="0" smtClean="0"/>
          </a:p>
          <a:p>
            <a:r>
              <a:rPr lang="tr-TR" dirty="0" smtClean="0"/>
              <a:t>Choose the table (tables) you want to use in your queriesfrom the add table dialog box.</a:t>
            </a:r>
          </a:p>
          <a:p>
            <a:endParaRPr lang="tr-TR" dirty="0" smtClean="0"/>
          </a:p>
          <a:p>
            <a:r>
              <a:rPr lang="tr-TR" dirty="0" smtClean="0"/>
              <a:t>Then you will face with a query builder window </a:t>
            </a:r>
          </a:p>
          <a:p>
            <a:pPr lvl="1"/>
            <a:r>
              <a:rPr lang="tr-TR" dirty="0" smtClean="0"/>
              <a:t>You can create your query by adding check marks</a:t>
            </a:r>
          </a:p>
          <a:p>
            <a:pPr lvl="1"/>
            <a:r>
              <a:rPr lang="tr-TR" dirty="0" smtClean="0"/>
              <a:t>You can edit SQL by hand.</a:t>
            </a:r>
          </a:p>
          <a:p>
            <a:pPr lvl="2"/>
            <a:r>
              <a:rPr lang="tr-TR" dirty="0" smtClean="0"/>
              <a:t>This method is better because you can type anything you are not restricted with the tavbles you have choosen.</a:t>
            </a:r>
          </a:p>
          <a:p>
            <a:pPr lvl="1"/>
            <a:r>
              <a:rPr lang="tr-TR" dirty="0" smtClean="0"/>
              <a:t>Using Query Designer-&gt; Execute SQL from the menu or clicking exclamation button.</a:t>
            </a:r>
          </a:p>
        </p:txBody>
      </p:sp>
      <p:sp>
        <p:nvSpPr>
          <p:cNvPr id="4" name="Slide Number Placeholder 3"/>
          <p:cNvSpPr>
            <a:spLocks noGrp="1"/>
          </p:cNvSpPr>
          <p:nvPr>
            <p:ph type="sldNum" sz="quarter" idx="12"/>
          </p:nvPr>
        </p:nvSpPr>
        <p:spPr/>
        <p:txBody>
          <a:bodyPr/>
          <a:lstStyle/>
          <a:p>
            <a:pPr>
              <a:defRPr/>
            </a:pPr>
            <a:fld id="{C983329A-864A-49CB-A3E7-313FC1D56343}" type="slidenum">
              <a:rPr lang="tr-TR"/>
              <a:pPr>
                <a:defRPr/>
              </a:pPr>
              <a:t>3</a:t>
            </a:fld>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tr-TR" smtClean="0"/>
              <a:t>ADO.NET Basics</a:t>
            </a:r>
          </a:p>
        </p:txBody>
      </p:sp>
      <p:sp>
        <p:nvSpPr>
          <p:cNvPr id="3" name="Content Placeholder 2"/>
          <p:cNvSpPr>
            <a:spLocks noGrp="1"/>
          </p:cNvSpPr>
          <p:nvPr>
            <p:ph idx="1"/>
          </p:nvPr>
        </p:nvSpPr>
        <p:spPr>
          <a:xfrm>
            <a:off x="258369" y="1412776"/>
            <a:ext cx="8634111" cy="5112567"/>
          </a:xfrm>
        </p:spPr>
        <p:txBody>
          <a:bodyPr rtlCol="0">
            <a:normAutofit fontScale="70000" lnSpcReduction="20000"/>
          </a:bodyPr>
          <a:lstStyle/>
          <a:p>
            <a:pPr fontAlgn="auto">
              <a:spcAft>
                <a:spcPts val="0"/>
              </a:spcAft>
              <a:buFont typeface="Arial" pitchFamily="34" charset="0"/>
              <a:buChar char="•"/>
              <a:defRPr/>
            </a:pPr>
            <a:r>
              <a:rPr lang="tr-TR" dirty="0" smtClean="0"/>
              <a:t>ADO.NET relies on the functionality in a small set of core classes.</a:t>
            </a:r>
          </a:p>
          <a:p>
            <a:pPr lvl="1" fontAlgn="auto">
              <a:spcAft>
                <a:spcPts val="0"/>
              </a:spcAft>
              <a:buFont typeface="Arial" pitchFamily="34" charset="0"/>
              <a:buChar char="–"/>
              <a:defRPr/>
            </a:pPr>
            <a:r>
              <a:rPr lang="tr-TR" dirty="0" smtClean="0"/>
              <a:t>Those that are used to contain and manage data</a:t>
            </a:r>
          </a:p>
          <a:p>
            <a:pPr lvl="2" fontAlgn="auto">
              <a:spcAft>
                <a:spcPts val="0"/>
              </a:spcAft>
              <a:buFont typeface="Arial" pitchFamily="34" charset="0"/>
              <a:buChar char="•"/>
              <a:defRPr/>
            </a:pPr>
            <a:r>
              <a:rPr lang="tr-TR" dirty="0" smtClean="0"/>
              <a:t>DataSet, DataTable, DataRow, and DataRelation.</a:t>
            </a:r>
          </a:p>
          <a:p>
            <a:pPr lvl="3" fontAlgn="auto">
              <a:spcAft>
                <a:spcPts val="0"/>
              </a:spcAft>
              <a:buFont typeface="Arial" pitchFamily="34" charset="0"/>
              <a:buChar char="–"/>
              <a:defRPr/>
            </a:pPr>
            <a:r>
              <a:rPr lang="tr-TR" dirty="0" smtClean="0"/>
              <a:t>No matter the what data source you are using. These classes are generic.</a:t>
            </a:r>
          </a:p>
          <a:p>
            <a:pPr lvl="1" fontAlgn="auto">
              <a:spcAft>
                <a:spcPts val="0"/>
              </a:spcAft>
              <a:buFont typeface="Arial" pitchFamily="34" charset="0"/>
              <a:buChar char="–"/>
              <a:defRPr/>
            </a:pPr>
            <a:r>
              <a:rPr lang="tr-TR" dirty="0" smtClean="0"/>
              <a:t>Those that are used to connect to a specific data source</a:t>
            </a:r>
          </a:p>
          <a:p>
            <a:pPr lvl="2" fontAlgn="auto">
              <a:spcAft>
                <a:spcPts val="0"/>
              </a:spcAft>
              <a:buFont typeface="Arial" pitchFamily="34" charset="0"/>
              <a:buChar char="•"/>
              <a:defRPr/>
            </a:pPr>
            <a:r>
              <a:rPr lang="tr-TR" dirty="0" smtClean="0"/>
              <a:t>Connection, Command, and DataReader.</a:t>
            </a:r>
          </a:p>
          <a:p>
            <a:pPr lvl="3" fontAlgn="auto">
              <a:spcAft>
                <a:spcPts val="0"/>
              </a:spcAft>
              <a:buFont typeface="Arial" pitchFamily="34" charset="0"/>
              <a:buChar char="–"/>
              <a:defRPr/>
            </a:pPr>
            <a:r>
              <a:rPr lang="tr-TR" dirty="0" smtClean="0"/>
              <a:t>Each set of data interaction classes is called an ADO.NET data provider. For example for mysql database you must install a third party provider from mysql.com (Sun’s) website. </a:t>
            </a:r>
          </a:p>
          <a:p>
            <a:pPr lvl="3"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tr-TR" dirty="0" smtClean="0"/>
              <a:t>.NET includes the following four providers</a:t>
            </a:r>
          </a:p>
          <a:p>
            <a:pPr lvl="1" fontAlgn="auto">
              <a:spcAft>
                <a:spcPts val="0"/>
              </a:spcAft>
              <a:buFont typeface="Arial" pitchFamily="34" charset="0"/>
              <a:buChar char="–"/>
              <a:defRPr/>
            </a:pPr>
            <a:r>
              <a:rPr lang="en-US" i="1" dirty="0" smtClean="0"/>
              <a:t>SQL </a:t>
            </a:r>
            <a:r>
              <a:rPr lang="en-US" i="1" dirty="0"/>
              <a:t>Server provider: Provides optimized access to a SQL Server database (version 7.0 or</a:t>
            </a:r>
          </a:p>
          <a:p>
            <a:pPr fontAlgn="auto">
              <a:spcAft>
                <a:spcPts val="0"/>
              </a:spcAft>
              <a:buFont typeface="Arial" pitchFamily="34" charset="0"/>
              <a:buChar char="•"/>
              <a:defRPr/>
            </a:pPr>
            <a:r>
              <a:rPr lang="tr-TR" dirty="0"/>
              <a:t>later)</a:t>
            </a:r>
          </a:p>
          <a:p>
            <a:pPr lvl="1" fontAlgn="auto">
              <a:spcAft>
                <a:spcPts val="0"/>
              </a:spcAft>
              <a:buFont typeface="Arial" pitchFamily="34" charset="0"/>
              <a:buChar char="–"/>
              <a:defRPr/>
            </a:pPr>
            <a:r>
              <a:rPr lang="en-US" i="1" dirty="0" smtClean="0"/>
              <a:t>OLE </a:t>
            </a:r>
            <a:r>
              <a:rPr lang="en-US" i="1" dirty="0"/>
              <a:t>DB provider: Provides access to any data source that has an OLE DB driver</a:t>
            </a:r>
          </a:p>
          <a:p>
            <a:pPr lvl="1" fontAlgn="auto">
              <a:spcAft>
                <a:spcPts val="0"/>
              </a:spcAft>
              <a:buFont typeface="Arial" pitchFamily="34" charset="0"/>
              <a:buChar char="–"/>
              <a:defRPr/>
            </a:pPr>
            <a:r>
              <a:rPr lang="en-US" i="1" dirty="0" smtClean="0"/>
              <a:t>Oracle </a:t>
            </a:r>
            <a:r>
              <a:rPr lang="en-US" i="1" dirty="0"/>
              <a:t>provider: Provides optimized access to an Oracle database (version 8i or later)</a:t>
            </a:r>
          </a:p>
          <a:p>
            <a:pPr lvl="1" fontAlgn="auto">
              <a:spcAft>
                <a:spcPts val="0"/>
              </a:spcAft>
              <a:buFont typeface="Arial" pitchFamily="34" charset="0"/>
              <a:buChar char="–"/>
              <a:defRPr/>
            </a:pPr>
            <a:r>
              <a:rPr lang="en-US" i="1" dirty="0" smtClean="0"/>
              <a:t>ODBC </a:t>
            </a:r>
            <a:r>
              <a:rPr lang="en-US" i="1" dirty="0"/>
              <a:t>provider: Provides access to any data source that has an ODBC (Open </a:t>
            </a:r>
            <a:r>
              <a:rPr lang="en-US" i="1" dirty="0" smtClean="0"/>
              <a:t>Database</a:t>
            </a:r>
            <a:r>
              <a:rPr lang="tr-TR" i="1" dirty="0" smtClean="0"/>
              <a:t> </a:t>
            </a:r>
            <a:r>
              <a:rPr lang="tr-TR" dirty="0" smtClean="0"/>
              <a:t>Connectivity</a:t>
            </a:r>
            <a:r>
              <a:rPr lang="tr-TR" dirty="0"/>
              <a:t>) </a:t>
            </a:r>
            <a:r>
              <a:rPr lang="tr-TR" dirty="0" smtClean="0"/>
              <a:t>driver</a:t>
            </a:r>
          </a:p>
          <a:p>
            <a:pPr lvl="1" fontAlgn="auto">
              <a:spcAft>
                <a:spcPts val="0"/>
              </a:spcAft>
              <a:buFont typeface="Arial" pitchFamily="34" charset="0"/>
              <a:buChar char="–"/>
              <a:defRPr/>
            </a:pPr>
            <a:endParaRPr lang="tr-TR" dirty="0"/>
          </a:p>
          <a:p>
            <a:pPr fontAlgn="auto">
              <a:spcAft>
                <a:spcPts val="0"/>
              </a:spcAft>
              <a:buFont typeface="Arial" pitchFamily="34" charset="0"/>
              <a:buChar char="•"/>
              <a:defRPr/>
            </a:pPr>
            <a:r>
              <a:rPr lang="en-US" dirty="0"/>
              <a:t>In addition, third-party developers and database vendors have released their </a:t>
            </a:r>
            <a:r>
              <a:rPr lang="en-US" dirty="0" smtClean="0"/>
              <a:t>own</a:t>
            </a:r>
            <a:r>
              <a:rPr lang="tr-TR" dirty="0" smtClean="0"/>
              <a:t> </a:t>
            </a:r>
            <a:r>
              <a:rPr lang="en-US" dirty="0" smtClean="0"/>
              <a:t>ADO.NET </a:t>
            </a:r>
            <a:r>
              <a:rPr lang="en-US" dirty="0"/>
              <a:t>providers, which follow the same conventions and can be used in the same way </a:t>
            </a:r>
            <a:r>
              <a:rPr lang="en-US" dirty="0" smtClean="0"/>
              <a:t>as</a:t>
            </a:r>
            <a:r>
              <a:rPr lang="tr-TR" dirty="0" smtClean="0"/>
              <a:t> </a:t>
            </a:r>
            <a:r>
              <a:rPr lang="en-US" dirty="0" smtClean="0"/>
              <a:t>those </a:t>
            </a:r>
            <a:r>
              <a:rPr lang="en-US" dirty="0"/>
              <a:t>that are included with the .NET Framework.</a:t>
            </a:r>
            <a:endParaRPr lang="tr-TR" dirty="0"/>
          </a:p>
        </p:txBody>
      </p:sp>
      <p:sp>
        <p:nvSpPr>
          <p:cNvPr id="4" name="Slide Number Placeholder 3"/>
          <p:cNvSpPr>
            <a:spLocks noGrp="1"/>
          </p:cNvSpPr>
          <p:nvPr>
            <p:ph type="sldNum" sz="quarter" idx="12"/>
          </p:nvPr>
        </p:nvSpPr>
        <p:spPr/>
        <p:txBody>
          <a:bodyPr/>
          <a:lstStyle/>
          <a:p>
            <a:pPr>
              <a:defRPr/>
            </a:pPr>
            <a:fld id="{8567BCA4-C3A1-4BD4-9DBC-53E67A0D0692}" type="slidenum">
              <a:rPr lang="tr-TR"/>
              <a:pPr>
                <a:defRPr/>
              </a:pPr>
              <a:t>4</a:t>
            </a:fld>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tr-TR" smtClean="0"/>
              <a:t>ADO.NET Layers</a:t>
            </a:r>
          </a:p>
        </p:txBody>
      </p:sp>
      <p:pic>
        <p:nvPicPr>
          <p:cNvPr id="7172" name="Picture 2"/>
          <p:cNvPicPr>
            <a:picLocks noGrp="1" noChangeAspect="1" noChangeArrowheads="1"/>
          </p:cNvPicPr>
          <p:nvPr>
            <p:ph idx="1"/>
          </p:nvPr>
        </p:nvPicPr>
        <p:blipFill>
          <a:blip r:embed="rId2" cstate="print"/>
          <a:stretch>
            <a:fillRect/>
          </a:stretch>
        </p:blipFill>
        <p:spPr>
          <a:xfrm>
            <a:off x="2465423" y="2052638"/>
            <a:ext cx="3435280" cy="4195762"/>
          </a:xfrm>
        </p:spPr>
      </p:pic>
      <p:sp>
        <p:nvSpPr>
          <p:cNvPr id="4" name="Slide Number Placeholder 3"/>
          <p:cNvSpPr>
            <a:spLocks noGrp="1"/>
          </p:cNvSpPr>
          <p:nvPr>
            <p:ph type="sldNum" sz="quarter" idx="12"/>
          </p:nvPr>
        </p:nvSpPr>
        <p:spPr/>
        <p:txBody>
          <a:bodyPr/>
          <a:lstStyle/>
          <a:p>
            <a:pPr>
              <a:defRPr/>
            </a:pPr>
            <a:fld id="{27A683DC-4AC9-478B-B946-B16675159FFA}" type="slidenum">
              <a:rPr lang="tr-TR"/>
              <a:pPr>
                <a:defRPr/>
              </a:pPr>
              <a:t>5</a:t>
            </a:fld>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tr-TR" smtClean="0"/>
              <a:t>ADO.NET NameSpaces</a:t>
            </a:r>
          </a:p>
        </p:txBody>
      </p:sp>
      <p:pic>
        <p:nvPicPr>
          <p:cNvPr id="8196" name="Picture 2"/>
          <p:cNvPicPr>
            <a:picLocks noGrp="1" noChangeAspect="1" noChangeArrowheads="1"/>
          </p:cNvPicPr>
          <p:nvPr>
            <p:ph idx="1"/>
          </p:nvPr>
        </p:nvPicPr>
        <p:blipFill>
          <a:blip r:embed="rId2" cstate="print"/>
          <a:stretch>
            <a:fillRect/>
          </a:stretch>
        </p:blipFill>
        <p:spPr>
          <a:xfrm>
            <a:off x="1929361" y="2052638"/>
            <a:ext cx="4507403" cy="4195762"/>
          </a:xfrm>
        </p:spPr>
      </p:pic>
      <p:sp>
        <p:nvSpPr>
          <p:cNvPr id="4" name="Slide Number Placeholder 3"/>
          <p:cNvSpPr>
            <a:spLocks noGrp="1"/>
          </p:cNvSpPr>
          <p:nvPr>
            <p:ph type="sldNum" sz="quarter" idx="12"/>
          </p:nvPr>
        </p:nvSpPr>
        <p:spPr/>
        <p:txBody>
          <a:bodyPr/>
          <a:lstStyle/>
          <a:p>
            <a:pPr>
              <a:defRPr/>
            </a:pPr>
            <a:fld id="{62C96F34-A67E-4006-8F88-1B6BFC62326A}" type="slidenum">
              <a:rPr lang="tr-TR"/>
              <a:pPr>
                <a:defRPr/>
              </a:pPr>
              <a:t>6</a:t>
            </a:fld>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95536" y="0"/>
            <a:ext cx="7055380" cy="1400530"/>
          </a:xfrm>
        </p:spPr>
        <p:txBody>
          <a:bodyPr/>
          <a:lstStyle/>
          <a:p>
            <a:r>
              <a:rPr lang="tr-TR" dirty="0" smtClean="0"/>
              <a:t>The Data Provider Classes</a:t>
            </a:r>
          </a:p>
        </p:txBody>
      </p:sp>
      <p:pic>
        <p:nvPicPr>
          <p:cNvPr id="9220" name="Picture 2"/>
          <p:cNvPicPr>
            <a:picLocks noGrp="1" noChangeAspect="1" noChangeArrowheads="1"/>
          </p:cNvPicPr>
          <p:nvPr>
            <p:ph idx="1"/>
          </p:nvPr>
        </p:nvPicPr>
        <p:blipFill>
          <a:blip r:embed="rId2" cstate="print"/>
          <a:srcRect/>
          <a:stretch>
            <a:fillRect/>
          </a:stretch>
        </p:blipFill>
        <p:spPr>
          <a:xfrm>
            <a:off x="1187624" y="908720"/>
            <a:ext cx="6124575" cy="1371600"/>
          </a:xfrm>
        </p:spPr>
      </p:pic>
      <p:sp>
        <p:nvSpPr>
          <p:cNvPr id="4" name="Slide Number Placeholder 3"/>
          <p:cNvSpPr>
            <a:spLocks noGrp="1"/>
          </p:cNvSpPr>
          <p:nvPr>
            <p:ph type="sldNum" sz="quarter" idx="12"/>
          </p:nvPr>
        </p:nvSpPr>
        <p:spPr/>
        <p:txBody>
          <a:bodyPr/>
          <a:lstStyle/>
          <a:p>
            <a:pPr>
              <a:defRPr/>
            </a:pPr>
            <a:fld id="{95D27452-3F09-4D33-B6B6-6B95B47315A3}" type="slidenum">
              <a:rPr lang="tr-TR"/>
              <a:pPr>
                <a:defRPr/>
              </a:pPr>
              <a:t>7</a:t>
            </a:fld>
            <a:endParaRPr lang="tr-TR" dirty="0"/>
          </a:p>
        </p:txBody>
      </p:sp>
      <p:sp>
        <p:nvSpPr>
          <p:cNvPr id="9221" name="TextBox 5"/>
          <p:cNvSpPr txBox="1">
            <a:spLocks noChangeArrowheads="1"/>
          </p:cNvSpPr>
          <p:nvPr/>
        </p:nvSpPr>
        <p:spPr bwMode="auto">
          <a:xfrm>
            <a:off x="251520" y="2420888"/>
            <a:ext cx="9072562" cy="4246563"/>
          </a:xfrm>
          <a:prstGeom prst="rect">
            <a:avLst/>
          </a:prstGeom>
          <a:noFill/>
          <a:ln w="9525">
            <a:noFill/>
            <a:miter lim="800000"/>
            <a:headEnd/>
            <a:tailEnd/>
          </a:ln>
        </p:spPr>
        <p:txBody>
          <a:bodyPr>
            <a:spAutoFit/>
          </a:bodyPr>
          <a:lstStyle/>
          <a:p>
            <a:r>
              <a:rPr lang="en-US" dirty="0">
                <a:latin typeface="Calibri" pitchFamily="34" charset="0"/>
              </a:rPr>
              <a:t>Remember, though the underlying technical details differ, the classes are almost identical.</a:t>
            </a:r>
          </a:p>
          <a:p>
            <a:r>
              <a:rPr lang="en-US" dirty="0">
                <a:latin typeface="Calibri" pitchFamily="34" charset="0"/>
              </a:rPr>
              <a:t>The only real differences are as follows:</a:t>
            </a:r>
            <a:endParaRPr lang="tr-TR" dirty="0">
              <a:latin typeface="Calibri" pitchFamily="34" charset="0"/>
            </a:endParaRPr>
          </a:p>
          <a:p>
            <a:endParaRPr lang="en-US" dirty="0">
              <a:latin typeface="Calibri" pitchFamily="34" charset="0"/>
            </a:endParaRPr>
          </a:p>
          <a:p>
            <a:r>
              <a:rPr lang="en-US" dirty="0">
                <a:latin typeface="Calibri" pitchFamily="34" charset="0"/>
              </a:rPr>
              <a:t>• The names of the Connection, Command, </a:t>
            </a:r>
            <a:r>
              <a:rPr lang="en-US" dirty="0" err="1">
                <a:latin typeface="Calibri" pitchFamily="34" charset="0"/>
              </a:rPr>
              <a:t>DataReader</a:t>
            </a:r>
            <a:r>
              <a:rPr lang="en-US" dirty="0">
                <a:latin typeface="Calibri" pitchFamily="34" charset="0"/>
              </a:rPr>
              <a:t>, and </a:t>
            </a:r>
            <a:r>
              <a:rPr lang="en-US" dirty="0" err="1">
                <a:latin typeface="Calibri" pitchFamily="34" charset="0"/>
              </a:rPr>
              <a:t>DataAdapter</a:t>
            </a:r>
            <a:r>
              <a:rPr lang="en-US" dirty="0">
                <a:latin typeface="Calibri" pitchFamily="34" charset="0"/>
              </a:rPr>
              <a:t> classes are different</a:t>
            </a:r>
          </a:p>
          <a:p>
            <a:r>
              <a:rPr lang="en-US" dirty="0">
                <a:latin typeface="Calibri" pitchFamily="34" charset="0"/>
              </a:rPr>
              <a:t>in order to help you distinguish them.</a:t>
            </a:r>
            <a:endParaRPr lang="tr-TR" dirty="0">
              <a:latin typeface="Calibri" pitchFamily="34" charset="0"/>
            </a:endParaRPr>
          </a:p>
          <a:p>
            <a:endParaRPr lang="en-US" dirty="0">
              <a:latin typeface="Calibri" pitchFamily="34" charset="0"/>
            </a:endParaRPr>
          </a:p>
          <a:p>
            <a:r>
              <a:rPr lang="en-US" dirty="0">
                <a:latin typeface="Calibri" pitchFamily="34" charset="0"/>
              </a:rPr>
              <a:t>• The connection string (the information you use to connect to the database) differs</a:t>
            </a:r>
          </a:p>
          <a:p>
            <a:r>
              <a:rPr lang="en-US" dirty="0">
                <a:latin typeface="Calibri" pitchFamily="34" charset="0"/>
              </a:rPr>
              <a:t>depending on what data source you’re using, where it’s located, and what type of security</a:t>
            </a:r>
          </a:p>
          <a:p>
            <a:r>
              <a:rPr lang="tr-TR" dirty="0">
                <a:latin typeface="Calibri" pitchFamily="34" charset="0"/>
              </a:rPr>
              <a:t>you’re using.</a:t>
            </a:r>
          </a:p>
          <a:p>
            <a:endParaRPr lang="tr-TR" dirty="0">
              <a:latin typeface="Calibri" pitchFamily="34" charset="0"/>
            </a:endParaRPr>
          </a:p>
          <a:p>
            <a:r>
              <a:rPr lang="en-US" dirty="0">
                <a:latin typeface="Calibri" pitchFamily="34" charset="0"/>
              </a:rPr>
              <a:t>• Occasionally, a provider may choose to add features, such as methods for specific features</a:t>
            </a:r>
          </a:p>
          <a:p>
            <a:r>
              <a:rPr lang="en-US" dirty="0">
                <a:latin typeface="Calibri" pitchFamily="34" charset="0"/>
              </a:rPr>
              <a:t>or classes to represent specific data types. For example, the SQL Server Command</a:t>
            </a:r>
          </a:p>
          <a:p>
            <a:r>
              <a:rPr lang="en-US" dirty="0">
                <a:latin typeface="Calibri" pitchFamily="34" charset="0"/>
              </a:rPr>
              <a:t>class includes a method for executing XML queries that aren’t part of the SQL standard.</a:t>
            </a:r>
          </a:p>
          <a:p>
            <a:r>
              <a:rPr lang="en-US" dirty="0">
                <a:latin typeface="Calibri" pitchFamily="34" charset="0"/>
              </a:rPr>
              <a:t>In this chapter, you’ll focus on the standard functionality, which is shared by all</a:t>
            </a:r>
          </a:p>
          <a:p>
            <a:r>
              <a:rPr lang="en-US" dirty="0">
                <a:latin typeface="Calibri" pitchFamily="34" charset="0"/>
              </a:rPr>
              <a:t>providers and used for the majority of data access operations.</a:t>
            </a:r>
            <a:endParaRPr lang="tr-TR"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tr-TR" smtClean="0"/>
              <a:t>Direct Data Access</a:t>
            </a:r>
          </a:p>
        </p:txBody>
      </p:sp>
      <p:sp>
        <p:nvSpPr>
          <p:cNvPr id="3" name="Content Placeholder 2"/>
          <p:cNvSpPr>
            <a:spLocks noGrp="1"/>
          </p:cNvSpPr>
          <p:nvPr>
            <p:ph idx="1"/>
          </p:nvPr>
        </p:nvSpPr>
        <p:spPr>
          <a:xfrm>
            <a:off x="107504" y="1556792"/>
            <a:ext cx="8784976" cy="5040559"/>
          </a:xfrm>
        </p:spPr>
        <p:txBody>
          <a:bodyPr rtlCol="0">
            <a:normAutofit fontScale="92500" lnSpcReduction="20000"/>
          </a:bodyPr>
          <a:lstStyle/>
          <a:p>
            <a:pPr fontAlgn="auto">
              <a:spcAft>
                <a:spcPts val="0"/>
              </a:spcAft>
              <a:buFont typeface="Arial" pitchFamily="34" charset="0"/>
              <a:buChar char="•"/>
              <a:defRPr/>
            </a:pPr>
            <a:r>
              <a:rPr lang="tr-TR" dirty="0" smtClean="0"/>
              <a:t>The easiest way to interact with a database is to use direct data access. This means you’re incharge of building a SQL command and executing it.</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r>
              <a:rPr lang="en-US" dirty="0"/>
              <a:t>To query information with simple data access, follow these steps:</a:t>
            </a:r>
          </a:p>
          <a:p>
            <a:pPr lvl="1" fontAlgn="auto">
              <a:spcAft>
                <a:spcPts val="0"/>
              </a:spcAft>
              <a:buFont typeface="Arial" pitchFamily="34" charset="0"/>
              <a:buChar char="–"/>
              <a:defRPr/>
            </a:pPr>
            <a:r>
              <a:rPr lang="en-US" b="1" dirty="0"/>
              <a:t>1. Create Connection, Command, and </a:t>
            </a:r>
            <a:r>
              <a:rPr lang="en-US" b="1" dirty="0" err="1"/>
              <a:t>DataReader</a:t>
            </a:r>
            <a:r>
              <a:rPr lang="en-US" b="1" dirty="0"/>
              <a:t> objects.</a:t>
            </a:r>
          </a:p>
          <a:p>
            <a:pPr lvl="1" fontAlgn="auto">
              <a:spcAft>
                <a:spcPts val="0"/>
              </a:spcAft>
              <a:buFont typeface="Arial" pitchFamily="34" charset="0"/>
              <a:buChar char="–"/>
              <a:defRPr/>
            </a:pPr>
            <a:r>
              <a:rPr lang="en-US" b="1" dirty="0"/>
              <a:t>2. Use the </a:t>
            </a:r>
            <a:r>
              <a:rPr lang="en-US" b="1" dirty="0" err="1"/>
              <a:t>DataReader</a:t>
            </a:r>
            <a:r>
              <a:rPr lang="en-US" b="1" dirty="0"/>
              <a:t> to retrieve information from the database, and display it in </a:t>
            </a:r>
            <a:r>
              <a:rPr lang="en-US" b="1" dirty="0" smtClean="0"/>
              <a:t>a</a:t>
            </a:r>
            <a:r>
              <a:rPr lang="tr-TR" b="1" dirty="0" smtClean="0"/>
              <a:t> </a:t>
            </a:r>
            <a:r>
              <a:rPr lang="en-US" dirty="0" smtClean="0"/>
              <a:t>control </a:t>
            </a:r>
            <a:r>
              <a:rPr lang="en-US" dirty="0"/>
              <a:t>on a web form.</a:t>
            </a:r>
          </a:p>
          <a:p>
            <a:pPr lvl="1" fontAlgn="auto">
              <a:spcAft>
                <a:spcPts val="0"/>
              </a:spcAft>
              <a:buFont typeface="Arial" pitchFamily="34" charset="0"/>
              <a:buChar char="–"/>
              <a:defRPr/>
            </a:pPr>
            <a:r>
              <a:rPr lang="tr-TR" b="1" dirty="0" smtClean="0"/>
              <a:t>3. </a:t>
            </a:r>
            <a:r>
              <a:rPr lang="tr-TR" b="1" dirty="0"/>
              <a:t>Close your connection.</a:t>
            </a:r>
          </a:p>
          <a:p>
            <a:pPr lvl="1" fontAlgn="auto">
              <a:spcAft>
                <a:spcPts val="0"/>
              </a:spcAft>
              <a:buFont typeface="Arial" pitchFamily="34" charset="0"/>
              <a:buChar char="–"/>
              <a:defRPr/>
            </a:pPr>
            <a:r>
              <a:rPr lang="en-US" b="1" dirty="0"/>
              <a:t>4. Send the page to the user. At this point, the information your user sees and the </a:t>
            </a:r>
            <a:r>
              <a:rPr lang="en-US" b="1" dirty="0" smtClean="0"/>
              <a:t>information</a:t>
            </a:r>
            <a:r>
              <a:rPr lang="tr-TR" b="1" dirty="0" smtClean="0"/>
              <a:t> </a:t>
            </a:r>
            <a:r>
              <a:rPr lang="en-US" dirty="0" smtClean="0"/>
              <a:t>in </a:t>
            </a:r>
            <a:r>
              <a:rPr lang="en-US" dirty="0"/>
              <a:t>the database no longer have any connection, and all the ADO.NET </a:t>
            </a:r>
            <a:r>
              <a:rPr lang="en-US" dirty="0" smtClean="0"/>
              <a:t>objects</a:t>
            </a:r>
            <a:r>
              <a:rPr lang="tr-TR" dirty="0" smtClean="0"/>
              <a:t> have </a:t>
            </a:r>
            <a:r>
              <a:rPr lang="tr-TR" dirty="0"/>
              <a:t>been destroyed</a:t>
            </a:r>
            <a:r>
              <a:rPr lang="tr-TR" dirty="0" smtClean="0"/>
              <a:t>.</a:t>
            </a:r>
          </a:p>
          <a:p>
            <a:pPr lvl="1" fontAlgn="auto">
              <a:spcAft>
                <a:spcPts val="0"/>
              </a:spcAft>
              <a:buFont typeface="Arial" pitchFamily="34" charset="0"/>
              <a:buChar char="–"/>
              <a:defRPr/>
            </a:pPr>
            <a:endParaRPr lang="tr-TR" dirty="0"/>
          </a:p>
          <a:p>
            <a:pPr fontAlgn="auto">
              <a:spcAft>
                <a:spcPts val="0"/>
              </a:spcAft>
              <a:buFont typeface="Arial" pitchFamily="34" charset="0"/>
              <a:buChar char="•"/>
              <a:defRPr/>
            </a:pPr>
            <a:r>
              <a:rPr lang="en-US" dirty="0"/>
              <a:t>To add or update information, follow these steps:</a:t>
            </a:r>
          </a:p>
          <a:p>
            <a:pPr lvl="1" fontAlgn="auto">
              <a:spcAft>
                <a:spcPts val="0"/>
              </a:spcAft>
              <a:buFont typeface="Arial" pitchFamily="34" charset="0"/>
              <a:buChar char="–"/>
              <a:defRPr/>
            </a:pPr>
            <a:r>
              <a:rPr lang="en-US" b="1" dirty="0"/>
              <a:t>1. Create new Connection and Command objects.</a:t>
            </a:r>
          </a:p>
          <a:p>
            <a:pPr lvl="1" fontAlgn="auto">
              <a:spcAft>
                <a:spcPts val="0"/>
              </a:spcAft>
              <a:buFont typeface="Arial" pitchFamily="34" charset="0"/>
              <a:buChar char="–"/>
              <a:defRPr/>
            </a:pPr>
            <a:r>
              <a:rPr lang="en-US" b="1" dirty="0"/>
              <a:t>2. Execute the Command (with the appropriate SQL statement).</a:t>
            </a:r>
            <a:endParaRPr lang="tr-TR" dirty="0"/>
          </a:p>
        </p:txBody>
      </p:sp>
      <p:sp>
        <p:nvSpPr>
          <p:cNvPr id="4" name="Slide Number Placeholder 3"/>
          <p:cNvSpPr>
            <a:spLocks noGrp="1"/>
          </p:cNvSpPr>
          <p:nvPr>
            <p:ph type="sldNum" sz="quarter" idx="12"/>
          </p:nvPr>
        </p:nvSpPr>
        <p:spPr/>
        <p:txBody>
          <a:bodyPr/>
          <a:lstStyle/>
          <a:p>
            <a:pPr>
              <a:defRPr/>
            </a:pPr>
            <a:fld id="{2B593C33-3AD1-4D4F-93F4-B60533F61497}" type="slidenum">
              <a:rPr lang="tr-TR"/>
              <a:pPr>
                <a:defRPr/>
              </a:pPr>
              <a:t>8</a:t>
            </a:fld>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tr-TR" smtClean="0"/>
              <a:t>Direct Data Access with ADO.NET</a:t>
            </a:r>
          </a:p>
        </p:txBody>
      </p:sp>
      <p:pic>
        <p:nvPicPr>
          <p:cNvPr id="11268" name="Picture 2"/>
          <p:cNvPicPr>
            <a:picLocks noGrp="1" noChangeAspect="1" noChangeArrowheads="1"/>
          </p:cNvPicPr>
          <p:nvPr>
            <p:ph idx="1"/>
          </p:nvPr>
        </p:nvPicPr>
        <p:blipFill>
          <a:blip r:embed="rId2" cstate="print"/>
          <a:srcRect/>
          <a:stretch>
            <a:fillRect/>
          </a:stretch>
        </p:blipFill>
        <p:spPr>
          <a:xfrm>
            <a:off x="251520" y="1853248"/>
            <a:ext cx="8743950" cy="4714875"/>
          </a:xfrm>
        </p:spPr>
      </p:pic>
      <p:sp>
        <p:nvSpPr>
          <p:cNvPr id="4" name="Slide Number Placeholder 3"/>
          <p:cNvSpPr>
            <a:spLocks noGrp="1"/>
          </p:cNvSpPr>
          <p:nvPr>
            <p:ph type="sldNum" sz="quarter" idx="12"/>
          </p:nvPr>
        </p:nvSpPr>
        <p:spPr/>
        <p:txBody>
          <a:bodyPr/>
          <a:lstStyle/>
          <a:p>
            <a:pPr>
              <a:defRPr/>
            </a:pPr>
            <a:fld id="{DB7454E4-CE68-41F6-9523-7A91A8DE2AF9}" type="slidenum">
              <a:rPr lang="tr-TR"/>
              <a:pPr>
                <a:defRPr/>
              </a:pPr>
              <a:t>9</a:t>
            </a:fld>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DF756DCDE86A4AAF893127053D2C7B" ma:contentTypeVersion="" ma:contentTypeDescription="Create a new document." ma:contentTypeScope="" ma:versionID="14a816a3127e5c4d23b9eed28e7f1c4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8122BA7-62B1-43DE-9DD6-088C4045EE28}"/>
</file>

<file path=customXml/itemProps2.xml><?xml version="1.0" encoding="utf-8"?>
<ds:datastoreItem xmlns:ds="http://schemas.openxmlformats.org/officeDocument/2006/customXml" ds:itemID="{2880BB67-A03A-4FE6-8424-EA761D1A66E0}"/>
</file>

<file path=customXml/itemProps3.xml><?xml version="1.0" encoding="utf-8"?>
<ds:datastoreItem xmlns:ds="http://schemas.openxmlformats.org/officeDocument/2006/customXml" ds:itemID="{E5793407-9171-4270-B11A-F4513043D396}"/>
</file>

<file path=docProps/app.xml><?xml version="1.0" encoding="utf-8"?>
<Properties xmlns="http://schemas.openxmlformats.org/officeDocument/2006/extended-properties" xmlns:vt="http://schemas.openxmlformats.org/officeDocument/2006/docPropsVTypes">
  <Template>Ion</Template>
  <TotalTime>258</TotalTime>
  <Words>2103</Words>
  <Application>Microsoft Office PowerPoint</Application>
  <PresentationFormat>On-screen Show (4:3)</PresentationFormat>
  <Paragraphs>248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Ion</vt:lpstr>
      <vt:lpstr>ADO.NET Fundamentals</vt:lpstr>
      <vt:lpstr>Browsing And Modifying Databases</vt:lpstr>
      <vt:lpstr>Running Queries in Visual Studio</vt:lpstr>
      <vt:lpstr>ADO.NET Basics</vt:lpstr>
      <vt:lpstr>ADO.NET Layers</vt:lpstr>
      <vt:lpstr>ADO.NET NameSpaces</vt:lpstr>
      <vt:lpstr>The Data Provider Classes</vt:lpstr>
      <vt:lpstr>Direct Data Access</vt:lpstr>
      <vt:lpstr>Direct Data Access with ADO.NET</vt:lpstr>
      <vt:lpstr>Steps of Running with Direct Data Access</vt:lpstr>
      <vt:lpstr>Storing the Connection String</vt:lpstr>
      <vt:lpstr>Storing the Connection String</vt:lpstr>
      <vt:lpstr>Making The Connection</vt:lpstr>
      <vt:lpstr>Testing Your Connection</vt:lpstr>
      <vt:lpstr>Running Commands</vt:lpstr>
      <vt:lpstr>Select Queries – Retrieve Data</vt:lpstr>
      <vt:lpstr>Select Queries – Retrieve Data</vt:lpstr>
      <vt:lpstr>Add a Record – Insert Query</vt:lpstr>
      <vt:lpstr>Parameterized Queries</vt:lpstr>
      <vt:lpstr>Disconnected Data </vt:lpstr>
      <vt:lpstr>Notes on Disconnected Data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EOZEN</dc:creator>
  <cp:lastModifiedBy>Deshy</cp:lastModifiedBy>
  <cp:revision>31</cp:revision>
  <dcterms:created xsi:type="dcterms:W3CDTF">2009-12-21T12:18:06Z</dcterms:created>
  <dcterms:modified xsi:type="dcterms:W3CDTF">2019-08-28T04:22:44Z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0x01010018DF756DCDE86A4AAF893127053D2C7B</vt:lpwstr>
  </property>
</Properties>
</file>