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1" r:id="rId4"/>
  </p:sldMasterIdLst>
  <p:notesMasterIdLst>
    <p:notesMasterId r:id="rId54"/>
  </p:notes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6" r:id="rId23"/>
    <p:sldId id="277" r:id="rId24"/>
    <p:sldId id="278" r:id="rId25"/>
    <p:sldId id="279" r:id="rId26"/>
    <p:sldId id="280" r:id="rId27"/>
    <p:sldId id="281" r:id="rId28"/>
    <p:sldId id="282" r:id="rId29"/>
    <p:sldId id="283" r:id="rId30"/>
    <p:sldId id="285" r:id="rId31"/>
    <p:sldId id="286" r:id="rId32"/>
    <p:sldId id="288" r:id="rId33"/>
    <p:sldId id="290" r:id="rId34"/>
    <p:sldId id="291" r:id="rId35"/>
    <p:sldId id="292" r:id="rId36"/>
    <p:sldId id="293" r:id="rId37"/>
    <p:sldId id="295" r:id="rId38"/>
    <p:sldId id="296" r:id="rId39"/>
    <p:sldId id="298" r:id="rId40"/>
    <p:sldId id="299" r:id="rId41"/>
    <p:sldId id="300" r:id="rId42"/>
    <p:sldId id="302" r:id="rId43"/>
    <p:sldId id="303" r:id="rId44"/>
    <p:sldId id="304" r:id="rId45"/>
    <p:sldId id="305" r:id="rId46"/>
    <p:sldId id="306" r:id="rId47"/>
    <p:sldId id="307" r:id="rId48"/>
    <p:sldId id="308" r:id="rId49"/>
    <p:sldId id="309" r:id="rId50"/>
    <p:sldId id="310" r:id="rId51"/>
    <p:sldId id="311" r:id="rId52"/>
    <p:sldId id="312" r:id="rId53"/>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38C37EC-8535-4F47-AF00-91601644109A}" type="datetimeFigureOut">
              <a:rPr lang="tr-TR"/>
              <a:pPr>
                <a:defRPr/>
              </a:pPr>
              <a:t>24.07.2019</a:t>
            </a:fld>
            <a:endParaRPr lang="tr-T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tr-TR"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E4DE9E9-40B5-4534-99C7-ABC64A8BFCBC}" type="slidenum">
              <a:rPr lang="tr-TR"/>
              <a:pPr>
                <a:defRPr/>
              </a:pPr>
              <a:t>‹#›</a:t>
            </a:fld>
            <a:endParaRPr lang="tr-TR"/>
          </a:p>
        </p:txBody>
      </p:sp>
    </p:spTree>
    <p:extLst>
      <p:ext uri="{BB962C8B-B14F-4D97-AF65-F5344CB8AC3E}">
        <p14:creationId xmlns:p14="http://schemas.microsoft.com/office/powerpoint/2010/main" val="32761476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DF17D164-D3A5-4BDA-8606-CB05AF9C21D9}" type="datetime1">
              <a:rPr lang="tr-TR" smtClean="0"/>
              <a:pPr>
                <a:defRPr/>
              </a:pPr>
              <a:t>24.07.2019</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C72D20A3-7224-4825-BCA9-D37C3A197B24}" type="slidenum">
              <a:rPr lang="tr-TR" smtClean="0"/>
              <a:pPr>
                <a:defRPr/>
              </a:pPr>
              <a:t>‹#›</a:t>
            </a:fld>
            <a:endParaRPr lang="tr-TR"/>
          </a:p>
        </p:txBody>
      </p:sp>
    </p:spTree>
    <p:extLst>
      <p:ext uri="{BB962C8B-B14F-4D97-AF65-F5344CB8AC3E}">
        <p14:creationId xmlns:p14="http://schemas.microsoft.com/office/powerpoint/2010/main" val="2341545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2C780D22-98EB-49EB-8794-6AA8543D730F}" type="datetime1">
              <a:rPr lang="tr-TR" smtClean="0"/>
              <a:pPr>
                <a:defRPr/>
              </a:pPr>
              <a:t>24.07.2019</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CE773A25-63CA-46E1-9D95-91C028E7B3C2}" type="slidenum">
              <a:rPr lang="tr-TR" smtClean="0"/>
              <a:pPr>
                <a:defRPr/>
              </a:pPr>
              <a:t>‹#›</a:t>
            </a:fld>
            <a:endParaRPr lang="tr-TR"/>
          </a:p>
        </p:txBody>
      </p:sp>
    </p:spTree>
    <p:extLst>
      <p:ext uri="{BB962C8B-B14F-4D97-AF65-F5344CB8AC3E}">
        <p14:creationId xmlns:p14="http://schemas.microsoft.com/office/powerpoint/2010/main" val="352767708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2C780D22-98EB-49EB-8794-6AA8543D730F}" type="datetime1">
              <a:rPr lang="tr-TR" smtClean="0"/>
              <a:pPr>
                <a:defRPr/>
              </a:pPr>
              <a:t>24.07.2019</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CE773A25-63CA-46E1-9D95-91C028E7B3C2}" type="slidenum">
              <a:rPr lang="tr-TR" smtClean="0"/>
              <a:pPr>
                <a:defRPr/>
              </a:pPr>
              <a:t>‹#›</a:t>
            </a:fld>
            <a:endParaRPr lang="tr-TR"/>
          </a:p>
        </p:txBody>
      </p:sp>
    </p:spTree>
    <p:extLst>
      <p:ext uri="{BB962C8B-B14F-4D97-AF65-F5344CB8AC3E}">
        <p14:creationId xmlns:p14="http://schemas.microsoft.com/office/powerpoint/2010/main" val="61437988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2C780D22-98EB-49EB-8794-6AA8543D730F}" type="datetime1">
              <a:rPr lang="tr-TR" smtClean="0"/>
              <a:pPr>
                <a:defRPr/>
              </a:pPr>
              <a:t>24.07.2019</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CE773A25-63CA-46E1-9D95-91C028E7B3C2}" type="slidenum">
              <a:rPr lang="tr-TR" smtClean="0"/>
              <a:pPr>
                <a:defRPr/>
              </a:pPr>
              <a:t>‹#›</a:t>
            </a:fld>
            <a:endParaRPr lang="tr-TR"/>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418129137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2C780D22-98EB-49EB-8794-6AA8543D730F}" type="datetime1">
              <a:rPr lang="tr-TR" smtClean="0"/>
              <a:pPr>
                <a:defRPr/>
              </a:pPr>
              <a:t>24.07.2019</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CE773A25-63CA-46E1-9D95-91C028E7B3C2}" type="slidenum">
              <a:rPr lang="tr-TR" smtClean="0"/>
              <a:pPr>
                <a:defRPr/>
              </a:pPr>
              <a:t>‹#›</a:t>
            </a:fld>
            <a:endParaRPr lang="tr-TR"/>
          </a:p>
        </p:txBody>
      </p:sp>
    </p:spTree>
    <p:extLst>
      <p:ext uri="{BB962C8B-B14F-4D97-AF65-F5344CB8AC3E}">
        <p14:creationId xmlns:p14="http://schemas.microsoft.com/office/powerpoint/2010/main" val="269673183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fld id="{2C780D22-98EB-49EB-8794-6AA8543D730F}" type="datetime1">
              <a:rPr lang="tr-TR" smtClean="0"/>
              <a:pPr>
                <a:defRPr/>
              </a:pPr>
              <a:t>24.07.2019</a:t>
            </a:fld>
            <a:endParaRPr lang="tr-TR"/>
          </a:p>
        </p:txBody>
      </p:sp>
      <p:sp>
        <p:nvSpPr>
          <p:cNvPr id="4"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CE773A25-63CA-46E1-9D95-91C028E7B3C2}" type="slidenum">
              <a:rPr lang="tr-TR" smtClean="0"/>
              <a:pPr>
                <a:defRPr/>
              </a:pPr>
              <a:t>‹#›</a:t>
            </a:fld>
            <a:endParaRPr lang="tr-TR"/>
          </a:p>
        </p:txBody>
      </p:sp>
    </p:spTree>
    <p:extLst>
      <p:ext uri="{BB962C8B-B14F-4D97-AF65-F5344CB8AC3E}">
        <p14:creationId xmlns:p14="http://schemas.microsoft.com/office/powerpoint/2010/main" val="159963177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fld id="{2C780D22-98EB-49EB-8794-6AA8543D730F}" type="datetime1">
              <a:rPr lang="tr-TR" smtClean="0"/>
              <a:pPr>
                <a:defRPr/>
              </a:pPr>
              <a:t>24.07.2019</a:t>
            </a:fld>
            <a:endParaRPr lang="tr-TR"/>
          </a:p>
        </p:txBody>
      </p:sp>
      <p:sp>
        <p:nvSpPr>
          <p:cNvPr id="4"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CE773A25-63CA-46E1-9D95-91C028E7B3C2}" type="slidenum">
              <a:rPr lang="tr-TR" smtClean="0"/>
              <a:pPr>
                <a:defRPr/>
              </a:pPr>
              <a:t>‹#›</a:t>
            </a:fld>
            <a:endParaRPr lang="tr-TR"/>
          </a:p>
        </p:txBody>
      </p:sp>
    </p:spTree>
    <p:extLst>
      <p:ext uri="{BB962C8B-B14F-4D97-AF65-F5344CB8AC3E}">
        <p14:creationId xmlns:p14="http://schemas.microsoft.com/office/powerpoint/2010/main" val="400423580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B3054B8E-66CA-4B59-AC92-83105546EE80}" type="datetime1">
              <a:rPr lang="tr-TR" smtClean="0"/>
              <a:pPr>
                <a:defRPr/>
              </a:pPr>
              <a:t>24.07.2019</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CB05DC5B-F12A-4DB7-B37A-1A7420C3D531}" type="slidenum">
              <a:rPr lang="tr-TR" smtClean="0"/>
              <a:pPr>
                <a:defRPr/>
              </a:pPr>
              <a:t>‹#›</a:t>
            </a:fld>
            <a:endParaRPr lang="tr-TR"/>
          </a:p>
        </p:txBody>
      </p:sp>
    </p:spTree>
    <p:extLst>
      <p:ext uri="{BB962C8B-B14F-4D97-AF65-F5344CB8AC3E}">
        <p14:creationId xmlns:p14="http://schemas.microsoft.com/office/powerpoint/2010/main" val="1154258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47692D0C-4C83-492B-927E-FAF50A05BFD4}" type="datetime1">
              <a:rPr lang="tr-TR" smtClean="0"/>
              <a:pPr>
                <a:defRPr/>
              </a:pPr>
              <a:t>24.07.2019</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FEDA77F1-0453-4089-A21E-73ACD67475F4}" type="slidenum">
              <a:rPr lang="tr-TR" smtClean="0"/>
              <a:pPr>
                <a:defRPr/>
              </a:pPr>
              <a:t>‹#›</a:t>
            </a:fld>
            <a:endParaRPr lang="tr-TR"/>
          </a:p>
        </p:txBody>
      </p:sp>
    </p:spTree>
    <p:extLst>
      <p:ext uri="{BB962C8B-B14F-4D97-AF65-F5344CB8AC3E}">
        <p14:creationId xmlns:p14="http://schemas.microsoft.com/office/powerpoint/2010/main" val="1187450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pPr>
              <a:defRPr/>
            </a:pPr>
            <a:fld id="{7B866A33-CB56-4B73-82E0-AC786DA7571F}" type="datetime1">
              <a:rPr lang="tr-TR" smtClean="0"/>
              <a:pPr>
                <a:defRPr/>
              </a:pPr>
              <a:t>24.07.2019</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E10E9C29-DA4A-4C77-A89E-A66295835E18}" type="slidenum">
              <a:rPr lang="tr-TR" smtClean="0"/>
              <a:pPr>
                <a:defRPr/>
              </a:pPr>
              <a:t>‹#›</a:t>
            </a:fld>
            <a:endParaRPr lang="tr-TR"/>
          </a:p>
        </p:txBody>
      </p:sp>
    </p:spTree>
    <p:extLst>
      <p:ext uri="{BB962C8B-B14F-4D97-AF65-F5344CB8AC3E}">
        <p14:creationId xmlns:p14="http://schemas.microsoft.com/office/powerpoint/2010/main" val="1682299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28C9B79B-A7C9-4140-838E-09085D8CDBF1}" type="datetime1">
              <a:rPr lang="tr-TR" smtClean="0"/>
              <a:pPr>
                <a:defRPr/>
              </a:pPr>
              <a:t>24.07.2019</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B5DD6AB4-C918-4B9E-8663-B563583C0EE8}" type="slidenum">
              <a:rPr lang="tr-TR" smtClean="0"/>
              <a:pPr>
                <a:defRPr/>
              </a:pPr>
              <a:t>‹#›</a:t>
            </a:fld>
            <a:endParaRPr lang="tr-TR"/>
          </a:p>
        </p:txBody>
      </p:sp>
    </p:spTree>
    <p:extLst>
      <p:ext uri="{BB962C8B-B14F-4D97-AF65-F5344CB8AC3E}">
        <p14:creationId xmlns:p14="http://schemas.microsoft.com/office/powerpoint/2010/main" val="4053344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45EF583E-41DF-4AA9-9AE9-7C14633B3D8A}" type="datetime1">
              <a:rPr lang="tr-TR" smtClean="0"/>
              <a:pPr>
                <a:defRPr/>
              </a:pPr>
              <a:t>24.07.2019</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C7F3A1FC-533F-4313-8D2C-2F66415DE441}" type="slidenum">
              <a:rPr lang="tr-TR" smtClean="0"/>
              <a:pPr>
                <a:defRPr/>
              </a:pPr>
              <a:t>‹#›</a:t>
            </a:fld>
            <a:endParaRPr lang="tr-TR"/>
          </a:p>
        </p:txBody>
      </p:sp>
    </p:spTree>
    <p:extLst>
      <p:ext uri="{BB962C8B-B14F-4D97-AF65-F5344CB8AC3E}">
        <p14:creationId xmlns:p14="http://schemas.microsoft.com/office/powerpoint/2010/main" val="230259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4EC393A5-591A-4627-A85A-0359AE64B5D9}" type="datetime1">
              <a:rPr lang="tr-TR" smtClean="0"/>
              <a:pPr>
                <a:defRPr/>
              </a:pPr>
              <a:t>24.07.2019</a:t>
            </a:fld>
            <a:endParaRPr lang="tr-TR"/>
          </a:p>
        </p:txBody>
      </p:sp>
      <p:sp>
        <p:nvSpPr>
          <p:cNvPr id="8" name="Footer Placeholder 7"/>
          <p:cNvSpPr>
            <a:spLocks noGrp="1"/>
          </p:cNvSpPr>
          <p:nvPr>
            <p:ph type="ftr" sz="quarter" idx="11"/>
          </p:nvPr>
        </p:nvSpPr>
        <p:spPr/>
        <p:txBody>
          <a:bodyPr/>
          <a:lstStyle/>
          <a:p>
            <a:pPr>
              <a:defRPr/>
            </a:pPr>
            <a:endParaRPr lang="tr-TR"/>
          </a:p>
        </p:txBody>
      </p:sp>
      <p:sp>
        <p:nvSpPr>
          <p:cNvPr id="9" name="Slide Number Placeholder 8"/>
          <p:cNvSpPr>
            <a:spLocks noGrp="1"/>
          </p:cNvSpPr>
          <p:nvPr>
            <p:ph type="sldNum" sz="quarter" idx="12"/>
          </p:nvPr>
        </p:nvSpPr>
        <p:spPr/>
        <p:txBody>
          <a:bodyPr/>
          <a:lstStyle/>
          <a:p>
            <a:pPr>
              <a:defRPr/>
            </a:pPr>
            <a:fld id="{3D370870-9F0F-44BF-9E7A-BCD9DA19D389}" type="slidenum">
              <a:rPr lang="tr-TR" smtClean="0"/>
              <a:pPr>
                <a:defRPr/>
              </a:pPr>
              <a:t>‹#›</a:t>
            </a:fld>
            <a:endParaRPr lang="tr-TR"/>
          </a:p>
        </p:txBody>
      </p:sp>
    </p:spTree>
    <p:extLst>
      <p:ext uri="{BB962C8B-B14F-4D97-AF65-F5344CB8AC3E}">
        <p14:creationId xmlns:p14="http://schemas.microsoft.com/office/powerpoint/2010/main" val="4184079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pPr>
              <a:defRPr/>
            </a:pPr>
            <a:fld id="{05297526-A653-43DD-81C3-19FC33F6717A}" type="datetime1">
              <a:rPr lang="tr-TR" smtClean="0"/>
              <a:pPr>
                <a:defRPr/>
              </a:pPr>
              <a:t>24.07.2019</a:t>
            </a:fld>
            <a:endParaRPr lang="tr-TR"/>
          </a:p>
        </p:txBody>
      </p:sp>
      <p:sp>
        <p:nvSpPr>
          <p:cNvPr id="5" name="Footer Placeholder 3"/>
          <p:cNvSpPr>
            <a:spLocks noGrp="1"/>
          </p:cNvSpPr>
          <p:nvPr>
            <p:ph type="ftr" sz="quarter" idx="11"/>
          </p:nvPr>
        </p:nvSpPr>
        <p:spPr/>
        <p:txBody>
          <a:bodyPr/>
          <a:lstStyle/>
          <a:p>
            <a:pPr>
              <a:defRPr/>
            </a:pPr>
            <a:endParaRPr lang="tr-TR"/>
          </a:p>
        </p:txBody>
      </p:sp>
      <p:sp>
        <p:nvSpPr>
          <p:cNvPr id="6" name="Slide Number Placeholder 4"/>
          <p:cNvSpPr>
            <a:spLocks noGrp="1"/>
          </p:cNvSpPr>
          <p:nvPr>
            <p:ph type="sldNum" sz="quarter" idx="12"/>
          </p:nvPr>
        </p:nvSpPr>
        <p:spPr/>
        <p:txBody>
          <a:bodyPr/>
          <a:lstStyle/>
          <a:p>
            <a:pPr>
              <a:defRPr/>
            </a:pPr>
            <a:fld id="{16CE8172-CF82-4001-B4BF-6C4FD9E7C330}" type="slidenum">
              <a:rPr lang="tr-TR" smtClean="0"/>
              <a:pPr>
                <a:defRPr/>
              </a:pPr>
              <a:t>‹#›</a:t>
            </a:fld>
            <a:endParaRPr lang="tr-TR"/>
          </a:p>
        </p:txBody>
      </p:sp>
    </p:spTree>
    <p:extLst>
      <p:ext uri="{BB962C8B-B14F-4D97-AF65-F5344CB8AC3E}">
        <p14:creationId xmlns:p14="http://schemas.microsoft.com/office/powerpoint/2010/main" val="506344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fld id="{568BBF05-8D9E-485F-A1A2-08078AABBF49}" type="datetime1">
              <a:rPr lang="tr-TR" smtClean="0"/>
              <a:pPr>
                <a:defRPr/>
              </a:pPr>
              <a:t>24.07.2019</a:t>
            </a:fld>
            <a:endParaRPr lang="tr-TR"/>
          </a:p>
        </p:txBody>
      </p:sp>
      <p:sp>
        <p:nvSpPr>
          <p:cNvPr id="5" name="Footer Placeholder 2"/>
          <p:cNvSpPr>
            <a:spLocks noGrp="1"/>
          </p:cNvSpPr>
          <p:nvPr>
            <p:ph type="ftr" sz="quarter" idx="11"/>
          </p:nvPr>
        </p:nvSpPr>
        <p:spPr/>
        <p:txBody>
          <a:bodyPr/>
          <a:lstStyle/>
          <a:p>
            <a:pPr>
              <a:defRPr/>
            </a:pPr>
            <a:endParaRPr lang="tr-TR"/>
          </a:p>
        </p:txBody>
      </p:sp>
      <p:sp>
        <p:nvSpPr>
          <p:cNvPr id="6" name="Slide Number Placeholder 3"/>
          <p:cNvSpPr>
            <a:spLocks noGrp="1"/>
          </p:cNvSpPr>
          <p:nvPr>
            <p:ph type="sldNum" sz="quarter" idx="12"/>
          </p:nvPr>
        </p:nvSpPr>
        <p:spPr/>
        <p:txBody>
          <a:bodyPr/>
          <a:lstStyle/>
          <a:p>
            <a:pPr>
              <a:defRPr/>
            </a:pPr>
            <a:fld id="{E6904FA7-70FC-46B1-BF59-E24910901F5E}" type="slidenum">
              <a:rPr lang="tr-TR" smtClean="0"/>
              <a:pPr>
                <a:defRPr/>
              </a:pPr>
              <a:t>‹#›</a:t>
            </a:fld>
            <a:endParaRPr lang="tr-TR"/>
          </a:p>
        </p:txBody>
      </p:sp>
    </p:spTree>
    <p:extLst>
      <p:ext uri="{BB962C8B-B14F-4D97-AF65-F5344CB8AC3E}">
        <p14:creationId xmlns:p14="http://schemas.microsoft.com/office/powerpoint/2010/main" val="2709964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pPr>
              <a:defRPr/>
            </a:pPr>
            <a:fld id="{C73B97A5-8458-456C-8D4E-F379B08C746B}" type="datetime1">
              <a:rPr lang="tr-TR" smtClean="0"/>
              <a:pPr>
                <a:defRPr/>
              </a:pPr>
              <a:t>24.07.2019</a:t>
            </a:fld>
            <a:endParaRPr lang="tr-TR"/>
          </a:p>
        </p:txBody>
      </p:sp>
      <p:sp>
        <p:nvSpPr>
          <p:cNvPr id="5" name="Footer Placeholder 5"/>
          <p:cNvSpPr>
            <a:spLocks noGrp="1"/>
          </p:cNvSpPr>
          <p:nvPr>
            <p:ph type="ftr" sz="quarter" idx="11"/>
          </p:nvPr>
        </p:nvSpPr>
        <p:spPr/>
        <p:txBody>
          <a:bodyPr/>
          <a:lstStyle/>
          <a:p>
            <a:pPr>
              <a:defRPr/>
            </a:pPr>
            <a:endParaRPr lang="tr-TR"/>
          </a:p>
        </p:txBody>
      </p:sp>
      <p:sp>
        <p:nvSpPr>
          <p:cNvPr id="6" name="Slide Number Placeholder 6"/>
          <p:cNvSpPr>
            <a:spLocks noGrp="1"/>
          </p:cNvSpPr>
          <p:nvPr>
            <p:ph type="sldNum" sz="quarter" idx="12"/>
          </p:nvPr>
        </p:nvSpPr>
        <p:spPr/>
        <p:txBody>
          <a:bodyPr/>
          <a:lstStyle/>
          <a:p>
            <a:pPr>
              <a:defRPr/>
            </a:pPr>
            <a:fld id="{9C51F07B-0D9D-4D3D-BBEE-699860DEED47}" type="slidenum">
              <a:rPr lang="tr-TR" smtClean="0"/>
              <a:pPr>
                <a:defRPr/>
              </a:pPr>
              <a:t>‹#›</a:t>
            </a:fld>
            <a:endParaRPr lang="tr-TR"/>
          </a:p>
        </p:txBody>
      </p:sp>
    </p:spTree>
    <p:extLst>
      <p:ext uri="{BB962C8B-B14F-4D97-AF65-F5344CB8AC3E}">
        <p14:creationId xmlns:p14="http://schemas.microsoft.com/office/powerpoint/2010/main" val="1045480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68246A6D-149D-4A6A-98E7-CEA99E3BA868}" type="datetime1">
              <a:rPr lang="tr-TR" smtClean="0"/>
              <a:pPr>
                <a:defRPr/>
              </a:pPr>
              <a:t>24.07.2019</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BF42B124-9FB3-4D73-9E72-EFBFC13D66D7}" type="slidenum">
              <a:rPr lang="tr-TR" smtClean="0"/>
              <a:pPr>
                <a:defRPr/>
              </a:pPr>
              <a:t>‹#›</a:t>
            </a:fld>
            <a:endParaRPr lang="tr-TR"/>
          </a:p>
        </p:txBody>
      </p:sp>
    </p:spTree>
    <p:extLst>
      <p:ext uri="{BB962C8B-B14F-4D97-AF65-F5344CB8AC3E}">
        <p14:creationId xmlns:p14="http://schemas.microsoft.com/office/powerpoint/2010/main" val="3162365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fld id="{2C780D22-98EB-49EB-8794-6AA8543D730F}" type="datetime1">
              <a:rPr lang="tr-TR" smtClean="0"/>
              <a:pPr>
                <a:defRPr/>
              </a:pPr>
              <a:t>24.07.2019</a:t>
            </a:fld>
            <a:endParaRPr lang="tr-T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tr-TR"/>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pPr>
              <a:defRPr/>
            </a:pPr>
            <a:fld id="{CE773A25-63CA-46E1-9D95-91C028E7B3C2}" type="slidenum">
              <a:rPr lang="tr-TR" smtClean="0"/>
              <a:pPr>
                <a:defRPr/>
              </a:pPr>
              <a:t>‹#›</a:t>
            </a:fld>
            <a:endParaRPr lang="tr-TR"/>
          </a:p>
        </p:txBody>
      </p:sp>
    </p:spTree>
    <p:extLst>
      <p:ext uri="{BB962C8B-B14F-4D97-AF65-F5344CB8AC3E}">
        <p14:creationId xmlns:p14="http://schemas.microsoft.com/office/powerpoint/2010/main" val="2632627415"/>
      </p:ext>
    </p:extLst>
  </p:cSld>
  <p:clrMap bg1="dk1" tx1="lt1" bg2="dk2" tx2="lt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826" r:id="rId15"/>
    <p:sldLayoutId id="2147483827" r:id="rId16"/>
    <p:sldLayoutId id="2147483828" r:id="rId17"/>
  </p:sldLayoutIdLst>
  <p:hf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fontAlgn="auto" hangingPunct="1">
              <a:spcAft>
                <a:spcPts val="0"/>
              </a:spcAft>
              <a:defRPr/>
            </a:pPr>
            <a:r>
              <a:rPr lang="tr-TR" dirty="0" smtClean="0">
                <a:solidFill>
                  <a:schemeClr val="tx2">
                    <a:satMod val="200000"/>
                  </a:schemeClr>
                </a:solidFill>
              </a:rPr>
              <a:t>ITEC 420</a:t>
            </a:r>
            <a:endParaRPr lang="tr-TR" dirty="0">
              <a:solidFill>
                <a:schemeClr val="tx2">
                  <a:satMod val="200000"/>
                </a:schemeClr>
              </a:solidFill>
            </a:endParaRPr>
          </a:p>
        </p:txBody>
      </p:sp>
      <p:sp>
        <p:nvSpPr>
          <p:cNvPr id="8196" name="Subtitle 2"/>
          <p:cNvSpPr>
            <a:spLocks noGrp="1"/>
          </p:cNvSpPr>
          <p:nvPr>
            <p:ph type="subTitle" idx="1"/>
          </p:nvPr>
        </p:nvSpPr>
        <p:spPr/>
        <p:txBody>
          <a:bodyPr>
            <a:normAutofit/>
          </a:bodyPr>
          <a:lstStyle/>
          <a:p>
            <a:pPr eaLnBrk="1" hangingPunct="1">
              <a:spcBef>
                <a:spcPct val="0"/>
              </a:spcBef>
            </a:pPr>
            <a:r>
              <a:rPr lang="tr-TR" sz="2800" b="1" dirty="0" smtClean="0"/>
              <a:t>The C# Language</a:t>
            </a:r>
          </a:p>
        </p:txBody>
      </p:sp>
      <p:sp>
        <p:nvSpPr>
          <p:cNvPr id="8194"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32C725CA-8A06-45F4-A265-122BAAC80A42}" type="slidenum">
              <a:rPr lang="tr-TR" smtClean="0"/>
              <a:pPr fontAlgn="base">
                <a:spcBef>
                  <a:spcPct val="0"/>
                </a:spcBef>
                <a:spcAft>
                  <a:spcPct val="0"/>
                </a:spcAft>
                <a:defRPr/>
              </a:pPr>
              <a:t>1</a:t>
            </a:fld>
            <a:endParaRPr lang="tr-TR"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22844" y="286211"/>
            <a:ext cx="7772400" cy="554038"/>
          </a:xfrm>
        </p:spPr>
        <p:txBody>
          <a:bodyPr/>
          <a:lstStyle/>
          <a:p>
            <a:pPr algn="ctr">
              <a:defRPr/>
            </a:pPr>
            <a:r>
              <a:rPr lang="tr-TR" sz="3600" b="1" dirty="0" smtClean="0"/>
              <a:t>C# Language Basics</a:t>
            </a:r>
            <a:endParaRPr lang="en-US" sz="3600" b="1" dirty="0"/>
          </a:p>
        </p:txBody>
      </p:sp>
      <p:sp>
        <p:nvSpPr>
          <p:cNvPr id="17410" name="Content Placeholder 2"/>
          <p:cNvSpPr>
            <a:spLocks noGrp="1"/>
          </p:cNvSpPr>
          <p:nvPr>
            <p:ph idx="1"/>
          </p:nvPr>
        </p:nvSpPr>
        <p:spPr>
          <a:xfrm>
            <a:off x="457200" y="1072948"/>
            <a:ext cx="8305800" cy="5632651"/>
          </a:xfrm>
        </p:spPr>
        <p:txBody>
          <a:bodyPr>
            <a:normAutofit fontScale="85000" lnSpcReduction="10000"/>
          </a:bodyPr>
          <a:lstStyle/>
          <a:p>
            <a:r>
              <a:rPr lang="en-US" sz="2800" dirty="0" smtClean="0"/>
              <a:t>C# also deals strictly with data types. For example, the following code statement won’t</a:t>
            </a:r>
            <a:r>
              <a:rPr lang="tr-TR" sz="2800" dirty="0" smtClean="0"/>
              <a:t> </a:t>
            </a:r>
            <a:r>
              <a:rPr lang="en-US" sz="2800" dirty="0" smtClean="0"/>
              <a:t>work as written:</a:t>
            </a:r>
          </a:p>
          <a:p>
            <a:pPr lvl="1"/>
            <a:r>
              <a:rPr lang="en-US" sz="2000" dirty="0" smtClean="0"/>
              <a:t>decimal </a:t>
            </a:r>
            <a:r>
              <a:rPr lang="en-US" sz="2000" dirty="0" err="1" smtClean="0"/>
              <a:t>myDecimal</a:t>
            </a:r>
            <a:r>
              <a:rPr lang="en-US" sz="2000" dirty="0" smtClean="0"/>
              <a:t> = 14.5;</a:t>
            </a:r>
            <a:endParaRPr lang="tr-TR" sz="2400" dirty="0" smtClean="0"/>
          </a:p>
          <a:p>
            <a:r>
              <a:rPr lang="en-US" sz="2400" dirty="0" smtClean="0"/>
              <a:t>The problem is that the literal 14.5 is automatically interpreted as a double, and you can’t</a:t>
            </a:r>
            <a:r>
              <a:rPr lang="tr-TR" sz="2400" dirty="0" smtClean="0"/>
              <a:t> </a:t>
            </a:r>
            <a:r>
              <a:rPr lang="en-US" sz="2400" dirty="0" smtClean="0"/>
              <a:t>convert a double to a decimal without using casting syntax. To get around this problem, C# defines a few special characters that you can append</a:t>
            </a:r>
            <a:r>
              <a:rPr lang="tr-TR" sz="2400" dirty="0" smtClean="0"/>
              <a:t> </a:t>
            </a:r>
            <a:r>
              <a:rPr lang="en-US" sz="2400" dirty="0" smtClean="0"/>
              <a:t>to literal values to indicate their data type so that no conversion will be required. These are as</a:t>
            </a:r>
            <a:r>
              <a:rPr lang="tr-TR" sz="2400" dirty="0" smtClean="0"/>
              <a:t> </a:t>
            </a:r>
            <a:r>
              <a:rPr lang="en-US" sz="2400" dirty="0" smtClean="0"/>
              <a:t>follows:</a:t>
            </a:r>
          </a:p>
          <a:p>
            <a:pPr lvl="1"/>
            <a:r>
              <a:rPr lang="en-US" sz="2000" dirty="0" smtClean="0"/>
              <a:t>• M (decimal)</a:t>
            </a:r>
          </a:p>
          <a:p>
            <a:pPr lvl="1"/>
            <a:r>
              <a:rPr lang="en-US" sz="2000" dirty="0" smtClean="0"/>
              <a:t>• D (double)</a:t>
            </a:r>
          </a:p>
          <a:p>
            <a:pPr lvl="1"/>
            <a:r>
              <a:rPr lang="en-US" sz="2000" dirty="0" smtClean="0"/>
              <a:t>• F (float)</a:t>
            </a:r>
          </a:p>
          <a:p>
            <a:pPr lvl="1"/>
            <a:r>
              <a:rPr lang="en-US" sz="2000" dirty="0" smtClean="0"/>
              <a:t>• L (long)</a:t>
            </a:r>
          </a:p>
          <a:p>
            <a:r>
              <a:rPr lang="en-US" sz="2400" dirty="0" smtClean="0"/>
              <a:t>For example, you can rewrite the earlier example using the decimal indicator as follows:</a:t>
            </a:r>
          </a:p>
          <a:p>
            <a:pPr lvl="1"/>
            <a:r>
              <a:rPr lang="en-US" sz="2000" dirty="0" smtClean="0"/>
              <a:t>decimal </a:t>
            </a:r>
            <a:r>
              <a:rPr lang="en-US" sz="2000" dirty="0" err="1" smtClean="0"/>
              <a:t>myDecimal</a:t>
            </a:r>
            <a:r>
              <a:rPr lang="en-US" sz="2000" dirty="0" smtClean="0"/>
              <a:t> = 14.5M;</a:t>
            </a:r>
            <a:endParaRPr lang="tr-TR" sz="2000" dirty="0" smtClean="0"/>
          </a:p>
          <a:p>
            <a:endParaRPr lang="en-US" sz="2800" dirty="0" smtClean="0"/>
          </a:p>
        </p:txBody>
      </p:sp>
      <p:sp>
        <p:nvSpPr>
          <p:cNvPr id="4" name="Slide Number Placeholder 3"/>
          <p:cNvSpPr>
            <a:spLocks noGrp="1"/>
          </p:cNvSpPr>
          <p:nvPr>
            <p:ph type="sldNum" sz="quarter" idx="12"/>
          </p:nvPr>
        </p:nvSpPr>
        <p:spPr/>
        <p:txBody>
          <a:bodyPr/>
          <a:lstStyle/>
          <a:p>
            <a:pPr>
              <a:defRPr/>
            </a:pPr>
            <a:fld id="{8919FC8E-76CB-49C2-BDB9-97BE4E587CD3}" type="slidenum">
              <a:rPr lang="tr-TR" smtClean="0"/>
              <a:pPr>
                <a:defRPr/>
              </a:pPr>
              <a:t>10</a:t>
            </a:fld>
            <a:endParaRPr lang="tr-T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66725" y="216159"/>
            <a:ext cx="7772400" cy="554038"/>
          </a:xfrm>
        </p:spPr>
        <p:txBody>
          <a:bodyPr/>
          <a:lstStyle/>
          <a:p>
            <a:pPr algn="ctr">
              <a:defRPr/>
            </a:pPr>
            <a:r>
              <a:rPr lang="tr-TR" sz="3600" b="1" dirty="0" smtClean="0"/>
              <a:t>C# Language Basics</a:t>
            </a:r>
            <a:endParaRPr lang="en-US" sz="3600" b="1" dirty="0"/>
          </a:p>
        </p:txBody>
      </p:sp>
      <p:sp>
        <p:nvSpPr>
          <p:cNvPr id="18434" name="Content Placeholder 2"/>
          <p:cNvSpPr>
            <a:spLocks noGrp="1"/>
          </p:cNvSpPr>
          <p:nvPr>
            <p:ph idx="1"/>
          </p:nvPr>
        </p:nvSpPr>
        <p:spPr>
          <a:xfrm>
            <a:off x="457200" y="1143000"/>
            <a:ext cx="8305800" cy="5562599"/>
          </a:xfrm>
        </p:spPr>
        <p:txBody>
          <a:bodyPr>
            <a:normAutofit fontScale="92500" lnSpcReduction="20000"/>
          </a:bodyPr>
          <a:lstStyle/>
          <a:p>
            <a:r>
              <a:rPr lang="en-US" sz="2000" dirty="0" smtClean="0"/>
              <a:t>Interestingly, if you’re using code like this to declare and initialize your variable in one</a:t>
            </a:r>
            <a:r>
              <a:rPr lang="tr-TR" sz="2000" dirty="0" smtClean="0"/>
              <a:t> </a:t>
            </a:r>
            <a:r>
              <a:rPr lang="en-US" sz="2000" dirty="0" smtClean="0"/>
              <a:t>step, and if the C# compiler can determine the right data type based on the value you’re using,</a:t>
            </a:r>
            <a:r>
              <a:rPr lang="tr-TR" sz="2000" dirty="0" smtClean="0"/>
              <a:t> </a:t>
            </a:r>
            <a:r>
              <a:rPr lang="en-US" sz="2000" dirty="0" smtClean="0"/>
              <a:t>you don’t need to specify the data type. Instead, you can use the all-purpose </a:t>
            </a:r>
            <a:r>
              <a:rPr lang="en-US" sz="2000" dirty="0" err="1" smtClean="0"/>
              <a:t>var</a:t>
            </a:r>
            <a:r>
              <a:rPr lang="en-US" sz="2000" dirty="0" smtClean="0"/>
              <a:t> keyword in</a:t>
            </a:r>
            <a:r>
              <a:rPr lang="tr-TR" sz="2000" dirty="0" smtClean="0"/>
              <a:t> </a:t>
            </a:r>
            <a:r>
              <a:rPr lang="en-US" sz="2000" dirty="0" smtClean="0"/>
              <a:t>place of the data type. That means the previous line of code is equivalent to this:</a:t>
            </a:r>
          </a:p>
          <a:p>
            <a:pPr lvl="1"/>
            <a:r>
              <a:rPr lang="en-US" sz="1800" dirty="0" err="1" smtClean="0"/>
              <a:t>var</a:t>
            </a:r>
            <a:r>
              <a:rPr lang="en-US" sz="1800" dirty="0" smtClean="0"/>
              <a:t> </a:t>
            </a:r>
            <a:r>
              <a:rPr lang="en-US" sz="1800" dirty="0" err="1" smtClean="0"/>
              <a:t>myDecimal</a:t>
            </a:r>
            <a:r>
              <a:rPr lang="en-US" sz="1800" dirty="0" smtClean="0"/>
              <a:t> = 14.5M;</a:t>
            </a:r>
            <a:endParaRPr lang="tr-TR" sz="1800" dirty="0" smtClean="0"/>
          </a:p>
          <a:p>
            <a:pPr lvl="1"/>
            <a:endParaRPr lang="en-US" sz="1800" dirty="0" smtClean="0"/>
          </a:p>
          <a:p>
            <a:r>
              <a:rPr lang="en-US" sz="2000" dirty="0" smtClean="0"/>
              <a:t>Here, the compiler realizes that a decimal data type is the most appropriate choice for the</a:t>
            </a:r>
            <a:r>
              <a:rPr lang="tr-TR" sz="2000" dirty="0" smtClean="0"/>
              <a:t> </a:t>
            </a:r>
            <a:r>
              <a:rPr lang="en-US" sz="2000" dirty="0" err="1" smtClean="0"/>
              <a:t>myDecimal</a:t>
            </a:r>
            <a:r>
              <a:rPr lang="en-US" sz="2000" dirty="0" smtClean="0"/>
              <a:t> variable, and uses that data type automatically. There is no performance difference.</a:t>
            </a:r>
            <a:r>
              <a:rPr lang="tr-TR" sz="2000" dirty="0" smtClean="0"/>
              <a:t> </a:t>
            </a:r>
            <a:r>
              <a:rPr lang="en-US" sz="2000" dirty="0" smtClean="0"/>
              <a:t>The </a:t>
            </a:r>
            <a:r>
              <a:rPr lang="en-US" sz="2000" dirty="0" err="1" smtClean="0"/>
              <a:t>myDecimal</a:t>
            </a:r>
            <a:r>
              <a:rPr lang="en-US" sz="2000" dirty="0" smtClean="0"/>
              <a:t> variable that you create using an inferred data type behaves in exactly</a:t>
            </a:r>
            <a:r>
              <a:rPr lang="tr-TR" sz="2000" dirty="0" smtClean="0"/>
              <a:t> </a:t>
            </a:r>
            <a:r>
              <a:rPr lang="en-US" sz="2000" dirty="0" smtClean="0"/>
              <a:t>the same way as a </a:t>
            </a:r>
            <a:r>
              <a:rPr lang="en-US" sz="2000" dirty="0" err="1" smtClean="0"/>
              <a:t>myDecimal</a:t>
            </a:r>
            <a:r>
              <a:rPr lang="en-US" sz="2000" dirty="0" smtClean="0"/>
              <a:t> variable created with an explicit data type. In fact, the low-level</a:t>
            </a:r>
            <a:r>
              <a:rPr lang="tr-TR" sz="2000" dirty="0" smtClean="0"/>
              <a:t> </a:t>
            </a:r>
            <a:r>
              <a:rPr lang="en-US" sz="2000" dirty="0" smtClean="0"/>
              <a:t>code that the compiler generates is identical. The only difference is that the </a:t>
            </a:r>
            <a:r>
              <a:rPr lang="en-US" sz="2000" dirty="0" err="1" smtClean="0"/>
              <a:t>var</a:t>
            </a:r>
            <a:r>
              <a:rPr lang="en-US" sz="2000" dirty="0" smtClean="0"/>
              <a:t> keyword saves</a:t>
            </a:r>
            <a:r>
              <a:rPr lang="tr-TR" sz="2000" dirty="0" smtClean="0"/>
              <a:t> </a:t>
            </a:r>
            <a:r>
              <a:rPr lang="en-US" sz="2000" dirty="0" smtClean="0"/>
              <a:t>some typing.</a:t>
            </a:r>
            <a:endParaRPr lang="tr-TR" sz="2000" dirty="0" smtClean="0"/>
          </a:p>
          <a:p>
            <a:endParaRPr lang="en-US" sz="2000" dirty="0" smtClean="0"/>
          </a:p>
          <a:p>
            <a:r>
              <a:rPr lang="en-US" sz="2000" dirty="0" smtClean="0"/>
              <a:t>Many C# programmers feel uneasy with the </a:t>
            </a:r>
            <a:r>
              <a:rPr lang="en-US" sz="2000" dirty="0" err="1" smtClean="0"/>
              <a:t>var</a:t>
            </a:r>
            <a:r>
              <a:rPr lang="en-US" sz="2000" dirty="0" smtClean="0"/>
              <a:t> keyword because it makes code less clear.</a:t>
            </a:r>
            <a:endParaRPr lang="tr-TR" sz="2000" dirty="0" smtClean="0"/>
          </a:p>
        </p:txBody>
      </p:sp>
      <p:sp>
        <p:nvSpPr>
          <p:cNvPr id="4" name="Slide Number Placeholder 3"/>
          <p:cNvSpPr>
            <a:spLocks noGrp="1"/>
          </p:cNvSpPr>
          <p:nvPr>
            <p:ph type="sldNum" sz="quarter" idx="12"/>
          </p:nvPr>
        </p:nvSpPr>
        <p:spPr/>
        <p:txBody>
          <a:bodyPr/>
          <a:lstStyle/>
          <a:p>
            <a:pPr>
              <a:defRPr/>
            </a:pPr>
            <a:fld id="{DD8D9449-9283-4B4E-8486-C4CB70FD88E1}" type="slidenum">
              <a:rPr lang="tr-TR" smtClean="0"/>
              <a:pPr>
                <a:defRPr/>
              </a:pPr>
              <a:t>11</a:t>
            </a:fld>
            <a:endParaRPr lang="tr-T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08556" y="144591"/>
            <a:ext cx="7772400" cy="554038"/>
          </a:xfrm>
        </p:spPr>
        <p:txBody>
          <a:bodyPr/>
          <a:lstStyle/>
          <a:p>
            <a:pPr algn="ctr">
              <a:defRPr/>
            </a:pPr>
            <a:r>
              <a:rPr lang="tr-TR" sz="3600" b="1" dirty="0" smtClean="0"/>
              <a:t>C# Language Basics</a:t>
            </a:r>
            <a:endParaRPr lang="en-US" sz="3600" b="1" dirty="0"/>
          </a:p>
        </p:txBody>
      </p:sp>
      <p:sp>
        <p:nvSpPr>
          <p:cNvPr id="19458" name="Content Placeholder 2"/>
          <p:cNvSpPr>
            <a:spLocks noGrp="1"/>
          </p:cNvSpPr>
          <p:nvPr>
            <p:ph idx="1"/>
          </p:nvPr>
        </p:nvSpPr>
        <p:spPr>
          <a:xfrm>
            <a:off x="457200" y="990600"/>
            <a:ext cx="8458200" cy="5486400"/>
          </a:xfrm>
        </p:spPr>
        <p:txBody>
          <a:bodyPr>
            <a:normAutofit fontScale="85000" lnSpcReduction="20000"/>
          </a:bodyPr>
          <a:lstStyle/>
          <a:p>
            <a:r>
              <a:rPr lang="tr-TR" sz="2000" dirty="0" smtClean="0"/>
              <a:t>Strings and Escaped Characters</a:t>
            </a:r>
          </a:p>
          <a:p>
            <a:r>
              <a:rPr lang="en-US" sz="2000" dirty="0" smtClean="0"/>
              <a:t>C# treats text a little differently than other languages</a:t>
            </a:r>
            <a:r>
              <a:rPr lang="tr-TR" sz="2000" dirty="0" smtClean="0"/>
              <a:t>.</a:t>
            </a:r>
            <a:r>
              <a:rPr lang="en-US" sz="2000" dirty="0" smtClean="0"/>
              <a:t> It interprets any embedded</a:t>
            </a:r>
            <a:r>
              <a:rPr lang="tr-TR" sz="2000" dirty="0" smtClean="0"/>
              <a:t> </a:t>
            </a:r>
            <a:r>
              <a:rPr lang="en-US" sz="2000" dirty="0" smtClean="0"/>
              <a:t>backslash (\) as the start of a special character escape sequence. For example, \n means add a</a:t>
            </a:r>
            <a:r>
              <a:rPr lang="tr-TR" sz="2000" dirty="0" smtClean="0"/>
              <a:t> </a:t>
            </a:r>
            <a:r>
              <a:rPr lang="en-US" sz="2000" dirty="0" smtClean="0"/>
              <a:t>new line (carriage return). The most useful character literals are as follows:</a:t>
            </a:r>
          </a:p>
          <a:p>
            <a:pPr lvl="1"/>
            <a:r>
              <a:rPr lang="en-US" sz="1800" dirty="0" smtClean="0"/>
              <a:t> \" (double quote)</a:t>
            </a:r>
          </a:p>
          <a:p>
            <a:pPr lvl="1"/>
            <a:r>
              <a:rPr lang="en-US" sz="1800" dirty="0" smtClean="0"/>
              <a:t> \n (new line)</a:t>
            </a:r>
          </a:p>
          <a:p>
            <a:pPr lvl="1"/>
            <a:r>
              <a:rPr lang="en-US" sz="1800" dirty="0" smtClean="0"/>
              <a:t> \t (horizontal tab)</a:t>
            </a:r>
          </a:p>
          <a:p>
            <a:pPr lvl="1"/>
            <a:r>
              <a:rPr lang="en-US" sz="1800" dirty="0" smtClean="0"/>
              <a:t> \\ (backward slash)</a:t>
            </a:r>
          </a:p>
          <a:p>
            <a:r>
              <a:rPr lang="en-US" sz="2000" dirty="0" smtClean="0"/>
              <a:t>You can also insert a special character based on its hex code using the syntax \x123. This</a:t>
            </a:r>
            <a:r>
              <a:rPr lang="tr-TR" sz="2000" dirty="0" smtClean="0"/>
              <a:t> </a:t>
            </a:r>
            <a:r>
              <a:rPr lang="en-US" sz="2000" dirty="0" smtClean="0"/>
              <a:t>inserts a single character with hex value 123.</a:t>
            </a:r>
          </a:p>
          <a:p>
            <a:r>
              <a:rPr lang="en-US" sz="2000" dirty="0" smtClean="0"/>
              <a:t>Note that in order to specify the actual</a:t>
            </a:r>
            <a:r>
              <a:rPr lang="tr-TR" sz="2000" dirty="0" smtClean="0"/>
              <a:t> </a:t>
            </a:r>
            <a:r>
              <a:rPr lang="en-US" sz="2000" dirty="0" smtClean="0"/>
              <a:t>backslash character (for example, in a directory</a:t>
            </a:r>
            <a:r>
              <a:rPr lang="tr-TR" sz="2000" dirty="0" smtClean="0"/>
              <a:t> </a:t>
            </a:r>
            <a:r>
              <a:rPr lang="en-US" sz="2000" dirty="0" smtClean="0"/>
              <a:t>name), you require two slashes. Here’s an example:</a:t>
            </a:r>
          </a:p>
          <a:p>
            <a:pPr lvl="1"/>
            <a:r>
              <a:rPr lang="en-US" sz="1800" dirty="0" smtClean="0"/>
              <a:t>// A C# variable holding the</a:t>
            </a:r>
          </a:p>
          <a:p>
            <a:pPr lvl="1"/>
            <a:r>
              <a:rPr lang="en-US" sz="1800" dirty="0" smtClean="0"/>
              <a:t>// c:\MyApp\MyFiles path.</a:t>
            </a:r>
          </a:p>
          <a:p>
            <a:pPr lvl="1"/>
            <a:r>
              <a:rPr lang="en-US" sz="1800" dirty="0" smtClean="0"/>
              <a:t>path = "c:\\MyApp\\MyFiles";</a:t>
            </a:r>
          </a:p>
          <a:p>
            <a:r>
              <a:rPr lang="en-US" sz="2000" dirty="0" smtClean="0"/>
              <a:t>Alternatively, you can turn off C# escaping by preceding a string with an @ symbol, as</a:t>
            </a:r>
            <a:r>
              <a:rPr lang="tr-TR" sz="2000" dirty="0" smtClean="0"/>
              <a:t> </a:t>
            </a:r>
            <a:r>
              <a:rPr lang="en-US" sz="2000" dirty="0" smtClean="0"/>
              <a:t>shown here:</a:t>
            </a:r>
          </a:p>
          <a:p>
            <a:pPr lvl="1"/>
            <a:r>
              <a:rPr lang="en-US" sz="1800" dirty="0" smtClean="0"/>
              <a:t>path = @"c:\MyApp\MyFiles";</a:t>
            </a:r>
            <a:endParaRPr lang="tr-TR" sz="5400" dirty="0" smtClean="0"/>
          </a:p>
        </p:txBody>
      </p:sp>
      <p:sp>
        <p:nvSpPr>
          <p:cNvPr id="4" name="Slide Number Placeholder 3"/>
          <p:cNvSpPr>
            <a:spLocks noGrp="1"/>
          </p:cNvSpPr>
          <p:nvPr>
            <p:ph type="sldNum" sz="quarter" idx="12"/>
          </p:nvPr>
        </p:nvSpPr>
        <p:spPr/>
        <p:txBody>
          <a:bodyPr/>
          <a:lstStyle/>
          <a:p>
            <a:pPr>
              <a:defRPr/>
            </a:pPr>
            <a:fld id="{860E53E2-6EFE-453C-A1AA-88664E79802F}" type="slidenum">
              <a:rPr lang="tr-TR" smtClean="0"/>
              <a:pPr>
                <a:defRPr/>
              </a:pPr>
              <a:t>12</a:t>
            </a:fld>
            <a:endParaRPr lang="tr-T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81012" y="271923"/>
            <a:ext cx="7772400" cy="554038"/>
          </a:xfrm>
        </p:spPr>
        <p:txBody>
          <a:bodyPr/>
          <a:lstStyle/>
          <a:p>
            <a:pPr algn="ctr">
              <a:defRPr/>
            </a:pPr>
            <a:r>
              <a:rPr lang="tr-TR" sz="3600" b="1" dirty="0" smtClean="0"/>
              <a:t>C# Language Basics</a:t>
            </a:r>
            <a:endParaRPr lang="en-US" sz="3600" b="1" dirty="0"/>
          </a:p>
        </p:txBody>
      </p:sp>
      <p:sp>
        <p:nvSpPr>
          <p:cNvPr id="20482" name="Content Placeholder 2"/>
          <p:cNvSpPr>
            <a:spLocks noGrp="1"/>
          </p:cNvSpPr>
          <p:nvPr>
            <p:ph idx="1"/>
          </p:nvPr>
        </p:nvSpPr>
        <p:spPr>
          <a:xfrm>
            <a:off x="457200" y="1063423"/>
            <a:ext cx="8305800" cy="5489778"/>
          </a:xfrm>
        </p:spPr>
        <p:txBody>
          <a:bodyPr>
            <a:normAutofit fontScale="92500" lnSpcReduction="20000"/>
          </a:bodyPr>
          <a:lstStyle/>
          <a:p>
            <a:r>
              <a:rPr lang="tr-TR" sz="2000" dirty="0" smtClean="0"/>
              <a:t>Arrays</a:t>
            </a:r>
          </a:p>
          <a:p>
            <a:pPr lvl="1"/>
            <a:r>
              <a:rPr lang="tr-TR" sz="2400" dirty="0" smtClean="0"/>
              <a:t>Arrays allow you to store a series of values that have the same data type.</a:t>
            </a:r>
          </a:p>
          <a:p>
            <a:pPr lvl="1"/>
            <a:r>
              <a:rPr lang="tr-TR" sz="2400" dirty="0" smtClean="0"/>
              <a:t>All arrays start with a fixed lower bound of 0. Because counting starts at 0, the highest index is actually one fewer than the number of elements.</a:t>
            </a:r>
          </a:p>
          <a:p>
            <a:pPr lvl="1"/>
            <a:endParaRPr lang="tr-TR" sz="2400" dirty="0" smtClean="0"/>
          </a:p>
          <a:p>
            <a:pPr lvl="1"/>
            <a:r>
              <a:rPr lang="en-US" sz="2400" dirty="0" smtClean="0"/>
              <a:t>// Create an array with four strings (from index 0 to index 3).</a:t>
            </a:r>
          </a:p>
          <a:p>
            <a:pPr lvl="2"/>
            <a:r>
              <a:rPr lang="en-US" sz="2000" dirty="0" smtClean="0"/>
              <a:t>// You need to initialize the array with the</a:t>
            </a:r>
          </a:p>
          <a:p>
            <a:pPr lvl="2"/>
            <a:r>
              <a:rPr lang="en-US" sz="2000" dirty="0" smtClean="0"/>
              <a:t>// new keyword in order to use it.</a:t>
            </a:r>
          </a:p>
          <a:p>
            <a:pPr lvl="2"/>
            <a:r>
              <a:rPr lang="en-US" sz="2000" dirty="0" smtClean="0"/>
              <a:t>string[] </a:t>
            </a:r>
            <a:r>
              <a:rPr lang="en-US" sz="2000" dirty="0" err="1" smtClean="0"/>
              <a:t>stringArray</a:t>
            </a:r>
            <a:r>
              <a:rPr lang="en-US" sz="2000" dirty="0" smtClean="0"/>
              <a:t> = new string[4];</a:t>
            </a:r>
          </a:p>
          <a:p>
            <a:pPr lvl="1"/>
            <a:endParaRPr lang="tr-TR" sz="2400" dirty="0" smtClean="0"/>
          </a:p>
          <a:p>
            <a:pPr lvl="1"/>
            <a:r>
              <a:rPr lang="en-US" sz="2400" dirty="0" smtClean="0"/>
              <a:t>// Create a 2x4 grid array (with a total of eight integers).</a:t>
            </a:r>
          </a:p>
          <a:p>
            <a:pPr lvl="2"/>
            <a:r>
              <a:rPr lang="en-US" sz="2000" dirty="0" err="1" smtClean="0"/>
              <a:t>int</a:t>
            </a:r>
            <a:r>
              <a:rPr lang="en-US" sz="2000" dirty="0" smtClean="0"/>
              <a:t>[,] </a:t>
            </a:r>
            <a:r>
              <a:rPr lang="en-US" sz="2000" dirty="0" err="1" smtClean="0"/>
              <a:t>intArray</a:t>
            </a:r>
            <a:r>
              <a:rPr lang="en-US" sz="2000" dirty="0" smtClean="0"/>
              <a:t> = new </a:t>
            </a:r>
            <a:r>
              <a:rPr lang="en-US" sz="2000" dirty="0" err="1" smtClean="0"/>
              <a:t>int</a:t>
            </a:r>
            <a:r>
              <a:rPr lang="en-US" sz="2000" dirty="0" smtClean="0"/>
              <a:t>[2, 4];</a:t>
            </a:r>
          </a:p>
        </p:txBody>
      </p:sp>
      <p:sp>
        <p:nvSpPr>
          <p:cNvPr id="4" name="Slide Number Placeholder 3"/>
          <p:cNvSpPr>
            <a:spLocks noGrp="1"/>
          </p:cNvSpPr>
          <p:nvPr>
            <p:ph type="sldNum" sz="quarter" idx="12"/>
          </p:nvPr>
        </p:nvSpPr>
        <p:spPr/>
        <p:txBody>
          <a:bodyPr/>
          <a:lstStyle/>
          <a:p>
            <a:pPr>
              <a:defRPr/>
            </a:pPr>
            <a:fld id="{C58C7857-0AFC-4AD8-9BC5-8A30DD5DDF04}" type="slidenum">
              <a:rPr lang="tr-TR" smtClean="0"/>
              <a:pPr>
                <a:defRPr/>
              </a:pPr>
              <a:t>13</a:t>
            </a:fld>
            <a:endParaRPr lang="tr-T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2155"/>
            <a:ext cx="7772400" cy="554038"/>
          </a:xfrm>
        </p:spPr>
        <p:txBody>
          <a:bodyPr/>
          <a:lstStyle/>
          <a:p>
            <a:pPr algn="ctr">
              <a:defRPr/>
            </a:pPr>
            <a:r>
              <a:rPr lang="tr-TR" sz="4000" b="1" dirty="0" smtClean="0"/>
              <a:t>C# Language Basics</a:t>
            </a:r>
            <a:endParaRPr lang="en-US" sz="4000" b="1" dirty="0"/>
          </a:p>
        </p:txBody>
      </p:sp>
      <p:sp>
        <p:nvSpPr>
          <p:cNvPr id="21506" name="Content Placeholder 2"/>
          <p:cNvSpPr>
            <a:spLocks noGrp="1"/>
          </p:cNvSpPr>
          <p:nvPr>
            <p:ph idx="1"/>
          </p:nvPr>
        </p:nvSpPr>
        <p:spPr>
          <a:xfrm>
            <a:off x="457200" y="1143000"/>
            <a:ext cx="8153400" cy="5562600"/>
          </a:xfrm>
        </p:spPr>
        <p:txBody>
          <a:bodyPr>
            <a:normAutofit fontScale="92500" lnSpcReduction="20000"/>
          </a:bodyPr>
          <a:lstStyle/>
          <a:p>
            <a:r>
              <a:rPr lang="en-US" sz="2400" dirty="0" smtClean="0"/>
              <a:t>By default, if your array includes simple data types, they are all initialized to default values</a:t>
            </a:r>
            <a:r>
              <a:rPr lang="tr-TR" sz="2400" dirty="0" smtClean="0"/>
              <a:t> </a:t>
            </a:r>
            <a:r>
              <a:rPr lang="en-US" sz="2400" dirty="0" smtClean="0"/>
              <a:t>(0 or false), depending on whether you are using some type of number or a Boolean variable.</a:t>
            </a:r>
            <a:r>
              <a:rPr lang="tr-TR" sz="2400" dirty="0" smtClean="0"/>
              <a:t> </a:t>
            </a:r>
            <a:r>
              <a:rPr lang="en-US" sz="2400" dirty="0" smtClean="0"/>
              <a:t>You can also fill an array with data at the same time that you create it. In this case, you don’t</a:t>
            </a:r>
            <a:r>
              <a:rPr lang="tr-TR" sz="2400" dirty="0" smtClean="0"/>
              <a:t> </a:t>
            </a:r>
            <a:r>
              <a:rPr lang="en-US" sz="2400" dirty="0" smtClean="0"/>
              <a:t>need to explicitly specify the number of elements, because .NET can determine it automatically:</a:t>
            </a:r>
            <a:endParaRPr lang="tr-TR" sz="2400" dirty="0" smtClean="0"/>
          </a:p>
          <a:p>
            <a:pPr lvl="1"/>
            <a:endParaRPr lang="tr-TR" sz="2000" dirty="0" smtClean="0"/>
          </a:p>
          <a:p>
            <a:pPr lvl="1"/>
            <a:r>
              <a:rPr lang="en-US" sz="2000" dirty="0" smtClean="0"/>
              <a:t>// Create an array with four strings, one for each number from 1 to 4.</a:t>
            </a:r>
          </a:p>
          <a:p>
            <a:pPr lvl="1"/>
            <a:r>
              <a:rPr lang="en-US" sz="2000" dirty="0" smtClean="0"/>
              <a:t>string[] </a:t>
            </a:r>
            <a:r>
              <a:rPr lang="en-US" sz="2000" dirty="0" err="1" smtClean="0"/>
              <a:t>stringArray</a:t>
            </a:r>
            <a:r>
              <a:rPr lang="en-US" sz="2000" dirty="0" smtClean="0"/>
              <a:t> = {"1", "2", "3", "4"};</a:t>
            </a:r>
          </a:p>
          <a:p>
            <a:endParaRPr lang="tr-TR" sz="2400" dirty="0" smtClean="0"/>
          </a:p>
          <a:p>
            <a:r>
              <a:rPr lang="en-US" sz="2400" dirty="0" smtClean="0"/>
              <a:t>The same technique works for multidimensional arrays, except that two sets of curly</a:t>
            </a:r>
            <a:r>
              <a:rPr lang="tr-TR" sz="2400" dirty="0" smtClean="0"/>
              <a:t> </a:t>
            </a:r>
            <a:r>
              <a:rPr lang="en-US" sz="2800" dirty="0" smtClean="0"/>
              <a:t>brackets are required:</a:t>
            </a:r>
            <a:endParaRPr lang="tr-TR" sz="2000" dirty="0" smtClean="0"/>
          </a:p>
          <a:p>
            <a:pPr lvl="1"/>
            <a:endParaRPr lang="tr-TR" sz="2000" dirty="0" smtClean="0"/>
          </a:p>
          <a:p>
            <a:pPr lvl="1"/>
            <a:r>
              <a:rPr lang="en-US" sz="2000" dirty="0" smtClean="0"/>
              <a:t>// Create a 4x2 array (a grid with four rows and two columns).</a:t>
            </a:r>
          </a:p>
          <a:p>
            <a:pPr lvl="1"/>
            <a:r>
              <a:rPr lang="en-US" sz="2000" dirty="0" err="1" smtClean="0"/>
              <a:t>int</a:t>
            </a:r>
            <a:r>
              <a:rPr lang="en-US" sz="2000" dirty="0" smtClean="0"/>
              <a:t>[,] </a:t>
            </a:r>
            <a:r>
              <a:rPr lang="en-US" sz="2000" dirty="0" err="1" smtClean="0"/>
              <a:t>intArray</a:t>
            </a:r>
            <a:r>
              <a:rPr lang="en-US" sz="2000" dirty="0" smtClean="0"/>
              <a:t> = {{1, 2}, {3, 4}, {5, 6}, {7, 8}};</a:t>
            </a:r>
            <a:endParaRPr lang="tr-TR" sz="6000" dirty="0" smtClean="0"/>
          </a:p>
          <a:p>
            <a:endParaRPr lang="en-US" sz="2400" dirty="0" smtClean="0"/>
          </a:p>
        </p:txBody>
      </p:sp>
      <p:sp>
        <p:nvSpPr>
          <p:cNvPr id="4" name="Slide Number Placeholder 3"/>
          <p:cNvSpPr>
            <a:spLocks noGrp="1"/>
          </p:cNvSpPr>
          <p:nvPr>
            <p:ph type="sldNum" sz="quarter" idx="12"/>
          </p:nvPr>
        </p:nvSpPr>
        <p:spPr/>
        <p:txBody>
          <a:bodyPr/>
          <a:lstStyle/>
          <a:p>
            <a:pPr>
              <a:defRPr/>
            </a:pPr>
            <a:fld id="{B40F33CE-B524-405A-A770-75FA7B2EEC51}" type="slidenum">
              <a:rPr lang="tr-TR" smtClean="0"/>
              <a:pPr>
                <a:defRPr/>
              </a:pPr>
              <a:t>14</a:t>
            </a:fld>
            <a:endParaRPr lang="tr-T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22844" y="295736"/>
            <a:ext cx="7772400" cy="554038"/>
          </a:xfrm>
        </p:spPr>
        <p:txBody>
          <a:bodyPr/>
          <a:lstStyle/>
          <a:p>
            <a:pPr algn="ctr">
              <a:defRPr/>
            </a:pPr>
            <a:r>
              <a:rPr lang="tr-TR" sz="3600" b="1" dirty="0" smtClean="0"/>
              <a:t>C# Language Basics</a:t>
            </a:r>
            <a:endParaRPr lang="en-US" sz="3600" b="1" dirty="0"/>
          </a:p>
        </p:txBody>
      </p:sp>
      <p:sp>
        <p:nvSpPr>
          <p:cNvPr id="22530" name="Content Placeholder 2"/>
          <p:cNvSpPr>
            <a:spLocks noGrp="1"/>
          </p:cNvSpPr>
          <p:nvPr>
            <p:ph idx="1"/>
          </p:nvPr>
        </p:nvSpPr>
        <p:spPr>
          <a:xfrm>
            <a:off x="381000" y="1359159"/>
            <a:ext cx="8458200" cy="5943600"/>
          </a:xfrm>
        </p:spPr>
        <p:txBody>
          <a:bodyPr/>
          <a:lstStyle/>
          <a:p>
            <a:r>
              <a:rPr lang="en-US" sz="2400" dirty="0" smtClean="0"/>
              <a:t>To access an element in an array, you specify the corresponding index number in square</a:t>
            </a:r>
            <a:r>
              <a:rPr lang="tr-TR" sz="2400" dirty="0" smtClean="0"/>
              <a:t> </a:t>
            </a:r>
            <a:r>
              <a:rPr lang="en-US" sz="2400" dirty="0" smtClean="0"/>
              <a:t>brackets: []. Array indices are always zero-based. That means that </a:t>
            </a:r>
            <a:r>
              <a:rPr lang="en-US" sz="2400" dirty="0" err="1" smtClean="0"/>
              <a:t>myArray</a:t>
            </a:r>
            <a:r>
              <a:rPr lang="en-US" sz="2400" dirty="0" smtClean="0"/>
              <a:t>[0] accesses the first</a:t>
            </a:r>
            <a:r>
              <a:rPr lang="tr-TR" sz="2400" dirty="0" smtClean="0"/>
              <a:t> </a:t>
            </a:r>
            <a:r>
              <a:rPr lang="en-US" sz="2400" dirty="0" smtClean="0"/>
              <a:t>cell in a one-dimensional array, </a:t>
            </a:r>
            <a:r>
              <a:rPr lang="en-US" sz="2400" dirty="0" err="1" smtClean="0"/>
              <a:t>myArray</a:t>
            </a:r>
            <a:r>
              <a:rPr lang="en-US" sz="2400" dirty="0" smtClean="0"/>
              <a:t>[1] accesses the second cell, and so on:</a:t>
            </a:r>
          </a:p>
          <a:p>
            <a:pPr lvl="1"/>
            <a:endParaRPr lang="tr-TR" sz="2000" dirty="0" smtClean="0"/>
          </a:p>
          <a:p>
            <a:pPr lvl="1"/>
            <a:r>
              <a:rPr lang="en-US" sz="2000" dirty="0" smtClean="0"/>
              <a:t>// Access the value in row 0 (first row), column 1 (second column).</a:t>
            </a:r>
          </a:p>
          <a:p>
            <a:pPr lvl="1"/>
            <a:r>
              <a:rPr lang="en-US" sz="2000" dirty="0" err="1" smtClean="0"/>
              <a:t>int</a:t>
            </a:r>
            <a:r>
              <a:rPr lang="en-US" sz="2000" dirty="0" smtClean="0"/>
              <a:t> element;</a:t>
            </a:r>
          </a:p>
          <a:p>
            <a:pPr lvl="1"/>
            <a:r>
              <a:rPr lang="en-US" sz="2000" dirty="0" smtClean="0"/>
              <a:t>element = </a:t>
            </a:r>
            <a:r>
              <a:rPr lang="en-US" sz="2000" dirty="0" err="1" smtClean="0"/>
              <a:t>intArray</a:t>
            </a:r>
            <a:r>
              <a:rPr lang="en-US" sz="2000" dirty="0" smtClean="0"/>
              <a:t>[0, 1]; // Element is now set to 2.</a:t>
            </a:r>
            <a:endParaRPr lang="tr-TR" sz="4800" dirty="0" smtClean="0"/>
          </a:p>
          <a:p>
            <a:endParaRPr lang="en-US" dirty="0" smtClean="0"/>
          </a:p>
        </p:txBody>
      </p:sp>
      <p:sp>
        <p:nvSpPr>
          <p:cNvPr id="4" name="Slide Number Placeholder 3"/>
          <p:cNvSpPr>
            <a:spLocks noGrp="1"/>
          </p:cNvSpPr>
          <p:nvPr>
            <p:ph type="sldNum" sz="quarter" idx="12"/>
          </p:nvPr>
        </p:nvSpPr>
        <p:spPr/>
        <p:txBody>
          <a:bodyPr/>
          <a:lstStyle/>
          <a:p>
            <a:pPr>
              <a:defRPr/>
            </a:pPr>
            <a:fld id="{4534DEBD-AA96-4043-BA8F-B69E728D9860}" type="slidenum">
              <a:rPr lang="tr-TR" smtClean="0"/>
              <a:pPr>
                <a:defRPr/>
              </a:pPr>
              <a:t>15</a:t>
            </a:fld>
            <a:endParaRPr lang="tr-T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62000" y="205045"/>
            <a:ext cx="7772400" cy="554038"/>
          </a:xfrm>
        </p:spPr>
        <p:txBody>
          <a:bodyPr/>
          <a:lstStyle/>
          <a:p>
            <a:pPr algn="ctr">
              <a:defRPr/>
            </a:pPr>
            <a:r>
              <a:rPr lang="tr-TR" sz="3600" b="1" dirty="0" smtClean="0"/>
              <a:t>C# Language Basics</a:t>
            </a:r>
            <a:endParaRPr lang="en-US" sz="3600" b="1" dirty="0"/>
          </a:p>
        </p:txBody>
      </p:sp>
      <p:sp>
        <p:nvSpPr>
          <p:cNvPr id="23554" name="Content Placeholder 2"/>
          <p:cNvSpPr>
            <a:spLocks noGrp="1"/>
          </p:cNvSpPr>
          <p:nvPr>
            <p:ph idx="1"/>
          </p:nvPr>
        </p:nvSpPr>
        <p:spPr>
          <a:xfrm>
            <a:off x="419100" y="1154114"/>
            <a:ext cx="8458200" cy="5943600"/>
          </a:xfrm>
        </p:spPr>
        <p:txBody>
          <a:bodyPr/>
          <a:lstStyle/>
          <a:p>
            <a:r>
              <a:rPr lang="tr-TR" dirty="0" smtClean="0"/>
              <a:t>ArrayList</a:t>
            </a:r>
          </a:p>
          <a:p>
            <a:endParaRPr lang="tr-TR" dirty="0" smtClean="0"/>
          </a:p>
          <a:p>
            <a:pPr lvl="1"/>
            <a:r>
              <a:rPr lang="tr-TR" dirty="0" smtClean="0"/>
              <a:t>C# arrays do not support redimensioning. This means that once you create an array, you can not change its size.</a:t>
            </a:r>
          </a:p>
          <a:p>
            <a:pPr lvl="1"/>
            <a:endParaRPr lang="tr-TR" dirty="0" smtClean="0"/>
          </a:p>
          <a:p>
            <a:pPr lvl="1"/>
            <a:r>
              <a:rPr lang="en-US" dirty="0" smtClean="0"/>
              <a:t>However, if you need</a:t>
            </a:r>
            <a:r>
              <a:rPr lang="tr-TR" dirty="0" smtClean="0"/>
              <a:t> </a:t>
            </a:r>
            <a:r>
              <a:rPr lang="en-US" dirty="0" smtClean="0"/>
              <a:t>a dynamic array-like list, you can use one of the collection classes provided to all .NET languages</a:t>
            </a:r>
            <a:r>
              <a:rPr lang="tr-TR" dirty="0" smtClean="0"/>
              <a:t> </a:t>
            </a:r>
            <a:r>
              <a:rPr lang="en-US" dirty="0" smtClean="0"/>
              <a:t>through the .NET class library. One of the simplest collection classes that .NET offers is</a:t>
            </a:r>
            <a:r>
              <a:rPr lang="tr-TR" dirty="0" smtClean="0"/>
              <a:t> </a:t>
            </a:r>
            <a:r>
              <a:rPr lang="en-US" dirty="0" smtClean="0"/>
              <a:t>the </a:t>
            </a:r>
            <a:r>
              <a:rPr lang="en-US" dirty="0" err="1" smtClean="0"/>
              <a:t>ArrayList</a:t>
            </a:r>
            <a:r>
              <a:rPr lang="en-US" dirty="0" smtClean="0"/>
              <a:t>, which always allows dynamic resizing. Here’s a snippet of C# code that uses an</a:t>
            </a:r>
            <a:r>
              <a:rPr lang="tr-TR" dirty="0" smtClean="0"/>
              <a:t> </a:t>
            </a:r>
            <a:r>
              <a:rPr lang="en-US" dirty="0" err="1" smtClean="0"/>
              <a:t>ArrayList</a:t>
            </a:r>
            <a:r>
              <a:rPr lang="en-US" dirty="0" smtClean="0"/>
              <a:t>:</a:t>
            </a:r>
          </a:p>
        </p:txBody>
      </p:sp>
      <p:sp>
        <p:nvSpPr>
          <p:cNvPr id="4" name="Slide Number Placeholder 3"/>
          <p:cNvSpPr>
            <a:spLocks noGrp="1"/>
          </p:cNvSpPr>
          <p:nvPr>
            <p:ph type="sldNum" sz="quarter" idx="12"/>
          </p:nvPr>
        </p:nvSpPr>
        <p:spPr/>
        <p:txBody>
          <a:bodyPr/>
          <a:lstStyle/>
          <a:p>
            <a:pPr>
              <a:defRPr/>
            </a:pPr>
            <a:fld id="{0B6366A3-0301-428E-A780-F81C4F7B7E1B}" type="slidenum">
              <a:rPr lang="tr-TR" smtClean="0"/>
              <a:pPr>
                <a:defRPr/>
              </a:pPr>
              <a:t>16</a:t>
            </a:fld>
            <a:endParaRPr lang="tr-T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51419" y="286211"/>
            <a:ext cx="7772400" cy="554038"/>
          </a:xfrm>
        </p:spPr>
        <p:txBody>
          <a:bodyPr/>
          <a:lstStyle/>
          <a:p>
            <a:pPr algn="ctr">
              <a:defRPr/>
            </a:pPr>
            <a:r>
              <a:rPr lang="tr-TR" sz="3600" b="1" dirty="0" smtClean="0"/>
              <a:t>C# Language Basics</a:t>
            </a:r>
            <a:endParaRPr lang="en-US" sz="3600" b="1" dirty="0"/>
          </a:p>
        </p:txBody>
      </p:sp>
      <p:sp>
        <p:nvSpPr>
          <p:cNvPr id="24578" name="Content Placeholder 2"/>
          <p:cNvSpPr>
            <a:spLocks noGrp="1"/>
          </p:cNvSpPr>
          <p:nvPr>
            <p:ph idx="1"/>
          </p:nvPr>
        </p:nvSpPr>
        <p:spPr>
          <a:xfrm>
            <a:off x="533400" y="1219200"/>
            <a:ext cx="8077200" cy="5257800"/>
          </a:xfrm>
        </p:spPr>
        <p:txBody>
          <a:bodyPr>
            <a:normAutofit fontScale="85000" lnSpcReduction="20000"/>
          </a:bodyPr>
          <a:lstStyle/>
          <a:p>
            <a:pPr marL="0" indent="0">
              <a:buNone/>
            </a:pPr>
            <a:r>
              <a:rPr lang="en-US" sz="2000" dirty="0" smtClean="0"/>
              <a:t>// Create an </a:t>
            </a:r>
            <a:r>
              <a:rPr lang="en-US" sz="2000" dirty="0" err="1" smtClean="0"/>
              <a:t>ArrayList</a:t>
            </a:r>
            <a:r>
              <a:rPr lang="en-US" sz="2000" dirty="0" smtClean="0"/>
              <a:t> object. It's a collection, not an array,</a:t>
            </a:r>
          </a:p>
          <a:p>
            <a:pPr marL="0" indent="0">
              <a:buNone/>
            </a:pPr>
            <a:r>
              <a:rPr lang="en-US" sz="2000" dirty="0" smtClean="0"/>
              <a:t>// so the syntax is slightly different.</a:t>
            </a:r>
          </a:p>
          <a:p>
            <a:pPr marL="0" indent="0">
              <a:buNone/>
            </a:pPr>
            <a:r>
              <a:rPr lang="en-US" sz="2000" dirty="0" err="1" smtClean="0"/>
              <a:t>ArrayList</a:t>
            </a:r>
            <a:r>
              <a:rPr lang="en-US" sz="2000" dirty="0" smtClean="0"/>
              <a:t> </a:t>
            </a:r>
            <a:r>
              <a:rPr lang="en-US" sz="2000" dirty="0" err="1" smtClean="0"/>
              <a:t>dynamicList</a:t>
            </a:r>
            <a:r>
              <a:rPr lang="en-US" sz="2000" dirty="0" smtClean="0"/>
              <a:t> = new </a:t>
            </a:r>
            <a:r>
              <a:rPr lang="en-US" sz="2000" dirty="0" err="1" smtClean="0"/>
              <a:t>ArrayList</a:t>
            </a:r>
            <a:r>
              <a:rPr lang="en-US" sz="2000" dirty="0" smtClean="0"/>
              <a:t>();</a:t>
            </a:r>
            <a:endParaRPr lang="tr-TR" sz="2000" dirty="0" smtClean="0"/>
          </a:p>
          <a:p>
            <a:pPr marL="0" indent="0">
              <a:buNone/>
            </a:pPr>
            <a:endParaRPr lang="en-US" sz="2000" dirty="0" smtClean="0"/>
          </a:p>
          <a:p>
            <a:pPr marL="0" indent="0">
              <a:buNone/>
            </a:pPr>
            <a:r>
              <a:rPr lang="en-US" sz="2000" dirty="0" smtClean="0"/>
              <a:t>// Add several strings to the list.</a:t>
            </a:r>
          </a:p>
          <a:p>
            <a:pPr marL="0" indent="0">
              <a:buNone/>
            </a:pPr>
            <a:r>
              <a:rPr lang="en-US" sz="2000" dirty="0" smtClean="0"/>
              <a:t>// The </a:t>
            </a:r>
            <a:r>
              <a:rPr lang="en-US" sz="2000" dirty="0" err="1" smtClean="0"/>
              <a:t>ArrayList</a:t>
            </a:r>
            <a:r>
              <a:rPr lang="en-US" sz="2000" dirty="0" smtClean="0"/>
              <a:t> is not strongly typed, so you can add any data type</a:t>
            </a:r>
          </a:p>
          <a:p>
            <a:pPr marL="0" indent="0">
              <a:buNone/>
            </a:pPr>
            <a:r>
              <a:rPr lang="en-US" sz="2000" dirty="0" smtClean="0"/>
              <a:t>// although it's simplest if you store just one type of object</a:t>
            </a:r>
          </a:p>
          <a:p>
            <a:pPr marL="0" indent="0">
              <a:buNone/>
            </a:pPr>
            <a:r>
              <a:rPr lang="en-US" sz="2000" dirty="0" smtClean="0"/>
              <a:t>// in any given collection.</a:t>
            </a:r>
          </a:p>
          <a:p>
            <a:pPr marL="0" indent="0">
              <a:buNone/>
            </a:pPr>
            <a:r>
              <a:rPr lang="en-US" sz="2000" dirty="0" err="1" smtClean="0"/>
              <a:t>dynamicList.Add</a:t>
            </a:r>
            <a:r>
              <a:rPr lang="en-US" sz="2000" dirty="0" smtClean="0"/>
              <a:t>("one");</a:t>
            </a:r>
          </a:p>
          <a:p>
            <a:pPr marL="0" indent="0">
              <a:buNone/>
            </a:pPr>
            <a:r>
              <a:rPr lang="en-US" sz="2000" dirty="0" err="1" smtClean="0"/>
              <a:t>dynamicList.Add</a:t>
            </a:r>
            <a:r>
              <a:rPr lang="en-US" sz="2000" dirty="0" smtClean="0"/>
              <a:t>("two");</a:t>
            </a:r>
          </a:p>
          <a:p>
            <a:pPr marL="0" indent="0">
              <a:buNone/>
            </a:pPr>
            <a:r>
              <a:rPr lang="en-US" sz="2000" dirty="0" err="1" smtClean="0"/>
              <a:t>dynamicList.Add</a:t>
            </a:r>
            <a:r>
              <a:rPr lang="en-US" sz="2000" dirty="0" smtClean="0"/>
              <a:t>("three");</a:t>
            </a:r>
          </a:p>
          <a:p>
            <a:pPr marL="0" indent="0">
              <a:buNone/>
            </a:pPr>
            <a:endParaRPr lang="tr-TR" sz="2000" dirty="0" smtClean="0"/>
          </a:p>
          <a:p>
            <a:pPr marL="0" indent="0">
              <a:buNone/>
            </a:pPr>
            <a:r>
              <a:rPr lang="en-US" sz="2000" dirty="0" smtClean="0"/>
              <a:t>// Retrieve the first string. Notice that the object must be converted to a</a:t>
            </a:r>
          </a:p>
          <a:p>
            <a:pPr marL="0" indent="0">
              <a:buNone/>
            </a:pPr>
            <a:r>
              <a:rPr lang="en-US" sz="2000" dirty="0" smtClean="0"/>
              <a:t>// string, because there's no way for .NET to be certain what it is.</a:t>
            </a:r>
          </a:p>
          <a:p>
            <a:pPr marL="0" indent="0">
              <a:buNone/>
            </a:pPr>
            <a:r>
              <a:rPr lang="en-US" sz="2000" dirty="0" smtClean="0"/>
              <a:t>string item = </a:t>
            </a:r>
            <a:r>
              <a:rPr lang="en-US" sz="2000" dirty="0" err="1" smtClean="0"/>
              <a:t>Convert.ToString</a:t>
            </a:r>
            <a:r>
              <a:rPr lang="en-US" sz="2000" dirty="0" smtClean="0"/>
              <a:t>(</a:t>
            </a:r>
            <a:r>
              <a:rPr lang="en-US" sz="2000" dirty="0" err="1" smtClean="0"/>
              <a:t>dynamicList</a:t>
            </a:r>
            <a:r>
              <a:rPr lang="en-US" sz="2000" dirty="0" smtClean="0"/>
              <a:t>[0]);</a:t>
            </a:r>
          </a:p>
        </p:txBody>
      </p:sp>
      <p:sp>
        <p:nvSpPr>
          <p:cNvPr id="4" name="Slide Number Placeholder 3"/>
          <p:cNvSpPr>
            <a:spLocks noGrp="1"/>
          </p:cNvSpPr>
          <p:nvPr>
            <p:ph type="sldNum" sz="quarter" idx="12"/>
          </p:nvPr>
        </p:nvSpPr>
        <p:spPr/>
        <p:txBody>
          <a:bodyPr/>
          <a:lstStyle/>
          <a:p>
            <a:pPr>
              <a:defRPr/>
            </a:pPr>
            <a:fld id="{AFDD000F-4080-4024-BA39-97A4A0F1D1E7}" type="slidenum">
              <a:rPr lang="tr-TR" smtClean="0"/>
              <a:pPr>
                <a:defRPr/>
              </a:pPr>
              <a:t>17</a:t>
            </a:fld>
            <a:endParaRPr lang="tr-T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41894" y="310255"/>
            <a:ext cx="7772400" cy="554038"/>
          </a:xfrm>
        </p:spPr>
        <p:txBody>
          <a:bodyPr/>
          <a:lstStyle/>
          <a:p>
            <a:pPr algn="ctr">
              <a:defRPr/>
            </a:pPr>
            <a:r>
              <a:rPr lang="tr-TR" sz="4000" b="1" dirty="0" smtClean="0"/>
              <a:t>C# Language Basics</a:t>
            </a:r>
            <a:endParaRPr lang="en-US" sz="4000" b="1" dirty="0"/>
          </a:p>
        </p:txBody>
      </p:sp>
      <p:sp>
        <p:nvSpPr>
          <p:cNvPr id="25602" name="Content Placeholder 2"/>
          <p:cNvSpPr>
            <a:spLocks noGrp="1"/>
          </p:cNvSpPr>
          <p:nvPr>
            <p:ph idx="1"/>
          </p:nvPr>
        </p:nvSpPr>
        <p:spPr>
          <a:xfrm>
            <a:off x="533400" y="1219200"/>
            <a:ext cx="8305800" cy="5257800"/>
          </a:xfrm>
        </p:spPr>
        <p:txBody>
          <a:bodyPr/>
          <a:lstStyle/>
          <a:p>
            <a:r>
              <a:rPr lang="tr-TR" dirty="0" smtClean="0"/>
              <a:t>Enumarations</a:t>
            </a:r>
          </a:p>
          <a:p>
            <a:pPr lvl="1"/>
            <a:r>
              <a:rPr lang="tr-TR" dirty="0" smtClean="0"/>
              <a:t>An enumaration is a group of related constants, each of which is given a descriptive name. Each value in an enumaration corresponds to a preset integer.</a:t>
            </a:r>
          </a:p>
          <a:p>
            <a:pPr lvl="2"/>
            <a:r>
              <a:rPr lang="en-US" dirty="0" smtClean="0"/>
              <a:t>// Define an enumeration type named </a:t>
            </a:r>
            <a:r>
              <a:rPr lang="en-US" dirty="0" err="1" smtClean="0"/>
              <a:t>UserType</a:t>
            </a:r>
            <a:r>
              <a:rPr lang="en-US" dirty="0" smtClean="0"/>
              <a:t> with three possible values.</a:t>
            </a:r>
          </a:p>
          <a:p>
            <a:pPr lvl="2"/>
            <a:r>
              <a:rPr lang="en-US" dirty="0" err="1" smtClean="0"/>
              <a:t>enum</a:t>
            </a:r>
            <a:r>
              <a:rPr lang="en-US" dirty="0" smtClean="0"/>
              <a:t> </a:t>
            </a:r>
            <a:r>
              <a:rPr lang="en-US" dirty="0" err="1" smtClean="0"/>
              <a:t>UserType</a:t>
            </a:r>
            <a:endParaRPr lang="en-US" dirty="0" smtClean="0"/>
          </a:p>
          <a:p>
            <a:pPr lvl="2"/>
            <a:r>
              <a:rPr lang="en-US" dirty="0" smtClean="0"/>
              <a:t>{</a:t>
            </a:r>
          </a:p>
          <a:p>
            <a:pPr lvl="2"/>
            <a:r>
              <a:rPr lang="en-US" dirty="0" smtClean="0"/>
              <a:t>Admin,</a:t>
            </a:r>
            <a:r>
              <a:rPr lang="tr-TR" dirty="0" smtClean="0"/>
              <a:t> </a:t>
            </a:r>
            <a:r>
              <a:rPr lang="en-US" dirty="0" smtClean="0"/>
              <a:t>Guest,</a:t>
            </a:r>
            <a:r>
              <a:rPr lang="tr-TR" dirty="0" smtClean="0"/>
              <a:t> </a:t>
            </a:r>
            <a:r>
              <a:rPr lang="en-US" dirty="0" smtClean="0"/>
              <a:t>Invalid</a:t>
            </a:r>
          </a:p>
          <a:p>
            <a:pPr lvl="2"/>
            <a:r>
              <a:rPr lang="en-US" dirty="0" smtClean="0"/>
              <a:t>}</a:t>
            </a:r>
            <a:endParaRPr lang="tr-TR" dirty="0" smtClean="0"/>
          </a:p>
          <a:p>
            <a:pPr lvl="2"/>
            <a:endParaRPr lang="tr-TR" dirty="0" smtClean="0"/>
          </a:p>
          <a:p>
            <a:pPr lvl="2"/>
            <a:r>
              <a:rPr lang="en-US" dirty="0" smtClean="0"/>
              <a:t>// Create a new value and set it equal to the </a:t>
            </a:r>
            <a:r>
              <a:rPr lang="en-US" dirty="0" err="1" smtClean="0"/>
              <a:t>UserType.Admin</a:t>
            </a:r>
            <a:r>
              <a:rPr lang="en-US" dirty="0" smtClean="0"/>
              <a:t> constant.</a:t>
            </a:r>
          </a:p>
          <a:p>
            <a:pPr lvl="2"/>
            <a:r>
              <a:rPr lang="en-US" dirty="0" err="1" smtClean="0"/>
              <a:t>UserType</a:t>
            </a:r>
            <a:r>
              <a:rPr lang="en-US" dirty="0" smtClean="0"/>
              <a:t> </a:t>
            </a:r>
            <a:r>
              <a:rPr lang="en-US" dirty="0" err="1" smtClean="0"/>
              <a:t>newUserType</a:t>
            </a:r>
            <a:r>
              <a:rPr lang="en-US" dirty="0" smtClean="0"/>
              <a:t> = </a:t>
            </a:r>
            <a:r>
              <a:rPr lang="en-US" dirty="0" err="1" smtClean="0"/>
              <a:t>UserType.Admin</a:t>
            </a:r>
            <a:r>
              <a:rPr lang="en-US" dirty="0" smtClean="0"/>
              <a:t>;</a:t>
            </a:r>
            <a:endParaRPr lang="tr-TR" dirty="0" smtClean="0"/>
          </a:p>
        </p:txBody>
      </p:sp>
      <p:sp>
        <p:nvSpPr>
          <p:cNvPr id="4" name="Slide Number Placeholder 3"/>
          <p:cNvSpPr>
            <a:spLocks noGrp="1"/>
          </p:cNvSpPr>
          <p:nvPr>
            <p:ph type="sldNum" sz="quarter" idx="12"/>
          </p:nvPr>
        </p:nvSpPr>
        <p:spPr/>
        <p:txBody>
          <a:bodyPr/>
          <a:lstStyle/>
          <a:p>
            <a:pPr>
              <a:defRPr/>
            </a:pPr>
            <a:fld id="{8C9A4312-A5FC-4214-A6E7-6510DC03AAEE}" type="slidenum">
              <a:rPr lang="tr-TR" smtClean="0"/>
              <a:pPr>
                <a:defRPr/>
              </a:pPr>
              <a:t>18</a:t>
            </a:fld>
            <a:endParaRPr lang="tr-T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04825" y="402560"/>
            <a:ext cx="7772400" cy="554038"/>
          </a:xfrm>
        </p:spPr>
        <p:txBody>
          <a:bodyPr/>
          <a:lstStyle/>
          <a:p>
            <a:pPr algn="ctr">
              <a:defRPr/>
            </a:pPr>
            <a:r>
              <a:rPr lang="tr-TR" sz="3600" b="1" dirty="0" smtClean="0"/>
              <a:t>C# Language Basics</a:t>
            </a:r>
            <a:endParaRPr lang="en-US" sz="3600" b="1" dirty="0"/>
          </a:p>
        </p:txBody>
      </p:sp>
      <p:sp>
        <p:nvSpPr>
          <p:cNvPr id="26626" name="Content Placeholder 2"/>
          <p:cNvSpPr>
            <a:spLocks noGrp="1"/>
          </p:cNvSpPr>
          <p:nvPr>
            <p:ph idx="1"/>
          </p:nvPr>
        </p:nvSpPr>
        <p:spPr>
          <a:xfrm>
            <a:off x="533400" y="1219200"/>
            <a:ext cx="8229600" cy="5257800"/>
          </a:xfrm>
        </p:spPr>
        <p:txBody>
          <a:bodyPr/>
          <a:lstStyle/>
          <a:p>
            <a:endParaRPr lang="tr-TR" dirty="0" smtClean="0"/>
          </a:p>
          <a:p>
            <a:endParaRPr lang="tr-TR" dirty="0" smtClean="0"/>
          </a:p>
          <a:p>
            <a:r>
              <a:rPr lang="en-US" dirty="0" smtClean="0"/>
              <a:t>Internally, enumerations are maintained as numbers. In the preceding example, 0 is automatically</a:t>
            </a:r>
            <a:r>
              <a:rPr lang="tr-TR" dirty="0" smtClean="0"/>
              <a:t> </a:t>
            </a:r>
            <a:r>
              <a:rPr lang="en-US" dirty="0" smtClean="0"/>
              <a:t>assigned to Admin, 1 to Guest, and 2 to Invalid. You can set a number directly in an</a:t>
            </a:r>
            <a:r>
              <a:rPr lang="tr-TR" dirty="0" smtClean="0"/>
              <a:t> </a:t>
            </a:r>
            <a:r>
              <a:rPr lang="en-US" dirty="0" smtClean="0"/>
              <a:t>enumeration variable, although this can lead to an undetected error if you use a number that</a:t>
            </a:r>
            <a:r>
              <a:rPr lang="tr-TR" dirty="0" smtClean="0"/>
              <a:t> </a:t>
            </a:r>
            <a:r>
              <a:rPr lang="en-US" dirty="0" smtClean="0"/>
              <a:t>doesn’t correspond to one of the defined values.</a:t>
            </a:r>
            <a:endParaRPr lang="tr-TR" dirty="0" smtClean="0"/>
          </a:p>
        </p:txBody>
      </p:sp>
      <p:sp>
        <p:nvSpPr>
          <p:cNvPr id="4" name="Slide Number Placeholder 3"/>
          <p:cNvSpPr>
            <a:spLocks noGrp="1"/>
          </p:cNvSpPr>
          <p:nvPr>
            <p:ph type="sldNum" sz="quarter" idx="12"/>
          </p:nvPr>
        </p:nvSpPr>
        <p:spPr/>
        <p:txBody>
          <a:bodyPr/>
          <a:lstStyle/>
          <a:p>
            <a:pPr>
              <a:defRPr/>
            </a:pPr>
            <a:fld id="{FC943145-0EEC-490B-84DB-272165C32A16}" type="slidenum">
              <a:rPr lang="tr-TR" smtClean="0"/>
              <a:pPr>
                <a:defRPr/>
              </a:pPr>
              <a:t>19</a:t>
            </a:fld>
            <a:endParaRPr lang="tr-T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541"/>
            <a:ext cx="7772400" cy="554038"/>
          </a:xfrm>
        </p:spPr>
        <p:txBody>
          <a:bodyPr/>
          <a:lstStyle/>
          <a:p>
            <a:pPr algn="ctr">
              <a:defRPr/>
            </a:pPr>
            <a:r>
              <a:rPr lang="tr-TR" sz="3600" b="1" dirty="0" smtClean="0"/>
              <a:t>C# Language Basics</a:t>
            </a:r>
            <a:endParaRPr lang="en-US" sz="3600" b="1" dirty="0"/>
          </a:p>
        </p:txBody>
      </p:sp>
      <p:sp>
        <p:nvSpPr>
          <p:cNvPr id="9219" name="Content Placeholder 2"/>
          <p:cNvSpPr>
            <a:spLocks noGrp="1"/>
          </p:cNvSpPr>
          <p:nvPr>
            <p:ph idx="1"/>
          </p:nvPr>
        </p:nvSpPr>
        <p:spPr>
          <a:xfrm>
            <a:off x="457200" y="1233618"/>
            <a:ext cx="8610600" cy="6096000"/>
          </a:xfrm>
        </p:spPr>
        <p:txBody>
          <a:bodyPr/>
          <a:lstStyle/>
          <a:p>
            <a:r>
              <a:rPr lang="tr-TR" dirty="0" smtClean="0"/>
              <a:t>Case sensitivity</a:t>
            </a:r>
          </a:p>
          <a:p>
            <a:pPr lvl="1"/>
            <a:r>
              <a:rPr lang="tr-TR" dirty="0" smtClean="0"/>
              <a:t>Some languages are case sensitive, while others are not. C#,C,C++ and Java are all examples of case-sensitive languages. Visual Basic is not.</a:t>
            </a:r>
          </a:p>
          <a:p>
            <a:pPr lvl="1"/>
            <a:endParaRPr lang="tr-TR" dirty="0" smtClean="0"/>
          </a:p>
          <a:p>
            <a:r>
              <a:rPr lang="tr-TR" dirty="0" smtClean="0"/>
              <a:t>Commenting</a:t>
            </a:r>
          </a:p>
          <a:p>
            <a:pPr lvl="1"/>
            <a:r>
              <a:rPr lang="tr-TR" dirty="0" smtClean="0"/>
              <a:t>Comments are descriptive text that is ignored by the compiler.</a:t>
            </a:r>
          </a:p>
          <a:p>
            <a:pPr lvl="2"/>
            <a:r>
              <a:rPr lang="tr-TR" dirty="0" smtClean="0"/>
              <a:t>// A single line comment</a:t>
            </a:r>
          </a:p>
          <a:p>
            <a:pPr lvl="2"/>
            <a:r>
              <a:rPr lang="tr-TR" dirty="0" smtClean="0"/>
              <a:t>/* A multiline</a:t>
            </a:r>
          </a:p>
          <a:p>
            <a:pPr lvl="2"/>
            <a:r>
              <a:rPr lang="tr-TR" dirty="0" smtClean="0"/>
              <a:t>     comment */</a:t>
            </a:r>
            <a:endParaRPr lang="en-US" dirty="0" smtClean="0"/>
          </a:p>
        </p:txBody>
      </p:sp>
      <p:sp>
        <p:nvSpPr>
          <p:cNvPr id="4" name="Slide Number Placeholder 3"/>
          <p:cNvSpPr>
            <a:spLocks noGrp="1"/>
          </p:cNvSpPr>
          <p:nvPr>
            <p:ph type="sldNum" sz="quarter" idx="12"/>
          </p:nvPr>
        </p:nvSpPr>
        <p:spPr/>
        <p:txBody>
          <a:bodyPr/>
          <a:lstStyle/>
          <a:p>
            <a:pPr>
              <a:defRPr/>
            </a:pPr>
            <a:fld id="{4C1CA34F-F3A6-4DAB-B9A5-C54DBB7EC51A}" type="slidenum">
              <a:rPr lang="tr-TR" smtClean="0"/>
              <a:pPr>
                <a:defRPr/>
              </a:pPr>
              <a:t>2</a:t>
            </a:fld>
            <a:endParaRPr lang="tr-T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08437" y="154246"/>
            <a:ext cx="7772400" cy="554038"/>
          </a:xfrm>
        </p:spPr>
        <p:txBody>
          <a:bodyPr/>
          <a:lstStyle/>
          <a:p>
            <a:pPr algn="ctr">
              <a:defRPr/>
            </a:pPr>
            <a:r>
              <a:rPr lang="tr-TR" sz="3600" b="1" dirty="0" smtClean="0"/>
              <a:t>C# Language Basics</a:t>
            </a:r>
            <a:endParaRPr lang="en-US" sz="3600" b="1" dirty="0"/>
          </a:p>
        </p:txBody>
      </p:sp>
      <p:sp>
        <p:nvSpPr>
          <p:cNvPr id="27650" name="Content Placeholder 2"/>
          <p:cNvSpPr>
            <a:spLocks noGrp="1"/>
          </p:cNvSpPr>
          <p:nvPr>
            <p:ph idx="1"/>
          </p:nvPr>
        </p:nvSpPr>
        <p:spPr>
          <a:xfrm>
            <a:off x="533400" y="1219200"/>
            <a:ext cx="7861844" cy="5638800"/>
          </a:xfrm>
        </p:spPr>
        <p:txBody>
          <a:bodyPr>
            <a:normAutofit fontScale="77500" lnSpcReduction="20000"/>
          </a:bodyPr>
          <a:lstStyle/>
          <a:p>
            <a:r>
              <a:rPr lang="en-US" sz="2000" dirty="0" smtClean="0"/>
              <a:t>In some scenarios, you might want to control what numbers are used for various values in</a:t>
            </a:r>
            <a:r>
              <a:rPr lang="tr-TR" sz="2000" dirty="0" smtClean="0"/>
              <a:t> </a:t>
            </a:r>
            <a:r>
              <a:rPr lang="en-US" sz="2000" dirty="0" smtClean="0"/>
              <a:t>an enumeration. This technique is typically used when the number has some specific meaning</a:t>
            </a:r>
            <a:r>
              <a:rPr lang="tr-TR" sz="2000" dirty="0" smtClean="0"/>
              <a:t> </a:t>
            </a:r>
            <a:r>
              <a:rPr lang="en-US" sz="2000" dirty="0" smtClean="0"/>
              <a:t>or corresponds to some other piece of information. For example, the following code</a:t>
            </a:r>
            <a:r>
              <a:rPr lang="tr-TR" sz="2000" dirty="0" smtClean="0"/>
              <a:t> </a:t>
            </a:r>
            <a:r>
              <a:rPr lang="en-US" sz="2000" dirty="0" smtClean="0"/>
              <a:t>defines an enumeration that represents the error code returned by a legacy component:</a:t>
            </a:r>
          </a:p>
          <a:p>
            <a:pPr marL="457207" lvl="1" indent="0">
              <a:buNone/>
            </a:pPr>
            <a:r>
              <a:rPr lang="en-US" sz="1600" dirty="0" err="1" smtClean="0"/>
              <a:t>enum</a:t>
            </a:r>
            <a:r>
              <a:rPr lang="en-US" sz="1600" dirty="0" smtClean="0"/>
              <a:t> </a:t>
            </a:r>
            <a:r>
              <a:rPr lang="en-US" sz="1600" dirty="0" err="1" smtClean="0"/>
              <a:t>ErrorCode</a:t>
            </a:r>
            <a:endParaRPr lang="en-US" sz="1600" dirty="0" smtClean="0"/>
          </a:p>
          <a:p>
            <a:pPr marL="457207" lvl="1" indent="0">
              <a:buNone/>
            </a:pPr>
            <a:r>
              <a:rPr lang="en-US" sz="1600" dirty="0" smtClean="0"/>
              <a:t>{</a:t>
            </a:r>
          </a:p>
          <a:p>
            <a:pPr marL="457207" lvl="1" indent="0">
              <a:buNone/>
            </a:pPr>
            <a:r>
              <a:rPr lang="en-US" sz="1600" dirty="0" err="1" smtClean="0"/>
              <a:t>NoResponse</a:t>
            </a:r>
            <a:r>
              <a:rPr lang="en-US" sz="1600" dirty="0" smtClean="0"/>
              <a:t> = 166,</a:t>
            </a:r>
            <a:r>
              <a:rPr lang="tr-TR" sz="1600" dirty="0" smtClean="0"/>
              <a:t> </a:t>
            </a:r>
            <a:r>
              <a:rPr lang="en-US" sz="1600" dirty="0" err="1" smtClean="0"/>
              <a:t>TooBusy</a:t>
            </a:r>
            <a:r>
              <a:rPr lang="en-US" sz="1600" dirty="0" smtClean="0"/>
              <a:t> = 167,</a:t>
            </a:r>
            <a:r>
              <a:rPr lang="tr-TR" sz="1600" dirty="0" smtClean="0"/>
              <a:t> </a:t>
            </a:r>
            <a:r>
              <a:rPr lang="en-US" sz="1600" dirty="0" smtClean="0"/>
              <a:t>Pass = 0</a:t>
            </a:r>
          </a:p>
          <a:p>
            <a:pPr marL="457207" lvl="1" indent="0">
              <a:buNone/>
            </a:pPr>
            <a:r>
              <a:rPr lang="en-US" sz="1600" dirty="0" smtClean="0"/>
              <a:t>}</a:t>
            </a:r>
            <a:endParaRPr lang="tr-TR" sz="1600" dirty="0" smtClean="0"/>
          </a:p>
          <a:p>
            <a:r>
              <a:rPr lang="en-US" sz="2000" dirty="0" smtClean="0"/>
              <a:t>Now you can use the </a:t>
            </a:r>
            <a:r>
              <a:rPr lang="en-US" sz="2000" dirty="0" err="1" smtClean="0"/>
              <a:t>ErrorCode</a:t>
            </a:r>
            <a:r>
              <a:rPr lang="en-US" sz="2000" dirty="0" smtClean="0"/>
              <a:t> enumeration with a function that returns an integer representing</a:t>
            </a:r>
            <a:r>
              <a:rPr lang="tr-TR" sz="2000" dirty="0" smtClean="0"/>
              <a:t> </a:t>
            </a:r>
            <a:r>
              <a:rPr lang="en-US" sz="2000" dirty="0" smtClean="0"/>
              <a:t>an error condition, as shown here:</a:t>
            </a:r>
          </a:p>
          <a:p>
            <a:pPr marL="457207" lvl="1" indent="0">
              <a:buNone/>
            </a:pPr>
            <a:r>
              <a:rPr lang="en-US" sz="1600" dirty="0" err="1" smtClean="0"/>
              <a:t>ErrorCode</a:t>
            </a:r>
            <a:r>
              <a:rPr lang="en-US" sz="1600" dirty="0" smtClean="0"/>
              <a:t> err;</a:t>
            </a:r>
          </a:p>
          <a:p>
            <a:pPr marL="457207" lvl="1" indent="0">
              <a:buNone/>
            </a:pPr>
            <a:r>
              <a:rPr lang="en-US" sz="1600" dirty="0" smtClean="0"/>
              <a:t>err = DoSomething();</a:t>
            </a:r>
          </a:p>
          <a:p>
            <a:pPr marL="457207" lvl="1" indent="0">
              <a:buNone/>
            </a:pPr>
            <a:r>
              <a:rPr lang="en-US" sz="1600" dirty="0" smtClean="0"/>
              <a:t>if (err == </a:t>
            </a:r>
            <a:r>
              <a:rPr lang="en-US" sz="1600" dirty="0" err="1" smtClean="0"/>
              <a:t>ErrorCode.Pass</a:t>
            </a:r>
            <a:r>
              <a:rPr lang="en-US" sz="1600" dirty="0" smtClean="0"/>
              <a:t>)</a:t>
            </a:r>
          </a:p>
          <a:p>
            <a:pPr marL="457207" lvl="1" indent="0">
              <a:buNone/>
            </a:pPr>
            <a:r>
              <a:rPr lang="en-US" sz="1600" dirty="0" smtClean="0"/>
              <a:t>{</a:t>
            </a:r>
          </a:p>
          <a:p>
            <a:pPr marL="457207" lvl="1" indent="0">
              <a:buNone/>
            </a:pPr>
            <a:r>
              <a:rPr lang="en-US" sz="1600" dirty="0" smtClean="0"/>
              <a:t>// Operation succeeded.</a:t>
            </a:r>
          </a:p>
          <a:p>
            <a:pPr marL="457207" lvl="1" indent="0">
              <a:buNone/>
            </a:pPr>
            <a:r>
              <a:rPr lang="en-US" sz="1600" dirty="0" smtClean="0"/>
              <a:t>}</a:t>
            </a:r>
          </a:p>
          <a:p>
            <a:r>
              <a:rPr lang="en-US" sz="2000" dirty="0" smtClean="0"/>
              <a:t>Clearly, enumerations create more readable code. They also simplify coding, because</a:t>
            </a:r>
            <a:r>
              <a:rPr lang="tr-TR" sz="2000" dirty="0" smtClean="0"/>
              <a:t> </a:t>
            </a:r>
            <a:r>
              <a:rPr lang="en-US" sz="2000" dirty="0" smtClean="0"/>
              <a:t>once you type in the enumeration type name (</a:t>
            </a:r>
            <a:r>
              <a:rPr lang="en-US" sz="2000" dirty="0" err="1" smtClean="0"/>
              <a:t>ErrorCode</a:t>
            </a:r>
            <a:r>
              <a:rPr lang="en-US" sz="2000" dirty="0" smtClean="0"/>
              <a:t>) and add the dot (.), Visual Studio</a:t>
            </a:r>
            <a:r>
              <a:rPr lang="tr-TR" sz="2000" dirty="0" smtClean="0"/>
              <a:t> </a:t>
            </a:r>
            <a:r>
              <a:rPr lang="en-US" sz="2000" dirty="0" smtClean="0"/>
              <a:t>will pop up a list of possible values using IntelliSense.</a:t>
            </a:r>
            <a:endParaRPr lang="tr-TR" sz="2000" dirty="0" smtClean="0"/>
          </a:p>
        </p:txBody>
      </p:sp>
      <p:sp>
        <p:nvSpPr>
          <p:cNvPr id="4" name="Slide Number Placeholder 3"/>
          <p:cNvSpPr>
            <a:spLocks noGrp="1"/>
          </p:cNvSpPr>
          <p:nvPr>
            <p:ph type="sldNum" sz="quarter" idx="12"/>
          </p:nvPr>
        </p:nvSpPr>
        <p:spPr/>
        <p:txBody>
          <a:bodyPr/>
          <a:lstStyle/>
          <a:p>
            <a:pPr>
              <a:defRPr/>
            </a:pPr>
            <a:fld id="{EB764DDA-F1E2-412C-8C07-6AAE582D6922}" type="slidenum">
              <a:rPr lang="tr-TR" smtClean="0"/>
              <a:pPr>
                <a:defRPr/>
              </a:pPr>
              <a:t>20</a:t>
            </a:fld>
            <a:endParaRPr lang="tr-T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37131" y="225223"/>
            <a:ext cx="7772400" cy="554038"/>
          </a:xfrm>
        </p:spPr>
        <p:txBody>
          <a:bodyPr/>
          <a:lstStyle/>
          <a:p>
            <a:pPr algn="ctr">
              <a:defRPr/>
            </a:pPr>
            <a:r>
              <a:rPr lang="tr-TR" sz="4000" b="1" dirty="0" smtClean="0"/>
              <a:t>C# Language Basics</a:t>
            </a:r>
            <a:endParaRPr lang="en-US" sz="4000" b="1" dirty="0"/>
          </a:p>
        </p:txBody>
      </p:sp>
      <p:sp>
        <p:nvSpPr>
          <p:cNvPr id="28674" name="Content Placeholder 2"/>
          <p:cNvSpPr>
            <a:spLocks noGrp="1"/>
          </p:cNvSpPr>
          <p:nvPr>
            <p:ph idx="1"/>
          </p:nvPr>
        </p:nvSpPr>
        <p:spPr>
          <a:xfrm>
            <a:off x="533400" y="1063422"/>
            <a:ext cx="8229600" cy="5413577"/>
          </a:xfrm>
        </p:spPr>
        <p:txBody>
          <a:bodyPr/>
          <a:lstStyle/>
          <a:p>
            <a:r>
              <a:rPr lang="tr-TR" dirty="0" smtClean="0"/>
              <a:t>Variable Operations</a:t>
            </a:r>
          </a:p>
          <a:p>
            <a:pPr lvl="1"/>
            <a:r>
              <a:rPr lang="tr-TR" dirty="0" smtClean="0"/>
              <a:t>You can use all the standard types of variable operations in C#.</a:t>
            </a:r>
          </a:p>
          <a:p>
            <a:pPr lvl="2"/>
            <a:r>
              <a:rPr lang="en-US" dirty="0" err="1" smtClean="0"/>
              <a:t>int</a:t>
            </a:r>
            <a:r>
              <a:rPr lang="en-US" dirty="0" smtClean="0"/>
              <a:t> number</a:t>
            </a:r>
            <a:r>
              <a:rPr lang="tr-TR" dirty="0" smtClean="0"/>
              <a:t>;</a:t>
            </a:r>
          </a:p>
          <a:p>
            <a:pPr lvl="2"/>
            <a:endParaRPr lang="tr-TR" dirty="0" smtClean="0"/>
          </a:p>
          <a:p>
            <a:pPr lvl="2"/>
            <a:r>
              <a:rPr lang="en-US" dirty="0" smtClean="0"/>
              <a:t>number = 4 + 2 * 3;</a:t>
            </a:r>
          </a:p>
          <a:p>
            <a:pPr lvl="2"/>
            <a:r>
              <a:rPr lang="en-US" dirty="0" smtClean="0"/>
              <a:t>// number will be 10.</a:t>
            </a:r>
            <a:endParaRPr lang="tr-TR" dirty="0" smtClean="0"/>
          </a:p>
          <a:p>
            <a:pPr lvl="2"/>
            <a:endParaRPr lang="tr-TR" dirty="0" smtClean="0"/>
          </a:p>
          <a:p>
            <a:pPr lvl="2"/>
            <a:r>
              <a:rPr lang="en-US" dirty="0" smtClean="0"/>
              <a:t>number = (4 + 2) * 3;</a:t>
            </a:r>
          </a:p>
          <a:p>
            <a:pPr lvl="2"/>
            <a:r>
              <a:rPr lang="en-US" dirty="0" smtClean="0"/>
              <a:t>// number will be 18.</a:t>
            </a:r>
            <a:endParaRPr lang="tr-TR" dirty="0" smtClean="0"/>
          </a:p>
          <a:p>
            <a:pPr lvl="1"/>
            <a:endParaRPr lang="tr-TR" dirty="0" smtClean="0"/>
          </a:p>
        </p:txBody>
      </p:sp>
      <p:sp>
        <p:nvSpPr>
          <p:cNvPr id="4" name="Slide Number Placeholder 3"/>
          <p:cNvSpPr>
            <a:spLocks noGrp="1"/>
          </p:cNvSpPr>
          <p:nvPr>
            <p:ph type="sldNum" sz="quarter" idx="12"/>
          </p:nvPr>
        </p:nvSpPr>
        <p:spPr/>
        <p:txBody>
          <a:bodyPr/>
          <a:lstStyle/>
          <a:p>
            <a:pPr>
              <a:defRPr/>
            </a:pPr>
            <a:fld id="{528E12F7-C402-4C62-9219-1F2635FD18A0}" type="slidenum">
              <a:rPr lang="tr-TR" smtClean="0"/>
              <a:pPr>
                <a:defRPr/>
              </a:pPr>
              <a:t>21</a:t>
            </a:fld>
            <a:endParaRPr lang="tr-TR"/>
          </a:p>
        </p:txBody>
      </p:sp>
      <p:pic>
        <p:nvPicPr>
          <p:cNvPr id="66562" name="Picture 2"/>
          <p:cNvPicPr>
            <a:picLocks noChangeAspect="1" noChangeArrowheads="1"/>
          </p:cNvPicPr>
          <p:nvPr/>
        </p:nvPicPr>
        <p:blipFill>
          <a:blip r:embed="rId2" cstate="print"/>
          <a:srcRect/>
          <a:stretch>
            <a:fillRect/>
          </a:stretch>
        </p:blipFill>
        <p:spPr bwMode="auto">
          <a:xfrm>
            <a:off x="838200" y="4738686"/>
            <a:ext cx="7331075"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09587" y="310255"/>
            <a:ext cx="7772400" cy="554038"/>
          </a:xfrm>
        </p:spPr>
        <p:txBody>
          <a:bodyPr/>
          <a:lstStyle/>
          <a:p>
            <a:pPr algn="ctr">
              <a:defRPr/>
            </a:pPr>
            <a:r>
              <a:rPr lang="tr-TR" sz="4000" b="1" dirty="0" smtClean="0"/>
              <a:t>C# Language Basics</a:t>
            </a:r>
            <a:endParaRPr lang="en-US" sz="4000" b="1" dirty="0"/>
          </a:p>
        </p:txBody>
      </p:sp>
      <p:sp>
        <p:nvSpPr>
          <p:cNvPr id="29698" name="Content Placeholder 2"/>
          <p:cNvSpPr>
            <a:spLocks noGrp="1"/>
          </p:cNvSpPr>
          <p:nvPr>
            <p:ph idx="1"/>
          </p:nvPr>
        </p:nvSpPr>
        <p:spPr>
          <a:xfrm>
            <a:off x="533400" y="1219200"/>
            <a:ext cx="8229600" cy="5257800"/>
          </a:xfrm>
        </p:spPr>
        <p:txBody>
          <a:bodyPr>
            <a:normAutofit fontScale="85000" lnSpcReduction="10000"/>
          </a:bodyPr>
          <a:lstStyle/>
          <a:p>
            <a:r>
              <a:rPr lang="tr-TR" sz="2400" dirty="0" smtClean="0"/>
              <a:t>C# also allows you to use the addition operator (+) to join two strings:</a:t>
            </a:r>
          </a:p>
          <a:p>
            <a:pPr marL="457207" lvl="1" indent="0">
              <a:buNone/>
            </a:pPr>
            <a:r>
              <a:rPr lang="en-US" sz="2000" dirty="0" smtClean="0"/>
              <a:t>// Join three strings together.</a:t>
            </a:r>
          </a:p>
          <a:p>
            <a:pPr marL="457207" lvl="1" indent="0">
              <a:buNone/>
            </a:pPr>
            <a:r>
              <a:rPr lang="en-US" sz="2000" dirty="0" err="1" smtClean="0"/>
              <a:t>myName</a:t>
            </a:r>
            <a:r>
              <a:rPr lang="en-US" sz="2000" dirty="0" smtClean="0"/>
              <a:t> = </a:t>
            </a:r>
            <a:r>
              <a:rPr lang="en-US" sz="2000" dirty="0" err="1" smtClean="0"/>
              <a:t>firstName</a:t>
            </a:r>
            <a:r>
              <a:rPr lang="en-US" sz="2000" dirty="0" smtClean="0"/>
              <a:t> + " " + </a:t>
            </a:r>
            <a:r>
              <a:rPr lang="en-US" sz="2000" dirty="0" err="1" smtClean="0"/>
              <a:t>lastName</a:t>
            </a:r>
            <a:r>
              <a:rPr lang="en-US" sz="2000" dirty="0" smtClean="0"/>
              <a:t>;</a:t>
            </a:r>
            <a:r>
              <a:rPr lang="tr-TR" sz="2000" dirty="0" smtClean="0"/>
              <a:t>,</a:t>
            </a:r>
          </a:p>
          <a:p>
            <a:pPr lvl="1"/>
            <a:endParaRPr lang="en-US" sz="2000" dirty="0" smtClean="0"/>
          </a:p>
          <a:p>
            <a:r>
              <a:rPr lang="en-US" sz="2400" dirty="0" smtClean="0"/>
              <a:t>In addition, C# also provides special shorthand assignment operators. Here are a few</a:t>
            </a:r>
            <a:r>
              <a:rPr lang="tr-TR" sz="2400" dirty="0" smtClean="0"/>
              <a:t> </a:t>
            </a:r>
            <a:r>
              <a:rPr lang="en-US" sz="2400" dirty="0" smtClean="0"/>
              <a:t>examples:</a:t>
            </a:r>
            <a:endParaRPr lang="tr-TR" sz="2400" dirty="0" smtClean="0"/>
          </a:p>
          <a:p>
            <a:endParaRPr lang="en-US" sz="2400" dirty="0" smtClean="0"/>
          </a:p>
          <a:p>
            <a:pPr marL="457207" lvl="1" indent="0">
              <a:buNone/>
            </a:pPr>
            <a:r>
              <a:rPr lang="en-US" sz="2000" dirty="0" smtClean="0"/>
              <a:t>// Add 10 to </a:t>
            </a:r>
            <a:r>
              <a:rPr lang="en-US" sz="2000" dirty="0" err="1" smtClean="0"/>
              <a:t>myValue</a:t>
            </a:r>
            <a:r>
              <a:rPr lang="en-US" sz="2000" dirty="0" smtClean="0"/>
              <a:t>. This is the same as </a:t>
            </a:r>
            <a:r>
              <a:rPr lang="en-US" sz="2000" dirty="0" err="1" smtClean="0"/>
              <a:t>myValue</a:t>
            </a:r>
            <a:r>
              <a:rPr lang="en-US" sz="2000" dirty="0" smtClean="0"/>
              <a:t> = </a:t>
            </a:r>
            <a:r>
              <a:rPr lang="en-US" sz="2000" dirty="0" err="1" smtClean="0"/>
              <a:t>myValue</a:t>
            </a:r>
            <a:r>
              <a:rPr lang="en-US" sz="2000" dirty="0" smtClean="0"/>
              <a:t> + 10;</a:t>
            </a:r>
          </a:p>
          <a:p>
            <a:pPr marL="457207" lvl="1" indent="0">
              <a:buNone/>
            </a:pPr>
            <a:r>
              <a:rPr lang="en-US" sz="2000" dirty="0" err="1" smtClean="0"/>
              <a:t>myValue</a:t>
            </a:r>
            <a:r>
              <a:rPr lang="en-US" sz="2000" dirty="0" smtClean="0"/>
              <a:t> += 10;</a:t>
            </a:r>
          </a:p>
          <a:p>
            <a:pPr marL="457207" lvl="1" indent="0">
              <a:buNone/>
            </a:pPr>
            <a:r>
              <a:rPr lang="en-US" sz="2000" dirty="0" smtClean="0"/>
              <a:t>// Multiple </a:t>
            </a:r>
            <a:r>
              <a:rPr lang="en-US" sz="2000" dirty="0" err="1" smtClean="0"/>
              <a:t>myValue</a:t>
            </a:r>
            <a:r>
              <a:rPr lang="en-US" sz="2000" dirty="0" smtClean="0"/>
              <a:t> by 3. This is the same as </a:t>
            </a:r>
            <a:r>
              <a:rPr lang="en-US" sz="2000" dirty="0" err="1" smtClean="0"/>
              <a:t>myValue</a:t>
            </a:r>
            <a:r>
              <a:rPr lang="en-US" sz="2000" dirty="0" smtClean="0"/>
              <a:t> = </a:t>
            </a:r>
            <a:r>
              <a:rPr lang="en-US" sz="2000" dirty="0" err="1" smtClean="0"/>
              <a:t>myValue</a:t>
            </a:r>
            <a:r>
              <a:rPr lang="en-US" sz="2000" dirty="0" smtClean="0"/>
              <a:t> * 3;</a:t>
            </a:r>
          </a:p>
          <a:p>
            <a:pPr marL="457207" lvl="1" indent="0">
              <a:buNone/>
            </a:pPr>
            <a:r>
              <a:rPr lang="en-US" sz="2000" dirty="0" err="1" smtClean="0"/>
              <a:t>myValue</a:t>
            </a:r>
            <a:r>
              <a:rPr lang="en-US" sz="2000" dirty="0" smtClean="0"/>
              <a:t> *= 3;</a:t>
            </a:r>
          </a:p>
          <a:p>
            <a:pPr marL="457207" lvl="1" indent="0">
              <a:buNone/>
            </a:pPr>
            <a:r>
              <a:rPr lang="en-US" sz="2000" dirty="0" smtClean="0"/>
              <a:t>// Divide </a:t>
            </a:r>
            <a:r>
              <a:rPr lang="en-US" sz="2000" dirty="0" err="1" smtClean="0"/>
              <a:t>myValue</a:t>
            </a:r>
            <a:r>
              <a:rPr lang="en-US" sz="2000" dirty="0" smtClean="0"/>
              <a:t> by 12. This is the same as </a:t>
            </a:r>
            <a:r>
              <a:rPr lang="en-US" sz="2000" dirty="0" err="1" smtClean="0"/>
              <a:t>myValue</a:t>
            </a:r>
            <a:r>
              <a:rPr lang="en-US" sz="2000" dirty="0" smtClean="0"/>
              <a:t> = </a:t>
            </a:r>
            <a:r>
              <a:rPr lang="en-US" sz="2000" dirty="0" err="1" smtClean="0"/>
              <a:t>myValue</a:t>
            </a:r>
            <a:r>
              <a:rPr lang="en-US" sz="2000" dirty="0" smtClean="0"/>
              <a:t> / 12;</a:t>
            </a:r>
          </a:p>
          <a:p>
            <a:pPr marL="457207" lvl="1" indent="0">
              <a:buNone/>
            </a:pPr>
            <a:r>
              <a:rPr lang="en-US" sz="2000" dirty="0" err="1" smtClean="0"/>
              <a:t>myValue</a:t>
            </a:r>
            <a:r>
              <a:rPr lang="en-US" sz="2000" dirty="0" smtClean="0"/>
              <a:t> /= 12;</a:t>
            </a:r>
            <a:endParaRPr lang="tr-TR" sz="2000" dirty="0" smtClean="0"/>
          </a:p>
        </p:txBody>
      </p:sp>
      <p:sp>
        <p:nvSpPr>
          <p:cNvPr id="4" name="Slide Number Placeholder 3"/>
          <p:cNvSpPr>
            <a:spLocks noGrp="1"/>
          </p:cNvSpPr>
          <p:nvPr>
            <p:ph type="sldNum" sz="quarter" idx="12"/>
          </p:nvPr>
        </p:nvSpPr>
        <p:spPr/>
        <p:txBody>
          <a:bodyPr/>
          <a:lstStyle/>
          <a:p>
            <a:pPr>
              <a:defRPr/>
            </a:pPr>
            <a:fld id="{0E1D0A04-382A-437E-BBB6-2E2C205DA58B}" type="slidenum">
              <a:rPr lang="tr-TR" smtClean="0"/>
              <a:pPr>
                <a:defRPr/>
              </a:pPr>
              <a:t>22</a:t>
            </a:fld>
            <a:endParaRPr lang="tr-T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22844" y="295735"/>
            <a:ext cx="7772400" cy="554038"/>
          </a:xfrm>
        </p:spPr>
        <p:txBody>
          <a:bodyPr/>
          <a:lstStyle/>
          <a:p>
            <a:pPr algn="ctr">
              <a:defRPr/>
            </a:pPr>
            <a:r>
              <a:rPr lang="tr-TR" sz="4000" b="1" dirty="0" smtClean="0"/>
              <a:t>C# Language Basics</a:t>
            </a:r>
            <a:endParaRPr lang="en-US" sz="4000" b="1" dirty="0"/>
          </a:p>
        </p:txBody>
      </p:sp>
      <p:sp>
        <p:nvSpPr>
          <p:cNvPr id="30722" name="Content Placeholder 2"/>
          <p:cNvSpPr>
            <a:spLocks noGrp="1"/>
          </p:cNvSpPr>
          <p:nvPr>
            <p:ph idx="1"/>
          </p:nvPr>
        </p:nvSpPr>
        <p:spPr>
          <a:xfrm>
            <a:off x="533400" y="1295400"/>
            <a:ext cx="8229600" cy="5181599"/>
          </a:xfrm>
        </p:spPr>
        <p:txBody>
          <a:bodyPr>
            <a:normAutofit fontScale="85000" lnSpcReduction="20000"/>
          </a:bodyPr>
          <a:lstStyle/>
          <a:p>
            <a:r>
              <a:rPr lang="tr-TR" sz="2800" dirty="0" smtClean="0"/>
              <a:t>Advanced Math</a:t>
            </a:r>
          </a:p>
          <a:p>
            <a:r>
              <a:rPr lang="en-US" sz="2800" dirty="0" smtClean="0"/>
              <a:t>To use the math operations, you invoke the methods of the </a:t>
            </a:r>
            <a:r>
              <a:rPr lang="en-US" sz="2800" dirty="0" err="1" smtClean="0"/>
              <a:t>System.Math</a:t>
            </a:r>
            <a:r>
              <a:rPr lang="en-US" sz="2800" dirty="0" smtClean="0"/>
              <a:t> class. These</a:t>
            </a:r>
            <a:r>
              <a:rPr lang="tr-TR" sz="2800" dirty="0" smtClean="0"/>
              <a:t> </a:t>
            </a:r>
            <a:r>
              <a:rPr lang="en-US" sz="2800" dirty="0" smtClean="0"/>
              <a:t>methods are </a:t>
            </a:r>
            <a:r>
              <a:rPr lang="en-US" sz="2800" i="1" dirty="0" smtClean="0"/>
              <a:t>static</a:t>
            </a:r>
            <a:r>
              <a:rPr lang="en-US" sz="2800" dirty="0" smtClean="0"/>
              <a:t>, which means they are always available and ready to use. The following code snippet shows some sample calculations that you can perform</a:t>
            </a:r>
            <a:r>
              <a:rPr lang="tr-TR" sz="2800" dirty="0" smtClean="0"/>
              <a:t> </a:t>
            </a:r>
            <a:r>
              <a:rPr lang="en-US" sz="2800" dirty="0" smtClean="0"/>
              <a:t>with</a:t>
            </a:r>
            <a:r>
              <a:rPr lang="tr-TR" sz="2800" dirty="0" smtClean="0"/>
              <a:t> </a:t>
            </a:r>
            <a:r>
              <a:rPr lang="en-US" sz="2800" dirty="0" smtClean="0"/>
              <a:t>the Math class:</a:t>
            </a:r>
          </a:p>
          <a:p>
            <a:pPr marL="457207" lvl="1" indent="0">
              <a:buNone/>
            </a:pPr>
            <a:r>
              <a:rPr lang="en-US" sz="2400" b="1" dirty="0" smtClean="0"/>
              <a:t>double </a:t>
            </a:r>
            <a:r>
              <a:rPr lang="en-US" sz="2400" b="1" dirty="0" err="1" smtClean="0"/>
              <a:t>myValue</a:t>
            </a:r>
            <a:r>
              <a:rPr lang="en-US" sz="2400" b="1" dirty="0" smtClean="0"/>
              <a:t>;</a:t>
            </a:r>
          </a:p>
          <a:p>
            <a:pPr marL="457207" lvl="1" indent="0">
              <a:buNone/>
            </a:pPr>
            <a:r>
              <a:rPr lang="en-US" sz="2400" b="1" dirty="0" err="1" smtClean="0"/>
              <a:t>myValue</a:t>
            </a:r>
            <a:r>
              <a:rPr lang="en-US" sz="2400" b="1" dirty="0" smtClean="0"/>
              <a:t> = </a:t>
            </a:r>
            <a:r>
              <a:rPr lang="en-US" sz="2400" b="1" dirty="0" err="1" smtClean="0"/>
              <a:t>Math.Sqrt</a:t>
            </a:r>
            <a:r>
              <a:rPr lang="en-US" sz="2400" b="1" dirty="0" smtClean="0"/>
              <a:t>(81); // </a:t>
            </a:r>
            <a:r>
              <a:rPr lang="en-US" sz="2400" b="1" dirty="0" err="1" smtClean="0"/>
              <a:t>myValue</a:t>
            </a:r>
            <a:r>
              <a:rPr lang="en-US" sz="2400" b="1" dirty="0" smtClean="0"/>
              <a:t> = 9.0</a:t>
            </a:r>
          </a:p>
          <a:p>
            <a:pPr marL="457207" lvl="1" indent="0">
              <a:buNone/>
            </a:pPr>
            <a:r>
              <a:rPr lang="en-US" sz="2400" b="1" dirty="0" err="1" smtClean="0"/>
              <a:t>myValue</a:t>
            </a:r>
            <a:r>
              <a:rPr lang="en-US" sz="2400" b="1" dirty="0" smtClean="0"/>
              <a:t> = </a:t>
            </a:r>
            <a:r>
              <a:rPr lang="en-US" sz="2400" b="1" dirty="0" err="1" smtClean="0"/>
              <a:t>Math.Round</a:t>
            </a:r>
            <a:r>
              <a:rPr lang="en-US" sz="2400" b="1" dirty="0" smtClean="0"/>
              <a:t>(42.889, 2); // </a:t>
            </a:r>
            <a:r>
              <a:rPr lang="en-US" sz="2400" b="1" dirty="0" err="1" smtClean="0"/>
              <a:t>myValue</a:t>
            </a:r>
            <a:r>
              <a:rPr lang="en-US" sz="2400" b="1" dirty="0" smtClean="0"/>
              <a:t> = 42.89</a:t>
            </a:r>
          </a:p>
          <a:p>
            <a:pPr marL="457207" lvl="1" indent="0">
              <a:buNone/>
            </a:pPr>
            <a:r>
              <a:rPr lang="en-US" sz="2400" b="1" dirty="0" err="1" smtClean="0"/>
              <a:t>myValue</a:t>
            </a:r>
            <a:r>
              <a:rPr lang="en-US" sz="2400" b="1" dirty="0" smtClean="0"/>
              <a:t> = </a:t>
            </a:r>
            <a:r>
              <a:rPr lang="en-US" sz="2400" b="1" dirty="0" err="1" smtClean="0"/>
              <a:t>Math.Abs</a:t>
            </a:r>
            <a:r>
              <a:rPr lang="en-US" sz="2400" b="1" dirty="0" smtClean="0"/>
              <a:t>(-10); // </a:t>
            </a:r>
            <a:r>
              <a:rPr lang="en-US" sz="2400" b="1" dirty="0" err="1" smtClean="0"/>
              <a:t>myValue</a:t>
            </a:r>
            <a:r>
              <a:rPr lang="en-US" sz="2400" b="1" dirty="0" smtClean="0"/>
              <a:t> = 10.0</a:t>
            </a:r>
          </a:p>
          <a:p>
            <a:pPr marL="457207" lvl="1" indent="0">
              <a:buNone/>
            </a:pPr>
            <a:r>
              <a:rPr lang="en-US" sz="2400" b="1" dirty="0" err="1" smtClean="0"/>
              <a:t>myValue</a:t>
            </a:r>
            <a:r>
              <a:rPr lang="en-US" sz="2400" b="1" dirty="0" smtClean="0"/>
              <a:t> = </a:t>
            </a:r>
            <a:r>
              <a:rPr lang="en-US" sz="2400" b="1" dirty="0" err="1" smtClean="0"/>
              <a:t>Math.Log</a:t>
            </a:r>
            <a:r>
              <a:rPr lang="en-US" sz="2400" b="1" dirty="0" smtClean="0"/>
              <a:t>(24.212); // </a:t>
            </a:r>
            <a:r>
              <a:rPr lang="en-US" sz="2400" b="1" dirty="0" err="1" smtClean="0"/>
              <a:t>myValue</a:t>
            </a:r>
            <a:r>
              <a:rPr lang="en-US" sz="2400" b="1" dirty="0" smtClean="0"/>
              <a:t> = 3.18.. (and so on)</a:t>
            </a:r>
          </a:p>
          <a:p>
            <a:pPr marL="457207" lvl="1" indent="0">
              <a:buNone/>
            </a:pPr>
            <a:r>
              <a:rPr lang="en-US" sz="2400" b="1" dirty="0" err="1" smtClean="0"/>
              <a:t>myValue</a:t>
            </a:r>
            <a:r>
              <a:rPr lang="en-US" sz="2400" b="1" dirty="0" smtClean="0"/>
              <a:t> = </a:t>
            </a:r>
            <a:r>
              <a:rPr lang="en-US" sz="2400" b="1" dirty="0" err="1" smtClean="0"/>
              <a:t>Math.PI</a:t>
            </a:r>
            <a:r>
              <a:rPr lang="en-US" sz="2400" b="1" dirty="0" smtClean="0"/>
              <a:t>; // </a:t>
            </a:r>
            <a:r>
              <a:rPr lang="en-US" sz="2400" b="1" dirty="0" err="1" smtClean="0"/>
              <a:t>myValue</a:t>
            </a:r>
            <a:r>
              <a:rPr lang="en-US" sz="2400" b="1" dirty="0" smtClean="0"/>
              <a:t> = 3.14.. (and so on)</a:t>
            </a:r>
            <a:endParaRPr lang="tr-TR" sz="2400" b="1" dirty="0" smtClean="0"/>
          </a:p>
          <a:p>
            <a:pPr>
              <a:buFont typeface="Wingdings" pitchFamily="2" charset="2"/>
              <a:buChar char="q"/>
            </a:pPr>
            <a:r>
              <a:rPr lang="tr-TR" sz="2800" dirty="0" smtClean="0"/>
              <a:t>This list is a very limited one.</a:t>
            </a:r>
          </a:p>
          <a:p>
            <a:pPr lvl="1"/>
            <a:endParaRPr lang="tr-TR" sz="2400" dirty="0" smtClean="0"/>
          </a:p>
        </p:txBody>
      </p:sp>
      <p:sp>
        <p:nvSpPr>
          <p:cNvPr id="4" name="Slide Number Placeholder 3"/>
          <p:cNvSpPr>
            <a:spLocks noGrp="1"/>
          </p:cNvSpPr>
          <p:nvPr>
            <p:ph type="sldNum" sz="quarter" idx="12"/>
          </p:nvPr>
        </p:nvSpPr>
        <p:spPr/>
        <p:txBody>
          <a:bodyPr/>
          <a:lstStyle/>
          <a:p>
            <a:pPr>
              <a:defRPr/>
            </a:pPr>
            <a:fld id="{89ED34C3-A3A9-435F-9E1B-D4AF6506B731}" type="slidenum">
              <a:rPr lang="tr-TR" smtClean="0"/>
              <a:pPr>
                <a:defRPr/>
              </a:pPr>
              <a:t>23</a:t>
            </a:fld>
            <a:endParaRPr lang="tr-T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47687" y="402560"/>
            <a:ext cx="7772400" cy="554038"/>
          </a:xfrm>
        </p:spPr>
        <p:txBody>
          <a:bodyPr/>
          <a:lstStyle/>
          <a:p>
            <a:pPr algn="ctr">
              <a:defRPr/>
            </a:pPr>
            <a:r>
              <a:rPr lang="tr-TR" sz="4000" b="1" dirty="0" smtClean="0"/>
              <a:t>C# Language Basics</a:t>
            </a:r>
            <a:endParaRPr lang="en-US" sz="4000" b="1" dirty="0"/>
          </a:p>
        </p:txBody>
      </p:sp>
      <p:sp>
        <p:nvSpPr>
          <p:cNvPr id="31746" name="Content Placeholder 2"/>
          <p:cNvSpPr>
            <a:spLocks noGrp="1"/>
          </p:cNvSpPr>
          <p:nvPr>
            <p:ph idx="1"/>
          </p:nvPr>
        </p:nvSpPr>
        <p:spPr>
          <a:xfrm>
            <a:off x="533400" y="1219200"/>
            <a:ext cx="8077200" cy="5257800"/>
          </a:xfrm>
        </p:spPr>
        <p:txBody>
          <a:bodyPr/>
          <a:lstStyle/>
          <a:p>
            <a:r>
              <a:rPr lang="tr-TR" dirty="0" smtClean="0"/>
              <a:t>Type Conversions</a:t>
            </a:r>
          </a:p>
          <a:p>
            <a:pPr lvl="1"/>
            <a:r>
              <a:rPr lang="tr-TR" dirty="0" smtClean="0"/>
              <a:t>Explicit type conversion</a:t>
            </a:r>
          </a:p>
          <a:p>
            <a:pPr lvl="2"/>
            <a:r>
              <a:rPr lang="en-US" dirty="0" err="1" smtClean="0"/>
              <a:t>int</a:t>
            </a:r>
            <a:r>
              <a:rPr lang="en-US" dirty="0" smtClean="0"/>
              <a:t> count32 = 1000;</a:t>
            </a:r>
          </a:p>
          <a:p>
            <a:pPr lvl="2"/>
            <a:r>
              <a:rPr lang="en-US" dirty="0" smtClean="0"/>
              <a:t>short count16;</a:t>
            </a:r>
          </a:p>
          <a:p>
            <a:pPr lvl="2"/>
            <a:r>
              <a:rPr lang="en-US" dirty="0" smtClean="0"/>
              <a:t>// Convert the 32-bit integer to a 16-bit integer.</a:t>
            </a:r>
          </a:p>
          <a:p>
            <a:pPr lvl="2"/>
            <a:r>
              <a:rPr lang="en-US" dirty="0" smtClean="0"/>
              <a:t>// If count32 is too large to fit, .NET will discard some of the</a:t>
            </a:r>
          </a:p>
          <a:p>
            <a:pPr lvl="2"/>
            <a:r>
              <a:rPr lang="en-US" dirty="0" smtClean="0"/>
              <a:t>// information you need, and the resulting number will be incorrect.</a:t>
            </a:r>
          </a:p>
          <a:p>
            <a:pPr lvl="2"/>
            <a:r>
              <a:rPr lang="en-US" dirty="0" smtClean="0"/>
              <a:t>count16 = (short)count32;</a:t>
            </a:r>
            <a:endParaRPr lang="tr-TR" dirty="0" smtClean="0"/>
          </a:p>
          <a:p>
            <a:pPr lvl="1"/>
            <a:endParaRPr lang="tr-TR" dirty="0" smtClean="0"/>
          </a:p>
        </p:txBody>
      </p:sp>
      <p:sp>
        <p:nvSpPr>
          <p:cNvPr id="4" name="Slide Number Placeholder 3"/>
          <p:cNvSpPr>
            <a:spLocks noGrp="1"/>
          </p:cNvSpPr>
          <p:nvPr>
            <p:ph type="sldNum" sz="quarter" idx="12"/>
          </p:nvPr>
        </p:nvSpPr>
        <p:spPr/>
        <p:txBody>
          <a:bodyPr/>
          <a:lstStyle/>
          <a:p>
            <a:pPr>
              <a:defRPr/>
            </a:pPr>
            <a:fld id="{FD89DB31-0726-4BC5-9C67-4B340CFD1546}" type="slidenum">
              <a:rPr lang="tr-TR" smtClean="0"/>
              <a:pPr>
                <a:defRPr/>
              </a:pPr>
              <a:t>24</a:t>
            </a:fld>
            <a:endParaRPr lang="tr-T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33400" y="163641"/>
            <a:ext cx="7772400" cy="554038"/>
          </a:xfrm>
        </p:spPr>
        <p:txBody>
          <a:bodyPr/>
          <a:lstStyle/>
          <a:p>
            <a:pPr algn="ctr">
              <a:defRPr/>
            </a:pPr>
            <a:r>
              <a:rPr lang="tr-TR" sz="4000" b="1" dirty="0" smtClean="0"/>
              <a:t>C# Language Basics</a:t>
            </a:r>
            <a:endParaRPr lang="en-US" sz="4000" b="1" dirty="0"/>
          </a:p>
        </p:txBody>
      </p:sp>
      <p:sp>
        <p:nvSpPr>
          <p:cNvPr id="32770" name="Content Placeholder 2"/>
          <p:cNvSpPr>
            <a:spLocks noGrp="1"/>
          </p:cNvSpPr>
          <p:nvPr>
            <p:ph idx="1"/>
          </p:nvPr>
        </p:nvSpPr>
        <p:spPr>
          <a:xfrm>
            <a:off x="533400" y="1063422"/>
            <a:ext cx="8229600" cy="5413577"/>
          </a:xfrm>
        </p:spPr>
        <p:txBody>
          <a:bodyPr>
            <a:normAutofit fontScale="85000" lnSpcReduction="20000"/>
          </a:bodyPr>
          <a:lstStyle/>
          <a:p>
            <a:r>
              <a:rPr lang="en-US" sz="2000" dirty="0" err="1" smtClean="0"/>
              <a:t>int</a:t>
            </a:r>
            <a:r>
              <a:rPr lang="en-US" sz="2000" dirty="0" smtClean="0"/>
              <a:t> </a:t>
            </a:r>
            <a:r>
              <a:rPr lang="en-US" sz="2000" dirty="0" err="1" smtClean="0"/>
              <a:t>mySmallValue</a:t>
            </a:r>
            <a:r>
              <a:rPr lang="en-US" sz="2000" dirty="0" smtClean="0"/>
              <a:t>;</a:t>
            </a:r>
          </a:p>
          <a:p>
            <a:r>
              <a:rPr lang="en-US" sz="2000" dirty="0" smtClean="0"/>
              <a:t>long </a:t>
            </a:r>
            <a:r>
              <a:rPr lang="en-US" sz="2000" dirty="0" err="1" smtClean="0"/>
              <a:t>myLargeValue</a:t>
            </a:r>
            <a:r>
              <a:rPr lang="en-US" sz="2000" dirty="0" smtClean="0"/>
              <a:t>;</a:t>
            </a:r>
          </a:p>
          <a:p>
            <a:endParaRPr lang="tr-TR" sz="2000" dirty="0" smtClean="0"/>
          </a:p>
          <a:p>
            <a:r>
              <a:rPr lang="en-US" sz="2000" dirty="0" err="1" smtClean="0"/>
              <a:t>myLargeValue</a:t>
            </a:r>
            <a:r>
              <a:rPr lang="en-US" sz="2000" dirty="0" smtClean="0"/>
              <a:t> = Int32.MaxValue;</a:t>
            </a:r>
          </a:p>
          <a:p>
            <a:r>
              <a:rPr lang="en-US" sz="2000" dirty="0" err="1" smtClean="0"/>
              <a:t>myLargeValue</a:t>
            </a:r>
            <a:r>
              <a:rPr lang="en-US" sz="2000" dirty="0" smtClean="0"/>
              <a:t>++;</a:t>
            </a:r>
          </a:p>
          <a:p>
            <a:endParaRPr lang="tr-TR" sz="2000" dirty="0" smtClean="0"/>
          </a:p>
          <a:p>
            <a:r>
              <a:rPr lang="en-US" sz="2000" dirty="0" smtClean="0"/>
              <a:t>// This will appear to succeed (there won't be an error at runtime),</a:t>
            </a:r>
          </a:p>
          <a:p>
            <a:r>
              <a:rPr lang="en-US" sz="2000" dirty="0" smtClean="0"/>
              <a:t>// but your data will be incorrect because </a:t>
            </a:r>
            <a:r>
              <a:rPr lang="en-US" sz="2000" dirty="0" err="1" smtClean="0"/>
              <a:t>mySmallValue</a:t>
            </a:r>
            <a:r>
              <a:rPr lang="en-US" sz="2000" dirty="0" smtClean="0"/>
              <a:t> cannot</a:t>
            </a:r>
          </a:p>
          <a:p>
            <a:r>
              <a:rPr lang="en-US" sz="2000" dirty="0" smtClean="0"/>
              <a:t>// hold a value this large.</a:t>
            </a:r>
          </a:p>
          <a:p>
            <a:r>
              <a:rPr lang="en-US" sz="2000" dirty="0" err="1" smtClean="0"/>
              <a:t>mySmallValue</a:t>
            </a:r>
            <a:r>
              <a:rPr lang="en-US" sz="2000" dirty="0" smtClean="0"/>
              <a:t> = (</a:t>
            </a:r>
            <a:r>
              <a:rPr lang="en-US" sz="2000" dirty="0" err="1" smtClean="0"/>
              <a:t>int</a:t>
            </a:r>
            <a:r>
              <a:rPr lang="en-US" sz="2000" dirty="0" smtClean="0"/>
              <a:t>)</a:t>
            </a:r>
            <a:r>
              <a:rPr lang="en-US" sz="2000" dirty="0" err="1" smtClean="0"/>
              <a:t>myLargeValue</a:t>
            </a:r>
            <a:r>
              <a:rPr lang="en-US" sz="2000" dirty="0" smtClean="0"/>
              <a:t>;</a:t>
            </a:r>
            <a:endParaRPr lang="tr-TR" sz="2000" dirty="0" smtClean="0"/>
          </a:p>
          <a:p>
            <a:endParaRPr lang="tr-TR" sz="2000" dirty="0" smtClean="0"/>
          </a:p>
          <a:p>
            <a:r>
              <a:rPr lang="en-US" sz="2000" dirty="0" smtClean="0"/>
              <a:t>checked</a:t>
            </a:r>
          </a:p>
          <a:p>
            <a:r>
              <a:rPr lang="en-US" sz="2000" dirty="0" smtClean="0"/>
              <a:t>{</a:t>
            </a:r>
          </a:p>
          <a:p>
            <a:r>
              <a:rPr lang="en-US" sz="2000" dirty="0" smtClean="0"/>
              <a:t>// This will cause an exception to be thrown.</a:t>
            </a:r>
          </a:p>
          <a:p>
            <a:r>
              <a:rPr lang="en-US" sz="2000" dirty="0" err="1" smtClean="0"/>
              <a:t>mySmallValue</a:t>
            </a:r>
            <a:r>
              <a:rPr lang="en-US" sz="2000" dirty="0" smtClean="0"/>
              <a:t> = (</a:t>
            </a:r>
            <a:r>
              <a:rPr lang="en-US" sz="2000" dirty="0" err="1" smtClean="0"/>
              <a:t>int</a:t>
            </a:r>
            <a:r>
              <a:rPr lang="en-US" sz="2000" dirty="0" smtClean="0"/>
              <a:t>)</a:t>
            </a:r>
            <a:r>
              <a:rPr lang="en-US" sz="2000" dirty="0" err="1" smtClean="0"/>
              <a:t>myLargeValue</a:t>
            </a:r>
            <a:r>
              <a:rPr lang="en-US" sz="2000" dirty="0" smtClean="0"/>
              <a:t>;</a:t>
            </a:r>
          </a:p>
          <a:p>
            <a:r>
              <a:rPr lang="en-US" sz="2000" dirty="0" smtClean="0"/>
              <a:t>}</a:t>
            </a:r>
            <a:endParaRPr lang="tr-TR" sz="2000" dirty="0" smtClean="0"/>
          </a:p>
        </p:txBody>
      </p:sp>
      <p:sp>
        <p:nvSpPr>
          <p:cNvPr id="4" name="Slide Number Placeholder 3"/>
          <p:cNvSpPr>
            <a:spLocks noGrp="1"/>
          </p:cNvSpPr>
          <p:nvPr>
            <p:ph type="sldNum" sz="quarter" idx="12"/>
          </p:nvPr>
        </p:nvSpPr>
        <p:spPr/>
        <p:txBody>
          <a:bodyPr/>
          <a:lstStyle/>
          <a:p>
            <a:pPr>
              <a:defRPr/>
            </a:pPr>
            <a:fld id="{86CD61D7-3655-4528-967D-1DB4E9069231}" type="slidenum">
              <a:rPr lang="tr-TR" smtClean="0"/>
              <a:pPr>
                <a:defRPr/>
              </a:pPr>
              <a:t>25</a:t>
            </a:fld>
            <a:endParaRPr lang="tr-T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95300" y="295736"/>
            <a:ext cx="7772400" cy="554038"/>
          </a:xfrm>
        </p:spPr>
        <p:txBody>
          <a:bodyPr/>
          <a:lstStyle/>
          <a:p>
            <a:pPr algn="ctr">
              <a:defRPr/>
            </a:pPr>
            <a:r>
              <a:rPr lang="tr-TR" sz="4000" b="1" dirty="0" smtClean="0"/>
              <a:t>C# Language Basics</a:t>
            </a:r>
            <a:endParaRPr lang="en-US" sz="4000" b="1" dirty="0"/>
          </a:p>
        </p:txBody>
      </p:sp>
      <p:sp>
        <p:nvSpPr>
          <p:cNvPr id="33794" name="Content Placeholder 2"/>
          <p:cNvSpPr>
            <a:spLocks noGrp="1"/>
          </p:cNvSpPr>
          <p:nvPr>
            <p:ph idx="1"/>
          </p:nvPr>
        </p:nvSpPr>
        <p:spPr>
          <a:xfrm>
            <a:off x="533400" y="1219200"/>
            <a:ext cx="8077200" cy="5257800"/>
          </a:xfrm>
        </p:spPr>
        <p:txBody>
          <a:bodyPr>
            <a:normAutofit lnSpcReduction="10000"/>
          </a:bodyPr>
          <a:lstStyle/>
          <a:p>
            <a:r>
              <a:rPr lang="tr-TR" sz="2800" dirty="0" smtClean="0"/>
              <a:t>Advanced Conversions</a:t>
            </a:r>
          </a:p>
          <a:p>
            <a:pPr lvl="1"/>
            <a:endParaRPr lang="tr-TR" sz="2800" dirty="0" smtClean="0"/>
          </a:p>
          <a:p>
            <a:pPr lvl="1"/>
            <a:r>
              <a:rPr lang="en-US" sz="2800" dirty="0" smtClean="0"/>
              <a:t>One option is to use the static methods of the Convert class, which support many</a:t>
            </a:r>
            <a:r>
              <a:rPr lang="tr-TR" sz="2800" dirty="0" smtClean="0"/>
              <a:t> </a:t>
            </a:r>
            <a:r>
              <a:rPr lang="en-US" sz="2800" dirty="0" smtClean="0"/>
              <a:t>common data types such as strings, dates, and numbers</a:t>
            </a:r>
            <a:r>
              <a:rPr lang="en-US" sz="2800" dirty="0" smtClean="0"/>
              <a:t>:</a:t>
            </a:r>
            <a:endParaRPr lang="en-US" sz="2800" dirty="0"/>
          </a:p>
          <a:p>
            <a:pPr lvl="1"/>
            <a:endParaRPr lang="en-US" sz="2800" dirty="0" smtClean="0"/>
          </a:p>
          <a:p>
            <a:pPr marL="914416" lvl="2" indent="0">
              <a:buNone/>
            </a:pPr>
            <a:r>
              <a:rPr lang="en-US" dirty="0" smtClean="0"/>
              <a:t>string </a:t>
            </a:r>
            <a:r>
              <a:rPr lang="en-US" dirty="0" err="1" smtClean="0"/>
              <a:t>countString</a:t>
            </a:r>
            <a:r>
              <a:rPr lang="en-US" dirty="0" smtClean="0"/>
              <a:t> = "10";</a:t>
            </a:r>
          </a:p>
          <a:p>
            <a:pPr marL="914416" lvl="2" indent="0">
              <a:buNone/>
            </a:pPr>
            <a:r>
              <a:rPr lang="en-US" dirty="0" smtClean="0"/>
              <a:t>// Convert the string "10" to the numeric value 10.</a:t>
            </a:r>
          </a:p>
          <a:p>
            <a:pPr marL="914416" lvl="2" indent="0">
              <a:buNone/>
            </a:pPr>
            <a:r>
              <a:rPr lang="en-US" dirty="0" err="1" smtClean="0"/>
              <a:t>int</a:t>
            </a:r>
            <a:r>
              <a:rPr lang="en-US" dirty="0" smtClean="0"/>
              <a:t> count = Convert.ToInt32(</a:t>
            </a:r>
            <a:r>
              <a:rPr lang="en-US" dirty="0" err="1" smtClean="0"/>
              <a:t>countString</a:t>
            </a:r>
            <a:r>
              <a:rPr lang="en-US" dirty="0" smtClean="0"/>
              <a:t>);</a:t>
            </a:r>
          </a:p>
          <a:p>
            <a:pPr marL="914416" lvl="2" indent="0">
              <a:buNone/>
            </a:pPr>
            <a:r>
              <a:rPr lang="en-US" dirty="0" smtClean="0"/>
              <a:t>// Convert the numeric value 10 into the string "10".</a:t>
            </a:r>
          </a:p>
          <a:p>
            <a:pPr marL="914416" lvl="2" indent="0">
              <a:buNone/>
            </a:pPr>
            <a:r>
              <a:rPr lang="en-US" dirty="0" err="1" smtClean="0"/>
              <a:t>countString</a:t>
            </a:r>
            <a:r>
              <a:rPr lang="en-US" dirty="0" smtClean="0"/>
              <a:t> = </a:t>
            </a:r>
            <a:r>
              <a:rPr lang="en-US" dirty="0" err="1" smtClean="0"/>
              <a:t>Convert.ToString</a:t>
            </a:r>
            <a:r>
              <a:rPr lang="en-US" dirty="0" smtClean="0"/>
              <a:t>(count);</a:t>
            </a:r>
            <a:endParaRPr lang="tr-TR" dirty="0" smtClean="0"/>
          </a:p>
          <a:p>
            <a:pPr lvl="1"/>
            <a:endParaRPr lang="tr-TR" sz="2800" dirty="0" smtClean="0"/>
          </a:p>
        </p:txBody>
      </p:sp>
      <p:sp>
        <p:nvSpPr>
          <p:cNvPr id="4" name="Slide Number Placeholder 3"/>
          <p:cNvSpPr>
            <a:spLocks noGrp="1"/>
          </p:cNvSpPr>
          <p:nvPr>
            <p:ph type="sldNum" sz="quarter" idx="12"/>
          </p:nvPr>
        </p:nvSpPr>
        <p:spPr/>
        <p:txBody>
          <a:bodyPr/>
          <a:lstStyle/>
          <a:p>
            <a:pPr>
              <a:defRPr/>
            </a:pPr>
            <a:fld id="{E9BA53F4-4DF3-4866-A4BD-540021A7A5D2}" type="slidenum">
              <a:rPr lang="tr-TR" smtClean="0"/>
              <a:pPr>
                <a:defRPr/>
              </a:pPr>
              <a:t>26</a:t>
            </a:fld>
            <a:endParaRPr lang="tr-T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22844" y="163771"/>
            <a:ext cx="7772400" cy="554038"/>
          </a:xfrm>
        </p:spPr>
        <p:txBody>
          <a:bodyPr/>
          <a:lstStyle/>
          <a:p>
            <a:pPr algn="ctr">
              <a:defRPr/>
            </a:pPr>
            <a:r>
              <a:rPr lang="tr-TR" sz="4000" b="1" dirty="0" smtClean="0"/>
              <a:t>C# Language Basics</a:t>
            </a:r>
            <a:endParaRPr lang="en-US" sz="4000" b="1" dirty="0"/>
          </a:p>
        </p:txBody>
      </p:sp>
      <p:sp>
        <p:nvSpPr>
          <p:cNvPr id="34818" name="Content Placeholder 2"/>
          <p:cNvSpPr>
            <a:spLocks noGrp="1"/>
          </p:cNvSpPr>
          <p:nvPr>
            <p:ph idx="1"/>
          </p:nvPr>
        </p:nvSpPr>
        <p:spPr>
          <a:xfrm>
            <a:off x="533400" y="1219200"/>
            <a:ext cx="8077200" cy="5257800"/>
          </a:xfrm>
        </p:spPr>
        <p:txBody>
          <a:bodyPr>
            <a:normAutofit/>
          </a:bodyPr>
          <a:lstStyle/>
          <a:p>
            <a:r>
              <a:rPr lang="en-US" sz="2400" dirty="0" smtClean="0"/>
              <a:t>The Convert class is a good all-purpose solution, but you’ll also find other static methods</a:t>
            </a:r>
            <a:r>
              <a:rPr lang="tr-TR" sz="2400" dirty="0" smtClean="0"/>
              <a:t> </a:t>
            </a:r>
            <a:r>
              <a:rPr lang="en-US" sz="2400" dirty="0" smtClean="0"/>
              <a:t>that can do the work, if you dig around in the .NET class library. The following code uses the</a:t>
            </a:r>
            <a:r>
              <a:rPr lang="tr-TR" sz="2400" dirty="0" smtClean="0"/>
              <a:t> </a:t>
            </a:r>
            <a:r>
              <a:rPr lang="en-US" sz="2400" dirty="0" smtClean="0"/>
              <a:t>static Int32.Parse() method to perform the same task:</a:t>
            </a:r>
          </a:p>
          <a:p>
            <a:pPr lvl="1"/>
            <a:endParaRPr lang="tr-TR" sz="2400" dirty="0" smtClean="0"/>
          </a:p>
          <a:p>
            <a:pPr lvl="1"/>
            <a:r>
              <a:rPr lang="en-US" sz="2400" dirty="0" err="1" smtClean="0"/>
              <a:t>int</a:t>
            </a:r>
            <a:r>
              <a:rPr lang="en-US" sz="2400" dirty="0" smtClean="0"/>
              <a:t> count;</a:t>
            </a:r>
          </a:p>
          <a:p>
            <a:pPr lvl="1"/>
            <a:r>
              <a:rPr lang="en-US" sz="2400" dirty="0" smtClean="0"/>
              <a:t>string </a:t>
            </a:r>
            <a:r>
              <a:rPr lang="en-US" sz="2400" dirty="0" err="1" smtClean="0"/>
              <a:t>countString</a:t>
            </a:r>
            <a:r>
              <a:rPr lang="en-US" sz="2400" dirty="0" smtClean="0"/>
              <a:t> = "10";</a:t>
            </a:r>
          </a:p>
          <a:p>
            <a:pPr lvl="1"/>
            <a:r>
              <a:rPr lang="en-US" sz="2400" dirty="0" smtClean="0"/>
              <a:t>// Convert the string "10" to the numeric value 10.</a:t>
            </a:r>
          </a:p>
          <a:p>
            <a:pPr lvl="1"/>
            <a:r>
              <a:rPr lang="en-US" sz="2400" dirty="0" smtClean="0"/>
              <a:t>count = Int32.Parse(</a:t>
            </a:r>
            <a:r>
              <a:rPr lang="en-US" sz="2400" dirty="0" err="1" smtClean="0"/>
              <a:t>countString</a:t>
            </a:r>
            <a:r>
              <a:rPr lang="en-US" sz="2400" dirty="0" smtClean="0"/>
              <a:t>);</a:t>
            </a:r>
            <a:endParaRPr lang="tr-TR" sz="2400" dirty="0" smtClean="0"/>
          </a:p>
        </p:txBody>
      </p:sp>
      <p:sp>
        <p:nvSpPr>
          <p:cNvPr id="4" name="Slide Number Placeholder 3"/>
          <p:cNvSpPr>
            <a:spLocks noGrp="1"/>
          </p:cNvSpPr>
          <p:nvPr>
            <p:ph type="sldNum" sz="quarter" idx="12"/>
          </p:nvPr>
        </p:nvSpPr>
        <p:spPr/>
        <p:txBody>
          <a:bodyPr/>
          <a:lstStyle/>
          <a:p>
            <a:pPr>
              <a:defRPr/>
            </a:pPr>
            <a:fld id="{0B1C6200-68C0-422A-8D0A-E52B97A13BA0}" type="slidenum">
              <a:rPr lang="tr-TR" smtClean="0"/>
              <a:pPr>
                <a:defRPr/>
              </a:pPr>
              <a:t>27</a:t>
            </a:fld>
            <a:endParaRPr lang="tr-T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41894" y="300497"/>
            <a:ext cx="7772400" cy="554038"/>
          </a:xfrm>
        </p:spPr>
        <p:txBody>
          <a:bodyPr/>
          <a:lstStyle/>
          <a:p>
            <a:pPr algn="ctr">
              <a:defRPr/>
            </a:pPr>
            <a:r>
              <a:rPr lang="tr-TR" sz="4000" b="1" dirty="0" smtClean="0"/>
              <a:t>C# Language Basics</a:t>
            </a:r>
            <a:endParaRPr lang="en-US" sz="4000" b="1" dirty="0"/>
          </a:p>
        </p:txBody>
      </p:sp>
      <p:sp>
        <p:nvSpPr>
          <p:cNvPr id="35842" name="Content Placeholder 2"/>
          <p:cNvSpPr>
            <a:spLocks noGrp="1"/>
          </p:cNvSpPr>
          <p:nvPr>
            <p:ph idx="1"/>
          </p:nvPr>
        </p:nvSpPr>
        <p:spPr>
          <a:xfrm>
            <a:off x="381000" y="1063423"/>
            <a:ext cx="8229600" cy="5184978"/>
          </a:xfrm>
        </p:spPr>
        <p:txBody>
          <a:bodyPr>
            <a:normAutofit fontScale="77500" lnSpcReduction="20000"/>
          </a:bodyPr>
          <a:lstStyle/>
          <a:p>
            <a:r>
              <a:rPr lang="tr-TR" sz="2400" dirty="0" smtClean="0"/>
              <a:t>The String Type</a:t>
            </a:r>
          </a:p>
          <a:p>
            <a:r>
              <a:rPr lang="en-US" sz="2800" dirty="0" smtClean="0"/>
              <a:t>The following code snippet shows several ways to manipulate a string using its object</a:t>
            </a:r>
            <a:r>
              <a:rPr lang="tr-TR" sz="2800" dirty="0" smtClean="0"/>
              <a:t> </a:t>
            </a:r>
            <a:r>
              <a:rPr lang="en-US" sz="2800" dirty="0" smtClean="0"/>
              <a:t>nature:</a:t>
            </a:r>
          </a:p>
          <a:p>
            <a:pPr marL="914416" lvl="2" indent="0">
              <a:buNone/>
            </a:pPr>
            <a:r>
              <a:rPr lang="en-US" sz="2000" dirty="0" smtClean="0"/>
              <a:t>string </a:t>
            </a:r>
            <a:r>
              <a:rPr lang="en-US" sz="2000" dirty="0" err="1" smtClean="0"/>
              <a:t>myString</a:t>
            </a:r>
            <a:r>
              <a:rPr lang="en-US" sz="2000" dirty="0" smtClean="0"/>
              <a:t> = "This is a test string </a:t>
            </a:r>
            <a:r>
              <a:rPr lang="tr-TR" sz="2000" dirty="0" smtClean="0"/>
              <a:t>    </a:t>
            </a:r>
            <a:r>
              <a:rPr lang="en-US" sz="2000" dirty="0" smtClean="0"/>
              <a:t>";</a:t>
            </a:r>
          </a:p>
          <a:p>
            <a:pPr marL="914416" lvl="2" indent="0">
              <a:buNone/>
            </a:pPr>
            <a:r>
              <a:rPr lang="en-US" sz="2000" dirty="0" err="1" smtClean="0"/>
              <a:t>myString</a:t>
            </a:r>
            <a:r>
              <a:rPr lang="en-US" sz="2000" dirty="0" smtClean="0"/>
              <a:t> = </a:t>
            </a:r>
            <a:r>
              <a:rPr lang="en-US" sz="2000" dirty="0" err="1" smtClean="0"/>
              <a:t>myString.Trim</a:t>
            </a:r>
            <a:r>
              <a:rPr lang="en-US" sz="2000" dirty="0" smtClean="0"/>
              <a:t>(); </a:t>
            </a:r>
            <a:r>
              <a:rPr lang="tr-TR" sz="2000" dirty="0" smtClean="0"/>
              <a:t>        </a:t>
            </a:r>
            <a:r>
              <a:rPr lang="en-US" sz="2000" dirty="0" smtClean="0"/>
              <a:t>// = "This is a test string"</a:t>
            </a:r>
          </a:p>
          <a:p>
            <a:pPr marL="914416" lvl="2" indent="0">
              <a:buNone/>
            </a:pPr>
            <a:r>
              <a:rPr lang="en-US" sz="2000" dirty="0" err="1" smtClean="0"/>
              <a:t>myString</a:t>
            </a:r>
            <a:r>
              <a:rPr lang="en-US" sz="2000" dirty="0" smtClean="0"/>
              <a:t> = </a:t>
            </a:r>
            <a:r>
              <a:rPr lang="en-US" sz="2000" dirty="0" err="1" smtClean="0"/>
              <a:t>myString.Substring</a:t>
            </a:r>
            <a:r>
              <a:rPr lang="en-US" sz="2000" dirty="0" smtClean="0"/>
              <a:t>(0, 4); </a:t>
            </a:r>
            <a:r>
              <a:rPr lang="tr-TR" sz="2000" dirty="0" smtClean="0"/>
              <a:t>         </a:t>
            </a:r>
            <a:r>
              <a:rPr lang="en-US" sz="2000" dirty="0" smtClean="0"/>
              <a:t>// = "This"</a:t>
            </a:r>
          </a:p>
          <a:p>
            <a:pPr marL="914416" lvl="2" indent="0">
              <a:buNone/>
            </a:pPr>
            <a:r>
              <a:rPr lang="en-US" sz="2000" dirty="0" err="1" smtClean="0"/>
              <a:t>myString</a:t>
            </a:r>
            <a:r>
              <a:rPr lang="en-US" sz="2000" dirty="0" smtClean="0"/>
              <a:t> = </a:t>
            </a:r>
            <a:r>
              <a:rPr lang="en-US" sz="2000" dirty="0" err="1" smtClean="0"/>
              <a:t>myString.ToUpper</a:t>
            </a:r>
            <a:r>
              <a:rPr lang="en-US" sz="2000" dirty="0" smtClean="0"/>
              <a:t>(); </a:t>
            </a:r>
            <a:r>
              <a:rPr lang="tr-TR" sz="2000" dirty="0" smtClean="0"/>
              <a:t>                  </a:t>
            </a:r>
            <a:r>
              <a:rPr lang="en-US" sz="2000" dirty="0" smtClean="0"/>
              <a:t>// = "THIS"</a:t>
            </a:r>
          </a:p>
          <a:p>
            <a:pPr marL="914416" lvl="2" indent="0">
              <a:buNone/>
            </a:pPr>
            <a:r>
              <a:rPr lang="en-US" sz="2000" dirty="0" err="1" smtClean="0"/>
              <a:t>myString</a:t>
            </a:r>
            <a:r>
              <a:rPr lang="en-US" sz="2000" dirty="0" smtClean="0"/>
              <a:t> = </a:t>
            </a:r>
            <a:r>
              <a:rPr lang="en-US" sz="2000" dirty="0" err="1" smtClean="0"/>
              <a:t>myString.Replace</a:t>
            </a:r>
            <a:r>
              <a:rPr lang="en-US" sz="2000" dirty="0" smtClean="0"/>
              <a:t>("IS", "AT"); // = "THAT"</a:t>
            </a:r>
          </a:p>
          <a:p>
            <a:pPr marL="914416" lvl="2" indent="0">
              <a:buNone/>
            </a:pPr>
            <a:r>
              <a:rPr lang="en-US" sz="2000" dirty="0" err="1" smtClean="0"/>
              <a:t>int</a:t>
            </a:r>
            <a:r>
              <a:rPr lang="en-US" sz="2000" dirty="0" smtClean="0"/>
              <a:t> length = </a:t>
            </a:r>
            <a:r>
              <a:rPr lang="en-US" sz="2000" dirty="0" err="1" smtClean="0"/>
              <a:t>myString.Length</a:t>
            </a:r>
            <a:r>
              <a:rPr lang="en-US" sz="2000" dirty="0" smtClean="0"/>
              <a:t>; </a:t>
            </a:r>
            <a:r>
              <a:rPr lang="tr-TR" sz="2000" dirty="0" smtClean="0"/>
              <a:t>                       </a:t>
            </a:r>
            <a:r>
              <a:rPr lang="en-US" sz="2000" dirty="0" smtClean="0"/>
              <a:t>// = 4</a:t>
            </a:r>
            <a:endParaRPr lang="tr-TR" sz="2000" dirty="0" smtClean="0"/>
          </a:p>
          <a:p>
            <a:r>
              <a:rPr lang="en-US" sz="2400" dirty="0" smtClean="0"/>
              <a:t>You can even use the string methods in succession in a single (rather ugly) line:</a:t>
            </a:r>
          </a:p>
          <a:p>
            <a:pPr marL="457207" lvl="1" indent="0">
              <a:buNone/>
            </a:pPr>
            <a:r>
              <a:rPr lang="en-US" sz="2000" dirty="0" err="1" smtClean="0"/>
              <a:t>myString</a:t>
            </a:r>
            <a:r>
              <a:rPr lang="en-US" sz="2000" dirty="0" smtClean="0"/>
              <a:t> = </a:t>
            </a:r>
            <a:r>
              <a:rPr lang="en-US" sz="2000" dirty="0" err="1" smtClean="0"/>
              <a:t>myString.Trim</a:t>
            </a:r>
            <a:r>
              <a:rPr lang="en-US" sz="2000" dirty="0" smtClean="0"/>
              <a:t>().Substring(0, 4).</a:t>
            </a:r>
            <a:r>
              <a:rPr lang="en-US" sz="2000" dirty="0" err="1" smtClean="0"/>
              <a:t>ToUpper</a:t>
            </a:r>
            <a:r>
              <a:rPr lang="en-US" sz="2000" dirty="0" smtClean="0"/>
              <a:t>().Replace("IS", "AT");</a:t>
            </a:r>
            <a:endParaRPr lang="tr-TR" sz="2000" dirty="0" smtClean="0"/>
          </a:p>
          <a:p>
            <a:pPr marL="457207" lvl="1" indent="0">
              <a:buNone/>
            </a:pPr>
            <a:endParaRPr lang="en-US" sz="2000" dirty="0" smtClean="0"/>
          </a:p>
          <a:p>
            <a:r>
              <a:rPr lang="en-US" sz="2400" dirty="0" smtClean="0"/>
              <a:t>Or, to make life more interesting, you can use the string methods on string literals just as</a:t>
            </a:r>
            <a:r>
              <a:rPr lang="tr-TR" sz="2400" dirty="0" smtClean="0"/>
              <a:t> </a:t>
            </a:r>
            <a:r>
              <a:rPr lang="en-US" sz="2400" dirty="0" smtClean="0"/>
              <a:t>easily as string variables:</a:t>
            </a:r>
          </a:p>
          <a:p>
            <a:pPr lvl="1"/>
            <a:r>
              <a:rPr lang="nb-NO" sz="2000" dirty="0" smtClean="0"/>
              <a:t>myString = "hello".ToUpper(); </a:t>
            </a:r>
            <a:r>
              <a:rPr lang="tr-TR" sz="2000" dirty="0" smtClean="0"/>
              <a:t>   </a:t>
            </a:r>
            <a:r>
              <a:rPr lang="nb-NO" sz="2000" dirty="0" smtClean="0"/>
              <a:t>// Sets myString to "HELLO"</a:t>
            </a:r>
            <a:endParaRPr lang="tr-TR" sz="7200" dirty="0" smtClean="0"/>
          </a:p>
        </p:txBody>
      </p:sp>
      <p:sp>
        <p:nvSpPr>
          <p:cNvPr id="4" name="Slide Number Placeholder 3"/>
          <p:cNvSpPr>
            <a:spLocks noGrp="1"/>
          </p:cNvSpPr>
          <p:nvPr>
            <p:ph type="sldNum" sz="quarter" idx="12"/>
          </p:nvPr>
        </p:nvSpPr>
        <p:spPr/>
        <p:txBody>
          <a:bodyPr/>
          <a:lstStyle/>
          <a:p>
            <a:pPr>
              <a:defRPr/>
            </a:pPr>
            <a:fld id="{F8FEFD4B-EB65-4D8E-B629-51AC4B35AA6E}" type="slidenum">
              <a:rPr lang="tr-TR" smtClean="0"/>
              <a:pPr>
                <a:defRPr/>
              </a:pPr>
              <a:t>28</a:t>
            </a:fld>
            <a:endParaRPr lang="tr-T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08556" y="203631"/>
            <a:ext cx="7772400" cy="554038"/>
          </a:xfrm>
        </p:spPr>
        <p:txBody>
          <a:bodyPr/>
          <a:lstStyle/>
          <a:p>
            <a:pPr algn="ctr">
              <a:defRPr/>
            </a:pPr>
            <a:r>
              <a:rPr lang="tr-TR" sz="3600" b="1" dirty="0" smtClean="0"/>
              <a:t>C# Language Basics</a:t>
            </a:r>
            <a:endParaRPr lang="en-US" sz="3600" b="1" dirty="0"/>
          </a:p>
        </p:txBody>
      </p:sp>
      <p:pic>
        <p:nvPicPr>
          <p:cNvPr id="67586" name="Picture 2"/>
          <p:cNvPicPr>
            <a:picLocks noGrp="1" noChangeAspect="1" noChangeArrowheads="1"/>
          </p:cNvPicPr>
          <p:nvPr>
            <p:ph idx="1"/>
          </p:nvPr>
        </p:nvPicPr>
        <p:blipFill>
          <a:blip r:embed="rId2" cstate="print"/>
          <a:srcRect/>
          <a:stretch>
            <a:fillRect/>
          </a:stretch>
        </p:blipFill>
        <p:spPr>
          <a:xfrm>
            <a:off x="652462" y="885583"/>
            <a:ext cx="4810125" cy="79081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a:defRPr/>
            </a:pPr>
            <a:fld id="{B3656BA9-AFC1-4641-A485-3C99D25591AB}" type="slidenum">
              <a:rPr lang="tr-TR" smtClean="0"/>
              <a:pPr>
                <a:defRPr/>
              </a:pPr>
              <a:t>29</a:t>
            </a:fld>
            <a:endParaRPr lang="tr-TR"/>
          </a:p>
        </p:txBody>
      </p:sp>
      <p:pic>
        <p:nvPicPr>
          <p:cNvPr id="67587" name="Picture 3"/>
          <p:cNvPicPr>
            <a:picLocks noChangeAspect="1" noChangeArrowheads="1"/>
          </p:cNvPicPr>
          <p:nvPr/>
        </p:nvPicPr>
        <p:blipFill>
          <a:blip r:embed="rId3" cstate="print"/>
          <a:srcRect/>
          <a:stretch>
            <a:fillRect/>
          </a:stretch>
        </p:blipFill>
        <p:spPr bwMode="auto">
          <a:xfrm>
            <a:off x="652462" y="1676400"/>
            <a:ext cx="4810125" cy="481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70" name="TextBox 1"/>
          <p:cNvSpPr txBox="1">
            <a:spLocks noChangeArrowheads="1"/>
          </p:cNvSpPr>
          <p:nvPr/>
        </p:nvSpPr>
        <p:spPr bwMode="auto">
          <a:xfrm>
            <a:off x="5867400" y="2209800"/>
            <a:ext cx="3048000" cy="369332"/>
          </a:xfrm>
          <a:prstGeom prst="rect">
            <a:avLst/>
          </a:prstGeom>
          <a:noFill/>
          <a:ln w="9525">
            <a:noFill/>
            <a:miter lim="800000"/>
            <a:headEnd/>
            <a:tailEnd/>
          </a:ln>
        </p:spPr>
        <p:txBody>
          <a:bodyPr wrap="square">
            <a:spAutoFit/>
          </a:bodyPr>
          <a:lstStyle/>
          <a:p>
            <a:pPr algn="ctr"/>
            <a:r>
              <a:rPr lang="tr-TR" b="1" dirty="0"/>
              <a:t>Useful String Members</a:t>
            </a:r>
            <a:endParaRPr lang="en-US"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90525" y="190757"/>
            <a:ext cx="7772400" cy="554038"/>
          </a:xfrm>
        </p:spPr>
        <p:txBody>
          <a:bodyPr/>
          <a:lstStyle/>
          <a:p>
            <a:pPr algn="ctr">
              <a:defRPr/>
            </a:pPr>
            <a:r>
              <a:rPr lang="tr-TR" sz="4000" b="1" dirty="0" smtClean="0"/>
              <a:t>C# Language Basics</a:t>
            </a:r>
            <a:endParaRPr lang="en-US" sz="4000" b="1" dirty="0"/>
          </a:p>
        </p:txBody>
      </p:sp>
      <p:sp>
        <p:nvSpPr>
          <p:cNvPr id="10242" name="Content Placeholder 2"/>
          <p:cNvSpPr>
            <a:spLocks noGrp="1"/>
          </p:cNvSpPr>
          <p:nvPr>
            <p:ph idx="1"/>
          </p:nvPr>
        </p:nvSpPr>
        <p:spPr>
          <a:xfrm>
            <a:off x="381000" y="1359159"/>
            <a:ext cx="8686800" cy="6096000"/>
          </a:xfrm>
        </p:spPr>
        <p:txBody>
          <a:bodyPr/>
          <a:lstStyle/>
          <a:p>
            <a:r>
              <a:rPr lang="tr-TR" dirty="0" smtClean="0"/>
              <a:t>XML-based commenting syntax.</a:t>
            </a:r>
          </a:p>
          <a:p>
            <a:pPr lvl="1"/>
            <a:r>
              <a:rPr lang="tr-TR" dirty="0" smtClean="0"/>
              <a:t>With XML comments, you use special tags that indicate whether your comment applies to a class, method, parameter and so on. In the example summary of the application is provided.</a:t>
            </a:r>
          </a:p>
          <a:p>
            <a:pPr marL="914416" lvl="2" indent="0">
              <a:buNone/>
            </a:pPr>
            <a:r>
              <a:rPr lang="tr-TR" dirty="0" smtClean="0"/>
              <a:t>///&lt;summary&gt;</a:t>
            </a:r>
          </a:p>
          <a:p>
            <a:pPr marL="914416" lvl="2" indent="0">
              <a:buNone/>
            </a:pPr>
            <a:r>
              <a:rPr lang="tr-TR" dirty="0" smtClean="0"/>
              <a:t>/// This is the</a:t>
            </a:r>
          </a:p>
          <a:p>
            <a:pPr marL="914416" lvl="2" indent="0">
              <a:buNone/>
            </a:pPr>
            <a:r>
              <a:rPr lang="tr-TR" dirty="0" smtClean="0"/>
              <a:t>/// summary.</a:t>
            </a:r>
          </a:p>
          <a:p>
            <a:pPr marL="914416" lvl="2" indent="0">
              <a:buNone/>
            </a:pPr>
            <a:r>
              <a:rPr lang="tr-TR" dirty="0" smtClean="0"/>
              <a:t>///&lt;/summary&gt;</a:t>
            </a:r>
          </a:p>
          <a:p>
            <a:pPr lvl="1"/>
            <a:r>
              <a:rPr lang="tr-TR" dirty="0" smtClean="0"/>
              <a:t>XML comments always start with three slashes. The benefit is that later automated tools can extract the comments from your code and use them to build help references and other types of documentation.</a:t>
            </a:r>
            <a:endParaRPr lang="en-US" dirty="0" smtClean="0"/>
          </a:p>
        </p:txBody>
      </p:sp>
      <p:sp>
        <p:nvSpPr>
          <p:cNvPr id="4" name="Slide Number Placeholder 3"/>
          <p:cNvSpPr>
            <a:spLocks noGrp="1"/>
          </p:cNvSpPr>
          <p:nvPr>
            <p:ph type="sldNum" sz="quarter" idx="12"/>
          </p:nvPr>
        </p:nvSpPr>
        <p:spPr/>
        <p:txBody>
          <a:bodyPr/>
          <a:lstStyle/>
          <a:p>
            <a:pPr>
              <a:defRPr/>
            </a:pPr>
            <a:fld id="{73B72C17-26DE-4E3D-8515-805D4DD0DB71}" type="slidenum">
              <a:rPr lang="tr-TR" smtClean="0"/>
              <a:pPr>
                <a:defRPr/>
              </a:pPr>
              <a:t>3</a:t>
            </a:fld>
            <a:endParaRPr lang="tr-T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13199" y="139959"/>
            <a:ext cx="7772400" cy="381000"/>
          </a:xfrm>
        </p:spPr>
        <p:txBody>
          <a:bodyPr/>
          <a:lstStyle/>
          <a:p>
            <a:pPr algn="ctr">
              <a:defRPr/>
            </a:pPr>
            <a:r>
              <a:rPr lang="tr-TR" sz="4000" b="1" dirty="0" smtClean="0"/>
              <a:t>C# Language Basics</a:t>
            </a:r>
            <a:endParaRPr lang="en-US" sz="4000" b="1" dirty="0"/>
          </a:p>
        </p:txBody>
      </p:sp>
      <p:sp>
        <p:nvSpPr>
          <p:cNvPr id="37890" name="Content Placeholder 2"/>
          <p:cNvSpPr>
            <a:spLocks noGrp="1"/>
          </p:cNvSpPr>
          <p:nvPr>
            <p:ph idx="1"/>
          </p:nvPr>
        </p:nvSpPr>
        <p:spPr>
          <a:xfrm>
            <a:off x="228600" y="1219200"/>
            <a:ext cx="8610600" cy="5105400"/>
          </a:xfrm>
        </p:spPr>
        <p:txBody>
          <a:bodyPr>
            <a:noAutofit/>
          </a:bodyPr>
          <a:lstStyle/>
          <a:p>
            <a:r>
              <a:rPr lang="tr-TR" sz="1100" dirty="0" smtClean="0"/>
              <a:t>The DateTime and TimeSpan Types</a:t>
            </a:r>
          </a:p>
          <a:p>
            <a:pPr marL="1371623" lvl="3" indent="0">
              <a:buNone/>
            </a:pPr>
            <a:r>
              <a:rPr lang="en-US" sz="1000" dirty="0" err="1" smtClean="0"/>
              <a:t>DateTime</a:t>
            </a:r>
            <a:r>
              <a:rPr lang="en-US" sz="1000" dirty="0" smtClean="0"/>
              <a:t> </a:t>
            </a:r>
            <a:r>
              <a:rPr lang="en-US" sz="1000" dirty="0" err="1" smtClean="0"/>
              <a:t>myDate</a:t>
            </a:r>
            <a:r>
              <a:rPr lang="en-US" sz="1000" dirty="0" smtClean="0"/>
              <a:t> = </a:t>
            </a:r>
            <a:r>
              <a:rPr lang="en-US" sz="1000" dirty="0" err="1" smtClean="0"/>
              <a:t>DateTime.Now</a:t>
            </a:r>
            <a:r>
              <a:rPr lang="en-US" sz="1000" dirty="0" smtClean="0"/>
              <a:t>;</a:t>
            </a:r>
          </a:p>
          <a:p>
            <a:pPr marL="1371623" lvl="3" indent="0">
              <a:buNone/>
            </a:pPr>
            <a:r>
              <a:rPr lang="en-US" sz="1000" dirty="0" err="1" smtClean="0"/>
              <a:t>myDate</a:t>
            </a:r>
            <a:r>
              <a:rPr lang="en-US" sz="1000" dirty="0" smtClean="0"/>
              <a:t> = </a:t>
            </a:r>
            <a:r>
              <a:rPr lang="en-US" sz="1000" dirty="0" err="1" smtClean="0"/>
              <a:t>myDate.AddDays</a:t>
            </a:r>
            <a:r>
              <a:rPr lang="en-US" sz="1000" dirty="0" smtClean="0"/>
              <a:t>(100);</a:t>
            </a:r>
          </a:p>
          <a:p>
            <a:pPr marL="1371623" lvl="3" indent="0">
              <a:buNone/>
            </a:pPr>
            <a:r>
              <a:rPr lang="en-US" sz="1000" dirty="0" smtClean="0"/>
              <a:t>string </a:t>
            </a:r>
            <a:r>
              <a:rPr lang="en-US" sz="1000" dirty="0" err="1" smtClean="0"/>
              <a:t>dateString</a:t>
            </a:r>
            <a:r>
              <a:rPr lang="en-US" sz="1000" dirty="0" smtClean="0"/>
              <a:t> = </a:t>
            </a:r>
            <a:r>
              <a:rPr lang="en-US" sz="1000" dirty="0" err="1" smtClean="0"/>
              <a:t>myDate.Year.ToString</a:t>
            </a:r>
            <a:r>
              <a:rPr lang="en-US" sz="1000" dirty="0" smtClean="0"/>
              <a:t>();</a:t>
            </a:r>
          </a:p>
          <a:p>
            <a:r>
              <a:rPr lang="en-US" sz="1100" dirty="0" smtClean="0"/>
              <a:t>The next example shows how you can use a </a:t>
            </a:r>
            <a:r>
              <a:rPr lang="en-US" sz="1100" dirty="0" err="1" smtClean="0"/>
              <a:t>TimeSpan</a:t>
            </a:r>
            <a:r>
              <a:rPr lang="en-US" sz="1100" dirty="0" smtClean="0"/>
              <a:t> object to find the total number of</a:t>
            </a:r>
            <a:r>
              <a:rPr lang="tr-TR" sz="1100" dirty="0" smtClean="0"/>
              <a:t> </a:t>
            </a:r>
            <a:r>
              <a:rPr lang="en-US" sz="1000" dirty="0" smtClean="0"/>
              <a:t>minutes between two </a:t>
            </a:r>
            <a:r>
              <a:rPr lang="en-US" sz="1000" dirty="0" err="1" smtClean="0"/>
              <a:t>DateTime</a:t>
            </a:r>
            <a:r>
              <a:rPr lang="en-US" sz="1000" dirty="0" smtClean="0"/>
              <a:t> objects:</a:t>
            </a:r>
          </a:p>
          <a:p>
            <a:pPr marL="1371623" lvl="3" indent="0">
              <a:buNone/>
            </a:pPr>
            <a:r>
              <a:rPr lang="en-US" sz="1000" dirty="0" err="1" smtClean="0"/>
              <a:t>DateTime</a:t>
            </a:r>
            <a:r>
              <a:rPr lang="en-US" sz="1000" dirty="0" smtClean="0"/>
              <a:t> myDate1 = </a:t>
            </a:r>
            <a:r>
              <a:rPr lang="en-US" sz="1000" dirty="0" err="1" smtClean="0"/>
              <a:t>DateTime.Now</a:t>
            </a:r>
            <a:r>
              <a:rPr lang="en-US" sz="1000" dirty="0" smtClean="0"/>
              <a:t>;</a:t>
            </a:r>
          </a:p>
          <a:p>
            <a:pPr marL="1371623" lvl="3" indent="0">
              <a:buNone/>
            </a:pPr>
            <a:r>
              <a:rPr lang="en-US" sz="1000" dirty="0" err="1" smtClean="0"/>
              <a:t>DateTime</a:t>
            </a:r>
            <a:r>
              <a:rPr lang="en-US" sz="1000" dirty="0" smtClean="0"/>
              <a:t> myDate2 = </a:t>
            </a:r>
            <a:r>
              <a:rPr lang="en-US" sz="1000" dirty="0" err="1" smtClean="0"/>
              <a:t>DateTime.Now.AddHours</a:t>
            </a:r>
            <a:r>
              <a:rPr lang="en-US" sz="1000" dirty="0" smtClean="0"/>
              <a:t>(3000);</a:t>
            </a:r>
          </a:p>
          <a:p>
            <a:pPr marL="1371623" lvl="3" indent="0">
              <a:buNone/>
            </a:pPr>
            <a:r>
              <a:rPr lang="en-US" sz="1000" dirty="0" err="1" smtClean="0"/>
              <a:t>TimeSpan</a:t>
            </a:r>
            <a:r>
              <a:rPr lang="en-US" sz="1000" dirty="0" smtClean="0"/>
              <a:t> difference;</a:t>
            </a:r>
          </a:p>
          <a:p>
            <a:pPr marL="1371623" lvl="3" indent="0">
              <a:buNone/>
            </a:pPr>
            <a:r>
              <a:rPr lang="en-US" sz="1000" dirty="0" smtClean="0"/>
              <a:t>difference = myDate2.Subtract(myDate1);</a:t>
            </a:r>
          </a:p>
          <a:p>
            <a:pPr marL="1371623" lvl="3" indent="0">
              <a:buNone/>
            </a:pPr>
            <a:r>
              <a:rPr lang="en-US" sz="1000" dirty="0" smtClean="0"/>
              <a:t>double </a:t>
            </a:r>
            <a:r>
              <a:rPr lang="en-US" sz="1000" dirty="0" err="1" smtClean="0"/>
              <a:t>numberOfMinutes</a:t>
            </a:r>
            <a:r>
              <a:rPr lang="en-US" sz="1000" dirty="0" smtClean="0"/>
              <a:t>;</a:t>
            </a:r>
          </a:p>
          <a:p>
            <a:pPr marL="1371623" lvl="3" indent="0">
              <a:buNone/>
            </a:pPr>
            <a:r>
              <a:rPr lang="en-US" sz="1000" dirty="0" err="1" smtClean="0"/>
              <a:t>numberOfMinutes</a:t>
            </a:r>
            <a:r>
              <a:rPr lang="en-US" sz="1000" dirty="0" smtClean="0"/>
              <a:t> = </a:t>
            </a:r>
            <a:r>
              <a:rPr lang="en-US" sz="1000" dirty="0" err="1" smtClean="0"/>
              <a:t>difference.TotalMinutes</a:t>
            </a:r>
            <a:r>
              <a:rPr lang="en-US" sz="1000" dirty="0" smtClean="0"/>
              <a:t>;</a:t>
            </a:r>
            <a:endParaRPr lang="tr-TR" sz="1000" dirty="0" smtClean="0"/>
          </a:p>
          <a:p>
            <a:r>
              <a:rPr lang="en-US" sz="1100" dirty="0" smtClean="0"/>
              <a:t>The </a:t>
            </a:r>
            <a:r>
              <a:rPr lang="en-US" sz="1100" dirty="0" err="1" smtClean="0"/>
              <a:t>DateTime</a:t>
            </a:r>
            <a:r>
              <a:rPr lang="en-US" sz="1100" dirty="0" smtClean="0"/>
              <a:t> and </a:t>
            </a:r>
            <a:r>
              <a:rPr lang="en-US" sz="1100" dirty="0" err="1" smtClean="0"/>
              <a:t>TimeSpan</a:t>
            </a:r>
            <a:r>
              <a:rPr lang="en-US" sz="1100" dirty="0" smtClean="0"/>
              <a:t> classes also support the + and – arithmetic operators, which</a:t>
            </a:r>
            <a:r>
              <a:rPr lang="tr-TR" sz="1100" dirty="0" smtClean="0"/>
              <a:t> </a:t>
            </a:r>
            <a:r>
              <a:rPr lang="en-US" sz="1100" dirty="0" smtClean="0"/>
              <a:t>do the same work as the built-in methods. That means you can rewrite the example shown</a:t>
            </a:r>
            <a:r>
              <a:rPr lang="tr-TR" sz="1100" dirty="0" smtClean="0"/>
              <a:t> </a:t>
            </a:r>
            <a:r>
              <a:rPr lang="en-US" sz="1100" dirty="0" smtClean="0"/>
              <a:t>earlier like this:</a:t>
            </a:r>
          </a:p>
          <a:p>
            <a:pPr marL="1371623" lvl="3" indent="0">
              <a:buNone/>
            </a:pPr>
            <a:r>
              <a:rPr lang="en-US" sz="1000" dirty="0" smtClean="0"/>
              <a:t>// Adding a </a:t>
            </a:r>
            <a:r>
              <a:rPr lang="en-US" sz="1000" dirty="0" err="1" smtClean="0"/>
              <a:t>TimeSpan</a:t>
            </a:r>
            <a:r>
              <a:rPr lang="en-US" sz="1000" dirty="0" smtClean="0"/>
              <a:t> to a </a:t>
            </a:r>
            <a:r>
              <a:rPr lang="en-US" sz="1000" dirty="0" err="1" smtClean="0"/>
              <a:t>DateTime</a:t>
            </a:r>
            <a:r>
              <a:rPr lang="en-US" sz="1000" dirty="0" smtClean="0"/>
              <a:t> creates a new </a:t>
            </a:r>
            <a:r>
              <a:rPr lang="en-US" sz="1000" dirty="0" err="1" smtClean="0"/>
              <a:t>DateTime</a:t>
            </a:r>
            <a:r>
              <a:rPr lang="en-US" sz="1000" dirty="0" smtClean="0"/>
              <a:t>.</a:t>
            </a:r>
          </a:p>
          <a:p>
            <a:pPr marL="1371623" lvl="3" indent="0">
              <a:buNone/>
            </a:pPr>
            <a:r>
              <a:rPr lang="en-US" sz="1000" dirty="0" err="1" smtClean="0"/>
              <a:t>DateTime</a:t>
            </a:r>
            <a:r>
              <a:rPr lang="en-US" sz="1000" dirty="0" smtClean="0"/>
              <a:t> myDate1 = </a:t>
            </a:r>
            <a:r>
              <a:rPr lang="en-US" sz="1000" dirty="0" err="1" smtClean="0"/>
              <a:t>DateTime.Now</a:t>
            </a:r>
            <a:r>
              <a:rPr lang="en-US" sz="1000" dirty="0" smtClean="0"/>
              <a:t>;</a:t>
            </a:r>
          </a:p>
          <a:p>
            <a:pPr marL="1371623" lvl="3" indent="0">
              <a:buNone/>
            </a:pPr>
            <a:r>
              <a:rPr lang="en-US" sz="1000" dirty="0" err="1" smtClean="0"/>
              <a:t>TimeSpan</a:t>
            </a:r>
            <a:r>
              <a:rPr lang="en-US" sz="1000" dirty="0" smtClean="0"/>
              <a:t> interval = </a:t>
            </a:r>
            <a:r>
              <a:rPr lang="en-US" sz="1000" dirty="0" err="1" smtClean="0"/>
              <a:t>TimeSpan.FromHours</a:t>
            </a:r>
            <a:r>
              <a:rPr lang="en-US" sz="1000" dirty="0" smtClean="0"/>
              <a:t>(3000);</a:t>
            </a:r>
          </a:p>
          <a:p>
            <a:pPr marL="1371623" lvl="3" indent="0">
              <a:buNone/>
            </a:pPr>
            <a:r>
              <a:rPr lang="en-US" sz="1000" dirty="0" err="1" smtClean="0"/>
              <a:t>DateTime</a:t>
            </a:r>
            <a:r>
              <a:rPr lang="en-US" sz="1000" dirty="0" smtClean="0"/>
              <a:t> myDate2 = myDate1 + interval;</a:t>
            </a:r>
            <a:endParaRPr lang="tr-TR" sz="1000" dirty="0" smtClean="0"/>
          </a:p>
          <a:p>
            <a:pPr marL="1371623" lvl="3" indent="0">
              <a:buNone/>
            </a:pPr>
            <a:endParaRPr lang="tr-TR" sz="1000" dirty="0" smtClean="0"/>
          </a:p>
          <a:p>
            <a:pPr marL="1371623" lvl="3" indent="0">
              <a:buNone/>
            </a:pPr>
            <a:r>
              <a:rPr lang="en-US" sz="1000" dirty="0" smtClean="0"/>
              <a:t>// Subtracting one </a:t>
            </a:r>
            <a:r>
              <a:rPr lang="en-US" sz="1000" dirty="0" err="1" smtClean="0"/>
              <a:t>DateTime</a:t>
            </a:r>
            <a:r>
              <a:rPr lang="en-US" sz="1000" dirty="0" smtClean="0"/>
              <a:t> object from another produces a </a:t>
            </a:r>
            <a:r>
              <a:rPr lang="en-US" sz="1000" dirty="0" err="1" smtClean="0"/>
              <a:t>TimeSpan</a:t>
            </a:r>
            <a:r>
              <a:rPr lang="en-US" sz="1000" dirty="0" smtClean="0"/>
              <a:t>.</a:t>
            </a:r>
          </a:p>
          <a:p>
            <a:pPr marL="1371623" lvl="3" indent="0">
              <a:buNone/>
            </a:pPr>
            <a:r>
              <a:rPr lang="en-US" sz="1000" dirty="0" err="1" smtClean="0"/>
              <a:t>TimeSpan</a:t>
            </a:r>
            <a:r>
              <a:rPr lang="en-US" sz="1000" dirty="0" smtClean="0"/>
              <a:t> difference;</a:t>
            </a:r>
          </a:p>
          <a:p>
            <a:pPr marL="1371623" lvl="3" indent="0">
              <a:buNone/>
            </a:pPr>
            <a:r>
              <a:rPr lang="en-US" sz="1000" dirty="0" smtClean="0"/>
              <a:t>difference = myDate2 - myDate1;</a:t>
            </a:r>
          </a:p>
        </p:txBody>
      </p:sp>
      <p:sp>
        <p:nvSpPr>
          <p:cNvPr id="4" name="Slide Number Placeholder 3"/>
          <p:cNvSpPr>
            <a:spLocks noGrp="1"/>
          </p:cNvSpPr>
          <p:nvPr>
            <p:ph type="sldNum" sz="quarter" idx="12"/>
          </p:nvPr>
        </p:nvSpPr>
        <p:spPr/>
        <p:txBody>
          <a:bodyPr/>
          <a:lstStyle/>
          <a:p>
            <a:pPr>
              <a:defRPr/>
            </a:pPr>
            <a:fld id="{5F29E455-D3E7-4182-89E3-83F7B79FCFC7}" type="slidenum">
              <a:rPr lang="tr-TR" smtClean="0"/>
              <a:pPr>
                <a:defRPr/>
              </a:pPr>
              <a:t>30</a:t>
            </a:fld>
            <a:endParaRPr lang="tr-T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08437" y="275227"/>
            <a:ext cx="7772400" cy="554038"/>
          </a:xfrm>
        </p:spPr>
        <p:txBody>
          <a:bodyPr/>
          <a:lstStyle/>
          <a:p>
            <a:pPr algn="ctr">
              <a:defRPr/>
            </a:pPr>
            <a:r>
              <a:rPr lang="tr-TR" sz="4000" b="1" dirty="0" smtClean="0"/>
              <a:t>C# Language Basics</a:t>
            </a:r>
            <a:endParaRPr lang="en-US" sz="4000" b="1" dirty="0"/>
          </a:p>
        </p:txBody>
      </p:sp>
      <p:pic>
        <p:nvPicPr>
          <p:cNvPr id="68610" name="Picture 2"/>
          <p:cNvPicPr>
            <a:picLocks noGrp="1" noChangeAspect="1" noChangeArrowheads="1"/>
          </p:cNvPicPr>
          <p:nvPr>
            <p:ph idx="1"/>
          </p:nvPr>
        </p:nvPicPr>
        <p:blipFill>
          <a:blip r:embed="rId2" cstate="print"/>
          <a:srcRect/>
          <a:stretch>
            <a:fillRect/>
          </a:stretch>
        </p:blipFill>
        <p:spPr>
          <a:xfrm>
            <a:off x="371475" y="1057275"/>
            <a:ext cx="5591175" cy="16859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a:defRPr/>
            </a:pPr>
            <a:fld id="{4F262414-A634-4D59-9C37-45E15FF70D05}" type="slidenum">
              <a:rPr lang="tr-TR" smtClean="0"/>
              <a:pPr>
                <a:defRPr/>
              </a:pPr>
              <a:t>31</a:t>
            </a:fld>
            <a:endParaRPr lang="tr-TR"/>
          </a:p>
        </p:txBody>
      </p:sp>
      <p:pic>
        <p:nvPicPr>
          <p:cNvPr id="68611" name="Picture 3"/>
          <p:cNvPicPr>
            <a:picLocks noChangeAspect="1" noChangeArrowheads="1"/>
          </p:cNvPicPr>
          <p:nvPr/>
        </p:nvPicPr>
        <p:blipFill>
          <a:blip r:embed="rId3" cstate="print"/>
          <a:srcRect/>
          <a:stretch>
            <a:fillRect/>
          </a:stretch>
        </p:blipFill>
        <p:spPr bwMode="auto">
          <a:xfrm>
            <a:off x="371475" y="2743200"/>
            <a:ext cx="5600700" cy="380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64662" y="402560"/>
            <a:ext cx="7772400" cy="554038"/>
          </a:xfrm>
        </p:spPr>
        <p:txBody>
          <a:bodyPr/>
          <a:lstStyle/>
          <a:p>
            <a:pPr algn="ctr">
              <a:defRPr/>
            </a:pPr>
            <a:r>
              <a:rPr lang="tr-TR" sz="4000" b="1" dirty="0" smtClean="0"/>
              <a:t>C# Language Basics</a:t>
            </a:r>
            <a:endParaRPr lang="en-US" sz="4000" b="1" dirty="0"/>
          </a:p>
        </p:txBody>
      </p:sp>
      <p:pic>
        <p:nvPicPr>
          <p:cNvPr id="69634" name="Picture 2"/>
          <p:cNvPicPr>
            <a:picLocks noGrp="1" noChangeAspect="1" noChangeArrowheads="1"/>
          </p:cNvPicPr>
          <p:nvPr>
            <p:ph idx="1"/>
          </p:nvPr>
        </p:nvPicPr>
        <p:blipFill>
          <a:blip r:embed="rId2" cstate="print"/>
          <a:srcRect/>
          <a:stretch>
            <a:fillRect/>
          </a:stretch>
        </p:blipFill>
        <p:spPr>
          <a:xfrm>
            <a:off x="932406" y="1905000"/>
            <a:ext cx="7448550" cy="4084638"/>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a:defRPr/>
            </a:pPr>
            <a:fld id="{0504A7BD-214A-4E5F-A5D7-BF3B1EE7F94C}" type="slidenum">
              <a:rPr lang="tr-TR" smtClean="0"/>
              <a:pPr>
                <a:defRPr/>
              </a:pPr>
              <a:t>32</a:t>
            </a:fld>
            <a:endParaRPr lang="tr-T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0"/>
            <a:ext cx="7772400" cy="554038"/>
          </a:xfrm>
        </p:spPr>
        <p:txBody>
          <a:bodyPr/>
          <a:lstStyle/>
          <a:p>
            <a:pPr algn="ctr">
              <a:defRPr/>
            </a:pPr>
            <a:r>
              <a:rPr lang="tr-TR" sz="4000" b="1" dirty="0" smtClean="0"/>
              <a:t>C# Language Basics</a:t>
            </a:r>
            <a:endParaRPr lang="en-US" sz="4000" b="1" dirty="0"/>
          </a:p>
        </p:txBody>
      </p:sp>
      <p:sp>
        <p:nvSpPr>
          <p:cNvPr id="40962" name="Content Placeholder 2"/>
          <p:cNvSpPr>
            <a:spLocks noGrp="1"/>
          </p:cNvSpPr>
          <p:nvPr>
            <p:ph idx="1"/>
          </p:nvPr>
        </p:nvSpPr>
        <p:spPr>
          <a:xfrm>
            <a:off x="533400" y="1359159"/>
            <a:ext cx="8305800" cy="5257800"/>
          </a:xfrm>
        </p:spPr>
        <p:txBody>
          <a:bodyPr>
            <a:normAutofit fontScale="70000" lnSpcReduction="20000"/>
          </a:bodyPr>
          <a:lstStyle/>
          <a:p>
            <a:r>
              <a:rPr lang="tr-TR" sz="2800" dirty="0" smtClean="0"/>
              <a:t>The Array Type</a:t>
            </a:r>
          </a:p>
          <a:p>
            <a:pPr lvl="1"/>
            <a:r>
              <a:rPr lang="en-US" sz="2000" dirty="0" err="1" smtClean="0"/>
              <a:t>int</a:t>
            </a:r>
            <a:r>
              <a:rPr lang="en-US" sz="2000" dirty="0" smtClean="0"/>
              <a:t>[] </a:t>
            </a:r>
            <a:r>
              <a:rPr lang="en-US" sz="2000" dirty="0" err="1" smtClean="0"/>
              <a:t>myArray</a:t>
            </a:r>
            <a:r>
              <a:rPr lang="en-US" sz="2000" dirty="0" smtClean="0"/>
              <a:t> = {1, 2, 3, 4, 5};</a:t>
            </a:r>
          </a:p>
          <a:p>
            <a:pPr lvl="1"/>
            <a:r>
              <a:rPr lang="en-US" sz="2000" dirty="0" err="1" smtClean="0"/>
              <a:t>int</a:t>
            </a:r>
            <a:r>
              <a:rPr lang="en-US" sz="2000" dirty="0" smtClean="0"/>
              <a:t> </a:t>
            </a:r>
            <a:r>
              <a:rPr lang="en-US" sz="2000" dirty="0" err="1" smtClean="0"/>
              <a:t>numberOfElements</a:t>
            </a:r>
            <a:r>
              <a:rPr lang="en-US" sz="2000" dirty="0" smtClean="0"/>
              <a:t>;</a:t>
            </a:r>
          </a:p>
          <a:p>
            <a:pPr lvl="1"/>
            <a:r>
              <a:rPr lang="en-US" sz="2000" dirty="0" err="1" smtClean="0"/>
              <a:t>numberOfElements</a:t>
            </a:r>
            <a:r>
              <a:rPr lang="en-US" sz="2000" dirty="0" smtClean="0"/>
              <a:t> = </a:t>
            </a:r>
            <a:r>
              <a:rPr lang="en-US" sz="2000" dirty="0" err="1" smtClean="0"/>
              <a:t>myArray.Length</a:t>
            </a:r>
            <a:r>
              <a:rPr lang="en-US" sz="2000" dirty="0" smtClean="0"/>
              <a:t>; // </a:t>
            </a:r>
            <a:r>
              <a:rPr lang="en-US" sz="2000" dirty="0" err="1" smtClean="0"/>
              <a:t>numberOfElements</a:t>
            </a:r>
            <a:r>
              <a:rPr lang="en-US" sz="2000" dirty="0" smtClean="0"/>
              <a:t> = 5</a:t>
            </a:r>
          </a:p>
          <a:p>
            <a:pPr lvl="1"/>
            <a:r>
              <a:rPr lang="en-US" sz="2000" dirty="0" smtClean="0"/>
              <a:t>You can also use the </a:t>
            </a:r>
            <a:r>
              <a:rPr lang="en-US" sz="2000" dirty="0" err="1" smtClean="0"/>
              <a:t>GetUpperBound</a:t>
            </a:r>
            <a:r>
              <a:rPr lang="en-US" sz="2000" dirty="0" smtClean="0"/>
              <a:t>() method to find the highest index number in an</a:t>
            </a:r>
            <a:r>
              <a:rPr lang="tr-TR" sz="2000" dirty="0" smtClean="0"/>
              <a:t> </a:t>
            </a:r>
            <a:r>
              <a:rPr lang="en-US" sz="2000" dirty="0" smtClean="0"/>
              <a:t>array. The following code snippet shows this technique in action:</a:t>
            </a:r>
          </a:p>
          <a:p>
            <a:pPr lvl="1"/>
            <a:r>
              <a:rPr lang="en-US" sz="2000" dirty="0" err="1" smtClean="0"/>
              <a:t>int</a:t>
            </a:r>
            <a:r>
              <a:rPr lang="en-US" sz="2000" dirty="0" smtClean="0"/>
              <a:t>[] </a:t>
            </a:r>
            <a:r>
              <a:rPr lang="en-US" sz="2000" dirty="0" err="1" smtClean="0"/>
              <a:t>myArray</a:t>
            </a:r>
            <a:r>
              <a:rPr lang="en-US" sz="2000" dirty="0" smtClean="0"/>
              <a:t> = {1, 2, 3, 4, 5};</a:t>
            </a:r>
          </a:p>
          <a:p>
            <a:pPr lvl="1"/>
            <a:r>
              <a:rPr lang="en-US" sz="2000" dirty="0" err="1" smtClean="0"/>
              <a:t>int</a:t>
            </a:r>
            <a:r>
              <a:rPr lang="en-US" sz="2000" dirty="0" smtClean="0"/>
              <a:t> bound;</a:t>
            </a:r>
            <a:endParaRPr lang="tr-TR" sz="2000" dirty="0" smtClean="0"/>
          </a:p>
          <a:p>
            <a:pPr lvl="1"/>
            <a:endParaRPr lang="en-US" sz="2000" dirty="0" smtClean="0"/>
          </a:p>
          <a:p>
            <a:pPr lvl="1"/>
            <a:r>
              <a:rPr lang="en-US" sz="2000" dirty="0" smtClean="0"/>
              <a:t>// Zero represents the first dimension of an array.</a:t>
            </a:r>
          </a:p>
          <a:p>
            <a:pPr lvl="1"/>
            <a:r>
              <a:rPr lang="en-US" sz="2000" dirty="0" smtClean="0"/>
              <a:t>bound = </a:t>
            </a:r>
            <a:r>
              <a:rPr lang="en-US" sz="2000" dirty="0" err="1" smtClean="0"/>
              <a:t>myArray.GetUpperBound</a:t>
            </a:r>
            <a:r>
              <a:rPr lang="en-US" sz="2000" dirty="0" smtClean="0"/>
              <a:t>(0); // bound = 4</a:t>
            </a:r>
            <a:endParaRPr lang="tr-TR" sz="2000" dirty="0" smtClean="0"/>
          </a:p>
          <a:p>
            <a:pPr lvl="1"/>
            <a:endParaRPr lang="tr-TR" sz="2000" dirty="0" smtClean="0"/>
          </a:p>
          <a:p>
            <a:pPr lvl="1"/>
            <a:r>
              <a:rPr lang="en-US" sz="2000" dirty="0" smtClean="0"/>
              <a:t>// Create a 4x2 array (a grid with four rows and two columns).</a:t>
            </a:r>
          </a:p>
          <a:p>
            <a:pPr lvl="1"/>
            <a:r>
              <a:rPr lang="en-US" sz="2000" dirty="0" err="1" smtClean="0"/>
              <a:t>int</a:t>
            </a:r>
            <a:r>
              <a:rPr lang="en-US" sz="2000" dirty="0" smtClean="0"/>
              <a:t>[,] </a:t>
            </a:r>
            <a:r>
              <a:rPr lang="en-US" sz="2000" dirty="0" err="1" smtClean="0"/>
              <a:t>intArray</a:t>
            </a:r>
            <a:r>
              <a:rPr lang="en-US" sz="2000" dirty="0" smtClean="0"/>
              <a:t> = {{1, 2}, {3, 4}, {5, 6}, {7, 8}};</a:t>
            </a:r>
          </a:p>
          <a:p>
            <a:pPr lvl="1"/>
            <a:r>
              <a:rPr lang="en-US" sz="2000" dirty="0" err="1" smtClean="0"/>
              <a:t>int</a:t>
            </a:r>
            <a:r>
              <a:rPr lang="en-US" sz="2000" dirty="0" smtClean="0"/>
              <a:t> rows = </a:t>
            </a:r>
            <a:r>
              <a:rPr lang="en-US" sz="2000" dirty="0" err="1" smtClean="0"/>
              <a:t>intArray.GetUpperBound</a:t>
            </a:r>
            <a:r>
              <a:rPr lang="en-US" sz="2000" dirty="0" smtClean="0"/>
              <a:t>(0); // rows = 4</a:t>
            </a:r>
          </a:p>
          <a:p>
            <a:pPr lvl="1"/>
            <a:r>
              <a:rPr lang="en-US" sz="2000" dirty="0" err="1" smtClean="0"/>
              <a:t>int</a:t>
            </a:r>
            <a:r>
              <a:rPr lang="en-US" sz="2000" dirty="0" smtClean="0"/>
              <a:t> columns = </a:t>
            </a:r>
            <a:r>
              <a:rPr lang="en-US" sz="2000" dirty="0" err="1" smtClean="0"/>
              <a:t>intArray.GetUpperBound</a:t>
            </a:r>
            <a:r>
              <a:rPr lang="en-US" sz="2000" dirty="0" smtClean="0"/>
              <a:t>(1); // columns = 2</a:t>
            </a:r>
            <a:endParaRPr lang="tr-TR" sz="6000" dirty="0" smtClean="0"/>
          </a:p>
        </p:txBody>
      </p:sp>
      <p:sp>
        <p:nvSpPr>
          <p:cNvPr id="4" name="Slide Number Placeholder 3"/>
          <p:cNvSpPr>
            <a:spLocks noGrp="1"/>
          </p:cNvSpPr>
          <p:nvPr>
            <p:ph type="sldNum" sz="quarter" idx="12"/>
          </p:nvPr>
        </p:nvSpPr>
        <p:spPr/>
        <p:txBody>
          <a:bodyPr/>
          <a:lstStyle/>
          <a:p>
            <a:pPr>
              <a:defRPr/>
            </a:pPr>
            <a:fld id="{8D517AD5-357C-4B2D-8044-5FA1B7177531}" type="slidenum">
              <a:rPr lang="tr-TR" smtClean="0"/>
              <a:pPr>
                <a:defRPr/>
              </a:pPr>
              <a:t>33</a:t>
            </a:fld>
            <a:endParaRPr lang="tr-T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22844" y="56074"/>
            <a:ext cx="7772400" cy="554038"/>
          </a:xfrm>
        </p:spPr>
        <p:txBody>
          <a:bodyPr/>
          <a:lstStyle/>
          <a:p>
            <a:pPr algn="ctr">
              <a:defRPr/>
            </a:pPr>
            <a:r>
              <a:rPr lang="tr-TR" sz="4000" b="1" dirty="0" smtClean="0"/>
              <a:t>C# Language Basics</a:t>
            </a:r>
            <a:endParaRPr lang="en-US" sz="4000" b="1" dirty="0"/>
          </a:p>
        </p:txBody>
      </p:sp>
      <p:sp>
        <p:nvSpPr>
          <p:cNvPr id="41986" name="Content Placeholder 2"/>
          <p:cNvSpPr>
            <a:spLocks noGrp="1"/>
          </p:cNvSpPr>
          <p:nvPr>
            <p:ph idx="1"/>
          </p:nvPr>
        </p:nvSpPr>
        <p:spPr>
          <a:xfrm>
            <a:off x="533400" y="849774"/>
            <a:ext cx="8305800" cy="5627226"/>
          </a:xfrm>
        </p:spPr>
        <p:txBody>
          <a:bodyPr/>
          <a:lstStyle/>
          <a:p>
            <a:r>
              <a:rPr lang="tr-TR" sz="2800" dirty="0" smtClean="0"/>
              <a:t>The </a:t>
            </a:r>
            <a:r>
              <a:rPr lang="tr-TR" sz="2800" dirty="0" smtClean="0"/>
              <a:t>Array Type</a:t>
            </a:r>
          </a:p>
        </p:txBody>
      </p:sp>
      <p:sp>
        <p:nvSpPr>
          <p:cNvPr id="4" name="Slide Number Placeholder 3"/>
          <p:cNvSpPr>
            <a:spLocks noGrp="1"/>
          </p:cNvSpPr>
          <p:nvPr>
            <p:ph type="sldNum" sz="quarter" idx="12"/>
          </p:nvPr>
        </p:nvSpPr>
        <p:spPr/>
        <p:txBody>
          <a:bodyPr/>
          <a:lstStyle/>
          <a:p>
            <a:pPr>
              <a:defRPr/>
            </a:pPr>
            <a:fld id="{E4ADAC4D-8139-4A62-A68B-7D1120AE762A}" type="slidenum">
              <a:rPr lang="tr-TR" smtClean="0"/>
              <a:pPr>
                <a:defRPr/>
              </a:pPr>
              <a:t>34</a:t>
            </a:fld>
            <a:endParaRPr lang="tr-TR"/>
          </a:p>
        </p:txBody>
      </p:sp>
      <p:pic>
        <p:nvPicPr>
          <p:cNvPr id="70658" name="Picture 2"/>
          <p:cNvPicPr>
            <a:picLocks noChangeAspect="1" noChangeArrowheads="1"/>
          </p:cNvPicPr>
          <p:nvPr/>
        </p:nvPicPr>
        <p:blipFill>
          <a:blip r:embed="rId2" cstate="print"/>
          <a:srcRect/>
          <a:stretch>
            <a:fillRect/>
          </a:stretch>
        </p:blipFill>
        <p:spPr bwMode="auto">
          <a:xfrm>
            <a:off x="509587" y="1820913"/>
            <a:ext cx="7796213"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659" name="Picture 3"/>
          <p:cNvPicPr>
            <a:picLocks noChangeAspect="1" noChangeArrowheads="1"/>
          </p:cNvPicPr>
          <p:nvPr/>
        </p:nvPicPr>
        <p:blipFill>
          <a:blip r:embed="rId3" cstate="print"/>
          <a:srcRect/>
          <a:stretch>
            <a:fillRect/>
          </a:stretch>
        </p:blipFill>
        <p:spPr bwMode="auto">
          <a:xfrm>
            <a:off x="509587" y="3497313"/>
            <a:ext cx="7767638"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0"/>
            <a:ext cx="7772400" cy="554038"/>
          </a:xfrm>
        </p:spPr>
        <p:txBody>
          <a:bodyPr/>
          <a:lstStyle/>
          <a:p>
            <a:pPr algn="ctr">
              <a:defRPr/>
            </a:pPr>
            <a:r>
              <a:rPr lang="tr-TR" sz="4000" b="1" dirty="0" smtClean="0"/>
              <a:t>C# Language Basics</a:t>
            </a:r>
            <a:endParaRPr lang="en-US" sz="4000" b="1" dirty="0"/>
          </a:p>
        </p:txBody>
      </p:sp>
      <p:sp>
        <p:nvSpPr>
          <p:cNvPr id="43010" name="Content Placeholder 2"/>
          <p:cNvSpPr>
            <a:spLocks noGrp="1"/>
          </p:cNvSpPr>
          <p:nvPr>
            <p:ph idx="1"/>
          </p:nvPr>
        </p:nvSpPr>
        <p:spPr>
          <a:xfrm>
            <a:off x="533400" y="533400"/>
            <a:ext cx="8458200" cy="5943600"/>
          </a:xfrm>
        </p:spPr>
        <p:txBody>
          <a:bodyPr/>
          <a:lstStyle/>
          <a:p>
            <a:endParaRPr lang="en-US" sz="2400" dirty="0" smtClean="0"/>
          </a:p>
          <a:p>
            <a:r>
              <a:rPr lang="tr-TR" sz="2400" dirty="0" smtClean="0"/>
              <a:t>Conditional </a:t>
            </a:r>
            <a:r>
              <a:rPr lang="tr-TR" sz="2400" dirty="0" smtClean="0"/>
              <a:t>Logic</a:t>
            </a:r>
          </a:p>
          <a:p>
            <a:pPr lvl="1"/>
            <a:r>
              <a:rPr lang="en-US" sz="2400" dirty="0" smtClean="0"/>
              <a:t>All conditional logic starts with a </a:t>
            </a:r>
            <a:r>
              <a:rPr lang="en-US" sz="2400" i="1" dirty="0" smtClean="0"/>
              <a:t>condition</a:t>
            </a:r>
            <a:r>
              <a:rPr lang="en-US" sz="2400" dirty="0" smtClean="0"/>
              <a:t>: a simple expression that can be evaluated to</a:t>
            </a:r>
            <a:r>
              <a:rPr lang="tr-TR" sz="2400" dirty="0" smtClean="0"/>
              <a:t> </a:t>
            </a:r>
            <a:r>
              <a:rPr lang="en-US" sz="2400" dirty="0" smtClean="0"/>
              <a:t>true or false.</a:t>
            </a:r>
            <a:endParaRPr lang="tr-TR" sz="2400" dirty="0" smtClean="0"/>
          </a:p>
          <a:p>
            <a:endParaRPr lang="tr-TR" sz="9600" dirty="0" smtClean="0"/>
          </a:p>
        </p:txBody>
      </p:sp>
      <p:sp>
        <p:nvSpPr>
          <p:cNvPr id="4" name="Slide Number Placeholder 3"/>
          <p:cNvSpPr>
            <a:spLocks noGrp="1"/>
          </p:cNvSpPr>
          <p:nvPr>
            <p:ph type="sldNum" sz="quarter" idx="12"/>
          </p:nvPr>
        </p:nvSpPr>
        <p:spPr/>
        <p:txBody>
          <a:bodyPr/>
          <a:lstStyle/>
          <a:p>
            <a:pPr>
              <a:defRPr/>
            </a:pPr>
            <a:fld id="{32B02B23-35A6-4E48-9DA7-DFAD4FFEE34E}" type="slidenum">
              <a:rPr lang="tr-TR" smtClean="0"/>
              <a:pPr>
                <a:defRPr/>
              </a:pPr>
              <a:t>35</a:t>
            </a:fld>
            <a:endParaRPr lang="tr-TR"/>
          </a:p>
        </p:txBody>
      </p:sp>
      <p:pic>
        <p:nvPicPr>
          <p:cNvPr id="71682" name="Picture 2"/>
          <p:cNvPicPr>
            <a:picLocks noChangeAspect="1" noChangeArrowheads="1"/>
          </p:cNvPicPr>
          <p:nvPr/>
        </p:nvPicPr>
        <p:blipFill>
          <a:blip r:embed="rId2" cstate="print"/>
          <a:srcRect/>
          <a:stretch>
            <a:fillRect/>
          </a:stretch>
        </p:blipFill>
        <p:spPr bwMode="auto">
          <a:xfrm>
            <a:off x="914400" y="2743200"/>
            <a:ext cx="8054975"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37131" y="295736"/>
            <a:ext cx="7772400" cy="554038"/>
          </a:xfrm>
        </p:spPr>
        <p:txBody>
          <a:bodyPr/>
          <a:lstStyle/>
          <a:p>
            <a:pPr algn="ctr">
              <a:defRPr/>
            </a:pPr>
            <a:r>
              <a:rPr lang="tr-TR" sz="4000" b="1" dirty="0" smtClean="0"/>
              <a:t>C# Language Basics</a:t>
            </a:r>
            <a:endParaRPr lang="en-US" sz="4000" b="1" dirty="0"/>
          </a:p>
        </p:txBody>
      </p:sp>
      <p:sp>
        <p:nvSpPr>
          <p:cNvPr id="44034" name="Content Placeholder 2"/>
          <p:cNvSpPr>
            <a:spLocks noGrp="1"/>
          </p:cNvSpPr>
          <p:nvPr>
            <p:ph idx="1"/>
          </p:nvPr>
        </p:nvSpPr>
        <p:spPr>
          <a:xfrm>
            <a:off x="533400" y="1063422"/>
            <a:ext cx="8229600" cy="5413577"/>
          </a:xfrm>
        </p:spPr>
        <p:txBody>
          <a:bodyPr>
            <a:normAutofit lnSpcReduction="10000"/>
          </a:bodyPr>
          <a:lstStyle/>
          <a:p>
            <a:r>
              <a:rPr lang="tr-TR" sz="2800" dirty="0" smtClean="0"/>
              <a:t>Conditional Logic</a:t>
            </a:r>
          </a:p>
          <a:p>
            <a:pPr lvl="1"/>
            <a:r>
              <a:rPr lang="en-US" sz="2400" dirty="0" smtClean="0"/>
              <a:t>You can use all the comparison operators with any numeric types. With string data types,</a:t>
            </a:r>
            <a:r>
              <a:rPr lang="tr-TR" sz="2400" dirty="0" smtClean="0"/>
              <a:t> </a:t>
            </a:r>
            <a:r>
              <a:rPr lang="en-US" sz="2400" dirty="0" smtClean="0"/>
              <a:t>you can use only the equality operators (== and !=). C# doesn’t support other types of string</a:t>
            </a:r>
            <a:r>
              <a:rPr lang="tr-TR" sz="2400" dirty="0" smtClean="0"/>
              <a:t> </a:t>
            </a:r>
            <a:r>
              <a:rPr lang="en-US" sz="2400" dirty="0" smtClean="0"/>
              <a:t>comparison operators—instead, you need to use the </a:t>
            </a:r>
            <a:r>
              <a:rPr lang="en-US" sz="2400" dirty="0" err="1" smtClean="0"/>
              <a:t>String.Compare</a:t>
            </a:r>
            <a:r>
              <a:rPr lang="en-US" sz="2400" dirty="0" smtClean="0"/>
              <a:t>() method.</a:t>
            </a:r>
            <a:endParaRPr lang="tr-TR" sz="2400" dirty="0" smtClean="0"/>
          </a:p>
          <a:p>
            <a:pPr lvl="2"/>
            <a:endParaRPr lang="tr-TR" dirty="0" smtClean="0"/>
          </a:p>
          <a:p>
            <a:pPr lvl="2"/>
            <a:r>
              <a:rPr lang="en-US" dirty="0" err="1" smtClean="0"/>
              <a:t>int</a:t>
            </a:r>
            <a:r>
              <a:rPr lang="en-US" dirty="0" smtClean="0"/>
              <a:t> result;</a:t>
            </a:r>
          </a:p>
          <a:p>
            <a:pPr lvl="2"/>
            <a:r>
              <a:rPr lang="en-US" dirty="0" smtClean="0"/>
              <a:t>result = </a:t>
            </a:r>
            <a:r>
              <a:rPr lang="en-US" dirty="0" err="1" smtClean="0"/>
              <a:t>String.Compare</a:t>
            </a:r>
            <a:r>
              <a:rPr lang="en-US" dirty="0" smtClean="0"/>
              <a:t>("apple", "attach"); // result = -1</a:t>
            </a:r>
          </a:p>
          <a:p>
            <a:pPr lvl="2"/>
            <a:r>
              <a:rPr lang="en-US" dirty="0" smtClean="0"/>
              <a:t>result = </a:t>
            </a:r>
            <a:r>
              <a:rPr lang="en-US" dirty="0" err="1" smtClean="0"/>
              <a:t>String.Compare</a:t>
            </a:r>
            <a:r>
              <a:rPr lang="en-US" dirty="0" smtClean="0"/>
              <a:t>("apple", "all"); </a:t>
            </a:r>
            <a:r>
              <a:rPr lang="tr-TR" dirty="0" smtClean="0"/>
              <a:t>        </a:t>
            </a:r>
            <a:r>
              <a:rPr lang="en-US" dirty="0" smtClean="0"/>
              <a:t>// result = 1</a:t>
            </a:r>
          </a:p>
          <a:p>
            <a:pPr lvl="2"/>
            <a:r>
              <a:rPr lang="en-US" dirty="0" smtClean="0"/>
              <a:t>result = </a:t>
            </a:r>
            <a:r>
              <a:rPr lang="en-US" dirty="0" err="1" smtClean="0"/>
              <a:t>String.Compare</a:t>
            </a:r>
            <a:r>
              <a:rPr lang="en-US" dirty="0" smtClean="0"/>
              <a:t>("apple", "apple"); </a:t>
            </a:r>
            <a:r>
              <a:rPr lang="tr-TR" dirty="0" smtClean="0"/>
              <a:t> </a:t>
            </a:r>
            <a:r>
              <a:rPr lang="en-US" dirty="0" smtClean="0"/>
              <a:t>// result = 0</a:t>
            </a:r>
          </a:p>
          <a:p>
            <a:pPr lvl="2"/>
            <a:r>
              <a:rPr lang="en-US" dirty="0" smtClean="0"/>
              <a:t>// Another way to perform string comparisons.</a:t>
            </a:r>
          </a:p>
          <a:p>
            <a:pPr lvl="2"/>
            <a:r>
              <a:rPr lang="en-US" dirty="0" smtClean="0"/>
              <a:t>string word = "apple";</a:t>
            </a:r>
          </a:p>
          <a:p>
            <a:pPr lvl="2"/>
            <a:r>
              <a:rPr lang="en-US" dirty="0" smtClean="0"/>
              <a:t>result = </a:t>
            </a:r>
            <a:r>
              <a:rPr lang="en-US" dirty="0" err="1" smtClean="0"/>
              <a:t>word.CompareTo</a:t>
            </a:r>
            <a:r>
              <a:rPr lang="en-US" dirty="0" smtClean="0"/>
              <a:t>("attach"); </a:t>
            </a:r>
            <a:r>
              <a:rPr lang="tr-TR" dirty="0" smtClean="0"/>
              <a:t>             </a:t>
            </a:r>
            <a:r>
              <a:rPr lang="en-US" dirty="0" smtClean="0"/>
              <a:t>// result = -1</a:t>
            </a:r>
            <a:endParaRPr lang="tr-TR" sz="9000" dirty="0" smtClean="0"/>
          </a:p>
        </p:txBody>
      </p:sp>
      <p:sp>
        <p:nvSpPr>
          <p:cNvPr id="4" name="Slide Number Placeholder 3"/>
          <p:cNvSpPr>
            <a:spLocks noGrp="1"/>
          </p:cNvSpPr>
          <p:nvPr>
            <p:ph type="sldNum" sz="quarter" idx="12"/>
          </p:nvPr>
        </p:nvSpPr>
        <p:spPr/>
        <p:txBody>
          <a:bodyPr/>
          <a:lstStyle/>
          <a:p>
            <a:pPr>
              <a:defRPr/>
            </a:pPr>
            <a:fld id="{120590B7-79CE-4792-8CD6-0F0ABA195644}" type="slidenum">
              <a:rPr lang="tr-TR" smtClean="0"/>
              <a:pPr>
                <a:defRPr/>
              </a:pPr>
              <a:t>36</a:t>
            </a:fld>
            <a:endParaRPr lang="tr-T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0"/>
            <a:ext cx="7772400" cy="554038"/>
          </a:xfrm>
        </p:spPr>
        <p:txBody>
          <a:bodyPr/>
          <a:lstStyle/>
          <a:p>
            <a:pPr algn="ctr">
              <a:defRPr/>
            </a:pPr>
            <a:r>
              <a:rPr lang="tr-TR" sz="3600" b="1" dirty="0" smtClean="0"/>
              <a:t>C# Language Basics</a:t>
            </a:r>
            <a:endParaRPr lang="en-US" sz="3600" b="1" dirty="0"/>
          </a:p>
        </p:txBody>
      </p:sp>
      <p:sp>
        <p:nvSpPr>
          <p:cNvPr id="45058" name="Content Placeholder 2"/>
          <p:cNvSpPr>
            <a:spLocks noGrp="1"/>
          </p:cNvSpPr>
          <p:nvPr>
            <p:ph idx="1"/>
          </p:nvPr>
        </p:nvSpPr>
        <p:spPr>
          <a:xfrm>
            <a:off x="533400" y="1063422"/>
            <a:ext cx="8305800" cy="5413577"/>
          </a:xfrm>
        </p:spPr>
        <p:txBody>
          <a:bodyPr/>
          <a:lstStyle/>
          <a:p>
            <a:r>
              <a:rPr lang="tr-TR" sz="2800" dirty="0" smtClean="0"/>
              <a:t>If Statement</a:t>
            </a:r>
          </a:p>
          <a:p>
            <a:pPr marL="914416" lvl="2" indent="0">
              <a:buNone/>
            </a:pPr>
            <a:r>
              <a:rPr lang="en-US" dirty="0" smtClean="0"/>
              <a:t>if (</a:t>
            </a:r>
            <a:r>
              <a:rPr lang="en-US" dirty="0" err="1" smtClean="0"/>
              <a:t>myNumber</a:t>
            </a:r>
            <a:r>
              <a:rPr lang="en-US" dirty="0" smtClean="0"/>
              <a:t> &gt; 10)</a:t>
            </a:r>
          </a:p>
          <a:p>
            <a:pPr marL="914416" lvl="2" indent="0">
              <a:buNone/>
            </a:pPr>
            <a:r>
              <a:rPr lang="en-US" dirty="0" smtClean="0"/>
              <a:t>{</a:t>
            </a:r>
          </a:p>
          <a:p>
            <a:pPr marL="914416" lvl="2" indent="0">
              <a:buNone/>
            </a:pPr>
            <a:r>
              <a:rPr lang="tr-TR" dirty="0" smtClean="0"/>
              <a:t>     </a:t>
            </a:r>
            <a:r>
              <a:rPr lang="en-US" dirty="0" smtClean="0"/>
              <a:t>// Do something.</a:t>
            </a:r>
          </a:p>
          <a:p>
            <a:pPr marL="914416" lvl="2" indent="0">
              <a:buNone/>
            </a:pPr>
            <a:r>
              <a:rPr lang="en-US" dirty="0" smtClean="0"/>
              <a:t>}</a:t>
            </a:r>
          </a:p>
          <a:p>
            <a:pPr marL="914416" lvl="2" indent="0">
              <a:buNone/>
            </a:pPr>
            <a:r>
              <a:rPr lang="en-US" dirty="0" smtClean="0"/>
              <a:t>else if (</a:t>
            </a:r>
            <a:r>
              <a:rPr lang="en-US" dirty="0" err="1" smtClean="0"/>
              <a:t>myString</a:t>
            </a:r>
            <a:r>
              <a:rPr lang="en-US" dirty="0" smtClean="0"/>
              <a:t> == "hello")</a:t>
            </a:r>
          </a:p>
          <a:p>
            <a:pPr marL="914416" lvl="2" indent="0">
              <a:buNone/>
            </a:pPr>
            <a:r>
              <a:rPr lang="en-US" dirty="0" smtClean="0"/>
              <a:t>{</a:t>
            </a:r>
          </a:p>
          <a:p>
            <a:pPr marL="914416" lvl="2" indent="0">
              <a:buNone/>
            </a:pPr>
            <a:r>
              <a:rPr lang="tr-TR" dirty="0" smtClean="0"/>
              <a:t>    </a:t>
            </a:r>
            <a:r>
              <a:rPr lang="en-US" dirty="0" smtClean="0"/>
              <a:t>// Do something.</a:t>
            </a:r>
          </a:p>
          <a:p>
            <a:pPr marL="914416" lvl="2" indent="0">
              <a:buNone/>
            </a:pPr>
            <a:r>
              <a:rPr lang="en-US" dirty="0" smtClean="0"/>
              <a:t>}</a:t>
            </a:r>
          </a:p>
          <a:p>
            <a:pPr marL="914416" lvl="2" indent="0">
              <a:buNone/>
            </a:pPr>
            <a:r>
              <a:rPr lang="en-US" dirty="0" smtClean="0"/>
              <a:t>else</a:t>
            </a:r>
          </a:p>
          <a:p>
            <a:pPr marL="914416" lvl="2" indent="0">
              <a:buNone/>
            </a:pPr>
            <a:r>
              <a:rPr lang="en-US" dirty="0" smtClean="0"/>
              <a:t>{</a:t>
            </a:r>
          </a:p>
          <a:p>
            <a:pPr marL="914416" lvl="2" indent="0">
              <a:buNone/>
            </a:pPr>
            <a:r>
              <a:rPr lang="tr-TR" dirty="0" smtClean="0"/>
              <a:t>    </a:t>
            </a:r>
            <a:r>
              <a:rPr lang="en-US" dirty="0" smtClean="0"/>
              <a:t>// Do something.</a:t>
            </a:r>
          </a:p>
          <a:p>
            <a:pPr marL="914416" lvl="2" indent="0">
              <a:buNone/>
            </a:pPr>
            <a:r>
              <a:rPr lang="en-US" dirty="0" smtClean="0"/>
              <a:t>}</a:t>
            </a:r>
            <a:endParaRPr lang="en-US" dirty="0"/>
          </a:p>
          <a:p>
            <a:pPr marL="914416" lvl="2" indent="0">
              <a:buNone/>
            </a:pPr>
            <a:r>
              <a:rPr lang="tr-TR" b="1" dirty="0" smtClean="0"/>
              <a:t>else </a:t>
            </a:r>
            <a:r>
              <a:rPr lang="tr-TR" b="1" dirty="0" smtClean="0"/>
              <a:t>if and else parts are optional</a:t>
            </a:r>
          </a:p>
        </p:txBody>
      </p:sp>
      <p:sp>
        <p:nvSpPr>
          <p:cNvPr id="4" name="Slide Number Placeholder 3"/>
          <p:cNvSpPr>
            <a:spLocks noGrp="1"/>
          </p:cNvSpPr>
          <p:nvPr>
            <p:ph type="sldNum" sz="quarter" idx="12"/>
          </p:nvPr>
        </p:nvSpPr>
        <p:spPr/>
        <p:txBody>
          <a:bodyPr/>
          <a:lstStyle/>
          <a:p>
            <a:pPr>
              <a:defRPr/>
            </a:pPr>
            <a:fld id="{8854EB75-8EE3-4C20-AE99-2A37C25363A5}" type="slidenum">
              <a:rPr lang="tr-TR" smtClean="0"/>
              <a:pPr>
                <a:defRPr/>
              </a:pPr>
              <a:t>37</a:t>
            </a:fld>
            <a:endParaRPr lang="tr-T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72981" y="116682"/>
            <a:ext cx="7772400" cy="554038"/>
          </a:xfrm>
        </p:spPr>
        <p:txBody>
          <a:bodyPr/>
          <a:lstStyle/>
          <a:p>
            <a:pPr algn="ctr">
              <a:defRPr/>
            </a:pPr>
            <a:r>
              <a:rPr lang="tr-TR" sz="3600" b="1" dirty="0" smtClean="0"/>
              <a:t>C# Language Basics</a:t>
            </a:r>
            <a:endParaRPr lang="en-US" sz="3600" b="1" dirty="0"/>
          </a:p>
        </p:txBody>
      </p:sp>
      <p:sp>
        <p:nvSpPr>
          <p:cNvPr id="46082" name="Content Placeholder 2"/>
          <p:cNvSpPr>
            <a:spLocks noGrp="1"/>
          </p:cNvSpPr>
          <p:nvPr>
            <p:ph idx="1"/>
          </p:nvPr>
        </p:nvSpPr>
        <p:spPr>
          <a:xfrm>
            <a:off x="605962" y="953295"/>
            <a:ext cx="7017675" cy="588962"/>
          </a:xfrm>
        </p:spPr>
        <p:txBody>
          <a:bodyPr>
            <a:normAutofit fontScale="70000" lnSpcReduction="20000"/>
          </a:bodyPr>
          <a:lstStyle/>
          <a:p>
            <a:r>
              <a:rPr lang="tr-TR" sz="2800" dirty="0" smtClean="0"/>
              <a:t>Switch Statement (is a replacement for if statements)</a:t>
            </a:r>
          </a:p>
        </p:txBody>
      </p:sp>
      <p:sp>
        <p:nvSpPr>
          <p:cNvPr id="4" name="Slide Number Placeholder 3"/>
          <p:cNvSpPr>
            <a:spLocks noGrp="1"/>
          </p:cNvSpPr>
          <p:nvPr>
            <p:ph type="sldNum" sz="quarter" idx="12"/>
          </p:nvPr>
        </p:nvSpPr>
        <p:spPr/>
        <p:txBody>
          <a:bodyPr/>
          <a:lstStyle/>
          <a:p>
            <a:pPr>
              <a:defRPr/>
            </a:pPr>
            <a:fld id="{4D84786F-5C22-4CC9-A442-D654D6F76DC1}" type="slidenum">
              <a:rPr lang="tr-TR" smtClean="0"/>
              <a:pPr>
                <a:defRPr/>
              </a:pPr>
              <a:t>38</a:t>
            </a:fld>
            <a:endParaRPr lang="tr-TR" dirty="0"/>
          </a:p>
        </p:txBody>
      </p:sp>
      <p:sp>
        <p:nvSpPr>
          <p:cNvPr id="46085" name="TextBox 1"/>
          <p:cNvSpPr txBox="1">
            <a:spLocks noChangeArrowheads="1"/>
          </p:cNvSpPr>
          <p:nvPr/>
        </p:nvSpPr>
        <p:spPr bwMode="auto">
          <a:xfrm>
            <a:off x="866775" y="1593851"/>
            <a:ext cx="2286000" cy="3416300"/>
          </a:xfrm>
          <a:prstGeom prst="rect">
            <a:avLst/>
          </a:prstGeom>
          <a:noFill/>
          <a:ln w="9525">
            <a:noFill/>
            <a:miter lim="800000"/>
            <a:headEnd/>
            <a:tailEnd/>
          </a:ln>
        </p:spPr>
        <p:txBody>
          <a:bodyPr>
            <a:spAutoFit/>
          </a:bodyPr>
          <a:lstStyle/>
          <a:p>
            <a:r>
              <a:rPr lang="en-US" dirty="0"/>
              <a:t>switch (</a:t>
            </a:r>
            <a:r>
              <a:rPr lang="en-US" dirty="0" err="1"/>
              <a:t>myNumber</a:t>
            </a:r>
            <a:r>
              <a:rPr lang="en-US" dirty="0"/>
              <a:t>)</a:t>
            </a:r>
          </a:p>
          <a:p>
            <a:r>
              <a:rPr lang="en-US" dirty="0"/>
              <a:t>{</a:t>
            </a:r>
          </a:p>
          <a:p>
            <a:r>
              <a:rPr lang="en-US" dirty="0"/>
              <a:t>case 1:</a:t>
            </a:r>
          </a:p>
          <a:p>
            <a:r>
              <a:rPr lang="tr-TR" dirty="0"/>
              <a:t>  </a:t>
            </a:r>
            <a:r>
              <a:rPr lang="en-US" dirty="0"/>
              <a:t>// Do something.</a:t>
            </a:r>
          </a:p>
          <a:p>
            <a:r>
              <a:rPr lang="en-US" dirty="0"/>
              <a:t>break;</a:t>
            </a:r>
          </a:p>
          <a:p>
            <a:r>
              <a:rPr lang="en-US" dirty="0"/>
              <a:t>case 2:</a:t>
            </a:r>
          </a:p>
          <a:p>
            <a:r>
              <a:rPr lang="tr-TR" dirty="0"/>
              <a:t>  </a:t>
            </a:r>
            <a:r>
              <a:rPr lang="en-US" dirty="0"/>
              <a:t>// Do something.</a:t>
            </a:r>
          </a:p>
          <a:p>
            <a:r>
              <a:rPr lang="en-US" dirty="0"/>
              <a:t>break;</a:t>
            </a:r>
          </a:p>
          <a:p>
            <a:r>
              <a:rPr lang="en-US" dirty="0"/>
              <a:t>default:</a:t>
            </a:r>
          </a:p>
          <a:p>
            <a:r>
              <a:rPr lang="tr-TR" dirty="0"/>
              <a:t>  </a:t>
            </a:r>
            <a:r>
              <a:rPr lang="en-US" dirty="0"/>
              <a:t>// Do something.</a:t>
            </a:r>
          </a:p>
          <a:p>
            <a:r>
              <a:rPr lang="en-US" dirty="0"/>
              <a:t>break;</a:t>
            </a:r>
          </a:p>
          <a:p>
            <a:r>
              <a:rPr lang="en-US" dirty="0"/>
              <a:t>}</a:t>
            </a:r>
          </a:p>
        </p:txBody>
      </p:sp>
      <p:sp>
        <p:nvSpPr>
          <p:cNvPr id="46086" name="TextBox 5"/>
          <p:cNvSpPr txBox="1">
            <a:spLocks noChangeArrowheads="1"/>
          </p:cNvSpPr>
          <p:nvPr/>
        </p:nvSpPr>
        <p:spPr bwMode="auto">
          <a:xfrm>
            <a:off x="4076699" y="1764303"/>
            <a:ext cx="4810125" cy="2862263"/>
          </a:xfrm>
          <a:prstGeom prst="rect">
            <a:avLst/>
          </a:prstGeom>
          <a:noFill/>
          <a:ln w="9525">
            <a:noFill/>
            <a:miter lim="800000"/>
            <a:headEnd/>
            <a:tailEnd/>
          </a:ln>
        </p:spPr>
        <p:txBody>
          <a:bodyPr wrap="none">
            <a:spAutoFit/>
          </a:bodyPr>
          <a:lstStyle/>
          <a:p>
            <a:r>
              <a:rPr lang="en-US" dirty="0"/>
              <a:t>switch (</a:t>
            </a:r>
            <a:r>
              <a:rPr lang="en-US" dirty="0" err="1"/>
              <a:t>myNumber</a:t>
            </a:r>
            <a:r>
              <a:rPr lang="en-US" dirty="0"/>
              <a:t>)</a:t>
            </a:r>
          </a:p>
          <a:p>
            <a:r>
              <a:rPr lang="en-US" dirty="0"/>
              <a:t>{</a:t>
            </a:r>
          </a:p>
          <a:p>
            <a:r>
              <a:rPr lang="en-US" dirty="0"/>
              <a:t>case 1:</a:t>
            </a:r>
          </a:p>
          <a:p>
            <a:r>
              <a:rPr lang="en-US" dirty="0"/>
              <a:t>case 2:</a:t>
            </a:r>
          </a:p>
          <a:p>
            <a:r>
              <a:rPr lang="tr-TR" dirty="0"/>
              <a:t>  </a:t>
            </a:r>
            <a:r>
              <a:rPr lang="en-US" dirty="0"/>
              <a:t>// This code executes if </a:t>
            </a:r>
            <a:r>
              <a:rPr lang="en-US" dirty="0" err="1"/>
              <a:t>myNumber</a:t>
            </a:r>
            <a:r>
              <a:rPr lang="en-US" dirty="0"/>
              <a:t> is 1 or 2.</a:t>
            </a:r>
          </a:p>
          <a:p>
            <a:r>
              <a:rPr lang="en-US" dirty="0"/>
              <a:t>break;</a:t>
            </a:r>
          </a:p>
          <a:p>
            <a:r>
              <a:rPr lang="en-US" dirty="0"/>
              <a:t>default:</a:t>
            </a:r>
          </a:p>
          <a:p>
            <a:r>
              <a:rPr lang="tr-TR" dirty="0"/>
              <a:t>  </a:t>
            </a:r>
            <a:r>
              <a:rPr lang="en-US" dirty="0"/>
              <a:t>// Do something.</a:t>
            </a:r>
          </a:p>
          <a:p>
            <a:r>
              <a:rPr lang="en-US" dirty="0"/>
              <a:t>break;</a:t>
            </a:r>
          </a:p>
          <a:p>
            <a:r>
              <a:rPr lang="en-US" dirty="0"/>
              <a:t>}</a:t>
            </a:r>
          </a:p>
        </p:txBody>
      </p:sp>
      <p:sp>
        <p:nvSpPr>
          <p:cNvPr id="46087" name="TextBox 6"/>
          <p:cNvSpPr txBox="1">
            <a:spLocks noChangeArrowheads="1"/>
          </p:cNvSpPr>
          <p:nvPr/>
        </p:nvSpPr>
        <p:spPr bwMode="auto">
          <a:xfrm>
            <a:off x="838200" y="5105400"/>
            <a:ext cx="7239000" cy="1477963"/>
          </a:xfrm>
          <a:prstGeom prst="rect">
            <a:avLst/>
          </a:prstGeom>
          <a:noFill/>
          <a:ln w="9525">
            <a:noFill/>
            <a:miter lim="800000"/>
            <a:headEnd/>
            <a:tailEnd/>
          </a:ln>
        </p:spPr>
        <p:txBody>
          <a:bodyPr>
            <a:spAutoFit/>
          </a:bodyPr>
          <a:lstStyle/>
          <a:p>
            <a:r>
              <a:rPr lang="tr-TR"/>
              <a:t>Default works like else part of if statement and optional.</a:t>
            </a:r>
          </a:p>
          <a:p>
            <a:endParaRPr lang="tr-TR"/>
          </a:p>
          <a:p>
            <a:r>
              <a:rPr lang="en-US"/>
              <a:t>The only limitation is that the variable you’re evaluating</a:t>
            </a:r>
            <a:r>
              <a:rPr lang="tr-TR"/>
              <a:t> </a:t>
            </a:r>
            <a:r>
              <a:rPr lang="en-US"/>
              <a:t>must be an integer-based data type, a bool, a char, a string, or a value from an enumeration.</a:t>
            </a:r>
            <a:r>
              <a:rPr lang="tr-TR"/>
              <a:t> </a:t>
            </a:r>
            <a:r>
              <a:rPr lang="en-US"/>
              <a:t>Other data types aren’t supported.</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0"/>
            <a:ext cx="7772400" cy="554038"/>
          </a:xfrm>
        </p:spPr>
        <p:txBody>
          <a:bodyPr/>
          <a:lstStyle/>
          <a:p>
            <a:pPr algn="ctr">
              <a:defRPr/>
            </a:pPr>
            <a:r>
              <a:rPr lang="tr-TR" sz="4000" b="1" dirty="0" smtClean="0"/>
              <a:t>C# Language Basics</a:t>
            </a:r>
            <a:endParaRPr lang="en-US" sz="4000" b="1" dirty="0"/>
          </a:p>
        </p:txBody>
      </p:sp>
      <p:sp>
        <p:nvSpPr>
          <p:cNvPr id="47106" name="Content Placeholder 2"/>
          <p:cNvSpPr>
            <a:spLocks noGrp="1"/>
          </p:cNvSpPr>
          <p:nvPr>
            <p:ph idx="1"/>
          </p:nvPr>
        </p:nvSpPr>
        <p:spPr>
          <a:xfrm>
            <a:off x="495300" y="849774"/>
            <a:ext cx="8458200" cy="609600"/>
          </a:xfrm>
        </p:spPr>
        <p:txBody>
          <a:bodyPr/>
          <a:lstStyle/>
          <a:p>
            <a:r>
              <a:rPr lang="tr-TR" sz="2800" dirty="0" smtClean="0"/>
              <a:t>For Loop</a:t>
            </a:r>
            <a:endParaRPr lang="tr-TR" dirty="0" smtClean="0"/>
          </a:p>
        </p:txBody>
      </p:sp>
      <p:sp>
        <p:nvSpPr>
          <p:cNvPr id="4" name="Slide Number Placeholder 3"/>
          <p:cNvSpPr>
            <a:spLocks noGrp="1"/>
          </p:cNvSpPr>
          <p:nvPr>
            <p:ph type="sldNum" sz="quarter" idx="12"/>
          </p:nvPr>
        </p:nvSpPr>
        <p:spPr/>
        <p:txBody>
          <a:bodyPr/>
          <a:lstStyle/>
          <a:p>
            <a:pPr>
              <a:defRPr/>
            </a:pPr>
            <a:fld id="{D13FAAF0-160A-4C64-B41B-D3D8888FF740}" type="slidenum">
              <a:rPr lang="tr-TR" smtClean="0"/>
              <a:pPr>
                <a:defRPr/>
              </a:pPr>
              <a:t>39</a:t>
            </a:fld>
            <a:endParaRPr lang="tr-TR"/>
          </a:p>
        </p:txBody>
      </p:sp>
      <p:sp>
        <p:nvSpPr>
          <p:cNvPr id="47109" name="TextBox 1"/>
          <p:cNvSpPr txBox="1">
            <a:spLocks noChangeArrowheads="1"/>
          </p:cNvSpPr>
          <p:nvPr/>
        </p:nvSpPr>
        <p:spPr bwMode="auto">
          <a:xfrm>
            <a:off x="228600" y="1662112"/>
            <a:ext cx="3962400" cy="3416300"/>
          </a:xfrm>
          <a:prstGeom prst="rect">
            <a:avLst/>
          </a:prstGeom>
          <a:noFill/>
          <a:ln w="9525">
            <a:noFill/>
            <a:miter lim="800000"/>
            <a:headEnd/>
            <a:tailEnd/>
          </a:ln>
        </p:spPr>
        <p:txBody>
          <a:bodyPr>
            <a:spAutoFit/>
          </a:bodyPr>
          <a:lstStyle/>
          <a:p>
            <a:r>
              <a:rPr lang="nn-NO" dirty="0"/>
              <a:t>for (int i = 0; i &lt; 10; i++)</a:t>
            </a:r>
          </a:p>
          <a:p>
            <a:r>
              <a:rPr lang="en-US" dirty="0"/>
              <a:t>{</a:t>
            </a:r>
          </a:p>
          <a:p>
            <a:r>
              <a:rPr lang="en-US" dirty="0"/>
              <a:t>// This code executes ten times.</a:t>
            </a:r>
          </a:p>
          <a:p>
            <a:r>
              <a:rPr lang="en-US" dirty="0" err="1"/>
              <a:t>System.Diagnostics.Debug.Write</a:t>
            </a:r>
            <a:r>
              <a:rPr lang="en-US" dirty="0"/>
              <a:t>(</a:t>
            </a:r>
            <a:r>
              <a:rPr lang="en-US" dirty="0" err="1"/>
              <a:t>i</a:t>
            </a:r>
            <a:r>
              <a:rPr lang="en-US" dirty="0"/>
              <a:t>);</a:t>
            </a:r>
          </a:p>
          <a:p>
            <a:r>
              <a:rPr lang="en-US" dirty="0"/>
              <a:t>}</a:t>
            </a:r>
            <a:endParaRPr lang="tr-TR" dirty="0"/>
          </a:p>
          <a:p>
            <a:endParaRPr lang="tr-TR" dirty="0"/>
          </a:p>
          <a:p>
            <a:r>
              <a:rPr lang="en-US" dirty="0"/>
              <a:t>If you run this code using a tool such as Visual Studio, it will write the following numbers</a:t>
            </a:r>
            <a:r>
              <a:rPr lang="tr-TR" dirty="0"/>
              <a:t> </a:t>
            </a:r>
            <a:r>
              <a:rPr lang="en-US" dirty="0"/>
              <a:t>in the Debug window:</a:t>
            </a:r>
          </a:p>
          <a:p>
            <a:r>
              <a:rPr lang="en-US" dirty="0"/>
              <a:t>0 1 2 3 4 5 6 7 8 9</a:t>
            </a:r>
          </a:p>
          <a:p>
            <a:endParaRPr lang="en-US" dirty="0"/>
          </a:p>
        </p:txBody>
      </p:sp>
      <p:sp>
        <p:nvSpPr>
          <p:cNvPr id="47110" name="TextBox 6"/>
          <p:cNvSpPr txBox="1">
            <a:spLocks noChangeArrowheads="1"/>
          </p:cNvSpPr>
          <p:nvPr/>
        </p:nvSpPr>
        <p:spPr bwMode="auto">
          <a:xfrm>
            <a:off x="3587750" y="4191000"/>
            <a:ext cx="5556250" cy="2308225"/>
          </a:xfrm>
          <a:prstGeom prst="rect">
            <a:avLst/>
          </a:prstGeom>
          <a:noFill/>
          <a:ln w="9525">
            <a:noFill/>
            <a:miter lim="800000"/>
            <a:headEnd/>
            <a:tailEnd/>
          </a:ln>
        </p:spPr>
        <p:txBody>
          <a:bodyPr wrap="none">
            <a:spAutoFit/>
          </a:bodyPr>
          <a:lstStyle/>
          <a:p>
            <a:r>
              <a:rPr lang="en-US" dirty="0"/>
              <a:t>string[] </a:t>
            </a:r>
            <a:r>
              <a:rPr lang="en-US" dirty="0" err="1"/>
              <a:t>stringArray</a:t>
            </a:r>
            <a:r>
              <a:rPr lang="en-US" dirty="0"/>
              <a:t> = {"one", "two", "three"};</a:t>
            </a:r>
          </a:p>
          <a:p>
            <a:r>
              <a:rPr lang="nn-NO" dirty="0"/>
              <a:t>for (int i = 0; i &lt; stringArray.Length; i++)</a:t>
            </a:r>
          </a:p>
          <a:p>
            <a:r>
              <a:rPr lang="en-US" dirty="0"/>
              <a:t>{</a:t>
            </a:r>
          </a:p>
          <a:p>
            <a:r>
              <a:rPr lang="en-US" dirty="0" err="1"/>
              <a:t>System.Diagnostics.Debug.Write</a:t>
            </a:r>
            <a:r>
              <a:rPr lang="en-US" dirty="0"/>
              <a:t>(</a:t>
            </a:r>
            <a:r>
              <a:rPr lang="en-US" dirty="0" err="1"/>
              <a:t>stringArray</a:t>
            </a:r>
            <a:r>
              <a:rPr lang="en-US" dirty="0"/>
              <a:t>[</a:t>
            </a:r>
            <a:r>
              <a:rPr lang="en-US" dirty="0" err="1"/>
              <a:t>i</a:t>
            </a:r>
            <a:r>
              <a:rPr lang="en-US" dirty="0"/>
              <a:t>] + " ");</a:t>
            </a:r>
          </a:p>
          <a:p>
            <a:r>
              <a:rPr lang="en-US" dirty="0"/>
              <a:t>}</a:t>
            </a:r>
            <a:endParaRPr lang="tr-TR" dirty="0"/>
          </a:p>
          <a:p>
            <a:endParaRPr lang="en-US" dirty="0"/>
          </a:p>
          <a:p>
            <a:r>
              <a:rPr lang="en-US" dirty="0"/>
              <a:t>This code produces the following output:</a:t>
            </a:r>
          </a:p>
          <a:p>
            <a:r>
              <a:rPr lang="en-US" dirty="0"/>
              <a:t>one two three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25541"/>
            <a:ext cx="7772400" cy="554038"/>
          </a:xfrm>
        </p:spPr>
        <p:txBody>
          <a:bodyPr/>
          <a:lstStyle/>
          <a:p>
            <a:pPr algn="ctr">
              <a:defRPr/>
            </a:pPr>
            <a:r>
              <a:rPr lang="tr-TR" sz="3600" b="1" dirty="0" smtClean="0"/>
              <a:t>C# Language Basics</a:t>
            </a:r>
            <a:endParaRPr lang="en-US" sz="3600" b="1" dirty="0"/>
          </a:p>
        </p:txBody>
      </p:sp>
      <p:sp>
        <p:nvSpPr>
          <p:cNvPr id="11266" name="Content Placeholder 2"/>
          <p:cNvSpPr>
            <a:spLocks noGrp="1"/>
          </p:cNvSpPr>
          <p:nvPr>
            <p:ph idx="1"/>
          </p:nvPr>
        </p:nvSpPr>
        <p:spPr>
          <a:xfrm>
            <a:off x="457200" y="1145973"/>
            <a:ext cx="8686800" cy="6096000"/>
          </a:xfrm>
        </p:spPr>
        <p:txBody>
          <a:bodyPr/>
          <a:lstStyle/>
          <a:p>
            <a:r>
              <a:rPr lang="tr-TR" dirty="0" smtClean="0"/>
              <a:t>State Termination</a:t>
            </a:r>
          </a:p>
          <a:p>
            <a:pPr lvl="1"/>
            <a:endParaRPr lang="en-US" dirty="0" smtClean="0"/>
          </a:p>
          <a:p>
            <a:pPr lvl="1"/>
            <a:r>
              <a:rPr lang="tr-TR" dirty="0" smtClean="0"/>
              <a:t>C</a:t>
            </a:r>
            <a:r>
              <a:rPr lang="tr-TR" dirty="0" smtClean="0"/>
              <a:t># uses a semicolon (;) as a statement-termination character.</a:t>
            </a:r>
          </a:p>
          <a:p>
            <a:pPr marL="914416" lvl="2" indent="0">
              <a:buNone/>
            </a:pPr>
            <a:endParaRPr lang="en-US" dirty="0" smtClean="0"/>
          </a:p>
          <a:p>
            <a:pPr marL="914416" lvl="2" indent="0">
              <a:buNone/>
            </a:pPr>
            <a:r>
              <a:rPr lang="tr-TR" dirty="0" smtClean="0"/>
              <a:t>// </a:t>
            </a:r>
            <a:r>
              <a:rPr lang="tr-TR" dirty="0" smtClean="0"/>
              <a:t>a code splitted into two lines</a:t>
            </a:r>
          </a:p>
          <a:p>
            <a:pPr marL="914416" lvl="2" indent="0">
              <a:buNone/>
            </a:pPr>
            <a:r>
              <a:rPr lang="tr-TR" dirty="0" smtClean="0"/>
              <a:t>myValue=myValue1+</a:t>
            </a:r>
          </a:p>
          <a:p>
            <a:pPr marL="914416" lvl="2" indent="0">
              <a:buNone/>
            </a:pPr>
            <a:r>
              <a:rPr lang="tr-TR" dirty="0" smtClean="0"/>
              <a:t>myValue2;</a:t>
            </a:r>
          </a:p>
          <a:p>
            <a:pPr marL="914416" lvl="2" indent="0">
              <a:buNone/>
            </a:pPr>
            <a:endParaRPr lang="tr-TR" dirty="0" smtClean="0"/>
          </a:p>
          <a:p>
            <a:pPr marL="914416" lvl="2" indent="0">
              <a:buNone/>
            </a:pPr>
            <a:r>
              <a:rPr lang="tr-TR" dirty="0" smtClean="0"/>
              <a:t>// single line</a:t>
            </a:r>
          </a:p>
          <a:p>
            <a:pPr marL="914416" lvl="2" indent="0">
              <a:buNone/>
            </a:pPr>
            <a:r>
              <a:rPr lang="tr-TR" dirty="0" smtClean="0"/>
              <a:t>myValue=myValue1+myValue2;</a:t>
            </a:r>
          </a:p>
        </p:txBody>
      </p:sp>
      <p:sp>
        <p:nvSpPr>
          <p:cNvPr id="4" name="Slide Number Placeholder 3"/>
          <p:cNvSpPr>
            <a:spLocks noGrp="1"/>
          </p:cNvSpPr>
          <p:nvPr>
            <p:ph type="sldNum" sz="quarter" idx="12"/>
          </p:nvPr>
        </p:nvSpPr>
        <p:spPr/>
        <p:txBody>
          <a:bodyPr/>
          <a:lstStyle/>
          <a:p>
            <a:pPr>
              <a:defRPr/>
            </a:pPr>
            <a:fld id="{7B53532B-684F-46C9-A44A-321664CBC6C4}" type="slidenum">
              <a:rPr lang="tr-TR" smtClean="0"/>
              <a:pPr>
                <a:defRPr/>
              </a:pPr>
              <a:t>4</a:t>
            </a:fld>
            <a:endParaRPr lang="tr-T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22844" y="149353"/>
            <a:ext cx="7772400" cy="554038"/>
          </a:xfrm>
        </p:spPr>
        <p:txBody>
          <a:bodyPr/>
          <a:lstStyle/>
          <a:p>
            <a:pPr algn="ctr">
              <a:defRPr/>
            </a:pPr>
            <a:r>
              <a:rPr lang="tr-TR" sz="3600" b="1" dirty="0" smtClean="0"/>
              <a:t>C# Language Basics</a:t>
            </a:r>
            <a:endParaRPr lang="en-US" sz="3600" b="1" dirty="0"/>
          </a:p>
        </p:txBody>
      </p:sp>
      <p:sp>
        <p:nvSpPr>
          <p:cNvPr id="48130" name="Content Placeholder 2"/>
          <p:cNvSpPr>
            <a:spLocks noGrp="1"/>
          </p:cNvSpPr>
          <p:nvPr>
            <p:ph idx="1"/>
          </p:nvPr>
        </p:nvSpPr>
        <p:spPr>
          <a:xfrm>
            <a:off x="533400" y="1143000"/>
            <a:ext cx="8229600" cy="5334000"/>
          </a:xfrm>
        </p:spPr>
        <p:txBody>
          <a:bodyPr>
            <a:normAutofit/>
          </a:bodyPr>
          <a:lstStyle/>
          <a:p>
            <a:r>
              <a:rPr lang="tr-TR" sz="2400" dirty="0" smtClean="0"/>
              <a:t>foreach </a:t>
            </a:r>
            <a:r>
              <a:rPr lang="tr-TR" sz="2400" dirty="0" smtClean="0"/>
              <a:t>Loop</a:t>
            </a:r>
            <a:endParaRPr lang="en-US" sz="2400" dirty="0" smtClean="0"/>
          </a:p>
          <a:p>
            <a:endParaRPr lang="tr-TR" sz="2400" dirty="0" smtClean="0"/>
          </a:p>
          <a:p>
            <a:pPr lvl="1"/>
            <a:r>
              <a:rPr lang="en-US" sz="2400" dirty="0" smtClean="0"/>
              <a:t>C# also provides a </a:t>
            </a:r>
            <a:r>
              <a:rPr lang="en-US" sz="2400" dirty="0" err="1" smtClean="0"/>
              <a:t>foreach</a:t>
            </a:r>
            <a:r>
              <a:rPr lang="en-US" sz="2400" dirty="0" smtClean="0"/>
              <a:t> loop that allows you to loop through the items in a set of data.</a:t>
            </a:r>
            <a:r>
              <a:rPr lang="tr-TR" sz="2400" dirty="0" smtClean="0"/>
              <a:t> </a:t>
            </a:r>
            <a:r>
              <a:rPr lang="en-US" sz="2400" dirty="0" smtClean="0"/>
              <a:t>With a </a:t>
            </a:r>
            <a:r>
              <a:rPr lang="en-US" sz="2400" dirty="0" err="1" smtClean="0"/>
              <a:t>foreach</a:t>
            </a:r>
            <a:r>
              <a:rPr lang="en-US" sz="2400" dirty="0" smtClean="0"/>
              <a:t> loop, you don’t need to create an explicit counter variable. Instead, you create</a:t>
            </a:r>
            <a:r>
              <a:rPr lang="tr-TR" sz="2400" dirty="0" smtClean="0"/>
              <a:t> </a:t>
            </a:r>
            <a:r>
              <a:rPr lang="en-US" sz="2400" dirty="0" smtClean="0"/>
              <a:t>a variable that represents the type of data for which you’re looking. Your code will then loop</a:t>
            </a:r>
            <a:r>
              <a:rPr lang="tr-TR" sz="2400" dirty="0" smtClean="0"/>
              <a:t> </a:t>
            </a:r>
            <a:r>
              <a:rPr lang="en-US" sz="2400" dirty="0" smtClean="0"/>
              <a:t>until you’ve had a chance to process each piece of data in the set.</a:t>
            </a:r>
            <a:r>
              <a:rPr lang="tr-TR" sz="2400" dirty="0" smtClean="0"/>
              <a:t> </a:t>
            </a:r>
            <a:r>
              <a:rPr lang="en-US" sz="2400" dirty="0" smtClean="0"/>
              <a:t>The </a:t>
            </a:r>
            <a:r>
              <a:rPr lang="en-US" sz="2400" dirty="0" err="1" smtClean="0"/>
              <a:t>foreach</a:t>
            </a:r>
            <a:r>
              <a:rPr lang="en-US" sz="2400" dirty="0" smtClean="0"/>
              <a:t> loop is particularly useful for traversing the data in collections and arrays.</a:t>
            </a:r>
            <a:endParaRPr lang="tr-TR" sz="7200" dirty="0" smtClean="0"/>
          </a:p>
        </p:txBody>
      </p:sp>
      <p:sp>
        <p:nvSpPr>
          <p:cNvPr id="4" name="Slide Number Placeholder 3"/>
          <p:cNvSpPr>
            <a:spLocks noGrp="1"/>
          </p:cNvSpPr>
          <p:nvPr>
            <p:ph type="sldNum" sz="quarter" idx="12"/>
          </p:nvPr>
        </p:nvSpPr>
        <p:spPr/>
        <p:txBody>
          <a:bodyPr/>
          <a:lstStyle/>
          <a:p>
            <a:pPr>
              <a:defRPr/>
            </a:pPr>
            <a:fld id="{1E79C75D-8E94-4BF0-99AC-85971965BCB9}" type="slidenum">
              <a:rPr lang="tr-TR" smtClean="0"/>
              <a:pPr>
                <a:defRPr/>
              </a:pPr>
              <a:t>40</a:t>
            </a:fld>
            <a:endParaRPr lang="tr-T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0"/>
            <a:ext cx="7772400" cy="554038"/>
          </a:xfrm>
        </p:spPr>
        <p:txBody>
          <a:bodyPr/>
          <a:lstStyle/>
          <a:p>
            <a:pPr algn="ctr">
              <a:defRPr/>
            </a:pPr>
            <a:r>
              <a:rPr lang="tr-TR" sz="3200" b="1" dirty="0" smtClean="0"/>
              <a:t>C# Language Basics</a:t>
            </a:r>
            <a:endParaRPr lang="en-US" sz="3200" b="1" dirty="0"/>
          </a:p>
        </p:txBody>
      </p:sp>
      <p:sp>
        <p:nvSpPr>
          <p:cNvPr id="49154" name="Content Placeholder 2"/>
          <p:cNvSpPr>
            <a:spLocks noGrp="1"/>
          </p:cNvSpPr>
          <p:nvPr>
            <p:ph idx="1"/>
          </p:nvPr>
        </p:nvSpPr>
        <p:spPr>
          <a:xfrm>
            <a:off x="533400" y="533400"/>
            <a:ext cx="4419600" cy="609600"/>
          </a:xfrm>
        </p:spPr>
        <p:txBody>
          <a:bodyPr/>
          <a:lstStyle/>
          <a:p>
            <a:r>
              <a:rPr lang="tr-TR" sz="2800" smtClean="0"/>
              <a:t>foreach Loop</a:t>
            </a:r>
          </a:p>
        </p:txBody>
      </p:sp>
      <p:sp>
        <p:nvSpPr>
          <p:cNvPr id="4" name="Slide Number Placeholder 3"/>
          <p:cNvSpPr>
            <a:spLocks noGrp="1"/>
          </p:cNvSpPr>
          <p:nvPr>
            <p:ph type="sldNum" sz="quarter" idx="12"/>
          </p:nvPr>
        </p:nvSpPr>
        <p:spPr/>
        <p:txBody>
          <a:bodyPr/>
          <a:lstStyle/>
          <a:p>
            <a:pPr>
              <a:defRPr/>
            </a:pPr>
            <a:fld id="{E4D1CF5C-D46F-4AB4-8762-19AA33AF9BC8}" type="slidenum">
              <a:rPr lang="tr-TR" smtClean="0"/>
              <a:pPr>
                <a:defRPr/>
              </a:pPr>
              <a:t>41</a:t>
            </a:fld>
            <a:endParaRPr lang="tr-TR"/>
          </a:p>
        </p:txBody>
      </p:sp>
      <p:sp>
        <p:nvSpPr>
          <p:cNvPr id="49157" name="TextBox 1"/>
          <p:cNvSpPr txBox="1">
            <a:spLocks noChangeArrowheads="1"/>
          </p:cNvSpPr>
          <p:nvPr/>
        </p:nvSpPr>
        <p:spPr bwMode="auto">
          <a:xfrm>
            <a:off x="457200" y="1066800"/>
            <a:ext cx="6553200" cy="2032000"/>
          </a:xfrm>
          <a:prstGeom prst="rect">
            <a:avLst/>
          </a:prstGeom>
          <a:noFill/>
          <a:ln w="9525">
            <a:noFill/>
            <a:miter lim="800000"/>
            <a:headEnd/>
            <a:tailEnd/>
          </a:ln>
        </p:spPr>
        <p:txBody>
          <a:bodyPr>
            <a:spAutoFit/>
          </a:bodyPr>
          <a:lstStyle/>
          <a:p>
            <a:r>
              <a:rPr lang="en-US" dirty="0"/>
              <a:t>string[] </a:t>
            </a:r>
            <a:r>
              <a:rPr lang="en-US" dirty="0" err="1"/>
              <a:t>stringArray</a:t>
            </a:r>
            <a:r>
              <a:rPr lang="en-US" dirty="0"/>
              <a:t> = {"one", "two", "three"};</a:t>
            </a:r>
          </a:p>
          <a:p>
            <a:r>
              <a:rPr lang="en-US" dirty="0" err="1"/>
              <a:t>foreach</a:t>
            </a:r>
            <a:r>
              <a:rPr lang="en-US" dirty="0"/>
              <a:t> (string element in </a:t>
            </a:r>
            <a:r>
              <a:rPr lang="en-US" dirty="0" err="1"/>
              <a:t>stringArray</a:t>
            </a:r>
            <a:r>
              <a:rPr lang="en-US" dirty="0"/>
              <a:t>)</a:t>
            </a:r>
          </a:p>
          <a:p>
            <a:r>
              <a:rPr lang="en-US" dirty="0"/>
              <a:t>{</a:t>
            </a:r>
          </a:p>
          <a:p>
            <a:r>
              <a:rPr lang="en-US" dirty="0"/>
              <a:t>// This code loops three times, with the element variable set to</a:t>
            </a:r>
          </a:p>
          <a:p>
            <a:r>
              <a:rPr lang="en-US" dirty="0"/>
              <a:t>// "one", then "two", and then "three".</a:t>
            </a:r>
          </a:p>
          <a:p>
            <a:r>
              <a:rPr lang="en-US" dirty="0" err="1"/>
              <a:t>System.Diagnostics.Debug.Write</a:t>
            </a:r>
            <a:r>
              <a:rPr lang="en-US" dirty="0"/>
              <a:t>(element + " ");</a:t>
            </a:r>
          </a:p>
          <a:p>
            <a:r>
              <a:rPr lang="en-US" dirty="0"/>
              <a:t>}</a:t>
            </a:r>
          </a:p>
        </p:txBody>
      </p:sp>
      <p:sp>
        <p:nvSpPr>
          <p:cNvPr id="49158" name="TextBox 5"/>
          <p:cNvSpPr txBox="1">
            <a:spLocks noChangeArrowheads="1"/>
          </p:cNvSpPr>
          <p:nvPr/>
        </p:nvSpPr>
        <p:spPr bwMode="auto">
          <a:xfrm>
            <a:off x="1066800" y="3143250"/>
            <a:ext cx="7391400" cy="3692525"/>
          </a:xfrm>
          <a:prstGeom prst="rect">
            <a:avLst/>
          </a:prstGeom>
          <a:noFill/>
          <a:ln w="9525">
            <a:noFill/>
            <a:miter lim="800000"/>
            <a:headEnd/>
            <a:tailEnd/>
          </a:ln>
        </p:spPr>
        <p:txBody>
          <a:bodyPr>
            <a:spAutoFit/>
          </a:bodyPr>
          <a:lstStyle/>
          <a:p>
            <a:r>
              <a:rPr lang="en-US" dirty="0"/>
              <a:t>The </a:t>
            </a:r>
            <a:r>
              <a:rPr lang="en-US" dirty="0" err="1"/>
              <a:t>foreach</a:t>
            </a:r>
            <a:r>
              <a:rPr lang="en-US" dirty="0"/>
              <a:t> loop has one key limitation: it’s read-only. For example, if you wanted to loop</a:t>
            </a:r>
            <a:r>
              <a:rPr lang="tr-TR" dirty="0"/>
              <a:t> </a:t>
            </a:r>
            <a:r>
              <a:rPr lang="en-US" dirty="0"/>
              <a:t>through an array and change the values in that array at the same time, </a:t>
            </a:r>
            <a:r>
              <a:rPr lang="en-US" dirty="0" err="1"/>
              <a:t>foreach</a:t>
            </a:r>
            <a:r>
              <a:rPr lang="en-US" dirty="0"/>
              <a:t> code wouldn’t</a:t>
            </a:r>
            <a:r>
              <a:rPr lang="tr-TR" dirty="0"/>
              <a:t> </a:t>
            </a:r>
            <a:r>
              <a:rPr lang="en-US" dirty="0"/>
              <a:t>work. Here’s an example of some flawed code:</a:t>
            </a:r>
            <a:endParaRPr lang="tr-TR" dirty="0"/>
          </a:p>
          <a:p>
            <a:endParaRPr lang="en-US" dirty="0"/>
          </a:p>
          <a:p>
            <a:r>
              <a:rPr lang="en-US" dirty="0" err="1"/>
              <a:t>int</a:t>
            </a:r>
            <a:r>
              <a:rPr lang="en-US" dirty="0"/>
              <a:t>[] </a:t>
            </a:r>
            <a:r>
              <a:rPr lang="en-US" dirty="0" err="1"/>
              <a:t>intArray</a:t>
            </a:r>
            <a:r>
              <a:rPr lang="en-US" dirty="0"/>
              <a:t> = {1,2,3};</a:t>
            </a:r>
          </a:p>
          <a:p>
            <a:r>
              <a:rPr lang="en-US" dirty="0" err="1"/>
              <a:t>foreach</a:t>
            </a:r>
            <a:r>
              <a:rPr lang="en-US" dirty="0"/>
              <a:t> (</a:t>
            </a:r>
            <a:r>
              <a:rPr lang="en-US" dirty="0" err="1"/>
              <a:t>int</a:t>
            </a:r>
            <a:r>
              <a:rPr lang="en-US" dirty="0"/>
              <a:t> </a:t>
            </a:r>
            <a:r>
              <a:rPr lang="en-US" dirty="0" err="1"/>
              <a:t>num</a:t>
            </a:r>
            <a:r>
              <a:rPr lang="en-US" dirty="0"/>
              <a:t> in </a:t>
            </a:r>
            <a:r>
              <a:rPr lang="en-US" dirty="0" err="1"/>
              <a:t>intArray</a:t>
            </a:r>
            <a:r>
              <a:rPr lang="en-US" dirty="0"/>
              <a:t>)</a:t>
            </a:r>
          </a:p>
          <a:p>
            <a:r>
              <a:rPr lang="en-US" dirty="0"/>
              <a:t>{</a:t>
            </a:r>
          </a:p>
          <a:p>
            <a:r>
              <a:rPr lang="en-US" dirty="0" err="1"/>
              <a:t>num</a:t>
            </a:r>
            <a:r>
              <a:rPr lang="en-US" dirty="0"/>
              <a:t> += 1;</a:t>
            </a:r>
          </a:p>
          <a:p>
            <a:r>
              <a:rPr lang="en-US" dirty="0"/>
              <a:t>}</a:t>
            </a:r>
            <a:endParaRPr lang="tr-TR" dirty="0"/>
          </a:p>
          <a:p>
            <a:endParaRPr lang="en-US" dirty="0"/>
          </a:p>
          <a:p>
            <a:r>
              <a:rPr lang="en-US" dirty="0"/>
              <a:t>In this case, you would need to fall back on a basic for loop with a counter.</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0"/>
            <a:ext cx="7772400" cy="554038"/>
          </a:xfrm>
        </p:spPr>
        <p:txBody>
          <a:bodyPr/>
          <a:lstStyle/>
          <a:p>
            <a:pPr algn="ctr">
              <a:defRPr/>
            </a:pPr>
            <a:r>
              <a:rPr lang="tr-TR" sz="2800" b="1" dirty="0" smtClean="0"/>
              <a:t>C# Language Basics</a:t>
            </a:r>
            <a:endParaRPr lang="en-US" sz="2800" b="1" dirty="0"/>
          </a:p>
        </p:txBody>
      </p:sp>
      <p:sp>
        <p:nvSpPr>
          <p:cNvPr id="50178" name="Content Placeholder 2"/>
          <p:cNvSpPr>
            <a:spLocks noGrp="1"/>
          </p:cNvSpPr>
          <p:nvPr>
            <p:ph idx="1"/>
          </p:nvPr>
        </p:nvSpPr>
        <p:spPr>
          <a:xfrm>
            <a:off x="492919" y="679579"/>
            <a:ext cx="8458200" cy="1600200"/>
          </a:xfrm>
        </p:spPr>
        <p:txBody>
          <a:bodyPr/>
          <a:lstStyle/>
          <a:p>
            <a:r>
              <a:rPr lang="tr-TR" sz="2800" dirty="0" smtClean="0"/>
              <a:t>while Loop</a:t>
            </a:r>
          </a:p>
          <a:p>
            <a:pPr lvl="1"/>
            <a:r>
              <a:rPr lang="en-US" sz="2000" dirty="0" smtClean="0"/>
              <a:t>Finally, C# supports a while loop that tests a specific condition before or after each pass</a:t>
            </a:r>
            <a:r>
              <a:rPr lang="tr-TR" sz="2000" dirty="0" smtClean="0"/>
              <a:t> </a:t>
            </a:r>
            <a:r>
              <a:rPr lang="en-US" sz="2000" dirty="0" smtClean="0"/>
              <a:t>through the loop. When this condition evaluates to false, the loop is exited.</a:t>
            </a:r>
            <a:endParaRPr lang="tr-TR" sz="6600" dirty="0" smtClean="0"/>
          </a:p>
        </p:txBody>
      </p:sp>
      <p:sp>
        <p:nvSpPr>
          <p:cNvPr id="4" name="Slide Number Placeholder 3"/>
          <p:cNvSpPr>
            <a:spLocks noGrp="1"/>
          </p:cNvSpPr>
          <p:nvPr>
            <p:ph type="sldNum" sz="quarter" idx="12"/>
          </p:nvPr>
        </p:nvSpPr>
        <p:spPr/>
        <p:txBody>
          <a:bodyPr/>
          <a:lstStyle/>
          <a:p>
            <a:pPr>
              <a:defRPr/>
            </a:pPr>
            <a:fld id="{C55E6C4B-DE60-4D1D-BFDA-5521B2B5E5AD}" type="slidenum">
              <a:rPr lang="tr-TR" smtClean="0"/>
              <a:pPr>
                <a:defRPr/>
              </a:pPr>
              <a:t>42</a:t>
            </a:fld>
            <a:endParaRPr lang="tr-TR"/>
          </a:p>
        </p:txBody>
      </p:sp>
      <p:sp>
        <p:nvSpPr>
          <p:cNvPr id="50181" name="TextBox 1"/>
          <p:cNvSpPr txBox="1">
            <a:spLocks noChangeArrowheads="1"/>
          </p:cNvSpPr>
          <p:nvPr/>
        </p:nvSpPr>
        <p:spPr bwMode="auto">
          <a:xfrm>
            <a:off x="685800" y="2438400"/>
            <a:ext cx="3424238" cy="1754188"/>
          </a:xfrm>
          <a:prstGeom prst="rect">
            <a:avLst/>
          </a:prstGeom>
          <a:noFill/>
          <a:ln w="9525">
            <a:noFill/>
            <a:miter lim="800000"/>
            <a:headEnd/>
            <a:tailEnd/>
          </a:ln>
        </p:spPr>
        <p:txBody>
          <a:bodyPr wrap="none">
            <a:spAutoFit/>
          </a:bodyPr>
          <a:lstStyle/>
          <a:p>
            <a:r>
              <a:rPr lang="en-US"/>
              <a:t>int i = 0;</a:t>
            </a:r>
          </a:p>
          <a:p>
            <a:r>
              <a:rPr lang="en-US"/>
              <a:t>while (i &lt; 10)</a:t>
            </a:r>
          </a:p>
          <a:p>
            <a:r>
              <a:rPr lang="en-US"/>
              <a:t>{</a:t>
            </a:r>
          </a:p>
          <a:p>
            <a:r>
              <a:rPr lang="en-US"/>
              <a:t>i += 1;</a:t>
            </a:r>
          </a:p>
          <a:p>
            <a:r>
              <a:rPr lang="en-US"/>
              <a:t>// This code executes ten times.</a:t>
            </a:r>
          </a:p>
          <a:p>
            <a:r>
              <a:rPr lang="en-US"/>
              <a:t>}</a:t>
            </a:r>
          </a:p>
        </p:txBody>
      </p:sp>
      <p:sp>
        <p:nvSpPr>
          <p:cNvPr id="50182" name="TextBox 5"/>
          <p:cNvSpPr txBox="1">
            <a:spLocks noChangeArrowheads="1"/>
          </p:cNvSpPr>
          <p:nvPr/>
        </p:nvSpPr>
        <p:spPr bwMode="auto">
          <a:xfrm>
            <a:off x="5105400" y="2300288"/>
            <a:ext cx="3424238" cy="2030412"/>
          </a:xfrm>
          <a:prstGeom prst="rect">
            <a:avLst/>
          </a:prstGeom>
          <a:noFill/>
          <a:ln w="9525">
            <a:noFill/>
            <a:miter lim="800000"/>
            <a:headEnd/>
            <a:tailEnd/>
          </a:ln>
        </p:spPr>
        <p:txBody>
          <a:bodyPr wrap="none">
            <a:spAutoFit/>
          </a:bodyPr>
          <a:lstStyle/>
          <a:p>
            <a:r>
              <a:rPr lang="en-US"/>
              <a:t>int i = 0;</a:t>
            </a:r>
          </a:p>
          <a:p>
            <a:r>
              <a:rPr lang="en-US"/>
              <a:t>do</a:t>
            </a:r>
          </a:p>
          <a:p>
            <a:r>
              <a:rPr lang="en-US"/>
              <a:t>{</a:t>
            </a:r>
          </a:p>
          <a:p>
            <a:r>
              <a:rPr lang="en-US"/>
              <a:t>i += 1;</a:t>
            </a:r>
          </a:p>
          <a:p>
            <a:r>
              <a:rPr lang="en-US"/>
              <a:t>// This code executes ten times.</a:t>
            </a:r>
          </a:p>
          <a:p>
            <a:r>
              <a:rPr lang="en-US"/>
              <a:t>}</a:t>
            </a:r>
          </a:p>
          <a:p>
            <a:r>
              <a:rPr lang="en-US"/>
              <a:t>while (i &lt; 10);</a:t>
            </a:r>
          </a:p>
        </p:txBody>
      </p:sp>
      <p:sp>
        <p:nvSpPr>
          <p:cNvPr id="50183" name="TextBox 6"/>
          <p:cNvSpPr txBox="1">
            <a:spLocks noChangeArrowheads="1"/>
          </p:cNvSpPr>
          <p:nvPr/>
        </p:nvSpPr>
        <p:spPr bwMode="auto">
          <a:xfrm>
            <a:off x="914400" y="4938713"/>
            <a:ext cx="7615238" cy="1200150"/>
          </a:xfrm>
          <a:prstGeom prst="rect">
            <a:avLst/>
          </a:prstGeom>
          <a:noFill/>
          <a:ln w="9525">
            <a:noFill/>
            <a:miter lim="800000"/>
            <a:headEnd/>
            <a:tailEnd/>
          </a:ln>
        </p:spPr>
        <p:txBody>
          <a:bodyPr>
            <a:spAutoFit/>
          </a:bodyPr>
          <a:lstStyle/>
          <a:p>
            <a:pPr algn="ctr"/>
            <a:r>
              <a:rPr lang="en-US"/>
              <a:t>Both of these examples are equivalent, unless the condition you’re testing is false to start.</a:t>
            </a:r>
            <a:r>
              <a:rPr lang="tr-TR"/>
              <a:t> </a:t>
            </a:r>
            <a:r>
              <a:rPr lang="en-US"/>
              <a:t>In that case, the while loop will skip the code entirely. The do . . . while loop, on the other</a:t>
            </a:r>
            <a:r>
              <a:rPr lang="tr-TR"/>
              <a:t> </a:t>
            </a:r>
            <a:r>
              <a:rPr lang="en-US"/>
              <a:t>hand, will always execute the code at least once, because it doesn’t test the condition until</a:t>
            </a:r>
            <a:r>
              <a:rPr lang="tr-TR"/>
              <a:t> </a:t>
            </a:r>
            <a:r>
              <a:rPr lang="en-US"/>
              <a:t>the end.</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216159"/>
            <a:ext cx="7772400" cy="554038"/>
          </a:xfrm>
        </p:spPr>
        <p:txBody>
          <a:bodyPr/>
          <a:lstStyle/>
          <a:p>
            <a:pPr algn="ctr">
              <a:defRPr/>
            </a:pPr>
            <a:r>
              <a:rPr lang="tr-TR" sz="3600" b="1" dirty="0" smtClean="0"/>
              <a:t>C# Language Basics</a:t>
            </a:r>
            <a:endParaRPr lang="en-US" sz="3600" b="1" dirty="0"/>
          </a:p>
        </p:txBody>
      </p:sp>
      <p:sp>
        <p:nvSpPr>
          <p:cNvPr id="51202" name="Content Placeholder 2"/>
          <p:cNvSpPr>
            <a:spLocks noGrp="1"/>
          </p:cNvSpPr>
          <p:nvPr>
            <p:ph idx="1"/>
          </p:nvPr>
        </p:nvSpPr>
        <p:spPr>
          <a:xfrm>
            <a:off x="533400" y="1143000"/>
            <a:ext cx="8077200" cy="5334000"/>
          </a:xfrm>
        </p:spPr>
        <p:txBody>
          <a:bodyPr>
            <a:normAutofit fontScale="92500" lnSpcReduction="20000"/>
          </a:bodyPr>
          <a:lstStyle/>
          <a:p>
            <a:r>
              <a:rPr lang="tr-TR" sz="2400" dirty="0" smtClean="0"/>
              <a:t>Methods</a:t>
            </a:r>
          </a:p>
          <a:p>
            <a:pPr lvl="1"/>
            <a:r>
              <a:rPr lang="en-US" sz="2400" dirty="0" smtClean="0"/>
              <a:t>Methods are the most basic building block you can use to organize your code. Essentially, a</a:t>
            </a:r>
            <a:r>
              <a:rPr lang="tr-TR" sz="2400" dirty="0" smtClean="0"/>
              <a:t> </a:t>
            </a:r>
            <a:r>
              <a:rPr lang="en-US" sz="2400" dirty="0" smtClean="0"/>
              <a:t>method is a named grouping of one or more lines of code. Ideally, each method will perform a</a:t>
            </a:r>
            <a:r>
              <a:rPr lang="tr-TR" sz="2400" dirty="0" smtClean="0"/>
              <a:t> </a:t>
            </a:r>
            <a:r>
              <a:rPr lang="en-US" sz="2400" dirty="0" smtClean="0"/>
              <a:t>distinct, logical task. By breaking your code down into methods, you not only simplify your</a:t>
            </a:r>
            <a:r>
              <a:rPr lang="tr-TR" sz="2400" dirty="0" smtClean="0"/>
              <a:t> </a:t>
            </a:r>
            <a:r>
              <a:rPr lang="en-US" sz="2400" dirty="0" smtClean="0"/>
              <a:t>life, but you also make it easier to organize your code into classes and step into the world of</a:t>
            </a:r>
            <a:r>
              <a:rPr lang="tr-TR" sz="2400" dirty="0" smtClean="0"/>
              <a:t> </a:t>
            </a:r>
            <a:r>
              <a:rPr lang="en-US" sz="2400" dirty="0" smtClean="0"/>
              <a:t>object-oriented programming.</a:t>
            </a:r>
            <a:endParaRPr lang="tr-TR" sz="2400" dirty="0" smtClean="0"/>
          </a:p>
          <a:p>
            <a:pPr lvl="1"/>
            <a:endParaRPr lang="tr-TR" sz="2400" dirty="0" smtClean="0"/>
          </a:p>
          <a:p>
            <a:pPr lvl="1"/>
            <a:r>
              <a:rPr lang="en-US" sz="2400" dirty="0" smtClean="0"/>
              <a:t>When you declare a method in C#, the first part of the declaration specifies the data type</a:t>
            </a:r>
            <a:r>
              <a:rPr lang="tr-TR" sz="2400" dirty="0" smtClean="0"/>
              <a:t> </a:t>
            </a:r>
            <a:r>
              <a:rPr lang="en-US" sz="2400" dirty="0" smtClean="0"/>
              <a:t>of the return value, and the second part indicates the method name. If your method doesn’t</a:t>
            </a:r>
            <a:r>
              <a:rPr lang="tr-TR" sz="2400" dirty="0" smtClean="0"/>
              <a:t> </a:t>
            </a:r>
            <a:r>
              <a:rPr lang="en-US" sz="2400" dirty="0" smtClean="0"/>
              <a:t>return any information, you should use the void keyword instead of a data type at the beginning</a:t>
            </a:r>
            <a:r>
              <a:rPr lang="tr-TR" sz="2400" dirty="0" smtClean="0"/>
              <a:t> </a:t>
            </a:r>
            <a:r>
              <a:rPr lang="en-US" sz="2400" dirty="0" smtClean="0"/>
              <a:t>of the declaration.</a:t>
            </a:r>
            <a:endParaRPr lang="tr-TR" sz="8800" dirty="0" smtClean="0"/>
          </a:p>
        </p:txBody>
      </p:sp>
      <p:sp>
        <p:nvSpPr>
          <p:cNvPr id="4" name="Slide Number Placeholder 3"/>
          <p:cNvSpPr>
            <a:spLocks noGrp="1"/>
          </p:cNvSpPr>
          <p:nvPr>
            <p:ph type="sldNum" sz="quarter" idx="12"/>
          </p:nvPr>
        </p:nvSpPr>
        <p:spPr/>
        <p:txBody>
          <a:bodyPr/>
          <a:lstStyle/>
          <a:p>
            <a:pPr>
              <a:defRPr/>
            </a:pPr>
            <a:fld id="{33B69F9B-4627-43CF-BB44-7FCF7E29FD92}" type="slidenum">
              <a:rPr lang="tr-TR" smtClean="0"/>
              <a:pPr>
                <a:defRPr/>
              </a:pPr>
              <a:t>43</a:t>
            </a:fld>
            <a:endParaRPr lang="tr-T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0"/>
            <a:ext cx="7772400" cy="554038"/>
          </a:xfrm>
        </p:spPr>
        <p:txBody>
          <a:bodyPr/>
          <a:lstStyle/>
          <a:p>
            <a:pPr algn="ctr">
              <a:defRPr/>
            </a:pPr>
            <a:r>
              <a:rPr lang="tr-TR" sz="2800" b="1" dirty="0" smtClean="0"/>
              <a:t>C# Language Basics</a:t>
            </a:r>
            <a:endParaRPr lang="en-US" sz="2800" b="1" dirty="0"/>
          </a:p>
        </p:txBody>
      </p:sp>
      <p:sp>
        <p:nvSpPr>
          <p:cNvPr id="52226" name="Content Placeholder 2"/>
          <p:cNvSpPr>
            <a:spLocks noGrp="1"/>
          </p:cNvSpPr>
          <p:nvPr>
            <p:ph idx="1"/>
          </p:nvPr>
        </p:nvSpPr>
        <p:spPr>
          <a:xfrm>
            <a:off x="533400" y="990600"/>
            <a:ext cx="8001000" cy="5486400"/>
          </a:xfrm>
        </p:spPr>
        <p:txBody>
          <a:bodyPr>
            <a:normAutofit fontScale="85000" lnSpcReduction="20000"/>
          </a:bodyPr>
          <a:lstStyle/>
          <a:p>
            <a:r>
              <a:rPr lang="tr-TR" sz="2400" dirty="0" smtClean="0"/>
              <a:t>Methods</a:t>
            </a:r>
          </a:p>
          <a:p>
            <a:pPr lvl="1"/>
            <a:r>
              <a:rPr lang="en-US" sz="2000" dirty="0" smtClean="0"/>
              <a:t>Here are two examples—one method that doesn’t return anything, and one that does:</a:t>
            </a:r>
            <a:endParaRPr lang="tr-TR" sz="2000" dirty="0" smtClean="0"/>
          </a:p>
          <a:p>
            <a:pPr lvl="2"/>
            <a:endParaRPr lang="tr-TR" sz="2000" dirty="0" smtClean="0"/>
          </a:p>
          <a:p>
            <a:pPr marL="914416" lvl="2" indent="0">
              <a:buNone/>
            </a:pPr>
            <a:r>
              <a:rPr lang="en-US" sz="2000" dirty="0" smtClean="0"/>
              <a:t>// This method doesn't return any information.</a:t>
            </a:r>
          </a:p>
          <a:p>
            <a:pPr marL="914416" lvl="2" indent="0">
              <a:buNone/>
            </a:pPr>
            <a:r>
              <a:rPr lang="en-US" sz="2000" dirty="0" smtClean="0"/>
              <a:t>void </a:t>
            </a:r>
            <a:r>
              <a:rPr lang="en-US" sz="2000" dirty="0" err="1" smtClean="0"/>
              <a:t>MyMethodNoReturnedData</a:t>
            </a:r>
            <a:r>
              <a:rPr lang="en-US" sz="2000" dirty="0" smtClean="0"/>
              <a:t>()</a:t>
            </a:r>
          </a:p>
          <a:p>
            <a:pPr marL="914416" lvl="2" indent="0">
              <a:buNone/>
            </a:pPr>
            <a:r>
              <a:rPr lang="en-US" sz="2000" dirty="0" smtClean="0"/>
              <a:t>{</a:t>
            </a:r>
          </a:p>
          <a:p>
            <a:pPr marL="914416" lvl="2" indent="0">
              <a:buNone/>
            </a:pPr>
            <a:r>
              <a:rPr lang="en-US" sz="2000" dirty="0" smtClean="0"/>
              <a:t>// Code goes here.</a:t>
            </a:r>
            <a:endParaRPr lang="tr-TR" sz="2000" dirty="0" smtClean="0"/>
          </a:p>
          <a:p>
            <a:pPr marL="914416" lvl="2" indent="0">
              <a:buNone/>
            </a:pPr>
            <a:r>
              <a:rPr lang="en-US" sz="2000" dirty="0" smtClean="0"/>
              <a:t>}</a:t>
            </a:r>
            <a:endParaRPr lang="tr-TR" sz="2000" dirty="0" smtClean="0"/>
          </a:p>
          <a:p>
            <a:pPr marL="914416" lvl="2" indent="0">
              <a:buNone/>
            </a:pPr>
            <a:endParaRPr lang="en-US" sz="2000" dirty="0" smtClean="0"/>
          </a:p>
          <a:p>
            <a:pPr marL="914416" lvl="2" indent="0">
              <a:buNone/>
            </a:pPr>
            <a:r>
              <a:rPr lang="en-US" sz="2000" dirty="0" smtClean="0"/>
              <a:t>// This method returns an integer.</a:t>
            </a:r>
          </a:p>
          <a:p>
            <a:pPr marL="914416" lvl="2" indent="0">
              <a:buNone/>
            </a:pPr>
            <a:r>
              <a:rPr lang="en-US" sz="2000" dirty="0" err="1" smtClean="0"/>
              <a:t>int</a:t>
            </a:r>
            <a:r>
              <a:rPr lang="en-US" sz="2000" dirty="0" smtClean="0"/>
              <a:t> </a:t>
            </a:r>
            <a:r>
              <a:rPr lang="en-US" sz="2000" dirty="0" err="1" smtClean="0"/>
              <a:t>MyMethodReturnsData</a:t>
            </a:r>
            <a:r>
              <a:rPr lang="en-US" sz="2000" dirty="0" smtClean="0"/>
              <a:t>()</a:t>
            </a:r>
          </a:p>
          <a:p>
            <a:pPr marL="914416" lvl="2" indent="0">
              <a:buNone/>
            </a:pPr>
            <a:r>
              <a:rPr lang="en-US" sz="2000" dirty="0" smtClean="0"/>
              <a:t>{</a:t>
            </a:r>
          </a:p>
          <a:p>
            <a:pPr marL="914416" lvl="2" indent="0">
              <a:buNone/>
            </a:pPr>
            <a:r>
              <a:rPr lang="en-US" sz="2000" dirty="0" smtClean="0"/>
              <a:t>// As an example, return the number 10.</a:t>
            </a:r>
          </a:p>
          <a:p>
            <a:pPr marL="914416" lvl="2" indent="0">
              <a:buNone/>
            </a:pPr>
            <a:r>
              <a:rPr lang="en-US" sz="2000" dirty="0" smtClean="0"/>
              <a:t>return 10;</a:t>
            </a:r>
          </a:p>
          <a:p>
            <a:pPr marL="914416" lvl="2" indent="0">
              <a:buNone/>
            </a:pPr>
            <a:r>
              <a:rPr lang="en-US" sz="2000" dirty="0" smtClean="0"/>
              <a:t>}</a:t>
            </a:r>
            <a:endParaRPr lang="tr-TR" sz="6000" dirty="0" smtClean="0"/>
          </a:p>
        </p:txBody>
      </p:sp>
      <p:sp>
        <p:nvSpPr>
          <p:cNvPr id="4" name="Slide Number Placeholder 3"/>
          <p:cNvSpPr>
            <a:spLocks noGrp="1"/>
          </p:cNvSpPr>
          <p:nvPr>
            <p:ph type="sldNum" sz="quarter" idx="12"/>
          </p:nvPr>
        </p:nvSpPr>
        <p:spPr/>
        <p:txBody>
          <a:bodyPr/>
          <a:lstStyle/>
          <a:p>
            <a:pPr>
              <a:defRPr/>
            </a:pPr>
            <a:fld id="{8E38A170-59A4-41A5-8FC9-C66B2264469D}" type="slidenum">
              <a:rPr lang="tr-TR" smtClean="0"/>
              <a:pPr>
                <a:defRPr/>
              </a:pPr>
              <a:t>44</a:t>
            </a:fld>
            <a:endParaRPr lang="tr-T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0"/>
            <a:ext cx="7772400" cy="554038"/>
          </a:xfrm>
        </p:spPr>
        <p:txBody>
          <a:bodyPr/>
          <a:lstStyle/>
          <a:p>
            <a:pPr algn="ctr">
              <a:defRPr/>
            </a:pPr>
            <a:r>
              <a:rPr lang="tr-TR" sz="2400" b="1" dirty="0" smtClean="0"/>
              <a:t>C# Language Basics</a:t>
            </a:r>
            <a:endParaRPr lang="en-US" sz="2400" b="1" dirty="0"/>
          </a:p>
        </p:txBody>
      </p:sp>
      <p:sp>
        <p:nvSpPr>
          <p:cNvPr id="53250" name="Content Placeholder 2"/>
          <p:cNvSpPr>
            <a:spLocks noGrp="1"/>
          </p:cNvSpPr>
          <p:nvPr>
            <p:ph idx="1"/>
          </p:nvPr>
        </p:nvSpPr>
        <p:spPr>
          <a:xfrm>
            <a:off x="533400" y="1063422"/>
            <a:ext cx="8077200" cy="5413577"/>
          </a:xfrm>
        </p:spPr>
        <p:txBody>
          <a:bodyPr>
            <a:normAutofit fontScale="92500" lnSpcReduction="20000"/>
          </a:bodyPr>
          <a:lstStyle/>
          <a:p>
            <a:r>
              <a:rPr lang="tr-TR" sz="2400" dirty="0" smtClean="0"/>
              <a:t>Methods</a:t>
            </a:r>
          </a:p>
          <a:p>
            <a:pPr lvl="1"/>
            <a:r>
              <a:rPr lang="en-US" sz="2400" dirty="0" smtClean="0"/>
              <a:t>Notice that the method name is always followed by parentheses. This allows the compiler</a:t>
            </a:r>
            <a:r>
              <a:rPr lang="tr-TR" sz="2400" dirty="0" smtClean="0"/>
              <a:t> </a:t>
            </a:r>
            <a:r>
              <a:rPr lang="en-US" sz="2400" dirty="0" smtClean="0"/>
              <a:t>to recognize that it’s a method.</a:t>
            </a:r>
          </a:p>
          <a:p>
            <a:pPr lvl="1"/>
            <a:r>
              <a:rPr lang="en-US" sz="2400" dirty="0" smtClean="0"/>
              <a:t>In this example, the methods don’t specify their accessibility. This is just a common C#</a:t>
            </a:r>
            <a:r>
              <a:rPr lang="tr-TR" sz="2400" dirty="0" smtClean="0"/>
              <a:t> </a:t>
            </a:r>
            <a:r>
              <a:rPr lang="en-US" sz="2400" dirty="0" smtClean="0"/>
              <a:t>convention. You’re free to add an accessibility keyword (such as public or private) as shown</a:t>
            </a:r>
            <a:r>
              <a:rPr lang="tr-TR" sz="2400" dirty="0" smtClean="0"/>
              <a:t> </a:t>
            </a:r>
            <a:r>
              <a:rPr lang="en-US" sz="2400" dirty="0" smtClean="0"/>
              <a:t>here:</a:t>
            </a:r>
          </a:p>
          <a:p>
            <a:pPr marL="914416" lvl="2" indent="0">
              <a:buNone/>
            </a:pPr>
            <a:r>
              <a:rPr lang="en-US" sz="2000" b="1" dirty="0" smtClean="0"/>
              <a:t>private </a:t>
            </a:r>
            <a:r>
              <a:rPr lang="en-US" sz="2000" dirty="0" smtClean="0"/>
              <a:t>void </a:t>
            </a:r>
            <a:r>
              <a:rPr lang="en-US" sz="2000" dirty="0" err="1" smtClean="0"/>
              <a:t>MyMethodNoReturnedData</a:t>
            </a:r>
            <a:r>
              <a:rPr lang="en-US" sz="2000" dirty="0" smtClean="0"/>
              <a:t>()</a:t>
            </a:r>
          </a:p>
          <a:p>
            <a:pPr marL="914416" lvl="2" indent="0">
              <a:buNone/>
            </a:pPr>
            <a:r>
              <a:rPr lang="en-US" sz="2000" dirty="0" smtClean="0"/>
              <a:t>{</a:t>
            </a:r>
          </a:p>
          <a:p>
            <a:pPr marL="914416" lvl="2" indent="0">
              <a:buNone/>
            </a:pPr>
            <a:r>
              <a:rPr lang="en-US" sz="2000" dirty="0" smtClean="0"/>
              <a:t>// Code goes here.</a:t>
            </a:r>
          </a:p>
          <a:p>
            <a:pPr marL="914416" lvl="2" indent="0">
              <a:buNone/>
            </a:pPr>
            <a:r>
              <a:rPr lang="en-US" sz="2000" dirty="0" smtClean="0"/>
              <a:t>}</a:t>
            </a:r>
          </a:p>
          <a:p>
            <a:pPr lvl="1"/>
            <a:r>
              <a:rPr lang="en-US" sz="2400" dirty="0" smtClean="0"/>
              <a:t>The accessibility determines how different classes in your code can interact. Private</a:t>
            </a:r>
            <a:r>
              <a:rPr lang="tr-TR" sz="2400" dirty="0" smtClean="0"/>
              <a:t> </a:t>
            </a:r>
            <a:r>
              <a:rPr lang="en-US" sz="2400" dirty="0" smtClean="0"/>
              <a:t>methods are hidden from view and are available only locally, whereas public methods can be</a:t>
            </a:r>
            <a:r>
              <a:rPr lang="tr-TR" sz="2400" dirty="0" smtClean="0"/>
              <a:t> </a:t>
            </a:r>
            <a:r>
              <a:rPr lang="en-US" sz="2400" dirty="0" smtClean="0"/>
              <a:t>called by all the other classes in your application.</a:t>
            </a:r>
            <a:endParaRPr lang="tr-TR" sz="6600" dirty="0" smtClean="0"/>
          </a:p>
        </p:txBody>
      </p:sp>
      <p:sp>
        <p:nvSpPr>
          <p:cNvPr id="4" name="Slide Number Placeholder 3"/>
          <p:cNvSpPr>
            <a:spLocks noGrp="1"/>
          </p:cNvSpPr>
          <p:nvPr>
            <p:ph type="sldNum" sz="quarter" idx="12"/>
          </p:nvPr>
        </p:nvSpPr>
        <p:spPr/>
        <p:txBody>
          <a:bodyPr/>
          <a:lstStyle/>
          <a:p>
            <a:pPr>
              <a:defRPr/>
            </a:pPr>
            <a:fld id="{D471F8F0-F454-49E2-8DF2-4C6741C532CE}" type="slidenum">
              <a:rPr lang="tr-TR" smtClean="0"/>
              <a:pPr>
                <a:defRPr/>
              </a:pPr>
              <a:t>45</a:t>
            </a:fld>
            <a:endParaRPr lang="tr-T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286211"/>
            <a:ext cx="7772400" cy="554038"/>
          </a:xfrm>
        </p:spPr>
        <p:txBody>
          <a:bodyPr/>
          <a:lstStyle/>
          <a:p>
            <a:pPr algn="ctr">
              <a:defRPr/>
            </a:pPr>
            <a:r>
              <a:rPr lang="tr-TR" sz="2800" b="1" dirty="0" smtClean="0"/>
              <a:t>C# Language Basics</a:t>
            </a:r>
            <a:endParaRPr lang="en-US" sz="2800" b="1" dirty="0"/>
          </a:p>
        </p:txBody>
      </p:sp>
      <p:sp>
        <p:nvSpPr>
          <p:cNvPr id="54274" name="Content Placeholder 2"/>
          <p:cNvSpPr>
            <a:spLocks noGrp="1"/>
          </p:cNvSpPr>
          <p:nvPr>
            <p:ph idx="1"/>
          </p:nvPr>
        </p:nvSpPr>
        <p:spPr>
          <a:xfrm>
            <a:off x="533400" y="1063422"/>
            <a:ext cx="7861844" cy="5413577"/>
          </a:xfrm>
        </p:spPr>
        <p:txBody>
          <a:bodyPr>
            <a:normAutofit fontScale="85000" lnSpcReduction="20000"/>
          </a:bodyPr>
          <a:lstStyle/>
          <a:p>
            <a:r>
              <a:rPr lang="tr-TR" sz="1800" dirty="0" smtClean="0"/>
              <a:t>Methods</a:t>
            </a:r>
          </a:p>
          <a:p>
            <a:pPr lvl="1"/>
            <a:r>
              <a:rPr lang="en-US" sz="2000" dirty="0" smtClean="0"/>
              <a:t>Invoking your methods is straightforward—you simply type the name of the method, followed</a:t>
            </a:r>
            <a:r>
              <a:rPr lang="tr-TR" sz="2000" dirty="0" smtClean="0"/>
              <a:t> </a:t>
            </a:r>
            <a:r>
              <a:rPr lang="en-US" sz="2000" dirty="0" smtClean="0"/>
              <a:t>by parentheses. If your method returns data, you have the option of using the data it</a:t>
            </a:r>
            <a:r>
              <a:rPr lang="tr-TR" sz="2000" dirty="0" smtClean="0"/>
              <a:t> </a:t>
            </a:r>
            <a:r>
              <a:rPr lang="en-US" sz="2000" dirty="0" smtClean="0"/>
              <a:t>returns or just ignoring it:</a:t>
            </a:r>
            <a:endParaRPr lang="tr-TR" sz="2000" dirty="0" smtClean="0"/>
          </a:p>
          <a:p>
            <a:pPr lvl="1"/>
            <a:endParaRPr lang="en-US" sz="2000" dirty="0" smtClean="0"/>
          </a:p>
          <a:p>
            <a:pPr lvl="1"/>
            <a:r>
              <a:rPr lang="en-US" sz="2000" dirty="0" smtClean="0"/>
              <a:t>// This call is allowed.</a:t>
            </a:r>
          </a:p>
          <a:p>
            <a:pPr lvl="1"/>
            <a:r>
              <a:rPr lang="en-US" sz="2000" dirty="0" err="1" smtClean="0"/>
              <a:t>MyMethodNoReturnedData</a:t>
            </a:r>
            <a:r>
              <a:rPr lang="en-US" sz="2000" dirty="0" smtClean="0"/>
              <a:t>();</a:t>
            </a:r>
          </a:p>
          <a:p>
            <a:pPr lvl="1"/>
            <a:r>
              <a:rPr lang="en-US" sz="2000" dirty="0" smtClean="0"/>
              <a:t>// This call is allowed.</a:t>
            </a:r>
          </a:p>
          <a:p>
            <a:pPr lvl="1"/>
            <a:r>
              <a:rPr lang="en-US" sz="2000" dirty="0" err="1" smtClean="0"/>
              <a:t>MyMethodReturnsData</a:t>
            </a:r>
            <a:r>
              <a:rPr lang="en-US" sz="2000" dirty="0" smtClean="0"/>
              <a:t>();</a:t>
            </a:r>
          </a:p>
          <a:p>
            <a:pPr lvl="1"/>
            <a:r>
              <a:rPr lang="en-US" sz="2000" dirty="0" smtClean="0"/>
              <a:t>// This call is allowed.</a:t>
            </a:r>
          </a:p>
          <a:p>
            <a:pPr lvl="1"/>
            <a:r>
              <a:rPr lang="en-US" sz="2000" dirty="0" err="1" smtClean="0"/>
              <a:t>int</a:t>
            </a:r>
            <a:r>
              <a:rPr lang="en-US" sz="2000" dirty="0" smtClean="0"/>
              <a:t> </a:t>
            </a:r>
            <a:r>
              <a:rPr lang="en-US" sz="2000" dirty="0" err="1" smtClean="0"/>
              <a:t>myNumber</a:t>
            </a:r>
            <a:r>
              <a:rPr lang="en-US" sz="2000" dirty="0" smtClean="0"/>
              <a:t>;</a:t>
            </a:r>
          </a:p>
          <a:p>
            <a:pPr lvl="1"/>
            <a:r>
              <a:rPr lang="en-US" sz="2000" dirty="0" err="1" smtClean="0"/>
              <a:t>myNumber</a:t>
            </a:r>
            <a:r>
              <a:rPr lang="en-US" sz="2000" dirty="0" smtClean="0"/>
              <a:t> = </a:t>
            </a:r>
            <a:r>
              <a:rPr lang="en-US" sz="2000" dirty="0" err="1" smtClean="0"/>
              <a:t>MyMethodReturnsData</a:t>
            </a:r>
            <a:r>
              <a:rPr lang="en-US" sz="2000" dirty="0" smtClean="0"/>
              <a:t>();</a:t>
            </a:r>
            <a:endParaRPr lang="tr-TR" sz="2000" dirty="0" smtClean="0"/>
          </a:p>
          <a:p>
            <a:pPr lvl="1"/>
            <a:endParaRPr lang="en-US" sz="2000" dirty="0" smtClean="0"/>
          </a:p>
          <a:p>
            <a:pPr lvl="1"/>
            <a:r>
              <a:rPr lang="en-US" sz="2000" dirty="0" smtClean="0"/>
              <a:t>// This call isn't allowed.</a:t>
            </a:r>
          </a:p>
          <a:p>
            <a:pPr lvl="1"/>
            <a:r>
              <a:rPr lang="en-US" sz="2000" dirty="0" smtClean="0"/>
              <a:t>// </a:t>
            </a:r>
            <a:r>
              <a:rPr lang="en-US" sz="2000" dirty="0" err="1" smtClean="0"/>
              <a:t>MyMethodNoReturnedData</a:t>
            </a:r>
            <a:r>
              <a:rPr lang="en-US" sz="2000" dirty="0" smtClean="0"/>
              <a:t>() does not return any information.</a:t>
            </a:r>
          </a:p>
          <a:p>
            <a:pPr lvl="1"/>
            <a:r>
              <a:rPr lang="en-US" sz="2000" dirty="0" err="1" smtClean="0"/>
              <a:t>myNumber</a:t>
            </a:r>
            <a:r>
              <a:rPr lang="en-US" sz="2000" dirty="0" smtClean="0"/>
              <a:t> = </a:t>
            </a:r>
            <a:r>
              <a:rPr lang="en-US" sz="2000" dirty="0" err="1" smtClean="0"/>
              <a:t>MyMethodNoReturnedData</a:t>
            </a:r>
            <a:r>
              <a:rPr lang="en-US" sz="2000" dirty="0" smtClean="0"/>
              <a:t>();</a:t>
            </a:r>
            <a:endParaRPr lang="tr-TR" sz="6000" dirty="0" smtClean="0"/>
          </a:p>
        </p:txBody>
      </p:sp>
      <p:sp>
        <p:nvSpPr>
          <p:cNvPr id="4" name="Slide Number Placeholder 3"/>
          <p:cNvSpPr>
            <a:spLocks noGrp="1"/>
          </p:cNvSpPr>
          <p:nvPr>
            <p:ph type="sldNum" sz="quarter" idx="12"/>
          </p:nvPr>
        </p:nvSpPr>
        <p:spPr/>
        <p:txBody>
          <a:bodyPr/>
          <a:lstStyle/>
          <a:p>
            <a:pPr>
              <a:defRPr/>
            </a:pPr>
            <a:fld id="{C8331C9C-4672-411E-812B-760A11375886}" type="slidenum">
              <a:rPr lang="tr-TR" smtClean="0"/>
              <a:pPr>
                <a:defRPr/>
              </a:pPr>
              <a:t>46</a:t>
            </a:fld>
            <a:endParaRPr lang="tr-T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0"/>
            <a:ext cx="7772400" cy="554038"/>
          </a:xfrm>
        </p:spPr>
        <p:txBody>
          <a:bodyPr/>
          <a:lstStyle/>
          <a:p>
            <a:pPr algn="ctr">
              <a:defRPr/>
            </a:pPr>
            <a:r>
              <a:rPr lang="tr-TR" sz="3600" b="1" dirty="0" smtClean="0"/>
              <a:t>C# Language Basics</a:t>
            </a:r>
            <a:endParaRPr lang="en-US" sz="3600" b="1" dirty="0"/>
          </a:p>
        </p:txBody>
      </p:sp>
      <p:sp>
        <p:nvSpPr>
          <p:cNvPr id="55298" name="Content Placeholder 2"/>
          <p:cNvSpPr>
            <a:spLocks noGrp="1"/>
          </p:cNvSpPr>
          <p:nvPr>
            <p:ph idx="1"/>
          </p:nvPr>
        </p:nvSpPr>
        <p:spPr>
          <a:xfrm>
            <a:off x="533400" y="1063422"/>
            <a:ext cx="7861844" cy="5413577"/>
          </a:xfrm>
        </p:spPr>
        <p:txBody>
          <a:bodyPr>
            <a:normAutofit fontScale="77500" lnSpcReduction="20000"/>
          </a:bodyPr>
          <a:lstStyle/>
          <a:p>
            <a:r>
              <a:rPr lang="tr-TR" sz="2000" dirty="0" smtClean="0"/>
              <a:t>Methods-Parameters</a:t>
            </a:r>
          </a:p>
          <a:p>
            <a:pPr lvl="1"/>
            <a:r>
              <a:rPr lang="en-US" sz="1600" dirty="0" smtClean="0"/>
              <a:t>Methods can also accept information through parameters. Parameters are declared in a similar</a:t>
            </a:r>
            <a:r>
              <a:rPr lang="tr-TR" sz="1600" dirty="0" smtClean="0"/>
              <a:t> </a:t>
            </a:r>
            <a:r>
              <a:rPr lang="en-US" sz="1600" dirty="0" smtClean="0"/>
              <a:t>way to variables. By convention, parameter names always begin with a lowercase letter in</a:t>
            </a:r>
            <a:r>
              <a:rPr lang="tr-TR" sz="1600" dirty="0" smtClean="0"/>
              <a:t> </a:t>
            </a:r>
            <a:r>
              <a:rPr lang="en-US" sz="1600" dirty="0" smtClean="0"/>
              <a:t>any language.</a:t>
            </a:r>
          </a:p>
          <a:p>
            <a:pPr lvl="1"/>
            <a:r>
              <a:rPr lang="en-US" sz="1600" dirty="0" smtClean="0"/>
              <a:t>Here’s how you might create a function that accepts two parameters and returns their</a:t>
            </a:r>
            <a:r>
              <a:rPr lang="tr-TR" sz="1600" dirty="0" smtClean="0"/>
              <a:t> </a:t>
            </a:r>
            <a:r>
              <a:rPr lang="en-US" sz="1600" dirty="0" smtClean="0"/>
              <a:t>sum:</a:t>
            </a:r>
            <a:endParaRPr lang="tr-TR" sz="1600" dirty="0" smtClean="0"/>
          </a:p>
          <a:p>
            <a:pPr lvl="1"/>
            <a:endParaRPr lang="en-US" sz="1600" dirty="0" smtClean="0"/>
          </a:p>
          <a:p>
            <a:pPr marL="457207" lvl="1" indent="0">
              <a:buNone/>
            </a:pPr>
            <a:r>
              <a:rPr lang="en-US" sz="1600" dirty="0" smtClean="0"/>
              <a:t>private </a:t>
            </a:r>
            <a:r>
              <a:rPr lang="en-US" sz="1600" dirty="0" err="1" smtClean="0"/>
              <a:t>int</a:t>
            </a:r>
            <a:r>
              <a:rPr lang="en-US" sz="1600" dirty="0" smtClean="0"/>
              <a:t> </a:t>
            </a:r>
            <a:r>
              <a:rPr lang="en-US" sz="1600" dirty="0" err="1" smtClean="0"/>
              <a:t>AddNumbers</a:t>
            </a:r>
            <a:r>
              <a:rPr lang="en-US" sz="1600" dirty="0" smtClean="0"/>
              <a:t>(</a:t>
            </a:r>
            <a:r>
              <a:rPr lang="en-US" sz="1600" dirty="0" err="1" smtClean="0"/>
              <a:t>int</a:t>
            </a:r>
            <a:r>
              <a:rPr lang="en-US" sz="1600" dirty="0" smtClean="0"/>
              <a:t> number1, </a:t>
            </a:r>
            <a:r>
              <a:rPr lang="en-US" sz="1600" dirty="0" err="1" smtClean="0"/>
              <a:t>int</a:t>
            </a:r>
            <a:r>
              <a:rPr lang="en-US" sz="1600" dirty="0" smtClean="0"/>
              <a:t> number2)</a:t>
            </a:r>
          </a:p>
          <a:p>
            <a:pPr marL="457207" lvl="1" indent="0">
              <a:buNone/>
            </a:pPr>
            <a:r>
              <a:rPr lang="en-US" sz="1600" dirty="0" smtClean="0"/>
              <a:t>{</a:t>
            </a:r>
          </a:p>
          <a:p>
            <a:pPr marL="457207" lvl="1" indent="0">
              <a:buNone/>
            </a:pPr>
            <a:r>
              <a:rPr lang="en-US" sz="1600" dirty="0" smtClean="0"/>
              <a:t>return number1 + number2;</a:t>
            </a:r>
          </a:p>
          <a:p>
            <a:pPr marL="457207" lvl="1" indent="0">
              <a:buNone/>
            </a:pPr>
            <a:r>
              <a:rPr lang="en-US" sz="1600" dirty="0" smtClean="0"/>
              <a:t>}</a:t>
            </a:r>
          </a:p>
          <a:p>
            <a:pPr lvl="1"/>
            <a:endParaRPr lang="tr-TR" sz="1600" dirty="0" smtClean="0"/>
          </a:p>
          <a:p>
            <a:pPr lvl="1"/>
            <a:r>
              <a:rPr lang="en-US" sz="1600" dirty="0" smtClean="0"/>
              <a:t>When calling a method, you specify any required parameters in parentheses or use an</a:t>
            </a:r>
            <a:r>
              <a:rPr lang="tr-TR" sz="1600" dirty="0" smtClean="0"/>
              <a:t> </a:t>
            </a:r>
            <a:r>
              <a:rPr lang="en-US" sz="1600" dirty="0" smtClean="0"/>
              <a:t>empty set of parentheses if no parameters are required:</a:t>
            </a:r>
            <a:endParaRPr lang="tr-TR" sz="1600" dirty="0" smtClean="0"/>
          </a:p>
          <a:p>
            <a:pPr lvl="1"/>
            <a:endParaRPr lang="en-US" sz="1600" dirty="0" smtClean="0"/>
          </a:p>
          <a:p>
            <a:pPr marL="457207" lvl="1" indent="0">
              <a:buNone/>
            </a:pPr>
            <a:r>
              <a:rPr lang="en-US" sz="1600" dirty="0" smtClean="0"/>
              <a:t>// Call a method with no parameters.</a:t>
            </a:r>
          </a:p>
          <a:p>
            <a:pPr marL="457207" lvl="1" indent="0">
              <a:buNone/>
            </a:pPr>
            <a:r>
              <a:rPr lang="en-US" sz="1600" dirty="0" err="1" smtClean="0"/>
              <a:t>MyMethodNoReturnedData</a:t>
            </a:r>
            <a:r>
              <a:rPr lang="en-US" sz="1600" dirty="0" smtClean="0"/>
              <a:t>();</a:t>
            </a:r>
          </a:p>
          <a:p>
            <a:pPr marL="457207" lvl="1" indent="0">
              <a:buNone/>
            </a:pPr>
            <a:r>
              <a:rPr lang="en-US" sz="1600" dirty="0" smtClean="0"/>
              <a:t>// Call a method that requires two integer parameters.</a:t>
            </a:r>
          </a:p>
          <a:p>
            <a:pPr marL="457207" lvl="1" indent="0">
              <a:buNone/>
            </a:pPr>
            <a:r>
              <a:rPr lang="en-US" sz="1600" dirty="0" smtClean="0"/>
              <a:t>MyMethodNoReturnedData2(10, 20);</a:t>
            </a:r>
          </a:p>
          <a:p>
            <a:pPr marL="457207" lvl="1" indent="0">
              <a:buNone/>
            </a:pPr>
            <a:r>
              <a:rPr lang="en-US" sz="1600" dirty="0" smtClean="0"/>
              <a:t>// Call a method with two integer parameters and an integer return value.</a:t>
            </a:r>
          </a:p>
          <a:p>
            <a:pPr marL="457207" lvl="1" indent="0">
              <a:buNone/>
            </a:pPr>
            <a:r>
              <a:rPr lang="en-US" sz="1600" dirty="0" err="1" smtClean="0"/>
              <a:t>int</a:t>
            </a:r>
            <a:r>
              <a:rPr lang="en-US" sz="1600" dirty="0" smtClean="0"/>
              <a:t> </a:t>
            </a:r>
            <a:r>
              <a:rPr lang="en-US" sz="1600" dirty="0" err="1" smtClean="0"/>
              <a:t>returnValue</a:t>
            </a:r>
            <a:r>
              <a:rPr lang="en-US" sz="1600" dirty="0" smtClean="0"/>
              <a:t> = </a:t>
            </a:r>
            <a:r>
              <a:rPr lang="en-US" sz="1600" dirty="0" err="1" smtClean="0"/>
              <a:t>AddNumbers</a:t>
            </a:r>
            <a:r>
              <a:rPr lang="en-US" sz="1600" dirty="0" smtClean="0"/>
              <a:t>(10, 10);</a:t>
            </a:r>
            <a:endParaRPr lang="tr-TR" sz="1600" dirty="0" smtClean="0"/>
          </a:p>
        </p:txBody>
      </p:sp>
      <p:sp>
        <p:nvSpPr>
          <p:cNvPr id="4" name="Slide Number Placeholder 3"/>
          <p:cNvSpPr>
            <a:spLocks noGrp="1"/>
          </p:cNvSpPr>
          <p:nvPr>
            <p:ph type="sldNum" sz="quarter" idx="12"/>
          </p:nvPr>
        </p:nvSpPr>
        <p:spPr/>
        <p:txBody>
          <a:bodyPr/>
          <a:lstStyle/>
          <a:p>
            <a:pPr>
              <a:defRPr/>
            </a:pPr>
            <a:fld id="{1A5A4740-E277-4328-B8C8-7B690DB13107}" type="slidenum">
              <a:rPr lang="tr-TR" smtClean="0"/>
              <a:pPr>
                <a:defRPr/>
              </a:pPr>
              <a:t>47</a:t>
            </a:fld>
            <a:endParaRPr lang="tr-T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22844" y="295736"/>
            <a:ext cx="7772400" cy="554038"/>
          </a:xfrm>
        </p:spPr>
        <p:txBody>
          <a:bodyPr/>
          <a:lstStyle/>
          <a:p>
            <a:pPr algn="ctr">
              <a:defRPr/>
            </a:pPr>
            <a:r>
              <a:rPr lang="tr-TR" sz="3600" b="1" dirty="0" smtClean="0"/>
              <a:t>C# Language Basics</a:t>
            </a:r>
            <a:endParaRPr lang="en-US" sz="3600" b="1" dirty="0"/>
          </a:p>
        </p:txBody>
      </p:sp>
      <p:sp>
        <p:nvSpPr>
          <p:cNvPr id="56322" name="Content Placeholder 2"/>
          <p:cNvSpPr>
            <a:spLocks noGrp="1"/>
          </p:cNvSpPr>
          <p:nvPr>
            <p:ph idx="1"/>
          </p:nvPr>
        </p:nvSpPr>
        <p:spPr>
          <a:xfrm>
            <a:off x="533400" y="1219200"/>
            <a:ext cx="8077200" cy="5257800"/>
          </a:xfrm>
        </p:spPr>
        <p:txBody>
          <a:bodyPr>
            <a:normAutofit fontScale="77500" lnSpcReduction="20000"/>
          </a:bodyPr>
          <a:lstStyle/>
          <a:p>
            <a:r>
              <a:rPr lang="tr-TR" sz="2000" dirty="0" smtClean="0"/>
              <a:t>Method Overloading</a:t>
            </a:r>
          </a:p>
          <a:p>
            <a:pPr lvl="1"/>
            <a:r>
              <a:rPr lang="en-US" sz="2400" dirty="0" smtClean="0"/>
              <a:t>C# supports method </a:t>
            </a:r>
            <a:r>
              <a:rPr lang="en-US" sz="2400" i="1" dirty="0" smtClean="0"/>
              <a:t>overloading</a:t>
            </a:r>
            <a:r>
              <a:rPr lang="en-US" sz="2400" dirty="0" smtClean="0"/>
              <a:t>, which allows you to create more than one method with the</a:t>
            </a:r>
            <a:r>
              <a:rPr lang="tr-TR" sz="2400" dirty="0" smtClean="0"/>
              <a:t> </a:t>
            </a:r>
            <a:r>
              <a:rPr lang="en-US" sz="2400" dirty="0" smtClean="0"/>
              <a:t>same name, but with a different set of parameters. When you call the method, the CLR automatically</a:t>
            </a:r>
            <a:r>
              <a:rPr lang="tr-TR" sz="2400" dirty="0" smtClean="0"/>
              <a:t> </a:t>
            </a:r>
            <a:r>
              <a:rPr lang="en-US" sz="2400" dirty="0" smtClean="0"/>
              <a:t>chooses the correct version by examining the parameters you supply.</a:t>
            </a:r>
            <a:endParaRPr lang="tr-TR" sz="2400" dirty="0" smtClean="0"/>
          </a:p>
          <a:p>
            <a:r>
              <a:rPr lang="en-US" sz="2400" dirty="0" smtClean="0"/>
              <a:t>This example provides two overloaded versions for the </a:t>
            </a:r>
            <a:r>
              <a:rPr lang="en-US" sz="2400" dirty="0" err="1" smtClean="0"/>
              <a:t>GetProductPrice</a:t>
            </a:r>
            <a:r>
              <a:rPr lang="en-US" sz="2400" dirty="0" smtClean="0"/>
              <a:t>()</a:t>
            </a:r>
            <a:r>
              <a:rPr lang="tr-TR" sz="2400" dirty="0" smtClean="0"/>
              <a:t> </a:t>
            </a:r>
            <a:r>
              <a:rPr lang="en-US" sz="2400" dirty="0" smtClean="0"/>
              <a:t>method:</a:t>
            </a:r>
          </a:p>
          <a:p>
            <a:pPr marL="457207" lvl="1" indent="0">
              <a:buNone/>
            </a:pPr>
            <a:r>
              <a:rPr lang="en-US" sz="2000" dirty="0" smtClean="0"/>
              <a:t>private decimal </a:t>
            </a:r>
            <a:r>
              <a:rPr lang="en-US" sz="2000" dirty="0" err="1" smtClean="0"/>
              <a:t>GetProductPrice</a:t>
            </a:r>
            <a:r>
              <a:rPr lang="en-US" sz="2000" dirty="0" smtClean="0"/>
              <a:t>(</a:t>
            </a:r>
            <a:r>
              <a:rPr lang="en-US" sz="2000" dirty="0" err="1" smtClean="0"/>
              <a:t>int</a:t>
            </a:r>
            <a:r>
              <a:rPr lang="en-US" sz="2000" dirty="0" smtClean="0"/>
              <a:t> ID)</a:t>
            </a:r>
          </a:p>
          <a:p>
            <a:pPr marL="457207" lvl="1" indent="0">
              <a:buNone/>
            </a:pPr>
            <a:r>
              <a:rPr lang="en-US" sz="2000" dirty="0" smtClean="0"/>
              <a:t>{</a:t>
            </a:r>
          </a:p>
          <a:p>
            <a:pPr marL="457207" lvl="1" indent="0">
              <a:buNone/>
            </a:pPr>
            <a:r>
              <a:rPr lang="en-US" sz="2000" dirty="0" smtClean="0"/>
              <a:t>// Code here.</a:t>
            </a:r>
          </a:p>
          <a:p>
            <a:pPr marL="457207" lvl="1" indent="0">
              <a:buNone/>
            </a:pPr>
            <a:r>
              <a:rPr lang="en-US" sz="2000" dirty="0" smtClean="0"/>
              <a:t>}</a:t>
            </a:r>
            <a:endParaRPr lang="tr-TR" sz="2000" dirty="0" smtClean="0"/>
          </a:p>
          <a:p>
            <a:pPr marL="457207" lvl="1" indent="0">
              <a:buNone/>
            </a:pPr>
            <a:endParaRPr lang="en-US" sz="2000" dirty="0" smtClean="0"/>
          </a:p>
          <a:p>
            <a:pPr marL="457207" lvl="1" indent="0">
              <a:buNone/>
            </a:pPr>
            <a:r>
              <a:rPr lang="en-US" sz="2000" dirty="0" smtClean="0"/>
              <a:t>private decimal </a:t>
            </a:r>
            <a:r>
              <a:rPr lang="en-US" sz="2000" dirty="0" err="1" smtClean="0"/>
              <a:t>GetProductPrice</a:t>
            </a:r>
            <a:r>
              <a:rPr lang="en-US" sz="2000" dirty="0" smtClean="0"/>
              <a:t>(string name)</a:t>
            </a:r>
          </a:p>
          <a:p>
            <a:pPr marL="457207" lvl="1" indent="0">
              <a:buNone/>
            </a:pPr>
            <a:r>
              <a:rPr lang="en-US" sz="2000" dirty="0" smtClean="0"/>
              <a:t>{</a:t>
            </a:r>
          </a:p>
          <a:p>
            <a:pPr marL="457207" lvl="1" indent="0">
              <a:buNone/>
            </a:pPr>
            <a:r>
              <a:rPr lang="en-US" sz="2000" dirty="0" smtClean="0"/>
              <a:t>// Code here.</a:t>
            </a:r>
          </a:p>
          <a:p>
            <a:pPr marL="457207" lvl="1" indent="0">
              <a:buNone/>
            </a:pPr>
            <a:r>
              <a:rPr lang="en-US" sz="2000" dirty="0" smtClean="0"/>
              <a:t>}</a:t>
            </a:r>
            <a:endParaRPr lang="tr-TR" sz="8000" dirty="0" smtClean="0"/>
          </a:p>
        </p:txBody>
      </p:sp>
      <p:sp>
        <p:nvSpPr>
          <p:cNvPr id="4" name="Slide Number Placeholder 3"/>
          <p:cNvSpPr>
            <a:spLocks noGrp="1"/>
          </p:cNvSpPr>
          <p:nvPr>
            <p:ph type="sldNum" sz="quarter" idx="12"/>
          </p:nvPr>
        </p:nvSpPr>
        <p:spPr/>
        <p:txBody>
          <a:bodyPr/>
          <a:lstStyle/>
          <a:p>
            <a:pPr>
              <a:defRPr/>
            </a:pPr>
            <a:fld id="{63816E48-86B9-4563-BEBB-8C539AD4AC12}" type="slidenum">
              <a:rPr lang="tr-TR" smtClean="0"/>
              <a:pPr>
                <a:defRPr/>
              </a:pPr>
              <a:t>48</a:t>
            </a:fld>
            <a:endParaRPr lang="tr-T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56181" y="192346"/>
            <a:ext cx="7772400" cy="554038"/>
          </a:xfrm>
        </p:spPr>
        <p:txBody>
          <a:bodyPr/>
          <a:lstStyle/>
          <a:p>
            <a:pPr algn="ctr">
              <a:defRPr/>
            </a:pPr>
            <a:r>
              <a:rPr lang="tr-TR" sz="3600" b="1" dirty="0" smtClean="0"/>
              <a:t>C# Language Basics</a:t>
            </a:r>
            <a:endParaRPr lang="en-US" sz="3600" b="1" dirty="0"/>
          </a:p>
        </p:txBody>
      </p:sp>
      <p:sp>
        <p:nvSpPr>
          <p:cNvPr id="57346" name="Content Placeholder 2"/>
          <p:cNvSpPr>
            <a:spLocks noGrp="1"/>
          </p:cNvSpPr>
          <p:nvPr>
            <p:ph idx="1"/>
          </p:nvPr>
        </p:nvSpPr>
        <p:spPr>
          <a:xfrm>
            <a:off x="533400" y="1143000"/>
            <a:ext cx="8077200" cy="5334000"/>
          </a:xfrm>
        </p:spPr>
        <p:txBody>
          <a:bodyPr>
            <a:normAutofit fontScale="92500" lnSpcReduction="20000"/>
          </a:bodyPr>
          <a:lstStyle/>
          <a:p>
            <a:r>
              <a:rPr lang="en-US" sz="2400" dirty="0" smtClean="0"/>
              <a:t>Now you can look up product prices based on the unique product ID or the full product</a:t>
            </a:r>
            <a:r>
              <a:rPr lang="tr-TR" sz="2400" dirty="0" smtClean="0"/>
              <a:t> </a:t>
            </a:r>
            <a:r>
              <a:rPr lang="en-US" sz="2400" dirty="0" smtClean="0"/>
              <a:t>name, depending on whether you supply an integer or string argument:</a:t>
            </a:r>
            <a:endParaRPr lang="tr-TR" sz="2400" dirty="0" smtClean="0"/>
          </a:p>
          <a:p>
            <a:endParaRPr lang="en-US" sz="2400" dirty="0" smtClean="0"/>
          </a:p>
          <a:p>
            <a:pPr marL="457207" lvl="1" indent="0">
              <a:buNone/>
            </a:pPr>
            <a:r>
              <a:rPr lang="en-US" sz="1800" dirty="0" smtClean="0"/>
              <a:t>decimal price;</a:t>
            </a:r>
          </a:p>
          <a:p>
            <a:pPr marL="457207" lvl="1" indent="0">
              <a:buNone/>
            </a:pPr>
            <a:r>
              <a:rPr lang="en-US" sz="1800" dirty="0" smtClean="0"/>
              <a:t>// Get price by product ID (the first version).</a:t>
            </a:r>
          </a:p>
          <a:p>
            <a:pPr marL="457207" lvl="1" indent="0">
              <a:buNone/>
            </a:pPr>
            <a:r>
              <a:rPr lang="en-US" sz="1800" dirty="0" smtClean="0"/>
              <a:t>price = </a:t>
            </a:r>
            <a:r>
              <a:rPr lang="en-US" sz="1800" dirty="0" err="1" smtClean="0"/>
              <a:t>GetProductPrice</a:t>
            </a:r>
            <a:r>
              <a:rPr lang="en-US" sz="1800" dirty="0" smtClean="0"/>
              <a:t>(1001);</a:t>
            </a:r>
          </a:p>
          <a:p>
            <a:pPr marL="457207" lvl="1" indent="0">
              <a:buNone/>
            </a:pPr>
            <a:r>
              <a:rPr lang="en-US" sz="1800" dirty="0" smtClean="0"/>
              <a:t>// Get price by product name (the second version).</a:t>
            </a:r>
          </a:p>
          <a:p>
            <a:pPr marL="457207" lvl="1" indent="0">
              <a:buNone/>
            </a:pPr>
            <a:r>
              <a:rPr lang="en-US" sz="1800" dirty="0" smtClean="0"/>
              <a:t>price = </a:t>
            </a:r>
            <a:r>
              <a:rPr lang="en-US" sz="1800" dirty="0" err="1" smtClean="0"/>
              <a:t>GetProductPrice</a:t>
            </a:r>
            <a:r>
              <a:rPr lang="en-US" sz="1800" dirty="0" smtClean="0"/>
              <a:t>("DVD Player");</a:t>
            </a:r>
            <a:endParaRPr lang="tr-TR" sz="1800" dirty="0" smtClean="0"/>
          </a:p>
          <a:p>
            <a:pPr lvl="1"/>
            <a:endParaRPr lang="en-US" sz="1800" dirty="0" smtClean="0"/>
          </a:p>
          <a:p>
            <a:r>
              <a:rPr lang="en-US" sz="2400" dirty="0" smtClean="0"/>
              <a:t>You cannot overload a method with versions that have the same signature—that is, the</a:t>
            </a:r>
            <a:r>
              <a:rPr lang="tr-TR" sz="2400" dirty="0" smtClean="0"/>
              <a:t> </a:t>
            </a:r>
            <a:r>
              <a:rPr lang="en-US" sz="2400" dirty="0" smtClean="0"/>
              <a:t>same number of parameters and parameter data types—because the CLR will not be able to</a:t>
            </a:r>
            <a:r>
              <a:rPr lang="tr-TR" sz="2400" dirty="0" smtClean="0"/>
              <a:t> </a:t>
            </a:r>
            <a:r>
              <a:rPr lang="en-US" sz="2400" dirty="0" smtClean="0"/>
              <a:t>distinguish them from each other. When you call an overloaded method, the version that</a:t>
            </a:r>
            <a:r>
              <a:rPr lang="tr-TR" sz="2400" dirty="0" smtClean="0"/>
              <a:t> </a:t>
            </a:r>
            <a:r>
              <a:rPr lang="en-US" sz="2400" dirty="0" smtClean="0"/>
              <a:t>matches the parameter list you supply is used. If no version matches, an error occurs.</a:t>
            </a:r>
            <a:endParaRPr lang="tr-TR" sz="2400" dirty="0" smtClean="0"/>
          </a:p>
        </p:txBody>
      </p:sp>
      <p:sp>
        <p:nvSpPr>
          <p:cNvPr id="4" name="Slide Number Placeholder 3"/>
          <p:cNvSpPr>
            <a:spLocks noGrp="1"/>
          </p:cNvSpPr>
          <p:nvPr>
            <p:ph type="sldNum" sz="quarter" idx="12"/>
          </p:nvPr>
        </p:nvSpPr>
        <p:spPr/>
        <p:txBody>
          <a:bodyPr/>
          <a:lstStyle/>
          <a:p>
            <a:pPr>
              <a:defRPr/>
            </a:pPr>
            <a:fld id="{6E81CD77-CE77-4834-A8C7-A3B51672B593}" type="slidenum">
              <a:rPr lang="tr-TR" smtClean="0"/>
              <a:pPr>
                <a:defRPr/>
              </a:pPr>
              <a:t>49</a:t>
            </a:fld>
            <a:endParaRPr lang="tr-T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61962" y="180181"/>
            <a:ext cx="7772400" cy="554038"/>
          </a:xfrm>
        </p:spPr>
        <p:txBody>
          <a:bodyPr/>
          <a:lstStyle/>
          <a:p>
            <a:pPr algn="ctr">
              <a:defRPr/>
            </a:pPr>
            <a:r>
              <a:rPr lang="tr-TR" sz="3600" b="1" dirty="0" smtClean="0"/>
              <a:t>C# Language Basics</a:t>
            </a:r>
            <a:endParaRPr lang="en-US" sz="3600" b="1" dirty="0"/>
          </a:p>
        </p:txBody>
      </p:sp>
      <p:sp>
        <p:nvSpPr>
          <p:cNvPr id="12290" name="Content Placeholder 2"/>
          <p:cNvSpPr>
            <a:spLocks noGrp="1"/>
          </p:cNvSpPr>
          <p:nvPr>
            <p:ph idx="1"/>
          </p:nvPr>
        </p:nvSpPr>
        <p:spPr>
          <a:xfrm>
            <a:off x="457200" y="457200"/>
            <a:ext cx="8686800" cy="6096000"/>
          </a:xfrm>
        </p:spPr>
        <p:txBody>
          <a:bodyPr/>
          <a:lstStyle/>
          <a:p>
            <a:endParaRPr lang="tr-TR" dirty="0" smtClean="0"/>
          </a:p>
          <a:p>
            <a:endParaRPr lang="tr-TR" dirty="0" smtClean="0"/>
          </a:p>
          <a:p>
            <a:r>
              <a:rPr lang="tr-TR" dirty="0" smtClean="0"/>
              <a:t>Blocks</a:t>
            </a:r>
          </a:p>
          <a:p>
            <a:pPr lvl="1"/>
            <a:r>
              <a:rPr lang="tr-TR" dirty="0" smtClean="0"/>
              <a:t>Curly braces group multiple code statements together.</a:t>
            </a:r>
          </a:p>
          <a:p>
            <a:pPr marL="914416" lvl="2" indent="0">
              <a:buNone/>
            </a:pPr>
            <a:r>
              <a:rPr lang="tr-TR" dirty="0" smtClean="0"/>
              <a:t>{</a:t>
            </a:r>
          </a:p>
          <a:p>
            <a:pPr marL="914416" lvl="2" indent="0">
              <a:buNone/>
            </a:pPr>
            <a:r>
              <a:rPr lang="tr-TR" dirty="0" smtClean="0"/>
              <a:t>  // your code goes here</a:t>
            </a:r>
          </a:p>
          <a:p>
            <a:pPr marL="914416" lvl="2" indent="0">
              <a:buNone/>
            </a:pPr>
            <a:r>
              <a:rPr lang="tr-TR" dirty="0" smtClean="0"/>
              <a:t>}</a:t>
            </a:r>
          </a:p>
          <a:p>
            <a:pPr lvl="2"/>
            <a:endParaRPr lang="tr-TR" dirty="0" smtClean="0"/>
          </a:p>
          <a:p>
            <a:pPr>
              <a:buFont typeface="Wingdings" pitchFamily="2" charset="2"/>
              <a:buChar char="q"/>
            </a:pPr>
            <a:r>
              <a:rPr lang="tr-TR" dirty="0" smtClean="0"/>
              <a:t>These are the begin ‘{‘ and end ‘}’ keywords.</a:t>
            </a:r>
          </a:p>
        </p:txBody>
      </p:sp>
      <p:sp>
        <p:nvSpPr>
          <p:cNvPr id="4" name="Slide Number Placeholder 3"/>
          <p:cNvSpPr>
            <a:spLocks noGrp="1"/>
          </p:cNvSpPr>
          <p:nvPr>
            <p:ph type="sldNum" sz="quarter" idx="12"/>
          </p:nvPr>
        </p:nvSpPr>
        <p:spPr/>
        <p:txBody>
          <a:bodyPr/>
          <a:lstStyle/>
          <a:p>
            <a:pPr>
              <a:defRPr/>
            </a:pPr>
            <a:fld id="{EF18E5AB-64E1-40CB-812B-07A640B491D4}" type="slidenum">
              <a:rPr lang="tr-TR" smtClean="0"/>
              <a:pPr>
                <a:defRPr/>
              </a:pPr>
              <a:t>5</a:t>
            </a:fld>
            <a:endParaRPr lang="tr-T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22844" y="314786"/>
            <a:ext cx="7772400" cy="554038"/>
          </a:xfrm>
        </p:spPr>
        <p:txBody>
          <a:bodyPr/>
          <a:lstStyle/>
          <a:p>
            <a:pPr algn="ctr">
              <a:defRPr/>
            </a:pPr>
            <a:r>
              <a:rPr lang="tr-TR" sz="3600" b="1" dirty="0" smtClean="0"/>
              <a:t>C# Language Basics</a:t>
            </a:r>
            <a:endParaRPr lang="en-US" sz="3600" b="1" dirty="0"/>
          </a:p>
        </p:txBody>
      </p:sp>
      <p:sp>
        <p:nvSpPr>
          <p:cNvPr id="13314" name="Content Placeholder 2"/>
          <p:cNvSpPr>
            <a:spLocks noGrp="1"/>
          </p:cNvSpPr>
          <p:nvPr>
            <p:ph idx="1"/>
          </p:nvPr>
        </p:nvSpPr>
        <p:spPr>
          <a:xfrm>
            <a:off x="381000" y="1145973"/>
            <a:ext cx="8686800" cy="6096000"/>
          </a:xfrm>
        </p:spPr>
        <p:txBody>
          <a:bodyPr/>
          <a:lstStyle/>
          <a:p>
            <a:r>
              <a:rPr lang="tr-TR" dirty="0" smtClean="0"/>
              <a:t>Variables</a:t>
            </a:r>
          </a:p>
          <a:p>
            <a:pPr lvl="1"/>
            <a:r>
              <a:rPr lang="tr-TR" dirty="0" smtClean="0"/>
              <a:t>As with all programming languages, you keep track of data in C# using variables.</a:t>
            </a:r>
          </a:p>
          <a:p>
            <a:pPr lvl="1"/>
            <a:r>
              <a:rPr lang="tr-TR" dirty="0" smtClean="0"/>
              <a:t>To declare a variable you start the line with the </a:t>
            </a:r>
            <a:r>
              <a:rPr lang="tr-TR" u="sng" dirty="0" smtClean="0"/>
              <a:t>data type</a:t>
            </a:r>
            <a:r>
              <a:rPr lang="tr-TR" dirty="0" smtClean="0"/>
              <a:t>, followed by the name you want to use. A final semicolon to end the statement.</a:t>
            </a:r>
          </a:p>
          <a:p>
            <a:pPr lvl="1"/>
            <a:endParaRPr lang="tr-TR" dirty="0" smtClean="0"/>
          </a:p>
          <a:p>
            <a:pPr lvl="2"/>
            <a:r>
              <a:rPr lang="tr-TR" dirty="0" smtClean="0"/>
              <a:t>int myAge;</a:t>
            </a:r>
          </a:p>
          <a:p>
            <a:pPr lvl="2"/>
            <a:r>
              <a:rPr lang="tr-TR" dirty="0" smtClean="0"/>
              <a:t>string myName;</a:t>
            </a:r>
          </a:p>
          <a:p>
            <a:pPr lvl="2"/>
            <a:endParaRPr lang="tr-TR" dirty="0" smtClean="0"/>
          </a:p>
        </p:txBody>
      </p:sp>
      <p:sp>
        <p:nvSpPr>
          <p:cNvPr id="4" name="Slide Number Placeholder 3"/>
          <p:cNvSpPr>
            <a:spLocks noGrp="1"/>
          </p:cNvSpPr>
          <p:nvPr>
            <p:ph type="sldNum" sz="quarter" idx="12"/>
          </p:nvPr>
        </p:nvSpPr>
        <p:spPr/>
        <p:txBody>
          <a:bodyPr/>
          <a:lstStyle/>
          <a:p>
            <a:pPr>
              <a:defRPr/>
            </a:pPr>
            <a:fld id="{A8552F3C-1F96-4FD3-AAFC-2003E64890C0}" type="slidenum">
              <a:rPr lang="tr-TR" smtClean="0"/>
              <a:pPr>
                <a:defRPr/>
              </a:pPr>
              <a:t>6</a:t>
            </a:fld>
            <a:endParaRPr lang="tr-T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0"/>
            <a:ext cx="7772400" cy="554038"/>
          </a:xfrm>
        </p:spPr>
        <p:txBody>
          <a:bodyPr/>
          <a:lstStyle/>
          <a:p>
            <a:pPr algn="ctr">
              <a:defRPr/>
            </a:pPr>
            <a:r>
              <a:rPr lang="tr-TR" sz="3600" b="1" dirty="0" smtClean="0"/>
              <a:t>C# Language Basics</a:t>
            </a:r>
            <a:endParaRPr lang="en-US" sz="3600" b="1" dirty="0"/>
          </a:p>
        </p:txBody>
      </p:sp>
      <p:sp>
        <p:nvSpPr>
          <p:cNvPr id="14338" name="Content Placeholder 2"/>
          <p:cNvSpPr>
            <a:spLocks noGrp="1"/>
          </p:cNvSpPr>
          <p:nvPr>
            <p:ph idx="1"/>
          </p:nvPr>
        </p:nvSpPr>
        <p:spPr>
          <a:xfrm>
            <a:off x="457200" y="990600"/>
            <a:ext cx="8534400" cy="5562600"/>
          </a:xfrm>
        </p:spPr>
        <p:txBody>
          <a:bodyPr/>
          <a:lstStyle/>
          <a:p>
            <a:r>
              <a:rPr lang="tr-TR" dirty="0" smtClean="0"/>
              <a:t>Common Data Types</a:t>
            </a:r>
          </a:p>
        </p:txBody>
      </p:sp>
      <p:sp>
        <p:nvSpPr>
          <p:cNvPr id="4" name="Slide Number Placeholder 3"/>
          <p:cNvSpPr>
            <a:spLocks noGrp="1"/>
          </p:cNvSpPr>
          <p:nvPr>
            <p:ph type="sldNum" sz="quarter" idx="12"/>
          </p:nvPr>
        </p:nvSpPr>
        <p:spPr/>
        <p:txBody>
          <a:bodyPr/>
          <a:lstStyle/>
          <a:p>
            <a:pPr>
              <a:defRPr/>
            </a:pPr>
            <a:fld id="{6A0F7D00-F7A7-4CE8-8AB5-11FD4C2B6ACE}" type="slidenum">
              <a:rPr lang="tr-TR" smtClean="0"/>
              <a:pPr>
                <a:defRPr/>
              </a:pPr>
              <a:t>7</a:t>
            </a:fld>
            <a:endParaRPr lang="tr-TR"/>
          </a:p>
        </p:txBody>
      </p:sp>
      <p:pic>
        <p:nvPicPr>
          <p:cNvPr id="65538" name="Picture 2"/>
          <p:cNvPicPr>
            <a:picLocks noChangeAspect="1" noChangeArrowheads="1"/>
          </p:cNvPicPr>
          <p:nvPr/>
        </p:nvPicPr>
        <p:blipFill>
          <a:blip r:embed="rId2" cstate="print"/>
          <a:srcRect/>
          <a:stretch>
            <a:fillRect/>
          </a:stretch>
        </p:blipFill>
        <p:spPr bwMode="auto">
          <a:xfrm>
            <a:off x="3669637" y="990600"/>
            <a:ext cx="3886200" cy="575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49353"/>
            <a:ext cx="7772400" cy="554038"/>
          </a:xfrm>
        </p:spPr>
        <p:txBody>
          <a:bodyPr/>
          <a:lstStyle/>
          <a:p>
            <a:pPr algn="ctr">
              <a:defRPr/>
            </a:pPr>
            <a:r>
              <a:rPr lang="tr-TR" sz="3600" b="1" dirty="0" smtClean="0"/>
              <a:t>C# Language Basics</a:t>
            </a:r>
            <a:endParaRPr lang="en-US" sz="3600" b="1" dirty="0"/>
          </a:p>
        </p:txBody>
      </p:sp>
      <p:sp>
        <p:nvSpPr>
          <p:cNvPr id="15362" name="Content Placeholder 2"/>
          <p:cNvSpPr>
            <a:spLocks noGrp="1"/>
          </p:cNvSpPr>
          <p:nvPr>
            <p:ph idx="1"/>
          </p:nvPr>
        </p:nvSpPr>
        <p:spPr>
          <a:xfrm>
            <a:off x="457200" y="1063423"/>
            <a:ext cx="8382000" cy="5565977"/>
          </a:xfrm>
        </p:spPr>
        <p:txBody>
          <a:bodyPr>
            <a:normAutofit fontScale="92500" lnSpcReduction="20000"/>
          </a:bodyPr>
          <a:lstStyle/>
          <a:p>
            <a:r>
              <a:rPr lang="tr-TR" sz="2800" dirty="0" smtClean="0"/>
              <a:t>Assignment and Initializers</a:t>
            </a:r>
          </a:p>
          <a:p>
            <a:pPr lvl="2"/>
            <a:r>
              <a:rPr lang="en-US" sz="2200" dirty="0" smtClean="0"/>
              <a:t>// Declare variables.</a:t>
            </a:r>
          </a:p>
          <a:p>
            <a:pPr lvl="2"/>
            <a:r>
              <a:rPr lang="en-US" sz="2200" dirty="0" err="1" smtClean="0"/>
              <a:t>int</a:t>
            </a:r>
            <a:r>
              <a:rPr lang="en-US" sz="2200" dirty="0" smtClean="0"/>
              <a:t> </a:t>
            </a:r>
            <a:r>
              <a:rPr lang="en-US" sz="2200" dirty="0" err="1" smtClean="0"/>
              <a:t>errorCode</a:t>
            </a:r>
            <a:r>
              <a:rPr lang="en-US" sz="2200" dirty="0" smtClean="0"/>
              <a:t>;</a:t>
            </a:r>
          </a:p>
          <a:p>
            <a:pPr lvl="2"/>
            <a:r>
              <a:rPr lang="en-US" sz="2200" dirty="0" smtClean="0"/>
              <a:t>string </a:t>
            </a:r>
            <a:r>
              <a:rPr lang="en-US" sz="2200" dirty="0" err="1" smtClean="0"/>
              <a:t>myName</a:t>
            </a:r>
            <a:r>
              <a:rPr lang="en-US" sz="2200" dirty="0" smtClean="0"/>
              <a:t>;</a:t>
            </a:r>
          </a:p>
          <a:p>
            <a:pPr lvl="1"/>
            <a:endParaRPr lang="tr-TR" sz="2400" dirty="0" smtClean="0"/>
          </a:p>
          <a:p>
            <a:pPr lvl="2"/>
            <a:r>
              <a:rPr lang="en-US" sz="2200" dirty="0" smtClean="0"/>
              <a:t>// Assign values.</a:t>
            </a:r>
          </a:p>
          <a:p>
            <a:pPr lvl="2"/>
            <a:r>
              <a:rPr lang="en-US" sz="2200" dirty="0" err="1" smtClean="0"/>
              <a:t>errorCode</a:t>
            </a:r>
            <a:r>
              <a:rPr lang="en-US" sz="2200" dirty="0" smtClean="0"/>
              <a:t> = 10;</a:t>
            </a:r>
          </a:p>
          <a:p>
            <a:pPr lvl="2"/>
            <a:r>
              <a:rPr lang="en-US" sz="2200" dirty="0" err="1" smtClean="0"/>
              <a:t>myName</a:t>
            </a:r>
            <a:r>
              <a:rPr lang="en-US" sz="2200" dirty="0" smtClean="0"/>
              <a:t> = "Matthew";</a:t>
            </a:r>
          </a:p>
          <a:p>
            <a:pPr lvl="1"/>
            <a:endParaRPr lang="tr-TR" sz="2400" dirty="0" smtClean="0"/>
          </a:p>
          <a:p>
            <a:pPr lvl="1"/>
            <a:r>
              <a:rPr lang="en-US" sz="2400" dirty="0" smtClean="0"/>
              <a:t>You can also assign a value to a variable in the same line that you declare it. This example</a:t>
            </a:r>
            <a:r>
              <a:rPr lang="tr-TR" sz="2400" dirty="0" smtClean="0"/>
              <a:t> </a:t>
            </a:r>
            <a:r>
              <a:rPr lang="en-US" sz="2400" dirty="0" smtClean="0"/>
              <a:t>compresses four lines of code into two:</a:t>
            </a:r>
            <a:endParaRPr lang="tr-TR" sz="2400" dirty="0" smtClean="0"/>
          </a:p>
          <a:p>
            <a:pPr lvl="1"/>
            <a:endParaRPr lang="en-US" sz="2400" dirty="0" smtClean="0"/>
          </a:p>
          <a:p>
            <a:pPr lvl="2"/>
            <a:r>
              <a:rPr lang="en-US" sz="2200" dirty="0" err="1" smtClean="0"/>
              <a:t>int</a:t>
            </a:r>
            <a:r>
              <a:rPr lang="en-US" sz="2200" dirty="0" smtClean="0"/>
              <a:t> </a:t>
            </a:r>
            <a:r>
              <a:rPr lang="en-US" sz="2200" dirty="0" err="1" smtClean="0"/>
              <a:t>errorCode</a:t>
            </a:r>
            <a:r>
              <a:rPr lang="en-US" sz="2200" dirty="0" smtClean="0"/>
              <a:t> = 10;</a:t>
            </a:r>
          </a:p>
          <a:p>
            <a:pPr lvl="2"/>
            <a:r>
              <a:rPr lang="en-US" sz="2200" dirty="0" smtClean="0"/>
              <a:t>string </a:t>
            </a:r>
            <a:r>
              <a:rPr lang="en-US" sz="2200" dirty="0" err="1" smtClean="0"/>
              <a:t>myName</a:t>
            </a:r>
            <a:r>
              <a:rPr lang="en-US" sz="2200" dirty="0" smtClean="0"/>
              <a:t> = "Matthew";</a:t>
            </a:r>
            <a:endParaRPr lang="tr-TR" sz="2200" dirty="0" smtClean="0"/>
          </a:p>
        </p:txBody>
      </p:sp>
      <p:sp>
        <p:nvSpPr>
          <p:cNvPr id="4" name="Slide Number Placeholder 3"/>
          <p:cNvSpPr>
            <a:spLocks noGrp="1"/>
          </p:cNvSpPr>
          <p:nvPr>
            <p:ph type="sldNum" sz="quarter" idx="12"/>
          </p:nvPr>
        </p:nvSpPr>
        <p:spPr/>
        <p:txBody>
          <a:bodyPr/>
          <a:lstStyle/>
          <a:p>
            <a:pPr>
              <a:defRPr/>
            </a:pPr>
            <a:fld id="{7F1FB464-4A76-40A5-BF79-52C51F41F537}" type="slidenum">
              <a:rPr lang="tr-TR" smtClean="0"/>
              <a:pPr>
                <a:defRPr/>
              </a:pPr>
              <a:t>8</a:t>
            </a:fld>
            <a:endParaRPr lang="tr-T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22844" y="99449"/>
            <a:ext cx="7772400" cy="554038"/>
          </a:xfrm>
        </p:spPr>
        <p:txBody>
          <a:bodyPr/>
          <a:lstStyle/>
          <a:p>
            <a:pPr algn="ctr">
              <a:defRPr/>
            </a:pPr>
            <a:r>
              <a:rPr lang="tr-TR" sz="3600" b="1" dirty="0" smtClean="0"/>
              <a:t>C# Language Basics</a:t>
            </a:r>
            <a:endParaRPr lang="en-US" sz="3600" b="1" dirty="0"/>
          </a:p>
        </p:txBody>
      </p:sp>
      <p:sp>
        <p:nvSpPr>
          <p:cNvPr id="16386" name="Content Placeholder 2"/>
          <p:cNvSpPr>
            <a:spLocks noGrp="1"/>
          </p:cNvSpPr>
          <p:nvPr>
            <p:ph idx="1"/>
          </p:nvPr>
        </p:nvSpPr>
        <p:spPr>
          <a:xfrm>
            <a:off x="457200" y="870873"/>
            <a:ext cx="8458200" cy="5855826"/>
          </a:xfrm>
        </p:spPr>
        <p:txBody>
          <a:bodyPr/>
          <a:lstStyle/>
          <a:p>
            <a:endParaRPr lang="tr-TR" sz="2400" dirty="0" smtClean="0"/>
          </a:p>
          <a:p>
            <a:r>
              <a:rPr lang="en-US" sz="2400" dirty="0" smtClean="0"/>
              <a:t>C# safeguards you from errors by restricting you from using uninitialized variables. This</a:t>
            </a:r>
            <a:r>
              <a:rPr lang="tr-TR" sz="2400" dirty="0" smtClean="0"/>
              <a:t> </a:t>
            </a:r>
            <a:r>
              <a:rPr lang="en-US" sz="2400" dirty="0" smtClean="0"/>
              <a:t>means the following code will not succeed:</a:t>
            </a:r>
          </a:p>
          <a:p>
            <a:pPr lvl="1"/>
            <a:r>
              <a:rPr lang="en-US" sz="2000" dirty="0" err="1" smtClean="0"/>
              <a:t>int</a:t>
            </a:r>
            <a:r>
              <a:rPr lang="en-US" sz="2000" dirty="0" smtClean="0"/>
              <a:t> number; // Number is uninitialized.</a:t>
            </a:r>
          </a:p>
          <a:p>
            <a:pPr lvl="1"/>
            <a:r>
              <a:rPr lang="en-US" sz="2000" dirty="0" smtClean="0"/>
              <a:t>number = number + 1; // This causes a compile error.</a:t>
            </a:r>
          </a:p>
          <a:p>
            <a:endParaRPr lang="tr-TR" sz="2400" dirty="0" smtClean="0"/>
          </a:p>
          <a:p>
            <a:r>
              <a:rPr lang="en-US" sz="2400" dirty="0" smtClean="0"/>
              <a:t>The proper way to write this code is to explicitly initialize the number variable to an</a:t>
            </a:r>
            <a:r>
              <a:rPr lang="tr-TR" sz="2400" dirty="0" smtClean="0"/>
              <a:t> </a:t>
            </a:r>
            <a:r>
              <a:rPr lang="en-US" sz="2400" dirty="0" smtClean="0"/>
              <a:t>appropriate value, such as 0, before using it:</a:t>
            </a:r>
          </a:p>
          <a:p>
            <a:pPr lvl="1"/>
            <a:r>
              <a:rPr lang="en-US" sz="2000" dirty="0" err="1" smtClean="0"/>
              <a:t>int</a:t>
            </a:r>
            <a:r>
              <a:rPr lang="en-US" sz="2000" dirty="0" smtClean="0"/>
              <a:t> number = 0; // Number now contains 0.</a:t>
            </a:r>
          </a:p>
          <a:p>
            <a:pPr lvl="1"/>
            <a:r>
              <a:rPr lang="en-US" sz="2000" dirty="0" smtClean="0"/>
              <a:t>number = number + 1; // Number now contains 1.</a:t>
            </a:r>
          </a:p>
        </p:txBody>
      </p:sp>
      <p:sp>
        <p:nvSpPr>
          <p:cNvPr id="4" name="Slide Number Placeholder 3"/>
          <p:cNvSpPr>
            <a:spLocks noGrp="1"/>
          </p:cNvSpPr>
          <p:nvPr>
            <p:ph type="sldNum" sz="quarter" idx="12"/>
          </p:nvPr>
        </p:nvSpPr>
        <p:spPr/>
        <p:txBody>
          <a:bodyPr/>
          <a:lstStyle/>
          <a:p>
            <a:pPr>
              <a:defRPr/>
            </a:pPr>
            <a:fld id="{F30147CC-DF4E-4353-97F2-3F27E6C43B70}" type="slidenum">
              <a:rPr lang="tr-TR" smtClean="0"/>
              <a:pPr>
                <a:defRPr/>
              </a:pPr>
              <a:t>9</a:t>
            </a:fld>
            <a:endParaRPr lang="tr-T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DF756DCDE86A4AAF893127053D2C7B" ma:contentTypeVersion="" ma:contentTypeDescription="Create a new document." ma:contentTypeScope="" ma:versionID="14a816a3127e5c4d23b9eed28e7f1c45">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2F4226C-593D-4DD4-84B0-B59AE529F3A4}"/>
</file>

<file path=customXml/itemProps2.xml><?xml version="1.0" encoding="utf-8"?>
<ds:datastoreItem xmlns:ds="http://schemas.openxmlformats.org/officeDocument/2006/customXml" ds:itemID="{84117296-0DB1-4366-99E0-FABBFF07A544}"/>
</file>

<file path=customXml/itemProps3.xml><?xml version="1.0" encoding="utf-8"?>
<ds:datastoreItem xmlns:ds="http://schemas.openxmlformats.org/officeDocument/2006/customXml" ds:itemID="{DEB2E904-DF64-4FED-9E29-B1243CACDDEC}"/>
</file>

<file path=docProps/app.xml><?xml version="1.0" encoding="utf-8"?>
<Properties xmlns="http://schemas.openxmlformats.org/officeDocument/2006/extended-properties" xmlns:vt="http://schemas.openxmlformats.org/officeDocument/2006/docPropsVTypes">
  <Template>Ion</Template>
  <TotalTime>638</TotalTime>
  <Words>4571</Words>
  <Application>Microsoft Office PowerPoint</Application>
  <PresentationFormat>On-screen Show (4:3)</PresentationFormat>
  <Paragraphs>564</Paragraphs>
  <Slides>49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Calibri</vt:lpstr>
      <vt:lpstr>Century Gothic</vt:lpstr>
      <vt:lpstr>Wingdings</vt:lpstr>
      <vt:lpstr>Wingdings 3</vt:lpstr>
      <vt:lpstr>Ion</vt:lpstr>
      <vt:lpstr>ITEC 420</vt:lpstr>
      <vt:lpstr>C# Language Basics</vt:lpstr>
      <vt:lpstr>C# Language Basics</vt:lpstr>
      <vt:lpstr>C# Language Basics</vt:lpstr>
      <vt:lpstr>C# Language Basics</vt:lpstr>
      <vt:lpstr>C# Language Basics</vt:lpstr>
      <vt:lpstr>C# Language Basics</vt:lpstr>
      <vt:lpstr>C# Language Basics</vt:lpstr>
      <vt:lpstr>C# Language Basics</vt:lpstr>
      <vt:lpstr>C# Language Basics</vt:lpstr>
      <vt:lpstr>C# Language Basics</vt:lpstr>
      <vt:lpstr>C# Language Basics</vt:lpstr>
      <vt:lpstr>C# Language Basics</vt:lpstr>
      <vt:lpstr>C# Language Basics</vt:lpstr>
      <vt:lpstr>C# Language Basics</vt:lpstr>
      <vt:lpstr>C# Language Basics</vt:lpstr>
      <vt:lpstr>C# Language Basics</vt:lpstr>
      <vt:lpstr>C# Language Basics</vt:lpstr>
      <vt:lpstr>C# Language Basics</vt:lpstr>
      <vt:lpstr>C# Language Basics</vt:lpstr>
      <vt:lpstr>C# Language Basics</vt:lpstr>
      <vt:lpstr>C# Language Basics</vt:lpstr>
      <vt:lpstr>C# Language Basics</vt:lpstr>
      <vt:lpstr>C# Language Basics</vt:lpstr>
      <vt:lpstr>C# Language Basics</vt:lpstr>
      <vt:lpstr>C# Language Basics</vt:lpstr>
      <vt:lpstr>C# Language Basics</vt:lpstr>
      <vt:lpstr>C# Language Basics</vt:lpstr>
      <vt:lpstr>C# Language Basics</vt:lpstr>
      <vt:lpstr>C# Language Basics</vt:lpstr>
      <vt:lpstr>C# Language Basics</vt:lpstr>
      <vt:lpstr>C# Language Basics</vt:lpstr>
      <vt:lpstr>C# Language Basics</vt:lpstr>
      <vt:lpstr>C# Language Basics</vt:lpstr>
      <vt:lpstr>C# Language Basics</vt:lpstr>
      <vt:lpstr>C# Language Basics</vt:lpstr>
      <vt:lpstr>C# Language Basics</vt:lpstr>
      <vt:lpstr>C# Language Basics</vt:lpstr>
      <vt:lpstr>C# Language Basics</vt:lpstr>
      <vt:lpstr>C# Language Basics</vt:lpstr>
      <vt:lpstr>C# Language Basics</vt:lpstr>
      <vt:lpstr>C# Language Basics</vt:lpstr>
      <vt:lpstr>C# Language Basics</vt:lpstr>
      <vt:lpstr>C# Language Basics</vt:lpstr>
      <vt:lpstr>C# Language Basics</vt:lpstr>
      <vt:lpstr>C# Language Basics</vt:lpstr>
      <vt:lpstr>C# Language Basics</vt:lpstr>
      <vt:lpstr>C# Language Basics</vt:lpstr>
      <vt:lpstr>C# Language Basics</vt:lpstr>
    </vt:vector>
  </TitlesOfParts>
  <Company>emucc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ITEC 420</dc:title>
  <dc:creator>emu</dc:creator>
  <cp:lastModifiedBy>Deshy</cp:lastModifiedBy>
  <cp:revision>104</cp:revision>
  <dcterms:created xsi:type="dcterms:W3CDTF">2009-09-28T09:04:10Z</dcterms:created>
  <dcterms:modified xsi:type="dcterms:W3CDTF">2019-07-24T09:23:02Z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0x01010018DF756DCDE86A4AAF893127053D2C7B</vt:lpwstr>
  </property>
</Properties>
</file>