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4"/>
  </p:sldMasterIdLst>
  <p:notesMasterIdLst>
    <p:notesMasterId r:id="rId4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4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51C211-BFAC-43A6-8333-1061C9DDB902}" type="datetimeFigureOut">
              <a:rPr lang="en-US"/>
              <a:pPr>
                <a:defRPr/>
              </a:pPr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0B013E-443E-4F19-B395-B9E6674F4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15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01F5D-7C28-4676-A5AA-538F5B8EF5E3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B2C07-B127-40CD-B45B-0E6F06A7F3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4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1C739-E3E4-4A88-B2A0-02D6EF15CB25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5C141-989B-49F0-853F-3F4D8AEE7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813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1C739-E3E4-4A88-B2A0-02D6EF15CB25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5C141-989B-49F0-853F-3F4D8AEE7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249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1C739-E3E4-4A88-B2A0-02D6EF15CB25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5C141-989B-49F0-853F-3F4D8AEE7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58913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1C739-E3E4-4A88-B2A0-02D6EF15CB25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5C141-989B-49F0-853F-3F4D8AEE7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26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1C739-E3E4-4A88-B2A0-02D6EF15CB25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5C141-989B-49F0-853F-3F4D8AEE7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2129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1C739-E3E4-4A88-B2A0-02D6EF15CB25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5C141-989B-49F0-853F-3F4D8AEE7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708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694112-D5C8-4DE9-94D3-ADDF118936A4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BB0CB-7946-4425-B539-68AA4F2D4D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71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6216D3-20F5-400E-9D2D-4A598AAB0B4B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93B65-68EC-4B1C-8BE6-9FA07C9945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3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806F3-70C9-45DC-B0C2-CDEAE18CADE4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36A01-ED76-410B-9507-0F3E5AFB70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8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7B6EB3-6475-456F-AFC9-E37A6DA86359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7ABBD-DC13-482F-A53A-32AF22C60E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1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12A87B-0D38-4D8F-AEA8-37ACC71EA03A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64E70-112A-4B05-83EA-F89163101F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46F65-7157-4DB4-BC3D-2E9760C83921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D7A9B-8A78-4712-BA93-69B0DA6DF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0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D8264E-0D15-4A9F-871C-E693F8AEE14A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58E05-E897-4680-A4A6-E8CDE72E7F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5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DD529-6080-4B96-B654-DBB73E1747F8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F39F2-78EA-4056-9378-3C179610B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A5151A-B04F-487B-9FE7-8E7F3C3FC876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B2E38-5D22-4D0A-9712-DC523FBBE2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885F80-05D8-465F-B692-6E4353FDDBA2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D3559-6DB7-40FE-9F8A-90FDCC3683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9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4511C739-E3E4-4A88-B2A0-02D6EF15CB25}" type="datetime1">
              <a:rPr lang="en-US" smtClean="0"/>
              <a:pPr>
                <a:defRPr/>
              </a:pPr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75C141-989B-49F0-853F-3F4D8AEE7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24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Web Controls </a:t>
            </a:r>
            <a:br>
              <a:rPr lang="tr-TR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tr-TR" dirty="0">
                <a:solidFill>
                  <a:schemeClr val="tx2">
                    <a:satMod val="200000"/>
                  </a:schemeClr>
                </a:solidFill>
              </a:rPr>
              <a:t>	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		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0DC885-853E-40D2-808B-A0E205D0A3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218E60-E237-44F4-B4AD-4F8B3BBC86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98425"/>
            <a:ext cx="5616575" cy="14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562100"/>
            <a:ext cx="5591175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Units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Here’s </a:t>
            </a:r>
            <a:r>
              <a:rPr lang="en-US" dirty="0"/>
              <a:t>an example with a Panel control that is 300 pixels wide and has a height equal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50 </a:t>
            </a:r>
            <a:r>
              <a:rPr lang="en-US" dirty="0"/>
              <a:t>percent of the current browser window: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&lt;</a:t>
            </a:r>
            <a:r>
              <a:rPr lang="en-US" dirty="0" err="1"/>
              <a:t>asp:Panel</a:t>
            </a:r>
            <a:r>
              <a:rPr lang="en-US" dirty="0"/>
              <a:t> Height="300px" Width="50%" ID="</a:t>
            </a:r>
            <a:r>
              <a:rPr lang="en-US" dirty="0" err="1"/>
              <a:t>pnl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="server" </a:t>
            </a:r>
            <a:r>
              <a:rPr lang="en-US" dirty="0" smtClean="0"/>
              <a:t>/&gt;</a:t>
            </a:r>
            <a:endParaRPr lang="tr-TR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If you’re assigning a unit-based property through code, you need to use one of the </a:t>
            </a:r>
            <a:r>
              <a:rPr lang="en-US" dirty="0" smtClean="0"/>
              <a:t>static</a:t>
            </a:r>
            <a:r>
              <a:rPr lang="tr-TR" dirty="0" smtClean="0"/>
              <a:t> </a:t>
            </a:r>
            <a:r>
              <a:rPr lang="en-US" dirty="0" smtClean="0"/>
              <a:t>methods </a:t>
            </a:r>
            <a:r>
              <a:rPr lang="en-US" dirty="0"/>
              <a:t>of the Unit type. Use Pixel() to supply a value in pixels, and use Percentage() to </a:t>
            </a:r>
            <a:r>
              <a:rPr lang="en-US" dirty="0" smtClean="0"/>
              <a:t>supply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percentage value: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// Convert the number 300 to a Unit object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// representing pixels, and assign it.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/>
              <a:t>pnl.Height</a:t>
            </a:r>
            <a:r>
              <a:rPr lang="en-US" dirty="0"/>
              <a:t> = </a:t>
            </a:r>
            <a:r>
              <a:rPr lang="en-US" dirty="0" err="1"/>
              <a:t>Unit.Pixel</a:t>
            </a:r>
            <a:r>
              <a:rPr lang="en-US" dirty="0"/>
              <a:t>(300);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// Convert the number 50 to a Unit object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// representing percent, and assign it.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/>
              <a:t>pnl.Width</a:t>
            </a:r>
            <a:r>
              <a:rPr lang="en-US" dirty="0"/>
              <a:t> = </a:t>
            </a:r>
            <a:r>
              <a:rPr lang="en-US" dirty="0" err="1"/>
              <a:t>Unit.Percentage</a:t>
            </a:r>
            <a:r>
              <a:rPr lang="en-US" dirty="0"/>
              <a:t>(50);</a:t>
            </a:r>
            <a:endParaRPr lang="tr-T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7E766F-6C70-49F0-B7C2-A47150205E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Units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 smtClean="0"/>
              <a:t>could also manually create a Unit object and initialize it using one of the supplied</a:t>
            </a:r>
            <a:r>
              <a:rPr lang="tr-TR" dirty="0" smtClean="0"/>
              <a:t> </a:t>
            </a:r>
            <a:r>
              <a:rPr lang="en-US" dirty="0" smtClean="0"/>
              <a:t>constructors and the </a:t>
            </a:r>
            <a:r>
              <a:rPr lang="en-US" dirty="0" err="1" smtClean="0"/>
              <a:t>UnitType</a:t>
            </a:r>
            <a:r>
              <a:rPr lang="en-US" dirty="0" smtClean="0"/>
              <a:t> enumeration. This requires a few more steps but allows you to</a:t>
            </a:r>
            <a:r>
              <a:rPr lang="tr-TR" dirty="0" smtClean="0"/>
              <a:t> </a:t>
            </a:r>
            <a:r>
              <a:rPr lang="en-US" dirty="0" smtClean="0"/>
              <a:t>easily assign the same unit to several controls:</a:t>
            </a:r>
          </a:p>
          <a:p>
            <a:pPr lvl="1"/>
            <a:r>
              <a:rPr lang="en-US" dirty="0" smtClean="0"/>
              <a:t>// Create a Unit object.</a:t>
            </a:r>
          </a:p>
          <a:p>
            <a:pPr lvl="1"/>
            <a:r>
              <a:rPr lang="en-US" dirty="0" smtClean="0"/>
              <a:t>Unit </a:t>
            </a:r>
            <a:r>
              <a:rPr lang="en-US" dirty="0" err="1" smtClean="0"/>
              <a:t>myUnit</a:t>
            </a:r>
            <a:r>
              <a:rPr lang="en-US" dirty="0" smtClean="0"/>
              <a:t> = new Unit(300, </a:t>
            </a:r>
            <a:r>
              <a:rPr lang="en-US" dirty="0" err="1" smtClean="0"/>
              <a:t>UnitType.Pixel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// Assign the Unit object to several controls or properties.</a:t>
            </a:r>
          </a:p>
          <a:p>
            <a:pPr lvl="1"/>
            <a:r>
              <a:rPr lang="en-US" dirty="0" err="1" smtClean="0"/>
              <a:t>pnl.Height</a:t>
            </a:r>
            <a:r>
              <a:rPr lang="en-US" dirty="0" smtClean="0"/>
              <a:t> = </a:t>
            </a:r>
            <a:r>
              <a:rPr lang="en-US" dirty="0" err="1" smtClean="0"/>
              <a:t>myUnit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pnl.Width</a:t>
            </a:r>
            <a:r>
              <a:rPr lang="en-US" dirty="0" smtClean="0"/>
              <a:t> = </a:t>
            </a:r>
            <a:r>
              <a:rPr lang="en-US" dirty="0" err="1" smtClean="0"/>
              <a:t>myUnit</a:t>
            </a:r>
            <a:r>
              <a:rPr lang="en-US" dirty="0" smtClean="0"/>
              <a:t>;</a:t>
            </a:r>
            <a:endParaRPr lang="tr-TR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153139-EF6D-4522-8E6A-F59A6C6FF1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Enumerations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Enumerations </a:t>
            </a:r>
            <a:r>
              <a:rPr lang="en-US" dirty="0"/>
              <a:t>are used heavily in the .NET class library to group a set of related constants.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when you set a control’s </a:t>
            </a:r>
            <a:r>
              <a:rPr lang="en-US" dirty="0" err="1"/>
              <a:t>BorderStyle</a:t>
            </a:r>
            <a:r>
              <a:rPr lang="en-US" dirty="0"/>
              <a:t> property, you can choose one of several </a:t>
            </a:r>
            <a:r>
              <a:rPr lang="en-US" dirty="0" smtClean="0"/>
              <a:t>predefined</a:t>
            </a:r>
            <a:r>
              <a:rPr lang="tr-TR" dirty="0" smtClean="0"/>
              <a:t> </a:t>
            </a:r>
            <a:r>
              <a:rPr lang="en-US" dirty="0" smtClean="0"/>
              <a:t>values </a:t>
            </a:r>
            <a:r>
              <a:rPr lang="en-US" dirty="0"/>
              <a:t>from the </a:t>
            </a:r>
            <a:r>
              <a:rPr lang="en-US" dirty="0" err="1"/>
              <a:t>BorderStyle</a:t>
            </a:r>
            <a:r>
              <a:rPr lang="en-US" dirty="0"/>
              <a:t> enumeration. In code, you set an enumeration using the </a:t>
            </a:r>
            <a:r>
              <a:rPr lang="en-US" dirty="0" smtClean="0"/>
              <a:t>dot</a:t>
            </a:r>
            <a:r>
              <a:rPr lang="tr-TR" dirty="0" smtClean="0"/>
              <a:t> </a:t>
            </a:r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/>
              <a:t>ctrl.BorderStyle</a:t>
            </a:r>
            <a:r>
              <a:rPr lang="en-US" dirty="0"/>
              <a:t> = </a:t>
            </a:r>
            <a:r>
              <a:rPr lang="en-US" dirty="0" err="1"/>
              <a:t>BorderStyle.Dashed</a:t>
            </a:r>
            <a:r>
              <a:rPr lang="en-US" dirty="0"/>
              <a:t>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In the .</a:t>
            </a:r>
            <a:r>
              <a:rPr lang="en-US" dirty="0" err="1"/>
              <a:t>aspx</a:t>
            </a:r>
            <a:r>
              <a:rPr lang="en-US" dirty="0"/>
              <a:t> file, you set an enumeration by specifying one of the allowed values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string</a:t>
            </a:r>
            <a:r>
              <a:rPr lang="en-US" dirty="0"/>
              <a:t>. You don’t include the name of the enumeration type, which is assumed automatically.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&lt;</a:t>
            </a:r>
            <a:r>
              <a:rPr lang="en-US" dirty="0" err="1"/>
              <a:t>asp:Label</a:t>
            </a:r>
            <a:r>
              <a:rPr lang="en-US" dirty="0"/>
              <a:t> </a:t>
            </a:r>
            <a:r>
              <a:rPr lang="en-US" b="1" dirty="0" err="1"/>
              <a:t>BorderStyle</a:t>
            </a:r>
            <a:r>
              <a:rPr lang="en-US" b="1" dirty="0"/>
              <a:t>="Dashed" </a:t>
            </a:r>
            <a:r>
              <a:rPr lang="en-US" dirty="0"/>
              <a:t>Text="Border Test" ID="</a:t>
            </a:r>
            <a:r>
              <a:rPr lang="en-US" dirty="0" err="1" smtClean="0"/>
              <a:t>lbl</a:t>
            </a:r>
            <a:r>
              <a:rPr lang="en-US" dirty="0" smtClean="0"/>
              <a:t>"</a:t>
            </a:r>
            <a:r>
              <a:rPr lang="tr-TR" dirty="0" smtClean="0"/>
              <a:t>  r</a:t>
            </a:r>
            <a:r>
              <a:rPr lang="en-US" dirty="0" err="1" smtClean="0"/>
              <a:t>unat</a:t>
            </a:r>
            <a:r>
              <a:rPr lang="en-US" dirty="0"/>
              <a:t>="server" /&gt;</a:t>
            </a:r>
            <a:endParaRPr lang="tr-TR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D67412-7C2A-487E-AD57-43470FD361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Colors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6" y="679579"/>
            <a:ext cx="8675687" cy="5976938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</a:t>
            </a:r>
            <a:r>
              <a:rPr lang="en-US" dirty="0"/>
              <a:t>Color property refers to a Color object from the </a:t>
            </a:r>
            <a:r>
              <a:rPr lang="en-US" dirty="0" err="1"/>
              <a:t>System.Drawing</a:t>
            </a:r>
            <a:r>
              <a:rPr lang="en-US" dirty="0"/>
              <a:t> namespace. You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create </a:t>
            </a:r>
            <a:r>
              <a:rPr lang="en-US" dirty="0"/>
              <a:t>color objects in several ways: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i="1" dirty="0" smtClean="0"/>
              <a:t>Using </a:t>
            </a:r>
            <a:r>
              <a:rPr lang="en-US" i="1" dirty="0"/>
              <a:t>an ARGB (alpha, red, green, blue) color value</a:t>
            </a:r>
            <a:r>
              <a:rPr lang="en-US" dirty="0"/>
              <a:t>: You specify each value as an </a:t>
            </a:r>
            <a:r>
              <a:rPr lang="en-US" dirty="0" smtClean="0"/>
              <a:t>integer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0 to 255. The alpha component represents the transparency of a color, and </a:t>
            </a:r>
            <a:r>
              <a:rPr lang="en-US" dirty="0" smtClean="0"/>
              <a:t>usually</a:t>
            </a:r>
            <a:r>
              <a:rPr lang="tr-TR" dirty="0" smtClean="0"/>
              <a:t> </a:t>
            </a:r>
            <a:r>
              <a:rPr lang="en-US" dirty="0" smtClean="0"/>
              <a:t>you’ll </a:t>
            </a:r>
            <a:r>
              <a:rPr lang="en-US" dirty="0"/>
              <a:t>use 255 to make the color completely opaque.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i="1" dirty="0"/>
              <a:t>Using a predefined .NET color name</a:t>
            </a:r>
            <a:r>
              <a:rPr lang="en-US" dirty="0"/>
              <a:t>: You choose the correspondingly named </a:t>
            </a:r>
            <a:r>
              <a:rPr lang="en-US" dirty="0" smtClean="0"/>
              <a:t>read-only</a:t>
            </a:r>
            <a:r>
              <a:rPr lang="tr-TR" dirty="0" smtClean="0"/>
              <a:t> </a:t>
            </a:r>
            <a:r>
              <a:rPr lang="en-US" dirty="0" smtClean="0"/>
              <a:t>property </a:t>
            </a:r>
            <a:r>
              <a:rPr lang="en-US" dirty="0"/>
              <a:t>from the Color structure. These properties include the 140 HTML color names.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i="1" dirty="0"/>
              <a:t>Using an HTML color name</a:t>
            </a:r>
            <a:r>
              <a:rPr lang="en-US" dirty="0"/>
              <a:t>: You specify this value as a string using the </a:t>
            </a:r>
            <a:r>
              <a:rPr lang="en-US" dirty="0" err="1" smtClean="0"/>
              <a:t>ColorTranslator</a:t>
            </a:r>
            <a:r>
              <a:rPr lang="tr-TR" dirty="0" smtClean="0"/>
              <a:t> </a:t>
            </a:r>
            <a:r>
              <a:rPr lang="en-US" dirty="0" smtClean="0"/>
              <a:t>class</a:t>
            </a:r>
            <a:r>
              <a:rPr lang="en-US" dirty="0"/>
              <a:t>.</a:t>
            </a:r>
            <a:endParaRPr lang="tr-TR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6AA7AA-C3CD-4E5B-A906-04644EA8EC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Colors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5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To </a:t>
            </a:r>
            <a:r>
              <a:rPr lang="en-US" dirty="0"/>
              <a:t>use any of these techniques, you’ll probably want to start by importing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err="1" smtClean="0"/>
              <a:t>System.Drawing</a:t>
            </a:r>
            <a:r>
              <a:rPr lang="en-US" dirty="0" smtClean="0"/>
              <a:t> </a:t>
            </a:r>
            <a:r>
              <a:rPr lang="en-US" dirty="0"/>
              <a:t>namespace, as </a:t>
            </a:r>
            <a:r>
              <a:rPr lang="en-US" dirty="0" smtClean="0"/>
              <a:t>follows:</a:t>
            </a:r>
            <a:r>
              <a:rPr lang="tr-TR" dirty="0" smtClean="0"/>
              <a:t> </a:t>
            </a:r>
            <a:r>
              <a:rPr lang="en-US" dirty="0" smtClean="0"/>
              <a:t>using </a:t>
            </a:r>
            <a:r>
              <a:rPr lang="en-US" dirty="0" err="1"/>
              <a:t>System.Drawing</a:t>
            </a:r>
            <a:r>
              <a:rPr lang="en-US" dirty="0" smtClean="0"/>
              <a:t>;</a:t>
            </a:r>
            <a:endParaRPr lang="tr-TR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</a:t>
            </a:r>
            <a:r>
              <a:rPr lang="en-US" dirty="0"/>
              <a:t>following code shows several ways to specify a color in code: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// </a:t>
            </a:r>
            <a:r>
              <a:rPr lang="en-US" dirty="0"/>
              <a:t>Create a color from an ARGB value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int</a:t>
            </a:r>
            <a:r>
              <a:rPr lang="en-US" dirty="0"/>
              <a:t> alpha = 255, red = 0, green = 255, blue = 0;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ctrl.ForeColor</a:t>
            </a:r>
            <a:r>
              <a:rPr lang="en-US" dirty="0"/>
              <a:t> = </a:t>
            </a:r>
            <a:r>
              <a:rPr lang="en-US" dirty="0" err="1"/>
              <a:t>Color.FromArgb</a:t>
            </a:r>
            <a:r>
              <a:rPr lang="en-US" dirty="0"/>
              <a:t>(alpha, red, green, blue);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// </a:t>
            </a:r>
            <a:r>
              <a:rPr lang="en-US" dirty="0"/>
              <a:t>Create a color using a .NET name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ctrl.ForeColor</a:t>
            </a:r>
            <a:r>
              <a:rPr lang="en-US" dirty="0"/>
              <a:t> = </a:t>
            </a:r>
            <a:r>
              <a:rPr lang="en-US" dirty="0" err="1"/>
              <a:t>Color.Crimson</a:t>
            </a:r>
            <a:r>
              <a:rPr lang="en-US" dirty="0"/>
              <a:t>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// </a:t>
            </a:r>
            <a:r>
              <a:rPr lang="en-US" dirty="0"/>
              <a:t>Create a color from an HTML code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ctrl.ForeColor</a:t>
            </a:r>
            <a:r>
              <a:rPr lang="en-US" dirty="0"/>
              <a:t> = </a:t>
            </a:r>
            <a:r>
              <a:rPr lang="en-US" dirty="0" err="1"/>
              <a:t>ColorTranslator.FromHtml</a:t>
            </a:r>
            <a:r>
              <a:rPr lang="en-US" dirty="0"/>
              <a:t>("Blue");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When </a:t>
            </a:r>
            <a:r>
              <a:rPr lang="en-US" dirty="0"/>
              <a:t>defining a color in the .</a:t>
            </a:r>
            <a:r>
              <a:rPr lang="en-US" dirty="0" err="1"/>
              <a:t>aspx</a:t>
            </a:r>
            <a:r>
              <a:rPr lang="en-US" dirty="0"/>
              <a:t> file, you can use any one of the known color names: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asp:TextBox</a:t>
            </a:r>
            <a:r>
              <a:rPr lang="en-US" dirty="0"/>
              <a:t> </a:t>
            </a:r>
            <a:r>
              <a:rPr lang="en-US" b="1" dirty="0" err="1"/>
              <a:t>ForeColor</a:t>
            </a:r>
            <a:r>
              <a:rPr lang="en-US" b="1" dirty="0"/>
              <a:t>="Red" </a:t>
            </a:r>
            <a:r>
              <a:rPr lang="en-US" dirty="0"/>
              <a:t>Text="Test" ID="txt" </a:t>
            </a:r>
            <a:r>
              <a:rPr lang="en-US" dirty="0" err="1"/>
              <a:t>runat</a:t>
            </a:r>
            <a:r>
              <a:rPr lang="en-US" dirty="0"/>
              <a:t>="server"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The </a:t>
            </a:r>
            <a:r>
              <a:rPr lang="en-US" dirty="0"/>
              <a:t>HTML color names that you can use are listed in the MSDN Help. Alternatively, </a:t>
            </a:r>
            <a:r>
              <a:rPr lang="en-US" dirty="0" smtClean="0"/>
              <a:t>you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use a hexadecimal color number (in the format #&lt;red&gt;&lt;green&gt;&lt;blue&gt;) as shown here</a:t>
            </a:r>
            <a:r>
              <a:rPr lang="en-US" dirty="0" smtClean="0"/>
              <a:t>: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asp:TextBox</a:t>
            </a:r>
            <a:r>
              <a:rPr lang="en-US" dirty="0"/>
              <a:t> </a:t>
            </a:r>
            <a:r>
              <a:rPr lang="en-US" b="1" dirty="0" err="1"/>
              <a:t>ForeColor</a:t>
            </a:r>
            <a:r>
              <a:rPr lang="en-US" b="1" dirty="0"/>
              <a:t>="#ff50ff" Text="</a:t>
            </a:r>
            <a:r>
              <a:rPr lang="en-US" b="1" dirty="0" smtClean="0"/>
              <a:t>Test«</a:t>
            </a:r>
            <a:r>
              <a:rPr lang="tr-TR" b="1" dirty="0" smtClean="0"/>
              <a:t> </a:t>
            </a:r>
            <a:r>
              <a:rPr lang="en-US" dirty="0" smtClean="0"/>
              <a:t>ID</a:t>
            </a:r>
            <a:r>
              <a:rPr lang="en-US" dirty="0"/>
              <a:t>="txt" </a:t>
            </a:r>
            <a:r>
              <a:rPr lang="en-US" dirty="0" err="1"/>
              <a:t>runat</a:t>
            </a:r>
            <a:r>
              <a:rPr lang="en-US" dirty="0"/>
              <a:t>="server" /&gt;</a:t>
            </a:r>
            <a:endParaRPr lang="tr-TR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FF1BB6-200E-46FC-9CDD-57C946E2FB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Fonts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Font property actually references a full </a:t>
            </a:r>
            <a:r>
              <a:rPr lang="en-US" dirty="0" err="1" smtClean="0"/>
              <a:t>FontInfo</a:t>
            </a:r>
            <a:r>
              <a:rPr lang="en-US" dirty="0" smtClean="0"/>
              <a:t> object, which is defined in the</a:t>
            </a:r>
            <a:r>
              <a:rPr lang="tr-TR" dirty="0" smtClean="0"/>
              <a:t> </a:t>
            </a:r>
            <a:r>
              <a:rPr lang="en-US" dirty="0" err="1" smtClean="0"/>
              <a:t>System.Web.UI.WebControls</a:t>
            </a:r>
            <a:r>
              <a:rPr lang="en-US" dirty="0" smtClean="0"/>
              <a:t> namespace. Every </a:t>
            </a:r>
            <a:r>
              <a:rPr lang="en-US" dirty="0" err="1" smtClean="0"/>
              <a:t>FontInfo</a:t>
            </a:r>
            <a:r>
              <a:rPr lang="en-US" dirty="0" smtClean="0"/>
              <a:t> object has several properties that</a:t>
            </a:r>
            <a:r>
              <a:rPr lang="tr-TR" dirty="0" smtClean="0"/>
              <a:t> </a:t>
            </a:r>
            <a:r>
              <a:rPr lang="en-US" dirty="0" smtClean="0"/>
              <a:t>define its name, size, and style</a:t>
            </a:r>
            <a:r>
              <a:rPr lang="tr-TR" dirty="0" smtClean="0"/>
              <a:t> FontInfo properties are below.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13FF98-6E2B-48FB-AB9E-0AF5852A33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933825"/>
            <a:ext cx="711517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Fonts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code, you can assign a font by setting the various font properties using the familiar dot</a:t>
            </a:r>
            <a:r>
              <a:rPr lang="tr-TR" dirty="0" smtClean="0"/>
              <a:t> </a:t>
            </a:r>
            <a:r>
              <a:rPr lang="en-US" dirty="0" smtClean="0"/>
              <a:t>syntax: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en-US" dirty="0" err="1" smtClean="0"/>
              <a:t>ctrl.Font.Name</a:t>
            </a:r>
            <a:r>
              <a:rPr lang="en-US" dirty="0" smtClean="0"/>
              <a:t> = "Verdana";</a:t>
            </a:r>
          </a:p>
          <a:p>
            <a:pPr marL="0" indent="0">
              <a:buNone/>
            </a:pPr>
            <a:r>
              <a:rPr lang="en-US" dirty="0" err="1" smtClean="0"/>
              <a:t>ctrl.Font.Bold</a:t>
            </a:r>
            <a:r>
              <a:rPr lang="en-US" dirty="0" smtClean="0"/>
              <a:t> = true;</a:t>
            </a:r>
          </a:p>
          <a:p>
            <a:pPr marL="0" indent="0">
              <a:buNone/>
            </a:pPr>
            <a:r>
              <a:rPr lang="en-US" dirty="0" smtClean="0"/>
              <a:t>You can also set the size using the </a:t>
            </a:r>
            <a:r>
              <a:rPr lang="en-US" dirty="0" err="1" smtClean="0"/>
              <a:t>FontUnit</a:t>
            </a:r>
            <a:r>
              <a:rPr lang="en-US" dirty="0" smtClean="0"/>
              <a:t> type: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// Specifies a relative size.</a:t>
            </a:r>
          </a:p>
          <a:p>
            <a:pPr marL="457207" lvl="1" indent="0">
              <a:buNone/>
            </a:pPr>
            <a:r>
              <a:rPr lang="en-US" dirty="0" err="1" smtClean="0"/>
              <a:t>ctrl.Font.Size</a:t>
            </a:r>
            <a:r>
              <a:rPr lang="en-US" dirty="0" smtClean="0"/>
              <a:t> = </a:t>
            </a:r>
            <a:r>
              <a:rPr lang="en-US" dirty="0" err="1" smtClean="0"/>
              <a:t>FontUnit.Small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// Specifies an absolute size of 14 pixels.</a:t>
            </a:r>
          </a:p>
          <a:p>
            <a:pPr marL="457207" lvl="1" indent="0">
              <a:buNone/>
            </a:pPr>
            <a:r>
              <a:rPr lang="en-US" dirty="0" err="1" smtClean="0"/>
              <a:t>ctrl.Font.Size</a:t>
            </a:r>
            <a:r>
              <a:rPr lang="en-US" dirty="0" smtClean="0"/>
              <a:t> = </a:t>
            </a:r>
            <a:r>
              <a:rPr lang="en-US" dirty="0" err="1" smtClean="0"/>
              <a:t>FontUnit.Point</a:t>
            </a:r>
            <a:r>
              <a:rPr lang="en-US" dirty="0" smtClean="0"/>
              <a:t>(14);</a:t>
            </a:r>
            <a:endParaRPr lang="tr-TR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ABB0EF-A1F0-49AB-844D-F66892FE87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Fonts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 smtClean="0"/>
              <a:t>the .</a:t>
            </a:r>
            <a:r>
              <a:rPr lang="en-US" dirty="0" err="1" smtClean="0"/>
              <a:t>aspx</a:t>
            </a:r>
            <a:r>
              <a:rPr lang="en-US" dirty="0" smtClean="0"/>
              <a:t> file, you need to use a special “object walker” syntax to specify object properties</a:t>
            </a:r>
            <a:r>
              <a:rPr lang="tr-TR" dirty="0" smtClean="0"/>
              <a:t> </a:t>
            </a:r>
            <a:r>
              <a:rPr lang="en-US" dirty="0" smtClean="0"/>
              <a:t>such as Font. The object walker syntax uses a hyphen (-) to separate properties. For</a:t>
            </a:r>
            <a:r>
              <a:rPr lang="tr-TR" dirty="0" smtClean="0"/>
              <a:t> </a:t>
            </a:r>
            <a:r>
              <a:rPr lang="en-US" dirty="0" smtClean="0"/>
              <a:t>example, you could set a control with a specific font (Tahoma) and font size (40 point) like</a:t>
            </a:r>
            <a:r>
              <a:rPr lang="tr-TR" dirty="0" smtClean="0"/>
              <a:t> </a:t>
            </a:r>
            <a:r>
              <a:rPr lang="en-US" dirty="0" smtClean="0"/>
              <a:t>this:</a:t>
            </a:r>
          </a:p>
          <a:p>
            <a:pPr marL="457207" lvl="1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asp:TextBox</a:t>
            </a:r>
            <a:r>
              <a:rPr lang="en-US" dirty="0" smtClean="0"/>
              <a:t> </a:t>
            </a:r>
            <a:r>
              <a:rPr lang="en-US" b="1" dirty="0" smtClean="0"/>
              <a:t>Font-Name="Tahoma" Font-Size="40" </a:t>
            </a:r>
            <a:r>
              <a:rPr lang="en-US" dirty="0" smtClean="0"/>
              <a:t>Text="Size Test" ID="txt«</a:t>
            </a:r>
            <a:r>
              <a:rPr lang="tr-TR" dirty="0" smtClean="0"/>
              <a:t> </a:t>
            </a:r>
            <a:r>
              <a:rPr lang="en-US" dirty="0" err="1" smtClean="0"/>
              <a:t>runat</a:t>
            </a:r>
            <a:r>
              <a:rPr lang="en-US" dirty="0" smtClean="0"/>
              <a:t>="server" /&gt;</a:t>
            </a:r>
          </a:p>
          <a:p>
            <a:r>
              <a:rPr lang="en-US" dirty="0" smtClean="0"/>
              <a:t>Or you could set a relative size like this:</a:t>
            </a:r>
          </a:p>
          <a:p>
            <a:pPr marL="457207" lvl="1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asp:TextBox</a:t>
            </a:r>
            <a:r>
              <a:rPr lang="en-US" dirty="0" smtClean="0"/>
              <a:t> Font-Name="Tahoma" </a:t>
            </a:r>
            <a:r>
              <a:rPr lang="en-US" b="1" dirty="0" smtClean="0"/>
              <a:t>Font-Size="Large" </a:t>
            </a:r>
            <a:r>
              <a:rPr lang="en-US" dirty="0" smtClean="0"/>
              <a:t>Text="Size Test"</a:t>
            </a:r>
            <a:r>
              <a:rPr lang="tr-TR" dirty="0" smtClean="0"/>
              <a:t>  I</a:t>
            </a:r>
            <a:r>
              <a:rPr lang="en-US" dirty="0" smtClean="0"/>
              <a:t>D="txt" </a:t>
            </a:r>
            <a:r>
              <a:rPr lang="en-US" dirty="0" err="1" smtClean="0"/>
              <a:t>runat</a:t>
            </a:r>
            <a:r>
              <a:rPr lang="en-US" dirty="0" smtClean="0"/>
              <a:t>="server" /&gt;</a:t>
            </a:r>
            <a:endParaRPr lang="tr-TR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3D8920-C2F3-4BD1-929C-781348FBF8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Fonts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A font setting is really just a recommendation. If the client computer doesn’t have the </a:t>
            </a:r>
            <a:r>
              <a:rPr lang="en-US" dirty="0" smtClean="0"/>
              <a:t>font</a:t>
            </a:r>
            <a:r>
              <a:rPr lang="tr-TR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request, it reverts to a standard font. To deal with this problem, it’s common to specify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list </a:t>
            </a:r>
            <a:r>
              <a:rPr lang="en-US" dirty="0"/>
              <a:t>of fonts, in order of preference. To do so, you use the </a:t>
            </a:r>
            <a:r>
              <a:rPr lang="en-US" dirty="0" err="1"/>
              <a:t>Font.Names</a:t>
            </a:r>
            <a:r>
              <a:rPr lang="en-US" dirty="0"/>
              <a:t> property instead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err="1" smtClean="0"/>
              <a:t>Font.Name</a:t>
            </a:r>
            <a:r>
              <a:rPr lang="en-US" dirty="0"/>
              <a:t>, as shown here: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tr-TR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&lt;</a:t>
            </a:r>
            <a:r>
              <a:rPr lang="en-US" dirty="0" err="1"/>
              <a:t>asp:TextBox</a:t>
            </a:r>
            <a:r>
              <a:rPr lang="en-US" dirty="0"/>
              <a:t> </a:t>
            </a:r>
            <a:r>
              <a:rPr lang="en-US" b="1" dirty="0"/>
              <a:t>Font-Names="</a:t>
            </a:r>
            <a:r>
              <a:rPr lang="en-US" b="1" dirty="0" err="1" smtClean="0"/>
              <a:t>Verdana,Tahoma,Arial</a:t>
            </a:r>
            <a:r>
              <a:rPr lang="en-US" b="1" dirty="0" smtClean="0"/>
              <a:t>«</a:t>
            </a:r>
            <a:r>
              <a:rPr lang="tr-TR" b="1" dirty="0" smtClean="0"/>
              <a:t> </a:t>
            </a:r>
            <a:r>
              <a:rPr lang="en-US" dirty="0" smtClean="0"/>
              <a:t>Text</a:t>
            </a:r>
            <a:r>
              <a:rPr lang="en-US" dirty="0"/>
              <a:t>="Size Test" ID="txt" </a:t>
            </a:r>
            <a:r>
              <a:rPr lang="en-US" dirty="0" err="1"/>
              <a:t>runat</a:t>
            </a:r>
            <a:r>
              <a:rPr lang="en-US" dirty="0"/>
              <a:t>="server" /&gt;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Here, the browser will use the Verdana font (if it has it). If not, it will fall back on </a:t>
            </a:r>
            <a:r>
              <a:rPr lang="en-US" dirty="0" smtClean="0"/>
              <a:t>Tahoma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Arial.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When specifying fonts, it’s a good idea to end with one of the following fonts, which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supported </a:t>
            </a:r>
            <a:r>
              <a:rPr lang="en-US" dirty="0"/>
              <a:t>on all browsers: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 </a:t>
            </a:r>
            <a:r>
              <a:rPr lang="en-US" dirty="0"/>
              <a:t>Times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Arial </a:t>
            </a:r>
            <a:r>
              <a:rPr lang="en-US" dirty="0"/>
              <a:t>and Helvetica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Courier</a:t>
            </a:r>
            <a:endParaRPr lang="tr-TR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91C01F-102E-424F-9D5F-2B38304CC4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Web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tr-TR" dirty="0" smtClean="0"/>
          </a:p>
          <a:p>
            <a:endParaRPr lang="en-US" dirty="0" smtClean="0"/>
          </a:p>
          <a:p>
            <a:r>
              <a:rPr lang="tr-TR" dirty="0" smtClean="0"/>
              <a:t>Y</a:t>
            </a:r>
            <a:r>
              <a:rPr lang="en-US" dirty="0" err="1" smtClean="0"/>
              <a:t>ou</a:t>
            </a:r>
            <a:r>
              <a:rPr lang="en-US" dirty="0" smtClean="0"/>
              <a:t> might wonder why you need additional</a:t>
            </a:r>
            <a:r>
              <a:rPr lang="tr-TR" dirty="0" smtClean="0"/>
              <a:t> </a:t>
            </a:r>
            <a:r>
              <a:rPr lang="en-US" dirty="0" smtClean="0"/>
              <a:t>web controls. But in fact, HTML controls are much more limited than server controls</a:t>
            </a:r>
            <a:r>
              <a:rPr lang="tr-TR" dirty="0" smtClean="0"/>
              <a:t> </a:t>
            </a:r>
            <a:r>
              <a:rPr lang="en-US" dirty="0" smtClean="0"/>
              <a:t>need to be. For example, every HTML control corresponds directly to an HTML tag, meaning</a:t>
            </a:r>
            <a:r>
              <a:rPr lang="tr-TR" dirty="0" smtClean="0"/>
              <a:t> </a:t>
            </a:r>
            <a:r>
              <a:rPr lang="en-US" dirty="0" smtClean="0"/>
              <a:t>you’re bound by the limitations and abilities of HTML. Web controls, on the other hand, have</a:t>
            </a:r>
            <a:r>
              <a:rPr lang="tr-TR" dirty="0" smtClean="0"/>
              <a:t> </a:t>
            </a:r>
            <a:r>
              <a:rPr lang="en-US" dirty="0" smtClean="0"/>
              <a:t>no such restriction. They emphasize the future of web design.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E421F5-39E7-4931-8753-902A11A07C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Focus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Unlike </a:t>
            </a:r>
            <a:r>
              <a:rPr lang="en-US" dirty="0" smtClean="0"/>
              <a:t>HTML server controls, every web control provides a Focus() method. The Focus()</a:t>
            </a:r>
            <a:r>
              <a:rPr lang="tr-TR" dirty="0" smtClean="0"/>
              <a:t> </a:t>
            </a:r>
            <a:r>
              <a:rPr lang="en-US" dirty="0" smtClean="0"/>
              <a:t>method affects only input controls (controls that can accept keystrokes from the user). When</a:t>
            </a:r>
            <a:r>
              <a:rPr lang="tr-TR" dirty="0" smtClean="0"/>
              <a:t> </a:t>
            </a:r>
            <a:r>
              <a:rPr lang="en-US" dirty="0" smtClean="0"/>
              <a:t>the page is rendered in the client browser, the user starts in the focused control.</a:t>
            </a:r>
          </a:p>
          <a:p>
            <a:r>
              <a:rPr lang="en-US" dirty="0" smtClean="0"/>
              <a:t>For example, if you have a form that allows the user to edit customer information, you</a:t>
            </a:r>
            <a:r>
              <a:rPr lang="tr-TR" dirty="0" smtClean="0"/>
              <a:t> </a:t>
            </a:r>
            <a:r>
              <a:rPr lang="en-US" dirty="0" smtClean="0"/>
              <a:t>might call the Focus() method on the first text box in that form.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9F59D1-7DC8-43CD-8C84-93102127A1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Focus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Rather </a:t>
            </a:r>
            <a:r>
              <a:rPr lang="en-US" dirty="0" smtClean="0"/>
              <a:t>than call the Focus() method programmatically, you can set a control that should</a:t>
            </a:r>
            <a:r>
              <a:rPr lang="tr-TR" dirty="0" smtClean="0"/>
              <a:t> </a:t>
            </a:r>
            <a:r>
              <a:rPr lang="en-US" dirty="0" smtClean="0"/>
              <a:t>always be focused by setting the </a:t>
            </a:r>
            <a:r>
              <a:rPr lang="en-US" dirty="0" err="1" smtClean="0"/>
              <a:t>DefaultFocus</a:t>
            </a:r>
            <a:r>
              <a:rPr lang="en-US" dirty="0" smtClean="0"/>
              <a:t> property of the &lt;form&gt; tag:</a:t>
            </a:r>
          </a:p>
          <a:p>
            <a:pPr lvl="1"/>
            <a:r>
              <a:rPr lang="sv-SE" dirty="0" smtClean="0"/>
              <a:t>&lt;form DefaultFocus="TextBox2" runat="server"&gt;</a:t>
            </a:r>
          </a:p>
          <a:p>
            <a:r>
              <a:rPr lang="en-US" dirty="0" smtClean="0"/>
              <a:t>You can override the default focus by calling the Focus() method in your code.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Another way to manage focus is using access keys. For example, if you set the </a:t>
            </a:r>
            <a:r>
              <a:rPr lang="en-US" dirty="0" err="1" smtClean="0"/>
              <a:t>AccessKey</a:t>
            </a:r>
            <a:r>
              <a:rPr lang="tr-TR" dirty="0" smtClean="0"/>
              <a:t> </a:t>
            </a:r>
            <a:r>
              <a:rPr lang="en-US" dirty="0" smtClean="0"/>
              <a:t>property of a </a:t>
            </a:r>
            <a:r>
              <a:rPr lang="en-US" dirty="0" err="1" smtClean="0"/>
              <a:t>TextBox</a:t>
            </a:r>
            <a:r>
              <a:rPr lang="en-US" dirty="0" smtClean="0"/>
              <a:t> to A, pressing </a:t>
            </a:r>
            <a:r>
              <a:rPr lang="en-US" dirty="0" err="1" smtClean="0"/>
              <a:t>Alt+A</a:t>
            </a:r>
            <a:r>
              <a:rPr lang="en-US" dirty="0" smtClean="0"/>
              <a:t> focus will switch to the </a:t>
            </a:r>
            <a:r>
              <a:rPr lang="en-US" dirty="0" err="1" smtClean="0"/>
              <a:t>TextBox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82FCA9-C6BF-41B0-A8BF-42FEA21084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Focus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 smtClean="0"/>
              <a:t>example, the following label gives focus to TextBox2 when the keyboard combination</a:t>
            </a:r>
            <a:r>
              <a:rPr lang="tr-TR" dirty="0" smtClean="0"/>
              <a:t> </a:t>
            </a:r>
            <a:r>
              <a:rPr lang="en-US" dirty="0" smtClean="0"/>
              <a:t>Alt+2 is pressed: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asp:Label</a:t>
            </a:r>
            <a:r>
              <a:rPr lang="en-US" dirty="0" smtClean="0"/>
              <a:t> </a:t>
            </a:r>
            <a:r>
              <a:rPr lang="en-US" dirty="0" err="1" smtClean="0"/>
              <a:t>AccessKey</a:t>
            </a:r>
            <a:r>
              <a:rPr lang="en-US" dirty="0" smtClean="0"/>
              <a:t>="2" </a:t>
            </a:r>
            <a:r>
              <a:rPr lang="en-US" dirty="0" err="1" smtClean="0"/>
              <a:t>AssociatedControlID</a:t>
            </a:r>
            <a:r>
              <a:rPr lang="en-US" dirty="0" smtClean="0"/>
              <a:t>="TextBox2" </a:t>
            </a:r>
            <a:r>
              <a:rPr lang="en-US" dirty="0" err="1" smtClean="0"/>
              <a:t>runat</a:t>
            </a:r>
            <a:r>
              <a:rPr lang="en-US" dirty="0" smtClean="0"/>
              <a:t>="server«</a:t>
            </a:r>
            <a:r>
              <a:rPr lang="tr-TR" dirty="0" smtClean="0"/>
              <a:t> </a:t>
            </a:r>
            <a:r>
              <a:rPr lang="en-US" dirty="0" smtClean="0"/>
              <a:t>Text="TextBox2:" /&gt;</a:t>
            </a:r>
          </a:p>
          <a:p>
            <a:pPr lvl="1"/>
            <a:r>
              <a:rPr lang="sv-SE" dirty="0" smtClean="0"/>
              <a:t>&lt;asp:TextBox runat="server" ID="TextBox2" /&gt;</a:t>
            </a:r>
          </a:p>
          <a:p>
            <a:r>
              <a:rPr lang="en-US" dirty="0" smtClean="0"/>
              <a:t>Focusing and access keys are also supported in non-Microsoft browsers, including</a:t>
            </a:r>
            <a:r>
              <a:rPr lang="tr-TR" dirty="0" smtClean="0"/>
              <a:t> </a:t>
            </a:r>
            <a:r>
              <a:rPr lang="en-US" dirty="0" smtClean="0"/>
              <a:t>Firefox.</a:t>
            </a:r>
            <a:endParaRPr lang="tr-TR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156FA4-DE25-4D55-B8E8-191B6F9567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The Default Button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Along </a:t>
            </a:r>
            <a:r>
              <a:rPr lang="en-US" dirty="0" smtClean="0"/>
              <a:t>with control focusing, ASP.NET also allows you to designate a default button on a web</a:t>
            </a:r>
            <a:r>
              <a:rPr lang="tr-TR" dirty="0" smtClean="0"/>
              <a:t> </a:t>
            </a:r>
            <a:r>
              <a:rPr lang="en-US" dirty="0" smtClean="0"/>
              <a:t>page. The default button is the button that is “clicked” when the user presses the Enter key.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To designate a default button, you must set the </a:t>
            </a:r>
            <a:r>
              <a:rPr lang="en-US" dirty="0" err="1" smtClean="0"/>
              <a:t>HtmlForm.DefaultButton</a:t>
            </a:r>
            <a:r>
              <a:rPr lang="en-US" dirty="0" smtClean="0"/>
              <a:t> property with</a:t>
            </a:r>
            <a:r>
              <a:rPr lang="tr-TR" dirty="0" smtClean="0"/>
              <a:t> </a:t>
            </a:r>
            <a:r>
              <a:rPr lang="en-US" dirty="0" smtClean="0"/>
              <a:t>the ID of the respective control, as shown here:</a:t>
            </a:r>
          </a:p>
          <a:p>
            <a:pPr lvl="1"/>
            <a:r>
              <a:rPr lang="en-US" dirty="0" smtClean="0"/>
              <a:t>&lt;form </a:t>
            </a:r>
            <a:r>
              <a:rPr lang="en-US" dirty="0" err="1" smtClean="0"/>
              <a:t>DefaultButton</a:t>
            </a:r>
            <a:r>
              <a:rPr lang="en-US" dirty="0" smtClean="0"/>
              <a:t>="</a:t>
            </a:r>
            <a:r>
              <a:rPr lang="en-US" dirty="0" err="1" smtClean="0"/>
              <a:t>cmdSubmit</a:t>
            </a:r>
            <a:r>
              <a:rPr lang="en-US" dirty="0" smtClean="0"/>
              <a:t>" </a:t>
            </a:r>
            <a:r>
              <a:rPr lang="en-US" dirty="0" err="1" smtClean="0"/>
              <a:t>runat</a:t>
            </a:r>
            <a:r>
              <a:rPr lang="en-US" dirty="0" smtClean="0"/>
              <a:t>="server"&gt;</a:t>
            </a:r>
            <a:endParaRPr lang="tr-TR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DA15BD-5ABB-498B-A8C5-A4A5FE1D06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List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tr-TR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list controls include the </a:t>
            </a:r>
            <a:r>
              <a:rPr lang="en-US" dirty="0" err="1" smtClean="0"/>
              <a:t>ListBox</a:t>
            </a:r>
            <a:r>
              <a:rPr lang="en-US" dirty="0" smtClean="0"/>
              <a:t>, </a:t>
            </a:r>
            <a:r>
              <a:rPr lang="en-US" dirty="0" err="1" smtClean="0"/>
              <a:t>DropDownList</a:t>
            </a:r>
            <a:r>
              <a:rPr lang="en-US" dirty="0" smtClean="0"/>
              <a:t>, </a:t>
            </a:r>
            <a:r>
              <a:rPr lang="en-US" dirty="0" err="1" smtClean="0"/>
              <a:t>CheckBoxList</a:t>
            </a:r>
            <a:r>
              <a:rPr lang="en-US" dirty="0" smtClean="0"/>
              <a:t>, </a:t>
            </a:r>
            <a:r>
              <a:rPr lang="en-US" dirty="0" err="1" smtClean="0"/>
              <a:t>RadioButtonList</a:t>
            </a:r>
            <a:r>
              <a:rPr lang="en-US" dirty="0" smtClean="0"/>
              <a:t>, and</a:t>
            </a:r>
            <a:r>
              <a:rPr lang="tr-TR" dirty="0" smtClean="0"/>
              <a:t> </a:t>
            </a:r>
            <a:r>
              <a:rPr lang="en-US" dirty="0" err="1" smtClean="0"/>
              <a:t>BulletedList</a:t>
            </a:r>
            <a:r>
              <a:rPr lang="en-US" dirty="0" smtClean="0"/>
              <a:t>. They all work in essentially the same way but are rendered differently in the</a:t>
            </a:r>
            <a:r>
              <a:rPr lang="tr-TR" dirty="0" smtClean="0"/>
              <a:t> </a:t>
            </a:r>
            <a:r>
              <a:rPr lang="en-US" dirty="0" smtClean="0"/>
              <a:t>browser.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All the selectable list controls provide a </a:t>
            </a:r>
            <a:r>
              <a:rPr lang="en-US" dirty="0" err="1" smtClean="0"/>
              <a:t>SelectedIndex</a:t>
            </a:r>
            <a:r>
              <a:rPr lang="en-US" dirty="0" smtClean="0"/>
              <a:t> property that indicates the selected</a:t>
            </a:r>
            <a:r>
              <a:rPr lang="tr-TR" dirty="0" smtClean="0"/>
              <a:t> </a:t>
            </a:r>
            <a:r>
              <a:rPr lang="en-US" dirty="0" smtClean="0"/>
              <a:t>row as a zero-based index</a:t>
            </a:r>
            <a:endParaRPr lang="tr-TR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8E95D4-5C0F-40CD-AEA8-752F0FAEAD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Multiple Select List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With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err="1" smtClean="0"/>
              <a:t>CheckBoxList</a:t>
            </a:r>
            <a:r>
              <a:rPr lang="en-US" sz="2800" dirty="0" smtClean="0"/>
              <a:t>, multiple selections are always possible.</a:t>
            </a:r>
            <a:endParaRPr lang="tr-TR" sz="2800" dirty="0" smtClean="0"/>
          </a:p>
          <a:p>
            <a:endParaRPr lang="tr-TR" sz="2400" dirty="0" smtClean="0"/>
          </a:p>
          <a:p>
            <a:r>
              <a:rPr lang="tr-TR" sz="2400" dirty="0" smtClean="0"/>
              <a:t>For other controls(ListBox) </a:t>
            </a:r>
            <a:r>
              <a:rPr lang="en-US" sz="2400" dirty="0" smtClean="0"/>
              <a:t>you have </a:t>
            </a:r>
            <a:r>
              <a:rPr lang="tr-TR" sz="2400" dirty="0" smtClean="0"/>
              <a:t>to </a:t>
            </a:r>
            <a:r>
              <a:rPr lang="en-US" sz="2400" dirty="0" smtClean="0"/>
              <a:t>set the </a:t>
            </a:r>
            <a:r>
              <a:rPr lang="en-US" sz="2400" dirty="0" err="1" smtClean="0"/>
              <a:t>SelectionMode</a:t>
            </a:r>
            <a:r>
              <a:rPr lang="tr-TR" sz="2400" dirty="0" smtClean="0"/>
              <a:t> </a:t>
            </a:r>
            <a:r>
              <a:rPr lang="en-US" sz="2400" dirty="0" smtClean="0"/>
              <a:t>property to the enumerated value </a:t>
            </a:r>
            <a:r>
              <a:rPr lang="en-US" sz="2400" dirty="0" err="1" smtClean="0"/>
              <a:t>ListSelectionMode.Multiple</a:t>
            </a:r>
            <a:r>
              <a:rPr lang="en-US" sz="2400" dirty="0" smtClean="0"/>
              <a:t>. The user can then select</a:t>
            </a:r>
            <a:r>
              <a:rPr lang="tr-TR" sz="2400" dirty="0" smtClean="0"/>
              <a:t> </a:t>
            </a:r>
            <a:r>
              <a:rPr lang="en-US" sz="2400" dirty="0" smtClean="0"/>
              <a:t>multiple items by holding down the Ctrl key while clicking the items in the list.</a:t>
            </a:r>
            <a:endParaRPr lang="tr-TR" sz="1800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3BE922-5E5F-41F0-9340-2ADDDEDC2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Multiple Select List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47500" lnSpcReduction="20000"/>
          </a:bodyPr>
          <a:lstStyle/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fr-FR" sz="3200" dirty="0"/>
              <a:t>&lt;%@ Page </a:t>
            </a:r>
            <a:r>
              <a:rPr lang="fr-FR" sz="3200" dirty="0" err="1"/>
              <a:t>Language</a:t>
            </a:r>
            <a:r>
              <a:rPr lang="fr-FR" sz="3200" dirty="0"/>
              <a:t>="C#" </a:t>
            </a:r>
            <a:r>
              <a:rPr lang="fr-FR" sz="3200" dirty="0" err="1"/>
              <a:t>AutoEventWireup</a:t>
            </a:r>
            <a:r>
              <a:rPr lang="fr-FR" sz="3200" dirty="0"/>
              <a:t>="</a:t>
            </a:r>
            <a:r>
              <a:rPr lang="fr-FR" sz="3200" dirty="0" err="1"/>
              <a:t>true</a:t>
            </a:r>
            <a:r>
              <a:rPr lang="fr-FR" sz="3200" dirty="0"/>
              <a:t>"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 err="1"/>
              <a:t>CodeFile</a:t>
            </a:r>
            <a:r>
              <a:rPr lang="en-US" sz="3200" dirty="0"/>
              <a:t>="</a:t>
            </a:r>
            <a:r>
              <a:rPr lang="en-US" sz="3200" dirty="0" err="1"/>
              <a:t>CheckListTest.aspx.cs</a:t>
            </a:r>
            <a:r>
              <a:rPr lang="en-US" sz="3200" dirty="0"/>
              <a:t>" Inherits="</a:t>
            </a:r>
            <a:r>
              <a:rPr lang="en-US" sz="3200" dirty="0" err="1"/>
              <a:t>CheckListTest</a:t>
            </a:r>
            <a:r>
              <a:rPr lang="en-US" sz="3200" dirty="0"/>
              <a:t>" %&gt;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&lt;html </a:t>
            </a:r>
            <a:r>
              <a:rPr lang="en-US" sz="3200" dirty="0" err="1"/>
              <a:t>xmlns</a:t>
            </a:r>
            <a:r>
              <a:rPr lang="en-US" sz="3200" dirty="0"/>
              <a:t>="http://www.w3.org/1999/xhtml"&gt;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&lt;head </a:t>
            </a:r>
            <a:r>
              <a:rPr lang="en-US" sz="3200" dirty="0" err="1"/>
              <a:t>runat</a:t>
            </a:r>
            <a:r>
              <a:rPr lang="en-US" sz="3200" dirty="0"/>
              <a:t>="server"&gt;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&lt;title&gt;</a:t>
            </a:r>
            <a:r>
              <a:rPr lang="en-US" sz="3200" dirty="0" err="1"/>
              <a:t>CheckBoxTest</a:t>
            </a:r>
            <a:r>
              <a:rPr lang="en-US" sz="3200" dirty="0"/>
              <a:t>&lt;/title&gt;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&lt;/head&gt;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&lt;body&gt;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&lt;form </a:t>
            </a:r>
            <a:r>
              <a:rPr lang="en-US" sz="3200" dirty="0" err="1"/>
              <a:t>runat</a:t>
            </a:r>
            <a:r>
              <a:rPr lang="en-US" sz="3200" dirty="0"/>
              <a:t>="server"&gt;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&lt;div&gt;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Choose your favorite programming languages:&lt;</a:t>
            </a:r>
            <a:r>
              <a:rPr lang="en-US" sz="3200" dirty="0" err="1"/>
              <a:t>br</a:t>
            </a:r>
            <a:r>
              <a:rPr lang="en-US" sz="3200" dirty="0"/>
              <a:t> /&gt;&lt;</a:t>
            </a:r>
            <a:r>
              <a:rPr lang="en-US" sz="3200" dirty="0" err="1"/>
              <a:t>br</a:t>
            </a:r>
            <a:r>
              <a:rPr lang="en-US" sz="3200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rgbClr val="FFC000"/>
                </a:solidFill>
              </a:rPr>
              <a:t>&lt;</a:t>
            </a:r>
            <a:r>
              <a:rPr lang="en-US" sz="3200" dirty="0" err="1">
                <a:solidFill>
                  <a:srgbClr val="FFC000"/>
                </a:solidFill>
              </a:rPr>
              <a:t>asp:CheckBoxList</a:t>
            </a:r>
            <a:r>
              <a:rPr lang="en-US" sz="3200" dirty="0">
                <a:solidFill>
                  <a:srgbClr val="FFC000"/>
                </a:solidFill>
              </a:rPr>
              <a:t> ID="</a:t>
            </a:r>
            <a:r>
              <a:rPr lang="en-US" sz="3200" dirty="0" err="1">
                <a:solidFill>
                  <a:srgbClr val="FFC000"/>
                </a:solidFill>
              </a:rPr>
              <a:t>chklst</a:t>
            </a:r>
            <a:r>
              <a:rPr lang="en-US" sz="3200" dirty="0">
                <a:solidFill>
                  <a:srgbClr val="FFC000"/>
                </a:solidFill>
              </a:rPr>
              <a:t>" </a:t>
            </a:r>
            <a:r>
              <a:rPr lang="en-US" sz="3200" dirty="0" err="1">
                <a:solidFill>
                  <a:srgbClr val="FFC000"/>
                </a:solidFill>
              </a:rPr>
              <a:t>runat</a:t>
            </a:r>
            <a:r>
              <a:rPr lang="en-US" sz="3200" dirty="0">
                <a:solidFill>
                  <a:srgbClr val="FFC000"/>
                </a:solidFill>
              </a:rPr>
              <a:t>="server" /&gt;&lt;</a:t>
            </a:r>
            <a:r>
              <a:rPr lang="en-US" sz="3200" dirty="0" err="1"/>
              <a:t>br</a:t>
            </a:r>
            <a:r>
              <a:rPr lang="en-US" sz="3200" dirty="0"/>
              <a:t> /&gt;&lt;</a:t>
            </a:r>
            <a:r>
              <a:rPr lang="en-US" sz="3200" dirty="0" err="1"/>
              <a:t>br</a:t>
            </a:r>
            <a:r>
              <a:rPr lang="en-US" sz="3200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rgbClr val="FFC000"/>
                </a:solidFill>
              </a:rPr>
              <a:t>&lt;</a:t>
            </a:r>
            <a:r>
              <a:rPr lang="en-US" sz="3200" dirty="0" err="1">
                <a:solidFill>
                  <a:srgbClr val="FFC000"/>
                </a:solidFill>
              </a:rPr>
              <a:t>asp:Button</a:t>
            </a:r>
            <a:r>
              <a:rPr lang="en-US" sz="3200" dirty="0">
                <a:solidFill>
                  <a:srgbClr val="FFC000"/>
                </a:solidFill>
              </a:rPr>
              <a:t> ID="</a:t>
            </a:r>
            <a:r>
              <a:rPr lang="en-US" sz="3200" dirty="0" err="1">
                <a:solidFill>
                  <a:srgbClr val="FFC000"/>
                </a:solidFill>
              </a:rPr>
              <a:t>cmdOK</a:t>
            </a:r>
            <a:r>
              <a:rPr lang="en-US" sz="3200" dirty="0">
                <a:solidFill>
                  <a:srgbClr val="FFC000"/>
                </a:solidFill>
              </a:rPr>
              <a:t>" Text="OK" </a:t>
            </a:r>
            <a:r>
              <a:rPr lang="en-US" sz="3200" dirty="0" err="1">
                <a:solidFill>
                  <a:srgbClr val="FFC000"/>
                </a:solidFill>
              </a:rPr>
              <a:t>OnClick</a:t>
            </a:r>
            <a:r>
              <a:rPr lang="en-US" sz="3200" dirty="0">
                <a:solidFill>
                  <a:srgbClr val="FFC000"/>
                </a:solidFill>
              </a:rPr>
              <a:t>="</a:t>
            </a:r>
            <a:r>
              <a:rPr lang="en-US" sz="3200" dirty="0" err="1">
                <a:solidFill>
                  <a:srgbClr val="FFC000"/>
                </a:solidFill>
              </a:rPr>
              <a:t>cmdOK_Click</a:t>
            </a:r>
            <a:r>
              <a:rPr lang="en-US" sz="3200" dirty="0">
                <a:solidFill>
                  <a:srgbClr val="FFC000"/>
                </a:solidFill>
              </a:rPr>
              <a:t>" </a:t>
            </a:r>
            <a:r>
              <a:rPr lang="en-US" sz="3200" dirty="0" err="1">
                <a:solidFill>
                  <a:srgbClr val="FFC000"/>
                </a:solidFill>
              </a:rPr>
              <a:t>runat</a:t>
            </a:r>
            <a:r>
              <a:rPr lang="en-US" sz="3200" dirty="0">
                <a:solidFill>
                  <a:srgbClr val="FFC000"/>
                </a:solidFill>
              </a:rPr>
              <a:t>="server"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</a:t>
            </a:r>
            <a:r>
              <a:rPr lang="en-US" sz="3200" dirty="0" err="1"/>
              <a:t>br</a:t>
            </a:r>
            <a:r>
              <a:rPr lang="en-US" sz="3200" dirty="0"/>
              <a:t> /&gt;&lt;</a:t>
            </a:r>
            <a:r>
              <a:rPr lang="en-US" sz="3200" dirty="0" err="1"/>
              <a:t>br</a:t>
            </a:r>
            <a:r>
              <a:rPr lang="en-US" sz="3200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rgbClr val="FFC000"/>
                </a:solidFill>
              </a:rPr>
              <a:t>&lt;</a:t>
            </a:r>
            <a:r>
              <a:rPr lang="en-US" sz="3200" dirty="0" err="1">
                <a:solidFill>
                  <a:srgbClr val="FFC000"/>
                </a:solidFill>
              </a:rPr>
              <a:t>asp:Label</a:t>
            </a:r>
            <a:r>
              <a:rPr lang="en-US" sz="3200" dirty="0">
                <a:solidFill>
                  <a:srgbClr val="FFC000"/>
                </a:solidFill>
              </a:rPr>
              <a:t> ID="</a:t>
            </a:r>
            <a:r>
              <a:rPr lang="en-US" sz="3200" dirty="0" err="1">
                <a:solidFill>
                  <a:srgbClr val="FFC000"/>
                </a:solidFill>
              </a:rPr>
              <a:t>lblResult</a:t>
            </a:r>
            <a:r>
              <a:rPr lang="en-US" sz="3200" dirty="0">
                <a:solidFill>
                  <a:srgbClr val="FFC000"/>
                </a:solidFill>
              </a:rPr>
              <a:t>" </a:t>
            </a:r>
            <a:r>
              <a:rPr lang="en-US" sz="3200" dirty="0" err="1">
                <a:solidFill>
                  <a:srgbClr val="FFC000"/>
                </a:solidFill>
              </a:rPr>
              <a:t>runat</a:t>
            </a:r>
            <a:r>
              <a:rPr lang="en-US" sz="3200" dirty="0">
                <a:solidFill>
                  <a:srgbClr val="FFC000"/>
                </a:solidFill>
              </a:rPr>
              <a:t>="server"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&lt;/div&gt;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&lt;/form&gt;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&lt;/body&gt;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&lt;/html&gt;</a:t>
            </a:r>
            <a:endParaRPr lang="tr-TR" sz="3200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E49AAB-37E5-433A-A460-82CB4FF0A5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Multiple Select List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32500" lnSpcReduction="20000"/>
          </a:bodyPr>
          <a:lstStyle/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public partial class </a:t>
            </a:r>
            <a:r>
              <a:rPr lang="en-US" sz="3200" dirty="0" err="1"/>
              <a:t>CheckListTest</a:t>
            </a:r>
            <a:r>
              <a:rPr lang="en-US" sz="3200" dirty="0"/>
              <a:t> : </a:t>
            </a:r>
            <a:r>
              <a:rPr lang="en-US" sz="3200" dirty="0" err="1"/>
              <a:t>System.Web.UI.Page</a:t>
            </a:r>
            <a:endParaRPr lang="en-US" sz="3200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{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protected void </a:t>
            </a:r>
            <a:r>
              <a:rPr lang="en-US" sz="3200" dirty="0" err="1"/>
              <a:t>Page_Load</a:t>
            </a:r>
            <a:r>
              <a:rPr lang="en-US" sz="3200" dirty="0"/>
              <a:t>(object sender, </a:t>
            </a:r>
            <a:r>
              <a:rPr lang="en-US" sz="3200" dirty="0" err="1"/>
              <a:t>EventArgs</a:t>
            </a:r>
            <a:r>
              <a:rPr lang="en-US" sz="3200" dirty="0"/>
              <a:t> e)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{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if (!</a:t>
            </a:r>
            <a:r>
              <a:rPr lang="en-US" sz="3200" dirty="0" err="1"/>
              <a:t>this.IsPostBack</a:t>
            </a:r>
            <a:r>
              <a:rPr lang="en-US" sz="3200" dirty="0"/>
              <a:t>)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{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 err="1"/>
              <a:t>chklst.Items.Add</a:t>
            </a:r>
            <a:r>
              <a:rPr lang="en-US" sz="3200" dirty="0"/>
              <a:t>("C</a:t>
            </a:r>
            <a:r>
              <a:rPr lang="en-US" sz="3200" dirty="0" smtClean="0"/>
              <a:t>");</a:t>
            </a:r>
            <a:r>
              <a:rPr lang="tr-TR" sz="3200" dirty="0" smtClean="0"/>
              <a:t>  </a:t>
            </a:r>
            <a:r>
              <a:rPr lang="en-US" sz="3200" dirty="0" err="1" smtClean="0"/>
              <a:t>chklst.Items.Add</a:t>
            </a:r>
            <a:r>
              <a:rPr lang="en-US" sz="3200" dirty="0"/>
              <a:t>("C</a:t>
            </a:r>
            <a:r>
              <a:rPr lang="en-US" sz="3200" dirty="0" smtClean="0"/>
              <a:t>++");</a:t>
            </a:r>
            <a:r>
              <a:rPr lang="tr-TR" sz="3200" dirty="0" smtClean="0"/>
              <a:t>  </a:t>
            </a:r>
            <a:r>
              <a:rPr lang="en-US" sz="3200" dirty="0" err="1" smtClean="0"/>
              <a:t>chklst.Items.Add</a:t>
            </a:r>
            <a:r>
              <a:rPr lang="en-US" sz="3200" dirty="0"/>
              <a:t>("C</a:t>
            </a:r>
            <a:r>
              <a:rPr lang="en-US" sz="3200" dirty="0" smtClean="0"/>
              <a:t>#");</a:t>
            </a:r>
            <a:r>
              <a:rPr lang="tr-TR" sz="3200" dirty="0" smtClean="0"/>
              <a:t>  </a:t>
            </a:r>
            <a:r>
              <a:rPr lang="en-US" sz="3200" dirty="0" err="1" smtClean="0"/>
              <a:t>chklst.Items.Add</a:t>
            </a:r>
            <a:r>
              <a:rPr lang="en-US" sz="3200" dirty="0"/>
              <a:t>("Visual Basic 6.0</a:t>
            </a:r>
            <a:r>
              <a:rPr lang="en-US" sz="3200" dirty="0" smtClean="0"/>
              <a:t>");</a:t>
            </a:r>
            <a:r>
              <a:rPr lang="tr-TR" sz="3200" dirty="0" smtClean="0"/>
              <a:t>  </a:t>
            </a:r>
            <a:r>
              <a:rPr lang="en-US" sz="3200" dirty="0" err="1" smtClean="0"/>
              <a:t>chklst.Items.Add</a:t>
            </a:r>
            <a:r>
              <a:rPr lang="en-US" sz="3200" dirty="0"/>
              <a:t>("VB.NET</a:t>
            </a:r>
            <a:r>
              <a:rPr lang="en-US" sz="3200" dirty="0" smtClean="0"/>
              <a:t>");</a:t>
            </a:r>
            <a:r>
              <a:rPr lang="tr-TR" sz="3200" dirty="0" smtClean="0"/>
              <a:t> </a:t>
            </a:r>
            <a:r>
              <a:rPr lang="en-US" sz="3200" dirty="0" err="1" smtClean="0"/>
              <a:t>chklst.Items.Add</a:t>
            </a:r>
            <a:r>
              <a:rPr lang="en-US" sz="3200" dirty="0"/>
              <a:t>("Pascal");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}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}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protected void </a:t>
            </a:r>
            <a:r>
              <a:rPr lang="en-US" sz="3200" dirty="0" err="1"/>
              <a:t>cmdOK_Click</a:t>
            </a:r>
            <a:r>
              <a:rPr lang="en-US" sz="3200" dirty="0"/>
              <a:t>(object sender, </a:t>
            </a:r>
            <a:r>
              <a:rPr lang="en-US" sz="3200" dirty="0" err="1"/>
              <a:t>EventArgs</a:t>
            </a:r>
            <a:r>
              <a:rPr lang="en-US" sz="3200" dirty="0"/>
              <a:t> e)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{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 err="1"/>
              <a:t>lblResult.Text</a:t>
            </a:r>
            <a:r>
              <a:rPr lang="en-US" sz="3200" dirty="0"/>
              <a:t> = "You chose:&lt;b&gt;";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 err="1"/>
              <a:t>foreach</a:t>
            </a:r>
            <a:r>
              <a:rPr lang="en-US" sz="3200" dirty="0"/>
              <a:t> (</a:t>
            </a:r>
            <a:r>
              <a:rPr lang="en-US" sz="3200" dirty="0" err="1"/>
              <a:t>ListItem</a:t>
            </a:r>
            <a:r>
              <a:rPr lang="en-US" sz="3200" dirty="0"/>
              <a:t> </a:t>
            </a:r>
            <a:r>
              <a:rPr lang="en-US" sz="3200" dirty="0" err="1"/>
              <a:t>lstItem</a:t>
            </a:r>
            <a:r>
              <a:rPr lang="en-US" sz="3200" dirty="0"/>
              <a:t> in </a:t>
            </a:r>
            <a:r>
              <a:rPr lang="en-US" sz="3200" dirty="0" err="1"/>
              <a:t>chklst.Items</a:t>
            </a:r>
            <a:r>
              <a:rPr lang="en-US" sz="3200" dirty="0" smtClean="0"/>
              <a:t>)</a:t>
            </a:r>
            <a:r>
              <a:rPr lang="tr-TR" sz="3200" dirty="0" smtClean="0"/>
              <a:t> </a:t>
            </a:r>
            <a:r>
              <a:rPr lang="en-US" sz="3200" dirty="0" smtClean="0"/>
              <a:t>{</a:t>
            </a:r>
            <a:endParaRPr lang="en-US" sz="3200" dirty="0"/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sz="2800" dirty="0"/>
              <a:t>if (</a:t>
            </a:r>
            <a:r>
              <a:rPr lang="en-US" sz="2800" dirty="0" err="1"/>
              <a:t>lstItem.Selected</a:t>
            </a:r>
            <a:r>
              <a:rPr lang="en-US" sz="2800" dirty="0"/>
              <a:t> == true)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{</a:t>
            </a:r>
            <a:endParaRPr lang="en-US" sz="2800" dirty="0"/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sz="2800" dirty="0"/>
              <a:t>// Add text to label.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sz="2800" dirty="0" err="1"/>
              <a:t>lblResult.Text</a:t>
            </a:r>
            <a:r>
              <a:rPr lang="en-US" sz="2800" dirty="0"/>
              <a:t> += "&lt;</a:t>
            </a:r>
            <a:r>
              <a:rPr lang="en-US" sz="2800" dirty="0" err="1"/>
              <a:t>br</a:t>
            </a:r>
            <a:r>
              <a:rPr lang="en-US" sz="2800" dirty="0"/>
              <a:t> /&gt;" + </a:t>
            </a:r>
            <a:r>
              <a:rPr lang="en-US" sz="2800" dirty="0" err="1"/>
              <a:t>lstItem.Text</a:t>
            </a:r>
            <a:r>
              <a:rPr lang="en-US" sz="2800" dirty="0"/>
              <a:t>;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sz="2800" dirty="0"/>
              <a:t>}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}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 err="1"/>
              <a:t>lblResult.Text</a:t>
            </a:r>
            <a:r>
              <a:rPr lang="en-US" sz="3200" dirty="0"/>
              <a:t> += "&lt;/b&gt;";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}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sz="3200" dirty="0"/>
              <a:t>}</a:t>
            </a:r>
            <a:endParaRPr lang="tr-TR" sz="3200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1917F1-E959-44C4-9CB9-613CD1AA8B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BulletedList Control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sz="24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 smtClean="0"/>
              <a:t>The </a:t>
            </a:r>
            <a:r>
              <a:rPr lang="en-US" sz="2400" dirty="0" err="1"/>
              <a:t>BulletedList</a:t>
            </a:r>
            <a:r>
              <a:rPr lang="en-US" sz="2400" dirty="0"/>
              <a:t> control is a server-side equivalent of the &lt;</a:t>
            </a:r>
            <a:r>
              <a:rPr lang="en-US" sz="2400" dirty="0" err="1"/>
              <a:t>ul</a:t>
            </a:r>
            <a:r>
              <a:rPr lang="en-US" sz="2400" dirty="0"/>
              <a:t>&gt; (unordered list) and &lt;</a:t>
            </a:r>
            <a:r>
              <a:rPr lang="en-US" sz="2400" dirty="0" err="1"/>
              <a:t>ol</a:t>
            </a:r>
            <a:r>
              <a:rPr lang="en-US" sz="2400" dirty="0" smtClean="0"/>
              <a:t>&gt;</a:t>
            </a:r>
            <a:r>
              <a:rPr lang="tr-TR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/>
              <a:t>ordered list) elements. As with all list controls, you set the collection of items that should </a:t>
            </a:r>
            <a:r>
              <a:rPr lang="en-US" sz="2400" dirty="0" smtClean="0"/>
              <a:t>be</a:t>
            </a:r>
            <a:r>
              <a:rPr lang="tr-TR" sz="2400" dirty="0" smtClean="0"/>
              <a:t> </a:t>
            </a:r>
            <a:r>
              <a:rPr lang="en-US" sz="2400" dirty="0" smtClean="0"/>
              <a:t>displayed </a:t>
            </a:r>
            <a:r>
              <a:rPr lang="en-US" sz="2400" dirty="0"/>
              <a:t>through the Items property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If you set the </a:t>
            </a:r>
            <a:r>
              <a:rPr lang="en-US" sz="2400" dirty="0" err="1"/>
              <a:t>DisplayMode</a:t>
            </a:r>
            <a:r>
              <a:rPr lang="en-US" sz="2400" dirty="0"/>
              <a:t> to </a:t>
            </a:r>
            <a:r>
              <a:rPr lang="en-US" sz="2400" dirty="0" err="1"/>
              <a:t>LinkButton</a:t>
            </a:r>
            <a:r>
              <a:rPr lang="en-US" sz="2400" dirty="0"/>
              <a:t>, you can react to the </a:t>
            </a:r>
            <a:r>
              <a:rPr lang="en-US" sz="2400" dirty="0" err="1"/>
              <a:t>Button.Click</a:t>
            </a:r>
            <a:r>
              <a:rPr lang="en-US" sz="2400" dirty="0"/>
              <a:t> event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determine </a:t>
            </a:r>
            <a:r>
              <a:rPr lang="en-US" sz="2400" dirty="0"/>
              <a:t>which item was clicked. Here’s an example</a:t>
            </a:r>
            <a:r>
              <a:rPr lang="en-US" sz="3200" dirty="0"/>
              <a:t>: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protected void BulletedList1_Click(object sender, </a:t>
            </a:r>
            <a:r>
              <a:rPr lang="en-US" dirty="0" err="1"/>
              <a:t>BulletedListEventArgs</a:t>
            </a:r>
            <a:r>
              <a:rPr lang="en-US" dirty="0"/>
              <a:t> e)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{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string </a:t>
            </a:r>
            <a:r>
              <a:rPr lang="en-US" dirty="0" err="1"/>
              <a:t>itemText</a:t>
            </a:r>
            <a:r>
              <a:rPr lang="en-US" dirty="0"/>
              <a:t> = BulletedList1.Items[</a:t>
            </a:r>
            <a:r>
              <a:rPr lang="en-US" dirty="0" err="1"/>
              <a:t>e.Index</a:t>
            </a:r>
            <a:r>
              <a:rPr lang="en-US" dirty="0"/>
              <a:t>].Text;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Label1.Text = "You choose item" + </a:t>
            </a:r>
            <a:r>
              <a:rPr lang="en-US" dirty="0" err="1"/>
              <a:t>itemText</a:t>
            </a:r>
            <a:r>
              <a:rPr lang="en-US" dirty="0"/>
              <a:t>;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}</a:t>
            </a:r>
            <a:endParaRPr lang="tr-TR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2CE217-8E45-41F9-BCF2-0AF39E2E3A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Table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Essentially</a:t>
            </a:r>
            <a:r>
              <a:rPr lang="en-US" dirty="0" smtClean="0"/>
              <a:t>, the Table control is built out of a hierarchy of objects. Each Table object contains</a:t>
            </a:r>
            <a:r>
              <a:rPr lang="tr-TR" dirty="0" smtClean="0"/>
              <a:t> </a:t>
            </a:r>
            <a:r>
              <a:rPr lang="en-US" dirty="0" smtClean="0"/>
              <a:t>one or more </a:t>
            </a:r>
            <a:r>
              <a:rPr lang="en-US" dirty="0" err="1" smtClean="0"/>
              <a:t>TableRow</a:t>
            </a:r>
            <a:r>
              <a:rPr lang="en-US" dirty="0" smtClean="0"/>
              <a:t> objects. In turn, each </a:t>
            </a:r>
            <a:r>
              <a:rPr lang="en-US" dirty="0" err="1" smtClean="0"/>
              <a:t>TableRow</a:t>
            </a:r>
            <a:r>
              <a:rPr lang="en-US" dirty="0" smtClean="0"/>
              <a:t> object contains one or more </a:t>
            </a:r>
            <a:r>
              <a:rPr lang="en-US" dirty="0" err="1" smtClean="0"/>
              <a:t>TableCell</a:t>
            </a:r>
            <a:r>
              <a:rPr lang="tr-TR" dirty="0" smtClean="0"/>
              <a:t> </a:t>
            </a:r>
            <a:r>
              <a:rPr lang="en-US" dirty="0" smtClean="0"/>
              <a:t>objects. </a:t>
            </a:r>
            <a:endParaRPr lang="tr-TR" dirty="0" smtClean="0"/>
          </a:p>
          <a:p>
            <a:r>
              <a:rPr lang="en-US" sz="2000" dirty="0" smtClean="0"/>
              <a:t>Each </a:t>
            </a:r>
            <a:r>
              <a:rPr lang="en-US" sz="2000" dirty="0" err="1" smtClean="0"/>
              <a:t>TableCell</a:t>
            </a:r>
            <a:endParaRPr lang="tr-TR" sz="2000" dirty="0" smtClean="0"/>
          </a:p>
          <a:p>
            <a:r>
              <a:rPr lang="en-US" sz="2000" dirty="0" smtClean="0"/>
              <a:t> object contains other</a:t>
            </a:r>
            <a:endParaRPr lang="tr-TR" sz="2000" dirty="0" smtClean="0"/>
          </a:p>
          <a:p>
            <a:r>
              <a:rPr lang="en-US" sz="2000" dirty="0" smtClean="0"/>
              <a:t> ASP.NET</a:t>
            </a:r>
            <a:r>
              <a:rPr lang="tr-TR" sz="2000" dirty="0" smtClean="0"/>
              <a:t> </a:t>
            </a:r>
            <a:r>
              <a:rPr lang="en-US" sz="2000" dirty="0" smtClean="0"/>
              <a:t>controls of </a:t>
            </a:r>
            <a:endParaRPr lang="tr-TR" sz="2000" dirty="0" smtClean="0"/>
          </a:p>
          <a:p>
            <a:r>
              <a:rPr lang="en-US" sz="2000" dirty="0" smtClean="0"/>
              <a:t>HTML content that</a:t>
            </a:r>
            <a:endParaRPr lang="tr-TR" sz="2000" dirty="0" smtClean="0"/>
          </a:p>
          <a:p>
            <a:r>
              <a:rPr lang="en-US" sz="2000" dirty="0" smtClean="0"/>
              <a:t> displays</a:t>
            </a:r>
            <a:r>
              <a:rPr lang="tr-TR" sz="2000" dirty="0" smtClean="0"/>
              <a:t> </a:t>
            </a:r>
            <a:r>
              <a:rPr lang="en-US" sz="2000" dirty="0" smtClean="0"/>
              <a:t>information.</a:t>
            </a:r>
            <a:endParaRPr lang="tr-TR" sz="2000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535AD5-E45C-4460-BB49-4838BD2084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5971" y="2420888"/>
            <a:ext cx="53625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Web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These </a:t>
            </a:r>
            <a:r>
              <a:rPr lang="en-US" dirty="0" smtClean="0"/>
              <a:t>are some of the reasons you should switch to web controls:</a:t>
            </a:r>
            <a:endParaRPr lang="tr-TR" dirty="0" smtClean="0"/>
          </a:p>
          <a:p>
            <a:endParaRPr lang="en-US" dirty="0" smtClean="0"/>
          </a:p>
          <a:p>
            <a:r>
              <a:rPr lang="en-US" i="1" dirty="0" smtClean="0"/>
              <a:t>They provide a rich user interface</a:t>
            </a:r>
            <a:r>
              <a:rPr lang="en-US" dirty="0" smtClean="0"/>
              <a:t>: A web control is programmed as an object but doesn’t</a:t>
            </a:r>
            <a:r>
              <a:rPr lang="tr-TR" dirty="0" smtClean="0"/>
              <a:t> </a:t>
            </a:r>
            <a:r>
              <a:rPr lang="en-US" dirty="0" smtClean="0"/>
              <a:t>necessarily correspond to a single element in the final HTML page. For example, you</a:t>
            </a:r>
            <a:r>
              <a:rPr lang="tr-TR" dirty="0" smtClean="0"/>
              <a:t> </a:t>
            </a:r>
            <a:r>
              <a:rPr lang="en-US" dirty="0" smtClean="0"/>
              <a:t>might create a single Calendar or </a:t>
            </a:r>
            <a:r>
              <a:rPr lang="en-US" dirty="0" err="1" smtClean="0"/>
              <a:t>GridView</a:t>
            </a:r>
            <a:r>
              <a:rPr lang="en-US" dirty="0" smtClean="0"/>
              <a:t> control, which will be rendered as dozens of</a:t>
            </a:r>
            <a:r>
              <a:rPr lang="tr-TR" dirty="0" smtClean="0"/>
              <a:t> </a:t>
            </a:r>
            <a:r>
              <a:rPr lang="en-US" dirty="0" smtClean="0"/>
              <a:t>HTML elements in the final page.</a:t>
            </a:r>
            <a:endParaRPr lang="tr-TR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0FC05E-2DAE-4B6E-A784-C7195081CC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Table Controls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r>
              <a:rPr lang="tr-TR" smtClean="0"/>
              <a:t>Dynamically generated table</a:t>
            </a:r>
          </a:p>
          <a:p>
            <a:endParaRPr lang="tr-T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0371C6-0AB4-422E-94EA-C519EEC852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295698"/>
            <a:ext cx="621665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526135"/>
            <a:ext cx="6264275" cy="318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Table Controls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5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tr-TR" dirty="0" smtClean="0"/>
              <a:t>Source: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fr-FR" dirty="0" smtClean="0"/>
              <a:t>&lt;%@ </a:t>
            </a:r>
            <a:r>
              <a:rPr lang="fr-FR" dirty="0"/>
              <a:t>Page </a:t>
            </a:r>
            <a:r>
              <a:rPr lang="fr-FR" dirty="0" err="1"/>
              <a:t>Language</a:t>
            </a:r>
            <a:r>
              <a:rPr lang="fr-FR" dirty="0"/>
              <a:t>="C#" </a:t>
            </a:r>
            <a:r>
              <a:rPr lang="fr-FR" dirty="0" err="1"/>
              <a:t>AutoEventWireup</a:t>
            </a:r>
            <a:r>
              <a:rPr lang="fr-FR" dirty="0"/>
              <a:t>="</a:t>
            </a:r>
            <a:r>
              <a:rPr lang="fr-FR" dirty="0" err="1"/>
              <a:t>true</a:t>
            </a:r>
            <a:r>
              <a:rPr lang="fr-FR" dirty="0"/>
              <a:t>"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CodeFile</a:t>
            </a:r>
            <a:r>
              <a:rPr lang="en-US" dirty="0"/>
              <a:t>="</a:t>
            </a:r>
            <a:r>
              <a:rPr lang="en-US" dirty="0" err="1"/>
              <a:t>TableTest.aspx.cs</a:t>
            </a:r>
            <a:r>
              <a:rPr lang="en-US" dirty="0"/>
              <a:t>" Inherits="</a:t>
            </a:r>
            <a:r>
              <a:rPr lang="en-US" dirty="0" err="1"/>
              <a:t>TableTest</a:t>
            </a:r>
            <a:r>
              <a:rPr lang="en-US" dirty="0"/>
              <a:t>" %&gt;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&lt;head </a:t>
            </a:r>
            <a:r>
              <a:rPr lang="en-US" dirty="0" err="1"/>
              <a:t>runat</a:t>
            </a:r>
            <a:r>
              <a:rPr lang="en-US" dirty="0"/>
              <a:t>="server"&gt;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&lt;title&gt;Table Test&lt;/title&gt;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&lt;/head&gt;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&lt;body&gt;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&lt;form </a:t>
            </a:r>
            <a:r>
              <a:rPr lang="en-US" dirty="0" err="1"/>
              <a:t>runat</a:t>
            </a:r>
            <a:r>
              <a:rPr lang="en-US" dirty="0"/>
              <a:t>="server"&gt;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&lt;div&gt;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Rows</a:t>
            </a:r>
            <a:r>
              <a:rPr lang="en-US" dirty="0" smtClean="0"/>
              <a:t>:</a:t>
            </a:r>
            <a:r>
              <a:rPr lang="tr-TR" dirty="0" smtClean="0"/>
              <a:t> </a:t>
            </a:r>
            <a:r>
              <a:rPr lang="en-US" dirty="0" smtClean="0"/>
              <a:t>&lt;</a:t>
            </a:r>
            <a:r>
              <a:rPr lang="en-US" dirty="0" err="1"/>
              <a:t>asp:TextBox</a:t>
            </a:r>
            <a:r>
              <a:rPr lang="en-US" dirty="0"/>
              <a:t> ID="</a:t>
            </a:r>
            <a:r>
              <a:rPr lang="en-US" dirty="0" err="1"/>
              <a:t>txtRows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="server"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&amp;</a:t>
            </a:r>
            <a:r>
              <a:rPr lang="en-US" dirty="0" err="1"/>
              <a:t>nbsp</a:t>
            </a:r>
            <a:r>
              <a:rPr lang="en-US" dirty="0" smtClean="0"/>
              <a:t>;</a:t>
            </a: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Cols:</a:t>
            </a:r>
            <a:r>
              <a:rPr lang="tr-TR" dirty="0" smtClean="0"/>
              <a:t> </a:t>
            </a:r>
            <a:r>
              <a:rPr lang="en-US" dirty="0" smtClean="0"/>
              <a:t>&lt;</a:t>
            </a:r>
            <a:r>
              <a:rPr lang="en-US" dirty="0" err="1"/>
              <a:t>asp:TextBox</a:t>
            </a:r>
            <a:r>
              <a:rPr lang="en-US" dirty="0"/>
              <a:t> ID="</a:t>
            </a:r>
            <a:r>
              <a:rPr lang="en-US" dirty="0" err="1"/>
              <a:t>txtCols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="server" </a:t>
            </a:r>
            <a:r>
              <a:rPr lang="en-US" dirty="0" smtClean="0"/>
              <a:t>/&gt;</a:t>
            </a:r>
            <a:r>
              <a:rPr lang="tr-TR" dirty="0" smtClean="0"/>
              <a:t> </a:t>
            </a:r>
            <a:r>
              <a:rPr lang="en-US" dirty="0" smtClean="0"/>
              <a:t>&lt;</a:t>
            </a:r>
            <a:r>
              <a:rPr lang="en-US" dirty="0" err="1"/>
              <a:t>br</a:t>
            </a:r>
            <a:r>
              <a:rPr lang="en-US" dirty="0"/>
              <a:t> /&gt;&lt;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asp:CheckBox</a:t>
            </a:r>
            <a:r>
              <a:rPr lang="en-US" dirty="0"/>
              <a:t> ID="</a:t>
            </a:r>
            <a:r>
              <a:rPr lang="en-US" dirty="0" err="1"/>
              <a:t>chkBorder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</a:t>
            </a:r>
            <a:r>
              <a:rPr lang="en-US" dirty="0" smtClean="0"/>
              <a:t>server«</a:t>
            </a:r>
            <a:r>
              <a:rPr lang="tr-TR" dirty="0" smtClean="0"/>
              <a:t> </a:t>
            </a:r>
            <a:r>
              <a:rPr lang="en-US" dirty="0" smtClean="0"/>
              <a:t>Text</a:t>
            </a:r>
            <a:r>
              <a:rPr lang="en-US" dirty="0"/>
              <a:t>="Put Border Around Cells" </a:t>
            </a:r>
            <a:r>
              <a:rPr lang="en-US" dirty="0" smtClean="0"/>
              <a:t>/&gt;</a:t>
            </a:r>
            <a:r>
              <a:rPr lang="tr-TR" dirty="0" smtClean="0"/>
              <a:t> </a:t>
            </a:r>
            <a:r>
              <a:rPr lang="en-US" dirty="0" smtClean="0"/>
              <a:t>&lt;</a:t>
            </a:r>
            <a:r>
              <a:rPr lang="en-US" dirty="0" err="1"/>
              <a:t>br</a:t>
            </a:r>
            <a:r>
              <a:rPr lang="en-US" dirty="0"/>
              <a:t> /&gt;&lt;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asp:Button</a:t>
            </a:r>
            <a:r>
              <a:rPr lang="en-US" dirty="0"/>
              <a:t> ID="</a:t>
            </a:r>
            <a:r>
              <a:rPr lang="en-US" dirty="0" err="1"/>
              <a:t>cmdCreate</a:t>
            </a:r>
            <a:r>
              <a:rPr lang="en-US" dirty="0"/>
              <a:t>" </a:t>
            </a:r>
            <a:r>
              <a:rPr lang="en-US" dirty="0" err="1"/>
              <a:t>OnClick</a:t>
            </a:r>
            <a:r>
              <a:rPr lang="en-US" dirty="0"/>
              <a:t>="</a:t>
            </a:r>
            <a:r>
              <a:rPr lang="en-US" dirty="0" err="1"/>
              <a:t>cmdCreate_Click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</a:t>
            </a:r>
            <a:r>
              <a:rPr lang="en-US" dirty="0" smtClean="0"/>
              <a:t>server"</a:t>
            </a:r>
            <a:r>
              <a:rPr lang="tr-TR" dirty="0" smtClean="0"/>
              <a:t>  T</a:t>
            </a:r>
            <a:r>
              <a:rPr lang="en-US" dirty="0" err="1" smtClean="0"/>
              <a:t>ext</a:t>
            </a:r>
            <a:r>
              <a:rPr lang="en-US" dirty="0"/>
              <a:t>="Create"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 /&gt;&lt;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asp:Table</a:t>
            </a:r>
            <a:r>
              <a:rPr lang="en-US" dirty="0"/>
              <a:t> ID="</a:t>
            </a:r>
            <a:r>
              <a:rPr lang="en-US" dirty="0" err="1"/>
              <a:t>tbl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="server"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&lt;/div&gt;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&lt;/</a:t>
            </a:r>
            <a:r>
              <a:rPr lang="en-US" dirty="0"/>
              <a:t>form&gt;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&lt;/body&gt;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&lt;/html&gt;</a:t>
            </a:r>
            <a:endParaRPr lang="tr-TR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tr-TR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C4B766-040A-4159-A49A-33F96EFCAF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Table Controls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5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tr-TR" dirty="0" smtClean="0"/>
              <a:t>Source Cntd: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fr-FR" dirty="0" smtClean="0"/>
              <a:t>&lt;%@ </a:t>
            </a:r>
            <a:r>
              <a:rPr lang="fr-FR" dirty="0"/>
              <a:t>Page </a:t>
            </a:r>
            <a:r>
              <a:rPr lang="fr-FR" dirty="0" err="1"/>
              <a:t>Language</a:t>
            </a:r>
            <a:r>
              <a:rPr lang="fr-FR" dirty="0"/>
              <a:t>="C#" </a:t>
            </a:r>
            <a:r>
              <a:rPr lang="fr-FR" dirty="0" err="1"/>
              <a:t>AutoEventWireup</a:t>
            </a:r>
            <a:r>
              <a:rPr lang="fr-FR" dirty="0"/>
              <a:t>="</a:t>
            </a:r>
            <a:r>
              <a:rPr lang="fr-FR" dirty="0" err="1"/>
              <a:t>true</a:t>
            </a:r>
            <a:r>
              <a:rPr lang="fr-FR" dirty="0"/>
              <a:t>"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CodeFile</a:t>
            </a:r>
            <a:r>
              <a:rPr lang="en-US" dirty="0"/>
              <a:t>="</a:t>
            </a:r>
            <a:r>
              <a:rPr lang="en-US" dirty="0" err="1"/>
              <a:t>TableTest.aspx.cs</a:t>
            </a:r>
            <a:r>
              <a:rPr lang="en-US" dirty="0"/>
              <a:t>" Inherits="</a:t>
            </a:r>
            <a:r>
              <a:rPr lang="en-US" dirty="0" err="1"/>
              <a:t>TableTest</a:t>
            </a:r>
            <a:r>
              <a:rPr lang="en-US" dirty="0"/>
              <a:t>" %&gt;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&lt;head </a:t>
            </a:r>
            <a:r>
              <a:rPr lang="en-US" dirty="0" err="1"/>
              <a:t>runat</a:t>
            </a:r>
            <a:r>
              <a:rPr lang="en-US" dirty="0"/>
              <a:t>="server"&gt;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&lt;title&gt;Table Test&lt;/title&gt;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&lt;/head&gt;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&lt;body&gt;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&lt;form </a:t>
            </a:r>
            <a:r>
              <a:rPr lang="en-US" dirty="0" err="1"/>
              <a:t>runat</a:t>
            </a:r>
            <a:r>
              <a:rPr lang="en-US" dirty="0"/>
              <a:t>="server"&gt;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&lt;div&gt;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Rows</a:t>
            </a:r>
            <a:r>
              <a:rPr lang="en-US" dirty="0" smtClean="0"/>
              <a:t>:</a:t>
            </a:r>
            <a:r>
              <a:rPr lang="tr-TR" dirty="0" smtClean="0"/>
              <a:t> </a:t>
            </a:r>
            <a:r>
              <a:rPr lang="en-US" dirty="0" smtClean="0"/>
              <a:t>&lt;</a:t>
            </a:r>
            <a:r>
              <a:rPr lang="en-US" dirty="0" err="1"/>
              <a:t>asp:TextBox</a:t>
            </a:r>
            <a:r>
              <a:rPr lang="en-US" dirty="0"/>
              <a:t> ID="</a:t>
            </a:r>
            <a:r>
              <a:rPr lang="en-US" dirty="0" err="1"/>
              <a:t>txtRows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="server"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&amp;</a:t>
            </a:r>
            <a:r>
              <a:rPr lang="en-US" dirty="0" err="1"/>
              <a:t>nbsp</a:t>
            </a:r>
            <a:r>
              <a:rPr lang="en-US" dirty="0" smtClean="0"/>
              <a:t>;</a:t>
            </a: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Cols:</a:t>
            </a:r>
            <a:r>
              <a:rPr lang="tr-TR" dirty="0" smtClean="0"/>
              <a:t> </a:t>
            </a:r>
            <a:r>
              <a:rPr lang="en-US" dirty="0" smtClean="0"/>
              <a:t>&lt;</a:t>
            </a:r>
            <a:r>
              <a:rPr lang="en-US" dirty="0" err="1"/>
              <a:t>asp:TextBox</a:t>
            </a:r>
            <a:r>
              <a:rPr lang="en-US" dirty="0"/>
              <a:t> ID="</a:t>
            </a:r>
            <a:r>
              <a:rPr lang="en-US" dirty="0" err="1"/>
              <a:t>txtCols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="server" </a:t>
            </a:r>
            <a:r>
              <a:rPr lang="en-US" dirty="0" smtClean="0"/>
              <a:t>/&gt;</a:t>
            </a:r>
            <a:r>
              <a:rPr lang="tr-TR" dirty="0" smtClean="0"/>
              <a:t> </a:t>
            </a:r>
            <a:r>
              <a:rPr lang="en-US" dirty="0" smtClean="0"/>
              <a:t>&lt;</a:t>
            </a:r>
            <a:r>
              <a:rPr lang="en-US" dirty="0" err="1"/>
              <a:t>br</a:t>
            </a:r>
            <a:r>
              <a:rPr lang="en-US" dirty="0"/>
              <a:t> /&gt;&lt;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asp:CheckBox</a:t>
            </a:r>
            <a:r>
              <a:rPr lang="en-US" dirty="0"/>
              <a:t> ID="</a:t>
            </a:r>
            <a:r>
              <a:rPr lang="en-US" dirty="0" err="1"/>
              <a:t>chkBorder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</a:t>
            </a:r>
            <a:r>
              <a:rPr lang="en-US" dirty="0" smtClean="0"/>
              <a:t>server«</a:t>
            </a:r>
            <a:r>
              <a:rPr lang="tr-TR" dirty="0" smtClean="0"/>
              <a:t> </a:t>
            </a:r>
            <a:r>
              <a:rPr lang="en-US" dirty="0" smtClean="0"/>
              <a:t>Text</a:t>
            </a:r>
            <a:r>
              <a:rPr lang="en-US" dirty="0"/>
              <a:t>="Put Border Around Cells" </a:t>
            </a:r>
            <a:r>
              <a:rPr lang="en-US" dirty="0" smtClean="0"/>
              <a:t>/&gt;</a:t>
            </a:r>
            <a:r>
              <a:rPr lang="tr-TR" dirty="0" smtClean="0"/>
              <a:t> </a:t>
            </a:r>
            <a:r>
              <a:rPr lang="en-US" dirty="0" smtClean="0"/>
              <a:t>&lt;</a:t>
            </a:r>
            <a:r>
              <a:rPr lang="en-US" dirty="0" err="1"/>
              <a:t>br</a:t>
            </a:r>
            <a:r>
              <a:rPr lang="en-US" dirty="0"/>
              <a:t> /&gt;&lt;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asp:Button</a:t>
            </a:r>
            <a:r>
              <a:rPr lang="en-US" dirty="0"/>
              <a:t> ID="</a:t>
            </a:r>
            <a:r>
              <a:rPr lang="en-US" dirty="0" err="1"/>
              <a:t>cmdCreate</a:t>
            </a:r>
            <a:r>
              <a:rPr lang="en-US" dirty="0"/>
              <a:t>" </a:t>
            </a:r>
            <a:r>
              <a:rPr lang="en-US" dirty="0" err="1"/>
              <a:t>OnClick</a:t>
            </a:r>
            <a:r>
              <a:rPr lang="en-US" dirty="0"/>
              <a:t>="</a:t>
            </a:r>
            <a:r>
              <a:rPr lang="en-US" dirty="0" err="1"/>
              <a:t>cmdCreate_Click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</a:t>
            </a:r>
            <a:r>
              <a:rPr lang="en-US" dirty="0" smtClean="0"/>
              <a:t>server"</a:t>
            </a:r>
            <a:r>
              <a:rPr lang="tr-TR" dirty="0" smtClean="0"/>
              <a:t>  T</a:t>
            </a:r>
            <a:r>
              <a:rPr lang="en-US" dirty="0" err="1" smtClean="0"/>
              <a:t>ext</a:t>
            </a:r>
            <a:r>
              <a:rPr lang="en-US" dirty="0"/>
              <a:t>="Create"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 /&gt;&lt;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C000"/>
                </a:solidFill>
              </a:rPr>
              <a:t>&lt;</a:t>
            </a:r>
            <a:r>
              <a:rPr lang="en-US" dirty="0" err="1">
                <a:solidFill>
                  <a:srgbClr val="FFC000"/>
                </a:solidFill>
              </a:rPr>
              <a:t>asp:Table</a:t>
            </a:r>
            <a:r>
              <a:rPr lang="en-US" dirty="0">
                <a:solidFill>
                  <a:srgbClr val="FFC000"/>
                </a:solidFill>
              </a:rPr>
              <a:t> ID="</a:t>
            </a:r>
            <a:r>
              <a:rPr lang="en-US" dirty="0" err="1">
                <a:solidFill>
                  <a:srgbClr val="FFC000"/>
                </a:solidFill>
              </a:rPr>
              <a:t>tbl</a:t>
            </a:r>
            <a:r>
              <a:rPr lang="en-US" dirty="0">
                <a:solidFill>
                  <a:srgbClr val="FFC000"/>
                </a:solidFill>
              </a:rPr>
              <a:t>" </a:t>
            </a:r>
            <a:r>
              <a:rPr lang="en-US" dirty="0" err="1">
                <a:solidFill>
                  <a:srgbClr val="FFC000"/>
                </a:solidFill>
              </a:rPr>
              <a:t>runat</a:t>
            </a:r>
            <a:r>
              <a:rPr lang="en-US" dirty="0">
                <a:solidFill>
                  <a:srgbClr val="FFC000"/>
                </a:solidFill>
              </a:rPr>
              <a:t>="server" /&gt;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&lt;/div&gt;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&lt;/</a:t>
            </a:r>
            <a:r>
              <a:rPr lang="en-US" dirty="0"/>
              <a:t>form&gt;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&lt;/body&gt;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&lt;/html&gt;</a:t>
            </a:r>
            <a:endParaRPr lang="tr-TR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tr-TR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C57A7C-8A95-4F01-9904-0B43ABE1F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Table Controls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You’ll </a:t>
            </a:r>
            <a:r>
              <a:rPr lang="en-US" dirty="0" smtClean="0"/>
              <a:t>notice that the Table control doesn’t contain any actual rows or cells. To make a</a:t>
            </a:r>
            <a:r>
              <a:rPr lang="tr-TR" dirty="0" smtClean="0"/>
              <a:t> </a:t>
            </a:r>
            <a:r>
              <a:rPr lang="en-US" dirty="0" smtClean="0"/>
              <a:t>valid table, you would need to nest several layers of tags. The following example creates a table</a:t>
            </a:r>
            <a:r>
              <a:rPr lang="tr-TR" dirty="0" smtClean="0"/>
              <a:t> </a:t>
            </a:r>
            <a:r>
              <a:rPr lang="en-US" dirty="0" smtClean="0"/>
              <a:t>with a single cell that contains the text </a:t>
            </a:r>
            <a:r>
              <a:rPr lang="en-US" i="1" dirty="0" smtClean="0"/>
              <a:t>A Test Row</a:t>
            </a:r>
            <a:r>
              <a:rPr lang="en-US" dirty="0" smtClean="0"/>
              <a:t>:</a:t>
            </a:r>
          </a:p>
          <a:p>
            <a:pPr marL="457207" lvl="1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asp:Table</a:t>
            </a:r>
            <a:r>
              <a:rPr lang="en-US" dirty="0" smtClean="0"/>
              <a:t> ID="</a:t>
            </a:r>
            <a:r>
              <a:rPr lang="en-US" dirty="0" err="1" smtClean="0"/>
              <a:t>tbl</a:t>
            </a:r>
            <a:r>
              <a:rPr lang="en-US" dirty="0" smtClean="0"/>
              <a:t>" </a:t>
            </a:r>
            <a:r>
              <a:rPr lang="en-US" dirty="0" err="1" smtClean="0"/>
              <a:t>runat</a:t>
            </a:r>
            <a:r>
              <a:rPr lang="en-US" dirty="0" smtClean="0"/>
              <a:t>="server"&gt;</a:t>
            </a:r>
          </a:p>
          <a:p>
            <a:pPr marL="457207" lvl="1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asp:TableRow</a:t>
            </a:r>
            <a:r>
              <a:rPr lang="en-US" dirty="0" smtClean="0"/>
              <a:t> ID="row" </a:t>
            </a:r>
            <a:r>
              <a:rPr lang="en-US" dirty="0" err="1" smtClean="0"/>
              <a:t>runat</a:t>
            </a:r>
            <a:r>
              <a:rPr lang="en-US" dirty="0" smtClean="0"/>
              <a:t>="server"&gt;</a:t>
            </a:r>
          </a:p>
          <a:p>
            <a:pPr marL="457207" lvl="1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asp:TableCell</a:t>
            </a:r>
            <a:r>
              <a:rPr lang="en-US" dirty="0" smtClean="0"/>
              <a:t> ID="cell" </a:t>
            </a:r>
            <a:r>
              <a:rPr lang="en-US" dirty="0" err="1" smtClean="0"/>
              <a:t>runat</a:t>
            </a:r>
            <a:r>
              <a:rPr lang="en-US" dirty="0" smtClean="0"/>
              <a:t>="server"&gt;A Sample Value&lt;/</a:t>
            </a:r>
            <a:r>
              <a:rPr lang="en-US" dirty="0" err="1" smtClean="0"/>
              <a:t>asp:TableCell</a:t>
            </a:r>
            <a:r>
              <a:rPr lang="en-US" dirty="0" smtClean="0"/>
              <a:t>&gt;</a:t>
            </a:r>
          </a:p>
          <a:p>
            <a:pPr marL="457207" lvl="1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asp:TableRow</a:t>
            </a:r>
            <a:r>
              <a:rPr lang="en-US" dirty="0" smtClean="0"/>
              <a:t>&gt;</a:t>
            </a:r>
          </a:p>
          <a:p>
            <a:pPr marL="457207" lvl="1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asp:Table</a:t>
            </a:r>
            <a:r>
              <a:rPr lang="en-US" dirty="0" smtClean="0"/>
              <a:t>&gt;</a:t>
            </a:r>
            <a:endParaRPr lang="tr-TR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283A64-18AA-4E80-A5CC-92177F0E7F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Table Controls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r>
              <a:rPr lang="tr-TR" dirty="0" smtClean="0"/>
              <a:t>Add to page Load:</a:t>
            </a:r>
          </a:p>
          <a:p>
            <a:endParaRPr lang="tr-TR" dirty="0" smtClean="0"/>
          </a:p>
          <a:p>
            <a:pPr marL="457207" lvl="1" indent="0">
              <a:buNone/>
            </a:pPr>
            <a:r>
              <a:rPr lang="en-US" sz="2400" dirty="0" smtClean="0"/>
              <a:t>protected void </a:t>
            </a:r>
            <a:r>
              <a:rPr lang="en-US" sz="2400" dirty="0" err="1" smtClean="0"/>
              <a:t>Page_Load</a:t>
            </a:r>
            <a:r>
              <a:rPr lang="en-US" sz="2400" dirty="0" smtClean="0"/>
              <a:t>(object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</a:t>
            </a:r>
          </a:p>
          <a:p>
            <a:pPr marL="457207" lvl="1" indent="0">
              <a:buNone/>
            </a:pPr>
            <a:r>
              <a:rPr lang="en-US" sz="2400" dirty="0" smtClean="0"/>
              <a:t>{</a:t>
            </a:r>
          </a:p>
          <a:p>
            <a:pPr marL="457207" lvl="1" indent="0">
              <a:buNone/>
            </a:pPr>
            <a:r>
              <a:rPr lang="en-US" sz="2400" dirty="0" smtClean="0"/>
              <a:t>// Configure the table's appearance.</a:t>
            </a:r>
          </a:p>
          <a:p>
            <a:pPr marL="457207" lvl="1" indent="0">
              <a:buNone/>
            </a:pPr>
            <a:r>
              <a:rPr lang="en-US" sz="2400" dirty="0" smtClean="0"/>
              <a:t>// This could also be performed in the .</a:t>
            </a:r>
            <a:r>
              <a:rPr lang="en-US" sz="2400" dirty="0" err="1" smtClean="0"/>
              <a:t>aspx</a:t>
            </a:r>
            <a:r>
              <a:rPr lang="en-US" sz="2400" dirty="0" smtClean="0"/>
              <a:t> file</a:t>
            </a:r>
          </a:p>
          <a:p>
            <a:pPr marL="457207" lvl="1" indent="0">
              <a:buNone/>
            </a:pPr>
            <a:r>
              <a:rPr lang="en-US" sz="2400" dirty="0" smtClean="0"/>
              <a:t>// or in the </a:t>
            </a:r>
            <a:r>
              <a:rPr lang="en-US" sz="2400" dirty="0" err="1" smtClean="0"/>
              <a:t>cmdCreate_Click</a:t>
            </a:r>
            <a:r>
              <a:rPr lang="en-US" sz="2400" dirty="0" smtClean="0"/>
              <a:t> event handler.</a:t>
            </a:r>
          </a:p>
          <a:p>
            <a:pPr marL="457207" lvl="1" indent="0">
              <a:buNone/>
            </a:pPr>
            <a:r>
              <a:rPr lang="en-US" sz="2400" dirty="0" err="1" smtClean="0"/>
              <a:t>tbl.BorderStyle</a:t>
            </a:r>
            <a:r>
              <a:rPr lang="en-US" sz="2400" dirty="0" smtClean="0"/>
              <a:t> = </a:t>
            </a:r>
            <a:r>
              <a:rPr lang="en-US" sz="2400" dirty="0" err="1" smtClean="0"/>
              <a:t>BorderStyle.Inset</a:t>
            </a:r>
            <a:r>
              <a:rPr lang="en-US" sz="2400" dirty="0" smtClean="0"/>
              <a:t>;</a:t>
            </a:r>
          </a:p>
          <a:p>
            <a:pPr marL="457207" lvl="1" indent="0">
              <a:buNone/>
            </a:pPr>
            <a:r>
              <a:rPr lang="en-US" sz="2400" dirty="0" err="1" smtClean="0"/>
              <a:t>tbl.BorderWidth</a:t>
            </a:r>
            <a:r>
              <a:rPr lang="en-US" sz="2400" dirty="0" smtClean="0"/>
              <a:t> = </a:t>
            </a:r>
            <a:r>
              <a:rPr lang="en-US" sz="2400" dirty="0" err="1" smtClean="0"/>
              <a:t>Unit.Pixel</a:t>
            </a:r>
            <a:r>
              <a:rPr lang="en-US" sz="2400" dirty="0" smtClean="0"/>
              <a:t>(1);</a:t>
            </a:r>
          </a:p>
          <a:p>
            <a:pPr marL="457207" lvl="1" indent="0">
              <a:buNone/>
            </a:pPr>
            <a:r>
              <a:rPr lang="en-US" sz="2400" dirty="0" smtClean="0"/>
              <a:t>}</a:t>
            </a:r>
            <a:endParaRPr lang="tr-TR" sz="2400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4DE5F4-F41F-4BD7-A761-D3A23767A2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Table Controls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6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tr-TR" dirty="0" smtClean="0"/>
              <a:t>For Buttons Click: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protected void </a:t>
            </a:r>
            <a:r>
              <a:rPr lang="en-US" dirty="0" err="1"/>
              <a:t>cmdCreate_Click</a:t>
            </a:r>
            <a:r>
              <a:rPr lang="en-US" dirty="0"/>
              <a:t>(object sender, </a:t>
            </a:r>
            <a:r>
              <a:rPr lang="en-US" dirty="0" err="1"/>
              <a:t>EventArgs</a:t>
            </a:r>
            <a:r>
              <a:rPr lang="en-US" dirty="0"/>
              <a:t> e)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{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// Remove all the current rows and cells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This is not necessary if </a:t>
            </a:r>
            <a:r>
              <a:rPr lang="en-US" dirty="0" err="1"/>
              <a:t>EnableViewState</a:t>
            </a:r>
            <a:r>
              <a:rPr lang="en-US" dirty="0"/>
              <a:t> is set to false.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tbl.Controls.Clear</a:t>
            </a:r>
            <a:r>
              <a:rPr lang="en-US" dirty="0" smtClean="0"/>
              <a:t>();</a:t>
            </a: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int</a:t>
            </a:r>
            <a:r>
              <a:rPr lang="en-US" dirty="0"/>
              <a:t> rows = Int32.Parse(</a:t>
            </a:r>
            <a:r>
              <a:rPr lang="en-US" dirty="0" err="1"/>
              <a:t>txtRows.Text</a:t>
            </a:r>
            <a:r>
              <a:rPr lang="en-US" dirty="0" smtClean="0"/>
              <a:t>);</a:t>
            </a:r>
            <a:r>
              <a:rPr lang="tr-TR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cols = Int32.Parse(</a:t>
            </a:r>
            <a:r>
              <a:rPr lang="en-US" dirty="0" err="1"/>
              <a:t>txtCols.Text</a:t>
            </a:r>
            <a:r>
              <a:rPr lang="en-US" dirty="0"/>
              <a:t>);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row = 0; row &lt; rows; row</a:t>
            </a:r>
            <a:r>
              <a:rPr lang="en-US" dirty="0" smtClean="0"/>
              <a:t>++)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 smtClean="0"/>
              <a:t>TableRow</a:t>
            </a:r>
            <a:r>
              <a:rPr lang="en-US" dirty="0" smtClean="0"/>
              <a:t> </a:t>
            </a:r>
            <a:r>
              <a:rPr lang="en-US" dirty="0" err="1"/>
              <a:t>rowNew</a:t>
            </a:r>
            <a:r>
              <a:rPr lang="en-US" dirty="0"/>
              <a:t> = new </a:t>
            </a:r>
            <a:r>
              <a:rPr lang="en-US" dirty="0" err="1"/>
              <a:t>TableRow</a:t>
            </a:r>
            <a:r>
              <a:rPr lang="en-US" dirty="0" smtClean="0"/>
              <a:t>();</a:t>
            </a:r>
            <a:r>
              <a:rPr lang="tr-TR" dirty="0" smtClean="0"/>
              <a:t> </a:t>
            </a:r>
            <a:r>
              <a:rPr lang="en-US" dirty="0"/>
              <a:t>// Create a new </a:t>
            </a:r>
            <a:r>
              <a:rPr lang="en-US" dirty="0" err="1"/>
              <a:t>TableRow</a:t>
            </a:r>
            <a:r>
              <a:rPr lang="en-US" dirty="0"/>
              <a:t> object</a:t>
            </a:r>
            <a:r>
              <a:rPr lang="en-US" dirty="0" smtClean="0"/>
              <a:t>.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 smtClean="0"/>
              <a:t>tbl.Controls.Add</a:t>
            </a:r>
            <a:r>
              <a:rPr lang="en-US" dirty="0" smtClean="0"/>
              <a:t>(</a:t>
            </a:r>
            <a:r>
              <a:rPr lang="en-US" dirty="0" err="1" smtClean="0"/>
              <a:t>rowNew</a:t>
            </a:r>
            <a:r>
              <a:rPr lang="en-US" dirty="0" smtClean="0"/>
              <a:t>);</a:t>
            </a:r>
            <a:r>
              <a:rPr lang="tr-TR" dirty="0" smtClean="0"/>
              <a:t> </a:t>
            </a:r>
            <a:r>
              <a:rPr lang="en-US" dirty="0"/>
              <a:t>// Put the </a:t>
            </a:r>
            <a:r>
              <a:rPr lang="en-US" dirty="0" err="1"/>
              <a:t>TableRow</a:t>
            </a:r>
            <a:r>
              <a:rPr lang="en-US" dirty="0"/>
              <a:t> in the Table.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it-IT" dirty="0" smtClean="0"/>
              <a:t>for </a:t>
            </a:r>
            <a:r>
              <a:rPr lang="it-IT" dirty="0"/>
              <a:t>(int col = 0; col &lt; cols; col</a:t>
            </a:r>
            <a:r>
              <a:rPr lang="it-IT" dirty="0" smtClean="0"/>
              <a:t>++)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 smtClean="0"/>
              <a:t>TableCell</a:t>
            </a:r>
            <a:r>
              <a:rPr lang="en-US" dirty="0" smtClean="0"/>
              <a:t> </a:t>
            </a:r>
            <a:r>
              <a:rPr lang="en-US" dirty="0" err="1"/>
              <a:t>cellNew</a:t>
            </a:r>
            <a:r>
              <a:rPr lang="en-US" dirty="0"/>
              <a:t> = new </a:t>
            </a:r>
            <a:r>
              <a:rPr lang="en-US" dirty="0" err="1"/>
              <a:t>TableCell</a:t>
            </a:r>
            <a:r>
              <a:rPr lang="en-US" dirty="0" smtClean="0"/>
              <a:t>();</a:t>
            </a:r>
            <a:r>
              <a:rPr lang="tr-TR" dirty="0" smtClean="0"/>
              <a:t> </a:t>
            </a:r>
            <a:r>
              <a:rPr lang="en-US" dirty="0"/>
              <a:t>// Create a new </a:t>
            </a:r>
            <a:r>
              <a:rPr lang="en-US" dirty="0" err="1"/>
              <a:t>TableCell</a:t>
            </a:r>
            <a:r>
              <a:rPr lang="en-US" dirty="0"/>
              <a:t> object</a:t>
            </a:r>
            <a:r>
              <a:rPr lang="en-US" dirty="0" smtClean="0"/>
              <a:t>.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cellNew.Text</a:t>
            </a:r>
            <a:r>
              <a:rPr lang="en-US" dirty="0"/>
              <a:t> = "Example Cell (" + </a:t>
            </a:r>
            <a:r>
              <a:rPr lang="en-US" dirty="0" err="1"/>
              <a:t>row.ToString</a:t>
            </a:r>
            <a:r>
              <a:rPr lang="en-US" dirty="0"/>
              <a:t>() + </a:t>
            </a:r>
            <a:r>
              <a:rPr lang="en-US" dirty="0" smtClean="0"/>
              <a:t>",</a:t>
            </a:r>
            <a:r>
              <a:rPr lang="en-US" dirty="0"/>
              <a:t> "</a:t>
            </a:r>
            <a:r>
              <a:rPr lang="tr-TR" dirty="0" smtClean="0"/>
              <a:t>+col.ToString()+</a:t>
            </a:r>
            <a:r>
              <a:rPr lang="en-US" dirty="0"/>
              <a:t>"</a:t>
            </a:r>
            <a:r>
              <a:rPr lang="en-US" dirty="0" smtClean="0"/>
              <a:t>)";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if (</a:t>
            </a:r>
            <a:r>
              <a:rPr lang="en-US" dirty="0" err="1"/>
              <a:t>chkBorder.Checked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cellNew.BorderStyle</a:t>
            </a:r>
            <a:r>
              <a:rPr lang="en-US" dirty="0"/>
              <a:t> = </a:t>
            </a:r>
            <a:r>
              <a:rPr lang="en-US" dirty="0" err="1"/>
              <a:t>BorderStyle.Inset</a:t>
            </a:r>
            <a:r>
              <a:rPr lang="en-US" dirty="0"/>
              <a:t>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cellNew.BorderWidth</a:t>
            </a:r>
            <a:r>
              <a:rPr lang="en-US" dirty="0"/>
              <a:t> = </a:t>
            </a:r>
            <a:r>
              <a:rPr lang="en-US" dirty="0" err="1"/>
              <a:t>Unit.Pixel</a:t>
            </a:r>
            <a:r>
              <a:rPr lang="en-US" dirty="0"/>
              <a:t>(1);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}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 smtClean="0"/>
              <a:t>rowNew.Controls.Add</a:t>
            </a:r>
            <a:r>
              <a:rPr lang="en-US" dirty="0" smtClean="0"/>
              <a:t>(</a:t>
            </a:r>
            <a:r>
              <a:rPr lang="en-US" dirty="0" err="1" smtClean="0"/>
              <a:t>cellNew</a:t>
            </a:r>
            <a:r>
              <a:rPr lang="en-US" dirty="0" smtClean="0"/>
              <a:t>);</a:t>
            </a:r>
            <a:r>
              <a:rPr lang="tr-TR" dirty="0" smtClean="0"/>
              <a:t>  </a:t>
            </a:r>
            <a:r>
              <a:rPr lang="en-US" dirty="0" smtClean="0"/>
              <a:t>// </a:t>
            </a:r>
            <a:r>
              <a:rPr lang="en-US" dirty="0"/>
              <a:t>Put the </a:t>
            </a:r>
            <a:r>
              <a:rPr lang="en-US" dirty="0" err="1"/>
              <a:t>TableCell</a:t>
            </a:r>
            <a:r>
              <a:rPr lang="en-US" dirty="0"/>
              <a:t> in the </a:t>
            </a:r>
            <a:r>
              <a:rPr lang="en-US" dirty="0" err="1"/>
              <a:t>TableRow</a:t>
            </a:r>
            <a:r>
              <a:rPr lang="en-US" dirty="0" smtClean="0"/>
              <a:t>.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}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}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}</a:t>
            </a:r>
            <a:endParaRPr lang="tr-TR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59DA5-A3C5-49CE-BA5C-07B794B789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Table Controls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You </a:t>
            </a:r>
            <a:r>
              <a:rPr lang="en-US" dirty="0"/>
              <a:t>could also use the </a:t>
            </a:r>
            <a:r>
              <a:rPr lang="en-US" dirty="0" err="1"/>
              <a:t>TableCell.Controls</a:t>
            </a:r>
            <a:r>
              <a:rPr lang="en-US" dirty="0"/>
              <a:t> collection to add web controls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 err="1"/>
              <a:t>TableCell</a:t>
            </a:r>
            <a:r>
              <a:rPr lang="en-US" dirty="0"/>
              <a:t>. For example, you could place an Image control and a Label control in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cell</a:t>
            </a:r>
            <a:r>
              <a:rPr lang="en-US" dirty="0"/>
              <a:t>. In this case, you can’t set the </a:t>
            </a:r>
            <a:r>
              <a:rPr lang="en-US" dirty="0" err="1"/>
              <a:t>TableCell.Text</a:t>
            </a:r>
            <a:r>
              <a:rPr lang="en-US" dirty="0"/>
              <a:t> property. The following code snippet uses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technique</a:t>
            </a:r>
            <a:r>
              <a:rPr lang="tr-TR" dirty="0" smtClean="0"/>
              <a:t>.</a:t>
            </a:r>
            <a:endParaRPr lang="en-US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 smtClean="0"/>
              <a:t>cellNew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TableCell</a:t>
            </a:r>
            <a:r>
              <a:rPr lang="en-US" dirty="0" smtClean="0"/>
              <a:t>();</a:t>
            </a:r>
            <a:r>
              <a:rPr lang="tr-TR" dirty="0" smtClean="0"/>
              <a:t> </a:t>
            </a:r>
            <a:r>
              <a:rPr lang="en-US" dirty="0"/>
              <a:t>// Create a new </a:t>
            </a:r>
            <a:r>
              <a:rPr lang="en-US" dirty="0" err="1"/>
              <a:t>TableCell</a:t>
            </a:r>
            <a:r>
              <a:rPr lang="en-US" dirty="0"/>
              <a:t> object</a:t>
            </a:r>
            <a:r>
              <a:rPr lang="en-US" dirty="0" smtClean="0"/>
              <a:t>.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Label </a:t>
            </a:r>
            <a:r>
              <a:rPr lang="en-US" dirty="0" err="1"/>
              <a:t>lblNew</a:t>
            </a:r>
            <a:r>
              <a:rPr lang="en-US" dirty="0"/>
              <a:t> = new Label</a:t>
            </a:r>
            <a:r>
              <a:rPr lang="en-US" dirty="0" smtClean="0"/>
              <a:t>();</a:t>
            </a:r>
            <a:r>
              <a:rPr lang="tr-TR" dirty="0" smtClean="0"/>
              <a:t> </a:t>
            </a:r>
            <a:r>
              <a:rPr lang="en-US" dirty="0"/>
              <a:t>// Create a new Label object</a:t>
            </a:r>
            <a:r>
              <a:rPr lang="en-US" dirty="0" smtClean="0"/>
              <a:t>.</a:t>
            </a: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lblNew.Text</a:t>
            </a:r>
            <a:r>
              <a:rPr lang="en-US" dirty="0"/>
              <a:t> = "Example Cell (" + </a:t>
            </a:r>
            <a:r>
              <a:rPr lang="en-US" dirty="0" err="1"/>
              <a:t>row.ToString</a:t>
            </a:r>
            <a:r>
              <a:rPr lang="en-US" dirty="0"/>
              <a:t>() + "," + </a:t>
            </a:r>
            <a:r>
              <a:rPr lang="en-US" dirty="0" err="1"/>
              <a:t>col.ToString</a:t>
            </a:r>
            <a:r>
              <a:rPr lang="en-US" dirty="0"/>
              <a:t>() +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")&lt;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System.Web.UI.WebControls.Image</a:t>
            </a:r>
            <a:r>
              <a:rPr lang="en-US" dirty="0"/>
              <a:t> </a:t>
            </a:r>
            <a:r>
              <a:rPr lang="en-US" dirty="0" err="1"/>
              <a:t>imgNew</a:t>
            </a:r>
            <a:r>
              <a:rPr lang="en-US" dirty="0"/>
              <a:t> = new </a:t>
            </a:r>
            <a:r>
              <a:rPr lang="en-US" dirty="0" err="1"/>
              <a:t>System.Web.UI.WebControls.Image</a:t>
            </a:r>
            <a:r>
              <a:rPr lang="en-US" dirty="0"/>
              <a:t>();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imgNew.ImageUrl</a:t>
            </a:r>
            <a:r>
              <a:rPr lang="en-US" dirty="0"/>
              <a:t> = "cellpic.png";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// Put the label and picture in the cell.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cellNew.Controls.Add</a:t>
            </a:r>
            <a:r>
              <a:rPr lang="en-US" dirty="0"/>
              <a:t>(</a:t>
            </a:r>
            <a:r>
              <a:rPr lang="en-US" dirty="0" err="1"/>
              <a:t>lblNew</a:t>
            </a:r>
            <a:r>
              <a:rPr lang="en-US" dirty="0"/>
              <a:t>);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>
                <a:solidFill>
                  <a:srgbClr val="FFC000"/>
                </a:solidFill>
              </a:rPr>
              <a:t>cellNew.Controls.Add</a:t>
            </a:r>
            <a:r>
              <a:rPr lang="en-US" dirty="0">
                <a:solidFill>
                  <a:srgbClr val="FFC000"/>
                </a:solidFill>
              </a:rPr>
              <a:t>(</a:t>
            </a:r>
            <a:r>
              <a:rPr lang="en-US" dirty="0" err="1">
                <a:solidFill>
                  <a:srgbClr val="FFC000"/>
                </a:solidFill>
              </a:rPr>
              <a:t>imgNew</a:t>
            </a:r>
            <a:r>
              <a:rPr lang="en-US" dirty="0" smtClean="0">
                <a:solidFill>
                  <a:srgbClr val="FFC000"/>
                </a:solidFill>
              </a:rPr>
              <a:t>);</a:t>
            </a:r>
            <a:endParaRPr lang="tr-TR" dirty="0" smtClean="0">
              <a:solidFill>
                <a:srgbClr val="FFC000"/>
              </a:solidFill>
            </a:endParaRPr>
          </a:p>
          <a:p>
            <a:pPr marL="68574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/>
              <a:t>// Put the </a:t>
            </a:r>
            <a:r>
              <a:rPr lang="en-US" dirty="0" err="1"/>
              <a:t>TableCell</a:t>
            </a:r>
            <a:r>
              <a:rPr lang="en-US" dirty="0"/>
              <a:t> in the </a:t>
            </a:r>
            <a:r>
              <a:rPr lang="en-US" dirty="0" err="1"/>
              <a:t>TableRow</a:t>
            </a:r>
            <a:r>
              <a:rPr lang="en-US" dirty="0"/>
              <a:t>.</a:t>
            </a:r>
          </a:p>
          <a:p>
            <a:pPr marL="68574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rowNew.Controls.Add</a:t>
            </a:r>
            <a:r>
              <a:rPr lang="en-US" dirty="0"/>
              <a:t>(</a:t>
            </a:r>
            <a:r>
              <a:rPr lang="en-US" dirty="0" err="1"/>
              <a:t>cellNew</a:t>
            </a:r>
            <a:r>
              <a:rPr lang="en-US" dirty="0"/>
              <a:t>);</a:t>
            </a:r>
            <a:endParaRPr lang="tr-TR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22D3E-AB5A-4360-9D81-6CEA7B18C5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200000"/>
                  </a:schemeClr>
                </a:solidFill>
              </a:rPr>
              <a:t>Web Control Events and AutoPostBack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 smtClean="0"/>
              <a:t>can you write server code that will react </a:t>
            </a:r>
            <a:r>
              <a:rPr lang="en-US" i="1" dirty="0" smtClean="0"/>
              <a:t>immediately </a:t>
            </a:r>
            <a:r>
              <a:rPr lang="en-US" dirty="0" smtClean="0"/>
              <a:t>to an event that occurs on the</a:t>
            </a:r>
            <a:r>
              <a:rPr lang="tr-TR" dirty="0" smtClean="0"/>
              <a:t> </a:t>
            </a:r>
            <a:r>
              <a:rPr lang="en-US" dirty="0" smtClean="0"/>
              <a:t>client?</a:t>
            </a:r>
            <a:endParaRPr lang="tr-TR" dirty="0" smtClean="0"/>
          </a:p>
          <a:p>
            <a:pPr lvl="1"/>
            <a:r>
              <a:rPr lang="en-US" dirty="0" smtClean="0"/>
              <a:t>Some events, such as the Click event of a button, do occur immediately. That’s because</a:t>
            </a:r>
            <a:r>
              <a:rPr lang="tr-TR" dirty="0" smtClean="0"/>
              <a:t> </a:t>
            </a:r>
            <a:r>
              <a:rPr lang="en-US" dirty="0" smtClean="0"/>
              <a:t>when clicked, the button posts back the page.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a basic convention of HTML forms. However,</a:t>
            </a:r>
            <a:r>
              <a:rPr lang="tr-TR" dirty="0" smtClean="0"/>
              <a:t> </a:t>
            </a:r>
            <a:r>
              <a:rPr lang="en-US" dirty="0" smtClean="0"/>
              <a:t>other actions </a:t>
            </a:r>
            <a:r>
              <a:rPr lang="en-US" i="1" dirty="0" smtClean="0"/>
              <a:t>do </a:t>
            </a:r>
            <a:r>
              <a:rPr lang="en-US" dirty="0" smtClean="0"/>
              <a:t>cause events but </a:t>
            </a:r>
            <a:r>
              <a:rPr lang="en-US" i="1" dirty="0" smtClean="0"/>
              <a:t>don’t </a:t>
            </a:r>
            <a:r>
              <a:rPr lang="en-US" dirty="0" smtClean="0"/>
              <a:t>trigger a </a:t>
            </a:r>
            <a:r>
              <a:rPr lang="en-US" dirty="0" err="1" smtClean="0"/>
              <a:t>postback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/>
              <a:t>example is when the user</a:t>
            </a:r>
            <a:r>
              <a:rPr lang="tr-TR" dirty="0" smtClean="0"/>
              <a:t> </a:t>
            </a:r>
            <a:r>
              <a:rPr lang="en-US" dirty="0" smtClean="0"/>
              <a:t>changes the text in a text box (which triggers the </a:t>
            </a:r>
            <a:r>
              <a:rPr lang="en-US" dirty="0" err="1" smtClean="0"/>
              <a:t>TextChanged</a:t>
            </a:r>
            <a:r>
              <a:rPr lang="en-US" dirty="0" smtClean="0"/>
              <a:t> event) or chooses a new item in</a:t>
            </a:r>
            <a:r>
              <a:rPr lang="tr-TR" dirty="0" smtClean="0"/>
              <a:t> </a:t>
            </a:r>
            <a:r>
              <a:rPr lang="en-US" dirty="0" smtClean="0"/>
              <a:t>a list (the </a:t>
            </a:r>
            <a:r>
              <a:rPr lang="en-US" dirty="0" err="1" smtClean="0"/>
              <a:t>SelectedIndexChanged</a:t>
            </a:r>
            <a:r>
              <a:rPr lang="en-US" dirty="0" smtClean="0"/>
              <a:t> event).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might want to respond to these events, but without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postback</a:t>
            </a:r>
            <a:r>
              <a:rPr lang="en-US" dirty="0" smtClean="0"/>
              <a:t> your code has no way to run.</a:t>
            </a:r>
            <a:endParaRPr lang="tr-TR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97E056-D7D8-4134-AB70-7511DCF1A3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200000"/>
                  </a:schemeClr>
                </a:solidFill>
              </a:rPr>
              <a:t>Web Control Events and AutoPostBack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ASP.NET </a:t>
            </a:r>
            <a:r>
              <a:rPr lang="en-US" dirty="0"/>
              <a:t>handles this by giving you two options: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• You can wait until the next </a:t>
            </a:r>
            <a:r>
              <a:rPr lang="en-US" dirty="0" err="1"/>
              <a:t>postback</a:t>
            </a:r>
            <a:r>
              <a:rPr lang="en-US" dirty="0"/>
              <a:t> to react to the event. For example, imagine </a:t>
            </a:r>
            <a:r>
              <a:rPr lang="en-US" dirty="0" smtClean="0"/>
              <a:t>you</a:t>
            </a:r>
            <a:r>
              <a:rPr lang="tr-TR" dirty="0" smtClean="0"/>
              <a:t> </a:t>
            </a:r>
            <a:r>
              <a:rPr lang="en-US" dirty="0" smtClean="0"/>
              <a:t>want </a:t>
            </a:r>
            <a:r>
              <a:rPr lang="en-US" dirty="0"/>
              <a:t>to react to the </a:t>
            </a:r>
            <a:r>
              <a:rPr lang="en-US" dirty="0" err="1"/>
              <a:t>SelectedIndexChanged</a:t>
            </a:r>
            <a:r>
              <a:rPr lang="en-US" dirty="0"/>
              <a:t> event in a list. If the user selects an item 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list</a:t>
            </a:r>
            <a:r>
              <a:rPr lang="en-US" dirty="0"/>
              <a:t>, nothing happens immediately. However, if the user then clicks a button to </a:t>
            </a:r>
            <a:r>
              <a:rPr lang="en-US" dirty="0" smtClean="0"/>
              <a:t>post</a:t>
            </a:r>
            <a:r>
              <a:rPr lang="tr-TR" dirty="0" smtClean="0"/>
              <a:t> </a:t>
            </a:r>
            <a:r>
              <a:rPr lang="en-US" dirty="0" smtClean="0"/>
              <a:t>back </a:t>
            </a:r>
            <a:r>
              <a:rPr lang="en-US" dirty="0"/>
              <a:t>the page, </a:t>
            </a:r>
            <a:r>
              <a:rPr lang="en-US" i="1" dirty="0"/>
              <a:t>two </a:t>
            </a:r>
            <a:r>
              <a:rPr lang="en-US" dirty="0"/>
              <a:t>events fire: </a:t>
            </a:r>
            <a:r>
              <a:rPr lang="en-US" dirty="0" err="1"/>
              <a:t>Button.Click</a:t>
            </a:r>
            <a:r>
              <a:rPr lang="en-US" dirty="0"/>
              <a:t> followed by </a:t>
            </a:r>
            <a:r>
              <a:rPr lang="tr-TR" dirty="0" smtClean="0"/>
              <a:t>T</a:t>
            </a:r>
            <a:r>
              <a:rPr lang="en-US" dirty="0" err="1" smtClean="0"/>
              <a:t>extBox.TextChanged</a:t>
            </a:r>
            <a:r>
              <a:rPr lang="en-US" dirty="0"/>
              <a:t>. And </a:t>
            </a:r>
            <a:r>
              <a:rPr lang="en-US" dirty="0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have several controls, it’s </a:t>
            </a:r>
            <a:r>
              <a:rPr lang="tr-TR" dirty="0"/>
              <a:t>q</a:t>
            </a:r>
            <a:r>
              <a:rPr lang="en-US" dirty="0" err="1" smtClean="0"/>
              <a:t>uite</a:t>
            </a:r>
            <a:r>
              <a:rPr lang="en-US" dirty="0" smtClean="0"/>
              <a:t> </a:t>
            </a:r>
            <a:r>
              <a:rPr lang="en-US" dirty="0"/>
              <a:t>possible for a single </a:t>
            </a:r>
            <a:r>
              <a:rPr lang="en-US" dirty="0" err="1"/>
              <a:t>postback</a:t>
            </a:r>
            <a:r>
              <a:rPr lang="en-US" dirty="0"/>
              <a:t> to result in </a:t>
            </a:r>
            <a:r>
              <a:rPr lang="en-US" dirty="0" smtClean="0"/>
              <a:t>several</a:t>
            </a:r>
            <a:r>
              <a:rPr lang="tr-TR" dirty="0" smtClean="0"/>
              <a:t> </a:t>
            </a:r>
            <a:r>
              <a:rPr lang="en-US" dirty="0" smtClean="0"/>
              <a:t>change </a:t>
            </a:r>
            <a:r>
              <a:rPr lang="en-US" dirty="0"/>
              <a:t>events, which fire one after the other, in an undetermined order</a:t>
            </a:r>
            <a:r>
              <a:rPr lang="en-US" dirty="0" smtClean="0"/>
              <a:t>.</a:t>
            </a:r>
            <a:endParaRPr lang="tr-TR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• You can use the </a:t>
            </a:r>
            <a:r>
              <a:rPr lang="en-US" i="1" dirty="0"/>
              <a:t>automatic </a:t>
            </a:r>
            <a:r>
              <a:rPr lang="en-US" i="1" dirty="0" err="1"/>
              <a:t>postback</a:t>
            </a:r>
            <a:r>
              <a:rPr lang="en-US" i="1" dirty="0"/>
              <a:t> </a:t>
            </a:r>
            <a:r>
              <a:rPr lang="en-US" dirty="0"/>
              <a:t>feature to force a control to post back the </a:t>
            </a:r>
            <a:r>
              <a:rPr lang="en-US" dirty="0" smtClean="0"/>
              <a:t>page</a:t>
            </a:r>
            <a:r>
              <a:rPr lang="tr-TR" dirty="0" smtClean="0"/>
              <a:t> </a:t>
            </a:r>
            <a:r>
              <a:rPr lang="en-US" dirty="0" smtClean="0"/>
              <a:t>immediately </a:t>
            </a:r>
            <a:r>
              <a:rPr lang="en-US" dirty="0"/>
              <a:t>when it detects a specific user action. In this scenario, when the user </a:t>
            </a:r>
            <a:r>
              <a:rPr lang="en-US" dirty="0" smtClean="0"/>
              <a:t>clicks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new item in the list, the page is posted back, your code executes, and a new version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page is returned.</a:t>
            </a:r>
            <a:endParaRPr lang="tr-TR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D26918-CA21-4531-98A9-72F6F44F1C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200000"/>
                  </a:schemeClr>
                </a:solidFill>
              </a:rPr>
              <a:t>Web Control Events and AutoPostBack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option you choose depends on the result you want. If you need to react immediately</a:t>
            </a:r>
            <a:r>
              <a:rPr lang="tr-TR" dirty="0" smtClean="0"/>
              <a:t> </a:t>
            </a:r>
            <a:r>
              <a:rPr lang="en-US" dirty="0" smtClean="0"/>
              <a:t>(for example, you want to update another control when a specific action takes place), you</a:t>
            </a:r>
            <a:r>
              <a:rPr lang="tr-TR" dirty="0" smtClean="0"/>
              <a:t> </a:t>
            </a:r>
            <a:r>
              <a:rPr lang="en-US" dirty="0" smtClean="0"/>
              <a:t>need to use automatic </a:t>
            </a:r>
            <a:r>
              <a:rPr lang="en-US" dirty="0" err="1" smtClean="0"/>
              <a:t>postbacks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</a:t>
            </a:r>
            <a:r>
              <a:rPr lang="en-US" dirty="0" smtClean="0"/>
              <a:t>the other hand, automatic </a:t>
            </a:r>
            <a:r>
              <a:rPr lang="en-US" dirty="0" err="1" smtClean="0"/>
              <a:t>postbacks</a:t>
            </a:r>
            <a:r>
              <a:rPr lang="en-US" dirty="0" smtClean="0"/>
              <a:t> can sometimes</a:t>
            </a:r>
            <a:r>
              <a:rPr lang="tr-TR" dirty="0" smtClean="0"/>
              <a:t> </a:t>
            </a:r>
            <a:r>
              <a:rPr lang="en-US" dirty="0" smtClean="0"/>
              <a:t>make the page less responsive, because each </a:t>
            </a:r>
            <a:r>
              <a:rPr lang="en-US" dirty="0" err="1" smtClean="0"/>
              <a:t>postback</a:t>
            </a:r>
            <a:r>
              <a:rPr lang="en-US" dirty="0" smtClean="0"/>
              <a:t> and page refresh adds a short, but</a:t>
            </a:r>
            <a:r>
              <a:rPr lang="tr-TR" dirty="0" smtClean="0"/>
              <a:t> </a:t>
            </a:r>
            <a:r>
              <a:rPr lang="en-US" dirty="0" smtClean="0"/>
              <a:t>noticeable, delay and page refresh. </a:t>
            </a:r>
            <a:r>
              <a:rPr lang="tr-TR" dirty="0" smtClean="0"/>
              <a:t>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03FE3D-69A8-48F6-A129-00C1077AA3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Web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They </a:t>
            </a:r>
            <a:r>
              <a:rPr lang="en-US" i="1" dirty="0" smtClean="0"/>
              <a:t>provide a consistent object model</a:t>
            </a:r>
            <a:r>
              <a:rPr lang="en-US" dirty="0" smtClean="0"/>
              <a:t>: HTML is full of quirks and idiosyncrasies. For</a:t>
            </a:r>
            <a:r>
              <a:rPr lang="tr-TR" dirty="0" smtClean="0"/>
              <a:t> </a:t>
            </a:r>
            <a:r>
              <a:rPr lang="en-US" dirty="0" smtClean="0"/>
              <a:t>example, a simple text box can appear as one of three elements, including &lt;</a:t>
            </a:r>
            <a:r>
              <a:rPr lang="en-US" dirty="0" err="1" smtClean="0"/>
              <a:t>textarea</a:t>
            </a:r>
            <a:r>
              <a:rPr lang="en-US" dirty="0" smtClean="0"/>
              <a:t>&gt;,&lt;input type="text"&gt;, and &lt;input type="password"&gt;. With web controls, these three elements</a:t>
            </a:r>
            <a:r>
              <a:rPr lang="tr-TR" dirty="0" smtClean="0"/>
              <a:t> </a:t>
            </a:r>
            <a:r>
              <a:rPr lang="en-US" dirty="0" smtClean="0"/>
              <a:t>are consolidated as a single </a:t>
            </a:r>
            <a:r>
              <a:rPr lang="en-US" dirty="0" err="1" smtClean="0"/>
              <a:t>TextBox</a:t>
            </a:r>
            <a:r>
              <a:rPr lang="en-US" dirty="0" smtClean="0"/>
              <a:t> control.</a:t>
            </a:r>
            <a:endParaRPr lang="tr-TR" dirty="0" smtClean="0"/>
          </a:p>
          <a:p>
            <a:r>
              <a:rPr lang="en-US" i="1" dirty="0" smtClean="0"/>
              <a:t>They tailor their output automatically</a:t>
            </a:r>
            <a:r>
              <a:rPr lang="en-US" dirty="0" smtClean="0"/>
              <a:t>: ASP.NET server controls can detect the type of</a:t>
            </a:r>
            <a:r>
              <a:rPr lang="tr-TR" dirty="0" smtClean="0"/>
              <a:t> </a:t>
            </a:r>
            <a:r>
              <a:rPr lang="en-US" dirty="0" smtClean="0"/>
              <a:t>browser and automatically adjust the HTML code they write to take advantage of features</a:t>
            </a:r>
            <a:r>
              <a:rPr lang="tr-TR" dirty="0" smtClean="0"/>
              <a:t> </a:t>
            </a:r>
            <a:r>
              <a:rPr lang="en-US" dirty="0" smtClean="0"/>
              <a:t>such as support for JavaScript</a:t>
            </a:r>
            <a:r>
              <a:rPr lang="tr-TR" dirty="0" smtClean="0"/>
              <a:t>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2E0BD0-875E-4A15-A8A3-9A529E78BE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>
                <a:solidFill>
                  <a:schemeClr val="tx2">
                    <a:satMod val="200000"/>
                  </a:schemeClr>
                </a:solidFill>
              </a:rPr>
              <a:t>Web Control Events and 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tr-TR" sz="3600" dirty="0" smtClean="0">
                <a:solidFill>
                  <a:schemeClr val="tx2">
                    <a:satMod val="200000"/>
                  </a:schemeClr>
                </a:solidFill>
              </a:rPr>
              <a:t>AutoPostBack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280" y="3501008"/>
            <a:ext cx="8488363" cy="22812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A4E838-6AF1-498C-97BA-0F72B62C7C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539750" y="692150"/>
            <a:ext cx="83534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All </a:t>
            </a:r>
            <a:r>
              <a:rPr lang="en-US" sz="2800" dirty="0"/>
              <a:t>input web controls support automatic </a:t>
            </a:r>
            <a:r>
              <a:rPr lang="en-US" sz="2800" dirty="0" err="1"/>
              <a:t>postbacks</a:t>
            </a:r>
            <a:r>
              <a:rPr lang="en-US" sz="2800" dirty="0"/>
              <a:t>. Table </a:t>
            </a:r>
            <a:r>
              <a:rPr lang="tr-TR" sz="2800" dirty="0"/>
              <a:t>below </a:t>
            </a:r>
            <a:r>
              <a:rPr lang="en-US" sz="2800" dirty="0"/>
              <a:t>provides a basic list of web</a:t>
            </a:r>
            <a:r>
              <a:rPr lang="tr-TR" sz="2800" dirty="0"/>
              <a:t> </a:t>
            </a:r>
            <a:r>
              <a:rPr lang="en-US" sz="2800" dirty="0"/>
              <a:t>controls and their events.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200000"/>
                  </a:schemeClr>
                </a:solidFill>
              </a:rPr>
              <a:t>Web Control Events and AutoPostBack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</a:t>
            </a:r>
            <a:r>
              <a:rPr lang="en-US" dirty="0"/>
              <a:t>you want to capture a change event (such as </a:t>
            </a:r>
            <a:r>
              <a:rPr lang="en-US" dirty="0" err="1"/>
              <a:t>TextChanged</a:t>
            </a:r>
            <a:r>
              <a:rPr lang="en-US" dirty="0"/>
              <a:t>, </a:t>
            </a:r>
            <a:r>
              <a:rPr lang="en-US" dirty="0" err="1"/>
              <a:t>CheckedChanged</a:t>
            </a:r>
            <a:r>
              <a:rPr lang="en-US" dirty="0"/>
              <a:t>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err="1" smtClean="0"/>
              <a:t>SelectedIndexChanged</a:t>
            </a:r>
            <a:r>
              <a:rPr lang="en-US" dirty="0"/>
              <a:t>) immediately, you need to set the control’s </a:t>
            </a:r>
            <a:r>
              <a:rPr lang="en-US" dirty="0" err="1"/>
              <a:t>AutoPostBack</a:t>
            </a:r>
            <a:r>
              <a:rPr lang="en-US" dirty="0"/>
              <a:t> property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true</a:t>
            </a:r>
            <a:r>
              <a:rPr lang="en-US" dirty="0"/>
              <a:t>. This way, the page will be submitted automatically when the user interacts with the </a:t>
            </a:r>
            <a:r>
              <a:rPr lang="en-US" dirty="0" smtClean="0"/>
              <a:t>control</a:t>
            </a:r>
            <a:r>
              <a:rPr lang="tr-TR" dirty="0" smtClean="0"/>
              <a:t>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tr-TR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 When </a:t>
            </a:r>
            <a:r>
              <a:rPr lang="en-US" dirty="0"/>
              <a:t>the page is posted back, ASP.NET will examine the page, load all the current </a:t>
            </a:r>
            <a:r>
              <a:rPr lang="en-US" dirty="0" smtClean="0"/>
              <a:t>information,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then allow your code to perform some extra processing before returning the </a:t>
            </a:r>
            <a:r>
              <a:rPr lang="en-US" dirty="0" smtClean="0"/>
              <a:t>page</a:t>
            </a:r>
            <a:r>
              <a:rPr lang="tr-TR" dirty="0" smtClean="0"/>
              <a:t> </a:t>
            </a:r>
            <a:r>
              <a:rPr lang="en-US" dirty="0" smtClean="0"/>
              <a:t>back </a:t>
            </a:r>
            <a:r>
              <a:rPr lang="en-US" dirty="0"/>
              <a:t>to the </a:t>
            </a:r>
            <a:r>
              <a:rPr lang="en-US" dirty="0" smtClean="0"/>
              <a:t>user. </a:t>
            </a:r>
            <a:r>
              <a:rPr lang="en-US" dirty="0"/>
              <a:t>Depending on the result you want, you could have a </a:t>
            </a:r>
            <a:r>
              <a:rPr lang="en-US" dirty="0" smtClean="0"/>
              <a:t>page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has some controls that post back automatically and others that don’t</a:t>
            </a:r>
            <a:r>
              <a:rPr lang="en-US" dirty="0" smtClean="0"/>
              <a:t>.</a:t>
            </a:r>
            <a:endParaRPr lang="tr-TR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This </a:t>
            </a:r>
            <a:r>
              <a:rPr lang="en-US" dirty="0" err="1"/>
              <a:t>postback</a:t>
            </a:r>
            <a:r>
              <a:rPr lang="en-US" dirty="0"/>
              <a:t> system isn’t ideal for all events. For example, some events that you may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familiar </a:t>
            </a:r>
            <a:r>
              <a:rPr lang="en-US" dirty="0"/>
              <a:t>with from Windows programs, such as mouse movement events or key press </a:t>
            </a:r>
            <a:r>
              <a:rPr lang="en-US" dirty="0" smtClean="0"/>
              <a:t>events,</a:t>
            </a:r>
            <a:r>
              <a:rPr lang="tr-TR" dirty="0" smtClean="0"/>
              <a:t> </a:t>
            </a:r>
            <a:r>
              <a:rPr lang="en-US" dirty="0" smtClean="0"/>
              <a:t>aren’t </a:t>
            </a:r>
            <a:r>
              <a:rPr lang="en-US" dirty="0"/>
              <a:t>practical in an ASP.NET application. Resubmitting the page every time a key is </a:t>
            </a:r>
            <a:r>
              <a:rPr lang="en-US" dirty="0" smtClean="0"/>
              <a:t>pressed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the mouse is moved would make the application unbearably slow and unresponsive.</a:t>
            </a:r>
            <a:endParaRPr lang="tr-T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F640A9-0016-4B2A-922F-9E045A8E26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200000"/>
                  </a:schemeClr>
                </a:solidFill>
              </a:rPr>
              <a:t>How Postback events Work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If </a:t>
            </a:r>
            <a:r>
              <a:rPr lang="en-US" dirty="0"/>
              <a:t>you create a web page that includes one or more web controls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configured to use </a:t>
            </a:r>
            <a:r>
              <a:rPr lang="en-US" dirty="0" err="1"/>
              <a:t>AutoPostBack</a:t>
            </a:r>
            <a:r>
              <a:rPr lang="en-US" dirty="0"/>
              <a:t>, ASP.NET adds a special JavaScript function to the </a:t>
            </a:r>
            <a:r>
              <a:rPr lang="en-US" dirty="0" smtClean="0"/>
              <a:t>rendered</a:t>
            </a:r>
            <a:r>
              <a:rPr lang="tr-TR" dirty="0" smtClean="0"/>
              <a:t> </a:t>
            </a:r>
            <a:r>
              <a:rPr lang="en-US" dirty="0" smtClean="0"/>
              <a:t>HTML </a:t>
            </a:r>
            <a:r>
              <a:rPr lang="en-US" dirty="0"/>
              <a:t>page. This function is named __</a:t>
            </a:r>
            <a:r>
              <a:rPr lang="en-US" dirty="0" err="1"/>
              <a:t>doPostBack</a:t>
            </a:r>
            <a:r>
              <a:rPr lang="en-US" dirty="0"/>
              <a:t>(). When called, it triggers a </a:t>
            </a:r>
            <a:r>
              <a:rPr lang="en-US" dirty="0" err="1" smtClean="0"/>
              <a:t>postback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sending </a:t>
            </a:r>
            <a:r>
              <a:rPr lang="en-US" dirty="0"/>
              <a:t>data back to the web server</a:t>
            </a:r>
            <a:r>
              <a:rPr lang="en-US" dirty="0" smtClean="0"/>
              <a:t>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ASP.NET also adds two additional hidden input fields that are used to pass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back </a:t>
            </a:r>
            <a:r>
              <a:rPr lang="en-US" dirty="0"/>
              <a:t>to the server. This information consists of the ID of the control that raised the event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any </a:t>
            </a:r>
            <a:r>
              <a:rPr lang="en-US" dirty="0"/>
              <a:t>additional information that might be relevant. These fields are initially empty, as </a:t>
            </a:r>
            <a:r>
              <a:rPr lang="en-US" dirty="0" smtClean="0"/>
              <a:t>shown</a:t>
            </a:r>
            <a:r>
              <a:rPr lang="tr-TR" dirty="0" smtClean="0"/>
              <a:t> </a:t>
            </a:r>
            <a:r>
              <a:rPr lang="en-US" dirty="0" smtClean="0"/>
              <a:t>here</a:t>
            </a:r>
            <a:r>
              <a:rPr lang="en-US" dirty="0"/>
              <a:t>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&lt;input type="hidden" name="__EVENTTARGET" id="__EVENTTARGET" value="" /&gt;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&lt;input type="hidden" name="__EVENTARGUMENT" id="__EVENTARGUMENT" value="" /&gt;</a:t>
            </a:r>
            <a:endParaRPr lang="tr-TR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1BD676-1A75-467E-824A-8BBB8B66E7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200000"/>
                  </a:schemeClr>
                </a:solidFill>
              </a:rPr>
              <a:t>How Postback events Work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</a:t>
            </a:r>
            <a:r>
              <a:rPr lang="en-US" dirty="0"/>
              <a:t>__</a:t>
            </a:r>
            <a:r>
              <a:rPr lang="en-US" dirty="0" err="1"/>
              <a:t>doPostBack</a:t>
            </a:r>
            <a:r>
              <a:rPr lang="en-US" dirty="0"/>
              <a:t>() function has the responsibility for setting these values with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appropriate </a:t>
            </a:r>
            <a:r>
              <a:rPr lang="en-US" dirty="0"/>
              <a:t>information about the event and then submitting the form. A slightly </a:t>
            </a:r>
            <a:r>
              <a:rPr lang="en-US" dirty="0" smtClean="0"/>
              <a:t>simplified</a:t>
            </a:r>
            <a:r>
              <a:rPr lang="tr-TR" dirty="0" smtClean="0"/>
              <a:t> </a:t>
            </a:r>
            <a:r>
              <a:rPr lang="en-US" dirty="0" smtClean="0"/>
              <a:t>version </a:t>
            </a:r>
            <a:r>
              <a:rPr lang="en-US" dirty="0"/>
              <a:t>of the __</a:t>
            </a:r>
            <a:r>
              <a:rPr lang="en-US" dirty="0" err="1"/>
              <a:t>doPostBack</a:t>
            </a:r>
            <a:r>
              <a:rPr lang="en-US" dirty="0"/>
              <a:t>() function is shown here: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/>
              <a:t>&lt;script language="text/</a:t>
            </a:r>
            <a:r>
              <a:rPr lang="en-US" dirty="0" err="1"/>
              <a:t>javascript</a:t>
            </a:r>
            <a:r>
              <a:rPr lang="en-US" dirty="0"/>
              <a:t>"&gt;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/>
              <a:t>&lt;!--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/>
              <a:t>function __</a:t>
            </a:r>
            <a:r>
              <a:rPr lang="en-US" dirty="0" err="1"/>
              <a:t>doPostBack</a:t>
            </a:r>
            <a:r>
              <a:rPr lang="en-US" dirty="0"/>
              <a:t>(</a:t>
            </a:r>
            <a:r>
              <a:rPr lang="en-US" dirty="0" err="1"/>
              <a:t>eventTarget</a:t>
            </a:r>
            <a:r>
              <a:rPr lang="en-US" dirty="0"/>
              <a:t>, </a:t>
            </a:r>
            <a:r>
              <a:rPr lang="en-US" dirty="0" err="1"/>
              <a:t>eventArgument</a:t>
            </a:r>
            <a:r>
              <a:rPr lang="en-US" dirty="0"/>
              <a:t>) {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theform</a:t>
            </a:r>
            <a:r>
              <a:rPr lang="en-US" dirty="0"/>
              <a:t> = document.Form1;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theform</a:t>
            </a:r>
            <a:r>
              <a:rPr lang="en-US" dirty="0"/>
              <a:t>.__</a:t>
            </a:r>
            <a:r>
              <a:rPr lang="en-US" dirty="0" err="1"/>
              <a:t>EVENTTARGET.value</a:t>
            </a:r>
            <a:r>
              <a:rPr lang="en-US" dirty="0"/>
              <a:t> = </a:t>
            </a:r>
            <a:r>
              <a:rPr lang="en-US" dirty="0" err="1"/>
              <a:t>eventTarget</a:t>
            </a:r>
            <a:r>
              <a:rPr lang="en-US" dirty="0"/>
              <a:t>;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theform</a:t>
            </a:r>
            <a:r>
              <a:rPr lang="en-US" dirty="0"/>
              <a:t>.__</a:t>
            </a:r>
            <a:r>
              <a:rPr lang="en-US" dirty="0" err="1"/>
              <a:t>EVENTARGUMENT.value</a:t>
            </a:r>
            <a:r>
              <a:rPr lang="en-US" dirty="0"/>
              <a:t> = </a:t>
            </a:r>
            <a:r>
              <a:rPr lang="en-US" dirty="0" err="1"/>
              <a:t>eventArgument</a:t>
            </a:r>
            <a:r>
              <a:rPr lang="en-US" dirty="0"/>
              <a:t>;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 err="1"/>
              <a:t>theform.submit</a:t>
            </a:r>
            <a:r>
              <a:rPr lang="en-US" dirty="0"/>
              <a:t>();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/>
              <a:t>}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/>
              <a:t>// --&gt;</a:t>
            </a:r>
          </a:p>
          <a:p>
            <a:pPr marL="454909" lvl="1" indent="0" fontAlgn="auto">
              <a:spcAft>
                <a:spcPts val="0"/>
              </a:spcAft>
              <a:buNone/>
              <a:defRPr/>
            </a:pPr>
            <a:r>
              <a:rPr lang="en-US" dirty="0"/>
              <a:t>&lt;/script&gt;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Remember, ASP.NET generates the __</a:t>
            </a:r>
            <a:r>
              <a:rPr lang="en-US" dirty="0" err="1"/>
              <a:t>doPostBack</a:t>
            </a:r>
            <a:r>
              <a:rPr lang="en-US" dirty="0"/>
              <a:t>() function automatically, provided at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least one control on the page uses automatic </a:t>
            </a:r>
            <a:r>
              <a:rPr lang="en-US" dirty="0" err="1"/>
              <a:t>postbacks</a:t>
            </a:r>
            <a:r>
              <a:rPr lang="en-US" dirty="0"/>
              <a:t>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Finally, any control that has its </a:t>
            </a:r>
            <a:r>
              <a:rPr lang="en-US" dirty="0" err="1"/>
              <a:t>AutoPostBack</a:t>
            </a:r>
            <a:r>
              <a:rPr lang="en-US" dirty="0"/>
              <a:t> property set to true is connected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__</a:t>
            </a:r>
            <a:r>
              <a:rPr lang="en-US" dirty="0" err="1"/>
              <a:t>doPostBack</a:t>
            </a:r>
            <a:r>
              <a:rPr lang="en-US" dirty="0"/>
              <a:t>() function using the </a:t>
            </a:r>
            <a:r>
              <a:rPr lang="en-US" dirty="0" err="1"/>
              <a:t>onclick</a:t>
            </a:r>
            <a:r>
              <a:rPr lang="en-US" dirty="0"/>
              <a:t> or </a:t>
            </a:r>
            <a:r>
              <a:rPr lang="en-US" dirty="0" err="1"/>
              <a:t>onchange</a:t>
            </a:r>
            <a:r>
              <a:rPr lang="en-US" dirty="0"/>
              <a:t> attributes. These attributes </a:t>
            </a:r>
            <a:r>
              <a:rPr lang="en-US" dirty="0" smtClean="0"/>
              <a:t>indicate</a:t>
            </a:r>
            <a:r>
              <a:rPr lang="tr-TR" dirty="0" smtClean="0"/>
              <a:t> </a:t>
            </a:r>
            <a:r>
              <a:rPr lang="en-US" dirty="0" smtClean="0"/>
              <a:t>what </a:t>
            </a:r>
            <a:r>
              <a:rPr lang="en-US" dirty="0"/>
              <a:t>action the browser should take in response to the client-side JavaScript events </a:t>
            </a:r>
            <a:r>
              <a:rPr lang="en-US" dirty="0" err="1" smtClean="0"/>
              <a:t>onclick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err="1"/>
              <a:t>onchange</a:t>
            </a:r>
            <a:r>
              <a:rPr lang="en-US" dirty="0"/>
              <a:t>.</a:t>
            </a:r>
            <a:endParaRPr lang="tr-TR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0C075E-43D2-4B06-8739-E345024FA6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Web Controls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tr-TR" i="1" dirty="0" smtClean="0"/>
          </a:p>
          <a:p>
            <a:endParaRPr lang="en-US" i="1" dirty="0" smtClean="0"/>
          </a:p>
          <a:p>
            <a:r>
              <a:rPr lang="en-US" i="1" dirty="0" smtClean="0"/>
              <a:t>They </a:t>
            </a:r>
            <a:r>
              <a:rPr lang="en-US" i="1" dirty="0" smtClean="0"/>
              <a:t>provide high-level features</a:t>
            </a:r>
            <a:r>
              <a:rPr lang="en-US" dirty="0" smtClean="0"/>
              <a:t>: You’ll see that web controls allow you to access additional</a:t>
            </a:r>
            <a:r>
              <a:rPr lang="tr-TR" dirty="0" smtClean="0"/>
              <a:t> </a:t>
            </a:r>
            <a:r>
              <a:rPr lang="en-US" dirty="0" smtClean="0"/>
              <a:t>events, properties, and methods that don’t correspond directly to typical HTML</a:t>
            </a:r>
            <a:r>
              <a:rPr lang="tr-TR" dirty="0" smtClean="0"/>
              <a:t> </a:t>
            </a:r>
            <a:r>
              <a:rPr lang="en-US" dirty="0" smtClean="0"/>
              <a:t>controls. ASP.NET implements these features by using a combination of tricks.</a:t>
            </a:r>
            <a:endParaRPr lang="tr-TR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2967BB-26D2-41DE-9E2E-B715840701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804" y="1157214"/>
            <a:ext cx="2592387" cy="3168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Basic Web Control Classes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6408" y="46535"/>
            <a:ext cx="5761037" cy="23193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22481F-EE46-4948-883B-BD81305BB6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408" y="2420937"/>
            <a:ext cx="576103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179512" y="4581525"/>
            <a:ext cx="88565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/>
              <a:t>able </a:t>
            </a:r>
            <a:r>
              <a:rPr lang="tr-TR" dirty="0"/>
              <a:t>above </a:t>
            </a:r>
            <a:r>
              <a:rPr lang="en-US" dirty="0"/>
              <a:t>lists the basic control classes and the HTML elements they generate. Some controls</a:t>
            </a:r>
            <a:r>
              <a:rPr lang="tr-TR" dirty="0"/>
              <a:t> </a:t>
            </a:r>
            <a:r>
              <a:rPr lang="en-US" dirty="0"/>
              <a:t> (such as Button and </a:t>
            </a:r>
            <a:r>
              <a:rPr lang="en-US" dirty="0" err="1"/>
              <a:t>TextBox</a:t>
            </a:r>
            <a:r>
              <a:rPr lang="en-US" dirty="0"/>
              <a:t>) can be rendered as different HTML elements. In this case,</a:t>
            </a:r>
            <a:r>
              <a:rPr lang="tr-TR" dirty="0"/>
              <a:t> </a:t>
            </a:r>
            <a:r>
              <a:rPr lang="en-US" dirty="0"/>
              <a:t>ASP.NET uses the element that matches the properties you’ve set. Also, some controls have no</a:t>
            </a:r>
            <a:r>
              <a:rPr lang="tr-TR" dirty="0"/>
              <a:t> </a:t>
            </a:r>
            <a:r>
              <a:rPr lang="en-US" dirty="0"/>
              <a:t>real HTML equivalent. </a:t>
            </a:r>
            <a:endParaRPr lang="tr-TR" dirty="0"/>
          </a:p>
          <a:p>
            <a:r>
              <a:rPr lang="tr-TR" dirty="0"/>
              <a:t>F</a:t>
            </a:r>
            <a:r>
              <a:rPr lang="en-US" dirty="0"/>
              <a:t>or example, the </a:t>
            </a:r>
            <a:r>
              <a:rPr lang="en-US" dirty="0" err="1"/>
              <a:t>CheckBoxList</a:t>
            </a:r>
            <a:r>
              <a:rPr lang="en-US" dirty="0"/>
              <a:t> and </a:t>
            </a:r>
            <a:r>
              <a:rPr lang="en-US" dirty="0" err="1"/>
              <a:t>RadioButtonList</a:t>
            </a:r>
            <a:r>
              <a:rPr lang="en-US" dirty="0"/>
              <a:t> controls output as</a:t>
            </a:r>
            <a:r>
              <a:rPr lang="tr-TR" dirty="0"/>
              <a:t> </a:t>
            </a:r>
            <a:r>
              <a:rPr lang="en-US" dirty="0"/>
              <a:t>a &lt;table&gt; that contains multiple HTML check boxes or radio buttons. ASP.NET exposes them</a:t>
            </a:r>
            <a:r>
              <a:rPr lang="tr-TR" dirty="0"/>
              <a:t> </a:t>
            </a:r>
            <a:r>
              <a:rPr lang="en-US" dirty="0"/>
              <a:t>as a single object on the server side for convenient programming, thus illustrating one of the</a:t>
            </a:r>
            <a:r>
              <a:rPr lang="tr-TR" dirty="0"/>
              <a:t> </a:t>
            </a:r>
            <a:r>
              <a:rPr lang="en-US" dirty="0"/>
              <a:t>primary strengths of web controls.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Web Control Tags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ASP.NET </a:t>
            </a:r>
            <a:r>
              <a:rPr lang="en-US" dirty="0" smtClean="0"/>
              <a:t>tags have a special format. They always begin with the prefix asp: followed by the</a:t>
            </a:r>
            <a:r>
              <a:rPr lang="tr-TR" dirty="0" smtClean="0"/>
              <a:t> </a:t>
            </a:r>
            <a:r>
              <a:rPr lang="en-US" dirty="0" smtClean="0"/>
              <a:t>class name. If there is no closing tag, the tag must end with /&gt;. Each attribute</a:t>
            </a:r>
            <a:r>
              <a:rPr lang="tr-TR" dirty="0" smtClean="0"/>
              <a:t> </a:t>
            </a:r>
            <a:r>
              <a:rPr lang="en-US" dirty="0" smtClean="0"/>
              <a:t>in the tag corresponds to a control property, except for the </a:t>
            </a:r>
            <a:r>
              <a:rPr lang="en-US" dirty="0" err="1" smtClean="0"/>
              <a:t>runat</a:t>
            </a:r>
            <a:r>
              <a:rPr lang="en-US" dirty="0" smtClean="0"/>
              <a:t>="server" attribute, which signals</a:t>
            </a:r>
            <a:r>
              <a:rPr lang="tr-TR" dirty="0" smtClean="0"/>
              <a:t> </a:t>
            </a:r>
            <a:r>
              <a:rPr lang="en-US" dirty="0" smtClean="0"/>
              <a:t>that the control should be processed on the server.</a:t>
            </a:r>
            <a:r>
              <a:rPr lang="tr-TR" dirty="0" smtClean="0"/>
              <a:t>Example of an asp textbox: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asp:TextBox</a:t>
            </a:r>
            <a:r>
              <a:rPr lang="en-US" dirty="0" smtClean="0"/>
              <a:t> ID="txt" </a:t>
            </a:r>
            <a:r>
              <a:rPr lang="en-US" dirty="0" err="1" smtClean="0"/>
              <a:t>runat</a:t>
            </a:r>
            <a:r>
              <a:rPr lang="en-US" dirty="0" smtClean="0"/>
              <a:t>="server" /&gt;</a:t>
            </a:r>
          </a:p>
          <a:p>
            <a:pPr lvl="1"/>
            <a:r>
              <a:rPr lang="en-US" dirty="0" smtClean="0"/>
              <a:t>When a client requests this .</a:t>
            </a:r>
            <a:r>
              <a:rPr lang="en-US" dirty="0" err="1" smtClean="0"/>
              <a:t>aspx</a:t>
            </a:r>
            <a:r>
              <a:rPr lang="en-US" dirty="0" smtClean="0"/>
              <a:t> page, the following HTML is returned. The name is a</a:t>
            </a:r>
            <a:r>
              <a:rPr lang="tr-TR" dirty="0" smtClean="0"/>
              <a:t> </a:t>
            </a:r>
            <a:r>
              <a:rPr lang="en-US" dirty="0" smtClean="0"/>
              <a:t>special attribute that ASP.NET uses to track the control.</a:t>
            </a:r>
          </a:p>
          <a:p>
            <a:pPr lvl="1"/>
            <a:r>
              <a:rPr lang="en-US" dirty="0" smtClean="0"/>
              <a:t>&lt;input type="text" ID="txt" name="txt" /&gt;</a:t>
            </a:r>
            <a:endParaRPr lang="tr-TR" i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67CB0-4930-4D15-80F5-DB39E1D953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Web Control Tags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r>
              <a:rPr lang="tr-TR" dirty="0" smtClean="0"/>
              <a:t>As </a:t>
            </a:r>
            <a:r>
              <a:rPr lang="tr-TR" dirty="0" smtClean="0"/>
              <a:t>another example:</a:t>
            </a:r>
          </a:p>
          <a:p>
            <a:pPr lvl="1"/>
            <a:r>
              <a:rPr lang="en-US" sz="2800" dirty="0" smtClean="0"/>
              <a:t>&lt;</a:t>
            </a:r>
            <a:r>
              <a:rPr lang="en-US" sz="2800" dirty="0" err="1" smtClean="0"/>
              <a:t>asp:TextBox</a:t>
            </a:r>
            <a:r>
              <a:rPr lang="en-US" sz="2800" dirty="0" smtClean="0"/>
              <a:t> ID="txt" </a:t>
            </a:r>
            <a:r>
              <a:rPr lang="en-US" sz="2800" dirty="0" err="1" smtClean="0"/>
              <a:t>BackColor</a:t>
            </a:r>
            <a:r>
              <a:rPr lang="en-US" sz="2800" dirty="0" smtClean="0"/>
              <a:t>="Yellow" Text="Hello World"</a:t>
            </a:r>
            <a:r>
              <a:rPr lang="tr-TR" sz="2800" dirty="0" smtClean="0"/>
              <a:t> </a:t>
            </a:r>
            <a:r>
              <a:rPr lang="en-US" sz="2800" dirty="0" err="1" smtClean="0"/>
              <a:t>ReadOnly</a:t>
            </a:r>
            <a:r>
              <a:rPr lang="en-US" sz="2800" dirty="0" smtClean="0"/>
              <a:t>="True" </a:t>
            </a:r>
            <a:r>
              <a:rPr lang="en-US" sz="2800" dirty="0" err="1" smtClean="0"/>
              <a:t>TextMode</a:t>
            </a:r>
            <a:r>
              <a:rPr lang="en-US" sz="2800" dirty="0" smtClean="0"/>
              <a:t>="</a:t>
            </a:r>
            <a:r>
              <a:rPr lang="en-US" sz="2800" dirty="0" err="1" smtClean="0"/>
              <a:t>MultiLine</a:t>
            </a:r>
            <a:r>
              <a:rPr lang="en-US" sz="2800" dirty="0" smtClean="0"/>
              <a:t>" Rows="5" </a:t>
            </a:r>
            <a:r>
              <a:rPr lang="en-US" sz="2800" dirty="0" err="1" smtClean="0"/>
              <a:t>runat</a:t>
            </a:r>
            <a:r>
              <a:rPr lang="en-US" sz="2800" dirty="0" smtClean="0"/>
              <a:t>="server" /&gt;</a:t>
            </a:r>
            <a:endParaRPr lang="tr-TR" sz="2800" dirty="0" smtClean="0"/>
          </a:p>
          <a:p>
            <a:pPr lvl="1"/>
            <a:endParaRPr lang="tr-TR" sz="2800" i="1" dirty="0" smtClean="0"/>
          </a:p>
          <a:p>
            <a:r>
              <a:rPr lang="tr-TR" sz="3200" i="1" dirty="0" smtClean="0"/>
              <a:t>The resulting HTML:</a:t>
            </a:r>
          </a:p>
          <a:p>
            <a:pPr lvl="1"/>
            <a:r>
              <a:rPr lang="en-US" sz="2800" dirty="0" smtClean="0"/>
              <a:t>&lt;</a:t>
            </a:r>
            <a:r>
              <a:rPr lang="en-US" sz="2800" dirty="0" err="1" smtClean="0"/>
              <a:t>textarea</a:t>
            </a:r>
            <a:r>
              <a:rPr lang="en-US" sz="2800" dirty="0" smtClean="0"/>
              <a:t> name="txt" rows="5" cols="20" </a:t>
            </a:r>
            <a:r>
              <a:rPr lang="en-US" sz="2800" dirty="0" err="1" smtClean="0"/>
              <a:t>readonly</a:t>
            </a:r>
            <a:r>
              <a:rPr lang="en-US" sz="2800" dirty="0" smtClean="0"/>
              <a:t>="</a:t>
            </a:r>
            <a:r>
              <a:rPr lang="en-US" sz="2800" dirty="0" err="1" smtClean="0"/>
              <a:t>readonly</a:t>
            </a:r>
            <a:r>
              <a:rPr lang="en-US" sz="2800" dirty="0" smtClean="0"/>
              <a:t>" ID="txt«</a:t>
            </a:r>
            <a:r>
              <a:rPr lang="tr-TR" sz="2800" dirty="0" smtClean="0"/>
              <a:t> </a:t>
            </a:r>
            <a:r>
              <a:rPr lang="en-US" sz="2800" dirty="0" smtClean="0"/>
              <a:t>style="</a:t>
            </a:r>
            <a:r>
              <a:rPr lang="en-US" sz="2800" dirty="0" err="1" smtClean="0"/>
              <a:t>background-color:Yellow</a:t>
            </a:r>
            <a:r>
              <a:rPr lang="en-US" sz="2800" dirty="0" smtClean="0"/>
              <a:t>;"&gt;Hello World&lt;/</a:t>
            </a:r>
            <a:r>
              <a:rPr lang="en-US" sz="2800" dirty="0" err="1" smtClean="0"/>
              <a:t>textarea</a:t>
            </a:r>
            <a:r>
              <a:rPr lang="en-US" sz="2800" dirty="0" smtClean="0"/>
              <a:t>&gt;</a:t>
            </a:r>
            <a:endParaRPr lang="tr-TR" i="1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9B5E7A-2F93-4AD3-A061-63A198B43F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Web Control Classes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675687" cy="59769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 smtClean="0"/>
              <a:t>control classes are defined in the </a:t>
            </a:r>
            <a:r>
              <a:rPr lang="en-US" dirty="0" err="1" smtClean="0"/>
              <a:t>System.Web.UI.WebControls</a:t>
            </a:r>
            <a:r>
              <a:rPr lang="en-US" dirty="0" smtClean="0"/>
              <a:t> namespace.</a:t>
            </a:r>
            <a:endParaRPr lang="tr-TR" dirty="0" smtClean="0"/>
          </a:p>
          <a:p>
            <a:endParaRPr lang="tr-TR" i="1" dirty="0" smtClean="0"/>
          </a:p>
          <a:p>
            <a:r>
              <a:rPr lang="tr-TR" i="1" dirty="0" smtClean="0"/>
              <a:t>The WebControl Base Class</a:t>
            </a:r>
          </a:p>
          <a:p>
            <a:r>
              <a:rPr lang="en-US" sz="3200" dirty="0" smtClean="0"/>
              <a:t>Most web controls begin by inheriting from the </a:t>
            </a:r>
            <a:r>
              <a:rPr lang="en-US" sz="3200" dirty="0" err="1" smtClean="0"/>
              <a:t>WebControl</a:t>
            </a:r>
            <a:r>
              <a:rPr lang="en-US" sz="3200" dirty="0" smtClean="0"/>
              <a:t> base class. This class defines the</a:t>
            </a:r>
            <a:r>
              <a:rPr lang="tr-TR" sz="3200" dirty="0" smtClean="0"/>
              <a:t> </a:t>
            </a:r>
            <a:r>
              <a:rPr lang="en-US" sz="3200" dirty="0" smtClean="0"/>
              <a:t>essential functionality for tasks such as data binding and includes some basic properties that</a:t>
            </a:r>
            <a:r>
              <a:rPr lang="tr-TR" sz="3200" dirty="0" smtClean="0"/>
              <a:t> </a:t>
            </a:r>
            <a:r>
              <a:rPr lang="en-US" sz="3200" dirty="0" smtClean="0"/>
              <a:t>you can use with almost any web control, as described in Table</a:t>
            </a:r>
            <a:r>
              <a:rPr lang="tr-TR" sz="3200" dirty="0" smtClean="0"/>
              <a:t> below.</a:t>
            </a:r>
            <a:endParaRPr lang="tr-TR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869AD7-31AD-402A-A98F-CB3AE4796B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F756DCDE86A4AAF893127053D2C7B" ma:contentTypeVersion="" ma:contentTypeDescription="Create a new document." ma:contentTypeScope="" ma:versionID="14a816a3127e5c4d23b9eed28e7f1c4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BA43D99-DC06-4132-975F-25DD8230B325}"/>
</file>

<file path=customXml/itemProps2.xml><?xml version="1.0" encoding="utf-8"?>
<ds:datastoreItem xmlns:ds="http://schemas.openxmlformats.org/officeDocument/2006/customXml" ds:itemID="{E8CF7A07-B043-4D82-91A1-072101E22992}"/>
</file>

<file path=customXml/itemProps3.xml><?xml version="1.0" encoding="utf-8"?>
<ds:datastoreItem xmlns:ds="http://schemas.openxmlformats.org/officeDocument/2006/customXml" ds:itemID="{10D9AA84-F7EF-4598-BB84-62BA144CC639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</TotalTime>
  <Words>4173</Words>
  <Application>Microsoft Office PowerPoint</Application>
  <PresentationFormat>On-screen Show (4:3)</PresentationFormat>
  <Paragraphs>442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Century Gothic</vt:lpstr>
      <vt:lpstr>Corbel</vt:lpstr>
      <vt:lpstr>Wingdings</vt:lpstr>
      <vt:lpstr>Wingdings 2</vt:lpstr>
      <vt:lpstr>Wingdings 3</vt:lpstr>
      <vt:lpstr>Ion</vt:lpstr>
      <vt:lpstr>Web Controls     </vt:lpstr>
      <vt:lpstr>Web Controls</vt:lpstr>
      <vt:lpstr>Web Controls</vt:lpstr>
      <vt:lpstr>Web Controls</vt:lpstr>
      <vt:lpstr>Web Controls</vt:lpstr>
      <vt:lpstr>Basic Web Control Classes</vt:lpstr>
      <vt:lpstr>Web Control Tags</vt:lpstr>
      <vt:lpstr>Web Control Tags</vt:lpstr>
      <vt:lpstr>Web Control Classes</vt:lpstr>
      <vt:lpstr>PowerPoint Presentation</vt:lpstr>
      <vt:lpstr>Units</vt:lpstr>
      <vt:lpstr>Units</vt:lpstr>
      <vt:lpstr>Enumerations</vt:lpstr>
      <vt:lpstr>Colors</vt:lpstr>
      <vt:lpstr>Colors</vt:lpstr>
      <vt:lpstr>Fonts</vt:lpstr>
      <vt:lpstr>Fonts</vt:lpstr>
      <vt:lpstr>Fonts</vt:lpstr>
      <vt:lpstr>Fonts</vt:lpstr>
      <vt:lpstr>Focus</vt:lpstr>
      <vt:lpstr>Focus</vt:lpstr>
      <vt:lpstr>Focus</vt:lpstr>
      <vt:lpstr>The Default Button</vt:lpstr>
      <vt:lpstr>List Controls</vt:lpstr>
      <vt:lpstr>Multiple Select List Controls</vt:lpstr>
      <vt:lpstr>Multiple Select List Controls</vt:lpstr>
      <vt:lpstr>Multiple Select List Controls</vt:lpstr>
      <vt:lpstr>BulletedList Control </vt:lpstr>
      <vt:lpstr>Table Controls</vt:lpstr>
      <vt:lpstr>Table Controls </vt:lpstr>
      <vt:lpstr>Table Controls </vt:lpstr>
      <vt:lpstr>Table Controls </vt:lpstr>
      <vt:lpstr>Table Controls </vt:lpstr>
      <vt:lpstr>Table Controls </vt:lpstr>
      <vt:lpstr>Table Controls </vt:lpstr>
      <vt:lpstr>Table Controls </vt:lpstr>
      <vt:lpstr>Web Control Events and AutoPostBack</vt:lpstr>
      <vt:lpstr>Web Control Events and AutoPostBack</vt:lpstr>
      <vt:lpstr>Web Control Events and AutoPostBack</vt:lpstr>
      <vt:lpstr>Web Control Events and  AutoPostBack</vt:lpstr>
      <vt:lpstr>Web Control Events and AutoPostBack</vt:lpstr>
      <vt:lpstr>How Postback events Work</vt:lpstr>
      <vt:lpstr>How Postback events Work</vt:lpstr>
    </vt:vector>
  </TitlesOfParts>
  <Company>emucc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Controls     &amp;     State Managements</dc:title>
  <dc:creator>emu</dc:creator>
  <cp:lastModifiedBy>Deshy</cp:lastModifiedBy>
  <cp:revision>17</cp:revision>
  <dcterms:created xsi:type="dcterms:W3CDTF">2009-11-02T16:41:54Z</dcterms:created>
  <dcterms:modified xsi:type="dcterms:W3CDTF">2019-08-08T08:51:15Z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0x01010018DF756DCDE86A4AAF893127053D2C7B</vt:lpwstr>
  </property>
</Properties>
</file>