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emf" ContentType="image/x-emf"/>
  <Default Extension="jpeg" ContentType="image/jpeg"/>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3.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7.xml" ContentType="application/vnd.openxmlformats-officedocument.presentationml.slideLayout+xml"/>
  <Override PartName="/ppt/slideLayouts/slideLayout24.xml" ContentType="application/vnd.openxmlformats-officedocument.presentationml.slideLayout+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slideLayouts/slideLayout33.xml" ContentType="application/vnd.openxmlformats-officedocument.presentationml.slideLayout+xml"/>
  <Override PartName="/ppt/slideLayouts/slideLayout28.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Lst>
  <p:notesMasterIdLst>
    <p:notesMasterId r:id="rId35"/>
  </p:notesMasterIdLst>
  <p:handoutMasterIdLst>
    <p:handoutMasterId r:id="rId36"/>
  </p:handoutMasterIdLst>
  <p:sldIdLst>
    <p:sldId id="256" r:id="rId4"/>
    <p:sldId id="259" r:id="rId5"/>
    <p:sldId id="298" r:id="rId6"/>
    <p:sldId id="300" r:id="rId7"/>
    <p:sldId id="299" r:id="rId8"/>
    <p:sldId id="260" r:id="rId9"/>
    <p:sldId id="301" r:id="rId10"/>
    <p:sldId id="261" r:id="rId11"/>
    <p:sldId id="302" r:id="rId12"/>
    <p:sldId id="262" r:id="rId13"/>
    <p:sldId id="303" r:id="rId14"/>
    <p:sldId id="304" r:id="rId15"/>
    <p:sldId id="305" r:id="rId16"/>
    <p:sldId id="306" r:id="rId17"/>
    <p:sldId id="307" r:id="rId18"/>
    <p:sldId id="309" r:id="rId19"/>
    <p:sldId id="308" r:id="rId20"/>
    <p:sldId id="311" r:id="rId21"/>
    <p:sldId id="312" r:id="rId22"/>
    <p:sldId id="310" r:id="rId23"/>
    <p:sldId id="313" r:id="rId24"/>
    <p:sldId id="314" r:id="rId25"/>
    <p:sldId id="315" r:id="rId26"/>
    <p:sldId id="316" r:id="rId27"/>
    <p:sldId id="317" r:id="rId28"/>
    <p:sldId id="318" r:id="rId29"/>
    <p:sldId id="319" r:id="rId30"/>
    <p:sldId id="320" r:id="rId31"/>
    <p:sldId id="321" r:id="rId32"/>
    <p:sldId id="322" r:id="rId33"/>
    <p:sldId id="297" r:id="rId3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7F4F5"/>
    <a:srgbClr val="006600"/>
    <a:srgbClr val="FF9900"/>
    <a:srgbClr val="FFFFCC"/>
    <a:srgbClr val="990033"/>
    <a:srgbClr val="0000FF"/>
    <a:srgbClr val="EAFAF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0" autoAdjust="0"/>
    <p:restoredTop sz="94660"/>
  </p:normalViewPr>
  <p:slideViewPr>
    <p:cSldViewPr>
      <p:cViewPr varScale="1">
        <p:scale>
          <a:sx n="69" d="100"/>
          <a:sy n="69" d="100"/>
        </p:scale>
        <p:origin x="-58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ustomXml" Target="../customXml/item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521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265219"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265220"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265221"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17190D-0624-49FF-A192-BD519911972B}" type="slidenum">
              <a:rPr lang="tr-T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1363"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1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271365"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1366"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1367"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837DBA8-9DD2-4F3D-B0D9-6D69B7EB682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AC5D22-4E58-4B62-B1CC-CD3B170A7082}" type="slidenum">
              <a:rPr lang="en-US"/>
              <a:pPr/>
              <a:t>5</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a:xfrm>
            <a:off x="1219200" y="3257550"/>
            <a:ext cx="6707188" cy="3086100"/>
          </a:xfrm>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0955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61341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962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600200"/>
            <a:ext cx="3962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8382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80772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Rectangle 7"/>
          <p:cNvSpPr>
            <a:spLocks noChangeArrowheads="1"/>
          </p:cNvSpPr>
          <p:nvPr userDrawn="1"/>
        </p:nvSpPr>
        <p:spPr bwMode="auto">
          <a:xfrm rot="16200000">
            <a:off x="-3238500" y="3238500"/>
            <a:ext cx="6858000" cy="381000"/>
          </a:xfrm>
          <a:prstGeom prst="rect">
            <a:avLst/>
          </a:prstGeom>
          <a:gradFill rotWithShape="1">
            <a:gsLst>
              <a:gs pos="0">
                <a:srgbClr val="F7173C"/>
              </a:gs>
              <a:gs pos="100000">
                <a:schemeClr val="tx2"/>
              </a:gs>
            </a:gsLst>
            <a:lin ang="5400000" scaled="1"/>
          </a:gradFill>
          <a:ln w="9525">
            <a:noFill/>
            <a:miter lim="800000"/>
            <a:headEnd/>
            <a:tailEnd/>
          </a:ln>
          <a:effectLst/>
        </p:spPr>
        <p:txBody>
          <a:bodyPr wrap="none" anchor="ctr"/>
          <a:lstStyle/>
          <a:p>
            <a:pPr algn="ctr"/>
            <a:r>
              <a:rPr lang="tr-TR" sz="1400" b="1" dirty="0" smtClean="0">
                <a:solidFill>
                  <a:schemeClr val="bg1"/>
                </a:solidFill>
                <a:effectLst>
                  <a:outerShdw blurRad="38100" dist="38100" dir="2700000" algn="tl">
                    <a:srgbClr val="808080"/>
                  </a:outerShdw>
                </a:effectLst>
                <a:latin typeface="Tahoma" pitchFamily="34" charset="0"/>
              </a:rPr>
              <a:t>ITEC202</a:t>
            </a:r>
            <a:r>
              <a:rPr lang="en-US" sz="1400" b="1" dirty="0" smtClean="0">
                <a:solidFill>
                  <a:schemeClr val="bg1"/>
                </a:solidFill>
                <a:effectLst>
                  <a:outerShdw blurRad="38100" dist="38100" dir="2700000" algn="tl">
                    <a:srgbClr val="808080"/>
                  </a:outerShdw>
                </a:effectLst>
                <a:latin typeface="Tahoma" pitchFamily="34" charset="0"/>
              </a:rPr>
              <a:t> </a:t>
            </a:r>
            <a:r>
              <a:rPr lang="en-US" sz="1400" b="1" dirty="0">
                <a:solidFill>
                  <a:schemeClr val="bg1"/>
                </a:solidFill>
                <a:effectLst>
                  <a:outerShdw blurRad="38100" dist="38100" dir="2700000" algn="tl">
                    <a:srgbClr val="808080"/>
                  </a:outerShdw>
                </a:effectLst>
                <a:latin typeface="Tahoma" pitchFamily="34" charset="0"/>
              </a:rPr>
              <a:t>Operating Systems</a:t>
            </a:r>
          </a:p>
        </p:txBody>
      </p:sp>
      <p:sp>
        <p:nvSpPr>
          <p:cNvPr id="1033" name="Text Box 9"/>
          <p:cNvSpPr txBox="1">
            <a:spLocks noChangeArrowheads="1"/>
          </p:cNvSpPr>
          <p:nvPr userDrawn="1"/>
        </p:nvSpPr>
        <p:spPr bwMode="auto">
          <a:xfrm>
            <a:off x="533400" y="6548438"/>
            <a:ext cx="2554288" cy="274637"/>
          </a:xfrm>
          <a:prstGeom prst="rect">
            <a:avLst/>
          </a:prstGeom>
          <a:noFill/>
          <a:ln w="9525">
            <a:noFill/>
            <a:miter lim="800000"/>
            <a:headEnd/>
            <a:tailEnd/>
          </a:ln>
          <a:effectLst/>
        </p:spPr>
        <p:txBody>
          <a:bodyPr wrap="none">
            <a:spAutoFit/>
          </a:bodyPr>
          <a:lstStyle/>
          <a:p>
            <a:r>
              <a:rPr lang="en-US" sz="1200" b="1">
                <a:solidFill>
                  <a:srgbClr val="F7173C"/>
                </a:solidFill>
                <a:effectLst>
                  <a:outerShdw blurRad="38100" dist="38100" dir="2700000" algn="tl">
                    <a:srgbClr val="C0C0C0"/>
                  </a:outerShdw>
                </a:effectLst>
                <a:latin typeface="Tahoma" pitchFamily="34" charset="0"/>
              </a:rPr>
              <a:t>Prepared by Dr. Ahmet Rizaner</a:t>
            </a:r>
          </a:p>
        </p:txBody>
      </p:sp>
      <p:sp>
        <p:nvSpPr>
          <p:cNvPr id="1046" name="AutoShape 22"/>
          <p:cNvSpPr>
            <a:spLocks noChangeArrowheads="1"/>
          </p:cNvSpPr>
          <p:nvPr userDrawn="1"/>
        </p:nvSpPr>
        <p:spPr bwMode="auto">
          <a:xfrm>
            <a:off x="8191500" y="6121400"/>
            <a:ext cx="685800" cy="609600"/>
          </a:xfrm>
          <a:prstGeom prst="sun">
            <a:avLst>
              <a:gd name="adj" fmla="val 25000"/>
            </a:avLst>
          </a:prstGeom>
          <a:gradFill rotWithShape="1">
            <a:gsLst>
              <a:gs pos="0">
                <a:srgbClr val="F7173C"/>
              </a:gs>
              <a:gs pos="100000">
                <a:srgbClr val="F7173C">
                  <a:gamma/>
                  <a:shade val="0"/>
                  <a:invGamma/>
                </a:srgbClr>
              </a:gs>
            </a:gsLst>
            <a:path path="rect">
              <a:fillToRect l="50000" t="50000" r="50000" b="50000"/>
            </a:path>
          </a:gradFill>
          <a:ln w="9525">
            <a:solidFill>
              <a:schemeClr val="tx1"/>
            </a:solidFill>
            <a:miter lim="800000"/>
            <a:headEnd/>
            <a:tailEnd/>
          </a:ln>
          <a:effectLst/>
        </p:spPr>
        <p:txBody>
          <a:bodyPr wrap="none" anchor="ctr"/>
          <a:lstStyle/>
          <a:p>
            <a:pPr algn="ctr"/>
            <a:fld id="{D812EAF2-BAD0-4599-ABEF-688F2C12DC4E}" type="slidenum">
              <a:rPr lang="en-US" sz="1200" b="1">
                <a:solidFill>
                  <a:schemeClr val="bg1"/>
                </a:solidFill>
                <a:effectLst>
                  <a:outerShdw blurRad="38100" dist="38100" dir="2700000" algn="tl">
                    <a:srgbClr val="000000"/>
                  </a:outerShdw>
                </a:effectLst>
              </a:rPr>
              <a:pPr algn="ctr"/>
              <a:t>‹#›</a:t>
            </a:fld>
            <a:endParaRPr lang="en-US" sz="1200" b="1">
              <a:solidFill>
                <a:schemeClr val="bg1"/>
              </a:solidFill>
              <a:effectLst>
                <a:outerShdw blurRad="38100" dist="38100" dir="2700000" algn="tl">
                  <a:srgbClr val="000000"/>
                </a:outerShdw>
              </a:effectLst>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rgbClr val="A5002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a:solidFill>
            <a:srgbClr val="A50021"/>
          </a:solidFill>
          <a:effectLst>
            <a:outerShdw blurRad="38100" dist="38100" dir="2700000" algn="tl">
              <a:srgbClr val="C0C0C0"/>
            </a:outerShdw>
          </a:effectLst>
          <a:latin typeface="Tahoma" pitchFamily="34" charset="0"/>
        </a:defRPr>
      </a:lvl2pPr>
      <a:lvl3pPr algn="ctr" rtl="0" fontAlgn="base">
        <a:spcBef>
          <a:spcPct val="0"/>
        </a:spcBef>
        <a:spcAft>
          <a:spcPct val="0"/>
        </a:spcAft>
        <a:defRPr sz="4400">
          <a:solidFill>
            <a:srgbClr val="A50021"/>
          </a:solidFill>
          <a:effectLst>
            <a:outerShdw blurRad="38100" dist="38100" dir="2700000" algn="tl">
              <a:srgbClr val="C0C0C0"/>
            </a:outerShdw>
          </a:effectLst>
          <a:latin typeface="Tahoma" pitchFamily="34" charset="0"/>
        </a:defRPr>
      </a:lvl3pPr>
      <a:lvl4pPr algn="ctr" rtl="0" fontAlgn="base">
        <a:spcBef>
          <a:spcPct val="0"/>
        </a:spcBef>
        <a:spcAft>
          <a:spcPct val="0"/>
        </a:spcAft>
        <a:defRPr sz="4400">
          <a:solidFill>
            <a:srgbClr val="A50021"/>
          </a:solidFill>
          <a:effectLst>
            <a:outerShdw blurRad="38100" dist="38100" dir="2700000" algn="tl">
              <a:srgbClr val="C0C0C0"/>
            </a:outerShdw>
          </a:effectLst>
          <a:latin typeface="Tahoma" pitchFamily="34" charset="0"/>
        </a:defRPr>
      </a:lvl4pPr>
      <a:lvl5pPr algn="ctr" rtl="0" fontAlgn="base">
        <a:spcBef>
          <a:spcPct val="0"/>
        </a:spcBef>
        <a:spcAft>
          <a:spcPct val="0"/>
        </a:spcAft>
        <a:defRPr sz="4400">
          <a:solidFill>
            <a:srgbClr val="A50021"/>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400">
          <a:solidFill>
            <a:srgbClr val="A50021"/>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rgbClr val="A50021"/>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rgbClr val="A50021"/>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rgbClr val="A50021"/>
          </a:solidFill>
          <a:effectLst>
            <a:outerShdw blurRad="38100" dist="38100" dir="2700000" algn="tl">
              <a:srgbClr val="C0C0C0"/>
            </a:outerShdw>
          </a:effectLst>
          <a:latin typeface="Tahoma" pitchFamily="34"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0000FF"/>
          </a:solidFill>
          <a:latin typeface="+mn-lt"/>
        </a:defRPr>
      </a:lvl2pPr>
      <a:lvl3pPr marL="1143000" indent="-228600" algn="l" rtl="0" fontAlgn="base">
        <a:spcBef>
          <a:spcPct val="20000"/>
        </a:spcBef>
        <a:spcAft>
          <a:spcPct val="0"/>
        </a:spcAft>
        <a:buChar char="•"/>
        <a:defRPr sz="2400">
          <a:solidFill>
            <a:srgbClr val="008000"/>
          </a:solidFill>
          <a:latin typeface="+mn-lt"/>
        </a:defRPr>
      </a:lvl3pPr>
      <a:lvl4pPr marL="1600200" indent="-228600" algn="l" rtl="0" fontAlgn="base">
        <a:spcBef>
          <a:spcPct val="20000"/>
        </a:spcBef>
        <a:spcAft>
          <a:spcPct val="0"/>
        </a:spcAft>
        <a:buChar char="–"/>
        <a:defRPr sz="2000">
          <a:solidFill>
            <a:schemeClr val="hlink"/>
          </a:solidFill>
          <a:latin typeface="+mn-lt"/>
        </a:defRPr>
      </a:lvl4pPr>
      <a:lvl5pPr marL="2057400" indent="-228600" algn="l" rtl="0" fontAlgn="base">
        <a:spcBef>
          <a:spcPct val="20000"/>
        </a:spcBef>
        <a:spcAft>
          <a:spcPct val="0"/>
        </a:spcAft>
        <a:buChar char="»"/>
        <a:defRPr sz="2000">
          <a:solidFill>
            <a:srgbClr val="990033"/>
          </a:solidFill>
          <a:latin typeface="+mn-lt"/>
        </a:defRPr>
      </a:lvl5pPr>
      <a:lvl6pPr marL="2514600" indent="-228600" algn="l" rtl="0" fontAlgn="base">
        <a:spcBef>
          <a:spcPct val="20000"/>
        </a:spcBef>
        <a:spcAft>
          <a:spcPct val="0"/>
        </a:spcAft>
        <a:buChar char="»"/>
        <a:defRPr sz="2000">
          <a:solidFill>
            <a:srgbClr val="990033"/>
          </a:solidFill>
          <a:latin typeface="+mn-lt"/>
        </a:defRPr>
      </a:lvl6pPr>
      <a:lvl7pPr marL="2971800" indent="-228600" algn="l" rtl="0" fontAlgn="base">
        <a:spcBef>
          <a:spcPct val="20000"/>
        </a:spcBef>
        <a:spcAft>
          <a:spcPct val="0"/>
        </a:spcAft>
        <a:buChar char="»"/>
        <a:defRPr sz="2000">
          <a:solidFill>
            <a:srgbClr val="990033"/>
          </a:solidFill>
          <a:latin typeface="+mn-lt"/>
        </a:defRPr>
      </a:lvl7pPr>
      <a:lvl8pPr marL="3429000" indent="-228600" algn="l" rtl="0" fontAlgn="base">
        <a:spcBef>
          <a:spcPct val="20000"/>
        </a:spcBef>
        <a:spcAft>
          <a:spcPct val="0"/>
        </a:spcAft>
        <a:buChar char="»"/>
        <a:defRPr sz="2000">
          <a:solidFill>
            <a:srgbClr val="990033"/>
          </a:solidFill>
          <a:latin typeface="+mn-lt"/>
        </a:defRPr>
      </a:lvl8pPr>
      <a:lvl9pPr marL="3886200" indent="-228600" algn="l" rtl="0" fontAlgn="base">
        <a:spcBef>
          <a:spcPct val="20000"/>
        </a:spcBef>
        <a:spcAft>
          <a:spcPct val="0"/>
        </a:spcAft>
        <a:buChar char="»"/>
        <a:defRPr sz="2000">
          <a:solidFill>
            <a:srgbClr val="9900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9620" name="Rectangle 68"/>
          <p:cNvSpPr>
            <a:spLocks noChangeArrowheads="1"/>
          </p:cNvSpPr>
          <p:nvPr userDrawn="1"/>
        </p:nvSpPr>
        <p:spPr bwMode="auto">
          <a:xfrm>
            <a:off x="4572000" y="1600200"/>
            <a:ext cx="4191000" cy="762000"/>
          </a:xfrm>
          <a:prstGeom prst="rect">
            <a:avLst/>
          </a:prstGeom>
          <a:solidFill>
            <a:srgbClr val="EAFAFA"/>
          </a:solidFill>
          <a:ln w="38100">
            <a:solidFill>
              <a:schemeClr val="tx1"/>
            </a:solidFill>
            <a:miter lim="800000"/>
            <a:headEnd/>
            <a:tailEnd/>
          </a:ln>
          <a:effectLst/>
        </p:spPr>
        <p:txBody>
          <a:bodyPr wrap="none" anchor="ctr"/>
          <a:lstStyle/>
          <a:p>
            <a:endParaRPr lang="en-US"/>
          </a:p>
        </p:txBody>
      </p:sp>
      <p:graphicFrame>
        <p:nvGraphicFramePr>
          <p:cNvPr id="279604" name="Group 52"/>
          <p:cNvGraphicFramePr>
            <a:graphicFrameLocks noGrp="1"/>
          </p:cNvGraphicFramePr>
          <p:nvPr userDrawn="1"/>
        </p:nvGraphicFramePr>
        <p:xfrm>
          <a:off x="762000" y="457200"/>
          <a:ext cx="3429000" cy="6083618"/>
        </p:xfrm>
        <a:graphic>
          <a:graphicData uri="http://schemas.openxmlformats.org/drawingml/2006/table">
            <a:tbl>
              <a:tblPr/>
              <a:tblGrid>
                <a:gridCol w="1600200"/>
                <a:gridCol w="1828800"/>
              </a:tblGrid>
              <a:tr h="6794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FF0000"/>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FF0000"/>
                        </a:solidFill>
                        <a:effectLst/>
                        <a:latin typeface="Tahoma"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ahoma" pitchFamily="34" charset="0"/>
                          <a:cs typeface="Times New Roman" pitchFamily="18" charset="0"/>
                        </a:rPr>
                        <a:t>Starting at track 100</a:t>
                      </a:r>
                      <a:endParaRPr kumimoji="0" lang="en-US" sz="3200" b="0" i="0" u="none" strike="noStrike" cap="none" normalizeH="0" baseline="0" smtClean="0">
                        <a:ln>
                          <a:noFill/>
                        </a:ln>
                        <a:solidFill>
                          <a:srgbClr val="FF0000"/>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638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Next track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accessed</a:t>
                      </a:r>
                      <a:endParaRPr kumimoji="0" lang="en-US" sz="3200" b="0" i="0" u="none" strike="noStrike" cap="none" normalizeH="0" baseline="0" smtClean="0">
                        <a:ln>
                          <a:noFill/>
                        </a:ln>
                        <a:solidFill>
                          <a:srgbClr val="0000FF"/>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Number of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Tracks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traversed</a:t>
                      </a:r>
                      <a:endParaRPr kumimoji="0" lang="en-US" sz="3200" b="0" i="0" u="none" strike="noStrike" cap="none" normalizeH="0" baseline="0" smtClean="0">
                        <a:ln>
                          <a:noFill/>
                        </a:ln>
                        <a:solidFill>
                          <a:srgbClr val="0000FF"/>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Average seek length</a:t>
                      </a:r>
                      <a:endParaRPr kumimoji="0" lang="en-US" sz="3200" b="0" i="0" u="none" strike="noStrike" cap="none" normalizeH="0" baseline="0" smtClean="0">
                        <a:ln>
                          <a:noFill/>
                        </a:ln>
                        <a:solidFill>
                          <a:srgbClr val="0000FF"/>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3200" b="0" i="0" u="none" strike="noStrike" cap="none" normalizeH="0" baseline="0" smtClean="0">
                        <a:ln>
                          <a:noFill/>
                        </a:ln>
                        <a:solidFill>
                          <a:schemeClr val="tx1"/>
                        </a:solidFill>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9600" name="Rectangle 48"/>
          <p:cNvSpPr>
            <a:spLocks noChangeArrowheads="1"/>
          </p:cNvSpPr>
          <p:nvPr userDrawn="1"/>
        </p:nvSpPr>
        <p:spPr bwMode="auto">
          <a:xfrm rot="16200000">
            <a:off x="-3238500" y="3238500"/>
            <a:ext cx="6858000" cy="381000"/>
          </a:xfrm>
          <a:prstGeom prst="rect">
            <a:avLst/>
          </a:prstGeom>
          <a:gradFill rotWithShape="1">
            <a:gsLst>
              <a:gs pos="0">
                <a:srgbClr val="F7173C"/>
              </a:gs>
              <a:gs pos="100000">
                <a:schemeClr val="tx2"/>
              </a:gs>
            </a:gsLst>
            <a:lin ang="5400000" scaled="1"/>
          </a:gradFill>
          <a:ln w="9525">
            <a:noFill/>
            <a:miter lim="800000"/>
            <a:headEnd/>
            <a:tailEnd/>
          </a:ln>
          <a:effectLst/>
        </p:spPr>
        <p:txBody>
          <a:bodyPr wrap="none" anchor="ctr"/>
          <a:lstStyle/>
          <a:p>
            <a:pPr algn="ctr"/>
            <a:r>
              <a:rPr lang="en-US" sz="1400" b="1">
                <a:solidFill>
                  <a:schemeClr val="bg1"/>
                </a:solidFill>
                <a:effectLst>
                  <a:outerShdw blurRad="38100" dist="38100" dir="2700000" algn="tl">
                    <a:srgbClr val="808080"/>
                  </a:outerShdw>
                </a:effectLst>
                <a:latin typeface="Tahoma" pitchFamily="34" charset="0"/>
              </a:rPr>
              <a:t>CSIT202 / CPIT142 Operating Systems</a:t>
            </a:r>
          </a:p>
        </p:txBody>
      </p:sp>
      <p:sp>
        <p:nvSpPr>
          <p:cNvPr id="279601" name="AutoShape 49"/>
          <p:cNvSpPr>
            <a:spLocks noChangeArrowheads="1"/>
          </p:cNvSpPr>
          <p:nvPr userDrawn="1"/>
        </p:nvSpPr>
        <p:spPr bwMode="auto">
          <a:xfrm>
            <a:off x="8191500" y="6121400"/>
            <a:ext cx="685800" cy="609600"/>
          </a:xfrm>
          <a:prstGeom prst="sun">
            <a:avLst>
              <a:gd name="adj" fmla="val 25000"/>
            </a:avLst>
          </a:prstGeom>
          <a:gradFill rotWithShape="1">
            <a:gsLst>
              <a:gs pos="0">
                <a:srgbClr val="F7173C"/>
              </a:gs>
              <a:gs pos="100000">
                <a:srgbClr val="F7173C">
                  <a:gamma/>
                  <a:shade val="0"/>
                  <a:invGamma/>
                </a:srgbClr>
              </a:gs>
            </a:gsLst>
            <a:path path="rect">
              <a:fillToRect l="50000" t="50000" r="50000" b="50000"/>
            </a:path>
          </a:gradFill>
          <a:ln w="9525">
            <a:solidFill>
              <a:schemeClr val="tx1"/>
            </a:solidFill>
            <a:miter lim="800000"/>
            <a:headEnd/>
            <a:tailEnd/>
          </a:ln>
          <a:effectLst/>
        </p:spPr>
        <p:txBody>
          <a:bodyPr wrap="none" anchor="ctr"/>
          <a:lstStyle/>
          <a:p>
            <a:pPr algn="ctr"/>
            <a:fld id="{26A6F2BC-1812-4E72-B941-9349A4F796D8}" type="slidenum">
              <a:rPr lang="en-US" sz="1200" b="1">
                <a:solidFill>
                  <a:schemeClr val="bg1"/>
                </a:solidFill>
                <a:effectLst>
                  <a:outerShdw blurRad="38100" dist="38100" dir="2700000" algn="tl">
                    <a:srgbClr val="000000"/>
                  </a:outerShdw>
                </a:effectLst>
              </a:rPr>
              <a:pPr algn="ctr"/>
              <a:t>‹#›</a:t>
            </a:fld>
            <a:endParaRPr lang="en-US" sz="1200" b="1">
              <a:solidFill>
                <a:schemeClr val="bg1"/>
              </a:solidFill>
              <a:effectLst>
                <a:outerShdw blurRad="38100" dist="38100" dir="2700000" algn="tl">
                  <a:srgbClr val="000000"/>
                </a:outerShdw>
              </a:effectLst>
            </a:endParaRPr>
          </a:p>
        </p:txBody>
      </p:sp>
      <p:sp>
        <p:nvSpPr>
          <p:cNvPr id="279610" name="AutoShape 58"/>
          <p:cNvSpPr>
            <a:spLocks noChangeArrowheads="1"/>
          </p:cNvSpPr>
          <p:nvPr userDrawn="1"/>
        </p:nvSpPr>
        <p:spPr bwMode="auto">
          <a:xfrm>
            <a:off x="8328025" y="1676400"/>
            <a:ext cx="3381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55</a:t>
            </a:r>
            <a:endParaRPr lang="en-US"/>
          </a:p>
        </p:txBody>
      </p:sp>
      <p:sp>
        <p:nvSpPr>
          <p:cNvPr id="279611" name="AutoShape 59"/>
          <p:cNvSpPr>
            <a:spLocks noChangeArrowheads="1"/>
          </p:cNvSpPr>
          <p:nvPr userDrawn="1"/>
        </p:nvSpPr>
        <p:spPr bwMode="auto">
          <a:xfrm>
            <a:off x="7947025" y="167640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58</a:t>
            </a:r>
            <a:endParaRPr lang="en-US"/>
          </a:p>
        </p:txBody>
      </p:sp>
      <p:sp>
        <p:nvSpPr>
          <p:cNvPr id="279612" name="AutoShape 60"/>
          <p:cNvSpPr>
            <a:spLocks noChangeArrowheads="1"/>
          </p:cNvSpPr>
          <p:nvPr userDrawn="1"/>
        </p:nvSpPr>
        <p:spPr bwMode="auto">
          <a:xfrm>
            <a:off x="7554913" y="1676400"/>
            <a:ext cx="338137"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39</a:t>
            </a:r>
            <a:endParaRPr lang="en-US"/>
          </a:p>
        </p:txBody>
      </p:sp>
      <p:sp>
        <p:nvSpPr>
          <p:cNvPr id="279613" name="AutoShape 61"/>
          <p:cNvSpPr>
            <a:spLocks noChangeArrowheads="1"/>
          </p:cNvSpPr>
          <p:nvPr userDrawn="1"/>
        </p:nvSpPr>
        <p:spPr bwMode="auto">
          <a:xfrm>
            <a:off x="7140575" y="167640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18</a:t>
            </a:r>
            <a:endParaRPr lang="en-US"/>
          </a:p>
        </p:txBody>
      </p:sp>
      <p:sp>
        <p:nvSpPr>
          <p:cNvPr id="279614" name="AutoShape 62"/>
          <p:cNvSpPr>
            <a:spLocks noChangeArrowheads="1"/>
          </p:cNvSpPr>
          <p:nvPr userDrawn="1"/>
        </p:nvSpPr>
        <p:spPr bwMode="auto">
          <a:xfrm>
            <a:off x="6716713" y="1676400"/>
            <a:ext cx="338137"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90</a:t>
            </a:r>
            <a:endParaRPr lang="en-US"/>
          </a:p>
        </p:txBody>
      </p:sp>
      <p:sp>
        <p:nvSpPr>
          <p:cNvPr id="279615" name="AutoShape 63"/>
          <p:cNvSpPr>
            <a:spLocks noChangeArrowheads="1"/>
          </p:cNvSpPr>
          <p:nvPr userDrawn="1"/>
        </p:nvSpPr>
        <p:spPr bwMode="auto">
          <a:xfrm>
            <a:off x="6237288" y="1676400"/>
            <a:ext cx="414337"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160</a:t>
            </a:r>
            <a:endParaRPr lang="en-US"/>
          </a:p>
        </p:txBody>
      </p:sp>
      <p:sp>
        <p:nvSpPr>
          <p:cNvPr id="279616" name="AutoShape 64"/>
          <p:cNvSpPr>
            <a:spLocks noChangeArrowheads="1"/>
          </p:cNvSpPr>
          <p:nvPr userDrawn="1"/>
        </p:nvSpPr>
        <p:spPr bwMode="auto">
          <a:xfrm>
            <a:off x="5726113" y="1676400"/>
            <a:ext cx="414337"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150</a:t>
            </a:r>
            <a:endParaRPr lang="en-US"/>
          </a:p>
        </p:txBody>
      </p:sp>
      <p:sp>
        <p:nvSpPr>
          <p:cNvPr id="279617" name="AutoShape 65"/>
          <p:cNvSpPr>
            <a:spLocks noChangeArrowheads="1"/>
          </p:cNvSpPr>
          <p:nvPr userDrawn="1"/>
        </p:nvSpPr>
        <p:spPr bwMode="auto">
          <a:xfrm>
            <a:off x="5291138" y="1676400"/>
            <a:ext cx="338137"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38</a:t>
            </a:r>
            <a:endParaRPr lang="en-US"/>
          </a:p>
        </p:txBody>
      </p:sp>
      <p:sp>
        <p:nvSpPr>
          <p:cNvPr id="279618" name="AutoShape 66"/>
          <p:cNvSpPr>
            <a:spLocks noChangeArrowheads="1"/>
          </p:cNvSpPr>
          <p:nvPr userDrawn="1"/>
        </p:nvSpPr>
        <p:spPr bwMode="auto">
          <a:xfrm>
            <a:off x="4800600" y="1676400"/>
            <a:ext cx="4143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184</a:t>
            </a:r>
            <a:endParaRPr lang="en-US"/>
          </a:p>
        </p:txBody>
      </p:sp>
      <p:sp>
        <p:nvSpPr>
          <p:cNvPr id="279621" name="Rectangle 69"/>
          <p:cNvSpPr>
            <a:spLocks noChangeArrowheads="1"/>
          </p:cNvSpPr>
          <p:nvPr userDrawn="1"/>
        </p:nvSpPr>
        <p:spPr bwMode="auto">
          <a:xfrm>
            <a:off x="4724400" y="2249269"/>
            <a:ext cx="3810000" cy="646331"/>
          </a:xfrm>
          <a:prstGeom prst="rect">
            <a:avLst/>
          </a:prstGeom>
          <a:noFill/>
          <a:ln w="9525">
            <a:noFill/>
            <a:miter lim="800000"/>
            <a:headEnd/>
            <a:tailEnd/>
          </a:ln>
          <a:effectLst/>
        </p:spPr>
        <p:txBody>
          <a:bodyPr wrap="square">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800" dirty="0" smtClean="0">
                <a:solidFill>
                  <a:srgbClr val="A50021"/>
                </a:solidFill>
              </a:rPr>
              <a:t>Queue of Requested Tracks</a:t>
            </a:r>
            <a:r>
              <a:rPr lang="tr-TR" sz="3600" baseline="0" dirty="0" smtClean="0">
                <a:solidFill>
                  <a:srgbClr val="A50021"/>
                </a:solidFill>
                <a:sym typeface="Symbol" pitchFamily="18" charset="2"/>
              </a:rPr>
              <a:t>  </a:t>
            </a:r>
            <a:r>
              <a:rPr lang="tr-TR" sz="3600" dirty="0" smtClean="0">
                <a:solidFill>
                  <a:srgbClr val="A50021"/>
                </a:solidFill>
                <a:sym typeface="Symbol" pitchFamily="18" charset="2"/>
              </a:rPr>
              <a:t></a:t>
            </a:r>
            <a:endParaRPr lang="en-US" sz="600" dirty="0">
              <a:solidFill>
                <a:srgbClr val="A50021"/>
              </a:solidFill>
              <a:sym typeface="Symbol" pitchFamily="18" charset="2"/>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ChangeArrowheads="1"/>
          </p:cNvSpPr>
          <p:nvPr userDrawn="1"/>
        </p:nvSpPr>
        <p:spPr bwMode="auto">
          <a:xfrm>
            <a:off x="4495800" y="3733800"/>
            <a:ext cx="4038600" cy="1143000"/>
          </a:xfrm>
          <a:prstGeom prst="rect">
            <a:avLst/>
          </a:prstGeom>
          <a:solidFill>
            <a:srgbClr val="EAFAFA"/>
          </a:solidFill>
          <a:ln w="38100">
            <a:solidFill>
              <a:schemeClr val="tx1"/>
            </a:solidFill>
            <a:miter lim="800000"/>
            <a:headEnd/>
            <a:tailEnd/>
          </a:ln>
          <a:effectLst/>
        </p:spPr>
        <p:txBody>
          <a:bodyPr wrap="none" anchor="ctr"/>
          <a:lstStyle/>
          <a:p>
            <a:endParaRPr lang="en-US"/>
          </a:p>
        </p:txBody>
      </p:sp>
      <p:graphicFrame>
        <p:nvGraphicFramePr>
          <p:cNvPr id="299066" name="Group 58"/>
          <p:cNvGraphicFramePr>
            <a:graphicFrameLocks noGrp="1"/>
          </p:cNvGraphicFramePr>
          <p:nvPr userDrawn="1"/>
        </p:nvGraphicFramePr>
        <p:xfrm>
          <a:off x="609600" y="1219200"/>
          <a:ext cx="3429000" cy="5090160"/>
        </p:xfrm>
        <a:graphic>
          <a:graphicData uri="http://schemas.openxmlformats.org/drawingml/2006/table">
            <a:tbl>
              <a:tblPr/>
              <a:tblGrid>
                <a:gridCol w="1600200"/>
                <a:gridCol w="1828800"/>
              </a:tblGrid>
              <a:tr h="6794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FF0000"/>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FF0000"/>
                        </a:solidFill>
                        <a:effectLst/>
                        <a:latin typeface="Tahoma"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ahoma" pitchFamily="34" charset="0"/>
                          <a:cs typeface="Times New Roman" pitchFamily="18" charset="0"/>
                        </a:rPr>
                        <a:t>Starting at track 41</a:t>
                      </a:r>
                      <a:endParaRPr kumimoji="0" lang="en-US" sz="3200" b="0" i="0" u="none" strike="noStrike" cap="none" normalizeH="0" baseline="0" smtClean="0">
                        <a:ln>
                          <a:noFill/>
                        </a:ln>
                        <a:solidFill>
                          <a:srgbClr val="FF0000"/>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638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Next track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accessed</a:t>
                      </a:r>
                      <a:endParaRPr kumimoji="0" lang="en-US" sz="3200" b="0" i="0" u="none" strike="noStrike" cap="none" normalizeH="0" baseline="0" smtClean="0">
                        <a:ln>
                          <a:noFill/>
                        </a:ln>
                        <a:solidFill>
                          <a:srgbClr val="0000FF"/>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Number of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Tracks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traversed</a:t>
                      </a:r>
                      <a:endParaRPr kumimoji="0" lang="en-US" sz="3200" b="0" i="0" u="none" strike="noStrike" cap="none" normalizeH="0" baseline="0" smtClean="0">
                        <a:ln>
                          <a:noFill/>
                        </a:ln>
                        <a:solidFill>
                          <a:srgbClr val="0000FF"/>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cs typeface="Times New Roman" pitchFamily="18" charset="0"/>
                        </a:rPr>
                        <a:t>Average seek length</a:t>
                      </a:r>
                      <a:endParaRPr kumimoji="0" lang="en-US" sz="3200" b="0" i="0" u="none" strike="noStrike" cap="none" normalizeH="0" baseline="0" smtClean="0">
                        <a:ln>
                          <a:noFill/>
                        </a:ln>
                        <a:solidFill>
                          <a:srgbClr val="0000FF"/>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chemeClr val="tx1"/>
                        </a:solidFill>
                        <a:effectLst/>
                        <a:latin typeface="Tahoma" pitchFamily="34"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99052" name="Rectangle 44"/>
          <p:cNvSpPr>
            <a:spLocks noChangeArrowheads="1"/>
          </p:cNvSpPr>
          <p:nvPr userDrawn="1"/>
        </p:nvSpPr>
        <p:spPr bwMode="auto">
          <a:xfrm rot="16200000">
            <a:off x="-3238500" y="3238500"/>
            <a:ext cx="6858000" cy="381000"/>
          </a:xfrm>
          <a:prstGeom prst="rect">
            <a:avLst/>
          </a:prstGeom>
          <a:gradFill rotWithShape="1">
            <a:gsLst>
              <a:gs pos="0">
                <a:srgbClr val="F7173C"/>
              </a:gs>
              <a:gs pos="100000">
                <a:schemeClr val="tx2"/>
              </a:gs>
            </a:gsLst>
            <a:lin ang="5400000" scaled="1"/>
          </a:gradFill>
          <a:ln w="9525">
            <a:noFill/>
            <a:miter lim="800000"/>
            <a:headEnd/>
            <a:tailEnd/>
          </a:ln>
          <a:effectLst/>
        </p:spPr>
        <p:txBody>
          <a:bodyPr wrap="none" anchor="ctr"/>
          <a:lstStyle/>
          <a:p>
            <a:pPr algn="ctr"/>
            <a:r>
              <a:rPr lang="en-US" sz="1400" b="1">
                <a:solidFill>
                  <a:schemeClr val="bg1"/>
                </a:solidFill>
                <a:effectLst>
                  <a:outerShdw blurRad="38100" dist="38100" dir="2700000" algn="tl">
                    <a:srgbClr val="808080"/>
                  </a:outerShdw>
                </a:effectLst>
                <a:latin typeface="Tahoma" pitchFamily="34" charset="0"/>
              </a:rPr>
              <a:t>CSIT202 / CPIT142 Operating Systems</a:t>
            </a:r>
          </a:p>
        </p:txBody>
      </p:sp>
      <p:sp>
        <p:nvSpPr>
          <p:cNvPr id="299053" name="AutoShape 45"/>
          <p:cNvSpPr>
            <a:spLocks noChangeArrowheads="1"/>
          </p:cNvSpPr>
          <p:nvPr userDrawn="1"/>
        </p:nvSpPr>
        <p:spPr bwMode="auto">
          <a:xfrm>
            <a:off x="8191500" y="6121400"/>
            <a:ext cx="685800" cy="609600"/>
          </a:xfrm>
          <a:prstGeom prst="sun">
            <a:avLst>
              <a:gd name="adj" fmla="val 25000"/>
            </a:avLst>
          </a:prstGeom>
          <a:gradFill rotWithShape="1">
            <a:gsLst>
              <a:gs pos="0">
                <a:srgbClr val="F7173C"/>
              </a:gs>
              <a:gs pos="100000">
                <a:srgbClr val="F7173C">
                  <a:gamma/>
                  <a:shade val="0"/>
                  <a:invGamma/>
                </a:srgbClr>
              </a:gs>
            </a:gsLst>
            <a:path path="rect">
              <a:fillToRect l="50000" t="50000" r="50000" b="50000"/>
            </a:path>
          </a:gradFill>
          <a:ln w="9525">
            <a:solidFill>
              <a:schemeClr val="tx1"/>
            </a:solidFill>
            <a:miter lim="800000"/>
            <a:headEnd/>
            <a:tailEnd/>
          </a:ln>
          <a:effectLst/>
        </p:spPr>
        <p:txBody>
          <a:bodyPr wrap="none" anchor="ctr"/>
          <a:lstStyle/>
          <a:p>
            <a:pPr algn="ctr"/>
            <a:fld id="{FEB751D0-2CF6-46AD-B9C3-C0DC4D729E87}" type="slidenum">
              <a:rPr lang="en-US" sz="1200" b="1">
                <a:solidFill>
                  <a:schemeClr val="bg1"/>
                </a:solidFill>
                <a:effectLst>
                  <a:outerShdw blurRad="38100" dist="38100" dir="2700000" algn="tl">
                    <a:srgbClr val="000000"/>
                  </a:outerShdw>
                </a:effectLst>
              </a:rPr>
              <a:pPr algn="ctr"/>
              <a:t>‹#›</a:t>
            </a:fld>
            <a:endParaRPr lang="en-US" sz="1200" b="1">
              <a:solidFill>
                <a:schemeClr val="bg1"/>
              </a:solidFill>
              <a:effectLst>
                <a:outerShdw blurRad="38100" dist="38100" dir="2700000" algn="tl">
                  <a:srgbClr val="000000"/>
                </a:outerShdw>
              </a:effectLst>
            </a:endParaRPr>
          </a:p>
        </p:txBody>
      </p:sp>
      <p:sp>
        <p:nvSpPr>
          <p:cNvPr id="299057" name="AutoShape 49"/>
          <p:cNvSpPr>
            <a:spLocks noChangeArrowheads="1"/>
          </p:cNvSpPr>
          <p:nvPr userDrawn="1"/>
        </p:nvSpPr>
        <p:spPr bwMode="auto">
          <a:xfrm>
            <a:off x="7848600" y="3873500"/>
            <a:ext cx="609600" cy="9144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en-GB" sz="2800"/>
              <a:t>25</a:t>
            </a:r>
            <a:endParaRPr lang="en-US" sz="2800"/>
          </a:p>
        </p:txBody>
      </p:sp>
      <p:sp>
        <p:nvSpPr>
          <p:cNvPr id="299064" name="Rectangle 56"/>
          <p:cNvSpPr>
            <a:spLocks noChangeArrowheads="1"/>
          </p:cNvSpPr>
          <p:nvPr userDrawn="1"/>
        </p:nvSpPr>
        <p:spPr bwMode="auto">
          <a:xfrm>
            <a:off x="4648200" y="5068669"/>
            <a:ext cx="3810000" cy="646331"/>
          </a:xfrm>
          <a:prstGeom prst="rect">
            <a:avLst/>
          </a:prstGeom>
          <a:noFill/>
          <a:ln w="9525">
            <a:noFill/>
            <a:miter lim="800000"/>
            <a:headEnd/>
            <a:tailEnd/>
          </a:ln>
          <a:effectLst/>
        </p:spPr>
        <p:txBody>
          <a:bodyPr wrap="square">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800" dirty="0" smtClean="0">
                <a:solidFill>
                  <a:srgbClr val="A50021"/>
                </a:solidFill>
              </a:rPr>
              <a:t>Queue of Requested Tracks</a:t>
            </a:r>
            <a:r>
              <a:rPr lang="tr-TR" sz="2400" baseline="0" dirty="0" smtClean="0">
                <a:solidFill>
                  <a:srgbClr val="A50021"/>
                </a:solidFill>
                <a:sym typeface="Symbol" pitchFamily="18" charset="2"/>
              </a:rPr>
              <a:t>  </a:t>
            </a:r>
            <a:r>
              <a:rPr lang="tr-TR" sz="3600" dirty="0" smtClean="0">
                <a:solidFill>
                  <a:srgbClr val="A50021"/>
                </a:solidFill>
                <a:sym typeface="Symbol" pitchFamily="18" charset="2"/>
              </a:rPr>
              <a:t></a:t>
            </a:r>
            <a:endParaRPr lang="en-US" sz="2000" dirty="0">
              <a:solidFill>
                <a:srgbClr val="A50021"/>
              </a:solidFill>
              <a:sym typeface="Symbol" pitchFamily="18" charset="2"/>
            </a:endParaRPr>
          </a:p>
        </p:txBody>
      </p:sp>
      <p:sp>
        <p:nvSpPr>
          <p:cNvPr id="299067" name="AutoShape 59"/>
          <p:cNvSpPr>
            <a:spLocks noChangeArrowheads="1"/>
          </p:cNvSpPr>
          <p:nvPr userDrawn="1"/>
        </p:nvSpPr>
        <p:spPr bwMode="auto">
          <a:xfrm>
            <a:off x="7112000" y="3860800"/>
            <a:ext cx="609600" cy="9144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en-GB" sz="2800"/>
              <a:t>70</a:t>
            </a:r>
            <a:endParaRPr lang="en-US" sz="2800"/>
          </a:p>
        </p:txBody>
      </p:sp>
      <p:sp>
        <p:nvSpPr>
          <p:cNvPr id="299068" name="AutoShape 60"/>
          <p:cNvSpPr>
            <a:spLocks noChangeArrowheads="1"/>
          </p:cNvSpPr>
          <p:nvPr userDrawn="1"/>
        </p:nvSpPr>
        <p:spPr bwMode="auto">
          <a:xfrm>
            <a:off x="6311900" y="3873500"/>
            <a:ext cx="609600" cy="9144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en-GB" sz="2800"/>
              <a:t>35</a:t>
            </a:r>
            <a:endParaRPr lang="en-US" sz="2800"/>
          </a:p>
        </p:txBody>
      </p:sp>
      <p:sp>
        <p:nvSpPr>
          <p:cNvPr id="299069" name="AutoShape 61"/>
          <p:cNvSpPr>
            <a:spLocks noChangeArrowheads="1"/>
          </p:cNvSpPr>
          <p:nvPr userDrawn="1"/>
        </p:nvSpPr>
        <p:spPr bwMode="auto">
          <a:xfrm>
            <a:off x="5511800" y="3860800"/>
            <a:ext cx="609600" cy="9144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en-GB" sz="2800"/>
              <a:t>5</a:t>
            </a:r>
            <a:endParaRPr lang="en-US" sz="2800"/>
          </a:p>
        </p:txBody>
      </p:sp>
      <p:sp>
        <p:nvSpPr>
          <p:cNvPr id="299072" name="AutoShape 64"/>
          <p:cNvSpPr>
            <a:spLocks noChangeArrowheads="1"/>
          </p:cNvSpPr>
          <p:nvPr userDrawn="1"/>
        </p:nvSpPr>
        <p:spPr bwMode="auto">
          <a:xfrm>
            <a:off x="4724400" y="3860800"/>
            <a:ext cx="609600" cy="9144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en-GB" sz="2800"/>
              <a:t>20</a:t>
            </a:r>
            <a:endParaRPr lang="en-US" sz="2800"/>
          </a:p>
        </p:txBody>
      </p:sp>
      <p:sp>
        <p:nvSpPr>
          <p:cNvPr id="299073" name="Text Box 65"/>
          <p:cNvSpPr txBox="1">
            <a:spLocks noChangeArrowheads="1"/>
          </p:cNvSpPr>
          <p:nvPr userDrawn="1"/>
        </p:nvSpPr>
        <p:spPr bwMode="auto">
          <a:xfrm>
            <a:off x="685800" y="304800"/>
            <a:ext cx="2679700" cy="396875"/>
          </a:xfrm>
          <a:prstGeom prst="rect">
            <a:avLst/>
          </a:prstGeom>
          <a:noFill/>
          <a:ln w="9525">
            <a:noFill/>
            <a:miter lim="800000"/>
            <a:headEnd/>
            <a:tailEnd/>
          </a:ln>
          <a:effectLst/>
        </p:spPr>
        <p:txBody>
          <a:bodyPr wrap="none">
            <a:spAutoFit/>
          </a:bodyPr>
          <a:lstStyle/>
          <a:p>
            <a:r>
              <a:rPr lang="en-GB" sz="2000" b="1" i="1">
                <a:solidFill>
                  <a:srgbClr val="FF0000"/>
                </a:solidFill>
                <a:effectLst>
                  <a:outerShdw blurRad="38100" dist="38100" dir="2700000" algn="tl">
                    <a:srgbClr val="C0C0C0"/>
                  </a:outerShdw>
                </a:effectLst>
              </a:rPr>
              <a:t>Solution of example:</a:t>
            </a:r>
            <a:endParaRPr lang="tr-TR" sz="2000" b="1" i="1">
              <a:solidFill>
                <a:srgbClr val="FF0000"/>
              </a:solidFill>
              <a:effectLst>
                <a:outerShdw blurRad="38100" dist="38100" dir="2700000" algn="tl">
                  <a:srgbClr val="C0C0C0"/>
                </a:outerShdw>
              </a:effectLst>
            </a:endParaRPr>
          </a:p>
        </p:txBody>
      </p:sp>
      <p:sp>
        <p:nvSpPr>
          <p:cNvPr id="299074" name="Text Box 66"/>
          <p:cNvSpPr txBox="1">
            <a:spLocks noChangeArrowheads="1"/>
          </p:cNvSpPr>
          <p:nvPr userDrawn="1"/>
        </p:nvSpPr>
        <p:spPr bwMode="auto">
          <a:xfrm>
            <a:off x="4343400" y="1295400"/>
            <a:ext cx="4572000" cy="2143125"/>
          </a:xfrm>
          <a:prstGeom prst="rect">
            <a:avLst/>
          </a:prstGeom>
          <a:noFill/>
          <a:ln w="9525">
            <a:noFill/>
            <a:miter lim="800000"/>
            <a:headEnd/>
            <a:tailEnd/>
          </a:ln>
          <a:effectLst/>
        </p:spPr>
        <p:txBody>
          <a:bodyPr>
            <a:spAutoFit/>
          </a:bodyPr>
          <a:lstStyle/>
          <a:p>
            <a:pPr>
              <a:spcBef>
                <a:spcPct val="10000"/>
              </a:spcBef>
              <a:spcAft>
                <a:spcPct val="10000"/>
              </a:spcAft>
            </a:pPr>
            <a:r>
              <a:rPr lang="en-US" sz="1600" b="1">
                <a:solidFill>
                  <a:srgbClr val="0000FF"/>
                </a:solidFill>
              </a:rPr>
              <a:t>Given requests for a single sector in tracks 25, 70, 35, 5 and 20. The head at track 40 moving towards track 41.</a:t>
            </a:r>
          </a:p>
          <a:p>
            <a:pPr>
              <a:spcBef>
                <a:spcPct val="10000"/>
              </a:spcBef>
              <a:spcAft>
                <a:spcPct val="10000"/>
              </a:spcAft>
            </a:pPr>
            <a:r>
              <a:rPr lang="en-US" sz="1600" b="1">
                <a:solidFill>
                  <a:srgbClr val="0000FF"/>
                </a:solidFill>
              </a:rPr>
              <a:t>Indicate in which order the following disk scheduling techniques will process the requests.</a:t>
            </a:r>
          </a:p>
          <a:p>
            <a:pPr>
              <a:spcBef>
                <a:spcPct val="10000"/>
              </a:spcBef>
              <a:spcAft>
                <a:spcPct val="10000"/>
              </a:spcAft>
            </a:pPr>
            <a:r>
              <a:rPr lang="en-US" sz="1600" b="1">
                <a:solidFill>
                  <a:srgbClr val="0000FF"/>
                </a:solidFill>
              </a:rPr>
              <a:t>Also calculate average seek length for each of the following scheduling policies</a:t>
            </a:r>
            <a:endParaRPr lang="tr-TR" sz="1600" b="1">
              <a:solidFill>
                <a:srgbClr val="0000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5029200"/>
            <a:ext cx="6705600" cy="990600"/>
          </a:xfrm>
        </p:spPr>
        <p:txBody>
          <a:bodyPr/>
          <a:lstStyle/>
          <a:p>
            <a:r>
              <a:rPr lang="tr-TR" sz="3200" b="1" dirty="0" smtClean="0">
                <a:latin typeface="Comic Sans MS" pitchFamily="66" charset="0"/>
              </a:rPr>
              <a:t>ITEC 202</a:t>
            </a:r>
            <a:r>
              <a:rPr lang="en-US" sz="3200" b="1" dirty="0">
                <a:latin typeface="Comic Sans MS" pitchFamily="66" charset="0"/>
              </a:rPr>
              <a:t/>
            </a:r>
            <a:br>
              <a:rPr lang="en-US" sz="3200" b="1" dirty="0">
                <a:latin typeface="Comic Sans MS" pitchFamily="66" charset="0"/>
              </a:rPr>
            </a:br>
            <a:r>
              <a:rPr lang="en-US" sz="3200" b="1" dirty="0">
                <a:latin typeface="Comic Sans MS" pitchFamily="66" charset="0"/>
              </a:rPr>
              <a:t>Operating Systems</a:t>
            </a:r>
          </a:p>
        </p:txBody>
      </p:sp>
      <p:sp>
        <p:nvSpPr>
          <p:cNvPr id="2052" name="Text Box 4"/>
          <p:cNvSpPr txBox="1">
            <a:spLocks noChangeArrowheads="1"/>
          </p:cNvSpPr>
          <p:nvPr/>
        </p:nvSpPr>
        <p:spPr bwMode="auto">
          <a:xfrm>
            <a:off x="1066800" y="381000"/>
            <a:ext cx="7696200" cy="822325"/>
          </a:xfrm>
          <a:prstGeom prst="rect">
            <a:avLst/>
          </a:prstGeom>
          <a:noFill/>
          <a:ln w="9525">
            <a:noFill/>
            <a:miter lim="800000"/>
            <a:headEnd/>
            <a:tailEnd/>
          </a:ln>
          <a:effectLst/>
        </p:spPr>
        <p:txBody>
          <a:bodyPr>
            <a:spAutoFit/>
          </a:bodyPr>
          <a:lstStyle/>
          <a:p>
            <a:pPr algn="ctr"/>
            <a:r>
              <a:rPr lang="en-US" sz="2400" b="1" dirty="0">
                <a:solidFill>
                  <a:srgbClr val="C01A08"/>
                </a:solidFill>
                <a:effectLst>
                  <a:outerShdw blurRad="38100" dist="38100" dir="2700000" algn="tl">
                    <a:srgbClr val="C0C0C0"/>
                  </a:outerShdw>
                </a:effectLst>
                <a:latin typeface="Comic Sans MS" pitchFamily="66" charset="0"/>
              </a:rPr>
              <a:t>EASTERN MEDITERRANEAN UNIVERSITY</a:t>
            </a:r>
          </a:p>
          <a:p>
            <a:pPr algn="ctr"/>
            <a:r>
              <a:rPr lang="en-US" sz="2400" b="1" dirty="0">
                <a:solidFill>
                  <a:srgbClr val="C01A08"/>
                </a:solidFill>
                <a:effectLst>
                  <a:outerShdw blurRad="38100" dist="38100" dir="2700000" algn="tl">
                    <a:srgbClr val="C0C0C0"/>
                  </a:outerShdw>
                </a:effectLst>
                <a:latin typeface="Comic Sans MS" pitchFamily="66" charset="0"/>
              </a:rPr>
              <a:t>SCHOOL OF COMPUTING AND TECHNOLOGY</a:t>
            </a:r>
          </a:p>
        </p:txBody>
      </p:sp>
      <p:sp>
        <p:nvSpPr>
          <p:cNvPr id="2057" name="Text Box 9"/>
          <p:cNvSpPr txBox="1">
            <a:spLocks noChangeArrowheads="1"/>
          </p:cNvSpPr>
          <p:nvPr/>
        </p:nvSpPr>
        <p:spPr bwMode="auto">
          <a:xfrm>
            <a:off x="3886200" y="2286000"/>
            <a:ext cx="4343400" cy="1819275"/>
          </a:xfrm>
          <a:prstGeom prst="rect">
            <a:avLst/>
          </a:prstGeom>
          <a:noFill/>
          <a:ln w="9525">
            <a:noFill/>
            <a:miter lim="800000"/>
            <a:headEnd/>
            <a:tailEnd/>
          </a:ln>
          <a:effectLst/>
        </p:spPr>
        <p:txBody>
          <a:bodyPr>
            <a:spAutoFit/>
          </a:bodyPr>
          <a:lstStyle/>
          <a:p>
            <a:pPr>
              <a:lnSpc>
                <a:spcPct val="105000"/>
              </a:lnSpc>
            </a:pPr>
            <a:r>
              <a:rPr lang="en-US" sz="5400" b="1">
                <a:solidFill>
                  <a:srgbClr val="0000FF"/>
                </a:solidFill>
                <a:effectLst>
                  <a:outerShdw blurRad="38100" dist="38100" dir="2700000" algn="tl">
                    <a:srgbClr val="C0C0C0"/>
                  </a:outerShdw>
                </a:effectLst>
              </a:rPr>
              <a:t>Disk</a:t>
            </a:r>
            <a:endParaRPr lang="tr-TR" sz="5400" b="1">
              <a:solidFill>
                <a:srgbClr val="0000FF"/>
              </a:solidFill>
              <a:effectLst>
                <a:outerShdw blurRad="38100" dist="38100" dir="2700000" algn="tl">
                  <a:srgbClr val="C0C0C0"/>
                </a:outerShdw>
              </a:effectLst>
            </a:endParaRPr>
          </a:p>
          <a:p>
            <a:pPr>
              <a:lnSpc>
                <a:spcPct val="105000"/>
              </a:lnSpc>
            </a:pPr>
            <a:r>
              <a:rPr lang="en-US" sz="5400" b="1">
                <a:solidFill>
                  <a:srgbClr val="0000FF"/>
                </a:solidFill>
                <a:effectLst>
                  <a:outerShdw blurRad="38100" dist="38100" dir="2700000" algn="tl">
                    <a:srgbClr val="C0C0C0"/>
                  </a:outerShdw>
                </a:effectLst>
              </a:rPr>
              <a:t>Scheduling</a:t>
            </a:r>
          </a:p>
        </p:txBody>
      </p:sp>
      <p:pic>
        <p:nvPicPr>
          <p:cNvPr id="2059" name="Picture 11" descr="j0196400"/>
          <p:cNvPicPr>
            <a:picLocks noChangeAspect="1" noChangeArrowheads="1"/>
          </p:cNvPicPr>
          <p:nvPr/>
        </p:nvPicPr>
        <p:blipFill>
          <a:blip r:embed="rId2" cstate="print"/>
          <a:srcRect/>
          <a:stretch>
            <a:fillRect/>
          </a:stretch>
        </p:blipFill>
        <p:spPr bwMode="auto">
          <a:xfrm>
            <a:off x="1371600" y="2057400"/>
            <a:ext cx="2209800" cy="2362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Rectangle 3"/>
          <p:cNvSpPr>
            <a:spLocks noGrp="1" noChangeArrowheads="1"/>
          </p:cNvSpPr>
          <p:nvPr>
            <p:ph type="body" idx="1"/>
          </p:nvPr>
        </p:nvSpPr>
        <p:spPr>
          <a:xfrm>
            <a:off x="1143000" y="1828800"/>
            <a:ext cx="6629400" cy="3429000"/>
          </a:xfrm>
        </p:spPr>
        <p:txBody>
          <a:bodyPr/>
          <a:lstStyle/>
          <a:p>
            <a:pPr>
              <a:lnSpc>
                <a:spcPct val="90000"/>
              </a:lnSpc>
            </a:pPr>
            <a:r>
              <a:rPr lang="en-US" sz="2800"/>
              <a:t>Assume that the disk head is initially located at </a:t>
            </a:r>
            <a:r>
              <a:rPr lang="en-US" sz="2800">
                <a:solidFill>
                  <a:srgbClr val="990033"/>
                </a:solidFill>
              </a:rPr>
              <a:t>track 100</a:t>
            </a:r>
            <a:r>
              <a:rPr lang="en-US" sz="2800"/>
              <a:t>.</a:t>
            </a:r>
            <a:endParaRPr lang="tr-TR" sz="2800"/>
          </a:p>
          <a:p>
            <a:pPr>
              <a:lnSpc>
                <a:spcPct val="90000"/>
              </a:lnSpc>
            </a:pPr>
            <a:r>
              <a:rPr lang="en-US" sz="2800"/>
              <a:t>We also assume a disk with </a:t>
            </a:r>
            <a:r>
              <a:rPr lang="en-US" sz="2800">
                <a:solidFill>
                  <a:srgbClr val="990033"/>
                </a:solidFill>
              </a:rPr>
              <a:t>200 tracks</a:t>
            </a:r>
            <a:r>
              <a:rPr lang="en-US" sz="2800"/>
              <a:t> and the disk request queue has random requests in it.</a:t>
            </a:r>
            <a:endParaRPr lang="tr-TR" sz="2800"/>
          </a:p>
          <a:p>
            <a:pPr>
              <a:lnSpc>
                <a:spcPct val="90000"/>
              </a:lnSpc>
            </a:pPr>
            <a:r>
              <a:rPr lang="en-US" sz="2800"/>
              <a:t>The requested tracks, in the order received by the disk scheduler, are </a:t>
            </a:r>
            <a:r>
              <a:rPr lang="en-US" sz="2800">
                <a:solidFill>
                  <a:srgbClr val="0000FF"/>
                </a:solidFill>
              </a:rPr>
              <a:t>55</a:t>
            </a:r>
            <a:r>
              <a:rPr lang="en-US" sz="2800"/>
              <a:t>, </a:t>
            </a:r>
            <a:r>
              <a:rPr lang="en-US" sz="2800">
                <a:solidFill>
                  <a:srgbClr val="0000FF"/>
                </a:solidFill>
              </a:rPr>
              <a:t>58</a:t>
            </a:r>
            <a:r>
              <a:rPr lang="en-US" sz="2800"/>
              <a:t>, </a:t>
            </a:r>
            <a:r>
              <a:rPr lang="en-US" sz="2800">
                <a:solidFill>
                  <a:srgbClr val="0000FF"/>
                </a:solidFill>
              </a:rPr>
              <a:t>39</a:t>
            </a:r>
            <a:r>
              <a:rPr lang="en-US" sz="2800"/>
              <a:t>, </a:t>
            </a:r>
            <a:r>
              <a:rPr lang="en-US" sz="2800">
                <a:solidFill>
                  <a:srgbClr val="0000FF"/>
                </a:solidFill>
              </a:rPr>
              <a:t>18</a:t>
            </a:r>
            <a:r>
              <a:rPr lang="en-US" sz="2800"/>
              <a:t>, </a:t>
            </a:r>
            <a:r>
              <a:rPr lang="en-US" sz="2800">
                <a:solidFill>
                  <a:srgbClr val="0000FF"/>
                </a:solidFill>
              </a:rPr>
              <a:t>90</a:t>
            </a:r>
            <a:r>
              <a:rPr lang="en-US" sz="2800"/>
              <a:t>, </a:t>
            </a:r>
            <a:r>
              <a:rPr lang="en-US" sz="2800">
                <a:solidFill>
                  <a:srgbClr val="0000FF"/>
                </a:solidFill>
              </a:rPr>
              <a:t>160</a:t>
            </a:r>
            <a:r>
              <a:rPr lang="en-US" sz="2800"/>
              <a:t>, </a:t>
            </a:r>
            <a:r>
              <a:rPr lang="en-US" sz="2800">
                <a:solidFill>
                  <a:srgbClr val="0000FF"/>
                </a:solidFill>
              </a:rPr>
              <a:t>150</a:t>
            </a:r>
            <a:r>
              <a:rPr lang="en-US" sz="2800"/>
              <a:t>, </a:t>
            </a:r>
            <a:r>
              <a:rPr lang="en-US" sz="2800">
                <a:solidFill>
                  <a:srgbClr val="0000FF"/>
                </a:solidFill>
              </a:rPr>
              <a:t>38</a:t>
            </a:r>
            <a:r>
              <a:rPr lang="en-US" sz="2800"/>
              <a:t> and </a:t>
            </a:r>
            <a:r>
              <a:rPr lang="en-US" sz="2800">
                <a:solidFill>
                  <a:srgbClr val="0000FF"/>
                </a:solidFill>
              </a:rPr>
              <a:t>18</a:t>
            </a:r>
            <a:r>
              <a:rPr lang="tr-TR" sz="2800">
                <a:solidFill>
                  <a:srgbClr val="0000FF"/>
                </a:solidFill>
              </a:rPr>
              <a:t>4</a:t>
            </a:r>
            <a:r>
              <a:rPr lang="en-US" sz="2800"/>
              <a:t>. </a:t>
            </a:r>
          </a:p>
        </p:txBody>
      </p:sp>
      <p:sp>
        <p:nvSpPr>
          <p:cNvPr id="216068" name="AutoShape 4"/>
          <p:cNvSpPr>
            <a:spLocks noChangeArrowheads="1"/>
          </p:cNvSpPr>
          <p:nvPr/>
        </p:nvSpPr>
        <p:spPr bwMode="auto">
          <a:xfrm>
            <a:off x="2514600" y="457200"/>
            <a:ext cx="3962400" cy="609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3200">
                <a:solidFill>
                  <a:schemeClr val="bg1"/>
                </a:solidFill>
                <a:effectLst>
                  <a:outerShdw blurRad="38100" dist="38100" dir="2700000" algn="tl">
                    <a:srgbClr val="000000"/>
                  </a:outerShdw>
                </a:effectLst>
              </a:rPr>
              <a:t>example</a:t>
            </a:r>
            <a:r>
              <a:rPr lang="en-US" sz="3200">
                <a:solidFill>
                  <a:srgbClr val="A50021"/>
                </a:solidFill>
                <a:effectLst>
                  <a:outerShdw blurRad="38100" dist="38100" dir="2700000" algn="tl">
                    <a:srgbClr val="000000"/>
                  </a:outerShdw>
                </a:effectLst>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609600" y="228600"/>
            <a:ext cx="8382000" cy="1143000"/>
          </a:xfrm>
        </p:spPr>
        <p:txBody>
          <a:bodyPr/>
          <a:lstStyle/>
          <a:p>
            <a:r>
              <a:rPr lang="en-US"/>
              <a:t>Random Scheduling </a:t>
            </a:r>
          </a:p>
        </p:txBody>
      </p:sp>
      <p:sp>
        <p:nvSpPr>
          <p:cNvPr id="276483" name="Rectangle 3"/>
          <p:cNvSpPr>
            <a:spLocks noGrp="1" noChangeArrowheads="1"/>
          </p:cNvSpPr>
          <p:nvPr>
            <p:ph type="body" idx="1"/>
          </p:nvPr>
        </p:nvSpPr>
        <p:spPr>
          <a:xfrm>
            <a:off x="1219200" y="2819400"/>
            <a:ext cx="7010400" cy="3429000"/>
          </a:xfrm>
        </p:spPr>
        <p:txBody>
          <a:bodyPr/>
          <a:lstStyle/>
          <a:p>
            <a:r>
              <a:rPr lang="en-US" sz="2800" dirty="0"/>
              <a:t>If we </a:t>
            </a:r>
            <a:r>
              <a:rPr lang="en-US" sz="2800" dirty="0" smtClean="0"/>
              <a:t>select </a:t>
            </a:r>
            <a:r>
              <a:rPr lang="en-US" sz="2800" dirty="0"/>
              <a:t>items from the queue in random order, than we can expect that the tracks to be visited will occur randomly, giving poor performance.</a:t>
            </a:r>
            <a:endParaRPr lang="tr-TR" sz="2800" dirty="0"/>
          </a:p>
          <a:p>
            <a:r>
              <a:rPr lang="en-US" sz="2800" dirty="0"/>
              <a:t>That is called </a:t>
            </a:r>
            <a:r>
              <a:rPr lang="en-US" sz="2800" dirty="0">
                <a:solidFill>
                  <a:srgbClr val="A50021"/>
                </a:solidFill>
              </a:rPr>
              <a:t>random scheduling</a:t>
            </a:r>
            <a:r>
              <a:rPr lang="en-US" sz="2800" dirty="0"/>
              <a:t> and is useful as a benchmark against which to evaluate other techniques.</a:t>
            </a:r>
          </a:p>
        </p:txBody>
      </p:sp>
      <p:sp>
        <p:nvSpPr>
          <p:cNvPr id="276484" name="Line 4"/>
          <p:cNvSpPr>
            <a:spLocks noChangeShapeType="1"/>
          </p:cNvSpPr>
          <p:nvPr/>
        </p:nvSpPr>
        <p:spPr bwMode="auto">
          <a:xfrm>
            <a:off x="1828800" y="1447800"/>
            <a:ext cx="4343400" cy="0"/>
          </a:xfrm>
          <a:prstGeom prst="line">
            <a:avLst/>
          </a:prstGeom>
          <a:noFill/>
          <a:ln w="28575">
            <a:solidFill>
              <a:schemeClr val="tx1"/>
            </a:solidFill>
            <a:round/>
            <a:headEnd/>
            <a:tailEnd/>
          </a:ln>
          <a:effectLst/>
        </p:spPr>
        <p:txBody>
          <a:bodyPr/>
          <a:lstStyle/>
          <a:p>
            <a:endParaRPr lang="en-US"/>
          </a:p>
        </p:txBody>
      </p:sp>
      <p:sp>
        <p:nvSpPr>
          <p:cNvPr id="276485" name="Line 5"/>
          <p:cNvSpPr>
            <a:spLocks noChangeShapeType="1"/>
          </p:cNvSpPr>
          <p:nvPr/>
        </p:nvSpPr>
        <p:spPr bwMode="auto">
          <a:xfrm>
            <a:off x="6172200" y="1447800"/>
            <a:ext cx="0" cy="685800"/>
          </a:xfrm>
          <a:prstGeom prst="line">
            <a:avLst/>
          </a:prstGeom>
          <a:noFill/>
          <a:ln w="19050">
            <a:solidFill>
              <a:schemeClr val="tx1"/>
            </a:solidFill>
            <a:round/>
            <a:headEnd/>
            <a:tailEnd/>
          </a:ln>
          <a:effectLst/>
        </p:spPr>
        <p:txBody>
          <a:bodyPr/>
          <a:lstStyle/>
          <a:p>
            <a:endParaRPr lang="en-US"/>
          </a:p>
        </p:txBody>
      </p:sp>
      <p:sp>
        <p:nvSpPr>
          <p:cNvPr id="276486" name="Line 6"/>
          <p:cNvSpPr>
            <a:spLocks noChangeShapeType="1"/>
          </p:cNvSpPr>
          <p:nvPr/>
        </p:nvSpPr>
        <p:spPr bwMode="auto">
          <a:xfrm flipH="1">
            <a:off x="1828800" y="2133600"/>
            <a:ext cx="4343400" cy="0"/>
          </a:xfrm>
          <a:prstGeom prst="line">
            <a:avLst/>
          </a:prstGeom>
          <a:noFill/>
          <a:ln w="28575">
            <a:solidFill>
              <a:schemeClr val="tx1"/>
            </a:solidFill>
            <a:round/>
            <a:headEnd/>
            <a:tailEnd/>
          </a:ln>
          <a:effectLst/>
        </p:spPr>
        <p:txBody>
          <a:bodyPr/>
          <a:lstStyle/>
          <a:p>
            <a:endParaRPr lang="en-US"/>
          </a:p>
        </p:txBody>
      </p:sp>
      <p:sp>
        <p:nvSpPr>
          <p:cNvPr id="276487" name="AutoShape 7"/>
          <p:cNvSpPr>
            <a:spLocks noChangeArrowheads="1"/>
          </p:cNvSpPr>
          <p:nvPr/>
        </p:nvSpPr>
        <p:spPr bwMode="auto">
          <a:xfrm>
            <a:off x="6172200" y="1676400"/>
            <a:ext cx="762000" cy="304800"/>
          </a:xfrm>
          <a:prstGeom prst="rightArrow">
            <a:avLst>
              <a:gd name="adj1" fmla="val 50000"/>
              <a:gd name="adj2" fmla="val 62500"/>
            </a:avLst>
          </a:prstGeom>
          <a:noFill/>
          <a:ln w="28575">
            <a:solidFill>
              <a:schemeClr val="tx1"/>
            </a:solidFill>
            <a:miter lim="800000"/>
            <a:headEnd/>
            <a:tailEnd/>
          </a:ln>
          <a:effectLst/>
        </p:spPr>
        <p:txBody>
          <a:bodyPr wrap="none" anchor="ctr"/>
          <a:lstStyle/>
          <a:p>
            <a:endParaRPr lang="en-US"/>
          </a:p>
        </p:txBody>
      </p:sp>
      <p:sp>
        <p:nvSpPr>
          <p:cNvPr id="276488" name="Text Box 8"/>
          <p:cNvSpPr txBox="1">
            <a:spLocks noChangeArrowheads="1"/>
          </p:cNvSpPr>
          <p:nvPr/>
        </p:nvSpPr>
        <p:spPr bwMode="auto">
          <a:xfrm>
            <a:off x="7010400" y="1600200"/>
            <a:ext cx="730250" cy="366713"/>
          </a:xfrm>
          <a:prstGeom prst="rect">
            <a:avLst/>
          </a:prstGeom>
          <a:noFill/>
          <a:ln w="9525">
            <a:noFill/>
            <a:miter lim="800000"/>
            <a:headEnd/>
            <a:tailEnd/>
          </a:ln>
          <a:effectLst/>
        </p:spPr>
        <p:txBody>
          <a:bodyPr wrap="none">
            <a:spAutoFit/>
          </a:bodyPr>
          <a:lstStyle/>
          <a:p>
            <a:r>
              <a:rPr lang="en-US"/>
              <a:t>Read</a:t>
            </a:r>
          </a:p>
        </p:txBody>
      </p:sp>
      <p:sp>
        <p:nvSpPr>
          <p:cNvPr id="276489" name="AutoShape 9"/>
          <p:cNvSpPr>
            <a:spLocks noChangeArrowheads="1"/>
          </p:cNvSpPr>
          <p:nvPr/>
        </p:nvSpPr>
        <p:spPr bwMode="auto">
          <a:xfrm>
            <a:off x="5780088" y="1479550"/>
            <a:ext cx="338137"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55</a:t>
            </a:r>
            <a:endParaRPr lang="en-US"/>
          </a:p>
        </p:txBody>
      </p:sp>
      <p:sp>
        <p:nvSpPr>
          <p:cNvPr id="276492" name="AutoShape 12"/>
          <p:cNvSpPr>
            <a:spLocks noChangeArrowheads="1"/>
          </p:cNvSpPr>
          <p:nvPr/>
        </p:nvSpPr>
        <p:spPr bwMode="auto">
          <a:xfrm>
            <a:off x="5399088" y="1479550"/>
            <a:ext cx="338137"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58</a:t>
            </a:r>
            <a:endParaRPr lang="en-US"/>
          </a:p>
        </p:txBody>
      </p:sp>
      <p:sp>
        <p:nvSpPr>
          <p:cNvPr id="276494" name="AutoShape 14"/>
          <p:cNvSpPr>
            <a:spLocks noChangeArrowheads="1"/>
          </p:cNvSpPr>
          <p:nvPr/>
        </p:nvSpPr>
        <p:spPr bwMode="auto">
          <a:xfrm>
            <a:off x="4997450" y="1481138"/>
            <a:ext cx="3381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39</a:t>
            </a:r>
            <a:endParaRPr lang="en-US"/>
          </a:p>
        </p:txBody>
      </p:sp>
      <p:sp>
        <p:nvSpPr>
          <p:cNvPr id="276495" name="AutoShape 15"/>
          <p:cNvSpPr>
            <a:spLocks noChangeArrowheads="1"/>
          </p:cNvSpPr>
          <p:nvPr/>
        </p:nvSpPr>
        <p:spPr bwMode="auto">
          <a:xfrm>
            <a:off x="4592638" y="1490663"/>
            <a:ext cx="338137"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18</a:t>
            </a:r>
            <a:endParaRPr lang="en-US"/>
          </a:p>
        </p:txBody>
      </p:sp>
      <p:sp>
        <p:nvSpPr>
          <p:cNvPr id="276496" name="AutoShape 16"/>
          <p:cNvSpPr>
            <a:spLocks noChangeArrowheads="1"/>
          </p:cNvSpPr>
          <p:nvPr/>
        </p:nvSpPr>
        <p:spPr bwMode="auto">
          <a:xfrm>
            <a:off x="4168775" y="1490663"/>
            <a:ext cx="3381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90</a:t>
            </a:r>
            <a:endParaRPr lang="en-US"/>
          </a:p>
        </p:txBody>
      </p:sp>
      <p:sp>
        <p:nvSpPr>
          <p:cNvPr id="276497" name="AutoShape 17"/>
          <p:cNvSpPr>
            <a:spLocks noChangeArrowheads="1"/>
          </p:cNvSpPr>
          <p:nvPr/>
        </p:nvSpPr>
        <p:spPr bwMode="auto">
          <a:xfrm>
            <a:off x="3689350" y="1490663"/>
            <a:ext cx="4143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160</a:t>
            </a:r>
            <a:endParaRPr lang="en-US"/>
          </a:p>
        </p:txBody>
      </p:sp>
      <p:sp>
        <p:nvSpPr>
          <p:cNvPr id="276498" name="AutoShape 18"/>
          <p:cNvSpPr>
            <a:spLocks noChangeArrowheads="1"/>
          </p:cNvSpPr>
          <p:nvPr/>
        </p:nvSpPr>
        <p:spPr bwMode="auto">
          <a:xfrm>
            <a:off x="3178175" y="1481138"/>
            <a:ext cx="4143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150</a:t>
            </a:r>
            <a:endParaRPr lang="en-US"/>
          </a:p>
        </p:txBody>
      </p:sp>
      <p:sp>
        <p:nvSpPr>
          <p:cNvPr id="276501" name="AutoShape 21"/>
          <p:cNvSpPr>
            <a:spLocks noChangeArrowheads="1"/>
          </p:cNvSpPr>
          <p:nvPr/>
        </p:nvSpPr>
        <p:spPr bwMode="auto">
          <a:xfrm>
            <a:off x="2743200" y="149225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38</a:t>
            </a:r>
            <a:endParaRPr lang="en-US"/>
          </a:p>
        </p:txBody>
      </p:sp>
      <p:sp>
        <p:nvSpPr>
          <p:cNvPr id="276502" name="AutoShape 22"/>
          <p:cNvSpPr>
            <a:spLocks noChangeArrowheads="1"/>
          </p:cNvSpPr>
          <p:nvPr/>
        </p:nvSpPr>
        <p:spPr bwMode="auto">
          <a:xfrm>
            <a:off x="2252663" y="1479550"/>
            <a:ext cx="414337"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184</a:t>
            </a:r>
            <a:endParaRPr lang="en-US"/>
          </a:p>
        </p:txBody>
      </p:sp>
      <p:sp>
        <p:nvSpPr>
          <p:cNvPr id="276503" name="Text Box 23"/>
          <p:cNvSpPr txBox="1">
            <a:spLocks noChangeArrowheads="1"/>
          </p:cNvSpPr>
          <p:nvPr/>
        </p:nvSpPr>
        <p:spPr bwMode="auto">
          <a:xfrm>
            <a:off x="2667000" y="2209800"/>
            <a:ext cx="3041650" cy="366713"/>
          </a:xfrm>
          <a:prstGeom prst="rect">
            <a:avLst/>
          </a:prstGeom>
          <a:noFill/>
          <a:ln w="9525">
            <a:noFill/>
            <a:miter lim="800000"/>
            <a:headEnd/>
            <a:tailEnd/>
          </a:ln>
          <a:effectLst/>
        </p:spPr>
        <p:txBody>
          <a:bodyPr wrap="none">
            <a:spAutoFit/>
          </a:bodyPr>
          <a:lstStyle/>
          <a:p>
            <a:r>
              <a:rPr lang="en-US">
                <a:solidFill>
                  <a:srgbClr val="A50021"/>
                </a:solidFill>
              </a:rPr>
              <a:t>Queue of Requested Tracks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body" idx="1"/>
          </p:nvPr>
        </p:nvSpPr>
        <p:spPr>
          <a:xfrm>
            <a:off x="1371600" y="2133600"/>
            <a:ext cx="6629400" cy="2209800"/>
          </a:xfrm>
        </p:spPr>
        <p:txBody>
          <a:bodyPr/>
          <a:lstStyle/>
          <a:p>
            <a:r>
              <a:rPr lang="en-US"/>
              <a:t>The simplest policy could be scheduling the requests on first come first serve base.</a:t>
            </a:r>
          </a:p>
        </p:txBody>
      </p:sp>
      <p:sp>
        <p:nvSpPr>
          <p:cNvPr id="277507" name="AutoShape 3"/>
          <p:cNvSpPr>
            <a:spLocks noChangeArrowheads="1"/>
          </p:cNvSpPr>
          <p:nvPr/>
        </p:nvSpPr>
        <p:spPr bwMode="auto">
          <a:xfrm>
            <a:off x="1143000" y="5334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3200" b="1">
                <a:solidFill>
                  <a:schemeClr val="bg1"/>
                </a:solidFill>
                <a:effectLst>
                  <a:outerShdw blurRad="38100" dist="38100" dir="2700000" algn="tl">
                    <a:srgbClr val="000000"/>
                  </a:outerShdw>
                </a:effectLst>
              </a:rPr>
              <a:t>First-In-First-Out (FIFO)</a:t>
            </a:r>
            <a:endParaRPr lang="en-US" sz="480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8536" name="Picture 8"/>
          <p:cNvPicPr>
            <a:picLocks noChangeAspect="1" noChangeArrowheads="1"/>
          </p:cNvPicPr>
          <p:nvPr/>
        </p:nvPicPr>
        <p:blipFill>
          <a:blip r:embed="rId2" cstate="print"/>
          <a:srcRect/>
          <a:stretch>
            <a:fillRect/>
          </a:stretch>
        </p:blipFill>
        <p:spPr bwMode="auto">
          <a:xfrm>
            <a:off x="4495800" y="2819400"/>
            <a:ext cx="4132263" cy="3355975"/>
          </a:xfrm>
          <a:prstGeom prst="rect">
            <a:avLst/>
          </a:prstGeom>
          <a:noFill/>
          <a:ln w="9525">
            <a:noFill/>
            <a:miter lim="800000"/>
            <a:headEnd/>
            <a:tailEnd/>
          </a:ln>
        </p:spPr>
      </p:pic>
      <p:sp>
        <p:nvSpPr>
          <p:cNvPr id="278532" name="Text Box 4"/>
          <p:cNvSpPr txBox="1">
            <a:spLocks noChangeArrowheads="1"/>
          </p:cNvSpPr>
          <p:nvPr/>
        </p:nvSpPr>
        <p:spPr bwMode="auto">
          <a:xfrm>
            <a:off x="1955800" y="563563"/>
            <a:ext cx="1108075" cy="579437"/>
          </a:xfrm>
          <a:prstGeom prst="rect">
            <a:avLst/>
          </a:prstGeom>
          <a:noFill/>
          <a:ln w="9525">
            <a:noFill/>
            <a:miter lim="800000"/>
            <a:headEnd/>
            <a:tailEnd/>
          </a:ln>
          <a:effectLst/>
        </p:spPr>
        <p:txBody>
          <a:bodyPr wrap="none">
            <a:spAutoFit/>
          </a:bodyPr>
          <a:lstStyle/>
          <a:p>
            <a:r>
              <a:rPr lang="tr-TR" sz="3200">
                <a:solidFill>
                  <a:srgbClr val="006600"/>
                </a:solidFill>
                <a:effectLst>
                  <a:outerShdw blurRad="38100" dist="38100" dir="2700000" algn="tl">
                    <a:srgbClr val="C0C0C0"/>
                  </a:outerShdw>
                </a:effectLst>
              </a:rPr>
              <a:t>FIFO</a:t>
            </a:r>
            <a:endParaRPr lang="en-US" sz="3200">
              <a:solidFill>
                <a:srgbClr val="006600"/>
              </a:solidFill>
              <a:effectLst>
                <a:outerShdw blurRad="38100" dist="38100" dir="2700000" algn="tl">
                  <a:srgbClr val="C0C0C0"/>
                </a:outerShdw>
              </a:effectLst>
            </a:endParaRPr>
          </a:p>
        </p:txBody>
      </p:sp>
      <p:sp>
        <p:nvSpPr>
          <p:cNvPr id="278533" name="Rectangle 5"/>
          <p:cNvSpPr>
            <a:spLocks noChangeArrowheads="1"/>
          </p:cNvSpPr>
          <p:nvPr/>
        </p:nvSpPr>
        <p:spPr bwMode="auto">
          <a:xfrm>
            <a:off x="5216525" y="425450"/>
            <a:ext cx="3013075" cy="946150"/>
          </a:xfrm>
          <a:prstGeom prst="rect">
            <a:avLst/>
          </a:prstGeom>
          <a:noFill/>
          <a:ln w="9525">
            <a:noFill/>
            <a:miter lim="800000"/>
            <a:headEnd/>
            <a:tailEnd/>
          </a:ln>
          <a:effectLst/>
        </p:spPr>
        <p:txBody>
          <a:bodyPr wrap="none">
            <a:spAutoFit/>
          </a:bodyPr>
          <a:lstStyle/>
          <a:p>
            <a:pPr algn="ctr"/>
            <a:r>
              <a:rPr lang="en-US" sz="2800" b="1">
                <a:solidFill>
                  <a:srgbClr val="006600"/>
                </a:solidFill>
                <a:effectLst>
                  <a:outerShdw blurRad="38100" dist="38100" dir="2700000" algn="tl">
                    <a:srgbClr val="C0C0C0"/>
                  </a:outerShdw>
                </a:effectLst>
              </a:rPr>
              <a:t>First-In-First-Out</a:t>
            </a:r>
            <a:endParaRPr lang="tr-TR" sz="2800" b="1">
              <a:solidFill>
                <a:srgbClr val="006600"/>
              </a:solidFill>
              <a:effectLst>
                <a:outerShdw blurRad="38100" dist="38100" dir="2700000" algn="tl">
                  <a:srgbClr val="C0C0C0"/>
                </a:outerShdw>
              </a:effectLst>
            </a:endParaRPr>
          </a:p>
          <a:p>
            <a:pPr algn="ctr"/>
            <a:r>
              <a:rPr lang="en-US" sz="2800" b="1">
                <a:solidFill>
                  <a:srgbClr val="006600"/>
                </a:solidFill>
                <a:effectLst>
                  <a:outerShdw blurRad="38100" dist="38100" dir="2700000" algn="tl">
                    <a:srgbClr val="C0C0C0"/>
                  </a:outerShdw>
                </a:effectLst>
              </a:rPr>
              <a:t>FIFO</a:t>
            </a:r>
          </a:p>
        </p:txBody>
      </p:sp>
      <p:sp>
        <p:nvSpPr>
          <p:cNvPr id="278534" name="Rectangle 6"/>
          <p:cNvSpPr>
            <a:spLocks noChangeArrowheads="1"/>
          </p:cNvSpPr>
          <p:nvPr/>
        </p:nvSpPr>
        <p:spPr bwMode="auto">
          <a:xfrm>
            <a:off x="1053921" y="2337158"/>
            <a:ext cx="2895600" cy="3556000"/>
          </a:xfrm>
          <a:prstGeom prst="rect">
            <a:avLst/>
          </a:prstGeom>
          <a:noFill/>
          <a:ln w="9525">
            <a:noFill/>
            <a:miter lim="800000"/>
            <a:headEnd/>
            <a:tailEnd/>
          </a:ln>
          <a:effectLst/>
        </p:spPr>
        <p:txBody>
          <a:bodyPr wrap="square">
            <a:spAutoFit/>
          </a:bodyPr>
          <a:lstStyle/>
          <a:p>
            <a:pPr>
              <a:lnSpc>
                <a:spcPct val="106000"/>
              </a:lnSpc>
            </a:pPr>
            <a:r>
              <a:rPr lang="en-US" sz="2400" dirty="0">
                <a:solidFill>
                  <a:srgbClr val="990033"/>
                </a:solidFill>
              </a:rPr>
              <a:t>55	</a:t>
            </a:r>
            <a:r>
              <a:rPr lang="tr-TR" sz="2400" dirty="0">
                <a:solidFill>
                  <a:srgbClr val="990033"/>
                </a:solidFill>
              </a:rPr>
              <a:t>	</a:t>
            </a:r>
            <a:r>
              <a:rPr lang="en-US" sz="2400" dirty="0">
                <a:solidFill>
                  <a:srgbClr val="990033"/>
                </a:solidFill>
              </a:rPr>
              <a:t>45</a:t>
            </a:r>
          </a:p>
          <a:p>
            <a:pPr>
              <a:lnSpc>
                <a:spcPct val="106000"/>
              </a:lnSpc>
            </a:pPr>
            <a:r>
              <a:rPr lang="en-US" sz="2400" dirty="0">
                <a:solidFill>
                  <a:srgbClr val="990033"/>
                </a:solidFill>
              </a:rPr>
              <a:t>58	</a:t>
            </a:r>
            <a:r>
              <a:rPr lang="tr-TR" sz="2400" dirty="0">
                <a:solidFill>
                  <a:srgbClr val="990033"/>
                </a:solidFill>
              </a:rPr>
              <a:t>	</a:t>
            </a:r>
            <a:r>
              <a:rPr lang="en-US" sz="2400" dirty="0">
                <a:solidFill>
                  <a:srgbClr val="990033"/>
                </a:solidFill>
              </a:rPr>
              <a:t>3</a:t>
            </a:r>
          </a:p>
          <a:p>
            <a:pPr>
              <a:lnSpc>
                <a:spcPct val="106000"/>
              </a:lnSpc>
            </a:pPr>
            <a:r>
              <a:rPr lang="en-US" sz="2400" dirty="0">
                <a:solidFill>
                  <a:srgbClr val="990033"/>
                </a:solidFill>
              </a:rPr>
              <a:t>39	</a:t>
            </a:r>
            <a:r>
              <a:rPr lang="tr-TR" sz="2400" dirty="0">
                <a:solidFill>
                  <a:srgbClr val="990033"/>
                </a:solidFill>
              </a:rPr>
              <a:t>	</a:t>
            </a:r>
            <a:r>
              <a:rPr lang="en-US" sz="2400" dirty="0">
                <a:solidFill>
                  <a:srgbClr val="990033"/>
                </a:solidFill>
              </a:rPr>
              <a:t>19</a:t>
            </a:r>
          </a:p>
          <a:p>
            <a:pPr>
              <a:lnSpc>
                <a:spcPct val="106000"/>
              </a:lnSpc>
            </a:pPr>
            <a:r>
              <a:rPr lang="en-US" sz="2400" dirty="0">
                <a:solidFill>
                  <a:srgbClr val="990033"/>
                </a:solidFill>
              </a:rPr>
              <a:t>18	</a:t>
            </a:r>
            <a:r>
              <a:rPr lang="tr-TR" sz="2400" dirty="0">
                <a:solidFill>
                  <a:srgbClr val="990033"/>
                </a:solidFill>
              </a:rPr>
              <a:t>	</a:t>
            </a:r>
            <a:r>
              <a:rPr lang="en-US" sz="2400" dirty="0">
                <a:solidFill>
                  <a:srgbClr val="990033"/>
                </a:solidFill>
              </a:rPr>
              <a:t>21</a:t>
            </a:r>
          </a:p>
          <a:p>
            <a:pPr>
              <a:lnSpc>
                <a:spcPct val="106000"/>
              </a:lnSpc>
            </a:pPr>
            <a:r>
              <a:rPr lang="en-US" sz="2400" dirty="0">
                <a:solidFill>
                  <a:srgbClr val="990033"/>
                </a:solidFill>
              </a:rPr>
              <a:t>90	</a:t>
            </a:r>
            <a:r>
              <a:rPr lang="tr-TR" sz="2400" dirty="0">
                <a:solidFill>
                  <a:srgbClr val="990033"/>
                </a:solidFill>
              </a:rPr>
              <a:t>	</a:t>
            </a:r>
            <a:r>
              <a:rPr lang="en-US" sz="2400" dirty="0">
                <a:solidFill>
                  <a:srgbClr val="990033"/>
                </a:solidFill>
              </a:rPr>
              <a:t>72</a:t>
            </a:r>
          </a:p>
          <a:p>
            <a:pPr>
              <a:lnSpc>
                <a:spcPct val="106000"/>
              </a:lnSpc>
            </a:pPr>
            <a:r>
              <a:rPr lang="en-US" sz="2400" dirty="0">
                <a:solidFill>
                  <a:srgbClr val="990033"/>
                </a:solidFill>
              </a:rPr>
              <a:t>160	</a:t>
            </a:r>
            <a:r>
              <a:rPr lang="tr-TR" sz="2400" dirty="0">
                <a:solidFill>
                  <a:srgbClr val="990033"/>
                </a:solidFill>
              </a:rPr>
              <a:t>	</a:t>
            </a:r>
            <a:r>
              <a:rPr lang="en-US" sz="2400" dirty="0">
                <a:solidFill>
                  <a:srgbClr val="990033"/>
                </a:solidFill>
              </a:rPr>
              <a:t>70</a:t>
            </a:r>
          </a:p>
          <a:p>
            <a:pPr>
              <a:lnSpc>
                <a:spcPct val="106000"/>
              </a:lnSpc>
            </a:pPr>
            <a:r>
              <a:rPr lang="en-US" sz="2400" dirty="0">
                <a:solidFill>
                  <a:srgbClr val="990033"/>
                </a:solidFill>
              </a:rPr>
              <a:t>150	</a:t>
            </a:r>
            <a:r>
              <a:rPr lang="tr-TR" sz="2400" dirty="0">
                <a:solidFill>
                  <a:srgbClr val="990033"/>
                </a:solidFill>
              </a:rPr>
              <a:t>	</a:t>
            </a:r>
            <a:r>
              <a:rPr lang="en-US" sz="2400" dirty="0">
                <a:solidFill>
                  <a:srgbClr val="990033"/>
                </a:solidFill>
              </a:rPr>
              <a:t>10</a:t>
            </a:r>
          </a:p>
          <a:p>
            <a:pPr>
              <a:lnSpc>
                <a:spcPct val="106000"/>
              </a:lnSpc>
            </a:pPr>
            <a:r>
              <a:rPr lang="en-US" sz="2400" dirty="0">
                <a:solidFill>
                  <a:srgbClr val="990033"/>
                </a:solidFill>
              </a:rPr>
              <a:t>38	</a:t>
            </a:r>
            <a:r>
              <a:rPr lang="tr-TR" sz="2400" dirty="0">
                <a:solidFill>
                  <a:srgbClr val="990033"/>
                </a:solidFill>
              </a:rPr>
              <a:t>	</a:t>
            </a:r>
            <a:r>
              <a:rPr lang="en-US" sz="2400" dirty="0">
                <a:solidFill>
                  <a:srgbClr val="990033"/>
                </a:solidFill>
              </a:rPr>
              <a:t>112</a:t>
            </a:r>
          </a:p>
          <a:p>
            <a:pPr>
              <a:lnSpc>
                <a:spcPct val="106000"/>
              </a:lnSpc>
            </a:pPr>
            <a:r>
              <a:rPr lang="en-US" sz="2400" dirty="0">
                <a:solidFill>
                  <a:srgbClr val="990033"/>
                </a:solidFill>
              </a:rPr>
              <a:t>184	</a:t>
            </a:r>
            <a:r>
              <a:rPr lang="tr-TR" sz="2400" dirty="0">
                <a:solidFill>
                  <a:srgbClr val="990033"/>
                </a:solidFill>
              </a:rPr>
              <a:t>	</a:t>
            </a:r>
            <a:r>
              <a:rPr lang="en-US" sz="2400" dirty="0">
                <a:solidFill>
                  <a:srgbClr val="990033"/>
                </a:solidFill>
              </a:rPr>
              <a:t>146</a:t>
            </a:r>
          </a:p>
        </p:txBody>
      </p:sp>
      <p:sp>
        <p:nvSpPr>
          <p:cNvPr id="278535" name="Rectangle 7"/>
          <p:cNvSpPr>
            <a:spLocks noChangeArrowheads="1"/>
          </p:cNvSpPr>
          <p:nvPr/>
        </p:nvSpPr>
        <p:spPr bwMode="auto">
          <a:xfrm>
            <a:off x="2820988" y="5995988"/>
            <a:ext cx="976312" cy="519112"/>
          </a:xfrm>
          <a:prstGeom prst="rect">
            <a:avLst/>
          </a:prstGeom>
          <a:noFill/>
          <a:ln w="9525">
            <a:noFill/>
            <a:miter lim="800000"/>
            <a:headEnd/>
            <a:tailEnd/>
          </a:ln>
          <a:effectLst/>
        </p:spPr>
        <p:txBody>
          <a:bodyPr wrap="none" anchor="ctr">
            <a:spAutoFit/>
          </a:bodyPr>
          <a:lstStyle/>
          <a:p>
            <a:r>
              <a:rPr lang="en-US" sz="2800">
                <a:solidFill>
                  <a:srgbClr val="FF0000"/>
                </a:solidFill>
                <a:effectLst>
                  <a:outerShdw blurRad="38100" dist="38100" dir="2700000" algn="tl">
                    <a:srgbClr val="C0C0C0"/>
                  </a:outerShdw>
                </a:effectLst>
              </a:rPr>
              <a:t>55.3 </a:t>
            </a:r>
          </a:p>
        </p:txBody>
      </p:sp>
      <p:sp>
        <p:nvSpPr>
          <p:cNvPr id="278537" name="Rectangle 9"/>
          <p:cNvSpPr>
            <a:spLocks noChangeArrowheads="1"/>
          </p:cNvSpPr>
          <p:nvPr/>
        </p:nvSpPr>
        <p:spPr bwMode="auto">
          <a:xfrm>
            <a:off x="5638800" y="5911850"/>
            <a:ext cx="1938338" cy="336550"/>
          </a:xfrm>
          <a:prstGeom prst="rect">
            <a:avLst/>
          </a:prstGeom>
          <a:solidFill>
            <a:schemeClr val="bg1"/>
          </a:solidFill>
          <a:ln w="9525">
            <a:noFill/>
            <a:miter lim="800000"/>
            <a:headEnd/>
            <a:tailEnd/>
          </a:ln>
          <a:effectLst/>
        </p:spPr>
        <p:txBody>
          <a:bodyPr wrap="none" anchor="ctr">
            <a:spAutoFit/>
          </a:bodyPr>
          <a:lstStyle/>
          <a:p>
            <a:r>
              <a:rPr lang="en-US" sz="1600" dirty="0">
                <a:solidFill>
                  <a:srgbClr val="FF0000"/>
                </a:solidFill>
              </a:rPr>
              <a:t>the arm movement </a:t>
            </a:r>
          </a:p>
        </p:txBody>
      </p:sp>
      <p:sp>
        <p:nvSpPr>
          <p:cNvPr id="278538" name="Rectangle 10"/>
          <p:cNvSpPr>
            <a:spLocks noChangeArrowheads="1"/>
          </p:cNvSpPr>
          <p:nvPr/>
        </p:nvSpPr>
        <p:spPr bwMode="auto">
          <a:xfrm>
            <a:off x="5181600" y="5803900"/>
            <a:ext cx="3352800" cy="203200"/>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9" name="Rectangle 9"/>
          <p:cNvSpPr>
            <a:spLocks noChangeArrowheads="1"/>
          </p:cNvSpPr>
          <p:nvPr/>
        </p:nvSpPr>
        <p:spPr bwMode="auto">
          <a:xfrm rot="16200000">
            <a:off x="3938564" y="4251325"/>
            <a:ext cx="1371600" cy="336550"/>
          </a:xfrm>
          <a:prstGeom prst="rect">
            <a:avLst/>
          </a:prstGeom>
          <a:solidFill>
            <a:schemeClr val="bg1"/>
          </a:solidFill>
          <a:ln w="9525">
            <a:noFill/>
            <a:miter lim="800000"/>
            <a:headEnd/>
            <a:tailEnd/>
          </a:ln>
          <a:effectLst/>
        </p:spPr>
        <p:txBody>
          <a:bodyPr wrap="none" anchor="ctr">
            <a:spAutoFit/>
          </a:bodyPr>
          <a:lstStyle/>
          <a:p>
            <a:r>
              <a:rPr lang="en-US" sz="1600" dirty="0">
                <a:solidFill>
                  <a:srgbClr val="FF0000"/>
                </a:solidFill>
              </a:rPr>
              <a:t>track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8534">
                                            <p:txEl>
                                              <p:pRg st="0" end="0"/>
                                            </p:txEl>
                                          </p:spTgt>
                                        </p:tgtEl>
                                        <p:attrNameLst>
                                          <p:attrName>style.visibility</p:attrName>
                                        </p:attrNameLst>
                                      </p:cBhvr>
                                      <p:to>
                                        <p:strVal val="visible"/>
                                      </p:to>
                                    </p:set>
                                    <p:animEffect transition="in" filter="box(in)">
                                      <p:cBhvr>
                                        <p:cTn id="7" dur="500"/>
                                        <p:tgtEl>
                                          <p:spTgt spid="2785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8534">
                                            <p:txEl>
                                              <p:pRg st="1" end="1"/>
                                            </p:txEl>
                                          </p:spTgt>
                                        </p:tgtEl>
                                        <p:attrNameLst>
                                          <p:attrName>style.visibility</p:attrName>
                                        </p:attrNameLst>
                                      </p:cBhvr>
                                      <p:to>
                                        <p:strVal val="visible"/>
                                      </p:to>
                                    </p:set>
                                    <p:animEffect transition="in" filter="box(in)">
                                      <p:cBhvr>
                                        <p:cTn id="12" dur="500"/>
                                        <p:tgtEl>
                                          <p:spTgt spid="2785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8534">
                                            <p:txEl>
                                              <p:pRg st="2" end="2"/>
                                            </p:txEl>
                                          </p:spTgt>
                                        </p:tgtEl>
                                        <p:attrNameLst>
                                          <p:attrName>style.visibility</p:attrName>
                                        </p:attrNameLst>
                                      </p:cBhvr>
                                      <p:to>
                                        <p:strVal val="visible"/>
                                      </p:to>
                                    </p:set>
                                    <p:animEffect transition="in" filter="box(in)">
                                      <p:cBhvr>
                                        <p:cTn id="17" dur="500"/>
                                        <p:tgtEl>
                                          <p:spTgt spid="2785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78534">
                                            <p:txEl>
                                              <p:pRg st="3" end="3"/>
                                            </p:txEl>
                                          </p:spTgt>
                                        </p:tgtEl>
                                        <p:attrNameLst>
                                          <p:attrName>style.visibility</p:attrName>
                                        </p:attrNameLst>
                                      </p:cBhvr>
                                      <p:to>
                                        <p:strVal val="visible"/>
                                      </p:to>
                                    </p:set>
                                    <p:animEffect transition="in" filter="box(in)">
                                      <p:cBhvr>
                                        <p:cTn id="22" dur="500"/>
                                        <p:tgtEl>
                                          <p:spTgt spid="2785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78534">
                                            <p:txEl>
                                              <p:pRg st="4" end="4"/>
                                            </p:txEl>
                                          </p:spTgt>
                                        </p:tgtEl>
                                        <p:attrNameLst>
                                          <p:attrName>style.visibility</p:attrName>
                                        </p:attrNameLst>
                                      </p:cBhvr>
                                      <p:to>
                                        <p:strVal val="visible"/>
                                      </p:to>
                                    </p:set>
                                    <p:animEffect transition="in" filter="box(in)">
                                      <p:cBhvr>
                                        <p:cTn id="27" dur="500"/>
                                        <p:tgtEl>
                                          <p:spTgt spid="27853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8534">
                                            <p:txEl>
                                              <p:pRg st="5" end="5"/>
                                            </p:txEl>
                                          </p:spTgt>
                                        </p:tgtEl>
                                        <p:attrNameLst>
                                          <p:attrName>style.visibility</p:attrName>
                                        </p:attrNameLst>
                                      </p:cBhvr>
                                      <p:to>
                                        <p:strVal val="visible"/>
                                      </p:to>
                                    </p:set>
                                    <p:animEffect transition="in" filter="box(in)">
                                      <p:cBhvr>
                                        <p:cTn id="32" dur="500"/>
                                        <p:tgtEl>
                                          <p:spTgt spid="27853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78534">
                                            <p:txEl>
                                              <p:pRg st="6" end="6"/>
                                            </p:txEl>
                                          </p:spTgt>
                                        </p:tgtEl>
                                        <p:attrNameLst>
                                          <p:attrName>style.visibility</p:attrName>
                                        </p:attrNameLst>
                                      </p:cBhvr>
                                      <p:to>
                                        <p:strVal val="visible"/>
                                      </p:to>
                                    </p:set>
                                    <p:animEffect transition="in" filter="box(in)">
                                      <p:cBhvr>
                                        <p:cTn id="37" dur="500"/>
                                        <p:tgtEl>
                                          <p:spTgt spid="27853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78534">
                                            <p:txEl>
                                              <p:pRg st="7" end="7"/>
                                            </p:txEl>
                                          </p:spTgt>
                                        </p:tgtEl>
                                        <p:attrNameLst>
                                          <p:attrName>style.visibility</p:attrName>
                                        </p:attrNameLst>
                                      </p:cBhvr>
                                      <p:to>
                                        <p:strVal val="visible"/>
                                      </p:to>
                                    </p:set>
                                    <p:animEffect transition="in" filter="box(in)">
                                      <p:cBhvr>
                                        <p:cTn id="42" dur="500"/>
                                        <p:tgtEl>
                                          <p:spTgt spid="27853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78534">
                                            <p:txEl>
                                              <p:pRg st="8" end="8"/>
                                            </p:txEl>
                                          </p:spTgt>
                                        </p:tgtEl>
                                        <p:attrNameLst>
                                          <p:attrName>style.visibility</p:attrName>
                                        </p:attrNameLst>
                                      </p:cBhvr>
                                      <p:to>
                                        <p:strVal val="visible"/>
                                      </p:to>
                                    </p:set>
                                    <p:animEffect transition="in" filter="box(in)">
                                      <p:cBhvr>
                                        <p:cTn id="47" dur="500"/>
                                        <p:tgtEl>
                                          <p:spTgt spid="27853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0" nodeType="clickEffect">
                                  <p:stCondLst>
                                    <p:cond delay="0"/>
                                  </p:stCondLst>
                                  <p:childTnLst>
                                    <p:set>
                                      <p:cBhvr>
                                        <p:cTn id="51" dur="1" fill="hold">
                                          <p:stCondLst>
                                            <p:cond delay="0"/>
                                          </p:stCondLst>
                                        </p:cTn>
                                        <p:tgtEl>
                                          <p:spTgt spid="278535"/>
                                        </p:tgtEl>
                                        <p:attrNameLst>
                                          <p:attrName>style.visibility</p:attrName>
                                        </p:attrNameLst>
                                      </p:cBhvr>
                                      <p:to>
                                        <p:strVal val="visible"/>
                                      </p:to>
                                    </p:set>
                                    <p:anim calcmode="lin" valueType="num">
                                      <p:cBhvr>
                                        <p:cTn id="52" dur="500" fill="hold"/>
                                        <p:tgtEl>
                                          <p:spTgt spid="278535"/>
                                        </p:tgtEl>
                                        <p:attrNameLst>
                                          <p:attrName>ppt_w</p:attrName>
                                        </p:attrNameLst>
                                      </p:cBhvr>
                                      <p:tavLst>
                                        <p:tav tm="0">
                                          <p:val>
                                            <p:fltVal val="0"/>
                                          </p:val>
                                        </p:tav>
                                        <p:tav tm="100000">
                                          <p:val>
                                            <p:strVal val="#ppt_w"/>
                                          </p:val>
                                        </p:tav>
                                      </p:tavLst>
                                    </p:anim>
                                    <p:anim calcmode="lin" valueType="num">
                                      <p:cBhvr>
                                        <p:cTn id="53" dur="500" fill="hold"/>
                                        <p:tgtEl>
                                          <p:spTgt spid="278535"/>
                                        </p:tgtEl>
                                        <p:attrNameLst>
                                          <p:attrName>ppt_h</p:attrName>
                                        </p:attrNameLst>
                                      </p:cBhvr>
                                      <p:tavLst>
                                        <p:tav tm="0">
                                          <p:val>
                                            <p:fltVal val="0"/>
                                          </p:val>
                                        </p:tav>
                                        <p:tav tm="100000">
                                          <p:val>
                                            <p:strVal val="#ppt_h"/>
                                          </p:val>
                                        </p:tav>
                                      </p:tavLst>
                                    </p:anim>
                                    <p:animEffect transition="in" filter="fade">
                                      <p:cBhvr>
                                        <p:cTn id="54" dur="500"/>
                                        <p:tgtEl>
                                          <p:spTgt spid="278535"/>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nodeType="clickEffect">
                                  <p:stCondLst>
                                    <p:cond delay="0"/>
                                  </p:stCondLst>
                                  <p:childTnLst>
                                    <p:set>
                                      <p:cBhvr>
                                        <p:cTn id="58" dur="1" fill="hold">
                                          <p:stCondLst>
                                            <p:cond delay="0"/>
                                          </p:stCondLst>
                                        </p:cTn>
                                        <p:tgtEl>
                                          <p:spTgt spid="278536"/>
                                        </p:tgtEl>
                                        <p:attrNameLst>
                                          <p:attrName>style.visibility</p:attrName>
                                        </p:attrNameLst>
                                      </p:cBhvr>
                                      <p:to>
                                        <p:strVal val="visible"/>
                                      </p:to>
                                    </p:set>
                                    <p:anim calcmode="lin" valueType="num">
                                      <p:cBhvr>
                                        <p:cTn id="59" dur="500" fill="hold"/>
                                        <p:tgtEl>
                                          <p:spTgt spid="278536"/>
                                        </p:tgtEl>
                                        <p:attrNameLst>
                                          <p:attrName>ppt_w</p:attrName>
                                        </p:attrNameLst>
                                      </p:cBhvr>
                                      <p:tavLst>
                                        <p:tav tm="0">
                                          <p:val>
                                            <p:fltVal val="0"/>
                                          </p:val>
                                        </p:tav>
                                        <p:tav tm="100000">
                                          <p:val>
                                            <p:strVal val="#ppt_w"/>
                                          </p:val>
                                        </p:tav>
                                      </p:tavLst>
                                    </p:anim>
                                    <p:anim calcmode="lin" valueType="num">
                                      <p:cBhvr>
                                        <p:cTn id="60" dur="500" fill="hold"/>
                                        <p:tgtEl>
                                          <p:spTgt spid="278536"/>
                                        </p:tgtEl>
                                        <p:attrNameLst>
                                          <p:attrName>ppt_h</p:attrName>
                                        </p:attrNameLst>
                                      </p:cBhvr>
                                      <p:tavLst>
                                        <p:tav tm="0">
                                          <p:val>
                                            <p:fltVal val="0"/>
                                          </p:val>
                                        </p:tav>
                                        <p:tav tm="100000">
                                          <p:val>
                                            <p:strVal val="#ppt_h"/>
                                          </p:val>
                                        </p:tav>
                                      </p:tavLst>
                                    </p:anim>
                                    <p:animEffect transition="in" filter="fade">
                                      <p:cBhvr>
                                        <p:cTn id="61" dur="500"/>
                                        <p:tgtEl>
                                          <p:spTgt spid="278536"/>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278537"/>
                                        </p:tgtEl>
                                        <p:attrNameLst>
                                          <p:attrName>style.visibility</p:attrName>
                                        </p:attrNameLst>
                                      </p:cBhvr>
                                      <p:to>
                                        <p:strVal val="visible"/>
                                      </p:to>
                                    </p:set>
                                    <p:anim calcmode="lin" valueType="num">
                                      <p:cBhvr>
                                        <p:cTn id="64" dur="1000" fill="hold"/>
                                        <p:tgtEl>
                                          <p:spTgt spid="278537"/>
                                        </p:tgtEl>
                                        <p:attrNameLst>
                                          <p:attrName>ppt_w</p:attrName>
                                        </p:attrNameLst>
                                      </p:cBhvr>
                                      <p:tavLst>
                                        <p:tav tm="0">
                                          <p:val>
                                            <p:strVal val="#ppt_w*0.70"/>
                                          </p:val>
                                        </p:tav>
                                        <p:tav tm="100000">
                                          <p:val>
                                            <p:strVal val="#ppt_w"/>
                                          </p:val>
                                        </p:tav>
                                      </p:tavLst>
                                    </p:anim>
                                    <p:anim calcmode="lin" valueType="num">
                                      <p:cBhvr>
                                        <p:cTn id="65" dur="1000" fill="hold"/>
                                        <p:tgtEl>
                                          <p:spTgt spid="278537"/>
                                        </p:tgtEl>
                                        <p:attrNameLst>
                                          <p:attrName>ppt_h</p:attrName>
                                        </p:attrNameLst>
                                      </p:cBhvr>
                                      <p:tavLst>
                                        <p:tav tm="0">
                                          <p:val>
                                            <p:strVal val="#ppt_h"/>
                                          </p:val>
                                        </p:tav>
                                        <p:tav tm="100000">
                                          <p:val>
                                            <p:strVal val="#ppt_h"/>
                                          </p:val>
                                        </p:tav>
                                      </p:tavLst>
                                    </p:anim>
                                    <p:animEffect transition="in" filter="fade">
                                      <p:cBhvr>
                                        <p:cTn id="66" dur="1000"/>
                                        <p:tgtEl>
                                          <p:spTgt spid="278537"/>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1000" fill="hold"/>
                                        <p:tgtEl>
                                          <p:spTgt spid="9"/>
                                        </p:tgtEl>
                                        <p:attrNameLst>
                                          <p:attrName>ppt_w</p:attrName>
                                        </p:attrNameLst>
                                      </p:cBhvr>
                                      <p:tavLst>
                                        <p:tav tm="0">
                                          <p:val>
                                            <p:strVal val="#ppt_w*0.70"/>
                                          </p:val>
                                        </p:tav>
                                        <p:tav tm="100000">
                                          <p:val>
                                            <p:strVal val="#ppt_w"/>
                                          </p:val>
                                        </p:tav>
                                      </p:tavLst>
                                    </p:anim>
                                    <p:anim calcmode="lin" valueType="num">
                                      <p:cBhvr>
                                        <p:cTn id="70" dur="1000" fill="hold"/>
                                        <p:tgtEl>
                                          <p:spTgt spid="9"/>
                                        </p:tgtEl>
                                        <p:attrNameLst>
                                          <p:attrName>ppt_h</p:attrName>
                                        </p:attrNameLst>
                                      </p:cBhvr>
                                      <p:tavLst>
                                        <p:tav tm="0">
                                          <p:val>
                                            <p:strVal val="#ppt_h"/>
                                          </p:val>
                                        </p:tav>
                                        <p:tav tm="100000">
                                          <p:val>
                                            <p:strVal val="#ppt_h"/>
                                          </p:val>
                                        </p:tav>
                                      </p:tavLst>
                                    </p:anim>
                                    <p:animEffect transition="in" filter="fade">
                                      <p:cBhvr>
                                        <p:cTn id="7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4" grpId="0" build="p"/>
      <p:bldP spid="278535" grpId="0"/>
      <p:bldP spid="27853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body" idx="1"/>
          </p:nvPr>
        </p:nvSpPr>
        <p:spPr>
          <a:xfrm>
            <a:off x="1219200" y="2209800"/>
            <a:ext cx="6629400" cy="3962400"/>
          </a:xfrm>
        </p:spPr>
        <p:txBody>
          <a:bodyPr/>
          <a:lstStyle/>
          <a:p>
            <a:pPr>
              <a:lnSpc>
                <a:spcPct val="90000"/>
              </a:lnSpc>
              <a:spcAft>
                <a:spcPct val="20000"/>
              </a:spcAft>
            </a:pPr>
            <a:r>
              <a:rPr lang="en-US" sz="2800"/>
              <a:t>Basically in a system based on priority mechanism the scope is outside the control of disk management software. </a:t>
            </a:r>
            <a:endParaRPr lang="tr-TR" sz="2800"/>
          </a:p>
          <a:p>
            <a:pPr lvl="1">
              <a:lnSpc>
                <a:spcPct val="90000"/>
              </a:lnSpc>
              <a:spcAft>
                <a:spcPct val="20000"/>
              </a:spcAft>
            </a:pPr>
            <a:r>
              <a:rPr lang="en-US" sz="2400"/>
              <a:t>e.g., often small jobs are given priority over longer jobs, this way basically lots of smaller jobs are finished quickly and the good response is observed by the system. </a:t>
            </a:r>
          </a:p>
        </p:txBody>
      </p:sp>
      <p:sp>
        <p:nvSpPr>
          <p:cNvPr id="282627" name="AutoShape 3"/>
          <p:cNvSpPr>
            <a:spLocks noChangeArrowheads="1"/>
          </p:cNvSpPr>
          <p:nvPr/>
        </p:nvSpPr>
        <p:spPr bwMode="auto">
          <a:xfrm>
            <a:off x="1143000" y="5334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4800">
                <a:solidFill>
                  <a:schemeClr val="bg1"/>
                </a:solidFill>
                <a:effectLst>
                  <a:outerShdw blurRad="38100" dist="38100" dir="2700000" algn="tl">
                    <a:srgbClr val="000000"/>
                  </a:outerShdw>
                </a:effectLst>
              </a:rPr>
              <a:t>Priority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body" idx="1"/>
          </p:nvPr>
        </p:nvSpPr>
        <p:spPr>
          <a:xfrm>
            <a:off x="1066800" y="2133600"/>
            <a:ext cx="7467600" cy="3962400"/>
          </a:xfrm>
        </p:spPr>
        <p:txBody>
          <a:bodyPr/>
          <a:lstStyle/>
          <a:p>
            <a:pPr>
              <a:lnSpc>
                <a:spcPct val="90000"/>
              </a:lnSpc>
              <a:spcAft>
                <a:spcPct val="20000"/>
              </a:spcAft>
            </a:pPr>
            <a:r>
              <a:rPr lang="en-US"/>
              <a:t>It is very interesting to note that system always taking the most recent observation performs quite well.</a:t>
            </a:r>
            <a:endParaRPr lang="tr-TR"/>
          </a:p>
          <a:p>
            <a:pPr lvl="1">
              <a:lnSpc>
                <a:spcPct val="90000"/>
              </a:lnSpc>
              <a:spcAft>
                <a:spcPct val="20000"/>
              </a:spcAft>
            </a:pPr>
            <a:r>
              <a:rPr lang="en-US" sz="2000"/>
              <a:t>In transaction processing system, normally there is little arm movement during the sequential file access, so it increases the throughput and reduces the queue lengths. However, this type of mechanism leads to starvation problem. Once a system enters in an I/O request and fallen back from the head of the line, the job can never regain the head of the line unless the queue in front of it empties.</a:t>
            </a:r>
          </a:p>
        </p:txBody>
      </p:sp>
      <p:sp>
        <p:nvSpPr>
          <p:cNvPr id="283651" name="AutoShape 3"/>
          <p:cNvSpPr>
            <a:spLocks noChangeArrowheads="1"/>
          </p:cNvSpPr>
          <p:nvPr/>
        </p:nvSpPr>
        <p:spPr bwMode="auto">
          <a:xfrm>
            <a:off x="1143000" y="5334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4400">
                <a:solidFill>
                  <a:schemeClr val="bg1"/>
                </a:solidFill>
                <a:effectLst>
                  <a:outerShdw blurRad="38100" dist="38100" dir="2700000" algn="tl">
                    <a:srgbClr val="000000"/>
                  </a:outerShdw>
                </a:effectLst>
              </a:rPr>
              <a:t>Last In First Out (LIFO)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body" idx="1"/>
          </p:nvPr>
        </p:nvSpPr>
        <p:spPr>
          <a:xfrm>
            <a:off x="990600" y="1981200"/>
            <a:ext cx="7467600" cy="3962400"/>
          </a:xfrm>
        </p:spPr>
        <p:txBody>
          <a:bodyPr/>
          <a:lstStyle/>
          <a:p>
            <a:pPr marL="571500" indent="-571500">
              <a:lnSpc>
                <a:spcPct val="90000"/>
              </a:lnSpc>
              <a:spcAft>
                <a:spcPct val="20000"/>
              </a:spcAft>
            </a:pPr>
            <a:r>
              <a:rPr lang="en-US" sz="2400"/>
              <a:t>In this type of policy: disk I/O request is selected which requires </a:t>
            </a:r>
            <a:r>
              <a:rPr lang="en-US" sz="2400" i="1">
                <a:solidFill>
                  <a:srgbClr val="0000FF"/>
                </a:solidFill>
              </a:rPr>
              <a:t>the least movement of the arm from its current position</a:t>
            </a:r>
            <a:r>
              <a:rPr lang="en-US" sz="2400"/>
              <a:t>.</a:t>
            </a:r>
          </a:p>
          <a:p>
            <a:pPr marL="571500" indent="-571500">
              <a:lnSpc>
                <a:spcPct val="90000"/>
              </a:lnSpc>
              <a:spcAft>
                <a:spcPct val="20000"/>
              </a:spcAft>
            </a:pPr>
            <a:r>
              <a:rPr lang="en-US" sz="2400"/>
              <a:t>Therefore, basically we are selecting a request with minimum seek time.</a:t>
            </a:r>
          </a:p>
          <a:p>
            <a:pPr marL="571500" indent="-571500">
              <a:lnSpc>
                <a:spcPct val="90000"/>
              </a:lnSpc>
              <a:spcAft>
                <a:spcPct val="20000"/>
              </a:spcAft>
            </a:pPr>
            <a:r>
              <a:rPr lang="en-US" sz="2400"/>
              <a:t>But it should be remembered that minimum seek time dose not always guarantee that it will have minimum arm movement.</a:t>
            </a:r>
          </a:p>
          <a:p>
            <a:pPr marL="571500" indent="-571500">
              <a:lnSpc>
                <a:spcPct val="90000"/>
              </a:lnSpc>
              <a:spcAft>
                <a:spcPct val="20000"/>
              </a:spcAft>
            </a:pPr>
            <a:r>
              <a:rPr lang="en-US" sz="2400"/>
              <a:t>In any case this performs better than FIFO.</a:t>
            </a:r>
          </a:p>
        </p:txBody>
      </p:sp>
      <p:sp>
        <p:nvSpPr>
          <p:cNvPr id="285699" name="AutoShape 3"/>
          <p:cNvSpPr>
            <a:spLocks noChangeArrowheads="1"/>
          </p:cNvSpPr>
          <p:nvPr/>
        </p:nvSpPr>
        <p:spPr bwMode="auto">
          <a:xfrm>
            <a:off x="1143000" y="5334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2800" b="1">
                <a:solidFill>
                  <a:schemeClr val="bg1"/>
                </a:solidFill>
                <a:effectLst>
                  <a:outerShdw blurRad="38100" dist="38100" dir="2700000" algn="tl">
                    <a:srgbClr val="000000"/>
                  </a:outerShdw>
                </a:effectLst>
              </a:rPr>
              <a:t>Shortest Service Time First (SSTF)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1955800" y="563563"/>
            <a:ext cx="1222375" cy="579437"/>
          </a:xfrm>
          <a:prstGeom prst="rect">
            <a:avLst/>
          </a:prstGeom>
          <a:noFill/>
          <a:ln w="9525">
            <a:noFill/>
            <a:miter lim="800000"/>
            <a:headEnd/>
            <a:tailEnd/>
          </a:ln>
          <a:effectLst/>
        </p:spPr>
        <p:txBody>
          <a:bodyPr wrap="none">
            <a:spAutoFit/>
          </a:bodyPr>
          <a:lstStyle/>
          <a:p>
            <a:r>
              <a:rPr lang="tr-TR" sz="3200" dirty="0">
                <a:solidFill>
                  <a:srgbClr val="006600"/>
                </a:solidFill>
                <a:effectLst>
                  <a:outerShdw blurRad="38100" dist="38100" dir="2700000" algn="tl">
                    <a:srgbClr val="C0C0C0"/>
                  </a:outerShdw>
                </a:effectLst>
              </a:rPr>
              <a:t>SSTF</a:t>
            </a:r>
            <a:endParaRPr lang="en-US" sz="3200" dirty="0">
              <a:solidFill>
                <a:srgbClr val="006600"/>
              </a:solidFill>
              <a:effectLst>
                <a:outerShdw blurRad="38100" dist="38100" dir="2700000" algn="tl">
                  <a:srgbClr val="C0C0C0"/>
                </a:outerShdw>
              </a:effectLst>
            </a:endParaRPr>
          </a:p>
        </p:txBody>
      </p:sp>
      <p:sp>
        <p:nvSpPr>
          <p:cNvPr id="284675" name="Rectangle 3"/>
          <p:cNvSpPr>
            <a:spLocks noChangeArrowheads="1"/>
          </p:cNvSpPr>
          <p:nvPr/>
        </p:nvSpPr>
        <p:spPr bwMode="auto">
          <a:xfrm>
            <a:off x="4657725" y="476250"/>
            <a:ext cx="4130675" cy="822325"/>
          </a:xfrm>
          <a:prstGeom prst="rect">
            <a:avLst/>
          </a:prstGeom>
          <a:noFill/>
          <a:ln w="9525">
            <a:noFill/>
            <a:miter lim="800000"/>
            <a:headEnd/>
            <a:tailEnd/>
          </a:ln>
          <a:effectLst/>
        </p:spPr>
        <p:txBody>
          <a:bodyPr wrap="none">
            <a:spAutoFit/>
          </a:bodyPr>
          <a:lstStyle/>
          <a:p>
            <a:pPr algn="ctr"/>
            <a:r>
              <a:rPr lang="en-US" sz="2400" b="1">
                <a:solidFill>
                  <a:srgbClr val="006600"/>
                </a:solidFill>
                <a:effectLst>
                  <a:outerShdw blurRad="38100" dist="38100" dir="2700000" algn="tl">
                    <a:srgbClr val="C0C0C0"/>
                  </a:outerShdw>
                </a:effectLst>
              </a:rPr>
              <a:t>Shortest Service Time First</a:t>
            </a:r>
            <a:endParaRPr lang="tr-TR" sz="2400" b="1">
              <a:solidFill>
                <a:srgbClr val="006600"/>
              </a:solidFill>
              <a:effectLst>
                <a:outerShdw blurRad="38100" dist="38100" dir="2700000" algn="tl">
                  <a:srgbClr val="C0C0C0"/>
                </a:outerShdw>
              </a:effectLst>
            </a:endParaRPr>
          </a:p>
          <a:p>
            <a:pPr algn="ctr"/>
            <a:r>
              <a:rPr lang="en-US" sz="2400" b="1">
                <a:solidFill>
                  <a:srgbClr val="006600"/>
                </a:solidFill>
                <a:effectLst>
                  <a:outerShdw blurRad="38100" dist="38100" dir="2700000" algn="tl">
                    <a:srgbClr val="C0C0C0"/>
                  </a:outerShdw>
                </a:effectLst>
              </a:rPr>
              <a:t>SSTF </a:t>
            </a:r>
          </a:p>
        </p:txBody>
      </p:sp>
      <p:sp>
        <p:nvSpPr>
          <p:cNvPr id="284676" name="Rectangle 4"/>
          <p:cNvSpPr>
            <a:spLocks noChangeArrowheads="1"/>
          </p:cNvSpPr>
          <p:nvPr/>
        </p:nvSpPr>
        <p:spPr bwMode="auto">
          <a:xfrm>
            <a:off x="1066800" y="2311400"/>
            <a:ext cx="2895600" cy="3549650"/>
          </a:xfrm>
          <a:prstGeom prst="rect">
            <a:avLst/>
          </a:prstGeom>
          <a:noFill/>
          <a:ln w="9525">
            <a:noFill/>
            <a:miter lim="800000"/>
            <a:headEnd/>
            <a:tailEnd/>
          </a:ln>
          <a:effectLst/>
        </p:spPr>
        <p:txBody>
          <a:bodyPr>
            <a:spAutoFit/>
          </a:bodyPr>
          <a:lstStyle/>
          <a:p>
            <a:pPr>
              <a:lnSpc>
                <a:spcPct val="105000"/>
              </a:lnSpc>
            </a:pPr>
            <a:r>
              <a:rPr lang="en-US" sz="2400">
                <a:solidFill>
                  <a:srgbClr val="990033"/>
                </a:solidFill>
              </a:rPr>
              <a:t>90	</a:t>
            </a:r>
            <a:r>
              <a:rPr lang="tr-TR" sz="2400">
                <a:solidFill>
                  <a:srgbClr val="990033"/>
                </a:solidFill>
              </a:rPr>
              <a:t>	</a:t>
            </a:r>
            <a:r>
              <a:rPr lang="en-US" sz="2400">
                <a:solidFill>
                  <a:srgbClr val="990033"/>
                </a:solidFill>
              </a:rPr>
              <a:t>10</a:t>
            </a:r>
          </a:p>
          <a:p>
            <a:pPr>
              <a:lnSpc>
                <a:spcPct val="105000"/>
              </a:lnSpc>
            </a:pPr>
            <a:r>
              <a:rPr lang="en-US" sz="2400">
                <a:solidFill>
                  <a:srgbClr val="990033"/>
                </a:solidFill>
              </a:rPr>
              <a:t>58	</a:t>
            </a:r>
            <a:r>
              <a:rPr lang="tr-TR" sz="2400">
                <a:solidFill>
                  <a:srgbClr val="990033"/>
                </a:solidFill>
              </a:rPr>
              <a:t>	</a:t>
            </a:r>
            <a:r>
              <a:rPr lang="en-US" sz="2400">
                <a:solidFill>
                  <a:srgbClr val="990033"/>
                </a:solidFill>
              </a:rPr>
              <a:t>32</a:t>
            </a:r>
          </a:p>
          <a:p>
            <a:pPr>
              <a:lnSpc>
                <a:spcPct val="105000"/>
              </a:lnSpc>
            </a:pPr>
            <a:r>
              <a:rPr lang="en-US" sz="2400">
                <a:solidFill>
                  <a:srgbClr val="990033"/>
                </a:solidFill>
              </a:rPr>
              <a:t>55	</a:t>
            </a:r>
            <a:r>
              <a:rPr lang="tr-TR" sz="2400">
                <a:solidFill>
                  <a:srgbClr val="990033"/>
                </a:solidFill>
              </a:rPr>
              <a:t>	</a:t>
            </a:r>
            <a:r>
              <a:rPr lang="en-US" sz="2400">
                <a:solidFill>
                  <a:srgbClr val="990033"/>
                </a:solidFill>
              </a:rPr>
              <a:t>3</a:t>
            </a:r>
          </a:p>
          <a:p>
            <a:pPr>
              <a:lnSpc>
                <a:spcPct val="105000"/>
              </a:lnSpc>
            </a:pPr>
            <a:r>
              <a:rPr lang="en-US" sz="2400">
                <a:solidFill>
                  <a:srgbClr val="990033"/>
                </a:solidFill>
              </a:rPr>
              <a:t>39	</a:t>
            </a:r>
            <a:r>
              <a:rPr lang="tr-TR" sz="2400">
                <a:solidFill>
                  <a:srgbClr val="990033"/>
                </a:solidFill>
              </a:rPr>
              <a:t>	</a:t>
            </a:r>
            <a:r>
              <a:rPr lang="en-US" sz="2400">
                <a:solidFill>
                  <a:srgbClr val="990033"/>
                </a:solidFill>
              </a:rPr>
              <a:t>16</a:t>
            </a:r>
          </a:p>
          <a:p>
            <a:pPr>
              <a:lnSpc>
                <a:spcPct val="105000"/>
              </a:lnSpc>
            </a:pPr>
            <a:r>
              <a:rPr lang="en-US" sz="2400">
                <a:solidFill>
                  <a:srgbClr val="990033"/>
                </a:solidFill>
              </a:rPr>
              <a:t>38	</a:t>
            </a:r>
            <a:r>
              <a:rPr lang="tr-TR" sz="2400">
                <a:solidFill>
                  <a:srgbClr val="990033"/>
                </a:solidFill>
              </a:rPr>
              <a:t>	</a:t>
            </a:r>
            <a:r>
              <a:rPr lang="en-US" sz="2400">
                <a:solidFill>
                  <a:srgbClr val="990033"/>
                </a:solidFill>
              </a:rPr>
              <a:t>1</a:t>
            </a:r>
          </a:p>
          <a:p>
            <a:pPr>
              <a:lnSpc>
                <a:spcPct val="105000"/>
              </a:lnSpc>
            </a:pPr>
            <a:r>
              <a:rPr lang="en-US" sz="2400">
                <a:solidFill>
                  <a:srgbClr val="990033"/>
                </a:solidFill>
              </a:rPr>
              <a:t>18	</a:t>
            </a:r>
            <a:r>
              <a:rPr lang="tr-TR" sz="2400">
                <a:solidFill>
                  <a:srgbClr val="990033"/>
                </a:solidFill>
              </a:rPr>
              <a:t>	</a:t>
            </a:r>
            <a:r>
              <a:rPr lang="en-US" sz="2400">
                <a:solidFill>
                  <a:srgbClr val="990033"/>
                </a:solidFill>
              </a:rPr>
              <a:t>20</a:t>
            </a:r>
          </a:p>
          <a:p>
            <a:pPr>
              <a:lnSpc>
                <a:spcPct val="105000"/>
              </a:lnSpc>
            </a:pPr>
            <a:r>
              <a:rPr lang="en-US" sz="2400">
                <a:solidFill>
                  <a:srgbClr val="990033"/>
                </a:solidFill>
              </a:rPr>
              <a:t>150	</a:t>
            </a:r>
            <a:r>
              <a:rPr lang="tr-TR" sz="2400">
                <a:solidFill>
                  <a:srgbClr val="990033"/>
                </a:solidFill>
              </a:rPr>
              <a:t>	</a:t>
            </a:r>
            <a:r>
              <a:rPr lang="en-US" sz="2400">
                <a:solidFill>
                  <a:srgbClr val="990033"/>
                </a:solidFill>
              </a:rPr>
              <a:t>132</a:t>
            </a:r>
          </a:p>
          <a:p>
            <a:pPr>
              <a:lnSpc>
                <a:spcPct val="105000"/>
              </a:lnSpc>
            </a:pPr>
            <a:r>
              <a:rPr lang="en-US" sz="2400">
                <a:solidFill>
                  <a:srgbClr val="990033"/>
                </a:solidFill>
              </a:rPr>
              <a:t>160	</a:t>
            </a:r>
            <a:r>
              <a:rPr lang="tr-TR" sz="2400">
                <a:solidFill>
                  <a:srgbClr val="990033"/>
                </a:solidFill>
              </a:rPr>
              <a:t>	</a:t>
            </a:r>
            <a:r>
              <a:rPr lang="en-US" sz="2400">
                <a:solidFill>
                  <a:srgbClr val="990033"/>
                </a:solidFill>
              </a:rPr>
              <a:t>10</a:t>
            </a:r>
          </a:p>
          <a:p>
            <a:pPr>
              <a:lnSpc>
                <a:spcPct val="105000"/>
              </a:lnSpc>
            </a:pPr>
            <a:r>
              <a:rPr lang="en-US" sz="2400">
                <a:solidFill>
                  <a:srgbClr val="990033"/>
                </a:solidFill>
              </a:rPr>
              <a:t>184	</a:t>
            </a:r>
            <a:r>
              <a:rPr lang="tr-TR" sz="2400">
                <a:solidFill>
                  <a:srgbClr val="990033"/>
                </a:solidFill>
              </a:rPr>
              <a:t>	</a:t>
            </a:r>
            <a:r>
              <a:rPr lang="en-US" sz="2400">
                <a:solidFill>
                  <a:srgbClr val="990033"/>
                </a:solidFill>
              </a:rPr>
              <a:t>24</a:t>
            </a:r>
          </a:p>
        </p:txBody>
      </p:sp>
      <p:sp>
        <p:nvSpPr>
          <p:cNvPr id="284677" name="Rectangle 5"/>
          <p:cNvSpPr>
            <a:spLocks noChangeArrowheads="1"/>
          </p:cNvSpPr>
          <p:nvPr/>
        </p:nvSpPr>
        <p:spPr bwMode="auto">
          <a:xfrm>
            <a:off x="2820988" y="5995988"/>
            <a:ext cx="976312" cy="519112"/>
          </a:xfrm>
          <a:prstGeom prst="rect">
            <a:avLst/>
          </a:prstGeom>
          <a:noFill/>
          <a:ln w="9525">
            <a:noFill/>
            <a:miter lim="800000"/>
            <a:headEnd/>
            <a:tailEnd/>
          </a:ln>
          <a:effectLst/>
        </p:spPr>
        <p:txBody>
          <a:bodyPr wrap="none" anchor="ctr">
            <a:spAutoFit/>
          </a:bodyPr>
          <a:lstStyle/>
          <a:p>
            <a:r>
              <a:rPr lang="tr-TR" sz="2800">
                <a:solidFill>
                  <a:srgbClr val="FF0000"/>
                </a:solidFill>
                <a:effectLst>
                  <a:outerShdw blurRad="38100" dist="38100" dir="2700000" algn="tl">
                    <a:srgbClr val="C0C0C0"/>
                  </a:outerShdw>
                </a:effectLst>
              </a:rPr>
              <a:t>27</a:t>
            </a:r>
            <a:r>
              <a:rPr lang="en-US" sz="2800">
                <a:solidFill>
                  <a:srgbClr val="FF0000"/>
                </a:solidFill>
                <a:effectLst>
                  <a:outerShdw blurRad="38100" dist="38100" dir="2700000" algn="tl">
                    <a:srgbClr val="C0C0C0"/>
                  </a:outerShdw>
                </a:effectLst>
              </a:rPr>
              <a:t>.</a:t>
            </a:r>
            <a:r>
              <a:rPr lang="tr-TR" sz="2800">
                <a:solidFill>
                  <a:srgbClr val="FF0000"/>
                </a:solidFill>
                <a:effectLst>
                  <a:outerShdw blurRad="38100" dist="38100" dir="2700000" algn="tl">
                    <a:srgbClr val="C0C0C0"/>
                  </a:outerShdw>
                </a:effectLst>
              </a:rPr>
              <a:t>5</a:t>
            </a:r>
            <a:r>
              <a:rPr lang="en-US" sz="2800">
                <a:solidFill>
                  <a:srgbClr val="FF0000"/>
                </a:solidFill>
                <a:effectLst>
                  <a:outerShdw blurRad="38100" dist="38100" dir="2700000" algn="tl">
                    <a:srgbClr val="C0C0C0"/>
                  </a:outerShdw>
                </a:effectLst>
              </a:rPr>
              <a:t> </a:t>
            </a:r>
          </a:p>
        </p:txBody>
      </p:sp>
      <p:sp>
        <p:nvSpPr>
          <p:cNvPr id="284679" name="Rectangle 7"/>
          <p:cNvSpPr>
            <a:spLocks noChangeArrowheads="1"/>
          </p:cNvSpPr>
          <p:nvPr/>
        </p:nvSpPr>
        <p:spPr bwMode="auto">
          <a:xfrm>
            <a:off x="5638800" y="6172200"/>
            <a:ext cx="1938338" cy="336550"/>
          </a:xfrm>
          <a:prstGeom prst="rect">
            <a:avLst/>
          </a:prstGeom>
          <a:noFill/>
          <a:ln w="9525">
            <a:noFill/>
            <a:miter lim="800000"/>
            <a:headEnd/>
            <a:tailEnd/>
          </a:ln>
          <a:effectLst/>
        </p:spPr>
        <p:txBody>
          <a:bodyPr wrap="none" anchor="ctr">
            <a:spAutoFit/>
          </a:bodyPr>
          <a:lstStyle/>
          <a:p>
            <a:r>
              <a:rPr lang="en-US" sz="1600">
                <a:solidFill>
                  <a:srgbClr val="FF0000"/>
                </a:solidFill>
              </a:rPr>
              <a:t>the arm movement </a:t>
            </a:r>
          </a:p>
        </p:txBody>
      </p:sp>
      <p:pic>
        <p:nvPicPr>
          <p:cNvPr id="284680" name="Picture 8"/>
          <p:cNvPicPr>
            <a:picLocks noChangeAspect="1" noChangeArrowheads="1"/>
          </p:cNvPicPr>
          <p:nvPr/>
        </p:nvPicPr>
        <p:blipFill>
          <a:blip r:embed="rId2" cstate="print"/>
          <a:srcRect/>
          <a:stretch>
            <a:fillRect/>
          </a:stretch>
        </p:blipFill>
        <p:spPr bwMode="auto">
          <a:xfrm>
            <a:off x="4648200" y="2819400"/>
            <a:ext cx="4132263" cy="3355975"/>
          </a:xfrm>
          <a:prstGeom prst="rect">
            <a:avLst/>
          </a:prstGeom>
          <a:noFill/>
          <a:ln w="9525">
            <a:noFill/>
            <a:miter lim="800000"/>
            <a:headEnd/>
            <a:tailEnd/>
          </a:ln>
        </p:spPr>
      </p:pic>
      <p:sp>
        <p:nvSpPr>
          <p:cNvPr id="284681" name="Rectangle 9"/>
          <p:cNvSpPr>
            <a:spLocks noChangeArrowheads="1"/>
          </p:cNvSpPr>
          <p:nvPr/>
        </p:nvSpPr>
        <p:spPr bwMode="auto">
          <a:xfrm rot="16200000">
            <a:off x="4054475" y="4251325"/>
            <a:ext cx="1371600" cy="336550"/>
          </a:xfrm>
          <a:prstGeom prst="rect">
            <a:avLst/>
          </a:prstGeom>
          <a:noFill/>
          <a:ln w="9525">
            <a:noFill/>
            <a:miter lim="800000"/>
            <a:headEnd/>
            <a:tailEnd/>
          </a:ln>
          <a:effectLst/>
        </p:spPr>
        <p:txBody>
          <a:bodyPr wrap="none" anchor="ctr">
            <a:spAutoFit/>
          </a:bodyPr>
          <a:lstStyle/>
          <a:p>
            <a:r>
              <a:rPr lang="en-US" sz="1600" dirty="0">
                <a:solidFill>
                  <a:srgbClr val="FF0000"/>
                </a:solidFill>
              </a:rPr>
              <a:t>track number</a:t>
            </a:r>
          </a:p>
        </p:txBody>
      </p:sp>
      <p:sp>
        <p:nvSpPr>
          <p:cNvPr id="284682" name="Rectangle 10"/>
          <p:cNvSpPr>
            <a:spLocks noChangeArrowheads="1"/>
          </p:cNvSpPr>
          <p:nvPr/>
        </p:nvSpPr>
        <p:spPr bwMode="auto">
          <a:xfrm>
            <a:off x="5257800" y="5816600"/>
            <a:ext cx="3352800" cy="203200"/>
          </a:xfrm>
          <a:prstGeom prst="rect">
            <a:avLst/>
          </a:prstGeom>
          <a:solidFill>
            <a:schemeClr val="bg1"/>
          </a:solidFill>
          <a:ln w="9525">
            <a:solidFill>
              <a:schemeClr val="bg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4676">
                                            <p:txEl>
                                              <p:pRg st="0" end="0"/>
                                            </p:txEl>
                                          </p:spTgt>
                                        </p:tgtEl>
                                        <p:attrNameLst>
                                          <p:attrName>style.visibility</p:attrName>
                                        </p:attrNameLst>
                                      </p:cBhvr>
                                      <p:to>
                                        <p:strVal val="visible"/>
                                      </p:to>
                                    </p:set>
                                    <p:animEffect transition="in" filter="box(in)">
                                      <p:cBhvr>
                                        <p:cTn id="7" dur="500"/>
                                        <p:tgtEl>
                                          <p:spTgt spid="284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4676">
                                            <p:txEl>
                                              <p:pRg st="1" end="1"/>
                                            </p:txEl>
                                          </p:spTgt>
                                        </p:tgtEl>
                                        <p:attrNameLst>
                                          <p:attrName>style.visibility</p:attrName>
                                        </p:attrNameLst>
                                      </p:cBhvr>
                                      <p:to>
                                        <p:strVal val="visible"/>
                                      </p:to>
                                    </p:set>
                                    <p:animEffect transition="in" filter="box(in)">
                                      <p:cBhvr>
                                        <p:cTn id="12" dur="500"/>
                                        <p:tgtEl>
                                          <p:spTgt spid="284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4676">
                                            <p:txEl>
                                              <p:pRg st="2" end="2"/>
                                            </p:txEl>
                                          </p:spTgt>
                                        </p:tgtEl>
                                        <p:attrNameLst>
                                          <p:attrName>style.visibility</p:attrName>
                                        </p:attrNameLst>
                                      </p:cBhvr>
                                      <p:to>
                                        <p:strVal val="visible"/>
                                      </p:to>
                                    </p:set>
                                    <p:animEffect transition="in" filter="box(in)">
                                      <p:cBhvr>
                                        <p:cTn id="17" dur="500"/>
                                        <p:tgtEl>
                                          <p:spTgt spid="284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4676">
                                            <p:txEl>
                                              <p:pRg st="3" end="3"/>
                                            </p:txEl>
                                          </p:spTgt>
                                        </p:tgtEl>
                                        <p:attrNameLst>
                                          <p:attrName>style.visibility</p:attrName>
                                        </p:attrNameLst>
                                      </p:cBhvr>
                                      <p:to>
                                        <p:strVal val="visible"/>
                                      </p:to>
                                    </p:set>
                                    <p:animEffect transition="in" filter="box(in)">
                                      <p:cBhvr>
                                        <p:cTn id="22" dur="500"/>
                                        <p:tgtEl>
                                          <p:spTgt spid="284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4676">
                                            <p:txEl>
                                              <p:pRg st="4" end="4"/>
                                            </p:txEl>
                                          </p:spTgt>
                                        </p:tgtEl>
                                        <p:attrNameLst>
                                          <p:attrName>style.visibility</p:attrName>
                                        </p:attrNameLst>
                                      </p:cBhvr>
                                      <p:to>
                                        <p:strVal val="visible"/>
                                      </p:to>
                                    </p:set>
                                    <p:animEffect transition="in" filter="box(in)">
                                      <p:cBhvr>
                                        <p:cTn id="27" dur="500"/>
                                        <p:tgtEl>
                                          <p:spTgt spid="2846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84676">
                                            <p:txEl>
                                              <p:pRg st="5" end="5"/>
                                            </p:txEl>
                                          </p:spTgt>
                                        </p:tgtEl>
                                        <p:attrNameLst>
                                          <p:attrName>style.visibility</p:attrName>
                                        </p:attrNameLst>
                                      </p:cBhvr>
                                      <p:to>
                                        <p:strVal val="visible"/>
                                      </p:to>
                                    </p:set>
                                    <p:animEffect transition="in" filter="box(in)">
                                      <p:cBhvr>
                                        <p:cTn id="32" dur="500"/>
                                        <p:tgtEl>
                                          <p:spTgt spid="28467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84676">
                                            <p:txEl>
                                              <p:pRg st="6" end="6"/>
                                            </p:txEl>
                                          </p:spTgt>
                                        </p:tgtEl>
                                        <p:attrNameLst>
                                          <p:attrName>style.visibility</p:attrName>
                                        </p:attrNameLst>
                                      </p:cBhvr>
                                      <p:to>
                                        <p:strVal val="visible"/>
                                      </p:to>
                                    </p:set>
                                    <p:animEffect transition="in" filter="box(in)">
                                      <p:cBhvr>
                                        <p:cTn id="37" dur="500"/>
                                        <p:tgtEl>
                                          <p:spTgt spid="28467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84676">
                                            <p:txEl>
                                              <p:pRg st="7" end="7"/>
                                            </p:txEl>
                                          </p:spTgt>
                                        </p:tgtEl>
                                        <p:attrNameLst>
                                          <p:attrName>style.visibility</p:attrName>
                                        </p:attrNameLst>
                                      </p:cBhvr>
                                      <p:to>
                                        <p:strVal val="visible"/>
                                      </p:to>
                                    </p:set>
                                    <p:animEffect transition="in" filter="box(in)">
                                      <p:cBhvr>
                                        <p:cTn id="42" dur="500"/>
                                        <p:tgtEl>
                                          <p:spTgt spid="28467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84676">
                                            <p:txEl>
                                              <p:pRg st="8" end="8"/>
                                            </p:txEl>
                                          </p:spTgt>
                                        </p:tgtEl>
                                        <p:attrNameLst>
                                          <p:attrName>style.visibility</p:attrName>
                                        </p:attrNameLst>
                                      </p:cBhvr>
                                      <p:to>
                                        <p:strVal val="visible"/>
                                      </p:to>
                                    </p:set>
                                    <p:animEffect transition="in" filter="box(in)">
                                      <p:cBhvr>
                                        <p:cTn id="47" dur="500"/>
                                        <p:tgtEl>
                                          <p:spTgt spid="28467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0" nodeType="clickEffect">
                                  <p:stCondLst>
                                    <p:cond delay="0"/>
                                  </p:stCondLst>
                                  <p:childTnLst>
                                    <p:set>
                                      <p:cBhvr>
                                        <p:cTn id="51" dur="1" fill="hold">
                                          <p:stCondLst>
                                            <p:cond delay="0"/>
                                          </p:stCondLst>
                                        </p:cTn>
                                        <p:tgtEl>
                                          <p:spTgt spid="284677"/>
                                        </p:tgtEl>
                                        <p:attrNameLst>
                                          <p:attrName>style.visibility</p:attrName>
                                        </p:attrNameLst>
                                      </p:cBhvr>
                                      <p:to>
                                        <p:strVal val="visible"/>
                                      </p:to>
                                    </p:set>
                                    <p:anim calcmode="lin" valueType="num">
                                      <p:cBhvr>
                                        <p:cTn id="52" dur="500" fill="hold"/>
                                        <p:tgtEl>
                                          <p:spTgt spid="284677"/>
                                        </p:tgtEl>
                                        <p:attrNameLst>
                                          <p:attrName>ppt_w</p:attrName>
                                        </p:attrNameLst>
                                      </p:cBhvr>
                                      <p:tavLst>
                                        <p:tav tm="0">
                                          <p:val>
                                            <p:fltVal val="0"/>
                                          </p:val>
                                        </p:tav>
                                        <p:tav tm="100000">
                                          <p:val>
                                            <p:strVal val="#ppt_w"/>
                                          </p:val>
                                        </p:tav>
                                      </p:tavLst>
                                    </p:anim>
                                    <p:anim calcmode="lin" valueType="num">
                                      <p:cBhvr>
                                        <p:cTn id="53" dur="500" fill="hold"/>
                                        <p:tgtEl>
                                          <p:spTgt spid="284677"/>
                                        </p:tgtEl>
                                        <p:attrNameLst>
                                          <p:attrName>ppt_h</p:attrName>
                                        </p:attrNameLst>
                                      </p:cBhvr>
                                      <p:tavLst>
                                        <p:tav tm="0">
                                          <p:val>
                                            <p:fltVal val="0"/>
                                          </p:val>
                                        </p:tav>
                                        <p:tav tm="100000">
                                          <p:val>
                                            <p:strVal val="#ppt_h"/>
                                          </p:val>
                                        </p:tav>
                                      </p:tavLst>
                                    </p:anim>
                                    <p:animEffect transition="in" filter="fade">
                                      <p:cBhvr>
                                        <p:cTn id="54" dur="500"/>
                                        <p:tgtEl>
                                          <p:spTgt spid="284677"/>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nodeType="clickEffect">
                                  <p:stCondLst>
                                    <p:cond delay="0"/>
                                  </p:stCondLst>
                                  <p:childTnLst>
                                    <p:set>
                                      <p:cBhvr>
                                        <p:cTn id="58" dur="1" fill="hold">
                                          <p:stCondLst>
                                            <p:cond delay="0"/>
                                          </p:stCondLst>
                                        </p:cTn>
                                        <p:tgtEl>
                                          <p:spTgt spid="284680"/>
                                        </p:tgtEl>
                                        <p:attrNameLst>
                                          <p:attrName>style.visibility</p:attrName>
                                        </p:attrNameLst>
                                      </p:cBhvr>
                                      <p:to>
                                        <p:strVal val="visible"/>
                                      </p:to>
                                    </p:set>
                                    <p:anim calcmode="lin" valueType="num">
                                      <p:cBhvr>
                                        <p:cTn id="59" dur="500" fill="hold"/>
                                        <p:tgtEl>
                                          <p:spTgt spid="284680"/>
                                        </p:tgtEl>
                                        <p:attrNameLst>
                                          <p:attrName>ppt_w</p:attrName>
                                        </p:attrNameLst>
                                      </p:cBhvr>
                                      <p:tavLst>
                                        <p:tav tm="0">
                                          <p:val>
                                            <p:fltVal val="0"/>
                                          </p:val>
                                        </p:tav>
                                        <p:tav tm="100000">
                                          <p:val>
                                            <p:strVal val="#ppt_w"/>
                                          </p:val>
                                        </p:tav>
                                      </p:tavLst>
                                    </p:anim>
                                    <p:anim calcmode="lin" valueType="num">
                                      <p:cBhvr>
                                        <p:cTn id="60" dur="500" fill="hold"/>
                                        <p:tgtEl>
                                          <p:spTgt spid="284680"/>
                                        </p:tgtEl>
                                        <p:attrNameLst>
                                          <p:attrName>ppt_h</p:attrName>
                                        </p:attrNameLst>
                                      </p:cBhvr>
                                      <p:tavLst>
                                        <p:tav tm="0">
                                          <p:val>
                                            <p:fltVal val="0"/>
                                          </p:val>
                                        </p:tav>
                                        <p:tav tm="100000">
                                          <p:val>
                                            <p:strVal val="#ppt_h"/>
                                          </p:val>
                                        </p:tav>
                                      </p:tavLst>
                                    </p:anim>
                                    <p:animEffect transition="in" filter="fade">
                                      <p:cBhvr>
                                        <p:cTn id="61" dur="500"/>
                                        <p:tgtEl>
                                          <p:spTgt spid="284680"/>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284679"/>
                                        </p:tgtEl>
                                        <p:attrNameLst>
                                          <p:attrName>style.visibility</p:attrName>
                                        </p:attrNameLst>
                                      </p:cBhvr>
                                      <p:to>
                                        <p:strVal val="visible"/>
                                      </p:to>
                                    </p:set>
                                    <p:anim calcmode="lin" valueType="num">
                                      <p:cBhvr>
                                        <p:cTn id="64" dur="1000" fill="hold"/>
                                        <p:tgtEl>
                                          <p:spTgt spid="284679"/>
                                        </p:tgtEl>
                                        <p:attrNameLst>
                                          <p:attrName>ppt_w</p:attrName>
                                        </p:attrNameLst>
                                      </p:cBhvr>
                                      <p:tavLst>
                                        <p:tav tm="0">
                                          <p:val>
                                            <p:strVal val="#ppt_w*0.70"/>
                                          </p:val>
                                        </p:tav>
                                        <p:tav tm="100000">
                                          <p:val>
                                            <p:strVal val="#ppt_w"/>
                                          </p:val>
                                        </p:tav>
                                      </p:tavLst>
                                    </p:anim>
                                    <p:anim calcmode="lin" valueType="num">
                                      <p:cBhvr>
                                        <p:cTn id="65" dur="1000" fill="hold"/>
                                        <p:tgtEl>
                                          <p:spTgt spid="284679"/>
                                        </p:tgtEl>
                                        <p:attrNameLst>
                                          <p:attrName>ppt_h</p:attrName>
                                        </p:attrNameLst>
                                      </p:cBhvr>
                                      <p:tavLst>
                                        <p:tav tm="0">
                                          <p:val>
                                            <p:strVal val="#ppt_h"/>
                                          </p:val>
                                        </p:tav>
                                        <p:tav tm="100000">
                                          <p:val>
                                            <p:strVal val="#ppt_h"/>
                                          </p:val>
                                        </p:tav>
                                      </p:tavLst>
                                    </p:anim>
                                    <p:animEffect transition="in" filter="fade">
                                      <p:cBhvr>
                                        <p:cTn id="66" dur="1000"/>
                                        <p:tgtEl>
                                          <p:spTgt spid="284679"/>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284681"/>
                                        </p:tgtEl>
                                        <p:attrNameLst>
                                          <p:attrName>style.visibility</p:attrName>
                                        </p:attrNameLst>
                                      </p:cBhvr>
                                      <p:to>
                                        <p:strVal val="visible"/>
                                      </p:to>
                                    </p:set>
                                    <p:anim calcmode="lin" valueType="num">
                                      <p:cBhvr>
                                        <p:cTn id="69" dur="1000" fill="hold"/>
                                        <p:tgtEl>
                                          <p:spTgt spid="284681"/>
                                        </p:tgtEl>
                                        <p:attrNameLst>
                                          <p:attrName>ppt_w</p:attrName>
                                        </p:attrNameLst>
                                      </p:cBhvr>
                                      <p:tavLst>
                                        <p:tav tm="0">
                                          <p:val>
                                            <p:strVal val="#ppt_w*0.70"/>
                                          </p:val>
                                        </p:tav>
                                        <p:tav tm="100000">
                                          <p:val>
                                            <p:strVal val="#ppt_w"/>
                                          </p:val>
                                        </p:tav>
                                      </p:tavLst>
                                    </p:anim>
                                    <p:anim calcmode="lin" valueType="num">
                                      <p:cBhvr>
                                        <p:cTn id="70" dur="1000" fill="hold"/>
                                        <p:tgtEl>
                                          <p:spTgt spid="284681"/>
                                        </p:tgtEl>
                                        <p:attrNameLst>
                                          <p:attrName>ppt_h</p:attrName>
                                        </p:attrNameLst>
                                      </p:cBhvr>
                                      <p:tavLst>
                                        <p:tav tm="0">
                                          <p:val>
                                            <p:strVal val="#ppt_h"/>
                                          </p:val>
                                        </p:tav>
                                        <p:tav tm="100000">
                                          <p:val>
                                            <p:strVal val="#ppt_h"/>
                                          </p:val>
                                        </p:tav>
                                      </p:tavLst>
                                    </p:anim>
                                    <p:animEffect transition="in" filter="fade">
                                      <p:cBhvr>
                                        <p:cTn id="71" dur="1000"/>
                                        <p:tgtEl>
                                          <p:spTgt spid="284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build="p"/>
      <p:bldP spid="284677" grpId="0"/>
      <p:bldP spid="284679" grpId="0"/>
      <p:bldP spid="28468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body" idx="1"/>
          </p:nvPr>
        </p:nvSpPr>
        <p:spPr>
          <a:xfrm>
            <a:off x="838200" y="1828800"/>
            <a:ext cx="7467600" cy="4495800"/>
          </a:xfrm>
        </p:spPr>
        <p:txBody>
          <a:bodyPr/>
          <a:lstStyle/>
          <a:p>
            <a:pPr marL="571500" indent="-571500">
              <a:lnSpc>
                <a:spcPct val="90000"/>
              </a:lnSpc>
              <a:spcAft>
                <a:spcPct val="20000"/>
              </a:spcAft>
            </a:pPr>
            <a:r>
              <a:rPr lang="en-US" sz="2600"/>
              <a:t>This policy scans in the direction of increasing track number satisfying all the requests in route until it reaches the last track in that direction.</a:t>
            </a:r>
          </a:p>
          <a:p>
            <a:pPr marL="571500" indent="-571500">
              <a:lnSpc>
                <a:spcPct val="90000"/>
              </a:lnSpc>
              <a:spcAft>
                <a:spcPct val="20000"/>
              </a:spcAft>
            </a:pPr>
            <a:r>
              <a:rPr lang="en-US" sz="2600"/>
              <a:t>The arm movement is allowed only in one direction.</a:t>
            </a:r>
          </a:p>
          <a:p>
            <a:pPr marL="977900" lvl="1" indent="-114300">
              <a:lnSpc>
                <a:spcPct val="90000"/>
              </a:lnSpc>
              <a:spcAft>
                <a:spcPct val="20000"/>
              </a:spcAft>
              <a:buFontTx/>
              <a:buNone/>
            </a:pPr>
            <a:r>
              <a:rPr lang="en-US" sz="2600"/>
              <a:t>	</a:t>
            </a:r>
            <a:r>
              <a:rPr lang="en-US" sz="2200"/>
              <a:t>It starts from 100 to 150, 160, 184 after that there is no track on this side so it goes to the maximum which is 90 and so on.</a:t>
            </a:r>
          </a:p>
          <a:p>
            <a:pPr marL="571500" indent="-571500">
              <a:lnSpc>
                <a:spcPct val="90000"/>
              </a:lnSpc>
              <a:spcAft>
                <a:spcPct val="20000"/>
              </a:spcAft>
            </a:pPr>
            <a:r>
              <a:rPr lang="en-US" sz="2600"/>
              <a:t>It is also called </a:t>
            </a:r>
            <a:r>
              <a:rPr lang="en-US" sz="2600">
                <a:solidFill>
                  <a:srgbClr val="FF0000"/>
                </a:solidFill>
              </a:rPr>
              <a:t>LOOK policy</a:t>
            </a:r>
            <a:r>
              <a:rPr lang="en-US" sz="2600"/>
              <a:t>. </a:t>
            </a:r>
          </a:p>
        </p:txBody>
      </p:sp>
      <p:sp>
        <p:nvSpPr>
          <p:cNvPr id="287747" name="AutoShape 3"/>
          <p:cNvSpPr>
            <a:spLocks noChangeArrowheads="1"/>
          </p:cNvSpPr>
          <p:nvPr/>
        </p:nvSpPr>
        <p:spPr bwMode="auto">
          <a:xfrm>
            <a:off x="1143000" y="5334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2800" b="1">
                <a:solidFill>
                  <a:schemeClr val="bg1"/>
                </a:solidFill>
                <a:effectLst>
                  <a:outerShdw blurRad="38100" dist="38100" dir="2700000" algn="tl">
                    <a:srgbClr val="000000"/>
                  </a:outerShdw>
                </a:effectLst>
              </a:rPr>
              <a:t>Scan (Look Policy)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1955800" y="563563"/>
            <a:ext cx="1314450" cy="579437"/>
          </a:xfrm>
          <a:prstGeom prst="rect">
            <a:avLst/>
          </a:prstGeom>
          <a:noFill/>
          <a:ln w="9525">
            <a:noFill/>
            <a:miter lim="800000"/>
            <a:headEnd/>
            <a:tailEnd/>
          </a:ln>
          <a:effectLst/>
        </p:spPr>
        <p:txBody>
          <a:bodyPr wrap="none">
            <a:spAutoFit/>
          </a:bodyPr>
          <a:lstStyle/>
          <a:p>
            <a:r>
              <a:rPr lang="tr-TR" sz="3200">
                <a:solidFill>
                  <a:srgbClr val="006600"/>
                </a:solidFill>
                <a:effectLst>
                  <a:outerShdw blurRad="38100" dist="38100" dir="2700000" algn="tl">
                    <a:srgbClr val="C0C0C0"/>
                  </a:outerShdw>
                </a:effectLst>
              </a:rPr>
              <a:t>SCAN</a:t>
            </a:r>
            <a:endParaRPr lang="en-US" sz="3200">
              <a:solidFill>
                <a:srgbClr val="006600"/>
              </a:solidFill>
              <a:effectLst>
                <a:outerShdw blurRad="38100" dist="38100" dir="2700000" algn="tl">
                  <a:srgbClr val="C0C0C0"/>
                </a:outerShdw>
              </a:effectLst>
            </a:endParaRPr>
          </a:p>
        </p:txBody>
      </p:sp>
      <p:sp>
        <p:nvSpPr>
          <p:cNvPr id="288771" name="Rectangle 3"/>
          <p:cNvSpPr>
            <a:spLocks noChangeArrowheads="1"/>
          </p:cNvSpPr>
          <p:nvPr/>
        </p:nvSpPr>
        <p:spPr bwMode="auto">
          <a:xfrm>
            <a:off x="5334000" y="457200"/>
            <a:ext cx="2749550" cy="641350"/>
          </a:xfrm>
          <a:prstGeom prst="rect">
            <a:avLst/>
          </a:prstGeom>
          <a:noFill/>
          <a:ln w="9525">
            <a:noFill/>
            <a:miter lim="800000"/>
            <a:headEnd/>
            <a:tailEnd/>
          </a:ln>
          <a:effectLst/>
        </p:spPr>
        <p:txBody>
          <a:bodyPr wrap="none">
            <a:spAutoFit/>
          </a:bodyPr>
          <a:lstStyle/>
          <a:p>
            <a:pPr algn="ctr"/>
            <a:r>
              <a:rPr lang="en-US" sz="3600" b="1">
                <a:solidFill>
                  <a:srgbClr val="006600"/>
                </a:solidFill>
                <a:effectLst>
                  <a:outerShdw blurRad="38100" dist="38100" dir="2700000" algn="tl">
                    <a:srgbClr val="C0C0C0"/>
                  </a:outerShdw>
                </a:effectLst>
              </a:rPr>
              <a:t>Scan Policy</a:t>
            </a:r>
          </a:p>
        </p:txBody>
      </p:sp>
      <p:sp>
        <p:nvSpPr>
          <p:cNvPr id="288772" name="Rectangle 4"/>
          <p:cNvSpPr>
            <a:spLocks noChangeArrowheads="1"/>
          </p:cNvSpPr>
          <p:nvPr/>
        </p:nvSpPr>
        <p:spPr bwMode="auto">
          <a:xfrm>
            <a:off x="1066800" y="2311400"/>
            <a:ext cx="2895600" cy="3549650"/>
          </a:xfrm>
          <a:prstGeom prst="rect">
            <a:avLst/>
          </a:prstGeom>
          <a:noFill/>
          <a:ln w="9525">
            <a:noFill/>
            <a:miter lim="800000"/>
            <a:headEnd/>
            <a:tailEnd/>
          </a:ln>
          <a:effectLst/>
        </p:spPr>
        <p:txBody>
          <a:bodyPr>
            <a:spAutoFit/>
          </a:bodyPr>
          <a:lstStyle/>
          <a:p>
            <a:pPr>
              <a:lnSpc>
                <a:spcPct val="105000"/>
              </a:lnSpc>
            </a:pPr>
            <a:r>
              <a:rPr lang="en-US" sz="2400">
                <a:solidFill>
                  <a:srgbClr val="990033"/>
                </a:solidFill>
              </a:rPr>
              <a:t>150	</a:t>
            </a:r>
            <a:r>
              <a:rPr lang="tr-TR" sz="2400">
                <a:solidFill>
                  <a:srgbClr val="990033"/>
                </a:solidFill>
              </a:rPr>
              <a:t>	</a:t>
            </a:r>
            <a:r>
              <a:rPr lang="en-US" sz="2400">
                <a:solidFill>
                  <a:srgbClr val="990033"/>
                </a:solidFill>
              </a:rPr>
              <a:t>50</a:t>
            </a:r>
          </a:p>
          <a:p>
            <a:pPr>
              <a:lnSpc>
                <a:spcPct val="105000"/>
              </a:lnSpc>
            </a:pPr>
            <a:r>
              <a:rPr lang="en-US" sz="2400">
                <a:solidFill>
                  <a:srgbClr val="990033"/>
                </a:solidFill>
              </a:rPr>
              <a:t>160	</a:t>
            </a:r>
            <a:r>
              <a:rPr lang="tr-TR" sz="2400">
                <a:solidFill>
                  <a:srgbClr val="990033"/>
                </a:solidFill>
              </a:rPr>
              <a:t>	</a:t>
            </a:r>
            <a:r>
              <a:rPr lang="en-US" sz="2400">
                <a:solidFill>
                  <a:srgbClr val="990033"/>
                </a:solidFill>
              </a:rPr>
              <a:t>10</a:t>
            </a:r>
          </a:p>
          <a:p>
            <a:pPr>
              <a:lnSpc>
                <a:spcPct val="105000"/>
              </a:lnSpc>
            </a:pPr>
            <a:r>
              <a:rPr lang="en-US" sz="2400">
                <a:solidFill>
                  <a:srgbClr val="990033"/>
                </a:solidFill>
              </a:rPr>
              <a:t>184	</a:t>
            </a:r>
            <a:r>
              <a:rPr lang="tr-TR" sz="2400">
                <a:solidFill>
                  <a:srgbClr val="990033"/>
                </a:solidFill>
              </a:rPr>
              <a:t>	</a:t>
            </a:r>
            <a:r>
              <a:rPr lang="en-US" sz="2400">
                <a:solidFill>
                  <a:srgbClr val="990033"/>
                </a:solidFill>
              </a:rPr>
              <a:t>24</a:t>
            </a:r>
          </a:p>
          <a:p>
            <a:pPr>
              <a:lnSpc>
                <a:spcPct val="105000"/>
              </a:lnSpc>
            </a:pPr>
            <a:r>
              <a:rPr lang="en-US" sz="2400">
                <a:solidFill>
                  <a:srgbClr val="990033"/>
                </a:solidFill>
              </a:rPr>
              <a:t>90	</a:t>
            </a:r>
            <a:r>
              <a:rPr lang="tr-TR" sz="2400">
                <a:solidFill>
                  <a:srgbClr val="990033"/>
                </a:solidFill>
              </a:rPr>
              <a:t>	</a:t>
            </a:r>
            <a:r>
              <a:rPr lang="en-US" sz="2400">
                <a:solidFill>
                  <a:srgbClr val="990033"/>
                </a:solidFill>
              </a:rPr>
              <a:t>94</a:t>
            </a:r>
          </a:p>
          <a:p>
            <a:pPr>
              <a:lnSpc>
                <a:spcPct val="105000"/>
              </a:lnSpc>
            </a:pPr>
            <a:r>
              <a:rPr lang="en-US" sz="2400">
                <a:solidFill>
                  <a:srgbClr val="990033"/>
                </a:solidFill>
              </a:rPr>
              <a:t>58	</a:t>
            </a:r>
            <a:r>
              <a:rPr lang="tr-TR" sz="2400">
                <a:solidFill>
                  <a:srgbClr val="990033"/>
                </a:solidFill>
              </a:rPr>
              <a:t>	</a:t>
            </a:r>
            <a:r>
              <a:rPr lang="en-US" sz="2400">
                <a:solidFill>
                  <a:srgbClr val="990033"/>
                </a:solidFill>
              </a:rPr>
              <a:t>32</a:t>
            </a:r>
          </a:p>
          <a:p>
            <a:pPr>
              <a:lnSpc>
                <a:spcPct val="105000"/>
              </a:lnSpc>
            </a:pPr>
            <a:r>
              <a:rPr lang="en-US" sz="2400">
                <a:solidFill>
                  <a:srgbClr val="990033"/>
                </a:solidFill>
              </a:rPr>
              <a:t>55	</a:t>
            </a:r>
            <a:r>
              <a:rPr lang="tr-TR" sz="2400">
                <a:solidFill>
                  <a:srgbClr val="990033"/>
                </a:solidFill>
              </a:rPr>
              <a:t>	</a:t>
            </a:r>
            <a:r>
              <a:rPr lang="en-US" sz="2400">
                <a:solidFill>
                  <a:srgbClr val="990033"/>
                </a:solidFill>
              </a:rPr>
              <a:t>3</a:t>
            </a:r>
          </a:p>
          <a:p>
            <a:pPr>
              <a:lnSpc>
                <a:spcPct val="105000"/>
              </a:lnSpc>
            </a:pPr>
            <a:r>
              <a:rPr lang="en-US" sz="2400">
                <a:solidFill>
                  <a:srgbClr val="990033"/>
                </a:solidFill>
              </a:rPr>
              <a:t>39	</a:t>
            </a:r>
            <a:r>
              <a:rPr lang="tr-TR" sz="2400">
                <a:solidFill>
                  <a:srgbClr val="990033"/>
                </a:solidFill>
              </a:rPr>
              <a:t>	</a:t>
            </a:r>
            <a:r>
              <a:rPr lang="en-US" sz="2400">
                <a:solidFill>
                  <a:srgbClr val="990033"/>
                </a:solidFill>
              </a:rPr>
              <a:t>16</a:t>
            </a:r>
          </a:p>
          <a:p>
            <a:pPr>
              <a:lnSpc>
                <a:spcPct val="105000"/>
              </a:lnSpc>
            </a:pPr>
            <a:r>
              <a:rPr lang="en-US" sz="2400">
                <a:solidFill>
                  <a:srgbClr val="990033"/>
                </a:solidFill>
              </a:rPr>
              <a:t>38	</a:t>
            </a:r>
            <a:r>
              <a:rPr lang="tr-TR" sz="2400">
                <a:solidFill>
                  <a:srgbClr val="990033"/>
                </a:solidFill>
              </a:rPr>
              <a:t>	</a:t>
            </a:r>
            <a:r>
              <a:rPr lang="en-US" sz="2400">
                <a:solidFill>
                  <a:srgbClr val="990033"/>
                </a:solidFill>
              </a:rPr>
              <a:t>1</a:t>
            </a:r>
          </a:p>
          <a:p>
            <a:pPr>
              <a:lnSpc>
                <a:spcPct val="105000"/>
              </a:lnSpc>
            </a:pPr>
            <a:r>
              <a:rPr lang="en-US" sz="2400">
                <a:solidFill>
                  <a:srgbClr val="990033"/>
                </a:solidFill>
              </a:rPr>
              <a:t>18	</a:t>
            </a:r>
            <a:r>
              <a:rPr lang="tr-TR" sz="2400">
                <a:solidFill>
                  <a:srgbClr val="990033"/>
                </a:solidFill>
              </a:rPr>
              <a:t>	</a:t>
            </a:r>
            <a:r>
              <a:rPr lang="en-US" sz="2400">
                <a:solidFill>
                  <a:srgbClr val="990033"/>
                </a:solidFill>
              </a:rPr>
              <a:t>20</a:t>
            </a:r>
          </a:p>
        </p:txBody>
      </p:sp>
      <p:sp>
        <p:nvSpPr>
          <p:cNvPr id="288773" name="Rectangle 5"/>
          <p:cNvSpPr>
            <a:spLocks noChangeArrowheads="1"/>
          </p:cNvSpPr>
          <p:nvPr/>
        </p:nvSpPr>
        <p:spPr bwMode="auto">
          <a:xfrm>
            <a:off x="2820988" y="5995988"/>
            <a:ext cx="976312" cy="519112"/>
          </a:xfrm>
          <a:prstGeom prst="rect">
            <a:avLst/>
          </a:prstGeom>
          <a:noFill/>
          <a:ln w="9525">
            <a:noFill/>
            <a:miter lim="800000"/>
            <a:headEnd/>
            <a:tailEnd/>
          </a:ln>
          <a:effectLst/>
        </p:spPr>
        <p:txBody>
          <a:bodyPr wrap="none" anchor="ctr">
            <a:spAutoFit/>
          </a:bodyPr>
          <a:lstStyle/>
          <a:p>
            <a:r>
              <a:rPr lang="tr-TR" sz="2800">
                <a:solidFill>
                  <a:srgbClr val="FF0000"/>
                </a:solidFill>
                <a:effectLst>
                  <a:outerShdw blurRad="38100" dist="38100" dir="2700000" algn="tl">
                    <a:srgbClr val="C0C0C0"/>
                  </a:outerShdw>
                </a:effectLst>
              </a:rPr>
              <a:t>27</a:t>
            </a:r>
            <a:r>
              <a:rPr lang="en-US" sz="2800">
                <a:solidFill>
                  <a:srgbClr val="FF0000"/>
                </a:solidFill>
                <a:effectLst>
                  <a:outerShdw blurRad="38100" dist="38100" dir="2700000" algn="tl">
                    <a:srgbClr val="C0C0C0"/>
                  </a:outerShdw>
                </a:effectLst>
              </a:rPr>
              <a:t>.</a:t>
            </a:r>
            <a:r>
              <a:rPr lang="tr-TR" sz="2800">
                <a:solidFill>
                  <a:srgbClr val="FF0000"/>
                </a:solidFill>
                <a:effectLst>
                  <a:outerShdw blurRad="38100" dist="38100" dir="2700000" algn="tl">
                    <a:srgbClr val="C0C0C0"/>
                  </a:outerShdw>
                </a:effectLst>
              </a:rPr>
              <a:t>8</a:t>
            </a:r>
            <a:r>
              <a:rPr lang="en-US" sz="2800">
                <a:solidFill>
                  <a:srgbClr val="FF0000"/>
                </a:solidFill>
                <a:effectLst>
                  <a:outerShdw blurRad="38100" dist="38100" dir="2700000" algn="tl">
                    <a:srgbClr val="C0C0C0"/>
                  </a:outerShdw>
                </a:effectLst>
              </a:rPr>
              <a:t> </a:t>
            </a:r>
          </a:p>
        </p:txBody>
      </p:sp>
      <p:sp>
        <p:nvSpPr>
          <p:cNvPr id="288774" name="Rectangle 6"/>
          <p:cNvSpPr>
            <a:spLocks noChangeArrowheads="1"/>
          </p:cNvSpPr>
          <p:nvPr/>
        </p:nvSpPr>
        <p:spPr bwMode="auto">
          <a:xfrm>
            <a:off x="5638800" y="6172200"/>
            <a:ext cx="1938338" cy="336550"/>
          </a:xfrm>
          <a:prstGeom prst="rect">
            <a:avLst/>
          </a:prstGeom>
          <a:noFill/>
          <a:ln w="9525">
            <a:noFill/>
            <a:miter lim="800000"/>
            <a:headEnd/>
            <a:tailEnd/>
          </a:ln>
          <a:effectLst/>
        </p:spPr>
        <p:txBody>
          <a:bodyPr wrap="none" anchor="ctr">
            <a:spAutoFit/>
          </a:bodyPr>
          <a:lstStyle/>
          <a:p>
            <a:r>
              <a:rPr lang="en-US" sz="1600">
                <a:solidFill>
                  <a:srgbClr val="FF0000"/>
                </a:solidFill>
              </a:rPr>
              <a:t>the arm movement </a:t>
            </a:r>
          </a:p>
        </p:txBody>
      </p:sp>
      <p:sp>
        <p:nvSpPr>
          <p:cNvPr id="288776" name="Rectangle 8"/>
          <p:cNvSpPr>
            <a:spLocks noChangeArrowheads="1"/>
          </p:cNvSpPr>
          <p:nvPr/>
        </p:nvSpPr>
        <p:spPr bwMode="auto">
          <a:xfrm rot="16200000">
            <a:off x="4054475" y="4251325"/>
            <a:ext cx="1371600" cy="336550"/>
          </a:xfrm>
          <a:prstGeom prst="rect">
            <a:avLst/>
          </a:prstGeom>
          <a:noFill/>
          <a:ln w="9525">
            <a:noFill/>
            <a:miter lim="800000"/>
            <a:headEnd/>
            <a:tailEnd/>
          </a:ln>
          <a:effectLst/>
        </p:spPr>
        <p:txBody>
          <a:bodyPr wrap="none" anchor="ctr">
            <a:spAutoFit/>
          </a:bodyPr>
          <a:lstStyle/>
          <a:p>
            <a:r>
              <a:rPr lang="en-US" sz="1600">
                <a:solidFill>
                  <a:srgbClr val="FF0000"/>
                </a:solidFill>
              </a:rPr>
              <a:t>track number</a:t>
            </a:r>
          </a:p>
        </p:txBody>
      </p:sp>
      <p:pic>
        <p:nvPicPr>
          <p:cNvPr id="288777" name="Picture 9"/>
          <p:cNvPicPr>
            <a:picLocks noChangeAspect="1" noChangeArrowheads="1"/>
          </p:cNvPicPr>
          <p:nvPr/>
        </p:nvPicPr>
        <p:blipFill>
          <a:blip r:embed="rId2" cstate="print"/>
          <a:srcRect/>
          <a:stretch>
            <a:fillRect/>
          </a:stretch>
        </p:blipFill>
        <p:spPr bwMode="auto">
          <a:xfrm>
            <a:off x="4648200" y="2892425"/>
            <a:ext cx="4132263" cy="3355975"/>
          </a:xfrm>
          <a:prstGeom prst="rect">
            <a:avLst/>
          </a:prstGeom>
          <a:noFill/>
          <a:ln w="9525">
            <a:noFill/>
            <a:miter lim="800000"/>
            <a:headEnd/>
            <a:tailEnd/>
          </a:ln>
        </p:spPr>
      </p:pic>
      <p:sp>
        <p:nvSpPr>
          <p:cNvPr id="288778" name="Rectangle 10"/>
          <p:cNvSpPr>
            <a:spLocks noChangeArrowheads="1"/>
          </p:cNvSpPr>
          <p:nvPr/>
        </p:nvSpPr>
        <p:spPr bwMode="auto">
          <a:xfrm>
            <a:off x="5321300" y="5905500"/>
            <a:ext cx="3352800" cy="203200"/>
          </a:xfrm>
          <a:prstGeom prst="rect">
            <a:avLst/>
          </a:prstGeom>
          <a:solidFill>
            <a:schemeClr val="bg1"/>
          </a:solidFill>
          <a:ln w="9525">
            <a:solidFill>
              <a:schemeClr val="bg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8772">
                                            <p:txEl>
                                              <p:pRg st="0" end="0"/>
                                            </p:txEl>
                                          </p:spTgt>
                                        </p:tgtEl>
                                        <p:attrNameLst>
                                          <p:attrName>style.visibility</p:attrName>
                                        </p:attrNameLst>
                                      </p:cBhvr>
                                      <p:to>
                                        <p:strVal val="visible"/>
                                      </p:to>
                                    </p:set>
                                    <p:animEffect transition="in" filter="box(in)">
                                      <p:cBhvr>
                                        <p:cTn id="7" dur="500"/>
                                        <p:tgtEl>
                                          <p:spTgt spid="288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8772">
                                            <p:txEl>
                                              <p:pRg st="1" end="1"/>
                                            </p:txEl>
                                          </p:spTgt>
                                        </p:tgtEl>
                                        <p:attrNameLst>
                                          <p:attrName>style.visibility</p:attrName>
                                        </p:attrNameLst>
                                      </p:cBhvr>
                                      <p:to>
                                        <p:strVal val="visible"/>
                                      </p:to>
                                    </p:set>
                                    <p:animEffect transition="in" filter="box(in)">
                                      <p:cBhvr>
                                        <p:cTn id="12" dur="500"/>
                                        <p:tgtEl>
                                          <p:spTgt spid="288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8772">
                                            <p:txEl>
                                              <p:pRg st="2" end="2"/>
                                            </p:txEl>
                                          </p:spTgt>
                                        </p:tgtEl>
                                        <p:attrNameLst>
                                          <p:attrName>style.visibility</p:attrName>
                                        </p:attrNameLst>
                                      </p:cBhvr>
                                      <p:to>
                                        <p:strVal val="visible"/>
                                      </p:to>
                                    </p:set>
                                    <p:animEffect transition="in" filter="box(in)">
                                      <p:cBhvr>
                                        <p:cTn id="17" dur="500"/>
                                        <p:tgtEl>
                                          <p:spTgt spid="2887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8772">
                                            <p:txEl>
                                              <p:pRg st="3" end="3"/>
                                            </p:txEl>
                                          </p:spTgt>
                                        </p:tgtEl>
                                        <p:attrNameLst>
                                          <p:attrName>style.visibility</p:attrName>
                                        </p:attrNameLst>
                                      </p:cBhvr>
                                      <p:to>
                                        <p:strVal val="visible"/>
                                      </p:to>
                                    </p:set>
                                    <p:animEffect transition="in" filter="box(in)">
                                      <p:cBhvr>
                                        <p:cTn id="22" dur="500"/>
                                        <p:tgtEl>
                                          <p:spTgt spid="2887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8772">
                                            <p:txEl>
                                              <p:pRg st="4" end="4"/>
                                            </p:txEl>
                                          </p:spTgt>
                                        </p:tgtEl>
                                        <p:attrNameLst>
                                          <p:attrName>style.visibility</p:attrName>
                                        </p:attrNameLst>
                                      </p:cBhvr>
                                      <p:to>
                                        <p:strVal val="visible"/>
                                      </p:to>
                                    </p:set>
                                    <p:animEffect transition="in" filter="box(in)">
                                      <p:cBhvr>
                                        <p:cTn id="27" dur="500"/>
                                        <p:tgtEl>
                                          <p:spTgt spid="28877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88772">
                                            <p:txEl>
                                              <p:pRg st="5" end="5"/>
                                            </p:txEl>
                                          </p:spTgt>
                                        </p:tgtEl>
                                        <p:attrNameLst>
                                          <p:attrName>style.visibility</p:attrName>
                                        </p:attrNameLst>
                                      </p:cBhvr>
                                      <p:to>
                                        <p:strVal val="visible"/>
                                      </p:to>
                                    </p:set>
                                    <p:animEffect transition="in" filter="box(in)">
                                      <p:cBhvr>
                                        <p:cTn id="32" dur="500"/>
                                        <p:tgtEl>
                                          <p:spTgt spid="28877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88772">
                                            <p:txEl>
                                              <p:pRg st="6" end="6"/>
                                            </p:txEl>
                                          </p:spTgt>
                                        </p:tgtEl>
                                        <p:attrNameLst>
                                          <p:attrName>style.visibility</p:attrName>
                                        </p:attrNameLst>
                                      </p:cBhvr>
                                      <p:to>
                                        <p:strVal val="visible"/>
                                      </p:to>
                                    </p:set>
                                    <p:animEffect transition="in" filter="box(in)">
                                      <p:cBhvr>
                                        <p:cTn id="37" dur="500"/>
                                        <p:tgtEl>
                                          <p:spTgt spid="28877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88772">
                                            <p:txEl>
                                              <p:pRg st="7" end="7"/>
                                            </p:txEl>
                                          </p:spTgt>
                                        </p:tgtEl>
                                        <p:attrNameLst>
                                          <p:attrName>style.visibility</p:attrName>
                                        </p:attrNameLst>
                                      </p:cBhvr>
                                      <p:to>
                                        <p:strVal val="visible"/>
                                      </p:to>
                                    </p:set>
                                    <p:animEffect transition="in" filter="box(in)">
                                      <p:cBhvr>
                                        <p:cTn id="42" dur="500"/>
                                        <p:tgtEl>
                                          <p:spTgt spid="28877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88772">
                                            <p:txEl>
                                              <p:pRg st="8" end="8"/>
                                            </p:txEl>
                                          </p:spTgt>
                                        </p:tgtEl>
                                        <p:attrNameLst>
                                          <p:attrName>style.visibility</p:attrName>
                                        </p:attrNameLst>
                                      </p:cBhvr>
                                      <p:to>
                                        <p:strVal val="visible"/>
                                      </p:to>
                                    </p:set>
                                    <p:animEffect transition="in" filter="box(in)">
                                      <p:cBhvr>
                                        <p:cTn id="47" dur="500"/>
                                        <p:tgtEl>
                                          <p:spTgt spid="28877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0" nodeType="clickEffect">
                                  <p:stCondLst>
                                    <p:cond delay="0"/>
                                  </p:stCondLst>
                                  <p:childTnLst>
                                    <p:set>
                                      <p:cBhvr>
                                        <p:cTn id="51" dur="1" fill="hold">
                                          <p:stCondLst>
                                            <p:cond delay="0"/>
                                          </p:stCondLst>
                                        </p:cTn>
                                        <p:tgtEl>
                                          <p:spTgt spid="288773"/>
                                        </p:tgtEl>
                                        <p:attrNameLst>
                                          <p:attrName>style.visibility</p:attrName>
                                        </p:attrNameLst>
                                      </p:cBhvr>
                                      <p:to>
                                        <p:strVal val="visible"/>
                                      </p:to>
                                    </p:set>
                                    <p:anim calcmode="lin" valueType="num">
                                      <p:cBhvr>
                                        <p:cTn id="52" dur="500" fill="hold"/>
                                        <p:tgtEl>
                                          <p:spTgt spid="288773"/>
                                        </p:tgtEl>
                                        <p:attrNameLst>
                                          <p:attrName>ppt_w</p:attrName>
                                        </p:attrNameLst>
                                      </p:cBhvr>
                                      <p:tavLst>
                                        <p:tav tm="0">
                                          <p:val>
                                            <p:fltVal val="0"/>
                                          </p:val>
                                        </p:tav>
                                        <p:tav tm="100000">
                                          <p:val>
                                            <p:strVal val="#ppt_w"/>
                                          </p:val>
                                        </p:tav>
                                      </p:tavLst>
                                    </p:anim>
                                    <p:anim calcmode="lin" valueType="num">
                                      <p:cBhvr>
                                        <p:cTn id="53" dur="500" fill="hold"/>
                                        <p:tgtEl>
                                          <p:spTgt spid="288773"/>
                                        </p:tgtEl>
                                        <p:attrNameLst>
                                          <p:attrName>ppt_h</p:attrName>
                                        </p:attrNameLst>
                                      </p:cBhvr>
                                      <p:tavLst>
                                        <p:tav tm="0">
                                          <p:val>
                                            <p:fltVal val="0"/>
                                          </p:val>
                                        </p:tav>
                                        <p:tav tm="100000">
                                          <p:val>
                                            <p:strVal val="#ppt_h"/>
                                          </p:val>
                                        </p:tav>
                                      </p:tavLst>
                                    </p:anim>
                                    <p:animEffect transition="in" filter="fade">
                                      <p:cBhvr>
                                        <p:cTn id="54" dur="500"/>
                                        <p:tgtEl>
                                          <p:spTgt spid="288773"/>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nodeType="clickEffect">
                                  <p:stCondLst>
                                    <p:cond delay="0"/>
                                  </p:stCondLst>
                                  <p:childTnLst>
                                    <p:set>
                                      <p:cBhvr>
                                        <p:cTn id="58" dur="1" fill="hold">
                                          <p:stCondLst>
                                            <p:cond delay="0"/>
                                          </p:stCondLst>
                                        </p:cTn>
                                        <p:tgtEl>
                                          <p:spTgt spid="288777"/>
                                        </p:tgtEl>
                                        <p:attrNameLst>
                                          <p:attrName>style.visibility</p:attrName>
                                        </p:attrNameLst>
                                      </p:cBhvr>
                                      <p:to>
                                        <p:strVal val="visible"/>
                                      </p:to>
                                    </p:set>
                                    <p:anim calcmode="lin" valueType="num">
                                      <p:cBhvr>
                                        <p:cTn id="59" dur="500" fill="hold"/>
                                        <p:tgtEl>
                                          <p:spTgt spid="288777"/>
                                        </p:tgtEl>
                                        <p:attrNameLst>
                                          <p:attrName>ppt_w</p:attrName>
                                        </p:attrNameLst>
                                      </p:cBhvr>
                                      <p:tavLst>
                                        <p:tav tm="0">
                                          <p:val>
                                            <p:fltVal val="0"/>
                                          </p:val>
                                        </p:tav>
                                        <p:tav tm="100000">
                                          <p:val>
                                            <p:strVal val="#ppt_w"/>
                                          </p:val>
                                        </p:tav>
                                      </p:tavLst>
                                    </p:anim>
                                    <p:anim calcmode="lin" valueType="num">
                                      <p:cBhvr>
                                        <p:cTn id="60" dur="500" fill="hold"/>
                                        <p:tgtEl>
                                          <p:spTgt spid="288777"/>
                                        </p:tgtEl>
                                        <p:attrNameLst>
                                          <p:attrName>ppt_h</p:attrName>
                                        </p:attrNameLst>
                                      </p:cBhvr>
                                      <p:tavLst>
                                        <p:tav tm="0">
                                          <p:val>
                                            <p:fltVal val="0"/>
                                          </p:val>
                                        </p:tav>
                                        <p:tav tm="100000">
                                          <p:val>
                                            <p:strVal val="#ppt_h"/>
                                          </p:val>
                                        </p:tav>
                                      </p:tavLst>
                                    </p:anim>
                                    <p:animEffect transition="in" filter="fade">
                                      <p:cBhvr>
                                        <p:cTn id="61" dur="500"/>
                                        <p:tgtEl>
                                          <p:spTgt spid="288777"/>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288774"/>
                                        </p:tgtEl>
                                        <p:attrNameLst>
                                          <p:attrName>style.visibility</p:attrName>
                                        </p:attrNameLst>
                                      </p:cBhvr>
                                      <p:to>
                                        <p:strVal val="visible"/>
                                      </p:to>
                                    </p:set>
                                    <p:anim calcmode="lin" valueType="num">
                                      <p:cBhvr>
                                        <p:cTn id="64" dur="1000" fill="hold"/>
                                        <p:tgtEl>
                                          <p:spTgt spid="288774"/>
                                        </p:tgtEl>
                                        <p:attrNameLst>
                                          <p:attrName>ppt_w</p:attrName>
                                        </p:attrNameLst>
                                      </p:cBhvr>
                                      <p:tavLst>
                                        <p:tav tm="0">
                                          <p:val>
                                            <p:strVal val="#ppt_w*0.70"/>
                                          </p:val>
                                        </p:tav>
                                        <p:tav tm="100000">
                                          <p:val>
                                            <p:strVal val="#ppt_w"/>
                                          </p:val>
                                        </p:tav>
                                      </p:tavLst>
                                    </p:anim>
                                    <p:anim calcmode="lin" valueType="num">
                                      <p:cBhvr>
                                        <p:cTn id="65" dur="1000" fill="hold"/>
                                        <p:tgtEl>
                                          <p:spTgt spid="288774"/>
                                        </p:tgtEl>
                                        <p:attrNameLst>
                                          <p:attrName>ppt_h</p:attrName>
                                        </p:attrNameLst>
                                      </p:cBhvr>
                                      <p:tavLst>
                                        <p:tav tm="0">
                                          <p:val>
                                            <p:strVal val="#ppt_h"/>
                                          </p:val>
                                        </p:tav>
                                        <p:tav tm="100000">
                                          <p:val>
                                            <p:strVal val="#ppt_h"/>
                                          </p:val>
                                        </p:tav>
                                      </p:tavLst>
                                    </p:anim>
                                    <p:animEffect transition="in" filter="fade">
                                      <p:cBhvr>
                                        <p:cTn id="66" dur="1000"/>
                                        <p:tgtEl>
                                          <p:spTgt spid="288774"/>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288776"/>
                                        </p:tgtEl>
                                        <p:attrNameLst>
                                          <p:attrName>style.visibility</p:attrName>
                                        </p:attrNameLst>
                                      </p:cBhvr>
                                      <p:to>
                                        <p:strVal val="visible"/>
                                      </p:to>
                                    </p:set>
                                    <p:anim calcmode="lin" valueType="num">
                                      <p:cBhvr>
                                        <p:cTn id="69" dur="1000" fill="hold"/>
                                        <p:tgtEl>
                                          <p:spTgt spid="288776"/>
                                        </p:tgtEl>
                                        <p:attrNameLst>
                                          <p:attrName>ppt_w</p:attrName>
                                        </p:attrNameLst>
                                      </p:cBhvr>
                                      <p:tavLst>
                                        <p:tav tm="0">
                                          <p:val>
                                            <p:strVal val="#ppt_w*0.70"/>
                                          </p:val>
                                        </p:tav>
                                        <p:tav tm="100000">
                                          <p:val>
                                            <p:strVal val="#ppt_w"/>
                                          </p:val>
                                        </p:tav>
                                      </p:tavLst>
                                    </p:anim>
                                    <p:anim calcmode="lin" valueType="num">
                                      <p:cBhvr>
                                        <p:cTn id="70" dur="1000" fill="hold"/>
                                        <p:tgtEl>
                                          <p:spTgt spid="288776"/>
                                        </p:tgtEl>
                                        <p:attrNameLst>
                                          <p:attrName>ppt_h</p:attrName>
                                        </p:attrNameLst>
                                      </p:cBhvr>
                                      <p:tavLst>
                                        <p:tav tm="0">
                                          <p:val>
                                            <p:strVal val="#ppt_h"/>
                                          </p:val>
                                        </p:tav>
                                        <p:tav tm="100000">
                                          <p:val>
                                            <p:strVal val="#ppt_h"/>
                                          </p:val>
                                        </p:tav>
                                      </p:tavLst>
                                    </p:anim>
                                    <p:animEffect transition="in" filter="fade">
                                      <p:cBhvr>
                                        <p:cTn id="71" dur="1000"/>
                                        <p:tgtEl>
                                          <p:spTgt spid="288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2" grpId="0" build="p"/>
      <p:bldP spid="288773" grpId="0"/>
      <p:bldP spid="288774" grpId="0"/>
      <p:bldP spid="2887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dirty="0"/>
              <a:t>Disk Performance Parameters</a:t>
            </a:r>
            <a:endParaRPr lang="tr-TR" dirty="0"/>
          </a:p>
        </p:txBody>
      </p:sp>
      <p:sp>
        <p:nvSpPr>
          <p:cNvPr id="138243" name="Rectangle 3"/>
          <p:cNvSpPr>
            <a:spLocks noGrp="1" noChangeArrowheads="1"/>
          </p:cNvSpPr>
          <p:nvPr>
            <p:ph type="body" idx="1"/>
          </p:nvPr>
        </p:nvSpPr>
        <p:spPr>
          <a:xfrm>
            <a:off x="1143000" y="1981200"/>
            <a:ext cx="6705600" cy="3124200"/>
          </a:xfrm>
        </p:spPr>
        <p:txBody>
          <a:bodyPr/>
          <a:lstStyle/>
          <a:p>
            <a:pPr>
              <a:lnSpc>
                <a:spcPct val="110000"/>
              </a:lnSpc>
            </a:pPr>
            <a:r>
              <a:rPr lang="en-US"/>
              <a:t>Normally the disk I/O operation depends on the computer system, the nature of the I/O channel and disk controller hardware.</a:t>
            </a:r>
            <a:endParaRPr lang="tr-TR"/>
          </a:p>
        </p:txBody>
      </p:sp>
      <p:sp>
        <p:nvSpPr>
          <p:cNvPr id="138264" name="Rectangle 24"/>
          <p:cNvSpPr>
            <a:spLocks noChangeArrowheads="1"/>
          </p:cNvSpPr>
          <p:nvPr/>
        </p:nvSpPr>
        <p:spPr bwMode="auto">
          <a:xfrm>
            <a:off x="914400" y="1295400"/>
            <a:ext cx="7620000" cy="76200"/>
          </a:xfrm>
          <a:prstGeom prst="rect">
            <a:avLst/>
          </a:prstGeom>
          <a:gradFill rotWithShape="1">
            <a:gsLst>
              <a:gs pos="0">
                <a:srgbClr val="990033"/>
              </a:gs>
              <a:gs pos="50000">
                <a:srgbClr val="990033">
                  <a:gamma/>
                  <a:shade val="28627"/>
                  <a:invGamma/>
                </a:srgbClr>
              </a:gs>
              <a:gs pos="100000">
                <a:srgbClr val="990033"/>
              </a:gs>
            </a:gsLst>
            <a:lin ang="0" scaled="1"/>
          </a:gra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body" idx="1"/>
          </p:nvPr>
        </p:nvSpPr>
        <p:spPr>
          <a:xfrm>
            <a:off x="990600" y="1981200"/>
            <a:ext cx="7239000" cy="3960813"/>
          </a:xfrm>
        </p:spPr>
        <p:txBody>
          <a:bodyPr/>
          <a:lstStyle/>
          <a:p>
            <a:pPr marL="571500" indent="-571500">
              <a:lnSpc>
                <a:spcPct val="90000"/>
              </a:lnSpc>
              <a:spcAft>
                <a:spcPct val="20000"/>
              </a:spcAft>
            </a:pPr>
            <a:r>
              <a:rPr lang="en-US" sz="2800"/>
              <a:t>The only difference in this case is that the arm is restricted to one direction only.</a:t>
            </a:r>
          </a:p>
          <a:p>
            <a:pPr marL="571500" indent="-571500">
              <a:lnSpc>
                <a:spcPct val="90000"/>
              </a:lnSpc>
              <a:spcAft>
                <a:spcPct val="20000"/>
              </a:spcAft>
            </a:pPr>
            <a:r>
              <a:rPr lang="en-US" sz="2800"/>
              <a:t>Therefore, when the last track in one direction is visited (in our case it is 184), the arm is returned to the opposite end of the disk and scan begins again.</a:t>
            </a:r>
          </a:p>
          <a:p>
            <a:pPr marL="571500" indent="-571500">
              <a:lnSpc>
                <a:spcPct val="90000"/>
              </a:lnSpc>
              <a:spcAft>
                <a:spcPct val="20000"/>
              </a:spcAft>
            </a:pPr>
            <a:r>
              <a:rPr lang="en-US" sz="2800"/>
              <a:t>This reduces the delay experienced by new requests.</a:t>
            </a:r>
          </a:p>
        </p:txBody>
      </p:sp>
      <p:sp>
        <p:nvSpPr>
          <p:cNvPr id="286723" name="AutoShape 3"/>
          <p:cNvSpPr>
            <a:spLocks noChangeArrowheads="1"/>
          </p:cNvSpPr>
          <p:nvPr/>
        </p:nvSpPr>
        <p:spPr bwMode="auto">
          <a:xfrm>
            <a:off x="1143000" y="5334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2800" b="1">
                <a:solidFill>
                  <a:schemeClr val="bg1"/>
                </a:solidFill>
                <a:effectLst>
                  <a:outerShdw blurRad="38100" dist="38100" dir="2700000" algn="tl">
                    <a:srgbClr val="000000"/>
                  </a:outerShdw>
                </a:effectLst>
              </a:rPr>
              <a:t>Circular Scan (C-Scan)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1676400" y="563563"/>
            <a:ext cx="1743075" cy="579437"/>
          </a:xfrm>
          <a:prstGeom prst="rect">
            <a:avLst/>
          </a:prstGeom>
          <a:noFill/>
          <a:ln w="9525">
            <a:noFill/>
            <a:miter lim="800000"/>
            <a:headEnd/>
            <a:tailEnd/>
          </a:ln>
          <a:effectLst/>
        </p:spPr>
        <p:txBody>
          <a:bodyPr wrap="none">
            <a:spAutoFit/>
          </a:bodyPr>
          <a:lstStyle/>
          <a:p>
            <a:r>
              <a:rPr lang="tr-TR" sz="3200">
                <a:solidFill>
                  <a:srgbClr val="006600"/>
                </a:solidFill>
                <a:effectLst>
                  <a:outerShdw blurRad="38100" dist="38100" dir="2700000" algn="tl">
                    <a:srgbClr val="C0C0C0"/>
                  </a:outerShdw>
                </a:effectLst>
              </a:rPr>
              <a:t>C-SCAN</a:t>
            </a:r>
            <a:endParaRPr lang="en-US" sz="3200">
              <a:solidFill>
                <a:srgbClr val="006600"/>
              </a:solidFill>
              <a:effectLst>
                <a:outerShdw blurRad="38100" dist="38100" dir="2700000" algn="tl">
                  <a:srgbClr val="C0C0C0"/>
                </a:outerShdw>
              </a:effectLst>
            </a:endParaRPr>
          </a:p>
        </p:txBody>
      </p:sp>
      <p:sp>
        <p:nvSpPr>
          <p:cNvPr id="289795" name="Rectangle 3"/>
          <p:cNvSpPr>
            <a:spLocks noChangeArrowheads="1"/>
          </p:cNvSpPr>
          <p:nvPr/>
        </p:nvSpPr>
        <p:spPr bwMode="auto">
          <a:xfrm>
            <a:off x="5257800" y="381000"/>
            <a:ext cx="2801938" cy="1066800"/>
          </a:xfrm>
          <a:prstGeom prst="rect">
            <a:avLst/>
          </a:prstGeom>
          <a:noFill/>
          <a:ln w="9525">
            <a:noFill/>
            <a:miter lim="800000"/>
            <a:headEnd/>
            <a:tailEnd/>
          </a:ln>
          <a:effectLst/>
        </p:spPr>
        <p:txBody>
          <a:bodyPr wrap="none">
            <a:spAutoFit/>
          </a:bodyPr>
          <a:lstStyle/>
          <a:p>
            <a:pPr algn="ctr"/>
            <a:r>
              <a:rPr lang="en-US" sz="3200" b="1">
                <a:solidFill>
                  <a:srgbClr val="006600"/>
                </a:solidFill>
                <a:effectLst>
                  <a:outerShdw blurRad="38100" dist="38100" dir="2700000" algn="tl">
                    <a:srgbClr val="C0C0C0"/>
                  </a:outerShdw>
                </a:effectLst>
              </a:rPr>
              <a:t>Circular Scan</a:t>
            </a:r>
          </a:p>
          <a:p>
            <a:pPr algn="ctr"/>
            <a:r>
              <a:rPr lang="en-US" sz="3200" b="1">
                <a:solidFill>
                  <a:srgbClr val="006600"/>
                </a:solidFill>
                <a:effectLst>
                  <a:outerShdw blurRad="38100" dist="38100" dir="2700000" algn="tl">
                    <a:srgbClr val="C0C0C0"/>
                  </a:outerShdw>
                </a:effectLst>
              </a:rPr>
              <a:t>C-Scan</a:t>
            </a:r>
          </a:p>
        </p:txBody>
      </p:sp>
      <p:sp>
        <p:nvSpPr>
          <p:cNvPr id="289796" name="Rectangle 4"/>
          <p:cNvSpPr>
            <a:spLocks noChangeArrowheads="1"/>
          </p:cNvSpPr>
          <p:nvPr/>
        </p:nvSpPr>
        <p:spPr bwMode="auto">
          <a:xfrm>
            <a:off x="1066800" y="2311400"/>
            <a:ext cx="2895600" cy="3549650"/>
          </a:xfrm>
          <a:prstGeom prst="rect">
            <a:avLst/>
          </a:prstGeom>
          <a:noFill/>
          <a:ln w="9525">
            <a:noFill/>
            <a:miter lim="800000"/>
            <a:headEnd/>
            <a:tailEnd/>
          </a:ln>
          <a:effectLst/>
        </p:spPr>
        <p:txBody>
          <a:bodyPr>
            <a:spAutoFit/>
          </a:bodyPr>
          <a:lstStyle/>
          <a:p>
            <a:pPr>
              <a:lnSpc>
                <a:spcPct val="105000"/>
              </a:lnSpc>
            </a:pPr>
            <a:r>
              <a:rPr lang="en-US" sz="2400">
                <a:solidFill>
                  <a:srgbClr val="990033"/>
                </a:solidFill>
              </a:rPr>
              <a:t>150	</a:t>
            </a:r>
            <a:r>
              <a:rPr lang="tr-TR" sz="2400">
                <a:solidFill>
                  <a:srgbClr val="990033"/>
                </a:solidFill>
              </a:rPr>
              <a:t>	</a:t>
            </a:r>
            <a:r>
              <a:rPr lang="en-US" sz="2400">
                <a:solidFill>
                  <a:srgbClr val="990033"/>
                </a:solidFill>
              </a:rPr>
              <a:t>50</a:t>
            </a:r>
          </a:p>
          <a:p>
            <a:pPr>
              <a:lnSpc>
                <a:spcPct val="105000"/>
              </a:lnSpc>
            </a:pPr>
            <a:r>
              <a:rPr lang="en-US" sz="2400">
                <a:solidFill>
                  <a:srgbClr val="990033"/>
                </a:solidFill>
              </a:rPr>
              <a:t>160	</a:t>
            </a:r>
            <a:r>
              <a:rPr lang="tr-TR" sz="2400">
                <a:solidFill>
                  <a:srgbClr val="990033"/>
                </a:solidFill>
              </a:rPr>
              <a:t>	</a:t>
            </a:r>
            <a:r>
              <a:rPr lang="en-US" sz="2400">
                <a:solidFill>
                  <a:srgbClr val="990033"/>
                </a:solidFill>
              </a:rPr>
              <a:t>10</a:t>
            </a:r>
          </a:p>
          <a:p>
            <a:pPr>
              <a:lnSpc>
                <a:spcPct val="105000"/>
              </a:lnSpc>
            </a:pPr>
            <a:r>
              <a:rPr lang="en-US" sz="2400">
                <a:solidFill>
                  <a:srgbClr val="990033"/>
                </a:solidFill>
              </a:rPr>
              <a:t>184	</a:t>
            </a:r>
            <a:r>
              <a:rPr lang="tr-TR" sz="2400">
                <a:solidFill>
                  <a:srgbClr val="990033"/>
                </a:solidFill>
              </a:rPr>
              <a:t>	</a:t>
            </a:r>
            <a:r>
              <a:rPr lang="en-US" sz="2400">
                <a:solidFill>
                  <a:srgbClr val="990033"/>
                </a:solidFill>
              </a:rPr>
              <a:t>24</a:t>
            </a:r>
          </a:p>
          <a:p>
            <a:pPr>
              <a:lnSpc>
                <a:spcPct val="105000"/>
              </a:lnSpc>
            </a:pPr>
            <a:r>
              <a:rPr lang="en-US" sz="2400">
                <a:solidFill>
                  <a:srgbClr val="990033"/>
                </a:solidFill>
              </a:rPr>
              <a:t>18	</a:t>
            </a:r>
            <a:r>
              <a:rPr lang="tr-TR" sz="2400">
                <a:solidFill>
                  <a:srgbClr val="990033"/>
                </a:solidFill>
              </a:rPr>
              <a:t>	</a:t>
            </a:r>
            <a:r>
              <a:rPr lang="en-US" sz="2400">
                <a:solidFill>
                  <a:srgbClr val="990033"/>
                </a:solidFill>
              </a:rPr>
              <a:t>166</a:t>
            </a:r>
          </a:p>
          <a:p>
            <a:pPr>
              <a:lnSpc>
                <a:spcPct val="105000"/>
              </a:lnSpc>
            </a:pPr>
            <a:r>
              <a:rPr lang="en-US" sz="2400">
                <a:solidFill>
                  <a:srgbClr val="990033"/>
                </a:solidFill>
              </a:rPr>
              <a:t>38	</a:t>
            </a:r>
            <a:r>
              <a:rPr lang="tr-TR" sz="2400">
                <a:solidFill>
                  <a:srgbClr val="990033"/>
                </a:solidFill>
              </a:rPr>
              <a:t>	</a:t>
            </a:r>
            <a:r>
              <a:rPr lang="en-US" sz="2400">
                <a:solidFill>
                  <a:srgbClr val="990033"/>
                </a:solidFill>
              </a:rPr>
              <a:t>20</a:t>
            </a:r>
          </a:p>
          <a:p>
            <a:pPr>
              <a:lnSpc>
                <a:spcPct val="105000"/>
              </a:lnSpc>
            </a:pPr>
            <a:r>
              <a:rPr lang="en-US" sz="2400">
                <a:solidFill>
                  <a:srgbClr val="990033"/>
                </a:solidFill>
              </a:rPr>
              <a:t>39	</a:t>
            </a:r>
            <a:r>
              <a:rPr lang="tr-TR" sz="2400">
                <a:solidFill>
                  <a:srgbClr val="990033"/>
                </a:solidFill>
              </a:rPr>
              <a:t>	</a:t>
            </a:r>
            <a:r>
              <a:rPr lang="en-US" sz="2400">
                <a:solidFill>
                  <a:srgbClr val="990033"/>
                </a:solidFill>
              </a:rPr>
              <a:t>1</a:t>
            </a:r>
          </a:p>
          <a:p>
            <a:pPr>
              <a:lnSpc>
                <a:spcPct val="105000"/>
              </a:lnSpc>
            </a:pPr>
            <a:r>
              <a:rPr lang="en-US" sz="2400">
                <a:solidFill>
                  <a:srgbClr val="990033"/>
                </a:solidFill>
              </a:rPr>
              <a:t>55	</a:t>
            </a:r>
            <a:r>
              <a:rPr lang="tr-TR" sz="2400">
                <a:solidFill>
                  <a:srgbClr val="990033"/>
                </a:solidFill>
              </a:rPr>
              <a:t>	</a:t>
            </a:r>
            <a:r>
              <a:rPr lang="en-US" sz="2400">
                <a:solidFill>
                  <a:srgbClr val="990033"/>
                </a:solidFill>
              </a:rPr>
              <a:t>16</a:t>
            </a:r>
          </a:p>
          <a:p>
            <a:pPr>
              <a:lnSpc>
                <a:spcPct val="105000"/>
              </a:lnSpc>
            </a:pPr>
            <a:r>
              <a:rPr lang="en-US" sz="2400">
                <a:solidFill>
                  <a:srgbClr val="990033"/>
                </a:solidFill>
              </a:rPr>
              <a:t>58	</a:t>
            </a:r>
            <a:r>
              <a:rPr lang="tr-TR" sz="2400">
                <a:solidFill>
                  <a:srgbClr val="990033"/>
                </a:solidFill>
              </a:rPr>
              <a:t>	</a:t>
            </a:r>
            <a:r>
              <a:rPr lang="en-US" sz="2400">
                <a:solidFill>
                  <a:srgbClr val="990033"/>
                </a:solidFill>
              </a:rPr>
              <a:t>3</a:t>
            </a:r>
          </a:p>
          <a:p>
            <a:pPr>
              <a:lnSpc>
                <a:spcPct val="105000"/>
              </a:lnSpc>
            </a:pPr>
            <a:r>
              <a:rPr lang="en-US" sz="2400">
                <a:solidFill>
                  <a:srgbClr val="990033"/>
                </a:solidFill>
              </a:rPr>
              <a:t>90	</a:t>
            </a:r>
            <a:r>
              <a:rPr lang="tr-TR" sz="2400">
                <a:solidFill>
                  <a:srgbClr val="990033"/>
                </a:solidFill>
              </a:rPr>
              <a:t>	</a:t>
            </a:r>
            <a:r>
              <a:rPr lang="en-US" sz="2400">
                <a:solidFill>
                  <a:srgbClr val="990033"/>
                </a:solidFill>
              </a:rPr>
              <a:t>32</a:t>
            </a:r>
          </a:p>
        </p:txBody>
      </p:sp>
      <p:sp>
        <p:nvSpPr>
          <p:cNvPr id="289797" name="Rectangle 5"/>
          <p:cNvSpPr>
            <a:spLocks noChangeArrowheads="1"/>
          </p:cNvSpPr>
          <p:nvPr/>
        </p:nvSpPr>
        <p:spPr bwMode="auto">
          <a:xfrm>
            <a:off x="2820988" y="5995988"/>
            <a:ext cx="976312" cy="519112"/>
          </a:xfrm>
          <a:prstGeom prst="rect">
            <a:avLst/>
          </a:prstGeom>
          <a:noFill/>
          <a:ln w="9525">
            <a:noFill/>
            <a:miter lim="800000"/>
            <a:headEnd/>
            <a:tailEnd/>
          </a:ln>
          <a:effectLst/>
        </p:spPr>
        <p:txBody>
          <a:bodyPr wrap="none" anchor="ctr">
            <a:spAutoFit/>
          </a:bodyPr>
          <a:lstStyle/>
          <a:p>
            <a:r>
              <a:rPr lang="tr-TR" sz="2800">
                <a:solidFill>
                  <a:srgbClr val="FF0000"/>
                </a:solidFill>
                <a:effectLst>
                  <a:outerShdw blurRad="38100" dist="38100" dir="2700000" algn="tl">
                    <a:srgbClr val="C0C0C0"/>
                  </a:outerShdw>
                </a:effectLst>
              </a:rPr>
              <a:t>35</a:t>
            </a:r>
            <a:r>
              <a:rPr lang="en-US" sz="2800">
                <a:solidFill>
                  <a:srgbClr val="FF0000"/>
                </a:solidFill>
                <a:effectLst>
                  <a:outerShdw blurRad="38100" dist="38100" dir="2700000" algn="tl">
                    <a:srgbClr val="C0C0C0"/>
                  </a:outerShdw>
                </a:effectLst>
              </a:rPr>
              <a:t>.</a:t>
            </a:r>
            <a:r>
              <a:rPr lang="tr-TR" sz="2800">
                <a:solidFill>
                  <a:srgbClr val="FF0000"/>
                </a:solidFill>
                <a:effectLst>
                  <a:outerShdw blurRad="38100" dist="38100" dir="2700000" algn="tl">
                    <a:srgbClr val="C0C0C0"/>
                  </a:outerShdw>
                </a:effectLst>
              </a:rPr>
              <a:t>8</a:t>
            </a:r>
            <a:r>
              <a:rPr lang="en-US" sz="2800">
                <a:solidFill>
                  <a:srgbClr val="FF0000"/>
                </a:solidFill>
                <a:effectLst>
                  <a:outerShdw blurRad="38100" dist="38100" dir="2700000" algn="tl">
                    <a:srgbClr val="C0C0C0"/>
                  </a:outerShdw>
                </a:effectLst>
              </a:rPr>
              <a:t> </a:t>
            </a:r>
          </a:p>
        </p:txBody>
      </p:sp>
      <p:sp>
        <p:nvSpPr>
          <p:cNvPr id="289798" name="Rectangle 6"/>
          <p:cNvSpPr>
            <a:spLocks noChangeArrowheads="1"/>
          </p:cNvSpPr>
          <p:nvPr/>
        </p:nvSpPr>
        <p:spPr bwMode="auto">
          <a:xfrm>
            <a:off x="5638800" y="6172200"/>
            <a:ext cx="1938338" cy="336550"/>
          </a:xfrm>
          <a:prstGeom prst="rect">
            <a:avLst/>
          </a:prstGeom>
          <a:noFill/>
          <a:ln w="9525">
            <a:noFill/>
            <a:miter lim="800000"/>
            <a:headEnd/>
            <a:tailEnd/>
          </a:ln>
          <a:effectLst/>
        </p:spPr>
        <p:txBody>
          <a:bodyPr wrap="none" anchor="ctr">
            <a:spAutoFit/>
          </a:bodyPr>
          <a:lstStyle/>
          <a:p>
            <a:r>
              <a:rPr lang="en-US" sz="1600">
                <a:solidFill>
                  <a:srgbClr val="FF0000"/>
                </a:solidFill>
              </a:rPr>
              <a:t>the arm movement </a:t>
            </a:r>
          </a:p>
        </p:txBody>
      </p:sp>
      <p:sp>
        <p:nvSpPr>
          <p:cNvPr id="289799" name="Rectangle 7"/>
          <p:cNvSpPr>
            <a:spLocks noChangeArrowheads="1"/>
          </p:cNvSpPr>
          <p:nvPr/>
        </p:nvSpPr>
        <p:spPr bwMode="auto">
          <a:xfrm rot="16200000">
            <a:off x="4054475" y="4251325"/>
            <a:ext cx="1371600" cy="336550"/>
          </a:xfrm>
          <a:prstGeom prst="rect">
            <a:avLst/>
          </a:prstGeom>
          <a:noFill/>
          <a:ln w="9525">
            <a:noFill/>
            <a:miter lim="800000"/>
            <a:headEnd/>
            <a:tailEnd/>
          </a:ln>
          <a:effectLst/>
        </p:spPr>
        <p:txBody>
          <a:bodyPr wrap="none" anchor="ctr">
            <a:spAutoFit/>
          </a:bodyPr>
          <a:lstStyle/>
          <a:p>
            <a:r>
              <a:rPr lang="en-US" sz="1600">
                <a:solidFill>
                  <a:srgbClr val="FF0000"/>
                </a:solidFill>
              </a:rPr>
              <a:t>track number</a:t>
            </a:r>
          </a:p>
        </p:txBody>
      </p:sp>
      <p:sp>
        <p:nvSpPr>
          <p:cNvPr id="289801" name="Rectangle 9"/>
          <p:cNvSpPr>
            <a:spLocks noChangeArrowheads="1"/>
          </p:cNvSpPr>
          <p:nvPr/>
        </p:nvSpPr>
        <p:spPr bwMode="auto">
          <a:xfrm>
            <a:off x="5105400" y="6019800"/>
            <a:ext cx="3352800" cy="203200"/>
          </a:xfrm>
          <a:prstGeom prst="rect">
            <a:avLst/>
          </a:prstGeom>
          <a:solidFill>
            <a:schemeClr val="bg1"/>
          </a:solidFill>
          <a:ln w="9525">
            <a:solidFill>
              <a:schemeClr val="bg1"/>
            </a:solidFill>
            <a:miter lim="800000"/>
            <a:headEnd/>
            <a:tailEnd/>
          </a:ln>
          <a:effectLst/>
        </p:spPr>
        <p:txBody>
          <a:bodyPr wrap="none" anchor="ctr"/>
          <a:lstStyle/>
          <a:p>
            <a:endParaRPr lang="en-US"/>
          </a:p>
        </p:txBody>
      </p:sp>
      <p:pic>
        <p:nvPicPr>
          <p:cNvPr id="289802" name="Picture 10"/>
          <p:cNvPicPr>
            <a:picLocks noChangeAspect="1" noChangeArrowheads="1"/>
          </p:cNvPicPr>
          <p:nvPr/>
        </p:nvPicPr>
        <p:blipFill>
          <a:blip r:embed="rId2" cstate="print"/>
          <a:srcRect/>
          <a:stretch>
            <a:fillRect/>
          </a:stretch>
        </p:blipFill>
        <p:spPr bwMode="auto">
          <a:xfrm>
            <a:off x="4565650" y="2841625"/>
            <a:ext cx="4362450" cy="3355975"/>
          </a:xfrm>
          <a:prstGeom prst="rect">
            <a:avLst/>
          </a:prstGeom>
          <a:noFill/>
          <a:ln w="9525">
            <a:noFill/>
            <a:miter lim="800000"/>
            <a:headEnd/>
            <a:tailEnd/>
          </a:ln>
        </p:spPr>
      </p:pic>
      <p:sp>
        <p:nvSpPr>
          <p:cNvPr id="289803" name="Rectangle 11"/>
          <p:cNvSpPr>
            <a:spLocks noChangeArrowheads="1"/>
          </p:cNvSpPr>
          <p:nvPr/>
        </p:nvSpPr>
        <p:spPr bwMode="auto">
          <a:xfrm>
            <a:off x="5334000" y="5880100"/>
            <a:ext cx="3352800" cy="203200"/>
          </a:xfrm>
          <a:prstGeom prst="rect">
            <a:avLst/>
          </a:prstGeom>
          <a:solidFill>
            <a:schemeClr val="bg1"/>
          </a:solidFill>
          <a:ln w="9525">
            <a:solidFill>
              <a:schemeClr val="bg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9796">
                                            <p:txEl>
                                              <p:pRg st="0" end="0"/>
                                            </p:txEl>
                                          </p:spTgt>
                                        </p:tgtEl>
                                        <p:attrNameLst>
                                          <p:attrName>style.visibility</p:attrName>
                                        </p:attrNameLst>
                                      </p:cBhvr>
                                      <p:to>
                                        <p:strVal val="visible"/>
                                      </p:to>
                                    </p:set>
                                    <p:animEffect transition="in" filter="box(in)">
                                      <p:cBhvr>
                                        <p:cTn id="7" dur="500"/>
                                        <p:tgtEl>
                                          <p:spTgt spid="2897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9796">
                                            <p:txEl>
                                              <p:pRg st="1" end="1"/>
                                            </p:txEl>
                                          </p:spTgt>
                                        </p:tgtEl>
                                        <p:attrNameLst>
                                          <p:attrName>style.visibility</p:attrName>
                                        </p:attrNameLst>
                                      </p:cBhvr>
                                      <p:to>
                                        <p:strVal val="visible"/>
                                      </p:to>
                                    </p:set>
                                    <p:animEffect transition="in" filter="box(in)">
                                      <p:cBhvr>
                                        <p:cTn id="12" dur="500"/>
                                        <p:tgtEl>
                                          <p:spTgt spid="2897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9796">
                                            <p:txEl>
                                              <p:pRg st="2" end="2"/>
                                            </p:txEl>
                                          </p:spTgt>
                                        </p:tgtEl>
                                        <p:attrNameLst>
                                          <p:attrName>style.visibility</p:attrName>
                                        </p:attrNameLst>
                                      </p:cBhvr>
                                      <p:to>
                                        <p:strVal val="visible"/>
                                      </p:to>
                                    </p:set>
                                    <p:animEffect transition="in" filter="box(in)">
                                      <p:cBhvr>
                                        <p:cTn id="17" dur="500"/>
                                        <p:tgtEl>
                                          <p:spTgt spid="2897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9796">
                                            <p:txEl>
                                              <p:pRg st="3" end="3"/>
                                            </p:txEl>
                                          </p:spTgt>
                                        </p:tgtEl>
                                        <p:attrNameLst>
                                          <p:attrName>style.visibility</p:attrName>
                                        </p:attrNameLst>
                                      </p:cBhvr>
                                      <p:to>
                                        <p:strVal val="visible"/>
                                      </p:to>
                                    </p:set>
                                    <p:animEffect transition="in" filter="box(in)">
                                      <p:cBhvr>
                                        <p:cTn id="22" dur="500"/>
                                        <p:tgtEl>
                                          <p:spTgt spid="28979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9796">
                                            <p:txEl>
                                              <p:pRg st="4" end="4"/>
                                            </p:txEl>
                                          </p:spTgt>
                                        </p:tgtEl>
                                        <p:attrNameLst>
                                          <p:attrName>style.visibility</p:attrName>
                                        </p:attrNameLst>
                                      </p:cBhvr>
                                      <p:to>
                                        <p:strVal val="visible"/>
                                      </p:to>
                                    </p:set>
                                    <p:animEffect transition="in" filter="box(in)">
                                      <p:cBhvr>
                                        <p:cTn id="27" dur="500"/>
                                        <p:tgtEl>
                                          <p:spTgt spid="28979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89796">
                                            <p:txEl>
                                              <p:pRg st="5" end="5"/>
                                            </p:txEl>
                                          </p:spTgt>
                                        </p:tgtEl>
                                        <p:attrNameLst>
                                          <p:attrName>style.visibility</p:attrName>
                                        </p:attrNameLst>
                                      </p:cBhvr>
                                      <p:to>
                                        <p:strVal val="visible"/>
                                      </p:to>
                                    </p:set>
                                    <p:animEffect transition="in" filter="box(in)">
                                      <p:cBhvr>
                                        <p:cTn id="32" dur="500"/>
                                        <p:tgtEl>
                                          <p:spTgt spid="28979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89796">
                                            <p:txEl>
                                              <p:pRg st="6" end="6"/>
                                            </p:txEl>
                                          </p:spTgt>
                                        </p:tgtEl>
                                        <p:attrNameLst>
                                          <p:attrName>style.visibility</p:attrName>
                                        </p:attrNameLst>
                                      </p:cBhvr>
                                      <p:to>
                                        <p:strVal val="visible"/>
                                      </p:to>
                                    </p:set>
                                    <p:animEffect transition="in" filter="box(in)">
                                      <p:cBhvr>
                                        <p:cTn id="37" dur="500"/>
                                        <p:tgtEl>
                                          <p:spTgt spid="28979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89796">
                                            <p:txEl>
                                              <p:pRg st="7" end="7"/>
                                            </p:txEl>
                                          </p:spTgt>
                                        </p:tgtEl>
                                        <p:attrNameLst>
                                          <p:attrName>style.visibility</p:attrName>
                                        </p:attrNameLst>
                                      </p:cBhvr>
                                      <p:to>
                                        <p:strVal val="visible"/>
                                      </p:to>
                                    </p:set>
                                    <p:animEffect transition="in" filter="box(in)">
                                      <p:cBhvr>
                                        <p:cTn id="42" dur="500"/>
                                        <p:tgtEl>
                                          <p:spTgt spid="28979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89796">
                                            <p:txEl>
                                              <p:pRg st="8" end="8"/>
                                            </p:txEl>
                                          </p:spTgt>
                                        </p:tgtEl>
                                        <p:attrNameLst>
                                          <p:attrName>style.visibility</p:attrName>
                                        </p:attrNameLst>
                                      </p:cBhvr>
                                      <p:to>
                                        <p:strVal val="visible"/>
                                      </p:to>
                                    </p:set>
                                    <p:animEffect transition="in" filter="box(in)">
                                      <p:cBhvr>
                                        <p:cTn id="47" dur="500"/>
                                        <p:tgtEl>
                                          <p:spTgt spid="28979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0" nodeType="clickEffect">
                                  <p:stCondLst>
                                    <p:cond delay="0"/>
                                  </p:stCondLst>
                                  <p:childTnLst>
                                    <p:set>
                                      <p:cBhvr>
                                        <p:cTn id="51" dur="1" fill="hold">
                                          <p:stCondLst>
                                            <p:cond delay="0"/>
                                          </p:stCondLst>
                                        </p:cTn>
                                        <p:tgtEl>
                                          <p:spTgt spid="289797"/>
                                        </p:tgtEl>
                                        <p:attrNameLst>
                                          <p:attrName>style.visibility</p:attrName>
                                        </p:attrNameLst>
                                      </p:cBhvr>
                                      <p:to>
                                        <p:strVal val="visible"/>
                                      </p:to>
                                    </p:set>
                                    <p:anim calcmode="lin" valueType="num">
                                      <p:cBhvr>
                                        <p:cTn id="52" dur="500" fill="hold"/>
                                        <p:tgtEl>
                                          <p:spTgt spid="289797"/>
                                        </p:tgtEl>
                                        <p:attrNameLst>
                                          <p:attrName>ppt_w</p:attrName>
                                        </p:attrNameLst>
                                      </p:cBhvr>
                                      <p:tavLst>
                                        <p:tav tm="0">
                                          <p:val>
                                            <p:fltVal val="0"/>
                                          </p:val>
                                        </p:tav>
                                        <p:tav tm="100000">
                                          <p:val>
                                            <p:strVal val="#ppt_w"/>
                                          </p:val>
                                        </p:tav>
                                      </p:tavLst>
                                    </p:anim>
                                    <p:anim calcmode="lin" valueType="num">
                                      <p:cBhvr>
                                        <p:cTn id="53" dur="500" fill="hold"/>
                                        <p:tgtEl>
                                          <p:spTgt spid="289797"/>
                                        </p:tgtEl>
                                        <p:attrNameLst>
                                          <p:attrName>ppt_h</p:attrName>
                                        </p:attrNameLst>
                                      </p:cBhvr>
                                      <p:tavLst>
                                        <p:tav tm="0">
                                          <p:val>
                                            <p:fltVal val="0"/>
                                          </p:val>
                                        </p:tav>
                                        <p:tav tm="100000">
                                          <p:val>
                                            <p:strVal val="#ppt_h"/>
                                          </p:val>
                                        </p:tav>
                                      </p:tavLst>
                                    </p:anim>
                                    <p:animEffect transition="in" filter="fade">
                                      <p:cBhvr>
                                        <p:cTn id="54" dur="500"/>
                                        <p:tgtEl>
                                          <p:spTgt spid="289797"/>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nodeType="clickEffect">
                                  <p:stCondLst>
                                    <p:cond delay="0"/>
                                  </p:stCondLst>
                                  <p:childTnLst>
                                    <p:set>
                                      <p:cBhvr>
                                        <p:cTn id="58" dur="1" fill="hold">
                                          <p:stCondLst>
                                            <p:cond delay="0"/>
                                          </p:stCondLst>
                                        </p:cTn>
                                        <p:tgtEl>
                                          <p:spTgt spid="289802"/>
                                        </p:tgtEl>
                                        <p:attrNameLst>
                                          <p:attrName>style.visibility</p:attrName>
                                        </p:attrNameLst>
                                      </p:cBhvr>
                                      <p:to>
                                        <p:strVal val="visible"/>
                                      </p:to>
                                    </p:set>
                                    <p:anim calcmode="lin" valueType="num">
                                      <p:cBhvr>
                                        <p:cTn id="59" dur="500" fill="hold"/>
                                        <p:tgtEl>
                                          <p:spTgt spid="289802"/>
                                        </p:tgtEl>
                                        <p:attrNameLst>
                                          <p:attrName>ppt_w</p:attrName>
                                        </p:attrNameLst>
                                      </p:cBhvr>
                                      <p:tavLst>
                                        <p:tav tm="0">
                                          <p:val>
                                            <p:fltVal val="0"/>
                                          </p:val>
                                        </p:tav>
                                        <p:tav tm="100000">
                                          <p:val>
                                            <p:strVal val="#ppt_w"/>
                                          </p:val>
                                        </p:tav>
                                      </p:tavLst>
                                    </p:anim>
                                    <p:anim calcmode="lin" valueType="num">
                                      <p:cBhvr>
                                        <p:cTn id="60" dur="500" fill="hold"/>
                                        <p:tgtEl>
                                          <p:spTgt spid="289802"/>
                                        </p:tgtEl>
                                        <p:attrNameLst>
                                          <p:attrName>ppt_h</p:attrName>
                                        </p:attrNameLst>
                                      </p:cBhvr>
                                      <p:tavLst>
                                        <p:tav tm="0">
                                          <p:val>
                                            <p:fltVal val="0"/>
                                          </p:val>
                                        </p:tav>
                                        <p:tav tm="100000">
                                          <p:val>
                                            <p:strVal val="#ppt_h"/>
                                          </p:val>
                                        </p:tav>
                                      </p:tavLst>
                                    </p:anim>
                                    <p:animEffect transition="in" filter="fade">
                                      <p:cBhvr>
                                        <p:cTn id="61" dur="500"/>
                                        <p:tgtEl>
                                          <p:spTgt spid="289802"/>
                                        </p:tgtEl>
                                      </p:cBhvr>
                                    </p:animEffect>
                                  </p:childTnLst>
                                </p:cTn>
                              </p:par>
                              <p:par>
                                <p:cTn id="62" presetID="55" presetClass="entr" presetSubtype="0" fill="hold" grpId="0" nodeType="withEffect">
                                  <p:stCondLst>
                                    <p:cond delay="0"/>
                                  </p:stCondLst>
                                  <p:childTnLst>
                                    <p:set>
                                      <p:cBhvr>
                                        <p:cTn id="63" dur="1" fill="hold">
                                          <p:stCondLst>
                                            <p:cond delay="0"/>
                                          </p:stCondLst>
                                        </p:cTn>
                                        <p:tgtEl>
                                          <p:spTgt spid="289798"/>
                                        </p:tgtEl>
                                        <p:attrNameLst>
                                          <p:attrName>style.visibility</p:attrName>
                                        </p:attrNameLst>
                                      </p:cBhvr>
                                      <p:to>
                                        <p:strVal val="visible"/>
                                      </p:to>
                                    </p:set>
                                    <p:anim calcmode="lin" valueType="num">
                                      <p:cBhvr>
                                        <p:cTn id="64" dur="1000" fill="hold"/>
                                        <p:tgtEl>
                                          <p:spTgt spid="289798"/>
                                        </p:tgtEl>
                                        <p:attrNameLst>
                                          <p:attrName>ppt_w</p:attrName>
                                        </p:attrNameLst>
                                      </p:cBhvr>
                                      <p:tavLst>
                                        <p:tav tm="0">
                                          <p:val>
                                            <p:strVal val="#ppt_w*0.70"/>
                                          </p:val>
                                        </p:tav>
                                        <p:tav tm="100000">
                                          <p:val>
                                            <p:strVal val="#ppt_w"/>
                                          </p:val>
                                        </p:tav>
                                      </p:tavLst>
                                    </p:anim>
                                    <p:anim calcmode="lin" valueType="num">
                                      <p:cBhvr>
                                        <p:cTn id="65" dur="1000" fill="hold"/>
                                        <p:tgtEl>
                                          <p:spTgt spid="289798"/>
                                        </p:tgtEl>
                                        <p:attrNameLst>
                                          <p:attrName>ppt_h</p:attrName>
                                        </p:attrNameLst>
                                      </p:cBhvr>
                                      <p:tavLst>
                                        <p:tav tm="0">
                                          <p:val>
                                            <p:strVal val="#ppt_h"/>
                                          </p:val>
                                        </p:tav>
                                        <p:tav tm="100000">
                                          <p:val>
                                            <p:strVal val="#ppt_h"/>
                                          </p:val>
                                        </p:tav>
                                      </p:tavLst>
                                    </p:anim>
                                    <p:animEffect transition="in" filter="fade">
                                      <p:cBhvr>
                                        <p:cTn id="66" dur="1000"/>
                                        <p:tgtEl>
                                          <p:spTgt spid="289798"/>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289799"/>
                                        </p:tgtEl>
                                        <p:attrNameLst>
                                          <p:attrName>style.visibility</p:attrName>
                                        </p:attrNameLst>
                                      </p:cBhvr>
                                      <p:to>
                                        <p:strVal val="visible"/>
                                      </p:to>
                                    </p:set>
                                    <p:anim calcmode="lin" valueType="num">
                                      <p:cBhvr>
                                        <p:cTn id="69" dur="1000" fill="hold"/>
                                        <p:tgtEl>
                                          <p:spTgt spid="289799"/>
                                        </p:tgtEl>
                                        <p:attrNameLst>
                                          <p:attrName>ppt_w</p:attrName>
                                        </p:attrNameLst>
                                      </p:cBhvr>
                                      <p:tavLst>
                                        <p:tav tm="0">
                                          <p:val>
                                            <p:strVal val="#ppt_w*0.70"/>
                                          </p:val>
                                        </p:tav>
                                        <p:tav tm="100000">
                                          <p:val>
                                            <p:strVal val="#ppt_w"/>
                                          </p:val>
                                        </p:tav>
                                      </p:tavLst>
                                    </p:anim>
                                    <p:anim calcmode="lin" valueType="num">
                                      <p:cBhvr>
                                        <p:cTn id="70" dur="1000" fill="hold"/>
                                        <p:tgtEl>
                                          <p:spTgt spid="289799"/>
                                        </p:tgtEl>
                                        <p:attrNameLst>
                                          <p:attrName>ppt_h</p:attrName>
                                        </p:attrNameLst>
                                      </p:cBhvr>
                                      <p:tavLst>
                                        <p:tav tm="0">
                                          <p:val>
                                            <p:strVal val="#ppt_h"/>
                                          </p:val>
                                        </p:tav>
                                        <p:tav tm="100000">
                                          <p:val>
                                            <p:strVal val="#ppt_h"/>
                                          </p:val>
                                        </p:tav>
                                      </p:tavLst>
                                    </p:anim>
                                    <p:animEffect transition="in" filter="fade">
                                      <p:cBhvr>
                                        <p:cTn id="71" dur="1000"/>
                                        <p:tgtEl>
                                          <p:spTgt spid="289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6" grpId="0" build="p"/>
      <p:bldP spid="289797" grpId="0"/>
      <p:bldP spid="289798" grpId="0"/>
      <p:bldP spid="28979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body" idx="1"/>
          </p:nvPr>
        </p:nvSpPr>
        <p:spPr>
          <a:xfrm>
            <a:off x="1143000" y="2209800"/>
            <a:ext cx="7239000" cy="3429000"/>
          </a:xfrm>
        </p:spPr>
        <p:txBody>
          <a:bodyPr/>
          <a:lstStyle/>
          <a:p>
            <a:pPr marL="571500" indent="-571500">
              <a:lnSpc>
                <a:spcPct val="90000"/>
              </a:lnSpc>
              <a:spcAft>
                <a:spcPct val="20000"/>
              </a:spcAft>
            </a:pPr>
            <a:r>
              <a:rPr lang="en-US" sz="2400"/>
              <a:t>In the cases of SSTF, SCAN &amp; CSCAN the arm may not move for a considerable time, that is one or more processes may have high access rate to one particular track, so they monopolize the entire disk by repeated requests.</a:t>
            </a:r>
            <a:endParaRPr lang="tr-TR" sz="2400"/>
          </a:p>
          <a:p>
            <a:pPr marL="571500" indent="-571500">
              <a:lnSpc>
                <a:spcPct val="90000"/>
              </a:lnSpc>
              <a:spcAft>
                <a:spcPct val="20000"/>
              </a:spcAft>
            </a:pPr>
            <a:r>
              <a:rPr lang="en-US" sz="2400"/>
              <a:t>In order to avoid such problem the entire queue can be segmented, and after processing one segment completely and we can move to another segment.</a:t>
            </a:r>
          </a:p>
        </p:txBody>
      </p:sp>
      <p:sp>
        <p:nvSpPr>
          <p:cNvPr id="290819" name="AutoShape 3"/>
          <p:cNvSpPr>
            <a:spLocks noChangeArrowheads="1"/>
          </p:cNvSpPr>
          <p:nvPr/>
        </p:nvSpPr>
        <p:spPr bwMode="auto">
          <a:xfrm>
            <a:off x="1295400" y="6096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2800" b="1">
                <a:solidFill>
                  <a:schemeClr val="bg1"/>
                </a:solidFill>
                <a:effectLst>
                  <a:outerShdw blurRad="38100" dist="38100" dir="2700000" algn="tl">
                    <a:srgbClr val="000000"/>
                  </a:outerShdw>
                </a:effectLst>
              </a:rPr>
              <a:t>N-Scan and F-Scan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body" idx="1"/>
          </p:nvPr>
        </p:nvSpPr>
        <p:spPr>
          <a:xfrm>
            <a:off x="1066800" y="1905000"/>
            <a:ext cx="7239000" cy="2514600"/>
          </a:xfrm>
        </p:spPr>
        <p:txBody>
          <a:bodyPr/>
          <a:lstStyle/>
          <a:p>
            <a:pPr marL="571500" indent="-571500" algn="just">
              <a:lnSpc>
                <a:spcPct val="90000"/>
              </a:lnSpc>
              <a:spcAft>
                <a:spcPct val="20000"/>
              </a:spcAft>
            </a:pPr>
            <a:r>
              <a:rPr lang="en-US" sz="2400" dirty="0"/>
              <a:t>The N-step-SCAN policy segments the disk request queue into sub queues of length N.</a:t>
            </a:r>
            <a:endParaRPr lang="tr-TR" sz="2400" dirty="0"/>
          </a:p>
          <a:p>
            <a:pPr marL="571500" indent="-571500" algn="just">
              <a:lnSpc>
                <a:spcPct val="90000"/>
              </a:lnSpc>
              <a:spcAft>
                <a:spcPct val="20000"/>
              </a:spcAft>
            </a:pPr>
            <a:r>
              <a:rPr lang="en-US" sz="2400" dirty="0"/>
              <a:t>Sub queues are processed using SCAN policy</a:t>
            </a:r>
            <a:endParaRPr lang="tr-TR" sz="2400" dirty="0"/>
          </a:p>
          <a:p>
            <a:pPr marL="571500" indent="-571500" algn="just">
              <a:lnSpc>
                <a:spcPct val="90000"/>
              </a:lnSpc>
              <a:spcAft>
                <a:spcPct val="20000"/>
              </a:spcAft>
            </a:pPr>
            <a:r>
              <a:rPr lang="en-US" sz="2400" dirty="0"/>
              <a:t>With large values of N this policy gives performance equal to SCAN, also with N=1 FIFO is adopted. </a:t>
            </a:r>
          </a:p>
        </p:txBody>
      </p:sp>
      <p:sp>
        <p:nvSpPr>
          <p:cNvPr id="293891" name="AutoShape 3"/>
          <p:cNvSpPr>
            <a:spLocks noChangeArrowheads="1"/>
          </p:cNvSpPr>
          <p:nvPr/>
        </p:nvSpPr>
        <p:spPr bwMode="auto">
          <a:xfrm>
            <a:off x="1295400" y="6096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2800" b="1">
                <a:solidFill>
                  <a:schemeClr val="bg1"/>
                </a:solidFill>
                <a:effectLst>
                  <a:outerShdw blurRad="38100" dist="38100" dir="2700000" algn="tl">
                    <a:srgbClr val="000000"/>
                  </a:outerShdw>
                </a:effectLst>
              </a:rPr>
              <a:t>N-</a:t>
            </a:r>
            <a:r>
              <a:rPr lang="tr-TR" sz="2800" b="1">
                <a:solidFill>
                  <a:schemeClr val="bg1"/>
                </a:solidFill>
                <a:effectLst>
                  <a:outerShdw blurRad="38100" dist="38100" dir="2700000" algn="tl">
                    <a:srgbClr val="000000"/>
                  </a:outerShdw>
                </a:effectLst>
              </a:rPr>
              <a:t>step-</a:t>
            </a:r>
            <a:r>
              <a:rPr lang="en-US" sz="2800" b="1">
                <a:solidFill>
                  <a:schemeClr val="bg1"/>
                </a:solidFill>
                <a:effectLst>
                  <a:outerShdw blurRad="38100" dist="38100" dir="2700000" algn="tl">
                    <a:srgbClr val="000000"/>
                  </a:outerShdw>
                </a:effectLst>
              </a:rPr>
              <a:t>Scan </a:t>
            </a:r>
            <a:r>
              <a:rPr lang="tr-TR" sz="2800" b="1">
                <a:solidFill>
                  <a:schemeClr val="bg1"/>
                </a:solidFill>
                <a:effectLst>
                  <a:outerShdw blurRad="38100" dist="38100" dir="2700000" algn="tl">
                    <a:srgbClr val="000000"/>
                  </a:outerShdw>
                </a:effectLst>
              </a:rPr>
              <a:t>(N</a:t>
            </a:r>
            <a:r>
              <a:rPr lang="en-US" sz="2800" b="1">
                <a:solidFill>
                  <a:schemeClr val="bg1"/>
                </a:solidFill>
                <a:effectLst>
                  <a:outerShdw blurRad="38100" dist="38100" dir="2700000" algn="tl">
                    <a:srgbClr val="000000"/>
                  </a:outerShdw>
                </a:effectLst>
              </a:rPr>
              <a:t>-Scan</a:t>
            </a:r>
            <a:r>
              <a:rPr lang="tr-TR" sz="2800" b="1">
                <a:solidFill>
                  <a:schemeClr val="bg1"/>
                </a:solidFill>
                <a:effectLst>
                  <a:outerShdw blurRad="38100" dist="38100" dir="2700000" algn="tl">
                    <a:srgbClr val="000000"/>
                  </a:outerShdw>
                </a:effectLst>
              </a:rPr>
              <a:t>)</a:t>
            </a:r>
            <a:endParaRPr lang="en-US" sz="2800" b="1">
              <a:solidFill>
                <a:schemeClr val="bg1"/>
              </a:solidFill>
              <a:effectLst>
                <a:outerShdw blurRad="38100" dist="38100" dir="2700000" algn="tl">
                  <a:srgbClr val="000000"/>
                </a:outerShdw>
              </a:effectLst>
            </a:endParaRPr>
          </a:p>
        </p:txBody>
      </p:sp>
      <p:sp>
        <p:nvSpPr>
          <p:cNvPr id="293892" name="Rectangle 4"/>
          <p:cNvSpPr>
            <a:spLocks noChangeArrowheads="1"/>
          </p:cNvSpPr>
          <p:nvPr/>
        </p:nvSpPr>
        <p:spPr bwMode="auto">
          <a:xfrm>
            <a:off x="2209800" y="4876800"/>
            <a:ext cx="4191000" cy="762000"/>
          </a:xfrm>
          <a:prstGeom prst="rect">
            <a:avLst/>
          </a:prstGeom>
          <a:solidFill>
            <a:srgbClr val="EAFAFA"/>
          </a:solidFill>
          <a:ln w="38100">
            <a:solidFill>
              <a:schemeClr val="tx1"/>
            </a:solidFill>
            <a:miter lim="800000"/>
            <a:headEnd/>
            <a:tailEnd/>
          </a:ln>
          <a:effectLst/>
        </p:spPr>
        <p:txBody>
          <a:bodyPr wrap="none" anchor="ctr"/>
          <a:lstStyle/>
          <a:p>
            <a:endParaRPr lang="en-US"/>
          </a:p>
        </p:txBody>
      </p:sp>
      <p:sp>
        <p:nvSpPr>
          <p:cNvPr id="293893" name="AutoShape 5"/>
          <p:cNvSpPr>
            <a:spLocks noChangeArrowheads="1"/>
          </p:cNvSpPr>
          <p:nvPr/>
        </p:nvSpPr>
        <p:spPr bwMode="auto">
          <a:xfrm>
            <a:off x="5965825" y="4953000"/>
            <a:ext cx="3381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55</a:t>
            </a:r>
            <a:endParaRPr lang="en-US"/>
          </a:p>
        </p:txBody>
      </p:sp>
      <p:sp>
        <p:nvSpPr>
          <p:cNvPr id="293894" name="AutoShape 6"/>
          <p:cNvSpPr>
            <a:spLocks noChangeArrowheads="1"/>
          </p:cNvSpPr>
          <p:nvPr/>
        </p:nvSpPr>
        <p:spPr bwMode="auto">
          <a:xfrm>
            <a:off x="5584825" y="495300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58</a:t>
            </a:r>
            <a:endParaRPr lang="en-US"/>
          </a:p>
        </p:txBody>
      </p:sp>
      <p:sp>
        <p:nvSpPr>
          <p:cNvPr id="293895" name="AutoShape 7"/>
          <p:cNvSpPr>
            <a:spLocks noChangeArrowheads="1"/>
          </p:cNvSpPr>
          <p:nvPr/>
        </p:nvSpPr>
        <p:spPr bwMode="auto">
          <a:xfrm>
            <a:off x="5192713" y="4953000"/>
            <a:ext cx="338137"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39</a:t>
            </a:r>
            <a:endParaRPr lang="en-US"/>
          </a:p>
        </p:txBody>
      </p:sp>
      <p:sp>
        <p:nvSpPr>
          <p:cNvPr id="293896" name="AutoShape 8"/>
          <p:cNvSpPr>
            <a:spLocks noChangeArrowheads="1"/>
          </p:cNvSpPr>
          <p:nvPr/>
        </p:nvSpPr>
        <p:spPr bwMode="auto">
          <a:xfrm>
            <a:off x="4648200" y="495300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18</a:t>
            </a:r>
            <a:endParaRPr lang="en-US"/>
          </a:p>
        </p:txBody>
      </p:sp>
      <p:sp>
        <p:nvSpPr>
          <p:cNvPr id="293897" name="AutoShape 9"/>
          <p:cNvSpPr>
            <a:spLocks noChangeArrowheads="1"/>
          </p:cNvSpPr>
          <p:nvPr/>
        </p:nvSpPr>
        <p:spPr bwMode="auto">
          <a:xfrm>
            <a:off x="4267200" y="4953000"/>
            <a:ext cx="3381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90</a:t>
            </a:r>
            <a:endParaRPr lang="en-US"/>
          </a:p>
        </p:txBody>
      </p:sp>
      <p:sp>
        <p:nvSpPr>
          <p:cNvPr id="293898" name="AutoShape 10"/>
          <p:cNvSpPr>
            <a:spLocks noChangeArrowheads="1"/>
          </p:cNvSpPr>
          <p:nvPr/>
        </p:nvSpPr>
        <p:spPr bwMode="auto">
          <a:xfrm>
            <a:off x="3810000" y="4953000"/>
            <a:ext cx="4143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160</a:t>
            </a:r>
            <a:endParaRPr lang="en-US"/>
          </a:p>
        </p:txBody>
      </p:sp>
      <p:sp>
        <p:nvSpPr>
          <p:cNvPr id="293899" name="AutoShape 11"/>
          <p:cNvSpPr>
            <a:spLocks noChangeArrowheads="1"/>
          </p:cNvSpPr>
          <p:nvPr/>
        </p:nvSpPr>
        <p:spPr bwMode="auto">
          <a:xfrm>
            <a:off x="3200400" y="4953000"/>
            <a:ext cx="4143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150</a:t>
            </a:r>
            <a:endParaRPr lang="en-US"/>
          </a:p>
        </p:txBody>
      </p:sp>
      <p:sp>
        <p:nvSpPr>
          <p:cNvPr id="293900" name="AutoShape 12"/>
          <p:cNvSpPr>
            <a:spLocks noChangeArrowheads="1"/>
          </p:cNvSpPr>
          <p:nvPr/>
        </p:nvSpPr>
        <p:spPr bwMode="auto">
          <a:xfrm>
            <a:off x="2819400" y="495300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38</a:t>
            </a:r>
            <a:endParaRPr lang="en-US"/>
          </a:p>
        </p:txBody>
      </p:sp>
      <p:sp>
        <p:nvSpPr>
          <p:cNvPr id="293901" name="AutoShape 13"/>
          <p:cNvSpPr>
            <a:spLocks noChangeArrowheads="1"/>
          </p:cNvSpPr>
          <p:nvPr/>
        </p:nvSpPr>
        <p:spPr bwMode="auto">
          <a:xfrm>
            <a:off x="2362200" y="4953000"/>
            <a:ext cx="4143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184</a:t>
            </a:r>
            <a:endParaRPr lang="en-US"/>
          </a:p>
        </p:txBody>
      </p:sp>
      <p:sp>
        <p:nvSpPr>
          <p:cNvPr id="293902" name="Line 14"/>
          <p:cNvSpPr>
            <a:spLocks noChangeShapeType="1"/>
          </p:cNvSpPr>
          <p:nvPr/>
        </p:nvSpPr>
        <p:spPr bwMode="auto">
          <a:xfrm>
            <a:off x="3695700" y="4876800"/>
            <a:ext cx="0" cy="762000"/>
          </a:xfrm>
          <a:prstGeom prst="line">
            <a:avLst/>
          </a:prstGeom>
          <a:noFill/>
          <a:ln w="28575">
            <a:solidFill>
              <a:schemeClr val="tx1"/>
            </a:solidFill>
            <a:round/>
            <a:headEnd/>
            <a:tailEnd/>
          </a:ln>
          <a:effectLst/>
        </p:spPr>
        <p:txBody>
          <a:bodyPr/>
          <a:lstStyle/>
          <a:p>
            <a:endParaRPr lang="en-US"/>
          </a:p>
        </p:txBody>
      </p:sp>
      <p:sp>
        <p:nvSpPr>
          <p:cNvPr id="293903" name="Line 15"/>
          <p:cNvSpPr>
            <a:spLocks noChangeShapeType="1"/>
          </p:cNvSpPr>
          <p:nvPr/>
        </p:nvSpPr>
        <p:spPr bwMode="auto">
          <a:xfrm>
            <a:off x="5105400" y="4876800"/>
            <a:ext cx="0" cy="762000"/>
          </a:xfrm>
          <a:prstGeom prst="line">
            <a:avLst/>
          </a:prstGeom>
          <a:noFill/>
          <a:ln w="28575">
            <a:solidFill>
              <a:schemeClr val="tx1"/>
            </a:solidFill>
            <a:round/>
            <a:headEnd/>
            <a:tailEnd/>
          </a:ln>
          <a:effectLst/>
        </p:spPr>
        <p:txBody>
          <a:bodyPr/>
          <a:lstStyle/>
          <a:p>
            <a:endParaRPr lang="en-US"/>
          </a:p>
        </p:txBody>
      </p:sp>
      <p:sp>
        <p:nvSpPr>
          <p:cNvPr id="293904" name="Rectangle 16"/>
          <p:cNvSpPr>
            <a:spLocks noChangeArrowheads="1"/>
          </p:cNvSpPr>
          <p:nvPr/>
        </p:nvSpPr>
        <p:spPr bwMode="auto">
          <a:xfrm>
            <a:off x="6629400" y="5029200"/>
            <a:ext cx="609600" cy="366713"/>
          </a:xfrm>
          <a:prstGeom prst="rect">
            <a:avLst/>
          </a:prstGeom>
          <a:noFill/>
          <a:ln w="9525">
            <a:noFill/>
            <a:miter lim="800000"/>
            <a:headEnd/>
            <a:tailEnd/>
          </a:ln>
          <a:effectLst/>
        </p:spPr>
        <p:txBody>
          <a:bodyPr wrap="none">
            <a:spAutoFit/>
          </a:bodyPr>
          <a:lstStyle/>
          <a:p>
            <a:r>
              <a:rPr lang="en-US">
                <a:solidFill>
                  <a:schemeClr val="accent2"/>
                </a:solidFill>
              </a:rPr>
              <a:t>N=</a:t>
            </a:r>
            <a:r>
              <a:rPr lang="tr-TR">
                <a:solidFill>
                  <a:schemeClr val="accent2"/>
                </a:solidFill>
              </a:rPr>
              <a:t>3</a:t>
            </a:r>
            <a:endParaRPr lang="en-US">
              <a:solidFill>
                <a:schemeClr val="accent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body" idx="1"/>
          </p:nvPr>
        </p:nvSpPr>
        <p:spPr>
          <a:xfrm>
            <a:off x="990600" y="1905000"/>
            <a:ext cx="7620000" cy="2057400"/>
          </a:xfrm>
        </p:spPr>
        <p:txBody>
          <a:bodyPr/>
          <a:lstStyle/>
          <a:p>
            <a:pPr marL="571500" indent="-571500">
              <a:lnSpc>
                <a:spcPct val="90000"/>
              </a:lnSpc>
              <a:spcAft>
                <a:spcPct val="20000"/>
              </a:spcAft>
            </a:pPr>
            <a:r>
              <a:rPr lang="en-US" sz="2400"/>
              <a:t>F-SCAN policy has basically two queues, when a scan begins all requests are in one queue and the new requests are added to the other queue.</a:t>
            </a:r>
          </a:p>
          <a:p>
            <a:pPr marL="571500" indent="-571500">
              <a:lnSpc>
                <a:spcPct val="90000"/>
              </a:lnSpc>
              <a:spcAft>
                <a:spcPct val="20000"/>
              </a:spcAft>
            </a:pPr>
            <a:r>
              <a:rPr lang="en-US" sz="2400"/>
              <a:t>It processes new requests when the first queue requests are completely finished.</a:t>
            </a:r>
          </a:p>
        </p:txBody>
      </p:sp>
      <p:sp>
        <p:nvSpPr>
          <p:cNvPr id="296963" name="AutoShape 3"/>
          <p:cNvSpPr>
            <a:spLocks noChangeArrowheads="1"/>
          </p:cNvSpPr>
          <p:nvPr/>
        </p:nvSpPr>
        <p:spPr bwMode="auto">
          <a:xfrm>
            <a:off x="1295400" y="609600"/>
            <a:ext cx="6781800" cy="990600"/>
          </a:xfrm>
          <a:prstGeom prst="verticalScroll">
            <a:avLst>
              <a:gd name="adj" fmla="val 12500"/>
            </a:avLst>
          </a:prstGeom>
          <a:gradFill rotWithShape="1">
            <a:gsLst>
              <a:gs pos="0">
                <a:srgbClr val="990033"/>
              </a:gs>
              <a:gs pos="100000">
                <a:srgbClr val="990033">
                  <a:gamma/>
                  <a:shade val="46275"/>
                  <a:invGamma/>
                </a:srgbClr>
              </a:gs>
            </a:gsLst>
            <a:path path="rect">
              <a:fillToRect l="50000" t="50000" r="50000" b="50000"/>
            </a:path>
          </a:gradFill>
          <a:ln w="9525">
            <a:solidFill>
              <a:schemeClr val="tx1"/>
            </a:solidFill>
            <a:round/>
            <a:headEnd/>
            <a:tailEnd/>
          </a:ln>
          <a:effectLst/>
        </p:spPr>
        <p:txBody>
          <a:bodyPr wrap="none" anchor="ctr"/>
          <a:lstStyle/>
          <a:p>
            <a:pPr algn="ctr"/>
            <a:r>
              <a:rPr lang="en-US" sz="2800" b="1">
                <a:solidFill>
                  <a:schemeClr val="bg1"/>
                </a:solidFill>
                <a:effectLst>
                  <a:outerShdw blurRad="38100" dist="38100" dir="2700000" algn="tl">
                    <a:srgbClr val="000000"/>
                  </a:outerShdw>
                </a:effectLst>
              </a:rPr>
              <a:t>F-Scan</a:t>
            </a:r>
          </a:p>
        </p:txBody>
      </p:sp>
      <p:sp>
        <p:nvSpPr>
          <p:cNvPr id="296964" name="Rectangle 4"/>
          <p:cNvSpPr>
            <a:spLocks noChangeArrowheads="1"/>
          </p:cNvSpPr>
          <p:nvPr/>
        </p:nvSpPr>
        <p:spPr bwMode="auto">
          <a:xfrm>
            <a:off x="2514600" y="5334000"/>
            <a:ext cx="4191000" cy="762000"/>
          </a:xfrm>
          <a:prstGeom prst="rect">
            <a:avLst/>
          </a:prstGeom>
          <a:solidFill>
            <a:srgbClr val="EAFAFA"/>
          </a:solidFill>
          <a:ln w="38100">
            <a:solidFill>
              <a:schemeClr val="tx1"/>
            </a:solidFill>
            <a:miter lim="800000"/>
            <a:headEnd/>
            <a:tailEnd/>
          </a:ln>
          <a:effectLst/>
        </p:spPr>
        <p:txBody>
          <a:bodyPr wrap="none" anchor="ctr"/>
          <a:lstStyle/>
          <a:p>
            <a:endParaRPr lang="en-US"/>
          </a:p>
        </p:txBody>
      </p:sp>
      <p:sp>
        <p:nvSpPr>
          <p:cNvPr id="296965" name="AutoShape 5"/>
          <p:cNvSpPr>
            <a:spLocks noChangeArrowheads="1"/>
          </p:cNvSpPr>
          <p:nvPr/>
        </p:nvSpPr>
        <p:spPr bwMode="auto">
          <a:xfrm>
            <a:off x="6270625" y="5410200"/>
            <a:ext cx="3381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55</a:t>
            </a:r>
            <a:endParaRPr lang="en-US"/>
          </a:p>
        </p:txBody>
      </p:sp>
      <p:sp>
        <p:nvSpPr>
          <p:cNvPr id="296966" name="AutoShape 6"/>
          <p:cNvSpPr>
            <a:spLocks noChangeArrowheads="1"/>
          </p:cNvSpPr>
          <p:nvPr/>
        </p:nvSpPr>
        <p:spPr bwMode="auto">
          <a:xfrm>
            <a:off x="5889625" y="541020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58</a:t>
            </a:r>
            <a:endParaRPr lang="en-US"/>
          </a:p>
        </p:txBody>
      </p:sp>
      <p:sp>
        <p:nvSpPr>
          <p:cNvPr id="296967" name="AutoShape 7"/>
          <p:cNvSpPr>
            <a:spLocks noChangeArrowheads="1"/>
          </p:cNvSpPr>
          <p:nvPr/>
        </p:nvSpPr>
        <p:spPr bwMode="auto">
          <a:xfrm>
            <a:off x="5497513" y="5410200"/>
            <a:ext cx="338137"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39</a:t>
            </a:r>
            <a:endParaRPr lang="en-US"/>
          </a:p>
        </p:txBody>
      </p:sp>
      <p:sp>
        <p:nvSpPr>
          <p:cNvPr id="296968" name="AutoShape 8"/>
          <p:cNvSpPr>
            <a:spLocks noChangeArrowheads="1"/>
          </p:cNvSpPr>
          <p:nvPr/>
        </p:nvSpPr>
        <p:spPr bwMode="auto">
          <a:xfrm>
            <a:off x="4953000" y="541020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18</a:t>
            </a:r>
            <a:endParaRPr lang="en-US"/>
          </a:p>
        </p:txBody>
      </p:sp>
      <p:sp>
        <p:nvSpPr>
          <p:cNvPr id="296969" name="AutoShape 9"/>
          <p:cNvSpPr>
            <a:spLocks noChangeArrowheads="1"/>
          </p:cNvSpPr>
          <p:nvPr/>
        </p:nvSpPr>
        <p:spPr bwMode="auto">
          <a:xfrm>
            <a:off x="4572000" y="5410200"/>
            <a:ext cx="3381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90</a:t>
            </a:r>
            <a:endParaRPr lang="en-US"/>
          </a:p>
        </p:txBody>
      </p:sp>
      <p:sp>
        <p:nvSpPr>
          <p:cNvPr id="296970" name="AutoShape 10"/>
          <p:cNvSpPr>
            <a:spLocks noChangeArrowheads="1"/>
          </p:cNvSpPr>
          <p:nvPr/>
        </p:nvSpPr>
        <p:spPr bwMode="auto">
          <a:xfrm>
            <a:off x="4114800" y="5410200"/>
            <a:ext cx="4143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160</a:t>
            </a:r>
            <a:endParaRPr lang="en-US"/>
          </a:p>
        </p:txBody>
      </p:sp>
      <p:sp>
        <p:nvSpPr>
          <p:cNvPr id="296971" name="AutoShape 11"/>
          <p:cNvSpPr>
            <a:spLocks noChangeArrowheads="1"/>
          </p:cNvSpPr>
          <p:nvPr/>
        </p:nvSpPr>
        <p:spPr bwMode="auto">
          <a:xfrm>
            <a:off x="3505200" y="5410200"/>
            <a:ext cx="4143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150</a:t>
            </a:r>
            <a:endParaRPr lang="en-US"/>
          </a:p>
        </p:txBody>
      </p:sp>
      <p:sp>
        <p:nvSpPr>
          <p:cNvPr id="296972" name="AutoShape 12"/>
          <p:cNvSpPr>
            <a:spLocks noChangeArrowheads="1"/>
          </p:cNvSpPr>
          <p:nvPr/>
        </p:nvSpPr>
        <p:spPr bwMode="auto">
          <a:xfrm>
            <a:off x="3124200" y="5410200"/>
            <a:ext cx="338138" cy="609600"/>
          </a:xfrm>
          <a:prstGeom prst="roundRect">
            <a:avLst>
              <a:gd name="adj" fmla="val 16667"/>
            </a:avLst>
          </a:prstGeom>
          <a:solidFill>
            <a:srgbClr val="FFFFCC"/>
          </a:solidFill>
          <a:ln w="9525">
            <a:solidFill>
              <a:schemeClr val="tx1"/>
            </a:solidFill>
            <a:round/>
            <a:headEnd/>
            <a:tailEnd/>
          </a:ln>
          <a:effectLst/>
        </p:spPr>
        <p:txBody>
          <a:bodyPr wrap="none" anchor="ctr"/>
          <a:lstStyle/>
          <a:p>
            <a:pPr algn="ctr"/>
            <a:r>
              <a:rPr lang="tr-TR"/>
              <a:t>38</a:t>
            </a:r>
            <a:endParaRPr lang="en-US"/>
          </a:p>
        </p:txBody>
      </p:sp>
      <p:sp>
        <p:nvSpPr>
          <p:cNvPr id="296973" name="AutoShape 13"/>
          <p:cNvSpPr>
            <a:spLocks noChangeArrowheads="1"/>
          </p:cNvSpPr>
          <p:nvPr/>
        </p:nvSpPr>
        <p:spPr bwMode="auto">
          <a:xfrm>
            <a:off x="2667000" y="5410200"/>
            <a:ext cx="414338" cy="6096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tr-TR"/>
              <a:t>184</a:t>
            </a:r>
            <a:endParaRPr lang="en-US"/>
          </a:p>
        </p:txBody>
      </p:sp>
      <p:sp>
        <p:nvSpPr>
          <p:cNvPr id="296977" name="Rectangle 17"/>
          <p:cNvSpPr>
            <a:spLocks noChangeArrowheads="1"/>
          </p:cNvSpPr>
          <p:nvPr/>
        </p:nvSpPr>
        <p:spPr bwMode="auto">
          <a:xfrm>
            <a:off x="2514600" y="4419600"/>
            <a:ext cx="4191000" cy="762000"/>
          </a:xfrm>
          <a:prstGeom prst="rect">
            <a:avLst/>
          </a:prstGeom>
          <a:solidFill>
            <a:srgbClr val="EAFAFA"/>
          </a:solidFill>
          <a:ln w="38100">
            <a:solidFill>
              <a:schemeClr val="tx1"/>
            </a:solidFill>
            <a:miter lim="800000"/>
            <a:headEnd/>
            <a:tailEnd/>
          </a:ln>
          <a:effectLst/>
        </p:spPr>
        <p:txBody>
          <a:bodyPr wrap="none" anchor="ctr"/>
          <a:lstStyle/>
          <a:p>
            <a:endParaRPr lang="en-US"/>
          </a:p>
        </p:txBody>
      </p:sp>
      <p:sp>
        <p:nvSpPr>
          <p:cNvPr id="296987" name="Text Box 27"/>
          <p:cNvSpPr txBox="1">
            <a:spLocks noChangeArrowheads="1"/>
          </p:cNvSpPr>
          <p:nvPr/>
        </p:nvSpPr>
        <p:spPr bwMode="auto">
          <a:xfrm>
            <a:off x="7223125" y="4532313"/>
            <a:ext cx="1060450" cy="366712"/>
          </a:xfrm>
          <a:prstGeom prst="rect">
            <a:avLst/>
          </a:prstGeom>
          <a:noFill/>
          <a:ln w="9525">
            <a:noFill/>
            <a:miter lim="800000"/>
            <a:headEnd/>
            <a:tailEnd/>
          </a:ln>
          <a:effectLst/>
        </p:spPr>
        <p:txBody>
          <a:bodyPr wrap="none">
            <a:spAutoFit/>
          </a:bodyPr>
          <a:lstStyle/>
          <a:p>
            <a:r>
              <a:rPr lang="en-US"/>
              <a:t>Queue 1</a:t>
            </a:r>
          </a:p>
        </p:txBody>
      </p:sp>
      <p:sp>
        <p:nvSpPr>
          <p:cNvPr id="296988" name="Text Box 28"/>
          <p:cNvSpPr txBox="1">
            <a:spLocks noChangeArrowheads="1"/>
          </p:cNvSpPr>
          <p:nvPr/>
        </p:nvSpPr>
        <p:spPr bwMode="auto">
          <a:xfrm>
            <a:off x="7239000" y="5486400"/>
            <a:ext cx="1060450" cy="366713"/>
          </a:xfrm>
          <a:prstGeom prst="rect">
            <a:avLst/>
          </a:prstGeom>
          <a:noFill/>
          <a:ln w="9525">
            <a:noFill/>
            <a:miter lim="800000"/>
            <a:headEnd/>
            <a:tailEnd/>
          </a:ln>
          <a:effectLst/>
        </p:spPr>
        <p:txBody>
          <a:bodyPr wrap="none">
            <a:spAutoFit/>
          </a:bodyPr>
          <a:lstStyle/>
          <a:p>
            <a:r>
              <a:rPr lang="en-US"/>
              <a:t>Queue 2</a:t>
            </a:r>
          </a:p>
        </p:txBody>
      </p:sp>
      <p:sp>
        <p:nvSpPr>
          <p:cNvPr id="296989" name="AutoShape 29"/>
          <p:cNvSpPr>
            <a:spLocks noChangeArrowheads="1"/>
          </p:cNvSpPr>
          <p:nvPr/>
        </p:nvSpPr>
        <p:spPr bwMode="auto">
          <a:xfrm>
            <a:off x="1447800" y="4648200"/>
            <a:ext cx="1676400" cy="381000"/>
          </a:xfrm>
          <a:prstGeom prst="rightArrow">
            <a:avLst>
              <a:gd name="adj1" fmla="val 50000"/>
              <a:gd name="adj2" fmla="val 110000"/>
            </a:avLst>
          </a:prstGeom>
          <a:solidFill>
            <a:srgbClr val="FF0000"/>
          </a:solidFill>
          <a:ln w="9525">
            <a:solidFill>
              <a:schemeClr val="tx1"/>
            </a:solidFill>
            <a:miter lim="800000"/>
            <a:headEnd/>
            <a:tailEnd/>
          </a:ln>
          <a:effectLst/>
        </p:spPr>
        <p:txBody>
          <a:bodyPr wrap="none" anchor="ctr"/>
          <a:lstStyle/>
          <a:p>
            <a:endParaRPr lang="en-US"/>
          </a:p>
        </p:txBody>
      </p:sp>
      <p:sp>
        <p:nvSpPr>
          <p:cNvPr id="296990" name="Text Box 30"/>
          <p:cNvSpPr txBox="1">
            <a:spLocks noChangeArrowheads="1"/>
          </p:cNvSpPr>
          <p:nvPr/>
        </p:nvSpPr>
        <p:spPr bwMode="auto">
          <a:xfrm>
            <a:off x="609600" y="4113213"/>
            <a:ext cx="1581150" cy="915987"/>
          </a:xfrm>
          <a:prstGeom prst="rect">
            <a:avLst/>
          </a:prstGeom>
          <a:noFill/>
          <a:ln w="9525">
            <a:noFill/>
            <a:miter lim="800000"/>
            <a:headEnd/>
            <a:tailEnd/>
          </a:ln>
          <a:effectLst/>
        </p:spPr>
        <p:txBody>
          <a:bodyPr wrap="none">
            <a:spAutoFit/>
          </a:bodyPr>
          <a:lstStyle/>
          <a:p>
            <a:r>
              <a:rPr lang="en-US"/>
              <a:t>New requests</a:t>
            </a:r>
          </a:p>
          <a:p>
            <a:r>
              <a:rPr lang="en-US"/>
              <a:t>wait in this</a:t>
            </a:r>
          </a:p>
          <a:p>
            <a:r>
              <a:rPr lang="en-US"/>
              <a:t>queue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GB" b="1">
                <a:solidFill>
                  <a:srgbClr val="FF0000"/>
                </a:solidFill>
              </a:rPr>
              <a:t>example</a:t>
            </a:r>
            <a:endParaRPr lang="tr-TR" b="1">
              <a:solidFill>
                <a:srgbClr val="FF0000"/>
              </a:solidFill>
            </a:endParaRPr>
          </a:p>
        </p:txBody>
      </p:sp>
      <p:sp>
        <p:nvSpPr>
          <p:cNvPr id="297987" name="Rectangle 3"/>
          <p:cNvSpPr>
            <a:spLocks noGrp="1" noChangeArrowheads="1"/>
          </p:cNvSpPr>
          <p:nvPr>
            <p:ph type="body" idx="1"/>
          </p:nvPr>
        </p:nvSpPr>
        <p:spPr>
          <a:xfrm>
            <a:off x="914400" y="1447800"/>
            <a:ext cx="7620000" cy="4800600"/>
          </a:xfrm>
        </p:spPr>
        <p:txBody>
          <a:bodyPr/>
          <a:lstStyle/>
          <a:p>
            <a:pPr marL="0" indent="0">
              <a:spcBef>
                <a:spcPct val="25000"/>
              </a:spcBef>
              <a:spcAft>
                <a:spcPct val="25000"/>
              </a:spcAft>
              <a:buFontTx/>
              <a:buNone/>
            </a:pPr>
            <a:r>
              <a:rPr lang="en-US" sz="2600" dirty="0" smtClean="0">
                <a:solidFill>
                  <a:srgbClr val="0000FF"/>
                </a:solidFill>
                <a:effectLst>
                  <a:outerShdw blurRad="38100" dist="38100" dir="2700000" algn="tl">
                    <a:srgbClr val="C0C0C0"/>
                  </a:outerShdw>
                </a:effectLst>
              </a:rPr>
              <a:t>Given requests for a single sector in tracks 25, 70, 35, 5 and 20.</a:t>
            </a:r>
          </a:p>
          <a:p>
            <a:pPr marL="0" indent="0">
              <a:spcBef>
                <a:spcPct val="25000"/>
              </a:spcBef>
              <a:spcAft>
                <a:spcPct val="25000"/>
              </a:spcAft>
              <a:buFontTx/>
              <a:buNone/>
            </a:pPr>
            <a:r>
              <a:rPr lang="en-US" sz="2600" dirty="0" smtClean="0">
                <a:solidFill>
                  <a:srgbClr val="0000FF"/>
                </a:solidFill>
                <a:effectLst>
                  <a:outerShdw blurRad="38100" dist="38100" dir="2700000" algn="tl">
                    <a:srgbClr val="C0C0C0"/>
                  </a:outerShdw>
                </a:effectLst>
              </a:rPr>
              <a:t>The head at track 40 moving towards track 41.</a:t>
            </a:r>
          </a:p>
          <a:p>
            <a:pPr marL="0" indent="0">
              <a:spcBef>
                <a:spcPct val="25000"/>
              </a:spcBef>
              <a:spcAft>
                <a:spcPct val="25000"/>
              </a:spcAft>
              <a:buFontTx/>
              <a:buNone/>
            </a:pPr>
            <a:r>
              <a:rPr lang="en-US" sz="2600" dirty="0" smtClean="0">
                <a:solidFill>
                  <a:srgbClr val="0000FF"/>
                </a:solidFill>
                <a:effectLst>
                  <a:outerShdw blurRad="38100" dist="38100" dir="2700000" algn="tl">
                    <a:srgbClr val="C0C0C0"/>
                  </a:outerShdw>
                </a:effectLst>
              </a:rPr>
              <a:t>Indicate in which order the following disk scheduling techniques will process the requests: FIFO, SSTF, SCAN, C-SCAN and N-SCAN (N=</a:t>
            </a:r>
            <a:r>
              <a:rPr lang="tr-TR" sz="2600" dirty="0" smtClean="0">
                <a:solidFill>
                  <a:srgbClr val="0000FF"/>
                </a:solidFill>
                <a:effectLst>
                  <a:outerShdw blurRad="38100" dist="38100" dir="2700000" algn="tl">
                    <a:srgbClr val="C0C0C0"/>
                  </a:outerShdw>
                </a:effectLst>
              </a:rPr>
              <a:t>2</a:t>
            </a:r>
            <a:r>
              <a:rPr lang="en-US" sz="2600" dirty="0" smtClean="0">
                <a:solidFill>
                  <a:srgbClr val="0000FF"/>
                </a:solidFill>
                <a:effectLst>
                  <a:outerShdw blurRad="38100" dist="38100" dir="2700000" algn="tl">
                    <a:srgbClr val="C0C0C0"/>
                  </a:outerShdw>
                </a:effectLst>
              </a:rPr>
              <a:t>).</a:t>
            </a:r>
          </a:p>
          <a:p>
            <a:pPr marL="0" indent="0">
              <a:spcBef>
                <a:spcPct val="25000"/>
              </a:spcBef>
              <a:spcAft>
                <a:spcPct val="25000"/>
              </a:spcAft>
              <a:buFontTx/>
              <a:buNone/>
            </a:pPr>
            <a:r>
              <a:rPr lang="en-US" sz="2600" dirty="0" smtClean="0">
                <a:solidFill>
                  <a:srgbClr val="0000FF"/>
                </a:solidFill>
                <a:effectLst>
                  <a:outerShdw blurRad="38100" dist="38100" dir="2700000" algn="tl">
                    <a:srgbClr val="C0C0C0"/>
                  </a:outerShdw>
                </a:effectLst>
              </a:rPr>
              <a:t>Also calculate average seek length for each of the following scheduling policies.</a:t>
            </a:r>
            <a:endParaRPr lang="en-US" sz="2600" dirty="0">
              <a:solidFill>
                <a:srgbClr val="0000FF"/>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6" name="Text Box 4"/>
          <p:cNvSpPr txBox="1">
            <a:spLocks noChangeArrowheads="1"/>
          </p:cNvSpPr>
          <p:nvPr/>
        </p:nvSpPr>
        <p:spPr bwMode="auto">
          <a:xfrm>
            <a:off x="1841500" y="1346200"/>
            <a:ext cx="876300" cy="457200"/>
          </a:xfrm>
          <a:prstGeom prst="rect">
            <a:avLst/>
          </a:prstGeom>
          <a:noFill/>
          <a:ln w="9525">
            <a:noFill/>
            <a:miter lim="800000"/>
            <a:headEnd/>
            <a:tailEnd/>
          </a:ln>
          <a:effectLst/>
        </p:spPr>
        <p:txBody>
          <a:bodyPr wrap="none">
            <a:spAutoFit/>
          </a:bodyPr>
          <a:lstStyle/>
          <a:p>
            <a:r>
              <a:rPr lang="en-GB" sz="2400" b="1">
                <a:solidFill>
                  <a:srgbClr val="FF0000"/>
                </a:solidFill>
              </a:rPr>
              <a:t>FIFO</a:t>
            </a:r>
            <a:endParaRPr lang="tr-TR" sz="2400" b="1">
              <a:solidFill>
                <a:srgbClr val="FF0000"/>
              </a:solidFill>
            </a:endParaRPr>
          </a:p>
        </p:txBody>
      </p:sp>
      <p:sp>
        <p:nvSpPr>
          <p:cNvPr id="300037" name="Text Box 5"/>
          <p:cNvSpPr txBox="1">
            <a:spLocks noChangeArrowheads="1"/>
          </p:cNvSpPr>
          <p:nvPr/>
        </p:nvSpPr>
        <p:spPr bwMode="auto">
          <a:xfrm>
            <a:off x="5715000" y="457200"/>
            <a:ext cx="1339850" cy="701675"/>
          </a:xfrm>
          <a:prstGeom prst="rect">
            <a:avLst/>
          </a:prstGeom>
          <a:noFill/>
          <a:ln w="9525">
            <a:noFill/>
            <a:miter lim="800000"/>
            <a:headEnd/>
            <a:tailEnd/>
          </a:ln>
          <a:effectLst/>
        </p:spPr>
        <p:txBody>
          <a:bodyPr wrap="none">
            <a:spAutoFit/>
          </a:bodyPr>
          <a:lstStyle/>
          <a:p>
            <a:r>
              <a:rPr lang="en-GB" sz="4000" b="1">
                <a:solidFill>
                  <a:srgbClr val="FF0000"/>
                </a:solidFill>
              </a:rPr>
              <a:t>FIFO</a:t>
            </a:r>
            <a:endParaRPr lang="tr-TR" sz="4000" b="1">
              <a:solidFill>
                <a:srgbClr val="FF0000"/>
              </a:solidFill>
            </a:endParaRPr>
          </a:p>
        </p:txBody>
      </p:sp>
      <p:sp>
        <p:nvSpPr>
          <p:cNvPr id="300038" name="Rectangle 6"/>
          <p:cNvSpPr>
            <a:spLocks noChangeArrowheads="1"/>
          </p:cNvSpPr>
          <p:nvPr/>
        </p:nvSpPr>
        <p:spPr bwMode="auto">
          <a:xfrm>
            <a:off x="914400" y="3048000"/>
            <a:ext cx="2895600" cy="3159125"/>
          </a:xfrm>
          <a:prstGeom prst="rect">
            <a:avLst/>
          </a:prstGeom>
          <a:noFill/>
          <a:ln w="9525">
            <a:noFill/>
            <a:miter lim="800000"/>
            <a:headEnd/>
            <a:tailEnd/>
          </a:ln>
          <a:effectLst/>
        </p:spPr>
        <p:txBody>
          <a:bodyPr>
            <a:spAutoFit/>
          </a:bodyPr>
          <a:lstStyle/>
          <a:p>
            <a:pPr marL="800100" lvl="1" indent="-342900">
              <a:lnSpc>
                <a:spcPct val="105000"/>
              </a:lnSpc>
              <a:buFontTx/>
              <a:buAutoNum type="arabicPlain" startAt="25"/>
            </a:pPr>
            <a:r>
              <a:rPr lang="en-US" sz="3200">
                <a:solidFill>
                  <a:srgbClr val="990033"/>
                </a:solidFill>
              </a:rPr>
              <a:t>        16</a:t>
            </a:r>
          </a:p>
          <a:p>
            <a:pPr marL="800100" lvl="1" indent="-342900">
              <a:lnSpc>
                <a:spcPct val="105000"/>
              </a:lnSpc>
            </a:pPr>
            <a:r>
              <a:rPr lang="en-US" sz="3200">
                <a:solidFill>
                  <a:srgbClr val="990033"/>
                </a:solidFill>
              </a:rPr>
              <a:t>70        45</a:t>
            </a:r>
          </a:p>
          <a:p>
            <a:pPr marL="800100" lvl="1" indent="-342900">
              <a:lnSpc>
                <a:spcPct val="105000"/>
              </a:lnSpc>
            </a:pPr>
            <a:r>
              <a:rPr lang="en-US" sz="3200">
                <a:solidFill>
                  <a:srgbClr val="990033"/>
                </a:solidFill>
              </a:rPr>
              <a:t>35        35</a:t>
            </a:r>
          </a:p>
          <a:p>
            <a:pPr marL="800100" lvl="1" indent="-342900">
              <a:lnSpc>
                <a:spcPct val="105000"/>
              </a:lnSpc>
            </a:pPr>
            <a:r>
              <a:rPr lang="en-US" sz="3200">
                <a:solidFill>
                  <a:srgbClr val="990033"/>
                </a:solidFill>
              </a:rPr>
              <a:t>  5        30</a:t>
            </a:r>
          </a:p>
          <a:p>
            <a:pPr marL="800100" lvl="1" indent="-342900">
              <a:lnSpc>
                <a:spcPct val="105000"/>
              </a:lnSpc>
            </a:pPr>
            <a:r>
              <a:rPr lang="en-US" sz="3200">
                <a:solidFill>
                  <a:srgbClr val="990033"/>
                </a:solidFill>
              </a:rPr>
              <a:t>20        15</a:t>
            </a:r>
          </a:p>
          <a:p>
            <a:pPr marL="800100" lvl="1" indent="-342900">
              <a:lnSpc>
                <a:spcPct val="105000"/>
              </a:lnSpc>
            </a:pPr>
            <a:r>
              <a:rPr lang="en-US" sz="3200">
                <a:solidFill>
                  <a:srgbClr val="990033"/>
                </a:solidFill>
              </a:rPr>
              <a:t>           </a:t>
            </a:r>
            <a:r>
              <a:rPr lang="en-US" sz="3200" b="1">
                <a:solidFill>
                  <a:srgbClr val="FF0000"/>
                </a:solidFill>
              </a:rPr>
              <a:t>28.2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0038">
                                            <p:txEl>
                                              <p:pRg st="0" end="0"/>
                                            </p:txEl>
                                          </p:spTgt>
                                        </p:tgtEl>
                                        <p:attrNameLst>
                                          <p:attrName>style.visibility</p:attrName>
                                        </p:attrNameLst>
                                      </p:cBhvr>
                                      <p:to>
                                        <p:strVal val="visible"/>
                                      </p:to>
                                    </p:set>
                                    <p:animEffect transition="in" filter="box(in)">
                                      <p:cBhvr>
                                        <p:cTn id="7" dur="500"/>
                                        <p:tgtEl>
                                          <p:spTgt spid="3000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0038">
                                            <p:txEl>
                                              <p:pRg st="1" end="1"/>
                                            </p:txEl>
                                          </p:spTgt>
                                        </p:tgtEl>
                                        <p:attrNameLst>
                                          <p:attrName>style.visibility</p:attrName>
                                        </p:attrNameLst>
                                      </p:cBhvr>
                                      <p:to>
                                        <p:strVal val="visible"/>
                                      </p:to>
                                    </p:set>
                                    <p:animEffect transition="in" filter="box(in)">
                                      <p:cBhvr>
                                        <p:cTn id="12" dur="500"/>
                                        <p:tgtEl>
                                          <p:spTgt spid="3000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0038">
                                            <p:txEl>
                                              <p:pRg st="2" end="2"/>
                                            </p:txEl>
                                          </p:spTgt>
                                        </p:tgtEl>
                                        <p:attrNameLst>
                                          <p:attrName>style.visibility</p:attrName>
                                        </p:attrNameLst>
                                      </p:cBhvr>
                                      <p:to>
                                        <p:strVal val="visible"/>
                                      </p:to>
                                    </p:set>
                                    <p:animEffect transition="in" filter="box(in)">
                                      <p:cBhvr>
                                        <p:cTn id="17" dur="500"/>
                                        <p:tgtEl>
                                          <p:spTgt spid="3000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0038">
                                            <p:txEl>
                                              <p:pRg st="3" end="3"/>
                                            </p:txEl>
                                          </p:spTgt>
                                        </p:tgtEl>
                                        <p:attrNameLst>
                                          <p:attrName>style.visibility</p:attrName>
                                        </p:attrNameLst>
                                      </p:cBhvr>
                                      <p:to>
                                        <p:strVal val="visible"/>
                                      </p:to>
                                    </p:set>
                                    <p:animEffect transition="in" filter="box(in)">
                                      <p:cBhvr>
                                        <p:cTn id="22" dur="500"/>
                                        <p:tgtEl>
                                          <p:spTgt spid="3000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00038">
                                            <p:txEl>
                                              <p:pRg st="4" end="4"/>
                                            </p:txEl>
                                          </p:spTgt>
                                        </p:tgtEl>
                                        <p:attrNameLst>
                                          <p:attrName>style.visibility</p:attrName>
                                        </p:attrNameLst>
                                      </p:cBhvr>
                                      <p:to>
                                        <p:strVal val="visible"/>
                                      </p:to>
                                    </p:set>
                                    <p:animEffect transition="in" filter="box(in)">
                                      <p:cBhvr>
                                        <p:cTn id="27" dur="500"/>
                                        <p:tgtEl>
                                          <p:spTgt spid="30003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00038">
                                            <p:txEl>
                                              <p:pRg st="5" end="5"/>
                                            </p:txEl>
                                          </p:spTgt>
                                        </p:tgtEl>
                                        <p:attrNameLst>
                                          <p:attrName>style.visibility</p:attrName>
                                        </p:attrNameLst>
                                      </p:cBhvr>
                                      <p:to>
                                        <p:strVal val="visible"/>
                                      </p:to>
                                    </p:set>
                                    <p:animEffect transition="in" filter="box(in)">
                                      <p:cBhvr>
                                        <p:cTn id="32" dur="500"/>
                                        <p:tgtEl>
                                          <p:spTgt spid="3000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8"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ext Box 2"/>
          <p:cNvSpPr txBox="1">
            <a:spLocks noChangeArrowheads="1"/>
          </p:cNvSpPr>
          <p:nvPr/>
        </p:nvSpPr>
        <p:spPr bwMode="auto">
          <a:xfrm>
            <a:off x="1841500" y="1346200"/>
            <a:ext cx="962025" cy="457200"/>
          </a:xfrm>
          <a:prstGeom prst="rect">
            <a:avLst/>
          </a:prstGeom>
          <a:noFill/>
          <a:ln w="9525">
            <a:noFill/>
            <a:miter lim="800000"/>
            <a:headEnd/>
            <a:tailEnd/>
          </a:ln>
          <a:effectLst/>
        </p:spPr>
        <p:txBody>
          <a:bodyPr wrap="none">
            <a:spAutoFit/>
          </a:bodyPr>
          <a:lstStyle/>
          <a:p>
            <a:r>
              <a:rPr lang="en-GB" sz="2400" b="1">
                <a:solidFill>
                  <a:srgbClr val="FF0000"/>
                </a:solidFill>
              </a:rPr>
              <a:t>SSTF</a:t>
            </a:r>
            <a:endParaRPr lang="tr-TR" sz="2400" b="1">
              <a:solidFill>
                <a:srgbClr val="FF0000"/>
              </a:solidFill>
            </a:endParaRPr>
          </a:p>
        </p:txBody>
      </p:sp>
      <p:sp>
        <p:nvSpPr>
          <p:cNvPr id="304131" name="Text Box 3"/>
          <p:cNvSpPr txBox="1">
            <a:spLocks noChangeArrowheads="1"/>
          </p:cNvSpPr>
          <p:nvPr/>
        </p:nvSpPr>
        <p:spPr bwMode="auto">
          <a:xfrm>
            <a:off x="5715000" y="457200"/>
            <a:ext cx="1479550" cy="701675"/>
          </a:xfrm>
          <a:prstGeom prst="rect">
            <a:avLst/>
          </a:prstGeom>
          <a:noFill/>
          <a:ln w="9525">
            <a:noFill/>
            <a:miter lim="800000"/>
            <a:headEnd/>
            <a:tailEnd/>
          </a:ln>
          <a:effectLst/>
        </p:spPr>
        <p:txBody>
          <a:bodyPr wrap="none">
            <a:spAutoFit/>
          </a:bodyPr>
          <a:lstStyle/>
          <a:p>
            <a:r>
              <a:rPr lang="en-GB" sz="4000" b="1">
                <a:solidFill>
                  <a:srgbClr val="FF0000"/>
                </a:solidFill>
              </a:rPr>
              <a:t>SSTF</a:t>
            </a:r>
            <a:endParaRPr lang="tr-TR" sz="4000" b="1">
              <a:solidFill>
                <a:srgbClr val="FF0000"/>
              </a:solidFill>
            </a:endParaRPr>
          </a:p>
        </p:txBody>
      </p:sp>
      <p:sp>
        <p:nvSpPr>
          <p:cNvPr id="304132" name="Rectangle 4"/>
          <p:cNvSpPr>
            <a:spLocks noChangeArrowheads="1"/>
          </p:cNvSpPr>
          <p:nvPr/>
        </p:nvSpPr>
        <p:spPr bwMode="auto">
          <a:xfrm>
            <a:off x="914400" y="3048000"/>
            <a:ext cx="2895600" cy="3159125"/>
          </a:xfrm>
          <a:prstGeom prst="rect">
            <a:avLst/>
          </a:prstGeom>
          <a:noFill/>
          <a:ln w="9525">
            <a:noFill/>
            <a:miter lim="800000"/>
            <a:headEnd/>
            <a:tailEnd/>
          </a:ln>
          <a:effectLst/>
        </p:spPr>
        <p:txBody>
          <a:bodyPr>
            <a:spAutoFit/>
          </a:bodyPr>
          <a:lstStyle/>
          <a:p>
            <a:pPr marL="800100" lvl="1" indent="-342900">
              <a:lnSpc>
                <a:spcPct val="105000"/>
              </a:lnSpc>
            </a:pPr>
            <a:r>
              <a:rPr lang="en-US" sz="3200">
                <a:solidFill>
                  <a:srgbClr val="990033"/>
                </a:solidFill>
              </a:rPr>
              <a:t>35          6</a:t>
            </a:r>
          </a:p>
          <a:p>
            <a:pPr marL="800100" lvl="1" indent="-342900">
              <a:lnSpc>
                <a:spcPct val="105000"/>
              </a:lnSpc>
            </a:pPr>
            <a:r>
              <a:rPr lang="en-US" sz="3200">
                <a:solidFill>
                  <a:srgbClr val="990033"/>
                </a:solidFill>
              </a:rPr>
              <a:t>25        10</a:t>
            </a:r>
          </a:p>
          <a:p>
            <a:pPr marL="800100" lvl="1" indent="-342900">
              <a:lnSpc>
                <a:spcPct val="105000"/>
              </a:lnSpc>
            </a:pPr>
            <a:r>
              <a:rPr lang="en-US" sz="3200">
                <a:solidFill>
                  <a:srgbClr val="990033"/>
                </a:solidFill>
              </a:rPr>
              <a:t>20          5</a:t>
            </a:r>
          </a:p>
          <a:p>
            <a:pPr marL="800100" lvl="1" indent="-342900">
              <a:lnSpc>
                <a:spcPct val="105000"/>
              </a:lnSpc>
            </a:pPr>
            <a:r>
              <a:rPr lang="en-US" sz="3200">
                <a:solidFill>
                  <a:srgbClr val="990033"/>
                </a:solidFill>
              </a:rPr>
              <a:t>  5        15</a:t>
            </a:r>
          </a:p>
          <a:p>
            <a:pPr marL="800100" lvl="1" indent="-342900">
              <a:lnSpc>
                <a:spcPct val="105000"/>
              </a:lnSpc>
            </a:pPr>
            <a:r>
              <a:rPr lang="en-US" sz="3200">
                <a:solidFill>
                  <a:srgbClr val="990033"/>
                </a:solidFill>
              </a:rPr>
              <a:t>70        65</a:t>
            </a:r>
          </a:p>
          <a:p>
            <a:pPr marL="800100" lvl="1" indent="-342900">
              <a:lnSpc>
                <a:spcPct val="105000"/>
              </a:lnSpc>
            </a:pPr>
            <a:r>
              <a:rPr lang="en-US" sz="3200">
                <a:solidFill>
                  <a:srgbClr val="990033"/>
                </a:solidFill>
              </a:rPr>
              <a:t>           </a:t>
            </a:r>
            <a:r>
              <a:rPr lang="en-US" sz="3200" b="1">
                <a:solidFill>
                  <a:srgbClr val="FF0000"/>
                </a:solidFill>
              </a:rPr>
              <a:t>20.2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4132">
                                            <p:txEl>
                                              <p:pRg st="0" end="0"/>
                                            </p:txEl>
                                          </p:spTgt>
                                        </p:tgtEl>
                                        <p:attrNameLst>
                                          <p:attrName>style.visibility</p:attrName>
                                        </p:attrNameLst>
                                      </p:cBhvr>
                                      <p:to>
                                        <p:strVal val="visible"/>
                                      </p:to>
                                    </p:set>
                                    <p:animEffect transition="in" filter="box(in)">
                                      <p:cBhvr>
                                        <p:cTn id="7" dur="500"/>
                                        <p:tgtEl>
                                          <p:spTgt spid="3041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4132">
                                            <p:txEl>
                                              <p:pRg st="1" end="1"/>
                                            </p:txEl>
                                          </p:spTgt>
                                        </p:tgtEl>
                                        <p:attrNameLst>
                                          <p:attrName>style.visibility</p:attrName>
                                        </p:attrNameLst>
                                      </p:cBhvr>
                                      <p:to>
                                        <p:strVal val="visible"/>
                                      </p:to>
                                    </p:set>
                                    <p:animEffect transition="in" filter="box(in)">
                                      <p:cBhvr>
                                        <p:cTn id="12" dur="500"/>
                                        <p:tgtEl>
                                          <p:spTgt spid="3041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4132">
                                            <p:txEl>
                                              <p:pRg st="2" end="2"/>
                                            </p:txEl>
                                          </p:spTgt>
                                        </p:tgtEl>
                                        <p:attrNameLst>
                                          <p:attrName>style.visibility</p:attrName>
                                        </p:attrNameLst>
                                      </p:cBhvr>
                                      <p:to>
                                        <p:strVal val="visible"/>
                                      </p:to>
                                    </p:set>
                                    <p:animEffect transition="in" filter="box(in)">
                                      <p:cBhvr>
                                        <p:cTn id="17" dur="500"/>
                                        <p:tgtEl>
                                          <p:spTgt spid="3041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4132">
                                            <p:txEl>
                                              <p:pRg st="3" end="3"/>
                                            </p:txEl>
                                          </p:spTgt>
                                        </p:tgtEl>
                                        <p:attrNameLst>
                                          <p:attrName>style.visibility</p:attrName>
                                        </p:attrNameLst>
                                      </p:cBhvr>
                                      <p:to>
                                        <p:strVal val="visible"/>
                                      </p:to>
                                    </p:set>
                                    <p:animEffect transition="in" filter="box(in)">
                                      <p:cBhvr>
                                        <p:cTn id="22" dur="500"/>
                                        <p:tgtEl>
                                          <p:spTgt spid="30413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04132">
                                            <p:txEl>
                                              <p:pRg st="4" end="4"/>
                                            </p:txEl>
                                          </p:spTgt>
                                        </p:tgtEl>
                                        <p:attrNameLst>
                                          <p:attrName>style.visibility</p:attrName>
                                        </p:attrNameLst>
                                      </p:cBhvr>
                                      <p:to>
                                        <p:strVal val="visible"/>
                                      </p:to>
                                    </p:set>
                                    <p:animEffect transition="in" filter="box(in)">
                                      <p:cBhvr>
                                        <p:cTn id="27" dur="500"/>
                                        <p:tgtEl>
                                          <p:spTgt spid="30413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04132">
                                            <p:txEl>
                                              <p:pRg st="5" end="5"/>
                                            </p:txEl>
                                          </p:spTgt>
                                        </p:tgtEl>
                                        <p:attrNameLst>
                                          <p:attrName>style.visibility</p:attrName>
                                        </p:attrNameLst>
                                      </p:cBhvr>
                                      <p:to>
                                        <p:strVal val="visible"/>
                                      </p:to>
                                    </p:set>
                                    <p:animEffect transition="in" filter="box(in)">
                                      <p:cBhvr>
                                        <p:cTn id="32" dur="500"/>
                                        <p:tgtEl>
                                          <p:spTgt spid="3041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2"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p:cNvSpPr txBox="1">
            <a:spLocks noChangeArrowheads="1"/>
          </p:cNvSpPr>
          <p:nvPr/>
        </p:nvSpPr>
        <p:spPr bwMode="auto">
          <a:xfrm>
            <a:off x="1841500" y="1346200"/>
            <a:ext cx="1049338" cy="457200"/>
          </a:xfrm>
          <a:prstGeom prst="rect">
            <a:avLst/>
          </a:prstGeom>
          <a:noFill/>
          <a:ln w="9525">
            <a:noFill/>
            <a:miter lim="800000"/>
            <a:headEnd/>
            <a:tailEnd/>
          </a:ln>
          <a:effectLst/>
        </p:spPr>
        <p:txBody>
          <a:bodyPr wrap="none">
            <a:spAutoFit/>
          </a:bodyPr>
          <a:lstStyle/>
          <a:p>
            <a:r>
              <a:rPr lang="en-GB" sz="2400" b="1">
                <a:solidFill>
                  <a:srgbClr val="FF0000"/>
                </a:solidFill>
              </a:rPr>
              <a:t>SCAN</a:t>
            </a:r>
            <a:endParaRPr lang="tr-TR" sz="2400" b="1">
              <a:solidFill>
                <a:srgbClr val="FF0000"/>
              </a:solidFill>
            </a:endParaRPr>
          </a:p>
        </p:txBody>
      </p:sp>
      <p:sp>
        <p:nvSpPr>
          <p:cNvPr id="305155" name="Text Box 3"/>
          <p:cNvSpPr txBox="1">
            <a:spLocks noChangeArrowheads="1"/>
          </p:cNvSpPr>
          <p:nvPr/>
        </p:nvSpPr>
        <p:spPr bwMode="auto">
          <a:xfrm>
            <a:off x="5715000" y="457200"/>
            <a:ext cx="1622425" cy="701675"/>
          </a:xfrm>
          <a:prstGeom prst="rect">
            <a:avLst/>
          </a:prstGeom>
          <a:noFill/>
          <a:ln w="9525">
            <a:noFill/>
            <a:miter lim="800000"/>
            <a:headEnd/>
            <a:tailEnd/>
          </a:ln>
          <a:effectLst/>
        </p:spPr>
        <p:txBody>
          <a:bodyPr wrap="none">
            <a:spAutoFit/>
          </a:bodyPr>
          <a:lstStyle/>
          <a:p>
            <a:r>
              <a:rPr lang="en-GB" sz="4000" b="1">
                <a:solidFill>
                  <a:srgbClr val="FF0000"/>
                </a:solidFill>
              </a:rPr>
              <a:t>SCAN</a:t>
            </a:r>
            <a:endParaRPr lang="tr-TR" sz="4000" b="1">
              <a:solidFill>
                <a:srgbClr val="FF0000"/>
              </a:solidFill>
            </a:endParaRPr>
          </a:p>
        </p:txBody>
      </p:sp>
      <p:sp>
        <p:nvSpPr>
          <p:cNvPr id="305156" name="Rectangle 4"/>
          <p:cNvSpPr>
            <a:spLocks noChangeArrowheads="1"/>
          </p:cNvSpPr>
          <p:nvPr/>
        </p:nvSpPr>
        <p:spPr bwMode="auto">
          <a:xfrm>
            <a:off x="914400" y="3048000"/>
            <a:ext cx="2895600" cy="3159125"/>
          </a:xfrm>
          <a:prstGeom prst="rect">
            <a:avLst/>
          </a:prstGeom>
          <a:noFill/>
          <a:ln w="9525">
            <a:noFill/>
            <a:miter lim="800000"/>
            <a:headEnd/>
            <a:tailEnd/>
          </a:ln>
          <a:effectLst/>
        </p:spPr>
        <p:txBody>
          <a:bodyPr>
            <a:spAutoFit/>
          </a:bodyPr>
          <a:lstStyle/>
          <a:p>
            <a:pPr marL="800100" lvl="1" indent="-342900">
              <a:lnSpc>
                <a:spcPct val="105000"/>
              </a:lnSpc>
            </a:pPr>
            <a:r>
              <a:rPr lang="en-US" sz="3200">
                <a:solidFill>
                  <a:srgbClr val="990033"/>
                </a:solidFill>
              </a:rPr>
              <a:t>70        29</a:t>
            </a:r>
          </a:p>
          <a:p>
            <a:pPr marL="800100" lvl="1" indent="-342900">
              <a:lnSpc>
                <a:spcPct val="105000"/>
              </a:lnSpc>
            </a:pPr>
            <a:r>
              <a:rPr lang="en-US" sz="3200">
                <a:solidFill>
                  <a:srgbClr val="990033"/>
                </a:solidFill>
              </a:rPr>
              <a:t>35        35</a:t>
            </a:r>
          </a:p>
          <a:p>
            <a:pPr marL="800100" lvl="1" indent="-342900">
              <a:lnSpc>
                <a:spcPct val="105000"/>
              </a:lnSpc>
            </a:pPr>
            <a:r>
              <a:rPr lang="en-US" sz="3200">
                <a:solidFill>
                  <a:srgbClr val="990033"/>
                </a:solidFill>
              </a:rPr>
              <a:t>25        10</a:t>
            </a:r>
          </a:p>
          <a:p>
            <a:pPr marL="800100" lvl="1" indent="-342900">
              <a:lnSpc>
                <a:spcPct val="105000"/>
              </a:lnSpc>
            </a:pPr>
            <a:r>
              <a:rPr lang="en-US" sz="3200">
                <a:solidFill>
                  <a:srgbClr val="990033"/>
                </a:solidFill>
              </a:rPr>
              <a:t>20          5</a:t>
            </a:r>
          </a:p>
          <a:p>
            <a:pPr marL="800100" lvl="1" indent="-342900">
              <a:lnSpc>
                <a:spcPct val="105000"/>
              </a:lnSpc>
            </a:pPr>
            <a:r>
              <a:rPr lang="en-US" sz="3200">
                <a:solidFill>
                  <a:srgbClr val="990033"/>
                </a:solidFill>
              </a:rPr>
              <a:t>  5        15</a:t>
            </a:r>
          </a:p>
          <a:p>
            <a:pPr marL="800100" lvl="1" indent="-342900">
              <a:lnSpc>
                <a:spcPct val="105000"/>
              </a:lnSpc>
            </a:pPr>
            <a:r>
              <a:rPr lang="en-US" sz="3200">
                <a:solidFill>
                  <a:srgbClr val="990033"/>
                </a:solidFill>
              </a:rPr>
              <a:t>           </a:t>
            </a:r>
            <a:r>
              <a:rPr lang="en-US" sz="3200" b="1">
                <a:solidFill>
                  <a:srgbClr val="FF0000"/>
                </a:solidFill>
              </a:rPr>
              <a:t>18.8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5156">
                                            <p:txEl>
                                              <p:pRg st="0" end="0"/>
                                            </p:txEl>
                                          </p:spTgt>
                                        </p:tgtEl>
                                        <p:attrNameLst>
                                          <p:attrName>style.visibility</p:attrName>
                                        </p:attrNameLst>
                                      </p:cBhvr>
                                      <p:to>
                                        <p:strVal val="visible"/>
                                      </p:to>
                                    </p:set>
                                    <p:animEffect transition="in" filter="box(in)">
                                      <p:cBhvr>
                                        <p:cTn id="7" dur="500"/>
                                        <p:tgtEl>
                                          <p:spTgt spid="3051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5156">
                                            <p:txEl>
                                              <p:pRg st="1" end="1"/>
                                            </p:txEl>
                                          </p:spTgt>
                                        </p:tgtEl>
                                        <p:attrNameLst>
                                          <p:attrName>style.visibility</p:attrName>
                                        </p:attrNameLst>
                                      </p:cBhvr>
                                      <p:to>
                                        <p:strVal val="visible"/>
                                      </p:to>
                                    </p:set>
                                    <p:animEffect transition="in" filter="box(in)">
                                      <p:cBhvr>
                                        <p:cTn id="12" dur="500"/>
                                        <p:tgtEl>
                                          <p:spTgt spid="3051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5156">
                                            <p:txEl>
                                              <p:pRg st="2" end="2"/>
                                            </p:txEl>
                                          </p:spTgt>
                                        </p:tgtEl>
                                        <p:attrNameLst>
                                          <p:attrName>style.visibility</p:attrName>
                                        </p:attrNameLst>
                                      </p:cBhvr>
                                      <p:to>
                                        <p:strVal val="visible"/>
                                      </p:to>
                                    </p:set>
                                    <p:animEffect transition="in" filter="box(in)">
                                      <p:cBhvr>
                                        <p:cTn id="17" dur="500"/>
                                        <p:tgtEl>
                                          <p:spTgt spid="3051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5156">
                                            <p:txEl>
                                              <p:pRg st="3" end="3"/>
                                            </p:txEl>
                                          </p:spTgt>
                                        </p:tgtEl>
                                        <p:attrNameLst>
                                          <p:attrName>style.visibility</p:attrName>
                                        </p:attrNameLst>
                                      </p:cBhvr>
                                      <p:to>
                                        <p:strVal val="visible"/>
                                      </p:to>
                                    </p:set>
                                    <p:animEffect transition="in" filter="box(in)">
                                      <p:cBhvr>
                                        <p:cTn id="22" dur="500"/>
                                        <p:tgtEl>
                                          <p:spTgt spid="3051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05156">
                                            <p:txEl>
                                              <p:pRg st="4" end="4"/>
                                            </p:txEl>
                                          </p:spTgt>
                                        </p:tgtEl>
                                        <p:attrNameLst>
                                          <p:attrName>style.visibility</p:attrName>
                                        </p:attrNameLst>
                                      </p:cBhvr>
                                      <p:to>
                                        <p:strVal val="visible"/>
                                      </p:to>
                                    </p:set>
                                    <p:animEffect transition="in" filter="box(in)">
                                      <p:cBhvr>
                                        <p:cTn id="27" dur="500"/>
                                        <p:tgtEl>
                                          <p:spTgt spid="30515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05156">
                                            <p:txEl>
                                              <p:pRg st="5" end="5"/>
                                            </p:txEl>
                                          </p:spTgt>
                                        </p:tgtEl>
                                        <p:attrNameLst>
                                          <p:attrName>style.visibility</p:attrName>
                                        </p:attrNameLst>
                                      </p:cBhvr>
                                      <p:to>
                                        <p:strVal val="visible"/>
                                      </p:to>
                                    </p:set>
                                    <p:animEffect transition="in" filter="box(in)">
                                      <p:cBhvr>
                                        <p:cTn id="32" dur="500"/>
                                        <p:tgtEl>
                                          <p:spTgt spid="30515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6"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ext Box 2"/>
          <p:cNvSpPr txBox="1">
            <a:spLocks noChangeArrowheads="1"/>
          </p:cNvSpPr>
          <p:nvPr/>
        </p:nvSpPr>
        <p:spPr bwMode="auto">
          <a:xfrm>
            <a:off x="1841500" y="1346200"/>
            <a:ext cx="1371600" cy="457200"/>
          </a:xfrm>
          <a:prstGeom prst="rect">
            <a:avLst/>
          </a:prstGeom>
          <a:noFill/>
          <a:ln w="9525">
            <a:noFill/>
            <a:miter lim="800000"/>
            <a:headEnd/>
            <a:tailEnd/>
          </a:ln>
          <a:effectLst/>
        </p:spPr>
        <p:txBody>
          <a:bodyPr wrap="none">
            <a:spAutoFit/>
          </a:bodyPr>
          <a:lstStyle/>
          <a:p>
            <a:r>
              <a:rPr lang="en-GB" sz="2400" b="1">
                <a:solidFill>
                  <a:srgbClr val="FF0000"/>
                </a:solidFill>
              </a:rPr>
              <a:t>C-SCAN</a:t>
            </a:r>
            <a:endParaRPr lang="tr-TR" sz="2400" b="1">
              <a:solidFill>
                <a:srgbClr val="FF0000"/>
              </a:solidFill>
            </a:endParaRPr>
          </a:p>
        </p:txBody>
      </p:sp>
      <p:sp>
        <p:nvSpPr>
          <p:cNvPr id="306179" name="Text Box 3"/>
          <p:cNvSpPr txBox="1">
            <a:spLocks noChangeArrowheads="1"/>
          </p:cNvSpPr>
          <p:nvPr/>
        </p:nvSpPr>
        <p:spPr bwMode="auto">
          <a:xfrm>
            <a:off x="5715000" y="457200"/>
            <a:ext cx="2159000" cy="701675"/>
          </a:xfrm>
          <a:prstGeom prst="rect">
            <a:avLst/>
          </a:prstGeom>
          <a:noFill/>
          <a:ln w="9525">
            <a:noFill/>
            <a:miter lim="800000"/>
            <a:headEnd/>
            <a:tailEnd/>
          </a:ln>
          <a:effectLst/>
        </p:spPr>
        <p:txBody>
          <a:bodyPr wrap="none">
            <a:spAutoFit/>
          </a:bodyPr>
          <a:lstStyle/>
          <a:p>
            <a:r>
              <a:rPr lang="en-GB" sz="4000" b="1">
                <a:solidFill>
                  <a:srgbClr val="FF0000"/>
                </a:solidFill>
              </a:rPr>
              <a:t>C-SCAN</a:t>
            </a:r>
            <a:endParaRPr lang="tr-TR" sz="4000" b="1">
              <a:solidFill>
                <a:srgbClr val="FF0000"/>
              </a:solidFill>
            </a:endParaRPr>
          </a:p>
        </p:txBody>
      </p:sp>
      <p:sp>
        <p:nvSpPr>
          <p:cNvPr id="306180" name="Rectangle 4"/>
          <p:cNvSpPr>
            <a:spLocks noChangeArrowheads="1"/>
          </p:cNvSpPr>
          <p:nvPr/>
        </p:nvSpPr>
        <p:spPr bwMode="auto">
          <a:xfrm>
            <a:off x="914400" y="3048000"/>
            <a:ext cx="2895600" cy="3159125"/>
          </a:xfrm>
          <a:prstGeom prst="rect">
            <a:avLst/>
          </a:prstGeom>
          <a:noFill/>
          <a:ln w="9525">
            <a:noFill/>
            <a:miter lim="800000"/>
            <a:headEnd/>
            <a:tailEnd/>
          </a:ln>
          <a:effectLst/>
        </p:spPr>
        <p:txBody>
          <a:bodyPr>
            <a:spAutoFit/>
          </a:bodyPr>
          <a:lstStyle/>
          <a:p>
            <a:pPr marL="800100" lvl="1" indent="-342900">
              <a:lnSpc>
                <a:spcPct val="105000"/>
              </a:lnSpc>
            </a:pPr>
            <a:r>
              <a:rPr lang="en-US" sz="3200">
                <a:solidFill>
                  <a:srgbClr val="990033"/>
                </a:solidFill>
              </a:rPr>
              <a:t>70        29</a:t>
            </a:r>
          </a:p>
          <a:p>
            <a:pPr marL="800100" lvl="1" indent="-342900">
              <a:lnSpc>
                <a:spcPct val="105000"/>
              </a:lnSpc>
            </a:pPr>
            <a:r>
              <a:rPr lang="en-US" sz="3200">
                <a:solidFill>
                  <a:srgbClr val="990033"/>
                </a:solidFill>
              </a:rPr>
              <a:t>  5        65</a:t>
            </a:r>
          </a:p>
          <a:p>
            <a:pPr marL="800100" lvl="1" indent="-342900">
              <a:lnSpc>
                <a:spcPct val="105000"/>
              </a:lnSpc>
            </a:pPr>
            <a:r>
              <a:rPr lang="en-US" sz="3200">
                <a:solidFill>
                  <a:srgbClr val="990033"/>
                </a:solidFill>
              </a:rPr>
              <a:t>20        15</a:t>
            </a:r>
          </a:p>
          <a:p>
            <a:pPr marL="800100" lvl="1" indent="-342900">
              <a:lnSpc>
                <a:spcPct val="105000"/>
              </a:lnSpc>
            </a:pPr>
            <a:r>
              <a:rPr lang="en-US" sz="3200">
                <a:solidFill>
                  <a:srgbClr val="990033"/>
                </a:solidFill>
              </a:rPr>
              <a:t>25          5</a:t>
            </a:r>
          </a:p>
          <a:p>
            <a:pPr marL="800100" lvl="1" indent="-342900">
              <a:lnSpc>
                <a:spcPct val="105000"/>
              </a:lnSpc>
            </a:pPr>
            <a:r>
              <a:rPr lang="en-US" sz="3200">
                <a:solidFill>
                  <a:srgbClr val="990033"/>
                </a:solidFill>
              </a:rPr>
              <a:t>35        10</a:t>
            </a:r>
          </a:p>
          <a:p>
            <a:pPr marL="800100" lvl="1" indent="-342900">
              <a:lnSpc>
                <a:spcPct val="105000"/>
              </a:lnSpc>
            </a:pPr>
            <a:r>
              <a:rPr lang="en-US" sz="3200">
                <a:solidFill>
                  <a:srgbClr val="990033"/>
                </a:solidFill>
              </a:rPr>
              <a:t>           </a:t>
            </a:r>
            <a:r>
              <a:rPr lang="en-US" sz="3200" b="1">
                <a:solidFill>
                  <a:srgbClr val="FF0000"/>
                </a:solidFill>
              </a:rPr>
              <a:t>24.8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6180">
                                            <p:txEl>
                                              <p:pRg st="0" end="0"/>
                                            </p:txEl>
                                          </p:spTgt>
                                        </p:tgtEl>
                                        <p:attrNameLst>
                                          <p:attrName>style.visibility</p:attrName>
                                        </p:attrNameLst>
                                      </p:cBhvr>
                                      <p:to>
                                        <p:strVal val="visible"/>
                                      </p:to>
                                    </p:set>
                                    <p:animEffect transition="in" filter="box(in)">
                                      <p:cBhvr>
                                        <p:cTn id="7" dur="500"/>
                                        <p:tgtEl>
                                          <p:spTgt spid="3061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6180">
                                            <p:txEl>
                                              <p:pRg st="1" end="1"/>
                                            </p:txEl>
                                          </p:spTgt>
                                        </p:tgtEl>
                                        <p:attrNameLst>
                                          <p:attrName>style.visibility</p:attrName>
                                        </p:attrNameLst>
                                      </p:cBhvr>
                                      <p:to>
                                        <p:strVal val="visible"/>
                                      </p:to>
                                    </p:set>
                                    <p:animEffect transition="in" filter="box(in)">
                                      <p:cBhvr>
                                        <p:cTn id="12" dur="500"/>
                                        <p:tgtEl>
                                          <p:spTgt spid="3061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6180">
                                            <p:txEl>
                                              <p:pRg st="2" end="2"/>
                                            </p:txEl>
                                          </p:spTgt>
                                        </p:tgtEl>
                                        <p:attrNameLst>
                                          <p:attrName>style.visibility</p:attrName>
                                        </p:attrNameLst>
                                      </p:cBhvr>
                                      <p:to>
                                        <p:strVal val="visible"/>
                                      </p:to>
                                    </p:set>
                                    <p:animEffect transition="in" filter="box(in)">
                                      <p:cBhvr>
                                        <p:cTn id="17" dur="500"/>
                                        <p:tgtEl>
                                          <p:spTgt spid="3061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6180">
                                            <p:txEl>
                                              <p:pRg st="3" end="3"/>
                                            </p:txEl>
                                          </p:spTgt>
                                        </p:tgtEl>
                                        <p:attrNameLst>
                                          <p:attrName>style.visibility</p:attrName>
                                        </p:attrNameLst>
                                      </p:cBhvr>
                                      <p:to>
                                        <p:strVal val="visible"/>
                                      </p:to>
                                    </p:set>
                                    <p:animEffect transition="in" filter="box(in)">
                                      <p:cBhvr>
                                        <p:cTn id="22" dur="500"/>
                                        <p:tgtEl>
                                          <p:spTgt spid="30618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06180">
                                            <p:txEl>
                                              <p:pRg st="4" end="4"/>
                                            </p:txEl>
                                          </p:spTgt>
                                        </p:tgtEl>
                                        <p:attrNameLst>
                                          <p:attrName>style.visibility</p:attrName>
                                        </p:attrNameLst>
                                      </p:cBhvr>
                                      <p:to>
                                        <p:strVal val="visible"/>
                                      </p:to>
                                    </p:set>
                                    <p:animEffect transition="in" filter="box(in)">
                                      <p:cBhvr>
                                        <p:cTn id="27" dur="500"/>
                                        <p:tgtEl>
                                          <p:spTgt spid="30618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06180">
                                            <p:txEl>
                                              <p:pRg st="5" end="5"/>
                                            </p:txEl>
                                          </p:spTgt>
                                        </p:tgtEl>
                                        <p:attrNameLst>
                                          <p:attrName>style.visibility</p:attrName>
                                        </p:attrNameLst>
                                      </p:cBhvr>
                                      <p:to>
                                        <p:strVal val="visible"/>
                                      </p:to>
                                    </p:set>
                                    <p:animEffect transition="in" filter="box(in)">
                                      <p:cBhvr>
                                        <p:cTn id="32" dur="500"/>
                                        <p:tgtEl>
                                          <p:spTgt spid="30618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0"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5" name="Rectangle 3"/>
          <p:cNvSpPr>
            <a:spLocks noGrp="1" noChangeArrowheads="1"/>
          </p:cNvSpPr>
          <p:nvPr>
            <p:ph type="body" idx="1"/>
          </p:nvPr>
        </p:nvSpPr>
        <p:spPr>
          <a:xfrm>
            <a:off x="914400" y="1219200"/>
            <a:ext cx="7391400" cy="4495800"/>
          </a:xfrm>
        </p:spPr>
        <p:txBody>
          <a:bodyPr/>
          <a:lstStyle/>
          <a:p>
            <a:pPr>
              <a:lnSpc>
                <a:spcPct val="120000"/>
              </a:lnSpc>
              <a:spcAft>
                <a:spcPct val="20000"/>
              </a:spcAft>
            </a:pPr>
            <a:r>
              <a:rPr lang="en-US" sz="3000" dirty="0"/>
              <a:t>When a disk drive is operating, it is rotating at a constant speed.</a:t>
            </a:r>
            <a:endParaRPr lang="tr-TR" sz="3000" dirty="0"/>
          </a:p>
          <a:p>
            <a:pPr>
              <a:lnSpc>
                <a:spcPct val="120000"/>
              </a:lnSpc>
              <a:spcAft>
                <a:spcPct val="20000"/>
              </a:spcAft>
            </a:pPr>
            <a:r>
              <a:rPr lang="en-US" sz="3000" dirty="0"/>
              <a:t>To read or write from the disk the head must be positioned over the </a:t>
            </a:r>
            <a:r>
              <a:rPr lang="en-US" sz="3000" i="1" dirty="0">
                <a:solidFill>
                  <a:srgbClr val="FF0000"/>
                </a:solidFill>
                <a:effectLst>
                  <a:outerShdw blurRad="38100" dist="38100" dir="2700000" algn="tl">
                    <a:srgbClr val="C0C0C0"/>
                  </a:outerShdw>
                </a:effectLst>
              </a:rPr>
              <a:t>track </a:t>
            </a:r>
            <a:r>
              <a:rPr lang="en-US" sz="3000" dirty="0"/>
              <a:t>and at the beginning of the desired </a:t>
            </a:r>
            <a:r>
              <a:rPr lang="en-US" sz="3000" i="1" dirty="0">
                <a:solidFill>
                  <a:srgbClr val="FF0000"/>
                </a:solidFill>
                <a:effectLst>
                  <a:outerShdw blurRad="38100" dist="38100" dir="2700000" algn="tl">
                    <a:srgbClr val="C0C0C0"/>
                  </a:outerShdw>
                </a:effectLst>
              </a:rPr>
              <a:t>sector</a:t>
            </a:r>
            <a:r>
              <a:rPr lang="en-US" sz="3000" dirty="0"/>
              <a:t>.</a:t>
            </a:r>
            <a:endParaRPr lang="tr-TR" sz="3000" dirty="0"/>
          </a:p>
          <a:p>
            <a:pPr>
              <a:lnSpc>
                <a:spcPct val="120000"/>
              </a:lnSpc>
              <a:spcAft>
                <a:spcPct val="20000"/>
              </a:spcAft>
            </a:pPr>
            <a:r>
              <a:rPr lang="en-US" sz="3000" dirty="0"/>
              <a:t>The time that takes to position head on top of the track is known as “</a:t>
            </a:r>
            <a:r>
              <a:rPr lang="en-US" sz="3000" i="1" dirty="0">
                <a:solidFill>
                  <a:srgbClr val="FF0000"/>
                </a:solidFill>
                <a:effectLst>
                  <a:outerShdw blurRad="38100" dist="38100" dir="2700000" algn="tl">
                    <a:srgbClr val="C0C0C0"/>
                  </a:outerShdw>
                </a:effectLst>
              </a:rPr>
              <a:t>seek time</a:t>
            </a:r>
            <a:r>
              <a:rPr lang="en-US" sz="3000" dirty="0"/>
              <a:t>”.  </a:t>
            </a:r>
            <a:endParaRPr lang="tr-TR" sz="3000" dirty="0"/>
          </a:p>
        </p:txBody>
      </p:sp>
      <p:sp>
        <p:nvSpPr>
          <p:cNvPr id="3" name="Rectangle 2"/>
          <p:cNvSpPr/>
          <p:nvPr/>
        </p:nvSpPr>
        <p:spPr>
          <a:xfrm>
            <a:off x="5562600" y="76200"/>
            <a:ext cx="3467616" cy="369332"/>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Disk Performance Parameters</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ext Box 2"/>
          <p:cNvSpPr txBox="1">
            <a:spLocks noChangeArrowheads="1"/>
          </p:cNvSpPr>
          <p:nvPr/>
        </p:nvSpPr>
        <p:spPr bwMode="auto">
          <a:xfrm>
            <a:off x="1841500" y="1346200"/>
            <a:ext cx="1371600" cy="457200"/>
          </a:xfrm>
          <a:prstGeom prst="rect">
            <a:avLst/>
          </a:prstGeom>
          <a:noFill/>
          <a:ln w="9525">
            <a:noFill/>
            <a:miter lim="800000"/>
            <a:headEnd/>
            <a:tailEnd/>
          </a:ln>
          <a:effectLst/>
        </p:spPr>
        <p:txBody>
          <a:bodyPr wrap="none">
            <a:spAutoFit/>
          </a:bodyPr>
          <a:lstStyle/>
          <a:p>
            <a:r>
              <a:rPr lang="en-GB" sz="2400" b="1">
                <a:solidFill>
                  <a:srgbClr val="FF0000"/>
                </a:solidFill>
              </a:rPr>
              <a:t>C-SCAN</a:t>
            </a:r>
            <a:endParaRPr lang="tr-TR" sz="2400" b="1">
              <a:solidFill>
                <a:srgbClr val="FF0000"/>
              </a:solidFill>
            </a:endParaRPr>
          </a:p>
        </p:txBody>
      </p:sp>
      <p:sp>
        <p:nvSpPr>
          <p:cNvPr id="306179" name="Text Box 3"/>
          <p:cNvSpPr txBox="1">
            <a:spLocks noChangeArrowheads="1"/>
          </p:cNvSpPr>
          <p:nvPr/>
        </p:nvSpPr>
        <p:spPr bwMode="auto">
          <a:xfrm>
            <a:off x="4609698" y="435114"/>
            <a:ext cx="3619902" cy="707886"/>
          </a:xfrm>
          <a:prstGeom prst="rect">
            <a:avLst/>
          </a:prstGeom>
          <a:noFill/>
          <a:ln w="9525">
            <a:noFill/>
            <a:miter lim="800000"/>
            <a:headEnd/>
            <a:tailEnd/>
          </a:ln>
          <a:effectLst/>
        </p:spPr>
        <p:txBody>
          <a:bodyPr wrap="none">
            <a:spAutoFit/>
          </a:bodyPr>
          <a:lstStyle/>
          <a:p>
            <a:r>
              <a:rPr lang="tr-TR" sz="4000" b="1" dirty="0" smtClean="0">
                <a:solidFill>
                  <a:srgbClr val="FF0000"/>
                </a:solidFill>
              </a:rPr>
              <a:t>N</a:t>
            </a:r>
            <a:r>
              <a:rPr lang="en-GB" sz="4000" b="1" dirty="0" smtClean="0">
                <a:solidFill>
                  <a:srgbClr val="FF0000"/>
                </a:solidFill>
              </a:rPr>
              <a:t>-SCAN</a:t>
            </a:r>
            <a:r>
              <a:rPr lang="tr-TR" sz="4000" b="1" dirty="0" smtClean="0">
                <a:solidFill>
                  <a:srgbClr val="FF0000"/>
                </a:solidFill>
              </a:rPr>
              <a:t> (N=2)</a:t>
            </a:r>
            <a:endParaRPr lang="tr-TR" sz="4000" b="1" dirty="0">
              <a:solidFill>
                <a:srgbClr val="FF0000"/>
              </a:solidFill>
            </a:endParaRPr>
          </a:p>
        </p:txBody>
      </p:sp>
      <p:sp>
        <p:nvSpPr>
          <p:cNvPr id="306180" name="Rectangle 4"/>
          <p:cNvSpPr>
            <a:spLocks noChangeArrowheads="1"/>
          </p:cNvSpPr>
          <p:nvPr/>
        </p:nvSpPr>
        <p:spPr bwMode="auto">
          <a:xfrm>
            <a:off x="914400" y="3048000"/>
            <a:ext cx="2895600" cy="3159125"/>
          </a:xfrm>
          <a:prstGeom prst="rect">
            <a:avLst/>
          </a:prstGeom>
          <a:noFill/>
          <a:ln w="9525">
            <a:noFill/>
            <a:miter lim="800000"/>
            <a:headEnd/>
            <a:tailEnd/>
          </a:ln>
          <a:effectLst/>
        </p:spPr>
        <p:txBody>
          <a:bodyPr>
            <a:spAutoFit/>
          </a:bodyPr>
          <a:lstStyle/>
          <a:p>
            <a:pPr marL="800100" lvl="1" indent="-342900">
              <a:lnSpc>
                <a:spcPct val="105000"/>
              </a:lnSpc>
            </a:pPr>
            <a:r>
              <a:rPr lang="en-US" sz="3200" dirty="0">
                <a:solidFill>
                  <a:srgbClr val="990033"/>
                </a:solidFill>
              </a:rPr>
              <a:t>70        29</a:t>
            </a:r>
          </a:p>
          <a:p>
            <a:pPr marL="800100" lvl="1" indent="-342900">
              <a:lnSpc>
                <a:spcPct val="105000"/>
              </a:lnSpc>
            </a:pPr>
            <a:r>
              <a:rPr lang="tr-TR" sz="3200" dirty="0" smtClean="0">
                <a:solidFill>
                  <a:srgbClr val="990033"/>
                </a:solidFill>
              </a:rPr>
              <a:t>25</a:t>
            </a:r>
            <a:r>
              <a:rPr lang="en-US" sz="3200" dirty="0" smtClean="0">
                <a:solidFill>
                  <a:srgbClr val="990033"/>
                </a:solidFill>
              </a:rPr>
              <a:t>      </a:t>
            </a:r>
            <a:r>
              <a:rPr lang="tr-TR" sz="3200" dirty="0" smtClean="0">
                <a:solidFill>
                  <a:srgbClr val="990033"/>
                </a:solidFill>
              </a:rPr>
              <a:t>  45</a:t>
            </a:r>
            <a:endParaRPr lang="en-US" sz="3200" dirty="0">
              <a:solidFill>
                <a:srgbClr val="990033"/>
              </a:solidFill>
            </a:endParaRPr>
          </a:p>
          <a:p>
            <a:pPr marL="800100" lvl="1" indent="-342900">
              <a:lnSpc>
                <a:spcPct val="105000"/>
              </a:lnSpc>
            </a:pPr>
            <a:r>
              <a:rPr lang="tr-TR" sz="3200" dirty="0" smtClean="0">
                <a:solidFill>
                  <a:srgbClr val="990033"/>
                </a:solidFill>
              </a:rPr>
              <a:t>  5        20</a:t>
            </a:r>
            <a:endParaRPr lang="en-US" sz="3200" dirty="0">
              <a:solidFill>
                <a:srgbClr val="990033"/>
              </a:solidFill>
            </a:endParaRPr>
          </a:p>
          <a:p>
            <a:pPr marL="800100" lvl="1" indent="-342900">
              <a:lnSpc>
                <a:spcPct val="105000"/>
              </a:lnSpc>
            </a:pPr>
            <a:r>
              <a:rPr lang="tr-TR" sz="3200" dirty="0" smtClean="0">
                <a:solidFill>
                  <a:srgbClr val="990033"/>
                </a:solidFill>
              </a:rPr>
              <a:t>3</a:t>
            </a:r>
            <a:r>
              <a:rPr lang="en-US" sz="3200" dirty="0" smtClean="0">
                <a:solidFill>
                  <a:srgbClr val="990033"/>
                </a:solidFill>
              </a:rPr>
              <a:t>5        </a:t>
            </a:r>
            <a:r>
              <a:rPr lang="tr-TR" sz="3200" dirty="0" smtClean="0">
                <a:solidFill>
                  <a:srgbClr val="990033"/>
                </a:solidFill>
              </a:rPr>
              <a:t>30</a:t>
            </a:r>
            <a:endParaRPr lang="en-US" sz="3200" dirty="0">
              <a:solidFill>
                <a:srgbClr val="990033"/>
              </a:solidFill>
            </a:endParaRPr>
          </a:p>
          <a:p>
            <a:pPr marL="800100" lvl="1" indent="-342900">
              <a:lnSpc>
                <a:spcPct val="105000"/>
              </a:lnSpc>
            </a:pPr>
            <a:r>
              <a:rPr lang="tr-TR" sz="3200" dirty="0" smtClean="0">
                <a:solidFill>
                  <a:srgbClr val="990033"/>
                </a:solidFill>
              </a:rPr>
              <a:t>20</a:t>
            </a:r>
            <a:r>
              <a:rPr lang="en-US" sz="3200" dirty="0" smtClean="0">
                <a:solidFill>
                  <a:srgbClr val="990033"/>
                </a:solidFill>
              </a:rPr>
              <a:t>        1</a:t>
            </a:r>
            <a:r>
              <a:rPr lang="tr-TR" sz="3200" dirty="0" smtClean="0">
                <a:solidFill>
                  <a:srgbClr val="990033"/>
                </a:solidFill>
              </a:rPr>
              <a:t>5</a:t>
            </a:r>
            <a:endParaRPr lang="en-US" sz="3200" dirty="0">
              <a:solidFill>
                <a:srgbClr val="990033"/>
              </a:solidFill>
            </a:endParaRPr>
          </a:p>
          <a:p>
            <a:pPr marL="800100" lvl="1" indent="-342900">
              <a:lnSpc>
                <a:spcPct val="105000"/>
              </a:lnSpc>
            </a:pPr>
            <a:r>
              <a:rPr lang="en-US" sz="3200" dirty="0">
                <a:solidFill>
                  <a:srgbClr val="990033"/>
                </a:solidFill>
              </a:rPr>
              <a:t>           </a:t>
            </a:r>
            <a:r>
              <a:rPr lang="en-US" sz="3200" b="1" dirty="0" smtClean="0">
                <a:solidFill>
                  <a:srgbClr val="FF0000"/>
                </a:solidFill>
              </a:rPr>
              <a:t>2</a:t>
            </a:r>
            <a:r>
              <a:rPr lang="tr-TR" sz="3200" b="1" dirty="0" smtClean="0">
                <a:solidFill>
                  <a:srgbClr val="FF0000"/>
                </a:solidFill>
              </a:rPr>
              <a:t>7</a:t>
            </a:r>
            <a:r>
              <a:rPr lang="en-US" sz="3200" b="1" dirty="0" smtClean="0">
                <a:solidFill>
                  <a:srgbClr val="FF0000"/>
                </a:solidFill>
              </a:rPr>
              <a:t>.8</a:t>
            </a:r>
            <a:endParaRPr lang="en-US" sz="3200" b="1" dirty="0">
              <a:solidFill>
                <a:srgbClr val="FF0000"/>
              </a:solidFill>
            </a:endParaRPr>
          </a:p>
        </p:txBody>
      </p:sp>
      <p:sp>
        <p:nvSpPr>
          <p:cNvPr id="5" name="Rectangle 4"/>
          <p:cNvSpPr/>
          <p:nvPr/>
        </p:nvSpPr>
        <p:spPr>
          <a:xfrm>
            <a:off x="7010400" y="3581400"/>
            <a:ext cx="1634835" cy="1524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7" name="Rectangle 6"/>
          <p:cNvSpPr/>
          <p:nvPr/>
        </p:nvSpPr>
        <p:spPr>
          <a:xfrm>
            <a:off x="5479475" y="3581400"/>
            <a:ext cx="1482435" cy="1524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8" name="Rectangle 7"/>
          <p:cNvSpPr/>
          <p:nvPr/>
        </p:nvSpPr>
        <p:spPr>
          <a:xfrm>
            <a:off x="4620490" y="3581400"/>
            <a:ext cx="796635" cy="1524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06180">
                                            <p:txEl>
                                              <p:pRg st="0" end="0"/>
                                            </p:txEl>
                                          </p:spTgt>
                                        </p:tgtEl>
                                        <p:attrNameLst>
                                          <p:attrName>style.visibility</p:attrName>
                                        </p:attrNameLst>
                                      </p:cBhvr>
                                      <p:to>
                                        <p:strVal val="visible"/>
                                      </p:to>
                                    </p:set>
                                    <p:animEffect transition="in" filter="box(in)">
                                      <p:cBhvr>
                                        <p:cTn id="28" dur="500"/>
                                        <p:tgtEl>
                                          <p:spTgt spid="30618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06180">
                                            <p:txEl>
                                              <p:pRg st="1" end="1"/>
                                            </p:txEl>
                                          </p:spTgt>
                                        </p:tgtEl>
                                        <p:attrNameLst>
                                          <p:attrName>style.visibility</p:attrName>
                                        </p:attrNameLst>
                                      </p:cBhvr>
                                      <p:to>
                                        <p:strVal val="visible"/>
                                      </p:to>
                                    </p:set>
                                    <p:animEffect transition="in" filter="box(in)">
                                      <p:cBhvr>
                                        <p:cTn id="33" dur="500"/>
                                        <p:tgtEl>
                                          <p:spTgt spid="306180">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06180">
                                            <p:txEl>
                                              <p:pRg st="2" end="2"/>
                                            </p:txEl>
                                          </p:spTgt>
                                        </p:tgtEl>
                                        <p:attrNameLst>
                                          <p:attrName>style.visibility</p:attrName>
                                        </p:attrNameLst>
                                      </p:cBhvr>
                                      <p:to>
                                        <p:strVal val="visible"/>
                                      </p:to>
                                    </p:set>
                                    <p:animEffect transition="in" filter="box(in)">
                                      <p:cBhvr>
                                        <p:cTn id="38" dur="500"/>
                                        <p:tgtEl>
                                          <p:spTgt spid="306180">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06180">
                                            <p:txEl>
                                              <p:pRg st="3" end="3"/>
                                            </p:txEl>
                                          </p:spTgt>
                                        </p:tgtEl>
                                        <p:attrNameLst>
                                          <p:attrName>style.visibility</p:attrName>
                                        </p:attrNameLst>
                                      </p:cBhvr>
                                      <p:to>
                                        <p:strVal val="visible"/>
                                      </p:to>
                                    </p:set>
                                    <p:animEffect transition="in" filter="box(in)">
                                      <p:cBhvr>
                                        <p:cTn id="43" dur="500"/>
                                        <p:tgtEl>
                                          <p:spTgt spid="306180">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306180">
                                            <p:txEl>
                                              <p:pRg st="4" end="4"/>
                                            </p:txEl>
                                          </p:spTgt>
                                        </p:tgtEl>
                                        <p:attrNameLst>
                                          <p:attrName>style.visibility</p:attrName>
                                        </p:attrNameLst>
                                      </p:cBhvr>
                                      <p:to>
                                        <p:strVal val="visible"/>
                                      </p:to>
                                    </p:set>
                                    <p:animEffect transition="in" filter="box(in)">
                                      <p:cBhvr>
                                        <p:cTn id="48" dur="500"/>
                                        <p:tgtEl>
                                          <p:spTgt spid="306180">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306180">
                                            <p:txEl>
                                              <p:pRg st="5" end="5"/>
                                            </p:txEl>
                                          </p:spTgt>
                                        </p:tgtEl>
                                        <p:attrNameLst>
                                          <p:attrName>style.visibility</p:attrName>
                                        </p:attrNameLst>
                                      </p:cBhvr>
                                      <p:to>
                                        <p:strVal val="visible"/>
                                      </p:to>
                                    </p:set>
                                    <p:animEffect transition="in" filter="box(in)">
                                      <p:cBhvr>
                                        <p:cTn id="53" dur="500"/>
                                        <p:tgtEl>
                                          <p:spTgt spid="30618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0" grpId="0" uiExpand="1" build="p" bldLvl="2"/>
      <p:bldP spid="5" grpId="0" animBg="1"/>
      <p:bldP spid="7"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6" name="Rectangle 4"/>
          <p:cNvSpPr>
            <a:spLocks noChangeArrowheads="1"/>
          </p:cNvSpPr>
          <p:nvPr/>
        </p:nvSpPr>
        <p:spPr bwMode="auto">
          <a:xfrm>
            <a:off x="-152400" y="0"/>
            <a:ext cx="9296400" cy="7315200"/>
          </a:xfrm>
          <a:prstGeom prst="rect">
            <a:avLst/>
          </a:prstGeom>
          <a:gradFill rotWithShape="1">
            <a:gsLst>
              <a:gs pos="0">
                <a:srgbClr val="FF0000"/>
              </a:gs>
              <a:gs pos="50000">
                <a:srgbClr val="FF0000">
                  <a:gamma/>
                  <a:shade val="6275"/>
                  <a:invGamma/>
                </a:srgbClr>
              </a:gs>
              <a:gs pos="100000">
                <a:srgbClr val="FF0000"/>
              </a:gs>
            </a:gsLst>
            <a:lin ang="18900000" scaled="1"/>
          </a:gradFill>
          <a:ln w="9525">
            <a:solidFill>
              <a:schemeClr val="tx1"/>
            </a:solidFill>
            <a:miter lim="800000"/>
            <a:headEnd/>
            <a:tailEnd/>
          </a:ln>
          <a:effectLst/>
        </p:spPr>
        <p:txBody>
          <a:bodyPr wrap="none" anchor="ctr"/>
          <a:lstStyle/>
          <a:p>
            <a:pPr algn="r"/>
            <a:endParaRPr lang="en-US" sz="2800" dirty="0">
              <a:solidFill>
                <a:schemeClr val="bg1"/>
              </a:solidFill>
              <a:effectLst>
                <a:outerShdw blurRad="38100" dist="38100" dir="2700000" algn="tl">
                  <a:srgbClr val="000000"/>
                </a:outerShdw>
              </a:effectLst>
            </a:endParaRPr>
          </a:p>
          <a:p>
            <a:pPr algn="r"/>
            <a:endParaRPr lang="en-US" sz="2800" dirty="0">
              <a:solidFill>
                <a:schemeClr val="bg1"/>
              </a:solidFill>
              <a:effectLst>
                <a:outerShdw blurRad="38100" dist="38100" dir="2700000" algn="tl">
                  <a:srgbClr val="000000"/>
                </a:outerShdw>
              </a:effectLst>
            </a:endParaRPr>
          </a:p>
          <a:p>
            <a:pPr algn="r"/>
            <a:endParaRPr lang="en-US" sz="2800" dirty="0">
              <a:solidFill>
                <a:schemeClr val="bg1"/>
              </a:solidFill>
              <a:effectLst>
                <a:outerShdw blurRad="38100" dist="38100" dir="2700000" algn="tl">
                  <a:srgbClr val="000000"/>
                </a:outerShdw>
              </a:effectLst>
            </a:endParaRPr>
          </a:p>
          <a:p>
            <a:pPr algn="r"/>
            <a:endParaRPr lang="en-US" sz="2800" dirty="0">
              <a:solidFill>
                <a:schemeClr val="bg1"/>
              </a:solidFill>
              <a:effectLst>
                <a:outerShdw blurRad="38100" dist="38100" dir="2700000" algn="tl">
                  <a:srgbClr val="000000"/>
                </a:outerShdw>
              </a:effectLst>
            </a:endParaRPr>
          </a:p>
          <a:p>
            <a:pPr algn="r"/>
            <a:endParaRPr lang="en-US" sz="2800" dirty="0">
              <a:solidFill>
                <a:schemeClr val="bg1"/>
              </a:solidFill>
              <a:effectLst>
                <a:outerShdw blurRad="38100" dist="38100" dir="2700000" algn="tl">
                  <a:srgbClr val="000000"/>
                </a:outerShdw>
              </a:effectLst>
            </a:endParaRPr>
          </a:p>
          <a:p>
            <a:pPr algn="r"/>
            <a:endParaRPr lang="en-US" sz="2800" dirty="0">
              <a:solidFill>
                <a:schemeClr val="bg1"/>
              </a:solidFill>
              <a:effectLst>
                <a:outerShdw blurRad="38100" dist="38100" dir="2700000" algn="tl">
                  <a:srgbClr val="000000"/>
                </a:outerShdw>
              </a:effectLst>
            </a:endParaRPr>
          </a:p>
          <a:p>
            <a:pPr algn="r">
              <a:lnSpc>
                <a:spcPct val="120000"/>
              </a:lnSpc>
            </a:pPr>
            <a:r>
              <a:rPr lang="en-US" sz="2800" dirty="0">
                <a:solidFill>
                  <a:schemeClr val="bg1"/>
                </a:solidFill>
                <a:effectLst>
                  <a:outerShdw blurRad="38100" dist="38100" dir="2700000" algn="tl">
                    <a:srgbClr val="000000"/>
                  </a:outerShdw>
                </a:effectLst>
              </a:rPr>
              <a:t>End of Chapter     </a:t>
            </a:r>
          </a:p>
          <a:p>
            <a:pPr algn="r">
              <a:lnSpc>
                <a:spcPct val="120000"/>
              </a:lnSpc>
            </a:pPr>
            <a:endParaRPr lang="en-US" sz="2800" dirty="0">
              <a:solidFill>
                <a:schemeClr val="bg1"/>
              </a:solidFill>
              <a:effectLst>
                <a:outerShdw blurRad="38100" dist="38100" dir="2700000" algn="tl">
                  <a:srgbClr val="000000"/>
                </a:outerShdw>
              </a:effectLst>
            </a:endParaRPr>
          </a:p>
          <a:p>
            <a:pPr algn="r">
              <a:lnSpc>
                <a:spcPct val="120000"/>
              </a:lnSpc>
            </a:pPr>
            <a:endParaRPr lang="en-US" sz="2800" dirty="0">
              <a:solidFill>
                <a:schemeClr val="bg1"/>
              </a:solidFill>
              <a:effectLst>
                <a:outerShdw blurRad="38100" dist="38100" dir="2700000" algn="tl">
                  <a:srgbClr val="000000"/>
                </a:outerShdw>
              </a:effectLst>
            </a:endParaRPr>
          </a:p>
          <a:p>
            <a:pPr algn="r">
              <a:lnSpc>
                <a:spcPct val="120000"/>
              </a:lnSpc>
            </a:pPr>
            <a:r>
              <a:rPr lang="en-US" sz="2800" dirty="0">
                <a:solidFill>
                  <a:schemeClr val="bg1"/>
                </a:solidFill>
                <a:effectLst>
                  <a:outerShdw blurRad="38100" dist="38100" dir="2700000" algn="tl">
                    <a:srgbClr val="000000"/>
                  </a:outerShdw>
                </a:effectLst>
              </a:rPr>
              <a:t>Prepared by,     </a:t>
            </a:r>
          </a:p>
          <a:p>
            <a:pPr algn="r">
              <a:lnSpc>
                <a:spcPct val="120000"/>
              </a:lnSpc>
            </a:pPr>
            <a:r>
              <a:rPr lang="en-US" sz="2800" dirty="0">
                <a:solidFill>
                  <a:schemeClr val="bg1"/>
                </a:solidFill>
                <a:effectLst>
                  <a:outerShdw blurRad="38100" dist="38100" dir="2700000" algn="tl">
                    <a:srgbClr val="000000"/>
                  </a:outerShdw>
                </a:effectLst>
              </a:rPr>
              <a:t>Ahmet Rizaner     </a:t>
            </a:r>
          </a:p>
          <a:p>
            <a:pPr algn="r">
              <a:lnSpc>
                <a:spcPct val="120000"/>
              </a:lnSpc>
            </a:pPr>
            <a:r>
              <a:rPr lang="tr-TR" sz="2800" dirty="0" smtClean="0">
                <a:solidFill>
                  <a:schemeClr val="bg1"/>
                </a:solidFill>
                <a:effectLst>
                  <a:outerShdw blurRad="38100" dist="38100" dir="2700000" algn="tl">
                    <a:srgbClr val="000000"/>
                  </a:outerShdw>
                </a:effectLst>
              </a:rPr>
              <a:t>05</a:t>
            </a:r>
            <a:r>
              <a:rPr lang="en-US" sz="2800" dirty="0" smtClean="0">
                <a:solidFill>
                  <a:schemeClr val="bg1"/>
                </a:solidFill>
                <a:effectLst>
                  <a:outerShdw blurRad="38100" dist="38100" dir="2700000" algn="tl">
                    <a:srgbClr val="000000"/>
                  </a:outerShdw>
                </a:effectLst>
              </a:rPr>
              <a:t> </a:t>
            </a:r>
            <a:r>
              <a:rPr lang="en-US" sz="2800" dirty="0">
                <a:solidFill>
                  <a:schemeClr val="bg1"/>
                </a:solidFill>
                <a:effectLst>
                  <a:outerShdw blurRad="38100" dist="38100" dir="2700000" algn="tl">
                    <a:srgbClr val="000000"/>
                  </a:outerShdw>
                </a:effectLst>
              </a:rPr>
              <a:t>May </a:t>
            </a:r>
            <a:r>
              <a:rPr lang="en-US" sz="2800" dirty="0" smtClean="0">
                <a:solidFill>
                  <a:schemeClr val="bg1"/>
                </a:solidFill>
                <a:effectLst>
                  <a:outerShdw blurRad="38100" dist="38100" dir="2700000" algn="tl">
                    <a:srgbClr val="000000"/>
                  </a:outerShdw>
                </a:effectLst>
              </a:rPr>
              <a:t>200</a:t>
            </a:r>
            <a:r>
              <a:rPr lang="tr-TR" sz="2800" dirty="0" smtClean="0">
                <a:solidFill>
                  <a:schemeClr val="bg1"/>
                </a:solidFill>
                <a:effectLst>
                  <a:outerShdw blurRad="38100" dist="38100" dir="2700000" algn="tl">
                    <a:srgbClr val="000000"/>
                  </a:outerShdw>
                </a:effectLst>
              </a:rPr>
              <a:t>8</a:t>
            </a:r>
            <a:r>
              <a:rPr lang="en-US" sz="2800" dirty="0" smtClean="0">
                <a:solidFill>
                  <a:schemeClr val="bg1"/>
                </a:solidFill>
                <a:effectLst>
                  <a:outerShdw blurRad="38100" dist="38100" dir="2700000" algn="tl">
                    <a:srgbClr val="000000"/>
                  </a:outerShdw>
                </a:effectLst>
              </a:rPr>
              <a:t>     </a:t>
            </a:r>
            <a:endParaRPr lang="en-US" sz="2800" dirty="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body" idx="1"/>
          </p:nvPr>
        </p:nvSpPr>
        <p:spPr>
          <a:xfrm>
            <a:off x="838200" y="914400"/>
            <a:ext cx="7848600" cy="5257800"/>
          </a:xfrm>
        </p:spPr>
        <p:txBody>
          <a:bodyPr/>
          <a:lstStyle/>
          <a:p>
            <a:pPr>
              <a:lnSpc>
                <a:spcPct val="120000"/>
              </a:lnSpc>
              <a:spcAft>
                <a:spcPct val="20000"/>
              </a:spcAft>
            </a:pPr>
            <a:r>
              <a:rPr lang="en-US" sz="2800" dirty="0"/>
              <a:t>The time it takes for the beginning of the sector to reach the head is known as “</a:t>
            </a:r>
            <a:r>
              <a:rPr lang="en-US" sz="2800" i="1" dirty="0">
                <a:solidFill>
                  <a:srgbClr val="FF0000"/>
                </a:solidFill>
                <a:effectLst>
                  <a:outerShdw blurRad="38100" dist="38100" dir="2700000" algn="tl">
                    <a:srgbClr val="C0C0C0"/>
                  </a:outerShdw>
                </a:effectLst>
              </a:rPr>
              <a:t>rotational delay</a:t>
            </a:r>
            <a:r>
              <a:rPr lang="en-US" sz="2800" dirty="0"/>
              <a:t>” or </a:t>
            </a:r>
            <a:r>
              <a:rPr lang="tr-TR" sz="2800" dirty="0"/>
              <a:t>“</a:t>
            </a:r>
            <a:r>
              <a:rPr lang="en-US" sz="2800" i="1" dirty="0">
                <a:solidFill>
                  <a:srgbClr val="FF0000"/>
                </a:solidFill>
                <a:effectLst>
                  <a:outerShdw blurRad="38100" dist="38100" dir="2700000" algn="tl">
                    <a:srgbClr val="C0C0C0"/>
                  </a:outerShdw>
                </a:effectLst>
              </a:rPr>
              <a:t>rotational latency</a:t>
            </a:r>
            <a:r>
              <a:rPr lang="tr-TR" sz="2800" dirty="0"/>
              <a:t>”</a:t>
            </a:r>
            <a:r>
              <a:rPr lang="en-US" sz="2800" dirty="0"/>
              <a:t>.</a:t>
            </a:r>
            <a:endParaRPr lang="tr-TR" sz="2800" dirty="0"/>
          </a:p>
          <a:p>
            <a:pPr>
              <a:lnSpc>
                <a:spcPct val="120000"/>
              </a:lnSpc>
              <a:spcAft>
                <a:spcPct val="20000"/>
              </a:spcAft>
            </a:pPr>
            <a:r>
              <a:rPr lang="en-US" sz="2800" dirty="0"/>
              <a:t>S</a:t>
            </a:r>
            <a:r>
              <a:rPr lang="tr-TR" sz="2800" dirty="0"/>
              <a:t>um</a:t>
            </a:r>
            <a:r>
              <a:rPr lang="en-US" sz="2800" dirty="0"/>
              <a:t> of these two times is known as “</a:t>
            </a:r>
            <a:r>
              <a:rPr lang="en-US" sz="2800" i="1" dirty="0">
                <a:solidFill>
                  <a:srgbClr val="FF0000"/>
                </a:solidFill>
                <a:effectLst>
                  <a:outerShdw blurRad="38100" dist="38100" dir="2700000" algn="tl">
                    <a:srgbClr val="C0C0C0"/>
                  </a:outerShdw>
                </a:effectLst>
              </a:rPr>
              <a:t>access time</a:t>
            </a:r>
            <a:r>
              <a:rPr lang="en-US" sz="2800" dirty="0" smtClean="0"/>
              <a:t>”</a:t>
            </a:r>
            <a:r>
              <a:rPr lang="tr-TR" sz="2800" dirty="0" smtClean="0"/>
              <a:t> (</a:t>
            </a:r>
            <a:r>
              <a:rPr lang="en-US" sz="2800" i="1" dirty="0" smtClean="0">
                <a:solidFill>
                  <a:srgbClr val="FF0000"/>
                </a:solidFill>
                <a:effectLst>
                  <a:outerShdw blurRad="38100" dist="38100" dir="2700000" algn="tl">
                    <a:srgbClr val="C0C0C0"/>
                  </a:outerShdw>
                </a:effectLst>
              </a:rPr>
              <a:t>seek time</a:t>
            </a:r>
            <a:r>
              <a:rPr lang="tr-TR" sz="2800" i="1" dirty="0" smtClean="0">
                <a:solidFill>
                  <a:srgbClr val="FF0000"/>
                </a:solidFill>
                <a:effectLst>
                  <a:outerShdw blurRad="38100" dist="38100" dir="2700000" algn="tl">
                    <a:srgbClr val="C0C0C0"/>
                  </a:outerShdw>
                </a:effectLst>
              </a:rPr>
              <a:t> + </a:t>
            </a:r>
            <a:r>
              <a:rPr lang="en-US" sz="2800" i="1" dirty="0" smtClean="0">
                <a:solidFill>
                  <a:srgbClr val="FF0000"/>
                </a:solidFill>
                <a:effectLst>
                  <a:outerShdw blurRad="38100" dist="38100" dir="2700000" algn="tl">
                    <a:srgbClr val="C0C0C0"/>
                  </a:outerShdw>
                </a:effectLst>
              </a:rPr>
              <a:t>rotational delay</a:t>
            </a:r>
            <a:r>
              <a:rPr lang="tr-TR" sz="2800" dirty="0" smtClean="0"/>
              <a:t>)</a:t>
            </a:r>
            <a:r>
              <a:rPr lang="en-US" sz="2800" dirty="0" smtClean="0"/>
              <a:t>. </a:t>
            </a:r>
            <a:r>
              <a:rPr lang="en-US" sz="2800" dirty="0"/>
              <a:t>It is the time it takes to get in position to read or write.</a:t>
            </a:r>
            <a:endParaRPr lang="tr-TR" sz="2800" dirty="0"/>
          </a:p>
          <a:p>
            <a:pPr>
              <a:lnSpc>
                <a:spcPct val="120000"/>
              </a:lnSpc>
              <a:spcAft>
                <a:spcPct val="20000"/>
              </a:spcAft>
            </a:pPr>
            <a:r>
              <a:rPr lang="en-US" sz="2800" dirty="0"/>
              <a:t>Once the head is on top of the track as well as sector the data transfer (read or write) operation begins. </a:t>
            </a:r>
            <a:endParaRPr lang="tr-TR" sz="2800" dirty="0"/>
          </a:p>
        </p:txBody>
      </p:sp>
      <p:sp>
        <p:nvSpPr>
          <p:cNvPr id="3" name="Rectangle 2"/>
          <p:cNvSpPr/>
          <p:nvPr/>
        </p:nvSpPr>
        <p:spPr>
          <a:xfrm>
            <a:off x="5562600" y="76200"/>
            <a:ext cx="3467616" cy="369332"/>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Disk Performance Parameters</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2"/>
          <p:cNvSpPr txBox="1">
            <a:spLocks noChangeArrowheads="1"/>
          </p:cNvSpPr>
          <p:nvPr/>
        </p:nvSpPr>
        <p:spPr bwMode="auto">
          <a:xfrm>
            <a:off x="6172200" y="288925"/>
            <a:ext cx="2819400" cy="350838"/>
          </a:xfrm>
          <a:prstGeom prst="rect">
            <a:avLst/>
          </a:prstGeom>
          <a:noFill/>
          <a:ln w="9525">
            <a:noFill/>
            <a:miter lim="800000"/>
            <a:headEnd/>
            <a:tailEnd/>
          </a:ln>
          <a:effectLst/>
        </p:spPr>
        <p:txBody>
          <a:bodyPr lIns="90000" tIns="46800" rIns="90000" bIns="46800">
            <a:spAutoFit/>
          </a:bodyPr>
          <a:lstStyle/>
          <a:p>
            <a:pPr eaLnBrk="0" hangingPunct="0"/>
            <a:r>
              <a:rPr lang="en-US" sz="1700">
                <a:solidFill>
                  <a:schemeClr val="bg1"/>
                </a:solidFill>
                <a:latin typeface="Tahoma" pitchFamily="34" charset="0"/>
              </a:rPr>
              <a:t>Performance Parameters</a:t>
            </a:r>
          </a:p>
        </p:txBody>
      </p:sp>
      <p:pic>
        <p:nvPicPr>
          <p:cNvPr id="270339" name="Picture 3" descr="platter"/>
          <p:cNvPicPr>
            <a:picLocks noChangeAspect="1" noChangeArrowheads="1"/>
          </p:cNvPicPr>
          <p:nvPr/>
        </p:nvPicPr>
        <p:blipFill>
          <a:blip r:embed="rId3" cstate="print"/>
          <a:srcRect/>
          <a:stretch>
            <a:fillRect/>
          </a:stretch>
        </p:blipFill>
        <p:spPr bwMode="auto">
          <a:xfrm>
            <a:off x="3276600" y="3429000"/>
            <a:ext cx="2652713" cy="2952750"/>
          </a:xfrm>
          <a:prstGeom prst="rect">
            <a:avLst/>
          </a:prstGeom>
          <a:noFill/>
        </p:spPr>
      </p:pic>
      <p:pic>
        <p:nvPicPr>
          <p:cNvPr id="270340" name="Picture 4" descr="platter"/>
          <p:cNvPicPr>
            <a:picLocks noChangeAspect="1" noChangeArrowheads="1"/>
          </p:cNvPicPr>
          <p:nvPr/>
        </p:nvPicPr>
        <p:blipFill>
          <a:blip r:embed="rId3" cstate="print"/>
          <a:srcRect/>
          <a:stretch>
            <a:fillRect/>
          </a:stretch>
        </p:blipFill>
        <p:spPr bwMode="auto">
          <a:xfrm rot="18816194">
            <a:off x="3364707" y="3350419"/>
            <a:ext cx="2652712" cy="2952750"/>
          </a:xfrm>
          <a:prstGeom prst="rect">
            <a:avLst/>
          </a:prstGeom>
          <a:noFill/>
        </p:spPr>
      </p:pic>
      <p:sp>
        <p:nvSpPr>
          <p:cNvPr id="270341" name="AutoShape 5"/>
          <p:cNvSpPr>
            <a:spLocks noChangeArrowheads="1"/>
          </p:cNvSpPr>
          <p:nvPr/>
        </p:nvSpPr>
        <p:spPr bwMode="auto">
          <a:xfrm rot="-45061351">
            <a:off x="2590800" y="4343400"/>
            <a:ext cx="2133600" cy="304800"/>
          </a:xfrm>
          <a:prstGeom prst="rightArrow">
            <a:avLst>
              <a:gd name="adj1" fmla="val 50000"/>
              <a:gd name="adj2" fmla="val 175000"/>
            </a:avLst>
          </a:prstGeom>
          <a:solidFill>
            <a:srgbClr val="FF0000"/>
          </a:solidFill>
          <a:ln w="9525">
            <a:solidFill>
              <a:schemeClr val="accent1"/>
            </a:solidFill>
            <a:miter lim="800000"/>
            <a:headEnd/>
            <a:tailEnd/>
          </a:ln>
          <a:effectLst/>
        </p:spPr>
        <p:txBody>
          <a:bodyPr wrap="none" lIns="90000" tIns="46800" rIns="90000" bIns="46800" anchor="ctr"/>
          <a:lstStyle/>
          <a:p>
            <a:pPr algn="ctr" eaLnBrk="0" hangingPunct="0"/>
            <a:endParaRPr lang="tr-TR" sz="2800">
              <a:latin typeface="Times New Roman" pitchFamily="18" charset="0"/>
            </a:endParaRPr>
          </a:p>
        </p:txBody>
      </p:sp>
      <p:sp>
        <p:nvSpPr>
          <p:cNvPr id="270342" name="AutoShape 6"/>
          <p:cNvSpPr>
            <a:spLocks noChangeArrowheads="1"/>
          </p:cNvSpPr>
          <p:nvPr/>
        </p:nvSpPr>
        <p:spPr bwMode="auto">
          <a:xfrm rot="-24358689">
            <a:off x="2438400" y="4152900"/>
            <a:ext cx="2133600" cy="304800"/>
          </a:xfrm>
          <a:prstGeom prst="rightArrow">
            <a:avLst>
              <a:gd name="adj1" fmla="val 50000"/>
              <a:gd name="adj2" fmla="val 175000"/>
            </a:avLst>
          </a:prstGeom>
          <a:solidFill>
            <a:srgbClr val="FF0000"/>
          </a:solidFill>
          <a:ln w="9525">
            <a:solidFill>
              <a:schemeClr val="accent1"/>
            </a:solidFill>
            <a:miter lim="800000"/>
            <a:headEnd/>
            <a:tailEnd/>
          </a:ln>
          <a:effectLst/>
        </p:spPr>
        <p:txBody>
          <a:bodyPr vert="eaVert" wrap="none" lIns="90000" tIns="46800" rIns="90000" bIns="46800" anchor="ctr"/>
          <a:lstStyle/>
          <a:p>
            <a:pPr algn="ctr" eaLnBrk="0" hangingPunct="0"/>
            <a:endParaRPr lang="tr-TR" sz="2800">
              <a:latin typeface="Times New Roman" pitchFamily="18" charset="0"/>
            </a:endParaRPr>
          </a:p>
        </p:txBody>
      </p:sp>
      <p:sp>
        <p:nvSpPr>
          <p:cNvPr id="270343" name="Text Box 7"/>
          <p:cNvSpPr txBox="1">
            <a:spLocks noChangeArrowheads="1"/>
          </p:cNvSpPr>
          <p:nvPr/>
        </p:nvSpPr>
        <p:spPr bwMode="auto">
          <a:xfrm>
            <a:off x="990600" y="668338"/>
            <a:ext cx="7620000" cy="2684462"/>
          </a:xfrm>
          <a:prstGeom prst="rect">
            <a:avLst/>
          </a:prstGeom>
          <a:noFill/>
          <a:ln w="9525">
            <a:noFill/>
            <a:miter lim="800000"/>
            <a:headEnd/>
            <a:tailEnd/>
          </a:ln>
          <a:effectLst/>
        </p:spPr>
        <p:txBody>
          <a:bodyPr lIns="90000" tIns="46800" rIns="90000" bIns="46800">
            <a:spAutoFit/>
          </a:bodyPr>
          <a:lstStyle/>
          <a:p>
            <a:pPr eaLnBrk="0" hangingPunct="0"/>
            <a:r>
              <a:rPr lang="en-GB" sz="2300" dirty="0">
                <a:solidFill>
                  <a:srgbClr val="333399"/>
                </a:solidFill>
              </a:rPr>
              <a:t>When disk drive is operating, disk is rotating at constant speed.</a:t>
            </a:r>
          </a:p>
          <a:p>
            <a:pPr eaLnBrk="0" hangingPunct="0"/>
            <a:endParaRPr lang="en-GB" sz="1700" dirty="0">
              <a:solidFill>
                <a:srgbClr val="333399"/>
              </a:solidFill>
            </a:endParaRPr>
          </a:p>
          <a:p>
            <a:pPr eaLnBrk="0" hangingPunct="0"/>
            <a:r>
              <a:rPr lang="en-GB" sz="2300" dirty="0">
                <a:solidFill>
                  <a:srgbClr val="333399"/>
                </a:solidFill>
              </a:rPr>
              <a:t>On a movable-head system, time it takes to position head at track is known as </a:t>
            </a:r>
            <a:r>
              <a:rPr lang="en-GB" sz="2300" dirty="0">
                <a:solidFill>
                  <a:srgbClr val="FF0000"/>
                </a:solidFill>
              </a:rPr>
              <a:t>seek time</a:t>
            </a:r>
            <a:r>
              <a:rPr lang="en-GB" sz="2300" dirty="0">
                <a:solidFill>
                  <a:srgbClr val="333399"/>
                </a:solidFill>
              </a:rPr>
              <a:t>.</a:t>
            </a:r>
          </a:p>
          <a:p>
            <a:pPr eaLnBrk="0" hangingPunct="0"/>
            <a:endParaRPr lang="en-GB" sz="1500" dirty="0">
              <a:solidFill>
                <a:srgbClr val="333399"/>
              </a:solidFill>
            </a:endParaRPr>
          </a:p>
          <a:p>
            <a:pPr eaLnBrk="0" hangingPunct="0"/>
            <a:r>
              <a:rPr lang="en-GB" sz="2300" dirty="0">
                <a:solidFill>
                  <a:srgbClr val="333399"/>
                </a:solidFill>
              </a:rPr>
              <a:t>Time it takes for beginning of sector to reach head is known as </a:t>
            </a:r>
            <a:r>
              <a:rPr lang="en-GB" sz="2300" dirty="0">
                <a:solidFill>
                  <a:srgbClr val="FF0000"/>
                </a:solidFill>
              </a:rPr>
              <a:t>rotational delay or rotational latency</a:t>
            </a:r>
            <a:r>
              <a:rPr lang="en-GB" sz="2300" dirty="0">
                <a:solidFill>
                  <a:srgbClr val="333399"/>
                </a:solidFill>
              </a:rPr>
              <a:t>.</a:t>
            </a:r>
          </a:p>
        </p:txBody>
      </p:sp>
      <p:sp>
        <p:nvSpPr>
          <p:cNvPr id="8" name="Rectangle 7"/>
          <p:cNvSpPr/>
          <p:nvPr/>
        </p:nvSpPr>
        <p:spPr>
          <a:xfrm>
            <a:off x="5562600" y="76200"/>
            <a:ext cx="3467616" cy="369332"/>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Disk Performance Parameters</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0342"/>
                                        </p:tgtEl>
                                        <p:attrNameLst>
                                          <p:attrName>style.visibility</p:attrName>
                                        </p:attrNameLst>
                                      </p:cBhvr>
                                      <p:to>
                                        <p:strVal val="visible"/>
                                      </p:to>
                                    </p:set>
                                    <p:anim calcmode="lin" valueType="num">
                                      <p:cBhvr>
                                        <p:cTn id="7" dur="1000" fill="hold"/>
                                        <p:tgtEl>
                                          <p:spTgt spid="270342"/>
                                        </p:tgtEl>
                                        <p:attrNameLst>
                                          <p:attrName>ppt_w</p:attrName>
                                        </p:attrNameLst>
                                      </p:cBhvr>
                                      <p:tavLst>
                                        <p:tav tm="0">
                                          <p:val>
                                            <p:strVal val="#ppt_w*0.70"/>
                                          </p:val>
                                        </p:tav>
                                        <p:tav tm="100000">
                                          <p:val>
                                            <p:strVal val="#ppt_w"/>
                                          </p:val>
                                        </p:tav>
                                      </p:tavLst>
                                    </p:anim>
                                    <p:anim calcmode="lin" valueType="num">
                                      <p:cBhvr>
                                        <p:cTn id="8" dur="1000" fill="hold"/>
                                        <p:tgtEl>
                                          <p:spTgt spid="270342"/>
                                        </p:tgtEl>
                                        <p:attrNameLst>
                                          <p:attrName>ppt_h</p:attrName>
                                        </p:attrNameLst>
                                      </p:cBhvr>
                                      <p:tavLst>
                                        <p:tav tm="0">
                                          <p:val>
                                            <p:strVal val="#ppt_h"/>
                                          </p:val>
                                        </p:tav>
                                        <p:tav tm="100000">
                                          <p:val>
                                            <p:strVal val="#ppt_h"/>
                                          </p:val>
                                        </p:tav>
                                      </p:tavLst>
                                    </p:anim>
                                    <p:animEffect transition="in" filter="fade">
                                      <p:cBhvr>
                                        <p:cTn id="9" dur="1000"/>
                                        <p:tgtEl>
                                          <p:spTgt spid="27034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2000"/>
                                        <p:tgtEl>
                                          <p:spTgt spid="270342"/>
                                        </p:tgtEl>
                                      </p:cBhvr>
                                    </p:animEffect>
                                    <p:set>
                                      <p:cBhvr>
                                        <p:cTn id="14" dur="1" fill="hold">
                                          <p:stCondLst>
                                            <p:cond delay="1999"/>
                                          </p:stCondLst>
                                        </p:cTn>
                                        <p:tgtEl>
                                          <p:spTgt spid="270342"/>
                                        </p:tgtEl>
                                        <p:attrNameLst>
                                          <p:attrName>style.visibility</p:attrName>
                                        </p:attrNameLst>
                                      </p:cBhvr>
                                      <p:to>
                                        <p:strVal val="hidden"/>
                                      </p:to>
                                    </p:set>
                                  </p:childTnLst>
                                </p:cTn>
                              </p:par>
                              <p:par>
                                <p:cTn id="15" presetID="55" presetClass="entr" presetSubtype="0" fill="hold" grpId="0" nodeType="withEffect">
                                  <p:stCondLst>
                                    <p:cond delay="0"/>
                                  </p:stCondLst>
                                  <p:childTnLst>
                                    <p:set>
                                      <p:cBhvr>
                                        <p:cTn id="16" dur="1" fill="hold">
                                          <p:stCondLst>
                                            <p:cond delay="0"/>
                                          </p:stCondLst>
                                        </p:cTn>
                                        <p:tgtEl>
                                          <p:spTgt spid="270341"/>
                                        </p:tgtEl>
                                        <p:attrNameLst>
                                          <p:attrName>style.visibility</p:attrName>
                                        </p:attrNameLst>
                                      </p:cBhvr>
                                      <p:to>
                                        <p:strVal val="visible"/>
                                      </p:to>
                                    </p:set>
                                    <p:anim calcmode="lin" valueType="num">
                                      <p:cBhvr>
                                        <p:cTn id="17" dur="1000" fill="hold"/>
                                        <p:tgtEl>
                                          <p:spTgt spid="270341"/>
                                        </p:tgtEl>
                                        <p:attrNameLst>
                                          <p:attrName>ppt_w</p:attrName>
                                        </p:attrNameLst>
                                      </p:cBhvr>
                                      <p:tavLst>
                                        <p:tav tm="0">
                                          <p:val>
                                            <p:strVal val="#ppt_w*0.70"/>
                                          </p:val>
                                        </p:tav>
                                        <p:tav tm="100000">
                                          <p:val>
                                            <p:strVal val="#ppt_w"/>
                                          </p:val>
                                        </p:tav>
                                      </p:tavLst>
                                    </p:anim>
                                    <p:anim calcmode="lin" valueType="num">
                                      <p:cBhvr>
                                        <p:cTn id="18" dur="1000" fill="hold"/>
                                        <p:tgtEl>
                                          <p:spTgt spid="270341"/>
                                        </p:tgtEl>
                                        <p:attrNameLst>
                                          <p:attrName>ppt_h</p:attrName>
                                        </p:attrNameLst>
                                      </p:cBhvr>
                                      <p:tavLst>
                                        <p:tav tm="0">
                                          <p:val>
                                            <p:strVal val="#ppt_h"/>
                                          </p:val>
                                        </p:tav>
                                        <p:tav tm="100000">
                                          <p:val>
                                            <p:strVal val="#ppt_h"/>
                                          </p:val>
                                        </p:tav>
                                      </p:tavLst>
                                    </p:anim>
                                    <p:animEffect transition="in" filter="fade">
                                      <p:cBhvr>
                                        <p:cTn id="19" dur="1000"/>
                                        <p:tgtEl>
                                          <p:spTgt spid="27034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2000"/>
                                        <p:tgtEl>
                                          <p:spTgt spid="270339"/>
                                        </p:tgtEl>
                                      </p:cBhvr>
                                    </p:animEffect>
                                    <p:set>
                                      <p:cBhvr>
                                        <p:cTn id="24" dur="1" fill="hold">
                                          <p:stCondLst>
                                            <p:cond delay="1999"/>
                                          </p:stCondLst>
                                        </p:cTn>
                                        <p:tgtEl>
                                          <p:spTgt spid="270339"/>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270340"/>
                                        </p:tgtEl>
                                        <p:attrNameLst>
                                          <p:attrName>style.visibility</p:attrName>
                                        </p:attrNameLst>
                                      </p:cBhvr>
                                      <p:to>
                                        <p:strVal val="visible"/>
                                      </p:to>
                                    </p:set>
                                    <p:animEffect transition="in" filter="fade">
                                      <p:cBhvr>
                                        <p:cTn id="27" dur="2000"/>
                                        <p:tgtEl>
                                          <p:spTgt spid="270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1" grpId="0" animBg="1"/>
      <p:bldP spid="270342" grpId="0" animBg="1"/>
      <p:bldP spid="27034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type="body" idx="1"/>
          </p:nvPr>
        </p:nvSpPr>
        <p:spPr>
          <a:xfrm>
            <a:off x="990600" y="1524000"/>
            <a:ext cx="7391400" cy="1066800"/>
          </a:xfrm>
        </p:spPr>
        <p:txBody>
          <a:bodyPr/>
          <a:lstStyle/>
          <a:p>
            <a:r>
              <a:rPr lang="en-US"/>
              <a:t>A general timing line diagram of disk I/O transfer is shown below:</a:t>
            </a:r>
          </a:p>
        </p:txBody>
      </p:sp>
      <p:sp>
        <p:nvSpPr>
          <p:cNvPr id="214020" name="Rectangle 4"/>
          <p:cNvSpPr>
            <a:spLocks noGrp="1" noChangeArrowheads="1"/>
          </p:cNvSpPr>
          <p:nvPr>
            <p:ph type="title"/>
          </p:nvPr>
        </p:nvSpPr>
        <p:spPr/>
        <p:txBody>
          <a:bodyPr/>
          <a:lstStyle/>
          <a:p>
            <a:r>
              <a:rPr lang="en-US"/>
              <a:t>Timing of a Disk I/O transfer</a:t>
            </a:r>
          </a:p>
        </p:txBody>
      </p:sp>
      <p:sp>
        <p:nvSpPr>
          <p:cNvPr id="214022" name="Rectangle 6"/>
          <p:cNvSpPr>
            <a:spLocks noChangeArrowheads="1"/>
          </p:cNvSpPr>
          <p:nvPr/>
        </p:nvSpPr>
        <p:spPr bwMode="auto">
          <a:xfrm>
            <a:off x="0" y="28146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14021" name="Object 5"/>
          <p:cNvGraphicFramePr>
            <a:graphicFrameLocks noChangeAspect="1"/>
          </p:cNvGraphicFramePr>
          <p:nvPr/>
        </p:nvGraphicFramePr>
        <p:xfrm>
          <a:off x="1295400" y="3276600"/>
          <a:ext cx="6705600" cy="1787525"/>
        </p:xfrm>
        <a:graphic>
          <a:graphicData uri="http://schemas.openxmlformats.org/presentationml/2006/ole">
            <p:oleObj spid="_x0000_s214021" name="RFFlow" r:id="rId3" imgW="4608000" imgH="1224000" progId="RFFlow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Rectangle 3"/>
          <p:cNvSpPr>
            <a:spLocks noGrp="1" noChangeArrowheads="1"/>
          </p:cNvSpPr>
          <p:nvPr>
            <p:ph type="title"/>
          </p:nvPr>
        </p:nvSpPr>
        <p:spPr>
          <a:xfrm>
            <a:off x="5486400" y="152400"/>
            <a:ext cx="3429000" cy="457200"/>
          </a:xfrm>
        </p:spPr>
        <p:txBody>
          <a:bodyPr/>
          <a:lstStyle/>
          <a:p>
            <a:pPr algn="r"/>
            <a:r>
              <a:rPr lang="en-US" sz="2000"/>
              <a:t>Timing of a Disk I/O transfer</a:t>
            </a:r>
          </a:p>
        </p:txBody>
      </p:sp>
      <p:sp>
        <p:nvSpPr>
          <p:cNvPr id="274436" name="Rectangle 4"/>
          <p:cNvSpPr>
            <a:spLocks noChangeArrowheads="1"/>
          </p:cNvSpPr>
          <p:nvPr/>
        </p:nvSpPr>
        <p:spPr bwMode="auto">
          <a:xfrm>
            <a:off x="0" y="28146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74437" name="Object 5"/>
          <p:cNvGraphicFramePr>
            <a:graphicFrameLocks noChangeAspect="1"/>
          </p:cNvGraphicFramePr>
          <p:nvPr/>
        </p:nvGraphicFramePr>
        <p:xfrm>
          <a:off x="1143000" y="914400"/>
          <a:ext cx="6705600" cy="1787525"/>
        </p:xfrm>
        <a:graphic>
          <a:graphicData uri="http://schemas.openxmlformats.org/presentationml/2006/ole">
            <p:oleObj spid="_x0000_s274437" name="RFFlow" r:id="rId3" imgW="4608000" imgH="1224000" progId="RFFlow4">
              <p:embed/>
            </p:oleObj>
          </a:graphicData>
        </a:graphic>
      </p:graphicFrame>
      <p:sp>
        <p:nvSpPr>
          <p:cNvPr id="274439" name="Rectangle 7"/>
          <p:cNvSpPr>
            <a:spLocks noChangeArrowheads="1"/>
          </p:cNvSpPr>
          <p:nvPr/>
        </p:nvSpPr>
        <p:spPr bwMode="auto">
          <a:xfrm>
            <a:off x="990600" y="2743200"/>
            <a:ext cx="7391400" cy="3429000"/>
          </a:xfrm>
          <a:prstGeom prst="rect">
            <a:avLst/>
          </a:prstGeom>
          <a:noFill/>
          <a:ln w="9525">
            <a:noFill/>
            <a:miter lim="800000"/>
            <a:headEnd/>
            <a:tailEnd/>
          </a:ln>
          <a:effectLst/>
        </p:spPr>
        <p:txBody>
          <a:bodyPr/>
          <a:lstStyle/>
          <a:p>
            <a:pPr marL="342900" indent="-342900">
              <a:spcBef>
                <a:spcPct val="20000"/>
              </a:spcBef>
              <a:buFontTx/>
              <a:buChar char="•"/>
            </a:pPr>
            <a:r>
              <a:rPr lang="en-US" sz="2800">
                <a:solidFill>
                  <a:schemeClr val="accent2"/>
                </a:solidFill>
              </a:rPr>
              <a:t>When an I/O operation is requested, it may have to </a:t>
            </a:r>
            <a:r>
              <a:rPr lang="en-US" sz="2800" i="1">
                <a:solidFill>
                  <a:srgbClr val="0000FF"/>
                </a:solidFill>
              </a:rPr>
              <a:t>wait in queue</a:t>
            </a:r>
            <a:r>
              <a:rPr lang="en-US" sz="2800">
                <a:solidFill>
                  <a:schemeClr val="accent2"/>
                </a:solidFill>
              </a:rPr>
              <a:t> if the device is not ready.</a:t>
            </a:r>
            <a:endParaRPr lang="tr-TR" sz="2800">
              <a:solidFill>
                <a:schemeClr val="accent2"/>
              </a:solidFill>
            </a:endParaRPr>
          </a:p>
          <a:p>
            <a:pPr marL="342900" indent="-342900">
              <a:spcBef>
                <a:spcPct val="20000"/>
              </a:spcBef>
              <a:buFontTx/>
              <a:buChar char="•"/>
            </a:pPr>
            <a:r>
              <a:rPr lang="en-US" sz="2800">
                <a:solidFill>
                  <a:schemeClr val="accent2"/>
                </a:solidFill>
              </a:rPr>
              <a:t>Also in some cases there is a single channel for different I/O devices; therefore, it may have to </a:t>
            </a:r>
            <a:r>
              <a:rPr lang="en-US" sz="2800" i="1">
                <a:solidFill>
                  <a:srgbClr val="0000FF"/>
                </a:solidFill>
              </a:rPr>
              <a:t>wait till that channel is available</a:t>
            </a:r>
            <a:r>
              <a:rPr lang="en-US" sz="2800">
                <a:solidFill>
                  <a:schemeClr val="accent2"/>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a:t>Disk Arm Scheduling Policies</a:t>
            </a:r>
          </a:p>
        </p:txBody>
      </p:sp>
      <p:sp>
        <p:nvSpPr>
          <p:cNvPr id="215043" name="Rectangle 3"/>
          <p:cNvSpPr>
            <a:spLocks noGrp="1" noChangeArrowheads="1"/>
          </p:cNvSpPr>
          <p:nvPr>
            <p:ph type="body" idx="1"/>
          </p:nvPr>
        </p:nvSpPr>
        <p:spPr>
          <a:xfrm>
            <a:off x="1219200" y="1676400"/>
            <a:ext cx="7315200" cy="4572000"/>
          </a:xfrm>
        </p:spPr>
        <p:txBody>
          <a:bodyPr/>
          <a:lstStyle/>
          <a:p>
            <a:pPr>
              <a:lnSpc>
                <a:spcPct val="90000"/>
              </a:lnSpc>
              <a:spcBef>
                <a:spcPct val="15000"/>
              </a:spcBef>
              <a:spcAft>
                <a:spcPct val="15000"/>
              </a:spcAft>
            </a:pPr>
            <a:r>
              <a:rPr lang="en-US" sz="2800" dirty="0"/>
              <a:t>The order in which sectors are read form the disk has great effect on I/O performance.</a:t>
            </a:r>
          </a:p>
          <a:p>
            <a:pPr>
              <a:lnSpc>
                <a:spcPct val="90000"/>
              </a:lnSpc>
              <a:spcBef>
                <a:spcPct val="15000"/>
              </a:spcBef>
              <a:spcAft>
                <a:spcPct val="15000"/>
              </a:spcAft>
            </a:pPr>
            <a:r>
              <a:rPr lang="en-US" sz="2800" dirty="0"/>
              <a:t>In a multiprogramming systems, a number of I/O requests may be competing for the same disk and if random approach is </a:t>
            </a:r>
            <a:r>
              <a:rPr lang="en-US" sz="2800" dirty="0" smtClean="0"/>
              <a:t>used</a:t>
            </a:r>
            <a:r>
              <a:rPr lang="tr-TR" sz="2800" dirty="0" smtClean="0"/>
              <a:t>,</a:t>
            </a:r>
            <a:r>
              <a:rPr lang="en-US" sz="2800" dirty="0" smtClean="0"/>
              <a:t> </a:t>
            </a:r>
            <a:r>
              <a:rPr lang="en-US" sz="2800" dirty="0"/>
              <a:t>then performance of such systems will be poor</a:t>
            </a:r>
          </a:p>
          <a:p>
            <a:pPr lvl="1">
              <a:lnSpc>
                <a:spcPct val="90000"/>
              </a:lnSpc>
              <a:spcBef>
                <a:spcPct val="15000"/>
              </a:spcBef>
              <a:spcAft>
                <a:spcPct val="15000"/>
              </a:spcAft>
            </a:pPr>
            <a:r>
              <a:rPr lang="en-US" sz="2400" dirty="0"/>
              <a:t>Therefore, some improvement has to be done in order to improve the disk access time.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t>Disk Arm Scheduling Policies</a:t>
            </a:r>
          </a:p>
        </p:txBody>
      </p:sp>
      <p:sp>
        <p:nvSpPr>
          <p:cNvPr id="275459" name="Rectangle 3"/>
          <p:cNvSpPr>
            <a:spLocks noGrp="1" noChangeArrowheads="1"/>
          </p:cNvSpPr>
          <p:nvPr>
            <p:ph type="body" idx="1"/>
          </p:nvPr>
        </p:nvSpPr>
        <p:spPr>
          <a:xfrm>
            <a:off x="1295400" y="1524000"/>
            <a:ext cx="7010400" cy="4572000"/>
          </a:xfrm>
        </p:spPr>
        <p:txBody>
          <a:bodyPr/>
          <a:lstStyle/>
          <a:p>
            <a:pPr>
              <a:spcBef>
                <a:spcPct val="15000"/>
              </a:spcBef>
              <a:spcAft>
                <a:spcPct val="15000"/>
              </a:spcAft>
            </a:pPr>
            <a:r>
              <a:rPr lang="en-US" sz="2800">
                <a:effectLst>
                  <a:outerShdw blurRad="38100" dist="38100" dir="2700000" algn="tl">
                    <a:srgbClr val="C0C0C0"/>
                  </a:outerShdw>
                </a:effectLst>
              </a:rPr>
              <a:t>First-In-First-Out (FIFO)</a:t>
            </a:r>
            <a:endParaRPr lang="tr-TR" sz="2800">
              <a:effectLst>
                <a:outerShdw blurRad="38100" dist="38100" dir="2700000" algn="tl">
                  <a:srgbClr val="C0C0C0"/>
                </a:outerShdw>
              </a:effectLst>
            </a:endParaRPr>
          </a:p>
          <a:p>
            <a:pPr>
              <a:spcBef>
                <a:spcPct val="15000"/>
              </a:spcBef>
              <a:spcAft>
                <a:spcPct val="15000"/>
              </a:spcAft>
            </a:pPr>
            <a:r>
              <a:rPr lang="en-US" sz="2800">
                <a:effectLst>
                  <a:outerShdw blurRad="38100" dist="38100" dir="2700000" algn="tl">
                    <a:srgbClr val="C0C0C0"/>
                  </a:outerShdw>
                </a:effectLst>
              </a:rPr>
              <a:t>Priority </a:t>
            </a:r>
          </a:p>
          <a:p>
            <a:pPr>
              <a:spcBef>
                <a:spcPct val="15000"/>
              </a:spcBef>
              <a:spcAft>
                <a:spcPct val="15000"/>
              </a:spcAft>
            </a:pPr>
            <a:r>
              <a:rPr lang="en-US" sz="2800">
                <a:effectLst>
                  <a:outerShdw blurRad="38100" dist="38100" dir="2700000" algn="tl">
                    <a:srgbClr val="C0C0C0"/>
                  </a:outerShdw>
                </a:effectLst>
              </a:rPr>
              <a:t>Last In First Out (LIFO)</a:t>
            </a:r>
          </a:p>
          <a:p>
            <a:pPr>
              <a:spcBef>
                <a:spcPct val="15000"/>
              </a:spcBef>
              <a:spcAft>
                <a:spcPct val="15000"/>
              </a:spcAft>
            </a:pPr>
            <a:r>
              <a:rPr lang="en-US" sz="2800">
                <a:effectLst>
                  <a:outerShdw blurRad="38100" dist="38100" dir="2700000" algn="tl">
                    <a:srgbClr val="C0C0C0"/>
                  </a:outerShdw>
                </a:effectLst>
              </a:rPr>
              <a:t>Shortest Service Time First (SSTF)</a:t>
            </a:r>
          </a:p>
          <a:p>
            <a:pPr>
              <a:spcBef>
                <a:spcPct val="15000"/>
              </a:spcBef>
              <a:spcAft>
                <a:spcPct val="15000"/>
              </a:spcAft>
            </a:pPr>
            <a:r>
              <a:rPr lang="en-US" sz="2800">
                <a:effectLst>
                  <a:outerShdw blurRad="38100" dist="38100" dir="2700000" algn="tl">
                    <a:srgbClr val="C0C0C0"/>
                  </a:outerShdw>
                </a:effectLst>
              </a:rPr>
              <a:t>Scan</a:t>
            </a:r>
          </a:p>
          <a:p>
            <a:pPr>
              <a:spcBef>
                <a:spcPct val="15000"/>
              </a:spcBef>
              <a:spcAft>
                <a:spcPct val="15000"/>
              </a:spcAft>
            </a:pPr>
            <a:r>
              <a:rPr lang="en-US" sz="2800">
                <a:effectLst>
                  <a:outerShdw blurRad="38100" dist="38100" dir="2700000" algn="tl">
                    <a:srgbClr val="C0C0C0"/>
                  </a:outerShdw>
                </a:effectLst>
              </a:rPr>
              <a:t>C-Scan</a:t>
            </a:r>
          </a:p>
          <a:p>
            <a:pPr>
              <a:spcBef>
                <a:spcPct val="15000"/>
              </a:spcBef>
              <a:spcAft>
                <a:spcPct val="15000"/>
              </a:spcAft>
            </a:pPr>
            <a:r>
              <a:rPr lang="en-US" sz="2800">
                <a:effectLst>
                  <a:outerShdw blurRad="38100" dist="38100" dir="2700000" algn="tl">
                    <a:srgbClr val="C0C0C0"/>
                  </a:outerShdw>
                </a:effectLst>
              </a:rPr>
              <a:t>N-Scan</a:t>
            </a:r>
          </a:p>
          <a:p>
            <a:pPr>
              <a:spcBef>
                <a:spcPct val="15000"/>
              </a:spcBef>
              <a:spcAft>
                <a:spcPct val="15000"/>
              </a:spcAft>
            </a:pPr>
            <a:r>
              <a:rPr lang="en-US" sz="2800">
                <a:effectLst>
                  <a:outerShdw blurRad="38100" dist="38100" dir="2700000" algn="tl">
                    <a:srgbClr val="C0C0C0"/>
                  </a:outerShdw>
                </a:effectLst>
              </a:rPr>
              <a:t>F-Scan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7E4D76-68E0-4A99-96BC-20C7E79775E8}"/>
</file>

<file path=customXml/itemProps2.xml><?xml version="1.0" encoding="utf-8"?>
<ds:datastoreItem xmlns:ds="http://schemas.openxmlformats.org/officeDocument/2006/customXml" ds:itemID="{4E061ECD-A332-4EDF-B3BB-BA65B42745F2}"/>
</file>

<file path=customXml/itemProps3.xml><?xml version="1.0" encoding="utf-8"?>
<ds:datastoreItem xmlns:ds="http://schemas.openxmlformats.org/officeDocument/2006/customXml" ds:itemID="{B4411297-6FF5-4A0E-A1EE-42F0BB2C136F}"/>
</file>

<file path=docProps/app.xml><?xml version="1.0" encoding="utf-8"?>
<Properties xmlns="http://schemas.openxmlformats.org/officeDocument/2006/extended-properties" xmlns:vt="http://schemas.openxmlformats.org/officeDocument/2006/docPropsVTypes">
  <TotalTime>1706</TotalTime>
  <Words>1307</Words>
  <Application>Microsoft Office PowerPoint</Application>
  <PresentationFormat>On-screen Show (4:3)</PresentationFormat>
  <Paragraphs>231</Paragraphs>
  <Slides>31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31</vt:i4>
      </vt:variant>
    </vt:vector>
  </HeadingPairs>
  <TitlesOfParts>
    <vt:vector size="35" baseType="lpstr">
      <vt:lpstr>Default Design</vt:lpstr>
      <vt:lpstr>Custom Design</vt:lpstr>
      <vt:lpstr>1_Custom Design</vt:lpstr>
      <vt:lpstr>RFFlow</vt:lpstr>
      <vt:lpstr>ITEC 202 Operating Systems</vt:lpstr>
      <vt:lpstr>Disk Performance Parameters</vt:lpstr>
      <vt:lpstr>Slide 3</vt:lpstr>
      <vt:lpstr>Slide 4</vt:lpstr>
      <vt:lpstr>Slide 5</vt:lpstr>
      <vt:lpstr>Timing of a Disk I/O transfer</vt:lpstr>
      <vt:lpstr>Timing of a Disk I/O transfer</vt:lpstr>
      <vt:lpstr>Disk Arm Scheduling Policies</vt:lpstr>
      <vt:lpstr>Disk Arm Scheduling Policies</vt:lpstr>
      <vt:lpstr>Slide 10</vt:lpstr>
      <vt:lpstr>Random Scheduling </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example</vt:lpstr>
      <vt:lpstr>Slide 26</vt:lpstr>
      <vt:lpstr>Slide 27</vt:lpstr>
      <vt:lpstr>Slide 28</vt:lpstr>
      <vt:lpstr>Slide 29</vt:lpstr>
      <vt:lpstr>Slide 30</vt:lpstr>
      <vt:lpstr>Slide 31</vt:lpstr>
    </vt:vector>
  </TitlesOfParts>
  <Company>BTYO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CSIT202</dc:title>
  <dc:creator>Ahmet Rizaner</dc:creator>
  <cp:lastModifiedBy>Ahmet Rizaner</cp:lastModifiedBy>
  <cp:revision>472</cp:revision>
  <dcterms:created xsi:type="dcterms:W3CDTF">2004-10-20T19:17:15Z</dcterms:created>
  <dcterms:modified xsi:type="dcterms:W3CDTF">2010-05-15T20:04:37Z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