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35.xml" ContentType="application/vnd.openxmlformats-officedocument.presentationml.slide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325" r:id="rId5"/>
    <p:sldId id="31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19" r:id="rId54"/>
    <p:sldId id="308" r:id="rId55"/>
    <p:sldId id="309" r:id="rId56"/>
    <p:sldId id="310" r:id="rId57"/>
    <p:sldId id="311" r:id="rId58"/>
    <p:sldId id="313" r:id="rId59"/>
    <p:sldId id="314" r:id="rId60"/>
    <p:sldId id="315" r:id="rId61"/>
    <p:sldId id="320" r:id="rId62"/>
    <p:sldId id="322" r:id="rId63"/>
    <p:sldId id="323" r:id="rId64"/>
    <p:sldId id="324" r:id="rId65"/>
    <p:sldId id="316" r:id="rId66"/>
    <p:sldId id="317" r:id="rId67"/>
    <p:sldId id="312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FFF"/>
    <a:srgbClr val="DDDDDD"/>
    <a:srgbClr val="008000"/>
    <a:srgbClr val="FFFF99"/>
    <a:srgbClr val="F7173C"/>
    <a:srgbClr val="E0D3FD"/>
    <a:srgbClr val="F0EAFE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97" autoAdjust="0"/>
    <p:restoredTop sz="94660"/>
  </p:normalViewPr>
  <p:slideViewPr>
    <p:cSldViewPr>
      <p:cViewPr varScale="1">
        <p:scale>
          <a:sx n="69" d="100"/>
          <a:sy n="69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75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27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0386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0386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228600"/>
            <a:ext cx="8077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4038600"/>
            <a:ext cx="38862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 rot="16200000">
            <a:off x="-3164682" y="3164682"/>
            <a:ext cx="6862763" cy="5334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15686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1568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ITEC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202</a:t>
            </a:r>
            <a:r>
              <a:rPr lang="tr-TR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Operating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Systems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533400" y="6523038"/>
            <a:ext cx="295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Prepared by Dr. Ahmet Rizaner</a:t>
            </a:r>
          </a:p>
        </p:txBody>
      </p:sp>
      <p:sp>
        <p:nvSpPr>
          <p:cNvPr id="1043" name="AutoShape 19"/>
          <p:cNvSpPr>
            <a:spLocks noChangeArrowheads="1"/>
          </p:cNvSpPr>
          <p:nvPr userDrawn="1"/>
        </p:nvSpPr>
        <p:spPr bwMode="auto">
          <a:xfrm>
            <a:off x="8329613" y="6142038"/>
            <a:ext cx="762000" cy="609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fld id="{FD9B28B5-EB89-42D7-BEED-F39D1EFBC785}" type="slidenum">
              <a:rPr 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772400" cy="1828800"/>
          </a:xfrm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ITEC </a:t>
            </a:r>
            <a: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202</a:t>
            </a:r>
            <a:br>
              <a:rPr lang="tr-T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Systems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5334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C01A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EASTERN MEDITERRANEAN UNIVERSITY</a:t>
            </a:r>
          </a:p>
          <a:p>
            <a:pPr algn="ctr">
              <a:defRPr/>
            </a:pPr>
            <a:r>
              <a:rPr lang="en-US" sz="2400" b="1">
                <a:solidFill>
                  <a:srgbClr val="C01A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SCHOOL OF COMPUTING AND TECHNOLOGY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914400" y="3810000"/>
            <a:ext cx="7696200" cy="19812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5490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Memory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96200" cy="4953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mtClean="0"/>
              <a:t>The memory protection requirement must be satisfied by the </a:t>
            </a:r>
            <a:r>
              <a:rPr lang="en-US" smtClean="0">
                <a:solidFill>
                  <a:schemeClr val="accent2"/>
                </a:solidFill>
              </a:rPr>
              <a:t>processor</a:t>
            </a:r>
            <a:r>
              <a:rPr lang="en-US" smtClean="0"/>
              <a:t> (hardware) rather than the </a:t>
            </a:r>
            <a:r>
              <a:rPr lang="en-US" smtClean="0">
                <a:solidFill>
                  <a:schemeClr val="accent2"/>
                </a:solidFill>
              </a:rPr>
              <a:t>operating system</a:t>
            </a:r>
            <a:r>
              <a:rPr lang="en-US" smtClean="0"/>
              <a:t> (software).</a:t>
            </a:r>
          </a:p>
          <a:p>
            <a:pPr eaLnBrk="1" hangingPunct="1">
              <a:spcAft>
                <a:spcPct val="10000"/>
              </a:spcAft>
            </a:pPr>
            <a:endParaRPr lang="en-US" sz="1800" smtClean="0"/>
          </a:p>
          <a:p>
            <a:pPr eaLnBrk="1" hangingPunct="1">
              <a:spcAft>
                <a:spcPct val="10000"/>
              </a:spcAft>
            </a:pPr>
            <a:r>
              <a:rPr lang="en-US" smtClean="0"/>
              <a:t>This is because the operating system cannot predict all of the memory references that a program will make.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924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Protection does not mean that when necessary two or more processes should not be able to access a common area. </a:t>
            </a:r>
            <a:endParaRPr lang="en-US" sz="1800" smtClean="0"/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Sharing allow</a:t>
            </a:r>
            <a:r>
              <a:rPr lang="tr-TR" smtClean="0">
                <a:solidFill>
                  <a:schemeClr val="accent2"/>
                </a:solidFill>
              </a:rPr>
              <a:t>s</a:t>
            </a:r>
            <a:r>
              <a:rPr lang="en-US" smtClean="0">
                <a:solidFill>
                  <a:schemeClr val="accent2"/>
                </a:solidFill>
              </a:rPr>
              <a:t> several processes to access the same portion of memory.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For example, if a number of processes are executing the same program, it is better to allow each process access to the same copy of the program rather than have its own separate copy.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Organization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924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Physical main memory is a sequence of bytes. Memory division should be such that it should reflect a logic.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Most programs are written in modules that brings 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Modules can be written and compiled independently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Different degrees of protection given to modules (read-only, execute-only)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Share modules among processes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endParaRPr lang="en-US" sz="4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</a:t>
            </a: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Organization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924800" cy="4953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mtClean="0"/>
              <a:t>Computer memory is organized into at least two levels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main memory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secondary memory</a:t>
            </a:r>
          </a:p>
          <a:p>
            <a:pPr lvl="1" eaLnBrk="1" hangingPunct="1">
              <a:spcAft>
                <a:spcPct val="10000"/>
              </a:spcAft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spcAft>
                <a:spcPct val="10000"/>
              </a:spcAft>
            </a:pPr>
            <a:r>
              <a:rPr lang="en-US" smtClean="0"/>
              <a:t>Task of moving information between the two levels is a major system concern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virtual memory</a:t>
            </a:r>
            <a:endParaRPr lang="en-US" sz="4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Partitioning</a:t>
            </a:r>
            <a:endParaRPr lang="tr-T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95400"/>
            <a:ext cx="7162800" cy="4800600"/>
          </a:xfrm>
        </p:spPr>
        <p:txBody>
          <a:bodyPr/>
          <a:lstStyle/>
          <a:p>
            <a:pPr marL="609600" indent="-609600" eaLnBrk="1" hangingPunct="1"/>
            <a:r>
              <a:rPr lang="en-US" sz="4000" smtClean="0"/>
              <a:t>Fixed partitioning</a:t>
            </a:r>
          </a:p>
          <a:p>
            <a:pPr marL="990600" lvl="1" indent="-533400" eaLnBrk="1" hangingPunct="1"/>
            <a:r>
              <a:rPr lang="en-US" sz="3200" smtClean="0">
                <a:solidFill>
                  <a:srgbClr val="F7173C"/>
                </a:solidFill>
              </a:rPr>
              <a:t>Equal-size partitions</a:t>
            </a:r>
          </a:p>
          <a:p>
            <a:pPr marL="990600" lvl="1" indent="-533400" eaLnBrk="1" hangingPunct="1"/>
            <a:r>
              <a:rPr lang="en-US" sz="3200" smtClean="0">
                <a:solidFill>
                  <a:srgbClr val="F7173C"/>
                </a:solidFill>
              </a:rPr>
              <a:t>Unequal-size partitions</a:t>
            </a:r>
          </a:p>
          <a:p>
            <a:pPr marL="609600" indent="-609600" eaLnBrk="1" hangingPunct="1"/>
            <a:r>
              <a:rPr lang="en-US" sz="4000" smtClean="0">
                <a:solidFill>
                  <a:schemeClr val="accent2"/>
                </a:solidFill>
              </a:rPr>
              <a:t>Dynamic partitioning</a:t>
            </a:r>
            <a:r>
              <a:rPr lang="tr-TR" sz="4000" smtClean="0">
                <a:solidFill>
                  <a:schemeClr val="accent2"/>
                </a:solidFill>
              </a:rPr>
              <a:t> </a:t>
            </a:r>
            <a:endParaRPr lang="en-US" sz="4000" smtClean="0">
              <a:solidFill>
                <a:schemeClr val="accent2"/>
              </a:solidFill>
            </a:endParaRPr>
          </a:p>
          <a:p>
            <a:pPr marL="609600" indent="-609600" eaLnBrk="1" hangingPunct="1"/>
            <a:r>
              <a:rPr lang="en-US" sz="4000" smtClean="0"/>
              <a:t>Buddy system</a:t>
            </a:r>
          </a:p>
          <a:p>
            <a:pPr marL="609600" indent="-609600" eaLnBrk="1" hangingPunct="1"/>
            <a:r>
              <a:rPr lang="en-US" sz="4000" smtClean="0">
                <a:solidFill>
                  <a:schemeClr val="accent2"/>
                </a:solidFill>
              </a:rPr>
              <a:t>Paging</a:t>
            </a:r>
          </a:p>
          <a:p>
            <a:pPr marL="609600" indent="-609600" eaLnBrk="1" hangingPunct="1"/>
            <a:r>
              <a:rPr lang="en-US" sz="4000" smtClean="0"/>
              <a:t>Segmentation</a:t>
            </a:r>
            <a:endParaRPr lang="tr-TR" sz="4000" smtClean="0"/>
          </a:p>
          <a:p>
            <a:pPr marL="609600" indent="-609600"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partitioning</a:t>
            </a:r>
            <a:endParaRPr lang="tr-TR" sz="4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162800" cy="41148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mtClean="0">
                <a:solidFill>
                  <a:schemeClr val="accent2"/>
                </a:solidFill>
              </a:rPr>
              <a:t>In this scheme, available memory is divided into fixed </a:t>
            </a:r>
            <a:r>
              <a:rPr lang="tr-TR" smtClean="0">
                <a:solidFill>
                  <a:schemeClr val="accent2"/>
                </a:solidFill>
              </a:rPr>
              <a:t>areas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spcAft>
                <a:spcPct val="20000"/>
              </a:spcAft>
            </a:pPr>
            <a:r>
              <a:rPr lang="en-US" smtClean="0">
                <a:solidFill>
                  <a:schemeClr val="tx2"/>
                </a:solidFill>
              </a:rPr>
              <a:t>Main memory use is inefficient.</a:t>
            </a:r>
            <a:endParaRPr lang="tr-TR" smtClean="0">
              <a:solidFill>
                <a:schemeClr val="tx2"/>
              </a:solidFill>
            </a:endParaRPr>
          </a:p>
          <a:p>
            <a:pPr eaLnBrk="1" hangingPunct="1">
              <a:spcAft>
                <a:spcPct val="20000"/>
              </a:spcAft>
            </a:pPr>
            <a:r>
              <a:rPr lang="en-US" smtClean="0">
                <a:solidFill>
                  <a:schemeClr val="accent2"/>
                </a:solidFill>
              </a:rPr>
              <a:t>Any program, no matter how small, occupies an entire partition. This is called </a:t>
            </a:r>
            <a:r>
              <a:rPr lang="en-US" i="1" smtClean="0">
                <a:solidFill>
                  <a:srgbClr val="6600CC"/>
                </a:solidFill>
              </a:rPr>
              <a:t>internal fragmentation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828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partitioning</a:t>
            </a:r>
            <a:r>
              <a:rPr lang="en-US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solidFill>
                  <a:srgbClr val="008000"/>
                </a:solidFill>
              </a:rPr>
              <a:t>Equal-size partitions</a:t>
            </a:r>
            <a:endParaRPr lang="tr-TR" smtClean="0">
              <a:solidFill>
                <a:srgbClr val="008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4676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Any process whose size is less than or equal to the partition size can be loaded into an available partition.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mtClean="0">
                <a:solidFill>
                  <a:schemeClr val="tx2"/>
                </a:solidFill>
              </a:rPr>
              <a:t>If all partitions are full, the operating system can swap a process out of a partition.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A program may not fit in a partition.  Thus, the programmer must design the program with overlays.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partitioning placement algorithms</a:t>
            </a:r>
            <a:endParaRPr lang="tr-TR" sz="3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2819400" cy="36576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800" smtClean="0">
                <a:solidFill>
                  <a:schemeClr val="accent2"/>
                </a:solidFill>
              </a:rPr>
              <a:t>because all partitions are of equal size, it does not matter which partition is used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809625" y="1295400"/>
            <a:ext cx="3838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>
                <a:solidFill>
                  <a:srgbClr val="008000"/>
                </a:solidFill>
              </a:rPr>
              <a:t>Equal-size partitions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295400"/>
          <a:ext cx="1287463" cy="4724400"/>
        </p:xfrm>
        <a:graphic>
          <a:graphicData uri="http://schemas.openxmlformats.org/presentationml/2006/ole">
            <p:oleObj spid="_x0000_s1026" name="RFFlow" r:id="rId3" imgW="1296000" imgH="4752000" progId="RFFlow4">
              <p:embed/>
            </p:oleObj>
          </a:graphicData>
        </a:graphic>
      </p:graphicFrame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4191000" y="24384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 M</a:t>
            </a:r>
            <a:endParaRPr lang="tr-TR"/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4235450" y="20574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</a:t>
            </a:r>
            <a:endParaRPr lang="tr-TR"/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6248400" y="2598738"/>
            <a:ext cx="1143000" cy="493712"/>
          </a:xfrm>
          <a:prstGeom prst="rect">
            <a:avLst/>
          </a:prstGeom>
          <a:solidFill>
            <a:srgbClr val="F0EAFE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>
              <a:solidFill>
                <a:srgbClr val="F0EAFE"/>
              </a:solidFill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6248400" y="19050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 M</a:t>
            </a:r>
            <a:endParaRPr lang="tr-TR"/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6575425" y="268922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 M</a:t>
            </a:r>
            <a:endParaRPr lang="tr-TR"/>
          </a:p>
        </p:txBody>
      </p:sp>
      <p:sp>
        <p:nvSpPr>
          <p:cNvPr id="152593" name="AutoShape 17"/>
          <p:cNvSpPr>
            <a:spLocks noChangeArrowheads="1"/>
          </p:cNvSpPr>
          <p:nvPr/>
        </p:nvSpPr>
        <p:spPr bwMode="auto">
          <a:xfrm rot="10322416">
            <a:off x="1749425" y="4867275"/>
            <a:ext cx="3124200" cy="1457325"/>
          </a:xfrm>
          <a:prstGeom prst="wedgeEllipseCallout">
            <a:avLst>
              <a:gd name="adj1" fmla="val -101472"/>
              <a:gd name="adj2" fmla="val 1539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tr-TR"/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2428875" y="5191125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7173C"/>
                </a:solidFill>
              </a:rPr>
              <a:t>Internal</a:t>
            </a:r>
          </a:p>
          <a:p>
            <a:r>
              <a:rPr lang="en-US" sz="2000" b="1">
                <a:solidFill>
                  <a:srgbClr val="F7173C"/>
                </a:solidFill>
              </a:rPr>
              <a:t>Fragmentation</a:t>
            </a:r>
          </a:p>
          <a:p>
            <a:r>
              <a:rPr lang="en-US" sz="2000" b="1">
                <a:solidFill>
                  <a:srgbClr val="F7173C"/>
                </a:solidFill>
              </a:rPr>
              <a:t>6M</a:t>
            </a:r>
            <a:endParaRPr lang="tr-TR" sz="2000" b="1">
              <a:solidFill>
                <a:srgbClr val="F717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3" grpId="0" animBg="1"/>
      <p:bldP spid="152585" grpId="0"/>
      <p:bldP spid="152589" grpId="0" animBg="1"/>
      <p:bldP spid="152591" grpId="0" animBg="1"/>
      <p:bldP spid="152592" grpId="0"/>
      <p:bldP spid="152593" grpId="0" animBg="1"/>
      <p:bldP spid="1525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371600"/>
          <a:ext cx="1287463" cy="4724400"/>
        </p:xfrm>
        <a:graphic>
          <a:graphicData uri="http://schemas.openxmlformats.org/presentationml/2006/ole">
            <p:oleObj spid="_x0000_s2050" name="RFFlow" r:id="rId3" imgW="1296000" imgH="4752000" progId="RFFlow4">
              <p:embed/>
            </p:oleObj>
          </a:graphicData>
        </a:graphic>
      </p:graphicFrame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partitioning placement algorithms</a:t>
            </a:r>
            <a:endParaRPr lang="tr-TR" sz="3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2819400" cy="36576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can assign each process to the </a:t>
            </a:r>
            <a:r>
              <a:rPr lang="en-US" sz="2400" smtClean="0">
                <a:solidFill>
                  <a:srgbClr val="6600CC"/>
                </a:solidFill>
              </a:rPr>
              <a:t>smallest partition within which it will fit</a:t>
            </a:r>
            <a:r>
              <a:rPr lang="en-US" sz="2400" smtClean="0">
                <a:solidFill>
                  <a:schemeClr val="accent2"/>
                </a:solidFill>
              </a:rPr>
              <a:t> to minimize wasted memory within a partition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809625" y="1295400"/>
            <a:ext cx="4311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000"/>
                </a:solidFill>
              </a:rPr>
              <a:t>Unequal-size partitions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191000" y="24384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 M</a:t>
            </a:r>
            <a:endParaRPr lang="tr-TR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4235450" y="20574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</a:t>
            </a:r>
            <a:endParaRPr lang="tr-TR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6242050" y="401955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 M</a:t>
            </a:r>
            <a:endParaRPr lang="tr-TR"/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7543800" y="45720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7173C"/>
                </a:solidFill>
              </a:rPr>
              <a:t>2 M</a:t>
            </a:r>
            <a:endParaRPr lang="tr-TR">
              <a:solidFill>
                <a:srgbClr val="F7173C"/>
              </a:solidFill>
            </a:endParaRPr>
          </a:p>
        </p:txBody>
      </p:sp>
      <p:sp>
        <p:nvSpPr>
          <p:cNvPr id="155659" name="AutoShape 11"/>
          <p:cNvSpPr>
            <a:spLocks noChangeArrowheads="1"/>
          </p:cNvSpPr>
          <p:nvPr/>
        </p:nvSpPr>
        <p:spPr bwMode="auto">
          <a:xfrm rot="10322416">
            <a:off x="908050" y="4964113"/>
            <a:ext cx="2897188" cy="1304925"/>
          </a:xfrm>
          <a:prstGeom prst="wedgeEllipseCallout">
            <a:avLst>
              <a:gd name="adj1" fmla="val -134167"/>
              <a:gd name="adj2" fmla="val 2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endParaRPr lang="tr-TR"/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1600200" y="51054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7173C"/>
                </a:solidFill>
              </a:rPr>
              <a:t>Internal</a:t>
            </a:r>
          </a:p>
          <a:p>
            <a:r>
              <a:rPr lang="en-US" sz="2000" b="1">
                <a:solidFill>
                  <a:srgbClr val="F7173C"/>
                </a:solidFill>
              </a:rPr>
              <a:t>Fragmentation</a:t>
            </a:r>
          </a:p>
          <a:p>
            <a:r>
              <a:rPr lang="en-US" sz="2000" b="1">
                <a:solidFill>
                  <a:srgbClr val="F7173C"/>
                </a:solidFill>
              </a:rPr>
              <a:t>2M</a:t>
            </a:r>
            <a:endParaRPr lang="tr-TR" sz="2000" b="1">
              <a:solidFill>
                <a:srgbClr val="F7173C"/>
              </a:solidFill>
            </a:endParaRP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6242050" y="4711700"/>
            <a:ext cx="1143000" cy="165100"/>
          </a:xfrm>
          <a:prstGeom prst="rect">
            <a:avLst/>
          </a:prstGeom>
          <a:solidFill>
            <a:srgbClr val="F0EAFE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animBg="1"/>
      <p:bldP spid="155655" grpId="0"/>
      <p:bldP spid="155657" grpId="0" animBg="1"/>
      <p:bldP spid="155658" grpId="0"/>
      <p:bldP spid="155659" grpId="0" animBg="1"/>
      <p:bldP spid="155660" grpId="0"/>
      <p:bldP spid="1556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mtClean="0">
              <a:solidFill>
                <a:srgbClr val="008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467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Partitions are of variable length and number.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Process is allocated exactly as much memory as required.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Eventually get holes in the memory. This is called </a:t>
            </a:r>
            <a:r>
              <a:rPr lang="en-US" smtClean="0">
                <a:solidFill>
                  <a:srgbClr val="6600CC"/>
                </a:solidFill>
              </a:rPr>
              <a:t>external fragmentation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Must use </a:t>
            </a:r>
            <a:r>
              <a:rPr lang="en-US" smtClean="0">
                <a:solidFill>
                  <a:srgbClr val="6600CC"/>
                </a:solidFill>
              </a:rPr>
              <a:t>compaction</a:t>
            </a:r>
            <a:r>
              <a:rPr lang="en-US" smtClean="0"/>
              <a:t> to shift processes so they are continuous</a:t>
            </a:r>
            <a:r>
              <a:rPr lang="tr-TR" smtClean="0"/>
              <a:t> </a:t>
            </a:r>
            <a:r>
              <a:rPr lang="en-US" smtClean="0"/>
              <a:t>and all free memory is in one block</a:t>
            </a:r>
            <a:r>
              <a:rPr lang="tr-TR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Management</a:t>
            </a:r>
            <a:endParaRPr lang="tr-T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Memory management is the process of coordinating and controlling the use of memory in a computer system.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It is the task of subdividing memory to accommodate multiple processes.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mtClean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467600" cy="28956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mtClean="0"/>
              <a:t>When a process brought into main memory, it is allocated exactly as much memory as required.</a:t>
            </a:r>
          </a:p>
          <a:p>
            <a:pPr eaLnBrk="1" hangingPunct="1">
              <a:spcAft>
                <a:spcPct val="10000"/>
              </a:spcAft>
            </a:pPr>
            <a:r>
              <a:rPr lang="en-US" smtClean="0"/>
              <a:t>Assume </a:t>
            </a:r>
            <a:r>
              <a:rPr lang="en-US" smtClean="0">
                <a:solidFill>
                  <a:srgbClr val="6600CC"/>
                </a:solidFill>
              </a:rPr>
              <a:t>64 Mbytes</a:t>
            </a:r>
            <a:r>
              <a:rPr lang="en-US" smtClean="0"/>
              <a:t> of main memory is available for the processes: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895600" y="4289425"/>
            <a:ext cx="1066800" cy="858838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P2</a:t>
            </a:r>
          </a:p>
          <a:p>
            <a:pPr algn="ctr">
              <a:defRPr/>
            </a:pPr>
            <a:r>
              <a:rPr lang="en-US" b="1"/>
              <a:t>14 M</a:t>
            </a:r>
            <a:endParaRPr lang="tr-TR" b="1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447800" y="4267200"/>
            <a:ext cx="1066800" cy="1219200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P1</a:t>
            </a:r>
          </a:p>
          <a:p>
            <a:pPr algn="ctr">
              <a:defRPr/>
            </a:pPr>
            <a:r>
              <a:rPr lang="en-US" b="1"/>
              <a:t>20 M</a:t>
            </a:r>
            <a:endParaRPr lang="tr-TR" b="1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4365625" y="4235450"/>
            <a:ext cx="1066800" cy="1096963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P3</a:t>
            </a:r>
          </a:p>
          <a:p>
            <a:pPr algn="ctr">
              <a:defRPr/>
            </a:pPr>
            <a:r>
              <a:rPr lang="en-US" b="1"/>
              <a:t>18 M</a:t>
            </a:r>
            <a:endParaRPr lang="tr-TR" b="1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5965825" y="4365625"/>
            <a:ext cx="1066800" cy="493713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P4</a:t>
            </a:r>
          </a:p>
          <a:p>
            <a:pPr algn="ctr">
              <a:defRPr/>
            </a:pPr>
            <a:r>
              <a:rPr lang="en-US" b="1"/>
              <a:t>8 M</a:t>
            </a: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752600"/>
            <a:ext cx="29718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Initially, main memory is empty, except for the operating system </a:t>
            </a:r>
          </a:p>
        </p:txBody>
      </p:sp>
      <p:pic>
        <p:nvPicPr>
          <p:cNvPr id="3277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76400"/>
            <a:ext cx="17399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2600" y="990600"/>
            <a:ext cx="3124200" cy="4267200"/>
          </a:xfrm>
        </p:spPr>
        <p:txBody>
          <a:bodyPr/>
          <a:lstStyle/>
          <a:p>
            <a:pPr eaLnBrk="1" hangingPunct="1">
              <a:spcAft>
                <a:spcPct val="10000"/>
              </a:spcAft>
              <a:buFontTx/>
              <a:buNone/>
            </a:pPr>
            <a:r>
              <a:rPr lang="en-US" sz="2000" smtClean="0"/>
              <a:t>	The first three processes are loaded in, starting where the operating system ends and occupying just enough space for each process.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en-US" sz="2000" smtClean="0"/>
              <a:t>	This leaves a “hole” at the end of memory that is too small for fourth process that needs 8 Mbytes. </a:t>
            </a:r>
          </a:p>
          <a:p>
            <a:pPr eaLnBrk="1" hangingPunct="1">
              <a:spcAft>
                <a:spcPct val="10000"/>
              </a:spcAft>
              <a:buFontTx/>
              <a:buNone/>
            </a:pPr>
            <a:r>
              <a:rPr lang="en-US" sz="2000" smtClean="0"/>
              <a:t>	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51054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685800" y="4819650"/>
            <a:ext cx="58674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10000"/>
              </a:spcAft>
            </a:pPr>
            <a:r>
              <a:rPr lang="en-US"/>
              <a:t>At some point, some of the processes in memory is not ready.</a:t>
            </a:r>
          </a:p>
          <a:p>
            <a:pPr>
              <a:spcBef>
                <a:spcPct val="20000"/>
              </a:spcBef>
              <a:spcAft>
                <a:spcPct val="10000"/>
              </a:spcAft>
            </a:pPr>
            <a:r>
              <a:rPr lang="en-US"/>
              <a:t>The operating system swaps out process 2, which leaves sufficient room to load a new process, process 4. </a:t>
            </a:r>
          </a:p>
          <a:p>
            <a:endParaRPr lang="en-US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6781800" y="5145088"/>
            <a:ext cx="1066800" cy="493712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P4</a:t>
            </a:r>
          </a:p>
          <a:p>
            <a:pPr algn="ctr">
              <a:defRPr/>
            </a:pPr>
            <a:r>
              <a:rPr lang="en-US" b="1"/>
              <a:t>8 M</a:t>
            </a:r>
            <a:endParaRPr lang="tr-TR" b="1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2362200" y="1219200"/>
            <a:ext cx="17526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4114800" y="1219200"/>
            <a:ext cx="17526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 animBg="1"/>
      <p:bldP spid="1597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800600"/>
            <a:ext cx="7086600" cy="1524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000" smtClean="0">
                <a:solidFill>
                  <a:schemeClr val="accent2"/>
                </a:solidFill>
              </a:rPr>
              <a:t>The operating system swaps out process 2, which leaves sufficient room to load a new process, process 4.</a:t>
            </a:r>
          </a:p>
          <a:p>
            <a:pPr eaLnBrk="1" hangingPunct="1">
              <a:spcAft>
                <a:spcPct val="10000"/>
              </a:spcAft>
            </a:pPr>
            <a:r>
              <a:rPr lang="en-US" sz="2000" smtClean="0">
                <a:solidFill>
                  <a:schemeClr val="accent2"/>
                </a:solidFill>
              </a:rPr>
              <a:t>Because process 4 is smaller than process 2, another small hole is created.</a:t>
            </a:r>
            <a:r>
              <a:rPr lang="tr-TR" sz="2000" smtClean="0">
                <a:solidFill>
                  <a:schemeClr val="accent2"/>
                </a:solidFill>
              </a:rPr>
              <a:t> </a:t>
            </a:r>
            <a:endParaRPr lang="en-US" sz="2000" smtClean="0">
              <a:solidFill>
                <a:schemeClr val="accent2"/>
              </a:solidFill>
            </a:endParaRP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6775" y="1066800"/>
            <a:ext cx="39624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1250950"/>
            <a:ext cx="16446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3505200" y="1143000"/>
            <a:ext cx="18288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5638800" y="1143000"/>
            <a:ext cx="18288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5" grpId="0" animBg="1"/>
      <p:bldP spid="1607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7620000" cy="20574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1800" smtClean="0">
                <a:solidFill>
                  <a:schemeClr val="accent2"/>
                </a:solidFill>
              </a:rPr>
              <a:t>Later, a point is reached at which none of the processes in main memory is ready, but process 2, in the Ready-Suspended state, is available.</a:t>
            </a:r>
          </a:p>
          <a:p>
            <a:pPr algn="just"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1800" smtClean="0">
                <a:solidFill>
                  <a:schemeClr val="accent2"/>
                </a:solidFill>
              </a:rPr>
              <a:t>Because there is insufficient room in memory for process 2, the operating system swaps process 1 out and swaps process 2 back in.</a:t>
            </a:r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5410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3429000" y="1066800"/>
            <a:ext cx="17526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410200" y="1066800"/>
            <a:ext cx="17526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nimBg="1"/>
      <p:bldP spid="1618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1148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As seen in the example, this method eventually leaves holes in the memory. This is called </a:t>
            </a:r>
            <a:r>
              <a:rPr lang="en-US" i="1" smtClean="0">
                <a:solidFill>
                  <a:srgbClr val="6600CC"/>
                </a:solidFill>
              </a:rPr>
              <a:t>external fragmentation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One technique to overcome external fragmentation is </a:t>
            </a:r>
            <a:r>
              <a:rPr lang="en-US" smtClean="0">
                <a:solidFill>
                  <a:srgbClr val="F7173C"/>
                </a:solidFill>
              </a:rPr>
              <a:t>compaction</a:t>
            </a:r>
            <a:r>
              <a:rPr lang="en-US" smtClean="0">
                <a:solidFill>
                  <a:schemeClr val="accent2"/>
                </a:solidFill>
              </a:rPr>
              <a:t>: 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/>
              <a:t>From time to time operating system shifts processes so they are</a:t>
            </a:r>
            <a:r>
              <a:rPr lang="tr-TR" smtClean="0"/>
              <a:t> </a:t>
            </a:r>
            <a:r>
              <a:rPr lang="en-US" smtClean="0"/>
              <a:t>contiguous and all free memory is together in one block.</a:t>
            </a:r>
            <a:r>
              <a:rPr lang="en-US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Memory Compaction Process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524000"/>
            <a:ext cx="3505200" cy="43434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400" smtClean="0"/>
              <a:t>Compaction will result in a block of free memory of length 16 Mbytes.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The difficulty with compaction is that it is a time consuming procedure and wasteful of processor time.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738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352550" y="1724025"/>
          <a:ext cx="3327400" cy="3762375"/>
        </p:xfrm>
        <a:graphic>
          <a:graphicData uri="http://schemas.openxmlformats.org/presentationml/2006/ole">
            <p:oleObj spid="_x0000_s3074" name="RFFlow" r:id="rId3" imgW="4392000" imgH="4968000" progId="RFFlow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219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</a:t>
            </a:r>
            <a:b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placement algorithms</a:t>
            </a:r>
            <a:endParaRPr lang="tr-TR" sz="3600" smtClean="0">
              <a:solidFill>
                <a:srgbClr val="008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6858000" cy="41148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800" smtClean="0"/>
              <a:t>Because memory compaction is time consuming, the operating system must decide cleverly which free block to allocate to a process</a:t>
            </a:r>
            <a:r>
              <a:rPr lang="en-US" smtClean="0"/>
              <a:t>.</a:t>
            </a:r>
            <a:r>
              <a:rPr lang="en-US" sz="2800" smtClean="0"/>
              <a:t> </a:t>
            </a:r>
          </a:p>
          <a:p>
            <a:pPr eaLnBrk="1" hangingPunct="1">
              <a:spcAft>
                <a:spcPct val="10000"/>
              </a:spcAft>
            </a:pPr>
            <a:endParaRPr lang="en-US" sz="1800" smtClean="0"/>
          </a:p>
          <a:p>
            <a:pPr lvl="2" eaLnBrk="1" hangingPunct="1">
              <a:spcAft>
                <a:spcPct val="10000"/>
              </a:spcAft>
            </a:pPr>
            <a:r>
              <a:rPr lang="en-US" smtClean="0">
                <a:solidFill>
                  <a:srgbClr val="6600CC"/>
                </a:solidFill>
              </a:rPr>
              <a:t>Best-Fit</a:t>
            </a:r>
          </a:p>
          <a:p>
            <a:pPr lvl="2" eaLnBrk="1" hangingPunct="1">
              <a:spcAft>
                <a:spcPct val="10000"/>
              </a:spcAft>
            </a:pPr>
            <a:r>
              <a:rPr lang="en-US" smtClean="0">
                <a:solidFill>
                  <a:srgbClr val="6600CC"/>
                </a:solidFill>
              </a:rPr>
              <a:t>First-Fit</a:t>
            </a:r>
          </a:p>
          <a:p>
            <a:pPr lvl="2" eaLnBrk="1" hangingPunct="1">
              <a:spcAft>
                <a:spcPct val="10000"/>
              </a:spcAft>
            </a:pPr>
            <a:r>
              <a:rPr lang="en-US" smtClean="0">
                <a:solidFill>
                  <a:srgbClr val="6600CC"/>
                </a:solidFill>
              </a:rPr>
              <a:t>Next</a:t>
            </a:r>
            <a:r>
              <a:rPr lang="tr-TR" smtClean="0">
                <a:solidFill>
                  <a:srgbClr val="6600CC"/>
                </a:solidFill>
              </a:rPr>
              <a:t>-</a:t>
            </a:r>
            <a:r>
              <a:rPr lang="en-US" smtClean="0">
                <a:solidFill>
                  <a:srgbClr val="6600CC"/>
                </a:solidFill>
              </a:rPr>
              <a:t>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83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 placement algorithms</a:t>
            </a:r>
            <a:endParaRPr lang="tr-TR" sz="28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6858000" cy="441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7173C"/>
                </a:solidFill>
              </a:rPr>
              <a:t>Best-fit algorithm</a:t>
            </a:r>
          </a:p>
          <a:p>
            <a:pPr lvl="1" eaLnBrk="1" hangingPunct="1"/>
            <a:r>
              <a:rPr lang="en-US" smtClean="0">
                <a:solidFill>
                  <a:srgbClr val="008000"/>
                </a:solidFill>
              </a:rPr>
              <a:t>Chooses the block that is closest in size to the request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Worst performer overall</a:t>
            </a:r>
          </a:p>
          <a:p>
            <a:pPr lvl="1" eaLnBrk="1" hangingPunct="1"/>
            <a:r>
              <a:rPr lang="en-US" smtClean="0">
                <a:solidFill>
                  <a:srgbClr val="008000"/>
                </a:solidFill>
              </a:rPr>
              <a:t>Since smallest block is found for process, the smallest amount of fragmentation is left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Memory compaction must be done more often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83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 placement algorithms</a:t>
            </a:r>
            <a:endParaRPr lang="tr-TR" sz="28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6858000" cy="4419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7173C"/>
                </a:solidFill>
              </a:rPr>
              <a:t>First-fit algorithm</a:t>
            </a:r>
          </a:p>
          <a:p>
            <a:pPr lvl="1" eaLnBrk="1" hangingPunct="1"/>
            <a:r>
              <a:rPr lang="en-US" smtClean="0">
                <a:solidFill>
                  <a:srgbClr val="6600CC"/>
                </a:solidFill>
              </a:rPr>
              <a:t>Scans memory form the beginning and chooses the first available block that is large enough</a:t>
            </a:r>
          </a:p>
          <a:p>
            <a:pPr lvl="1" eaLnBrk="1" hangingPunct="1"/>
            <a:r>
              <a:rPr lang="en-US" smtClean="0">
                <a:solidFill>
                  <a:srgbClr val="008000"/>
                </a:solidFill>
              </a:rPr>
              <a:t>Fastest</a:t>
            </a:r>
          </a:p>
          <a:p>
            <a:pPr lvl="1" eaLnBrk="1" hangingPunct="1"/>
            <a:r>
              <a:rPr lang="en-US" smtClean="0">
                <a:solidFill>
                  <a:srgbClr val="6600CC"/>
                </a:solidFill>
              </a:rPr>
              <a:t>May have many process loaded in the front end of memory that must be searched over when trying to find a free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5410200" cy="5791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  <a:buFontTx/>
              <a:buNone/>
            </a:pPr>
            <a:r>
              <a:rPr lang="en-US" b="1" smtClean="0">
                <a:solidFill>
                  <a:srgbClr val="6600CC"/>
                </a:solidFill>
              </a:rPr>
              <a:t>Uni</a:t>
            </a:r>
            <a:r>
              <a:rPr lang="tr-TR" b="1" smtClean="0">
                <a:solidFill>
                  <a:srgbClr val="6600CC"/>
                </a:solidFill>
              </a:rPr>
              <a:t> </a:t>
            </a:r>
            <a:r>
              <a:rPr lang="en-US" b="1" smtClean="0">
                <a:solidFill>
                  <a:srgbClr val="6600CC"/>
                </a:solidFill>
              </a:rPr>
              <a:t>Programming</a:t>
            </a:r>
            <a:endParaRPr lang="tr-TR" b="1" smtClean="0">
              <a:solidFill>
                <a:srgbClr val="6600CC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30000"/>
              </a:spcBef>
              <a:buFontTx/>
              <a:buNone/>
            </a:pPr>
            <a:r>
              <a:rPr lang="en-US" b="1" smtClean="0">
                <a:solidFill>
                  <a:srgbClr val="6600CC"/>
                </a:solidFill>
              </a:rPr>
              <a:t>System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b="1" smtClean="0"/>
              <a:t>Kernel (OS)</a:t>
            </a: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b="1" smtClean="0"/>
              <a:t>Program (user)</a:t>
            </a:r>
          </a:p>
          <a:p>
            <a:pPr lvl="2" eaLnBrk="1" hangingPunct="1">
              <a:lnSpc>
                <a:spcPct val="115000"/>
              </a:lnSpc>
              <a:spcBef>
                <a:spcPct val="30000"/>
              </a:spcBef>
            </a:pPr>
            <a:r>
              <a:rPr lang="en-US" smtClean="0">
                <a:solidFill>
                  <a:schemeClr val="accent2"/>
                </a:solidFill>
              </a:rPr>
              <a:t>Just one large area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715000" y="609600"/>
            <a:ext cx="1295400" cy="1295400"/>
          </a:xfrm>
          <a:prstGeom prst="rect">
            <a:avLst/>
          </a:prstGeom>
          <a:solidFill>
            <a:srgbClr val="BA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Kernel</a:t>
            </a:r>
          </a:p>
          <a:p>
            <a:pPr algn="ctr"/>
            <a:r>
              <a:rPr lang="en-US"/>
              <a:t>(OS)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5715000" y="1905000"/>
            <a:ext cx="1295400" cy="32004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</a:t>
            </a:r>
          </a:p>
          <a:p>
            <a:pPr algn="ctr"/>
            <a:r>
              <a:rPr lang="en-US"/>
              <a:t>(user)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362575" y="5262563"/>
            <a:ext cx="21018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Uni Programming</a:t>
            </a:r>
            <a:endParaRPr lang="en-US" b="1">
              <a:solidFill>
                <a:srgbClr val="6600CC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83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 placement algorithms</a:t>
            </a:r>
            <a:endParaRPr lang="tr-TR" sz="28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6858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7173C"/>
                </a:solidFill>
              </a:rPr>
              <a:t>Next-fit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Scans memory from the location of the last 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More often allocate a block of memory at the end of memory where the largest block is 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largest block of memory is broken up into smaller blocks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Compaction is required to obtain a large block at the end of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8382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b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 partitioning placement algorithms</a:t>
            </a:r>
            <a:endParaRPr lang="tr-TR" sz="18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1600200"/>
            <a:ext cx="3352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16-Mbyte allocation request.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600CC"/>
                </a:solidFill>
              </a:rPr>
              <a:t>	Best-fit</a:t>
            </a:r>
            <a:r>
              <a:rPr lang="en-US" sz="2400" smtClean="0"/>
              <a:t> will search the entire list of available blocks and make use of the 18-Mbyte block, leaving </a:t>
            </a:r>
            <a:r>
              <a:rPr lang="en-US" sz="2400" smtClean="0">
                <a:solidFill>
                  <a:srgbClr val="6600CC"/>
                </a:solidFill>
              </a:rPr>
              <a:t>2-Mbyte fragment</a:t>
            </a:r>
            <a:r>
              <a:rPr lang="en-US" sz="240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600CC"/>
                </a:solidFill>
              </a:rPr>
              <a:t>	First-fit</a:t>
            </a:r>
            <a:r>
              <a:rPr lang="en-US" sz="2400" smtClean="0"/>
              <a:t> results in </a:t>
            </a:r>
            <a:r>
              <a:rPr lang="en-US" sz="2400" smtClean="0">
                <a:solidFill>
                  <a:srgbClr val="6600CC"/>
                </a:solidFill>
              </a:rPr>
              <a:t>a 6-Mbyte fragment.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600CC"/>
                </a:solidFill>
              </a:rPr>
              <a:t>	Next-fit </a:t>
            </a:r>
            <a:r>
              <a:rPr lang="en-US" sz="2400" smtClean="0"/>
              <a:t>results in a </a:t>
            </a:r>
            <a:r>
              <a:rPr lang="en-US" sz="2400" smtClean="0">
                <a:solidFill>
                  <a:srgbClr val="6600CC"/>
                </a:solidFill>
              </a:rPr>
              <a:t>20-Mbyte fragment</a:t>
            </a:r>
            <a:r>
              <a:rPr lang="en-US" sz="2400" smtClean="0"/>
              <a:t>.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6324600" y="533400"/>
            <a:ext cx="1066800" cy="858838"/>
          </a:xfrm>
          <a:prstGeom prst="rect">
            <a:avLst/>
          </a:prstGeom>
          <a:solidFill>
            <a:srgbClr val="F0EAF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16  M</a:t>
            </a:r>
            <a:endParaRPr lang="tr-TR" b="1"/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48069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Buddy Systems</a:t>
            </a:r>
            <a:endParaRPr lang="tr-TR" sz="4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924800" cy="4953000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mtClean="0"/>
              <a:t>Fixed partitioning scheme uses available space inefficiently.</a:t>
            </a:r>
          </a:p>
          <a:p>
            <a:pPr eaLnBrk="1" hangingPunct="1">
              <a:spcAft>
                <a:spcPct val="10000"/>
              </a:spcAft>
            </a:pPr>
            <a:r>
              <a:rPr lang="en-US" smtClean="0"/>
              <a:t>Dynamic partitioning scheme is complex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/>
              <a:t>Compaction is required</a:t>
            </a:r>
          </a:p>
          <a:p>
            <a:pPr eaLnBrk="1" hangingPunct="1">
              <a:spcAft>
                <a:spcPct val="10000"/>
              </a:spcAft>
            </a:pPr>
            <a:r>
              <a:rPr lang="en-US" smtClean="0"/>
              <a:t>An interesting alternative is </a:t>
            </a:r>
            <a:r>
              <a:rPr lang="en-US" smtClean="0">
                <a:solidFill>
                  <a:srgbClr val="6600CC"/>
                </a:solidFill>
              </a:rPr>
              <a:t>Buddy System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mtClean="0">
                <a:solidFill>
                  <a:srgbClr val="6600CC"/>
                </a:solidFill>
              </a:rPr>
              <a:t>In each step available memory is divided into two equal parts (buddy) to provide requested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Buddy Systems</a:t>
            </a:r>
            <a:endParaRPr lang="tr-TR" sz="4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800" smtClean="0"/>
              <a:t>Assume </a:t>
            </a:r>
            <a:r>
              <a:rPr lang="en-US" sz="2800" smtClean="0">
                <a:solidFill>
                  <a:srgbClr val="F7173C"/>
                </a:solidFill>
              </a:rPr>
              <a:t>1 Mbytes</a:t>
            </a:r>
            <a:r>
              <a:rPr lang="en-US" sz="2800" smtClean="0"/>
              <a:t> of Memory</a:t>
            </a:r>
            <a:r>
              <a:rPr lang="tr-TR" sz="2800" smtClean="0"/>
              <a:t> </a:t>
            </a:r>
            <a:r>
              <a:rPr lang="en-US" sz="2800" smtClean="0"/>
              <a:t>is available and there is a request for </a:t>
            </a:r>
            <a:r>
              <a:rPr lang="en-US" sz="2800" smtClean="0">
                <a:solidFill>
                  <a:srgbClr val="F7173C"/>
                </a:solidFill>
              </a:rPr>
              <a:t>100 Kbytes</a:t>
            </a:r>
            <a:r>
              <a:rPr lang="en-US" sz="2800" smtClean="0"/>
              <a:t> memory allocation.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066800" y="3286125"/>
            <a:ext cx="7313613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 M</a:t>
            </a:r>
            <a:endParaRPr lang="tr-TR" b="1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1066800" y="3292475"/>
            <a:ext cx="3656013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512 K</a:t>
            </a:r>
            <a:endParaRPr lang="tr-TR" b="1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4724400" y="3289300"/>
            <a:ext cx="3656013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512 K</a:t>
            </a:r>
            <a:endParaRPr lang="tr-TR" b="1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1057275" y="3286125"/>
            <a:ext cx="1828800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256 K</a:t>
            </a:r>
            <a:endParaRPr lang="tr-TR" b="1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2895600" y="3286125"/>
            <a:ext cx="1828800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256 K</a:t>
            </a:r>
            <a:endParaRPr lang="tr-TR" b="1"/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1054100" y="3286125"/>
            <a:ext cx="914400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128 K</a:t>
            </a:r>
            <a:endParaRPr lang="tr-TR" b="1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1955800" y="3286125"/>
            <a:ext cx="914400" cy="365125"/>
          </a:xfrm>
          <a:prstGeom prst="rect">
            <a:avLst/>
          </a:prstGeom>
          <a:solidFill>
            <a:srgbClr val="FFFF99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128 K</a:t>
            </a:r>
            <a:endParaRPr lang="tr-TR" b="1"/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1028700" y="3286125"/>
            <a:ext cx="914400" cy="365125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7173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128 K</a:t>
            </a:r>
            <a:endParaRPr lang="tr-TR" b="1"/>
          </a:p>
        </p:txBody>
      </p:sp>
      <p:sp>
        <p:nvSpPr>
          <p:cNvPr id="171026" name="AutoShape 18"/>
          <p:cNvSpPr>
            <a:spLocks noChangeArrowheads="1"/>
          </p:cNvSpPr>
          <p:nvPr/>
        </p:nvSpPr>
        <p:spPr bwMode="auto">
          <a:xfrm>
            <a:off x="2286000" y="4800600"/>
            <a:ext cx="4572000" cy="1219200"/>
          </a:xfrm>
          <a:prstGeom prst="wedgeEllipseCallout">
            <a:avLst>
              <a:gd name="adj1" fmla="val -66597"/>
              <a:gd name="adj2" fmla="val -138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tr-TR"/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3200400" y="5105400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 Kbytes can be</a:t>
            </a:r>
          </a:p>
          <a:p>
            <a:pPr>
              <a:defRPr/>
            </a:pPr>
            <a:r>
              <a:rPr lang="en-US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allocated into this location</a:t>
            </a:r>
            <a:endParaRPr lang="tr-TR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46" name="Line 20"/>
          <p:cNvSpPr>
            <a:spLocks noChangeShapeType="1"/>
          </p:cNvSpPr>
          <p:nvPr/>
        </p:nvSpPr>
        <p:spPr bwMode="auto">
          <a:xfrm>
            <a:off x="1066800" y="2819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Text Box 21"/>
          <p:cNvSpPr txBox="1">
            <a:spLocks noChangeArrowheads="1"/>
          </p:cNvSpPr>
          <p:nvPr/>
        </p:nvSpPr>
        <p:spPr bwMode="auto">
          <a:xfrm>
            <a:off x="2852738" y="2514600"/>
            <a:ext cx="37004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7173C"/>
                </a:solidFill>
              </a:rPr>
              <a:t> 1 Mbytes</a:t>
            </a:r>
            <a:r>
              <a:rPr lang="tr-TR" sz="2400" b="1">
                <a:solidFill>
                  <a:srgbClr val="F7173C"/>
                </a:solidFill>
              </a:rPr>
              <a:t>= 1024 Kbytes</a:t>
            </a:r>
            <a:r>
              <a:rPr lang="en-US" sz="2400" b="1"/>
              <a:t> </a:t>
            </a:r>
            <a:endParaRPr lang="tr-TR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nimBg="1"/>
      <p:bldP spid="171014" grpId="0" animBg="1"/>
      <p:bldP spid="171016" grpId="0" animBg="1"/>
      <p:bldP spid="171017" grpId="0" animBg="1"/>
      <p:bldP spid="171018" grpId="0" animBg="1"/>
      <p:bldP spid="171020" grpId="0" animBg="1"/>
      <p:bldP spid="171023" grpId="0" animBg="1"/>
      <p:bldP spid="171025" grpId="0" animBg="1"/>
      <p:bldP spid="171026" grpId="0" animBg="1"/>
      <p:bldP spid="1710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Buddy Systems</a:t>
            </a:r>
            <a:endParaRPr lang="tr-TR" sz="40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5059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22400"/>
            <a:ext cx="75438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1919288" y="18288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2" name="Rectangle 20"/>
          <p:cNvSpPr>
            <a:spLocks noChangeArrowheads="1"/>
          </p:cNvSpPr>
          <p:nvPr/>
        </p:nvSpPr>
        <p:spPr bwMode="auto">
          <a:xfrm>
            <a:off x="1905000" y="25146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1933575" y="2233613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4" name="Rectangle 22"/>
          <p:cNvSpPr>
            <a:spLocks noChangeArrowheads="1"/>
          </p:cNvSpPr>
          <p:nvPr/>
        </p:nvSpPr>
        <p:spPr bwMode="auto">
          <a:xfrm>
            <a:off x="1919288" y="29718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5" name="Rectangle 23"/>
          <p:cNvSpPr>
            <a:spLocks noChangeArrowheads="1"/>
          </p:cNvSpPr>
          <p:nvPr/>
        </p:nvSpPr>
        <p:spPr bwMode="auto">
          <a:xfrm>
            <a:off x="1919288" y="33528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1905000" y="37338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7" name="Rectangle 25"/>
          <p:cNvSpPr>
            <a:spLocks noChangeArrowheads="1"/>
          </p:cNvSpPr>
          <p:nvPr/>
        </p:nvSpPr>
        <p:spPr bwMode="auto">
          <a:xfrm>
            <a:off x="1905000" y="41148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1905000" y="45720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59" name="Rectangle 27"/>
          <p:cNvSpPr>
            <a:spLocks noChangeArrowheads="1"/>
          </p:cNvSpPr>
          <p:nvPr/>
        </p:nvSpPr>
        <p:spPr bwMode="auto">
          <a:xfrm>
            <a:off x="1905000" y="49530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60" name="Rectangle 28"/>
          <p:cNvSpPr>
            <a:spLocks noChangeArrowheads="1"/>
          </p:cNvSpPr>
          <p:nvPr/>
        </p:nvSpPr>
        <p:spPr bwMode="auto">
          <a:xfrm>
            <a:off x="1905000" y="5334000"/>
            <a:ext cx="6477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7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7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7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7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7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7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0" grpId="0" animBg="1"/>
      <p:bldP spid="172052" grpId="0" animBg="1"/>
      <p:bldP spid="172053" grpId="0" animBg="1"/>
      <p:bldP spid="172054" grpId="0" animBg="1"/>
      <p:bldP spid="172055" grpId="0" animBg="1"/>
      <p:bldP spid="172056" grpId="0" animBg="1"/>
      <p:bldP spid="172057" grpId="0" animBg="1"/>
      <p:bldP spid="172058" grpId="0" animBg="1"/>
      <p:bldP spid="172059" grpId="0" animBg="1"/>
      <p:bldP spid="1720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077200" cy="304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Tree Representation of  Buddy System</a:t>
            </a:r>
            <a:endParaRPr lang="tr-TR" sz="3200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5532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914400" y="5318125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Figure shows a binary tree representation of the buddy allocation immediately after the Release of request B.</a:t>
            </a:r>
            <a:r>
              <a:rPr lang="tr-TR" sz="20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7173C"/>
                </a:solidFill>
              </a:rPr>
              <a:t>Relocation</a:t>
            </a:r>
            <a:endParaRPr lang="tr-TR" smtClean="0">
              <a:solidFill>
                <a:srgbClr val="F7173C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program</a:t>
            </a:r>
            <a:r>
              <a:rPr lang="tr-TR" smtClean="0"/>
              <a:t>s</a:t>
            </a:r>
            <a:r>
              <a:rPr lang="en-US" smtClean="0"/>
              <a:t> </a:t>
            </a:r>
            <a:r>
              <a:rPr lang="tr-TR" smtClean="0"/>
              <a:t>are </a:t>
            </a:r>
            <a:r>
              <a:rPr lang="en-US" smtClean="0"/>
              <a:t>loaded into memory the actual (absolute) memory locations are determined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 process may occupy different partitions which means different absolute memory locations during execution (from swapping)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Compaction will also cause a program to occupy a different partition which means different absolute memory locations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7173C"/>
                </a:solidFill>
              </a:rPr>
              <a:t>Addresses</a:t>
            </a:r>
            <a:endParaRPr lang="tr-TR" smtClean="0">
              <a:solidFill>
                <a:srgbClr val="F7173C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6600CC"/>
                </a:solidFill>
              </a:rPr>
              <a:t>Logical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Reference to a memory location independent of the current assignment of data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Translation must be made to the physical address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6600CC"/>
                </a:solidFill>
              </a:rPr>
              <a:t>Relative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Address expressed as a location relative to some known point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6600CC"/>
                </a:solidFill>
              </a:rPr>
              <a:t>Physical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absolute address or actual location in main memory</a:t>
            </a:r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7173C"/>
                </a:solidFill>
              </a:rPr>
              <a:t>Relative and absolute addressing</a:t>
            </a:r>
            <a:endParaRPr lang="tr-TR" sz="4000" smtClean="0">
              <a:solidFill>
                <a:srgbClr val="F7173C"/>
              </a:solidFill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219200" y="1524000"/>
          <a:ext cx="6629400" cy="4051300"/>
        </p:xfrm>
        <a:graphic>
          <a:graphicData uri="http://schemas.openxmlformats.org/presentationml/2006/ole">
            <p:oleObj spid="_x0000_s4098" name="RFFlow" r:id="rId3" imgW="5443200" imgH="3326400" progId="RFFlow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Registers used during execution</a:t>
            </a:r>
            <a:endParaRPr lang="tr-TR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Base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600CC"/>
                </a:solidFill>
              </a:rPr>
              <a:t>Starting address for the process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Bounds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6600CC"/>
                </a:solidFill>
              </a:rPr>
              <a:t>Ending location of the process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These values are set when the process is loaded or when the process is swapped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38862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rgbClr val="6600CC"/>
                </a:solidFill>
              </a:rPr>
              <a:t>Multi Programming</a:t>
            </a:r>
            <a:endParaRPr lang="tr-TR" b="1" smtClean="0">
              <a:solidFill>
                <a:srgbClr val="6600CC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6600CC"/>
                </a:solidFill>
              </a:rPr>
              <a:t>System</a:t>
            </a:r>
          </a:p>
          <a:p>
            <a:pPr lvl="1" eaLnBrk="1" hangingPunct="1"/>
            <a:r>
              <a:rPr lang="en-US" b="1" smtClean="0"/>
              <a:t>Kernel (OS)</a:t>
            </a:r>
          </a:p>
          <a:p>
            <a:pPr lvl="1" eaLnBrk="1" hangingPunct="1"/>
            <a:r>
              <a:rPr lang="en-US" b="1" smtClean="0"/>
              <a:t>Program (user)</a:t>
            </a:r>
          </a:p>
          <a:p>
            <a:pPr lvl="2" eaLnBrk="1" hangingPunct="1"/>
            <a:r>
              <a:rPr lang="en-US" smtClean="0">
                <a:solidFill>
                  <a:schemeClr val="accent2"/>
                </a:solidFill>
              </a:rPr>
              <a:t>The large area is sub-divided further to have more then one program active in the main memory; which is basically </a:t>
            </a:r>
            <a:r>
              <a:rPr lang="en-US" i="1" smtClean="0">
                <a:solidFill>
                  <a:srgbClr val="6600CC"/>
                </a:solidFill>
              </a:rPr>
              <a:t>memory management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791200" y="685800"/>
            <a:ext cx="1295400" cy="1295400"/>
          </a:xfrm>
          <a:prstGeom prst="rect">
            <a:avLst/>
          </a:prstGeom>
          <a:solidFill>
            <a:srgbClr val="BA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Kernel</a:t>
            </a:r>
          </a:p>
          <a:p>
            <a:pPr algn="ctr"/>
            <a:r>
              <a:rPr lang="en-US"/>
              <a:t>(OS)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91200" y="1981200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1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791200" y="2824163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791200" y="4376738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</a:t>
            </a:r>
            <a:r>
              <a:rPr lang="en-US" i="1"/>
              <a:t>n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791200" y="3657600"/>
            <a:ext cx="1295400" cy="7620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endParaRPr lang="en-US" sz="2400"/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/>
            <a:endParaRPr lang="en-US" sz="24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294313" y="5319713"/>
            <a:ext cx="22669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6600CC"/>
                </a:solidFill>
              </a:rPr>
              <a:t>Multi</a:t>
            </a:r>
            <a:r>
              <a:rPr lang="tr-TR" b="1">
                <a:solidFill>
                  <a:srgbClr val="6600CC"/>
                </a:solidFill>
              </a:rPr>
              <a:t> Programming</a:t>
            </a:r>
            <a:endParaRPr lang="en-US" b="1">
              <a:solidFill>
                <a:srgbClr val="6600CC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4114800" cy="2209800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rgbClr val="F7173C"/>
                </a:solidFill>
              </a:rPr>
              <a:t>Hardware </a:t>
            </a:r>
            <a:br>
              <a:rPr lang="en-US" smtClean="0">
                <a:solidFill>
                  <a:srgbClr val="F7173C"/>
                </a:solidFill>
              </a:rPr>
            </a:br>
            <a:r>
              <a:rPr lang="en-US" smtClean="0">
                <a:solidFill>
                  <a:srgbClr val="F7173C"/>
                </a:solidFill>
              </a:rPr>
              <a:t>support for </a:t>
            </a:r>
            <a:br>
              <a:rPr lang="en-US" smtClean="0">
                <a:solidFill>
                  <a:srgbClr val="F7173C"/>
                </a:solidFill>
              </a:rPr>
            </a:br>
            <a:r>
              <a:rPr lang="en-US" smtClean="0">
                <a:solidFill>
                  <a:srgbClr val="F7173C"/>
                </a:solidFill>
              </a:rPr>
              <a:t>relocation</a:t>
            </a:r>
            <a:endParaRPr lang="tr-TR" smtClean="0">
              <a:solidFill>
                <a:srgbClr val="F7173C"/>
              </a:solidFill>
            </a:endParaRPr>
          </a:p>
        </p:txBody>
      </p:sp>
      <p:pic>
        <p:nvPicPr>
          <p:cNvPr id="5017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8575" y="620713"/>
            <a:ext cx="4772025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609600" y="4279900"/>
            <a:ext cx="6705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value of the base register is added to a relative address to produce an absolute address</a:t>
            </a:r>
          </a:p>
          <a:p>
            <a:endParaRPr lang="en-US"/>
          </a:p>
          <a:p>
            <a:r>
              <a:rPr lang="en-US"/>
              <a:t>The resulting address is compared with the value in the bounds register If the address is not within bounds, an interrupt is generated to the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Paging</a:t>
            </a:r>
            <a:endParaRPr lang="tr-TR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Both unequal fixed-size and variable-size portions are inefficient in the use of memory.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External and Internal fragmentations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To overcome these problems the process is broken into small equal pieces called pages and the memory is divided into small pieces called frames.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/>
              <a:t>The size of frame is equal to that of page.</a:t>
            </a:r>
            <a:r>
              <a:rPr lang="tr-TR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3340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Paging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81600"/>
            <a:ext cx="7924800" cy="99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Assignments of two processes to free frames in main memory.</a:t>
            </a:r>
            <a:r>
              <a:rPr lang="tr-TR" sz="2400" smtClean="0"/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600200" y="1443038"/>
          <a:ext cx="6324600" cy="3509962"/>
        </p:xfrm>
        <a:graphic>
          <a:graphicData uri="http://schemas.openxmlformats.org/presentationml/2006/ole">
            <p:oleObj spid="_x0000_s5122" name="RFFlow" r:id="rId3" imgW="4082400" imgH="2268000" progId="RFFlow4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410200" y="1219200"/>
            <a:ext cx="2514600" cy="3886200"/>
            <a:chOff x="3408" y="768"/>
            <a:chExt cx="1584" cy="2448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648" y="1056"/>
              <a:ext cx="1344" cy="21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08" y="768"/>
              <a:ext cx="67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3340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Paging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9248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Another example will be given to illustrate the use of frames and pages.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The processes were divided into pages:.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F7173C"/>
                </a:solidFill>
              </a:rPr>
              <a:t>Process A 4 pages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F7173C"/>
                </a:solidFill>
              </a:rPr>
              <a:t>Process B 3 pages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F7173C"/>
                </a:solidFill>
              </a:rPr>
              <a:t>Process C 4 pages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F7173C"/>
                </a:solidFill>
              </a:rPr>
              <a:t>Process D 5 pages.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At any given time, some of the frames in memory are in use and some of them are free.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A list of free frames is also maintained by the operating system.</a:t>
            </a:r>
            <a:r>
              <a:rPr lang="tr-TR" sz="2400" smtClean="0"/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3340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Paging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953000"/>
            <a:ext cx="7924800" cy="152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Process A, stored on disk, consists of 4 frames. When time comes to load this process, the operating system finds four free frames and loads the four pages of process A into the four frames as shown </a:t>
            </a:r>
            <a:endParaRPr lang="tr-TR" sz="2000" smtClean="0"/>
          </a:p>
        </p:txBody>
      </p:sp>
      <p:pic>
        <p:nvPicPr>
          <p:cNvPr id="5325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200"/>
            <a:ext cx="6000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3505200" y="1143000"/>
            <a:ext cx="17526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5605463" y="1147763"/>
            <a:ext cx="17526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Text Box 8"/>
          <p:cNvSpPr txBox="1">
            <a:spLocks noChangeArrowheads="1"/>
          </p:cNvSpPr>
          <p:nvPr/>
        </p:nvSpPr>
        <p:spPr bwMode="auto">
          <a:xfrm>
            <a:off x="3762375" y="4540250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7173C"/>
                </a:solidFill>
              </a:rPr>
              <a:t>needs 4 frames</a:t>
            </a:r>
          </a:p>
        </p:txBody>
      </p:sp>
      <p:sp>
        <p:nvSpPr>
          <p:cNvPr id="53256" name="Text Box 9"/>
          <p:cNvSpPr txBox="1">
            <a:spLocks noChangeArrowheads="1"/>
          </p:cNvSpPr>
          <p:nvPr/>
        </p:nvSpPr>
        <p:spPr bwMode="auto">
          <a:xfrm>
            <a:off x="5905500" y="4527550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7173C"/>
                </a:solidFill>
              </a:rPr>
              <a:t>needs 3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animBg="1"/>
      <p:bldP spid="18227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21336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b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Paging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828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000" smtClean="0"/>
              <a:t>After the Process B is swapped out, the operating system needs to bring a new process, Process D, which consists of </a:t>
            </a:r>
            <a:r>
              <a:rPr lang="en-US" sz="2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pages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sz="2000" smtClean="0"/>
              <a:t> In the shown example, there are not sufficient unused continuous frames to hold the process</a:t>
            </a:r>
            <a:r>
              <a:rPr lang="tr-TR" sz="2000" smtClean="0"/>
              <a:t> </a:t>
            </a:r>
          </a:p>
        </p:txBody>
      </p:sp>
      <p:pic>
        <p:nvPicPr>
          <p:cNvPr id="5427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685800"/>
            <a:ext cx="36004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8"/>
          <p:cNvSpPr txBox="1">
            <a:spLocks noChangeArrowheads="1"/>
          </p:cNvSpPr>
          <p:nvPr/>
        </p:nvSpPr>
        <p:spPr bwMode="auto">
          <a:xfrm>
            <a:off x="3581400" y="4024313"/>
            <a:ext cx="1404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7173C"/>
                </a:solidFill>
              </a:rPr>
              <a:t>needs 4 frames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410200" y="623888"/>
            <a:ext cx="17526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21336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  <a:b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Paging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257800"/>
            <a:ext cx="7391400" cy="914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In that case, the concept of logical address can be used.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>
                <a:solidFill>
                  <a:srgbClr val="F7173C"/>
                </a:solidFill>
              </a:rPr>
              <a:t>D needs 5 frames</a:t>
            </a:r>
            <a:r>
              <a:rPr lang="tr-TR" sz="2000" smtClean="0">
                <a:solidFill>
                  <a:srgbClr val="F7173C"/>
                </a:solidFill>
              </a:rPr>
              <a:t>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530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9906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86400" y="838200"/>
            <a:ext cx="22860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Paging</a:t>
            </a:r>
            <a:endParaRPr lang="tr-TR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543800" cy="4724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Operating system maintains a page table for each process</a:t>
            </a:r>
            <a:endParaRPr lang="en-US" sz="3600" smtClean="0"/>
          </a:p>
          <a:p>
            <a:pPr lvl="1" eaLnBrk="1" hangingPunct="1">
              <a:lnSpc>
                <a:spcPct val="130000"/>
              </a:lnSpc>
            </a:pPr>
            <a:r>
              <a:rPr lang="en-US" sz="3000" smtClean="0">
                <a:solidFill>
                  <a:srgbClr val="6600CC"/>
                </a:solidFill>
              </a:rPr>
              <a:t>Contains the frame location for each page in the process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3000" smtClean="0">
                <a:solidFill>
                  <a:srgbClr val="6600CC"/>
                </a:solidFill>
              </a:rPr>
              <a:t>Memory address consist of a page number and offset within the page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600" smtClean="0">
                <a:solidFill>
                  <a:srgbClr val="008000"/>
                </a:solidFill>
              </a:rPr>
              <a:t>(page no, offset)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9050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Figure shows the various page tables for the given example. Each page table entry contains the </a:t>
            </a:r>
            <a:r>
              <a:rPr lang="en-US" sz="2400" smtClean="0">
                <a:solidFill>
                  <a:srgbClr val="008000"/>
                </a:solidFill>
              </a:rPr>
              <a:t>number of frames in main memory</a:t>
            </a:r>
            <a:r>
              <a:rPr lang="en-US" sz="2400" smtClean="0"/>
              <a:t>. Operating system also maintains a single free frame list of all frames in main memory that are currently unoccupied and available for pages.</a:t>
            </a:r>
            <a:endParaRPr lang="tr-TR" sz="24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181600"/>
            <a:ext cx="5867400" cy="1219200"/>
          </a:xfrm>
        </p:spPr>
        <p:txBody>
          <a:bodyPr/>
          <a:lstStyle/>
          <a:p>
            <a:pPr eaLnBrk="1" hangingPunct="1"/>
            <a:r>
              <a:rPr lang="en-US" smtClean="0"/>
              <a:t>Page Tables for Example</a:t>
            </a:r>
          </a:p>
        </p:txBody>
      </p:sp>
      <p:grpSp>
        <p:nvGrpSpPr>
          <p:cNvPr id="57348" name="Group 38"/>
          <p:cNvGrpSpPr>
            <a:grpSpLocks/>
          </p:cNvGrpSpPr>
          <p:nvPr/>
        </p:nvGrpSpPr>
        <p:grpSpPr bwMode="auto">
          <a:xfrm>
            <a:off x="1295400" y="2809875"/>
            <a:ext cx="6477000" cy="2066925"/>
            <a:chOff x="1911" y="5228"/>
            <a:chExt cx="8387" cy="2776"/>
          </a:xfrm>
        </p:grpSpPr>
        <p:sp>
          <p:nvSpPr>
            <p:cNvPr id="57349" name="Rectangle 39"/>
            <p:cNvSpPr>
              <a:spLocks noChangeArrowheads="1"/>
            </p:cNvSpPr>
            <p:nvPr/>
          </p:nvSpPr>
          <p:spPr bwMode="auto">
            <a:xfrm>
              <a:off x="2258" y="5369"/>
              <a:ext cx="8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0" name="Line 40"/>
            <p:cNvSpPr>
              <a:spLocks noChangeShapeType="1"/>
            </p:cNvSpPr>
            <p:nvPr/>
          </p:nvSpPr>
          <p:spPr bwMode="auto">
            <a:xfrm>
              <a:off x="2258" y="5729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1" name="Line 41"/>
            <p:cNvSpPr>
              <a:spLocks noChangeShapeType="1"/>
            </p:cNvSpPr>
            <p:nvPr/>
          </p:nvSpPr>
          <p:spPr bwMode="auto">
            <a:xfrm>
              <a:off x="2258" y="6089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Line 42"/>
            <p:cNvSpPr>
              <a:spLocks noChangeShapeType="1"/>
            </p:cNvSpPr>
            <p:nvPr/>
          </p:nvSpPr>
          <p:spPr bwMode="auto">
            <a:xfrm>
              <a:off x="2258" y="6449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Text Box 43"/>
            <p:cNvSpPr txBox="1">
              <a:spLocks noChangeArrowheads="1"/>
            </p:cNvSpPr>
            <p:nvPr/>
          </p:nvSpPr>
          <p:spPr bwMode="auto">
            <a:xfrm>
              <a:off x="1911" y="5252"/>
              <a:ext cx="36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0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2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3</a:t>
              </a:r>
              <a:endParaRPr lang="tr-TR"/>
            </a:p>
          </p:txBody>
        </p:sp>
        <p:sp>
          <p:nvSpPr>
            <p:cNvPr id="57354" name="Text Box 44"/>
            <p:cNvSpPr txBox="1">
              <a:spLocks noChangeArrowheads="1"/>
            </p:cNvSpPr>
            <p:nvPr/>
          </p:nvSpPr>
          <p:spPr bwMode="auto">
            <a:xfrm>
              <a:off x="2498" y="5278"/>
              <a:ext cx="36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0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2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3</a:t>
              </a:r>
              <a:endParaRPr lang="tr-TR"/>
            </a:p>
          </p:txBody>
        </p:sp>
        <p:sp>
          <p:nvSpPr>
            <p:cNvPr id="57355" name="Text Box 45"/>
            <p:cNvSpPr txBox="1">
              <a:spLocks noChangeArrowheads="1"/>
            </p:cNvSpPr>
            <p:nvPr/>
          </p:nvSpPr>
          <p:spPr bwMode="auto">
            <a:xfrm>
              <a:off x="1995" y="6898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/>
                <a:t>Process A</a:t>
              </a:r>
            </a:p>
            <a:p>
              <a:pPr algn="ctr"/>
              <a:r>
                <a:rPr lang="tr-TR" sz="1200"/>
                <a:t>page table</a:t>
              </a:r>
              <a:endParaRPr lang="tr-TR"/>
            </a:p>
          </p:txBody>
        </p:sp>
        <p:sp>
          <p:nvSpPr>
            <p:cNvPr id="57356" name="Rectangle 46"/>
            <p:cNvSpPr>
              <a:spLocks noChangeArrowheads="1"/>
            </p:cNvSpPr>
            <p:nvPr/>
          </p:nvSpPr>
          <p:spPr bwMode="auto">
            <a:xfrm>
              <a:off x="3909" y="5369"/>
              <a:ext cx="84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47"/>
            <p:cNvSpPr>
              <a:spLocks noChangeShapeType="1"/>
            </p:cNvSpPr>
            <p:nvPr/>
          </p:nvSpPr>
          <p:spPr bwMode="auto">
            <a:xfrm>
              <a:off x="3909" y="5729"/>
              <a:ext cx="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48"/>
            <p:cNvSpPr>
              <a:spLocks noChangeShapeType="1"/>
            </p:cNvSpPr>
            <p:nvPr/>
          </p:nvSpPr>
          <p:spPr bwMode="auto">
            <a:xfrm>
              <a:off x="3909" y="6089"/>
              <a:ext cx="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Text Box 49"/>
            <p:cNvSpPr txBox="1">
              <a:spLocks noChangeArrowheads="1"/>
            </p:cNvSpPr>
            <p:nvPr/>
          </p:nvSpPr>
          <p:spPr bwMode="auto">
            <a:xfrm>
              <a:off x="3549" y="5267"/>
              <a:ext cx="36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0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2</a:t>
              </a:r>
              <a:endParaRPr lang="tr-TR"/>
            </a:p>
          </p:txBody>
        </p:sp>
        <p:sp>
          <p:nvSpPr>
            <p:cNvPr id="57360" name="Text Box 50"/>
            <p:cNvSpPr txBox="1">
              <a:spLocks noChangeArrowheads="1"/>
            </p:cNvSpPr>
            <p:nvPr/>
          </p:nvSpPr>
          <p:spPr bwMode="auto">
            <a:xfrm>
              <a:off x="4149" y="5228"/>
              <a:ext cx="36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-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-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-</a:t>
              </a:r>
              <a:endParaRPr lang="tr-TR"/>
            </a:p>
          </p:txBody>
        </p:sp>
        <p:sp>
          <p:nvSpPr>
            <p:cNvPr id="57361" name="Text Box 51"/>
            <p:cNvSpPr txBox="1">
              <a:spLocks noChangeArrowheads="1"/>
            </p:cNvSpPr>
            <p:nvPr/>
          </p:nvSpPr>
          <p:spPr bwMode="auto">
            <a:xfrm>
              <a:off x="3601" y="6449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/>
                <a:t>Process B</a:t>
              </a:r>
            </a:p>
            <a:p>
              <a:pPr algn="ctr"/>
              <a:r>
                <a:rPr lang="tr-TR" sz="1200"/>
                <a:t>page table</a:t>
              </a:r>
              <a:endParaRPr lang="tr-TR"/>
            </a:p>
          </p:txBody>
        </p:sp>
        <p:sp>
          <p:nvSpPr>
            <p:cNvPr id="57362" name="Rectangle 52"/>
            <p:cNvSpPr>
              <a:spLocks noChangeArrowheads="1"/>
            </p:cNvSpPr>
            <p:nvPr/>
          </p:nvSpPr>
          <p:spPr bwMode="auto">
            <a:xfrm>
              <a:off x="5589" y="5356"/>
              <a:ext cx="8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Line 53"/>
            <p:cNvSpPr>
              <a:spLocks noChangeShapeType="1"/>
            </p:cNvSpPr>
            <p:nvPr/>
          </p:nvSpPr>
          <p:spPr bwMode="auto">
            <a:xfrm>
              <a:off x="5589" y="5716"/>
              <a:ext cx="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Line 54"/>
            <p:cNvSpPr>
              <a:spLocks noChangeShapeType="1"/>
            </p:cNvSpPr>
            <p:nvPr/>
          </p:nvSpPr>
          <p:spPr bwMode="auto">
            <a:xfrm>
              <a:off x="5589" y="6076"/>
              <a:ext cx="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55"/>
            <p:cNvSpPr>
              <a:spLocks noChangeShapeType="1"/>
            </p:cNvSpPr>
            <p:nvPr/>
          </p:nvSpPr>
          <p:spPr bwMode="auto">
            <a:xfrm>
              <a:off x="5589" y="6436"/>
              <a:ext cx="8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Text Box 56"/>
            <p:cNvSpPr txBox="1">
              <a:spLocks noChangeArrowheads="1"/>
            </p:cNvSpPr>
            <p:nvPr/>
          </p:nvSpPr>
          <p:spPr bwMode="auto">
            <a:xfrm>
              <a:off x="5242" y="5239"/>
              <a:ext cx="36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0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2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3</a:t>
              </a:r>
              <a:endParaRPr lang="tr-TR"/>
            </a:p>
          </p:txBody>
        </p:sp>
        <p:sp>
          <p:nvSpPr>
            <p:cNvPr id="57367" name="Text Box 57"/>
            <p:cNvSpPr txBox="1">
              <a:spLocks noChangeArrowheads="1"/>
            </p:cNvSpPr>
            <p:nvPr/>
          </p:nvSpPr>
          <p:spPr bwMode="auto">
            <a:xfrm>
              <a:off x="5751" y="5239"/>
              <a:ext cx="60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44000"/>
                </a:lnSpc>
              </a:pPr>
              <a:r>
                <a:rPr lang="tr-TR" sz="1200"/>
                <a:t>7</a:t>
              </a:r>
            </a:p>
            <a:p>
              <a:pPr algn="ctr">
                <a:lnSpc>
                  <a:spcPct val="144000"/>
                </a:lnSpc>
              </a:pPr>
              <a:r>
                <a:rPr lang="tr-TR" sz="1200"/>
                <a:t>8</a:t>
              </a:r>
            </a:p>
            <a:p>
              <a:pPr algn="ctr">
                <a:lnSpc>
                  <a:spcPct val="144000"/>
                </a:lnSpc>
              </a:pPr>
              <a:r>
                <a:rPr lang="tr-TR" sz="1200"/>
                <a:t>9</a:t>
              </a:r>
            </a:p>
            <a:p>
              <a:pPr algn="ctr">
                <a:lnSpc>
                  <a:spcPct val="144000"/>
                </a:lnSpc>
              </a:pPr>
              <a:r>
                <a:rPr lang="tr-TR" sz="1200"/>
                <a:t>10</a:t>
              </a:r>
              <a:endParaRPr lang="tr-TR"/>
            </a:p>
          </p:txBody>
        </p:sp>
        <p:sp>
          <p:nvSpPr>
            <p:cNvPr id="57368" name="Text Box 58"/>
            <p:cNvSpPr txBox="1">
              <a:spLocks noChangeArrowheads="1"/>
            </p:cNvSpPr>
            <p:nvPr/>
          </p:nvSpPr>
          <p:spPr bwMode="auto">
            <a:xfrm>
              <a:off x="5326" y="6885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/>
                <a:t>Process C</a:t>
              </a:r>
            </a:p>
            <a:p>
              <a:pPr algn="ctr"/>
              <a:r>
                <a:rPr lang="tr-TR" sz="1200"/>
                <a:t>page table</a:t>
              </a:r>
              <a:endParaRPr lang="tr-TR"/>
            </a:p>
          </p:txBody>
        </p:sp>
        <p:sp>
          <p:nvSpPr>
            <p:cNvPr id="57369" name="Rectangle 59"/>
            <p:cNvSpPr>
              <a:spLocks noChangeArrowheads="1"/>
            </p:cNvSpPr>
            <p:nvPr/>
          </p:nvSpPr>
          <p:spPr bwMode="auto">
            <a:xfrm>
              <a:off x="7418" y="5369"/>
              <a:ext cx="960" cy="1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60"/>
            <p:cNvSpPr>
              <a:spLocks noChangeShapeType="1"/>
            </p:cNvSpPr>
            <p:nvPr/>
          </p:nvSpPr>
          <p:spPr bwMode="auto">
            <a:xfrm>
              <a:off x="7418" y="5729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61"/>
            <p:cNvSpPr>
              <a:spLocks noChangeShapeType="1"/>
            </p:cNvSpPr>
            <p:nvPr/>
          </p:nvSpPr>
          <p:spPr bwMode="auto">
            <a:xfrm>
              <a:off x="7418" y="6089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62"/>
            <p:cNvSpPr>
              <a:spLocks noChangeShapeType="1"/>
            </p:cNvSpPr>
            <p:nvPr/>
          </p:nvSpPr>
          <p:spPr bwMode="auto">
            <a:xfrm>
              <a:off x="7418" y="6449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63"/>
            <p:cNvSpPr>
              <a:spLocks noChangeShapeType="1"/>
            </p:cNvSpPr>
            <p:nvPr/>
          </p:nvSpPr>
          <p:spPr bwMode="auto">
            <a:xfrm>
              <a:off x="7418" y="6809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Text Box 64"/>
            <p:cNvSpPr txBox="1">
              <a:spLocks noChangeArrowheads="1"/>
            </p:cNvSpPr>
            <p:nvPr/>
          </p:nvSpPr>
          <p:spPr bwMode="auto">
            <a:xfrm>
              <a:off x="6951" y="5278"/>
              <a:ext cx="360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0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2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3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4</a:t>
              </a:r>
              <a:endParaRPr lang="tr-TR"/>
            </a:p>
          </p:txBody>
        </p:sp>
        <p:sp>
          <p:nvSpPr>
            <p:cNvPr id="57375" name="Text Box 65"/>
            <p:cNvSpPr txBox="1">
              <a:spLocks noChangeArrowheads="1"/>
            </p:cNvSpPr>
            <p:nvPr/>
          </p:nvSpPr>
          <p:spPr bwMode="auto">
            <a:xfrm>
              <a:off x="7616" y="5267"/>
              <a:ext cx="600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4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5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6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11</a:t>
              </a:r>
              <a:endParaRPr lang="en-US" sz="1200"/>
            </a:p>
            <a:p>
              <a:pPr>
                <a:lnSpc>
                  <a:spcPct val="144000"/>
                </a:lnSpc>
              </a:pPr>
              <a:r>
                <a:rPr lang="tr-TR" sz="1200"/>
                <a:t>12</a:t>
              </a:r>
              <a:endParaRPr lang="tr-TR"/>
            </a:p>
          </p:txBody>
        </p:sp>
        <p:sp>
          <p:nvSpPr>
            <p:cNvPr id="57376" name="Text Box 66"/>
            <p:cNvSpPr txBox="1">
              <a:spLocks noChangeArrowheads="1"/>
            </p:cNvSpPr>
            <p:nvPr/>
          </p:nvSpPr>
          <p:spPr bwMode="auto">
            <a:xfrm>
              <a:off x="7178" y="7284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/>
                <a:t>Process D</a:t>
              </a:r>
            </a:p>
            <a:p>
              <a:pPr algn="ctr"/>
              <a:r>
                <a:rPr lang="tr-TR" sz="1200"/>
                <a:t>page table</a:t>
              </a:r>
              <a:endParaRPr lang="tr-TR"/>
            </a:p>
          </p:txBody>
        </p:sp>
        <p:sp>
          <p:nvSpPr>
            <p:cNvPr id="57377" name="Rectangle 67"/>
            <p:cNvSpPr>
              <a:spLocks noChangeArrowheads="1"/>
            </p:cNvSpPr>
            <p:nvPr/>
          </p:nvSpPr>
          <p:spPr bwMode="auto">
            <a:xfrm>
              <a:off x="9098" y="5369"/>
              <a:ext cx="9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68"/>
            <p:cNvSpPr>
              <a:spLocks noChangeShapeType="1"/>
            </p:cNvSpPr>
            <p:nvPr/>
          </p:nvSpPr>
          <p:spPr bwMode="auto">
            <a:xfrm>
              <a:off x="9098" y="5729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Text Box 69"/>
            <p:cNvSpPr txBox="1">
              <a:spLocks noChangeArrowheads="1"/>
            </p:cNvSpPr>
            <p:nvPr/>
          </p:nvSpPr>
          <p:spPr bwMode="auto">
            <a:xfrm>
              <a:off x="9325" y="5291"/>
              <a:ext cx="7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44000"/>
                </a:lnSpc>
              </a:pPr>
              <a:r>
                <a:rPr lang="tr-TR" sz="1200"/>
                <a:t>13</a:t>
              </a:r>
            </a:p>
            <a:p>
              <a:pPr>
                <a:lnSpc>
                  <a:spcPct val="144000"/>
                </a:lnSpc>
              </a:pPr>
              <a:r>
                <a:rPr lang="tr-TR" sz="1200"/>
                <a:t>14</a:t>
              </a:r>
            </a:p>
            <a:p>
              <a:endParaRPr lang="tr-TR"/>
            </a:p>
          </p:txBody>
        </p:sp>
        <p:sp>
          <p:nvSpPr>
            <p:cNvPr id="57380" name="Text Box 70"/>
            <p:cNvSpPr txBox="1">
              <a:spLocks noChangeArrowheads="1"/>
            </p:cNvSpPr>
            <p:nvPr/>
          </p:nvSpPr>
          <p:spPr bwMode="auto">
            <a:xfrm>
              <a:off x="8858" y="6269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r-TR" sz="1200"/>
                <a:t>Free frame</a:t>
              </a:r>
            </a:p>
            <a:p>
              <a:pPr algn="ctr"/>
              <a:r>
                <a:rPr lang="tr-TR" sz="1200"/>
                <a:t>list</a:t>
              </a:r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Decimal to Binary</a:t>
            </a:r>
            <a:r>
              <a:rPr lang="tr-TR" sz="4000" b="1" smtClean="0"/>
              <a:t> Conversion:</a:t>
            </a:r>
            <a:r>
              <a:rPr lang="tr-TR" sz="4000" smtClean="0"/>
              <a:t> </a:t>
            </a:r>
          </a:p>
        </p:txBody>
      </p:sp>
      <p:pic>
        <p:nvPicPr>
          <p:cNvPr id="188428" name="Picture 12" descr="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3962400" cy="31289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8000"/>
            </a:outerShdw>
          </a:effectLst>
        </p:spPr>
      </p:pic>
      <p:pic>
        <p:nvPicPr>
          <p:cNvPr id="188429" name="Picture 13" descr="h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600"/>
            <a:ext cx="4343400" cy="28352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008000"/>
            </a:outerShdw>
          </a:effectLst>
        </p:spPr>
      </p:pic>
      <p:sp>
        <p:nvSpPr>
          <p:cNvPr id="58373" name="Text Box 14"/>
          <p:cNvSpPr txBox="1">
            <a:spLocks noChangeArrowheads="1"/>
          </p:cNvSpPr>
          <p:nvPr/>
        </p:nvSpPr>
        <p:spPr bwMode="auto">
          <a:xfrm>
            <a:off x="914400" y="5105400"/>
            <a:ext cx="3505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8000"/>
                </a:solidFill>
              </a:rPr>
              <a:t>Read lecture notes for more info about Decimal to Binary conversion…</a:t>
            </a:r>
            <a:endParaRPr lang="tr-TR" sz="2000" b="1">
              <a:solidFill>
                <a:srgbClr val="008000"/>
              </a:solidFill>
            </a:endParaRPr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5105400" y="1524000"/>
            <a:ext cx="349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135 = 10000111</a:t>
            </a:r>
            <a:endParaRPr lang="tr-TR" sz="3600" b="1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286000" y="685800"/>
            <a:ext cx="1295400" cy="1295400"/>
          </a:xfrm>
          <a:prstGeom prst="rect">
            <a:avLst/>
          </a:prstGeom>
          <a:solidFill>
            <a:srgbClr val="BA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Kernel</a:t>
            </a:r>
          </a:p>
          <a:p>
            <a:pPr algn="ctr"/>
            <a:r>
              <a:rPr lang="en-US"/>
              <a:t>(OS)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286000" y="1981200"/>
            <a:ext cx="1295400" cy="32004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</a:t>
            </a:r>
          </a:p>
          <a:p>
            <a:pPr algn="ctr"/>
            <a:r>
              <a:rPr lang="en-US"/>
              <a:t>(user)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5029200" y="700088"/>
            <a:ext cx="1295400" cy="1295400"/>
          </a:xfrm>
          <a:prstGeom prst="rect">
            <a:avLst/>
          </a:prstGeom>
          <a:solidFill>
            <a:srgbClr val="BAF4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Kernel</a:t>
            </a:r>
          </a:p>
          <a:p>
            <a:pPr algn="ctr"/>
            <a:r>
              <a:rPr lang="en-US"/>
              <a:t>(OS)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5029200" y="1995488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1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5029200" y="2838450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2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5029200" y="4391025"/>
            <a:ext cx="1295400" cy="8382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Program </a:t>
            </a:r>
            <a:r>
              <a:rPr lang="en-US" i="1"/>
              <a:t>n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5029200" y="3671888"/>
            <a:ext cx="1295400" cy="762000"/>
          </a:xfrm>
          <a:prstGeom prst="rect">
            <a:avLst/>
          </a:prstGeom>
          <a:solidFill>
            <a:srgbClr val="EBF4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endParaRPr lang="en-US" sz="2400"/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>
              <a:lnSpc>
                <a:spcPct val="60000"/>
              </a:lnSpc>
            </a:pPr>
            <a:r>
              <a:rPr lang="en-US" sz="2400"/>
              <a:t>.</a:t>
            </a:r>
          </a:p>
          <a:p>
            <a:pPr algn="ctr"/>
            <a:endParaRPr lang="en-US" sz="2400"/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933575" y="5338763"/>
            <a:ext cx="21018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Uni Programming</a:t>
            </a:r>
            <a:endParaRPr lang="en-US" b="1">
              <a:solidFill>
                <a:srgbClr val="6600CC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System</a:t>
            </a: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4532313" y="5334000"/>
            <a:ext cx="22669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6600CC"/>
                </a:solidFill>
              </a:rPr>
              <a:t>Multi</a:t>
            </a:r>
            <a:r>
              <a:rPr lang="tr-TR" b="1">
                <a:solidFill>
                  <a:srgbClr val="6600CC"/>
                </a:solidFill>
              </a:rPr>
              <a:t> Programming</a:t>
            </a:r>
            <a:endParaRPr lang="en-US" b="1">
              <a:solidFill>
                <a:srgbClr val="6600CC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tr-TR" b="1">
                <a:solidFill>
                  <a:srgbClr val="6600CC"/>
                </a:solidFill>
              </a:rPr>
              <a:t>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77200" cy="762000"/>
          </a:xfrm>
          <a:solidFill>
            <a:schemeClr val="accent2"/>
          </a:solidFill>
          <a:effectLst>
            <a:outerShdw dist="71842" dir="2700000" algn="ctr" rotWithShape="0">
              <a:schemeClr val="folHlink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EB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Example, Paging with page size 1Kbytes</a:t>
            </a:r>
            <a:endParaRPr lang="tr-TR" sz="3200" smtClean="0">
              <a:solidFill>
                <a:srgbClr val="EB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00200"/>
            <a:ext cx="76200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6600CC"/>
                </a:solidFill>
              </a:rPr>
              <a:t>Address space = 16 Bit</a:t>
            </a:r>
            <a:r>
              <a:rPr lang="tr-TR" sz="2800" smtClean="0">
                <a:solidFill>
                  <a:srgbClr val="6600CC"/>
                </a:solidFill>
              </a:rPr>
              <a:t>s</a:t>
            </a:r>
            <a:r>
              <a:rPr lang="en-US" sz="2800" smtClean="0">
                <a:solidFill>
                  <a:srgbClr val="6600CC"/>
                </a:solidFill>
              </a:rPr>
              <a:t>, (2</a:t>
            </a:r>
            <a:r>
              <a:rPr lang="en-US" sz="2800" baseline="30000" smtClean="0">
                <a:solidFill>
                  <a:srgbClr val="6600CC"/>
                </a:solidFill>
              </a:rPr>
              <a:t>16</a:t>
            </a:r>
            <a:r>
              <a:rPr lang="en-US" sz="2800" smtClean="0">
                <a:solidFill>
                  <a:srgbClr val="6600CC"/>
                </a:solidFill>
              </a:rPr>
              <a:t>=64 Kbytes memory)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Since page size is 1 Kbytes (2</a:t>
            </a:r>
            <a:r>
              <a:rPr lang="en-US" sz="2800" baseline="30000" smtClean="0">
                <a:solidFill>
                  <a:srgbClr val="F7173C"/>
                </a:solidFill>
              </a:rPr>
              <a:t>10</a:t>
            </a:r>
            <a:r>
              <a:rPr lang="en-US" sz="2800" smtClean="0">
                <a:solidFill>
                  <a:schemeClr val="accent2"/>
                </a:solidFill>
              </a:rPr>
              <a:t>=1024) an offset field of </a:t>
            </a:r>
            <a:r>
              <a:rPr lang="en-US" sz="2800" smtClean="0">
                <a:solidFill>
                  <a:srgbClr val="F7173C"/>
                </a:solidFill>
              </a:rPr>
              <a:t>10</a:t>
            </a:r>
            <a:r>
              <a:rPr lang="en-US" sz="2800" smtClean="0">
                <a:solidFill>
                  <a:schemeClr val="accent2"/>
                </a:solidFill>
              </a:rPr>
              <a:t> bit is needed.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6600CC"/>
                </a:solidFill>
              </a:rPr>
              <a:t>That’s leave 16-10=6 bits for page numbers.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chemeClr val="accent2"/>
                </a:solidFill>
              </a:rPr>
              <a:t>Thus, program can consist of maximum 2</a:t>
            </a:r>
            <a:r>
              <a:rPr lang="en-US" sz="2800" baseline="30000" smtClean="0">
                <a:solidFill>
                  <a:schemeClr val="accent2"/>
                </a:solidFill>
              </a:rPr>
              <a:t>6</a:t>
            </a:r>
            <a:r>
              <a:rPr lang="en-US" sz="2800" smtClean="0">
                <a:solidFill>
                  <a:schemeClr val="accent2"/>
                </a:solidFill>
              </a:rPr>
              <a:t>=64 pages of 1 Kbytes each.</a:t>
            </a:r>
            <a:endParaRPr lang="tr-TR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addresses</a:t>
            </a:r>
          </a:p>
        </p:txBody>
      </p:sp>
      <p:pic>
        <p:nvPicPr>
          <p:cNvPr id="604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5550" y="838200"/>
            <a:ext cx="46164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838200" y="1447800"/>
            <a:ext cx="2667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Relative address=1502</a:t>
            </a:r>
            <a:b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User Process = 27</a:t>
            </a:r>
            <a:r>
              <a:rPr lang="tr-TR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00</a:t>
            </a:r>
            <a:r>
              <a:rPr lang="en-US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tr-TR" sz="2800" dirty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</a:t>
            </a:r>
            <a:r>
              <a:rPr lang="en-US" sz="2800" dirty="0" err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ytes</a:t>
            </a:r>
            <a:endParaRPr lang="tr-TR" sz="2800" dirty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746125" y="5745163"/>
            <a:ext cx="4054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6600CC"/>
                </a:solidFill>
              </a:rPr>
              <a:t>1024+478=1502</a:t>
            </a:r>
            <a:endParaRPr lang="tr-TR" sz="3200">
              <a:solidFill>
                <a:srgbClr val="6600CC"/>
              </a:solidFill>
            </a:endParaRPr>
          </a:p>
        </p:txBody>
      </p:sp>
      <p:sp>
        <p:nvSpPr>
          <p:cNvPr id="60422" name="Text Box 8"/>
          <p:cNvSpPr txBox="1">
            <a:spLocks noChangeArrowheads="1"/>
          </p:cNvSpPr>
          <p:nvPr/>
        </p:nvSpPr>
        <p:spPr bwMode="auto">
          <a:xfrm>
            <a:off x="6215063" y="584835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6600CC"/>
                </a:solidFill>
              </a:rPr>
              <a:t>(1,478)</a:t>
            </a:r>
            <a:endParaRPr lang="tr-TR" sz="24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Paging Logical-to-Physical Address Translation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762000" y="4495800"/>
            <a:ext cx="739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Logical address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0000010111011110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Page number 1 (000001) and offset 478 (0111011110). 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Physical address frame number 6 (000110) , offset 478 (0111011110)</a:t>
            </a:r>
            <a:r>
              <a:rPr lang="en-US">
                <a:solidFill>
                  <a:schemeClr val="accent2"/>
                </a:solidFill>
                <a:latin typeface="Tahoma" pitchFamily="34" charset="0"/>
              </a:rPr>
              <a:t> </a:t>
            </a:r>
            <a:endParaRPr lang="tr-TR">
              <a:solidFill>
                <a:schemeClr val="accent2"/>
              </a:solidFill>
              <a:latin typeface="Tahoma" pitchFamily="34" charset="0"/>
            </a:endParaRPr>
          </a:p>
        </p:txBody>
      </p:sp>
      <p:pic>
        <p:nvPicPr>
          <p:cNvPr id="6144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425" y="914400"/>
            <a:ext cx="71913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685800" y="2878138"/>
            <a:ext cx="2667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Suppose that this page is residing in main memory frame 6 </a:t>
            </a:r>
            <a:b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(in binary 000110). </a:t>
            </a:r>
            <a:b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8"/>
          <p:cNvGraphicFramePr>
            <a:graphicFrameLocks noChangeAspect="1"/>
          </p:cNvGraphicFramePr>
          <p:nvPr>
            <p:ph idx="1"/>
          </p:nvPr>
        </p:nvGraphicFramePr>
        <p:xfrm>
          <a:off x="1497013" y="381000"/>
          <a:ext cx="5056187" cy="5715000"/>
        </p:xfrm>
        <a:graphic>
          <a:graphicData uri="http://schemas.openxmlformats.org/presentationml/2006/ole">
            <p:oleObj spid="_x0000_s6146" name="RFFlow" r:id="rId3" imgW="5544000" imgH="6264000" progId="RFFlow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</a:t>
            </a:r>
            <a:endParaRPr lang="tr-TR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239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Similar to paging another option is to divide the program into segments of varying sizes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6600CC"/>
                </a:solidFill>
              </a:rPr>
              <a:t>Segments should not exceed a maximum segment size.</a:t>
            </a:r>
            <a:r>
              <a:rPr lang="en-US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A simple segmentation scheme uses a segmentation table for each process and a list of free memory blocks.</a:t>
            </a:r>
            <a:r>
              <a:rPr lang="en-US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Segmentation </a:t>
            </a:r>
            <a:endParaRPr lang="tr-TR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239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segments of all programs do not have to be of the same length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There is a maximum segment length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Addressing consist of two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segment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offset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Since segments are not equal, segmentation is similar to dynamic partitioning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962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077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Segmentation</a:t>
            </a:r>
            <a:endParaRPr lang="tr-TR" sz="3600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6067425" y="5715000"/>
            <a:ext cx="2238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7173C"/>
                </a:solidFill>
              </a:rPr>
              <a:t>750+752=1502</a:t>
            </a:r>
          </a:p>
          <a:p>
            <a:r>
              <a:rPr lang="en-US" sz="1600" b="1">
                <a:solidFill>
                  <a:srgbClr val="F7173C"/>
                </a:solidFill>
              </a:rPr>
              <a:t>Starting address</a:t>
            </a:r>
          </a:p>
          <a:p>
            <a:r>
              <a:rPr lang="en-US" sz="1600" b="1">
                <a:solidFill>
                  <a:srgbClr val="F7173C"/>
                </a:solidFill>
              </a:rPr>
              <a:t>of Segment + Offset</a:t>
            </a: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6096000" y="27305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7173C"/>
                </a:solidFill>
              </a:rPr>
              <a:t>4 bits for Segment no</a:t>
            </a:r>
          </a:p>
          <a:p>
            <a:r>
              <a:rPr lang="en-US" b="1">
                <a:solidFill>
                  <a:srgbClr val="F7173C"/>
                </a:solidFill>
              </a:rPr>
              <a:t>12 bits for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70866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Segmentation Logical-to-Physical Address Translation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685800" y="45720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40000"/>
              </a:lnSpc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Logical address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0001001011110000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Segment number 1 (0001) and offset 752 (001011110000). 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Physical address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0010000000100000+001011110000 =0010001100010000  		   (8224+752=8976) </a:t>
            </a:r>
            <a:endParaRPr lang="tr-TR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685800" y="3333750"/>
            <a:ext cx="3124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Suppose that this segment is residing in memory starting at physical address  0010000000100000 (8224).</a:t>
            </a:r>
            <a:br>
              <a:rPr lang="en-US" sz="160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60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6705600" y="3276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8224+752=8976</a:t>
            </a: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6048375" y="1143000"/>
            <a:ext cx="244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011110011110=1950</a:t>
            </a:r>
          </a:p>
          <a:p>
            <a:pPr algn="ctr">
              <a:defRPr/>
            </a:pPr>
            <a:r>
              <a:rPr lang="en-US" b="1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 of Segment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96838"/>
            <a:ext cx="1849437" cy="554037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A dynamic partitioning scheme is being used, and the following is the memory configuration at a given point in time. The shaded areas are allocated blocks and the white areas are free blocks. Assume next four memory request are for </a:t>
            </a:r>
            <a:r>
              <a:rPr lang="en-US" sz="2000" b="1" smtClean="0">
                <a:solidFill>
                  <a:srgbClr val="F7173C"/>
                </a:solidFill>
              </a:rPr>
              <a:t>250K,</a:t>
            </a:r>
            <a:r>
              <a:rPr lang="en-US" sz="2000" smtClean="0"/>
              <a:t> </a:t>
            </a:r>
            <a:r>
              <a:rPr lang="en-US" sz="2000" b="1" smtClean="0">
                <a:solidFill>
                  <a:srgbClr val="F7173C"/>
                </a:solidFill>
              </a:rPr>
              <a:t>419K</a:t>
            </a:r>
            <a:r>
              <a:rPr lang="en-US" sz="2000" smtClean="0"/>
              <a:t>, </a:t>
            </a:r>
            <a:r>
              <a:rPr lang="en-US" sz="2000" b="1" smtClean="0">
                <a:solidFill>
                  <a:srgbClr val="F7173C"/>
                </a:solidFill>
              </a:rPr>
              <a:t>205K</a:t>
            </a:r>
            <a:r>
              <a:rPr lang="en-US" sz="2000" smtClean="0"/>
              <a:t> and </a:t>
            </a:r>
            <a:r>
              <a:rPr lang="en-US" sz="2000" b="1" smtClean="0">
                <a:solidFill>
                  <a:srgbClr val="F7173C"/>
                </a:solidFill>
              </a:rPr>
              <a:t>330K</a:t>
            </a:r>
            <a:r>
              <a:rPr lang="en-US" sz="2000" smtClean="0"/>
              <a:t>. Indicate the starting address (position on the given memory configuration) for each of the four blocks using the following placement algorithms.</a:t>
            </a:r>
            <a:endParaRPr lang="tr-TR" sz="2000" smtClean="0"/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First-fit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Best-fit</a:t>
            </a:r>
            <a:endParaRPr lang="tr-TR" sz="18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295400" y="4876800"/>
          <a:ext cx="7010400" cy="695325"/>
        </p:xfrm>
        <a:graphic>
          <a:graphicData uri="http://schemas.openxmlformats.org/presentationml/2006/ole">
            <p:oleObj spid="_x0000_s7170" name="RFFlow" r:id="rId3" imgW="6480000" imgH="648000" progId="RFFlow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228600"/>
            <a:ext cx="2133600" cy="6096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First-Fit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762000" y="1479550"/>
          <a:ext cx="8229600" cy="822325"/>
        </p:xfrm>
        <a:graphic>
          <a:graphicData uri="http://schemas.openxmlformats.org/presentationml/2006/ole">
            <p:oleObj spid="_x0000_s8194" name="RFFlow" r:id="rId3" imgW="6480000" imgH="648000" progId="RFFlow4">
              <p:embed/>
            </p:oleObj>
          </a:graphicData>
        </a:graphic>
      </p:graphicFrame>
      <p:graphicFrame>
        <p:nvGraphicFramePr>
          <p:cNvPr id="20276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817563" y="2717800"/>
          <a:ext cx="8229600" cy="822325"/>
        </p:xfrm>
        <a:graphic>
          <a:graphicData uri="http://schemas.openxmlformats.org/presentationml/2006/ole">
            <p:oleObj spid="_x0000_s8195" name="RFFlow" r:id="rId4" imgW="6480000" imgH="648000" progId="RFFlow4">
              <p:embed/>
            </p:oleObj>
          </a:graphicData>
        </a:graphic>
      </p:graphicFrame>
      <p:graphicFrame>
        <p:nvGraphicFramePr>
          <p:cNvPr id="20276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741363" y="3929063"/>
          <a:ext cx="8305800" cy="830262"/>
        </p:xfrm>
        <a:graphic>
          <a:graphicData uri="http://schemas.openxmlformats.org/presentationml/2006/ole">
            <p:oleObj spid="_x0000_s8196" name="RFFlow" r:id="rId5" imgW="6480000" imgH="648000" progId="RFFlow4">
              <p:embed/>
            </p:oleObj>
          </a:graphicData>
        </a:graphic>
      </p:graphicFrame>
      <p:graphicFrame>
        <p:nvGraphicFramePr>
          <p:cNvPr id="202765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762000" y="5084763"/>
          <a:ext cx="8382000" cy="838200"/>
        </p:xfrm>
        <a:graphic>
          <a:graphicData uri="http://schemas.openxmlformats.org/presentationml/2006/ole">
            <p:oleObj spid="_x0000_s8197" name="RFFlow" r:id="rId6" imgW="6480000" imgH="648000" progId="RFFlow4">
              <p:embed/>
            </p:oleObj>
          </a:graphicData>
        </a:graphic>
      </p:graphicFrame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838200" y="108108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Initial State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849313" y="2411413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250K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817563" y="361632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419K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838200" y="483552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205K</a:t>
            </a: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938213" y="5992813"/>
            <a:ext cx="361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Last Allocation for 330K fails!!!</a:t>
            </a:r>
            <a:r>
              <a:rPr lang="tr-TR" b="1">
                <a:solidFill>
                  <a:srgbClr val="F7173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8" grpId="0"/>
      <p:bldP spid="202769" grpId="0"/>
      <p:bldP spid="202770" grpId="0"/>
      <p:bldP spid="202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Memory Management</a:t>
            </a: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</a:t>
            </a:r>
            <a:endParaRPr lang="tr-TR" sz="360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62484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Relocation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Logical organization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organization</a:t>
            </a:r>
          </a:p>
          <a:p>
            <a:pPr eaLnBrk="1" hangingPunct="1">
              <a:lnSpc>
                <a:spcPct val="150000"/>
              </a:lnSpc>
              <a:defRPr/>
            </a:pPr>
            <a:endParaRPr lang="tr-TR" b="1" smtClean="0">
              <a:solidFill>
                <a:srgbClr val="F7173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09600" y="76200"/>
            <a:ext cx="2133600" cy="6096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Best-Fit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1160463"/>
          <a:ext cx="8229600" cy="822325"/>
        </p:xfrm>
        <a:graphic>
          <a:graphicData uri="http://schemas.openxmlformats.org/presentationml/2006/ole">
            <p:oleObj spid="_x0000_s9218" name="RFFlow" r:id="rId3" imgW="6480000" imgH="648000" progId="RFFlow4">
              <p:embed/>
            </p:oleObj>
          </a:graphicData>
        </a:graphic>
      </p:graphicFrame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806450" y="85248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Initial State</a:t>
            </a:r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685800" y="19812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250K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685800" y="3124200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419K</a:t>
            </a: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685800" y="4232275"/>
            <a:ext cx="217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205K</a:t>
            </a:r>
          </a:p>
        </p:txBody>
      </p:sp>
      <p:sp>
        <p:nvSpPr>
          <p:cNvPr id="207883" name="Rectangle 11"/>
          <p:cNvSpPr>
            <a:spLocks noChangeArrowheads="1"/>
          </p:cNvSpPr>
          <p:nvPr/>
        </p:nvSpPr>
        <p:spPr bwMode="auto">
          <a:xfrm>
            <a:off x="617538" y="5307013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F7173C"/>
                </a:solidFill>
              </a:rPr>
              <a:t>Allocation of 330K</a:t>
            </a:r>
            <a:endParaRPr lang="tr-TR" b="1">
              <a:solidFill>
                <a:srgbClr val="F7173C"/>
              </a:solidFill>
            </a:endParaRPr>
          </a:p>
        </p:txBody>
      </p:sp>
      <p:graphicFrame>
        <p:nvGraphicFramePr>
          <p:cNvPr id="207887" name="Object 15"/>
          <p:cNvGraphicFramePr>
            <a:graphicFrameLocks noChangeAspect="1"/>
          </p:cNvGraphicFramePr>
          <p:nvPr/>
        </p:nvGraphicFramePr>
        <p:xfrm>
          <a:off x="630238" y="2279650"/>
          <a:ext cx="8229600" cy="815975"/>
        </p:xfrm>
        <a:graphic>
          <a:graphicData uri="http://schemas.openxmlformats.org/presentationml/2006/ole">
            <p:oleObj spid="_x0000_s9219" name="RFFlow" r:id="rId4" imgW="6480000" imgH="648000" progId="RFFlow4">
              <p:embed/>
            </p:oleObj>
          </a:graphicData>
        </a:graphic>
      </p:graphicFrame>
      <p:graphicFrame>
        <p:nvGraphicFramePr>
          <p:cNvPr id="207889" name="Object 17"/>
          <p:cNvGraphicFramePr>
            <a:graphicFrameLocks noChangeAspect="1"/>
          </p:cNvGraphicFramePr>
          <p:nvPr/>
        </p:nvGraphicFramePr>
        <p:xfrm>
          <a:off x="609600" y="3429000"/>
          <a:ext cx="8229600" cy="817563"/>
        </p:xfrm>
        <a:graphic>
          <a:graphicData uri="http://schemas.openxmlformats.org/presentationml/2006/ole">
            <p:oleObj spid="_x0000_s9220" name="RFFlow" r:id="rId5" imgW="6480000" imgH="648000" progId="RFFlow4">
              <p:embed/>
            </p:oleObj>
          </a:graphicData>
        </a:graphic>
      </p:graphicFrame>
      <p:graphicFrame>
        <p:nvGraphicFramePr>
          <p:cNvPr id="207891" name="Object 19"/>
          <p:cNvGraphicFramePr>
            <a:graphicFrameLocks noChangeAspect="1"/>
          </p:cNvGraphicFramePr>
          <p:nvPr/>
        </p:nvGraphicFramePr>
        <p:xfrm>
          <a:off x="609600" y="4510088"/>
          <a:ext cx="8229600" cy="815975"/>
        </p:xfrm>
        <a:graphic>
          <a:graphicData uri="http://schemas.openxmlformats.org/presentationml/2006/ole">
            <p:oleObj spid="_x0000_s9221" name="RFFlow" r:id="rId6" imgW="6480000" imgH="648000" progId="RFFlow4">
              <p:embed/>
            </p:oleObj>
          </a:graphicData>
        </a:graphic>
      </p:graphicFrame>
      <p:graphicFrame>
        <p:nvGraphicFramePr>
          <p:cNvPr id="207893" name="Object 21"/>
          <p:cNvGraphicFramePr>
            <a:graphicFrameLocks noChangeAspect="1"/>
          </p:cNvGraphicFramePr>
          <p:nvPr/>
        </p:nvGraphicFramePr>
        <p:xfrm>
          <a:off x="609600" y="5576888"/>
          <a:ext cx="8229600" cy="815975"/>
        </p:xfrm>
        <a:graphic>
          <a:graphicData uri="http://schemas.openxmlformats.org/presentationml/2006/ole">
            <p:oleObj spid="_x0000_s9222" name="RFFlow" r:id="rId7" imgW="6480000" imgH="648000" progId="RFFlow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0" grpId="0"/>
      <p:bldP spid="207881" grpId="0"/>
      <p:bldP spid="207882" grpId="0"/>
      <p:bldP spid="20788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914400"/>
            <a:ext cx="7772400" cy="5410200"/>
          </a:xfrm>
        </p:spPr>
        <p:txBody>
          <a:bodyPr/>
          <a:lstStyle/>
          <a:p>
            <a:pPr eaLnBrk="1" hangingPunct="1"/>
            <a:r>
              <a:rPr lang="en-US" sz="2800" smtClean="0"/>
              <a:t>Assume we have a memory that have the following holes in increasing memory start address order: Hole1 = 20 KB, Hole2 = 8 KB, Hole3 = 40 KB, Hole4 = 36 KB, Hole5 = 14 KB, Hole6 = 18 KB, Hole7 = 24 KB, Hole8 = 30 KB. Which hole is taken for </a:t>
            </a:r>
            <a:r>
              <a:rPr lang="en-US" sz="2800" i="1" smtClean="0"/>
              <a:t>successive </a:t>
            </a:r>
            <a:r>
              <a:rPr lang="en-US" sz="2800" smtClean="0"/>
              <a:t>segment requests of 24 KB, 20 KB and 18 KB, if we use the following partitioning algorithms.</a:t>
            </a:r>
          </a:p>
          <a:p>
            <a:pPr lvl="1" eaLnBrk="1" hangingPunct="1"/>
            <a:r>
              <a:rPr lang="en-US" sz="2400" smtClean="0"/>
              <a:t>Best-Fit</a:t>
            </a:r>
          </a:p>
          <a:p>
            <a:pPr lvl="1" eaLnBrk="1" hangingPunct="1"/>
            <a:r>
              <a:rPr lang="en-US" sz="2400" smtClean="0"/>
              <a:t>First-Fit</a:t>
            </a:r>
          </a:p>
          <a:p>
            <a:pPr lvl="1" eaLnBrk="1" hangingPunct="1"/>
            <a:r>
              <a:rPr lang="en-US" sz="2400" smtClean="0"/>
              <a:t>Next-Fit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First-Fit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438400"/>
            <a:ext cx="2971800" cy="304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smtClean="0"/>
              <a:t>24 Kbytes </a:t>
            </a:r>
            <a:r>
              <a:rPr lang="en-US" b="1" smtClean="0">
                <a:cs typeface="Arial" charset="0"/>
              </a:rPr>
              <a:t>→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20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18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endParaRPr lang="en-US" b="1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1241425"/>
          <a:ext cx="8229600" cy="739775"/>
        </p:xfrm>
        <a:graphic>
          <a:graphicData uri="http://schemas.openxmlformats.org/presentationml/2006/ole">
            <p:oleObj spid="_x0000_s10242" name="RFFlow" r:id="rId3" imgW="7200000" imgH="648000" progId="RFFlow4">
              <p:embed/>
            </p:oleObj>
          </a:graphicData>
        </a:graphic>
      </p:graphicFrame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4267200" y="2419350"/>
            <a:ext cx="441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3  (</a:t>
            </a:r>
            <a:r>
              <a:rPr lang="en-US" sz="2000" b="1">
                <a:solidFill>
                  <a:srgbClr val="F7173C"/>
                </a:solidFill>
              </a:rPr>
              <a:t>16 Kbytes free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1 (</a:t>
            </a:r>
            <a:r>
              <a:rPr lang="en-US" sz="2000" b="1">
                <a:solidFill>
                  <a:srgbClr val="F7173C"/>
                </a:solidFill>
              </a:rPr>
              <a:t>Full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4 (</a:t>
            </a:r>
            <a:r>
              <a:rPr lang="en-US" sz="2000" b="1">
                <a:solidFill>
                  <a:srgbClr val="F7173C"/>
                </a:solidFill>
              </a:rPr>
              <a:t>18 Kbytes free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en-US" sz="3200" b="1">
              <a:solidFill>
                <a:srgbClr val="F717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0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Best-Fit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438400"/>
            <a:ext cx="3200400" cy="304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smtClean="0"/>
              <a:t>24 Kbytes </a:t>
            </a:r>
            <a:r>
              <a:rPr lang="en-US" b="1" smtClean="0">
                <a:cs typeface="Arial" charset="0"/>
              </a:rPr>
              <a:t>→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20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18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endParaRPr lang="en-US" b="1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1241425"/>
          <a:ext cx="8229600" cy="739775"/>
        </p:xfrm>
        <a:graphic>
          <a:graphicData uri="http://schemas.openxmlformats.org/presentationml/2006/ole">
            <p:oleObj spid="_x0000_s11266" name="RFFlow" r:id="rId3" imgW="7200000" imgH="648000" progId="RFFlow4">
              <p:embed/>
            </p:oleObj>
          </a:graphicData>
        </a:graphic>
      </p:graphicFrame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4267200" y="2419350"/>
            <a:ext cx="441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7  (</a:t>
            </a:r>
            <a:r>
              <a:rPr lang="en-US" sz="2000" b="1">
                <a:solidFill>
                  <a:srgbClr val="F7173C"/>
                </a:solidFill>
              </a:rPr>
              <a:t>Full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1 (</a:t>
            </a:r>
            <a:r>
              <a:rPr lang="en-US" sz="2000" b="1">
                <a:solidFill>
                  <a:srgbClr val="F7173C"/>
                </a:solidFill>
              </a:rPr>
              <a:t>Full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6 (</a:t>
            </a:r>
            <a:r>
              <a:rPr lang="en-US" sz="2000" b="1">
                <a:solidFill>
                  <a:srgbClr val="F7173C"/>
                </a:solidFill>
              </a:rPr>
              <a:t>Full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Next-Fit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438400"/>
            <a:ext cx="3200400" cy="3048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 smtClean="0"/>
              <a:t>24 Kbytes </a:t>
            </a:r>
            <a:r>
              <a:rPr lang="en-US" b="1" smtClean="0">
                <a:cs typeface="Arial" charset="0"/>
              </a:rPr>
              <a:t>→</a:t>
            </a:r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20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r>
              <a:rPr lang="en-US" b="1" smtClean="0"/>
              <a:t>18 Kbytes </a:t>
            </a:r>
            <a:r>
              <a:rPr lang="en-US" b="1" smtClean="0">
                <a:cs typeface="Arial" charset="0"/>
              </a:rPr>
              <a:t>→</a:t>
            </a:r>
            <a:endParaRPr lang="en-US" b="1" smtClean="0"/>
          </a:p>
          <a:p>
            <a:pPr eaLnBrk="1" hangingPunct="1">
              <a:lnSpc>
                <a:spcPct val="150000"/>
              </a:lnSpc>
            </a:pPr>
            <a:endParaRPr lang="en-US" b="1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1241425"/>
          <a:ext cx="8229600" cy="739775"/>
        </p:xfrm>
        <a:graphic>
          <a:graphicData uri="http://schemas.openxmlformats.org/presentationml/2006/ole">
            <p:oleObj spid="_x0000_s12290" name="RFFlow" r:id="rId3" imgW="7200000" imgH="648000" progId="RFFlow4">
              <p:embed/>
            </p:oleObj>
          </a:graphicData>
        </a:graphic>
      </p:graphicFrame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4267200" y="2419350"/>
            <a:ext cx="441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3  (</a:t>
            </a:r>
            <a:r>
              <a:rPr lang="en-US" sz="2000" b="1">
                <a:solidFill>
                  <a:srgbClr val="F7173C"/>
                </a:solidFill>
              </a:rPr>
              <a:t>16 Kbytes free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4 (</a:t>
            </a:r>
            <a:r>
              <a:rPr lang="en-US" sz="2000" b="1">
                <a:solidFill>
                  <a:srgbClr val="F7173C"/>
                </a:solidFill>
              </a:rPr>
              <a:t>16 Kbytes free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F7173C"/>
                </a:solidFill>
              </a:rPr>
              <a:t>Hole 6 (</a:t>
            </a:r>
            <a:r>
              <a:rPr lang="en-US" sz="2000" b="1">
                <a:solidFill>
                  <a:srgbClr val="F7173C"/>
                </a:solidFill>
              </a:rPr>
              <a:t>Full</a:t>
            </a:r>
            <a:r>
              <a:rPr lang="en-US" sz="3200" b="1">
                <a:solidFill>
                  <a:srgbClr val="F7173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2438400" cy="5334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</a:t>
            </a:r>
            <a:endParaRPr lang="tr-TR" sz="20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7772400" cy="121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Consider a simple segmentation system that has the following segment table.</a:t>
            </a:r>
            <a:r>
              <a:rPr lang="tr-TR" sz="2400" smtClean="0"/>
              <a:t> </a:t>
            </a:r>
          </a:p>
        </p:txBody>
      </p:sp>
      <p:graphicFrame>
        <p:nvGraphicFramePr>
          <p:cNvPr id="208969" name="Group 73"/>
          <p:cNvGraphicFramePr>
            <a:graphicFrameLocks noGrp="1"/>
          </p:cNvGraphicFramePr>
          <p:nvPr>
            <p:ph sz="half" idx="2"/>
          </p:nvPr>
        </p:nvGraphicFramePr>
        <p:xfrm>
          <a:off x="2057400" y="2438400"/>
          <a:ext cx="4343400" cy="1981200"/>
        </p:xfrm>
        <a:graphic>
          <a:graphicData uri="http://schemas.openxmlformats.org/drawingml/2006/table">
            <a:tbl>
              <a:tblPr/>
              <a:tblGrid>
                <a:gridCol w="2587625"/>
                <a:gridCol w="1755775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Starting Address (Base)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Length (Bytes)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</a:tbl>
          </a:graphicData>
        </a:graphic>
      </p:graphicFrame>
      <p:sp>
        <p:nvSpPr>
          <p:cNvPr id="67608" name="Rectangle 72"/>
          <p:cNvSpPr>
            <a:spLocks noChangeArrowheads="1"/>
          </p:cNvSpPr>
          <p:nvPr/>
        </p:nvSpPr>
        <p:spPr bwMode="auto">
          <a:xfrm>
            <a:off x="990600" y="4724400"/>
            <a:ext cx="7620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For each of the following logical addresses, determine the physical address or indicate if segment fault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1295400" cy="304800"/>
          </a:xfr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1600" b="1" smtClean="0">
                <a:solidFill>
                  <a:srgbClr val="F0EAF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3</a:t>
            </a:r>
            <a:endParaRPr lang="tr-TR" sz="1600" b="1" smtClean="0">
              <a:solidFill>
                <a:srgbClr val="F0EAF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33400"/>
            <a:ext cx="4114800" cy="1600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1800" smtClean="0"/>
              <a:t>For each of the following logical addresses, determine the physical address or indicate if segment fault occurs.</a:t>
            </a:r>
            <a:endParaRPr lang="tr-TR" sz="1800" smtClean="0"/>
          </a:p>
        </p:txBody>
      </p:sp>
      <p:graphicFrame>
        <p:nvGraphicFramePr>
          <p:cNvPr id="211102" name="Group 158"/>
          <p:cNvGraphicFramePr>
            <a:graphicFrameLocks noGrp="1"/>
          </p:cNvGraphicFramePr>
          <p:nvPr>
            <p:ph sz="quarter" idx="2"/>
          </p:nvPr>
        </p:nvGraphicFramePr>
        <p:xfrm>
          <a:off x="5603875" y="381000"/>
          <a:ext cx="2778125" cy="1774826"/>
        </p:xfrm>
        <a:graphic>
          <a:graphicData uri="http://schemas.openxmlformats.org/drawingml/2006/table">
            <a:tbl>
              <a:tblPr/>
              <a:tblGrid>
                <a:gridCol w="1473200"/>
                <a:gridCol w="1304925"/>
              </a:tblGrid>
              <a:tr h="527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Starting Address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(Base)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Length (Bytes)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142" name="Group 198"/>
          <p:cNvGraphicFramePr>
            <a:graphicFrameLocks noGrp="1"/>
          </p:cNvGraphicFramePr>
          <p:nvPr>
            <p:ph sz="quarter" idx="3"/>
          </p:nvPr>
        </p:nvGraphicFramePr>
        <p:xfrm>
          <a:off x="990600" y="2819400"/>
          <a:ext cx="7772400" cy="3124200"/>
        </p:xfrm>
        <a:graphic>
          <a:graphicData uri="http://schemas.openxmlformats.org/drawingml/2006/table">
            <a:tbl>
              <a:tblPr/>
              <a:tblGrid>
                <a:gridCol w="749300"/>
                <a:gridCol w="2976563"/>
                <a:gridCol w="4046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Logical address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address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717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173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117" name="Text Box 173"/>
          <p:cNvSpPr txBox="1">
            <a:spLocks noChangeArrowheads="1"/>
          </p:cNvSpPr>
          <p:nvPr/>
        </p:nvSpPr>
        <p:spPr bwMode="auto">
          <a:xfrm>
            <a:off x="5119688" y="803275"/>
            <a:ext cx="31115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>
                <a:solidFill>
                  <a:srgbClr val="F7173C"/>
                </a:solidFill>
              </a:rPr>
              <a:t>0</a:t>
            </a:r>
          </a:p>
          <a:p>
            <a:pPr>
              <a:lnSpc>
                <a:spcPct val="110000"/>
              </a:lnSpc>
            </a:pPr>
            <a:r>
              <a:rPr lang="en-US" b="1">
                <a:solidFill>
                  <a:srgbClr val="F7173C"/>
                </a:solidFill>
              </a:rPr>
              <a:t>1</a:t>
            </a:r>
          </a:p>
          <a:p>
            <a:pPr>
              <a:lnSpc>
                <a:spcPct val="110000"/>
              </a:lnSpc>
            </a:pPr>
            <a:r>
              <a:rPr lang="en-US" b="1">
                <a:solidFill>
                  <a:srgbClr val="F7173C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US" b="1">
                <a:solidFill>
                  <a:srgbClr val="F7173C"/>
                </a:solidFill>
              </a:rPr>
              <a:t>3</a:t>
            </a:r>
            <a:endParaRPr lang="tr-TR" b="1">
              <a:solidFill>
                <a:srgbClr val="F7173C"/>
              </a:solidFill>
            </a:endParaRPr>
          </a:p>
        </p:txBody>
      </p:sp>
      <p:sp>
        <p:nvSpPr>
          <p:cNvPr id="211123" name="Text Box 179"/>
          <p:cNvSpPr txBox="1">
            <a:spLocks noChangeArrowheads="1"/>
          </p:cNvSpPr>
          <p:nvPr/>
        </p:nvSpPr>
        <p:spPr bwMode="auto">
          <a:xfrm>
            <a:off x="5653088" y="3367088"/>
            <a:ext cx="2190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198+660=858</a:t>
            </a:r>
            <a:endParaRPr lang="tr-TR" sz="28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1128" name="Text Box 184"/>
          <p:cNvSpPr txBox="1">
            <a:spLocks noChangeArrowheads="1"/>
          </p:cNvSpPr>
          <p:nvPr/>
        </p:nvSpPr>
        <p:spPr bwMode="auto">
          <a:xfrm>
            <a:off x="5610225" y="3892550"/>
            <a:ext cx="219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156+222=378</a:t>
            </a:r>
            <a:endParaRPr lang="tr-TR" sz="28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1133" name="Text Box 189"/>
          <p:cNvSpPr txBox="1">
            <a:spLocks noChangeArrowheads="1"/>
          </p:cNvSpPr>
          <p:nvPr/>
        </p:nvSpPr>
        <p:spPr bwMode="auto">
          <a:xfrm>
            <a:off x="5691188" y="4440238"/>
            <a:ext cx="193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Segment fault</a:t>
            </a:r>
            <a:endParaRPr lang="tr-TR" sz="3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1138" name="Text Box 194"/>
          <p:cNvSpPr txBox="1">
            <a:spLocks noChangeArrowheads="1"/>
          </p:cNvSpPr>
          <p:nvPr/>
        </p:nvSpPr>
        <p:spPr bwMode="auto">
          <a:xfrm>
            <a:off x="5715000" y="4953000"/>
            <a:ext cx="2054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455+996=1451</a:t>
            </a:r>
            <a:endParaRPr lang="tr-TR" sz="44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1143" name="Text Box 199"/>
          <p:cNvSpPr txBox="1">
            <a:spLocks noChangeArrowheads="1"/>
          </p:cNvSpPr>
          <p:nvPr/>
        </p:nvSpPr>
        <p:spPr bwMode="auto">
          <a:xfrm>
            <a:off x="5715000" y="5410200"/>
            <a:ext cx="193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Segment fault</a:t>
            </a:r>
            <a:endParaRPr lang="tr-TR" sz="3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8668" name="Text Box 200"/>
          <p:cNvSpPr txBox="1">
            <a:spLocks noChangeArrowheads="1"/>
          </p:cNvSpPr>
          <p:nvPr/>
        </p:nvSpPr>
        <p:spPr bwMode="auto">
          <a:xfrm>
            <a:off x="1219200" y="2346325"/>
            <a:ext cx="684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7173C"/>
                </a:solidFill>
              </a:rPr>
              <a:t>Physical address = offset+ starting address of the segment</a:t>
            </a:r>
            <a:r>
              <a:rPr lang="tr-T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117" grpId="0"/>
      <p:bldP spid="211123" grpId="0"/>
      <p:bldP spid="211128" grpId="0"/>
      <p:bldP spid="211133" grpId="0"/>
      <p:bldP spid="211138" grpId="0"/>
      <p:bldP spid="21114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0"/>
            <a:ext cx="8610600" cy="6858000"/>
          </a:xfr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43400" y="4371975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Memory Management</a:t>
            </a:r>
          </a:p>
          <a:p>
            <a:pPr>
              <a:defRPr/>
            </a:pP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Ahmet Rizaner</a:t>
            </a:r>
          </a:p>
          <a:p>
            <a:pPr>
              <a:defRPr/>
            </a:pPr>
            <a:r>
              <a:rPr lang="tr-T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 April 2008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Relocation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96200" cy="4419600"/>
          </a:xfrm>
        </p:spPr>
        <p:txBody>
          <a:bodyPr/>
          <a:lstStyle/>
          <a:p>
            <a:pPr eaLnBrk="1" hangingPunct="1"/>
            <a:r>
              <a:rPr lang="en-US" smtClean="0"/>
              <a:t>In a multiprogramming system, the available memory is generally shared among a number of processes.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The operating system is managing memory and is responsible for bringing processes into main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Relocation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96200" cy="4419600"/>
          </a:xfrm>
        </p:spPr>
        <p:txBody>
          <a:bodyPr/>
          <a:lstStyle/>
          <a:p>
            <a:pPr eaLnBrk="1" hangingPunct="1"/>
            <a:r>
              <a:rPr lang="en-US" smtClean="0"/>
              <a:t>Programmer does not know where the program will be placed in memory when it is executed.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addition, while the program is executing, it may be swapped to disk and returned to main memory at a different location (</a:t>
            </a:r>
            <a:r>
              <a:rPr lang="en-US" smtClean="0">
                <a:solidFill>
                  <a:srgbClr val="F7173C"/>
                </a:solidFill>
              </a:rPr>
              <a:t>relocation</a:t>
            </a:r>
            <a:r>
              <a:rPr lang="en-US" smtClean="0"/>
              <a:t>).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4000" b="1" smtClean="0">
                <a:solidFill>
                  <a:srgbClr val="F7173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696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/>
              <a:t>Data integrity is essential; therefore, each process area should be protected against any undesired interferences.</a:t>
            </a:r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en-US" smtClean="0">
                <a:solidFill>
                  <a:schemeClr val="accent2"/>
                </a:solidFill>
              </a:rPr>
              <a:t>Processes should not be able to reference memory locations in another process for reading or writing purpose without permission.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Normally, a user process cannot access any point of the operating system, neither program nor data.</a:t>
            </a:r>
            <a:endParaRPr lang="tr-TR" smtClean="0"/>
          </a:p>
        </p:txBody>
      </p:sp>
      <p:pic>
        <p:nvPicPr>
          <p:cNvPr id="22532" name="Picture 4" descr="l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04800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3FD7909E793499B8D32CDE54CA80F" ma:contentTypeVersion="" ma:contentTypeDescription="Create a new document." ma:contentTypeScope="" ma:versionID="6d0d68c4da5d257e7bf53fd5b65a030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AB5495-6FF7-4FC4-AAED-F3134B024B7B}"/>
</file>

<file path=customXml/itemProps2.xml><?xml version="1.0" encoding="utf-8"?>
<ds:datastoreItem xmlns:ds="http://schemas.openxmlformats.org/officeDocument/2006/customXml" ds:itemID="{B713EF83-9790-4EB0-9BE3-37D01DF81E21}"/>
</file>

<file path=customXml/itemProps3.xml><?xml version="1.0" encoding="utf-8"?>
<ds:datastoreItem xmlns:ds="http://schemas.openxmlformats.org/officeDocument/2006/customXml" ds:itemID="{0B40A1E9-7F73-43A1-AB3C-C99DA4A29A79}"/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2556</Words>
  <Application>Microsoft Office PowerPoint</Application>
  <PresentationFormat>On-screen Show (4:3)</PresentationFormat>
  <Paragraphs>450</Paragraphs>
  <Slides>67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Default Design</vt:lpstr>
      <vt:lpstr>RFFlow</vt:lpstr>
      <vt:lpstr>ITEC 202 Operating Systems</vt:lpstr>
      <vt:lpstr>Memory Management</vt:lpstr>
      <vt:lpstr>Slide 3</vt:lpstr>
      <vt:lpstr>Slide 4</vt:lpstr>
      <vt:lpstr>Slide 5</vt:lpstr>
      <vt:lpstr>Memory Management Requirements</vt:lpstr>
      <vt:lpstr>Relocation</vt:lpstr>
      <vt:lpstr>Relocation</vt:lpstr>
      <vt:lpstr>Protection</vt:lpstr>
      <vt:lpstr>Protection</vt:lpstr>
      <vt:lpstr>Sharing</vt:lpstr>
      <vt:lpstr>Logical Organization</vt:lpstr>
      <vt:lpstr>Physical Organization</vt:lpstr>
      <vt:lpstr>Memory Partitioning</vt:lpstr>
      <vt:lpstr>Fixed partitioning</vt:lpstr>
      <vt:lpstr>Fixed partitioning  Equal-size partitions</vt:lpstr>
      <vt:lpstr>Fixed partitioning placement algorithms</vt:lpstr>
      <vt:lpstr>Fixed partitioning placement algorithms</vt:lpstr>
      <vt:lpstr>Dynamic partitioning</vt:lpstr>
      <vt:lpstr>Dynamic partitioning</vt:lpstr>
      <vt:lpstr>Dynamic partitioning</vt:lpstr>
      <vt:lpstr>Dynamic partitioning</vt:lpstr>
      <vt:lpstr>Dynamic partitioning</vt:lpstr>
      <vt:lpstr>Dynamic partitioning</vt:lpstr>
      <vt:lpstr>Dynamic partitioning</vt:lpstr>
      <vt:lpstr>Memory Compaction Process</vt:lpstr>
      <vt:lpstr>Dynamic partitioning placement algorithms</vt:lpstr>
      <vt:lpstr>Dynamic partitioning placement algorithms</vt:lpstr>
      <vt:lpstr>Dynamic partitioning placement algorithms</vt:lpstr>
      <vt:lpstr>Dynamic partitioning placement algorithms</vt:lpstr>
      <vt:lpstr>Example: Dynamic partitioning placement algorithms</vt:lpstr>
      <vt:lpstr>Buddy Systems</vt:lpstr>
      <vt:lpstr>Example: Buddy Systems</vt:lpstr>
      <vt:lpstr>Example: Buddy Systems</vt:lpstr>
      <vt:lpstr>Tree Representation of  Buddy System</vt:lpstr>
      <vt:lpstr>Relocation</vt:lpstr>
      <vt:lpstr>Addresses</vt:lpstr>
      <vt:lpstr>Relative and absolute addressing</vt:lpstr>
      <vt:lpstr>Registers used during execution</vt:lpstr>
      <vt:lpstr>Hardware  support for  relocation</vt:lpstr>
      <vt:lpstr>Paging</vt:lpstr>
      <vt:lpstr>Example: Paging</vt:lpstr>
      <vt:lpstr>Example: Paging</vt:lpstr>
      <vt:lpstr>Example: Paging</vt:lpstr>
      <vt:lpstr>Example: Paging</vt:lpstr>
      <vt:lpstr>Example: Paging</vt:lpstr>
      <vt:lpstr>Paging</vt:lpstr>
      <vt:lpstr>Figure shows the various page tables for the given example. Each page table entry contains the number of frames in main memory. Operating system also maintains a single free frame list of all frames in main memory that are currently unoccupied and available for pages.</vt:lpstr>
      <vt:lpstr>Decimal to Binary Conversion: </vt:lpstr>
      <vt:lpstr>Example, Paging with page size 1Kbytes</vt:lpstr>
      <vt:lpstr>Logical addresses</vt:lpstr>
      <vt:lpstr>Example of Paging Logical-to-Physical Address Translation</vt:lpstr>
      <vt:lpstr>Slide 53</vt:lpstr>
      <vt:lpstr>Segmentation </vt:lpstr>
      <vt:lpstr>Segmentation </vt:lpstr>
      <vt:lpstr>Example Segmentation</vt:lpstr>
      <vt:lpstr>Example of Segmentation Logical-to-Physical Address Translation</vt:lpstr>
      <vt:lpstr>Example 1</vt:lpstr>
      <vt:lpstr>First-Fit</vt:lpstr>
      <vt:lpstr>Best-Fit</vt:lpstr>
      <vt:lpstr>Example 2</vt:lpstr>
      <vt:lpstr>First-Fit</vt:lpstr>
      <vt:lpstr>Best-Fit</vt:lpstr>
      <vt:lpstr>Next-Fit</vt:lpstr>
      <vt:lpstr>Example 3</vt:lpstr>
      <vt:lpstr>Example 3</vt:lpstr>
      <vt:lpstr>Slide 67</vt:lpstr>
    </vt:vector>
  </TitlesOfParts>
  <Company>BTYO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CSIT202</dc:title>
  <dc:creator>Ahmet Rizaner</dc:creator>
  <cp:lastModifiedBy>Ahmet Rizaner</cp:lastModifiedBy>
  <cp:revision>368</cp:revision>
  <dcterms:created xsi:type="dcterms:W3CDTF">2004-10-20T19:17:15Z</dcterms:created>
  <dcterms:modified xsi:type="dcterms:W3CDTF">2009-04-20T19:06:34Z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0x0101007AD3FD7909E793499B8D32CDE54CA80F</vt:lpwstr>
  </property>
</Properties>
</file>