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1.xml" ContentType="application/vnd.openxmlformats-officedocument.presentationml.slide+xml"/>
  <Override PartName="/ppt/slides/slide60.xml" ContentType="application/vnd.openxmlformats-officedocument.presentationml.slide+xml"/>
  <Override PartName="/ppt/slides/slide62.xml" ContentType="application/vnd.openxmlformats-officedocument.presentationml.slide+xml"/>
  <Override PartName="/ppt/slides/slide10.xml" ContentType="application/vnd.openxmlformats-officedocument.presentationml.slide+xml"/>
  <Override PartName="/ppt/slides/slide87.xml" ContentType="application/vnd.openxmlformats-officedocument.presentationml.slide+xml"/>
  <Override PartName="/ppt/slides/slide61.xml" ContentType="application/vnd.openxmlformats-officedocument.presentationml.slide+xml"/>
  <Override PartName="/ppt/slides/slide85.xml" ContentType="application/vnd.openxmlformats-officedocument.presentationml.slide+xml"/>
  <Override PartName="/ppt/slides/slide84.xml" ContentType="application/vnd.openxmlformats-officedocument.presentationml.slide+xml"/>
  <Override PartName="/ppt/slides/slide83.xml" ContentType="application/vnd.openxmlformats-officedocument.presentationml.slide+xml"/>
  <Override PartName="/ppt/slides/slide8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1.xml" ContentType="application/vnd.openxmlformats-officedocument.presentationml.slide+xml"/>
  <Override PartName="/ppt/slides/slide86.xml" ContentType="application/vnd.openxmlformats-officedocument.presentationml.slide+xml"/>
  <Override PartName="/ppt/slides/slide79.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80.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70.xml" ContentType="application/vnd.openxmlformats-officedocument.presentationml.slide+xml"/>
  <Override PartName="/ppt/slides/slide65.xml" ContentType="application/vnd.openxmlformats-officedocument.presentationml.slide+xml"/>
  <Override PartName="/ppt/slides/slide72.xml" ContentType="application/vnd.openxmlformats-officedocument.presentationml.slide+xml"/>
  <Override PartName="/ppt/slides/slide78.xml" ContentType="application/vnd.openxmlformats-officedocument.presentationml.slide+xml"/>
  <Override PartName="/ppt/slides/slide77.xml" ContentType="application/vnd.openxmlformats-officedocument.presentationml.slide+xml"/>
  <Override PartName="/ppt/slides/slide76.xml" ContentType="application/vnd.openxmlformats-officedocument.presentationml.slide+xml"/>
  <Override PartName="/ppt/slides/slide71.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9"/>
  </p:handoutMasterIdLst>
  <p:sldIdLst>
    <p:sldId id="379" r:id="rId2"/>
    <p:sldId id="380" r:id="rId3"/>
    <p:sldId id="381" r:id="rId4"/>
    <p:sldId id="383" r:id="rId5"/>
    <p:sldId id="384" r:id="rId6"/>
    <p:sldId id="385" r:id="rId7"/>
    <p:sldId id="386" r:id="rId8"/>
    <p:sldId id="387" r:id="rId9"/>
    <p:sldId id="388" r:id="rId10"/>
    <p:sldId id="389" r:id="rId11"/>
    <p:sldId id="390" r:id="rId12"/>
    <p:sldId id="346" r:id="rId13"/>
    <p:sldId id="347" r:id="rId14"/>
    <p:sldId id="348" r:id="rId15"/>
    <p:sldId id="349" r:id="rId16"/>
    <p:sldId id="350" r:id="rId17"/>
    <p:sldId id="351" r:id="rId18"/>
    <p:sldId id="352" r:id="rId19"/>
    <p:sldId id="354" r:id="rId20"/>
    <p:sldId id="353" r:id="rId21"/>
    <p:sldId id="355" r:id="rId22"/>
    <p:sldId id="357" r:id="rId23"/>
    <p:sldId id="391" r:id="rId24"/>
    <p:sldId id="392" r:id="rId25"/>
    <p:sldId id="358" r:id="rId26"/>
    <p:sldId id="363" r:id="rId27"/>
    <p:sldId id="364" r:id="rId28"/>
    <p:sldId id="393" r:id="rId29"/>
    <p:sldId id="394" r:id="rId30"/>
    <p:sldId id="395" r:id="rId31"/>
    <p:sldId id="396" r:id="rId32"/>
    <p:sldId id="397" r:id="rId33"/>
    <p:sldId id="398" r:id="rId34"/>
    <p:sldId id="399" r:id="rId35"/>
    <p:sldId id="361" r:id="rId36"/>
    <p:sldId id="362" r:id="rId37"/>
    <p:sldId id="365" r:id="rId38"/>
    <p:sldId id="400" r:id="rId39"/>
    <p:sldId id="401" r:id="rId40"/>
    <p:sldId id="402" r:id="rId41"/>
    <p:sldId id="403" r:id="rId42"/>
    <p:sldId id="404" r:id="rId43"/>
    <p:sldId id="405" r:id="rId44"/>
    <p:sldId id="366" r:id="rId45"/>
    <p:sldId id="367" r:id="rId46"/>
    <p:sldId id="406" r:id="rId47"/>
    <p:sldId id="407" r:id="rId48"/>
    <p:sldId id="408" r:id="rId49"/>
    <p:sldId id="409" r:id="rId50"/>
    <p:sldId id="410" r:id="rId51"/>
    <p:sldId id="411" r:id="rId52"/>
    <p:sldId id="368" r:id="rId53"/>
    <p:sldId id="369" r:id="rId54"/>
    <p:sldId id="370" r:id="rId55"/>
    <p:sldId id="412" r:id="rId56"/>
    <p:sldId id="413" r:id="rId57"/>
    <p:sldId id="414" r:id="rId58"/>
    <p:sldId id="371" r:id="rId59"/>
    <p:sldId id="415" r:id="rId60"/>
    <p:sldId id="416" r:id="rId61"/>
    <p:sldId id="418" r:id="rId62"/>
    <p:sldId id="417" r:id="rId63"/>
    <p:sldId id="419" r:id="rId64"/>
    <p:sldId id="420" r:id="rId65"/>
    <p:sldId id="421" r:id="rId66"/>
    <p:sldId id="423" r:id="rId67"/>
    <p:sldId id="422" r:id="rId68"/>
    <p:sldId id="373" r:id="rId69"/>
    <p:sldId id="424" r:id="rId70"/>
    <p:sldId id="425" r:id="rId71"/>
    <p:sldId id="377" r:id="rId72"/>
    <p:sldId id="378" r:id="rId73"/>
    <p:sldId id="426" r:id="rId74"/>
    <p:sldId id="427" r:id="rId75"/>
    <p:sldId id="428" r:id="rId76"/>
    <p:sldId id="429" r:id="rId77"/>
    <p:sldId id="430" r:id="rId78"/>
    <p:sldId id="431" r:id="rId79"/>
    <p:sldId id="372" r:id="rId80"/>
    <p:sldId id="432" r:id="rId81"/>
    <p:sldId id="433" r:id="rId82"/>
    <p:sldId id="434" r:id="rId83"/>
    <p:sldId id="435" r:id="rId84"/>
    <p:sldId id="436" r:id="rId85"/>
    <p:sldId id="437" r:id="rId86"/>
    <p:sldId id="438" r:id="rId87"/>
    <p:sldId id="439" r:id="rId88"/>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9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handoutMaster" Target="handoutMasters/handout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95" Type="http://schemas.openxmlformats.org/officeDocument/2006/relationships/customXml" Target="../customXml/item2.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9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tr-TR" altLang="tr-TR" b="1" smtClean="0">
                <a:solidFill>
                  <a:srgbClr val="7030A0"/>
                </a:solidFill>
              </a:rPr>
              <a:t>BÖLÜM 2 – İSTATİSTİKSEL VERİLER – VERİ TÜRLERİ</a:t>
            </a:r>
          </a:p>
        </p:txBody>
      </p:sp>
      <p:sp>
        <p:nvSpPr>
          <p:cNvPr id="3075" name="Content Placeholder 2"/>
          <p:cNvSpPr>
            <a:spLocks noGrp="1"/>
          </p:cNvSpPr>
          <p:nvPr>
            <p:ph idx="1"/>
          </p:nvPr>
        </p:nvSpPr>
        <p:spPr/>
        <p:txBody>
          <a:bodyPr/>
          <a:lstStyle/>
          <a:p>
            <a:r>
              <a:rPr lang="tr-TR" altLang="tr-TR" b="1" smtClean="0">
                <a:solidFill>
                  <a:srgbClr val="7030A0"/>
                </a:solidFill>
              </a:rPr>
              <a:t>Veri, ana kütle hakkında tahminde bulunabilmek için, örnek kütleden elde edilen rakam, işaret, sözcük, kavram, renk vb. bilgi ve belge setidir.</a:t>
            </a:r>
          </a:p>
          <a:p>
            <a:r>
              <a:rPr lang="tr-TR" altLang="tr-TR" b="1" smtClean="0">
                <a:solidFill>
                  <a:srgbClr val="7030A0"/>
                </a:solidFill>
              </a:rPr>
              <a:t>Veriler çok farklı amaçlara göre sınıflandırılabilir.</a:t>
            </a:r>
          </a:p>
        </p:txBody>
      </p:sp>
    </p:spTree>
    <p:extLst>
      <p:ext uri="{BB962C8B-B14F-4D97-AF65-F5344CB8AC3E}">
        <p14:creationId xmlns:p14="http://schemas.microsoft.com/office/powerpoint/2010/main" val="2934143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tr-TR" altLang="tr-TR" smtClean="0"/>
          </a:p>
        </p:txBody>
      </p:sp>
      <p:sp>
        <p:nvSpPr>
          <p:cNvPr id="12291" name="Content Placeholder 2"/>
          <p:cNvSpPr>
            <a:spLocks noGrp="1"/>
          </p:cNvSpPr>
          <p:nvPr>
            <p:ph idx="1"/>
          </p:nvPr>
        </p:nvSpPr>
        <p:spPr/>
        <p:txBody>
          <a:bodyPr/>
          <a:lstStyle/>
          <a:p>
            <a:r>
              <a:rPr lang="tr-TR" altLang="tr-TR" b="1" smtClean="0">
                <a:solidFill>
                  <a:srgbClr val="7030A0"/>
                </a:solidFill>
              </a:rPr>
              <a:t>İşletme dışı kaynaklar: </a:t>
            </a:r>
            <a:r>
              <a:rPr lang="tr-TR" altLang="tr-TR" b="1" smtClean="0"/>
              <a:t>Devlet İstatistik Enstitüsünün yayınları, Devlet Planlama Teşkilat yayınları vb.</a:t>
            </a:r>
          </a:p>
          <a:p>
            <a:r>
              <a:rPr lang="tr-TR" altLang="tr-TR" b="1" smtClean="0">
                <a:solidFill>
                  <a:srgbClr val="7030A0"/>
                </a:solidFill>
              </a:rPr>
              <a:t>Birincil veriler, herhangi bir araştırma probleminin çözülmesi için toplanmış özgün bilgilerden oluşan verilerdir. Birincil veriler, özellikle çok hızlı değişikliğe uğrayan değişkenlerle ilgili veri toplanması gerektiğinde, çok büyük bir öneme sahiptir.</a:t>
            </a:r>
          </a:p>
        </p:txBody>
      </p:sp>
    </p:spTree>
    <p:extLst>
      <p:ext uri="{BB962C8B-B14F-4D97-AF65-F5344CB8AC3E}">
        <p14:creationId xmlns:p14="http://schemas.microsoft.com/office/powerpoint/2010/main" val="173892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tr-TR" altLang="tr-TR" b="1" smtClean="0">
                <a:solidFill>
                  <a:srgbClr val="7030A0"/>
                </a:solidFill>
              </a:rPr>
              <a:t>Birincil verilerin özellikleri</a:t>
            </a:r>
          </a:p>
        </p:txBody>
      </p:sp>
      <p:sp>
        <p:nvSpPr>
          <p:cNvPr id="13315" name="Content Placeholder 2"/>
          <p:cNvSpPr>
            <a:spLocks noGrp="1"/>
          </p:cNvSpPr>
          <p:nvPr>
            <p:ph idx="1"/>
          </p:nvPr>
        </p:nvSpPr>
        <p:spPr/>
        <p:txBody>
          <a:bodyPr/>
          <a:lstStyle/>
          <a:p>
            <a:r>
              <a:rPr lang="tr-TR" altLang="tr-TR" b="1" smtClean="0">
                <a:solidFill>
                  <a:srgbClr val="7030A0"/>
                </a:solidFill>
              </a:rPr>
              <a:t>Demografik özellikler</a:t>
            </a:r>
          </a:p>
          <a:p>
            <a:r>
              <a:rPr lang="tr-TR" altLang="tr-TR" b="1" smtClean="0">
                <a:solidFill>
                  <a:srgbClr val="7030A0"/>
                </a:solidFill>
              </a:rPr>
              <a:t>Sosyolojik özellikler</a:t>
            </a:r>
          </a:p>
          <a:p>
            <a:r>
              <a:rPr lang="tr-TR" altLang="tr-TR" b="1" smtClean="0">
                <a:solidFill>
                  <a:srgbClr val="7030A0"/>
                </a:solidFill>
              </a:rPr>
              <a:t>Psikolojik özellikler</a:t>
            </a:r>
          </a:p>
          <a:p>
            <a:r>
              <a:rPr lang="tr-TR" altLang="tr-TR" b="1" smtClean="0">
                <a:solidFill>
                  <a:srgbClr val="7030A0"/>
                </a:solidFill>
              </a:rPr>
              <a:t>Tutum ve davranışlar</a:t>
            </a:r>
          </a:p>
        </p:txBody>
      </p:sp>
    </p:spTree>
    <p:extLst>
      <p:ext uri="{BB962C8B-B14F-4D97-AF65-F5344CB8AC3E}">
        <p14:creationId xmlns:p14="http://schemas.microsoft.com/office/powerpoint/2010/main" val="272999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lstStyle/>
          <a:p>
            <a:r>
              <a:rPr lang="tr-TR" sz="3600" b="1" dirty="0" smtClean="0">
                <a:solidFill>
                  <a:srgbClr val="7030A0"/>
                </a:solidFill>
              </a:rPr>
              <a:t>BÖLÜM </a:t>
            </a:r>
            <a:r>
              <a:rPr lang="en-US" sz="3600" b="1" dirty="0" smtClean="0">
                <a:solidFill>
                  <a:srgbClr val="7030A0"/>
                </a:solidFill>
              </a:rPr>
              <a:t>3</a:t>
            </a:r>
            <a:r>
              <a:rPr lang="tr-TR" sz="3600" b="1" dirty="0" smtClean="0">
                <a:solidFill>
                  <a:srgbClr val="7030A0"/>
                </a:solidFill>
              </a:rPr>
              <a:t>. İSTATİSTİKTE SERİLER VE GRAFİKLER</a:t>
            </a:r>
            <a:endParaRPr lang="tr-TR" sz="3600" b="1" dirty="0">
              <a:solidFill>
                <a:srgbClr val="7030A0"/>
              </a:solidFill>
            </a:endParaRPr>
          </a:p>
        </p:txBody>
      </p:sp>
      <p:sp>
        <p:nvSpPr>
          <p:cNvPr id="3" name="Content Placeholder 2"/>
          <p:cNvSpPr>
            <a:spLocks noGrp="1"/>
          </p:cNvSpPr>
          <p:nvPr>
            <p:ph idx="1"/>
          </p:nvPr>
        </p:nvSpPr>
        <p:spPr>
          <a:xfrm>
            <a:off x="457200" y="1484784"/>
            <a:ext cx="8229600" cy="4641379"/>
          </a:xfrm>
        </p:spPr>
        <p:txBody>
          <a:bodyPr/>
          <a:lstStyle/>
          <a:p>
            <a:pPr marL="0" indent="0">
              <a:buNone/>
            </a:pPr>
            <a:r>
              <a:rPr lang="tr-TR" b="1" dirty="0" smtClean="0">
                <a:solidFill>
                  <a:srgbClr val="7030A0"/>
                </a:solidFill>
              </a:rPr>
              <a:t>3.1.SERİLER</a:t>
            </a:r>
          </a:p>
          <a:p>
            <a:r>
              <a:rPr lang="tr-TR" b="1" dirty="0" smtClean="0">
                <a:solidFill>
                  <a:srgbClr val="7030A0"/>
                </a:solidFill>
              </a:rPr>
              <a:t>Seri</a:t>
            </a:r>
            <a:r>
              <a:rPr lang="tr-TR" dirty="0" smtClean="0">
                <a:solidFill>
                  <a:srgbClr val="7030A0"/>
                </a:solidFill>
              </a:rPr>
              <a:t>, istatistiksel gözlemle elde edilen verilerin belirli kurallara göre sıralanmış halidir.</a:t>
            </a:r>
          </a:p>
          <a:p>
            <a:r>
              <a:rPr lang="tr-TR" dirty="0" smtClean="0">
                <a:solidFill>
                  <a:srgbClr val="7030A0"/>
                </a:solidFill>
              </a:rPr>
              <a:t>Serileri oluşturan rakamlara; terim, puan veya değer denir. Toplanan veriler sınıflandıktan veya gruplandıktan sonra, çizelgeler veya grafikler şeklinde sunulur.</a:t>
            </a:r>
            <a:endParaRPr lang="tr-TR" dirty="0">
              <a:solidFill>
                <a:srgbClr val="7030A0"/>
              </a:solidFill>
            </a:endParaRPr>
          </a:p>
        </p:txBody>
      </p:sp>
    </p:spTree>
    <p:extLst>
      <p:ext uri="{BB962C8B-B14F-4D97-AF65-F5344CB8AC3E}">
        <p14:creationId xmlns:p14="http://schemas.microsoft.com/office/powerpoint/2010/main" val="369857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En Önemli seriler</a:t>
            </a:r>
            <a:endParaRPr lang="tr-TR"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pPr marL="514350" indent="-514350">
              <a:buAutoNum type="arabicParenBoth"/>
            </a:pPr>
            <a:r>
              <a:rPr lang="tr-TR" dirty="0" smtClean="0">
                <a:solidFill>
                  <a:srgbClr val="7030A0"/>
                </a:solidFill>
              </a:rPr>
              <a:t> Değişkenlerin şıklarına göre gün, hafta, ay, yıl şeklinde sınıflanan zaman serileri,</a:t>
            </a:r>
          </a:p>
          <a:p>
            <a:pPr marL="514350" indent="-514350">
              <a:buAutoNum type="arabicParenBoth"/>
            </a:pPr>
            <a:r>
              <a:rPr lang="tr-TR" dirty="0" smtClean="0">
                <a:solidFill>
                  <a:srgbClr val="7030A0"/>
                </a:solidFill>
              </a:rPr>
              <a:t> Değişkenlerin şıklarına göre ülke, bölge, il, kent köy şeklinde sınıflanan mekan serileri,</a:t>
            </a:r>
          </a:p>
          <a:p>
            <a:pPr marL="514350" indent="-514350">
              <a:buAutoNum type="arabicParenBoth"/>
            </a:pPr>
            <a:r>
              <a:rPr lang="tr-TR" dirty="0">
                <a:solidFill>
                  <a:srgbClr val="7030A0"/>
                </a:solidFill>
              </a:rPr>
              <a:t> </a:t>
            </a:r>
            <a:r>
              <a:rPr lang="tr-TR" dirty="0" smtClean="0">
                <a:solidFill>
                  <a:srgbClr val="7030A0"/>
                </a:solidFill>
              </a:rPr>
              <a:t>Zaman ve mekan değişkenlerinin dışında kalan maddi değişkenler olarak bilinen değişkenlerin şıklarına göre sınıflanan dağılma serileridir. </a:t>
            </a:r>
            <a:endParaRPr lang="tr-TR" dirty="0">
              <a:solidFill>
                <a:srgbClr val="7030A0"/>
              </a:solidFill>
            </a:endParaRPr>
          </a:p>
        </p:txBody>
      </p:sp>
    </p:spTree>
    <p:extLst>
      <p:ext uri="{BB962C8B-B14F-4D97-AF65-F5344CB8AC3E}">
        <p14:creationId xmlns:p14="http://schemas.microsoft.com/office/powerpoint/2010/main" val="2122346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pPr algn="l"/>
            <a:r>
              <a:rPr lang="tr-TR" sz="3600" dirty="0" smtClean="0">
                <a:solidFill>
                  <a:srgbClr val="7030A0"/>
                </a:solidFill>
              </a:rPr>
              <a:t>1. Zaman Serileri</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pPr>
              <a:spcBef>
                <a:spcPts val="768"/>
              </a:spcBef>
              <a:spcAft>
                <a:spcPts val="0"/>
              </a:spcAft>
              <a:buSzPts val="3200"/>
            </a:pPr>
            <a:r>
              <a:rPr lang="tr-TR" b="1" u="sng" dirty="0" smtClean="0">
                <a:solidFill>
                  <a:srgbClr val="7030A0"/>
                </a:solidFill>
                <a:latin typeface="Arial" panose="020B0604020202020204" pitchFamily="34" charset="0"/>
              </a:rPr>
              <a:t>Zaman </a:t>
            </a:r>
            <a:r>
              <a:rPr lang="tr-TR" b="1" u="sng" dirty="0">
                <a:solidFill>
                  <a:srgbClr val="7030A0"/>
                </a:solidFill>
                <a:latin typeface="Arial" panose="020B0604020202020204" pitchFamily="34" charset="0"/>
              </a:rPr>
              <a:t>serileri</a:t>
            </a:r>
            <a:r>
              <a:rPr lang="tr-TR" dirty="0">
                <a:solidFill>
                  <a:srgbClr val="7030A0"/>
                </a:solidFill>
                <a:latin typeface="Arial" panose="020B0604020202020204" pitchFamily="34" charset="0"/>
              </a:rPr>
              <a:t>, verilerin yıl, ay, hafta ve gün şıklarına göre sıralanmış serilerdir.</a:t>
            </a:r>
            <a:endParaRPr lang="tr-TR" dirty="0">
              <a:solidFill>
                <a:srgbClr val="7030A0"/>
              </a:solidFill>
            </a:endParaRPr>
          </a:p>
          <a:p>
            <a:r>
              <a:rPr lang="tr-TR" dirty="0" smtClean="0">
                <a:solidFill>
                  <a:srgbClr val="0066CC"/>
                </a:solidFill>
              </a:rPr>
              <a:t>Aylara göre enflasyon, günlere göre tüketim miktarı, yıllara göre üretim miktarı</a:t>
            </a:r>
          </a:p>
          <a:p>
            <a:pPr marL="0" indent="0">
              <a:buNone/>
            </a:pPr>
            <a:r>
              <a:rPr lang="tr-TR" dirty="0">
                <a:solidFill>
                  <a:srgbClr val="0066CC"/>
                </a:solidFill>
              </a:rPr>
              <a:t>g</a:t>
            </a:r>
            <a:r>
              <a:rPr lang="tr-TR" dirty="0" smtClean="0">
                <a:solidFill>
                  <a:srgbClr val="0066CC"/>
                </a:solidFill>
              </a:rPr>
              <a:t>ibi.</a:t>
            </a:r>
          </a:p>
          <a:p>
            <a:r>
              <a:rPr lang="tr-TR" dirty="0" smtClean="0">
                <a:solidFill>
                  <a:srgbClr val="7030A0"/>
                </a:solidFill>
              </a:rPr>
              <a:t>Belirli tarihlerde yapılan nüfus sayımları, belirli aylarda veya yıllarda bir ülkeye, beldeye gelen turist sayısı, zaman serileriyle ifade edilir.</a:t>
            </a:r>
            <a:endParaRPr lang="tr-TR" dirty="0">
              <a:solidFill>
                <a:srgbClr val="7030A0"/>
              </a:solidFill>
            </a:endParaRPr>
          </a:p>
        </p:txBody>
      </p:sp>
    </p:spTree>
    <p:extLst>
      <p:ext uri="{BB962C8B-B14F-4D97-AF65-F5344CB8AC3E}">
        <p14:creationId xmlns:p14="http://schemas.microsoft.com/office/powerpoint/2010/main" val="3640579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800" dirty="0" smtClean="0">
                <a:solidFill>
                  <a:srgbClr val="7030A0"/>
                </a:solidFill>
              </a:rPr>
              <a:t>Çizelge 3.1. Bir İşletmenin Altı Aylık Satış Miktarının Aylara Göre Gösterilmesi</a:t>
            </a:r>
            <a:endParaRPr lang="tr-TR" sz="2800" dirty="0">
              <a:solidFill>
                <a:srgbClr val="7030A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2875171"/>
              </p:ext>
            </p:extLst>
          </p:nvPr>
        </p:nvGraphicFramePr>
        <p:xfrm>
          <a:off x="457200" y="1600200"/>
          <a:ext cx="8229600" cy="36271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sz="2800" dirty="0" smtClean="0">
                          <a:solidFill>
                            <a:srgbClr val="7030A0"/>
                          </a:solidFill>
                        </a:rPr>
                        <a:t>Aylar (X)</a:t>
                      </a:r>
                      <a:endParaRPr lang="tr-TR" sz="2800" dirty="0">
                        <a:solidFill>
                          <a:srgbClr val="7030A0"/>
                        </a:solidFill>
                      </a:endParaRPr>
                    </a:p>
                  </a:txBody>
                  <a:tcPr/>
                </a:tc>
                <a:tc>
                  <a:txBody>
                    <a:bodyPr/>
                    <a:lstStyle/>
                    <a:p>
                      <a:r>
                        <a:rPr lang="tr-TR" sz="2800" dirty="0" smtClean="0">
                          <a:solidFill>
                            <a:srgbClr val="7030A0"/>
                          </a:solidFill>
                        </a:rPr>
                        <a:t>Satış Miktarları (f)</a:t>
                      </a:r>
                      <a:endParaRPr lang="tr-TR" sz="2800" dirty="0">
                        <a:solidFill>
                          <a:srgbClr val="7030A0"/>
                        </a:solidFill>
                      </a:endParaRPr>
                    </a:p>
                  </a:txBody>
                  <a:tcPr/>
                </a:tc>
              </a:tr>
              <a:tr h="370840">
                <a:tc>
                  <a:txBody>
                    <a:bodyPr/>
                    <a:lstStyle/>
                    <a:p>
                      <a:r>
                        <a:rPr lang="tr-TR" sz="2800" dirty="0" smtClean="0">
                          <a:solidFill>
                            <a:srgbClr val="7030A0"/>
                          </a:solidFill>
                        </a:rPr>
                        <a:t>Ocak </a:t>
                      </a:r>
                      <a:endParaRPr lang="tr-TR" sz="2800" dirty="0">
                        <a:solidFill>
                          <a:srgbClr val="7030A0"/>
                        </a:solidFill>
                      </a:endParaRPr>
                    </a:p>
                  </a:txBody>
                  <a:tcPr/>
                </a:tc>
                <a:tc>
                  <a:txBody>
                    <a:bodyPr/>
                    <a:lstStyle/>
                    <a:p>
                      <a:pPr algn="ctr"/>
                      <a:r>
                        <a:rPr lang="tr-TR" sz="2800" dirty="0" smtClean="0">
                          <a:solidFill>
                            <a:srgbClr val="7030A0"/>
                          </a:solidFill>
                        </a:rPr>
                        <a:t>25</a:t>
                      </a:r>
                      <a:endParaRPr lang="tr-TR" sz="2800" dirty="0">
                        <a:solidFill>
                          <a:srgbClr val="7030A0"/>
                        </a:solidFill>
                      </a:endParaRPr>
                    </a:p>
                  </a:txBody>
                  <a:tcPr/>
                </a:tc>
              </a:tr>
              <a:tr h="370840">
                <a:tc>
                  <a:txBody>
                    <a:bodyPr/>
                    <a:lstStyle/>
                    <a:p>
                      <a:r>
                        <a:rPr lang="tr-TR" sz="2800" dirty="0" smtClean="0">
                          <a:solidFill>
                            <a:srgbClr val="7030A0"/>
                          </a:solidFill>
                        </a:rPr>
                        <a:t>Şubat </a:t>
                      </a:r>
                      <a:endParaRPr lang="tr-TR" sz="2800" dirty="0">
                        <a:solidFill>
                          <a:srgbClr val="7030A0"/>
                        </a:solidFill>
                      </a:endParaRPr>
                    </a:p>
                  </a:txBody>
                  <a:tcPr/>
                </a:tc>
                <a:tc>
                  <a:txBody>
                    <a:bodyPr/>
                    <a:lstStyle/>
                    <a:p>
                      <a:pPr algn="ctr"/>
                      <a:r>
                        <a:rPr lang="tr-TR" sz="2800" dirty="0" smtClean="0">
                          <a:solidFill>
                            <a:srgbClr val="7030A0"/>
                          </a:solidFill>
                        </a:rPr>
                        <a:t>43</a:t>
                      </a:r>
                      <a:endParaRPr lang="tr-TR" sz="2800" dirty="0">
                        <a:solidFill>
                          <a:srgbClr val="7030A0"/>
                        </a:solidFill>
                      </a:endParaRPr>
                    </a:p>
                  </a:txBody>
                  <a:tcPr/>
                </a:tc>
              </a:tr>
              <a:tr h="370840">
                <a:tc>
                  <a:txBody>
                    <a:bodyPr/>
                    <a:lstStyle/>
                    <a:p>
                      <a:r>
                        <a:rPr lang="tr-TR" sz="2800" dirty="0" smtClean="0">
                          <a:solidFill>
                            <a:srgbClr val="7030A0"/>
                          </a:solidFill>
                        </a:rPr>
                        <a:t>Mart </a:t>
                      </a:r>
                      <a:endParaRPr lang="tr-TR" sz="2800" dirty="0">
                        <a:solidFill>
                          <a:srgbClr val="7030A0"/>
                        </a:solidFill>
                      </a:endParaRPr>
                    </a:p>
                  </a:txBody>
                  <a:tcPr/>
                </a:tc>
                <a:tc>
                  <a:txBody>
                    <a:bodyPr/>
                    <a:lstStyle/>
                    <a:p>
                      <a:pPr algn="ctr"/>
                      <a:r>
                        <a:rPr lang="tr-TR" sz="2800" dirty="0" smtClean="0">
                          <a:solidFill>
                            <a:srgbClr val="7030A0"/>
                          </a:solidFill>
                        </a:rPr>
                        <a:t>24</a:t>
                      </a:r>
                      <a:endParaRPr lang="tr-TR" sz="2800" dirty="0">
                        <a:solidFill>
                          <a:srgbClr val="7030A0"/>
                        </a:solidFill>
                      </a:endParaRPr>
                    </a:p>
                  </a:txBody>
                  <a:tcPr/>
                </a:tc>
              </a:tr>
              <a:tr h="370840">
                <a:tc>
                  <a:txBody>
                    <a:bodyPr/>
                    <a:lstStyle/>
                    <a:p>
                      <a:r>
                        <a:rPr lang="tr-TR" sz="2800" dirty="0" smtClean="0">
                          <a:solidFill>
                            <a:srgbClr val="7030A0"/>
                          </a:solidFill>
                        </a:rPr>
                        <a:t>Nisan </a:t>
                      </a:r>
                      <a:endParaRPr lang="tr-TR" sz="2800" dirty="0">
                        <a:solidFill>
                          <a:srgbClr val="7030A0"/>
                        </a:solidFill>
                      </a:endParaRPr>
                    </a:p>
                  </a:txBody>
                  <a:tcPr/>
                </a:tc>
                <a:tc>
                  <a:txBody>
                    <a:bodyPr/>
                    <a:lstStyle/>
                    <a:p>
                      <a:pPr algn="ctr"/>
                      <a:r>
                        <a:rPr lang="tr-TR" sz="2800" dirty="0" smtClean="0">
                          <a:solidFill>
                            <a:srgbClr val="7030A0"/>
                          </a:solidFill>
                        </a:rPr>
                        <a:t>26</a:t>
                      </a:r>
                      <a:endParaRPr lang="tr-TR" sz="2800" dirty="0">
                        <a:solidFill>
                          <a:srgbClr val="7030A0"/>
                        </a:solidFill>
                      </a:endParaRPr>
                    </a:p>
                  </a:txBody>
                  <a:tcPr/>
                </a:tc>
              </a:tr>
              <a:tr h="370840">
                <a:tc>
                  <a:txBody>
                    <a:bodyPr/>
                    <a:lstStyle/>
                    <a:p>
                      <a:r>
                        <a:rPr lang="tr-TR" sz="2800" dirty="0" smtClean="0">
                          <a:solidFill>
                            <a:srgbClr val="7030A0"/>
                          </a:solidFill>
                        </a:rPr>
                        <a:t>Mayıs </a:t>
                      </a:r>
                      <a:endParaRPr lang="tr-TR" sz="2800" dirty="0">
                        <a:solidFill>
                          <a:srgbClr val="7030A0"/>
                        </a:solidFill>
                      </a:endParaRPr>
                    </a:p>
                  </a:txBody>
                  <a:tcPr/>
                </a:tc>
                <a:tc>
                  <a:txBody>
                    <a:bodyPr/>
                    <a:lstStyle/>
                    <a:p>
                      <a:pPr algn="ctr"/>
                      <a:r>
                        <a:rPr lang="tr-TR" sz="2800" dirty="0" smtClean="0">
                          <a:solidFill>
                            <a:srgbClr val="7030A0"/>
                          </a:solidFill>
                        </a:rPr>
                        <a:t>43</a:t>
                      </a:r>
                      <a:endParaRPr lang="tr-TR" sz="2800" dirty="0">
                        <a:solidFill>
                          <a:srgbClr val="7030A0"/>
                        </a:solidFill>
                      </a:endParaRPr>
                    </a:p>
                  </a:txBody>
                  <a:tcPr/>
                </a:tc>
              </a:tr>
              <a:tr h="370840">
                <a:tc>
                  <a:txBody>
                    <a:bodyPr/>
                    <a:lstStyle/>
                    <a:p>
                      <a:r>
                        <a:rPr lang="tr-TR" sz="2800" dirty="0" smtClean="0">
                          <a:solidFill>
                            <a:srgbClr val="7030A0"/>
                          </a:solidFill>
                        </a:rPr>
                        <a:t>Haziran </a:t>
                      </a:r>
                      <a:endParaRPr lang="tr-TR" sz="2800" dirty="0">
                        <a:solidFill>
                          <a:srgbClr val="7030A0"/>
                        </a:solidFill>
                      </a:endParaRPr>
                    </a:p>
                  </a:txBody>
                  <a:tcPr/>
                </a:tc>
                <a:tc>
                  <a:txBody>
                    <a:bodyPr/>
                    <a:lstStyle/>
                    <a:p>
                      <a:pPr algn="ctr"/>
                      <a:r>
                        <a:rPr lang="tr-TR" sz="2800" dirty="0" smtClean="0">
                          <a:solidFill>
                            <a:srgbClr val="7030A0"/>
                          </a:solidFill>
                        </a:rPr>
                        <a:t>27</a:t>
                      </a:r>
                      <a:endParaRPr lang="tr-TR" sz="2800" dirty="0">
                        <a:solidFill>
                          <a:srgbClr val="7030A0"/>
                        </a:solidFill>
                      </a:endParaRPr>
                    </a:p>
                  </a:txBody>
                  <a:tcPr/>
                </a:tc>
              </a:tr>
            </a:tbl>
          </a:graphicData>
        </a:graphic>
      </p:graphicFrame>
    </p:spTree>
    <p:extLst>
      <p:ext uri="{BB962C8B-B14F-4D97-AF65-F5344CB8AC3E}">
        <p14:creationId xmlns:p14="http://schemas.microsoft.com/office/powerpoint/2010/main" val="4172796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pPr algn="l"/>
            <a:r>
              <a:rPr lang="tr-TR" sz="3600" dirty="0" smtClean="0">
                <a:solidFill>
                  <a:srgbClr val="7030A0"/>
                </a:solidFill>
              </a:rPr>
              <a:t>2. Mekân  Serileri </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b="1" u="sng" dirty="0" smtClean="0">
                <a:solidFill>
                  <a:srgbClr val="7030A0"/>
                </a:solidFill>
              </a:rPr>
              <a:t>Mekân Serileri</a:t>
            </a:r>
            <a:r>
              <a:rPr lang="tr-TR" dirty="0" smtClean="0">
                <a:solidFill>
                  <a:srgbClr val="7030A0"/>
                </a:solidFill>
              </a:rPr>
              <a:t>, verilerin ülke, bölge, kent ve köy şıklarına göre sıralanmasıyla elde edilen serilerdir.</a:t>
            </a:r>
          </a:p>
          <a:p>
            <a:r>
              <a:rPr lang="tr-TR" dirty="0" smtClean="0">
                <a:solidFill>
                  <a:srgbClr val="7030A0"/>
                </a:solidFill>
              </a:rPr>
              <a:t>Belirli ülkelere, bölgelere, kentlere ve köylere göre nüfus yoğunluğu veya tarım gelirleri, işçi sayısı, öğrenci sayısı vb. değişkenler mekan serileriyle gösterilir.</a:t>
            </a:r>
          </a:p>
          <a:p>
            <a:r>
              <a:rPr lang="tr-TR" dirty="0" smtClean="0">
                <a:solidFill>
                  <a:srgbClr val="0066CC"/>
                </a:solidFill>
              </a:rPr>
              <a:t>Örneğin şehirlere göre yağış miktarı, fırınlara göre ekmek satış miktarları gibi</a:t>
            </a:r>
            <a:r>
              <a:rPr lang="tr-TR" dirty="0" smtClean="0">
                <a:solidFill>
                  <a:srgbClr val="7030A0"/>
                </a:solidFill>
              </a:rPr>
              <a:t>….</a:t>
            </a:r>
            <a:endParaRPr lang="tr-TR" dirty="0">
              <a:solidFill>
                <a:srgbClr val="7030A0"/>
              </a:solidFill>
            </a:endParaRPr>
          </a:p>
        </p:txBody>
      </p:sp>
    </p:spTree>
    <p:extLst>
      <p:ext uri="{BB962C8B-B14F-4D97-AF65-F5344CB8AC3E}">
        <p14:creationId xmlns:p14="http://schemas.microsoft.com/office/powerpoint/2010/main" val="3924209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tr-TR" sz="2800" dirty="0" smtClean="0">
                <a:solidFill>
                  <a:srgbClr val="7030A0"/>
                </a:solidFill>
              </a:rPr>
              <a:t>Çizelge 3.2. Türkiyedeki İlk Dokuz İlin 1990 Sayımına Göre Nüfus Miktarı</a:t>
            </a:r>
            <a:endParaRPr lang="tr-TR" sz="28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7951607"/>
              </p:ext>
            </p:extLst>
          </p:nvPr>
        </p:nvGraphicFramePr>
        <p:xfrm>
          <a:off x="457200" y="1340770"/>
          <a:ext cx="8229600" cy="5225000"/>
        </p:xfrm>
        <a:graphic>
          <a:graphicData uri="http://schemas.openxmlformats.org/drawingml/2006/table">
            <a:tbl>
              <a:tblPr firstRow="1" bandRow="1">
                <a:tableStyleId>{5C22544A-7EE6-4342-B048-85BDC9FD1C3A}</a:tableStyleId>
              </a:tblPr>
              <a:tblGrid>
                <a:gridCol w="4114800"/>
                <a:gridCol w="4114800"/>
              </a:tblGrid>
              <a:tr h="522500">
                <a:tc>
                  <a:txBody>
                    <a:bodyPr/>
                    <a:lstStyle/>
                    <a:p>
                      <a:r>
                        <a:rPr lang="tr-TR" sz="2800" dirty="0" smtClean="0">
                          <a:solidFill>
                            <a:srgbClr val="7030A0"/>
                          </a:solidFill>
                        </a:rPr>
                        <a:t>İller (X)</a:t>
                      </a:r>
                      <a:endParaRPr lang="tr-TR" sz="2800" dirty="0">
                        <a:solidFill>
                          <a:srgbClr val="7030A0"/>
                        </a:solidFill>
                      </a:endParaRPr>
                    </a:p>
                  </a:txBody>
                  <a:tcPr/>
                </a:tc>
                <a:tc>
                  <a:txBody>
                    <a:bodyPr/>
                    <a:lstStyle/>
                    <a:p>
                      <a:pPr algn="r"/>
                      <a:r>
                        <a:rPr lang="tr-TR" sz="2800" dirty="0" smtClean="0">
                          <a:solidFill>
                            <a:srgbClr val="7030A0"/>
                          </a:solidFill>
                        </a:rPr>
                        <a:t>Nüfus Miktarı (f)</a:t>
                      </a:r>
                      <a:endParaRPr lang="tr-TR" sz="2800" dirty="0">
                        <a:solidFill>
                          <a:srgbClr val="7030A0"/>
                        </a:solidFill>
                      </a:endParaRPr>
                    </a:p>
                  </a:txBody>
                  <a:tcPr/>
                </a:tc>
              </a:tr>
              <a:tr h="522500">
                <a:tc>
                  <a:txBody>
                    <a:bodyPr/>
                    <a:lstStyle/>
                    <a:p>
                      <a:r>
                        <a:rPr lang="tr-TR" sz="2800" dirty="0" smtClean="0">
                          <a:solidFill>
                            <a:srgbClr val="7030A0"/>
                          </a:solidFill>
                        </a:rPr>
                        <a:t>Adana </a:t>
                      </a:r>
                      <a:endParaRPr lang="tr-TR" sz="2800" dirty="0">
                        <a:solidFill>
                          <a:srgbClr val="7030A0"/>
                        </a:solidFill>
                      </a:endParaRPr>
                    </a:p>
                  </a:txBody>
                  <a:tcPr/>
                </a:tc>
                <a:tc>
                  <a:txBody>
                    <a:bodyPr/>
                    <a:lstStyle/>
                    <a:p>
                      <a:pPr algn="r"/>
                      <a:r>
                        <a:rPr lang="tr-TR" sz="2800" dirty="0" smtClean="0">
                          <a:solidFill>
                            <a:srgbClr val="7030A0"/>
                          </a:solidFill>
                        </a:rPr>
                        <a:t>1,945,565</a:t>
                      </a:r>
                      <a:endParaRPr lang="tr-TR" sz="2800" dirty="0">
                        <a:solidFill>
                          <a:srgbClr val="7030A0"/>
                        </a:solidFill>
                      </a:endParaRPr>
                    </a:p>
                  </a:txBody>
                  <a:tcPr/>
                </a:tc>
              </a:tr>
              <a:tr h="522500">
                <a:tc>
                  <a:txBody>
                    <a:bodyPr/>
                    <a:lstStyle/>
                    <a:p>
                      <a:r>
                        <a:rPr lang="tr-TR" sz="2800" dirty="0" smtClean="0">
                          <a:solidFill>
                            <a:srgbClr val="7030A0"/>
                          </a:solidFill>
                        </a:rPr>
                        <a:t>Adıyaman </a:t>
                      </a:r>
                      <a:endParaRPr lang="tr-TR" sz="2800" dirty="0">
                        <a:solidFill>
                          <a:srgbClr val="7030A0"/>
                        </a:solidFill>
                      </a:endParaRPr>
                    </a:p>
                  </a:txBody>
                  <a:tcPr/>
                </a:tc>
                <a:tc>
                  <a:txBody>
                    <a:bodyPr/>
                    <a:lstStyle/>
                    <a:p>
                      <a:pPr algn="r"/>
                      <a:r>
                        <a:rPr lang="tr-TR" sz="2800" dirty="0" smtClean="0">
                          <a:solidFill>
                            <a:srgbClr val="7030A0"/>
                          </a:solidFill>
                        </a:rPr>
                        <a:t>522,439</a:t>
                      </a:r>
                      <a:endParaRPr lang="tr-TR" sz="2800" dirty="0">
                        <a:solidFill>
                          <a:srgbClr val="7030A0"/>
                        </a:solidFill>
                      </a:endParaRPr>
                    </a:p>
                  </a:txBody>
                  <a:tcPr/>
                </a:tc>
              </a:tr>
              <a:tr h="522500">
                <a:tc>
                  <a:txBody>
                    <a:bodyPr/>
                    <a:lstStyle/>
                    <a:p>
                      <a:r>
                        <a:rPr lang="tr-TR" sz="2800" dirty="0" smtClean="0">
                          <a:solidFill>
                            <a:srgbClr val="7030A0"/>
                          </a:solidFill>
                        </a:rPr>
                        <a:t>Afyonkarahisar</a:t>
                      </a:r>
                      <a:r>
                        <a:rPr lang="tr-TR" sz="2800" baseline="0" dirty="0" smtClean="0">
                          <a:solidFill>
                            <a:srgbClr val="7030A0"/>
                          </a:solidFill>
                        </a:rPr>
                        <a:t> </a:t>
                      </a:r>
                      <a:endParaRPr lang="tr-TR" sz="2800" dirty="0">
                        <a:solidFill>
                          <a:srgbClr val="7030A0"/>
                        </a:solidFill>
                      </a:endParaRPr>
                    </a:p>
                  </a:txBody>
                  <a:tcPr/>
                </a:tc>
                <a:tc>
                  <a:txBody>
                    <a:bodyPr/>
                    <a:lstStyle/>
                    <a:p>
                      <a:pPr algn="r"/>
                      <a:r>
                        <a:rPr lang="tr-TR" sz="2800" dirty="0" smtClean="0">
                          <a:solidFill>
                            <a:srgbClr val="7030A0"/>
                          </a:solidFill>
                        </a:rPr>
                        <a:t>748,882</a:t>
                      </a:r>
                      <a:endParaRPr lang="tr-TR" sz="2800" dirty="0">
                        <a:solidFill>
                          <a:srgbClr val="7030A0"/>
                        </a:solidFill>
                      </a:endParaRPr>
                    </a:p>
                  </a:txBody>
                  <a:tcPr/>
                </a:tc>
              </a:tr>
              <a:tr h="522500">
                <a:tc>
                  <a:txBody>
                    <a:bodyPr/>
                    <a:lstStyle/>
                    <a:p>
                      <a:r>
                        <a:rPr lang="tr-TR" sz="2800" dirty="0" smtClean="0">
                          <a:solidFill>
                            <a:srgbClr val="7030A0"/>
                          </a:solidFill>
                        </a:rPr>
                        <a:t>Ağrı </a:t>
                      </a:r>
                      <a:endParaRPr lang="tr-TR" sz="2800" dirty="0">
                        <a:solidFill>
                          <a:srgbClr val="7030A0"/>
                        </a:solidFill>
                      </a:endParaRPr>
                    </a:p>
                  </a:txBody>
                  <a:tcPr/>
                </a:tc>
                <a:tc>
                  <a:txBody>
                    <a:bodyPr/>
                    <a:lstStyle/>
                    <a:p>
                      <a:pPr algn="r"/>
                      <a:r>
                        <a:rPr lang="tr-TR" sz="2800" dirty="0" smtClean="0">
                          <a:solidFill>
                            <a:srgbClr val="7030A0"/>
                          </a:solidFill>
                        </a:rPr>
                        <a:t>440,390</a:t>
                      </a:r>
                      <a:endParaRPr lang="tr-TR" sz="2800" dirty="0">
                        <a:solidFill>
                          <a:srgbClr val="7030A0"/>
                        </a:solidFill>
                      </a:endParaRPr>
                    </a:p>
                  </a:txBody>
                  <a:tcPr/>
                </a:tc>
              </a:tr>
              <a:tr h="522500">
                <a:tc>
                  <a:txBody>
                    <a:bodyPr/>
                    <a:lstStyle/>
                    <a:p>
                      <a:r>
                        <a:rPr lang="tr-TR" sz="2800" dirty="0" smtClean="0">
                          <a:solidFill>
                            <a:srgbClr val="7030A0"/>
                          </a:solidFill>
                        </a:rPr>
                        <a:t>Amasya </a:t>
                      </a:r>
                      <a:endParaRPr lang="tr-TR" sz="2800" dirty="0">
                        <a:solidFill>
                          <a:srgbClr val="7030A0"/>
                        </a:solidFill>
                      </a:endParaRPr>
                    </a:p>
                  </a:txBody>
                  <a:tcPr/>
                </a:tc>
                <a:tc>
                  <a:txBody>
                    <a:bodyPr/>
                    <a:lstStyle/>
                    <a:p>
                      <a:pPr algn="r"/>
                      <a:r>
                        <a:rPr lang="tr-TR" sz="2800" dirty="0" smtClean="0">
                          <a:solidFill>
                            <a:srgbClr val="7030A0"/>
                          </a:solidFill>
                        </a:rPr>
                        <a:t>357,860</a:t>
                      </a:r>
                      <a:endParaRPr lang="tr-TR" sz="2800" dirty="0">
                        <a:solidFill>
                          <a:srgbClr val="7030A0"/>
                        </a:solidFill>
                      </a:endParaRPr>
                    </a:p>
                  </a:txBody>
                  <a:tcPr/>
                </a:tc>
              </a:tr>
              <a:tr h="522500">
                <a:tc>
                  <a:txBody>
                    <a:bodyPr/>
                    <a:lstStyle/>
                    <a:p>
                      <a:r>
                        <a:rPr lang="tr-TR" sz="2800" dirty="0" smtClean="0">
                          <a:solidFill>
                            <a:srgbClr val="7030A0"/>
                          </a:solidFill>
                        </a:rPr>
                        <a:t>Ankara </a:t>
                      </a:r>
                      <a:endParaRPr lang="tr-TR" sz="2800" dirty="0">
                        <a:solidFill>
                          <a:srgbClr val="7030A0"/>
                        </a:solidFill>
                      </a:endParaRPr>
                    </a:p>
                  </a:txBody>
                  <a:tcPr/>
                </a:tc>
                <a:tc>
                  <a:txBody>
                    <a:bodyPr/>
                    <a:lstStyle/>
                    <a:p>
                      <a:pPr algn="r"/>
                      <a:r>
                        <a:rPr lang="tr-TR" sz="2800" dirty="0" smtClean="0">
                          <a:solidFill>
                            <a:srgbClr val="7030A0"/>
                          </a:solidFill>
                        </a:rPr>
                        <a:t>3,235,687</a:t>
                      </a:r>
                      <a:endParaRPr lang="tr-TR" sz="2800" dirty="0">
                        <a:solidFill>
                          <a:srgbClr val="7030A0"/>
                        </a:solidFill>
                      </a:endParaRPr>
                    </a:p>
                  </a:txBody>
                  <a:tcPr/>
                </a:tc>
              </a:tr>
              <a:tr h="522500">
                <a:tc>
                  <a:txBody>
                    <a:bodyPr/>
                    <a:lstStyle/>
                    <a:p>
                      <a:r>
                        <a:rPr lang="tr-TR" sz="2800" dirty="0" smtClean="0">
                          <a:solidFill>
                            <a:srgbClr val="7030A0"/>
                          </a:solidFill>
                        </a:rPr>
                        <a:t>Antalya</a:t>
                      </a:r>
                      <a:endParaRPr lang="tr-TR" sz="2800" dirty="0">
                        <a:solidFill>
                          <a:srgbClr val="7030A0"/>
                        </a:solidFill>
                      </a:endParaRPr>
                    </a:p>
                  </a:txBody>
                  <a:tcPr/>
                </a:tc>
                <a:tc>
                  <a:txBody>
                    <a:bodyPr/>
                    <a:lstStyle/>
                    <a:p>
                      <a:pPr algn="r"/>
                      <a:r>
                        <a:rPr lang="tr-TR" sz="2800" dirty="0" smtClean="0">
                          <a:solidFill>
                            <a:srgbClr val="7030A0"/>
                          </a:solidFill>
                        </a:rPr>
                        <a:t>1,146,465</a:t>
                      </a:r>
                      <a:endParaRPr lang="tr-TR" sz="2800" dirty="0">
                        <a:solidFill>
                          <a:srgbClr val="7030A0"/>
                        </a:solidFill>
                      </a:endParaRPr>
                    </a:p>
                  </a:txBody>
                  <a:tcPr/>
                </a:tc>
              </a:tr>
              <a:tr h="522500">
                <a:tc>
                  <a:txBody>
                    <a:bodyPr/>
                    <a:lstStyle/>
                    <a:p>
                      <a:r>
                        <a:rPr lang="tr-TR" sz="2800" dirty="0" smtClean="0">
                          <a:solidFill>
                            <a:srgbClr val="7030A0"/>
                          </a:solidFill>
                        </a:rPr>
                        <a:t>Artvin </a:t>
                      </a:r>
                      <a:endParaRPr lang="tr-TR" sz="2800" dirty="0">
                        <a:solidFill>
                          <a:srgbClr val="7030A0"/>
                        </a:solidFill>
                      </a:endParaRPr>
                    </a:p>
                  </a:txBody>
                  <a:tcPr/>
                </a:tc>
                <a:tc>
                  <a:txBody>
                    <a:bodyPr/>
                    <a:lstStyle/>
                    <a:p>
                      <a:pPr algn="r"/>
                      <a:r>
                        <a:rPr lang="tr-TR" sz="2800" dirty="0" smtClean="0">
                          <a:solidFill>
                            <a:srgbClr val="7030A0"/>
                          </a:solidFill>
                        </a:rPr>
                        <a:t>212,226</a:t>
                      </a:r>
                      <a:endParaRPr lang="tr-TR" sz="2800" dirty="0">
                        <a:solidFill>
                          <a:srgbClr val="7030A0"/>
                        </a:solidFill>
                      </a:endParaRPr>
                    </a:p>
                  </a:txBody>
                  <a:tcPr/>
                </a:tc>
              </a:tr>
              <a:tr h="522500">
                <a:tc>
                  <a:txBody>
                    <a:bodyPr/>
                    <a:lstStyle/>
                    <a:p>
                      <a:r>
                        <a:rPr lang="tr-TR" sz="2800" dirty="0" smtClean="0">
                          <a:solidFill>
                            <a:srgbClr val="7030A0"/>
                          </a:solidFill>
                        </a:rPr>
                        <a:t>Aydın </a:t>
                      </a:r>
                      <a:endParaRPr lang="tr-TR" sz="2800" dirty="0">
                        <a:solidFill>
                          <a:srgbClr val="7030A0"/>
                        </a:solidFill>
                      </a:endParaRPr>
                    </a:p>
                  </a:txBody>
                  <a:tcPr/>
                </a:tc>
                <a:tc>
                  <a:txBody>
                    <a:bodyPr/>
                    <a:lstStyle/>
                    <a:p>
                      <a:pPr algn="r"/>
                      <a:r>
                        <a:rPr lang="tr-TR" sz="2800" dirty="0" smtClean="0">
                          <a:solidFill>
                            <a:srgbClr val="7030A0"/>
                          </a:solidFill>
                        </a:rPr>
                        <a:t>826,233</a:t>
                      </a:r>
                      <a:endParaRPr lang="tr-TR" sz="2800" dirty="0">
                        <a:solidFill>
                          <a:srgbClr val="7030A0"/>
                        </a:solidFill>
                      </a:endParaRPr>
                    </a:p>
                  </a:txBody>
                  <a:tcPr/>
                </a:tc>
              </a:tr>
            </a:tbl>
          </a:graphicData>
        </a:graphic>
      </p:graphicFrame>
    </p:spTree>
    <p:extLst>
      <p:ext uri="{BB962C8B-B14F-4D97-AF65-F5344CB8AC3E}">
        <p14:creationId xmlns:p14="http://schemas.microsoft.com/office/powerpoint/2010/main" val="4265037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pPr algn="l"/>
            <a:r>
              <a:rPr lang="tr-TR" sz="3600" dirty="0" smtClean="0">
                <a:solidFill>
                  <a:srgbClr val="7030A0"/>
                </a:solidFill>
              </a:rPr>
              <a:t>3. Dağılma Serileri</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pPr marL="0" indent="0">
              <a:buNone/>
            </a:pPr>
            <a:r>
              <a:rPr lang="tr-TR" b="1" dirty="0" smtClean="0">
                <a:solidFill>
                  <a:srgbClr val="7030A0"/>
                </a:solidFill>
              </a:rPr>
              <a:t>Dağılma Serileri, </a:t>
            </a:r>
            <a:r>
              <a:rPr lang="tr-TR" dirty="0" smtClean="0">
                <a:solidFill>
                  <a:srgbClr val="7030A0"/>
                </a:solidFill>
              </a:rPr>
              <a:t>zaman ve mekân değişkenlerinin dışında kalan tüm maddi değişkenlerin sınıflandırılması ve gruplandırılmasıyla elde edilen serilerdir.</a:t>
            </a:r>
            <a:endParaRPr lang="tr-TR" b="1" dirty="0" smtClean="0">
              <a:solidFill>
                <a:srgbClr val="7030A0"/>
              </a:solidFill>
            </a:endParaRPr>
          </a:p>
          <a:p>
            <a:pPr marL="514350" indent="-514350">
              <a:buAutoNum type="alphaLcPeriod"/>
            </a:pPr>
            <a:r>
              <a:rPr lang="tr-TR" b="1" dirty="0" smtClean="0">
                <a:solidFill>
                  <a:srgbClr val="7030A0"/>
                </a:solidFill>
              </a:rPr>
              <a:t>Basit Seriler</a:t>
            </a:r>
          </a:p>
          <a:p>
            <a:pPr marL="0" indent="0">
              <a:buNone/>
            </a:pPr>
            <a:r>
              <a:rPr lang="tr-TR" dirty="0" smtClean="0">
                <a:solidFill>
                  <a:srgbClr val="7030A0"/>
                </a:solidFill>
              </a:rPr>
              <a:t>Gözlem sonucu elde edilen ve sadece bir kez ortaya çıkan sayısal birimlerin küçükten büyüğe doğru, büyükten küçüğe doğru </a:t>
            </a:r>
            <a:r>
              <a:rPr lang="tr-TR" dirty="0" smtClean="0">
                <a:solidFill>
                  <a:srgbClr val="0066CC"/>
                </a:solidFill>
              </a:rPr>
              <a:t>veya karışık olarak</a:t>
            </a:r>
            <a:r>
              <a:rPr lang="tr-TR" dirty="0" smtClean="0">
                <a:solidFill>
                  <a:srgbClr val="7030A0"/>
                </a:solidFill>
              </a:rPr>
              <a:t> gösterildiği serilerdir.</a:t>
            </a:r>
            <a:endParaRPr lang="tr-TR" dirty="0">
              <a:solidFill>
                <a:srgbClr val="7030A0"/>
              </a:solidFill>
            </a:endParaRPr>
          </a:p>
        </p:txBody>
      </p:sp>
    </p:spTree>
    <p:extLst>
      <p:ext uri="{BB962C8B-B14F-4D97-AF65-F5344CB8AC3E}">
        <p14:creationId xmlns:p14="http://schemas.microsoft.com/office/powerpoint/2010/main" val="2947419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88"/>
            <a:ext cx="8229600" cy="792088"/>
          </a:xfrm>
        </p:spPr>
        <p:txBody>
          <a:bodyPr/>
          <a:lstStyle/>
          <a:p>
            <a:r>
              <a:rPr lang="tr-TR" sz="3200" dirty="0" smtClean="0">
                <a:solidFill>
                  <a:srgbClr val="7030A0"/>
                </a:solidFill>
                <a:latin typeface="Arial" panose="020B0604020202020204" pitchFamily="34" charset="0"/>
              </a:rPr>
              <a:t>Basit serilerde ham bilgiler kolayca anlaşılır olmadığından, yaraları sınırlıdır.</a:t>
            </a:r>
            <a:endParaRPr lang="tr-TR" sz="3200" dirty="0"/>
          </a:p>
        </p:txBody>
      </p:sp>
      <p:sp>
        <p:nvSpPr>
          <p:cNvPr id="3" name="Content Placeholder 2"/>
          <p:cNvSpPr>
            <a:spLocks noGrp="1"/>
          </p:cNvSpPr>
          <p:nvPr>
            <p:ph idx="1"/>
          </p:nvPr>
        </p:nvSpPr>
        <p:spPr>
          <a:xfrm>
            <a:off x="457200" y="980728"/>
            <a:ext cx="8229600" cy="5760640"/>
          </a:xfrm>
        </p:spPr>
        <p:txBody>
          <a:bodyPr/>
          <a:lstStyle/>
          <a:p>
            <a:pPr marL="0" indent="0">
              <a:buNone/>
            </a:pPr>
            <a:r>
              <a:rPr lang="tr-TR" sz="2800" dirty="0" smtClean="0">
                <a:solidFill>
                  <a:srgbClr val="7030A0"/>
                </a:solidFill>
              </a:rPr>
              <a:t>Çizelge 3.3. Bir Öğrencinin Bir Öğrenim Yılında Aldığı Notlar</a:t>
            </a:r>
          </a:p>
          <a:p>
            <a:pPr marL="0" indent="0">
              <a:buNone/>
            </a:pPr>
            <a:endParaRPr lang="tr-TR" sz="2800" dirty="0" smtClean="0">
              <a:solidFill>
                <a:srgbClr val="7030A0"/>
              </a:solidFill>
            </a:endParaRPr>
          </a:p>
          <a:p>
            <a:pPr marL="0" indent="0">
              <a:buNone/>
            </a:pPr>
            <a:endParaRPr lang="tr-TR" sz="2800" dirty="0" smtClean="0">
              <a:solidFill>
                <a:srgbClr val="7030A0"/>
              </a:solidFill>
            </a:endParaRPr>
          </a:p>
          <a:p>
            <a:pPr marL="0" indent="0">
              <a:buNone/>
            </a:pPr>
            <a:r>
              <a:rPr lang="tr-TR" sz="2800" dirty="0" smtClean="0">
                <a:solidFill>
                  <a:srgbClr val="7030A0"/>
                </a:solidFill>
              </a:rPr>
              <a:t>Çizelge 3.4.  Bir Ürünün Farklı Satış Fiyatları</a:t>
            </a:r>
          </a:p>
          <a:p>
            <a:pPr marL="0" indent="0">
              <a:buNone/>
            </a:pPr>
            <a:endParaRPr lang="tr-TR" sz="2800" dirty="0" smtClean="0">
              <a:solidFill>
                <a:srgbClr val="7030A0"/>
              </a:solidFill>
            </a:endParaRPr>
          </a:p>
          <a:p>
            <a:pPr marL="0" indent="0">
              <a:buNone/>
            </a:pPr>
            <a:endParaRPr lang="tr-TR" dirty="0">
              <a:solidFill>
                <a:srgbClr val="7030A0"/>
              </a:solidFill>
            </a:endParaRPr>
          </a:p>
          <a:p>
            <a:pPr marL="0" indent="0">
              <a:buNone/>
            </a:pPr>
            <a:endParaRPr lang="tr-TR" dirty="0" smtClean="0">
              <a:solidFill>
                <a:srgbClr val="7030A0"/>
              </a:solidFill>
            </a:endParaRPr>
          </a:p>
          <a:p>
            <a:pPr marL="0" indent="0">
              <a:buNone/>
            </a:pPr>
            <a:r>
              <a:rPr lang="tr-TR" sz="2800" dirty="0" smtClean="0">
                <a:solidFill>
                  <a:srgbClr val="7030A0"/>
                </a:solidFill>
              </a:rPr>
              <a:t>Çizelge 3.5. Bir Ürünün Farklı Ağırlıkları</a:t>
            </a:r>
          </a:p>
          <a:p>
            <a:pPr marL="0" indent="0">
              <a:buNone/>
            </a:pPr>
            <a:endParaRPr lang="tr-TR" sz="2800"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70098991"/>
              </p:ext>
            </p:extLst>
          </p:nvPr>
        </p:nvGraphicFramePr>
        <p:xfrm>
          <a:off x="1187624" y="1971836"/>
          <a:ext cx="5688632" cy="944880"/>
        </p:xfrm>
        <a:graphic>
          <a:graphicData uri="http://schemas.openxmlformats.org/drawingml/2006/table">
            <a:tbl>
              <a:tblPr firstRow="1" bandRow="1">
                <a:tableStyleId>{5C22544A-7EE6-4342-B048-85BDC9FD1C3A}</a:tableStyleId>
              </a:tblPr>
              <a:tblGrid>
                <a:gridCol w="1368152"/>
                <a:gridCol w="720080"/>
                <a:gridCol w="720080"/>
                <a:gridCol w="675116"/>
                <a:gridCol w="693036"/>
                <a:gridCol w="720080"/>
                <a:gridCol w="792088"/>
              </a:tblGrid>
              <a:tr h="881100">
                <a:tc>
                  <a:txBody>
                    <a:bodyPr/>
                    <a:lstStyle/>
                    <a:p>
                      <a:pPr algn="ctr"/>
                      <a:r>
                        <a:rPr lang="tr-TR" sz="2800" dirty="0" smtClean="0">
                          <a:solidFill>
                            <a:srgbClr val="7030A0"/>
                          </a:solidFill>
                        </a:rPr>
                        <a:t>Notlar</a:t>
                      </a:r>
                    </a:p>
                    <a:p>
                      <a:pPr algn="ctr"/>
                      <a:r>
                        <a:rPr lang="tr-TR" sz="2800" dirty="0" smtClean="0">
                          <a:solidFill>
                            <a:srgbClr val="7030A0"/>
                          </a:solidFill>
                        </a:rPr>
                        <a:t>(X)</a:t>
                      </a:r>
                      <a:endParaRPr lang="tr-TR" sz="2800" dirty="0">
                        <a:solidFill>
                          <a:srgbClr val="7030A0"/>
                        </a:solidFill>
                      </a:endParaRPr>
                    </a:p>
                  </a:txBody>
                  <a:tcPr/>
                </a:tc>
                <a:tc>
                  <a:txBody>
                    <a:bodyPr/>
                    <a:lstStyle/>
                    <a:p>
                      <a:pPr algn="ctr"/>
                      <a:r>
                        <a:rPr lang="tr-TR" sz="2800" dirty="0" smtClean="0">
                          <a:solidFill>
                            <a:srgbClr val="7030A0"/>
                          </a:solidFill>
                        </a:rPr>
                        <a:t>40</a:t>
                      </a:r>
                      <a:endParaRPr lang="tr-TR" sz="2800" dirty="0">
                        <a:solidFill>
                          <a:srgbClr val="7030A0"/>
                        </a:solidFill>
                      </a:endParaRPr>
                    </a:p>
                  </a:txBody>
                  <a:tcPr/>
                </a:tc>
                <a:tc>
                  <a:txBody>
                    <a:bodyPr/>
                    <a:lstStyle/>
                    <a:p>
                      <a:pPr algn="ctr"/>
                      <a:r>
                        <a:rPr lang="tr-TR" sz="2800" dirty="0" smtClean="0">
                          <a:solidFill>
                            <a:srgbClr val="7030A0"/>
                          </a:solidFill>
                        </a:rPr>
                        <a:t>45</a:t>
                      </a:r>
                      <a:endParaRPr lang="tr-TR" sz="2800" dirty="0">
                        <a:solidFill>
                          <a:srgbClr val="7030A0"/>
                        </a:solidFill>
                      </a:endParaRPr>
                    </a:p>
                  </a:txBody>
                  <a:tcPr/>
                </a:tc>
                <a:tc>
                  <a:txBody>
                    <a:bodyPr/>
                    <a:lstStyle/>
                    <a:p>
                      <a:pPr algn="ctr"/>
                      <a:r>
                        <a:rPr lang="tr-TR" sz="2800" dirty="0" smtClean="0">
                          <a:solidFill>
                            <a:srgbClr val="7030A0"/>
                          </a:solidFill>
                        </a:rPr>
                        <a:t>75</a:t>
                      </a:r>
                      <a:endParaRPr lang="tr-TR" sz="2800" dirty="0">
                        <a:solidFill>
                          <a:srgbClr val="7030A0"/>
                        </a:solidFill>
                      </a:endParaRPr>
                    </a:p>
                  </a:txBody>
                  <a:tcPr/>
                </a:tc>
                <a:tc>
                  <a:txBody>
                    <a:bodyPr/>
                    <a:lstStyle/>
                    <a:p>
                      <a:pPr algn="ctr"/>
                      <a:r>
                        <a:rPr lang="tr-TR" sz="2800" dirty="0" smtClean="0">
                          <a:solidFill>
                            <a:srgbClr val="7030A0"/>
                          </a:solidFill>
                        </a:rPr>
                        <a:t>55</a:t>
                      </a:r>
                      <a:endParaRPr lang="tr-TR" sz="2800" dirty="0">
                        <a:solidFill>
                          <a:srgbClr val="7030A0"/>
                        </a:solidFill>
                      </a:endParaRPr>
                    </a:p>
                  </a:txBody>
                  <a:tcPr/>
                </a:tc>
                <a:tc>
                  <a:txBody>
                    <a:bodyPr/>
                    <a:lstStyle/>
                    <a:p>
                      <a:pPr algn="ctr"/>
                      <a:r>
                        <a:rPr lang="tr-TR" sz="2800" dirty="0" smtClean="0">
                          <a:solidFill>
                            <a:srgbClr val="7030A0"/>
                          </a:solidFill>
                        </a:rPr>
                        <a:t>85</a:t>
                      </a:r>
                      <a:endParaRPr lang="tr-TR" sz="2800" dirty="0">
                        <a:solidFill>
                          <a:srgbClr val="7030A0"/>
                        </a:solidFill>
                      </a:endParaRPr>
                    </a:p>
                  </a:txBody>
                  <a:tcPr/>
                </a:tc>
                <a:tc>
                  <a:txBody>
                    <a:bodyPr/>
                    <a:lstStyle/>
                    <a:p>
                      <a:pPr algn="ctr"/>
                      <a:r>
                        <a:rPr lang="tr-TR" sz="2800" dirty="0" smtClean="0">
                          <a:solidFill>
                            <a:srgbClr val="7030A0"/>
                          </a:solidFill>
                        </a:rPr>
                        <a:t>60</a:t>
                      </a:r>
                      <a:endParaRPr lang="tr-TR" sz="2800" dirty="0">
                        <a:solidFill>
                          <a:srgbClr val="7030A0"/>
                        </a:solidFill>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6070850"/>
              </p:ext>
            </p:extLst>
          </p:nvPr>
        </p:nvGraphicFramePr>
        <p:xfrm>
          <a:off x="780256" y="3569569"/>
          <a:ext cx="6096000" cy="1371600"/>
        </p:xfrm>
        <a:graphic>
          <a:graphicData uri="http://schemas.openxmlformats.org/drawingml/2006/table">
            <a:tbl>
              <a:tblPr firstRow="1" bandRow="1">
                <a:tableStyleId>{5C22544A-7EE6-4342-B048-85BDC9FD1C3A}</a:tableStyleId>
              </a:tblPr>
              <a:tblGrid>
                <a:gridCol w="1127448"/>
                <a:gridCol w="904552"/>
                <a:gridCol w="1016000"/>
                <a:gridCol w="1016000"/>
                <a:gridCol w="1016000"/>
                <a:gridCol w="1016000"/>
              </a:tblGrid>
              <a:tr h="1232364">
                <a:tc>
                  <a:txBody>
                    <a:bodyPr/>
                    <a:lstStyle/>
                    <a:p>
                      <a:r>
                        <a:rPr lang="tr-TR" sz="2800" dirty="0" smtClean="0">
                          <a:solidFill>
                            <a:srgbClr val="7030A0"/>
                          </a:solidFill>
                        </a:rPr>
                        <a:t>Satış</a:t>
                      </a:r>
                    </a:p>
                    <a:p>
                      <a:r>
                        <a:rPr lang="tr-TR" sz="2800" dirty="0" smtClean="0">
                          <a:solidFill>
                            <a:srgbClr val="7030A0"/>
                          </a:solidFill>
                        </a:rPr>
                        <a:t>Fiyatları(X)</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200</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230</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245</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250</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300</a:t>
                      </a:r>
                      <a:endParaRPr lang="tr-TR" sz="2800" dirty="0">
                        <a:solidFill>
                          <a:srgbClr val="7030A0"/>
                        </a:solidFill>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97048463"/>
              </p:ext>
            </p:extLst>
          </p:nvPr>
        </p:nvGraphicFramePr>
        <p:xfrm>
          <a:off x="983940" y="5651532"/>
          <a:ext cx="6096000" cy="944880"/>
        </p:xfrm>
        <a:graphic>
          <a:graphicData uri="http://schemas.openxmlformats.org/drawingml/2006/table">
            <a:tbl>
              <a:tblPr firstRow="1" bandRow="1">
                <a:tableStyleId>{5C22544A-7EE6-4342-B048-85BDC9FD1C3A}</a:tableStyleId>
              </a:tblPr>
              <a:tblGrid>
                <a:gridCol w="1427820"/>
                <a:gridCol w="1010580"/>
                <a:gridCol w="1219200"/>
                <a:gridCol w="1219200"/>
                <a:gridCol w="1219200"/>
              </a:tblGrid>
              <a:tr h="370840">
                <a:tc>
                  <a:txBody>
                    <a:bodyPr/>
                    <a:lstStyle/>
                    <a:p>
                      <a:r>
                        <a:rPr lang="tr-TR" sz="2800" dirty="0" smtClean="0">
                          <a:solidFill>
                            <a:srgbClr val="7030A0"/>
                          </a:solidFill>
                        </a:rPr>
                        <a:t>Ağırlıklar (X)</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350</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348</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345</a:t>
                      </a:r>
                      <a:endParaRPr lang="tr-TR" sz="2800" dirty="0">
                        <a:solidFill>
                          <a:srgbClr val="7030A0"/>
                        </a:solidFill>
                      </a:endParaRPr>
                    </a:p>
                  </a:txBody>
                  <a:tcPr/>
                </a:tc>
                <a:tc>
                  <a:txBody>
                    <a:bodyPr/>
                    <a:lstStyle/>
                    <a:p>
                      <a:pPr algn="ctr"/>
                      <a:endParaRPr lang="tr-TR" sz="2800" dirty="0" smtClean="0">
                        <a:solidFill>
                          <a:srgbClr val="7030A0"/>
                        </a:solidFill>
                      </a:endParaRPr>
                    </a:p>
                    <a:p>
                      <a:pPr algn="ctr"/>
                      <a:r>
                        <a:rPr lang="tr-TR" sz="2800" dirty="0" smtClean="0">
                          <a:solidFill>
                            <a:srgbClr val="7030A0"/>
                          </a:solidFill>
                        </a:rPr>
                        <a:t>300</a:t>
                      </a:r>
                      <a:endParaRPr lang="tr-TR" sz="2800" dirty="0">
                        <a:solidFill>
                          <a:srgbClr val="7030A0"/>
                        </a:solidFill>
                      </a:endParaRPr>
                    </a:p>
                  </a:txBody>
                  <a:tcPr/>
                </a:tc>
              </a:tr>
            </a:tbl>
          </a:graphicData>
        </a:graphic>
      </p:graphicFrame>
    </p:spTree>
    <p:extLst>
      <p:ext uri="{BB962C8B-B14F-4D97-AF65-F5344CB8AC3E}">
        <p14:creationId xmlns:p14="http://schemas.microsoft.com/office/powerpoint/2010/main" val="180807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tr-TR" altLang="tr-TR" b="1" smtClean="0">
                <a:solidFill>
                  <a:srgbClr val="7030A0"/>
                </a:solidFill>
              </a:rPr>
              <a:t>1. Sayımla ve Ölçümle Elde Edilen Veriler</a:t>
            </a:r>
          </a:p>
        </p:txBody>
      </p:sp>
      <p:sp>
        <p:nvSpPr>
          <p:cNvPr id="4099" name="Content Placeholder 2"/>
          <p:cNvSpPr>
            <a:spLocks noGrp="1"/>
          </p:cNvSpPr>
          <p:nvPr>
            <p:ph idx="1"/>
          </p:nvPr>
        </p:nvSpPr>
        <p:spPr/>
        <p:txBody>
          <a:bodyPr/>
          <a:lstStyle/>
          <a:p>
            <a:r>
              <a:rPr lang="tr-TR" altLang="tr-TR" b="1" dirty="0" smtClean="0">
                <a:solidFill>
                  <a:srgbClr val="7030A0"/>
                </a:solidFill>
              </a:rPr>
              <a:t>Sayımla elde edilen veriler,</a:t>
            </a:r>
            <a:r>
              <a:rPr lang="tr-TR" altLang="tr-TR" dirty="0" smtClean="0"/>
              <a:t>tam sayı olarak değerler alabilen verilerdir. Bundan dolayı süreksiz (kesikli, sonlu) verilerdir ve genellikle az sayıda seçeneğe dağılırlar.</a:t>
            </a:r>
          </a:p>
          <a:p>
            <a:r>
              <a:rPr lang="tr-TR" altLang="tr-TR" b="1" dirty="0" smtClean="0">
                <a:solidFill>
                  <a:srgbClr val="7030A0"/>
                </a:solidFill>
              </a:rPr>
              <a:t>Örneğin, </a:t>
            </a:r>
            <a:r>
              <a:rPr lang="tr-TR" altLang="tr-TR" b="1" dirty="0" smtClean="0"/>
              <a:t>bir sınıfta kahverengi gözlü olanların 15, yeşil gözlü olanların 2, mavi gözlü olanların 5, siyah gözlü olanların 6 öğrenci olduğunun saptanması gibi.</a:t>
            </a:r>
            <a:endParaRPr lang="tr-TR" altLang="tr-TR" b="1" dirty="0" smtClean="0">
              <a:solidFill>
                <a:srgbClr val="7030A0"/>
              </a:solidFill>
            </a:endParaRPr>
          </a:p>
        </p:txBody>
      </p:sp>
    </p:spTree>
    <p:extLst>
      <p:ext uri="{BB962C8B-B14F-4D97-AF65-F5344CB8AC3E}">
        <p14:creationId xmlns:p14="http://schemas.microsoft.com/office/powerpoint/2010/main" val="1637202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tr-TR" dirty="0" smtClean="0">
                <a:solidFill>
                  <a:srgbClr val="0066CC"/>
                </a:solidFill>
              </a:rPr>
              <a:t>Basit serilere Örnek</a:t>
            </a:r>
            <a:endParaRPr lang="tr-TR" dirty="0">
              <a:solidFill>
                <a:srgbClr val="0066CC"/>
              </a:solidFill>
            </a:endParaRPr>
          </a:p>
        </p:txBody>
      </p:sp>
      <p:sp>
        <p:nvSpPr>
          <p:cNvPr id="3" name="Content Placeholder 2"/>
          <p:cNvSpPr>
            <a:spLocks noGrp="1"/>
          </p:cNvSpPr>
          <p:nvPr>
            <p:ph idx="1"/>
          </p:nvPr>
        </p:nvSpPr>
        <p:spPr>
          <a:xfrm>
            <a:off x="457200" y="836712"/>
            <a:ext cx="8229600" cy="5289451"/>
          </a:xfrm>
        </p:spPr>
        <p:txBody>
          <a:bodyPr/>
          <a:lstStyle/>
          <a:p>
            <a:r>
              <a:rPr lang="tr-TR" dirty="0" smtClean="0">
                <a:solidFill>
                  <a:srgbClr val="0066CC"/>
                </a:solidFill>
              </a:rPr>
              <a:t>Basketbol Türkiye Milli takımı oyuncularının boy uzunlukları (cm) olarak aşağıda verilmiştir.</a:t>
            </a:r>
          </a:p>
          <a:p>
            <a:pPr marL="0" indent="0">
              <a:buNone/>
            </a:pPr>
            <a:r>
              <a:rPr lang="tr-TR" dirty="0" smtClean="0">
                <a:solidFill>
                  <a:srgbClr val="0066CC"/>
                </a:solidFill>
              </a:rPr>
              <a:t>202, 203, 196, 202, 201, 196, 195, 200, 201, 202, 195, 203</a:t>
            </a:r>
          </a:p>
          <a:p>
            <a:pPr marL="0" indent="0">
              <a:buNone/>
            </a:pPr>
            <a:r>
              <a:rPr lang="tr-TR" dirty="0" smtClean="0">
                <a:solidFill>
                  <a:srgbClr val="0066CC"/>
                </a:solidFill>
              </a:rPr>
              <a:t>Ana kütleden seçilmiş örnek verileri büyüklük sırasına göre dizidiğinde basit seri elde edilir.</a:t>
            </a:r>
          </a:p>
          <a:p>
            <a:pPr marL="0" indent="0">
              <a:buNone/>
            </a:pPr>
            <a:r>
              <a:rPr lang="tr-TR" dirty="0" smtClean="0">
                <a:solidFill>
                  <a:srgbClr val="0066CC"/>
                </a:solidFill>
              </a:rPr>
              <a:t>195, 195, 196, 196, 200, 201, 201, 202, 202, 202, 203, 203</a:t>
            </a:r>
            <a:endParaRPr lang="tr-TR" dirty="0">
              <a:solidFill>
                <a:srgbClr val="0066CC"/>
              </a:solidFill>
            </a:endParaRPr>
          </a:p>
        </p:txBody>
      </p:sp>
    </p:spTree>
    <p:extLst>
      <p:ext uri="{BB962C8B-B14F-4D97-AF65-F5344CB8AC3E}">
        <p14:creationId xmlns:p14="http://schemas.microsoft.com/office/powerpoint/2010/main" val="3208780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911"/>
            <a:ext cx="8229600" cy="715793"/>
          </a:xfrm>
        </p:spPr>
        <p:txBody>
          <a:bodyPr/>
          <a:lstStyle/>
          <a:p>
            <a:r>
              <a:rPr lang="tr-TR" sz="3600" dirty="0" smtClean="0">
                <a:solidFill>
                  <a:srgbClr val="7030A0"/>
                </a:solidFill>
              </a:rPr>
              <a:t>b. Frekanslı Seriler</a:t>
            </a:r>
            <a:endParaRPr lang="tr-TR" sz="3600"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r>
              <a:rPr lang="tr-TR" sz="2800" b="1" dirty="0" smtClean="0">
                <a:solidFill>
                  <a:srgbClr val="7030A0"/>
                </a:solidFill>
              </a:rPr>
              <a:t>Frekans,</a:t>
            </a:r>
            <a:r>
              <a:rPr lang="tr-TR" sz="2800" dirty="0" smtClean="0">
                <a:solidFill>
                  <a:srgbClr val="7030A0"/>
                </a:solidFill>
              </a:rPr>
              <a:t> </a:t>
            </a:r>
            <a:r>
              <a:rPr lang="tr-TR" sz="2800" b="1" dirty="0" smtClean="0">
                <a:solidFill>
                  <a:srgbClr val="7030A0"/>
                </a:solidFill>
              </a:rPr>
              <a:t>herhangi bir değişkenle ilgili bir serideki şıkların kaç kez yinelendiğini gösteren sayıdır.</a:t>
            </a:r>
          </a:p>
          <a:p>
            <a:r>
              <a:rPr lang="tr-TR" sz="2800" dirty="0" smtClean="0">
                <a:solidFill>
                  <a:srgbClr val="7030A0"/>
                </a:solidFill>
              </a:rPr>
              <a:t>Frekanslı seriler, herhangi bir değişkene ait şıkların birden çok yinelendiği serilerdir. Bu seriler, verilerin sınıflandırılması veya gruplandırılması şeklinde oluşturulur. Frekans, sıklık, çokluk, gerçek frekans veya mutlak frekans olarak adlandırılır.</a:t>
            </a:r>
            <a:endParaRPr lang="tr-TR" sz="2800" dirty="0">
              <a:solidFill>
                <a:srgbClr val="7030A0"/>
              </a:solidFill>
            </a:endParaRPr>
          </a:p>
        </p:txBody>
      </p:sp>
    </p:spTree>
    <p:extLst>
      <p:ext uri="{BB962C8B-B14F-4D97-AF65-F5344CB8AC3E}">
        <p14:creationId xmlns:p14="http://schemas.microsoft.com/office/powerpoint/2010/main" val="3608861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lstStyle/>
          <a:p>
            <a:r>
              <a:rPr lang="tr-TR" sz="3600" dirty="0">
                <a:solidFill>
                  <a:srgbClr val="0066CC"/>
                </a:solidFill>
                <a:latin typeface="Arial" panose="020B0604020202020204" pitchFamily="34" charset="0"/>
              </a:rPr>
              <a:t>Frekans Serisi Dağılımı devam</a:t>
            </a:r>
            <a:endParaRPr lang="tr-TR" sz="3600" dirty="0">
              <a:solidFill>
                <a:srgbClr val="0066CC"/>
              </a:solidFill>
            </a:endParaRPr>
          </a:p>
        </p:txBody>
      </p:sp>
      <p:sp>
        <p:nvSpPr>
          <p:cNvPr id="3" name="Content Placeholder 2"/>
          <p:cNvSpPr>
            <a:spLocks noGrp="1"/>
          </p:cNvSpPr>
          <p:nvPr>
            <p:ph idx="1"/>
          </p:nvPr>
        </p:nvSpPr>
        <p:spPr>
          <a:xfrm>
            <a:off x="457200" y="620688"/>
            <a:ext cx="8229600" cy="5505475"/>
          </a:xfrm>
        </p:spPr>
        <p:txBody>
          <a:bodyPr/>
          <a:lstStyle/>
          <a:p>
            <a:pPr marL="0" indent="0">
              <a:buNone/>
            </a:pPr>
            <a:r>
              <a:rPr lang="tr-TR" b="1" dirty="0" smtClean="0">
                <a:solidFill>
                  <a:srgbClr val="0066CC"/>
                </a:solidFill>
              </a:rPr>
              <a:t>Örnek: </a:t>
            </a:r>
            <a:r>
              <a:rPr lang="tr-TR" dirty="0" smtClean="0">
                <a:solidFill>
                  <a:srgbClr val="0066CC"/>
                </a:solidFill>
              </a:rPr>
              <a:t>basketbol milli takımının oyuncularının boy uzunlukları bir önceki örnekte verilmiştir. Bunları sınıflandırılmış seri halinde yapalım.</a:t>
            </a:r>
          </a:p>
          <a:p>
            <a:pPr marL="0" indent="0">
              <a:buNone/>
            </a:pPr>
            <a:endParaRPr lang="tr-TR" b="1" dirty="0">
              <a:solidFill>
                <a:srgbClr val="0066CC"/>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972497629"/>
              </p:ext>
            </p:extLst>
          </p:nvPr>
        </p:nvGraphicFramePr>
        <p:xfrm>
          <a:off x="1331640" y="2636909"/>
          <a:ext cx="6096000" cy="3843147"/>
        </p:xfrm>
        <a:graphic>
          <a:graphicData uri="http://schemas.openxmlformats.org/drawingml/2006/table">
            <a:tbl>
              <a:tblPr firstRow="1" bandRow="1">
                <a:tableStyleId>{5C22544A-7EE6-4342-B048-85BDC9FD1C3A}</a:tableStyleId>
              </a:tblPr>
              <a:tblGrid>
                <a:gridCol w="3744416"/>
                <a:gridCol w="2351584"/>
              </a:tblGrid>
              <a:tr h="549021">
                <a:tc>
                  <a:txBody>
                    <a:bodyPr/>
                    <a:lstStyle/>
                    <a:p>
                      <a:pPr algn="ctr"/>
                      <a:r>
                        <a:rPr lang="tr-TR" sz="2800" dirty="0" smtClean="0">
                          <a:solidFill>
                            <a:srgbClr val="7030A0"/>
                          </a:solidFill>
                        </a:rPr>
                        <a:t>Boy Uzunlukları (X)</a:t>
                      </a:r>
                      <a:endParaRPr lang="tr-TR" sz="2800" dirty="0">
                        <a:solidFill>
                          <a:srgbClr val="7030A0"/>
                        </a:solidFill>
                      </a:endParaRPr>
                    </a:p>
                  </a:txBody>
                  <a:tcPr/>
                </a:tc>
                <a:tc>
                  <a:txBody>
                    <a:bodyPr/>
                    <a:lstStyle/>
                    <a:p>
                      <a:pPr algn="ctr"/>
                      <a:r>
                        <a:rPr lang="tr-TR" sz="2800" dirty="0" smtClean="0">
                          <a:solidFill>
                            <a:srgbClr val="7030A0"/>
                          </a:solidFill>
                        </a:rPr>
                        <a:t>Frekans (f)</a:t>
                      </a:r>
                      <a:endParaRPr lang="tr-TR" sz="2800" dirty="0">
                        <a:solidFill>
                          <a:srgbClr val="7030A0"/>
                        </a:solidFill>
                      </a:endParaRPr>
                    </a:p>
                  </a:txBody>
                  <a:tcPr/>
                </a:tc>
              </a:tr>
              <a:tr h="549021">
                <a:tc>
                  <a:txBody>
                    <a:bodyPr/>
                    <a:lstStyle/>
                    <a:p>
                      <a:pPr algn="ctr"/>
                      <a:r>
                        <a:rPr lang="tr-TR" sz="2800" dirty="0" smtClean="0">
                          <a:solidFill>
                            <a:srgbClr val="7030A0"/>
                          </a:solidFill>
                        </a:rPr>
                        <a:t>195</a:t>
                      </a:r>
                      <a:endParaRPr lang="tr-TR" sz="2800" dirty="0">
                        <a:solidFill>
                          <a:srgbClr val="7030A0"/>
                        </a:solidFill>
                      </a:endParaRPr>
                    </a:p>
                  </a:txBody>
                  <a:tcPr/>
                </a:tc>
                <a:tc>
                  <a:txBody>
                    <a:bodyPr/>
                    <a:lstStyle/>
                    <a:p>
                      <a:pPr algn="ctr"/>
                      <a:r>
                        <a:rPr lang="tr-TR" sz="2800" dirty="0" smtClean="0">
                          <a:solidFill>
                            <a:srgbClr val="7030A0"/>
                          </a:solidFill>
                        </a:rPr>
                        <a:t>2</a:t>
                      </a:r>
                      <a:endParaRPr lang="tr-TR" sz="2800" dirty="0">
                        <a:solidFill>
                          <a:srgbClr val="7030A0"/>
                        </a:solidFill>
                      </a:endParaRPr>
                    </a:p>
                  </a:txBody>
                  <a:tcPr/>
                </a:tc>
              </a:tr>
              <a:tr h="549021">
                <a:tc>
                  <a:txBody>
                    <a:bodyPr/>
                    <a:lstStyle/>
                    <a:p>
                      <a:pPr algn="ctr"/>
                      <a:r>
                        <a:rPr lang="tr-TR" sz="2800" dirty="0" smtClean="0">
                          <a:solidFill>
                            <a:srgbClr val="7030A0"/>
                          </a:solidFill>
                        </a:rPr>
                        <a:t>196</a:t>
                      </a:r>
                      <a:endParaRPr lang="tr-TR" sz="2800" dirty="0">
                        <a:solidFill>
                          <a:srgbClr val="7030A0"/>
                        </a:solidFill>
                      </a:endParaRPr>
                    </a:p>
                  </a:txBody>
                  <a:tcPr/>
                </a:tc>
                <a:tc>
                  <a:txBody>
                    <a:bodyPr/>
                    <a:lstStyle/>
                    <a:p>
                      <a:pPr algn="ctr"/>
                      <a:r>
                        <a:rPr lang="tr-TR" sz="2800" dirty="0" smtClean="0">
                          <a:solidFill>
                            <a:srgbClr val="7030A0"/>
                          </a:solidFill>
                        </a:rPr>
                        <a:t>2</a:t>
                      </a:r>
                      <a:endParaRPr lang="tr-TR" sz="2800" dirty="0">
                        <a:solidFill>
                          <a:srgbClr val="7030A0"/>
                        </a:solidFill>
                      </a:endParaRPr>
                    </a:p>
                  </a:txBody>
                  <a:tcPr/>
                </a:tc>
              </a:tr>
              <a:tr h="549021">
                <a:tc>
                  <a:txBody>
                    <a:bodyPr/>
                    <a:lstStyle/>
                    <a:p>
                      <a:pPr algn="ctr"/>
                      <a:r>
                        <a:rPr lang="tr-TR" sz="2800" dirty="0" smtClean="0">
                          <a:solidFill>
                            <a:srgbClr val="7030A0"/>
                          </a:solidFill>
                        </a:rPr>
                        <a:t>200</a:t>
                      </a:r>
                      <a:endParaRPr lang="tr-TR" sz="2800" dirty="0">
                        <a:solidFill>
                          <a:srgbClr val="7030A0"/>
                        </a:solidFill>
                      </a:endParaRPr>
                    </a:p>
                  </a:txBody>
                  <a:tcPr/>
                </a:tc>
                <a:tc>
                  <a:txBody>
                    <a:bodyPr/>
                    <a:lstStyle/>
                    <a:p>
                      <a:pPr algn="ctr"/>
                      <a:r>
                        <a:rPr lang="tr-TR" sz="2800" dirty="0" smtClean="0">
                          <a:solidFill>
                            <a:srgbClr val="7030A0"/>
                          </a:solidFill>
                        </a:rPr>
                        <a:t>1</a:t>
                      </a:r>
                      <a:endParaRPr lang="tr-TR" sz="2800" dirty="0">
                        <a:solidFill>
                          <a:srgbClr val="7030A0"/>
                        </a:solidFill>
                      </a:endParaRPr>
                    </a:p>
                  </a:txBody>
                  <a:tcPr/>
                </a:tc>
              </a:tr>
              <a:tr h="549021">
                <a:tc>
                  <a:txBody>
                    <a:bodyPr/>
                    <a:lstStyle/>
                    <a:p>
                      <a:pPr algn="ctr"/>
                      <a:r>
                        <a:rPr lang="tr-TR" sz="2800" dirty="0" smtClean="0">
                          <a:solidFill>
                            <a:srgbClr val="7030A0"/>
                          </a:solidFill>
                        </a:rPr>
                        <a:t>201</a:t>
                      </a:r>
                      <a:endParaRPr lang="tr-TR" sz="2800" dirty="0">
                        <a:solidFill>
                          <a:srgbClr val="7030A0"/>
                        </a:solidFill>
                      </a:endParaRPr>
                    </a:p>
                  </a:txBody>
                  <a:tcPr/>
                </a:tc>
                <a:tc>
                  <a:txBody>
                    <a:bodyPr/>
                    <a:lstStyle/>
                    <a:p>
                      <a:pPr algn="ctr"/>
                      <a:r>
                        <a:rPr lang="tr-TR" sz="2800" dirty="0" smtClean="0">
                          <a:solidFill>
                            <a:srgbClr val="7030A0"/>
                          </a:solidFill>
                        </a:rPr>
                        <a:t>2</a:t>
                      </a:r>
                      <a:endParaRPr lang="tr-TR" sz="2800" dirty="0">
                        <a:solidFill>
                          <a:srgbClr val="7030A0"/>
                        </a:solidFill>
                      </a:endParaRPr>
                    </a:p>
                  </a:txBody>
                  <a:tcPr/>
                </a:tc>
              </a:tr>
              <a:tr h="549021">
                <a:tc>
                  <a:txBody>
                    <a:bodyPr/>
                    <a:lstStyle/>
                    <a:p>
                      <a:pPr algn="ctr"/>
                      <a:r>
                        <a:rPr lang="tr-TR" sz="2800" dirty="0" smtClean="0">
                          <a:solidFill>
                            <a:srgbClr val="7030A0"/>
                          </a:solidFill>
                        </a:rPr>
                        <a:t>202</a:t>
                      </a:r>
                      <a:endParaRPr lang="tr-TR" sz="2800" dirty="0">
                        <a:solidFill>
                          <a:srgbClr val="7030A0"/>
                        </a:solidFill>
                      </a:endParaRPr>
                    </a:p>
                  </a:txBody>
                  <a:tcPr/>
                </a:tc>
                <a:tc>
                  <a:txBody>
                    <a:bodyPr/>
                    <a:lstStyle/>
                    <a:p>
                      <a:pPr algn="ctr"/>
                      <a:r>
                        <a:rPr lang="tr-TR" sz="2800" dirty="0" smtClean="0">
                          <a:solidFill>
                            <a:srgbClr val="7030A0"/>
                          </a:solidFill>
                        </a:rPr>
                        <a:t>3</a:t>
                      </a:r>
                      <a:endParaRPr lang="tr-TR" sz="2800" dirty="0">
                        <a:solidFill>
                          <a:srgbClr val="7030A0"/>
                        </a:solidFill>
                      </a:endParaRPr>
                    </a:p>
                  </a:txBody>
                  <a:tcPr/>
                </a:tc>
              </a:tr>
              <a:tr h="549021">
                <a:tc>
                  <a:txBody>
                    <a:bodyPr/>
                    <a:lstStyle/>
                    <a:p>
                      <a:pPr algn="ctr"/>
                      <a:r>
                        <a:rPr lang="tr-TR" sz="2800" dirty="0" smtClean="0">
                          <a:solidFill>
                            <a:srgbClr val="7030A0"/>
                          </a:solidFill>
                        </a:rPr>
                        <a:t>203</a:t>
                      </a:r>
                      <a:endParaRPr lang="tr-TR" sz="2800" dirty="0">
                        <a:solidFill>
                          <a:srgbClr val="7030A0"/>
                        </a:solidFill>
                      </a:endParaRPr>
                    </a:p>
                  </a:txBody>
                  <a:tcPr/>
                </a:tc>
                <a:tc>
                  <a:txBody>
                    <a:bodyPr/>
                    <a:lstStyle/>
                    <a:p>
                      <a:pPr algn="ctr"/>
                      <a:r>
                        <a:rPr lang="tr-TR" sz="2800" dirty="0" smtClean="0">
                          <a:solidFill>
                            <a:srgbClr val="7030A0"/>
                          </a:solidFill>
                        </a:rPr>
                        <a:t>2</a:t>
                      </a:r>
                      <a:endParaRPr lang="tr-TR" sz="2800" dirty="0">
                        <a:solidFill>
                          <a:srgbClr val="7030A0"/>
                        </a:solidFill>
                      </a:endParaRPr>
                    </a:p>
                  </a:txBody>
                  <a:tcPr/>
                </a:tc>
              </a:tr>
            </a:tbl>
          </a:graphicData>
        </a:graphic>
      </p:graphicFrame>
    </p:spTree>
    <p:extLst>
      <p:ext uri="{BB962C8B-B14F-4D97-AF65-F5344CB8AC3E}">
        <p14:creationId xmlns:p14="http://schemas.microsoft.com/office/powerpoint/2010/main" val="3886122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b="1" dirty="0" smtClean="0">
                <a:solidFill>
                  <a:srgbClr val="7030A0"/>
                </a:solidFill>
              </a:rPr>
              <a:t>Verilerin Sınıflandırılması</a:t>
            </a:r>
            <a:endParaRPr lang="tr-TR" sz="3600" b="1" dirty="0">
              <a:solidFill>
                <a:srgbClr val="7030A0"/>
              </a:solidFill>
            </a:endParaRPr>
          </a:p>
        </p:txBody>
      </p:sp>
      <p:sp>
        <p:nvSpPr>
          <p:cNvPr id="3" name="Content Placeholder 2"/>
          <p:cNvSpPr>
            <a:spLocks noGrp="1"/>
          </p:cNvSpPr>
          <p:nvPr>
            <p:ph idx="1"/>
          </p:nvPr>
        </p:nvSpPr>
        <p:spPr>
          <a:xfrm>
            <a:off x="457200" y="1628800"/>
            <a:ext cx="8229600" cy="4497363"/>
          </a:xfrm>
        </p:spPr>
        <p:txBody>
          <a:bodyPr/>
          <a:lstStyle/>
          <a:p>
            <a:r>
              <a:rPr lang="tr-TR" b="1" dirty="0" smtClean="0">
                <a:solidFill>
                  <a:srgbClr val="7030A0"/>
                </a:solidFill>
              </a:rPr>
              <a:t>Verilerin sınıflandırılması, bir kütlenin yapısını değişkenlere göre ortaya çıkarabilmek için, toplanan verileri bir değişken ve onun çeşitli şıklarına ayırarak, aynı şıkka ait birimleri kümeler şeklinde bir araya getirme işlemidir.</a:t>
            </a:r>
            <a:endParaRPr lang="tr-TR" b="1" dirty="0">
              <a:solidFill>
                <a:srgbClr val="7030A0"/>
              </a:solidFill>
            </a:endParaRPr>
          </a:p>
        </p:txBody>
      </p:sp>
    </p:spTree>
    <p:extLst>
      <p:ext uri="{BB962C8B-B14F-4D97-AF65-F5344CB8AC3E}">
        <p14:creationId xmlns:p14="http://schemas.microsoft.com/office/powerpoint/2010/main" val="1008654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Verilerin sınıflandırması devam</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smtClean="0">
                <a:solidFill>
                  <a:srgbClr val="7030A0"/>
                </a:solidFill>
              </a:rPr>
              <a:t>Araştırma sonucu eld edilen veriler ham bir haldedir. Bu verilerin anlamlı hale getirilmesi içini birçok işlemden geçirilmesi gerekmektedir.</a:t>
            </a:r>
          </a:p>
          <a:p>
            <a:r>
              <a:rPr lang="tr-TR" dirty="0" smtClean="0">
                <a:solidFill>
                  <a:srgbClr val="7030A0"/>
                </a:solidFill>
              </a:rPr>
              <a:t>Tek değişkenle ilgili </a:t>
            </a:r>
            <a:r>
              <a:rPr lang="tr-TR" smtClean="0">
                <a:solidFill>
                  <a:srgbClr val="7030A0"/>
                </a:solidFill>
              </a:rPr>
              <a:t>bilgileri </a:t>
            </a:r>
            <a:r>
              <a:rPr lang="tr-TR" smtClean="0">
                <a:solidFill>
                  <a:srgbClr val="7030A0"/>
                </a:solidFill>
              </a:rPr>
              <a:t>özetlemenin </a:t>
            </a:r>
            <a:r>
              <a:rPr lang="tr-TR" dirty="0" smtClean="0">
                <a:solidFill>
                  <a:srgbClr val="7030A0"/>
                </a:solidFill>
              </a:rPr>
              <a:t>en kolay yolu ve kestirme yolu, bu değişkenle ilgili her değerin sayılmasıdır. Bu işlem sonucu oluşan dağılıma </a:t>
            </a:r>
            <a:r>
              <a:rPr lang="tr-TR" b="1" u="sng" dirty="0" smtClean="0">
                <a:solidFill>
                  <a:srgbClr val="7030A0"/>
                </a:solidFill>
              </a:rPr>
              <a:t>frekans dağılım</a:t>
            </a:r>
            <a:r>
              <a:rPr lang="tr-TR" dirty="0" smtClean="0">
                <a:solidFill>
                  <a:srgbClr val="7030A0"/>
                </a:solidFill>
              </a:rPr>
              <a:t> denir. Üç örnek üzerinde durulacak. (sayfa 70,71 ve 72)</a:t>
            </a:r>
            <a:endParaRPr lang="tr-TR" dirty="0">
              <a:solidFill>
                <a:srgbClr val="7030A0"/>
              </a:solidFill>
            </a:endParaRPr>
          </a:p>
        </p:txBody>
      </p:sp>
    </p:spTree>
    <p:extLst>
      <p:ext uri="{BB962C8B-B14F-4D97-AF65-F5344CB8AC3E}">
        <p14:creationId xmlns:p14="http://schemas.microsoft.com/office/powerpoint/2010/main" val="1322786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4000" dirty="0" smtClean="0">
                <a:solidFill>
                  <a:srgbClr val="7030A0"/>
                </a:solidFill>
              </a:rPr>
              <a:t>Verilerin </a:t>
            </a:r>
            <a:r>
              <a:rPr lang="tr-TR" sz="3600" dirty="0" smtClean="0">
                <a:solidFill>
                  <a:srgbClr val="7030A0"/>
                </a:solidFill>
              </a:rPr>
              <a:t>Gruplandırılması</a:t>
            </a:r>
            <a:endParaRPr lang="tr-TR" sz="36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dirty="0" smtClean="0">
                <a:solidFill>
                  <a:srgbClr val="7030A0"/>
                </a:solidFill>
              </a:rPr>
              <a:t>Verilerin gruplandırılması, bir kütlenin yapısını değişkenlere göre anlaşılır hale getirmek için, değişkenin şık sayısı çok fazla olduğunda, bu değişkenin birbirine çok yakın şıklarının bir araya getirilmesiyle yapılan işlemdir.</a:t>
            </a:r>
          </a:p>
          <a:p>
            <a:r>
              <a:rPr lang="tr-TR" dirty="0" smtClean="0">
                <a:solidFill>
                  <a:srgbClr val="7030A0"/>
                </a:solidFill>
              </a:rPr>
              <a:t>Verilerin gruplandırılmasında kullanılan bazı kavramlar şunlardır:</a:t>
            </a:r>
            <a:endParaRPr lang="tr-TR" dirty="0">
              <a:solidFill>
                <a:srgbClr val="7030A0"/>
              </a:solidFill>
            </a:endParaRPr>
          </a:p>
        </p:txBody>
      </p:sp>
    </p:spTree>
    <p:extLst>
      <p:ext uri="{BB962C8B-B14F-4D97-AF65-F5344CB8AC3E}">
        <p14:creationId xmlns:p14="http://schemas.microsoft.com/office/powerpoint/2010/main" val="3360111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lstStyle/>
          <a:p>
            <a:r>
              <a:rPr lang="tr-TR" sz="3600" dirty="0">
                <a:solidFill>
                  <a:srgbClr val="7030A0"/>
                </a:solidFill>
              </a:rPr>
              <a:t>Verilerin gruplandırılmasında kullanılan bazı kavramlar</a:t>
            </a:r>
          </a:p>
        </p:txBody>
      </p:sp>
      <p:sp>
        <p:nvSpPr>
          <p:cNvPr id="3" name="Content Placeholder 2"/>
          <p:cNvSpPr>
            <a:spLocks noGrp="1"/>
          </p:cNvSpPr>
          <p:nvPr>
            <p:ph idx="1"/>
          </p:nvPr>
        </p:nvSpPr>
        <p:spPr>
          <a:xfrm>
            <a:off x="457200" y="1196752"/>
            <a:ext cx="8229600" cy="4929411"/>
          </a:xfrm>
        </p:spPr>
        <p:txBody>
          <a:bodyPr/>
          <a:lstStyle/>
          <a:p>
            <a:r>
              <a:rPr lang="tr-TR" b="1" dirty="0" smtClean="0">
                <a:solidFill>
                  <a:srgbClr val="7030A0"/>
                </a:solidFill>
              </a:rPr>
              <a:t>Dağılım aralığı: </a:t>
            </a:r>
            <a:r>
              <a:rPr lang="tr-TR" dirty="0" smtClean="0">
                <a:solidFill>
                  <a:srgbClr val="7030A0"/>
                </a:solidFill>
              </a:rPr>
              <a:t>Bir dağılımdaki en küçük ve en büyük değerler arasındaki aralıktır</a:t>
            </a:r>
          </a:p>
          <a:p>
            <a:r>
              <a:rPr lang="tr-TR" b="1" dirty="0" smtClean="0">
                <a:solidFill>
                  <a:srgbClr val="7030A0"/>
                </a:solidFill>
              </a:rPr>
              <a:t>Grup sayısı: </a:t>
            </a:r>
            <a:r>
              <a:rPr lang="tr-TR" dirty="0">
                <a:solidFill>
                  <a:srgbClr val="7030A0"/>
                </a:solidFill>
              </a:rPr>
              <a:t>G</a:t>
            </a:r>
            <a:r>
              <a:rPr lang="tr-TR" dirty="0" smtClean="0">
                <a:solidFill>
                  <a:srgbClr val="7030A0"/>
                </a:solidFill>
              </a:rPr>
              <a:t>ruplandırmada verilerin kaç gruba ayrıldığını belirtir.</a:t>
            </a:r>
          </a:p>
          <a:p>
            <a:r>
              <a:rPr lang="tr-TR" b="1" dirty="0" smtClean="0">
                <a:solidFill>
                  <a:srgbClr val="7030A0"/>
                </a:solidFill>
              </a:rPr>
              <a:t>Grup sınırları: </a:t>
            </a:r>
            <a:r>
              <a:rPr lang="tr-TR" dirty="0" smtClean="0">
                <a:solidFill>
                  <a:srgbClr val="7030A0"/>
                </a:solidFill>
              </a:rPr>
              <a:t>Her gruba girebilecek en küçük ve en büyük değerler grup alt sınırı ve grup üst sınırı olarak belirtilir.</a:t>
            </a:r>
          </a:p>
          <a:p>
            <a:r>
              <a:rPr lang="tr-TR" b="1" dirty="0" smtClean="0">
                <a:solidFill>
                  <a:srgbClr val="7030A0"/>
                </a:solidFill>
              </a:rPr>
              <a:t>Grup aralığı: </a:t>
            </a:r>
            <a:r>
              <a:rPr lang="tr-TR" dirty="0" smtClean="0">
                <a:solidFill>
                  <a:srgbClr val="7030A0"/>
                </a:solidFill>
              </a:rPr>
              <a:t>Her grubun alt sınırı ile üst sınırı arasındaki aralıktır.</a:t>
            </a:r>
            <a:endParaRPr lang="tr-TR" b="1" dirty="0">
              <a:solidFill>
                <a:srgbClr val="7030A0"/>
              </a:solidFill>
            </a:endParaRPr>
          </a:p>
        </p:txBody>
      </p:sp>
    </p:spTree>
    <p:extLst>
      <p:ext uri="{BB962C8B-B14F-4D97-AF65-F5344CB8AC3E}">
        <p14:creationId xmlns:p14="http://schemas.microsoft.com/office/powerpoint/2010/main" val="652783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lstStyle/>
          <a:p>
            <a:r>
              <a:rPr lang="tr-TR" sz="3600" dirty="0">
                <a:solidFill>
                  <a:srgbClr val="7030A0"/>
                </a:solidFill>
              </a:rPr>
              <a:t>Verilerin gruplandırılmasında kullanılan bazı kavramlar</a:t>
            </a:r>
            <a:endParaRPr lang="tr-TR" sz="3600" dirty="0"/>
          </a:p>
        </p:txBody>
      </p:sp>
      <p:sp>
        <p:nvSpPr>
          <p:cNvPr id="3" name="Content Placeholder 2"/>
          <p:cNvSpPr>
            <a:spLocks noGrp="1"/>
          </p:cNvSpPr>
          <p:nvPr>
            <p:ph idx="1"/>
          </p:nvPr>
        </p:nvSpPr>
        <p:spPr>
          <a:xfrm>
            <a:off x="457200" y="1268760"/>
            <a:ext cx="8229600" cy="5256584"/>
          </a:xfrm>
        </p:spPr>
        <p:txBody>
          <a:bodyPr/>
          <a:lstStyle/>
          <a:p>
            <a:r>
              <a:rPr lang="tr-TR" sz="3000" b="1" dirty="0" smtClean="0">
                <a:solidFill>
                  <a:srgbClr val="7030A0"/>
                </a:solidFill>
              </a:rPr>
              <a:t>Grup değeri: </a:t>
            </a:r>
            <a:r>
              <a:rPr lang="tr-TR" sz="3000" dirty="0" smtClean="0">
                <a:solidFill>
                  <a:srgbClr val="7030A0"/>
                </a:solidFill>
              </a:rPr>
              <a:t>Her grubun alt sınırı ile üst sınırının ortalaması olup, grup orta noktası da denir. Grubu yaklaşık olarak temsil eden değerdir. Örneğin, 15 -19 grubunun grup değeri 17’dir. </a:t>
            </a:r>
            <a:r>
              <a:rPr lang="tr-TR" sz="3000" dirty="0">
                <a:solidFill>
                  <a:srgbClr val="7030A0"/>
                </a:solidFill>
              </a:rPr>
              <a:t>(</a:t>
            </a:r>
            <a:r>
              <a:rPr lang="tr-TR" sz="3000" dirty="0" smtClean="0">
                <a:solidFill>
                  <a:srgbClr val="7030A0"/>
                </a:solidFill>
              </a:rPr>
              <a:t>15+19)=17</a:t>
            </a:r>
          </a:p>
          <a:p>
            <a:r>
              <a:rPr lang="tr-TR" sz="3000" b="1" dirty="0" smtClean="0">
                <a:solidFill>
                  <a:srgbClr val="7030A0"/>
                </a:solidFill>
              </a:rPr>
              <a:t>Grup ara değeri: </a:t>
            </a:r>
            <a:r>
              <a:rPr lang="tr-TR" sz="3000" dirty="0" smtClean="0">
                <a:solidFill>
                  <a:srgbClr val="7030A0"/>
                </a:solidFill>
              </a:rPr>
              <a:t>Bir grubun alt sınırı ile bundan önceki grubun üst sınırının ortalaması olup, gruplardan her birini kendisinden önceki gruptan ayıran gerçek sınırdır (Çizelge 3.11, sayfa 73)</a:t>
            </a:r>
            <a:endParaRPr lang="tr-TR" sz="3000" b="1" dirty="0" smtClean="0">
              <a:solidFill>
                <a:srgbClr val="7030A0"/>
              </a:solidFill>
            </a:endParaRPr>
          </a:p>
          <a:p>
            <a:endParaRPr lang="tr-TR" b="1" dirty="0">
              <a:solidFill>
                <a:srgbClr val="7030A0"/>
              </a:solidFill>
            </a:endParaRPr>
          </a:p>
        </p:txBody>
      </p:sp>
    </p:spTree>
    <p:extLst>
      <p:ext uri="{BB962C8B-B14F-4D97-AF65-F5344CB8AC3E}">
        <p14:creationId xmlns:p14="http://schemas.microsoft.com/office/powerpoint/2010/main" val="3995027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a:solidFill>
                  <a:srgbClr val="7030A0"/>
                </a:solidFill>
              </a:rPr>
              <a:t>Verilerin gruplandırılmasında kullanılan bazı kavramlar</a:t>
            </a:r>
            <a:endParaRPr lang="tr-TR" sz="3600" dirty="0"/>
          </a:p>
        </p:txBody>
      </p:sp>
      <p:sp>
        <p:nvSpPr>
          <p:cNvPr id="3" name="Content Placeholder 2"/>
          <p:cNvSpPr>
            <a:spLocks noGrp="1"/>
          </p:cNvSpPr>
          <p:nvPr>
            <p:ph idx="1"/>
          </p:nvPr>
        </p:nvSpPr>
        <p:spPr/>
        <p:txBody>
          <a:bodyPr/>
          <a:lstStyle/>
          <a:p>
            <a:r>
              <a:rPr lang="tr-TR" b="1" dirty="0" smtClean="0">
                <a:solidFill>
                  <a:srgbClr val="7030A0"/>
                </a:solidFill>
              </a:rPr>
              <a:t>Grup frekansı (f): </a:t>
            </a:r>
            <a:r>
              <a:rPr lang="tr-TR" dirty="0" smtClean="0">
                <a:solidFill>
                  <a:srgbClr val="7030A0"/>
                </a:solidFill>
              </a:rPr>
              <a:t>Her gruba giren veri sayısını belirtir. Örneğin bir araştırmada 15-19 yaş grubunda 30 kişi varsa, 15-19 grubunun frekansı 30 demektir.</a:t>
            </a:r>
            <a:endParaRPr lang="tr-TR" b="1" dirty="0">
              <a:solidFill>
                <a:srgbClr val="7030A0"/>
              </a:solidFill>
            </a:endParaRPr>
          </a:p>
        </p:txBody>
      </p:sp>
    </p:spTree>
    <p:extLst>
      <p:ext uri="{BB962C8B-B14F-4D97-AF65-F5344CB8AC3E}">
        <p14:creationId xmlns:p14="http://schemas.microsoft.com/office/powerpoint/2010/main" val="4215834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b="1" dirty="0" smtClean="0">
                <a:solidFill>
                  <a:srgbClr val="7030A0"/>
                </a:solidFill>
              </a:rPr>
              <a:t>Gruplandırmanın Kuralları</a:t>
            </a:r>
            <a:endParaRPr lang="tr-TR" sz="3600" b="1" dirty="0">
              <a:solidFill>
                <a:srgbClr val="7030A0"/>
              </a:solidFill>
            </a:endParaRPr>
          </a:p>
        </p:txBody>
      </p:sp>
      <p:sp>
        <p:nvSpPr>
          <p:cNvPr id="3" name="Content Placeholder 2"/>
          <p:cNvSpPr>
            <a:spLocks noGrp="1"/>
          </p:cNvSpPr>
          <p:nvPr>
            <p:ph idx="1"/>
          </p:nvPr>
        </p:nvSpPr>
        <p:spPr>
          <a:xfrm>
            <a:off x="457200" y="1412776"/>
            <a:ext cx="8229600" cy="4713387"/>
          </a:xfrm>
        </p:spPr>
        <p:txBody>
          <a:bodyPr/>
          <a:lstStyle/>
          <a:p>
            <a:pPr marL="514350" indent="-514350">
              <a:buAutoNum type="arabicParenBoth"/>
            </a:pPr>
            <a:r>
              <a:rPr lang="tr-TR" dirty="0" smtClean="0">
                <a:solidFill>
                  <a:srgbClr val="7030A0"/>
                </a:solidFill>
              </a:rPr>
              <a:t>Gruplandırma, dağılımdaki bütün verileri kapsamalıdır, (2) Grup sınırları kesin olmalı; yani her verinin hangi gruba gireceği belli olmalıdır, (3) Bütün grupların grup aralıklarının eşit olması tercih edilmelidir, (4) Grup sayısının 8-15 arasında olması tercih edilmelidir.</a:t>
            </a:r>
            <a:endParaRPr lang="tr-TR" dirty="0">
              <a:solidFill>
                <a:srgbClr val="7030A0"/>
              </a:solidFill>
            </a:endParaRPr>
          </a:p>
        </p:txBody>
      </p:sp>
    </p:spTree>
    <p:extLst>
      <p:ext uri="{BB962C8B-B14F-4D97-AF65-F5344CB8AC3E}">
        <p14:creationId xmlns:p14="http://schemas.microsoft.com/office/powerpoint/2010/main" val="151280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tr-TR" altLang="tr-TR" b="1" smtClean="0">
                <a:solidFill>
                  <a:srgbClr val="7030A0"/>
                </a:solidFill>
              </a:rPr>
              <a:t>1. Sayımla ve Ölçümle Elde Edilen Veriler</a:t>
            </a:r>
          </a:p>
        </p:txBody>
      </p:sp>
      <p:sp>
        <p:nvSpPr>
          <p:cNvPr id="5123" name="Content Placeholder 2"/>
          <p:cNvSpPr>
            <a:spLocks noGrp="1"/>
          </p:cNvSpPr>
          <p:nvPr>
            <p:ph idx="1"/>
          </p:nvPr>
        </p:nvSpPr>
        <p:spPr/>
        <p:txBody>
          <a:bodyPr/>
          <a:lstStyle/>
          <a:p>
            <a:r>
              <a:rPr lang="tr-TR" altLang="tr-TR" b="1" smtClean="0">
                <a:solidFill>
                  <a:srgbClr val="7030A0"/>
                </a:solidFill>
              </a:rPr>
              <a:t>Ölçümle elde edilen veriler, </a:t>
            </a:r>
            <a:r>
              <a:rPr lang="tr-TR" altLang="tr-TR" smtClean="0"/>
              <a:t>kesirli değerler alabilen verilerdir. Seçenekler birbirlerine sonsuz derecede yakın olabilirler. Bu tür veriler sürekli (kesiksiz, sonsuz) veriler olarak adlandırılır. </a:t>
            </a:r>
          </a:p>
          <a:p>
            <a:r>
              <a:rPr lang="tr-TR" altLang="tr-TR" b="1" smtClean="0">
                <a:solidFill>
                  <a:srgbClr val="7030A0"/>
                </a:solidFill>
              </a:rPr>
              <a:t>Örneğin, </a:t>
            </a:r>
            <a:r>
              <a:rPr lang="tr-TR" altLang="tr-TR" b="1" smtClean="0"/>
              <a:t>bir sınıftaki öğrencilerin boyları öğrenilmek istendiğinde, her öğrencinin boyu tek tek ölçülmek ve sonuçların çoğu da ondalık sayıyla ifade edilmek zorundadır.</a:t>
            </a:r>
            <a:endParaRPr lang="tr-TR" altLang="tr-TR" b="1" smtClean="0">
              <a:solidFill>
                <a:srgbClr val="7030A0"/>
              </a:solidFill>
            </a:endParaRPr>
          </a:p>
        </p:txBody>
      </p:sp>
    </p:spTree>
    <p:extLst>
      <p:ext uri="{BB962C8B-B14F-4D97-AF65-F5344CB8AC3E}">
        <p14:creationId xmlns:p14="http://schemas.microsoft.com/office/powerpoint/2010/main" val="1358825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Gruplandırma İşleminin Yapılması</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Gruplandırmada iki önemli işlem vardır:</a:t>
            </a:r>
          </a:p>
          <a:p>
            <a:pPr marL="514350" indent="-514350">
              <a:buAutoNum type="arabicParenBoth"/>
            </a:pPr>
            <a:r>
              <a:rPr lang="tr-TR" dirty="0" smtClean="0">
                <a:solidFill>
                  <a:srgbClr val="7030A0"/>
                </a:solidFill>
              </a:rPr>
              <a:t>Grup sınırlarının belirlenmesi</a:t>
            </a:r>
          </a:p>
          <a:p>
            <a:pPr marL="514350" indent="-514350">
              <a:buAutoNum type="arabicParenBoth"/>
            </a:pPr>
            <a:r>
              <a:rPr lang="tr-TR" dirty="0" smtClean="0">
                <a:solidFill>
                  <a:srgbClr val="7030A0"/>
                </a:solidFill>
              </a:rPr>
              <a:t>Grup frekanslarının belirlenmesi</a:t>
            </a:r>
            <a:endParaRPr lang="tr-TR" dirty="0">
              <a:solidFill>
                <a:srgbClr val="7030A0"/>
              </a:solidFill>
            </a:endParaRPr>
          </a:p>
        </p:txBody>
      </p:sp>
    </p:spTree>
    <p:extLst>
      <p:ext uri="{BB962C8B-B14F-4D97-AF65-F5344CB8AC3E}">
        <p14:creationId xmlns:p14="http://schemas.microsoft.com/office/powerpoint/2010/main" val="1725591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b="1" dirty="0" smtClean="0">
                <a:solidFill>
                  <a:srgbClr val="7030A0"/>
                </a:solidFill>
              </a:rPr>
              <a:t>1. Grup sınırlarının belirlenmesi</a:t>
            </a:r>
            <a:endParaRPr lang="tr-TR" sz="3600" b="1"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İncelenen değişkenle ilgili daha önce yapılmış uygun bir gruplama varsa, aynı grup sınırları kullanılabilir. Aksi halde grup sınırlarının yeniden belirlenmesi gerekir.</a:t>
            </a:r>
          </a:p>
          <a:p>
            <a:r>
              <a:rPr lang="tr-TR" dirty="0" smtClean="0">
                <a:solidFill>
                  <a:srgbClr val="7030A0"/>
                </a:solidFill>
              </a:rPr>
              <a:t>Bugüne kadar yapılan istatistiksel çalışmalarda en uygun grup sayısının 8 ile 15 arasında olduğu kabul edildiğinden, sırayla şu işlemler yapılır:</a:t>
            </a:r>
            <a:endParaRPr lang="tr-TR" dirty="0">
              <a:solidFill>
                <a:srgbClr val="7030A0"/>
              </a:solidFill>
            </a:endParaRPr>
          </a:p>
        </p:txBody>
      </p:sp>
    </p:spTree>
    <p:extLst>
      <p:ext uri="{BB962C8B-B14F-4D97-AF65-F5344CB8AC3E}">
        <p14:creationId xmlns:p14="http://schemas.microsoft.com/office/powerpoint/2010/main" val="10948427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dirty="0" smtClean="0">
                <a:solidFill>
                  <a:srgbClr val="7030A0"/>
                </a:solidFill>
              </a:rPr>
              <a:t>İşlem sırası</a:t>
            </a:r>
            <a:endParaRPr lang="tr-TR" sz="3600"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pPr marL="514350" indent="-514350">
              <a:buFont typeface="+mj-lt"/>
              <a:buAutoNum type="arabicPeriod"/>
            </a:pPr>
            <a:r>
              <a:rPr lang="tr-TR" dirty="0" smtClean="0">
                <a:solidFill>
                  <a:srgbClr val="7030A0"/>
                </a:solidFill>
              </a:rPr>
              <a:t>Dağılım aralığı belirlenir (Xmax – Xmin)</a:t>
            </a:r>
          </a:p>
          <a:p>
            <a:pPr marL="514350" indent="-514350">
              <a:buFont typeface="+mj-lt"/>
              <a:buAutoNum type="arabicPeriod"/>
            </a:pPr>
            <a:r>
              <a:rPr lang="tr-TR" dirty="0" smtClean="0">
                <a:solidFill>
                  <a:srgbClr val="7030A0"/>
                </a:solidFill>
              </a:rPr>
              <a:t>Dağılım aralığı değeri bir kez 8’e, bir kez 15’e bölünür</a:t>
            </a:r>
          </a:p>
          <a:p>
            <a:pPr marL="514350" indent="-514350">
              <a:buFont typeface="+mj-lt"/>
              <a:buAutoNum type="arabicPeriod"/>
            </a:pPr>
            <a:r>
              <a:rPr lang="tr-TR" dirty="0" smtClean="0">
                <a:solidFill>
                  <a:srgbClr val="7030A0"/>
                </a:solidFill>
              </a:rPr>
              <a:t>Bulunan bu iki değer arasındaki herhangi bir değer grup aralığı olarak alınırsa, 8-15 arasında grup elde edilir</a:t>
            </a:r>
          </a:p>
          <a:p>
            <a:pPr marL="514350" indent="-514350">
              <a:buFont typeface="+mj-lt"/>
              <a:buAutoNum type="arabicPeriod"/>
            </a:pPr>
            <a:r>
              <a:rPr lang="tr-TR" dirty="0" smtClean="0">
                <a:solidFill>
                  <a:srgbClr val="7030A0"/>
                </a:solidFill>
              </a:rPr>
              <a:t>Dağılımdaki en küçük değer ilk grubun alt sınırı olarak alınır.</a:t>
            </a:r>
            <a:endParaRPr lang="tr-TR" dirty="0">
              <a:solidFill>
                <a:srgbClr val="7030A0"/>
              </a:solidFill>
            </a:endParaRPr>
          </a:p>
        </p:txBody>
      </p:sp>
    </p:spTree>
    <p:extLst>
      <p:ext uri="{BB962C8B-B14F-4D97-AF65-F5344CB8AC3E}">
        <p14:creationId xmlns:p14="http://schemas.microsoft.com/office/powerpoint/2010/main" val="2803315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a:solidFill>
                  <a:srgbClr val="7030A0"/>
                </a:solidFill>
              </a:rPr>
              <a:t>İşlem sırası</a:t>
            </a:r>
            <a:endParaRPr lang="tr-TR" sz="3600" dirty="0"/>
          </a:p>
        </p:txBody>
      </p:sp>
      <p:sp>
        <p:nvSpPr>
          <p:cNvPr id="3" name="Content Placeholder 2"/>
          <p:cNvSpPr>
            <a:spLocks noGrp="1"/>
          </p:cNvSpPr>
          <p:nvPr>
            <p:ph idx="1"/>
          </p:nvPr>
        </p:nvSpPr>
        <p:spPr/>
        <p:txBody>
          <a:bodyPr/>
          <a:lstStyle/>
          <a:p>
            <a:pPr marL="0" indent="0">
              <a:buNone/>
            </a:pPr>
            <a:r>
              <a:rPr lang="tr-TR" dirty="0" smtClean="0">
                <a:solidFill>
                  <a:srgbClr val="7030A0"/>
                </a:solidFill>
              </a:rPr>
              <a:t>5. Bu alt sınıra grup aralığına uygun ilaveler yapılarak, diğer grupların alt ve  üst sınırları belirlenir</a:t>
            </a:r>
          </a:p>
          <a:p>
            <a:pPr marL="0" indent="0">
              <a:buNone/>
            </a:pPr>
            <a:r>
              <a:rPr lang="tr-TR" dirty="0" smtClean="0">
                <a:solidFill>
                  <a:srgbClr val="7030A0"/>
                </a:solidFill>
              </a:rPr>
              <a:t>6. Bu işleme dağılımdaki en büyük değer kapsanıncaya kadar devam edilir</a:t>
            </a:r>
            <a:endParaRPr lang="tr-TR" dirty="0">
              <a:solidFill>
                <a:srgbClr val="7030A0"/>
              </a:solidFill>
            </a:endParaRPr>
          </a:p>
        </p:txBody>
      </p:sp>
    </p:spTree>
    <p:extLst>
      <p:ext uri="{BB962C8B-B14F-4D97-AF65-F5344CB8AC3E}">
        <p14:creationId xmlns:p14="http://schemas.microsoft.com/office/powerpoint/2010/main" val="3199342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smtClean="0">
                <a:solidFill>
                  <a:srgbClr val="7030A0"/>
                </a:solidFill>
              </a:rPr>
              <a:t>2. Grup frekanslarının belirlenmesi</a:t>
            </a:r>
            <a:endParaRPr lang="tr-TR" sz="3600" b="1"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r>
              <a:rPr lang="tr-TR" dirty="0" smtClean="0">
                <a:solidFill>
                  <a:srgbClr val="7030A0"/>
                </a:solidFill>
              </a:rPr>
              <a:t>Dağılımdaki her bir değer tek tek gözden geçirilir ve ait olduğu grubun karşısında bir işaretle gösterilir. Bu işleme </a:t>
            </a:r>
            <a:r>
              <a:rPr lang="tr-TR" u="sng" dirty="0" smtClean="0">
                <a:solidFill>
                  <a:srgbClr val="7030A0"/>
                </a:solidFill>
              </a:rPr>
              <a:t>çeteleme</a:t>
            </a:r>
            <a:r>
              <a:rPr lang="tr-TR" dirty="0" smtClean="0">
                <a:solidFill>
                  <a:srgbClr val="7030A0"/>
                </a:solidFill>
              </a:rPr>
              <a:t> denir. Sonra bu işaretler sayılarak, frekansları belirlenir</a:t>
            </a:r>
            <a:r>
              <a:rPr lang="tr-TR" smtClean="0">
                <a:solidFill>
                  <a:srgbClr val="7030A0"/>
                </a:solidFill>
              </a:rPr>
              <a:t>. </a:t>
            </a:r>
          </a:p>
          <a:p>
            <a:r>
              <a:rPr lang="tr-TR" smtClean="0">
                <a:solidFill>
                  <a:srgbClr val="7030A0"/>
                </a:solidFill>
              </a:rPr>
              <a:t>(</a:t>
            </a:r>
            <a:r>
              <a:rPr lang="tr-TR" dirty="0" smtClean="0">
                <a:solidFill>
                  <a:srgbClr val="7030A0"/>
                </a:solidFill>
              </a:rPr>
              <a:t>Çizelge 3.12, sayfa 74)</a:t>
            </a:r>
            <a:endParaRPr lang="tr-TR" dirty="0">
              <a:solidFill>
                <a:srgbClr val="7030A0"/>
              </a:solidFill>
            </a:endParaRPr>
          </a:p>
        </p:txBody>
      </p:sp>
    </p:spTree>
    <p:extLst>
      <p:ext uri="{BB962C8B-B14F-4D97-AF65-F5344CB8AC3E}">
        <p14:creationId xmlns:p14="http://schemas.microsoft.com/office/powerpoint/2010/main" val="2070018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dirty="0" smtClean="0">
                <a:solidFill>
                  <a:srgbClr val="7030A0"/>
                </a:solidFill>
              </a:rPr>
              <a:t>Örnek </a:t>
            </a:r>
            <a:endParaRPr lang="tr-TR"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r>
              <a:rPr lang="tr-TR" dirty="0" smtClean="0">
                <a:solidFill>
                  <a:srgbClr val="7030A0"/>
                </a:solidFill>
              </a:rPr>
              <a:t>Bir sınıfın istatistik notları aşağıdaki gibidir. Sınıf sayısı 5 olacak şekilde, gruplandırılmış frekans serisini oluşturunuz.</a:t>
            </a:r>
          </a:p>
          <a:p>
            <a:pPr marL="0" indent="0">
              <a:buNone/>
            </a:pPr>
            <a:r>
              <a:rPr lang="tr-TR" dirty="0" smtClean="0">
                <a:solidFill>
                  <a:srgbClr val="7030A0"/>
                </a:solidFill>
              </a:rPr>
              <a:t>30, 30, 35, 35, 40, 40, 45, 45, 45, 60, 60, 60, 60, 70, 70, 70, 80, 85, 85, 90</a:t>
            </a:r>
          </a:p>
          <a:p>
            <a:pPr marL="0" indent="0">
              <a:buNone/>
            </a:pPr>
            <a:r>
              <a:rPr lang="tr-TR" b="1" u="sng" dirty="0" smtClean="0">
                <a:solidFill>
                  <a:srgbClr val="7030A0"/>
                </a:solidFill>
              </a:rPr>
              <a:t>Çözüm</a:t>
            </a:r>
            <a:r>
              <a:rPr lang="tr-TR" dirty="0" smtClean="0">
                <a:solidFill>
                  <a:srgbClr val="7030A0"/>
                </a:solidFill>
              </a:rPr>
              <a:t> :  </a:t>
            </a:r>
            <a:r>
              <a:rPr lang="tr-TR" b="1" dirty="0" smtClean="0">
                <a:solidFill>
                  <a:srgbClr val="7030A0"/>
                </a:solidFill>
              </a:rPr>
              <a:t>G = Xmax – Xmin</a:t>
            </a:r>
          </a:p>
          <a:p>
            <a:pPr marL="0" indent="0">
              <a:buNone/>
            </a:pPr>
            <a:r>
              <a:rPr lang="tr-TR" b="1" dirty="0">
                <a:solidFill>
                  <a:srgbClr val="7030A0"/>
                </a:solidFill>
              </a:rPr>
              <a:t> </a:t>
            </a:r>
            <a:r>
              <a:rPr lang="tr-TR" b="1" dirty="0" smtClean="0">
                <a:solidFill>
                  <a:srgbClr val="7030A0"/>
                </a:solidFill>
              </a:rPr>
              <a:t>               G = 90 – 30 = 60</a:t>
            </a:r>
          </a:p>
          <a:p>
            <a:pPr marL="0" indent="0">
              <a:buNone/>
            </a:pPr>
            <a:r>
              <a:rPr lang="tr-TR" b="1" dirty="0">
                <a:solidFill>
                  <a:srgbClr val="7030A0"/>
                </a:solidFill>
              </a:rPr>
              <a:t>y</a:t>
            </a:r>
            <a:r>
              <a:rPr lang="tr-TR" b="1" dirty="0" smtClean="0">
                <a:solidFill>
                  <a:srgbClr val="7030A0"/>
                </a:solidFill>
              </a:rPr>
              <a:t> = G/p ise y = 60/5 = 12</a:t>
            </a:r>
            <a:endParaRPr lang="tr-TR" b="1" dirty="0">
              <a:solidFill>
                <a:srgbClr val="7030A0"/>
              </a:solidFill>
            </a:endParaRPr>
          </a:p>
        </p:txBody>
      </p:sp>
    </p:spTree>
    <p:extLst>
      <p:ext uri="{BB962C8B-B14F-4D97-AF65-F5344CB8AC3E}">
        <p14:creationId xmlns:p14="http://schemas.microsoft.com/office/powerpoint/2010/main" val="3631795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34083"/>
          </a:xfrm>
        </p:spPr>
        <p:txBody>
          <a:bodyPr/>
          <a:lstStyle/>
          <a:p>
            <a:r>
              <a:rPr lang="tr-TR" dirty="0" smtClean="0">
                <a:solidFill>
                  <a:srgbClr val="7030A0"/>
                </a:solidFill>
              </a:rPr>
              <a:t>Çözüme devam</a:t>
            </a:r>
            <a:endParaRPr lang="tr-TR"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922750"/>
              </p:ext>
            </p:extLst>
          </p:nvPr>
        </p:nvGraphicFramePr>
        <p:xfrm>
          <a:off x="457200" y="1600200"/>
          <a:ext cx="8229600" cy="384048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tr-TR" sz="3000" dirty="0" smtClean="0">
                          <a:solidFill>
                            <a:srgbClr val="7030A0"/>
                          </a:solidFill>
                        </a:rPr>
                        <a:t>Gruplar (Sürekli)</a:t>
                      </a:r>
                      <a:endParaRPr lang="tr-TR" sz="3000" dirty="0">
                        <a:solidFill>
                          <a:srgbClr val="7030A0"/>
                        </a:solidFill>
                      </a:endParaRPr>
                    </a:p>
                  </a:txBody>
                  <a:tcPr/>
                </a:tc>
                <a:tc>
                  <a:txBody>
                    <a:bodyPr/>
                    <a:lstStyle/>
                    <a:p>
                      <a:pPr algn="ctr"/>
                      <a:r>
                        <a:rPr lang="tr-TR" sz="3000" dirty="0" smtClean="0">
                          <a:solidFill>
                            <a:srgbClr val="7030A0"/>
                          </a:solidFill>
                        </a:rPr>
                        <a:t>Frekans (f) </a:t>
                      </a:r>
                      <a:endParaRPr lang="tr-TR" sz="3000" dirty="0">
                        <a:solidFill>
                          <a:srgbClr val="7030A0"/>
                        </a:solidFill>
                      </a:endParaRPr>
                    </a:p>
                  </a:txBody>
                  <a:tcPr/>
                </a:tc>
              </a:tr>
              <a:tr h="370840">
                <a:tc>
                  <a:txBody>
                    <a:bodyPr/>
                    <a:lstStyle/>
                    <a:p>
                      <a:pPr algn="ctr"/>
                      <a:r>
                        <a:rPr lang="tr-TR" sz="3000" dirty="0" smtClean="0">
                          <a:solidFill>
                            <a:srgbClr val="7030A0"/>
                          </a:solidFill>
                        </a:rPr>
                        <a:t>30 – 42 </a:t>
                      </a:r>
                      <a:endParaRPr lang="tr-TR" sz="3000" dirty="0">
                        <a:solidFill>
                          <a:srgbClr val="7030A0"/>
                        </a:solidFill>
                      </a:endParaRPr>
                    </a:p>
                  </a:txBody>
                  <a:tcPr/>
                </a:tc>
                <a:tc>
                  <a:txBody>
                    <a:bodyPr/>
                    <a:lstStyle/>
                    <a:p>
                      <a:pPr algn="ctr"/>
                      <a:r>
                        <a:rPr lang="tr-TR" sz="3000" dirty="0" smtClean="0">
                          <a:solidFill>
                            <a:srgbClr val="7030A0"/>
                          </a:solidFill>
                        </a:rPr>
                        <a:t>  6</a:t>
                      </a:r>
                      <a:endParaRPr lang="tr-TR" sz="3000" dirty="0">
                        <a:solidFill>
                          <a:srgbClr val="7030A0"/>
                        </a:solidFill>
                      </a:endParaRPr>
                    </a:p>
                  </a:txBody>
                  <a:tcPr/>
                </a:tc>
              </a:tr>
              <a:tr h="370840">
                <a:tc>
                  <a:txBody>
                    <a:bodyPr/>
                    <a:lstStyle/>
                    <a:p>
                      <a:pPr algn="ctr"/>
                      <a:r>
                        <a:rPr lang="tr-TR" sz="3000" dirty="0" smtClean="0">
                          <a:solidFill>
                            <a:srgbClr val="7030A0"/>
                          </a:solidFill>
                        </a:rPr>
                        <a:t>42 – 54 </a:t>
                      </a:r>
                      <a:endParaRPr lang="tr-TR" sz="3000" dirty="0">
                        <a:solidFill>
                          <a:srgbClr val="7030A0"/>
                        </a:solidFill>
                      </a:endParaRPr>
                    </a:p>
                  </a:txBody>
                  <a:tcPr/>
                </a:tc>
                <a:tc>
                  <a:txBody>
                    <a:bodyPr/>
                    <a:lstStyle/>
                    <a:p>
                      <a:pPr algn="ctr"/>
                      <a:r>
                        <a:rPr lang="tr-TR" sz="3000" dirty="0" smtClean="0">
                          <a:solidFill>
                            <a:srgbClr val="7030A0"/>
                          </a:solidFill>
                        </a:rPr>
                        <a:t>  3</a:t>
                      </a:r>
                      <a:endParaRPr lang="tr-TR" sz="3000" dirty="0">
                        <a:solidFill>
                          <a:srgbClr val="7030A0"/>
                        </a:solidFill>
                      </a:endParaRPr>
                    </a:p>
                  </a:txBody>
                  <a:tcPr/>
                </a:tc>
              </a:tr>
              <a:tr h="370840">
                <a:tc>
                  <a:txBody>
                    <a:bodyPr/>
                    <a:lstStyle/>
                    <a:p>
                      <a:pPr algn="ctr"/>
                      <a:r>
                        <a:rPr lang="tr-TR" sz="3000" dirty="0" smtClean="0">
                          <a:solidFill>
                            <a:srgbClr val="7030A0"/>
                          </a:solidFill>
                        </a:rPr>
                        <a:t>54 – 66 </a:t>
                      </a:r>
                      <a:endParaRPr lang="tr-TR" sz="3000" dirty="0">
                        <a:solidFill>
                          <a:srgbClr val="7030A0"/>
                        </a:solidFill>
                      </a:endParaRPr>
                    </a:p>
                  </a:txBody>
                  <a:tcPr/>
                </a:tc>
                <a:tc>
                  <a:txBody>
                    <a:bodyPr/>
                    <a:lstStyle/>
                    <a:p>
                      <a:pPr algn="ctr"/>
                      <a:r>
                        <a:rPr lang="tr-TR" sz="3000" dirty="0" smtClean="0">
                          <a:solidFill>
                            <a:srgbClr val="7030A0"/>
                          </a:solidFill>
                        </a:rPr>
                        <a:t>  4</a:t>
                      </a:r>
                      <a:endParaRPr lang="tr-TR" sz="3000" dirty="0">
                        <a:solidFill>
                          <a:srgbClr val="7030A0"/>
                        </a:solidFill>
                      </a:endParaRPr>
                    </a:p>
                  </a:txBody>
                  <a:tcPr/>
                </a:tc>
              </a:tr>
              <a:tr h="370840">
                <a:tc>
                  <a:txBody>
                    <a:bodyPr/>
                    <a:lstStyle/>
                    <a:p>
                      <a:pPr algn="ctr"/>
                      <a:r>
                        <a:rPr lang="tr-TR" sz="3000" dirty="0" smtClean="0">
                          <a:solidFill>
                            <a:srgbClr val="7030A0"/>
                          </a:solidFill>
                        </a:rPr>
                        <a:t>66 – 78 </a:t>
                      </a:r>
                      <a:endParaRPr lang="tr-TR" sz="3000" dirty="0">
                        <a:solidFill>
                          <a:srgbClr val="7030A0"/>
                        </a:solidFill>
                      </a:endParaRPr>
                    </a:p>
                  </a:txBody>
                  <a:tcPr/>
                </a:tc>
                <a:tc>
                  <a:txBody>
                    <a:bodyPr/>
                    <a:lstStyle/>
                    <a:p>
                      <a:pPr algn="ctr"/>
                      <a:r>
                        <a:rPr lang="tr-TR" sz="3000" dirty="0" smtClean="0">
                          <a:solidFill>
                            <a:srgbClr val="7030A0"/>
                          </a:solidFill>
                        </a:rPr>
                        <a:t>  3</a:t>
                      </a:r>
                      <a:endParaRPr lang="tr-TR" sz="3000" dirty="0">
                        <a:solidFill>
                          <a:srgbClr val="7030A0"/>
                        </a:solidFill>
                      </a:endParaRPr>
                    </a:p>
                  </a:txBody>
                  <a:tcPr/>
                </a:tc>
              </a:tr>
              <a:tr h="370840">
                <a:tc>
                  <a:txBody>
                    <a:bodyPr/>
                    <a:lstStyle/>
                    <a:p>
                      <a:pPr algn="ctr"/>
                      <a:r>
                        <a:rPr lang="tr-TR" sz="3000" dirty="0" smtClean="0">
                          <a:solidFill>
                            <a:srgbClr val="7030A0"/>
                          </a:solidFill>
                        </a:rPr>
                        <a:t>78 – 90 </a:t>
                      </a:r>
                      <a:endParaRPr lang="tr-TR" sz="3000" dirty="0">
                        <a:solidFill>
                          <a:srgbClr val="7030A0"/>
                        </a:solidFill>
                      </a:endParaRPr>
                    </a:p>
                  </a:txBody>
                  <a:tcPr/>
                </a:tc>
                <a:tc>
                  <a:txBody>
                    <a:bodyPr/>
                    <a:lstStyle/>
                    <a:p>
                      <a:pPr algn="ctr"/>
                      <a:r>
                        <a:rPr lang="tr-TR" sz="3000" u="sng" dirty="0" smtClean="0">
                          <a:solidFill>
                            <a:srgbClr val="7030A0"/>
                          </a:solidFill>
                        </a:rPr>
                        <a:t>+</a:t>
                      </a:r>
                      <a:r>
                        <a:rPr lang="tr-TR" sz="3000" u="sng" baseline="0" dirty="0" smtClean="0">
                          <a:solidFill>
                            <a:srgbClr val="7030A0"/>
                          </a:solidFill>
                        </a:rPr>
                        <a:t> 4</a:t>
                      </a:r>
                      <a:endParaRPr lang="tr-TR" sz="3000" u="sng" dirty="0">
                        <a:solidFill>
                          <a:srgbClr val="7030A0"/>
                        </a:solidFill>
                      </a:endParaRPr>
                    </a:p>
                  </a:txBody>
                  <a:tcPr/>
                </a:tc>
              </a:tr>
              <a:tr h="370840">
                <a:tc>
                  <a:txBody>
                    <a:bodyPr/>
                    <a:lstStyle/>
                    <a:p>
                      <a:pPr algn="ctr"/>
                      <a:r>
                        <a:rPr lang="tr-TR" sz="3000" dirty="0" smtClean="0">
                          <a:solidFill>
                            <a:srgbClr val="7030A0"/>
                          </a:solidFill>
                        </a:rPr>
                        <a:t>Toplam</a:t>
                      </a:r>
                      <a:endParaRPr lang="tr-TR" sz="3000" dirty="0">
                        <a:solidFill>
                          <a:srgbClr val="7030A0"/>
                        </a:solidFill>
                      </a:endParaRPr>
                    </a:p>
                  </a:txBody>
                  <a:tcPr/>
                </a:tc>
                <a:tc>
                  <a:txBody>
                    <a:bodyPr/>
                    <a:lstStyle/>
                    <a:p>
                      <a:pPr algn="ctr"/>
                      <a:r>
                        <a:rPr lang="tr-TR" sz="3000" u="sng" dirty="0" smtClean="0">
                          <a:solidFill>
                            <a:srgbClr val="7030A0"/>
                          </a:solidFill>
                        </a:rPr>
                        <a:t>20</a:t>
                      </a:r>
                      <a:endParaRPr lang="tr-TR" sz="3000" u="sng" dirty="0">
                        <a:solidFill>
                          <a:srgbClr val="7030A0"/>
                        </a:solidFill>
                      </a:endParaRPr>
                    </a:p>
                  </a:txBody>
                  <a:tcPr/>
                </a:tc>
              </a:tr>
            </a:tbl>
          </a:graphicData>
        </a:graphic>
      </p:graphicFrame>
    </p:spTree>
    <p:extLst>
      <p:ext uri="{BB962C8B-B14F-4D97-AF65-F5344CB8AC3E}">
        <p14:creationId xmlns:p14="http://schemas.microsoft.com/office/powerpoint/2010/main" val="16169604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pPr algn="l"/>
            <a:r>
              <a:rPr lang="tr-TR" sz="3200" dirty="0" smtClean="0">
                <a:solidFill>
                  <a:srgbClr val="7030A0"/>
                </a:solidFill>
              </a:rPr>
              <a:t>Yukarıda yapılan örnek, sürekli seriler için geçerlidir. </a:t>
            </a:r>
            <a:endParaRPr lang="tr-TR" sz="3200"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Eğer kesikli gruplandırılmış seri oluşturulacak ise; alt sınıf ucu üst sınıf ucu arasında belirli bir mesafe brakılmalıdır.</a:t>
            </a:r>
          </a:p>
          <a:p>
            <a:pPr marL="0" indent="0">
              <a:buNone/>
            </a:pPr>
            <a:endParaRPr lang="tr-TR"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710171645"/>
              </p:ext>
            </p:extLst>
          </p:nvPr>
        </p:nvGraphicFramePr>
        <p:xfrm>
          <a:off x="1524000" y="2924944"/>
          <a:ext cx="6096000" cy="34747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tr-TR" sz="3200" dirty="0" smtClean="0">
                          <a:solidFill>
                            <a:srgbClr val="7030A0"/>
                          </a:solidFill>
                        </a:rPr>
                        <a:t>Gruplar </a:t>
                      </a:r>
                      <a:endParaRPr lang="tr-TR" sz="3200" dirty="0">
                        <a:solidFill>
                          <a:srgbClr val="7030A0"/>
                        </a:solidFill>
                      </a:endParaRPr>
                    </a:p>
                  </a:txBody>
                  <a:tcPr/>
                </a:tc>
                <a:tc>
                  <a:txBody>
                    <a:bodyPr/>
                    <a:lstStyle/>
                    <a:p>
                      <a:pPr algn="ctr"/>
                      <a:r>
                        <a:rPr lang="tr-TR" sz="3200" dirty="0" smtClean="0">
                          <a:solidFill>
                            <a:srgbClr val="7030A0"/>
                          </a:solidFill>
                        </a:rPr>
                        <a:t>Frekans (F)</a:t>
                      </a:r>
                      <a:endParaRPr lang="tr-TR" sz="3200" dirty="0">
                        <a:solidFill>
                          <a:srgbClr val="7030A0"/>
                        </a:solidFill>
                      </a:endParaRPr>
                    </a:p>
                  </a:txBody>
                  <a:tcPr/>
                </a:tc>
              </a:tr>
              <a:tr h="370840">
                <a:tc>
                  <a:txBody>
                    <a:bodyPr/>
                    <a:lstStyle/>
                    <a:p>
                      <a:pPr algn="ctr"/>
                      <a:r>
                        <a:rPr lang="tr-TR" sz="3200" dirty="0" smtClean="0">
                          <a:solidFill>
                            <a:srgbClr val="7030A0"/>
                          </a:solidFill>
                        </a:rPr>
                        <a:t>16 – 23 </a:t>
                      </a:r>
                      <a:endParaRPr lang="tr-TR" sz="3200" dirty="0">
                        <a:solidFill>
                          <a:srgbClr val="7030A0"/>
                        </a:solidFill>
                      </a:endParaRPr>
                    </a:p>
                  </a:txBody>
                  <a:tcPr/>
                </a:tc>
                <a:tc>
                  <a:txBody>
                    <a:bodyPr/>
                    <a:lstStyle/>
                    <a:p>
                      <a:pPr algn="ctr"/>
                      <a:r>
                        <a:rPr lang="tr-TR" sz="3200" dirty="0" smtClean="0">
                          <a:solidFill>
                            <a:srgbClr val="7030A0"/>
                          </a:solidFill>
                        </a:rPr>
                        <a:t>2</a:t>
                      </a:r>
                      <a:endParaRPr lang="tr-TR" sz="3200" dirty="0">
                        <a:solidFill>
                          <a:srgbClr val="7030A0"/>
                        </a:solidFill>
                      </a:endParaRPr>
                    </a:p>
                  </a:txBody>
                  <a:tcPr/>
                </a:tc>
              </a:tr>
              <a:tr h="370840">
                <a:tc>
                  <a:txBody>
                    <a:bodyPr/>
                    <a:lstStyle/>
                    <a:p>
                      <a:pPr algn="ctr"/>
                      <a:r>
                        <a:rPr lang="tr-TR" sz="3200" dirty="0" smtClean="0">
                          <a:solidFill>
                            <a:srgbClr val="7030A0"/>
                          </a:solidFill>
                        </a:rPr>
                        <a:t>24 – 31 </a:t>
                      </a:r>
                      <a:endParaRPr lang="tr-TR" sz="3200" dirty="0">
                        <a:solidFill>
                          <a:srgbClr val="7030A0"/>
                        </a:solidFill>
                      </a:endParaRPr>
                    </a:p>
                  </a:txBody>
                  <a:tcPr/>
                </a:tc>
                <a:tc>
                  <a:txBody>
                    <a:bodyPr/>
                    <a:lstStyle/>
                    <a:p>
                      <a:pPr algn="ctr"/>
                      <a:r>
                        <a:rPr lang="tr-TR" sz="3200" dirty="0" smtClean="0">
                          <a:solidFill>
                            <a:srgbClr val="7030A0"/>
                          </a:solidFill>
                        </a:rPr>
                        <a:t>9</a:t>
                      </a:r>
                      <a:endParaRPr lang="tr-TR" sz="3200" dirty="0">
                        <a:solidFill>
                          <a:srgbClr val="7030A0"/>
                        </a:solidFill>
                      </a:endParaRPr>
                    </a:p>
                  </a:txBody>
                  <a:tcPr/>
                </a:tc>
              </a:tr>
              <a:tr h="370840">
                <a:tc>
                  <a:txBody>
                    <a:bodyPr/>
                    <a:lstStyle/>
                    <a:p>
                      <a:pPr algn="ctr"/>
                      <a:r>
                        <a:rPr lang="tr-TR" sz="3200" dirty="0" smtClean="0">
                          <a:solidFill>
                            <a:srgbClr val="7030A0"/>
                          </a:solidFill>
                        </a:rPr>
                        <a:t>32 –</a:t>
                      </a:r>
                      <a:r>
                        <a:rPr lang="tr-TR" sz="3200" baseline="0" dirty="0" smtClean="0">
                          <a:solidFill>
                            <a:srgbClr val="7030A0"/>
                          </a:solidFill>
                        </a:rPr>
                        <a:t> 39 </a:t>
                      </a:r>
                      <a:endParaRPr lang="tr-TR" sz="3200" dirty="0">
                        <a:solidFill>
                          <a:srgbClr val="7030A0"/>
                        </a:solidFill>
                      </a:endParaRPr>
                    </a:p>
                  </a:txBody>
                  <a:tcPr/>
                </a:tc>
                <a:tc>
                  <a:txBody>
                    <a:bodyPr/>
                    <a:lstStyle/>
                    <a:p>
                      <a:pPr algn="ctr"/>
                      <a:r>
                        <a:rPr lang="tr-TR" sz="3200" dirty="0" smtClean="0">
                          <a:solidFill>
                            <a:srgbClr val="7030A0"/>
                          </a:solidFill>
                        </a:rPr>
                        <a:t>8</a:t>
                      </a:r>
                      <a:endParaRPr lang="tr-TR" sz="3200" dirty="0">
                        <a:solidFill>
                          <a:srgbClr val="7030A0"/>
                        </a:solidFill>
                      </a:endParaRPr>
                    </a:p>
                  </a:txBody>
                  <a:tcPr/>
                </a:tc>
              </a:tr>
              <a:tr h="370840">
                <a:tc>
                  <a:txBody>
                    <a:bodyPr/>
                    <a:lstStyle/>
                    <a:p>
                      <a:pPr algn="ctr"/>
                      <a:r>
                        <a:rPr lang="tr-TR" sz="3200" dirty="0" smtClean="0">
                          <a:solidFill>
                            <a:srgbClr val="7030A0"/>
                          </a:solidFill>
                        </a:rPr>
                        <a:t>40 – 47 </a:t>
                      </a:r>
                      <a:endParaRPr lang="tr-TR" sz="3200" dirty="0">
                        <a:solidFill>
                          <a:srgbClr val="7030A0"/>
                        </a:solidFill>
                      </a:endParaRPr>
                    </a:p>
                  </a:txBody>
                  <a:tcPr/>
                </a:tc>
                <a:tc>
                  <a:txBody>
                    <a:bodyPr/>
                    <a:lstStyle/>
                    <a:p>
                      <a:pPr algn="ctr"/>
                      <a:r>
                        <a:rPr lang="tr-TR" sz="3200" dirty="0" smtClean="0">
                          <a:solidFill>
                            <a:srgbClr val="7030A0"/>
                          </a:solidFill>
                        </a:rPr>
                        <a:t>1</a:t>
                      </a:r>
                      <a:endParaRPr lang="tr-TR" sz="3200" dirty="0">
                        <a:solidFill>
                          <a:srgbClr val="7030A0"/>
                        </a:solidFill>
                      </a:endParaRPr>
                    </a:p>
                  </a:txBody>
                  <a:tcPr/>
                </a:tc>
              </a:tr>
              <a:tr h="370840">
                <a:tc>
                  <a:txBody>
                    <a:bodyPr/>
                    <a:lstStyle/>
                    <a:p>
                      <a:pPr algn="ctr"/>
                      <a:r>
                        <a:rPr lang="tr-TR" sz="3200" dirty="0" smtClean="0">
                          <a:solidFill>
                            <a:srgbClr val="7030A0"/>
                          </a:solidFill>
                        </a:rPr>
                        <a:t>48 – 55 </a:t>
                      </a:r>
                      <a:endParaRPr lang="tr-TR" sz="3200" dirty="0">
                        <a:solidFill>
                          <a:srgbClr val="7030A0"/>
                        </a:solidFill>
                      </a:endParaRPr>
                    </a:p>
                  </a:txBody>
                  <a:tcPr/>
                </a:tc>
                <a:tc>
                  <a:txBody>
                    <a:bodyPr/>
                    <a:lstStyle/>
                    <a:p>
                      <a:pPr algn="ctr"/>
                      <a:r>
                        <a:rPr lang="tr-TR" sz="3200" dirty="0" smtClean="0">
                          <a:solidFill>
                            <a:srgbClr val="7030A0"/>
                          </a:solidFill>
                        </a:rPr>
                        <a:t>7</a:t>
                      </a:r>
                      <a:endParaRPr lang="tr-TR" sz="3200" dirty="0">
                        <a:solidFill>
                          <a:srgbClr val="7030A0"/>
                        </a:solidFill>
                      </a:endParaRPr>
                    </a:p>
                  </a:txBody>
                  <a:tcPr/>
                </a:tc>
              </a:tr>
            </a:tbl>
          </a:graphicData>
        </a:graphic>
      </p:graphicFrame>
    </p:spTree>
    <p:extLst>
      <p:ext uri="{BB962C8B-B14F-4D97-AF65-F5344CB8AC3E}">
        <p14:creationId xmlns:p14="http://schemas.microsoft.com/office/powerpoint/2010/main" val="2119871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sz="3600" b="1" dirty="0" smtClean="0">
                <a:solidFill>
                  <a:srgbClr val="7030A0"/>
                </a:solidFill>
              </a:rPr>
              <a:t>N</a:t>
            </a:r>
            <a:r>
              <a:rPr lang="tr-TR" sz="3600" b="1" dirty="0" smtClean="0">
                <a:solidFill>
                  <a:srgbClr val="7030A0"/>
                </a:solidFill>
              </a:rPr>
              <a:t>ispi Frekans Dağılımları</a:t>
            </a:r>
            <a:endParaRPr lang="tr-TR" sz="3600" b="1"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b="1" dirty="0" smtClean="0">
                <a:solidFill>
                  <a:srgbClr val="7030A0"/>
                </a:solidFill>
              </a:rPr>
              <a:t>Nispi frekans</a:t>
            </a:r>
            <a:r>
              <a:rPr lang="tr-TR" dirty="0" smtClean="0">
                <a:solidFill>
                  <a:srgbClr val="7030A0"/>
                </a:solidFill>
              </a:rPr>
              <a:t>, bir sınıf veya grubun frekans sayısının, toplam frekans sayısına bölünmesiyle elde edilen değerdir ve genel olarak (%) ile ifade edilir.</a:t>
            </a:r>
          </a:p>
          <a:p>
            <a:r>
              <a:rPr lang="tr-TR" b="1" dirty="0" smtClean="0">
                <a:solidFill>
                  <a:srgbClr val="7030A0"/>
                </a:solidFill>
              </a:rPr>
              <a:t>Frekans dağılımları</a:t>
            </a:r>
            <a:r>
              <a:rPr lang="tr-TR" dirty="0" smtClean="0">
                <a:solidFill>
                  <a:srgbClr val="7030A0"/>
                </a:solidFill>
              </a:rPr>
              <a:t> verilerin özetlenmesinde çok yararlıdır; fakat oluşturulan frekans çizelgelerinin yorumlanması bazen zordur. Bir frekans dağılımı az sayıda oluşmaz. Bu frekanslar yüzlerce, hatta binlerce olabilir.</a:t>
            </a:r>
            <a:endParaRPr lang="tr-TR" b="1" dirty="0">
              <a:solidFill>
                <a:srgbClr val="7030A0"/>
              </a:solidFill>
            </a:endParaRPr>
          </a:p>
        </p:txBody>
      </p:sp>
    </p:spTree>
    <p:extLst>
      <p:ext uri="{BB962C8B-B14F-4D97-AF65-F5344CB8AC3E}">
        <p14:creationId xmlns:p14="http://schemas.microsoft.com/office/powerpoint/2010/main" val="12386476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200" dirty="0" smtClean="0">
                <a:solidFill>
                  <a:srgbClr val="7030A0"/>
                </a:solidFill>
              </a:rPr>
              <a:t>Nispi Frekans Dağılımlarının devamı</a:t>
            </a:r>
            <a:endParaRPr lang="tr-TR" sz="32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dirty="0" smtClean="0">
                <a:solidFill>
                  <a:srgbClr val="7030A0"/>
                </a:solidFill>
              </a:rPr>
              <a:t>Bunun yanında, iki veya daha fazla frekans dağılımı karşılaştırılmak istendiğinde, olumlu bir sonuca varılmaz.</a:t>
            </a:r>
          </a:p>
          <a:p>
            <a:r>
              <a:rPr lang="tr-TR" dirty="0" smtClean="0">
                <a:solidFill>
                  <a:srgbClr val="7030A0"/>
                </a:solidFill>
              </a:rPr>
              <a:t>Çünkü büyük bir olasılıkla her frekans dağılımının toplam sayısı farklı olacaktır.</a:t>
            </a:r>
          </a:p>
          <a:p>
            <a:r>
              <a:rPr lang="tr-TR" dirty="0" smtClean="0">
                <a:solidFill>
                  <a:srgbClr val="7030A0"/>
                </a:solidFill>
              </a:rPr>
              <a:t>Bunu sorun olmaktan çıkarmak için, karşılaştırılan frekans dağılımındaki her frekansın toplam içindeki değeri standartlaştırılır. Bu standartlaşmaya </a:t>
            </a:r>
            <a:r>
              <a:rPr lang="tr-TR" b="1" dirty="0" smtClean="0">
                <a:solidFill>
                  <a:srgbClr val="7030A0"/>
                </a:solidFill>
              </a:rPr>
              <a:t>‘yüzdelik sisteme dönüştürme’ </a:t>
            </a:r>
            <a:r>
              <a:rPr lang="tr-TR" dirty="0" smtClean="0">
                <a:solidFill>
                  <a:srgbClr val="7030A0"/>
                </a:solidFill>
              </a:rPr>
              <a:t>denir.</a:t>
            </a:r>
            <a:endParaRPr lang="tr-TR" dirty="0">
              <a:solidFill>
                <a:srgbClr val="7030A0"/>
              </a:solidFill>
            </a:endParaRPr>
          </a:p>
        </p:txBody>
      </p:sp>
    </p:spTree>
    <p:extLst>
      <p:ext uri="{BB962C8B-B14F-4D97-AF65-F5344CB8AC3E}">
        <p14:creationId xmlns:p14="http://schemas.microsoft.com/office/powerpoint/2010/main" val="214513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tr-TR" altLang="tr-TR" b="1" smtClean="0">
                <a:solidFill>
                  <a:srgbClr val="7030A0"/>
                </a:solidFill>
              </a:rPr>
              <a:t>1. Sayımla ve Ölçümle Elde Edilen Veriler</a:t>
            </a:r>
          </a:p>
        </p:txBody>
      </p:sp>
      <p:sp>
        <p:nvSpPr>
          <p:cNvPr id="6147" name="Content Placeholder 2"/>
          <p:cNvSpPr>
            <a:spLocks noGrp="1"/>
          </p:cNvSpPr>
          <p:nvPr>
            <p:ph idx="1"/>
          </p:nvPr>
        </p:nvSpPr>
        <p:spPr/>
        <p:txBody>
          <a:bodyPr/>
          <a:lstStyle/>
          <a:p>
            <a:r>
              <a:rPr lang="tr-TR" altLang="tr-TR" b="1" smtClean="0">
                <a:solidFill>
                  <a:srgbClr val="7030A0"/>
                </a:solidFill>
              </a:rPr>
              <a:t>İncelenen değişkenin birim sayısı arttıkça, veriler daha ayrıntılı hale gelir ve ölçümün duyarlığı artar. Bu nedenle ölçümle belirtilen veriler sayımla belirtilen verilerden daha ayrıntılıdır.</a:t>
            </a:r>
          </a:p>
          <a:p>
            <a:r>
              <a:rPr lang="tr-TR" altLang="tr-TR" b="1" smtClean="0">
                <a:solidFill>
                  <a:srgbClr val="7030A0"/>
                </a:solidFill>
              </a:rPr>
              <a:t>Ayrıntılı veriler, istendiğinde daha basit veriler biçimine dönüştürülebilir, fakat bunun tersinin olanağı yoktur.</a:t>
            </a:r>
          </a:p>
        </p:txBody>
      </p:sp>
    </p:spTree>
    <p:extLst>
      <p:ext uri="{BB962C8B-B14F-4D97-AF65-F5344CB8AC3E}">
        <p14:creationId xmlns:p14="http://schemas.microsoft.com/office/powerpoint/2010/main" val="38789488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200" dirty="0">
                <a:solidFill>
                  <a:srgbClr val="7030A0"/>
                </a:solidFill>
              </a:rPr>
              <a:t>Nispi Frekans Dağılımlarının devamı</a:t>
            </a:r>
            <a:endParaRPr lang="tr-TR" sz="3200" dirty="0"/>
          </a:p>
        </p:txBody>
      </p:sp>
      <p:sp>
        <p:nvSpPr>
          <p:cNvPr id="3" name="Content Placeholder 2"/>
          <p:cNvSpPr>
            <a:spLocks noGrp="1"/>
          </p:cNvSpPr>
          <p:nvPr>
            <p:ph idx="1"/>
          </p:nvPr>
        </p:nvSpPr>
        <p:spPr>
          <a:xfrm>
            <a:off x="457200" y="1124744"/>
            <a:ext cx="8229600" cy="5001419"/>
          </a:xfrm>
        </p:spPr>
        <p:txBody>
          <a:bodyPr/>
          <a:lstStyle/>
          <a:p>
            <a:r>
              <a:rPr lang="tr-TR" dirty="0" smtClean="0">
                <a:solidFill>
                  <a:srgbClr val="7030A0"/>
                </a:solidFill>
              </a:rPr>
              <a:t>Gerçek frekanslar, yüzdelik sisteme dönüşütürüldükten sonra, nispi frekanslar, bağıl frekanslar veya oransal frekanslar olarak adlandırılır.</a:t>
            </a:r>
          </a:p>
          <a:p>
            <a:r>
              <a:rPr lang="tr-TR" dirty="0" smtClean="0">
                <a:solidFill>
                  <a:srgbClr val="7030A0"/>
                </a:solidFill>
              </a:rPr>
              <a:t>Nispileştirme frekansların toplam 100 içindeki değerinin bulunmasıdır. Böylece, her frekans standartlaştığında, değişkenin herhangi bir şıkkıyla ilgili iki frekanstan hangisinin diğerine göre büyük veya küçük olduğu anlaşılabilir.</a:t>
            </a:r>
            <a:endParaRPr lang="tr-TR" dirty="0">
              <a:solidFill>
                <a:srgbClr val="7030A0"/>
              </a:solidFill>
            </a:endParaRPr>
          </a:p>
        </p:txBody>
      </p:sp>
    </p:spTree>
    <p:extLst>
      <p:ext uri="{BB962C8B-B14F-4D97-AF65-F5344CB8AC3E}">
        <p14:creationId xmlns:p14="http://schemas.microsoft.com/office/powerpoint/2010/main" val="427290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200" dirty="0">
                <a:solidFill>
                  <a:srgbClr val="7030A0"/>
                </a:solidFill>
              </a:rPr>
              <a:t>Nispi Frekans Dağılımlarının devamı</a:t>
            </a:r>
            <a:endParaRPr lang="tr-TR" sz="3200" dirty="0"/>
          </a:p>
        </p:txBody>
      </p:sp>
      <p:sp>
        <p:nvSpPr>
          <p:cNvPr id="3" name="Content Placeholder 2"/>
          <p:cNvSpPr>
            <a:spLocks noGrp="1"/>
          </p:cNvSpPr>
          <p:nvPr>
            <p:ph idx="1"/>
          </p:nvPr>
        </p:nvSpPr>
        <p:spPr>
          <a:xfrm>
            <a:off x="457200" y="1772816"/>
            <a:ext cx="8229600" cy="4353347"/>
          </a:xfrm>
        </p:spPr>
        <p:txBody>
          <a:bodyPr/>
          <a:lstStyle/>
          <a:p>
            <a:r>
              <a:rPr lang="tr-TR" dirty="0" smtClean="0">
                <a:solidFill>
                  <a:srgbClr val="7030A0"/>
                </a:solidFill>
              </a:rPr>
              <a:t>Herhangi bir frekans dağılımındaki frekansların nispi frekansları şöyle bulunur:</a:t>
            </a:r>
          </a:p>
          <a:p>
            <a:pPr marL="514350" indent="-514350">
              <a:buFont typeface="+mj-lt"/>
              <a:buAutoNum type="arabicPeriod"/>
            </a:pPr>
            <a:r>
              <a:rPr lang="tr-TR" dirty="0" smtClean="0">
                <a:solidFill>
                  <a:srgbClr val="7030A0"/>
                </a:solidFill>
              </a:rPr>
              <a:t>Her frekans, toplam değer sayısına bölünür.</a:t>
            </a:r>
          </a:p>
          <a:p>
            <a:pPr marL="514350" indent="-514350">
              <a:buFont typeface="+mj-lt"/>
              <a:buAutoNum type="arabicPeriod"/>
            </a:pPr>
            <a:r>
              <a:rPr lang="tr-TR" dirty="0" smtClean="0">
                <a:solidFill>
                  <a:srgbClr val="7030A0"/>
                </a:solidFill>
              </a:rPr>
              <a:t>Sonuçlar 100 ile çarpılır.</a:t>
            </a:r>
            <a:endParaRPr lang="tr-TR" dirty="0">
              <a:solidFill>
                <a:srgbClr val="7030A0"/>
              </a:solidFill>
            </a:endParaRPr>
          </a:p>
        </p:txBody>
      </p:sp>
    </p:spTree>
    <p:extLst>
      <p:ext uri="{BB962C8B-B14F-4D97-AF65-F5344CB8AC3E}">
        <p14:creationId xmlns:p14="http://schemas.microsoft.com/office/powerpoint/2010/main" val="4981015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tr-TR" sz="3200" dirty="0" smtClean="0">
                <a:solidFill>
                  <a:srgbClr val="7030A0"/>
                </a:solidFill>
              </a:rPr>
              <a:t>Nispi Frekans Formülü</a:t>
            </a:r>
            <a:endParaRPr lang="tr-TR" sz="32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Yüzde = [ f / N (∑f) ] * 100 şeklindedir.</a:t>
            </a:r>
          </a:p>
          <a:p>
            <a:r>
              <a:rPr lang="tr-TR" dirty="0" smtClean="0">
                <a:solidFill>
                  <a:srgbClr val="7030A0"/>
                </a:solidFill>
              </a:rPr>
              <a:t>Formülde kullanılan simgeler:</a:t>
            </a:r>
          </a:p>
          <a:p>
            <a:pPr marL="0" indent="0">
              <a:buNone/>
            </a:pPr>
            <a:r>
              <a:rPr lang="tr-TR" dirty="0">
                <a:solidFill>
                  <a:srgbClr val="7030A0"/>
                </a:solidFill>
              </a:rPr>
              <a:t> </a:t>
            </a:r>
            <a:r>
              <a:rPr lang="tr-TR" dirty="0" smtClean="0">
                <a:solidFill>
                  <a:srgbClr val="7030A0"/>
                </a:solidFill>
              </a:rPr>
              <a:t>  f : Frekans</a:t>
            </a:r>
          </a:p>
          <a:p>
            <a:pPr marL="0" indent="0">
              <a:buNone/>
            </a:pPr>
            <a:r>
              <a:rPr lang="tr-TR" dirty="0" smtClean="0">
                <a:solidFill>
                  <a:srgbClr val="7030A0"/>
                </a:solidFill>
              </a:rPr>
              <a:t>  N </a:t>
            </a:r>
            <a:r>
              <a:rPr lang="tr-TR" dirty="0">
                <a:solidFill>
                  <a:srgbClr val="7030A0"/>
                </a:solidFill>
              </a:rPr>
              <a:t>(∑f</a:t>
            </a:r>
            <a:r>
              <a:rPr lang="tr-TR" dirty="0" smtClean="0">
                <a:solidFill>
                  <a:srgbClr val="7030A0"/>
                </a:solidFill>
              </a:rPr>
              <a:t>) : Toplam değer sayısı</a:t>
            </a:r>
          </a:p>
          <a:p>
            <a:r>
              <a:rPr lang="tr-TR" dirty="0" smtClean="0">
                <a:solidFill>
                  <a:srgbClr val="7030A0"/>
                </a:solidFill>
              </a:rPr>
              <a:t>Örnek: Çizelge 3.13 Öğrencilerin Ağırlık Gruplarının Frekansları (sayfa 76)</a:t>
            </a:r>
          </a:p>
          <a:p>
            <a:r>
              <a:rPr lang="tr-TR" dirty="0" smtClean="0">
                <a:solidFill>
                  <a:srgbClr val="7030A0"/>
                </a:solidFill>
              </a:rPr>
              <a:t>Çizelge 3.14 Gerçek frekanslar ve Nispi Frekanslar (sayfa 77)</a:t>
            </a:r>
            <a:endParaRPr lang="tr-TR" dirty="0">
              <a:solidFill>
                <a:srgbClr val="7030A0"/>
              </a:solidFill>
            </a:endParaRPr>
          </a:p>
        </p:txBody>
      </p:sp>
    </p:spTree>
    <p:extLst>
      <p:ext uri="{BB962C8B-B14F-4D97-AF65-F5344CB8AC3E}">
        <p14:creationId xmlns:p14="http://schemas.microsoft.com/office/powerpoint/2010/main" val="14279056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080120"/>
          </a:xfrm>
        </p:spPr>
        <p:txBody>
          <a:bodyPr/>
          <a:lstStyle/>
          <a:p>
            <a:r>
              <a:rPr lang="tr-TR" sz="3200" dirty="0" smtClean="0">
                <a:solidFill>
                  <a:srgbClr val="7030A0"/>
                </a:solidFill>
              </a:rPr>
              <a:t>Çizelge 3.14 Gerçek frekanslar ve Nispi Frekanslar</a:t>
            </a:r>
            <a:endParaRPr lang="tr-TR" sz="32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4258679"/>
              </p:ext>
            </p:extLst>
          </p:nvPr>
        </p:nvGraphicFramePr>
        <p:xfrm>
          <a:off x="457200" y="1417640"/>
          <a:ext cx="8229600" cy="5323725"/>
        </p:xfrm>
        <a:graphic>
          <a:graphicData uri="http://schemas.openxmlformats.org/drawingml/2006/table">
            <a:tbl>
              <a:tblPr firstRow="1" bandRow="1">
                <a:tableStyleId>{5C22544A-7EE6-4342-B048-85BDC9FD1C3A}</a:tableStyleId>
              </a:tblPr>
              <a:tblGrid>
                <a:gridCol w="1810544"/>
                <a:gridCol w="1728192"/>
                <a:gridCol w="2664296"/>
                <a:gridCol w="2026568"/>
              </a:tblGrid>
              <a:tr h="1024377">
                <a:tc>
                  <a:txBody>
                    <a:bodyPr/>
                    <a:lstStyle/>
                    <a:p>
                      <a:pPr algn="ctr"/>
                      <a:r>
                        <a:rPr lang="tr-TR" sz="2000" dirty="0" smtClean="0">
                          <a:solidFill>
                            <a:srgbClr val="7030A0"/>
                          </a:solidFill>
                        </a:rPr>
                        <a:t>Ağırlıklar (X)</a:t>
                      </a:r>
                      <a:endParaRPr lang="tr-TR" sz="2000" dirty="0">
                        <a:solidFill>
                          <a:srgbClr val="7030A0"/>
                        </a:solidFill>
                      </a:endParaRPr>
                    </a:p>
                  </a:txBody>
                  <a:tcPr/>
                </a:tc>
                <a:tc>
                  <a:txBody>
                    <a:bodyPr/>
                    <a:lstStyle/>
                    <a:p>
                      <a:pPr algn="ctr"/>
                      <a:r>
                        <a:rPr lang="tr-TR" sz="2000" dirty="0" smtClean="0">
                          <a:solidFill>
                            <a:srgbClr val="7030A0"/>
                          </a:solidFill>
                        </a:rPr>
                        <a:t>Gerçek Frekanslar (f)</a:t>
                      </a:r>
                      <a:endParaRPr lang="tr-TR" sz="2000" dirty="0">
                        <a:solidFill>
                          <a:srgbClr val="7030A0"/>
                        </a:solidFill>
                      </a:endParaRPr>
                    </a:p>
                  </a:txBody>
                  <a:tcPr/>
                </a:tc>
                <a:tc>
                  <a:txBody>
                    <a:bodyPr/>
                    <a:lstStyle/>
                    <a:p>
                      <a:pPr algn="ctr"/>
                      <a:r>
                        <a:rPr lang="tr-TR" sz="2000" dirty="0" smtClean="0">
                          <a:solidFill>
                            <a:srgbClr val="7030A0"/>
                          </a:solidFill>
                        </a:rPr>
                        <a:t>Nispi Frekanslar (Nf)</a:t>
                      </a:r>
                      <a:endParaRPr lang="tr-TR" sz="2000" dirty="0">
                        <a:solidFill>
                          <a:srgbClr val="7030A0"/>
                        </a:solidFill>
                      </a:endParaRPr>
                    </a:p>
                  </a:txBody>
                  <a:tcPr/>
                </a:tc>
                <a:tc>
                  <a:txBody>
                    <a:bodyPr/>
                    <a:lstStyle/>
                    <a:p>
                      <a:pPr algn="ctr"/>
                      <a:r>
                        <a:rPr lang="tr-TR" sz="2000" dirty="0" smtClean="0">
                          <a:solidFill>
                            <a:srgbClr val="7030A0"/>
                          </a:solidFill>
                        </a:rPr>
                        <a:t>Nf</a:t>
                      </a:r>
                      <a:r>
                        <a:rPr lang="tr-TR" sz="2000" baseline="0" dirty="0" smtClean="0">
                          <a:solidFill>
                            <a:srgbClr val="7030A0"/>
                          </a:solidFill>
                        </a:rPr>
                        <a:t> (%)</a:t>
                      </a:r>
                      <a:endParaRPr lang="tr-TR" sz="2000" dirty="0">
                        <a:solidFill>
                          <a:srgbClr val="7030A0"/>
                        </a:solidFill>
                      </a:endParaRPr>
                    </a:p>
                  </a:txBody>
                  <a:tcPr/>
                </a:tc>
              </a:tr>
              <a:tr h="716558">
                <a:tc>
                  <a:txBody>
                    <a:bodyPr/>
                    <a:lstStyle/>
                    <a:p>
                      <a:r>
                        <a:rPr lang="tr-TR" sz="2000" dirty="0" smtClean="0">
                          <a:solidFill>
                            <a:srgbClr val="7030A0"/>
                          </a:solidFill>
                        </a:rPr>
                        <a:t>50 – 55 den az</a:t>
                      </a:r>
                      <a:endParaRPr lang="tr-TR" sz="2000" dirty="0">
                        <a:solidFill>
                          <a:srgbClr val="7030A0"/>
                        </a:solidFill>
                      </a:endParaRPr>
                    </a:p>
                  </a:txBody>
                  <a:tcPr/>
                </a:tc>
                <a:tc>
                  <a:txBody>
                    <a:bodyPr/>
                    <a:lstStyle/>
                    <a:p>
                      <a:pPr algn="ctr"/>
                      <a:r>
                        <a:rPr lang="tr-TR" sz="2000" dirty="0" smtClean="0">
                          <a:solidFill>
                            <a:srgbClr val="7030A0"/>
                          </a:solidFill>
                        </a:rPr>
                        <a:t>28</a:t>
                      </a:r>
                      <a:endParaRPr lang="tr-TR" sz="2000" dirty="0">
                        <a:solidFill>
                          <a:srgbClr val="7030A0"/>
                        </a:solidFill>
                      </a:endParaRPr>
                    </a:p>
                  </a:txBody>
                  <a:tcPr/>
                </a:tc>
                <a:tc>
                  <a:txBody>
                    <a:bodyPr/>
                    <a:lstStyle/>
                    <a:p>
                      <a:pPr algn="r"/>
                      <a:r>
                        <a:rPr lang="tr-TR" sz="2000" dirty="0" smtClean="0">
                          <a:solidFill>
                            <a:srgbClr val="7030A0"/>
                          </a:solidFill>
                        </a:rPr>
                        <a:t>28 / 90 = 0.31</a:t>
                      </a:r>
                      <a:endParaRPr lang="tr-TR" sz="2000" dirty="0">
                        <a:solidFill>
                          <a:srgbClr val="7030A0"/>
                        </a:solidFill>
                      </a:endParaRPr>
                    </a:p>
                  </a:txBody>
                  <a:tcPr/>
                </a:tc>
                <a:tc>
                  <a:txBody>
                    <a:bodyPr/>
                    <a:lstStyle/>
                    <a:p>
                      <a:pPr algn="r"/>
                      <a:r>
                        <a:rPr lang="tr-TR" sz="2000" dirty="0" smtClean="0">
                          <a:solidFill>
                            <a:srgbClr val="7030A0"/>
                          </a:solidFill>
                        </a:rPr>
                        <a:t>0.31 * 100 = 31</a:t>
                      </a:r>
                      <a:endParaRPr lang="tr-TR" sz="2000" dirty="0">
                        <a:solidFill>
                          <a:srgbClr val="7030A0"/>
                        </a:solidFill>
                      </a:endParaRPr>
                    </a:p>
                  </a:txBody>
                  <a:tcPr/>
                </a:tc>
              </a:tr>
              <a:tr h="716558">
                <a:tc>
                  <a:txBody>
                    <a:bodyPr/>
                    <a:lstStyle/>
                    <a:p>
                      <a:r>
                        <a:rPr lang="tr-TR" sz="2000" dirty="0" smtClean="0">
                          <a:solidFill>
                            <a:srgbClr val="7030A0"/>
                          </a:solidFill>
                        </a:rPr>
                        <a:t>55 – 60   ‘’ ‘’</a:t>
                      </a:r>
                      <a:endParaRPr lang="tr-TR" sz="2000" dirty="0">
                        <a:solidFill>
                          <a:srgbClr val="7030A0"/>
                        </a:solidFill>
                      </a:endParaRPr>
                    </a:p>
                  </a:txBody>
                  <a:tcPr/>
                </a:tc>
                <a:tc>
                  <a:txBody>
                    <a:bodyPr/>
                    <a:lstStyle/>
                    <a:p>
                      <a:pPr algn="ctr"/>
                      <a:r>
                        <a:rPr lang="tr-TR" sz="2000" dirty="0" smtClean="0">
                          <a:solidFill>
                            <a:srgbClr val="7030A0"/>
                          </a:solidFill>
                        </a:rPr>
                        <a:t>32</a:t>
                      </a:r>
                      <a:endParaRPr lang="tr-TR" sz="2000" dirty="0">
                        <a:solidFill>
                          <a:srgbClr val="7030A0"/>
                        </a:solidFill>
                      </a:endParaRPr>
                    </a:p>
                  </a:txBody>
                  <a:tcPr/>
                </a:tc>
                <a:tc>
                  <a:txBody>
                    <a:bodyPr/>
                    <a:lstStyle/>
                    <a:p>
                      <a:pPr algn="r"/>
                      <a:r>
                        <a:rPr lang="tr-TR" sz="2000" dirty="0" smtClean="0">
                          <a:solidFill>
                            <a:srgbClr val="7030A0"/>
                          </a:solidFill>
                        </a:rPr>
                        <a:t>32</a:t>
                      </a:r>
                      <a:r>
                        <a:rPr lang="tr-TR" sz="2000" baseline="0" dirty="0" smtClean="0">
                          <a:solidFill>
                            <a:srgbClr val="7030A0"/>
                          </a:solidFill>
                        </a:rPr>
                        <a:t> / 90 = 0,355 ~ 0,36</a:t>
                      </a:r>
                      <a:endParaRPr lang="tr-TR" sz="2000" dirty="0">
                        <a:solidFill>
                          <a:srgbClr val="7030A0"/>
                        </a:solidFill>
                      </a:endParaRPr>
                    </a:p>
                  </a:txBody>
                  <a:tcPr/>
                </a:tc>
                <a:tc>
                  <a:txBody>
                    <a:bodyPr/>
                    <a:lstStyle/>
                    <a:p>
                      <a:pPr algn="r"/>
                      <a:r>
                        <a:rPr lang="tr-TR" sz="2000" dirty="0" smtClean="0">
                          <a:solidFill>
                            <a:srgbClr val="7030A0"/>
                          </a:solidFill>
                        </a:rPr>
                        <a:t>0.36 * 100 = 36</a:t>
                      </a:r>
                      <a:endParaRPr lang="tr-TR" sz="2000" dirty="0">
                        <a:solidFill>
                          <a:srgbClr val="7030A0"/>
                        </a:solidFill>
                      </a:endParaRPr>
                    </a:p>
                  </a:txBody>
                  <a:tcPr/>
                </a:tc>
              </a:tr>
              <a:tr h="716558">
                <a:tc>
                  <a:txBody>
                    <a:bodyPr/>
                    <a:lstStyle/>
                    <a:p>
                      <a:r>
                        <a:rPr lang="tr-TR" sz="2000" dirty="0" smtClean="0">
                          <a:solidFill>
                            <a:srgbClr val="7030A0"/>
                          </a:solidFill>
                        </a:rPr>
                        <a:t>60 -65   ‘’ ‘’</a:t>
                      </a:r>
                      <a:endParaRPr lang="tr-TR" sz="2000" dirty="0">
                        <a:solidFill>
                          <a:srgbClr val="7030A0"/>
                        </a:solidFill>
                      </a:endParaRPr>
                    </a:p>
                  </a:txBody>
                  <a:tcPr/>
                </a:tc>
                <a:tc>
                  <a:txBody>
                    <a:bodyPr/>
                    <a:lstStyle/>
                    <a:p>
                      <a:pPr algn="ctr"/>
                      <a:r>
                        <a:rPr lang="tr-TR" sz="2000" dirty="0" smtClean="0">
                          <a:solidFill>
                            <a:srgbClr val="7030A0"/>
                          </a:solidFill>
                        </a:rPr>
                        <a:t>15</a:t>
                      </a:r>
                      <a:endParaRPr lang="tr-TR" sz="2000" dirty="0">
                        <a:solidFill>
                          <a:srgbClr val="7030A0"/>
                        </a:solidFill>
                      </a:endParaRPr>
                    </a:p>
                  </a:txBody>
                  <a:tcPr/>
                </a:tc>
                <a:tc>
                  <a:txBody>
                    <a:bodyPr/>
                    <a:lstStyle/>
                    <a:p>
                      <a:pPr algn="r"/>
                      <a:r>
                        <a:rPr lang="tr-TR" sz="2000" dirty="0" smtClean="0">
                          <a:solidFill>
                            <a:srgbClr val="7030A0"/>
                          </a:solidFill>
                        </a:rPr>
                        <a:t>15 / 90 = 0.166 ~ 0.17</a:t>
                      </a:r>
                      <a:endParaRPr lang="tr-TR" sz="2000" dirty="0">
                        <a:solidFill>
                          <a:srgbClr val="7030A0"/>
                        </a:solidFill>
                      </a:endParaRPr>
                    </a:p>
                  </a:txBody>
                  <a:tcPr/>
                </a:tc>
                <a:tc>
                  <a:txBody>
                    <a:bodyPr/>
                    <a:lstStyle/>
                    <a:p>
                      <a:pPr algn="r"/>
                      <a:r>
                        <a:rPr lang="tr-TR" sz="2000" dirty="0" smtClean="0">
                          <a:solidFill>
                            <a:srgbClr val="7030A0"/>
                          </a:solidFill>
                        </a:rPr>
                        <a:t>0.17 * 100 = 17</a:t>
                      </a:r>
                      <a:endParaRPr lang="tr-TR" sz="2000" dirty="0">
                        <a:solidFill>
                          <a:srgbClr val="7030A0"/>
                        </a:solidFill>
                      </a:endParaRPr>
                    </a:p>
                  </a:txBody>
                  <a:tcPr/>
                </a:tc>
              </a:tr>
              <a:tr h="716558">
                <a:tc>
                  <a:txBody>
                    <a:bodyPr/>
                    <a:lstStyle/>
                    <a:p>
                      <a:r>
                        <a:rPr lang="tr-TR" sz="2000" dirty="0" smtClean="0">
                          <a:solidFill>
                            <a:srgbClr val="7030A0"/>
                          </a:solidFill>
                        </a:rPr>
                        <a:t>65 – 70   ‘’ ‘’</a:t>
                      </a:r>
                      <a:endParaRPr lang="tr-TR" sz="2000" dirty="0">
                        <a:solidFill>
                          <a:srgbClr val="7030A0"/>
                        </a:solidFill>
                      </a:endParaRPr>
                    </a:p>
                  </a:txBody>
                  <a:tcPr/>
                </a:tc>
                <a:tc>
                  <a:txBody>
                    <a:bodyPr/>
                    <a:lstStyle/>
                    <a:p>
                      <a:pPr algn="ctr"/>
                      <a:r>
                        <a:rPr lang="tr-TR" sz="2000" dirty="0" smtClean="0">
                          <a:solidFill>
                            <a:srgbClr val="7030A0"/>
                          </a:solidFill>
                        </a:rPr>
                        <a:t>10</a:t>
                      </a:r>
                      <a:endParaRPr lang="tr-TR" sz="2000" dirty="0">
                        <a:solidFill>
                          <a:srgbClr val="7030A0"/>
                        </a:solidFill>
                      </a:endParaRPr>
                    </a:p>
                  </a:txBody>
                  <a:tcPr/>
                </a:tc>
                <a:tc>
                  <a:txBody>
                    <a:bodyPr/>
                    <a:lstStyle/>
                    <a:p>
                      <a:pPr algn="r"/>
                      <a:r>
                        <a:rPr lang="tr-TR" sz="2000" dirty="0" smtClean="0">
                          <a:solidFill>
                            <a:srgbClr val="7030A0"/>
                          </a:solidFill>
                        </a:rPr>
                        <a:t>10 / 90 = 0.11</a:t>
                      </a:r>
                      <a:endParaRPr lang="tr-TR" sz="2000" dirty="0">
                        <a:solidFill>
                          <a:srgbClr val="7030A0"/>
                        </a:solidFill>
                      </a:endParaRPr>
                    </a:p>
                  </a:txBody>
                  <a:tcPr/>
                </a:tc>
                <a:tc>
                  <a:txBody>
                    <a:bodyPr/>
                    <a:lstStyle/>
                    <a:p>
                      <a:pPr algn="r"/>
                      <a:r>
                        <a:rPr lang="tr-TR" sz="2000" dirty="0" smtClean="0">
                          <a:solidFill>
                            <a:srgbClr val="7030A0"/>
                          </a:solidFill>
                        </a:rPr>
                        <a:t>0.11 * 100</a:t>
                      </a:r>
                      <a:r>
                        <a:rPr lang="tr-TR" sz="2000" baseline="0" dirty="0" smtClean="0">
                          <a:solidFill>
                            <a:srgbClr val="7030A0"/>
                          </a:solidFill>
                        </a:rPr>
                        <a:t> = 11</a:t>
                      </a:r>
                      <a:endParaRPr lang="tr-TR" sz="2000" dirty="0">
                        <a:solidFill>
                          <a:srgbClr val="7030A0"/>
                        </a:solidFill>
                      </a:endParaRPr>
                    </a:p>
                  </a:txBody>
                  <a:tcPr/>
                </a:tc>
              </a:tr>
              <a:tr h="716558">
                <a:tc>
                  <a:txBody>
                    <a:bodyPr/>
                    <a:lstStyle/>
                    <a:p>
                      <a:r>
                        <a:rPr lang="tr-TR" sz="2000" dirty="0" smtClean="0">
                          <a:solidFill>
                            <a:srgbClr val="7030A0"/>
                          </a:solidFill>
                        </a:rPr>
                        <a:t>70 – 75   ‘’ ‘’</a:t>
                      </a:r>
                      <a:endParaRPr lang="tr-TR" sz="2000" dirty="0">
                        <a:solidFill>
                          <a:srgbClr val="7030A0"/>
                        </a:solidFill>
                      </a:endParaRPr>
                    </a:p>
                  </a:txBody>
                  <a:tcPr/>
                </a:tc>
                <a:tc>
                  <a:txBody>
                    <a:bodyPr/>
                    <a:lstStyle/>
                    <a:p>
                      <a:pPr algn="ctr"/>
                      <a:r>
                        <a:rPr lang="tr-TR" sz="2000" dirty="0" smtClean="0">
                          <a:solidFill>
                            <a:srgbClr val="7030A0"/>
                          </a:solidFill>
                        </a:rPr>
                        <a:t>5</a:t>
                      </a:r>
                      <a:endParaRPr lang="tr-TR" sz="2000" dirty="0">
                        <a:solidFill>
                          <a:srgbClr val="7030A0"/>
                        </a:solidFill>
                      </a:endParaRPr>
                    </a:p>
                  </a:txBody>
                  <a:tcPr/>
                </a:tc>
                <a:tc>
                  <a:txBody>
                    <a:bodyPr/>
                    <a:lstStyle/>
                    <a:p>
                      <a:pPr algn="r"/>
                      <a:r>
                        <a:rPr lang="tr-TR" sz="2000" dirty="0" smtClean="0">
                          <a:solidFill>
                            <a:srgbClr val="7030A0"/>
                          </a:solidFill>
                        </a:rPr>
                        <a:t>5 / 90 = 0.055 ~ </a:t>
                      </a:r>
                      <a:r>
                        <a:rPr lang="tr-TR" sz="2000" u="sng" dirty="0" smtClean="0">
                          <a:solidFill>
                            <a:srgbClr val="7030A0"/>
                          </a:solidFill>
                        </a:rPr>
                        <a:t>0.05</a:t>
                      </a:r>
                      <a:endParaRPr lang="tr-TR" sz="2000" u="sng" dirty="0">
                        <a:solidFill>
                          <a:srgbClr val="7030A0"/>
                        </a:solidFill>
                      </a:endParaRPr>
                    </a:p>
                  </a:txBody>
                  <a:tcPr/>
                </a:tc>
                <a:tc>
                  <a:txBody>
                    <a:bodyPr/>
                    <a:lstStyle/>
                    <a:p>
                      <a:pPr algn="r"/>
                      <a:r>
                        <a:rPr lang="tr-TR" sz="2000" dirty="0" smtClean="0">
                          <a:solidFill>
                            <a:srgbClr val="7030A0"/>
                          </a:solidFill>
                        </a:rPr>
                        <a:t>0.05 * 100 = 5</a:t>
                      </a:r>
                      <a:endParaRPr lang="tr-TR" sz="2000" dirty="0">
                        <a:solidFill>
                          <a:srgbClr val="7030A0"/>
                        </a:solidFill>
                      </a:endParaRPr>
                    </a:p>
                  </a:txBody>
                  <a:tcPr/>
                </a:tc>
              </a:tr>
              <a:tr h="716558">
                <a:tc>
                  <a:txBody>
                    <a:bodyPr/>
                    <a:lstStyle/>
                    <a:p>
                      <a:pPr algn="r"/>
                      <a:r>
                        <a:rPr lang="tr-TR" sz="2000" dirty="0" smtClean="0">
                          <a:solidFill>
                            <a:srgbClr val="7030A0"/>
                          </a:solidFill>
                        </a:rPr>
                        <a:t>Toplama</a:t>
                      </a:r>
                      <a:endParaRPr lang="tr-TR" sz="2000" dirty="0">
                        <a:solidFill>
                          <a:srgbClr val="7030A0"/>
                        </a:solidFill>
                      </a:endParaRPr>
                    </a:p>
                  </a:txBody>
                  <a:tcPr/>
                </a:tc>
                <a:tc>
                  <a:txBody>
                    <a:bodyPr/>
                    <a:lstStyle/>
                    <a:p>
                      <a:pPr algn="ctr"/>
                      <a:r>
                        <a:rPr lang="tr-TR" sz="2000" dirty="0" smtClean="0">
                          <a:solidFill>
                            <a:srgbClr val="7030A0"/>
                          </a:solidFill>
                        </a:rPr>
                        <a:t>90</a:t>
                      </a:r>
                      <a:endParaRPr lang="tr-TR" sz="2000" dirty="0">
                        <a:solidFill>
                          <a:srgbClr val="7030A0"/>
                        </a:solidFill>
                      </a:endParaRPr>
                    </a:p>
                  </a:txBody>
                  <a:tcPr/>
                </a:tc>
                <a:tc>
                  <a:txBody>
                    <a:bodyPr/>
                    <a:lstStyle/>
                    <a:p>
                      <a:pPr algn="r"/>
                      <a:r>
                        <a:rPr lang="tr-TR" sz="2000" dirty="0" smtClean="0">
                          <a:solidFill>
                            <a:srgbClr val="7030A0"/>
                          </a:solidFill>
                        </a:rPr>
                        <a:t>1.00</a:t>
                      </a:r>
                      <a:endParaRPr lang="tr-TR" sz="2000" dirty="0">
                        <a:solidFill>
                          <a:srgbClr val="7030A0"/>
                        </a:solidFill>
                      </a:endParaRPr>
                    </a:p>
                  </a:txBody>
                  <a:tcPr/>
                </a:tc>
                <a:tc>
                  <a:txBody>
                    <a:bodyPr/>
                    <a:lstStyle/>
                    <a:p>
                      <a:pPr algn="r"/>
                      <a:r>
                        <a:rPr lang="tr-TR" sz="2000" dirty="0" smtClean="0">
                          <a:solidFill>
                            <a:srgbClr val="7030A0"/>
                          </a:solidFill>
                        </a:rPr>
                        <a:t>100</a:t>
                      </a:r>
                      <a:endParaRPr lang="tr-TR" sz="2000" dirty="0">
                        <a:solidFill>
                          <a:srgbClr val="7030A0"/>
                        </a:solidFill>
                      </a:endParaRPr>
                    </a:p>
                  </a:txBody>
                  <a:tcPr/>
                </a:tc>
              </a:tr>
            </a:tbl>
          </a:graphicData>
        </a:graphic>
      </p:graphicFrame>
    </p:spTree>
    <p:extLst>
      <p:ext uri="{BB962C8B-B14F-4D97-AF65-F5344CB8AC3E}">
        <p14:creationId xmlns:p14="http://schemas.microsoft.com/office/powerpoint/2010/main" val="29948306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lstStyle/>
          <a:p>
            <a:pPr algn="l"/>
            <a:r>
              <a:rPr lang="tr-TR" sz="2800" b="1" dirty="0" smtClean="0">
                <a:solidFill>
                  <a:srgbClr val="7030A0"/>
                </a:solidFill>
              </a:rPr>
              <a:t>ÖRNEK</a:t>
            </a:r>
            <a:endParaRPr lang="tr-TR" sz="2800" b="1" dirty="0">
              <a:solidFill>
                <a:srgbClr val="7030A0"/>
              </a:solidFill>
            </a:endParaRPr>
          </a:p>
        </p:txBody>
      </p:sp>
      <p:sp>
        <p:nvSpPr>
          <p:cNvPr id="3" name="Content Placeholder 2"/>
          <p:cNvSpPr>
            <a:spLocks noGrp="1"/>
          </p:cNvSpPr>
          <p:nvPr>
            <p:ph idx="1"/>
          </p:nvPr>
        </p:nvSpPr>
        <p:spPr>
          <a:xfrm>
            <a:off x="457200" y="764704"/>
            <a:ext cx="8229600" cy="5347811"/>
          </a:xfrm>
        </p:spPr>
        <p:txBody>
          <a:bodyPr/>
          <a:lstStyle/>
          <a:p>
            <a:pPr marL="0" indent="0">
              <a:buNone/>
            </a:pPr>
            <a:r>
              <a:rPr lang="tr-TR" sz="2800" dirty="0" smtClean="0">
                <a:solidFill>
                  <a:srgbClr val="7030A0"/>
                </a:solidFill>
              </a:rPr>
              <a:t>Oranlar toplamı hiçbir zaman birden büyük olamaz. Aşağıdaki örnek için nispi frekans bulalım.</a:t>
            </a:r>
          </a:p>
          <a:p>
            <a:pPr marL="0" indent="0">
              <a:buNone/>
            </a:pPr>
            <a:endParaRPr lang="tr-TR" sz="3000"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90453157"/>
              </p:ext>
            </p:extLst>
          </p:nvPr>
        </p:nvGraphicFramePr>
        <p:xfrm>
          <a:off x="539552" y="1772813"/>
          <a:ext cx="7992888" cy="4493753"/>
        </p:xfrm>
        <a:graphic>
          <a:graphicData uri="http://schemas.openxmlformats.org/drawingml/2006/table">
            <a:tbl>
              <a:tblPr firstRow="1" bandRow="1">
                <a:tableStyleId>{5C22544A-7EE6-4342-B048-85BDC9FD1C3A}</a:tableStyleId>
              </a:tblPr>
              <a:tblGrid>
                <a:gridCol w="1440160"/>
                <a:gridCol w="648072"/>
                <a:gridCol w="3168352"/>
                <a:gridCol w="2736304"/>
              </a:tblGrid>
              <a:tr h="617034">
                <a:tc>
                  <a:txBody>
                    <a:bodyPr/>
                    <a:lstStyle/>
                    <a:p>
                      <a:pPr algn="ctr"/>
                      <a:r>
                        <a:rPr lang="tr-TR" sz="2800" b="0" dirty="0" smtClean="0">
                          <a:solidFill>
                            <a:srgbClr val="7030A0"/>
                          </a:solidFill>
                        </a:rPr>
                        <a:t>Gruplar</a:t>
                      </a:r>
                      <a:endParaRPr lang="tr-TR" sz="2800" b="0" dirty="0">
                        <a:solidFill>
                          <a:srgbClr val="7030A0"/>
                        </a:solidFill>
                      </a:endParaRPr>
                    </a:p>
                  </a:txBody>
                  <a:tcPr/>
                </a:tc>
                <a:tc>
                  <a:txBody>
                    <a:bodyPr/>
                    <a:lstStyle/>
                    <a:p>
                      <a:pPr algn="ctr"/>
                      <a:r>
                        <a:rPr lang="tr-TR" sz="2800" b="0" dirty="0" smtClean="0">
                          <a:solidFill>
                            <a:srgbClr val="7030A0"/>
                          </a:solidFill>
                        </a:rPr>
                        <a:t>F</a:t>
                      </a:r>
                      <a:endParaRPr lang="tr-TR" sz="2800" b="0" dirty="0">
                        <a:solidFill>
                          <a:srgbClr val="7030A0"/>
                        </a:solidFill>
                      </a:endParaRPr>
                    </a:p>
                  </a:txBody>
                  <a:tcPr/>
                </a:tc>
                <a:tc>
                  <a:txBody>
                    <a:bodyPr/>
                    <a:lstStyle/>
                    <a:p>
                      <a:pPr algn="ctr"/>
                      <a:r>
                        <a:rPr lang="tr-TR" sz="2800" b="0" dirty="0" smtClean="0">
                          <a:solidFill>
                            <a:srgbClr val="7030A0"/>
                          </a:solidFill>
                        </a:rPr>
                        <a:t>Nispi Frekans(NF)</a:t>
                      </a:r>
                      <a:endParaRPr lang="tr-TR" sz="2800" b="0" dirty="0">
                        <a:solidFill>
                          <a:srgbClr val="7030A0"/>
                        </a:solidFill>
                      </a:endParaRPr>
                    </a:p>
                  </a:txBody>
                  <a:tcPr/>
                </a:tc>
                <a:tc>
                  <a:txBody>
                    <a:bodyPr/>
                    <a:lstStyle/>
                    <a:p>
                      <a:pPr algn="ctr"/>
                      <a:r>
                        <a:rPr lang="tr-TR" sz="2800" b="0" dirty="0" smtClean="0">
                          <a:solidFill>
                            <a:srgbClr val="7030A0"/>
                          </a:solidFill>
                        </a:rPr>
                        <a:t>NF</a:t>
                      </a:r>
                      <a:r>
                        <a:rPr lang="tr-TR" sz="2800" b="0" baseline="0" dirty="0" smtClean="0">
                          <a:solidFill>
                            <a:srgbClr val="7030A0"/>
                          </a:solidFill>
                        </a:rPr>
                        <a:t> (</a:t>
                      </a:r>
                      <a:r>
                        <a:rPr lang="tr-TR" sz="2800" b="0" dirty="0" smtClean="0">
                          <a:solidFill>
                            <a:srgbClr val="7030A0"/>
                          </a:solidFill>
                        </a:rPr>
                        <a:t>%)</a:t>
                      </a:r>
                      <a:endParaRPr lang="tr-TR" sz="2800" b="0" dirty="0">
                        <a:solidFill>
                          <a:srgbClr val="7030A0"/>
                        </a:solidFill>
                      </a:endParaRPr>
                    </a:p>
                  </a:txBody>
                  <a:tcPr/>
                </a:tc>
              </a:tr>
              <a:tr h="638763">
                <a:tc>
                  <a:txBody>
                    <a:bodyPr/>
                    <a:lstStyle/>
                    <a:p>
                      <a:pPr algn="ctr"/>
                      <a:r>
                        <a:rPr lang="tr-TR" sz="2800" b="0" dirty="0" smtClean="0">
                          <a:solidFill>
                            <a:srgbClr val="7030A0"/>
                          </a:solidFill>
                        </a:rPr>
                        <a:t>30 – 42 </a:t>
                      </a:r>
                      <a:endParaRPr lang="tr-TR" sz="2800" b="0" dirty="0">
                        <a:solidFill>
                          <a:srgbClr val="7030A0"/>
                        </a:solidFill>
                      </a:endParaRPr>
                    </a:p>
                  </a:txBody>
                  <a:tcPr/>
                </a:tc>
                <a:tc>
                  <a:txBody>
                    <a:bodyPr/>
                    <a:lstStyle/>
                    <a:p>
                      <a:pPr algn="ctr"/>
                      <a:r>
                        <a:rPr lang="tr-TR" sz="2800" b="0" dirty="0" smtClean="0">
                          <a:solidFill>
                            <a:srgbClr val="7030A0"/>
                          </a:solidFill>
                        </a:rPr>
                        <a:t>6</a:t>
                      </a:r>
                      <a:endParaRPr lang="tr-TR" sz="2800" b="0" dirty="0">
                        <a:solidFill>
                          <a:srgbClr val="7030A0"/>
                        </a:solidFill>
                      </a:endParaRPr>
                    </a:p>
                  </a:txBody>
                  <a:tcPr/>
                </a:tc>
                <a:tc>
                  <a:txBody>
                    <a:bodyPr/>
                    <a:lstStyle/>
                    <a:p>
                      <a:pPr algn="ctr"/>
                      <a:r>
                        <a:rPr lang="tr-TR" sz="2800" b="0" dirty="0" smtClean="0">
                          <a:solidFill>
                            <a:srgbClr val="7030A0"/>
                          </a:solidFill>
                        </a:rPr>
                        <a:t>6 / 20 = 0,30</a:t>
                      </a:r>
                      <a:endParaRPr lang="tr-TR" sz="2800" b="0" dirty="0">
                        <a:solidFill>
                          <a:srgbClr val="7030A0"/>
                        </a:solidFill>
                      </a:endParaRPr>
                    </a:p>
                  </a:txBody>
                  <a:tcPr/>
                </a:tc>
                <a:tc>
                  <a:txBody>
                    <a:bodyPr/>
                    <a:lstStyle/>
                    <a:p>
                      <a:pPr algn="ctr"/>
                      <a:r>
                        <a:rPr lang="tr-TR" sz="2800" b="0" dirty="0" smtClean="0">
                          <a:solidFill>
                            <a:srgbClr val="7030A0"/>
                          </a:solidFill>
                        </a:rPr>
                        <a:t>0,30*100 = 30</a:t>
                      </a:r>
                      <a:endParaRPr lang="tr-TR" sz="2800" b="0" dirty="0">
                        <a:solidFill>
                          <a:srgbClr val="7030A0"/>
                        </a:solidFill>
                      </a:endParaRPr>
                    </a:p>
                  </a:txBody>
                  <a:tcPr/>
                </a:tc>
              </a:tr>
              <a:tr h="638763">
                <a:tc>
                  <a:txBody>
                    <a:bodyPr/>
                    <a:lstStyle/>
                    <a:p>
                      <a:pPr algn="ctr"/>
                      <a:r>
                        <a:rPr lang="tr-TR" sz="2800" b="0" dirty="0" smtClean="0">
                          <a:solidFill>
                            <a:srgbClr val="7030A0"/>
                          </a:solidFill>
                        </a:rPr>
                        <a:t>42 – 54 </a:t>
                      </a:r>
                      <a:endParaRPr lang="tr-TR" sz="2800" b="0" dirty="0">
                        <a:solidFill>
                          <a:srgbClr val="7030A0"/>
                        </a:solidFill>
                      </a:endParaRPr>
                    </a:p>
                  </a:txBody>
                  <a:tcPr/>
                </a:tc>
                <a:tc>
                  <a:txBody>
                    <a:bodyPr/>
                    <a:lstStyle/>
                    <a:p>
                      <a:pPr algn="ctr"/>
                      <a:r>
                        <a:rPr lang="tr-TR" sz="2800" b="0" dirty="0" smtClean="0">
                          <a:solidFill>
                            <a:srgbClr val="7030A0"/>
                          </a:solidFill>
                        </a:rPr>
                        <a:t>3</a:t>
                      </a:r>
                      <a:endParaRPr lang="tr-TR" sz="2800" b="0" dirty="0">
                        <a:solidFill>
                          <a:srgbClr val="7030A0"/>
                        </a:solidFill>
                      </a:endParaRPr>
                    </a:p>
                  </a:txBody>
                  <a:tcPr/>
                </a:tc>
                <a:tc>
                  <a:txBody>
                    <a:bodyPr/>
                    <a:lstStyle/>
                    <a:p>
                      <a:pPr algn="ctr"/>
                      <a:r>
                        <a:rPr lang="tr-TR" sz="2800" b="0" dirty="0" smtClean="0">
                          <a:solidFill>
                            <a:srgbClr val="7030A0"/>
                          </a:solidFill>
                        </a:rPr>
                        <a:t>3 / 20 = 0,15</a:t>
                      </a:r>
                      <a:endParaRPr lang="tr-TR" sz="2800" b="0" dirty="0">
                        <a:solidFill>
                          <a:srgbClr val="7030A0"/>
                        </a:solidFill>
                      </a:endParaRPr>
                    </a:p>
                  </a:txBody>
                  <a:tcPr/>
                </a:tc>
                <a:tc>
                  <a:txBody>
                    <a:bodyPr/>
                    <a:lstStyle/>
                    <a:p>
                      <a:pPr algn="ctr"/>
                      <a:r>
                        <a:rPr lang="tr-TR" sz="2800" b="0" dirty="0" smtClean="0">
                          <a:solidFill>
                            <a:srgbClr val="7030A0"/>
                          </a:solidFill>
                        </a:rPr>
                        <a:t>0,15*100 = 15</a:t>
                      </a:r>
                      <a:endParaRPr lang="tr-TR" sz="2800" b="0" dirty="0">
                        <a:solidFill>
                          <a:srgbClr val="7030A0"/>
                        </a:solidFill>
                      </a:endParaRPr>
                    </a:p>
                  </a:txBody>
                  <a:tcPr/>
                </a:tc>
              </a:tr>
              <a:tr h="638763">
                <a:tc>
                  <a:txBody>
                    <a:bodyPr/>
                    <a:lstStyle/>
                    <a:p>
                      <a:pPr algn="ctr"/>
                      <a:r>
                        <a:rPr lang="tr-TR" sz="2800" b="0" dirty="0" smtClean="0">
                          <a:solidFill>
                            <a:srgbClr val="7030A0"/>
                          </a:solidFill>
                        </a:rPr>
                        <a:t>54 – 66 </a:t>
                      </a:r>
                      <a:endParaRPr lang="tr-TR" sz="2800" b="0" dirty="0">
                        <a:solidFill>
                          <a:srgbClr val="7030A0"/>
                        </a:solidFill>
                      </a:endParaRPr>
                    </a:p>
                  </a:txBody>
                  <a:tcPr/>
                </a:tc>
                <a:tc>
                  <a:txBody>
                    <a:bodyPr/>
                    <a:lstStyle/>
                    <a:p>
                      <a:pPr algn="ctr"/>
                      <a:r>
                        <a:rPr lang="tr-TR" sz="2800" b="0" dirty="0" smtClean="0">
                          <a:solidFill>
                            <a:srgbClr val="7030A0"/>
                          </a:solidFill>
                        </a:rPr>
                        <a:t>4</a:t>
                      </a:r>
                      <a:endParaRPr lang="tr-TR" sz="2800" b="0" dirty="0">
                        <a:solidFill>
                          <a:srgbClr val="7030A0"/>
                        </a:solidFill>
                      </a:endParaRPr>
                    </a:p>
                  </a:txBody>
                  <a:tcPr/>
                </a:tc>
                <a:tc>
                  <a:txBody>
                    <a:bodyPr/>
                    <a:lstStyle/>
                    <a:p>
                      <a:pPr algn="ctr"/>
                      <a:r>
                        <a:rPr lang="tr-TR" sz="2800" b="0" dirty="0" smtClean="0">
                          <a:solidFill>
                            <a:srgbClr val="7030A0"/>
                          </a:solidFill>
                        </a:rPr>
                        <a:t>4 / 20 = 0,20</a:t>
                      </a:r>
                      <a:endParaRPr lang="tr-TR" sz="2800" b="0" dirty="0">
                        <a:solidFill>
                          <a:srgbClr val="7030A0"/>
                        </a:solidFill>
                      </a:endParaRPr>
                    </a:p>
                  </a:txBody>
                  <a:tcPr/>
                </a:tc>
                <a:tc>
                  <a:txBody>
                    <a:bodyPr/>
                    <a:lstStyle/>
                    <a:p>
                      <a:pPr algn="ctr"/>
                      <a:r>
                        <a:rPr lang="tr-TR" sz="2800" b="0" dirty="0" smtClean="0">
                          <a:solidFill>
                            <a:srgbClr val="7030A0"/>
                          </a:solidFill>
                        </a:rPr>
                        <a:t>0,20*100 =</a:t>
                      </a:r>
                      <a:r>
                        <a:rPr lang="tr-TR" sz="2800" b="0" baseline="0" dirty="0" smtClean="0">
                          <a:solidFill>
                            <a:srgbClr val="7030A0"/>
                          </a:solidFill>
                        </a:rPr>
                        <a:t> 20</a:t>
                      </a:r>
                      <a:endParaRPr lang="tr-TR" sz="2800" b="0" dirty="0">
                        <a:solidFill>
                          <a:srgbClr val="7030A0"/>
                        </a:solidFill>
                      </a:endParaRPr>
                    </a:p>
                  </a:txBody>
                  <a:tcPr/>
                </a:tc>
              </a:tr>
              <a:tr h="638763">
                <a:tc>
                  <a:txBody>
                    <a:bodyPr/>
                    <a:lstStyle/>
                    <a:p>
                      <a:pPr algn="ctr"/>
                      <a:r>
                        <a:rPr lang="tr-TR" sz="2800" b="0" dirty="0" smtClean="0">
                          <a:solidFill>
                            <a:srgbClr val="7030A0"/>
                          </a:solidFill>
                        </a:rPr>
                        <a:t>66 – 78 </a:t>
                      </a:r>
                      <a:endParaRPr lang="tr-TR" sz="2800" b="0" dirty="0">
                        <a:solidFill>
                          <a:srgbClr val="7030A0"/>
                        </a:solidFill>
                      </a:endParaRPr>
                    </a:p>
                  </a:txBody>
                  <a:tcPr/>
                </a:tc>
                <a:tc>
                  <a:txBody>
                    <a:bodyPr/>
                    <a:lstStyle/>
                    <a:p>
                      <a:pPr algn="ctr"/>
                      <a:r>
                        <a:rPr lang="tr-TR" sz="2800" b="0" dirty="0" smtClean="0">
                          <a:solidFill>
                            <a:srgbClr val="7030A0"/>
                          </a:solidFill>
                        </a:rPr>
                        <a:t>3</a:t>
                      </a:r>
                      <a:endParaRPr lang="tr-TR" sz="2800" b="0" dirty="0">
                        <a:solidFill>
                          <a:srgbClr val="7030A0"/>
                        </a:solidFill>
                      </a:endParaRPr>
                    </a:p>
                  </a:txBody>
                  <a:tcPr/>
                </a:tc>
                <a:tc>
                  <a:txBody>
                    <a:bodyPr/>
                    <a:lstStyle/>
                    <a:p>
                      <a:pPr algn="ctr"/>
                      <a:r>
                        <a:rPr lang="tr-TR" sz="2800" b="0" dirty="0" smtClean="0">
                          <a:solidFill>
                            <a:srgbClr val="7030A0"/>
                          </a:solidFill>
                        </a:rPr>
                        <a:t>3 / 20 = 0,15</a:t>
                      </a:r>
                      <a:endParaRPr lang="tr-TR" sz="2800" b="0" dirty="0">
                        <a:solidFill>
                          <a:srgbClr val="7030A0"/>
                        </a:solidFill>
                      </a:endParaRPr>
                    </a:p>
                  </a:txBody>
                  <a:tcPr/>
                </a:tc>
                <a:tc>
                  <a:txBody>
                    <a:bodyPr/>
                    <a:lstStyle/>
                    <a:p>
                      <a:pPr algn="ctr"/>
                      <a:r>
                        <a:rPr lang="tr-TR" sz="2800" b="0" dirty="0" smtClean="0">
                          <a:solidFill>
                            <a:srgbClr val="7030A0"/>
                          </a:solidFill>
                        </a:rPr>
                        <a:t>0,15*100 = 15</a:t>
                      </a:r>
                      <a:endParaRPr lang="tr-TR" sz="2800" b="0" dirty="0">
                        <a:solidFill>
                          <a:srgbClr val="7030A0"/>
                        </a:solidFill>
                      </a:endParaRPr>
                    </a:p>
                  </a:txBody>
                  <a:tcPr/>
                </a:tc>
              </a:tr>
              <a:tr h="638763">
                <a:tc>
                  <a:txBody>
                    <a:bodyPr/>
                    <a:lstStyle/>
                    <a:p>
                      <a:pPr algn="ctr"/>
                      <a:r>
                        <a:rPr lang="tr-TR" sz="2800" b="0" dirty="0" smtClean="0">
                          <a:solidFill>
                            <a:srgbClr val="7030A0"/>
                          </a:solidFill>
                        </a:rPr>
                        <a:t>78 – 90 </a:t>
                      </a:r>
                      <a:endParaRPr lang="tr-TR" sz="2800" b="0" dirty="0">
                        <a:solidFill>
                          <a:srgbClr val="7030A0"/>
                        </a:solidFill>
                      </a:endParaRPr>
                    </a:p>
                  </a:txBody>
                  <a:tcPr/>
                </a:tc>
                <a:tc>
                  <a:txBody>
                    <a:bodyPr/>
                    <a:lstStyle/>
                    <a:p>
                      <a:pPr algn="ctr"/>
                      <a:r>
                        <a:rPr lang="tr-TR" sz="2800" b="0" u="sng" dirty="0" smtClean="0">
                          <a:solidFill>
                            <a:srgbClr val="7030A0"/>
                          </a:solidFill>
                        </a:rPr>
                        <a:t>+4</a:t>
                      </a:r>
                      <a:endParaRPr lang="tr-TR" sz="2800" b="0" u="sng" dirty="0">
                        <a:solidFill>
                          <a:srgbClr val="7030A0"/>
                        </a:solidFill>
                      </a:endParaRPr>
                    </a:p>
                  </a:txBody>
                  <a:tcPr/>
                </a:tc>
                <a:tc>
                  <a:txBody>
                    <a:bodyPr/>
                    <a:lstStyle/>
                    <a:p>
                      <a:pPr algn="ctr"/>
                      <a:r>
                        <a:rPr lang="tr-TR" sz="2800" b="0" dirty="0" smtClean="0">
                          <a:solidFill>
                            <a:srgbClr val="7030A0"/>
                          </a:solidFill>
                        </a:rPr>
                        <a:t>4 / 20 = </a:t>
                      </a:r>
                      <a:r>
                        <a:rPr lang="tr-TR" sz="2800" b="0" u="sng" dirty="0" smtClean="0">
                          <a:solidFill>
                            <a:srgbClr val="7030A0"/>
                          </a:solidFill>
                        </a:rPr>
                        <a:t>+0,20</a:t>
                      </a:r>
                      <a:endParaRPr lang="tr-TR" sz="2800" b="0" u="sng" dirty="0">
                        <a:solidFill>
                          <a:srgbClr val="7030A0"/>
                        </a:solidFill>
                      </a:endParaRPr>
                    </a:p>
                  </a:txBody>
                  <a:tcPr/>
                </a:tc>
                <a:tc>
                  <a:txBody>
                    <a:bodyPr/>
                    <a:lstStyle/>
                    <a:p>
                      <a:pPr algn="ctr"/>
                      <a:r>
                        <a:rPr lang="tr-TR" sz="2800" b="0" dirty="0" smtClean="0">
                          <a:solidFill>
                            <a:srgbClr val="7030A0"/>
                          </a:solidFill>
                        </a:rPr>
                        <a:t>0,20*100 = </a:t>
                      </a:r>
                      <a:r>
                        <a:rPr lang="tr-TR" sz="2800" b="0" u="sng" dirty="0" smtClean="0">
                          <a:solidFill>
                            <a:srgbClr val="7030A0"/>
                          </a:solidFill>
                        </a:rPr>
                        <a:t>+20</a:t>
                      </a:r>
                      <a:endParaRPr lang="tr-TR" sz="2800" b="0" u="sng" dirty="0">
                        <a:solidFill>
                          <a:srgbClr val="7030A0"/>
                        </a:solidFill>
                      </a:endParaRPr>
                    </a:p>
                  </a:txBody>
                  <a:tcPr/>
                </a:tc>
              </a:tr>
              <a:tr h="682904">
                <a:tc>
                  <a:txBody>
                    <a:bodyPr/>
                    <a:lstStyle/>
                    <a:p>
                      <a:pPr algn="ctr"/>
                      <a:endParaRPr lang="tr-TR" sz="2800" b="0">
                        <a:solidFill>
                          <a:srgbClr val="7030A0"/>
                        </a:solidFill>
                      </a:endParaRPr>
                    </a:p>
                  </a:txBody>
                  <a:tcPr/>
                </a:tc>
                <a:tc>
                  <a:txBody>
                    <a:bodyPr/>
                    <a:lstStyle/>
                    <a:p>
                      <a:pPr algn="ctr"/>
                      <a:r>
                        <a:rPr lang="tr-TR" sz="2800" b="0" u="sng" dirty="0" smtClean="0">
                          <a:solidFill>
                            <a:srgbClr val="7030A0"/>
                          </a:solidFill>
                        </a:rPr>
                        <a:t>20</a:t>
                      </a:r>
                      <a:endParaRPr lang="tr-TR" sz="2800" b="0" u="sng" dirty="0">
                        <a:solidFill>
                          <a:srgbClr val="7030A0"/>
                        </a:solidFill>
                      </a:endParaRPr>
                    </a:p>
                  </a:txBody>
                  <a:tcPr/>
                </a:tc>
                <a:tc>
                  <a:txBody>
                    <a:bodyPr/>
                    <a:lstStyle/>
                    <a:p>
                      <a:pPr algn="ctr"/>
                      <a:r>
                        <a:rPr lang="tr-TR" sz="2800" b="0" dirty="0" smtClean="0">
                          <a:solidFill>
                            <a:srgbClr val="7030A0"/>
                          </a:solidFill>
                        </a:rPr>
                        <a:t>             </a:t>
                      </a:r>
                      <a:r>
                        <a:rPr lang="tr-TR" sz="2800" b="0" u="sng" dirty="0" smtClean="0">
                          <a:solidFill>
                            <a:srgbClr val="7030A0"/>
                          </a:solidFill>
                        </a:rPr>
                        <a:t>1,00</a:t>
                      </a:r>
                      <a:endParaRPr lang="tr-TR" sz="2800" b="0" dirty="0">
                        <a:solidFill>
                          <a:srgbClr val="7030A0"/>
                        </a:solidFill>
                      </a:endParaRPr>
                    </a:p>
                  </a:txBody>
                  <a:tcPr/>
                </a:tc>
                <a:tc>
                  <a:txBody>
                    <a:bodyPr/>
                    <a:lstStyle/>
                    <a:p>
                      <a:pPr algn="r"/>
                      <a:r>
                        <a:rPr lang="tr-TR" sz="2800" b="0" u="sng" dirty="0" smtClean="0">
                          <a:solidFill>
                            <a:srgbClr val="7030A0"/>
                          </a:solidFill>
                        </a:rPr>
                        <a:t>100      </a:t>
                      </a:r>
                      <a:endParaRPr lang="tr-TR" sz="2800" b="0" u="sng" dirty="0">
                        <a:solidFill>
                          <a:srgbClr val="7030A0"/>
                        </a:solidFill>
                      </a:endParaRPr>
                    </a:p>
                  </a:txBody>
                  <a:tcPr/>
                </a:tc>
              </a:tr>
            </a:tbl>
          </a:graphicData>
        </a:graphic>
      </p:graphicFrame>
    </p:spTree>
    <p:extLst>
      <p:ext uri="{BB962C8B-B14F-4D97-AF65-F5344CB8AC3E}">
        <p14:creationId xmlns:p14="http://schemas.microsoft.com/office/powerpoint/2010/main" val="7496926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tr-TR" sz="3200" dirty="0" smtClean="0">
                <a:solidFill>
                  <a:srgbClr val="7030A0"/>
                </a:solidFill>
              </a:rPr>
              <a:t>Nispi Birikimli Frekans Dağılımları </a:t>
            </a:r>
            <a:r>
              <a:rPr lang="tr-TR" sz="3200" dirty="0" smtClean="0">
                <a:solidFill>
                  <a:srgbClr val="0033CC"/>
                </a:solidFill>
              </a:rPr>
              <a:t>veya </a:t>
            </a:r>
            <a:r>
              <a:rPr lang="en-US" sz="3200" dirty="0" smtClean="0">
                <a:solidFill>
                  <a:srgbClr val="7030A0"/>
                </a:solidFill>
              </a:rPr>
              <a:t>K</a:t>
            </a:r>
            <a:r>
              <a:rPr lang="tr-TR" sz="3200" dirty="0" smtClean="0">
                <a:solidFill>
                  <a:srgbClr val="7030A0"/>
                </a:solidFill>
              </a:rPr>
              <a:t>ümülatif (Birikmiş) Frekans Dağılımları</a:t>
            </a:r>
            <a:endParaRPr lang="tr-TR" sz="3200" dirty="0">
              <a:solidFill>
                <a:srgbClr val="7030A0"/>
              </a:solidFill>
            </a:endParaRPr>
          </a:p>
        </p:txBody>
      </p:sp>
      <p:sp>
        <p:nvSpPr>
          <p:cNvPr id="3" name="Content Placeholder 2"/>
          <p:cNvSpPr>
            <a:spLocks noGrp="1"/>
          </p:cNvSpPr>
          <p:nvPr>
            <p:ph idx="1"/>
          </p:nvPr>
        </p:nvSpPr>
        <p:spPr>
          <a:xfrm>
            <a:off x="457200" y="1268760"/>
            <a:ext cx="8229600" cy="5112568"/>
          </a:xfrm>
        </p:spPr>
        <p:txBody>
          <a:bodyPr/>
          <a:lstStyle/>
          <a:p>
            <a:r>
              <a:rPr lang="tr-TR" b="1" dirty="0" smtClean="0">
                <a:solidFill>
                  <a:srgbClr val="7030A0"/>
                </a:solidFill>
              </a:rPr>
              <a:t>Nispi birikimli frekans</a:t>
            </a:r>
            <a:r>
              <a:rPr lang="tr-TR" dirty="0" smtClean="0">
                <a:solidFill>
                  <a:srgbClr val="7030A0"/>
                </a:solidFill>
              </a:rPr>
              <a:t>, bir sınıf veya gruba ait frekans dahil olmak üzere, kendisinden önceki tüm grupların veya kendisinden sonraki tüm grupların frekanslarının toplamından oluşur.</a:t>
            </a:r>
          </a:p>
          <a:p>
            <a:r>
              <a:rPr lang="tr-TR" b="1" dirty="0" smtClean="0">
                <a:solidFill>
                  <a:srgbClr val="7030A0"/>
                </a:solidFill>
              </a:rPr>
              <a:t>Birikimli frekanslar</a:t>
            </a:r>
            <a:r>
              <a:rPr lang="tr-TR" dirty="0" smtClean="0">
                <a:solidFill>
                  <a:srgbClr val="7030A0"/>
                </a:solidFill>
              </a:rPr>
              <a:t>, bir seriye ait frekansların arka arkaya gelen değerlerinin toplanmasıyla oluşur. Birikim işlemi, aşağıdan yukarıya doğru olduğu gibi, yukarıdan aşağıya doğru da olur.</a:t>
            </a:r>
            <a:endParaRPr lang="tr-TR" b="1" dirty="0">
              <a:solidFill>
                <a:srgbClr val="7030A0"/>
              </a:solidFill>
            </a:endParaRPr>
          </a:p>
        </p:txBody>
      </p:sp>
    </p:spTree>
    <p:extLst>
      <p:ext uri="{BB962C8B-B14F-4D97-AF65-F5344CB8AC3E}">
        <p14:creationId xmlns:p14="http://schemas.microsoft.com/office/powerpoint/2010/main" val="1175258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lstStyle/>
          <a:p>
            <a:r>
              <a:rPr lang="tr-TR" sz="3000" dirty="0" smtClean="0">
                <a:solidFill>
                  <a:srgbClr val="7030A0"/>
                </a:solidFill>
              </a:rPr>
              <a:t>Artan birikimli frekans serisinin ve çokgeninin oluşturulması</a:t>
            </a:r>
            <a:endParaRPr lang="tr-TR" sz="3000" dirty="0">
              <a:solidFill>
                <a:srgbClr val="7030A0"/>
              </a:solidFill>
            </a:endParaRPr>
          </a:p>
        </p:txBody>
      </p:sp>
      <p:sp>
        <p:nvSpPr>
          <p:cNvPr id="3" name="Content Placeholder 2"/>
          <p:cNvSpPr>
            <a:spLocks noGrp="1"/>
          </p:cNvSpPr>
          <p:nvPr>
            <p:ph idx="1"/>
          </p:nvPr>
        </p:nvSpPr>
        <p:spPr>
          <a:xfrm>
            <a:off x="107504" y="1187945"/>
            <a:ext cx="8856984" cy="4929411"/>
          </a:xfrm>
        </p:spPr>
        <p:txBody>
          <a:bodyPr/>
          <a:lstStyle/>
          <a:p>
            <a:r>
              <a:rPr lang="tr-TR" sz="3000" dirty="0" smtClean="0">
                <a:solidFill>
                  <a:srgbClr val="7030A0"/>
                </a:solidFill>
              </a:rPr>
              <a:t>Çizelge 3.14 teki nispi frekansların öne aşağıdan yukarıya doğru toplama işlemlerininyaparak artan birikimli frekans serisinin oluşturacak değerleri bulalım.</a:t>
            </a:r>
          </a:p>
          <a:p>
            <a:pPr marL="0" indent="0">
              <a:buNone/>
            </a:pPr>
            <a:r>
              <a:rPr lang="tr-TR" sz="3000" dirty="0" smtClean="0">
                <a:solidFill>
                  <a:srgbClr val="7030A0"/>
                </a:solidFill>
              </a:rPr>
              <a:t>50–55’ten az birikimli nispi frekansı= 31</a:t>
            </a:r>
          </a:p>
          <a:p>
            <a:pPr marL="0" indent="0">
              <a:buNone/>
            </a:pPr>
            <a:r>
              <a:rPr lang="tr-TR" sz="3000" dirty="0" smtClean="0">
                <a:solidFill>
                  <a:srgbClr val="7030A0"/>
                </a:solidFill>
              </a:rPr>
              <a:t>55–60’tan az birikimli nispi frekansı= 31+36=67</a:t>
            </a:r>
          </a:p>
          <a:p>
            <a:pPr marL="0" indent="0">
              <a:buNone/>
            </a:pPr>
            <a:r>
              <a:rPr lang="tr-TR" sz="3000" dirty="0" smtClean="0">
                <a:solidFill>
                  <a:srgbClr val="7030A0"/>
                </a:solidFill>
              </a:rPr>
              <a:t>60-65’ten az birikimli nispi frekansı= 31+36+17=84</a:t>
            </a:r>
          </a:p>
          <a:p>
            <a:pPr marL="0" indent="0">
              <a:buNone/>
            </a:pPr>
            <a:r>
              <a:rPr lang="tr-TR" sz="3000" dirty="0" smtClean="0">
                <a:solidFill>
                  <a:srgbClr val="7030A0"/>
                </a:solidFill>
              </a:rPr>
              <a:t>65-70’ten az bnf = 31+36+17+11= 95</a:t>
            </a:r>
          </a:p>
          <a:p>
            <a:pPr marL="0" indent="0">
              <a:buNone/>
            </a:pPr>
            <a:r>
              <a:rPr lang="tr-TR" sz="3000" dirty="0" smtClean="0">
                <a:solidFill>
                  <a:srgbClr val="7030A0"/>
                </a:solidFill>
              </a:rPr>
              <a:t>70-75’ten az bnf = 31+36+17+11+5 = 100</a:t>
            </a:r>
            <a:endParaRPr lang="tr-TR" sz="3000" dirty="0">
              <a:solidFill>
                <a:srgbClr val="7030A0"/>
              </a:solidFill>
            </a:endParaRPr>
          </a:p>
        </p:txBody>
      </p:sp>
    </p:spTree>
    <p:extLst>
      <p:ext uri="{BB962C8B-B14F-4D97-AF65-F5344CB8AC3E}">
        <p14:creationId xmlns:p14="http://schemas.microsoft.com/office/powerpoint/2010/main" val="908779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lstStyle/>
          <a:p>
            <a:r>
              <a:rPr lang="tr-TR" sz="3000" dirty="0" smtClean="0">
                <a:solidFill>
                  <a:srgbClr val="7030A0"/>
                </a:solidFill>
              </a:rPr>
              <a:t>Çizelge 3.15 Gerçek Frekanslar, Nispi Frekanslar ve Artan Nispi Birikimli Frekanslar</a:t>
            </a:r>
            <a:endParaRPr lang="tr-TR" sz="30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3488692"/>
              </p:ext>
            </p:extLst>
          </p:nvPr>
        </p:nvGraphicFramePr>
        <p:xfrm>
          <a:off x="457200" y="1268758"/>
          <a:ext cx="8229600" cy="5449764"/>
        </p:xfrm>
        <a:graphic>
          <a:graphicData uri="http://schemas.openxmlformats.org/drawingml/2006/table">
            <a:tbl>
              <a:tblPr firstRow="1" bandRow="1">
                <a:tableStyleId>{5C22544A-7EE6-4342-B048-85BDC9FD1C3A}</a:tableStyleId>
              </a:tblPr>
              <a:tblGrid>
                <a:gridCol w="1882552"/>
                <a:gridCol w="1656184"/>
                <a:gridCol w="2016224"/>
                <a:gridCol w="2674640"/>
              </a:tblGrid>
              <a:tr h="740654">
                <a:tc>
                  <a:txBody>
                    <a:bodyPr/>
                    <a:lstStyle/>
                    <a:p>
                      <a:pPr algn="ctr"/>
                      <a:r>
                        <a:rPr lang="tr-TR" sz="2000" dirty="0" smtClean="0">
                          <a:solidFill>
                            <a:srgbClr val="7030A0"/>
                          </a:solidFill>
                        </a:rPr>
                        <a:t>Ağırlıklar (X)</a:t>
                      </a:r>
                      <a:endParaRPr lang="tr-TR" sz="2000" dirty="0">
                        <a:solidFill>
                          <a:srgbClr val="7030A0"/>
                        </a:solidFill>
                      </a:endParaRPr>
                    </a:p>
                  </a:txBody>
                  <a:tcPr/>
                </a:tc>
                <a:tc>
                  <a:txBody>
                    <a:bodyPr/>
                    <a:lstStyle/>
                    <a:p>
                      <a:pPr algn="l"/>
                      <a:r>
                        <a:rPr lang="tr-TR" sz="2000" dirty="0" smtClean="0">
                          <a:solidFill>
                            <a:srgbClr val="7030A0"/>
                          </a:solidFill>
                        </a:rPr>
                        <a:t>Gerçek Frekanslar (f)</a:t>
                      </a:r>
                      <a:endParaRPr lang="tr-TR" sz="2000" dirty="0">
                        <a:solidFill>
                          <a:srgbClr val="7030A0"/>
                        </a:solidFill>
                      </a:endParaRPr>
                    </a:p>
                  </a:txBody>
                  <a:tcPr/>
                </a:tc>
                <a:tc>
                  <a:txBody>
                    <a:bodyPr/>
                    <a:lstStyle/>
                    <a:p>
                      <a:pPr algn="ctr"/>
                      <a:r>
                        <a:rPr lang="tr-TR" sz="2000" dirty="0" smtClean="0">
                          <a:solidFill>
                            <a:srgbClr val="7030A0"/>
                          </a:solidFill>
                        </a:rPr>
                        <a:t>Nispi Frekanslar</a:t>
                      </a:r>
                      <a:r>
                        <a:rPr lang="tr-TR" sz="2000" baseline="0" dirty="0" smtClean="0">
                          <a:solidFill>
                            <a:srgbClr val="7030A0"/>
                          </a:solidFill>
                        </a:rPr>
                        <a:t> </a:t>
                      </a:r>
                      <a:r>
                        <a:rPr lang="tr-TR" sz="2000" dirty="0" smtClean="0">
                          <a:solidFill>
                            <a:srgbClr val="7030A0"/>
                          </a:solidFill>
                        </a:rPr>
                        <a:t>(Nf) (%)</a:t>
                      </a:r>
                      <a:endParaRPr lang="tr-TR" sz="2000" dirty="0">
                        <a:solidFill>
                          <a:srgbClr val="7030A0"/>
                        </a:solidFill>
                      </a:endParaRPr>
                    </a:p>
                  </a:txBody>
                  <a:tcPr/>
                </a:tc>
                <a:tc>
                  <a:txBody>
                    <a:bodyPr/>
                    <a:lstStyle/>
                    <a:p>
                      <a:r>
                        <a:rPr lang="tr-TR" sz="2000" dirty="0" smtClean="0">
                          <a:solidFill>
                            <a:srgbClr val="7030A0"/>
                          </a:solidFill>
                        </a:rPr>
                        <a:t>Artan Nispi Birikimli Frekanslar (Anbf) (%)</a:t>
                      </a:r>
                      <a:endParaRPr lang="tr-TR" sz="2000" dirty="0">
                        <a:solidFill>
                          <a:srgbClr val="7030A0"/>
                        </a:solidFill>
                      </a:endParaRPr>
                    </a:p>
                  </a:txBody>
                  <a:tcPr/>
                </a:tc>
              </a:tr>
              <a:tr h="740654">
                <a:tc>
                  <a:txBody>
                    <a:bodyPr/>
                    <a:lstStyle/>
                    <a:p>
                      <a:r>
                        <a:rPr lang="tr-TR" sz="2000" dirty="0" smtClean="0">
                          <a:solidFill>
                            <a:srgbClr val="7030A0"/>
                          </a:solidFill>
                        </a:rPr>
                        <a:t>50-55 den az</a:t>
                      </a:r>
                      <a:endParaRPr lang="tr-TR" sz="2000" dirty="0">
                        <a:solidFill>
                          <a:srgbClr val="7030A0"/>
                        </a:solidFill>
                      </a:endParaRPr>
                    </a:p>
                  </a:txBody>
                  <a:tcPr/>
                </a:tc>
                <a:tc>
                  <a:txBody>
                    <a:bodyPr/>
                    <a:lstStyle/>
                    <a:p>
                      <a:pPr algn="ctr"/>
                      <a:r>
                        <a:rPr lang="tr-TR" sz="2000" dirty="0" smtClean="0">
                          <a:solidFill>
                            <a:srgbClr val="7030A0"/>
                          </a:solidFill>
                        </a:rPr>
                        <a:t>28</a:t>
                      </a:r>
                      <a:endParaRPr lang="tr-TR" sz="2000" dirty="0">
                        <a:solidFill>
                          <a:srgbClr val="7030A0"/>
                        </a:solidFill>
                      </a:endParaRPr>
                    </a:p>
                  </a:txBody>
                  <a:tcPr/>
                </a:tc>
                <a:tc>
                  <a:txBody>
                    <a:bodyPr/>
                    <a:lstStyle/>
                    <a:p>
                      <a:pPr algn="ctr"/>
                      <a:r>
                        <a:rPr lang="tr-TR" sz="2000" dirty="0" smtClean="0">
                          <a:solidFill>
                            <a:srgbClr val="7030A0"/>
                          </a:solidFill>
                        </a:rPr>
                        <a:t>31</a:t>
                      </a:r>
                      <a:endParaRPr lang="tr-TR" sz="2000" dirty="0">
                        <a:solidFill>
                          <a:srgbClr val="7030A0"/>
                        </a:solidFill>
                      </a:endParaRPr>
                    </a:p>
                  </a:txBody>
                  <a:tcPr/>
                </a:tc>
                <a:tc>
                  <a:txBody>
                    <a:bodyPr/>
                    <a:lstStyle/>
                    <a:p>
                      <a:pPr algn="ctr"/>
                      <a:r>
                        <a:rPr lang="tr-TR" sz="2000" dirty="0" smtClean="0">
                          <a:solidFill>
                            <a:srgbClr val="7030A0"/>
                          </a:solidFill>
                        </a:rPr>
                        <a:t>31</a:t>
                      </a:r>
                      <a:endParaRPr lang="tr-TR" sz="2000" dirty="0">
                        <a:solidFill>
                          <a:srgbClr val="7030A0"/>
                        </a:solidFill>
                      </a:endParaRPr>
                    </a:p>
                  </a:txBody>
                  <a:tcPr/>
                </a:tc>
              </a:tr>
              <a:tr h="740654">
                <a:tc>
                  <a:txBody>
                    <a:bodyPr/>
                    <a:lstStyle/>
                    <a:p>
                      <a:r>
                        <a:rPr lang="tr-TR" sz="2000" dirty="0" smtClean="0">
                          <a:solidFill>
                            <a:srgbClr val="7030A0"/>
                          </a:solidFill>
                        </a:rPr>
                        <a:t>55-60 den az</a:t>
                      </a:r>
                      <a:endParaRPr lang="tr-TR" sz="2000" dirty="0">
                        <a:solidFill>
                          <a:srgbClr val="7030A0"/>
                        </a:solidFill>
                      </a:endParaRPr>
                    </a:p>
                  </a:txBody>
                  <a:tcPr/>
                </a:tc>
                <a:tc>
                  <a:txBody>
                    <a:bodyPr/>
                    <a:lstStyle/>
                    <a:p>
                      <a:pPr algn="ctr"/>
                      <a:r>
                        <a:rPr lang="tr-TR" sz="2000" dirty="0" smtClean="0">
                          <a:solidFill>
                            <a:srgbClr val="7030A0"/>
                          </a:solidFill>
                        </a:rPr>
                        <a:t>32</a:t>
                      </a:r>
                      <a:endParaRPr lang="tr-TR" sz="2000" dirty="0">
                        <a:solidFill>
                          <a:srgbClr val="7030A0"/>
                        </a:solidFill>
                      </a:endParaRPr>
                    </a:p>
                  </a:txBody>
                  <a:tcPr/>
                </a:tc>
                <a:tc>
                  <a:txBody>
                    <a:bodyPr/>
                    <a:lstStyle/>
                    <a:p>
                      <a:pPr algn="ctr"/>
                      <a:r>
                        <a:rPr lang="tr-TR" sz="2000" dirty="0" smtClean="0">
                          <a:solidFill>
                            <a:srgbClr val="7030A0"/>
                          </a:solidFill>
                        </a:rPr>
                        <a:t>36</a:t>
                      </a:r>
                      <a:endParaRPr lang="tr-TR" sz="2000" dirty="0">
                        <a:solidFill>
                          <a:srgbClr val="7030A0"/>
                        </a:solidFill>
                      </a:endParaRPr>
                    </a:p>
                  </a:txBody>
                  <a:tcPr/>
                </a:tc>
                <a:tc>
                  <a:txBody>
                    <a:bodyPr/>
                    <a:lstStyle/>
                    <a:p>
                      <a:pPr algn="ctr"/>
                      <a:r>
                        <a:rPr lang="tr-TR" sz="2000" dirty="0" smtClean="0">
                          <a:solidFill>
                            <a:srgbClr val="7030A0"/>
                          </a:solidFill>
                        </a:rPr>
                        <a:t>67</a:t>
                      </a:r>
                      <a:endParaRPr lang="tr-TR" sz="2000" dirty="0">
                        <a:solidFill>
                          <a:srgbClr val="7030A0"/>
                        </a:solidFill>
                      </a:endParaRPr>
                    </a:p>
                  </a:txBody>
                  <a:tcPr/>
                </a:tc>
              </a:tr>
              <a:tr h="740654">
                <a:tc>
                  <a:txBody>
                    <a:bodyPr/>
                    <a:lstStyle/>
                    <a:p>
                      <a:r>
                        <a:rPr lang="tr-TR" sz="2000" dirty="0" smtClean="0">
                          <a:solidFill>
                            <a:srgbClr val="7030A0"/>
                          </a:solidFill>
                        </a:rPr>
                        <a:t>60-65 den az</a:t>
                      </a:r>
                      <a:endParaRPr lang="tr-TR" sz="2000" dirty="0">
                        <a:solidFill>
                          <a:srgbClr val="7030A0"/>
                        </a:solidFill>
                      </a:endParaRPr>
                    </a:p>
                  </a:txBody>
                  <a:tcPr/>
                </a:tc>
                <a:tc>
                  <a:txBody>
                    <a:bodyPr/>
                    <a:lstStyle/>
                    <a:p>
                      <a:pPr algn="ctr"/>
                      <a:r>
                        <a:rPr lang="tr-TR" sz="2000" dirty="0" smtClean="0">
                          <a:solidFill>
                            <a:srgbClr val="7030A0"/>
                          </a:solidFill>
                        </a:rPr>
                        <a:t>15</a:t>
                      </a:r>
                      <a:endParaRPr lang="tr-TR" sz="2000" dirty="0">
                        <a:solidFill>
                          <a:srgbClr val="7030A0"/>
                        </a:solidFill>
                      </a:endParaRPr>
                    </a:p>
                  </a:txBody>
                  <a:tcPr/>
                </a:tc>
                <a:tc>
                  <a:txBody>
                    <a:bodyPr/>
                    <a:lstStyle/>
                    <a:p>
                      <a:pPr algn="ctr"/>
                      <a:r>
                        <a:rPr lang="tr-TR" sz="2000" dirty="0" smtClean="0">
                          <a:solidFill>
                            <a:srgbClr val="7030A0"/>
                          </a:solidFill>
                        </a:rPr>
                        <a:t>17</a:t>
                      </a:r>
                      <a:endParaRPr lang="tr-TR" sz="2000" dirty="0">
                        <a:solidFill>
                          <a:srgbClr val="7030A0"/>
                        </a:solidFill>
                      </a:endParaRPr>
                    </a:p>
                  </a:txBody>
                  <a:tcPr/>
                </a:tc>
                <a:tc>
                  <a:txBody>
                    <a:bodyPr/>
                    <a:lstStyle/>
                    <a:p>
                      <a:pPr algn="ctr"/>
                      <a:r>
                        <a:rPr lang="tr-TR" sz="2000" dirty="0" smtClean="0">
                          <a:solidFill>
                            <a:srgbClr val="7030A0"/>
                          </a:solidFill>
                        </a:rPr>
                        <a:t>84</a:t>
                      </a:r>
                      <a:endParaRPr lang="tr-TR" sz="2000" dirty="0">
                        <a:solidFill>
                          <a:srgbClr val="7030A0"/>
                        </a:solidFill>
                      </a:endParaRPr>
                    </a:p>
                  </a:txBody>
                  <a:tcPr/>
                </a:tc>
              </a:tr>
              <a:tr h="740654">
                <a:tc>
                  <a:txBody>
                    <a:bodyPr/>
                    <a:lstStyle/>
                    <a:p>
                      <a:r>
                        <a:rPr lang="tr-TR" sz="2000" dirty="0" smtClean="0">
                          <a:solidFill>
                            <a:srgbClr val="7030A0"/>
                          </a:solidFill>
                        </a:rPr>
                        <a:t>65-70 den az</a:t>
                      </a:r>
                      <a:endParaRPr lang="tr-TR" sz="2000" dirty="0">
                        <a:solidFill>
                          <a:srgbClr val="7030A0"/>
                        </a:solidFill>
                      </a:endParaRPr>
                    </a:p>
                  </a:txBody>
                  <a:tcPr/>
                </a:tc>
                <a:tc>
                  <a:txBody>
                    <a:bodyPr/>
                    <a:lstStyle/>
                    <a:p>
                      <a:pPr algn="ctr"/>
                      <a:r>
                        <a:rPr lang="tr-TR" sz="2000" dirty="0" smtClean="0">
                          <a:solidFill>
                            <a:srgbClr val="7030A0"/>
                          </a:solidFill>
                        </a:rPr>
                        <a:t>10</a:t>
                      </a:r>
                      <a:endParaRPr lang="tr-TR" sz="2000" dirty="0">
                        <a:solidFill>
                          <a:srgbClr val="7030A0"/>
                        </a:solidFill>
                      </a:endParaRPr>
                    </a:p>
                  </a:txBody>
                  <a:tcPr/>
                </a:tc>
                <a:tc>
                  <a:txBody>
                    <a:bodyPr/>
                    <a:lstStyle/>
                    <a:p>
                      <a:pPr algn="ctr"/>
                      <a:r>
                        <a:rPr lang="tr-TR" sz="2000" dirty="0" smtClean="0">
                          <a:solidFill>
                            <a:srgbClr val="7030A0"/>
                          </a:solidFill>
                        </a:rPr>
                        <a:t>11</a:t>
                      </a:r>
                      <a:endParaRPr lang="tr-TR" sz="2000" dirty="0">
                        <a:solidFill>
                          <a:srgbClr val="7030A0"/>
                        </a:solidFill>
                      </a:endParaRPr>
                    </a:p>
                  </a:txBody>
                  <a:tcPr/>
                </a:tc>
                <a:tc>
                  <a:txBody>
                    <a:bodyPr/>
                    <a:lstStyle/>
                    <a:p>
                      <a:pPr algn="ctr"/>
                      <a:r>
                        <a:rPr lang="tr-TR" sz="2000" dirty="0" smtClean="0">
                          <a:solidFill>
                            <a:srgbClr val="7030A0"/>
                          </a:solidFill>
                        </a:rPr>
                        <a:t>95</a:t>
                      </a:r>
                      <a:endParaRPr lang="tr-TR" sz="2000" dirty="0">
                        <a:solidFill>
                          <a:srgbClr val="7030A0"/>
                        </a:solidFill>
                      </a:endParaRPr>
                    </a:p>
                  </a:txBody>
                  <a:tcPr/>
                </a:tc>
              </a:tr>
              <a:tr h="740654">
                <a:tc>
                  <a:txBody>
                    <a:bodyPr/>
                    <a:lstStyle/>
                    <a:p>
                      <a:r>
                        <a:rPr lang="tr-TR" sz="2000" dirty="0" smtClean="0">
                          <a:solidFill>
                            <a:srgbClr val="7030A0"/>
                          </a:solidFill>
                        </a:rPr>
                        <a:t>70-75 den az</a:t>
                      </a:r>
                      <a:endParaRPr lang="tr-TR" sz="2000" dirty="0">
                        <a:solidFill>
                          <a:srgbClr val="7030A0"/>
                        </a:solidFill>
                      </a:endParaRPr>
                    </a:p>
                  </a:txBody>
                  <a:tcPr/>
                </a:tc>
                <a:tc>
                  <a:txBody>
                    <a:bodyPr/>
                    <a:lstStyle/>
                    <a:p>
                      <a:pPr algn="ctr"/>
                      <a:r>
                        <a:rPr lang="tr-TR" sz="2000" dirty="0" smtClean="0">
                          <a:solidFill>
                            <a:srgbClr val="7030A0"/>
                          </a:solidFill>
                        </a:rPr>
                        <a:t>5</a:t>
                      </a:r>
                      <a:endParaRPr lang="tr-TR" sz="2000" dirty="0">
                        <a:solidFill>
                          <a:srgbClr val="7030A0"/>
                        </a:solidFill>
                      </a:endParaRPr>
                    </a:p>
                  </a:txBody>
                  <a:tcPr/>
                </a:tc>
                <a:tc>
                  <a:txBody>
                    <a:bodyPr/>
                    <a:lstStyle/>
                    <a:p>
                      <a:pPr algn="ctr"/>
                      <a:r>
                        <a:rPr lang="tr-TR" sz="2000" dirty="0" smtClean="0">
                          <a:solidFill>
                            <a:srgbClr val="7030A0"/>
                          </a:solidFill>
                        </a:rPr>
                        <a:t>5</a:t>
                      </a:r>
                      <a:endParaRPr lang="tr-TR" sz="2000" dirty="0">
                        <a:solidFill>
                          <a:srgbClr val="7030A0"/>
                        </a:solidFill>
                      </a:endParaRPr>
                    </a:p>
                  </a:txBody>
                  <a:tcPr/>
                </a:tc>
                <a:tc>
                  <a:txBody>
                    <a:bodyPr/>
                    <a:lstStyle/>
                    <a:p>
                      <a:pPr algn="ctr"/>
                      <a:r>
                        <a:rPr lang="tr-TR" sz="2000" dirty="0" smtClean="0">
                          <a:solidFill>
                            <a:srgbClr val="7030A0"/>
                          </a:solidFill>
                        </a:rPr>
                        <a:t>100</a:t>
                      </a:r>
                      <a:endParaRPr lang="tr-TR" sz="2000" dirty="0">
                        <a:solidFill>
                          <a:srgbClr val="7030A0"/>
                        </a:solidFill>
                      </a:endParaRPr>
                    </a:p>
                  </a:txBody>
                  <a:tcPr/>
                </a:tc>
              </a:tr>
              <a:tr h="740654">
                <a:tc>
                  <a:txBody>
                    <a:bodyPr/>
                    <a:lstStyle/>
                    <a:p>
                      <a:pPr algn="r"/>
                      <a:r>
                        <a:rPr lang="tr-TR" sz="2000" dirty="0" smtClean="0">
                          <a:solidFill>
                            <a:srgbClr val="7030A0"/>
                          </a:solidFill>
                        </a:rPr>
                        <a:t>Toplam</a:t>
                      </a:r>
                      <a:endParaRPr lang="tr-TR" sz="2000" dirty="0">
                        <a:solidFill>
                          <a:srgbClr val="7030A0"/>
                        </a:solidFill>
                      </a:endParaRPr>
                    </a:p>
                  </a:txBody>
                  <a:tcPr/>
                </a:tc>
                <a:tc>
                  <a:txBody>
                    <a:bodyPr/>
                    <a:lstStyle/>
                    <a:p>
                      <a:pPr algn="ctr"/>
                      <a:r>
                        <a:rPr lang="tr-TR" sz="2000" dirty="0" smtClean="0">
                          <a:solidFill>
                            <a:srgbClr val="7030A0"/>
                          </a:solidFill>
                        </a:rPr>
                        <a:t>90</a:t>
                      </a:r>
                      <a:endParaRPr lang="tr-TR" sz="2000" dirty="0">
                        <a:solidFill>
                          <a:srgbClr val="7030A0"/>
                        </a:solidFill>
                      </a:endParaRPr>
                    </a:p>
                  </a:txBody>
                  <a:tcPr/>
                </a:tc>
                <a:tc>
                  <a:txBody>
                    <a:bodyPr/>
                    <a:lstStyle/>
                    <a:p>
                      <a:pPr algn="ctr"/>
                      <a:r>
                        <a:rPr lang="tr-TR" sz="2000" dirty="0" smtClean="0">
                          <a:solidFill>
                            <a:srgbClr val="7030A0"/>
                          </a:solidFill>
                        </a:rPr>
                        <a:t>100</a:t>
                      </a:r>
                      <a:endParaRPr lang="tr-TR" sz="2000" dirty="0">
                        <a:solidFill>
                          <a:srgbClr val="7030A0"/>
                        </a:solidFill>
                      </a:endParaRPr>
                    </a:p>
                  </a:txBody>
                  <a:tcPr/>
                </a:tc>
                <a:tc>
                  <a:txBody>
                    <a:bodyPr/>
                    <a:lstStyle/>
                    <a:p>
                      <a:pPr algn="ctr"/>
                      <a:endParaRPr lang="tr-TR" sz="2000" dirty="0">
                        <a:solidFill>
                          <a:srgbClr val="7030A0"/>
                        </a:solidFill>
                      </a:endParaRPr>
                    </a:p>
                  </a:txBody>
                  <a:tcPr/>
                </a:tc>
              </a:tr>
            </a:tbl>
          </a:graphicData>
        </a:graphic>
      </p:graphicFrame>
    </p:spTree>
    <p:extLst>
      <p:ext uri="{BB962C8B-B14F-4D97-AF65-F5344CB8AC3E}">
        <p14:creationId xmlns:p14="http://schemas.microsoft.com/office/powerpoint/2010/main" val="4255660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smtClean="0">
                <a:solidFill>
                  <a:srgbClr val="7030A0"/>
                </a:solidFill>
              </a:rPr>
              <a:t>Şekil 3.1 Artan Nispi Birikimli Frekans Serisinin Çokgeni</a:t>
            </a:r>
            <a:endParaRPr lang="tr-TR" sz="32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Çizelgenin son sütünündaki artan birikimli nispi frekans dizisini oluşturan 31, 67, 84, 95, 100 değerleri kullanarak, Şekil 3.1 oluşturulur.</a:t>
            </a:r>
          </a:p>
          <a:p>
            <a:r>
              <a:rPr lang="tr-TR" dirty="0" smtClean="0">
                <a:solidFill>
                  <a:srgbClr val="7030A0"/>
                </a:solidFill>
              </a:rPr>
              <a:t>Yatay X eksenine Ağırlıklar(X) yerleştirilir.</a:t>
            </a:r>
          </a:p>
          <a:p>
            <a:r>
              <a:rPr lang="tr-TR" dirty="0" smtClean="0">
                <a:solidFill>
                  <a:srgbClr val="7030A0"/>
                </a:solidFill>
              </a:rPr>
              <a:t>Dikey Y eksenine Anbf(%) yerleştirilir.</a:t>
            </a:r>
            <a:endParaRPr lang="tr-TR" dirty="0">
              <a:solidFill>
                <a:srgbClr val="7030A0"/>
              </a:solidFill>
            </a:endParaRPr>
          </a:p>
        </p:txBody>
      </p:sp>
    </p:spTree>
    <p:extLst>
      <p:ext uri="{BB962C8B-B14F-4D97-AF65-F5344CB8AC3E}">
        <p14:creationId xmlns:p14="http://schemas.microsoft.com/office/powerpoint/2010/main" val="4242725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lstStyle/>
          <a:p>
            <a:r>
              <a:rPr lang="tr-TR" sz="3200" dirty="0" smtClean="0">
                <a:solidFill>
                  <a:srgbClr val="7030A0"/>
                </a:solidFill>
              </a:rPr>
              <a:t>Azalan birikimli frekans serisinin ve çokgeninin oluşturulması:</a:t>
            </a:r>
            <a:endParaRPr lang="tr-TR" sz="3200" dirty="0">
              <a:solidFill>
                <a:srgbClr val="7030A0"/>
              </a:solidFill>
            </a:endParaRPr>
          </a:p>
        </p:txBody>
      </p:sp>
      <p:sp>
        <p:nvSpPr>
          <p:cNvPr id="3" name="Content Placeholder 2"/>
          <p:cNvSpPr>
            <a:spLocks noGrp="1"/>
          </p:cNvSpPr>
          <p:nvPr>
            <p:ph idx="1"/>
          </p:nvPr>
        </p:nvSpPr>
        <p:spPr>
          <a:xfrm>
            <a:off x="457200" y="1484784"/>
            <a:ext cx="8229600" cy="4641379"/>
          </a:xfrm>
        </p:spPr>
        <p:txBody>
          <a:bodyPr/>
          <a:lstStyle/>
          <a:p>
            <a:pPr marL="0" indent="0">
              <a:buNone/>
            </a:pPr>
            <a:r>
              <a:rPr lang="tr-TR" dirty="0" smtClean="0">
                <a:solidFill>
                  <a:srgbClr val="7030A0"/>
                </a:solidFill>
              </a:rPr>
              <a:t>50-55’ten çok birikimli nispi frekansı = 100</a:t>
            </a:r>
          </a:p>
          <a:p>
            <a:pPr marL="0" indent="0">
              <a:buNone/>
            </a:pPr>
            <a:r>
              <a:rPr lang="tr-TR" dirty="0" smtClean="0">
                <a:solidFill>
                  <a:srgbClr val="7030A0"/>
                </a:solidFill>
              </a:rPr>
              <a:t>55-60’tan çok bnf = 100 - 31 = 69</a:t>
            </a:r>
          </a:p>
          <a:p>
            <a:pPr marL="0" indent="0">
              <a:buNone/>
            </a:pPr>
            <a:r>
              <a:rPr lang="tr-TR" dirty="0" smtClean="0">
                <a:solidFill>
                  <a:srgbClr val="7030A0"/>
                </a:solidFill>
              </a:rPr>
              <a:t>60-65’ten çok bnf = 69 - 36 = 33</a:t>
            </a:r>
          </a:p>
          <a:p>
            <a:pPr marL="0" indent="0">
              <a:buNone/>
            </a:pPr>
            <a:r>
              <a:rPr lang="tr-TR" dirty="0" smtClean="0">
                <a:solidFill>
                  <a:srgbClr val="7030A0"/>
                </a:solidFill>
              </a:rPr>
              <a:t>65-70’ten çok bnf = 33 - 17 = 16</a:t>
            </a:r>
          </a:p>
          <a:p>
            <a:pPr marL="0" indent="0">
              <a:buNone/>
            </a:pPr>
            <a:r>
              <a:rPr lang="tr-TR" dirty="0" smtClean="0">
                <a:solidFill>
                  <a:srgbClr val="7030A0"/>
                </a:solidFill>
              </a:rPr>
              <a:t>70-75’ten çok bnf = 16 -1 1 = 5</a:t>
            </a:r>
          </a:p>
          <a:p>
            <a:pPr marL="0" indent="0">
              <a:buNone/>
            </a:pPr>
            <a:endParaRPr lang="tr-TR" dirty="0">
              <a:solidFill>
                <a:srgbClr val="7030A0"/>
              </a:solidFill>
            </a:endParaRPr>
          </a:p>
          <a:p>
            <a:pPr marL="0" indent="0">
              <a:buNone/>
            </a:pPr>
            <a:r>
              <a:rPr lang="tr-TR" dirty="0" smtClean="0">
                <a:solidFill>
                  <a:srgbClr val="7030A0"/>
                </a:solidFill>
              </a:rPr>
              <a:t>Bu değerlere göre Çizelge 3.16 oluşturulur.</a:t>
            </a:r>
            <a:endParaRPr lang="tr-TR" dirty="0">
              <a:solidFill>
                <a:srgbClr val="7030A0"/>
              </a:solidFill>
            </a:endParaRPr>
          </a:p>
        </p:txBody>
      </p:sp>
    </p:spTree>
    <p:extLst>
      <p:ext uri="{BB962C8B-B14F-4D97-AF65-F5344CB8AC3E}">
        <p14:creationId xmlns:p14="http://schemas.microsoft.com/office/powerpoint/2010/main" val="133168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tr-TR" altLang="tr-TR" dirty="0" smtClean="0">
                <a:solidFill>
                  <a:srgbClr val="7030A0"/>
                </a:solidFill>
              </a:rPr>
              <a:t>2. İkincil ve Birincil Veriler</a:t>
            </a:r>
          </a:p>
        </p:txBody>
      </p:sp>
      <p:sp>
        <p:nvSpPr>
          <p:cNvPr id="7171" name="Content Placeholder 2"/>
          <p:cNvSpPr>
            <a:spLocks noGrp="1"/>
          </p:cNvSpPr>
          <p:nvPr>
            <p:ph idx="1"/>
          </p:nvPr>
        </p:nvSpPr>
        <p:spPr/>
        <p:txBody>
          <a:bodyPr/>
          <a:lstStyle/>
          <a:p>
            <a:r>
              <a:rPr lang="tr-TR" altLang="tr-TR" dirty="0" smtClean="0">
                <a:solidFill>
                  <a:srgbClr val="7030A0"/>
                </a:solidFill>
              </a:rPr>
              <a:t>İkincil veriler, herhangi bir amaç için toplanmış ve şimdi herhangi bir yerde mevcut durumda olan verilerdir.</a:t>
            </a:r>
          </a:p>
          <a:p>
            <a:r>
              <a:rPr lang="tr-TR" altLang="tr-TR" dirty="0" smtClean="0">
                <a:solidFill>
                  <a:srgbClr val="7030A0"/>
                </a:solidFill>
              </a:rPr>
              <a:t>Araştırmacılar genellikle elde edilmesi pahalı olan birincil veriler olmadan, araştırma probleminin tamamen veya belli bir ölçüde çözülüp çözülmeyeceğini görmek için, çalışmalarına ikincil verileri gözden geçirmekle başlarlar.</a:t>
            </a:r>
          </a:p>
        </p:txBody>
      </p:sp>
    </p:spTree>
    <p:extLst>
      <p:ext uri="{BB962C8B-B14F-4D97-AF65-F5344CB8AC3E}">
        <p14:creationId xmlns:p14="http://schemas.microsoft.com/office/powerpoint/2010/main" val="11839827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tr-TR" sz="3200" dirty="0" smtClean="0">
                <a:solidFill>
                  <a:srgbClr val="7030A0"/>
                </a:solidFill>
              </a:rPr>
              <a:t>Çizelge 3.16 Gerçek Frekanslar, Nispi Frekanslar, Eksilen Nispi Birikimli Frekanslar</a:t>
            </a:r>
            <a:endParaRPr lang="tr-TR" sz="3200"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3524095"/>
              </p:ext>
            </p:extLst>
          </p:nvPr>
        </p:nvGraphicFramePr>
        <p:xfrm>
          <a:off x="179512" y="1340770"/>
          <a:ext cx="8712968" cy="5342786"/>
        </p:xfrm>
        <a:graphic>
          <a:graphicData uri="http://schemas.openxmlformats.org/drawingml/2006/table">
            <a:tbl>
              <a:tblPr firstRow="1" bandRow="1">
                <a:tableStyleId>{5C22544A-7EE6-4342-B048-85BDC9FD1C3A}</a:tableStyleId>
              </a:tblPr>
              <a:tblGrid>
                <a:gridCol w="1916886"/>
                <a:gridCol w="1827530"/>
                <a:gridCol w="2365529"/>
                <a:gridCol w="2603023"/>
              </a:tblGrid>
              <a:tr h="1005968">
                <a:tc>
                  <a:txBody>
                    <a:bodyPr/>
                    <a:lstStyle/>
                    <a:p>
                      <a:r>
                        <a:rPr lang="tr-TR" sz="2000" dirty="0" smtClean="0">
                          <a:solidFill>
                            <a:srgbClr val="7030A0"/>
                          </a:solidFill>
                        </a:rPr>
                        <a:t>Ağırlıklar (X)</a:t>
                      </a:r>
                      <a:endParaRPr lang="tr-TR" sz="2000" dirty="0">
                        <a:solidFill>
                          <a:srgbClr val="7030A0"/>
                        </a:solidFill>
                      </a:endParaRPr>
                    </a:p>
                  </a:txBody>
                  <a:tcPr/>
                </a:tc>
                <a:tc>
                  <a:txBody>
                    <a:bodyPr/>
                    <a:lstStyle/>
                    <a:p>
                      <a:r>
                        <a:rPr lang="tr-TR" sz="2000" dirty="0" smtClean="0">
                          <a:solidFill>
                            <a:srgbClr val="7030A0"/>
                          </a:solidFill>
                        </a:rPr>
                        <a:t>Gerçek</a:t>
                      </a:r>
                    </a:p>
                    <a:p>
                      <a:r>
                        <a:rPr lang="tr-TR" sz="2000" dirty="0" smtClean="0">
                          <a:solidFill>
                            <a:srgbClr val="7030A0"/>
                          </a:solidFill>
                        </a:rPr>
                        <a:t>Frekanslar</a:t>
                      </a:r>
                      <a:r>
                        <a:rPr lang="tr-TR" sz="2000" baseline="0" dirty="0" smtClean="0">
                          <a:solidFill>
                            <a:srgbClr val="7030A0"/>
                          </a:solidFill>
                        </a:rPr>
                        <a:t> </a:t>
                      </a:r>
                      <a:r>
                        <a:rPr lang="tr-TR" sz="2000" dirty="0" smtClean="0">
                          <a:solidFill>
                            <a:srgbClr val="7030A0"/>
                          </a:solidFill>
                        </a:rPr>
                        <a:t>(f)</a:t>
                      </a:r>
                      <a:endParaRPr lang="tr-TR" sz="2000" dirty="0">
                        <a:solidFill>
                          <a:srgbClr val="7030A0"/>
                        </a:solidFill>
                      </a:endParaRPr>
                    </a:p>
                  </a:txBody>
                  <a:tcPr/>
                </a:tc>
                <a:tc>
                  <a:txBody>
                    <a:bodyPr/>
                    <a:lstStyle/>
                    <a:p>
                      <a:r>
                        <a:rPr lang="tr-TR" sz="2000" dirty="0" smtClean="0">
                          <a:solidFill>
                            <a:srgbClr val="7030A0"/>
                          </a:solidFill>
                        </a:rPr>
                        <a:t>Nispi Frekanslar (Nf) (%)</a:t>
                      </a:r>
                      <a:endParaRPr lang="tr-TR" sz="2000" dirty="0">
                        <a:solidFill>
                          <a:srgbClr val="7030A0"/>
                        </a:solidFill>
                      </a:endParaRPr>
                    </a:p>
                  </a:txBody>
                  <a:tcPr/>
                </a:tc>
                <a:tc>
                  <a:txBody>
                    <a:bodyPr/>
                    <a:lstStyle/>
                    <a:p>
                      <a:r>
                        <a:rPr lang="tr-TR" sz="2000" dirty="0" smtClean="0">
                          <a:solidFill>
                            <a:srgbClr val="7030A0"/>
                          </a:solidFill>
                        </a:rPr>
                        <a:t>Eksilen Nispi Birikimli Frekanslar (Enbf) (%)</a:t>
                      </a:r>
                      <a:endParaRPr lang="tr-TR" sz="2000" dirty="0">
                        <a:solidFill>
                          <a:srgbClr val="7030A0"/>
                        </a:solidFill>
                      </a:endParaRPr>
                    </a:p>
                  </a:txBody>
                  <a:tcPr/>
                </a:tc>
              </a:tr>
              <a:tr h="709787">
                <a:tc>
                  <a:txBody>
                    <a:bodyPr/>
                    <a:lstStyle/>
                    <a:p>
                      <a:r>
                        <a:rPr lang="tr-TR" sz="2000" dirty="0" smtClean="0">
                          <a:solidFill>
                            <a:srgbClr val="7030A0"/>
                          </a:solidFill>
                        </a:rPr>
                        <a:t>50-55 den çok</a:t>
                      </a:r>
                      <a:endParaRPr lang="tr-TR" sz="2000" dirty="0">
                        <a:solidFill>
                          <a:srgbClr val="7030A0"/>
                        </a:solidFill>
                      </a:endParaRPr>
                    </a:p>
                  </a:txBody>
                  <a:tcPr/>
                </a:tc>
                <a:tc>
                  <a:txBody>
                    <a:bodyPr/>
                    <a:lstStyle/>
                    <a:p>
                      <a:pPr algn="ctr"/>
                      <a:r>
                        <a:rPr lang="tr-TR" sz="2000" dirty="0" smtClean="0">
                          <a:solidFill>
                            <a:srgbClr val="7030A0"/>
                          </a:solidFill>
                        </a:rPr>
                        <a:t>28</a:t>
                      </a:r>
                      <a:endParaRPr lang="tr-TR" sz="2000" dirty="0">
                        <a:solidFill>
                          <a:srgbClr val="7030A0"/>
                        </a:solidFill>
                      </a:endParaRPr>
                    </a:p>
                  </a:txBody>
                  <a:tcPr/>
                </a:tc>
                <a:tc>
                  <a:txBody>
                    <a:bodyPr/>
                    <a:lstStyle/>
                    <a:p>
                      <a:pPr algn="ctr"/>
                      <a:r>
                        <a:rPr lang="tr-TR" sz="2000" dirty="0" smtClean="0">
                          <a:solidFill>
                            <a:srgbClr val="7030A0"/>
                          </a:solidFill>
                        </a:rPr>
                        <a:t>31</a:t>
                      </a:r>
                      <a:endParaRPr lang="tr-TR" sz="2000" dirty="0">
                        <a:solidFill>
                          <a:srgbClr val="7030A0"/>
                        </a:solidFill>
                      </a:endParaRPr>
                    </a:p>
                  </a:txBody>
                  <a:tcPr/>
                </a:tc>
                <a:tc>
                  <a:txBody>
                    <a:bodyPr/>
                    <a:lstStyle/>
                    <a:p>
                      <a:pPr algn="ctr"/>
                      <a:r>
                        <a:rPr lang="tr-TR" sz="2000" dirty="0" smtClean="0">
                          <a:solidFill>
                            <a:srgbClr val="7030A0"/>
                          </a:solidFill>
                        </a:rPr>
                        <a:t>100</a:t>
                      </a:r>
                      <a:endParaRPr lang="tr-TR" sz="2000" dirty="0">
                        <a:solidFill>
                          <a:srgbClr val="7030A0"/>
                        </a:solidFill>
                      </a:endParaRPr>
                    </a:p>
                  </a:txBody>
                  <a:tcPr/>
                </a:tc>
              </a:tr>
              <a:tr h="787883">
                <a:tc>
                  <a:txBody>
                    <a:bodyPr/>
                    <a:lstStyle/>
                    <a:p>
                      <a:r>
                        <a:rPr lang="tr-TR" sz="2000" dirty="0" smtClean="0">
                          <a:solidFill>
                            <a:srgbClr val="7030A0"/>
                          </a:solidFill>
                        </a:rPr>
                        <a:t>55-60 den çok</a:t>
                      </a:r>
                      <a:endParaRPr lang="tr-TR" sz="2000" dirty="0">
                        <a:solidFill>
                          <a:srgbClr val="7030A0"/>
                        </a:solidFill>
                      </a:endParaRPr>
                    </a:p>
                  </a:txBody>
                  <a:tcPr/>
                </a:tc>
                <a:tc>
                  <a:txBody>
                    <a:bodyPr/>
                    <a:lstStyle/>
                    <a:p>
                      <a:pPr algn="ctr"/>
                      <a:r>
                        <a:rPr lang="tr-TR" sz="2000" dirty="0" smtClean="0">
                          <a:solidFill>
                            <a:srgbClr val="7030A0"/>
                          </a:solidFill>
                        </a:rPr>
                        <a:t>32</a:t>
                      </a:r>
                      <a:endParaRPr lang="tr-TR" sz="2000" dirty="0">
                        <a:solidFill>
                          <a:srgbClr val="7030A0"/>
                        </a:solidFill>
                      </a:endParaRPr>
                    </a:p>
                  </a:txBody>
                  <a:tcPr/>
                </a:tc>
                <a:tc>
                  <a:txBody>
                    <a:bodyPr/>
                    <a:lstStyle/>
                    <a:p>
                      <a:pPr algn="ctr"/>
                      <a:r>
                        <a:rPr lang="tr-TR" sz="2000" dirty="0" smtClean="0">
                          <a:solidFill>
                            <a:srgbClr val="7030A0"/>
                          </a:solidFill>
                        </a:rPr>
                        <a:t>36</a:t>
                      </a:r>
                      <a:endParaRPr lang="tr-TR" sz="2000" dirty="0">
                        <a:solidFill>
                          <a:srgbClr val="7030A0"/>
                        </a:solidFill>
                      </a:endParaRPr>
                    </a:p>
                  </a:txBody>
                  <a:tcPr/>
                </a:tc>
                <a:tc>
                  <a:txBody>
                    <a:bodyPr/>
                    <a:lstStyle/>
                    <a:p>
                      <a:pPr algn="ctr"/>
                      <a:r>
                        <a:rPr lang="tr-TR" sz="2000" dirty="0" smtClean="0">
                          <a:solidFill>
                            <a:srgbClr val="7030A0"/>
                          </a:solidFill>
                        </a:rPr>
                        <a:t>69</a:t>
                      </a:r>
                      <a:endParaRPr lang="tr-TR" sz="2000" dirty="0">
                        <a:solidFill>
                          <a:srgbClr val="7030A0"/>
                        </a:solidFill>
                      </a:endParaRPr>
                    </a:p>
                  </a:txBody>
                  <a:tcPr/>
                </a:tc>
              </a:tr>
              <a:tr h="709787">
                <a:tc>
                  <a:txBody>
                    <a:bodyPr/>
                    <a:lstStyle/>
                    <a:p>
                      <a:r>
                        <a:rPr lang="tr-TR" sz="2000" dirty="0" smtClean="0">
                          <a:solidFill>
                            <a:srgbClr val="7030A0"/>
                          </a:solidFill>
                        </a:rPr>
                        <a:t>60-65 den çok</a:t>
                      </a:r>
                      <a:endParaRPr lang="tr-TR" sz="2000" dirty="0">
                        <a:solidFill>
                          <a:srgbClr val="7030A0"/>
                        </a:solidFill>
                      </a:endParaRPr>
                    </a:p>
                  </a:txBody>
                  <a:tcPr/>
                </a:tc>
                <a:tc>
                  <a:txBody>
                    <a:bodyPr/>
                    <a:lstStyle/>
                    <a:p>
                      <a:pPr algn="ctr"/>
                      <a:r>
                        <a:rPr lang="tr-TR" sz="2000" dirty="0" smtClean="0">
                          <a:solidFill>
                            <a:srgbClr val="7030A0"/>
                          </a:solidFill>
                        </a:rPr>
                        <a:t>15</a:t>
                      </a:r>
                      <a:endParaRPr lang="tr-TR" sz="2000" dirty="0">
                        <a:solidFill>
                          <a:srgbClr val="7030A0"/>
                        </a:solidFill>
                      </a:endParaRPr>
                    </a:p>
                  </a:txBody>
                  <a:tcPr/>
                </a:tc>
                <a:tc>
                  <a:txBody>
                    <a:bodyPr/>
                    <a:lstStyle/>
                    <a:p>
                      <a:pPr algn="ctr"/>
                      <a:r>
                        <a:rPr lang="tr-TR" sz="2000" dirty="0" smtClean="0">
                          <a:solidFill>
                            <a:srgbClr val="7030A0"/>
                          </a:solidFill>
                        </a:rPr>
                        <a:t>17</a:t>
                      </a:r>
                      <a:endParaRPr lang="tr-TR" sz="2000" dirty="0">
                        <a:solidFill>
                          <a:srgbClr val="7030A0"/>
                        </a:solidFill>
                      </a:endParaRPr>
                    </a:p>
                  </a:txBody>
                  <a:tcPr/>
                </a:tc>
                <a:tc>
                  <a:txBody>
                    <a:bodyPr/>
                    <a:lstStyle/>
                    <a:p>
                      <a:pPr algn="ctr"/>
                      <a:r>
                        <a:rPr lang="tr-TR" sz="2000" dirty="0" smtClean="0">
                          <a:solidFill>
                            <a:srgbClr val="7030A0"/>
                          </a:solidFill>
                        </a:rPr>
                        <a:t>33</a:t>
                      </a:r>
                      <a:endParaRPr lang="tr-TR" sz="2000" dirty="0">
                        <a:solidFill>
                          <a:srgbClr val="7030A0"/>
                        </a:solidFill>
                      </a:endParaRPr>
                    </a:p>
                  </a:txBody>
                  <a:tcPr/>
                </a:tc>
              </a:tr>
              <a:tr h="709787">
                <a:tc>
                  <a:txBody>
                    <a:bodyPr/>
                    <a:lstStyle/>
                    <a:p>
                      <a:r>
                        <a:rPr lang="tr-TR" sz="2000" dirty="0" smtClean="0">
                          <a:solidFill>
                            <a:srgbClr val="7030A0"/>
                          </a:solidFill>
                        </a:rPr>
                        <a:t>65-70 den çok</a:t>
                      </a:r>
                      <a:endParaRPr lang="tr-TR" sz="2000" dirty="0">
                        <a:solidFill>
                          <a:srgbClr val="7030A0"/>
                        </a:solidFill>
                      </a:endParaRPr>
                    </a:p>
                  </a:txBody>
                  <a:tcPr/>
                </a:tc>
                <a:tc>
                  <a:txBody>
                    <a:bodyPr/>
                    <a:lstStyle/>
                    <a:p>
                      <a:pPr algn="ctr"/>
                      <a:r>
                        <a:rPr lang="tr-TR" sz="2000" dirty="0" smtClean="0">
                          <a:solidFill>
                            <a:srgbClr val="7030A0"/>
                          </a:solidFill>
                        </a:rPr>
                        <a:t>10</a:t>
                      </a:r>
                      <a:endParaRPr lang="tr-TR" sz="2000" dirty="0">
                        <a:solidFill>
                          <a:srgbClr val="7030A0"/>
                        </a:solidFill>
                      </a:endParaRPr>
                    </a:p>
                  </a:txBody>
                  <a:tcPr/>
                </a:tc>
                <a:tc>
                  <a:txBody>
                    <a:bodyPr/>
                    <a:lstStyle/>
                    <a:p>
                      <a:pPr algn="ctr"/>
                      <a:r>
                        <a:rPr lang="tr-TR" sz="2000" dirty="0" smtClean="0">
                          <a:solidFill>
                            <a:srgbClr val="7030A0"/>
                          </a:solidFill>
                        </a:rPr>
                        <a:t>11</a:t>
                      </a:r>
                      <a:endParaRPr lang="tr-TR" sz="2000" dirty="0">
                        <a:solidFill>
                          <a:srgbClr val="7030A0"/>
                        </a:solidFill>
                      </a:endParaRPr>
                    </a:p>
                  </a:txBody>
                  <a:tcPr/>
                </a:tc>
                <a:tc>
                  <a:txBody>
                    <a:bodyPr/>
                    <a:lstStyle/>
                    <a:p>
                      <a:pPr algn="ctr"/>
                      <a:r>
                        <a:rPr lang="tr-TR" sz="2000" dirty="0" smtClean="0">
                          <a:solidFill>
                            <a:srgbClr val="7030A0"/>
                          </a:solidFill>
                        </a:rPr>
                        <a:t>16</a:t>
                      </a:r>
                      <a:endParaRPr lang="tr-TR" sz="2000" dirty="0">
                        <a:solidFill>
                          <a:srgbClr val="7030A0"/>
                        </a:solidFill>
                      </a:endParaRPr>
                    </a:p>
                  </a:txBody>
                  <a:tcPr/>
                </a:tc>
              </a:tr>
              <a:tr h="709787">
                <a:tc>
                  <a:txBody>
                    <a:bodyPr/>
                    <a:lstStyle/>
                    <a:p>
                      <a:r>
                        <a:rPr lang="tr-TR" sz="2000" dirty="0" smtClean="0">
                          <a:solidFill>
                            <a:srgbClr val="7030A0"/>
                          </a:solidFill>
                        </a:rPr>
                        <a:t>70-75 den çok</a:t>
                      </a:r>
                      <a:endParaRPr lang="tr-TR" sz="2000" dirty="0">
                        <a:solidFill>
                          <a:srgbClr val="7030A0"/>
                        </a:solidFill>
                      </a:endParaRPr>
                    </a:p>
                  </a:txBody>
                  <a:tcPr/>
                </a:tc>
                <a:tc>
                  <a:txBody>
                    <a:bodyPr/>
                    <a:lstStyle/>
                    <a:p>
                      <a:pPr algn="ctr"/>
                      <a:r>
                        <a:rPr lang="tr-TR" sz="2000" dirty="0" smtClean="0">
                          <a:solidFill>
                            <a:srgbClr val="7030A0"/>
                          </a:solidFill>
                        </a:rPr>
                        <a:t>5</a:t>
                      </a:r>
                      <a:endParaRPr lang="tr-TR" sz="2000" dirty="0">
                        <a:solidFill>
                          <a:srgbClr val="7030A0"/>
                        </a:solidFill>
                      </a:endParaRPr>
                    </a:p>
                  </a:txBody>
                  <a:tcPr/>
                </a:tc>
                <a:tc>
                  <a:txBody>
                    <a:bodyPr/>
                    <a:lstStyle/>
                    <a:p>
                      <a:pPr algn="ctr"/>
                      <a:r>
                        <a:rPr lang="tr-TR" sz="2000" dirty="0" smtClean="0">
                          <a:solidFill>
                            <a:srgbClr val="7030A0"/>
                          </a:solidFill>
                        </a:rPr>
                        <a:t>5</a:t>
                      </a:r>
                      <a:endParaRPr lang="tr-TR" sz="2000" dirty="0">
                        <a:solidFill>
                          <a:srgbClr val="7030A0"/>
                        </a:solidFill>
                      </a:endParaRPr>
                    </a:p>
                  </a:txBody>
                  <a:tcPr/>
                </a:tc>
                <a:tc>
                  <a:txBody>
                    <a:bodyPr/>
                    <a:lstStyle/>
                    <a:p>
                      <a:pPr algn="ctr"/>
                      <a:r>
                        <a:rPr lang="tr-TR" sz="2000" dirty="0" smtClean="0">
                          <a:solidFill>
                            <a:srgbClr val="7030A0"/>
                          </a:solidFill>
                        </a:rPr>
                        <a:t>5</a:t>
                      </a:r>
                      <a:endParaRPr lang="tr-TR" sz="2000" dirty="0">
                        <a:solidFill>
                          <a:srgbClr val="7030A0"/>
                        </a:solidFill>
                      </a:endParaRPr>
                    </a:p>
                  </a:txBody>
                  <a:tcPr/>
                </a:tc>
              </a:tr>
              <a:tr h="709787">
                <a:tc>
                  <a:txBody>
                    <a:bodyPr/>
                    <a:lstStyle/>
                    <a:p>
                      <a:pPr algn="r"/>
                      <a:r>
                        <a:rPr lang="tr-TR" sz="2000" dirty="0" smtClean="0">
                          <a:solidFill>
                            <a:srgbClr val="7030A0"/>
                          </a:solidFill>
                        </a:rPr>
                        <a:t>Toplam</a:t>
                      </a:r>
                      <a:endParaRPr lang="tr-TR" sz="2000" dirty="0">
                        <a:solidFill>
                          <a:srgbClr val="7030A0"/>
                        </a:solidFill>
                      </a:endParaRPr>
                    </a:p>
                  </a:txBody>
                  <a:tcPr/>
                </a:tc>
                <a:tc>
                  <a:txBody>
                    <a:bodyPr/>
                    <a:lstStyle/>
                    <a:p>
                      <a:pPr algn="ctr"/>
                      <a:r>
                        <a:rPr lang="tr-TR" sz="2000" dirty="0" smtClean="0">
                          <a:solidFill>
                            <a:srgbClr val="7030A0"/>
                          </a:solidFill>
                        </a:rPr>
                        <a:t>90</a:t>
                      </a:r>
                      <a:endParaRPr lang="tr-TR" sz="2000" dirty="0">
                        <a:solidFill>
                          <a:srgbClr val="7030A0"/>
                        </a:solidFill>
                      </a:endParaRPr>
                    </a:p>
                  </a:txBody>
                  <a:tcPr/>
                </a:tc>
                <a:tc>
                  <a:txBody>
                    <a:bodyPr/>
                    <a:lstStyle/>
                    <a:p>
                      <a:pPr algn="ctr"/>
                      <a:r>
                        <a:rPr lang="tr-TR" sz="2000" dirty="0" smtClean="0">
                          <a:solidFill>
                            <a:srgbClr val="7030A0"/>
                          </a:solidFill>
                        </a:rPr>
                        <a:t>100</a:t>
                      </a:r>
                      <a:endParaRPr lang="tr-TR" sz="2000" dirty="0">
                        <a:solidFill>
                          <a:srgbClr val="7030A0"/>
                        </a:solidFill>
                      </a:endParaRPr>
                    </a:p>
                  </a:txBody>
                  <a:tcPr/>
                </a:tc>
                <a:tc>
                  <a:txBody>
                    <a:bodyPr/>
                    <a:lstStyle/>
                    <a:p>
                      <a:pPr algn="ctr"/>
                      <a:endParaRPr lang="tr-TR" sz="2000" dirty="0">
                        <a:solidFill>
                          <a:srgbClr val="7030A0"/>
                        </a:solidFill>
                      </a:endParaRPr>
                    </a:p>
                  </a:txBody>
                  <a:tcPr/>
                </a:tc>
              </a:tr>
            </a:tbl>
          </a:graphicData>
        </a:graphic>
      </p:graphicFrame>
    </p:spTree>
    <p:extLst>
      <p:ext uri="{BB962C8B-B14F-4D97-AF65-F5344CB8AC3E}">
        <p14:creationId xmlns:p14="http://schemas.microsoft.com/office/powerpoint/2010/main" val="14060262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solidFill>
                  <a:srgbClr val="7030A0"/>
                </a:solidFill>
              </a:rPr>
              <a:t>Şekil </a:t>
            </a:r>
            <a:r>
              <a:rPr lang="tr-TR" sz="3200" dirty="0" smtClean="0">
                <a:solidFill>
                  <a:srgbClr val="7030A0"/>
                </a:solidFill>
              </a:rPr>
              <a:t>3.2 Eksilen </a:t>
            </a:r>
            <a:r>
              <a:rPr lang="tr-TR" sz="3200" dirty="0">
                <a:solidFill>
                  <a:srgbClr val="7030A0"/>
                </a:solidFill>
              </a:rPr>
              <a:t>Nispi Birikimli Frekans Serisinin Çokgeni</a:t>
            </a:r>
            <a:endParaRPr lang="tr-TR" sz="3200" dirty="0"/>
          </a:p>
        </p:txBody>
      </p:sp>
      <p:sp>
        <p:nvSpPr>
          <p:cNvPr id="3" name="Content Placeholder 2"/>
          <p:cNvSpPr>
            <a:spLocks noGrp="1"/>
          </p:cNvSpPr>
          <p:nvPr>
            <p:ph idx="1"/>
          </p:nvPr>
        </p:nvSpPr>
        <p:spPr/>
        <p:txBody>
          <a:bodyPr/>
          <a:lstStyle/>
          <a:p>
            <a:r>
              <a:rPr lang="tr-TR" dirty="0" smtClean="0">
                <a:solidFill>
                  <a:srgbClr val="7030A0"/>
                </a:solidFill>
              </a:rPr>
              <a:t>Çizelge 3.16’nın son sütundaki eksilen nispi frekans değerleri olan 100, 69, 33, 16, 5’e göre Şekil 3.2 çizilir.</a:t>
            </a:r>
          </a:p>
          <a:p>
            <a:r>
              <a:rPr lang="tr-TR" dirty="0">
                <a:solidFill>
                  <a:srgbClr val="7030A0"/>
                </a:solidFill>
              </a:rPr>
              <a:t>Yatay X eksenine Ağırlıklar(X) yerleştirilir.</a:t>
            </a:r>
          </a:p>
          <a:p>
            <a:r>
              <a:rPr lang="tr-TR">
                <a:solidFill>
                  <a:srgbClr val="7030A0"/>
                </a:solidFill>
              </a:rPr>
              <a:t>Dikey Y eksenine </a:t>
            </a:r>
            <a:r>
              <a:rPr lang="tr-TR" smtClean="0">
                <a:solidFill>
                  <a:srgbClr val="7030A0"/>
                </a:solidFill>
              </a:rPr>
              <a:t>Enbf</a:t>
            </a:r>
            <a:r>
              <a:rPr lang="tr-TR">
                <a:solidFill>
                  <a:srgbClr val="7030A0"/>
                </a:solidFill>
              </a:rPr>
              <a:t>(%) yerleştirilir.</a:t>
            </a:r>
          </a:p>
          <a:p>
            <a:endParaRPr lang="tr-TR" dirty="0">
              <a:solidFill>
                <a:srgbClr val="7030A0"/>
              </a:solidFill>
            </a:endParaRPr>
          </a:p>
        </p:txBody>
      </p:sp>
    </p:spTree>
    <p:extLst>
      <p:ext uri="{BB962C8B-B14F-4D97-AF65-F5344CB8AC3E}">
        <p14:creationId xmlns:p14="http://schemas.microsoft.com/office/powerpoint/2010/main" val="6940301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dirty="0" smtClean="0">
                <a:solidFill>
                  <a:srgbClr val="7030A0"/>
                </a:solidFill>
              </a:rPr>
              <a:t>Önceki örnek için ifade edecek olursak</a:t>
            </a:r>
            <a:endParaRPr lang="tr-TR" sz="4000"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07980867"/>
              </p:ext>
            </p:extLst>
          </p:nvPr>
        </p:nvGraphicFramePr>
        <p:xfrm>
          <a:off x="226814" y="1417638"/>
          <a:ext cx="8435280" cy="3749040"/>
        </p:xfrm>
        <a:graphic>
          <a:graphicData uri="http://schemas.openxmlformats.org/drawingml/2006/table">
            <a:tbl>
              <a:tblPr firstRow="1" bandRow="1">
                <a:tableStyleId>{5C22544A-7EE6-4342-B048-85BDC9FD1C3A}</a:tableStyleId>
              </a:tblPr>
              <a:tblGrid>
                <a:gridCol w="2003410"/>
                <a:gridCol w="2142222"/>
                <a:gridCol w="2180828"/>
                <a:gridCol w="2108820"/>
              </a:tblGrid>
              <a:tr h="370840">
                <a:tc>
                  <a:txBody>
                    <a:bodyPr/>
                    <a:lstStyle/>
                    <a:p>
                      <a:r>
                        <a:rPr lang="tr-TR" sz="3000" u="none" dirty="0" smtClean="0">
                          <a:solidFill>
                            <a:srgbClr val="7030A0"/>
                          </a:solidFill>
                        </a:rPr>
                        <a:t>-den az</a:t>
                      </a:r>
                      <a:endParaRPr lang="tr-TR" sz="3000" u="none" dirty="0">
                        <a:solidFill>
                          <a:srgbClr val="7030A0"/>
                        </a:solidFill>
                      </a:endParaRPr>
                    </a:p>
                  </a:txBody>
                  <a:tcPr/>
                </a:tc>
                <a:tc>
                  <a:txBody>
                    <a:bodyPr/>
                    <a:lstStyle/>
                    <a:p>
                      <a:r>
                        <a:rPr lang="tr-TR" sz="3000" u="none" dirty="0" smtClean="0">
                          <a:solidFill>
                            <a:srgbClr val="7030A0"/>
                          </a:solidFill>
                        </a:rPr>
                        <a:t>Kümülatif</a:t>
                      </a:r>
                    </a:p>
                    <a:p>
                      <a:r>
                        <a:rPr lang="tr-TR" sz="3000" u="none" dirty="0" smtClean="0">
                          <a:solidFill>
                            <a:srgbClr val="7030A0"/>
                          </a:solidFill>
                        </a:rPr>
                        <a:t>Frekans</a:t>
                      </a:r>
                      <a:endParaRPr lang="tr-TR" sz="3000" u="none" dirty="0">
                        <a:solidFill>
                          <a:srgbClr val="7030A0"/>
                        </a:solidFill>
                      </a:endParaRPr>
                    </a:p>
                  </a:txBody>
                  <a:tcPr/>
                </a:tc>
                <a:tc>
                  <a:txBody>
                    <a:bodyPr/>
                    <a:lstStyle/>
                    <a:p>
                      <a:r>
                        <a:rPr lang="tr-TR" sz="3000" u="none" dirty="0" smtClean="0">
                          <a:solidFill>
                            <a:srgbClr val="7030A0"/>
                          </a:solidFill>
                        </a:rPr>
                        <a:t>-den çok</a:t>
                      </a:r>
                      <a:endParaRPr lang="tr-TR" sz="3000" u="none" dirty="0">
                        <a:solidFill>
                          <a:srgbClr val="7030A0"/>
                        </a:solidFill>
                      </a:endParaRPr>
                    </a:p>
                  </a:txBody>
                  <a:tcPr/>
                </a:tc>
                <a:tc>
                  <a:txBody>
                    <a:bodyPr/>
                    <a:lstStyle/>
                    <a:p>
                      <a:r>
                        <a:rPr lang="tr-TR" sz="3000" dirty="0" smtClean="0">
                          <a:solidFill>
                            <a:srgbClr val="7030A0"/>
                          </a:solidFill>
                        </a:rPr>
                        <a:t>Kümülatif</a:t>
                      </a:r>
                    </a:p>
                    <a:p>
                      <a:r>
                        <a:rPr lang="tr-TR" sz="3000" dirty="0" smtClean="0">
                          <a:solidFill>
                            <a:srgbClr val="7030A0"/>
                          </a:solidFill>
                        </a:rPr>
                        <a:t>Frekans</a:t>
                      </a:r>
                      <a:endParaRPr lang="tr-TR" sz="3000" dirty="0">
                        <a:solidFill>
                          <a:srgbClr val="7030A0"/>
                        </a:solidFill>
                      </a:endParaRPr>
                    </a:p>
                  </a:txBody>
                  <a:tcPr/>
                </a:tc>
              </a:tr>
              <a:tr h="370840">
                <a:tc>
                  <a:txBody>
                    <a:bodyPr/>
                    <a:lstStyle/>
                    <a:p>
                      <a:r>
                        <a:rPr lang="tr-TR" sz="3000" dirty="0" smtClean="0">
                          <a:solidFill>
                            <a:srgbClr val="7030A0"/>
                          </a:solidFill>
                        </a:rPr>
                        <a:t>42’den az</a:t>
                      </a:r>
                      <a:endParaRPr lang="tr-TR" sz="3000" dirty="0">
                        <a:solidFill>
                          <a:srgbClr val="7030A0"/>
                        </a:solidFill>
                      </a:endParaRPr>
                    </a:p>
                  </a:txBody>
                  <a:tcPr/>
                </a:tc>
                <a:tc>
                  <a:txBody>
                    <a:bodyPr/>
                    <a:lstStyle/>
                    <a:p>
                      <a:pPr algn="r"/>
                      <a:r>
                        <a:rPr lang="tr-TR" sz="3000" dirty="0" smtClean="0">
                          <a:solidFill>
                            <a:srgbClr val="7030A0"/>
                          </a:solidFill>
                        </a:rPr>
                        <a:t>6</a:t>
                      </a:r>
                      <a:endParaRPr lang="tr-TR" sz="3000" dirty="0">
                        <a:solidFill>
                          <a:srgbClr val="7030A0"/>
                        </a:solidFill>
                      </a:endParaRPr>
                    </a:p>
                  </a:txBody>
                  <a:tcPr/>
                </a:tc>
                <a:tc>
                  <a:txBody>
                    <a:bodyPr/>
                    <a:lstStyle/>
                    <a:p>
                      <a:r>
                        <a:rPr lang="tr-TR" sz="3000" dirty="0" smtClean="0">
                          <a:solidFill>
                            <a:srgbClr val="7030A0"/>
                          </a:solidFill>
                        </a:rPr>
                        <a:t>30’dan çok</a:t>
                      </a:r>
                      <a:endParaRPr lang="tr-TR" sz="3000" dirty="0">
                        <a:solidFill>
                          <a:srgbClr val="7030A0"/>
                        </a:solidFill>
                      </a:endParaRPr>
                    </a:p>
                  </a:txBody>
                  <a:tcPr/>
                </a:tc>
                <a:tc>
                  <a:txBody>
                    <a:bodyPr/>
                    <a:lstStyle/>
                    <a:p>
                      <a:pPr algn="r"/>
                      <a:r>
                        <a:rPr lang="tr-TR" sz="3000" dirty="0" smtClean="0">
                          <a:solidFill>
                            <a:srgbClr val="7030A0"/>
                          </a:solidFill>
                        </a:rPr>
                        <a:t>20</a:t>
                      </a:r>
                      <a:endParaRPr lang="tr-TR" sz="3000" dirty="0">
                        <a:solidFill>
                          <a:srgbClr val="7030A0"/>
                        </a:solidFill>
                      </a:endParaRPr>
                    </a:p>
                  </a:txBody>
                  <a:tcPr/>
                </a:tc>
              </a:tr>
              <a:tr h="370840">
                <a:tc>
                  <a:txBody>
                    <a:bodyPr/>
                    <a:lstStyle/>
                    <a:p>
                      <a:r>
                        <a:rPr lang="tr-TR" sz="3000" dirty="0" smtClean="0">
                          <a:solidFill>
                            <a:srgbClr val="7030A0"/>
                          </a:solidFill>
                        </a:rPr>
                        <a:t>54’den az</a:t>
                      </a:r>
                      <a:endParaRPr lang="tr-TR" sz="3000" dirty="0">
                        <a:solidFill>
                          <a:srgbClr val="7030A0"/>
                        </a:solidFill>
                      </a:endParaRPr>
                    </a:p>
                  </a:txBody>
                  <a:tcPr/>
                </a:tc>
                <a:tc>
                  <a:txBody>
                    <a:bodyPr/>
                    <a:lstStyle/>
                    <a:p>
                      <a:pPr algn="r"/>
                      <a:r>
                        <a:rPr lang="tr-TR" sz="3000" dirty="0" smtClean="0">
                          <a:solidFill>
                            <a:srgbClr val="7030A0"/>
                          </a:solidFill>
                        </a:rPr>
                        <a:t>(6+3)=</a:t>
                      </a:r>
                      <a:r>
                        <a:rPr lang="tr-TR" sz="3000" baseline="0" dirty="0" smtClean="0">
                          <a:solidFill>
                            <a:srgbClr val="7030A0"/>
                          </a:solidFill>
                        </a:rPr>
                        <a:t> 9</a:t>
                      </a:r>
                      <a:endParaRPr lang="tr-TR" sz="3000" dirty="0">
                        <a:solidFill>
                          <a:srgbClr val="7030A0"/>
                        </a:solidFill>
                      </a:endParaRPr>
                    </a:p>
                  </a:txBody>
                  <a:tcPr/>
                </a:tc>
                <a:tc>
                  <a:txBody>
                    <a:bodyPr/>
                    <a:lstStyle/>
                    <a:p>
                      <a:r>
                        <a:rPr lang="tr-TR" sz="3000" dirty="0" smtClean="0">
                          <a:solidFill>
                            <a:srgbClr val="7030A0"/>
                          </a:solidFill>
                        </a:rPr>
                        <a:t>42’  ‘’      ‘’</a:t>
                      </a:r>
                      <a:endParaRPr lang="tr-TR" sz="3000" dirty="0">
                        <a:solidFill>
                          <a:srgbClr val="7030A0"/>
                        </a:solidFill>
                      </a:endParaRPr>
                    </a:p>
                  </a:txBody>
                  <a:tcPr/>
                </a:tc>
                <a:tc>
                  <a:txBody>
                    <a:bodyPr/>
                    <a:lstStyle/>
                    <a:p>
                      <a:pPr algn="r"/>
                      <a:r>
                        <a:rPr lang="tr-TR" sz="3000" dirty="0" smtClean="0">
                          <a:solidFill>
                            <a:srgbClr val="7030A0"/>
                          </a:solidFill>
                        </a:rPr>
                        <a:t>(20-6)= 14</a:t>
                      </a:r>
                      <a:endParaRPr lang="tr-TR" sz="3000" dirty="0">
                        <a:solidFill>
                          <a:srgbClr val="7030A0"/>
                        </a:solidFill>
                      </a:endParaRPr>
                    </a:p>
                  </a:txBody>
                  <a:tcPr/>
                </a:tc>
              </a:tr>
              <a:tr h="370840">
                <a:tc>
                  <a:txBody>
                    <a:bodyPr/>
                    <a:lstStyle/>
                    <a:p>
                      <a:r>
                        <a:rPr lang="tr-TR" sz="3000" dirty="0" smtClean="0">
                          <a:solidFill>
                            <a:srgbClr val="7030A0"/>
                          </a:solidFill>
                        </a:rPr>
                        <a:t>66’   ‘’    ‘’ </a:t>
                      </a:r>
                      <a:endParaRPr lang="tr-TR" sz="3000" dirty="0">
                        <a:solidFill>
                          <a:srgbClr val="7030A0"/>
                        </a:solidFill>
                      </a:endParaRPr>
                    </a:p>
                  </a:txBody>
                  <a:tcPr/>
                </a:tc>
                <a:tc>
                  <a:txBody>
                    <a:bodyPr/>
                    <a:lstStyle/>
                    <a:p>
                      <a:pPr algn="r"/>
                      <a:r>
                        <a:rPr lang="tr-TR" sz="3000" dirty="0" smtClean="0">
                          <a:solidFill>
                            <a:srgbClr val="7030A0"/>
                          </a:solidFill>
                        </a:rPr>
                        <a:t>(9+4)= 13</a:t>
                      </a:r>
                      <a:endParaRPr lang="tr-TR" sz="3000" dirty="0">
                        <a:solidFill>
                          <a:srgbClr val="7030A0"/>
                        </a:solidFill>
                      </a:endParaRPr>
                    </a:p>
                  </a:txBody>
                  <a:tcPr/>
                </a:tc>
                <a:tc>
                  <a:txBody>
                    <a:bodyPr/>
                    <a:lstStyle/>
                    <a:p>
                      <a:r>
                        <a:rPr lang="tr-TR" sz="3000" dirty="0" smtClean="0">
                          <a:solidFill>
                            <a:srgbClr val="7030A0"/>
                          </a:solidFill>
                        </a:rPr>
                        <a:t>54’   ‘’     ‘’</a:t>
                      </a:r>
                      <a:endParaRPr lang="tr-TR" sz="3000" dirty="0">
                        <a:solidFill>
                          <a:srgbClr val="7030A0"/>
                        </a:solidFill>
                      </a:endParaRPr>
                    </a:p>
                  </a:txBody>
                  <a:tcPr/>
                </a:tc>
                <a:tc>
                  <a:txBody>
                    <a:bodyPr/>
                    <a:lstStyle/>
                    <a:p>
                      <a:pPr algn="r"/>
                      <a:r>
                        <a:rPr lang="tr-TR" sz="3000" dirty="0" smtClean="0">
                          <a:solidFill>
                            <a:srgbClr val="7030A0"/>
                          </a:solidFill>
                        </a:rPr>
                        <a:t>(14-3)= 11</a:t>
                      </a:r>
                      <a:endParaRPr lang="tr-TR" sz="3000" dirty="0">
                        <a:solidFill>
                          <a:srgbClr val="7030A0"/>
                        </a:solidFill>
                      </a:endParaRPr>
                    </a:p>
                  </a:txBody>
                  <a:tcPr/>
                </a:tc>
              </a:tr>
              <a:tr h="370840">
                <a:tc>
                  <a:txBody>
                    <a:bodyPr/>
                    <a:lstStyle/>
                    <a:p>
                      <a:r>
                        <a:rPr lang="tr-TR" sz="3000" dirty="0" smtClean="0">
                          <a:solidFill>
                            <a:srgbClr val="7030A0"/>
                          </a:solidFill>
                        </a:rPr>
                        <a:t>78’   ‘’    ‘’</a:t>
                      </a:r>
                      <a:endParaRPr lang="tr-TR" sz="3000" dirty="0">
                        <a:solidFill>
                          <a:srgbClr val="7030A0"/>
                        </a:solidFill>
                      </a:endParaRPr>
                    </a:p>
                  </a:txBody>
                  <a:tcPr/>
                </a:tc>
                <a:tc>
                  <a:txBody>
                    <a:bodyPr/>
                    <a:lstStyle/>
                    <a:p>
                      <a:pPr algn="r"/>
                      <a:r>
                        <a:rPr lang="tr-TR" sz="3000" dirty="0" smtClean="0">
                          <a:solidFill>
                            <a:srgbClr val="7030A0"/>
                          </a:solidFill>
                        </a:rPr>
                        <a:t>(13+3)= 16</a:t>
                      </a:r>
                      <a:endParaRPr lang="tr-TR" sz="3000" dirty="0">
                        <a:solidFill>
                          <a:srgbClr val="7030A0"/>
                        </a:solidFill>
                      </a:endParaRPr>
                    </a:p>
                  </a:txBody>
                  <a:tcPr/>
                </a:tc>
                <a:tc>
                  <a:txBody>
                    <a:bodyPr/>
                    <a:lstStyle/>
                    <a:p>
                      <a:r>
                        <a:rPr lang="tr-TR" sz="3000" dirty="0" smtClean="0">
                          <a:solidFill>
                            <a:srgbClr val="7030A0"/>
                          </a:solidFill>
                        </a:rPr>
                        <a:t>66’   ‘’     ‘’</a:t>
                      </a:r>
                      <a:endParaRPr lang="tr-TR" sz="3000" dirty="0">
                        <a:solidFill>
                          <a:srgbClr val="7030A0"/>
                        </a:solidFill>
                      </a:endParaRPr>
                    </a:p>
                  </a:txBody>
                  <a:tcPr/>
                </a:tc>
                <a:tc>
                  <a:txBody>
                    <a:bodyPr/>
                    <a:lstStyle/>
                    <a:p>
                      <a:pPr algn="r"/>
                      <a:r>
                        <a:rPr lang="tr-TR" sz="3000" dirty="0" smtClean="0">
                          <a:solidFill>
                            <a:srgbClr val="7030A0"/>
                          </a:solidFill>
                        </a:rPr>
                        <a:t>(11-4)= 7</a:t>
                      </a:r>
                      <a:endParaRPr lang="tr-TR" sz="3000" dirty="0">
                        <a:solidFill>
                          <a:srgbClr val="7030A0"/>
                        </a:solidFill>
                      </a:endParaRPr>
                    </a:p>
                  </a:txBody>
                  <a:tcPr/>
                </a:tc>
              </a:tr>
              <a:tr h="370840">
                <a:tc>
                  <a:txBody>
                    <a:bodyPr/>
                    <a:lstStyle/>
                    <a:p>
                      <a:r>
                        <a:rPr lang="tr-TR" sz="3000" dirty="0" smtClean="0">
                          <a:solidFill>
                            <a:srgbClr val="7030A0"/>
                          </a:solidFill>
                        </a:rPr>
                        <a:t>90’   ‘’    ‘’</a:t>
                      </a:r>
                      <a:endParaRPr lang="tr-TR" sz="3000" dirty="0">
                        <a:solidFill>
                          <a:srgbClr val="7030A0"/>
                        </a:solidFill>
                      </a:endParaRPr>
                    </a:p>
                  </a:txBody>
                  <a:tcPr/>
                </a:tc>
                <a:tc>
                  <a:txBody>
                    <a:bodyPr/>
                    <a:lstStyle/>
                    <a:p>
                      <a:pPr algn="r"/>
                      <a:r>
                        <a:rPr lang="tr-TR" sz="3000" dirty="0" smtClean="0">
                          <a:solidFill>
                            <a:srgbClr val="7030A0"/>
                          </a:solidFill>
                        </a:rPr>
                        <a:t>(16+4)=20</a:t>
                      </a:r>
                      <a:endParaRPr lang="tr-TR" sz="3000" dirty="0">
                        <a:solidFill>
                          <a:srgbClr val="7030A0"/>
                        </a:solidFill>
                      </a:endParaRPr>
                    </a:p>
                  </a:txBody>
                  <a:tcPr/>
                </a:tc>
                <a:tc>
                  <a:txBody>
                    <a:bodyPr/>
                    <a:lstStyle/>
                    <a:p>
                      <a:r>
                        <a:rPr lang="tr-TR" sz="3000" dirty="0" smtClean="0">
                          <a:solidFill>
                            <a:srgbClr val="7030A0"/>
                          </a:solidFill>
                        </a:rPr>
                        <a:t>78’   ‘’     ‘’</a:t>
                      </a:r>
                      <a:endParaRPr lang="tr-TR" sz="3000" dirty="0">
                        <a:solidFill>
                          <a:srgbClr val="7030A0"/>
                        </a:solidFill>
                      </a:endParaRPr>
                    </a:p>
                  </a:txBody>
                  <a:tcPr/>
                </a:tc>
                <a:tc>
                  <a:txBody>
                    <a:bodyPr/>
                    <a:lstStyle/>
                    <a:p>
                      <a:pPr algn="r"/>
                      <a:r>
                        <a:rPr lang="tr-TR" sz="3000" dirty="0" smtClean="0">
                          <a:solidFill>
                            <a:srgbClr val="7030A0"/>
                          </a:solidFill>
                        </a:rPr>
                        <a:t>(7-3)=</a:t>
                      </a:r>
                      <a:r>
                        <a:rPr lang="tr-TR" sz="3000" baseline="0" dirty="0" smtClean="0">
                          <a:solidFill>
                            <a:srgbClr val="7030A0"/>
                          </a:solidFill>
                        </a:rPr>
                        <a:t> 4</a:t>
                      </a:r>
                      <a:endParaRPr lang="tr-TR" sz="3000" dirty="0">
                        <a:solidFill>
                          <a:srgbClr val="7030A0"/>
                        </a:solidFill>
                      </a:endParaRPr>
                    </a:p>
                  </a:txBody>
                  <a:tcPr/>
                </a:tc>
              </a:tr>
            </a:tbl>
          </a:graphicData>
        </a:graphic>
      </p:graphicFrame>
    </p:spTree>
    <p:extLst>
      <p:ext uri="{BB962C8B-B14F-4D97-AF65-F5344CB8AC3E}">
        <p14:creationId xmlns:p14="http://schemas.microsoft.com/office/powerpoint/2010/main" val="21261006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000" dirty="0">
                <a:solidFill>
                  <a:srgbClr val="7030A0"/>
                </a:solidFill>
                <a:latin typeface="Arial" panose="020B0604020202020204" pitchFamily="34" charset="0"/>
              </a:rPr>
              <a:t>Önceki örnek için ifade edecek olursak</a:t>
            </a:r>
            <a:endParaRPr lang="tr-TR"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1107093"/>
              </p:ext>
            </p:extLst>
          </p:nvPr>
        </p:nvGraphicFramePr>
        <p:xfrm>
          <a:off x="457200" y="1600200"/>
          <a:ext cx="8435280" cy="4206240"/>
        </p:xfrm>
        <a:graphic>
          <a:graphicData uri="http://schemas.openxmlformats.org/drawingml/2006/table">
            <a:tbl>
              <a:tblPr firstRow="1" bandRow="1">
                <a:tableStyleId>{5C22544A-7EE6-4342-B048-85BDC9FD1C3A}</a:tableStyleId>
              </a:tblPr>
              <a:tblGrid>
                <a:gridCol w="2003410"/>
                <a:gridCol w="2142222"/>
                <a:gridCol w="2180828"/>
                <a:gridCol w="2108820"/>
              </a:tblGrid>
              <a:tr h="370840">
                <a:tc>
                  <a:txBody>
                    <a:bodyPr/>
                    <a:lstStyle/>
                    <a:p>
                      <a:r>
                        <a:rPr lang="tr-TR" sz="3000" u="none" dirty="0" smtClean="0">
                          <a:solidFill>
                            <a:srgbClr val="7030A0"/>
                          </a:solidFill>
                        </a:rPr>
                        <a:t>-den az</a:t>
                      </a:r>
                      <a:endParaRPr lang="tr-TR" sz="3000" u="none" dirty="0">
                        <a:solidFill>
                          <a:srgbClr val="7030A0"/>
                        </a:solidFill>
                      </a:endParaRPr>
                    </a:p>
                  </a:txBody>
                  <a:tcPr/>
                </a:tc>
                <a:tc>
                  <a:txBody>
                    <a:bodyPr/>
                    <a:lstStyle/>
                    <a:p>
                      <a:r>
                        <a:rPr lang="tr-TR" sz="3000" u="none" dirty="0" smtClean="0">
                          <a:solidFill>
                            <a:srgbClr val="7030A0"/>
                          </a:solidFill>
                        </a:rPr>
                        <a:t>Nispi</a:t>
                      </a:r>
                    </a:p>
                    <a:p>
                      <a:r>
                        <a:rPr lang="tr-TR" sz="3000" u="none" dirty="0" smtClean="0">
                          <a:solidFill>
                            <a:srgbClr val="7030A0"/>
                          </a:solidFill>
                        </a:rPr>
                        <a:t>Frekans</a:t>
                      </a:r>
                      <a:endParaRPr lang="tr-TR" sz="3000" u="none" dirty="0">
                        <a:solidFill>
                          <a:srgbClr val="7030A0"/>
                        </a:solidFill>
                      </a:endParaRPr>
                    </a:p>
                  </a:txBody>
                  <a:tcPr/>
                </a:tc>
                <a:tc>
                  <a:txBody>
                    <a:bodyPr/>
                    <a:lstStyle/>
                    <a:p>
                      <a:r>
                        <a:rPr lang="tr-TR" sz="3000" u="none" dirty="0" smtClean="0">
                          <a:solidFill>
                            <a:srgbClr val="7030A0"/>
                          </a:solidFill>
                        </a:rPr>
                        <a:t>-den çok</a:t>
                      </a:r>
                      <a:endParaRPr lang="tr-TR" sz="3000" u="none" dirty="0">
                        <a:solidFill>
                          <a:srgbClr val="7030A0"/>
                        </a:solidFill>
                      </a:endParaRPr>
                    </a:p>
                  </a:txBody>
                  <a:tcPr/>
                </a:tc>
                <a:tc>
                  <a:txBody>
                    <a:bodyPr/>
                    <a:lstStyle/>
                    <a:p>
                      <a:r>
                        <a:rPr lang="tr-TR" sz="3000" dirty="0" smtClean="0">
                          <a:solidFill>
                            <a:srgbClr val="7030A0"/>
                          </a:solidFill>
                        </a:rPr>
                        <a:t>Kümülatif Nispi</a:t>
                      </a:r>
                    </a:p>
                    <a:p>
                      <a:r>
                        <a:rPr lang="tr-TR" sz="3000" dirty="0" smtClean="0">
                          <a:solidFill>
                            <a:srgbClr val="7030A0"/>
                          </a:solidFill>
                        </a:rPr>
                        <a:t>Frekans</a:t>
                      </a:r>
                      <a:endParaRPr lang="tr-TR" sz="3000" dirty="0">
                        <a:solidFill>
                          <a:srgbClr val="7030A0"/>
                        </a:solidFill>
                      </a:endParaRPr>
                    </a:p>
                  </a:txBody>
                  <a:tcPr/>
                </a:tc>
              </a:tr>
              <a:tr h="370840">
                <a:tc>
                  <a:txBody>
                    <a:bodyPr/>
                    <a:lstStyle/>
                    <a:p>
                      <a:r>
                        <a:rPr lang="tr-TR" sz="3000" dirty="0" smtClean="0">
                          <a:solidFill>
                            <a:srgbClr val="7030A0"/>
                          </a:solidFill>
                        </a:rPr>
                        <a:t>42’den az</a:t>
                      </a:r>
                      <a:endParaRPr lang="tr-TR" sz="3000" dirty="0">
                        <a:solidFill>
                          <a:srgbClr val="7030A0"/>
                        </a:solidFill>
                      </a:endParaRPr>
                    </a:p>
                  </a:txBody>
                  <a:tcPr/>
                </a:tc>
                <a:tc>
                  <a:txBody>
                    <a:bodyPr/>
                    <a:lstStyle/>
                    <a:p>
                      <a:pPr algn="r"/>
                      <a:r>
                        <a:rPr lang="tr-TR" sz="3000" dirty="0" smtClean="0">
                          <a:solidFill>
                            <a:srgbClr val="7030A0"/>
                          </a:solidFill>
                        </a:rPr>
                        <a:t>6/20=0.30</a:t>
                      </a:r>
                      <a:endParaRPr lang="tr-TR" sz="3000" dirty="0">
                        <a:solidFill>
                          <a:srgbClr val="7030A0"/>
                        </a:solidFill>
                      </a:endParaRPr>
                    </a:p>
                  </a:txBody>
                  <a:tcPr/>
                </a:tc>
                <a:tc>
                  <a:txBody>
                    <a:bodyPr/>
                    <a:lstStyle/>
                    <a:p>
                      <a:r>
                        <a:rPr lang="tr-TR" sz="3000" dirty="0" smtClean="0">
                          <a:solidFill>
                            <a:srgbClr val="7030A0"/>
                          </a:solidFill>
                        </a:rPr>
                        <a:t>30’dan çok</a:t>
                      </a:r>
                      <a:endParaRPr lang="tr-TR" sz="3000" dirty="0">
                        <a:solidFill>
                          <a:srgbClr val="7030A0"/>
                        </a:solidFill>
                      </a:endParaRPr>
                    </a:p>
                  </a:txBody>
                  <a:tcPr/>
                </a:tc>
                <a:tc>
                  <a:txBody>
                    <a:bodyPr/>
                    <a:lstStyle/>
                    <a:p>
                      <a:pPr algn="r"/>
                      <a:r>
                        <a:rPr lang="tr-TR" sz="3000" dirty="0" smtClean="0">
                          <a:solidFill>
                            <a:srgbClr val="7030A0"/>
                          </a:solidFill>
                        </a:rPr>
                        <a:t>20/20=1.00</a:t>
                      </a:r>
                      <a:endParaRPr lang="tr-TR" sz="3000" dirty="0">
                        <a:solidFill>
                          <a:srgbClr val="7030A0"/>
                        </a:solidFill>
                      </a:endParaRPr>
                    </a:p>
                  </a:txBody>
                  <a:tcPr/>
                </a:tc>
              </a:tr>
              <a:tr h="370840">
                <a:tc>
                  <a:txBody>
                    <a:bodyPr/>
                    <a:lstStyle/>
                    <a:p>
                      <a:r>
                        <a:rPr lang="tr-TR" sz="3000" dirty="0" smtClean="0">
                          <a:solidFill>
                            <a:srgbClr val="7030A0"/>
                          </a:solidFill>
                        </a:rPr>
                        <a:t>54’den az</a:t>
                      </a:r>
                      <a:endParaRPr lang="tr-TR" sz="3000" dirty="0">
                        <a:solidFill>
                          <a:srgbClr val="7030A0"/>
                        </a:solidFill>
                      </a:endParaRPr>
                    </a:p>
                  </a:txBody>
                  <a:tcPr/>
                </a:tc>
                <a:tc>
                  <a:txBody>
                    <a:bodyPr/>
                    <a:lstStyle/>
                    <a:p>
                      <a:pPr algn="r"/>
                      <a:r>
                        <a:rPr lang="tr-TR" sz="3000" dirty="0" smtClean="0">
                          <a:solidFill>
                            <a:srgbClr val="7030A0"/>
                          </a:solidFill>
                        </a:rPr>
                        <a:t>9/20=0.45</a:t>
                      </a:r>
                      <a:endParaRPr lang="tr-TR" sz="3000" dirty="0">
                        <a:solidFill>
                          <a:srgbClr val="7030A0"/>
                        </a:solidFill>
                      </a:endParaRPr>
                    </a:p>
                  </a:txBody>
                  <a:tcPr/>
                </a:tc>
                <a:tc>
                  <a:txBody>
                    <a:bodyPr/>
                    <a:lstStyle/>
                    <a:p>
                      <a:r>
                        <a:rPr lang="tr-TR" sz="3000" dirty="0" smtClean="0">
                          <a:solidFill>
                            <a:srgbClr val="7030A0"/>
                          </a:solidFill>
                        </a:rPr>
                        <a:t>42’  ‘’      ‘’</a:t>
                      </a:r>
                      <a:endParaRPr lang="tr-TR" sz="3000" dirty="0">
                        <a:solidFill>
                          <a:srgbClr val="7030A0"/>
                        </a:solidFill>
                      </a:endParaRPr>
                    </a:p>
                  </a:txBody>
                  <a:tcPr/>
                </a:tc>
                <a:tc>
                  <a:txBody>
                    <a:bodyPr/>
                    <a:lstStyle/>
                    <a:p>
                      <a:pPr algn="r"/>
                      <a:r>
                        <a:rPr lang="tr-TR" sz="3000" dirty="0" smtClean="0">
                          <a:solidFill>
                            <a:srgbClr val="7030A0"/>
                          </a:solidFill>
                        </a:rPr>
                        <a:t>14/20=0.70</a:t>
                      </a:r>
                      <a:endParaRPr lang="tr-TR" sz="3000" dirty="0">
                        <a:solidFill>
                          <a:srgbClr val="7030A0"/>
                        </a:solidFill>
                      </a:endParaRPr>
                    </a:p>
                  </a:txBody>
                  <a:tcPr/>
                </a:tc>
              </a:tr>
              <a:tr h="370840">
                <a:tc>
                  <a:txBody>
                    <a:bodyPr/>
                    <a:lstStyle/>
                    <a:p>
                      <a:r>
                        <a:rPr lang="tr-TR" sz="3000" dirty="0" smtClean="0">
                          <a:solidFill>
                            <a:srgbClr val="7030A0"/>
                          </a:solidFill>
                        </a:rPr>
                        <a:t>66’   ‘’    ‘’ </a:t>
                      </a:r>
                      <a:endParaRPr lang="tr-TR" sz="3000" dirty="0">
                        <a:solidFill>
                          <a:srgbClr val="7030A0"/>
                        </a:solidFill>
                      </a:endParaRPr>
                    </a:p>
                  </a:txBody>
                  <a:tcPr/>
                </a:tc>
                <a:tc>
                  <a:txBody>
                    <a:bodyPr/>
                    <a:lstStyle/>
                    <a:p>
                      <a:pPr algn="r"/>
                      <a:r>
                        <a:rPr lang="tr-TR" sz="3000" dirty="0" smtClean="0">
                          <a:solidFill>
                            <a:srgbClr val="7030A0"/>
                          </a:solidFill>
                        </a:rPr>
                        <a:t>13/20=0,65</a:t>
                      </a:r>
                      <a:endParaRPr lang="tr-TR" sz="3000" dirty="0">
                        <a:solidFill>
                          <a:srgbClr val="7030A0"/>
                        </a:solidFill>
                      </a:endParaRPr>
                    </a:p>
                  </a:txBody>
                  <a:tcPr/>
                </a:tc>
                <a:tc>
                  <a:txBody>
                    <a:bodyPr/>
                    <a:lstStyle/>
                    <a:p>
                      <a:r>
                        <a:rPr lang="tr-TR" sz="3000" dirty="0" smtClean="0">
                          <a:solidFill>
                            <a:srgbClr val="7030A0"/>
                          </a:solidFill>
                        </a:rPr>
                        <a:t>54’   ‘’     ‘’</a:t>
                      </a:r>
                      <a:endParaRPr lang="tr-TR" sz="3000" dirty="0">
                        <a:solidFill>
                          <a:srgbClr val="7030A0"/>
                        </a:solidFill>
                      </a:endParaRPr>
                    </a:p>
                  </a:txBody>
                  <a:tcPr/>
                </a:tc>
                <a:tc>
                  <a:txBody>
                    <a:bodyPr/>
                    <a:lstStyle/>
                    <a:p>
                      <a:pPr algn="r"/>
                      <a:r>
                        <a:rPr lang="tr-TR" sz="3000" dirty="0" smtClean="0">
                          <a:solidFill>
                            <a:srgbClr val="7030A0"/>
                          </a:solidFill>
                        </a:rPr>
                        <a:t>11/20=0.55</a:t>
                      </a:r>
                      <a:endParaRPr lang="tr-TR" sz="3000" dirty="0">
                        <a:solidFill>
                          <a:srgbClr val="7030A0"/>
                        </a:solidFill>
                      </a:endParaRPr>
                    </a:p>
                  </a:txBody>
                  <a:tcPr/>
                </a:tc>
              </a:tr>
              <a:tr h="370840">
                <a:tc>
                  <a:txBody>
                    <a:bodyPr/>
                    <a:lstStyle/>
                    <a:p>
                      <a:r>
                        <a:rPr lang="tr-TR" sz="3000" dirty="0" smtClean="0">
                          <a:solidFill>
                            <a:srgbClr val="7030A0"/>
                          </a:solidFill>
                        </a:rPr>
                        <a:t>78’   ‘’    ‘’</a:t>
                      </a:r>
                      <a:endParaRPr lang="tr-TR" sz="3000" dirty="0">
                        <a:solidFill>
                          <a:srgbClr val="7030A0"/>
                        </a:solidFill>
                      </a:endParaRPr>
                    </a:p>
                  </a:txBody>
                  <a:tcPr/>
                </a:tc>
                <a:tc>
                  <a:txBody>
                    <a:bodyPr/>
                    <a:lstStyle/>
                    <a:p>
                      <a:pPr algn="r"/>
                      <a:r>
                        <a:rPr lang="tr-TR" sz="3000" dirty="0" smtClean="0">
                          <a:solidFill>
                            <a:srgbClr val="7030A0"/>
                          </a:solidFill>
                        </a:rPr>
                        <a:t>16/20=0,80</a:t>
                      </a:r>
                      <a:endParaRPr lang="tr-TR" sz="3000" dirty="0">
                        <a:solidFill>
                          <a:srgbClr val="7030A0"/>
                        </a:solidFill>
                      </a:endParaRPr>
                    </a:p>
                  </a:txBody>
                  <a:tcPr/>
                </a:tc>
                <a:tc>
                  <a:txBody>
                    <a:bodyPr/>
                    <a:lstStyle/>
                    <a:p>
                      <a:r>
                        <a:rPr lang="tr-TR" sz="3000" dirty="0" smtClean="0">
                          <a:solidFill>
                            <a:srgbClr val="7030A0"/>
                          </a:solidFill>
                        </a:rPr>
                        <a:t>66’   ‘’     ‘’</a:t>
                      </a:r>
                      <a:endParaRPr lang="tr-TR" sz="3000" dirty="0">
                        <a:solidFill>
                          <a:srgbClr val="7030A0"/>
                        </a:solidFill>
                      </a:endParaRPr>
                    </a:p>
                  </a:txBody>
                  <a:tcPr/>
                </a:tc>
                <a:tc>
                  <a:txBody>
                    <a:bodyPr/>
                    <a:lstStyle/>
                    <a:p>
                      <a:pPr algn="r"/>
                      <a:r>
                        <a:rPr lang="tr-TR" sz="3000" dirty="0" smtClean="0">
                          <a:solidFill>
                            <a:srgbClr val="7030A0"/>
                          </a:solidFill>
                        </a:rPr>
                        <a:t>7/20=0.35</a:t>
                      </a:r>
                      <a:endParaRPr lang="tr-TR" sz="3000" dirty="0">
                        <a:solidFill>
                          <a:srgbClr val="7030A0"/>
                        </a:solidFill>
                      </a:endParaRPr>
                    </a:p>
                  </a:txBody>
                  <a:tcPr/>
                </a:tc>
              </a:tr>
              <a:tr h="370840">
                <a:tc>
                  <a:txBody>
                    <a:bodyPr/>
                    <a:lstStyle/>
                    <a:p>
                      <a:r>
                        <a:rPr lang="tr-TR" sz="3000" dirty="0" smtClean="0">
                          <a:solidFill>
                            <a:srgbClr val="7030A0"/>
                          </a:solidFill>
                        </a:rPr>
                        <a:t>90’   ‘’    ‘’</a:t>
                      </a:r>
                      <a:endParaRPr lang="tr-TR" sz="3000" dirty="0">
                        <a:solidFill>
                          <a:srgbClr val="7030A0"/>
                        </a:solidFill>
                      </a:endParaRPr>
                    </a:p>
                  </a:txBody>
                  <a:tcPr/>
                </a:tc>
                <a:tc>
                  <a:txBody>
                    <a:bodyPr/>
                    <a:lstStyle/>
                    <a:p>
                      <a:pPr algn="r"/>
                      <a:r>
                        <a:rPr lang="tr-TR" sz="3000" dirty="0" smtClean="0">
                          <a:solidFill>
                            <a:srgbClr val="7030A0"/>
                          </a:solidFill>
                        </a:rPr>
                        <a:t>20/20=1.00</a:t>
                      </a:r>
                      <a:endParaRPr lang="tr-TR" sz="3000" dirty="0">
                        <a:solidFill>
                          <a:srgbClr val="7030A0"/>
                        </a:solidFill>
                      </a:endParaRPr>
                    </a:p>
                  </a:txBody>
                  <a:tcPr/>
                </a:tc>
                <a:tc>
                  <a:txBody>
                    <a:bodyPr/>
                    <a:lstStyle/>
                    <a:p>
                      <a:r>
                        <a:rPr lang="tr-TR" sz="3000" dirty="0" smtClean="0">
                          <a:solidFill>
                            <a:srgbClr val="7030A0"/>
                          </a:solidFill>
                        </a:rPr>
                        <a:t>78’   ‘’     ‘’</a:t>
                      </a:r>
                      <a:endParaRPr lang="tr-TR" sz="3000" dirty="0">
                        <a:solidFill>
                          <a:srgbClr val="7030A0"/>
                        </a:solidFill>
                      </a:endParaRPr>
                    </a:p>
                  </a:txBody>
                  <a:tcPr/>
                </a:tc>
                <a:tc>
                  <a:txBody>
                    <a:bodyPr/>
                    <a:lstStyle/>
                    <a:p>
                      <a:pPr algn="r"/>
                      <a:r>
                        <a:rPr lang="tr-TR" sz="3000" dirty="0" smtClean="0">
                          <a:solidFill>
                            <a:srgbClr val="7030A0"/>
                          </a:solidFill>
                        </a:rPr>
                        <a:t>4/20=0.20</a:t>
                      </a:r>
                      <a:endParaRPr lang="tr-TR" sz="3000" dirty="0">
                        <a:solidFill>
                          <a:srgbClr val="7030A0"/>
                        </a:solidFill>
                      </a:endParaRPr>
                    </a:p>
                  </a:txBody>
                  <a:tcPr/>
                </a:tc>
              </a:tr>
            </a:tbl>
          </a:graphicData>
        </a:graphic>
      </p:graphicFrame>
    </p:spTree>
    <p:extLst>
      <p:ext uri="{BB962C8B-B14F-4D97-AF65-F5344CB8AC3E}">
        <p14:creationId xmlns:p14="http://schemas.microsoft.com/office/powerpoint/2010/main" val="4655713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b="1" dirty="0" smtClean="0">
                <a:solidFill>
                  <a:srgbClr val="7030A0"/>
                </a:solidFill>
              </a:rPr>
              <a:t>3.1.3.3. Bileşik Seriler</a:t>
            </a:r>
            <a:endParaRPr lang="tr-TR" sz="3600" b="1"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dirty="0" smtClean="0">
                <a:solidFill>
                  <a:srgbClr val="7030A0"/>
                </a:solidFill>
              </a:rPr>
              <a:t>Bileşik seriler, gözlenen birimlerden sadece bir değişkenle değil, iki  farklı değişkenle ilgili olarak toplanan verilerin birlikte gösterildiği serilerdir.</a:t>
            </a:r>
          </a:p>
          <a:p>
            <a:r>
              <a:rPr lang="tr-TR" dirty="0" smtClean="0">
                <a:solidFill>
                  <a:srgbClr val="7030A0"/>
                </a:solidFill>
              </a:rPr>
              <a:t>Bir işletmenin satış gelirleriyle satış giderleri arasında bir ilişki olup olmadığının öğrenilmek istendiği bir araştırmada, geriye dönük beş yıllık veriler arşivlerinde bulunmuş ve Çizelge 3.17 oluşturulmuştur.</a:t>
            </a:r>
            <a:endParaRPr lang="tr-TR" dirty="0">
              <a:solidFill>
                <a:srgbClr val="7030A0"/>
              </a:solidFill>
            </a:endParaRPr>
          </a:p>
        </p:txBody>
      </p:sp>
    </p:spTree>
    <p:extLst>
      <p:ext uri="{BB962C8B-B14F-4D97-AF65-F5344CB8AC3E}">
        <p14:creationId xmlns:p14="http://schemas.microsoft.com/office/powerpoint/2010/main" val="1982728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b="1" dirty="0" smtClean="0">
                <a:solidFill>
                  <a:srgbClr val="7030A0"/>
                </a:solidFill>
              </a:rPr>
              <a:t>Çizelge 3.17 Yıllık Satış Giderleriyle Satış Gelirlerini Gösteren Bileşik Seri</a:t>
            </a:r>
            <a:endParaRPr lang="tr-TR" sz="3200" b="1"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1628306"/>
              </p:ext>
            </p:extLst>
          </p:nvPr>
        </p:nvGraphicFramePr>
        <p:xfrm>
          <a:off x="457200" y="1600200"/>
          <a:ext cx="8229600" cy="3962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tr-TR" sz="2800" dirty="0" smtClean="0">
                          <a:solidFill>
                            <a:srgbClr val="7030A0"/>
                          </a:solidFill>
                        </a:rPr>
                        <a:t>Yıllar</a:t>
                      </a:r>
                      <a:endParaRPr lang="tr-TR" sz="2800" dirty="0">
                        <a:solidFill>
                          <a:srgbClr val="7030A0"/>
                        </a:solidFill>
                      </a:endParaRPr>
                    </a:p>
                  </a:txBody>
                  <a:tcPr/>
                </a:tc>
                <a:tc>
                  <a:txBody>
                    <a:bodyPr/>
                    <a:lstStyle/>
                    <a:p>
                      <a:pPr algn="ctr"/>
                      <a:r>
                        <a:rPr lang="tr-TR" sz="2800" dirty="0" smtClean="0">
                          <a:solidFill>
                            <a:srgbClr val="7030A0"/>
                          </a:solidFill>
                        </a:rPr>
                        <a:t>Yıllık Satış Giderleri(X)</a:t>
                      </a:r>
                    </a:p>
                    <a:p>
                      <a:pPr algn="ctr"/>
                      <a:r>
                        <a:rPr lang="tr-TR" sz="2800" dirty="0" smtClean="0">
                          <a:solidFill>
                            <a:srgbClr val="7030A0"/>
                          </a:solidFill>
                        </a:rPr>
                        <a:t>(Milyon TL)</a:t>
                      </a:r>
                      <a:endParaRPr lang="tr-TR" sz="2800" dirty="0">
                        <a:solidFill>
                          <a:srgbClr val="7030A0"/>
                        </a:solidFill>
                      </a:endParaRPr>
                    </a:p>
                  </a:txBody>
                  <a:tcPr/>
                </a:tc>
                <a:tc>
                  <a:txBody>
                    <a:bodyPr/>
                    <a:lstStyle/>
                    <a:p>
                      <a:pPr algn="ctr"/>
                      <a:r>
                        <a:rPr lang="tr-TR" sz="2800" dirty="0" smtClean="0">
                          <a:solidFill>
                            <a:srgbClr val="7030A0"/>
                          </a:solidFill>
                        </a:rPr>
                        <a:t>Yıllık Satış Gelirleri (Y)</a:t>
                      </a:r>
                    </a:p>
                    <a:p>
                      <a:pPr algn="ctr"/>
                      <a:r>
                        <a:rPr lang="tr-TR" sz="2800" dirty="0" smtClean="0">
                          <a:solidFill>
                            <a:srgbClr val="7030A0"/>
                          </a:solidFill>
                        </a:rPr>
                        <a:t>(Milyon</a:t>
                      </a:r>
                      <a:r>
                        <a:rPr lang="tr-TR" sz="2800" baseline="0" dirty="0" smtClean="0">
                          <a:solidFill>
                            <a:srgbClr val="7030A0"/>
                          </a:solidFill>
                        </a:rPr>
                        <a:t> TL)</a:t>
                      </a:r>
                      <a:endParaRPr lang="tr-TR" sz="2800" dirty="0">
                        <a:solidFill>
                          <a:srgbClr val="7030A0"/>
                        </a:solidFill>
                      </a:endParaRPr>
                    </a:p>
                  </a:txBody>
                  <a:tcPr/>
                </a:tc>
              </a:tr>
              <a:tr h="370840">
                <a:tc>
                  <a:txBody>
                    <a:bodyPr/>
                    <a:lstStyle/>
                    <a:p>
                      <a:pPr algn="ctr"/>
                      <a:r>
                        <a:rPr lang="tr-TR" sz="2800" dirty="0" smtClean="0">
                          <a:solidFill>
                            <a:srgbClr val="7030A0"/>
                          </a:solidFill>
                        </a:rPr>
                        <a:t>1999</a:t>
                      </a:r>
                      <a:endParaRPr lang="tr-TR" sz="2800" dirty="0">
                        <a:solidFill>
                          <a:srgbClr val="7030A0"/>
                        </a:solidFill>
                      </a:endParaRPr>
                    </a:p>
                  </a:txBody>
                  <a:tcPr/>
                </a:tc>
                <a:tc>
                  <a:txBody>
                    <a:bodyPr/>
                    <a:lstStyle/>
                    <a:p>
                      <a:pPr algn="ctr"/>
                      <a:r>
                        <a:rPr lang="tr-TR" sz="2800" dirty="0" smtClean="0">
                          <a:solidFill>
                            <a:srgbClr val="7030A0"/>
                          </a:solidFill>
                        </a:rPr>
                        <a:t>15</a:t>
                      </a:r>
                      <a:endParaRPr lang="tr-TR" sz="2800" dirty="0">
                        <a:solidFill>
                          <a:srgbClr val="7030A0"/>
                        </a:solidFill>
                      </a:endParaRPr>
                    </a:p>
                  </a:txBody>
                  <a:tcPr/>
                </a:tc>
                <a:tc>
                  <a:txBody>
                    <a:bodyPr/>
                    <a:lstStyle/>
                    <a:p>
                      <a:pPr algn="ctr"/>
                      <a:r>
                        <a:rPr lang="tr-TR" sz="2800" dirty="0" smtClean="0">
                          <a:solidFill>
                            <a:srgbClr val="7030A0"/>
                          </a:solidFill>
                        </a:rPr>
                        <a:t>200</a:t>
                      </a:r>
                      <a:endParaRPr lang="tr-TR" sz="2800" dirty="0">
                        <a:solidFill>
                          <a:srgbClr val="7030A0"/>
                        </a:solidFill>
                      </a:endParaRPr>
                    </a:p>
                  </a:txBody>
                  <a:tcPr/>
                </a:tc>
              </a:tr>
              <a:tr h="370840">
                <a:tc>
                  <a:txBody>
                    <a:bodyPr/>
                    <a:lstStyle/>
                    <a:p>
                      <a:pPr algn="ctr"/>
                      <a:r>
                        <a:rPr lang="tr-TR" sz="2800" dirty="0" smtClean="0">
                          <a:solidFill>
                            <a:srgbClr val="7030A0"/>
                          </a:solidFill>
                        </a:rPr>
                        <a:t>2000</a:t>
                      </a:r>
                      <a:endParaRPr lang="tr-TR" sz="2800" dirty="0">
                        <a:solidFill>
                          <a:srgbClr val="7030A0"/>
                        </a:solidFill>
                      </a:endParaRPr>
                    </a:p>
                  </a:txBody>
                  <a:tcPr/>
                </a:tc>
                <a:tc>
                  <a:txBody>
                    <a:bodyPr/>
                    <a:lstStyle/>
                    <a:p>
                      <a:pPr algn="ctr"/>
                      <a:r>
                        <a:rPr lang="tr-TR" sz="2800" dirty="0" smtClean="0">
                          <a:solidFill>
                            <a:srgbClr val="7030A0"/>
                          </a:solidFill>
                        </a:rPr>
                        <a:t>25</a:t>
                      </a:r>
                      <a:endParaRPr lang="tr-TR" sz="2800" dirty="0">
                        <a:solidFill>
                          <a:srgbClr val="7030A0"/>
                        </a:solidFill>
                      </a:endParaRPr>
                    </a:p>
                  </a:txBody>
                  <a:tcPr/>
                </a:tc>
                <a:tc>
                  <a:txBody>
                    <a:bodyPr/>
                    <a:lstStyle/>
                    <a:p>
                      <a:pPr algn="ctr"/>
                      <a:r>
                        <a:rPr lang="tr-TR" sz="2800" dirty="0" smtClean="0">
                          <a:solidFill>
                            <a:srgbClr val="7030A0"/>
                          </a:solidFill>
                        </a:rPr>
                        <a:t>205</a:t>
                      </a:r>
                      <a:endParaRPr lang="tr-TR" sz="2800" dirty="0">
                        <a:solidFill>
                          <a:srgbClr val="7030A0"/>
                        </a:solidFill>
                      </a:endParaRPr>
                    </a:p>
                  </a:txBody>
                  <a:tcPr/>
                </a:tc>
              </a:tr>
              <a:tr h="370840">
                <a:tc>
                  <a:txBody>
                    <a:bodyPr/>
                    <a:lstStyle/>
                    <a:p>
                      <a:pPr algn="ctr"/>
                      <a:r>
                        <a:rPr lang="tr-TR" sz="2800" dirty="0" smtClean="0">
                          <a:solidFill>
                            <a:srgbClr val="7030A0"/>
                          </a:solidFill>
                        </a:rPr>
                        <a:t>2001</a:t>
                      </a:r>
                      <a:endParaRPr lang="tr-TR" sz="2800" dirty="0">
                        <a:solidFill>
                          <a:srgbClr val="7030A0"/>
                        </a:solidFill>
                      </a:endParaRPr>
                    </a:p>
                  </a:txBody>
                  <a:tcPr/>
                </a:tc>
                <a:tc>
                  <a:txBody>
                    <a:bodyPr/>
                    <a:lstStyle/>
                    <a:p>
                      <a:pPr algn="ctr"/>
                      <a:r>
                        <a:rPr lang="tr-TR" sz="2800" dirty="0" smtClean="0">
                          <a:solidFill>
                            <a:srgbClr val="7030A0"/>
                          </a:solidFill>
                        </a:rPr>
                        <a:t>32</a:t>
                      </a:r>
                      <a:endParaRPr lang="tr-TR" sz="2800" dirty="0">
                        <a:solidFill>
                          <a:srgbClr val="7030A0"/>
                        </a:solidFill>
                      </a:endParaRPr>
                    </a:p>
                  </a:txBody>
                  <a:tcPr/>
                </a:tc>
                <a:tc>
                  <a:txBody>
                    <a:bodyPr/>
                    <a:lstStyle/>
                    <a:p>
                      <a:pPr algn="ctr"/>
                      <a:r>
                        <a:rPr lang="tr-TR" sz="2800" dirty="0" smtClean="0">
                          <a:solidFill>
                            <a:srgbClr val="7030A0"/>
                          </a:solidFill>
                        </a:rPr>
                        <a:t>260</a:t>
                      </a:r>
                      <a:endParaRPr lang="tr-TR" sz="2800" dirty="0">
                        <a:solidFill>
                          <a:srgbClr val="7030A0"/>
                        </a:solidFill>
                      </a:endParaRPr>
                    </a:p>
                  </a:txBody>
                  <a:tcPr/>
                </a:tc>
              </a:tr>
              <a:tr h="370840">
                <a:tc>
                  <a:txBody>
                    <a:bodyPr/>
                    <a:lstStyle/>
                    <a:p>
                      <a:pPr algn="ctr"/>
                      <a:r>
                        <a:rPr lang="tr-TR" sz="2800" dirty="0" smtClean="0">
                          <a:solidFill>
                            <a:srgbClr val="7030A0"/>
                          </a:solidFill>
                        </a:rPr>
                        <a:t>2002</a:t>
                      </a:r>
                      <a:endParaRPr lang="tr-TR" sz="2800" dirty="0">
                        <a:solidFill>
                          <a:srgbClr val="7030A0"/>
                        </a:solidFill>
                      </a:endParaRPr>
                    </a:p>
                  </a:txBody>
                  <a:tcPr/>
                </a:tc>
                <a:tc>
                  <a:txBody>
                    <a:bodyPr/>
                    <a:lstStyle/>
                    <a:p>
                      <a:pPr algn="ctr"/>
                      <a:r>
                        <a:rPr lang="tr-TR" sz="2800" dirty="0" smtClean="0">
                          <a:solidFill>
                            <a:srgbClr val="7030A0"/>
                          </a:solidFill>
                        </a:rPr>
                        <a:t>24</a:t>
                      </a:r>
                      <a:endParaRPr lang="tr-TR" sz="2800" dirty="0">
                        <a:solidFill>
                          <a:srgbClr val="7030A0"/>
                        </a:solidFill>
                      </a:endParaRPr>
                    </a:p>
                  </a:txBody>
                  <a:tcPr/>
                </a:tc>
                <a:tc>
                  <a:txBody>
                    <a:bodyPr/>
                    <a:lstStyle/>
                    <a:p>
                      <a:pPr algn="ctr"/>
                      <a:r>
                        <a:rPr lang="tr-TR" sz="2800" dirty="0" smtClean="0">
                          <a:solidFill>
                            <a:srgbClr val="7030A0"/>
                          </a:solidFill>
                        </a:rPr>
                        <a:t>250</a:t>
                      </a:r>
                      <a:endParaRPr lang="tr-TR" sz="2800" dirty="0">
                        <a:solidFill>
                          <a:srgbClr val="7030A0"/>
                        </a:solidFill>
                      </a:endParaRPr>
                    </a:p>
                  </a:txBody>
                  <a:tcPr/>
                </a:tc>
              </a:tr>
              <a:tr h="370840">
                <a:tc>
                  <a:txBody>
                    <a:bodyPr/>
                    <a:lstStyle/>
                    <a:p>
                      <a:pPr algn="ctr"/>
                      <a:r>
                        <a:rPr lang="tr-TR" sz="2800" dirty="0" smtClean="0">
                          <a:solidFill>
                            <a:srgbClr val="7030A0"/>
                          </a:solidFill>
                        </a:rPr>
                        <a:t>2003</a:t>
                      </a:r>
                      <a:endParaRPr lang="tr-TR" sz="2800" dirty="0">
                        <a:solidFill>
                          <a:srgbClr val="7030A0"/>
                        </a:solidFill>
                      </a:endParaRPr>
                    </a:p>
                  </a:txBody>
                  <a:tcPr/>
                </a:tc>
                <a:tc>
                  <a:txBody>
                    <a:bodyPr/>
                    <a:lstStyle/>
                    <a:p>
                      <a:pPr algn="ctr"/>
                      <a:r>
                        <a:rPr lang="tr-TR" sz="2800" dirty="0" smtClean="0">
                          <a:solidFill>
                            <a:srgbClr val="7030A0"/>
                          </a:solidFill>
                        </a:rPr>
                        <a:t>30</a:t>
                      </a:r>
                      <a:endParaRPr lang="tr-TR" sz="2800" dirty="0">
                        <a:solidFill>
                          <a:srgbClr val="7030A0"/>
                        </a:solidFill>
                      </a:endParaRPr>
                    </a:p>
                  </a:txBody>
                  <a:tcPr/>
                </a:tc>
                <a:tc>
                  <a:txBody>
                    <a:bodyPr/>
                    <a:lstStyle/>
                    <a:p>
                      <a:pPr algn="ctr"/>
                      <a:r>
                        <a:rPr lang="tr-TR" sz="2800" dirty="0" smtClean="0">
                          <a:solidFill>
                            <a:srgbClr val="7030A0"/>
                          </a:solidFill>
                        </a:rPr>
                        <a:t>285</a:t>
                      </a:r>
                      <a:endParaRPr lang="tr-TR" sz="2800" dirty="0">
                        <a:solidFill>
                          <a:srgbClr val="7030A0"/>
                        </a:solidFill>
                      </a:endParaRPr>
                    </a:p>
                  </a:txBody>
                  <a:tcPr/>
                </a:tc>
              </a:tr>
            </a:tbl>
          </a:graphicData>
        </a:graphic>
      </p:graphicFrame>
    </p:spTree>
    <p:extLst>
      <p:ext uri="{BB962C8B-B14F-4D97-AF65-F5344CB8AC3E}">
        <p14:creationId xmlns:p14="http://schemas.microsoft.com/office/powerpoint/2010/main" val="7595491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200" dirty="0" smtClean="0">
                <a:solidFill>
                  <a:srgbClr val="7030A0"/>
                </a:solidFill>
              </a:rPr>
              <a:t>Bileşik seriler devam</a:t>
            </a:r>
            <a:endParaRPr lang="tr-TR" sz="32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smtClean="0">
                <a:solidFill>
                  <a:srgbClr val="7030A0"/>
                </a:solidFill>
              </a:rPr>
              <a:t>Çizelgedeki gider rakamlarıyla gelir rakamları eşleştirildiğinde, aralarında bir ilişki olduğu görülmektedir. Burada </a:t>
            </a:r>
            <a:r>
              <a:rPr lang="tr-TR" i="1" dirty="0" smtClean="0">
                <a:solidFill>
                  <a:srgbClr val="7030A0"/>
                </a:solidFill>
              </a:rPr>
              <a:t>satış giderleri</a:t>
            </a:r>
            <a:r>
              <a:rPr lang="tr-TR" dirty="0" smtClean="0">
                <a:solidFill>
                  <a:srgbClr val="7030A0"/>
                </a:solidFill>
              </a:rPr>
              <a:t> </a:t>
            </a:r>
            <a:r>
              <a:rPr lang="tr-TR" b="1" dirty="0" smtClean="0">
                <a:solidFill>
                  <a:srgbClr val="7030A0"/>
                </a:solidFill>
              </a:rPr>
              <a:t>bağımsız değişken</a:t>
            </a:r>
            <a:r>
              <a:rPr lang="tr-TR" dirty="0" smtClean="0">
                <a:solidFill>
                  <a:srgbClr val="7030A0"/>
                </a:solidFill>
              </a:rPr>
              <a:t>, </a:t>
            </a:r>
            <a:r>
              <a:rPr lang="tr-TR" i="1" dirty="0" smtClean="0">
                <a:solidFill>
                  <a:srgbClr val="7030A0"/>
                </a:solidFill>
              </a:rPr>
              <a:t>satış gelirleri</a:t>
            </a:r>
            <a:r>
              <a:rPr lang="tr-TR" dirty="0" smtClean="0">
                <a:solidFill>
                  <a:srgbClr val="7030A0"/>
                </a:solidFill>
              </a:rPr>
              <a:t> </a:t>
            </a:r>
            <a:r>
              <a:rPr lang="tr-TR" b="1" dirty="0" smtClean="0">
                <a:solidFill>
                  <a:srgbClr val="7030A0"/>
                </a:solidFill>
              </a:rPr>
              <a:t>bağımlı değişkendir.</a:t>
            </a:r>
            <a:endParaRPr lang="tr-TR" dirty="0" smtClean="0">
              <a:solidFill>
                <a:srgbClr val="7030A0"/>
              </a:solidFill>
            </a:endParaRPr>
          </a:p>
          <a:p>
            <a:r>
              <a:rPr lang="tr-TR" dirty="0" smtClean="0">
                <a:solidFill>
                  <a:srgbClr val="7030A0"/>
                </a:solidFill>
              </a:rPr>
              <a:t>Bu veriler bir grafik şeklinde gösterilmek istendiğinde, Şekil 3.4.’deki serpilme grafiği elde edilir.</a:t>
            </a:r>
            <a:endParaRPr lang="tr-TR" dirty="0">
              <a:solidFill>
                <a:srgbClr val="7030A0"/>
              </a:solidFill>
            </a:endParaRPr>
          </a:p>
        </p:txBody>
      </p:sp>
    </p:spTree>
    <p:extLst>
      <p:ext uri="{BB962C8B-B14F-4D97-AF65-F5344CB8AC3E}">
        <p14:creationId xmlns:p14="http://schemas.microsoft.com/office/powerpoint/2010/main" val="40681180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200" dirty="0" smtClean="0">
                <a:solidFill>
                  <a:srgbClr val="7030A0"/>
                </a:solidFill>
              </a:rPr>
              <a:t>Bileşik seriler devam</a:t>
            </a:r>
            <a:endParaRPr lang="tr-TR" sz="3200"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dirty="0" smtClean="0">
                <a:solidFill>
                  <a:srgbClr val="7030A0"/>
                </a:solidFill>
              </a:rPr>
              <a:t>Bu serpilme grafiğinde, gider ve gelir verilerinin kesiştiği noktaların sol aşağıdan sağ yukarıya doğru bir eğilim göstermesi, bu iki değişken arasında pozitif ve doğrusal bir ilişki olduğunu göstermektedir.</a:t>
            </a:r>
          </a:p>
          <a:p>
            <a:r>
              <a:rPr lang="tr-TR" dirty="0">
                <a:solidFill>
                  <a:srgbClr val="7030A0"/>
                </a:solidFill>
              </a:rPr>
              <a:t>D</a:t>
            </a:r>
            <a:r>
              <a:rPr lang="tr-TR" dirty="0" smtClean="0">
                <a:solidFill>
                  <a:srgbClr val="7030A0"/>
                </a:solidFill>
              </a:rPr>
              <a:t>aha başka bir anlatımla, satış giderlerinde meydana gelen artışlar, satış gelirlerinin de artmasına neden olmuştur.</a:t>
            </a:r>
          </a:p>
          <a:p>
            <a:r>
              <a:rPr lang="tr-TR" dirty="0" smtClean="0">
                <a:solidFill>
                  <a:srgbClr val="7030A0"/>
                </a:solidFill>
              </a:rPr>
              <a:t>Şekil 3.4 Satış Giderleri ve  Gelirlerini Gösteren Serpilme Grafiği (sayfa 82)  </a:t>
            </a:r>
            <a:endParaRPr lang="tr-TR" dirty="0">
              <a:solidFill>
                <a:srgbClr val="7030A0"/>
              </a:solidFill>
            </a:endParaRPr>
          </a:p>
        </p:txBody>
      </p:sp>
    </p:spTree>
    <p:extLst>
      <p:ext uri="{BB962C8B-B14F-4D97-AF65-F5344CB8AC3E}">
        <p14:creationId xmlns:p14="http://schemas.microsoft.com/office/powerpoint/2010/main" val="19976190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b="1" dirty="0" smtClean="0">
                <a:solidFill>
                  <a:srgbClr val="7030A0"/>
                </a:solidFill>
              </a:rPr>
              <a:t>3.4 GRAFİKLER</a:t>
            </a:r>
            <a:endParaRPr lang="tr-TR" sz="3600" b="1" dirty="0">
              <a:solidFill>
                <a:srgbClr val="7030A0"/>
              </a:solidFill>
            </a:endParaRPr>
          </a:p>
        </p:txBody>
      </p:sp>
      <p:sp>
        <p:nvSpPr>
          <p:cNvPr id="3" name="Content Placeholder 2"/>
          <p:cNvSpPr>
            <a:spLocks noGrp="1"/>
          </p:cNvSpPr>
          <p:nvPr>
            <p:ph idx="1"/>
          </p:nvPr>
        </p:nvSpPr>
        <p:spPr>
          <a:xfrm>
            <a:off x="457200" y="908720"/>
            <a:ext cx="8229600" cy="5217443"/>
          </a:xfrm>
        </p:spPr>
        <p:txBody>
          <a:bodyPr/>
          <a:lstStyle/>
          <a:p>
            <a:r>
              <a:rPr lang="tr-TR" b="1" dirty="0" smtClean="0">
                <a:solidFill>
                  <a:srgbClr val="7030A0"/>
                </a:solidFill>
              </a:rPr>
              <a:t>Grafik, frekans dağılım çizelgelerinde sayılarla gösterilen bilgilerin görsel anlatımıdır.</a:t>
            </a:r>
          </a:p>
          <a:p>
            <a:r>
              <a:rPr lang="tr-TR" dirty="0" smtClean="0">
                <a:solidFill>
                  <a:srgbClr val="7030A0"/>
                </a:solidFill>
              </a:rPr>
              <a:t>Grafikler, birçok sayısal değeri basit ve kolay anlaşılır bir şekilde gösterdiğinden yaygın olarak kullanılmaktadır. Araştırmacıların çoğu, bilgilerin görsel olarak anlatılmasının, diğer anlatımlara göre çok daha anlaşılır olduğu görüşünü desteklemektedirler.</a:t>
            </a:r>
            <a:endParaRPr lang="tr-TR" dirty="0">
              <a:solidFill>
                <a:srgbClr val="7030A0"/>
              </a:solidFill>
            </a:endParaRPr>
          </a:p>
        </p:txBody>
      </p:sp>
    </p:spTree>
    <p:extLst>
      <p:ext uri="{BB962C8B-B14F-4D97-AF65-F5344CB8AC3E}">
        <p14:creationId xmlns:p14="http://schemas.microsoft.com/office/powerpoint/2010/main" val="15832376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200" b="1" dirty="0" smtClean="0">
                <a:solidFill>
                  <a:srgbClr val="7030A0"/>
                </a:solidFill>
              </a:rPr>
              <a:t>Grafiklerin genel özellikleri şunlardır:</a:t>
            </a:r>
            <a:endParaRPr lang="tr-TR" sz="3200" b="1" dirty="0">
              <a:solidFill>
                <a:srgbClr val="7030A0"/>
              </a:solidFill>
            </a:endParaRPr>
          </a:p>
        </p:txBody>
      </p:sp>
      <p:sp>
        <p:nvSpPr>
          <p:cNvPr id="3" name="Content Placeholder 2"/>
          <p:cNvSpPr>
            <a:spLocks noGrp="1"/>
          </p:cNvSpPr>
          <p:nvPr>
            <p:ph idx="1"/>
          </p:nvPr>
        </p:nvSpPr>
        <p:spPr>
          <a:xfrm>
            <a:off x="457200" y="980728"/>
            <a:ext cx="8229600" cy="5256584"/>
          </a:xfrm>
        </p:spPr>
        <p:txBody>
          <a:bodyPr/>
          <a:lstStyle/>
          <a:p>
            <a:r>
              <a:rPr lang="tr-TR" dirty="0" smtClean="0">
                <a:solidFill>
                  <a:srgbClr val="7030A0"/>
                </a:solidFill>
              </a:rPr>
              <a:t>Grafiklerde istatistiksel değerlerin en büyük ve en küçükleri gösterilir.</a:t>
            </a:r>
          </a:p>
          <a:p>
            <a:r>
              <a:rPr lang="tr-TR" dirty="0" smtClean="0">
                <a:solidFill>
                  <a:srgbClr val="7030A0"/>
                </a:solidFill>
              </a:rPr>
              <a:t>Grafikler, serilerdeki değişikliklerin, bu değişikliklerin süreklilik veya süreksizlik durumlarının kontrol edilmesini sağlar.</a:t>
            </a:r>
          </a:p>
          <a:p>
            <a:r>
              <a:rPr lang="tr-TR" dirty="0" smtClean="0">
                <a:solidFill>
                  <a:srgbClr val="7030A0"/>
                </a:solidFill>
              </a:rPr>
              <a:t>Grafik üzerinde birden çok serinin birlikte gösterilmesi, bu serilerin birbirleriyle karşılaştırılmasına olanak verir.</a:t>
            </a:r>
          </a:p>
          <a:p>
            <a:r>
              <a:rPr lang="tr-TR" dirty="0" smtClean="0">
                <a:solidFill>
                  <a:srgbClr val="7030A0"/>
                </a:solidFill>
              </a:rPr>
              <a:t>Grafiklerle serilerin özgün değerleri daha açık bir şekilde gösterilebilir.</a:t>
            </a:r>
            <a:endParaRPr lang="tr-TR" dirty="0">
              <a:solidFill>
                <a:srgbClr val="7030A0"/>
              </a:solidFill>
            </a:endParaRPr>
          </a:p>
        </p:txBody>
      </p:sp>
    </p:spTree>
    <p:extLst>
      <p:ext uri="{BB962C8B-B14F-4D97-AF65-F5344CB8AC3E}">
        <p14:creationId xmlns:p14="http://schemas.microsoft.com/office/powerpoint/2010/main" val="213816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tr-TR" altLang="tr-TR" b="1" smtClean="0">
                <a:solidFill>
                  <a:srgbClr val="7030A0"/>
                </a:solidFill>
              </a:rPr>
              <a:t>İkincil Ve Birincil Veriler</a:t>
            </a:r>
          </a:p>
        </p:txBody>
      </p:sp>
      <p:sp>
        <p:nvSpPr>
          <p:cNvPr id="8195" name="Content Placeholder 2"/>
          <p:cNvSpPr>
            <a:spLocks noGrp="1"/>
          </p:cNvSpPr>
          <p:nvPr>
            <p:ph idx="1"/>
          </p:nvPr>
        </p:nvSpPr>
        <p:spPr/>
        <p:txBody>
          <a:bodyPr/>
          <a:lstStyle/>
          <a:p>
            <a:r>
              <a:rPr lang="tr-TR" altLang="tr-TR" b="1" smtClean="0">
                <a:solidFill>
                  <a:srgbClr val="7030A0"/>
                </a:solidFill>
              </a:rPr>
              <a:t>En hızlı ve en ekonomik yöntem, araştırma konusuyla ilgili olarak daha önce yapılan araştırmalardan yararlanmaktır. Özellikle büyük firmalar ve bazı sektörler, kendi alanlarında yaptıkları çalışmaları yayınlamaktadırlar. Bunlardan ve daha başka kitaplardan , dergilerden, gazetelerden, resmi yayınlardan, </a:t>
            </a:r>
          </a:p>
        </p:txBody>
      </p:sp>
    </p:spTree>
    <p:extLst>
      <p:ext uri="{BB962C8B-B14F-4D97-AF65-F5344CB8AC3E}">
        <p14:creationId xmlns:p14="http://schemas.microsoft.com/office/powerpoint/2010/main" val="8535151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endParaRPr lang="tr-TR" sz="3200"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pPr algn="just"/>
            <a:r>
              <a:rPr lang="tr-TR" dirty="0" smtClean="0">
                <a:solidFill>
                  <a:srgbClr val="7030A0"/>
                </a:solidFill>
              </a:rPr>
              <a:t>Grafikler, bugünkü durumu veya bugüne kadarki süreci göstererek, gelecekle ilgili tahminler yapılmasına olanak sağlar.</a:t>
            </a:r>
          </a:p>
          <a:p>
            <a:pPr algn="just"/>
            <a:r>
              <a:rPr lang="tr-TR" dirty="0" smtClean="0">
                <a:solidFill>
                  <a:srgbClr val="7030A0"/>
                </a:solidFill>
              </a:rPr>
              <a:t>Çok farklı biçim ve içerikte grafik vardır. Tüm grafik çeşitlerinden en yaygın olan grafikler; (1) Daire grafiği, (2) Çubuk grafiği, (3) Çizgi grafiği, (4) Histogram, (5) Kök ve yaprak grafiği, (6) Serpilme grafiğidir.</a:t>
            </a:r>
            <a:endParaRPr lang="tr-TR" dirty="0">
              <a:solidFill>
                <a:srgbClr val="7030A0"/>
              </a:solidFill>
            </a:endParaRPr>
          </a:p>
        </p:txBody>
      </p:sp>
    </p:spTree>
    <p:extLst>
      <p:ext uri="{BB962C8B-B14F-4D97-AF65-F5344CB8AC3E}">
        <p14:creationId xmlns:p14="http://schemas.microsoft.com/office/powerpoint/2010/main" val="22383373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endParaRPr lang="tr-TR" sz="3200" dirty="0"/>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Dağılım serilerine en uygun grafik çeşidinin hangisinin veya hangilerinin olacağı, seriyi oluşturan değişkenlerin isimsel, sıralı veya aralıklı / oranlı değişkenlerden hangisi olduğuna ve bu değişkenlerdeki değer sayısının büyüklüğüne bağlıdır.</a:t>
            </a:r>
            <a:endParaRPr lang="tr-TR" dirty="0">
              <a:solidFill>
                <a:srgbClr val="7030A0"/>
              </a:solidFill>
            </a:endParaRPr>
          </a:p>
        </p:txBody>
      </p:sp>
    </p:spTree>
    <p:extLst>
      <p:ext uri="{BB962C8B-B14F-4D97-AF65-F5344CB8AC3E}">
        <p14:creationId xmlns:p14="http://schemas.microsoft.com/office/powerpoint/2010/main" val="20187995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tr-TR" sz="3600" b="1" dirty="0" smtClean="0">
                <a:solidFill>
                  <a:srgbClr val="7030A0"/>
                </a:solidFill>
              </a:rPr>
              <a:t>3.4.1. Daire Grafiği</a:t>
            </a:r>
            <a:endParaRPr lang="tr-TR" sz="3600" b="1"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r>
              <a:rPr lang="tr-TR" b="1" dirty="0" smtClean="0">
                <a:solidFill>
                  <a:srgbClr val="7030A0"/>
                </a:solidFill>
              </a:rPr>
              <a:t>Daire grafiği</a:t>
            </a:r>
            <a:r>
              <a:rPr lang="tr-TR" dirty="0" smtClean="0">
                <a:solidFill>
                  <a:srgbClr val="7030A0"/>
                </a:solidFill>
              </a:rPr>
              <a:t>,</a:t>
            </a:r>
            <a:r>
              <a:rPr lang="tr-TR" b="1" dirty="0" smtClean="0">
                <a:solidFill>
                  <a:srgbClr val="7030A0"/>
                </a:solidFill>
              </a:rPr>
              <a:t>tüm dairenin serideki toplam değer sayısını, her dilimin bir değişkenin farklı şıklarına ait frekans sayısını gösterdiği grafiktir.</a:t>
            </a:r>
          </a:p>
          <a:p>
            <a:r>
              <a:rPr lang="tr-TR" dirty="0" smtClean="0">
                <a:solidFill>
                  <a:srgbClr val="7030A0"/>
                </a:solidFill>
              </a:rPr>
              <a:t>Şekil 3.5. bir pazarlama gücündeki 20 satış elemanının yeni satış tekniğiyle ilgili görüşlerinin frekans dağılımını gösteren Çizelge 3.7.’ye uygun olarak çizilmiş bir daire grafiğidir.</a:t>
            </a:r>
            <a:endParaRPr lang="tr-TR" dirty="0">
              <a:solidFill>
                <a:srgbClr val="7030A0"/>
              </a:solidFill>
            </a:endParaRPr>
          </a:p>
        </p:txBody>
      </p:sp>
    </p:spTree>
    <p:extLst>
      <p:ext uri="{BB962C8B-B14F-4D97-AF65-F5344CB8AC3E}">
        <p14:creationId xmlns:p14="http://schemas.microsoft.com/office/powerpoint/2010/main" val="17509074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endParaRPr lang="tr-TR" sz="3200" dirty="0"/>
          </a:p>
        </p:txBody>
      </p:sp>
      <p:sp>
        <p:nvSpPr>
          <p:cNvPr id="3" name="Content Placeholder 2"/>
          <p:cNvSpPr>
            <a:spLocks noGrp="1"/>
          </p:cNvSpPr>
          <p:nvPr>
            <p:ph idx="1"/>
          </p:nvPr>
        </p:nvSpPr>
        <p:spPr>
          <a:xfrm>
            <a:off x="457200" y="1124744"/>
            <a:ext cx="8229600" cy="5112568"/>
          </a:xfrm>
        </p:spPr>
        <p:txBody>
          <a:bodyPr/>
          <a:lstStyle/>
          <a:p>
            <a:r>
              <a:rPr lang="tr-TR" dirty="0" smtClean="0">
                <a:solidFill>
                  <a:srgbClr val="7030A0"/>
                </a:solidFill>
              </a:rPr>
              <a:t>Grafik, değerlerin gerçek frekanslarıyla birlikte, bu frekansların toplam içindeki yüzdelerini de yani nispi frekanslarını da göstermekte ve serinin dağılımı bir bakışta anlaşılmaktadır.</a:t>
            </a:r>
          </a:p>
          <a:p>
            <a:r>
              <a:rPr lang="tr-TR" dirty="0" smtClean="0">
                <a:solidFill>
                  <a:srgbClr val="7030A0"/>
                </a:solidFill>
              </a:rPr>
              <a:t>Şekil 3.5. Satış Elemanlarının Yeni Teknikle İlgili Görüşlerinin Oranları</a:t>
            </a:r>
          </a:p>
          <a:p>
            <a:r>
              <a:rPr lang="tr-TR" dirty="0" smtClean="0">
                <a:solidFill>
                  <a:srgbClr val="7030A0"/>
                </a:solidFill>
              </a:rPr>
              <a:t>Programı olumlu bulanlar toplam içinde %65, olumsuz bulanlar %25, programla ilgili fikri olmayanlar ise %10’dur.</a:t>
            </a:r>
            <a:endParaRPr lang="tr-TR" dirty="0">
              <a:solidFill>
                <a:srgbClr val="7030A0"/>
              </a:solidFill>
            </a:endParaRPr>
          </a:p>
        </p:txBody>
      </p:sp>
    </p:spTree>
    <p:extLst>
      <p:ext uri="{BB962C8B-B14F-4D97-AF65-F5344CB8AC3E}">
        <p14:creationId xmlns:p14="http://schemas.microsoft.com/office/powerpoint/2010/main" val="9749780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200" dirty="0" smtClean="0">
                <a:solidFill>
                  <a:srgbClr val="7030A0"/>
                </a:solidFill>
              </a:rPr>
              <a:t>Daire grafiği devam</a:t>
            </a:r>
            <a:endParaRPr lang="tr-TR" sz="3200" dirty="0">
              <a:solidFill>
                <a:srgbClr val="7030A0"/>
              </a:solidFill>
            </a:endParaRPr>
          </a:p>
        </p:txBody>
      </p:sp>
      <p:sp>
        <p:nvSpPr>
          <p:cNvPr id="3" name="Content Placeholder 2"/>
          <p:cNvSpPr>
            <a:spLocks noGrp="1"/>
          </p:cNvSpPr>
          <p:nvPr>
            <p:ph idx="1"/>
          </p:nvPr>
        </p:nvSpPr>
        <p:spPr>
          <a:xfrm>
            <a:off x="457200" y="1196752"/>
            <a:ext cx="8363272" cy="4929411"/>
          </a:xfrm>
        </p:spPr>
        <p:txBody>
          <a:bodyPr/>
          <a:lstStyle/>
          <a:p>
            <a:r>
              <a:rPr lang="tr-TR" dirty="0" smtClean="0">
                <a:solidFill>
                  <a:srgbClr val="7030A0"/>
                </a:solidFill>
              </a:rPr>
              <a:t>Daire grafiği, esas olarak isimsel değişkenlerin gösterilmesinde kullanılsada, sıralı değişkenlerin gösterilmesinde de kullanılmaktadır. Grafik, değerlerin gerçek frekanslarıyla birlikte, bu frekansların toplam içindeki yüzdelerini de göstermekte ve serinin dağılımı bir bakışta anlaşılmaktadır.</a:t>
            </a:r>
            <a:endParaRPr lang="tr-TR" dirty="0">
              <a:solidFill>
                <a:srgbClr val="7030A0"/>
              </a:solidFill>
            </a:endParaRPr>
          </a:p>
        </p:txBody>
      </p:sp>
    </p:spTree>
    <p:extLst>
      <p:ext uri="{BB962C8B-B14F-4D97-AF65-F5344CB8AC3E}">
        <p14:creationId xmlns:p14="http://schemas.microsoft.com/office/powerpoint/2010/main" val="36121708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200" dirty="0">
                <a:solidFill>
                  <a:srgbClr val="7030A0"/>
                </a:solidFill>
              </a:rPr>
              <a:t>Daire grafiği devam</a:t>
            </a:r>
            <a:endParaRPr lang="tr-TR" sz="3200" dirty="0"/>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Daire grafikleri genellikle 10 veya 12’den az değerleri ifade etmekte kullanılır. Bu değerlerden daha büyük değerler, çubuk grafikle gösterilir. Çubuk grafik 70’e kadar değerleri rahatlıkla gösterebilir.</a:t>
            </a:r>
          </a:p>
          <a:p>
            <a:r>
              <a:rPr lang="tr-TR" dirty="0" smtClean="0">
                <a:solidFill>
                  <a:srgbClr val="7030A0"/>
                </a:solidFill>
              </a:rPr>
              <a:t>Değişkenler, değişkenlerin değer sayıları, daire grafiği ve çubuk grafiği arasındaki ilişkiyle ilgili şunlar söylenebilir:</a:t>
            </a:r>
            <a:endParaRPr lang="tr-TR" dirty="0">
              <a:solidFill>
                <a:srgbClr val="7030A0"/>
              </a:solidFill>
            </a:endParaRPr>
          </a:p>
        </p:txBody>
      </p:sp>
    </p:spTree>
    <p:extLst>
      <p:ext uri="{BB962C8B-B14F-4D97-AF65-F5344CB8AC3E}">
        <p14:creationId xmlns:p14="http://schemas.microsoft.com/office/powerpoint/2010/main" val="3658389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200" dirty="0">
                <a:solidFill>
                  <a:srgbClr val="7030A0"/>
                </a:solidFill>
              </a:rPr>
              <a:t>Daire grafiği devam</a:t>
            </a:r>
            <a:endParaRPr lang="tr-TR" sz="3200" dirty="0"/>
          </a:p>
        </p:txBody>
      </p:sp>
      <p:sp>
        <p:nvSpPr>
          <p:cNvPr id="3" name="Content Placeholder 2"/>
          <p:cNvSpPr>
            <a:spLocks noGrp="1"/>
          </p:cNvSpPr>
          <p:nvPr>
            <p:ph idx="1"/>
          </p:nvPr>
        </p:nvSpPr>
        <p:spPr>
          <a:xfrm>
            <a:off x="457200" y="1340768"/>
            <a:ext cx="8229600" cy="4785395"/>
          </a:xfrm>
        </p:spPr>
        <p:txBody>
          <a:bodyPr/>
          <a:lstStyle/>
          <a:p>
            <a:r>
              <a:rPr lang="tr-TR" dirty="0" smtClean="0">
                <a:solidFill>
                  <a:srgbClr val="7030A0"/>
                </a:solidFill>
              </a:rPr>
              <a:t>Bir seriyi oluşturan değişken isimsel ise ve az değere sahipse, bu seriyi göstermeye en uygun grafik, </a:t>
            </a:r>
            <a:r>
              <a:rPr lang="tr-TR" b="1" i="1" dirty="0" smtClean="0">
                <a:solidFill>
                  <a:srgbClr val="7030A0"/>
                </a:solidFill>
              </a:rPr>
              <a:t>daire grafiğidir </a:t>
            </a:r>
            <a:r>
              <a:rPr lang="tr-TR" dirty="0" smtClean="0">
                <a:solidFill>
                  <a:srgbClr val="7030A0"/>
                </a:solidFill>
              </a:rPr>
              <a:t>fakat istenirse bu seri çubuk grafikle de gösterilebilir. Bir serideki değişken, sıralı veya aralıklı/oranlı  değişkense ve çok sayıda değere sahipse, bu seriyi göstermeye en uygun grafik, </a:t>
            </a:r>
            <a:r>
              <a:rPr lang="tr-TR" b="1" i="1" dirty="0" smtClean="0">
                <a:solidFill>
                  <a:srgbClr val="7030A0"/>
                </a:solidFill>
              </a:rPr>
              <a:t>çubuk</a:t>
            </a:r>
            <a:r>
              <a:rPr lang="tr-TR" dirty="0" smtClean="0">
                <a:solidFill>
                  <a:srgbClr val="7030A0"/>
                </a:solidFill>
              </a:rPr>
              <a:t> grafiktir.</a:t>
            </a:r>
            <a:endParaRPr lang="tr-TR" dirty="0">
              <a:solidFill>
                <a:srgbClr val="7030A0"/>
              </a:solidFill>
            </a:endParaRPr>
          </a:p>
        </p:txBody>
      </p:sp>
    </p:spTree>
    <p:extLst>
      <p:ext uri="{BB962C8B-B14F-4D97-AF65-F5344CB8AC3E}">
        <p14:creationId xmlns:p14="http://schemas.microsoft.com/office/powerpoint/2010/main" val="10485943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b="1" dirty="0" smtClean="0">
                <a:solidFill>
                  <a:srgbClr val="7030A0"/>
                </a:solidFill>
              </a:rPr>
              <a:t>3.4.2. Çubuk Grafiği</a:t>
            </a:r>
            <a:endParaRPr lang="tr-TR" sz="3600" b="1"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b="1" dirty="0" smtClean="0">
                <a:solidFill>
                  <a:srgbClr val="7030A0"/>
                </a:solidFill>
              </a:rPr>
              <a:t>Çubuk grafiği</a:t>
            </a:r>
            <a:r>
              <a:rPr lang="tr-TR" dirty="0" smtClean="0">
                <a:solidFill>
                  <a:srgbClr val="7030A0"/>
                </a:solidFill>
              </a:rPr>
              <a:t>, her bir çubuğun, bir değişkenin farklı şıklarına, sınıflarına veya gruplarına ait frekanslarının gösterildiği grafiktir.</a:t>
            </a:r>
          </a:p>
          <a:p>
            <a:r>
              <a:rPr lang="tr-TR" dirty="0" smtClean="0">
                <a:solidFill>
                  <a:srgbClr val="7030A0"/>
                </a:solidFill>
              </a:rPr>
              <a:t>Daire grafikte, frekansı büyük olan şıklar, geniş alanları gösterirken, çubuk grafiğinde frekansları büyük olan şıklar, sınıflar ve gruplar daha yüksek çubuklarla gösterilmektedir. </a:t>
            </a:r>
            <a:endParaRPr lang="tr-TR" dirty="0">
              <a:solidFill>
                <a:srgbClr val="7030A0"/>
              </a:solidFill>
            </a:endParaRPr>
          </a:p>
        </p:txBody>
      </p:sp>
    </p:spTree>
    <p:extLst>
      <p:ext uri="{BB962C8B-B14F-4D97-AF65-F5344CB8AC3E}">
        <p14:creationId xmlns:p14="http://schemas.microsoft.com/office/powerpoint/2010/main" val="37844958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200" b="1" dirty="0">
                <a:solidFill>
                  <a:srgbClr val="7030A0"/>
                </a:solidFill>
              </a:rPr>
              <a:t>Çubuk </a:t>
            </a:r>
            <a:r>
              <a:rPr lang="tr-TR" sz="3200" b="1" dirty="0" smtClean="0">
                <a:solidFill>
                  <a:srgbClr val="7030A0"/>
                </a:solidFill>
              </a:rPr>
              <a:t>Grafiği devam</a:t>
            </a:r>
            <a:endParaRPr lang="tr-TR" sz="3200" b="1" dirty="0">
              <a:solidFill>
                <a:srgbClr val="7030A0"/>
              </a:solidFill>
            </a:endParaRPr>
          </a:p>
        </p:txBody>
      </p:sp>
      <p:sp>
        <p:nvSpPr>
          <p:cNvPr id="3" name="Content Placeholder 2"/>
          <p:cNvSpPr>
            <a:spLocks noGrp="1"/>
          </p:cNvSpPr>
          <p:nvPr>
            <p:ph idx="1"/>
          </p:nvPr>
        </p:nvSpPr>
        <p:spPr>
          <a:xfrm>
            <a:off x="457200" y="1196752"/>
            <a:ext cx="8229600" cy="4929411"/>
          </a:xfrm>
        </p:spPr>
        <p:txBody>
          <a:bodyPr/>
          <a:lstStyle/>
          <a:p>
            <a:r>
              <a:rPr lang="tr-TR" dirty="0" smtClean="0">
                <a:solidFill>
                  <a:srgbClr val="7030A0"/>
                </a:solidFill>
              </a:rPr>
              <a:t>Bir sınıfdaki öğrencilerin dönem sonu başa rı derecelerinin gösterildiği Çizelge 3.9’daki (sayfa 72) frekans dağılım çizelgesindeki verilere göre oluşturulan bir çubuk grafiği Şekil 3.6.’da gösterilmiştir. </a:t>
            </a:r>
          </a:p>
          <a:p>
            <a:r>
              <a:rPr lang="tr-TR" dirty="0" smtClean="0">
                <a:solidFill>
                  <a:srgbClr val="7030A0"/>
                </a:solidFill>
              </a:rPr>
              <a:t>Bu grafiğe göre, pekiyi, iyi, orta, geçer ve zayıf alanların dereceleri çubuk boylarından anlaşılmaktadır.</a:t>
            </a:r>
            <a:endParaRPr lang="tr-TR" dirty="0">
              <a:solidFill>
                <a:srgbClr val="7030A0"/>
              </a:solidFill>
            </a:endParaRPr>
          </a:p>
        </p:txBody>
      </p:sp>
    </p:spTree>
    <p:extLst>
      <p:ext uri="{BB962C8B-B14F-4D97-AF65-F5344CB8AC3E}">
        <p14:creationId xmlns:p14="http://schemas.microsoft.com/office/powerpoint/2010/main" val="16498787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52128"/>
          </a:xfrm>
        </p:spPr>
        <p:txBody>
          <a:bodyPr/>
          <a:lstStyle/>
          <a:p>
            <a:r>
              <a:rPr lang="tr-TR" sz="3200" dirty="0" smtClean="0">
                <a:solidFill>
                  <a:srgbClr val="7030A0"/>
                </a:solidFill>
              </a:rPr>
              <a:t>Bir çubuk grafiğinin oluşturulmasında dikkat edilecek noktalar şunlardır:</a:t>
            </a:r>
            <a:endParaRPr lang="tr-TR" sz="3200" dirty="0">
              <a:solidFill>
                <a:srgbClr val="7030A0"/>
              </a:solidFill>
            </a:endParaRPr>
          </a:p>
        </p:txBody>
      </p:sp>
      <p:sp>
        <p:nvSpPr>
          <p:cNvPr id="3" name="Content Placeholder 2"/>
          <p:cNvSpPr>
            <a:spLocks noGrp="1"/>
          </p:cNvSpPr>
          <p:nvPr>
            <p:ph idx="1"/>
          </p:nvPr>
        </p:nvSpPr>
        <p:spPr>
          <a:xfrm>
            <a:off x="457200" y="1340768"/>
            <a:ext cx="8229600" cy="5040560"/>
          </a:xfrm>
        </p:spPr>
        <p:txBody>
          <a:bodyPr/>
          <a:lstStyle/>
          <a:p>
            <a:r>
              <a:rPr lang="tr-TR" dirty="0" smtClean="0">
                <a:solidFill>
                  <a:srgbClr val="7030A0"/>
                </a:solidFill>
              </a:rPr>
              <a:t>Grafik her şeyi açık olarak göstermelidir fakat başlık da ilgili değişkeni özlü bir şekilde açıklamalıdır. Dikey eksenin uzunluğu, yatay eksenin uzunluğunun %75’i olmalıdır. Bu oran grafiklerin karşılaştırılmasında ortak bir görünüm sağlar.</a:t>
            </a:r>
          </a:p>
          <a:p>
            <a:r>
              <a:rPr lang="tr-TR" dirty="0" smtClean="0">
                <a:solidFill>
                  <a:srgbClr val="7030A0"/>
                </a:solidFill>
              </a:rPr>
              <a:t>İki veya daha fazla grafik oluşturulacaksa, eksenlerdeki değerlerin aralıkları sabit tutulmalıdır.</a:t>
            </a:r>
            <a:endParaRPr lang="tr-TR" dirty="0">
              <a:solidFill>
                <a:srgbClr val="7030A0"/>
              </a:solidFill>
            </a:endParaRPr>
          </a:p>
        </p:txBody>
      </p:sp>
    </p:spTree>
    <p:extLst>
      <p:ext uri="{BB962C8B-B14F-4D97-AF65-F5344CB8AC3E}">
        <p14:creationId xmlns:p14="http://schemas.microsoft.com/office/powerpoint/2010/main" val="388146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tr-TR" altLang="tr-TR" smtClean="0"/>
          </a:p>
        </p:txBody>
      </p:sp>
      <p:sp>
        <p:nvSpPr>
          <p:cNvPr id="9219" name="Content Placeholder 2"/>
          <p:cNvSpPr>
            <a:spLocks noGrp="1"/>
          </p:cNvSpPr>
          <p:nvPr>
            <p:ph idx="1"/>
          </p:nvPr>
        </p:nvSpPr>
        <p:spPr/>
        <p:txBody>
          <a:bodyPr/>
          <a:lstStyle/>
          <a:p>
            <a:r>
              <a:rPr lang="tr-TR" altLang="tr-TR" b="1" smtClean="0">
                <a:solidFill>
                  <a:srgbClr val="7030A0"/>
                </a:solidFill>
              </a:rPr>
              <a:t>Basılmamış kaynaklardan konuyla ilgili bilgiler elde edilebilir.</a:t>
            </a:r>
          </a:p>
          <a:p>
            <a:r>
              <a:rPr lang="tr-TR" altLang="tr-TR" b="1" smtClean="0">
                <a:solidFill>
                  <a:srgbClr val="7030A0"/>
                </a:solidFill>
              </a:rPr>
              <a:t>Araştırmacıların gereksinim duyduğu veriler her zaman bulunmayabilir; bulunsa da güncelliğini yitirmiş, geçersiz ve yetersiz olabilir. Bu durumda araştırmacı, daha büyük maliyetle, daha uzun zamanda birincil verileri toplamak zorunda kalır ama </a:t>
            </a:r>
          </a:p>
        </p:txBody>
      </p:sp>
    </p:spTree>
    <p:extLst>
      <p:ext uri="{BB962C8B-B14F-4D97-AF65-F5344CB8AC3E}">
        <p14:creationId xmlns:p14="http://schemas.microsoft.com/office/powerpoint/2010/main" val="32360095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lstStyle/>
          <a:p>
            <a:endParaRPr lang="tr-TR" sz="3200" dirty="0"/>
          </a:p>
        </p:txBody>
      </p:sp>
      <p:sp>
        <p:nvSpPr>
          <p:cNvPr id="3" name="Content Placeholder 2"/>
          <p:cNvSpPr>
            <a:spLocks noGrp="1"/>
          </p:cNvSpPr>
          <p:nvPr>
            <p:ph idx="1"/>
          </p:nvPr>
        </p:nvSpPr>
        <p:spPr>
          <a:xfrm>
            <a:off x="457200" y="836712"/>
            <a:ext cx="8229600" cy="5472608"/>
          </a:xfrm>
        </p:spPr>
        <p:txBody>
          <a:bodyPr/>
          <a:lstStyle/>
          <a:p>
            <a:r>
              <a:rPr lang="tr-TR" dirty="0" smtClean="0">
                <a:solidFill>
                  <a:srgbClr val="7030A0"/>
                </a:solidFill>
              </a:rPr>
              <a:t>Sıralı, aralıklı/oranlı değişkenlerin gösterilmesinde, serideki değerler, küçükten büyüğe ve soldan sağa doğru yatay eksende gösterilir. Frekanslar ve oranlar, dikey eksende gösterilir. Çubukların gösterdiği uzunlukların dengesini bozmamak için, dikey eksen sıfırdan başlatılmalıdır. Genellikle eşit genişlikte tutulan çubukların yüksekliği, temsil ettikleri frekansları ve toplam içindeki oranları gösterir.</a:t>
            </a:r>
            <a:endParaRPr lang="tr-TR" dirty="0">
              <a:solidFill>
                <a:srgbClr val="7030A0"/>
              </a:solidFill>
            </a:endParaRPr>
          </a:p>
        </p:txBody>
      </p:sp>
    </p:spTree>
    <p:extLst>
      <p:ext uri="{BB962C8B-B14F-4D97-AF65-F5344CB8AC3E}">
        <p14:creationId xmlns:p14="http://schemas.microsoft.com/office/powerpoint/2010/main" val="12855552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endParaRPr lang="tr-TR" sz="3200" b="1"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b="1" i="1" dirty="0" smtClean="0">
                <a:solidFill>
                  <a:srgbClr val="7030A0"/>
                </a:solidFill>
              </a:rPr>
              <a:t>Süreksiz değişkenleri</a:t>
            </a:r>
            <a:r>
              <a:rPr lang="tr-TR" dirty="0" smtClean="0">
                <a:solidFill>
                  <a:srgbClr val="7030A0"/>
                </a:solidFill>
              </a:rPr>
              <a:t>, yani sayılarak belirlenen değişkenleri gösteren grafiklerde, farklı sınıf veya gruplara ait frekansları gösteren çubuklar arasında aralık olmalıdır.</a:t>
            </a:r>
          </a:p>
          <a:p>
            <a:r>
              <a:rPr lang="tr-TR" dirty="0" smtClean="0">
                <a:solidFill>
                  <a:srgbClr val="7030A0"/>
                </a:solidFill>
              </a:rPr>
              <a:t>Eğer grafikler, </a:t>
            </a:r>
            <a:r>
              <a:rPr lang="tr-TR" b="1" i="1" dirty="0" smtClean="0">
                <a:solidFill>
                  <a:srgbClr val="7030A0"/>
                </a:solidFill>
              </a:rPr>
              <a:t>sürekli değişkenleri</a:t>
            </a:r>
            <a:r>
              <a:rPr lang="tr-TR" dirty="0" smtClean="0">
                <a:solidFill>
                  <a:srgbClr val="7030A0"/>
                </a:solidFill>
              </a:rPr>
              <a:t> yani ölçülerek belirlenen değişkenleri gösterecekse, çubuklar arasında aralık brakılmaz. Buna uygun grafikse, </a:t>
            </a:r>
            <a:r>
              <a:rPr lang="tr-TR" b="1" dirty="0" smtClean="0">
                <a:solidFill>
                  <a:srgbClr val="7030A0"/>
                </a:solidFill>
              </a:rPr>
              <a:t>histogramdır.</a:t>
            </a:r>
            <a:endParaRPr lang="tr-TR" b="1" i="1" dirty="0">
              <a:solidFill>
                <a:srgbClr val="7030A0"/>
              </a:solidFill>
            </a:endParaRPr>
          </a:p>
        </p:txBody>
      </p:sp>
    </p:spTree>
    <p:extLst>
      <p:ext uri="{BB962C8B-B14F-4D97-AF65-F5344CB8AC3E}">
        <p14:creationId xmlns:p14="http://schemas.microsoft.com/office/powerpoint/2010/main" val="28735081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solidFill>
                <a:srgbClr val="7030A0"/>
              </a:solidFill>
            </a:endParaRPr>
          </a:p>
        </p:txBody>
      </p:sp>
      <p:sp>
        <p:nvSpPr>
          <p:cNvPr id="3" name="Content Placeholder 2"/>
          <p:cNvSpPr>
            <a:spLocks noGrp="1"/>
          </p:cNvSpPr>
          <p:nvPr>
            <p:ph idx="1"/>
          </p:nvPr>
        </p:nvSpPr>
        <p:spPr/>
        <p:txBody>
          <a:bodyPr/>
          <a:lstStyle/>
          <a:p>
            <a:pPr marL="0" indent="0">
              <a:buNone/>
            </a:pPr>
            <a:r>
              <a:rPr lang="tr-TR" dirty="0" smtClean="0">
                <a:solidFill>
                  <a:srgbClr val="7030A0"/>
                </a:solidFill>
              </a:rPr>
              <a:t>Çubuk grafiği, bir serideki;</a:t>
            </a:r>
          </a:p>
          <a:p>
            <a:pPr marL="514350" indent="-514350">
              <a:buAutoNum type="alphaUcParenBoth"/>
            </a:pPr>
            <a:r>
              <a:rPr lang="tr-TR" dirty="0" smtClean="0">
                <a:solidFill>
                  <a:srgbClr val="7030A0"/>
                </a:solidFill>
              </a:rPr>
              <a:t> Artan eğilimleri</a:t>
            </a:r>
          </a:p>
          <a:p>
            <a:pPr marL="514350" indent="-514350">
              <a:buAutoNum type="alphaUcParenBoth"/>
            </a:pPr>
            <a:r>
              <a:rPr lang="tr-TR" dirty="0" smtClean="0">
                <a:solidFill>
                  <a:srgbClr val="7030A0"/>
                </a:solidFill>
              </a:rPr>
              <a:t> Azalan eğilimlerin ve</a:t>
            </a:r>
          </a:p>
          <a:p>
            <a:pPr marL="514350" indent="-514350">
              <a:buAutoNum type="alphaUcParenBoth"/>
            </a:pPr>
            <a:r>
              <a:rPr lang="tr-TR" dirty="0">
                <a:solidFill>
                  <a:srgbClr val="7030A0"/>
                </a:solidFill>
              </a:rPr>
              <a:t> </a:t>
            </a:r>
            <a:r>
              <a:rPr lang="tr-TR" dirty="0" smtClean="0">
                <a:solidFill>
                  <a:srgbClr val="7030A0"/>
                </a:solidFill>
              </a:rPr>
              <a:t>Dalgalı eğilimlerin rahatlıkla görülmesini sağlar. </a:t>
            </a:r>
            <a:endParaRPr lang="tr-TR" dirty="0">
              <a:solidFill>
                <a:srgbClr val="7030A0"/>
              </a:solidFill>
            </a:endParaRPr>
          </a:p>
        </p:txBody>
      </p:sp>
    </p:spTree>
    <p:extLst>
      <p:ext uri="{BB962C8B-B14F-4D97-AF65-F5344CB8AC3E}">
        <p14:creationId xmlns:p14="http://schemas.microsoft.com/office/powerpoint/2010/main" val="27060683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200" b="1" dirty="0" smtClean="0">
                <a:solidFill>
                  <a:srgbClr val="7030A0"/>
                </a:solidFill>
              </a:rPr>
              <a:t>3.4.2.1. Artan Eğilimi Gösteren Grafik</a:t>
            </a:r>
            <a:endParaRPr lang="tr-TR" sz="3200" b="1"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smtClean="0">
                <a:solidFill>
                  <a:srgbClr val="7030A0"/>
                </a:solidFill>
              </a:rPr>
              <a:t>Bir serideki değerlerin frekansları artan bir eğilim gösteriyorsa, bu verilere göre çizilen grafikteki çubukların yükseklikleri de artan bir eğilim gösterir.</a:t>
            </a:r>
          </a:p>
          <a:p>
            <a:r>
              <a:rPr lang="tr-TR" dirty="0" smtClean="0">
                <a:solidFill>
                  <a:srgbClr val="7030A0"/>
                </a:solidFill>
              </a:rPr>
              <a:t>Bir işyerinde farklı ağırlıklarda üretilen altı ürünün frekanslarında artış eğilimi gösteren Çizelge 3.18.’deki verilere göre Şekil 3.7.’deki artan eğilimli grafik çizilir. (sayfa 85)</a:t>
            </a:r>
            <a:endParaRPr lang="tr-TR" dirty="0">
              <a:solidFill>
                <a:srgbClr val="7030A0"/>
              </a:solidFill>
            </a:endParaRPr>
          </a:p>
        </p:txBody>
      </p:sp>
    </p:spTree>
    <p:extLst>
      <p:ext uri="{BB962C8B-B14F-4D97-AF65-F5344CB8AC3E}">
        <p14:creationId xmlns:p14="http://schemas.microsoft.com/office/powerpoint/2010/main" val="74766319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200" b="1" dirty="0" smtClean="0">
                <a:solidFill>
                  <a:srgbClr val="7030A0"/>
                </a:solidFill>
              </a:rPr>
              <a:t>3.4.2.2. Azalan </a:t>
            </a:r>
            <a:r>
              <a:rPr lang="tr-TR" sz="3200" b="1" dirty="0">
                <a:solidFill>
                  <a:srgbClr val="7030A0"/>
                </a:solidFill>
              </a:rPr>
              <a:t>Eğilimi Gösteren Grafik</a:t>
            </a:r>
            <a:endParaRPr lang="tr-TR" sz="3200" dirty="0"/>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Bir serideki değerlerin frekansları azalan bir eğilim gösteriyorsa, bu verilere göre çizilen grafikteki çubukların yükseklikleri de azalan bir eğilim gösterir.</a:t>
            </a:r>
          </a:p>
          <a:p>
            <a:r>
              <a:rPr lang="tr-TR" dirty="0" smtClean="0">
                <a:solidFill>
                  <a:srgbClr val="7030A0"/>
                </a:solidFill>
              </a:rPr>
              <a:t>Bir işyerinde farklı ağırlıklarda üretilen altı ürünün frekanslarında  sürekli bir </a:t>
            </a:r>
            <a:r>
              <a:rPr lang="en-US" smtClean="0">
                <a:solidFill>
                  <a:srgbClr val="7030A0"/>
                </a:solidFill>
              </a:rPr>
              <a:t>azalan</a:t>
            </a:r>
            <a:r>
              <a:rPr lang="tr-TR" smtClean="0">
                <a:solidFill>
                  <a:srgbClr val="7030A0"/>
                </a:solidFill>
              </a:rPr>
              <a:t> </a:t>
            </a:r>
            <a:r>
              <a:rPr lang="tr-TR" dirty="0" smtClean="0">
                <a:solidFill>
                  <a:srgbClr val="7030A0"/>
                </a:solidFill>
              </a:rPr>
              <a:t>eğilimi gösteren Çizelge 3.19.’daki verilere göre Şekil 3.8.’deki azalan eğilimli grafik çizilir. (sayfa 86)</a:t>
            </a:r>
            <a:endParaRPr lang="tr-TR" dirty="0">
              <a:solidFill>
                <a:srgbClr val="7030A0"/>
              </a:solidFill>
            </a:endParaRPr>
          </a:p>
        </p:txBody>
      </p:sp>
    </p:spTree>
    <p:extLst>
      <p:ext uri="{BB962C8B-B14F-4D97-AF65-F5344CB8AC3E}">
        <p14:creationId xmlns:p14="http://schemas.microsoft.com/office/powerpoint/2010/main" val="32710933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200" b="1" dirty="0" smtClean="0">
                <a:solidFill>
                  <a:srgbClr val="7030A0"/>
                </a:solidFill>
              </a:rPr>
              <a:t>3.4.2.3. Dalgalı </a:t>
            </a:r>
            <a:r>
              <a:rPr lang="tr-TR" sz="3200" b="1" dirty="0">
                <a:solidFill>
                  <a:srgbClr val="7030A0"/>
                </a:solidFill>
              </a:rPr>
              <a:t>Eğilimi Gösteren Grafik</a:t>
            </a:r>
            <a:endParaRPr lang="tr-TR" sz="3200" dirty="0"/>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Bir serideki değerlerin frekansları dalgalı bir eğilim gösteriyorsa, bu verilere göre çizilen grafikteki çubukların yükseklikleri de dalgalı bir eğilim gösterir.</a:t>
            </a:r>
          </a:p>
          <a:p>
            <a:r>
              <a:rPr lang="tr-TR" dirty="0" smtClean="0">
                <a:solidFill>
                  <a:srgbClr val="7030A0"/>
                </a:solidFill>
              </a:rPr>
              <a:t>Bir işyerinde farklı ağırlıklarda üretilen altı ürünün frekanslarında dalgalı bir eğilimi gösteren Çizelge 3.20.’deki verilere göre Şekil 3.9.^daki dalgalı eğilimi gösteren grafik çizilir. (sayfa 86-87)</a:t>
            </a:r>
            <a:endParaRPr lang="tr-TR" dirty="0">
              <a:solidFill>
                <a:srgbClr val="7030A0"/>
              </a:solidFill>
            </a:endParaRPr>
          </a:p>
        </p:txBody>
      </p:sp>
    </p:spTree>
    <p:extLst>
      <p:ext uri="{BB962C8B-B14F-4D97-AF65-F5344CB8AC3E}">
        <p14:creationId xmlns:p14="http://schemas.microsoft.com/office/powerpoint/2010/main" val="37905821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200" b="1" dirty="0" smtClean="0">
                <a:solidFill>
                  <a:srgbClr val="7030A0"/>
                </a:solidFill>
              </a:rPr>
              <a:t>3.4.3. Çizgi Grafiği </a:t>
            </a:r>
            <a:endParaRPr lang="tr-TR" sz="3200" b="1" dirty="0">
              <a:solidFill>
                <a:srgbClr val="7030A0"/>
              </a:solidFill>
            </a:endParaRPr>
          </a:p>
        </p:txBody>
      </p:sp>
      <p:sp>
        <p:nvSpPr>
          <p:cNvPr id="3" name="Content Placeholder 2"/>
          <p:cNvSpPr>
            <a:spLocks noGrp="1"/>
          </p:cNvSpPr>
          <p:nvPr>
            <p:ph idx="1"/>
          </p:nvPr>
        </p:nvSpPr>
        <p:spPr>
          <a:xfrm>
            <a:off x="457200" y="980728"/>
            <a:ext cx="8229600" cy="5328592"/>
          </a:xfrm>
        </p:spPr>
        <p:txBody>
          <a:bodyPr/>
          <a:lstStyle/>
          <a:p>
            <a:r>
              <a:rPr lang="tr-TR" b="1" dirty="0" smtClean="0">
                <a:solidFill>
                  <a:srgbClr val="7030A0"/>
                </a:solidFill>
              </a:rPr>
              <a:t>Çizgi grafiği,</a:t>
            </a:r>
            <a:r>
              <a:rPr lang="tr-TR" dirty="0" smtClean="0">
                <a:solidFill>
                  <a:srgbClr val="7030A0"/>
                </a:solidFill>
              </a:rPr>
              <a:t> yatay eksendeki değerlerin bulunduğu noktalardan çıkılan dikmelerle, dikey eksendeki frekansların bulunduğu noktalardan çızılen yatay çizgilerin kesiştiği noktaların birleştirilmesiyle elde edilen çizgidir.</a:t>
            </a:r>
          </a:p>
          <a:p>
            <a:r>
              <a:rPr lang="tr-TR" b="1" dirty="0" smtClean="0">
                <a:solidFill>
                  <a:srgbClr val="7030A0"/>
                </a:solidFill>
              </a:rPr>
              <a:t>Çizlege 3.2.1. Bir Beldeye On Yılda Gelen Turist Sayısı (sayfa 87)</a:t>
            </a:r>
          </a:p>
          <a:p>
            <a:r>
              <a:rPr lang="tr-TR" b="1" dirty="0" smtClean="0">
                <a:solidFill>
                  <a:srgbClr val="7030A0"/>
                </a:solidFill>
              </a:rPr>
              <a:t>Yıllar (X)</a:t>
            </a:r>
          </a:p>
          <a:p>
            <a:r>
              <a:rPr lang="tr-TR" b="1" dirty="0" smtClean="0">
                <a:solidFill>
                  <a:srgbClr val="7030A0"/>
                </a:solidFill>
              </a:rPr>
              <a:t>Turist Sayısı (f)</a:t>
            </a:r>
            <a:endParaRPr lang="tr-TR" b="1" dirty="0">
              <a:solidFill>
                <a:srgbClr val="7030A0"/>
              </a:solidFill>
            </a:endParaRPr>
          </a:p>
        </p:txBody>
      </p:sp>
    </p:spTree>
    <p:extLst>
      <p:ext uri="{BB962C8B-B14F-4D97-AF65-F5344CB8AC3E}">
        <p14:creationId xmlns:p14="http://schemas.microsoft.com/office/powerpoint/2010/main" val="214344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Çizgi grafik devam</a:t>
            </a:r>
            <a:endParaRPr lang="tr-TR" sz="3600"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dirty="0" smtClean="0">
                <a:solidFill>
                  <a:srgbClr val="7030A0"/>
                </a:solidFill>
              </a:rPr>
              <a:t>Tanımdan anlaşıldığı gibi, çubuk grafiğiyle çizgi grafiği arasında pek fark yoktur. Çubuk grafiğinde, dikey çizgilele yatay çizgilerin kesiştiği noktalar çubukların yüksekliğini gösterirken, çizgi ğrafiğinde, bu noktalar birleştirilerek bir çizgi oluştururlar.</a:t>
            </a:r>
          </a:p>
          <a:p>
            <a:r>
              <a:rPr lang="tr-TR" dirty="0" smtClean="0">
                <a:solidFill>
                  <a:srgbClr val="7030A0"/>
                </a:solidFill>
              </a:rPr>
              <a:t>Şekil 3.10. Bir Beldeye On Yılda Gelen Turist Sayısının Çizgi Grafiği (sayfa 88)</a:t>
            </a:r>
            <a:endParaRPr lang="tr-TR" dirty="0">
              <a:solidFill>
                <a:srgbClr val="7030A0"/>
              </a:solidFill>
            </a:endParaRPr>
          </a:p>
        </p:txBody>
      </p:sp>
    </p:spTree>
    <p:extLst>
      <p:ext uri="{BB962C8B-B14F-4D97-AF65-F5344CB8AC3E}">
        <p14:creationId xmlns:p14="http://schemas.microsoft.com/office/powerpoint/2010/main" val="1040684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Çizgi grafiği devam</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smtClean="0">
                <a:solidFill>
                  <a:srgbClr val="7030A0"/>
                </a:solidFill>
              </a:rPr>
              <a:t>Bir beldeye on yılda gelen turist sayısının gösterildiği Çizelge 3.21.’deki verilere göre oluşturulmuş bir çizgi grafiği Şekil 3.10.’da gösterilmiştir. Bu grafik, zaman geçtikçe turist sayısının arttığını, sadece 1999 yılında deprem nedeniyle çok önemli bir düşüş yaşandığını göstermektedir.</a:t>
            </a:r>
            <a:endParaRPr lang="tr-TR" dirty="0">
              <a:solidFill>
                <a:srgbClr val="7030A0"/>
              </a:solidFill>
            </a:endParaRPr>
          </a:p>
        </p:txBody>
      </p:sp>
    </p:spTree>
    <p:extLst>
      <p:ext uri="{BB962C8B-B14F-4D97-AF65-F5344CB8AC3E}">
        <p14:creationId xmlns:p14="http://schemas.microsoft.com/office/powerpoint/2010/main" val="18916323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tr-TR" sz="3600" dirty="0" smtClean="0">
                <a:solidFill>
                  <a:srgbClr val="7030A0"/>
                </a:solidFill>
              </a:rPr>
              <a:t>3.4.4. Histogram </a:t>
            </a:r>
            <a:endParaRPr lang="tr-TR" sz="3600"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b="1" dirty="0" smtClean="0">
                <a:solidFill>
                  <a:srgbClr val="7030A0"/>
                </a:solidFill>
              </a:rPr>
              <a:t>Histogram, </a:t>
            </a:r>
            <a:r>
              <a:rPr lang="tr-TR" dirty="0" smtClean="0">
                <a:solidFill>
                  <a:srgbClr val="7030A0"/>
                </a:solidFill>
              </a:rPr>
              <a:t>belli bir aralıktaki bütün değerlerin X tarafından simgelendiği sürekli değişkenli serilerin gösterildiği grafiktir.</a:t>
            </a:r>
          </a:p>
          <a:p>
            <a:r>
              <a:rPr lang="tr-TR" dirty="0" smtClean="0">
                <a:solidFill>
                  <a:srgbClr val="7030A0"/>
                </a:solidFill>
              </a:rPr>
              <a:t>Sürekli özelliğe sahip değişkenlerden oluşan serilerdeki tüm değerler arasında da bir süreklilik vardır. Bu değerler, belirlenmiş aralığın herhangi bir yerinde bulunabilirler. Süreksizliğe hiçbir zaman rastlanmaz.</a:t>
            </a:r>
          </a:p>
        </p:txBody>
      </p:sp>
    </p:spTree>
    <p:extLst>
      <p:ext uri="{BB962C8B-B14F-4D97-AF65-F5344CB8AC3E}">
        <p14:creationId xmlns:p14="http://schemas.microsoft.com/office/powerpoint/2010/main" val="3442522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tr-TR" altLang="tr-TR" smtClean="0"/>
          </a:p>
        </p:txBody>
      </p:sp>
      <p:sp>
        <p:nvSpPr>
          <p:cNvPr id="3" name="Content Placeholder 2"/>
          <p:cNvSpPr>
            <a:spLocks noGrp="1"/>
          </p:cNvSpPr>
          <p:nvPr>
            <p:ph idx="1"/>
          </p:nvPr>
        </p:nvSpPr>
        <p:spPr/>
        <p:txBody>
          <a:bodyPr/>
          <a:lstStyle/>
          <a:p>
            <a:pPr marL="0" indent="0">
              <a:buFontTx/>
              <a:buNone/>
              <a:defRPr/>
            </a:pPr>
            <a:r>
              <a:rPr lang="tr-TR" b="1" dirty="0">
                <a:solidFill>
                  <a:srgbClr val="7030A0"/>
                </a:solidFill>
              </a:rPr>
              <a:t>b</a:t>
            </a:r>
            <a:r>
              <a:rPr lang="tr-TR" b="1" dirty="0" smtClean="0">
                <a:solidFill>
                  <a:srgbClr val="7030A0"/>
                </a:solidFill>
              </a:rPr>
              <a:t>üyük bir olasılıkla daha belirgin ve daha keskin verileri elde eder.</a:t>
            </a:r>
          </a:p>
          <a:p>
            <a:pPr>
              <a:defRPr/>
            </a:pPr>
            <a:r>
              <a:rPr lang="tr-TR" b="1" dirty="0" smtClean="0">
                <a:solidFill>
                  <a:srgbClr val="7030A0"/>
                </a:solidFill>
              </a:rPr>
              <a:t>İkincil veri toplama işlemine, masa başı araştırmasıda denmektedir. İkincil veriler, işletme içi kaynaklardan ve işletme dışı kaynaklardan elde edilir. </a:t>
            </a:r>
            <a:endParaRPr lang="tr-TR" b="1" dirty="0">
              <a:solidFill>
                <a:srgbClr val="7030A0"/>
              </a:solidFill>
            </a:endParaRPr>
          </a:p>
        </p:txBody>
      </p:sp>
    </p:spTree>
    <p:extLst>
      <p:ext uri="{BB962C8B-B14F-4D97-AF65-F5344CB8AC3E}">
        <p14:creationId xmlns:p14="http://schemas.microsoft.com/office/powerpoint/2010/main" val="145678473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tr-TR" sz="3600" dirty="0" smtClean="0">
                <a:solidFill>
                  <a:srgbClr val="7030A0"/>
                </a:solidFill>
              </a:rPr>
              <a:t>Histogram devam</a:t>
            </a:r>
            <a:endParaRPr lang="tr-TR" sz="3600" dirty="0">
              <a:solidFill>
                <a:srgbClr val="7030A0"/>
              </a:solidFill>
            </a:endParaRPr>
          </a:p>
        </p:txBody>
      </p:sp>
      <p:sp>
        <p:nvSpPr>
          <p:cNvPr id="3" name="Content Placeholder 2"/>
          <p:cNvSpPr>
            <a:spLocks noGrp="1"/>
          </p:cNvSpPr>
          <p:nvPr>
            <p:ph idx="1"/>
          </p:nvPr>
        </p:nvSpPr>
        <p:spPr>
          <a:xfrm>
            <a:off x="457200" y="1052736"/>
            <a:ext cx="8229600" cy="5073427"/>
          </a:xfrm>
        </p:spPr>
        <p:txBody>
          <a:bodyPr/>
          <a:lstStyle/>
          <a:p>
            <a:r>
              <a:rPr lang="tr-TR" dirty="0" smtClean="0">
                <a:solidFill>
                  <a:srgbClr val="7030A0"/>
                </a:solidFill>
              </a:rPr>
              <a:t>Çizelge 3.22. Farklı Gelirlere Sahip Grupların Frekansları (sayfa 88)</a:t>
            </a:r>
          </a:p>
          <a:p>
            <a:endParaRPr lang="tr-TR" dirty="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84490266"/>
              </p:ext>
            </p:extLst>
          </p:nvPr>
        </p:nvGraphicFramePr>
        <p:xfrm>
          <a:off x="1475656" y="2348882"/>
          <a:ext cx="6096000" cy="3312366"/>
        </p:xfrm>
        <a:graphic>
          <a:graphicData uri="http://schemas.openxmlformats.org/drawingml/2006/table">
            <a:tbl>
              <a:tblPr firstRow="1" bandRow="1">
                <a:tableStyleId>{5C22544A-7EE6-4342-B048-85BDC9FD1C3A}</a:tableStyleId>
              </a:tblPr>
              <a:tblGrid>
                <a:gridCol w="3048000"/>
                <a:gridCol w="3048000"/>
              </a:tblGrid>
              <a:tr h="552061">
                <a:tc>
                  <a:txBody>
                    <a:bodyPr/>
                    <a:lstStyle/>
                    <a:p>
                      <a:pPr algn="ctr"/>
                      <a:r>
                        <a:rPr lang="tr-TR" dirty="0" smtClean="0">
                          <a:solidFill>
                            <a:srgbClr val="7030A0"/>
                          </a:solidFill>
                        </a:rPr>
                        <a:t>Gelir</a:t>
                      </a:r>
                      <a:r>
                        <a:rPr lang="tr-TR" baseline="0" dirty="0" smtClean="0">
                          <a:solidFill>
                            <a:srgbClr val="7030A0"/>
                          </a:solidFill>
                        </a:rPr>
                        <a:t> </a:t>
                      </a:r>
                      <a:r>
                        <a:rPr lang="tr-TR" dirty="0" smtClean="0">
                          <a:solidFill>
                            <a:srgbClr val="7030A0"/>
                          </a:solidFill>
                        </a:rPr>
                        <a:t>Gruplar</a:t>
                      </a:r>
                      <a:r>
                        <a:rPr lang="tr-TR" baseline="0" dirty="0" smtClean="0">
                          <a:solidFill>
                            <a:srgbClr val="7030A0"/>
                          </a:solidFill>
                        </a:rPr>
                        <a:t> (X)</a:t>
                      </a:r>
                      <a:endParaRPr lang="tr-TR" dirty="0">
                        <a:solidFill>
                          <a:srgbClr val="7030A0"/>
                        </a:solidFill>
                      </a:endParaRPr>
                    </a:p>
                  </a:txBody>
                  <a:tcPr/>
                </a:tc>
                <a:tc>
                  <a:txBody>
                    <a:bodyPr/>
                    <a:lstStyle/>
                    <a:p>
                      <a:pPr algn="ctr"/>
                      <a:r>
                        <a:rPr lang="tr-TR" dirty="0" smtClean="0">
                          <a:solidFill>
                            <a:srgbClr val="7030A0"/>
                          </a:solidFill>
                        </a:rPr>
                        <a:t>Frekanslar (f)</a:t>
                      </a:r>
                      <a:endParaRPr lang="tr-TR" dirty="0">
                        <a:solidFill>
                          <a:srgbClr val="7030A0"/>
                        </a:solidFill>
                      </a:endParaRPr>
                    </a:p>
                  </a:txBody>
                  <a:tcPr/>
                </a:tc>
              </a:tr>
              <a:tr h="552061">
                <a:tc>
                  <a:txBody>
                    <a:bodyPr/>
                    <a:lstStyle/>
                    <a:p>
                      <a:pPr algn="ctr"/>
                      <a:r>
                        <a:rPr lang="tr-TR" dirty="0" smtClean="0">
                          <a:solidFill>
                            <a:srgbClr val="7030A0"/>
                          </a:solidFill>
                        </a:rPr>
                        <a:t>10 – 20 </a:t>
                      </a:r>
                      <a:endParaRPr lang="tr-TR" dirty="0">
                        <a:solidFill>
                          <a:srgbClr val="7030A0"/>
                        </a:solidFill>
                      </a:endParaRPr>
                    </a:p>
                  </a:txBody>
                  <a:tcPr/>
                </a:tc>
                <a:tc>
                  <a:txBody>
                    <a:bodyPr/>
                    <a:lstStyle/>
                    <a:p>
                      <a:pPr algn="ctr"/>
                      <a:r>
                        <a:rPr lang="tr-TR" dirty="0" smtClean="0">
                          <a:solidFill>
                            <a:srgbClr val="7030A0"/>
                          </a:solidFill>
                        </a:rPr>
                        <a:t>2</a:t>
                      </a:r>
                      <a:endParaRPr lang="tr-TR" dirty="0">
                        <a:solidFill>
                          <a:srgbClr val="7030A0"/>
                        </a:solidFill>
                      </a:endParaRPr>
                    </a:p>
                  </a:txBody>
                  <a:tcPr/>
                </a:tc>
              </a:tr>
              <a:tr h="552061">
                <a:tc>
                  <a:txBody>
                    <a:bodyPr/>
                    <a:lstStyle/>
                    <a:p>
                      <a:pPr algn="ctr"/>
                      <a:r>
                        <a:rPr lang="tr-TR" dirty="0" smtClean="0">
                          <a:solidFill>
                            <a:srgbClr val="7030A0"/>
                          </a:solidFill>
                        </a:rPr>
                        <a:t>20 – 30 </a:t>
                      </a:r>
                      <a:endParaRPr lang="tr-TR" dirty="0">
                        <a:solidFill>
                          <a:srgbClr val="7030A0"/>
                        </a:solidFill>
                      </a:endParaRPr>
                    </a:p>
                  </a:txBody>
                  <a:tcPr/>
                </a:tc>
                <a:tc>
                  <a:txBody>
                    <a:bodyPr/>
                    <a:lstStyle/>
                    <a:p>
                      <a:pPr algn="ctr"/>
                      <a:r>
                        <a:rPr lang="tr-TR" dirty="0" smtClean="0">
                          <a:solidFill>
                            <a:srgbClr val="7030A0"/>
                          </a:solidFill>
                        </a:rPr>
                        <a:t>4</a:t>
                      </a:r>
                      <a:endParaRPr lang="tr-TR" dirty="0">
                        <a:solidFill>
                          <a:srgbClr val="7030A0"/>
                        </a:solidFill>
                      </a:endParaRPr>
                    </a:p>
                  </a:txBody>
                  <a:tcPr/>
                </a:tc>
              </a:tr>
              <a:tr h="552061">
                <a:tc>
                  <a:txBody>
                    <a:bodyPr/>
                    <a:lstStyle/>
                    <a:p>
                      <a:pPr algn="ctr"/>
                      <a:r>
                        <a:rPr lang="tr-TR" dirty="0" smtClean="0">
                          <a:solidFill>
                            <a:srgbClr val="7030A0"/>
                          </a:solidFill>
                        </a:rPr>
                        <a:t>30 – 40 </a:t>
                      </a:r>
                      <a:endParaRPr lang="tr-TR" dirty="0">
                        <a:solidFill>
                          <a:srgbClr val="7030A0"/>
                        </a:solidFill>
                      </a:endParaRPr>
                    </a:p>
                  </a:txBody>
                  <a:tcPr/>
                </a:tc>
                <a:tc>
                  <a:txBody>
                    <a:bodyPr/>
                    <a:lstStyle/>
                    <a:p>
                      <a:pPr algn="ctr"/>
                      <a:r>
                        <a:rPr lang="tr-TR" dirty="0" smtClean="0">
                          <a:solidFill>
                            <a:srgbClr val="7030A0"/>
                          </a:solidFill>
                        </a:rPr>
                        <a:t>8</a:t>
                      </a:r>
                      <a:endParaRPr lang="tr-TR" dirty="0">
                        <a:solidFill>
                          <a:srgbClr val="7030A0"/>
                        </a:solidFill>
                      </a:endParaRPr>
                    </a:p>
                  </a:txBody>
                  <a:tcPr/>
                </a:tc>
              </a:tr>
              <a:tr h="552061">
                <a:tc>
                  <a:txBody>
                    <a:bodyPr/>
                    <a:lstStyle/>
                    <a:p>
                      <a:pPr algn="ctr"/>
                      <a:r>
                        <a:rPr lang="tr-TR" dirty="0" smtClean="0">
                          <a:solidFill>
                            <a:srgbClr val="7030A0"/>
                          </a:solidFill>
                        </a:rPr>
                        <a:t>40 – 50 </a:t>
                      </a:r>
                      <a:endParaRPr lang="tr-TR" dirty="0">
                        <a:solidFill>
                          <a:srgbClr val="7030A0"/>
                        </a:solidFill>
                      </a:endParaRPr>
                    </a:p>
                  </a:txBody>
                  <a:tcPr/>
                </a:tc>
                <a:tc>
                  <a:txBody>
                    <a:bodyPr/>
                    <a:lstStyle/>
                    <a:p>
                      <a:pPr algn="ctr"/>
                      <a:r>
                        <a:rPr lang="tr-TR" dirty="0" smtClean="0">
                          <a:solidFill>
                            <a:srgbClr val="7030A0"/>
                          </a:solidFill>
                        </a:rPr>
                        <a:t>6</a:t>
                      </a:r>
                      <a:endParaRPr lang="tr-TR" dirty="0">
                        <a:solidFill>
                          <a:srgbClr val="7030A0"/>
                        </a:solidFill>
                      </a:endParaRPr>
                    </a:p>
                  </a:txBody>
                  <a:tcPr/>
                </a:tc>
              </a:tr>
              <a:tr h="552061">
                <a:tc>
                  <a:txBody>
                    <a:bodyPr/>
                    <a:lstStyle/>
                    <a:p>
                      <a:pPr algn="ctr"/>
                      <a:r>
                        <a:rPr lang="tr-TR" dirty="0" smtClean="0">
                          <a:solidFill>
                            <a:srgbClr val="7030A0"/>
                          </a:solidFill>
                        </a:rPr>
                        <a:t>50 – 60 </a:t>
                      </a:r>
                      <a:endParaRPr lang="tr-TR" dirty="0">
                        <a:solidFill>
                          <a:srgbClr val="7030A0"/>
                        </a:solidFill>
                      </a:endParaRPr>
                    </a:p>
                  </a:txBody>
                  <a:tcPr/>
                </a:tc>
                <a:tc>
                  <a:txBody>
                    <a:bodyPr/>
                    <a:lstStyle/>
                    <a:p>
                      <a:pPr algn="ctr"/>
                      <a:r>
                        <a:rPr lang="tr-TR" dirty="0" smtClean="0">
                          <a:solidFill>
                            <a:srgbClr val="7030A0"/>
                          </a:solidFill>
                        </a:rPr>
                        <a:t>3</a:t>
                      </a:r>
                      <a:endParaRPr lang="tr-TR" dirty="0">
                        <a:solidFill>
                          <a:srgbClr val="7030A0"/>
                        </a:solidFill>
                      </a:endParaRPr>
                    </a:p>
                  </a:txBody>
                  <a:tcPr/>
                </a:tc>
              </a:tr>
            </a:tbl>
          </a:graphicData>
        </a:graphic>
      </p:graphicFrame>
    </p:spTree>
    <p:extLst>
      <p:ext uri="{BB962C8B-B14F-4D97-AF65-F5344CB8AC3E}">
        <p14:creationId xmlns:p14="http://schemas.microsoft.com/office/powerpoint/2010/main" val="40302011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Histogram devam</a:t>
            </a:r>
            <a:endParaRPr lang="tr-TR" sz="3600" dirty="0">
              <a:solidFill>
                <a:srgbClr val="7030A0"/>
              </a:solidFill>
            </a:endParaRPr>
          </a:p>
        </p:txBody>
      </p:sp>
      <p:sp>
        <p:nvSpPr>
          <p:cNvPr id="3" name="Content Placeholder 2"/>
          <p:cNvSpPr>
            <a:spLocks noGrp="1"/>
          </p:cNvSpPr>
          <p:nvPr>
            <p:ph idx="1"/>
          </p:nvPr>
        </p:nvSpPr>
        <p:spPr>
          <a:xfrm>
            <a:off x="457200" y="980728"/>
            <a:ext cx="8229600" cy="5145435"/>
          </a:xfrm>
        </p:spPr>
        <p:txBody>
          <a:bodyPr/>
          <a:lstStyle/>
          <a:p>
            <a:r>
              <a:rPr lang="tr-TR" dirty="0" smtClean="0">
                <a:solidFill>
                  <a:srgbClr val="7030A0"/>
                </a:solidFill>
              </a:rPr>
              <a:t>Gruplanmış sürekli değişkenli bir seride, tüm grupların frekansları eşitse sütunların yükseklikleri de eşit olur ve dikdörtgen bir grafik ortaya çıkar. </a:t>
            </a:r>
          </a:p>
          <a:p>
            <a:r>
              <a:rPr lang="tr-TR" dirty="0" smtClean="0">
                <a:solidFill>
                  <a:srgbClr val="7030A0"/>
                </a:solidFill>
              </a:rPr>
              <a:t>Fakat doğa olaylarından oluşturulan seriler bu şekilde olmayıp, tam tersi daha çok normal dağılıma sahip olduğundan, bu serilerin grafiği çan eğrisi diye de adlandırılan normal eğri şeklindedir.</a:t>
            </a:r>
            <a:endParaRPr lang="tr-TR" dirty="0">
              <a:solidFill>
                <a:srgbClr val="7030A0"/>
              </a:solidFill>
            </a:endParaRPr>
          </a:p>
        </p:txBody>
      </p:sp>
    </p:spTree>
    <p:extLst>
      <p:ext uri="{BB962C8B-B14F-4D97-AF65-F5344CB8AC3E}">
        <p14:creationId xmlns:p14="http://schemas.microsoft.com/office/powerpoint/2010/main" val="301860019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Histogram devam</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smtClean="0">
                <a:solidFill>
                  <a:srgbClr val="7030A0"/>
                </a:solidFill>
              </a:rPr>
              <a:t>Şekil 3.11. Farklı Gelir Gruplarının Histogramı (sayfa 89)</a:t>
            </a:r>
          </a:p>
          <a:p>
            <a:r>
              <a:rPr lang="tr-TR" dirty="0" smtClean="0">
                <a:solidFill>
                  <a:srgbClr val="7030A0"/>
                </a:solidFill>
              </a:rPr>
              <a:t>Gruplanmış sürekli değişkenli bir seride, grupların frekansları farklı olduğunda, farklı yüksekliklerdeki sütunlara sahip grafikler oluşur. Bir işyerinde farklı gelire sahip grupların frekansları eşit olmayıp, Çizelge 3.22.’deki gibi farklı olursa, bu verilere göre Şekil 3.11.’deki histogram çizilir.</a:t>
            </a:r>
            <a:endParaRPr lang="tr-TR" dirty="0">
              <a:solidFill>
                <a:srgbClr val="7030A0"/>
              </a:solidFill>
            </a:endParaRPr>
          </a:p>
        </p:txBody>
      </p:sp>
    </p:spTree>
    <p:extLst>
      <p:ext uri="{BB962C8B-B14F-4D97-AF65-F5344CB8AC3E}">
        <p14:creationId xmlns:p14="http://schemas.microsoft.com/office/powerpoint/2010/main" val="34791004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lstStyle/>
          <a:p>
            <a:r>
              <a:rPr lang="tr-TR" sz="3600" dirty="0" smtClean="0">
                <a:solidFill>
                  <a:srgbClr val="7030A0"/>
                </a:solidFill>
              </a:rPr>
              <a:t>3.4.5. Frekans Çokgeni</a:t>
            </a:r>
            <a:endParaRPr lang="tr-TR" sz="3600" dirty="0">
              <a:solidFill>
                <a:srgbClr val="7030A0"/>
              </a:solidFill>
            </a:endParaRPr>
          </a:p>
        </p:txBody>
      </p:sp>
      <p:sp>
        <p:nvSpPr>
          <p:cNvPr id="3" name="Content Placeholder 2"/>
          <p:cNvSpPr>
            <a:spLocks noGrp="1"/>
          </p:cNvSpPr>
          <p:nvPr>
            <p:ph idx="1"/>
          </p:nvPr>
        </p:nvSpPr>
        <p:spPr>
          <a:xfrm>
            <a:off x="457200" y="836712"/>
            <a:ext cx="8229600" cy="5289451"/>
          </a:xfrm>
        </p:spPr>
        <p:txBody>
          <a:bodyPr/>
          <a:lstStyle/>
          <a:p>
            <a:r>
              <a:rPr lang="tr-TR" dirty="0" smtClean="0">
                <a:solidFill>
                  <a:srgbClr val="7030A0"/>
                </a:solidFill>
              </a:rPr>
              <a:t>Frekans çokgeni, sürekli serilerin dikdörtgenlerinin tabanlarının orta noktalarından çıkılan dikmelerin, tepe noktalarını kestiği noktaların birleştirilmesiyle meydana gelen grafiktir.</a:t>
            </a:r>
          </a:p>
          <a:p>
            <a:r>
              <a:rPr lang="tr-TR" dirty="0" smtClean="0">
                <a:solidFill>
                  <a:srgbClr val="7030A0"/>
                </a:solidFill>
              </a:rPr>
              <a:t>Şekil 3.12. Frekans Çokgeni (sayfa 89)</a:t>
            </a:r>
          </a:p>
          <a:p>
            <a:r>
              <a:rPr lang="tr-TR" dirty="0" smtClean="0">
                <a:solidFill>
                  <a:srgbClr val="7030A0"/>
                </a:solidFill>
              </a:rPr>
              <a:t>Uygulamalarda, frekans çokgeni histogramdan daha çok kullanılmaktadır.</a:t>
            </a:r>
          </a:p>
        </p:txBody>
      </p:sp>
    </p:spTree>
    <p:extLst>
      <p:ext uri="{BB962C8B-B14F-4D97-AF65-F5344CB8AC3E}">
        <p14:creationId xmlns:p14="http://schemas.microsoft.com/office/powerpoint/2010/main" val="15588819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tr-TR" sz="3600" dirty="0" smtClean="0">
                <a:solidFill>
                  <a:srgbClr val="7030A0"/>
                </a:solidFill>
              </a:rPr>
              <a:t>Frekans çokgeni devam</a:t>
            </a:r>
            <a:endParaRPr lang="tr-TR" sz="3600" dirty="0">
              <a:solidFill>
                <a:srgbClr val="7030A0"/>
              </a:solidFill>
            </a:endParaRPr>
          </a:p>
        </p:txBody>
      </p:sp>
      <p:sp>
        <p:nvSpPr>
          <p:cNvPr id="3" name="Content Placeholder 2"/>
          <p:cNvSpPr>
            <a:spLocks noGrp="1"/>
          </p:cNvSpPr>
          <p:nvPr>
            <p:ph idx="1"/>
          </p:nvPr>
        </p:nvSpPr>
        <p:spPr>
          <a:xfrm>
            <a:off x="457200" y="1772816"/>
            <a:ext cx="8229600" cy="4353347"/>
          </a:xfrm>
        </p:spPr>
        <p:txBody>
          <a:bodyPr/>
          <a:lstStyle/>
          <a:p>
            <a:r>
              <a:rPr lang="tr-TR" dirty="0">
                <a:solidFill>
                  <a:srgbClr val="7030A0"/>
                </a:solidFill>
              </a:rPr>
              <a:t>Şekil </a:t>
            </a:r>
            <a:r>
              <a:rPr lang="tr-TR" dirty="0" smtClean="0">
                <a:solidFill>
                  <a:srgbClr val="7030A0"/>
                </a:solidFill>
              </a:rPr>
              <a:t>3.11.’ </a:t>
            </a:r>
            <a:r>
              <a:rPr lang="tr-TR" dirty="0">
                <a:solidFill>
                  <a:srgbClr val="7030A0"/>
                </a:solidFill>
              </a:rPr>
              <a:t>deki histogramın taban orta noktalarından </a:t>
            </a:r>
            <a:r>
              <a:rPr lang="tr-TR" dirty="0" smtClean="0">
                <a:solidFill>
                  <a:srgbClr val="7030A0"/>
                </a:solidFill>
              </a:rPr>
              <a:t>çıkılan dikmelerin tepeleri kestiği noktaların birleştirilmesiyle elde edilen frekans çokgeni Şekil 3.12.’de gösterilmektedir.</a:t>
            </a:r>
            <a:endParaRPr lang="tr-TR" dirty="0">
              <a:solidFill>
                <a:srgbClr val="7030A0"/>
              </a:solidFill>
            </a:endParaRPr>
          </a:p>
        </p:txBody>
      </p:sp>
    </p:spTree>
    <p:extLst>
      <p:ext uri="{BB962C8B-B14F-4D97-AF65-F5344CB8AC3E}">
        <p14:creationId xmlns:p14="http://schemas.microsoft.com/office/powerpoint/2010/main" val="25143257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tr-TR" sz="3600" dirty="0" smtClean="0">
                <a:solidFill>
                  <a:srgbClr val="7030A0"/>
                </a:solidFill>
              </a:rPr>
              <a:t>3.4.6. Serpilme Grafiği</a:t>
            </a:r>
            <a:endParaRPr lang="tr-TR" sz="3600"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Serpilme grafiği, koordinat eksenlerinden yatay eksendeki değerlerin bulunduğu noktalardan çıkılan dikmelerle, dikey eksendeki değerlerin bulunduğu noktalardan çizilen yatay çizgilerin kesişmesiyle beliren noktaların oluşturduğu bir grafiktir.</a:t>
            </a:r>
            <a:endParaRPr lang="tr-TR" dirty="0">
              <a:solidFill>
                <a:srgbClr val="7030A0"/>
              </a:solidFill>
            </a:endParaRPr>
          </a:p>
        </p:txBody>
      </p:sp>
    </p:spTree>
    <p:extLst>
      <p:ext uri="{BB962C8B-B14F-4D97-AF65-F5344CB8AC3E}">
        <p14:creationId xmlns:p14="http://schemas.microsoft.com/office/powerpoint/2010/main" val="40509579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lstStyle/>
          <a:p>
            <a:r>
              <a:rPr lang="tr-TR" sz="3600" dirty="0" smtClean="0">
                <a:solidFill>
                  <a:srgbClr val="7030A0"/>
                </a:solidFill>
              </a:rPr>
              <a:t>Serpilme grafiği devam</a:t>
            </a:r>
            <a:endParaRPr lang="tr-TR" sz="3600" dirty="0">
              <a:solidFill>
                <a:srgbClr val="7030A0"/>
              </a:solidFill>
            </a:endParaRPr>
          </a:p>
        </p:txBody>
      </p:sp>
      <p:sp>
        <p:nvSpPr>
          <p:cNvPr id="3" name="Content Placeholder 2"/>
          <p:cNvSpPr>
            <a:spLocks noGrp="1"/>
          </p:cNvSpPr>
          <p:nvPr>
            <p:ph idx="1"/>
          </p:nvPr>
        </p:nvSpPr>
        <p:spPr>
          <a:xfrm>
            <a:off x="457200" y="980728"/>
            <a:ext cx="8229600" cy="5544616"/>
          </a:xfrm>
        </p:spPr>
        <p:txBody>
          <a:bodyPr/>
          <a:lstStyle/>
          <a:p>
            <a:r>
              <a:rPr lang="tr-TR" sz="3000" dirty="0" smtClean="0">
                <a:solidFill>
                  <a:srgbClr val="7030A0"/>
                </a:solidFill>
              </a:rPr>
              <a:t>Birişletmede geçmiş on yıl içindeki satış giderleri ve gelirleri şunlardır:</a:t>
            </a:r>
          </a:p>
          <a:p>
            <a:pPr marL="0" indent="0">
              <a:buNone/>
            </a:pPr>
            <a:r>
              <a:rPr lang="tr-TR" dirty="0" smtClean="0"/>
              <a:t> </a:t>
            </a:r>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1968651253"/>
              </p:ext>
            </p:extLst>
          </p:nvPr>
        </p:nvGraphicFramePr>
        <p:xfrm>
          <a:off x="1524000" y="2069936"/>
          <a:ext cx="6096000" cy="4311395"/>
        </p:xfrm>
        <a:graphic>
          <a:graphicData uri="http://schemas.openxmlformats.org/drawingml/2006/table">
            <a:tbl>
              <a:tblPr firstRow="1" bandRow="1">
                <a:tableStyleId>{5C22544A-7EE6-4342-B048-85BDC9FD1C3A}</a:tableStyleId>
              </a:tblPr>
              <a:tblGrid>
                <a:gridCol w="3048000"/>
                <a:gridCol w="3048000"/>
              </a:tblGrid>
              <a:tr h="391945">
                <a:tc>
                  <a:txBody>
                    <a:bodyPr/>
                    <a:lstStyle/>
                    <a:p>
                      <a:pPr algn="ctr"/>
                      <a:r>
                        <a:rPr lang="tr-TR" b="1" dirty="0" smtClean="0">
                          <a:solidFill>
                            <a:srgbClr val="7030A0"/>
                          </a:solidFill>
                        </a:rPr>
                        <a:t>Satış giderleri</a:t>
                      </a:r>
                      <a:endParaRPr lang="tr-TR" b="1" dirty="0">
                        <a:solidFill>
                          <a:srgbClr val="7030A0"/>
                        </a:solidFill>
                      </a:endParaRPr>
                    </a:p>
                  </a:txBody>
                  <a:tcPr/>
                </a:tc>
                <a:tc>
                  <a:txBody>
                    <a:bodyPr/>
                    <a:lstStyle/>
                    <a:p>
                      <a:pPr algn="ctr"/>
                      <a:r>
                        <a:rPr lang="tr-TR" b="1" dirty="0" smtClean="0">
                          <a:solidFill>
                            <a:srgbClr val="7030A0"/>
                          </a:solidFill>
                        </a:rPr>
                        <a:t>Satış gelirleri</a:t>
                      </a:r>
                      <a:endParaRPr lang="tr-TR" b="1" dirty="0">
                        <a:solidFill>
                          <a:srgbClr val="7030A0"/>
                        </a:solidFill>
                      </a:endParaRPr>
                    </a:p>
                  </a:txBody>
                  <a:tcPr/>
                </a:tc>
              </a:tr>
              <a:tr h="391945">
                <a:tc>
                  <a:txBody>
                    <a:bodyPr/>
                    <a:lstStyle/>
                    <a:p>
                      <a:pPr algn="ctr"/>
                      <a:r>
                        <a:rPr lang="tr-TR" b="1" dirty="0" smtClean="0">
                          <a:solidFill>
                            <a:srgbClr val="7030A0"/>
                          </a:solidFill>
                        </a:rPr>
                        <a:t>2</a:t>
                      </a:r>
                      <a:endParaRPr lang="tr-TR" b="1" dirty="0">
                        <a:solidFill>
                          <a:srgbClr val="7030A0"/>
                        </a:solidFill>
                      </a:endParaRPr>
                    </a:p>
                  </a:txBody>
                  <a:tcPr/>
                </a:tc>
                <a:tc>
                  <a:txBody>
                    <a:bodyPr/>
                    <a:lstStyle/>
                    <a:p>
                      <a:pPr algn="ctr"/>
                      <a:r>
                        <a:rPr lang="tr-TR" b="1" dirty="0" smtClean="0">
                          <a:solidFill>
                            <a:srgbClr val="7030A0"/>
                          </a:solidFill>
                        </a:rPr>
                        <a:t>50</a:t>
                      </a:r>
                      <a:endParaRPr lang="tr-TR" b="1" dirty="0">
                        <a:solidFill>
                          <a:srgbClr val="7030A0"/>
                        </a:solidFill>
                      </a:endParaRPr>
                    </a:p>
                  </a:txBody>
                  <a:tcPr/>
                </a:tc>
              </a:tr>
              <a:tr h="391945">
                <a:tc>
                  <a:txBody>
                    <a:bodyPr/>
                    <a:lstStyle/>
                    <a:p>
                      <a:pPr algn="ctr"/>
                      <a:r>
                        <a:rPr lang="tr-TR" b="1" dirty="0" smtClean="0">
                          <a:solidFill>
                            <a:srgbClr val="7030A0"/>
                          </a:solidFill>
                        </a:rPr>
                        <a:t>3</a:t>
                      </a:r>
                      <a:endParaRPr lang="tr-TR" b="1" dirty="0">
                        <a:solidFill>
                          <a:srgbClr val="7030A0"/>
                        </a:solidFill>
                      </a:endParaRPr>
                    </a:p>
                  </a:txBody>
                  <a:tcPr/>
                </a:tc>
                <a:tc>
                  <a:txBody>
                    <a:bodyPr/>
                    <a:lstStyle/>
                    <a:p>
                      <a:pPr algn="ctr"/>
                      <a:r>
                        <a:rPr lang="tr-TR" b="1" dirty="0" smtClean="0">
                          <a:solidFill>
                            <a:srgbClr val="7030A0"/>
                          </a:solidFill>
                        </a:rPr>
                        <a:t>70</a:t>
                      </a:r>
                      <a:endParaRPr lang="tr-TR" b="1" dirty="0">
                        <a:solidFill>
                          <a:srgbClr val="7030A0"/>
                        </a:solidFill>
                      </a:endParaRPr>
                    </a:p>
                  </a:txBody>
                  <a:tcPr/>
                </a:tc>
              </a:tr>
              <a:tr h="391945">
                <a:tc>
                  <a:txBody>
                    <a:bodyPr/>
                    <a:lstStyle/>
                    <a:p>
                      <a:pPr algn="ctr"/>
                      <a:r>
                        <a:rPr lang="tr-TR" b="1" dirty="0" smtClean="0">
                          <a:solidFill>
                            <a:srgbClr val="7030A0"/>
                          </a:solidFill>
                        </a:rPr>
                        <a:t>4</a:t>
                      </a:r>
                      <a:endParaRPr lang="tr-TR" b="1" dirty="0">
                        <a:solidFill>
                          <a:srgbClr val="7030A0"/>
                        </a:solidFill>
                      </a:endParaRPr>
                    </a:p>
                  </a:txBody>
                  <a:tcPr/>
                </a:tc>
                <a:tc>
                  <a:txBody>
                    <a:bodyPr/>
                    <a:lstStyle/>
                    <a:p>
                      <a:pPr algn="ctr"/>
                      <a:r>
                        <a:rPr lang="tr-TR" b="1" dirty="0" smtClean="0">
                          <a:solidFill>
                            <a:srgbClr val="7030A0"/>
                          </a:solidFill>
                        </a:rPr>
                        <a:t>60</a:t>
                      </a:r>
                      <a:endParaRPr lang="tr-TR" b="1" dirty="0">
                        <a:solidFill>
                          <a:srgbClr val="7030A0"/>
                        </a:solidFill>
                      </a:endParaRPr>
                    </a:p>
                  </a:txBody>
                  <a:tcPr/>
                </a:tc>
              </a:tr>
              <a:tr h="391945">
                <a:tc>
                  <a:txBody>
                    <a:bodyPr/>
                    <a:lstStyle/>
                    <a:p>
                      <a:pPr algn="ctr"/>
                      <a:r>
                        <a:rPr lang="tr-TR" b="1" dirty="0" smtClean="0">
                          <a:solidFill>
                            <a:srgbClr val="7030A0"/>
                          </a:solidFill>
                        </a:rPr>
                        <a:t>6</a:t>
                      </a:r>
                      <a:endParaRPr lang="tr-TR" b="1" dirty="0">
                        <a:solidFill>
                          <a:srgbClr val="7030A0"/>
                        </a:solidFill>
                      </a:endParaRPr>
                    </a:p>
                  </a:txBody>
                  <a:tcPr/>
                </a:tc>
                <a:tc>
                  <a:txBody>
                    <a:bodyPr/>
                    <a:lstStyle/>
                    <a:p>
                      <a:pPr algn="ctr"/>
                      <a:r>
                        <a:rPr lang="tr-TR" b="1" dirty="0" smtClean="0">
                          <a:solidFill>
                            <a:srgbClr val="7030A0"/>
                          </a:solidFill>
                        </a:rPr>
                        <a:t>80</a:t>
                      </a:r>
                      <a:endParaRPr lang="tr-TR" b="1" dirty="0">
                        <a:solidFill>
                          <a:srgbClr val="7030A0"/>
                        </a:solidFill>
                      </a:endParaRPr>
                    </a:p>
                  </a:txBody>
                  <a:tcPr/>
                </a:tc>
              </a:tr>
              <a:tr h="391945">
                <a:tc>
                  <a:txBody>
                    <a:bodyPr/>
                    <a:lstStyle/>
                    <a:p>
                      <a:pPr algn="ctr"/>
                      <a:r>
                        <a:rPr lang="tr-TR" b="1" dirty="0" smtClean="0">
                          <a:solidFill>
                            <a:srgbClr val="7030A0"/>
                          </a:solidFill>
                        </a:rPr>
                        <a:t>7</a:t>
                      </a:r>
                      <a:endParaRPr lang="tr-TR" b="1" dirty="0">
                        <a:solidFill>
                          <a:srgbClr val="7030A0"/>
                        </a:solidFill>
                      </a:endParaRPr>
                    </a:p>
                  </a:txBody>
                  <a:tcPr/>
                </a:tc>
                <a:tc>
                  <a:txBody>
                    <a:bodyPr/>
                    <a:lstStyle/>
                    <a:p>
                      <a:pPr algn="ctr"/>
                      <a:r>
                        <a:rPr lang="tr-TR" b="1" dirty="0" smtClean="0">
                          <a:solidFill>
                            <a:srgbClr val="7030A0"/>
                          </a:solidFill>
                        </a:rPr>
                        <a:t>100</a:t>
                      </a:r>
                      <a:endParaRPr lang="tr-TR" b="1" dirty="0">
                        <a:solidFill>
                          <a:srgbClr val="7030A0"/>
                        </a:solidFill>
                      </a:endParaRPr>
                    </a:p>
                  </a:txBody>
                  <a:tcPr/>
                </a:tc>
              </a:tr>
              <a:tr h="391945">
                <a:tc>
                  <a:txBody>
                    <a:bodyPr/>
                    <a:lstStyle/>
                    <a:p>
                      <a:pPr algn="ctr"/>
                      <a:r>
                        <a:rPr lang="tr-TR" b="1" dirty="0" smtClean="0">
                          <a:solidFill>
                            <a:srgbClr val="7030A0"/>
                          </a:solidFill>
                        </a:rPr>
                        <a:t>7</a:t>
                      </a:r>
                      <a:endParaRPr lang="tr-TR" b="1" dirty="0">
                        <a:solidFill>
                          <a:srgbClr val="7030A0"/>
                        </a:solidFill>
                      </a:endParaRPr>
                    </a:p>
                  </a:txBody>
                  <a:tcPr/>
                </a:tc>
                <a:tc>
                  <a:txBody>
                    <a:bodyPr/>
                    <a:lstStyle/>
                    <a:p>
                      <a:pPr algn="ctr"/>
                      <a:r>
                        <a:rPr lang="tr-TR" b="1" dirty="0" smtClean="0">
                          <a:solidFill>
                            <a:srgbClr val="7030A0"/>
                          </a:solidFill>
                        </a:rPr>
                        <a:t>110</a:t>
                      </a:r>
                      <a:endParaRPr lang="tr-TR" b="1" dirty="0">
                        <a:solidFill>
                          <a:srgbClr val="7030A0"/>
                        </a:solidFill>
                      </a:endParaRPr>
                    </a:p>
                  </a:txBody>
                  <a:tcPr/>
                </a:tc>
              </a:tr>
              <a:tr h="391945">
                <a:tc>
                  <a:txBody>
                    <a:bodyPr/>
                    <a:lstStyle/>
                    <a:p>
                      <a:pPr algn="ctr"/>
                      <a:r>
                        <a:rPr lang="tr-TR" b="1" dirty="0" smtClean="0">
                          <a:solidFill>
                            <a:srgbClr val="7030A0"/>
                          </a:solidFill>
                        </a:rPr>
                        <a:t>8</a:t>
                      </a:r>
                      <a:endParaRPr lang="tr-TR" b="1" dirty="0">
                        <a:solidFill>
                          <a:srgbClr val="7030A0"/>
                        </a:solidFill>
                      </a:endParaRPr>
                    </a:p>
                  </a:txBody>
                  <a:tcPr/>
                </a:tc>
                <a:tc>
                  <a:txBody>
                    <a:bodyPr/>
                    <a:lstStyle/>
                    <a:p>
                      <a:pPr algn="ctr"/>
                      <a:r>
                        <a:rPr lang="tr-TR" b="1" dirty="0" smtClean="0">
                          <a:solidFill>
                            <a:srgbClr val="7030A0"/>
                          </a:solidFill>
                        </a:rPr>
                        <a:t>120</a:t>
                      </a:r>
                      <a:endParaRPr lang="tr-TR" b="1" dirty="0">
                        <a:solidFill>
                          <a:srgbClr val="7030A0"/>
                        </a:solidFill>
                      </a:endParaRPr>
                    </a:p>
                  </a:txBody>
                  <a:tcPr/>
                </a:tc>
              </a:tr>
              <a:tr h="391945">
                <a:tc>
                  <a:txBody>
                    <a:bodyPr/>
                    <a:lstStyle/>
                    <a:p>
                      <a:pPr algn="ctr"/>
                      <a:r>
                        <a:rPr lang="tr-TR" b="1" dirty="0" smtClean="0">
                          <a:solidFill>
                            <a:srgbClr val="7030A0"/>
                          </a:solidFill>
                        </a:rPr>
                        <a:t>7</a:t>
                      </a:r>
                      <a:endParaRPr lang="tr-TR" b="1" dirty="0">
                        <a:solidFill>
                          <a:srgbClr val="7030A0"/>
                        </a:solidFill>
                      </a:endParaRPr>
                    </a:p>
                  </a:txBody>
                  <a:tcPr/>
                </a:tc>
                <a:tc>
                  <a:txBody>
                    <a:bodyPr/>
                    <a:lstStyle/>
                    <a:p>
                      <a:pPr algn="ctr"/>
                      <a:r>
                        <a:rPr lang="tr-TR" b="1" dirty="0" smtClean="0">
                          <a:solidFill>
                            <a:srgbClr val="7030A0"/>
                          </a:solidFill>
                        </a:rPr>
                        <a:t>110</a:t>
                      </a:r>
                      <a:endParaRPr lang="tr-TR" b="1" dirty="0">
                        <a:solidFill>
                          <a:srgbClr val="7030A0"/>
                        </a:solidFill>
                      </a:endParaRPr>
                    </a:p>
                  </a:txBody>
                  <a:tcPr/>
                </a:tc>
              </a:tr>
              <a:tr h="391945">
                <a:tc>
                  <a:txBody>
                    <a:bodyPr/>
                    <a:lstStyle/>
                    <a:p>
                      <a:pPr algn="ctr"/>
                      <a:r>
                        <a:rPr lang="tr-TR" b="1" dirty="0" smtClean="0">
                          <a:solidFill>
                            <a:srgbClr val="7030A0"/>
                          </a:solidFill>
                        </a:rPr>
                        <a:t>9</a:t>
                      </a:r>
                      <a:endParaRPr lang="tr-TR" b="1" dirty="0">
                        <a:solidFill>
                          <a:srgbClr val="7030A0"/>
                        </a:solidFill>
                      </a:endParaRPr>
                    </a:p>
                  </a:txBody>
                  <a:tcPr/>
                </a:tc>
                <a:tc>
                  <a:txBody>
                    <a:bodyPr/>
                    <a:lstStyle/>
                    <a:p>
                      <a:pPr algn="ctr"/>
                      <a:r>
                        <a:rPr lang="tr-TR" b="1" dirty="0" smtClean="0">
                          <a:solidFill>
                            <a:srgbClr val="7030A0"/>
                          </a:solidFill>
                        </a:rPr>
                        <a:t>130</a:t>
                      </a:r>
                      <a:endParaRPr lang="tr-TR" b="1" dirty="0">
                        <a:solidFill>
                          <a:srgbClr val="7030A0"/>
                        </a:solidFill>
                      </a:endParaRPr>
                    </a:p>
                  </a:txBody>
                  <a:tcPr/>
                </a:tc>
              </a:tr>
              <a:tr h="391945">
                <a:tc>
                  <a:txBody>
                    <a:bodyPr/>
                    <a:lstStyle/>
                    <a:p>
                      <a:pPr algn="ctr"/>
                      <a:r>
                        <a:rPr lang="tr-TR" b="1" dirty="0" smtClean="0">
                          <a:solidFill>
                            <a:srgbClr val="7030A0"/>
                          </a:solidFill>
                        </a:rPr>
                        <a:t>10</a:t>
                      </a:r>
                      <a:endParaRPr lang="tr-TR" b="1" dirty="0">
                        <a:solidFill>
                          <a:srgbClr val="7030A0"/>
                        </a:solidFill>
                      </a:endParaRPr>
                    </a:p>
                  </a:txBody>
                  <a:tcPr/>
                </a:tc>
                <a:tc>
                  <a:txBody>
                    <a:bodyPr/>
                    <a:lstStyle/>
                    <a:p>
                      <a:pPr algn="ctr"/>
                      <a:r>
                        <a:rPr lang="tr-TR" b="1" dirty="0" smtClean="0">
                          <a:solidFill>
                            <a:srgbClr val="7030A0"/>
                          </a:solidFill>
                        </a:rPr>
                        <a:t>150</a:t>
                      </a:r>
                      <a:endParaRPr lang="tr-TR" b="1" dirty="0">
                        <a:solidFill>
                          <a:srgbClr val="7030A0"/>
                        </a:solidFill>
                      </a:endParaRPr>
                    </a:p>
                  </a:txBody>
                  <a:tcPr/>
                </a:tc>
              </a:tr>
            </a:tbl>
          </a:graphicData>
        </a:graphic>
      </p:graphicFrame>
    </p:spTree>
    <p:extLst>
      <p:ext uri="{BB962C8B-B14F-4D97-AF65-F5344CB8AC3E}">
        <p14:creationId xmlns:p14="http://schemas.microsoft.com/office/powerpoint/2010/main" val="250769427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lstStyle/>
          <a:p>
            <a:r>
              <a:rPr lang="tr-TR" sz="3600" dirty="0" smtClean="0">
                <a:solidFill>
                  <a:srgbClr val="7030A0"/>
                </a:solidFill>
              </a:rPr>
              <a:t>Serpilme grafiği devam</a:t>
            </a:r>
            <a:endParaRPr lang="tr-TR" sz="3600" dirty="0">
              <a:solidFill>
                <a:srgbClr val="7030A0"/>
              </a:solidFill>
            </a:endParaRPr>
          </a:p>
        </p:txBody>
      </p:sp>
      <p:sp>
        <p:nvSpPr>
          <p:cNvPr id="3" name="Content Placeholder 2"/>
          <p:cNvSpPr>
            <a:spLocks noGrp="1"/>
          </p:cNvSpPr>
          <p:nvPr>
            <p:ph idx="1"/>
          </p:nvPr>
        </p:nvSpPr>
        <p:spPr>
          <a:xfrm>
            <a:off x="457200" y="1268760"/>
            <a:ext cx="8229600" cy="4857403"/>
          </a:xfrm>
        </p:spPr>
        <p:txBody>
          <a:bodyPr/>
          <a:lstStyle/>
          <a:p>
            <a:r>
              <a:rPr lang="tr-TR" dirty="0" smtClean="0">
                <a:solidFill>
                  <a:srgbClr val="7030A0"/>
                </a:solidFill>
              </a:rPr>
              <a:t>Pazarlama bilgi sisteminden elde edilen bu verilere göre, bu iki değişken arasındaki ilişki grafikle gösterilmek istenirse, Şekil 3.13. çizilebilir (sayfa 90).</a:t>
            </a:r>
          </a:p>
          <a:p>
            <a:r>
              <a:rPr lang="tr-TR" dirty="0" smtClean="0">
                <a:solidFill>
                  <a:srgbClr val="7030A0"/>
                </a:solidFill>
              </a:rPr>
              <a:t>Bu grafikle satış giderleriyle satış gelirleri arasında kuvvetli bir ilişki olduğu görülmektedir.</a:t>
            </a:r>
          </a:p>
          <a:p>
            <a:r>
              <a:rPr lang="tr-TR" dirty="0" smtClean="0">
                <a:solidFill>
                  <a:srgbClr val="7030A0"/>
                </a:solidFill>
              </a:rPr>
              <a:t>Satış Giderleri (yatay eksen)</a:t>
            </a:r>
          </a:p>
          <a:p>
            <a:r>
              <a:rPr lang="tr-TR" dirty="0" smtClean="0">
                <a:solidFill>
                  <a:srgbClr val="7030A0"/>
                </a:solidFill>
              </a:rPr>
              <a:t>Satış Giderleri (dikey eksen)</a:t>
            </a:r>
            <a:endParaRPr lang="tr-TR" dirty="0">
              <a:solidFill>
                <a:srgbClr val="7030A0"/>
              </a:solidFill>
            </a:endParaRPr>
          </a:p>
        </p:txBody>
      </p:sp>
    </p:spTree>
    <p:extLst>
      <p:ext uri="{BB962C8B-B14F-4D97-AF65-F5344CB8AC3E}">
        <p14:creationId xmlns:p14="http://schemas.microsoft.com/office/powerpoint/2010/main" val="254419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tr-TR" altLang="tr-TR" smtClean="0"/>
          </a:p>
        </p:txBody>
      </p:sp>
      <p:sp>
        <p:nvSpPr>
          <p:cNvPr id="11267" name="Content Placeholder 2"/>
          <p:cNvSpPr>
            <a:spLocks noGrp="1"/>
          </p:cNvSpPr>
          <p:nvPr>
            <p:ph idx="1"/>
          </p:nvPr>
        </p:nvSpPr>
        <p:spPr/>
        <p:txBody>
          <a:bodyPr/>
          <a:lstStyle/>
          <a:p>
            <a:r>
              <a:rPr lang="tr-TR" altLang="tr-TR" b="1" smtClean="0">
                <a:solidFill>
                  <a:srgbClr val="7030A0"/>
                </a:solidFill>
              </a:rPr>
              <a:t>İşletme içi kaynaklar: </a:t>
            </a:r>
            <a:r>
              <a:rPr lang="tr-TR" altLang="tr-TR" b="1" smtClean="0"/>
              <a:t>işletmenin kâr-zarar hesapları, bilanço belgeleri, satış rakamları, satış yapılan kurumlarla ilgili kayıtlar, satış ziyaret raporları, faturalar, envanter kayıtları, ön araştırma raporları gibi belgelerdir.</a:t>
            </a:r>
            <a:endParaRPr lang="tr-TR" altLang="tr-TR" b="1" smtClean="0">
              <a:solidFill>
                <a:srgbClr val="7030A0"/>
              </a:solidFill>
            </a:endParaRPr>
          </a:p>
        </p:txBody>
      </p:sp>
    </p:spTree>
    <p:extLst>
      <p:ext uri="{BB962C8B-B14F-4D97-AF65-F5344CB8AC3E}">
        <p14:creationId xmlns:p14="http://schemas.microsoft.com/office/powerpoint/2010/main" val="169905951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E64892D-D1CD-41F2-AD4B-ABCA0FAADC61}"/>
</file>

<file path=customXml/itemProps2.xml><?xml version="1.0" encoding="utf-8"?>
<ds:datastoreItem xmlns:ds="http://schemas.openxmlformats.org/officeDocument/2006/customXml" ds:itemID="{DBA7B08E-2207-4EAA-8538-5F430D630F18}"/>
</file>

<file path=customXml/itemProps3.xml><?xml version="1.0" encoding="utf-8"?>
<ds:datastoreItem xmlns:ds="http://schemas.openxmlformats.org/officeDocument/2006/customXml" ds:itemID="{41A72C97-DC38-4C03-B49D-A77EB3FAF085}"/>
</file>

<file path=docProps/app.xml><?xml version="1.0" encoding="utf-8"?>
<Properties xmlns="http://schemas.openxmlformats.org/officeDocument/2006/extended-properties" xmlns:vt="http://schemas.openxmlformats.org/officeDocument/2006/docPropsVTypes">
  <TotalTime>1328</TotalTime>
  <Words>4495</Words>
  <Application>Microsoft Office PowerPoint</Application>
  <PresentationFormat>On-screen Show (4:3)</PresentationFormat>
  <Paragraphs>588</Paragraphs>
  <Slides>87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87</vt:i4>
      </vt:variant>
    </vt:vector>
  </HeadingPairs>
  <TitlesOfParts>
    <vt:vector size="89" baseType="lpstr">
      <vt:lpstr>Arial</vt:lpstr>
      <vt:lpstr>Default Design</vt:lpstr>
      <vt:lpstr>BÖLÜM 2 – İSTATİSTİKSEL VERİLER – VERİ TÜRLERİ</vt:lpstr>
      <vt:lpstr>1. Sayımla ve Ölçümle Elde Edilen Veriler</vt:lpstr>
      <vt:lpstr>1. Sayımla ve Ölçümle Elde Edilen Veriler</vt:lpstr>
      <vt:lpstr>1. Sayımla ve Ölçümle Elde Edilen Veriler</vt:lpstr>
      <vt:lpstr>2. İkincil ve Birincil Veriler</vt:lpstr>
      <vt:lpstr>İkincil Ve Birincil Veriler</vt:lpstr>
      <vt:lpstr>PowerPoint Presentation</vt:lpstr>
      <vt:lpstr>PowerPoint Presentation</vt:lpstr>
      <vt:lpstr>PowerPoint Presentation</vt:lpstr>
      <vt:lpstr>PowerPoint Presentation</vt:lpstr>
      <vt:lpstr>Birincil verilerin özellikleri</vt:lpstr>
      <vt:lpstr>BÖLÜM 3. İSTATİSTİKTE SERİLER VE GRAFİKLER</vt:lpstr>
      <vt:lpstr>En Önemli seriler</vt:lpstr>
      <vt:lpstr>1. Zaman Serileri</vt:lpstr>
      <vt:lpstr>Çizelge 3.1. Bir İşletmenin Altı Aylık Satış Miktarının Aylara Göre Gösterilmesi</vt:lpstr>
      <vt:lpstr>2. Mekân  Serileri </vt:lpstr>
      <vt:lpstr>Çizelge 3.2. Türkiyedeki İlk Dokuz İlin 1990 Sayımına Göre Nüfus Miktarı</vt:lpstr>
      <vt:lpstr>3. Dağılma Serileri</vt:lpstr>
      <vt:lpstr>Basit serilerde ham bilgiler kolayca anlaşılır olmadığından, yaraları sınırlıdır.</vt:lpstr>
      <vt:lpstr>Basit serilere Örnek</vt:lpstr>
      <vt:lpstr>b. Frekanslı Seriler</vt:lpstr>
      <vt:lpstr>Frekans Serisi Dağılımı devam</vt:lpstr>
      <vt:lpstr>Verilerin Sınıflandırılması</vt:lpstr>
      <vt:lpstr>Verilerin sınıflandırması devam</vt:lpstr>
      <vt:lpstr>Verilerin Gruplandırılması</vt:lpstr>
      <vt:lpstr>Verilerin gruplandırılmasında kullanılan bazı kavramlar</vt:lpstr>
      <vt:lpstr>Verilerin gruplandırılmasında kullanılan bazı kavramlar</vt:lpstr>
      <vt:lpstr>Verilerin gruplandırılmasında kullanılan bazı kavramlar</vt:lpstr>
      <vt:lpstr>Gruplandırmanın Kuralları</vt:lpstr>
      <vt:lpstr>Gruplandırma İşleminin Yapılması</vt:lpstr>
      <vt:lpstr>1. Grup sınırlarının belirlenmesi</vt:lpstr>
      <vt:lpstr>İşlem sırası</vt:lpstr>
      <vt:lpstr>İşlem sırası</vt:lpstr>
      <vt:lpstr>2. Grup frekanslarının belirlenmesi</vt:lpstr>
      <vt:lpstr>Örnek </vt:lpstr>
      <vt:lpstr>Çözüme devam</vt:lpstr>
      <vt:lpstr>Yukarıda yapılan örnek, sürekli seriler için geçerlidir. </vt:lpstr>
      <vt:lpstr>Nispi Frekans Dağılımları</vt:lpstr>
      <vt:lpstr>Nispi Frekans Dağılımlarının devamı</vt:lpstr>
      <vt:lpstr>Nispi Frekans Dağılımlarının devamı</vt:lpstr>
      <vt:lpstr>Nispi Frekans Dağılımlarının devamı</vt:lpstr>
      <vt:lpstr>Nispi Frekans Formülü</vt:lpstr>
      <vt:lpstr>Çizelge 3.14 Gerçek frekanslar ve Nispi Frekanslar</vt:lpstr>
      <vt:lpstr>ÖRNEK</vt:lpstr>
      <vt:lpstr>Nispi Birikimli Frekans Dağılımları veya Kümülatif (Birikmiş) Frekans Dağılımları</vt:lpstr>
      <vt:lpstr>Artan birikimli frekans serisinin ve çokgeninin oluşturulması</vt:lpstr>
      <vt:lpstr>Çizelge 3.15 Gerçek Frekanslar, Nispi Frekanslar ve Artan Nispi Birikimli Frekanslar</vt:lpstr>
      <vt:lpstr>Şekil 3.1 Artan Nispi Birikimli Frekans Serisinin Çokgeni</vt:lpstr>
      <vt:lpstr>Azalan birikimli frekans serisinin ve çokgeninin oluşturulması:</vt:lpstr>
      <vt:lpstr>Çizelge 3.16 Gerçek Frekanslar, Nispi Frekanslar, Eksilen Nispi Birikimli Frekanslar</vt:lpstr>
      <vt:lpstr>Şekil 3.2 Eksilen Nispi Birikimli Frekans Serisinin Çokgeni</vt:lpstr>
      <vt:lpstr>Önceki örnek için ifade edecek olursak</vt:lpstr>
      <vt:lpstr>Önceki örnek için ifade edecek olursak</vt:lpstr>
      <vt:lpstr>3.1.3.3. Bileşik Seriler</vt:lpstr>
      <vt:lpstr>Çizelge 3.17 Yıllık Satış Giderleriyle Satış Gelirlerini Gösteren Bileşik Seri</vt:lpstr>
      <vt:lpstr>Bileşik seriler devam</vt:lpstr>
      <vt:lpstr>Bileşik seriler devam</vt:lpstr>
      <vt:lpstr>3.4 GRAFİKLER</vt:lpstr>
      <vt:lpstr>Grafiklerin genel özellikleri şunlardır:</vt:lpstr>
      <vt:lpstr>PowerPoint Presentation</vt:lpstr>
      <vt:lpstr>PowerPoint Presentation</vt:lpstr>
      <vt:lpstr>3.4.1. Daire Grafiği</vt:lpstr>
      <vt:lpstr>PowerPoint Presentation</vt:lpstr>
      <vt:lpstr>Daire grafiği devam</vt:lpstr>
      <vt:lpstr>Daire grafiği devam</vt:lpstr>
      <vt:lpstr>Daire grafiği devam</vt:lpstr>
      <vt:lpstr>3.4.2. Çubuk Grafiği</vt:lpstr>
      <vt:lpstr>Çubuk Grafiği devam</vt:lpstr>
      <vt:lpstr>Bir çubuk grafiğinin oluşturulmasında dikkat edilecek noktalar şunlardır:</vt:lpstr>
      <vt:lpstr>PowerPoint Presentation</vt:lpstr>
      <vt:lpstr>PowerPoint Presentation</vt:lpstr>
      <vt:lpstr>PowerPoint Presentation</vt:lpstr>
      <vt:lpstr>3.4.2.1. Artan Eğilimi Gösteren Grafik</vt:lpstr>
      <vt:lpstr>3.4.2.2. Azalan Eğilimi Gösteren Grafik</vt:lpstr>
      <vt:lpstr>3.4.2.3. Dalgalı Eğilimi Gösteren Grafik</vt:lpstr>
      <vt:lpstr>3.4.3. Çizgi Grafiği </vt:lpstr>
      <vt:lpstr>Çizgi grafik devam</vt:lpstr>
      <vt:lpstr>Çizgi grafiği devam</vt:lpstr>
      <vt:lpstr>3.4.4. Histogram </vt:lpstr>
      <vt:lpstr>Histogram devam</vt:lpstr>
      <vt:lpstr>Histogram devam</vt:lpstr>
      <vt:lpstr>Histogram devam</vt:lpstr>
      <vt:lpstr>3.4.5. Frekans Çokgeni</vt:lpstr>
      <vt:lpstr>Frekans çokgeni devam</vt:lpstr>
      <vt:lpstr>3.4.6. Serpilme Grafiği</vt:lpstr>
      <vt:lpstr>Serpilme grafiği devam</vt:lpstr>
      <vt:lpstr>Serpilme grafiği devam</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kezban</cp:lastModifiedBy>
  <cp:revision>211</cp:revision>
  <cp:lastPrinted>2018-02-12T08:04:04Z</cp:lastPrinted>
  <dcterms:created xsi:type="dcterms:W3CDTF">2004-12-08T12:13:42Z</dcterms:created>
  <dcterms:modified xsi:type="dcterms:W3CDTF">2019-03-11T07:34:10Z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