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337" r:id="rId2"/>
    <p:sldId id="261" r:id="rId3"/>
    <p:sldId id="262" r:id="rId4"/>
    <p:sldId id="263" r:id="rId5"/>
    <p:sldId id="264" r:id="rId6"/>
    <p:sldId id="344" r:id="rId7"/>
    <p:sldId id="265" r:id="rId8"/>
    <p:sldId id="266" r:id="rId9"/>
    <p:sldId id="268" r:id="rId10"/>
    <p:sldId id="338" r:id="rId11"/>
    <p:sldId id="345" r:id="rId12"/>
    <p:sldId id="269" r:id="rId13"/>
    <p:sldId id="270" r:id="rId14"/>
    <p:sldId id="271" r:id="rId15"/>
    <p:sldId id="339" r:id="rId16"/>
    <p:sldId id="340" r:id="rId17"/>
    <p:sldId id="341" r:id="rId18"/>
    <p:sldId id="342" r:id="rId19"/>
    <p:sldId id="343" r:id="rId20"/>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b="1" dirty="0" smtClean="0">
                <a:solidFill>
                  <a:srgbClr val="7030A0"/>
                </a:solidFill>
              </a:rPr>
              <a:t>İstatistiğin temel işlevi, karar alıcılara gerekli bilgileri sağlamada, bu bilgileri çözümlemede ve yorumlamada  yardımcı olmaktır.</a:t>
            </a:r>
          </a:p>
          <a:p>
            <a:r>
              <a:rPr lang="tr-TR" b="1" dirty="0" smtClean="0">
                <a:solidFill>
                  <a:srgbClr val="7030A0"/>
                </a:solidFill>
              </a:rPr>
              <a:t>‘Veri’ istatistiğin esasıdır. Çünkü istatistik,verilerin toplanması, sınıflanması, sunulması, çözümlenmesi ve yorumlanmasıdır.</a:t>
            </a:r>
            <a:endParaRPr lang="tr-TR" b="1" dirty="0">
              <a:solidFill>
                <a:srgbClr val="7030A0"/>
              </a:solidFill>
            </a:endParaRPr>
          </a:p>
        </p:txBody>
      </p:sp>
      <p:sp>
        <p:nvSpPr>
          <p:cNvPr id="4" name="Title 3"/>
          <p:cNvSpPr>
            <a:spLocks noGrp="1"/>
          </p:cNvSpPr>
          <p:nvPr>
            <p:ph type="title"/>
          </p:nvPr>
        </p:nvSpPr>
        <p:spPr/>
        <p:txBody>
          <a:bodyPr/>
          <a:lstStyle/>
          <a:p>
            <a:r>
              <a:rPr lang="tr-TR" b="1" dirty="0" smtClean="0">
                <a:solidFill>
                  <a:srgbClr val="7030A0"/>
                </a:solidFill>
              </a:rPr>
              <a:t>BÖLÜM</a:t>
            </a:r>
            <a:r>
              <a:rPr lang="tr-TR" b="1" dirty="0" smtClean="0">
                <a:solidFill>
                  <a:srgbClr val="0066CC"/>
                </a:solidFill>
              </a:rPr>
              <a:t> </a:t>
            </a:r>
            <a:r>
              <a:rPr lang="tr-TR" b="1" dirty="0" smtClean="0">
                <a:solidFill>
                  <a:srgbClr val="7030A0"/>
                </a:solidFill>
              </a:rPr>
              <a:t>1</a:t>
            </a:r>
            <a:endParaRPr lang="tr-TR" b="1" dirty="0">
              <a:solidFill>
                <a:srgbClr val="7030A0"/>
              </a:solidFill>
            </a:endParaRPr>
          </a:p>
        </p:txBody>
      </p:sp>
    </p:spTree>
    <p:extLst>
      <p:ext uri="{BB962C8B-B14F-4D97-AF65-F5344CB8AC3E}">
        <p14:creationId xmlns:p14="http://schemas.microsoft.com/office/powerpoint/2010/main" val="231369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b="1" dirty="0" smtClean="0">
                <a:solidFill>
                  <a:srgbClr val="7030A0"/>
                </a:solidFill>
              </a:rPr>
              <a:t>İSİMSEL ÖLÇEK</a:t>
            </a:r>
            <a:endParaRPr lang="tr-TR" b="1" dirty="0">
              <a:solidFill>
                <a:srgbClr val="7030A0"/>
              </a:solidFill>
            </a:endParaRPr>
          </a:p>
        </p:txBody>
      </p:sp>
      <p:sp>
        <p:nvSpPr>
          <p:cNvPr id="5" name="Content Placeholder 4"/>
          <p:cNvSpPr>
            <a:spLocks noGrp="1"/>
          </p:cNvSpPr>
          <p:nvPr>
            <p:ph idx="1"/>
          </p:nvPr>
        </p:nvSpPr>
        <p:spPr/>
        <p:txBody>
          <a:bodyPr/>
          <a:lstStyle/>
          <a:p>
            <a:r>
              <a:rPr lang="tr-TR" b="1" dirty="0" smtClean="0">
                <a:solidFill>
                  <a:srgbClr val="7030A0"/>
                </a:solidFill>
              </a:rPr>
              <a:t>Bir birimin, bireyin veya bir kavramın sadece bir sınıfta olduğunu kabul eden ve her birini dadece bir sınıfta gösteren ölçektir.</a:t>
            </a:r>
          </a:p>
          <a:p>
            <a:r>
              <a:rPr lang="tr-TR" b="1" dirty="0" smtClean="0">
                <a:solidFill>
                  <a:srgbClr val="7030A0"/>
                </a:solidFill>
              </a:rPr>
              <a:t>Adlandırma / Sınıflayıcı veya Nominal ölçek olarakda adlandırılır.</a:t>
            </a:r>
          </a:p>
          <a:p>
            <a:r>
              <a:rPr lang="tr-TR" b="1" dirty="0" smtClean="0">
                <a:solidFill>
                  <a:srgbClr val="7030A0"/>
                </a:solidFill>
              </a:rPr>
              <a:t>Örnek: kız-erkek ; sigara içen – içmeyen ; doğru-yanlış vb. </a:t>
            </a:r>
            <a:r>
              <a:rPr lang="tr-TR" b="1" dirty="0">
                <a:solidFill>
                  <a:srgbClr val="7030A0"/>
                </a:solidFill>
              </a:rPr>
              <a:t>s</a:t>
            </a:r>
            <a:r>
              <a:rPr lang="tr-TR" b="1" dirty="0" smtClean="0">
                <a:solidFill>
                  <a:srgbClr val="7030A0"/>
                </a:solidFill>
              </a:rPr>
              <a:t>ınıflamalar.</a:t>
            </a:r>
            <a:endParaRPr lang="tr-TR" b="1" dirty="0">
              <a:solidFill>
                <a:srgbClr val="7030A0"/>
              </a:solidFill>
            </a:endParaRPr>
          </a:p>
        </p:txBody>
      </p:sp>
    </p:spTree>
    <p:extLst>
      <p:ext uri="{BB962C8B-B14F-4D97-AF65-F5344CB8AC3E}">
        <p14:creationId xmlns:p14="http://schemas.microsoft.com/office/powerpoint/2010/main" val="1321244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Nominal ölçek devam</a:t>
            </a:r>
            <a:endParaRPr lang="tr-TR" b="1" dirty="0">
              <a:solidFill>
                <a:srgbClr val="7030A0"/>
              </a:solidFill>
            </a:endParaRPr>
          </a:p>
        </p:txBody>
      </p:sp>
      <p:sp>
        <p:nvSpPr>
          <p:cNvPr id="3" name="Content Placeholder 2"/>
          <p:cNvSpPr>
            <a:spLocks noGrp="1"/>
          </p:cNvSpPr>
          <p:nvPr>
            <p:ph idx="1"/>
          </p:nvPr>
        </p:nvSpPr>
        <p:spPr/>
        <p:txBody>
          <a:bodyPr/>
          <a:lstStyle/>
          <a:p>
            <a:r>
              <a:rPr lang="tr-TR" b="1" dirty="0" smtClean="0">
                <a:solidFill>
                  <a:srgbClr val="7030A0"/>
                </a:solidFill>
              </a:rPr>
              <a:t>Örnek: </a:t>
            </a:r>
          </a:p>
          <a:p>
            <a:pPr>
              <a:buFontTx/>
              <a:buChar char="-"/>
            </a:pPr>
            <a:r>
              <a:rPr lang="tr-TR" dirty="0" smtClean="0">
                <a:solidFill>
                  <a:srgbClr val="7030A0"/>
                </a:solidFill>
              </a:rPr>
              <a:t>sektör (otomotiv, imalat, tarım, maden)</a:t>
            </a:r>
          </a:p>
          <a:p>
            <a:pPr>
              <a:buFontTx/>
              <a:buChar char="-"/>
            </a:pPr>
            <a:r>
              <a:rPr lang="tr-TR" dirty="0" smtClean="0">
                <a:solidFill>
                  <a:srgbClr val="7030A0"/>
                </a:solidFill>
              </a:rPr>
              <a:t>Medeni durum (evli, bekar)</a:t>
            </a:r>
          </a:p>
          <a:p>
            <a:pPr>
              <a:buFontTx/>
              <a:buChar char="-"/>
            </a:pPr>
            <a:r>
              <a:rPr lang="tr-TR" dirty="0" smtClean="0">
                <a:solidFill>
                  <a:srgbClr val="7030A0"/>
                </a:solidFill>
              </a:rPr>
              <a:t>Öğrencilerin cinsiyetleri (kız, erkek)</a:t>
            </a:r>
          </a:p>
          <a:p>
            <a:pPr>
              <a:buFontTx/>
              <a:buChar char="-"/>
            </a:pPr>
            <a:r>
              <a:rPr lang="tr-TR" dirty="0" smtClean="0">
                <a:solidFill>
                  <a:srgbClr val="7030A0"/>
                </a:solidFill>
              </a:rPr>
              <a:t>Sigara içme durumu (içen, içmeyen)</a:t>
            </a:r>
          </a:p>
          <a:p>
            <a:pPr>
              <a:buFontTx/>
              <a:buChar char="-"/>
            </a:pPr>
            <a:r>
              <a:rPr lang="tr-TR" dirty="0" smtClean="0">
                <a:solidFill>
                  <a:srgbClr val="7030A0"/>
                </a:solidFill>
              </a:rPr>
              <a:t>Araçların il trafik kodları (01, 34)</a:t>
            </a:r>
          </a:p>
          <a:p>
            <a:pPr>
              <a:buFontTx/>
              <a:buChar char="-"/>
            </a:pPr>
            <a:r>
              <a:rPr lang="tr-TR" dirty="0" smtClean="0">
                <a:solidFill>
                  <a:srgbClr val="7030A0"/>
                </a:solidFill>
              </a:rPr>
              <a:t>Futbolcuların forma numaraları (1,2,…11)</a:t>
            </a:r>
            <a:endParaRPr lang="tr-TR" dirty="0">
              <a:solidFill>
                <a:srgbClr val="7030A0"/>
              </a:solidFill>
            </a:endParaRPr>
          </a:p>
        </p:txBody>
      </p:sp>
    </p:spTree>
    <p:extLst>
      <p:ext uri="{BB962C8B-B14F-4D97-AF65-F5344CB8AC3E}">
        <p14:creationId xmlns:p14="http://schemas.microsoft.com/office/powerpoint/2010/main" val="1454525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7030A0"/>
                </a:solidFill>
              </a:rPr>
              <a:t>Çizelge 1.1</a:t>
            </a:r>
            <a:endParaRPr lang="tr-TR" dirty="0">
              <a:solidFill>
                <a:srgbClr val="7030A0"/>
              </a:solidFill>
            </a:endParaRPr>
          </a:p>
        </p:txBody>
      </p:sp>
      <p:graphicFrame>
        <p:nvGraphicFramePr>
          <p:cNvPr id="4" name="Chart Placeholder 3"/>
          <p:cNvGraphicFramePr>
            <a:graphicFrameLocks noGrp="1"/>
          </p:cNvGraphicFramePr>
          <p:nvPr>
            <p:ph type="chart" idx="1"/>
            <p:extLst>
              <p:ext uri="{D42A27DB-BD31-4B8C-83A1-F6EECF244321}">
                <p14:modId xmlns:p14="http://schemas.microsoft.com/office/powerpoint/2010/main" val="3439644851"/>
              </p:ext>
            </p:extLst>
          </p:nvPr>
        </p:nvGraphicFramePr>
        <p:xfrm>
          <a:off x="457200" y="1600200"/>
          <a:ext cx="8229600" cy="333756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dirty="0" smtClean="0">
                          <a:solidFill>
                            <a:srgbClr val="7030A0"/>
                          </a:solidFill>
                        </a:rPr>
                        <a:t>Demografik</a:t>
                      </a:r>
                      <a:r>
                        <a:rPr lang="tr-TR" baseline="0" dirty="0" smtClean="0">
                          <a:solidFill>
                            <a:srgbClr val="7030A0"/>
                          </a:solidFill>
                        </a:rPr>
                        <a:t> Özellikler (X)</a:t>
                      </a:r>
                      <a:endParaRPr lang="tr-TR" dirty="0">
                        <a:solidFill>
                          <a:srgbClr val="7030A0"/>
                        </a:solidFill>
                      </a:endParaRPr>
                    </a:p>
                  </a:txBody>
                  <a:tcPr/>
                </a:tc>
                <a:tc>
                  <a:txBody>
                    <a:bodyPr/>
                    <a:lstStyle/>
                    <a:p>
                      <a:pPr algn="ctr"/>
                      <a:r>
                        <a:rPr lang="tr-TR" b="1" dirty="0" smtClean="0">
                          <a:solidFill>
                            <a:srgbClr val="7030A0"/>
                          </a:solidFill>
                        </a:rPr>
                        <a:t>Frekans (f)</a:t>
                      </a:r>
                      <a:endParaRPr lang="tr-TR" b="1" dirty="0">
                        <a:solidFill>
                          <a:srgbClr val="7030A0"/>
                        </a:solidFill>
                      </a:endParaRPr>
                    </a:p>
                  </a:txBody>
                  <a:tcPr/>
                </a:tc>
              </a:tr>
              <a:tr h="370840">
                <a:tc>
                  <a:txBody>
                    <a:bodyPr/>
                    <a:lstStyle/>
                    <a:p>
                      <a:r>
                        <a:rPr lang="tr-TR" dirty="0" smtClean="0">
                          <a:solidFill>
                            <a:srgbClr val="7030A0"/>
                          </a:solidFill>
                        </a:rPr>
                        <a:t>İşçi</a:t>
                      </a:r>
                      <a:endParaRPr lang="tr-TR" dirty="0">
                        <a:solidFill>
                          <a:srgbClr val="7030A0"/>
                        </a:solidFill>
                      </a:endParaRPr>
                    </a:p>
                  </a:txBody>
                  <a:tcPr/>
                </a:tc>
                <a:tc>
                  <a:txBody>
                    <a:bodyPr/>
                    <a:lstStyle/>
                    <a:p>
                      <a:pPr algn="ctr"/>
                      <a:r>
                        <a:rPr lang="tr-TR" dirty="0" smtClean="0">
                          <a:solidFill>
                            <a:srgbClr val="7030A0"/>
                          </a:solidFill>
                        </a:rPr>
                        <a:t>2,700</a:t>
                      </a:r>
                      <a:endParaRPr lang="tr-TR" dirty="0">
                        <a:solidFill>
                          <a:srgbClr val="7030A0"/>
                        </a:solidFill>
                      </a:endParaRPr>
                    </a:p>
                  </a:txBody>
                  <a:tcPr/>
                </a:tc>
              </a:tr>
              <a:tr h="370840">
                <a:tc>
                  <a:txBody>
                    <a:bodyPr/>
                    <a:lstStyle/>
                    <a:p>
                      <a:r>
                        <a:rPr lang="tr-TR" dirty="0" smtClean="0">
                          <a:solidFill>
                            <a:srgbClr val="7030A0"/>
                          </a:solidFill>
                        </a:rPr>
                        <a:t>Memur</a:t>
                      </a:r>
                      <a:endParaRPr lang="tr-TR" dirty="0">
                        <a:solidFill>
                          <a:srgbClr val="7030A0"/>
                        </a:solidFill>
                      </a:endParaRPr>
                    </a:p>
                  </a:txBody>
                  <a:tcPr/>
                </a:tc>
                <a:tc>
                  <a:txBody>
                    <a:bodyPr/>
                    <a:lstStyle/>
                    <a:p>
                      <a:pPr algn="ctr"/>
                      <a:r>
                        <a:rPr lang="tr-TR" dirty="0" smtClean="0">
                          <a:solidFill>
                            <a:srgbClr val="7030A0"/>
                          </a:solidFill>
                        </a:rPr>
                        <a:t>680</a:t>
                      </a:r>
                      <a:endParaRPr lang="tr-TR" dirty="0">
                        <a:solidFill>
                          <a:srgbClr val="7030A0"/>
                        </a:solidFill>
                      </a:endParaRPr>
                    </a:p>
                  </a:txBody>
                  <a:tcPr/>
                </a:tc>
              </a:tr>
              <a:tr h="370840">
                <a:tc>
                  <a:txBody>
                    <a:bodyPr/>
                    <a:lstStyle/>
                    <a:p>
                      <a:r>
                        <a:rPr lang="tr-TR" dirty="0" smtClean="0">
                          <a:solidFill>
                            <a:srgbClr val="7030A0"/>
                          </a:solidFill>
                        </a:rPr>
                        <a:t>Esnaf</a:t>
                      </a:r>
                      <a:endParaRPr lang="tr-TR" dirty="0">
                        <a:solidFill>
                          <a:srgbClr val="7030A0"/>
                        </a:solidFill>
                      </a:endParaRPr>
                    </a:p>
                  </a:txBody>
                  <a:tcPr/>
                </a:tc>
                <a:tc>
                  <a:txBody>
                    <a:bodyPr/>
                    <a:lstStyle/>
                    <a:p>
                      <a:pPr algn="ctr"/>
                      <a:r>
                        <a:rPr lang="tr-TR" dirty="0" smtClean="0">
                          <a:solidFill>
                            <a:srgbClr val="7030A0"/>
                          </a:solidFill>
                        </a:rPr>
                        <a:t>235</a:t>
                      </a:r>
                      <a:endParaRPr lang="tr-TR" dirty="0">
                        <a:solidFill>
                          <a:srgbClr val="7030A0"/>
                        </a:solidFill>
                      </a:endParaRPr>
                    </a:p>
                  </a:txBody>
                  <a:tcPr/>
                </a:tc>
              </a:tr>
              <a:tr h="370840">
                <a:tc>
                  <a:txBody>
                    <a:bodyPr/>
                    <a:lstStyle/>
                    <a:p>
                      <a:r>
                        <a:rPr lang="tr-TR" dirty="0" smtClean="0">
                          <a:solidFill>
                            <a:srgbClr val="7030A0"/>
                          </a:solidFill>
                        </a:rPr>
                        <a:t>Serbest Meslek</a:t>
                      </a:r>
                      <a:endParaRPr lang="tr-TR" dirty="0">
                        <a:solidFill>
                          <a:srgbClr val="7030A0"/>
                        </a:solidFill>
                      </a:endParaRPr>
                    </a:p>
                  </a:txBody>
                  <a:tcPr/>
                </a:tc>
                <a:tc>
                  <a:txBody>
                    <a:bodyPr/>
                    <a:lstStyle/>
                    <a:p>
                      <a:pPr algn="ctr"/>
                      <a:r>
                        <a:rPr lang="tr-TR" dirty="0" smtClean="0">
                          <a:solidFill>
                            <a:srgbClr val="7030A0"/>
                          </a:solidFill>
                        </a:rPr>
                        <a:t>185</a:t>
                      </a:r>
                      <a:endParaRPr lang="tr-TR" dirty="0">
                        <a:solidFill>
                          <a:srgbClr val="7030A0"/>
                        </a:solidFill>
                      </a:endParaRPr>
                    </a:p>
                  </a:txBody>
                  <a:tcPr/>
                </a:tc>
              </a:tr>
              <a:tr h="370840">
                <a:tc>
                  <a:txBody>
                    <a:bodyPr/>
                    <a:lstStyle/>
                    <a:p>
                      <a:r>
                        <a:rPr lang="tr-TR" dirty="0" smtClean="0">
                          <a:solidFill>
                            <a:srgbClr val="7030A0"/>
                          </a:solidFill>
                        </a:rPr>
                        <a:t>Ev</a:t>
                      </a:r>
                      <a:r>
                        <a:rPr lang="tr-TR" baseline="0" dirty="0" smtClean="0">
                          <a:solidFill>
                            <a:srgbClr val="7030A0"/>
                          </a:solidFill>
                        </a:rPr>
                        <a:t> Hanımı</a:t>
                      </a:r>
                      <a:endParaRPr lang="tr-TR" dirty="0">
                        <a:solidFill>
                          <a:srgbClr val="7030A0"/>
                        </a:solidFill>
                      </a:endParaRPr>
                    </a:p>
                  </a:txBody>
                  <a:tcPr/>
                </a:tc>
                <a:tc>
                  <a:txBody>
                    <a:bodyPr/>
                    <a:lstStyle/>
                    <a:p>
                      <a:pPr algn="ctr"/>
                      <a:r>
                        <a:rPr lang="tr-TR" dirty="0" smtClean="0">
                          <a:solidFill>
                            <a:srgbClr val="7030A0"/>
                          </a:solidFill>
                        </a:rPr>
                        <a:t>1,500</a:t>
                      </a:r>
                      <a:endParaRPr lang="tr-TR" dirty="0">
                        <a:solidFill>
                          <a:srgbClr val="7030A0"/>
                        </a:solidFill>
                      </a:endParaRPr>
                    </a:p>
                  </a:txBody>
                  <a:tcPr/>
                </a:tc>
              </a:tr>
              <a:tr h="370840">
                <a:tc>
                  <a:txBody>
                    <a:bodyPr/>
                    <a:lstStyle/>
                    <a:p>
                      <a:r>
                        <a:rPr lang="tr-TR" dirty="0" smtClean="0">
                          <a:solidFill>
                            <a:srgbClr val="7030A0"/>
                          </a:solidFill>
                        </a:rPr>
                        <a:t>İşsiz</a:t>
                      </a:r>
                      <a:endParaRPr lang="tr-TR" dirty="0">
                        <a:solidFill>
                          <a:srgbClr val="7030A0"/>
                        </a:solidFill>
                      </a:endParaRPr>
                    </a:p>
                  </a:txBody>
                  <a:tcPr/>
                </a:tc>
                <a:tc>
                  <a:txBody>
                    <a:bodyPr/>
                    <a:lstStyle/>
                    <a:p>
                      <a:pPr algn="ctr"/>
                      <a:r>
                        <a:rPr lang="tr-TR" dirty="0" smtClean="0">
                          <a:solidFill>
                            <a:srgbClr val="7030A0"/>
                          </a:solidFill>
                        </a:rPr>
                        <a:t>1,234</a:t>
                      </a:r>
                      <a:endParaRPr lang="tr-TR" dirty="0">
                        <a:solidFill>
                          <a:srgbClr val="7030A0"/>
                        </a:solidFill>
                      </a:endParaRPr>
                    </a:p>
                  </a:txBody>
                  <a:tcPr/>
                </a:tc>
              </a:tr>
              <a:tr h="370840">
                <a:tc>
                  <a:txBody>
                    <a:bodyPr/>
                    <a:lstStyle/>
                    <a:p>
                      <a:r>
                        <a:rPr lang="tr-TR" dirty="0" smtClean="0">
                          <a:solidFill>
                            <a:srgbClr val="7030A0"/>
                          </a:solidFill>
                        </a:rPr>
                        <a:t>Öğrenci</a:t>
                      </a:r>
                      <a:endParaRPr lang="tr-TR" dirty="0">
                        <a:solidFill>
                          <a:srgbClr val="7030A0"/>
                        </a:solidFill>
                      </a:endParaRPr>
                    </a:p>
                  </a:txBody>
                  <a:tcPr/>
                </a:tc>
                <a:tc>
                  <a:txBody>
                    <a:bodyPr/>
                    <a:lstStyle/>
                    <a:p>
                      <a:pPr algn="ctr"/>
                      <a:r>
                        <a:rPr lang="tr-TR" u="sng" dirty="0" smtClean="0">
                          <a:solidFill>
                            <a:srgbClr val="7030A0"/>
                          </a:solidFill>
                        </a:rPr>
                        <a:t>2,220</a:t>
                      </a:r>
                      <a:endParaRPr lang="tr-TR" u="sng" dirty="0">
                        <a:solidFill>
                          <a:srgbClr val="7030A0"/>
                        </a:solidFill>
                      </a:endParaRPr>
                    </a:p>
                  </a:txBody>
                  <a:tcPr/>
                </a:tc>
              </a:tr>
              <a:tr h="370840">
                <a:tc>
                  <a:txBody>
                    <a:bodyPr/>
                    <a:lstStyle/>
                    <a:p>
                      <a:r>
                        <a:rPr lang="tr-TR" dirty="0" smtClean="0">
                          <a:solidFill>
                            <a:srgbClr val="7030A0"/>
                          </a:solidFill>
                        </a:rPr>
                        <a:t>Toplam</a:t>
                      </a:r>
                      <a:endParaRPr lang="tr-TR" dirty="0">
                        <a:solidFill>
                          <a:srgbClr val="7030A0"/>
                        </a:solidFill>
                      </a:endParaRPr>
                    </a:p>
                  </a:txBody>
                  <a:tcPr/>
                </a:tc>
                <a:tc>
                  <a:txBody>
                    <a:bodyPr/>
                    <a:lstStyle/>
                    <a:p>
                      <a:pPr algn="ctr"/>
                      <a:r>
                        <a:rPr lang="tr-TR" u="sng" dirty="0" smtClean="0">
                          <a:solidFill>
                            <a:srgbClr val="7030A0"/>
                          </a:solidFill>
                        </a:rPr>
                        <a:t>8,754</a:t>
                      </a:r>
                      <a:endParaRPr lang="tr-TR" u="sng" dirty="0">
                        <a:solidFill>
                          <a:srgbClr val="7030A0"/>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SIRALI ÖLÇEK</a:t>
            </a:r>
            <a:endParaRPr lang="tr-TR" b="1" dirty="0">
              <a:solidFill>
                <a:srgbClr val="7030A0"/>
              </a:solidFill>
            </a:endParaRPr>
          </a:p>
        </p:txBody>
      </p:sp>
      <p:sp>
        <p:nvSpPr>
          <p:cNvPr id="3" name="Content Placeholder 2"/>
          <p:cNvSpPr>
            <a:spLocks noGrp="1"/>
          </p:cNvSpPr>
          <p:nvPr>
            <p:ph idx="1"/>
          </p:nvPr>
        </p:nvSpPr>
        <p:spPr/>
        <p:txBody>
          <a:bodyPr/>
          <a:lstStyle/>
          <a:p>
            <a:r>
              <a:rPr lang="tr-TR" b="1" dirty="0" smtClean="0">
                <a:solidFill>
                  <a:srgbClr val="7030A0"/>
                </a:solidFill>
              </a:rPr>
              <a:t>Sıralı ölçek, ölçme sonucunda değişkenlerin aldığı değerlerin büyükten küçüğe doğru bir sıraya konduğu ölçektir.</a:t>
            </a:r>
          </a:p>
          <a:p>
            <a:r>
              <a:rPr lang="tr-TR" b="1" dirty="0" smtClean="0">
                <a:solidFill>
                  <a:srgbClr val="7030A0"/>
                </a:solidFill>
              </a:rPr>
              <a:t>Sıralayıcı / Dereceleme veya Ordinal ölçek olarakda adlandırılır.</a:t>
            </a:r>
          </a:p>
          <a:p>
            <a:r>
              <a:rPr lang="tr-TR" b="1" dirty="0" smtClean="0">
                <a:solidFill>
                  <a:srgbClr val="7030A0"/>
                </a:solidFill>
              </a:rPr>
              <a:t>Örnek: Başarı durumu (zayıf-orta-iyi-pekiyi); Öğrenim sınıfları (1.2.3.4. Sınıf)</a:t>
            </a:r>
            <a:endParaRPr lang="tr-TR" b="1" dirty="0">
              <a:solidFill>
                <a:srgbClr val="7030A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Çizelge 1.2</a:t>
            </a:r>
            <a:endParaRPr lang="tr-TR"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5280488"/>
              </p:ext>
            </p:extLst>
          </p:nvPr>
        </p:nvGraphicFramePr>
        <p:xfrm>
          <a:off x="457200" y="160020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l"/>
                      <a:r>
                        <a:rPr lang="tr-TR" b="1" dirty="0" smtClean="0">
                          <a:solidFill>
                            <a:srgbClr val="7030A0"/>
                          </a:solidFill>
                        </a:rPr>
                        <a:t>Başarı Düzeyi (X)</a:t>
                      </a:r>
                      <a:endParaRPr lang="tr-TR" b="1" dirty="0">
                        <a:solidFill>
                          <a:srgbClr val="7030A0"/>
                        </a:solidFill>
                      </a:endParaRPr>
                    </a:p>
                  </a:txBody>
                  <a:tcPr/>
                </a:tc>
                <a:tc>
                  <a:txBody>
                    <a:bodyPr/>
                    <a:lstStyle/>
                    <a:p>
                      <a:pPr algn="ctr"/>
                      <a:r>
                        <a:rPr lang="tr-TR" dirty="0" smtClean="0">
                          <a:solidFill>
                            <a:srgbClr val="7030A0"/>
                          </a:solidFill>
                        </a:rPr>
                        <a:t>Frekans (f)</a:t>
                      </a:r>
                      <a:endParaRPr lang="tr-TR" dirty="0">
                        <a:solidFill>
                          <a:srgbClr val="7030A0"/>
                        </a:solidFill>
                      </a:endParaRPr>
                    </a:p>
                  </a:txBody>
                  <a:tcPr/>
                </a:tc>
              </a:tr>
              <a:tr h="370840">
                <a:tc>
                  <a:txBody>
                    <a:bodyPr/>
                    <a:lstStyle/>
                    <a:p>
                      <a:r>
                        <a:rPr lang="tr-TR" dirty="0" smtClean="0">
                          <a:solidFill>
                            <a:srgbClr val="7030A0"/>
                          </a:solidFill>
                        </a:rPr>
                        <a:t>Pekiyi</a:t>
                      </a:r>
                      <a:r>
                        <a:rPr lang="tr-TR" baseline="0" dirty="0" smtClean="0">
                          <a:solidFill>
                            <a:srgbClr val="7030A0"/>
                          </a:solidFill>
                        </a:rPr>
                        <a:t> </a:t>
                      </a:r>
                      <a:endParaRPr lang="tr-TR" dirty="0">
                        <a:solidFill>
                          <a:srgbClr val="7030A0"/>
                        </a:solidFill>
                      </a:endParaRPr>
                    </a:p>
                  </a:txBody>
                  <a:tcPr/>
                </a:tc>
                <a:tc>
                  <a:txBody>
                    <a:bodyPr/>
                    <a:lstStyle/>
                    <a:p>
                      <a:pPr algn="ctr"/>
                      <a:r>
                        <a:rPr lang="tr-TR" dirty="0" smtClean="0">
                          <a:solidFill>
                            <a:srgbClr val="7030A0"/>
                          </a:solidFill>
                        </a:rPr>
                        <a:t>12</a:t>
                      </a:r>
                      <a:endParaRPr lang="tr-TR" dirty="0">
                        <a:solidFill>
                          <a:srgbClr val="7030A0"/>
                        </a:solidFill>
                      </a:endParaRPr>
                    </a:p>
                  </a:txBody>
                  <a:tcPr/>
                </a:tc>
              </a:tr>
              <a:tr h="370840">
                <a:tc>
                  <a:txBody>
                    <a:bodyPr/>
                    <a:lstStyle/>
                    <a:p>
                      <a:r>
                        <a:rPr lang="tr-TR" dirty="0" smtClean="0">
                          <a:solidFill>
                            <a:srgbClr val="7030A0"/>
                          </a:solidFill>
                        </a:rPr>
                        <a:t>İyi </a:t>
                      </a:r>
                      <a:endParaRPr lang="tr-TR" dirty="0">
                        <a:solidFill>
                          <a:srgbClr val="7030A0"/>
                        </a:solidFill>
                      </a:endParaRPr>
                    </a:p>
                  </a:txBody>
                  <a:tcPr/>
                </a:tc>
                <a:tc>
                  <a:txBody>
                    <a:bodyPr/>
                    <a:lstStyle/>
                    <a:p>
                      <a:pPr algn="ctr"/>
                      <a:r>
                        <a:rPr lang="tr-TR" dirty="0" smtClean="0">
                          <a:solidFill>
                            <a:srgbClr val="7030A0"/>
                          </a:solidFill>
                        </a:rPr>
                        <a:t>20</a:t>
                      </a:r>
                      <a:endParaRPr lang="tr-TR" dirty="0">
                        <a:solidFill>
                          <a:srgbClr val="7030A0"/>
                        </a:solidFill>
                      </a:endParaRPr>
                    </a:p>
                  </a:txBody>
                  <a:tcPr/>
                </a:tc>
              </a:tr>
              <a:tr h="370840">
                <a:tc>
                  <a:txBody>
                    <a:bodyPr/>
                    <a:lstStyle/>
                    <a:p>
                      <a:r>
                        <a:rPr lang="tr-TR" dirty="0" smtClean="0">
                          <a:solidFill>
                            <a:srgbClr val="7030A0"/>
                          </a:solidFill>
                        </a:rPr>
                        <a:t>Orta </a:t>
                      </a:r>
                      <a:endParaRPr lang="tr-TR" dirty="0">
                        <a:solidFill>
                          <a:srgbClr val="7030A0"/>
                        </a:solidFill>
                      </a:endParaRPr>
                    </a:p>
                  </a:txBody>
                  <a:tcPr/>
                </a:tc>
                <a:tc>
                  <a:txBody>
                    <a:bodyPr/>
                    <a:lstStyle/>
                    <a:p>
                      <a:pPr algn="ctr"/>
                      <a:r>
                        <a:rPr lang="tr-TR" dirty="0" smtClean="0">
                          <a:solidFill>
                            <a:srgbClr val="7030A0"/>
                          </a:solidFill>
                        </a:rPr>
                        <a:t>10</a:t>
                      </a:r>
                      <a:endParaRPr lang="tr-TR" dirty="0">
                        <a:solidFill>
                          <a:srgbClr val="7030A0"/>
                        </a:solidFill>
                      </a:endParaRPr>
                    </a:p>
                  </a:txBody>
                  <a:tcPr/>
                </a:tc>
              </a:tr>
              <a:tr h="370840">
                <a:tc>
                  <a:txBody>
                    <a:bodyPr/>
                    <a:lstStyle/>
                    <a:p>
                      <a:r>
                        <a:rPr lang="tr-TR" dirty="0" smtClean="0">
                          <a:solidFill>
                            <a:srgbClr val="7030A0"/>
                          </a:solidFill>
                        </a:rPr>
                        <a:t>Geçer </a:t>
                      </a:r>
                      <a:endParaRPr lang="tr-TR" dirty="0">
                        <a:solidFill>
                          <a:srgbClr val="7030A0"/>
                        </a:solidFill>
                      </a:endParaRPr>
                    </a:p>
                  </a:txBody>
                  <a:tcPr/>
                </a:tc>
                <a:tc>
                  <a:txBody>
                    <a:bodyPr/>
                    <a:lstStyle/>
                    <a:p>
                      <a:pPr algn="ctr"/>
                      <a:r>
                        <a:rPr lang="tr-TR" dirty="0" smtClean="0">
                          <a:solidFill>
                            <a:srgbClr val="7030A0"/>
                          </a:solidFill>
                        </a:rPr>
                        <a:t>8</a:t>
                      </a:r>
                      <a:endParaRPr lang="tr-TR" dirty="0">
                        <a:solidFill>
                          <a:srgbClr val="7030A0"/>
                        </a:solidFill>
                      </a:endParaRPr>
                    </a:p>
                  </a:txBody>
                  <a:tcPr/>
                </a:tc>
              </a:tr>
              <a:tr h="370840">
                <a:tc>
                  <a:txBody>
                    <a:bodyPr/>
                    <a:lstStyle/>
                    <a:p>
                      <a:r>
                        <a:rPr lang="tr-TR" dirty="0" smtClean="0">
                          <a:solidFill>
                            <a:srgbClr val="7030A0"/>
                          </a:solidFill>
                        </a:rPr>
                        <a:t>Başarısız </a:t>
                      </a:r>
                      <a:endParaRPr lang="tr-TR" dirty="0">
                        <a:solidFill>
                          <a:srgbClr val="7030A0"/>
                        </a:solidFill>
                      </a:endParaRPr>
                    </a:p>
                  </a:txBody>
                  <a:tcPr/>
                </a:tc>
                <a:tc>
                  <a:txBody>
                    <a:bodyPr/>
                    <a:lstStyle/>
                    <a:p>
                      <a:pPr algn="ctr"/>
                      <a:r>
                        <a:rPr lang="tr-TR" u="sng" dirty="0" smtClean="0">
                          <a:solidFill>
                            <a:srgbClr val="7030A0"/>
                          </a:solidFill>
                        </a:rPr>
                        <a:t>16</a:t>
                      </a:r>
                      <a:endParaRPr lang="tr-TR" u="sng" dirty="0">
                        <a:solidFill>
                          <a:srgbClr val="7030A0"/>
                        </a:solidFill>
                      </a:endParaRPr>
                    </a:p>
                  </a:txBody>
                  <a:tcPr/>
                </a:tc>
              </a:tr>
              <a:tr h="370840">
                <a:tc>
                  <a:txBody>
                    <a:bodyPr/>
                    <a:lstStyle/>
                    <a:p>
                      <a:r>
                        <a:rPr lang="tr-TR" dirty="0" smtClean="0">
                          <a:solidFill>
                            <a:srgbClr val="7030A0"/>
                          </a:solidFill>
                        </a:rPr>
                        <a:t>Toplam</a:t>
                      </a:r>
                      <a:endParaRPr lang="tr-TR" dirty="0">
                        <a:solidFill>
                          <a:srgbClr val="7030A0"/>
                        </a:solidFill>
                      </a:endParaRPr>
                    </a:p>
                  </a:txBody>
                  <a:tcPr/>
                </a:tc>
                <a:tc>
                  <a:txBody>
                    <a:bodyPr/>
                    <a:lstStyle/>
                    <a:p>
                      <a:pPr algn="ctr"/>
                      <a:r>
                        <a:rPr lang="tr-TR" u="sng" dirty="0" smtClean="0">
                          <a:solidFill>
                            <a:srgbClr val="7030A0"/>
                          </a:solidFill>
                        </a:rPr>
                        <a:t>66</a:t>
                      </a:r>
                      <a:endParaRPr lang="tr-TR" u="sng" dirty="0">
                        <a:solidFill>
                          <a:srgbClr val="7030A0"/>
                        </a:solidFill>
                      </a:endParaRPr>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EŞİT ARALIKLI ÖLÇEK</a:t>
            </a:r>
            <a:endParaRPr lang="tr-TR" b="1" dirty="0">
              <a:solidFill>
                <a:srgbClr val="7030A0"/>
              </a:solidFill>
            </a:endParaRPr>
          </a:p>
        </p:txBody>
      </p:sp>
      <p:sp>
        <p:nvSpPr>
          <p:cNvPr id="3" name="Content Placeholder 2"/>
          <p:cNvSpPr>
            <a:spLocks noGrp="1"/>
          </p:cNvSpPr>
          <p:nvPr>
            <p:ph idx="1"/>
          </p:nvPr>
        </p:nvSpPr>
        <p:spPr/>
        <p:txBody>
          <a:bodyPr/>
          <a:lstStyle/>
          <a:p>
            <a:r>
              <a:rPr lang="tr-TR" b="1" dirty="0" smtClean="0">
                <a:solidFill>
                  <a:srgbClr val="7030A0"/>
                </a:solidFill>
              </a:rPr>
              <a:t>Eşit aralıklı ölçek, başlangıç noktası sıfır olan ölçüm birimlerinin, isteğe bağlı bir başlangıç noktasına göre, eşit aralıklarla dizilmesiyle elde edilen ve dağerler arasında matematiksel anlamların ortaya çıkarılmasına uygun olan bir ölçektir.</a:t>
            </a:r>
            <a:endParaRPr lang="tr-TR" b="1" dirty="0">
              <a:solidFill>
                <a:srgbClr val="7030A0"/>
              </a:solidFill>
            </a:endParaRPr>
          </a:p>
        </p:txBody>
      </p:sp>
    </p:spTree>
    <p:extLst>
      <p:ext uri="{BB962C8B-B14F-4D97-AF65-F5344CB8AC3E}">
        <p14:creationId xmlns:p14="http://schemas.microsoft.com/office/powerpoint/2010/main" val="3889539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EŞİT ARALIKLI ÖLÇEK</a:t>
            </a:r>
            <a:endParaRPr lang="tr-TR" b="1" dirty="0">
              <a:solidFill>
                <a:srgbClr val="7030A0"/>
              </a:solidFill>
            </a:endParaRPr>
          </a:p>
        </p:txBody>
      </p:sp>
      <p:sp>
        <p:nvSpPr>
          <p:cNvPr id="3" name="Content Placeholder 2"/>
          <p:cNvSpPr>
            <a:spLocks noGrp="1"/>
          </p:cNvSpPr>
          <p:nvPr>
            <p:ph idx="1"/>
          </p:nvPr>
        </p:nvSpPr>
        <p:spPr/>
        <p:txBody>
          <a:bodyPr/>
          <a:lstStyle/>
          <a:p>
            <a:r>
              <a:rPr lang="tr-TR" b="1" dirty="0" smtClean="0">
                <a:solidFill>
                  <a:srgbClr val="7030A0"/>
                </a:solidFill>
              </a:rPr>
              <a:t>Eşit aralıklı ölçekte değişkenlerin aldığı değerler sayılarla gösterilir.</a:t>
            </a:r>
          </a:p>
          <a:p>
            <a:r>
              <a:rPr lang="tr-TR" b="1" dirty="0" smtClean="0">
                <a:solidFill>
                  <a:srgbClr val="7030A0"/>
                </a:solidFill>
              </a:rPr>
              <a:t>Bu ölçekte sıfır değeri mutlak yokluğu ifade etmemektedir.</a:t>
            </a:r>
          </a:p>
          <a:p>
            <a:r>
              <a:rPr lang="tr-TR" b="1" dirty="0" smtClean="0">
                <a:solidFill>
                  <a:srgbClr val="7030A0"/>
                </a:solidFill>
              </a:rPr>
              <a:t>Eşit aralıklı ölçeğin üç kuralı vardır.</a:t>
            </a:r>
          </a:p>
          <a:p>
            <a:r>
              <a:rPr lang="tr-TR" b="1" dirty="0" smtClean="0">
                <a:solidFill>
                  <a:srgbClr val="7030A0"/>
                </a:solidFill>
              </a:rPr>
              <a:t>Veriler normal dağılıma sahipse parametrik teknikler kullanılır, normal dağılımsa sahip değilse parametrik olmayan teknikler kullanılır.</a:t>
            </a:r>
          </a:p>
          <a:p>
            <a:endParaRPr lang="tr-TR" b="1" dirty="0">
              <a:solidFill>
                <a:srgbClr val="7030A0"/>
              </a:solidFill>
            </a:endParaRPr>
          </a:p>
        </p:txBody>
      </p:sp>
    </p:spTree>
    <p:extLst>
      <p:ext uri="{BB962C8B-B14F-4D97-AF65-F5344CB8AC3E}">
        <p14:creationId xmlns:p14="http://schemas.microsoft.com/office/powerpoint/2010/main" val="2565418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Çizelge 1.3</a:t>
            </a:r>
            <a:endParaRPr lang="tr-TR"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5971851"/>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b="1" dirty="0" smtClean="0">
                          <a:solidFill>
                            <a:srgbClr val="7030A0"/>
                          </a:solidFill>
                        </a:rPr>
                        <a:t>Gruplandırılmış</a:t>
                      </a:r>
                      <a:r>
                        <a:rPr lang="tr-TR" b="1" baseline="0" dirty="0" smtClean="0">
                          <a:solidFill>
                            <a:srgbClr val="7030A0"/>
                          </a:solidFill>
                        </a:rPr>
                        <a:t> Notlar (X)</a:t>
                      </a:r>
                      <a:endParaRPr lang="tr-TR" b="1" dirty="0">
                        <a:solidFill>
                          <a:srgbClr val="7030A0"/>
                        </a:solidFill>
                      </a:endParaRPr>
                    </a:p>
                  </a:txBody>
                  <a:tcPr/>
                </a:tc>
                <a:tc>
                  <a:txBody>
                    <a:bodyPr/>
                    <a:lstStyle/>
                    <a:p>
                      <a:pPr algn="ctr"/>
                      <a:r>
                        <a:rPr lang="tr-TR" dirty="0" smtClean="0">
                          <a:solidFill>
                            <a:srgbClr val="7030A0"/>
                          </a:solidFill>
                        </a:rPr>
                        <a:t>Frakanslar (f)</a:t>
                      </a:r>
                      <a:endParaRPr lang="tr-TR" dirty="0">
                        <a:solidFill>
                          <a:srgbClr val="7030A0"/>
                        </a:solidFill>
                      </a:endParaRPr>
                    </a:p>
                  </a:txBody>
                  <a:tcPr/>
                </a:tc>
              </a:tr>
              <a:tr h="370840">
                <a:tc>
                  <a:txBody>
                    <a:bodyPr/>
                    <a:lstStyle/>
                    <a:p>
                      <a:pPr algn="ctr"/>
                      <a:r>
                        <a:rPr lang="tr-TR" dirty="0" smtClean="0">
                          <a:solidFill>
                            <a:srgbClr val="7030A0"/>
                          </a:solidFill>
                        </a:rPr>
                        <a:t>90</a:t>
                      </a:r>
                      <a:r>
                        <a:rPr lang="tr-TR" baseline="0" dirty="0" smtClean="0">
                          <a:solidFill>
                            <a:srgbClr val="7030A0"/>
                          </a:solidFill>
                        </a:rPr>
                        <a:t> – 99 </a:t>
                      </a:r>
                      <a:endParaRPr lang="tr-TR" dirty="0">
                        <a:solidFill>
                          <a:srgbClr val="7030A0"/>
                        </a:solidFill>
                      </a:endParaRPr>
                    </a:p>
                  </a:txBody>
                  <a:tcPr/>
                </a:tc>
                <a:tc>
                  <a:txBody>
                    <a:bodyPr/>
                    <a:lstStyle/>
                    <a:p>
                      <a:pPr algn="ctr"/>
                      <a:r>
                        <a:rPr lang="tr-TR" dirty="0" smtClean="0">
                          <a:solidFill>
                            <a:srgbClr val="7030A0"/>
                          </a:solidFill>
                        </a:rPr>
                        <a:t>35</a:t>
                      </a:r>
                      <a:endParaRPr lang="tr-TR" dirty="0">
                        <a:solidFill>
                          <a:srgbClr val="7030A0"/>
                        </a:solidFill>
                      </a:endParaRPr>
                    </a:p>
                  </a:txBody>
                  <a:tcPr/>
                </a:tc>
              </a:tr>
              <a:tr h="370840">
                <a:tc>
                  <a:txBody>
                    <a:bodyPr/>
                    <a:lstStyle/>
                    <a:p>
                      <a:pPr algn="ctr"/>
                      <a:r>
                        <a:rPr lang="tr-TR" dirty="0" smtClean="0">
                          <a:solidFill>
                            <a:srgbClr val="7030A0"/>
                          </a:solidFill>
                        </a:rPr>
                        <a:t>80 – 89 </a:t>
                      </a:r>
                      <a:endParaRPr lang="tr-TR" dirty="0">
                        <a:solidFill>
                          <a:srgbClr val="7030A0"/>
                        </a:solidFill>
                      </a:endParaRPr>
                    </a:p>
                  </a:txBody>
                  <a:tcPr/>
                </a:tc>
                <a:tc>
                  <a:txBody>
                    <a:bodyPr/>
                    <a:lstStyle/>
                    <a:p>
                      <a:pPr algn="ctr"/>
                      <a:r>
                        <a:rPr lang="tr-TR" dirty="0" smtClean="0">
                          <a:solidFill>
                            <a:srgbClr val="7030A0"/>
                          </a:solidFill>
                        </a:rPr>
                        <a:t>18</a:t>
                      </a:r>
                      <a:endParaRPr lang="tr-TR" dirty="0">
                        <a:solidFill>
                          <a:srgbClr val="7030A0"/>
                        </a:solidFill>
                      </a:endParaRPr>
                    </a:p>
                  </a:txBody>
                  <a:tcPr/>
                </a:tc>
              </a:tr>
              <a:tr h="370840">
                <a:tc>
                  <a:txBody>
                    <a:bodyPr/>
                    <a:lstStyle/>
                    <a:p>
                      <a:pPr algn="ctr"/>
                      <a:r>
                        <a:rPr lang="tr-TR" dirty="0" smtClean="0">
                          <a:solidFill>
                            <a:srgbClr val="7030A0"/>
                          </a:solidFill>
                        </a:rPr>
                        <a:t>70 – 79 </a:t>
                      </a:r>
                      <a:endParaRPr lang="tr-TR" dirty="0">
                        <a:solidFill>
                          <a:srgbClr val="7030A0"/>
                        </a:solidFill>
                      </a:endParaRPr>
                    </a:p>
                  </a:txBody>
                  <a:tcPr/>
                </a:tc>
                <a:tc>
                  <a:txBody>
                    <a:bodyPr/>
                    <a:lstStyle/>
                    <a:p>
                      <a:pPr algn="ctr"/>
                      <a:r>
                        <a:rPr lang="tr-TR" dirty="0" smtClean="0">
                          <a:solidFill>
                            <a:srgbClr val="7030A0"/>
                          </a:solidFill>
                        </a:rPr>
                        <a:t>8</a:t>
                      </a:r>
                      <a:endParaRPr lang="tr-TR" dirty="0">
                        <a:solidFill>
                          <a:srgbClr val="7030A0"/>
                        </a:solidFill>
                      </a:endParaRPr>
                    </a:p>
                  </a:txBody>
                  <a:tcPr/>
                </a:tc>
              </a:tr>
              <a:tr h="370840">
                <a:tc>
                  <a:txBody>
                    <a:bodyPr/>
                    <a:lstStyle/>
                    <a:p>
                      <a:pPr algn="ctr"/>
                      <a:r>
                        <a:rPr lang="tr-TR" dirty="0" smtClean="0">
                          <a:solidFill>
                            <a:srgbClr val="7030A0"/>
                          </a:solidFill>
                        </a:rPr>
                        <a:t>60 – 69 </a:t>
                      </a:r>
                      <a:endParaRPr lang="tr-TR" dirty="0">
                        <a:solidFill>
                          <a:srgbClr val="7030A0"/>
                        </a:solidFill>
                      </a:endParaRPr>
                    </a:p>
                  </a:txBody>
                  <a:tcPr/>
                </a:tc>
                <a:tc>
                  <a:txBody>
                    <a:bodyPr/>
                    <a:lstStyle/>
                    <a:p>
                      <a:pPr algn="ctr"/>
                      <a:r>
                        <a:rPr lang="tr-TR" dirty="0" smtClean="0">
                          <a:solidFill>
                            <a:srgbClr val="7030A0"/>
                          </a:solidFill>
                        </a:rPr>
                        <a:t>5</a:t>
                      </a:r>
                      <a:endParaRPr lang="tr-TR" dirty="0">
                        <a:solidFill>
                          <a:srgbClr val="7030A0"/>
                        </a:solidFill>
                      </a:endParaRPr>
                    </a:p>
                  </a:txBody>
                  <a:tcPr/>
                </a:tc>
              </a:tr>
              <a:tr h="370840">
                <a:tc>
                  <a:txBody>
                    <a:bodyPr/>
                    <a:lstStyle/>
                    <a:p>
                      <a:pPr algn="ctr"/>
                      <a:r>
                        <a:rPr lang="tr-TR" dirty="0" smtClean="0">
                          <a:solidFill>
                            <a:srgbClr val="7030A0"/>
                          </a:solidFill>
                        </a:rPr>
                        <a:t>50 – 59 </a:t>
                      </a:r>
                      <a:endParaRPr lang="tr-TR" dirty="0">
                        <a:solidFill>
                          <a:srgbClr val="7030A0"/>
                        </a:solidFill>
                      </a:endParaRPr>
                    </a:p>
                  </a:txBody>
                  <a:tcPr/>
                </a:tc>
                <a:tc>
                  <a:txBody>
                    <a:bodyPr/>
                    <a:lstStyle/>
                    <a:p>
                      <a:pPr algn="ctr"/>
                      <a:r>
                        <a:rPr lang="tr-TR" dirty="0" smtClean="0">
                          <a:solidFill>
                            <a:srgbClr val="7030A0"/>
                          </a:solidFill>
                        </a:rPr>
                        <a:t>3</a:t>
                      </a:r>
                      <a:endParaRPr lang="tr-TR" dirty="0">
                        <a:solidFill>
                          <a:srgbClr val="7030A0"/>
                        </a:solidFill>
                      </a:endParaRPr>
                    </a:p>
                  </a:txBody>
                  <a:tcPr/>
                </a:tc>
              </a:tr>
              <a:tr h="370840">
                <a:tc>
                  <a:txBody>
                    <a:bodyPr/>
                    <a:lstStyle/>
                    <a:p>
                      <a:pPr algn="ctr"/>
                      <a:r>
                        <a:rPr lang="tr-TR" dirty="0" smtClean="0">
                          <a:solidFill>
                            <a:srgbClr val="7030A0"/>
                          </a:solidFill>
                        </a:rPr>
                        <a:t>50’den az</a:t>
                      </a:r>
                      <a:endParaRPr lang="tr-TR" dirty="0">
                        <a:solidFill>
                          <a:srgbClr val="7030A0"/>
                        </a:solidFill>
                      </a:endParaRPr>
                    </a:p>
                  </a:txBody>
                  <a:tcPr/>
                </a:tc>
                <a:tc>
                  <a:txBody>
                    <a:bodyPr/>
                    <a:lstStyle/>
                    <a:p>
                      <a:pPr algn="ctr"/>
                      <a:r>
                        <a:rPr lang="tr-TR" dirty="0" smtClean="0">
                          <a:solidFill>
                            <a:srgbClr val="7030A0"/>
                          </a:solidFill>
                        </a:rPr>
                        <a:t>3</a:t>
                      </a:r>
                      <a:endParaRPr lang="tr-TR" dirty="0">
                        <a:solidFill>
                          <a:srgbClr val="7030A0"/>
                        </a:solidFill>
                      </a:endParaRPr>
                    </a:p>
                  </a:txBody>
                  <a:tcPr/>
                </a:tc>
              </a:tr>
              <a:tr h="370840">
                <a:tc>
                  <a:txBody>
                    <a:bodyPr/>
                    <a:lstStyle/>
                    <a:p>
                      <a:pPr algn="ctr"/>
                      <a:r>
                        <a:rPr lang="tr-TR" dirty="0" smtClean="0">
                          <a:solidFill>
                            <a:srgbClr val="7030A0"/>
                          </a:solidFill>
                        </a:rPr>
                        <a:t>Toplam</a:t>
                      </a:r>
                      <a:endParaRPr lang="tr-TR" dirty="0">
                        <a:solidFill>
                          <a:srgbClr val="7030A0"/>
                        </a:solidFill>
                      </a:endParaRPr>
                    </a:p>
                  </a:txBody>
                  <a:tcPr/>
                </a:tc>
                <a:tc>
                  <a:txBody>
                    <a:bodyPr/>
                    <a:lstStyle/>
                    <a:p>
                      <a:pPr algn="ctr"/>
                      <a:r>
                        <a:rPr lang="tr-TR" dirty="0" smtClean="0">
                          <a:solidFill>
                            <a:srgbClr val="7030A0"/>
                          </a:solidFill>
                        </a:rPr>
                        <a:t>72</a:t>
                      </a:r>
                      <a:endParaRPr lang="tr-TR" dirty="0">
                        <a:solidFill>
                          <a:srgbClr val="7030A0"/>
                        </a:solidFill>
                      </a:endParaRPr>
                    </a:p>
                  </a:txBody>
                  <a:tcPr/>
                </a:tc>
              </a:tr>
            </a:tbl>
          </a:graphicData>
        </a:graphic>
      </p:graphicFrame>
    </p:spTree>
    <p:extLst>
      <p:ext uri="{BB962C8B-B14F-4D97-AF65-F5344CB8AC3E}">
        <p14:creationId xmlns:p14="http://schemas.microsoft.com/office/powerpoint/2010/main" val="1221257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ORANLI ÖLÇEK</a:t>
            </a:r>
            <a:endParaRPr lang="tr-TR" b="1" dirty="0">
              <a:solidFill>
                <a:srgbClr val="7030A0"/>
              </a:solidFill>
            </a:endParaRPr>
          </a:p>
        </p:txBody>
      </p:sp>
      <p:sp>
        <p:nvSpPr>
          <p:cNvPr id="3" name="Content Placeholder 2"/>
          <p:cNvSpPr>
            <a:spLocks noGrp="1"/>
          </p:cNvSpPr>
          <p:nvPr>
            <p:ph idx="1"/>
          </p:nvPr>
        </p:nvSpPr>
        <p:spPr/>
        <p:txBody>
          <a:bodyPr/>
          <a:lstStyle/>
          <a:p>
            <a:r>
              <a:rPr lang="tr-TR" b="1" dirty="0" smtClean="0">
                <a:solidFill>
                  <a:srgbClr val="7030A0"/>
                </a:solidFill>
              </a:rPr>
              <a:t>Oranlı ölçek, başlangıç noktası gerçek sıfır değerine sahip olup yokluğu ifade eden ve değerleri birbirinin katı olarak gösteren ölçektir.</a:t>
            </a:r>
          </a:p>
          <a:p>
            <a:r>
              <a:rPr lang="tr-TR" b="1" dirty="0" smtClean="0">
                <a:solidFill>
                  <a:srgbClr val="7030A0"/>
                </a:solidFill>
              </a:rPr>
              <a:t>Oranlı ölçekte dört kural vardır.</a:t>
            </a:r>
          </a:p>
          <a:p>
            <a:r>
              <a:rPr lang="tr-TR" b="1" dirty="0" smtClean="0">
                <a:solidFill>
                  <a:srgbClr val="7030A0"/>
                </a:solidFill>
              </a:rPr>
              <a:t>Oranlı ölçekte nicelleştirme üst düzeydedir.</a:t>
            </a:r>
          </a:p>
          <a:p>
            <a:endParaRPr lang="tr-TR" b="1" dirty="0">
              <a:solidFill>
                <a:srgbClr val="7030A0"/>
              </a:solidFill>
            </a:endParaRPr>
          </a:p>
        </p:txBody>
      </p:sp>
    </p:spTree>
    <p:extLst>
      <p:ext uri="{BB962C8B-B14F-4D97-AF65-F5344CB8AC3E}">
        <p14:creationId xmlns:p14="http://schemas.microsoft.com/office/powerpoint/2010/main" val="559850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Çizelge 1.4</a:t>
            </a:r>
            <a:br>
              <a:rPr lang="tr-TR" b="1" dirty="0" smtClean="0">
                <a:solidFill>
                  <a:srgbClr val="7030A0"/>
                </a:solidFill>
              </a:rPr>
            </a:br>
            <a:endParaRPr lang="tr-TR"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0320963"/>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b="1" dirty="0" smtClean="0">
                          <a:solidFill>
                            <a:srgbClr val="7030A0"/>
                          </a:solidFill>
                        </a:rPr>
                        <a:t>Gruplar (X)</a:t>
                      </a:r>
                      <a:endParaRPr lang="tr-TR" b="1" dirty="0">
                        <a:solidFill>
                          <a:srgbClr val="7030A0"/>
                        </a:solidFill>
                      </a:endParaRPr>
                    </a:p>
                  </a:txBody>
                  <a:tcPr/>
                </a:tc>
                <a:tc>
                  <a:txBody>
                    <a:bodyPr/>
                    <a:lstStyle/>
                    <a:p>
                      <a:pPr algn="ctr"/>
                      <a:r>
                        <a:rPr lang="tr-TR" b="1" dirty="0" smtClean="0">
                          <a:solidFill>
                            <a:srgbClr val="7030A0"/>
                          </a:solidFill>
                        </a:rPr>
                        <a:t>Frekanslar (f)</a:t>
                      </a:r>
                      <a:endParaRPr lang="tr-TR" b="1" dirty="0">
                        <a:solidFill>
                          <a:srgbClr val="7030A0"/>
                        </a:solidFill>
                      </a:endParaRPr>
                    </a:p>
                  </a:txBody>
                  <a:tcPr/>
                </a:tc>
              </a:tr>
              <a:tr h="370840">
                <a:tc>
                  <a:txBody>
                    <a:bodyPr/>
                    <a:lstStyle/>
                    <a:p>
                      <a:pPr algn="ctr"/>
                      <a:r>
                        <a:rPr lang="tr-TR" b="1" dirty="0" smtClean="0">
                          <a:solidFill>
                            <a:srgbClr val="7030A0"/>
                          </a:solidFill>
                        </a:rPr>
                        <a:t>0 – 29 </a:t>
                      </a:r>
                      <a:endParaRPr lang="tr-TR" b="1" dirty="0">
                        <a:solidFill>
                          <a:srgbClr val="7030A0"/>
                        </a:solidFill>
                      </a:endParaRPr>
                    </a:p>
                  </a:txBody>
                  <a:tcPr/>
                </a:tc>
                <a:tc>
                  <a:txBody>
                    <a:bodyPr/>
                    <a:lstStyle/>
                    <a:p>
                      <a:pPr algn="ctr"/>
                      <a:r>
                        <a:rPr lang="tr-TR" b="1" dirty="0" smtClean="0">
                          <a:solidFill>
                            <a:srgbClr val="7030A0"/>
                          </a:solidFill>
                        </a:rPr>
                        <a:t>15</a:t>
                      </a:r>
                      <a:endParaRPr lang="tr-TR" b="1" dirty="0">
                        <a:solidFill>
                          <a:srgbClr val="7030A0"/>
                        </a:solidFill>
                      </a:endParaRPr>
                    </a:p>
                  </a:txBody>
                  <a:tcPr/>
                </a:tc>
              </a:tr>
              <a:tr h="370840">
                <a:tc>
                  <a:txBody>
                    <a:bodyPr/>
                    <a:lstStyle/>
                    <a:p>
                      <a:pPr algn="ctr"/>
                      <a:r>
                        <a:rPr lang="tr-TR" b="1" dirty="0" smtClean="0">
                          <a:solidFill>
                            <a:srgbClr val="7030A0"/>
                          </a:solidFill>
                        </a:rPr>
                        <a:t>30 – 59 </a:t>
                      </a:r>
                      <a:endParaRPr lang="tr-TR" b="1" dirty="0">
                        <a:solidFill>
                          <a:srgbClr val="7030A0"/>
                        </a:solidFill>
                      </a:endParaRPr>
                    </a:p>
                  </a:txBody>
                  <a:tcPr/>
                </a:tc>
                <a:tc>
                  <a:txBody>
                    <a:bodyPr/>
                    <a:lstStyle/>
                    <a:p>
                      <a:pPr algn="ctr"/>
                      <a:r>
                        <a:rPr lang="tr-TR" b="1" dirty="0" smtClean="0">
                          <a:solidFill>
                            <a:srgbClr val="7030A0"/>
                          </a:solidFill>
                        </a:rPr>
                        <a:t>35</a:t>
                      </a:r>
                      <a:endParaRPr lang="tr-TR" b="1" dirty="0">
                        <a:solidFill>
                          <a:srgbClr val="7030A0"/>
                        </a:solidFill>
                      </a:endParaRPr>
                    </a:p>
                  </a:txBody>
                  <a:tcPr/>
                </a:tc>
              </a:tr>
              <a:tr h="370840">
                <a:tc>
                  <a:txBody>
                    <a:bodyPr/>
                    <a:lstStyle/>
                    <a:p>
                      <a:pPr algn="ctr"/>
                      <a:r>
                        <a:rPr lang="tr-TR" b="1" dirty="0" smtClean="0">
                          <a:solidFill>
                            <a:srgbClr val="7030A0"/>
                          </a:solidFill>
                        </a:rPr>
                        <a:t>60 – 89 </a:t>
                      </a:r>
                      <a:endParaRPr lang="tr-TR" b="1" dirty="0">
                        <a:solidFill>
                          <a:srgbClr val="7030A0"/>
                        </a:solidFill>
                      </a:endParaRPr>
                    </a:p>
                  </a:txBody>
                  <a:tcPr/>
                </a:tc>
                <a:tc>
                  <a:txBody>
                    <a:bodyPr/>
                    <a:lstStyle/>
                    <a:p>
                      <a:pPr algn="ctr"/>
                      <a:r>
                        <a:rPr lang="tr-TR" b="1" dirty="0" smtClean="0">
                          <a:solidFill>
                            <a:srgbClr val="7030A0"/>
                          </a:solidFill>
                        </a:rPr>
                        <a:t>42</a:t>
                      </a:r>
                      <a:endParaRPr lang="tr-TR" b="1" dirty="0">
                        <a:solidFill>
                          <a:srgbClr val="7030A0"/>
                        </a:solidFill>
                      </a:endParaRPr>
                    </a:p>
                  </a:txBody>
                  <a:tcPr/>
                </a:tc>
              </a:tr>
              <a:tr h="370840">
                <a:tc>
                  <a:txBody>
                    <a:bodyPr/>
                    <a:lstStyle/>
                    <a:p>
                      <a:pPr algn="ctr"/>
                      <a:r>
                        <a:rPr lang="tr-TR" b="1" dirty="0" smtClean="0">
                          <a:solidFill>
                            <a:srgbClr val="7030A0"/>
                          </a:solidFill>
                        </a:rPr>
                        <a:t>90 – 119 </a:t>
                      </a:r>
                      <a:endParaRPr lang="tr-TR" b="1" dirty="0">
                        <a:solidFill>
                          <a:srgbClr val="7030A0"/>
                        </a:solidFill>
                      </a:endParaRPr>
                    </a:p>
                  </a:txBody>
                  <a:tcPr/>
                </a:tc>
                <a:tc>
                  <a:txBody>
                    <a:bodyPr/>
                    <a:lstStyle/>
                    <a:p>
                      <a:pPr algn="ctr"/>
                      <a:r>
                        <a:rPr lang="tr-TR" b="1" dirty="0" smtClean="0">
                          <a:solidFill>
                            <a:srgbClr val="7030A0"/>
                          </a:solidFill>
                        </a:rPr>
                        <a:t>36</a:t>
                      </a:r>
                      <a:endParaRPr lang="tr-TR" b="1" dirty="0">
                        <a:solidFill>
                          <a:srgbClr val="7030A0"/>
                        </a:solidFill>
                      </a:endParaRPr>
                    </a:p>
                  </a:txBody>
                  <a:tcPr/>
                </a:tc>
              </a:tr>
              <a:tr h="370840">
                <a:tc>
                  <a:txBody>
                    <a:bodyPr/>
                    <a:lstStyle/>
                    <a:p>
                      <a:pPr algn="ctr"/>
                      <a:r>
                        <a:rPr lang="tr-TR" b="1" dirty="0" smtClean="0">
                          <a:solidFill>
                            <a:srgbClr val="7030A0"/>
                          </a:solidFill>
                        </a:rPr>
                        <a:t>Toplam</a:t>
                      </a:r>
                      <a:endParaRPr lang="tr-TR" b="1" dirty="0">
                        <a:solidFill>
                          <a:srgbClr val="7030A0"/>
                        </a:solidFill>
                      </a:endParaRPr>
                    </a:p>
                  </a:txBody>
                  <a:tcPr/>
                </a:tc>
                <a:tc>
                  <a:txBody>
                    <a:bodyPr/>
                    <a:lstStyle/>
                    <a:p>
                      <a:pPr algn="ctr"/>
                      <a:r>
                        <a:rPr lang="tr-TR" b="1" smtClean="0">
                          <a:solidFill>
                            <a:srgbClr val="7030A0"/>
                          </a:solidFill>
                        </a:rPr>
                        <a:t>128</a:t>
                      </a:r>
                      <a:endParaRPr lang="tr-TR" b="1" dirty="0">
                        <a:solidFill>
                          <a:srgbClr val="7030A0"/>
                        </a:solidFill>
                      </a:endParaRPr>
                    </a:p>
                  </a:txBody>
                  <a:tcPr/>
                </a:tc>
              </a:tr>
            </a:tbl>
          </a:graphicData>
        </a:graphic>
      </p:graphicFrame>
    </p:spTree>
    <p:extLst>
      <p:ext uri="{BB962C8B-B14F-4D97-AF65-F5344CB8AC3E}">
        <p14:creationId xmlns:p14="http://schemas.microsoft.com/office/powerpoint/2010/main" val="220069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b="1" dirty="0" smtClean="0">
                <a:solidFill>
                  <a:srgbClr val="7030A0"/>
                </a:solidFill>
              </a:rPr>
              <a:t>İSTATİSTİĞİN TARİHSEL GELİŞİMİ</a:t>
            </a:r>
            <a:endParaRPr lang="tr-TR" b="1" dirty="0">
              <a:solidFill>
                <a:srgbClr val="7030A0"/>
              </a:solidFill>
            </a:endParaRPr>
          </a:p>
        </p:txBody>
      </p:sp>
      <p:sp>
        <p:nvSpPr>
          <p:cNvPr id="7" name="Content Placeholder 6"/>
          <p:cNvSpPr>
            <a:spLocks noGrp="1"/>
          </p:cNvSpPr>
          <p:nvPr>
            <p:ph idx="1"/>
          </p:nvPr>
        </p:nvSpPr>
        <p:spPr/>
        <p:txBody>
          <a:bodyPr/>
          <a:lstStyle/>
          <a:p>
            <a:r>
              <a:rPr lang="tr-TR" b="1" dirty="0" smtClean="0">
                <a:solidFill>
                  <a:srgbClr val="7030A0"/>
                </a:solidFill>
              </a:rPr>
              <a:t>İstatistiğin ilk uygulamalarının ailelerin, kabilelerin, devletlerin, insan, hayvan, araç ve gereçle ilgili bilgilerin derlenmesi olduğu bilinmektedir. Birey sayısı, hayvan sayısı vb. </a:t>
            </a:r>
            <a:r>
              <a:rPr lang="tr-TR" b="1" dirty="0">
                <a:solidFill>
                  <a:srgbClr val="7030A0"/>
                </a:solidFill>
              </a:rPr>
              <a:t>d</a:t>
            </a:r>
            <a:r>
              <a:rPr lang="tr-TR" b="1" dirty="0" smtClean="0">
                <a:solidFill>
                  <a:srgbClr val="7030A0"/>
                </a:solidFill>
              </a:rPr>
              <a:t>eğişkenlerle ilgili bilgi toplamakla başlayan istatistik, bugünü anlamaya ve gelecekle ilgili tahminlerde bulunmaya çalışmaktadır.</a:t>
            </a:r>
            <a:endParaRPr lang="tr-TR"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İSTATİSTİĞİN KULLANILDIĞI YERLER</a:t>
            </a:r>
            <a:endParaRPr lang="tr-TR" b="1" dirty="0">
              <a:solidFill>
                <a:srgbClr val="7030A0"/>
              </a:solidFill>
            </a:endParaRPr>
          </a:p>
        </p:txBody>
      </p:sp>
      <p:sp>
        <p:nvSpPr>
          <p:cNvPr id="5" name="Content Placeholder 4"/>
          <p:cNvSpPr>
            <a:spLocks noGrp="1"/>
          </p:cNvSpPr>
          <p:nvPr>
            <p:ph idx="1"/>
          </p:nvPr>
        </p:nvSpPr>
        <p:spPr/>
        <p:txBody>
          <a:bodyPr/>
          <a:lstStyle/>
          <a:p>
            <a:pPr marL="0" indent="0">
              <a:buNone/>
            </a:pPr>
            <a:r>
              <a:rPr lang="tr-TR" b="1" dirty="0" smtClean="0">
                <a:solidFill>
                  <a:srgbClr val="7030A0"/>
                </a:solidFill>
              </a:rPr>
              <a:t>İstatistik</a:t>
            </a:r>
          </a:p>
          <a:p>
            <a:r>
              <a:rPr lang="tr-TR" b="1" dirty="0" smtClean="0">
                <a:solidFill>
                  <a:srgbClr val="7030A0"/>
                </a:solidFill>
              </a:rPr>
              <a:t>Pazarlama</a:t>
            </a:r>
          </a:p>
          <a:p>
            <a:r>
              <a:rPr lang="tr-TR" b="1" dirty="0" smtClean="0">
                <a:solidFill>
                  <a:srgbClr val="7030A0"/>
                </a:solidFill>
              </a:rPr>
              <a:t>Muhasebe</a:t>
            </a:r>
          </a:p>
          <a:p>
            <a:r>
              <a:rPr lang="tr-TR" b="1" dirty="0" smtClean="0">
                <a:solidFill>
                  <a:srgbClr val="7030A0"/>
                </a:solidFill>
              </a:rPr>
              <a:t>İşletme</a:t>
            </a:r>
          </a:p>
          <a:p>
            <a:r>
              <a:rPr lang="tr-TR" b="1" dirty="0" smtClean="0">
                <a:solidFill>
                  <a:srgbClr val="7030A0"/>
                </a:solidFill>
              </a:rPr>
              <a:t>Ekonomi vb. Tüm bilim dallarında kullanılmaktadır.</a:t>
            </a:r>
            <a:endParaRPr lang="tr-TR" b="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İSTATİSTİĞİN TANIMI</a:t>
            </a:r>
            <a:endParaRPr lang="tr-TR" b="1" dirty="0">
              <a:solidFill>
                <a:srgbClr val="7030A0"/>
              </a:solidFill>
            </a:endParaRPr>
          </a:p>
        </p:txBody>
      </p:sp>
      <p:sp>
        <p:nvSpPr>
          <p:cNvPr id="3" name="Content Placeholder 2"/>
          <p:cNvSpPr>
            <a:spLocks noGrp="1"/>
          </p:cNvSpPr>
          <p:nvPr>
            <p:ph idx="1"/>
          </p:nvPr>
        </p:nvSpPr>
        <p:spPr/>
        <p:txBody>
          <a:bodyPr/>
          <a:lstStyle/>
          <a:p>
            <a:r>
              <a:rPr lang="tr-TR" b="1" dirty="0" smtClean="0">
                <a:solidFill>
                  <a:srgbClr val="7030A0"/>
                </a:solidFill>
              </a:rPr>
              <a:t>İstatistik, herhangi bir konuyla ilgili daha etkili kararlar alabilmek için, sayısal verilerin toplanması, sınıflanması, sunulması, çözümlenmesi ve yorumlanmasıdır.</a:t>
            </a:r>
            <a:endParaRPr lang="en-US" b="1" dirty="0" smtClean="0">
              <a:solidFill>
                <a:srgbClr val="7030A0"/>
              </a:solidFill>
            </a:endParaRPr>
          </a:p>
          <a:p>
            <a:r>
              <a:rPr lang="tr-TR" b="1" smtClean="0">
                <a:solidFill>
                  <a:srgbClr val="7030A0"/>
                </a:solidFill>
              </a:rPr>
              <a:t>İstatistiğin özünde düzenli bilgiler sağlayarak, bugünü tanımak ve gelecekle ilgili tahminlerde bulunmak vardır.</a:t>
            </a:r>
            <a:endParaRPr lang="tr-TR" b="1"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İSTATİSTİK TİPLERİ</a:t>
            </a:r>
            <a:endParaRPr lang="tr-TR" b="1" dirty="0">
              <a:solidFill>
                <a:srgbClr val="7030A0"/>
              </a:solidFill>
            </a:endParaRPr>
          </a:p>
        </p:txBody>
      </p:sp>
      <p:sp>
        <p:nvSpPr>
          <p:cNvPr id="3" name="Text Placeholder 2"/>
          <p:cNvSpPr>
            <a:spLocks noGrp="1"/>
          </p:cNvSpPr>
          <p:nvPr>
            <p:ph type="body" idx="1"/>
          </p:nvPr>
        </p:nvSpPr>
        <p:spPr/>
        <p:txBody>
          <a:bodyPr/>
          <a:lstStyle/>
          <a:p>
            <a:pPr algn="ctr"/>
            <a:r>
              <a:rPr lang="tr-TR" dirty="0" smtClean="0">
                <a:solidFill>
                  <a:srgbClr val="7030A0"/>
                </a:solidFill>
              </a:rPr>
              <a:t>A) TANIMLAYICI İSTATİSTİK</a:t>
            </a:r>
            <a:endParaRPr lang="tr-TR" dirty="0">
              <a:solidFill>
                <a:srgbClr val="7030A0"/>
              </a:solidFill>
            </a:endParaRPr>
          </a:p>
        </p:txBody>
      </p:sp>
      <p:sp>
        <p:nvSpPr>
          <p:cNvPr id="4" name="Content Placeholder 3"/>
          <p:cNvSpPr>
            <a:spLocks noGrp="1"/>
          </p:cNvSpPr>
          <p:nvPr>
            <p:ph sz="half" idx="2"/>
          </p:nvPr>
        </p:nvSpPr>
        <p:spPr/>
        <p:txBody>
          <a:bodyPr/>
          <a:lstStyle/>
          <a:p>
            <a:pPr marL="0" indent="0">
              <a:buNone/>
            </a:pPr>
            <a:r>
              <a:rPr lang="tr-TR" b="1" dirty="0" smtClean="0">
                <a:solidFill>
                  <a:srgbClr val="7030A0"/>
                </a:solidFill>
              </a:rPr>
              <a:t>TANIMLAYICI İSTATİSTİK, ARAŞTIRMA KONUSU ANA KÜTLEYE VEYA ÖRNEK KÜTLEYE İLİŞKİN SAYISAL VERİLERİ DÜZENLEYEN, SINIFLAYAN VE ÖZETLEYEN İSTATİSTİKTİR.</a:t>
            </a:r>
            <a:endParaRPr lang="tr-TR" b="1" dirty="0">
              <a:solidFill>
                <a:srgbClr val="7030A0"/>
              </a:solidFill>
            </a:endParaRPr>
          </a:p>
        </p:txBody>
      </p:sp>
      <p:sp>
        <p:nvSpPr>
          <p:cNvPr id="5" name="Text Placeholder 4"/>
          <p:cNvSpPr>
            <a:spLocks noGrp="1"/>
          </p:cNvSpPr>
          <p:nvPr>
            <p:ph type="body" sz="quarter" idx="3"/>
          </p:nvPr>
        </p:nvSpPr>
        <p:spPr/>
        <p:txBody>
          <a:bodyPr/>
          <a:lstStyle/>
          <a:p>
            <a:pPr algn="ctr"/>
            <a:r>
              <a:rPr lang="tr-TR" dirty="0" smtClean="0">
                <a:solidFill>
                  <a:srgbClr val="7030A0"/>
                </a:solidFill>
              </a:rPr>
              <a:t>B) ANLAM ÇIKARICI (TÜMEVARIM) İSTATİSTİK</a:t>
            </a:r>
            <a:endParaRPr lang="tr-TR" dirty="0">
              <a:solidFill>
                <a:srgbClr val="7030A0"/>
              </a:solidFill>
            </a:endParaRPr>
          </a:p>
        </p:txBody>
      </p:sp>
      <p:sp>
        <p:nvSpPr>
          <p:cNvPr id="6" name="Content Placeholder 5"/>
          <p:cNvSpPr>
            <a:spLocks noGrp="1"/>
          </p:cNvSpPr>
          <p:nvPr>
            <p:ph sz="quarter" idx="4"/>
          </p:nvPr>
        </p:nvSpPr>
        <p:spPr/>
        <p:txBody>
          <a:bodyPr/>
          <a:lstStyle/>
          <a:p>
            <a:pPr marL="0" indent="0">
              <a:buNone/>
            </a:pPr>
            <a:r>
              <a:rPr lang="tr-TR" b="1" dirty="0" smtClean="0">
                <a:solidFill>
                  <a:srgbClr val="7030A0"/>
                </a:solidFill>
              </a:rPr>
              <a:t>ANLAM ÇIKARICI İSTATİSTİK, ARAŞTIRMA KONUSU BİR ANA KÜTLENİN, YANSIZ BİR ÖRNEK KÜTLESİNE AİT İSTATİSTİKLERE DAYANARAK, ANA KÜTLE HAKKINDA TAHMİNDE BULUNAN İSTATİSTİKTİR. </a:t>
            </a:r>
            <a:endParaRPr lang="tr-TR" b="1"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İSTATİSTİK</a:t>
            </a:r>
            <a:endParaRPr lang="tr-TR" b="1" dirty="0">
              <a:solidFill>
                <a:srgbClr val="7030A0"/>
              </a:solidFill>
            </a:endParaRPr>
          </a:p>
        </p:txBody>
      </p:sp>
      <p:sp>
        <p:nvSpPr>
          <p:cNvPr id="3" name="Text Placeholder 2"/>
          <p:cNvSpPr>
            <a:spLocks noGrp="1"/>
          </p:cNvSpPr>
          <p:nvPr>
            <p:ph type="body" idx="1"/>
          </p:nvPr>
        </p:nvSpPr>
        <p:spPr/>
        <p:txBody>
          <a:bodyPr/>
          <a:lstStyle/>
          <a:p>
            <a:pPr algn="ctr"/>
            <a:r>
              <a:rPr lang="tr-TR" dirty="0" smtClean="0">
                <a:solidFill>
                  <a:srgbClr val="7030A0"/>
                </a:solidFill>
              </a:rPr>
              <a:t>Tanımlayıcı İstatistik</a:t>
            </a:r>
            <a:endParaRPr lang="tr-TR" dirty="0">
              <a:solidFill>
                <a:srgbClr val="7030A0"/>
              </a:solidFill>
            </a:endParaRPr>
          </a:p>
        </p:txBody>
      </p:sp>
      <p:sp>
        <p:nvSpPr>
          <p:cNvPr id="4" name="Content Placeholder 3"/>
          <p:cNvSpPr>
            <a:spLocks noGrp="1"/>
          </p:cNvSpPr>
          <p:nvPr>
            <p:ph sz="half" idx="2"/>
          </p:nvPr>
        </p:nvSpPr>
        <p:spPr/>
        <p:txBody>
          <a:bodyPr/>
          <a:lstStyle/>
          <a:p>
            <a:r>
              <a:rPr lang="tr-TR" dirty="0" smtClean="0">
                <a:solidFill>
                  <a:srgbClr val="7030A0"/>
                </a:solidFill>
              </a:rPr>
              <a:t>Frekans Dağılım</a:t>
            </a:r>
          </a:p>
          <a:p>
            <a:r>
              <a:rPr lang="tr-TR" dirty="0" smtClean="0">
                <a:solidFill>
                  <a:srgbClr val="7030A0"/>
                </a:solidFill>
              </a:rPr>
              <a:t>Merkezi Eğilim</a:t>
            </a:r>
          </a:p>
          <a:p>
            <a:r>
              <a:rPr lang="tr-TR" dirty="0" smtClean="0">
                <a:solidFill>
                  <a:srgbClr val="7030A0"/>
                </a:solidFill>
              </a:rPr>
              <a:t>Merkezi Dağılım</a:t>
            </a:r>
          </a:p>
          <a:p>
            <a:r>
              <a:rPr lang="tr-TR" dirty="0" smtClean="0">
                <a:solidFill>
                  <a:srgbClr val="7030A0"/>
                </a:solidFill>
              </a:rPr>
              <a:t>Çarpıklık</a:t>
            </a:r>
            <a:endParaRPr lang="tr-TR" dirty="0">
              <a:solidFill>
                <a:srgbClr val="7030A0"/>
              </a:solidFill>
            </a:endParaRPr>
          </a:p>
        </p:txBody>
      </p:sp>
      <p:sp>
        <p:nvSpPr>
          <p:cNvPr id="5" name="Text Placeholder 4"/>
          <p:cNvSpPr>
            <a:spLocks noGrp="1"/>
          </p:cNvSpPr>
          <p:nvPr>
            <p:ph type="body" sz="quarter" idx="3"/>
          </p:nvPr>
        </p:nvSpPr>
        <p:spPr/>
        <p:txBody>
          <a:bodyPr/>
          <a:lstStyle/>
          <a:p>
            <a:pPr algn="ctr"/>
            <a:r>
              <a:rPr lang="tr-TR" dirty="0" smtClean="0">
                <a:solidFill>
                  <a:srgbClr val="7030A0"/>
                </a:solidFill>
              </a:rPr>
              <a:t>Anlam Çıkarıcı İstatistik</a:t>
            </a:r>
            <a:endParaRPr lang="tr-TR" dirty="0">
              <a:solidFill>
                <a:srgbClr val="7030A0"/>
              </a:solidFill>
            </a:endParaRPr>
          </a:p>
        </p:txBody>
      </p:sp>
      <p:sp>
        <p:nvSpPr>
          <p:cNvPr id="6" name="Content Placeholder 5"/>
          <p:cNvSpPr>
            <a:spLocks noGrp="1"/>
          </p:cNvSpPr>
          <p:nvPr>
            <p:ph sz="quarter" idx="4"/>
          </p:nvPr>
        </p:nvSpPr>
        <p:spPr/>
        <p:txBody>
          <a:bodyPr/>
          <a:lstStyle/>
          <a:p>
            <a:r>
              <a:rPr lang="tr-TR" dirty="0" smtClean="0">
                <a:solidFill>
                  <a:srgbClr val="7030A0"/>
                </a:solidFill>
              </a:rPr>
              <a:t>Örnekleme Teorisi</a:t>
            </a:r>
          </a:p>
          <a:p>
            <a:r>
              <a:rPr lang="tr-TR" dirty="0" smtClean="0">
                <a:solidFill>
                  <a:srgbClr val="7030A0"/>
                </a:solidFill>
              </a:rPr>
              <a:t>Hipotez Tezleri</a:t>
            </a:r>
          </a:p>
          <a:p>
            <a:r>
              <a:rPr lang="tr-TR" dirty="0" smtClean="0">
                <a:solidFill>
                  <a:srgbClr val="7030A0"/>
                </a:solidFill>
              </a:rPr>
              <a:t>Regresyon</a:t>
            </a:r>
          </a:p>
          <a:p>
            <a:r>
              <a:rPr lang="tr-TR" dirty="0" smtClean="0">
                <a:solidFill>
                  <a:srgbClr val="7030A0"/>
                </a:solidFill>
              </a:rPr>
              <a:t>Korelasyon</a:t>
            </a:r>
            <a:endParaRPr lang="tr-TR" dirty="0">
              <a:solidFill>
                <a:srgbClr val="7030A0"/>
              </a:solidFill>
            </a:endParaRPr>
          </a:p>
        </p:txBody>
      </p:sp>
    </p:spTree>
    <p:extLst>
      <p:ext uri="{BB962C8B-B14F-4D97-AF65-F5344CB8AC3E}">
        <p14:creationId xmlns:p14="http://schemas.microsoft.com/office/powerpoint/2010/main" val="560487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İSTATİSTİĞİN TEMEL KAVRAMLARI</a:t>
            </a:r>
            <a:endParaRPr lang="tr-TR" b="1" dirty="0">
              <a:solidFill>
                <a:srgbClr val="7030A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tr-TR" b="1" dirty="0" smtClean="0">
                <a:solidFill>
                  <a:srgbClr val="7030A0"/>
                </a:solidFill>
              </a:rPr>
              <a:t>Birim</a:t>
            </a:r>
          </a:p>
          <a:p>
            <a:pPr marL="514350" indent="-514350">
              <a:buFont typeface="+mj-lt"/>
              <a:buAutoNum type="arabicPeriod"/>
            </a:pPr>
            <a:r>
              <a:rPr lang="tr-TR" b="1" dirty="0" smtClean="0">
                <a:solidFill>
                  <a:srgbClr val="7030A0"/>
                </a:solidFill>
              </a:rPr>
              <a:t>Ana kütle</a:t>
            </a:r>
          </a:p>
          <a:p>
            <a:pPr marL="514350" indent="-514350">
              <a:buFont typeface="+mj-lt"/>
              <a:buAutoNum type="arabicPeriod"/>
            </a:pPr>
            <a:r>
              <a:rPr lang="tr-TR" b="1" dirty="0" smtClean="0">
                <a:solidFill>
                  <a:srgbClr val="7030A0"/>
                </a:solidFill>
              </a:rPr>
              <a:t>Örnek kütle</a:t>
            </a:r>
          </a:p>
          <a:p>
            <a:pPr marL="514350" indent="-514350">
              <a:buFont typeface="+mj-lt"/>
              <a:buAutoNum type="arabicPeriod"/>
            </a:pPr>
            <a:r>
              <a:rPr lang="tr-TR" b="1" dirty="0" smtClean="0">
                <a:solidFill>
                  <a:srgbClr val="7030A0"/>
                </a:solidFill>
              </a:rPr>
              <a:t>Parametre</a:t>
            </a:r>
          </a:p>
          <a:p>
            <a:pPr marL="514350" indent="-514350">
              <a:buFont typeface="+mj-lt"/>
              <a:buAutoNum type="arabicPeriod"/>
            </a:pPr>
            <a:r>
              <a:rPr lang="tr-TR" b="1" dirty="0" smtClean="0">
                <a:solidFill>
                  <a:srgbClr val="7030A0"/>
                </a:solidFill>
              </a:rPr>
              <a:t>İstatistik</a:t>
            </a:r>
          </a:p>
          <a:p>
            <a:pPr marL="514350" indent="-514350">
              <a:buFont typeface="+mj-lt"/>
              <a:buAutoNum type="arabicPeriod"/>
            </a:pPr>
            <a:r>
              <a:rPr lang="tr-TR" b="1" dirty="0" smtClean="0">
                <a:solidFill>
                  <a:srgbClr val="7030A0"/>
                </a:solidFill>
              </a:rPr>
              <a:t>Örnekleme</a:t>
            </a:r>
          </a:p>
          <a:p>
            <a:pPr marL="514350" indent="-514350">
              <a:buFont typeface="+mj-lt"/>
              <a:buAutoNum type="arabicPeriod"/>
            </a:pPr>
            <a:r>
              <a:rPr lang="tr-TR" b="1" dirty="0" smtClean="0">
                <a:solidFill>
                  <a:srgbClr val="7030A0"/>
                </a:solidFill>
              </a:rPr>
              <a:t>Değişken:(A) Nicel-nitel (B) Sürekli-süreksiz (C) Bağımlı-bağımsız </a:t>
            </a:r>
            <a:endParaRPr lang="tr-TR" b="1"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ÖLÇME VE ÖLÇEKLER</a:t>
            </a:r>
            <a:endParaRPr lang="tr-TR" b="1" dirty="0">
              <a:solidFill>
                <a:srgbClr val="7030A0"/>
              </a:solidFill>
            </a:endParaRPr>
          </a:p>
        </p:txBody>
      </p:sp>
      <p:sp>
        <p:nvSpPr>
          <p:cNvPr id="3" name="Content Placeholder 2"/>
          <p:cNvSpPr>
            <a:spLocks noGrp="1"/>
          </p:cNvSpPr>
          <p:nvPr>
            <p:ph idx="1"/>
          </p:nvPr>
        </p:nvSpPr>
        <p:spPr/>
        <p:txBody>
          <a:bodyPr/>
          <a:lstStyle/>
          <a:p>
            <a:r>
              <a:rPr lang="tr-TR" b="1" dirty="0" smtClean="0">
                <a:solidFill>
                  <a:srgbClr val="7030A0"/>
                </a:solidFill>
              </a:rPr>
              <a:t>Ölçme, birimlere veya bireylere, belirli bir özelliğe sahip oluş derecelerini belirtmek için, belirli kurallara bağlı kalarak simgesel değerler verme işlemidir.</a:t>
            </a:r>
          </a:p>
          <a:p>
            <a:r>
              <a:rPr lang="tr-TR" b="1" dirty="0" smtClean="0">
                <a:solidFill>
                  <a:srgbClr val="7030A0"/>
                </a:solidFill>
              </a:rPr>
              <a:t>Ölçek, bireylerin veya birimlerin belirli bir özelliğe sahip oluş derecelerini belirlerken, yani ölçme işlemini yaparken kullanılan ölçü birimidir.</a:t>
            </a:r>
            <a:endParaRPr lang="tr-TR" b="1"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rgbClr val="7030A0"/>
                </a:solidFill>
              </a:rPr>
              <a:t>Ölçekler</a:t>
            </a:r>
            <a:endParaRPr lang="tr-TR" b="1" dirty="0">
              <a:solidFill>
                <a:srgbClr val="7030A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tr-TR" b="1" dirty="0" smtClean="0">
                <a:solidFill>
                  <a:srgbClr val="7030A0"/>
                </a:solidFill>
              </a:rPr>
              <a:t>İsimsel Ölçek</a:t>
            </a:r>
            <a:r>
              <a:rPr lang="en-US" b="1" dirty="0" smtClean="0">
                <a:solidFill>
                  <a:srgbClr val="7030A0"/>
                </a:solidFill>
              </a:rPr>
              <a:t> </a:t>
            </a:r>
            <a:r>
              <a:rPr lang="tr-TR" b="1" dirty="0" smtClean="0">
                <a:solidFill>
                  <a:srgbClr val="7030A0"/>
                </a:solidFill>
              </a:rPr>
              <a:t>(parametrik olmayan sınama teknikleri kullanılır)</a:t>
            </a:r>
          </a:p>
          <a:p>
            <a:pPr marL="514350" indent="-514350">
              <a:buFont typeface="+mj-lt"/>
              <a:buAutoNum type="arabicPeriod"/>
            </a:pPr>
            <a:r>
              <a:rPr lang="tr-TR" b="1" dirty="0" smtClean="0">
                <a:solidFill>
                  <a:srgbClr val="7030A0"/>
                </a:solidFill>
              </a:rPr>
              <a:t>Sıralı Ölçek (parametrik olamayan ...kullanılır)</a:t>
            </a:r>
          </a:p>
          <a:p>
            <a:pPr marL="514350" indent="-514350">
              <a:buFont typeface="+mj-lt"/>
              <a:buAutoNum type="arabicPeriod"/>
            </a:pPr>
            <a:r>
              <a:rPr lang="tr-TR" b="1" dirty="0" smtClean="0">
                <a:solidFill>
                  <a:srgbClr val="7030A0"/>
                </a:solidFill>
              </a:rPr>
              <a:t>Eşit Aralıklı Ölçek  </a:t>
            </a:r>
          </a:p>
          <a:p>
            <a:pPr marL="514350" indent="-514350">
              <a:buFont typeface="+mj-lt"/>
              <a:buAutoNum type="arabicPeriod"/>
            </a:pPr>
            <a:r>
              <a:rPr lang="tr-TR" b="1" dirty="0" smtClean="0">
                <a:solidFill>
                  <a:srgbClr val="7030A0"/>
                </a:solidFill>
              </a:rPr>
              <a:t>Oranlı Ölçek</a:t>
            </a:r>
            <a:endParaRPr lang="tr-TR" b="1" dirty="0">
              <a:solidFill>
                <a:srgbClr val="7030A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3880F4-1E0C-4616-A368-E9A5F30F002C}"/>
</file>

<file path=customXml/itemProps2.xml><?xml version="1.0" encoding="utf-8"?>
<ds:datastoreItem xmlns:ds="http://schemas.openxmlformats.org/officeDocument/2006/customXml" ds:itemID="{ABC47B9D-B811-47FC-A960-6229031DB5EF}"/>
</file>

<file path=customXml/itemProps3.xml><?xml version="1.0" encoding="utf-8"?>
<ds:datastoreItem xmlns:ds="http://schemas.openxmlformats.org/officeDocument/2006/customXml" ds:itemID="{671EEC16-CDEE-44A7-8944-EAD71B0E6302}"/>
</file>

<file path=docProps/app.xml><?xml version="1.0" encoding="utf-8"?>
<Properties xmlns="http://schemas.openxmlformats.org/officeDocument/2006/extended-properties" xmlns:vt="http://schemas.openxmlformats.org/officeDocument/2006/docPropsVTypes">
  <TotalTime>394</TotalTime>
  <Words>691</Words>
  <Application>Microsoft Office PowerPoint</Application>
  <PresentationFormat>On-screen Show (4:3)</PresentationFormat>
  <Paragraphs>137</Paragraphs>
  <Slides>19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19</vt:i4>
      </vt:variant>
    </vt:vector>
  </HeadingPairs>
  <TitlesOfParts>
    <vt:vector size="21" baseType="lpstr">
      <vt:lpstr>Arial</vt:lpstr>
      <vt:lpstr>Default Design</vt:lpstr>
      <vt:lpstr>BÖLÜM 1</vt:lpstr>
      <vt:lpstr>İSTATİSTİĞİN TARİHSEL GELİŞİMİ</vt:lpstr>
      <vt:lpstr>İSTATİSTİĞİN KULLANILDIĞI YERLER</vt:lpstr>
      <vt:lpstr>İSTATİSTİĞİN TANIMI</vt:lpstr>
      <vt:lpstr>İSTATİSTİK TİPLERİ</vt:lpstr>
      <vt:lpstr>İSTATİSTİK</vt:lpstr>
      <vt:lpstr>İSTATİSTİĞİN TEMEL KAVRAMLARI</vt:lpstr>
      <vt:lpstr>ÖLÇME VE ÖLÇEKLER</vt:lpstr>
      <vt:lpstr>Ölçekler</vt:lpstr>
      <vt:lpstr>İSİMSEL ÖLÇEK</vt:lpstr>
      <vt:lpstr>Nominal ölçek devam</vt:lpstr>
      <vt:lpstr>Çizelge 1.1</vt:lpstr>
      <vt:lpstr>SIRALI ÖLÇEK</vt:lpstr>
      <vt:lpstr>Çizelge 1.2</vt:lpstr>
      <vt:lpstr>EŞİT ARALIKLI ÖLÇEK</vt:lpstr>
      <vt:lpstr>EŞİT ARALIKLI ÖLÇEK</vt:lpstr>
      <vt:lpstr>Çizelge 1.3</vt:lpstr>
      <vt:lpstr>ORANLI ÖLÇEK</vt:lpstr>
      <vt:lpstr>Çizelge 1.4 </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user</cp:lastModifiedBy>
  <cp:revision>44</cp:revision>
  <cp:lastPrinted>2018-02-12T07:57:03Z</cp:lastPrinted>
  <dcterms:created xsi:type="dcterms:W3CDTF">2004-12-08T12:13:42Z</dcterms:created>
  <dcterms:modified xsi:type="dcterms:W3CDTF">2018-02-12T08:03:32Z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