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32" r:id="rId1"/>
  </p:sldMasterIdLst>
  <p:notesMasterIdLst>
    <p:notesMasterId r:id="rId25"/>
  </p:notesMasterIdLst>
  <p:sldIdLst>
    <p:sldId id="273" r:id="rId2"/>
    <p:sldId id="303" r:id="rId3"/>
    <p:sldId id="304" r:id="rId4"/>
    <p:sldId id="305" r:id="rId5"/>
    <p:sldId id="302" r:id="rId6"/>
    <p:sldId id="310" r:id="rId7"/>
    <p:sldId id="325" r:id="rId8"/>
    <p:sldId id="327" r:id="rId9"/>
    <p:sldId id="328" r:id="rId10"/>
    <p:sldId id="326" r:id="rId11"/>
    <p:sldId id="329" r:id="rId12"/>
    <p:sldId id="311" r:id="rId13"/>
    <p:sldId id="312" r:id="rId14"/>
    <p:sldId id="331" r:id="rId15"/>
    <p:sldId id="313" r:id="rId16"/>
    <p:sldId id="330" r:id="rId17"/>
    <p:sldId id="314" r:id="rId18"/>
    <p:sldId id="315" r:id="rId19"/>
    <p:sldId id="332" r:id="rId20"/>
    <p:sldId id="334" r:id="rId21"/>
    <p:sldId id="333" r:id="rId22"/>
    <p:sldId id="316" r:id="rId23"/>
    <p:sldId id="324"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81" d="100"/>
          <a:sy n="81" d="100"/>
        </p:scale>
        <p:origin x="10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CFC223-A2DD-4B0D-AB95-4B4F5A53FA93}" type="datetimeFigureOut">
              <a:rPr lang="tr-TR" smtClean="0"/>
              <a:pPr/>
              <a:t>24.04.2018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B763C-500F-41A2-83C2-3BE65941246E}" type="slidenum">
              <a:rPr lang="tr-TR" smtClean="0"/>
              <a:pPr/>
              <a:t>‹#›</a:t>
            </a:fld>
            <a:endParaRPr lang="tr-TR"/>
          </a:p>
        </p:txBody>
      </p:sp>
    </p:spTree>
    <p:extLst>
      <p:ext uri="{BB962C8B-B14F-4D97-AF65-F5344CB8AC3E}">
        <p14:creationId xmlns:p14="http://schemas.microsoft.com/office/powerpoint/2010/main" val="3457277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CCB0FF28-54BD-49D5-9816-89377949B516}" type="datetime1">
              <a:rPr lang="tr-TR" smtClean="0"/>
              <a:pPr/>
              <a:t>24.04.2018</a:t>
            </a:fld>
            <a:endParaRPr lang="tr-TR"/>
          </a:p>
        </p:txBody>
      </p:sp>
      <p:sp>
        <p:nvSpPr>
          <p:cNvPr id="17" name="16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32FF590-8B90-4719-A884-C33C8A54A8B5}" type="datetime1">
              <a:rPr lang="tr-TR" smtClean="0"/>
              <a:pPr/>
              <a:t>24.04.2018</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6" name="5 Slayt Numarası Yer Tutucusu"/>
          <p:cNvSpPr>
            <a:spLocks noGrp="1"/>
          </p:cNvSpPr>
          <p:nvPr>
            <p:ph type="sldNum" sz="quarter" idx="12"/>
          </p:nvPr>
        </p:nvSpPr>
        <p:spPr/>
        <p:txBody>
          <a:bodyPr/>
          <a:lstStyle/>
          <a:p>
            <a:fld id="{2C96FA02-D0B2-4A2B-8223-F71D8D3D8F3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2C96FA02-D0B2-4A2B-8223-F71D8D3D8F30}"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B7BC50-A282-4D85-993A-D7236948F6A7}" type="datetime1">
              <a:rPr lang="tr-TR" smtClean="0"/>
              <a:pPr/>
              <a:t>24.04.2018</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5D9FEA0-D842-46A8-9B4E-97F691DA06F4}" type="datetime1">
              <a:rPr lang="tr-TR" smtClean="0"/>
              <a:pPr/>
              <a:t>24.04.2018</a:t>
            </a:fld>
            <a:endParaRPr lang="tr-TR"/>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2C96FA02-D0B2-4A2B-8223-F71D8D3D8F30}"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Veri Yer Tutucusu"/>
          <p:cNvSpPr>
            <a:spLocks noGrp="1"/>
          </p:cNvSpPr>
          <p:nvPr>
            <p:ph type="dt" sz="half" idx="10"/>
          </p:nvPr>
        </p:nvSpPr>
        <p:spPr/>
        <p:txBody>
          <a:bodyPr/>
          <a:lstStyle/>
          <a:p>
            <a:fld id="{A224B734-07A3-456C-8BDD-4D3E270634E6}" type="datetime1">
              <a:rPr lang="tr-TR" smtClean="0"/>
              <a:pPr/>
              <a:t>24.04.2018</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006F2EF6-B5D6-4A2E-B6E1-1EC922F65094}" type="datetime1">
              <a:rPr lang="tr-TR" smtClean="0"/>
              <a:pPr/>
              <a:t>24.04.2018</a:t>
            </a:fld>
            <a:endParaRPr lang="tr-TR"/>
          </a:p>
        </p:txBody>
      </p:sp>
      <p:sp>
        <p:nvSpPr>
          <p:cNvPr id="6" name="5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7" name="6 Slayt Numarası Yer Tutucusu"/>
          <p:cNvSpPr>
            <a:spLocks noGrp="1"/>
          </p:cNvSpPr>
          <p:nvPr>
            <p:ph type="sldNum" sz="quarter" idx="12"/>
          </p:nvPr>
        </p:nvSpPr>
        <p:spPr/>
        <p:txBody>
          <a:bodyPr/>
          <a:lstStyle/>
          <a:p>
            <a:fld id="{2C96FA02-D0B2-4A2B-8223-F71D8D3D8F30}"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6499B97-0F16-4774-B034-FB741C53EAAE}" type="datetime1">
              <a:rPr lang="tr-TR" smtClean="0"/>
              <a:pPr/>
              <a:t>24.04.2018</a:t>
            </a:fld>
            <a:endParaRPr lang="tr-TR"/>
          </a:p>
        </p:txBody>
      </p:sp>
      <p:sp>
        <p:nvSpPr>
          <p:cNvPr id="8" name="7 Altbilgi Yer Tutucusu"/>
          <p:cNvSpPr>
            <a:spLocks noGrp="1"/>
          </p:cNvSpPr>
          <p:nvPr>
            <p:ph type="ftr" sz="quarter" idx="11"/>
          </p:nvPr>
        </p:nvSpPr>
        <p:spPr>
          <a:xfrm>
            <a:off x="304800" y="6409944"/>
            <a:ext cx="3581400" cy="365760"/>
          </a:xfrm>
        </p:spPr>
        <p:txBody>
          <a:bodyPr/>
          <a:lstStyle/>
          <a:p>
            <a:r>
              <a:rPr lang="tr-TR" smtClean="0"/>
              <a:t>Bankacılık ve Finans Uzaktan Öğretim Tezsiz Yüksek Lisans Programı</a:t>
            </a:r>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2C96FA02-D0B2-4A2B-8223-F71D8D3D8F30}"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E6D58F4-FE21-4359-8C60-CD9CDCD426FB}" type="datetime1">
              <a:rPr lang="tr-TR" smtClean="0"/>
              <a:pPr/>
              <a:t>24.04.2018</a:t>
            </a:fld>
            <a:endParaRPr lang="tr-TR"/>
          </a:p>
        </p:txBody>
      </p:sp>
      <p:sp>
        <p:nvSpPr>
          <p:cNvPr id="4" name="3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2C96FA02-D0B2-4A2B-8223-F71D8D3D8F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6933EDBE-ABFF-4B24-AC18-7D7D123B70ED}" type="datetime1">
              <a:rPr lang="tr-TR" smtClean="0"/>
              <a:pPr/>
              <a:t>24.04.2018</a:t>
            </a:fld>
            <a:endParaRPr lang="tr-TR"/>
          </a:p>
        </p:txBody>
      </p:sp>
      <p:sp>
        <p:nvSpPr>
          <p:cNvPr id="3" name="2 Altbilgi Yer Tutucusu"/>
          <p:cNvSpPr>
            <a:spLocks noGrp="1"/>
          </p:cNvSpPr>
          <p:nvPr>
            <p:ph type="ftr" sz="quarter" idx="11"/>
          </p:nvPr>
        </p:nvSpPr>
        <p:spPr/>
        <p:txBody>
          <a:bodyPr/>
          <a:lstStyle/>
          <a:p>
            <a:r>
              <a:rPr lang="tr-TR" smtClean="0"/>
              <a:t>Bankacılık ve Finans Uzaktan Öğretim Tezsiz Yüksek Lisans Programı</a:t>
            </a:r>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2C96FA02-D0B2-4A2B-8223-F71D8D3D8F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96FA02-D0B2-4A2B-8223-F71D8D3D8F30}"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FCF4F192-1B14-4CD5-BF3E-D93D216E6F90}" type="datetime1">
              <a:rPr lang="tr-TR" smtClean="0"/>
              <a:pPr/>
              <a:t>24.04.2018</a:t>
            </a:fld>
            <a:endParaRPr lang="tr-TR"/>
          </a:p>
        </p:txBody>
      </p:sp>
      <p:sp>
        <p:nvSpPr>
          <p:cNvPr id="6" name="5 Altbilgi Yer Tutucusu"/>
          <p:cNvSpPr>
            <a:spLocks noGrp="1"/>
          </p:cNvSpPr>
          <p:nvPr>
            <p:ph type="ftr" sz="quarter" idx="11"/>
          </p:nvPr>
        </p:nvSpPr>
        <p:spPr>
          <a:xfrm>
            <a:off x="301752" y="6410848"/>
            <a:ext cx="3383280" cy="365760"/>
          </a:xfrm>
        </p:spPr>
        <p:txBody>
          <a:bodyPr/>
          <a:lstStyle/>
          <a:p>
            <a:r>
              <a:rPr lang="tr-TR" smtClean="0"/>
              <a:t>Bankacılık ve Finans Uzaktan Öğretim Tezsiz Yüksek Lisans Programı</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2C96FA02-D0B2-4A2B-8223-F71D8D3D8F30}"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3C3DD6A2-F6F4-43B0-A48D-5AC533EB370E}" type="datetime1">
              <a:rPr lang="tr-TR" smtClean="0"/>
              <a:pPr/>
              <a:t>24.04.2018</a:t>
            </a:fld>
            <a:endParaRPr lang="tr-TR"/>
          </a:p>
        </p:txBody>
      </p:sp>
      <p:sp>
        <p:nvSpPr>
          <p:cNvPr id="6" name="5 Altbilgi Yer Tutucusu"/>
          <p:cNvSpPr>
            <a:spLocks noGrp="1"/>
          </p:cNvSpPr>
          <p:nvPr>
            <p:ph type="ftr" sz="quarter" idx="11"/>
          </p:nvPr>
        </p:nvSpPr>
        <p:spPr>
          <a:xfrm>
            <a:off x="301752" y="6410848"/>
            <a:ext cx="3584448" cy="365760"/>
          </a:xfrm>
        </p:spPr>
        <p:txBody>
          <a:bodyPr/>
          <a:lstStyle/>
          <a:p>
            <a:r>
              <a:rPr lang="tr-TR" smtClean="0"/>
              <a:t>Bankacılık ve Finans Uzaktan Öğretim Tezsiz Yüksek Lisans Programı</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671FA9D-65AC-4589-8D9E-72D652954518}" type="datetime1">
              <a:rPr lang="tr-TR" smtClean="0"/>
              <a:pPr/>
              <a:t>24.04.2018</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tr-TR" smtClean="0"/>
              <a:t>Bankacılık ve Finans Uzaktan Öğretim Tezsiz Yüksek Lisans Programı</a:t>
            </a:r>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C96FA02-D0B2-4A2B-8223-F71D8D3D8F30}"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Alt Başlık"/>
          <p:cNvSpPr>
            <a:spLocks noGrp="1"/>
          </p:cNvSpPr>
          <p:nvPr>
            <p:ph type="subTitle" idx="1"/>
          </p:nvPr>
        </p:nvSpPr>
        <p:spPr/>
        <p:txBody>
          <a:bodyPr anchor="ctr">
            <a:normAutofit/>
          </a:bodyPr>
          <a:lstStyle/>
          <a:p>
            <a:r>
              <a:rPr lang="tr-TR" sz="3000" dirty="0" smtClean="0">
                <a:latin typeface="Tahoma" pitchFamily="34" charset="0"/>
                <a:ea typeface="Tahoma" pitchFamily="34" charset="0"/>
                <a:cs typeface="Tahoma" pitchFamily="34" charset="0"/>
              </a:rPr>
              <a:t>2. SERMAYE PİYASASI ARAÇLARI</a:t>
            </a:r>
            <a:endParaRPr lang="tr-TR" sz="3000" dirty="0">
              <a:latin typeface="Tahoma" pitchFamily="34" charset="0"/>
              <a:ea typeface="Tahoma" pitchFamily="34" charset="0"/>
              <a:cs typeface="Tahoma" pitchFamily="34" charset="0"/>
            </a:endParaRPr>
          </a:p>
        </p:txBody>
      </p:sp>
      <p:sp>
        <p:nvSpPr>
          <p:cNvPr id="6" name="5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7" name="6 Slayt Numarası Yer Tutucusu"/>
          <p:cNvSpPr>
            <a:spLocks noGrp="1"/>
          </p:cNvSpPr>
          <p:nvPr>
            <p:ph type="sldNum" sz="quarter" idx="12"/>
          </p:nvPr>
        </p:nvSpPr>
        <p:spPr/>
        <p:txBody>
          <a:bodyPr/>
          <a:lstStyle/>
          <a:p>
            <a:fld id="{2C96FA02-D0B2-4A2B-8223-F71D8D3D8F30}" type="slidenum">
              <a:rPr lang="tr-TR" smtClean="0"/>
              <a:pPr/>
              <a:t>1</a:t>
            </a:fld>
            <a:endParaRPr lang="tr-TR"/>
          </a:p>
        </p:txBody>
      </p:sp>
      <p:sp>
        <p:nvSpPr>
          <p:cNvPr id="12" name="11 Başlık"/>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r>
              <a:rPr lang="tr-TR" sz="3600" b="1" dirty="0" smtClean="0">
                <a:solidFill>
                  <a:schemeClr val="bg1"/>
                </a:solidFill>
                <a:latin typeface="Tahoma" pitchFamily="34" charset="0"/>
                <a:ea typeface="Tahoma" pitchFamily="34" charset="0"/>
                <a:cs typeface="Tahoma" pitchFamily="34" charset="0"/>
              </a:rPr>
              <a:t>BÖLÜM </a:t>
            </a:r>
            <a:r>
              <a:rPr lang="tr-TR" sz="3600" b="1" dirty="0" smtClean="0">
                <a:solidFill>
                  <a:schemeClr val="bg1"/>
                </a:solidFill>
                <a:latin typeface="Tahoma" pitchFamily="34" charset="0"/>
                <a:ea typeface="Tahoma" pitchFamily="34" charset="0"/>
                <a:cs typeface="Tahoma" pitchFamily="34" charset="0"/>
              </a:rPr>
              <a:t>3</a:t>
            </a:r>
            <a:endParaRPr lang="tr-TR" sz="3600" b="1"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680120"/>
          </a:xfrm>
        </p:spPr>
        <p:txBody>
          <a:bodyPr anchor="ctr">
            <a:normAutofit/>
          </a:bodyPr>
          <a:lstStyle/>
          <a:p>
            <a:r>
              <a:rPr lang="tr-TR" sz="2400" b="1" dirty="0" smtClean="0">
                <a:latin typeface="Tahoma" pitchFamily="34" charset="0"/>
                <a:ea typeface="Tahoma" pitchFamily="34" charset="0"/>
                <a:cs typeface="Tahoma" pitchFamily="34" charset="0"/>
              </a:rPr>
              <a:t>Şirket Tahvilleri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10</a:t>
            </a:fld>
            <a:endParaRPr lang="tr-TR" dirty="0"/>
          </a:p>
        </p:txBody>
      </p:sp>
      <p:sp>
        <p:nvSpPr>
          <p:cNvPr id="5" name="4 İçerik Yer Tutucusu"/>
          <p:cNvSpPr>
            <a:spLocks noGrp="1"/>
          </p:cNvSpPr>
          <p:nvPr>
            <p:ph sz="quarter" idx="1"/>
          </p:nvPr>
        </p:nvSpPr>
        <p:spPr>
          <a:xfrm>
            <a:off x="301752" y="1700808"/>
            <a:ext cx="8302696" cy="4536504"/>
          </a:xfrm>
        </p:spPr>
        <p:txBody>
          <a:bodyPr>
            <a:noAutofit/>
          </a:bodyPr>
          <a:lstStyle/>
          <a:p>
            <a:pPr algn="just"/>
            <a:r>
              <a:rPr lang="tr-TR" sz="2200" dirty="0" smtClean="0">
                <a:latin typeface="Tahoma" pitchFamily="34" charset="0"/>
                <a:ea typeface="Tahoma" pitchFamily="34" charset="0"/>
                <a:cs typeface="Tahoma" pitchFamily="34" charset="0"/>
              </a:rPr>
              <a:t>Şirket tahvilleri, büyük, piyasada saygınlığı olan, yüksek nitelikli anonim şirketler tarafından finansman amacıyla ihraç edilir.</a:t>
            </a:r>
          </a:p>
          <a:p>
            <a:pPr algn="just"/>
            <a:r>
              <a:rPr lang="tr-TR" sz="2200" dirty="0" smtClean="0">
                <a:latin typeface="Tahoma" pitchFamily="34" charset="0"/>
                <a:ea typeface="Tahoma" pitchFamily="34" charset="0"/>
                <a:cs typeface="Tahoma" pitchFamily="34" charset="0"/>
              </a:rPr>
              <a:t>Piyasada geçerli olan standart faiz oranı ve vade dikkate alınır.</a:t>
            </a:r>
          </a:p>
          <a:p>
            <a:pPr algn="just"/>
            <a:r>
              <a:rPr lang="tr-TR" sz="2200" dirty="0" smtClean="0">
                <a:latin typeface="Tahoma" pitchFamily="34" charset="0"/>
                <a:ea typeface="Tahoma" pitchFamily="34" charset="0"/>
                <a:cs typeface="Tahoma" pitchFamily="34" charset="0"/>
              </a:rPr>
              <a:t>Tahvil ihracı, hem kriterleri ve hem de pahalı olduğu için, her şirket tarafından çıkarılamaz ya da tercih edilmez.</a:t>
            </a:r>
          </a:p>
          <a:p>
            <a:pPr algn="just"/>
            <a:r>
              <a:rPr lang="tr-TR" sz="2200" dirty="0" smtClean="0">
                <a:latin typeface="Tahoma" pitchFamily="34" charset="0"/>
                <a:ea typeface="Tahoma" pitchFamily="34" charset="0"/>
                <a:cs typeface="Tahoma" pitchFamily="34" charset="0"/>
              </a:rPr>
              <a:t>Zira Hazine tahvillerinin faiz oranı bazı yıllar o kadar yüksek gerçekleşiyor ki, özel şirketlerin bunun arkasında durabilmesi oldukça zordur. Bunun yerine daha yaygın olarak hisse senedi ihracı tercih edilir.</a:t>
            </a:r>
          </a:p>
          <a:p>
            <a:pPr algn="just"/>
            <a:r>
              <a:rPr lang="tr-TR" sz="2200" dirty="0" smtClean="0">
                <a:latin typeface="Tahoma" pitchFamily="34" charset="0"/>
                <a:ea typeface="Tahoma" pitchFamily="34" charset="0"/>
                <a:cs typeface="Tahoma" pitchFamily="34" charset="0"/>
              </a:rPr>
              <a:t>Ayrıca, devlet tahviline göre likiditesi daha düşük, temerrüt riski de daha yüksek olduğu için, ikincil piyasada daha az tercih edilir.</a:t>
            </a:r>
            <a:endParaRPr lang="tr-TR" sz="22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Şirket tahvilleri devam</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525344"/>
            <a:ext cx="8553480" cy="251264"/>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11</a:t>
            </a:fld>
            <a:endParaRPr lang="tr-TR"/>
          </a:p>
        </p:txBody>
      </p:sp>
      <p:sp>
        <p:nvSpPr>
          <p:cNvPr id="7" name="6 İçerik Yer Tutucusu"/>
          <p:cNvSpPr>
            <a:spLocks noGrp="1"/>
          </p:cNvSpPr>
          <p:nvPr>
            <p:ph sz="quarter" idx="1"/>
          </p:nvPr>
        </p:nvSpPr>
        <p:spPr>
          <a:xfrm>
            <a:off x="301752" y="1412776"/>
            <a:ext cx="8590728" cy="4968552"/>
          </a:xfrm>
        </p:spPr>
        <p:txBody>
          <a:bodyPr>
            <a:noAutofit/>
          </a:bodyPr>
          <a:lstStyle/>
          <a:p>
            <a:r>
              <a:rPr lang="tr-TR" sz="2400" dirty="0" smtClean="0">
                <a:solidFill>
                  <a:schemeClr val="tx1"/>
                </a:solidFill>
                <a:latin typeface="Tahoma" pitchFamily="34" charset="0"/>
                <a:ea typeface="Tahoma" pitchFamily="34" charset="0"/>
                <a:cs typeface="Tahoma" pitchFamily="34" charset="0"/>
              </a:rPr>
              <a:t>Şirket tahvillerinin satışı genellikle yükleniciler tarafından üstlenilir ve garanti edilir.</a:t>
            </a:r>
          </a:p>
          <a:p>
            <a:r>
              <a:rPr lang="tr-TR" sz="2400" dirty="0" smtClean="0">
                <a:latin typeface="Tahoma" pitchFamily="34" charset="0"/>
                <a:ea typeface="Tahoma" pitchFamily="34" charset="0"/>
                <a:cs typeface="Tahoma" pitchFamily="34" charset="0"/>
              </a:rPr>
              <a:t>Yüklenicili işlevini günümüzde genellikle bir yatırm bankası ya da yatırım bankalarından müteşekkil bir konsorsiyum yerine getirir.</a:t>
            </a:r>
          </a:p>
          <a:p>
            <a:r>
              <a:rPr lang="tr-TR" sz="2400" dirty="0" smtClean="0">
                <a:solidFill>
                  <a:schemeClr val="tx1"/>
                </a:solidFill>
                <a:latin typeface="Tahoma" pitchFamily="34" charset="0"/>
                <a:ea typeface="Tahoma" pitchFamily="34" charset="0"/>
                <a:cs typeface="Tahoma" pitchFamily="34" charset="0"/>
              </a:rPr>
              <a:t>Yükleniciler, bir şirketin tahvil ihracından önceki ve sonraki aşamalarda danışmanlık hizmeti verirler, hatta tahvillerin satışını da üstlenirler.</a:t>
            </a:r>
          </a:p>
          <a:p>
            <a:r>
              <a:rPr lang="tr-TR" sz="2400" dirty="0" smtClean="0">
                <a:latin typeface="Tahoma" pitchFamily="34" charset="0"/>
                <a:ea typeface="Tahoma" pitchFamily="34" charset="0"/>
                <a:cs typeface="Tahoma" pitchFamily="34" charset="0"/>
              </a:rPr>
              <a:t>Şirket tahvilleri en yalın haliyle değiştirilebilir tahvil(hisse senedi ile değiştirilebilen) ve değişir değerli tahvil(değeri enflasyon oranına göre değişebilen) olarak bir ayırıma tabi tutulabilirse de uygulamada şu şekilde bir tasnife tabi tutulabilir.</a:t>
            </a:r>
            <a:endParaRPr lang="tr-TR" sz="2400" dirty="0" smtClean="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300" b="1" dirty="0" smtClean="0">
                <a:latin typeface="Tahoma" pitchFamily="34" charset="0"/>
                <a:ea typeface="Tahoma" pitchFamily="34" charset="0"/>
                <a:cs typeface="Tahoma" pitchFamily="34" charset="0"/>
              </a:rPr>
              <a:t>Tasnife tabi tutulabilir şirket tahvilleri</a:t>
            </a:r>
            <a:endParaRPr lang="tr-TR" sz="23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12</a:t>
            </a:fld>
            <a:endParaRPr lang="tr-TR"/>
          </a:p>
        </p:txBody>
      </p:sp>
      <p:sp>
        <p:nvSpPr>
          <p:cNvPr id="5" name="4 İçerik Yer Tutucusu"/>
          <p:cNvSpPr>
            <a:spLocks noGrp="1"/>
          </p:cNvSpPr>
          <p:nvPr>
            <p:ph sz="quarter" idx="1"/>
          </p:nvPr>
        </p:nvSpPr>
        <p:spPr>
          <a:xfrm>
            <a:off x="301752" y="2060848"/>
            <a:ext cx="8503920" cy="4248472"/>
          </a:xfrm>
        </p:spPr>
        <p:txBody>
          <a:bodyPr>
            <a:normAutofit/>
          </a:bodyPr>
          <a:lstStyle/>
          <a:p>
            <a:pPr algn="just"/>
            <a:r>
              <a:rPr lang="tr-TR" sz="2400" dirty="0" smtClean="0">
                <a:latin typeface="Tahoma" pitchFamily="34" charset="0"/>
                <a:ea typeface="Tahoma" pitchFamily="34" charset="0"/>
                <a:cs typeface="Tahoma" pitchFamily="34" charset="0"/>
              </a:rPr>
              <a:t>Başabaş tahviller-Primli tahviller-İskontolu tahviller</a:t>
            </a:r>
          </a:p>
          <a:p>
            <a:pPr algn="just"/>
            <a:r>
              <a:rPr lang="tr-TR" sz="2400" dirty="0" smtClean="0">
                <a:latin typeface="Tahoma" pitchFamily="34" charset="0"/>
                <a:ea typeface="Tahoma" pitchFamily="34" charset="0"/>
                <a:cs typeface="Tahoma" pitchFamily="34" charset="0"/>
              </a:rPr>
              <a:t>İkramiyeli tahviller</a:t>
            </a:r>
          </a:p>
          <a:p>
            <a:pPr algn="just"/>
            <a:r>
              <a:rPr lang="tr-TR" sz="2400" dirty="0" smtClean="0">
                <a:latin typeface="Tahoma" pitchFamily="34" charset="0"/>
                <a:ea typeface="Tahoma" pitchFamily="34" charset="0"/>
                <a:cs typeface="Tahoma" pitchFamily="34" charset="0"/>
              </a:rPr>
              <a:t>Nama ve hamiline tahviller</a:t>
            </a:r>
          </a:p>
          <a:p>
            <a:pPr algn="just"/>
            <a:r>
              <a:rPr lang="tr-TR" sz="2400" dirty="0" smtClean="0">
                <a:latin typeface="Tahoma" pitchFamily="34" charset="0"/>
                <a:ea typeface="Tahoma" pitchFamily="34" charset="0"/>
                <a:cs typeface="Tahoma" pitchFamily="34" charset="0"/>
              </a:rPr>
              <a:t>Paraya çevrilme kolaylığı olan tahviller</a:t>
            </a:r>
          </a:p>
          <a:p>
            <a:pPr algn="just"/>
            <a:r>
              <a:rPr lang="tr-TR" sz="2400" dirty="0" smtClean="0">
                <a:latin typeface="Tahoma" pitchFamily="34" charset="0"/>
                <a:ea typeface="Tahoma" pitchFamily="34" charset="0"/>
                <a:cs typeface="Tahoma" pitchFamily="34" charset="0"/>
              </a:rPr>
              <a:t>Garantili ve Garantisiz tahviller</a:t>
            </a:r>
          </a:p>
          <a:p>
            <a:pPr algn="just"/>
            <a:r>
              <a:rPr lang="tr-TR" sz="2400" dirty="0" smtClean="0">
                <a:latin typeface="Tahoma" pitchFamily="34" charset="0"/>
                <a:ea typeface="Tahoma" pitchFamily="34" charset="0"/>
                <a:cs typeface="Tahoma" pitchFamily="34" charset="0"/>
              </a:rPr>
              <a:t>Sabit ve Değişken faizli tahviller</a:t>
            </a:r>
          </a:p>
          <a:p>
            <a:pPr algn="just"/>
            <a:r>
              <a:rPr lang="tr-TR" sz="2400" dirty="0" smtClean="0">
                <a:latin typeface="Tahoma" pitchFamily="34" charset="0"/>
                <a:ea typeface="Tahoma" pitchFamily="34" charset="0"/>
                <a:cs typeface="Tahoma" pitchFamily="34" charset="0"/>
              </a:rPr>
              <a:t>İndeksli tahviller</a:t>
            </a:r>
            <a:endParaRPr lang="tr-TR" sz="2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13</a:t>
            </a:fld>
            <a:endParaRPr lang="tr-TR"/>
          </a:p>
        </p:txBody>
      </p:sp>
      <p:sp>
        <p:nvSpPr>
          <p:cNvPr id="5" name="4 İçerik Yer Tutucusu"/>
          <p:cNvSpPr>
            <a:spLocks noGrp="1"/>
          </p:cNvSpPr>
          <p:nvPr>
            <p:ph sz="quarter" idx="1"/>
          </p:nvPr>
        </p:nvSpPr>
        <p:spPr>
          <a:xfrm>
            <a:off x="301752" y="1412776"/>
            <a:ext cx="8503920" cy="4686272"/>
          </a:xfrm>
        </p:spPr>
        <p:txBody>
          <a:bodyPr>
            <a:noAutofit/>
          </a:bodyPr>
          <a:lstStyle/>
          <a:p>
            <a:pPr algn="just"/>
            <a:endParaRPr lang="tr-T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14</a:t>
            </a:fld>
            <a:endParaRPr lang="tr-TR"/>
          </a:p>
        </p:txBody>
      </p:sp>
      <p:sp>
        <p:nvSpPr>
          <p:cNvPr id="5" name="4 İçerik Yer Tutucusu"/>
          <p:cNvSpPr>
            <a:spLocks noGrp="1"/>
          </p:cNvSpPr>
          <p:nvPr>
            <p:ph sz="quarter" idx="1"/>
          </p:nvPr>
        </p:nvSpPr>
        <p:spPr>
          <a:xfrm>
            <a:off x="301752" y="1412776"/>
            <a:ext cx="8503920" cy="4686272"/>
          </a:xfrm>
        </p:spPr>
        <p:txBody>
          <a:bodyPr>
            <a:noAutofit/>
          </a:bodyPr>
          <a:lstStyle/>
          <a:p>
            <a:pPr algn="just"/>
            <a:endParaRPr lang="tr-T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15</a:t>
            </a:fld>
            <a:endParaRPr lang="tr-TR"/>
          </a:p>
        </p:txBody>
      </p:sp>
      <p:sp>
        <p:nvSpPr>
          <p:cNvPr id="5" name="4 İçerik Yer Tutucusu"/>
          <p:cNvSpPr>
            <a:spLocks noGrp="1"/>
          </p:cNvSpPr>
          <p:nvPr>
            <p:ph sz="quarter" idx="1"/>
          </p:nvPr>
        </p:nvSpPr>
        <p:spPr>
          <a:xfrm>
            <a:off x="301752" y="1527048"/>
            <a:ext cx="8503920" cy="4782272"/>
          </a:xfrm>
        </p:spPr>
        <p:txBody>
          <a:bodyPr>
            <a:normAutofit/>
          </a:bodyPr>
          <a:lstStyle/>
          <a:p>
            <a:pPr algn="just"/>
            <a:endParaRPr lang="tr-T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16</a:t>
            </a:fld>
            <a:endParaRPr lang="tr-TR"/>
          </a:p>
        </p:txBody>
      </p:sp>
      <p:sp>
        <p:nvSpPr>
          <p:cNvPr id="5" name="4 İçerik Yer Tutucusu"/>
          <p:cNvSpPr>
            <a:spLocks noGrp="1"/>
          </p:cNvSpPr>
          <p:nvPr>
            <p:ph sz="quarter" idx="1"/>
          </p:nvPr>
        </p:nvSpPr>
        <p:spPr>
          <a:xfrm>
            <a:off x="301752" y="1527048"/>
            <a:ext cx="8503920" cy="4782272"/>
          </a:xfrm>
        </p:spPr>
        <p:txBody>
          <a:bodyPr>
            <a:normAutofit/>
          </a:bodyPr>
          <a:lstStyle/>
          <a:p>
            <a:pPr algn="just"/>
            <a:endParaRPr lang="tr-T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r>
              <a:rPr lang="tr-TR" dirty="0" smtClean="0">
                <a:latin typeface="Tahoma" pitchFamily="34" charset="0"/>
                <a:ea typeface="Tahoma" pitchFamily="34" charset="0"/>
                <a:cs typeface="Tahoma" pitchFamily="34" charset="0"/>
              </a:rPr>
              <a:t>Bankacılık ve Finans Uzaktan Öğretim Tezsiz Yüksek Lisans Programı</a:t>
            </a: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17</a:t>
            </a:fld>
            <a:endParaRPr lang="tr-TR"/>
          </a:p>
        </p:txBody>
      </p:sp>
      <p:sp>
        <p:nvSpPr>
          <p:cNvPr id="5" name="4 İçerik Yer Tutucusu"/>
          <p:cNvSpPr>
            <a:spLocks noGrp="1"/>
          </p:cNvSpPr>
          <p:nvPr>
            <p:ph sz="quarter" idx="1"/>
          </p:nvPr>
        </p:nvSpPr>
        <p:spPr/>
        <p:txBody>
          <a:bodyPr>
            <a:normAutofit/>
          </a:bodyPr>
          <a:lstStyle/>
          <a:p>
            <a:pPr algn="just"/>
            <a:endParaRPr lang="tr-TR" sz="20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18</a:t>
            </a:fld>
            <a:endParaRPr lang="tr-TR"/>
          </a:p>
        </p:txBody>
      </p:sp>
      <p:sp>
        <p:nvSpPr>
          <p:cNvPr id="5" name="4 İçerik Yer Tutucusu"/>
          <p:cNvSpPr>
            <a:spLocks noGrp="1"/>
          </p:cNvSpPr>
          <p:nvPr>
            <p:ph sz="quarter" idx="1"/>
          </p:nvPr>
        </p:nvSpPr>
        <p:spPr>
          <a:xfrm>
            <a:off x="301752" y="1412776"/>
            <a:ext cx="8503920" cy="4824536"/>
          </a:xfrm>
        </p:spPr>
        <p:txBody>
          <a:bodyPr>
            <a:noAutofit/>
          </a:bodyPr>
          <a:lstStyle/>
          <a:p>
            <a:pPr algn="just"/>
            <a:endParaRPr lang="tr-TR" sz="2000" spc="-2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19</a:t>
            </a:fld>
            <a:endParaRPr lang="tr-TR"/>
          </a:p>
        </p:txBody>
      </p:sp>
      <p:sp>
        <p:nvSpPr>
          <p:cNvPr id="5" name="4 İçerik Yer Tutucusu"/>
          <p:cNvSpPr>
            <a:spLocks noGrp="1"/>
          </p:cNvSpPr>
          <p:nvPr>
            <p:ph sz="quarter" idx="1"/>
          </p:nvPr>
        </p:nvSpPr>
        <p:spPr>
          <a:xfrm>
            <a:off x="301752" y="1412776"/>
            <a:ext cx="8503920" cy="4824536"/>
          </a:xfrm>
        </p:spPr>
        <p:txBody>
          <a:bodyPr>
            <a:noAutofit/>
          </a:bodyPr>
          <a:lstStyle/>
          <a:p>
            <a:pPr algn="just"/>
            <a:r>
              <a:rPr lang="tr-TR" sz="1800" spc="-20" dirty="0" smtClean="0">
                <a:latin typeface="Tahoma" pitchFamily="34" charset="0"/>
                <a:ea typeface="Tahoma" pitchFamily="34" charset="0"/>
                <a:cs typeface="Tahoma" pitchFamily="34" charset="0"/>
              </a:rPr>
              <a:t>              </a:t>
            </a:r>
            <a:endParaRPr lang="tr-TR" sz="1800" spc="-2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SERMAYE PİYASASI ARAÇLARI</a:t>
            </a:r>
            <a:endParaRPr lang="tr-TR" sz="2800" b="1" dirty="0">
              <a:latin typeface="Tahoma" pitchFamily="34" charset="0"/>
              <a:ea typeface="Tahoma" pitchFamily="34" charset="0"/>
              <a:cs typeface="Tahoma" pitchFamily="34" charset="0"/>
            </a:endParaRPr>
          </a:p>
        </p:txBody>
      </p:sp>
      <p:sp>
        <p:nvSpPr>
          <p:cNvPr id="6" name="5 Alt Başlık"/>
          <p:cNvSpPr>
            <a:spLocks noGrp="1"/>
          </p:cNvSpPr>
          <p:nvPr>
            <p:ph sz="quarter" idx="1"/>
          </p:nvPr>
        </p:nvSpPr>
        <p:spPr>
          <a:xfrm>
            <a:off x="301752" y="1628800"/>
            <a:ext cx="8503920" cy="4392488"/>
          </a:xfrm>
        </p:spPr>
        <p:txBody>
          <a:bodyPr>
            <a:noAutofit/>
          </a:bodyPr>
          <a:lstStyle/>
          <a:p>
            <a:pPr algn="just"/>
            <a:r>
              <a:rPr lang="tr-TR" sz="2200" dirty="0" smtClean="0">
                <a:latin typeface="Tahoma" pitchFamily="34" charset="0"/>
                <a:ea typeface="Tahoma" pitchFamily="34" charset="0"/>
                <a:cs typeface="Tahoma" pitchFamily="34" charset="0"/>
              </a:rPr>
              <a:t>Sermaye piyasası araçları, daha uzun vadeli finansal araçlardır. </a:t>
            </a:r>
          </a:p>
          <a:p>
            <a:pPr algn="just"/>
            <a:r>
              <a:rPr lang="tr-TR" sz="2200" dirty="0" smtClean="0">
                <a:latin typeface="Tahoma" pitchFamily="34" charset="0"/>
                <a:ea typeface="Tahoma" pitchFamily="34" charset="0"/>
                <a:cs typeface="Tahoma" pitchFamily="34" charset="0"/>
              </a:rPr>
              <a:t>Bunlar, pay senetleri ile vadeleri bir yıldan daha fazla olan borç araçlarını kapsar.</a:t>
            </a:r>
          </a:p>
          <a:p>
            <a:pPr algn="just"/>
            <a:r>
              <a:rPr lang="tr-TR" sz="2200" dirty="0" smtClean="0">
                <a:latin typeface="Tahoma" pitchFamily="34" charset="0"/>
                <a:ea typeface="Tahoma" pitchFamily="34" charset="0"/>
                <a:cs typeface="Tahoma" pitchFamily="34" charset="0"/>
              </a:rPr>
              <a:t>Burada alınıp satılan borç araçlarının vadesi nispeten uzun, riskleri daha fazla, ticaret hacimleri  ise biraz daha düşüktür. </a:t>
            </a:r>
          </a:p>
          <a:p>
            <a:pPr algn="just"/>
            <a:r>
              <a:rPr lang="tr-TR" sz="2200" dirty="0" smtClean="0">
                <a:latin typeface="Tahoma" pitchFamily="34" charset="0"/>
                <a:ea typeface="Tahoma" pitchFamily="34" charset="0"/>
                <a:cs typeface="Tahoma" pitchFamily="34" charset="0"/>
              </a:rPr>
              <a:t>Sermaye Piyasası Araçları aşağıdaki gibi sıralanabilir:</a:t>
            </a:r>
          </a:p>
          <a:p>
            <a:pPr algn="just"/>
            <a:r>
              <a:rPr lang="tr-TR" sz="2200" dirty="0" smtClean="0">
                <a:latin typeface="Tahoma" pitchFamily="34" charset="0"/>
                <a:ea typeface="Tahoma" pitchFamily="34" charset="0"/>
                <a:cs typeface="Tahoma" pitchFamily="34" charset="0"/>
              </a:rPr>
              <a:t>Hisse senedi</a:t>
            </a:r>
          </a:p>
          <a:p>
            <a:pPr algn="just"/>
            <a:r>
              <a:rPr lang="tr-TR" sz="2200" dirty="0" smtClean="0">
                <a:latin typeface="Tahoma" pitchFamily="34" charset="0"/>
                <a:ea typeface="Tahoma" pitchFamily="34" charset="0"/>
                <a:cs typeface="Tahoma" pitchFamily="34" charset="0"/>
              </a:rPr>
              <a:t>Devlet tahvili</a:t>
            </a:r>
          </a:p>
          <a:p>
            <a:pPr algn="just"/>
            <a:r>
              <a:rPr lang="tr-TR" sz="2200" dirty="0" smtClean="0">
                <a:latin typeface="Tahoma" pitchFamily="34" charset="0"/>
                <a:ea typeface="Tahoma" pitchFamily="34" charset="0"/>
                <a:cs typeface="Tahoma" pitchFamily="34" charset="0"/>
              </a:rPr>
              <a:t>Şirket tahvilleri</a:t>
            </a:r>
          </a:p>
          <a:p>
            <a:pPr algn="just"/>
            <a:r>
              <a:rPr lang="tr-TR" sz="2200" dirty="0" smtClean="0">
                <a:latin typeface="Tahoma" pitchFamily="34" charset="0"/>
                <a:ea typeface="Tahoma" pitchFamily="34" charset="0"/>
                <a:cs typeface="Tahoma" pitchFamily="34" charset="0"/>
              </a:rPr>
              <a:t>İpotekli konut kredileri</a:t>
            </a:r>
          </a:p>
          <a:p>
            <a:pPr algn="just"/>
            <a:r>
              <a:rPr lang="tr-TR" sz="2200" dirty="0" smtClean="0">
                <a:latin typeface="Tahoma" pitchFamily="34" charset="0"/>
                <a:ea typeface="Tahoma" pitchFamily="34" charset="0"/>
                <a:cs typeface="Tahoma" pitchFamily="34" charset="0"/>
              </a:rPr>
              <a:t>Ticari banka kredileri</a:t>
            </a:r>
            <a:endParaRPr lang="tr-TR" sz="2200" dirty="0" smtClean="0">
              <a:latin typeface="Tahoma" pitchFamily="34" charset="0"/>
              <a:ea typeface="Tahoma" pitchFamily="34" charset="0"/>
              <a:cs typeface="Tahoma" pitchFamily="34" charset="0"/>
            </a:endParaRPr>
          </a:p>
        </p:txBody>
      </p:sp>
      <p:sp>
        <p:nvSpPr>
          <p:cNvPr id="10" name="9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12" name="11 Slayt Numarası Yer Tutucusu"/>
          <p:cNvSpPr>
            <a:spLocks noGrp="1"/>
          </p:cNvSpPr>
          <p:nvPr>
            <p:ph type="sldNum" sz="quarter" idx="12"/>
          </p:nvPr>
        </p:nvSpPr>
        <p:spPr/>
        <p:txBody>
          <a:bodyPr/>
          <a:lstStyle/>
          <a:p>
            <a:fld id="{2C96FA02-D0B2-4A2B-8223-F71D8D3D8F30}" type="slidenum">
              <a:rPr lang="tr-TR" smtClean="0"/>
              <a:pPr/>
              <a:t>2</a:t>
            </a:fld>
            <a:endParaRPr lang="tr-TR"/>
          </a:p>
        </p:txBody>
      </p:sp>
      <p:sp>
        <p:nvSpPr>
          <p:cNvPr id="13" name="5 Alt Başlık"/>
          <p:cNvSpPr txBox="1">
            <a:spLocks/>
          </p:cNvSpPr>
          <p:nvPr/>
        </p:nvSpPr>
        <p:spPr>
          <a:xfrm>
            <a:off x="2123728" y="2348880"/>
            <a:ext cx="6677694" cy="3816424"/>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tr-TR" sz="2000" b="0"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20</a:t>
            </a:fld>
            <a:endParaRPr lang="tr-TR"/>
          </a:p>
        </p:txBody>
      </p:sp>
      <p:sp>
        <p:nvSpPr>
          <p:cNvPr id="5" name="4 İçerik Yer Tutucusu"/>
          <p:cNvSpPr>
            <a:spLocks noGrp="1"/>
          </p:cNvSpPr>
          <p:nvPr>
            <p:ph sz="quarter" idx="1"/>
          </p:nvPr>
        </p:nvSpPr>
        <p:spPr>
          <a:xfrm>
            <a:off x="301752" y="1412776"/>
            <a:ext cx="8503920" cy="4824536"/>
          </a:xfrm>
        </p:spPr>
        <p:txBody>
          <a:bodyPr>
            <a:noAutofit/>
          </a:bodyPr>
          <a:lstStyle/>
          <a:p>
            <a:pPr algn="just"/>
            <a:endParaRPr lang="tr-TR" sz="1800" spc="-2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21</a:t>
            </a:fld>
            <a:endParaRPr lang="tr-TR"/>
          </a:p>
        </p:txBody>
      </p:sp>
      <p:sp>
        <p:nvSpPr>
          <p:cNvPr id="5" name="4 İçerik Yer Tutucusu"/>
          <p:cNvSpPr>
            <a:spLocks noGrp="1"/>
          </p:cNvSpPr>
          <p:nvPr>
            <p:ph sz="quarter" idx="1"/>
          </p:nvPr>
        </p:nvSpPr>
        <p:spPr>
          <a:xfrm>
            <a:off x="301752" y="1412776"/>
            <a:ext cx="8503920" cy="4824536"/>
          </a:xfrm>
        </p:spPr>
        <p:txBody>
          <a:bodyPr>
            <a:noAutofit/>
          </a:bodyPr>
          <a:lstStyle/>
          <a:p>
            <a:pPr algn="just"/>
            <a:endParaRPr lang="tr-TR" sz="1800" spc="-2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22</a:t>
            </a:fld>
            <a:endParaRPr lang="tr-TR"/>
          </a:p>
        </p:txBody>
      </p:sp>
      <p:sp>
        <p:nvSpPr>
          <p:cNvPr id="5" name="4 İçerik Yer Tutucusu"/>
          <p:cNvSpPr>
            <a:spLocks noGrp="1"/>
          </p:cNvSpPr>
          <p:nvPr>
            <p:ph sz="quarter" idx="1"/>
          </p:nvPr>
        </p:nvSpPr>
        <p:spPr>
          <a:xfrm>
            <a:off x="301752" y="1527048"/>
            <a:ext cx="8503920" cy="4710264"/>
          </a:xfrm>
        </p:spPr>
        <p:txBody>
          <a:bodyPr>
            <a:normAutofit/>
          </a:bodyPr>
          <a:lstStyle/>
          <a:p>
            <a:pPr algn="just"/>
            <a:endParaRPr lang="tr-TR" sz="1800" dirty="0" err="1"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23</a:t>
            </a:fld>
            <a:endParaRPr lang="tr-TR"/>
          </a:p>
        </p:txBody>
      </p:sp>
      <p:sp>
        <p:nvSpPr>
          <p:cNvPr id="5" name="4 İçerik Yer Tutucusu"/>
          <p:cNvSpPr>
            <a:spLocks noGrp="1"/>
          </p:cNvSpPr>
          <p:nvPr>
            <p:ph sz="quarter" idx="1"/>
          </p:nvPr>
        </p:nvSpPr>
        <p:spPr>
          <a:xfrm>
            <a:off x="301752" y="1412776"/>
            <a:ext cx="8503920" cy="4824536"/>
          </a:xfrm>
        </p:spPr>
        <p:txBody>
          <a:bodyPr>
            <a:noAutofit/>
          </a:bodyPr>
          <a:lstStyle/>
          <a:p>
            <a:pPr algn="just"/>
            <a:endParaRPr lang="tr-TR" sz="165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SERMAYE PİYASASI ARAÇLARI</a:t>
            </a:r>
            <a:endParaRPr lang="tr-TR" sz="2800" b="1" dirty="0">
              <a:latin typeface="Tahoma" pitchFamily="34" charset="0"/>
              <a:ea typeface="Tahoma" pitchFamily="34" charset="0"/>
              <a:cs typeface="Tahoma" pitchFamily="34" charset="0"/>
            </a:endParaRPr>
          </a:p>
        </p:txBody>
      </p:sp>
      <p:sp>
        <p:nvSpPr>
          <p:cNvPr id="6" name="5 Alt Başlık"/>
          <p:cNvSpPr>
            <a:spLocks noGrp="1"/>
          </p:cNvSpPr>
          <p:nvPr>
            <p:ph sz="quarter" idx="1"/>
          </p:nvPr>
        </p:nvSpPr>
        <p:spPr/>
        <p:txBody>
          <a:bodyPr>
            <a:normAutofit/>
          </a:bodyPr>
          <a:lstStyle/>
          <a:p>
            <a:r>
              <a:rPr lang="tr-TR" sz="2400" dirty="0" smtClean="0">
                <a:latin typeface="Tahoma" pitchFamily="34" charset="0"/>
                <a:ea typeface="Tahoma" pitchFamily="34" charset="0"/>
                <a:cs typeface="Tahoma" pitchFamily="34" charset="0"/>
              </a:rPr>
              <a:t>Euro-tahviller</a:t>
            </a:r>
          </a:p>
          <a:p>
            <a:r>
              <a:rPr lang="tr-TR" sz="2400" dirty="0" smtClean="0">
                <a:latin typeface="Tahoma" pitchFamily="34" charset="0"/>
                <a:ea typeface="Tahoma" pitchFamily="34" charset="0"/>
                <a:cs typeface="Tahoma" pitchFamily="34" charset="0"/>
              </a:rPr>
              <a:t>Yatırım fonu katılma belgeleri</a:t>
            </a:r>
          </a:p>
          <a:p>
            <a:r>
              <a:rPr lang="tr-TR" sz="2400" dirty="0" smtClean="0">
                <a:latin typeface="Tahoma" pitchFamily="34" charset="0"/>
                <a:ea typeface="Tahoma" pitchFamily="34" charset="0"/>
                <a:cs typeface="Tahoma" pitchFamily="34" charset="0"/>
              </a:rPr>
              <a:t>Borsa yatırım fonları</a:t>
            </a:r>
          </a:p>
          <a:p>
            <a:r>
              <a:rPr lang="tr-TR" sz="2400" dirty="0" smtClean="0">
                <a:latin typeface="Tahoma" pitchFamily="34" charset="0"/>
                <a:ea typeface="Tahoma" pitchFamily="34" charset="0"/>
                <a:cs typeface="Tahoma" pitchFamily="34" charset="0"/>
              </a:rPr>
              <a:t>Gelir ortaklığı senetleri</a:t>
            </a:r>
          </a:p>
          <a:p>
            <a:r>
              <a:rPr lang="tr-TR" sz="2400" dirty="0" smtClean="0">
                <a:latin typeface="Tahoma" pitchFamily="34" charset="0"/>
                <a:ea typeface="Tahoma" pitchFamily="34" charset="0"/>
                <a:cs typeface="Tahoma" pitchFamily="34" charset="0"/>
              </a:rPr>
              <a:t>Kar ve zarar ortaklığı belgeleri</a:t>
            </a:r>
          </a:p>
          <a:p>
            <a:r>
              <a:rPr lang="tr-TR" sz="2400" dirty="0" smtClean="0">
                <a:latin typeface="Tahoma" pitchFamily="34" charset="0"/>
                <a:ea typeface="Tahoma" pitchFamily="34" charset="0"/>
                <a:cs typeface="Tahoma" pitchFamily="34" charset="0"/>
              </a:rPr>
              <a:t>Katılma intifa senetleri</a:t>
            </a:r>
          </a:p>
          <a:p>
            <a:r>
              <a:rPr lang="tr-TR" sz="2400" dirty="0" smtClean="0">
                <a:latin typeface="Tahoma" pitchFamily="34" charset="0"/>
                <a:ea typeface="Tahoma" pitchFamily="34" charset="0"/>
                <a:cs typeface="Tahoma" pitchFamily="34" charset="0"/>
              </a:rPr>
              <a:t>Gayrimenkul sertifikaları</a:t>
            </a:r>
          </a:p>
          <a:p>
            <a:r>
              <a:rPr lang="tr-TR" sz="2400" dirty="0" smtClean="0">
                <a:latin typeface="Tahoma" pitchFamily="34" charset="0"/>
                <a:ea typeface="Tahoma" pitchFamily="34" charset="0"/>
                <a:cs typeface="Tahoma" pitchFamily="34" charset="0"/>
              </a:rPr>
              <a:t>Kıymetli maden bonoları</a:t>
            </a:r>
          </a:p>
          <a:p>
            <a:endParaRPr lang="tr-TR" sz="2400" dirty="0">
              <a:latin typeface="Tahoma" pitchFamily="34" charset="0"/>
              <a:ea typeface="Tahoma" pitchFamily="34" charset="0"/>
              <a:cs typeface="Tahoma" pitchFamily="34" charset="0"/>
            </a:endParaRPr>
          </a:p>
          <a:p>
            <a:pPr marL="0" indent="0">
              <a:buNone/>
            </a:pPr>
            <a:r>
              <a:rPr lang="tr-TR" sz="2400" dirty="0" smtClean="0">
                <a:latin typeface="Tahoma" pitchFamily="34" charset="0"/>
                <a:ea typeface="Tahoma" pitchFamily="34" charset="0"/>
                <a:cs typeface="Tahoma" pitchFamily="34" charset="0"/>
              </a:rPr>
              <a:t>Bunlardan önemli bulduklarımızı açıklayalım:</a:t>
            </a:r>
            <a:endParaRPr lang="tr-TR" sz="2400" dirty="0" smtClean="0">
              <a:latin typeface="Tahoma" pitchFamily="34" charset="0"/>
              <a:ea typeface="Tahoma" pitchFamily="34" charset="0"/>
              <a:cs typeface="Tahoma" pitchFamily="34" charset="0"/>
            </a:endParaRPr>
          </a:p>
          <a:p>
            <a:endParaRPr lang="tr-TR" sz="2000" dirty="0" smtClean="0">
              <a:latin typeface="Tahoma" pitchFamily="34" charset="0"/>
              <a:ea typeface="Tahoma" pitchFamily="34" charset="0"/>
              <a:cs typeface="Tahoma" pitchFamily="34" charset="0"/>
            </a:endParaRPr>
          </a:p>
          <a:p>
            <a:endParaRPr lang="tr-TR" sz="2000" dirty="0" smtClean="0">
              <a:latin typeface="Tahoma" pitchFamily="34" charset="0"/>
              <a:ea typeface="Tahoma" pitchFamily="34" charset="0"/>
              <a:cs typeface="Tahoma" pitchFamily="34" charset="0"/>
            </a:endParaRPr>
          </a:p>
          <a:p>
            <a:endParaRPr lang="tr-TR" sz="2000" dirty="0">
              <a:latin typeface="Tahoma" pitchFamily="34" charset="0"/>
              <a:ea typeface="Tahoma" pitchFamily="34" charset="0"/>
              <a:cs typeface="Tahoma" pitchFamily="34" charset="0"/>
            </a:endParaRPr>
          </a:p>
        </p:txBody>
      </p:sp>
      <p:sp>
        <p:nvSpPr>
          <p:cNvPr id="10" name="9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12" name="11 Slayt Numarası Yer Tutucusu"/>
          <p:cNvSpPr>
            <a:spLocks noGrp="1"/>
          </p:cNvSpPr>
          <p:nvPr>
            <p:ph type="sldNum" sz="quarter" idx="12"/>
          </p:nvPr>
        </p:nvSpPr>
        <p:spPr/>
        <p:txBody>
          <a:bodyPr/>
          <a:lstStyle/>
          <a:p>
            <a:fld id="{2C96FA02-D0B2-4A2B-8223-F71D8D3D8F30}" type="slidenum">
              <a:rPr lang="tr-TR" smtClean="0"/>
              <a:pPr/>
              <a:t>3</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Başlık"/>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normAutofit/>
          </a:bodyPr>
          <a:lstStyle/>
          <a:p>
            <a:r>
              <a:rPr lang="tr-TR" sz="2800" b="1" dirty="0" smtClean="0">
                <a:latin typeface="Tahoma" pitchFamily="34" charset="0"/>
                <a:ea typeface="Tahoma" pitchFamily="34" charset="0"/>
                <a:cs typeface="Tahoma" pitchFamily="34" charset="0"/>
              </a:rPr>
              <a:t>Hisse Senedi</a:t>
            </a:r>
            <a:endParaRPr lang="tr-TR" sz="2800" b="1" dirty="0">
              <a:latin typeface="Tahoma" pitchFamily="34" charset="0"/>
              <a:ea typeface="Tahoma" pitchFamily="34" charset="0"/>
              <a:cs typeface="Tahoma" pitchFamily="34" charset="0"/>
            </a:endParaRPr>
          </a:p>
        </p:txBody>
      </p:sp>
      <p:sp>
        <p:nvSpPr>
          <p:cNvPr id="6" name="5 Alt Başlık"/>
          <p:cNvSpPr>
            <a:spLocks noGrp="1"/>
          </p:cNvSpPr>
          <p:nvPr>
            <p:ph sz="quarter" idx="1"/>
          </p:nvPr>
        </p:nvSpPr>
        <p:spPr>
          <a:xfrm>
            <a:off x="301752" y="1844824"/>
            <a:ext cx="8503920" cy="4254224"/>
          </a:xfrm>
        </p:spPr>
        <p:txBody>
          <a:bodyPr>
            <a:normAutofit/>
          </a:bodyPr>
          <a:lstStyle/>
          <a:p>
            <a:r>
              <a:rPr lang="tr-TR" sz="2400" dirty="0" smtClean="0">
                <a:latin typeface="Tahoma" pitchFamily="34" charset="0"/>
                <a:ea typeface="Tahoma" pitchFamily="34" charset="0"/>
                <a:cs typeface="Tahoma" pitchFamily="34" charset="0"/>
              </a:rPr>
              <a:t>Hisse senedi, firmaların yatırımlarını finanse etmek maksadıyla çıkardıkları, satın alan pay sahiplerine ortak hakkı tanıyan ve ikincil piyasada rahatlıkla alınıp-satılan bir finansal araçtır.</a:t>
            </a:r>
          </a:p>
          <a:p>
            <a:r>
              <a:rPr lang="tr-TR" sz="2400" dirty="0" smtClean="0">
                <a:latin typeface="Tahoma" pitchFamily="34" charset="0"/>
                <a:ea typeface="Tahoma" pitchFamily="34" charset="0"/>
                <a:cs typeface="Tahoma" pitchFamily="34" charset="0"/>
              </a:rPr>
              <a:t>Başka bir ifade ile, hisse senedi ihraç eden firma, tahvil ihracında olduğu gibi borçlanmış olmuyor, hisse sahibine  ortaklık  hakkı satmış oluyor.</a:t>
            </a:r>
          </a:p>
          <a:p>
            <a:r>
              <a:rPr lang="tr-TR" sz="2400" dirty="0" smtClean="0">
                <a:latin typeface="Tahoma" pitchFamily="34" charset="0"/>
                <a:ea typeface="Tahoma" pitchFamily="34" charset="0"/>
                <a:cs typeface="Tahoma" pitchFamily="34" charset="0"/>
              </a:rPr>
              <a:t>Dolayısıyla, bu durumda pay sahibi açısından önceden belli ve garanti edilmiş bir gelir söz konusu olmamaktadır.</a:t>
            </a:r>
            <a:endParaRPr lang="tr-TR" sz="2400" dirty="0" smtClean="0">
              <a:latin typeface="Tahoma" pitchFamily="34" charset="0"/>
              <a:ea typeface="Tahoma" pitchFamily="34" charset="0"/>
              <a:cs typeface="Tahoma" pitchFamily="34" charset="0"/>
            </a:endParaRPr>
          </a:p>
        </p:txBody>
      </p:sp>
      <p:sp>
        <p:nvSpPr>
          <p:cNvPr id="10" name="9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12" name="11 Slayt Numarası Yer Tutucusu"/>
          <p:cNvSpPr>
            <a:spLocks noGrp="1"/>
          </p:cNvSpPr>
          <p:nvPr>
            <p:ph type="sldNum" sz="quarter" idx="12"/>
          </p:nvPr>
        </p:nvSpPr>
        <p:spPr/>
        <p:txBody>
          <a:bodyPr/>
          <a:lstStyle/>
          <a:p>
            <a:fld id="{2C96FA02-D0B2-4A2B-8223-F71D8D3D8F30}"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r>
              <a:rPr lang="tr-TR" sz="2400" b="1" dirty="0" smtClean="0">
                <a:latin typeface="Tahoma" pitchFamily="34" charset="0"/>
                <a:ea typeface="Tahoma" pitchFamily="34" charset="0"/>
                <a:cs typeface="Tahoma" pitchFamily="34" charset="0"/>
              </a:rPr>
              <a:t>Hisse Senedi devam</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5</a:t>
            </a:fld>
            <a:endParaRPr lang="tr-TR"/>
          </a:p>
        </p:txBody>
      </p:sp>
      <p:sp>
        <p:nvSpPr>
          <p:cNvPr id="5" name="4 İçerik Yer Tutucusu"/>
          <p:cNvSpPr>
            <a:spLocks noGrp="1"/>
          </p:cNvSpPr>
          <p:nvPr>
            <p:ph sz="quarter" idx="1"/>
          </p:nvPr>
        </p:nvSpPr>
        <p:spPr>
          <a:xfrm>
            <a:off x="301752" y="1772816"/>
            <a:ext cx="8503920" cy="4464496"/>
          </a:xfrm>
        </p:spPr>
        <p:txBody>
          <a:bodyPr>
            <a:normAutofit/>
          </a:bodyPr>
          <a:lstStyle/>
          <a:p>
            <a:pPr algn="just"/>
            <a:r>
              <a:rPr lang="tr-TR" sz="2400" dirty="0" smtClean="0">
                <a:latin typeface="Tahoma" pitchFamily="34" charset="0"/>
                <a:ea typeface="Tahoma" pitchFamily="34" charset="0"/>
                <a:cs typeface="Tahoma" pitchFamily="34" charset="0"/>
              </a:rPr>
              <a:t>Pay sahibi belli aralıklarla (genellikle senede bir kez) </a:t>
            </a:r>
            <a:r>
              <a:rPr lang="tr-TR" sz="2400" dirty="0" smtClean="0">
                <a:solidFill>
                  <a:srgbClr val="00B0F0"/>
                </a:solidFill>
                <a:latin typeface="Tahoma" pitchFamily="34" charset="0"/>
                <a:ea typeface="Tahoma" pitchFamily="34" charset="0"/>
                <a:cs typeface="Tahoma" pitchFamily="34" charset="0"/>
              </a:rPr>
              <a:t>temettü</a:t>
            </a:r>
            <a:r>
              <a:rPr lang="tr-TR" sz="2400" dirty="0" smtClean="0">
                <a:latin typeface="Tahoma" pitchFamily="34" charset="0"/>
                <a:ea typeface="Tahoma" pitchFamily="34" charset="0"/>
                <a:cs typeface="Tahoma" pitchFamily="34" charset="0"/>
              </a:rPr>
              <a:t> ya da kar payı elde eder.</a:t>
            </a:r>
          </a:p>
          <a:p>
            <a:pPr algn="just"/>
            <a:r>
              <a:rPr lang="tr-TR" sz="2400" dirty="0" smtClean="0">
                <a:latin typeface="Tahoma" pitchFamily="34" charset="0"/>
                <a:ea typeface="Tahoma" pitchFamily="34" charset="0"/>
                <a:cs typeface="Tahoma" pitchFamily="34" charset="0"/>
              </a:rPr>
              <a:t>Buna ilave olarak da, hisse senedinin piyasada fiyatının artışıyla birlikte karı artar, fiyatın düşüşüyle birlikte de karı azalır.</a:t>
            </a:r>
          </a:p>
          <a:p>
            <a:pPr algn="just"/>
            <a:r>
              <a:rPr lang="tr-TR" sz="2400" dirty="0" smtClean="0">
                <a:latin typeface="Tahoma" pitchFamily="34" charset="0"/>
                <a:ea typeface="Tahoma" pitchFamily="34" charset="0"/>
                <a:cs typeface="Tahoma" pitchFamily="34" charset="0"/>
              </a:rPr>
              <a:t>Hemen tüm dünyada işlem hacmi en fazla olan sermaye piyasası (tabii aynı zamanda da finansal piyasa) aracıdır.</a:t>
            </a:r>
            <a:endParaRPr lang="tr-TR" sz="2400" dirty="0" smtClean="0">
              <a:latin typeface="Tahoma" pitchFamily="34" charset="0"/>
              <a:ea typeface="Tahoma" pitchFamily="34" charset="0"/>
              <a:cs typeface="Tahoma" pitchFamily="34" charset="0"/>
            </a:endParaRPr>
          </a:p>
          <a:p>
            <a:endParaRPr lang="tr-TR"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Hisse senetlerinin rağbet görmesinin sebepleri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6</a:t>
            </a:fld>
            <a:endParaRPr lang="tr-TR"/>
          </a:p>
        </p:txBody>
      </p:sp>
      <p:sp>
        <p:nvSpPr>
          <p:cNvPr id="5" name="4 İçerik Yer Tutucusu"/>
          <p:cNvSpPr>
            <a:spLocks noGrp="1"/>
          </p:cNvSpPr>
          <p:nvPr>
            <p:ph sz="quarter" idx="1"/>
          </p:nvPr>
        </p:nvSpPr>
        <p:spPr>
          <a:xfrm>
            <a:off x="301752" y="1772816"/>
            <a:ext cx="8503920" cy="4248471"/>
          </a:xfrm>
        </p:spPr>
        <p:txBody>
          <a:bodyPr>
            <a:noAutofit/>
          </a:bodyPr>
          <a:lstStyle/>
          <a:p>
            <a:pPr algn="just"/>
            <a:r>
              <a:rPr lang="tr-TR" sz="2400" dirty="0" smtClean="0">
                <a:latin typeface="Tahoma" pitchFamily="34" charset="0"/>
                <a:ea typeface="Tahoma" pitchFamily="34" charset="0"/>
                <a:cs typeface="Tahoma" pitchFamily="34" charset="0"/>
              </a:rPr>
              <a:t>Küçük tasarrufları ekonomiye kazandırarak sermaye birikimini artırması ve bu yolla kalkınmayı hızlandırması</a:t>
            </a:r>
          </a:p>
          <a:p>
            <a:pPr algn="just"/>
            <a:r>
              <a:rPr lang="tr-TR" sz="2400" dirty="0" smtClean="0">
                <a:latin typeface="Tahoma" pitchFamily="34" charset="0"/>
                <a:ea typeface="Tahoma" pitchFamily="34" charset="0"/>
                <a:cs typeface="Tahoma" pitchFamily="34" charset="0"/>
              </a:rPr>
              <a:t>Tasarruf sahiplerine fonlarını değerlendirebilecekleri, hatta yüksek enflasyona karşı koruyabilmelerine fırsat tanıyan avantajlı alternatif yatırım alanı sunması</a:t>
            </a:r>
          </a:p>
          <a:p>
            <a:pPr algn="just"/>
            <a:r>
              <a:rPr lang="tr-TR" sz="2400" dirty="0" smtClean="0">
                <a:latin typeface="Tahoma" pitchFamily="34" charset="0"/>
                <a:ea typeface="Tahoma" pitchFamily="34" charset="0"/>
                <a:cs typeface="Tahoma" pitchFamily="34" charset="0"/>
              </a:rPr>
              <a:t>Ekonomik refahın geniş halk kitlelerine yayılmasını ve bu yolla gelirin daha adil dağılımına katkıda bulunması</a:t>
            </a:r>
          </a:p>
          <a:p>
            <a:pPr algn="just"/>
            <a:r>
              <a:rPr lang="tr-TR" sz="2400" dirty="0" smtClean="0">
                <a:latin typeface="Tahoma" pitchFamily="34" charset="0"/>
                <a:ea typeface="Tahoma" pitchFamily="34" charset="0"/>
                <a:cs typeface="Tahoma" pitchFamily="34" charset="0"/>
              </a:rPr>
              <a:t>Uluslararası piysalardan yurt içine fon akışını hızlandırmasıdır</a:t>
            </a:r>
            <a:endParaRPr lang="tr-TR" sz="2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400" b="1" dirty="0" smtClean="0">
                <a:latin typeface="Tahoma" pitchFamily="34" charset="0"/>
                <a:ea typeface="Tahoma" pitchFamily="34" charset="0"/>
                <a:cs typeface="Tahoma" pitchFamily="34" charset="0"/>
              </a:rPr>
              <a:t>Hisse senedi sahibinin hakları ve yükümlülükleri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7</a:t>
            </a:fld>
            <a:endParaRPr lang="tr-TR"/>
          </a:p>
        </p:txBody>
      </p:sp>
      <p:sp>
        <p:nvSpPr>
          <p:cNvPr id="5" name="4 İçerik Yer Tutucusu"/>
          <p:cNvSpPr>
            <a:spLocks noGrp="1"/>
          </p:cNvSpPr>
          <p:nvPr>
            <p:ph sz="quarter" idx="1"/>
          </p:nvPr>
        </p:nvSpPr>
        <p:spPr>
          <a:xfrm>
            <a:off x="301752" y="1700808"/>
            <a:ext cx="8503920" cy="4464496"/>
          </a:xfrm>
        </p:spPr>
        <p:txBody>
          <a:bodyPr>
            <a:noAutofit/>
          </a:bodyPr>
          <a:lstStyle/>
          <a:p>
            <a:pPr algn="just"/>
            <a:r>
              <a:rPr lang="tr-TR" sz="2400" dirty="0" smtClean="0">
                <a:latin typeface="Tahoma" pitchFamily="34" charset="0"/>
                <a:ea typeface="Tahoma" pitchFamily="34" charset="0"/>
                <a:cs typeface="Tahoma" pitchFamily="34" charset="0"/>
              </a:rPr>
              <a:t>Kar payı hakkı</a:t>
            </a:r>
          </a:p>
          <a:p>
            <a:pPr algn="just"/>
            <a:r>
              <a:rPr lang="tr-TR" sz="2400" dirty="0" smtClean="0">
                <a:latin typeface="Tahoma" pitchFamily="34" charset="0"/>
                <a:ea typeface="Tahoma" pitchFamily="34" charset="0"/>
                <a:cs typeface="Tahoma" pitchFamily="34" charset="0"/>
              </a:rPr>
              <a:t>Rüçhan hakkı (yeni pay alma hakkı)</a:t>
            </a:r>
          </a:p>
          <a:p>
            <a:pPr algn="just"/>
            <a:r>
              <a:rPr lang="tr-TR" sz="2400" dirty="0" smtClean="0">
                <a:latin typeface="Tahoma" pitchFamily="34" charset="0"/>
                <a:ea typeface="Tahoma" pitchFamily="34" charset="0"/>
                <a:cs typeface="Tahoma" pitchFamily="34" charset="0"/>
              </a:rPr>
              <a:t>Tasfiye bakiyesine katılma hakkı</a:t>
            </a:r>
          </a:p>
          <a:p>
            <a:pPr algn="just"/>
            <a:r>
              <a:rPr lang="tr-TR" sz="2400" dirty="0" smtClean="0">
                <a:latin typeface="Tahoma" pitchFamily="34" charset="0"/>
                <a:ea typeface="Tahoma" pitchFamily="34" charset="0"/>
                <a:cs typeface="Tahoma" pitchFamily="34" charset="0"/>
              </a:rPr>
              <a:t>Şirket yönetimine katılma hakkı</a:t>
            </a:r>
          </a:p>
          <a:p>
            <a:pPr algn="just"/>
            <a:r>
              <a:rPr lang="tr-TR" sz="2400" dirty="0" smtClean="0">
                <a:latin typeface="Tahoma" pitchFamily="34" charset="0"/>
                <a:ea typeface="Tahoma" pitchFamily="34" charset="0"/>
                <a:cs typeface="Tahoma" pitchFamily="34" charset="0"/>
              </a:rPr>
              <a:t>Oy hakkı</a:t>
            </a:r>
          </a:p>
          <a:p>
            <a:pPr algn="just"/>
            <a:r>
              <a:rPr lang="tr-TR" sz="2400" dirty="0" smtClean="0">
                <a:latin typeface="Tahoma" pitchFamily="34" charset="0"/>
                <a:ea typeface="Tahoma" pitchFamily="34" charset="0"/>
                <a:cs typeface="Tahoma" pitchFamily="34" charset="0"/>
              </a:rPr>
              <a:t>Bilgi alma hakkı</a:t>
            </a:r>
          </a:p>
          <a:p>
            <a:pPr algn="just"/>
            <a:r>
              <a:rPr lang="tr-TR" sz="2400" dirty="0" smtClean="0">
                <a:latin typeface="Tahoma" pitchFamily="34" charset="0"/>
                <a:ea typeface="Tahoma" pitchFamily="34" charset="0"/>
                <a:cs typeface="Tahoma" pitchFamily="34" charset="0"/>
              </a:rPr>
              <a:t>Sır saklama borcu</a:t>
            </a:r>
          </a:p>
          <a:p>
            <a:pPr algn="just"/>
            <a:r>
              <a:rPr lang="tr-TR" sz="2400" dirty="0" smtClean="0">
                <a:latin typeface="Tahoma" pitchFamily="34" charset="0"/>
                <a:ea typeface="Tahoma" pitchFamily="34" charset="0"/>
                <a:cs typeface="Tahoma" pitchFamily="34" charset="0"/>
              </a:rPr>
              <a:t>Sermaye borcu</a:t>
            </a:r>
            <a:endParaRPr lang="tr-TR" sz="2400" dirty="0" smtClean="0">
              <a:latin typeface="Tahoma" pitchFamily="34" charset="0"/>
              <a:ea typeface="Tahoma" pitchFamily="34" charset="0"/>
              <a:cs typeface="Tahoma" pitchFamily="34" charset="0"/>
            </a:endParaRPr>
          </a:p>
        </p:txBody>
      </p:sp>
      <p:sp>
        <p:nvSpPr>
          <p:cNvPr id="3892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8942"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8963"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pPr algn="l"/>
            <a:r>
              <a:rPr lang="tr-TR" sz="2600" b="1" dirty="0" smtClean="0">
                <a:latin typeface="Tahoma" pitchFamily="34" charset="0"/>
                <a:ea typeface="Tahoma" pitchFamily="34" charset="0"/>
                <a:cs typeface="Tahoma" pitchFamily="34" charset="0"/>
              </a:rPr>
              <a:t>Hisse senetleri türleri</a:t>
            </a:r>
            <a:endParaRPr lang="tr-TR" sz="23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8</a:t>
            </a:fld>
            <a:endParaRPr lang="tr-TR"/>
          </a:p>
        </p:txBody>
      </p:sp>
      <p:sp>
        <p:nvSpPr>
          <p:cNvPr id="3892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8" name="4 İçerik Yer Tutucusu"/>
          <p:cNvSpPr txBox="1">
            <a:spLocks/>
          </p:cNvSpPr>
          <p:nvPr/>
        </p:nvSpPr>
        <p:spPr>
          <a:xfrm>
            <a:off x="323528" y="1628800"/>
            <a:ext cx="8503920" cy="4392488"/>
          </a:xfrm>
          <a:prstGeom prst="rect">
            <a:avLst/>
          </a:prstGeom>
        </p:spPr>
        <p:txBody>
          <a:bodyPr vert="horz">
            <a:noAutofit/>
          </a:bodyPr>
          <a:lstStyle/>
          <a:p>
            <a:pPr marL="274320" lvl="0" indent="-274320" algn="just">
              <a:spcBef>
                <a:spcPct val="20000"/>
              </a:spcBef>
              <a:buClr>
                <a:schemeClr val="accent1"/>
              </a:buClr>
              <a:buSzPct val="85000"/>
              <a:buFont typeface="Wingdings 2"/>
              <a:buChar char=""/>
            </a:pPr>
            <a:r>
              <a:rPr lang="tr-TR" sz="2400" dirty="0" smtClean="0">
                <a:latin typeface="Tahoma" pitchFamily="34" charset="0"/>
                <a:ea typeface="Tahoma" pitchFamily="34" charset="0"/>
                <a:cs typeface="Tahoma" pitchFamily="34" charset="0"/>
              </a:rPr>
              <a:t>Hamiline ve nama yazılı hisse senetleri</a:t>
            </a:r>
          </a:p>
          <a:p>
            <a:pPr marL="274320" lvl="0" indent="-274320" algn="just">
              <a:spcBef>
                <a:spcPct val="20000"/>
              </a:spcBef>
              <a:buClr>
                <a:schemeClr val="accent1"/>
              </a:buClr>
              <a:buSzPct val="85000"/>
              <a:buFont typeface="Wingdings 2"/>
              <a:buChar char=""/>
            </a:pPr>
            <a:r>
              <a:rPr lang="tr-TR" sz="2400" dirty="0" smtClean="0">
                <a:latin typeface="Tahoma" pitchFamily="34" charset="0"/>
                <a:ea typeface="Tahoma" pitchFamily="34" charset="0"/>
                <a:cs typeface="Tahoma" pitchFamily="34" charset="0"/>
              </a:rPr>
              <a:t>Adi ve imtiyazlı hisse senetleri</a:t>
            </a:r>
          </a:p>
          <a:p>
            <a:pPr marL="274320" lvl="0" indent="-274320" algn="just">
              <a:spcBef>
                <a:spcPct val="20000"/>
              </a:spcBef>
              <a:buClr>
                <a:schemeClr val="accent1"/>
              </a:buClr>
              <a:buSzPct val="85000"/>
              <a:buFont typeface="Wingdings 2"/>
              <a:buChar char=""/>
            </a:pPr>
            <a:r>
              <a:rPr lang="tr-TR" sz="2400" dirty="0" smtClean="0">
                <a:latin typeface="Tahoma" pitchFamily="34" charset="0"/>
                <a:ea typeface="Tahoma" pitchFamily="34" charset="0"/>
                <a:cs typeface="Tahoma" pitchFamily="34" charset="0"/>
              </a:rPr>
              <a:t>Bedelli ve bedelsiz hisse senetleri</a:t>
            </a:r>
          </a:p>
          <a:p>
            <a:pPr marL="274320" lvl="0" indent="-274320" algn="just">
              <a:spcBef>
                <a:spcPct val="20000"/>
              </a:spcBef>
              <a:buClr>
                <a:schemeClr val="accent1"/>
              </a:buClr>
              <a:buSzPct val="85000"/>
              <a:buFont typeface="Wingdings 2"/>
              <a:buChar char=""/>
            </a:pPr>
            <a:r>
              <a:rPr lang="tr-TR" sz="2400" dirty="0" smtClean="0">
                <a:latin typeface="Tahoma" pitchFamily="34" charset="0"/>
                <a:ea typeface="Tahoma" pitchFamily="34" charset="0"/>
                <a:cs typeface="Tahoma" pitchFamily="34" charset="0"/>
              </a:rPr>
              <a:t>Primli ve primsiz hisse senetleri</a:t>
            </a:r>
          </a:p>
          <a:p>
            <a:pPr marL="274320" lvl="0" indent="-274320" algn="just">
              <a:spcBef>
                <a:spcPct val="20000"/>
              </a:spcBef>
              <a:buClr>
                <a:schemeClr val="accent1"/>
              </a:buClr>
              <a:buSzPct val="85000"/>
              <a:buFont typeface="Wingdings 2"/>
              <a:buChar char=""/>
            </a:pPr>
            <a:r>
              <a:rPr lang="tr-TR" sz="2400" dirty="0" smtClean="0">
                <a:latin typeface="Tahoma" pitchFamily="34" charset="0"/>
                <a:ea typeface="Tahoma" pitchFamily="34" charset="0"/>
                <a:cs typeface="Tahoma" pitchFamily="34" charset="0"/>
              </a:rPr>
              <a:t>Kurucu ve intifa hisse senetleri</a:t>
            </a:r>
            <a:endParaRPr lang="tr-TR" sz="2400" dirty="0" smtClean="0">
              <a:latin typeface="Tahoma" pitchFamily="34" charset="0"/>
              <a:ea typeface="Tahoma" pitchFamily="34" charset="0"/>
              <a:cs typeface="Tahoma" pitchFamily="34" charset="0"/>
            </a:endParaRPr>
          </a:p>
        </p:txBody>
      </p:sp>
      <p:sp>
        <p:nvSpPr>
          <p:cNvPr id="38942"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8963"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994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chor="ctr">
            <a:normAutofit/>
          </a:bodyPr>
          <a:lstStyle/>
          <a:p>
            <a:r>
              <a:rPr lang="tr-TR" sz="2400" b="1" dirty="0" smtClean="0">
                <a:latin typeface="Tahoma" pitchFamily="34" charset="0"/>
                <a:ea typeface="Tahoma" pitchFamily="34" charset="0"/>
                <a:cs typeface="Tahoma" pitchFamily="34" charset="0"/>
              </a:rPr>
              <a:t>Devlet Tahvili</a:t>
            </a:r>
            <a:endParaRPr lang="tr-TR" sz="2400" b="1" dirty="0">
              <a:latin typeface="Tahoma" pitchFamily="34" charset="0"/>
              <a:ea typeface="Tahoma" pitchFamily="34" charset="0"/>
              <a:cs typeface="Tahoma" pitchFamily="34" charset="0"/>
            </a:endParaRPr>
          </a:p>
        </p:txBody>
      </p:sp>
      <p:sp>
        <p:nvSpPr>
          <p:cNvPr id="3" name="2 Altbilgi Yer Tutucusu"/>
          <p:cNvSpPr>
            <a:spLocks noGrp="1"/>
          </p:cNvSpPr>
          <p:nvPr>
            <p:ph type="ftr" sz="quarter" idx="11"/>
          </p:nvPr>
        </p:nvSpPr>
        <p:spPr>
          <a:xfrm>
            <a:off x="304800" y="6410848"/>
            <a:ext cx="8553480" cy="365760"/>
          </a:xfrm>
        </p:spPr>
        <p:txBody>
          <a:bodyPr/>
          <a:lstStyle/>
          <a:p>
            <a:pPr algn="ctr"/>
            <a:endParaRPr lang="tr-TR" dirty="0">
              <a:latin typeface="Tahoma" pitchFamily="34" charset="0"/>
              <a:ea typeface="Tahoma" pitchFamily="34" charset="0"/>
              <a:cs typeface="Tahoma" pitchFamily="34" charset="0"/>
            </a:endParaRPr>
          </a:p>
        </p:txBody>
      </p:sp>
      <p:sp>
        <p:nvSpPr>
          <p:cNvPr id="4" name="3 Slayt Numarası Yer Tutucusu"/>
          <p:cNvSpPr>
            <a:spLocks noGrp="1"/>
          </p:cNvSpPr>
          <p:nvPr>
            <p:ph type="sldNum" sz="quarter" idx="12"/>
          </p:nvPr>
        </p:nvSpPr>
        <p:spPr/>
        <p:txBody>
          <a:bodyPr/>
          <a:lstStyle/>
          <a:p>
            <a:fld id="{2C96FA02-D0B2-4A2B-8223-F71D8D3D8F30}" type="slidenum">
              <a:rPr lang="tr-TR" smtClean="0"/>
              <a:pPr/>
              <a:t>9</a:t>
            </a:fld>
            <a:endParaRPr lang="tr-TR"/>
          </a:p>
        </p:txBody>
      </p:sp>
      <p:sp>
        <p:nvSpPr>
          <p:cNvPr id="3892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8" name="4 İçerik Yer Tutucusu"/>
          <p:cNvSpPr txBox="1">
            <a:spLocks/>
          </p:cNvSpPr>
          <p:nvPr/>
        </p:nvSpPr>
        <p:spPr>
          <a:xfrm>
            <a:off x="323528" y="1988840"/>
            <a:ext cx="8503920" cy="4350224"/>
          </a:xfrm>
          <a:prstGeom prst="rect">
            <a:avLst/>
          </a:prstGeom>
        </p:spPr>
        <p:txBody>
          <a:bodyPr vert="horz">
            <a:noAutofit/>
          </a:bodyPr>
          <a:lstStyle/>
          <a:p>
            <a:pPr marL="274320" lvl="0" indent="-274320" algn="just">
              <a:spcBef>
                <a:spcPct val="20000"/>
              </a:spcBef>
              <a:buClr>
                <a:schemeClr val="accent1"/>
              </a:buClr>
              <a:buSzPct val="85000"/>
              <a:buFont typeface="Wingdings 2"/>
              <a:buChar char=""/>
            </a:pPr>
            <a:r>
              <a:rPr lang="tr-TR" sz="2400" dirty="0" smtClean="0">
                <a:latin typeface="Tahoma" pitchFamily="34" charset="0"/>
                <a:ea typeface="Tahoma" pitchFamily="34" charset="0"/>
                <a:cs typeface="Tahoma" pitchFamily="34" charset="0"/>
              </a:rPr>
              <a:t>Devlet tahvilleri, devletin kamu açıklarını ya da daha dar anlamda bütçe açıklarını finanse etmek amacıyla uzun vadeli olarak çıkarmış olduğu iç borçlanma araçlarıdır.</a:t>
            </a:r>
          </a:p>
          <a:p>
            <a:pPr marL="274320" lvl="0" indent="-274320" algn="just">
              <a:spcBef>
                <a:spcPct val="20000"/>
              </a:spcBef>
              <a:buClr>
                <a:schemeClr val="accent1"/>
              </a:buClr>
              <a:buSzPct val="85000"/>
              <a:buFont typeface="Wingdings 2"/>
              <a:buChar char=""/>
            </a:pPr>
            <a:r>
              <a:rPr lang="tr-TR" sz="2400" dirty="0" smtClean="0">
                <a:latin typeface="Tahoma" pitchFamily="34" charset="0"/>
                <a:ea typeface="Tahoma" pitchFamily="34" charset="0"/>
                <a:cs typeface="Tahoma" pitchFamily="34" charset="0"/>
              </a:rPr>
              <a:t>Hazine tarafından kamuoyuna açık ihale usulüyle satılırlar.</a:t>
            </a:r>
          </a:p>
          <a:p>
            <a:pPr marL="274320" lvl="0" indent="-274320" algn="just">
              <a:spcBef>
                <a:spcPct val="20000"/>
              </a:spcBef>
              <a:buClr>
                <a:schemeClr val="accent1"/>
              </a:buClr>
              <a:buSzPct val="85000"/>
              <a:buFont typeface="Wingdings 2"/>
              <a:buChar char=""/>
            </a:pPr>
            <a:r>
              <a:rPr lang="tr-TR" sz="2400" dirty="0" smtClean="0">
                <a:latin typeface="Tahoma" pitchFamily="34" charset="0"/>
                <a:ea typeface="Tahoma" pitchFamily="34" charset="0"/>
                <a:cs typeface="Tahoma" pitchFamily="34" charset="0"/>
              </a:rPr>
              <a:t>Üzerinde kupon bulunur ve tahvillerin faizi ile fiyatı arasında tersine bir ilişki vardır.</a:t>
            </a:r>
          </a:p>
          <a:p>
            <a:pPr marL="274320" lvl="0" indent="-274320" algn="just">
              <a:spcBef>
                <a:spcPct val="20000"/>
              </a:spcBef>
              <a:buClr>
                <a:schemeClr val="accent1"/>
              </a:buClr>
              <a:buSzPct val="85000"/>
              <a:buFont typeface="Wingdings 2"/>
              <a:buChar char=""/>
            </a:pPr>
            <a:r>
              <a:rPr lang="tr-TR" sz="2400" dirty="0" smtClean="0">
                <a:latin typeface="Tahoma" pitchFamily="34" charset="0"/>
                <a:ea typeface="Tahoma" pitchFamily="34" charset="0"/>
                <a:cs typeface="Tahoma" pitchFamily="34" charset="0"/>
              </a:rPr>
              <a:t>Devlet tarafından garanti edilen bir senet olduğu için, ikincil piyasada oldukça fazla talep edilir ve likiditesi de bir hayli yüksektir.</a:t>
            </a:r>
            <a:endParaRPr lang="tr-TR" sz="2400" dirty="0" smtClean="0">
              <a:latin typeface="Tahoma" pitchFamily="34" charset="0"/>
              <a:ea typeface="Tahoma" pitchFamily="34" charset="0"/>
              <a:cs typeface="Tahoma" pitchFamily="34" charset="0"/>
            </a:endParaRPr>
          </a:p>
        </p:txBody>
      </p:sp>
      <p:sp>
        <p:nvSpPr>
          <p:cNvPr id="38942"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8963"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994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Özel 6">
      <a:dk1>
        <a:sysClr val="windowText" lastClr="000000"/>
      </a:dk1>
      <a:lt1>
        <a:sysClr val="window" lastClr="FFFFFF"/>
      </a:lt1>
      <a:dk2>
        <a:srgbClr val="575F6D"/>
      </a:dk2>
      <a:lt2>
        <a:srgbClr val="FFFFFF"/>
      </a:lt2>
      <a:accent1>
        <a:srgbClr val="FF0000"/>
      </a:accent1>
      <a:accent2>
        <a:srgbClr val="7598D9"/>
      </a:accent2>
      <a:accent3>
        <a:srgbClr val="FF0000"/>
      </a:accent3>
      <a:accent4>
        <a:srgbClr val="FFFFFF"/>
      </a:accent4>
      <a:accent5>
        <a:srgbClr val="AEBAD5"/>
      </a:accent5>
      <a:accent6>
        <a:srgbClr val="777C84"/>
      </a:accent6>
      <a:hlink>
        <a:srgbClr val="FF0000"/>
      </a:hlink>
      <a:folHlink>
        <a:srgbClr val="3B435B"/>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D5173E86C700478BC1CDE26C44F2E1" ma:contentTypeVersion="" ma:contentTypeDescription="Create a new document." ma:contentTypeScope="" ma:versionID="d16a2b4bc7ec3e272e510e634df38d1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5B8CF52-77E3-4CB6-B141-FF523F95629C}"/>
</file>

<file path=customXml/itemProps2.xml><?xml version="1.0" encoding="utf-8"?>
<ds:datastoreItem xmlns:ds="http://schemas.openxmlformats.org/officeDocument/2006/customXml" ds:itemID="{EE818759-1446-4CCC-9D0B-3CE9C19BCEF9}"/>
</file>

<file path=customXml/itemProps3.xml><?xml version="1.0" encoding="utf-8"?>
<ds:datastoreItem xmlns:ds="http://schemas.openxmlformats.org/officeDocument/2006/customXml" ds:itemID="{D2E01CC2-0F2D-4839-9401-1D15C439FE43}"/>
</file>

<file path=docProps/app.xml><?xml version="1.0" encoding="utf-8"?>
<Properties xmlns="http://schemas.openxmlformats.org/officeDocument/2006/extended-properties" xmlns:vt="http://schemas.openxmlformats.org/officeDocument/2006/docPropsVTypes">
  <Template>Civic</Template>
  <TotalTime>1063</TotalTime>
  <Words>688</Words>
  <Application>Microsoft Office PowerPoint</Application>
  <PresentationFormat>On-screen Show (4:3)</PresentationFormat>
  <Paragraphs>101</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Georgia</vt:lpstr>
      <vt:lpstr>Tahoma</vt:lpstr>
      <vt:lpstr>Wingdings</vt:lpstr>
      <vt:lpstr>Wingdings 2</vt:lpstr>
      <vt:lpstr>Kent</vt:lpstr>
      <vt:lpstr>BÖLÜM 3</vt:lpstr>
      <vt:lpstr>SERMAYE PİYASASI ARAÇLARI</vt:lpstr>
      <vt:lpstr>SERMAYE PİYASASI ARAÇLARI</vt:lpstr>
      <vt:lpstr>Hisse Senedi</vt:lpstr>
      <vt:lpstr>Hisse Senedi devam</vt:lpstr>
      <vt:lpstr>Hisse senetlerinin rağbet görmesinin sebepleri</vt:lpstr>
      <vt:lpstr>Hisse senedi sahibinin hakları ve yükümlülükleri</vt:lpstr>
      <vt:lpstr>Hisse senetleri türleri</vt:lpstr>
      <vt:lpstr>Devlet Tahvili</vt:lpstr>
      <vt:lpstr>Şirket Tahvilleri</vt:lpstr>
      <vt:lpstr>Şirket tahvilleri devam</vt:lpstr>
      <vt:lpstr>Tasnife tabi tutulabilir şirket tahvilleri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iibf0056</dc:creator>
  <cp:lastModifiedBy>kezban</cp:lastModifiedBy>
  <cp:revision>115</cp:revision>
  <dcterms:created xsi:type="dcterms:W3CDTF">2014-01-03T13:47:45Z</dcterms:created>
  <dcterms:modified xsi:type="dcterms:W3CDTF">2018-04-24T10:21:22Z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0x01010024D5173E86C700478BC1CDE26C44F2E1</vt:lpwstr>
  </property>
</Properties>
</file>