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14.xml" ContentType="application/vnd.openxmlformats-officedocument.presentationml.slide+xml"/>
  <Override PartName="/ppt/slides/slide64.xml" ContentType="application/vnd.openxmlformats-officedocument.presentationml.slide+xml"/>
  <Override PartName="/ppt/slides/slide6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65.xml" ContentType="application/vnd.openxmlformats-officedocument.presentationml.slide+xml"/>
  <Override PartName="/ppt/slides/slide89.xml" ContentType="application/vnd.openxmlformats-officedocument.presentationml.slide+xml"/>
  <Override PartName="/ppt/slides/slide88.xml" ContentType="application/vnd.openxmlformats-officedocument.presentationml.slide+xml"/>
  <Override PartName="/ppt/slides/slide8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6.xml" ContentType="application/vnd.openxmlformats-officedocument.presentationml.slide+xml"/>
  <Override PartName="/ppt/slides/slide90.xml" ContentType="application/vnd.openxmlformats-officedocument.presentationml.slide+xml"/>
  <Override PartName="/ppt/slides/slide84.xml" ContentType="application/vnd.openxmlformats-officedocument.presentationml.slide+xml"/>
  <Override PartName="/ppt/slides/slide73.xml" ContentType="application/vnd.openxmlformats-officedocument.presentationml.slide+xml"/>
  <Override PartName="/ppt/slides/slide72.xml" ContentType="application/vnd.openxmlformats-officedocument.presentationml.slide+xml"/>
  <Override PartName="/ppt/slides/slide71.xml" ContentType="application/vnd.openxmlformats-officedocument.presentationml.slide+xml"/>
  <Override PartName="/ppt/slides/slide85.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67.xml" ContentType="application/vnd.openxmlformats-officedocument.presentationml.slide+xml"/>
  <Override PartName="/ppt/slides/slide74.xml" ContentType="application/vnd.openxmlformats-officedocument.presentationml.slide+xml"/>
  <Override PartName="/ppt/slides/slide70.xml" ContentType="application/vnd.openxmlformats-officedocument.presentationml.slide+xml"/>
  <Override PartName="/ppt/slides/slide76.xml" ContentType="application/vnd.openxmlformats-officedocument.presentationml.slide+xml"/>
  <Override PartName="/ppt/slides/slide83.xml" ContentType="application/vnd.openxmlformats-officedocument.presentationml.slide+xml"/>
  <Override PartName="/ppt/slides/slide82.xml" ContentType="application/vnd.openxmlformats-officedocument.presentationml.slide+xml"/>
  <Override PartName="/ppt/slides/slide81.xml" ContentType="application/vnd.openxmlformats-officedocument.presentationml.slide+xml"/>
  <Override PartName="/ppt/slides/slide75.xml" ContentType="application/vnd.openxmlformats-officedocument.presentationml.slide+xml"/>
  <Override PartName="/ppt/slides/slide79.xml" ContentType="application/vnd.openxmlformats-officedocument.presentationml.slide+xml"/>
  <Override PartName="/ppt/slides/slide77.xml" ContentType="application/vnd.openxmlformats-officedocument.presentationml.slide+xml"/>
  <Override PartName="/ppt/slides/slide80.xml" ContentType="application/vnd.openxmlformats-officedocument.presentationml.slide+xml"/>
  <Override PartName="/ppt/slides/slide78.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32" r:id="rId1"/>
  </p:sldMasterIdLst>
  <p:notesMasterIdLst>
    <p:notesMasterId r:id="rId92"/>
  </p:notesMasterIdLst>
  <p:handoutMasterIdLst>
    <p:handoutMasterId r:id="rId93"/>
  </p:handoutMasterIdLst>
  <p:sldIdLst>
    <p:sldId id="299" r:id="rId2"/>
    <p:sldId id="273" r:id="rId3"/>
    <p:sldId id="303" r:id="rId4"/>
    <p:sldId id="304" r:id="rId5"/>
    <p:sldId id="305"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357" r:id="rId29"/>
    <p:sldId id="378" r:id="rId30"/>
    <p:sldId id="377" r:id="rId31"/>
    <p:sldId id="358" r:id="rId32"/>
    <p:sldId id="359" r:id="rId33"/>
    <p:sldId id="360" r:id="rId34"/>
    <p:sldId id="302" r:id="rId35"/>
    <p:sldId id="308" r:id="rId36"/>
    <p:sldId id="310" r:id="rId37"/>
    <p:sldId id="325" r:id="rId38"/>
    <p:sldId id="327" r:id="rId39"/>
    <p:sldId id="328" r:id="rId40"/>
    <p:sldId id="326" r:id="rId41"/>
    <p:sldId id="329" r:id="rId42"/>
    <p:sldId id="311" r:id="rId43"/>
    <p:sldId id="313" r:id="rId44"/>
    <p:sldId id="330" r:id="rId45"/>
    <p:sldId id="314" r:id="rId46"/>
    <p:sldId id="315" r:id="rId47"/>
    <p:sldId id="332" r:id="rId48"/>
    <p:sldId id="334" r:id="rId49"/>
    <p:sldId id="333" r:id="rId50"/>
    <p:sldId id="316" r:id="rId51"/>
    <p:sldId id="361" r:id="rId52"/>
    <p:sldId id="362" r:id="rId53"/>
    <p:sldId id="363" r:id="rId54"/>
    <p:sldId id="364" r:id="rId55"/>
    <p:sldId id="324" r:id="rId56"/>
    <p:sldId id="365" r:id="rId57"/>
    <p:sldId id="366" r:id="rId58"/>
    <p:sldId id="367" r:id="rId59"/>
    <p:sldId id="368" r:id="rId60"/>
    <p:sldId id="369" r:id="rId61"/>
    <p:sldId id="370" r:id="rId62"/>
    <p:sldId id="371" r:id="rId63"/>
    <p:sldId id="372" r:id="rId64"/>
    <p:sldId id="373" r:id="rId65"/>
    <p:sldId id="374" r:id="rId66"/>
    <p:sldId id="375" r:id="rId67"/>
    <p:sldId id="376" r:id="rId68"/>
    <p:sldId id="379" r:id="rId69"/>
    <p:sldId id="380" r:id="rId70"/>
    <p:sldId id="381" r:id="rId71"/>
    <p:sldId id="382" r:id="rId72"/>
    <p:sldId id="383" r:id="rId73"/>
    <p:sldId id="384" r:id="rId74"/>
    <p:sldId id="385" r:id="rId75"/>
    <p:sldId id="386" r:id="rId76"/>
    <p:sldId id="387" r:id="rId77"/>
    <p:sldId id="388" r:id="rId78"/>
    <p:sldId id="389" r:id="rId79"/>
    <p:sldId id="390" r:id="rId80"/>
    <p:sldId id="394" r:id="rId81"/>
    <p:sldId id="391" r:id="rId82"/>
    <p:sldId id="392" r:id="rId83"/>
    <p:sldId id="393" r:id="rId84"/>
    <p:sldId id="395" r:id="rId85"/>
    <p:sldId id="396" r:id="rId86"/>
    <p:sldId id="397" r:id="rId87"/>
    <p:sldId id="398" r:id="rId88"/>
    <p:sldId id="399" r:id="rId89"/>
    <p:sldId id="400" r:id="rId90"/>
    <p:sldId id="401" r:id="rId91"/>
  </p:sldIdLst>
  <p:sldSz cx="9144000" cy="6858000" type="screen4x3"/>
  <p:notesSz cx="6799263" cy="9929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9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handoutMaster" Target="handoutMasters/handoutMaster1.xml"/><Relationship Id="rId98"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CF64ABF9-D8C9-4D0C-BF08-3E43A2B6889C}" type="datetimeFigureOut">
              <a:rPr lang="tr-TR" smtClean="0"/>
              <a:t>04.04.2018</a:t>
            </a:fld>
            <a:endParaRPr lang="tr-TR"/>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574D7657-8B97-40C4-8961-518DAF6F274D}" type="slidenum">
              <a:rPr lang="tr-TR" smtClean="0"/>
              <a:t>‹#›</a:t>
            </a:fld>
            <a:endParaRPr lang="tr-TR"/>
          </a:p>
        </p:txBody>
      </p:sp>
    </p:spTree>
    <p:extLst>
      <p:ext uri="{BB962C8B-B14F-4D97-AF65-F5344CB8AC3E}">
        <p14:creationId xmlns:p14="http://schemas.microsoft.com/office/powerpoint/2010/main" val="1972368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85CFC223-A2DD-4B0D-AB95-4B4F5A53FA93}" type="datetimeFigureOut">
              <a:rPr lang="tr-TR" smtClean="0"/>
              <a:pPr/>
              <a:t>04.04.2018</a:t>
            </a:fld>
            <a:endParaRPr lang="tr-TR"/>
          </a:p>
        </p:txBody>
      </p:sp>
      <p:sp>
        <p:nvSpPr>
          <p:cNvPr id="4" name="3 Slayt Görüntüsü Yer Tutucusu"/>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409B763C-500F-41A2-83C2-3BE65941246E}" type="slidenum">
              <a:rPr lang="tr-TR" smtClean="0"/>
              <a:pPr/>
              <a:t>‹#›</a:t>
            </a:fld>
            <a:endParaRPr lang="tr-TR"/>
          </a:p>
        </p:txBody>
      </p:sp>
    </p:spTree>
    <p:extLst>
      <p:ext uri="{BB962C8B-B14F-4D97-AF65-F5344CB8AC3E}">
        <p14:creationId xmlns:p14="http://schemas.microsoft.com/office/powerpoint/2010/main" val="3744471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CCB0FF28-54BD-49D5-9816-89377949B516}" type="datetime1">
              <a:rPr lang="tr-TR" smtClean="0"/>
              <a:pPr/>
              <a:t>04.04.2018</a:t>
            </a:fld>
            <a:endParaRPr lang="tr-TR"/>
          </a:p>
        </p:txBody>
      </p:sp>
      <p:sp>
        <p:nvSpPr>
          <p:cNvPr id="17" name="16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32FF590-8B90-4719-A884-C33C8A54A8B5}" type="datetime1">
              <a:rPr lang="tr-TR" smtClean="0"/>
              <a:pPr/>
              <a:t>04.04.2018</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2C96FA02-D0B2-4A2B-8223-F71D8D3D8F30}"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B7BC50-A282-4D85-993A-D7236948F6A7}" type="datetime1">
              <a:rPr lang="tr-TR" smtClean="0"/>
              <a:pPr/>
              <a:t>04.04.2018</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5D9FEA0-D842-46A8-9B4E-97F691DA06F4}" type="datetime1">
              <a:rPr lang="tr-TR" smtClean="0"/>
              <a:pPr/>
              <a:t>04.04.2018</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2C96FA02-D0B2-4A2B-8223-F71D8D3D8F30}"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Veri Yer Tutucusu"/>
          <p:cNvSpPr>
            <a:spLocks noGrp="1"/>
          </p:cNvSpPr>
          <p:nvPr>
            <p:ph type="dt" sz="half" idx="10"/>
          </p:nvPr>
        </p:nvSpPr>
        <p:spPr/>
        <p:txBody>
          <a:bodyPr/>
          <a:lstStyle/>
          <a:p>
            <a:fld id="{A224B734-07A3-456C-8BDD-4D3E270634E6}" type="datetime1">
              <a:rPr lang="tr-TR" smtClean="0"/>
              <a:pPr/>
              <a:t>04.04.2018</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006F2EF6-B5D6-4A2E-B6E1-1EC922F65094}" type="datetime1">
              <a:rPr lang="tr-TR" smtClean="0"/>
              <a:pPr/>
              <a:t>04.04.2018</a:t>
            </a:fld>
            <a:endParaRPr lang="tr-TR"/>
          </a:p>
        </p:txBody>
      </p:sp>
      <p:sp>
        <p:nvSpPr>
          <p:cNvPr id="6" name="5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6499B97-0F16-4774-B034-FB741C53EAAE}" type="datetime1">
              <a:rPr lang="tr-TR" smtClean="0"/>
              <a:pPr/>
              <a:t>04.04.2018</a:t>
            </a:fld>
            <a:endParaRPr lang="tr-TR"/>
          </a:p>
        </p:txBody>
      </p:sp>
      <p:sp>
        <p:nvSpPr>
          <p:cNvPr id="8" name="7 Altbilgi Yer Tutucusu"/>
          <p:cNvSpPr>
            <a:spLocks noGrp="1"/>
          </p:cNvSpPr>
          <p:nvPr>
            <p:ph type="ftr" sz="quarter" idx="11"/>
          </p:nvPr>
        </p:nvSpPr>
        <p:spPr>
          <a:xfrm>
            <a:off x="304800" y="6409944"/>
            <a:ext cx="3581400" cy="365760"/>
          </a:xfrm>
        </p:spPr>
        <p:txBody>
          <a:bodyPr/>
          <a:lstStyle/>
          <a:p>
            <a:r>
              <a:rPr lang="tr-TR" smtClean="0"/>
              <a:t>Bankacılık ve Finans Uzaktan Öğretim Tezsiz Yüksek Lisans Programı</a:t>
            </a:r>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2C96FA02-D0B2-4A2B-8223-F71D8D3D8F30}"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E6D58F4-FE21-4359-8C60-CD9CDCD426FB}" type="datetime1">
              <a:rPr lang="tr-TR" smtClean="0"/>
              <a:pPr/>
              <a:t>04.04.2018</a:t>
            </a:fld>
            <a:endParaRPr lang="tr-TR"/>
          </a:p>
        </p:txBody>
      </p:sp>
      <p:sp>
        <p:nvSpPr>
          <p:cNvPr id="4" name="3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2C96FA02-D0B2-4A2B-8223-F71D8D3D8F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6933EDBE-ABFF-4B24-AC18-7D7D123B70ED}" type="datetime1">
              <a:rPr lang="tr-TR" smtClean="0"/>
              <a:pPr/>
              <a:t>04.04.2018</a:t>
            </a:fld>
            <a:endParaRPr lang="tr-TR"/>
          </a:p>
        </p:txBody>
      </p:sp>
      <p:sp>
        <p:nvSpPr>
          <p:cNvPr id="3" name="2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2C96FA02-D0B2-4A2B-8223-F71D8D3D8F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FCF4F192-1B14-4CD5-BF3E-D93D216E6F90}" type="datetime1">
              <a:rPr lang="tr-TR" smtClean="0"/>
              <a:pPr/>
              <a:t>04.04.2018</a:t>
            </a:fld>
            <a:endParaRPr lang="tr-TR"/>
          </a:p>
        </p:txBody>
      </p:sp>
      <p:sp>
        <p:nvSpPr>
          <p:cNvPr id="6" name="5 Altbilgi Yer Tutucusu"/>
          <p:cNvSpPr>
            <a:spLocks noGrp="1"/>
          </p:cNvSpPr>
          <p:nvPr>
            <p:ph type="ftr" sz="quarter" idx="11"/>
          </p:nvPr>
        </p:nvSpPr>
        <p:spPr>
          <a:xfrm>
            <a:off x="301752" y="6410848"/>
            <a:ext cx="3383280" cy="365760"/>
          </a:xfrm>
        </p:spPr>
        <p:txBody>
          <a:bodyPr/>
          <a:lstStyle/>
          <a:p>
            <a:r>
              <a:rPr lang="tr-TR" smtClean="0"/>
              <a:t>Bankacılık ve Finans Uzaktan Öğretim Tezsiz Yüksek Lisans Programı</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2C96FA02-D0B2-4A2B-8223-F71D8D3D8F30}"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3C3DD6A2-F6F4-43B0-A48D-5AC533EB370E}" type="datetime1">
              <a:rPr lang="tr-TR" smtClean="0"/>
              <a:pPr/>
              <a:t>04.04.2018</a:t>
            </a:fld>
            <a:endParaRPr lang="tr-TR"/>
          </a:p>
        </p:txBody>
      </p:sp>
      <p:sp>
        <p:nvSpPr>
          <p:cNvPr id="6" name="5 Altbilgi Yer Tutucusu"/>
          <p:cNvSpPr>
            <a:spLocks noGrp="1"/>
          </p:cNvSpPr>
          <p:nvPr>
            <p:ph type="ftr" sz="quarter" idx="11"/>
          </p:nvPr>
        </p:nvSpPr>
        <p:spPr>
          <a:xfrm>
            <a:off x="301752" y="6410848"/>
            <a:ext cx="3584448" cy="365760"/>
          </a:xfrm>
        </p:spPr>
        <p:txBody>
          <a:bodyPr/>
          <a:lstStyle/>
          <a:p>
            <a:r>
              <a:rPr lang="tr-TR" smtClean="0"/>
              <a:t>Bankacılık ve Finans Uzaktan Öğretim Tezsiz Yüksek Lisans Programı</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71FA9D-65AC-4589-8D9E-72D652954518}" type="datetime1">
              <a:rPr lang="tr-TR" smtClean="0"/>
              <a:pPr/>
              <a:t>04.04.2018</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tr-TR" smtClean="0"/>
              <a:t>Bankacılık ve Finans Uzaktan Öğretim Tezsiz Yüksek Lisans Programı</a:t>
            </a:r>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C96FA02-D0B2-4A2B-8223-F71D8D3D8F30}"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4 Metin Yer Tutucusu"/>
          <p:cNvSpPr>
            <a:spLocks noGrp="1"/>
          </p:cNvSpPr>
          <p:nvPr>
            <p:ph type="body" idx="1"/>
          </p:nvPr>
        </p:nvSpPr>
        <p:spPr>
          <a:xfrm>
            <a:off x="1368426" y="2743200"/>
            <a:ext cx="6480174" cy="2125960"/>
          </a:xfrm>
        </p:spPr>
        <p:txBody>
          <a:bodyPr anchor="b">
            <a:normAutofit/>
          </a:bodyPr>
          <a:lstStyle/>
          <a:p>
            <a:r>
              <a:rPr lang="tr-TR" sz="4000" dirty="0" smtClean="0">
                <a:latin typeface="Tahoma" pitchFamily="34" charset="0"/>
                <a:ea typeface="Tahoma" pitchFamily="34" charset="0"/>
                <a:cs typeface="Tahoma" pitchFamily="34" charset="0"/>
              </a:rPr>
              <a:t>PARA BANKA VE FİNANSAL SİSTEM</a:t>
            </a:r>
          </a:p>
        </p:txBody>
      </p:sp>
      <p:sp>
        <p:nvSpPr>
          <p:cNvPr id="4" name="3 Başlık"/>
          <p:cNvSpPr>
            <a:spLocks noGrp="1"/>
          </p:cNvSpPr>
          <p:nvPr>
            <p:ph type="title"/>
          </p:nvPr>
        </p:nvSpPr>
        <p:spPr/>
        <p:txBody>
          <a:bodyPr anchor="ctr">
            <a:noAutofit/>
          </a:bodyPr>
          <a:lstStyle/>
          <a:p>
            <a:r>
              <a:rPr lang="tr-TR" dirty="0" smtClean="0">
                <a:solidFill>
                  <a:schemeClr val="bg1"/>
                </a:solidFill>
              </a:rPr>
              <a:t>BDEM 202</a:t>
            </a:r>
            <a:endParaRPr lang="tr-TR" dirty="0">
              <a:solidFill>
                <a:schemeClr val="bg1"/>
              </a:solidFill>
            </a:endParaRPr>
          </a:p>
        </p:txBody>
      </p:sp>
      <p:sp>
        <p:nvSpPr>
          <p:cNvPr id="9" name="8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7" name="6 Slayt Numarası Yer Tutucusu"/>
          <p:cNvSpPr>
            <a:spLocks noGrp="1"/>
          </p:cNvSpPr>
          <p:nvPr>
            <p:ph type="sldNum" sz="quarter" idx="12"/>
          </p:nvPr>
        </p:nvSpPr>
        <p:spPr/>
        <p:txBody>
          <a:bodyPr/>
          <a:lstStyle/>
          <a:p>
            <a:fld id="{2C96FA02-D0B2-4A2B-8223-F71D8D3D8F30}"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3. PARANIN İŞLEVLERİ</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10</a:t>
            </a:fld>
            <a:endParaRPr lang="tr-TR"/>
          </a:p>
        </p:txBody>
      </p:sp>
      <p:sp>
        <p:nvSpPr>
          <p:cNvPr id="5" name="Content Placeholder 4"/>
          <p:cNvSpPr>
            <a:spLocks noGrp="1"/>
          </p:cNvSpPr>
          <p:nvPr>
            <p:ph sz="quarter" idx="1"/>
          </p:nvPr>
        </p:nvSpPr>
        <p:spPr/>
        <p:txBody>
          <a:bodyPr/>
          <a:lstStyle/>
          <a:p>
            <a:pPr marL="0" indent="0">
              <a:buNone/>
            </a:pPr>
            <a:r>
              <a:rPr lang="tr-TR" dirty="0" smtClean="0"/>
              <a:t>Paranın dört temel işlevi vardır:</a:t>
            </a:r>
          </a:p>
          <a:p>
            <a:r>
              <a:rPr lang="tr-TR" dirty="0" smtClean="0"/>
              <a:t>Mübadele aracı olması</a:t>
            </a:r>
          </a:p>
          <a:p>
            <a:r>
              <a:rPr lang="tr-TR" dirty="0" smtClean="0"/>
              <a:t>Hesap birimi ya da değer ölçüsü olması</a:t>
            </a:r>
          </a:p>
          <a:p>
            <a:r>
              <a:rPr lang="tr-TR" dirty="0" smtClean="0"/>
              <a:t>Değer biriktirme aracı olması</a:t>
            </a:r>
          </a:p>
          <a:p>
            <a:r>
              <a:rPr lang="tr-TR" dirty="0" smtClean="0"/>
              <a:t>Ertelenen borçların ödenmesini sağlaması</a:t>
            </a:r>
          </a:p>
          <a:p>
            <a:endParaRPr lang="tr-TR" dirty="0"/>
          </a:p>
        </p:txBody>
      </p:sp>
    </p:spTree>
    <p:extLst>
      <p:ext uri="{BB962C8B-B14F-4D97-AF65-F5344CB8AC3E}">
        <p14:creationId xmlns:p14="http://schemas.microsoft.com/office/powerpoint/2010/main" val="503053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Paranın Mübadele Aracı Olması</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11</a:t>
            </a:fld>
            <a:endParaRPr lang="tr-TR"/>
          </a:p>
        </p:txBody>
      </p:sp>
      <p:sp>
        <p:nvSpPr>
          <p:cNvPr id="5" name="Content Placeholder 4"/>
          <p:cNvSpPr>
            <a:spLocks noGrp="1"/>
          </p:cNvSpPr>
          <p:nvPr>
            <p:ph sz="quarter" idx="1"/>
          </p:nvPr>
        </p:nvSpPr>
        <p:spPr/>
        <p:txBody>
          <a:bodyPr/>
          <a:lstStyle/>
          <a:p>
            <a:r>
              <a:rPr lang="tr-TR" b="1" i="1" dirty="0" smtClean="0"/>
              <a:t>Paranın mübadele aracı olması</a:t>
            </a:r>
            <a:r>
              <a:rPr lang="tr-TR" dirty="0" smtClean="0"/>
              <a:t>, paranın malların satın alınmasını ve satılmasını gerçekleştirmek için aracı olarak kullanılmasını ifade etmektedir. Buna göre, mallar ve hizmetler satılırken ve satın alınırken , önce paraya çevrilmekte, daha sonra mübadele gerçekleşmektedir.</a:t>
            </a:r>
          </a:p>
          <a:p>
            <a:r>
              <a:rPr lang="tr-TR" dirty="0" smtClean="0"/>
              <a:t>Paranın kullanılmadığı bir ekonomide, mübadele paranın aracılık etmeden iki malın takas ya da trampa(barter) yapılması ile gerçekleşecektir.</a:t>
            </a:r>
            <a:endParaRPr lang="tr-TR" dirty="0"/>
          </a:p>
        </p:txBody>
      </p:sp>
    </p:spTree>
    <p:extLst>
      <p:ext uri="{BB962C8B-B14F-4D97-AF65-F5344CB8AC3E}">
        <p14:creationId xmlns:p14="http://schemas.microsoft.com/office/powerpoint/2010/main" val="1140804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8112"/>
          </a:xfrm>
        </p:spPr>
        <p:txBody>
          <a:bodyPr/>
          <a:lstStyle/>
          <a:p>
            <a:r>
              <a:rPr lang="tr-TR" dirty="0" smtClean="0"/>
              <a:t>Takas - Trampa</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12</a:t>
            </a:fld>
            <a:endParaRPr lang="tr-TR"/>
          </a:p>
        </p:txBody>
      </p:sp>
      <p:sp>
        <p:nvSpPr>
          <p:cNvPr id="5" name="Content Placeholder 4"/>
          <p:cNvSpPr>
            <a:spLocks noGrp="1"/>
          </p:cNvSpPr>
          <p:nvPr>
            <p:ph sz="half" idx="1"/>
          </p:nvPr>
        </p:nvSpPr>
        <p:spPr>
          <a:xfrm>
            <a:off x="301752" y="1196752"/>
            <a:ext cx="4038600" cy="4856576"/>
          </a:xfrm>
        </p:spPr>
        <p:txBody>
          <a:bodyPr/>
          <a:lstStyle/>
          <a:p>
            <a:r>
              <a:rPr lang="tr-TR" b="1" i="1" dirty="0" smtClean="0"/>
              <a:t>Takas</a:t>
            </a:r>
            <a:r>
              <a:rPr lang="tr-TR" dirty="0" smtClean="0"/>
              <a:t>, aynı cinsten malların değişimini ifade ederken (örneğin, evle evin değiştirilmesi gibi)</a:t>
            </a:r>
            <a:endParaRPr lang="tr-TR" b="1" i="1" dirty="0"/>
          </a:p>
        </p:txBody>
      </p:sp>
      <p:sp>
        <p:nvSpPr>
          <p:cNvPr id="6" name="Content Placeholder 5"/>
          <p:cNvSpPr>
            <a:spLocks noGrp="1"/>
          </p:cNvSpPr>
          <p:nvPr>
            <p:ph sz="half" idx="2"/>
          </p:nvPr>
        </p:nvSpPr>
        <p:spPr>
          <a:xfrm>
            <a:off x="4800600" y="1201994"/>
            <a:ext cx="4038600" cy="4856576"/>
          </a:xfrm>
        </p:spPr>
        <p:txBody>
          <a:bodyPr/>
          <a:lstStyle/>
          <a:p>
            <a:r>
              <a:rPr lang="tr-TR" b="1" i="1" dirty="0" smtClean="0"/>
              <a:t>Trampa</a:t>
            </a:r>
            <a:r>
              <a:rPr lang="tr-TR" dirty="0"/>
              <a:t> </a:t>
            </a:r>
            <a:r>
              <a:rPr lang="tr-TR" dirty="0" smtClean="0"/>
              <a:t>farklı cinsten malların birbiri ile değişimidir. Örneğin ev ile arabının değiştirilmesi gibi.</a:t>
            </a:r>
            <a:endParaRPr lang="tr-TR" b="1" i="1" dirty="0"/>
          </a:p>
        </p:txBody>
      </p:sp>
    </p:spTree>
    <p:extLst>
      <p:ext uri="{BB962C8B-B14F-4D97-AF65-F5344CB8AC3E}">
        <p14:creationId xmlns:p14="http://schemas.microsoft.com/office/powerpoint/2010/main" val="1112090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13</a:t>
            </a:fld>
            <a:endParaRPr lang="tr-TR"/>
          </a:p>
        </p:txBody>
      </p:sp>
      <p:sp>
        <p:nvSpPr>
          <p:cNvPr id="5" name="Content Placeholder 4"/>
          <p:cNvSpPr>
            <a:spLocks noGrp="1"/>
          </p:cNvSpPr>
          <p:nvPr>
            <p:ph sz="quarter" idx="1"/>
          </p:nvPr>
        </p:nvSpPr>
        <p:spPr/>
        <p:txBody>
          <a:bodyPr/>
          <a:lstStyle/>
          <a:p>
            <a:r>
              <a:rPr lang="tr-TR" dirty="0" smtClean="0"/>
              <a:t>Takas sisteminde mübadelelerin işlem maliyeti daha yüksek olacaktır. Çünkü, taraflar değiştirecekleri malların ya da hizmetlerin karşılık gelen gerçek miktarlarını araştırmaları gerekecektir(araştırma maliyeti). Buradan anlaşılacağı üzere, para, takas sisteminin yukarıda bahsedilen tüm sakıncalarını ortadan kaldırmakta ve mübadelenin maliyatini azaltmaktadır.</a:t>
            </a:r>
            <a:endParaRPr lang="tr-TR" dirty="0"/>
          </a:p>
        </p:txBody>
      </p:sp>
    </p:spTree>
    <p:extLst>
      <p:ext uri="{BB962C8B-B14F-4D97-AF65-F5344CB8AC3E}">
        <p14:creationId xmlns:p14="http://schemas.microsoft.com/office/powerpoint/2010/main" val="934327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Paranın Değer Ölçüsü(Hesap Birimi) Olması</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14</a:t>
            </a:fld>
            <a:endParaRPr lang="tr-TR"/>
          </a:p>
        </p:txBody>
      </p:sp>
      <p:sp>
        <p:nvSpPr>
          <p:cNvPr id="5" name="Content Placeholder 4"/>
          <p:cNvSpPr>
            <a:spLocks noGrp="1"/>
          </p:cNvSpPr>
          <p:nvPr>
            <p:ph sz="quarter" idx="1"/>
          </p:nvPr>
        </p:nvSpPr>
        <p:spPr/>
        <p:txBody>
          <a:bodyPr/>
          <a:lstStyle/>
          <a:p>
            <a:r>
              <a:rPr lang="tr-TR" dirty="0" smtClean="0"/>
              <a:t>Paranın bu işlevi, malların değerinin para birimi ile ifade edilmesini tanımlamaktadır. </a:t>
            </a:r>
            <a:r>
              <a:rPr lang="tr-TR" dirty="0"/>
              <a:t>G</a:t>
            </a:r>
            <a:r>
              <a:rPr lang="tr-TR" dirty="0" smtClean="0"/>
              <a:t>ünümüzde, nasıl ki malların ağırlığı kilo ve uzunluğu metre gibi ölçü birimleri ile hesaplanıyorsa, malların değerinin ölçümünde de para kullanılmaktadır. </a:t>
            </a:r>
          </a:p>
          <a:p>
            <a:r>
              <a:rPr lang="tr-TR" dirty="0" smtClean="0"/>
              <a:t>Paralı ekonominin henüz gelişmediği dönemlerde insanlık bazı ayni değer ölçüleri kullanmıştır. Bunlar altın ve gümüş gibi bazı kıymetli madenler olabileceği gibi, bazı mallar da olabilmiştir. </a:t>
            </a:r>
            <a:endParaRPr lang="tr-TR" dirty="0"/>
          </a:p>
        </p:txBody>
      </p:sp>
    </p:spTree>
    <p:extLst>
      <p:ext uri="{BB962C8B-B14F-4D97-AF65-F5344CB8AC3E}">
        <p14:creationId xmlns:p14="http://schemas.microsoft.com/office/powerpoint/2010/main" val="1466468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15</a:t>
            </a:fld>
            <a:endParaRPr lang="tr-TR"/>
          </a:p>
        </p:txBody>
      </p:sp>
      <p:sp>
        <p:nvSpPr>
          <p:cNvPr id="5" name="Content Placeholder 4"/>
          <p:cNvSpPr>
            <a:spLocks noGrp="1"/>
          </p:cNvSpPr>
          <p:nvPr>
            <p:ph sz="quarter" idx="1"/>
          </p:nvPr>
        </p:nvSpPr>
        <p:spPr/>
        <p:txBody>
          <a:bodyPr/>
          <a:lstStyle/>
          <a:p>
            <a:r>
              <a:rPr lang="tr-TR" b="1" dirty="0" smtClean="0"/>
              <a:t>Örneğin</a:t>
            </a:r>
            <a:r>
              <a:rPr lang="tr-TR" dirty="0" smtClean="0"/>
              <a:t>, İslam toplumlarında belli toplumsal-dini yükümlülüklerin ölçüsü olarak(nispi miktarı) belli miktar altın veya gümüş kullanılmış; bunların yerine getirilmesi aşamasında ise, hurma, kuru üzüm ve buğday gibi ürünler kullanılmıştır.</a:t>
            </a:r>
          </a:p>
          <a:p>
            <a:r>
              <a:rPr lang="tr-TR" dirty="0" smtClean="0"/>
              <a:t>Oysa günümüzde artık hem değer ölçüsü olarak hem de her türden ödemenin ve yükümlülüğün yerine getirilmesi için para kullanılmaktadır.</a:t>
            </a:r>
            <a:endParaRPr lang="tr-TR" dirty="0"/>
          </a:p>
        </p:txBody>
      </p:sp>
    </p:spTree>
    <p:extLst>
      <p:ext uri="{BB962C8B-B14F-4D97-AF65-F5344CB8AC3E}">
        <p14:creationId xmlns:p14="http://schemas.microsoft.com/office/powerpoint/2010/main" val="4244556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Paranın Değer Biriktirme Aracı Olması</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16</a:t>
            </a:fld>
            <a:endParaRPr lang="tr-TR"/>
          </a:p>
        </p:txBody>
      </p:sp>
      <p:sp>
        <p:nvSpPr>
          <p:cNvPr id="5" name="Content Placeholder 4"/>
          <p:cNvSpPr>
            <a:spLocks noGrp="1"/>
          </p:cNvSpPr>
          <p:nvPr>
            <p:ph sz="quarter" idx="1"/>
          </p:nvPr>
        </p:nvSpPr>
        <p:spPr/>
        <p:txBody>
          <a:bodyPr/>
          <a:lstStyle/>
          <a:p>
            <a:r>
              <a:rPr lang="tr-TR" dirty="0" smtClean="0"/>
              <a:t>İnsanlar servetlerini değişik şekillerde tutabilirler; para, tahvil, bono, hisse senedi, mevduat, iştirakler ve gayr-i menkul edinimi gibi. Görüldüğü gibi, para servetin değerlendirildiği değişik yollardan sadece birisidir.</a:t>
            </a:r>
          </a:p>
          <a:p>
            <a:r>
              <a:rPr lang="tr-TR" dirty="0" smtClean="0"/>
              <a:t>Serveti para olarak tutmanın en önemli avantajı ise, diğer araçlara göre likiditesinin tam olmasıdır. Başka bir ifadeyle, tasarruf aracı olarak paranın diğer araçlar göre istenildiğinde kullanabilme gibi önemli bir ayrıcalığı vardır.</a:t>
            </a:r>
            <a:endParaRPr lang="tr-TR" dirty="0"/>
          </a:p>
        </p:txBody>
      </p:sp>
    </p:spTree>
    <p:extLst>
      <p:ext uri="{BB962C8B-B14F-4D97-AF65-F5344CB8AC3E}">
        <p14:creationId xmlns:p14="http://schemas.microsoft.com/office/powerpoint/2010/main" val="1215045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17</a:t>
            </a:fld>
            <a:endParaRPr lang="tr-TR"/>
          </a:p>
        </p:txBody>
      </p:sp>
      <p:sp>
        <p:nvSpPr>
          <p:cNvPr id="5" name="Content Placeholder 4"/>
          <p:cNvSpPr>
            <a:spLocks noGrp="1"/>
          </p:cNvSpPr>
          <p:nvPr>
            <p:ph sz="quarter" idx="1"/>
          </p:nvPr>
        </p:nvSpPr>
        <p:spPr/>
        <p:txBody>
          <a:bodyPr/>
          <a:lstStyle/>
          <a:p>
            <a:r>
              <a:rPr lang="tr-TR" b="1" dirty="0" smtClean="0"/>
              <a:t>Likidite:</a:t>
            </a:r>
            <a:r>
              <a:rPr lang="tr-TR" dirty="0" smtClean="0"/>
              <a:t> varlıkların ihtiyaç duyulduğunda kullanıma hazır olma, yani, paraya çevrilebilme kabiliyetidir.</a:t>
            </a:r>
          </a:p>
          <a:p>
            <a:r>
              <a:rPr lang="tr-TR" b="1" dirty="0" smtClean="0"/>
              <a:t>Para</a:t>
            </a:r>
            <a:r>
              <a:rPr lang="tr-TR" dirty="0" smtClean="0"/>
              <a:t> dışındaki araçların hiçbirisinin likiditesi bu şekilde tam değildir. Zira onların her birinin nakde dönüştürülmesi ve harcanması belli bir prosedürü ve zamanı gerektirmektedir.</a:t>
            </a:r>
            <a:endParaRPr lang="tr-TR" b="1" dirty="0"/>
          </a:p>
        </p:txBody>
      </p:sp>
    </p:spTree>
    <p:extLst>
      <p:ext uri="{BB962C8B-B14F-4D97-AF65-F5344CB8AC3E}">
        <p14:creationId xmlns:p14="http://schemas.microsoft.com/office/powerpoint/2010/main" val="2598765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800" dirty="0" smtClean="0"/>
              <a:t>Paranın Ertelenen Borçların Ödenmesini Sağlaması</a:t>
            </a:r>
            <a:endParaRPr lang="tr-TR" sz="2800"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18</a:t>
            </a:fld>
            <a:endParaRPr lang="tr-TR"/>
          </a:p>
        </p:txBody>
      </p:sp>
      <p:sp>
        <p:nvSpPr>
          <p:cNvPr id="5" name="Content Placeholder 4"/>
          <p:cNvSpPr>
            <a:spLocks noGrp="1"/>
          </p:cNvSpPr>
          <p:nvPr>
            <p:ph sz="quarter" idx="1"/>
          </p:nvPr>
        </p:nvSpPr>
        <p:spPr/>
        <p:txBody>
          <a:bodyPr>
            <a:normAutofit lnSpcReduction="10000"/>
          </a:bodyPr>
          <a:lstStyle/>
          <a:p>
            <a:r>
              <a:rPr lang="tr-TR" dirty="0" smtClean="0"/>
              <a:t>Paranın mübadele aracı olma ve hesap birimi olma işlevleri zamanın belli bir anındaki ödemeleri gerçekleştirmeyi açıklarken; değer saklama aracı olma ve ertelenen borçların ödenmesini sağlanma işlevleri, mübadelenin daha sonraki dönemlerde de devam etmesini mümkün kılan ödemelerin yapılmasını açıklamaktadır.</a:t>
            </a:r>
          </a:p>
          <a:p>
            <a:r>
              <a:rPr lang="tr-TR" dirty="0" smtClean="0"/>
              <a:t>Malların alım-satımı yapılırken, ödemeleri ya tamamen ya da kısmen gelecek zamana brakılmaktadır. Nitekim,bugün ödemelerin çok önemli bir kısmı taksitli ödemelerle yapılmaktadır.</a:t>
            </a:r>
            <a:endParaRPr lang="tr-TR" dirty="0"/>
          </a:p>
        </p:txBody>
      </p:sp>
    </p:spTree>
    <p:extLst>
      <p:ext uri="{BB962C8B-B14F-4D97-AF65-F5344CB8AC3E}">
        <p14:creationId xmlns:p14="http://schemas.microsoft.com/office/powerpoint/2010/main" val="2289500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4. PARA ARZI BÜYÜKLÜKLERİ</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19</a:t>
            </a:fld>
            <a:endParaRPr lang="tr-TR"/>
          </a:p>
        </p:txBody>
      </p:sp>
      <p:sp>
        <p:nvSpPr>
          <p:cNvPr id="5" name="Content Placeholder 4"/>
          <p:cNvSpPr>
            <a:spLocks noGrp="1"/>
          </p:cNvSpPr>
          <p:nvPr>
            <p:ph sz="quarter" idx="1"/>
          </p:nvPr>
        </p:nvSpPr>
        <p:spPr/>
        <p:txBody>
          <a:bodyPr>
            <a:normAutofit fontScale="92500" lnSpcReduction="20000"/>
          </a:bodyPr>
          <a:lstStyle/>
          <a:p>
            <a:r>
              <a:rPr lang="tr-TR" dirty="0" smtClean="0"/>
              <a:t>Para arzı büyüklükleri merkez bankası tarafından tanımlanmaktadır.</a:t>
            </a:r>
          </a:p>
          <a:p>
            <a:r>
              <a:rPr lang="tr-TR" dirty="0" smtClean="0"/>
              <a:t>Yaygın olarak kabul gören para arzı tanımları aşağıdaki gibidir:</a:t>
            </a:r>
          </a:p>
          <a:p>
            <a:pPr marL="0" indent="0">
              <a:buNone/>
            </a:pPr>
            <a:r>
              <a:rPr lang="tr-TR" dirty="0" smtClean="0"/>
              <a:t>M1 = Dolaşımdaki para miktarı (banknot+madeni ufaklık) + Vadesiz Mevduatlar(TL ve YP)</a:t>
            </a:r>
          </a:p>
          <a:p>
            <a:pPr marL="0" indent="0">
              <a:buNone/>
            </a:pPr>
            <a:r>
              <a:rPr lang="tr-TR" dirty="0" smtClean="0"/>
              <a:t>M2 = M1 + Vadeli Mevduatlar(TL ve YP)</a:t>
            </a:r>
          </a:p>
          <a:p>
            <a:pPr marL="0" indent="0">
              <a:buNone/>
            </a:pPr>
            <a:r>
              <a:rPr lang="tr-TR" dirty="0" smtClean="0"/>
              <a:t>M3 = M2 + Repo + Para Piyasası Fonları</a:t>
            </a:r>
          </a:p>
          <a:p>
            <a:r>
              <a:rPr lang="tr-TR" dirty="0" smtClean="0"/>
              <a:t>M1 dar para arzı olarak,</a:t>
            </a:r>
          </a:p>
          <a:p>
            <a:r>
              <a:rPr lang="tr-TR" dirty="0" smtClean="0"/>
              <a:t>M2 geniş para arzı olarak,</a:t>
            </a:r>
          </a:p>
          <a:p>
            <a:r>
              <a:rPr lang="tr-TR" dirty="0" smtClean="0"/>
              <a:t>M3 daha geniş para arzı ve değer biriktirme aracı olarak kullanılır.</a:t>
            </a:r>
            <a:endParaRPr lang="tr-TR" dirty="0"/>
          </a:p>
        </p:txBody>
      </p:sp>
    </p:spTree>
    <p:extLst>
      <p:ext uri="{BB962C8B-B14F-4D97-AF65-F5344CB8AC3E}">
        <p14:creationId xmlns:p14="http://schemas.microsoft.com/office/powerpoint/2010/main" val="1944054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Alt Başlık"/>
          <p:cNvSpPr>
            <a:spLocks noGrp="1"/>
          </p:cNvSpPr>
          <p:nvPr>
            <p:ph type="subTitle" idx="1"/>
          </p:nvPr>
        </p:nvSpPr>
        <p:spPr/>
        <p:txBody>
          <a:bodyPr anchor="ctr">
            <a:normAutofit/>
          </a:bodyPr>
          <a:lstStyle/>
          <a:p>
            <a:r>
              <a:rPr lang="es-ES" sz="3600" dirty="0" smtClean="0">
                <a:latin typeface="Tahoma" pitchFamily="34" charset="0"/>
                <a:ea typeface="Tahoma" pitchFamily="34" charset="0"/>
                <a:cs typeface="Tahoma" pitchFamily="34" charset="0"/>
              </a:rPr>
              <a:t>PARA</a:t>
            </a:r>
            <a:r>
              <a:rPr lang="tr-TR" sz="3600" dirty="0" smtClean="0">
                <a:latin typeface="Tahoma" pitchFamily="34" charset="0"/>
                <a:ea typeface="Tahoma" pitchFamily="34" charset="0"/>
                <a:cs typeface="Tahoma" pitchFamily="34" charset="0"/>
              </a:rPr>
              <a:t> VE ÖDEME SİSTEMLERİ</a:t>
            </a:r>
            <a:endParaRPr lang="tr-TR" sz="3600" dirty="0">
              <a:latin typeface="Tahoma" pitchFamily="34" charset="0"/>
              <a:ea typeface="Tahoma" pitchFamily="34" charset="0"/>
              <a:cs typeface="Tahoma" pitchFamily="34" charset="0"/>
            </a:endParaRPr>
          </a:p>
        </p:txBody>
      </p:sp>
      <p:sp>
        <p:nvSpPr>
          <p:cNvPr id="7" name="6 Slayt Numarası Yer Tutucusu"/>
          <p:cNvSpPr>
            <a:spLocks noGrp="1"/>
          </p:cNvSpPr>
          <p:nvPr>
            <p:ph type="sldNum" sz="quarter" idx="12"/>
          </p:nvPr>
        </p:nvSpPr>
        <p:spPr/>
        <p:txBody>
          <a:bodyPr/>
          <a:lstStyle/>
          <a:p>
            <a:fld id="{2C96FA02-D0B2-4A2B-8223-F71D8D3D8F30}" type="slidenum">
              <a:rPr lang="tr-TR" smtClean="0"/>
              <a:pPr/>
              <a:t>2</a:t>
            </a:fld>
            <a:endParaRPr lang="tr-TR"/>
          </a:p>
        </p:txBody>
      </p:sp>
      <p:sp>
        <p:nvSpPr>
          <p:cNvPr id="12" name="11 Başlık"/>
          <p:cNvSpPr>
            <a:spLocks noGrp="1"/>
          </p:cNvSpPr>
          <p:nvPr>
            <p:ph type="ctrTitle"/>
          </p:nvPr>
        </p:nvSpPr>
        <p:spPr>
          <a:xfrm>
            <a:off x="630037" y="403726"/>
            <a:ext cx="7772400" cy="1752600"/>
          </a:xfrm>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r>
              <a:rPr lang="tr-TR" sz="3600" b="1" dirty="0" smtClean="0">
                <a:solidFill>
                  <a:schemeClr val="bg1"/>
                </a:solidFill>
                <a:latin typeface="Tahoma" pitchFamily="34" charset="0"/>
                <a:ea typeface="Tahoma" pitchFamily="34" charset="0"/>
                <a:cs typeface="Tahoma" pitchFamily="34" charset="0"/>
              </a:rPr>
              <a:t>BÖLÜM 1</a:t>
            </a:r>
            <a:endParaRPr lang="tr-TR" sz="3600" b="1"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Finansal derinleşme-gelişme</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20</a:t>
            </a:fld>
            <a:endParaRPr lang="tr-TR"/>
          </a:p>
        </p:txBody>
      </p:sp>
      <p:sp>
        <p:nvSpPr>
          <p:cNvPr id="5" name="Content Placeholder 4"/>
          <p:cNvSpPr>
            <a:spLocks noGrp="1"/>
          </p:cNvSpPr>
          <p:nvPr>
            <p:ph sz="quarter" idx="1"/>
          </p:nvPr>
        </p:nvSpPr>
        <p:spPr/>
        <p:txBody>
          <a:bodyPr>
            <a:normAutofit lnSpcReduction="10000"/>
          </a:bodyPr>
          <a:lstStyle/>
          <a:p>
            <a:r>
              <a:rPr lang="tr-TR" b="1" i="1" dirty="0" smtClean="0"/>
              <a:t>Finansal derinleşme</a:t>
            </a:r>
            <a:r>
              <a:rPr lang="tr-TR" dirty="0" smtClean="0"/>
              <a:t>, geniş anlamda finansal varlıkların, dar anlamda ise para arzının gayri safi milli ya da yurtiçi hâsıla içindeki payını ifade eder.</a:t>
            </a:r>
          </a:p>
          <a:p>
            <a:r>
              <a:rPr lang="tr-TR" b="1" i="1" dirty="0" smtClean="0"/>
              <a:t>Finansal gelişme</a:t>
            </a:r>
            <a:r>
              <a:rPr lang="tr-TR" i="1" dirty="0" smtClean="0"/>
              <a:t> </a:t>
            </a:r>
            <a:r>
              <a:rPr lang="tr-TR" dirty="0" smtClean="0"/>
              <a:t>ise, finansal sistemin  gerek büyüklüğü gerekse  yapısı itibariyle uğradığı değişmeyi ifade eder.</a:t>
            </a:r>
          </a:p>
          <a:p>
            <a:r>
              <a:rPr lang="tr-TR" i="1" dirty="0" smtClean="0"/>
              <a:t>Finansal derinleşme;</a:t>
            </a:r>
            <a:r>
              <a:rPr lang="tr-TR" dirty="0" smtClean="0"/>
              <a:t> finans sisteminin hangi ölçüde genişlediğini, finansal araçların ne kadar çeşitlendiğini ve toplumun her kesimine daha geniş finansal hizmet seçeneklerinin sunulup-sunulmadığını gösterir.</a:t>
            </a:r>
            <a:r>
              <a:rPr lang="tr-TR" i="1" dirty="0" smtClean="0"/>
              <a:t> </a:t>
            </a:r>
            <a:endParaRPr lang="tr-TR" i="1" dirty="0"/>
          </a:p>
        </p:txBody>
      </p:sp>
    </p:spTree>
    <p:extLst>
      <p:ext uri="{BB962C8B-B14F-4D97-AF65-F5344CB8AC3E}">
        <p14:creationId xmlns:p14="http://schemas.microsoft.com/office/powerpoint/2010/main" val="1207662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 DOLARİZASYON (PARA İKAMESİ)</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21</a:t>
            </a:fld>
            <a:endParaRPr lang="tr-TR"/>
          </a:p>
        </p:txBody>
      </p:sp>
      <p:sp>
        <p:nvSpPr>
          <p:cNvPr id="5" name="Content Placeholder 4"/>
          <p:cNvSpPr>
            <a:spLocks noGrp="1"/>
          </p:cNvSpPr>
          <p:nvPr>
            <p:ph sz="quarter" idx="1"/>
          </p:nvPr>
        </p:nvSpPr>
        <p:spPr/>
        <p:txBody>
          <a:bodyPr/>
          <a:lstStyle/>
          <a:p>
            <a:r>
              <a:rPr lang="tr-TR" dirty="0" smtClean="0"/>
              <a:t>Halk milli para yerine, ya altın gibi başka bir ödeme aracı ya da Amerikan Doları veya Euro gibi başka ülkelerin paralarını tercih edecektir. Bu duruma, iktisat literatüründe </a:t>
            </a:r>
            <a:r>
              <a:rPr lang="tr-TR" b="1" i="1" dirty="0" smtClean="0"/>
              <a:t>dolarizasyon</a:t>
            </a:r>
            <a:r>
              <a:rPr lang="tr-TR" dirty="0" smtClean="0"/>
              <a:t> veya </a:t>
            </a:r>
            <a:r>
              <a:rPr lang="tr-TR" b="1" i="1" dirty="0" smtClean="0"/>
              <a:t>para ikamesi</a:t>
            </a:r>
            <a:r>
              <a:rPr lang="tr-TR" dirty="0" smtClean="0"/>
              <a:t> denir.</a:t>
            </a:r>
          </a:p>
          <a:p>
            <a:r>
              <a:rPr lang="tr-TR" dirty="0" smtClean="0"/>
              <a:t>Yalnız, dolarizasyon olgusunun gerçekleşebilmesi için, ülkede serbest kur sisteminin geçerli olması ve alış verişlerde yabancı paraların kullanılmasının önünde yasal engellerin olmaması gerekir.</a:t>
            </a:r>
            <a:endParaRPr lang="tr-TR" dirty="0"/>
          </a:p>
        </p:txBody>
      </p:sp>
    </p:spTree>
    <p:extLst>
      <p:ext uri="{BB962C8B-B14F-4D97-AF65-F5344CB8AC3E}">
        <p14:creationId xmlns:p14="http://schemas.microsoft.com/office/powerpoint/2010/main" val="1918416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Dolarizasyon üç şekilde karşımıza çıkabilir</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22</a:t>
            </a:fld>
            <a:endParaRPr lang="tr-TR"/>
          </a:p>
        </p:txBody>
      </p:sp>
      <p:sp>
        <p:nvSpPr>
          <p:cNvPr id="5" name="Content Placeholder 4"/>
          <p:cNvSpPr>
            <a:spLocks noGrp="1"/>
          </p:cNvSpPr>
          <p:nvPr>
            <p:ph sz="quarter" idx="1"/>
          </p:nvPr>
        </p:nvSpPr>
        <p:spPr/>
        <p:txBody>
          <a:bodyPr>
            <a:normAutofit lnSpcReduction="10000"/>
          </a:bodyPr>
          <a:lstStyle/>
          <a:p>
            <a:r>
              <a:rPr lang="tr-TR" b="1" dirty="0" smtClean="0"/>
              <a:t>Resmi (tam) dolarizasyon:</a:t>
            </a:r>
            <a:r>
              <a:rPr lang="tr-TR" dirty="0" smtClean="0"/>
              <a:t> hükümetin kanuni bir düzenleme sonucunda yabancı parayı yasal ödeme aracı olarak resmen kabul etmesidir. Böyle bir durumda, ulusal para birimi tamamen devreden çıkar ve örneğin, Amerikan Doları yasal ödeme aracı olarak kabul edilir. Artık ülkede vergiler dahil tüm ödemeler Dolarla yapılmak durumundadır. </a:t>
            </a:r>
            <a:r>
              <a:rPr lang="tr-TR" b="1" dirty="0" smtClean="0"/>
              <a:t>KKTC’de </a:t>
            </a:r>
            <a:r>
              <a:rPr lang="tr-TR" dirty="0" smtClean="0"/>
              <a:t>kullanılan resmi dolarizasyondur.</a:t>
            </a:r>
          </a:p>
          <a:p>
            <a:r>
              <a:rPr lang="tr-TR" b="1" dirty="0" smtClean="0"/>
              <a:t>Yarı resmi dolarizasyon</a:t>
            </a:r>
            <a:r>
              <a:rPr lang="tr-TR" dirty="0" smtClean="0"/>
              <a:t>, hükümetin hem yabancı bir para birimini hem de ulusal para birimini yasal ödeme aracı olarak kabul etmesi durumudur.</a:t>
            </a:r>
            <a:endParaRPr lang="tr-TR" b="1" dirty="0"/>
          </a:p>
        </p:txBody>
      </p:sp>
    </p:spTree>
    <p:extLst>
      <p:ext uri="{BB962C8B-B14F-4D97-AF65-F5344CB8AC3E}">
        <p14:creationId xmlns:p14="http://schemas.microsoft.com/office/powerpoint/2010/main" val="609733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Dolarizasyon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23</a:t>
            </a:fld>
            <a:endParaRPr lang="tr-TR"/>
          </a:p>
        </p:txBody>
      </p:sp>
      <p:sp>
        <p:nvSpPr>
          <p:cNvPr id="5" name="Content Placeholder 4"/>
          <p:cNvSpPr>
            <a:spLocks noGrp="1"/>
          </p:cNvSpPr>
          <p:nvPr>
            <p:ph sz="quarter" idx="1"/>
          </p:nvPr>
        </p:nvSpPr>
        <p:spPr/>
        <p:txBody>
          <a:bodyPr>
            <a:normAutofit lnSpcReduction="10000"/>
          </a:bodyPr>
          <a:lstStyle/>
          <a:p>
            <a:r>
              <a:rPr lang="tr-TR" b="1" dirty="0" smtClean="0"/>
              <a:t>Gayri resmi(kısmi) dolarizasyon:</a:t>
            </a:r>
            <a:r>
              <a:rPr lang="tr-TR" dirty="0" smtClean="0"/>
              <a:t> halkın ve piyasaların ulusal paranın işlevlerinin bir kısmını yerine getiremediği gerekçesiyle ödemelerinde ulusal paranın yanı sıra yabancı para ya da paraları da kullanmaya başlamasıdır. Bu durumda yabancı para yasal yoldan ödeme aracı olarak tanımlanmamıştır, ama halk paralel ödeme aracı olarak ödemelerinde kullanmaktadır. Esasında para ikamesi kavramı daha ziyade bu üçüncü duruma, yani kısmi dolarizasyona tekabül etmektedir. Birçok ülke ve </a:t>
            </a:r>
            <a:r>
              <a:rPr lang="tr-TR" b="1" dirty="0" smtClean="0"/>
              <a:t>Türkiye’de</a:t>
            </a:r>
            <a:r>
              <a:rPr lang="tr-TR" dirty="0" smtClean="0"/>
              <a:t> görülen de, kısmi dolarizasyon ya da para ikamesidir.</a:t>
            </a:r>
            <a:endParaRPr lang="tr-TR" b="1" dirty="0"/>
          </a:p>
        </p:txBody>
      </p:sp>
    </p:spTree>
    <p:extLst>
      <p:ext uri="{BB962C8B-B14F-4D97-AF65-F5344CB8AC3E}">
        <p14:creationId xmlns:p14="http://schemas.microsoft.com/office/powerpoint/2010/main" val="443467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Dolarizasyon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24</a:t>
            </a:fld>
            <a:endParaRPr lang="tr-TR"/>
          </a:p>
        </p:txBody>
      </p:sp>
      <p:sp>
        <p:nvSpPr>
          <p:cNvPr id="5" name="Content Placeholder 4"/>
          <p:cNvSpPr>
            <a:spLocks noGrp="1"/>
          </p:cNvSpPr>
          <p:nvPr>
            <p:ph sz="quarter" idx="1"/>
          </p:nvPr>
        </p:nvSpPr>
        <p:spPr/>
        <p:txBody>
          <a:bodyPr/>
          <a:lstStyle/>
          <a:p>
            <a:pPr marL="0" indent="0">
              <a:buNone/>
            </a:pPr>
            <a:r>
              <a:rPr lang="tr-TR" dirty="0" smtClean="0"/>
              <a:t>Bundan başka dolarizasyonu;</a:t>
            </a:r>
          </a:p>
          <a:p>
            <a:r>
              <a:rPr lang="tr-TR" dirty="0" smtClean="0"/>
              <a:t>Mevduatın dolarizasyonu ve</a:t>
            </a:r>
          </a:p>
          <a:p>
            <a:r>
              <a:rPr lang="tr-TR" dirty="0" smtClean="0"/>
              <a:t>İşlemlerin dolarizasyonu</a:t>
            </a:r>
          </a:p>
          <a:p>
            <a:pPr marL="0" indent="0">
              <a:buNone/>
            </a:pPr>
            <a:r>
              <a:rPr lang="tr-TR" dirty="0"/>
              <a:t>ş</a:t>
            </a:r>
            <a:r>
              <a:rPr lang="tr-TR" dirty="0" smtClean="0"/>
              <a:t>eklinde bir ayırıma da tabi tutmak mümkündür.</a:t>
            </a:r>
            <a:endParaRPr lang="tr-TR" dirty="0"/>
          </a:p>
        </p:txBody>
      </p:sp>
    </p:spTree>
    <p:extLst>
      <p:ext uri="{BB962C8B-B14F-4D97-AF65-F5344CB8AC3E}">
        <p14:creationId xmlns:p14="http://schemas.microsoft.com/office/powerpoint/2010/main" val="2246541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Mevduatın ve İşlemlerin Dolarizasyonu</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25</a:t>
            </a:fld>
            <a:endParaRPr lang="tr-TR"/>
          </a:p>
        </p:txBody>
      </p:sp>
      <p:sp>
        <p:nvSpPr>
          <p:cNvPr id="5" name="Content Placeholder 4"/>
          <p:cNvSpPr>
            <a:spLocks noGrp="1"/>
          </p:cNvSpPr>
          <p:nvPr>
            <p:ph sz="half" idx="1"/>
          </p:nvPr>
        </p:nvSpPr>
        <p:spPr/>
        <p:txBody>
          <a:bodyPr/>
          <a:lstStyle/>
          <a:p>
            <a:pPr marL="0" indent="0">
              <a:buNone/>
            </a:pPr>
            <a:r>
              <a:rPr lang="tr-TR" b="1" dirty="0" smtClean="0"/>
              <a:t>Mevduatın dolarizasyonu,</a:t>
            </a:r>
            <a:r>
              <a:rPr lang="tr-TR" dirty="0" smtClean="0"/>
              <a:t> tam olarak döviz mevduatlarının toplam mevduatlar içindeki payının artmasını ifade ederken;</a:t>
            </a:r>
            <a:endParaRPr lang="tr-TR" b="1" dirty="0"/>
          </a:p>
        </p:txBody>
      </p:sp>
      <p:sp>
        <p:nvSpPr>
          <p:cNvPr id="6" name="Content Placeholder 5"/>
          <p:cNvSpPr>
            <a:spLocks noGrp="1"/>
          </p:cNvSpPr>
          <p:nvPr>
            <p:ph sz="half" idx="2"/>
          </p:nvPr>
        </p:nvSpPr>
        <p:spPr/>
        <p:txBody>
          <a:bodyPr/>
          <a:lstStyle/>
          <a:p>
            <a:pPr marL="0" indent="0">
              <a:buNone/>
            </a:pPr>
            <a:r>
              <a:rPr lang="tr-TR" b="1" dirty="0" smtClean="0"/>
              <a:t>İşlemlerin dolarizasyonu, </a:t>
            </a:r>
            <a:r>
              <a:rPr lang="tr-TR" dirty="0" smtClean="0"/>
              <a:t>tam olarak dolaşımdaki para içerisinde yabancı paranın payının artmasını ifade eder. Bu ayırıma göre, ikinci tür dolarizasyon tam da para ikamesine tekabül etmektedir.</a:t>
            </a:r>
            <a:endParaRPr lang="tr-TR" b="1" dirty="0"/>
          </a:p>
        </p:txBody>
      </p:sp>
    </p:spTree>
    <p:extLst>
      <p:ext uri="{BB962C8B-B14F-4D97-AF65-F5344CB8AC3E}">
        <p14:creationId xmlns:p14="http://schemas.microsoft.com/office/powerpoint/2010/main" val="4265305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26</a:t>
            </a:fld>
            <a:endParaRPr lang="tr-TR"/>
          </a:p>
        </p:txBody>
      </p:sp>
      <p:sp>
        <p:nvSpPr>
          <p:cNvPr id="5" name="Content Placeholder 4"/>
          <p:cNvSpPr>
            <a:spLocks noGrp="1"/>
          </p:cNvSpPr>
          <p:nvPr>
            <p:ph sz="quarter" idx="1"/>
          </p:nvPr>
        </p:nvSpPr>
        <p:spPr/>
        <p:txBody>
          <a:bodyPr/>
          <a:lstStyle/>
          <a:p>
            <a:r>
              <a:rPr lang="tr-TR" dirty="0" smtClean="0"/>
              <a:t>Teknik olarak, </a:t>
            </a:r>
            <a:r>
              <a:rPr lang="tr-TR" b="1" dirty="0" smtClean="0"/>
              <a:t>birincisinde</a:t>
            </a:r>
            <a:r>
              <a:rPr lang="tr-TR" dirty="0" smtClean="0"/>
              <a:t> kurdaki dalgalanmalarla birlikte faiz oranlarındaki dalgalanmalar da çok önemli iken, </a:t>
            </a:r>
            <a:r>
              <a:rPr lang="tr-TR" b="1" dirty="0" smtClean="0"/>
              <a:t>ikincisinde </a:t>
            </a:r>
            <a:r>
              <a:rPr lang="tr-TR" dirty="0" smtClean="0"/>
              <a:t>faiz oranındaki oynaklıklar o kadar önemli değildir. Zira </a:t>
            </a:r>
            <a:r>
              <a:rPr lang="tr-TR" b="1" dirty="0" smtClean="0"/>
              <a:t>birincisinin</a:t>
            </a:r>
            <a:r>
              <a:rPr lang="tr-TR" dirty="0" smtClean="0"/>
              <a:t> faiz getirisi söz konusu değil iken, </a:t>
            </a:r>
            <a:r>
              <a:rPr lang="tr-TR" b="1" dirty="0" smtClean="0"/>
              <a:t>ikincisinin</a:t>
            </a:r>
            <a:r>
              <a:rPr lang="tr-TR" dirty="0" smtClean="0"/>
              <a:t> faiz getirisi vardır ve bankacılık sektörünün yükümlülüğünü, buradan da bankaların faiz riskine karşı duyarlılıklarını etkiler.</a:t>
            </a:r>
            <a:endParaRPr lang="tr-TR" dirty="0"/>
          </a:p>
        </p:txBody>
      </p:sp>
    </p:spTree>
    <p:extLst>
      <p:ext uri="{BB962C8B-B14F-4D97-AF65-F5344CB8AC3E}">
        <p14:creationId xmlns:p14="http://schemas.microsoft.com/office/powerpoint/2010/main" val="3388764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335096"/>
            <a:ext cx="8534400" cy="758952"/>
          </a:xfrm>
        </p:spPr>
        <p:txBody>
          <a:bodyPr>
            <a:noAutofit/>
          </a:bodyPr>
          <a:lstStyle/>
          <a:p>
            <a:r>
              <a:rPr lang="tr-TR" sz="2600" dirty="0" smtClean="0"/>
              <a:t>Dolarizasyonun Ortaya Çıkmasında Etkili Olan Faktörler</a:t>
            </a:r>
            <a:endParaRPr lang="tr-TR" sz="2600"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27</a:t>
            </a:fld>
            <a:endParaRPr lang="tr-TR"/>
          </a:p>
        </p:txBody>
      </p:sp>
      <p:sp>
        <p:nvSpPr>
          <p:cNvPr id="5" name="Content Placeholder 4"/>
          <p:cNvSpPr>
            <a:spLocks noGrp="1"/>
          </p:cNvSpPr>
          <p:nvPr>
            <p:ph sz="quarter" idx="1"/>
          </p:nvPr>
        </p:nvSpPr>
        <p:spPr/>
        <p:txBody>
          <a:bodyPr/>
          <a:lstStyle/>
          <a:p>
            <a:pPr marL="0" indent="0">
              <a:buNone/>
            </a:pPr>
            <a:r>
              <a:rPr lang="tr-TR" dirty="0" smtClean="0"/>
              <a:t>Dolarizasyonun ortaya çıkmasında etkili olan ana faktörler şunlardır;</a:t>
            </a:r>
          </a:p>
          <a:p>
            <a:r>
              <a:rPr lang="tr-TR" dirty="0" smtClean="0"/>
              <a:t>Yüksek enflasyon</a:t>
            </a:r>
          </a:p>
          <a:p>
            <a:r>
              <a:rPr lang="tr-TR" dirty="0" smtClean="0"/>
              <a:t>Devalüasyon ya da yabancı paranın ulusal paraya karşı aşırı değer kazanacağı beklentisi</a:t>
            </a:r>
          </a:p>
          <a:p>
            <a:r>
              <a:rPr lang="tr-TR" dirty="0" smtClean="0"/>
              <a:t>Kamu kesimi borçlanma gereğinin ve reel faizlerin yüksekliği</a:t>
            </a:r>
          </a:p>
          <a:p>
            <a:r>
              <a:rPr lang="tr-TR" dirty="0" smtClean="0"/>
              <a:t>Siyasi istikrarsızlığın ve belirsizliğin artması</a:t>
            </a:r>
            <a:endParaRPr lang="tr-TR" dirty="0"/>
          </a:p>
        </p:txBody>
      </p:sp>
    </p:spTree>
    <p:extLst>
      <p:ext uri="{BB962C8B-B14F-4D97-AF65-F5344CB8AC3E}">
        <p14:creationId xmlns:p14="http://schemas.microsoft.com/office/powerpoint/2010/main" val="542822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600" dirty="0" smtClean="0"/>
              <a:t>Dolarizasyonun Etkileri ve Olası Sonuçları – Dolarizasyonun Derecesi</a:t>
            </a:r>
            <a:endParaRPr lang="tr-TR" sz="2600"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28</a:t>
            </a:fld>
            <a:endParaRPr lang="tr-TR"/>
          </a:p>
        </p:txBody>
      </p:sp>
      <p:sp>
        <p:nvSpPr>
          <p:cNvPr id="5" name="Content Placeholder 4"/>
          <p:cNvSpPr>
            <a:spLocks noGrp="1"/>
          </p:cNvSpPr>
          <p:nvPr>
            <p:ph sz="quarter" idx="1"/>
          </p:nvPr>
        </p:nvSpPr>
        <p:spPr/>
        <p:txBody>
          <a:bodyPr>
            <a:normAutofit lnSpcReduction="10000"/>
          </a:bodyPr>
          <a:lstStyle/>
          <a:p>
            <a:r>
              <a:rPr lang="tr-TR" sz="2800" dirty="0" smtClean="0"/>
              <a:t>Dolarizasyonun Olumlu Etkileri: burada belirtilen oluölu sonuçlar, kısmi dolarizasyon durumunda ya hiç görülmez ya da cüz’i denecek derecede görülebilir.</a:t>
            </a:r>
          </a:p>
          <a:p>
            <a:pPr>
              <a:buFont typeface="Arial" panose="020B0604020202020204" pitchFamily="34" charset="0"/>
              <a:buChar char="•"/>
            </a:pPr>
            <a:r>
              <a:rPr lang="tr-TR" dirty="0" smtClean="0"/>
              <a:t>Dolayısıyla, dolarizasyonun olumlu sonuçlarının ya da faydalarının ortaya çıkabilmesi, esas itibariyle tam dolarizasyona geçilmesine bağlıdır ve temelinde de enflasyon ve devalüasyon(kur) riskinin büyük ölçüde ortadan kalkması yatar.</a:t>
            </a:r>
          </a:p>
          <a:p>
            <a:pPr>
              <a:buFont typeface="Arial" panose="020B0604020202020204" pitchFamily="34" charset="0"/>
              <a:buChar char="•"/>
            </a:pPr>
            <a:r>
              <a:rPr lang="tr-TR" dirty="0" smtClean="0"/>
              <a:t>Buradan hareketle de şu olumlu sonuçlar görülebilir: </a:t>
            </a:r>
            <a:r>
              <a:rPr lang="tr-TR" dirty="0" smtClean="0">
                <a:solidFill>
                  <a:srgbClr val="00B0F0"/>
                </a:solidFill>
              </a:rPr>
              <a:t>sayfa 12 den takip edebilirsiniz</a:t>
            </a:r>
            <a:endParaRPr lang="tr-TR" dirty="0">
              <a:solidFill>
                <a:srgbClr val="00B0F0"/>
              </a:solidFill>
            </a:endParaRPr>
          </a:p>
          <a:p>
            <a:pPr>
              <a:buFont typeface="Arial" panose="020B0604020202020204" pitchFamily="34" charset="0"/>
              <a:buChar char="•"/>
            </a:pPr>
            <a:endParaRPr lang="tr-TR" sz="2600" dirty="0"/>
          </a:p>
        </p:txBody>
      </p:sp>
    </p:spTree>
    <p:extLst>
      <p:ext uri="{BB962C8B-B14F-4D97-AF65-F5344CB8AC3E}">
        <p14:creationId xmlns:p14="http://schemas.microsoft.com/office/powerpoint/2010/main" val="2056470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600" dirty="0">
                <a:solidFill>
                  <a:srgbClr val="E10000"/>
                </a:solidFill>
                <a:latin typeface="Georgia" panose="02040502050405020303" pitchFamily="18" charset="0"/>
              </a:rPr>
              <a:t>Dolarizasyonun Etkileri ve Olası Sonuçları – Dolarizasyonun Derecesi</a:t>
            </a:r>
            <a:endParaRPr lang="tr-TR" sz="2600"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29</a:t>
            </a:fld>
            <a:endParaRPr lang="tr-TR"/>
          </a:p>
        </p:txBody>
      </p:sp>
      <p:sp>
        <p:nvSpPr>
          <p:cNvPr id="5" name="Content Placeholder 4"/>
          <p:cNvSpPr>
            <a:spLocks noGrp="1"/>
          </p:cNvSpPr>
          <p:nvPr>
            <p:ph sz="quarter" idx="1"/>
          </p:nvPr>
        </p:nvSpPr>
        <p:spPr/>
        <p:txBody>
          <a:bodyPr/>
          <a:lstStyle/>
          <a:p>
            <a:pPr>
              <a:spcBef>
                <a:spcPts val="600"/>
              </a:spcBef>
              <a:buFont typeface="Wingdings 2" panose="05020102010507070707" pitchFamily="18" charset="2"/>
              <a:buChar char=""/>
            </a:pPr>
            <a:r>
              <a:rPr lang="tr-TR" sz="2800" dirty="0">
                <a:solidFill>
                  <a:srgbClr val="000000"/>
                </a:solidFill>
                <a:latin typeface="Georgia" panose="02040502050405020303" pitchFamily="18" charset="0"/>
              </a:rPr>
              <a:t>Dolarizasyonun Olumsuz </a:t>
            </a:r>
            <a:r>
              <a:rPr lang="tr-TR" sz="2800" dirty="0" smtClean="0">
                <a:solidFill>
                  <a:srgbClr val="000000"/>
                </a:solidFill>
                <a:latin typeface="Georgia" panose="02040502050405020303" pitchFamily="18" charset="0"/>
              </a:rPr>
              <a:t>Etkileri: dolarizasyonun olumsuz sonuçları ya da maliyetleri, iki tür dolarizasyon durumunda da görülebilir. Ancak, bu etkiler tam dolarizasyon durumunda daha kesin ve fazla, kısmı uygulamada ise daha gevşek ve az görülür. Olumsuz etkilerin ortaya çıkmasının temelinde esas olarak merkez bankasının otoritesinin az ya da çok sarsılması yatar.</a:t>
            </a:r>
          </a:p>
          <a:p>
            <a:pPr>
              <a:spcBef>
                <a:spcPts val="600"/>
              </a:spcBef>
              <a:buFont typeface="Wingdings 2" panose="05020102010507070707" pitchFamily="18" charset="2"/>
              <a:buChar char=""/>
            </a:pPr>
            <a:r>
              <a:rPr lang="tr-TR" sz="2800" dirty="0" smtClean="0">
                <a:solidFill>
                  <a:srgbClr val="000000"/>
                </a:solidFill>
                <a:latin typeface="Georgia" panose="02040502050405020303" pitchFamily="18" charset="0"/>
              </a:rPr>
              <a:t>Belli başlı olumsuz etkiler olarak </a:t>
            </a:r>
            <a:r>
              <a:rPr lang="tr-TR" sz="2800" smtClean="0">
                <a:solidFill>
                  <a:srgbClr val="000000"/>
                </a:solidFill>
                <a:latin typeface="Georgia" panose="02040502050405020303" pitchFamily="18" charset="0"/>
              </a:rPr>
              <a:t>şunları sıralayabiliriz: </a:t>
            </a:r>
            <a:r>
              <a:rPr lang="tr-TR" sz="2800">
                <a:solidFill>
                  <a:srgbClr val="00B0F0"/>
                </a:solidFill>
                <a:latin typeface="Georgia" panose="02040502050405020303" pitchFamily="18" charset="0"/>
              </a:rPr>
              <a:t>sayfa </a:t>
            </a:r>
            <a:r>
              <a:rPr lang="tr-TR" sz="2800" smtClean="0">
                <a:solidFill>
                  <a:srgbClr val="00B0F0"/>
                </a:solidFill>
                <a:latin typeface="Georgia" panose="02040502050405020303" pitchFamily="18" charset="0"/>
              </a:rPr>
              <a:t>13 </a:t>
            </a:r>
            <a:r>
              <a:rPr lang="tr-TR" sz="2800">
                <a:solidFill>
                  <a:srgbClr val="00B0F0"/>
                </a:solidFill>
                <a:latin typeface="Georgia" panose="02040502050405020303" pitchFamily="18" charset="0"/>
              </a:rPr>
              <a:t>den takip edebilirsiniz</a:t>
            </a:r>
            <a:endParaRPr lang="tr-TR" sz="2800" dirty="0" smtClean="0">
              <a:solidFill>
                <a:srgbClr val="000000"/>
              </a:solidFill>
              <a:latin typeface="Georgia" panose="02040502050405020303" pitchFamily="18" charset="0"/>
            </a:endParaRPr>
          </a:p>
          <a:p>
            <a:pPr>
              <a:spcBef>
                <a:spcPts val="600"/>
              </a:spcBef>
              <a:buFont typeface="Wingdings 2" panose="05020102010507070707" pitchFamily="18" charset="2"/>
              <a:buChar char=""/>
            </a:pPr>
            <a:endParaRPr lang="tr-TR" sz="2800" dirty="0"/>
          </a:p>
          <a:p>
            <a:pPr marL="0" indent="0">
              <a:buNone/>
            </a:pPr>
            <a:endParaRPr lang="tr-TR" dirty="0"/>
          </a:p>
        </p:txBody>
      </p:sp>
    </p:spTree>
    <p:extLst>
      <p:ext uri="{BB962C8B-B14F-4D97-AF65-F5344CB8AC3E}">
        <p14:creationId xmlns:p14="http://schemas.microsoft.com/office/powerpoint/2010/main" val="1273628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Alt Başlık"/>
          <p:cNvSpPr>
            <a:spLocks noGrp="1"/>
          </p:cNvSpPr>
          <p:nvPr>
            <p:ph sz="quarter" idx="1"/>
          </p:nvPr>
        </p:nvSpPr>
        <p:spPr>
          <a:xfrm>
            <a:off x="301752" y="1340768"/>
            <a:ext cx="8503920" cy="2448272"/>
          </a:xfrm>
        </p:spPr>
        <p:txBody>
          <a:bodyPr>
            <a:normAutofit/>
          </a:bodyPr>
          <a:lstStyle/>
          <a:p>
            <a:pPr algn="just"/>
            <a:r>
              <a:rPr lang="tr-TR" sz="2000" dirty="0" smtClean="0">
                <a:latin typeface="Tahoma" pitchFamily="34" charset="0"/>
                <a:ea typeface="Tahoma" pitchFamily="34" charset="0"/>
                <a:cs typeface="Tahoma" pitchFamily="34" charset="0"/>
              </a:rPr>
              <a:t>Para, malların ve hizmetlerin mübadelesini mümkün kılan herhangi bir şeydir/maldır.</a:t>
            </a:r>
          </a:p>
        </p:txBody>
      </p:sp>
      <p:sp>
        <p:nvSpPr>
          <p:cNvPr id="12" name="11 Slayt Numarası Yer Tutucusu"/>
          <p:cNvSpPr>
            <a:spLocks noGrp="1"/>
          </p:cNvSpPr>
          <p:nvPr>
            <p:ph type="sldNum" sz="quarter" idx="12"/>
          </p:nvPr>
        </p:nvSpPr>
        <p:spPr/>
        <p:txBody>
          <a:bodyPr/>
          <a:lstStyle/>
          <a:p>
            <a:fld id="{2C96FA02-D0B2-4A2B-8223-F71D8D3D8F30}" type="slidenum">
              <a:rPr lang="tr-TR" smtClean="0"/>
              <a:pPr/>
              <a:t>3</a:t>
            </a:fld>
            <a:endParaRPr lang="tr-TR"/>
          </a:p>
        </p:txBody>
      </p:sp>
      <p:sp>
        <p:nvSpPr>
          <p:cNvPr id="13" name="5 Alt Başlık"/>
          <p:cNvSpPr txBox="1">
            <a:spLocks/>
          </p:cNvSpPr>
          <p:nvPr/>
        </p:nvSpPr>
        <p:spPr>
          <a:xfrm>
            <a:off x="611560" y="2204864"/>
            <a:ext cx="7992888" cy="4031884"/>
          </a:xfrm>
          <a:prstGeom prst="rect">
            <a:avLst/>
          </a:prstGeom>
        </p:spPr>
        <p:txBody>
          <a:bodyPr vert="horz">
            <a:normAutofit/>
          </a:bodyPr>
          <a:lstStyle/>
          <a:p>
            <a:pPr marL="548640" lvl="1" indent="-274320">
              <a:spcBef>
                <a:spcPct val="20000"/>
              </a:spcBef>
              <a:buClr>
                <a:schemeClr val="accent2"/>
              </a:buClr>
              <a:buSzPct val="70000"/>
              <a:buFont typeface="Wingdings"/>
              <a:buChar char=""/>
              <a:defRPr/>
            </a:pPr>
            <a:r>
              <a:rPr lang="tr-TR" sz="2000" dirty="0" smtClean="0">
                <a:solidFill>
                  <a:schemeClr val="tx2"/>
                </a:solidFill>
                <a:latin typeface="Tahoma" pitchFamily="34" charset="0"/>
                <a:ea typeface="Tahoma" pitchFamily="34" charset="0"/>
                <a:cs typeface="Tahoma" pitchFamily="34" charset="0"/>
              </a:rPr>
              <a:t>Bu şey/mal, bugün için kağıttan mamul bir şey olabileceği gibi, geçmişte olduğu gibi, değişik madenlerden de olabilir.</a:t>
            </a:r>
          </a:p>
          <a:p>
            <a:pPr marL="548640" lvl="1" indent="-274320">
              <a:spcBef>
                <a:spcPct val="20000"/>
              </a:spcBef>
              <a:buClr>
                <a:schemeClr val="accent2"/>
              </a:buClr>
              <a:buSzPct val="70000"/>
              <a:buFont typeface="Wingdings"/>
              <a:buChar char=""/>
              <a:defRPr/>
            </a:pPr>
            <a:r>
              <a:rPr lang="tr-TR" sz="2000" dirty="0" smtClean="0">
                <a:solidFill>
                  <a:schemeClr val="tx2"/>
                </a:solidFill>
                <a:latin typeface="Tahoma" pitchFamily="34" charset="0"/>
                <a:ea typeface="Tahoma" pitchFamily="34" charset="0"/>
                <a:cs typeface="Tahoma" pitchFamily="34" charset="0"/>
              </a:rPr>
              <a:t>Çok çeşitli nesneler kullanılmıştır. Para olarak kullanılan bu nesneler arasında en çok bilinenlerinden </a:t>
            </a:r>
            <a:r>
              <a:rPr lang="tr-TR" sz="2000" b="1" dirty="0" smtClean="0">
                <a:solidFill>
                  <a:schemeClr val="tx2"/>
                </a:solidFill>
                <a:latin typeface="Tahoma" pitchFamily="34" charset="0"/>
                <a:ea typeface="Tahoma" pitchFamily="34" charset="0"/>
                <a:cs typeface="Tahoma" pitchFamily="34" charset="0"/>
              </a:rPr>
              <a:t>buğday, kuru üzüm, hurma, öküz, keçiboynuzu, fil, fidişi, deri, tuz, tütün, bıçak, bazı deniz hayvanlarının kabukları ve bazı taşları.</a:t>
            </a:r>
          </a:p>
          <a:p>
            <a:pPr marL="548640" lvl="1" indent="-274320">
              <a:spcBef>
                <a:spcPct val="20000"/>
              </a:spcBef>
              <a:buClr>
                <a:schemeClr val="accent2"/>
              </a:buClr>
              <a:buSzPct val="70000"/>
              <a:buFont typeface="Wingdings"/>
              <a:buChar char=""/>
              <a:defRPr/>
            </a:pPr>
            <a:r>
              <a:rPr lang="tr-TR" sz="2000" dirty="0" smtClean="0">
                <a:solidFill>
                  <a:schemeClr val="tx2"/>
                </a:solidFill>
                <a:latin typeface="Tahoma" pitchFamily="34" charset="0"/>
                <a:ea typeface="Tahoma" pitchFamily="34" charset="0"/>
                <a:cs typeface="Tahoma" pitchFamily="34" charset="0"/>
              </a:rPr>
              <a:t>Bu mallar ihtiyaç nedeniyle kullanıldığı gibi, başka mallarla mübadele maksadıyla da kullanılmışlardır. </a:t>
            </a:r>
            <a:r>
              <a:rPr lang="tr-TR" sz="2000" b="1" dirty="0" smtClean="0">
                <a:solidFill>
                  <a:schemeClr val="tx2"/>
                </a:solidFill>
                <a:latin typeface="Tahoma" pitchFamily="34" charset="0"/>
                <a:ea typeface="Tahoma" pitchFamily="34" charset="0"/>
                <a:cs typeface="Tahoma" pitchFamily="34" charset="0"/>
              </a:rPr>
              <a:t>Örneğin, hurma</a:t>
            </a:r>
            <a:r>
              <a:rPr lang="tr-TR" sz="2000" dirty="0" smtClean="0">
                <a:solidFill>
                  <a:schemeClr val="tx2"/>
                </a:solidFill>
                <a:latin typeface="Tahoma" pitchFamily="34" charset="0"/>
                <a:ea typeface="Tahoma" pitchFamily="34" charset="0"/>
                <a:cs typeface="Tahoma" pitchFamily="34" charset="0"/>
              </a:rPr>
              <a:t> Orta Doğu’da yaygın olarak yetiştirildiği için, bu bölgede asırlar boyunca yaygın bir şekilde ortak ödeme aracı olarak kullanılmış, </a:t>
            </a:r>
            <a:r>
              <a:rPr lang="tr-TR" sz="2000" b="1" dirty="0" smtClean="0">
                <a:solidFill>
                  <a:schemeClr val="tx2"/>
                </a:solidFill>
                <a:latin typeface="Tahoma" pitchFamily="34" charset="0"/>
                <a:ea typeface="Tahoma" pitchFamily="34" charset="0"/>
                <a:cs typeface="Tahoma" pitchFamily="34" charset="0"/>
              </a:rPr>
              <a:t>balıklar, zeytinyağı, kumaş, çiviler ve kolyeler</a:t>
            </a:r>
            <a:r>
              <a:rPr lang="tr-TR" sz="2000" dirty="0" smtClean="0">
                <a:solidFill>
                  <a:schemeClr val="tx2"/>
                </a:solidFill>
                <a:latin typeface="Tahoma" pitchFamily="34" charset="0"/>
                <a:ea typeface="Tahoma" pitchFamily="34" charset="0"/>
                <a:cs typeface="Tahoma" pitchFamily="34" charset="0"/>
              </a:rPr>
              <a:t> para olarak kullanılmıştır.</a:t>
            </a:r>
          </a:p>
          <a:p>
            <a:pPr marL="548640" lvl="1" indent="-274320">
              <a:spcBef>
                <a:spcPct val="20000"/>
              </a:spcBef>
              <a:buClr>
                <a:schemeClr val="accent2"/>
              </a:buClr>
              <a:buSzPct val="70000"/>
              <a:buFont typeface="Wingdings"/>
              <a:buChar char=""/>
              <a:defRPr/>
            </a:pPr>
            <a:endParaRPr lang="tr-TR" sz="2000" b="1" dirty="0" smtClean="0">
              <a:solidFill>
                <a:schemeClr val="tx2"/>
              </a:solidFill>
              <a:latin typeface="Tahoma" pitchFamily="34" charset="0"/>
              <a:ea typeface="Tahoma" pitchFamily="34" charset="0"/>
              <a:cs typeface="Tahoma" pitchFamily="34" charset="0"/>
            </a:endParaRPr>
          </a:p>
          <a:p>
            <a:pPr marL="548640" lvl="1" indent="-274320">
              <a:spcBef>
                <a:spcPct val="20000"/>
              </a:spcBef>
              <a:buClr>
                <a:schemeClr val="accent2"/>
              </a:buClr>
              <a:buSzPct val="70000"/>
              <a:buFont typeface="Wingdings"/>
              <a:buChar char=""/>
              <a:defRPr/>
            </a:pPr>
            <a:endParaRPr lang="tr-TR" dirty="0" smtClean="0">
              <a:solidFill>
                <a:schemeClr val="tx2"/>
              </a:solidFill>
              <a:latin typeface="Tahoma" pitchFamily="34" charset="0"/>
              <a:ea typeface="Tahoma" pitchFamily="34" charset="0"/>
              <a:cs typeface="Tahoma" pitchFamily="34" charset="0"/>
            </a:endParaRPr>
          </a:p>
          <a:p>
            <a:pPr marL="560070" lvl="1" indent="-285750">
              <a:spcBef>
                <a:spcPct val="20000"/>
              </a:spcBef>
              <a:buClr>
                <a:schemeClr val="accent2"/>
              </a:buClr>
              <a:buSzPct val="70000"/>
              <a:buFont typeface="Arial" panose="020B0604020202020204" pitchFamily="34" charset="0"/>
              <a:buChar char="•"/>
              <a:defRPr/>
            </a:pPr>
            <a:endParaRPr kumimoji="0" lang="tr-TR" sz="1800" b="0" i="0" u="none" strike="noStrike" kern="1200" cap="none" spc="0" normalizeH="0" baseline="0" noProof="0" dirty="0" smtClean="0">
              <a:ln>
                <a:noFill/>
              </a:ln>
              <a:solidFill>
                <a:schemeClr val="tx2"/>
              </a:solidFill>
              <a:effectLst/>
              <a:uLnTx/>
              <a:uFillTx/>
              <a:latin typeface="Tahoma" pitchFamily="34" charset="0"/>
              <a:ea typeface="Tahoma" pitchFamily="34" charset="0"/>
              <a:cs typeface="Tahoma" pitchFamily="34" charset="0"/>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tr-TR" sz="20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
        <p:nvSpPr>
          <p:cNvPr id="2" name="Title 1"/>
          <p:cNvSpPr>
            <a:spLocks noGrp="1"/>
          </p:cNvSpPr>
          <p:nvPr>
            <p:ph type="title"/>
          </p:nvPr>
        </p:nvSpPr>
        <p:spPr/>
        <p:txBody>
          <a:bodyPr/>
          <a:lstStyle/>
          <a:p>
            <a:r>
              <a:rPr lang="tr-TR" dirty="0" smtClean="0"/>
              <a:t>1. Paranın Tanımı ve Özellikleri</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600" dirty="0">
                <a:solidFill>
                  <a:srgbClr val="E10000"/>
                </a:solidFill>
                <a:latin typeface="Georgia" panose="02040502050405020303" pitchFamily="18" charset="0"/>
              </a:rPr>
              <a:t>Dolarizasyonun Etkileri ve Olası Sonuçları – Dolarizasyonun Derecesi</a:t>
            </a:r>
            <a:endParaRPr lang="tr-TR" sz="2600"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30</a:t>
            </a:fld>
            <a:endParaRPr lang="tr-TR"/>
          </a:p>
        </p:txBody>
      </p:sp>
      <p:sp>
        <p:nvSpPr>
          <p:cNvPr id="5" name="Content Placeholder 4"/>
          <p:cNvSpPr>
            <a:spLocks noGrp="1"/>
          </p:cNvSpPr>
          <p:nvPr>
            <p:ph sz="quarter" idx="1"/>
          </p:nvPr>
        </p:nvSpPr>
        <p:spPr/>
        <p:txBody>
          <a:bodyPr>
            <a:normAutofit lnSpcReduction="10000"/>
          </a:bodyPr>
          <a:lstStyle/>
          <a:p>
            <a:pPr>
              <a:spcBef>
                <a:spcPts val="600"/>
              </a:spcBef>
              <a:buFont typeface="Wingdings 2" panose="05020102010507070707" pitchFamily="18" charset="2"/>
              <a:buChar char=""/>
            </a:pPr>
            <a:r>
              <a:rPr lang="tr-TR" sz="2800" dirty="0">
                <a:solidFill>
                  <a:srgbClr val="000000"/>
                </a:solidFill>
                <a:latin typeface="Georgia" panose="02040502050405020303" pitchFamily="18" charset="0"/>
              </a:rPr>
              <a:t>Dolarizasyonun derecesi ve etkileri göreceli olarak olumlu ya da olumsuz olması aşağıdaki unsurlara bağlı olarak değişecektir:</a:t>
            </a:r>
            <a:endParaRPr lang="tr-TR" sz="2800" dirty="0"/>
          </a:p>
          <a:p>
            <a:pPr>
              <a:spcBef>
                <a:spcPts val="600"/>
              </a:spcBef>
            </a:pPr>
            <a:r>
              <a:rPr lang="tr-TR" sz="2800" i="1" dirty="0">
                <a:solidFill>
                  <a:srgbClr val="000000"/>
                </a:solidFill>
                <a:latin typeface="Georgia" panose="02040502050405020303" pitchFamily="18" charset="0"/>
              </a:rPr>
              <a:t>Söz konusu ekonominin dünya ekonomisindeki yeri(büyüklüğü)</a:t>
            </a:r>
            <a:endParaRPr lang="tr-TR" dirty="0"/>
          </a:p>
          <a:p>
            <a:pPr>
              <a:spcBef>
                <a:spcPts val="600"/>
              </a:spcBef>
            </a:pPr>
            <a:r>
              <a:rPr lang="tr-TR" sz="2800" i="1" dirty="0">
                <a:solidFill>
                  <a:srgbClr val="000000"/>
                </a:solidFill>
                <a:latin typeface="Georgia" panose="02040502050405020303" pitchFamily="18" charset="0"/>
              </a:rPr>
              <a:t>Dışa açıklık ve küresel ekonomiye entegrasyon derecesi</a:t>
            </a:r>
            <a:endParaRPr lang="tr-TR" dirty="0"/>
          </a:p>
          <a:p>
            <a:pPr>
              <a:spcBef>
                <a:spcPts val="600"/>
              </a:spcBef>
            </a:pPr>
            <a:r>
              <a:rPr lang="tr-TR" sz="2800" i="1" dirty="0">
                <a:solidFill>
                  <a:srgbClr val="000000"/>
                </a:solidFill>
                <a:latin typeface="Georgia" panose="02040502050405020303" pitchFamily="18" charset="0"/>
              </a:rPr>
              <a:t>Finansal piyasaların serbestlik ve derinlik derecesi(ekonomi içindeki büyüklüğü)</a:t>
            </a:r>
            <a:endParaRPr lang="tr-TR" dirty="0"/>
          </a:p>
          <a:p>
            <a:pPr>
              <a:spcBef>
                <a:spcPts val="600"/>
              </a:spcBef>
            </a:pPr>
            <a:r>
              <a:rPr lang="tr-TR" sz="2800" i="1" dirty="0">
                <a:solidFill>
                  <a:srgbClr val="000000"/>
                </a:solidFill>
                <a:latin typeface="Georgia" panose="02040502050405020303" pitchFamily="18" charset="0"/>
              </a:rPr>
              <a:t>Ödeme alışkanlıkları</a:t>
            </a:r>
            <a:endParaRPr lang="tr-TR" dirty="0"/>
          </a:p>
          <a:p>
            <a:endParaRPr lang="tr-TR" dirty="0"/>
          </a:p>
        </p:txBody>
      </p:sp>
    </p:spTree>
    <p:extLst>
      <p:ext uri="{BB962C8B-B14F-4D97-AF65-F5344CB8AC3E}">
        <p14:creationId xmlns:p14="http://schemas.microsoft.com/office/powerpoint/2010/main" val="835456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Dolarizasyonun Ölçülmesi</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31</a:t>
            </a:fld>
            <a:endParaRPr lang="tr-TR"/>
          </a:p>
        </p:txBody>
      </p:sp>
      <p:sp>
        <p:nvSpPr>
          <p:cNvPr id="5" name="Content Placeholder 4"/>
          <p:cNvSpPr>
            <a:spLocks noGrp="1"/>
          </p:cNvSpPr>
          <p:nvPr>
            <p:ph sz="quarter" idx="1"/>
          </p:nvPr>
        </p:nvSpPr>
        <p:spPr/>
        <p:txBody>
          <a:bodyPr/>
          <a:lstStyle/>
          <a:p>
            <a:r>
              <a:rPr lang="tr-TR" dirty="0" smtClean="0"/>
              <a:t>Mevduatlar cinsinden dolarizasyonun derecesi, yurt içinde döviz cinsinden tutulan döviz mevduatları toplam yurt içi para cinsinden mevduatlara oranlanarak aşağıdaki gibi hesaplanabilir:</a:t>
            </a:r>
          </a:p>
          <a:p>
            <a:endParaRPr lang="tr-TR" dirty="0"/>
          </a:p>
          <a:p>
            <a:pPr marL="0" indent="0">
              <a:buNone/>
            </a:pPr>
            <a:r>
              <a:rPr lang="tr-TR" sz="2500" dirty="0" smtClean="0"/>
              <a:t>Dolarizasyon Oranı = Döviz Hesapları/Toplam Mevduatlar</a:t>
            </a:r>
            <a:endParaRPr lang="tr-TR" sz="2500" dirty="0"/>
          </a:p>
        </p:txBody>
      </p:sp>
    </p:spTree>
    <p:extLst>
      <p:ext uri="{BB962C8B-B14F-4D97-AF65-F5344CB8AC3E}">
        <p14:creationId xmlns:p14="http://schemas.microsoft.com/office/powerpoint/2010/main" val="1614657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6. ÖDEME SİSTEMLERİ </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32</a:t>
            </a:fld>
            <a:endParaRPr lang="tr-TR"/>
          </a:p>
        </p:txBody>
      </p:sp>
      <p:sp>
        <p:nvSpPr>
          <p:cNvPr id="5" name="Content Placeholder 4"/>
          <p:cNvSpPr>
            <a:spLocks noGrp="1"/>
          </p:cNvSpPr>
          <p:nvPr>
            <p:ph sz="quarter" idx="1"/>
          </p:nvPr>
        </p:nvSpPr>
        <p:spPr/>
        <p:txBody>
          <a:bodyPr/>
          <a:lstStyle/>
          <a:p>
            <a:r>
              <a:rPr lang="tr-TR" dirty="0" smtClean="0"/>
              <a:t>Bir ekonomide iktisadi işlemlerin gerçekleşmesini sağlayan mekanizmaya </a:t>
            </a:r>
            <a:r>
              <a:rPr lang="tr-TR" b="1" dirty="0" smtClean="0"/>
              <a:t>ödeme sistemi</a:t>
            </a:r>
            <a:r>
              <a:rPr lang="tr-TR" dirty="0" smtClean="0"/>
              <a:t> denir.</a:t>
            </a:r>
          </a:p>
          <a:p>
            <a:r>
              <a:rPr lang="tr-TR" dirty="0" smtClean="0"/>
              <a:t>Başlıca ödeme sistemi türleri şunlardır:</a:t>
            </a:r>
          </a:p>
          <a:p>
            <a:pPr>
              <a:buFont typeface="Arial" panose="020B0604020202020204" pitchFamily="34" charset="0"/>
              <a:buChar char="•"/>
            </a:pPr>
            <a:r>
              <a:rPr lang="tr-TR" dirty="0" smtClean="0"/>
              <a:t>Elektronik fon transferi sistemi</a:t>
            </a:r>
          </a:p>
          <a:p>
            <a:pPr>
              <a:buFont typeface="Arial" panose="020B0604020202020204" pitchFamily="34" charset="0"/>
              <a:buChar char="•"/>
            </a:pPr>
            <a:r>
              <a:rPr lang="tr-TR" dirty="0" smtClean="0"/>
              <a:t>Çekle ödeme sistemi</a:t>
            </a:r>
          </a:p>
          <a:p>
            <a:pPr>
              <a:buFont typeface="Arial" panose="020B0604020202020204" pitchFamily="34" charset="0"/>
              <a:buChar char="•"/>
            </a:pPr>
            <a:r>
              <a:rPr lang="tr-TR" dirty="0" smtClean="0"/>
              <a:t>Kağıt para sistemi</a:t>
            </a:r>
          </a:p>
          <a:p>
            <a:pPr>
              <a:buFont typeface="Arial" panose="020B0604020202020204" pitchFamily="34" charset="0"/>
              <a:buChar char="•"/>
            </a:pPr>
            <a:r>
              <a:rPr lang="tr-TR" dirty="0" smtClean="0"/>
              <a:t>Mal para sistemi</a:t>
            </a:r>
          </a:p>
          <a:p>
            <a:pPr marL="0" indent="0">
              <a:buNone/>
            </a:pPr>
            <a:r>
              <a:rPr lang="tr-TR" dirty="0" smtClean="0">
                <a:solidFill>
                  <a:srgbClr val="00B0F0"/>
                </a:solidFill>
              </a:rPr>
              <a:t>NOT: sayfa 19-31 kadar olan kısımlardan sorumlu değilsiniz. </a:t>
            </a:r>
            <a:endParaRPr lang="tr-TR" dirty="0">
              <a:solidFill>
                <a:srgbClr val="00B0F0"/>
              </a:solidFill>
            </a:endParaRPr>
          </a:p>
        </p:txBody>
      </p:sp>
    </p:spTree>
    <p:extLst>
      <p:ext uri="{BB962C8B-B14F-4D97-AF65-F5344CB8AC3E}">
        <p14:creationId xmlns:p14="http://schemas.microsoft.com/office/powerpoint/2010/main" val="37493791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tr-TR" sz="4000" dirty="0" smtClean="0"/>
              <a:t>FİNANSAL SİSTEMİN YAPISI</a:t>
            </a:r>
            <a:endParaRPr lang="tr-TR" sz="4000"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33</a:t>
            </a:fld>
            <a:endParaRPr lang="tr-TR"/>
          </a:p>
        </p:txBody>
      </p:sp>
      <p:sp>
        <p:nvSpPr>
          <p:cNvPr id="5" name="Title 4"/>
          <p:cNvSpPr>
            <a:spLocks noGrp="1"/>
          </p:cNvSpPr>
          <p:nvPr>
            <p:ph type="title"/>
          </p:nvPr>
        </p:nvSpPr>
        <p:spPr/>
        <p:txBody>
          <a:bodyPr/>
          <a:lstStyle/>
          <a:p>
            <a:r>
              <a:rPr lang="tr-TR" dirty="0" smtClean="0"/>
              <a:t>İKİNCİ BÖLÜM</a:t>
            </a:r>
            <a:endParaRPr lang="tr-TR" dirty="0"/>
          </a:p>
        </p:txBody>
      </p:sp>
    </p:spTree>
    <p:extLst>
      <p:ext uri="{BB962C8B-B14F-4D97-AF65-F5344CB8AC3E}">
        <p14:creationId xmlns:p14="http://schemas.microsoft.com/office/powerpoint/2010/main" val="3279553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3600" b="1" dirty="0" smtClean="0">
                <a:latin typeface="Tahoma" pitchFamily="34" charset="0"/>
                <a:ea typeface="Tahoma" pitchFamily="34" charset="0"/>
                <a:cs typeface="Tahoma" pitchFamily="34" charset="0"/>
              </a:rPr>
              <a:t>1. FİNANSAL SİSTEMİN İŞLEYİŞİ</a:t>
            </a:r>
            <a:endParaRPr lang="tr-TR" sz="36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34</a:t>
            </a:fld>
            <a:endParaRPr lang="tr-TR"/>
          </a:p>
        </p:txBody>
      </p:sp>
      <p:sp>
        <p:nvSpPr>
          <p:cNvPr id="5" name="4 İçerik Yer Tutucusu"/>
          <p:cNvSpPr>
            <a:spLocks noGrp="1"/>
          </p:cNvSpPr>
          <p:nvPr>
            <p:ph sz="quarter" idx="1"/>
          </p:nvPr>
        </p:nvSpPr>
        <p:spPr>
          <a:xfrm>
            <a:off x="301752" y="1527048"/>
            <a:ext cx="8503920" cy="4710264"/>
          </a:xfrm>
        </p:spPr>
        <p:txBody>
          <a:bodyPr>
            <a:normAutofit/>
          </a:bodyPr>
          <a:lstStyle/>
          <a:p>
            <a:pPr algn="just"/>
            <a:r>
              <a:rPr lang="tr-TR" sz="2500" dirty="0" smtClean="0">
                <a:latin typeface="Tahoma" pitchFamily="34" charset="0"/>
                <a:ea typeface="Tahoma" pitchFamily="34" charset="0"/>
                <a:cs typeface="Tahoma" pitchFamily="34" charset="0"/>
              </a:rPr>
              <a:t>Finansal sistem, bir ekonomide fonların tasarruf sahiplerinden ödünç almak isteyen kişi ya da gruplara transferini mümkün kılar. Başka bir deyişle, finansal sistemde olup-biten tüm hadise, fonların bir elden diğerine aktarılmasıdır.</a:t>
            </a:r>
          </a:p>
          <a:p>
            <a:pPr algn="just"/>
            <a:r>
              <a:rPr lang="tr-TR" sz="2500" dirty="0" smtClean="0">
                <a:latin typeface="Tahoma" pitchFamily="34" charset="0"/>
                <a:ea typeface="Tahoma" pitchFamily="34" charset="0"/>
                <a:cs typeface="Tahoma" pitchFamily="34" charset="0"/>
              </a:rPr>
              <a:t>Sistemin bir yanında tasarruf sahipleri ya da ödünç verenler, diğer yanında ise borçlular ya da fon kullananlar yer alır.</a:t>
            </a:r>
          </a:p>
          <a:p>
            <a:r>
              <a:rPr lang="tr-TR" sz="2500" dirty="0" smtClean="0">
                <a:latin typeface="Tahoma" pitchFamily="34" charset="0"/>
                <a:ea typeface="Tahoma" pitchFamily="34" charset="0"/>
                <a:cs typeface="Tahoma" pitchFamily="34" charset="0"/>
              </a:rPr>
              <a:t>Tasarruf sahipleri, bir ekonomide gelirleri tüketim harcamalarını aşan yurt içinden ve yurt dışından bireyler, firmalar ve devletten oluşur.</a:t>
            </a:r>
            <a:endParaRPr lang="tr-TR" sz="25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800" b="1" dirty="0" smtClean="0">
                <a:latin typeface="Tahoma" pitchFamily="34" charset="0"/>
                <a:ea typeface="Tahoma" pitchFamily="34" charset="0"/>
                <a:cs typeface="Tahoma" pitchFamily="34" charset="0"/>
              </a:rPr>
              <a:t>1. Finansal Sistem</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35</a:t>
            </a:fld>
            <a:endParaRPr lang="tr-TR"/>
          </a:p>
        </p:txBody>
      </p:sp>
      <p:sp>
        <p:nvSpPr>
          <p:cNvPr id="5" name="4 İçerik Yer Tutucusu"/>
          <p:cNvSpPr>
            <a:spLocks noGrp="1"/>
          </p:cNvSpPr>
          <p:nvPr>
            <p:ph sz="quarter" idx="1"/>
          </p:nvPr>
        </p:nvSpPr>
        <p:spPr>
          <a:xfrm>
            <a:off x="301752" y="1467697"/>
            <a:ext cx="8503920" cy="1097207"/>
          </a:xfrm>
        </p:spPr>
        <p:txBody>
          <a:bodyPr>
            <a:noAutofit/>
          </a:bodyPr>
          <a:lstStyle/>
          <a:p>
            <a:pPr algn="just"/>
            <a:r>
              <a:rPr lang="tr-TR" sz="2200" dirty="0" smtClean="0">
                <a:latin typeface="Tahoma" pitchFamily="34" charset="0"/>
                <a:ea typeface="Tahoma" pitchFamily="34" charset="0"/>
                <a:cs typeface="Tahoma" pitchFamily="34" charset="0"/>
              </a:rPr>
              <a:t>Bilindiği gibi, </a:t>
            </a:r>
            <a:r>
              <a:rPr lang="tr-TR" sz="2200" b="1" i="1" dirty="0" smtClean="0">
                <a:latin typeface="Tahoma" pitchFamily="34" charset="0"/>
                <a:ea typeface="Tahoma" pitchFamily="34" charset="0"/>
                <a:cs typeface="Tahoma" pitchFamily="34" charset="0"/>
              </a:rPr>
              <a:t>gelir</a:t>
            </a:r>
            <a:r>
              <a:rPr lang="tr-TR" sz="2200" dirty="0" smtClean="0">
                <a:latin typeface="Tahoma" pitchFamily="34" charset="0"/>
                <a:ea typeface="Tahoma" pitchFamily="34" charset="0"/>
                <a:cs typeface="Tahoma" pitchFamily="34" charset="0"/>
              </a:rPr>
              <a:t>, harcama yönünden tüketim harcamaları ve tasarrufun toplamından ibarettir ve </a:t>
            </a:r>
            <a:r>
              <a:rPr lang="tr-TR" sz="2200" b="1" i="1" dirty="0" smtClean="0">
                <a:latin typeface="Tahoma" pitchFamily="34" charset="0"/>
                <a:ea typeface="Tahoma" pitchFamily="34" charset="0"/>
                <a:cs typeface="Tahoma" pitchFamily="34" charset="0"/>
              </a:rPr>
              <a:t>tasarruf da</a:t>
            </a:r>
            <a:r>
              <a:rPr lang="tr-TR" sz="2200" dirty="0" smtClean="0">
                <a:latin typeface="Tahoma" pitchFamily="34" charset="0"/>
                <a:ea typeface="Tahoma" pitchFamily="34" charset="0"/>
                <a:cs typeface="Tahoma" pitchFamily="34" charset="0"/>
              </a:rPr>
              <a:t>, gelirin tüketimden arta kalan kısmıdır.</a:t>
            </a:r>
          </a:p>
          <a:p>
            <a:pPr algn="just"/>
            <a:r>
              <a:rPr lang="tr-TR" sz="2200" dirty="0" smtClean="0">
                <a:latin typeface="Tahoma" pitchFamily="34" charset="0"/>
                <a:ea typeface="Tahoma" pitchFamily="34" charset="0"/>
                <a:cs typeface="Tahoma" pitchFamily="34" charset="0"/>
              </a:rPr>
              <a:t>Diğer yandan, fon kullananlar ya da borçlılar da yine (özellikle dayanıklı) tüketim harcamalarını finanse etmek isteyen bireylerden, yatırım harcamalarını finanse etmek isteyen firmalardan, kamu harcamalarını finanse etmek isteyen devletten (ya da onu temsilen hükümetten) ve yabancı yatırımcılardan oluşur.</a:t>
            </a:r>
          </a:p>
          <a:p>
            <a:pPr algn="just"/>
            <a:r>
              <a:rPr lang="tr-TR" sz="2200" dirty="0" smtClean="0">
                <a:latin typeface="Tahoma" pitchFamily="34" charset="0"/>
                <a:ea typeface="Tahoma" pitchFamily="34" charset="0"/>
                <a:cs typeface="Tahoma" pitchFamily="34" charset="0"/>
              </a:rPr>
              <a:t>Demek ki, finansal sistemin her iki yanı da, bir ekonomide (yurt içinde) var olan üç temel ekonomik birim olan birey, firma ve devlet ile yabancı yatırımcılardan oluşmaktadır.</a:t>
            </a:r>
          </a:p>
          <a:p>
            <a:pPr algn="just"/>
            <a:r>
              <a:rPr lang="tr-TR" sz="2200" dirty="0" smtClean="0">
                <a:latin typeface="Tahoma" pitchFamily="34" charset="0"/>
                <a:ea typeface="Tahoma" pitchFamily="34" charset="0"/>
                <a:cs typeface="Tahoma" pitchFamily="34" charset="0"/>
              </a:rPr>
              <a:t>Yani, finansal piyasalarda ekonomik aktörler hem alacaklı hem de borçlu konumda olabilirler.</a:t>
            </a:r>
          </a:p>
          <a:p>
            <a:pPr marL="0" indent="0" algn="just">
              <a:buNone/>
            </a:pPr>
            <a:r>
              <a:rPr lang="tr-TR" sz="2400" dirty="0" smtClean="0">
                <a:latin typeface="Tahoma" pitchFamily="34" charset="0"/>
                <a:ea typeface="Tahoma" pitchFamily="34" charset="0"/>
                <a:cs typeface="Tahoma" pitchFamily="34" charset="0"/>
              </a:rPr>
              <a:t> </a:t>
            </a:r>
          </a:p>
        </p:txBody>
      </p:sp>
      <p:sp>
        <p:nvSpPr>
          <p:cNvPr id="20495"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l">
              <a:spcBef>
                <a:spcPts val="576"/>
              </a:spcBef>
            </a:pPr>
            <a:r>
              <a:rPr lang="tr-TR" sz="2400" b="1" dirty="0" smtClean="0">
                <a:latin typeface="Tahoma" pitchFamily="34" charset="0"/>
                <a:ea typeface="Tahoma" pitchFamily="34" charset="0"/>
                <a:cs typeface="Tahoma" pitchFamily="34" charset="0"/>
              </a:rPr>
              <a:t/>
            </a:r>
            <a:br>
              <a:rPr lang="tr-TR" sz="2400" b="1" dirty="0" smtClean="0">
                <a:latin typeface="Tahoma" pitchFamily="34" charset="0"/>
                <a:ea typeface="Tahoma" pitchFamily="34" charset="0"/>
                <a:cs typeface="Tahoma" pitchFamily="34" charset="0"/>
              </a:rPr>
            </a:br>
            <a:r>
              <a:rPr lang="tr-TR" sz="2700" b="1" dirty="0" smtClean="0">
                <a:latin typeface="Tahoma" pitchFamily="34" charset="0"/>
                <a:ea typeface="Tahoma" pitchFamily="34" charset="0"/>
                <a:cs typeface="Tahoma" pitchFamily="34" charset="0"/>
              </a:rPr>
              <a:t>Şekil 1: Finansal Sistemin İşleyişi : </a:t>
            </a:r>
            <a:r>
              <a:rPr lang="tr-TR" sz="2700" dirty="0">
                <a:solidFill>
                  <a:srgbClr val="000000"/>
                </a:solidFill>
                <a:latin typeface="Tahoma" panose="020B0604030504040204" pitchFamily="34" charset="0"/>
                <a:ea typeface="Tahoma" panose="020B0604030504040204" pitchFamily="34" charset="0"/>
                <a:cs typeface="Tahoma" panose="020B0604030504040204" pitchFamily="34" charset="0"/>
              </a:rPr>
              <a:t>Finansal sistemde iki ayrı fon çıkış mekanizması söz konusudur:</a:t>
            </a:r>
            <a:r>
              <a:rPr lang="tr-TR" sz="2700" dirty="0"/>
              <a:t/>
            </a:r>
            <a:br>
              <a:rPr lang="tr-TR" sz="2700" dirty="0"/>
            </a:br>
            <a:endParaRPr lang="tr-TR" sz="27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36</a:t>
            </a:fld>
            <a:endParaRPr lang="tr-TR"/>
          </a:p>
        </p:txBody>
      </p:sp>
      <p:sp>
        <p:nvSpPr>
          <p:cNvPr id="5" name="4 İçerik Yer Tutucusu"/>
          <p:cNvSpPr>
            <a:spLocks noGrp="1"/>
          </p:cNvSpPr>
          <p:nvPr>
            <p:ph sz="quarter" idx="1"/>
          </p:nvPr>
        </p:nvSpPr>
        <p:spPr>
          <a:xfrm>
            <a:off x="301752" y="1354408"/>
            <a:ext cx="8503920" cy="4954912"/>
          </a:xfrm>
        </p:spPr>
        <p:txBody>
          <a:bodyPr>
            <a:noAutofit/>
          </a:bodyPr>
          <a:lstStyle/>
          <a:p>
            <a:pPr algn="just"/>
            <a:r>
              <a:rPr lang="tr-TR" sz="2400" b="1" i="1" dirty="0" smtClean="0">
                <a:latin typeface="Tahoma" pitchFamily="34" charset="0"/>
                <a:ea typeface="Tahoma" pitchFamily="34" charset="0"/>
                <a:cs typeface="Tahoma" pitchFamily="34" charset="0"/>
              </a:rPr>
              <a:t>Doğrudan Fon Akışı:</a:t>
            </a:r>
            <a:r>
              <a:rPr lang="tr-TR" sz="2400" dirty="0" smtClean="0">
                <a:latin typeface="Tahoma" pitchFamily="34" charset="0"/>
                <a:ea typeface="Tahoma" pitchFamily="34" charset="0"/>
                <a:cs typeface="Tahoma" pitchFamily="34" charset="0"/>
              </a:rPr>
              <a:t> burada fon arz edenler ve fon talep edenler herhangi bir finansal racı kullanmaksızın gereksinim duydukları fonu doğrudan finansal piyasaya arz ederler ve/veya talep ederler. Buna aynı zamanda </a:t>
            </a:r>
            <a:r>
              <a:rPr lang="tr-TR" sz="2400" b="1" i="1" dirty="0" smtClean="0">
                <a:latin typeface="Tahoma" pitchFamily="34" charset="0"/>
                <a:ea typeface="Tahoma" pitchFamily="34" charset="0"/>
                <a:cs typeface="Tahoma" pitchFamily="34" charset="0"/>
              </a:rPr>
              <a:t>doğrudan finansman </a:t>
            </a:r>
            <a:r>
              <a:rPr lang="tr-TR" sz="2400" dirty="0" smtClean="0">
                <a:latin typeface="Tahoma" pitchFamily="34" charset="0"/>
                <a:ea typeface="Tahoma" pitchFamily="34" charset="0"/>
                <a:cs typeface="Tahoma" pitchFamily="34" charset="0"/>
              </a:rPr>
              <a:t>denir.</a:t>
            </a:r>
          </a:p>
          <a:p>
            <a:pPr algn="just"/>
            <a:r>
              <a:rPr lang="tr-TR" sz="2400" b="1" i="1" dirty="0" smtClean="0">
                <a:latin typeface="Tahoma" pitchFamily="34" charset="0"/>
                <a:ea typeface="Tahoma" pitchFamily="34" charset="0"/>
                <a:cs typeface="Tahoma" pitchFamily="34" charset="0"/>
              </a:rPr>
              <a:t>Dolaylı Fon Akışı:</a:t>
            </a:r>
            <a:r>
              <a:rPr lang="tr-TR" sz="2400" dirty="0" smtClean="0">
                <a:latin typeface="Tahoma" pitchFamily="34" charset="0"/>
                <a:ea typeface="Tahoma" pitchFamily="34" charset="0"/>
                <a:cs typeface="Tahoma" pitchFamily="34" charset="0"/>
              </a:rPr>
              <a:t> burada ise, fon arz edenler ve fon talep edenler gereksinim duydukları fonu finansal aracılar vasıtasıyla piyasaya arz ederler ve/veya talep ederler. Buna aynı zamanda </a:t>
            </a:r>
            <a:r>
              <a:rPr lang="tr-TR" sz="2400" b="1" i="1" dirty="0" smtClean="0">
                <a:latin typeface="Tahoma" pitchFamily="34" charset="0"/>
                <a:ea typeface="Tahoma" pitchFamily="34" charset="0"/>
                <a:cs typeface="Tahoma" pitchFamily="34" charset="0"/>
              </a:rPr>
              <a:t>dolaylı finansman</a:t>
            </a:r>
            <a:r>
              <a:rPr lang="tr-TR" sz="2400" dirty="0" smtClean="0">
                <a:latin typeface="Tahoma" pitchFamily="34" charset="0"/>
                <a:ea typeface="Tahoma" pitchFamily="34" charset="0"/>
                <a:cs typeface="Tahoma" pitchFamily="34" charset="0"/>
              </a:rPr>
              <a:t> denir.</a:t>
            </a:r>
          </a:p>
          <a:p>
            <a:pPr algn="just"/>
            <a:r>
              <a:rPr lang="tr-TR" sz="2400" dirty="0" smtClean="0">
                <a:latin typeface="Tahoma" pitchFamily="34" charset="0"/>
                <a:ea typeface="Tahoma" pitchFamily="34" charset="0"/>
                <a:cs typeface="Tahoma" pitchFamily="34" charset="0"/>
              </a:rPr>
              <a:t>Finansal sistem içerisinde ayrıca, fon kullananlar ile fon arz eden tasarruf sahipleri arasındaki akımı düzenleyen kurumlar, akımı sağlayan finansman araçları ile bunları düzenleyen hukuki ve idari kurallar da yer almaktadır.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l"/>
            <a:r>
              <a:rPr lang="tr-TR" sz="3600" b="1" dirty="0" smtClean="0">
                <a:latin typeface="Tahoma" pitchFamily="34" charset="0"/>
                <a:ea typeface="Tahoma" pitchFamily="34" charset="0"/>
                <a:cs typeface="Tahoma" pitchFamily="34" charset="0"/>
              </a:rPr>
              <a:t>2. FİNANSAL SİSTEMİN SUNDUĞU HİZMETLER</a:t>
            </a:r>
            <a:endParaRPr lang="tr-TR" sz="36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37</a:t>
            </a:fld>
            <a:endParaRPr lang="tr-TR"/>
          </a:p>
        </p:txBody>
      </p:sp>
      <p:sp>
        <p:nvSpPr>
          <p:cNvPr id="5" name="4 İçerik Yer Tutucusu"/>
          <p:cNvSpPr>
            <a:spLocks noGrp="1"/>
          </p:cNvSpPr>
          <p:nvPr>
            <p:ph sz="quarter" idx="1"/>
          </p:nvPr>
        </p:nvSpPr>
        <p:spPr>
          <a:xfrm>
            <a:off x="301752" y="1412776"/>
            <a:ext cx="8503920" cy="4752528"/>
          </a:xfrm>
        </p:spPr>
        <p:txBody>
          <a:bodyPr>
            <a:noAutofit/>
          </a:bodyPr>
          <a:lstStyle/>
          <a:p>
            <a:pPr algn="just"/>
            <a:r>
              <a:rPr lang="tr-TR" sz="2800" dirty="0" smtClean="0">
                <a:latin typeface="Tahoma" pitchFamily="34" charset="0"/>
                <a:ea typeface="Tahoma" pitchFamily="34" charset="0"/>
                <a:cs typeface="Tahoma" pitchFamily="34" charset="0"/>
              </a:rPr>
              <a:t>Finansal sistemin bir ekonomiye temel hizmeti ya da katkısı, alacaklılar ile borçluları bir araya getirmesidir.</a:t>
            </a:r>
          </a:p>
          <a:p>
            <a:pPr algn="just"/>
            <a:r>
              <a:rPr lang="tr-TR" sz="2800" dirty="0" smtClean="0">
                <a:latin typeface="Tahoma" pitchFamily="34" charset="0"/>
                <a:ea typeface="Tahoma" pitchFamily="34" charset="0"/>
                <a:cs typeface="Tahoma" pitchFamily="34" charset="0"/>
              </a:rPr>
              <a:t>Alacaklılarla borçluları buluşturmanın yanı sıra, iyi işleyen bir finansal sistemin sunduğu temel hizmetler ya da katkılar ise şu şekilde sıralanabilir:</a:t>
            </a:r>
          </a:p>
          <a:p>
            <a:pPr algn="just">
              <a:buFont typeface="Arial" panose="020B0604020202020204" pitchFamily="34" charset="0"/>
              <a:buChar char="•"/>
            </a:pPr>
            <a:r>
              <a:rPr lang="tr-TR" sz="2800" dirty="0" smtClean="0">
                <a:latin typeface="Tahoma" pitchFamily="34" charset="0"/>
                <a:ea typeface="Tahoma" pitchFamily="34" charset="0"/>
                <a:cs typeface="Tahoma" pitchFamily="34" charset="0"/>
              </a:rPr>
              <a:t>Riskin dağıtılması</a:t>
            </a:r>
          </a:p>
          <a:p>
            <a:pPr algn="just">
              <a:buFont typeface="Arial" panose="020B0604020202020204" pitchFamily="34" charset="0"/>
              <a:buChar char="•"/>
            </a:pPr>
            <a:r>
              <a:rPr lang="tr-TR" sz="2800" dirty="0" smtClean="0">
                <a:latin typeface="Tahoma" pitchFamily="34" charset="0"/>
                <a:ea typeface="Tahoma" pitchFamily="34" charset="0"/>
                <a:cs typeface="Tahoma" pitchFamily="34" charset="0"/>
              </a:rPr>
              <a:t>Likiditenin sağlanması</a:t>
            </a:r>
          </a:p>
          <a:p>
            <a:pPr algn="just">
              <a:buFont typeface="Arial" panose="020B0604020202020204" pitchFamily="34" charset="0"/>
              <a:buChar char="•"/>
            </a:pPr>
            <a:r>
              <a:rPr lang="tr-TR" sz="2800" dirty="0" smtClean="0">
                <a:latin typeface="Tahoma" pitchFamily="34" charset="0"/>
                <a:ea typeface="Tahoma" pitchFamily="34" charset="0"/>
                <a:cs typeface="Tahoma" pitchFamily="34" charset="0"/>
              </a:rPr>
              <a:t>Finansal bilginin temin edilmesi</a:t>
            </a:r>
          </a:p>
        </p:txBody>
      </p:sp>
      <p:sp>
        <p:nvSpPr>
          <p:cNvPr id="3892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8942"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8963"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3200" b="1" dirty="0" smtClean="0">
                <a:latin typeface="Tahoma" pitchFamily="34" charset="0"/>
                <a:ea typeface="Tahoma" pitchFamily="34" charset="0"/>
                <a:cs typeface="Tahoma" pitchFamily="34" charset="0"/>
              </a:rPr>
              <a:t>Riskin Dağıtılması</a:t>
            </a:r>
            <a:endParaRPr lang="tr-TR" sz="32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38</a:t>
            </a:fld>
            <a:endParaRPr lang="tr-TR"/>
          </a:p>
        </p:txBody>
      </p:sp>
      <p:sp>
        <p:nvSpPr>
          <p:cNvPr id="3892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8" name="4 İçerik Yer Tutucusu"/>
          <p:cNvSpPr txBox="1">
            <a:spLocks/>
          </p:cNvSpPr>
          <p:nvPr/>
        </p:nvSpPr>
        <p:spPr>
          <a:xfrm>
            <a:off x="323528" y="1412776"/>
            <a:ext cx="8503920" cy="4926288"/>
          </a:xfrm>
          <a:prstGeom prst="rect">
            <a:avLst/>
          </a:prstGeom>
        </p:spPr>
        <p:txBody>
          <a:bodyPr vert="horz">
            <a:noAutofit/>
          </a:bodyPr>
          <a:lstStyle/>
          <a:p>
            <a:pPr marL="274320" lvl="0" indent="-274320" algn="just">
              <a:spcBef>
                <a:spcPct val="20000"/>
              </a:spcBef>
              <a:buClr>
                <a:schemeClr val="accent1"/>
              </a:buClr>
              <a:buSzPct val="85000"/>
              <a:buFont typeface="Wingdings 2"/>
              <a:buChar char=""/>
            </a:pPr>
            <a:r>
              <a:rPr lang="tr-TR" sz="2800" b="1" dirty="0" smtClean="0">
                <a:latin typeface="Tahoma" pitchFamily="34" charset="0"/>
                <a:ea typeface="Tahoma" pitchFamily="34" charset="0"/>
                <a:cs typeface="Tahoma" pitchFamily="34" charset="0"/>
              </a:rPr>
              <a:t>Risk,</a:t>
            </a:r>
            <a:r>
              <a:rPr lang="tr-TR" sz="2800" dirty="0" smtClean="0">
                <a:latin typeface="Tahoma" pitchFamily="34" charset="0"/>
                <a:ea typeface="Tahoma" pitchFamily="34" charset="0"/>
                <a:cs typeface="Tahoma" pitchFamily="34" charset="0"/>
              </a:rPr>
              <a:t> finansal aktiflerin beklentilerimize nisbetle ne denli  değişeceğine ve buna göre nasıl değer alacağına dair bir şanstır. Risk, ölçülebilir bir belirsizliktir.</a:t>
            </a:r>
          </a:p>
          <a:p>
            <a:pPr marL="274320" lvl="0" indent="-274320" algn="just">
              <a:spcBef>
                <a:spcPct val="20000"/>
              </a:spcBef>
              <a:buClr>
                <a:schemeClr val="accent1"/>
              </a:buClr>
              <a:buSzPct val="85000"/>
              <a:buFont typeface="Wingdings 2"/>
              <a:buChar char=""/>
            </a:pPr>
            <a:r>
              <a:rPr lang="tr-TR" sz="2800" dirty="0" smtClean="0">
                <a:latin typeface="Tahoma" pitchFamily="34" charset="0"/>
                <a:ea typeface="Tahoma" pitchFamily="34" charset="0"/>
                <a:cs typeface="Tahoma" pitchFamily="34" charset="0"/>
              </a:rPr>
              <a:t>Ancak, ortaya çıkması muhtemel sonuçların çeşitli yötemlerle tahmin edilmesi mümkündür. İnsanları ve kurumları risk bakımından iki grupta toplamak mümkündür.</a:t>
            </a:r>
          </a:p>
          <a:p>
            <a:pPr marL="342900" lvl="0" indent="-342900" algn="just">
              <a:spcBef>
                <a:spcPct val="20000"/>
              </a:spcBef>
              <a:buClr>
                <a:schemeClr val="accent1"/>
              </a:buClr>
              <a:buSzPct val="85000"/>
              <a:buFont typeface="Arial" panose="020B0604020202020204" pitchFamily="34" charset="0"/>
              <a:buChar char="•"/>
            </a:pPr>
            <a:r>
              <a:rPr lang="tr-TR" sz="2800" dirty="0" smtClean="0">
                <a:latin typeface="Tahoma" pitchFamily="34" charset="0"/>
                <a:ea typeface="Tahoma" pitchFamily="34" charset="0"/>
                <a:cs typeface="Tahoma" pitchFamily="34" charset="0"/>
              </a:rPr>
              <a:t>Risk üstlenmek isteyen kişi ve kurumlar</a:t>
            </a:r>
          </a:p>
          <a:p>
            <a:pPr marL="342900" lvl="0" indent="-342900" algn="just">
              <a:spcBef>
                <a:spcPct val="20000"/>
              </a:spcBef>
              <a:buClr>
                <a:schemeClr val="accent1"/>
              </a:buClr>
              <a:buSzPct val="85000"/>
              <a:buFont typeface="Arial" panose="020B0604020202020204" pitchFamily="34" charset="0"/>
              <a:buChar char="•"/>
            </a:pPr>
            <a:r>
              <a:rPr lang="tr-TR" sz="2800" dirty="0" smtClean="0">
                <a:latin typeface="Tahoma" pitchFamily="34" charset="0"/>
                <a:ea typeface="Tahoma" pitchFamily="34" charset="0"/>
                <a:cs typeface="Tahoma" pitchFamily="34" charset="0"/>
              </a:rPr>
              <a:t>Riskten kaçınan kişi ve kurumlar</a:t>
            </a:r>
          </a:p>
        </p:txBody>
      </p:sp>
      <p:sp>
        <p:nvSpPr>
          <p:cNvPr id="38942"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8963"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994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a:solidFill>
                  <a:srgbClr val="E10000"/>
                </a:solidFill>
                <a:latin typeface="Tahoma" panose="020B0604030504040204" pitchFamily="34" charset="0"/>
                <a:ea typeface="Tahoma" panose="020B0604030504040204" pitchFamily="34" charset="0"/>
                <a:cs typeface="Tahoma" panose="020B0604030504040204" pitchFamily="34" charset="0"/>
              </a:rPr>
              <a:t>Riskin </a:t>
            </a:r>
            <a:r>
              <a:rPr lang="tr-TR" sz="2400" b="1" dirty="0" smtClean="0">
                <a:solidFill>
                  <a:srgbClr val="E10000"/>
                </a:solidFill>
                <a:latin typeface="Tahoma" panose="020B0604030504040204" pitchFamily="34" charset="0"/>
                <a:ea typeface="Tahoma" panose="020B0604030504040204" pitchFamily="34" charset="0"/>
                <a:cs typeface="Tahoma" panose="020B0604030504040204" pitchFamily="34" charset="0"/>
              </a:rPr>
              <a:t>Dağıtılması devam</a:t>
            </a:r>
            <a:endParaRPr lang="tr-TR" sz="23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53336"/>
            <a:ext cx="8553480" cy="323272"/>
          </a:xfrm>
        </p:spPr>
        <p:txBody>
          <a:bodyPr/>
          <a:lstStyle/>
          <a:p>
            <a:pPr algn="ctr"/>
            <a:endParaRPr lang="tr-TR" dirty="0">
              <a:solidFill>
                <a:schemeClr val="bg1"/>
              </a:solidFill>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39</a:t>
            </a:fld>
            <a:endParaRPr lang="tr-TR" dirty="0"/>
          </a:p>
        </p:txBody>
      </p:sp>
      <p:sp>
        <p:nvSpPr>
          <p:cNvPr id="3892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8" name="4 İçerik Yer Tutucusu"/>
          <p:cNvSpPr txBox="1">
            <a:spLocks/>
          </p:cNvSpPr>
          <p:nvPr/>
        </p:nvSpPr>
        <p:spPr>
          <a:xfrm>
            <a:off x="323528" y="1340768"/>
            <a:ext cx="8503920" cy="5256584"/>
          </a:xfrm>
          <a:prstGeom prst="rect">
            <a:avLst/>
          </a:prstGeom>
        </p:spPr>
        <p:txBody>
          <a:bodyPr vert="horz">
            <a:noAutofit/>
          </a:bodyPr>
          <a:lstStyle/>
          <a:p>
            <a:pPr marL="274320" lvl="0" indent="-274320" algn="just">
              <a:spcBef>
                <a:spcPct val="20000"/>
              </a:spcBef>
              <a:buClr>
                <a:schemeClr val="accent1"/>
              </a:buClr>
              <a:buSzPct val="85000"/>
              <a:buFont typeface="Wingdings 2"/>
              <a:buChar char=""/>
            </a:pPr>
            <a:r>
              <a:rPr lang="tr-TR" sz="2400" dirty="0" smtClean="0">
                <a:latin typeface="Tahoma" pitchFamily="34" charset="0"/>
                <a:ea typeface="Tahoma" pitchFamily="34" charset="0"/>
                <a:cs typeface="Tahoma" pitchFamily="34" charset="0"/>
              </a:rPr>
              <a:t>Risk dağıtmanın (yaymanın), dolayısıyla minimize etmenin en genel geçer yolu, finansal çeşitlendirmeye gitmektir.</a:t>
            </a:r>
          </a:p>
          <a:p>
            <a:pPr marL="274320" lvl="0" indent="-274320" algn="just">
              <a:spcBef>
                <a:spcPct val="20000"/>
              </a:spcBef>
              <a:buClr>
                <a:schemeClr val="accent1"/>
              </a:buClr>
              <a:buSzPct val="85000"/>
              <a:buFont typeface="Wingdings 2"/>
              <a:buChar char=""/>
            </a:pPr>
            <a:r>
              <a:rPr lang="tr-TR" sz="2400" b="1" dirty="0" smtClean="0">
                <a:latin typeface="Tahoma" pitchFamily="34" charset="0"/>
                <a:ea typeface="Tahoma" pitchFamily="34" charset="0"/>
                <a:cs typeface="Tahoma" pitchFamily="34" charset="0"/>
              </a:rPr>
              <a:t>Çeşitlendirme,</a:t>
            </a:r>
            <a:r>
              <a:rPr lang="tr-TR" sz="2400" dirty="0" smtClean="0">
                <a:latin typeface="Tahoma" pitchFamily="34" charset="0"/>
                <a:ea typeface="Tahoma" pitchFamily="34" charset="0"/>
                <a:cs typeface="Tahoma" pitchFamily="34" charset="0"/>
              </a:rPr>
              <a:t> ekonomik birimlerin servetlerini değişik aktiflere yaymak suretiyle finansal araçlarının toplam riskini azaltmalarıdır.</a:t>
            </a:r>
          </a:p>
          <a:p>
            <a:pPr marL="342900" lvl="0" indent="-342900" algn="just">
              <a:spcBef>
                <a:spcPct val="20000"/>
              </a:spcBef>
              <a:buClr>
                <a:schemeClr val="accent1"/>
              </a:buClr>
              <a:buSzPct val="85000"/>
              <a:buFont typeface="Arial" panose="020B0604020202020204" pitchFamily="34" charset="0"/>
              <a:buChar char="•"/>
            </a:pPr>
            <a:r>
              <a:rPr lang="tr-TR" sz="2400" dirty="0">
                <a:latin typeface="Tahoma" pitchFamily="34" charset="0"/>
                <a:ea typeface="Tahoma" pitchFamily="34" charset="0"/>
                <a:cs typeface="Tahoma" pitchFamily="34" charset="0"/>
              </a:rPr>
              <a:t>B</a:t>
            </a:r>
            <a:r>
              <a:rPr lang="tr-TR" sz="2400" dirty="0" smtClean="0">
                <a:latin typeface="Tahoma" pitchFamily="34" charset="0"/>
                <a:ea typeface="Tahoma" pitchFamily="34" charset="0"/>
                <a:cs typeface="Tahoma" pitchFamily="34" charset="0"/>
              </a:rPr>
              <a:t>aşka bir ifadeyle, finansal çeşitlendirme, riskin yüklenmek istenmeyen taraftan yüklenmek isteyen tarafa transfer edilmesini sağlamaktır.</a:t>
            </a:r>
          </a:p>
          <a:p>
            <a:pPr marL="342900" lvl="0" indent="-342900" algn="just">
              <a:spcBef>
                <a:spcPct val="20000"/>
              </a:spcBef>
              <a:buClr>
                <a:schemeClr val="accent1"/>
              </a:buClr>
              <a:buSzPct val="85000"/>
              <a:buFont typeface="Arial" panose="020B0604020202020204" pitchFamily="34" charset="0"/>
              <a:buChar char="•"/>
            </a:pPr>
            <a:r>
              <a:rPr lang="tr-TR" sz="2400" dirty="0" smtClean="0">
                <a:latin typeface="Tahoma" pitchFamily="34" charset="0"/>
                <a:ea typeface="Tahoma" pitchFamily="34" charset="0"/>
                <a:cs typeface="Tahoma" pitchFamily="34" charset="0"/>
              </a:rPr>
              <a:t>Halk diliyle, ‘yatırımcıların tüm yumurtalarını aynı sepete koymamalarıdır’. Bunun için de yatırımcılar, portföylerini mümkün olduğunca geniş tutmak isterler.</a:t>
            </a:r>
          </a:p>
          <a:p>
            <a:pPr marL="342900" lvl="0" indent="-342900" algn="just">
              <a:spcBef>
                <a:spcPct val="20000"/>
              </a:spcBef>
              <a:buClr>
                <a:schemeClr val="accent1"/>
              </a:buClr>
              <a:buSzPct val="85000"/>
              <a:buFont typeface="Arial" panose="020B0604020202020204" pitchFamily="34" charset="0"/>
              <a:buChar char="•"/>
            </a:pPr>
            <a:r>
              <a:rPr lang="tr-TR" sz="2400" b="1" dirty="0" smtClean="0">
                <a:latin typeface="Tahoma" pitchFamily="34" charset="0"/>
                <a:ea typeface="Tahoma" pitchFamily="34" charset="0"/>
                <a:cs typeface="Tahoma" pitchFamily="34" charset="0"/>
              </a:rPr>
              <a:t>Portföy,</a:t>
            </a:r>
            <a:r>
              <a:rPr lang="tr-TR" sz="2400" dirty="0" smtClean="0">
                <a:latin typeface="Tahoma" pitchFamily="34" charset="0"/>
                <a:ea typeface="Tahoma" pitchFamily="34" charset="0"/>
                <a:cs typeface="Tahoma" pitchFamily="34" charset="0"/>
              </a:rPr>
              <a:t> ‘bir yatırımcının sahip olduğu varlıklar toplamı’ demektir. </a:t>
            </a:r>
          </a:p>
        </p:txBody>
      </p:sp>
      <p:sp>
        <p:nvSpPr>
          <p:cNvPr id="38942"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8963"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994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Alt Başlık"/>
          <p:cNvSpPr>
            <a:spLocks noGrp="1"/>
          </p:cNvSpPr>
          <p:nvPr>
            <p:ph sz="quarter" idx="1"/>
          </p:nvPr>
        </p:nvSpPr>
        <p:spPr/>
        <p:txBody>
          <a:bodyPr>
            <a:normAutofit/>
          </a:bodyPr>
          <a:lstStyle/>
          <a:p>
            <a:r>
              <a:rPr lang="tr-TR" sz="2000" dirty="0" smtClean="0">
                <a:latin typeface="Tahoma" pitchFamily="34" charset="0"/>
                <a:ea typeface="Tahoma" pitchFamily="34" charset="0"/>
                <a:cs typeface="Tahoma" pitchFamily="34" charset="0"/>
              </a:rPr>
              <a:t>Kabul edilebilir olması</a:t>
            </a:r>
          </a:p>
          <a:p>
            <a:r>
              <a:rPr lang="tr-TR" sz="2000" dirty="0" smtClean="0">
                <a:latin typeface="Tahoma" pitchFamily="34" charset="0"/>
                <a:ea typeface="Tahoma" pitchFamily="34" charset="0"/>
                <a:cs typeface="Tahoma" pitchFamily="34" charset="0"/>
              </a:rPr>
              <a:t>Standart olması</a:t>
            </a:r>
          </a:p>
          <a:p>
            <a:r>
              <a:rPr lang="tr-TR" sz="2000" dirty="0" smtClean="0">
                <a:latin typeface="Tahoma" pitchFamily="34" charset="0"/>
                <a:ea typeface="Tahoma" pitchFamily="34" charset="0"/>
                <a:cs typeface="Tahoma" pitchFamily="34" charset="0"/>
              </a:rPr>
              <a:t>Dayanıklı olması</a:t>
            </a:r>
          </a:p>
          <a:p>
            <a:r>
              <a:rPr lang="tr-TR" sz="2000" dirty="0" smtClean="0">
                <a:latin typeface="Tahoma" pitchFamily="34" charset="0"/>
                <a:ea typeface="Tahoma" pitchFamily="34" charset="0"/>
                <a:cs typeface="Tahoma" pitchFamily="34" charset="0"/>
              </a:rPr>
              <a:t>Ender bulunan bir mal olmaması</a:t>
            </a:r>
          </a:p>
          <a:p>
            <a:r>
              <a:rPr lang="tr-TR" sz="2000" dirty="0" smtClean="0">
                <a:latin typeface="Tahoma" pitchFamily="34" charset="0"/>
                <a:ea typeface="Tahoma" pitchFamily="34" charset="0"/>
                <a:cs typeface="Tahoma" pitchFamily="34" charset="0"/>
              </a:rPr>
              <a:t>Bölünebilir olması</a:t>
            </a:r>
          </a:p>
          <a:p>
            <a:r>
              <a:rPr lang="tr-TR" sz="2000" dirty="0" smtClean="0">
                <a:latin typeface="Tahoma" pitchFamily="34" charset="0"/>
                <a:ea typeface="Tahoma" pitchFamily="34" charset="0"/>
                <a:cs typeface="Tahoma" pitchFamily="34" charset="0"/>
              </a:rPr>
              <a:t>Kolay taşınabilir olması</a:t>
            </a:r>
          </a:p>
          <a:p>
            <a:endParaRPr lang="tr-TR" sz="2000" dirty="0" smtClean="0">
              <a:latin typeface="Tahoma" pitchFamily="34" charset="0"/>
              <a:ea typeface="Tahoma" pitchFamily="34" charset="0"/>
              <a:cs typeface="Tahoma" pitchFamily="34" charset="0"/>
            </a:endParaRPr>
          </a:p>
          <a:p>
            <a:endParaRPr lang="tr-TR" sz="2000" dirty="0" smtClean="0">
              <a:latin typeface="Tahoma" pitchFamily="34" charset="0"/>
              <a:ea typeface="Tahoma" pitchFamily="34" charset="0"/>
              <a:cs typeface="Tahoma" pitchFamily="34" charset="0"/>
            </a:endParaRPr>
          </a:p>
          <a:p>
            <a:endParaRPr lang="tr-TR" sz="2000" dirty="0">
              <a:latin typeface="Tahoma" pitchFamily="34" charset="0"/>
              <a:ea typeface="Tahoma" pitchFamily="34" charset="0"/>
              <a:cs typeface="Tahoma" pitchFamily="34" charset="0"/>
            </a:endParaRPr>
          </a:p>
        </p:txBody>
      </p:sp>
      <p:sp>
        <p:nvSpPr>
          <p:cNvPr id="12" name="11 Slayt Numarası Yer Tutucusu"/>
          <p:cNvSpPr>
            <a:spLocks noGrp="1"/>
          </p:cNvSpPr>
          <p:nvPr>
            <p:ph type="sldNum" sz="quarter" idx="12"/>
          </p:nvPr>
        </p:nvSpPr>
        <p:spPr/>
        <p:txBody>
          <a:bodyPr/>
          <a:lstStyle/>
          <a:p>
            <a:fld id="{2C96FA02-D0B2-4A2B-8223-F71D8D3D8F30}" type="slidenum">
              <a:rPr lang="tr-TR" smtClean="0"/>
              <a:pPr/>
              <a:t>4</a:t>
            </a:fld>
            <a:endParaRPr lang="tr-TR"/>
          </a:p>
        </p:txBody>
      </p:sp>
      <p:sp>
        <p:nvSpPr>
          <p:cNvPr id="2" name="Title 1"/>
          <p:cNvSpPr>
            <a:spLocks noGrp="1"/>
          </p:cNvSpPr>
          <p:nvPr>
            <p:ph type="title"/>
          </p:nvPr>
        </p:nvSpPr>
        <p:spPr/>
        <p:txBody>
          <a:bodyPr>
            <a:noAutofit/>
          </a:bodyPr>
          <a:lstStyle/>
          <a:p>
            <a:r>
              <a:rPr lang="tr-TR" sz="2600" dirty="0" smtClean="0"/>
              <a:t>Herhangi bir malın para olma vasfını kazanabilmesi için şu altı kriterleri yerine getirmesi gerekir.</a:t>
            </a:r>
            <a:endParaRPr lang="tr-TR" sz="2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3200" b="1" dirty="0" smtClean="0">
                <a:latin typeface="Tahoma" pitchFamily="34" charset="0"/>
                <a:ea typeface="Tahoma" pitchFamily="34" charset="0"/>
                <a:cs typeface="Tahoma" pitchFamily="34" charset="0"/>
              </a:rPr>
              <a:t>Likiditenin Sağlanması</a:t>
            </a:r>
            <a:endParaRPr lang="tr-TR" sz="32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40</a:t>
            </a:fld>
            <a:endParaRPr lang="tr-TR"/>
          </a:p>
        </p:txBody>
      </p:sp>
      <p:sp>
        <p:nvSpPr>
          <p:cNvPr id="5" name="4 İçerik Yer Tutucusu"/>
          <p:cNvSpPr>
            <a:spLocks noGrp="1"/>
          </p:cNvSpPr>
          <p:nvPr>
            <p:ph sz="quarter" idx="1"/>
          </p:nvPr>
        </p:nvSpPr>
        <p:spPr>
          <a:xfrm>
            <a:off x="301752" y="1340768"/>
            <a:ext cx="8302696" cy="5070080"/>
          </a:xfrm>
        </p:spPr>
        <p:txBody>
          <a:bodyPr>
            <a:noAutofit/>
          </a:bodyPr>
          <a:lstStyle/>
          <a:p>
            <a:pPr algn="just"/>
            <a:r>
              <a:rPr lang="tr-TR" sz="2400" b="1" dirty="0" smtClean="0">
                <a:latin typeface="Tahoma" pitchFamily="34" charset="0"/>
                <a:ea typeface="Tahoma" pitchFamily="34" charset="0"/>
                <a:cs typeface="Tahoma" pitchFamily="34" charset="0"/>
              </a:rPr>
              <a:t>Likidite,</a:t>
            </a:r>
            <a:r>
              <a:rPr lang="tr-TR" sz="2400" dirty="0" smtClean="0">
                <a:latin typeface="Tahoma" pitchFamily="34" charset="0"/>
                <a:ea typeface="Tahoma" pitchFamily="34" charset="0"/>
                <a:cs typeface="Tahoma" pitchFamily="34" charset="0"/>
              </a:rPr>
              <a:t> ekonomik varlıkların istenildiğinde kullanıma hazır olma kabiliyetidir. Ya da kısaca, herhangi bir varlığın diğer malları ya da hizmetleri satın almak için paraya dönüştürülebilme kolaylığına </a:t>
            </a:r>
            <a:r>
              <a:rPr lang="tr-TR" sz="2400" b="1" dirty="0" smtClean="0">
                <a:latin typeface="Tahoma" pitchFamily="34" charset="0"/>
                <a:ea typeface="Tahoma" pitchFamily="34" charset="0"/>
                <a:cs typeface="Tahoma" pitchFamily="34" charset="0"/>
              </a:rPr>
              <a:t>likidite</a:t>
            </a:r>
            <a:r>
              <a:rPr lang="tr-TR" sz="2400" dirty="0" smtClean="0">
                <a:latin typeface="Tahoma" pitchFamily="34" charset="0"/>
                <a:ea typeface="Tahoma" pitchFamily="34" charset="0"/>
                <a:cs typeface="Tahoma" pitchFamily="34" charset="0"/>
              </a:rPr>
              <a:t> denir.</a:t>
            </a:r>
          </a:p>
          <a:p>
            <a:pPr algn="just"/>
            <a:r>
              <a:rPr lang="tr-TR" sz="2400" dirty="0" smtClean="0">
                <a:latin typeface="Tahoma" pitchFamily="34" charset="0"/>
                <a:ea typeface="Tahoma" pitchFamily="34" charset="0"/>
                <a:cs typeface="Tahoma" pitchFamily="34" charset="0"/>
              </a:rPr>
              <a:t>Herhangi bir varlık ne kadar likit ise o varlığı herhangi bir şeyle değiştirmek o kadar kolaydır.</a:t>
            </a:r>
          </a:p>
          <a:p>
            <a:pPr algn="just"/>
            <a:r>
              <a:rPr lang="tr-TR" sz="2400" dirty="0" smtClean="0">
                <a:latin typeface="Tahoma" pitchFamily="34" charset="0"/>
                <a:ea typeface="Tahoma" pitchFamily="34" charset="0"/>
                <a:cs typeface="Tahoma" pitchFamily="34" charset="0"/>
              </a:rPr>
              <a:t>Diğer mal ve hizmetleri satın almak için kullanacağımız aktifin likiditesinin yüksek olması gerekir.</a:t>
            </a:r>
          </a:p>
          <a:p>
            <a:pPr algn="just"/>
            <a:r>
              <a:rPr lang="tr-TR" sz="2400" dirty="0" smtClean="0">
                <a:latin typeface="Tahoma" pitchFamily="34" charset="0"/>
                <a:ea typeface="Tahoma" pitchFamily="34" charset="0"/>
                <a:cs typeface="Tahoma" pitchFamily="34" charset="0"/>
              </a:rPr>
              <a:t>Finansal sistem de zaten bu fırsatın oluşmasını kolaylaştırır; yani aktiflerin daha kolay likit hale gelmesini sağlar. Zaten, bir finansal sistemin etkinliği ölçülürken o finansal sistemin likidite kabiliyetinin ne düzeyde olduğuna bakılır.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3200" b="1" dirty="0" smtClean="0">
                <a:latin typeface="Tahoma" pitchFamily="34" charset="0"/>
                <a:ea typeface="Tahoma" pitchFamily="34" charset="0"/>
                <a:cs typeface="Tahoma" pitchFamily="34" charset="0"/>
              </a:rPr>
              <a:t>Finansal Bilginin Temin Edilmesi</a:t>
            </a:r>
            <a:endParaRPr lang="tr-TR" sz="32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41</a:t>
            </a:fld>
            <a:endParaRPr lang="tr-TR"/>
          </a:p>
        </p:txBody>
      </p:sp>
      <p:sp>
        <p:nvSpPr>
          <p:cNvPr id="7" name="6 İçerik Yer Tutucusu"/>
          <p:cNvSpPr>
            <a:spLocks noGrp="1"/>
          </p:cNvSpPr>
          <p:nvPr>
            <p:ph sz="quarter" idx="1"/>
          </p:nvPr>
        </p:nvSpPr>
        <p:spPr>
          <a:xfrm>
            <a:off x="301752" y="1527048"/>
            <a:ext cx="8590728" cy="4883800"/>
          </a:xfrm>
        </p:spPr>
        <p:txBody>
          <a:bodyPr>
            <a:noAutofit/>
          </a:bodyPr>
          <a:lstStyle/>
          <a:p>
            <a:pPr marL="0" indent="0">
              <a:buNone/>
            </a:pPr>
            <a:r>
              <a:rPr lang="tr-TR" sz="2500" dirty="0" smtClean="0">
                <a:latin typeface="Tahoma" pitchFamily="34" charset="0"/>
                <a:ea typeface="Tahoma" pitchFamily="34" charset="0"/>
                <a:cs typeface="Tahoma" pitchFamily="34" charset="0"/>
              </a:rPr>
              <a:t>Bilgi ya da enformasyon, finansal sistemin sunduğu en temel hizmetlerden biridir. Finansal sistemin bilgi işlevi iki şekilde olur:</a:t>
            </a:r>
          </a:p>
          <a:p>
            <a:r>
              <a:rPr lang="tr-TR" sz="2500" dirty="0" smtClean="0">
                <a:solidFill>
                  <a:schemeClr val="tx1"/>
                </a:solidFill>
                <a:latin typeface="Tahoma" pitchFamily="34" charset="0"/>
                <a:ea typeface="Tahoma" pitchFamily="34" charset="0"/>
                <a:cs typeface="Tahoma" pitchFamily="34" charset="0"/>
              </a:rPr>
              <a:t>Finansal bilginin toplanması,</a:t>
            </a:r>
          </a:p>
          <a:p>
            <a:r>
              <a:rPr lang="tr-TR" sz="2500" dirty="0" smtClean="0">
                <a:latin typeface="Tahoma" pitchFamily="34" charset="0"/>
                <a:ea typeface="Tahoma" pitchFamily="34" charset="0"/>
                <a:cs typeface="Tahoma" pitchFamily="34" charset="0"/>
              </a:rPr>
              <a:t>Bilginin dağığıtılmasıdır.</a:t>
            </a:r>
          </a:p>
          <a:p>
            <a:r>
              <a:rPr lang="tr-TR" sz="2500" b="1" dirty="0" smtClean="0">
                <a:solidFill>
                  <a:schemeClr val="tx1"/>
                </a:solidFill>
                <a:latin typeface="Tahoma" pitchFamily="34" charset="0"/>
                <a:ea typeface="Tahoma" pitchFamily="34" charset="0"/>
                <a:cs typeface="Tahoma" pitchFamily="34" charset="0"/>
              </a:rPr>
              <a:t>Finansal bilgi temini</a:t>
            </a:r>
            <a:r>
              <a:rPr lang="tr-TR" sz="2500" dirty="0" smtClean="0">
                <a:solidFill>
                  <a:schemeClr val="tx1"/>
                </a:solidFill>
                <a:latin typeface="Tahoma" pitchFamily="34" charset="0"/>
                <a:ea typeface="Tahoma" pitchFamily="34" charset="0"/>
                <a:cs typeface="Tahoma" pitchFamily="34" charset="0"/>
              </a:rPr>
              <a:t> aslında maliyetli bir iştir. Finansal bilginin toplanması ve dağıtılması aşamasında yüklenilen maliyete </a:t>
            </a:r>
            <a:r>
              <a:rPr lang="tr-TR" sz="2500" b="1" dirty="0" smtClean="0">
                <a:solidFill>
                  <a:schemeClr val="tx1"/>
                </a:solidFill>
                <a:latin typeface="Tahoma" pitchFamily="34" charset="0"/>
                <a:ea typeface="Tahoma" pitchFamily="34" charset="0"/>
                <a:cs typeface="Tahoma" pitchFamily="34" charset="0"/>
              </a:rPr>
              <a:t>bilgi maliyeti</a:t>
            </a:r>
            <a:r>
              <a:rPr lang="tr-TR" sz="2500" dirty="0" smtClean="0">
                <a:solidFill>
                  <a:schemeClr val="tx1"/>
                </a:solidFill>
                <a:latin typeface="Tahoma" pitchFamily="34" charset="0"/>
                <a:ea typeface="Tahoma" pitchFamily="34" charset="0"/>
                <a:cs typeface="Tahoma" pitchFamily="34" charset="0"/>
              </a:rPr>
              <a:t> denir. Bu iş maliyetli olduğu kadar zamanda alır. Özellikle prası olup da yatıracak yer arayan tasarrufçular için bilginin tam olarak temin edilmesi, rekabetçiolmayan finans piyasalarında oldukça güçtür.</a:t>
            </a:r>
            <a:endParaRPr lang="tr-TR" sz="2500" b="1" dirty="0" smtClean="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Autofit/>
          </a:bodyPr>
          <a:lstStyle/>
          <a:p>
            <a:pPr algn="l"/>
            <a:r>
              <a:rPr lang="tr-TR" sz="2400" b="1" dirty="0" smtClean="0">
                <a:latin typeface="Tahoma" pitchFamily="34" charset="0"/>
                <a:ea typeface="Tahoma" pitchFamily="34" charset="0"/>
                <a:cs typeface="Tahoma" pitchFamily="34" charset="0"/>
              </a:rPr>
              <a:t>Finansal piyasaların rekabet derecesine göre iki türlü bilgiden bahsedilebilir: Simetrik bilgi ve asimetrik bilgi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42</a:t>
            </a:fld>
            <a:endParaRPr lang="tr-TR"/>
          </a:p>
        </p:txBody>
      </p:sp>
      <p:sp>
        <p:nvSpPr>
          <p:cNvPr id="5" name="4 İçerik Yer Tutucusu"/>
          <p:cNvSpPr>
            <a:spLocks noGrp="1"/>
          </p:cNvSpPr>
          <p:nvPr>
            <p:ph sz="quarter" idx="1"/>
          </p:nvPr>
        </p:nvSpPr>
        <p:spPr>
          <a:xfrm>
            <a:off x="301752" y="1844824"/>
            <a:ext cx="8503920" cy="4464496"/>
          </a:xfrm>
        </p:spPr>
        <p:txBody>
          <a:bodyPr>
            <a:normAutofit/>
          </a:bodyPr>
          <a:lstStyle/>
          <a:p>
            <a:pPr algn="just"/>
            <a:r>
              <a:rPr lang="tr-TR" sz="2400" b="1" i="1" dirty="0" smtClean="0">
                <a:latin typeface="Tahoma" pitchFamily="34" charset="0"/>
                <a:ea typeface="Tahoma" pitchFamily="34" charset="0"/>
                <a:cs typeface="Tahoma" pitchFamily="34" charset="0"/>
              </a:rPr>
              <a:t>Simetrik bilgi,</a:t>
            </a:r>
            <a:r>
              <a:rPr lang="tr-TR" sz="2400" dirty="0" smtClean="0">
                <a:latin typeface="Tahoma" pitchFamily="34" charset="0"/>
                <a:ea typeface="Tahoma" pitchFamily="34" charset="0"/>
                <a:cs typeface="Tahoma" pitchFamily="34" charset="0"/>
              </a:rPr>
              <a:t> alacaklı ve borçlu tarafların karşılıklı olarak söz konusu işlemle ilgili aynı düzeyde bilgiye sahip oldukları durumu ifade eder. Alacaklı ve borçlu söz konusu finansal işlem açısından aynı seviyede avantaj ve dezavantaja sahiptir.</a:t>
            </a:r>
          </a:p>
          <a:p>
            <a:pPr algn="just"/>
            <a:r>
              <a:rPr lang="tr-TR" sz="2400" dirty="0" smtClean="0">
                <a:latin typeface="Tahoma" pitchFamily="34" charset="0"/>
                <a:ea typeface="Tahoma" pitchFamily="34" charset="0"/>
                <a:cs typeface="Tahoma" pitchFamily="34" charset="0"/>
              </a:rPr>
              <a:t>Bu tür bir bilgi ortamı, ancak </a:t>
            </a:r>
            <a:r>
              <a:rPr lang="tr-TR" sz="2400" b="1" dirty="0" smtClean="0">
                <a:solidFill>
                  <a:schemeClr val="accent2">
                    <a:lumMod val="75000"/>
                  </a:schemeClr>
                </a:solidFill>
                <a:latin typeface="Tahoma" pitchFamily="34" charset="0"/>
                <a:ea typeface="Tahoma" pitchFamily="34" charset="0"/>
                <a:cs typeface="Tahoma" pitchFamily="34" charset="0"/>
              </a:rPr>
              <a:t>tam rekabet şartlarının </a:t>
            </a:r>
            <a:r>
              <a:rPr lang="tr-TR" sz="2400" dirty="0" smtClean="0">
                <a:latin typeface="Tahoma" pitchFamily="34" charset="0"/>
                <a:ea typeface="Tahoma" pitchFamily="34" charset="0"/>
                <a:cs typeface="Tahoma" pitchFamily="34" charset="0"/>
              </a:rPr>
              <a:t>hakim olduğu durumda söz konusu olabilir. Zira piyasada tam bir şeffaflık hakimdir ve alıcı ve satıcı taraflar birbirlerinin ticari durumları konusunda eşit düzeyde bilgiye sahiptirler. </a:t>
            </a:r>
            <a:endParaRPr lang="tr-TR" sz="2400" b="1" dirty="0" smtClean="0">
              <a:solidFill>
                <a:schemeClr val="accent2">
                  <a:lumMod val="75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Asimetrik Bilgi – Bilginin Dağıtılması</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43</a:t>
            </a:fld>
            <a:endParaRPr lang="tr-TR"/>
          </a:p>
        </p:txBody>
      </p:sp>
      <p:sp>
        <p:nvSpPr>
          <p:cNvPr id="5" name="4 İçerik Yer Tutucusu"/>
          <p:cNvSpPr>
            <a:spLocks noGrp="1"/>
          </p:cNvSpPr>
          <p:nvPr>
            <p:ph sz="quarter" idx="1"/>
          </p:nvPr>
        </p:nvSpPr>
        <p:spPr>
          <a:xfrm>
            <a:off x="301752" y="1772816"/>
            <a:ext cx="8503920" cy="4536504"/>
          </a:xfrm>
        </p:spPr>
        <p:txBody>
          <a:bodyPr>
            <a:normAutofit/>
          </a:bodyPr>
          <a:lstStyle/>
          <a:p>
            <a:pPr algn="just"/>
            <a:r>
              <a:rPr lang="tr-TR" sz="2400" b="1" i="1" dirty="0" smtClean="0">
                <a:latin typeface="Tahoma" pitchFamily="34" charset="0"/>
                <a:ea typeface="Tahoma" pitchFamily="34" charset="0"/>
                <a:cs typeface="Tahoma" pitchFamily="34" charset="0"/>
              </a:rPr>
              <a:t>Asimetrik bilgi</a:t>
            </a:r>
            <a:r>
              <a:rPr lang="tr-TR" sz="2400" dirty="0" smtClean="0">
                <a:latin typeface="Tahoma" pitchFamily="34" charset="0"/>
                <a:ea typeface="Tahoma" pitchFamily="34" charset="0"/>
                <a:cs typeface="Tahoma" pitchFamily="34" charset="0"/>
              </a:rPr>
              <a:t> durumunda ise, taraflardan biri finansal işlemle ilgili diğerinden daha fazla bilgiye haizdir ve sahip olduğu bu fazla bilgiye dayanarak diğeri aleyhine hiç hak etmediği bir avantaj elde eder. Çünkü, gerekli bazı bilgi ve belgeleri karşı taraftan saklı tutar. Bu durum, tabii ki özellikle rekabetin aksadığı finans piyasalarında karşımıza çıkar.</a:t>
            </a:r>
          </a:p>
          <a:p>
            <a:pPr algn="just"/>
            <a:r>
              <a:rPr lang="tr-TR" sz="2400" b="1" i="1" dirty="0" smtClean="0">
                <a:latin typeface="Tahoma" pitchFamily="34" charset="0"/>
                <a:ea typeface="Tahoma" pitchFamily="34" charset="0"/>
                <a:cs typeface="Tahoma" pitchFamily="34" charset="0"/>
              </a:rPr>
              <a:t>Bilginin dağıtılması</a:t>
            </a:r>
            <a:r>
              <a:rPr lang="tr-TR" sz="2400" dirty="0" smtClean="0">
                <a:latin typeface="Tahoma" pitchFamily="34" charset="0"/>
                <a:ea typeface="Tahoma" pitchFamily="34" charset="0"/>
                <a:cs typeface="Tahoma" pitchFamily="34" charset="0"/>
              </a:rPr>
              <a:t> ise, gazete, dergi, radyo, televizyon, ve internet gibi iletişim araçları vasıtasıyla piyasaya aktarılmasıdır.</a:t>
            </a:r>
            <a:endParaRPr lang="tr-TR" sz="2400" b="1" i="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3200" b="1" dirty="0" smtClean="0">
                <a:latin typeface="Tahoma" pitchFamily="34" charset="0"/>
                <a:ea typeface="Tahoma" pitchFamily="34" charset="0"/>
                <a:cs typeface="Tahoma" pitchFamily="34" charset="0"/>
              </a:rPr>
              <a:t>3. FİNANSAL PİYASALAR</a:t>
            </a:r>
            <a:endParaRPr lang="tr-TR" sz="32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44</a:t>
            </a:fld>
            <a:endParaRPr lang="tr-TR"/>
          </a:p>
        </p:txBody>
      </p:sp>
      <p:sp>
        <p:nvSpPr>
          <p:cNvPr id="5" name="4 İçerik Yer Tutucusu"/>
          <p:cNvSpPr>
            <a:spLocks noGrp="1"/>
          </p:cNvSpPr>
          <p:nvPr>
            <p:ph sz="quarter" idx="1"/>
          </p:nvPr>
        </p:nvSpPr>
        <p:spPr>
          <a:xfrm>
            <a:off x="301752" y="1700808"/>
            <a:ext cx="8503920" cy="4608512"/>
          </a:xfrm>
        </p:spPr>
        <p:txBody>
          <a:bodyPr>
            <a:normAutofit lnSpcReduction="10000"/>
          </a:bodyPr>
          <a:lstStyle/>
          <a:p>
            <a:pPr algn="just"/>
            <a:r>
              <a:rPr lang="tr-TR" sz="2400" dirty="0" smtClean="0">
                <a:latin typeface="Tahoma" pitchFamily="34" charset="0"/>
                <a:ea typeface="Tahoma" pitchFamily="34" charset="0"/>
                <a:cs typeface="Tahoma" pitchFamily="34" charset="0"/>
              </a:rPr>
              <a:t>Finansal sistemin iki temel görevi vardır:</a:t>
            </a:r>
          </a:p>
          <a:p>
            <a:pPr marL="457200" indent="-457200" algn="just">
              <a:buAutoNum type="alphaLcPeriod"/>
            </a:pPr>
            <a:r>
              <a:rPr lang="tr-TR" sz="2400" dirty="0" smtClean="0">
                <a:latin typeface="Tahoma" pitchFamily="34" charset="0"/>
                <a:ea typeface="Tahoma" pitchFamily="34" charset="0"/>
                <a:cs typeface="Tahoma" pitchFamily="34" charset="0"/>
              </a:rPr>
              <a:t>Alacaklılar ve borçluların bir araya getirilmesi ve</a:t>
            </a:r>
          </a:p>
          <a:p>
            <a:pPr marL="457200" indent="-457200" algn="just">
              <a:buAutoNum type="alphaLcPeriod"/>
            </a:pPr>
            <a:r>
              <a:rPr lang="tr-TR" sz="2400" dirty="0" smtClean="0">
                <a:latin typeface="Tahoma" pitchFamily="34" charset="0"/>
                <a:ea typeface="Tahoma" pitchFamily="34" charset="0"/>
                <a:cs typeface="Tahoma" pitchFamily="34" charset="0"/>
              </a:rPr>
              <a:t>Riskin dağıtılması, likidite ve finansal bilginin sağlanmasıdır.</a:t>
            </a:r>
          </a:p>
          <a:p>
            <a:pPr algn="just"/>
            <a:r>
              <a:rPr lang="tr-TR" sz="2400" dirty="0" smtClean="0">
                <a:latin typeface="Tahoma" pitchFamily="34" charset="0"/>
                <a:ea typeface="Tahoma" pitchFamily="34" charset="0"/>
                <a:cs typeface="Tahoma" pitchFamily="34" charset="0"/>
              </a:rPr>
              <a:t>Finansal piyasalar çeşitli açılardan tasnife tabi tutulabilir:</a:t>
            </a:r>
          </a:p>
          <a:p>
            <a:pPr marL="514350" indent="-514350" algn="just">
              <a:buAutoNum type="romanLcPeriod"/>
            </a:pPr>
            <a:r>
              <a:rPr lang="tr-TR" sz="2400" dirty="0" smtClean="0">
                <a:latin typeface="Tahoma" pitchFamily="34" charset="0"/>
                <a:ea typeface="Tahoma" pitchFamily="34" charset="0"/>
                <a:cs typeface="Tahoma" pitchFamily="34" charset="0"/>
              </a:rPr>
              <a:t>Alım-satımın ilk elden olup olmaması açısından; birincil ve ikincil piyasalar,</a:t>
            </a:r>
          </a:p>
          <a:p>
            <a:pPr marL="514350" indent="-514350" algn="just">
              <a:buAutoNum type="romanLcPeriod"/>
            </a:pPr>
            <a:r>
              <a:rPr lang="tr-TR" sz="2400" dirty="0" smtClean="0">
                <a:latin typeface="Tahoma" pitchFamily="34" charset="0"/>
                <a:ea typeface="Tahoma" pitchFamily="34" charset="0"/>
                <a:cs typeface="Tahoma" pitchFamily="34" charset="0"/>
              </a:rPr>
              <a:t>Vade açısından; para ve sermaye piyasaları,</a:t>
            </a:r>
          </a:p>
          <a:p>
            <a:pPr marL="514350" indent="-514350" algn="just">
              <a:buAutoNum type="romanLcPeriod"/>
            </a:pPr>
            <a:r>
              <a:rPr lang="tr-TR" sz="2400" dirty="0" smtClean="0">
                <a:latin typeface="Tahoma" pitchFamily="34" charset="0"/>
                <a:ea typeface="Tahoma" pitchFamily="34" charset="0"/>
                <a:cs typeface="Tahoma" pitchFamily="34" charset="0"/>
              </a:rPr>
              <a:t>Ticaretin yapıldığı yer açısından; müzayede ve tezgah-üstü piyasalar,</a:t>
            </a:r>
          </a:p>
          <a:p>
            <a:pPr marL="514350" indent="-514350" algn="just">
              <a:buAutoNum type="romanLcPeriod"/>
            </a:pPr>
            <a:r>
              <a:rPr lang="tr-TR" sz="2400" dirty="0" smtClean="0">
                <a:latin typeface="Tahoma" pitchFamily="34" charset="0"/>
                <a:ea typeface="Tahoma" pitchFamily="34" charset="0"/>
                <a:cs typeface="Tahoma" pitchFamily="34" charset="0"/>
              </a:rPr>
              <a:t>Ödemenin ve teslimatın yapıldığı zaman açısından; nakit ve türev piyasalar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800" b="1" dirty="0" smtClean="0">
                <a:latin typeface="Tahoma" pitchFamily="34" charset="0"/>
                <a:ea typeface="Tahoma" pitchFamily="34" charset="0"/>
                <a:cs typeface="Tahoma" pitchFamily="34" charset="0"/>
              </a:rPr>
              <a:t>i. Birincil ve İkincil Piyasalar</a:t>
            </a:r>
            <a:endParaRPr lang="tr-TR" sz="28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592736" y="6455664"/>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45</a:t>
            </a:fld>
            <a:endParaRPr lang="tr-TR"/>
          </a:p>
        </p:txBody>
      </p:sp>
      <p:sp>
        <p:nvSpPr>
          <p:cNvPr id="5" name="4 İçerik Yer Tutucusu"/>
          <p:cNvSpPr>
            <a:spLocks noGrp="1"/>
          </p:cNvSpPr>
          <p:nvPr>
            <p:ph sz="quarter" idx="1"/>
          </p:nvPr>
        </p:nvSpPr>
        <p:spPr/>
        <p:txBody>
          <a:bodyPr>
            <a:normAutofit/>
          </a:bodyPr>
          <a:lstStyle/>
          <a:p>
            <a:pPr algn="just"/>
            <a:r>
              <a:rPr lang="tr-TR" sz="2400" b="1" dirty="0" smtClean="0">
                <a:latin typeface="Tahoma" pitchFamily="34" charset="0"/>
                <a:ea typeface="Tahoma" pitchFamily="34" charset="0"/>
                <a:cs typeface="Tahoma" pitchFamily="34" charset="0"/>
              </a:rPr>
              <a:t>Birincil piyasalar</a:t>
            </a:r>
            <a:r>
              <a:rPr lang="tr-TR" sz="2400" dirty="0" smtClean="0">
                <a:latin typeface="Tahoma" pitchFamily="34" charset="0"/>
                <a:ea typeface="Tahoma" pitchFamily="34" charset="0"/>
                <a:cs typeface="Tahoma" pitchFamily="34" charset="0"/>
              </a:rPr>
              <a:t>, yeni ihraç edilen menkul kıymetlerin ilk alıcılarına satıldığı piyasalardır.</a:t>
            </a:r>
          </a:p>
          <a:p>
            <a:pPr algn="just"/>
            <a:r>
              <a:rPr lang="tr-TR" sz="2400" dirty="0">
                <a:latin typeface="Tahoma" pitchFamily="34" charset="0"/>
                <a:ea typeface="Tahoma" pitchFamily="34" charset="0"/>
                <a:cs typeface="Tahoma" pitchFamily="34" charset="0"/>
              </a:rPr>
              <a:t>B</a:t>
            </a:r>
            <a:r>
              <a:rPr lang="tr-TR" sz="2400" dirty="0" smtClean="0">
                <a:latin typeface="Tahoma" pitchFamily="34" charset="0"/>
                <a:ea typeface="Tahoma" pitchFamily="34" charset="0"/>
                <a:cs typeface="Tahoma" pitchFamily="34" charset="0"/>
              </a:rPr>
              <a:t>u piyasalarda, alıcılar ve alış şartları kamuoyu tarafından yeterince bilinmeyebilir.</a:t>
            </a:r>
          </a:p>
          <a:p>
            <a:pPr algn="just"/>
            <a:r>
              <a:rPr lang="tr-TR" sz="2400" dirty="0" smtClean="0">
                <a:latin typeface="Tahoma" pitchFamily="34" charset="0"/>
                <a:ea typeface="Tahoma" pitchFamily="34" charset="0"/>
                <a:cs typeface="Tahoma" pitchFamily="34" charset="0"/>
              </a:rPr>
              <a:t>Bu piyasaların yapısı, firmaların ya da devletlerin yatırım ve diğer harcamalarını finanse etmek amacıyla çıkardıkları menkul kıymetlerin cinsine göre farklılık arz eder. Borçlular (yani, firmalar ya da devlet) ihtiyaç duydukları fonları bu piyasadan iki yolla sağlayabilirler.</a:t>
            </a:r>
          </a:p>
          <a:p>
            <a:pPr marL="0" indent="0" algn="just">
              <a:buNone/>
            </a:pPr>
            <a:r>
              <a:rPr lang="tr-TR" sz="2400" dirty="0">
                <a:latin typeface="Tahoma" pitchFamily="34" charset="0"/>
                <a:ea typeface="Tahoma" pitchFamily="34" charset="0"/>
                <a:cs typeface="Tahoma" pitchFamily="34" charset="0"/>
              </a:rPr>
              <a:t> </a:t>
            </a:r>
            <a:r>
              <a:rPr lang="tr-TR" sz="2400" dirty="0" smtClean="0">
                <a:latin typeface="Tahoma" pitchFamily="34" charset="0"/>
                <a:ea typeface="Tahoma" pitchFamily="34" charset="0"/>
                <a:cs typeface="Tahoma" pitchFamily="34" charset="0"/>
              </a:rPr>
              <a:t>  * borçla finansman (borç senedi çıkararak),</a:t>
            </a:r>
          </a:p>
          <a:p>
            <a:pPr marL="0" indent="0" algn="just">
              <a:buNone/>
            </a:pPr>
            <a:r>
              <a:rPr lang="tr-TR" sz="2400" dirty="0">
                <a:latin typeface="Tahoma" pitchFamily="34" charset="0"/>
                <a:ea typeface="Tahoma" pitchFamily="34" charset="0"/>
                <a:cs typeface="Tahoma" pitchFamily="34" charset="0"/>
              </a:rPr>
              <a:t> </a:t>
            </a:r>
            <a:r>
              <a:rPr lang="tr-TR" sz="2400" dirty="0" smtClean="0">
                <a:latin typeface="Tahoma" pitchFamily="34" charset="0"/>
                <a:ea typeface="Tahoma" pitchFamily="34" charset="0"/>
                <a:cs typeface="Tahoma" pitchFamily="34" charset="0"/>
              </a:rPr>
              <a:t>  * özkaynakla finasman (hisse senedi çıkararak).</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Borçla finansman</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46</a:t>
            </a:fld>
            <a:endParaRPr lang="tr-TR"/>
          </a:p>
        </p:txBody>
      </p:sp>
      <p:sp>
        <p:nvSpPr>
          <p:cNvPr id="5" name="4 İçerik Yer Tutucusu"/>
          <p:cNvSpPr>
            <a:spLocks noGrp="1"/>
          </p:cNvSpPr>
          <p:nvPr>
            <p:ph sz="quarter" idx="1"/>
          </p:nvPr>
        </p:nvSpPr>
        <p:spPr>
          <a:xfrm>
            <a:off x="316992" y="1582142"/>
            <a:ext cx="8503920" cy="4824536"/>
          </a:xfrm>
        </p:spPr>
        <p:txBody>
          <a:bodyPr>
            <a:noAutofit/>
          </a:bodyPr>
          <a:lstStyle/>
          <a:p>
            <a:pPr algn="just"/>
            <a:r>
              <a:rPr lang="tr-TR" sz="2400" i="1" spc="-20" dirty="0" smtClean="0">
                <a:latin typeface="Tahoma" pitchFamily="34" charset="0"/>
                <a:ea typeface="Tahoma" pitchFamily="34" charset="0"/>
                <a:cs typeface="Tahoma" pitchFamily="34" charset="0"/>
              </a:rPr>
              <a:t>Borçla finansman </a:t>
            </a:r>
            <a:r>
              <a:rPr lang="tr-TR" sz="2400" spc="-20" dirty="0" smtClean="0">
                <a:latin typeface="Tahoma" pitchFamily="34" charset="0"/>
                <a:ea typeface="Tahoma" pitchFamily="34" charset="0"/>
                <a:cs typeface="Tahoma" pitchFamily="34" charset="0"/>
              </a:rPr>
              <a:t>ya da kısaca  </a:t>
            </a:r>
            <a:r>
              <a:rPr lang="tr-TR" sz="2400" i="1" spc="-20" dirty="0" smtClean="0">
                <a:latin typeface="Tahoma" pitchFamily="34" charset="0"/>
                <a:ea typeface="Tahoma" pitchFamily="34" charset="0"/>
                <a:cs typeface="Tahoma" pitchFamily="34" charset="0"/>
              </a:rPr>
              <a:t>borçlanma,</a:t>
            </a:r>
            <a:r>
              <a:rPr lang="tr-TR" sz="2400" spc="-20" dirty="0" smtClean="0">
                <a:latin typeface="Tahoma" pitchFamily="34" charset="0"/>
                <a:ea typeface="Tahoma" pitchFamily="34" charset="0"/>
                <a:cs typeface="Tahoma" pitchFamily="34" charset="0"/>
              </a:rPr>
              <a:t> daha yaygın olarak kullanılan bir finansman yöntemidir.</a:t>
            </a:r>
          </a:p>
          <a:p>
            <a:pPr algn="just"/>
            <a:r>
              <a:rPr lang="tr-TR" sz="2400" spc="-20" dirty="0" smtClean="0">
                <a:latin typeface="Tahoma" pitchFamily="34" charset="0"/>
                <a:ea typeface="Tahoma" pitchFamily="34" charset="0"/>
                <a:cs typeface="Tahoma" pitchFamily="34" charset="0"/>
              </a:rPr>
              <a:t>Borçlanma için kullanılan finansal araçlara </a:t>
            </a:r>
            <a:r>
              <a:rPr lang="tr-TR" sz="2400" i="1" spc="-20" dirty="0" smtClean="0">
                <a:latin typeface="Tahoma" pitchFamily="34" charset="0"/>
                <a:ea typeface="Tahoma" pitchFamily="34" charset="0"/>
                <a:cs typeface="Tahoma" pitchFamily="34" charset="0"/>
              </a:rPr>
              <a:t>borç araçları </a:t>
            </a:r>
            <a:r>
              <a:rPr lang="tr-TR" sz="2400" spc="-20" dirty="0" smtClean="0">
                <a:latin typeface="Tahoma" pitchFamily="34" charset="0"/>
                <a:ea typeface="Tahoma" pitchFamily="34" charset="0"/>
                <a:cs typeface="Tahoma" pitchFamily="34" charset="0"/>
              </a:rPr>
              <a:t>denir (tahvil ve bono gibi). Borç araçlarının vazgeçilmez iki temel unsurundan biri faiz, diğeri de vadedir.</a:t>
            </a:r>
          </a:p>
          <a:p>
            <a:pPr algn="just"/>
            <a:r>
              <a:rPr lang="tr-TR" sz="2400" spc="-20" dirty="0" smtClean="0">
                <a:latin typeface="Tahoma" pitchFamily="34" charset="0"/>
                <a:ea typeface="Tahoma" pitchFamily="34" charset="0"/>
                <a:cs typeface="Tahoma" pitchFamily="34" charset="0"/>
              </a:rPr>
              <a:t>Vadeler kısa, orta ve uzun vadeli olarak üçe ayrılır.</a:t>
            </a:r>
          </a:p>
          <a:p>
            <a:pPr algn="just"/>
            <a:r>
              <a:rPr lang="tr-TR" sz="2400" spc="-20" dirty="0" smtClean="0">
                <a:latin typeface="Tahoma" pitchFamily="34" charset="0"/>
                <a:ea typeface="Tahoma" pitchFamily="34" charset="0"/>
                <a:cs typeface="Tahoma" pitchFamily="34" charset="0"/>
              </a:rPr>
              <a:t>Borç araçlarının riski, hisse senetlerine oranla daha düşük olsa da, borçlu tarafın yükümlülüklerini yerine getirmemesi durumunda ortaya çıkan ve </a:t>
            </a:r>
            <a:r>
              <a:rPr lang="tr-TR" sz="2400" i="1" spc="-20" dirty="0" smtClean="0">
                <a:latin typeface="Tahoma" pitchFamily="34" charset="0"/>
                <a:ea typeface="Tahoma" pitchFamily="34" charset="0"/>
                <a:cs typeface="Tahoma" pitchFamily="34" charset="0"/>
              </a:rPr>
              <a:t>temerrüt riski </a:t>
            </a:r>
            <a:r>
              <a:rPr lang="tr-TR" sz="2400" spc="-20" dirty="0" smtClean="0">
                <a:latin typeface="Tahoma" pitchFamily="34" charset="0"/>
                <a:ea typeface="Tahoma" pitchFamily="34" charset="0"/>
                <a:cs typeface="Tahoma" pitchFamily="34" charset="0"/>
              </a:rPr>
              <a:t>diyebileceğiniz bir risk daima söz konusudur.</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800" b="1" dirty="0" smtClean="0">
                <a:latin typeface="Tahoma" pitchFamily="34" charset="0"/>
                <a:ea typeface="Tahoma" pitchFamily="34" charset="0"/>
                <a:cs typeface="Tahoma" pitchFamily="34" charset="0"/>
              </a:rPr>
              <a:t>Özkaynakla finansman </a:t>
            </a:r>
            <a:endParaRPr lang="tr-TR" sz="28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47</a:t>
            </a:fld>
            <a:endParaRPr lang="tr-TR"/>
          </a:p>
        </p:txBody>
      </p:sp>
      <p:sp>
        <p:nvSpPr>
          <p:cNvPr id="5" name="4 İçerik Yer Tutucusu"/>
          <p:cNvSpPr>
            <a:spLocks noGrp="1"/>
          </p:cNvSpPr>
          <p:nvPr>
            <p:ph sz="quarter" idx="1"/>
          </p:nvPr>
        </p:nvSpPr>
        <p:spPr>
          <a:xfrm>
            <a:off x="301752" y="1412776"/>
            <a:ext cx="8503920" cy="4824536"/>
          </a:xfrm>
        </p:spPr>
        <p:txBody>
          <a:bodyPr>
            <a:noAutofit/>
          </a:bodyPr>
          <a:lstStyle/>
          <a:p>
            <a:pPr algn="just"/>
            <a:r>
              <a:rPr lang="tr-TR" sz="2300" b="1" spc="-20" dirty="0" smtClean="0">
                <a:latin typeface="Tahoma" pitchFamily="34" charset="0"/>
                <a:ea typeface="Tahoma" pitchFamily="34" charset="0"/>
                <a:cs typeface="Tahoma" pitchFamily="34" charset="0"/>
              </a:rPr>
              <a:t>Özkaynakla finansman</a:t>
            </a:r>
            <a:r>
              <a:rPr lang="tr-TR" sz="2300" spc="-20" dirty="0" smtClean="0">
                <a:latin typeface="Tahoma" pitchFamily="34" charset="0"/>
                <a:ea typeface="Tahoma" pitchFamily="34" charset="0"/>
                <a:cs typeface="Tahoma" pitchFamily="34" charset="0"/>
              </a:rPr>
              <a:t> yöntemi sadece şirketler tarafından kullanılır ve hisse senedi ihracı yoluyla gerçekleştirilir. Bu durumda, fon arz eden taraf şirkete borç vermek yerine hisse sahibi olmaktadır.</a:t>
            </a:r>
          </a:p>
          <a:p>
            <a:pPr algn="just"/>
            <a:r>
              <a:rPr lang="tr-TR" sz="2300" spc="-20" dirty="0" smtClean="0">
                <a:latin typeface="Tahoma" pitchFamily="34" charset="0"/>
                <a:ea typeface="Tahoma" pitchFamily="34" charset="0"/>
                <a:cs typeface="Tahoma" pitchFamily="34" charset="0"/>
              </a:rPr>
              <a:t>Dolayısıyla bu yöntemde garanti edilmiş belli bir getiri ödemesi söz konusu değildir. Burada yapılan periyodik ödemeye </a:t>
            </a:r>
            <a:r>
              <a:rPr lang="tr-TR" sz="2300" i="1" spc="-20" dirty="0" smtClean="0">
                <a:latin typeface="Tahoma" pitchFamily="34" charset="0"/>
                <a:ea typeface="Tahoma" pitchFamily="34" charset="0"/>
                <a:cs typeface="Tahoma" pitchFamily="34" charset="0"/>
              </a:rPr>
              <a:t>kâr payı ya da temettü </a:t>
            </a:r>
            <a:r>
              <a:rPr lang="tr-TR" sz="2300" spc="-20" dirty="0" smtClean="0">
                <a:latin typeface="Tahoma" pitchFamily="34" charset="0"/>
                <a:ea typeface="Tahoma" pitchFamily="34" charset="0"/>
                <a:cs typeface="Tahoma" pitchFamily="34" charset="0"/>
              </a:rPr>
              <a:t>denir.</a:t>
            </a:r>
          </a:p>
          <a:p>
            <a:pPr algn="just"/>
            <a:r>
              <a:rPr lang="tr-TR" sz="2300" spc="-20" dirty="0" smtClean="0">
                <a:latin typeface="Tahoma" pitchFamily="34" charset="0"/>
                <a:ea typeface="Tahoma" pitchFamily="34" charset="0"/>
                <a:cs typeface="Tahoma" pitchFamily="34" charset="0"/>
              </a:rPr>
              <a:t>Hisse senedi sahipleri, </a:t>
            </a:r>
            <a:r>
              <a:rPr lang="tr-TR" sz="2300" spc="-20" dirty="0">
                <a:solidFill>
                  <a:srgbClr val="000000"/>
                </a:solidFill>
                <a:latin typeface="Tahoma" panose="020B0604030504040204" pitchFamily="34" charset="0"/>
                <a:ea typeface="Tahoma" panose="020B0604030504040204" pitchFamily="34" charset="0"/>
                <a:cs typeface="Tahoma" panose="020B0604030504040204" pitchFamily="34" charset="0"/>
              </a:rPr>
              <a:t>kâr payı </a:t>
            </a:r>
            <a:r>
              <a:rPr lang="tr-TR" sz="2300" spc="-20" dirty="0" smtClean="0">
                <a:solidFill>
                  <a:srgbClr val="000000"/>
                </a:solidFill>
                <a:latin typeface="Tahoma" panose="020B0604030504040204" pitchFamily="34" charset="0"/>
                <a:ea typeface="Tahoma" panose="020B0604030504040204" pitchFamily="34" charset="0"/>
                <a:cs typeface="Tahoma" panose="020B0604030504040204" pitchFamily="34" charset="0"/>
              </a:rPr>
              <a:t>dışında senetlerinin değerlerinin borsada yükselmesi ile de kazanırlar (doğal olarak senetlerinin değeri düşünce de zarar ederler). </a:t>
            </a:r>
          </a:p>
          <a:p>
            <a:pPr algn="just"/>
            <a:r>
              <a:rPr lang="tr-TR" sz="2300" spc="-20" dirty="0" smtClean="0">
                <a:solidFill>
                  <a:srgbClr val="000000"/>
                </a:solidFill>
                <a:latin typeface="Tahoma" panose="020B0604030504040204" pitchFamily="34" charset="0"/>
                <a:ea typeface="Tahoma" panose="020B0604030504040204" pitchFamily="34" charset="0"/>
                <a:cs typeface="Tahoma" panose="020B0604030504040204" pitchFamily="34" charset="0"/>
              </a:rPr>
              <a:t>Dolayısıyla, hisse senetleri biri ’temettü’ diğeri ‘piyasa değerlenmesi’ (sermaye kazancı) olmak üzere, sahibine iki türlü getiri sağlar.</a:t>
            </a:r>
            <a:endParaRPr lang="tr-TR" sz="2300" spc="-2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800" b="1" dirty="0" smtClean="0">
                <a:latin typeface="Tahoma" pitchFamily="34" charset="0"/>
                <a:ea typeface="Tahoma" pitchFamily="34" charset="0"/>
                <a:cs typeface="Tahoma" pitchFamily="34" charset="0"/>
              </a:rPr>
              <a:t>İkincil piyasalar</a:t>
            </a:r>
            <a:endParaRPr lang="tr-TR" sz="28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48</a:t>
            </a:fld>
            <a:endParaRPr lang="tr-TR"/>
          </a:p>
        </p:txBody>
      </p:sp>
      <p:sp>
        <p:nvSpPr>
          <p:cNvPr id="5" name="4 İçerik Yer Tutucusu"/>
          <p:cNvSpPr>
            <a:spLocks noGrp="1"/>
          </p:cNvSpPr>
          <p:nvPr>
            <p:ph sz="quarter" idx="1"/>
          </p:nvPr>
        </p:nvSpPr>
        <p:spPr>
          <a:xfrm>
            <a:off x="301752" y="1412776"/>
            <a:ext cx="8503920" cy="4824536"/>
          </a:xfrm>
        </p:spPr>
        <p:txBody>
          <a:bodyPr>
            <a:noAutofit/>
          </a:bodyPr>
          <a:lstStyle/>
          <a:p>
            <a:pPr algn="just"/>
            <a:r>
              <a:rPr lang="tr-TR" sz="2800" b="1" spc="-20" dirty="0" smtClean="0">
                <a:latin typeface="Tahoma" pitchFamily="34" charset="0"/>
                <a:ea typeface="Tahoma" pitchFamily="34" charset="0"/>
                <a:cs typeface="Tahoma" pitchFamily="34" charset="0"/>
              </a:rPr>
              <a:t>İkincil piyasalar</a:t>
            </a:r>
            <a:r>
              <a:rPr lang="tr-TR" sz="2800" spc="-20" dirty="0" smtClean="0">
                <a:latin typeface="Tahoma" pitchFamily="34" charset="0"/>
                <a:ea typeface="Tahoma" pitchFamily="34" charset="0"/>
                <a:cs typeface="Tahoma" pitchFamily="34" charset="0"/>
              </a:rPr>
              <a:t>, birincil piyasada alıcı olup burada satıcı konumunda olan ekonomik birimlerle alıcı konumundaki üçüncü kişiler arasında cereyan eden piyasalara denir.</a:t>
            </a:r>
          </a:p>
          <a:p>
            <a:pPr algn="just"/>
            <a:r>
              <a:rPr lang="tr-TR" sz="2800" spc="-20" dirty="0" smtClean="0">
                <a:latin typeface="Tahoma" pitchFamily="34" charset="0"/>
                <a:ea typeface="Tahoma" pitchFamily="34" charset="0"/>
                <a:cs typeface="Tahoma" pitchFamily="34" charset="0"/>
              </a:rPr>
              <a:t>Ekonomik anlamda ikincil piyasalar birincil piyasaya göre çok daha önemlidir. Bu önem ikincil piyasada oluşan fiyatın, birincil piyasadaki fiyatı belirleyen konumda olmasından ötürüdür. İkincil piyasada çok sayıda alıcı ve satıcı vardır ve hatta birincil piyasaya göre çok daha ileri düzeyde rekabetçi bir piyasa söz konusudur.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800" b="1" dirty="0" smtClean="0">
                <a:latin typeface="Tahoma" pitchFamily="34" charset="0"/>
                <a:ea typeface="Tahoma" pitchFamily="34" charset="0"/>
                <a:cs typeface="Tahoma" pitchFamily="34" charset="0"/>
              </a:rPr>
              <a:t>İkincil piyasa</a:t>
            </a:r>
            <a:endParaRPr lang="tr-TR" sz="28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49</a:t>
            </a:fld>
            <a:endParaRPr lang="tr-TR"/>
          </a:p>
        </p:txBody>
      </p:sp>
      <p:sp>
        <p:nvSpPr>
          <p:cNvPr id="5" name="4 İçerik Yer Tutucusu"/>
          <p:cNvSpPr>
            <a:spLocks noGrp="1"/>
          </p:cNvSpPr>
          <p:nvPr>
            <p:ph sz="quarter" idx="1"/>
          </p:nvPr>
        </p:nvSpPr>
        <p:spPr>
          <a:xfrm>
            <a:off x="301752" y="1412776"/>
            <a:ext cx="8503920" cy="4896544"/>
          </a:xfrm>
        </p:spPr>
        <p:txBody>
          <a:bodyPr>
            <a:noAutofit/>
          </a:bodyPr>
          <a:lstStyle/>
          <a:p>
            <a:pPr algn="just"/>
            <a:r>
              <a:rPr lang="tr-TR" sz="2800" spc="-20" dirty="0" smtClean="0">
                <a:latin typeface="Tahoma" pitchFamily="34" charset="0"/>
                <a:ea typeface="Tahoma" pitchFamily="34" charset="0"/>
                <a:cs typeface="Tahoma" pitchFamily="34" charset="0"/>
              </a:rPr>
              <a:t>İkincil piyasa, sadece senetlerin miktar ve fiyatı açısından değil, aynı zamanda likidite, finansal bilgi ve riskin dağıtımı bakımından da birincil piyasaya yön verici konumdadır.</a:t>
            </a:r>
          </a:p>
          <a:p>
            <a:pPr algn="just"/>
            <a:r>
              <a:rPr lang="tr-TR" sz="2800" spc="-20" dirty="0" smtClean="0">
                <a:latin typeface="Tahoma" pitchFamily="34" charset="0"/>
                <a:ea typeface="Tahoma" pitchFamily="34" charset="0"/>
                <a:cs typeface="Tahoma" pitchFamily="34" charset="0"/>
              </a:rPr>
              <a:t>Ayrıca, ikincil piyasalarda olup-bitenler, kamuoyu tarafından daha yakından takip edilir.</a:t>
            </a:r>
          </a:p>
          <a:p>
            <a:pPr algn="just"/>
            <a:r>
              <a:rPr lang="tr-TR" sz="2800" b="1" spc="-20" dirty="0" smtClean="0">
                <a:latin typeface="Tahoma" pitchFamily="34" charset="0"/>
                <a:ea typeface="Tahoma" pitchFamily="34" charset="0"/>
                <a:cs typeface="Tahoma" pitchFamily="34" charset="0"/>
              </a:rPr>
              <a:t>Özetle </a:t>
            </a:r>
            <a:r>
              <a:rPr lang="tr-TR" sz="2800" spc="-20" dirty="0" smtClean="0">
                <a:latin typeface="Tahoma" pitchFamily="34" charset="0"/>
                <a:ea typeface="Tahoma" pitchFamily="34" charset="0"/>
                <a:cs typeface="Tahoma" pitchFamily="34" charset="0"/>
              </a:rPr>
              <a:t>söylemek gerekirse; birincil piyasalar, esas itibariyle alacaklılarla borçluların bir araya getirilmesini sağlarken, ikincil piyasalar, aynı zamanda riskin dağıtılmasını, likiditenin ve finansal bilginin teminini de mümkün kılar.</a:t>
            </a:r>
            <a:endParaRPr lang="tr-TR" sz="2800" b="1" spc="-2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dirty="0" smtClean="0">
                <a:latin typeface="Tahoma" pitchFamily="34" charset="0"/>
                <a:ea typeface="Tahoma" pitchFamily="34" charset="0"/>
                <a:cs typeface="Tahoma" pitchFamily="34" charset="0"/>
              </a:rPr>
              <a:t>2. Paranın Yakın İkamesi konumundaki Kavramlar</a:t>
            </a:r>
            <a:endParaRPr lang="tr-TR" sz="2800"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a:xfrm>
            <a:off x="301752" y="1412776"/>
            <a:ext cx="8503920" cy="4686272"/>
          </a:xfrm>
        </p:spPr>
        <p:txBody>
          <a:bodyPr>
            <a:normAutofit/>
          </a:bodyPr>
          <a:lstStyle/>
          <a:p>
            <a:pPr>
              <a:buNone/>
            </a:pPr>
            <a:endParaRPr lang="tr-TR" sz="1600" dirty="0" smtClean="0">
              <a:latin typeface="Tahoma" pitchFamily="34" charset="0"/>
              <a:ea typeface="Tahoma" pitchFamily="34" charset="0"/>
              <a:cs typeface="Tahoma" pitchFamily="34" charset="0"/>
            </a:endParaRPr>
          </a:p>
          <a:p>
            <a:r>
              <a:rPr lang="tr-TR" sz="2400" dirty="0" smtClean="0">
                <a:latin typeface="Tahoma" pitchFamily="34" charset="0"/>
                <a:ea typeface="Tahoma" pitchFamily="34" charset="0"/>
                <a:cs typeface="Tahoma" pitchFamily="34" charset="0"/>
              </a:rPr>
              <a:t>Günlük dilde para yerine veya para ile birlikte kullanılan </a:t>
            </a:r>
            <a:r>
              <a:rPr lang="tr-TR" sz="2400" b="1" i="1" dirty="0" smtClean="0">
                <a:latin typeface="Tahoma" pitchFamily="34" charset="0"/>
                <a:ea typeface="Tahoma" pitchFamily="34" charset="0"/>
                <a:cs typeface="Tahoma" pitchFamily="34" charset="0"/>
              </a:rPr>
              <a:t>nakit, aktif(varlık), servet </a:t>
            </a:r>
            <a:r>
              <a:rPr lang="tr-TR" sz="2400" dirty="0" smtClean="0">
                <a:latin typeface="Tahoma" pitchFamily="34" charset="0"/>
                <a:ea typeface="Tahoma" pitchFamily="34" charset="0"/>
                <a:cs typeface="Tahoma" pitchFamily="34" charset="0"/>
              </a:rPr>
              <a:t> ve </a:t>
            </a:r>
            <a:r>
              <a:rPr lang="tr-TR" sz="2400" b="1" i="1" dirty="0" smtClean="0">
                <a:latin typeface="Tahoma" pitchFamily="34" charset="0"/>
                <a:ea typeface="Tahoma" pitchFamily="34" charset="0"/>
                <a:cs typeface="Tahoma" pitchFamily="34" charset="0"/>
              </a:rPr>
              <a:t>gelir</a:t>
            </a:r>
            <a:r>
              <a:rPr lang="tr-TR" sz="2400" dirty="0" smtClean="0">
                <a:latin typeface="Tahoma" pitchFamily="34" charset="0"/>
                <a:ea typeface="Tahoma" pitchFamily="34" charset="0"/>
                <a:cs typeface="Tahoma" pitchFamily="34" charset="0"/>
              </a:rPr>
              <a:t> gibi kavramlar vardır.</a:t>
            </a:r>
          </a:p>
          <a:p>
            <a:r>
              <a:rPr lang="tr-TR" sz="2400" b="1" dirty="0" smtClean="0">
                <a:latin typeface="Tahoma" pitchFamily="34" charset="0"/>
                <a:ea typeface="Tahoma" pitchFamily="34" charset="0"/>
                <a:cs typeface="Tahoma" pitchFamily="34" charset="0"/>
              </a:rPr>
              <a:t>Nakit</a:t>
            </a:r>
            <a:r>
              <a:rPr lang="tr-TR" sz="2400" dirty="0" smtClean="0">
                <a:latin typeface="Tahoma" pitchFamily="34" charset="0"/>
                <a:ea typeface="Tahoma" pitchFamily="34" charset="0"/>
                <a:cs typeface="Tahoma" pitchFamily="34" charset="0"/>
              </a:rPr>
              <a:t>, dolaşımdaki banknotlarla madeni ufaklık paraları kapsamaktadır. Oysa </a:t>
            </a:r>
            <a:r>
              <a:rPr lang="tr-TR" sz="2400" b="1" dirty="0" smtClean="0">
                <a:latin typeface="Tahoma" pitchFamily="34" charset="0"/>
                <a:ea typeface="Tahoma" pitchFamily="34" charset="0"/>
                <a:cs typeface="Tahoma" pitchFamily="34" charset="0"/>
              </a:rPr>
              <a:t>para</a:t>
            </a:r>
            <a:r>
              <a:rPr lang="tr-TR" sz="2400" dirty="0" smtClean="0">
                <a:latin typeface="Tahoma" pitchFamily="34" charset="0"/>
                <a:ea typeface="Tahoma" pitchFamily="34" charset="0"/>
                <a:cs typeface="Tahoma" pitchFamily="34" charset="0"/>
              </a:rPr>
              <a:t>, nakit dışında kullanılan para-benzerlerini de kapsadığı için, daha geniş bir anlamı ihtiva etmektedir. Aslında iki tür paradan bahsetmek mümkündür:</a:t>
            </a:r>
          </a:p>
          <a:p>
            <a:r>
              <a:rPr lang="tr-TR" sz="2400" b="1" i="1" dirty="0" smtClean="0">
                <a:latin typeface="Tahoma" pitchFamily="34" charset="0"/>
                <a:ea typeface="Tahoma" pitchFamily="34" charset="0"/>
                <a:cs typeface="Tahoma" pitchFamily="34" charset="0"/>
              </a:rPr>
              <a:t>Asli para</a:t>
            </a:r>
          </a:p>
          <a:p>
            <a:r>
              <a:rPr lang="tr-TR" sz="2400" b="1" i="1" dirty="0" smtClean="0">
                <a:latin typeface="Tahoma" pitchFamily="34" charset="0"/>
                <a:ea typeface="Tahoma" pitchFamily="34" charset="0"/>
                <a:cs typeface="Tahoma" pitchFamily="34" charset="0"/>
              </a:rPr>
              <a:t>Kaydi para</a:t>
            </a:r>
          </a:p>
        </p:txBody>
      </p:sp>
      <p:sp>
        <p:nvSpPr>
          <p:cNvPr id="10" name="9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12" name="11 Slayt Numarası Yer Tutucusu"/>
          <p:cNvSpPr>
            <a:spLocks noGrp="1"/>
          </p:cNvSpPr>
          <p:nvPr>
            <p:ph type="sldNum" sz="quarter" idx="12"/>
          </p:nvPr>
        </p:nvSpPr>
        <p:spPr/>
        <p:txBody>
          <a:bodyPr/>
          <a:lstStyle/>
          <a:p>
            <a:fld id="{2C96FA02-D0B2-4A2B-8223-F71D8D3D8F30}" type="slidenum">
              <a:rPr lang="tr-TR" smtClean="0"/>
              <a:pPr/>
              <a:t>5</a:t>
            </a:fld>
            <a:endParaRPr lang="tr-T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800" b="1" dirty="0" smtClean="0">
                <a:latin typeface="Tahoma" pitchFamily="34" charset="0"/>
                <a:ea typeface="Tahoma" pitchFamily="34" charset="0"/>
                <a:cs typeface="Tahoma" pitchFamily="34" charset="0"/>
              </a:rPr>
              <a:t>Üçüncül – Dördüncül Piyasalar</a:t>
            </a:r>
            <a:endParaRPr lang="tr-TR" sz="28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50</a:t>
            </a:fld>
            <a:endParaRPr lang="tr-TR"/>
          </a:p>
        </p:txBody>
      </p:sp>
      <p:sp>
        <p:nvSpPr>
          <p:cNvPr id="5" name="4 İçerik Yer Tutucusu"/>
          <p:cNvSpPr>
            <a:spLocks noGrp="1"/>
          </p:cNvSpPr>
          <p:nvPr>
            <p:ph sz="quarter" idx="1"/>
          </p:nvPr>
        </p:nvSpPr>
        <p:spPr>
          <a:xfrm>
            <a:off x="301752" y="1628800"/>
            <a:ext cx="8503920" cy="4608512"/>
          </a:xfrm>
        </p:spPr>
        <p:txBody>
          <a:bodyPr>
            <a:normAutofit/>
          </a:bodyPr>
          <a:lstStyle/>
          <a:p>
            <a:pPr algn="just"/>
            <a:r>
              <a:rPr lang="tr-TR" sz="2800" b="1" dirty="0" smtClean="0">
                <a:latin typeface="Tahoma" pitchFamily="34" charset="0"/>
                <a:ea typeface="Tahoma" pitchFamily="34" charset="0"/>
                <a:cs typeface="Tahoma" pitchFamily="34" charset="0"/>
              </a:rPr>
              <a:t>Üçüncül piyasalar</a:t>
            </a:r>
            <a:r>
              <a:rPr lang="tr-TR" sz="2800" dirty="0" smtClean="0">
                <a:latin typeface="Tahoma" pitchFamily="34" charset="0"/>
                <a:ea typeface="Tahoma" pitchFamily="34" charset="0"/>
                <a:cs typeface="Tahoma" pitchFamily="34" charset="0"/>
              </a:rPr>
              <a:t>, borsalara kayıtlı (kote olmuş) menkul kıymetlerin borsa dışında, organize olmamış tezgah-üstü piyasalarda alınıp satıldığı piyasalardır.</a:t>
            </a:r>
          </a:p>
          <a:p>
            <a:pPr algn="just"/>
            <a:r>
              <a:rPr lang="tr-TR" sz="2800" b="1" dirty="0" smtClean="0">
                <a:latin typeface="Tahoma" pitchFamily="34" charset="0"/>
                <a:ea typeface="Tahoma" pitchFamily="34" charset="0"/>
                <a:cs typeface="Tahoma" pitchFamily="34" charset="0"/>
              </a:rPr>
              <a:t>Dördüncül piyasalar</a:t>
            </a:r>
            <a:r>
              <a:rPr lang="tr-TR" sz="2800" dirty="0" smtClean="0">
                <a:latin typeface="Tahoma" pitchFamily="34" charset="0"/>
                <a:ea typeface="Tahoma" pitchFamily="34" charset="0"/>
                <a:cs typeface="Tahoma" pitchFamily="34" charset="0"/>
              </a:rPr>
              <a:t> ise,zengin kişi ve kurumların faaliyette bulunduğu, finansal araçların aracısız olarak ve blok halde alınıp satıldığı piyasalardır.</a:t>
            </a:r>
            <a:endParaRPr lang="tr-TR" sz="28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dirty="0" smtClean="0"/>
              <a:t>ii. Para ve Sermaye Piyasaları</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51</a:t>
            </a:fld>
            <a:endParaRPr lang="tr-TR"/>
          </a:p>
        </p:txBody>
      </p:sp>
      <p:sp>
        <p:nvSpPr>
          <p:cNvPr id="5" name="Content Placeholder 4"/>
          <p:cNvSpPr>
            <a:spLocks noGrp="1"/>
          </p:cNvSpPr>
          <p:nvPr>
            <p:ph sz="quarter" idx="1"/>
          </p:nvPr>
        </p:nvSpPr>
        <p:spPr/>
        <p:txBody>
          <a:bodyPr>
            <a:normAutofit lnSpcReduction="10000"/>
          </a:bodyPr>
          <a:lstStyle/>
          <a:p>
            <a:r>
              <a:rPr lang="tr-TR" b="1" dirty="0" smtClean="0"/>
              <a:t>Para piyasaları</a:t>
            </a:r>
            <a:r>
              <a:rPr lang="tr-TR" dirty="0" smtClean="0"/>
              <a:t>, vadesi 1 yıldan az olan kısa vadeli borç senetlerinin alınıp satıldığı piyasalardır. Bu piyasada kısa vadeli olarak alınıp satılan  finansal araçlar yer almaktadır. Para piyasalarının organize olmuş en önemli kurumları </a:t>
            </a:r>
            <a:r>
              <a:rPr lang="tr-TR" i="1" dirty="0" smtClean="0"/>
              <a:t>ticari bankalardır. </a:t>
            </a:r>
            <a:endParaRPr lang="tr-TR" dirty="0" smtClean="0"/>
          </a:p>
          <a:p>
            <a:r>
              <a:rPr lang="tr-TR" b="1" dirty="0" smtClean="0"/>
              <a:t>Sermaye piyasaları</a:t>
            </a:r>
            <a:r>
              <a:rPr lang="tr-TR" dirty="0" smtClean="0"/>
              <a:t> ise, vadesi 1 yıldan fazla olan borç senetleri ile pay senetlerinin alınıp satıldığı piyasalardır. Tahvil ve hisse senetleri bu piyasada en yaygın olarak işlem gören finansal araçların başında gelir. Sermaye piyasalarının organize olmuş en önemli kurumları </a:t>
            </a:r>
            <a:r>
              <a:rPr lang="tr-TR" i="1" dirty="0" smtClean="0"/>
              <a:t>menkul kıymet borsalarıdır.</a:t>
            </a:r>
            <a:endParaRPr lang="tr-TR" b="1" dirty="0"/>
          </a:p>
        </p:txBody>
      </p:sp>
    </p:spTree>
    <p:extLst>
      <p:ext uri="{BB962C8B-B14F-4D97-AF65-F5344CB8AC3E}">
        <p14:creationId xmlns:p14="http://schemas.microsoft.com/office/powerpoint/2010/main" val="24728181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dirty="0" smtClean="0"/>
              <a:t>iii. Müzayede ve Tezgah-Üstü Piyasaları</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52</a:t>
            </a:fld>
            <a:endParaRPr lang="tr-TR"/>
          </a:p>
        </p:txBody>
      </p:sp>
      <p:sp>
        <p:nvSpPr>
          <p:cNvPr id="5" name="Content Placeholder 4"/>
          <p:cNvSpPr>
            <a:spLocks noGrp="1"/>
          </p:cNvSpPr>
          <p:nvPr>
            <p:ph sz="quarter" idx="1"/>
          </p:nvPr>
        </p:nvSpPr>
        <p:spPr/>
        <p:txBody>
          <a:bodyPr/>
          <a:lstStyle/>
          <a:p>
            <a:r>
              <a:rPr lang="tr-TR" b="1" dirty="0" smtClean="0"/>
              <a:t>Müzayede piyasaları</a:t>
            </a:r>
            <a:r>
              <a:rPr lang="tr-TR" dirty="0" smtClean="0"/>
              <a:t>, ticaretin belli bir miktarda yapıldığı ‘organize olmuş’ piyasalardır. Burada çok sayıda alıcı ve satıcı vardır. Dolayısıyla, bu piyasalarda fiyatlar büyük ölçüde tam rekabetçi koşullar altında oluşur.</a:t>
            </a:r>
          </a:p>
          <a:p>
            <a:r>
              <a:rPr lang="tr-TR" dirty="0" smtClean="0"/>
              <a:t>Müzayede veya organize olmuş piyasaların en önemli işlevi, finansal araçların alım ve satımının gerçekleşebileceği devamlı bir pazar oluşturmasıdır. Bu sayede yatırımcılar ellerindeki varlıkları gerektiğinde nakde dönüştürebileceklerdir.</a:t>
            </a:r>
            <a:endParaRPr lang="tr-TR" dirty="0"/>
          </a:p>
        </p:txBody>
      </p:sp>
    </p:spTree>
    <p:extLst>
      <p:ext uri="{BB962C8B-B14F-4D97-AF65-F5344CB8AC3E}">
        <p14:creationId xmlns:p14="http://schemas.microsoft.com/office/powerpoint/2010/main" val="7572298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E10000"/>
                </a:solidFill>
                <a:latin typeface="Georgia" panose="02040502050405020303" pitchFamily="18" charset="0"/>
              </a:rPr>
              <a:t>Müzayede </a:t>
            </a:r>
            <a:r>
              <a:rPr lang="tr-TR" dirty="0">
                <a:solidFill>
                  <a:srgbClr val="E10000"/>
                </a:solidFill>
                <a:latin typeface="Georgia" panose="02040502050405020303" pitchFamily="18" charset="0"/>
              </a:rPr>
              <a:t>ve Tezgah-Üstü Piyasaları</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53</a:t>
            </a:fld>
            <a:endParaRPr lang="tr-TR"/>
          </a:p>
        </p:txBody>
      </p:sp>
      <p:sp>
        <p:nvSpPr>
          <p:cNvPr id="5" name="Content Placeholder 4"/>
          <p:cNvSpPr>
            <a:spLocks noGrp="1"/>
          </p:cNvSpPr>
          <p:nvPr>
            <p:ph sz="quarter" idx="1"/>
          </p:nvPr>
        </p:nvSpPr>
        <p:spPr>
          <a:xfrm>
            <a:off x="301752" y="1340768"/>
            <a:ext cx="8503920" cy="4758280"/>
          </a:xfrm>
        </p:spPr>
        <p:txBody>
          <a:bodyPr>
            <a:noAutofit/>
          </a:bodyPr>
          <a:lstStyle/>
          <a:p>
            <a:r>
              <a:rPr lang="tr-TR" sz="2500" dirty="0" smtClean="0"/>
              <a:t>Finansal piyasalarda en yaygın olarak bilinen  müzayede piyasaları </a:t>
            </a:r>
            <a:r>
              <a:rPr lang="tr-TR" sz="2500" i="1" dirty="0" smtClean="0"/>
              <a:t>menkul kıymet borsalarıdır.</a:t>
            </a:r>
          </a:p>
          <a:p>
            <a:r>
              <a:rPr lang="tr-TR" sz="2500" dirty="0" smtClean="0"/>
              <a:t>Alıcıların ve satıcıların güvenliği açısından borsada alım-satım kayıtları </a:t>
            </a:r>
            <a:r>
              <a:rPr lang="tr-TR" sz="2500" i="1" dirty="0" smtClean="0"/>
              <a:t>takas odasında </a:t>
            </a:r>
            <a:r>
              <a:rPr lang="tr-TR" sz="2500" dirty="0" smtClean="0"/>
              <a:t>tutulur.</a:t>
            </a:r>
          </a:p>
          <a:p>
            <a:r>
              <a:rPr lang="tr-TR" sz="2500" dirty="0" smtClean="0"/>
              <a:t>Dünyada en ünlü borsalar ABD,Japonya, Euronext ve İngiltere borsalarıdır. ABD’de dünyaca ünlü birden çok borsa faaliyet göstermektedir. Bunların başında New York Menkul Kıymetler Borsası(NYSE), Amerikan Borsası(AMEX) ve NASDAQ Borsası gelir.</a:t>
            </a:r>
          </a:p>
          <a:p>
            <a:r>
              <a:rPr lang="tr-TR" sz="2500" dirty="0" smtClean="0"/>
              <a:t>Frankfurt, Zürih,  Shanghai, Toronto, Hong Kong ve Singapur gibi pek çok uluslararası nitelikte faaliyet gösteren menkul kıymetler borsası vardır.</a:t>
            </a:r>
          </a:p>
        </p:txBody>
      </p:sp>
    </p:spTree>
    <p:extLst>
      <p:ext uri="{BB962C8B-B14F-4D97-AF65-F5344CB8AC3E}">
        <p14:creationId xmlns:p14="http://schemas.microsoft.com/office/powerpoint/2010/main" val="41941070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srgbClr val="E10000"/>
                </a:solidFill>
                <a:latin typeface="Georgia" panose="02040502050405020303" pitchFamily="18" charset="0"/>
              </a:rPr>
              <a:t>Müzayede ve Tezgah-Üstü Piyasaları</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54</a:t>
            </a:fld>
            <a:endParaRPr lang="tr-TR"/>
          </a:p>
        </p:txBody>
      </p:sp>
      <p:sp>
        <p:nvSpPr>
          <p:cNvPr id="5" name="Content Placeholder 4"/>
          <p:cNvSpPr>
            <a:spLocks noGrp="1"/>
          </p:cNvSpPr>
          <p:nvPr>
            <p:ph sz="quarter" idx="1"/>
          </p:nvPr>
        </p:nvSpPr>
        <p:spPr/>
        <p:txBody>
          <a:bodyPr>
            <a:normAutofit/>
          </a:bodyPr>
          <a:lstStyle/>
          <a:p>
            <a:r>
              <a:rPr lang="tr-TR" sz="2800" b="1" dirty="0" smtClean="0"/>
              <a:t>Tezgah-üstü piyasalar</a:t>
            </a:r>
            <a:r>
              <a:rPr lang="tr-TR" sz="2800" dirty="0" smtClean="0"/>
              <a:t> ise, genellikle işlemlerin yapıldığı belli bir mekanın ve katı çalışma usullerinin olmadığı, işlemlerin müzayede yerine pazarlık usulü ile yapıldığı piyasalardır.</a:t>
            </a:r>
          </a:p>
          <a:p>
            <a:r>
              <a:rPr lang="tr-TR" sz="2800" dirty="0" smtClean="0"/>
              <a:t>Tezgah-üstü piyasalar, aslında bankalar, dealerlar, komisyoncular ve diğer aracılardan oluşmaktadır.</a:t>
            </a:r>
          </a:p>
          <a:p>
            <a:r>
              <a:rPr lang="tr-TR" sz="2800" dirty="0" smtClean="0"/>
              <a:t>İşlemler merkezi bir yerden ziyade, bilgisayar ağıyla ya da telefon ve faks ağıyla gerçekleştirilir.</a:t>
            </a:r>
            <a:endParaRPr lang="tr-TR" sz="2800" dirty="0"/>
          </a:p>
        </p:txBody>
      </p:sp>
    </p:spTree>
    <p:extLst>
      <p:ext uri="{BB962C8B-B14F-4D97-AF65-F5344CB8AC3E}">
        <p14:creationId xmlns:p14="http://schemas.microsoft.com/office/powerpoint/2010/main" val="20154677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r>
              <a:rPr lang="tr-TR" sz="2800" dirty="0">
                <a:solidFill>
                  <a:srgbClr val="E10000"/>
                </a:solidFill>
                <a:latin typeface="Georgia" panose="02040502050405020303" pitchFamily="18" charset="0"/>
              </a:rPr>
              <a:t>Müzayede ve Tezgah-Üstü Piyasaları</a:t>
            </a:r>
            <a:endParaRPr lang="tr-TR" sz="28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55</a:t>
            </a:fld>
            <a:endParaRPr lang="tr-TR"/>
          </a:p>
        </p:txBody>
      </p:sp>
      <p:sp>
        <p:nvSpPr>
          <p:cNvPr id="5" name="4 İçerik Yer Tutucusu"/>
          <p:cNvSpPr>
            <a:spLocks noGrp="1"/>
          </p:cNvSpPr>
          <p:nvPr>
            <p:ph sz="quarter" idx="1"/>
          </p:nvPr>
        </p:nvSpPr>
        <p:spPr>
          <a:xfrm>
            <a:off x="301752" y="1412776"/>
            <a:ext cx="8503920" cy="4998072"/>
          </a:xfrm>
        </p:spPr>
        <p:txBody>
          <a:bodyPr>
            <a:noAutofit/>
          </a:bodyPr>
          <a:lstStyle/>
          <a:p>
            <a:pPr algn="just"/>
            <a:r>
              <a:rPr lang="tr-TR" sz="2600" dirty="0" smtClean="0">
                <a:ea typeface="Tahoma" pitchFamily="34" charset="0"/>
                <a:cs typeface="Tahoma" pitchFamily="34" charset="0"/>
              </a:rPr>
              <a:t>Genellikle borsaya kayıtlı büyük şirketlerin hisse senetleri ve tahvilleri yine borsalarda işlem görür.</a:t>
            </a:r>
          </a:p>
          <a:p>
            <a:pPr algn="just"/>
            <a:r>
              <a:rPr lang="tr-TR" sz="2600" dirty="0" smtClean="0">
                <a:ea typeface="Tahoma" pitchFamily="34" charset="0"/>
                <a:cs typeface="Tahoma" pitchFamily="34" charset="0"/>
              </a:rPr>
              <a:t>Ancak, borsa kotuna alınmamış, küçük ve az tanınan şirketlerin hisse senetleri ile Hazine kağıtlarının yanı sıra, yabancı parların da tezgah-üstü piyasalarda yaygın olarak alınıp satıldığı dikkate alındığında, bu piyasaların işlem hacminin ne denli yüksek olduğu daha rahat anlaşılacaktır.</a:t>
            </a:r>
          </a:p>
          <a:p>
            <a:pPr algn="just"/>
            <a:r>
              <a:rPr lang="tr-TR" sz="2600" dirty="0" smtClean="0">
                <a:ea typeface="Tahoma" pitchFamily="34" charset="0"/>
                <a:cs typeface="Tahoma" pitchFamily="34" charset="0"/>
              </a:rPr>
              <a:t>Bu piyasalarda yatırımcılar açısından belki daha yüksek risk söz konusudur, ancak işlem maliyetlerinin düşük ve formalitenin az olması avantaj olarak değerlendirilebilir. </a:t>
            </a:r>
            <a:r>
              <a:rPr lang="tr-TR" sz="2600" b="1" dirty="0" smtClean="0">
                <a:ea typeface="Tahoma" pitchFamily="34" charset="0"/>
                <a:cs typeface="Tahoma" pitchFamily="34" charset="0"/>
              </a:rPr>
              <a:t>Örnek piyasa: </a:t>
            </a:r>
            <a:r>
              <a:rPr lang="tr-TR" sz="2600" dirty="0" smtClean="0">
                <a:ea typeface="Tahoma" pitchFamily="34" charset="0"/>
                <a:cs typeface="Tahoma" pitchFamily="34" charset="0"/>
              </a:rPr>
              <a:t>NASDAQ’dır.</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700" dirty="0" smtClean="0"/>
              <a:t>Türkiye’de organize olan ve olmayan piyasaların örgütlenmesi</a:t>
            </a:r>
            <a:endParaRPr lang="tr-TR" sz="2700"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56</a:t>
            </a:fld>
            <a:endParaRPr lang="tr-TR"/>
          </a:p>
        </p:txBody>
      </p:sp>
      <p:sp>
        <p:nvSpPr>
          <p:cNvPr id="5" name="Content Placeholder 4"/>
          <p:cNvSpPr>
            <a:spLocks noGrp="1"/>
          </p:cNvSpPr>
          <p:nvPr>
            <p:ph sz="quarter" idx="1"/>
          </p:nvPr>
        </p:nvSpPr>
        <p:spPr/>
        <p:txBody>
          <a:bodyPr>
            <a:normAutofit fontScale="92500" lnSpcReduction="20000"/>
          </a:bodyPr>
          <a:lstStyle/>
          <a:p>
            <a:pPr marL="0" indent="0">
              <a:buNone/>
            </a:pPr>
            <a:r>
              <a:rPr lang="tr-TR" sz="2900" b="1" dirty="0" smtClean="0"/>
              <a:t>Organize Piyasalar</a:t>
            </a:r>
          </a:p>
          <a:p>
            <a:r>
              <a:rPr lang="tr-TR" sz="2900" dirty="0" smtClean="0"/>
              <a:t>TC Merkez Bankası Piyasaları</a:t>
            </a:r>
          </a:p>
          <a:p>
            <a:pPr marL="0" indent="0">
              <a:buNone/>
            </a:pPr>
            <a:r>
              <a:rPr lang="tr-TR" sz="2900" dirty="0"/>
              <a:t> </a:t>
            </a:r>
            <a:r>
              <a:rPr lang="tr-TR" sz="2900" dirty="0" smtClean="0"/>
              <a:t>    * Açık Piyasa</a:t>
            </a:r>
          </a:p>
          <a:p>
            <a:pPr marL="0" indent="0">
              <a:buNone/>
            </a:pPr>
            <a:r>
              <a:rPr lang="tr-TR" sz="2900" dirty="0"/>
              <a:t> </a:t>
            </a:r>
            <a:r>
              <a:rPr lang="tr-TR" sz="2900" dirty="0" smtClean="0"/>
              <a:t>    * İnterbank Para </a:t>
            </a:r>
            <a:r>
              <a:rPr lang="tr-TR" sz="2900" dirty="0"/>
              <a:t>P</a:t>
            </a:r>
            <a:r>
              <a:rPr lang="tr-TR" sz="2900" dirty="0" smtClean="0"/>
              <a:t>iyasası</a:t>
            </a:r>
          </a:p>
          <a:p>
            <a:pPr marL="0" indent="0">
              <a:buNone/>
            </a:pPr>
            <a:r>
              <a:rPr lang="tr-TR" sz="2900" dirty="0"/>
              <a:t> </a:t>
            </a:r>
            <a:r>
              <a:rPr lang="tr-TR" sz="2900" dirty="0" smtClean="0"/>
              <a:t>    * Döviz Piyasası</a:t>
            </a:r>
          </a:p>
          <a:p>
            <a:r>
              <a:rPr lang="tr-TR" sz="2900" dirty="0" smtClean="0"/>
              <a:t>İMKB Piyasaları</a:t>
            </a:r>
          </a:p>
          <a:p>
            <a:pPr marL="0" indent="0">
              <a:buNone/>
            </a:pPr>
            <a:r>
              <a:rPr lang="tr-TR" sz="2900" dirty="0"/>
              <a:t> </a:t>
            </a:r>
            <a:r>
              <a:rPr lang="tr-TR" sz="2900" dirty="0" smtClean="0"/>
              <a:t>     * Hisse Senedi </a:t>
            </a:r>
            <a:r>
              <a:rPr lang="tr-TR" sz="2900" dirty="0"/>
              <a:t>P</a:t>
            </a:r>
            <a:r>
              <a:rPr lang="tr-TR" sz="2900" dirty="0" smtClean="0"/>
              <a:t>iyasası</a:t>
            </a:r>
          </a:p>
          <a:p>
            <a:pPr marL="0" indent="0">
              <a:buNone/>
            </a:pPr>
            <a:r>
              <a:rPr lang="tr-TR" sz="2900" dirty="0"/>
              <a:t> </a:t>
            </a:r>
            <a:r>
              <a:rPr lang="tr-TR" sz="2900" dirty="0" smtClean="0"/>
              <a:t>     * Tahvil ve Bono </a:t>
            </a:r>
            <a:r>
              <a:rPr lang="tr-TR" sz="2900" dirty="0"/>
              <a:t>P</a:t>
            </a:r>
            <a:r>
              <a:rPr lang="tr-TR" sz="2900" dirty="0" smtClean="0"/>
              <a:t>iyasası</a:t>
            </a:r>
          </a:p>
          <a:p>
            <a:pPr marL="0" indent="0">
              <a:buNone/>
            </a:pPr>
            <a:r>
              <a:rPr lang="tr-TR" sz="2900" dirty="0"/>
              <a:t> </a:t>
            </a:r>
            <a:r>
              <a:rPr lang="tr-TR" sz="2900" dirty="0" smtClean="0"/>
              <a:t>     * Yabancı Menkul Kıymetler Piyasası</a:t>
            </a:r>
          </a:p>
          <a:p>
            <a:r>
              <a:rPr lang="tr-TR" sz="2900" dirty="0" smtClean="0"/>
              <a:t>İstanbul Altın Borsası</a:t>
            </a:r>
          </a:p>
          <a:p>
            <a:r>
              <a:rPr lang="tr-TR" sz="2900" dirty="0" smtClean="0"/>
              <a:t>İzmir Vadeli İşlemler ve Opsiyon Piyasası</a:t>
            </a:r>
          </a:p>
          <a:p>
            <a:endParaRPr lang="tr-TR" dirty="0"/>
          </a:p>
        </p:txBody>
      </p:sp>
    </p:spTree>
    <p:extLst>
      <p:ext uri="{BB962C8B-B14F-4D97-AF65-F5344CB8AC3E}">
        <p14:creationId xmlns:p14="http://schemas.microsoft.com/office/powerpoint/2010/main" val="22824274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700" dirty="0">
                <a:solidFill>
                  <a:srgbClr val="E10000"/>
                </a:solidFill>
                <a:latin typeface="Georgia" panose="02040502050405020303" pitchFamily="18" charset="0"/>
              </a:rPr>
              <a:t>Türkiye’de organize olan ve olmayan piyasaların örgütlenmesi</a:t>
            </a:r>
            <a:endParaRPr lang="tr-TR" sz="2700"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57</a:t>
            </a:fld>
            <a:endParaRPr lang="tr-TR"/>
          </a:p>
        </p:txBody>
      </p:sp>
      <p:sp>
        <p:nvSpPr>
          <p:cNvPr id="5" name="Content Placeholder 4"/>
          <p:cNvSpPr>
            <a:spLocks noGrp="1"/>
          </p:cNvSpPr>
          <p:nvPr>
            <p:ph sz="quarter" idx="1"/>
          </p:nvPr>
        </p:nvSpPr>
        <p:spPr/>
        <p:txBody>
          <a:bodyPr/>
          <a:lstStyle/>
          <a:p>
            <a:pPr marL="0" indent="0">
              <a:buNone/>
            </a:pPr>
            <a:r>
              <a:rPr lang="tr-TR" b="1" dirty="0" smtClean="0"/>
              <a:t>Organize Olmayan Piyasalar</a:t>
            </a:r>
          </a:p>
          <a:p>
            <a:r>
              <a:rPr lang="tr-TR" dirty="0" smtClean="0"/>
              <a:t>Bankalararası Piyasalar</a:t>
            </a:r>
          </a:p>
          <a:p>
            <a:pPr marL="0" indent="0">
              <a:buNone/>
            </a:pPr>
            <a:r>
              <a:rPr lang="tr-TR" dirty="0"/>
              <a:t> </a:t>
            </a:r>
            <a:r>
              <a:rPr lang="tr-TR" dirty="0" smtClean="0"/>
              <a:t>   * TL Piyasası</a:t>
            </a:r>
          </a:p>
          <a:p>
            <a:pPr marL="0" indent="0">
              <a:buNone/>
            </a:pPr>
            <a:r>
              <a:rPr lang="tr-TR" dirty="0"/>
              <a:t> </a:t>
            </a:r>
            <a:r>
              <a:rPr lang="tr-TR" dirty="0" smtClean="0"/>
              <a:t>   * Repo Piyasası</a:t>
            </a:r>
          </a:p>
          <a:p>
            <a:pPr marL="0" indent="0">
              <a:buNone/>
            </a:pPr>
            <a:r>
              <a:rPr lang="tr-TR" dirty="0"/>
              <a:t> </a:t>
            </a:r>
            <a:r>
              <a:rPr lang="tr-TR" dirty="0" smtClean="0"/>
              <a:t>   * Tahvil Piyasası</a:t>
            </a:r>
          </a:p>
          <a:p>
            <a:pPr marL="0" indent="0">
              <a:buNone/>
            </a:pPr>
            <a:r>
              <a:rPr lang="tr-TR" dirty="0"/>
              <a:t> </a:t>
            </a:r>
            <a:r>
              <a:rPr lang="tr-TR" dirty="0" smtClean="0"/>
              <a:t>   * Döviz Piyasası</a:t>
            </a:r>
          </a:p>
          <a:p>
            <a:r>
              <a:rPr lang="tr-TR" dirty="0" smtClean="0"/>
              <a:t>Serbest Piyasalar</a:t>
            </a:r>
          </a:p>
          <a:p>
            <a:pPr marL="0" indent="0">
              <a:buNone/>
            </a:pPr>
            <a:r>
              <a:rPr lang="tr-TR" dirty="0"/>
              <a:t> </a:t>
            </a:r>
            <a:r>
              <a:rPr lang="tr-TR" dirty="0" smtClean="0"/>
              <a:t>   * Serbest Altın Piyasası</a:t>
            </a:r>
          </a:p>
          <a:p>
            <a:pPr marL="0" indent="0">
              <a:buNone/>
            </a:pPr>
            <a:r>
              <a:rPr lang="tr-TR" dirty="0"/>
              <a:t> </a:t>
            </a:r>
            <a:r>
              <a:rPr lang="tr-TR" dirty="0" smtClean="0"/>
              <a:t>   * Serbest Döviz Piyasası</a:t>
            </a:r>
            <a:endParaRPr lang="tr-TR" dirty="0"/>
          </a:p>
        </p:txBody>
      </p:sp>
    </p:spTree>
    <p:extLst>
      <p:ext uri="{BB962C8B-B14F-4D97-AF65-F5344CB8AC3E}">
        <p14:creationId xmlns:p14="http://schemas.microsoft.com/office/powerpoint/2010/main" val="16854801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dirty="0" smtClean="0"/>
              <a:t>iv. Nakit ve Türev Piyasalar</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58</a:t>
            </a:fld>
            <a:endParaRPr lang="tr-TR"/>
          </a:p>
        </p:txBody>
      </p:sp>
      <p:sp>
        <p:nvSpPr>
          <p:cNvPr id="5" name="Content Placeholder 4"/>
          <p:cNvSpPr>
            <a:spLocks noGrp="1"/>
          </p:cNvSpPr>
          <p:nvPr>
            <p:ph sz="quarter" idx="1"/>
          </p:nvPr>
        </p:nvSpPr>
        <p:spPr/>
        <p:txBody>
          <a:bodyPr/>
          <a:lstStyle/>
          <a:p>
            <a:r>
              <a:rPr lang="tr-TR" b="1" dirty="0" smtClean="0"/>
              <a:t>Nakit piyasalar,</a:t>
            </a:r>
            <a:r>
              <a:rPr lang="tr-TR" dirty="0" smtClean="0"/>
              <a:t> finansal araçların peşin olarak alınıp-satıldığı piyasalardır. Hisse senetlerinin ve tahvillerin alınıp-satıldığı piyasalarda ödemelerbirkaç gün geriden gelse de (Borsa İstanbul’da hisse senetlerinin ödemeleri iki iş günü sonra yapılır), en tipik nakit piyasa örnekleri olarak verilebilir.</a:t>
            </a:r>
            <a:endParaRPr lang="tr-TR" b="1" dirty="0"/>
          </a:p>
        </p:txBody>
      </p:sp>
    </p:spTree>
    <p:extLst>
      <p:ext uri="{BB962C8B-B14F-4D97-AF65-F5344CB8AC3E}">
        <p14:creationId xmlns:p14="http://schemas.microsoft.com/office/powerpoint/2010/main" val="9547538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srgbClr val="E10000"/>
                </a:solidFill>
                <a:latin typeface="Georgia" panose="02040502050405020303" pitchFamily="18" charset="0"/>
              </a:rPr>
              <a:t>Nakit ve Türev Piyasalar</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59</a:t>
            </a:fld>
            <a:endParaRPr lang="tr-TR"/>
          </a:p>
        </p:txBody>
      </p:sp>
      <p:sp>
        <p:nvSpPr>
          <p:cNvPr id="5" name="Content Placeholder 4"/>
          <p:cNvSpPr>
            <a:spLocks noGrp="1"/>
          </p:cNvSpPr>
          <p:nvPr>
            <p:ph sz="quarter" idx="1"/>
          </p:nvPr>
        </p:nvSpPr>
        <p:spPr/>
        <p:txBody>
          <a:bodyPr/>
          <a:lstStyle/>
          <a:p>
            <a:r>
              <a:rPr lang="tr-TR" b="1" dirty="0" smtClean="0"/>
              <a:t>Türev piyasalar </a:t>
            </a:r>
            <a:r>
              <a:rPr lang="tr-TR" dirty="0" smtClean="0"/>
              <a:t>ise, önceden uzlaşılan bir fiyattan mübadelenin  ve ödemenin daha sonraki bir tarihte yapıldığı piyasalardır. Burada amaç, gelecekteki finansal araçların fiyatında oluşabilecek dalgalanmaların riskini asgari düzeye çekmektir.</a:t>
            </a:r>
          </a:p>
          <a:p>
            <a:r>
              <a:rPr lang="tr-TR" dirty="0" smtClean="0"/>
              <a:t>Türev piyasalarda işlemler, belli bir sözleşme çerçevesinde gerçekleşir.</a:t>
            </a:r>
          </a:p>
          <a:p>
            <a:r>
              <a:rPr lang="tr-TR" dirty="0" smtClean="0"/>
              <a:t>Bu sözleşmeler, finansal gelecekler (gelecek sözleşmeleri) veya opsiyonlar ( ya da opsiyon sözleşmeleri) şeklinde gerçekleşir.</a:t>
            </a:r>
            <a:endParaRPr lang="tr-TR" dirty="0"/>
          </a:p>
        </p:txBody>
      </p:sp>
    </p:spTree>
    <p:extLst>
      <p:ext uri="{BB962C8B-B14F-4D97-AF65-F5344CB8AC3E}">
        <p14:creationId xmlns:p14="http://schemas.microsoft.com/office/powerpoint/2010/main" val="111093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tr-TR" dirty="0" smtClean="0"/>
              <a:t>Asli Para</a:t>
            </a:r>
            <a:endParaRPr lang="tr-TR" dirty="0"/>
          </a:p>
        </p:txBody>
      </p:sp>
      <p:sp>
        <p:nvSpPr>
          <p:cNvPr id="3" name="Text Placeholder 2"/>
          <p:cNvSpPr>
            <a:spLocks noGrp="1"/>
          </p:cNvSpPr>
          <p:nvPr>
            <p:ph type="body" sz="half" idx="3"/>
          </p:nvPr>
        </p:nvSpPr>
        <p:spPr/>
        <p:txBody>
          <a:bodyPr/>
          <a:lstStyle/>
          <a:p>
            <a:r>
              <a:rPr lang="tr-TR" dirty="0" smtClean="0"/>
              <a:t>Kaydî Para (Banka Parası)</a:t>
            </a:r>
            <a:endParaRPr lang="tr-TR" dirty="0"/>
          </a:p>
        </p:txBody>
      </p:sp>
      <p:sp>
        <p:nvSpPr>
          <p:cNvPr id="4" name="Footer Placeholder 3"/>
          <p:cNvSpPr>
            <a:spLocks noGrp="1"/>
          </p:cNvSpPr>
          <p:nvPr>
            <p:ph type="ftr" sz="quarter" idx="11"/>
          </p:nvPr>
        </p:nvSpPr>
        <p:spPr/>
        <p:txBody>
          <a:bodyPr/>
          <a:lstStyle/>
          <a:p>
            <a:endParaRPr lang="tr-TR" dirty="0"/>
          </a:p>
        </p:txBody>
      </p:sp>
      <p:sp>
        <p:nvSpPr>
          <p:cNvPr id="5" name="Content Placeholder 4"/>
          <p:cNvSpPr>
            <a:spLocks noGrp="1"/>
          </p:cNvSpPr>
          <p:nvPr>
            <p:ph sz="quarter" idx="2"/>
          </p:nvPr>
        </p:nvSpPr>
        <p:spPr>
          <a:xfrm>
            <a:off x="301752" y="2297233"/>
            <a:ext cx="4041648" cy="3992554"/>
          </a:xfrm>
        </p:spPr>
        <p:txBody>
          <a:bodyPr/>
          <a:lstStyle/>
          <a:p>
            <a:pPr marL="0" indent="0">
              <a:buNone/>
            </a:pPr>
            <a:r>
              <a:rPr lang="tr-TR" dirty="0" smtClean="0"/>
              <a:t>Merkez bankası tarafından basılıp piyasaya sürülen kağıt paralarla madeni ufaklık (bozuk) paralardan ibarettir.</a:t>
            </a:r>
            <a:endParaRPr lang="tr-TR" dirty="0"/>
          </a:p>
        </p:txBody>
      </p:sp>
      <p:sp>
        <p:nvSpPr>
          <p:cNvPr id="6" name="Content Placeholder 5"/>
          <p:cNvSpPr>
            <a:spLocks noGrp="1"/>
          </p:cNvSpPr>
          <p:nvPr>
            <p:ph sz="quarter" idx="4"/>
          </p:nvPr>
        </p:nvSpPr>
        <p:spPr>
          <a:xfrm>
            <a:off x="4800600" y="2295779"/>
            <a:ext cx="4038600" cy="3997796"/>
          </a:xfrm>
        </p:spPr>
        <p:txBody>
          <a:bodyPr>
            <a:normAutofit fontScale="92500"/>
          </a:bodyPr>
          <a:lstStyle/>
          <a:p>
            <a:pPr marL="0" indent="0">
              <a:buNone/>
            </a:pPr>
            <a:r>
              <a:rPr lang="tr-TR" smtClean="0"/>
              <a:t>Ticari bankalar tarafından topladıkları mevduat üzerinden özellikle çek hesapları aracılığıyla belli bir dolaşım mekanizması sonucu üretilen paradır ve zaten para arzı tanımlarında dolaşımdaki paraya ilave olarak dikkate alınır.</a:t>
            </a:r>
            <a:endParaRPr lang="tr-TR" dirty="0"/>
          </a:p>
        </p:txBody>
      </p:sp>
      <p:sp>
        <p:nvSpPr>
          <p:cNvPr id="7" name="Slide Number Placeholder 6"/>
          <p:cNvSpPr>
            <a:spLocks noGrp="1"/>
          </p:cNvSpPr>
          <p:nvPr>
            <p:ph type="sldNum" sz="quarter" idx="12"/>
          </p:nvPr>
        </p:nvSpPr>
        <p:spPr/>
        <p:txBody>
          <a:bodyPr/>
          <a:lstStyle/>
          <a:p>
            <a:fld id="{2C96FA02-D0B2-4A2B-8223-F71D8D3D8F30}" type="slidenum">
              <a:rPr lang="tr-TR" smtClean="0"/>
              <a:pPr/>
              <a:t>6</a:t>
            </a:fld>
            <a:endParaRPr lang="tr-TR"/>
          </a:p>
        </p:txBody>
      </p:sp>
      <p:sp>
        <p:nvSpPr>
          <p:cNvPr id="8" name="Title 7"/>
          <p:cNvSpPr>
            <a:spLocks noGrp="1"/>
          </p:cNvSpPr>
          <p:nvPr>
            <p:ph type="title"/>
          </p:nvPr>
        </p:nvSpPr>
        <p:spPr/>
        <p:txBody>
          <a:bodyPr/>
          <a:lstStyle/>
          <a:p>
            <a:r>
              <a:rPr lang="tr-TR" dirty="0" smtClean="0"/>
              <a:t>Asli Para – Kaydî Para </a:t>
            </a:r>
            <a:endParaRPr lang="tr-TR" dirty="0"/>
          </a:p>
        </p:txBody>
      </p:sp>
    </p:spTree>
    <p:extLst>
      <p:ext uri="{BB962C8B-B14F-4D97-AF65-F5344CB8AC3E}">
        <p14:creationId xmlns:p14="http://schemas.microsoft.com/office/powerpoint/2010/main" val="9501687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srgbClr val="E10000"/>
                </a:solidFill>
                <a:latin typeface="Georgia" panose="02040502050405020303" pitchFamily="18" charset="0"/>
              </a:rPr>
              <a:t>Nakit ve Türev Piyasalar</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60</a:t>
            </a:fld>
            <a:endParaRPr lang="tr-TR"/>
          </a:p>
        </p:txBody>
      </p:sp>
      <p:sp>
        <p:nvSpPr>
          <p:cNvPr id="5" name="Content Placeholder 4"/>
          <p:cNvSpPr>
            <a:spLocks noGrp="1"/>
          </p:cNvSpPr>
          <p:nvPr>
            <p:ph sz="quarter" idx="1"/>
          </p:nvPr>
        </p:nvSpPr>
        <p:spPr>
          <a:xfrm>
            <a:off x="301752" y="1467697"/>
            <a:ext cx="8503920" cy="4733103"/>
          </a:xfrm>
        </p:spPr>
        <p:txBody>
          <a:bodyPr>
            <a:noAutofit/>
          </a:bodyPr>
          <a:lstStyle/>
          <a:p>
            <a:r>
              <a:rPr lang="tr-TR" sz="3000" b="1" dirty="0" smtClean="0"/>
              <a:t>Finansal gelecekler,</a:t>
            </a:r>
            <a:r>
              <a:rPr lang="tr-TR" sz="3000" dirty="0" smtClean="0"/>
              <a:t> bugünden belirlenen belli bir fiyat üzerinden gelecekte belirlenen bir tarihte ödemenin yapılacağını öngören bir sözleşmedir.</a:t>
            </a:r>
          </a:p>
          <a:p>
            <a:r>
              <a:rPr lang="tr-TR" sz="3000" b="1" dirty="0" smtClean="0"/>
              <a:t>Opsiyonlar</a:t>
            </a:r>
            <a:r>
              <a:rPr lang="tr-TR" sz="3000" dirty="0" smtClean="0"/>
              <a:t> ise</a:t>
            </a:r>
            <a:r>
              <a:rPr lang="tr-TR" sz="3000" b="1" dirty="0" smtClean="0"/>
              <a:t>,</a:t>
            </a:r>
            <a:r>
              <a:rPr lang="tr-TR" sz="3000" dirty="0" smtClean="0"/>
              <a:t> yine bir sözleşmedir ve finansal yatırımcıya belli bir finansal aracı (bu tahvil, bono, hisse senedi veya döviz olabilir) belli bir fiyattan belli bir zaman dilimi içerisinde ya da sonunda satın alma ya da satma hakkı (opsiyonu) verir.</a:t>
            </a:r>
            <a:endParaRPr lang="tr-TR" sz="3000" b="1" dirty="0"/>
          </a:p>
        </p:txBody>
      </p:sp>
    </p:spTree>
    <p:extLst>
      <p:ext uri="{BB962C8B-B14F-4D97-AF65-F5344CB8AC3E}">
        <p14:creationId xmlns:p14="http://schemas.microsoft.com/office/powerpoint/2010/main" val="35064564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dirty="0" smtClean="0"/>
              <a:t>4. FİNANSAL ARACILAR</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61</a:t>
            </a:fld>
            <a:endParaRPr lang="tr-TR"/>
          </a:p>
        </p:txBody>
      </p:sp>
      <p:sp>
        <p:nvSpPr>
          <p:cNvPr id="5" name="Content Placeholder 4"/>
          <p:cNvSpPr>
            <a:spLocks noGrp="1"/>
          </p:cNvSpPr>
          <p:nvPr>
            <p:ph sz="quarter" idx="1"/>
          </p:nvPr>
        </p:nvSpPr>
        <p:spPr>
          <a:xfrm>
            <a:off x="301752" y="1340768"/>
            <a:ext cx="8503920" cy="4758280"/>
          </a:xfrm>
        </p:spPr>
        <p:txBody>
          <a:bodyPr>
            <a:noAutofit/>
          </a:bodyPr>
          <a:lstStyle/>
          <a:p>
            <a:r>
              <a:rPr lang="tr-TR" sz="2800" b="1" dirty="0" smtClean="0"/>
              <a:t>Finansal aracılar,</a:t>
            </a:r>
            <a:r>
              <a:rPr lang="tr-TR" sz="2800" dirty="0" smtClean="0"/>
              <a:t> finansal sistemde fon transferini dolaylı yoldan sağlayan kuruluşlardır. </a:t>
            </a:r>
          </a:p>
          <a:p>
            <a:r>
              <a:rPr lang="tr-TR" sz="2800" dirty="0" smtClean="0"/>
              <a:t>Tasarruf sahipleri, fonlarını aracı kurumlara arz ederler. Aracı kurumlar da bu fonları borçlulara kullandırırlar. Bu kullanım sonucu borçlulardan ‘anapara artı faiz’ şeklinde geri aldıkları bu paralarınbir kısmını tasarruf sahiplerine faiz şeklinde ödemede bulunurlar. Kullandırdıkları fonlardan kazandıkları getiri (faiz) ile ödedikleri getiri (fon toplama miliyetleri, faiz) arasındaki fark, bankanın kârını oluşturur.</a:t>
            </a:r>
            <a:endParaRPr lang="tr-TR" sz="2800" b="1" dirty="0"/>
          </a:p>
        </p:txBody>
      </p:sp>
    </p:spTree>
    <p:extLst>
      <p:ext uri="{BB962C8B-B14F-4D97-AF65-F5344CB8AC3E}">
        <p14:creationId xmlns:p14="http://schemas.microsoft.com/office/powerpoint/2010/main" val="28796040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Finansal Aracılar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62</a:t>
            </a:fld>
            <a:endParaRPr lang="tr-TR"/>
          </a:p>
        </p:txBody>
      </p:sp>
      <p:sp>
        <p:nvSpPr>
          <p:cNvPr id="5" name="Content Placeholder 4"/>
          <p:cNvSpPr>
            <a:spLocks noGrp="1"/>
          </p:cNvSpPr>
          <p:nvPr>
            <p:ph sz="quarter" idx="1"/>
          </p:nvPr>
        </p:nvSpPr>
        <p:spPr/>
        <p:txBody>
          <a:bodyPr>
            <a:normAutofit/>
          </a:bodyPr>
          <a:lstStyle/>
          <a:p>
            <a:pPr marL="0" indent="0">
              <a:buNone/>
            </a:pPr>
            <a:r>
              <a:rPr lang="tr-TR" sz="2800" dirty="0" smtClean="0"/>
              <a:t>Finansal kurumların da iki temel görevi vardır:</a:t>
            </a:r>
          </a:p>
          <a:p>
            <a:r>
              <a:rPr lang="tr-TR" sz="2800" dirty="0" smtClean="0"/>
              <a:t>Alacaklılarla borçluları bir araya getirmek</a:t>
            </a:r>
          </a:p>
          <a:p>
            <a:r>
              <a:rPr lang="tr-TR" sz="2800" dirty="0" smtClean="0"/>
              <a:t>Riski dağıtmak, finansal bilgiyi temin etmek ve likiditeyi sağlamak.</a:t>
            </a:r>
            <a:endParaRPr lang="tr-TR" sz="2800" dirty="0"/>
          </a:p>
        </p:txBody>
      </p:sp>
    </p:spTree>
    <p:extLst>
      <p:ext uri="{BB962C8B-B14F-4D97-AF65-F5344CB8AC3E}">
        <p14:creationId xmlns:p14="http://schemas.microsoft.com/office/powerpoint/2010/main" val="17480945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tr-TR" dirty="0" smtClean="0"/>
              <a:t>5. </a:t>
            </a:r>
            <a:r>
              <a:rPr lang="tr-TR" sz="3100" dirty="0" smtClean="0"/>
              <a:t>FİNANSAL SİSTEMDE REKABET VE DEĞİŞİM</a:t>
            </a:r>
            <a:endParaRPr lang="tr-TR" sz="3100"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63</a:t>
            </a:fld>
            <a:endParaRPr lang="tr-TR"/>
          </a:p>
        </p:txBody>
      </p:sp>
      <p:sp>
        <p:nvSpPr>
          <p:cNvPr id="5" name="Content Placeholder 4"/>
          <p:cNvSpPr>
            <a:spLocks noGrp="1"/>
          </p:cNvSpPr>
          <p:nvPr>
            <p:ph sz="quarter" idx="1"/>
          </p:nvPr>
        </p:nvSpPr>
        <p:spPr>
          <a:xfrm>
            <a:off x="301752" y="1527048"/>
            <a:ext cx="8503920" cy="4782272"/>
          </a:xfrm>
        </p:spPr>
        <p:txBody>
          <a:bodyPr>
            <a:noAutofit/>
          </a:bodyPr>
          <a:lstStyle/>
          <a:p>
            <a:r>
              <a:rPr lang="tr-TR" sz="2800" dirty="0" smtClean="0"/>
              <a:t>Rekabet olgusu, finans piyasalarının üç önemli hizmet alanı olan riskin dağıtılması, likidite ve bilgi konularında ortaya çıkmaktadır.</a:t>
            </a:r>
          </a:p>
          <a:p>
            <a:r>
              <a:rPr lang="tr-TR" sz="2800" dirty="0" smtClean="0"/>
              <a:t>Müşterilerin bu üç kınuda beklentileri finans piyasalarındaki değişimi kaçınılmaz hale getirmektedir. Bu değişimde öne geçmek için sürdürülen çabanın ortak adı </a:t>
            </a:r>
            <a:r>
              <a:rPr lang="tr-TR" sz="2800" b="1" dirty="0" smtClean="0"/>
              <a:t>rekabettir. Rekabet,</a:t>
            </a:r>
            <a:r>
              <a:rPr lang="tr-TR" sz="2800" dirty="0" smtClean="0"/>
              <a:t> piyasada öne geçmek için değişime daha hızlı daha iyi cevap verebilme kabiliyetidir. Bu amaçla yapılan yeniliklere </a:t>
            </a:r>
            <a:r>
              <a:rPr lang="tr-TR" sz="2800" b="1" i="1" dirty="0" smtClean="0"/>
              <a:t>finansal yenilikler</a:t>
            </a:r>
            <a:r>
              <a:rPr lang="tr-TR" sz="2800" dirty="0" smtClean="0"/>
              <a:t> adı verilir.</a:t>
            </a:r>
            <a:endParaRPr lang="tr-TR" sz="2800" dirty="0"/>
          </a:p>
        </p:txBody>
      </p:sp>
    </p:spTree>
    <p:extLst>
      <p:ext uri="{BB962C8B-B14F-4D97-AF65-F5344CB8AC3E}">
        <p14:creationId xmlns:p14="http://schemas.microsoft.com/office/powerpoint/2010/main" val="32480692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Gelişmeler</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64</a:t>
            </a:fld>
            <a:endParaRPr lang="tr-TR"/>
          </a:p>
        </p:txBody>
      </p:sp>
      <p:sp>
        <p:nvSpPr>
          <p:cNvPr id="5" name="Content Placeholder 4"/>
          <p:cNvSpPr>
            <a:spLocks noGrp="1"/>
          </p:cNvSpPr>
          <p:nvPr>
            <p:ph sz="quarter" idx="1"/>
          </p:nvPr>
        </p:nvSpPr>
        <p:spPr/>
        <p:txBody>
          <a:bodyPr>
            <a:normAutofit/>
          </a:bodyPr>
          <a:lstStyle/>
          <a:p>
            <a:r>
              <a:rPr lang="tr-TR" sz="2900" dirty="0" smtClean="0"/>
              <a:t>Gelişmeler, 1980’lerin başından itibaren hızla kendini kabul ettiren </a:t>
            </a:r>
            <a:r>
              <a:rPr lang="tr-TR" sz="2900" b="1" i="1" dirty="0" smtClean="0"/>
              <a:t>finansal serbestleşme</a:t>
            </a:r>
            <a:r>
              <a:rPr lang="tr-TR" sz="2900" dirty="0" smtClean="0"/>
              <a:t> olgusuyla birlikte gelmiştir. Zira, bu süreç, aynı zamanda 2’ci Dünya Savaşı’ndan sonra gelişen </a:t>
            </a:r>
            <a:r>
              <a:rPr lang="tr-TR" sz="2900" b="1" i="1" dirty="0" smtClean="0"/>
              <a:t>kitle üretim</a:t>
            </a:r>
            <a:r>
              <a:rPr lang="tr-TR" sz="2900" dirty="0" smtClean="0"/>
              <a:t> tarzının yerini, -ki buna </a:t>
            </a:r>
            <a:r>
              <a:rPr lang="tr-TR" sz="2900" b="1" i="1" dirty="0" smtClean="0"/>
              <a:t>eski tekno-ekonomik paradigma</a:t>
            </a:r>
            <a:r>
              <a:rPr lang="tr-TR" sz="2900" dirty="0" smtClean="0"/>
              <a:t> diyebiliriz, bilgi teknolojilerine dayalı, üretimin ve tüketimin uluslarasılaştığı esnek üretim tarzı, -ki buna </a:t>
            </a:r>
            <a:r>
              <a:rPr lang="tr-TR" sz="2900" b="1" i="1" dirty="0" smtClean="0"/>
              <a:t>yeni tekno-ekonomik paradigma </a:t>
            </a:r>
            <a:r>
              <a:rPr lang="tr-TR" sz="2900" dirty="0" smtClean="0"/>
              <a:t>diyebiliriz, almıştır.</a:t>
            </a:r>
            <a:endParaRPr lang="tr-TR" sz="2900" dirty="0"/>
          </a:p>
        </p:txBody>
      </p:sp>
    </p:spTree>
    <p:extLst>
      <p:ext uri="{BB962C8B-B14F-4D97-AF65-F5344CB8AC3E}">
        <p14:creationId xmlns:p14="http://schemas.microsoft.com/office/powerpoint/2010/main" val="39814647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400" dirty="0" smtClean="0"/>
              <a:t>Bütün bu anlatılanlar, özellikle finans piyasaları bağlamında iki önemli hususu (kavramı) karşımıza çıkarmaktadır.</a:t>
            </a:r>
            <a:endParaRPr lang="tr-TR" sz="2400"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65</a:t>
            </a:fld>
            <a:endParaRPr lang="tr-TR"/>
          </a:p>
        </p:txBody>
      </p:sp>
      <p:sp>
        <p:nvSpPr>
          <p:cNvPr id="5" name="Content Placeholder 4"/>
          <p:cNvSpPr>
            <a:spLocks noGrp="1"/>
          </p:cNvSpPr>
          <p:nvPr>
            <p:ph sz="quarter" idx="1"/>
          </p:nvPr>
        </p:nvSpPr>
        <p:spPr/>
        <p:txBody>
          <a:bodyPr>
            <a:normAutofit/>
          </a:bodyPr>
          <a:lstStyle/>
          <a:p>
            <a:r>
              <a:rPr lang="tr-TR" sz="2800" b="1" dirty="0" smtClean="0"/>
              <a:t>Finansal entegrasyon, </a:t>
            </a:r>
            <a:r>
              <a:rPr lang="tr-TR" sz="2800" dirty="0" smtClean="0"/>
              <a:t>finasal piyasaların ve aracıların (tabii bu arada özellikle bankaların) güçlerine güç katmak, dolayısıyla rekabet güçlerini artırmak ve değişime daha etkili bir biçimde cevap verebilmek amacıyla coğrafi anlamada yaptıkları birleşmelerdir.</a:t>
            </a:r>
          </a:p>
          <a:p>
            <a:r>
              <a:rPr lang="tr-TR" sz="2800" dirty="0" smtClean="0"/>
              <a:t>Bilgi maliyetleri başta olmak üzere, finansal piyasaların yüklenmek durumunda oldukları maliyetlerin bir kısmı bu yolla azaltılmış olacağından, bu yolla sistemin etkinliği artacaktır.</a:t>
            </a:r>
            <a:endParaRPr lang="tr-TR" sz="2800" dirty="0"/>
          </a:p>
        </p:txBody>
      </p:sp>
    </p:spTree>
    <p:extLst>
      <p:ext uri="{BB962C8B-B14F-4D97-AF65-F5344CB8AC3E}">
        <p14:creationId xmlns:p14="http://schemas.microsoft.com/office/powerpoint/2010/main" val="26488876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400" dirty="0">
                <a:solidFill>
                  <a:srgbClr val="E10000"/>
                </a:solidFill>
                <a:latin typeface="Georgia" panose="02040502050405020303" pitchFamily="18" charset="0"/>
              </a:rPr>
              <a:t>Bütün bu anlatılanlar, özellikle finans piyasaları bağlamında iki önemli hususu (kavramı) karşımıza çıkarmaktadır.</a:t>
            </a:r>
            <a:endParaRPr lang="tr-TR" sz="2400"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66</a:t>
            </a:fld>
            <a:endParaRPr lang="tr-TR"/>
          </a:p>
        </p:txBody>
      </p:sp>
      <p:sp>
        <p:nvSpPr>
          <p:cNvPr id="5" name="Content Placeholder 4"/>
          <p:cNvSpPr>
            <a:spLocks noGrp="1"/>
          </p:cNvSpPr>
          <p:nvPr>
            <p:ph sz="quarter" idx="1"/>
          </p:nvPr>
        </p:nvSpPr>
        <p:spPr/>
        <p:txBody>
          <a:bodyPr>
            <a:normAutofit/>
          </a:bodyPr>
          <a:lstStyle/>
          <a:p>
            <a:r>
              <a:rPr lang="tr-TR" sz="2900" b="1" dirty="0" smtClean="0"/>
              <a:t>Küreselleşme </a:t>
            </a:r>
            <a:r>
              <a:rPr lang="tr-TR" sz="2900" dirty="0" smtClean="0"/>
              <a:t>ise,</a:t>
            </a:r>
            <a:r>
              <a:rPr lang="tr-TR" sz="2900" b="1" dirty="0" smtClean="0"/>
              <a:t> </a:t>
            </a:r>
            <a:r>
              <a:rPr lang="tr-TR" sz="2900" dirty="0" smtClean="0"/>
              <a:t>dünya piyasalarının birbiri ile daha hızlı daha düşük maliyetle çalışmasını, dolayısıyla tasarruf sahipleri ile yatırımcıların dünyanın neresinde olurlarsa olsunlar, birbirlerini daha kısa yoldan daha düşük maliyetle ve tabii daha avantajlı koşullarda bulmalarına imkan vermektedir.</a:t>
            </a:r>
            <a:endParaRPr lang="tr-TR" sz="2900" b="1" dirty="0"/>
          </a:p>
        </p:txBody>
      </p:sp>
    </p:spTree>
    <p:extLst>
      <p:ext uri="{BB962C8B-B14F-4D97-AF65-F5344CB8AC3E}">
        <p14:creationId xmlns:p14="http://schemas.microsoft.com/office/powerpoint/2010/main" val="1045700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Küreselleşme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67</a:t>
            </a:fld>
            <a:endParaRPr lang="tr-TR"/>
          </a:p>
        </p:txBody>
      </p:sp>
      <p:sp>
        <p:nvSpPr>
          <p:cNvPr id="5" name="Content Placeholder 4"/>
          <p:cNvSpPr>
            <a:spLocks noGrp="1"/>
          </p:cNvSpPr>
          <p:nvPr>
            <p:ph sz="quarter" idx="1"/>
          </p:nvPr>
        </p:nvSpPr>
        <p:spPr/>
        <p:txBody>
          <a:bodyPr>
            <a:normAutofit/>
          </a:bodyPr>
          <a:lstStyle/>
          <a:p>
            <a:r>
              <a:rPr lang="tr-TR" sz="2900" dirty="0" smtClean="0"/>
              <a:t>Ancak, küreselleşmenin finans piyasalarında etkinliği artırdığı bir dereceye kadar doğru olmakla birlikte, özellikle son 10 yılda dünya piyasalarında görülen gelişmeler, avantajın daha ziyade gelişmiş, daha önceden sermaye birikimine sahip fon arz eden konumundaki ülkelere yaradığı, diğerlerini ise genellikle olumsuz yönde etkilediği anlaşılmaktadır.</a:t>
            </a:r>
            <a:endParaRPr lang="tr-TR" sz="2900" dirty="0"/>
          </a:p>
        </p:txBody>
      </p:sp>
    </p:spTree>
    <p:extLst>
      <p:ext uri="{BB962C8B-B14F-4D97-AF65-F5344CB8AC3E}">
        <p14:creationId xmlns:p14="http://schemas.microsoft.com/office/powerpoint/2010/main" val="1498929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04664"/>
            <a:ext cx="8534400" cy="621708"/>
          </a:xfrm>
        </p:spPr>
        <p:txBody>
          <a:bodyPr>
            <a:normAutofit/>
          </a:bodyPr>
          <a:lstStyle/>
          <a:p>
            <a:r>
              <a:rPr lang="tr-TR" dirty="0" smtClean="0"/>
              <a:t>ÜÇÜNCÜ BÖLÜM-FİNANSAL ARAÇLAR</a:t>
            </a:r>
            <a:endParaRPr lang="tr-TR" dirty="0">
              <a:latin typeface="+mn-lt"/>
            </a:endParaRPr>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68</a:t>
            </a:fld>
            <a:endParaRPr lang="tr-TR" dirty="0"/>
          </a:p>
        </p:txBody>
      </p:sp>
      <p:sp>
        <p:nvSpPr>
          <p:cNvPr id="5" name="Content Placeholder 4"/>
          <p:cNvSpPr>
            <a:spLocks noGrp="1"/>
          </p:cNvSpPr>
          <p:nvPr>
            <p:ph sz="quarter" idx="1"/>
          </p:nvPr>
        </p:nvSpPr>
        <p:spPr>
          <a:xfrm>
            <a:off x="301752" y="1772816"/>
            <a:ext cx="8503920" cy="4326232"/>
          </a:xfrm>
        </p:spPr>
        <p:txBody>
          <a:bodyPr>
            <a:normAutofit/>
          </a:bodyPr>
          <a:lstStyle/>
          <a:p>
            <a:r>
              <a:rPr lang="tr-TR" sz="3200" dirty="0" smtClean="0"/>
              <a:t>FİNASAL ARAÇLAR, en yaygın biçimiyle iki ana grupta toplanabilir:</a:t>
            </a:r>
          </a:p>
          <a:p>
            <a:r>
              <a:rPr lang="tr-TR" sz="3200" dirty="0" smtClean="0"/>
              <a:t>Para piyasası araçları</a:t>
            </a:r>
          </a:p>
          <a:p>
            <a:r>
              <a:rPr lang="tr-TR" sz="3200" dirty="0" smtClean="0"/>
              <a:t>Sermaye piyasası araçları</a:t>
            </a:r>
            <a:endParaRPr lang="tr-TR" sz="3200" dirty="0"/>
          </a:p>
        </p:txBody>
      </p:sp>
    </p:spTree>
    <p:extLst>
      <p:ext uri="{BB962C8B-B14F-4D97-AF65-F5344CB8AC3E}">
        <p14:creationId xmlns:p14="http://schemas.microsoft.com/office/powerpoint/2010/main" val="30085539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52956"/>
          </a:xfrm>
        </p:spPr>
        <p:txBody>
          <a:bodyPr/>
          <a:lstStyle/>
          <a:p>
            <a:r>
              <a:rPr lang="tr-TR" dirty="0" smtClean="0"/>
              <a:t>1. PARA PİYASASI ARAÇLARI</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69</a:t>
            </a:fld>
            <a:endParaRPr lang="tr-TR"/>
          </a:p>
        </p:txBody>
      </p:sp>
      <p:sp>
        <p:nvSpPr>
          <p:cNvPr id="5" name="Content Placeholder 4"/>
          <p:cNvSpPr>
            <a:spLocks noGrp="1"/>
          </p:cNvSpPr>
          <p:nvPr>
            <p:ph sz="quarter" idx="1"/>
          </p:nvPr>
        </p:nvSpPr>
        <p:spPr>
          <a:xfrm>
            <a:off x="301752" y="1340768"/>
            <a:ext cx="8503920" cy="4758280"/>
          </a:xfrm>
        </p:spPr>
        <p:txBody>
          <a:bodyPr/>
          <a:lstStyle/>
          <a:p>
            <a:r>
              <a:rPr lang="tr-TR" dirty="0" smtClean="0"/>
              <a:t>Para piyasası araçları, kısa vadeli finansal araçlardır. Bunlar, vadeleri bir yılın altında olan borç araçlarıdır. Vadeleri kısa, riskleri düşük, ticaret hacimleri ise oldukça yüksektir. Para piyasası araçları 8 maddede toplanabilir: </a:t>
            </a:r>
          </a:p>
          <a:p>
            <a:pPr marL="0" indent="0">
              <a:buNone/>
            </a:pPr>
            <a:endParaRPr lang="tr-TR" dirty="0"/>
          </a:p>
        </p:txBody>
      </p:sp>
      <p:graphicFrame>
        <p:nvGraphicFramePr>
          <p:cNvPr id="6" name="Table 5"/>
          <p:cNvGraphicFramePr>
            <a:graphicFrameLocks noGrp="1"/>
          </p:cNvGraphicFramePr>
          <p:nvPr>
            <p:extLst>
              <p:ext uri="{D42A27DB-BD31-4B8C-83A1-F6EECF244321}">
                <p14:modId xmlns:p14="http://schemas.microsoft.com/office/powerpoint/2010/main" val="4026761358"/>
              </p:ext>
            </p:extLst>
          </p:nvPr>
        </p:nvGraphicFramePr>
        <p:xfrm>
          <a:off x="301752" y="3501008"/>
          <a:ext cx="8590728" cy="3217457"/>
        </p:xfrm>
        <a:graphic>
          <a:graphicData uri="http://schemas.openxmlformats.org/drawingml/2006/table">
            <a:tbl>
              <a:tblPr firstRow="1" bandRow="1">
                <a:tableStyleId>{5C22544A-7EE6-4342-B048-85BDC9FD1C3A}</a:tableStyleId>
              </a:tblPr>
              <a:tblGrid>
                <a:gridCol w="3453334"/>
                <a:gridCol w="5137394"/>
              </a:tblGrid>
              <a:tr h="576580">
                <a:tc>
                  <a:txBody>
                    <a:bodyPr/>
                    <a:lstStyle/>
                    <a:p>
                      <a:r>
                        <a:rPr lang="tr-TR" sz="2700" b="0" dirty="0" smtClean="0">
                          <a:solidFill>
                            <a:schemeClr val="tx1"/>
                          </a:solidFill>
                        </a:rPr>
                        <a:t>Hazine</a:t>
                      </a:r>
                      <a:r>
                        <a:rPr lang="tr-TR" sz="2700" b="0" baseline="0" dirty="0" smtClean="0">
                          <a:solidFill>
                            <a:schemeClr val="tx1"/>
                          </a:solidFill>
                        </a:rPr>
                        <a:t> Bonosu</a:t>
                      </a:r>
                      <a:endParaRPr lang="tr-TR" sz="2700" b="0" dirty="0">
                        <a:solidFill>
                          <a:schemeClr val="tx1"/>
                        </a:solidFill>
                      </a:endParaRPr>
                    </a:p>
                  </a:txBody>
                  <a:tcPr/>
                </a:tc>
                <a:tc>
                  <a:txBody>
                    <a:bodyPr/>
                    <a:lstStyle/>
                    <a:p>
                      <a:r>
                        <a:rPr lang="tr-TR" sz="2700" b="0" dirty="0" smtClean="0">
                          <a:solidFill>
                            <a:schemeClr val="tx1"/>
                          </a:solidFill>
                        </a:rPr>
                        <a:t>Avrupa</a:t>
                      </a:r>
                      <a:r>
                        <a:rPr lang="tr-TR" sz="2700" b="0" baseline="0" dirty="0" smtClean="0">
                          <a:solidFill>
                            <a:schemeClr val="tx1"/>
                          </a:solidFill>
                        </a:rPr>
                        <a:t> dolarları(Eurodolarlar)</a:t>
                      </a:r>
                      <a:endParaRPr lang="tr-TR" sz="2700" b="0" dirty="0">
                        <a:solidFill>
                          <a:schemeClr val="tx1"/>
                        </a:solidFill>
                      </a:endParaRPr>
                    </a:p>
                  </a:txBody>
                  <a:tcPr/>
                </a:tc>
              </a:tr>
              <a:tr h="1012886">
                <a:tc>
                  <a:txBody>
                    <a:bodyPr/>
                    <a:lstStyle/>
                    <a:p>
                      <a:r>
                        <a:rPr lang="tr-TR" sz="2700" dirty="0" smtClean="0"/>
                        <a:t>Banka kabulü</a:t>
                      </a:r>
                      <a:endParaRPr lang="tr-TR" sz="2700" dirty="0"/>
                    </a:p>
                  </a:txBody>
                  <a:tcPr/>
                </a:tc>
                <a:tc>
                  <a:txBody>
                    <a:bodyPr/>
                    <a:lstStyle/>
                    <a:p>
                      <a:r>
                        <a:rPr lang="tr-TR" sz="2700" dirty="0" smtClean="0"/>
                        <a:t>Ciro edilebilir mevduat sertifikaları</a:t>
                      </a:r>
                      <a:endParaRPr lang="tr-TR" sz="2700" dirty="0"/>
                    </a:p>
                  </a:txBody>
                  <a:tcPr/>
                </a:tc>
              </a:tr>
              <a:tr h="1051411">
                <a:tc>
                  <a:txBody>
                    <a:bodyPr/>
                    <a:lstStyle/>
                    <a:p>
                      <a:r>
                        <a:rPr lang="tr-TR" sz="2700" dirty="0" smtClean="0"/>
                        <a:t>Geri satın alım anlaşması(repo)</a:t>
                      </a:r>
                      <a:endParaRPr lang="tr-TR" sz="2700" dirty="0"/>
                    </a:p>
                  </a:txBody>
                  <a:tcPr/>
                </a:tc>
                <a:tc>
                  <a:txBody>
                    <a:bodyPr/>
                    <a:lstStyle/>
                    <a:p>
                      <a:r>
                        <a:rPr lang="tr-TR" sz="2700" dirty="0" smtClean="0"/>
                        <a:t>Bankalararası</a:t>
                      </a:r>
                      <a:r>
                        <a:rPr lang="tr-TR" sz="2700" baseline="0" dirty="0" smtClean="0"/>
                        <a:t> fonlar</a:t>
                      </a:r>
                      <a:endParaRPr lang="tr-TR" sz="2700" dirty="0"/>
                    </a:p>
                  </a:txBody>
                  <a:tcPr/>
                </a:tc>
              </a:tr>
              <a:tr h="576580">
                <a:tc>
                  <a:txBody>
                    <a:bodyPr/>
                    <a:lstStyle/>
                    <a:p>
                      <a:r>
                        <a:rPr lang="tr-TR" sz="2700" dirty="0" smtClean="0"/>
                        <a:t>Finansman bonoları</a:t>
                      </a:r>
                      <a:endParaRPr lang="tr-TR" sz="2700" dirty="0"/>
                    </a:p>
                  </a:txBody>
                  <a:tcPr/>
                </a:tc>
                <a:tc>
                  <a:txBody>
                    <a:bodyPr/>
                    <a:lstStyle/>
                    <a:p>
                      <a:r>
                        <a:rPr lang="tr-TR" sz="2700" dirty="0" smtClean="0"/>
                        <a:t>Varlığa dayalı mekul kıymetler</a:t>
                      </a:r>
                      <a:endParaRPr lang="tr-TR" sz="2700" dirty="0"/>
                    </a:p>
                  </a:txBody>
                  <a:tcPr/>
                </a:tc>
              </a:tr>
            </a:tbl>
          </a:graphicData>
        </a:graphic>
      </p:graphicFrame>
    </p:spTree>
    <p:extLst>
      <p:ext uri="{BB962C8B-B14F-4D97-AF65-F5344CB8AC3E}">
        <p14:creationId xmlns:p14="http://schemas.microsoft.com/office/powerpoint/2010/main" val="371655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tr-TR" dirty="0" smtClean="0"/>
              <a:t>ktif veya varlık</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7</a:t>
            </a:fld>
            <a:endParaRPr lang="tr-TR"/>
          </a:p>
        </p:txBody>
      </p:sp>
      <p:sp>
        <p:nvSpPr>
          <p:cNvPr id="5" name="Content Placeholder 4"/>
          <p:cNvSpPr>
            <a:spLocks noGrp="1"/>
          </p:cNvSpPr>
          <p:nvPr>
            <p:ph sz="quarter" idx="1"/>
          </p:nvPr>
        </p:nvSpPr>
        <p:spPr/>
        <p:txBody>
          <a:bodyPr/>
          <a:lstStyle/>
          <a:p>
            <a:r>
              <a:rPr lang="tr-TR" b="1" i="1" dirty="0" smtClean="0"/>
              <a:t>Aktif </a:t>
            </a:r>
            <a:r>
              <a:rPr lang="tr-TR" dirty="0" smtClean="0"/>
              <a:t>veya </a:t>
            </a:r>
            <a:r>
              <a:rPr lang="tr-TR" b="1" i="1" dirty="0" smtClean="0"/>
              <a:t>varlık</a:t>
            </a:r>
            <a:r>
              <a:rPr lang="tr-TR" dirty="0" smtClean="0"/>
              <a:t>, sahip olunan herhangi bir şeyin değerini ifade eder. Örneğin, ev, otomobil, tahvil, hisse senedi ve para sahip olduğumuz aktiflerden bir kısmıdır. Hatta beşeri servet olarak ifade edilen işgücünün vasıf düzeyi de bir aktif olarak düşünülebilir. Yani , aktiflerimiz menkul veya gayri menkul, reel veya finansal ya da likit veya likit olmayan nitelikte olabilmektedir. Buradan da anlaşılacağı üzere, para, sahip olduğumuz aktif türlerden sadece biridir ve likititesi tam olandır.</a:t>
            </a:r>
            <a:endParaRPr lang="tr-TR" b="1" i="1" dirty="0"/>
          </a:p>
        </p:txBody>
      </p:sp>
    </p:spTree>
    <p:extLst>
      <p:ext uri="{BB962C8B-B14F-4D97-AF65-F5344CB8AC3E}">
        <p14:creationId xmlns:p14="http://schemas.microsoft.com/office/powerpoint/2010/main" val="21606576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8112"/>
          </a:xfrm>
        </p:spPr>
        <p:txBody>
          <a:bodyPr/>
          <a:lstStyle/>
          <a:p>
            <a:r>
              <a:rPr lang="tr-TR" dirty="0" smtClean="0"/>
              <a:t>Hazine Bonosu</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a:xfrm>
            <a:off x="4340352" y="1035167"/>
            <a:ext cx="457200" cy="346481"/>
          </a:xfrm>
        </p:spPr>
        <p:txBody>
          <a:bodyPr/>
          <a:lstStyle/>
          <a:p>
            <a:fld id="{2C96FA02-D0B2-4A2B-8223-F71D8D3D8F30}" type="slidenum">
              <a:rPr lang="tr-TR" smtClean="0"/>
              <a:pPr/>
              <a:t>70</a:t>
            </a:fld>
            <a:endParaRPr lang="tr-TR"/>
          </a:p>
        </p:txBody>
      </p:sp>
      <p:sp>
        <p:nvSpPr>
          <p:cNvPr id="5" name="Content Placeholder 4"/>
          <p:cNvSpPr>
            <a:spLocks noGrp="1"/>
          </p:cNvSpPr>
          <p:nvPr>
            <p:ph sz="quarter" idx="1"/>
          </p:nvPr>
        </p:nvSpPr>
        <p:spPr>
          <a:xfrm>
            <a:off x="301752" y="1467697"/>
            <a:ext cx="8503920" cy="4625599"/>
          </a:xfrm>
        </p:spPr>
        <p:txBody>
          <a:bodyPr>
            <a:normAutofit lnSpcReduction="10000"/>
          </a:bodyPr>
          <a:lstStyle/>
          <a:p>
            <a:r>
              <a:rPr lang="tr-TR" dirty="0" smtClean="0"/>
              <a:t>Hazine bonosu, Hazine tarafından çıkarılan kısa vadeli bir borçlanma aracıdır. Çıkarılış amacı, bütçe açıklarını finanse etmek ya da geniş anlamda kamu açıklarına finansman sağlamaktır.</a:t>
            </a:r>
          </a:p>
          <a:p>
            <a:r>
              <a:rPr lang="tr-TR" dirty="0" smtClean="0"/>
              <a:t>Hazine bonosunun alıcıları çoğunlukla ticari bankalardır. Kısa vadeli olduğu için çok tercih edilirler. Tek riski, Hazinenin borçlarını ödeyemez duruma düşmesi (temerrüt riski) durumudur. Bu durumda, </a:t>
            </a:r>
            <a:r>
              <a:rPr lang="tr-TR" i="1" dirty="0" smtClean="0"/>
              <a:t>borçların konsolidasyonu </a:t>
            </a:r>
            <a:r>
              <a:rPr lang="tr-TR" dirty="0" smtClean="0"/>
              <a:t>ya da ertelenmesi yoluna gidilir. Borç ertelemesi, bazen daha yumuşak bir uygulamayla, </a:t>
            </a:r>
            <a:r>
              <a:rPr lang="tr-TR" i="1" dirty="0" smtClean="0"/>
              <a:t>takas </a:t>
            </a:r>
            <a:r>
              <a:rPr lang="tr-TR" dirty="0" smtClean="0"/>
              <a:t>şeklinde de olabilir.</a:t>
            </a:r>
            <a:endParaRPr lang="tr-TR" dirty="0"/>
          </a:p>
        </p:txBody>
      </p:sp>
    </p:spTree>
    <p:extLst>
      <p:ext uri="{BB962C8B-B14F-4D97-AF65-F5344CB8AC3E}">
        <p14:creationId xmlns:p14="http://schemas.microsoft.com/office/powerpoint/2010/main" val="8929583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8112"/>
          </a:xfrm>
        </p:spPr>
        <p:txBody>
          <a:bodyPr/>
          <a:lstStyle/>
          <a:p>
            <a:r>
              <a:rPr lang="tr-TR" dirty="0" smtClean="0"/>
              <a:t>Hazine bonosu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71</a:t>
            </a:fld>
            <a:endParaRPr lang="tr-TR"/>
          </a:p>
        </p:txBody>
      </p:sp>
      <p:sp>
        <p:nvSpPr>
          <p:cNvPr id="5" name="Content Placeholder 4"/>
          <p:cNvSpPr>
            <a:spLocks noGrp="1"/>
          </p:cNvSpPr>
          <p:nvPr>
            <p:ph sz="quarter" idx="1"/>
          </p:nvPr>
        </p:nvSpPr>
        <p:spPr>
          <a:xfrm>
            <a:off x="301752" y="1657357"/>
            <a:ext cx="8503920" cy="4441691"/>
          </a:xfrm>
        </p:spPr>
        <p:txBody>
          <a:bodyPr/>
          <a:lstStyle/>
          <a:p>
            <a:r>
              <a:rPr lang="tr-TR" dirty="0" smtClean="0"/>
              <a:t>Hazine bonosunu diğer para piyasası araçlarından ayıran ve sonuçta yatırımcının bonoları satın alma kararını etkileyen bazı özellikleri vardır:</a:t>
            </a:r>
          </a:p>
          <a:p>
            <a:pPr marL="0" indent="0">
              <a:buNone/>
            </a:pPr>
            <a:r>
              <a:rPr lang="tr-TR" dirty="0"/>
              <a:t> </a:t>
            </a:r>
            <a:r>
              <a:rPr lang="tr-TR" dirty="0" smtClean="0"/>
              <a:t>* Likiditesinin oldukça yüksek olması,</a:t>
            </a:r>
          </a:p>
          <a:p>
            <a:pPr marL="0" indent="0">
              <a:buNone/>
            </a:pPr>
            <a:r>
              <a:rPr lang="tr-TR" dirty="0"/>
              <a:t> </a:t>
            </a:r>
            <a:r>
              <a:rPr lang="tr-TR" dirty="0" smtClean="0"/>
              <a:t>* Temerrüt riskinin yok denecek kadar az olması,</a:t>
            </a:r>
          </a:p>
          <a:p>
            <a:pPr marL="0" indent="0">
              <a:buNone/>
            </a:pPr>
            <a:r>
              <a:rPr lang="tr-TR" dirty="0"/>
              <a:t> </a:t>
            </a:r>
            <a:r>
              <a:rPr lang="tr-TR" dirty="0" smtClean="0"/>
              <a:t>* Vergi muafiyetinin olması,</a:t>
            </a:r>
          </a:p>
          <a:p>
            <a:pPr marL="0" indent="0">
              <a:buNone/>
            </a:pPr>
            <a:r>
              <a:rPr lang="tr-TR" dirty="0"/>
              <a:t> </a:t>
            </a:r>
            <a:r>
              <a:rPr lang="tr-TR" dirty="0" smtClean="0"/>
              <a:t>* Düşük oranlı vergi avantajı sağlaması.</a:t>
            </a:r>
            <a:endParaRPr lang="tr-TR" dirty="0"/>
          </a:p>
        </p:txBody>
      </p:sp>
    </p:spTree>
    <p:extLst>
      <p:ext uri="{BB962C8B-B14F-4D97-AF65-F5344CB8AC3E}">
        <p14:creationId xmlns:p14="http://schemas.microsoft.com/office/powerpoint/2010/main" val="14149585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Banka Kabulü</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72</a:t>
            </a:fld>
            <a:endParaRPr lang="tr-TR"/>
          </a:p>
        </p:txBody>
      </p:sp>
      <p:sp>
        <p:nvSpPr>
          <p:cNvPr id="5" name="Content Placeholder 4"/>
          <p:cNvSpPr>
            <a:spLocks noGrp="1"/>
          </p:cNvSpPr>
          <p:nvPr>
            <p:ph sz="quarter" idx="1"/>
          </p:nvPr>
        </p:nvSpPr>
        <p:spPr>
          <a:xfrm>
            <a:off x="301752" y="1772816"/>
            <a:ext cx="8503920" cy="4326232"/>
          </a:xfrm>
        </p:spPr>
        <p:txBody>
          <a:bodyPr>
            <a:normAutofit lnSpcReduction="10000"/>
          </a:bodyPr>
          <a:lstStyle/>
          <a:p>
            <a:r>
              <a:rPr lang="tr-TR" dirty="0" smtClean="0"/>
              <a:t>Banka kabulü, uluslararası ticari ödemelerde lullanılan en eski araçlardan biridir. Özellikle uluslararası ticarette birbirini tanımayan iki ticari partnerin karşılıklı ödemelerinde kullanılır.</a:t>
            </a:r>
          </a:p>
          <a:p>
            <a:r>
              <a:rPr lang="tr-TR" dirty="0" smtClean="0"/>
              <a:t>Çeke benzer bir araçtır. Genellikle ithalatçı firma tarafından düzenlenir (ama ihracatçı tarafından da düzenlenebilir) ve o firmanın çalıştığı banka tarafından ‘kabul edilmiştir’ mührü vurulmak suretiyle ihracatçı firmaya ya da onun bankasına ödemelerin yapılacağı konusunda garanti verilmiş olur. </a:t>
            </a:r>
            <a:endParaRPr lang="tr-TR" dirty="0"/>
          </a:p>
        </p:txBody>
      </p:sp>
    </p:spTree>
    <p:extLst>
      <p:ext uri="{BB962C8B-B14F-4D97-AF65-F5344CB8AC3E}">
        <p14:creationId xmlns:p14="http://schemas.microsoft.com/office/powerpoint/2010/main" val="25787862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Banka kabulü devam </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73</a:t>
            </a:fld>
            <a:endParaRPr lang="tr-TR"/>
          </a:p>
        </p:txBody>
      </p:sp>
      <p:sp>
        <p:nvSpPr>
          <p:cNvPr id="5" name="Content Placeholder 4"/>
          <p:cNvSpPr>
            <a:spLocks noGrp="1"/>
          </p:cNvSpPr>
          <p:nvPr>
            <p:ph sz="quarter" idx="1"/>
          </p:nvPr>
        </p:nvSpPr>
        <p:spPr>
          <a:xfrm>
            <a:off x="301752" y="1628800"/>
            <a:ext cx="8503920" cy="4470248"/>
          </a:xfrm>
        </p:spPr>
        <p:txBody>
          <a:bodyPr/>
          <a:lstStyle/>
          <a:p>
            <a:r>
              <a:rPr lang="tr-TR" dirty="0" smtClean="0"/>
              <a:t>Bu arada ithalatçı firmanın da bankasında belli miktarda bir mevduat bulundurması gerekir.</a:t>
            </a:r>
          </a:p>
          <a:p>
            <a:r>
              <a:rPr lang="tr-TR" dirty="0" smtClean="0"/>
              <a:t>Gerçi bu mevduat olmasa da banka ödemelerden sorumlu olacaktır.</a:t>
            </a:r>
          </a:p>
          <a:p>
            <a:r>
              <a:rPr lang="tr-TR" dirty="0" smtClean="0"/>
              <a:t>Özellikle bu aşamada ithalatcı firmanın ödeme sıkıntısı çekmesi halinde, bankanın uluslararası piyasalarda kredibilitesi iyi ise, sorun yaşanmayacaktır.</a:t>
            </a:r>
            <a:endParaRPr lang="tr-TR" dirty="0"/>
          </a:p>
        </p:txBody>
      </p:sp>
    </p:spTree>
    <p:extLst>
      <p:ext uri="{BB962C8B-B14F-4D97-AF65-F5344CB8AC3E}">
        <p14:creationId xmlns:p14="http://schemas.microsoft.com/office/powerpoint/2010/main" val="3651198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Geri Satın Alım Anlaşması (Repo)</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74</a:t>
            </a:fld>
            <a:endParaRPr lang="tr-TR"/>
          </a:p>
        </p:txBody>
      </p:sp>
      <p:sp>
        <p:nvSpPr>
          <p:cNvPr id="5" name="Content Placeholder 4"/>
          <p:cNvSpPr>
            <a:spLocks noGrp="1"/>
          </p:cNvSpPr>
          <p:nvPr>
            <p:ph sz="quarter" idx="1"/>
          </p:nvPr>
        </p:nvSpPr>
        <p:spPr/>
        <p:txBody>
          <a:bodyPr/>
          <a:lstStyle/>
          <a:p>
            <a:r>
              <a:rPr lang="tr-TR" dirty="0" smtClean="0"/>
              <a:t>Geri satın alım anlaşması ya da kısaca repo, gelecekte belli bir tarihte belli bir faiz oranı üzerinden tekrar satın alınmak kaydıyla tahvil satışı yapılması işlemidir.</a:t>
            </a:r>
          </a:p>
          <a:p>
            <a:r>
              <a:rPr lang="tr-TR" dirty="0" smtClean="0"/>
              <a:t>Elinde tahvil ya da bono gibi Hazine kağıtları bulunduran ticari bankalar ya da büyük işletmeler çok kısa vadeli finansman ihtiyaçlarını bu yolla karşılayabilirler.</a:t>
            </a:r>
          </a:p>
          <a:p>
            <a:r>
              <a:rPr lang="tr-TR" dirty="0" smtClean="0"/>
              <a:t>Bu para piyasası borçlanma aracı, iki haftadan daha az bir vadeye sahiptir.</a:t>
            </a:r>
            <a:endParaRPr lang="tr-TR" dirty="0"/>
          </a:p>
        </p:txBody>
      </p:sp>
    </p:spTree>
    <p:extLst>
      <p:ext uri="{BB962C8B-B14F-4D97-AF65-F5344CB8AC3E}">
        <p14:creationId xmlns:p14="http://schemas.microsoft.com/office/powerpoint/2010/main" val="10733588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Repo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75</a:t>
            </a:fld>
            <a:endParaRPr lang="tr-TR"/>
          </a:p>
        </p:txBody>
      </p:sp>
      <p:sp>
        <p:nvSpPr>
          <p:cNvPr id="5" name="Content Placeholder 4"/>
          <p:cNvSpPr>
            <a:spLocks noGrp="1"/>
          </p:cNvSpPr>
          <p:nvPr>
            <p:ph sz="quarter" idx="1"/>
          </p:nvPr>
        </p:nvSpPr>
        <p:spPr>
          <a:xfrm>
            <a:off x="301752" y="1700808"/>
            <a:ext cx="8503920" cy="4398240"/>
          </a:xfrm>
        </p:spPr>
        <p:txBody>
          <a:bodyPr/>
          <a:lstStyle/>
          <a:p>
            <a:r>
              <a:rPr lang="tr-TR" dirty="0" smtClean="0"/>
              <a:t>Hatta günümüzde genellikle bir günlük ya da bir gecelik uygulanır. Burada uygulanan faiz oranına </a:t>
            </a:r>
            <a:r>
              <a:rPr lang="tr-TR" i="1" dirty="0" smtClean="0"/>
              <a:t>gecelik faiz oranı</a:t>
            </a:r>
            <a:r>
              <a:rPr lang="tr-TR" dirty="0" smtClean="0"/>
              <a:t> denir.</a:t>
            </a:r>
          </a:p>
          <a:p>
            <a:r>
              <a:rPr lang="tr-TR" dirty="0" smtClean="0"/>
              <a:t>Tahvil satan taraf açısından acilen ihtiyaç duyulan fon temin edilmiş, satın alan taraf açısından da elde atıl olarak duran nakit fonlar kısa süreliğine yüksek getiri üzerinden değerlendirilmiş olur.</a:t>
            </a:r>
          </a:p>
          <a:p>
            <a:r>
              <a:rPr lang="tr-TR" dirty="0" smtClean="0"/>
              <a:t>Bu işlemin tersine </a:t>
            </a:r>
            <a:r>
              <a:rPr lang="tr-TR" i="1" dirty="0" smtClean="0"/>
              <a:t>ters repo </a:t>
            </a:r>
            <a:r>
              <a:rPr lang="tr-TR" dirty="0" smtClean="0"/>
              <a:t>denir.</a:t>
            </a:r>
            <a:endParaRPr lang="tr-TR" dirty="0"/>
          </a:p>
        </p:txBody>
      </p:sp>
    </p:spTree>
    <p:extLst>
      <p:ext uri="{BB962C8B-B14F-4D97-AF65-F5344CB8AC3E}">
        <p14:creationId xmlns:p14="http://schemas.microsoft.com/office/powerpoint/2010/main" val="25274356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Repo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76</a:t>
            </a:fld>
            <a:endParaRPr lang="tr-TR"/>
          </a:p>
        </p:txBody>
      </p:sp>
      <p:sp>
        <p:nvSpPr>
          <p:cNvPr id="5" name="Content Placeholder 4"/>
          <p:cNvSpPr>
            <a:spLocks noGrp="1"/>
          </p:cNvSpPr>
          <p:nvPr>
            <p:ph sz="quarter" idx="1"/>
          </p:nvPr>
        </p:nvSpPr>
        <p:spPr/>
        <p:txBody>
          <a:bodyPr/>
          <a:lstStyle/>
          <a:p>
            <a:r>
              <a:rPr lang="tr-TR" dirty="0" smtClean="0"/>
              <a:t>Getirisi sabitlenmiş olan repo işlemleri para piyasalarında karşılaşılan en likit yatırım araçlarındandır. Repo işlemlerini Sermaye Piyasası Kurulun’dan yetki belgesi almış banka ve arcı kurumlar yapabilir.</a:t>
            </a:r>
          </a:p>
          <a:p>
            <a:r>
              <a:rPr lang="tr-TR" dirty="0" smtClean="0"/>
              <a:t>Repo işlemlerinde vade, menkul kıymetin itfa tarihini aşmamak koşuluyla, serbestçe belirlenir.</a:t>
            </a:r>
          </a:p>
          <a:p>
            <a:r>
              <a:rPr lang="tr-TR" dirty="0" smtClean="0"/>
              <a:t>Vade sonu işgünü olarak seçilir ve faiz oranı taraflarca belirlenir. </a:t>
            </a:r>
            <a:endParaRPr lang="tr-TR" dirty="0"/>
          </a:p>
        </p:txBody>
      </p:sp>
    </p:spTree>
    <p:extLst>
      <p:ext uri="{BB962C8B-B14F-4D97-AF65-F5344CB8AC3E}">
        <p14:creationId xmlns:p14="http://schemas.microsoft.com/office/powerpoint/2010/main" val="7096567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Repo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77</a:t>
            </a:fld>
            <a:endParaRPr lang="tr-TR"/>
          </a:p>
        </p:txBody>
      </p:sp>
      <p:sp>
        <p:nvSpPr>
          <p:cNvPr id="5" name="Content Placeholder 4"/>
          <p:cNvSpPr>
            <a:spLocks noGrp="1"/>
          </p:cNvSpPr>
          <p:nvPr>
            <p:ph sz="quarter" idx="1"/>
          </p:nvPr>
        </p:nvSpPr>
        <p:spPr>
          <a:xfrm>
            <a:off x="301752" y="1916832"/>
            <a:ext cx="8503920" cy="4182216"/>
          </a:xfrm>
        </p:spPr>
        <p:txBody>
          <a:bodyPr/>
          <a:lstStyle/>
          <a:p>
            <a:r>
              <a:rPr lang="tr-TR" dirty="0" smtClean="0"/>
              <a:t>Repo’da kullanılan menkul kıymetler, kısa vadeli olabileceği gibi, uzun vadeli de olabilir. </a:t>
            </a:r>
          </a:p>
          <a:p>
            <a:r>
              <a:rPr lang="tr-TR" dirty="0" smtClean="0"/>
              <a:t>Repo’ya konu olan menkul kıymetler, borç veren açısından bir güvence oluştururken; </a:t>
            </a:r>
          </a:p>
          <a:p>
            <a:r>
              <a:rPr lang="tr-TR" dirty="0" smtClean="0"/>
              <a:t>vade, tarafların gereksinimlerine göre belirlenmekte ve para piyasası seçeneklerine göre daha kısa vadeli olabilmektedir.</a:t>
            </a:r>
            <a:endParaRPr lang="tr-TR" dirty="0"/>
          </a:p>
        </p:txBody>
      </p:sp>
    </p:spTree>
    <p:extLst>
      <p:ext uri="{BB962C8B-B14F-4D97-AF65-F5344CB8AC3E}">
        <p14:creationId xmlns:p14="http://schemas.microsoft.com/office/powerpoint/2010/main" val="9922102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Repo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78</a:t>
            </a:fld>
            <a:endParaRPr lang="tr-TR"/>
          </a:p>
        </p:txBody>
      </p:sp>
      <p:sp>
        <p:nvSpPr>
          <p:cNvPr id="5" name="Content Placeholder 4"/>
          <p:cNvSpPr>
            <a:spLocks noGrp="1"/>
          </p:cNvSpPr>
          <p:nvPr>
            <p:ph sz="quarter" idx="1"/>
          </p:nvPr>
        </p:nvSpPr>
        <p:spPr>
          <a:xfrm>
            <a:off x="301752" y="1916832"/>
            <a:ext cx="8503920" cy="4182216"/>
          </a:xfrm>
        </p:spPr>
        <p:txBody>
          <a:bodyPr/>
          <a:lstStyle/>
          <a:p>
            <a:r>
              <a:rPr lang="tr-TR" dirty="0" smtClean="0"/>
              <a:t>Repo’nun dayanağı hazine bonosu, devlet tahvili gibi yüksek kaliteli menkul kıymetler olduğu için, geri ödenmeme riski çok düşüktür.</a:t>
            </a:r>
          </a:p>
          <a:p>
            <a:r>
              <a:rPr lang="tr-TR" dirty="0" smtClean="0"/>
              <a:t>Repo bir menkul kıymete dayandığı için, mevduat kabul edilmez ve mevduat sigortası kapsamına alınmaz. </a:t>
            </a:r>
            <a:endParaRPr lang="tr-TR" dirty="0"/>
          </a:p>
          <a:p>
            <a:r>
              <a:rPr lang="tr-TR" dirty="0" smtClean="0"/>
              <a:t>Bu nedenle, repo yoluyla fon toplamak, mevduat kabulü yoluyla fon toplamaktan daha ucuzdur.</a:t>
            </a:r>
            <a:endParaRPr lang="tr-TR" dirty="0"/>
          </a:p>
        </p:txBody>
      </p:sp>
    </p:spTree>
    <p:extLst>
      <p:ext uri="{BB962C8B-B14F-4D97-AF65-F5344CB8AC3E}">
        <p14:creationId xmlns:p14="http://schemas.microsoft.com/office/powerpoint/2010/main" val="10121905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Finansman Bonoları</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79</a:t>
            </a:fld>
            <a:endParaRPr lang="tr-TR"/>
          </a:p>
        </p:txBody>
      </p:sp>
      <p:sp>
        <p:nvSpPr>
          <p:cNvPr id="5" name="Content Placeholder 4"/>
          <p:cNvSpPr>
            <a:spLocks noGrp="1"/>
          </p:cNvSpPr>
          <p:nvPr>
            <p:ph sz="quarter" idx="1"/>
          </p:nvPr>
        </p:nvSpPr>
        <p:spPr>
          <a:xfrm>
            <a:off x="301752" y="1628800"/>
            <a:ext cx="8503920" cy="4470248"/>
          </a:xfrm>
        </p:spPr>
        <p:txBody>
          <a:bodyPr/>
          <a:lstStyle/>
          <a:p>
            <a:r>
              <a:rPr lang="en-US" dirty="0" smtClean="0"/>
              <a:t>F</a:t>
            </a:r>
            <a:r>
              <a:rPr lang="tr-TR" dirty="0" smtClean="0"/>
              <a:t>inansman bonoları , iyi tanınmış, itibarlı firmalarla finansal kurumların kısa vadeli fon temin etmek maksadıyla çıkarmış olduğu ve tasarruf sahipleri için de yine kısa vadeli yatırım imkanı sunan senetlerdir.</a:t>
            </a:r>
          </a:p>
          <a:p>
            <a:r>
              <a:rPr lang="tr-TR" dirty="0" smtClean="0"/>
              <a:t>Finansman bonoları, finans piyasalarının gelişmiş olduğu piyasalarda son yıllarda en hızlı büyüyen, işlem hacmi en yüksek ve bugün oldukça fazla itibar gören senetlerdir.</a:t>
            </a:r>
            <a:endParaRPr lang="tr-TR" dirty="0"/>
          </a:p>
        </p:txBody>
      </p:sp>
    </p:spTree>
    <p:extLst>
      <p:ext uri="{BB962C8B-B14F-4D97-AF65-F5344CB8AC3E}">
        <p14:creationId xmlns:p14="http://schemas.microsoft.com/office/powerpoint/2010/main" val="1836789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Servet ve Gelir</a:t>
            </a:r>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8</a:t>
            </a:fld>
            <a:endParaRPr lang="tr-TR" dirty="0"/>
          </a:p>
        </p:txBody>
      </p:sp>
      <p:sp>
        <p:nvSpPr>
          <p:cNvPr id="5" name="Content Placeholder 4"/>
          <p:cNvSpPr>
            <a:spLocks noGrp="1"/>
          </p:cNvSpPr>
          <p:nvPr>
            <p:ph sz="half" idx="1"/>
          </p:nvPr>
        </p:nvSpPr>
        <p:spPr>
          <a:xfrm>
            <a:off x="301752" y="1353187"/>
            <a:ext cx="3694184" cy="4681728"/>
          </a:xfrm>
        </p:spPr>
        <p:txBody>
          <a:bodyPr>
            <a:normAutofit lnSpcReduction="10000"/>
          </a:bodyPr>
          <a:lstStyle/>
          <a:p>
            <a:r>
              <a:rPr lang="tr-TR" b="1" i="1" dirty="0" smtClean="0"/>
              <a:t>Servet</a:t>
            </a:r>
            <a:r>
              <a:rPr lang="tr-TR" dirty="0" smtClean="0"/>
              <a:t>, sahip olunan aktiflerin toplam değerini temsil eder ve paradan çok daha geniş bir değere karşılık gelir.</a:t>
            </a:r>
            <a:endParaRPr lang="tr-TR" b="1" i="1" dirty="0"/>
          </a:p>
        </p:txBody>
      </p:sp>
      <p:sp>
        <p:nvSpPr>
          <p:cNvPr id="6" name="Content Placeholder 5"/>
          <p:cNvSpPr>
            <a:spLocks noGrp="1"/>
          </p:cNvSpPr>
          <p:nvPr>
            <p:ph sz="half" idx="2"/>
          </p:nvPr>
        </p:nvSpPr>
        <p:spPr>
          <a:xfrm>
            <a:off x="3995936" y="1344577"/>
            <a:ext cx="4840216" cy="4681728"/>
          </a:xfrm>
        </p:spPr>
        <p:txBody>
          <a:bodyPr>
            <a:normAutofit lnSpcReduction="10000"/>
          </a:bodyPr>
          <a:lstStyle/>
          <a:p>
            <a:r>
              <a:rPr lang="tr-TR" b="1" i="1" dirty="0" smtClean="0"/>
              <a:t>Gelir</a:t>
            </a:r>
            <a:r>
              <a:rPr lang="tr-TR" dirty="0" smtClean="0"/>
              <a:t>, belli bir dönemdeki değişik türden kazançlarımızı ifade eder. Burada dikkat edilmesi gereken husus, gelirin ücret/maaş, kâr, faiz ve kira/rant türlerinden kazançlarla ilgili olduğu ve belli bir zaman dilimi ile ilgili olduğu halde, paranın yukarıdaki gelirlerin ödeme şekli ile ilgili ve bir şeyin zamanın belli bir anı için değerini göstermiş olmasıdır.</a:t>
            </a:r>
            <a:endParaRPr lang="tr-TR" b="1" i="1" dirty="0"/>
          </a:p>
        </p:txBody>
      </p:sp>
    </p:spTree>
    <p:extLst>
      <p:ext uri="{BB962C8B-B14F-4D97-AF65-F5344CB8AC3E}">
        <p14:creationId xmlns:p14="http://schemas.microsoft.com/office/powerpoint/2010/main" val="2686842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8112"/>
          </a:xfrm>
        </p:spPr>
        <p:txBody>
          <a:bodyPr/>
          <a:lstStyle/>
          <a:p>
            <a:r>
              <a:rPr lang="tr-TR" dirty="0" smtClean="0"/>
              <a:t>Finasman</a:t>
            </a:r>
            <a:r>
              <a:rPr lang="en-US" dirty="0" smtClean="0"/>
              <a:t> </a:t>
            </a:r>
            <a:r>
              <a:rPr lang="tr-TR" dirty="0" smtClean="0"/>
              <a:t>bonoları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80</a:t>
            </a:fld>
            <a:endParaRPr lang="tr-TR"/>
          </a:p>
        </p:txBody>
      </p:sp>
      <p:sp>
        <p:nvSpPr>
          <p:cNvPr id="5" name="Content Placeholder 4"/>
          <p:cNvSpPr>
            <a:spLocks noGrp="1"/>
          </p:cNvSpPr>
          <p:nvPr>
            <p:ph sz="quarter" idx="1"/>
          </p:nvPr>
        </p:nvSpPr>
        <p:spPr>
          <a:xfrm>
            <a:off x="301752" y="1340768"/>
            <a:ext cx="8503920" cy="5070080"/>
          </a:xfrm>
        </p:spPr>
        <p:txBody>
          <a:bodyPr/>
          <a:lstStyle/>
          <a:p>
            <a:r>
              <a:rPr lang="tr-TR" dirty="0" smtClean="0"/>
              <a:t>Finasman bonoları, ihraçcıların borçlu sıfatıyla düzenleyip Kurul kaydına alınmak suretiyle ihraç ederek sattıkları emre veya hamiline yazılı menkul kıymet niteliğindeki kıymetli evraktır.</a:t>
            </a:r>
          </a:p>
          <a:p>
            <a:r>
              <a:rPr lang="tr-TR" dirty="0" smtClean="0"/>
              <a:t>Finasman bonolarının vadesi 60 günden az 720 günden çok olmamak üzere, ihraçcı tarafından belirlenir.</a:t>
            </a:r>
          </a:p>
          <a:p>
            <a:r>
              <a:rPr lang="tr-TR" dirty="0" smtClean="0"/>
              <a:t>Finasman bonoları vadenin ¼’ünü geçmeyecek satış süresi içinde her gün, iskonto esasına göre hesaplanan değer üzerinden satılır. İskontolu olarak ihraç edilir.</a:t>
            </a:r>
            <a:endParaRPr lang="tr-TR" dirty="0"/>
          </a:p>
        </p:txBody>
      </p:sp>
    </p:spTree>
    <p:extLst>
      <p:ext uri="{BB962C8B-B14F-4D97-AF65-F5344CB8AC3E}">
        <p14:creationId xmlns:p14="http://schemas.microsoft.com/office/powerpoint/2010/main" val="24632481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tr-TR" sz="2700" dirty="0" smtClean="0">
                <a:solidFill>
                  <a:schemeClr val="tx1"/>
                </a:solidFill>
              </a:rPr>
              <a:t>Finansman bonolarının nominal değeri anapara ile faizi içerir. İkincil piyasalarda alınıp satılırlar.</a:t>
            </a:r>
            <a:endParaRPr lang="tr-TR" sz="2700" dirty="0">
              <a:solidFill>
                <a:schemeClr val="tx1"/>
              </a:solidFill>
            </a:endParaRPr>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81</a:t>
            </a:fld>
            <a:endParaRPr lang="tr-TR"/>
          </a:p>
        </p:txBody>
      </p:sp>
      <p:sp>
        <p:nvSpPr>
          <p:cNvPr id="5" name="Content Placeholder 4"/>
          <p:cNvSpPr>
            <a:spLocks noGrp="1"/>
          </p:cNvSpPr>
          <p:nvPr>
            <p:ph sz="quarter" idx="1"/>
          </p:nvPr>
        </p:nvSpPr>
        <p:spPr>
          <a:xfrm>
            <a:off x="301752" y="1340768"/>
            <a:ext cx="8503920" cy="5070080"/>
          </a:xfrm>
        </p:spPr>
        <p:txBody>
          <a:bodyPr>
            <a:noAutofit/>
          </a:bodyPr>
          <a:lstStyle/>
          <a:p>
            <a:r>
              <a:rPr lang="tr-TR" sz="2500" dirty="0" smtClean="0"/>
              <a:t>Finansman bonolarının düzenleniş şekline göre Finansman bonoları güvencelerine göre aşağıdaki türlere ayrılırlar:</a:t>
            </a:r>
          </a:p>
          <a:p>
            <a:r>
              <a:rPr lang="tr-TR" sz="2500" dirty="0" smtClean="0"/>
              <a:t>A tipi: garanti kaydı taşımayan finansman bonoları</a:t>
            </a:r>
          </a:p>
          <a:p>
            <a:r>
              <a:rPr lang="tr-TR" sz="2500" dirty="0" smtClean="0"/>
              <a:t>B tipi: ihraçcıya karşı taahhüt edilmiş banka kredisi ile desteklenmiş finansman bonoları</a:t>
            </a:r>
          </a:p>
          <a:p>
            <a:r>
              <a:rPr lang="tr-TR" sz="2500" dirty="0" smtClean="0"/>
              <a:t>C tipi: banka garantisi taşıyan finansman bonoları</a:t>
            </a:r>
          </a:p>
          <a:p>
            <a:r>
              <a:rPr lang="tr-TR" sz="2500" dirty="0" smtClean="0"/>
              <a:t>D tipi: uygulamadan kaldırılmıştır</a:t>
            </a:r>
          </a:p>
          <a:p>
            <a:r>
              <a:rPr lang="tr-TR" sz="2500" dirty="0" smtClean="0"/>
              <a:t>E tipi: hazine garantisi taşıyan finansman bonoları</a:t>
            </a:r>
          </a:p>
          <a:p>
            <a:r>
              <a:rPr lang="tr-TR" sz="2500" dirty="0" smtClean="0"/>
              <a:t>F tipi: bir anonim ortaklığın müşterek borçlu ve müteselsil kefil sıfatıyla ödeme vaadini ihtiva eden finansman bonolarıdır.</a:t>
            </a:r>
            <a:endParaRPr lang="tr-TR" sz="2500" dirty="0"/>
          </a:p>
        </p:txBody>
      </p:sp>
    </p:spTree>
    <p:extLst>
      <p:ext uri="{BB962C8B-B14F-4D97-AF65-F5344CB8AC3E}">
        <p14:creationId xmlns:p14="http://schemas.microsoft.com/office/powerpoint/2010/main" val="41602370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Avrupa dolarları(Euro-dolarlar)</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82</a:t>
            </a:fld>
            <a:endParaRPr lang="tr-TR"/>
          </a:p>
        </p:txBody>
      </p:sp>
      <p:sp>
        <p:nvSpPr>
          <p:cNvPr id="5" name="Content Placeholder 4"/>
          <p:cNvSpPr>
            <a:spLocks noGrp="1"/>
          </p:cNvSpPr>
          <p:nvPr>
            <p:ph sz="quarter" idx="1"/>
          </p:nvPr>
        </p:nvSpPr>
        <p:spPr>
          <a:xfrm>
            <a:off x="301752" y="1916832"/>
            <a:ext cx="8503920" cy="4182216"/>
          </a:xfrm>
        </p:spPr>
        <p:txBody>
          <a:bodyPr/>
          <a:lstStyle/>
          <a:p>
            <a:r>
              <a:rPr lang="tr-TR" dirty="0" smtClean="0"/>
              <a:t>Eurodolar fonları, Amerikan bankalarının ABD sınırları dışındaki şubelerinde veya ABD dışındaki ülkelerin bankalarında dolar cinsinden tutulan mevduatlardan oluşur.</a:t>
            </a:r>
          </a:p>
          <a:p>
            <a:r>
              <a:rPr lang="tr-TR" dirty="0" smtClean="0"/>
              <a:t>Eurodolar fonlarından borçlanmada kullanılan faiz oranı  ya Londra’daki LIBOR faiz oranı ya da New York’taki  </a:t>
            </a:r>
            <a:r>
              <a:rPr lang="tr-TR" i="1" dirty="0" smtClean="0"/>
              <a:t>prime rate’dir </a:t>
            </a:r>
            <a:r>
              <a:rPr lang="tr-TR" dirty="0" smtClean="0"/>
              <a:t>(bankalar arası borçlanma faizi)</a:t>
            </a:r>
            <a:r>
              <a:rPr lang="tr-TR" i="1" dirty="0" smtClean="0"/>
              <a:t>.</a:t>
            </a:r>
            <a:endParaRPr lang="tr-TR" dirty="0"/>
          </a:p>
        </p:txBody>
      </p:sp>
    </p:spTree>
    <p:extLst>
      <p:ext uri="{BB962C8B-B14F-4D97-AF65-F5344CB8AC3E}">
        <p14:creationId xmlns:p14="http://schemas.microsoft.com/office/powerpoint/2010/main" val="31037592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Eurodolar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83</a:t>
            </a:fld>
            <a:endParaRPr lang="tr-TR"/>
          </a:p>
        </p:txBody>
      </p:sp>
      <p:sp>
        <p:nvSpPr>
          <p:cNvPr id="5" name="Content Placeholder 4"/>
          <p:cNvSpPr>
            <a:spLocks noGrp="1"/>
          </p:cNvSpPr>
          <p:nvPr>
            <p:ph sz="quarter" idx="1"/>
          </p:nvPr>
        </p:nvSpPr>
        <p:spPr>
          <a:xfrm>
            <a:off x="301752" y="2348880"/>
            <a:ext cx="8503920" cy="3750168"/>
          </a:xfrm>
        </p:spPr>
        <p:txBody>
          <a:bodyPr/>
          <a:lstStyle/>
          <a:p>
            <a:r>
              <a:rPr lang="tr-TR" dirty="0" smtClean="0"/>
              <a:t>Eurodolar  mevduatlarının büyük bölümü Avrupa da bulunmasına rağmen, günümüzde eurodolar mevduatları Bahamalar, Bahreyn, Kanada, Cayman Adaları, Hong Kong, Japonya, Hollanda, Antiller, Panama, Singapur ve Amerika daki Uluslararası Bankacılık Kurumları gibi yerlerde tutulmaktadır.</a:t>
            </a:r>
            <a:endParaRPr lang="tr-TR" dirty="0"/>
          </a:p>
        </p:txBody>
      </p:sp>
    </p:spTree>
    <p:extLst>
      <p:ext uri="{BB962C8B-B14F-4D97-AF65-F5344CB8AC3E}">
        <p14:creationId xmlns:p14="http://schemas.microsoft.com/office/powerpoint/2010/main" val="27269747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Ciro Edilebilir Mevduat Sertifikaları</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84</a:t>
            </a:fld>
            <a:endParaRPr lang="tr-TR"/>
          </a:p>
        </p:txBody>
      </p:sp>
      <p:sp>
        <p:nvSpPr>
          <p:cNvPr id="5" name="Content Placeholder 4"/>
          <p:cNvSpPr>
            <a:spLocks noGrp="1"/>
          </p:cNvSpPr>
          <p:nvPr>
            <p:ph sz="quarter" idx="1"/>
          </p:nvPr>
        </p:nvSpPr>
        <p:spPr>
          <a:xfrm>
            <a:off x="301752" y="1527048"/>
            <a:ext cx="8503920" cy="4883800"/>
          </a:xfrm>
        </p:spPr>
        <p:txBody>
          <a:bodyPr>
            <a:normAutofit fontScale="92500" lnSpcReduction="10000"/>
          </a:bodyPr>
          <a:lstStyle/>
          <a:p>
            <a:r>
              <a:rPr lang="tr-TR" dirty="0" smtClean="0"/>
              <a:t>Ciro edilebilir mevduat sertifikaları, bir banka tarafından mevduat sahiplerine verilen(satılan) sabit vadeli ve vadesi geldiğinde anapara artı faiz şeklinde ödemeli bir para piyasası aracıdır.</a:t>
            </a:r>
          </a:p>
          <a:p>
            <a:r>
              <a:rPr lang="tr-TR" dirty="0" smtClean="0"/>
              <a:t>Bu sertifikalar, vadesi gelmeden ikincil piyasada kolaylıkla başkalarına satılabildiği için, likiditesi gayet yüksektir.</a:t>
            </a:r>
          </a:p>
          <a:p>
            <a:r>
              <a:rPr lang="tr-TR" dirty="0" smtClean="0"/>
              <a:t>Bankadan bankaya ya da diğer şirketlere fon aktarımında kullanılabildiği için, hem finansal hem de finansal olmayan şirketler tarafından tutulabilmektedir. ABD para piyasasında finasman bonoları ve hazine bonolarından sonra en fazla işlem gören araçlar haline gelmiştir.</a:t>
            </a:r>
            <a:endParaRPr lang="tr-TR" dirty="0"/>
          </a:p>
        </p:txBody>
      </p:sp>
    </p:spTree>
    <p:extLst>
      <p:ext uri="{BB962C8B-B14F-4D97-AF65-F5344CB8AC3E}">
        <p14:creationId xmlns:p14="http://schemas.microsoft.com/office/powerpoint/2010/main" val="41246044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Bankalararası Fonlar</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85</a:t>
            </a:fld>
            <a:endParaRPr lang="tr-TR"/>
          </a:p>
        </p:txBody>
      </p:sp>
      <p:sp>
        <p:nvSpPr>
          <p:cNvPr id="5" name="Content Placeholder 4"/>
          <p:cNvSpPr>
            <a:spLocks noGrp="1"/>
          </p:cNvSpPr>
          <p:nvPr>
            <p:ph sz="quarter" idx="1"/>
          </p:nvPr>
        </p:nvSpPr>
        <p:spPr>
          <a:xfrm>
            <a:off x="301752" y="1916832"/>
            <a:ext cx="8503920" cy="4182216"/>
          </a:xfrm>
        </p:spPr>
        <p:txBody>
          <a:bodyPr/>
          <a:lstStyle/>
          <a:p>
            <a:r>
              <a:rPr lang="tr-TR" dirty="0" smtClean="0"/>
              <a:t>Bilindiği gibi, bankalar topladıkları mevduatın belli bir yüzdesini Merkez Bankasındaki kendi adlarına açılan karşılıklar hesabında tutarlar.</a:t>
            </a:r>
          </a:p>
          <a:p>
            <a:r>
              <a:rPr lang="tr-TR" dirty="0" smtClean="0"/>
              <a:t>Bir bankanın rezerv açığı olursa, yani rezervleri yeterli seviyede değil ise, Merkez Bankasında gerekenden fazla(serbest) rezerv bulunduran bankalardan geçici olarak bu açığını kapatmak amacıyla fon kullanabilir.</a:t>
            </a:r>
          </a:p>
          <a:p>
            <a:r>
              <a:rPr lang="tr-TR" dirty="0" smtClean="0"/>
              <a:t>Bu fonlara bankalararası(interbank) fonlar denir.</a:t>
            </a:r>
            <a:endParaRPr lang="tr-TR" dirty="0"/>
          </a:p>
        </p:txBody>
      </p:sp>
    </p:spTree>
    <p:extLst>
      <p:ext uri="{BB962C8B-B14F-4D97-AF65-F5344CB8AC3E}">
        <p14:creationId xmlns:p14="http://schemas.microsoft.com/office/powerpoint/2010/main" val="3393064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Bankalararası fonlar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86</a:t>
            </a:fld>
            <a:endParaRPr lang="tr-TR"/>
          </a:p>
        </p:txBody>
      </p:sp>
      <p:sp>
        <p:nvSpPr>
          <p:cNvPr id="5" name="Content Placeholder 4"/>
          <p:cNvSpPr>
            <a:spLocks noGrp="1"/>
          </p:cNvSpPr>
          <p:nvPr>
            <p:ph sz="quarter" idx="1"/>
          </p:nvPr>
        </p:nvSpPr>
        <p:spPr/>
        <p:txBody>
          <a:bodyPr/>
          <a:lstStyle/>
          <a:p>
            <a:r>
              <a:rPr lang="tr-TR" dirty="0" smtClean="0"/>
              <a:t>Günümüzde özellikle bankaların kısa vadeli fon ihtiyaçlarının karşılanmasında kendi aralarında başvurdukları kısa vadeli fon ihtiyaçlarının karşılanmasında kendi aralarında başvurdukları bir fon sağlama şeklidir.</a:t>
            </a:r>
          </a:p>
          <a:p>
            <a:r>
              <a:rPr lang="tr-TR" smtClean="0"/>
              <a:t>Burada oluşan faiz oranına interbank faiz oranı denir ve bu faiz oranı genellikle gecelik borçlanmalar için kullanılır ve para piyasalarında borç faizlerinin tespiti için önemli bir gösterge olarak kabul görür.</a:t>
            </a:r>
            <a:endParaRPr lang="tr-TR"/>
          </a:p>
        </p:txBody>
      </p:sp>
    </p:spTree>
    <p:extLst>
      <p:ext uri="{BB962C8B-B14F-4D97-AF65-F5344CB8AC3E}">
        <p14:creationId xmlns:p14="http://schemas.microsoft.com/office/powerpoint/2010/main" val="184036300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Varlığa Dayalı Menkul Kıymetler(VDMK)</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87</a:t>
            </a:fld>
            <a:endParaRPr lang="tr-TR"/>
          </a:p>
        </p:txBody>
      </p:sp>
      <p:sp>
        <p:nvSpPr>
          <p:cNvPr id="5" name="Content Placeholder 4"/>
          <p:cNvSpPr>
            <a:spLocks noGrp="1"/>
          </p:cNvSpPr>
          <p:nvPr>
            <p:ph sz="quarter" idx="1"/>
          </p:nvPr>
        </p:nvSpPr>
        <p:spPr>
          <a:xfrm>
            <a:off x="301752" y="1628800"/>
            <a:ext cx="8503920" cy="4470248"/>
          </a:xfrm>
        </p:spPr>
        <p:txBody>
          <a:bodyPr/>
          <a:lstStyle/>
          <a:p>
            <a:r>
              <a:rPr lang="tr-TR" dirty="0" smtClean="0"/>
              <a:t>Menkul kıymetleştirme uygulamasının bir türü olarak türetilen VDMK, bankaların ve şirketlerin varlıklarını ve alacaklarını karşılık göstererek çıkarmış oldukları ve vadesinden önce paraya dönüştürülebilme imkanı olan araçlardır.</a:t>
            </a:r>
          </a:p>
          <a:p>
            <a:r>
              <a:rPr lang="tr-TR" dirty="0" smtClean="0"/>
              <a:t>Menkul kıymetleştirme, kredi veren kurumun veya kredili satış yapan firmanın, kredi işleminden doğan alacağını satmasıve alacağın(kredinin), söz konusu alacağa bağlı olarak çıkarılan menkul değerleri satın alan yatırımcılar tarafından finanse edilmesidir.</a:t>
            </a:r>
            <a:endParaRPr lang="tr-TR" dirty="0"/>
          </a:p>
        </p:txBody>
      </p:sp>
    </p:spTree>
    <p:extLst>
      <p:ext uri="{BB962C8B-B14F-4D97-AF65-F5344CB8AC3E}">
        <p14:creationId xmlns:p14="http://schemas.microsoft.com/office/powerpoint/2010/main" val="291211878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38421"/>
          </a:xfrm>
        </p:spPr>
        <p:txBody>
          <a:bodyPr/>
          <a:lstStyle/>
          <a:p>
            <a:r>
              <a:rPr lang="tr-TR" dirty="0" smtClean="0"/>
              <a:t>VDMK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88</a:t>
            </a:fld>
            <a:endParaRPr lang="tr-TR"/>
          </a:p>
        </p:txBody>
      </p:sp>
      <p:sp>
        <p:nvSpPr>
          <p:cNvPr id="5" name="Content Placeholder 4"/>
          <p:cNvSpPr>
            <a:spLocks noGrp="1"/>
          </p:cNvSpPr>
          <p:nvPr>
            <p:ph sz="quarter" idx="1"/>
          </p:nvPr>
        </p:nvSpPr>
        <p:spPr>
          <a:xfrm>
            <a:off x="301752" y="1628800"/>
            <a:ext cx="8503920" cy="4470248"/>
          </a:xfrm>
        </p:spPr>
        <p:txBody>
          <a:bodyPr/>
          <a:lstStyle/>
          <a:p>
            <a:r>
              <a:rPr lang="tr-TR" dirty="0" smtClean="0"/>
              <a:t>Menkul kıymetleştirme, kısaca alacakların toplanıp alacak portföyü oluşturulup menkul değere dönüştürülmesini ve yatırımcıya satışını içerir.</a:t>
            </a:r>
          </a:p>
          <a:p>
            <a:r>
              <a:rPr lang="tr-TR" dirty="0" smtClean="0"/>
              <a:t>Menkul kıymetleştirme, ABD ve büyük Avrupa ülkelerinde uygulanış biçimiyle, çok kısa olarak, tahvil gibi piyasada alınıp satılan menkul kıymetler çıkartılarak gerçekleştirilen borçlanmaların borç verenle borç alan arasında özel olarak yapılan banka kredileri gibi karşılıklı görüşmelere dayalı kredilerin yerine geçmesidir.</a:t>
            </a:r>
            <a:endParaRPr lang="tr-TR" dirty="0"/>
          </a:p>
        </p:txBody>
      </p:sp>
    </p:spTree>
    <p:extLst>
      <p:ext uri="{BB962C8B-B14F-4D97-AF65-F5344CB8AC3E}">
        <p14:creationId xmlns:p14="http://schemas.microsoft.com/office/powerpoint/2010/main" val="4041347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VDMK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89</a:t>
            </a:fld>
            <a:endParaRPr lang="tr-TR"/>
          </a:p>
        </p:txBody>
      </p:sp>
      <p:sp>
        <p:nvSpPr>
          <p:cNvPr id="5" name="Content Placeholder 4"/>
          <p:cNvSpPr>
            <a:spLocks noGrp="1"/>
          </p:cNvSpPr>
          <p:nvPr>
            <p:ph sz="quarter" idx="1"/>
          </p:nvPr>
        </p:nvSpPr>
        <p:spPr>
          <a:xfrm>
            <a:off x="301752" y="1844824"/>
            <a:ext cx="8503920" cy="4254224"/>
          </a:xfrm>
        </p:spPr>
        <p:txBody>
          <a:bodyPr/>
          <a:lstStyle/>
          <a:p>
            <a:r>
              <a:rPr lang="tr-TR" dirty="0" smtClean="0"/>
              <a:t>Bu uygulamanın elbette pek çok </a:t>
            </a:r>
            <a:r>
              <a:rPr lang="tr-TR" dirty="0" smtClean="0">
                <a:solidFill>
                  <a:srgbClr val="00B0F0"/>
                </a:solidFill>
              </a:rPr>
              <a:t>avantajı</a:t>
            </a:r>
            <a:r>
              <a:rPr lang="tr-TR" dirty="0" smtClean="0"/>
              <a:t> olmuştur. Bunların önemlileri;</a:t>
            </a:r>
          </a:p>
          <a:p>
            <a:pPr marL="0" indent="0">
              <a:buNone/>
            </a:pPr>
            <a:r>
              <a:rPr lang="tr-TR" dirty="0" smtClean="0"/>
              <a:t> * Konut kredilerinin banka bilançolarından çıkarılması</a:t>
            </a:r>
          </a:p>
          <a:p>
            <a:pPr marL="0" indent="0">
              <a:buNone/>
            </a:pPr>
            <a:r>
              <a:rPr lang="tr-TR" dirty="0"/>
              <a:t> </a:t>
            </a:r>
            <a:r>
              <a:rPr lang="tr-TR" dirty="0" smtClean="0"/>
              <a:t>* Varlıkların likiditesinin artması ve </a:t>
            </a:r>
          </a:p>
          <a:p>
            <a:pPr marL="0" indent="0">
              <a:buNone/>
            </a:pPr>
            <a:r>
              <a:rPr lang="tr-TR" dirty="0"/>
              <a:t> </a:t>
            </a:r>
            <a:r>
              <a:rPr lang="tr-TR" dirty="0" smtClean="0"/>
              <a:t>* Riskin farklılaşmasıdır.</a:t>
            </a:r>
            <a:endParaRPr lang="tr-TR" dirty="0"/>
          </a:p>
        </p:txBody>
      </p:sp>
    </p:spTree>
    <p:extLst>
      <p:ext uri="{BB962C8B-B14F-4D97-AF65-F5344CB8AC3E}">
        <p14:creationId xmlns:p14="http://schemas.microsoft.com/office/powerpoint/2010/main" val="1374997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Stok ve Akım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9</a:t>
            </a:fld>
            <a:endParaRPr lang="tr-TR"/>
          </a:p>
        </p:txBody>
      </p:sp>
      <p:sp>
        <p:nvSpPr>
          <p:cNvPr id="5" name="Content Placeholder 4"/>
          <p:cNvSpPr>
            <a:spLocks noGrp="1"/>
          </p:cNvSpPr>
          <p:nvPr>
            <p:ph sz="half" idx="1"/>
          </p:nvPr>
        </p:nvSpPr>
        <p:spPr/>
        <p:txBody>
          <a:bodyPr/>
          <a:lstStyle/>
          <a:p>
            <a:r>
              <a:rPr lang="tr-TR" b="1" i="1" dirty="0" smtClean="0"/>
              <a:t>Stok</a:t>
            </a:r>
            <a:r>
              <a:rPr lang="tr-TR" dirty="0" smtClean="0"/>
              <a:t> kavramı, herhangi bir değişkenin nokta değerini , yani, zamanın belli bir anındaki değerini gösterirken;</a:t>
            </a:r>
            <a:endParaRPr lang="tr-TR" b="1" i="1" dirty="0"/>
          </a:p>
        </p:txBody>
      </p:sp>
      <p:sp>
        <p:nvSpPr>
          <p:cNvPr id="6" name="Content Placeholder 5"/>
          <p:cNvSpPr>
            <a:spLocks noGrp="1"/>
          </p:cNvSpPr>
          <p:nvPr>
            <p:ph sz="half" idx="2"/>
          </p:nvPr>
        </p:nvSpPr>
        <p:spPr/>
        <p:txBody>
          <a:bodyPr/>
          <a:lstStyle/>
          <a:p>
            <a:r>
              <a:rPr lang="tr-TR" b="1" i="1" dirty="0" smtClean="0"/>
              <a:t>Akım</a:t>
            </a:r>
            <a:r>
              <a:rPr lang="tr-TR" dirty="0" smtClean="0"/>
              <a:t> kavramı, iki nokta arasındaki değerini, yani, zamanın belli bir dilimindeki değerini gösterir.</a:t>
            </a:r>
          </a:p>
          <a:p>
            <a:r>
              <a:rPr lang="tr-TR" dirty="0" smtClean="0"/>
              <a:t>Buna göre, </a:t>
            </a:r>
            <a:r>
              <a:rPr lang="tr-TR" i="1" dirty="0" smtClean="0"/>
              <a:t>para, nakit, aktif </a:t>
            </a:r>
            <a:r>
              <a:rPr lang="tr-TR" dirty="0" smtClean="0"/>
              <a:t>ve </a:t>
            </a:r>
            <a:r>
              <a:rPr lang="tr-TR" i="1" dirty="0" smtClean="0"/>
              <a:t>servet,</a:t>
            </a:r>
            <a:r>
              <a:rPr lang="tr-TR" dirty="0" smtClean="0"/>
              <a:t> birer </a:t>
            </a:r>
            <a:r>
              <a:rPr lang="tr-TR" b="1" dirty="0" smtClean="0"/>
              <a:t>stok</a:t>
            </a:r>
            <a:r>
              <a:rPr lang="tr-TR" dirty="0" smtClean="0"/>
              <a:t> kavramı iken;</a:t>
            </a:r>
          </a:p>
          <a:p>
            <a:r>
              <a:rPr lang="tr-TR" i="1" dirty="0" smtClean="0"/>
              <a:t>Gelir,</a:t>
            </a:r>
            <a:r>
              <a:rPr lang="tr-TR" dirty="0" smtClean="0"/>
              <a:t> bir </a:t>
            </a:r>
            <a:r>
              <a:rPr lang="tr-TR" b="1" dirty="0" smtClean="0"/>
              <a:t>akım </a:t>
            </a:r>
            <a:r>
              <a:rPr lang="tr-TR" dirty="0" smtClean="0"/>
              <a:t>kavramıdır.</a:t>
            </a:r>
            <a:endParaRPr lang="tr-TR" i="1" dirty="0"/>
          </a:p>
        </p:txBody>
      </p:sp>
    </p:spTree>
    <p:extLst>
      <p:ext uri="{BB962C8B-B14F-4D97-AF65-F5344CB8AC3E}">
        <p14:creationId xmlns:p14="http://schemas.microsoft.com/office/powerpoint/2010/main" val="21208084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VDMK devam</a:t>
            </a:r>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2C96FA02-D0B2-4A2B-8223-F71D8D3D8F30}" type="slidenum">
              <a:rPr lang="tr-TR" smtClean="0"/>
              <a:pPr/>
              <a:t>90</a:t>
            </a:fld>
            <a:endParaRPr lang="tr-TR"/>
          </a:p>
        </p:txBody>
      </p:sp>
      <p:sp>
        <p:nvSpPr>
          <p:cNvPr id="5" name="Content Placeholder 4"/>
          <p:cNvSpPr>
            <a:spLocks noGrp="1"/>
          </p:cNvSpPr>
          <p:nvPr>
            <p:ph sz="quarter" idx="1"/>
          </p:nvPr>
        </p:nvSpPr>
        <p:spPr>
          <a:xfrm>
            <a:off x="301752" y="1700808"/>
            <a:ext cx="8503920" cy="4398240"/>
          </a:xfrm>
        </p:spPr>
        <p:txBody>
          <a:bodyPr/>
          <a:lstStyle/>
          <a:p>
            <a:r>
              <a:rPr lang="tr-TR" dirty="0" smtClean="0"/>
              <a:t>Bunun yanında, bu uygulamaların </a:t>
            </a:r>
            <a:r>
              <a:rPr lang="tr-TR" dirty="0" smtClean="0">
                <a:solidFill>
                  <a:srgbClr val="00B0F0"/>
                </a:solidFill>
              </a:rPr>
              <a:t>dezavantajları</a:t>
            </a:r>
            <a:r>
              <a:rPr lang="tr-TR" dirty="0" smtClean="0"/>
              <a:t> da olmuştur. Bunların başında da;</a:t>
            </a:r>
          </a:p>
          <a:p>
            <a:pPr marL="0" indent="0">
              <a:buNone/>
            </a:pPr>
            <a:r>
              <a:rPr lang="tr-TR" dirty="0"/>
              <a:t> </a:t>
            </a:r>
            <a:r>
              <a:rPr lang="tr-TR" dirty="0" smtClean="0"/>
              <a:t>* İşletmelerin paket satışlara yönelmesinin şeffaflığı giderek zayıflatması ve</a:t>
            </a:r>
          </a:p>
          <a:p>
            <a:pPr marL="0" indent="0">
              <a:buNone/>
            </a:pPr>
            <a:r>
              <a:rPr lang="tr-TR" dirty="0"/>
              <a:t> </a:t>
            </a:r>
            <a:r>
              <a:rPr lang="tr-TR" dirty="0" smtClean="0"/>
              <a:t>* Mali güvenirliğin (kredi itibarının) gözden geçirilmesini azaltmasıdır.</a:t>
            </a:r>
          </a:p>
          <a:p>
            <a:r>
              <a:rPr lang="tr-TR" dirty="0" smtClean="0"/>
              <a:t>VDMK, şu kuruluşlar tarafından ihraç edilebilir</a:t>
            </a:r>
          </a:p>
          <a:p>
            <a:r>
              <a:rPr lang="tr-TR" dirty="0" smtClean="0"/>
              <a:t>VDMK, aşağıdaki alacak türleri karşılığında çıkarılabilmektedir</a:t>
            </a:r>
          </a:p>
          <a:p>
            <a:pPr marL="0" indent="0">
              <a:buNone/>
            </a:pPr>
            <a:endParaRPr lang="tr-TR" dirty="0"/>
          </a:p>
        </p:txBody>
      </p:sp>
    </p:spTree>
    <p:extLst>
      <p:ext uri="{BB962C8B-B14F-4D97-AF65-F5344CB8AC3E}">
        <p14:creationId xmlns:p14="http://schemas.microsoft.com/office/powerpoint/2010/main" val="36132729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Özel 6">
      <a:dk1>
        <a:sysClr val="windowText" lastClr="000000"/>
      </a:dk1>
      <a:lt1>
        <a:sysClr val="window" lastClr="FFFFFF"/>
      </a:lt1>
      <a:dk2>
        <a:srgbClr val="575F6D"/>
      </a:dk2>
      <a:lt2>
        <a:srgbClr val="FFFFFF"/>
      </a:lt2>
      <a:accent1>
        <a:srgbClr val="FF0000"/>
      </a:accent1>
      <a:accent2>
        <a:srgbClr val="7598D9"/>
      </a:accent2>
      <a:accent3>
        <a:srgbClr val="FF0000"/>
      </a:accent3>
      <a:accent4>
        <a:srgbClr val="FFFFFF"/>
      </a:accent4>
      <a:accent5>
        <a:srgbClr val="AEBAD5"/>
      </a:accent5>
      <a:accent6>
        <a:srgbClr val="777C84"/>
      </a:accent6>
      <a:hlink>
        <a:srgbClr val="FF0000"/>
      </a:hlink>
      <a:folHlink>
        <a:srgbClr val="3B435B"/>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DCCD63D-6443-4BCA-876E-35AD00F9D271}"/>
</file>

<file path=customXml/itemProps2.xml><?xml version="1.0" encoding="utf-8"?>
<ds:datastoreItem xmlns:ds="http://schemas.openxmlformats.org/officeDocument/2006/customXml" ds:itemID="{0979DE43-A76D-4A1C-B4B5-ABECA407A992}"/>
</file>

<file path=customXml/itemProps3.xml><?xml version="1.0" encoding="utf-8"?>
<ds:datastoreItem xmlns:ds="http://schemas.openxmlformats.org/officeDocument/2006/customXml" ds:itemID="{1A2D25D5-7804-49F6-B653-5C686308A043}"/>
</file>

<file path=docProps/app.xml><?xml version="1.0" encoding="utf-8"?>
<Properties xmlns="http://schemas.openxmlformats.org/officeDocument/2006/extended-properties" xmlns:vt="http://schemas.openxmlformats.org/officeDocument/2006/docPropsVTypes">
  <Template>Civic</Template>
  <TotalTime>2089</TotalTime>
  <Words>5778</Words>
  <Application>Microsoft Office PowerPoint</Application>
  <PresentationFormat>On-screen Show (4:3)</PresentationFormat>
  <Paragraphs>468</Paragraphs>
  <Slides>90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90</vt:i4>
      </vt:variant>
    </vt:vector>
  </HeadingPairs>
  <TitlesOfParts>
    <vt:vector size="97" baseType="lpstr">
      <vt:lpstr>Arial</vt:lpstr>
      <vt:lpstr>Calibri</vt:lpstr>
      <vt:lpstr>Georgia</vt:lpstr>
      <vt:lpstr>Tahoma</vt:lpstr>
      <vt:lpstr>Wingdings</vt:lpstr>
      <vt:lpstr>Wingdings 2</vt:lpstr>
      <vt:lpstr>Kent</vt:lpstr>
      <vt:lpstr>BDEM 202</vt:lpstr>
      <vt:lpstr>BÖLÜM 1</vt:lpstr>
      <vt:lpstr>1. Paranın Tanımı ve Özellikleri</vt:lpstr>
      <vt:lpstr>Herhangi bir malın para olma vasfını kazanabilmesi için şu altı kriterleri yerine getirmesi gerekir.</vt:lpstr>
      <vt:lpstr>2. Paranın Yakın İkamesi konumundaki Kavramlar</vt:lpstr>
      <vt:lpstr>Asli Para – Kaydî Para </vt:lpstr>
      <vt:lpstr>Aktif veya varlık</vt:lpstr>
      <vt:lpstr>Servet ve Gelir</vt:lpstr>
      <vt:lpstr>Stok ve Akım</vt:lpstr>
      <vt:lpstr>3. PARANIN İŞLEVLERİ</vt:lpstr>
      <vt:lpstr>Paranın Mübadele Aracı Olması</vt:lpstr>
      <vt:lpstr>Takas - Trampa</vt:lpstr>
      <vt:lpstr>PowerPoint Presentation</vt:lpstr>
      <vt:lpstr>Paranın Değer Ölçüsü(Hesap Birimi) Olması</vt:lpstr>
      <vt:lpstr>PowerPoint Presentation</vt:lpstr>
      <vt:lpstr>Paranın Değer Biriktirme Aracı Olması</vt:lpstr>
      <vt:lpstr>PowerPoint Presentation</vt:lpstr>
      <vt:lpstr>Paranın Ertelenen Borçların Ödenmesini Sağlaması</vt:lpstr>
      <vt:lpstr>4. PARA ARZI BÜYÜKLÜKLERİ</vt:lpstr>
      <vt:lpstr>Finansal derinleşme-gelişme</vt:lpstr>
      <vt:lpstr>5. DOLARİZASYON (PARA İKAMESİ)</vt:lpstr>
      <vt:lpstr>Dolarizasyon üç şekilde karşımıza çıkabilir</vt:lpstr>
      <vt:lpstr>Dolarizasyon devam</vt:lpstr>
      <vt:lpstr>Dolarizasyon devam</vt:lpstr>
      <vt:lpstr>Mevduatın ve İşlemlerin Dolarizasyonu</vt:lpstr>
      <vt:lpstr>PowerPoint Presentation</vt:lpstr>
      <vt:lpstr>Dolarizasyonun Ortaya Çıkmasında Etkili Olan Faktörler</vt:lpstr>
      <vt:lpstr>Dolarizasyonun Etkileri ve Olası Sonuçları – Dolarizasyonun Derecesi</vt:lpstr>
      <vt:lpstr>Dolarizasyonun Etkileri ve Olası Sonuçları – Dolarizasyonun Derecesi</vt:lpstr>
      <vt:lpstr>Dolarizasyonun Etkileri ve Olası Sonuçları – Dolarizasyonun Derecesi</vt:lpstr>
      <vt:lpstr>Dolarizasyonun Ölçülmesi</vt:lpstr>
      <vt:lpstr>6. ÖDEME SİSTEMLERİ </vt:lpstr>
      <vt:lpstr>İKİNCİ BÖLÜM</vt:lpstr>
      <vt:lpstr>1. FİNANSAL SİSTEMİN İŞLEYİŞİ</vt:lpstr>
      <vt:lpstr>1. Finansal Sistem</vt:lpstr>
      <vt:lpstr> Şekil 1: Finansal Sistemin İşleyişi : Finansal sistemde iki ayrı fon çıkış mekanizması söz konusudur: </vt:lpstr>
      <vt:lpstr>2. FİNANSAL SİSTEMİN SUNDUĞU HİZMETLER</vt:lpstr>
      <vt:lpstr>Riskin Dağıtılması</vt:lpstr>
      <vt:lpstr>Riskin Dağıtılması devam</vt:lpstr>
      <vt:lpstr>Likiditenin Sağlanması</vt:lpstr>
      <vt:lpstr>Finansal Bilginin Temin Edilmesi</vt:lpstr>
      <vt:lpstr>Finansal piyasaların rekabet derecesine göre iki türlü bilgiden bahsedilebilir: Simetrik bilgi ve asimetrik bilgi</vt:lpstr>
      <vt:lpstr>Asimetrik Bilgi – Bilginin Dağıtılması</vt:lpstr>
      <vt:lpstr>3. FİNANSAL PİYASALAR</vt:lpstr>
      <vt:lpstr>i. Birincil ve İkincil Piyasalar</vt:lpstr>
      <vt:lpstr>Borçla finansman</vt:lpstr>
      <vt:lpstr>Özkaynakla finansman </vt:lpstr>
      <vt:lpstr>İkincil piyasalar</vt:lpstr>
      <vt:lpstr>İkincil piyasa</vt:lpstr>
      <vt:lpstr>Üçüncül – Dördüncül Piyasalar</vt:lpstr>
      <vt:lpstr>ii. Para ve Sermaye Piyasaları</vt:lpstr>
      <vt:lpstr>iii. Müzayede ve Tezgah-Üstü Piyasaları</vt:lpstr>
      <vt:lpstr>Müzayede ve Tezgah-Üstü Piyasaları</vt:lpstr>
      <vt:lpstr>Müzayede ve Tezgah-Üstü Piyasaları</vt:lpstr>
      <vt:lpstr>Müzayede ve Tezgah-Üstü Piyasaları</vt:lpstr>
      <vt:lpstr>Türkiye’de organize olan ve olmayan piyasaların örgütlenmesi</vt:lpstr>
      <vt:lpstr>Türkiye’de organize olan ve olmayan piyasaların örgütlenmesi</vt:lpstr>
      <vt:lpstr>iv. Nakit ve Türev Piyasalar</vt:lpstr>
      <vt:lpstr>Nakit ve Türev Piyasalar</vt:lpstr>
      <vt:lpstr>Nakit ve Türev Piyasalar</vt:lpstr>
      <vt:lpstr>4. FİNANSAL ARACILAR</vt:lpstr>
      <vt:lpstr>Finansal Aracılar devam</vt:lpstr>
      <vt:lpstr>5. FİNANSAL SİSTEMDE REKABET VE DEĞİŞİM</vt:lpstr>
      <vt:lpstr>Gelişmeler</vt:lpstr>
      <vt:lpstr>Bütün bu anlatılanlar, özellikle finans piyasaları bağlamında iki önemli hususu (kavramı) karşımıza çıkarmaktadır.</vt:lpstr>
      <vt:lpstr>Bütün bu anlatılanlar, özellikle finans piyasaları bağlamında iki önemli hususu (kavramı) karşımıza çıkarmaktadır.</vt:lpstr>
      <vt:lpstr>Küreselleşme devam</vt:lpstr>
      <vt:lpstr>ÜÇÜNCÜ BÖLÜM-FİNANSAL ARAÇLAR</vt:lpstr>
      <vt:lpstr>1. PARA PİYASASI ARAÇLARI</vt:lpstr>
      <vt:lpstr>Hazine Bonosu</vt:lpstr>
      <vt:lpstr>Hazine bonosu devam</vt:lpstr>
      <vt:lpstr>Banka Kabulü</vt:lpstr>
      <vt:lpstr>Banka kabulü devam </vt:lpstr>
      <vt:lpstr>Geri Satın Alım Anlaşması (Repo)</vt:lpstr>
      <vt:lpstr>Repo devam</vt:lpstr>
      <vt:lpstr>Repo devam</vt:lpstr>
      <vt:lpstr>Repo devam</vt:lpstr>
      <vt:lpstr>Repo devam</vt:lpstr>
      <vt:lpstr>Finansman Bonoları</vt:lpstr>
      <vt:lpstr>Finasman bonoları devam</vt:lpstr>
      <vt:lpstr>Finansman bonolarının nominal değeri anapara ile faizi içerir. İkincil piyasalarda alınıp satılırlar.</vt:lpstr>
      <vt:lpstr>Avrupa dolarları(Euro-dolarlar)</vt:lpstr>
      <vt:lpstr>Eurodolar devam</vt:lpstr>
      <vt:lpstr>Ciro Edilebilir Mevduat Sertifikaları</vt:lpstr>
      <vt:lpstr>Bankalararası Fonlar</vt:lpstr>
      <vt:lpstr>Bankalararası fonlar devam</vt:lpstr>
      <vt:lpstr>Varlığa Dayalı Menkul Kıymetler(VDMK)</vt:lpstr>
      <vt:lpstr>VDMK devam</vt:lpstr>
      <vt:lpstr>VDMK devam</vt:lpstr>
      <vt:lpstr>VDMK devam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iibf0056</dc:creator>
  <cp:lastModifiedBy>user</cp:lastModifiedBy>
  <cp:revision>258</cp:revision>
  <cp:lastPrinted>2018-02-06T09:30:16Z</cp:lastPrinted>
  <dcterms:created xsi:type="dcterms:W3CDTF">2014-01-03T13:47:45Z</dcterms:created>
  <dcterms:modified xsi:type="dcterms:W3CDTF">2018-04-04T08:34:58Z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