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B1B42-2DBD-452B-BBE4-37FB6703A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B0F0BD-E55C-4556-BF99-A01280A58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E12C4-F74B-49D1-B88C-EDEDB40C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E542B-0785-4600-875D-090B7E40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B84A2-CBCB-414D-B59A-29A4A170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546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2B52-9DA0-4F15-8AA9-09F70E6FC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6AEB19-4E8A-41BA-BBFB-FB45CAAEA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24AA4-F41D-4DDD-8BBF-579CC18A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24C8-0EA0-4C1E-A884-CFB1BAF6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73F10-8E84-4022-A35A-35CBA7CB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613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70A2C-4603-4F8D-86C4-7F4500F35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B1BC5-B942-4169-91B2-217FB6FB9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ED33B-909B-4EA2-88A4-0B3F884AB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289D7-FD18-4718-95E0-AA968466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B953D-E176-4749-AC79-A6230F76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51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F19B-5ECB-484F-A0BC-FD481797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0C23-5F51-4140-A35E-7CDF7F6B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F0CA1-7155-46C8-B6DA-C7BD654F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4716-4F21-4B2F-90BD-788E546D9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C4CED-2946-4183-A10D-D02828D7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06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66A6-45C2-4AC3-96A7-1BDB20BD0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4DBB-3774-4DDC-993E-86C9F7420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A1E2B-0287-4023-BF2E-45B76969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7299-4902-47B1-8C13-45E89E602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A17D6-57C7-434C-A0FD-FCB7C9D1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59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8DCA0-5CBD-43C2-8406-BF9AB2630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1DC87-5AE4-42CF-ABAD-7F48B3DF9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36828-6BBA-4D9E-9D65-89BB8C873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B3CE5-F347-471D-B3B2-F2ACB92E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33D328-720D-4818-B7FD-F807D072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119F8-3395-401B-B00C-9F90D1A3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19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D0D3-5C08-43A9-ADAD-F16CDC39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803A5-348E-4011-B0E3-F3B12325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0E9BC-E641-4CF3-9F48-BC8BDF2B5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166F4-D3CA-4895-A7E3-9E824ED1E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EC0DC2-9F60-40B1-AD58-BAF78EB4A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AC452-A2D2-4257-9A4E-8965B63E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CDC23-8BDA-4F3A-9924-65A89260D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055D5-D134-4120-84C0-C062AE31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018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BBF54-863D-4ECB-907A-7215E2A65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C76DF6-576D-4E7B-9D85-0F7C0C55D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666431-BB97-472B-9BE7-8666E74B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7D7FC4-83FC-4405-A0FD-AFEE08C0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40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506CDD-1600-4983-9B86-0A5D14EB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603CC-F79F-4EB0-93FD-DF303234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E9DEE-6B97-4576-B23C-0B9F4798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68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9C34-2D07-4182-ACBC-D440BDCFC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8C83-F9A8-4D66-B95F-97C45154D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5FC0-CD67-43C8-B68D-9DEA6490E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2BC02-EE7D-4736-8CBF-B3C892E1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08523-AE57-4298-9E4D-67C8EFDC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EFFD5-9CA0-402D-837E-1A52498B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19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33C3-BC1D-4A71-A92B-2C08DB23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AAC087-5EEB-40D5-AE30-5C1918C446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AF237-CE9E-4694-9E24-B538A9A6F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E2E1A-5A1C-4D97-88EC-85941A94D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8DF20-DB6E-4DD3-8691-2CCE43AD6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CD93D-94D0-4168-804D-3FA93F03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005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7D7EC6-B0D0-4E45-852C-953E9A25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41A2B-BA8F-40F1-81A1-DE5B21FCA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D2D56-358A-436E-9B70-0447CC2AD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2810-57D4-438C-8182-CE584763D329}" type="datetimeFigureOut">
              <a:rPr lang="tr-TR" smtClean="0"/>
              <a:t>11.01.2022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CB884-2847-4695-9A4C-4738407A4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0A0C-1596-430F-B0B9-283C54D0B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48A9-C2CF-451D-94C4-4CCA41EFC1A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70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651" y="2087418"/>
            <a:ext cx="9144000" cy="31798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EASTERN MEDITERRANEAN UNIVERSITY DEPARTMENT OF INDUSTRIAL ENGINEERING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INFORMATION SYSTEMS AND TECHNOLOGY 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IENG 372 / MANE 372 – Tutorial 2</a:t>
            </a:r>
            <a:b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Fall 2021-2022</a:t>
            </a:r>
            <a:endParaRPr lang="tr-TR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949" y="5487324"/>
            <a:ext cx="9144000" cy="56168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: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Khaoula</a:t>
            </a:r>
            <a:r>
              <a:rPr lang="en-US" sz="28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Chnina</a:t>
            </a:r>
            <a:endParaRPr lang="tr-TR" sz="2800" b="1" dirty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835" t="28519" r="69999" b="34330"/>
          <a:stretch/>
        </p:blipFill>
        <p:spPr>
          <a:xfrm>
            <a:off x="372489" y="344610"/>
            <a:ext cx="1845822" cy="191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128" t="32166" r="28077" b="37749"/>
          <a:stretch/>
        </p:blipFill>
        <p:spPr>
          <a:xfrm>
            <a:off x="9959916" y="303090"/>
            <a:ext cx="1698602" cy="171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8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C561B-5E7E-4CC0-A56F-0E7786BA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Sets of relationships after normalization and merging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FFD2-82C2-40DA-8351-94ED77D7C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Features, Colors,price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u="dotted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ID,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otted" dirty="0">
                <a:latin typeface="Calibri" panose="020F0502020204030204" pitchFamily="34" charset="0"/>
                <a:cs typeface="Times New Roman" panose="02020603050405020304" pitchFamily="18" charset="0"/>
              </a:rPr>
              <a:t>Account NB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Supplier(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 phone, address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otted" dirty="0">
                <a:latin typeface="Calibri" panose="020F0502020204030204" pitchFamily="34" charset="0"/>
                <a:cs typeface="Times New Roman" panose="02020603050405020304" pitchFamily="18" charset="0"/>
              </a:rPr>
              <a:t>Country </a:t>
            </a:r>
            <a:r>
              <a:rPr lang="tr-TR" sz="1800" u="dotted" dirty="0">
                <a:latin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( Number,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,Zip code)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number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u="dotted" dirty="0">
                <a:latin typeface="Calibri" panose="020F0502020204030204" pitchFamily="34" charset="0"/>
                <a:cs typeface="Times New Roman" panose="02020603050405020304" pitchFamily="18" charset="0"/>
              </a:rPr>
              <a:t>Customer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Products,date,Payment,shippement)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(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 NB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tr-TR" sz="1800" u="dotted" dirty="0">
                <a:latin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benefit, Sold items,stock)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Name,telephone, address)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Item 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number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Line </a:t>
            </a:r>
            <a:r>
              <a:rPr lang="en-US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number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Ordered Quantity)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Cite 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Country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Name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Produced in)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866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3A30-591B-4636-AA34-5406AA22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Case Study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86748-B744-48C1-ADAD-33E7A6491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company that sells telephones online wants to create an information system to track orders. The following system requirement were collected during SDLC phase2: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can purchase different products from the same supplier, but they don’t buy the same product from different suppliers. 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have ONE supplier in each country. 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products may be produced in many countries, and a given country may produce many products. 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customers may buy different products at one time, and any product can be purchased by many customers.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 accounting related data for each product in the accounting table once. 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orders table contains the history of the orders.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843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D8D9-A12E-4F9A-9714-7FACD0BB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8640"/>
          </a:xfrm>
        </p:spPr>
        <p:txBody>
          <a:bodyPr/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Questions : </a:t>
            </a:r>
            <a:endParaRPr lang="tr-TR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8D63-030B-47A7-A7CB-92BAA05E3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101"/>
            <a:ext cx="10515600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An E-R diagram for this information system.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Identifyting Entitites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Relationships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Drawing the ERD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entities are in 2NF, which ones are in 3NF  (normal form) ?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 the ERD that you will use un physical design phase. (20 minutes) </a:t>
            </a: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(represent the relationships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done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Ms Access)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6794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9EEA-EA68-4D79-A60A-6EAF55467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786" y="120028"/>
            <a:ext cx="10515600" cy="1067749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Answers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CF166-4308-435A-9AB9-BFD075D1A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602" y="2198752"/>
            <a:ext cx="4176860" cy="46686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ENTITIES - Draft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Storage  ( capacity , stock)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Order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Supplier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Customer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Product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Country</a:t>
            </a:r>
          </a:p>
          <a:p>
            <a:pPr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Accounting</a:t>
            </a:r>
            <a:endParaRPr lang="tr-TR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E05717-0AAA-42E4-B0AF-1B5287D44F16}"/>
              </a:ext>
            </a:extLst>
          </p:cNvPr>
          <p:cNvSpPr txBox="1">
            <a:spLocks/>
          </p:cNvSpPr>
          <p:nvPr/>
        </p:nvSpPr>
        <p:spPr>
          <a:xfrm>
            <a:off x="6856431" y="2189326"/>
            <a:ext cx="4176860" cy="3306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ENTITIES – Selected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F431D2-1201-4E5B-B048-437DBD1E09ED}"/>
              </a:ext>
            </a:extLst>
          </p:cNvPr>
          <p:cNvSpPr txBox="1"/>
          <p:nvPr/>
        </p:nvSpPr>
        <p:spPr>
          <a:xfrm>
            <a:off x="762786" y="1070557"/>
            <a:ext cx="587289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A- </a:t>
            </a:r>
            <a:r>
              <a:rPr lang="tr-T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Identifyting Entitites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609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EA15-D112-4A8F-B1B8-B4B563D6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213"/>
          </a:xfrm>
        </p:spPr>
        <p:txBody>
          <a:bodyPr/>
          <a:lstStyle/>
          <a:p>
            <a:r>
              <a:rPr lang="en-US" dirty="0"/>
              <a:t>B- Identifying Attributes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9BC3-65B0-4157-AA98-2903594A2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56" y="1426737"/>
            <a:ext cx="11397793" cy="2572471"/>
          </a:xfrm>
        </p:spPr>
        <p:txBody>
          <a:bodyPr>
            <a:normAutofit fontScale="92500" lnSpcReduction="20000"/>
          </a:bodyPr>
          <a:lstStyle/>
          <a:p>
            <a:pPr marL="457200" indent="0">
              <a:lnSpc>
                <a:spcPct val="107000"/>
              </a:lnSpc>
              <a:buNone/>
            </a:pP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DRAFT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Features, Colors,price)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Supplier(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 phone, address)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(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Name,Zip code)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(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number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Place,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Id,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Products,date,Payment,shippement)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Product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benefit, Sold items,stock)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</a:t>
            </a:r>
            <a:r>
              <a:rPr lang="tr-TR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(customer Id</a:t>
            </a: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Name,telephone, address)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BADEB7-E3AC-4D8F-855C-7442F3B6D7E1}"/>
              </a:ext>
            </a:extLst>
          </p:cNvPr>
          <p:cNvSpPr txBox="1">
            <a:spLocks/>
          </p:cNvSpPr>
          <p:nvPr/>
        </p:nvSpPr>
        <p:spPr>
          <a:xfrm>
            <a:off x="4007177" y="4086666"/>
            <a:ext cx="7975861" cy="25724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>
              <a:lnSpc>
                <a:spcPct val="107000"/>
              </a:lnSpc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Products (</a:t>
            </a:r>
            <a:r>
              <a:rPr lang="tr-T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Features, Colors,price)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Supplier( </a:t>
            </a:r>
            <a:r>
              <a:rPr lang="tr-T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 ID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 phone, address)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Country ( </a:t>
            </a:r>
            <a:r>
              <a:rPr lang="tr-T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Name,Zip code)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(</a:t>
            </a:r>
            <a:r>
              <a:rPr lang="tr-T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number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1800" u="dotte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Id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Products,date,Payment,shippement)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 ( </a:t>
            </a:r>
            <a:r>
              <a:rPr lang="tr-T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 Id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benefit, Sold items,stock) 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Customer(</a:t>
            </a:r>
            <a:r>
              <a:rPr lang="tr-TR" sz="1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Id</a:t>
            </a:r>
            <a:r>
              <a:rPr lang="tr-T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Name,telephone, address)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994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C91DA-FF82-451D-BD96-89F2CA18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69" y="214296"/>
            <a:ext cx="10515600" cy="1325563"/>
          </a:xfrm>
        </p:spPr>
        <p:txBody>
          <a:bodyPr/>
          <a:lstStyle/>
          <a:p>
            <a:r>
              <a:rPr lang="en-US" dirty="0"/>
              <a:t>C-</a:t>
            </a:r>
            <a:r>
              <a:rPr lang="tr-T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Relationships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B49B-6566-4071-972E-CB7EBD25D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4" y="1637089"/>
            <a:ext cx="6297891" cy="3114020"/>
          </a:xfrm>
        </p:spPr>
        <p:txBody>
          <a:bodyPr/>
          <a:lstStyle/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Supplier-Product : one-to-many/ Optionality: one-to-one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Supplier-Country: One-to-one / one-to-one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Product-Country: Many-to-Many/Zero-to-one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Customer-Product: Many-to-Many/Zero-to-Zero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Accounting-Product: One-to-one/ one-to-one</a:t>
            </a:r>
          </a:p>
          <a:p>
            <a:pPr marL="685800">
              <a:lnSpc>
                <a:spcPct val="107000"/>
              </a:lnSpc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Order-Product: Many-to-many/zero-to-one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Customer-order: One-to-many/one-to-zero</a:t>
            </a:r>
          </a:p>
          <a:p>
            <a:endParaRPr lang="tr-T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4ACA9-1BF0-4D83-A463-5B353E141218}"/>
              </a:ext>
            </a:extLst>
          </p:cNvPr>
          <p:cNvSpPr txBox="1"/>
          <p:nvPr/>
        </p:nvSpPr>
        <p:spPr>
          <a:xfrm>
            <a:off x="7230359" y="1838227"/>
            <a:ext cx="4411744" cy="42420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can purchase different products from the same supplier, but they don’t buy the same product from different suppliers. 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have ONE supplier in each country. 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Some products may be produced in many countries, and a given country may produce many products. 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customers may buy different products at one time, and any product can be purchased by many customers.</a:t>
            </a: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tr-T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record accounting related data for each product in the accounting table once. </a:t>
            </a:r>
            <a:endParaRPr lang="tr-T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buSzPts val="1200"/>
              <a:buFont typeface="Times New Roman" panose="02020603050405020304" pitchFamily="18" charset="0"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the orders table contains the history of the orders.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806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4159-E042-4D0C-859A-20106A22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 First ERD </a:t>
            </a: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02FE3-BF9A-485E-A1BB-B99C79F04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r="-20344"/>
          <a:stretch/>
        </p:blipFill>
        <p:spPr>
          <a:xfrm rot="16200000">
            <a:off x="3234965" y="-1129023"/>
            <a:ext cx="6155702" cy="91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B1EB02-C8AB-47DA-9F81-74A47D725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7" r="6542"/>
          <a:stretch/>
        </p:blipFill>
        <p:spPr>
          <a:xfrm rot="16200000">
            <a:off x="3024670" y="730204"/>
            <a:ext cx="6142660" cy="553789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FF330A-5388-4A3D-B03F-507058F6E987}"/>
              </a:ext>
            </a:extLst>
          </p:cNvPr>
          <p:cNvSpPr/>
          <p:nvPr/>
        </p:nvSpPr>
        <p:spPr>
          <a:xfrm>
            <a:off x="6768445" y="1168924"/>
            <a:ext cx="1715679" cy="980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ARE IN 3NF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2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2BE448-47BA-4F73-84E5-FE5C503A06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b="4399"/>
          <a:stretch/>
        </p:blipFill>
        <p:spPr>
          <a:xfrm rot="10800000">
            <a:off x="1523999" y="113121"/>
            <a:ext cx="9412941" cy="65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0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A6ECE476B524A937EDEAF85AD8EB8" ma:contentTypeVersion="" ma:contentTypeDescription="Create a new document." ma:contentTypeScope="" ma:versionID="bb7f2947e0c736c045d86d7bbd4a2fa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dd9e01569c44ca091a7f2b97b07808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B782B4-ABBC-46EE-B5E5-B45ECC280FE5}"/>
</file>

<file path=customXml/itemProps2.xml><?xml version="1.0" encoding="utf-8"?>
<ds:datastoreItem xmlns:ds="http://schemas.openxmlformats.org/officeDocument/2006/customXml" ds:itemID="{6AE6F6C0-FF6F-4018-AD19-57B9E46A4B8C}"/>
</file>

<file path=customXml/itemProps3.xml><?xml version="1.0" encoding="utf-8"?>
<ds:datastoreItem xmlns:ds="http://schemas.openxmlformats.org/officeDocument/2006/customXml" ds:itemID="{57B143FA-F86C-437F-B371-7BF943F80368}"/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653</Words>
  <Application>Microsoft Office PowerPoint</Application>
  <PresentationFormat>Widescreen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EASTERN MEDITERRANEAN UNIVERSITY DEPARTMENT OF INDUSTRIAL ENGINEERING INFORMATION SYSTEMS AND TECHNOLOGY  IENG 372 / MANE 372 – Tutorial 2 Fall 2021-2022</vt:lpstr>
      <vt:lpstr>Case Study</vt:lpstr>
      <vt:lpstr>Questions : </vt:lpstr>
      <vt:lpstr>Answers </vt:lpstr>
      <vt:lpstr>B- Identifying Attributes</vt:lpstr>
      <vt:lpstr>C-Identifying Relationships</vt:lpstr>
      <vt:lpstr>D- First ERD </vt:lpstr>
      <vt:lpstr>PowerPoint Presentation</vt:lpstr>
      <vt:lpstr>PowerPoint Presentation</vt:lpstr>
      <vt:lpstr>Final Sets of relationships after normalization and merging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EASTERN MEDITERRANEAN UNIVERSITY DEPARTMENT OF INDUSTRIAL ENGINEERING INFORMATION SYSTEMS AND TECHNOLOGY  IENG 372 / MANE 372 - Tutorial Spring 2020-2021</dc:title>
  <dc:creator>Khaoula Ceylan</dc:creator>
  <cp:lastModifiedBy>Khaoula Ceylan</cp:lastModifiedBy>
  <cp:revision>82</cp:revision>
  <dcterms:created xsi:type="dcterms:W3CDTF">2021-04-18T18:28:00Z</dcterms:created>
  <dcterms:modified xsi:type="dcterms:W3CDTF">2022-01-11T10:18:57Z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0x0101001F6A6ECE476B524A937EDEAF85AD8EB8</vt:lpwstr>
  </property>
</Properties>
</file>