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layout3.xml" ContentType="application/vnd.openxmlformats-officedocument.drawingml.diagram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7" r:id="rId2"/>
    <p:sldId id="258" r:id="rId3"/>
    <p:sldId id="259" r:id="rId4"/>
    <p:sldId id="260" r:id="rId5"/>
    <p:sldId id="261" r:id="rId6"/>
    <p:sldId id="301" r:id="rId7"/>
    <p:sldId id="302" r:id="rId8"/>
    <p:sldId id="268" r:id="rId9"/>
    <p:sldId id="270" r:id="rId10"/>
    <p:sldId id="303" r:id="rId11"/>
    <p:sldId id="305" r:id="rId12"/>
    <p:sldId id="308" r:id="rId13"/>
    <p:sldId id="309" r:id="rId14"/>
    <p:sldId id="310" r:id="rId15"/>
    <p:sldId id="311" r:id="rId16"/>
    <p:sldId id="312" r:id="rId17"/>
    <p:sldId id="316" r:id="rId18"/>
    <p:sldId id="318" r:id="rId19"/>
    <p:sldId id="314" r:id="rId20"/>
    <p:sldId id="313" r:id="rId21"/>
    <p:sldId id="352" r:id="rId22"/>
    <p:sldId id="321" r:id="rId23"/>
    <p:sldId id="322" r:id="rId24"/>
    <p:sldId id="325" r:id="rId25"/>
    <p:sldId id="320" r:id="rId26"/>
    <p:sldId id="323" r:id="rId27"/>
    <p:sldId id="324" r:id="rId28"/>
    <p:sldId id="326" r:id="rId29"/>
    <p:sldId id="328" r:id="rId30"/>
    <p:sldId id="331" r:id="rId31"/>
    <p:sldId id="338" r:id="rId32"/>
    <p:sldId id="339" r:id="rId33"/>
    <p:sldId id="333" r:id="rId34"/>
    <p:sldId id="340" r:id="rId35"/>
    <p:sldId id="341" r:id="rId36"/>
    <p:sldId id="342" r:id="rId37"/>
    <p:sldId id="343" r:id="rId38"/>
    <p:sldId id="335" r:id="rId39"/>
    <p:sldId id="336" r:id="rId40"/>
    <p:sldId id="344" r:id="rId41"/>
    <p:sldId id="334" r:id="rId42"/>
    <p:sldId id="345" r:id="rId43"/>
    <p:sldId id="346" r:id="rId44"/>
    <p:sldId id="347" r:id="rId45"/>
    <p:sldId id="348" r:id="rId46"/>
    <p:sldId id="349" r:id="rId47"/>
    <p:sldId id="350" r:id="rId48"/>
    <p:sldId id="351" r:id="rId49"/>
    <p:sldId id="327" r:id="rId50"/>
    <p:sldId id="299"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66"/>
    <a:srgbClr val="B4005A"/>
    <a:srgbClr val="66003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660"/>
  </p:normalViewPr>
  <p:slideViewPr>
    <p:cSldViewPr snapToGrid="0">
      <p:cViewPr varScale="1">
        <p:scale>
          <a:sx n="81" d="100"/>
          <a:sy n="81" d="100"/>
        </p:scale>
        <p:origin x="984" y="53"/>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B936A-627F-4192-B985-B7BAD020875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08FA7802-FE02-4E71-9AB2-B24E80AA6079}">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a:latin typeface="Times New Roman" panose="02020603050405020304" pitchFamily="18" charset="0"/>
              <a:cs typeface="Times New Roman" panose="02020603050405020304" pitchFamily="18" charset="0"/>
            </a:rPr>
            <a:t>Learning Objectives</a:t>
          </a:r>
          <a:endParaRPr lang="tr-TR" dirty="0">
            <a:latin typeface="Times New Roman" panose="02020603050405020304" pitchFamily="18" charset="0"/>
            <a:cs typeface="Times New Roman" panose="02020603050405020304" pitchFamily="18" charset="0"/>
          </a:endParaRPr>
        </a:p>
      </dgm:t>
    </dgm:pt>
    <dgm:pt modelId="{9B3CA827-274C-40E1-9FD4-E64326823C65}" type="parTrans" cxnId="{4C8345A7-FE15-4429-BE65-213F22545769}">
      <dgm:prSet/>
      <dgm:spPr/>
      <dgm:t>
        <a:bodyPr/>
        <a:lstStyle/>
        <a:p>
          <a:endParaRPr lang="tr-TR">
            <a:latin typeface="Times New Roman" panose="02020603050405020304" pitchFamily="18" charset="0"/>
            <a:cs typeface="Times New Roman" panose="02020603050405020304" pitchFamily="18" charset="0"/>
          </a:endParaRPr>
        </a:p>
      </dgm:t>
    </dgm:pt>
    <dgm:pt modelId="{946B8948-EB1A-490B-B7A0-01F89D0BCB51}" type="sibTrans" cxnId="{4C8345A7-FE15-4429-BE65-213F22545769}">
      <dgm:prSet/>
      <dgm:spPr/>
      <dgm:t>
        <a:bodyPr/>
        <a:lstStyle/>
        <a:p>
          <a:endParaRPr lang="tr-TR">
            <a:latin typeface="Times New Roman" panose="02020603050405020304" pitchFamily="18" charset="0"/>
            <a:cs typeface="Times New Roman" panose="02020603050405020304" pitchFamily="18" charset="0"/>
          </a:endParaRPr>
        </a:p>
      </dgm:t>
    </dgm:pt>
    <dgm:pt modelId="{F6F4AA87-87F5-4141-811D-8B2E7A5088A7}">
      <dgm:prSet phldrT="[Tex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Aft>
              <a:spcPts val="0"/>
            </a:spcAft>
          </a:pPr>
          <a:r>
            <a:rPr lang="tr-TR" sz="1100" dirty="0">
              <a:latin typeface="Times New Roman" panose="02020603050405020304" pitchFamily="18" charset="0"/>
              <a:cs typeface="Times New Roman" panose="02020603050405020304" pitchFamily="18" charset="0"/>
            </a:rPr>
            <a:t>Describe options for designing and</a:t>
          </a:r>
        </a:p>
        <a:p>
          <a:r>
            <a:rPr lang="tr-TR" sz="1100" dirty="0">
              <a:latin typeface="Times New Roman" panose="02020603050405020304" pitchFamily="18" charset="0"/>
              <a:cs typeface="Times New Roman" panose="02020603050405020304" pitchFamily="18" charset="0"/>
            </a:rPr>
            <a:t>conducting interviews</a:t>
          </a:r>
        </a:p>
      </dgm:t>
    </dgm:pt>
    <dgm:pt modelId="{B22D336A-C27E-4853-BD7C-301CC8CC3285}" type="parTrans" cxnId="{1678610E-3814-412F-9CC9-5ED7498373E2}">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tr-TR">
            <a:latin typeface="Times New Roman" panose="02020603050405020304" pitchFamily="18" charset="0"/>
            <a:cs typeface="Times New Roman" panose="02020603050405020304" pitchFamily="18" charset="0"/>
          </a:endParaRPr>
        </a:p>
      </dgm:t>
    </dgm:pt>
    <dgm:pt modelId="{7D23D6B9-729B-4E47-BDD8-4D4FF8EF1A53}" type="sibTrans" cxnId="{1678610E-3814-412F-9CC9-5ED7498373E2}">
      <dgm:prSet/>
      <dgm:spPr/>
      <dgm:t>
        <a:bodyPr/>
        <a:lstStyle/>
        <a:p>
          <a:endParaRPr lang="tr-TR">
            <a:latin typeface="Times New Roman" panose="02020603050405020304" pitchFamily="18" charset="0"/>
            <a:cs typeface="Times New Roman" panose="02020603050405020304" pitchFamily="18" charset="0"/>
          </a:endParaRPr>
        </a:p>
      </dgm:t>
    </dgm:pt>
    <dgm:pt modelId="{3C56EC3F-E29B-4E09-B640-F1669432CBEE}">
      <dgm:prSet phldrT="[Tex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Aft>
              <a:spcPts val="0"/>
            </a:spcAft>
          </a:pPr>
          <a:r>
            <a:rPr lang="en-US" sz="1100" dirty="0">
              <a:latin typeface="Times New Roman" panose="02020603050405020304" pitchFamily="18" charset="0"/>
              <a:cs typeface="Times New Roman" panose="02020603050405020304" pitchFamily="18" charset="0"/>
            </a:rPr>
            <a:t>Discuss planning an interview to</a:t>
          </a:r>
          <a:endParaRPr lang="tr-TR" sz="1100" dirty="0">
            <a:latin typeface="Times New Roman" panose="02020603050405020304" pitchFamily="18" charset="0"/>
            <a:cs typeface="Times New Roman" panose="02020603050405020304" pitchFamily="18" charset="0"/>
          </a:endParaRPr>
        </a:p>
        <a:p>
          <a:r>
            <a:rPr lang="tr-TR" sz="1100" dirty="0">
              <a:latin typeface="Times New Roman" panose="02020603050405020304" pitchFamily="18" charset="0"/>
              <a:cs typeface="Times New Roman" panose="02020603050405020304" pitchFamily="18" charset="0"/>
            </a:rPr>
            <a:t>determine system requirements</a:t>
          </a:r>
        </a:p>
      </dgm:t>
    </dgm:pt>
    <dgm:pt modelId="{F51E24A8-990B-453C-BA01-BE59091DB407}" type="parTrans" cxnId="{2EAB4D91-3718-40B5-845B-909C4603110F}">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tr-TR">
            <a:latin typeface="Times New Roman" panose="02020603050405020304" pitchFamily="18" charset="0"/>
            <a:cs typeface="Times New Roman" panose="02020603050405020304" pitchFamily="18" charset="0"/>
          </a:endParaRPr>
        </a:p>
      </dgm:t>
    </dgm:pt>
    <dgm:pt modelId="{3F7D6020-69B8-4207-83F6-B5FB07E719BE}" type="sibTrans" cxnId="{2EAB4D91-3718-40B5-845B-909C4603110F}">
      <dgm:prSet/>
      <dgm:spPr/>
      <dgm:t>
        <a:bodyPr/>
        <a:lstStyle/>
        <a:p>
          <a:endParaRPr lang="tr-TR">
            <a:latin typeface="Times New Roman" panose="02020603050405020304" pitchFamily="18" charset="0"/>
            <a:cs typeface="Times New Roman" panose="02020603050405020304" pitchFamily="18" charset="0"/>
          </a:endParaRPr>
        </a:p>
      </dgm:t>
    </dgm:pt>
    <dgm:pt modelId="{A9FC56AF-A128-4D1C-B552-11660C378096}">
      <dgm:prSet phldrT="[Tex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Aft>
              <a:spcPts val="0"/>
            </a:spcAft>
          </a:pPr>
          <a:r>
            <a:rPr lang="tr-TR" sz="1100" dirty="0">
              <a:latin typeface="Times New Roman" panose="02020603050405020304" pitchFamily="18" charset="0"/>
              <a:cs typeface="Times New Roman" panose="02020603050405020304" pitchFamily="18" charset="0"/>
            </a:rPr>
            <a:t>Examine requirements determination for</a:t>
          </a:r>
        </a:p>
        <a:p>
          <a:r>
            <a:rPr lang="tr-TR" sz="1100" dirty="0">
              <a:latin typeface="Times New Roman" panose="02020603050405020304" pitchFamily="18" charset="0"/>
              <a:cs typeface="Times New Roman" panose="02020603050405020304" pitchFamily="18" charset="0"/>
            </a:rPr>
            <a:t>Internet applications</a:t>
          </a:r>
        </a:p>
      </dgm:t>
    </dgm:pt>
    <dgm:pt modelId="{F2272ED4-B9D4-4D3A-970E-D8928EE8EADE}" type="parTrans" cxnId="{E43A6D21-7883-458F-8D95-0939F9CDD6BD}">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tr-TR">
            <a:latin typeface="Times New Roman" panose="02020603050405020304" pitchFamily="18" charset="0"/>
            <a:cs typeface="Times New Roman" panose="02020603050405020304" pitchFamily="18" charset="0"/>
          </a:endParaRPr>
        </a:p>
      </dgm:t>
    </dgm:pt>
    <dgm:pt modelId="{D7FEE9A0-CC7A-468F-914F-B6EFFFA9B920}" type="sibTrans" cxnId="{E43A6D21-7883-458F-8D95-0939F9CDD6BD}">
      <dgm:prSet/>
      <dgm:spPr/>
      <dgm:t>
        <a:bodyPr/>
        <a:lstStyle/>
        <a:p>
          <a:endParaRPr lang="tr-TR">
            <a:latin typeface="Times New Roman" panose="02020603050405020304" pitchFamily="18" charset="0"/>
            <a:cs typeface="Times New Roman" panose="02020603050405020304" pitchFamily="18" charset="0"/>
          </a:endParaRPr>
        </a:p>
      </dgm:t>
    </dgm:pt>
    <dgm:pt modelId="{C378A13F-6BCB-443E-BDE1-29A087594C15}">
      <dgm:prSe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Aft>
              <a:spcPts val="0"/>
            </a:spcAft>
          </a:pPr>
          <a:r>
            <a:rPr lang="tr-TR" sz="1100" dirty="0">
              <a:latin typeface="Times New Roman" panose="02020603050405020304" pitchFamily="18" charset="0"/>
              <a:cs typeface="Times New Roman" panose="02020603050405020304" pitchFamily="18" charset="0"/>
            </a:rPr>
            <a:t>Explain Business Process</a:t>
          </a:r>
        </a:p>
        <a:p>
          <a:r>
            <a:rPr lang="tr-TR" sz="1100" dirty="0">
              <a:latin typeface="Times New Roman" panose="02020603050405020304" pitchFamily="18" charset="0"/>
              <a:cs typeface="Times New Roman" panose="02020603050405020304" pitchFamily="18" charset="0"/>
            </a:rPr>
            <a:t>Reengineering (BPR)</a:t>
          </a:r>
        </a:p>
      </dgm:t>
    </dgm:pt>
    <dgm:pt modelId="{A28450A7-2FD0-43AC-AB5E-17461FDDE2D2}" type="parTrans" cxnId="{191913B1-2149-4EEA-8B64-373ACC5EF23E}">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tr-TR">
            <a:latin typeface="Times New Roman" panose="02020603050405020304" pitchFamily="18" charset="0"/>
            <a:cs typeface="Times New Roman" panose="02020603050405020304" pitchFamily="18" charset="0"/>
          </a:endParaRPr>
        </a:p>
      </dgm:t>
    </dgm:pt>
    <dgm:pt modelId="{00FFD5DA-72C4-4AF7-8048-F6C2AFC9FF9C}" type="sibTrans" cxnId="{191913B1-2149-4EEA-8B64-373ACC5EF23E}">
      <dgm:prSet/>
      <dgm:spPr/>
      <dgm:t>
        <a:bodyPr/>
        <a:lstStyle/>
        <a:p>
          <a:endParaRPr lang="tr-TR">
            <a:latin typeface="Times New Roman" panose="02020603050405020304" pitchFamily="18" charset="0"/>
            <a:cs typeface="Times New Roman" panose="02020603050405020304" pitchFamily="18" charset="0"/>
          </a:endParaRPr>
        </a:p>
      </dgm:t>
    </dgm:pt>
    <dgm:pt modelId="{CC786A55-BA99-4B5D-AA93-28A8EF94E1FD}">
      <dgm:prSe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Aft>
              <a:spcPts val="0"/>
            </a:spcAft>
          </a:pPr>
          <a:r>
            <a:rPr lang="en-US" sz="1100" dirty="0">
              <a:latin typeface="Times New Roman" panose="02020603050405020304" pitchFamily="18" charset="0"/>
              <a:cs typeface="Times New Roman" panose="02020603050405020304" pitchFamily="18" charset="0"/>
            </a:rPr>
            <a:t>Learn about Joint Application Design</a:t>
          </a:r>
          <a:endParaRPr lang="tr-TR" sz="1100" dirty="0">
            <a:latin typeface="Times New Roman" panose="02020603050405020304" pitchFamily="18" charset="0"/>
            <a:cs typeface="Times New Roman" panose="02020603050405020304" pitchFamily="18" charset="0"/>
          </a:endParaRPr>
        </a:p>
        <a:p>
          <a:r>
            <a:rPr lang="tr-TR" sz="1100" dirty="0">
              <a:latin typeface="Times New Roman" panose="02020603050405020304" pitchFamily="18" charset="0"/>
              <a:cs typeface="Times New Roman" panose="02020603050405020304" pitchFamily="18" charset="0"/>
            </a:rPr>
            <a:t>(JAD) and Prototyping</a:t>
          </a:r>
        </a:p>
      </dgm:t>
    </dgm:pt>
    <dgm:pt modelId="{DAD3608F-D7CC-477D-A9EB-649502F22FCD}" type="parTrans" cxnId="{A9548DAF-3659-4620-88E2-6E54BE536A3E}">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tr-TR">
            <a:latin typeface="Times New Roman" panose="02020603050405020304" pitchFamily="18" charset="0"/>
            <a:cs typeface="Times New Roman" panose="02020603050405020304" pitchFamily="18" charset="0"/>
          </a:endParaRPr>
        </a:p>
      </dgm:t>
    </dgm:pt>
    <dgm:pt modelId="{37C10CD4-6444-488B-A8F6-DFCB01013102}" type="sibTrans" cxnId="{A9548DAF-3659-4620-88E2-6E54BE536A3E}">
      <dgm:prSet/>
      <dgm:spPr/>
      <dgm:t>
        <a:bodyPr/>
        <a:lstStyle/>
        <a:p>
          <a:endParaRPr lang="tr-TR">
            <a:latin typeface="Times New Roman" panose="02020603050405020304" pitchFamily="18" charset="0"/>
            <a:cs typeface="Times New Roman" panose="02020603050405020304" pitchFamily="18" charset="0"/>
          </a:endParaRPr>
        </a:p>
      </dgm:t>
    </dgm:pt>
    <dgm:pt modelId="{58D0DD7F-4FFC-4309-89E0-D9ADE77B1A15}">
      <dgm:prSet custT="1">
        <dgm:style>
          <a:lnRef idx="1">
            <a:schemeClr val="accent6"/>
          </a:lnRef>
          <a:fillRef idx="2">
            <a:schemeClr val="accent6"/>
          </a:fillRef>
          <a:effectRef idx="1">
            <a:schemeClr val="accent6"/>
          </a:effectRef>
          <a:fontRef idx="minor">
            <a:schemeClr val="dk1"/>
          </a:fontRef>
        </dgm:style>
      </dgm:prSet>
      <dgm:spPr/>
      <dgm:t>
        <a:bodyPr/>
        <a:lstStyle/>
        <a:p>
          <a:pPr marL="0" lvl="0" algn="ctr" defTabSz="444500">
            <a:lnSpc>
              <a:spcPct val="100000"/>
            </a:lnSpc>
            <a:spcBef>
              <a:spcPct val="0"/>
            </a:spcBef>
            <a:spcAft>
              <a:spcPts val="0"/>
            </a:spcAft>
            <a:buNone/>
          </a:pPr>
          <a:r>
            <a:rPr lang="tr-TR" sz="1100" kern="1200" dirty="0">
              <a:solidFill>
                <a:prstClr val="black"/>
              </a:solidFill>
              <a:latin typeface="Times New Roman" panose="02020603050405020304" pitchFamily="18" charset="0"/>
              <a:ea typeface="+mn-ea"/>
              <a:cs typeface="Times New Roman" panose="02020603050405020304" pitchFamily="18" charset="0"/>
            </a:rPr>
            <a:t>Explain advantages and disadvantages</a:t>
          </a:r>
          <a:r>
            <a:rPr lang="en-US" sz="1100" kern="1200" dirty="0">
              <a:solidFill>
                <a:prstClr val="black"/>
              </a:solidFill>
              <a:latin typeface="Times New Roman" panose="02020603050405020304" pitchFamily="18" charset="0"/>
              <a:ea typeface="+mn-ea"/>
              <a:cs typeface="Times New Roman" panose="02020603050405020304" pitchFamily="18" charset="0"/>
            </a:rPr>
            <a:t> of observing workers and analyzing </a:t>
          </a:r>
          <a:r>
            <a:rPr lang="tr-TR" sz="1100" kern="1200" dirty="0">
              <a:solidFill>
                <a:prstClr val="black"/>
              </a:solidFill>
              <a:latin typeface="Times New Roman" panose="02020603050405020304" pitchFamily="18" charset="0"/>
              <a:ea typeface="+mn-ea"/>
              <a:cs typeface="Times New Roman" panose="02020603050405020304" pitchFamily="18" charset="0"/>
            </a:rPr>
            <a:t>business documents to determine</a:t>
          </a:r>
          <a:r>
            <a:rPr lang="en-US" sz="1100" kern="1200" dirty="0">
              <a:solidFill>
                <a:prstClr val="black"/>
              </a:solidFill>
              <a:latin typeface="Times New Roman" panose="02020603050405020304" pitchFamily="18" charset="0"/>
              <a:ea typeface="+mn-ea"/>
              <a:cs typeface="Times New Roman" panose="02020603050405020304" pitchFamily="18" charset="0"/>
            </a:rPr>
            <a:t> </a:t>
          </a:r>
          <a:r>
            <a:rPr lang="tr-TR" sz="1100" kern="1200" dirty="0">
              <a:solidFill>
                <a:prstClr val="black"/>
              </a:solidFill>
              <a:latin typeface="Times New Roman" panose="02020603050405020304" pitchFamily="18" charset="0"/>
              <a:ea typeface="+mn-ea"/>
              <a:cs typeface="Times New Roman" panose="02020603050405020304" pitchFamily="18" charset="0"/>
            </a:rPr>
            <a:t>requirements</a:t>
          </a:r>
        </a:p>
      </dgm:t>
    </dgm:pt>
    <dgm:pt modelId="{F351F756-B31B-4CF3-ADEC-DE244C0F1FC3}" type="parTrans" cxnId="{3948149F-E7B7-419B-B41A-C77F5CC6B4C9}">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tr-TR">
            <a:latin typeface="Times New Roman" panose="02020603050405020304" pitchFamily="18" charset="0"/>
            <a:cs typeface="Times New Roman" panose="02020603050405020304" pitchFamily="18" charset="0"/>
          </a:endParaRPr>
        </a:p>
      </dgm:t>
    </dgm:pt>
    <dgm:pt modelId="{C349F15B-1B82-4588-8016-6D11E6B645C3}" type="sibTrans" cxnId="{3948149F-E7B7-419B-B41A-C77F5CC6B4C9}">
      <dgm:prSet/>
      <dgm:spPr/>
      <dgm:t>
        <a:bodyPr/>
        <a:lstStyle/>
        <a:p>
          <a:endParaRPr lang="tr-TR">
            <a:latin typeface="Times New Roman" panose="02020603050405020304" pitchFamily="18" charset="0"/>
            <a:cs typeface="Times New Roman" panose="02020603050405020304" pitchFamily="18" charset="0"/>
          </a:endParaRPr>
        </a:p>
      </dgm:t>
    </dgm:pt>
    <dgm:pt modelId="{2B560D10-8EA9-4F5F-94BD-C04B0937159F}">
      <dgm:prSet custT="1">
        <dgm:style>
          <a:lnRef idx="1">
            <a:schemeClr val="accent6"/>
          </a:lnRef>
          <a:fillRef idx="2">
            <a:schemeClr val="accent6"/>
          </a:fillRef>
          <a:effectRef idx="1">
            <a:schemeClr val="accent6"/>
          </a:effectRef>
          <a:fontRef idx="minor">
            <a:schemeClr val="dk1"/>
          </a:fontRef>
        </dgm:style>
      </dgm:prSet>
      <dgm:spPr/>
      <dgm:t>
        <a:bodyPr/>
        <a:lstStyle/>
        <a:p>
          <a:pPr>
            <a:lnSpc>
              <a:spcPct val="100000"/>
            </a:lnSpc>
            <a:spcAft>
              <a:spcPts val="0"/>
            </a:spcAft>
          </a:pPr>
          <a:r>
            <a:rPr lang="en-US" sz="1100" dirty="0">
              <a:latin typeface="Times New Roman" panose="02020603050405020304" pitchFamily="18" charset="0"/>
              <a:cs typeface="Times New Roman" panose="02020603050405020304" pitchFamily="18" charset="0"/>
            </a:rPr>
            <a:t>Discuss appropriate methods to elicit</a:t>
          </a:r>
          <a:endParaRPr lang="tr-TR" sz="1100" dirty="0">
            <a:latin typeface="Times New Roman" panose="02020603050405020304" pitchFamily="18" charset="0"/>
            <a:cs typeface="Times New Roman" panose="02020603050405020304" pitchFamily="18" charset="0"/>
          </a:endParaRPr>
        </a:p>
        <a:p>
          <a:r>
            <a:rPr lang="tr-TR" sz="1100" dirty="0">
              <a:latin typeface="Times New Roman" panose="02020603050405020304" pitchFamily="18" charset="0"/>
              <a:cs typeface="Times New Roman" panose="02020603050405020304" pitchFamily="18" charset="0"/>
            </a:rPr>
            <a:t>system requests</a:t>
          </a:r>
        </a:p>
      </dgm:t>
    </dgm:pt>
    <dgm:pt modelId="{A7FCF419-77F8-4BDC-9085-AFAC5B7565D8}" type="parTrans" cxnId="{75FEDD84-B359-49FD-B238-B91D4810B454}">
      <dgm:prSet>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tr-TR">
            <a:latin typeface="Times New Roman" panose="02020603050405020304" pitchFamily="18" charset="0"/>
            <a:cs typeface="Times New Roman" panose="02020603050405020304" pitchFamily="18" charset="0"/>
          </a:endParaRPr>
        </a:p>
      </dgm:t>
    </dgm:pt>
    <dgm:pt modelId="{2A628CB0-A9C1-4FD4-BB28-DA2298272818}" type="sibTrans" cxnId="{75FEDD84-B359-49FD-B238-B91D4810B454}">
      <dgm:prSet/>
      <dgm:spPr/>
      <dgm:t>
        <a:bodyPr/>
        <a:lstStyle/>
        <a:p>
          <a:endParaRPr lang="tr-TR">
            <a:latin typeface="Times New Roman" panose="02020603050405020304" pitchFamily="18" charset="0"/>
            <a:cs typeface="Times New Roman" panose="02020603050405020304" pitchFamily="18" charset="0"/>
          </a:endParaRPr>
        </a:p>
      </dgm:t>
    </dgm:pt>
    <dgm:pt modelId="{ED910F81-BD3D-4A79-B6CF-1EC0116B7632}" type="pres">
      <dgm:prSet presAssocID="{28CB936A-627F-4192-B985-B7BAD0208757}" presName="cycle" presStyleCnt="0">
        <dgm:presLayoutVars>
          <dgm:chMax val="1"/>
          <dgm:dir/>
          <dgm:animLvl val="ctr"/>
          <dgm:resizeHandles val="exact"/>
        </dgm:presLayoutVars>
      </dgm:prSet>
      <dgm:spPr/>
    </dgm:pt>
    <dgm:pt modelId="{60EC40CD-51F1-445D-BCE0-CB8477A7EE20}" type="pres">
      <dgm:prSet presAssocID="{08FA7802-FE02-4E71-9AB2-B24E80AA6079}" presName="centerShape" presStyleLbl="node0" presStyleIdx="0" presStyleCnt="1" custLinFactNeighborX="0"/>
      <dgm:spPr/>
    </dgm:pt>
    <dgm:pt modelId="{52CEA00D-F433-4C50-BB4E-4B3EB953B487}" type="pres">
      <dgm:prSet presAssocID="{B22D336A-C27E-4853-BD7C-301CC8CC3285}" presName="parTrans" presStyleLbl="bgSibTrans2D1" presStyleIdx="0" presStyleCnt="7" custLinFactNeighborX="0"/>
      <dgm:spPr/>
    </dgm:pt>
    <dgm:pt modelId="{E5A6225D-D8CC-4EFE-8099-D9E85F8804A6}" type="pres">
      <dgm:prSet presAssocID="{F6F4AA87-87F5-4141-811D-8B2E7A5088A7}" presName="node" presStyleLbl="node1" presStyleIdx="0" presStyleCnt="7" custRadScaleRad="101502">
        <dgm:presLayoutVars>
          <dgm:bulletEnabled val="1"/>
        </dgm:presLayoutVars>
      </dgm:prSet>
      <dgm:spPr/>
    </dgm:pt>
    <dgm:pt modelId="{1B58FE63-5BFC-4E7C-853C-3B8FAEEB38A6}" type="pres">
      <dgm:prSet presAssocID="{F51E24A8-990B-453C-BA01-BE59091DB407}" presName="parTrans" presStyleLbl="bgSibTrans2D1" presStyleIdx="1" presStyleCnt="7" custLinFactNeighborX="0"/>
      <dgm:spPr/>
    </dgm:pt>
    <dgm:pt modelId="{31D9FBE4-464C-4684-82B6-3CCC3CBBD6B4}" type="pres">
      <dgm:prSet presAssocID="{3C56EC3F-E29B-4E09-B640-F1669432CBEE}" presName="node" presStyleLbl="node1" presStyleIdx="1" presStyleCnt="7" custRadScaleRad="101304" custRadScaleInc="-1652">
        <dgm:presLayoutVars>
          <dgm:bulletEnabled val="1"/>
        </dgm:presLayoutVars>
      </dgm:prSet>
      <dgm:spPr/>
    </dgm:pt>
    <dgm:pt modelId="{57D748E2-D877-46C7-8754-042B4FC311BD}" type="pres">
      <dgm:prSet presAssocID="{F351F756-B31B-4CF3-ADEC-DE244C0F1FC3}" presName="parTrans" presStyleLbl="bgSibTrans2D1" presStyleIdx="2" presStyleCnt="7" custLinFactNeighborX="0"/>
      <dgm:spPr/>
    </dgm:pt>
    <dgm:pt modelId="{E3B088E6-D86E-46C5-8ABE-DBF1E1B024E1}" type="pres">
      <dgm:prSet presAssocID="{58D0DD7F-4FFC-4309-89E0-D9ADE77B1A15}" presName="node" presStyleLbl="node1" presStyleIdx="2" presStyleCnt="7" custScaleX="105892" custRadScaleRad="100759" custRadScaleInc="-2877">
        <dgm:presLayoutVars>
          <dgm:bulletEnabled val="1"/>
        </dgm:presLayoutVars>
      </dgm:prSet>
      <dgm:spPr/>
    </dgm:pt>
    <dgm:pt modelId="{6D539D76-4120-42AC-8971-A352D3E390C8}" type="pres">
      <dgm:prSet presAssocID="{DAD3608F-D7CC-477D-A9EB-649502F22FCD}" presName="parTrans" presStyleLbl="bgSibTrans2D1" presStyleIdx="3" presStyleCnt="7" custLinFactNeighborX="0"/>
      <dgm:spPr/>
    </dgm:pt>
    <dgm:pt modelId="{20B09CEB-6879-4A58-8134-92360EBC8F88}" type="pres">
      <dgm:prSet presAssocID="{CC786A55-BA99-4B5D-AA93-28A8EF94E1FD}" presName="node" presStyleLbl="node1" presStyleIdx="3" presStyleCnt="7" custRadScaleRad="100010" custRadScaleInc="-3200">
        <dgm:presLayoutVars>
          <dgm:bulletEnabled val="1"/>
        </dgm:presLayoutVars>
      </dgm:prSet>
      <dgm:spPr/>
    </dgm:pt>
    <dgm:pt modelId="{39B608F5-BD48-4BD6-A345-4981C2BA8940}" type="pres">
      <dgm:prSet presAssocID="{A7FCF419-77F8-4BDC-9085-AFAC5B7565D8}" presName="parTrans" presStyleLbl="bgSibTrans2D1" presStyleIdx="4" presStyleCnt="7"/>
      <dgm:spPr/>
    </dgm:pt>
    <dgm:pt modelId="{7FA15235-9718-4B92-9CA7-76C9536F9258}" type="pres">
      <dgm:prSet presAssocID="{2B560D10-8EA9-4F5F-94BD-C04B0937159F}" presName="node" presStyleLbl="node1" presStyleIdx="4" presStyleCnt="7" custRadScaleRad="99290" custRadScaleInc="-2791">
        <dgm:presLayoutVars>
          <dgm:bulletEnabled val="1"/>
        </dgm:presLayoutVars>
      </dgm:prSet>
      <dgm:spPr/>
    </dgm:pt>
    <dgm:pt modelId="{9706406E-DCE1-4F2E-B622-7AA5C7E41871}" type="pres">
      <dgm:prSet presAssocID="{A28450A7-2FD0-43AC-AB5E-17461FDDE2D2}" presName="parTrans" presStyleLbl="bgSibTrans2D1" presStyleIdx="5" presStyleCnt="7"/>
      <dgm:spPr/>
    </dgm:pt>
    <dgm:pt modelId="{2D9F0C41-A426-488C-A903-1B0130F475AB}" type="pres">
      <dgm:prSet presAssocID="{C378A13F-6BCB-443E-BDE1-29A087594C15}" presName="node" presStyleLbl="node1" presStyleIdx="5" presStyleCnt="7">
        <dgm:presLayoutVars>
          <dgm:bulletEnabled val="1"/>
        </dgm:presLayoutVars>
      </dgm:prSet>
      <dgm:spPr/>
    </dgm:pt>
    <dgm:pt modelId="{B032C690-EFDA-4D3A-B678-9BDD31F0D591}" type="pres">
      <dgm:prSet presAssocID="{F2272ED4-B9D4-4D3A-970E-D8928EE8EADE}" presName="parTrans" presStyleLbl="bgSibTrans2D1" presStyleIdx="6" presStyleCnt="7"/>
      <dgm:spPr/>
    </dgm:pt>
    <dgm:pt modelId="{6150A432-F222-4354-8870-670ADD376AEE}" type="pres">
      <dgm:prSet presAssocID="{A9FC56AF-A128-4D1C-B552-11660C378096}" presName="node" presStyleLbl="node1" presStyleIdx="6" presStyleCnt="7">
        <dgm:presLayoutVars>
          <dgm:bulletEnabled val="1"/>
        </dgm:presLayoutVars>
      </dgm:prSet>
      <dgm:spPr/>
    </dgm:pt>
  </dgm:ptLst>
  <dgm:cxnLst>
    <dgm:cxn modelId="{1678610E-3814-412F-9CC9-5ED7498373E2}" srcId="{08FA7802-FE02-4E71-9AB2-B24E80AA6079}" destId="{F6F4AA87-87F5-4141-811D-8B2E7A5088A7}" srcOrd="0" destOrd="0" parTransId="{B22D336A-C27E-4853-BD7C-301CC8CC3285}" sibTransId="{7D23D6B9-729B-4E47-BDD8-4D4FF8EF1A53}"/>
    <dgm:cxn modelId="{B9819E1A-B1A3-4C2D-BE18-377873DDB36C}" type="presOf" srcId="{DAD3608F-D7CC-477D-A9EB-649502F22FCD}" destId="{6D539D76-4120-42AC-8971-A352D3E390C8}" srcOrd="0" destOrd="0" presId="urn:microsoft.com/office/officeart/2005/8/layout/radial4"/>
    <dgm:cxn modelId="{E43A6D21-7883-458F-8D95-0939F9CDD6BD}" srcId="{08FA7802-FE02-4E71-9AB2-B24E80AA6079}" destId="{A9FC56AF-A128-4D1C-B552-11660C378096}" srcOrd="6" destOrd="0" parTransId="{F2272ED4-B9D4-4D3A-970E-D8928EE8EADE}" sibTransId="{D7FEE9A0-CC7A-468F-914F-B6EFFFA9B920}"/>
    <dgm:cxn modelId="{30872324-B1D6-452E-8C1E-9F74548B0598}" type="presOf" srcId="{CC786A55-BA99-4B5D-AA93-28A8EF94E1FD}" destId="{20B09CEB-6879-4A58-8134-92360EBC8F88}" srcOrd="0" destOrd="0" presId="urn:microsoft.com/office/officeart/2005/8/layout/radial4"/>
    <dgm:cxn modelId="{A5FA9127-22BD-44DB-ADD9-D3CA7682F11C}" type="presOf" srcId="{08FA7802-FE02-4E71-9AB2-B24E80AA6079}" destId="{60EC40CD-51F1-445D-BCE0-CB8477A7EE20}" srcOrd="0" destOrd="0" presId="urn:microsoft.com/office/officeart/2005/8/layout/radial4"/>
    <dgm:cxn modelId="{3EA2683E-239F-4224-A9FE-3D4414E9581C}" type="presOf" srcId="{58D0DD7F-4FFC-4309-89E0-D9ADE77B1A15}" destId="{E3B088E6-D86E-46C5-8ABE-DBF1E1B024E1}" srcOrd="0" destOrd="0" presId="urn:microsoft.com/office/officeart/2005/8/layout/radial4"/>
    <dgm:cxn modelId="{0024D941-73F9-4DA9-B778-5D03C2546583}" type="presOf" srcId="{2B560D10-8EA9-4F5F-94BD-C04B0937159F}" destId="{7FA15235-9718-4B92-9CA7-76C9536F9258}" srcOrd="0" destOrd="0" presId="urn:microsoft.com/office/officeart/2005/8/layout/radial4"/>
    <dgm:cxn modelId="{99CCE442-1AD2-4FE5-B068-FA45608A557B}" type="presOf" srcId="{3C56EC3F-E29B-4E09-B640-F1669432CBEE}" destId="{31D9FBE4-464C-4684-82B6-3CCC3CBBD6B4}" srcOrd="0" destOrd="0" presId="urn:microsoft.com/office/officeart/2005/8/layout/radial4"/>
    <dgm:cxn modelId="{4E911843-DBDE-4F0A-AE67-9A039BA28600}" type="presOf" srcId="{F2272ED4-B9D4-4D3A-970E-D8928EE8EADE}" destId="{B032C690-EFDA-4D3A-B678-9BDD31F0D591}" srcOrd="0" destOrd="0" presId="urn:microsoft.com/office/officeart/2005/8/layout/radial4"/>
    <dgm:cxn modelId="{43C7A446-C0EE-4814-A8F0-2A9142F1A4E4}" type="presOf" srcId="{F6F4AA87-87F5-4141-811D-8B2E7A5088A7}" destId="{E5A6225D-D8CC-4EFE-8099-D9E85F8804A6}" srcOrd="0" destOrd="0" presId="urn:microsoft.com/office/officeart/2005/8/layout/radial4"/>
    <dgm:cxn modelId="{03A0EE68-289F-4A20-A314-19AB4EFDF720}" type="presOf" srcId="{F51E24A8-990B-453C-BA01-BE59091DB407}" destId="{1B58FE63-5BFC-4E7C-853C-3B8FAEEB38A6}" srcOrd="0" destOrd="0" presId="urn:microsoft.com/office/officeart/2005/8/layout/radial4"/>
    <dgm:cxn modelId="{4F856A56-7C87-4CE7-BEF8-011A20B692E2}" type="presOf" srcId="{A7FCF419-77F8-4BDC-9085-AFAC5B7565D8}" destId="{39B608F5-BD48-4BD6-A345-4981C2BA8940}" srcOrd="0" destOrd="0" presId="urn:microsoft.com/office/officeart/2005/8/layout/radial4"/>
    <dgm:cxn modelId="{75FEDD84-B359-49FD-B238-B91D4810B454}" srcId="{08FA7802-FE02-4E71-9AB2-B24E80AA6079}" destId="{2B560D10-8EA9-4F5F-94BD-C04B0937159F}" srcOrd="4" destOrd="0" parTransId="{A7FCF419-77F8-4BDC-9085-AFAC5B7565D8}" sibTransId="{2A628CB0-A9C1-4FD4-BB28-DA2298272818}"/>
    <dgm:cxn modelId="{E8E05C8B-7734-496C-9D35-358EB397A408}" type="presOf" srcId="{B22D336A-C27E-4853-BD7C-301CC8CC3285}" destId="{52CEA00D-F433-4C50-BB4E-4B3EB953B487}" srcOrd="0" destOrd="0" presId="urn:microsoft.com/office/officeart/2005/8/layout/radial4"/>
    <dgm:cxn modelId="{48ABED8B-306F-4F15-B3BF-0803AF914D9D}" type="presOf" srcId="{C378A13F-6BCB-443E-BDE1-29A087594C15}" destId="{2D9F0C41-A426-488C-A903-1B0130F475AB}" srcOrd="0" destOrd="0" presId="urn:microsoft.com/office/officeart/2005/8/layout/radial4"/>
    <dgm:cxn modelId="{2EAB4D91-3718-40B5-845B-909C4603110F}" srcId="{08FA7802-FE02-4E71-9AB2-B24E80AA6079}" destId="{3C56EC3F-E29B-4E09-B640-F1669432CBEE}" srcOrd="1" destOrd="0" parTransId="{F51E24A8-990B-453C-BA01-BE59091DB407}" sibTransId="{3F7D6020-69B8-4207-83F6-B5FB07E719BE}"/>
    <dgm:cxn modelId="{2B72BD96-6102-447A-B308-BA43EC606BAE}" type="presOf" srcId="{A28450A7-2FD0-43AC-AB5E-17461FDDE2D2}" destId="{9706406E-DCE1-4F2E-B622-7AA5C7E41871}" srcOrd="0" destOrd="0" presId="urn:microsoft.com/office/officeart/2005/8/layout/radial4"/>
    <dgm:cxn modelId="{3948149F-E7B7-419B-B41A-C77F5CC6B4C9}" srcId="{08FA7802-FE02-4E71-9AB2-B24E80AA6079}" destId="{58D0DD7F-4FFC-4309-89E0-D9ADE77B1A15}" srcOrd="2" destOrd="0" parTransId="{F351F756-B31B-4CF3-ADEC-DE244C0F1FC3}" sibTransId="{C349F15B-1B82-4588-8016-6D11E6B645C3}"/>
    <dgm:cxn modelId="{4C8345A7-FE15-4429-BE65-213F22545769}" srcId="{28CB936A-627F-4192-B985-B7BAD0208757}" destId="{08FA7802-FE02-4E71-9AB2-B24E80AA6079}" srcOrd="0" destOrd="0" parTransId="{9B3CA827-274C-40E1-9FD4-E64326823C65}" sibTransId="{946B8948-EB1A-490B-B7A0-01F89D0BCB51}"/>
    <dgm:cxn modelId="{A9548DAF-3659-4620-88E2-6E54BE536A3E}" srcId="{08FA7802-FE02-4E71-9AB2-B24E80AA6079}" destId="{CC786A55-BA99-4B5D-AA93-28A8EF94E1FD}" srcOrd="3" destOrd="0" parTransId="{DAD3608F-D7CC-477D-A9EB-649502F22FCD}" sibTransId="{37C10CD4-6444-488B-A8F6-DFCB01013102}"/>
    <dgm:cxn modelId="{191913B1-2149-4EEA-8B64-373ACC5EF23E}" srcId="{08FA7802-FE02-4E71-9AB2-B24E80AA6079}" destId="{C378A13F-6BCB-443E-BDE1-29A087594C15}" srcOrd="5" destOrd="0" parTransId="{A28450A7-2FD0-43AC-AB5E-17461FDDE2D2}" sibTransId="{00FFD5DA-72C4-4AF7-8048-F6C2AFC9FF9C}"/>
    <dgm:cxn modelId="{E6D0E6C2-297F-4060-8767-3C54DF0D938B}" type="presOf" srcId="{A9FC56AF-A128-4D1C-B552-11660C378096}" destId="{6150A432-F222-4354-8870-670ADD376AEE}" srcOrd="0" destOrd="0" presId="urn:microsoft.com/office/officeart/2005/8/layout/radial4"/>
    <dgm:cxn modelId="{88BA58D7-720A-4BB6-B09A-D39E8BF1C3E6}" type="presOf" srcId="{F351F756-B31B-4CF3-ADEC-DE244C0F1FC3}" destId="{57D748E2-D877-46C7-8754-042B4FC311BD}" srcOrd="0" destOrd="0" presId="urn:microsoft.com/office/officeart/2005/8/layout/radial4"/>
    <dgm:cxn modelId="{083BE6F2-1575-4032-8A9B-E7813063495F}" type="presOf" srcId="{28CB936A-627F-4192-B985-B7BAD0208757}" destId="{ED910F81-BD3D-4A79-B6CF-1EC0116B7632}" srcOrd="0" destOrd="0" presId="urn:microsoft.com/office/officeart/2005/8/layout/radial4"/>
    <dgm:cxn modelId="{89CB9A19-02BD-468C-BC01-39A3D518DD68}" type="presParOf" srcId="{ED910F81-BD3D-4A79-B6CF-1EC0116B7632}" destId="{60EC40CD-51F1-445D-BCE0-CB8477A7EE20}" srcOrd="0" destOrd="0" presId="urn:microsoft.com/office/officeart/2005/8/layout/radial4"/>
    <dgm:cxn modelId="{CA4FF9E0-93E1-4C6D-8C76-999294000FCB}" type="presParOf" srcId="{ED910F81-BD3D-4A79-B6CF-1EC0116B7632}" destId="{52CEA00D-F433-4C50-BB4E-4B3EB953B487}" srcOrd="1" destOrd="0" presId="urn:microsoft.com/office/officeart/2005/8/layout/radial4"/>
    <dgm:cxn modelId="{108F1402-70B1-4E06-83A1-DEF4CF5102F7}" type="presParOf" srcId="{ED910F81-BD3D-4A79-B6CF-1EC0116B7632}" destId="{E5A6225D-D8CC-4EFE-8099-D9E85F8804A6}" srcOrd="2" destOrd="0" presId="urn:microsoft.com/office/officeart/2005/8/layout/radial4"/>
    <dgm:cxn modelId="{8898A096-9AD2-444F-8D03-9A37A565EFC2}" type="presParOf" srcId="{ED910F81-BD3D-4A79-B6CF-1EC0116B7632}" destId="{1B58FE63-5BFC-4E7C-853C-3B8FAEEB38A6}" srcOrd="3" destOrd="0" presId="urn:microsoft.com/office/officeart/2005/8/layout/radial4"/>
    <dgm:cxn modelId="{79E57687-16D6-4804-BA83-D14D31B0F204}" type="presParOf" srcId="{ED910F81-BD3D-4A79-B6CF-1EC0116B7632}" destId="{31D9FBE4-464C-4684-82B6-3CCC3CBBD6B4}" srcOrd="4" destOrd="0" presId="urn:microsoft.com/office/officeart/2005/8/layout/radial4"/>
    <dgm:cxn modelId="{44BBA66A-888B-409F-BCD9-782A98CD721E}" type="presParOf" srcId="{ED910F81-BD3D-4A79-B6CF-1EC0116B7632}" destId="{57D748E2-D877-46C7-8754-042B4FC311BD}" srcOrd="5" destOrd="0" presId="urn:microsoft.com/office/officeart/2005/8/layout/radial4"/>
    <dgm:cxn modelId="{1A7F577F-552A-421A-B763-3CF2C7A49767}" type="presParOf" srcId="{ED910F81-BD3D-4A79-B6CF-1EC0116B7632}" destId="{E3B088E6-D86E-46C5-8ABE-DBF1E1B024E1}" srcOrd="6" destOrd="0" presId="urn:microsoft.com/office/officeart/2005/8/layout/radial4"/>
    <dgm:cxn modelId="{B13A2F33-E9EB-4BE6-86BB-D94E9E19FA70}" type="presParOf" srcId="{ED910F81-BD3D-4A79-B6CF-1EC0116B7632}" destId="{6D539D76-4120-42AC-8971-A352D3E390C8}" srcOrd="7" destOrd="0" presId="urn:microsoft.com/office/officeart/2005/8/layout/radial4"/>
    <dgm:cxn modelId="{C4DDBCED-E781-48FA-964D-92BF08E0015C}" type="presParOf" srcId="{ED910F81-BD3D-4A79-B6CF-1EC0116B7632}" destId="{20B09CEB-6879-4A58-8134-92360EBC8F88}" srcOrd="8" destOrd="0" presId="urn:microsoft.com/office/officeart/2005/8/layout/radial4"/>
    <dgm:cxn modelId="{29D2A275-ED50-4405-AB07-A59A09E6A60E}" type="presParOf" srcId="{ED910F81-BD3D-4A79-B6CF-1EC0116B7632}" destId="{39B608F5-BD48-4BD6-A345-4981C2BA8940}" srcOrd="9" destOrd="0" presId="urn:microsoft.com/office/officeart/2005/8/layout/radial4"/>
    <dgm:cxn modelId="{0749C978-4708-45FE-9287-7AFC97FF5F15}" type="presParOf" srcId="{ED910F81-BD3D-4A79-B6CF-1EC0116B7632}" destId="{7FA15235-9718-4B92-9CA7-76C9536F9258}" srcOrd="10" destOrd="0" presId="urn:microsoft.com/office/officeart/2005/8/layout/radial4"/>
    <dgm:cxn modelId="{C50F7831-E089-4D5C-B45F-543FB65380BE}" type="presParOf" srcId="{ED910F81-BD3D-4A79-B6CF-1EC0116B7632}" destId="{9706406E-DCE1-4F2E-B622-7AA5C7E41871}" srcOrd="11" destOrd="0" presId="urn:microsoft.com/office/officeart/2005/8/layout/radial4"/>
    <dgm:cxn modelId="{34617A01-3B2E-43D0-9ECE-4A0B480E73D1}" type="presParOf" srcId="{ED910F81-BD3D-4A79-B6CF-1EC0116B7632}" destId="{2D9F0C41-A426-488C-A903-1B0130F475AB}" srcOrd="12" destOrd="0" presId="urn:microsoft.com/office/officeart/2005/8/layout/radial4"/>
    <dgm:cxn modelId="{8BF66246-E37F-42E1-AACD-DA50E2616ACF}" type="presParOf" srcId="{ED910F81-BD3D-4A79-B6CF-1EC0116B7632}" destId="{B032C690-EFDA-4D3A-B678-9BDD31F0D591}" srcOrd="13" destOrd="0" presId="urn:microsoft.com/office/officeart/2005/8/layout/radial4"/>
    <dgm:cxn modelId="{9245F2D5-78F7-4479-A478-081017ED17AD}" type="presParOf" srcId="{ED910F81-BD3D-4A79-B6CF-1EC0116B7632}" destId="{6150A432-F222-4354-8870-670ADD376AEE}"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C9F8B-B7EB-4095-A46C-F2DC7B697183}" type="doc">
      <dgm:prSet loTypeId="urn:microsoft.com/office/officeart/2005/8/layout/orgChart1" loCatId="hierarchy" qsTypeId="urn:microsoft.com/office/officeart/2005/8/quickstyle/simple3" qsCatId="simple" csTypeId="urn:microsoft.com/office/officeart/2005/8/colors/accent6_2" csCatId="accent6" phldr="1"/>
      <dgm:spPr/>
      <dgm:t>
        <a:bodyPr/>
        <a:lstStyle/>
        <a:p>
          <a:endParaRPr lang="tr-TR"/>
        </a:p>
      </dgm:t>
    </dgm:pt>
    <dgm:pt modelId="{FB5028B6-D600-4979-B7D0-D6FB0C27C5F6}">
      <dgm:prSet phldrT="[Text]" custT="1"/>
      <dgm:spPr/>
      <dgm:t>
        <a:bodyPr/>
        <a:lstStyle/>
        <a:p>
          <a:r>
            <a:rPr lang="en-US" sz="1200" b="0" i="0" u="none" strike="noStrike" baseline="0" dirty="0">
              <a:latin typeface="Times New Roman" panose="02020603050405020304" pitchFamily="18" charset="0"/>
              <a:cs typeface="Times New Roman" panose="02020603050405020304" pitchFamily="18" charset="0"/>
            </a:rPr>
            <a:t>systems analysis</a:t>
          </a:r>
          <a:endParaRPr lang="tr-TR" sz="1200" dirty="0">
            <a:latin typeface="Times New Roman" panose="02020603050405020304" pitchFamily="18" charset="0"/>
            <a:cs typeface="Times New Roman" panose="02020603050405020304" pitchFamily="18" charset="0"/>
          </a:endParaRPr>
        </a:p>
      </dgm:t>
    </dgm:pt>
    <dgm:pt modelId="{1C83F5B7-48E5-4BA1-811B-9513294D3AD7}" type="parTrans" cxnId="{862F8584-C62E-4C40-8B2D-09000608C03D}">
      <dgm:prSet/>
      <dgm:spPr/>
      <dgm:t>
        <a:bodyPr/>
        <a:lstStyle/>
        <a:p>
          <a:endParaRPr lang="tr-TR" sz="1200">
            <a:latin typeface="Times New Roman" panose="02020603050405020304" pitchFamily="18" charset="0"/>
            <a:cs typeface="Times New Roman" panose="02020603050405020304" pitchFamily="18" charset="0"/>
          </a:endParaRPr>
        </a:p>
      </dgm:t>
    </dgm:pt>
    <dgm:pt modelId="{E8BC21D2-41D3-448A-A5E8-FC6D8007C390}" type="sibTrans" cxnId="{862F8584-C62E-4C40-8B2D-09000608C03D}">
      <dgm:prSet/>
      <dgm:spPr/>
      <dgm:t>
        <a:bodyPr/>
        <a:lstStyle/>
        <a:p>
          <a:endParaRPr lang="tr-TR" sz="1200">
            <a:latin typeface="Times New Roman" panose="02020603050405020304" pitchFamily="18" charset="0"/>
            <a:cs typeface="Times New Roman" panose="02020603050405020304" pitchFamily="18" charset="0"/>
          </a:endParaRPr>
        </a:p>
      </dgm:t>
    </dgm:pt>
    <dgm:pt modelId="{CEF12E67-2A37-46E9-87A9-B7C20102970C}">
      <dgm:prSet phldrT="[Text]" custT="1"/>
      <dgm:spPr/>
      <dgm:t>
        <a:bodyPr/>
        <a:lstStyle/>
        <a:p>
          <a:pPr>
            <a:buFont typeface="Wingdings" panose="05000000000000000000" pitchFamily="2" charset="2"/>
            <a:buChar char="ü"/>
          </a:pPr>
          <a:r>
            <a:rPr lang="en-US" sz="1200" dirty="0">
              <a:latin typeface="Times New Roman" panose="02020603050405020304" pitchFamily="18" charset="0"/>
              <a:cs typeface="Times New Roman" panose="02020603050405020304" pitchFamily="18" charset="0"/>
            </a:rPr>
            <a:t>D</a:t>
          </a:r>
          <a:r>
            <a:rPr lang="en-US" sz="1200" b="0" i="0" u="none" strike="noStrike" baseline="0" dirty="0">
              <a:latin typeface="Times New Roman" panose="02020603050405020304" pitchFamily="18" charset="0"/>
              <a:cs typeface="Times New Roman" panose="02020603050405020304" pitchFamily="18" charset="0"/>
            </a:rPr>
            <a:t>etermining requirements </a:t>
          </a:r>
          <a:endParaRPr lang="tr-TR" sz="1200" dirty="0">
            <a:latin typeface="Times New Roman" panose="02020603050405020304" pitchFamily="18" charset="0"/>
            <a:cs typeface="Times New Roman" panose="02020603050405020304" pitchFamily="18" charset="0"/>
          </a:endParaRPr>
        </a:p>
      </dgm:t>
    </dgm:pt>
    <dgm:pt modelId="{9CC75472-916B-46DB-95AE-014F06B12475}" type="parTrans" cxnId="{3127F517-030F-4D32-A710-B9F4809A782D}">
      <dgm:prSet/>
      <dgm:spPr/>
      <dgm:t>
        <a:bodyPr/>
        <a:lstStyle/>
        <a:p>
          <a:endParaRPr lang="tr-TR" sz="1200">
            <a:latin typeface="Times New Roman" panose="02020603050405020304" pitchFamily="18" charset="0"/>
            <a:cs typeface="Times New Roman" panose="02020603050405020304" pitchFamily="18" charset="0"/>
          </a:endParaRPr>
        </a:p>
      </dgm:t>
    </dgm:pt>
    <dgm:pt modelId="{F3DB4C11-5794-4B1D-852C-959EE0A3D372}" type="sibTrans" cxnId="{3127F517-030F-4D32-A710-B9F4809A782D}">
      <dgm:prSet/>
      <dgm:spPr/>
      <dgm:t>
        <a:bodyPr/>
        <a:lstStyle/>
        <a:p>
          <a:endParaRPr lang="tr-TR" sz="1200">
            <a:latin typeface="Times New Roman" panose="02020603050405020304" pitchFamily="18" charset="0"/>
            <a:cs typeface="Times New Roman" panose="02020603050405020304" pitchFamily="18" charset="0"/>
          </a:endParaRPr>
        </a:p>
      </dgm:t>
    </dgm:pt>
    <dgm:pt modelId="{D6D4E5B7-0B13-4B6F-8A40-009C533F090E}">
      <dgm:prSet phldrT="[Text]" custT="1"/>
      <dgm:spPr/>
      <dgm:t>
        <a:bodyPr/>
        <a:lstStyle/>
        <a:p>
          <a:pPr>
            <a:buFont typeface="Wingdings" panose="05000000000000000000" pitchFamily="2" charset="2"/>
            <a:buChar char="ü"/>
          </a:pPr>
          <a:r>
            <a:rPr lang="en-US" sz="1200" dirty="0">
              <a:latin typeface="Times New Roman" panose="02020603050405020304" pitchFamily="18" charset="0"/>
              <a:cs typeface="Times New Roman" panose="02020603050405020304" pitchFamily="18" charset="0"/>
            </a:rPr>
            <a:t>S</a:t>
          </a:r>
          <a:r>
            <a:rPr lang="en-US" sz="1200" b="0" i="0" u="none" strike="noStrike" baseline="0" dirty="0">
              <a:latin typeface="Times New Roman" panose="02020603050405020304" pitchFamily="18" charset="0"/>
              <a:cs typeface="Times New Roman" panose="02020603050405020304" pitchFamily="18" charset="0"/>
            </a:rPr>
            <a:t>tructuring requirements</a:t>
          </a:r>
          <a:endParaRPr lang="tr-TR" sz="1200" dirty="0">
            <a:latin typeface="Times New Roman" panose="02020603050405020304" pitchFamily="18" charset="0"/>
            <a:cs typeface="Times New Roman" panose="02020603050405020304" pitchFamily="18" charset="0"/>
          </a:endParaRPr>
        </a:p>
      </dgm:t>
    </dgm:pt>
    <dgm:pt modelId="{F3728FB5-5CC6-4B2F-861D-EACD3EBF1E88}" type="parTrans" cxnId="{23F02F56-4BB4-45E0-A87B-98FA1959B739}">
      <dgm:prSet/>
      <dgm:spPr/>
      <dgm:t>
        <a:bodyPr/>
        <a:lstStyle/>
        <a:p>
          <a:endParaRPr lang="tr-TR" sz="1200">
            <a:latin typeface="Times New Roman" panose="02020603050405020304" pitchFamily="18" charset="0"/>
            <a:cs typeface="Times New Roman" panose="02020603050405020304" pitchFamily="18" charset="0"/>
          </a:endParaRPr>
        </a:p>
      </dgm:t>
    </dgm:pt>
    <dgm:pt modelId="{3819E41B-75E0-4BE2-B3EF-91444D4A0320}" type="sibTrans" cxnId="{23F02F56-4BB4-45E0-A87B-98FA1959B739}">
      <dgm:prSet/>
      <dgm:spPr/>
      <dgm:t>
        <a:bodyPr/>
        <a:lstStyle/>
        <a:p>
          <a:endParaRPr lang="tr-TR" sz="1200">
            <a:latin typeface="Times New Roman" panose="02020603050405020304" pitchFamily="18" charset="0"/>
            <a:cs typeface="Times New Roman" panose="02020603050405020304" pitchFamily="18" charset="0"/>
          </a:endParaRPr>
        </a:p>
      </dgm:t>
    </dgm:pt>
    <dgm:pt modelId="{02E3D2A2-5D72-412A-9279-60368F138FFE}">
      <dgm:prSet custT="1"/>
      <dgm:spPr/>
      <dgm:t>
        <a:bodyPr/>
        <a:lstStyle/>
        <a:p>
          <a:r>
            <a:rPr lang="en-US" sz="1200" dirty="0">
              <a:latin typeface="Times New Roman" panose="02020603050405020304" pitchFamily="18" charset="0"/>
              <a:cs typeface="Times New Roman" panose="02020603050405020304" pitchFamily="18" charset="0"/>
            </a:rPr>
            <a:t>- </a:t>
          </a:r>
          <a:r>
            <a:rPr lang="en-US" sz="1200" b="0" i="0" u="none" strike="noStrike" baseline="0" dirty="0">
              <a:latin typeface="Century-Book"/>
            </a:rPr>
            <a:t>understand current problems and opportunities, as well as what is needed and desired in future systems.</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G</a:t>
          </a:r>
          <a:r>
            <a:rPr lang="en-US" sz="1200" b="0" i="0" u="none" strike="noStrike" baseline="0" dirty="0">
              <a:latin typeface="Times New Roman" panose="02020603050405020304" pitchFamily="18" charset="0"/>
              <a:cs typeface="Times New Roman" panose="02020603050405020304" pitchFamily="18" charset="0"/>
            </a:rPr>
            <a:t>ather information on what the system should do from as many sources </a:t>
          </a:r>
          <a:r>
            <a:rPr lang="tr-TR" sz="1200" b="0" i="0" u="none" strike="noStrike" baseline="0" dirty="0">
              <a:latin typeface="Times New Roman" panose="02020603050405020304" pitchFamily="18" charset="0"/>
              <a:cs typeface="Times New Roman" panose="02020603050405020304" pitchFamily="18" charset="0"/>
            </a:rPr>
            <a:t>as possibl</a:t>
          </a:r>
          <a:r>
            <a:rPr lang="en-US" sz="1200" b="0" i="0" u="none" strike="noStrike" baseline="0" dirty="0">
              <a:latin typeface="Times New Roman" panose="02020603050405020304" pitchFamily="18" charset="0"/>
              <a:cs typeface="Times New Roman" panose="02020603050405020304" pitchFamily="18" charset="0"/>
            </a:rPr>
            <a:t>e</a:t>
          </a:r>
          <a:endParaRPr lang="tr-TR" sz="1200" dirty="0">
            <a:latin typeface="Times New Roman" panose="02020603050405020304" pitchFamily="18" charset="0"/>
            <a:cs typeface="Times New Roman" panose="02020603050405020304" pitchFamily="18" charset="0"/>
          </a:endParaRPr>
        </a:p>
      </dgm:t>
    </dgm:pt>
    <dgm:pt modelId="{4C6693F8-C779-46F7-AB6F-AAA54D64C45F}" type="parTrans" cxnId="{22EEE797-E40E-4BA5-BCC5-A680E8E3D0D8}">
      <dgm:prSet/>
      <dgm:spPr/>
      <dgm:t>
        <a:bodyPr/>
        <a:lstStyle/>
        <a:p>
          <a:endParaRPr lang="tr-TR" sz="1200">
            <a:latin typeface="Times New Roman" panose="02020603050405020304" pitchFamily="18" charset="0"/>
            <a:cs typeface="Times New Roman" panose="02020603050405020304" pitchFamily="18" charset="0"/>
          </a:endParaRPr>
        </a:p>
      </dgm:t>
    </dgm:pt>
    <dgm:pt modelId="{DF0855F0-543C-4A85-9673-B27D9E0D1D29}" type="sibTrans" cxnId="{22EEE797-E40E-4BA5-BCC5-A680E8E3D0D8}">
      <dgm:prSet/>
      <dgm:spPr/>
      <dgm:t>
        <a:bodyPr/>
        <a:lstStyle/>
        <a:p>
          <a:endParaRPr lang="tr-TR" sz="1200">
            <a:latin typeface="Times New Roman" panose="02020603050405020304" pitchFamily="18" charset="0"/>
            <a:cs typeface="Times New Roman" panose="02020603050405020304" pitchFamily="18" charset="0"/>
          </a:endParaRPr>
        </a:p>
      </dgm:t>
    </dgm:pt>
    <dgm:pt modelId="{35317B6B-F482-4EAF-AA47-71F6E3487794}">
      <dgm:prSet custT="1"/>
      <dgm:spPr/>
      <dgm:t>
        <a:bodyPr/>
        <a:lstStyle/>
        <a:p>
          <a:r>
            <a:rPr lang="en-US" sz="1200" dirty="0">
              <a:latin typeface="Times New Roman" panose="02020603050405020304" pitchFamily="18" charset="0"/>
              <a:cs typeface="Times New Roman" panose="02020603050405020304" pitchFamily="18" charset="0"/>
            </a:rPr>
            <a:t>Order the system requirement found in the determination step in tables, diagrams, and other formats that make them easier to translate into technical system </a:t>
          </a:r>
          <a:r>
            <a:rPr lang="tr-TR" sz="1200" dirty="0">
              <a:latin typeface="Times New Roman" panose="02020603050405020304" pitchFamily="18" charset="0"/>
              <a:cs typeface="Times New Roman" panose="02020603050405020304" pitchFamily="18" charset="0"/>
            </a:rPr>
            <a:t>specifications</a:t>
          </a:r>
        </a:p>
      </dgm:t>
    </dgm:pt>
    <dgm:pt modelId="{7EB920DA-52E2-43FD-AAAD-5A84F51F8CE0}" type="parTrans" cxnId="{B095F6AA-205C-4B76-B45A-2797AC87201D}">
      <dgm:prSet/>
      <dgm:spPr/>
      <dgm:t>
        <a:bodyPr/>
        <a:lstStyle/>
        <a:p>
          <a:endParaRPr lang="tr-TR" sz="1200">
            <a:latin typeface="Times New Roman" panose="02020603050405020304" pitchFamily="18" charset="0"/>
            <a:cs typeface="Times New Roman" panose="02020603050405020304" pitchFamily="18" charset="0"/>
          </a:endParaRPr>
        </a:p>
      </dgm:t>
    </dgm:pt>
    <dgm:pt modelId="{2B0EDF76-9624-46A9-8C07-62C72F7AFA96}" type="sibTrans" cxnId="{B095F6AA-205C-4B76-B45A-2797AC87201D}">
      <dgm:prSet/>
      <dgm:spPr/>
      <dgm:t>
        <a:bodyPr/>
        <a:lstStyle/>
        <a:p>
          <a:endParaRPr lang="tr-TR" sz="1200">
            <a:latin typeface="Times New Roman" panose="02020603050405020304" pitchFamily="18" charset="0"/>
            <a:cs typeface="Times New Roman" panose="02020603050405020304" pitchFamily="18" charset="0"/>
          </a:endParaRPr>
        </a:p>
      </dgm:t>
    </dgm:pt>
    <dgm:pt modelId="{E1F51847-59C4-4322-81A5-0697FFCBBDB7}">
      <dgm:prSet custT="1"/>
      <dgm:spPr/>
      <dgm:t>
        <a:bodyPr/>
        <a:lstStyle/>
        <a:p>
          <a:pPr>
            <a:buFont typeface="Wingdings" panose="05000000000000000000" pitchFamily="2" charset="2"/>
            <a:buChar char="ü"/>
          </a:pPr>
          <a:r>
            <a:rPr lang="en-US" sz="1200" b="0" i="0" u="none" strike="noStrike" baseline="0" dirty="0">
              <a:latin typeface="Times New Roman" panose="02020603050405020304" pitchFamily="18" charset="0"/>
              <a:cs typeface="Times New Roman" panose="02020603050405020304" pitchFamily="18" charset="0"/>
            </a:rPr>
            <a:t>Sources can be :</a:t>
          </a:r>
        </a:p>
        <a:p>
          <a:pPr>
            <a:buFont typeface="Wingdings" panose="05000000000000000000" pitchFamily="2" charset="2"/>
            <a:buChar char="ü"/>
          </a:pPr>
          <a:r>
            <a:rPr lang="en-US" sz="1200" b="0" i="0" u="none" strike="noStrike" baseline="0" dirty="0">
              <a:latin typeface="Times New Roman" panose="02020603050405020304" pitchFamily="18" charset="0"/>
              <a:cs typeface="Times New Roman" panose="02020603050405020304" pitchFamily="18" charset="0"/>
            </a:rPr>
            <a:t>Users of the current system</a:t>
          </a:r>
        </a:p>
        <a:p>
          <a:pPr>
            <a:buFont typeface="Wingdings" panose="05000000000000000000" pitchFamily="2" charset="2"/>
            <a:buChar char="ü"/>
          </a:pPr>
          <a:r>
            <a:rPr lang="en-US" sz="1200" b="0" i="0" u="none" strike="noStrike" baseline="0" dirty="0">
              <a:latin typeface="Times New Roman" panose="02020603050405020304" pitchFamily="18" charset="0"/>
              <a:cs typeface="Times New Roman" panose="02020603050405020304" pitchFamily="18" charset="0"/>
            </a:rPr>
            <a:t>Reports</a:t>
          </a:r>
        </a:p>
        <a:p>
          <a:pPr>
            <a:buFont typeface="Wingdings" panose="05000000000000000000" pitchFamily="2" charset="2"/>
            <a:buChar char="ü"/>
          </a:pPr>
          <a:r>
            <a:rPr lang="en-US" sz="1200" dirty="0">
              <a:latin typeface="Times New Roman" panose="02020603050405020304" pitchFamily="18" charset="0"/>
              <a:cs typeface="Times New Roman" panose="02020603050405020304" pitchFamily="18" charset="0"/>
            </a:rPr>
            <a:t>F</a:t>
          </a:r>
          <a:r>
            <a:rPr lang="en-US" sz="1200" b="0" i="0" u="none" strike="noStrike" baseline="0" dirty="0">
              <a:latin typeface="Times New Roman" panose="02020603050405020304" pitchFamily="18" charset="0"/>
              <a:cs typeface="Times New Roman" panose="02020603050405020304" pitchFamily="18" charset="0"/>
            </a:rPr>
            <a:t>orms</a:t>
          </a:r>
        </a:p>
        <a:p>
          <a:pPr>
            <a:buFont typeface="Wingdings" panose="05000000000000000000" pitchFamily="2" charset="2"/>
            <a:buChar char="ü"/>
          </a:pPr>
          <a:r>
            <a:rPr lang="en-US" sz="1200" dirty="0">
              <a:latin typeface="Times New Roman" panose="02020603050405020304" pitchFamily="18" charset="0"/>
              <a:cs typeface="Times New Roman" panose="02020603050405020304" pitchFamily="18" charset="0"/>
            </a:rPr>
            <a:t>P</a:t>
          </a:r>
          <a:r>
            <a:rPr lang="tr-TR" sz="1200" b="0" i="0" u="none" strike="noStrike" baseline="0" dirty="0">
              <a:latin typeface="Times New Roman" panose="02020603050405020304" pitchFamily="18" charset="0"/>
              <a:cs typeface="Times New Roman" panose="02020603050405020304" pitchFamily="18" charset="0"/>
            </a:rPr>
            <a:t>rocedures</a:t>
          </a:r>
          <a:endParaRPr lang="tr-TR" sz="1200" dirty="0">
            <a:latin typeface="Times New Roman" panose="02020603050405020304" pitchFamily="18" charset="0"/>
            <a:cs typeface="Times New Roman" panose="02020603050405020304" pitchFamily="18" charset="0"/>
          </a:endParaRPr>
        </a:p>
      </dgm:t>
    </dgm:pt>
    <dgm:pt modelId="{61DB9FE4-5808-43ED-A985-C256E976ED57}" type="parTrans" cxnId="{322B6FCD-5468-452F-9A2B-2E954EFC5696}">
      <dgm:prSet/>
      <dgm:spPr/>
      <dgm:t>
        <a:bodyPr/>
        <a:lstStyle/>
        <a:p>
          <a:endParaRPr lang="tr-TR" sz="1200">
            <a:latin typeface="Times New Roman" panose="02020603050405020304" pitchFamily="18" charset="0"/>
            <a:cs typeface="Times New Roman" panose="02020603050405020304" pitchFamily="18" charset="0"/>
          </a:endParaRPr>
        </a:p>
      </dgm:t>
    </dgm:pt>
    <dgm:pt modelId="{B51EC09E-742D-4D24-A628-FC29197B1EE4}" type="sibTrans" cxnId="{322B6FCD-5468-452F-9A2B-2E954EFC5696}">
      <dgm:prSet/>
      <dgm:spPr/>
      <dgm:t>
        <a:bodyPr/>
        <a:lstStyle/>
        <a:p>
          <a:endParaRPr lang="tr-TR" sz="1200">
            <a:latin typeface="Times New Roman" panose="02020603050405020304" pitchFamily="18" charset="0"/>
            <a:cs typeface="Times New Roman" panose="02020603050405020304" pitchFamily="18" charset="0"/>
          </a:endParaRPr>
        </a:p>
      </dgm:t>
    </dgm:pt>
    <dgm:pt modelId="{75B71D74-F0DF-48F2-87F2-AB978178B64C}">
      <dgm:prSet custT="1"/>
      <dgm:spPr/>
      <dgm:t>
        <a:bodyPr/>
        <a:lstStyle/>
        <a:p>
          <a:pPr>
            <a:buNone/>
          </a:pPr>
          <a:r>
            <a:rPr lang="en-US" sz="1200" b="0" i="0" u="none" strike="noStrike" baseline="0" dirty="0">
              <a:latin typeface="Times New Roman" panose="02020603050405020304" pitchFamily="18" charset="0"/>
              <a:cs typeface="Times New Roman" panose="02020603050405020304" pitchFamily="18" charset="0"/>
            </a:rPr>
            <a:t>All of the system requirements are carefully documented and </a:t>
          </a:r>
          <a:r>
            <a:rPr lang="tr-TR" sz="1200" b="0" i="0" u="none" strike="noStrike" baseline="0" dirty="0">
              <a:latin typeface="Times New Roman" panose="02020603050405020304" pitchFamily="18" charset="0"/>
              <a:cs typeface="Times New Roman" panose="02020603050405020304" pitchFamily="18" charset="0"/>
            </a:rPr>
            <a:t>made ready for structuring</a:t>
          </a:r>
          <a:endParaRPr lang="tr-TR" sz="1200" dirty="0">
            <a:latin typeface="Times New Roman" panose="02020603050405020304" pitchFamily="18" charset="0"/>
            <a:cs typeface="Times New Roman" panose="02020603050405020304" pitchFamily="18" charset="0"/>
          </a:endParaRPr>
        </a:p>
      </dgm:t>
    </dgm:pt>
    <dgm:pt modelId="{20295DF0-8015-4CB2-ABE8-CEEE382DBDBB}" type="parTrans" cxnId="{B2F9B8E5-F66D-41C6-A6A5-5521119A77B7}">
      <dgm:prSet/>
      <dgm:spPr/>
      <dgm:t>
        <a:bodyPr/>
        <a:lstStyle/>
        <a:p>
          <a:endParaRPr lang="tr-TR" sz="1200">
            <a:latin typeface="Times New Roman" panose="02020603050405020304" pitchFamily="18" charset="0"/>
            <a:cs typeface="Times New Roman" panose="02020603050405020304" pitchFamily="18" charset="0"/>
          </a:endParaRPr>
        </a:p>
      </dgm:t>
    </dgm:pt>
    <dgm:pt modelId="{849924E3-FFA8-49D7-97F6-BB1453CA3E23}" type="sibTrans" cxnId="{B2F9B8E5-F66D-41C6-A6A5-5521119A77B7}">
      <dgm:prSet/>
      <dgm:spPr/>
      <dgm:t>
        <a:bodyPr/>
        <a:lstStyle/>
        <a:p>
          <a:endParaRPr lang="tr-TR" sz="1200">
            <a:latin typeface="Times New Roman" panose="02020603050405020304" pitchFamily="18" charset="0"/>
            <a:cs typeface="Times New Roman" panose="02020603050405020304" pitchFamily="18" charset="0"/>
          </a:endParaRPr>
        </a:p>
      </dgm:t>
    </dgm:pt>
    <dgm:pt modelId="{587BD5BB-8B09-4E0F-AAAC-C9BC9FA0F6EB}" type="pres">
      <dgm:prSet presAssocID="{49AC9F8B-B7EB-4095-A46C-F2DC7B697183}" presName="hierChild1" presStyleCnt="0">
        <dgm:presLayoutVars>
          <dgm:orgChart val="1"/>
          <dgm:chPref val="1"/>
          <dgm:dir/>
          <dgm:animOne val="branch"/>
          <dgm:animLvl val="lvl"/>
          <dgm:resizeHandles/>
        </dgm:presLayoutVars>
      </dgm:prSet>
      <dgm:spPr/>
    </dgm:pt>
    <dgm:pt modelId="{A2484C91-A47C-410F-B624-C0E750371B62}" type="pres">
      <dgm:prSet presAssocID="{FB5028B6-D600-4979-B7D0-D6FB0C27C5F6}" presName="hierRoot1" presStyleCnt="0">
        <dgm:presLayoutVars>
          <dgm:hierBranch val="init"/>
        </dgm:presLayoutVars>
      </dgm:prSet>
      <dgm:spPr/>
    </dgm:pt>
    <dgm:pt modelId="{FB4B63FB-123E-4A42-8244-076A744026DA}" type="pres">
      <dgm:prSet presAssocID="{FB5028B6-D600-4979-B7D0-D6FB0C27C5F6}" presName="rootComposite1" presStyleCnt="0"/>
      <dgm:spPr/>
    </dgm:pt>
    <dgm:pt modelId="{697163F2-0CE7-42C1-8D70-4667633D39E6}" type="pres">
      <dgm:prSet presAssocID="{FB5028B6-D600-4979-B7D0-D6FB0C27C5F6}" presName="rootText1" presStyleLbl="node0" presStyleIdx="0" presStyleCnt="1">
        <dgm:presLayoutVars>
          <dgm:chPref val="3"/>
        </dgm:presLayoutVars>
      </dgm:prSet>
      <dgm:spPr/>
    </dgm:pt>
    <dgm:pt modelId="{8791AFD4-6CA2-45E6-8242-B1816EE4C7E9}" type="pres">
      <dgm:prSet presAssocID="{FB5028B6-D600-4979-B7D0-D6FB0C27C5F6}" presName="rootConnector1" presStyleLbl="node1" presStyleIdx="0" presStyleCnt="0"/>
      <dgm:spPr/>
    </dgm:pt>
    <dgm:pt modelId="{65ABD268-AEBE-416E-8A04-5383AA2BC1A7}" type="pres">
      <dgm:prSet presAssocID="{FB5028B6-D600-4979-B7D0-D6FB0C27C5F6}" presName="hierChild2" presStyleCnt="0"/>
      <dgm:spPr/>
    </dgm:pt>
    <dgm:pt modelId="{C01338D0-03F5-470B-A41D-13AD59C8C311}" type="pres">
      <dgm:prSet presAssocID="{9CC75472-916B-46DB-95AE-014F06B12475}" presName="Name37" presStyleLbl="parChTrans1D2" presStyleIdx="0" presStyleCnt="2"/>
      <dgm:spPr/>
    </dgm:pt>
    <dgm:pt modelId="{E440937E-F9CD-4BA9-9646-85042F2CBAC1}" type="pres">
      <dgm:prSet presAssocID="{CEF12E67-2A37-46E9-87A9-B7C20102970C}" presName="hierRoot2" presStyleCnt="0">
        <dgm:presLayoutVars>
          <dgm:hierBranch val="init"/>
        </dgm:presLayoutVars>
      </dgm:prSet>
      <dgm:spPr/>
    </dgm:pt>
    <dgm:pt modelId="{DCDEACFC-DFE5-4899-89DB-2E129112A3D7}" type="pres">
      <dgm:prSet presAssocID="{CEF12E67-2A37-46E9-87A9-B7C20102970C}" presName="rootComposite" presStyleCnt="0"/>
      <dgm:spPr/>
    </dgm:pt>
    <dgm:pt modelId="{9687002F-7B3E-4174-BDAF-2DAFF02D9AC5}" type="pres">
      <dgm:prSet presAssocID="{CEF12E67-2A37-46E9-87A9-B7C20102970C}" presName="rootText" presStyleLbl="node2" presStyleIdx="0" presStyleCnt="2">
        <dgm:presLayoutVars>
          <dgm:chPref val="3"/>
        </dgm:presLayoutVars>
      </dgm:prSet>
      <dgm:spPr/>
    </dgm:pt>
    <dgm:pt modelId="{88528AF2-A2AD-476A-BA55-1CC9F7432B21}" type="pres">
      <dgm:prSet presAssocID="{CEF12E67-2A37-46E9-87A9-B7C20102970C}" presName="rootConnector" presStyleLbl="node2" presStyleIdx="0" presStyleCnt="2"/>
      <dgm:spPr/>
    </dgm:pt>
    <dgm:pt modelId="{BC491A55-3CD0-4194-A551-F65A31057041}" type="pres">
      <dgm:prSet presAssocID="{CEF12E67-2A37-46E9-87A9-B7C20102970C}" presName="hierChild4" presStyleCnt="0"/>
      <dgm:spPr/>
    </dgm:pt>
    <dgm:pt modelId="{494D2766-8663-4809-BE8E-D02D819A1202}" type="pres">
      <dgm:prSet presAssocID="{4C6693F8-C779-46F7-AB6F-AAA54D64C45F}" presName="Name37" presStyleLbl="parChTrans1D3" presStyleIdx="0" presStyleCnt="2"/>
      <dgm:spPr/>
    </dgm:pt>
    <dgm:pt modelId="{8EE0C326-61FE-4B0F-BAC1-88036124BBE2}" type="pres">
      <dgm:prSet presAssocID="{02E3D2A2-5D72-412A-9279-60368F138FFE}" presName="hierRoot2" presStyleCnt="0">
        <dgm:presLayoutVars>
          <dgm:hierBranch val="init"/>
        </dgm:presLayoutVars>
      </dgm:prSet>
      <dgm:spPr/>
    </dgm:pt>
    <dgm:pt modelId="{524E0897-C28E-4F6C-814D-DE9AE90D9D1B}" type="pres">
      <dgm:prSet presAssocID="{02E3D2A2-5D72-412A-9279-60368F138FFE}" presName="rootComposite" presStyleCnt="0"/>
      <dgm:spPr/>
    </dgm:pt>
    <dgm:pt modelId="{E6BC5E29-2AD9-4664-A2CF-D89C20165F31}" type="pres">
      <dgm:prSet presAssocID="{02E3D2A2-5D72-412A-9279-60368F138FFE}" presName="rootText" presStyleLbl="node3" presStyleIdx="0" presStyleCnt="2" custScaleX="371199" custScaleY="161287" custLinFactNeighborX="-2000">
        <dgm:presLayoutVars>
          <dgm:chPref val="3"/>
        </dgm:presLayoutVars>
      </dgm:prSet>
      <dgm:spPr/>
    </dgm:pt>
    <dgm:pt modelId="{1F7C415A-57FA-4B62-8993-B97DBEDEE305}" type="pres">
      <dgm:prSet presAssocID="{02E3D2A2-5D72-412A-9279-60368F138FFE}" presName="rootConnector" presStyleLbl="node3" presStyleIdx="0" presStyleCnt="2"/>
      <dgm:spPr/>
    </dgm:pt>
    <dgm:pt modelId="{0453DDBA-DA21-4C3A-8024-8393DC143615}" type="pres">
      <dgm:prSet presAssocID="{02E3D2A2-5D72-412A-9279-60368F138FFE}" presName="hierChild4" presStyleCnt="0"/>
      <dgm:spPr/>
    </dgm:pt>
    <dgm:pt modelId="{1FFB8FE4-AFD3-483B-B3D5-D4F99109322E}" type="pres">
      <dgm:prSet presAssocID="{61DB9FE4-5808-43ED-A985-C256E976ED57}" presName="Name37" presStyleLbl="parChTrans1D4" presStyleIdx="0" presStyleCnt="2"/>
      <dgm:spPr/>
    </dgm:pt>
    <dgm:pt modelId="{B9E5D103-03E7-4E41-A973-34524A3FF14A}" type="pres">
      <dgm:prSet presAssocID="{E1F51847-59C4-4322-81A5-0697FFCBBDB7}" presName="hierRoot2" presStyleCnt="0">
        <dgm:presLayoutVars>
          <dgm:hierBranch val="init"/>
        </dgm:presLayoutVars>
      </dgm:prSet>
      <dgm:spPr/>
    </dgm:pt>
    <dgm:pt modelId="{39583F84-BA80-469B-B3DD-8538B9C7F6CD}" type="pres">
      <dgm:prSet presAssocID="{E1F51847-59C4-4322-81A5-0697FFCBBDB7}" presName="rootComposite" presStyleCnt="0"/>
      <dgm:spPr/>
    </dgm:pt>
    <dgm:pt modelId="{C8676142-19C7-471C-9D7C-EBDE188C83B2}" type="pres">
      <dgm:prSet presAssocID="{E1F51847-59C4-4322-81A5-0697FFCBBDB7}" presName="rootText" presStyleLbl="node4" presStyleIdx="0" presStyleCnt="2" custScaleX="167904" custScaleY="228442" custLinFactNeighborX="-61" custLinFactNeighborY="-6855">
        <dgm:presLayoutVars>
          <dgm:chPref val="3"/>
        </dgm:presLayoutVars>
      </dgm:prSet>
      <dgm:spPr/>
    </dgm:pt>
    <dgm:pt modelId="{25ACCF22-3144-4DBE-8700-8D681491A11C}" type="pres">
      <dgm:prSet presAssocID="{E1F51847-59C4-4322-81A5-0697FFCBBDB7}" presName="rootConnector" presStyleLbl="node4" presStyleIdx="0" presStyleCnt="2"/>
      <dgm:spPr/>
    </dgm:pt>
    <dgm:pt modelId="{B62D3844-433D-4977-8A27-75A75409DDBA}" type="pres">
      <dgm:prSet presAssocID="{E1F51847-59C4-4322-81A5-0697FFCBBDB7}" presName="hierChild4" presStyleCnt="0"/>
      <dgm:spPr/>
    </dgm:pt>
    <dgm:pt modelId="{A2A21769-35E7-4EB6-99E7-09B06B6D3061}" type="pres">
      <dgm:prSet presAssocID="{20295DF0-8015-4CB2-ABE8-CEEE382DBDBB}" presName="Name37" presStyleLbl="parChTrans1D4" presStyleIdx="1" presStyleCnt="2"/>
      <dgm:spPr/>
    </dgm:pt>
    <dgm:pt modelId="{E2CE3262-7335-4FC0-AB8A-A479FDCEE58A}" type="pres">
      <dgm:prSet presAssocID="{75B71D74-F0DF-48F2-87F2-AB978178B64C}" presName="hierRoot2" presStyleCnt="0">
        <dgm:presLayoutVars>
          <dgm:hierBranch val="init"/>
        </dgm:presLayoutVars>
      </dgm:prSet>
      <dgm:spPr/>
    </dgm:pt>
    <dgm:pt modelId="{A1FB70EA-D73F-4B54-9576-D82BD94DF602}" type="pres">
      <dgm:prSet presAssocID="{75B71D74-F0DF-48F2-87F2-AB978178B64C}" presName="rootComposite" presStyleCnt="0"/>
      <dgm:spPr/>
    </dgm:pt>
    <dgm:pt modelId="{C7C38CD6-FB1A-4095-9768-D13C153B1C1E}" type="pres">
      <dgm:prSet presAssocID="{75B71D74-F0DF-48F2-87F2-AB978178B64C}" presName="rootText" presStyleLbl="node4" presStyleIdx="1" presStyleCnt="2" custScaleX="564183">
        <dgm:presLayoutVars>
          <dgm:chPref val="3"/>
        </dgm:presLayoutVars>
      </dgm:prSet>
      <dgm:spPr/>
    </dgm:pt>
    <dgm:pt modelId="{A554B29A-38DF-42DA-8449-BFFF32C1A2E9}" type="pres">
      <dgm:prSet presAssocID="{75B71D74-F0DF-48F2-87F2-AB978178B64C}" presName="rootConnector" presStyleLbl="node4" presStyleIdx="1" presStyleCnt="2"/>
      <dgm:spPr/>
    </dgm:pt>
    <dgm:pt modelId="{11610CE2-B673-4FA2-BA2A-DA079F011E23}" type="pres">
      <dgm:prSet presAssocID="{75B71D74-F0DF-48F2-87F2-AB978178B64C}" presName="hierChild4" presStyleCnt="0"/>
      <dgm:spPr/>
    </dgm:pt>
    <dgm:pt modelId="{9CACFDE8-FBB2-4189-AB92-DD2CB4B86E7A}" type="pres">
      <dgm:prSet presAssocID="{75B71D74-F0DF-48F2-87F2-AB978178B64C}" presName="hierChild5" presStyleCnt="0"/>
      <dgm:spPr/>
    </dgm:pt>
    <dgm:pt modelId="{4B3BDFD9-BE07-424E-996D-DB7C44FCBDBF}" type="pres">
      <dgm:prSet presAssocID="{E1F51847-59C4-4322-81A5-0697FFCBBDB7}" presName="hierChild5" presStyleCnt="0"/>
      <dgm:spPr/>
    </dgm:pt>
    <dgm:pt modelId="{FAB955BC-E8A2-4E1B-99F5-38A37A91B357}" type="pres">
      <dgm:prSet presAssocID="{02E3D2A2-5D72-412A-9279-60368F138FFE}" presName="hierChild5" presStyleCnt="0"/>
      <dgm:spPr/>
    </dgm:pt>
    <dgm:pt modelId="{40EE224C-D07A-4E42-B4A3-1128B8742885}" type="pres">
      <dgm:prSet presAssocID="{CEF12E67-2A37-46E9-87A9-B7C20102970C}" presName="hierChild5" presStyleCnt="0"/>
      <dgm:spPr/>
    </dgm:pt>
    <dgm:pt modelId="{81E1595F-62F0-4F79-93D2-184ADE60E035}" type="pres">
      <dgm:prSet presAssocID="{F3728FB5-5CC6-4B2F-861D-EACD3EBF1E88}" presName="Name37" presStyleLbl="parChTrans1D2" presStyleIdx="1" presStyleCnt="2"/>
      <dgm:spPr/>
    </dgm:pt>
    <dgm:pt modelId="{C1BDC1A6-CF58-4CAD-8F4C-A68032EAB866}" type="pres">
      <dgm:prSet presAssocID="{D6D4E5B7-0B13-4B6F-8A40-009C533F090E}" presName="hierRoot2" presStyleCnt="0">
        <dgm:presLayoutVars>
          <dgm:hierBranch val="init"/>
        </dgm:presLayoutVars>
      </dgm:prSet>
      <dgm:spPr/>
    </dgm:pt>
    <dgm:pt modelId="{443E90FC-B5F0-45D4-8198-C3131B7B0DB3}" type="pres">
      <dgm:prSet presAssocID="{D6D4E5B7-0B13-4B6F-8A40-009C533F090E}" presName="rootComposite" presStyleCnt="0"/>
      <dgm:spPr/>
    </dgm:pt>
    <dgm:pt modelId="{0AF935B0-2FCA-4F51-951C-4F03F3ECE3D2}" type="pres">
      <dgm:prSet presAssocID="{D6D4E5B7-0B13-4B6F-8A40-009C533F090E}" presName="rootText" presStyleLbl="node2" presStyleIdx="1" presStyleCnt="2" custLinFactNeighborY="0">
        <dgm:presLayoutVars>
          <dgm:chPref val="3"/>
        </dgm:presLayoutVars>
      </dgm:prSet>
      <dgm:spPr/>
    </dgm:pt>
    <dgm:pt modelId="{2857F2EA-AB95-4E63-807A-53B39C07B523}" type="pres">
      <dgm:prSet presAssocID="{D6D4E5B7-0B13-4B6F-8A40-009C533F090E}" presName="rootConnector" presStyleLbl="node2" presStyleIdx="1" presStyleCnt="2"/>
      <dgm:spPr/>
    </dgm:pt>
    <dgm:pt modelId="{87AAE082-9BEC-4CAB-8A02-8287FF6CC438}" type="pres">
      <dgm:prSet presAssocID="{D6D4E5B7-0B13-4B6F-8A40-009C533F090E}" presName="hierChild4" presStyleCnt="0"/>
      <dgm:spPr/>
    </dgm:pt>
    <dgm:pt modelId="{9DEBCAD4-2909-4C95-B6CB-84D690DC21AF}" type="pres">
      <dgm:prSet presAssocID="{7EB920DA-52E2-43FD-AAAD-5A84F51F8CE0}" presName="Name37" presStyleLbl="parChTrans1D3" presStyleIdx="1" presStyleCnt="2"/>
      <dgm:spPr/>
    </dgm:pt>
    <dgm:pt modelId="{5FFB0C9A-0A08-4B88-B9CF-7EAEB1BCCD4B}" type="pres">
      <dgm:prSet presAssocID="{35317B6B-F482-4EAF-AA47-71F6E3487794}" presName="hierRoot2" presStyleCnt="0">
        <dgm:presLayoutVars>
          <dgm:hierBranch val="init"/>
        </dgm:presLayoutVars>
      </dgm:prSet>
      <dgm:spPr/>
    </dgm:pt>
    <dgm:pt modelId="{62D93ECB-13F0-45B8-A301-1850AFC17C59}" type="pres">
      <dgm:prSet presAssocID="{35317B6B-F482-4EAF-AA47-71F6E3487794}" presName="rootComposite" presStyleCnt="0"/>
      <dgm:spPr/>
    </dgm:pt>
    <dgm:pt modelId="{CF24AFB4-D1C0-4C26-BDBE-B69C5FB3E871}" type="pres">
      <dgm:prSet presAssocID="{35317B6B-F482-4EAF-AA47-71F6E3487794}" presName="rootText" presStyleLbl="node3" presStyleIdx="1" presStyleCnt="2" custScaleX="351054">
        <dgm:presLayoutVars>
          <dgm:chPref val="3"/>
        </dgm:presLayoutVars>
      </dgm:prSet>
      <dgm:spPr/>
    </dgm:pt>
    <dgm:pt modelId="{FD682B29-8397-4F5A-A755-94124D4AF9EB}" type="pres">
      <dgm:prSet presAssocID="{35317B6B-F482-4EAF-AA47-71F6E3487794}" presName="rootConnector" presStyleLbl="node3" presStyleIdx="1" presStyleCnt="2"/>
      <dgm:spPr/>
    </dgm:pt>
    <dgm:pt modelId="{81C9B1B7-7F60-4EA0-ADBF-DB407DD5F147}" type="pres">
      <dgm:prSet presAssocID="{35317B6B-F482-4EAF-AA47-71F6E3487794}" presName="hierChild4" presStyleCnt="0"/>
      <dgm:spPr/>
    </dgm:pt>
    <dgm:pt modelId="{7671AE52-FAB0-47CC-8822-DEF8CECDE08D}" type="pres">
      <dgm:prSet presAssocID="{35317B6B-F482-4EAF-AA47-71F6E3487794}" presName="hierChild5" presStyleCnt="0"/>
      <dgm:spPr/>
    </dgm:pt>
    <dgm:pt modelId="{3897E2F7-7464-422B-A932-1D353FD2B8A9}" type="pres">
      <dgm:prSet presAssocID="{D6D4E5B7-0B13-4B6F-8A40-009C533F090E}" presName="hierChild5" presStyleCnt="0"/>
      <dgm:spPr/>
    </dgm:pt>
    <dgm:pt modelId="{49651E50-9172-45F7-A1B9-F0755756C855}" type="pres">
      <dgm:prSet presAssocID="{FB5028B6-D600-4979-B7D0-D6FB0C27C5F6}" presName="hierChild3" presStyleCnt="0"/>
      <dgm:spPr/>
    </dgm:pt>
  </dgm:ptLst>
  <dgm:cxnLst>
    <dgm:cxn modelId="{D45B7905-CFEA-459C-B2CE-43E09BDF1D89}" type="presOf" srcId="{02E3D2A2-5D72-412A-9279-60368F138FFE}" destId="{1F7C415A-57FA-4B62-8993-B97DBEDEE305}" srcOrd="1" destOrd="0" presId="urn:microsoft.com/office/officeart/2005/8/layout/orgChart1"/>
    <dgm:cxn modelId="{78D4A40D-CC39-4061-9BB4-0E5391A4305F}" type="presOf" srcId="{75B71D74-F0DF-48F2-87F2-AB978178B64C}" destId="{A554B29A-38DF-42DA-8449-BFFF32C1A2E9}" srcOrd="1" destOrd="0" presId="urn:microsoft.com/office/officeart/2005/8/layout/orgChart1"/>
    <dgm:cxn modelId="{B18A4B12-B09D-4EC1-8102-7D42831EDF5E}" type="presOf" srcId="{CEF12E67-2A37-46E9-87A9-B7C20102970C}" destId="{88528AF2-A2AD-476A-BA55-1CC9F7432B21}" srcOrd="1" destOrd="0" presId="urn:microsoft.com/office/officeart/2005/8/layout/orgChart1"/>
    <dgm:cxn modelId="{3127F517-030F-4D32-A710-B9F4809A782D}" srcId="{FB5028B6-D600-4979-B7D0-D6FB0C27C5F6}" destId="{CEF12E67-2A37-46E9-87A9-B7C20102970C}" srcOrd="0" destOrd="0" parTransId="{9CC75472-916B-46DB-95AE-014F06B12475}" sibTransId="{F3DB4C11-5794-4B1D-852C-959EE0A3D372}"/>
    <dgm:cxn modelId="{AF0CB61E-8A52-44C7-926F-A52D552FCC39}" type="presOf" srcId="{7EB920DA-52E2-43FD-AAAD-5A84F51F8CE0}" destId="{9DEBCAD4-2909-4C95-B6CB-84D690DC21AF}" srcOrd="0" destOrd="0" presId="urn:microsoft.com/office/officeart/2005/8/layout/orgChart1"/>
    <dgm:cxn modelId="{92199927-EDBA-4EF8-B973-AED822F73B40}" type="presOf" srcId="{35317B6B-F482-4EAF-AA47-71F6E3487794}" destId="{CF24AFB4-D1C0-4C26-BDBE-B69C5FB3E871}" srcOrd="0" destOrd="0" presId="urn:microsoft.com/office/officeart/2005/8/layout/orgChart1"/>
    <dgm:cxn modelId="{7A370F2A-E70F-4BFA-A5A2-0BF588CB804D}" type="presOf" srcId="{49AC9F8B-B7EB-4095-A46C-F2DC7B697183}" destId="{587BD5BB-8B09-4E0F-AAAC-C9BC9FA0F6EB}" srcOrd="0" destOrd="0" presId="urn:microsoft.com/office/officeart/2005/8/layout/orgChart1"/>
    <dgm:cxn modelId="{693BF844-85A5-4E67-9A80-1F85440EC95E}" type="presOf" srcId="{FB5028B6-D600-4979-B7D0-D6FB0C27C5F6}" destId="{697163F2-0CE7-42C1-8D70-4667633D39E6}" srcOrd="0" destOrd="0" presId="urn:microsoft.com/office/officeart/2005/8/layout/orgChart1"/>
    <dgm:cxn modelId="{23F02F56-4BB4-45E0-A87B-98FA1959B739}" srcId="{FB5028B6-D600-4979-B7D0-D6FB0C27C5F6}" destId="{D6D4E5B7-0B13-4B6F-8A40-009C533F090E}" srcOrd="1" destOrd="0" parTransId="{F3728FB5-5CC6-4B2F-861D-EACD3EBF1E88}" sibTransId="{3819E41B-75E0-4BE2-B3EF-91444D4A0320}"/>
    <dgm:cxn modelId="{6ADA5F82-858D-41A1-A54A-DA88B6046189}" type="presOf" srcId="{FB5028B6-D600-4979-B7D0-D6FB0C27C5F6}" destId="{8791AFD4-6CA2-45E6-8242-B1816EE4C7E9}" srcOrd="1" destOrd="0" presId="urn:microsoft.com/office/officeart/2005/8/layout/orgChart1"/>
    <dgm:cxn modelId="{1A816B83-CE98-46B5-8040-EE31F24EEA1A}" type="presOf" srcId="{35317B6B-F482-4EAF-AA47-71F6E3487794}" destId="{FD682B29-8397-4F5A-A755-94124D4AF9EB}" srcOrd="1" destOrd="0" presId="urn:microsoft.com/office/officeart/2005/8/layout/orgChart1"/>
    <dgm:cxn modelId="{96571C84-B2F3-41DB-9983-44E547DC6076}" type="presOf" srcId="{F3728FB5-5CC6-4B2F-861D-EACD3EBF1E88}" destId="{81E1595F-62F0-4F79-93D2-184ADE60E035}" srcOrd="0" destOrd="0" presId="urn:microsoft.com/office/officeart/2005/8/layout/orgChart1"/>
    <dgm:cxn modelId="{862F8584-C62E-4C40-8B2D-09000608C03D}" srcId="{49AC9F8B-B7EB-4095-A46C-F2DC7B697183}" destId="{FB5028B6-D600-4979-B7D0-D6FB0C27C5F6}" srcOrd="0" destOrd="0" parTransId="{1C83F5B7-48E5-4BA1-811B-9513294D3AD7}" sibTransId="{E8BC21D2-41D3-448A-A5E8-FC6D8007C390}"/>
    <dgm:cxn modelId="{DAA3858F-F56F-4697-A3EC-BAFB938E837C}" type="presOf" srcId="{D6D4E5B7-0B13-4B6F-8A40-009C533F090E}" destId="{0AF935B0-2FCA-4F51-951C-4F03F3ECE3D2}" srcOrd="0" destOrd="0" presId="urn:microsoft.com/office/officeart/2005/8/layout/orgChart1"/>
    <dgm:cxn modelId="{22EEE797-E40E-4BA5-BCC5-A680E8E3D0D8}" srcId="{CEF12E67-2A37-46E9-87A9-B7C20102970C}" destId="{02E3D2A2-5D72-412A-9279-60368F138FFE}" srcOrd="0" destOrd="0" parTransId="{4C6693F8-C779-46F7-AB6F-AAA54D64C45F}" sibTransId="{DF0855F0-543C-4A85-9673-B27D9E0D1D29}"/>
    <dgm:cxn modelId="{FD258A9A-FFCF-4E12-844B-E8487E8FD4B8}" type="presOf" srcId="{61DB9FE4-5808-43ED-A985-C256E976ED57}" destId="{1FFB8FE4-AFD3-483B-B3D5-D4F99109322E}" srcOrd="0" destOrd="0" presId="urn:microsoft.com/office/officeart/2005/8/layout/orgChart1"/>
    <dgm:cxn modelId="{00BA489C-1560-4520-9BCA-FB22F67D52D1}" type="presOf" srcId="{D6D4E5B7-0B13-4B6F-8A40-009C533F090E}" destId="{2857F2EA-AB95-4E63-807A-53B39C07B523}" srcOrd="1" destOrd="0" presId="urn:microsoft.com/office/officeart/2005/8/layout/orgChart1"/>
    <dgm:cxn modelId="{8B03D7A2-20AC-4A46-9CDB-9E3A5DCA876A}" type="presOf" srcId="{20295DF0-8015-4CB2-ABE8-CEEE382DBDBB}" destId="{A2A21769-35E7-4EB6-99E7-09B06B6D3061}" srcOrd="0" destOrd="0" presId="urn:microsoft.com/office/officeart/2005/8/layout/orgChart1"/>
    <dgm:cxn modelId="{B53E8DA5-DAC1-4D07-A320-AEB7001700C5}" type="presOf" srcId="{9CC75472-916B-46DB-95AE-014F06B12475}" destId="{C01338D0-03F5-470B-A41D-13AD59C8C311}" srcOrd="0" destOrd="0" presId="urn:microsoft.com/office/officeart/2005/8/layout/orgChart1"/>
    <dgm:cxn modelId="{B095F6AA-205C-4B76-B45A-2797AC87201D}" srcId="{D6D4E5B7-0B13-4B6F-8A40-009C533F090E}" destId="{35317B6B-F482-4EAF-AA47-71F6E3487794}" srcOrd="0" destOrd="0" parTransId="{7EB920DA-52E2-43FD-AAAD-5A84F51F8CE0}" sibTransId="{2B0EDF76-9624-46A9-8C07-62C72F7AFA96}"/>
    <dgm:cxn modelId="{0C2C5EAC-5373-4D7A-BBB2-3591F52B9B55}" type="presOf" srcId="{E1F51847-59C4-4322-81A5-0697FFCBBDB7}" destId="{C8676142-19C7-471C-9D7C-EBDE188C83B2}" srcOrd="0" destOrd="0" presId="urn:microsoft.com/office/officeart/2005/8/layout/orgChart1"/>
    <dgm:cxn modelId="{55DD84B8-A318-4671-990E-238E7F2FFF86}" type="presOf" srcId="{CEF12E67-2A37-46E9-87A9-B7C20102970C}" destId="{9687002F-7B3E-4174-BDAF-2DAFF02D9AC5}" srcOrd="0" destOrd="0" presId="urn:microsoft.com/office/officeart/2005/8/layout/orgChart1"/>
    <dgm:cxn modelId="{FFFBBACA-5A3C-49FC-A172-CB78F02249A2}" type="presOf" srcId="{4C6693F8-C779-46F7-AB6F-AAA54D64C45F}" destId="{494D2766-8663-4809-BE8E-D02D819A1202}" srcOrd="0" destOrd="0" presId="urn:microsoft.com/office/officeart/2005/8/layout/orgChart1"/>
    <dgm:cxn modelId="{322B6FCD-5468-452F-9A2B-2E954EFC5696}" srcId="{02E3D2A2-5D72-412A-9279-60368F138FFE}" destId="{E1F51847-59C4-4322-81A5-0697FFCBBDB7}" srcOrd="0" destOrd="0" parTransId="{61DB9FE4-5808-43ED-A985-C256E976ED57}" sibTransId="{B51EC09E-742D-4D24-A628-FC29197B1EE4}"/>
    <dgm:cxn modelId="{720149D5-C259-41A7-AAB7-E911BD8077D4}" type="presOf" srcId="{75B71D74-F0DF-48F2-87F2-AB978178B64C}" destId="{C7C38CD6-FB1A-4095-9768-D13C153B1C1E}" srcOrd="0" destOrd="0" presId="urn:microsoft.com/office/officeart/2005/8/layout/orgChart1"/>
    <dgm:cxn modelId="{BAB76ED5-744F-4EFB-93FE-BA9188161380}" type="presOf" srcId="{E1F51847-59C4-4322-81A5-0697FFCBBDB7}" destId="{25ACCF22-3144-4DBE-8700-8D681491A11C}" srcOrd="1" destOrd="0" presId="urn:microsoft.com/office/officeart/2005/8/layout/orgChart1"/>
    <dgm:cxn modelId="{DE77DDE1-094F-4500-9E28-4C18AB6A996A}" type="presOf" srcId="{02E3D2A2-5D72-412A-9279-60368F138FFE}" destId="{E6BC5E29-2AD9-4664-A2CF-D89C20165F31}" srcOrd="0" destOrd="0" presId="urn:microsoft.com/office/officeart/2005/8/layout/orgChart1"/>
    <dgm:cxn modelId="{B2F9B8E5-F66D-41C6-A6A5-5521119A77B7}" srcId="{E1F51847-59C4-4322-81A5-0697FFCBBDB7}" destId="{75B71D74-F0DF-48F2-87F2-AB978178B64C}" srcOrd="0" destOrd="0" parTransId="{20295DF0-8015-4CB2-ABE8-CEEE382DBDBB}" sibTransId="{849924E3-FFA8-49D7-97F6-BB1453CA3E23}"/>
    <dgm:cxn modelId="{1BB643E6-AC8F-4993-9FEC-97B56195585D}" type="presParOf" srcId="{587BD5BB-8B09-4E0F-AAAC-C9BC9FA0F6EB}" destId="{A2484C91-A47C-410F-B624-C0E750371B62}" srcOrd="0" destOrd="0" presId="urn:microsoft.com/office/officeart/2005/8/layout/orgChart1"/>
    <dgm:cxn modelId="{DDFD95AC-9491-418F-8F55-08E00E3B2714}" type="presParOf" srcId="{A2484C91-A47C-410F-B624-C0E750371B62}" destId="{FB4B63FB-123E-4A42-8244-076A744026DA}" srcOrd="0" destOrd="0" presId="urn:microsoft.com/office/officeart/2005/8/layout/orgChart1"/>
    <dgm:cxn modelId="{D0631C04-E2C6-4423-9F28-F05324C2D9B5}" type="presParOf" srcId="{FB4B63FB-123E-4A42-8244-076A744026DA}" destId="{697163F2-0CE7-42C1-8D70-4667633D39E6}" srcOrd="0" destOrd="0" presId="urn:microsoft.com/office/officeart/2005/8/layout/orgChart1"/>
    <dgm:cxn modelId="{90EFFDE8-89C3-40D8-AACE-75E362989FA4}" type="presParOf" srcId="{FB4B63FB-123E-4A42-8244-076A744026DA}" destId="{8791AFD4-6CA2-45E6-8242-B1816EE4C7E9}" srcOrd="1" destOrd="0" presId="urn:microsoft.com/office/officeart/2005/8/layout/orgChart1"/>
    <dgm:cxn modelId="{0191081B-7A7F-4385-87FA-3E170A28DBD3}" type="presParOf" srcId="{A2484C91-A47C-410F-B624-C0E750371B62}" destId="{65ABD268-AEBE-416E-8A04-5383AA2BC1A7}" srcOrd="1" destOrd="0" presId="urn:microsoft.com/office/officeart/2005/8/layout/orgChart1"/>
    <dgm:cxn modelId="{8C456EEC-B389-443F-AA8F-62B9C45B489A}" type="presParOf" srcId="{65ABD268-AEBE-416E-8A04-5383AA2BC1A7}" destId="{C01338D0-03F5-470B-A41D-13AD59C8C311}" srcOrd="0" destOrd="0" presId="urn:microsoft.com/office/officeart/2005/8/layout/orgChart1"/>
    <dgm:cxn modelId="{9EF1EFE7-2747-442D-BE7F-C68C89BD1A7B}" type="presParOf" srcId="{65ABD268-AEBE-416E-8A04-5383AA2BC1A7}" destId="{E440937E-F9CD-4BA9-9646-85042F2CBAC1}" srcOrd="1" destOrd="0" presId="urn:microsoft.com/office/officeart/2005/8/layout/orgChart1"/>
    <dgm:cxn modelId="{6899211A-6173-4403-944A-DB7F538521D3}" type="presParOf" srcId="{E440937E-F9CD-4BA9-9646-85042F2CBAC1}" destId="{DCDEACFC-DFE5-4899-89DB-2E129112A3D7}" srcOrd="0" destOrd="0" presId="urn:microsoft.com/office/officeart/2005/8/layout/orgChart1"/>
    <dgm:cxn modelId="{BC513856-0D79-4EEC-9E38-0DEB9229E1DF}" type="presParOf" srcId="{DCDEACFC-DFE5-4899-89DB-2E129112A3D7}" destId="{9687002F-7B3E-4174-BDAF-2DAFF02D9AC5}" srcOrd="0" destOrd="0" presId="urn:microsoft.com/office/officeart/2005/8/layout/orgChart1"/>
    <dgm:cxn modelId="{03295CF2-8C7E-4829-9557-2C615E3A7DB4}" type="presParOf" srcId="{DCDEACFC-DFE5-4899-89DB-2E129112A3D7}" destId="{88528AF2-A2AD-476A-BA55-1CC9F7432B21}" srcOrd="1" destOrd="0" presId="urn:microsoft.com/office/officeart/2005/8/layout/orgChart1"/>
    <dgm:cxn modelId="{75E7E58D-B6EC-4610-A394-37E851DCF812}" type="presParOf" srcId="{E440937E-F9CD-4BA9-9646-85042F2CBAC1}" destId="{BC491A55-3CD0-4194-A551-F65A31057041}" srcOrd="1" destOrd="0" presId="urn:microsoft.com/office/officeart/2005/8/layout/orgChart1"/>
    <dgm:cxn modelId="{95842356-E00B-45C0-B7A1-DD37725DD364}" type="presParOf" srcId="{BC491A55-3CD0-4194-A551-F65A31057041}" destId="{494D2766-8663-4809-BE8E-D02D819A1202}" srcOrd="0" destOrd="0" presId="urn:microsoft.com/office/officeart/2005/8/layout/orgChart1"/>
    <dgm:cxn modelId="{A2A9CB1F-ADDB-46A6-BF9B-EA6A38092009}" type="presParOf" srcId="{BC491A55-3CD0-4194-A551-F65A31057041}" destId="{8EE0C326-61FE-4B0F-BAC1-88036124BBE2}" srcOrd="1" destOrd="0" presId="urn:microsoft.com/office/officeart/2005/8/layout/orgChart1"/>
    <dgm:cxn modelId="{BD0BFCF8-751C-4646-A41E-72906D844FB2}" type="presParOf" srcId="{8EE0C326-61FE-4B0F-BAC1-88036124BBE2}" destId="{524E0897-C28E-4F6C-814D-DE9AE90D9D1B}" srcOrd="0" destOrd="0" presId="urn:microsoft.com/office/officeart/2005/8/layout/orgChart1"/>
    <dgm:cxn modelId="{969C7D73-EA81-4CB4-946F-6A0D758D1254}" type="presParOf" srcId="{524E0897-C28E-4F6C-814D-DE9AE90D9D1B}" destId="{E6BC5E29-2AD9-4664-A2CF-D89C20165F31}" srcOrd="0" destOrd="0" presId="urn:microsoft.com/office/officeart/2005/8/layout/orgChart1"/>
    <dgm:cxn modelId="{ECFD102E-D36A-4894-B7EC-8354DDE0F390}" type="presParOf" srcId="{524E0897-C28E-4F6C-814D-DE9AE90D9D1B}" destId="{1F7C415A-57FA-4B62-8993-B97DBEDEE305}" srcOrd="1" destOrd="0" presId="urn:microsoft.com/office/officeart/2005/8/layout/orgChart1"/>
    <dgm:cxn modelId="{7487CC30-68A3-4FA5-ADD5-153FFC945490}" type="presParOf" srcId="{8EE0C326-61FE-4B0F-BAC1-88036124BBE2}" destId="{0453DDBA-DA21-4C3A-8024-8393DC143615}" srcOrd="1" destOrd="0" presId="urn:microsoft.com/office/officeart/2005/8/layout/orgChart1"/>
    <dgm:cxn modelId="{ED335D60-B62D-4E34-A9C8-BAF29263E3B0}" type="presParOf" srcId="{0453DDBA-DA21-4C3A-8024-8393DC143615}" destId="{1FFB8FE4-AFD3-483B-B3D5-D4F99109322E}" srcOrd="0" destOrd="0" presId="urn:microsoft.com/office/officeart/2005/8/layout/orgChart1"/>
    <dgm:cxn modelId="{EC594F16-0C36-4B8F-8DB3-025F309E18AB}" type="presParOf" srcId="{0453DDBA-DA21-4C3A-8024-8393DC143615}" destId="{B9E5D103-03E7-4E41-A973-34524A3FF14A}" srcOrd="1" destOrd="0" presId="urn:microsoft.com/office/officeart/2005/8/layout/orgChart1"/>
    <dgm:cxn modelId="{569EACF3-CAFF-4BC2-A54D-A7E56705022A}" type="presParOf" srcId="{B9E5D103-03E7-4E41-A973-34524A3FF14A}" destId="{39583F84-BA80-469B-B3DD-8538B9C7F6CD}" srcOrd="0" destOrd="0" presId="urn:microsoft.com/office/officeart/2005/8/layout/orgChart1"/>
    <dgm:cxn modelId="{F7B59F59-3BC9-474C-B988-A97CF061D551}" type="presParOf" srcId="{39583F84-BA80-469B-B3DD-8538B9C7F6CD}" destId="{C8676142-19C7-471C-9D7C-EBDE188C83B2}" srcOrd="0" destOrd="0" presId="urn:microsoft.com/office/officeart/2005/8/layout/orgChart1"/>
    <dgm:cxn modelId="{D20F9577-28E4-4753-A3EA-910A80247177}" type="presParOf" srcId="{39583F84-BA80-469B-B3DD-8538B9C7F6CD}" destId="{25ACCF22-3144-4DBE-8700-8D681491A11C}" srcOrd="1" destOrd="0" presId="urn:microsoft.com/office/officeart/2005/8/layout/orgChart1"/>
    <dgm:cxn modelId="{EB95DC3F-5E71-47EE-88DB-E1AF7C1845BA}" type="presParOf" srcId="{B9E5D103-03E7-4E41-A973-34524A3FF14A}" destId="{B62D3844-433D-4977-8A27-75A75409DDBA}" srcOrd="1" destOrd="0" presId="urn:microsoft.com/office/officeart/2005/8/layout/orgChart1"/>
    <dgm:cxn modelId="{9DDC32E2-20A3-4DBF-9889-55E4DC15CF5F}" type="presParOf" srcId="{B62D3844-433D-4977-8A27-75A75409DDBA}" destId="{A2A21769-35E7-4EB6-99E7-09B06B6D3061}" srcOrd="0" destOrd="0" presId="urn:microsoft.com/office/officeart/2005/8/layout/orgChart1"/>
    <dgm:cxn modelId="{BE6EBB08-3061-461A-8AD7-372529C4D10F}" type="presParOf" srcId="{B62D3844-433D-4977-8A27-75A75409DDBA}" destId="{E2CE3262-7335-4FC0-AB8A-A479FDCEE58A}" srcOrd="1" destOrd="0" presId="urn:microsoft.com/office/officeart/2005/8/layout/orgChart1"/>
    <dgm:cxn modelId="{C58322AF-79BE-4539-8F6B-97EA04CD9123}" type="presParOf" srcId="{E2CE3262-7335-4FC0-AB8A-A479FDCEE58A}" destId="{A1FB70EA-D73F-4B54-9576-D82BD94DF602}" srcOrd="0" destOrd="0" presId="urn:microsoft.com/office/officeart/2005/8/layout/orgChart1"/>
    <dgm:cxn modelId="{F5F609DC-DE30-494A-A7F6-DEBD8EBDE09E}" type="presParOf" srcId="{A1FB70EA-D73F-4B54-9576-D82BD94DF602}" destId="{C7C38CD6-FB1A-4095-9768-D13C153B1C1E}" srcOrd="0" destOrd="0" presId="urn:microsoft.com/office/officeart/2005/8/layout/orgChart1"/>
    <dgm:cxn modelId="{95FFB3C5-DC53-4020-8F95-42C352036551}" type="presParOf" srcId="{A1FB70EA-D73F-4B54-9576-D82BD94DF602}" destId="{A554B29A-38DF-42DA-8449-BFFF32C1A2E9}" srcOrd="1" destOrd="0" presId="urn:microsoft.com/office/officeart/2005/8/layout/orgChart1"/>
    <dgm:cxn modelId="{9A00B193-5C07-4C50-B08F-F518908E553E}" type="presParOf" srcId="{E2CE3262-7335-4FC0-AB8A-A479FDCEE58A}" destId="{11610CE2-B673-4FA2-BA2A-DA079F011E23}" srcOrd="1" destOrd="0" presId="urn:microsoft.com/office/officeart/2005/8/layout/orgChart1"/>
    <dgm:cxn modelId="{CD9C8CD7-91DE-434C-945A-C7BB8E93794E}" type="presParOf" srcId="{E2CE3262-7335-4FC0-AB8A-A479FDCEE58A}" destId="{9CACFDE8-FBB2-4189-AB92-DD2CB4B86E7A}" srcOrd="2" destOrd="0" presId="urn:microsoft.com/office/officeart/2005/8/layout/orgChart1"/>
    <dgm:cxn modelId="{F6EBC6C4-0C80-4847-8871-B03456C4986F}" type="presParOf" srcId="{B9E5D103-03E7-4E41-A973-34524A3FF14A}" destId="{4B3BDFD9-BE07-424E-996D-DB7C44FCBDBF}" srcOrd="2" destOrd="0" presId="urn:microsoft.com/office/officeart/2005/8/layout/orgChart1"/>
    <dgm:cxn modelId="{85F5DCDC-FB7C-4924-BAB7-0B64E553EEF4}" type="presParOf" srcId="{8EE0C326-61FE-4B0F-BAC1-88036124BBE2}" destId="{FAB955BC-E8A2-4E1B-99F5-38A37A91B357}" srcOrd="2" destOrd="0" presId="urn:microsoft.com/office/officeart/2005/8/layout/orgChart1"/>
    <dgm:cxn modelId="{30463E95-3685-435E-B4E0-D5C4DA51CCDE}" type="presParOf" srcId="{E440937E-F9CD-4BA9-9646-85042F2CBAC1}" destId="{40EE224C-D07A-4E42-B4A3-1128B8742885}" srcOrd="2" destOrd="0" presId="urn:microsoft.com/office/officeart/2005/8/layout/orgChart1"/>
    <dgm:cxn modelId="{B3F5A756-0724-4FA1-9C68-4ED9914A2C88}" type="presParOf" srcId="{65ABD268-AEBE-416E-8A04-5383AA2BC1A7}" destId="{81E1595F-62F0-4F79-93D2-184ADE60E035}" srcOrd="2" destOrd="0" presId="urn:microsoft.com/office/officeart/2005/8/layout/orgChart1"/>
    <dgm:cxn modelId="{3D4FE0EA-22FA-405C-9744-EE873223710E}" type="presParOf" srcId="{65ABD268-AEBE-416E-8A04-5383AA2BC1A7}" destId="{C1BDC1A6-CF58-4CAD-8F4C-A68032EAB866}" srcOrd="3" destOrd="0" presId="urn:microsoft.com/office/officeart/2005/8/layout/orgChart1"/>
    <dgm:cxn modelId="{B7E6997D-150E-4A04-9E86-18A424D56B14}" type="presParOf" srcId="{C1BDC1A6-CF58-4CAD-8F4C-A68032EAB866}" destId="{443E90FC-B5F0-45D4-8198-C3131B7B0DB3}" srcOrd="0" destOrd="0" presId="urn:microsoft.com/office/officeart/2005/8/layout/orgChart1"/>
    <dgm:cxn modelId="{6B6F285D-D4C4-4B9E-8F15-6876F6C546C0}" type="presParOf" srcId="{443E90FC-B5F0-45D4-8198-C3131B7B0DB3}" destId="{0AF935B0-2FCA-4F51-951C-4F03F3ECE3D2}" srcOrd="0" destOrd="0" presId="urn:microsoft.com/office/officeart/2005/8/layout/orgChart1"/>
    <dgm:cxn modelId="{E8FD3378-B24A-4A98-BFC5-5DABC2D3AF19}" type="presParOf" srcId="{443E90FC-B5F0-45D4-8198-C3131B7B0DB3}" destId="{2857F2EA-AB95-4E63-807A-53B39C07B523}" srcOrd="1" destOrd="0" presId="urn:microsoft.com/office/officeart/2005/8/layout/orgChart1"/>
    <dgm:cxn modelId="{70B2A4FF-0872-4FBD-8F5F-7733D3DEF1E8}" type="presParOf" srcId="{C1BDC1A6-CF58-4CAD-8F4C-A68032EAB866}" destId="{87AAE082-9BEC-4CAB-8A02-8287FF6CC438}" srcOrd="1" destOrd="0" presId="urn:microsoft.com/office/officeart/2005/8/layout/orgChart1"/>
    <dgm:cxn modelId="{9348DBB6-0748-401D-A761-B422B88DC7BA}" type="presParOf" srcId="{87AAE082-9BEC-4CAB-8A02-8287FF6CC438}" destId="{9DEBCAD4-2909-4C95-B6CB-84D690DC21AF}" srcOrd="0" destOrd="0" presId="urn:microsoft.com/office/officeart/2005/8/layout/orgChart1"/>
    <dgm:cxn modelId="{2F9ED86A-8312-4499-BAFF-75409CADE6C9}" type="presParOf" srcId="{87AAE082-9BEC-4CAB-8A02-8287FF6CC438}" destId="{5FFB0C9A-0A08-4B88-B9CF-7EAEB1BCCD4B}" srcOrd="1" destOrd="0" presId="urn:microsoft.com/office/officeart/2005/8/layout/orgChart1"/>
    <dgm:cxn modelId="{3EECC629-A933-489D-92D3-461740287207}" type="presParOf" srcId="{5FFB0C9A-0A08-4B88-B9CF-7EAEB1BCCD4B}" destId="{62D93ECB-13F0-45B8-A301-1850AFC17C59}" srcOrd="0" destOrd="0" presId="urn:microsoft.com/office/officeart/2005/8/layout/orgChart1"/>
    <dgm:cxn modelId="{8A40444E-70E7-4DEE-B310-0834A0EE8A4D}" type="presParOf" srcId="{62D93ECB-13F0-45B8-A301-1850AFC17C59}" destId="{CF24AFB4-D1C0-4C26-BDBE-B69C5FB3E871}" srcOrd="0" destOrd="0" presId="urn:microsoft.com/office/officeart/2005/8/layout/orgChart1"/>
    <dgm:cxn modelId="{327EEE5E-3ADA-44A3-ABF7-C236803A78A8}" type="presParOf" srcId="{62D93ECB-13F0-45B8-A301-1850AFC17C59}" destId="{FD682B29-8397-4F5A-A755-94124D4AF9EB}" srcOrd="1" destOrd="0" presId="urn:microsoft.com/office/officeart/2005/8/layout/orgChart1"/>
    <dgm:cxn modelId="{B79D1B41-8E5D-42A9-BB27-58EA89B9B104}" type="presParOf" srcId="{5FFB0C9A-0A08-4B88-B9CF-7EAEB1BCCD4B}" destId="{81C9B1B7-7F60-4EA0-ADBF-DB407DD5F147}" srcOrd="1" destOrd="0" presId="urn:microsoft.com/office/officeart/2005/8/layout/orgChart1"/>
    <dgm:cxn modelId="{0941D880-3130-4EF1-9F11-0026F7C72AC8}" type="presParOf" srcId="{5FFB0C9A-0A08-4B88-B9CF-7EAEB1BCCD4B}" destId="{7671AE52-FAB0-47CC-8822-DEF8CECDE08D}" srcOrd="2" destOrd="0" presId="urn:microsoft.com/office/officeart/2005/8/layout/orgChart1"/>
    <dgm:cxn modelId="{0AE7290C-E5D9-421B-B879-A91E578042F9}" type="presParOf" srcId="{C1BDC1A6-CF58-4CAD-8F4C-A68032EAB866}" destId="{3897E2F7-7464-422B-A932-1D353FD2B8A9}" srcOrd="2" destOrd="0" presId="urn:microsoft.com/office/officeart/2005/8/layout/orgChart1"/>
    <dgm:cxn modelId="{51F28B97-B16A-4515-9220-AECF8F942D6A}" type="presParOf" srcId="{A2484C91-A47C-410F-B624-C0E750371B62}" destId="{49651E50-9172-45F7-A1B9-F0755756C85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A5ABFFA-F03B-47D0-8FF6-B73B4B610D86}" type="doc">
      <dgm:prSet loTypeId="urn:microsoft.com/office/officeart/2005/8/layout/hierarchy3" loCatId="hierarchy" qsTypeId="urn:microsoft.com/office/officeart/2005/8/quickstyle/simple1" qsCatId="simple" csTypeId="urn:microsoft.com/office/officeart/2005/8/colors/accent6_2" csCatId="accent6" phldr="1"/>
      <dgm:spPr/>
      <dgm:t>
        <a:bodyPr/>
        <a:lstStyle/>
        <a:p>
          <a:endParaRPr lang="tr-TR"/>
        </a:p>
      </dgm:t>
    </dgm:pt>
    <dgm:pt modelId="{0022A05F-4326-4D5D-A66C-A0E63BFE32E6}">
      <dgm:prSet phldrT="[Text]" custT="1"/>
      <dgm:spPr/>
      <dgm:t>
        <a:bodyPr/>
        <a:lstStyle/>
        <a:p>
          <a:r>
            <a:rPr lang="tr-TR" sz="1200" dirty="0">
              <a:latin typeface="Times New Roman" panose="02020603050405020304" pitchFamily="18" charset="0"/>
              <a:cs typeface="Times New Roman" panose="02020603050405020304" pitchFamily="18" charset="0"/>
            </a:rPr>
            <a:t>Impertinence</a:t>
          </a:r>
        </a:p>
      </dgm:t>
    </dgm:pt>
    <dgm:pt modelId="{F80369B9-6D23-490A-A720-BEF68A46427D}" type="parTrans" cxnId="{74B60C1C-BE64-4D8F-8DB5-F982A9236343}">
      <dgm:prSet/>
      <dgm:spPr/>
      <dgm:t>
        <a:bodyPr/>
        <a:lstStyle/>
        <a:p>
          <a:endParaRPr lang="tr-TR" sz="1200">
            <a:latin typeface="Times New Roman" panose="02020603050405020304" pitchFamily="18" charset="0"/>
            <a:cs typeface="Times New Roman" panose="02020603050405020304" pitchFamily="18" charset="0"/>
          </a:endParaRPr>
        </a:p>
      </dgm:t>
    </dgm:pt>
    <dgm:pt modelId="{0F9417FA-7CEE-41EC-A97C-32721943B3DF}" type="sibTrans" cxnId="{74B60C1C-BE64-4D8F-8DB5-F982A9236343}">
      <dgm:prSet/>
      <dgm:spPr/>
      <dgm:t>
        <a:bodyPr/>
        <a:lstStyle/>
        <a:p>
          <a:endParaRPr lang="tr-TR" sz="1200">
            <a:latin typeface="Times New Roman" panose="02020603050405020304" pitchFamily="18" charset="0"/>
            <a:cs typeface="Times New Roman" panose="02020603050405020304" pitchFamily="18" charset="0"/>
          </a:endParaRPr>
        </a:p>
      </dgm:t>
    </dgm:pt>
    <dgm:pt modelId="{C1F81099-C58F-4710-88F0-1D141E6EEB46}">
      <dgm:prSet phldrT="[Text]" custT="1"/>
      <dgm:spPr/>
      <dgm:t>
        <a:bodyPr/>
        <a:lstStyle/>
        <a:p>
          <a:r>
            <a:rPr lang="tr-TR" sz="1200" dirty="0">
              <a:latin typeface="Times New Roman" panose="02020603050405020304" pitchFamily="18" charset="0"/>
              <a:cs typeface="Times New Roman" panose="02020603050405020304" pitchFamily="18" charset="0"/>
            </a:rPr>
            <a:t>question everything</a:t>
          </a:r>
        </a:p>
      </dgm:t>
    </dgm:pt>
    <dgm:pt modelId="{CDEEBDCC-0E31-4463-A75D-303EFB07C0A1}" type="parTrans" cxnId="{E97FDCB4-718D-4899-B3BF-C0027EEFA639}">
      <dgm:prSet/>
      <dgm:spPr/>
      <dgm:t>
        <a:bodyPr/>
        <a:lstStyle/>
        <a:p>
          <a:endParaRPr lang="tr-TR" sz="1200">
            <a:latin typeface="Times New Roman" panose="02020603050405020304" pitchFamily="18" charset="0"/>
            <a:cs typeface="Times New Roman" panose="02020603050405020304" pitchFamily="18" charset="0"/>
          </a:endParaRPr>
        </a:p>
      </dgm:t>
    </dgm:pt>
    <dgm:pt modelId="{FCBD28EF-B3FE-46DC-9898-ED339634555E}" type="sibTrans" cxnId="{E97FDCB4-718D-4899-B3BF-C0027EEFA639}">
      <dgm:prSet/>
      <dgm:spPr/>
      <dgm:t>
        <a:bodyPr/>
        <a:lstStyle/>
        <a:p>
          <a:endParaRPr lang="tr-TR" sz="1200">
            <a:latin typeface="Times New Roman" panose="02020603050405020304" pitchFamily="18" charset="0"/>
            <a:cs typeface="Times New Roman" panose="02020603050405020304" pitchFamily="18" charset="0"/>
          </a:endParaRPr>
        </a:p>
      </dgm:t>
    </dgm:pt>
    <dgm:pt modelId="{008CD84A-159E-4C35-89F6-92DF3850C4B6}">
      <dgm:prSet phldrT="[Text]" custT="1"/>
      <dgm:spPr/>
      <dgm:t>
        <a:bodyPr/>
        <a:lstStyle/>
        <a:p>
          <a:pPr algn="l"/>
          <a:r>
            <a:rPr lang="en-US" sz="1200" dirty="0">
              <a:latin typeface="Times New Roman" panose="02020603050405020304" pitchFamily="18" charset="0"/>
              <a:cs typeface="Times New Roman" panose="02020603050405020304" pitchFamily="18" charset="0"/>
            </a:rPr>
            <a:t>- Are all transactions processed the same way?</a:t>
          </a:r>
        </a:p>
        <a:p>
          <a:pPr algn="l"/>
          <a:r>
            <a:rPr lang="en-US" sz="1200" dirty="0">
              <a:latin typeface="Times New Roman" panose="02020603050405020304" pitchFamily="18" charset="0"/>
              <a:cs typeface="Times New Roman" panose="02020603050405020304" pitchFamily="18" charset="0"/>
            </a:rPr>
            <a:t>- Could anyone be charged something other than the standard price? </a:t>
          </a:r>
        </a:p>
        <a:p>
          <a:pPr algn="l"/>
          <a:r>
            <a:rPr lang="en-US" sz="1200" dirty="0">
              <a:latin typeface="Times New Roman" panose="02020603050405020304" pitchFamily="18" charset="0"/>
              <a:cs typeface="Times New Roman" panose="02020603050405020304" pitchFamily="18" charset="0"/>
            </a:rPr>
            <a:t>- Might we someday want to allow and encourage employees to work for more </a:t>
          </a:r>
          <a:r>
            <a:rPr lang="tr-TR" sz="1200" dirty="0">
              <a:latin typeface="Times New Roman" panose="02020603050405020304" pitchFamily="18" charset="0"/>
              <a:cs typeface="Times New Roman" panose="02020603050405020304" pitchFamily="18" charset="0"/>
            </a:rPr>
            <a:t>than one</a:t>
          </a:r>
          <a:r>
            <a:rPr lang="en-US" sz="1200"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department?</a:t>
          </a:r>
        </a:p>
      </dgm:t>
    </dgm:pt>
    <dgm:pt modelId="{D0643164-ABA2-4529-9657-1E88678B6EEB}" type="parTrans" cxnId="{42A6AC92-FFAC-48E7-9398-84117093E509}">
      <dgm:prSet/>
      <dgm:spPr/>
      <dgm:t>
        <a:bodyPr/>
        <a:lstStyle/>
        <a:p>
          <a:endParaRPr lang="tr-TR" sz="1200">
            <a:latin typeface="Times New Roman" panose="02020603050405020304" pitchFamily="18" charset="0"/>
            <a:cs typeface="Times New Roman" panose="02020603050405020304" pitchFamily="18" charset="0"/>
          </a:endParaRPr>
        </a:p>
      </dgm:t>
    </dgm:pt>
    <dgm:pt modelId="{0776673B-1D4D-4C66-8E56-79F8ECDE5A92}" type="sibTrans" cxnId="{42A6AC92-FFAC-48E7-9398-84117093E509}">
      <dgm:prSet/>
      <dgm:spPr/>
      <dgm:t>
        <a:bodyPr/>
        <a:lstStyle/>
        <a:p>
          <a:endParaRPr lang="tr-TR" sz="1200">
            <a:latin typeface="Times New Roman" panose="02020603050405020304" pitchFamily="18" charset="0"/>
            <a:cs typeface="Times New Roman" panose="02020603050405020304" pitchFamily="18" charset="0"/>
          </a:endParaRPr>
        </a:p>
      </dgm:t>
    </dgm:pt>
    <dgm:pt modelId="{D3B2A23D-9144-4135-BA27-4211CC1456EA}">
      <dgm:prSet phldrT="[Text]" custT="1"/>
      <dgm:spPr/>
      <dgm:t>
        <a:bodyPr/>
        <a:lstStyle/>
        <a:p>
          <a:r>
            <a:rPr lang="tr-TR" sz="1200" dirty="0">
              <a:latin typeface="Times New Roman" panose="02020603050405020304" pitchFamily="18" charset="0"/>
              <a:cs typeface="Times New Roman" panose="02020603050405020304" pitchFamily="18" charset="0"/>
            </a:rPr>
            <a:t>Impartiality</a:t>
          </a:r>
        </a:p>
      </dgm:t>
    </dgm:pt>
    <dgm:pt modelId="{1BAEB3E0-EBB6-4122-8A82-991E93E79569}" type="parTrans" cxnId="{89B67061-52BF-46E4-AB80-54C712F8219A}">
      <dgm:prSet/>
      <dgm:spPr/>
      <dgm:t>
        <a:bodyPr/>
        <a:lstStyle/>
        <a:p>
          <a:endParaRPr lang="tr-TR" sz="1200">
            <a:latin typeface="Times New Roman" panose="02020603050405020304" pitchFamily="18" charset="0"/>
            <a:cs typeface="Times New Roman" panose="02020603050405020304" pitchFamily="18" charset="0"/>
          </a:endParaRPr>
        </a:p>
      </dgm:t>
    </dgm:pt>
    <dgm:pt modelId="{3308D8DF-595F-4A9D-9E01-033275388AFC}" type="sibTrans" cxnId="{89B67061-52BF-46E4-AB80-54C712F8219A}">
      <dgm:prSet/>
      <dgm:spPr/>
      <dgm:t>
        <a:bodyPr/>
        <a:lstStyle/>
        <a:p>
          <a:endParaRPr lang="tr-TR" sz="1200">
            <a:latin typeface="Times New Roman" panose="02020603050405020304" pitchFamily="18" charset="0"/>
            <a:cs typeface="Times New Roman" panose="02020603050405020304" pitchFamily="18" charset="0"/>
          </a:endParaRPr>
        </a:p>
      </dgm:t>
    </dgm:pt>
    <dgm:pt modelId="{615F7A95-336B-4124-B5B5-D55786500B47}">
      <dgm:prSet phldrT="[Text]" custT="1"/>
      <dgm:spPr/>
      <dgm:t>
        <a:bodyPr/>
        <a:lstStyle/>
        <a:p>
          <a:r>
            <a:rPr lang="tr-TR" sz="1200" dirty="0">
              <a:latin typeface="Times New Roman" panose="02020603050405020304" pitchFamily="18" charset="0"/>
              <a:cs typeface="Times New Roman" panose="02020603050405020304" pitchFamily="18" charset="0"/>
            </a:rPr>
            <a:t>find the best</a:t>
          </a:r>
          <a:r>
            <a:rPr lang="en-US" sz="1200"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organizational solution</a:t>
          </a:r>
        </a:p>
      </dgm:t>
    </dgm:pt>
    <dgm:pt modelId="{1E396742-0511-4636-AC6A-843B7376BC12}" type="parTrans" cxnId="{C4309997-AF24-41C0-B4DE-E889A4CF72A8}">
      <dgm:prSet/>
      <dgm:spPr/>
      <dgm:t>
        <a:bodyPr/>
        <a:lstStyle/>
        <a:p>
          <a:endParaRPr lang="tr-TR" sz="1200">
            <a:latin typeface="Times New Roman" panose="02020603050405020304" pitchFamily="18" charset="0"/>
            <a:cs typeface="Times New Roman" panose="02020603050405020304" pitchFamily="18" charset="0"/>
          </a:endParaRPr>
        </a:p>
      </dgm:t>
    </dgm:pt>
    <dgm:pt modelId="{D943B630-0BFE-4FF2-AE3B-EC72F3143AAB}" type="sibTrans" cxnId="{C4309997-AF24-41C0-B4DE-E889A4CF72A8}">
      <dgm:prSet/>
      <dgm:spPr/>
      <dgm:t>
        <a:bodyPr/>
        <a:lstStyle/>
        <a:p>
          <a:endParaRPr lang="tr-TR" sz="1200">
            <a:latin typeface="Times New Roman" panose="02020603050405020304" pitchFamily="18" charset="0"/>
            <a:cs typeface="Times New Roman" panose="02020603050405020304" pitchFamily="18" charset="0"/>
          </a:endParaRPr>
        </a:p>
      </dgm:t>
    </dgm:pt>
    <dgm:pt modelId="{12177682-0179-4055-A01F-4435AA86713D}">
      <dgm:prSet phldrT="[Text]" custT="1"/>
      <dgm:spPr/>
      <dgm:t>
        <a:bodyPr/>
        <a:lstStyle/>
        <a:p>
          <a:pPr algn="l"/>
          <a:r>
            <a:rPr lang="en-US" sz="1200"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Justify</a:t>
          </a:r>
          <a:r>
            <a:rPr lang="en-US" sz="1200" dirty="0">
              <a:latin typeface="Times New Roman" panose="02020603050405020304" pitchFamily="18" charset="0"/>
              <a:cs typeface="Times New Roman" panose="02020603050405020304" pitchFamily="18" charset="0"/>
            </a:rPr>
            <a:t> the purchase of new hardware </a:t>
          </a:r>
        </a:p>
        <a:p>
          <a:pPr algn="l"/>
          <a:r>
            <a:rPr lang="en-US" sz="1200" dirty="0">
              <a:latin typeface="Times New Roman" panose="02020603050405020304" pitchFamily="18" charset="0"/>
              <a:cs typeface="Times New Roman" panose="02020603050405020304" pitchFamily="18" charset="0"/>
            </a:rPr>
            <a:t> - Insist on incorporating what users think they want into the new system requirements</a:t>
          </a:r>
          <a:endParaRPr lang="tr-TR" sz="1200" dirty="0">
            <a:latin typeface="Times New Roman" panose="02020603050405020304" pitchFamily="18" charset="0"/>
            <a:cs typeface="Times New Roman" panose="02020603050405020304" pitchFamily="18" charset="0"/>
          </a:endParaRPr>
        </a:p>
      </dgm:t>
    </dgm:pt>
    <dgm:pt modelId="{0E4A65ED-8B7E-4E81-BD21-A3DA1201104F}" type="parTrans" cxnId="{62C91692-ADEB-4E45-BD17-D84F52457AEE}">
      <dgm:prSet/>
      <dgm:spPr/>
      <dgm:t>
        <a:bodyPr/>
        <a:lstStyle/>
        <a:p>
          <a:endParaRPr lang="tr-TR" sz="1200">
            <a:latin typeface="Times New Roman" panose="02020603050405020304" pitchFamily="18" charset="0"/>
            <a:cs typeface="Times New Roman" panose="02020603050405020304" pitchFamily="18" charset="0"/>
          </a:endParaRPr>
        </a:p>
      </dgm:t>
    </dgm:pt>
    <dgm:pt modelId="{3B7A1AED-2408-4CAA-803E-192CA5736293}" type="sibTrans" cxnId="{62C91692-ADEB-4E45-BD17-D84F52457AEE}">
      <dgm:prSet/>
      <dgm:spPr/>
      <dgm:t>
        <a:bodyPr/>
        <a:lstStyle/>
        <a:p>
          <a:endParaRPr lang="tr-TR" sz="1200">
            <a:latin typeface="Times New Roman" panose="02020603050405020304" pitchFamily="18" charset="0"/>
            <a:cs typeface="Times New Roman" panose="02020603050405020304" pitchFamily="18" charset="0"/>
          </a:endParaRPr>
        </a:p>
      </dgm:t>
    </dgm:pt>
    <dgm:pt modelId="{C3AF5379-D057-429E-B368-05607663B406}">
      <dgm:prSet custT="1"/>
      <dgm:spPr/>
      <dgm:t>
        <a:bodyPr/>
        <a:lstStyle/>
        <a:p>
          <a:r>
            <a:rPr lang="tr-TR" sz="1200" dirty="0">
              <a:latin typeface="Times New Roman" panose="02020603050405020304" pitchFamily="18" charset="0"/>
              <a:cs typeface="Times New Roman" panose="02020603050405020304" pitchFamily="18" charset="0"/>
            </a:rPr>
            <a:t>Relaxing of constraints</a:t>
          </a:r>
        </a:p>
      </dgm:t>
    </dgm:pt>
    <dgm:pt modelId="{16BEE137-7EF9-4F7E-8A68-1256837E4ABE}" type="parTrans" cxnId="{BF1FA6ED-D375-4A55-8C7C-4C040E3866EA}">
      <dgm:prSet/>
      <dgm:spPr/>
      <dgm:t>
        <a:bodyPr/>
        <a:lstStyle/>
        <a:p>
          <a:endParaRPr lang="tr-TR" sz="1200">
            <a:latin typeface="Times New Roman" panose="02020603050405020304" pitchFamily="18" charset="0"/>
            <a:cs typeface="Times New Roman" panose="02020603050405020304" pitchFamily="18" charset="0"/>
          </a:endParaRPr>
        </a:p>
      </dgm:t>
    </dgm:pt>
    <dgm:pt modelId="{C6B9315C-7884-4380-8D34-FF57E9A86F11}" type="sibTrans" cxnId="{BF1FA6ED-D375-4A55-8C7C-4C040E3866EA}">
      <dgm:prSet/>
      <dgm:spPr/>
      <dgm:t>
        <a:bodyPr/>
        <a:lstStyle/>
        <a:p>
          <a:endParaRPr lang="tr-TR" sz="1200">
            <a:latin typeface="Times New Roman" panose="02020603050405020304" pitchFamily="18" charset="0"/>
            <a:cs typeface="Times New Roman" panose="02020603050405020304" pitchFamily="18" charset="0"/>
          </a:endParaRPr>
        </a:p>
      </dgm:t>
    </dgm:pt>
    <dgm:pt modelId="{29D71EB9-C7F0-4D50-91D8-EFC905BCCED5}">
      <dgm:prSet custT="1"/>
      <dgm:spPr/>
      <dgm:t>
        <a:bodyPr/>
        <a:lstStyle/>
        <a:p>
          <a:r>
            <a:rPr lang="tr-TR" sz="1200" dirty="0">
              <a:latin typeface="Times New Roman" panose="02020603050405020304" pitchFamily="18" charset="0"/>
              <a:cs typeface="Times New Roman" panose="02020603050405020304" pitchFamily="18" charset="0"/>
            </a:rPr>
            <a:t>Attention to details</a:t>
          </a:r>
        </a:p>
      </dgm:t>
    </dgm:pt>
    <dgm:pt modelId="{77CD5A85-2B53-41AE-BC77-936599B8D0EE}" type="parTrans" cxnId="{35A73A88-B9BF-4694-A8DA-BC0B3AE18CD6}">
      <dgm:prSet/>
      <dgm:spPr/>
      <dgm:t>
        <a:bodyPr/>
        <a:lstStyle/>
        <a:p>
          <a:endParaRPr lang="tr-TR" sz="1200">
            <a:latin typeface="Times New Roman" panose="02020603050405020304" pitchFamily="18" charset="0"/>
            <a:cs typeface="Times New Roman" panose="02020603050405020304" pitchFamily="18" charset="0"/>
          </a:endParaRPr>
        </a:p>
      </dgm:t>
    </dgm:pt>
    <dgm:pt modelId="{C657A3AC-BEE3-4695-A2C4-80DF4E6CAE48}" type="sibTrans" cxnId="{35A73A88-B9BF-4694-A8DA-BC0B3AE18CD6}">
      <dgm:prSet/>
      <dgm:spPr/>
      <dgm:t>
        <a:bodyPr/>
        <a:lstStyle/>
        <a:p>
          <a:endParaRPr lang="tr-TR" sz="1200">
            <a:latin typeface="Times New Roman" panose="02020603050405020304" pitchFamily="18" charset="0"/>
            <a:cs typeface="Times New Roman" panose="02020603050405020304" pitchFamily="18" charset="0"/>
          </a:endParaRPr>
        </a:p>
      </dgm:t>
    </dgm:pt>
    <dgm:pt modelId="{9222E53D-EF6C-442E-8C1B-5DB7CBFF4774}">
      <dgm:prSet custT="1"/>
      <dgm:spPr/>
      <dgm:t>
        <a:bodyPr/>
        <a:lstStyle/>
        <a:p>
          <a:r>
            <a:rPr lang="tr-TR" sz="1200" dirty="0">
              <a:latin typeface="Times New Roman" panose="02020603050405020304" pitchFamily="18" charset="0"/>
              <a:cs typeface="Times New Roman" panose="02020603050405020304" pitchFamily="18" charset="0"/>
            </a:rPr>
            <a:t>Reframing</a:t>
          </a:r>
        </a:p>
      </dgm:t>
    </dgm:pt>
    <dgm:pt modelId="{99F5B745-B08F-403F-90A3-B42018A178B2}" type="parTrans" cxnId="{13A7623C-C5B9-43E5-85CA-A57558024FBC}">
      <dgm:prSet/>
      <dgm:spPr/>
      <dgm:t>
        <a:bodyPr/>
        <a:lstStyle/>
        <a:p>
          <a:endParaRPr lang="tr-TR" sz="1200">
            <a:latin typeface="Times New Roman" panose="02020603050405020304" pitchFamily="18" charset="0"/>
            <a:cs typeface="Times New Roman" panose="02020603050405020304" pitchFamily="18" charset="0"/>
          </a:endParaRPr>
        </a:p>
      </dgm:t>
    </dgm:pt>
    <dgm:pt modelId="{A4824199-9E6D-4B5B-8A80-18AD959F57D5}" type="sibTrans" cxnId="{13A7623C-C5B9-43E5-85CA-A57558024FBC}">
      <dgm:prSet/>
      <dgm:spPr/>
      <dgm:t>
        <a:bodyPr/>
        <a:lstStyle/>
        <a:p>
          <a:endParaRPr lang="tr-TR" sz="1200">
            <a:latin typeface="Times New Roman" panose="02020603050405020304" pitchFamily="18" charset="0"/>
            <a:cs typeface="Times New Roman" panose="02020603050405020304" pitchFamily="18" charset="0"/>
          </a:endParaRPr>
        </a:p>
      </dgm:t>
    </dgm:pt>
    <dgm:pt modelId="{E5B947DD-89D7-484C-A15C-434F150ADE9C}">
      <dgm:prSet custT="1"/>
      <dgm:spPr/>
      <dgm:t>
        <a:bodyPr/>
        <a:lstStyle/>
        <a:p>
          <a:r>
            <a:rPr lang="en-US" sz="1200" dirty="0">
              <a:latin typeface="Times New Roman" panose="02020603050405020304" pitchFamily="18" charset="0"/>
              <a:cs typeface="Times New Roman" panose="02020603050405020304" pitchFamily="18" charset="0"/>
            </a:rPr>
            <a:t>Assume anything is possible and eliminate </a:t>
          </a:r>
          <a:r>
            <a:rPr lang="tr-TR" sz="1200" dirty="0">
              <a:latin typeface="Times New Roman" panose="02020603050405020304" pitchFamily="18" charset="0"/>
              <a:cs typeface="Times New Roman" panose="02020603050405020304" pitchFamily="18" charset="0"/>
            </a:rPr>
            <a:t>the infeasible</a:t>
          </a:r>
        </a:p>
      </dgm:t>
    </dgm:pt>
    <dgm:pt modelId="{B2D1144B-4B37-4603-A5D5-2EC6CB414EE6}" type="parTrans" cxnId="{8004C1F8-8D88-4EB1-BE6E-7A9F74AC5588}">
      <dgm:prSet/>
      <dgm:spPr/>
      <dgm:t>
        <a:bodyPr/>
        <a:lstStyle/>
        <a:p>
          <a:endParaRPr lang="tr-TR" sz="1200">
            <a:latin typeface="Times New Roman" panose="02020603050405020304" pitchFamily="18" charset="0"/>
            <a:cs typeface="Times New Roman" panose="02020603050405020304" pitchFamily="18" charset="0"/>
          </a:endParaRPr>
        </a:p>
      </dgm:t>
    </dgm:pt>
    <dgm:pt modelId="{8A849BC7-F8D4-4791-A601-FCD527DAFCA2}" type="sibTrans" cxnId="{8004C1F8-8D88-4EB1-BE6E-7A9F74AC5588}">
      <dgm:prSet/>
      <dgm:spPr/>
      <dgm:t>
        <a:bodyPr/>
        <a:lstStyle/>
        <a:p>
          <a:endParaRPr lang="tr-TR" sz="1200">
            <a:latin typeface="Times New Roman" panose="02020603050405020304" pitchFamily="18" charset="0"/>
            <a:cs typeface="Times New Roman" panose="02020603050405020304" pitchFamily="18" charset="0"/>
          </a:endParaRPr>
        </a:p>
      </dgm:t>
    </dgm:pt>
    <dgm:pt modelId="{64682BB3-7EE4-459C-ACB6-1E0CC8E43265}">
      <dgm:prSet custT="1"/>
      <dgm:spPr/>
      <dgm:t>
        <a:bodyPr/>
        <a:lstStyle/>
        <a:p>
          <a:pPr algn="l"/>
          <a:r>
            <a:rPr lang="en-US" sz="1200" dirty="0">
              <a:latin typeface="Times New Roman" panose="02020603050405020304" pitchFamily="18" charset="0"/>
              <a:cs typeface="Times New Roman" panose="02020603050405020304" pitchFamily="18" charset="0"/>
            </a:rPr>
            <a:t>- Traditions are different from rules and policies</a:t>
          </a:r>
        </a:p>
        <a:p>
          <a:pPr algn="l"/>
          <a:r>
            <a:rPr lang="en-US" sz="1200" dirty="0">
              <a:latin typeface="Times New Roman" panose="02020603050405020304" pitchFamily="18" charset="0"/>
              <a:cs typeface="Times New Roman" panose="02020603050405020304" pitchFamily="18" charset="0"/>
            </a:rPr>
            <a:t>- Do not accept this statement: “We’ve always done it that way, so we have to continue the practice.”</a:t>
          </a:r>
          <a:endParaRPr lang="tr-TR" sz="1200" dirty="0">
            <a:latin typeface="Times New Roman" panose="02020603050405020304" pitchFamily="18" charset="0"/>
            <a:cs typeface="Times New Roman" panose="02020603050405020304" pitchFamily="18" charset="0"/>
          </a:endParaRPr>
        </a:p>
      </dgm:t>
    </dgm:pt>
    <dgm:pt modelId="{8B4549C9-8CC5-46EF-AADC-E8A1A46BCDBF}" type="parTrans" cxnId="{C496D22E-4B5C-44A4-8DBA-DE8DA943691A}">
      <dgm:prSet/>
      <dgm:spPr/>
      <dgm:t>
        <a:bodyPr/>
        <a:lstStyle/>
        <a:p>
          <a:endParaRPr lang="tr-TR" sz="1200">
            <a:latin typeface="Times New Roman" panose="02020603050405020304" pitchFamily="18" charset="0"/>
            <a:cs typeface="Times New Roman" panose="02020603050405020304" pitchFamily="18" charset="0"/>
          </a:endParaRPr>
        </a:p>
      </dgm:t>
    </dgm:pt>
    <dgm:pt modelId="{EF3321AE-01D9-4AF3-B809-2E62B2437A11}" type="sibTrans" cxnId="{C496D22E-4B5C-44A4-8DBA-DE8DA943691A}">
      <dgm:prSet/>
      <dgm:spPr/>
      <dgm:t>
        <a:bodyPr/>
        <a:lstStyle/>
        <a:p>
          <a:endParaRPr lang="tr-TR" sz="1200">
            <a:latin typeface="Times New Roman" panose="02020603050405020304" pitchFamily="18" charset="0"/>
            <a:cs typeface="Times New Roman" panose="02020603050405020304" pitchFamily="18" charset="0"/>
          </a:endParaRPr>
        </a:p>
      </dgm:t>
    </dgm:pt>
    <dgm:pt modelId="{261E70F9-305A-4402-BA7B-D8FEFEBDAACB}">
      <dgm:prSet custT="1"/>
      <dgm:spPr/>
      <dgm:t>
        <a:bodyPr/>
        <a:lstStyle/>
        <a:p>
          <a:pPr algn="l"/>
          <a:r>
            <a:rPr lang="en-US" sz="1200" dirty="0">
              <a:latin typeface="Times New Roman" panose="02020603050405020304" pitchFamily="18" charset="0"/>
              <a:cs typeface="Times New Roman" panose="02020603050405020304" pitchFamily="18" charset="0"/>
            </a:rPr>
            <a:t>an imprecise definition of who a customer is may mean that you purge customer data when a customer has no active orders; yet these past customers may be vital contacts for </a:t>
          </a:r>
          <a:r>
            <a:rPr lang="tr-TR" sz="1200" dirty="0">
              <a:latin typeface="Times New Roman" panose="02020603050405020304" pitchFamily="18" charset="0"/>
              <a:cs typeface="Times New Roman" panose="02020603050405020304" pitchFamily="18" charset="0"/>
            </a:rPr>
            <a:t>future sales.</a:t>
          </a:r>
        </a:p>
      </dgm:t>
    </dgm:pt>
    <dgm:pt modelId="{C5CC3B14-68F8-4B88-B52B-F8336092C876}" type="parTrans" cxnId="{4B5BC9FF-4BD3-478D-AAA7-D967335BB0B3}">
      <dgm:prSet/>
      <dgm:spPr/>
      <dgm:t>
        <a:bodyPr/>
        <a:lstStyle/>
        <a:p>
          <a:endParaRPr lang="tr-TR" sz="1200">
            <a:latin typeface="Times New Roman" panose="02020603050405020304" pitchFamily="18" charset="0"/>
            <a:cs typeface="Times New Roman" panose="02020603050405020304" pitchFamily="18" charset="0"/>
          </a:endParaRPr>
        </a:p>
      </dgm:t>
    </dgm:pt>
    <dgm:pt modelId="{CA1AD028-1303-4607-82F8-47CEB9788835}" type="sibTrans" cxnId="{4B5BC9FF-4BD3-478D-AAA7-D967335BB0B3}">
      <dgm:prSet/>
      <dgm:spPr/>
      <dgm:t>
        <a:bodyPr/>
        <a:lstStyle/>
        <a:p>
          <a:endParaRPr lang="tr-TR" sz="1200">
            <a:latin typeface="Times New Roman" panose="02020603050405020304" pitchFamily="18" charset="0"/>
            <a:cs typeface="Times New Roman" panose="02020603050405020304" pitchFamily="18" charset="0"/>
          </a:endParaRPr>
        </a:p>
      </dgm:t>
    </dgm:pt>
    <dgm:pt modelId="{C20F2615-5677-448A-BE62-3F0D1184CC13}">
      <dgm:prSet custT="1"/>
      <dgm:spPr/>
      <dgm:t>
        <a:bodyPr/>
        <a:lstStyle/>
        <a:p>
          <a:r>
            <a:rPr lang="en-US" sz="1200" dirty="0">
              <a:latin typeface="Times New Roman" panose="02020603050405020304" pitchFamily="18" charset="0"/>
              <a:cs typeface="Times New Roman" panose="02020603050405020304" pitchFamily="18" charset="0"/>
            </a:rPr>
            <a:t>Every fact must fit with every other fact</a:t>
          </a:r>
          <a:endParaRPr lang="tr-TR" sz="1200" dirty="0">
            <a:latin typeface="Times New Roman" panose="02020603050405020304" pitchFamily="18" charset="0"/>
            <a:cs typeface="Times New Roman" panose="02020603050405020304" pitchFamily="18" charset="0"/>
          </a:endParaRPr>
        </a:p>
      </dgm:t>
    </dgm:pt>
    <dgm:pt modelId="{1FAE14F7-9D5F-4ECE-8E61-8A8D64A87230}" type="parTrans" cxnId="{C1079772-8DCF-40EA-B647-9D1DA57C877C}">
      <dgm:prSet/>
      <dgm:spPr/>
      <dgm:t>
        <a:bodyPr/>
        <a:lstStyle/>
        <a:p>
          <a:endParaRPr lang="tr-TR" sz="1200">
            <a:latin typeface="Times New Roman" panose="02020603050405020304" pitchFamily="18" charset="0"/>
            <a:cs typeface="Times New Roman" panose="02020603050405020304" pitchFamily="18" charset="0"/>
          </a:endParaRPr>
        </a:p>
      </dgm:t>
    </dgm:pt>
    <dgm:pt modelId="{25590163-E2F7-4309-BEC4-7791F2FC7DD0}" type="sibTrans" cxnId="{C1079772-8DCF-40EA-B647-9D1DA57C877C}">
      <dgm:prSet/>
      <dgm:spPr/>
      <dgm:t>
        <a:bodyPr/>
        <a:lstStyle/>
        <a:p>
          <a:endParaRPr lang="tr-TR" sz="1200">
            <a:latin typeface="Times New Roman" panose="02020603050405020304" pitchFamily="18" charset="0"/>
            <a:cs typeface="Times New Roman" panose="02020603050405020304" pitchFamily="18" charset="0"/>
          </a:endParaRPr>
        </a:p>
      </dgm:t>
    </dgm:pt>
    <dgm:pt modelId="{3735E300-741B-45D3-9DEB-399618C363B0}">
      <dgm:prSet custT="1"/>
      <dgm:spPr/>
      <dgm:t>
        <a:bodyPr/>
        <a:lstStyle/>
        <a:p>
          <a:pPr algn="l"/>
          <a:r>
            <a:rPr lang="en-US" sz="1200" dirty="0">
              <a:latin typeface="Times New Roman" panose="02020603050405020304" pitchFamily="18" charset="0"/>
              <a:cs typeface="Times New Roman" panose="02020603050405020304" pitchFamily="18" charset="0"/>
            </a:rPr>
            <a:t>- </a:t>
          </a:r>
          <a:r>
            <a:rPr lang="tr-TR" sz="1200" dirty="0">
              <a:latin typeface="Times New Roman" panose="02020603050405020304" pitchFamily="18" charset="0"/>
              <a:cs typeface="Times New Roman" panose="02020603050405020304" pitchFamily="18" charset="0"/>
            </a:rPr>
            <a:t>Consider how each</a:t>
          </a:r>
          <a:r>
            <a:rPr lang="en-US" sz="1200" dirty="0">
              <a:latin typeface="Times New Roman" panose="02020603050405020304" pitchFamily="18" charset="0"/>
              <a:cs typeface="Times New Roman" panose="02020603050405020304" pitchFamily="18" charset="0"/>
            </a:rPr>
            <a:t> user views his or her requirements. </a:t>
          </a:r>
        </a:p>
        <a:p>
          <a:pPr algn="l"/>
          <a:r>
            <a:rPr lang="en-US" sz="1200" dirty="0">
              <a:latin typeface="Times New Roman" panose="02020603050405020304" pitchFamily="18" charset="0"/>
              <a:cs typeface="Times New Roman" panose="02020603050405020304" pitchFamily="18" charset="0"/>
            </a:rPr>
            <a:t>- Be careful not to jump to this conclusion: </a:t>
          </a:r>
        </a:p>
        <a:p>
          <a:pPr algn="l"/>
          <a:r>
            <a:rPr lang="en-US" sz="1200" dirty="0">
              <a:latin typeface="Times New Roman" panose="02020603050405020304" pitchFamily="18" charset="0"/>
              <a:cs typeface="Times New Roman" panose="02020603050405020304" pitchFamily="18" charset="0"/>
            </a:rPr>
            <a:t>“I worked on a system like that once—this new system must work the same way as the one I built before.”</a:t>
          </a:r>
          <a:endParaRPr lang="tr-TR" sz="1200" dirty="0">
            <a:latin typeface="Times New Roman" panose="02020603050405020304" pitchFamily="18" charset="0"/>
            <a:cs typeface="Times New Roman" panose="02020603050405020304" pitchFamily="18" charset="0"/>
          </a:endParaRPr>
        </a:p>
      </dgm:t>
    </dgm:pt>
    <dgm:pt modelId="{A5AEDF6E-CC88-4835-875E-F1595A765338}" type="parTrans" cxnId="{CF2055E9-9882-4FEF-BA99-680ABF57676C}">
      <dgm:prSet/>
      <dgm:spPr/>
      <dgm:t>
        <a:bodyPr/>
        <a:lstStyle/>
        <a:p>
          <a:endParaRPr lang="tr-TR" sz="1200">
            <a:latin typeface="Times New Roman" panose="02020603050405020304" pitchFamily="18" charset="0"/>
            <a:cs typeface="Times New Roman" panose="02020603050405020304" pitchFamily="18" charset="0"/>
          </a:endParaRPr>
        </a:p>
      </dgm:t>
    </dgm:pt>
    <dgm:pt modelId="{D7DDDEDC-261F-4E53-9FA9-AA1DCFD928BB}" type="sibTrans" cxnId="{CF2055E9-9882-4FEF-BA99-680ABF57676C}">
      <dgm:prSet/>
      <dgm:spPr/>
      <dgm:t>
        <a:bodyPr/>
        <a:lstStyle/>
        <a:p>
          <a:endParaRPr lang="tr-TR" sz="1200">
            <a:latin typeface="Times New Roman" panose="02020603050405020304" pitchFamily="18" charset="0"/>
            <a:cs typeface="Times New Roman" panose="02020603050405020304" pitchFamily="18" charset="0"/>
          </a:endParaRPr>
        </a:p>
      </dgm:t>
    </dgm:pt>
    <dgm:pt modelId="{E5F87717-17FE-4866-ADD1-3A988A764A7F}">
      <dgm:prSet custT="1"/>
      <dgm:spPr/>
      <dgm:t>
        <a:bodyPr/>
        <a:lstStyle/>
        <a:p>
          <a:r>
            <a:rPr lang="en-US" sz="1200" dirty="0">
              <a:latin typeface="Times New Roman" panose="02020603050405020304" pitchFamily="18" charset="0"/>
              <a:cs typeface="Times New Roman" panose="02020603050405020304" pitchFamily="18" charset="0"/>
            </a:rPr>
            <a:t>View the organization in new ways and be creative</a:t>
          </a:r>
          <a:endParaRPr lang="tr-TR" sz="1200" dirty="0">
            <a:latin typeface="Times New Roman" panose="02020603050405020304" pitchFamily="18" charset="0"/>
            <a:cs typeface="Times New Roman" panose="02020603050405020304" pitchFamily="18" charset="0"/>
          </a:endParaRPr>
        </a:p>
      </dgm:t>
    </dgm:pt>
    <dgm:pt modelId="{72FB0578-C6FD-468D-928E-51AFA2B83E63}" type="parTrans" cxnId="{8908AEC5-7511-40F5-BF4B-8E95F36AAAB4}">
      <dgm:prSet/>
      <dgm:spPr/>
      <dgm:t>
        <a:bodyPr/>
        <a:lstStyle/>
        <a:p>
          <a:endParaRPr lang="tr-TR" sz="1200">
            <a:latin typeface="Times New Roman" panose="02020603050405020304" pitchFamily="18" charset="0"/>
            <a:cs typeface="Times New Roman" panose="02020603050405020304" pitchFamily="18" charset="0"/>
          </a:endParaRPr>
        </a:p>
      </dgm:t>
    </dgm:pt>
    <dgm:pt modelId="{59B83914-88A6-400B-BB8F-EF31F80627E5}" type="sibTrans" cxnId="{8908AEC5-7511-40F5-BF4B-8E95F36AAAB4}">
      <dgm:prSet/>
      <dgm:spPr/>
      <dgm:t>
        <a:bodyPr/>
        <a:lstStyle/>
        <a:p>
          <a:endParaRPr lang="tr-TR" sz="1200">
            <a:latin typeface="Times New Roman" panose="02020603050405020304" pitchFamily="18" charset="0"/>
            <a:cs typeface="Times New Roman" panose="02020603050405020304" pitchFamily="18" charset="0"/>
          </a:endParaRPr>
        </a:p>
      </dgm:t>
    </dgm:pt>
    <dgm:pt modelId="{AE411CFC-2238-4F1E-9FCC-FB40A7C1BD73}" type="pres">
      <dgm:prSet presAssocID="{2A5ABFFA-F03B-47D0-8FF6-B73B4B610D86}" presName="diagram" presStyleCnt="0">
        <dgm:presLayoutVars>
          <dgm:chPref val="1"/>
          <dgm:dir/>
          <dgm:animOne val="branch"/>
          <dgm:animLvl val="lvl"/>
          <dgm:resizeHandles/>
        </dgm:presLayoutVars>
      </dgm:prSet>
      <dgm:spPr/>
    </dgm:pt>
    <dgm:pt modelId="{1FBC5E32-03AC-4AAF-A57E-60BAC0DA5AF0}" type="pres">
      <dgm:prSet presAssocID="{0022A05F-4326-4D5D-A66C-A0E63BFE32E6}" presName="root" presStyleCnt="0"/>
      <dgm:spPr/>
    </dgm:pt>
    <dgm:pt modelId="{065CB526-1733-4F6B-9455-730C5B8C579F}" type="pres">
      <dgm:prSet presAssocID="{0022A05F-4326-4D5D-A66C-A0E63BFE32E6}" presName="rootComposite" presStyleCnt="0"/>
      <dgm:spPr/>
    </dgm:pt>
    <dgm:pt modelId="{B9209D23-1778-4562-9180-6AB008981294}" type="pres">
      <dgm:prSet presAssocID="{0022A05F-4326-4D5D-A66C-A0E63BFE32E6}" presName="rootText" presStyleLbl="node1" presStyleIdx="0" presStyleCnt="5" custScaleX="131020" custScaleY="55155" custLinFactNeighborX="-279"/>
      <dgm:spPr/>
    </dgm:pt>
    <dgm:pt modelId="{96532A8B-D970-440B-A540-AAB878546A0A}" type="pres">
      <dgm:prSet presAssocID="{0022A05F-4326-4D5D-A66C-A0E63BFE32E6}" presName="rootConnector" presStyleLbl="node1" presStyleIdx="0" presStyleCnt="5"/>
      <dgm:spPr/>
    </dgm:pt>
    <dgm:pt modelId="{596CC044-1B37-46A8-B01D-3F5BC21FE811}" type="pres">
      <dgm:prSet presAssocID="{0022A05F-4326-4D5D-A66C-A0E63BFE32E6}" presName="childShape" presStyleCnt="0"/>
      <dgm:spPr/>
    </dgm:pt>
    <dgm:pt modelId="{088FB211-B8C4-43E2-AA4E-99BAD12ED31F}" type="pres">
      <dgm:prSet presAssocID="{CDEEBDCC-0E31-4463-A75D-303EFB07C0A1}" presName="Name13" presStyleLbl="parChTrans1D2" presStyleIdx="0" presStyleCnt="10"/>
      <dgm:spPr/>
    </dgm:pt>
    <dgm:pt modelId="{0AABEA53-3E57-48FC-BE2E-316DE23BC154}" type="pres">
      <dgm:prSet presAssocID="{C1F81099-C58F-4710-88F0-1D141E6EEB46}" presName="childText" presStyleLbl="bgAcc1" presStyleIdx="0" presStyleCnt="10" custScaleX="168485" custScaleY="78942" custLinFactNeighborX="943">
        <dgm:presLayoutVars>
          <dgm:bulletEnabled val="1"/>
        </dgm:presLayoutVars>
      </dgm:prSet>
      <dgm:spPr/>
    </dgm:pt>
    <dgm:pt modelId="{45616141-41A2-463B-8CF4-165F3CD57BAD}" type="pres">
      <dgm:prSet presAssocID="{D0643164-ABA2-4529-9657-1E88678B6EEB}" presName="Name13" presStyleLbl="parChTrans1D2" presStyleIdx="1" presStyleCnt="10"/>
      <dgm:spPr/>
    </dgm:pt>
    <dgm:pt modelId="{6C62D983-7DD8-4F91-821B-58AC130D2E89}" type="pres">
      <dgm:prSet presAssocID="{008CD84A-159E-4C35-89F6-92DF3850C4B6}" presName="childText" presStyleLbl="bgAcc1" presStyleIdx="1" presStyleCnt="10" custScaleX="168485" custScaleY="286685" custLinFactNeighborX="1418" custLinFactNeighborY="9720">
        <dgm:presLayoutVars>
          <dgm:bulletEnabled val="1"/>
        </dgm:presLayoutVars>
      </dgm:prSet>
      <dgm:spPr/>
    </dgm:pt>
    <dgm:pt modelId="{D9A6282C-F7C2-4F1E-B41C-DBC445333E83}" type="pres">
      <dgm:prSet presAssocID="{D3B2A23D-9144-4135-BA27-4211CC1456EA}" presName="root" presStyleCnt="0"/>
      <dgm:spPr/>
    </dgm:pt>
    <dgm:pt modelId="{D109023D-9BA8-4E53-B1B1-B913682EAC0F}" type="pres">
      <dgm:prSet presAssocID="{D3B2A23D-9144-4135-BA27-4211CC1456EA}" presName="rootComposite" presStyleCnt="0"/>
      <dgm:spPr/>
    </dgm:pt>
    <dgm:pt modelId="{B1D18519-BB0C-4063-8391-ED28033E4360}" type="pres">
      <dgm:prSet presAssocID="{D3B2A23D-9144-4135-BA27-4211CC1456EA}" presName="rootText" presStyleLbl="node1" presStyleIdx="1" presStyleCnt="5" custScaleX="131020" custScaleY="55155"/>
      <dgm:spPr/>
    </dgm:pt>
    <dgm:pt modelId="{73B10CC8-B6A0-4EC7-ADE3-8C81AB2C9B43}" type="pres">
      <dgm:prSet presAssocID="{D3B2A23D-9144-4135-BA27-4211CC1456EA}" presName="rootConnector" presStyleLbl="node1" presStyleIdx="1" presStyleCnt="5"/>
      <dgm:spPr/>
    </dgm:pt>
    <dgm:pt modelId="{575BDBB5-725E-4D83-8072-988D434DFC3D}" type="pres">
      <dgm:prSet presAssocID="{D3B2A23D-9144-4135-BA27-4211CC1456EA}" presName="childShape" presStyleCnt="0"/>
      <dgm:spPr/>
    </dgm:pt>
    <dgm:pt modelId="{DE1124D8-53FC-4099-A0CF-13626256A5BA}" type="pres">
      <dgm:prSet presAssocID="{1E396742-0511-4636-AC6A-843B7376BC12}" presName="Name13" presStyleLbl="parChTrans1D2" presStyleIdx="2" presStyleCnt="10"/>
      <dgm:spPr/>
    </dgm:pt>
    <dgm:pt modelId="{E1D9411E-40BA-4BF0-AFC8-7D88417AE494}" type="pres">
      <dgm:prSet presAssocID="{615F7A95-336B-4124-B5B5-D55786500B47}" presName="childText" presStyleLbl="bgAcc1" presStyleIdx="2" presStyleCnt="10" custScaleX="168485" custScaleY="78942" custLinFactNeighborX="943">
        <dgm:presLayoutVars>
          <dgm:bulletEnabled val="1"/>
        </dgm:presLayoutVars>
      </dgm:prSet>
      <dgm:spPr/>
    </dgm:pt>
    <dgm:pt modelId="{E8343080-50F6-44FE-83C2-01D9D115E797}" type="pres">
      <dgm:prSet presAssocID="{0E4A65ED-8B7E-4E81-BD21-A3DA1201104F}" presName="Name13" presStyleLbl="parChTrans1D2" presStyleIdx="3" presStyleCnt="10"/>
      <dgm:spPr/>
    </dgm:pt>
    <dgm:pt modelId="{58C84449-E19F-4C2C-B2E2-A3F9B5FB23EA}" type="pres">
      <dgm:prSet presAssocID="{12177682-0179-4055-A01F-4435AA86713D}" presName="childText" presStyleLbl="bgAcc1" presStyleIdx="3" presStyleCnt="10" custScaleX="168485" custScaleY="286685" custLinFactNeighborX="1418" custLinFactNeighborY="3282">
        <dgm:presLayoutVars>
          <dgm:bulletEnabled val="1"/>
        </dgm:presLayoutVars>
      </dgm:prSet>
      <dgm:spPr/>
    </dgm:pt>
    <dgm:pt modelId="{F0F78A17-4B4B-4E67-A159-1D84150EC1A2}" type="pres">
      <dgm:prSet presAssocID="{C3AF5379-D057-429E-B368-05607663B406}" presName="root" presStyleCnt="0"/>
      <dgm:spPr/>
    </dgm:pt>
    <dgm:pt modelId="{DDD7E4C9-462E-420F-93C5-00645B38A5B7}" type="pres">
      <dgm:prSet presAssocID="{C3AF5379-D057-429E-B368-05607663B406}" presName="rootComposite" presStyleCnt="0"/>
      <dgm:spPr/>
    </dgm:pt>
    <dgm:pt modelId="{6E64007D-FAF9-4984-BAEF-8563854070DF}" type="pres">
      <dgm:prSet presAssocID="{C3AF5379-D057-429E-B368-05607663B406}" presName="rootText" presStyleLbl="node1" presStyleIdx="2" presStyleCnt="5" custScaleX="131020" custScaleY="55155"/>
      <dgm:spPr/>
    </dgm:pt>
    <dgm:pt modelId="{CC49F4B3-17EB-4FEB-A211-1F10640B7535}" type="pres">
      <dgm:prSet presAssocID="{C3AF5379-D057-429E-B368-05607663B406}" presName="rootConnector" presStyleLbl="node1" presStyleIdx="2" presStyleCnt="5"/>
      <dgm:spPr/>
    </dgm:pt>
    <dgm:pt modelId="{0A2FCE42-2699-4E10-9164-4180864631AD}" type="pres">
      <dgm:prSet presAssocID="{C3AF5379-D057-429E-B368-05607663B406}" presName="childShape" presStyleCnt="0"/>
      <dgm:spPr/>
    </dgm:pt>
    <dgm:pt modelId="{7CC86B3D-84FF-4A41-B87D-D3848A3189B5}" type="pres">
      <dgm:prSet presAssocID="{B2D1144B-4B37-4603-A5D5-2EC6CB414EE6}" presName="Name13" presStyleLbl="parChTrans1D2" presStyleIdx="4" presStyleCnt="10"/>
      <dgm:spPr/>
    </dgm:pt>
    <dgm:pt modelId="{0840DFCB-2FBC-4174-90AA-BF4544EFB75E}" type="pres">
      <dgm:prSet presAssocID="{E5B947DD-89D7-484C-A15C-434F150ADE9C}" presName="childText" presStyleLbl="bgAcc1" presStyleIdx="4" presStyleCnt="10" custScaleX="168485" custScaleY="78942" custLinFactNeighborX="943">
        <dgm:presLayoutVars>
          <dgm:bulletEnabled val="1"/>
        </dgm:presLayoutVars>
      </dgm:prSet>
      <dgm:spPr/>
    </dgm:pt>
    <dgm:pt modelId="{81616B28-EE38-4814-A899-3D696B7571FE}" type="pres">
      <dgm:prSet presAssocID="{8B4549C9-8CC5-46EF-AADC-E8A1A46BCDBF}" presName="Name13" presStyleLbl="parChTrans1D2" presStyleIdx="5" presStyleCnt="10"/>
      <dgm:spPr/>
    </dgm:pt>
    <dgm:pt modelId="{1028A99F-5D67-4F2B-9F51-79263D48898E}" type="pres">
      <dgm:prSet presAssocID="{64682BB3-7EE4-459C-ACB6-1E0CC8E43265}" presName="childText" presStyleLbl="bgAcc1" presStyleIdx="5" presStyleCnt="10" custScaleX="168485" custScaleY="286685" custLinFactNeighborX="1418" custLinFactNeighborY="3282">
        <dgm:presLayoutVars>
          <dgm:bulletEnabled val="1"/>
        </dgm:presLayoutVars>
      </dgm:prSet>
      <dgm:spPr/>
    </dgm:pt>
    <dgm:pt modelId="{404467ED-DC74-4F1D-9C51-3B2CDC2CF464}" type="pres">
      <dgm:prSet presAssocID="{29D71EB9-C7F0-4D50-91D8-EFC905BCCED5}" presName="root" presStyleCnt="0"/>
      <dgm:spPr/>
    </dgm:pt>
    <dgm:pt modelId="{2FE62319-9151-4DDD-A1DC-1F54B5CE087C}" type="pres">
      <dgm:prSet presAssocID="{29D71EB9-C7F0-4D50-91D8-EFC905BCCED5}" presName="rootComposite" presStyleCnt="0"/>
      <dgm:spPr/>
    </dgm:pt>
    <dgm:pt modelId="{D842E3F7-C10E-4867-B75F-B38E5576D11A}" type="pres">
      <dgm:prSet presAssocID="{29D71EB9-C7F0-4D50-91D8-EFC905BCCED5}" presName="rootText" presStyleLbl="node1" presStyleIdx="3" presStyleCnt="5" custScaleX="131020" custScaleY="55155"/>
      <dgm:spPr/>
    </dgm:pt>
    <dgm:pt modelId="{FE7762AE-89FB-4B81-9537-4508C9423276}" type="pres">
      <dgm:prSet presAssocID="{29D71EB9-C7F0-4D50-91D8-EFC905BCCED5}" presName="rootConnector" presStyleLbl="node1" presStyleIdx="3" presStyleCnt="5"/>
      <dgm:spPr/>
    </dgm:pt>
    <dgm:pt modelId="{E786822A-2EDC-46D5-BC8C-505F74ACE5D9}" type="pres">
      <dgm:prSet presAssocID="{29D71EB9-C7F0-4D50-91D8-EFC905BCCED5}" presName="childShape" presStyleCnt="0"/>
      <dgm:spPr/>
    </dgm:pt>
    <dgm:pt modelId="{7FC95B8B-25EB-4A09-9A9A-4533D4CE3A5E}" type="pres">
      <dgm:prSet presAssocID="{1FAE14F7-9D5F-4ECE-8E61-8A8D64A87230}" presName="Name13" presStyleLbl="parChTrans1D2" presStyleIdx="6" presStyleCnt="10"/>
      <dgm:spPr/>
    </dgm:pt>
    <dgm:pt modelId="{E4E6F124-580D-4EE8-B25A-245D2D932AE1}" type="pres">
      <dgm:prSet presAssocID="{C20F2615-5677-448A-BE62-3F0D1184CC13}" presName="childText" presStyleLbl="bgAcc1" presStyleIdx="6" presStyleCnt="10" custScaleX="168485" custScaleY="78942" custLinFactNeighborX="943">
        <dgm:presLayoutVars>
          <dgm:bulletEnabled val="1"/>
        </dgm:presLayoutVars>
      </dgm:prSet>
      <dgm:spPr/>
    </dgm:pt>
    <dgm:pt modelId="{133EE889-B8E4-4FAA-AA39-65CED3516E8F}" type="pres">
      <dgm:prSet presAssocID="{C5CC3B14-68F8-4B88-B52B-F8336092C876}" presName="Name13" presStyleLbl="parChTrans1D2" presStyleIdx="7" presStyleCnt="10"/>
      <dgm:spPr/>
    </dgm:pt>
    <dgm:pt modelId="{16160E8C-AF1F-4C9A-A90B-CEF5331D7420}" type="pres">
      <dgm:prSet presAssocID="{261E70F9-305A-4402-BA7B-D8FEFEBDAACB}" presName="childText" presStyleLbl="bgAcc1" presStyleIdx="7" presStyleCnt="10" custScaleX="168485" custScaleY="286685" custLinFactNeighborX="942" custLinFactNeighborY="3282">
        <dgm:presLayoutVars>
          <dgm:bulletEnabled val="1"/>
        </dgm:presLayoutVars>
      </dgm:prSet>
      <dgm:spPr/>
    </dgm:pt>
    <dgm:pt modelId="{0EFA1F5F-DE30-4E63-A141-1E7C31C2D8B9}" type="pres">
      <dgm:prSet presAssocID="{9222E53D-EF6C-442E-8C1B-5DB7CBFF4774}" presName="root" presStyleCnt="0"/>
      <dgm:spPr/>
    </dgm:pt>
    <dgm:pt modelId="{3BE92E04-DC07-4B60-9623-057A7321BE62}" type="pres">
      <dgm:prSet presAssocID="{9222E53D-EF6C-442E-8C1B-5DB7CBFF4774}" presName="rootComposite" presStyleCnt="0"/>
      <dgm:spPr/>
    </dgm:pt>
    <dgm:pt modelId="{1C7A72CD-1807-4449-8CEB-B60F19771546}" type="pres">
      <dgm:prSet presAssocID="{9222E53D-EF6C-442E-8C1B-5DB7CBFF4774}" presName="rootText" presStyleLbl="node1" presStyleIdx="4" presStyleCnt="5" custScaleX="131020" custScaleY="55155"/>
      <dgm:spPr/>
    </dgm:pt>
    <dgm:pt modelId="{1FBE2BAA-D9B4-4262-9F23-A042D937D7AD}" type="pres">
      <dgm:prSet presAssocID="{9222E53D-EF6C-442E-8C1B-5DB7CBFF4774}" presName="rootConnector" presStyleLbl="node1" presStyleIdx="4" presStyleCnt="5"/>
      <dgm:spPr/>
    </dgm:pt>
    <dgm:pt modelId="{9A97DBD7-E928-40DA-9CCD-047834E21055}" type="pres">
      <dgm:prSet presAssocID="{9222E53D-EF6C-442E-8C1B-5DB7CBFF4774}" presName="childShape" presStyleCnt="0"/>
      <dgm:spPr/>
    </dgm:pt>
    <dgm:pt modelId="{A32156F5-E22E-43F7-97F1-1250F54330DE}" type="pres">
      <dgm:prSet presAssocID="{72FB0578-C6FD-468D-928E-51AFA2B83E63}" presName="Name13" presStyleLbl="parChTrans1D2" presStyleIdx="8" presStyleCnt="10"/>
      <dgm:spPr/>
    </dgm:pt>
    <dgm:pt modelId="{EE28E2BB-A596-4FD8-9E05-1795315AB139}" type="pres">
      <dgm:prSet presAssocID="{E5F87717-17FE-4866-ADD1-3A988A764A7F}" presName="childText" presStyleLbl="bgAcc1" presStyleIdx="8" presStyleCnt="10" custScaleX="168485" custScaleY="78942" custLinFactNeighborX="62">
        <dgm:presLayoutVars>
          <dgm:bulletEnabled val="1"/>
        </dgm:presLayoutVars>
      </dgm:prSet>
      <dgm:spPr/>
    </dgm:pt>
    <dgm:pt modelId="{77F8295C-27C9-4CE4-8F69-C1629411A252}" type="pres">
      <dgm:prSet presAssocID="{A5AEDF6E-CC88-4835-875E-F1595A765338}" presName="Name13" presStyleLbl="parChTrans1D2" presStyleIdx="9" presStyleCnt="10"/>
      <dgm:spPr/>
    </dgm:pt>
    <dgm:pt modelId="{7BA37E59-9876-4EC9-9B42-04F23718213D}" type="pres">
      <dgm:prSet presAssocID="{3735E300-741B-45D3-9DEB-399618C363B0}" presName="childText" presStyleLbl="bgAcc1" presStyleIdx="9" presStyleCnt="10" custScaleX="168485" custScaleY="286685" custLinFactNeighborX="652">
        <dgm:presLayoutVars>
          <dgm:bulletEnabled val="1"/>
        </dgm:presLayoutVars>
      </dgm:prSet>
      <dgm:spPr/>
    </dgm:pt>
  </dgm:ptLst>
  <dgm:cxnLst>
    <dgm:cxn modelId="{E3E92D0F-254F-44DF-B675-B17E339AE982}" type="presOf" srcId="{CDEEBDCC-0E31-4463-A75D-303EFB07C0A1}" destId="{088FB211-B8C4-43E2-AA4E-99BAD12ED31F}" srcOrd="0" destOrd="0" presId="urn:microsoft.com/office/officeart/2005/8/layout/hierarchy3"/>
    <dgm:cxn modelId="{8CC87010-38C1-46C0-B94A-632D121F1C9D}" type="presOf" srcId="{8B4549C9-8CC5-46EF-AADC-E8A1A46BCDBF}" destId="{81616B28-EE38-4814-A899-3D696B7571FE}" srcOrd="0" destOrd="0" presId="urn:microsoft.com/office/officeart/2005/8/layout/hierarchy3"/>
    <dgm:cxn modelId="{AA867217-2C3A-42CD-828B-55197D1ABE07}" type="presOf" srcId="{C3AF5379-D057-429E-B368-05607663B406}" destId="{6E64007D-FAF9-4984-BAEF-8563854070DF}" srcOrd="0" destOrd="0" presId="urn:microsoft.com/office/officeart/2005/8/layout/hierarchy3"/>
    <dgm:cxn modelId="{C7D5A619-3DA4-46D9-A8C6-3180F75A01B2}" type="presOf" srcId="{615F7A95-336B-4124-B5B5-D55786500B47}" destId="{E1D9411E-40BA-4BF0-AFC8-7D88417AE494}" srcOrd="0" destOrd="0" presId="urn:microsoft.com/office/officeart/2005/8/layout/hierarchy3"/>
    <dgm:cxn modelId="{C3B8111A-D8F8-4D55-8AAA-AC3CEC2595AE}" type="presOf" srcId="{D3B2A23D-9144-4135-BA27-4211CC1456EA}" destId="{B1D18519-BB0C-4063-8391-ED28033E4360}" srcOrd="0" destOrd="0" presId="urn:microsoft.com/office/officeart/2005/8/layout/hierarchy3"/>
    <dgm:cxn modelId="{74B60C1C-BE64-4D8F-8DB5-F982A9236343}" srcId="{2A5ABFFA-F03B-47D0-8FF6-B73B4B610D86}" destId="{0022A05F-4326-4D5D-A66C-A0E63BFE32E6}" srcOrd="0" destOrd="0" parTransId="{F80369B9-6D23-490A-A720-BEF68A46427D}" sibTransId="{0F9417FA-7CEE-41EC-A97C-32721943B3DF}"/>
    <dgm:cxn modelId="{C5F79227-9E49-4A0F-8CA4-028C7B0C3ADF}" type="presOf" srcId="{2A5ABFFA-F03B-47D0-8FF6-B73B4B610D86}" destId="{AE411CFC-2238-4F1E-9FCC-FB40A7C1BD73}" srcOrd="0" destOrd="0" presId="urn:microsoft.com/office/officeart/2005/8/layout/hierarchy3"/>
    <dgm:cxn modelId="{29755F28-9E5B-4819-8BB9-FC04E86DAD8A}" type="presOf" srcId="{3735E300-741B-45D3-9DEB-399618C363B0}" destId="{7BA37E59-9876-4EC9-9B42-04F23718213D}" srcOrd="0" destOrd="0" presId="urn:microsoft.com/office/officeart/2005/8/layout/hierarchy3"/>
    <dgm:cxn modelId="{09308F28-E1D8-47D4-8B7C-B6B48E231B1A}" type="presOf" srcId="{9222E53D-EF6C-442E-8C1B-5DB7CBFF4774}" destId="{1FBE2BAA-D9B4-4262-9F23-A042D937D7AD}" srcOrd="1" destOrd="0" presId="urn:microsoft.com/office/officeart/2005/8/layout/hierarchy3"/>
    <dgm:cxn modelId="{C496D22E-4B5C-44A4-8DBA-DE8DA943691A}" srcId="{C3AF5379-D057-429E-B368-05607663B406}" destId="{64682BB3-7EE4-459C-ACB6-1E0CC8E43265}" srcOrd="1" destOrd="0" parTransId="{8B4549C9-8CC5-46EF-AADC-E8A1A46BCDBF}" sibTransId="{EF3321AE-01D9-4AF3-B809-2E62B2437A11}"/>
    <dgm:cxn modelId="{B8048C32-74BF-4DAA-8993-E9351E30715B}" type="presOf" srcId="{29D71EB9-C7F0-4D50-91D8-EFC905BCCED5}" destId="{D842E3F7-C10E-4867-B75F-B38E5576D11A}" srcOrd="0" destOrd="0" presId="urn:microsoft.com/office/officeart/2005/8/layout/hierarchy3"/>
    <dgm:cxn modelId="{13A7623C-C5B9-43E5-85CA-A57558024FBC}" srcId="{2A5ABFFA-F03B-47D0-8FF6-B73B4B610D86}" destId="{9222E53D-EF6C-442E-8C1B-5DB7CBFF4774}" srcOrd="4" destOrd="0" parTransId="{99F5B745-B08F-403F-90A3-B42018A178B2}" sibTransId="{A4824199-9E6D-4B5B-8A80-18AD959F57D5}"/>
    <dgm:cxn modelId="{87B56140-6694-4506-90DC-5DE92A0ECC5B}" type="presOf" srcId="{D3B2A23D-9144-4135-BA27-4211CC1456EA}" destId="{73B10CC8-B6A0-4EC7-ADE3-8C81AB2C9B43}" srcOrd="1" destOrd="0" presId="urn:microsoft.com/office/officeart/2005/8/layout/hierarchy3"/>
    <dgm:cxn modelId="{263F0660-6712-44C8-A497-7D0090A65074}" type="presOf" srcId="{1E396742-0511-4636-AC6A-843B7376BC12}" destId="{DE1124D8-53FC-4099-A0CF-13626256A5BA}" srcOrd="0" destOrd="0" presId="urn:microsoft.com/office/officeart/2005/8/layout/hierarchy3"/>
    <dgm:cxn modelId="{89B67061-52BF-46E4-AB80-54C712F8219A}" srcId="{2A5ABFFA-F03B-47D0-8FF6-B73B4B610D86}" destId="{D3B2A23D-9144-4135-BA27-4211CC1456EA}" srcOrd="1" destOrd="0" parTransId="{1BAEB3E0-EBB6-4122-8A82-991E93E79569}" sibTransId="{3308D8DF-595F-4A9D-9E01-033275388AFC}"/>
    <dgm:cxn modelId="{A9ED2443-6CBE-4368-98B9-2143A4A24C71}" type="presOf" srcId="{9222E53D-EF6C-442E-8C1B-5DB7CBFF4774}" destId="{1C7A72CD-1807-4449-8CEB-B60F19771546}" srcOrd="0" destOrd="0" presId="urn:microsoft.com/office/officeart/2005/8/layout/hierarchy3"/>
    <dgm:cxn modelId="{66ED1E64-13BB-4AF1-8EEB-6C6431FB74B9}" type="presOf" srcId="{E5B947DD-89D7-484C-A15C-434F150ADE9C}" destId="{0840DFCB-2FBC-4174-90AA-BF4544EFB75E}" srcOrd="0" destOrd="0" presId="urn:microsoft.com/office/officeart/2005/8/layout/hierarchy3"/>
    <dgm:cxn modelId="{F855BD65-2CE1-4C22-824C-9042D1A7BCA4}" type="presOf" srcId="{D0643164-ABA2-4529-9657-1E88678B6EEB}" destId="{45616141-41A2-463B-8CF4-165F3CD57BAD}" srcOrd="0" destOrd="0" presId="urn:microsoft.com/office/officeart/2005/8/layout/hierarchy3"/>
    <dgm:cxn modelId="{1C80556C-FEC2-47D0-A8C4-DF5F6F3C385A}" type="presOf" srcId="{72FB0578-C6FD-468D-928E-51AFA2B83E63}" destId="{A32156F5-E22E-43F7-97F1-1250F54330DE}" srcOrd="0" destOrd="0" presId="urn:microsoft.com/office/officeart/2005/8/layout/hierarchy3"/>
    <dgm:cxn modelId="{0C0C1E4F-813F-4E71-8FEC-87A51DEE5750}" type="presOf" srcId="{1FAE14F7-9D5F-4ECE-8E61-8A8D64A87230}" destId="{7FC95B8B-25EB-4A09-9A9A-4533D4CE3A5E}" srcOrd="0" destOrd="0" presId="urn:microsoft.com/office/officeart/2005/8/layout/hierarchy3"/>
    <dgm:cxn modelId="{C1079772-8DCF-40EA-B647-9D1DA57C877C}" srcId="{29D71EB9-C7F0-4D50-91D8-EFC905BCCED5}" destId="{C20F2615-5677-448A-BE62-3F0D1184CC13}" srcOrd="0" destOrd="0" parTransId="{1FAE14F7-9D5F-4ECE-8E61-8A8D64A87230}" sibTransId="{25590163-E2F7-4309-BEC4-7791F2FC7DD0}"/>
    <dgm:cxn modelId="{8A044587-6847-44F9-B2A7-7B9CB371F5EB}" type="presOf" srcId="{0022A05F-4326-4D5D-A66C-A0E63BFE32E6}" destId="{B9209D23-1778-4562-9180-6AB008981294}" srcOrd="0" destOrd="0" presId="urn:microsoft.com/office/officeart/2005/8/layout/hierarchy3"/>
    <dgm:cxn modelId="{35A73A88-B9BF-4694-A8DA-BC0B3AE18CD6}" srcId="{2A5ABFFA-F03B-47D0-8FF6-B73B4B610D86}" destId="{29D71EB9-C7F0-4D50-91D8-EFC905BCCED5}" srcOrd="3" destOrd="0" parTransId="{77CD5A85-2B53-41AE-BC77-936599B8D0EE}" sibTransId="{C657A3AC-BEE3-4695-A2C4-80DF4E6CAE48}"/>
    <dgm:cxn modelId="{D7459E8A-AA34-4BF2-A4AE-6C1FDC642F9C}" type="presOf" srcId="{C3AF5379-D057-429E-B368-05607663B406}" destId="{CC49F4B3-17EB-4FEB-A211-1F10640B7535}" srcOrd="1" destOrd="0" presId="urn:microsoft.com/office/officeart/2005/8/layout/hierarchy3"/>
    <dgm:cxn modelId="{62C91692-ADEB-4E45-BD17-D84F52457AEE}" srcId="{D3B2A23D-9144-4135-BA27-4211CC1456EA}" destId="{12177682-0179-4055-A01F-4435AA86713D}" srcOrd="1" destOrd="0" parTransId="{0E4A65ED-8B7E-4E81-BD21-A3DA1201104F}" sibTransId="{3B7A1AED-2408-4CAA-803E-192CA5736293}"/>
    <dgm:cxn modelId="{42A6AC92-FFAC-48E7-9398-84117093E509}" srcId="{0022A05F-4326-4D5D-A66C-A0E63BFE32E6}" destId="{008CD84A-159E-4C35-89F6-92DF3850C4B6}" srcOrd="1" destOrd="0" parTransId="{D0643164-ABA2-4529-9657-1E88678B6EEB}" sibTransId="{0776673B-1D4D-4C66-8E56-79F8ECDE5A92}"/>
    <dgm:cxn modelId="{C4309997-AF24-41C0-B4DE-E889A4CF72A8}" srcId="{D3B2A23D-9144-4135-BA27-4211CC1456EA}" destId="{615F7A95-336B-4124-B5B5-D55786500B47}" srcOrd="0" destOrd="0" parTransId="{1E396742-0511-4636-AC6A-843B7376BC12}" sibTransId="{D943B630-0BFE-4FF2-AE3B-EC72F3143AAB}"/>
    <dgm:cxn modelId="{36F42D98-AE6E-4A67-A71E-460E30D85B9E}" type="presOf" srcId="{0E4A65ED-8B7E-4E81-BD21-A3DA1201104F}" destId="{E8343080-50F6-44FE-83C2-01D9D115E797}" srcOrd="0" destOrd="0" presId="urn:microsoft.com/office/officeart/2005/8/layout/hierarchy3"/>
    <dgm:cxn modelId="{6A21C699-AF3A-4714-8012-D3ACCFFFBC13}" type="presOf" srcId="{29D71EB9-C7F0-4D50-91D8-EFC905BCCED5}" destId="{FE7762AE-89FB-4B81-9537-4508C9423276}" srcOrd="1" destOrd="0" presId="urn:microsoft.com/office/officeart/2005/8/layout/hierarchy3"/>
    <dgm:cxn modelId="{F14AFCAC-95FF-473D-A53F-EBD64A15EB68}" type="presOf" srcId="{B2D1144B-4B37-4603-A5D5-2EC6CB414EE6}" destId="{7CC86B3D-84FF-4A41-B87D-D3848A3189B5}" srcOrd="0" destOrd="0" presId="urn:microsoft.com/office/officeart/2005/8/layout/hierarchy3"/>
    <dgm:cxn modelId="{1FC958AD-0299-41D5-8606-B252BEDE6D77}" type="presOf" srcId="{C5CC3B14-68F8-4B88-B52B-F8336092C876}" destId="{133EE889-B8E4-4FAA-AA39-65CED3516E8F}" srcOrd="0" destOrd="0" presId="urn:microsoft.com/office/officeart/2005/8/layout/hierarchy3"/>
    <dgm:cxn modelId="{318760B2-9ED3-43E5-93A4-35B6C937A40D}" type="presOf" srcId="{008CD84A-159E-4C35-89F6-92DF3850C4B6}" destId="{6C62D983-7DD8-4F91-821B-58AC130D2E89}" srcOrd="0" destOrd="0" presId="urn:microsoft.com/office/officeart/2005/8/layout/hierarchy3"/>
    <dgm:cxn modelId="{E97FDCB4-718D-4899-B3BF-C0027EEFA639}" srcId="{0022A05F-4326-4D5D-A66C-A0E63BFE32E6}" destId="{C1F81099-C58F-4710-88F0-1D141E6EEB46}" srcOrd="0" destOrd="0" parTransId="{CDEEBDCC-0E31-4463-A75D-303EFB07C0A1}" sibTransId="{FCBD28EF-B3FE-46DC-9898-ED339634555E}"/>
    <dgm:cxn modelId="{69108EB7-4B20-43E1-93EC-E8C71B6A4C18}" type="presOf" srcId="{261E70F9-305A-4402-BA7B-D8FEFEBDAACB}" destId="{16160E8C-AF1F-4C9A-A90B-CEF5331D7420}" srcOrd="0" destOrd="0" presId="urn:microsoft.com/office/officeart/2005/8/layout/hierarchy3"/>
    <dgm:cxn modelId="{8908AEC5-7511-40F5-BF4B-8E95F36AAAB4}" srcId="{9222E53D-EF6C-442E-8C1B-5DB7CBFF4774}" destId="{E5F87717-17FE-4866-ADD1-3A988A764A7F}" srcOrd="0" destOrd="0" parTransId="{72FB0578-C6FD-468D-928E-51AFA2B83E63}" sibTransId="{59B83914-88A6-400B-BB8F-EF31F80627E5}"/>
    <dgm:cxn modelId="{9ECB92CA-7F6D-43A6-8007-EB89E625597A}" type="presOf" srcId="{A5AEDF6E-CC88-4835-875E-F1595A765338}" destId="{77F8295C-27C9-4CE4-8F69-C1629411A252}" srcOrd="0" destOrd="0" presId="urn:microsoft.com/office/officeart/2005/8/layout/hierarchy3"/>
    <dgm:cxn modelId="{C42F01D2-29EF-4E40-9B1B-32B6B4F00EE2}" type="presOf" srcId="{C1F81099-C58F-4710-88F0-1D141E6EEB46}" destId="{0AABEA53-3E57-48FC-BE2E-316DE23BC154}" srcOrd="0" destOrd="0" presId="urn:microsoft.com/office/officeart/2005/8/layout/hierarchy3"/>
    <dgm:cxn modelId="{6BBB3AD5-C14F-4772-8FB0-B061B2148048}" type="presOf" srcId="{E5F87717-17FE-4866-ADD1-3A988A764A7F}" destId="{EE28E2BB-A596-4FD8-9E05-1795315AB139}" srcOrd="0" destOrd="0" presId="urn:microsoft.com/office/officeart/2005/8/layout/hierarchy3"/>
    <dgm:cxn modelId="{7FE969D5-C5FC-4403-ABEC-3E980334E657}" type="presOf" srcId="{C20F2615-5677-448A-BE62-3F0D1184CC13}" destId="{E4E6F124-580D-4EE8-B25A-245D2D932AE1}" srcOrd="0" destOrd="0" presId="urn:microsoft.com/office/officeart/2005/8/layout/hierarchy3"/>
    <dgm:cxn modelId="{063D70D6-63FD-4E6B-B942-55911EF9A0DD}" type="presOf" srcId="{0022A05F-4326-4D5D-A66C-A0E63BFE32E6}" destId="{96532A8B-D970-440B-A540-AAB878546A0A}" srcOrd="1" destOrd="0" presId="urn:microsoft.com/office/officeart/2005/8/layout/hierarchy3"/>
    <dgm:cxn modelId="{0B56AADC-376C-4657-8296-DB80B5E65F65}" type="presOf" srcId="{12177682-0179-4055-A01F-4435AA86713D}" destId="{58C84449-E19F-4C2C-B2E2-A3F9B5FB23EA}" srcOrd="0" destOrd="0" presId="urn:microsoft.com/office/officeart/2005/8/layout/hierarchy3"/>
    <dgm:cxn modelId="{CF2055E9-9882-4FEF-BA99-680ABF57676C}" srcId="{9222E53D-EF6C-442E-8C1B-5DB7CBFF4774}" destId="{3735E300-741B-45D3-9DEB-399618C363B0}" srcOrd="1" destOrd="0" parTransId="{A5AEDF6E-CC88-4835-875E-F1595A765338}" sibTransId="{D7DDDEDC-261F-4E53-9FA9-AA1DCFD928BB}"/>
    <dgm:cxn modelId="{BF1FA6ED-D375-4A55-8C7C-4C040E3866EA}" srcId="{2A5ABFFA-F03B-47D0-8FF6-B73B4B610D86}" destId="{C3AF5379-D057-429E-B368-05607663B406}" srcOrd="2" destOrd="0" parTransId="{16BEE137-7EF9-4F7E-8A68-1256837E4ABE}" sibTransId="{C6B9315C-7884-4380-8D34-FF57E9A86F11}"/>
    <dgm:cxn modelId="{45CB58F5-C1B2-476C-951F-8F509F6FF4F9}" type="presOf" srcId="{64682BB3-7EE4-459C-ACB6-1E0CC8E43265}" destId="{1028A99F-5D67-4F2B-9F51-79263D48898E}" srcOrd="0" destOrd="0" presId="urn:microsoft.com/office/officeart/2005/8/layout/hierarchy3"/>
    <dgm:cxn modelId="{8004C1F8-8D88-4EB1-BE6E-7A9F74AC5588}" srcId="{C3AF5379-D057-429E-B368-05607663B406}" destId="{E5B947DD-89D7-484C-A15C-434F150ADE9C}" srcOrd="0" destOrd="0" parTransId="{B2D1144B-4B37-4603-A5D5-2EC6CB414EE6}" sibTransId="{8A849BC7-F8D4-4791-A601-FCD527DAFCA2}"/>
    <dgm:cxn modelId="{4B5BC9FF-4BD3-478D-AAA7-D967335BB0B3}" srcId="{29D71EB9-C7F0-4D50-91D8-EFC905BCCED5}" destId="{261E70F9-305A-4402-BA7B-D8FEFEBDAACB}" srcOrd="1" destOrd="0" parTransId="{C5CC3B14-68F8-4B88-B52B-F8336092C876}" sibTransId="{CA1AD028-1303-4607-82F8-47CEB9788835}"/>
    <dgm:cxn modelId="{E5D80515-21F1-4C9E-90A7-6FDD4BDD618B}" type="presParOf" srcId="{AE411CFC-2238-4F1E-9FCC-FB40A7C1BD73}" destId="{1FBC5E32-03AC-4AAF-A57E-60BAC0DA5AF0}" srcOrd="0" destOrd="0" presId="urn:microsoft.com/office/officeart/2005/8/layout/hierarchy3"/>
    <dgm:cxn modelId="{576C2519-98B5-43B6-9016-E36FCBA1ADC0}" type="presParOf" srcId="{1FBC5E32-03AC-4AAF-A57E-60BAC0DA5AF0}" destId="{065CB526-1733-4F6B-9455-730C5B8C579F}" srcOrd="0" destOrd="0" presId="urn:microsoft.com/office/officeart/2005/8/layout/hierarchy3"/>
    <dgm:cxn modelId="{66D7D625-E006-4AA6-8017-CFB2546018B4}" type="presParOf" srcId="{065CB526-1733-4F6B-9455-730C5B8C579F}" destId="{B9209D23-1778-4562-9180-6AB008981294}" srcOrd="0" destOrd="0" presId="urn:microsoft.com/office/officeart/2005/8/layout/hierarchy3"/>
    <dgm:cxn modelId="{C092AB1B-8F24-4462-B931-D897A2D431D6}" type="presParOf" srcId="{065CB526-1733-4F6B-9455-730C5B8C579F}" destId="{96532A8B-D970-440B-A540-AAB878546A0A}" srcOrd="1" destOrd="0" presId="urn:microsoft.com/office/officeart/2005/8/layout/hierarchy3"/>
    <dgm:cxn modelId="{AFFEB7B7-4C54-46D4-968A-804C4BE7C70A}" type="presParOf" srcId="{1FBC5E32-03AC-4AAF-A57E-60BAC0DA5AF0}" destId="{596CC044-1B37-46A8-B01D-3F5BC21FE811}" srcOrd="1" destOrd="0" presId="urn:microsoft.com/office/officeart/2005/8/layout/hierarchy3"/>
    <dgm:cxn modelId="{F2A40C00-0DDE-40C0-B7DB-A4AF61DBA12D}" type="presParOf" srcId="{596CC044-1B37-46A8-B01D-3F5BC21FE811}" destId="{088FB211-B8C4-43E2-AA4E-99BAD12ED31F}" srcOrd="0" destOrd="0" presId="urn:microsoft.com/office/officeart/2005/8/layout/hierarchy3"/>
    <dgm:cxn modelId="{F6791FD8-7DC4-4957-B9AF-A76B359F4ED3}" type="presParOf" srcId="{596CC044-1B37-46A8-B01D-3F5BC21FE811}" destId="{0AABEA53-3E57-48FC-BE2E-316DE23BC154}" srcOrd="1" destOrd="0" presId="urn:microsoft.com/office/officeart/2005/8/layout/hierarchy3"/>
    <dgm:cxn modelId="{27E4CBDE-5E3B-4FC8-B197-C4813222A963}" type="presParOf" srcId="{596CC044-1B37-46A8-B01D-3F5BC21FE811}" destId="{45616141-41A2-463B-8CF4-165F3CD57BAD}" srcOrd="2" destOrd="0" presId="urn:microsoft.com/office/officeart/2005/8/layout/hierarchy3"/>
    <dgm:cxn modelId="{2751138D-78F4-4B53-87F6-CFE11259165F}" type="presParOf" srcId="{596CC044-1B37-46A8-B01D-3F5BC21FE811}" destId="{6C62D983-7DD8-4F91-821B-58AC130D2E89}" srcOrd="3" destOrd="0" presId="urn:microsoft.com/office/officeart/2005/8/layout/hierarchy3"/>
    <dgm:cxn modelId="{F945DED5-CACB-498C-B2AE-BA45D0D643DB}" type="presParOf" srcId="{AE411CFC-2238-4F1E-9FCC-FB40A7C1BD73}" destId="{D9A6282C-F7C2-4F1E-B41C-DBC445333E83}" srcOrd="1" destOrd="0" presId="urn:microsoft.com/office/officeart/2005/8/layout/hierarchy3"/>
    <dgm:cxn modelId="{C51F542F-C3D3-4ED7-925C-78A305E38723}" type="presParOf" srcId="{D9A6282C-F7C2-4F1E-B41C-DBC445333E83}" destId="{D109023D-9BA8-4E53-B1B1-B913682EAC0F}" srcOrd="0" destOrd="0" presId="urn:microsoft.com/office/officeart/2005/8/layout/hierarchy3"/>
    <dgm:cxn modelId="{1EE9BA63-BFB9-4E7D-91F7-41139F088CAA}" type="presParOf" srcId="{D109023D-9BA8-4E53-B1B1-B913682EAC0F}" destId="{B1D18519-BB0C-4063-8391-ED28033E4360}" srcOrd="0" destOrd="0" presId="urn:microsoft.com/office/officeart/2005/8/layout/hierarchy3"/>
    <dgm:cxn modelId="{BFEB9A45-4893-49F6-8939-9164C018063E}" type="presParOf" srcId="{D109023D-9BA8-4E53-B1B1-B913682EAC0F}" destId="{73B10CC8-B6A0-4EC7-ADE3-8C81AB2C9B43}" srcOrd="1" destOrd="0" presId="urn:microsoft.com/office/officeart/2005/8/layout/hierarchy3"/>
    <dgm:cxn modelId="{9EF986B8-A4A7-426F-8F2B-5F022B16FC49}" type="presParOf" srcId="{D9A6282C-F7C2-4F1E-B41C-DBC445333E83}" destId="{575BDBB5-725E-4D83-8072-988D434DFC3D}" srcOrd="1" destOrd="0" presId="urn:microsoft.com/office/officeart/2005/8/layout/hierarchy3"/>
    <dgm:cxn modelId="{C9EE71CF-EE3D-4939-B49A-D80526537AB9}" type="presParOf" srcId="{575BDBB5-725E-4D83-8072-988D434DFC3D}" destId="{DE1124D8-53FC-4099-A0CF-13626256A5BA}" srcOrd="0" destOrd="0" presId="urn:microsoft.com/office/officeart/2005/8/layout/hierarchy3"/>
    <dgm:cxn modelId="{A7B0DDF7-2FA4-4AD8-847A-198F8BFC9499}" type="presParOf" srcId="{575BDBB5-725E-4D83-8072-988D434DFC3D}" destId="{E1D9411E-40BA-4BF0-AFC8-7D88417AE494}" srcOrd="1" destOrd="0" presId="urn:microsoft.com/office/officeart/2005/8/layout/hierarchy3"/>
    <dgm:cxn modelId="{244715C2-A3C7-4157-AC90-D28B84F8A4E8}" type="presParOf" srcId="{575BDBB5-725E-4D83-8072-988D434DFC3D}" destId="{E8343080-50F6-44FE-83C2-01D9D115E797}" srcOrd="2" destOrd="0" presId="urn:microsoft.com/office/officeart/2005/8/layout/hierarchy3"/>
    <dgm:cxn modelId="{C912FAE2-D31D-4E50-81E1-3572218DE138}" type="presParOf" srcId="{575BDBB5-725E-4D83-8072-988D434DFC3D}" destId="{58C84449-E19F-4C2C-B2E2-A3F9B5FB23EA}" srcOrd="3" destOrd="0" presId="urn:microsoft.com/office/officeart/2005/8/layout/hierarchy3"/>
    <dgm:cxn modelId="{A0B0A2BA-F810-44E8-9F0E-8029633A64D5}" type="presParOf" srcId="{AE411CFC-2238-4F1E-9FCC-FB40A7C1BD73}" destId="{F0F78A17-4B4B-4E67-A159-1D84150EC1A2}" srcOrd="2" destOrd="0" presId="urn:microsoft.com/office/officeart/2005/8/layout/hierarchy3"/>
    <dgm:cxn modelId="{8FF0A7BD-944A-487D-A60C-F4AA1F85B136}" type="presParOf" srcId="{F0F78A17-4B4B-4E67-A159-1D84150EC1A2}" destId="{DDD7E4C9-462E-420F-93C5-00645B38A5B7}" srcOrd="0" destOrd="0" presId="urn:microsoft.com/office/officeart/2005/8/layout/hierarchy3"/>
    <dgm:cxn modelId="{FE9D59ED-9FB9-42E0-A311-1C983E3A12BC}" type="presParOf" srcId="{DDD7E4C9-462E-420F-93C5-00645B38A5B7}" destId="{6E64007D-FAF9-4984-BAEF-8563854070DF}" srcOrd="0" destOrd="0" presId="urn:microsoft.com/office/officeart/2005/8/layout/hierarchy3"/>
    <dgm:cxn modelId="{0DADBBC3-66F1-4A59-80DF-1498AABC526D}" type="presParOf" srcId="{DDD7E4C9-462E-420F-93C5-00645B38A5B7}" destId="{CC49F4B3-17EB-4FEB-A211-1F10640B7535}" srcOrd="1" destOrd="0" presId="urn:microsoft.com/office/officeart/2005/8/layout/hierarchy3"/>
    <dgm:cxn modelId="{7B79F0AB-E98F-4DAA-898D-D0973D5D4BD7}" type="presParOf" srcId="{F0F78A17-4B4B-4E67-A159-1D84150EC1A2}" destId="{0A2FCE42-2699-4E10-9164-4180864631AD}" srcOrd="1" destOrd="0" presId="urn:microsoft.com/office/officeart/2005/8/layout/hierarchy3"/>
    <dgm:cxn modelId="{9A378C66-E8F2-442B-9EEE-1F6EE925D29F}" type="presParOf" srcId="{0A2FCE42-2699-4E10-9164-4180864631AD}" destId="{7CC86B3D-84FF-4A41-B87D-D3848A3189B5}" srcOrd="0" destOrd="0" presId="urn:microsoft.com/office/officeart/2005/8/layout/hierarchy3"/>
    <dgm:cxn modelId="{FC9F9953-724A-422B-BF84-5237FBC79A51}" type="presParOf" srcId="{0A2FCE42-2699-4E10-9164-4180864631AD}" destId="{0840DFCB-2FBC-4174-90AA-BF4544EFB75E}" srcOrd="1" destOrd="0" presId="urn:microsoft.com/office/officeart/2005/8/layout/hierarchy3"/>
    <dgm:cxn modelId="{76C0F675-A0A8-49D4-97C8-671EC2DC1B98}" type="presParOf" srcId="{0A2FCE42-2699-4E10-9164-4180864631AD}" destId="{81616B28-EE38-4814-A899-3D696B7571FE}" srcOrd="2" destOrd="0" presId="urn:microsoft.com/office/officeart/2005/8/layout/hierarchy3"/>
    <dgm:cxn modelId="{B4014D90-8A5A-4FA6-B9F0-806AE31FEF93}" type="presParOf" srcId="{0A2FCE42-2699-4E10-9164-4180864631AD}" destId="{1028A99F-5D67-4F2B-9F51-79263D48898E}" srcOrd="3" destOrd="0" presId="urn:microsoft.com/office/officeart/2005/8/layout/hierarchy3"/>
    <dgm:cxn modelId="{F8CFE935-E538-4BCC-B955-C73EA9BD6CBF}" type="presParOf" srcId="{AE411CFC-2238-4F1E-9FCC-FB40A7C1BD73}" destId="{404467ED-DC74-4F1D-9C51-3B2CDC2CF464}" srcOrd="3" destOrd="0" presId="urn:microsoft.com/office/officeart/2005/8/layout/hierarchy3"/>
    <dgm:cxn modelId="{A5A37135-F365-44EB-B00A-373DE78046EE}" type="presParOf" srcId="{404467ED-DC74-4F1D-9C51-3B2CDC2CF464}" destId="{2FE62319-9151-4DDD-A1DC-1F54B5CE087C}" srcOrd="0" destOrd="0" presId="urn:microsoft.com/office/officeart/2005/8/layout/hierarchy3"/>
    <dgm:cxn modelId="{B6DC23BF-929A-47BA-A2DB-6309B89552AA}" type="presParOf" srcId="{2FE62319-9151-4DDD-A1DC-1F54B5CE087C}" destId="{D842E3F7-C10E-4867-B75F-B38E5576D11A}" srcOrd="0" destOrd="0" presId="urn:microsoft.com/office/officeart/2005/8/layout/hierarchy3"/>
    <dgm:cxn modelId="{A37FBD9B-BDC8-491C-8600-DC41BEE1B364}" type="presParOf" srcId="{2FE62319-9151-4DDD-A1DC-1F54B5CE087C}" destId="{FE7762AE-89FB-4B81-9537-4508C9423276}" srcOrd="1" destOrd="0" presId="urn:microsoft.com/office/officeart/2005/8/layout/hierarchy3"/>
    <dgm:cxn modelId="{E253E959-C3B8-470F-B6AF-D3DD4FE13CA8}" type="presParOf" srcId="{404467ED-DC74-4F1D-9C51-3B2CDC2CF464}" destId="{E786822A-2EDC-46D5-BC8C-505F74ACE5D9}" srcOrd="1" destOrd="0" presId="urn:microsoft.com/office/officeart/2005/8/layout/hierarchy3"/>
    <dgm:cxn modelId="{64AC911B-1B8A-498F-87DE-9BA656FA3211}" type="presParOf" srcId="{E786822A-2EDC-46D5-BC8C-505F74ACE5D9}" destId="{7FC95B8B-25EB-4A09-9A9A-4533D4CE3A5E}" srcOrd="0" destOrd="0" presId="urn:microsoft.com/office/officeart/2005/8/layout/hierarchy3"/>
    <dgm:cxn modelId="{725D4104-1544-48F3-BA78-1DF5E787F00D}" type="presParOf" srcId="{E786822A-2EDC-46D5-BC8C-505F74ACE5D9}" destId="{E4E6F124-580D-4EE8-B25A-245D2D932AE1}" srcOrd="1" destOrd="0" presId="urn:microsoft.com/office/officeart/2005/8/layout/hierarchy3"/>
    <dgm:cxn modelId="{6D22231F-610C-4E51-8236-58C199978B14}" type="presParOf" srcId="{E786822A-2EDC-46D5-BC8C-505F74ACE5D9}" destId="{133EE889-B8E4-4FAA-AA39-65CED3516E8F}" srcOrd="2" destOrd="0" presId="urn:microsoft.com/office/officeart/2005/8/layout/hierarchy3"/>
    <dgm:cxn modelId="{F2BA19B1-1DC9-45E9-9C08-1AD2EB849D9F}" type="presParOf" srcId="{E786822A-2EDC-46D5-BC8C-505F74ACE5D9}" destId="{16160E8C-AF1F-4C9A-A90B-CEF5331D7420}" srcOrd="3" destOrd="0" presId="urn:microsoft.com/office/officeart/2005/8/layout/hierarchy3"/>
    <dgm:cxn modelId="{AFC45921-8788-46CB-BAE1-F0B37D513FD5}" type="presParOf" srcId="{AE411CFC-2238-4F1E-9FCC-FB40A7C1BD73}" destId="{0EFA1F5F-DE30-4E63-A141-1E7C31C2D8B9}" srcOrd="4" destOrd="0" presId="urn:microsoft.com/office/officeart/2005/8/layout/hierarchy3"/>
    <dgm:cxn modelId="{ADCB3E26-0B74-4AE3-8BE0-0225D16D57A5}" type="presParOf" srcId="{0EFA1F5F-DE30-4E63-A141-1E7C31C2D8B9}" destId="{3BE92E04-DC07-4B60-9623-057A7321BE62}" srcOrd="0" destOrd="0" presId="urn:microsoft.com/office/officeart/2005/8/layout/hierarchy3"/>
    <dgm:cxn modelId="{BE87C7A2-E3B1-4A40-A33E-EFAB44E8259F}" type="presParOf" srcId="{3BE92E04-DC07-4B60-9623-057A7321BE62}" destId="{1C7A72CD-1807-4449-8CEB-B60F19771546}" srcOrd="0" destOrd="0" presId="urn:microsoft.com/office/officeart/2005/8/layout/hierarchy3"/>
    <dgm:cxn modelId="{A3C5990B-FD5F-42ED-90EF-5F0F954394CD}" type="presParOf" srcId="{3BE92E04-DC07-4B60-9623-057A7321BE62}" destId="{1FBE2BAA-D9B4-4262-9F23-A042D937D7AD}" srcOrd="1" destOrd="0" presId="urn:microsoft.com/office/officeart/2005/8/layout/hierarchy3"/>
    <dgm:cxn modelId="{4DC41F75-5CC1-4819-AA59-9738C497DFFE}" type="presParOf" srcId="{0EFA1F5F-DE30-4E63-A141-1E7C31C2D8B9}" destId="{9A97DBD7-E928-40DA-9CCD-047834E21055}" srcOrd="1" destOrd="0" presId="urn:microsoft.com/office/officeart/2005/8/layout/hierarchy3"/>
    <dgm:cxn modelId="{79EE1472-18CE-4C75-94AC-A634ED162E7A}" type="presParOf" srcId="{9A97DBD7-E928-40DA-9CCD-047834E21055}" destId="{A32156F5-E22E-43F7-97F1-1250F54330DE}" srcOrd="0" destOrd="0" presId="urn:microsoft.com/office/officeart/2005/8/layout/hierarchy3"/>
    <dgm:cxn modelId="{F1DCD7A5-AA1F-4A7A-A1D1-56F25C48FC1A}" type="presParOf" srcId="{9A97DBD7-E928-40DA-9CCD-047834E21055}" destId="{EE28E2BB-A596-4FD8-9E05-1795315AB139}" srcOrd="1" destOrd="0" presId="urn:microsoft.com/office/officeart/2005/8/layout/hierarchy3"/>
    <dgm:cxn modelId="{6854A52B-5188-49B4-99FD-A597DB84B7DB}" type="presParOf" srcId="{9A97DBD7-E928-40DA-9CCD-047834E21055}" destId="{77F8295C-27C9-4CE4-8F69-C1629411A252}" srcOrd="2" destOrd="0" presId="urn:microsoft.com/office/officeart/2005/8/layout/hierarchy3"/>
    <dgm:cxn modelId="{12FD7005-A9C2-4419-9C05-DC05213FCE0F}" type="presParOf" srcId="{9A97DBD7-E928-40DA-9CCD-047834E21055}" destId="{7BA37E59-9876-4EC9-9B42-04F23718213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C40CD-51F1-445D-BCE0-CB8477A7EE20}">
      <dsp:nvSpPr>
        <dsp:cNvPr id="0" name=""/>
        <dsp:cNvSpPr/>
      </dsp:nvSpPr>
      <dsp:spPr>
        <a:xfrm>
          <a:off x="3056731" y="3158814"/>
          <a:ext cx="2014537" cy="2014537"/>
        </a:xfrm>
        <a:prstGeom prst="ellipse">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Learning Objectives</a:t>
          </a:r>
          <a:endParaRPr lang="tr-TR" sz="2500" kern="1200" dirty="0">
            <a:latin typeface="Times New Roman" panose="02020603050405020304" pitchFamily="18" charset="0"/>
            <a:cs typeface="Times New Roman" panose="02020603050405020304" pitchFamily="18" charset="0"/>
          </a:endParaRPr>
        </a:p>
      </dsp:txBody>
      <dsp:txXfrm>
        <a:off x="3351753" y="3453836"/>
        <a:ext cx="1424493" cy="1424493"/>
      </dsp:txXfrm>
    </dsp:sp>
    <dsp:sp modelId="{52CEA00D-F433-4C50-BB4E-4B3EB953B487}">
      <dsp:nvSpPr>
        <dsp:cNvPr id="0" name=""/>
        <dsp:cNvSpPr/>
      </dsp:nvSpPr>
      <dsp:spPr>
        <a:xfrm rot="10800000">
          <a:off x="705088" y="3879011"/>
          <a:ext cx="2222302" cy="574143"/>
        </a:xfrm>
        <a:prstGeom prst="lef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E5A6225D-D8CC-4EFE-8099-D9E85F8804A6}">
      <dsp:nvSpPr>
        <dsp:cNvPr id="0" name=""/>
        <dsp:cNvSpPr/>
      </dsp:nvSpPr>
      <dsp:spPr>
        <a:xfrm>
          <a:off x="0" y="3602012"/>
          <a:ext cx="1410176" cy="1128141"/>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100000"/>
            </a:lnSpc>
            <a:spcBef>
              <a:spcPct val="0"/>
            </a:spcBef>
            <a:spcAft>
              <a:spcPts val="0"/>
            </a:spcAft>
            <a:buNone/>
          </a:pPr>
          <a:r>
            <a:rPr lang="tr-TR" sz="1100" kern="1200" dirty="0">
              <a:latin typeface="Times New Roman" panose="02020603050405020304" pitchFamily="18" charset="0"/>
              <a:cs typeface="Times New Roman" panose="02020603050405020304" pitchFamily="18" charset="0"/>
            </a:rPr>
            <a:t>Describe options for designing and</a:t>
          </a:r>
        </a:p>
        <a:p>
          <a:pPr marL="0" lvl="0" indent="0" algn="ctr" defTabSz="488950">
            <a:spcBef>
              <a:spcPct val="0"/>
            </a:spcBef>
            <a:buNone/>
          </a:pPr>
          <a:r>
            <a:rPr lang="tr-TR" sz="1100" kern="1200" dirty="0">
              <a:latin typeface="Times New Roman" panose="02020603050405020304" pitchFamily="18" charset="0"/>
              <a:cs typeface="Times New Roman" panose="02020603050405020304" pitchFamily="18" charset="0"/>
            </a:rPr>
            <a:t>conducting interviews</a:t>
          </a:r>
        </a:p>
      </dsp:txBody>
      <dsp:txXfrm>
        <a:off x="33042" y="3635054"/>
        <a:ext cx="1344092" cy="1062057"/>
      </dsp:txXfrm>
    </dsp:sp>
    <dsp:sp modelId="{1B58FE63-5BFC-4E7C-853C-3B8FAEEB38A6}">
      <dsp:nvSpPr>
        <dsp:cNvPr id="0" name=""/>
        <dsp:cNvSpPr/>
      </dsp:nvSpPr>
      <dsp:spPr>
        <a:xfrm rot="12574512">
          <a:off x="959250" y="2758775"/>
          <a:ext cx="2261574" cy="574143"/>
        </a:xfrm>
        <a:prstGeom prst="lef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31D9FBE4-464C-4684-82B6-3CCC3CBBD6B4}">
      <dsp:nvSpPr>
        <dsp:cNvPr id="0" name=""/>
        <dsp:cNvSpPr/>
      </dsp:nvSpPr>
      <dsp:spPr>
        <a:xfrm>
          <a:off x="401494" y="1923658"/>
          <a:ext cx="1410176" cy="1128141"/>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100000"/>
            </a:lnSpc>
            <a:spcBef>
              <a:spcPct val="0"/>
            </a:spcBef>
            <a:spcAft>
              <a:spcPts val="0"/>
            </a:spcAft>
            <a:buNone/>
          </a:pPr>
          <a:r>
            <a:rPr lang="en-US" sz="1100" kern="1200" dirty="0">
              <a:latin typeface="Times New Roman" panose="02020603050405020304" pitchFamily="18" charset="0"/>
              <a:cs typeface="Times New Roman" panose="02020603050405020304" pitchFamily="18" charset="0"/>
            </a:rPr>
            <a:t>Discuss planning an interview to</a:t>
          </a:r>
          <a:endParaRPr lang="tr-TR" sz="1100" kern="1200" dirty="0">
            <a:latin typeface="Times New Roman" panose="02020603050405020304" pitchFamily="18" charset="0"/>
            <a:cs typeface="Times New Roman" panose="02020603050405020304" pitchFamily="18" charset="0"/>
          </a:endParaRPr>
        </a:p>
        <a:p>
          <a:pPr marL="0" lvl="0" indent="0" algn="ctr" defTabSz="488950">
            <a:spcBef>
              <a:spcPct val="0"/>
            </a:spcBef>
            <a:buNone/>
          </a:pPr>
          <a:r>
            <a:rPr lang="tr-TR" sz="1100" kern="1200" dirty="0">
              <a:latin typeface="Times New Roman" panose="02020603050405020304" pitchFamily="18" charset="0"/>
              <a:cs typeface="Times New Roman" panose="02020603050405020304" pitchFamily="18" charset="0"/>
            </a:rPr>
            <a:t>determine system requirements</a:t>
          </a:r>
        </a:p>
      </dsp:txBody>
      <dsp:txXfrm>
        <a:off x="434536" y="1956700"/>
        <a:ext cx="1344092" cy="1062057"/>
      </dsp:txXfrm>
    </dsp:sp>
    <dsp:sp modelId="{57D748E2-D877-46C7-8754-042B4FC311BD}">
      <dsp:nvSpPr>
        <dsp:cNvPr id="0" name=""/>
        <dsp:cNvSpPr/>
      </dsp:nvSpPr>
      <dsp:spPr>
        <a:xfrm rot="14355612">
          <a:off x="1786663" y="1936520"/>
          <a:ext cx="2244286" cy="574143"/>
        </a:xfrm>
        <a:prstGeom prst="lef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E3B088E6-D86E-46C5-8ABE-DBF1E1B024E1}">
      <dsp:nvSpPr>
        <dsp:cNvPr id="0" name=""/>
        <dsp:cNvSpPr/>
      </dsp:nvSpPr>
      <dsp:spPr>
        <a:xfrm>
          <a:off x="1588602" y="695041"/>
          <a:ext cx="1493263" cy="1128141"/>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955" tIns="20955" rIns="20955" bIns="20955" numCol="1" spcCol="1270" anchor="ctr" anchorCtr="0">
          <a:noAutofit/>
        </a:bodyPr>
        <a:lstStyle/>
        <a:p>
          <a:pPr marL="0" lvl="0" indent="0" algn="ctr" defTabSz="444500">
            <a:lnSpc>
              <a:spcPct val="100000"/>
            </a:lnSpc>
            <a:spcBef>
              <a:spcPct val="0"/>
            </a:spcBef>
            <a:spcAft>
              <a:spcPts val="0"/>
            </a:spcAft>
            <a:buNone/>
          </a:pPr>
          <a:r>
            <a:rPr lang="tr-TR" sz="1100" kern="1200" dirty="0">
              <a:solidFill>
                <a:prstClr val="black"/>
              </a:solidFill>
              <a:latin typeface="Times New Roman" panose="02020603050405020304" pitchFamily="18" charset="0"/>
              <a:ea typeface="+mn-ea"/>
              <a:cs typeface="Times New Roman" panose="02020603050405020304" pitchFamily="18" charset="0"/>
            </a:rPr>
            <a:t>Explain advantages and disadvantages</a:t>
          </a:r>
          <a:r>
            <a:rPr lang="en-US" sz="1100" kern="1200" dirty="0">
              <a:solidFill>
                <a:prstClr val="black"/>
              </a:solidFill>
              <a:latin typeface="Times New Roman" panose="02020603050405020304" pitchFamily="18" charset="0"/>
              <a:ea typeface="+mn-ea"/>
              <a:cs typeface="Times New Roman" panose="02020603050405020304" pitchFamily="18" charset="0"/>
            </a:rPr>
            <a:t> of observing workers and analyzing </a:t>
          </a:r>
          <a:r>
            <a:rPr lang="tr-TR" sz="1100" kern="1200" dirty="0">
              <a:solidFill>
                <a:prstClr val="black"/>
              </a:solidFill>
              <a:latin typeface="Times New Roman" panose="02020603050405020304" pitchFamily="18" charset="0"/>
              <a:ea typeface="+mn-ea"/>
              <a:cs typeface="Times New Roman" panose="02020603050405020304" pitchFamily="18" charset="0"/>
            </a:rPr>
            <a:t>business documents to determine</a:t>
          </a:r>
          <a:r>
            <a:rPr lang="en-US" sz="1100" kern="1200" dirty="0">
              <a:solidFill>
                <a:prstClr val="black"/>
              </a:solidFill>
              <a:latin typeface="Times New Roman" panose="02020603050405020304" pitchFamily="18" charset="0"/>
              <a:ea typeface="+mn-ea"/>
              <a:cs typeface="Times New Roman" panose="02020603050405020304" pitchFamily="18" charset="0"/>
            </a:rPr>
            <a:t> </a:t>
          </a:r>
          <a:r>
            <a:rPr lang="tr-TR" sz="1100" kern="1200" dirty="0">
              <a:solidFill>
                <a:prstClr val="black"/>
              </a:solidFill>
              <a:latin typeface="Times New Roman" panose="02020603050405020304" pitchFamily="18" charset="0"/>
              <a:ea typeface="+mn-ea"/>
              <a:cs typeface="Times New Roman" panose="02020603050405020304" pitchFamily="18" charset="0"/>
            </a:rPr>
            <a:t>requirements</a:t>
          </a:r>
        </a:p>
      </dsp:txBody>
      <dsp:txXfrm>
        <a:off x="1621644" y="728083"/>
        <a:ext cx="1427179" cy="1062057"/>
      </dsp:txXfrm>
    </dsp:sp>
    <dsp:sp modelId="{6D539D76-4120-42AC-8971-A352D3E390C8}">
      <dsp:nvSpPr>
        <dsp:cNvPr id="0" name=""/>
        <dsp:cNvSpPr/>
      </dsp:nvSpPr>
      <dsp:spPr>
        <a:xfrm rot="16150629">
          <a:off x="2921470" y="1632473"/>
          <a:ext cx="2220527" cy="574143"/>
        </a:xfrm>
        <a:prstGeom prst="lef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20B09CEB-6879-4A58-8134-92360EBC8F88}">
      <dsp:nvSpPr>
        <dsp:cNvPr id="0" name=""/>
        <dsp:cNvSpPr/>
      </dsp:nvSpPr>
      <dsp:spPr>
        <a:xfrm>
          <a:off x="3310701" y="245325"/>
          <a:ext cx="1410176" cy="1128141"/>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100000"/>
            </a:lnSpc>
            <a:spcBef>
              <a:spcPct val="0"/>
            </a:spcBef>
            <a:spcAft>
              <a:spcPts val="0"/>
            </a:spcAft>
            <a:buNone/>
          </a:pPr>
          <a:r>
            <a:rPr lang="en-US" sz="1100" kern="1200" dirty="0">
              <a:latin typeface="Times New Roman" panose="02020603050405020304" pitchFamily="18" charset="0"/>
              <a:cs typeface="Times New Roman" panose="02020603050405020304" pitchFamily="18" charset="0"/>
            </a:rPr>
            <a:t>Learn about Joint Application Design</a:t>
          </a:r>
          <a:endParaRPr lang="tr-TR" sz="1100" kern="1200" dirty="0">
            <a:latin typeface="Times New Roman" panose="02020603050405020304" pitchFamily="18" charset="0"/>
            <a:cs typeface="Times New Roman" panose="02020603050405020304" pitchFamily="18" charset="0"/>
          </a:endParaRPr>
        </a:p>
        <a:p>
          <a:pPr marL="0" lvl="0" indent="0" algn="ctr" defTabSz="488950">
            <a:spcBef>
              <a:spcPct val="0"/>
            </a:spcBef>
            <a:buNone/>
          </a:pPr>
          <a:r>
            <a:rPr lang="tr-TR" sz="1100" kern="1200" dirty="0">
              <a:latin typeface="Times New Roman" panose="02020603050405020304" pitchFamily="18" charset="0"/>
              <a:cs typeface="Times New Roman" panose="02020603050405020304" pitchFamily="18" charset="0"/>
            </a:rPr>
            <a:t>(JAD) and Prototyping</a:t>
          </a:r>
        </a:p>
      </dsp:txBody>
      <dsp:txXfrm>
        <a:off x="3343743" y="278367"/>
        <a:ext cx="1344092" cy="1062057"/>
      </dsp:txXfrm>
    </dsp:sp>
    <dsp:sp modelId="{39B608F5-BD48-4BD6-A345-4981C2BA8940}">
      <dsp:nvSpPr>
        <dsp:cNvPr id="0" name=""/>
        <dsp:cNvSpPr/>
      </dsp:nvSpPr>
      <dsp:spPr>
        <a:xfrm rot="17956939">
          <a:off x="4057844" y="1930453"/>
          <a:ext cx="2197688" cy="574143"/>
        </a:xfrm>
        <a:prstGeom prst="lef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7FA15235-9718-4B92-9CA7-76C9536F9258}">
      <dsp:nvSpPr>
        <dsp:cNvPr id="0" name=""/>
        <dsp:cNvSpPr/>
      </dsp:nvSpPr>
      <dsp:spPr>
        <a:xfrm>
          <a:off x="4989060" y="695020"/>
          <a:ext cx="1410176" cy="1128141"/>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100000"/>
            </a:lnSpc>
            <a:spcBef>
              <a:spcPct val="0"/>
            </a:spcBef>
            <a:spcAft>
              <a:spcPts val="0"/>
            </a:spcAft>
            <a:buNone/>
          </a:pPr>
          <a:r>
            <a:rPr lang="en-US" sz="1100" kern="1200" dirty="0">
              <a:latin typeface="Times New Roman" panose="02020603050405020304" pitchFamily="18" charset="0"/>
              <a:cs typeface="Times New Roman" panose="02020603050405020304" pitchFamily="18" charset="0"/>
            </a:rPr>
            <a:t>Discuss appropriate methods to elicit</a:t>
          </a:r>
          <a:endParaRPr lang="tr-TR" sz="1100" kern="1200" dirty="0">
            <a:latin typeface="Times New Roman" panose="02020603050405020304" pitchFamily="18" charset="0"/>
            <a:cs typeface="Times New Roman" panose="02020603050405020304" pitchFamily="18" charset="0"/>
          </a:endParaRPr>
        </a:p>
        <a:p>
          <a:pPr marL="0" lvl="0" indent="0" algn="ctr" defTabSz="488950">
            <a:spcBef>
              <a:spcPct val="0"/>
            </a:spcBef>
            <a:buNone/>
          </a:pPr>
          <a:r>
            <a:rPr lang="tr-TR" sz="1100" kern="1200" dirty="0">
              <a:latin typeface="Times New Roman" panose="02020603050405020304" pitchFamily="18" charset="0"/>
              <a:cs typeface="Times New Roman" panose="02020603050405020304" pitchFamily="18" charset="0"/>
            </a:rPr>
            <a:t>system requests</a:t>
          </a:r>
        </a:p>
      </dsp:txBody>
      <dsp:txXfrm>
        <a:off x="5022102" y="728062"/>
        <a:ext cx="1344092" cy="1062057"/>
      </dsp:txXfrm>
    </dsp:sp>
    <dsp:sp modelId="{9706406E-DCE1-4F2E-B622-7AA5C7E41871}">
      <dsp:nvSpPr>
        <dsp:cNvPr id="0" name=""/>
        <dsp:cNvSpPr/>
      </dsp:nvSpPr>
      <dsp:spPr>
        <a:xfrm rot="19800000">
          <a:off x="4899501" y="2755715"/>
          <a:ext cx="2220210" cy="574143"/>
        </a:xfrm>
        <a:prstGeom prst="lef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2D9F0C41-A426-488C-A903-1B0130F475AB}">
      <dsp:nvSpPr>
        <dsp:cNvPr id="0" name=""/>
        <dsp:cNvSpPr/>
      </dsp:nvSpPr>
      <dsp:spPr>
        <a:xfrm>
          <a:off x="6265897" y="1923663"/>
          <a:ext cx="1410176" cy="1128141"/>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100000"/>
            </a:lnSpc>
            <a:spcBef>
              <a:spcPct val="0"/>
            </a:spcBef>
            <a:spcAft>
              <a:spcPts val="0"/>
            </a:spcAft>
            <a:buNone/>
          </a:pPr>
          <a:r>
            <a:rPr lang="tr-TR" sz="1100" kern="1200" dirty="0">
              <a:latin typeface="Times New Roman" panose="02020603050405020304" pitchFamily="18" charset="0"/>
              <a:cs typeface="Times New Roman" panose="02020603050405020304" pitchFamily="18" charset="0"/>
            </a:rPr>
            <a:t>Explain Business Process</a:t>
          </a:r>
        </a:p>
        <a:p>
          <a:pPr marL="0" lvl="0" indent="0" algn="ctr" defTabSz="488950">
            <a:spcBef>
              <a:spcPct val="0"/>
            </a:spcBef>
            <a:buNone/>
          </a:pPr>
          <a:r>
            <a:rPr lang="tr-TR" sz="1100" kern="1200" dirty="0">
              <a:latin typeface="Times New Roman" panose="02020603050405020304" pitchFamily="18" charset="0"/>
              <a:cs typeface="Times New Roman" panose="02020603050405020304" pitchFamily="18" charset="0"/>
            </a:rPr>
            <a:t>Reengineering (BPR)</a:t>
          </a:r>
        </a:p>
      </dsp:txBody>
      <dsp:txXfrm>
        <a:off x="6298939" y="1956705"/>
        <a:ext cx="1344092" cy="1062057"/>
      </dsp:txXfrm>
    </dsp:sp>
    <dsp:sp modelId="{B032C690-EFDA-4D3A-B678-9BDD31F0D591}">
      <dsp:nvSpPr>
        <dsp:cNvPr id="0" name=""/>
        <dsp:cNvSpPr/>
      </dsp:nvSpPr>
      <dsp:spPr>
        <a:xfrm>
          <a:off x="5200487" y="3879011"/>
          <a:ext cx="2220210" cy="574143"/>
        </a:xfrm>
        <a:prstGeom prst="leftArrow">
          <a:avLst>
            <a:gd name="adj1" fmla="val 60000"/>
            <a:gd name="adj2" fmla="val 5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sp>
    <dsp:sp modelId="{6150A432-F222-4354-8870-670ADD376AEE}">
      <dsp:nvSpPr>
        <dsp:cNvPr id="0" name=""/>
        <dsp:cNvSpPr/>
      </dsp:nvSpPr>
      <dsp:spPr>
        <a:xfrm>
          <a:off x="6715609" y="3602012"/>
          <a:ext cx="1410176" cy="1128141"/>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955" tIns="20955" rIns="20955" bIns="20955" numCol="1" spcCol="1270" anchor="ctr" anchorCtr="0">
          <a:noAutofit/>
        </a:bodyPr>
        <a:lstStyle/>
        <a:p>
          <a:pPr marL="0" lvl="0" indent="0" algn="ctr" defTabSz="488950">
            <a:lnSpc>
              <a:spcPct val="100000"/>
            </a:lnSpc>
            <a:spcBef>
              <a:spcPct val="0"/>
            </a:spcBef>
            <a:spcAft>
              <a:spcPts val="0"/>
            </a:spcAft>
            <a:buNone/>
          </a:pPr>
          <a:r>
            <a:rPr lang="tr-TR" sz="1100" kern="1200" dirty="0">
              <a:latin typeface="Times New Roman" panose="02020603050405020304" pitchFamily="18" charset="0"/>
              <a:cs typeface="Times New Roman" panose="02020603050405020304" pitchFamily="18" charset="0"/>
            </a:rPr>
            <a:t>Examine requirements determination for</a:t>
          </a:r>
        </a:p>
        <a:p>
          <a:pPr marL="0" lvl="0" indent="0" algn="ctr" defTabSz="488950">
            <a:spcBef>
              <a:spcPct val="0"/>
            </a:spcBef>
            <a:buNone/>
          </a:pPr>
          <a:r>
            <a:rPr lang="tr-TR" sz="1100" kern="1200" dirty="0">
              <a:latin typeface="Times New Roman" panose="02020603050405020304" pitchFamily="18" charset="0"/>
              <a:cs typeface="Times New Roman" panose="02020603050405020304" pitchFamily="18" charset="0"/>
            </a:rPr>
            <a:t>Internet applications</a:t>
          </a:r>
        </a:p>
      </dsp:txBody>
      <dsp:txXfrm>
        <a:off x="6748651" y="3635054"/>
        <a:ext cx="1344092" cy="1062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BCAD4-2909-4C95-B6CB-84D690DC21AF}">
      <dsp:nvSpPr>
        <dsp:cNvPr id="0" name=""/>
        <dsp:cNvSpPr/>
      </dsp:nvSpPr>
      <dsp:spPr>
        <a:xfrm>
          <a:off x="4202555" y="1472523"/>
          <a:ext cx="166983" cy="512081"/>
        </a:xfrm>
        <a:custGeom>
          <a:avLst/>
          <a:gdLst/>
          <a:ahLst/>
          <a:cxnLst/>
          <a:rect l="0" t="0" r="0" b="0"/>
          <a:pathLst>
            <a:path>
              <a:moveTo>
                <a:pt x="0" y="0"/>
              </a:moveTo>
              <a:lnTo>
                <a:pt x="0" y="512081"/>
              </a:lnTo>
              <a:lnTo>
                <a:pt x="166983" y="512081"/>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E1595F-62F0-4F79-93D2-184ADE60E035}">
      <dsp:nvSpPr>
        <dsp:cNvPr id="0" name=""/>
        <dsp:cNvSpPr/>
      </dsp:nvSpPr>
      <dsp:spPr>
        <a:xfrm>
          <a:off x="3358737" y="682137"/>
          <a:ext cx="1289106" cy="233776"/>
        </a:xfrm>
        <a:custGeom>
          <a:avLst/>
          <a:gdLst/>
          <a:ahLst/>
          <a:cxnLst/>
          <a:rect l="0" t="0" r="0" b="0"/>
          <a:pathLst>
            <a:path>
              <a:moveTo>
                <a:pt x="0" y="0"/>
              </a:moveTo>
              <a:lnTo>
                <a:pt x="0" y="116888"/>
              </a:lnTo>
              <a:lnTo>
                <a:pt x="1289106" y="116888"/>
              </a:lnTo>
              <a:lnTo>
                <a:pt x="1289106" y="2337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A21769-35E7-4EB6-99E7-09B06B6D3061}">
      <dsp:nvSpPr>
        <dsp:cNvPr id="0" name=""/>
        <dsp:cNvSpPr/>
      </dsp:nvSpPr>
      <dsp:spPr>
        <a:xfrm>
          <a:off x="1321296" y="4071190"/>
          <a:ext cx="281050" cy="550236"/>
        </a:xfrm>
        <a:custGeom>
          <a:avLst/>
          <a:gdLst/>
          <a:ahLst/>
          <a:cxnLst/>
          <a:rect l="0" t="0" r="0" b="0"/>
          <a:pathLst>
            <a:path>
              <a:moveTo>
                <a:pt x="0" y="0"/>
              </a:moveTo>
              <a:lnTo>
                <a:pt x="0" y="550236"/>
              </a:lnTo>
              <a:lnTo>
                <a:pt x="281050" y="55023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FB8FE4-AFD3-483B-B3D5-D4F99109322E}">
      <dsp:nvSpPr>
        <dsp:cNvPr id="0" name=""/>
        <dsp:cNvSpPr/>
      </dsp:nvSpPr>
      <dsp:spPr>
        <a:xfrm>
          <a:off x="2020410" y="2604039"/>
          <a:ext cx="91440" cy="195620"/>
        </a:xfrm>
        <a:custGeom>
          <a:avLst/>
          <a:gdLst/>
          <a:ahLst/>
          <a:cxnLst/>
          <a:rect l="0" t="0" r="0" b="0"/>
          <a:pathLst>
            <a:path>
              <a:moveTo>
                <a:pt x="45720" y="0"/>
              </a:moveTo>
              <a:lnTo>
                <a:pt x="45720" y="78732"/>
              </a:lnTo>
              <a:lnTo>
                <a:pt x="48541" y="78732"/>
              </a:lnTo>
              <a:lnTo>
                <a:pt x="48541" y="195620"/>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4D2766-8663-4809-BE8E-D02D819A1202}">
      <dsp:nvSpPr>
        <dsp:cNvPr id="0" name=""/>
        <dsp:cNvSpPr/>
      </dsp:nvSpPr>
      <dsp:spPr>
        <a:xfrm>
          <a:off x="2020410" y="1472523"/>
          <a:ext cx="91440" cy="233776"/>
        </a:xfrm>
        <a:custGeom>
          <a:avLst/>
          <a:gdLst/>
          <a:ahLst/>
          <a:cxnLst/>
          <a:rect l="0" t="0" r="0" b="0"/>
          <a:pathLst>
            <a:path>
              <a:moveTo>
                <a:pt x="49220" y="0"/>
              </a:moveTo>
              <a:lnTo>
                <a:pt x="49220" y="116888"/>
              </a:lnTo>
              <a:lnTo>
                <a:pt x="45720" y="116888"/>
              </a:lnTo>
              <a:lnTo>
                <a:pt x="45720" y="233776"/>
              </a:lnTo>
            </a:path>
          </a:pathLst>
        </a:custGeom>
        <a:no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1338D0-03F5-470B-A41D-13AD59C8C311}">
      <dsp:nvSpPr>
        <dsp:cNvPr id="0" name=""/>
        <dsp:cNvSpPr/>
      </dsp:nvSpPr>
      <dsp:spPr>
        <a:xfrm>
          <a:off x="2069631" y="682137"/>
          <a:ext cx="1289106" cy="233776"/>
        </a:xfrm>
        <a:custGeom>
          <a:avLst/>
          <a:gdLst/>
          <a:ahLst/>
          <a:cxnLst/>
          <a:rect l="0" t="0" r="0" b="0"/>
          <a:pathLst>
            <a:path>
              <a:moveTo>
                <a:pt x="1289106" y="0"/>
              </a:moveTo>
              <a:lnTo>
                <a:pt x="1289106" y="116888"/>
              </a:lnTo>
              <a:lnTo>
                <a:pt x="0" y="116888"/>
              </a:lnTo>
              <a:lnTo>
                <a:pt x="0" y="23377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7163F2-0CE7-42C1-8D70-4667633D39E6}">
      <dsp:nvSpPr>
        <dsp:cNvPr id="0" name=""/>
        <dsp:cNvSpPr/>
      </dsp:nvSpPr>
      <dsp:spPr>
        <a:xfrm>
          <a:off x="2802127" y="125527"/>
          <a:ext cx="1113220" cy="55661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u="none" strike="noStrike" kern="1200" baseline="0" dirty="0">
              <a:latin typeface="Times New Roman" panose="02020603050405020304" pitchFamily="18" charset="0"/>
              <a:cs typeface="Times New Roman" panose="02020603050405020304" pitchFamily="18" charset="0"/>
            </a:rPr>
            <a:t>systems analysis</a:t>
          </a:r>
          <a:endParaRPr lang="tr-TR" sz="1200" kern="1200" dirty="0">
            <a:latin typeface="Times New Roman" panose="02020603050405020304" pitchFamily="18" charset="0"/>
            <a:cs typeface="Times New Roman" panose="02020603050405020304" pitchFamily="18" charset="0"/>
          </a:endParaRPr>
        </a:p>
      </dsp:txBody>
      <dsp:txXfrm>
        <a:off x="2802127" y="125527"/>
        <a:ext cx="1113220" cy="556610"/>
      </dsp:txXfrm>
    </dsp:sp>
    <dsp:sp modelId="{9687002F-7B3E-4174-BDAF-2DAFF02D9AC5}">
      <dsp:nvSpPr>
        <dsp:cNvPr id="0" name=""/>
        <dsp:cNvSpPr/>
      </dsp:nvSpPr>
      <dsp:spPr>
        <a:xfrm>
          <a:off x="1513021" y="915913"/>
          <a:ext cx="1113220" cy="55661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dirty="0">
              <a:latin typeface="Times New Roman" panose="02020603050405020304" pitchFamily="18" charset="0"/>
              <a:cs typeface="Times New Roman" panose="02020603050405020304" pitchFamily="18" charset="0"/>
            </a:rPr>
            <a:t>D</a:t>
          </a:r>
          <a:r>
            <a:rPr lang="en-US" sz="1200" b="0" i="0" u="none" strike="noStrike" kern="1200" baseline="0" dirty="0">
              <a:latin typeface="Times New Roman" panose="02020603050405020304" pitchFamily="18" charset="0"/>
              <a:cs typeface="Times New Roman" panose="02020603050405020304" pitchFamily="18" charset="0"/>
            </a:rPr>
            <a:t>etermining requirements </a:t>
          </a:r>
          <a:endParaRPr lang="tr-TR" sz="1200" kern="1200" dirty="0">
            <a:latin typeface="Times New Roman" panose="02020603050405020304" pitchFamily="18" charset="0"/>
            <a:cs typeface="Times New Roman" panose="02020603050405020304" pitchFamily="18" charset="0"/>
          </a:endParaRPr>
        </a:p>
      </dsp:txBody>
      <dsp:txXfrm>
        <a:off x="1513021" y="915913"/>
        <a:ext cx="1113220" cy="556610"/>
      </dsp:txXfrm>
    </dsp:sp>
    <dsp:sp modelId="{E6BC5E29-2AD9-4664-A2CF-D89C20165F31}">
      <dsp:nvSpPr>
        <dsp:cNvPr id="0" name=""/>
        <dsp:cNvSpPr/>
      </dsp:nvSpPr>
      <dsp:spPr>
        <a:xfrm>
          <a:off x="0" y="1706299"/>
          <a:ext cx="4132261" cy="897739"/>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a:t>
          </a:r>
          <a:r>
            <a:rPr lang="en-US" sz="1200" b="0" i="0" u="none" strike="noStrike" kern="1200" baseline="0" dirty="0">
              <a:latin typeface="Century-Book"/>
            </a:rPr>
            <a:t>understand current problems and opportunities, as well as what is needed and desired in future systems.</a:t>
          </a:r>
          <a:endParaRPr lang="en-US" sz="1200" kern="1200" dirty="0">
            <a:latin typeface="Times New Roman" panose="02020603050405020304" pitchFamily="18" charset="0"/>
            <a:cs typeface="Times New Roman" panose="02020603050405020304" pitchFamily="18" charset="0"/>
          </a:endParaRPr>
        </a:p>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G</a:t>
          </a:r>
          <a:r>
            <a:rPr lang="en-US" sz="1200" b="0" i="0" u="none" strike="noStrike" kern="1200" baseline="0" dirty="0">
              <a:latin typeface="Times New Roman" panose="02020603050405020304" pitchFamily="18" charset="0"/>
              <a:cs typeface="Times New Roman" panose="02020603050405020304" pitchFamily="18" charset="0"/>
            </a:rPr>
            <a:t>ather information on what the system should do from as many sources </a:t>
          </a:r>
          <a:r>
            <a:rPr lang="tr-TR" sz="1200" b="0" i="0" u="none" strike="noStrike" kern="1200" baseline="0" dirty="0">
              <a:latin typeface="Times New Roman" panose="02020603050405020304" pitchFamily="18" charset="0"/>
              <a:cs typeface="Times New Roman" panose="02020603050405020304" pitchFamily="18" charset="0"/>
            </a:rPr>
            <a:t>as possibl</a:t>
          </a:r>
          <a:r>
            <a:rPr lang="en-US" sz="1200" b="0" i="0" u="none" strike="noStrike" kern="1200" baseline="0" dirty="0">
              <a:latin typeface="Times New Roman" panose="02020603050405020304" pitchFamily="18" charset="0"/>
              <a:cs typeface="Times New Roman" panose="02020603050405020304" pitchFamily="18" charset="0"/>
            </a:rPr>
            <a:t>e</a:t>
          </a:r>
          <a:endParaRPr lang="tr-TR" sz="1200" kern="1200" dirty="0">
            <a:latin typeface="Times New Roman" panose="02020603050405020304" pitchFamily="18" charset="0"/>
            <a:cs typeface="Times New Roman" panose="02020603050405020304" pitchFamily="18" charset="0"/>
          </a:endParaRPr>
        </a:p>
      </dsp:txBody>
      <dsp:txXfrm>
        <a:off x="0" y="1706299"/>
        <a:ext cx="4132261" cy="897739"/>
      </dsp:txXfrm>
    </dsp:sp>
    <dsp:sp modelId="{C8676142-19C7-471C-9D7C-EBDE188C83B2}">
      <dsp:nvSpPr>
        <dsp:cNvPr id="0" name=""/>
        <dsp:cNvSpPr/>
      </dsp:nvSpPr>
      <dsp:spPr>
        <a:xfrm>
          <a:off x="1134382" y="2799659"/>
          <a:ext cx="1869140" cy="127153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b="0" i="0" u="none" strike="noStrike" kern="1200" baseline="0" dirty="0">
              <a:latin typeface="Times New Roman" panose="02020603050405020304" pitchFamily="18" charset="0"/>
              <a:cs typeface="Times New Roman" panose="02020603050405020304" pitchFamily="18" charset="0"/>
            </a:rPr>
            <a:t>Sources can be :</a:t>
          </a:r>
        </a:p>
        <a:p>
          <a:pPr marL="0" lvl="0" indent="0" algn="ctr" defTabSz="533400">
            <a:lnSpc>
              <a:spcPct val="90000"/>
            </a:lnSpc>
            <a:spcBef>
              <a:spcPct val="0"/>
            </a:spcBef>
            <a:spcAft>
              <a:spcPct val="35000"/>
            </a:spcAft>
            <a:buFont typeface="Wingdings" panose="05000000000000000000" pitchFamily="2" charset="2"/>
            <a:buNone/>
          </a:pPr>
          <a:r>
            <a:rPr lang="en-US" sz="1200" b="0" i="0" u="none" strike="noStrike" kern="1200" baseline="0" dirty="0">
              <a:latin typeface="Times New Roman" panose="02020603050405020304" pitchFamily="18" charset="0"/>
              <a:cs typeface="Times New Roman" panose="02020603050405020304" pitchFamily="18" charset="0"/>
            </a:rPr>
            <a:t>Users of the current system</a:t>
          </a:r>
        </a:p>
        <a:p>
          <a:pPr marL="0" lvl="0" indent="0" algn="ctr" defTabSz="533400">
            <a:lnSpc>
              <a:spcPct val="90000"/>
            </a:lnSpc>
            <a:spcBef>
              <a:spcPct val="0"/>
            </a:spcBef>
            <a:spcAft>
              <a:spcPct val="35000"/>
            </a:spcAft>
            <a:buFont typeface="Wingdings" panose="05000000000000000000" pitchFamily="2" charset="2"/>
            <a:buNone/>
          </a:pPr>
          <a:r>
            <a:rPr lang="en-US" sz="1200" b="0" i="0" u="none" strike="noStrike" kern="1200" baseline="0" dirty="0">
              <a:latin typeface="Times New Roman" panose="02020603050405020304" pitchFamily="18" charset="0"/>
              <a:cs typeface="Times New Roman" panose="02020603050405020304" pitchFamily="18" charset="0"/>
            </a:rPr>
            <a:t>Reports</a:t>
          </a:r>
        </a:p>
        <a:p>
          <a:pPr marL="0" lvl="0" indent="0" algn="ctr" defTabSz="533400">
            <a:lnSpc>
              <a:spcPct val="90000"/>
            </a:lnSpc>
            <a:spcBef>
              <a:spcPct val="0"/>
            </a:spcBef>
            <a:spcAft>
              <a:spcPct val="35000"/>
            </a:spcAft>
            <a:buFont typeface="Wingdings" panose="05000000000000000000" pitchFamily="2" charset="2"/>
            <a:buNone/>
          </a:pPr>
          <a:r>
            <a:rPr lang="en-US" sz="1200" kern="1200" dirty="0">
              <a:latin typeface="Times New Roman" panose="02020603050405020304" pitchFamily="18" charset="0"/>
              <a:cs typeface="Times New Roman" panose="02020603050405020304" pitchFamily="18" charset="0"/>
            </a:rPr>
            <a:t>F</a:t>
          </a:r>
          <a:r>
            <a:rPr lang="en-US" sz="1200" b="0" i="0" u="none" strike="noStrike" kern="1200" baseline="0" dirty="0">
              <a:latin typeface="Times New Roman" panose="02020603050405020304" pitchFamily="18" charset="0"/>
              <a:cs typeface="Times New Roman" panose="02020603050405020304" pitchFamily="18" charset="0"/>
            </a:rPr>
            <a:t>orms</a:t>
          </a:r>
        </a:p>
        <a:p>
          <a:pPr marL="0" lvl="0" indent="0" algn="ctr" defTabSz="533400">
            <a:lnSpc>
              <a:spcPct val="90000"/>
            </a:lnSpc>
            <a:spcBef>
              <a:spcPct val="0"/>
            </a:spcBef>
            <a:spcAft>
              <a:spcPct val="35000"/>
            </a:spcAft>
            <a:buFont typeface="Wingdings" panose="05000000000000000000" pitchFamily="2" charset="2"/>
            <a:buNone/>
          </a:pPr>
          <a:r>
            <a:rPr lang="en-US" sz="1200" kern="1200" dirty="0">
              <a:latin typeface="Times New Roman" panose="02020603050405020304" pitchFamily="18" charset="0"/>
              <a:cs typeface="Times New Roman" panose="02020603050405020304" pitchFamily="18" charset="0"/>
            </a:rPr>
            <a:t>P</a:t>
          </a:r>
          <a:r>
            <a:rPr lang="tr-TR" sz="1200" b="0" i="0" u="none" strike="noStrike" kern="1200" baseline="0" dirty="0">
              <a:latin typeface="Times New Roman" panose="02020603050405020304" pitchFamily="18" charset="0"/>
              <a:cs typeface="Times New Roman" panose="02020603050405020304" pitchFamily="18" charset="0"/>
            </a:rPr>
            <a:t>rocedures</a:t>
          </a:r>
          <a:endParaRPr lang="tr-TR" sz="1200" kern="1200" dirty="0">
            <a:latin typeface="Times New Roman" panose="02020603050405020304" pitchFamily="18" charset="0"/>
            <a:cs typeface="Times New Roman" panose="02020603050405020304" pitchFamily="18" charset="0"/>
          </a:endParaRPr>
        </a:p>
      </dsp:txBody>
      <dsp:txXfrm>
        <a:off x="1134382" y="2799659"/>
        <a:ext cx="1869140" cy="1271531"/>
      </dsp:txXfrm>
    </dsp:sp>
    <dsp:sp modelId="{C7C38CD6-FB1A-4095-9768-D13C153B1C1E}">
      <dsp:nvSpPr>
        <dsp:cNvPr id="0" name=""/>
        <dsp:cNvSpPr/>
      </dsp:nvSpPr>
      <dsp:spPr>
        <a:xfrm>
          <a:off x="1602346" y="4343122"/>
          <a:ext cx="6280598" cy="55661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u="none" strike="noStrike" kern="1200" baseline="0" dirty="0">
              <a:latin typeface="Times New Roman" panose="02020603050405020304" pitchFamily="18" charset="0"/>
              <a:cs typeface="Times New Roman" panose="02020603050405020304" pitchFamily="18" charset="0"/>
            </a:rPr>
            <a:t>All of the system requirements are carefully documented and </a:t>
          </a:r>
          <a:r>
            <a:rPr lang="tr-TR" sz="1200" b="0" i="0" u="none" strike="noStrike" kern="1200" baseline="0" dirty="0">
              <a:latin typeface="Times New Roman" panose="02020603050405020304" pitchFamily="18" charset="0"/>
              <a:cs typeface="Times New Roman" panose="02020603050405020304" pitchFamily="18" charset="0"/>
            </a:rPr>
            <a:t>made ready for structuring</a:t>
          </a:r>
          <a:endParaRPr lang="tr-TR" sz="1200" kern="1200" dirty="0">
            <a:latin typeface="Times New Roman" panose="02020603050405020304" pitchFamily="18" charset="0"/>
            <a:cs typeface="Times New Roman" panose="02020603050405020304" pitchFamily="18" charset="0"/>
          </a:endParaRPr>
        </a:p>
      </dsp:txBody>
      <dsp:txXfrm>
        <a:off x="1602346" y="4343122"/>
        <a:ext cx="6280598" cy="556610"/>
      </dsp:txXfrm>
    </dsp:sp>
    <dsp:sp modelId="{0AF935B0-2FCA-4F51-951C-4F03F3ECE3D2}">
      <dsp:nvSpPr>
        <dsp:cNvPr id="0" name=""/>
        <dsp:cNvSpPr/>
      </dsp:nvSpPr>
      <dsp:spPr>
        <a:xfrm>
          <a:off x="4091233" y="915913"/>
          <a:ext cx="1113220" cy="55661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Wingdings" panose="05000000000000000000" pitchFamily="2" charset="2"/>
            <a:buNone/>
          </a:pPr>
          <a:r>
            <a:rPr lang="en-US" sz="1200" kern="1200" dirty="0">
              <a:latin typeface="Times New Roman" panose="02020603050405020304" pitchFamily="18" charset="0"/>
              <a:cs typeface="Times New Roman" panose="02020603050405020304" pitchFamily="18" charset="0"/>
            </a:rPr>
            <a:t>S</a:t>
          </a:r>
          <a:r>
            <a:rPr lang="en-US" sz="1200" b="0" i="0" u="none" strike="noStrike" kern="1200" baseline="0" dirty="0">
              <a:latin typeface="Times New Roman" panose="02020603050405020304" pitchFamily="18" charset="0"/>
              <a:cs typeface="Times New Roman" panose="02020603050405020304" pitchFamily="18" charset="0"/>
            </a:rPr>
            <a:t>tructuring requirements</a:t>
          </a:r>
          <a:endParaRPr lang="tr-TR" sz="1200" kern="1200" dirty="0">
            <a:latin typeface="Times New Roman" panose="02020603050405020304" pitchFamily="18" charset="0"/>
            <a:cs typeface="Times New Roman" panose="02020603050405020304" pitchFamily="18" charset="0"/>
          </a:endParaRPr>
        </a:p>
      </dsp:txBody>
      <dsp:txXfrm>
        <a:off x="4091233" y="915913"/>
        <a:ext cx="1113220" cy="556610"/>
      </dsp:txXfrm>
    </dsp:sp>
    <dsp:sp modelId="{CF24AFB4-D1C0-4C26-BDBE-B69C5FB3E871}">
      <dsp:nvSpPr>
        <dsp:cNvPr id="0" name=""/>
        <dsp:cNvSpPr/>
      </dsp:nvSpPr>
      <dsp:spPr>
        <a:xfrm>
          <a:off x="4369538" y="1706299"/>
          <a:ext cx="3908003" cy="55661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Order the system requirement found in the determination step in tables, diagrams, and other formats that make them easier to translate into technical system </a:t>
          </a:r>
          <a:r>
            <a:rPr lang="tr-TR" sz="1200" kern="1200" dirty="0">
              <a:latin typeface="Times New Roman" panose="02020603050405020304" pitchFamily="18" charset="0"/>
              <a:cs typeface="Times New Roman" panose="02020603050405020304" pitchFamily="18" charset="0"/>
            </a:rPr>
            <a:t>specifications</a:t>
          </a:r>
        </a:p>
      </dsp:txBody>
      <dsp:txXfrm>
        <a:off x="4369538" y="1706299"/>
        <a:ext cx="3908003" cy="556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09D23-1778-4562-9180-6AB008981294}">
      <dsp:nvSpPr>
        <dsp:cNvPr id="0" name=""/>
        <dsp:cNvSpPr/>
      </dsp:nvSpPr>
      <dsp:spPr>
        <a:xfrm>
          <a:off x="553" y="856681"/>
          <a:ext cx="1814244" cy="3818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Impertinence</a:t>
          </a:r>
        </a:p>
      </dsp:txBody>
      <dsp:txXfrm>
        <a:off x="11738" y="867866"/>
        <a:ext cx="1791874" cy="359497"/>
      </dsp:txXfrm>
    </dsp:sp>
    <dsp:sp modelId="{088FB211-B8C4-43E2-AA4E-99BAD12ED31F}">
      <dsp:nvSpPr>
        <dsp:cNvPr id="0" name=""/>
        <dsp:cNvSpPr/>
      </dsp:nvSpPr>
      <dsp:spPr>
        <a:xfrm>
          <a:off x="181978" y="1238549"/>
          <a:ext cx="195734" cy="446367"/>
        </a:xfrm>
        <a:custGeom>
          <a:avLst/>
          <a:gdLst/>
          <a:ahLst/>
          <a:cxnLst/>
          <a:rect l="0" t="0" r="0" b="0"/>
          <a:pathLst>
            <a:path>
              <a:moveTo>
                <a:pt x="0" y="0"/>
              </a:moveTo>
              <a:lnTo>
                <a:pt x="0" y="446367"/>
              </a:lnTo>
              <a:lnTo>
                <a:pt x="195734" y="44636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ABEA53-3E57-48FC-BE2E-316DE23BC154}">
      <dsp:nvSpPr>
        <dsp:cNvPr id="0" name=""/>
        <dsp:cNvSpPr/>
      </dsp:nvSpPr>
      <dsp:spPr>
        <a:xfrm>
          <a:off x="377712" y="1411637"/>
          <a:ext cx="1866420" cy="54655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question everything</a:t>
          </a:r>
        </a:p>
      </dsp:txBody>
      <dsp:txXfrm>
        <a:off x="393720" y="1427645"/>
        <a:ext cx="1834404" cy="514542"/>
      </dsp:txXfrm>
    </dsp:sp>
    <dsp:sp modelId="{45616141-41A2-463B-8CF4-165F3CD57BAD}">
      <dsp:nvSpPr>
        <dsp:cNvPr id="0" name=""/>
        <dsp:cNvSpPr/>
      </dsp:nvSpPr>
      <dsp:spPr>
        <a:xfrm>
          <a:off x="181978" y="1238549"/>
          <a:ext cx="200995" cy="1952469"/>
        </a:xfrm>
        <a:custGeom>
          <a:avLst/>
          <a:gdLst/>
          <a:ahLst/>
          <a:cxnLst/>
          <a:rect l="0" t="0" r="0" b="0"/>
          <a:pathLst>
            <a:path>
              <a:moveTo>
                <a:pt x="0" y="0"/>
              </a:moveTo>
              <a:lnTo>
                <a:pt x="0" y="1952469"/>
              </a:lnTo>
              <a:lnTo>
                <a:pt x="200995" y="195246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62D983-7DD8-4F91-821B-58AC130D2E89}">
      <dsp:nvSpPr>
        <dsp:cNvPr id="0" name=""/>
        <dsp:cNvSpPr/>
      </dsp:nvSpPr>
      <dsp:spPr>
        <a:xfrm>
          <a:off x="382974" y="2198581"/>
          <a:ext cx="1866420" cy="198487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Are all transactions processed the same way?</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Could anyone be charged something other than the standard price? </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Might we someday want to allow and encourage employees to work for more </a:t>
          </a:r>
          <a:r>
            <a:rPr lang="tr-TR" sz="1200" kern="1200" dirty="0">
              <a:latin typeface="Times New Roman" panose="02020603050405020304" pitchFamily="18" charset="0"/>
              <a:cs typeface="Times New Roman" panose="02020603050405020304" pitchFamily="18" charset="0"/>
            </a:rPr>
            <a:t>than one</a:t>
          </a:r>
          <a:r>
            <a:rPr lang="en-US" sz="1200" kern="1200" dirty="0">
              <a:latin typeface="Times New Roman" panose="02020603050405020304" pitchFamily="18" charset="0"/>
              <a:cs typeface="Times New Roman" panose="02020603050405020304" pitchFamily="18" charset="0"/>
            </a:rPr>
            <a:t> </a:t>
          </a:r>
          <a:r>
            <a:rPr lang="tr-TR" sz="1200" kern="1200" dirty="0">
              <a:latin typeface="Times New Roman" panose="02020603050405020304" pitchFamily="18" charset="0"/>
              <a:cs typeface="Times New Roman" panose="02020603050405020304" pitchFamily="18" charset="0"/>
            </a:rPr>
            <a:t>department?</a:t>
          </a:r>
        </a:p>
      </dsp:txBody>
      <dsp:txXfrm>
        <a:off x="437640" y="2253247"/>
        <a:ext cx="1757088" cy="1875543"/>
      </dsp:txXfrm>
    </dsp:sp>
    <dsp:sp modelId="{B1D18519-BB0C-4063-8391-ED28033E4360}">
      <dsp:nvSpPr>
        <dsp:cNvPr id="0" name=""/>
        <dsp:cNvSpPr/>
      </dsp:nvSpPr>
      <dsp:spPr>
        <a:xfrm>
          <a:off x="2217014" y="856681"/>
          <a:ext cx="1814244" cy="3818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Impartiality</a:t>
          </a:r>
        </a:p>
      </dsp:txBody>
      <dsp:txXfrm>
        <a:off x="2228199" y="867866"/>
        <a:ext cx="1791874" cy="359497"/>
      </dsp:txXfrm>
    </dsp:sp>
    <dsp:sp modelId="{DE1124D8-53FC-4099-A0CF-13626256A5BA}">
      <dsp:nvSpPr>
        <dsp:cNvPr id="0" name=""/>
        <dsp:cNvSpPr/>
      </dsp:nvSpPr>
      <dsp:spPr>
        <a:xfrm>
          <a:off x="2398439" y="1238549"/>
          <a:ext cx="191870" cy="446367"/>
        </a:xfrm>
        <a:custGeom>
          <a:avLst/>
          <a:gdLst/>
          <a:ahLst/>
          <a:cxnLst/>
          <a:rect l="0" t="0" r="0" b="0"/>
          <a:pathLst>
            <a:path>
              <a:moveTo>
                <a:pt x="0" y="0"/>
              </a:moveTo>
              <a:lnTo>
                <a:pt x="0" y="446367"/>
              </a:lnTo>
              <a:lnTo>
                <a:pt x="191870" y="44636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D9411E-40BA-4BF0-AFC8-7D88417AE494}">
      <dsp:nvSpPr>
        <dsp:cNvPr id="0" name=""/>
        <dsp:cNvSpPr/>
      </dsp:nvSpPr>
      <dsp:spPr>
        <a:xfrm>
          <a:off x="2590309" y="1411637"/>
          <a:ext cx="1866420" cy="54655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find the best</a:t>
          </a:r>
          <a:r>
            <a:rPr lang="en-US" sz="1200" kern="1200" dirty="0">
              <a:latin typeface="Times New Roman" panose="02020603050405020304" pitchFamily="18" charset="0"/>
              <a:cs typeface="Times New Roman" panose="02020603050405020304" pitchFamily="18" charset="0"/>
            </a:rPr>
            <a:t> </a:t>
          </a:r>
          <a:r>
            <a:rPr lang="tr-TR" sz="1200" kern="1200" dirty="0">
              <a:latin typeface="Times New Roman" panose="02020603050405020304" pitchFamily="18" charset="0"/>
              <a:cs typeface="Times New Roman" panose="02020603050405020304" pitchFamily="18" charset="0"/>
            </a:rPr>
            <a:t>organizational solution</a:t>
          </a:r>
        </a:p>
      </dsp:txBody>
      <dsp:txXfrm>
        <a:off x="2606317" y="1427645"/>
        <a:ext cx="1834404" cy="514542"/>
      </dsp:txXfrm>
    </dsp:sp>
    <dsp:sp modelId="{E8343080-50F6-44FE-83C2-01D9D115E797}">
      <dsp:nvSpPr>
        <dsp:cNvPr id="0" name=""/>
        <dsp:cNvSpPr/>
      </dsp:nvSpPr>
      <dsp:spPr>
        <a:xfrm>
          <a:off x="2398439" y="1238549"/>
          <a:ext cx="197132" cy="1907895"/>
        </a:xfrm>
        <a:custGeom>
          <a:avLst/>
          <a:gdLst/>
          <a:ahLst/>
          <a:cxnLst/>
          <a:rect l="0" t="0" r="0" b="0"/>
          <a:pathLst>
            <a:path>
              <a:moveTo>
                <a:pt x="0" y="0"/>
              </a:moveTo>
              <a:lnTo>
                <a:pt x="0" y="1907895"/>
              </a:lnTo>
              <a:lnTo>
                <a:pt x="197132" y="190789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C84449-E19F-4C2C-B2E2-A3F9B5FB23EA}">
      <dsp:nvSpPr>
        <dsp:cNvPr id="0" name=""/>
        <dsp:cNvSpPr/>
      </dsp:nvSpPr>
      <dsp:spPr>
        <a:xfrm>
          <a:off x="2595571" y="2154007"/>
          <a:ext cx="1866420" cy="198487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a:t>
          </a:r>
          <a:r>
            <a:rPr lang="tr-TR" sz="1200" kern="1200" dirty="0">
              <a:latin typeface="Times New Roman" panose="02020603050405020304" pitchFamily="18" charset="0"/>
              <a:cs typeface="Times New Roman" panose="02020603050405020304" pitchFamily="18" charset="0"/>
            </a:rPr>
            <a:t>Justify</a:t>
          </a:r>
          <a:r>
            <a:rPr lang="en-US" sz="1200" kern="1200" dirty="0">
              <a:latin typeface="Times New Roman" panose="02020603050405020304" pitchFamily="18" charset="0"/>
              <a:cs typeface="Times New Roman" panose="02020603050405020304" pitchFamily="18" charset="0"/>
            </a:rPr>
            <a:t> the purchase of new hardware </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 Insist on incorporating what users think they want into the new system requirements</a:t>
          </a:r>
          <a:endParaRPr lang="tr-TR" sz="1200" kern="1200" dirty="0">
            <a:latin typeface="Times New Roman" panose="02020603050405020304" pitchFamily="18" charset="0"/>
            <a:cs typeface="Times New Roman" panose="02020603050405020304" pitchFamily="18" charset="0"/>
          </a:endParaRPr>
        </a:p>
      </dsp:txBody>
      <dsp:txXfrm>
        <a:off x="2650237" y="2208673"/>
        <a:ext cx="1757088" cy="1875543"/>
      </dsp:txXfrm>
    </dsp:sp>
    <dsp:sp modelId="{6E64007D-FAF9-4984-BAEF-8563854070DF}">
      <dsp:nvSpPr>
        <dsp:cNvPr id="0" name=""/>
        <dsp:cNvSpPr/>
      </dsp:nvSpPr>
      <dsp:spPr>
        <a:xfrm>
          <a:off x="4429611" y="856681"/>
          <a:ext cx="1814244" cy="3818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Relaxing of constraints</a:t>
          </a:r>
        </a:p>
      </dsp:txBody>
      <dsp:txXfrm>
        <a:off x="4440796" y="867866"/>
        <a:ext cx="1791874" cy="359497"/>
      </dsp:txXfrm>
    </dsp:sp>
    <dsp:sp modelId="{7CC86B3D-84FF-4A41-B87D-D3848A3189B5}">
      <dsp:nvSpPr>
        <dsp:cNvPr id="0" name=""/>
        <dsp:cNvSpPr/>
      </dsp:nvSpPr>
      <dsp:spPr>
        <a:xfrm>
          <a:off x="4611036" y="1238549"/>
          <a:ext cx="191870" cy="446367"/>
        </a:xfrm>
        <a:custGeom>
          <a:avLst/>
          <a:gdLst/>
          <a:ahLst/>
          <a:cxnLst/>
          <a:rect l="0" t="0" r="0" b="0"/>
          <a:pathLst>
            <a:path>
              <a:moveTo>
                <a:pt x="0" y="0"/>
              </a:moveTo>
              <a:lnTo>
                <a:pt x="0" y="446367"/>
              </a:lnTo>
              <a:lnTo>
                <a:pt x="191870" y="44636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40DFCB-2FBC-4174-90AA-BF4544EFB75E}">
      <dsp:nvSpPr>
        <dsp:cNvPr id="0" name=""/>
        <dsp:cNvSpPr/>
      </dsp:nvSpPr>
      <dsp:spPr>
        <a:xfrm>
          <a:off x="4802907" y="1411637"/>
          <a:ext cx="1866420" cy="54655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Assume anything is possible and eliminate </a:t>
          </a:r>
          <a:r>
            <a:rPr lang="tr-TR" sz="1200" kern="1200" dirty="0">
              <a:latin typeface="Times New Roman" panose="02020603050405020304" pitchFamily="18" charset="0"/>
              <a:cs typeface="Times New Roman" panose="02020603050405020304" pitchFamily="18" charset="0"/>
            </a:rPr>
            <a:t>the infeasible</a:t>
          </a:r>
        </a:p>
      </dsp:txBody>
      <dsp:txXfrm>
        <a:off x="4818915" y="1427645"/>
        <a:ext cx="1834404" cy="514542"/>
      </dsp:txXfrm>
    </dsp:sp>
    <dsp:sp modelId="{81616B28-EE38-4814-A899-3D696B7571FE}">
      <dsp:nvSpPr>
        <dsp:cNvPr id="0" name=""/>
        <dsp:cNvSpPr/>
      </dsp:nvSpPr>
      <dsp:spPr>
        <a:xfrm>
          <a:off x="4611036" y="1238549"/>
          <a:ext cx="197132" cy="1907895"/>
        </a:xfrm>
        <a:custGeom>
          <a:avLst/>
          <a:gdLst/>
          <a:ahLst/>
          <a:cxnLst/>
          <a:rect l="0" t="0" r="0" b="0"/>
          <a:pathLst>
            <a:path>
              <a:moveTo>
                <a:pt x="0" y="0"/>
              </a:moveTo>
              <a:lnTo>
                <a:pt x="0" y="1907895"/>
              </a:lnTo>
              <a:lnTo>
                <a:pt x="197132" y="190789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28A99F-5D67-4F2B-9F51-79263D48898E}">
      <dsp:nvSpPr>
        <dsp:cNvPr id="0" name=""/>
        <dsp:cNvSpPr/>
      </dsp:nvSpPr>
      <dsp:spPr>
        <a:xfrm>
          <a:off x="4808168" y="2154007"/>
          <a:ext cx="1866420" cy="198487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Traditions are different from rules and policies</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Do not accept this statement: “We’ve always done it that way, so we have to continue the practice.”</a:t>
          </a:r>
          <a:endParaRPr lang="tr-TR" sz="1200" kern="1200" dirty="0">
            <a:latin typeface="Times New Roman" panose="02020603050405020304" pitchFamily="18" charset="0"/>
            <a:cs typeface="Times New Roman" panose="02020603050405020304" pitchFamily="18" charset="0"/>
          </a:endParaRPr>
        </a:p>
      </dsp:txBody>
      <dsp:txXfrm>
        <a:off x="4862834" y="2208673"/>
        <a:ext cx="1757088" cy="1875543"/>
      </dsp:txXfrm>
    </dsp:sp>
    <dsp:sp modelId="{D842E3F7-C10E-4867-B75F-B38E5576D11A}">
      <dsp:nvSpPr>
        <dsp:cNvPr id="0" name=""/>
        <dsp:cNvSpPr/>
      </dsp:nvSpPr>
      <dsp:spPr>
        <a:xfrm>
          <a:off x="6642209" y="856681"/>
          <a:ext cx="1814244" cy="3818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Attention to details</a:t>
          </a:r>
        </a:p>
      </dsp:txBody>
      <dsp:txXfrm>
        <a:off x="6653394" y="867866"/>
        <a:ext cx="1791874" cy="359497"/>
      </dsp:txXfrm>
    </dsp:sp>
    <dsp:sp modelId="{7FC95B8B-25EB-4A09-9A9A-4533D4CE3A5E}">
      <dsp:nvSpPr>
        <dsp:cNvPr id="0" name=""/>
        <dsp:cNvSpPr/>
      </dsp:nvSpPr>
      <dsp:spPr>
        <a:xfrm>
          <a:off x="6823633" y="1238549"/>
          <a:ext cx="191870" cy="446367"/>
        </a:xfrm>
        <a:custGeom>
          <a:avLst/>
          <a:gdLst/>
          <a:ahLst/>
          <a:cxnLst/>
          <a:rect l="0" t="0" r="0" b="0"/>
          <a:pathLst>
            <a:path>
              <a:moveTo>
                <a:pt x="0" y="0"/>
              </a:moveTo>
              <a:lnTo>
                <a:pt x="0" y="446367"/>
              </a:lnTo>
              <a:lnTo>
                <a:pt x="191870" y="44636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E6F124-580D-4EE8-B25A-245D2D932AE1}">
      <dsp:nvSpPr>
        <dsp:cNvPr id="0" name=""/>
        <dsp:cNvSpPr/>
      </dsp:nvSpPr>
      <dsp:spPr>
        <a:xfrm>
          <a:off x="7015504" y="1411637"/>
          <a:ext cx="1866420" cy="54655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Every fact must fit with every other fact</a:t>
          </a:r>
          <a:endParaRPr lang="tr-TR" sz="1200" kern="1200" dirty="0">
            <a:latin typeface="Times New Roman" panose="02020603050405020304" pitchFamily="18" charset="0"/>
            <a:cs typeface="Times New Roman" panose="02020603050405020304" pitchFamily="18" charset="0"/>
          </a:endParaRPr>
        </a:p>
      </dsp:txBody>
      <dsp:txXfrm>
        <a:off x="7031512" y="1427645"/>
        <a:ext cx="1834404" cy="514542"/>
      </dsp:txXfrm>
    </dsp:sp>
    <dsp:sp modelId="{133EE889-B8E4-4FAA-AA39-65CED3516E8F}">
      <dsp:nvSpPr>
        <dsp:cNvPr id="0" name=""/>
        <dsp:cNvSpPr/>
      </dsp:nvSpPr>
      <dsp:spPr>
        <a:xfrm>
          <a:off x="6823633" y="1238549"/>
          <a:ext cx="191859" cy="1907895"/>
        </a:xfrm>
        <a:custGeom>
          <a:avLst/>
          <a:gdLst/>
          <a:ahLst/>
          <a:cxnLst/>
          <a:rect l="0" t="0" r="0" b="0"/>
          <a:pathLst>
            <a:path>
              <a:moveTo>
                <a:pt x="0" y="0"/>
              </a:moveTo>
              <a:lnTo>
                <a:pt x="0" y="1907895"/>
              </a:lnTo>
              <a:lnTo>
                <a:pt x="191859" y="190789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160E8C-AF1F-4C9A-A90B-CEF5331D7420}">
      <dsp:nvSpPr>
        <dsp:cNvPr id="0" name=""/>
        <dsp:cNvSpPr/>
      </dsp:nvSpPr>
      <dsp:spPr>
        <a:xfrm>
          <a:off x="7015493" y="2154007"/>
          <a:ext cx="1866420" cy="198487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an imprecise definition of who a customer is may mean that you purge customer data when a customer has no active orders; yet these past customers may be vital contacts for </a:t>
          </a:r>
          <a:r>
            <a:rPr lang="tr-TR" sz="1200" kern="1200" dirty="0">
              <a:latin typeface="Times New Roman" panose="02020603050405020304" pitchFamily="18" charset="0"/>
              <a:cs typeface="Times New Roman" panose="02020603050405020304" pitchFamily="18" charset="0"/>
            </a:rPr>
            <a:t>future sales.</a:t>
          </a:r>
        </a:p>
      </dsp:txBody>
      <dsp:txXfrm>
        <a:off x="7070159" y="2208673"/>
        <a:ext cx="1757088" cy="1875543"/>
      </dsp:txXfrm>
    </dsp:sp>
    <dsp:sp modelId="{1C7A72CD-1807-4449-8CEB-B60F19771546}">
      <dsp:nvSpPr>
        <dsp:cNvPr id="0" name=""/>
        <dsp:cNvSpPr/>
      </dsp:nvSpPr>
      <dsp:spPr>
        <a:xfrm>
          <a:off x="8854806" y="856681"/>
          <a:ext cx="1814244" cy="381867"/>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tr-TR" sz="1200" kern="1200" dirty="0">
              <a:latin typeface="Times New Roman" panose="02020603050405020304" pitchFamily="18" charset="0"/>
              <a:cs typeface="Times New Roman" panose="02020603050405020304" pitchFamily="18" charset="0"/>
            </a:rPr>
            <a:t>Reframing</a:t>
          </a:r>
        </a:p>
      </dsp:txBody>
      <dsp:txXfrm>
        <a:off x="8865991" y="867866"/>
        <a:ext cx="1791874" cy="359497"/>
      </dsp:txXfrm>
    </dsp:sp>
    <dsp:sp modelId="{A32156F5-E22E-43F7-97F1-1250F54330DE}">
      <dsp:nvSpPr>
        <dsp:cNvPr id="0" name=""/>
        <dsp:cNvSpPr/>
      </dsp:nvSpPr>
      <dsp:spPr>
        <a:xfrm>
          <a:off x="9036230" y="1238549"/>
          <a:ext cx="182111" cy="446367"/>
        </a:xfrm>
        <a:custGeom>
          <a:avLst/>
          <a:gdLst/>
          <a:ahLst/>
          <a:cxnLst/>
          <a:rect l="0" t="0" r="0" b="0"/>
          <a:pathLst>
            <a:path>
              <a:moveTo>
                <a:pt x="0" y="0"/>
              </a:moveTo>
              <a:lnTo>
                <a:pt x="0" y="446367"/>
              </a:lnTo>
              <a:lnTo>
                <a:pt x="182111" y="44636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8E2BB-A596-4FD8-9E05-1795315AB139}">
      <dsp:nvSpPr>
        <dsp:cNvPr id="0" name=""/>
        <dsp:cNvSpPr/>
      </dsp:nvSpPr>
      <dsp:spPr>
        <a:xfrm>
          <a:off x="9218342" y="1411637"/>
          <a:ext cx="1866420" cy="546558"/>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View the organization in new ways and be creative</a:t>
          </a:r>
          <a:endParaRPr lang="tr-TR" sz="1200" kern="1200" dirty="0">
            <a:latin typeface="Times New Roman" panose="02020603050405020304" pitchFamily="18" charset="0"/>
            <a:cs typeface="Times New Roman" panose="02020603050405020304" pitchFamily="18" charset="0"/>
          </a:endParaRPr>
        </a:p>
      </dsp:txBody>
      <dsp:txXfrm>
        <a:off x="9234350" y="1427645"/>
        <a:ext cx="1834404" cy="514542"/>
      </dsp:txXfrm>
    </dsp:sp>
    <dsp:sp modelId="{77F8295C-27C9-4CE4-8F69-C1629411A252}">
      <dsp:nvSpPr>
        <dsp:cNvPr id="0" name=""/>
        <dsp:cNvSpPr/>
      </dsp:nvSpPr>
      <dsp:spPr>
        <a:xfrm>
          <a:off x="9036230" y="1238549"/>
          <a:ext cx="185841" cy="1885172"/>
        </a:xfrm>
        <a:custGeom>
          <a:avLst/>
          <a:gdLst/>
          <a:ahLst/>
          <a:cxnLst/>
          <a:rect l="0" t="0" r="0" b="0"/>
          <a:pathLst>
            <a:path>
              <a:moveTo>
                <a:pt x="0" y="0"/>
              </a:moveTo>
              <a:lnTo>
                <a:pt x="0" y="1885172"/>
              </a:lnTo>
              <a:lnTo>
                <a:pt x="185841" y="188517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A37E59-9876-4EC9-9B42-04F23718213D}">
      <dsp:nvSpPr>
        <dsp:cNvPr id="0" name=""/>
        <dsp:cNvSpPr/>
      </dsp:nvSpPr>
      <dsp:spPr>
        <a:xfrm>
          <a:off x="9222072" y="2131284"/>
          <a:ext cx="1866420" cy="1984875"/>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a:t>
          </a:r>
          <a:r>
            <a:rPr lang="tr-TR" sz="1200" kern="1200" dirty="0">
              <a:latin typeface="Times New Roman" panose="02020603050405020304" pitchFamily="18" charset="0"/>
              <a:cs typeface="Times New Roman" panose="02020603050405020304" pitchFamily="18" charset="0"/>
            </a:rPr>
            <a:t>Consider how each</a:t>
          </a:r>
          <a:r>
            <a:rPr lang="en-US" sz="1200" kern="1200" dirty="0">
              <a:latin typeface="Times New Roman" panose="02020603050405020304" pitchFamily="18" charset="0"/>
              <a:cs typeface="Times New Roman" panose="02020603050405020304" pitchFamily="18" charset="0"/>
            </a:rPr>
            <a:t> user views his or her requirements. </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 Be careful not to jump to this conclusion: </a:t>
          </a:r>
        </a:p>
        <a:p>
          <a:pPr marL="0" lvl="0" indent="0" algn="l" defTabSz="5334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“I worked on a system like that once—this new system must work the same way as the one I built before.”</a:t>
          </a:r>
          <a:endParaRPr lang="tr-TR" sz="1200" kern="1200" dirty="0">
            <a:latin typeface="Times New Roman" panose="02020603050405020304" pitchFamily="18" charset="0"/>
            <a:cs typeface="Times New Roman" panose="02020603050405020304" pitchFamily="18" charset="0"/>
          </a:endParaRPr>
        </a:p>
      </dsp:txBody>
      <dsp:txXfrm>
        <a:off x="9276738" y="2185950"/>
        <a:ext cx="1757088" cy="187554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0EB5D-2A53-44C8-AC77-41EE6F7E7B9E}" type="datetimeFigureOut">
              <a:rPr lang="tr-TR" smtClean="0"/>
              <a:t>29.03.2022</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983FB4-0FF6-405E-AA48-DCF118AED6C7}" type="slidenum">
              <a:rPr lang="tr-TR" smtClean="0"/>
              <a:t>‹#›</a:t>
            </a:fld>
            <a:endParaRPr lang="tr-TR"/>
          </a:p>
        </p:txBody>
      </p:sp>
    </p:spTree>
    <p:extLst>
      <p:ext uri="{BB962C8B-B14F-4D97-AF65-F5344CB8AC3E}">
        <p14:creationId xmlns:p14="http://schemas.microsoft.com/office/powerpoint/2010/main" val="3400879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A3983FB4-0FF6-405E-AA48-DCF118AED6C7}" type="slidenum">
              <a:rPr lang="tr-TR" smtClean="0"/>
              <a:t>34</a:t>
            </a:fld>
            <a:endParaRPr lang="tr-TR"/>
          </a:p>
        </p:txBody>
      </p:sp>
    </p:spTree>
    <p:extLst>
      <p:ext uri="{BB962C8B-B14F-4D97-AF65-F5344CB8AC3E}">
        <p14:creationId xmlns:p14="http://schemas.microsoft.com/office/powerpoint/2010/main" val="782693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81BB636E-8B46-4AD6-BA34-60118A3D5702}" type="datetime1">
              <a:rPr lang="tr-TR" smtClean="0"/>
              <a:t>29.03.2022</a:t>
            </a:fld>
            <a:endParaRPr lang="tr-TR"/>
          </a:p>
        </p:txBody>
      </p:sp>
      <p:sp>
        <p:nvSpPr>
          <p:cNvPr id="5" name="Footer Placeholder 4"/>
          <p:cNvSpPr>
            <a:spLocks noGrp="1"/>
          </p:cNvSpPr>
          <p:nvPr>
            <p:ph type="ftr" sz="quarter" idx="11"/>
          </p:nvPr>
        </p:nvSpPr>
        <p:spPr/>
        <p:txBody>
          <a:bodyPr/>
          <a:lstStyle/>
          <a:p>
            <a:r>
              <a:rPr lang="tr-TR"/>
              <a:t>IENG/MANE 372 - Chapter 5</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32833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83965FE1-3F0E-4161-A2F5-B42D3FC0DCBB}" type="datetime1">
              <a:rPr lang="tr-TR" smtClean="0"/>
              <a:t>29.03.2022</a:t>
            </a:fld>
            <a:endParaRPr lang="tr-TR"/>
          </a:p>
        </p:txBody>
      </p:sp>
      <p:sp>
        <p:nvSpPr>
          <p:cNvPr id="5" name="Footer Placeholder 4"/>
          <p:cNvSpPr>
            <a:spLocks noGrp="1"/>
          </p:cNvSpPr>
          <p:nvPr>
            <p:ph type="ftr" sz="quarter" idx="11"/>
          </p:nvPr>
        </p:nvSpPr>
        <p:spPr/>
        <p:txBody>
          <a:bodyPr/>
          <a:lstStyle/>
          <a:p>
            <a:r>
              <a:rPr lang="tr-TR"/>
              <a:t>IENG/MANE 372 - Chapter 5</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76634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460BB5A8-C914-4F70-9D7F-C589B5B7A1E2}" type="datetime1">
              <a:rPr lang="tr-TR" smtClean="0"/>
              <a:t>29.03.2022</a:t>
            </a:fld>
            <a:endParaRPr lang="tr-TR"/>
          </a:p>
        </p:txBody>
      </p:sp>
      <p:sp>
        <p:nvSpPr>
          <p:cNvPr id="5" name="Footer Placeholder 4"/>
          <p:cNvSpPr>
            <a:spLocks noGrp="1"/>
          </p:cNvSpPr>
          <p:nvPr>
            <p:ph type="ftr" sz="quarter" idx="11"/>
          </p:nvPr>
        </p:nvSpPr>
        <p:spPr/>
        <p:txBody>
          <a:bodyPr/>
          <a:lstStyle/>
          <a:p>
            <a:r>
              <a:rPr lang="tr-TR"/>
              <a:t>IENG/MANE 372 - Chapter 5</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41125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2E98F25F-45EE-4C01-B9E3-7D62EE5306A5}" type="datetime1">
              <a:rPr lang="tr-TR" smtClean="0"/>
              <a:t>29.03.2022</a:t>
            </a:fld>
            <a:endParaRPr lang="tr-TR"/>
          </a:p>
        </p:txBody>
      </p:sp>
      <p:sp>
        <p:nvSpPr>
          <p:cNvPr id="5" name="Footer Placeholder 4"/>
          <p:cNvSpPr>
            <a:spLocks noGrp="1"/>
          </p:cNvSpPr>
          <p:nvPr>
            <p:ph type="ftr" sz="quarter" idx="11"/>
          </p:nvPr>
        </p:nvSpPr>
        <p:spPr/>
        <p:txBody>
          <a:bodyPr/>
          <a:lstStyle/>
          <a:p>
            <a:r>
              <a:rPr lang="tr-TR"/>
              <a:t>IENG/MANE 372 - Chapter 5</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410732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DD8717-0D85-4AD5-8383-B8E85661FCC7}" type="datetime1">
              <a:rPr lang="tr-TR" smtClean="0"/>
              <a:t>29.03.2022</a:t>
            </a:fld>
            <a:endParaRPr lang="tr-TR"/>
          </a:p>
        </p:txBody>
      </p:sp>
      <p:sp>
        <p:nvSpPr>
          <p:cNvPr id="5" name="Footer Placeholder 4"/>
          <p:cNvSpPr>
            <a:spLocks noGrp="1"/>
          </p:cNvSpPr>
          <p:nvPr>
            <p:ph type="ftr" sz="quarter" idx="11"/>
          </p:nvPr>
        </p:nvSpPr>
        <p:spPr/>
        <p:txBody>
          <a:bodyPr/>
          <a:lstStyle/>
          <a:p>
            <a:r>
              <a:rPr lang="tr-TR"/>
              <a:t>IENG/MANE 372 - Chapter 5</a:t>
            </a:r>
          </a:p>
        </p:txBody>
      </p:sp>
      <p:sp>
        <p:nvSpPr>
          <p:cNvPr id="6" name="Slide Number Placeholder 5"/>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82144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D3131262-89B3-4128-B119-8653E29FF3AC}" type="datetime1">
              <a:rPr lang="tr-TR" smtClean="0"/>
              <a:t>29.03.2022</a:t>
            </a:fld>
            <a:endParaRPr lang="tr-TR"/>
          </a:p>
        </p:txBody>
      </p:sp>
      <p:sp>
        <p:nvSpPr>
          <p:cNvPr id="6" name="Footer Placeholder 5"/>
          <p:cNvSpPr>
            <a:spLocks noGrp="1"/>
          </p:cNvSpPr>
          <p:nvPr>
            <p:ph type="ftr" sz="quarter" idx="11"/>
          </p:nvPr>
        </p:nvSpPr>
        <p:spPr/>
        <p:txBody>
          <a:bodyPr/>
          <a:lstStyle/>
          <a:p>
            <a:r>
              <a:rPr lang="tr-TR"/>
              <a:t>IENG/MANE 372 - Chapter 5</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96734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CF0F538C-BAFE-4910-A18A-691E319D72E3}" type="datetime1">
              <a:rPr lang="tr-TR" smtClean="0"/>
              <a:t>29.03.2022</a:t>
            </a:fld>
            <a:endParaRPr lang="tr-TR"/>
          </a:p>
        </p:txBody>
      </p:sp>
      <p:sp>
        <p:nvSpPr>
          <p:cNvPr id="8" name="Footer Placeholder 7"/>
          <p:cNvSpPr>
            <a:spLocks noGrp="1"/>
          </p:cNvSpPr>
          <p:nvPr>
            <p:ph type="ftr" sz="quarter" idx="11"/>
          </p:nvPr>
        </p:nvSpPr>
        <p:spPr/>
        <p:txBody>
          <a:bodyPr/>
          <a:lstStyle/>
          <a:p>
            <a:r>
              <a:rPr lang="tr-TR"/>
              <a:t>IENG/MANE 372 - Chapter 5</a:t>
            </a:r>
          </a:p>
        </p:txBody>
      </p:sp>
      <p:sp>
        <p:nvSpPr>
          <p:cNvPr id="9" name="Slide Number Placeholder 8"/>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4008888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D4094804-0705-44A4-8C7A-DA29EAA00216}" type="datetime1">
              <a:rPr lang="tr-TR" smtClean="0"/>
              <a:t>29.03.2022</a:t>
            </a:fld>
            <a:endParaRPr lang="tr-TR"/>
          </a:p>
        </p:txBody>
      </p:sp>
      <p:sp>
        <p:nvSpPr>
          <p:cNvPr id="4" name="Footer Placeholder 3"/>
          <p:cNvSpPr>
            <a:spLocks noGrp="1"/>
          </p:cNvSpPr>
          <p:nvPr>
            <p:ph type="ftr" sz="quarter" idx="11"/>
          </p:nvPr>
        </p:nvSpPr>
        <p:spPr/>
        <p:txBody>
          <a:bodyPr/>
          <a:lstStyle/>
          <a:p>
            <a:r>
              <a:rPr lang="tr-TR"/>
              <a:t>IENG/MANE 372 - Chapter 5</a:t>
            </a:r>
          </a:p>
        </p:txBody>
      </p:sp>
      <p:sp>
        <p:nvSpPr>
          <p:cNvPr id="5" name="Slide Number Placeholder 4"/>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174017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E5E2A-9CA2-42A5-9D10-CEBB346B9EAC}" type="datetime1">
              <a:rPr lang="tr-TR" smtClean="0"/>
              <a:t>29.03.2022</a:t>
            </a:fld>
            <a:endParaRPr lang="tr-TR"/>
          </a:p>
        </p:txBody>
      </p:sp>
      <p:sp>
        <p:nvSpPr>
          <p:cNvPr id="3" name="Footer Placeholder 2"/>
          <p:cNvSpPr>
            <a:spLocks noGrp="1"/>
          </p:cNvSpPr>
          <p:nvPr>
            <p:ph type="ftr" sz="quarter" idx="11"/>
          </p:nvPr>
        </p:nvSpPr>
        <p:spPr/>
        <p:txBody>
          <a:bodyPr/>
          <a:lstStyle/>
          <a:p>
            <a:r>
              <a:rPr lang="tr-TR"/>
              <a:t>IENG/MANE 372 - Chapter 5</a:t>
            </a:r>
          </a:p>
        </p:txBody>
      </p:sp>
      <p:sp>
        <p:nvSpPr>
          <p:cNvPr id="4" name="Slide Number Placeholder 3"/>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2792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B7FCFF-29D9-4419-8513-3347FE921CC7}" type="datetime1">
              <a:rPr lang="tr-TR" smtClean="0"/>
              <a:t>29.03.2022</a:t>
            </a:fld>
            <a:endParaRPr lang="tr-TR"/>
          </a:p>
        </p:txBody>
      </p:sp>
      <p:sp>
        <p:nvSpPr>
          <p:cNvPr id="6" name="Footer Placeholder 5"/>
          <p:cNvSpPr>
            <a:spLocks noGrp="1"/>
          </p:cNvSpPr>
          <p:nvPr>
            <p:ph type="ftr" sz="quarter" idx="11"/>
          </p:nvPr>
        </p:nvSpPr>
        <p:spPr/>
        <p:txBody>
          <a:bodyPr/>
          <a:lstStyle/>
          <a:p>
            <a:r>
              <a:rPr lang="tr-TR"/>
              <a:t>IENG/MANE 372 - Chapter 5</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55341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F5B6ED-BE36-47CC-AB25-DD67E8A2D936}" type="datetime1">
              <a:rPr lang="tr-TR" smtClean="0"/>
              <a:t>29.03.2022</a:t>
            </a:fld>
            <a:endParaRPr lang="tr-TR"/>
          </a:p>
        </p:txBody>
      </p:sp>
      <p:sp>
        <p:nvSpPr>
          <p:cNvPr id="6" name="Footer Placeholder 5"/>
          <p:cNvSpPr>
            <a:spLocks noGrp="1"/>
          </p:cNvSpPr>
          <p:nvPr>
            <p:ph type="ftr" sz="quarter" idx="11"/>
          </p:nvPr>
        </p:nvSpPr>
        <p:spPr/>
        <p:txBody>
          <a:bodyPr/>
          <a:lstStyle/>
          <a:p>
            <a:r>
              <a:rPr lang="tr-TR"/>
              <a:t>IENG/MANE 372 - Chapter 5</a:t>
            </a:r>
          </a:p>
        </p:txBody>
      </p:sp>
      <p:sp>
        <p:nvSpPr>
          <p:cNvPr id="7" name="Slide Number Placeholder 6"/>
          <p:cNvSpPr>
            <a:spLocks noGrp="1"/>
          </p:cNvSpPr>
          <p:nvPr>
            <p:ph type="sldNum" sz="quarter" idx="12"/>
          </p:nvPr>
        </p:nvSpPr>
        <p:spPr/>
        <p:txBody>
          <a:bodyPr/>
          <a:lstStyle/>
          <a:p>
            <a:fld id="{F43085E7-DD81-4654-9295-72AD80DBC430}" type="slidenum">
              <a:rPr lang="tr-TR" smtClean="0"/>
              <a:t>‹#›</a:t>
            </a:fld>
            <a:endParaRPr lang="tr-TR"/>
          </a:p>
        </p:txBody>
      </p:sp>
    </p:spTree>
    <p:extLst>
      <p:ext uri="{BB962C8B-B14F-4D97-AF65-F5344CB8AC3E}">
        <p14:creationId xmlns:p14="http://schemas.microsoft.com/office/powerpoint/2010/main" val="353285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21A0F-D6C8-4289-A95A-56F0C8E125E7}" type="datetime1">
              <a:rPr lang="tr-TR" smtClean="0"/>
              <a:t>29.03.2022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IENG/MANE 372 - Chapter 5</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085E7-DD81-4654-9295-72AD80DBC430}" type="slidenum">
              <a:rPr lang="tr-TR" smtClean="0"/>
              <a:t>‹#›</a:t>
            </a:fld>
            <a:endParaRPr lang="tr-TR"/>
          </a:p>
        </p:txBody>
      </p:sp>
    </p:spTree>
    <p:extLst>
      <p:ext uri="{BB962C8B-B14F-4D97-AF65-F5344CB8AC3E}">
        <p14:creationId xmlns:p14="http://schemas.microsoft.com/office/powerpoint/2010/main" val="129579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landsend.com/" TargetMode="External"/><Relationship Id="rId2" Type="http://schemas.openxmlformats.org/officeDocument/2006/relationships/hyperlink" Target="http://www.amazon.com/"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www.pier1.com/" TargetMode="External"/><Relationship Id="rId4" Type="http://schemas.openxmlformats.org/officeDocument/2006/relationships/hyperlink" Target="http://www.sony.co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1651" y="1761074"/>
            <a:ext cx="9144000" cy="3671767"/>
          </a:xfrm>
        </p:spPr>
        <p:txBody>
          <a:bodyPr>
            <a:noAutofit/>
          </a:bodyPr>
          <a:lstStyle/>
          <a:p>
            <a:pPr>
              <a:lnSpc>
                <a:spcPct val="150000"/>
              </a:lnSpc>
            </a:pPr>
            <a:r>
              <a:rPr lang="en-US" sz="2800" b="1" dirty="0">
                <a:latin typeface="Times New Roman" panose="02020603050405020304" pitchFamily="18" charset="0"/>
                <a:cs typeface="Times New Roman" panose="02020603050405020304" pitchFamily="18" charset="0"/>
              </a:rPr>
              <a:t>EASTERN MEDITERRANEAN UNIVERSITY DEPARTMENT OF INDUSTRIAL ENGINEERING</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INFORMATION SYSTEMS AND TECHNOLOGY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IENG 372 / MANE 372</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Spring 2021-2022</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Chapter 05</a:t>
            </a:r>
            <a:endParaRPr lang="tr-TR"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312949" y="5487324"/>
            <a:ext cx="9144000" cy="561686"/>
          </a:xfrm>
        </p:spPr>
        <p:txBody>
          <a:bodyPr>
            <a:normAutofit/>
          </a:bodyPr>
          <a:lstStyle/>
          <a:p>
            <a:r>
              <a:rPr lang="en-US" sz="2800" b="1" dirty="0">
                <a:latin typeface="Times New Roman" panose="02020603050405020304" pitchFamily="18" charset="0"/>
                <a:cs typeface="Times New Roman" panose="02020603050405020304" pitchFamily="18" charset="0"/>
              </a:rPr>
              <a:t>Lecturer : Ms. Khaoula Chnina</a:t>
            </a:r>
            <a:endParaRPr lang="tr-TR"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9835" t="28519" r="69999" b="34330"/>
          <a:stretch/>
        </p:blipFill>
        <p:spPr>
          <a:xfrm>
            <a:off x="372489" y="344610"/>
            <a:ext cx="1845822" cy="1912815"/>
          </a:xfrm>
          <a:prstGeom prst="rect">
            <a:avLst/>
          </a:prstGeom>
        </p:spPr>
      </p:pic>
      <p:pic>
        <p:nvPicPr>
          <p:cNvPr id="6" name="Picture 5"/>
          <p:cNvPicPr>
            <a:picLocks noChangeAspect="1"/>
          </p:cNvPicPr>
          <p:nvPr/>
        </p:nvPicPr>
        <p:blipFill rotWithShape="1">
          <a:blip r:embed="rId3"/>
          <a:srcRect l="55128" t="32166" r="28077" b="37749"/>
          <a:stretch/>
        </p:blipFill>
        <p:spPr>
          <a:xfrm>
            <a:off x="9959916" y="303090"/>
            <a:ext cx="1698602" cy="1711569"/>
          </a:xfrm>
          <a:prstGeom prst="rect">
            <a:avLst/>
          </a:prstGeom>
        </p:spPr>
      </p:pic>
    </p:spTree>
    <p:extLst>
      <p:ext uri="{BB962C8B-B14F-4D97-AF65-F5344CB8AC3E}">
        <p14:creationId xmlns:p14="http://schemas.microsoft.com/office/powerpoint/2010/main" val="195438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10</a:t>
            </a:fld>
            <a:endParaRPr lang="tr-TR"/>
          </a:p>
        </p:txBody>
      </p:sp>
      <p:sp>
        <p:nvSpPr>
          <p:cNvPr id="6" name="Title 1">
            <a:extLst>
              <a:ext uri="{FF2B5EF4-FFF2-40B4-BE49-F238E27FC236}">
                <a16:creationId xmlns:a16="http://schemas.microsoft.com/office/drawing/2014/main" id="{89B6FA35-7D93-4170-8C58-37B50804E848}"/>
              </a:ext>
            </a:extLst>
          </p:cNvPr>
          <p:cNvSpPr txBox="1">
            <a:spLocks/>
          </p:cNvSpPr>
          <p:nvPr/>
        </p:nvSpPr>
        <p:spPr>
          <a:xfrm>
            <a:off x="413658" y="87538"/>
            <a:ext cx="59218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Stage 4: Closing Down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353F290D-EE3B-42F5-A73E-866D9089D418}"/>
              </a:ext>
            </a:extLst>
          </p:cNvPr>
          <p:cNvSpPr txBox="1">
            <a:spLocks/>
          </p:cNvSpPr>
          <p:nvPr/>
        </p:nvSpPr>
        <p:spPr>
          <a:xfrm>
            <a:off x="413658" y="1230538"/>
            <a:ext cx="5780314" cy="2508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q"/>
            </a:pPr>
            <a:r>
              <a:rPr lang="tr-TR" sz="1800" dirty="0">
                <a:solidFill>
                  <a:srgbClr val="0070C0"/>
                </a:solidFill>
                <a:latin typeface="Times New Roman" panose="02020603050405020304" pitchFamily="18" charset="0"/>
                <a:cs typeface="Times New Roman" panose="02020603050405020304" pitchFamily="18" charset="0"/>
              </a:rPr>
              <a:t>Project closedown</a:t>
            </a:r>
            <a:r>
              <a:rPr lang="en-US" sz="1800" dirty="0">
                <a:solidFill>
                  <a:srgbClr val="0070C0"/>
                </a:solidFill>
                <a:latin typeface="Times New Roman" panose="02020603050405020304" pitchFamily="18" charset="0"/>
                <a:cs typeface="Times New Roman" panose="02020603050405020304" pitchFamily="18" charset="0"/>
              </a:rPr>
              <a:t> Is The final phase of the project </a:t>
            </a:r>
            <a:r>
              <a:rPr lang="tr-TR" sz="1800" dirty="0">
                <a:solidFill>
                  <a:srgbClr val="0070C0"/>
                </a:solidFill>
                <a:latin typeface="Times New Roman" panose="02020603050405020304" pitchFamily="18" charset="0"/>
                <a:cs typeface="Times New Roman" panose="02020603050405020304" pitchFamily="18" charset="0"/>
              </a:rPr>
              <a:t>management process, which</a:t>
            </a:r>
            <a:r>
              <a:rPr lang="en-US" sz="1800" dirty="0">
                <a:solidFill>
                  <a:srgbClr val="0070C0"/>
                </a:solidFill>
                <a:latin typeface="Times New Roman" panose="02020603050405020304" pitchFamily="18" charset="0"/>
                <a:cs typeface="Times New Roman" panose="02020603050405020304" pitchFamily="18" charset="0"/>
              </a:rPr>
              <a:t> focuses on bringing a project </a:t>
            </a:r>
            <a:r>
              <a:rPr lang="tr-TR" sz="1800" dirty="0">
                <a:solidFill>
                  <a:srgbClr val="0070C0"/>
                </a:solidFill>
                <a:latin typeface="Times New Roman" panose="02020603050405020304" pitchFamily="18" charset="0"/>
                <a:cs typeface="Times New Roman" panose="02020603050405020304" pitchFamily="18" charset="0"/>
              </a:rPr>
              <a:t>to an end.</a:t>
            </a:r>
            <a:endParaRPr lang="en-US" sz="1800" dirty="0">
              <a:solidFill>
                <a:srgbClr val="0070C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solidFill>
                  <a:srgbClr val="0070C0"/>
                </a:solidFill>
                <a:latin typeface="Times New Roman" panose="02020603050405020304" pitchFamily="18" charset="0"/>
                <a:cs typeface="Times New Roman" panose="02020603050405020304" pitchFamily="18" charset="0"/>
              </a:rPr>
              <a:t>Closing down the project</a:t>
            </a:r>
            <a:endParaRPr lang="en-US" sz="1800" dirty="0">
              <a:solidFill>
                <a:srgbClr val="0070C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solidFill>
                  <a:srgbClr val="0070C0"/>
                </a:solidFill>
                <a:latin typeface="Times New Roman" panose="02020603050405020304" pitchFamily="18" charset="0"/>
                <a:cs typeface="Times New Roman" panose="02020603050405020304" pitchFamily="18" charset="0"/>
              </a:rPr>
              <a:t>Conducting postproject reviews</a:t>
            </a:r>
            <a:endParaRPr lang="en-US" sz="1800" dirty="0">
              <a:solidFill>
                <a:srgbClr val="0070C0"/>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dirty="0">
                <a:solidFill>
                  <a:srgbClr val="0070C0"/>
                </a:solidFill>
                <a:latin typeface="Times New Roman" panose="02020603050405020304" pitchFamily="18" charset="0"/>
                <a:cs typeface="Times New Roman" panose="02020603050405020304" pitchFamily="18" charset="0"/>
              </a:rPr>
              <a:t>Closing the customer contract</a:t>
            </a:r>
          </a:p>
        </p:txBody>
      </p:sp>
      <p:sp>
        <p:nvSpPr>
          <p:cNvPr id="12" name="Content Placeholder 2">
            <a:extLst>
              <a:ext uri="{FF2B5EF4-FFF2-40B4-BE49-F238E27FC236}">
                <a16:creationId xmlns:a16="http://schemas.microsoft.com/office/drawing/2014/main" id="{8EF1A753-88AB-461A-8443-95FC8A5EEA83}"/>
              </a:ext>
            </a:extLst>
          </p:cNvPr>
          <p:cNvSpPr txBox="1">
            <a:spLocks/>
          </p:cNvSpPr>
          <p:nvPr/>
        </p:nvSpPr>
        <p:spPr>
          <a:xfrm>
            <a:off x="7035076" y="545056"/>
            <a:ext cx="4973320" cy="55387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4: Systems Implementation and Operation</a:t>
            </a:r>
            <a:endParaRPr lang="en-US"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en-US" sz="1600" dirty="0">
                <a:solidFill>
                  <a:srgbClr val="0070C0"/>
                </a:solidFill>
                <a:latin typeface="Times New Roman" panose="02020603050405020304" pitchFamily="18" charset="0"/>
                <a:cs typeface="Times New Roman" panose="02020603050405020304" pitchFamily="18" charset="0"/>
              </a:rPr>
              <a:t>I</a:t>
            </a:r>
            <a:r>
              <a:rPr lang="tr-TR" sz="1600" dirty="0">
                <a:solidFill>
                  <a:srgbClr val="0070C0"/>
                </a:solidFill>
                <a:latin typeface="Times New Roman" panose="02020603050405020304" pitchFamily="18" charset="0"/>
                <a:cs typeface="Times New Roman" panose="02020603050405020304" pitchFamily="18" charset="0"/>
              </a:rPr>
              <a:t>t is a two-step process: </a:t>
            </a:r>
          </a:p>
          <a:p>
            <a:pPr marL="514350" indent="-514350" algn="just">
              <a:buFont typeface="+mj-lt"/>
              <a:buAutoNum type="arabicPeriod"/>
            </a:pPr>
            <a:r>
              <a:rPr lang="tr-TR" sz="1600" dirty="0">
                <a:solidFill>
                  <a:srgbClr val="0070C0"/>
                </a:solidFill>
                <a:latin typeface="Times New Roman" panose="02020603050405020304" pitchFamily="18" charset="0"/>
                <a:cs typeface="Times New Roman" panose="02020603050405020304" pitchFamily="18" charset="0"/>
              </a:rPr>
              <a:t>Systems implementation</a:t>
            </a:r>
            <a:r>
              <a:rPr lang="en-US" sz="1600" dirty="0">
                <a:solidFill>
                  <a:srgbClr val="0070C0"/>
                </a:solidFill>
                <a:latin typeface="Times New Roman" panose="02020603050405020304" pitchFamily="18" charset="0"/>
                <a:cs typeface="Times New Roman" panose="02020603050405020304" pitchFamily="18" charset="0"/>
              </a:rPr>
              <a:t>: </a:t>
            </a:r>
            <a:endParaRPr lang="tr-TR" sz="1600" dirty="0">
              <a:solidFill>
                <a:srgbClr val="0070C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dirty="0">
                <a:solidFill>
                  <a:srgbClr val="0070C0"/>
                </a:solidFill>
                <a:latin typeface="Times New Roman" panose="02020603050405020304" pitchFamily="18" charset="0"/>
                <a:cs typeface="Times New Roman" panose="02020603050405020304" pitchFamily="18" charset="0"/>
              </a:rPr>
              <a:t>C</a:t>
            </a:r>
            <a:r>
              <a:rPr lang="tr-TR" sz="1600" dirty="0">
                <a:solidFill>
                  <a:srgbClr val="0070C0"/>
                </a:solidFill>
                <a:latin typeface="Times New Roman" panose="02020603050405020304" pitchFamily="18" charset="0"/>
                <a:cs typeface="Times New Roman" panose="02020603050405020304" pitchFamily="18" charset="0"/>
              </a:rPr>
              <a:t>oding, testing, and installation.</a:t>
            </a:r>
          </a:p>
          <a:p>
            <a:pPr algn="just">
              <a:buFont typeface="Wingdings" panose="05000000000000000000" pitchFamily="2" charset="2"/>
              <a:buChar char="q"/>
            </a:pPr>
            <a:r>
              <a:rPr lang="tr-TR" sz="1600" dirty="0">
                <a:solidFill>
                  <a:srgbClr val="0070C0"/>
                </a:solidFill>
                <a:latin typeface="Times New Roman" panose="02020603050405020304" pitchFamily="18" charset="0"/>
                <a:cs typeface="Times New Roman" panose="02020603050405020304" pitchFamily="18" charset="0"/>
              </a:rPr>
              <a:t>Application software is installed, or loaded, on existing or new hardware</a:t>
            </a:r>
            <a:r>
              <a:rPr lang="en-US" sz="1600" dirty="0">
                <a:solidFill>
                  <a:srgbClr val="0070C0"/>
                </a:solidFill>
                <a:latin typeface="Times New Roman" panose="02020603050405020304" pitchFamily="18" charset="0"/>
                <a:cs typeface="Times New Roman" panose="02020603050405020304" pitchFamily="18" charset="0"/>
              </a:rPr>
              <a:t>.</a:t>
            </a:r>
            <a:endParaRPr lang="tr-TR" sz="1600" dirty="0">
              <a:solidFill>
                <a:srgbClr val="0070C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600" dirty="0">
                <a:solidFill>
                  <a:srgbClr val="0070C0"/>
                </a:solidFill>
                <a:latin typeface="Times New Roman" panose="02020603050405020304" pitchFamily="18" charset="0"/>
                <a:cs typeface="Times New Roman" panose="02020603050405020304" pitchFamily="18" charset="0"/>
              </a:rPr>
              <a:t>D</a:t>
            </a:r>
            <a:r>
              <a:rPr lang="tr-TR" sz="1600" dirty="0">
                <a:solidFill>
                  <a:srgbClr val="0070C0"/>
                </a:solidFill>
                <a:latin typeface="Times New Roman" panose="02020603050405020304" pitchFamily="18" charset="0"/>
                <a:cs typeface="Times New Roman" panose="02020603050405020304" pitchFamily="18" charset="0"/>
              </a:rPr>
              <a:t>ocumentation, training programs, and ongoing user assistance</a:t>
            </a:r>
          </a:p>
          <a:p>
            <a:pPr marL="0" indent="0" algn="just">
              <a:buFont typeface="Arial" panose="020B0604020202020204" pitchFamily="34" charset="0"/>
              <a:buNone/>
            </a:pPr>
            <a:r>
              <a:rPr lang="tr-TR" sz="1600" dirty="0">
                <a:solidFill>
                  <a:srgbClr val="0070C0"/>
                </a:solidFill>
                <a:latin typeface="Times New Roman" panose="02020603050405020304" pitchFamily="18" charset="0"/>
                <a:cs typeface="Times New Roman" panose="02020603050405020304" pitchFamily="18" charset="0"/>
              </a:rPr>
              <a:t> </a:t>
            </a:r>
          </a:p>
          <a:p>
            <a:pPr marL="514350" indent="-514350" algn="just">
              <a:buFont typeface="+mj-lt"/>
              <a:buAutoNum type="arabicPeriod" startAt="2"/>
            </a:pPr>
            <a:r>
              <a:rPr lang="en-US" sz="1600" dirty="0">
                <a:solidFill>
                  <a:srgbClr val="0070C0"/>
                </a:solidFill>
                <a:latin typeface="Times New Roman" panose="02020603050405020304" pitchFamily="18" charset="0"/>
                <a:cs typeface="Times New Roman" panose="02020603050405020304" pitchFamily="18" charset="0"/>
              </a:rPr>
              <a:t>O</a:t>
            </a:r>
            <a:r>
              <a:rPr lang="tr-TR" sz="1600" dirty="0">
                <a:solidFill>
                  <a:srgbClr val="0070C0"/>
                </a:solidFill>
                <a:latin typeface="Times New Roman" panose="02020603050405020304" pitchFamily="18" charset="0"/>
                <a:cs typeface="Times New Roman" panose="02020603050405020304" pitchFamily="18" charset="0"/>
              </a:rPr>
              <a:t>peration</a:t>
            </a:r>
            <a:r>
              <a:rPr lang="en-US" sz="1600" dirty="0">
                <a:solidFill>
                  <a:srgbClr val="0070C0"/>
                </a:solidFill>
                <a:latin typeface="Times New Roman" panose="02020603050405020304" pitchFamily="18" charset="0"/>
                <a:cs typeface="Times New Roman" panose="02020603050405020304" pitchFamily="18" charset="0"/>
              </a:rPr>
              <a:t>:</a:t>
            </a:r>
            <a:r>
              <a:rPr lang="tr-TR" sz="1600" dirty="0">
                <a:solidFill>
                  <a:srgbClr val="0070C0"/>
                </a:solidFill>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q"/>
            </a:pPr>
            <a:r>
              <a:rPr lang="tr-TR" sz="1600" dirty="0">
                <a:solidFill>
                  <a:srgbClr val="0070C0"/>
                </a:solidFill>
                <a:latin typeface="Times New Roman" panose="02020603050405020304" pitchFamily="18" charset="0"/>
                <a:cs typeface="Times New Roman" panose="02020603050405020304" pitchFamily="18" charset="0"/>
              </a:rPr>
              <a:t>Programmers correct the errors and make the changes that users ask for and modify the system to reflect changing business conditions. </a:t>
            </a:r>
          </a:p>
          <a:p>
            <a:pPr algn="just">
              <a:buFont typeface="Wingdings" panose="05000000000000000000" pitchFamily="2" charset="2"/>
              <a:buChar char="q"/>
            </a:pPr>
            <a:r>
              <a:rPr lang="tr-TR" sz="1600" dirty="0">
                <a:solidFill>
                  <a:srgbClr val="0070C0"/>
                </a:solidFill>
                <a:latin typeface="Times New Roman" panose="02020603050405020304" pitchFamily="18" charset="0"/>
                <a:cs typeface="Times New Roman" panose="02020603050405020304" pitchFamily="18" charset="0"/>
              </a:rPr>
              <a:t>System obsolescence, begin designing the system’s replacement, thereby completing the loop and starting the life cycle over again.</a:t>
            </a:r>
          </a:p>
          <a:p>
            <a:pPr marL="0" indent="0" algn="just">
              <a:buFont typeface="Arial" panose="020B0604020202020204" pitchFamily="34" charset="0"/>
              <a:buNone/>
            </a:pPr>
            <a:endParaRPr lang="tr-TR" sz="16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tr-TR" sz="1600" dirty="0"/>
          </a:p>
        </p:txBody>
      </p:sp>
    </p:spTree>
    <p:extLst>
      <p:ext uri="{BB962C8B-B14F-4D97-AF65-F5344CB8AC3E}">
        <p14:creationId xmlns:p14="http://schemas.microsoft.com/office/powerpoint/2010/main" val="1137115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785D3-AA0A-4E24-8191-EDFF5F635439}"/>
              </a:ext>
            </a:extLst>
          </p:cNvPr>
          <p:cNvSpPr>
            <a:spLocks noGrp="1"/>
          </p:cNvSpPr>
          <p:nvPr>
            <p:ph type="title"/>
          </p:nvPr>
        </p:nvSpPr>
        <p:spPr>
          <a:xfrm>
            <a:off x="838200" y="219131"/>
            <a:ext cx="10515600" cy="1325563"/>
          </a:xfrm>
        </p:spPr>
        <p:txBody>
          <a:bodyP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1- </a:t>
            </a:r>
            <a:r>
              <a:rPr lang="tr-TR" sz="3600" i="0" u="none" strike="noStrike" baseline="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Performing Requirements Determination</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E48DAD7-8931-4A7B-AD61-10151E55BBEF}"/>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4317C60D-1F2A-4A1F-8E37-FF2FBE72D005}"/>
              </a:ext>
            </a:extLst>
          </p:cNvPr>
          <p:cNvSpPr>
            <a:spLocks noGrp="1"/>
          </p:cNvSpPr>
          <p:nvPr>
            <p:ph type="sldNum" sz="quarter" idx="12"/>
          </p:nvPr>
        </p:nvSpPr>
        <p:spPr/>
        <p:txBody>
          <a:bodyPr/>
          <a:lstStyle/>
          <a:p>
            <a:fld id="{F43085E7-DD81-4654-9295-72AD80DBC430}" type="slidenum">
              <a:rPr lang="tr-TR" smtClean="0"/>
              <a:t>11</a:t>
            </a:fld>
            <a:endParaRPr lang="tr-TR"/>
          </a:p>
        </p:txBody>
      </p:sp>
      <p:graphicFrame>
        <p:nvGraphicFramePr>
          <p:cNvPr id="8" name="Diagram 7">
            <a:extLst>
              <a:ext uri="{FF2B5EF4-FFF2-40B4-BE49-F238E27FC236}">
                <a16:creationId xmlns:a16="http://schemas.microsoft.com/office/drawing/2014/main" id="{40E96DDD-C321-4D09-A707-88248A6816E4}"/>
              </a:ext>
            </a:extLst>
          </p:cNvPr>
          <p:cNvGraphicFramePr/>
          <p:nvPr>
            <p:extLst>
              <p:ext uri="{D42A27DB-BD31-4B8C-83A1-F6EECF244321}">
                <p14:modId xmlns:p14="http://schemas.microsoft.com/office/powerpoint/2010/main" val="1561000871"/>
              </p:ext>
            </p:extLst>
          </p:nvPr>
        </p:nvGraphicFramePr>
        <p:xfrm>
          <a:off x="2031999" y="1331090"/>
          <a:ext cx="8281043" cy="5025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Diagonal Corners Rounded 8">
            <a:extLst>
              <a:ext uri="{FF2B5EF4-FFF2-40B4-BE49-F238E27FC236}">
                <a16:creationId xmlns:a16="http://schemas.microsoft.com/office/drawing/2014/main" id="{7CFC13A8-9D86-45CF-B719-39B09828068F}"/>
              </a:ext>
            </a:extLst>
          </p:cNvPr>
          <p:cNvSpPr/>
          <p:nvPr/>
        </p:nvSpPr>
        <p:spPr>
          <a:xfrm>
            <a:off x="4930811" y="2390435"/>
            <a:ext cx="937549" cy="532436"/>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0" i="0" u="none" strike="noStrike" baseline="0" dirty="0">
                <a:latin typeface="Times New Roman" panose="02020603050405020304" pitchFamily="18" charset="0"/>
                <a:cs typeface="Times New Roman" panose="02020603050405020304" pitchFamily="18" charset="0"/>
              </a:rPr>
              <a:t>parallel</a:t>
            </a:r>
            <a:r>
              <a:rPr lang="en-US" sz="1200" dirty="0">
                <a:latin typeface="Times New Roman" panose="02020603050405020304" pitchFamily="18" charset="0"/>
                <a:cs typeface="Times New Roman" panose="02020603050405020304" pitchFamily="18" charset="0"/>
              </a:rPr>
              <a:t> </a:t>
            </a:r>
            <a:r>
              <a:rPr lang="tr-TR" sz="1200" b="0" i="0" u="none" strike="noStrike" baseline="0" dirty="0">
                <a:latin typeface="Times New Roman" panose="02020603050405020304" pitchFamily="18" charset="0"/>
                <a:cs typeface="Times New Roman" panose="02020603050405020304" pitchFamily="18" charset="0"/>
              </a:rPr>
              <a:t>and repetitive</a:t>
            </a:r>
            <a:endParaRPr lang="tr-TR" sz="1200" dirty="0">
              <a:latin typeface="Times New Roman" panose="02020603050405020304" pitchFamily="18" charset="0"/>
              <a:cs typeface="Times New Roman" panose="02020603050405020304" pitchFamily="18" charset="0"/>
            </a:endParaRPr>
          </a:p>
        </p:txBody>
      </p:sp>
      <p:sp>
        <p:nvSpPr>
          <p:cNvPr id="10" name="Arrow: Left 9">
            <a:extLst>
              <a:ext uri="{FF2B5EF4-FFF2-40B4-BE49-F238E27FC236}">
                <a16:creationId xmlns:a16="http://schemas.microsoft.com/office/drawing/2014/main" id="{BA8C7F4C-71E4-4C21-82E3-88C9D1A547DB}"/>
              </a:ext>
            </a:extLst>
          </p:cNvPr>
          <p:cNvSpPr/>
          <p:nvPr/>
        </p:nvSpPr>
        <p:spPr>
          <a:xfrm>
            <a:off x="4694174" y="2610353"/>
            <a:ext cx="201912" cy="16757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11" name="Arrow: Left 10">
            <a:extLst>
              <a:ext uri="{FF2B5EF4-FFF2-40B4-BE49-F238E27FC236}">
                <a16:creationId xmlns:a16="http://schemas.microsoft.com/office/drawing/2014/main" id="{2605C3F3-76B8-4373-8D4B-DB2BC07511B4}"/>
              </a:ext>
            </a:extLst>
          </p:cNvPr>
          <p:cNvSpPr/>
          <p:nvPr/>
        </p:nvSpPr>
        <p:spPr>
          <a:xfrm rot="10800000">
            <a:off x="5888294" y="2612285"/>
            <a:ext cx="201912" cy="16757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0504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D35146E-4E51-4A2F-A7E1-5126D827D5F5}"/>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47BFCC14-6BA5-4218-AAFF-51756EBE678A}"/>
              </a:ext>
            </a:extLst>
          </p:cNvPr>
          <p:cNvSpPr>
            <a:spLocks noGrp="1"/>
          </p:cNvSpPr>
          <p:nvPr>
            <p:ph type="sldNum" sz="quarter" idx="12"/>
          </p:nvPr>
        </p:nvSpPr>
        <p:spPr/>
        <p:txBody>
          <a:bodyPr/>
          <a:lstStyle/>
          <a:p>
            <a:fld id="{F43085E7-DD81-4654-9295-72AD80DBC430}" type="slidenum">
              <a:rPr lang="tr-TR" smtClean="0"/>
              <a:t>12</a:t>
            </a:fld>
            <a:endParaRPr lang="tr-TR"/>
          </a:p>
        </p:txBody>
      </p:sp>
      <p:graphicFrame>
        <p:nvGraphicFramePr>
          <p:cNvPr id="6" name="Diagram 5">
            <a:extLst>
              <a:ext uri="{FF2B5EF4-FFF2-40B4-BE49-F238E27FC236}">
                <a16:creationId xmlns:a16="http://schemas.microsoft.com/office/drawing/2014/main" id="{E8866532-0030-40DE-973A-E7B7F0986650}"/>
              </a:ext>
            </a:extLst>
          </p:cNvPr>
          <p:cNvGraphicFramePr/>
          <p:nvPr>
            <p:extLst>
              <p:ext uri="{D42A27DB-BD31-4B8C-83A1-F6EECF244321}">
                <p14:modId xmlns:p14="http://schemas.microsoft.com/office/powerpoint/2010/main" val="3334219920"/>
              </p:ext>
            </p:extLst>
          </p:nvPr>
        </p:nvGraphicFramePr>
        <p:xfrm>
          <a:off x="551754" y="1046959"/>
          <a:ext cx="11088493" cy="4972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4FB5979-391F-40BA-8BBF-4CC9E6569A57}"/>
              </a:ext>
            </a:extLst>
          </p:cNvPr>
          <p:cNvSpPr txBox="1"/>
          <p:nvPr/>
        </p:nvSpPr>
        <p:spPr>
          <a:xfrm>
            <a:off x="1187503" y="732596"/>
            <a:ext cx="9816994" cy="978729"/>
          </a:xfrm>
          <a:prstGeom prst="rect">
            <a:avLst/>
          </a:prstGeom>
        </p:spPr>
        <p:txBody>
          <a:bodyPr vert="horz" lIns="91440" tIns="45720" rIns="91440" bIns="45720" rtlCol="0" anchor="ctr">
            <a:normAutofit/>
          </a:bodyPr>
          <a:lstStyle>
            <a:lvl1pPr algn="ctr">
              <a:lnSpc>
                <a:spcPct val="90000"/>
              </a:lnSpc>
              <a:spcBef>
                <a:spcPct val="0"/>
              </a:spcBef>
              <a:buNone/>
              <a:defRPr sz="3200" i="0" u="none" strike="noStrike" baseline="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ea typeface="+mj-ea"/>
                <a:cs typeface="Times New Roman" panose="02020603050405020304" pitchFamily="18" charset="0"/>
              </a:defRPr>
            </a:lvl1pPr>
          </a:lstStyle>
          <a:p>
            <a:r>
              <a:rPr lang="tr-TR" dirty="0"/>
              <a:t>Characteristics for Gathering Requirements</a:t>
            </a:r>
            <a:endParaRPr lang="en-US" dirty="0"/>
          </a:p>
          <a:p>
            <a:endParaRPr lang="tr-TR" dirty="0"/>
          </a:p>
        </p:txBody>
      </p:sp>
    </p:spTree>
    <p:extLst>
      <p:ext uri="{BB962C8B-B14F-4D97-AF65-F5344CB8AC3E}">
        <p14:creationId xmlns:p14="http://schemas.microsoft.com/office/powerpoint/2010/main" val="327951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14B5-F1F8-4EF5-A133-E73017D7B28D}"/>
              </a:ext>
            </a:extLst>
          </p:cNvPr>
          <p:cNvSpPr>
            <a:spLocks noGrp="1"/>
          </p:cNvSpPr>
          <p:nvPr>
            <p:ph type="title"/>
          </p:nvPr>
        </p:nvSpPr>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Deliverables and Outcomes</a:t>
            </a:r>
          </a:p>
        </p:txBody>
      </p:sp>
      <p:sp>
        <p:nvSpPr>
          <p:cNvPr id="3" name="Content Placeholder 2">
            <a:extLst>
              <a:ext uri="{FF2B5EF4-FFF2-40B4-BE49-F238E27FC236}">
                <a16:creationId xmlns:a16="http://schemas.microsoft.com/office/drawing/2014/main" id="{B923EF2C-EB4A-45E0-8BBD-3063A94B8379}"/>
              </a:ext>
            </a:extLst>
          </p:cNvPr>
          <p:cNvSpPr>
            <a:spLocks noGrp="1"/>
          </p:cNvSpPr>
          <p:nvPr>
            <p:ph idx="1"/>
          </p:nvPr>
        </p:nvSpPr>
        <p:spPr>
          <a:xfrm>
            <a:off x="838200" y="1825625"/>
            <a:ext cx="5154931" cy="4351338"/>
          </a:xfrm>
        </p:spPr>
        <p:txBody>
          <a:bodyPr/>
          <a:lstStyle/>
          <a:p>
            <a:pPr>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a:t>
            </a:r>
            <a:r>
              <a:rPr lang="en-US" sz="1800" b="0" i="0" u="none" strike="noStrike" baseline="0" dirty="0">
                <a:latin typeface="Times New Roman" panose="02020603050405020304" pitchFamily="18" charset="0"/>
                <a:cs typeface="Times New Roman" panose="02020603050405020304" pitchFamily="18" charset="0"/>
              </a:rPr>
              <a:t>nything  collected as part of determining system requirements</a:t>
            </a:r>
            <a:endParaRPr lang="en-US" sz="180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a:t>
            </a:r>
            <a:r>
              <a:rPr lang="en-US" sz="1800" b="0" i="0" u="none" strike="noStrike" baseline="0" dirty="0">
                <a:latin typeface="Times New Roman" panose="02020603050405020304" pitchFamily="18" charset="0"/>
                <a:cs typeface="Times New Roman" panose="02020603050405020304" pitchFamily="18" charset="0"/>
              </a:rPr>
              <a:t>he types of information gathered during the determination process in form of : </a:t>
            </a:r>
          </a:p>
          <a:p>
            <a:pPr algn="l">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T</a:t>
            </a:r>
            <a:r>
              <a:rPr lang="en-US" sz="1800" b="0" i="0" u="none" strike="noStrike" baseline="0" dirty="0">
                <a:latin typeface="Times New Roman" panose="02020603050405020304" pitchFamily="18" charset="0"/>
                <a:cs typeface="Times New Roman" panose="02020603050405020304" pitchFamily="18" charset="0"/>
              </a:rPr>
              <a:t>ranscripts of interviews</a:t>
            </a:r>
          </a:p>
          <a:p>
            <a:pPr algn="l">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N</a:t>
            </a:r>
            <a:r>
              <a:rPr lang="en-US" sz="1800" b="0" i="0" u="none" strike="noStrike" baseline="0" dirty="0">
                <a:latin typeface="Times New Roman" panose="02020603050405020304" pitchFamily="18" charset="0"/>
                <a:cs typeface="Times New Roman" panose="02020603050405020304" pitchFamily="18" charset="0"/>
              </a:rPr>
              <a:t>otes from observation and analysis of documents</a:t>
            </a:r>
          </a:p>
          <a:p>
            <a:pPr algn="l">
              <a:buFont typeface="Courier New" panose="02070309020205020404" pitchFamily="49" charset="0"/>
              <a:buChar char="o"/>
            </a:pPr>
            <a:r>
              <a:rPr lang="en-US" sz="1800" b="0" i="0" u="none" strike="noStrike" baseline="0" dirty="0">
                <a:latin typeface="Times New Roman" panose="02020603050405020304" pitchFamily="18" charset="0"/>
                <a:cs typeface="Times New Roman" panose="02020603050405020304" pitchFamily="18" charset="0"/>
              </a:rPr>
              <a:t>Sets of forms</a:t>
            </a:r>
          </a:p>
          <a:p>
            <a:pPr algn="l">
              <a:buFont typeface="Courier New" panose="02070309020205020404" pitchFamily="49" charset="0"/>
              <a:buChar char="o"/>
            </a:pPr>
            <a:r>
              <a:rPr lang="en-US" sz="1800" b="0" i="0" u="none" strike="noStrike" baseline="0" dirty="0">
                <a:latin typeface="Times New Roman" panose="02020603050405020304" pitchFamily="18" charset="0"/>
                <a:cs typeface="Times New Roman" panose="02020603050405020304" pitchFamily="18" charset="0"/>
              </a:rPr>
              <a:t>Reports</a:t>
            </a:r>
          </a:p>
          <a:p>
            <a:pPr algn="l">
              <a:buFont typeface="Courier New" panose="02070309020205020404" pitchFamily="49" charset="0"/>
              <a:buChar char="o"/>
            </a:pPr>
            <a:r>
              <a:rPr lang="en-US" sz="1800" dirty="0">
                <a:latin typeface="Times New Roman" panose="02020603050405020304" pitchFamily="18" charset="0"/>
                <a:cs typeface="Times New Roman" panose="02020603050405020304" pitchFamily="18" charset="0"/>
              </a:rPr>
              <a:t>J</a:t>
            </a:r>
            <a:r>
              <a:rPr lang="en-US" sz="1800" b="0" i="0" u="none" strike="noStrike" baseline="0" dirty="0">
                <a:latin typeface="Times New Roman" panose="02020603050405020304" pitchFamily="18" charset="0"/>
                <a:cs typeface="Times New Roman" panose="02020603050405020304" pitchFamily="18" charset="0"/>
              </a:rPr>
              <a:t>ob description</a:t>
            </a:r>
          </a:p>
          <a:p>
            <a:pPr algn="l">
              <a:buFont typeface="Courier New" panose="02070309020205020404" pitchFamily="49" charset="0"/>
              <a:buChar char="o"/>
            </a:pPr>
            <a:r>
              <a:rPr lang="en-US" sz="1800" b="0" i="0" u="none" strike="noStrike" baseline="0" dirty="0">
                <a:latin typeface="Times New Roman" panose="02020603050405020304" pitchFamily="18" charset="0"/>
                <a:cs typeface="Times New Roman" panose="02020603050405020304" pitchFamily="18" charset="0"/>
              </a:rPr>
              <a:t>Computer-generated output (prototypes...)</a:t>
            </a:r>
          </a:p>
          <a:p>
            <a:pPr marL="0" indent="0" algn="l">
              <a:buNone/>
            </a:pPr>
            <a:endParaRPr lang="en-US" sz="1800" b="0" i="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83DFCDF-75AE-4CD1-8F73-8207253E75D8}"/>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AE0FC8BE-8C8E-4203-8643-526723F92115}"/>
              </a:ext>
            </a:extLst>
          </p:cNvPr>
          <p:cNvSpPr>
            <a:spLocks noGrp="1"/>
          </p:cNvSpPr>
          <p:nvPr>
            <p:ph type="sldNum" sz="quarter" idx="12"/>
          </p:nvPr>
        </p:nvSpPr>
        <p:spPr/>
        <p:txBody>
          <a:bodyPr/>
          <a:lstStyle/>
          <a:p>
            <a:fld id="{F43085E7-DD81-4654-9295-72AD80DBC430}" type="slidenum">
              <a:rPr lang="tr-TR" smtClean="0"/>
              <a:t>13</a:t>
            </a:fld>
            <a:endParaRPr lang="tr-TR"/>
          </a:p>
        </p:txBody>
      </p:sp>
      <p:pic>
        <p:nvPicPr>
          <p:cNvPr id="7" name="Picture 6">
            <a:extLst>
              <a:ext uri="{FF2B5EF4-FFF2-40B4-BE49-F238E27FC236}">
                <a16:creationId xmlns:a16="http://schemas.microsoft.com/office/drawing/2014/main" id="{F6B17C6C-3399-4C24-A2CD-37B33FBA3DCB}"/>
              </a:ext>
            </a:extLst>
          </p:cNvPr>
          <p:cNvPicPr>
            <a:picLocks noChangeAspect="1"/>
          </p:cNvPicPr>
          <p:nvPr/>
        </p:nvPicPr>
        <p:blipFill>
          <a:blip r:embed="rId2"/>
          <a:stretch>
            <a:fillRect/>
          </a:stretch>
        </p:blipFill>
        <p:spPr>
          <a:xfrm>
            <a:off x="6198870" y="1690688"/>
            <a:ext cx="5908040" cy="4372617"/>
          </a:xfrm>
          <a:prstGeom prst="rect">
            <a:avLst/>
          </a:prstGeom>
        </p:spPr>
      </p:pic>
    </p:spTree>
    <p:extLst>
      <p:ext uri="{BB962C8B-B14F-4D97-AF65-F5344CB8AC3E}">
        <p14:creationId xmlns:p14="http://schemas.microsoft.com/office/powerpoint/2010/main" val="107419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A8645-C96A-4073-873C-F318EBC1B687}"/>
              </a:ext>
            </a:extLst>
          </p:cNvPr>
          <p:cNvSpPr>
            <a:spLocks noGrp="1"/>
          </p:cNvSpPr>
          <p:nvPr>
            <p:ph type="title"/>
          </p:nvPr>
        </p:nvSpPr>
        <p:spPr/>
        <p:txBody>
          <a:bodyPr vert="horz" lIns="91440" tIns="45720" rIns="91440" bIns="45720" rtlCol="0" anchor="ctr">
            <a:normAutofit/>
          </a:bodyPr>
          <a:lstStyle/>
          <a:p>
            <a:r>
              <a:rPr lang="tr-TR" sz="2400" dirty="0">
                <a:ln w="0">
                  <a:solidFill>
                    <a:schemeClr val="accent5"/>
                  </a:solidFill>
                </a:ln>
                <a:solidFill>
                  <a:schemeClr val="accent5"/>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Understanding of organizational components</a:t>
            </a:r>
          </a:p>
        </p:txBody>
      </p:sp>
      <p:sp>
        <p:nvSpPr>
          <p:cNvPr id="3" name="Content Placeholder 2">
            <a:extLst>
              <a:ext uri="{FF2B5EF4-FFF2-40B4-BE49-F238E27FC236}">
                <a16:creationId xmlns:a16="http://schemas.microsoft.com/office/drawing/2014/main" id="{A54ABEAC-AC1B-4931-879D-17BE63D64B82}"/>
              </a:ext>
            </a:extLst>
          </p:cNvPr>
          <p:cNvSpPr>
            <a:spLocks noGrp="1"/>
          </p:cNvSpPr>
          <p:nvPr>
            <p:ph idx="1"/>
          </p:nvPr>
        </p:nvSpPr>
        <p:spPr>
          <a:xfrm>
            <a:off x="746760" y="1690688"/>
            <a:ext cx="10805160" cy="2972752"/>
          </a:xfrm>
        </p:spPr>
        <p:txBody>
          <a:bodyPr/>
          <a:lstStyle/>
          <a:p>
            <a:pPr algn="l">
              <a:buFont typeface="Wingdings" panose="05000000000000000000" pitchFamily="2" charset="2"/>
              <a:buChar char="§"/>
            </a:pPr>
            <a:r>
              <a:rPr lang="en-US" sz="1800" b="1" i="0" u="none" strike="noStrike" baseline="0" dirty="0">
                <a:latin typeface="Century-Book"/>
              </a:rPr>
              <a:t>The </a:t>
            </a:r>
            <a:r>
              <a:rPr lang="en-US" sz="1800" b="1" i="0" u="none" strike="noStrike" baseline="0" dirty="0">
                <a:latin typeface="Times New Roman" panose="02020603050405020304" pitchFamily="18" charset="0"/>
                <a:cs typeface="Times New Roman" panose="02020603050405020304" pitchFamily="18" charset="0"/>
              </a:rPr>
              <a:t>business</a:t>
            </a:r>
            <a:r>
              <a:rPr lang="en-US" sz="1800" b="1" i="0" u="none" strike="noStrike" baseline="0" dirty="0">
                <a:latin typeface="Century-Book"/>
              </a:rPr>
              <a:t> objectives :</a:t>
            </a:r>
            <a:r>
              <a:rPr lang="en-US" sz="1800" b="0" i="0" u="none" strike="noStrike" baseline="0" dirty="0">
                <a:latin typeface="Century-Book"/>
              </a:rPr>
              <a:t> what and how work is done</a:t>
            </a:r>
          </a:p>
          <a:p>
            <a:pPr algn="l">
              <a:buFont typeface="Wingdings" panose="05000000000000000000" pitchFamily="2" charset="2"/>
              <a:buChar char="§"/>
            </a:pPr>
            <a:r>
              <a:rPr lang="en-US" sz="1800" b="0" i="0" u="none" strike="noStrike" baseline="0" dirty="0">
                <a:latin typeface="EuropeanPi-Three"/>
              </a:rPr>
              <a:t> </a:t>
            </a:r>
            <a:r>
              <a:rPr lang="en-US" sz="1800" b="1" i="0" u="none" strike="noStrike" baseline="0" dirty="0">
                <a:latin typeface="Century-Book"/>
              </a:rPr>
              <a:t>The information needs </a:t>
            </a:r>
            <a:r>
              <a:rPr lang="en-US" sz="1800" b="0" i="0" u="none" strike="noStrike" baseline="0" dirty="0">
                <a:latin typeface="Century-Book"/>
              </a:rPr>
              <a:t>:  jobs’ Information </a:t>
            </a:r>
          </a:p>
          <a:p>
            <a:pPr algn="l">
              <a:buFont typeface="Wingdings" panose="05000000000000000000" pitchFamily="2" charset="2"/>
              <a:buChar char="§"/>
            </a:pPr>
            <a:r>
              <a:rPr lang="en-US" sz="1800" b="0" i="0" u="none" strike="noStrike" baseline="0" dirty="0">
                <a:latin typeface="EuropeanPi-Three"/>
              </a:rPr>
              <a:t> </a:t>
            </a:r>
            <a:r>
              <a:rPr lang="en-US" sz="1800" b="1" i="0" u="none" strike="noStrike" baseline="0" dirty="0">
                <a:latin typeface="Century-Book"/>
              </a:rPr>
              <a:t>The data processing rules </a:t>
            </a:r>
            <a:r>
              <a:rPr lang="en-US" sz="1800" b="0" i="0" u="none" strike="noStrike" baseline="0" dirty="0">
                <a:latin typeface="Century-Book"/>
              </a:rPr>
              <a:t>: </a:t>
            </a:r>
            <a:r>
              <a:rPr lang="en-US" sz="1800" b="0" i="0" u="none" strike="noStrike" baseline="0" dirty="0">
                <a:latin typeface="EuropeanPi-Three"/>
              </a:rPr>
              <a:t> </a:t>
            </a:r>
            <a:r>
              <a:rPr lang="en-US" sz="1800" b="0" i="0" u="none" strike="noStrike" baseline="0" dirty="0">
                <a:latin typeface="Century-Book"/>
              </a:rPr>
              <a:t>When, how, and by whom or what the data are moved, transformed, </a:t>
            </a:r>
            <a:r>
              <a:rPr lang="tr-TR" sz="1800" b="0" i="0" u="none" strike="noStrike" baseline="0" dirty="0">
                <a:latin typeface="Century-Book"/>
              </a:rPr>
              <a:t>and stored</a:t>
            </a:r>
          </a:p>
          <a:p>
            <a:pPr algn="l">
              <a:buFont typeface="Wingdings" panose="05000000000000000000" pitchFamily="2" charset="2"/>
              <a:buChar char="§"/>
            </a:pPr>
            <a:r>
              <a:rPr lang="en-US" sz="1800" b="1" i="0" u="none" strike="noStrike" baseline="0" dirty="0">
                <a:latin typeface="Century-Book"/>
              </a:rPr>
              <a:t>Policies and guidelines </a:t>
            </a:r>
            <a:r>
              <a:rPr lang="en-US" sz="1800" b="0" i="0" u="none" strike="noStrike" baseline="0" dirty="0">
                <a:latin typeface="Century-Book"/>
              </a:rPr>
              <a:t>: the nature of the business, the market, and the environment in which it operates</a:t>
            </a:r>
          </a:p>
          <a:p>
            <a:pPr algn="l">
              <a:buFont typeface="Wingdings" panose="05000000000000000000" pitchFamily="2" charset="2"/>
              <a:buChar char="§"/>
            </a:pPr>
            <a:r>
              <a:rPr lang="en-US" sz="1800" b="0" i="0" u="none" strike="noStrike" baseline="0" dirty="0">
                <a:latin typeface="EuropeanPi-Three"/>
              </a:rPr>
              <a:t> </a:t>
            </a:r>
            <a:r>
              <a:rPr lang="en-US" sz="1800" b="1" i="0" u="none" strike="noStrike" baseline="0" dirty="0">
                <a:latin typeface="Century-Book"/>
              </a:rPr>
              <a:t>Key events </a:t>
            </a:r>
            <a:r>
              <a:rPr lang="en-US" sz="1800" b="0" i="0" u="none" strike="noStrike" baseline="0" dirty="0">
                <a:latin typeface="Century-Book"/>
              </a:rPr>
              <a:t>: how they affect data values and when they occur</a:t>
            </a:r>
            <a:endParaRPr lang="tr-TR" dirty="0"/>
          </a:p>
        </p:txBody>
      </p:sp>
      <p:sp>
        <p:nvSpPr>
          <p:cNvPr id="4" name="Footer Placeholder 3">
            <a:extLst>
              <a:ext uri="{FF2B5EF4-FFF2-40B4-BE49-F238E27FC236}">
                <a16:creationId xmlns:a16="http://schemas.microsoft.com/office/drawing/2014/main" id="{30FC3A71-9C1F-4A18-8CE6-76A4C61DA050}"/>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DF183B10-8874-4E39-9ED6-EF421AEBD413}"/>
              </a:ext>
            </a:extLst>
          </p:cNvPr>
          <p:cNvSpPr>
            <a:spLocks noGrp="1"/>
          </p:cNvSpPr>
          <p:nvPr>
            <p:ph type="sldNum" sz="quarter" idx="12"/>
          </p:nvPr>
        </p:nvSpPr>
        <p:spPr/>
        <p:txBody>
          <a:bodyPr/>
          <a:lstStyle/>
          <a:p>
            <a:fld id="{F43085E7-DD81-4654-9295-72AD80DBC430}" type="slidenum">
              <a:rPr lang="tr-TR" smtClean="0"/>
              <a:t>14</a:t>
            </a:fld>
            <a:endParaRPr lang="tr-TR"/>
          </a:p>
        </p:txBody>
      </p:sp>
    </p:spTree>
    <p:extLst>
      <p:ext uri="{BB962C8B-B14F-4D97-AF65-F5344CB8AC3E}">
        <p14:creationId xmlns:p14="http://schemas.microsoft.com/office/powerpoint/2010/main" val="190774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70C9-5D0D-41AF-9730-6CB9948372DE}"/>
              </a:ext>
            </a:extLst>
          </p:cNvPr>
          <p:cNvSpPr>
            <a:spLocks noGrp="1"/>
          </p:cNvSpPr>
          <p:nvPr>
            <p:ph type="title"/>
          </p:nvPr>
        </p:nvSpPr>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2- Traditional Methods for Determining Requirements</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F9410FF-FC93-4B6A-85AA-70782999072E}"/>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F248BAD6-11B0-48DA-B2CE-E1AD07C42D6D}"/>
              </a:ext>
            </a:extLst>
          </p:cNvPr>
          <p:cNvSpPr>
            <a:spLocks noGrp="1"/>
          </p:cNvSpPr>
          <p:nvPr>
            <p:ph type="sldNum" sz="quarter" idx="12"/>
          </p:nvPr>
        </p:nvSpPr>
        <p:spPr/>
        <p:txBody>
          <a:bodyPr/>
          <a:lstStyle/>
          <a:p>
            <a:fld id="{F43085E7-DD81-4654-9295-72AD80DBC430}" type="slidenum">
              <a:rPr lang="tr-TR" smtClean="0"/>
              <a:t>15</a:t>
            </a:fld>
            <a:endParaRPr lang="tr-TR"/>
          </a:p>
        </p:txBody>
      </p:sp>
      <p:pic>
        <p:nvPicPr>
          <p:cNvPr id="7" name="Picture 6">
            <a:extLst>
              <a:ext uri="{FF2B5EF4-FFF2-40B4-BE49-F238E27FC236}">
                <a16:creationId xmlns:a16="http://schemas.microsoft.com/office/drawing/2014/main" id="{66980C52-9C9E-4FAD-9606-80802DC3E47A}"/>
              </a:ext>
            </a:extLst>
          </p:cNvPr>
          <p:cNvPicPr>
            <a:picLocks noChangeAspect="1"/>
          </p:cNvPicPr>
          <p:nvPr/>
        </p:nvPicPr>
        <p:blipFill>
          <a:blip r:embed="rId2"/>
          <a:stretch>
            <a:fillRect/>
          </a:stretch>
        </p:blipFill>
        <p:spPr>
          <a:xfrm>
            <a:off x="946358" y="2105024"/>
            <a:ext cx="10299284" cy="2903855"/>
          </a:xfrm>
          <a:prstGeom prst="rect">
            <a:avLst/>
          </a:prstGeom>
        </p:spPr>
      </p:pic>
    </p:spTree>
    <p:extLst>
      <p:ext uri="{BB962C8B-B14F-4D97-AF65-F5344CB8AC3E}">
        <p14:creationId xmlns:p14="http://schemas.microsoft.com/office/powerpoint/2010/main" val="1194585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0542-F92E-4A45-B0E5-CC0BB1A8C166}"/>
              </a:ext>
            </a:extLst>
          </p:cNvPr>
          <p:cNvSpPr>
            <a:spLocks noGrp="1"/>
          </p:cNvSpPr>
          <p:nvPr>
            <p:ph type="title"/>
          </p:nvPr>
        </p:nvSpPr>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Traditional method 1- </a:t>
            </a: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Interviewing and Listening</a:t>
            </a:r>
          </a:p>
        </p:txBody>
      </p:sp>
      <p:sp>
        <p:nvSpPr>
          <p:cNvPr id="3" name="Content Placeholder 2">
            <a:extLst>
              <a:ext uri="{FF2B5EF4-FFF2-40B4-BE49-F238E27FC236}">
                <a16:creationId xmlns:a16="http://schemas.microsoft.com/office/drawing/2014/main" id="{3997B4F0-4A4D-4F31-9977-E50375A58E2E}"/>
              </a:ext>
            </a:extLst>
          </p:cNvPr>
          <p:cNvSpPr>
            <a:spLocks noGrp="1"/>
          </p:cNvSpPr>
          <p:nvPr>
            <p:ph idx="1"/>
          </p:nvPr>
        </p:nvSpPr>
        <p:spPr>
          <a:xfrm>
            <a:off x="838200" y="1825625"/>
            <a:ext cx="4114800" cy="4351338"/>
          </a:xfrm>
        </p:spPr>
        <p:txBody>
          <a:bodyPr>
            <a:normAutofit/>
          </a:bodyPr>
          <a:lstStyle/>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nterviewing people about their work, the information they use to do it, and the types of information processing that might supplement their work. </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To understand organizational direction, policies, and</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expectations that managers have of the units they supervise</a:t>
            </a: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G</a:t>
            </a:r>
            <a:r>
              <a:rPr lang="en-US" sz="1800" b="0" i="0" u="none" strike="noStrike" baseline="0" dirty="0">
                <a:latin typeface="Times New Roman" panose="02020603050405020304" pitchFamily="18" charset="0"/>
                <a:cs typeface="Times New Roman" panose="02020603050405020304" pitchFamily="18" charset="0"/>
              </a:rPr>
              <a:t>ather facts, opinions, and speculation</a:t>
            </a:r>
            <a:r>
              <a:rPr lang="en-US" sz="1800" dirty="0">
                <a:latin typeface="Times New Roman" panose="02020603050405020304" pitchFamily="18" charset="0"/>
                <a:cs typeface="Times New Roman" panose="02020603050405020304" pitchFamily="18" charset="0"/>
              </a:rPr>
              <a:t>s</a:t>
            </a: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O</a:t>
            </a:r>
            <a:r>
              <a:rPr lang="tr-TR" sz="1800" b="0" i="0" u="none" strike="noStrike" baseline="0" dirty="0">
                <a:latin typeface="Times New Roman" panose="02020603050405020304" pitchFamily="18" charset="0"/>
                <a:cs typeface="Times New Roman" panose="02020603050405020304" pitchFamily="18" charset="0"/>
              </a:rPr>
              <a:t>bserve body language</a:t>
            </a:r>
            <a:r>
              <a:rPr lang="en-US" sz="1800" b="0" i="0" u="none" strike="noStrike" baseline="0" dirty="0">
                <a:latin typeface="Times New Roman" panose="02020603050405020304" pitchFamily="18" charset="0"/>
                <a:cs typeface="Times New Roman" panose="02020603050405020304" pitchFamily="18" charset="0"/>
              </a:rPr>
              <a:t> and</a:t>
            </a:r>
            <a:r>
              <a:rPr lang="tr-TR" sz="1800" b="0" i="0" u="none" strike="noStrike" baseline="0" dirty="0">
                <a:latin typeface="Times New Roman" panose="02020603050405020304" pitchFamily="18" charset="0"/>
                <a:cs typeface="Times New Roman" panose="02020603050405020304" pitchFamily="18" charset="0"/>
              </a:rPr>
              <a:t> emotions</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1" dirty="0">
                <a:latin typeface="Times New Roman" panose="02020603050405020304" pitchFamily="18" charset="0"/>
                <a:cs typeface="Times New Roman" panose="02020603050405020304" pitchFamily="18" charset="0"/>
              </a:rPr>
              <a:t>I</a:t>
            </a:r>
            <a:r>
              <a:rPr lang="tr-TR" sz="1800" b="1" i="0" u="none" strike="noStrike" baseline="0" dirty="0">
                <a:latin typeface="Times New Roman" panose="02020603050405020304" pitchFamily="18" charset="0"/>
                <a:cs typeface="Times New Roman" panose="02020603050405020304" pitchFamily="18" charset="0"/>
              </a:rPr>
              <a:t>nterview </a:t>
            </a:r>
            <a:r>
              <a:rPr lang="en-US" sz="1800" b="1" i="0" u="none" strike="noStrike" baseline="0" dirty="0">
                <a:latin typeface="Times New Roman" panose="02020603050405020304" pitchFamily="18" charset="0"/>
                <a:cs typeface="Times New Roman" panose="02020603050405020304" pitchFamily="18" charset="0"/>
              </a:rPr>
              <a:t>guidelines </a:t>
            </a:r>
            <a:r>
              <a:rPr lang="en-US" sz="1800" b="0" i="0" u="none" strike="noStrike" baseline="0" dirty="0">
                <a:latin typeface="Times New Roman" panose="02020603050405020304" pitchFamily="18" charset="0"/>
                <a:cs typeface="Times New Roman" panose="02020603050405020304" pitchFamily="18" charset="0"/>
              </a:rPr>
              <a:t>:</a:t>
            </a:r>
          </a:p>
          <a:p>
            <a:pPr marL="0" indent="0" algn="just">
              <a:buNone/>
            </a:pP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FF6C07C-D775-4796-BBB4-32D8382FC369}"/>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B623CB7F-7757-43C0-B219-469C49AA636F}"/>
              </a:ext>
            </a:extLst>
          </p:cNvPr>
          <p:cNvSpPr>
            <a:spLocks noGrp="1"/>
          </p:cNvSpPr>
          <p:nvPr>
            <p:ph type="sldNum" sz="quarter" idx="12"/>
          </p:nvPr>
        </p:nvSpPr>
        <p:spPr/>
        <p:txBody>
          <a:bodyPr/>
          <a:lstStyle/>
          <a:p>
            <a:fld id="{F43085E7-DD81-4654-9295-72AD80DBC430}" type="slidenum">
              <a:rPr lang="tr-TR" smtClean="0"/>
              <a:t>16</a:t>
            </a:fld>
            <a:endParaRPr lang="tr-TR"/>
          </a:p>
        </p:txBody>
      </p:sp>
      <p:pic>
        <p:nvPicPr>
          <p:cNvPr id="7" name="Picture 6">
            <a:extLst>
              <a:ext uri="{FF2B5EF4-FFF2-40B4-BE49-F238E27FC236}">
                <a16:creationId xmlns:a16="http://schemas.microsoft.com/office/drawing/2014/main" id="{8A0EF90E-4C36-4FE3-A1A6-34AD3B6A0F46}"/>
              </a:ext>
            </a:extLst>
          </p:cNvPr>
          <p:cNvPicPr>
            <a:picLocks noChangeAspect="1"/>
          </p:cNvPicPr>
          <p:nvPr/>
        </p:nvPicPr>
        <p:blipFill>
          <a:blip r:embed="rId2"/>
          <a:stretch>
            <a:fillRect/>
          </a:stretch>
        </p:blipFill>
        <p:spPr>
          <a:xfrm>
            <a:off x="5262562" y="2305050"/>
            <a:ext cx="6696075" cy="3790950"/>
          </a:xfrm>
          <a:prstGeom prst="rect">
            <a:avLst/>
          </a:prstGeom>
        </p:spPr>
      </p:pic>
      <p:cxnSp>
        <p:nvCxnSpPr>
          <p:cNvPr id="9" name="Straight Connector 8">
            <a:extLst>
              <a:ext uri="{FF2B5EF4-FFF2-40B4-BE49-F238E27FC236}">
                <a16:creationId xmlns:a16="http://schemas.microsoft.com/office/drawing/2014/main" id="{6510DD8F-6CDF-4D8D-9455-7AE2534E85C8}"/>
              </a:ext>
            </a:extLst>
          </p:cNvPr>
          <p:cNvCxnSpPr/>
          <p:nvPr/>
        </p:nvCxnSpPr>
        <p:spPr>
          <a:xfrm>
            <a:off x="9622971" y="3341914"/>
            <a:ext cx="94705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2F0FE64C-8127-4C5D-A617-E640DB1DD195}"/>
              </a:ext>
            </a:extLst>
          </p:cNvPr>
          <p:cNvCxnSpPr/>
          <p:nvPr/>
        </p:nvCxnSpPr>
        <p:spPr>
          <a:xfrm>
            <a:off x="9938661" y="3581400"/>
            <a:ext cx="648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E234B8C4-8CE6-43F9-AF7A-DAE29E279AB5}"/>
              </a:ext>
            </a:extLst>
          </p:cNvPr>
          <p:cNvCxnSpPr/>
          <p:nvPr/>
        </p:nvCxnSpPr>
        <p:spPr>
          <a:xfrm>
            <a:off x="9122227" y="4887684"/>
            <a:ext cx="94705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7393A5DB-01C6-43A5-8652-96E9DAA327C0}"/>
              </a:ext>
            </a:extLst>
          </p:cNvPr>
          <p:cNvCxnSpPr/>
          <p:nvPr/>
        </p:nvCxnSpPr>
        <p:spPr>
          <a:xfrm>
            <a:off x="7358742" y="5312236"/>
            <a:ext cx="94705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924D6698-674C-4A03-83BA-5E5E15DFBA9F}"/>
              </a:ext>
            </a:extLst>
          </p:cNvPr>
          <p:cNvCxnSpPr/>
          <p:nvPr/>
        </p:nvCxnSpPr>
        <p:spPr>
          <a:xfrm>
            <a:off x="8088086" y="5606143"/>
            <a:ext cx="947058"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5686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7C4BAB-D1CF-4EB3-A78C-ACECC35E5E7B}"/>
              </a:ext>
            </a:extLst>
          </p:cNvPr>
          <p:cNvSpPr>
            <a:spLocks noGrp="1"/>
          </p:cNvSpPr>
          <p:nvPr>
            <p:ph idx="1"/>
          </p:nvPr>
        </p:nvSpPr>
        <p:spPr>
          <a:xfrm>
            <a:off x="609600" y="457200"/>
            <a:ext cx="5257800" cy="5719763"/>
          </a:xfrm>
        </p:spPr>
        <p:txBody>
          <a:bodyPr/>
          <a:lstStyle/>
          <a:p>
            <a:pPr marL="0" indent="0" algn="just">
              <a:lnSpc>
                <a:spcPct val="107000"/>
              </a:lnSpc>
              <a:spcAft>
                <a:spcPts val="800"/>
              </a:spcAft>
              <a:buNone/>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800" i="1" dirty="0">
                <a:latin typeface="Times New Roman" panose="02020603050405020304" pitchFamily="18" charset="0"/>
                <a:ea typeface="Calibri" panose="020F0502020204030204" pitchFamily="34" charset="0"/>
                <a:cs typeface="Times New Roman" panose="02020603050405020304" pitchFamily="18" charset="0"/>
              </a:rPr>
              <a:t> - D</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o not phrase a question in a way that implies a right or wrong answer.</a:t>
            </a:r>
          </a:p>
          <a:p>
            <a:pPr algn="just">
              <a:lnSpc>
                <a:spcPct val="107000"/>
              </a:lnSpc>
              <a:spcAft>
                <a:spcPts val="800"/>
              </a:spcAft>
              <a:buFont typeface="Wingdings" panose="05000000000000000000" pitchFamily="2" charset="2"/>
              <a:buChar char="ü"/>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Respondents must feel free to state their true opinions and perspectives and trust that their ideas will be considered.  </a:t>
            </a:r>
          </a:p>
          <a:p>
            <a:pPr algn="just">
              <a:lnSpc>
                <a:spcPct val="107000"/>
              </a:lnSpc>
              <a:spcAft>
                <a:spcPts val="800"/>
              </a:spcAft>
              <a:buFont typeface="Wingdings" panose="05000000000000000000" pitchFamily="2" charset="2"/>
              <a:buChar char="ü"/>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Avoid wording that predefines a socially acceptable answer.</a:t>
            </a:r>
          </a:p>
          <a:p>
            <a:pPr marL="0" indent="0" algn="just">
              <a:lnSpc>
                <a:spcPct val="107000"/>
              </a:lnSpc>
              <a:spcAft>
                <a:spcPts val="800"/>
              </a:spcAft>
              <a:buNone/>
            </a:pPr>
            <a:r>
              <a:rPr lang="tr-TR" sz="2000" b="1" dirty="0">
                <a:latin typeface="Times New Roman" panose="02020603050405020304" pitchFamily="18" charset="0"/>
                <a:cs typeface="Times New Roman" panose="02020603050405020304" pitchFamily="18" charset="0"/>
              </a:rPr>
              <a:t>2</a:t>
            </a:r>
            <a:r>
              <a:rPr lang="en-US" sz="2000" b="1" dirty="0">
                <a:latin typeface="Times New Roman" panose="02020603050405020304" pitchFamily="18"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listen carefully to what is being said.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ü"/>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Take careful notes or, if possible, record the interview on a tape recorder (be sure to ask permission first!).</a:t>
            </a:r>
          </a:p>
          <a:p>
            <a:pPr algn="just">
              <a:lnSpc>
                <a:spcPct val="107000"/>
              </a:lnSpc>
              <a:spcAft>
                <a:spcPts val="800"/>
              </a:spcAft>
              <a:buFont typeface="Wingdings" panose="05000000000000000000" pitchFamily="2" charset="2"/>
              <a:buChar char="ü"/>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If you run out of time and still need more information, ask to schedule a follow-up interview.</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ü"/>
            </a:pP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8A1E7C9-8F04-4D7F-986A-3DA7D1C0BE1E}"/>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A15C5DF6-7EEB-462B-83C6-35E71B978685}"/>
              </a:ext>
            </a:extLst>
          </p:cNvPr>
          <p:cNvSpPr>
            <a:spLocks noGrp="1"/>
          </p:cNvSpPr>
          <p:nvPr>
            <p:ph type="sldNum" sz="quarter" idx="12"/>
          </p:nvPr>
        </p:nvSpPr>
        <p:spPr/>
        <p:txBody>
          <a:bodyPr/>
          <a:lstStyle/>
          <a:p>
            <a:fld id="{F43085E7-DD81-4654-9295-72AD80DBC430}" type="slidenum">
              <a:rPr lang="tr-TR" smtClean="0"/>
              <a:t>17</a:t>
            </a:fld>
            <a:endParaRPr lang="tr-TR"/>
          </a:p>
        </p:txBody>
      </p:sp>
      <p:sp>
        <p:nvSpPr>
          <p:cNvPr id="6" name="Content Placeholder 2">
            <a:extLst>
              <a:ext uri="{FF2B5EF4-FFF2-40B4-BE49-F238E27FC236}">
                <a16:creationId xmlns:a16="http://schemas.microsoft.com/office/drawing/2014/main" id="{E5D8E127-6A78-4C20-8124-30F619F92AB3}"/>
              </a:ext>
            </a:extLst>
          </p:cNvPr>
          <p:cNvSpPr txBox="1">
            <a:spLocks/>
          </p:cNvSpPr>
          <p:nvPr/>
        </p:nvSpPr>
        <p:spPr>
          <a:xfrm>
            <a:off x="6096000" y="445293"/>
            <a:ext cx="5956300" cy="56816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Font typeface="Arial" panose="020B0604020202020204" pitchFamily="34" charset="0"/>
              <a:buNone/>
            </a:pPr>
            <a:r>
              <a:rPr lang="tr-TR" sz="2000" b="1" dirty="0">
                <a:latin typeface="Times New Roman" panose="02020603050405020304" pitchFamily="18" charset="0"/>
                <a:cs typeface="Times New Roman" panose="02020603050405020304" pitchFamily="18" charset="0"/>
              </a:rPr>
              <a:t>3</a:t>
            </a:r>
            <a:r>
              <a:rPr lang="en-US" sz="2000" b="1"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ea typeface="Calibri" panose="020F0502020204030204" pitchFamily="34" charset="0"/>
                <a:cs typeface="Times New Roman" panose="02020603050405020304" pitchFamily="18" charset="0"/>
              </a:rPr>
              <a:t>once the interview is over, </a:t>
            </a:r>
            <a:r>
              <a:rPr lang="en-US" sz="1800" dirty="0">
                <a:latin typeface="Times New Roman" panose="02020603050405020304" pitchFamily="18" charset="0"/>
                <a:ea typeface="Calibri" panose="020F0502020204030204" pitchFamily="34" charset="0"/>
                <a:cs typeface="Times New Roman" panose="02020603050405020304" pitchFamily="18" charset="0"/>
              </a:rPr>
              <a:t>key </a:t>
            </a:r>
            <a:r>
              <a:rPr lang="tr-TR" sz="1800" dirty="0">
                <a:latin typeface="Times New Roman" panose="02020603050405020304" pitchFamily="18" charset="0"/>
                <a:ea typeface="Calibri" panose="020F0502020204030204" pitchFamily="34" charset="0"/>
                <a:cs typeface="Times New Roman" panose="02020603050405020304" pitchFamily="18" charset="0"/>
              </a:rPr>
              <a:t>in your notes within forty-eight hours ( Microsoft Word, Microsoft Excel). </a:t>
            </a:r>
          </a:p>
          <a:p>
            <a:pPr algn="just">
              <a:lnSpc>
                <a:spcPct val="107000"/>
              </a:lnSpc>
              <a:spcAft>
                <a:spcPts val="800"/>
              </a:spcAft>
              <a:buFont typeface="Wingdings" panose="05000000000000000000" pitchFamily="2" charset="2"/>
              <a:buChar char="ü"/>
            </a:pPr>
            <a:r>
              <a:rPr lang="tr-TR" sz="1800" dirty="0">
                <a:latin typeface="Times New Roman" panose="02020603050405020304" pitchFamily="18" charset="0"/>
                <a:ea typeface="Calibri" panose="020F0502020204030204" pitchFamily="34" charset="0"/>
                <a:cs typeface="Times New Roman" panose="02020603050405020304" pitchFamily="18" charset="0"/>
              </a:rPr>
              <a:t> If you recorded the interview, use the recording to verify your notes. </a:t>
            </a:r>
          </a:p>
          <a:p>
            <a:pPr algn="just">
              <a:lnSpc>
                <a:spcPct val="107000"/>
              </a:lnSpc>
              <a:spcAft>
                <a:spcPts val="800"/>
              </a:spcAft>
              <a:buFont typeface="Wingdings" panose="05000000000000000000" pitchFamily="2" charset="2"/>
              <a:buChar char="ü"/>
            </a:pPr>
            <a:r>
              <a:rPr lang="tr-TR" sz="1800" dirty="0">
                <a:latin typeface="Times New Roman" panose="02020603050405020304" pitchFamily="18" charset="0"/>
                <a:ea typeface="Calibri" panose="020F0502020204030204" pitchFamily="34" charset="0"/>
                <a:cs typeface="Times New Roman" panose="02020603050405020304" pitchFamily="18" charset="0"/>
              </a:rPr>
              <a:t> As you type and organize your notes, write down any additional questions that might arise from lapses in your notes or ambiguous information.</a:t>
            </a:r>
          </a:p>
          <a:p>
            <a:pPr algn="just">
              <a:lnSpc>
                <a:spcPct val="107000"/>
              </a:lnSpc>
              <a:spcAft>
                <a:spcPts val="800"/>
              </a:spcAft>
              <a:buFont typeface="Wingdings" panose="05000000000000000000" pitchFamily="2" charset="2"/>
              <a:buChar char="ü"/>
            </a:pPr>
            <a:r>
              <a:rPr lang="tr-TR" sz="1800" dirty="0">
                <a:latin typeface="Times New Roman" panose="02020603050405020304" pitchFamily="18" charset="0"/>
                <a:ea typeface="Calibri" panose="020F0502020204030204" pitchFamily="34" charset="0"/>
                <a:cs typeface="Times New Roman" panose="02020603050405020304" pitchFamily="18" charset="0"/>
              </a:rPr>
              <a:t> Separate facts from your opinions and interpretations. </a:t>
            </a:r>
          </a:p>
          <a:p>
            <a:pPr algn="just">
              <a:lnSpc>
                <a:spcPct val="107000"/>
              </a:lnSpc>
              <a:spcAft>
                <a:spcPts val="800"/>
              </a:spcAft>
              <a:buFont typeface="Wingdings" panose="05000000000000000000" pitchFamily="2" charset="2"/>
              <a:buChar char="ü"/>
            </a:pPr>
            <a:r>
              <a:rPr lang="tr-TR" sz="1800" dirty="0">
                <a:latin typeface="Times New Roman" panose="02020603050405020304" pitchFamily="18" charset="0"/>
                <a:ea typeface="Calibri" panose="020F0502020204030204" pitchFamily="34" charset="0"/>
                <a:cs typeface="Times New Roman" panose="02020603050405020304" pitchFamily="18" charset="0"/>
              </a:rPr>
              <a:t> Make a list of unclear points that need clarification. </a:t>
            </a:r>
          </a:p>
          <a:p>
            <a:pPr algn="just">
              <a:lnSpc>
                <a:spcPct val="107000"/>
              </a:lnSpc>
              <a:spcAft>
                <a:spcPts val="800"/>
              </a:spcAft>
              <a:buFont typeface="Wingdings" panose="05000000000000000000" pitchFamily="2" charset="2"/>
              <a:buChar char="ü"/>
            </a:pPr>
            <a:r>
              <a:rPr lang="en-US" sz="1800" dirty="0">
                <a:latin typeface="Times New Roman" panose="02020603050405020304" pitchFamily="18" charset="0"/>
                <a:ea typeface="Calibri" panose="020F0502020204030204" pitchFamily="34" charset="0"/>
                <a:cs typeface="Times New Roman" panose="02020603050405020304" pitchFamily="18" charset="0"/>
              </a:rPr>
              <a:t>Contact</a:t>
            </a:r>
            <a:r>
              <a:rPr lang="tr-TR" sz="1800" dirty="0">
                <a:latin typeface="Times New Roman" panose="02020603050405020304" pitchFamily="18" charset="0"/>
                <a:ea typeface="Calibri" panose="020F0502020204030204" pitchFamily="34" charset="0"/>
                <a:cs typeface="Times New Roman" panose="02020603050405020304" pitchFamily="18" charset="0"/>
              </a:rPr>
              <a:t> the person you interviewed and get answers to these new questions. </a:t>
            </a:r>
          </a:p>
          <a:p>
            <a:pPr algn="just">
              <a:lnSpc>
                <a:spcPct val="107000"/>
              </a:lnSpc>
              <a:spcAft>
                <a:spcPts val="800"/>
              </a:spcAft>
              <a:buFont typeface="Wingdings" panose="05000000000000000000" pitchFamily="2" charset="2"/>
              <a:buChar char="ü"/>
            </a:pPr>
            <a:r>
              <a:rPr lang="en-US" sz="1800" dirty="0">
                <a:latin typeface="Times New Roman" panose="02020603050405020304" pitchFamily="18" charset="0"/>
                <a:ea typeface="Calibri" panose="020F0502020204030204" pitchFamily="34" charset="0"/>
                <a:cs typeface="Times New Roman" panose="02020603050405020304" pitchFamily="18" charset="0"/>
              </a:rPr>
              <a:t>Contact the interviewed person </a:t>
            </a:r>
            <a:r>
              <a:rPr lang="tr-TR" sz="1800" dirty="0">
                <a:latin typeface="Times New Roman" panose="02020603050405020304" pitchFamily="18" charset="0"/>
                <a:ea typeface="Calibri" panose="020F0502020204030204" pitchFamily="34" charset="0"/>
                <a:cs typeface="Times New Roman" panose="02020603050405020304" pitchFamily="18" charset="0"/>
              </a:rPr>
              <a:t>to verify the accuracy of your notes. </a:t>
            </a:r>
          </a:p>
          <a:p>
            <a:pPr algn="just">
              <a:lnSpc>
                <a:spcPct val="107000"/>
              </a:lnSpc>
              <a:spcAft>
                <a:spcPts val="800"/>
              </a:spcAft>
              <a:buFont typeface="Wingdings" panose="05000000000000000000" pitchFamily="2" charset="2"/>
              <a:buChar char="ü"/>
            </a:pPr>
            <a:r>
              <a:rPr lang="tr-TR" sz="1800" dirty="0">
                <a:latin typeface="Times New Roman" panose="02020603050405020304" pitchFamily="18" charset="0"/>
                <a:ea typeface="Calibri" panose="020F0502020204030204" pitchFamily="34" charset="0"/>
                <a:cs typeface="Times New Roman" panose="02020603050405020304" pitchFamily="18" charset="0"/>
              </a:rPr>
              <a:t>make sure to thank the person for his or her time. </a:t>
            </a: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45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B2B27-1001-40AE-8C10-CE7E6EB1B1DD}"/>
              </a:ext>
            </a:extLst>
          </p:cNvPr>
          <p:cNvSpPr>
            <a:spLocks noGrp="1"/>
          </p:cNvSpPr>
          <p:nvPr>
            <p:ph idx="1"/>
          </p:nvPr>
        </p:nvSpPr>
        <p:spPr>
          <a:xfrm>
            <a:off x="749300" y="708818"/>
            <a:ext cx="9685020" cy="5440363"/>
          </a:xfrm>
        </p:spPr>
        <p:txBody>
          <a:bodyPr>
            <a:normAutofit/>
          </a:bodyPr>
          <a:lstStyle/>
          <a:p>
            <a:pPr marL="0" indent="0" algn="just">
              <a:lnSpc>
                <a:spcPct val="107000"/>
              </a:lnSpc>
              <a:spcAft>
                <a:spcPts val="800"/>
              </a:spcAft>
              <a:buNone/>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during the interview do not  set expectations about the new or replacement</a:t>
            </a:r>
          </a:p>
          <a:p>
            <a:pPr algn="just">
              <a:lnSpc>
                <a:spcPct val="107000"/>
              </a:lnSpc>
              <a:spcAft>
                <a:spcPts val="800"/>
              </a:spcAft>
              <a:buFont typeface="Wingdings" panose="05000000000000000000" pitchFamily="2" charset="2"/>
              <a:buChar char="ü"/>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Choice of participants has to be from among many technically possible alternatives. </a:t>
            </a:r>
          </a:p>
          <a:p>
            <a:pPr algn="just">
              <a:lnSpc>
                <a:spcPct val="107000"/>
              </a:lnSpc>
              <a:spcAft>
                <a:spcPts val="800"/>
              </a:spcAft>
              <a:buFont typeface="Wingdings" panose="05000000000000000000" pitchFamily="2" charset="2"/>
              <a:buChar char="ü"/>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Let respondents know that their ideas will be carefully considered. </a:t>
            </a:r>
          </a:p>
          <a:p>
            <a:pPr marL="0" indent="0" algn="just">
              <a:lnSpc>
                <a:spcPct val="107000"/>
              </a:lnSpc>
              <a:spcAft>
                <a:spcPts val="800"/>
              </a:spcAft>
              <a:buNone/>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seek a variety of perspectives from the interviews.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Font typeface="Wingdings" panose="05000000000000000000" pitchFamily="2" charset="2"/>
              <a:buChar char="ü"/>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Talk to several different people: potential users of the system, users of other systems that might be affected by this new system, managers and superiors, information systems staff, and others. </a:t>
            </a:r>
          </a:p>
          <a:p>
            <a:pPr algn="just">
              <a:lnSpc>
                <a:spcPct val="107000"/>
              </a:lnSpc>
              <a:spcAft>
                <a:spcPts val="800"/>
              </a:spcAft>
              <a:buFont typeface="Wingdings" panose="05000000000000000000" pitchFamily="2" charset="2"/>
              <a:buChar char="ü"/>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Encourage people to think about current problems and opportunities and what new information services might better serve the organization. </a:t>
            </a:r>
          </a:p>
          <a:p>
            <a:pPr algn="just">
              <a:lnSpc>
                <a:spcPct val="107000"/>
              </a:lnSpc>
              <a:spcAft>
                <a:spcPts val="800"/>
              </a:spcAft>
              <a:buFont typeface="Wingdings" panose="05000000000000000000" pitchFamily="2" charset="2"/>
              <a:buChar char="ü"/>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Try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to understand all possible perspectives so that later you will have information on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which to base a recommendation or design decision that everyone can accept.</a:t>
            </a:r>
          </a:p>
          <a:p>
            <a:pPr algn="just"/>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C846B94D-C030-4B78-9CB0-BCADE0555C84}"/>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5DCCCD4A-73F0-45A8-9418-232858527E45}"/>
              </a:ext>
            </a:extLst>
          </p:cNvPr>
          <p:cNvSpPr>
            <a:spLocks noGrp="1"/>
          </p:cNvSpPr>
          <p:nvPr>
            <p:ph type="sldNum" sz="quarter" idx="12"/>
          </p:nvPr>
        </p:nvSpPr>
        <p:spPr/>
        <p:txBody>
          <a:bodyPr/>
          <a:lstStyle/>
          <a:p>
            <a:fld id="{F43085E7-DD81-4654-9295-72AD80DBC430}" type="slidenum">
              <a:rPr lang="tr-TR" smtClean="0"/>
              <a:t>18</a:t>
            </a:fld>
            <a:endParaRPr lang="tr-TR"/>
          </a:p>
        </p:txBody>
      </p:sp>
    </p:spTree>
    <p:extLst>
      <p:ext uri="{BB962C8B-B14F-4D97-AF65-F5344CB8AC3E}">
        <p14:creationId xmlns:p14="http://schemas.microsoft.com/office/powerpoint/2010/main" val="1160087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448752-E8B0-4BB9-9A92-8218E3AFB02B}"/>
              </a:ext>
            </a:extLst>
          </p:cNvPr>
          <p:cNvSpPr>
            <a:spLocks noGrp="1"/>
          </p:cNvSpPr>
          <p:nvPr>
            <p:ph idx="1"/>
          </p:nvPr>
        </p:nvSpPr>
        <p:spPr>
          <a:xfrm>
            <a:off x="838200" y="500743"/>
            <a:ext cx="10515600" cy="365125"/>
          </a:xfrm>
        </p:spPr>
        <p:txBody>
          <a:bodyPr>
            <a:normAutofit fontScale="92500" lnSpcReduction="10000"/>
          </a:bodyPr>
          <a:lstStyle/>
          <a:p>
            <a:pPr marL="0" indent="0">
              <a:buNone/>
            </a:pPr>
            <a:r>
              <a:rPr lang="tr-TR" sz="2400" dirty="0">
                <a:ln w="0">
                  <a:solidFill>
                    <a:schemeClr val="accent5"/>
                  </a:solidFill>
                </a:ln>
                <a:solidFill>
                  <a:schemeClr val="accent5"/>
                </a:solidFill>
                <a:effectLst>
                  <a:outerShdw blurRad="38100" dist="25400" dir="5400000" algn="ctr" rotWithShape="0">
                    <a:srgbClr val="6E747A">
                      <a:alpha val="43000"/>
                    </a:srgbClr>
                  </a:outerShdw>
                </a:effectLst>
                <a:latin typeface="Times New Roman" panose="02020603050405020304" pitchFamily="18" charset="0"/>
                <a:ea typeface="+mj-ea"/>
                <a:cs typeface="Times New Roman" panose="02020603050405020304" pitchFamily="18" charset="0"/>
              </a:rPr>
              <a:t>Choosing Interview Questions</a:t>
            </a:r>
            <a:endParaRPr lang="en-US" sz="2400" dirty="0">
              <a:ln w="0">
                <a:solidFill>
                  <a:schemeClr val="accent5"/>
                </a:solidFill>
              </a:ln>
              <a:solidFill>
                <a:schemeClr val="accent5"/>
              </a:solidFill>
              <a:effectLst>
                <a:outerShdw blurRad="38100" dist="25400" dir="5400000" algn="ctr" rotWithShape="0">
                  <a:srgbClr val="6E747A">
                    <a:alpha val="43000"/>
                  </a:srgbClr>
                </a:outerShdw>
              </a:effectLst>
              <a:latin typeface="Times New Roman" panose="02020603050405020304" pitchFamily="18" charset="0"/>
              <a:ea typeface="+mj-ea"/>
              <a:cs typeface="Times New Roman" panose="02020603050405020304" pitchFamily="18" charset="0"/>
            </a:endParaRPr>
          </a:p>
          <a:p>
            <a:pPr marL="0" indent="0">
              <a:buNone/>
            </a:pPr>
            <a:endParaRPr lang="tr-TR" sz="2400" dirty="0">
              <a:ln w="0">
                <a:solidFill>
                  <a:schemeClr val="accent5"/>
                </a:solidFill>
              </a:ln>
              <a:solidFill>
                <a:schemeClr val="accent5"/>
              </a:solidFill>
              <a:effectLst>
                <a:outerShdw blurRad="38100" dist="25400" dir="5400000" algn="ctr" rotWithShape="0">
                  <a:srgbClr val="6E747A">
                    <a:alpha val="43000"/>
                  </a:srgbClr>
                </a:outerShdw>
              </a:effectLst>
              <a:latin typeface="Times New Roman" panose="02020603050405020304" pitchFamily="18" charset="0"/>
              <a:ea typeface="+mj-ea"/>
              <a:cs typeface="Times New Roman" panose="02020603050405020304" pitchFamily="18" charset="0"/>
            </a:endParaRPr>
          </a:p>
        </p:txBody>
      </p:sp>
      <p:sp>
        <p:nvSpPr>
          <p:cNvPr id="4" name="Footer Placeholder 3">
            <a:extLst>
              <a:ext uri="{FF2B5EF4-FFF2-40B4-BE49-F238E27FC236}">
                <a16:creationId xmlns:a16="http://schemas.microsoft.com/office/drawing/2014/main" id="{BAFCC891-DB6B-40BC-A9A9-42311CBDA569}"/>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9C1F14FE-1C43-45CD-984E-91D84AF19679}"/>
              </a:ext>
            </a:extLst>
          </p:cNvPr>
          <p:cNvSpPr>
            <a:spLocks noGrp="1"/>
          </p:cNvSpPr>
          <p:nvPr>
            <p:ph type="sldNum" sz="quarter" idx="12"/>
          </p:nvPr>
        </p:nvSpPr>
        <p:spPr/>
        <p:txBody>
          <a:bodyPr/>
          <a:lstStyle/>
          <a:p>
            <a:fld id="{F43085E7-DD81-4654-9295-72AD80DBC430}" type="slidenum">
              <a:rPr lang="tr-TR" smtClean="0"/>
              <a:t>19</a:t>
            </a:fld>
            <a:endParaRPr lang="tr-TR"/>
          </a:p>
        </p:txBody>
      </p:sp>
      <p:graphicFrame>
        <p:nvGraphicFramePr>
          <p:cNvPr id="7" name="Table 6">
            <a:extLst>
              <a:ext uri="{FF2B5EF4-FFF2-40B4-BE49-F238E27FC236}">
                <a16:creationId xmlns:a16="http://schemas.microsoft.com/office/drawing/2014/main" id="{D7C35EFA-9897-4970-8A2B-11833FDF7719}"/>
              </a:ext>
            </a:extLst>
          </p:cNvPr>
          <p:cNvGraphicFramePr>
            <a:graphicFrameLocks noGrp="1"/>
          </p:cNvGraphicFramePr>
          <p:nvPr>
            <p:extLst>
              <p:ext uri="{D42A27DB-BD31-4B8C-83A1-F6EECF244321}">
                <p14:modId xmlns:p14="http://schemas.microsoft.com/office/powerpoint/2010/main" val="1900458435"/>
              </p:ext>
            </p:extLst>
          </p:nvPr>
        </p:nvGraphicFramePr>
        <p:xfrm>
          <a:off x="822343" y="938100"/>
          <a:ext cx="10547315" cy="5199606"/>
        </p:xfrm>
        <a:graphic>
          <a:graphicData uri="http://schemas.openxmlformats.org/drawingml/2006/table">
            <a:tbl>
              <a:tblPr firstRow="1" firstCol="1" bandRow="1"/>
              <a:tblGrid>
                <a:gridCol w="2831359">
                  <a:extLst>
                    <a:ext uri="{9D8B030D-6E8A-4147-A177-3AD203B41FA5}">
                      <a16:colId xmlns:a16="http://schemas.microsoft.com/office/drawing/2014/main" val="2279248220"/>
                    </a:ext>
                  </a:extLst>
                </a:gridCol>
                <a:gridCol w="3935956">
                  <a:extLst>
                    <a:ext uri="{9D8B030D-6E8A-4147-A177-3AD203B41FA5}">
                      <a16:colId xmlns:a16="http://schemas.microsoft.com/office/drawing/2014/main" val="960950241"/>
                    </a:ext>
                  </a:extLst>
                </a:gridCol>
                <a:gridCol w="3780000">
                  <a:extLst>
                    <a:ext uri="{9D8B030D-6E8A-4147-A177-3AD203B41FA5}">
                      <a16:colId xmlns:a16="http://schemas.microsoft.com/office/drawing/2014/main" val="2724611484"/>
                    </a:ext>
                  </a:extLst>
                </a:gridCol>
              </a:tblGrid>
              <a:tr h="446315">
                <a:tc>
                  <a:txBody>
                    <a:bodyPr/>
                    <a:lstStyle/>
                    <a:p>
                      <a:pPr algn="ctr">
                        <a:lnSpc>
                          <a:spcPct val="107000"/>
                        </a:lnSpc>
                        <a:spcAft>
                          <a:spcPts val="800"/>
                        </a:spcAft>
                      </a:pPr>
                      <a:r>
                        <a:rPr lang="tr-TR" sz="1400" b="1" dirty="0">
                          <a:effectLst/>
                          <a:latin typeface="Times New Roman" panose="02020603050405020304" pitchFamily="18" charset="0"/>
                          <a:ea typeface="Calibri" panose="020F0502020204030204" pitchFamily="34" charset="0"/>
                          <a:cs typeface="Times New Roman" panose="02020603050405020304" pitchFamily="18" charset="0"/>
                        </a:rPr>
                        <a:t>Types Of quest</a:t>
                      </a: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ions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Closed-ended questions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Open-ended questions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633467010"/>
                  </a:ext>
                </a:extLst>
              </a:tr>
              <a:tr h="665536">
                <a:tc>
                  <a:txBody>
                    <a:bodyPr/>
                    <a:lstStyle/>
                    <a:p>
                      <a:pPr algn="ctr">
                        <a:lnSpc>
                          <a:spcPct val="107000"/>
                        </a:lnSpc>
                        <a:spcAft>
                          <a:spcPts val="80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Definition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Questions in interviews and on  questionnaires that ask those responding to choose from among a set of specified responses</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Questions in interviews and on questionnaires that have no prespecified answers.</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482610"/>
                  </a:ext>
                </a:extLst>
              </a:tr>
              <a:tr h="1028915">
                <a:tc>
                  <a:txBody>
                    <a:bodyPr/>
                    <a:lstStyle/>
                    <a:p>
                      <a:pPr algn="ctr">
                        <a:lnSpc>
                          <a:spcPct val="107000"/>
                        </a:lnSpc>
                        <a:spcAft>
                          <a:spcPts val="80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Examples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-True or false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-Multiple choice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-Rating a response or idea on some scale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-Ranking items in order of importance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-“What would you say is the best thing about the information system you currently use to do your job?”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“List the three most frequently used menu options.”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288751"/>
                  </a:ext>
                </a:extLst>
              </a:tr>
              <a:tr h="900969">
                <a:tc>
                  <a:txBody>
                    <a:bodyPr/>
                    <a:lstStyle/>
                    <a:p>
                      <a:pPr algn="ctr">
                        <a:lnSpc>
                          <a:spcPct val="107000"/>
                        </a:lnSpc>
                        <a:spcAft>
                          <a:spcPts val="80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When to use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0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-the major answers to questions are well known</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-You can include an “other” option to encourage the interviewee to add unexpected responses.</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To probe for information when you cannot anticipate all possible responses or when you do not know the precise question to ask.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105195"/>
                  </a:ext>
                </a:extLst>
              </a:tr>
              <a:tr h="1149871">
                <a:tc>
                  <a:txBody>
                    <a:bodyPr/>
                    <a:lstStyle/>
                    <a:p>
                      <a:pPr algn="ctr">
                        <a:lnSpc>
                          <a:spcPct val="107000"/>
                        </a:lnSpc>
                        <a:spcAft>
                          <a:spcPts val="80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Advantages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0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-Do not require a large time commitment</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-more topics can be covered.</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-an easy way to begin an interview and to determine which line of open-ended questions to pursue.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-previously unknown information can surface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-They  put the interviewees at ease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-They give interviewees more of a sense of involvement and control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937375"/>
                  </a:ext>
                </a:extLst>
              </a:tr>
              <a:tr h="1008000">
                <a:tc>
                  <a:txBody>
                    <a:bodyPr/>
                    <a:lstStyle/>
                    <a:p>
                      <a:pPr algn="ctr">
                        <a:lnSpc>
                          <a:spcPct val="107000"/>
                        </a:lnSpc>
                        <a:spcAft>
                          <a:spcPts val="800"/>
                        </a:spcAft>
                      </a:pPr>
                      <a:r>
                        <a:rPr lang="tr-T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Disadvantages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-useful information may be overlooked</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-the respondent tries to make a choice instead of providing the best answer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-The length of time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-Difficult to summarize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-You must react quickly to answers and determine whether any followup questions are needed.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836" marR="408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271559"/>
                  </a:ext>
                </a:extLst>
              </a:tr>
            </a:tbl>
          </a:graphicData>
        </a:graphic>
      </p:graphicFrame>
    </p:spTree>
    <p:extLst>
      <p:ext uri="{BB962C8B-B14F-4D97-AF65-F5344CB8AC3E}">
        <p14:creationId xmlns:p14="http://schemas.microsoft.com/office/powerpoint/2010/main" val="357686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7674" y="512883"/>
            <a:ext cx="4515001" cy="5794134"/>
          </a:xfrm>
          <a:prstGeom prst="rect">
            <a:avLst/>
          </a:prstGeom>
        </p:spPr>
      </p:pic>
      <p:pic>
        <p:nvPicPr>
          <p:cNvPr id="5" name="Picture 4"/>
          <p:cNvPicPr>
            <a:picLocks noChangeAspect="1"/>
          </p:cNvPicPr>
          <p:nvPr/>
        </p:nvPicPr>
        <p:blipFill rotWithShape="1">
          <a:blip r:embed="rId3"/>
          <a:srcRect l="36458" t="18149" r="41146" b="33888"/>
          <a:stretch/>
        </p:blipFill>
        <p:spPr>
          <a:xfrm>
            <a:off x="6726457" y="685206"/>
            <a:ext cx="4818998" cy="5805212"/>
          </a:xfrm>
          <a:prstGeom prst="rect">
            <a:avLst/>
          </a:prstGeom>
        </p:spPr>
      </p:pic>
      <p:sp>
        <p:nvSpPr>
          <p:cNvPr id="2" name="Oval 1"/>
          <p:cNvSpPr/>
          <p:nvPr/>
        </p:nvSpPr>
        <p:spPr>
          <a:xfrm>
            <a:off x="6954982" y="2789379"/>
            <a:ext cx="581891" cy="26785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Right Arrow 2"/>
          <p:cNvSpPr/>
          <p:nvPr/>
        </p:nvSpPr>
        <p:spPr>
          <a:xfrm>
            <a:off x="7647709" y="3123416"/>
            <a:ext cx="221673" cy="138545"/>
          </a:xfrm>
          <a:prstGeom prst="rightArrow">
            <a:avLst/>
          </a:prstGeom>
          <a:solidFill>
            <a:srgbClr val="C00000"/>
          </a:solidFill>
          <a:ln>
            <a:solidFill>
              <a:srgbClr val="C000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6" name="Footer Placeholder 5">
            <a:extLst>
              <a:ext uri="{FF2B5EF4-FFF2-40B4-BE49-F238E27FC236}">
                <a16:creationId xmlns:a16="http://schemas.microsoft.com/office/drawing/2014/main" id="{77FD75C2-13F8-47C1-9EB9-3E39B6D38952}"/>
              </a:ext>
            </a:extLst>
          </p:cNvPr>
          <p:cNvSpPr>
            <a:spLocks noGrp="1"/>
          </p:cNvSpPr>
          <p:nvPr>
            <p:ph type="ftr" sz="quarter" idx="11"/>
          </p:nvPr>
        </p:nvSpPr>
        <p:spPr/>
        <p:txBody>
          <a:bodyPr/>
          <a:lstStyle/>
          <a:p>
            <a:r>
              <a:rPr lang="tr-TR" dirty="0"/>
              <a:t>IENG/MANE 372 - Chapter 5</a:t>
            </a:r>
          </a:p>
        </p:txBody>
      </p:sp>
      <p:sp>
        <p:nvSpPr>
          <p:cNvPr id="7" name="Slide Number Placeholder 6">
            <a:extLst>
              <a:ext uri="{FF2B5EF4-FFF2-40B4-BE49-F238E27FC236}">
                <a16:creationId xmlns:a16="http://schemas.microsoft.com/office/drawing/2014/main" id="{9ACFABBD-013E-4C9B-B09F-7D7D51EC01E2}"/>
              </a:ext>
            </a:extLst>
          </p:cNvPr>
          <p:cNvSpPr>
            <a:spLocks noGrp="1"/>
          </p:cNvSpPr>
          <p:nvPr>
            <p:ph type="sldNum" sz="quarter" idx="12"/>
          </p:nvPr>
        </p:nvSpPr>
        <p:spPr/>
        <p:txBody>
          <a:bodyPr/>
          <a:lstStyle/>
          <a:p>
            <a:fld id="{F43085E7-DD81-4654-9295-72AD80DBC430}" type="slidenum">
              <a:rPr lang="tr-TR" smtClean="0"/>
              <a:t>2</a:t>
            </a:fld>
            <a:endParaRPr lang="tr-TR"/>
          </a:p>
        </p:txBody>
      </p:sp>
    </p:spTree>
    <p:extLst>
      <p:ext uri="{BB962C8B-B14F-4D97-AF65-F5344CB8AC3E}">
        <p14:creationId xmlns:p14="http://schemas.microsoft.com/office/powerpoint/2010/main" val="933195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233C23C-15E6-47B0-8FA6-8EC121892E1F}"/>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D867E31D-EA12-41AE-822C-9AACCD73EBA7}"/>
              </a:ext>
            </a:extLst>
          </p:cNvPr>
          <p:cNvSpPr>
            <a:spLocks noGrp="1"/>
          </p:cNvSpPr>
          <p:nvPr>
            <p:ph type="sldNum" sz="quarter" idx="12"/>
          </p:nvPr>
        </p:nvSpPr>
        <p:spPr/>
        <p:txBody>
          <a:bodyPr/>
          <a:lstStyle/>
          <a:p>
            <a:fld id="{F43085E7-DD81-4654-9295-72AD80DBC430}" type="slidenum">
              <a:rPr lang="tr-TR" smtClean="0"/>
              <a:t>20</a:t>
            </a:fld>
            <a:endParaRPr lang="tr-TR"/>
          </a:p>
        </p:txBody>
      </p:sp>
      <p:pic>
        <p:nvPicPr>
          <p:cNvPr id="7" name="Picture 6">
            <a:extLst>
              <a:ext uri="{FF2B5EF4-FFF2-40B4-BE49-F238E27FC236}">
                <a16:creationId xmlns:a16="http://schemas.microsoft.com/office/drawing/2014/main" id="{AEA474CD-6C5A-496D-859B-B06BD3076F4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77274" y="136525"/>
            <a:ext cx="5927584" cy="6382926"/>
          </a:xfrm>
          <a:prstGeom prst="rect">
            <a:avLst/>
          </a:prstGeom>
        </p:spPr>
      </p:pic>
      <p:pic>
        <p:nvPicPr>
          <p:cNvPr id="9" name="Picture 8">
            <a:extLst>
              <a:ext uri="{FF2B5EF4-FFF2-40B4-BE49-F238E27FC236}">
                <a16:creationId xmlns:a16="http://schemas.microsoft.com/office/drawing/2014/main" id="{DC376460-9974-4C5D-8900-FF0359C847D9}"/>
              </a:ext>
            </a:extLst>
          </p:cNvPr>
          <p:cNvPicPr>
            <a:picLocks noChangeAspect="1"/>
          </p:cNvPicPr>
          <p:nvPr/>
        </p:nvPicPr>
        <p:blipFill>
          <a:blip r:embed="rId3"/>
          <a:stretch>
            <a:fillRect/>
          </a:stretch>
        </p:blipFill>
        <p:spPr>
          <a:xfrm>
            <a:off x="6090237" y="136525"/>
            <a:ext cx="5824489" cy="5469534"/>
          </a:xfrm>
          <a:prstGeom prst="rect">
            <a:avLst/>
          </a:prstGeom>
        </p:spPr>
      </p:pic>
    </p:spTree>
    <p:extLst>
      <p:ext uri="{BB962C8B-B14F-4D97-AF65-F5344CB8AC3E}">
        <p14:creationId xmlns:p14="http://schemas.microsoft.com/office/powerpoint/2010/main" val="3416732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538F-DB29-4DBC-A3F1-FC732306F6DC}"/>
              </a:ext>
            </a:extLst>
          </p:cNvPr>
          <p:cNvSpPr>
            <a:spLocks noGrp="1"/>
          </p:cNvSpPr>
          <p:nvPr>
            <p:ph type="title"/>
          </p:nvPr>
        </p:nvSpPr>
        <p:spPr>
          <a:xfrm>
            <a:off x="838200" y="2766219"/>
            <a:ext cx="10515600" cy="1325563"/>
          </a:xfrm>
        </p:spPr>
        <p:style>
          <a:lnRef idx="1">
            <a:schemeClr val="accent6"/>
          </a:lnRef>
          <a:fillRef idx="2">
            <a:schemeClr val="accent6"/>
          </a:fillRef>
          <a:effectRef idx="1">
            <a:schemeClr val="accent6"/>
          </a:effectRef>
          <a:fontRef idx="minor">
            <a:schemeClr val="dk1"/>
          </a:fontRef>
        </p:style>
        <p:txBody>
          <a:bodyPr/>
          <a:lstStyle/>
          <a:p>
            <a:pPr algn="ctr"/>
            <a:r>
              <a:rPr lang="en-US" dirty="0"/>
              <a:t>Chapter 5 – second hour (PART 2)</a:t>
            </a:r>
            <a:endParaRPr lang="tr-TR" dirty="0"/>
          </a:p>
        </p:txBody>
      </p:sp>
      <p:sp>
        <p:nvSpPr>
          <p:cNvPr id="4" name="Footer Placeholder 3">
            <a:extLst>
              <a:ext uri="{FF2B5EF4-FFF2-40B4-BE49-F238E27FC236}">
                <a16:creationId xmlns:a16="http://schemas.microsoft.com/office/drawing/2014/main" id="{3E528F09-2355-4AED-BB77-AECB82E7A9E4}"/>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05C3AF75-3367-4EB9-9F06-F8E2ED647C6C}"/>
              </a:ext>
            </a:extLst>
          </p:cNvPr>
          <p:cNvSpPr>
            <a:spLocks noGrp="1"/>
          </p:cNvSpPr>
          <p:nvPr>
            <p:ph type="sldNum" sz="quarter" idx="12"/>
          </p:nvPr>
        </p:nvSpPr>
        <p:spPr/>
        <p:txBody>
          <a:bodyPr/>
          <a:lstStyle/>
          <a:p>
            <a:fld id="{F43085E7-DD81-4654-9295-72AD80DBC430}" type="slidenum">
              <a:rPr lang="tr-TR" smtClean="0"/>
              <a:t>21</a:t>
            </a:fld>
            <a:endParaRPr lang="tr-TR"/>
          </a:p>
        </p:txBody>
      </p:sp>
    </p:spTree>
    <p:extLst>
      <p:ext uri="{BB962C8B-B14F-4D97-AF65-F5344CB8AC3E}">
        <p14:creationId xmlns:p14="http://schemas.microsoft.com/office/powerpoint/2010/main" val="161668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0542-F92E-4A45-B0E5-CC0BB1A8C166}"/>
              </a:ext>
            </a:extLst>
          </p:cNvPr>
          <p:cNvSpPr>
            <a:spLocks noGrp="1"/>
          </p:cNvSpPr>
          <p:nvPr>
            <p:ph type="title"/>
          </p:nvPr>
        </p:nvSpPr>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Traditional method 2- </a:t>
            </a: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Directly Observing Users</a:t>
            </a:r>
          </a:p>
        </p:txBody>
      </p:sp>
      <p:sp>
        <p:nvSpPr>
          <p:cNvPr id="3" name="Content Placeholder 2">
            <a:extLst>
              <a:ext uri="{FF2B5EF4-FFF2-40B4-BE49-F238E27FC236}">
                <a16:creationId xmlns:a16="http://schemas.microsoft.com/office/drawing/2014/main" id="{3997B4F0-4A4D-4F31-9977-E50375A58E2E}"/>
              </a:ext>
            </a:extLst>
          </p:cNvPr>
          <p:cNvSpPr>
            <a:spLocks noGrp="1"/>
          </p:cNvSpPr>
          <p:nvPr>
            <p:ph idx="1"/>
          </p:nvPr>
        </p:nvSpPr>
        <p:spPr>
          <a:xfrm>
            <a:off x="838200" y="1825625"/>
            <a:ext cx="10983686" cy="4351338"/>
          </a:xfrm>
        </p:spPr>
        <p:txBody>
          <a:bodyPr>
            <a:normAutofit/>
          </a:bodyPr>
          <a:lstStyle/>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watching people  in work situations ( emails , calls).</a:t>
            </a: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obtain more firsthand and objective measures of employee interaction with information systems</a:t>
            </a: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Serves as a good method to supplement </a:t>
            </a:r>
            <a:r>
              <a:rPr lang="tr-TR" sz="1800" b="0" i="0" u="none" strike="noStrike" baseline="0" dirty="0">
                <a:latin typeface="Times New Roman" panose="02020603050405020304" pitchFamily="18" charset="0"/>
                <a:cs typeface="Times New Roman" panose="02020603050405020304" pitchFamily="18" charset="0"/>
              </a:rPr>
              <a:t>interviews</a:t>
            </a:r>
            <a:r>
              <a:rPr lang="en-US" sz="1800" b="0" i="0" u="none" strike="noStrike" baseline="0" dirty="0">
                <a:latin typeface="Times New Roman" panose="02020603050405020304" pitchFamily="18" charset="0"/>
                <a:cs typeface="Times New Roman" panose="02020603050405020304" pitchFamily="18" charset="0"/>
              </a:rPr>
              <a:t> (People are not always reliable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not include important events or activities.</a:t>
            </a:r>
          </a:p>
          <a:p>
            <a:pPr algn="just">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such methods</a:t>
            </a:r>
            <a:r>
              <a:rPr lang="en-US" sz="1800" dirty="0">
                <a:latin typeface="Times New Roman" panose="02020603050405020304" pitchFamily="18" charset="0"/>
                <a:cs typeface="Times New Roman" panose="02020603050405020304" pitchFamily="18" charset="0"/>
              </a:rPr>
              <a:t> are not always possible </a:t>
            </a:r>
          </a:p>
          <a:p>
            <a:pPr algn="just">
              <a:buFont typeface="Wingdings" panose="05000000000000000000" pitchFamily="2" charset="2"/>
              <a:buChar char="Ø"/>
            </a:pPr>
            <a:r>
              <a:rPr lang="tr-TR" sz="1800" dirty="0">
                <a:latin typeface="Times New Roman" panose="02020603050405020304" pitchFamily="18" charset="0"/>
                <a:cs typeface="Times New Roman" panose="02020603050405020304" pitchFamily="18" charset="0"/>
              </a:rPr>
              <a:t>these methods</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are not totally unbiased</a:t>
            </a:r>
            <a:r>
              <a:rPr lang="en-US" sz="1800" dirty="0">
                <a:latin typeface="Times New Roman" panose="02020603050405020304" pitchFamily="18" charset="0"/>
                <a:cs typeface="Times New Roman" panose="02020603050405020304" pitchFamily="18" charset="0"/>
              </a:rPr>
              <a:t> : People often work differently when being </a:t>
            </a:r>
            <a:r>
              <a:rPr lang="tr-TR" sz="1800" dirty="0">
                <a:latin typeface="Times New Roman" panose="02020603050405020304" pitchFamily="18" charset="0"/>
                <a:cs typeface="Times New Roman" panose="02020603050405020304" pitchFamily="18" charset="0"/>
              </a:rPr>
              <a:t>observed</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nervous and</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make more mistakes</a:t>
            </a:r>
            <a:r>
              <a:rPr lang="en-US" sz="1800" dirty="0">
                <a:latin typeface="Times New Roman" panose="02020603050405020304" pitchFamily="18" charset="0"/>
                <a:cs typeface="Times New Roman" panose="02020603050405020304" pitchFamily="18" charset="0"/>
              </a:rPr>
              <a:t>/ follow procedures more carefully/ </a:t>
            </a:r>
            <a:r>
              <a:rPr lang="tr-TR" sz="1800" dirty="0">
                <a:latin typeface="Times New Roman" panose="02020603050405020304" pitchFamily="18" charset="0"/>
                <a:cs typeface="Times New Roman" panose="02020603050405020304" pitchFamily="18" charset="0"/>
              </a:rPr>
              <a:t>faster </a:t>
            </a:r>
            <a:r>
              <a:rPr lang="en-US"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slower</a:t>
            </a: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Not continuous, limited time, number of people, and number of sites (</a:t>
            </a:r>
            <a:r>
              <a:rPr lang="tr-TR" sz="1800" dirty="0">
                <a:latin typeface="Times New Roman" panose="02020603050405020304" pitchFamily="18" charset="0"/>
                <a:cs typeface="Times New Roman" panose="02020603050405020304" pitchFamily="18" charset="0"/>
              </a:rPr>
              <a:t>selection pr</a:t>
            </a:r>
            <a:r>
              <a:rPr lang="en-US" sz="1800" dirty="0">
                <a:latin typeface="Times New Roman" panose="02020603050405020304" pitchFamily="18" charset="0"/>
                <a:cs typeface="Times New Roman" panose="02020603050405020304" pitchFamily="18" charset="0"/>
              </a:rPr>
              <a:t>o</a:t>
            </a:r>
            <a:r>
              <a:rPr lang="tr-TR" sz="1800" dirty="0">
                <a:latin typeface="Times New Roman" panose="02020603050405020304" pitchFamily="18" charset="0"/>
                <a:cs typeface="Times New Roman" panose="02020603050405020304" pitchFamily="18" charset="0"/>
              </a:rPr>
              <a:t>blem</a:t>
            </a:r>
            <a:r>
              <a:rPr lang="en-US" sz="1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Observation yields only a small segment of data from a possibly vast variety of data sources</a:t>
            </a:r>
          </a:p>
          <a:p>
            <a:pPr marL="0" indent="0" algn="just">
              <a:buNone/>
            </a:pPr>
            <a:r>
              <a:rPr lang="en-US" sz="1800" dirty="0">
                <a:latin typeface="Times New Roman" panose="02020603050405020304" pitchFamily="18" charset="0"/>
                <a:cs typeface="Times New Roman" panose="02020603050405020304" pitchFamily="18" charset="0"/>
              </a:rPr>
              <a:t>&gt;&gt; Pick </a:t>
            </a:r>
            <a:r>
              <a:rPr lang="en-US" sz="1800" b="0" i="0" u="none" strike="noStrike" baseline="0" dirty="0">
                <a:latin typeface="Times New Roman" panose="02020603050405020304" pitchFamily="18" charset="0"/>
                <a:cs typeface="Times New Roman" panose="02020603050405020304" pitchFamily="18" charset="0"/>
              </a:rPr>
              <a:t>both typical and atypical people and sites and observe during normal and abnormal conditions and times to receive the richest possible data from observation.</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FF6C07C-D775-4796-BBB4-32D8382FC369}"/>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B623CB7F-7757-43C0-B219-469C49AA636F}"/>
              </a:ext>
            </a:extLst>
          </p:cNvPr>
          <p:cNvSpPr>
            <a:spLocks noGrp="1"/>
          </p:cNvSpPr>
          <p:nvPr>
            <p:ph type="sldNum" sz="quarter" idx="12"/>
          </p:nvPr>
        </p:nvSpPr>
        <p:spPr/>
        <p:txBody>
          <a:bodyPr/>
          <a:lstStyle/>
          <a:p>
            <a:fld id="{F43085E7-DD81-4654-9295-72AD80DBC430}" type="slidenum">
              <a:rPr lang="tr-TR" smtClean="0"/>
              <a:t>22</a:t>
            </a:fld>
            <a:endParaRPr lang="tr-TR"/>
          </a:p>
        </p:txBody>
      </p:sp>
    </p:spTree>
    <p:extLst>
      <p:ext uri="{BB962C8B-B14F-4D97-AF65-F5344CB8AC3E}">
        <p14:creationId xmlns:p14="http://schemas.microsoft.com/office/powerpoint/2010/main" val="1900566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0542-F92E-4A45-B0E5-CC0BB1A8C166}"/>
              </a:ext>
            </a:extLst>
          </p:cNvPr>
          <p:cNvSpPr>
            <a:spLocks noGrp="1"/>
          </p:cNvSpPr>
          <p:nvPr>
            <p:ph type="title"/>
          </p:nvPr>
        </p:nvSpPr>
        <p:spPr>
          <a:xfrm>
            <a:off x="534177" y="365125"/>
            <a:ext cx="11123645" cy="1325563"/>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Traditional method 3- Analyzing Procedures and Other Documents</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997B4F0-4A4D-4F31-9977-E50375A58E2E}"/>
              </a:ext>
            </a:extLst>
          </p:cNvPr>
          <p:cNvSpPr>
            <a:spLocks noGrp="1"/>
          </p:cNvSpPr>
          <p:nvPr>
            <p:ph idx="1"/>
          </p:nvPr>
        </p:nvSpPr>
        <p:spPr>
          <a:xfrm>
            <a:off x="838200" y="1825625"/>
            <a:ext cx="10983686" cy="4351338"/>
          </a:xfrm>
        </p:spPr>
        <p:txBody>
          <a:bodyPr>
            <a:noAutofit/>
          </a:bodyPr>
          <a:lstStyle/>
          <a:p>
            <a:pPr algn="l">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Interviewing and observing users</a:t>
            </a:r>
            <a:r>
              <a:rPr lang="en-US" sz="1800" b="0" i="0" u="none" strike="noStrike" baseline="0" dirty="0">
                <a:latin typeface="Times New Roman" panose="02020603050405020304" pitchFamily="18" charset="0"/>
                <a:cs typeface="Times New Roman" panose="02020603050405020304" pitchFamily="18" charset="0"/>
              </a:rPr>
              <a:t> for determining system requirements can be enhanced by examining </a:t>
            </a:r>
            <a:r>
              <a:rPr lang="en-US" sz="1800" b="0" i="0" u="sng" strike="noStrike" baseline="0" dirty="0">
                <a:latin typeface="Times New Roman" panose="02020603050405020304" pitchFamily="18" charset="0"/>
                <a:cs typeface="Times New Roman" panose="02020603050405020304" pitchFamily="18" charset="0"/>
              </a:rPr>
              <a:t>system and organizational documentation </a:t>
            </a:r>
            <a:r>
              <a:rPr lang="en-US" sz="1800" b="0" i="0" u="none" strike="noStrike" baseline="0" dirty="0">
                <a:latin typeface="Times New Roman" panose="02020603050405020304" pitchFamily="18" charset="0"/>
                <a:cs typeface="Times New Roman" panose="02020603050405020304" pitchFamily="18" charset="0"/>
              </a:rPr>
              <a:t>to discover more details about current systems and the organization they support.</a:t>
            </a: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other important documents :</a:t>
            </a:r>
          </a:p>
          <a:p>
            <a:pPr marL="400050" indent="-400050">
              <a:buFont typeface="+mj-lt"/>
              <a:buAutoNum type="romanLcPeriod"/>
            </a:pPr>
            <a:r>
              <a:rPr lang="en-US" sz="1800" b="0" i="0" u="none" strike="noStrike" baseline="0" dirty="0">
                <a:latin typeface="Times New Roman" panose="02020603050405020304" pitchFamily="18" charset="0"/>
                <a:cs typeface="Times New Roman" panose="02020603050405020304" pitchFamily="18" charset="0"/>
              </a:rPr>
              <a:t>organizational mission statements (</a:t>
            </a:r>
            <a:r>
              <a:rPr lang="tr-TR" sz="1800" dirty="0">
                <a:latin typeface="Times New Roman" panose="02020603050405020304" pitchFamily="18" charset="0"/>
                <a:cs typeface="Times New Roman" panose="02020603050405020304" pitchFamily="18" charset="0"/>
              </a:rPr>
              <a:t>written work procedure</a:t>
            </a:r>
            <a:r>
              <a:rPr lang="en-US" sz="1800" dirty="0">
                <a:latin typeface="Times New Roman" panose="02020603050405020304" pitchFamily="18" charset="0"/>
                <a:cs typeface="Times New Roman" panose="02020603050405020304" pitchFamily="18" charset="0"/>
              </a:rPr>
              <a:t>)</a:t>
            </a:r>
            <a:endParaRPr lang="en-US" sz="1800" b="0" i="0" u="none" strike="noStrike" baseline="0" dirty="0">
              <a:latin typeface="Times New Roman" panose="02020603050405020304" pitchFamily="18" charset="0"/>
              <a:cs typeface="Times New Roman" panose="02020603050405020304" pitchFamily="18" charset="0"/>
            </a:endParaRPr>
          </a:p>
          <a:p>
            <a:pPr marL="400050" indent="-400050" algn="l">
              <a:buFont typeface="+mj-lt"/>
              <a:buAutoNum type="romanLcPeriod"/>
            </a:pPr>
            <a:r>
              <a:rPr lang="en-US" sz="1800" b="0" i="0" u="none" strike="noStrike" baseline="0" dirty="0">
                <a:latin typeface="Times New Roman" panose="02020603050405020304" pitchFamily="18" charset="0"/>
                <a:cs typeface="Times New Roman" panose="02020603050405020304" pitchFamily="18" charset="0"/>
              </a:rPr>
              <a:t>business plans (</a:t>
            </a:r>
            <a:r>
              <a:rPr lang="tr-TR" sz="1800" b="0" i="0" u="none" strike="noStrike" baseline="0" dirty="0">
                <a:latin typeface="Century-Book"/>
              </a:rPr>
              <a:t>business form</a:t>
            </a:r>
            <a:r>
              <a:rPr lang="en-US" sz="1800" dirty="0">
                <a:latin typeface="Times New Roman" panose="02020603050405020304" pitchFamily="18" charset="0"/>
                <a:cs typeface="Times New Roman" panose="02020603050405020304" pitchFamily="18" charset="0"/>
              </a:rPr>
              <a:t>)</a:t>
            </a:r>
          </a:p>
          <a:p>
            <a:pPr marL="400050" indent="-400050" algn="l">
              <a:buFont typeface="+mj-lt"/>
              <a:buAutoNum type="romanLcPeriod"/>
            </a:pPr>
            <a:r>
              <a:rPr lang="en-US" sz="1800" b="0" i="0" u="none" strike="noStrike" baseline="0" dirty="0">
                <a:latin typeface="Times New Roman" panose="02020603050405020304" pitchFamily="18" charset="0"/>
                <a:cs typeface="Times New Roman" panose="02020603050405020304" pitchFamily="18" charset="0"/>
              </a:rPr>
              <a:t>reports from prior </a:t>
            </a:r>
            <a:r>
              <a:rPr lang="tr-TR" sz="1800" b="0" i="0" u="none" strike="noStrike" baseline="0" dirty="0">
                <a:latin typeface="Times New Roman" panose="02020603050405020304" pitchFamily="18" charset="0"/>
                <a:cs typeface="Times New Roman" panose="02020603050405020304" pitchFamily="18" charset="0"/>
              </a:rPr>
              <a:t>organizational studies</a:t>
            </a:r>
            <a:endParaRPr lang="en-US" sz="1800" b="0" i="0" u="none" strike="noStrike" baseline="0" dirty="0">
              <a:latin typeface="Times New Roman" panose="02020603050405020304" pitchFamily="18" charset="0"/>
              <a:cs typeface="Times New Roman" panose="02020603050405020304" pitchFamily="18" charset="0"/>
            </a:endParaRPr>
          </a:p>
          <a:p>
            <a:pPr marL="400050" indent="-400050" algn="l">
              <a:buFont typeface="+mj-lt"/>
              <a:buAutoNum type="romanLcPeriod"/>
            </a:pPr>
            <a:r>
              <a:rPr lang="en-US" sz="1800" b="0" i="0" u="none" strike="noStrike" baseline="0" dirty="0">
                <a:latin typeface="Times New Roman" panose="02020603050405020304" pitchFamily="18" charset="0"/>
                <a:cs typeface="Times New Roman" panose="02020603050405020304" pitchFamily="18" charset="0"/>
              </a:rPr>
              <a:t>organization charts, </a:t>
            </a:r>
          </a:p>
          <a:p>
            <a:pPr marL="400050" indent="-400050" algn="l">
              <a:buFont typeface="+mj-lt"/>
              <a:buAutoNum type="romanLcPeriod"/>
            </a:pPr>
            <a:r>
              <a:rPr lang="en-US" sz="1800" b="0" i="0" u="none" strike="noStrike" baseline="0" dirty="0">
                <a:latin typeface="Times New Roman" panose="02020603050405020304" pitchFamily="18" charset="0"/>
                <a:cs typeface="Times New Roman" panose="02020603050405020304" pitchFamily="18" charset="0"/>
              </a:rPr>
              <a:t>business policy manuals</a:t>
            </a:r>
          </a:p>
          <a:p>
            <a:pPr marL="400050" indent="-400050" algn="l">
              <a:buFont typeface="+mj-lt"/>
              <a:buAutoNum type="romanLcPeriod"/>
            </a:pPr>
            <a:r>
              <a:rPr lang="en-US" sz="1800" b="0" i="0" u="none" strike="noStrike" baseline="0" dirty="0">
                <a:latin typeface="Times New Roman" panose="02020603050405020304" pitchFamily="18" charset="0"/>
                <a:cs typeface="Times New Roman" panose="02020603050405020304" pitchFamily="18" charset="0"/>
              </a:rPr>
              <a:t>Job descriptions</a:t>
            </a:r>
          </a:p>
          <a:p>
            <a:pPr marL="400050" indent="-400050" algn="l">
              <a:buFont typeface="+mj-lt"/>
              <a:buAutoNum type="romanLcPeriod"/>
            </a:pPr>
            <a:r>
              <a:rPr lang="en-US" sz="1800" b="0" i="0" u="none" strike="noStrike" baseline="0" dirty="0">
                <a:latin typeface="Times New Roman" panose="02020603050405020304" pitchFamily="18" charset="0"/>
                <a:cs typeface="Times New Roman" panose="02020603050405020304" pitchFamily="18" charset="0"/>
              </a:rPr>
              <a:t>internal and external correspondence </a:t>
            </a:r>
          </a:p>
          <a:p>
            <a:pPr marL="0" indent="0" algn="l">
              <a:buNone/>
            </a:pPr>
            <a:endParaRPr lang="en-US" sz="1800" b="0" i="0" u="none" strike="noStrike" baseline="0" dirty="0">
              <a:latin typeface="Times New Roman" panose="02020603050405020304" pitchFamily="18" charset="0"/>
              <a:cs typeface="Times New Roman" panose="02020603050405020304" pitchFamily="18" charset="0"/>
            </a:endParaRPr>
          </a:p>
          <a:p>
            <a:pPr algn="l"/>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FF6C07C-D775-4796-BBB4-32D8382FC369}"/>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B623CB7F-7757-43C0-B219-469C49AA636F}"/>
              </a:ext>
            </a:extLst>
          </p:cNvPr>
          <p:cNvSpPr>
            <a:spLocks noGrp="1"/>
          </p:cNvSpPr>
          <p:nvPr>
            <p:ph type="sldNum" sz="quarter" idx="12"/>
          </p:nvPr>
        </p:nvSpPr>
        <p:spPr/>
        <p:txBody>
          <a:bodyPr/>
          <a:lstStyle/>
          <a:p>
            <a:fld id="{F43085E7-DD81-4654-9295-72AD80DBC430}" type="slidenum">
              <a:rPr lang="tr-TR" smtClean="0"/>
              <a:t>23</a:t>
            </a:fld>
            <a:endParaRPr lang="tr-TR"/>
          </a:p>
        </p:txBody>
      </p:sp>
    </p:spTree>
    <p:extLst>
      <p:ext uri="{BB962C8B-B14F-4D97-AF65-F5344CB8AC3E}">
        <p14:creationId xmlns:p14="http://schemas.microsoft.com/office/powerpoint/2010/main" val="3028760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B6698DF-BF6C-49DF-B0BC-EFA6A8BA7332}"/>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1D34D240-540D-47BB-8285-08220DB992D4}"/>
              </a:ext>
            </a:extLst>
          </p:cNvPr>
          <p:cNvSpPr>
            <a:spLocks noGrp="1"/>
          </p:cNvSpPr>
          <p:nvPr>
            <p:ph type="sldNum" sz="quarter" idx="12"/>
          </p:nvPr>
        </p:nvSpPr>
        <p:spPr/>
        <p:txBody>
          <a:bodyPr/>
          <a:lstStyle/>
          <a:p>
            <a:fld id="{F43085E7-DD81-4654-9295-72AD80DBC430}" type="slidenum">
              <a:rPr lang="tr-TR" smtClean="0"/>
              <a:t>24</a:t>
            </a:fld>
            <a:endParaRPr lang="tr-TR"/>
          </a:p>
        </p:txBody>
      </p:sp>
      <p:pic>
        <p:nvPicPr>
          <p:cNvPr id="7" name="Picture 6">
            <a:extLst>
              <a:ext uri="{FF2B5EF4-FFF2-40B4-BE49-F238E27FC236}">
                <a16:creationId xmlns:a16="http://schemas.microsoft.com/office/drawing/2014/main" id="{5CD79801-CDDF-4629-9F7F-80A9C274A566}"/>
              </a:ext>
            </a:extLst>
          </p:cNvPr>
          <p:cNvPicPr>
            <a:picLocks noChangeAspect="1"/>
          </p:cNvPicPr>
          <p:nvPr/>
        </p:nvPicPr>
        <p:blipFill>
          <a:blip r:embed="rId2"/>
          <a:stretch>
            <a:fillRect/>
          </a:stretch>
        </p:blipFill>
        <p:spPr>
          <a:xfrm>
            <a:off x="212563" y="170430"/>
            <a:ext cx="5012580" cy="6185920"/>
          </a:xfrm>
          <a:prstGeom prst="rect">
            <a:avLst/>
          </a:prstGeom>
        </p:spPr>
      </p:pic>
      <p:pic>
        <p:nvPicPr>
          <p:cNvPr id="9" name="Picture 8">
            <a:extLst>
              <a:ext uri="{FF2B5EF4-FFF2-40B4-BE49-F238E27FC236}">
                <a16:creationId xmlns:a16="http://schemas.microsoft.com/office/drawing/2014/main" id="{6B576A4D-9B20-4E26-9BE1-7D9DD6B75EC7}"/>
              </a:ext>
            </a:extLst>
          </p:cNvPr>
          <p:cNvPicPr>
            <a:picLocks noChangeAspect="1"/>
          </p:cNvPicPr>
          <p:nvPr/>
        </p:nvPicPr>
        <p:blipFill>
          <a:blip r:embed="rId3"/>
          <a:stretch>
            <a:fillRect/>
          </a:stretch>
        </p:blipFill>
        <p:spPr>
          <a:xfrm>
            <a:off x="5867399" y="136525"/>
            <a:ext cx="4368283" cy="6219250"/>
          </a:xfrm>
          <a:prstGeom prst="rect">
            <a:avLst/>
          </a:prstGeom>
        </p:spPr>
      </p:pic>
      <p:pic>
        <p:nvPicPr>
          <p:cNvPr id="11" name="Picture 10">
            <a:extLst>
              <a:ext uri="{FF2B5EF4-FFF2-40B4-BE49-F238E27FC236}">
                <a16:creationId xmlns:a16="http://schemas.microsoft.com/office/drawing/2014/main" id="{A4EB3BBF-3A82-4467-9462-38A937576098}"/>
              </a:ext>
            </a:extLst>
          </p:cNvPr>
          <p:cNvPicPr>
            <a:picLocks noChangeAspect="1"/>
          </p:cNvPicPr>
          <p:nvPr/>
        </p:nvPicPr>
        <p:blipFill>
          <a:blip r:embed="rId4"/>
          <a:stretch>
            <a:fillRect/>
          </a:stretch>
        </p:blipFill>
        <p:spPr>
          <a:xfrm>
            <a:off x="10235682" y="660530"/>
            <a:ext cx="1600200" cy="647700"/>
          </a:xfrm>
          <a:prstGeom prst="rect">
            <a:avLst/>
          </a:prstGeom>
        </p:spPr>
      </p:pic>
    </p:spTree>
    <p:extLst>
      <p:ext uri="{BB962C8B-B14F-4D97-AF65-F5344CB8AC3E}">
        <p14:creationId xmlns:p14="http://schemas.microsoft.com/office/powerpoint/2010/main" val="315639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247864-DC92-4758-9815-5C2C1604E088}"/>
              </a:ext>
            </a:extLst>
          </p:cNvPr>
          <p:cNvSpPr>
            <a:spLocks noGrp="1"/>
          </p:cNvSpPr>
          <p:nvPr>
            <p:ph idx="1"/>
          </p:nvPr>
        </p:nvSpPr>
        <p:spPr>
          <a:xfrm>
            <a:off x="838200" y="522514"/>
            <a:ext cx="10515600" cy="5654449"/>
          </a:xfrm>
        </p:spPr>
        <p:txBody>
          <a:bodyPr>
            <a:normAutofit/>
          </a:bodyPr>
          <a:lstStyle/>
          <a:p>
            <a:pPr marL="0" indent="0" algn="just">
              <a:buNone/>
            </a:pPr>
            <a:r>
              <a:rPr lang="en-US"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Types of Information to Be Discovered:</a:t>
            </a:r>
          </a:p>
          <a:p>
            <a:pPr marL="0" indent="0" algn="just">
              <a:buNone/>
            </a:pPr>
            <a:endParaRPr lang="en-US" sz="1800" b="1" dirty="0">
              <a:latin typeface="Times New Roman" panose="02020603050405020304" pitchFamily="18" charset="0"/>
              <a:cs typeface="Times New Roman" panose="02020603050405020304" pitchFamily="18" charset="0"/>
            </a:endParaRP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Problems with existing systems (e.g., missing information or redundant steps)</a:t>
            </a: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Opportunities to meet new needs  (e.g., analysis of sales based on customer type)</a:t>
            </a: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Organizational direction  (e.g., link customers and suppliers more closely)</a:t>
            </a: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Titles and names of key individuals  (e.g., a sales manager)</a:t>
            </a: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Values of the organization or individuals  (e.g., maintaining market share even if it means lower short-term profits)</a:t>
            </a: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Special information-processing circumstances that occur irregularly (e.g., special handling needed for a few large-volume customers who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require use of customized customer ordering procedures)</a:t>
            </a: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The reason why current systems are designed as they are, suggest new</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ones</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(e.g., data about a customer’s purchase of competitors’ products not available when the current system was designed; these data now available from several sources)</a:t>
            </a:r>
          </a:p>
          <a:p>
            <a:pPr algn="just">
              <a:lnSpc>
                <a:spcPct val="120000"/>
              </a:lnSpc>
              <a:spcBef>
                <a:spcPts val="0"/>
              </a:spcBef>
              <a:buClr>
                <a:srgbClr val="0070C0"/>
              </a:buClr>
              <a:buFont typeface="Wingdings" panose="05000000000000000000" pitchFamily="2" charset="2"/>
              <a:buChar cha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Rules for processing data (e.g., each customer assigned exactly one sales department staff member as primary contact if customer has any questions)</a:t>
            </a:r>
          </a:p>
          <a:p>
            <a:pPr marL="0" indent="0" algn="just">
              <a:buNone/>
            </a:pPr>
            <a:endParaRPr lang="tr-TR" sz="1800" dirty="0"/>
          </a:p>
        </p:txBody>
      </p:sp>
      <p:sp>
        <p:nvSpPr>
          <p:cNvPr id="4" name="Footer Placeholder 3">
            <a:extLst>
              <a:ext uri="{FF2B5EF4-FFF2-40B4-BE49-F238E27FC236}">
                <a16:creationId xmlns:a16="http://schemas.microsoft.com/office/drawing/2014/main" id="{2AFB0303-1E8D-4C8F-AA51-56F885675CF0}"/>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28A813D2-54C5-461F-BBDE-65AA6BD3397D}"/>
              </a:ext>
            </a:extLst>
          </p:cNvPr>
          <p:cNvSpPr>
            <a:spLocks noGrp="1"/>
          </p:cNvSpPr>
          <p:nvPr>
            <p:ph type="sldNum" sz="quarter" idx="12"/>
          </p:nvPr>
        </p:nvSpPr>
        <p:spPr/>
        <p:txBody>
          <a:bodyPr/>
          <a:lstStyle/>
          <a:p>
            <a:fld id="{F43085E7-DD81-4654-9295-72AD80DBC430}" type="slidenum">
              <a:rPr lang="tr-TR" smtClean="0"/>
              <a:t>25</a:t>
            </a:fld>
            <a:endParaRPr lang="tr-TR"/>
          </a:p>
        </p:txBody>
      </p:sp>
    </p:spTree>
    <p:extLst>
      <p:ext uri="{BB962C8B-B14F-4D97-AF65-F5344CB8AC3E}">
        <p14:creationId xmlns:p14="http://schemas.microsoft.com/office/powerpoint/2010/main" val="2368945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A9AEC2-E03F-48FA-8172-FDECE5788350}"/>
              </a:ext>
            </a:extLst>
          </p:cNvPr>
          <p:cNvSpPr>
            <a:spLocks noGrp="1"/>
          </p:cNvSpPr>
          <p:nvPr>
            <p:ph idx="1"/>
          </p:nvPr>
        </p:nvSpPr>
        <p:spPr>
          <a:xfrm>
            <a:off x="838200" y="1119673"/>
            <a:ext cx="10515600" cy="5057290"/>
          </a:xfrm>
        </p:spPr>
        <p:txBody>
          <a:bodyPr>
            <a:normAutofit/>
          </a:bodyPr>
          <a:lstStyle/>
          <a:p>
            <a:pPr marL="0" indent="0" algn="just">
              <a:buNone/>
            </a:pPr>
            <a:r>
              <a:rPr lang="en-US" sz="2000" b="1" dirty="0">
                <a:solidFill>
                  <a:schemeClr val="accent1">
                    <a:lumMod val="75000"/>
                  </a:schemeClr>
                </a:solidFill>
                <a:latin typeface="Times New Roman" panose="02020603050405020304" pitchFamily="18" charset="0"/>
                <a:cs typeface="Times New Roman" panose="02020603050405020304" pitchFamily="18" charset="0"/>
              </a:rPr>
              <a:t>Types of Problems</a:t>
            </a:r>
          </a:p>
          <a:p>
            <a:pPr marL="0" indent="0" algn="just">
              <a:buNone/>
            </a:pPr>
            <a:r>
              <a:rPr lang="en-US" sz="1800" dirty="0">
                <a:latin typeface="Times New Roman" panose="02020603050405020304" pitchFamily="18" charset="0"/>
                <a:cs typeface="Times New Roman" panose="02020603050405020304" pitchFamily="18" charset="0"/>
              </a:rPr>
              <a:t>1- </a:t>
            </a:r>
            <a:r>
              <a:rPr lang="tr-TR" sz="1800" b="0" i="0" u="none" strike="noStrike" baseline="0" dirty="0">
                <a:latin typeface="Times New Roman" panose="02020603050405020304" pitchFamily="18" charset="0"/>
                <a:cs typeface="Times New Roman" panose="02020603050405020304" pitchFamily="18" charset="0"/>
              </a:rPr>
              <a:t>duplication of effort in</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two or more jobs.</a:t>
            </a: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2- </a:t>
            </a:r>
            <a:r>
              <a:rPr lang="tr-TR" sz="1800" b="0" i="0" u="none" strike="noStrike" baseline="0" dirty="0">
                <a:latin typeface="Times New Roman" panose="02020603050405020304" pitchFamily="18" charset="0"/>
                <a:cs typeface="Times New Roman" panose="02020603050405020304" pitchFamily="18" charset="0"/>
              </a:rPr>
              <a:t>missing procedure</a:t>
            </a:r>
            <a:r>
              <a:rPr lang="en-US" sz="1800" dirty="0">
                <a:latin typeface="Times New Roman" panose="02020603050405020304" pitchFamily="18" charset="0"/>
                <a:cs typeface="Times New Roman" panose="02020603050405020304" pitchFamily="18" charset="0"/>
              </a:rPr>
              <a:t>.</a:t>
            </a: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3- </a:t>
            </a:r>
            <a:r>
              <a:rPr lang="en-US" sz="1800" b="0" i="0" u="none" strike="noStrike" baseline="0" dirty="0">
                <a:latin typeface="Times New Roman" panose="02020603050405020304" pitchFamily="18" charset="0"/>
                <a:cs typeface="Times New Roman" panose="02020603050405020304" pitchFamily="18" charset="0"/>
              </a:rPr>
              <a:t>the procedure is out of date.</a:t>
            </a:r>
            <a:endParaRPr lang="en-US" sz="1800" dirty="0">
              <a:latin typeface="Times New Roman" panose="02020603050405020304" pitchFamily="18" charset="0"/>
              <a:cs typeface="Times New Roman" panose="02020603050405020304" pitchFamily="18" charset="0"/>
            </a:endParaRPr>
          </a:p>
          <a:p>
            <a:pPr marL="0" indent="0" algn="just">
              <a:buNone/>
            </a:pPr>
            <a:r>
              <a:rPr lang="en-US" sz="1800" dirty="0">
                <a:latin typeface="Times New Roman" panose="02020603050405020304" pitchFamily="18" charset="0"/>
                <a:cs typeface="Times New Roman" panose="02020603050405020304" pitchFamily="18" charset="0"/>
              </a:rPr>
              <a:t>4- </a:t>
            </a:r>
            <a:r>
              <a:rPr lang="en-US" sz="1800" b="0" i="0" u="none" strike="noStrike" baseline="0" dirty="0">
                <a:latin typeface="Times New Roman" panose="02020603050405020304" pitchFamily="18" charset="0"/>
                <a:cs typeface="Times New Roman" panose="02020603050405020304" pitchFamily="18" charset="0"/>
              </a:rPr>
              <a:t>the difference between formal systems and </a:t>
            </a:r>
            <a:r>
              <a:rPr lang="tr-TR" sz="1800" b="0" i="0" u="none" strike="noStrike" baseline="0" dirty="0">
                <a:latin typeface="Times New Roman" panose="02020603050405020304" pitchFamily="18" charset="0"/>
                <a:cs typeface="Times New Roman" panose="02020603050405020304" pitchFamily="18" charset="0"/>
              </a:rPr>
              <a:t>informal systems.</a:t>
            </a:r>
            <a:endParaRPr lang="en-US" sz="1800" dirty="0">
              <a:latin typeface="Times New Roman" panose="02020603050405020304" pitchFamily="18" charset="0"/>
              <a:cs typeface="Times New Roman" panose="02020603050405020304" pitchFamily="18" charset="0"/>
            </a:endParaRPr>
          </a:p>
          <a:p>
            <a:pPr algn="just"/>
            <a:endParaRPr lang="en-US" sz="1800" b="0" i="0" u="none" strike="noStrike" baseline="0" dirty="0">
              <a:latin typeface="Times New Roman" panose="02020603050405020304" pitchFamily="18" charset="0"/>
              <a:cs typeface="Times New Roman" panose="02020603050405020304" pitchFamily="18" charset="0"/>
            </a:endParaRPr>
          </a:p>
          <a:p>
            <a:pPr marL="0" indent="0" algn="just">
              <a:buNone/>
            </a:pPr>
            <a:r>
              <a:rPr lang="en-US" sz="1800" b="1" i="0" u="none" strike="noStrike" baseline="0" dirty="0">
                <a:latin typeface="Times New Roman" panose="02020603050405020304" pitchFamily="18" charset="0"/>
                <a:cs typeface="Times New Roman" panose="02020603050405020304" pitchFamily="18" charset="0"/>
              </a:rPr>
              <a:t>Informal Systems : </a:t>
            </a:r>
            <a:r>
              <a:rPr lang="en-US" sz="1800" b="0" i="0" u="none" strike="noStrike" baseline="0" dirty="0">
                <a:latin typeface="Times New Roman" panose="02020603050405020304" pitchFamily="18" charset="0"/>
                <a:cs typeface="Times New Roman" panose="02020603050405020304" pitchFamily="18" charset="0"/>
              </a:rPr>
              <a:t>The way a system actually </a:t>
            </a:r>
            <a:r>
              <a:rPr lang="tr-TR" sz="1800" b="0" i="0" u="none" strike="noStrike" baseline="0" dirty="0">
                <a:latin typeface="Times New Roman" panose="02020603050405020304" pitchFamily="18" charset="0"/>
                <a:cs typeface="Times New Roman" panose="02020603050405020304" pitchFamily="18" charset="0"/>
              </a:rPr>
              <a:t>works</a:t>
            </a:r>
            <a:r>
              <a:rPr lang="en-US" sz="1800" b="0" i="0" u="none" strike="noStrike" baseline="0" dirty="0">
                <a:latin typeface="Times New Roman" panose="02020603050405020304" pitchFamily="18" charset="0"/>
                <a:cs typeface="Times New Roman" panose="02020603050405020304" pitchFamily="18" charset="0"/>
              </a:rPr>
              <a:t>; information  collected from interviews, questionnaires, and observation about how the organization operates and what information is required.</a:t>
            </a:r>
          </a:p>
          <a:p>
            <a:pPr marL="0" indent="0" algn="just">
              <a:buNone/>
            </a:pPr>
            <a:r>
              <a:rPr lang="tr-TR" sz="1800" b="1" i="0" u="none" strike="noStrike" baseline="0" dirty="0">
                <a:latin typeface="Times New Roman" panose="02020603050405020304" pitchFamily="18" charset="0"/>
                <a:cs typeface="Times New Roman" panose="02020603050405020304" pitchFamily="18" charset="0"/>
              </a:rPr>
              <a:t>Formal system</a:t>
            </a:r>
            <a:r>
              <a:rPr lang="en-US" sz="1800" b="1" i="0" u="none" strike="noStrike" baseline="0" dirty="0">
                <a:latin typeface="Times New Roman" panose="02020603050405020304" pitchFamily="18" charset="0"/>
                <a:cs typeface="Times New Roman" panose="02020603050405020304" pitchFamily="18" charset="0"/>
              </a:rPr>
              <a:t> : </a:t>
            </a:r>
            <a:r>
              <a:rPr lang="en-US" sz="1800" b="1"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The official way a system works, </a:t>
            </a:r>
            <a:r>
              <a:rPr lang="tr-TR" sz="1800" b="0" i="0" u="none" strike="noStrike" baseline="0" dirty="0">
                <a:latin typeface="Times New Roman" panose="02020603050405020304" pitchFamily="18" charset="0"/>
                <a:cs typeface="Times New Roman" panose="02020603050405020304" pitchFamily="18" charset="0"/>
              </a:rPr>
              <a:t>as described in organizational</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documentation.</a:t>
            </a:r>
            <a:endParaRPr lang="en-US" sz="1800" b="0" i="0" u="none" strike="noStrike" baseline="0" dirty="0">
              <a:latin typeface="Times New Roman" panose="02020603050405020304" pitchFamily="18" charset="0"/>
              <a:cs typeface="Times New Roman" panose="02020603050405020304" pitchFamily="18" charset="0"/>
            </a:endParaRPr>
          </a:p>
          <a:p>
            <a:pPr marL="0" indent="0" algn="just">
              <a:buNone/>
            </a:pPr>
            <a:r>
              <a:rPr lang="en-US"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&gt;&gt;</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Informal</a:t>
            </a:r>
            <a:r>
              <a:rPr lang="en-US" sz="1800" b="0" i="0" u="none" strike="noStrike" baseline="0" dirty="0">
                <a:latin typeface="Times New Roman" panose="02020603050405020304" pitchFamily="18" charset="0"/>
                <a:cs typeface="Times New Roman" panose="02020603050405020304" pitchFamily="18" charset="0"/>
              </a:rPr>
              <a:t> systems develop because of inadequacies of formal procedures and individual work habits, preferences, and resistance to control.</a:t>
            </a:r>
          </a:p>
          <a:p>
            <a:pPr algn="just"/>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4CFF4EB-2B90-4303-B7B2-CB8684D97CB9}"/>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B263904E-A8A6-4AF0-9664-996F7CA3A0A2}"/>
              </a:ext>
            </a:extLst>
          </p:cNvPr>
          <p:cNvSpPr>
            <a:spLocks noGrp="1"/>
          </p:cNvSpPr>
          <p:nvPr>
            <p:ph type="sldNum" sz="quarter" idx="12"/>
          </p:nvPr>
        </p:nvSpPr>
        <p:spPr/>
        <p:txBody>
          <a:bodyPr/>
          <a:lstStyle/>
          <a:p>
            <a:fld id="{F43085E7-DD81-4654-9295-72AD80DBC430}" type="slidenum">
              <a:rPr lang="tr-TR" smtClean="0"/>
              <a:t>26</a:t>
            </a:fld>
            <a:endParaRPr lang="tr-TR"/>
          </a:p>
        </p:txBody>
      </p:sp>
    </p:spTree>
    <p:extLst>
      <p:ext uri="{BB962C8B-B14F-4D97-AF65-F5344CB8AC3E}">
        <p14:creationId xmlns:p14="http://schemas.microsoft.com/office/powerpoint/2010/main" val="2728254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83F28A1-969F-4C58-879E-F2E51578EFD2}"/>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1CAE22F6-0A41-4F04-8306-D3D6992CCA1A}"/>
              </a:ext>
            </a:extLst>
          </p:cNvPr>
          <p:cNvSpPr>
            <a:spLocks noGrp="1"/>
          </p:cNvSpPr>
          <p:nvPr>
            <p:ph type="sldNum" sz="quarter" idx="12"/>
          </p:nvPr>
        </p:nvSpPr>
        <p:spPr/>
        <p:txBody>
          <a:bodyPr/>
          <a:lstStyle/>
          <a:p>
            <a:fld id="{F43085E7-DD81-4654-9295-72AD80DBC430}" type="slidenum">
              <a:rPr lang="tr-TR" smtClean="0"/>
              <a:t>27</a:t>
            </a:fld>
            <a:endParaRPr lang="tr-TR"/>
          </a:p>
        </p:txBody>
      </p:sp>
      <p:pic>
        <p:nvPicPr>
          <p:cNvPr id="7" name="Picture 6">
            <a:extLst>
              <a:ext uri="{FF2B5EF4-FFF2-40B4-BE49-F238E27FC236}">
                <a16:creationId xmlns:a16="http://schemas.microsoft.com/office/drawing/2014/main" id="{7B07FB38-6DEA-4DB5-B710-EE27DC1840B7}"/>
              </a:ext>
            </a:extLst>
          </p:cNvPr>
          <p:cNvPicPr>
            <a:picLocks noChangeAspect="1"/>
          </p:cNvPicPr>
          <p:nvPr/>
        </p:nvPicPr>
        <p:blipFill>
          <a:blip r:embed="rId2"/>
          <a:stretch>
            <a:fillRect/>
          </a:stretch>
        </p:blipFill>
        <p:spPr>
          <a:xfrm>
            <a:off x="548255" y="774700"/>
            <a:ext cx="11095491" cy="4905375"/>
          </a:xfrm>
          <a:prstGeom prst="rect">
            <a:avLst/>
          </a:prstGeom>
        </p:spPr>
      </p:pic>
    </p:spTree>
    <p:extLst>
      <p:ext uri="{BB962C8B-B14F-4D97-AF65-F5344CB8AC3E}">
        <p14:creationId xmlns:p14="http://schemas.microsoft.com/office/powerpoint/2010/main" val="784818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3816-A983-4EAD-B330-4A0C2CE6260A}"/>
              </a:ext>
            </a:extLst>
          </p:cNvPr>
          <p:cNvSpPr>
            <a:spLocks noGrp="1"/>
          </p:cNvSpPr>
          <p:nvPr>
            <p:ph type="title"/>
          </p:nvPr>
        </p:nvSpPr>
        <p:spPr>
          <a:xfrm>
            <a:off x="565150" y="365125"/>
            <a:ext cx="11061700" cy="1325563"/>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3- Modern Methods for Determining System Requirements</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C06699-89E1-4F6B-A14D-3CE5FA57749E}"/>
              </a:ext>
            </a:extLst>
          </p:cNvPr>
          <p:cNvSpPr>
            <a:spLocks noGrp="1"/>
          </p:cNvSpPr>
          <p:nvPr>
            <p:ph idx="1"/>
          </p:nvPr>
        </p:nvSpPr>
        <p:spPr>
          <a:xfrm>
            <a:off x="838200" y="1825625"/>
            <a:ext cx="10515600" cy="676275"/>
          </a:xfrm>
        </p:spPr>
        <p:txBody>
          <a:bodyPr>
            <a:normAutofit/>
          </a:bodyPr>
          <a:lstStyle/>
          <a:p>
            <a:pPr marL="0" indent="0" algn="ctr">
              <a:buNone/>
            </a:pPr>
            <a:r>
              <a:rPr lang="en-US" sz="2000" dirty="0">
                <a:latin typeface="Times New Roman" panose="02020603050405020304" pitchFamily="18" charset="0"/>
                <a:cs typeface="Times New Roman" panose="02020603050405020304" pitchFamily="18" charset="0"/>
              </a:rPr>
              <a:t>J</a:t>
            </a:r>
            <a:r>
              <a:rPr lang="en-US" sz="2000" b="0" i="0" u="none" strike="noStrike" baseline="0" dirty="0">
                <a:latin typeface="Times New Roman" panose="02020603050405020304" pitchFamily="18" charset="0"/>
                <a:cs typeface="Times New Roman" panose="02020603050405020304" pitchFamily="18" charset="0"/>
              </a:rPr>
              <a:t>oint application design (JAD) </a:t>
            </a:r>
            <a:r>
              <a:rPr lang="tr-TR" sz="2000" b="0" i="0" u="none" strike="noStrike" baseline="0" dirty="0">
                <a:latin typeface="Times New Roman" panose="02020603050405020304" pitchFamily="18" charset="0"/>
                <a:cs typeface="Times New Roman" panose="02020603050405020304" pitchFamily="18" charset="0"/>
              </a:rPr>
              <a:t>and prototyping</a:t>
            </a:r>
            <a:r>
              <a:rPr lang="en-US" sz="2000" b="0" i="0" u="none" strike="noStrike" baseline="0" dirty="0">
                <a:latin typeface="Times New Roman" panose="02020603050405020304" pitchFamily="18" charset="0"/>
                <a:cs typeface="Times New Roman" panose="02020603050405020304" pitchFamily="18" charset="0"/>
              </a:rPr>
              <a:t> are two modern </a:t>
            </a:r>
            <a:r>
              <a:rPr lang="tr-TR" sz="2000" b="0" i="0" u="none" strike="noStrike" baseline="0" dirty="0">
                <a:latin typeface="Times New Roman" panose="02020603050405020304" pitchFamily="18" charset="0"/>
                <a:cs typeface="Times New Roman" panose="02020603050405020304" pitchFamily="18" charset="0"/>
              </a:rPr>
              <a:t> techniques </a:t>
            </a:r>
            <a:r>
              <a:rPr lang="en-US" sz="2000" b="0" i="0" u="none" strike="noStrike" baseline="0" dirty="0">
                <a:latin typeface="Times New Roman" panose="02020603050405020304" pitchFamily="18" charset="0"/>
                <a:cs typeface="Times New Roman" panose="02020603050405020304" pitchFamily="18" charset="0"/>
              </a:rPr>
              <a:t>that </a:t>
            </a:r>
            <a:r>
              <a:rPr lang="tr-TR" sz="2000" b="0" i="0" u="none" strike="noStrike" baseline="0" dirty="0">
                <a:latin typeface="Times New Roman" panose="02020603050405020304" pitchFamily="18" charset="0"/>
                <a:cs typeface="Times New Roman" panose="02020603050405020304" pitchFamily="18" charset="0"/>
              </a:rPr>
              <a:t>can support effective information collection</a:t>
            </a:r>
            <a:r>
              <a:rPr lang="en-US" sz="2000" b="0" i="0" u="none" strike="noStrike" baseline="0" dirty="0">
                <a:latin typeface="Times New Roman" panose="02020603050405020304" pitchFamily="18" charset="0"/>
                <a:cs typeface="Times New Roman" panose="02020603050405020304" pitchFamily="18" charset="0"/>
              </a:rPr>
              <a:t> and structuring while reducing the amount of time required for analysis.</a:t>
            </a:r>
            <a:endParaRPr lang="tr-TR" sz="32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41C8DEE-AF86-4824-958E-BB466867D220}"/>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9E3001BB-BFC5-40A2-9A28-202E834EA380}"/>
              </a:ext>
            </a:extLst>
          </p:cNvPr>
          <p:cNvSpPr>
            <a:spLocks noGrp="1"/>
          </p:cNvSpPr>
          <p:nvPr>
            <p:ph type="sldNum" sz="quarter" idx="12"/>
          </p:nvPr>
        </p:nvSpPr>
        <p:spPr/>
        <p:txBody>
          <a:bodyPr/>
          <a:lstStyle/>
          <a:p>
            <a:fld id="{F43085E7-DD81-4654-9295-72AD80DBC430}" type="slidenum">
              <a:rPr lang="tr-TR" smtClean="0"/>
              <a:t>28</a:t>
            </a:fld>
            <a:endParaRPr lang="tr-TR"/>
          </a:p>
        </p:txBody>
      </p:sp>
    </p:spTree>
    <p:extLst>
      <p:ext uri="{BB962C8B-B14F-4D97-AF65-F5344CB8AC3E}">
        <p14:creationId xmlns:p14="http://schemas.microsoft.com/office/powerpoint/2010/main" val="768408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E829-EB4A-41B7-9595-2152B909C726}"/>
              </a:ext>
            </a:extLst>
          </p:cNvPr>
          <p:cNvSpPr>
            <a:spLocks noGrp="1"/>
          </p:cNvSpPr>
          <p:nvPr>
            <p:ph type="title"/>
          </p:nvPr>
        </p:nvSpPr>
        <p:spPr>
          <a:xfrm>
            <a:off x="838200" y="288925"/>
            <a:ext cx="10515600" cy="727075"/>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Modern method 1- </a:t>
            </a: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Joint Application Design</a:t>
            </a: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(JAD)</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35ACA3-0CE7-4A1B-932F-04B0B8AC9DB7}"/>
              </a:ext>
            </a:extLst>
          </p:cNvPr>
          <p:cNvSpPr>
            <a:spLocks noGrp="1"/>
          </p:cNvSpPr>
          <p:nvPr>
            <p:ph idx="1"/>
          </p:nvPr>
        </p:nvSpPr>
        <p:spPr>
          <a:xfrm>
            <a:off x="838200" y="1092200"/>
            <a:ext cx="10515600" cy="5264150"/>
          </a:xfrm>
        </p:spPr>
        <p:txBody>
          <a:bodyPr>
            <a:normAutofit lnSpcReduction="10000"/>
          </a:bodyPr>
          <a:lstStyle/>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JAD started in the late 1970s at IBM .</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 It brings together the key users, managers, and systems analysts involved in the analysis of a current system.</a:t>
            </a:r>
          </a:p>
          <a:p>
            <a:pPr algn="just">
              <a:buFont typeface="Wingdings" panose="05000000000000000000" pitchFamily="2" charset="2"/>
              <a:buChar char="q"/>
            </a:pPr>
            <a:r>
              <a:rPr lang="tr-TR" sz="2000" b="0" i="0" u="none" strike="noStrike" baseline="0" dirty="0">
                <a:latin typeface="Times New Roman" panose="02020603050405020304" pitchFamily="18" charset="0"/>
                <a:cs typeface="Times New Roman" panose="02020603050405020304" pitchFamily="18" charset="0"/>
              </a:rPr>
              <a:t>The primary</a:t>
            </a:r>
            <a:r>
              <a:rPr lang="en-US" sz="2000" b="0" i="0" u="none" strike="noStrike" baseline="0" dirty="0">
                <a:latin typeface="Times New Roman" panose="02020603050405020304" pitchFamily="18" charset="0"/>
                <a:cs typeface="Times New Roman" panose="02020603050405020304" pitchFamily="18" charset="0"/>
              </a:rPr>
              <a:t> purpose of using JAD in the analysis phase is to collect systems requirements. </a:t>
            </a:r>
          </a:p>
          <a:p>
            <a:pPr algn="just">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It </a:t>
            </a:r>
            <a:r>
              <a:rPr lang="en-US" sz="2000" b="0" i="0" u="none" strike="noStrike" baseline="0" dirty="0">
                <a:latin typeface="Times New Roman" panose="02020603050405020304" pitchFamily="18" charset="0"/>
                <a:cs typeface="Times New Roman" panose="02020603050405020304" pitchFamily="18" charset="0"/>
              </a:rPr>
              <a:t>allows analysts to see the areas of agreement and the areas of conflict.</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It is an  opportunity to resolve conflicts or to understand why a conflict may not be simple to resolve.</a:t>
            </a:r>
            <a:endParaRPr lang="en-US"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2000" b="0" i="0" u="none" strike="noStrike" baseline="0" dirty="0">
                <a:latin typeface="Times New Roman" panose="02020603050405020304" pitchFamily="18" charset="0"/>
                <a:cs typeface="Times New Roman" panose="02020603050405020304" pitchFamily="18" charset="0"/>
              </a:rPr>
              <a:t>The result is an</a:t>
            </a:r>
            <a:r>
              <a:rPr lang="en-US" sz="2000" b="0" i="0" u="none" strike="noStrike" baseline="0" dirty="0">
                <a:latin typeface="Times New Roman" panose="02020603050405020304" pitchFamily="18" charset="0"/>
                <a:cs typeface="Times New Roman" panose="02020603050405020304" pitchFamily="18" charset="0"/>
              </a:rPr>
              <a:t> intense, structured, </a:t>
            </a:r>
            <a:r>
              <a:rPr lang="en-US" sz="2000" dirty="0">
                <a:latin typeface="Times New Roman" panose="02020603050405020304" pitchFamily="18" charset="0"/>
                <a:cs typeface="Times New Roman" panose="02020603050405020304" pitchFamily="18" charset="0"/>
              </a:rPr>
              <a:t>and </a:t>
            </a:r>
            <a:r>
              <a:rPr lang="en-US" sz="2000" b="0" i="0" u="none" strike="noStrike" baseline="0" dirty="0">
                <a:latin typeface="Times New Roman" panose="02020603050405020304" pitchFamily="18" charset="0"/>
                <a:cs typeface="Times New Roman" panose="02020603050405020304" pitchFamily="18" charset="0"/>
              </a:rPr>
              <a:t>highly effective process. </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The end result of a completed JAD is a set of documents detailing the workings of the existing  system and the features of a replacement system.</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JAD sessions are usually conducted </a:t>
            </a:r>
            <a:r>
              <a:rPr lang="tr-TR" sz="2000" b="0" i="0" u="none" strike="noStrike" baseline="0" dirty="0">
                <a:latin typeface="Times New Roman" panose="02020603050405020304" pitchFamily="18" charset="0"/>
                <a:cs typeface="Times New Roman" panose="02020603050405020304" pitchFamily="18" charset="0"/>
              </a:rPr>
              <a:t>off-site</a:t>
            </a:r>
            <a:r>
              <a:rPr lang="en-US" sz="2000" b="0" i="0" u="none" strike="noStrike" baseline="0" dirty="0">
                <a:latin typeface="Times New Roman" panose="02020603050405020304" pitchFamily="18" charset="0"/>
                <a:cs typeface="Times New Roman" panose="02020603050405020304" pitchFamily="18" charset="0"/>
              </a:rPr>
              <a:t>, in order to limit distractions and help participants better </a:t>
            </a:r>
            <a:r>
              <a:rPr lang="tr-TR" sz="2000" b="0" i="0" u="none" strike="noStrike" baseline="0" dirty="0">
                <a:latin typeface="Times New Roman" panose="02020603050405020304" pitchFamily="18" charset="0"/>
                <a:cs typeface="Times New Roman" panose="02020603050405020304" pitchFamily="18" charset="0"/>
              </a:rPr>
              <a:t>concentrate on systems analysis.</a:t>
            </a:r>
            <a:endParaRPr lang="en-US" sz="20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held in special-purpose rooms where participants sit </a:t>
            </a:r>
            <a:r>
              <a:rPr lang="tr-TR" sz="2000" dirty="0">
                <a:latin typeface="Times New Roman" panose="02020603050405020304" pitchFamily="18" charset="0"/>
                <a:cs typeface="Times New Roman" panose="02020603050405020304" pitchFamily="18" charset="0"/>
              </a:rPr>
              <a:t>around horseshoe-shaped tables</a:t>
            </a:r>
            <a:r>
              <a:rPr lang="en-US" sz="20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A JAD may last from four hours to an entire week and may consist of several sessions.</a:t>
            </a:r>
          </a:p>
          <a:p>
            <a:pPr algn="just">
              <a:buFont typeface="Wingdings" panose="05000000000000000000" pitchFamily="2" charset="2"/>
              <a:buChar char="q"/>
            </a:pPr>
            <a:r>
              <a:rPr lang="tr-TR" sz="2000" b="0" i="0" u="none" strike="noStrike" baseline="0" dirty="0">
                <a:latin typeface="Times New Roman" panose="02020603050405020304" pitchFamily="18" charset="0"/>
                <a:cs typeface="Times New Roman" panose="02020603050405020304" pitchFamily="18" charset="0"/>
              </a:rPr>
              <a:t>A JAD employs thousands</a:t>
            </a:r>
            <a:r>
              <a:rPr lang="en-US" sz="2000" b="0" i="0" u="none" strike="noStrike" baseline="0" dirty="0">
                <a:latin typeface="Times New Roman" panose="02020603050405020304" pitchFamily="18" charset="0"/>
                <a:cs typeface="Times New Roman" panose="02020603050405020304" pitchFamily="18" charset="0"/>
              </a:rPr>
              <a:t> of dollars (the time of the people involved, flying, hotels and feeding)</a:t>
            </a:r>
          </a:p>
        </p:txBody>
      </p:sp>
      <p:sp>
        <p:nvSpPr>
          <p:cNvPr id="4" name="Footer Placeholder 3">
            <a:extLst>
              <a:ext uri="{FF2B5EF4-FFF2-40B4-BE49-F238E27FC236}">
                <a16:creationId xmlns:a16="http://schemas.microsoft.com/office/drawing/2014/main" id="{D1E2C770-D4CD-40FE-AC11-FDEE49CAEAA2}"/>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7D1BDFE0-7276-4392-9327-7675135637D5}"/>
              </a:ext>
            </a:extLst>
          </p:cNvPr>
          <p:cNvSpPr>
            <a:spLocks noGrp="1"/>
          </p:cNvSpPr>
          <p:nvPr>
            <p:ph type="sldNum" sz="quarter" idx="12"/>
          </p:nvPr>
        </p:nvSpPr>
        <p:spPr/>
        <p:txBody>
          <a:bodyPr/>
          <a:lstStyle/>
          <a:p>
            <a:fld id="{F43085E7-DD81-4654-9295-72AD80DBC430}" type="slidenum">
              <a:rPr lang="tr-TR" smtClean="0"/>
              <a:t>29</a:t>
            </a:fld>
            <a:endParaRPr lang="tr-TR"/>
          </a:p>
        </p:txBody>
      </p:sp>
    </p:spTree>
    <p:extLst>
      <p:ext uri="{BB962C8B-B14F-4D97-AF65-F5344CB8AC3E}">
        <p14:creationId xmlns:p14="http://schemas.microsoft.com/office/powerpoint/2010/main" val="1382257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526473" y="785091"/>
            <a:ext cx="1154545" cy="314036"/>
          </a:xfrm>
          <a:prstGeom prst="round2Diag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Chapter 5</a:t>
            </a:r>
            <a:endParaRPr lang="tr-TR" dirty="0"/>
          </a:p>
        </p:txBody>
      </p:sp>
      <p:grpSp>
        <p:nvGrpSpPr>
          <p:cNvPr id="4" name="Group 3">
            <a:extLst>
              <a:ext uri="{FF2B5EF4-FFF2-40B4-BE49-F238E27FC236}">
                <a16:creationId xmlns:a16="http://schemas.microsoft.com/office/drawing/2014/main" id="{C7076912-79B2-45AC-A3D5-6304D940861C}"/>
              </a:ext>
            </a:extLst>
          </p:cNvPr>
          <p:cNvGrpSpPr/>
          <p:nvPr/>
        </p:nvGrpSpPr>
        <p:grpSpPr>
          <a:xfrm>
            <a:off x="1773382" y="-97513"/>
            <a:ext cx="9093322" cy="6377684"/>
            <a:chOff x="1773382" y="-21335"/>
            <a:chExt cx="9093322" cy="6377684"/>
          </a:xfrm>
        </p:grpSpPr>
        <p:sp>
          <p:nvSpPr>
            <p:cNvPr id="7" name="Freeform: Shape 6">
              <a:extLst>
                <a:ext uri="{FF2B5EF4-FFF2-40B4-BE49-F238E27FC236}">
                  <a16:creationId xmlns:a16="http://schemas.microsoft.com/office/drawing/2014/main" id="{EEFB3D5D-76D3-4ED2-87A9-B3A943A81C6E}"/>
                </a:ext>
              </a:extLst>
            </p:cNvPr>
            <p:cNvSpPr/>
            <p:nvPr/>
          </p:nvSpPr>
          <p:spPr>
            <a:xfrm>
              <a:off x="1773382" y="2877499"/>
              <a:ext cx="2520001" cy="932497"/>
            </a:xfrm>
            <a:custGeom>
              <a:avLst/>
              <a:gdLst>
                <a:gd name="connsiteX0" fmla="*/ 0 w 2520001"/>
                <a:gd name="connsiteY0" fmla="*/ 93250 h 932497"/>
                <a:gd name="connsiteX1" fmla="*/ 93250 w 2520001"/>
                <a:gd name="connsiteY1" fmla="*/ 0 h 932497"/>
                <a:gd name="connsiteX2" fmla="*/ 2426751 w 2520001"/>
                <a:gd name="connsiteY2" fmla="*/ 0 h 932497"/>
                <a:gd name="connsiteX3" fmla="*/ 2520001 w 2520001"/>
                <a:gd name="connsiteY3" fmla="*/ 93250 h 932497"/>
                <a:gd name="connsiteX4" fmla="*/ 2520001 w 2520001"/>
                <a:gd name="connsiteY4" fmla="*/ 839247 h 932497"/>
                <a:gd name="connsiteX5" fmla="*/ 2426751 w 2520001"/>
                <a:gd name="connsiteY5" fmla="*/ 932497 h 932497"/>
                <a:gd name="connsiteX6" fmla="*/ 93250 w 2520001"/>
                <a:gd name="connsiteY6" fmla="*/ 932497 h 932497"/>
                <a:gd name="connsiteX7" fmla="*/ 0 w 2520001"/>
                <a:gd name="connsiteY7" fmla="*/ 839247 h 932497"/>
                <a:gd name="connsiteX8" fmla="*/ 0 w 2520001"/>
                <a:gd name="connsiteY8" fmla="*/ 93250 h 93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0001" h="932497">
                  <a:moveTo>
                    <a:pt x="0" y="93250"/>
                  </a:moveTo>
                  <a:cubicBezTo>
                    <a:pt x="0" y="41749"/>
                    <a:pt x="41749" y="0"/>
                    <a:pt x="93250" y="0"/>
                  </a:cubicBezTo>
                  <a:lnTo>
                    <a:pt x="2426751" y="0"/>
                  </a:lnTo>
                  <a:cubicBezTo>
                    <a:pt x="2478252" y="0"/>
                    <a:pt x="2520001" y="41749"/>
                    <a:pt x="2520001" y="93250"/>
                  </a:cubicBezTo>
                  <a:lnTo>
                    <a:pt x="2520001" y="839247"/>
                  </a:lnTo>
                  <a:cubicBezTo>
                    <a:pt x="2520001" y="890748"/>
                    <a:pt x="2478252" y="932497"/>
                    <a:pt x="2426751" y="932497"/>
                  </a:cubicBezTo>
                  <a:lnTo>
                    <a:pt x="93250" y="932497"/>
                  </a:lnTo>
                  <a:cubicBezTo>
                    <a:pt x="41749" y="932497"/>
                    <a:pt x="0" y="890748"/>
                    <a:pt x="0" y="839247"/>
                  </a:cubicBezTo>
                  <a:lnTo>
                    <a:pt x="0" y="9325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34932" tIns="34932" rIns="34932" bIns="34932" numCol="1" spcCol="1270" anchor="ctr" anchorCtr="0">
              <a:noAutofit/>
            </a:bodyPr>
            <a:lstStyle/>
            <a:p>
              <a:pPr marL="0" lvl="0" indent="0" algn="ctr" defTabSz="533400">
                <a:lnSpc>
                  <a:spcPct val="90000"/>
                </a:lnSpc>
                <a:spcBef>
                  <a:spcPct val="0"/>
                </a:spcBef>
                <a:spcAft>
                  <a:spcPct val="35000"/>
                </a:spcAft>
                <a:buNone/>
              </a:pPr>
              <a:r>
                <a:rPr lang="tr-TR" sz="1400" b="1" i="0" u="none" strike="noStrike" kern="1200" baseline="0" dirty="0">
                  <a:latin typeface="Times New Roman" panose="02020603050405020304" pitchFamily="18" charset="0"/>
                  <a:cs typeface="Times New Roman" panose="02020603050405020304" pitchFamily="18" charset="0"/>
                </a:rPr>
                <a:t>Determining System Requirements </a:t>
              </a:r>
              <a:endParaRPr lang="en-US" sz="1400" kern="1200" dirty="0">
                <a:latin typeface="Times New Roman" panose="02020603050405020304" pitchFamily="18" charset="0"/>
                <a:ea typeface="+mn-ea"/>
                <a:cs typeface="Times New Roman" panose="02020603050405020304" pitchFamily="18" charset="0"/>
              </a:endParaRPr>
            </a:p>
          </p:txBody>
        </p:sp>
        <p:sp>
          <p:nvSpPr>
            <p:cNvPr id="8" name="Freeform: Shape 7">
              <a:extLst>
                <a:ext uri="{FF2B5EF4-FFF2-40B4-BE49-F238E27FC236}">
                  <a16:creationId xmlns:a16="http://schemas.microsoft.com/office/drawing/2014/main" id="{F64E902D-D7E8-407C-852F-4554A43820EA}"/>
                </a:ext>
              </a:extLst>
            </p:cNvPr>
            <p:cNvSpPr/>
            <p:nvPr/>
          </p:nvSpPr>
          <p:spPr>
            <a:xfrm rot="17692686">
              <a:off x="3270345" y="1737111"/>
              <a:ext cx="3528000" cy="11107"/>
            </a:xfrm>
            <a:custGeom>
              <a:avLst/>
              <a:gdLst>
                <a:gd name="connsiteX0" fmla="*/ 0 w 2636338"/>
                <a:gd name="connsiteY0" fmla="*/ 8231 h 11107"/>
                <a:gd name="connsiteX1" fmla="*/ 1943199 w 2636338"/>
                <a:gd name="connsiteY1" fmla="*/ 8231 h 11107"/>
              </a:gdLst>
              <a:ahLst/>
              <a:cxnLst>
                <a:cxn ang="0">
                  <a:pos x="connsiteX0" y="connsiteY0"/>
                </a:cxn>
                <a:cxn ang="0">
                  <a:pos x="connsiteX1" y="connsiteY1"/>
                </a:cxn>
              </a:cxnLst>
              <a:rect l="l" t="t" r="r" b="b"/>
              <a:pathLst>
                <a:path w="2636338" h="11107">
                  <a:moveTo>
                    <a:pt x="0" y="8231"/>
                  </a:moveTo>
                  <a:lnTo>
                    <a:pt x="1943199" y="8231"/>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1264961" tIns="-60356" rIns="1396776" bIns="71462"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solidFill>
                <a:latin typeface="Times New Roman" panose="02020603050405020304" pitchFamily="18" charset="0"/>
                <a:ea typeface="+mn-ea"/>
                <a:cs typeface="Times New Roman" panose="02020603050405020304" pitchFamily="18" charset="0"/>
              </a:endParaRPr>
            </a:p>
          </p:txBody>
        </p:sp>
        <p:sp>
          <p:nvSpPr>
            <p:cNvPr id="9" name="Freeform: Shape 8">
              <a:extLst>
                <a:ext uri="{FF2B5EF4-FFF2-40B4-BE49-F238E27FC236}">
                  <a16:creationId xmlns:a16="http://schemas.microsoft.com/office/drawing/2014/main" id="{E727F1CB-4E17-4A52-9B96-55D05530F22E}"/>
                </a:ext>
              </a:extLst>
            </p:cNvPr>
            <p:cNvSpPr/>
            <p:nvPr/>
          </p:nvSpPr>
          <p:spPr>
            <a:xfrm>
              <a:off x="5402462" y="651335"/>
              <a:ext cx="1531699" cy="601425"/>
            </a:xfrm>
            <a:custGeom>
              <a:avLst/>
              <a:gdLst>
                <a:gd name="connsiteX0" fmla="*/ 0 w 1531699"/>
                <a:gd name="connsiteY0" fmla="*/ 60143 h 601425"/>
                <a:gd name="connsiteX1" fmla="*/ 60143 w 1531699"/>
                <a:gd name="connsiteY1" fmla="*/ 0 h 601425"/>
                <a:gd name="connsiteX2" fmla="*/ 1471557 w 1531699"/>
                <a:gd name="connsiteY2" fmla="*/ 0 h 601425"/>
                <a:gd name="connsiteX3" fmla="*/ 1531700 w 1531699"/>
                <a:gd name="connsiteY3" fmla="*/ 60143 h 601425"/>
                <a:gd name="connsiteX4" fmla="*/ 1531699 w 1531699"/>
                <a:gd name="connsiteY4" fmla="*/ 541283 h 601425"/>
                <a:gd name="connsiteX5" fmla="*/ 1471556 w 1531699"/>
                <a:gd name="connsiteY5" fmla="*/ 601426 h 601425"/>
                <a:gd name="connsiteX6" fmla="*/ 60143 w 1531699"/>
                <a:gd name="connsiteY6" fmla="*/ 601425 h 601425"/>
                <a:gd name="connsiteX7" fmla="*/ 0 w 1531699"/>
                <a:gd name="connsiteY7" fmla="*/ 541282 h 601425"/>
                <a:gd name="connsiteX8" fmla="*/ 0 w 1531699"/>
                <a:gd name="connsiteY8" fmla="*/ 60143 h 60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1699" h="601425">
                  <a:moveTo>
                    <a:pt x="0" y="60143"/>
                  </a:moveTo>
                  <a:cubicBezTo>
                    <a:pt x="0" y="26927"/>
                    <a:pt x="26927" y="0"/>
                    <a:pt x="60143" y="0"/>
                  </a:cubicBezTo>
                  <a:lnTo>
                    <a:pt x="1471557" y="0"/>
                  </a:lnTo>
                  <a:cubicBezTo>
                    <a:pt x="1504773" y="0"/>
                    <a:pt x="1531700" y="26927"/>
                    <a:pt x="1531700" y="60143"/>
                  </a:cubicBezTo>
                  <a:cubicBezTo>
                    <a:pt x="1531700" y="220523"/>
                    <a:pt x="1531699" y="380903"/>
                    <a:pt x="1531699" y="541283"/>
                  </a:cubicBezTo>
                  <a:cubicBezTo>
                    <a:pt x="1531699" y="574499"/>
                    <a:pt x="1504772" y="601426"/>
                    <a:pt x="1471556" y="601426"/>
                  </a:cubicBezTo>
                  <a:lnTo>
                    <a:pt x="60143" y="601425"/>
                  </a:lnTo>
                  <a:cubicBezTo>
                    <a:pt x="26927" y="601425"/>
                    <a:pt x="0" y="574498"/>
                    <a:pt x="0" y="541282"/>
                  </a:cubicBezTo>
                  <a:lnTo>
                    <a:pt x="0" y="6014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5235" tIns="25235" rIns="25235" bIns="25235" numCol="1" spcCol="1270" anchor="ctr" anchorCtr="0">
              <a:noAutofit/>
            </a:bodyPr>
            <a:lstStyle/>
            <a:p>
              <a:pPr marL="0" lvl="0" indent="0" algn="ctr" defTabSz="533400">
                <a:lnSpc>
                  <a:spcPct val="90000"/>
                </a:lnSpc>
                <a:spcBef>
                  <a:spcPct val="0"/>
                </a:spcBef>
                <a:spcAft>
                  <a:spcPct val="35000"/>
                </a:spcAft>
                <a:buNone/>
              </a:pPr>
              <a:r>
                <a:rPr lang="tr-TR" sz="1200" b="0" i="0" u="none" strike="noStrike" kern="1200" baseline="0" dirty="0">
                  <a:latin typeface="Times New Roman" panose="02020603050405020304" pitchFamily="18" charset="0"/>
                  <a:cs typeface="Times New Roman" panose="02020603050405020304" pitchFamily="18" charset="0"/>
                </a:rPr>
                <a:t>Performing Requirements Determination </a:t>
              </a:r>
              <a:endParaRPr lang="en-US" sz="1200" kern="1200" dirty="0">
                <a:latin typeface="Times New Roman" panose="02020603050405020304" pitchFamily="18" charset="0"/>
                <a:ea typeface="+mn-ea"/>
                <a:cs typeface="Times New Roman" panose="02020603050405020304" pitchFamily="18" charset="0"/>
              </a:endParaRPr>
            </a:p>
          </p:txBody>
        </p:sp>
        <p:sp>
          <p:nvSpPr>
            <p:cNvPr id="10" name="Freeform: Shape 9">
              <a:extLst>
                <a:ext uri="{FF2B5EF4-FFF2-40B4-BE49-F238E27FC236}">
                  <a16:creationId xmlns:a16="http://schemas.microsoft.com/office/drawing/2014/main" id="{18AC8D02-22BA-4A2C-8858-548284734C8D}"/>
                </a:ext>
              </a:extLst>
            </p:cNvPr>
            <p:cNvSpPr/>
            <p:nvPr/>
          </p:nvSpPr>
          <p:spPr>
            <a:xfrm rot="18404155">
              <a:off x="6789486" y="657991"/>
              <a:ext cx="720000" cy="11107"/>
            </a:xfrm>
            <a:custGeom>
              <a:avLst/>
              <a:gdLst>
                <a:gd name="connsiteX0" fmla="*/ 0 w 580412"/>
                <a:gd name="connsiteY0" fmla="*/ 8231 h 11107"/>
                <a:gd name="connsiteX1" fmla="*/ 423827 w 580412"/>
                <a:gd name="connsiteY1" fmla="*/ 8231 h 11107"/>
              </a:gdLst>
              <a:ahLst/>
              <a:cxnLst>
                <a:cxn ang="0">
                  <a:pos x="connsiteX0" y="connsiteY0"/>
                </a:cxn>
                <a:cxn ang="0">
                  <a:pos x="connsiteX1" y="connsiteY1"/>
                </a:cxn>
              </a:cxnLst>
              <a:rect l="l" t="t" r="r" b="b"/>
              <a:pathLst>
                <a:path w="580412" h="11107">
                  <a:moveTo>
                    <a:pt x="0" y="8231"/>
                  </a:moveTo>
                  <a:lnTo>
                    <a:pt x="423827"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88396" tIns="-8958" rIns="317415" bIns="20064"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p:txBody>
        </p:sp>
        <p:sp>
          <p:nvSpPr>
            <p:cNvPr id="11" name="Freeform: Shape 10">
              <a:extLst>
                <a:ext uri="{FF2B5EF4-FFF2-40B4-BE49-F238E27FC236}">
                  <a16:creationId xmlns:a16="http://schemas.microsoft.com/office/drawing/2014/main" id="{7B38BC7A-89A4-439C-B1BC-06EB831D40C7}"/>
                </a:ext>
              </a:extLst>
            </p:cNvPr>
            <p:cNvSpPr/>
            <p:nvPr/>
          </p:nvSpPr>
          <p:spPr>
            <a:xfrm>
              <a:off x="7281321" y="272143"/>
              <a:ext cx="3528000" cy="378000"/>
            </a:xfrm>
            <a:custGeom>
              <a:avLst/>
              <a:gdLst>
                <a:gd name="connsiteX0" fmla="*/ 0 w 2330102"/>
                <a:gd name="connsiteY0" fmla="*/ 46384 h 463842"/>
                <a:gd name="connsiteX1" fmla="*/ 46384 w 2330102"/>
                <a:gd name="connsiteY1" fmla="*/ 0 h 463842"/>
                <a:gd name="connsiteX2" fmla="*/ 2283718 w 2330102"/>
                <a:gd name="connsiteY2" fmla="*/ 0 h 463842"/>
                <a:gd name="connsiteX3" fmla="*/ 2330102 w 2330102"/>
                <a:gd name="connsiteY3" fmla="*/ 46384 h 463842"/>
                <a:gd name="connsiteX4" fmla="*/ 2330102 w 2330102"/>
                <a:gd name="connsiteY4" fmla="*/ 417458 h 463842"/>
                <a:gd name="connsiteX5" fmla="*/ 2283718 w 2330102"/>
                <a:gd name="connsiteY5" fmla="*/ 463842 h 463842"/>
                <a:gd name="connsiteX6" fmla="*/ 46384 w 2330102"/>
                <a:gd name="connsiteY6" fmla="*/ 463842 h 463842"/>
                <a:gd name="connsiteX7" fmla="*/ 0 w 2330102"/>
                <a:gd name="connsiteY7" fmla="*/ 417458 h 463842"/>
                <a:gd name="connsiteX8" fmla="*/ 0 w 2330102"/>
                <a:gd name="connsiteY8" fmla="*/ 46384 h 4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0102" h="463842">
                  <a:moveTo>
                    <a:pt x="0" y="46384"/>
                  </a:moveTo>
                  <a:cubicBezTo>
                    <a:pt x="0" y="20767"/>
                    <a:pt x="20767" y="0"/>
                    <a:pt x="46384" y="0"/>
                  </a:cubicBezTo>
                  <a:lnTo>
                    <a:pt x="2283718" y="0"/>
                  </a:lnTo>
                  <a:cubicBezTo>
                    <a:pt x="2309335" y="0"/>
                    <a:pt x="2330102" y="20767"/>
                    <a:pt x="2330102" y="46384"/>
                  </a:cubicBezTo>
                  <a:lnTo>
                    <a:pt x="2330102" y="417458"/>
                  </a:lnTo>
                  <a:cubicBezTo>
                    <a:pt x="2330102" y="443075"/>
                    <a:pt x="2309335" y="463842"/>
                    <a:pt x="2283718" y="463842"/>
                  </a:cubicBezTo>
                  <a:lnTo>
                    <a:pt x="46384" y="463842"/>
                  </a:lnTo>
                  <a:cubicBezTo>
                    <a:pt x="20767" y="463842"/>
                    <a:pt x="0" y="443075"/>
                    <a:pt x="0" y="417458"/>
                  </a:cubicBezTo>
                  <a:lnTo>
                    <a:pt x="0" y="46384"/>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1205" tIns="21205" rIns="21205" bIns="21205" numCol="1" spcCol="1270" anchor="ctr" anchorCtr="0">
              <a:noAutofit/>
            </a:bodyPr>
            <a:lstStyle/>
            <a:p>
              <a:pPr marL="0" lvl="0" indent="0" algn="ctr" defTabSz="533400">
                <a:lnSpc>
                  <a:spcPct val="90000"/>
                </a:lnSpc>
                <a:spcBef>
                  <a:spcPct val="0"/>
                </a:spcBef>
                <a:spcAft>
                  <a:spcPct val="35000"/>
                </a:spcAft>
                <a:buNone/>
              </a:pPr>
              <a:r>
                <a:rPr lang="en-US" sz="1200" b="0" i="0" u="none" strike="noStrike" kern="1200" baseline="0" dirty="0">
                  <a:latin typeface="Times New Roman" panose="02020603050405020304" pitchFamily="18" charset="0"/>
                  <a:cs typeface="Times New Roman" panose="02020603050405020304" pitchFamily="18" charset="0"/>
                </a:rPr>
                <a:t>The Process of Determining Requirements </a:t>
              </a:r>
              <a:endParaRPr lang="en-US" sz="1200" kern="1200" dirty="0">
                <a:latin typeface="Times New Roman" panose="02020603050405020304" pitchFamily="18" charset="0"/>
                <a:ea typeface="+mn-ea"/>
                <a:cs typeface="Times New Roman" panose="02020603050405020304" pitchFamily="18" charset="0"/>
              </a:endParaRPr>
            </a:p>
          </p:txBody>
        </p:sp>
        <p:sp>
          <p:nvSpPr>
            <p:cNvPr id="12" name="Freeform: Shape 11">
              <a:extLst>
                <a:ext uri="{FF2B5EF4-FFF2-40B4-BE49-F238E27FC236}">
                  <a16:creationId xmlns:a16="http://schemas.microsoft.com/office/drawing/2014/main" id="{7AF386A0-644E-4E24-A996-EBC0F7F75EB4}"/>
                </a:ext>
              </a:extLst>
            </p:cNvPr>
            <p:cNvSpPr/>
            <p:nvPr/>
          </p:nvSpPr>
          <p:spPr>
            <a:xfrm rot="115695">
              <a:off x="6934062" y="952338"/>
              <a:ext cx="347357" cy="11107"/>
            </a:xfrm>
            <a:custGeom>
              <a:avLst/>
              <a:gdLst>
                <a:gd name="connsiteX0" fmla="*/ 0 w 347357"/>
                <a:gd name="connsiteY0" fmla="*/ 8231 h 11107"/>
                <a:gd name="connsiteX1" fmla="*/ 454628 w 347357"/>
                <a:gd name="connsiteY1" fmla="*/ 8231 h 11107"/>
              </a:gdLst>
              <a:ahLst/>
              <a:cxnLst>
                <a:cxn ang="0">
                  <a:pos x="connsiteX0" y="connsiteY0"/>
                </a:cxn>
                <a:cxn ang="0">
                  <a:pos x="connsiteX1" y="connsiteY1"/>
                </a:cxn>
              </a:cxnLst>
              <a:rect l="l" t="t" r="r" b="b"/>
              <a:pathLst>
                <a:path w="347357" h="11107">
                  <a:moveTo>
                    <a:pt x="0" y="8231"/>
                  </a:moveTo>
                  <a:lnTo>
                    <a:pt x="454628"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177694" tIns="-3130" rIns="195062" bIns="14236"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p:txBody>
        </p:sp>
        <p:sp>
          <p:nvSpPr>
            <p:cNvPr id="13" name="Freeform: Shape 12">
              <a:extLst>
                <a:ext uri="{FF2B5EF4-FFF2-40B4-BE49-F238E27FC236}">
                  <a16:creationId xmlns:a16="http://schemas.microsoft.com/office/drawing/2014/main" id="{EF0BAAF6-57BE-462F-8E1F-2D8B1FEA9EE0}"/>
                </a:ext>
              </a:extLst>
            </p:cNvPr>
            <p:cNvSpPr/>
            <p:nvPr/>
          </p:nvSpPr>
          <p:spPr>
            <a:xfrm>
              <a:off x="7281321" y="742686"/>
              <a:ext cx="3528000" cy="376783"/>
            </a:xfrm>
            <a:custGeom>
              <a:avLst/>
              <a:gdLst>
                <a:gd name="connsiteX0" fmla="*/ 0 w 2330102"/>
                <a:gd name="connsiteY0" fmla="*/ 37678 h 376783"/>
                <a:gd name="connsiteX1" fmla="*/ 37678 w 2330102"/>
                <a:gd name="connsiteY1" fmla="*/ 0 h 376783"/>
                <a:gd name="connsiteX2" fmla="*/ 2292424 w 2330102"/>
                <a:gd name="connsiteY2" fmla="*/ 0 h 376783"/>
                <a:gd name="connsiteX3" fmla="*/ 2330102 w 2330102"/>
                <a:gd name="connsiteY3" fmla="*/ 37678 h 376783"/>
                <a:gd name="connsiteX4" fmla="*/ 2330102 w 2330102"/>
                <a:gd name="connsiteY4" fmla="*/ 339105 h 376783"/>
                <a:gd name="connsiteX5" fmla="*/ 2292424 w 2330102"/>
                <a:gd name="connsiteY5" fmla="*/ 376783 h 376783"/>
                <a:gd name="connsiteX6" fmla="*/ 37678 w 2330102"/>
                <a:gd name="connsiteY6" fmla="*/ 376783 h 376783"/>
                <a:gd name="connsiteX7" fmla="*/ 0 w 2330102"/>
                <a:gd name="connsiteY7" fmla="*/ 339105 h 376783"/>
                <a:gd name="connsiteX8" fmla="*/ 0 w 2330102"/>
                <a:gd name="connsiteY8" fmla="*/ 37678 h 3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0102" h="376783">
                  <a:moveTo>
                    <a:pt x="0" y="37678"/>
                  </a:moveTo>
                  <a:cubicBezTo>
                    <a:pt x="0" y="16869"/>
                    <a:pt x="16869" y="0"/>
                    <a:pt x="37678" y="0"/>
                  </a:cubicBezTo>
                  <a:lnTo>
                    <a:pt x="2292424" y="0"/>
                  </a:lnTo>
                  <a:cubicBezTo>
                    <a:pt x="2313233" y="0"/>
                    <a:pt x="2330102" y="16869"/>
                    <a:pt x="2330102" y="37678"/>
                  </a:cubicBezTo>
                  <a:lnTo>
                    <a:pt x="2330102" y="339105"/>
                  </a:lnTo>
                  <a:cubicBezTo>
                    <a:pt x="2330102" y="359914"/>
                    <a:pt x="2313233" y="376783"/>
                    <a:pt x="2292424" y="376783"/>
                  </a:cubicBezTo>
                  <a:lnTo>
                    <a:pt x="37678" y="376783"/>
                  </a:lnTo>
                  <a:cubicBezTo>
                    <a:pt x="16869" y="376783"/>
                    <a:pt x="0" y="359914"/>
                    <a:pt x="0" y="339105"/>
                  </a:cubicBezTo>
                  <a:lnTo>
                    <a:pt x="0" y="37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8656" tIns="18656" rIns="18656" bIns="18656" numCol="1" spcCol="1270" anchor="ctr" anchorCtr="0">
              <a:noAutofit/>
            </a:bodyPr>
            <a:lstStyle/>
            <a:p>
              <a:pPr marL="0" lvl="0" indent="0" algn="ctr" defTabSz="533400">
                <a:lnSpc>
                  <a:spcPct val="90000"/>
                </a:lnSpc>
                <a:spcBef>
                  <a:spcPct val="0"/>
                </a:spcBef>
                <a:spcAft>
                  <a:spcPct val="35000"/>
                </a:spcAft>
                <a:buNone/>
              </a:pPr>
              <a:r>
                <a:rPr lang="tr-TR" sz="1200" b="0" i="0" u="none" strike="noStrike" kern="1200" baseline="0" dirty="0">
                  <a:latin typeface="Times New Roman" panose="02020603050405020304" pitchFamily="18" charset="0"/>
                  <a:cs typeface="Times New Roman" panose="02020603050405020304" pitchFamily="18" charset="0"/>
                </a:rPr>
                <a:t>Deliverables and Outcomes </a:t>
              </a:r>
              <a:endParaRPr lang="en-US" sz="1200" kern="1200" dirty="0">
                <a:latin typeface="Times New Roman" panose="02020603050405020304" pitchFamily="18" charset="0"/>
                <a:ea typeface="+mn-ea"/>
                <a:cs typeface="Times New Roman" panose="02020603050405020304" pitchFamily="18" charset="0"/>
              </a:endParaRPr>
            </a:p>
          </p:txBody>
        </p:sp>
        <p:sp>
          <p:nvSpPr>
            <p:cNvPr id="14" name="Freeform: Shape 13">
              <a:extLst>
                <a:ext uri="{FF2B5EF4-FFF2-40B4-BE49-F238E27FC236}">
                  <a16:creationId xmlns:a16="http://schemas.microsoft.com/office/drawing/2014/main" id="{2F747DDE-A5DB-4F90-AB3D-DF451B5BE3DC}"/>
                </a:ext>
              </a:extLst>
            </p:cNvPr>
            <p:cNvSpPr/>
            <p:nvPr/>
          </p:nvSpPr>
          <p:spPr>
            <a:xfrm rot="2863538">
              <a:off x="6835738" y="1168989"/>
              <a:ext cx="601390" cy="11107"/>
            </a:xfrm>
            <a:custGeom>
              <a:avLst/>
              <a:gdLst>
                <a:gd name="connsiteX0" fmla="*/ 0 w 601390"/>
                <a:gd name="connsiteY0" fmla="*/ 5553 h 11107"/>
                <a:gd name="connsiteX1" fmla="*/ 601390 w 601390"/>
                <a:gd name="connsiteY1" fmla="*/ 5553 h 11107"/>
              </a:gdLst>
              <a:ahLst/>
              <a:cxnLst>
                <a:cxn ang="0">
                  <a:pos x="connsiteX0" y="connsiteY0"/>
                </a:cxn>
                <a:cxn ang="0">
                  <a:pos x="connsiteX1" y="connsiteY1"/>
                </a:cxn>
              </a:cxnLst>
              <a:rect l="l" t="t" r="r" b="b"/>
              <a:pathLst>
                <a:path w="601390" h="11107">
                  <a:moveTo>
                    <a:pt x="0" y="5553"/>
                  </a:moveTo>
                  <a:lnTo>
                    <a:pt x="601390" y="5553"/>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98360" tIns="-9481" rIns="298360" bIns="-9482" numCol="1" spcCol="1270" anchor="ctr" anchorCtr="0">
              <a:noAutofit/>
            </a:bodyPr>
            <a:lstStyle/>
            <a:p>
              <a:pPr marL="0" lvl="0" indent="0" algn="ctr" defTabSz="533400">
                <a:lnSpc>
                  <a:spcPct val="90000"/>
                </a:lnSpc>
                <a:spcBef>
                  <a:spcPct val="0"/>
                </a:spcBef>
                <a:spcAft>
                  <a:spcPct val="35000"/>
                </a:spcAft>
                <a:buNone/>
              </a:pPr>
              <a:endParaRPr lang="tr-TR" sz="1200" kern="1200">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id="{875278E2-FCE8-4B7B-BA76-9BEF366588ED}"/>
                </a:ext>
              </a:extLst>
            </p:cNvPr>
            <p:cNvSpPr/>
            <p:nvPr/>
          </p:nvSpPr>
          <p:spPr>
            <a:xfrm>
              <a:off x="7338704" y="1208645"/>
              <a:ext cx="3528000" cy="376783"/>
            </a:xfrm>
            <a:custGeom>
              <a:avLst/>
              <a:gdLst>
                <a:gd name="connsiteX0" fmla="*/ 0 w 2328527"/>
                <a:gd name="connsiteY0" fmla="*/ 37678 h 376783"/>
                <a:gd name="connsiteX1" fmla="*/ 37678 w 2328527"/>
                <a:gd name="connsiteY1" fmla="*/ 0 h 376783"/>
                <a:gd name="connsiteX2" fmla="*/ 2290849 w 2328527"/>
                <a:gd name="connsiteY2" fmla="*/ 0 h 376783"/>
                <a:gd name="connsiteX3" fmla="*/ 2328527 w 2328527"/>
                <a:gd name="connsiteY3" fmla="*/ 37678 h 376783"/>
                <a:gd name="connsiteX4" fmla="*/ 2328527 w 2328527"/>
                <a:gd name="connsiteY4" fmla="*/ 339105 h 376783"/>
                <a:gd name="connsiteX5" fmla="*/ 2290849 w 2328527"/>
                <a:gd name="connsiteY5" fmla="*/ 376783 h 376783"/>
                <a:gd name="connsiteX6" fmla="*/ 37678 w 2328527"/>
                <a:gd name="connsiteY6" fmla="*/ 376783 h 376783"/>
                <a:gd name="connsiteX7" fmla="*/ 0 w 2328527"/>
                <a:gd name="connsiteY7" fmla="*/ 339105 h 376783"/>
                <a:gd name="connsiteX8" fmla="*/ 0 w 2328527"/>
                <a:gd name="connsiteY8" fmla="*/ 37678 h 3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527" h="376783">
                  <a:moveTo>
                    <a:pt x="0" y="37678"/>
                  </a:moveTo>
                  <a:cubicBezTo>
                    <a:pt x="0" y="16869"/>
                    <a:pt x="16869" y="0"/>
                    <a:pt x="37678" y="0"/>
                  </a:cubicBezTo>
                  <a:lnTo>
                    <a:pt x="2290849" y="0"/>
                  </a:lnTo>
                  <a:cubicBezTo>
                    <a:pt x="2311658" y="0"/>
                    <a:pt x="2328527" y="16869"/>
                    <a:pt x="2328527" y="37678"/>
                  </a:cubicBezTo>
                  <a:lnTo>
                    <a:pt x="2328527" y="339105"/>
                  </a:lnTo>
                  <a:cubicBezTo>
                    <a:pt x="2328527" y="359914"/>
                    <a:pt x="2311658" y="376783"/>
                    <a:pt x="2290849" y="376783"/>
                  </a:cubicBezTo>
                  <a:lnTo>
                    <a:pt x="37678" y="376783"/>
                  </a:lnTo>
                  <a:cubicBezTo>
                    <a:pt x="16869" y="376783"/>
                    <a:pt x="0" y="359914"/>
                    <a:pt x="0" y="339105"/>
                  </a:cubicBezTo>
                  <a:lnTo>
                    <a:pt x="0" y="37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8656" tIns="18656" rIns="18656" bIns="18656" numCol="1" spcCol="1270" anchor="ctr" anchorCtr="0">
              <a:noAutofit/>
            </a:bodyPr>
            <a:lstStyle/>
            <a:p>
              <a:pPr marL="0" lvl="0" indent="0" algn="ctr" defTabSz="533400">
                <a:lnSpc>
                  <a:spcPct val="90000"/>
                </a:lnSpc>
                <a:spcBef>
                  <a:spcPct val="0"/>
                </a:spcBef>
                <a:spcAft>
                  <a:spcPct val="35000"/>
                </a:spcAft>
                <a:buNone/>
              </a:pPr>
              <a:r>
                <a:rPr lang="tr-TR" sz="1200" b="0" i="0" u="none" strike="noStrike" kern="1200" baseline="0" dirty="0">
                  <a:latin typeface="Times New Roman" panose="02020603050405020304" pitchFamily="18" charset="0"/>
                  <a:cs typeface="Times New Roman" panose="02020603050405020304" pitchFamily="18" charset="0"/>
                </a:rPr>
                <a:t>Requirements Structuring </a:t>
              </a:r>
              <a:endParaRPr lang="tr-TR" sz="1200" kern="1200" dirty="0">
                <a:latin typeface="Times New Roman" panose="02020603050405020304" pitchFamily="18" charset="0"/>
                <a:cs typeface="Times New Roman" panose="02020603050405020304" pitchFamily="18" charset="0"/>
              </a:endParaRPr>
            </a:p>
          </p:txBody>
        </p:sp>
        <p:sp>
          <p:nvSpPr>
            <p:cNvPr id="16" name="Freeform: Shape 15">
              <a:extLst>
                <a:ext uri="{FF2B5EF4-FFF2-40B4-BE49-F238E27FC236}">
                  <a16:creationId xmlns:a16="http://schemas.microsoft.com/office/drawing/2014/main" id="{FE3BB55C-AF7F-4517-91C8-0BE7A782A60D}"/>
                </a:ext>
              </a:extLst>
            </p:cNvPr>
            <p:cNvSpPr/>
            <p:nvPr/>
          </p:nvSpPr>
          <p:spPr>
            <a:xfrm rot="18913628">
              <a:off x="3917411" y="2425434"/>
              <a:ext cx="2592000" cy="11107"/>
            </a:xfrm>
            <a:custGeom>
              <a:avLst/>
              <a:gdLst>
                <a:gd name="connsiteX0" fmla="*/ 0 w 1562293"/>
                <a:gd name="connsiteY0" fmla="*/ 8231 h 11107"/>
                <a:gd name="connsiteX1" fmla="*/ 939906 w 1562293"/>
                <a:gd name="connsiteY1" fmla="*/ 8231 h 11107"/>
              </a:gdLst>
              <a:ahLst/>
              <a:cxnLst>
                <a:cxn ang="0">
                  <a:pos x="connsiteX0" y="connsiteY0"/>
                </a:cxn>
                <a:cxn ang="0">
                  <a:pos x="connsiteX1" y="connsiteY1"/>
                </a:cxn>
              </a:cxnLst>
              <a:rect l="l" t="t" r="r" b="b"/>
              <a:pathLst>
                <a:path w="1562293" h="11107">
                  <a:moveTo>
                    <a:pt x="0" y="8231"/>
                  </a:moveTo>
                  <a:lnTo>
                    <a:pt x="939906" y="8231"/>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754788" tIns="-33505" rIns="832904" bIns="44611"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solidFill>
                <a:latin typeface="Times New Roman" panose="02020603050405020304" pitchFamily="18" charset="0"/>
                <a:ea typeface="+mn-ea"/>
                <a:cs typeface="Times New Roman" panose="02020603050405020304" pitchFamily="18" charset="0"/>
              </a:endParaRPr>
            </a:p>
          </p:txBody>
        </p:sp>
        <p:sp>
          <p:nvSpPr>
            <p:cNvPr id="17" name="Freeform: Shape 16">
              <a:extLst>
                <a:ext uri="{FF2B5EF4-FFF2-40B4-BE49-F238E27FC236}">
                  <a16:creationId xmlns:a16="http://schemas.microsoft.com/office/drawing/2014/main" id="{BFFAFC54-540A-4314-ABAD-94C09835EC32}"/>
                </a:ext>
              </a:extLst>
            </p:cNvPr>
            <p:cNvSpPr/>
            <p:nvPr/>
          </p:nvSpPr>
          <p:spPr>
            <a:xfrm>
              <a:off x="5402462" y="1939599"/>
              <a:ext cx="1531699" cy="672972"/>
            </a:xfrm>
            <a:custGeom>
              <a:avLst/>
              <a:gdLst>
                <a:gd name="connsiteX0" fmla="*/ 0 w 1531699"/>
                <a:gd name="connsiteY0" fmla="*/ 67297 h 672972"/>
                <a:gd name="connsiteX1" fmla="*/ 67297 w 1531699"/>
                <a:gd name="connsiteY1" fmla="*/ 0 h 672972"/>
                <a:gd name="connsiteX2" fmla="*/ 1464402 w 1531699"/>
                <a:gd name="connsiteY2" fmla="*/ 0 h 672972"/>
                <a:gd name="connsiteX3" fmla="*/ 1531699 w 1531699"/>
                <a:gd name="connsiteY3" fmla="*/ 67297 h 672972"/>
                <a:gd name="connsiteX4" fmla="*/ 1531699 w 1531699"/>
                <a:gd name="connsiteY4" fmla="*/ 605675 h 672972"/>
                <a:gd name="connsiteX5" fmla="*/ 1464402 w 1531699"/>
                <a:gd name="connsiteY5" fmla="*/ 672972 h 672972"/>
                <a:gd name="connsiteX6" fmla="*/ 67297 w 1531699"/>
                <a:gd name="connsiteY6" fmla="*/ 672972 h 672972"/>
                <a:gd name="connsiteX7" fmla="*/ 0 w 1531699"/>
                <a:gd name="connsiteY7" fmla="*/ 605675 h 672972"/>
                <a:gd name="connsiteX8" fmla="*/ 0 w 1531699"/>
                <a:gd name="connsiteY8" fmla="*/ 67297 h 67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1699" h="672972">
                  <a:moveTo>
                    <a:pt x="0" y="67297"/>
                  </a:moveTo>
                  <a:cubicBezTo>
                    <a:pt x="0" y="30130"/>
                    <a:pt x="30130" y="0"/>
                    <a:pt x="67297" y="0"/>
                  </a:cubicBezTo>
                  <a:lnTo>
                    <a:pt x="1464402" y="0"/>
                  </a:lnTo>
                  <a:cubicBezTo>
                    <a:pt x="1501569" y="0"/>
                    <a:pt x="1531699" y="30130"/>
                    <a:pt x="1531699" y="67297"/>
                  </a:cubicBezTo>
                  <a:lnTo>
                    <a:pt x="1531699" y="605675"/>
                  </a:lnTo>
                  <a:cubicBezTo>
                    <a:pt x="1531699" y="642842"/>
                    <a:pt x="1501569" y="672972"/>
                    <a:pt x="1464402" y="672972"/>
                  </a:cubicBezTo>
                  <a:lnTo>
                    <a:pt x="67297" y="672972"/>
                  </a:lnTo>
                  <a:cubicBezTo>
                    <a:pt x="30130" y="672972"/>
                    <a:pt x="0" y="642842"/>
                    <a:pt x="0" y="605675"/>
                  </a:cubicBezTo>
                  <a:lnTo>
                    <a:pt x="0" y="6729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7331" tIns="27331" rIns="27331" bIns="27331" numCol="1" spcCol="1270" anchor="ctr" anchorCtr="0">
              <a:noAutofit/>
            </a:bodyPr>
            <a:lstStyle/>
            <a:p>
              <a:pPr marL="0" lvl="0" indent="0" algn="ctr" defTabSz="533400">
                <a:lnSpc>
                  <a:spcPct val="90000"/>
                </a:lnSpc>
                <a:spcBef>
                  <a:spcPct val="0"/>
                </a:spcBef>
                <a:spcAft>
                  <a:spcPct val="35000"/>
                </a:spcAft>
                <a:buNone/>
              </a:pPr>
              <a:r>
                <a:rPr lang="en-US" sz="1200" b="0" i="0" u="none" strike="noStrike" kern="1200" baseline="0" dirty="0">
                  <a:latin typeface="Times New Roman" panose="02020603050405020304" pitchFamily="18" charset="0"/>
                  <a:cs typeface="Times New Roman" panose="02020603050405020304" pitchFamily="18" charset="0"/>
                </a:rPr>
                <a:t>Traditional Methods for Determining Requirements </a:t>
              </a:r>
              <a:endParaRPr lang="en-US" sz="1200" kern="1200" dirty="0">
                <a:latin typeface="Times New Roman" panose="02020603050405020304" pitchFamily="18" charset="0"/>
                <a:ea typeface="+mn-ea"/>
                <a:cs typeface="Times New Roman" panose="02020603050405020304" pitchFamily="18" charset="0"/>
              </a:endParaRPr>
            </a:p>
          </p:txBody>
        </p:sp>
        <p:sp>
          <p:nvSpPr>
            <p:cNvPr id="18" name="Freeform: Shape 17">
              <a:extLst>
                <a:ext uri="{FF2B5EF4-FFF2-40B4-BE49-F238E27FC236}">
                  <a16:creationId xmlns:a16="http://schemas.microsoft.com/office/drawing/2014/main" id="{F8B8AD53-314C-40A1-BCFB-A41400D36239}"/>
                </a:ext>
              </a:extLst>
            </p:cNvPr>
            <p:cNvSpPr/>
            <p:nvPr/>
          </p:nvSpPr>
          <p:spPr>
            <a:xfrm rot="18602620">
              <a:off x="6837943" y="2031329"/>
              <a:ext cx="539595" cy="11107"/>
            </a:xfrm>
            <a:custGeom>
              <a:avLst/>
              <a:gdLst>
                <a:gd name="connsiteX0" fmla="*/ 0 w 539595"/>
                <a:gd name="connsiteY0" fmla="*/ 8231 h 11107"/>
                <a:gd name="connsiteX1" fmla="*/ 423827 w 539595"/>
                <a:gd name="connsiteY1" fmla="*/ 8231 h 11107"/>
              </a:gdLst>
              <a:ahLst/>
              <a:cxnLst>
                <a:cxn ang="0">
                  <a:pos x="connsiteX0" y="connsiteY0"/>
                </a:cxn>
                <a:cxn ang="0">
                  <a:pos x="connsiteX1" y="connsiteY1"/>
                </a:cxn>
              </a:cxnLst>
              <a:rect l="l" t="t" r="r" b="b"/>
              <a:pathLst>
                <a:path w="539595" h="11107">
                  <a:moveTo>
                    <a:pt x="0" y="8231"/>
                  </a:moveTo>
                  <a:lnTo>
                    <a:pt x="423827"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69008" tIns="-7937" rIns="295986" bIns="19043"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solidFill>
                <a:latin typeface="Times New Roman" panose="02020603050405020304" pitchFamily="18" charset="0"/>
                <a:ea typeface="+mn-ea"/>
                <a:cs typeface="Times New Roman" panose="02020603050405020304" pitchFamily="18" charset="0"/>
              </a:endParaRPr>
            </a:p>
          </p:txBody>
        </p:sp>
        <p:sp>
          <p:nvSpPr>
            <p:cNvPr id="19" name="Freeform: Shape 18">
              <a:extLst>
                <a:ext uri="{FF2B5EF4-FFF2-40B4-BE49-F238E27FC236}">
                  <a16:creationId xmlns:a16="http://schemas.microsoft.com/office/drawing/2014/main" id="{CBC9DA6A-B8A1-4260-9A81-F47D8842B334}"/>
                </a:ext>
              </a:extLst>
            </p:cNvPr>
            <p:cNvSpPr/>
            <p:nvPr/>
          </p:nvSpPr>
          <p:spPr>
            <a:xfrm>
              <a:off x="7278849" y="1638372"/>
              <a:ext cx="3528000" cy="376783"/>
            </a:xfrm>
            <a:custGeom>
              <a:avLst/>
              <a:gdLst>
                <a:gd name="connsiteX0" fmla="*/ 0 w 2331429"/>
                <a:gd name="connsiteY0" fmla="*/ 37678 h 376783"/>
                <a:gd name="connsiteX1" fmla="*/ 37678 w 2331429"/>
                <a:gd name="connsiteY1" fmla="*/ 0 h 376783"/>
                <a:gd name="connsiteX2" fmla="*/ 2293751 w 2331429"/>
                <a:gd name="connsiteY2" fmla="*/ 0 h 376783"/>
                <a:gd name="connsiteX3" fmla="*/ 2331429 w 2331429"/>
                <a:gd name="connsiteY3" fmla="*/ 37678 h 376783"/>
                <a:gd name="connsiteX4" fmla="*/ 2331429 w 2331429"/>
                <a:gd name="connsiteY4" fmla="*/ 339105 h 376783"/>
                <a:gd name="connsiteX5" fmla="*/ 2293751 w 2331429"/>
                <a:gd name="connsiteY5" fmla="*/ 376783 h 376783"/>
                <a:gd name="connsiteX6" fmla="*/ 37678 w 2331429"/>
                <a:gd name="connsiteY6" fmla="*/ 376783 h 376783"/>
                <a:gd name="connsiteX7" fmla="*/ 0 w 2331429"/>
                <a:gd name="connsiteY7" fmla="*/ 339105 h 376783"/>
                <a:gd name="connsiteX8" fmla="*/ 0 w 2331429"/>
                <a:gd name="connsiteY8" fmla="*/ 37678 h 3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429" h="376783">
                  <a:moveTo>
                    <a:pt x="0" y="37678"/>
                  </a:moveTo>
                  <a:cubicBezTo>
                    <a:pt x="0" y="16869"/>
                    <a:pt x="16869" y="0"/>
                    <a:pt x="37678" y="0"/>
                  </a:cubicBezTo>
                  <a:lnTo>
                    <a:pt x="2293751" y="0"/>
                  </a:lnTo>
                  <a:cubicBezTo>
                    <a:pt x="2314560" y="0"/>
                    <a:pt x="2331429" y="16869"/>
                    <a:pt x="2331429" y="37678"/>
                  </a:cubicBezTo>
                  <a:lnTo>
                    <a:pt x="2331429" y="339105"/>
                  </a:lnTo>
                  <a:cubicBezTo>
                    <a:pt x="2331429" y="359914"/>
                    <a:pt x="2314560" y="376783"/>
                    <a:pt x="2293751" y="376783"/>
                  </a:cubicBezTo>
                  <a:lnTo>
                    <a:pt x="37678" y="376783"/>
                  </a:lnTo>
                  <a:cubicBezTo>
                    <a:pt x="16869" y="376783"/>
                    <a:pt x="0" y="359914"/>
                    <a:pt x="0" y="339105"/>
                  </a:cubicBezTo>
                  <a:lnTo>
                    <a:pt x="0" y="37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8656" tIns="18656" rIns="18656" bIns="18656" numCol="1" spcCol="1270" anchor="ctr" anchorCtr="0">
              <a:noAutofit/>
            </a:bodyPr>
            <a:lstStyle/>
            <a:p>
              <a:pPr marL="0" lvl="0" indent="0" algn="ctr" defTabSz="533400">
                <a:lnSpc>
                  <a:spcPct val="90000"/>
                </a:lnSpc>
                <a:spcBef>
                  <a:spcPct val="0"/>
                </a:spcBef>
                <a:spcAft>
                  <a:spcPct val="35000"/>
                </a:spcAft>
                <a:buNone/>
              </a:pPr>
              <a:r>
                <a:rPr lang="tr-TR" sz="1200" b="0" i="0" u="none" strike="noStrike" kern="1200" baseline="0" dirty="0">
                  <a:latin typeface="Times New Roman" panose="02020603050405020304" pitchFamily="18" charset="0"/>
                  <a:cs typeface="Times New Roman" panose="02020603050405020304" pitchFamily="18" charset="0"/>
                </a:rPr>
                <a:t>Interviewing and Listening </a:t>
              </a:r>
              <a:endParaRPr lang="en-US" sz="1200" kern="1200" dirty="0">
                <a:latin typeface="Times New Roman" panose="02020603050405020304" pitchFamily="18" charset="0"/>
                <a:ea typeface="+mn-ea"/>
                <a:cs typeface="Times New Roman" panose="02020603050405020304" pitchFamily="18" charset="0"/>
              </a:endParaRPr>
            </a:p>
          </p:txBody>
        </p:sp>
        <p:sp>
          <p:nvSpPr>
            <p:cNvPr id="20" name="Freeform: Shape 19">
              <a:extLst>
                <a:ext uri="{FF2B5EF4-FFF2-40B4-BE49-F238E27FC236}">
                  <a16:creationId xmlns:a16="http://schemas.microsoft.com/office/drawing/2014/main" id="{8C3F88CA-4027-48A1-A5E9-EE86C0B403FA}"/>
                </a:ext>
              </a:extLst>
            </p:cNvPr>
            <p:cNvSpPr/>
            <p:nvPr/>
          </p:nvSpPr>
          <p:spPr>
            <a:xfrm rot="159793">
              <a:off x="6933981" y="2245609"/>
              <a:ext cx="332953" cy="11107"/>
            </a:xfrm>
            <a:custGeom>
              <a:avLst/>
              <a:gdLst>
                <a:gd name="connsiteX0" fmla="*/ 0 w 332953"/>
                <a:gd name="connsiteY0" fmla="*/ 8231 h 11107"/>
                <a:gd name="connsiteX1" fmla="*/ 423827 w 332953"/>
                <a:gd name="connsiteY1" fmla="*/ 8231 h 11107"/>
              </a:gdLst>
              <a:ahLst/>
              <a:cxnLst>
                <a:cxn ang="0">
                  <a:pos x="connsiteX0" y="connsiteY0"/>
                </a:cxn>
                <a:cxn ang="0">
                  <a:pos x="connsiteX1" y="connsiteY1"/>
                </a:cxn>
              </a:cxnLst>
              <a:rect l="l" t="t" r="r" b="b"/>
              <a:pathLst>
                <a:path w="332953" h="11107">
                  <a:moveTo>
                    <a:pt x="0" y="8231"/>
                  </a:moveTo>
                  <a:lnTo>
                    <a:pt x="423827"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170853" tIns="-2771" rIns="187499" bIns="13877"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solidFill>
                <a:latin typeface="Times New Roman" panose="02020603050405020304" pitchFamily="18" charset="0"/>
                <a:ea typeface="+mn-ea"/>
                <a:cs typeface="Times New Roman" panose="02020603050405020304" pitchFamily="18" charset="0"/>
              </a:endParaRPr>
            </a:p>
          </p:txBody>
        </p:sp>
        <p:sp>
          <p:nvSpPr>
            <p:cNvPr id="21" name="Freeform: Shape 20">
              <a:extLst>
                <a:ext uri="{FF2B5EF4-FFF2-40B4-BE49-F238E27FC236}">
                  <a16:creationId xmlns:a16="http://schemas.microsoft.com/office/drawing/2014/main" id="{0A37FDCA-2E4F-4C8A-A56F-6DEC1E1E2742}"/>
                </a:ext>
              </a:extLst>
            </p:cNvPr>
            <p:cNvSpPr/>
            <p:nvPr/>
          </p:nvSpPr>
          <p:spPr>
            <a:xfrm>
              <a:off x="7266754" y="2070506"/>
              <a:ext cx="3528000" cy="376783"/>
            </a:xfrm>
            <a:custGeom>
              <a:avLst/>
              <a:gdLst>
                <a:gd name="connsiteX0" fmla="*/ 0 w 2331429"/>
                <a:gd name="connsiteY0" fmla="*/ 37678 h 376783"/>
                <a:gd name="connsiteX1" fmla="*/ 37678 w 2331429"/>
                <a:gd name="connsiteY1" fmla="*/ 0 h 376783"/>
                <a:gd name="connsiteX2" fmla="*/ 2293751 w 2331429"/>
                <a:gd name="connsiteY2" fmla="*/ 0 h 376783"/>
                <a:gd name="connsiteX3" fmla="*/ 2331429 w 2331429"/>
                <a:gd name="connsiteY3" fmla="*/ 37678 h 376783"/>
                <a:gd name="connsiteX4" fmla="*/ 2331429 w 2331429"/>
                <a:gd name="connsiteY4" fmla="*/ 339105 h 376783"/>
                <a:gd name="connsiteX5" fmla="*/ 2293751 w 2331429"/>
                <a:gd name="connsiteY5" fmla="*/ 376783 h 376783"/>
                <a:gd name="connsiteX6" fmla="*/ 37678 w 2331429"/>
                <a:gd name="connsiteY6" fmla="*/ 376783 h 376783"/>
                <a:gd name="connsiteX7" fmla="*/ 0 w 2331429"/>
                <a:gd name="connsiteY7" fmla="*/ 339105 h 376783"/>
                <a:gd name="connsiteX8" fmla="*/ 0 w 2331429"/>
                <a:gd name="connsiteY8" fmla="*/ 37678 h 3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429" h="376783">
                  <a:moveTo>
                    <a:pt x="0" y="37678"/>
                  </a:moveTo>
                  <a:cubicBezTo>
                    <a:pt x="0" y="16869"/>
                    <a:pt x="16869" y="0"/>
                    <a:pt x="37678" y="0"/>
                  </a:cubicBezTo>
                  <a:lnTo>
                    <a:pt x="2293751" y="0"/>
                  </a:lnTo>
                  <a:cubicBezTo>
                    <a:pt x="2314560" y="0"/>
                    <a:pt x="2331429" y="16869"/>
                    <a:pt x="2331429" y="37678"/>
                  </a:cubicBezTo>
                  <a:lnTo>
                    <a:pt x="2331429" y="339105"/>
                  </a:lnTo>
                  <a:cubicBezTo>
                    <a:pt x="2331429" y="359914"/>
                    <a:pt x="2314560" y="376783"/>
                    <a:pt x="2293751" y="376783"/>
                  </a:cubicBezTo>
                  <a:lnTo>
                    <a:pt x="37678" y="376783"/>
                  </a:lnTo>
                  <a:cubicBezTo>
                    <a:pt x="16869" y="376783"/>
                    <a:pt x="0" y="359914"/>
                    <a:pt x="0" y="339105"/>
                  </a:cubicBezTo>
                  <a:lnTo>
                    <a:pt x="0" y="37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8656" tIns="18656" rIns="18656" bIns="18656" numCol="1" spcCol="1270" anchor="ctr" anchorCtr="0">
              <a:noAutofit/>
            </a:bodyPr>
            <a:lstStyle/>
            <a:p>
              <a:pPr marL="0" lvl="0" indent="0" algn="ctr" defTabSz="533400">
                <a:lnSpc>
                  <a:spcPct val="90000"/>
                </a:lnSpc>
                <a:spcBef>
                  <a:spcPct val="0"/>
                </a:spcBef>
                <a:spcAft>
                  <a:spcPct val="35000"/>
                </a:spcAft>
                <a:buNone/>
              </a:pPr>
              <a:r>
                <a:rPr lang="tr-TR" sz="1200" b="0" i="0" u="none" strike="noStrike" kern="1200" baseline="0" dirty="0">
                  <a:latin typeface="Times New Roman" panose="02020603050405020304" pitchFamily="18" charset="0"/>
                  <a:cs typeface="Times New Roman" panose="02020603050405020304" pitchFamily="18" charset="0"/>
                </a:rPr>
                <a:t>Directly Observing Users </a:t>
              </a:r>
              <a:endParaRPr lang="en-US" sz="1200" kern="1200" dirty="0">
                <a:latin typeface="Times New Roman" panose="02020603050405020304" pitchFamily="18" charset="0"/>
                <a:ea typeface="+mn-ea"/>
                <a:cs typeface="Times New Roman" panose="02020603050405020304" pitchFamily="18" charset="0"/>
              </a:endParaRPr>
            </a:p>
          </p:txBody>
        </p:sp>
        <p:sp>
          <p:nvSpPr>
            <p:cNvPr id="22" name="Freeform: Shape 21">
              <a:extLst>
                <a:ext uri="{FF2B5EF4-FFF2-40B4-BE49-F238E27FC236}">
                  <a16:creationId xmlns:a16="http://schemas.microsoft.com/office/drawing/2014/main" id="{B2E61D02-94E2-4963-B8C8-5DB0A4D45C49}"/>
                </a:ext>
              </a:extLst>
            </p:cNvPr>
            <p:cNvSpPr/>
            <p:nvPr/>
          </p:nvSpPr>
          <p:spPr>
            <a:xfrm rot="3153968">
              <a:off x="6822175" y="2464629"/>
              <a:ext cx="571133" cy="11107"/>
            </a:xfrm>
            <a:custGeom>
              <a:avLst/>
              <a:gdLst>
                <a:gd name="connsiteX0" fmla="*/ 0 w 571133"/>
                <a:gd name="connsiteY0" fmla="*/ 5553 h 11107"/>
                <a:gd name="connsiteX1" fmla="*/ 571133 w 571133"/>
                <a:gd name="connsiteY1" fmla="*/ 5553 h 11107"/>
              </a:gdLst>
              <a:ahLst/>
              <a:cxnLst>
                <a:cxn ang="0">
                  <a:pos x="connsiteX0" y="connsiteY0"/>
                </a:cxn>
                <a:cxn ang="0">
                  <a:pos x="connsiteX1" y="connsiteY1"/>
                </a:cxn>
              </a:cxnLst>
              <a:rect l="l" t="t" r="r" b="b"/>
              <a:pathLst>
                <a:path w="571133" h="11107">
                  <a:moveTo>
                    <a:pt x="0" y="5553"/>
                  </a:moveTo>
                  <a:lnTo>
                    <a:pt x="571133" y="5553"/>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83988" tIns="-8725" rIns="283988" bIns="-8725" numCol="1" spcCol="1270" anchor="ctr" anchorCtr="0">
              <a:noAutofit/>
            </a:bodyPr>
            <a:lstStyle/>
            <a:p>
              <a:pPr marL="0" lvl="0" indent="0" algn="ctr" defTabSz="533400">
                <a:lnSpc>
                  <a:spcPct val="90000"/>
                </a:lnSpc>
                <a:spcBef>
                  <a:spcPct val="0"/>
                </a:spcBef>
                <a:spcAft>
                  <a:spcPct val="35000"/>
                </a:spcAft>
                <a:buNone/>
              </a:pPr>
              <a:endParaRPr lang="tr-TR" sz="1200" kern="1200">
                <a:latin typeface="Times New Roman" panose="02020603050405020304" pitchFamily="18" charset="0"/>
                <a:cs typeface="Times New Roman" panose="02020603050405020304" pitchFamily="18" charset="0"/>
              </a:endParaRPr>
            </a:p>
          </p:txBody>
        </p:sp>
        <p:sp>
          <p:nvSpPr>
            <p:cNvPr id="23" name="Freeform: Shape 22">
              <a:extLst>
                <a:ext uri="{FF2B5EF4-FFF2-40B4-BE49-F238E27FC236}">
                  <a16:creationId xmlns:a16="http://schemas.microsoft.com/office/drawing/2014/main" id="{F3912E8A-177B-4BBC-A1EE-CC2C35A90BDA}"/>
                </a:ext>
              </a:extLst>
            </p:cNvPr>
            <p:cNvSpPr/>
            <p:nvPr/>
          </p:nvSpPr>
          <p:spPr>
            <a:xfrm>
              <a:off x="7281320" y="2508547"/>
              <a:ext cx="3528000" cy="376783"/>
            </a:xfrm>
            <a:custGeom>
              <a:avLst/>
              <a:gdLst>
                <a:gd name="connsiteX0" fmla="*/ 0 w 2328527"/>
                <a:gd name="connsiteY0" fmla="*/ 37678 h 376783"/>
                <a:gd name="connsiteX1" fmla="*/ 37678 w 2328527"/>
                <a:gd name="connsiteY1" fmla="*/ 0 h 376783"/>
                <a:gd name="connsiteX2" fmla="*/ 2290849 w 2328527"/>
                <a:gd name="connsiteY2" fmla="*/ 0 h 376783"/>
                <a:gd name="connsiteX3" fmla="*/ 2328527 w 2328527"/>
                <a:gd name="connsiteY3" fmla="*/ 37678 h 376783"/>
                <a:gd name="connsiteX4" fmla="*/ 2328527 w 2328527"/>
                <a:gd name="connsiteY4" fmla="*/ 339105 h 376783"/>
                <a:gd name="connsiteX5" fmla="*/ 2290849 w 2328527"/>
                <a:gd name="connsiteY5" fmla="*/ 376783 h 376783"/>
                <a:gd name="connsiteX6" fmla="*/ 37678 w 2328527"/>
                <a:gd name="connsiteY6" fmla="*/ 376783 h 376783"/>
                <a:gd name="connsiteX7" fmla="*/ 0 w 2328527"/>
                <a:gd name="connsiteY7" fmla="*/ 339105 h 376783"/>
                <a:gd name="connsiteX8" fmla="*/ 0 w 2328527"/>
                <a:gd name="connsiteY8" fmla="*/ 37678 h 3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527" h="376783">
                  <a:moveTo>
                    <a:pt x="0" y="37678"/>
                  </a:moveTo>
                  <a:cubicBezTo>
                    <a:pt x="0" y="16869"/>
                    <a:pt x="16869" y="0"/>
                    <a:pt x="37678" y="0"/>
                  </a:cubicBezTo>
                  <a:lnTo>
                    <a:pt x="2290849" y="0"/>
                  </a:lnTo>
                  <a:cubicBezTo>
                    <a:pt x="2311658" y="0"/>
                    <a:pt x="2328527" y="16869"/>
                    <a:pt x="2328527" y="37678"/>
                  </a:cubicBezTo>
                  <a:lnTo>
                    <a:pt x="2328527" y="339105"/>
                  </a:lnTo>
                  <a:cubicBezTo>
                    <a:pt x="2328527" y="359914"/>
                    <a:pt x="2311658" y="376783"/>
                    <a:pt x="2290849" y="376783"/>
                  </a:cubicBezTo>
                  <a:lnTo>
                    <a:pt x="37678" y="376783"/>
                  </a:lnTo>
                  <a:cubicBezTo>
                    <a:pt x="16869" y="376783"/>
                    <a:pt x="0" y="359914"/>
                    <a:pt x="0" y="339105"/>
                  </a:cubicBezTo>
                  <a:lnTo>
                    <a:pt x="0" y="37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8656" tIns="18656" rIns="18656" bIns="18656" numCol="1" spcCol="1270" anchor="ctr" anchorCtr="0">
              <a:noAutofit/>
            </a:bodyPr>
            <a:lstStyle/>
            <a:p>
              <a:pPr marL="0" lvl="0" indent="0" algn="ctr" defTabSz="533400">
                <a:lnSpc>
                  <a:spcPct val="90000"/>
                </a:lnSpc>
                <a:spcBef>
                  <a:spcPct val="0"/>
                </a:spcBef>
                <a:spcAft>
                  <a:spcPct val="35000"/>
                </a:spcAft>
                <a:buNone/>
              </a:pPr>
              <a:r>
                <a:rPr lang="en-US" sz="1200" b="0" i="0" u="none" strike="noStrike" kern="1200" baseline="0" dirty="0">
                  <a:latin typeface="Times New Roman" panose="02020603050405020304" pitchFamily="18" charset="0"/>
                  <a:cs typeface="Times New Roman" panose="02020603050405020304" pitchFamily="18" charset="0"/>
                </a:rPr>
                <a:t>Analyzing Procedures and Other Documents </a:t>
              </a:r>
              <a:endParaRPr lang="tr-TR" sz="1200" kern="1200" dirty="0">
                <a:latin typeface="Times New Roman" panose="02020603050405020304" pitchFamily="18" charset="0"/>
                <a:cs typeface="Times New Roman" panose="02020603050405020304" pitchFamily="18" charset="0"/>
              </a:endParaRPr>
            </a:p>
          </p:txBody>
        </p:sp>
        <p:sp>
          <p:nvSpPr>
            <p:cNvPr id="24" name="Freeform: Shape 23">
              <a:extLst>
                <a:ext uri="{FF2B5EF4-FFF2-40B4-BE49-F238E27FC236}">
                  <a16:creationId xmlns:a16="http://schemas.microsoft.com/office/drawing/2014/main" id="{86348F33-52FE-4293-BD10-7ECFDD9C9927}"/>
                </a:ext>
              </a:extLst>
            </p:cNvPr>
            <p:cNvSpPr/>
            <p:nvPr/>
          </p:nvSpPr>
          <p:spPr>
            <a:xfrm rot="9354">
              <a:off x="4293382" y="3344280"/>
              <a:ext cx="3600000" cy="11107"/>
            </a:xfrm>
            <a:custGeom>
              <a:avLst/>
              <a:gdLst>
                <a:gd name="connsiteX0" fmla="*/ 0 w 1154816"/>
                <a:gd name="connsiteY0" fmla="*/ 8231 h 11107"/>
                <a:gd name="connsiteX1" fmla="*/ 369245 w 1154816"/>
                <a:gd name="connsiteY1" fmla="*/ 8231 h 11107"/>
              </a:gdLst>
              <a:ahLst/>
              <a:cxnLst>
                <a:cxn ang="0">
                  <a:pos x="connsiteX0" y="connsiteY0"/>
                </a:cxn>
                <a:cxn ang="0">
                  <a:pos x="connsiteX1" y="connsiteY1"/>
                </a:cxn>
              </a:cxnLst>
              <a:rect l="l" t="t" r="r" b="b"/>
              <a:pathLst>
                <a:path w="1154816" h="11107">
                  <a:moveTo>
                    <a:pt x="0" y="8231"/>
                  </a:moveTo>
                  <a:lnTo>
                    <a:pt x="369245" y="8231"/>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561238" tIns="-23317" rIns="618977" bIns="34423"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p:txBody>
        </p:sp>
        <p:sp>
          <p:nvSpPr>
            <p:cNvPr id="25" name="Freeform: Shape 24">
              <a:extLst>
                <a:ext uri="{FF2B5EF4-FFF2-40B4-BE49-F238E27FC236}">
                  <a16:creationId xmlns:a16="http://schemas.microsoft.com/office/drawing/2014/main" id="{554A1AB8-7743-40CA-875C-A838A2F641B3}"/>
                </a:ext>
              </a:extLst>
            </p:cNvPr>
            <p:cNvSpPr/>
            <p:nvPr/>
          </p:nvSpPr>
          <p:spPr>
            <a:xfrm>
              <a:off x="5448196" y="3025292"/>
              <a:ext cx="1531699" cy="643195"/>
            </a:xfrm>
            <a:custGeom>
              <a:avLst/>
              <a:gdLst>
                <a:gd name="connsiteX0" fmla="*/ 0 w 1531699"/>
                <a:gd name="connsiteY0" fmla="*/ 64320 h 643195"/>
                <a:gd name="connsiteX1" fmla="*/ 64320 w 1531699"/>
                <a:gd name="connsiteY1" fmla="*/ 0 h 643195"/>
                <a:gd name="connsiteX2" fmla="*/ 1467380 w 1531699"/>
                <a:gd name="connsiteY2" fmla="*/ 0 h 643195"/>
                <a:gd name="connsiteX3" fmla="*/ 1531700 w 1531699"/>
                <a:gd name="connsiteY3" fmla="*/ 64320 h 643195"/>
                <a:gd name="connsiteX4" fmla="*/ 1531699 w 1531699"/>
                <a:gd name="connsiteY4" fmla="*/ 578876 h 643195"/>
                <a:gd name="connsiteX5" fmla="*/ 1467379 w 1531699"/>
                <a:gd name="connsiteY5" fmla="*/ 643196 h 643195"/>
                <a:gd name="connsiteX6" fmla="*/ 64320 w 1531699"/>
                <a:gd name="connsiteY6" fmla="*/ 643195 h 643195"/>
                <a:gd name="connsiteX7" fmla="*/ 0 w 1531699"/>
                <a:gd name="connsiteY7" fmla="*/ 578875 h 643195"/>
                <a:gd name="connsiteX8" fmla="*/ 0 w 1531699"/>
                <a:gd name="connsiteY8" fmla="*/ 64320 h 64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1699" h="643195">
                  <a:moveTo>
                    <a:pt x="0" y="64320"/>
                  </a:moveTo>
                  <a:cubicBezTo>
                    <a:pt x="0" y="28797"/>
                    <a:pt x="28797" y="0"/>
                    <a:pt x="64320" y="0"/>
                  </a:cubicBezTo>
                  <a:lnTo>
                    <a:pt x="1467380" y="0"/>
                  </a:lnTo>
                  <a:cubicBezTo>
                    <a:pt x="1502903" y="0"/>
                    <a:pt x="1531700" y="28797"/>
                    <a:pt x="1531700" y="64320"/>
                  </a:cubicBezTo>
                  <a:cubicBezTo>
                    <a:pt x="1531700" y="235839"/>
                    <a:pt x="1531699" y="407357"/>
                    <a:pt x="1531699" y="578876"/>
                  </a:cubicBezTo>
                  <a:cubicBezTo>
                    <a:pt x="1531699" y="614399"/>
                    <a:pt x="1502902" y="643196"/>
                    <a:pt x="1467379" y="643196"/>
                  </a:cubicBezTo>
                  <a:lnTo>
                    <a:pt x="64320" y="643195"/>
                  </a:lnTo>
                  <a:cubicBezTo>
                    <a:pt x="28797" y="643195"/>
                    <a:pt x="0" y="614398"/>
                    <a:pt x="0" y="578875"/>
                  </a:cubicBezTo>
                  <a:lnTo>
                    <a:pt x="0" y="6432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6459" tIns="26459" rIns="26459" bIns="26459" numCol="1" spcCol="1270" anchor="ctr" anchorCtr="0">
              <a:noAutofit/>
            </a:bodyPr>
            <a:lstStyle/>
            <a:p>
              <a:pPr marL="0" lvl="0" indent="0" algn="ctr" defTabSz="533400">
                <a:lnSpc>
                  <a:spcPct val="90000"/>
                </a:lnSpc>
                <a:spcBef>
                  <a:spcPct val="0"/>
                </a:spcBef>
                <a:spcAft>
                  <a:spcPct val="35000"/>
                </a:spcAft>
                <a:buNone/>
              </a:pPr>
              <a:r>
                <a:rPr lang="tr-TR" sz="1200" b="0" i="0" u="none" strike="noStrike" kern="1200" baseline="0" dirty="0">
                  <a:latin typeface="Times New Roman" panose="02020603050405020304" pitchFamily="18" charset="0"/>
                  <a:cs typeface="Times New Roman" panose="02020603050405020304" pitchFamily="18" charset="0"/>
                </a:rPr>
                <a:t>Modern Methods for Determining System</a:t>
              </a:r>
              <a:r>
                <a:rPr lang="en-US" sz="1200" b="0" i="0" u="none" strike="noStrike" kern="1200" baseline="0" dirty="0">
                  <a:latin typeface="Times New Roman" panose="02020603050405020304" pitchFamily="18" charset="0"/>
                  <a:cs typeface="Times New Roman" panose="02020603050405020304" pitchFamily="18" charset="0"/>
                </a:rPr>
                <a:t> </a:t>
              </a:r>
              <a:r>
                <a:rPr lang="tr-TR" sz="1200" b="0" i="0" u="none" strike="noStrike" kern="1200" baseline="0" dirty="0">
                  <a:latin typeface="Times New Roman" panose="02020603050405020304" pitchFamily="18" charset="0"/>
                  <a:cs typeface="Times New Roman" panose="02020603050405020304" pitchFamily="18" charset="0"/>
                </a:rPr>
                <a:t>Requirements </a:t>
              </a:r>
              <a:endParaRPr lang="en-US" sz="1200" kern="1200" dirty="0">
                <a:latin typeface="Times New Roman" panose="02020603050405020304" pitchFamily="18" charset="0"/>
                <a:ea typeface="+mn-ea"/>
                <a:cs typeface="Times New Roman" panose="02020603050405020304" pitchFamily="18" charset="0"/>
              </a:endParaRPr>
            </a:p>
          </p:txBody>
        </p:sp>
        <p:sp>
          <p:nvSpPr>
            <p:cNvPr id="26" name="Freeform: Shape 25">
              <a:extLst>
                <a:ext uri="{FF2B5EF4-FFF2-40B4-BE49-F238E27FC236}">
                  <a16:creationId xmlns:a16="http://schemas.microsoft.com/office/drawing/2014/main" id="{6EA68F38-C313-49A8-9F2D-6D110D1C5DED}"/>
                </a:ext>
              </a:extLst>
            </p:cNvPr>
            <p:cNvSpPr/>
            <p:nvPr/>
          </p:nvSpPr>
          <p:spPr>
            <a:xfrm rot="19457599">
              <a:off x="6945004" y="3233011"/>
              <a:ext cx="371207" cy="11107"/>
            </a:xfrm>
            <a:custGeom>
              <a:avLst/>
              <a:gdLst>
                <a:gd name="connsiteX0" fmla="*/ 0 w 371207"/>
                <a:gd name="connsiteY0" fmla="*/ 8231 h 11107"/>
                <a:gd name="connsiteX1" fmla="*/ 423827 w 371207"/>
                <a:gd name="connsiteY1" fmla="*/ 8231 h 11107"/>
              </a:gdLst>
              <a:ahLst/>
              <a:cxnLst>
                <a:cxn ang="0">
                  <a:pos x="connsiteX0" y="connsiteY0"/>
                </a:cxn>
                <a:cxn ang="0">
                  <a:pos x="connsiteX1" y="connsiteY1"/>
                </a:cxn>
              </a:cxnLst>
              <a:rect l="l" t="t" r="r" b="b"/>
              <a:pathLst>
                <a:path w="371207" h="11107">
                  <a:moveTo>
                    <a:pt x="0" y="8231"/>
                  </a:moveTo>
                  <a:lnTo>
                    <a:pt x="423827"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189023" tIns="-3727" rIns="207583" bIns="14833"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p:txBody>
        </p:sp>
        <p:sp>
          <p:nvSpPr>
            <p:cNvPr id="27" name="Freeform: Shape 26">
              <a:extLst>
                <a:ext uri="{FF2B5EF4-FFF2-40B4-BE49-F238E27FC236}">
                  <a16:creationId xmlns:a16="http://schemas.microsoft.com/office/drawing/2014/main" id="{89183912-CB8E-44A3-8C10-AD99812590B3}"/>
                </a:ext>
              </a:extLst>
            </p:cNvPr>
            <p:cNvSpPr/>
            <p:nvPr/>
          </p:nvSpPr>
          <p:spPr>
            <a:xfrm>
              <a:off x="7281320" y="2941848"/>
              <a:ext cx="3528000" cy="376783"/>
            </a:xfrm>
            <a:custGeom>
              <a:avLst/>
              <a:gdLst>
                <a:gd name="connsiteX0" fmla="*/ 0 w 2325717"/>
                <a:gd name="connsiteY0" fmla="*/ 37678 h 376783"/>
                <a:gd name="connsiteX1" fmla="*/ 37678 w 2325717"/>
                <a:gd name="connsiteY1" fmla="*/ 0 h 376783"/>
                <a:gd name="connsiteX2" fmla="*/ 2288039 w 2325717"/>
                <a:gd name="connsiteY2" fmla="*/ 0 h 376783"/>
                <a:gd name="connsiteX3" fmla="*/ 2325717 w 2325717"/>
                <a:gd name="connsiteY3" fmla="*/ 37678 h 376783"/>
                <a:gd name="connsiteX4" fmla="*/ 2325717 w 2325717"/>
                <a:gd name="connsiteY4" fmla="*/ 339105 h 376783"/>
                <a:gd name="connsiteX5" fmla="*/ 2288039 w 2325717"/>
                <a:gd name="connsiteY5" fmla="*/ 376783 h 376783"/>
                <a:gd name="connsiteX6" fmla="*/ 37678 w 2325717"/>
                <a:gd name="connsiteY6" fmla="*/ 376783 h 376783"/>
                <a:gd name="connsiteX7" fmla="*/ 0 w 2325717"/>
                <a:gd name="connsiteY7" fmla="*/ 339105 h 376783"/>
                <a:gd name="connsiteX8" fmla="*/ 0 w 2325717"/>
                <a:gd name="connsiteY8" fmla="*/ 37678 h 3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5717" h="376783">
                  <a:moveTo>
                    <a:pt x="0" y="37678"/>
                  </a:moveTo>
                  <a:cubicBezTo>
                    <a:pt x="0" y="16869"/>
                    <a:pt x="16869" y="0"/>
                    <a:pt x="37678" y="0"/>
                  </a:cubicBezTo>
                  <a:lnTo>
                    <a:pt x="2288039" y="0"/>
                  </a:lnTo>
                  <a:cubicBezTo>
                    <a:pt x="2308848" y="0"/>
                    <a:pt x="2325717" y="16869"/>
                    <a:pt x="2325717" y="37678"/>
                  </a:cubicBezTo>
                  <a:lnTo>
                    <a:pt x="2325717" y="339105"/>
                  </a:lnTo>
                  <a:cubicBezTo>
                    <a:pt x="2325717" y="359914"/>
                    <a:pt x="2308848" y="376783"/>
                    <a:pt x="2288039" y="376783"/>
                  </a:cubicBezTo>
                  <a:lnTo>
                    <a:pt x="37678" y="376783"/>
                  </a:lnTo>
                  <a:cubicBezTo>
                    <a:pt x="16869" y="376783"/>
                    <a:pt x="0" y="359914"/>
                    <a:pt x="0" y="339105"/>
                  </a:cubicBezTo>
                  <a:lnTo>
                    <a:pt x="0" y="37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8656" tIns="18656" rIns="18656" bIns="18656" numCol="1" spcCol="1270" anchor="ctr" anchorCtr="0">
              <a:noAutofit/>
            </a:bodyPr>
            <a:lstStyle/>
            <a:p>
              <a:pPr marL="0" lvl="0" indent="0" algn="ctr" defTabSz="533400">
                <a:lnSpc>
                  <a:spcPct val="90000"/>
                </a:lnSpc>
                <a:spcBef>
                  <a:spcPct val="0"/>
                </a:spcBef>
                <a:spcAft>
                  <a:spcPct val="35000"/>
                </a:spcAft>
                <a:buNone/>
              </a:pPr>
              <a:r>
                <a:rPr lang="tr-TR" sz="1200" b="0" i="0" u="none" strike="noStrike" kern="1200" baseline="0" dirty="0">
                  <a:latin typeface="Times New Roman" panose="02020603050405020304" pitchFamily="18" charset="0"/>
                  <a:cs typeface="Times New Roman" panose="02020603050405020304" pitchFamily="18" charset="0"/>
                </a:rPr>
                <a:t>Joint Application Design </a:t>
              </a:r>
              <a:endParaRPr lang="en-US" sz="1200" kern="1200" dirty="0">
                <a:latin typeface="Times New Roman" panose="02020603050405020304" pitchFamily="18" charset="0"/>
                <a:ea typeface="+mn-ea"/>
                <a:cs typeface="Times New Roman" panose="02020603050405020304" pitchFamily="18" charset="0"/>
              </a:endParaRPr>
            </a:p>
          </p:txBody>
        </p:sp>
        <p:sp>
          <p:nvSpPr>
            <p:cNvPr id="28" name="Freeform: Shape 27">
              <a:extLst>
                <a:ext uri="{FF2B5EF4-FFF2-40B4-BE49-F238E27FC236}">
                  <a16:creationId xmlns:a16="http://schemas.microsoft.com/office/drawing/2014/main" id="{385DDE6A-2EC8-4ED3-BDF3-14F795995EF8}"/>
                </a:ext>
              </a:extLst>
            </p:cNvPr>
            <p:cNvSpPr/>
            <p:nvPr/>
          </p:nvSpPr>
          <p:spPr>
            <a:xfrm rot="2142401">
              <a:off x="6945004" y="3449661"/>
              <a:ext cx="371207" cy="11107"/>
            </a:xfrm>
            <a:custGeom>
              <a:avLst/>
              <a:gdLst>
                <a:gd name="connsiteX0" fmla="*/ 0 w 371207"/>
                <a:gd name="connsiteY0" fmla="*/ 8231 h 11107"/>
                <a:gd name="connsiteX1" fmla="*/ 423827 w 371207"/>
                <a:gd name="connsiteY1" fmla="*/ 8231 h 11107"/>
              </a:gdLst>
              <a:ahLst/>
              <a:cxnLst>
                <a:cxn ang="0">
                  <a:pos x="connsiteX0" y="connsiteY0"/>
                </a:cxn>
                <a:cxn ang="0">
                  <a:pos x="connsiteX1" y="connsiteY1"/>
                </a:cxn>
              </a:cxnLst>
              <a:rect l="l" t="t" r="r" b="b"/>
              <a:pathLst>
                <a:path w="371207" h="11107">
                  <a:moveTo>
                    <a:pt x="0" y="8231"/>
                  </a:moveTo>
                  <a:lnTo>
                    <a:pt x="423827"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189024" tIns="-3728" rIns="207582" bIns="14834"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p:txBody>
        </p:sp>
        <p:sp>
          <p:nvSpPr>
            <p:cNvPr id="29" name="Freeform: Shape 28">
              <a:extLst>
                <a:ext uri="{FF2B5EF4-FFF2-40B4-BE49-F238E27FC236}">
                  <a16:creationId xmlns:a16="http://schemas.microsoft.com/office/drawing/2014/main" id="{1B9C8C76-E8E7-4DDF-B6BD-A91FBFA2BDF5}"/>
                </a:ext>
              </a:extLst>
            </p:cNvPr>
            <p:cNvSpPr/>
            <p:nvPr/>
          </p:nvSpPr>
          <p:spPr>
            <a:xfrm>
              <a:off x="7281320" y="3375149"/>
              <a:ext cx="3528000" cy="376783"/>
            </a:xfrm>
            <a:custGeom>
              <a:avLst/>
              <a:gdLst>
                <a:gd name="connsiteX0" fmla="*/ 0 w 2325717"/>
                <a:gd name="connsiteY0" fmla="*/ 37678 h 376783"/>
                <a:gd name="connsiteX1" fmla="*/ 37678 w 2325717"/>
                <a:gd name="connsiteY1" fmla="*/ 0 h 376783"/>
                <a:gd name="connsiteX2" fmla="*/ 2288039 w 2325717"/>
                <a:gd name="connsiteY2" fmla="*/ 0 h 376783"/>
                <a:gd name="connsiteX3" fmla="*/ 2325717 w 2325717"/>
                <a:gd name="connsiteY3" fmla="*/ 37678 h 376783"/>
                <a:gd name="connsiteX4" fmla="*/ 2325717 w 2325717"/>
                <a:gd name="connsiteY4" fmla="*/ 339105 h 376783"/>
                <a:gd name="connsiteX5" fmla="*/ 2288039 w 2325717"/>
                <a:gd name="connsiteY5" fmla="*/ 376783 h 376783"/>
                <a:gd name="connsiteX6" fmla="*/ 37678 w 2325717"/>
                <a:gd name="connsiteY6" fmla="*/ 376783 h 376783"/>
                <a:gd name="connsiteX7" fmla="*/ 0 w 2325717"/>
                <a:gd name="connsiteY7" fmla="*/ 339105 h 376783"/>
                <a:gd name="connsiteX8" fmla="*/ 0 w 2325717"/>
                <a:gd name="connsiteY8" fmla="*/ 37678 h 3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5717" h="376783">
                  <a:moveTo>
                    <a:pt x="0" y="37678"/>
                  </a:moveTo>
                  <a:cubicBezTo>
                    <a:pt x="0" y="16869"/>
                    <a:pt x="16869" y="0"/>
                    <a:pt x="37678" y="0"/>
                  </a:cubicBezTo>
                  <a:lnTo>
                    <a:pt x="2288039" y="0"/>
                  </a:lnTo>
                  <a:cubicBezTo>
                    <a:pt x="2308848" y="0"/>
                    <a:pt x="2325717" y="16869"/>
                    <a:pt x="2325717" y="37678"/>
                  </a:cubicBezTo>
                  <a:lnTo>
                    <a:pt x="2325717" y="339105"/>
                  </a:lnTo>
                  <a:cubicBezTo>
                    <a:pt x="2325717" y="359914"/>
                    <a:pt x="2308848" y="376783"/>
                    <a:pt x="2288039" y="376783"/>
                  </a:cubicBezTo>
                  <a:lnTo>
                    <a:pt x="37678" y="376783"/>
                  </a:lnTo>
                  <a:cubicBezTo>
                    <a:pt x="16869" y="376783"/>
                    <a:pt x="0" y="359914"/>
                    <a:pt x="0" y="339105"/>
                  </a:cubicBezTo>
                  <a:lnTo>
                    <a:pt x="0" y="37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8656" tIns="18656" rIns="18656" bIns="18656" numCol="1" spcCol="1270" anchor="ctr" anchorCtr="0">
              <a:noAutofit/>
            </a:bodyPr>
            <a:lstStyle/>
            <a:p>
              <a:pPr marL="0" lvl="0" indent="0" algn="ctr" defTabSz="533400">
                <a:lnSpc>
                  <a:spcPct val="90000"/>
                </a:lnSpc>
                <a:spcBef>
                  <a:spcPct val="0"/>
                </a:spcBef>
                <a:spcAft>
                  <a:spcPct val="35000"/>
                </a:spcAft>
                <a:buNone/>
              </a:pPr>
              <a:r>
                <a:rPr lang="en-US" sz="1200" b="0" i="0" u="none" strike="noStrike" kern="1200" baseline="0" dirty="0">
                  <a:latin typeface="Times New Roman" panose="02020603050405020304" pitchFamily="18" charset="0"/>
                  <a:cs typeface="Times New Roman" panose="02020603050405020304" pitchFamily="18" charset="0"/>
                </a:rPr>
                <a:t>Using Prototyping during Requirements Determination </a:t>
              </a:r>
              <a:endParaRPr lang="en-US" sz="1200" kern="1200" dirty="0">
                <a:latin typeface="Times New Roman" panose="02020603050405020304" pitchFamily="18" charset="0"/>
                <a:ea typeface="+mn-ea"/>
                <a:cs typeface="Times New Roman" panose="02020603050405020304" pitchFamily="18" charset="0"/>
              </a:endParaRPr>
            </a:p>
          </p:txBody>
        </p:sp>
        <p:sp>
          <p:nvSpPr>
            <p:cNvPr id="30" name="Freeform: Shape 29">
              <a:extLst>
                <a:ext uri="{FF2B5EF4-FFF2-40B4-BE49-F238E27FC236}">
                  <a16:creationId xmlns:a16="http://schemas.microsoft.com/office/drawing/2014/main" id="{7C150487-A9B6-4118-91CB-6C5B97D3A4C0}"/>
                </a:ext>
              </a:extLst>
            </p:cNvPr>
            <p:cNvSpPr/>
            <p:nvPr/>
          </p:nvSpPr>
          <p:spPr>
            <a:xfrm rot="2294309">
              <a:off x="4142632" y="3773066"/>
              <a:ext cx="1405223" cy="11107"/>
            </a:xfrm>
            <a:custGeom>
              <a:avLst/>
              <a:gdLst>
                <a:gd name="connsiteX0" fmla="*/ 0 w 1405223"/>
                <a:gd name="connsiteY0" fmla="*/ 8231 h 11107"/>
                <a:gd name="connsiteX1" fmla="*/ 1779279 w 1405223"/>
                <a:gd name="connsiteY1" fmla="*/ 8231 h 11107"/>
              </a:gdLst>
              <a:ahLst/>
              <a:cxnLst>
                <a:cxn ang="0">
                  <a:pos x="connsiteX0" y="connsiteY0"/>
                </a:cxn>
                <a:cxn ang="0">
                  <a:pos x="connsiteX1" y="connsiteY1"/>
                </a:cxn>
              </a:cxnLst>
              <a:rect l="l" t="t" r="r" b="b"/>
              <a:pathLst>
                <a:path w="1405223" h="11107">
                  <a:moveTo>
                    <a:pt x="0" y="8231"/>
                  </a:moveTo>
                  <a:lnTo>
                    <a:pt x="1779279" y="8231"/>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680181" tIns="-29578" rIns="750441" bIns="40684"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p:txBody>
        </p:sp>
        <p:sp>
          <p:nvSpPr>
            <p:cNvPr id="31" name="Freeform: Shape 30">
              <a:extLst>
                <a:ext uri="{FF2B5EF4-FFF2-40B4-BE49-F238E27FC236}">
                  <a16:creationId xmlns:a16="http://schemas.microsoft.com/office/drawing/2014/main" id="{001F6C26-FBA3-4027-986D-495F582C3F18}"/>
                </a:ext>
              </a:extLst>
            </p:cNvPr>
            <p:cNvSpPr/>
            <p:nvPr/>
          </p:nvSpPr>
          <p:spPr>
            <a:xfrm>
              <a:off x="5397104" y="3899744"/>
              <a:ext cx="1529227" cy="627494"/>
            </a:xfrm>
            <a:custGeom>
              <a:avLst/>
              <a:gdLst>
                <a:gd name="connsiteX0" fmla="*/ 0 w 1529227"/>
                <a:gd name="connsiteY0" fmla="*/ 62749 h 627494"/>
                <a:gd name="connsiteX1" fmla="*/ 62749 w 1529227"/>
                <a:gd name="connsiteY1" fmla="*/ 0 h 627494"/>
                <a:gd name="connsiteX2" fmla="*/ 1466478 w 1529227"/>
                <a:gd name="connsiteY2" fmla="*/ 0 h 627494"/>
                <a:gd name="connsiteX3" fmla="*/ 1529227 w 1529227"/>
                <a:gd name="connsiteY3" fmla="*/ 62749 h 627494"/>
                <a:gd name="connsiteX4" fmla="*/ 1529227 w 1529227"/>
                <a:gd name="connsiteY4" fmla="*/ 564745 h 627494"/>
                <a:gd name="connsiteX5" fmla="*/ 1466478 w 1529227"/>
                <a:gd name="connsiteY5" fmla="*/ 627494 h 627494"/>
                <a:gd name="connsiteX6" fmla="*/ 62749 w 1529227"/>
                <a:gd name="connsiteY6" fmla="*/ 627494 h 627494"/>
                <a:gd name="connsiteX7" fmla="*/ 0 w 1529227"/>
                <a:gd name="connsiteY7" fmla="*/ 564745 h 627494"/>
                <a:gd name="connsiteX8" fmla="*/ 0 w 1529227"/>
                <a:gd name="connsiteY8" fmla="*/ 62749 h 62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227" h="627494">
                  <a:moveTo>
                    <a:pt x="0" y="62749"/>
                  </a:moveTo>
                  <a:cubicBezTo>
                    <a:pt x="0" y="28094"/>
                    <a:pt x="28094" y="0"/>
                    <a:pt x="62749" y="0"/>
                  </a:cubicBezTo>
                  <a:lnTo>
                    <a:pt x="1466478" y="0"/>
                  </a:lnTo>
                  <a:cubicBezTo>
                    <a:pt x="1501133" y="0"/>
                    <a:pt x="1529227" y="28094"/>
                    <a:pt x="1529227" y="62749"/>
                  </a:cubicBezTo>
                  <a:lnTo>
                    <a:pt x="1529227" y="564745"/>
                  </a:lnTo>
                  <a:cubicBezTo>
                    <a:pt x="1529227" y="599400"/>
                    <a:pt x="1501133" y="627494"/>
                    <a:pt x="1466478" y="627494"/>
                  </a:cubicBezTo>
                  <a:lnTo>
                    <a:pt x="62749" y="627494"/>
                  </a:lnTo>
                  <a:cubicBezTo>
                    <a:pt x="28094" y="627494"/>
                    <a:pt x="0" y="599400"/>
                    <a:pt x="0" y="564745"/>
                  </a:cubicBezTo>
                  <a:lnTo>
                    <a:pt x="0" y="6274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5999" tIns="25999" rIns="25999" bIns="25999" numCol="1" spcCol="1270" anchor="ctr" anchorCtr="0">
              <a:noAutofit/>
            </a:bodyPr>
            <a:lstStyle/>
            <a:p>
              <a:pPr marL="0" lvl="0" indent="0" algn="ctr" defTabSz="533400">
                <a:lnSpc>
                  <a:spcPct val="90000"/>
                </a:lnSpc>
                <a:spcBef>
                  <a:spcPct val="0"/>
                </a:spcBef>
                <a:spcAft>
                  <a:spcPct val="35000"/>
                </a:spcAft>
                <a:buNone/>
              </a:pPr>
              <a:r>
                <a:rPr lang="en-US" sz="1200" b="0" i="0" u="none" strike="noStrike" kern="1200" baseline="0" dirty="0">
                  <a:latin typeface="Times New Roman" panose="02020603050405020304" pitchFamily="18" charset="0"/>
                  <a:cs typeface="Times New Roman" panose="02020603050405020304" pitchFamily="18" charset="0"/>
                </a:rPr>
                <a:t>Radical Methods for Determining System Requirements </a:t>
              </a:r>
              <a:endParaRPr lang="en-US" sz="1200" kern="1200" dirty="0">
                <a:latin typeface="Times New Roman" panose="02020603050405020304" pitchFamily="18" charset="0"/>
                <a:ea typeface="+mn-ea"/>
                <a:cs typeface="Times New Roman" panose="02020603050405020304" pitchFamily="18" charset="0"/>
              </a:endParaRPr>
            </a:p>
          </p:txBody>
        </p:sp>
        <p:sp>
          <p:nvSpPr>
            <p:cNvPr id="32" name="Freeform: Shape 31">
              <a:extLst>
                <a:ext uri="{FF2B5EF4-FFF2-40B4-BE49-F238E27FC236}">
                  <a16:creationId xmlns:a16="http://schemas.microsoft.com/office/drawing/2014/main" id="{088EFB7E-1D16-4D19-B220-ECB88CFD6341}"/>
                </a:ext>
              </a:extLst>
            </p:cNvPr>
            <p:cNvSpPr/>
            <p:nvPr/>
          </p:nvSpPr>
          <p:spPr>
            <a:xfrm rot="19705560">
              <a:off x="6895705" y="4099612"/>
              <a:ext cx="413771" cy="11107"/>
            </a:xfrm>
            <a:custGeom>
              <a:avLst/>
              <a:gdLst>
                <a:gd name="connsiteX0" fmla="*/ 0 w 413771"/>
                <a:gd name="connsiteY0" fmla="*/ 8231 h 11107"/>
                <a:gd name="connsiteX1" fmla="*/ 423827 w 413771"/>
                <a:gd name="connsiteY1" fmla="*/ 8231 h 11107"/>
              </a:gdLst>
              <a:ahLst/>
              <a:cxnLst>
                <a:cxn ang="0">
                  <a:pos x="connsiteX0" y="connsiteY0"/>
                </a:cxn>
                <a:cxn ang="0">
                  <a:pos x="connsiteX1" y="connsiteY1"/>
                </a:cxn>
              </a:cxnLst>
              <a:rect l="l" t="t" r="r" b="b"/>
              <a:pathLst>
                <a:path w="413771" h="11107">
                  <a:moveTo>
                    <a:pt x="0" y="8231"/>
                  </a:moveTo>
                  <a:lnTo>
                    <a:pt x="423827"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09240" tIns="-4791" rIns="229930" bIns="15897"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p:txBody>
        </p:sp>
        <p:sp>
          <p:nvSpPr>
            <p:cNvPr id="33" name="Freeform: Shape 32">
              <a:extLst>
                <a:ext uri="{FF2B5EF4-FFF2-40B4-BE49-F238E27FC236}">
                  <a16:creationId xmlns:a16="http://schemas.microsoft.com/office/drawing/2014/main" id="{2E777644-6C98-4C58-AF86-53870166BAAA}"/>
                </a:ext>
              </a:extLst>
            </p:cNvPr>
            <p:cNvSpPr/>
            <p:nvPr/>
          </p:nvSpPr>
          <p:spPr>
            <a:xfrm>
              <a:off x="7278850" y="3807489"/>
              <a:ext cx="3528000" cy="376783"/>
            </a:xfrm>
            <a:custGeom>
              <a:avLst/>
              <a:gdLst>
                <a:gd name="connsiteX0" fmla="*/ 0 w 2330102"/>
                <a:gd name="connsiteY0" fmla="*/ 37678 h 376783"/>
                <a:gd name="connsiteX1" fmla="*/ 37678 w 2330102"/>
                <a:gd name="connsiteY1" fmla="*/ 0 h 376783"/>
                <a:gd name="connsiteX2" fmla="*/ 2292424 w 2330102"/>
                <a:gd name="connsiteY2" fmla="*/ 0 h 376783"/>
                <a:gd name="connsiteX3" fmla="*/ 2330102 w 2330102"/>
                <a:gd name="connsiteY3" fmla="*/ 37678 h 376783"/>
                <a:gd name="connsiteX4" fmla="*/ 2330102 w 2330102"/>
                <a:gd name="connsiteY4" fmla="*/ 339105 h 376783"/>
                <a:gd name="connsiteX5" fmla="*/ 2292424 w 2330102"/>
                <a:gd name="connsiteY5" fmla="*/ 376783 h 376783"/>
                <a:gd name="connsiteX6" fmla="*/ 37678 w 2330102"/>
                <a:gd name="connsiteY6" fmla="*/ 376783 h 376783"/>
                <a:gd name="connsiteX7" fmla="*/ 0 w 2330102"/>
                <a:gd name="connsiteY7" fmla="*/ 339105 h 376783"/>
                <a:gd name="connsiteX8" fmla="*/ 0 w 2330102"/>
                <a:gd name="connsiteY8" fmla="*/ 37678 h 3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0102" h="376783">
                  <a:moveTo>
                    <a:pt x="0" y="37678"/>
                  </a:moveTo>
                  <a:cubicBezTo>
                    <a:pt x="0" y="16869"/>
                    <a:pt x="16869" y="0"/>
                    <a:pt x="37678" y="0"/>
                  </a:cubicBezTo>
                  <a:lnTo>
                    <a:pt x="2292424" y="0"/>
                  </a:lnTo>
                  <a:cubicBezTo>
                    <a:pt x="2313233" y="0"/>
                    <a:pt x="2330102" y="16869"/>
                    <a:pt x="2330102" y="37678"/>
                  </a:cubicBezTo>
                  <a:lnTo>
                    <a:pt x="2330102" y="339105"/>
                  </a:lnTo>
                  <a:cubicBezTo>
                    <a:pt x="2330102" y="359914"/>
                    <a:pt x="2313233" y="376783"/>
                    <a:pt x="2292424" y="376783"/>
                  </a:cubicBezTo>
                  <a:lnTo>
                    <a:pt x="37678" y="376783"/>
                  </a:lnTo>
                  <a:cubicBezTo>
                    <a:pt x="16869" y="376783"/>
                    <a:pt x="0" y="359914"/>
                    <a:pt x="0" y="339105"/>
                  </a:cubicBezTo>
                  <a:lnTo>
                    <a:pt x="0" y="37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8656" tIns="18656" rIns="18656" bIns="18656" numCol="1" spcCol="1270" anchor="ctr" anchorCtr="0">
              <a:noAutofit/>
            </a:bodyPr>
            <a:lstStyle/>
            <a:p>
              <a:pPr marL="0" lvl="0" indent="0" algn="ctr" defTabSz="533400">
                <a:lnSpc>
                  <a:spcPct val="90000"/>
                </a:lnSpc>
                <a:spcBef>
                  <a:spcPct val="0"/>
                </a:spcBef>
                <a:spcAft>
                  <a:spcPct val="35000"/>
                </a:spcAft>
                <a:buNone/>
              </a:pPr>
              <a:r>
                <a:rPr lang="en-US" sz="1200" b="0" i="0" u="none" strike="noStrike" kern="1200" baseline="0" dirty="0">
                  <a:latin typeface="Times New Roman" panose="02020603050405020304" pitchFamily="18" charset="0"/>
                  <a:cs typeface="Times New Roman" panose="02020603050405020304" pitchFamily="18" charset="0"/>
                </a:rPr>
                <a:t>Identifying Processes to Reengineer </a:t>
              </a:r>
              <a:endParaRPr lang="en-US" sz="1200" kern="1200" dirty="0">
                <a:latin typeface="Times New Roman" panose="02020603050405020304" pitchFamily="18" charset="0"/>
                <a:ea typeface="+mn-ea"/>
                <a:cs typeface="Times New Roman" panose="02020603050405020304" pitchFamily="18" charset="0"/>
              </a:endParaRPr>
            </a:p>
          </p:txBody>
        </p:sp>
        <p:sp>
          <p:nvSpPr>
            <p:cNvPr id="34" name="Freeform: Shape 33">
              <a:extLst>
                <a:ext uri="{FF2B5EF4-FFF2-40B4-BE49-F238E27FC236}">
                  <a16:creationId xmlns:a16="http://schemas.microsoft.com/office/drawing/2014/main" id="{9BE27715-3950-4D48-B466-780CD6B1161C}"/>
                </a:ext>
              </a:extLst>
            </p:cNvPr>
            <p:cNvSpPr/>
            <p:nvPr/>
          </p:nvSpPr>
          <p:spPr>
            <a:xfrm rot="1894440">
              <a:off x="6895705" y="4316263"/>
              <a:ext cx="413771" cy="11107"/>
            </a:xfrm>
            <a:custGeom>
              <a:avLst/>
              <a:gdLst>
                <a:gd name="connsiteX0" fmla="*/ 0 w 413771"/>
                <a:gd name="connsiteY0" fmla="*/ 8231 h 11107"/>
                <a:gd name="connsiteX1" fmla="*/ 423827 w 413771"/>
                <a:gd name="connsiteY1" fmla="*/ 8231 h 11107"/>
              </a:gdLst>
              <a:ahLst/>
              <a:cxnLst>
                <a:cxn ang="0">
                  <a:pos x="connsiteX0" y="connsiteY0"/>
                </a:cxn>
                <a:cxn ang="0">
                  <a:pos x="connsiteX1" y="connsiteY1"/>
                </a:cxn>
              </a:cxnLst>
              <a:rect l="l" t="t" r="r" b="b"/>
              <a:pathLst>
                <a:path w="413771" h="11107">
                  <a:moveTo>
                    <a:pt x="0" y="8231"/>
                  </a:moveTo>
                  <a:lnTo>
                    <a:pt x="423827" y="8231"/>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09240" tIns="-4791" rIns="229930" bIns="15897" numCol="1" spcCol="1270" anchor="ctr" anchorCtr="0">
              <a:noAutofit/>
            </a:bodyPr>
            <a:lstStyle/>
            <a:p>
              <a:pPr marL="0" lvl="0" indent="0" algn="ctr" defTabSz="533400">
                <a:lnSpc>
                  <a:spcPct val="90000"/>
                </a:lnSpc>
                <a:spcBef>
                  <a:spcPct val="0"/>
                </a:spcBef>
                <a:spcAft>
                  <a:spcPct val="35000"/>
                </a:spcAft>
                <a:buNone/>
              </a:pPr>
              <a:endParaRPr lang="en-US" sz="12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p:txBody>
        </p:sp>
        <p:sp>
          <p:nvSpPr>
            <p:cNvPr id="35" name="Freeform: Shape 34">
              <a:extLst>
                <a:ext uri="{FF2B5EF4-FFF2-40B4-BE49-F238E27FC236}">
                  <a16:creationId xmlns:a16="http://schemas.microsoft.com/office/drawing/2014/main" id="{027BC019-A104-4FF0-AD74-83F095AD19DC}"/>
                </a:ext>
              </a:extLst>
            </p:cNvPr>
            <p:cNvSpPr/>
            <p:nvPr/>
          </p:nvSpPr>
          <p:spPr>
            <a:xfrm>
              <a:off x="7278850" y="4241750"/>
              <a:ext cx="3528000" cy="376783"/>
            </a:xfrm>
            <a:custGeom>
              <a:avLst/>
              <a:gdLst>
                <a:gd name="connsiteX0" fmla="*/ 0 w 2330102"/>
                <a:gd name="connsiteY0" fmla="*/ 37678 h 376783"/>
                <a:gd name="connsiteX1" fmla="*/ 37678 w 2330102"/>
                <a:gd name="connsiteY1" fmla="*/ 0 h 376783"/>
                <a:gd name="connsiteX2" fmla="*/ 2292424 w 2330102"/>
                <a:gd name="connsiteY2" fmla="*/ 0 h 376783"/>
                <a:gd name="connsiteX3" fmla="*/ 2330102 w 2330102"/>
                <a:gd name="connsiteY3" fmla="*/ 37678 h 376783"/>
                <a:gd name="connsiteX4" fmla="*/ 2330102 w 2330102"/>
                <a:gd name="connsiteY4" fmla="*/ 339105 h 376783"/>
                <a:gd name="connsiteX5" fmla="*/ 2292424 w 2330102"/>
                <a:gd name="connsiteY5" fmla="*/ 376783 h 376783"/>
                <a:gd name="connsiteX6" fmla="*/ 37678 w 2330102"/>
                <a:gd name="connsiteY6" fmla="*/ 376783 h 376783"/>
                <a:gd name="connsiteX7" fmla="*/ 0 w 2330102"/>
                <a:gd name="connsiteY7" fmla="*/ 339105 h 376783"/>
                <a:gd name="connsiteX8" fmla="*/ 0 w 2330102"/>
                <a:gd name="connsiteY8" fmla="*/ 37678 h 3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0102" h="376783">
                  <a:moveTo>
                    <a:pt x="0" y="37678"/>
                  </a:moveTo>
                  <a:cubicBezTo>
                    <a:pt x="0" y="16869"/>
                    <a:pt x="16869" y="0"/>
                    <a:pt x="37678" y="0"/>
                  </a:cubicBezTo>
                  <a:lnTo>
                    <a:pt x="2292424" y="0"/>
                  </a:lnTo>
                  <a:cubicBezTo>
                    <a:pt x="2313233" y="0"/>
                    <a:pt x="2330102" y="16869"/>
                    <a:pt x="2330102" y="37678"/>
                  </a:cubicBezTo>
                  <a:lnTo>
                    <a:pt x="2330102" y="339105"/>
                  </a:lnTo>
                  <a:cubicBezTo>
                    <a:pt x="2330102" y="359914"/>
                    <a:pt x="2313233" y="376783"/>
                    <a:pt x="2292424" y="376783"/>
                  </a:cubicBezTo>
                  <a:lnTo>
                    <a:pt x="37678" y="376783"/>
                  </a:lnTo>
                  <a:cubicBezTo>
                    <a:pt x="16869" y="376783"/>
                    <a:pt x="0" y="359914"/>
                    <a:pt x="0" y="339105"/>
                  </a:cubicBezTo>
                  <a:lnTo>
                    <a:pt x="0" y="37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8656" tIns="18656" rIns="18656" bIns="18656" numCol="1" spcCol="1270" anchor="ctr" anchorCtr="0">
              <a:noAutofit/>
            </a:bodyPr>
            <a:lstStyle/>
            <a:p>
              <a:pPr marL="0" lvl="0" indent="0" algn="ctr" defTabSz="533400">
                <a:lnSpc>
                  <a:spcPct val="90000"/>
                </a:lnSpc>
                <a:spcBef>
                  <a:spcPct val="0"/>
                </a:spcBef>
                <a:spcAft>
                  <a:spcPct val="35000"/>
                </a:spcAft>
                <a:buNone/>
              </a:pPr>
              <a:r>
                <a:rPr lang="tr-TR" sz="1200" b="0" i="0" u="none" strike="noStrike" kern="1200" baseline="0" dirty="0">
                  <a:latin typeface="Times New Roman" panose="02020603050405020304" pitchFamily="18" charset="0"/>
                  <a:cs typeface="Times New Roman" panose="02020603050405020304" pitchFamily="18" charset="0"/>
                </a:rPr>
                <a:t>Disruptive Technologies </a:t>
              </a:r>
              <a:endParaRPr lang="en-US" sz="1200" kern="1200" dirty="0">
                <a:latin typeface="Times New Roman" panose="02020603050405020304" pitchFamily="18" charset="0"/>
                <a:ea typeface="+mn-ea"/>
                <a:cs typeface="Times New Roman" panose="02020603050405020304" pitchFamily="18" charset="0"/>
              </a:endParaRPr>
            </a:p>
          </p:txBody>
        </p:sp>
        <p:sp>
          <p:nvSpPr>
            <p:cNvPr id="36" name="Freeform: Shape 35">
              <a:extLst>
                <a:ext uri="{FF2B5EF4-FFF2-40B4-BE49-F238E27FC236}">
                  <a16:creationId xmlns:a16="http://schemas.microsoft.com/office/drawing/2014/main" id="{A52311C3-845A-49A6-B9A6-3AE6329C1BA8}"/>
                </a:ext>
              </a:extLst>
            </p:cNvPr>
            <p:cNvSpPr/>
            <p:nvPr/>
          </p:nvSpPr>
          <p:spPr>
            <a:xfrm rot="3781195">
              <a:off x="3631441" y="4417964"/>
              <a:ext cx="2423279" cy="11107"/>
            </a:xfrm>
            <a:custGeom>
              <a:avLst/>
              <a:gdLst>
                <a:gd name="connsiteX0" fmla="*/ 0 w 2423279"/>
                <a:gd name="connsiteY0" fmla="*/ 5553 h 11107"/>
                <a:gd name="connsiteX1" fmla="*/ 2423279 w 2423279"/>
                <a:gd name="connsiteY1" fmla="*/ 5553 h 11107"/>
              </a:gdLst>
              <a:ahLst/>
              <a:cxnLst>
                <a:cxn ang="0">
                  <a:pos x="connsiteX0" y="connsiteY0"/>
                </a:cxn>
                <a:cxn ang="0">
                  <a:pos x="connsiteX1" y="connsiteY1"/>
                </a:cxn>
              </a:cxnLst>
              <a:rect l="l" t="t" r="r" b="b"/>
              <a:pathLst>
                <a:path w="2423279" h="11107">
                  <a:moveTo>
                    <a:pt x="0" y="5553"/>
                  </a:moveTo>
                  <a:lnTo>
                    <a:pt x="2423279" y="5553"/>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1163758" tIns="-55029" rIns="1163757" bIns="-55028" numCol="1" spcCol="1270" anchor="ctr" anchorCtr="0">
              <a:noAutofit/>
            </a:bodyPr>
            <a:lstStyle/>
            <a:p>
              <a:pPr marL="0" lvl="0" indent="0" algn="ctr" defTabSz="533400">
                <a:lnSpc>
                  <a:spcPct val="90000"/>
                </a:lnSpc>
                <a:spcBef>
                  <a:spcPct val="0"/>
                </a:spcBef>
                <a:spcAft>
                  <a:spcPct val="35000"/>
                </a:spcAft>
                <a:buNone/>
              </a:pPr>
              <a:endParaRPr lang="tr-TR" sz="1200" kern="1200">
                <a:latin typeface="Times New Roman" panose="02020603050405020304" pitchFamily="18" charset="0"/>
                <a:cs typeface="Times New Roman" panose="02020603050405020304" pitchFamily="18" charset="0"/>
              </a:endParaRPr>
            </a:p>
          </p:txBody>
        </p:sp>
        <p:sp>
          <p:nvSpPr>
            <p:cNvPr id="37" name="Freeform: Shape 36">
              <a:extLst>
                <a:ext uri="{FF2B5EF4-FFF2-40B4-BE49-F238E27FC236}">
                  <a16:creationId xmlns:a16="http://schemas.microsoft.com/office/drawing/2014/main" id="{5419A471-C188-4EF0-AAD0-6632488AE046}"/>
                </a:ext>
              </a:extLst>
            </p:cNvPr>
            <p:cNvSpPr/>
            <p:nvPr/>
          </p:nvSpPr>
          <p:spPr>
            <a:xfrm>
              <a:off x="5392778" y="5231697"/>
              <a:ext cx="1551065" cy="543181"/>
            </a:xfrm>
            <a:custGeom>
              <a:avLst/>
              <a:gdLst>
                <a:gd name="connsiteX0" fmla="*/ 0 w 1551065"/>
                <a:gd name="connsiteY0" fmla="*/ 54318 h 543181"/>
                <a:gd name="connsiteX1" fmla="*/ 54318 w 1551065"/>
                <a:gd name="connsiteY1" fmla="*/ 0 h 543181"/>
                <a:gd name="connsiteX2" fmla="*/ 1496747 w 1551065"/>
                <a:gd name="connsiteY2" fmla="*/ 0 h 543181"/>
                <a:gd name="connsiteX3" fmla="*/ 1551065 w 1551065"/>
                <a:gd name="connsiteY3" fmla="*/ 54318 h 543181"/>
                <a:gd name="connsiteX4" fmla="*/ 1551065 w 1551065"/>
                <a:gd name="connsiteY4" fmla="*/ 488863 h 543181"/>
                <a:gd name="connsiteX5" fmla="*/ 1496747 w 1551065"/>
                <a:gd name="connsiteY5" fmla="*/ 543181 h 543181"/>
                <a:gd name="connsiteX6" fmla="*/ 54318 w 1551065"/>
                <a:gd name="connsiteY6" fmla="*/ 543181 h 543181"/>
                <a:gd name="connsiteX7" fmla="*/ 0 w 1551065"/>
                <a:gd name="connsiteY7" fmla="*/ 488863 h 543181"/>
                <a:gd name="connsiteX8" fmla="*/ 0 w 1551065"/>
                <a:gd name="connsiteY8" fmla="*/ 54318 h 54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065" h="543181">
                  <a:moveTo>
                    <a:pt x="0" y="54318"/>
                  </a:moveTo>
                  <a:cubicBezTo>
                    <a:pt x="0" y="24319"/>
                    <a:pt x="24319" y="0"/>
                    <a:pt x="54318" y="0"/>
                  </a:cubicBezTo>
                  <a:lnTo>
                    <a:pt x="1496747" y="0"/>
                  </a:lnTo>
                  <a:cubicBezTo>
                    <a:pt x="1526746" y="0"/>
                    <a:pt x="1551065" y="24319"/>
                    <a:pt x="1551065" y="54318"/>
                  </a:cubicBezTo>
                  <a:lnTo>
                    <a:pt x="1551065" y="488863"/>
                  </a:lnTo>
                  <a:cubicBezTo>
                    <a:pt x="1551065" y="518862"/>
                    <a:pt x="1526746" y="543181"/>
                    <a:pt x="1496747" y="543181"/>
                  </a:cubicBezTo>
                  <a:lnTo>
                    <a:pt x="54318" y="543181"/>
                  </a:lnTo>
                  <a:cubicBezTo>
                    <a:pt x="24319" y="543181"/>
                    <a:pt x="0" y="518862"/>
                    <a:pt x="0" y="488863"/>
                  </a:cubicBezTo>
                  <a:lnTo>
                    <a:pt x="0" y="5431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23529" tIns="23529" rIns="23529" bIns="23529" numCol="1" spcCol="1270" anchor="ctr" anchorCtr="0">
              <a:noAutofit/>
            </a:bodyPr>
            <a:lstStyle/>
            <a:p>
              <a:pPr marL="0" lvl="0" indent="0" algn="ctr" defTabSz="533400">
                <a:lnSpc>
                  <a:spcPct val="90000"/>
                </a:lnSpc>
                <a:spcBef>
                  <a:spcPct val="0"/>
                </a:spcBef>
                <a:spcAft>
                  <a:spcPct val="35000"/>
                </a:spcAft>
                <a:buNone/>
              </a:pPr>
              <a:r>
                <a:rPr lang="tr-TR" sz="1200" b="0" i="0" u="none" strike="noStrike" kern="1200" baseline="0" dirty="0">
                  <a:latin typeface="Times New Roman" panose="02020603050405020304" pitchFamily="18" charset="0"/>
                  <a:cs typeface="Times New Roman" panose="02020603050405020304" pitchFamily="18" charset="0"/>
                </a:rPr>
                <a:t>Pine Valley Furniture WebStore: Determining System</a:t>
              </a:r>
              <a:r>
                <a:rPr lang="en-US" sz="1200" b="0" i="0" u="none" strike="noStrike" kern="1200" baseline="0" dirty="0">
                  <a:latin typeface="Times New Roman" panose="02020603050405020304" pitchFamily="18" charset="0"/>
                  <a:cs typeface="Times New Roman" panose="02020603050405020304" pitchFamily="18" charset="0"/>
                </a:rPr>
                <a:t> </a:t>
              </a:r>
              <a:r>
                <a:rPr lang="tr-TR" sz="1200" b="0" i="0" u="none" strike="noStrike" kern="1200" baseline="0" dirty="0">
                  <a:latin typeface="Times New Roman" panose="02020603050405020304" pitchFamily="18" charset="0"/>
                  <a:cs typeface="Times New Roman" panose="02020603050405020304" pitchFamily="18" charset="0"/>
                </a:rPr>
                <a:t>Requirements </a:t>
              </a:r>
              <a:endParaRPr lang="tr-TR" sz="1200" kern="1200" dirty="0">
                <a:latin typeface="Times New Roman" panose="02020603050405020304" pitchFamily="18" charset="0"/>
                <a:cs typeface="Times New Roman" panose="02020603050405020304" pitchFamily="18" charset="0"/>
              </a:endParaRPr>
            </a:p>
          </p:txBody>
        </p:sp>
        <p:sp>
          <p:nvSpPr>
            <p:cNvPr id="38" name="Freeform: Shape 37">
              <a:extLst>
                <a:ext uri="{FF2B5EF4-FFF2-40B4-BE49-F238E27FC236}">
                  <a16:creationId xmlns:a16="http://schemas.microsoft.com/office/drawing/2014/main" id="{C76AFB7F-7AD2-4015-84A5-D7A16D23F643}"/>
                </a:ext>
              </a:extLst>
            </p:cNvPr>
            <p:cNvSpPr/>
            <p:nvPr/>
          </p:nvSpPr>
          <p:spPr>
            <a:xfrm rot="18023132">
              <a:off x="6760569" y="5177811"/>
              <a:ext cx="741728" cy="11107"/>
            </a:xfrm>
            <a:custGeom>
              <a:avLst/>
              <a:gdLst>
                <a:gd name="connsiteX0" fmla="*/ 0 w 741728"/>
                <a:gd name="connsiteY0" fmla="*/ 5553 h 11107"/>
                <a:gd name="connsiteX1" fmla="*/ 741728 w 741728"/>
                <a:gd name="connsiteY1" fmla="*/ 5553 h 11107"/>
              </a:gdLst>
              <a:ahLst/>
              <a:cxnLst>
                <a:cxn ang="0">
                  <a:pos x="connsiteX0" y="connsiteY0"/>
                </a:cxn>
                <a:cxn ang="0">
                  <a:pos x="connsiteX1" y="connsiteY1"/>
                </a:cxn>
              </a:cxnLst>
              <a:rect l="l" t="t" r="r" b="b"/>
              <a:pathLst>
                <a:path w="741728" h="11107">
                  <a:moveTo>
                    <a:pt x="0" y="5553"/>
                  </a:moveTo>
                  <a:lnTo>
                    <a:pt x="741728" y="5553"/>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365020" tIns="-12990" rIns="365021" bIns="-12990" numCol="1" spcCol="1270" anchor="ctr" anchorCtr="0">
              <a:noAutofit/>
            </a:bodyPr>
            <a:lstStyle/>
            <a:p>
              <a:pPr marL="0" lvl="0" indent="0" algn="ctr" defTabSz="533400">
                <a:lnSpc>
                  <a:spcPct val="90000"/>
                </a:lnSpc>
                <a:spcBef>
                  <a:spcPct val="0"/>
                </a:spcBef>
                <a:spcAft>
                  <a:spcPct val="35000"/>
                </a:spcAft>
                <a:buNone/>
              </a:pPr>
              <a:endParaRPr lang="tr-TR" sz="1200" kern="1200">
                <a:latin typeface="Times New Roman" panose="02020603050405020304" pitchFamily="18" charset="0"/>
                <a:cs typeface="Times New Roman" panose="02020603050405020304" pitchFamily="18" charset="0"/>
              </a:endParaRPr>
            </a:p>
          </p:txBody>
        </p:sp>
        <p:sp>
          <p:nvSpPr>
            <p:cNvPr id="39" name="Freeform: Shape 38">
              <a:extLst>
                <a:ext uri="{FF2B5EF4-FFF2-40B4-BE49-F238E27FC236}">
                  <a16:creationId xmlns:a16="http://schemas.microsoft.com/office/drawing/2014/main" id="{13C4C9D4-03EA-4BA5-B2FD-C7B650F55D66}"/>
                </a:ext>
              </a:extLst>
            </p:cNvPr>
            <p:cNvSpPr/>
            <p:nvPr/>
          </p:nvSpPr>
          <p:spPr>
            <a:xfrm>
              <a:off x="7319021" y="4675051"/>
              <a:ext cx="3528000" cy="376783"/>
            </a:xfrm>
            <a:custGeom>
              <a:avLst/>
              <a:gdLst>
                <a:gd name="connsiteX0" fmla="*/ 0 w 2328527"/>
                <a:gd name="connsiteY0" fmla="*/ 37678 h 376783"/>
                <a:gd name="connsiteX1" fmla="*/ 37678 w 2328527"/>
                <a:gd name="connsiteY1" fmla="*/ 0 h 376783"/>
                <a:gd name="connsiteX2" fmla="*/ 2290849 w 2328527"/>
                <a:gd name="connsiteY2" fmla="*/ 0 h 376783"/>
                <a:gd name="connsiteX3" fmla="*/ 2328527 w 2328527"/>
                <a:gd name="connsiteY3" fmla="*/ 37678 h 376783"/>
                <a:gd name="connsiteX4" fmla="*/ 2328527 w 2328527"/>
                <a:gd name="connsiteY4" fmla="*/ 339105 h 376783"/>
                <a:gd name="connsiteX5" fmla="*/ 2290849 w 2328527"/>
                <a:gd name="connsiteY5" fmla="*/ 376783 h 376783"/>
                <a:gd name="connsiteX6" fmla="*/ 37678 w 2328527"/>
                <a:gd name="connsiteY6" fmla="*/ 376783 h 376783"/>
                <a:gd name="connsiteX7" fmla="*/ 0 w 2328527"/>
                <a:gd name="connsiteY7" fmla="*/ 339105 h 376783"/>
                <a:gd name="connsiteX8" fmla="*/ 0 w 2328527"/>
                <a:gd name="connsiteY8" fmla="*/ 37678 h 3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527" h="376783">
                  <a:moveTo>
                    <a:pt x="0" y="37678"/>
                  </a:moveTo>
                  <a:cubicBezTo>
                    <a:pt x="0" y="16869"/>
                    <a:pt x="16869" y="0"/>
                    <a:pt x="37678" y="0"/>
                  </a:cubicBezTo>
                  <a:lnTo>
                    <a:pt x="2290849" y="0"/>
                  </a:lnTo>
                  <a:cubicBezTo>
                    <a:pt x="2311658" y="0"/>
                    <a:pt x="2328527" y="16869"/>
                    <a:pt x="2328527" y="37678"/>
                  </a:cubicBezTo>
                  <a:lnTo>
                    <a:pt x="2328527" y="339105"/>
                  </a:lnTo>
                  <a:cubicBezTo>
                    <a:pt x="2328527" y="359914"/>
                    <a:pt x="2311658" y="376783"/>
                    <a:pt x="2290849" y="376783"/>
                  </a:cubicBezTo>
                  <a:lnTo>
                    <a:pt x="37678" y="376783"/>
                  </a:lnTo>
                  <a:cubicBezTo>
                    <a:pt x="16869" y="376783"/>
                    <a:pt x="0" y="359914"/>
                    <a:pt x="0" y="339105"/>
                  </a:cubicBezTo>
                  <a:lnTo>
                    <a:pt x="0" y="37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8656" tIns="18656" rIns="18656" bIns="18656" numCol="1" spcCol="1270" anchor="ctr" anchorCtr="0">
              <a:noAutofit/>
            </a:bodyPr>
            <a:lstStyle/>
            <a:p>
              <a:pPr marL="0" lvl="0" indent="0" algn="ctr" defTabSz="533400">
                <a:lnSpc>
                  <a:spcPct val="90000"/>
                </a:lnSpc>
                <a:spcBef>
                  <a:spcPct val="0"/>
                </a:spcBef>
                <a:spcAft>
                  <a:spcPct val="35000"/>
                </a:spcAft>
                <a:buNone/>
              </a:pPr>
              <a:r>
                <a:rPr lang="en-US" sz="1200" b="0" i="0" u="none" strike="noStrike" kern="1200" baseline="0" dirty="0">
                  <a:latin typeface="Times New Roman" panose="02020603050405020304" pitchFamily="18" charset="0"/>
                  <a:cs typeface="Times New Roman" panose="02020603050405020304" pitchFamily="18" charset="0"/>
                </a:rPr>
                <a:t>System Layout and Navigation Characteristics </a:t>
              </a:r>
              <a:endParaRPr lang="tr-TR" sz="1200" kern="1200" dirty="0">
                <a:latin typeface="Times New Roman" panose="02020603050405020304" pitchFamily="18" charset="0"/>
                <a:cs typeface="Times New Roman" panose="02020603050405020304" pitchFamily="18" charset="0"/>
              </a:endParaRPr>
            </a:p>
          </p:txBody>
        </p:sp>
        <p:sp>
          <p:nvSpPr>
            <p:cNvPr id="40" name="Freeform: Shape 39">
              <a:extLst>
                <a:ext uri="{FF2B5EF4-FFF2-40B4-BE49-F238E27FC236}">
                  <a16:creationId xmlns:a16="http://schemas.microsoft.com/office/drawing/2014/main" id="{F1625E9D-3E11-48D7-ABD0-9074ABF35481}"/>
                </a:ext>
              </a:extLst>
            </p:cNvPr>
            <p:cNvSpPr/>
            <p:nvPr/>
          </p:nvSpPr>
          <p:spPr>
            <a:xfrm rot="19820875">
              <a:off x="6915617" y="5391093"/>
              <a:ext cx="431105" cy="11107"/>
            </a:xfrm>
            <a:custGeom>
              <a:avLst/>
              <a:gdLst>
                <a:gd name="connsiteX0" fmla="*/ 0 w 431105"/>
                <a:gd name="connsiteY0" fmla="*/ 5553 h 11107"/>
                <a:gd name="connsiteX1" fmla="*/ 431105 w 431105"/>
                <a:gd name="connsiteY1" fmla="*/ 5553 h 11107"/>
              </a:gdLst>
              <a:ahLst/>
              <a:cxnLst>
                <a:cxn ang="0">
                  <a:pos x="connsiteX0" y="connsiteY0"/>
                </a:cxn>
                <a:cxn ang="0">
                  <a:pos x="connsiteX1" y="connsiteY1"/>
                </a:cxn>
              </a:cxnLst>
              <a:rect l="l" t="t" r="r" b="b"/>
              <a:pathLst>
                <a:path w="431105" h="11107">
                  <a:moveTo>
                    <a:pt x="0" y="5553"/>
                  </a:moveTo>
                  <a:lnTo>
                    <a:pt x="431105" y="5553"/>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17474" tIns="-5224" rIns="217475" bIns="-5225" numCol="1" spcCol="1270" anchor="ctr" anchorCtr="0">
              <a:noAutofit/>
            </a:bodyPr>
            <a:lstStyle/>
            <a:p>
              <a:pPr marL="0" lvl="0" indent="0" algn="ctr" defTabSz="533400">
                <a:lnSpc>
                  <a:spcPct val="90000"/>
                </a:lnSpc>
                <a:spcBef>
                  <a:spcPct val="0"/>
                </a:spcBef>
                <a:spcAft>
                  <a:spcPct val="35000"/>
                </a:spcAft>
                <a:buNone/>
              </a:pPr>
              <a:endParaRPr lang="tr-TR" sz="1200" kern="1200">
                <a:latin typeface="Times New Roman" panose="02020603050405020304" pitchFamily="18" charset="0"/>
                <a:cs typeface="Times New Roman" panose="02020603050405020304" pitchFamily="18" charset="0"/>
              </a:endParaRPr>
            </a:p>
          </p:txBody>
        </p:sp>
        <p:sp>
          <p:nvSpPr>
            <p:cNvPr id="41" name="Freeform: Shape 40">
              <a:extLst>
                <a:ext uri="{FF2B5EF4-FFF2-40B4-BE49-F238E27FC236}">
                  <a16:creationId xmlns:a16="http://schemas.microsoft.com/office/drawing/2014/main" id="{795951D3-0E4B-492F-8E8A-6B6350AA1C3F}"/>
                </a:ext>
              </a:extLst>
            </p:cNvPr>
            <p:cNvSpPr/>
            <p:nvPr/>
          </p:nvSpPr>
          <p:spPr>
            <a:xfrm>
              <a:off x="7318494" y="5101614"/>
              <a:ext cx="3528000" cy="376783"/>
            </a:xfrm>
            <a:custGeom>
              <a:avLst/>
              <a:gdLst>
                <a:gd name="connsiteX0" fmla="*/ 0 w 2328527"/>
                <a:gd name="connsiteY0" fmla="*/ 37678 h 376783"/>
                <a:gd name="connsiteX1" fmla="*/ 37678 w 2328527"/>
                <a:gd name="connsiteY1" fmla="*/ 0 h 376783"/>
                <a:gd name="connsiteX2" fmla="*/ 2290849 w 2328527"/>
                <a:gd name="connsiteY2" fmla="*/ 0 h 376783"/>
                <a:gd name="connsiteX3" fmla="*/ 2328527 w 2328527"/>
                <a:gd name="connsiteY3" fmla="*/ 37678 h 376783"/>
                <a:gd name="connsiteX4" fmla="*/ 2328527 w 2328527"/>
                <a:gd name="connsiteY4" fmla="*/ 339105 h 376783"/>
                <a:gd name="connsiteX5" fmla="*/ 2290849 w 2328527"/>
                <a:gd name="connsiteY5" fmla="*/ 376783 h 376783"/>
                <a:gd name="connsiteX6" fmla="*/ 37678 w 2328527"/>
                <a:gd name="connsiteY6" fmla="*/ 376783 h 376783"/>
                <a:gd name="connsiteX7" fmla="*/ 0 w 2328527"/>
                <a:gd name="connsiteY7" fmla="*/ 339105 h 376783"/>
                <a:gd name="connsiteX8" fmla="*/ 0 w 2328527"/>
                <a:gd name="connsiteY8" fmla="*/ 37678 h 3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527" h="376783">
                  <a:moveTo>
                    <a:pt x="0" y="37678"/>
                  </a:moveTo>
                  <a:cubicBezTo>
                    <a:pt x="0" y="16869"/>
                    <a:pt x="16869" y="0"/>
                    <a:pt x="37678" y="0"/>
                  </a:cubicBezTo>
                  <a:lnTo>
                    <a:pt x="2290849" y="0"/>
                  </a:lnTo>
                  <a:cubicBezTo>
                    <a:pt x="2311658" y="0"/>
                    <a:pt x="2328527" y="16869"/>
                    <a:pt x="2328527" y="37678"/>
                  </a:cubicBezTo>
                  <a:lnTo>
                    <a:pt x="2328527" y="339105"/>
                  </a:lnTo>
                  <a:cubicBezTo>
                    <a:pt x="2328527" y="359914"/>
                    <a:pt x="2311658" y="376783"/>
                    <a:pt x="2290849" y="376783"/>
                  </a:cubicBezTo>
                  <a:lnTo>
                    <a:pt x="37678" y="376783"/>
                  </a:lnTo>
                  <a:cubicBezTo>
                    <a:pt x="16869" y="376783"/>
                    <a:pt x="0" y="359914"/>
                    <a:pt x="0" y="339105"/>
                  </a:cubicBezTo>
                  <a:lnTo>
                    <a:pt x="0" y="37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8656" tIns="18656" rIns="18656" bIns="18656" numCol="1" spcCol="1270" anchor="ctr" anchorCtr="0">
              <a:noAutofit/>
            </a:bodyPr>
            <a:lstStyle/>
            <a:p>
              <a:pPr marL="0" lvl="0" indent="0" algn="ctr" defTabSz="533400">
                <a:lnSpc>
                  <a:spcPct val="90000"/>
                </a:lnSpc>
                <a:spcBef>
                  <a:spcPct val="0"/>
                </a:spcBef>
                <a:spcAft>
                  <a:spcPct val="35000"/>
                </a:spcAft>
                <a:buNone/>
              </a:pPr>
              <a:r>
                <a:rPr lang="en-US" sz="1200" b="0" i="0" u="none" strike="noStrike" kern="1200" baseline="0" dirty="0">
                  <a:latin typeface="Times New Roman" panose="02020603050405020304" pitchFamily="18" charset="0"/>
                  <a:cs typeface="Times New Roman" panose="02020603050405020304" pitchFamily="18" charset="0"/>
                </a:rPr>
                <a:t>WebStore and Site Management System Capabilities </a:t>
              </a:r>
              <a:endParaRPr lang="tr-TR" sz="1200" kern="1200" dirty="0">
                <a:latin typeface="Times New Roman" panose="02020603050405020304" pitchFamily="18" charset="0"/>
                <a:cs typeface="Times New Roman" panose="02020603050405020304" pitchFamily="18" charset="0"/>
              </a:endParaRPr>
            </a:p>
          </p:txBody>
        </p:sp>
        <p:sp>
          <p:nvSpPr>
            <p:cNvPr id="42" name="Freeform: Shape 41">
              <a:extLst>
                <a:ext uri="{FF2B5EF4-FFF2-40B4-BE49-F238E27FC236}">
                  <a16:creationId xmlns:a16="http://schemas.microsoft.com/office/drawing/2014/main" id="{27986598-0B72-419B-9243-B19BA4CFAF49}"/>
                </a:ext>
              </a:extLst>
            </p:cNvPr>
            <p:cNvSpPr/>
            <p:nvPr/>
          </p:nvSpPr>
          <p:spPr>
            <a:xfrm rot="1946030">
              <a:off x="6910869" y="5611112"/>
              <a:ext cx="422795" cy="11107"/>
            </a:xfrm>
            <a:custGeom>
              <a:avLst/>
              <a:gdLst>
                <a:gd name="connsiteX0" fmla="*/ 0 w 422795"/>
                <a:gd name="connsiteY0" fmla="*/ 5553 h 11107"/>
                <a:gd name="connsiteX1" fmla="*/ 422795 w 422795"/>
                <a:gd name="connsiteY1" fmla="*/ 5553 h 11107"/>
              </a:gdLst>
              <a:ahLst/>
              <a:cxnLst>
                <a:cxn ang="0">
                  <a:pos x="connsiteX0" y="connsiteY0"/>
                </a:cxn>
                <a:cxn ang="0">
                  <a:pos x="connsiteX1" y="connsiteY1"/>
                </a:cxn>
              </a:cxnLst>
              <a:rect l="l" t="t" r="r" b="b"/>
              <a:pathLst>
                <a:path w="422795" h="11107">
                  <a:moveTo>
                    <a:pt x="0" y="5553"/>
                  </a:moveTo>
                  <a:lnTo>
                    <a:pt x="422795" y="5553"/>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13527" tIns="-5016" rIns="213528" bIns="-5017" numCol="1" spcCol="1270" anchor="ctr" anchorCtr="0">
              <a:noAutofit/>
            </a:bodyPr>
            <a:lstStyle/>
            <a:p>
              <a:pPr marL="0" lvl="0" indent="0" algn="ctr" defTabSz="533400">
                <a:lnSpc>
                  <a:spcPct val="90000"/>
                </a:lnSpc>
                <a:spcBef>
                  <a:spcPct val="0"/>
                </a:spcBef>
                <a:spcAft>
                  <a:spcPct val="35000"/>
                </a:spcAft>
                <a:buNone/>
              </a:pPr>
              <a:endParaRPr lang="tr-TR" sz="1200" kern="1200">
                <a:latin typeface="Times New Roman" panose="02020603050405020304" pitchFamily="18" charset="0"/>
                <a:cs typeface="Times New Roman" panose="02020603050405020304" pitchFamily="18" charset="0"/>
              </a:endParaRPr>
            </a:p>
          </p:txBody>
        </p:sp>
        <p:sp>
          <p:nvSpPr>
            <p:cNvPr id="43" name="Freeform: Shape 42">
              <a:extLst>
                <a:ext uri="{FF2B5EF4-FFF2-40B4-BE49-F238E27FC236}">
                  <a16:creationId xmlns:a16="http://schemas.microsoft.com/office/drawing/2014/main" id="{02124C98-035D-4097-9397-AA02928EF8E9}"/>
                </a:ext>
              </a:extLst>
            </p:cNvPr>
            <p:cNvSpPr/>
            <p:nvPr/>
          </p:nvSpPr>
          <p:spPr>
            <a:xfrm>
              <a:off x="7300688" y="5541652"/>
              <a:ext cx="3528000" cy="376783"/>
            </a:xfrm>
            <a:custGeom>
              <a:avLst/>
              <a:gdLst>
                <a:gd name="connsiteX0" fmla="*/ 0 w 2329198"/>
                <a:gd name="connsiteY0" fmla="*/ 37678 h 376783"/>
                <a:gd name="connsiteX1" fmla="*/ 37678 w 2329198"/>
                <a:gd name="connsiteY1" fmla="*/ 0 h 376783"/>
                <a:gd name="connsiteX2" fmla="*/ 2291520 w 2329198"/>
                <a:gd name="connsiteY2" fmla="*/ 0 h 376783"/>
                <a:gd name="connsiteX3" fmla="*/ 2329198 w 2329198"/>
                <a:gd name="connsiteY3" fmla="*/ 37678 h 376783"/>
                <a:gd name="connsiteX4" fmla="*/ 2329198 w 2329198"/>
                <a:gd name="connsiteY4" fmla="*/ 339105 h 376783"/>
                <a:gd name="connsiteX5" fmla="*/ 2291520 w 2329198"/>
                <a:gd name="connsiteY5" fmla="*/ 376783 h 376783"/>
                <a:gd name="connsiteX6" fmla="*/ 37678 w 2329198"/>
                <a:gd name="connsiteY6" fmla="*/ 376783 h 376783"/>
                <a:gd name="connsiteX7" fmla="*/ 0 w 2329198"/>
                <a:gd name="connsiteY7" fmla="*/ 339105 h 376783"/>
                <a:gd name="connsiteX8" fmla="*/ 0 w 2329198"/>
                <a:gd name="connsiteY8" fmla="*/ 37678 h 3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9198" h="376783">
                  <a:moveTo>
                    <a:pt x="0" y="37678"/>
                  </a:moveTo>
                  <a:cubicBezTo>
                    <a:pt x="0" y="16869"/>
                    <a:pt x="16869" y="0"/>
                    <a:pt x="37678" y="0"/>
                  </a:cubicBezTo>
                  <a:lnTo>
                    <a:pt x="2291520" y="0"/>
                  </a:lnTo>
                  <a:cubicBezTo>
                    <a:pt x="2312329" y="0"/>
                    <a:pt x="2329198" y="16869"/>
                    <a:pt x="2329198" y="37678"/>
                  </a:cubicBezTo>
                  <a:lnTo>
                    <a:pt x="2329198" y="339105"/>
                  </a:lnTo>
                  <a:cubicBezTo>
                    <a:pt x="2329198" y="359914"/>
                    <a:pt x="2312329" y="376783"/>
                    <a:pt x="2291520" y="376783"/>
                  </a:cubicBezTo>
                  <a:lnTo>
                    <a:pt x="37678" y="376783"/>
                  </a:lnTo>
                  <a:cubicBezTo>
                    <a:pt x="16869" y="376783"/>
                    <a:pt x="0" y="359914"/>
                    <a:pt x="0" y="339105"/>
                  </a:cubicBezTo>
                  <a:lnTo>
                    <a:pt x="0" y="37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8656" tIns="18656" rIns="18656" bIns="18656" numCol="1" spcCol="1270" anchor="ctr" anchorCtr="0">
              <a:noAutofit/>
            </a:bodyPr>
            <a:lstStyle/>
            <a:p>
              <a:pPr marL="0" lvl="0" indent="0" algn="ctr" defTabSz="533400">
                <a:lnSpc>
                  <a:spcPct val="90000"/>
                </a:lnSpc>
                <a:spcBef>
                  <a:spcPct val="0"/>
                </a:spcBef>
                <a:spcAft>
                  <a:spcPct val="35000"/>
                </a:spcAft>
                <a:buNone/>
              </a:pPr>
              <a:r>
                <a:rPr lang="en-US" sz="1200" b="0" i="0" u="none" strike="noStrike" kern="1200" baseline="0" dirty="0">
                  <a:latin typeface="Times New Roman" panose="02020603050405020304" pitchFamily="18" charset="0"/>
                  <a:cs typeface="Times New Roman" panose="02020603050405020304" pitchFamily="18" charset="0"/>
                </a:rPr>
                <a:t>Customer and Inventory Information </a:t>
              </a:r>
              <a:endParaRPr lang="tr-TR" sz="1200" kern="1200" dirty="0">
                <a:latin typeface="Times New Roman" panose="02020603050405020304" pitchFamily="18" charset="0"/>
                <a:cs typeface="Times New Roman" panose="02020603050405020304" pitchFamily="18" charset="0"/>
              </a:endParaRPr>
            </a:p>
          </p:txBody>
        </p:sp>
        <p:sp>
          <p:nvSpPr>
            <p:cNvPr id="44" name="Freeform: Shape 43">
              <a:extLst>
                <a:ext uri="{FF2B5EF4-FFF2-40B4-BE49-F238E27FC236}">
                  <a16:creationId xmlns:a16="http://schemas.microsoft.com/office/drawing/2014/main" id="{5C039614-209F-4BF9-9A99-078A42BCA27B}"/>
                </a:ext>
              </a:extLst>
            </p:cNvPr>
            <p:cNvSpPr/>
            <p:nvPr/>
          </p:nvSpPr>
          <p:spPr>
            <a:xfrm rot="3706189">
              <a:off x="6745065" y="5830069"/>
              <a:ext cx="754402" cy="11107"/>
            </a:xfrm>
            <a:custGeom>
              <a:avLst/>
              <a:gdLst>
                <a:gd name="connsiteX0" fmla="*/ 0 w 754402"/>
                <a:gd name="connsiteY0" fmla="*/ 5553 h 11107"/>
                <a:gd name="connsiteX1" fmla="*/ 754402 w 754402"/>
                <a:gd name="connsiteY1" fmla="*/ 5553 h 11107"/>
              </a:gdLst>
              <a:ahLst/>
              <a:cxnLst>
                <a:cxn ang="0">
                  <a:pos x="connsiteX0" y="connsiteY0"/>
                </a:cxn>
                <a:cxn ang="0">
                  <a:pos x="connsiteX1" y="connsiteY1"/>
                </a:cxn>
              </a:cxnLst>
              <a:rect l="l" t="t" r="r" b="b"/>
              <a:pathLst>
                <a:path w="754402" h="11107">
                  <a:moveTo>
                    <a:pt x="0" y="5553"/>
                  </a:moveTo>
                  <a:lnTo>
                    <a:pt x="754402" y="5553"/>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371041" tIns="-13307" rIns="371040" bIns="-13307" numCol="1" spcCol="1270" anchor="ctr" anchorCtr="0">
              <a:noAutofit/>
            </a:bodyPr>
            <a:lstStyle/>
            <a:p>
              <a:pPr marL="0" lvl="0" indent="0" algn="ctr" defTabSz="533400">
                <a:lnSpc>
                  <a:spcPct val="90000"/>
                </a:lnSpc>
                <a:spcBef>
                  <a:spcPct val="0"/>
                </a:spcBef>
                <a:spcAft>
                  <a:spcPct val="35000"/>
                </a:spcAft>
                <a:buNone/>
              </a:pPr>
              <a:endParaRPr lang="tr-TR" sz="1200" kern="1200">
                <a:latin typeface="Times New Roman" panose="02020603050405020304" pitchFamily="18" charset="0"/>
                <a:cs typeface="Times New Roman" panose="02020603050405020304" pitchFamily="18" charset="0"/>
              </a:endParaRPr>
            </a:p>
          </p:txBody>
        </p:sp>
        <p:sp>
          <p:nvSpPr>
            <p:cNvPr id="45" name="Freeform: Shape 44">
              <a:extLst>
                <a:ext uri="{FF2B5EF4-FFF2-40B4-BE49-F238E27FC236}">
                  <a16:creationId xmlns:a16="http://schemas.microsoft.com/office/drawing/2014/main" id="{0E9CBF42-3E16-4455-A1EE-7B68B905ADA5}"/>
                </a:ext>
              </a:extLst>
            </p:cNvPr>
            <p:cNvSpPr/>
            <p:nvPr/>
          </p:nvSpPr>
          <p:spPr>
            <a:xfrm>
              <a:off x="7300687" y="5979566"/>
              <a:ext cx="3528000" cy="376783"/>
            </a:xfrm>
            <a:custGeom>
              <a:avLst/>
              <a:gdLst>
                <a:gd name="connsiteX0" fmla="*/ 0 w 2328527"/>
                <a:gd name="connsiteY0" fmla="*/ 37678 h 376783"/>
                <a:gd name="connsiteX1" fmla="*/ 37678 w 2328527"/>
                <a:gd name="connsiteY1" fmla="*/ 0 h 376783"/>
                <a:gd name="connsiteX2" fmla="*/ 2290849 w 2328527"/>
                <a:gd name="connsiteY2" fmla="*/ 0 h 376783"/>
                <a:gd name="connsiteX3" fmla="*/ 2328527 w 2328527"/>
                <a:gd name="connsiteY3" fmla="*/ 37678 h 376783"/>
                <a:gd name="connsiteX4" fmla="*/ 2328527 w 2328527"/>
                <a:gd name="connsiteY4" fmla="*/ 339105 h 376783"/>
                <a:gd name="connsiteX5" fmla="*/ 2290849 w 2328527"/>
                <a:gd name="connsiteY5" fmla="*/ 376783 h 376783"/>
                <a:gd name="connsiteX6" fmla="*/ 37678 w 2328527"/>
                <a:gd name="connsiteY6" fmla="*/ 376783 h 376783"/>
                <a:gd name="connsiteX7" fmla="*/ 0 w 2328527"/>
                <a:gd name="connsiteY7" fmla="*/ 339105 h 376783"/>
                <a:gd name="connsiteX8" fmla="*/ 0 w 2328527"/>
                <a:gd name="connsiteY8" fmla="*/ 37678 h 37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527" h="376783">
                  <a:moveTo>
                    <a:pt x="0" y="37678"/>
                  </a:moveTo>
                  <a:cubicBezTo>
                    <a:pt x="0" y="16869"/>
                    <a:pt x="16869" y="0"/>
                    <a:pt x="37678" y="0"/>
                  </a:cubicBezTo>
                  <a:lnTo>
                    <a:pt x="2290849" y="0"/>
                  </a:lnTo>
                  <a:cubicBezTo>
                    <a:pt x="2311658" y="0"/>
                    <a:pt x="2328527" y="16869"/>
                    <a:pt x="2328527" y="37678"/>
                  </a:cubicBezTo>
                  <a:lnTo>
                    <a:pt x="2328527" y="339105"/>
                  </a:lnTo>
                  <a:cubicBezTo>
                    <a:pt x="2328527" y="359914"/>
                    <a:pt x="2311658" y="376783"/>
                    <a:pt x="2290849" y="376783"/>
                  </a:cubicBezTo>
                  <a:lnTo>
                    <a:pt x="37678" y="376783"/>
                  </a:lnTo>
                  <a:cubicBezTo>
                    <a:pt x="16869" y="376783"/>
                    <a:pt x="0" y="359914"/>
                    <a:pt x="0" y="339105"/>
                  </a:cubicBezTo>
                  <a:lnTo>
                    <a:pt x="0" y="37678"/>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spcFirstLastPara="0" vert="horz" wrap="square" lIns="18656" tIns="18656" rIns="18656" bIns="18656" numCol="1" spcCol="1270" anchor="ctr" anchorCtr="0">
              <a:noAutofit/>
            </a:bodyPr>
            <a:lstStyle/>
            <a:p>
              <a:pPr marL="0" lvl="0" indent="0" algn="ctr" defTabSz="533400">
                <a:lnSpc>
                  <a:spcPct val="90000"/>
                </a:lnSpc>
                <a:spcBef>
                  <a:spcPct val="0"/>
                </a:spcBef>
                <a:spcAft>
                  <a:spcPct val="35000"/>
                </a:spcAft>
                <a:buNone/>
              </a:pPr>
              <a:r>
                <a:rPr lang="tr-TR" sz="1200" b="0" i="0" u="none" strike="noStrike" kern="1200" baseline="0" dirty="0">
                  <a:latin typeface="Times New Roman" panose="02020603050405020304" pitchFamily="18" charset="0"/>
                  <a:cs typeface="Times New Roman" panose="02020603050405020304" pitchFamily="18" charset="0"/>
                </a:rPr>
                <a:t>System Prototype Evolution </a:t>
              </a:r>
              <a:endParaRPr lang="tr-TR" sz="1200" kern="1200" dirty="0">
                <a:latin typeface="Times New Roman" panose="02020603050405020304" pitchFamily="18" charset="0"/>
                <a:cs typeface="Times New Roman" panose="02020603050405020304" pitchFamily="18" charset="0"/>
              </a:endParaRPr>
            </a:p>
          </p:txBody>
        </p:sp>
      </p:grpSp>
      <p:sp>
        <p:nvSpPr>
          <p:cNvPr id="2" name="Footer Placeholder 1">
            <a:extLst>
              <a:ext uri="{FF2B5EF4-FFF2-40B4-BE49-F238E27FC236}">
                <a16:creationId xmlns:a16="http://schemas.microsoft.com/office/drawing/2014/main" id="{28C2047F-3404-456C-A90B-D56EF8481732}"/>
              </a:ext>
            </a:extLst>
          </p:cNvPr>
          <p:cNvSpPr>
            <a:spLocks noGrp="1"/>
          </p:cNvSpPr>
          <p:nvPr>
            <p:ph type="ftr" sz="quarter" idx="11"/>
          </p:nvPr>
        </p:nvSpPr>
        <p:spPr/>
        <p:txBody>
          <a:bodyPr/>
          <a:lstStyle/>
          <a:p>
            <a:r>
              <a:rPr lang="tr-TR"/>
              <a:t>IENG/MANE 372 - Chapter 5</a:t>
            </a:r>
          </a:p>
        </p:txBody>
      </p:sp>
      <p:sp>
        <p:nvSpPr>
          <p:cNvPr id="3" name="Slide Number Placeholder 2">
            <a:extLst>
              <a:ext uri="{FF2B5EF4-FFF2-40B4-BE49-F238E27FC236}">
                <a16:creationId xmlns:a16="http://schemas.microsoft.com/office/drawing/2014/main" id="{897A3EF3-366D-4CBA-8E56-B164B86B6993}"/>
              </a:ext>
            </a:extLst>
          </p:cNvPr>
          <p:cNvSpPr>
            <a:spLocks noGrp="1"/>
          </p:cNvSpPr>
          <p:nvPr>
            <p:ph type="sldNum" sz="quarter" idx="12"/>
          </p:nvPr>
        </p:nvSpPr>
        <p:spPr/>
        <p:txBody>
          <a:bodyPr/>
          <a:lstStyle/>
          <a:p>
            <a:fld id="{F43085E7-DD81-4654-9295-72AD80DBC430}" type="slidenum">
              <a:rPr lang="tr-TR" smtClean="0"/>
              <a:t>3</a:t>
            </a:fld>
            <a:endParaRPr lang="tr-TR"/>
          </a:p>
        </p:txBody>
      </p:sp>
    </p:spTree>
    <p:extLst>
      <p:ext uri="{BB962C8B-B14F-4D97-AF65-F5344CB8AC3E}">
        <p14:creationId xmlns:p14="http://schemas.microsoft.com/office/powerpoint/2010/main" val="416291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64780C-6BB3-4EA1-9CBA-A6E24B66DAE3}"/>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DFC9EC51-25AF-4F16-9980-29D72734C227}"/>
              </a:ext>
            </a:extLst>
          </p:cNvPr>
          <p:cNvSpPr>
            <a:spLocks noGrp="1"/>
          </p:cNvSpPr>
          <p:nvPr>
            <p:ph type="sldNum" sz="quarter" idx="12"/>
          </p:nvPr>
        </p:nvSpPr>
        <p:spPr/>
        <p:txBody>
          <a:bodyPr/>
          <a:lstStyle/>
          <a:p>
            <a:fld id="{F43085E7-DD81-4654-9295-72AD80DBC430}" type="slidenum">
              <a:rPr lang="tr-TR" smtClean="0"/>
              <a:t>30</a:t>
            </a:fld>
            <a:endParaRPr lang="tr-TR"/>
          </a:p>
        </p:txBody>
      </p:sp>
      <p:pic>
        <p:nvPicPr>
          <p:cNvPr id="7" name="Picture 6">
            <a:extLst>
              <a:ext uri="{FF2B5EF4-FFF2-40B4-BE49-F238E27FC236}">
                <a16:creationId xmlns:a16="http://schemas.microsoft.com/office/drawing/2014/main" id="{35EB5F12-1861-478E-AFB7-65423FE801A0}"/>
              </a:ext>
            </a:extLst>
          </p:cNvPr>
          <p:cNvPicPr>
            <a:picLocks noChangeAspect="1"/>
          </p:cNvPicPr>
          <p:nvPr/>
        </p:nvPicPr>
        <p:blipFill>
          <a:blip r:embed="rId2"/>
          <a:stretch>
            <a:fillRect/>
          </a:stretch>
        </p:blipFill>
        <p:spPr>
          <a:xfrm>
            <a:off x="4011322" y="654858"/>
            <a:ext cx="7445956" cy="5548283"/>
          </a:xfrm>
          <a:prstGeom prst="rect">
            <a:avLst/>
          </a:prstGeom>
        </p:spPr>
      </p:pic>
      <p:sp>
        <p:nvSpPr>
          <p:cNvPr id="8" name="Content Placeholder 2">
            <a:extLst>
              <a:ext uri="{FF2B5EF4-FFF2-40B4-BE49-F238E27FC236}">
                <a16:creationId xmlns:a16="http://schemas.microsoft.com/office/drawing/2014/main" id="{EC5C560E-58FC-4B34-9606-637324A24D75}"/>
              </a:ext>
            </a:extLst>
          </p:cNvPr>
          <p:cNvSpPr>
            <a:spLocks noGrp="1"/>
          </p:cNvSpPr>
          <p:nvPr>
            <p:ph idx="1"/>
          </p:nvPr>
        </p:nvSpPr>
        <p:spPr>
          <a:xfrm>
            <a:off x="495300" y="1609725"/>
            <a:ext cx="3543300" cy="4362450"/>
          </a:xfrm>
        </p:spPr>
        <p:txBody>
          <a:bodyPr>
            <a:normAutofit/>
          </a:bodyPr>
          <a:lstStyle/>
          <a:p>
            <a:pPr algn="just"/>
            <a:r>
              <a:rPr lang="en-US" sz="1800" b="0" i="0" u="none" strike="noStrike" baseline="0" dirty="0">
                <a:latin typeface="Times New Roman" panose="02020603050405020304" pitchFamily="18" charset="0"/>
                <a:cs typeface="Times New Roman" panose="02020603050405020304" pitchFamily="18" charset="0"/>
              </a:rPr>
              <a:t>whiteboards (possibly electronic, with a printer)</a:t>
            </a:r>
          </a:p>
          <a:p>
            <a:pPr algn="just"/>
            <a:r>
              <a:rPr lang="en-US" sz="1800" b="0" i="0" u="none" strike="noStrike" baseline="0" dirty="0">
                <a:latin typeface="Times New Roman" panose="02020603050405020304" pitchFamily="18" charset="0"/>
                <a:cs typeface="Times New Roman" panose="02020603050405020304" pitchFamily="18" charset="0"/>
              </a:rPr>
              <a:t>magnetic symbols that can be easily rearranged </a:t>
            </a:r>
          </a:p>
          <a:p>
            <a:pPr algn="just"/>
            <a:r>
              <a:rPr lang="en-US" sz="1800" b="0" i="0" u="none" strike="noStrike" baseline="0" dirty="0">
                <a:latin typeface="Times New Roman" panose="02020603050405020304" pitchFamily="18" charset="0"/>
                <a:cs typeface="Times New Roman" panose="02020603050405020304" pitchFamily="18" charset="0"/>
              </a:rPr>
              <a:t>Flip-chart paper to track issues that are not resolved or  require additional information.</a:t>
            </a:r>
          </a:p>
          <a:p>
            <a:pPr algn="just"/>
            <a:r>
              <a:rPr lang="en-US" sz="1800" b="0" i="0" u="none" strike="noStrike" baseline="0" dirty="0">
                <a:latin typeface="Times New Roman" panose="02020603050405020304" pitchFamily="18" charset="0"/>
                <a:cs typeface="Times New Roman" panose="02020603050405020304" pitchFamily="18" charset="0"/>
              </a:rPr>
              <a:t>Computers to create and display form, report designs or  diagrams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887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B51140-A18F-4150-88C7-A1A4642D1AE0}"/>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8B107F99-BB69-4143-A976-4107AB029388}"/>
              </a:ext>
            </a:extLst>
          </p:cNvPr>
          <p:cNvSpPr>
            <a:spLocks noGrp="1"/>
          </p:cNvSpPr>
          <p:nvPr>
            <p:ph type="sldNum" sz="quarter" idx="12"/>
          </p:nvPr>
        </p:nvSpPr>
        <p:spPr/>
        <p:txBody>
          <a:bodyPr/>
          <a:lstStyle/>
          <a:p>
            <a:fld id="{F43085E7-DD81-4654-9295-72AD80DBC430}" type="slidenum">
              <a:rPr lang="tr-TR" smtClean="0"/>
              <a:t>31</a:t>
            </a:fld>
            <a:endParaRPr lang="tr-TR"/>
          </a:p>
        </p:txBody>
      </p:sp>
      <p:graphicFrame>
        <p:nvGraphicFramePr>
          <p:cNvPr id="9" name="Table 8">
            <a:extLst>
              <a:ext uri="{FF2B5EF4-FFF2-40B4-BE49-F238E27FC236}">
                <a16:creationId xmlns:a16="http://schemas.microsoft.com/office/drawing/2014/main" id="{ED276DF8-0317-47D8-AE8B-AAD6258F4403}"/>
              </a:ext>
            </a:extLst>
          </p:cNvPr>
          <p:cNvGraphicFramePr>
            <a:graphicFrameLocks noGrp="1"/>
          </p:cNvGraphicFramePr>
          <p:nvPr>
            <p:extLst>
              <p:ext uri="{D42A27DB-BD31-4B8C-83A1-F6EECF244321}">
                <p14:modId xmlns:p14="http://schemas.microsoft.com/office/powerpoint/2010/main" val="288416689"/>
              </p:ext>
            </p:extLst>
          </p:nvPr>
        </p:nvGraphicFramePr>
        <p:xfrm>
          <a:off x="1752600" y="933450"/>
          <a:ext cx="9258300" cy="4991099"/>
        </p:xfrm>
        <a:graphic>
          <a:graphicData uri="http://schemas.openxmlformats.org/drawingml/2006/table">
            <a:tbl>
              <a:tblPr firstRow="1" firstCol="1" bandRow="1"/>
              <a:tblGrid>
                <a:gridCol w="1868334">
                  <a:extLst>
                    <a:ext uri="{9D8B030D-6E8A-4147-A177-3AD203B41FA5}">
                      <a16:colId xmlns:a16="http://schemas.microsoft.com/office/drawing/2014/main" val="4046601903"/>
                    </a:ext>
                  </a:extLst>
                </a:gridCol>
                <a:gridCol w="7389966">
                  <a:extLst>
                    <a:ext uri="{9D8B030D-6E8A-4147-A177-3AD203B41FA5}">
                      <a16:colId xmlns:a16="http://schemas.microsoft.com/office/drawing/2014/main" val="2332415688"/>
                    </a:ext>
                  </a:extLst>
                </a:gridCol>
              </a:tblGrid>
              <a:tr h="394956">
                <a:tc>
                  <a:txBody>
                    <a:bodyPr/>
                    <a:lstStyle/>
                    <a:p>
                      <a:pPr algn="ctr">
                        <a:lnSpc>
                          <a:spcPct val="107000"/>
                        </a:lnSpc>
                        <a:spcAft>
                          <a:spcPts val="800"/>
                        </a:spcAft>
                      </a:pPr>
                      <a:r>
                        <a:rPr lang="tr-TR" sz="1800" b="1">
                          <a:effectLst/>
                          <a:latin typeface="Times New Roman" panose="02020603050405020304" pitchFamily="18" charset="0"/>
                          <a:ea typeface="Calibri" panose="020F0502020204030204" pitchFamily="34" charset="0"/>
                          <a:cs typeface="Times New Roman" panose="02020603050405020304" pitchFamily="18" charset="0"/>
                        </a:rPr>
                        <a:t>Participants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800"/>
                        </a:spcAft>
                      </a:pPr>
                      <a:r>
                        <a:rPr lang="tr-TR"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Roles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706527183"/>
                  </a:ext>
                </a:extLst>
              </a:tr>
              <a:tr h="694813">
                <a:tc>
                  <a:txBody>
                    <a:bodyPr/>
                    <a:lstStyle/>
                    <a:p>
                      <a:pPr algn="ctr">
                        <a:lnSpc>
                          <a:spcPct val="107000"/>
                        </a:lnSpc>
                        <a:spcAft>
                          <a:spcPts val="80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Session leader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The trained individual who plans </a:t>
                      </a:r>
                      <a:r>
                        <a:rPr lang="tr-TR" sz="1600">
                          <a:effectLst/>
                          <a:latin typeface="Times New Roman" panose="02020603050405020304" pitchFamily="18" charset="0"/>
                          <a:ea typeface="Calibri" panose="020F0502020204030204" pitchFamily="34" charset="0"/>
                          <a:cs typeface="Times New Roman" panose="02020603050405020304" pitchFamily="18" charset="0"/>
                        </a:rPr>
                        <a:t>and leads joint application design sessions.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700889"/>
                  </a:ext>
                </a:extLst>
              </a:tr>
              <a:tr h="561037">
                <a:tc>
                  <a:txBody>
                    <a:bodyPr/>
                    <a:lstStyle/>
                    <a:p>
                      <a:pPr algn="ct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Users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key users </a:t>
                      </a:r>
                      <a:r>
                        <a:rPr lang="tr-TR" sz="1600">
                          <a:effectLst/>
                          <a:latin typeface="Times New Roman" panose="02020603050405020304" pitchFamily="18" charset="0"/>
                          <a:ea typeface="Calibri" panose="020F0502020204030204" pitchFamily="34" charset="0"/>
                          <a:cs typeface="Times New Roman" panose="02020603050405020304" pitchFamily="18" charset="0"/>
                        </a:rPr>
                        <a:t>understand</a:t>
                      </a:r>
                      <a:r>
                        <a:rPr lang="en-US" sz="1600">
                          <a:effectLst/>
                          <a:latin typeface="Times New Roman" panose="02020603050405020304" pitchFamily="18" charset="0"/>
                          <a:ea typeface="Calibri" panose="020F0502020204030204" pitchFamily="34" charset="0"/>
                          <a:cs typeface="Times New Roman" panose="02020603050405020304" pitchFamily="18" charset="0"/>
                        </a:rPr>
                        <a:t> what it means to use the system on a daily basis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403970"/>
                  </a:ext>
                </a:extLst>
              </a:tr>
              <a:tr h="338684">
                <a:tc>
                  <a:txBody>
                    <a:bodyPr/>
                    <a:lstStyle/>
                    <a:p>
                      <a:pPr algn="ct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Managers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provide insight into new organizational directions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385532"/>
                  </a:ext>
                </a:extLst>
              </a:tr>
              <a:tr h="694813">
                <a:tc>
                  <a:txBody>
                    <a:bodyPr/>
                    <a:lstStyle/>
                    <a:p>
                      <a:pPr algn="ct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Sponsor</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a vice president or chief executive officer, Attends the sessions only at the beginning or the end</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536428"/>
                  </a:ext>
                </a:extLst>
              </a:tr>
              <a:tr h="561037">
                <a:tc>
                  <a:txBody>
                    <a:bodyPr/>
                    <a:lstStyle/>
                    <a:p>
                      <a:pPr algn="ct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Systems analysts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learn from users and managers, but don’t run or dominate the process.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192551"/>
                  </a:ext>
                </a:extLst>
              </a:tr>
              <a:tr h="338684">
                <a:tc>
                  <a:txBody>
                    <a:bodyPr/>
                    <a:lstStyle/>
                    <a:p>
                      <a:pPr algn="ct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Scribe</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makes detailed notes of the happenings at a JAD</a:t>
                      </a: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session.</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6490269"/>
                  </a:ext>
                </a:extLst>
              </a:tr>
              <a:tr h="1407075">
                <a:tc>
                  <a:txBody>
                    <a:bodyPr/>
                    <a:lstStyle/>
                    <a:p>
                      <a:pPr algn="ctr">
                        <a:lnSpc>
                          <a:spcPct val="107000"/>
                        </a:lnSpc>
                        <a:spcAft>
                          <a:spcPts val="800"/>
                        </a:spcAft>
                      </a:pPr>
                      <a:r>
                        <a:rPr lang="tr-TR" sz="1600">
                          <a:effectLst/>
                          <a:latin typeface="Times New Roman" panose="02020603050405020304" pitchFamily="18" charset="0"/>
                          <a:ea typeface="Calibri" panose="020F0502020204030204" pitchFamily="34" charset="0"/>
                          <a:cs typeface="Times New Roman" panose="02020603050405020304" pitchFamily="18" charset="0"/>
                        </a:rPr>
                        <a:t>IS staff</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programmers,database analysts, IS planners, and data-center personnel. They learn from the discussion and can give their ideas on the technical feasibility of proposed ideas or on the technical limitations of current systems.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569824"/>
                  </a:ext>
                </a:extLst>
              </a:tr>
            </a:tbl>
          </a:graphicData>
        </a:graphic>
      </p:graphicFrame>
    </p:spTree>
    <p:extLst>
      <p:ext uri="{BB962C8B-B14F-4D97-AF65-F5344CB8AC3E}">
        <p14:creationId xmlns:p14="http://schemas.microsoft.com/office/powerpoint/2010/main" val="1082138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E829-EB4A-41B7-9595-2152B909C726}"/>
              </a:ext>
            </a:extLst>
          </p:cNvPr>
          <p:cNvSpPr>
            <a:spLocks noGrp="1"/>
          </p:cNvSpPr>
          <p:nvPr>
            <p:ph type="title"/>
          </p:nvPr>
        </p:nvSpPr>
        <p:spPr>
          <a:xfrm>
            <a:off x="838200" y="325437"/>
            <a:ext cx="10515600" cy="673100"/>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Modern method 2- Prototyping</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35ACA3-0CE7-4A1B-932F-04B0B8AC9DB7}"/>
              </a:ext>
            </a:extLst>
          </p:cNvPr>
          <p:cNvSpPr>
            <a:spLocks noGrp="1"/>
          </p:cNvSpPr>
          <p:nvPr>
            <p:ph idx="1"/>
          </p:nvPr>
        </p:nvSpPr>
        <p:spPr>
          <a:xfrm>
            <a:off x="838200" y="1066800"/>
            <a:ext cx="10515600" cy="5110163"/>
          </a:xfrm>
        </p:spPr>
        <p:txBody>
          <a:bodyPr>
            <a:normAutofit/>
          </a:bodyPr>
          <a:lstStyle/>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P</a:t>
            </a:r>
            <a:r>
              <a:rPr lang="tr-TR" sz="1800" b="0" i="0" u="none" strike="noStrike" baseline="0" dirty="0">
                <a:latin typeface="Times New Roman" panose="02020603050405020304" pitchFamily="18" charset="0"/>
                <a:cs typeface="Times New Roman" panose="02020603050405020304" pitchFamily="18" charset="0"/>
              </a:rPr>
              <a:t>rototyping is a repetitive</a:t>
            </a:r>
            <a:r>
              <a:rPr lang="en-US" sz="1800" b="0" i="0" u="none" strike="noStrike" baseline="0" dirty="0">
                <a:latin typeface="Times New Roman" panose="02020603050405020304" pitchFamily="18" charset="0"/>
                <a:cs typeface="Times New Roman" panose="02020603050405020304" pitchFamily="18" charset="0"/>
              </a:rPr>
              <a:t> process in which analysts and users build a rudimentary version of an information system based on user feedback. </a:t>
            </a: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P</a:t>
            </a:r>
            <a:r>
              <a:rPr lang="en-US" sz="1800" b="0" i="0" u="none" strike="noStrike" baseline="0" dirty="0">
                <a:latin typeface="Times New Roman" panose="02020603050405020304" pitchFamily="18" charset="0"/>
                <a:cs typeface="Times New Roman" panose="02020603050405020304" pitchFamily="18" charset="0"/>
              </a:rPr>
              <a:t>rototyping could replace or augment the SDLC.</a:t>
            </a:r>
          </a:p>
          <a:p>
            <a:pPr algn="just">
              <a:buFont typeface="Wingdings" panose="05000000000000000000" pitchFamily="2" charset="2"/>
              <a:buChar char="q"/>
            </a:pPr>
            <a:r>
              <a:rPr lang="tr-TR" sz="1800" b="0" i="0" u="none" strike="noStrike" baseline="0" dirty="0">
                <a:latin typeface="Times New Roman" panose="02020603050405020304" pitchFamily="18" charset="0"/>
                <a:cs typeface="Times New Roman" panose="02020603050405020304" pitchFamily="18" charset="0"/>
              </a:rPr>
              <a:t>User quickly converts requirements to</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working version of system</a:t>
            </a: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Once the user sees requirements converted to system, will ask for modifications or will generate additional </a:t>
            </a:r>
            <a:r>
              <a:rPr lang="tr-TR" sz="1800" b="0" i="0" u="none" strike="noStrike" baseline="0" dirty="0">
                <a:latin typeface="Times New Roman" panose="02020603050405020304" pitchFamily="18" charset="0"/>
                <a:cs typeface="Times New Roman" panose="02020603050405020304" pitchFamily="18" charset="0"/>
              </a:rPr>
              <a:t>requests</a:t>
            </a: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goal of prototyping is to develop concrete specifications for the ultimate system, not to </a:t>
            </a:r>
            <a:r>
              <a:rPr lang="tr-TR" sz="1800" b="0" i="0" u="none" strike="noStrike" baseline="0" dirty="0">
                <a:latin typeface="Times New Roman" panose="02020603050405020304" pitchFamily="18" charset="0"/>
                <a:cs typeface="Times New Roman" panose="02020603050405020304" pitchFamily="18" charset="0"/>
              </a:rPr>
              <a:t>build the ultimate system.</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1800" b="0" i="0" u="none" strike="noStrike" baseline="0" dirty="0">
                <a:latin typeface="Times New Roman" panose="02020603050405020304" pitchFamily="18" charset="0"/>
                <a:cs typeface="Times New Roman" panose="02020603050405020304" pitchFamily="18" charset="0"/>
              </a:rPr>
              <a:t>Most useful when:</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 User requests are not clear</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 Few users are involved in the system</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 Designs are complex and require concrete </a:t>
            </a:r>
            <a:r>
              <a:rPr lang="tr-TR" sz="1800" b="0" i="0" u="none" strike="noStrike" baseline="0" dirty="0">
                <a:latin typeface="Times New Roman" panose="02020603050405020304" pitchFamily="18" charset="0"/>
                <a:cs typeface="Times New Roman" panose="02020603050405020304" pitchFamily="18" charset="0"/>
              </a:rPr>
              <a:t>form to evaluate fully</a:t>
            </a:r>
          </a:p>
          <a:p>
            <a:pPr algn="just">
              <a:buFont typeface="Wingdings" panose="05000000000000000000" pitchFamily="2" charset="2"/>
              <a:buChar char="§"/>
            </a:pPr>
            <a:r>
              <a:rPr lang="tr-TR" sz="1800" b="0" i="0" u="none" strike="noStrike" baseline="0" dirty="0">
                <a:latin typeface="Times New Roman" panose="02020603050405020304" pitchFamily="18" charset="0"/>
                <a:cs typeface="Times New Roman" panose="02020603050405020304" pitchFamily="18" charset="0"/>
              </a:rPr>
              <a:t> History of communication problems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between analysts and users</a:t>
            </a:r>
          </a:p>
          <a:p>
            <a:pPr algn="just">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 Tools are readily available to build </a:t>
            </a:r>
            <a:r>
              <a:rPr lang="tr-TR" sz="1800" b="0" i="0" u="none" strike="noStrike" baseline="0" dirty="0">
                <a:latin typeface="Times New Roman" panose="02020603050405020304" pitchFamily="18" charset="0"/>
                <a:cs typeface="Times New Roman" panose="02020603050405020304" pitchFamily="18" charset="0"/>
              </a:rPr>
              <a:t>prototype</a:t>
            </a:r>
            <a:endParaRPr lang="tr-TR"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1E2C770-D4CD-40FE-AC11-FDEE49CAEAA2}"/>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7D1BDFE0-7276-4392-9327-7675135637D5}"/>
              </a:ext>
            </a:extLst>
          </p:cNvPr>
          <p:cNvSpPr>
            <a:spLocks noGrp="1"/>
          </p:cNvSpPr>
          <p:nvPr>
            <p:ph type="sldNum" sz="quarter" idx="12"/>
          </p:nvPr>
        </p:nvSpPr>
        <p:spPr/>
        <p:txBody>
          <a:bodyPr/>
          <a:lstStyle/>
          <a:p>
            <a:fld id="{F43085E7-DD81-4654-9295-72AD80DBC430}" type="slidenum">
              <a:rPr lang="tr-TR" smtClean="0"/>
              <a:t>32</a:t>
            </a:fld>
            <a:endParaRPr lang="tr-TR"/>
          </a:p>
        </p:txBody>
      </p:sp>
    </p:spTree>
    <p:extLst>
      <p:ext uri="{BB962C8B-B14F-4D97-AF65-F5344CB8AC3E}">
        <p14:creationId xmlns:p14="http://schemas.microsoft.com/office/powerpoint/2010/main" val="2606399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B53686-350E-4DBF-9D1C-3FD5647FF588}"/>
              </a:ext>
            </a:extLst>
          </p:cNvPr>
          <p:cNvSpPr>
            <a:spLocks noGrp="1"/>
          </p:cNvSpPr>
          <p:nvPr>
            <p:ph idx="1"/>
          </p:nvPr>
        </p:nvSpPr>
        <p:spPr>
          <a:xfrm>
            <a:off x="771525" y="406399"/>
            <a:ext cx="10515600" cy="5527675"/>
          </a:xfrm>
        </p:spPr>
        <p:txBody>
          <a:bodyPr>
            <a:normAutofit/>
          </a:bodyPr>
          <a:lstStyle/>
          <a:p>
            <a:pPr marL="0" indent="0" algn="l">
              <a:buNone/>
            </a:pPr>
            <a:r>
              <a:rPr lang="tr-TR" sz="2000" b="1" i="0" u="none" strike="noStrike" baseline="0" dirty="0">
                <a:latin typeface="Times New Roman" panose="02020603050405020304" pitchFamily="18" charset="0"/>
                <a:cs typeface="Times New Roman" panose="02020603050405020304" pitchFamily="18" charset="0"/>
              </a:rPr>
              <a:t>Disadvantages</a:t>
            </a:r>
          </a:p>
          <a:p>
            <a:pPr algn="l">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Systems Development Life Cycle (SDLC) checks are often bypassed (testing, bug checking is bypassed, security checks </a:t>
            </a:r>
            <a:r>
              <a:rPr lang="tr-TR" sz="1800" b="0" i="0" u="none" strike="noStrike" baseline="0" dirty="0">
                <a:latin typeface="Times New Roman" panose="02020603050405020304" pitchFamily="18" charset="0"/>
                <a:cs typeface="Times New Roman" panose="02020603050405020304" pitchFamily="18" charset="0"/>
              </a:rPr>
              <a:t>ignored)</a:t>
            </a:r>
            <a:endParaRPr lang="en-US"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A tendency to avoid creating formal documentation of system requirements, which can then make the system more difficult to develop into a fully working system.</a:t>
            </a:r>
          </a:p>
          <a:p>
            <a:pPr algn="l">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 Prototypes can become idiosyncratic to the initial user and difficult to diffuse or adapt to more general user </a:t>
            </a:r>
            <a:r>
              <a:rPr lang="tr-TR" sz="1800" b="0" i="0" u="none" strike="noStrike" baseline="0" dirty="0">
                <a:latin typeface="Times New Roman" panose="02020603050405020304" pitchFamily="18" charset="0"/>
                <a:cs typeface="Times New Roman" panose="02020603050405020304" pitchFamily="18" charset="0"/>
              </a:rPr>
              <a:t>audience</a:t>
            </a:r>
            <a:endParaRPr lang="en-US" sz="1800" b="0" i="0" u="none" strike="noStrike" baseline="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 Prototypes are often built as stand-alone systems, thus Sharing data with other systems is often </a:t>
            </a:r>
            <a:r>
              <a:rPr lang="tr-TR" sz="1800" b="0" i="0" u="none" strike="noStrike" baseline="0" dirty="0">
                <a:latin typeface="Times New Roman" panose="02020603050405020304" pitchFamily="18" charset="0"/>
                <a:cs typeface="Times New Roman" panose="02020603050405020304" pitchFamily="18" charset="0"/>
              </a:rPr>
              <a:t>not considered</a:t>
            </a:r>
          </a:p>
          <a:p>
            <a:pPr marL="0" indent="0" algn="l">
              <a:buNone/>
            </a:pPr>
            <a:endParaRPr lang="en-US" sz="1800" b="0" i="0" u="none" strike="noStrike" baseline="0" dirty="0">
              <a:latin typeface="Times New Roman" panose="02020603050405020304" pitchFamily="18" charset="0"/>
              <a:cs typeface="Times New Roman" panose="02020603050405020304" pitchFamily="18" charset="0"/>
            </a:endParaRPr>
          </a:p>
          <a:p>
            <a:pPr marL="0" indent="0" algn="l">
              <a:buNone/>
            </a:pP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9D23D85-DEBD-4555-8019-24AB60C12270}"/>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31370032-6D65-4F89-92A7-6CFCAA5D744E}"/>
              </a:ext>
            </a:extLst>
          </p:cNvPr>
          <p:cNvSpPr>
            <a:spLocks noGrp="1"/>
          </p:cNvSpPr>
          <p:nvPr>
            <p:ph type="sldNum" sz="quarter" idx="12"/>
          </p:nvPr>
        </p:nvSpPr>
        <p:spPr/>
        <p:txBody>
          <a:bodyPr/>
          <a:lstStyle/>
          <a:p>
            <a:fld id="{F43085E7-DD81-4654-9295-72AD80DBC430}" type="slidenum">
              <a:rPr lang="tr-TR" smtClean="0"/>
              <a:t>33</a:t>
            </a:fld>
            <a:endParaRPr lang="tr-TR"/>
          </a:p>
        </p:txBody>
      </p:sp>
    </p:spTree>
    <p:extLst>
      <p:ext uri="{BB962C8B-B14F-4D97-AF65-F5344CB8AC3E}">
        <p14:creationId xmlns:p14="http://schemas.microsoft.com/office/powerpoint/2010/main" val="2320335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AA6B-87C5-4114-B69B-1CE435AA0083}"/>
              </a:ext>
            </a:extLst>
          </p:cNvPr>
          <p:cNvSpPr>
            <a:spLocks noGrp="1"/>
          </p:cNvSpPr>
          <p:nvPr>
            <p:ph type="title"/>
          </p:nvPr>
        </p:nvSpPr>
        <p:spPr>
          <a:xfrm>
            <a:off x="542925" y="365126"/>
            <a:ext cx="11363325" cy="825500"/>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4 - Radical Methods for Determining System Requirements</a:t>
            </a:r>
            <a:endPar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6837E25-C0B6-468F-84AF-4BD389946669}"/>
              </a:ext>
            </a:extLst>
          </p:cNvPr>
          <p:cNvSpPr>
            <a:spLocks noGrp="1"/>
          </p:cNvSpPr>
          <p:nvPr>
            <p:ph idx="1"/>
          </p:nvPr>
        </p:nvSpPr>
        <p:spPr>
          <a:xfrm>
            <a:off x="838200" y="1400175"/>
            <a:ext cx="10515600" cy="4776788"/>
          </a:xfrm>
        </p:spPr>
        <p:txBody>
          <a:bodyPr>
            <a:normAutofit/>
          </a:bodyPr>
          <a:lstStyle/>
          <a:p>
            <a:pPr algn="l">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T</a:t>
            </a:r>
            <a:r>
              <a:rPr lang="tr-TR" sz="1800" b="0" i="0" u="none" strike="noStrike" baseline="0" dirty="0">
                <a:latin typeface="Times New Roman" panose="02020603050405020304" pitchFamily="18" charset="0"/>
                <a:cs typeface="Times New Roman" panose="02020603050405020304" pitchFamily="18" charset="0"/>
              </a:rPr>
              <a:t>he current way of</a:t>
            </a:r>
            <a:r>
              <a:rPr lang="en-US" sz="1800" b="0" i="0" u="none" strike="noStrike" baseline="0" dirty="0">
                <a:latin typeface="Times New Roman" panose="02020603050405020304" pitchFamily="18" charset="0"/>
                <a:cs typeface="Times New Roman" panose="02020603050405020304" pitchFamily="18" charset="0"/>
              </a:rPr>
              <a:t> doing things impacts the new system.</a:t>
            </a:r>
          </a:p>
          <a:p>
            <a:pPr algn="l">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M</a:t>
            </a:r>
            <a:r>
              <a:rPr lang="en-US" sz="1800" b="0" i="0" u="none" strike="noStrike" baseline="0" dirty="0">
                <a:latin typeface="Times New Roman" panose="02020603050405020304" pitchFamily="18" charset="0"/>
                <a:cs typeface="Times New Roman" panose="02020603050405020304" pitchFamily="18" charset="0"/>
              </a:rPr>
              <a:t>anagement is looking for new ways to perform current tasks. </a:t>
            </a: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These</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ways may be radically different from how things are done now, but the payoffs may be enormous:</a:t>
            </a:r>
          </a:p>
          <a:p>
            <a:pPr algn="l">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Fewer people may be needed to do the same work</a:t>
            </a:r>
          </a:p>
          <a:p>
            <a:pPr algn="l">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Relationships with customers may improve dramatically</a:t>
            </a:r>
          </a:p>
          <a:p>
            <a:pPr algn="l">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a:t>
            </a:r>
            <a:r>
              <a:rPr lang="en-US" sz="1800" b="0" i="0" u="none" strike="noStrike" baseline="0" dirty="0">
                <a:latin typeface="Times New Roman" panose="02020603050405020304" pitchFamily="18" charset="0"/>
                <a:cs typeface="Times New Roman" panose="02020603050405020304" pitchFamily="18" charset="0"/>
              </a:rPr>
              <a:t>rocesses may become much more efficient and effective</a:t>
            </a:r>
          </a:p>
          <a:p>
            <a:pPr algn="l">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a:t>
            </a:r>
            <a:r>
              <a:rPr lang="en-US" sz="1800" b="0" i="0" u="none" strike="noStrike" baseline="0" dirty="0">
                <a:latin typeface="Times New Roman" panose="02020603050405020304" pitchFamily="18" charset="0"/>
                <a:cs typeface="Times New Roman" panose="02020603050405020304" pitchFamily="18" charset="0"/>
              </a:rPr>
              <a:t>rofit increase</a:t>
            </a:r>
          </a:p>
          <a:p>
            <a:pPr algn="l">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B</a:t>
            </a:r>
            <a:r>
              <a:rPr lang="en-US" sz="2000" b="1" i="0" u="none" strike="noStrike" baseline="0" dirty="0">
                <a:latin typeface="Times New Roman" panose="02020603050405020304" pitchFamily="18" charset="0"/>
                <a:cs typeface="Times New Roman" panose="02020603050405020304" pitchFamily="18" charset="0"/>
              </a:rPr>
              <a:t>usiness </a:t>
            </a:r>
            <a:r>
              <a:rPr lang="en-US" sz="2000" b="1" dirty="0">
                <a:latin typeface="Times New Roman" panose="02020603050405020304" pitchFamily="18" charset="0"/>
                <a:cs typeface="Times New Roman" panose="02020603050405020304" pitchFamily="18" charset="0"/>
              </a:rPr>
              <a:t>P</a:t>
            </a:r>
            <a:r>
              <a:rPr lang="en-US" sz="2000" b="1" i="0" u="none" strike="noStrike" baseline="0" dirty="0">
                <a:latin typeface="Times New Roman" panose="02020603050405020304" pitchFamily="18" charset="0"/>
                <a:cs typeface="Times New Roman" panose="02020603050405020304" pitchFamily="18" charset="0"/>
              </a:rPr>
              <a:t>rocess </a:t>
            </a:r>
            <a:r>
              <a:rPr lang="en-US" sz="2000" b="1" dirty="0">
                <a:latin typeface="Times New Roman" panose="02020603050405020304" pitchFamily="18" charset="0"/>
                <a:cs typeface="Times New Roman" panose="02020603050405020304" pitchFamily="18" charset="0"/>
              </a:rPr>
              <a:t>R</a:t>
            </a:r>
            <a:r>
              <a:rPr lang="en-US" sz="2000" b="1" i="0" u="none" strike="noStrike" baseline="0" dirty="0">
                <a:latin typeface="Times New Roman" panose="02020603050405020304" pitchFamily="18" charset="0"/>
                <a:cs typeface="Times New Roman" panose="02020603050405020304" pitchFamily="18" charset="0"/>
              </a:rPr>
              <a:t>eengineering (BPR) : </a:t>
            </a:r>
          </a:p>
          <a:p>
            <a:pPr algn="l">
              <a:buFont typeface="Wingdings" panose="05000000000000000000" pitchFamily="2" charset="2"/>
              <a:buChar char="§"/>
            </a:pPr>
            <a:r>
              <a:rPr lang="en-US" sz="1800" b="0" i="0" u="none" strike="noStrike" baseline="0" dirty="0">
                <a:latin typeface="Times New Roman" panose="02020603050405020304" pitchFamily="18" charset="0"/>
                <a:cs typeface="Times New Roman" panose="02020603050405020304" pitchFamily="18" charset="0"/>
              </a:rPr>
              <a:t>The overall process by which current methods are replaced with radically new methods </a:t>
            </a:r>
          </a:p>
          <a:p>
            <a:pPr algn="l">
              <a:buFont typeface="Wingdings" panose="05000000000000000000" pitchFamily="2" charset="2"/>
              <a:buChar char="§"/>
            </a:pPr>
            <a:r>
              <a:rPr lang="tr-TR" sz="1800" b="0" i="0" u="none" strike="noStrike" baseline="0" dirty="0">
                <a:latin typeface="Times New Roman" panose="02020603050405020304" pitchFamily="18" charset="0"/>
                <a:cs typeface="Times New Roman" panose="02020603050405020304" pitchFamily="18" charset="0"/>
              </a:rPr>
              <a:t>The search for, and</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implementation of, radical</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change in business processes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to achieve breakthrough</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improvements in products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and services</a:t>
            </a:r>
            <a:r>
              <a:rPr lang="en-US" sz="1800" b="0" i="0" u="none" strike="noStrike" baseline="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(Golf Analogy Example) </a:t>
            </a:r>
            <a:r>
              <a:rPr lang="tr-TR" sz="1800" b="0" i="0" u="none" strike="noStrike" baseline="0" dirty="0">
                <a:latin typeface="Times New Roman" panose="02020603050405020304" pitchFamily="18" charset="0"/>
                <a:cs typeface="Times New Roman" panose="02020603050405020304" pitchFamily="18" charset="0"/>
              </a:rPr>
              <a:t>.</a:t>
            </a:r>
            <a:endParaRPr lang="en-US" sz="1800" b="0" i="0" u="none" strike="noStrike" baseline="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BPR will be a top IS priority in the future</a:t>
            </a:r>
            <a:r>
              <a:rPr lang="tr-TR"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017673D-A40B-4B6C-BD8E-6E70AD2CB12F}"/>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0F2E77F8-C862-4AEE-A942-887488A50F0E}"/>
              </a:ext>
            </a:extLst>
          </p:cNvPr>
          <p:cNvSpPr>
            <a:spLocks noGrp="1"/>
          </p:cNvSpPr>
          <p:nvPr>
            <p:ph type="sldNum" sz="quarter" idx="12"/>
          </p:nvPr>
        </p:nvSpPr>
        <p:spPr/>
        <p:txBody>
          <a:bodyPr/>
          <a:lstStyle/>
          <a:p>
            <a:fld id="{F43085E7-DD81-4654-9295-72AD80DBC430}" type="slidenum">
              <a:rPr lang="tr-TR" smtClean="0"/>
              <a:t>34</a:t>
            </a:fld>
            <a:endParaRPr lang="tr-TR"/>
          </a:p>
        </p:txBody>
      </p:sp>
    </p:spTree>
    <p:extLst>
      <p:ext uri="{BB962C8B-B14F-4D97-AF65-F5344CB8AC3E}">
        <p14:creationId xmlns:p14="http://schemas.microsoft.com/office/powerpoint/2010/main" val="870014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E20F4F-1E11-42C8-A92A-261EB0D13B8B}"/>
              </a:ext>
            </a:extLst>
          </p:cNvPr>
          <p:cNvSpPr>
            <a:spLocks noGrp="1"/>
          </p:cNvSpPr>
          <p:nvPr>
            <p:ph idx="1"/>
          </p:nvPr>
        </p:nvSpPr>
        <p:spPr>
          <a:xfrm>
            <a:off x="571501" y="438150"/>
            <a:ext cx="11172824" cy="5717381"/>
          </a:xfrm>
        </p:spPr>
        <p:txBody>
          <a:bodyPr>
            <a:normAutofit/>
          </a:bodyPr>
          <a:lstStyle/>
          <a:p>
            <a:pPr algn="just">
              <a:buFont typeface="Wingdings" panose="05000000000000000000" pitchFamily="2" charset="2"/>
              <a:buChar char="q"/>
            </a:pPr>
            <a:r>
              <a:rPr lang="en-US" sz="2000" b="1" i="0" u="none" strike="noStrike" baseline="0" dirty="0">
                <a:latin typeface="Times New Roman" panose="02020603050405020304" pitchFamily="18" charset="0"/>
                <a:cs typeface="Times New Roman" panose="02020603050405020304" pitchFamily="18" charset="0"/>
              </a:rPr>
              <a:t>Goals of BPR </a:t>
            </a:r>
            <a:r>
              <a:rPr lang="en-US" sz="2000" b="1" dirty="0">
                <a:latin typeface="Times New Roman" panose="02020603050405020304" pitchFamily="18" charset="0"/>
                <a:cs typeface="Times New Roman" panose="02020603050405020304" pitchFamily="18" charset="0"/>
              </a:rPr>
              <a:t>:</a:t>
            </a:r>
            <a:endParaRPr lang="en-US" sz="2000" b="1"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mprove each business process </a:t>
            </a: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Reorganize the complete flow of data in major sections of an organization </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E</a:t>
            </a:r>
            <a:r>
              <a:rPr lang="en-US" sz="1800" b="0" i="0" u="none" strike="noStrike" baseline="0" dirty="0">
                <a:latin typeface="Times New Roman" panose="02020603050405020304" pitchFamily="18" charset="0"/>
                <a:cs typeface="Times New Roman" panose="02020603050405020304" pitchFamily="18" charset="0"/>
              </a:rPr>
              <a:t>liminate unnecessary steps</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C</a:t>
            </a:r>
            <a:r>
              <a:rPr lang="en-US" sz="1800" b="0" i="0" u="none" strike="noStrike" baseline="0" dirty="0">
                <a:latin typeface="Times New Roman" panose="02020603050405020304" pitchFamily="18" charset="0"/>
                <a:cs typeface="Times New Roman" panose="02020603050405020304" pitchFamily="18" charset="0"/>
              </a:rPr>
              <a:t>ombine steps</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B</a:t>
            </a:r>
            <a:r>
              <a:rPr lang="en-US" sz="1800" b="0" i="0" u="none" strike="noStrike" baseline="0" dirty="0">
                <a:latin typeface="Times New Roman" panose="02020603050405020304" pitchFamily="18" charset="0"/>
                <a:cs typeface="Times New Roman" panose="02020603050405020304" pitchFamily="18" charset="0"/>
              </a:rPr>
              <a:t>ecome more responsive to future changes</a:t>
            </a:r>
          </a:p>
          <a:p>
            <a:pPr algn="just">
              <a:buFont typeface="Wingdings" panose="05000000000000000000" pitchFamily="2" charset="2"/>
              <a:buChar char="q"/>
            </a:pPr>
            <a:r>
              <a:rPr lang="tr-TR" sz="2000" b="1" dirty="0">
                <a:latin typeface="Times New Roman" panose="02020603050405020304" pitchFamily="18" charset="0"/>
                <a:cs typeface="Times New Roman" panose="02020603050405020304" pitchFamily="18" charset="0"/>
              </a:rPr>
              <a:t>BPR advocates suggest that</a:t>
            </a:r>
            <a:r>
              <a:rPr lang="en-US" sz="20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Radical increases in the quality of business processes can be achieved through creatively applying information technologies.</a:t>
            </a:r>
          </a:p>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R</a:t>
            </a:r>
            <a:r>
              <a:rPr lang="tr-TR" sz="1800" dirty="0">
                <a:latin typeface="Times New Roman" panose="02020603050405020304" pitchFamily="18" charset="0"/>
                <a:cs typeface="Times New Roman" panose="02020603050405020304" pitchFamily="18" charset="0"/>
              </a:rPr>
              <a:t>adical improvement cannot be</a:t>
            </a:r>
            <a:r>
              <a:rPr lang="en-US" sz="1800" dirty="0">
                <a:latin typeface="Times New Roman" panose="02020603050405020304" pitchFamily="18" charset="0"/>
                <a:cs typeface="Times New Roman" panose="02020603050405020304" pitchFamily="18" charset="0"/>
              </a:rPr>
              <a:t> achieved by making minor changes but rather by changing the way work is performed and the  information is shared and stored (“If we were a new organization, how would we accomplish this activity?”)</a:t>
            </a:r>
          </a:p>
          <a:p>
            <a:pPr algn="just">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Results of many BPR efforts are the development of information system maintenance requests, or requests for system replacement.</a:t>
            </a: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Some companies had great success in actively pursuing BPR efforts. Yet, many other companies have found difficulty in applying </a:t>
            </a:r>
            <a:r>
              <a:rPr lang="tr-TR" sz="1800" dirty="0">
                <a:latin typeface="Times New Roman" panose="02020603050405020304" pitchFamily="18" charset="0"/>
                <a:cs typeface="Times New Roman" panose="02020603050405020304" pitchFamily="18" charset="0"/>
              </a:rPr>
              <a:t>BPR principles.</a:t>
            </a:r>
          </a:p>
          <a:p>
            <a:pPr algn="just"/>
            <a:endParaRPr lang="en-US" sz="1800" b="0" i="0" u="none" strike="noStrike" baseline="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4D1DA99-E7E4-40A6-96DA-FB85D7EC61BE}"/>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FD8EE9C6-13EA-4A7B-9052-7243B3BE3A75}"/>
              </a:ext>
            </a:extLst>
          </p:cNvPr>
          <p:cNvSpPr>
            <a:spLocks noGrp="1"/>
          </p:cNvSpPr>
          <p:nvPr>
            <p:ph type="sldNum" sz="quarter" idx="12"/>
          </p:nvPr>
        </p:nvSpPr>
        <p:spPr/>
        <p:txBody>
          <a:bodyPr/>
          <a:lstStyle/>
          <a:p>
            <a:fld id="{F43085E7-DD81-4654-9295-72AD80DBC430}" type="slidenum">
              <a:rPr lang="tr-TR" smtClean="0"/>
              <a:t>35</a:t>
            </a:fld>
            <a:endParaRPr lang="tr-TR"/>
          </a:p>
        </p:txBody>
      </p:sp>
    </p:spTree>
    <p:extLst>
      <p:ext uri="{BB962C8B-B14F-4D97-AF65-F5344CB8AC3E}">
        <p14:creationId xmlns:p14="http://schemas.microsoft.com/office/powerpoint/2010/main" val="3179656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DC4C-260C-44EE-B01F-A9385CDD5F0E}"/>
              </a:ext>
            </a:extLst>
          </p:cNvPr>
          <p:cNvSpPr>
            <a:spLocks noGrp="1"/>
          </p:cNvSpPr>
          <p:nvPr>
            <p:ph type="title"/>
          </p:nvPr>
        </p:nvSpPr>
        <p:spPr>
          <a:xfrm>
            <a:off x="838200" y="365126"/>
            <a:ext cx="10515600" cy="1016000"/>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BPR Step 1 - </a:t>
            </a: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Identifying Processes to Reengineer</a:t>
            </a:r>
          </a:p>
        </p:txBody>
      </p:sp>
      <p:sp>
        <p:nvSpPr>
          <p:cNvPr id="3" name="Content Placeholder 2">
            <a:extLst>
              <a:ext uri="{FF2B5EF4-FFF2-40B4-BE49-F238E27FC236}">
                <a16:creationId xmlns:a16="http://schemas.microsoft.com/office/drawing/2014/main" id="{C3238B79-2555-4BD6-BEBE-5D1A31F2B8BA}"/>
              </a:ext>
            </a:extLst>
          </p:cNvPr>
          <p:cNvSpPr>
            <a:spLocks noGrp="1"/>
          </p:cNvSpPr>
          <p:nvPr>
            <p:ph idx="1"/>
          </p:nvPr>
        </p:nvSpPr>
        <p:spPr>
          <a:xfrm>
            <a:off x="838200" y="1485900"/>
            <a:ext cx="10515600" cy="4691063"/>
          </a:xfrm>
        </p:spPr>
        <p:txBody>
          <a:bodyPr>
            <a:normAutofit lnSpcReduction="10000"/>
          </a:bodyPr>
          <a:lstStyle/>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W</a:t>
            </a:r>
            <a:r>
              <a:rPr lang="en-US" sz="1800" b="0" i="0" u="none" strike="noStrike" baseline="0" dirty="0">
                <a:latin typeface="Times New Roman" panose="02020603050405020304" pitchFamily="18" charset="0"/>
                <a:cs typeface="Times New Roman" panose="02020603050405020304" pitchFamily="18" charset="0"/>
              </a:rPr>
              <a:t>hat processes need to change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what are the </a:t>
            </a:r>
            <a:r>
              <a:rPr lang="en-US" sz="1800" dirty="0">
                <a:latin typeface="Times New Roman" panose="02020603050405020304" pitchFamily="18" charset="0"/>
                <a:cs typeface="Times New Roman" panose="02020603050405020304" pitchFamily="18" charset="0"/>
              </a:rPr>
              <a:t>key business processes for </a:t>
            </a:r>
            <a:r>
              <a:rPr lang="en-US" sz="1800" b="0" i="0" u="none" strike="noStrike" baseline="0" dirty="0">
                <a:latin typeface="Times New Roman" panose="02020603050405020304" pitchFamily="18" charset="0"/>
                <a:cs typeface="Times New Roman" panose="02020603050405020304" pitchFamily="18" charset="0"/>
              </a:rPr>
              <a:t>the organization ?? </a:t>
            </a:r>
          </a:p>
          <a:p>
            <a:pPr marL="0" indent="0" algn="just">
              <a:buNone/>
            </a:pPr>
            <a:r>
              <a:rPr lang="en-US"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First Step: </a:t>
            </a:r>
            <a:r>
              <a:rPr lang="tr-TR"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Key business processes</a:t>
            </a:r>
            <a:r>
              <a:rPr lang="en-US"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 </a:t>
            </a:r>
            <a:endParaRPr lang="tr-TR"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The structured, measured set of activities designed to produce a specific output for a particular </a:t>
            </a:r>
            <a:r>
              <a:rPr lang="tr-TR" sz="1800" b="0" i="0" u="none" strike="noStrike" baseline="0" dirty="0">
                <a:latin typeface="Times New Roman" panose="02020603050405020304" pitchFamily="18" charset="0"/>
                <a:cs typeface="Times New Roman" panose="02020603050405020304" pitchFamily="18" charset="0"/>
              </a:rPr>
              <a:t>customer or market.</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They are focused on some type of organizational </a:t>
            </a:r>
            <a:r>
              <a:rPr lang="en-US" sz="1800" b="0" i="0" u="sng" strike="noStrike" baseline="0" dirty="0">
                <a:latin typeface="Times New Roman" panose="02020603050405020304" pitchFamily="18" charset="0"/>
                <a:cs typeface="Times New Roman" panose="02020603050405020304" pitchFamily="18" charset="0"/>
              </a:rPr>
              <a:t>outcome</a:t>
            </a:r>
            <a:r>
              <a:rPr lang="en-US" sz="1800" b="0" i="0" u="none" strike="noStrike" baseline="0" dirty="0">
                <a:latin typeface="Times New Roman" panose="02020603050405020304" pitchFamily="18" charset="0"/>
                <a:cs typeface="Times New Roman" panose="02020603050405020304" pitchFamily="18" charset="0"/>
              </a:rPr>
              <a:t> (the creation of a product or the delivery of a service)</a:t>
            </a: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They are </a:t>
            </a:r>
            <a:r>
              <a:rPr lang="tr-TR" sz="1800" b="0" i="0" u="sng" strike="noStrike" baseline="0" dirty="0">
                <a:latin typeface="Times New Roman" panose="02020603050405020304" pitchFamily="18" charset="0"/>
                <a:cs typeface="Times New Roman" panose="02020603050405020304" pitchFamily="18" charset="0"/>
              </a:rPr>
              <a:t>customer</a:t>
            </a:r>
            <a:r>
              <a:rPr lang="tr-TR" sz="1800" b="0" i="0" u="none" strike="noStrike" baseline="0" dirty="0">
                <a:latin typeface="Times New Roman" panose="02020603050405020304" pitchFamily="18" charset="0"/>
                <a:cs typeface="Times New Roman" panose="02020603050405020304" pitchFamily="18" charset="0"/>
              </a:rPr>
              <a:t> focused</a:t>
            </a:r>
            <a:endParaRPr lang="en-US" sz="1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Include all activities used to design, build, deliver, support, and service a </a:t>
            </a:r>
            <a:r>
              <a:rPr lang="tr-TR" sz="1800" dirty="0">
                <a:latin typeface="Times New Roman" panose="02020603050405020304" pitchFamily="18" charset="0"/>
                <a:cs typeface="Times New Roman" panose="02020603050405020304" pitchFamily="18" charset="0"/>
              </a:rPr>
              <a:t>particular product for a particular customer.</a:t>
            </a:r>
            <a:endParaRPr lang="en-US"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1800" dirty="0">
                <a:latin typeface="Times New Roman" panose="02020603050405020304" pitchFamily="18" charset="0"/>
                <a:cs typeface="Times New Roman" panose="02020603050405020304" pitchFamily="18" charset="0"/>
              </a:rPr>
              <a:t>The same</a:t>
            </a:r>
            <a:r>
              <a:rPr lang="en-US" sz="1800" dirty="0">
                <a:latin typeface="Times New Roman" panose="02020603050405020304" pitchFamily="18" charset="0"/>
                <a:cs typeface="Times New Roman" panose="02020603050405020304" pitchFamily="18" charset="0"/>
              </a:rPr>
              <a:t> techniques used for system requirements determination can be applied to discovering and understanding key business processes ( interviews, observing, documents, and JAD) </a:t>
            </a:r>
          </a:p>
          <a:p>
            <a:pPr algn="just">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BPR requires the understanding of the activities that are part of the organization’s key business processes and then to alter the sequence and structure of activities to achieve radical improvements in speed, quality, and customer satisfaction</a:t>
            </a:r>
            <a:r>
              <a:rPr lang="en-US" sz="1800" b="0" i="0" u="none" strike="noStrike" baseline="0" dirty="0">
                <a:latin typeface="Century-Book"/>
              </a:rPr>
              <a:t>.</a:t>
            </a:r>
            <a:endParaRPr lang="en-US" sz="1800" dirty="0">
              <a:latin typeface="Times New Roman" panose="02020603050405020304" pitchFamily="18" charset="0"/>
              <a:cs typeface="Times New Roman" panose="02020603050405020304" pitchFamily="18" charset="0"/>
            </a:endParaRPr>
          </a:p>
          <a:p>
            <a:pPr algn="just"/>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8FD2202-A821-4CD2-81FC-1AE9F1B95AE3}"/>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D1B7651C-F60B-48AE-A48B-929451330054}"/>
              </a:ext>
            </a:extLst>
          </p:cNvPr>
          <p:cNvSpPr>
            <a:spLocks noGrp="1"/>
          </p:cNvSpPr>
          <p:nvPr>
            <p:ph type="sldNum" sz="quarter" idx="12"/>
          </p:nvPr>
        </p:nvSpPr>
        <p:spPr/>
        <p:txBody>
          <a:bodyPr/>
          <a:lstStyle/>
          <a:p>
            <a:fld id="{F43085E7-DD81-4654-9295-72AD80DBC430}" type="slidenum">
              <a:rPr lang="tr-TR" smtClean="0"/>
              <a:t>36</a:t>
            </a:fld>
            <a:endParaRPr lang="tr-TR"/>
          </a:p>
        </p:txBody>
      </p:sp>
    </p:spTree>
    <p:extLst>
      <p:ext uri="{BB962C8B-B14F-4D97-AF65-F5344CB8AC3E}">
        <p14:creationId xmlns:p14="http://schemas.microsoft.com/office/powerpoint/2010/main" val="3789828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1DECC0-5A60-4009-94AA-8826B8C73372}"/>
              </a:ext>
            </a:extLst>
          </p:cNvPr>
          <p:cNvSpPr>
            <a:spLocks noGrp="1"/>
          </p:cNvSpPr>
          <p:nvPr>
            <p:ph idx="1"/>
          </p:nvPr>
        </p:nvSpPr>
        <p:spPr>
          <a:xfrm>
            <a:off x="838200" y="621506"/>
            <a:ext cx="10515600" cy="5614988"/>
          </a:xfrm>
        </p:spPr>
        <p:txBody>
          <a:bodyPr/>
          <a:lstStyle/>
          <a:p>
            <a:pPr marL="0" indent="0">
              <a:buNone/>
            </a:pPr>
            <a:r>
              <a:rPr lang="en-US" b="1" dirty="0">
                <a:solidFill>
                  <a:schemeClr val="accent1">
                    <a:lumMod val="75000"/>
                  </a:schemeClr>
                </a:solidFill>
                <a:latin typeface="Times New Roman" panose="02020603050405020304" pitchFamily="18" charset="0"/>
                <a:cs typeface="Times New Roman" panose="02020603050405020304" pitchFamily="18" charset="0"/>
              </a:rPr>
              <a:t>Second</a:t>
            </a:r>
            <a:r>
              <a:rPr lang="en-US" sz="28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 Step: S</a:t>
            </a:r>
            <a:r>
              <a:rPr lang="tr-TR" b="1" dirty="0">
                <a:solidFill>
                  <a:schemeClr val="accent1">
                    <a:lumMod val="75000"/>
                  </a:schemeClr>
                </a:solidFill>
                <a:latin typeface="Times New Roman" panose="02020603050405020304" pitchFamily="18" charset="0"/>
                <a:cs typeface="Times New Roman" panose="02020603050405020304" pitchFamily="18" charset="0"/>
              </a:rPr>
              <a:t>pecific activities</a:t>
            </a:r>
            <a:r>
              <a:rPr lang="en-US" b="1" dirty="0">
                <a:solidFill>
                  <a:schemeClr val="accent1">
                    <a:lumMod val="75000"/>
                  </a:schemeClr>
                </a:solidFill>
                <a:latin typeface="Times New Roman" panose="02020603050405020304" pitchFamily="18" charset="0"/>
                <a:cs typeface="Times New Roman" panose="02020603050405020304" pitchFamily="18" charset="0"/>
              </a:rPr>
              <a:t> identification</a:t>
            </a:r>
          </a:p>
          <a:p>
            <a:pPr algn="l">
              <a:buFont typeface="Wingdings" panose="05000000000000000000" pitchFamily="2" charset="2"/>
              <a:buChar char="§"/>
            </a:pPr>
            <a:r>
              <a:rPr lang="tr-TR" sz="1800" b="0" i="0" u="none" strike="noStrike" baseline="0" dirty="0">
                <a:latin typeface="Century-Book"/>
              </a:rPr>
              <a:t>Identify</a:t>
            </a:r>
            <a:r>
              <a:rPr lang="en-US" sz="1800" b="0" i="0" u="none" strike="noStrike" baseline="0" dirty="0">
                <a:latin typeface="Century-Book"/>
              </a:rPr>
              <a:t> specific activities that can be radically improved through BPR</a:t>
            </a:r>
          </a:p>
          <a:p>
            <a:pPr algn="l">
              <a:buFont typeface="Wingdings" panose="05000000000000000000" pitchFamily="2" charset="2"/>
              <a:buChar char="§"/>
            </a:pPr>
            <a:r>
              <a:rPr lang="en-US" sz="1800" b="0" i="0" u="none" strike="noStrike" baseline="0" dirty="0">
                <a:latin typeface="Century-Book"/>
              </a:rPr>
              <a:t>ask three questions to identify activities for </a:t>
            </a:r>
            <a:r>
              <a:rPr lang="tr-TR" sz="1800" b="0" i="0" u="none" strike="noStrike" baseline="0" dirty="0">
                <a:latin typeface="Century-Book"/>
              </a:rPr>
              <a:t>radical change:</a:t>
            </a:r>
          </a:p>
          <a:p>
            <a:pPr marL="0" indent="0" algn="l">
              <a:buNone/>
            </a:pPr>
            <a:r>
              <a:rPr lang="en-US" sz="1800" b="0" i="0" u="none" strike="noStrike" baseline="0" dirty="0">
                <a:latin typeface="Century-Book"/>
              </a:rPr>
              <a:t>1. How important is the activity to delivering an outcome?</a:t>
            </a:r>
          </a:p>
          <a:p>
            <a:pPr marL="0" indent="0" algn="l">
              <a:buNone/>
            </a:pPr>
            <a:r>
              <a:rPr lang="en-US" sz="1800" b="0" i="0" u="none" strike="noStrike" baseline="0" dirty="0">
                <a:latin typeface="Century-Book"/>
              </a:rPr>
              <a:t>2. How feasible is changing the activity?</a:t>
            </a:r>
          </a:p>
          <a:p>
            <a:pPr marL="0" indent="0" algn="l">
              <a:buNone/>
            </a:pPr>
            <a:r>
              <a:rPr lang="en-US" sz="1800" b="0" i="0" u="none" strike="noStrike" baseline="0" dirty="0">
                <a:latin typeface="Century-Book"/>
              </a:rPr>
              <a:t>3. How dysfunctional is the activity?</a:t>
            </a:r>
          </a:p>
          <a:p>
            <a:pPr algn="l">
              <a:buFont typeface="Wingdings" panose="05000000000000000000" pitchFamily="2" charset="2"/>
              <a:buChar char="§"/>
            </a:pPr>
            <a:r>
              <a:rPr lang="en-US" sz="1800" b="0" i="0" u="none" strike="noStrike" baseline="0" dirty="0">
                <a:latin typeface="Century-Book"/>
              </a:rPr>
              <a:t>Those activities deemed important, changeable, yet dysfunctional, are primary candidates for alteration. </a:t>
            </a:r>
          </a:p>
          <a:p>
            <a:pPr algn="l">
              <a:buFont typeface="Wingdings" panose="05000000000000000000" pitchFamily="2" charset="2"/>
              <a:buChar char="§"/>
            </a:pPr>
            <a:r>
              <a:rPr lang="en-US" sz="1800" b="0" i="0" u="none" strike="noStrike" baseline="0" dirty="0">
                <a:latin typeface="Century-Book"/>
              </a:rPr>
              <a:t>To identify dysfunctional activities, look for activities that involve excessive information exchanges between individuals, information that is redundantly recorded or needs to be rekeyed, excessive inventory buffers or inspections, and a lot of rework or complexity.</a:t>
            </a:r>
            <a:endParaRPr lang="tr-TR"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D4ACC7D-21A5-4CC4-8069-FEC688E7BBF4}"/>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AB75FEB3-D1BE-4981-8FBC-33B5C6F1D073}"/>
              </a:ext>
            </a:extLst>
          </p:cNvPr>
          <p:cNvSpPr>
            <a:spLocks noGrp="1"/>
          </p:cNvSpPr>
          <p:nvPr>
            <p:ph type="sldNum" sz="quarter" idx="12"/>
          </p:nvPr>
        </p:nvSpPr>
        <p:spPr/>
        <p:txBody>
          <a:bodyPr/>
          <a:lstStyle/>
          <a:p>
            <a:fld id="{F43085E7-DD81-4654-9295-72AD80DBC430}" type="slidenum">
              <a:rPr lang="tr-TR" smtClean="0"/>
              <a:t>37</a:t>
            </a:fld>
            <a:endParaRPr lang="tr-TR"/>
          </a:p>
        </p:txBody>
      </p:sp>
    </p:spTree>
    <p:extLst>
      <p:ext uri="{BB962C8B-B14F-4D97-AF65-F5344CB8AC3E}">
        <p14:creationId xmlns:p14="http://schemas.microsoft.com/office/powerpoint/2010/main" val="2069580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A94FBB-0C71-4276-8156-BAA652D94397}"/>
              </a:ext>
            </a:extLst>
          </p:cNvPr>
          <p:cNvSpPr>
            <a:spLocks noGrp="1"/>
          </p:cNvSpPr>
          <p:nvPr>
            <p:ph idx="1"/>
          </p:nvPr>
        </p:nvSpPr>
        <p:spPr>
          <a:xfrm>
            <a:off x="838200" y="1393825"/>
            <a:ext cx="10515600" cy="4679950"/>
          </a:xfrm>
        </p:spPr>
        <p:txBody>
          <a:bodyPr>
            <a:noAutofit/>
          </a:bodyPr>
          <a:lstStyle/>
          <a:p>
            <a:pPr algn="l">
              <a:buFont typeface="Wingdings" panose="05000000000000000000" pitchFamily="2" charset="2"/>
              <a:buChar char="q"/>
            </a:pPr>
            <a:r>
              <a:rPr lang="tr-TR" sz="1800" b="0" i="0" u="none" strike="noStrike" baseline="0" dirty="0">
                <a:latin typeface="Times New Roman" panose="02020603050405020304" pitchFamily="18" charset="0"/>
                <a:cs typeface="Times New Roman" panose="02020603050405020304" pitchFamily="18" charset="0"/>
              </a:rPr>
              <a:t>Information</a:t>
            </a:r>
            <a:r>
              <a:rPr lang="en-US" sz="1800" b="0" i="0" u="none" strike="noStrike" baseline="0" dirty="0">
                <a:latin typeface="Times New Roman" panose="02020603050405020304" pitchFamily="18" charset="0"/>
                <a:cs typeface="Times New Roman" panose="02020603050405020304" pitchFamily="18" charset="0"/>
              </a:rPr>
              <a:t> technologies must be applied to improve business processes radically. </a:t>
            </a:r>
          </a:p>
          <a:p>
            <a:pPr algn="l">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O</a:t>
            </a:r>
            <a:r>
              <a:rPr lang="en-US" sz="1800" b="0" i="0" u="none" strike="noStrike" baseline="0" dirty="0">
                <a:latin typeface="Times New Roman" panose="02020603050405020304" pitchFamily="18" charset="0"/>
                <a:cs typeface="Times New Roman" panose="02020603050405020304" pitchFamily="18" charset="0"/>
              </a:rPr>
              <a:t>rganizations think “inductively” about information technology.</a:t>
            </a: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Induction is the process of reasoning from the specific to the general, which means that managers must learn about the power of new technologies and think of innovative ways to alter the way work is done. </a:t>
            </a: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This approach is contrary to deductive thinking, in which problems are first identified and </a:t>
            </a:r>
            <a:r>
              <a:rPr lang="tr-TR" sz="1800" b="0" i="0" u="none" strike="noStrike" baseline="0" dirty="0">
                <a:latin typeface="Times New Roman" panose="02020603050405020304" pitchFamily="18" charset="0"/>
                <a:cs typeface="Times New Roman" panose="02020603050405020304" pitchFamily="18" charset="0"/>
              </a:rPr>
              <a:t>solutions then formulated.</a:t>
            </a:r>
            <a:endParaRPr lang="en-US"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tr-TR" sz="1800" b="0" i="0" u="none" strike="noStrike" baseline="0" dirty="0">
                <a:latin typeface="Times New Roman" panose="02020603050405020304" pitchFamily="18" charset="0"/>
                <a:cs typeface="Times New Roman" panose="02020603050405020304" pitchFamily="18" charset="0"/>
              </a:rPr>
              <a:t>managers especially consider disruptive technologies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when applying deductive thinking.</a:t>
            </a:r>
            <a:endParaRPr lang="en-US" sz="1800" b="1"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tr-TR" sz="1800" b="1" i="0" u="none" strike="noStrike" baseline="0" dirty="0">
                <a:latin typeface="Times New Roman" panose="02020603050405020304" pitchFamily="18" charset="0"/>
                <a:cs typeface="Times New Roman" panose="02020603050405020304" pitchFamily="18" charset="0"/>
              </a:rPr>
              <a:t>Disruptive technologies</a:t>
            </a:r>
            <a:r>
              <a:rPr lang="en-US" sz="1800" b="1" i="0" u="none" strike="noStrike" baseline="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Technologies that enable the</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breaking of long-held business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rules that inhibit organizations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from making radical business</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changes.</a:t>
            </a:r>
            <a:endParaRPr lang="en-US"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For example, Toyota is using production schedule databases and electronic data interchange (EDI)—an information system that allows companies to link their computers directly to suppliers</a:t>
            </a:r>
          </a:p>
        </p:txBody>
      </p:sp>
      <p:sp>
        <p:nvSpPr>
          <p:cNvPr id="4" name="Footer Placeholder 3">
            <a:extLst>
              <a:ext uri="{FF2B5EF4-FFF2-40B4-BE49-F238E27FC236}">
                <a16:creationId xmlns:a16="http://schemas.microsoft.com/office/drawing/2014/main" id="{6DDDB8AB-AED8-4C90-8209-576A468C1742}"/>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52B1F46E-6DF9-4FC7-937D-CEEEF3C4F849}"/>
              </a:ext>
            </a:extLst>
          </p:cNvPr>
          <p:cNvSpPr>
            <a:spLocks noGrp="1"/>
          </p:cNvSpPr>
          <p:nvPr>
            <p:ph type="sldNum" sz="quarter" idx="12"/>
          </p:nvPr>
        </p:nvSpPr>
        <p:spPr/>
        <p:txBody>
          <a:bodyPr/>
          <a:lstStyle/>
          <a:p>
            <a:fld id="{F43085E7-DD81-4654-9295-72AD80DBC430}" type="slidenum">
              <a:rPr lang="tr-TR" smtClean="0"/>
              <a:t>38</a:t>
            </a:fld>
            <a:endParaRPr lang="tr-TR"/>
          </a:p>
        </p:txBody>
      </p:sp>
      <p:sp>
        <p:nvSpPr>
          <p:cNvPr id="6" name="Title 1">
            <a:extLst>
              <a:ext uri="{FF2B5EF4-FFF2-40B4-BE49-F238E27FC236}">
                <a16:creationId xmlns:a16="http://schemas.microsoft.com/office/drawing/2014/main" id="{104B5A5F-3835-4EB4-954B-25DA3DE7B8C1}"/>
              </a:ext>
            </a:extLst>
          </p:cNvPr>
          <p:cNvSpPr>
            <a:spLocks noGrp="1"/>
          </p:cNvSpPr>
          <p:nvPr>
            <p:ph type="title"/>
          </p:nvPr>
        </p:nvSpPr>
        <p:spPr>
          <a:xfrm>
            <a:off x="838200" y="377825"/>
            <a:ext cx="10515600" cy="1016000"/>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BPR Step 2 - </a:t>
            </a: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Disruptive Technologies</a:t>
            </a:r>
          </a:p>
        </p:txBody>
      </p:sp>
    </p:spTree>
    <p:extLst>
      <p:ext uri="{BB962C8B-B14F-4D97-AF65-F5344CB8AC3E}">
        <p14:creationId xmlns:p14="http://schemas.microsoft.com/office/powerpoint/2010/main" val="285472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13740DB-B983-4908-9323-42BE6552F87C}"/>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89F540A2-0D04-4548-8B8B-BFC4C7590905}"/>
              </a:ext>
            </a:extLst>
          </p:cNvPr>
          <p:cNvSpPr>
            <a:spLocks noGrp="1"/>
          </p:cNvSpPr>
          <p:nvPr>
            <p:ph type="sldNum" sz="quarter" idx="12"/>
          </p:nvPr>
        </p:nvSpPr>
        <p:spPr/>
        <p:txBody>
          <a:bodyPr/>
          <a:lstStyle/>
          <a:p>
            <a:fld id="{F43085E7-DD81-4654-9295-72AD80DBC430}" type="slidenum">
              <a:rPr lang="tr-TR" smtClean="0"/>
              <a:t>39</a:t>
            </a:fld>
            <a:endParaRPr lang="tr-TR"/>
          </a:p>
        </p:txBody>
      </p:sp>
      <p:pic>
        <p:nvPicPr>
          <p:cNvPr id="7" name="Picture 6">
            <a:extLst>
              <a:ext uri="{FF2B5EF4-FFF2-40B4-BE49-F238E27FC236}">
                <a16:creationId xmlns:a16="http://schemas.microsoft.com/office/drawing/2014/main" id="{482C3718-FB69-475A-8E50-18F799180F7B}"/>
              </a:ext>
            </a:extLst>
          </p:cNvPr>
          <p:cNvPicPr>
            <a:picLocks noChangeAspect="1"/>
          </p:cNvPicPr>
          <p:nvPr/>
        </p:nvPicPr>
        <p:blipFill>
          <a:blip r:embed="rId2"/>
          <a:stretch>
            <a:fillRect/>
          </a:stretch>
        </p:blipFill>
        <p:spPr>
          <a:xfrm>
            <a:off x="2633662" y="685800"/>
            <a:ext cx="6924675" cy="5486400"/>
          </a:xfrm>
          <a:prstGeom prst="rect">
            <a:avLst/>
          </a:prstGeom>
        </p:spPr>
      </p:pic>
    </p:spTree>
    <p:extLst>
      <p:ext uri="{BB962C8B-B14F-4D97-AF65-F5344CB8AC3E}">
        <p14:creationId xmlns:p14="http://schemas.microsoft.com/office/powerpoint/2010/main" val="411201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F1744A6-C25F-4CD6-BED2-9C5EAE86720B}"/>
              </a:ext>
            </a:extLst>
          </p:cNvPr>
          <p:cNvGraphicFramePr/>
          <p:nvPr>
            <p:extLst>
              <p:ext uri="{D42A27DB-BD31-4B8C-83A1-F6EECF244321}">
                <p14:modId xmlns:p14="http://schemas.microsoft.com/office/powerpoint/2010/main" val="178961079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78E9F409-9C14-4B66-94BD-067DAB5120C5}"/>
              </a:ext>
            </a:extLst>
          </p:cNvPr>
          <p:cNvSpPr>
            <a:spLocks noGrp="1"/>
          </p:cNvSpPr>
          <p:nvPr>
            <p:ph type="ftr" sz="quarter" idx="11"/>
          </p:nvPr>
        </p:nvSpPr>
        <p:spPr/>
        <p:txBody>
          <a:bodyPr/>
          <a:lstStyle/>
          <a:p>
            <a:r>
              <a:rPr lang="tr-TR"/>
              <a:t>IENG/MANE 372 - Chapter 5</a:t>
            </a:r>
          </a:p>
        </p:txBody>
      </p:sp>
      <p:sp>
        <p:nvSpPr>
          <p:cNvPr id="7" name="Slide Number Placeholder 6">
            <a:extLst>
              <a:ext uri="{FF2B5EF4-FFF2-40B4-BE49-F238E27FC236}">
                <a16:creationId xmlns:a16="http://schemas.microsoft.com/office/drawing/2014/main" id="{01EACF6D-CA43-4D8B-87EE-8F9905291B20}"/>
              </a:ext>
            </a:extLst>
          </p:cNvPr>
          <p:cNvSpPr>
            <a:spLocks noGrp="1"/>
          </p:cNvSpPr>
          <p:nvPr>
            <p:ph type="sldNum" sz="quarter" idx="12"/>
          </p:nvPr>
        </p:nvSpPr>
        <p:spPr/>
        <p:txBody>
          <a:bodyPr/>
          <a:lstStyle/>
          <a:p>
            <a:fld id="{F43085E7-DD81-4654-9295-72AD80DBC430}" type="slidenum">
              <a:rPr lang="tr-TR" smtClean="0"/>
              <a:t>4</a:t>
            </a:fld>
            <a:endParaRPr lang="tr-TR"/>
          </a:p>
        </p:txBody>
      </p:sp>
    </p:spTree>
    <p:extLst>
      <p:ext uri="{BB962C8B-B14F-4D97-AF65-F5344CB8AC3E}">
        <p14:creationId xmlns:p14="http://schemas.microsoft.com/office/powerpoint/2010/main" val="1033837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9B4CD-3074-49EB-BD26-ECB70AC19110}"/>
              </a:ext>
            </a:extLst>
          </p:cNvPr>
          <p:cNvSpPr>
            <a:spLocks noGrp="1"/>
          </p:cNvSpPr>
          <p:nvPr>
            <p:ph type="title"/>
          </p:nvPr>
        </p:nvSpPr>
        <p:spPr>
          <a:xfrm>
            <a:off x="838200" y="908843"/>
            <a:ext cx="10515600" cy="1325563"/>
          </a:xfrm>
        </p:spPr>
        <p:txBody>
          <a:bodyPr vert="horz" lIns="91440" tIns="45720" rIns="91440" bIns="45720" rtlCol="0" anchor="ctr">
            <a:normAutofit/>
          </a:bodyPr>
          <a:lstStyle/>
          <a:p>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5- PVF</a:t>
            </a:r>
            <a:r>
              <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WebStore: Determining System</a:t>
            </a:r>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Requirements</a:t>
            </a:r>
          </a:p>
        </p:txBody>
      </p:sp>
      <p:sp>
        <p:nvSpPr>
          <p:cNvPr id="4" name="Footer Placeholder 3">
            <a:extLst>
              <a:ext uri="{FF2B5EF4-FFF2-40B4-BE49-F238E27FC236}">
                <a16:creationId xmlns:a16="http://schemas.microsoft.com/office/drawing/2014/main" id="{6CAF9359-4544-4774-99D9-37AAFE076B75}"/>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465BAE6F-76D0-4571-BA41-4DE92BC6682D}"/>
              </a:ext>
            </a:extLst>
          </p:cNvPr>
          <p:cNvSpPr>
            <a:spLocks noGrp="1"/>
          </p:cNvSpPr>
          <p:nvPr>
            <p:ph type="sldNum" sz="quarter" idx="12"/>
          </p:nvPr>
        </p:nvSpPr>
        <p:spPr/>
        <p:txBody>
          <a:bodyPr/>
          <a:lstStyle/>
          <a:p>
            <a:fld id="{F43085E7-DD81-4654-9295-72AD80DBC430}" type="slidenum">
              <a:rPr lang="tr-TR" smtClean="0"/>
              <a:t>40</a:t>
            </a:fld>
            <a:endParaRPr lang="tr-TR"/>
          </a:p>
        </p:txBody>
      </p:sp>
      <p:sp>
        <p:nvSpPr>
          <p:cNvPr id="6" name="Content Placeholder 2">
            <a:extLst>
              <a:ext uri="{FF2B5EF4-FFF2-40B4-BE49-F238E27FC236}">
                <a16:creationId xmlns:a16="http://schemas.microsoft.com/office/drawing/2014/main" id="{7CE2B27C-C0AA-43D2-92E4-6F20FF226718}"/>
              </a:ext>
            </a:extLst>
          </p:cNvPr>
          <p:cNvSpPr>
            <a:spLocks noGrp="1"/>
          </p:cNvSpPr>
          <p:nvPr>
            <p:ph idx="1"/>
          </p:nvPr>
        </p:nvSpPr>
        <p:spPr>
          <a:xfrm>
            <a:off x="838200" y="2435225"/>
            <a:ext cx="10515600" cy="1050925"/>
          </a:xfrm>
        </p:spPr>
        <p:txBody>
          <a:bodyPr>
            <a:normAutofit/>
          </a:bodyPr>
          <a:lstStyle/>
          <a:p>
            <a:pPr algn="l">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a:t>
            </a:r>
            <a:r>
              <a:rPr lang="en-US" sz="1800" b="0" i="0" u="none" strike="noStrike" baseline="0" dirty="0">
                <a:latin typeface="Times New Roman" panose="02020603050405020304" pitchFamily="18" charset="0"/>
                <a:cs typeface="Times New Roman" panose="02020603050405020304" pitchFamily="18" charset="0"/>
              </a:rPr>
              <a:t>he process followed by PVF to determine system requirements</a:t>
            </a:r>
          </a:p>
          <a:p>
            <a:pPr algn="l">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H</a:t>
            </a:r>
            <a:r>
              <a:rPr lang="en-US" sz="1800" b="0" i="0" u="none" strike="noStrike" baseline="0" dirty="0">
                <a:latin typeface="Times New Roman" panose="02020603050405020304" pitchFamily="18" charset="0"/>
                <a:cs typeface="Times New Roman" panose="02020603050405020304" pitchFamily="18" charset="0"/>
              </a:rPr>
              <a:t>ighlight some of the issues and capabilities to consider when developing an Internet-based application.</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691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7562-CF6B-4053-8ECA-18E88C8137EB}"/>
              </a:ext>
            </a:extLst>
          </p:cNvPr>
          <p:cNvSpPr>
            <a:spLocks noGrp="1"/>
          </p:cNvSpPr>
          <p:nvPr>
            <p:ph type="title"/>
          </p:nvPr>
        </p:nvSpPr>
        <p:spPr>
          <a:xfrm>
            <a:off x="838200" y="365125"/>
            <a:ext cx="10515600" cy="663575"/>
          </a:xfrm>
        </p:spPr>
        <p:txBody>
          <a:bodyPr>
            <a:normAutofit/>
          </a:bodyPr>
          <a:lstStyle/>
          <a:p>
            <a:pPr algn="ctr"/>
            <a:r>
              <a:rPr lang="tr-TR" sz="28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Pine Valley Furniture WebStore</a:t>
            </a:r>
            <a:endParaRPr lang="tr-TR" sz="60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EC0F683-7EB6-4860-A730-A388B47CCD52}"/>
              </a:ext>
            </a:extLst>
          </p:cNvPr>
          <p:cNvSpPr>
            <a:spLocks noGrp="1"/>
          </p:cNvSpPr>
          <p:nvPr>
            <p:ph idx="1"/>
          </p:nvPr>
        </p:nvSpPr>
        <p:spPr>
          <a:xfrm>
            <a:off x="495300" y="1597025"/>
            <a:ext cx="4457700" cy="4279900"/>
          </a:xfrm>
        </p:spPr>
        <p:txBody>
          <a:bodyPr>
            <a:normAutofit/>
          </a:bodyPr>
          <a:lstStyle/>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board wants to incorporate all three target markets into its long-term EC </a:t>
            </a:r>
            <a:r>
              <a:rPr lang="tr-TR" sz="1800" b="0" i="0" u="none" strike="noStrike" baseline="0" dirty="0">
                <a:latin typeface="Times New Roman" panose="02020603050405020304" pitchFamily="18" charset="0"/>
                <a:cs typeface="Times New Roman" panose="02020603050405020304" pitchFamily="18" charset="0"/>
              </a:rPr>
              <a:t>plan</a:t>
            </a:r>
            <a:r>
              <a:rPr lang="en-US" sz="1800" b="0" i="0" u="none" strike="noStrike" baseline="0" dirty="0">
                <a:latin typeface="Times New Roman" panose="02020603050405020304" pitchFamily="18" charset="0"/>
                <a:cs typeface="Times New Roman" panose="02020603050405020304" pitchFamily="18" charset="0"/>
              </a:rPr>
              <a:t> : </a:t>
            </a:r>
          </a:p>
          <a:p>
            <a:pPr algn="l"/>
            <a:r>
              <a:rPr lang="tr-TR" sz="1800" b="0" i="0" u="none" strike="noStrike" baseline="0" dirty="0">
                <a:latin typeface="Times New Roman" panose="02020603050405020304" pitchFamily="18" charset="0"/>
                <a:cs typeface="Times New Roman" panose="02020603050405020304" pitchFamily="18" charset="0"/>
              </a:rPr>
              <a:t>Corporate furniture buying</a:t>
            </a:r>
          </a:p>
          <a:p>
            <a:pPr algn="l"/>
            <a:r>
              <a:rPr lang="tr-TR" sz="1800" b="0" i="0" u="none" strike="noStrike" baseline="0" dirty="0">
                <a:latin typeface="Times New Roman" panose="02020603050405020304" pitchFamily="18" charset="0"/>
                <a:cs typeface="Times New Roman" panose="02020603050405020304" pitchFamily="18" charset="0"/>
              </a:rPr>
              <a:t> Home-office furniture purchasing</a:t>
            </a:r>
          </a:p>
          <a:p>
            <a:pPr algn="l"/>
            <a:r>
              <a:rPr lang="tr-TR" sz="1800" b="0" i="0" u="none" strike="noStrike" baseline="0" dirty="0">
                <a:latin typeface="Times New Roman" panose="02020603050405020304" pitchFamily="18" charset="0"/>
                <a:cs typeface="Times New Roman" panose="02020603050405020304" pitchFamily="18" charset="0"/>
              </a:rPr>
              <a:t> Student furniture purchasing</a:t>
            </a:r>
            <a:endParaRPr lang="en-US"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sz="1800" dirty="0">
                <a:latin typeface="Times New Roman" panose="02020603050405020304" pitchFamily="18" charset="0"/>
                <a:cs typeface="Times New Roman" panose="02020603050405020304" pitchFamily="18" charset="0"/>
              </a:rPr>
              <a:t>I</a:t>
            </a:r>
            <a:r>
              <a:rPr lang="en-US" sz="1800" b="0" i="0" u="none" strike="noStrike" baseline="0" dirty="0">
                <a:latin typeface="Times New Roman" panose="02020603050405020304" pitchFamily="18" charset="0"/>
                <a:cs typeface="Times New Roman" panose="02020603050405020304" pitchFamily="18" charset="0"/>
              </a:rPr>
              <a:t>nitially focus on the corporate furniture buying system</a:t>
            </a: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building block for moving into the </a:t>
            </a:r>
            <a:r>
              <a:rPr lang="tr-TR" sz="1800" b="0" i="0" u="none" strike="noStrike" baseline="0" dirty="0">
                <a:latin typeface="Times New Roman" panose="02020603050405020304" pitchFamily="18" charset="0"/>
                <a:cs typeface="Times New Roman" panose="02020603050405020304" pitchFamily="18" charset="0"/>
              </a:rPr>
              <a:t>customer-based markets.</a:t>
            </a:r>
            <a:endParaRPr lang="en-US" sz="1800" b="0" i="0" u="none" strike="noStrike" baseline="0" dirty="0">
              <a:latin typeface="Times New Roman" panose="02020603050405020304" pitchFamily="18" charset="0"/>
              <a:cs typeface="Times New Roman" panose="02020603050405020304" pitchFamily="18" charset="0"/>
            </a:endParaRPr>
          </a:p>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The new </a:t>
            </a:r>
            <a:r>
              <a:rPr lang="tr-TR" sz="1800" b="0" i="0" u="none" strike="noStrike" baseline="0" dirty="0">
                <a:latin typeface="Times New Roman" panose="02020603050405020304" pitchFamily="18" charset="0"/>
                <a:cs typeface="Times New Roman" panose="02020603050405020304" pitchFamily="18" charset="0"/>
              </a:rPr>
              <a:t>EC system should</a:t>
            </a:r>
            <a:r>
              <a:rPr lang="en-US" sz="1800" b="0" i="0" u="none" strike="noStrike" baseline="0" dirty="0">
                <a:latin typeface="Times New Roman" panose="02020603050405020304" pitchFamily="18" charset="0"/>
                <a:cs typeface="Times New Roman" panose="02020603050405020304" pitchFamily="18" charset="0"/>
              </a:rPr>
              <a:t> integrate with two currently existing systems, Purchasing Fulfillment </a:t>
            </a:r>
            <a:r>
              <a:rPr lang="tr-TR" sz="1800" b="0" i="0" u="none" strike="noStrike" baseline="0" dirty="0">
                <a:latin typeface="Times New Roman" panose="02020603050405020304" pitchFamily="18" charset="0"/>
                <a:cs typeface="Times New Roman" panose="02020603050405020304" pitchFamily="18" charset="0"/>
              </a:rPr>
              <a:t>and Customer Tracking.</a:t>
            </a:r>
            <a:endParaRPr lang="en-US" sz="1800" b="0" i="0" u="none" strike="noStrike" baseline="0" dirty="0">
              <a:latin typeface="Times New Roman" panose="02020603050405020304" pitchFamily="18" charset="0"/>
              <a:cs typeface="Times New Roman" panose="02020603050405020304" pitchFamily="18" charset="0"/>
            </a:endParaRPr>
          </a:p>
          <a:p>
            <a:pPr marL="0" indent="0" algn="l">
              <a:buNone/>
            </a:pPr>
            <a:endParaRPr lang="en-US" sz="1800" b="0" i="0" u="none" strike="noStrike" baseline="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C1F66A2-F2DA-49AC-BE36-6C923DB909E6}"/>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F79CA684-A0A1-4575-8318-467C555E715A}"/>
              </a:ext>
            </a:extLst>
          </p:cNvPr>
          <p:cNvSpPr>
            <a:spLocks noGrp="1"/>
          </p:cNvSpPr>
          <p:nvPr>
            <p:ph type="sldNum" sz="quarter" idx="12"/>
          </p:nvPr>
        </p:nvSpPr>
        <p:spPr/>
        <p:txBody>
          <a:bodyPr/>
          <a:lstStyle/>
          <a:p>
            <a:fld id="{F43085E7-DD81-4654-9295-72AD80DBC430}" type="slidenum">
              <a:rPr lang="tr-TR" smtClean="0"/>
              <a:t>41</a:t>
            </a:fld>
            <a:endParaRPr lang="tr-TR"/>
          </a:p>
        </p:txBody>
      </p:sp>
      <p:sp>
        <p:nvSpPr>
          <p:cNvPr id="6" name="Content Placeholder 2">
            <a:extLst>
              <a:ext uri="{FF2B5EF4-FFF2-40B4-BE49-F238E27FC236}">
                <a16:creationId xmlns:a16="http://schemas.microsoft.com/office/drawing/2014/main" id="{98F2EDE1-BC99-431A-BBA8-30A8F9834151}"/>
              </a:ext>
            </a:extLst>
          </p:cNvPr>
          <p:cNvSpPr txBox="1">
            <a:spLocks/>
          </p:cNvSpPr>
          <p:nvPr/>
        </p:nvSpPr>
        <p:spPr>
          <a:xfrm>
            <a:off x="5715000" y="1674018"/>
            <a:ext cx="6419850" cy="11787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latin typeface="Times New Roman" panose="02020603050405020304" pitchFamily="18" charset="0"/>
                <a:cs typeface="Times New Roman" panose="02020603050405020304" pitchFamily="18" charset="0"/>
              </a:rPr>
              <a:t>Initiating and Planning PVF’s E-Commerce System </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1- Agreement about the proposed system project name “WebStore”. </a:t>
            </a:r>
          </a:p>
          <a:p>
            <a:pPr marL="0" indent="0">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2- Identifying potential benefits, costs, and feasibility concerns. </a:t>
            </a:r>
            <a:endParaRPr lang="tr-TR"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A3D26916-75BE-4098-BDBD-C4FF08EFB3E9}"/>
              </a:ext>
            </a:extLst>
          </p:cNvPr>
          <p:cNvSpPr txBox="1">
            <a:spLocks/>
          </p:cNvSpPr>
          <p:nvPr/>
        </p:nvSpPr>
        <p:spPr>
          <a:xfrm>
            <a:off x="5715000" y="3050380"/>
            <a:ext cx="6172200" cy="2708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800" b="1" dirty="0">
                <a:latin typeface="Times New Roman" panose="02020603050405020304" pitchFamily="18" charset="0"/>
                <a:cs typeface="Times New Roman" panose="02020603050405020304" pitchFamily="18" charset="0"/>
              </a:rPr>
              <a:t>WebStore Project Walkthrough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1- An initial list of benefits and costs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2- several feasibility concerns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3- An initial project schedule.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4- presentation of the  initial project plans in a walkthrough to PVF’s board of directors and senior management. </a:t>
            </a:r>
          </a:p>
          <a:p>
            <a:pPr marL="0" indent="0" algn="just">
              <a:buFont typeface="Arial" panose="020B0604020202020204" pitchFamily="34" charset="0"/>
              <a:buNone/>
            </a:pPr>
            <a:r>
              <a:rPr lang="en-US" sz="1800" dirty="0">
                <a:latin typeface="Times New Roman" panose="02020603050405020304" pitchFamily="18" charset="0"/>
                <a:cs typeface="Times New Roman" panose="02020603050405020304" pitchFamily="18" charset="0"/>
              </a:rPr>
              <a:t>5- Approval was given to move the WebStore project on to the analysis phase.</a:t>
            </a:r>
            <a:endParaRPr lang="tr-TR"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1013E26-DEAC-49FF-B0DA-3B322C03DA79}"/>
              </a:ext>
            </a:extLst>
          </p:cNvPr>
          <p:cNvSpPr txBox="1"/>
          <p:nvPr/>
        </p:nvSpPr>
        <p:spPr>
          <a:xfrm rot="20924935">
            <a:off x="1019174" y="365125"/>
            <a:ext cx="235267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Previous Step : Initiation and planning ( Chapter 4)</a:t>
            </a:r>
            <a:endParaRPr lang="tr-TR" dirty="0"/>
          </a:p>
        </p:txBody>
      </p:sp>
    </p:spTree>
    <p:extLst>
      <p:ext uri="{BB962C8B-B14F-4D97-AF65-F5344CB8AC3E}">
        <p14:creationId xmlns:p14="http://schemas.microsoft.com/office/powerpoint/2010/main" val="250676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A55A3E1-FF1E-4415-9E3C-D03B4B5FACA5}"/>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F876941D-227D-491F-B770-8DB1FAD1ED03}"/>
              </a:ext>
            </a:extLst>
          </p:cNvPr>
          <p:cNvSpPr>
            <a:spLocks noGrp="1"/>
          </p:cNvSpPr>
          <p:nvPr>
            <p:ph type="sldNum" sz="quarter" idx="12"/>
          </p:nvPr>
        </p:nvSpPr>
        <p:spPr/>
        <p:txBody>
          <a:bodyPr/>
          <a:lstStyle/>
          <a:p>
            <a:fld id="{F43085E7-DD81-4654-9295-72AD80DBC430}" type="slidenum">
              <a:rPr lang="tr-TR" smtClean="0"/>
              <a:t>42</a:t>
            </a:fld>
            <a:endParaRPr lang="tr-TR"/>
          </a:p>
        </p:txBody>
      </p:sp>
      <p:pic>
        <p:nvPicPr>
          <p:cNvPr id="9" name="Picture 8">
            <a:extLst>
              <a:ext uri="{FF2B5EF4-FFF2-40B4-BE49-F238E27FC236}">
                <a16:creationId xmlns:a16="http://schemas.microsoft.com/office/drawing/2014/main" id="{0FDAC56F-95B8-43C1-91E3-AA4A4CBCA220}"/>
              </a:ext>
            </a:extLst>
          </p:cNvPr>
          <p:cNvPicPr>
            <a:picLocks noChangeAspect="1"/>
          </p:cNvPicPr>
          <p:nvPr/>
        </p:nvPicPr>
        <p:blipFill>
          <a:blip r:embed="rId2"/>
          <a:stretch>
            <a:fillRect/>
          </a:stretch>
        </p:blipFill>
        <p:spPr>
          <a:xfrm>
            <a:off x="147637" y="379039"/>
            <a:ext cx="5986463" cy="5855073"/>
          </a:xfrm>
          <a:prstGeom prst="rect">
            <a:avLst/>
          </a:prstGeom>
        </p:spPr>
      </p:pic>
      <p:pic>
        <p:nvPicPr>
          <p:cNvPr id="11" name="Picture 10">
            <a:extLst>
              <a:ext uri="{FF2B5EF4-FFF2-40B4-BE49-F238E27FC236}">
                <a16:creationId xmlns:a16="http://schemas.microsoft.com/office/drawing/2014/main" id="{37FF08CE-8047-47D9-9C58-A2973CE4136E}"/>
              </a:ext>
            </a:extLst>
          </p:cNvPr>
          <p:cNvPicPr>
            <a:picLocks noChangeAspect="1"/>
          </p:cNvPicPr>
          <p:nvPr/>
        </p:nvPicPr>
        <p:blipFill>
          <a:blip r:embed="rId3"/>
          <a:stretch>
            <a:fillRect/>
          </a:stretch>
        </p:blipFill>
        <p:spPr>
          <a:xfrm>
            <a:off x="6134100" y="379039"/>
            <a:ext cx="5986463" cy="4213612"/>
          </a:xfrm>
          <a:prstGeom prst="rect">
            <a:avLst/>
          </a:prstGeom>
        </p:spPr>
      </p:pic>
      <p:sp>
        <p:nvSpPr>
          <p:cNvPr id="6" name="TextBox 5">
            <a:extLst>
              <a:ext uri="{FF2B5EF4-FFF2-40B4-BE49-F238E27FC236}">
                <a16:creationId xmlns:a16="http://schemas.microsoft.com/office/drawing/2014/main" id="{D13926F3-7B2B-49CF-8AD1-FC5F32E7945C}"/>
              </a:ext>
            </a:extLst>
          </p:cNvPr>
          <p:cNvSpPr txBox="1"/>
          <p:nvPr/>
        </p:nvSpPr>
        <p:spPr>
          <a:xfrm rot="20924935">
            <a:off x="7210423" y="4935529"/>
            <a:ext cx="235267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Previous Step : Initiation and planning ( Chapter 4)</a:t>
            </a:r>
            <a:endParaRPr lang="tr-TR" dirty="0"/>
          </a:p>
        </p:txBody>
      </p:sp>
    </p:spTree>
    <p:extLst>
      <p:ext uri="{BB962C8B-B14F-4D97-AF65-F5344CB8AC3E}">
        <p14:creationId xmlns:p14="http://schemas.microsoft.com/office/powerpoint/2010/main" val="2089514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0E7836-3E6D-4802-9F02-0F0D458E6198}"/>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7CCC08CD-B5D5-4935-A091-A4485992814C}"/>
              </a:ext>
            </a:extLst>
          </p:cNvPr>
          <p:cNvSpPr>
            <a:spLocks noGrp="1"/>
          </p:cNvSpPr>
          <p:nvPr>
            <p:ph type="sldNum" sz="quarter" idx="12"/>
          </p:nvPr>
        </p:nvSpPr>
        <p:spPr/>
        <p:txBody>
          <a:bodyPr/>
          <a:lstStyle/>
          <a:p>
            <a:fld id="{F43085E7-DD81-4654-9295-72AD80DBC430}" type="slidenum">
              <a:rPr lang="tr-TR" smtClean="0"/>
              <a:t>43</a:t>
            </a:fld>
            <a:endParaRPr lang="tr-TR"/>
          </a:p>
        </p:txBody>
      </p:sp>
      <p:pic>
        <p:nvPicPr>
          <p:cNvPr id="7" name="Picture 6">
            <a:extLst>
              <a:ext uri="{FF2B5EF4-FFF2-40B4-BE49-F238E27FC236}">
                <a16:creationId xmlns:a16="http://schemas.microsoft.com/office/drawing/2014/main" id="{3CECAF8C-9172-48CD-9AD1-97D44255E73E}"/>
              </a:ext>
            </a:extLst>
          </p:cNvPr>
          <p:cNvPicPr>
            <a:picLocks noChangeAspect="1"/>
          </p:cNvPicPr>
          <p:nvPr/>
        </p:nvPicPr>
        <p:blipFill>
          <a:blip r:embed="rId2"/>
          <a:stretch>
            <a:fillRect/>
          </a:stretch>
        </p:blipFill>
        <p:spPr>
          <a:xfrm>
            <a:off x="366713" y="437528"/>
            <a:ext cx="6044751" cy="3439148"/>
          </a:xfrm>
          <a:prstGeom prst="rect">
            <a:avLst/>
          </a:prstGeom>
        </p:spPr>
      </p:pic>
      <p:pic>
        <p:nvPicPr>
          <p:cNvPr id="9" name="Picture 8">
            <a:extLst>
              <a:ext uri="{FF2B5EF4-FFF2-40B4-BE49-F238E27FC236}">
                <a16:creationId xmlns:a16="http://schemas.microsoft.com/office/drawing/2014/main" id="{9738A67A-6368-481F-8E35-678E68DA2957}"/>
              </a:ext>
            </a:extLst>
          </p:cNvPr>
          <p:cNvPicPr>
            <a:picLocks noChangeAspect="1"/>
          </p:cNvPicPr>
          <p:nvPr/>
        </p:nvPicPr>
        <p:blipFill>
          <a:blip r:embed="rId3"/>
          <a:stretch>
            <a:fillRect/>
          </a:stretch>
        </p:blipFill>
        <p:spPr>
          <a:xfrm>
            <a:off x="366713" y="3876676"/>
            <a:ext cx="2428875" cy="745707"/>
          </a:xfrm>
          <a:prstGeom prst="rect">
            <a:avLst/>
          </a:prstGeom>
        </p:spPr>
      </p:pic>
      <p:pic>
        <p:nvPicPr>
          <p:cNvPr id="11" name="Picture 10">
            <a:extLst>
              <a:ext uri="{FF2B5EF4-FFF2-40B4-BE49-F238E27FC236}">
                <a16:creationId xmlns:a16="http://schemas.microsoft.com/office/drawing/2014/main" id="{3D3E666E-4632-4F36-B840-A9981674C11A}"/>
              </a:ext>
            </a:extLst>
          </p:cNvPr>
          <p:cNvPicPr>
            <a:picLocks noChangeAspect="1"/>
          </p:cNvPicPr>
          <p:nvPr/>
        </p:nvPicPr>
        <p:blipFill>
          <a:blip r:embed="rId4"/>
          <a:stretch>
            <a:fillRect/>
          </a:stretch>
        </p:blipFill>
        <p:spPr>
          <a:xfrm>
            <a:off x="6338887" y="437528"/>
            <a:ext cx="5853113" cy="2165010"/>
          </a:xfrm>
          <a:prstGeom prst="rect">
            <a:avLst/>
          </a:prstGeom>
        </p:spPr>
      </p:pic>
      <p:sp>
        <p:nvSpPr>
          <p:cNvPr id="8" name="TextBox 7">
            <a:extLst>
              <a:ext uri="{FF2B5EF4-FFF2-40B4-BE49-F238E27FC236}">
                <a16:creationId xmlns:a16="http://schemas.microsoft.com/office/drawing/2014/main" id="{401A47A5-8E8A-41F9-B30A-684552276C24}"/>
              </a:ext>
            </a:extLst>
          </p:cNvPr>
          <p:cNvSpPr txBox="1"/>
          <p:nvPr/>
        </p:nvSpPr>
        <p:spPr>
          <a:xfrm rot="20924935">
            <a:off x="4629148" y="4308475"/>
            <a:ext cx="235267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Previous Step : Initiation and planning ( Chapter 4)</a:t>
            </a:r>
            <a:endParaRPr lang="tr-TR" dirty="0"/>
          </a:p>
        </p:txBody>
      </p:sp>
    </p:spTree>
    <p:extLst>
      <p:ext uri="{BB962C8B-B14F-4D97-AF65-F5344CB8AC3E}">
        <p14:creationId xmlns:p14="http://schemas.microsoft.com/office/powerpoint/2010/main" val="4214433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E22D-6C4F-476C-8744-E4675121AA8D}"/>
              </a:ext>
            </a:extLst>
          </p:cNvPr>
          <p:cNvSpPr>
            <a:spLocks noGrp="1"/>
          </p:cNvSpPr>
          <p:nvPr>
            <p:ph type="title"/>
          </p:nvPr>
        </p:nvSpPr>
        <p:spPr>
          <a:xfrm>
            <a:off x="838200" y="260350"/>
            <a:ext cx="10515600" cy="1325563"/>
          </a:xfrm>
        </p:spPr>
        <p:txBody>
          <a:bodyPr vert="horz" lIns="91440" tIns="45720" rIns="91440" bIns="45720" rtlCol="0" anchor="ctr">
            <a:normAutofit/>
          </a:bodyPr>
          <a:lstStyle/>
          <a:p>
            <a:pPr algn="ctr"/>
            <a:r>
              <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Collect</a:t>
            </a:r>
            <a:r>
              <a:rPr lang="en-US"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ion of the </a:t>
            </a:r>
            <a:r>
              <a:rPr lang="tr-TR" sz="3600" dirty="0">
                <a:ln w="0">
                  <a:solidFill>
                    <a:srgbClr val="C00000"/>
                  </a:solidFill>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system requirements</a:t>
            </a:r>
          </a:p>
        </p:txBody>
      </p:sp>
      <p:sp>
        <p:nvSpPr>
          <p:cNvPr id="4" name="Footer Placeholder 3">
            <a:extLst>
              <a:ext uri="{FF2B5EF4-FFF2-40B4-BE49-F238E27FC236}">
                <a16:creationId xmlns:a16="http://schemas.microsoft.com/office/drawing/2014/main" id="{30ACDC40-71B2-4803-874A-A8D4C4907569}"/>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F128CDB7-861C-40A0-A6AC-7173ADC6CB09}"/>
              </a:ext>
            </a:extLst>
          </p:cNvPr>
          <p:cNvSpPr>
            <a:spLocks noGrp="1"/>
          </p:cNvSpPr>
          <p:nvPr>
            <p:ph type="sldNum" sz="quarter" idx="12"/>
          </p:nvPr>
        </p:nvSpPr>
        <p:spPr/>
        <p:txBody>
          <a:bodyPr/>
          <a:lstStyle/>
          <a:p>
            <a:fld id="{F43085E7-DD81-4654-9295-72AD80DBC430}" type="slidenum">
              <a:rPr lang="tr-TR" smtClean="0"/>
              <a:t>44</a:t>
            </a:fld>
            <a:endParaRPr lang="tr-TR"/>
          </a:p>
        </p:txBody>
      </p:sp>
      <p:sp>
        <p:nvSpPr>
          <p:cNvPr id="7" name="Content Placeholder 6">
            <a:extLst>
              <a:ext uri="{FF2B5EF4-FFF2-40B4-BE49-F238E27FC236}">
                <a16:creationId xmlns:a16="http://schemas.microsoft.com/office/drawing/2014/main" id="{B9751AA1-9D4C-4D5E-8CC7-EE4D534D4E6F}"/>
              </a:ext>
            </a:extLst>
          </p:cNvPr>
          <p:cNvSpPr>
            <a:spLocks noGrp="1"/>
          </p:cNvSpPr>
          <p:nvPr>
            <p:ph idx="1"/>
          </p:nvPr>
        </p:nvSpPr>
        <p:spPr>
          <a:xfrm>
            <a:off x="2209800" y="1825625"/>
            <a:ext cx="7772400" cy="4351338"/>
          </a:xfrm>
        </p:spPr>
        <p:txBody>
          <a:bodyPr/>
          <a:lstStyle/>
          <a:p>
            <a:pPr algn="just">
              <a:buFont typeface="Wingdings" panose="05000000000000000000" pitchFamily="2" charset="2"/>
              <a:buChar char="q"/>
            </a:pPr>
            <a:r>
              <a:rPr lang="en-US" sz="2000" b="1" dirty="0">
                <a:solidFill>
                  <a:schemeClr val="accent1">
                    <a:lumMod val="75000"/>
                  </a:schemeClr>
                </a:solidFill>
                <a:latin typeface="Times New Roman" panose="02020603050405020304" pitchFamily="18" charset="0"/>
                <a:cs typeface="Times New Roman" panose="02020603050405020304" pitchFamily="18" charset="0"/>
              </a:rPr>
              <a:t>H</a:t>
            </a:r>
            <a:r>
              <a:rPr lang="en-US" sz="2000" b="1" i="0" u="none" strike="noStrike" baseline="0" dirty="0">
                <a:solidFill>
                  <a:schemeClr val="accent1">
                    <a:lumMod val="75000"/>
                  </a:schemeClr>
                </a:solidFill>
                <a:latin typeface="Times New Roman" panose="02020603050405020304" pitchFamily="18" charset="0"/>
                <a:cs typeface="Times New Roman" panose="02020603050405020304" pitchFamily="18" charset="0"/>
              </a:rPr>
              <a:t>old a three-day JAD session. </a:t>
            </a:r>
          </a:p>
          <a:p>
            <a:pPr algn="just">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Participants: </a:t>
            </a:r>
            <a:endParaRPr lang="en-US" sz="1800" b="1"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R</a:t>
            </a:r>
            <a:r>
              <a:rPr lang="en-US" sz="1800" b="0" i="0" u="none" strike="noStrike" baseline="0" dirty="0">
                <a:latin typeface="Times New Roman" panose="02020603050405020304" pitchFamily="18" charset="0"/>
                <a:cs typeface="Times New Roman" panose="02020603050405020304" pitchFamily="18" charset="0"/>
              </a:rPr>
              <a:t>epresentatives from sales and marketing, operations, and information systems.</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A</a:t>
            </a:r>
            <a:r>
              <a:rPr lang="en-US" sz="1800" b="0" i="0" u="none" strike="noStrike" baseline="0" dirty="0">
                <a:latin typeface="Times New Roman" panose="02020603050405020304" pitchFamily="18" charset="0"/>
                <a:cs typeface="Times New Roman" panose="02020603050405020304" pitchFamily="18" charset="0"/>
              </a:rPr>
              <a:t>n experienced JAD facilitator </a:t>
            </a:r>
            <a:r>
              <a:rPr lang="en-US" sz="1800" b="0" i="0" u="none" strike="noStrike" baseline="0">
                <a:latin typeface="Times New Roman" panose="02020603050405020304" pitchFamily="18" charset="0"/>
                <a:cs typeface="Times New Roman" panose="02020603050405020304" pitchFamily="18" charset="0"/>
              </a:rPr>
              <a:t>who conducts </a:t>
            </a:r>
            <a:r>
              <a:rPr lang="en-US" sz="1800" b="0" i="0" u="none" strike="noStrike" baseline="0" dirty="0">
                <a:latin typeface="Times New Roman" panose="02020603050405020304" pitchFamily="18" charset="0"/>
                <a:cs typeface="Times New Roman" panose="02020603050405020304" pitchFamily="18" charset="0"/>
              </a:rPr>
              <a:t>the session. </a:t>
            </a:r>
          </a:p>
          <a:p>
            <a:pPr algn="just">
              <a:buFont typeface="Wingdings" panose="05000000000000000000" pitchFamily="2" charset="2"/>
              <a:buChar char="Ø"/>
            </a:pPr>
            <a:r>
              <a:rPr lang="en-US" sz="1800" b="1" i="0" u="none" strike="noStrike" baseline="0" dirty="0">
                <a:latin typeface="Times New Roman" panose="02020603050405020304" pitchFamily="18" charset="0"/>
                <a:cs typeface="Times New Roman" panose="02020603050405020304" pitchFamily="18" charset="0"/>
              </a:rPr>
              <a:t>Outputs of JAD: </a:t>
            </a:r>
          </a:p>
          <a:p>
            <a:pPr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A</a:t>
            </a:r>
            <a:r>
              <a:rPr lang="en-US" sz="1800" b="0" i="0" u="none" strike="noStrike" baseline="0" dirty="0">
                <a:latin typeface="Times New Roman" panose="02020603050405020304" pitchFamily="18" charset="0"/>
                <a:cs typeface="Times New Roman" panose="02020603050405020304" pitchFamily="18" charset="0"/>
              </a:rPr>
              <a:t>n ambitious and detailed agenda for the session.</a:t>
            </a:r>
          </a:p>
          <a:p>
            <a:pPr algn="just">
              <a:buFont typeface="Wingdings" panose="05000000000000000000" pitchFamily="2" charset="2"/>
              <a:buChar char="ü"/>
            </a:pPr>
            <a:r>
              <a:rPr lang="en-US" sz="1800" b="0" i="0" u="none" strike="noStrike" baseline="0" dirty="0">
                <a:latin typeface="Times New Roman" panose="02020603050405020304" pitchFamily="18" charset="0"/>
                <a:cs typeface="Times New Roman" panose="02020603050405020304" pitchFamily="18" charset="0"/>
              </a:rPr>
              <a:t>Their goal was to collect requirements on the following items:</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 System layout and navigation characteristics</a:t>
            </a:r>
          </a:p>
          <a:p>
            <a:pPr marL="342900" indent="-342900" algn="just">
              <a:buFont typeface="+mj-lt"/>
              <a:buAutoNum type="arabicPeriod"/>
            </a:pPr>
            <a:r>
              <a:rPr lang="en-US" sz="1800" b="0" i="0" u="none" strike="noStrike" baseline="0" dirty="0">
                <a:latin typeface="Times New Roman" panose="02020603050405020304" pitchFamily="18" charset="0"/>
                <a:cs typeface="Times New Roman" panose="02020603050405020304" pitchFamily="18" charset="0"/>
              </a:rPr>
              <a:t> WebStore and site management system capabilities</a:t>
            </a:r>
          </a:p>
          <a:p>
            <a:pPr marL="342900" indent="-342900" algn="just">
              <a:buFont typeface="+mj-lt"/>
              <a:buAutoNum type="arabicPeriod"/>
            </a:pPr>
            <a:r>
              <a:rPr lang="tr-TR" sz="1800" b="0" i="0" u="none" strike="noStrike" baseline="0" dirty="0">
                <a:latin typeface="Times New Roman" panose="02020603050405020304" pitchFamily="18" charset="0"/>
                <a:cs typeface="Times New Roman" panose="02020603050405020304" pitchFamily="18" charset="0"/>
              </a:rPr>
              <a:t> Customer and inventory information</a:t>
            </a:r>
          </a:p>
          <a:p>
            <a:pPr marL="342900" indent="-342900" algn="just">
              <a:buFont typeface="+mj-lt"/>
              <a:buAutoNum type="arabicPeriod"/>
            </a:pPr>
            <a:r>
              <a:rPr lang="tr-TR" sz="1800" b="0" i="0" u="none" strike="noStrike" baseline="0" dirty="0">
                <a:latin typeface="Times New Roman" panose="02020603050405020304" pitchFamily="18" charset="0"/>
                <a:cs typeface="Times New Roman" panose="02020603050405020304" pitchFamily="18" charset="0"/>
              </a:rPr>
              <a:t> System prototype evolution</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969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17E4-5BF0-4EEF-8AAD-368E7734FFD8}"/>
              </a:ext>
            </a:extLst>
          </p:cNvPr>
          <p:cNvSpPr>
            <a:spLocks noGrp="1"/>
          </p:cNvSpPr>
          <p:nvPr>
            <p:ph type="title"/>
          </p:nvPr>
        </p:nvSpPr>
        <p:spPr>
          <a:xfrm>
            <a:off x="838200" y="384969"/>
            <a:ext cx="10515600" cy="1325563"/>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 Layout and Navigation Characteristics</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08C04BE-A62E-49E1-A625-836EE4CCFB12}"/>
              </a:ext>
            </a:extLst>
          </p:cNvPr>
          <p:cNvSpPr>
            <a:spLocks noGrp="1"/>
          </p:cNvSpPr>
          <p:nvPr>
            <p:ph idx="1"/>
          </p:nvPr>
        </p:nvSpPr>
        <p:spPr>
          <a:xfrm>
            <a:off x="838200" y="1825624"/>
            <a:ext cx="4114800" cy="3984625"/>
          </a:xfrm>
        </p:spPr>
        <p:txBody>
          <a:bodyPr>
            <a:noAutofit/>
          </a:bodyPr>
          <a:lstStyle/>
          <a:p>
            <a:pPr algn="l">
              <a:buFont typeface="Wingdings" panose="05000000000000000000" pitchFamily="2" charset="2"/>
              <a:buChar char="§"/>
            </a:pPr>
            <a:r>
              <a:rPr lang="en-US" sz="1800" i="0" u="none" strike="noStrike" baseline="0" dirty="0">
                <a:latin typeface="Times New Roman" panose="02020603050405020304" pitchFamily="18" charset="0"/>
                <a:cs typeface="Times New Roman" panose="02020603050405020304" pitchFamily="18" charset="0"/>
              </a:rPr>
              <a:t>As part of the process of preparing for the JAD session, all participants were asked to visit several established retail Web sites, including </a:t>
            </a:r>
            <a:r>
              <a:rPr lang="en-US" sz="1800" i="0" u="none" strike="noStrike" baseline="0" dirty="0">
                <a:latin typeface="Times New Roman" panose="02020603050405020304" pitchFamily="18" charset="0"/>
                <a:cs typeface="Times New Roman" panose="02020603050405020304" pitchFamily="18" charset="0"/>
                <a:hlinkClick r:id="rId2"/>
              </a:rPr>
              <a:t>www.amazon.com</a:t>
            </a:r>
            <a:r>
              <a:rPr lang="en-US" sz="1800" i="0" u="none" strike="noStrike" baseline="0" dirty="0">
                <a:latin typeface="Times New Roman" panose="02020603050405020304" pitchFamily="18" charset="0"/>
                <a:cs typeface="Times New Roman" panose="02020603050405020304" pitchFamily="18" charset="0"/>
              </a:rPr>
              <a:t>, </a:t>
            </a:r>
            <a:r>
              <a:rPr lang="en-US" sz="1800" i="0" u="none" strike="noStrike" baseline="0" dirty="0">
                <a:latin typeface="Times New Roman" panose="02020603050405020304" pitchFamily="18" charset="0"/>
                <a:cs typeface="Times New Roman" panose="02020603050405020304" pitchFamily="18" charset="0"/>
                <a:hlinkClick r:id="rId3"/>
              </a:rPr>
              <a:t>www.landsend.com</a:t>
            </a:r>
            <a:r>
              <a:rPr lang="en-US" sz="1800" i="0" u="none" strike="noStrike" baseline="0" dirty="0">
                <a:latin typeface="Times New Roman" panose="02020603050405020304" pitchFamily="18" charset="0"/>
                <a:cs typeface="Times New Roman" panose="02020603050405020304" pitchFamily="18" charset="0"/>
              </a:rPr>
              <a:t>, </a:t>
            </a:r>
            <a:r>
              <a:rPr lang="en-US" sz="1800" i="0" u="none" strike="noStrike" baseline="0" dirty="0">
                <a:latin typeface="Times New Roman" panose="02020603050405020304" pitchFamily="18" charset="0"/>
                <a:cs typeface="Times New Roman" panose="02020603050405020304" pitchFamily="18" charset="0"/>
                <a:hlinkClick r:id="rId4"/>
              </a:rPr>
              <a:t>www.sony.com</a:t>
            </a:r>
            <a:r>
              <a:rPr lang="en-US" sz="1800" i="0" u="none" strike="noStrike" baseline="0" dirty="0">
                <a:latin typeface="Times New Roman" panose="02020603050405020304" pitchFamily="18" charset="0"/>
                <a:cs typeface="Times New Roman" panose="02020603050405020304" pitchFamily="18" charset="0"/>
              </a:rPr>
              <a:t>, and </a:t>
            </a:r>
            <a:r>
              <a:rPr lang="en-US" sz="1800" i="0" u="none" strike="noStrike" baseline="0" dirty="0">
                <a:latin typeface="Times New Roman" panose="02020603050405020304" pitchFamily="18" charset="0"/>
                <a:cs typeface="Times New Roman" panose="02020603050405020304" pitchFamily="18" charset="0"/>
                <a:hlinkClick r:id="rId5"/>
              </a:rPr>
              <a:t>www.pier1.com</a:t>
            </a:r>
            <a:r>
              <a:rPr lang="en-US" sz="1800" i="0" u="none" strike="noStrike" baseline="0" dirty="0">
                <a:latin typeface="Times New Roman" panose="02020603050405020304" pitchFamily="18" charset="0"/>
                <a:cs typeface="Times New Roman" panose="02020603050405020304" pitchFamily="18" charset="0"/>
              </a:rPr>
              <a:t>.</a:t>
            </a:r>
          </a:p>
          <a:p>
            <a:pPr algn="l">
              <a:buFont typeface="Wingdings" panose="05000000000000000000" pitchFamily="2" charset="2"/>
              <a:buChar char="§"/>
            </a:pPr>
            <a:r>
              <a:rPr lang="en-US" sz="1800" i="0" u="none" strike="noStrike" baseline="0" dirty="0">
                <a:latin typeface="Times New Roman" panose="02020603050405020304" pitchFamily="18" charset="0"/>
                <a:cs typeface="Times New Roman" panose="02020603050405020304" pitchFamily="18" charset="0"/>
              </a:rPr>
              <a:t> At the JAD session, participants were asked to identify characteristics of these sites that they found appealing and those they found cumbersome (heavy) ; this allowed participants to identify and discuss those features that they wanted the WebStore to possess. </a:t>
            </a: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EF4E32D-A8C1-4022-A5D6-4F9807AC50C7}"/>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57EBF094-CF7E-4A7E-A8F9-875C70161F0E}"/>
              </a:ext>
            </a:extLst>
          </p:cNvPr>
          <p:cNvSpPr>
            <a:spLocks noGrp="1"/>
          </p:cNvSpPr>
          <p:nvPr>
            <p:ph type="sldNum" sz="quarter" idx="12"/>
          </p:nvPr>
        </p:nvSpPr>
        <p:spPr/>
        <p:txBody>
          <a:bodyPr/>
          <a:lstStyle/>
          <a:p>
            <a:fld id="{F43085E7-DD81-4654-9295-72AD80DBC430}" type="slidenum">
              <a:rPr lang="tr-TR" smtClean="0"/>
              <a:t>45</a:t>
            </a:fld>
            <a:endParaRPr lang="tr-TR"/>
          </a:p>
        </p:txBody>
      </p:sp>
      <p:pic>
        <p:nvPicPr>
          <p:cNvPr id="7" name="Picture 6">
            <a:extLst>
              <a:ext uri="{FF2B5EF4-FFF2-40B4-BE49-F238E27FC236}">
                <a16:creationId xmlns:a16="http://schemas.microsoft.com/office/drawing/2014/main" id="{E58F53D6-7CDE-43E5-874C-0CCAE193B48A}"/>
              </a:ext>
            </a:extLst>
          </p:cNvPr>
          <p:cNvPicPr>
            <a:picLocks noChangeAspect="1"/>
          </p:cNvPicPr>
          <p:nvPr/>
        </p:nvPicPr>
        <p:blipFill>
          <a:blip r:embed="rId6"/>
          <a:stretch>
            <a:fillRect/>
          </a:stretch>
        </p:blipFill>
        <p:spPr>
          <a:xfrm>
            <a:off x="4833938" y="1825625"/>
            <a:ext cx="7005638" cy="3302117"/>
          </a:xfrm>
          <a:prstGeom prst="rect">
            <a:avLst/>
          </a:prstGeom>
        </p:spPr>
      </p:pic>
    </p:spTree>
    <p:extLst>
      <p:ext uri="{BB962C8B-B14F-4D97-AF65-F5344CB8AC3E}">
        <p14:creationId xmlns:p14="http://schemas.microsoft.com/office/powerpoint/2010/main" val="743585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EC9E-57B8-49E3-B3AA-41EBCFB211F6}"/>
              </a:ext>
            </a:extLst>
          </p:cNvPr>
          <p:cNvSpPr>
            <a:spLocks noGrp="1"/>
          </p:cNvSpPr>
          <p:nvPr>
            <p:ph type="title"/>
          </p:nvPr>
        </p:nvSpPr>
        <p:spPr>
          <a:xfrm>
            <a:off x="838200" y="365126"/>
            <a:ext cx="10515600" cy="728196"/>
          </a:xfrm>
        </p:spPr>
        <p:txBody>
          <a:bodyPr vert="horz" lIns="91440" tIns="45720" rIns="91440" bIns="45720" rtlCol="0" anchor="ctr">
            <a:normAutofit/>
          </a:bodyPr>
          <a:lstStyle/>
          <a:p>
            <a:pPr algn="ctr"/>
            <a:r>
              <a:rPr lang="en-US"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WebStore and Site Management System Capabilities</a:t>
            </a:r>
            <a:endPar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CE03BBE-50F2-40D9-9D14-992CF8CB0D21}"/>
              </a:ext>
            </a:extLst>
          </p:cNvPr>
          <p:cNvSpPr>
            <a:spLocks noGrp="1"/>
          </p:cNvSpPr>
          <p:nvPr>
            <p:ph idx="1"/>
          </p:nvPr>
        </p:nvSpPr>
        <p:spPr>
          <a:xfrm>
            <a:off x="219076" y="1495425"/>
            <a:ext cx="5715000" cy="4691063"/>
          </a:xfrm>
        </p:spPr>
        <p:txBody>
          <a:bodyPr>
            <a:noAutofit/>
          </a:bodyPr>
          <a:lstStyle/>
          <a:p>
            <a:pPr algn="just"/>
            <a:r>
              <a:rPr lang="en-US" sz="1800" b="0" i="0" u="none" strike="noStrike" baseline="0" dirty="0">
                <a:latin typeface="Times New Roman" panose="02020603050405020304" pitchFamily="18" charset="0"/>
                <a:cs typeface="Times New Roman" panose="02020603050405020304" pitchFamily="18" charset="0"/>
              </a:rPr>
              <a:t>Systems analysts from IS department developed a draft skeleton of the WebStore based on the types of screens and capabilities of popular retail Web sites ( shopping cart)</a:t>
            </a:r>
          </a:p>
          <a:p>
            <a:pPr algn="just"/>
            <a:r>
              <a:rPr lang="en-US" sz="1800" dirty="0">
                <a:latin typeface="Times New Roman" panose="02020603050405020304" pitchFamily="18" charset="0"/>
                <a:cs typeface="Times New Roman" panose="02020603050405020304" pitchFamily="18" charset="0"/>
              </a:rPr>
              <a:t>M</a:t>
            </a:r>
            <a:r>
              <a:rPr lang="en-US" sz="1800" b="0" i="0" u="none" strike="noStrike" baseline="0" dirty="0">
                <a:latin typeface="Times New Roman" panose="02020603050405020304" pitchFamily="18" charset="0"/>
                <a:cs typeface="Times New Roman" panose="02020603050405020304" pitchFamily="18" charset="0"/>
              </a:rPr>
              <a:t>embers of the sales and marketing department described several reports that would be necessary to manage customer accounts and sales transactions effectively. And they wants to be able to conduct detailed analyses of site visitors, sales tracking, and so on. </a:t>
            </a:r>
          </a:p>
          <a:p>
            <a:pPr algn="just"/>
            <a:r>
              <a:rPr lang="en-US" sz="1800" b="0" i="0" u="none" strike="noStrike" baseline="0" dirty="0">
                <a:latin typeface="Times New Roman" panose="02020603050405020304" pitchFamily="18" charset="0"/>
                <a:cs typeface="Times New Roman" panose="02020603050405020304" pitchFamily="18" charset="0"/>
              </a:rPr>
              <a:t>Members of the operations department expressed a need to update the product catalog easily. </a:t>
            </a:r>
          </a:p>
          <a:p>
            <a:pPr algn="just"/>
            <a:r>
              <a:rPr lang="en-US" sz="1800" b="0" i="0" u="none" strike="noStrike" baseline="0" dirty="0">
                <a:latin typeface="Times New Roman" panose="02020603050405020304" pitchFamily="18" charset="0"/>
                <a:cs typeface="Times New Roman" panose="02020603050405020304" pitchFamily="18" charset="0"/>
              </a:rPr>
              <a:t>These collective requests and activities were organized into a system design structure called the </a:t>
            </a:r>
            <a:r>
              <a:rPr lang="en-US" sz="1800" b="0" i="1" u="none" strike="noStrike" baseline="0" dirty="0">
                <a:latin typeface="Times New Roman" panose="02020603050405020304" pitchFamily="18" charset="0"/>
                <a:cs typeface="Times New Roman" panose="02020603050405020304" pitchFamily="18" charset="0"/>
              </a:rPr>
              <a:t>Site Management </a:t>
            </a:r>
            <a:r>
              <a:rPr lang="en-US" sz="1800" b="0" i="0" u="none" strike="noStrike" baseline="0" dirty="0">
                <a:latin typeface="Times New Roman" panose="02020603050405020304" pitchFamily="18" charset="0"/>
                <a:cs typeface="Times New Roman" panose="02020603050405020304" pitchFamily="18" charset="0"/>
              </a:rPr>
              <a:t>system.</a:t>
            </a:r>
          </a:p>
          <a:p>
            <a:pPr algn="just"/>
            <a:r>
              <a:rPr lang="en-US" sz="1800" b="0" i="0" u="none" strike="noStrike" baseline="0" dirty="0">
                <a:latin typeface="Times New Roman" panose="02020603050405020304" pitchFamily="18" charset="0"/>
                <a:cs typeface="Times New Roman" panose="02020603050405020304" pitchFamily="18" charset="0"/>
              </a:rPr>
              <a:t>The structures of both the WebStore and Site Management systems will be given to IS  department as the baseline for further </a:t>
            </a:r>
            <a:r>
              <a:rPr lang="tr-TR" sz="1800" b="0" i="0" u="none" strike="noStrike" baseline="0" dirty="0">
                <a:latin typeface="Times New Roman" panose="02020603050405020304" pitchFamily="18" charset="0"/>
                <a:cs typeface="Times New Roman" panose="02020603050405020304" pitchFamily="18" charset="0"/>
              </a:rPr>
              <a:t>analysis and design activities.</a:t>
            </a:r>
            <a:endParaRPr lang="tr-TR"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F165B0B-0800-419A-9DA7-20A42CF82A6A}"/>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755092EC-2686-4629-A00E-3EBB7B516307}"/>
              </a:ext>
            </a:extLst>
          </p:cNvPr>
          <p:cNvSpPr>
            <a:spLocks noGrp="1"/>
          </p:cNvSpPr>
          <p:nvPr>
            <p:ph type="sldNum" sz="quarter" idx="12"/>
          </p:nvPr>
        </p:nvSpPr>
        <p:spPr/>
        <p:txBody>
          <a:bodyPr/>
          <a:lstStyle/>
          <a:p>
            <a:fld id="{F43085E7-DD81-4654-9295-72AD80DBC430}" type="slidenum">
              <a:rPr lang="tr-TR" smtClean="0"/>
              <a:t>46</a:t>
            </a:fld>
            <a:endParaRPr lang="tr-TR"/>
          </a:p>
        </p:txBody>
      </p:sp>
      <p:pic>
        <p:nvPicPr>
          <p:cNvPr id="7" name="Picture 6">
            <a:extLst>
              <a:ext uri="{FF2B5EF4-FFF2-40B4-BE49-F238E27FC236}">
                <a16:creationId xmlns:a16="http://schemas.microsoft.com/office/drawing/2014/main" id="{83AECBFA-4385-4B4E-844F-9076D00E22BD}"/>
              </a:ext>
            </a:extLst>
          </p:cNvPr>
          <p:cNvPicPr>
            <a:picLocks noChangeAspect="1"/>
          </p:cNvPicPr>
          <p:nvPr/>
        </p:nvPicPr>
        <p:blipFill rotWithShape="1">
          <a:blip r:embed="rId2"/>
          <a:srcRect l="3608" r="2309"/>
          <a:stretch/>
        </p:blipFill>
        <p:spPr>
          <a:xfrm>
            <a:off x="6343651" y="1409232"/>
            <a:ext cx="5715000" cy="4678198"/>
          </a:xfrm>
          <a:prstGeom prst="rect">
            <a:avLst/>
          </a:prstGeom>
        </p:spPr>
      </p:pic>
    </p:spTree>
    <p:extLst>
      <p:ext uri="{BB962C8B-B14F-4D97-AF65-F5344CB8AC3E}">
        <p14:creationId xmlns:p14="http://schemas.microsoft.com/office/powerpoint/2010/main" val="814876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58349-56CA-4739-A990-451A1F27BB0F}"/>
              </a:ext>
            </a:extLst>
          </p:cNvPr>
          <p:cNvSpPr>
            <a:spLocks noGrp="1"/>
          </p:cNvSpPr>
          <p:nvPr>
            <p:ph type="title"/>
          </p:nvPr>
        </p:nvSpPr>
        <p:spPr>
          <a:xfrm>
            <a:off x="838200" y="365125"/>
            <a:ext cx="10515600" cy="835025"/>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Customer and Inventory Information</a:t>
            </a:r>
          </a:p>
        </p:txBody>
      </p:sp>
      <p:sp>
        <p:nvSpPr>
          <p:cNvPr id="3" name="Content Placeholder 2">
            <a:extLst>
              <a:ext uri="{FF2B5EF4-FFF2-40B4-BE49-F238E27FC236}">
                <a16:creationId xmlns:a16="http://schemas.microsoft.com/office/drawing/2014/main" id="{9A12FF2E-CE1F-47A9-8CEB-0EA78AB2DD53}"/>
              </a:ext>
            </a:extLst>
          </p:cNvPr>
          <p:cNvSpPr>
            <a:spLocks noGrp="1"/>
          </p:cNvSpPr>
          <p:nvPr>
            <p:ph idx="1"/>
          </p:nvPr>
        </p:nvSpPr>
        <p:spPr>
          <a:xfrm>
            <a:off x="295274" y="1406525"/>
            <a:ext cx="4810125" cy="4351338"/>
          </a:xfrm>
        </p:spPr>
        <p:txBody>
          <a:bodyPr/>
          <a:lstStyle/>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The WebStore will be designed to support the furniture purchases of three distinct </a:t>
            </a:r>
            <a:r>
              <a:rPr lang="tr-TR" sz="1800" b="0" i="0" u="none" strike="noStrike" baseline="0" dirty="0">
                <a:latin typeface="Times New Roman" panose="02020603050405020304" pitchFamily="18" charset="0"/>
                <a:cs typeface="Times New Roman" panose="02020603050405020304" pitchFamily="18" charset="0"/>
              </a:rPr>
              <a:t>types of customers:</a:t>
            </a:r>
          </a:p>
          <a:p>
            <a:pPr marL="342900" indent="-342900" algn="just">
              <a:buFont typeface="+mj-lt"/>
              <a:buAutoNum type="alphaUcPeriod"/>
            </a:pPr>
            <a:r>
              <a:rPr lang="tr-TR" sz="1800" b="0" i="0" u="none" strike="noStrike" baseline="0" dirty="0">
                <a:latin typeface="Times New Roman" panose="02020603050405020304" pitchFamily="18" charset="0"/>
                <a:cs typeface="Times New Roman" panose="02020603050405020304" pitchFamily="18" charset="0"/>
              </a:rPr>
              <a:t> Corporate customers</a:t>
            </a:r>
          </a:p>
          <a:p>
            <a:pPr marL="342900" indent="-342900" algn="just">
              <a:buFont typeface="+mj-lt"/>
              <a:buAutoNum type="alphaUcPeriod"/>
            </a:pPr>
            <a:r>
              <a:rPr lang="tr-TR" sz="1800" b="0" i="0" u="none" strike="noStrike" baseline="0" dirty="0">
                <a:latin typeface="Times New Roman" panose="02020603050405020304" pitchFamily="18" charset="0"/>
                <a:cs typeface="Times New Roman" panose="02020603050405020304" pitchFamily="18" charset="0"/>
              </a:rPr>
              <a:t> Home-office customers</a:t>
            </a:r>
          </a:p>
          <a:p>
            <a:pPr marL="342900" indent="-342900" algn="just">
              <a:buFont typeface="+mj-lt"/>
              <a:buAutoNum type="alphaUcPeriod"/>
            </a:pPr>
            <a:r>
              <a:rPr lang="tr-TR" sz="1800" b="0" i="0" u="none" strike="noStrike" baseline="0" dirty="0">
                <a:latin typeface="Times New Roman" panose="02020603050405020304" pitchFamily="18" charset="0"/>
                <a:cs typeface="Times New Roman" panose="02020603050405020304" pitchFamily="18" charset="0"/>
              </a:rPr>
              <a:t> Student customers</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To track the sales to these different types of customers effectively, the system must capture and store distinct information.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Orders reflect the range of product information that must be specified to execute a sales transaction.</a:t>
            </a:r>
          </a:p>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a:t>
            </a:r>
            <a:r>
              <a:rPr lang="en-US" sz="1800" b="0" i="0" u="none" strike="noStrike" baseline="0" dirty="0">
                <a:latin typeface="Times New Roman" panose="02020603050405020304" pitchFamily="18" charset="0"/>
                <a:cs typeface="Times New Roman" panose="02020603050405020304" pitchFamily="18" charset="0"/>
              </a:rPr>
              <a:t>roduct and sales data must also be captured and stored.</a:t>
            </a:r>
            <a:endParaRPr lang="tr-TR"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A8702389-C1EA-4253-84FA-6BD18F1866A6}"/>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E3BD0637-7901-444D-A39E-72F47095A909}"/>
              </a:ext>
            </a:extLst>
          </p:cNvPr>
          <p:cNvSpPr>
            <a:spLocks noGrp="1"/>
          </p:cNvSpPr>
          <p:nvPr>
            <p:ph type="sldNum" sz="quarter" idx="12"/>
          </p:nvPr>
        </p:nvSpPr>
        <p:spPr/>
        <p:txBody>
          <a:bodyPr/>
          <a:lstStyle/>
          <a:p>
            <a:fld id="{F43085E7-DD81-4654-9295-72AD80DBC430}" type="slidenum">
              <a:rPr lang="tr-TR" smtClean="0"/>
              <a:t>47</a:t>
            </a:fld>
            <a:endParaRPr lang="tr-TR"/>
          </a:p>
        </p:txBody>
      </p:sp>
      <p:pic>
        <p:nvPicPr>
          <p:cNvPr id="7" name="Picture 6">
            <a:extLst>
              <a:ext uri="{FF2B5EF4-FFF2-40B4-BE49-F238E27FC236}">
                <a16:creationId xmlns:a16="http://schemas.microsoft.com/office/drawing/2014/main" id="{417BF556-F36D-4FDA-BBC0-212CF10064D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160113" y="2180431"/>
            <a:ext cx="7031887" cy="2803525"/>
          </a:xfrm>
          <a:prstGeom prst="rect">
            <a:avLst/>
          </a:prstGeom>
        </p:spPr>
      </p:pic>
    </p:spTree>
    <p:extLst>
      <p:ext uri="{BB962C8B-B14F-4D97-AF65-F5344CB8AC3E}">
        <p14:creationId xmlns:p14="http://schemas.microsoft.com/office/powerpoint/2010/main" val="4283620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9AC4-F037-4374-8BAB-635045C3F987}"/>
              </a:ext>
            </a:extLst>
          </p:cNvPr>
          <p:cNvSpPr>
            <a:spLocks noGrp="1"/>
          </p:cNvSpPr>
          <p:nvPr>
            <p:ph type="title"/>
          </p:nvPr>
        </p:nvSpPr>
        <p:spPr>
          <a:xfrm>
            <a:off x="838200" y="365126"/>
            <a:ext cx="10515600" cy="806450"/>
          </a:xfrm>
        </p:spPr>
        <p:txBody>
          <a:bodyPr vert="horz" lIns="91440" tIns="45720" rIns="91440" bIns="45720" rtlCol="0" anchor="ctr">
            <a:normAutofit/>
          </a:bodyPr>
          <a:lstStyle/>
          <a:p>
            <a:pPr algn="ctr"/>
            <a:r>
              <a:rPr lang="tr-TR" sz="3200" dirty="0">
                <a:ln w="0">
                  <a:solidFill>
                    <a:srgbClr val="92D050"/>
                  </a:solidFill>
                </a:ln>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 Prototype Evolution</a:t>
            </a:r>
          </a:p>
        </p:txBody>
      </p:sp>
      <p:sp>
        <p:nvSpPr>
          <p:cNvPr id="3" name="Content Placeholder 2">
            <a:extLst>
              <a:ext uri="{FF2B5EF4-FFF2-40B4-BE49-F238E27FC236}">
                <a16:creationId xmlns:a16="http://schemas.microsoft.com/office/drawing/2014/main" id="{69386A44-B317-4E65-809B-A119C3F9C62D}"/>
              </a:ext>
            </a:extLst>
          </p:cNvPr>
          <p:cNvSpPr>
            <a:spLocks noGrp="1"/>
          </p:cNvSpPr>
          <p:nvPr>
            <p:ph idx="1"/>
          </p:nvPr>
        </p:nvSpPr>
        <p:spPr>
          <a:xfrm>
            <a:off x="289560" y="1423838"/>
            <a:ext cx="5674360" cy="4351338"/>
          </a:xfrm>
        </p:spPr>
        <p:txBody>
          <a:bodyPr>
            <a:normAutofit fontScale="92500" lnSpcReduction="10000"/>
          </a:bodyPr>
          <a:lstStyle/>
          <a:p>
            <a:pPr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a:t>
            </a:r>
            <a:r>
              <a:rPr lang="en-US" sz="1800" b="0" i="0" u="none" strike="noStrike" baseline="0" dirty="0">
                <a:latin typeface="Times New Roman" panose="02020603050405020304" pitchFamily="18" charset="0"/>
                <a:cs typeface="Times New Roman" panose="02020603050405020304" pitchFamily="18" charset="0"/>
              </a:rPr>
              <a:t>he JAD participants discussed, along with extensive input from the IS staff, how the system implementation should evolve.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After completing analysis and design activities, they agreed that the system implementation should progress in three main stages so that requirement changes could be more easily identified and implemented.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At the conclusion of the JAD session, They could begin to turn these lists of requirements into formal analysis and design specifications.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To show how information flows through the WebStore, They will produce data-flow diagrams (Ch6). </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To show a conceptual model of the data used within the WebStore, they will generate an entity-relationship diagram (Ch7).</a:t>
            </a:r>
          </a:p>
          <a:p>
            <a:pPr algn="just">
              <a:buFont typeface="Wingdings" panose="05000000000000000000" pitchFamily="2" charset="2"/>
              <a:buChar char="Ø"/>
            </a:pPr>
            <a:r>
              <a:rPr lang="en-US" sz="1800" b="0" i="0" u="none" strike="noStrike" baseline="0" dirty="0">
                <a:latin typeface="Times New Roman" panose="02020603050405020304" pitchFamily="18" charset="0"/>
                <a:cs typeface="Times New Roman" panose="02020603050405020304" pitchFamily="18" charset="0"/>
              </a:rPr>
              <a:t>Both of these analysis documents will become the foundation for detailed system design and implementation.</a:t>
            </a:r>
          </a:p>
        </p:txBody>
      </p:sp>
      <p:sp>
        <p:nvSpPr>
          <p:cNvPr id="4" name="Footer Placeholder 3">
            <a:extLst>
              <a:ext uri="{FF2B5EF4-FFF2-40B4-BE49-F238E27FC236}">
                <a16:creationId xmlns:a16="http://schemas.microsoft.com/office/drawing/2014/main" id="{C119E7E9-AB1E-4BE9-A20C-1008F07E1365}"/>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165B157B-1E4A-4E05-A103-38E0873784CA}"/>
              </a:ext>
            </a:extLst>
          </p:cNvPr>
          <p:cNvSpPr>
            <a:spLocks noGrp="1"/>
          </p:cNvSpPr>
          <p:nvPr>
            <p:ph type="sldNum" sz="quarter" idx="12"/>
          </p:nvPr>
        </p:nvSpPr>
        <p:spPr/>
        <p:txBody>
          <a:bodyPr/>
          <a:lstStyle/>
          <a:p>
            <a:fld id="{F43085E7-DD81-4654-9295-72AD80DBC430}" type="slidenum">
              <a:rPr lang="tr-TR" smtClean="0"/>
              <a:t>48</a:t>
            </a:fld>
            <a:endParaRPr lang="tr-TR"/>
          </a:p>
        </p:txBody>
      </p:sp>
      <p:pic>
        <p:nvPicPr>
          <p:cNvPr id="7" name="Picture 6">
            <a:extLst>
              <a:ext uri="{FF2B5EF4-FFF2-40B4-BE49-F238E27FC236}">
                <a16:creationId xmlns:a16="http://schemas.microsoft.com/office/drawing/2014/main" id="{716D5AE9-EB6D-4C58-BA05-FBD76C766A94}"/>
              </a:ext>
            </a:extLst>
          </p:cNvPr>
          <p:cNvPicPr>
            <a:picLocks noChangeAspect="1"/>
          </p:cNvPicPr>
          <p:nvPr/>
        </p:nvPicPr>
        <p:blipFill rotWithShape="1">
          <a:blip r:embed="rId2"/>
          <a:srcRect l="3936" t="1706" r="2192" b="1602"/>
          <a:stretch/>
        </p:blipFill>
        <p:spPr>
          <a:xfrm>
            <a:off x="6065520" y="1392639"/>
            <a:ext cx="6004560" cy="4282992"/>
          </a:xfrm>
          <a:prstGeom prst="rect">
            <a:avLst/>
          </a:prstGeom>
        </p:spPr>
      </p:pic>
    </p:spTree>
    <p:extLst>
      <p:ext uri="{BB962C8B-B14F-4D97-AF65-F5344CB8AC3E}">
        <p14:creationId xmlns:p14="http://schemas.microsoft.com/office/powerpoint/2010/main" val="2928818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72270-99C3-4926-B433-CC62A90030F9}"/>
              </a:ext>
            </a:extLst>
          </p:cNvPr>
          <p:cNvSpPr>
            <a:spLocks noGrp="1"/>
          </p:cNvSpPr>
          <p:nvPr>
            <p:ph type="title"/>
          </p:nvPr>
        </p:nvSpPr>
        <p:spPr/>
        <p:txBody>
          <a:bodyPr/>
          <a:lstStyle/>
          <a:p>
            <a:pPr algn="ctr"/>
            <a:r>
              <a:rPr lang="en-US" dirty="0">
                <a:ln w="0">
                  <a:solidFill>
                    <a:srgbClr val="C00000"/>
                  </a:solidFill>
                </a:ln>
                <a:solidFill>
                  <a:srgbClr val="C00000"/>
                </a:solidFill>
                <a:latin typeface="Times New Roman" panose="02020603050405020304" pitchFamily="18" charset="0"/>
                <a:cs typeface="Times New Roman" panose="02020603050405020304" pitchFamily="18" charset="0"/>
              </a:rPr>
              <a:t>summary</a:t>
            </a:r>
            <a:endParaRPr lang="tr-TR" dirty="0">
              <a:ln w="0">
                <a:solidFill>
                  <a:srgbClr val="C00000"/>
                </a:solidFill>
              </a:ln>
              <a:solidFill>
                <a:srgbClr val="C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1FF8367B-4CCF-4542-80C2-1C5721156D61}"/>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3C1750C9-BB24-4049-B8E8-48CAC86F7E27}"/>
              </a:ext>
            </a:extLst>
          </p:cNvPr>
          <p:cNvSpPr>
            <a:spLocks noGrp="1"/>
          </p:cNvSpPr>
          <p:nvPr>
            <p:ph type="sldNum" sz="quarter" idx="12"/>
          </p:nvPr>
        </p:nvSpPr>
        <p:spPr/>
        <p:txBody>
          <a:bodyPr/>
          <a:lstStyle/>
          <a:p>
            <a:fld id="{F43085E7-DD81-4654-9295-72AD80DBC430}" type="slidenum">
              <a:rPr lang="tr-TR" smtClean="0"/>
              <a:t>49</a:t>
            </a:fld>
            <a:endParaRPr lang="tr-TR"/>
          </a:p>
        </p:txBody>
      </p:sp>
      <p:sp>
        <p:nvSpPr>
          <p:cNvPr id="7" name="Content Placeholder 6">
            <a:extLst>
              <a:ext uri="{FF2B5EF4-FFF2-40B4-BE49-F238E27FC236}">
                <a16:creationId xmlns:a16="http://schemas.microsoft.com/office/drawing/2014/main" id="{C01F7179-7336-4247-88A9-E93D50A281EB}"/>
              </a:ext>
            </a:extLst>
          </p:cNvPr>
          <p:cNvSpPr>
            <a:spLocks noGrp="1"/>
          </p:cNvSpPr>
          <p:nvPr>
            <p:ph idx="1"/>
          </p:nvPr>
        </p:nvSpPr>
        <p:spPr>
          <a:xfrm>
            <a:off x="2887980" y="1825625"/>
            <a:ext cx="6416040" cy="4351338"/>
          </a:xfrm>
        </p:spPr>
        <p:txBody>
          <a:bodyPr>
            <a:normAutofit fontScale="92500" lnSpcReduction="20000"/>
          </a:bodyPr>
          <a:lstStyle/>
          <a:p>
            <a:pPr algn="just">
              <a:buFont typeface="Wingdings" panose="05000000000000000000" pitchFamily="2" charset="2"/>
              <a:buChar char="q"/>
            </a:pPr>
            <a:r>
              <a:rPr lang="tr-TR" sz="2800" b="0" i="0" u="none" strike="noStrike" baseline="0" dirty="0">
                <a:latin typeface="Times New Roman" panose="02020603050405020304" pitchFamily="18" charset="0"/>
                <a:cs typeface="Times New Roman" panose="02020603050405020304" pitchFamily="18" charset="0"/>
              </a:rPr>
              <a:t>Interviews</a:t>
            </a: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2800" b="0" i="0" u="none" strike="noStrike" baseline="0" dirty="0">
                <a:latin typeface="Times New Roman" panose="02020603050405020304" pitchFamily="18" charset="0"/>
                <a:cs typeface="Times New Roman" panose="02020603050405020304" pitchFamily="18" charset="0"/>
              </a:rPr>
              <a:t>Open-ended and close-ended questions</a:t>
            </a:r>
            <a:endParaRPr lang="en-US" sz="2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tr-TR" sz="2800" b="0" i="0" u="none" strike="noStrike" baseline="0" dirty="0">
                <a:latin typeface="Times New Roman" panose="02020603050405020304" pitchFamily="18" charset="0"/>
                <a:cs typeface="Times New Roman" panose="02020603050405020304" pitchFamily="18" charset="0"/>
              </a:rPr>
              <a:t>Preparation is key</a:t>
            </a:r>
            <a:endParaRPr lang="en-US" sz="2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en-US" sz="2800" b="0" i="0" u="none" strike="noStrike" baseline="0" dirty="0">
                <a:latin typeface="Times New Roman" panose="02020603050405020304" pitchFamily="18" charset="0"/>
                <a:cs typeface="Times New Roman" panose="02020603050405020304" pitchFamily="18" charset="0"/>
              </a:rPr>
              <a:t>Other means of gathering requirements </a:t>
            </a:r>
            <a:r>
              <a:rPr lang="tr-TR" sz="2800" b="0" i="0" u="none" strike="noStrike" baseline="0" dirty="0">
                <a:latin typeface="Times New Roman" panose="02020603050405020304" pitchFamily="18" charset="0"/>
                <a:cs typeface="Times New Roman" panose="02020603050405020304" pitchFamily="18" charset="0"/>
              </a:rPr>
              <a:t>are:</a:t>
            </a:r>
          </a:p>
          <a:p>
            <a:pPr algn="just">
              <a:buFont typeface="Wingdings" panose="05000000000000000000" pitchFamily="2" charset="2"/>
              <a:buChar char="ü"/>
            </a:pPr>
            <a:r>
              <a:rPr lang="tr-TR" sz="2800" b="0" i="0" u="none" strike="noStrike" baseline="0" dirty="0">
                <a:latin typeface="Times New Roman" panose="02020603050405020304" pitchFamily="18" charset="0"/>
                <a:cs typeface="Times New Roman" panose="02020603050405020304" pitchFamily="18" charset="0"/>
              </a:rPr>
              <a:t> Observing workers</a:t>
            </a:r>
          </a:p>
          <a:p>
            <a:pPr algn="just">
              <a:buFont typeface="Wingdings" panose="05000000000000000000" pitchFamily="2" charset="2"/>
              <a:buChar char="ü"/>
            </a:pPr>
            <a:r>
              <a:rPr lang="tr-TR" sz="2800" b="0" i="0" u="none" strike="noStrike" baseline="0" dirty="0">
                <a:latin typeface="Times New Roman" panose="02020603050405020304" pitchFamily="18" charset="0"/>
                <a:cs typeface="Times New Roman" panose="02020603050405020304" pitchFamily="18" charset="0"/>
              </a:rPr>
              <a:t> Analyzing business documents</a:t>
            </a:r>
            <a:endParaRPr lang="en-US" sz="2800" b="0" i="0" u="none" strike="noStrike" baseline="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2800" b="0" i="0" u="none" strike="noStrike" baseline="0" dirty="0">
                <a:latin typeface="Times New Roman" panose="02020603050405020304" pitchFamily="18" charset="0"/>
                <a:cs typeface="Times New Roman" panose="02020603050405020304" pitchFamily="18" charset="0"/>
              </a:rPr>
              <a:t>Joint Application Design (JAD)</a:t>
            </a:r>
          </a:p>
          <a:p>
            <a:pPr algn="just">
              <a:buFont typeface="Wingdings" panose="05000000000000000000" pitchFamily="2" charset="2"/>
              <a:buChar char="q"/>
            </a:pPr>
            <a:r>
              <a:rPr lang="tr-TR" sz="2800" b="0" i="0" u="none" strike="noStrike" baseline="0" dirty="0">
                <a:latin typeface="Times New Roman" panose="02020603050405020304" pitchFamily="18" charset="0"/>
                <a:cs typeface="Times New Roman" panose="02020603050405020304" pitchFamily="18" charset="0"/>
              </a:rPr>
              <a:t>Prototyping</a:t>
            </a:r>
          </a:p>
          <a:p>
            <a:pPr algn="just">
              <a:buFont typeface="Wingdings" panose="05000000000000000000" pitchFamily="2" charset="2"/>
              <a:buChar char="q"/>
            </a:pPr>
            <a:r>
              <a:rPr lang="tr-TR" sz="2800" b="0" i="0" u="none" strike="noStrike" baseline="0" dirty="0">
                <a:latin typeface="Times New Roman" panose="02020603050405020304" pitchFamily="18" charset="0"/>
                <a:cs typeface="Times New Roman" panose="02020603050405020304" pitchFamily="18" charset="0"/>
              </a:rPr>
              <a:t>Business Process Reengineering (BPR)</a:t>
            </a:r>
          </a:p>
          <a:p>
            <a:pPr algn="just">
              <a:buFont typeface="Wingdings" panose="05000000000000000000" pitchFamily="2" charset="2"/>
              <a:buChar char="ü"/>
            </a:pPr>
            <a:r>
              <a:rPr lang="tr-TR" sz="2800" b="0" i="0" u="none" strike="noStrike" baseline="0" dirty="0">
                <a:latin typeface="Times New Roman" panose="02020603050405020304" pitchFamily="18" charset="0"/>
                <a:cs typeface="Times New Roman" panose="02020603050405020304" pitchFamily="18" charset="0"/>
              </a:rPr>
              <a:t> Disruptive technologies</a:t>
            </a:r>
            <a:endParaRPr lang="tr-TR" sz="2800" dirty="0">
              <a:latin typeface="Times New Roman" panose="02020603050405020304" pitchFamily="18" charset="0"/>
              <a:cs typeface="Times New Roman" panose="02020603050405020304" pitchFamily="18" charset="0"/>
            </a:endParaRPr>
          </a:p>
          <a:p>
            <a:pPr algn="just"/>
            <a:endParaRPr lang="tr-TR" sz="2800" b="0" i="0" u="none" strike="noStrike" baseline="0" dirty="0">
              <a:latin typeface="Times New Roman" panose="02020603050405020304" pitchFamily="18" charset="0"/>
              <a:cs typeface="Times New Roman" panose="02020603050405020304" pitchFamily="18" charset="0"/>
            </a:endParaRPr>
          </a:p>
          <a:p>
            <a:pPr algn="just"/>
            <a:endParaRPr lang="tr-TR" sz="2800" b="0" i="0" u="none" strike="noStrike" baseline="0" dirty="0">
              <a:latin typeface="Times New Roman" panose="02020603050405020304" pitchFamily="18" charset="0"/>
              <a:cs typeface="Times New Roman" panose="02020603050405020304" pitchFamily="18" charset="0"/>
            </a:endParaRPr>
          </a:p>
          <a:p>
            <a:pPr algn="just"/>
            <a:endParaRPr lang="tr-TR" dirty="0"/>
          </a:p>
        </p:txBody>
      </p:sp>
    </p:spTree>
    <p:extLst>
      <p:ext uri="{BB962C8B-B14F-4D97-AF65-F5344CB8AC3E}">
        <p14:creationId xmlns:p14="http://schemas.microsoft.com/office/powerpoint/2010/main" val="313206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642E-F5F2-4064-B324-F776393CDF14}"/>
              </a:ext>
            </a:extLst>
          </p:cNvPr>
          <p:cNvSpPr>
            <a:spLocks noGrp="1"/>
          </p:cNvSpPr>
          <p:nvPr>
            <p:ph type="title"/>
          </p:nvPr>
        </p:nvSpPr>
        <p:spPr>
          <a:xfrm>
            <a:off x="1774587" y="365125"/>
            <a:ext cx="8642826" cy="1325563"/>
          </a:xfrm>
        </p:spPr>
        <p:txBody>
          <a:bodyPr/>
          <a:lstStyle/>
          <a:p>
            <a:pPr algn="ctr"/>
            <a:r>
              <a:rPr lang="en-US" b="1" dirty="0">
                <a:ln w="22225">
                  <a:solidFill>
                    <a:schemeClr val="accent2"/>
                  </a:solidFill>
                  <a:prstDash val="solid"/>
                </a:ln>
                <a:solidFill>
                  <a:schemeClr val="accent2">
                    <a:lumMod val="40000"/>
                    <a:lumOff val="60000"/>
                  </a:schemeClr>
                </a:solidFill>
              </a:rPr>
              <a:t>Project Management Process</a:t>
            </a:r>
            <a:endParaRPr lang="tr-TR" b="1" dirty="0">
              <a:ln w="22225">
                <a:solidFill>
                  <a:schemeClr val="accent2"/>
                </a:solidFill>
                <a:prstDash val="solid"/>
              </a:ln>
              <a:solidFill>
                <a:schemeClr val="accent2">
                  <a:lumMod val="40000"/>
                  <a:lumOff val="60000"/>
                </a:schemeClr>
              </a:solidFill>
            </a:endParaRPr>
          </a:p>
        </p:txBody>
      </p:sp>
      <p:sp>
        <p:nvSpPr>
          <p:cNvPr id="4" name="Footer Placeholder 3">
            <a:extLst>
              <a:ext uri="{FF2B5EF4-FFF2-40B4-BE49-F238E27FC236}">
                <a16:creationId xmlns:a16="http://schemas.microsoft.com/office/drawing/2014/main" id="{83A20B9D-47CA-4CB5-B882-505DC5888040}"/>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E549BFFC-18E8-49BA-AEDB-2BE01D87658F}"/>
              </a:ext>
            </a:extLst>
          </p:cNvPr>
          <p:cNvSpPr>
            <a:spLocks noGrp="1"/>
          </p:cNvSpPr>
          <p:nvPr>
            <p:ph type="sldNum" sz="quarter" idx="12"/>
          </p:nvPr>
        </p:nvSpPr>
        <p:spPr/>
        <p:txBody>
          <a:bodyPr/>
          <a:lstStyle/>
          <a:p>
            <a:fld id="{F43085E7-DD81-4654-9295-72AD80DBC430}" type="slidenum">
              <a:rPr lang="tr-TR" smtClean="0"/>
              <a:t>5</a:t>
            </a:fld>
            <a:endParaRPr lang="tr-TR"/>
          </a:p>
        </p:txBody>
      </p:sp>
      <p:pic>
        <p:nvPicPr>
          <p:cNvPr id="7" name="Picture 6">
            <a:extLst>
              <a:ext uri="{FF2B5EF4-FFF2-40B4-BE49-F238E27FC236}">
                <a16:creationId xmlns:a16="http://schemas.microsoft.com/office/drawing/2014/main" id="{FC189B26-5A3C-4657-8FF9-D3F0C53357BB}"/>
              </a:ext>
            </a:extLst>
          </p:cNvPr>
          <p:cNvPicPr>
            <a:picLocks noChangeAspect="1"/>
          </p:cNvPicPr>
          <p:nvPr/>
        </p:nvPicPr>
        <p:blipFill>
          <a:blip r:embed="rId2"/>
          <a:stretch>
            <a:fillRect/>
          </a:stretch>
        </p:blipFill>
        <p:spPr>
          <a:xfrm>
            <a:off x="390332" y="2099386"/>
            <a:ext cx="5024280" cy="3019686"/>
          </a:xfrm>
          <a:prstGeom prst="rect">
            <a:avLst/>
          </a:prstGeom>
        </p:spPr>
      </p:pic>
      <p:graphicFrame>
        <p:nvGraphicFramePr>
          <p:cNvPr id="6" name="Table 5">
            <a:extLst>
              <a:ext uri="{FF2B5EF4-FFF2-40B4-BE49-F238E27FC236}">
                <a16:creationId xmlns:a16="http://schemas.microsoft.com/office/drawing/2014/main" id="{24E5121E-C82D-464E-BC29-D59622BB1CC3}"/>
              </a:ext>
            </a:extLst>
          </p:cNvPr>
          <p:cNvGraphicFramePr>
            <a:graphicFrameLocks noGrp="1"/>
          </p:cNvGraphicFramePr>
          <p:nvPr>
            <p:extLst>
              <p:ext uri="{D42A27DB-BD31-4B8C-83A1-F6EECF244321}">
                <p14:modId xmlns:p14="http://schemas.microsoft.com/office/powerpoint/2010/main" val="2133751208"/>
              </p:ext>
            </p:extLst>
          </p:nvPr>
        </p:nvGraphicFramePr>
        <p:xfrm>
          <a:off x="4935894" y="3429000"/>
          <a:ext cx="7033854" cy="704462"/>
        </p:xfrm>
        <a:graphic>
          <a:graphicData uri="http://schemas.openxmlformats.org/drawingml/2006/table">
            <a:tbl>
              <a:tblPr/>
              <a:tblGrid>
                <a:gridCol w="2163574">
                  <a:extLst>
                    <a:ext uri="{9D8B030D-6E8A-4147-A177-3AD203B41FA5}">
                      <a16:colId xmlns:a16="http://schemas.microsoft.com/office/drawing/2014/main" val="3802150203"/>
                    </a:ext>
                  </a:extLst>
                </a:gridCol>
                <a:gridCol w="716218">
                  <a:extLst>
                    <a:ext uri="{9D8B030D-6E8A-4147-A177-3AD203B41FA5}">
                      <a16:colId xmlns:a16="http://schemas.microsoft.com/office/drawing/2014/main" val="2487997736"/>
                    </a:ext>
                  </a:extLst>
                </a:gridCol>
                <a:gridCol w="1145948">
                  <a:extLst>
                    <a:ext uri="{9D8B030D-6E8A-4147-A177-3AD203B41FA5}">
                      <a16:colId xmlns:a16="http://schemas.microsoft.com/office/drawing/2014/main" val="3344462274"/>
                    </a:ext>
                  </a:extLst>
                </a:gridCol>
                <a:gridCol w="572974">
                  <a:extLst>
                    <a:ext uri="{9D8B030D-6E8A-4147-A177-3AD203B41FA5}">
                      <a16:colId xmlns:a16="http://schemas.microsoft.com/office/drawing/2014/main" val="66492850"/>
                    </a:ext>
                  </a:extLst>
                </a:gridCol>
                <a:gridCol w="572974">
                  <a:extLst>
                    <a:ext uri="{9D8B030D-6E8A-4147-A177-3AD203B41FA5}">
                      <a16:colId xmlns:a16="http://schemas.microsoft.com/office/drawing/2014/main" val="1390562957"/>
                    </a:ext>
                  </a:extLst>
                </a:gridCol>
                <a:gridCol w="572974">
                  <a:extLst>
                    <a:ext uri="{9D8B030D-6E8A-4147-A177-3AD203B41FA5}">
                      <a16:colId xmlns:a16="http://schemas.microsoft.com/office/drawing/2014/main" val="2244690704"/>
                    </a:ext>
                  </a:extLst>
                </a:gridCol>
                <a:gridCol w="572974">
                  <a:extLst>
                    <a:ext uri="{9D8B030D-6E8A-4147-A177-3AD203B41FA5}">
                      <a16:colId xmlns:a16="http://schemas.microsoft.com/office/drawing/2014/main" val="2483161578"/>
                    </a:ext>
                  </a:extLst>
                </a:gridCol>
                <a:gridCol w="716218">
                  <a:extLst>
                    <a:ext uri="{9D8B030D-6E8A-4147-A177-3AD203B41FA5}">
                      <a16:colId xmlns:a16="http://schemas.microsoft.com/office/drawing/2014/main" val="805868929"/>
                    </a:ext>
                  </a:extLst>
                </a:gridCol>
              </a:tblGrid>
              <a:tr h="352231">
                <a:tc>
                  <a:txBody>
                    <a:bodyPr/>
                    <a:lstStyle/>
                    <a:p>
                      <a:pPr algn="ctr" fontAlgn="b"/>
                      <a:r>
                        <a:rPr lang="tr-TR" sz="1200" b="0" i="0" u="none" strike="noStrike" dirty="0">
                          <a:solidFill>
                            <a:srgbClr val="000000"/>
                          </a:solidFill>
                          <a:effectLst/>
                          <a:latin typeface="Times New Roman" panose="02020603050405020304" pitchFamily="18" charset="0"/>
                        </a:rPr>
                        <a:t>Project Management Process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algn="ctr" fontAlgn="b"/>
                      <a:endParaRPr lang="tr-TR" sz="12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tr-TR" sz="1200" b="0" i="0" u="none" strike="noStrike" dirty="0">
                          <a:solidFill>
                            <a:srgbClr val="000000"/>
                          </a:solidFill>
                          <a:effectLst/>
                          <a:latin typeface="Times New Roman" panose="02020603050405020304" pitchFamily="18" charset="0"/>
                        </a:rPr>
                        <a:t>Stage 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gridSpan="2">
                  <a:txBody>
                    <a:bodyPr/>
                    <a:lstStyle/>
                    <a:p>
                      <a:pPr algn="ctr" fontAlgn="b"/>
                      <a:r>
                        <a:rPr lang="tr-TR" sz="1200" b="0" i="0" u="none" strike="noStrike" dirty="0">
                          <a:solidFill>
                            <a:srgbClr val="000000"/>
                          </a:solidFill>
                          <a:effectLst/>
                          <a:latin typeface="Times New Roman" panose="02020603050405020304" pitchFamily="18" charset="0"/>
                        </a:rPr>
                        <a:t>Stage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hMerge="1">
                  <a:txBody>
                    <a:bodyPr/>
                    <a:lstStyle/>
                    <a:p>
                      <a:endParaRPr lang="tr-TR"/>
                    </a:p>
                  </a:txBody>
                  <a:tcPr/>
                </a:tc>
                <a:tc gridSpan="2">
                  <a:txBody>
                    <a:bodyPr/>
                    <a:lstStyle/>
                    <a:p>
                      <a:pPr algn="ctr" fontAlgn="b"/>
                      <a:r>
                        <a:rPr lang="tr-TR" sz="1200" b="0" i="0" u="none" strike="noStrike" dirty="0">
                          <a:solidFill>
                            <a:srgbClr val="000000"/>
                          </a:solidFill>
                          <a:effectLst/>
                          <a:latin typeface="Times New Roman" panose="02020603050405020304" pitchFamily="18" charset="0"/>
                        </a:rPr>
                        <a:t>Stage 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hMerge="1">
                  <a:txBody>
                    <a:bodyPr/>
                    <a:lstStyle/>
                    <a:p>
                      <a:endParaRPr lang="tr-TR"/>
                    </a:p>
                  </a:txBody>
                  <a:tcPr/>
                </a:tc>
                <a:tc>
                  <a:txBody>
                    <a:bodyPr/>
                    <a:lstStyle/>
                    <a:p>
                      <a:pPr algn="ctr" fontAlgn="b"/>
                      <a:r>
                        <a:rPr lang="tr-TR" sz="1200" b="0" i="0" u="none" strike="noStrike">
                          <a:solidFill>
                            <a:srgbClr val="000000"/>
                          </a:solidFill>
                          <a:effectLst/>
                          <a:latin typeface="Times New Roman" panose="02020603050405020304" pitchFamily="18" charset="0"/>
                        </a:rPr>
                        <a:t>Stage 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a16="http://schemas.microsoft.com/office/drawing/2014/main" val="835484055"/>
                  </a:ext>
                </a:extLst>
              </a:tr>
              <a:tr h="352231">
                <a:tc>
                  <a:txBody>
                    <a:bodyPr/>
                    <a:lstStyle/>
                    <a:p>
                      <a:pPr algn="ctr" fontAlgn="ctr"/>
                      <a:r>
                        <a:rPr lang="tr-TR" sz="1200" b="0" i="0" u="none" strike="noStrike" dirty="0">
                          <a:solidFill>
                            <a:srgbClr val="000000"/>
                          </a:solidFill>
                          <a:effectLst/>
                          <a:latin typeface="Times New Roman" panose="02020603050405020304" pitchFamily="18" charset="0"/>
                        </a:rPr>
                        <a:t>SDLC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endParaRPr lang="tr-TR" sz="12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200" b="0" i="0" u="none" strike="noStrike" dirty="0">
                          <a:solidFill>
                            <a:srgbClr val="000000"/>
                          </a:solidFill>
                          <a:effectLst/>
                          <a:latin typeface="Times New Roman" panose="02020603050405020304" pitchFamily="18" charset="0"/>
                        </a:rPr>
                        <a:t>Phase 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tr-TR"/>
                    </a:p>
                  </a:txBody>
                  <a:tcPr>
                    <a:lnT w="6350" cap="flat" cmpd="sng" algn="ctr">
                      <a:solidFill>
                        <a:srgbClr val="000000"/>
                      </a:solidFill>
                      <a:prstDash val="solid"/>
                      <a:round/>
                      <a:headEnd type="none" w="med" len="med"/>
                      <a:tailEnd type="none" w="med" len="med"/>
                    </a:lnT>
                  </a:tcPr>
                </a:tc>
                <a:tc>
                  <a:txBody>
                    <a:bodyPr/>
                    <a:lstStyle/>
                    <a:p>
                      <a:pPr algn="ctr" fontAlgn="b"/>
                      <a:r>
                        <a:rPr lang="tr-TR" sz="1200" b="0" i="0" u="none" strike="noStrike" dirty="0">
                          <a:solidFill>
                            <a:srgbClr val="000000"/>
                          </a:solidFill>
                          <a:effectLst/>
                          <a:latin typeface="Times New Roman" panose="02020603050405020304" pitchFamily="18" charset="0"/>
                        </a:rPr>
                        <a:t>Phase 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B084"/>
                    </a:solidFill>
                  </a:tcPr>
                </a:tc>
                <a:tc>
                  <a:txBody>
                    <a:bodyPr/>
                    <a:lstStyle/>
                    <a:p>
                      <a:pPr algn="ctr" fontAlgn="b"/>
                      <a:r>
                        <a:rPr lang="tr-TR" sz="1200" b="0" i="0" u="none" strike="noStrike" dirty="0">
                          <a:solidFill>
                            <a:srgbClr val="000000"/>
                          </a:solidFill>
                          <a:effectLst/>
                          <a:latin typeface="Times New Roman" panose="02020603050405020304" pitchFamily="18" charset="0"/>
                        </a:rPr>
                        <a:t>Phase 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CBAD"/>
                    </a:solidFill>
                  </a:tcPr>
                </a:tc>
                <a:tc gridSpan="2">
                  <a:txBody>
                    <a:bodyPr/>
                    <a:lstStyle/>
                    <a:p>
                      <a:pPr algn="ctr" fontAlgn="b"/>
                      <a:r>
                        <a:rPr lang="tr-TR" sz="1200" b="0" i="0" u="none" strike="noStrike" dirty="0">
                          <a:solidFill>
                            <a:srgbClr val="000000"/>
                          </a:solidFill>
                          <a:effectLst/>
                          <a:latin typeface="Times New Roman" panose="02020603050405020304" pitchFamily="18" charset="0"/>
                        </a:rPr>
                        <a:t>Phase 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E4D6"/>
                    </a:solidFill>
                  </a:tcPr>
                </a:tc>
                <a:tc hMerge="1">
                  <a:txBody>
                    <a:bodyPr/>
                    <a:lstStyle/>
                    <a:p>
                      <a:pPr algn="ctr" fontAlgn="b"/>
                      <a:endParaRPr lang="tr-TR" sz="1200" b="0" i="0" u="none" strike="noStrike" dirty="0">
                        <a:solidFill>
                          <a:srgbClr val="000000"/>
                        </a:solidFill>
                        <a:effectLst/>
                        <a:latin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8433273"/>
                  </a:ext>
                </a:extLst>
              </a:tr>
            </a:tbl>
          </a:graphicData>
        </a:graphic>
      </p:graphicFrame>
      <p:sp>
        <p:nvSpPr>
          <p:cNvPr id="3" name="Arrow: Up 2">
            <a:extLst>
              <a:ext uri="{FF2B5EF4-FFF2-40B4-BE49-F238E27FC236}">
                <a16:creationId xmlns:a16="http://schemas.microsoft.com/office/drawing/2014/main" id="{2E2FD286-0CB2-45EF-B7DE-D5C182DB1ED4}"/>
              </a:ext>
            </a:extLst>
          </p:cNvPr>
          <p:cNvSpPr/>
          <p:nvPr/>
        </p:nvSpPr>
        <p:spPr>
          <a:xfrm>
            <a:off x="9722494" y="4208106"/>
            <a:ext cx="233265" cy="365125"/>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9" name="TextBox 8">
            <a:extLst>
              <a:ext uri="{FF2B5EF4-FFF2-40B4-BE49-F238E27FC236}">
                <a16:creationId xmlns:a16="http://schemas.microsoft.com/office/drawing/2014/main" id="{2498B40D-596C-4651-80D5-83EAF1D0049E}"/>
              </a:ext>
            </a:extLst>
          </p:cNvPr>
          <p:cNvSpPr txBox="1"/>
          <p:nvPr/>
        </p:nvSpPr>
        <p:spPr>
          <a:xfrm>
            <a:off x="8350901" y="4133466"/>
            <a:ext cx="1231641" cy="646331"/>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en-US" sz="3600" dirty="0">
                <a:solidFill>
                  <a:schemeClr val="bg1"/>
                </a:solidFill>
              </a:rPr>
              <a:t>.</a:t>
            </a:r>
            <a:endParaRPr lang="tr-TR" sz="3600" dirty="0">
              <a:solidFill>
                <a:schemeClr val="bg1"/>
              </a:solidFill>
            </a:endParaRPr>
          </a:p>
        </p:txBody>
      </p:sp>
    </p:spTree>
    <p:extLst>
      <p:ext uri="{BB962C8B-B14F-4D97-AF65-F5344CB8AC3E}">
        <p14:creationId xmlns:p14="http://schemas.microsoft.com/office/powerpoint/2010/main" val="2015380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8257" y="2397949"/>
            <a:ext cx="6335486" cy="2062103"/>
          </a:xfrm>
          <a:prstGeom prst="rect">
            <a:avLst/>
          </a:prstGeom>
          <a:noFill/>
        </p:spPr>
        <p:txBody>
          <a:bodyPr wrap="square" rtlCol="0">
            <a:spAutoFit/>
          </a:bodyPr>
          <a:lstStyle/>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Thank you for your attention</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Any Questions</a:t>
            </a:r>
          </a:p>
          <a:p>
            <a:pPr algn="ct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8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r>
              <a:rPr lang="en-US"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tr-TR" sz="4000" dirty="0">
              <a:ln w="0">
                <a:solidFill>
                  <a:schemeClr val="tx1"/>
                </a:solidFill>
              </a:ln>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F43085E7-DD81-4654-9295-72AD80DBC430}" type="slidenum">
              <a:rPr lang="tr-TR" smtClean="0"/>
              <a:t>50</a:t>
            </a:fld>
            <a:endParaRPr lang="tr-TR"/>
          </a:p>
        </p:txBody>
      </p:sp>
      <p:sp>
        <p:nvSpPr>
          <p:cNvPr id="2" name="Footer Placeholder 1">
            <a:extLst>
              <a:ext uri="{FF2B5EF4-FFF2-40B4-BE49-F238E27FC236}">
                <a16:creationId xmlns:a16="http://schemas.microsoft.com/office/drawing/2014/main" id="{4B1A3A0D-A55C-4469-920E-7CDB1CE27779}"/>
              </a:ext>
            </a:extLst>
          </p:cNvPr>
          <p:cNvSpPr>
            <a:spLocks noGrp="1"/>
          </p:cNvSpPr>
          <p:nvPr>
            <p:ph type="ftr" sz="quarter" idx="11"/>
          </p:nvPr>
        </p:nvSpPr>
        <p:spPr/>
        <p:txBody>
          <a:bodyPr/>
          <a:lstStyle/>
          <a:p>
            <a:r>
              <a:rPr lang="tr-TR"/>
              <a:t>IENG/MANE 372 - Chapter 5</a:t>
            </a:r>
          </a:p>
        </p:txBody>
      </p:sp>
    </p:spTree>
    <p:extLst>
      <p:ext uri="{BB962C8B-B14F-4D97-AF65-F5344CB8AC3E}">
        <p14:creationId xmlns:p14="http://schemas.microsoft.com/office/powerpoint/2010/main" val="225321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9B83F0-1C8A-4C21-9177-1D516ACE46D2}"/>
              </a:ext>
            </a:extLst>
          </p:cNvPr>
          <p:cNvPicPr>
            <a:picLocks noChangeAspect="1"/>
          </p:cNvPicPr>
          <p:nvPr/>
        </p:nvPicPr>
        <p:blipFill rotWithShape="1">
          <a:blip r:embed="rId2">
            <a:clrChange>
              <a:clrFrom>
                <a:srgbClr val="FFFFFF"/>
              </a:clrFrom>
              <a:clrTo>
                <a:srgbClr val="FFFFFF">
                  <a:alpha val="0"/>
                </a:srgbClr>
              </a:clrTo>
            </a:clrChange>
          </a:blip>
          <a:srcRect r="25360"/>
          <a:stretch/>
        </p:blipFill>
        <p:spPr>
          <a:xfrm>
            <a:off x="7800305" y="1188720"/>
            <a:ext cx="3746863" cy="2855451"/>
          </a:xfrm>
          <a:prstGeom prst="rect">
            <a:avLst/>
          </a:prstGeom>
        </p:spPr>
      </p:pic>
      <p:pic>
        <p:nvPicPr>
          <p:cNvPr id="8" name="Picture 7">
            <a:extLst>
              <a:ext uri="{FF2B5EF4-FFF2-40B4-BE49-F238E27FC236}">
                <a16:creationId xmlns:a16="http://schemas.microsoft.com/office/drawing/2014/main" id="{D4ECDC63-8858-4803-A94B-C40287E98A54}"/>
              </a:ext>
            </a:extLst>
          </p:cNvPr>
          <p:cNvPicPr>
            <a:picLocks noChangeAspect="1"/>
          </p:cNvPicPr>
          <p:nvPr/>
        </p:nvPicPr>
        <p:blipFill rotWithShape="1">
          <a:blip r:embed="rId3">
            <a:clrChange>
              <a:clrFrom>
                <a:srgbClr val="FFFFFF"/>
              </a:clrFrom>
              <a:clrTo>
                <a:srgbClr val="FFFFFF">
                  <a:alpha val="0"/>
                </a:srgbClr>
              </a:clrTo>
            </a:clrChange>
          </a:blip>
          <a:srcRect r="26205"/>
          <a:stretch/>
        </p:blipFill>
        <p:spPr>
          <a:xfrm>
            <a:off x="78986" y="1000205"/>
            <a:ext cx="3685390" cy="3259886"/>
          </a:xfrm>
          <a:prstGeom prst="rect">
            <a:avLst/>
          </a:prstGeom>
        </p:spPr>
      </p:pic>
      <p:sp>
        <p:nvSpPr>
          <p:cNvPr id="9" name="Footer Placeholder 8">
            <a:extLst>
              <a:ext uri="{FF2B5EF4-FFF2-40B4-BE49-F238E27FC236}">
                <a16:creationId xmlns:a16="http://schemas.microsoft.com/office/drawing/2014/main" id="{0F557489-2ED2-4777-AD5D-A416D4BFC84C}"/>
              </a:ext>
            </a:extLst>
          </p:cNvPr>
          <p:cNvSpPr>
            <a:spLocks noGrp="1"/>
          </p:cNvSpPr>
          <p:nvPr>
            <p:ph type="ftr" sz="quarter" idx="11"/>
          </p:nvPr>
        </p:nvSpPr>
        <p:spPr/>
        <p:txBody>
          <a:bodyPr/>
          <a:lstStyle/>
          <a:p>
            <a:r>
              <a:rPr lang="tr-TR"/>
              <a:t>IENG/MANE 372 - Chapter 5</a:t>
            </a:r>
          </a:p>
        </p:txBody>
      </p:sp>
      <p:sp>
        <p:nvSpPr>
          <p:cNvPr id="10" name="Slide Number Placeholder 9">
            <a:extLst>
              <a:ext uri="{FF2B5EF4-FFF2-40B4-BE49-F238E27FC236}">
                <a16:creationId xmlns:a16="http://schemas.microsoft.com/office/drawing/2014/main" id="{8BB4D698-B14B-42AB-AA94-FBD33E94091B}"/>
              </a:ext>
            </a:extLst>
          </p:cNvPr>
          <p:cNvSpPr>
            <a:spLocks noGrp="1"/>
          </p:cNvSpPr>
          <p:nvPr>
            <p:ph type="sldNum" sz="quarter" idx="12"/>
          </p:nvPr>
        </p:nvSpPr>
        <p:spPr/>
        <p:txBody>
          <a:bodyPr/>
          <a:lstStyle/>
          <a:p>
            <a:fld id="{F43085E7-DD81-4654-9295-72AD80DBC430}" type="slidenum">
              <a:rPr lang="tr-TR" smtClean="0"/>
              <a:t>6</a:t>
            </a:fld>
            <a:endParaRPr lang="tr-TR"/>
          </a:p>
        </p:txBody>
      </p:sp>
      <p:pic>
        <p:nvPicPr>
          <p:cNvPr id="11" name="Picture 10">
            <a:extLst>
              <a:ext uri="{FF2B5EF4-FFF2-40B4-BE49-F238E27FC236}">
                <a16:creationId xmlns:a16="http://schemas.microsoft.com/office/drawing/2014/main" id="{C1C2CF8E-0082-40FF-8A57-79DE58770801}"/>
              </a:ext>
            </a:extLst>
          </p:cNvPr>
          <p:cNvPicPr>
            <a:picLocks noChangeAspect="1"/>
          </p:cNvPicPr>
          <p:nvPr/>
        </p:nvPicPr>
        <p:blipFill rotWithShape="1">
          <a:blip r:embed="rId4"/>
          <a:srcRect r="25846"/>
          <a:stretch/>
        </p:blipFill>
        <p:spPr>
          <a:xfrm>
            <a:off x="4147513" y="267491"/>
            <a:ext cx="3412436" cy="3112973"/>
          </a:xfrm>
          <a:prstGeom prst="rect">
            <a:avLst/>
          </a:prstGeom>
        </p:spPr>
      </p:pic>
      <p:pic>
        <p:nvPicPr>
          <p:cNvPr id="12" name="Picture 11">
            <a:extLst>
              <a:ext uri="{FF2B5EF4-FFF2-40B4-BE49-F238E27FC236}">
                <a16:creationId xmlns:a16="http://schemas.microsoft.com/office/drawing/2014/main" id="{AB76CC56-1A95-4B54-A9FC-22DBD00CB53F}"/>
              </a:ext>
            </a:extLst>
          </p:cNvPr>
          <p:cNvPicPr>
            <a:picLocks noChangeAspect="1"/>
          </p:cNvPicPr>
          <p:nvPr/>
        </p:nvPicPr>
        <p:blipFill rotWithShape="1">
          <a:blip r:embed="rId5">
            <a:clrChange>
              <a:clrFrom>
                <a:srgbClr val="FFFFFF"/>
              </a:clrFrom>
              <a:clrTo>
                <a:srgbClr val="FFFFFF">
                  <a:alpha val="0"/>
                </a:srgbClr>
              </a:clrTo>
            </a:clrChange>
          </a:blip>
          <a:srcRect r="20620"/>
          <a:stretch/>
        </p:blipFill>
        <p:spPr>
          <a:xfrm>
            <a:off x="4038600" y="3513005"/>
            <a:ext cx="3516832" cy="3037064"/>
          </a:xfrm>
          <a:prstGeom prst="rect">
            <a:avLst/>
          </a:prstGeom>
        </p:spPr>
      </p:pic>
      <p:sp>
        <p:nvSpPr>
          <p:cNvPr id="13" name="Arrow: Circular 12">
            <a:extLst>
              <a:ext uri="{FF2B5EF4-FFF2-40B4-BE49-F238E27FC236}">
                <a16:creationId xmlns:a16="http://schemas.microsoft.com/office/drawing/2014/main" id="{0CDC420E-A1A3-4FA1-B8AB-141B9939FC65}"/>
              </a:ext>
            </a:extLst>
          </p:cNvPr>
          <p:cNvSpPr/>
          <p:nvPr/>
        </p:nvSpPr>
        <p:spPr>
          <a:xfrm rot="20926130">
            <a:off x="2009973" y="622159"/>
            <a:ext cx="2303362" cy="1133117"/>
          </a:xfrm>
          <a:prstGeom prst="circularArrow">
            <a:avLst>
              <a:gd name="adj1" fmla="val 6736"/>
              <a:gd name="adj2" fmla="val 611527"/>
              <a:gd name="adj3" fmla="val 20475628"/>
              <a:gd name="adj4" fmla="val 11052628"/>
              <a:gd name="adj5" fmla="val 15764"/>
            </a:avLst>
          </a:prstGeom>
          <a:solidFill>
            <a:schemeClr val="accent1"/>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solidFill>
                <a:schemeClr val="tx1"/>
              </a:solidFill>
            </a:endParaRPr>
          </a:p>
        </p:txBody>
      </p:sp>
      <p:sp>
        <p:nvSpPr>
          <p:cNvPr id="14" name="Arrow: Circular 13">
            <a:extLst>
              <a:ext uri="{FF2B5EF4-FFF2-40B4-BE49-F238E27FC236}">
                <a16:creationId xmlns:a16="http://schemas.microsoft.com/office/drawing/2014/main" id="{53D6857B-2D4B-4877-9A8F-759DEEB5152B}"/>
              </a:ext>
            </a:extLst>
          </p:cNvPr>
          <p:cNvSpPr/>
          <p:nvPr/>
        </p:nvSpPr>
        <p:spPr>
          <a:xfrm rot="823063" flipH="1" flipV="1">
            <a:off x="1887095" y="3826073"/>
            <a:ext cx="2303362" cy="1133117"/>
          </a:xfrm>
          <a:prstGeom prst="circularArrow">
            <a:avLst>
              <a:gd name="adj1" fmla="val 6736"/>
              <a:gd name="adj2" fmla="val 611527"/>
              <a:gd name="adj3" fmla="val 20475628"/>
              <a:gd name="adj4" fmla="val 11052628"/>
              <a:gd name="adj5" fmla="val 15764"/>
            </a:avLst>
          </a:prstGeom>
          <a:solidFill>
            <a:schemeClr val="accent2"/>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15" name="Arrow: Circular 14">
            <a:extLst>
              <a:ext uri="{FF2B5EF4-FFF2-40B4-BE49-F238E27FC236}">
                <a16:creationId xmlns:a16="http://schemas.microsoft.com/office/drawing/2014/main" id="{332759BC-0605-4289-99EB-DE198C47F350}"/>
              </a:ext>
            </a:extLst>
          </p:cNvPr>
          <p:cNvSpPr/>
          <p:nvPr/>
        </p:nvSpPr>
        <p:spPr>
          <a:xfrm rot="21075872" flipH="1" flipV="1">
            <a:off x="7512393" y="3829810"/>
            <a:ext cx="2303362" cy="1133117"/>
          </a:xfrm>
          <a:prstGeom prst="circularArrow">
            <a:avLst>
              <a:gd name="adj1" fmla="val 6736"/>
              <a:gd name="adj2" fmla="val 611527"/>
              <a:gd name="adj3" fmla="val 20475628"/>
              <a:gd name="adj4" fmla="val 11052628"/>
              <a:gd name="adj5" fmla="val 15764"/>
            </a:avLst>
          </a:prstGeom>
          <a:solidFill>
            <a:schemeClr val="accent6">
              <a:lumMod val="50000"/>
            </a:schemeClr>
          </a:solidFill>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dirty="0">
              <a:solidFill>
                <a:schemeClr val="tx1"/>
              </a:solidFill>
            </a:endParaRPr>
          </a:p>
        </p:txBody>
      </p:sp>
      <p:sp>
        <p:nvSpPr>
          <p:cNvPr id="16" name="Arrow: Circular 15">
            <a:extLst>
              <a:ext uri="{FF2B5EF4-FFF2-40B4-BE49-F238E27FC236}">
                <a16:creationId xmlns:a16="http://schemas.microsoft.com/office/drawing/2014/main" id="{966F7404-4690-4FF2-A897-6CE5BE73A0E3}"/>
              </a:ext>
            </a:extLst>
          </p:cNvPr>
          <p:cNvSpPr/>
          <p:nvPr/>
        </p:nvSpPr>
        <p:spPr>
          <a:xfrm rot="847185">
            <a:off x="7188787" y="622160"/>
            <a:ext cx="2303362" cy="1133117"/>
          </a:xfrm>
          <a:prstGeom prst="circularArrow">
            <a:avLst>
              <a:gd name="adj1" fmla="val 6736"/>
              <a:gd name="adj2" fmla="val 611527"/>
              <a:gd name="adj3" fmla="val 20475628"/>
              <a:gd name="adj4" fmla="val 11052628"/>
              <a:gd name="adj5" fmla="val 15764"/>
            </a:avLst>
          </a:prstGeom>
          <a:solidFill>
            <a:srgbClr val="B4005A"/>
          </a:solidFill>
          <a:ln>
            <a:solidFill>
              <a:srgbClr val="B4005A"/>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dirty="0">
              <a:solidFill>
                <a:schemeClr val="tx1"/>
              </a:solidFill>
            </a:endParaRPr>
          </a:p>
        </p:txBody>
      </p:sp>
      <p:sp>
        <p:nvSpPr>
          <p:cNvPr id="2" name="Arrow: Left 1">
            <a:extLst>
              <a:ext uri="{FF2B5EF4-FFF2-40B4-BE49-F238E27FC236}">
                <a16:creationId xmlns:a16="http://schemas.microsoft.com/office/drawing/2014/main" id="{F0683EB7-94EE-4632-81E2-B00D845FD3F7}"/>
              </a:ext>
            </a:extLst>
          </p:cNvPr>
          <p:cNvSpPr/>
          <p:nvPr/>
        </p:nvSpPr>
        <p:spPr>
          <a:xfrm>
            <a:off x="11425865" y="2369976"/>
            <a:ext cx="340032" cy="30791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17" name="TextBox 16">
            <a:extLst>
              <a:ext uri="{FF2B5EF4-FFF2-40B4-BE49-F238E27FC236}">
                <a16:creationId xmlns:a16="http://schemas.microsoft.com/office/drawing/2014/main" id="{5B15FF86-D2B9-4699-9A98-E50A243CA3A1}"/>
              </a:ext>
            </a:extLst>
          </p:cNvPr>
          <p:cNvSpPr txBox="1"/>
          <p:nvPr/>
        </p:nvSpPr>
        <p:spPr>
          <a:xfrm>
            <a:off x="6730296" y="267491"/>
            <a:ext cx="1231641" cy="646331"/>
          </a:xfrm>
          <a:prstGeom prst="rect">
            <a:avLst/>
          </a:prstGeom>
          <a:noFill/>
        </p:spPr>
        <p:txBody>
          <a:bodyPr wrap="square" rtlCol="0">
            <a:spAutoFit/>
          </a:bodyPr>
          <a:lstStyle/>
          <a:p>
            <a:pPr marL="285750" indent="-285750">
              <a:buClr>
                <a:srgbClr val="C00000"/>
              </a:buClr>
              <a:buFont typeface="Wingdings" panose="05000000000000000000" pitchFamily="2" charset="2"/>
              <a:buChar char="ü"/>
            </a:pPr>
            <a:r>
              <a:rPr lang="en-US" sz="3600" dirty="0">
                <a:solidFill>
                  <a:schemeClr val="bg1"/>
                </a:solidFill>
              </a:rPr>
              <a:t>.</a:t>
            </a:r>
            <a:endParaRPr lang="tr-TR" sz="3600" dirty="0">
              <a:solidFill>
                <a:schemeClr val="bg1"/>
              </a:solidFill>
            </a:endParaRPr>
          </a:p>
        </p:txBody>
      </p:sp>
    </p:spTree>
    <p:extLst>
      <p:ext uri="{BB962C8B-B14F-4D97-AF65-F5344CB8AC3E}">
        <p14:creationId xmlns:p14="http://schemas.microsoft.com/office/powerpoint/2010/main" val="2955929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A734-2907-4DAD-9EB6-3C4D384DE545}"/>
              </a:ext>
            </a:extLst>
          </p:cNvPr>
          <p:cNvSpPr>
            <a:spLocks noGrp="1"/>
          </p:cNvSpPr>
          <p:nvPr>
            <p:ph type="title"/>
          </p:nvPr>
        </p:nvSpPr>
        <p:spPr>
          <a:xfrm>
            <a:off x="838200" y="365125"/>
            <a:ext cx="5383528" cy="1325563"/>
          </a:xfrm>
        </p:spPr>
        <p:txBody>
          <a:bodyPr>
            <a:normAutofit/>
          </a:bodyPr>
          <a:lstStyle/>
          <a:p>
            <a:r>
              <a:rPr lang="en-US"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Stage 1 : </a:t>
            </a:r>
            <a:r>
              <a:rPr lang="tr-TR"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Initiating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C108D2-87BD-494E-AC6B-F43A69CE101D}"/>
              </a:ext>
            </a:extLst>
          </p:cNvPr>
          <p:cNvSpPr>
            <a:spLocks noGrp="1"/>
          </p:cNvSpPr>
          <p:nvPr>
            <p:ph idx="1"/>
          </p:nvPr>
        </p:nvSpPr>
        <p:spPr>
          <a:xfrm>
            <a:off x="838200" y="1576388"/>
            <a:ext cx="4907280" cy="4486275"/>
          </a:xfrm>
        </p:spPr>
        <p:txBody>
          <a:bodyPr>
            <a:normAutofit/>
          </a:bodyPr>
          <a:lstStyle/>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activities are performed to assess the size, scope, and complexity of the project and to establish </a:t>
            </a:r>
            <a:r>
              <a:rPr lang="tr-TR" sz="1800" b="0" i="0" u="none" strike="noStrike" baseline="0" dirty="0">
                <a:latin typeface="Times New Roman" panose="02020603050405020304" pitchFamily="18" charset="0"/>
                <a:cs typeface="Times New Roman" panose="02020603050405020304" pitchFamily="18" charset="0"/>
              </a:rPr>
              <a:t>procedures to support later</a:t>
            </a:r>
            <a:r>
              <a:rPr lang="en-US" sz="1800" b="0" i="0" u="none" strike="noStrike" baseline="0" dirty="0">
                <a:latin typeface="Times New Roman" panose="02020603050405020304" pitchFamily="18" charset="0"/>
                <a:cs typeface="Times New Roman" panose="02020603050405020304" pitchFamily="18" charset="0"/>
              </a:rPr>
              <a:t> </a:t>
            </a:r>
            <a:r>
              <a:rPr lang="tr-TR" sz="1800" b="0" i="0" u="none" strike="noStrike" baseline="0" dirty="0">
                <a:latin typeface="Times New Roman" panose="02020603050405020304" pitchFamily="18" charset="0"/>
                <a:cs typeface="Times New Roman" panose="02020603050405020304" pitchFamily="18" charset="0"/>
              </a:rPr>
              <a:t>project activities</a:t>
            </a:r>
            <a:r>
              <a:rPr lang="en-US" sz="1800" b="0" i="0" u="none" strike="noStrike" baseline="0" dirty="0">
                <a:latin typeface="Times New Roman" panose="02020603050405020304" pitchFamily="18" charset="0"/>
                <a:cs typeface="Times New Roman" panose="02020603050405020304" pitchFamily="18" charset="0"/>
              </a:rPr>
              <a:t>: </a:t>
            </a:r>
            <a:endParaRPr lang="tr-TR" sz="18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marR="0" indent="-342900" algn="l">
              <a:buFont typeface="+mj-lt"/>
              <a:buAutoNum type="arabicPeriod"/>
            </a:pPr>
            <a:r>
              <a:rPr lang="en-US" sz="1800" dirty="0">
                <a:solidFill>
                  <a:srgbClr val="FF00FF"/>
                </a:solidFill>
                <a:effectLst>
                  <a:glow rad="127000">
                    <a:schemeClr val="tx1"/>
                  </a:glow>
                </a:effectLst>
                <a:latin typeface="Times New Roman" panose="02020603050405020304" pitchFamily="18" charset="0"/>
                <a:cs typeface="Times New Roman" panose="02020603050405020304" pitchFamily="18" charset="0"/>
              </a:rPr>
              <a:t>T</a:t>
            </a:r>
            <a:r>
              <a:rPr lang="en-US" sz="1800" b="0" i="0" u="none" strike="noStrike" baseline="0" dirty="0">
                <a:solidFill>
                  <a:srgbClr val="FF00FF"/>
                </a:solidFill>
                <a:effectLst>
                  <a:glow rad="127000">
                    <a:schemeClr val="tx1"/>
                  </a:glow>
                </a:effectLst>
                <a:latin typeface="Times New Roman" panose="02020603050405020304" pitchFamily="18" charset="0"/>
                <a:cs typeface="Times New Roman" panose="02020603050405020304" pitchFamily="18" charset="0"/>
              </a:rPr>
              <a:t>he project initiation team </a:t>
            </a:r>
          </a:p>
          <a:p>
            <a:pPr marL="342900" marR="0" indent="-342900" algn="l">
              <a:buFont typeface="+mj-lt"/>
              <a:buAutoNum type="arabicPeriod"/>
            </a:pPr>
            <a:r>
              <a:rPr lang="en-US" sz="1800" b="0" i="0" u="none" strike="noStrike" baseline="0" dirty="0">
                <a:solidFill>
                  <a:srgbClr val="FF00FF"/>
                </a:solidFill>
                <a:effectLst>
                  <a:glow rad="127000">
                    <a:schemeClr val="tx1"/>
                  </a:glow>
                </a:effectLst>
                <a:latin typeface="Times New Roman" panose="02020603050405020304" pitchFamily="18" charset="0"/>
                <a:cs typeface="Times New Roman" panose="02020603050405020304" pitchFamily="18" charset="0"/>
              </a:rPr>
              <a:t>Relationship with the customer </a:t>
            </a:r>
          </a:p>
          <a:p>
            <a:pPr marL="342900" marR="0" indent="-342900" algn="l">
              <a:buFont typeface="+mj-lt"/>
              <a:buAutoNum type="arabicPeriod"/>
            </a:pPr>
            <a:r>
              <a:rPr lang="en-US" sz="1800" dirty="0">
                <a:solidFill>
                  <a:srgbClr val="FF00FF"/>
                </a:solidFill>
                <a:effectLst>
                  <a:glow rad="127000">
                    <a:schemeClr val="tx1"/>
                  </a:glow>
                </a:effectLst>
                <a:latin typeface="Times New Roman" panose="02020603050405020304" pitchFamily="18" charset="0"/>
                <a:cs typeface="Times New Roman" panose="02020603050405020304" pitchFamily="18" charset="0"/>
              </a:rPr>
              <a:t>T</a:t>
            </a:r>
            <a:r>
              <a:rPr lang="en-US" sz="1800" b="0" i="0" u="none" strike="noStrike" baseline="0" dirty="0">
                <a:solidFill>
                  <a:srgbClr val="FF00FF"/>
                </a:solidFill>
                <a:effectLst>
                  <a:glow rad="127000">
                    <a:schemeClr val="tx1"/>
                  </a:glow>
                </a:effectLst>
                <a:latin typeface="Times New Roman" panose="02020603050405020304" pitchFamily="18" charset="0"/>
                <a:cs typeface="Times New Roman" panose="02020603050405020304" pitchFamily="18" charset="0"/>
              </a:rPr>
              <a:t>he project initiation plan </a:t>
            </a:r>
          </a:p>
          <a:p>
            <a:pPr marL="342900" marR="0" indent="-342900" algn="l">
              <a:buFont typeface="+mj-lt"/>
              <a:buAutoNum type="arabicPeriod"/>
            </a:pPr>
            <a:r>
              <a:rPr lang="en-US" sz="1800" dirty="0">
                <a:solidFill>
                  <a:srgbClr val="FF00FF"/>
                </a:solidFill>
                <a:effectLst>
                  <a:glow rad="127000">
                    <a:schemeClr val="tx1"/>
                  </a:glow>
                </a:effectLst>
                <a:latin typeface="Times New Roman" panose="02020603050405020304" pitchFamily="18" charset="0"/>
                <a:cs typeface="Times New Roman" panose="02020603050405020304" pitchFamily="18" charset="0"/>
              </a:rPr>
              <a:t>M</a:t>
            </a:r>
            <a:r>
              <a:rPr lang="tr-TR" sz="1800" b="0" i="0" u="none" strike="noStrike" baseline="0" dirty="0">
                <a:solidFill>
                  <a:srgbClr val="FF00FF"/>
                </a:solidFill>
                <a:effectLst>
                  <a:glow rad="127000">
                    <a:schemeClr val="tx1"/>
                  </a:glow>
                </a:effectLst>
                <a:latin typeface="Times New Roman" panose="02020603050405020304" pitchFamily="18" charset="0"/>
                <a:cs typeface="Times New Roman" panose="02020603050405020304" pitchFamily="18" charset="0"/>
              </a:rPr>
              <a:t>anagement procedures </a:t>
            </a:r>
          </a:p>
          <a:p>
            <a:pPr marL="342900" marR="0" indent="-342900" algn="l">
              <a:buFont typeface="+mj-lt"/>
              <a:buAutoNum type="arabicPeriod"/>
            </a:pPr>
            <a:r>
              <a:rPr lang="en-US" sz="1800" b="0" i="0" u="none" strike="noStrike" baseline="0" dirty="0">
                <a:solidFill>
                  <a:srgbClr val="FF00FF"/>
                </a:solidFill>
                <a:effectLst>
                  <a:glow rad="127000">
                    <a:schemeClr val="tx1"/>
                  </a:glow>
                </a:effectLst>
                <a:latin typeface="Times New Roman" panose="02020603050405020304" pitchFamily="18" charset="0"/>
                <a:cs typeface="Times New Roman" panose="02020603050405020304" pitchFamily="18" charset="0"/>
              </a:rPr>
              <a:t>Establish the project management environment </a:t>
            </a:r>
          </a:p>
          <a:p>
            <a:pPr marL="342900" marR="0" indent="-342900" algn="just">
              <a:buFont typeface="+mj-lt"/>
              <a:buAutoNum type="arabicPeriod"/>
            </a:pPr>
            <a:r>
              <a:rPr lang="en-US" sz="1800" b="0" i="0" u="none" strike="noStrike" baseline="0" dirty="0">
                <a:solidFill>
                  <a:srgbClr val="FF00FF"/>
                </a:solidFill>
                <a:effectLst>
                  <a:glow rad="127000">
                    <a:schemeClr val="tx1"/>
                  </a:glow>
                </a:effectLst>
                <a:latin typeface="Times New Roman" panose="02020603050405020304" pitchFamily="18" charset="0"/>
                <a:cs typeface="Times New Roman" panose="02020603050405020304" pitchFamily="18" charset="0"/>
              </a:rPr>
              <a:t>Develop the project charter</a:t>
            </a:r>
          </a:p>
          <a:p>
            <a:pPr marL="0" indent="0">
              <a:buNone/>
            </a:pPr>
            <a:endParaRPr lang="tr-TR" sz="16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7</a:t>
            </a:fld>
            <a:endParaRPr lang="tr-TR"/>
          </a:p>
        </p:txBody>
      </p:sp>
      <p:sp>
        <p:nvSpPr>
          <p:cNvPr id="8" name="Content Placeholder 2">
            <a:extLst>
              <a:ext uri="{FF2B5EF4-FFF2-40B4-BE49-F238E27FC236}">
                <a16:creationId xmlns:a16="http://schemas.microsoft.com/office/drawing/2014/main" id="{C23174CF-D638-42CF-B47A-B168AAEE06E3}"/>
              </a:ext>
            </a:extLst>
          </p:cNvPr>
          <p:cNvSpPr txBox="1">
            <a:spLocks/>
          </p:cNvSpPr>
          <p:nvPr/>
        </p:nvSpPr>
        <p:spPr>
          <a:xfrm>
            <a:off x="6760028" y="593089"/>
            <a:ext cx="4470918" cy="5184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1: Systems planning and selection</a:t>
            </a:r>
          </a:p>
          <a:p>
            <a:pPr algn="just">
              <a:buFont typeface="Wingdings" panose="05000000000000000000" pitchFamily="2" charset="2"/>
              <a:buChar char="q"/>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T</a:t>
            </a: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wo primary activities. </a:t>
            </a:r>
          </a:p>
          <a:p>
            <a:pPr algn="just">
              <a:buFont typeface="Wingdings" panose="05000000000000000000" pitchFamily="2" charset="2"/>
              <a:buChar char="ü"/>
            </a:pP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Identification of  the need for a new or enhanced system.</a:t>
            </a:r>
          </a:p>
          <a:p>
            <a:pPr algn="just">
              <a:buFont typeface="Wingdings" panose="05000000000000000000" pitchFamily="2" charset="2"/>
              <a:buChar char="ü"/>
            </a:pP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Information needs of the organization are examined, analyzed arranged , and projects to meet these needs are identified (Investigation and determination of scope).</a:t>
            </a:r>
          </a:p>
          <a:p>
            <a:pPr algn="just">
              <a:buFont typeface="Wingdings" panose="05000000000000000000" pitchFamily="2" charset="2"/>
              <a:buChar char="q"/>
            </a:pP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The organization’s information system needs may result from:</a:t>
            </a:r>
          </a:p>
          <a:p>
            <a:pPr marL="0" indent="0" algn="just">
              <a:buFont typeface="Arial" panose="020B0604020202020204" pitchFamily="34" charset="0"/>
              <a:buNone/>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 </a:t>
            </a: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Requests to deal with problems in current procedures</a:t>
            </a:r>
          </a:p>
          <a:p>
            <a:pPr marL="0" indent="0" algn="just">
              <a:buFont typeface="Arial" panose="020B0604020202020204" pitchFamily="34" charset="0"/>
              <a:buNone/>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 </a:t>
            </a: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The desire to perform additional tasks</a:t>
            </a:r>
          </a:p>
          <a:p>
            <a:pPr marL="0" indent="0" algn="just">
              <a:buFont typeface="Arial" panose="020B0604020202020204" pitchFamily="34" charset="0"/>
              <a:buNone/>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 </a:t>
            </a: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The realization that information technology could be used to capitalize on an existing opportunity</a:t>
            </a:r>
            <a:endPar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q"/>
            </a:pP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A feasibility study is conducted before the second phase of the SDLC to determine</a:t>
            </a:r>
          </a:p>
          <a:p>
            <a:pPr marL="0" indent="0" algn="just">
              <a:buFont typeface="Arial" panose="020B0604020202020204" pitchFamily="34" charset="0"/>
              <a:buNone/>
            </a:pP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the economic and organizational impact of the system.</a:t>
            </a:r>
          </a:p>
        </p:txBody>
      </p:sp>
    </p:spTree>
    <p:extLst>
      <p:ext uri="{BB962C8B-B14F-4D97-AF65-F5344CB8AC3E}">
        <p14:creationId xmlns:p14="http://schemas.microsoft.com/office/powerpoint/2010/main" val="16189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8</a:t>
            </a:fld>
            <a:endParaRPr lang="tr-TR"/>
          </a:p>
        </p:txBody>
      </p:sp>
      <p:sp>
        <p:nvSpPr>
          <p:cNvPr id="7" name="Content Placeholder 2">
            <a:extLst>
              <a:ext uri="{FF2B5EF4-FFF2-40B4-BE49-F238E27FC236}">
                <a16:creationId xmlns:a16="http://schemas.microsoft.com/office/drawing/2014/main" id="{7615F01A-062B-4428-A5C8-CC10665C88E9}"/>
              </a:ext>
            </a:extLst>
          </p:cNvPr>
          <p:cNvSpPr txBox="1">
            <a:spLocks/>
          </p:cNvSpPr>
          <p:nvPr/>
        </p:nvSpPr>
        <p:spPr>
          <a:xfrm>
            <a:off x="415843" y="1385888"/>
            <a:ext cx="5383528" cy="448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q"/>
            </a:pPr>
            <a:r>
              <a:rPr lang="tr-TR" sz="1600" dirty="0">
                <a:latin typeface="Times New Roman" panose="02020603050405020304" pitchFamily="18" charset="0"/>
                <a:cs typeface="Times New Roman" panose="02020603050405020304" pitchFamily="18" charset="0"/>
              </a:rPr>
              <a:t>focuses on defining clear,</a:t>
            </a:r>
            <a:r>
              <a:rPr lang="en-US" sz="1600" dirty="0">
                <a:latin typeface="Times New Roman" panose="02020603050405020304" pitchFamily="18" charset="0"/>
                <a:cs typeface="Times New Roman" panose="02020603050405020304" pitchFamily="18" charset="0"/>
              </a:rPr>
              <a:t> discrete activities and the work needed to complete each activity </a:t>
            </a:r>
            <a:r>
              <a:rPr lang="tr-TR" sz="1600" dirty="0">
                <a:latin typeface="Times New Roman" panose="02020603050405020304" pitchFamily="18" charset="0"/>
                <a:cs typeface="Times New Roman" panose="02020603050405020304" pitchFamily="18" charset="0"/>
              </a:rPr>
              <a:t>within a single project.</a:t>
            </a:r>
            <a:endParaRPr lang="en-US" sz="1600" dirty="0">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Describe project scope, alternatives and feasibility</a:t>
            </a:r>
            <a:endPar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Divide the project into manageable tasks </a:t>
            </a:r>
          </a:p>
          <a:p>
            <a:pPr marL="342900" indent="-342900">
              <a:lnSpc>
                <a:spcPct val="150000"/>
              </a:lnSpc>
              <a:spcBef>
                <a:spcPts val="0"/>
              </a:spcBef>
              <a:buFont typeface="+mj-lt"/>
              <a:buAutoNum type="arabicPeriod"/>
            </a:pPr>
            <a:r>
              <a:rPr lang="en-US" sz="1600" u="sng" dirty="0">
                <a:solidFill>
                  <a:schemeClr val="accent6">
                    <a:lumMod val="75000"/>
                  </a:schemeClr>
                </a:solidFill>
                <a:latin typeface="Times New Roman" panose="02020603050405020304" pitchFamily="18" charset="0"/>
                <a:cs typeface="Times New Roman" panose="02020603050405020304" pitchFamily="18" charset="0"/>
              </a:rPr>
              <a:t>Estimate resources and create a resource plan</a:t>
            </a: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Develop a preliminary schedule </a:t>
            </a:r>
            <a:endPar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Develop a communication plan </a:t>
            </a:r>
            <a:endPar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Determine project standards and procedures </a:t>
            </a:r>
            <a:endPar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u="sng" dirty="0">
                <a:solidFill>
                  <a:schemeClr val="accent6">
                    <a:lumMod val="75000"/>
                  </a:schemeClr>
                </a:solidFill>
                <a:latin typeface="Times New Roman" panose="02020603050405020304" pitchFamily="18" charset="0"/>
                <a:cs typeface="Times New Roman" panose="02020603050405020304" pitchFamily="18" charset="0"/>
              </a:rPr>
              <a:t>Identify and assess risk Identify sources of risk </a:t>
            </a:r>
            <a:endParaRPr lang="tr-TR" sz="1600" u="sng"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Create a preliminary budget</a:t>
            </a: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Develop a project scope statement</a:t>
            </a:r>
            <a:endPar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a:p>
            <a:pPr marL="342900" indent="-342900">
              <a:lnSpc>
                <a:spcPct val="150000"/>
              </a:lnSpc>
              <a:spcBef>
                <a:spcPts val="0"/>
              </a:spcBef>
              <a:buFont typeface="+mj-lt"/>
              <a:buAutoNum type="arabicPeriod"/>
            </a:pPr>
            <a:r>
              <a:rPr lang="en-US" sz="1600" dirty="0">
                <a:solidFill>
                  <a:srgbClr val="FF00FF"/>
                </a:solidFill>
                <a:effectLst>
                  <a:glow rad="127000">
                    <a:schemeClr val="tx1"/>
                  </a:glow>
                </a:effectLst>
                <a:latin typeface="Times New Roman" panose="02020603050405020304" pitchFamily="18" charset="0"/>
                <a:cs typeface="Times New Roman" panose="02020603050405020304" pitchFamily="18" charset="0"/>
              </a:rPr>
              <a:t>Set a baseline project plan </a:t>
            </a:r>
            <a:endParaRPr lang="tr-TR" sz="1600" dirty="0">
              <a:solidFill>
                <a:srgbClr val="FF00FF"/>
              </a:solidFill>
              <a:effectLst>
                <a:glow rad="127000">
                  <a:schemeClr val="tx1"/>
                </a:glow>
              </a:effectLst>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BB61C510-2D4F-40C9-9AD7-D171D06BE55C}"/>
              </a:ext>
            </a:extLst>
          </p:cNvPr>
          <p:cNvSpPr txBox="1">
            <a:spLocks/>
          </p:cNvSpPr>
          <p:nvPr/>
        </p:nvSpPr>
        <p:spPr>
          <a:xfrm>
            <a:off x="751121" y="323055"/>
            <a:ext cx="5981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Stage 2: </a:t>
            </a:r>
            <a:r>
              <a:rPr lang="tr-TR"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Planning the Project </a:t>
            </a:r>
          </a:p>
        </p:txBody>
      </p:sp>
      <p:sp>
        <p:nvSpPr>
          <p:cNvPr id="13" name="Content Placeholder 2">
            <a:extLst>
              <a:ext uri="{FF2B5EF4-FFF2-40B4-BE49-F238E27FC236}">
                <a16:creationId xmlns:a16="http://schemas.microsoft.com/office/drawing/2014/main" id="{9FF1406C-385D-4551-A5D9-5D77CFAEBB26}"/>
              </a:ext>
            </a:extLst>
          </p:cNvPr>
          <p:cNvSpPr txBox="1">
            <a:spLocks/>
          </p:cNvSpPr>
          <p:nvPr/>
        </p:nvSpPr>
        <p:spPr>
          <a:xfrm>
            <a:off x="6248400" y="704055"/>
            <a:ext cx="5789632" cy="5016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2 : </a:t>
            </a:r>
            <a:r>
              <a:rPr lang="tr-TR"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Systems Analysis</a:t>
            </a:r>
            <a:endParaRPr lang="en-US" sz="1600" dirty="0">
              <a:latin typeface="Times New Roman" panose="02020603050405020304" pitchFamily="18" charset="0"/>
              <a:cs typeface="Times New Roman" panose="02020603050405020304" pitchFamily="18" charset="0"/>
            </a:endParaRPr>
          </a:p>
          <a:p>
            <a:pPr algn="just">
              <a:lnSpc>
                <a:spcPct val="110000"/>
              </a:lnSpc>
              <a:buFont typeface="Wingdings" panose="05000000000000000000" pitchFamily="2" charset="2"/>
              <a:buChar char="q"/>
            </a:pPr>
            <a:r>
              <a:rPr lang="en-US" sz="1600" dirty="0">
                <a:solidFill>
                  <a:schemeClr val="accent6">
                    <a:lumMod val="75000"/>
                  </a:schemeClr>
                </a:solidFill>
                <a:latin typeface="Times New Roman" panose="02020603050405020304" pitchFamily="18" charset="0"/>
                <a:cs typeface="Times New Roman" panose="02020603050405020304" pitchFamily="18" charset="0"/>
              </a:rPr>
              <a:t>Study of current procedures and information systems and suggestion of alternative replacement systems. </a:t>
            </a:r>
          </a:p>
          <a:p>
            <a:pPr algn="just">
              <a:lnSpc>
                <a:spcPct val="110000"/>
              </a:lnSpc>
              <a:buFont typeface="Wingdings" panose="05000000000000000000" pitchFamily="2" charset="2"/>
              <a:buChar char="q"/>
            </a:pPr>
            <a:r>
              <a:rPr lang="tr-TR" sz="1600" dirty="0">
                <a:solidFill>
                  <a:schemeClr val="accent6">
                    <a:lumMod val="75000"/>
                  </a:schemeClr>
                </a:solidFill>
                <a:latin typeface="Times New Roman" panose="02020603050405020304" pitchFamily="18" charset="0"/>
                <a:cs typeface="Times New Roman" panose="02020603050405020304" pitchFamily="18" charset="0"/>
              </a:rPr>
              <a:t>Analysis has several subphases :</a:t>
            </a:r>
          </a:p>
          <a:p>
            <a:pPr marL="457200" indent="-457200" algn="just">
              <a:lnSpc>
                <a:spcPct val="110000"/>
              </a:lnSpc>
              <a:buFont typeface="+mj-lt"/>
              <a:buAutoNum type="arabicPeriod"/>
            </a:pPr>
            <a:r>
              <a:rPr lang="en-US" sz="1600" u="sng" dirty="0">
                <a:solidFill>
                  <a:schemeClr val="accent6">
                    <a:lumMod val="75000"/>
                  </a:schemeClr>
                </a:solidFill>
                <a:latin typeface="Times New Roman" panose="02020603050405020304" pitchFamily="18" charset="0"/>
                <a:cs typeface="Times New Roman" panose="02020603050405020304" pitchFamily="18" charset="0"/>
              </a:rPr>
              <a:t>D</a:t>
            </a:r>
            <a:r>
              <a:rPr lang="tr-TR" sz="1600" u="sng" dirty="0">
                <a:solidFill>
                  <a:schemeClr val="accent6">
                    <a:lumMod val="75000"/>
                  </a:schemeClr>
                </a:solidFill>
                <a:latin typeface="Times New Roman" panose="02020603050405020304" pitchFamily="18" charset="0"/>
                <a:cs typeface="Times New Roman" panose="02020603050405020304" pitchFamily="18" charset="0"/>
              </a:rPr>
              <a:t>etermining the requirements of the system:  what the users want from a proposed system. This subphase involves a careful study of any current systems, manual and computerized, that might be replaced or enhanced as part of this project. </a:t>
            </a:r>
          </a:p>
          <a:p>
            <a:pPr marL="457200" indent="-457200" algn="just">
              <a:lnSpc>
                <a:spcPct val="110000"/>
              </a:lnSpc>
              <a:buFont typeface="+mj-lt"/>
              <a:buAutoNum type="arabicPeriod"/>
            </a:pPr>
            <a:r>
              <a:rPr lang="en-US" sz="1600" dirty="0">
                <a:solidFill>
                  <a:schemeClr val="accent6">
                    <a:lumMod val="75000"/>
                  </a:schemeClr>
                </a:solidFill>
                <a:latin typeface="Times New Roman" panose="02020603050405020304" pitchFamily="18" charset="0"/>
                <a:cs typeface="Times New Roman" panose="02020603050405020304" pitchFamily="18" charset="0"/>
              </a:rPr>
              <a:t>S</a:t>
            </a:r>
            <a:r>
              <a:rPr lang="tr-TR" sz="1600" dirty="0">
                <a:solidFill>
                  <a:schemeClr val="accent6">
                    <a:lumMod val="75000"/>
                  </a:schemeClr>
                </a:solidFill>
                <a:latin typeface="Times New Roman" panose="02020603050405020304" pitchFamily="18" charset="0"/>
                <a:cs typeface="Times New Roman" panose="02020603050405020304" pitchFamily="18" charset="0"/>
              </a:rPr>
              <a:t>tudy and Structure of the requirements according to their interrelationships, eliminating any redundancies. And generate alternative initial designs to match the requirements. </a:t>
            </a:r>
          </a:p>
          <a:p>
            <a:pPr marL="457200" indent="-457200" algn="just">
              <a:lnSpc>
                <a:spcPct val="110000"/>
              </a:lnSpc>
              <a:buFont typeface="+mj-lt"/>
              <a:buAutoNum type="arabicPeriod"/>
            </a:pPr>
            <a:r>
              <a:rPr lang="tr-TR" sz="1600" dirty="0">
                <a:solidFill>
                  <a:schemeClr val="accent6">
                    <a:lumMod val="75000"/>
                  </a:schemeClr>
                </a:solidFill>
                <a:latin typeface="Times New Roman" panose="02020603050405020304" pitchFamily="18" charset="0"/>
                <a:cs typeface="Times New Roman" panose="02020603050405020304" pitchFamily="18" charset="0"/>
              </a:rPr>
              <a:t>Compare the alternatives to determine which best meets the requirements within the cost, labor, and technical levels the organization is willing to commit to the development process. </a:t>
            </a:r>
          </a:p>
          <a:p>
            <a:pPr marL="457200" indent="-457200" algn="just">
              <a:lnSpc>
                <a:spcPct val="110000"/>
              </a:lnSpc>
              <a:buFont typeface="+mj-lt"/>
              <a:buAutoNum type="arabicPeriod"/>
            </a:pPr>
            <a:r>
              <a:rPr lang="en-US" sz="1600" dirty="0">
                <a:solidFill>
                  <a:schemeClr val="accent6">
                    <a:lumMod val="75000"/>
                  </a:schemeClr>
                </a:solidFill>
                <a:latin typeface="Times New Roman" panose="02020603050405020304" pitchFamily="18" charset="0"/>
                <a:cs typeface="Times New Roman" panose="02020603050405020304" pitchFamily="18" charset="0"/>
              </a:rPr>
              <a:t>D</a:t>
            </a:r>
            <a:r>
              <a:rPr lang="tr-TR" sz="1600" dirty="0">
                <a:solidFill>
                  <a:schemeClr val="accent6">
                    <a:lumMod val="75000"/>
                  </a:schemeClr>
                </a:solidFill>
                <a:latin typeface="Times New Roman" panose="02020603050405020304" pitchFamily="18" charset="0"/>
                <a:cs typeface="Times New Roman" panose="02020603050405020304" pitchFamily="18" charset="0"/>
              </a:rPr>
              <a:t>escription and recommendation of best alternative solution</a:t>
            </a:r>
          </a:p>
          <a:p>
            <a:pPr marL="457200" lvl="1" indent="0">
              <a:buFont typeface="Arial" panose="020B0604020202020204" pitchFamily="34" charset="0"/>
              <a:buNone/>
            </a:pPr>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36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A734-2907-4DAD-9EB6-3C4D384DE545}"/>
              </a:ext>
            </a:extLst>
          </p:cNvPr>
          <p:cNvSpPr>
            <a:spLocks noGrp="1"/>
          </p:cNvSpPr>
          <p:nvPr>
            <p:ph type="title"/>
          </p:nvPr>
        </p:nvSpPr>
        <p:spPr>
          <a:xfrm>
            <a:off x="838200" y="60325"/>
            <a:ext cx="10515600" cy="1325563"/>
          </a:xfrm>
        </p:spPr>
        <p:txBody>
          <a:bodyPr>
            <a:normAutofit/>
          </a:bodyPr>
          <a:lstStyle/>
          <a:p>
            <a:r>
              <a:rPr lang="en-US" sz="32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Stage</a:t>
            </a:r>
            <a:r>
              <a:rPr lang="en-US" sz="3200" i="0" u="none" strike="noStrike" baseline="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3: Executing the Project</a:t>
            </a:r>
            <a:endParaRPr lang="tr-TR" sz="6600" dirty="0">
              <a:ln w="0"/>
              <a:solidFill>
                <a:srgbClr val="92D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6C108D2-87BD-494E-AC6B-F43A69CE101D}"/>
              </a:ext>
            </a:extLst>
          </p:cNvPr>
          <p:cNvSpPr>
            <a:spLocks noGrp="1"/>
          </p:cNvSpPr>
          <p:nvPr>
            <p:ph idx="1"/>
          </p:nvPr>
        </p:nvSpPr>
        <p:spPr>
          <a:xfrm>
            <a:off x="838200" y="1157289"/>
            <a:ext cx="5138057" cy="3926340"/>
          </a:xfrm>
        </p:spPr>
        <p:txBody>
          <a:bodyPr>
            <a:normAutofit/>
          </a:bodyPr>
          <a:lstStyle/>
          <a:p>
            <a:pPr algn="just">
              <a:buFont typeface="Wingdings" panose="05000000000000000000" pitchFamily="2" charset="2"/>
              <a:buChar char="q"/>
            </a:pPr>
            <a:r>
              <a:rPr lang="en-US" sz="1800" dirty="0">
                <a:solidFill>
                  <a:schemeClr val="accent2"/>
                </a:solidFill>
                <a:latin typeface="Times New Roman" panose="02020603050405020304" pitchFamily="18" charset="0"/>
                <a:cs typeface="Times New Roman" panose="02020603050405020304" pitchFamily="18" charset="0"/>
              </a:rPr>
              <a:t>T</a:t>
            </a:r>
            <a:r>
              <a:rPr lang="en-US" sz="1800" b="0" u="none" strike="noStrike" baseline="0" dirty="0">
                <a:solidFill>
                  <a:schemeClr val="accent2"/>
                </a:solidFill>
                <a:latin typeface="Times New Roman" panose="02020603050405020304" pitchFamily="18" charset="0"/>
                <a:cs typeface="Times New Roman" panose="02020603050405020304" pitchFamily="18" charset="0"/>
              </a:rPr>
              <a:t>he plans created in the prior </a:t>
            </a:r>
            <a:r>
              <a:rPr lang="tr-TR" sz="1800" b="0" u="none" strike="noStrike" baseline="0" dirty="0">
                <a:solidFill>
                  <a:schemeClr val="accent2"/>
                </a:solidFill>
                <a:latin typeface="Times New Roman" panose="02020603050405020304" pitchFamily="18" charset="0"/>
                <a:cs typeface="Times New Roman" panose="02020603050405020304" pitchFamily="18" charset="0"/>
              </a:rPr>
              <a:t>phases (project initiation and</a:t>
            </a:r>
            <a:r>
              <a:rPr lang="en-US" sz="1800" b="0" u="none" strike="noStrike" baseline="0" dirty="0">
                <a:solidFill>
                  <a:schemeClr val="accent2"/>
                </a:solidFill>
                <a:latin typeface="Times New Roman" panose="02020603050405020304" pitchFamily="18" charset="0"/>
                <a:cs typeface="Times New Roman" panose="02020603050405020304" pitchFamily="18" charset="0"/>
              </a:rPr>
              <a:t> planning) are put into action.</a:t>
            </a:r>
          </a:p>
          <a:p>
            <a:pPr marL="342900" indent="-342900" algn="just">
              <a:buFont typeface="+mj-lt"/>
              <a:buAutoNum type="arabicPeriod"/>
            </a:pPr>
            <a:r>
              <a:rPr lang="en-US" sz="1800" b="0" u="sng" strike="noStrike" baseline="0" dirty="0">
                <a:solidFill>
                  <a:schemeClr val="accent2"/>
                </a:solidFill>
                <a:effectLst>
                  <a:glow rad="127000">
                    <a:schemeClr val="accent1"/>
                  </a:glow>
                </a:effectLst>
                <a:uFill>
                  <a:solidFill>
                    <a:srgbClr val="0070C0"/>
                  </a:solidFill>
                </a:uFill>
                <a:latin typeface="Times New Roman" panose="02020603050405020304" pitchFamily="18" charset="0"/>
                <a:cs typeface="Times New Roman" panose="02020603050405020304" pitchFamily="18" charset="0"/>
              </a:rPr>
              <a:t>Executing the baseline project plan</a:t>
            </a:r>
            <a:endParaRPr lang="en-US" sz="1800" u="sng" dirty="0">
              <a:solidFill>
                <a:schemeClr val="accent2"/>
              </a:solidFill>
              <a:effectLst>
                <a:glow rad="127000">
                  <a:schemeClr val="accent1"/>
                </a:glow>
              </a:effectLst>
              <a:uFill>
                <a:solidFill>
                  <a:srgbClr val="0070C0"/>
                </a:solidFill>
              </a:u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800" b="0" u="none" strike="noStrike" baseline="0" dirty="0">
                <a:solidFill>
                  <a:schemeClr val="accent2"/>
                </a:solidFill>
                <a:latin typeface="Times New Roman" panose="02020603050405020304" pitchFamily="18" charset="0"/>
                <a:cs typeface="Times New Roman" panose="02020603050405020304" pitchFamily="18" charset="0"/>
              </a:rPr>
              <a:t>Monitoring project progress against the baseline project plan</a:t>
            </a:r>
          </a:p>
          <a:p>
            <a:pPr marL="342900" indent="-342900" algn="just">
              <a:buFont typeface="+mj-lt"/>
              <a:buAutoNum type="arabicPeriod"/>
            </a:pPr>
            <a:r>
              <a:rPr lang="en-US" sz="1800" b="0" u="none" strike="noStrike" baseline="0" dirty="0">
                <a:solidFill>
                  <a:schemeClr val="accent2"/>
                </a:solidFill>
                <a:latin typeface="Times New Roman" panose="02020603050405020304" pitchFamily="18" charset="0"/>
                <a:cs typeface="Times New Roman" panose="02020603050405020304" pitchFamily="18" charset="0"/>
              </a:rPr>
              <a:t>Managing changes to the baseline project plan.</a:t>
            </a:r>
            <a:endParaRPr lang="en-US" sz="1800" dirty="0">
              <a:solidFill>
                <a:schemeClr val="accent2"/>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b="0" u="none" strike="noStrike" baseline="0" dirty="0">
                <a:solidFill>
                  <a:schemeClr val="accent2"/>
                </a:solidFill>
                <a:latin typeface="Times New Roman" panose="02020603050405020304" pitchFamily="18" charset="0"/>
                <a:cs typeface="Times New Roman" panose="02020603050405020304" pitchFamily="18" charset="0"/>
              </a:rPr>
              <a:t>Maintaining the project workbook.</a:t>
            </a:r>
            <a:endParaRPr lang="en-US" sz="1800" b="0" u="none" strike="noStrike" baseline="0" dirty="0">
              <a:solidFill>
                <a:schemeClr val="accent2"/>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tr-TR" sz="1800" b="0" u="none" strike="noStrike" baseline="0" dirty="0">
                <a:solidFill>
                  <a:schemeClr val="accent2"/>
                </a:solidFill>
                <a:latin typeface="Times New Roman" panose="02020603050405020304" pitchFamily="18" charset="0"/>
                <a:cs typeface="Times New Roman" panose="02020603050405020304" pitchFamily="18" charset="0"/>
              </a:rPr>
              <a:t>Communicating the project status</a:t>
            </a:r>
            <a:endParaRPr lang="en-US" sz="1800" dirty="0">
              <a:solidFill>
                <a:schemeClr val="accent2"/>
              </a:solidFill>
              <a:latin typeface="Times New Roman" panose="02020603050405020304" pitchFamily="18" charset="0"/>
              <a:cs typeface="Times New Roman" panose="02020603050405020304" pitchFamily="18" charset="0"/>
            </a:endParaRPr>
          </a:p>
          <a:p>
            <a:pPr marL="0" indent="0" algn="just">
              <a:buNone/>
            </a:pPr>
            <a:endParaRPr lang="tr-TR" sz="1800" b="0" u="none" strike="noStrike" baseline="0" dirty="0">
              <a:solidFill>
                <a:srgbClr val="000000"/>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29CF0F-F290-4C5E-B00B-2DCB3C4AF3F1}"/>
              </a:ext>
            </a:extLst>
          </p:cNvPr>
          <p:cNvSpPr>
            <a:spLocks noGrp="1"/>
          </p:cNvSpPr>
          <p:nvPr>
            <p:ph type="ftr" sz="quarter" idx="11"/>
          </p:nvPr>
        </p:nvSpPr>
        <p:spPr/>
        <p:txBody>
          <a:bodyPr/>
          <a:lstStyle/>
          <a:p>
            <a:r>
              <a:rPr lang="tr-TR"/>
              <a:t>IENG/MANE 372 - Chapter 5</a:t>
            </a:r>
          </a:p>
        </p:txBody>
      </p:sp>
      <p:sp>
        <p:nvSpPr>
          <p:cNvPr id="5" name="Slide Number Placeholder 4">
            <a:extLst>
              <a:ext uri="{FF2B5EF4-FFF2-40B4-BE49-F238E27FC236}">
                <a16:creationId xmlns:a16="http://schemas.microsoft.com/office/drawing/2014/main" id="{DE5870E5-8702-46CF-BB2F-BA6FFA4AE3A2}"/>
              </a:ext>
            </a:extLst>
          </p:cNvPr>
          <p:cNvSpPr>
            <a:spLocks noGrp="1"/>
          </p:cNvSpPr>
          <p:nvPr>
            <p:ph type="sldNum" sz="quarter" idx="12"/>
          </p:nvPr>
        </p:nvSpPr>
        <p:spPr/>
        <p:txBody>
          <a:bodyPr/>
          <a:lstStyle/>
          <a:p>
            <a:fld id="{F43085E7-DD81-4654-9295-72AD80DBC430}" type="slidenum">
              <a:rPr lang="tr-TR" smtClean="0"/>
              <a:t>9</a:t>
            </a:fld>
            <a:endParaRPr lang="tr-TR"/>
          </a:p>
        </p:txBody>
      </p:sp>
      <p:sp>
        <p:nvSpPr>
          <p:cNvPr id="8" name="Content Placeholder 2">
            <a:extLst>
              <a:ext uri="{FF2B5EF4-FFF2-40B4-BE49-F238E27FC236}">
                <a16:creationId xmlns:a16="http://schemas.microsoft.com/office/drawing/2014/main" id="{7FE5B669-FE7B-4C9D-B657-16286649F095}"/>
              </a:ext>
            </a:extLst>
          </p:cNvPr>
          <p:cNvSpPr txBox="1">
            <a:spLocks/>
          </p:cNvSpPr>
          <p:nvPr/>
        </p:nvSpPr>
        <p:spPr>
          <a:xfrm>
            <a:off x="7402286" y="554831"/>
            <a:ext cx="3703320" cy="5748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16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Phase 3: Systems Design</a:t>
            </a:r>
            <a:endParaRPr lang="en-US" sz="16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tr-TR" sz="1600" dirty="0">
                <a:solidFill>
                  <a:schemeClr val="accent2"/>
                </a:solidFill>
                <a:latin typeface="Times New Roman" panose="02020603050405020304" pitchFamily="18" charset="0"/>
                <a:cs typeface="Times New Roman" panose="02020603050405020304" pitchFamily="18" charset="0"/>
              </a:rPr>
              <a:t>Logical design (Theory):</a:t>
            </a:r>
          </a:p>
          <a:p>
            <a:pPr>
              <a:buFont typeface="Wingdings" panose="05000000000000000000" pitchFamily="2" charset="2"/>
              <a:buChar char="q"/>
            </a:pPr>
            <a:r>
              <a:rPr lang="en-US" sz="1600" dirty="0">
                <a:solidFill>
                  <a:schemeClr val="accent2"/>
                </a:solidFill>
                <a:latin typeface="Times New Roman" panose="02020603050405020304" pitchFamily="18" charset="0"/>
                <a:cs typeface="Times New Roman" panose="02020603050405020304" pitchFamily="18" charset="0"/>
              </a:rPr>
              <a:t>T</a:t>
            </a:r>
            <a:r>
              <a:rPr lang="tr-TR" sz="1600" dirty="0">
                <a:solidFill>
                  <a:schemeClr val="accent2"/>
                </a:solidFill>
                <a:latin typeface="Times New Roman" panose="02020603050405020304" pitchFamily="18" charset="0"/>
                <a:cs typeface="Times New Roman" panose="02020603050405020304" pitchFamily="18" charset="0"/>
              </a:rPr>
              <a:t>he system could be implemented on any hardware and systems software. </a:t>
            </a:r>
          </a:p>
          <a:p>
            <a:pPr>
              <a:buFont typeface="Wingdings" panose="05000000000000000000" pitchFamily="2" charset="2"/>
              <a:buChar char="q"/>
            </a:pPr>
            <a:r>
              <a:rPr lang="tr-TR" sz="1600" dirty="0">
                <a:solidFill>
                  <a:schemeClr val="accent2"/>
                </a:solidFill>
                <a:latin typeface="Times New Roman" panose="02020603050405020304" pitchFamily="18" charset="0"/>
                <a:cs typeface="Times New Roman" panose="02020603050405020304" pitchFamily="18" charset="0"/>
              </a:rPr>
              <a:t>concentrates on the business aspects of the system and how it  will impact the functional units within the organization. </a:t>
            </a:r>
          </a:p>
          <a:p>
            <a:pPr marL="457200" indent="-457200">
              <a:buFont typeface="+mj-lt"/>
              <a:buAutoNum type="arabicPeriod" startAt="2"/>
            </a:pPr>
            <a:r>
              <a:rPr lang="tr-TR" sz="1600" dirty="0">
                <a:solidFill>
                  <a:schemeClr val="accent2"/>
                </a:solidFill>
                <a:latin typeface="Times New Roman" panose="02020603050405020304" pitchFamily="18" charset="0"/>
                <a:cs typeface="Times New Roman" panose="02020603050405020304" pitchFamily="18" charset="0"/>
              </a:rPr>
              <a:t>Physical design (Practice):</a:t>
            </a:r>
          </a:p>
          <a:p>
            <a:pPr>
              <a:buFont typeface="Wingdings" panose="05000000000000000000" pitchFamily="2" charset="2"/>
              <a:buChar char="q"/>
            </a:pPr>
            <a:r>
              <a:rPr lang="en-US" sz="1600" dirty="0">
                <a:solidFill>
                  <a:schemeClr val="accent2"/>
                </a:solidFill>
                <a:latin typeface="Times New Roman" panose="02020603050405020304" pitchFamily="18" charset="0"/>
                <a:cs typeface="Times New Roman" panose="02020603050405020304" pitchFamily="18" charset="0"/>
              </a:rPr>
              <a:t>T</a:t>
            </a:r>
            <a:r>
              <a:rPr lang="tr-TR" sz="1600" dirty="0">
                <a:solidFill>
                  <a:schemeClr val="accent2"/>
                </a:solidFill>
                <a:latin typeface="Times New Roman" panose="02020603050405020304" pitchFamily="18" charset="0"/>
                <a:cs typeface="Times New Roman" panose="02020603050405020304" pitchFamily="18" charset="0"/>
              </a:rPr>
              <a:t>urn the logical design into physical, or technical, specifications.</a:t>
            </a:r>
          </a:p>
          <a:p>
            <a:pPr>
              <a:buFont typeface="Wingdings" panose="05000000000000000000" pitchFamily="2" charset="2"/>
              <a:buChar char="q"/>
            </a:pPr>
            <a:r>
              <a:rPr lang="en-US" sz="1600" dirty="0">
                <a:solidFill>
                  <a:schemeClr val="accent2"/>
                </a:solidFill>
                <a:latin typeface="Times New Roman" panose="02020603050405020304" pitchFamily="18" charset="0"/>
                <a:cs typeface="Times New Roman" panose="02020603050405020304" pitchFamily="18" charset="0"/>
              </a:rPr>
              <a:t>Convert </a:t>
            </a:r>
            <a:r>
              <a:rPr lang="tr-TR" sz="1600" dirty="0">
                <a:solidFill>
                  <a:schemeClr val="accent2"/>
                </a:solidFill>
                <a:latin typeface="Times New Roman" panose="02020603050405020304" pitchFamily="18" charset="0"/>
                <a:cs typeface="Times New Roman" panose="02020603050405020304" pitchFamily="18" charset="0"/>
              </a:rPr>
              <a:t>diagrams into a structured systems design that can be converted to instructions written in a programming language.</a:t>
            </a:r>
          </a:p>
          <a:p>
            <a:pPr>
              <a:buFont typeface="Wingdings" panose="05000000000000000000" pitchFamily="2" charset="2"/>
              <a:buChar char="q"/>
            </a:pPr>
            <a:r>
              <a:rPr lang="tr-TR" sz="1600" dirty="0">
                <a:solidFill>
                  <a:schemeClr val="accent2"/>
                </a:solidFill>
                <a:latin typeface="Times New Roman" panose="02020603050405020304" pitchFamily="18" charset="0"/>
                <a:cs typeface="Times New Roman" panose="02020603050405020304" pitchFamily="18" charset="0"/>
              </a:rPr>
              <a:t>Decision of the programming languages,  database systems and file structures </a:t>
            </a:r>
          </a:p>
          <a:p>
            <a:pPr>
              <a:buFont typeface="Wingdings" panose="05000000000000000000" pitchFamily="2" charset="2"/>
              <a:buChar char="q"/>
            </a:pPr>
            <a:r>
              <a:rPr lang="tr-TR" sz="1600" dirty="0">
                <a:solidFill>
                  <a:schemeClr val="accent2"/>
                </a:solidFill>
                <a:latin typeface="Times New Roman" panose="02020603050405020304" pitchFamily="18" charset="0"/>
                <a:cs typeface="Times New Roman" panose="02020603050405020304" pitchFamily="18" charset="0"/>
              </a:rPr>
              <a:t>Decision of hardware platform, operating system, and network environment the system</a:t>
            </a:r>
            <a:r>
              <a:rPr lang="en-US" sz="1600" dirty="0">
                <a:solidFill>
                  <a:schemeClr val="accent2"/>
                </a:solidFill>
                <a:latin typeface="Times New Roman" panose="02020603050405020304" pitchFamily="18" charset="0"/>
                <a:cs typeface="Times New Roman" panose="02020603050405020304" pitchFamily="18" charset="0"/>
              </a:rPr>
              <a:t> </a:t>
            </a:r>
            <a:r>
              <a:rPr lang="tr-TR" sz="1600" dirty="0">
                <a:solidFill>
                  <a:schemeClr val="accent2"/>
                </a:solidFill>
                <a:latin typeface="Times New Roman" panose="02020603050405020304" pitchFamily="18" charset="0"/>
                <a:cs typeface="Times New Roman" panose="02020603050405020304" pitchFamily="18" charset="0"/>
              </a:rPr>
              <a:t>will run under. </a:t>
            </a:r>
          </a:p>
        </p:txBody>
      </p:sp>
    </p:spTree>
    <p:extLst>
      <p:ext uri="{BB962C8B-B14F-4D97-AF65-F5344CB8AC3E}">
        <p14:creationId xmlns:p14="http://schemas.microsoft.com/office/powerpoint/2010/main" val="878923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6A6ECE476B524A937EDEAF85AD8EB8" ma:contentTypeVersion="" ma:contentTypeDescription="Create a new document." ma:contentTypeScope="" ma:versionID="bb7f2947e0c736c045d86d7bbd4a2fa8">
  <xsd:schema xmlns:xsd="http://www.w3.org/2001/XMLSchema" xmlns:xs="http://www.w3.org/2001/XMLSchema" xmlns:p="http://schemas.microsoft.com/office/2006/metadata/properties" xmlns:ns1="http://schemas.microsoft.com/sharepoint/v3" targetNamespace="http://schemas.microsoft.com/office/2006/metadata/properties" ma:root="true" ma:fieldsID="bdd9e01569c44ca091a7f2b97b07808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49A03A3-C279-488B-99E5-5486D9BF3FDC}"/>
</file>

<file path=customXml/itemProps2.xml><?xml version="1.0" encoding="utf-8"?>
<ds:datastoreItem xmlns:ds="http://schemas.openxmlformats.org/officeDocument/2006/customXml" ds:itemID="{3E2D6C92-FEDF-46E6-AB19-1B73E4E743D9}"/>
</file>

<file path=customXml/itemProps3.xml><?xml version="1.0" encoding="utf-8"?>
<ds:datastoreItem xmlns:ds="http://schemas.openxmlformats.org/officeDocument/2006/customXml" ds:itemID="{53417C4E-FEEE-4F3D-B037-7DF3A5960DE0}"/>
</file>

<file path=docProps/app.xml><?xml version="1.0" encoding="utf-8"?>
<Properties xmlns="http://schemas.openxmlformats.org/officeDocument/2006/extended-properties" xmlns:vt="http://schemas.openxmlformats.org/officeDocument/2006/docPropsVTypes">
  <TotalTime>5644</TotalTime>
  <Words>5029</Words>
  <Application>Microsoft Office PowerPoint</Application>
  <PresentationFormat>Widescreen</PresentationFormat>
  <Paragraphs>543</Paragraphs>
  <Slides>50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Century-Book</vt:lpstr>
      <vt:lpstr>Courier New</vt:lpstr>
      <vt:lpstr>EuropeanPi-Three</vt:lpstr>
      <vt:lpstr>Times New Roman</vt:lpstr>
      <vt:lpstr>Wingdings</vt:lpstr>
      <vt:lpstr>Office Theme</vt:lpstr>
      <vt:lpstr>EASTERN MEDITERRANEAN UNIVERSITY DEPARTMENT OF INDUSTRIAL ENGINEERING INFORMATION SYSTEMS AND TECHNOLOGY  IENG 372 / MANE 372 Spring 2021-2022 Chapter 05</vt:lpstr>
      <vt:lpstr>PowerPoint Presentation</vt:lpstr>
      <vt:lpstr>PowerPoint Presentation</vt:lpstr>
      <vt:lpstr>PowerPoint Presentation</vt:lpstr>
      <vt:lpstr>Project Management Process</vt:lpstr>
      <vt:lpstr>PowerPoint Presentation</vt:lpstr>
      <vt:lpstr>Stage 1 : Initiating the Project</vt:lpstr>
      <vt:lpstr>PowerPoint Presentation</vt:lpstr>
      <vt:lpstr>Stage 3: Executing the Project</vt:lpstr>
      <vt:lpstr>PowerPoint Presentation</vt:lpstr>
      <vt:lpstr>1- Performing Requirements Determination</vt:lpstr>
      <vt:lpstr>PowerPoint Presentation</vt:lpstr>
      <vt:lpstr>Deliverables and Outcomes</vt:lpstr>
      <vt:lpstr>Understanding of organizational components</vt:lpstr>
      <vt:lpstr>2- Traditional Methods for Determining Requirements</vt:lpstr>
      <vt:lpstr>Traditional method 1- Interviewing and Listening</vt:lpstr>
      <vt:lpstr>PowerPoint Presentation</vt:lpstr>
      <vt:lpstr>PowerPoint Presentation</vt:lpstr>
      <vt:lpstr>PowerPoint Presentation</vt:lpstr>
      <vt:lpstr>PowerPoint Presentation</vt:lpstr>
      <vt:lpstr>Chapter 5 – second hour (PART 2)</vt:lpstr>
      <vt:lpstr>Traditional method 2- Directly Observing Users</vt:lpstr>
      <vt:lpstr>Traditional method 3- Analyzing Procedures and Other Documents</vt:lpstr>
      <vt:lpstr>PowerPoint Presentation</vt:lpstr>
      <vt:lpstr>PowerPoint Presentation</vt:lpstr>
      <vt:lpstr>PowerPoint Presentation</vt:lpstr>
      <vt:lpstr>PowerPoint Presentation</vt:lpstr>
      <vt:lpstr>3- Modern Methods for Determining System Requirements</vt:lpstr>
      <vt:lpstr>Modern method 1- Joint Application Design (JAD)</vt:lpstr>
      <vt:lpstr>PowerPoint Presentation</vt:lpstr>
      <vt:lpstr>PowerPoint Presentation</vt:lpstr>
      <vt:lpstr>Modern method 2- Prototyping</vt:lpstr>
      <vt:lpstr>PowerPoint Presentation</vt:lpstr>
      <vt:lpstr>4 - Radical Methods for Determining System Requirements</vt:lpstr>
      <vt:lpstr>PowerPoint Presentation</vt:lpstr>
      <vt:lpstr>BPR Step 1 - Identifying Processes to Reengineer</vt:lpstr>
      <vt:lpstr>PowerPoint Presentation</vt:lpstr>
      <vt:lpstr>BPR Step 2 - Disruptive Technologies</vt:lpstr>
      <vt:lpstr>PowerPoint Presentation</vt:lpstr>
      <vt:lpstr>5- PVF WebStore: Determining System Requirements</vt:lpstr>
      <vt:lpstr>Pine Valley Furniture WebStore</vt:lpstr>
      <vt:lpstr>PowerPoint Presentation</vt:lpstr>
      <vt:lpstr>PowerPoint Presentation</vt:lpstr>
      <vt:lpstr>Collection of the  system requirements</vt:lpstr>
      <vt:lpstr>System Layout and Navigation Characteristics</vt:lpstr>
      <vt:lpstr>WebStore and Site Management System Capabilities</vt:lpstr>
      <vt:lpstr>Customer and Inventory Information</vt:lpstr>
      <vt:lpstr>System Prototype Evolution</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MEDITERRANEAN UNIVERSITY DEPARTMENT OF INDUSTRIAL ENGINEERING INFORMATION SYSTEMS AND TECHNOLOGY  IENG 372 / MANE 372 Spring 2020-2021</dc:title>
  <dc:creator>Digikey</dc:creator>
  <cp:lastModifiedBy>Khaoula Ceylan</cp:lastModifiedBy>
  <cp:revision>545</cp:revision>
  <dcterms:created xsi:type="dcterms:W3CDTF">2021-03-05T21:45:26Z</dcterms:created>
  <dcterms:modified xsi:type="dcterms:W3CDTF">2022-03-29T07:35:21Z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0x0101001F6A6ECE476B524A937EDEAF85AD8EB8</vt:lpwstr>
  </property>
</Properties>
</file>